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4"/>
  </p:sldMasterIdLst>
  <p:notesMasterIdLst>
    <p:notesMasterId r:id="rId96"/>
  </p:notesMasterIdLst>
  <p:sldIdLst>
    <p:sldId id="257" r:id="rId5"/>
    <p:sldId id="258" r:id="rId6"/>
    <p:sldId id="256" r:id="rId7"/>
    <p:sldId id="265" r:id="rId8"/>
    <p:sldId id="263" r:id="rId9"/>
    <p:sldId id="267" r:id="rId10"/>
    <p:sldId id="362" r:id="rId11"/>
    <p:sldId id="380" r:id="rId12"/>
    <p:sldId id="302" r:id="rId13"/>
    <p:sldId id="299" r:id="rId14"/>
    <p:sldId id="372" r:id="rId15"/>
    <p:sldId id="300" r:id="rId16"/>
    <p:sldId id="346" r:id="rId17"/>
    <p:sldId id="347" r:id="rId18"/>
    <p:sldId id="348" r:id="rId19"/>
    <p:sldId id="349" r:id="rId20"/>
    <p:sldId id="350" r:id="rId21"/>
    <p:sldId id="351" r:id="rId22"/>
    <p:sldId id="339" r:id="rId23"/>
    <p:sldId id="336" r:id="rId24"/>
    <p:sldId id="337" r:id="rId25"/>
    <p:sldId id="338" r:id="rId26"/>
    <p:sldId id="340" r:id="rId27"/>
    <p:sldId id="341" r:id="rId28"/>
    <p:sldId id="333" r:id="rId29"/>
    <p:sldId id="382" r:id="rId30"/>
    <p:sldId id="288" r:id="rId31"/>
    <p:sldId id="309" r:id="rId32"/>
    <p:sldId id="310" r:id="rId33"/>
    <p:sldId id="287" r:id="rId34"/>
    <p:sldId id="364" r:id="rId35"/>
    <p:sldId id="383" r:id="rId36"/>
    <p:sldId id="384" r:id="rId37"/>
    <p:sldId id="352" r:id="rId38"/>
    <p:sldId id="353" r:id="rId39"/>
    <p:sldId id="289" r:id="rId40"/>
    <p:sldId id="358" r:id="rId41"/>
    <p:sldId id="290" r:id="rId42"/>
    <p:sldId id="291" r:id="rId43"/>
    <p:sldId id="292" r:id="rId44"/>
    <p:sldId id="311" r:id="rId45"/>
    <p:sldId id="312" r:id="rId46"/>
    <p:sldId id="361" r:id="rId47"/>
    <p:sldId id="357" r:id="rId48"/>
    <p:sldId id="381" r:id="rId49"/>
    <p:sldId id="301" r:id="rId50"/>
    <p:sldId id="334" r:id="rId51"/>
    <p:sldId id="385" r:id="rId52"/>
    <p:sldId id="304" r:id="rId53"/>
    <p:sldId id="342" r:id="rId54"/>
    <p:sldId id="343" r:id="rId55"/>
    <p:sldId id="345" r:id="rId56"/>
    <p:sldId id="344" r:id="rId57"/>
    <p:sldId id="305" r:id="rId58"/>
    <p:sldId id="373" r:id="rId59"/>
    <p:sldId id="387" r:id="rId60"/>
    <p:sldId id="386" r:id="rId61"/>
    <p:sldId id="293" r:id="rId62"/>
    <p:sldId id="294" r:id="rId63"/>
    <p:sldId id="297" r:id="rId64"/>
    <p:sldId id="298" r:id="rId65"/>
    <p:sldId id="328" r:id="rId66"/>
    <p:sldId id="329" r:id="rId67"/>
    <p:sldId id="330" r:id="rId68"/>
    <p:sldId id="331" r:id="rId69"/>
    <p:sldId id="368" r:id="rId70"/>
    <p:sldId id="296" r:id="rId71"/>
    <p:sldId id="369" r:id="rId72"/>
    <p:sldId id="389" r:id="rId73"/>
    <p:sldId id="388" r:id="rId74"/>
    <p:sldId id="315" r:id="rId75"/>
    <p:sldId id="316" r:id="rId76"/>
    <p:sldId id="359" r:id="rId77"/>
    <p:sldId id="360" r:id="rId78"/>
    <p:sldId id="320" r:id="rId79"/>
    <p:sldId id="321" r:id="rId80"/>
    <p:sldId id="314" r:id="rId81"/>
    <p:sldId id="322" r:id="rId82"/>
    <p:sldId id="323" r:id="rId83"/>
    <p:sldId id="325" r:id="rId84"/>
    <p:sldId id="326" r:id="rId85"/>
    <p:sldId id="327" r:id="rId86"/>
    <p:sldId id="390" r:id="rId87"/>
    <p:sldId id="317" r:id="rId88"/>
    <p:sldId id="319" r:id="rId89"/>
    <p:sldId id="375" r:id="rId90"/>
    <p:sldId id="376" r:id="rId91"/>
    <p:sldId id="377" r:id="rId92"/>
    <p:sldId id="374" r:id="rId93"/>
    <p:sldId id="306" r:id="rId94"/>
    <p:sldId id="275" r:id="rId9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D00"/>
    <a:srgbClr val="A7A8AA"/>
    <a:srgbClr val="AF282F"/>
    <a:srgbClr val="465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8B2391-804D-CFAE-C05B-1C88D65AFF58}" v="2579" dt="2026-06-01T19:58:23.981"/>
    <p1510:client id="{7A32DC8C-9C53-A08D-2459-EEE409AA265D}" v="3896" dt="2026-06-02T22:36:56.696"/>
    <p1510:client id="{91547A1A-4778-7B08-8078-E30B3C673AF7}" v="187" dt="2026-06-01T14:06:20.103"/>
    <p1510:client id="{B0EBA232-2527-3A0F-B644-040FA03E2607}" v="655" dt="2026-06-01T20:26:23.256"/>
    <p1510:client id="{DB052017-439F-3177-7CDB-E7DB42BBB9B1}" v="3698" dt="2026-06-01T09:12:59.089"/>
    <p1510:client id="{DE2641D8-2B05-7FC1-73B7-856D2FA8ACEC}" v="589" dt="2026-06-01T10:11:29.677"/>
    <p1510:client id="{E5350E5B-72E9-7299-494F-F015CFBD1009}" v="102" dt="2026-06-02T23:28:08.6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06799F8-075E-4A3A-A7F6-7FBC6576F1A4}" styleName="Estilo com Tema 2 - Ênfas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theme" Target="theme/theme1.xml"/><Relationship Id="rId10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950DC-7CC4-4916-B4E8-0EE844D6E929}" type="datetimeFigureOut">
              <a:t>02/06/2026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93078-EDBB-4BB6-93E2-92ABCC506F67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1004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4004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Para </a:t>
            </a:r>
            <a:r>
              <a:rPr lang="en-US" err="1"/>
              <a:t>identificar</a:t>
            </a:r>
            <a:r>
              <a:rPr lang="en-US"/>
              <a:t> </a:t>
            </a:r>
            <a:r>
              <a:rPr lang="en-US" err="1"/>
              <a:t>corretamente</a:t>
            </a:r>
            <a:r>
              <a:rPr lang="en-US"/>
              <a:t> um </a:t>
            </a:r>
            <a:r>
              <a:rPr lang="en-US" err="1"/>
              <a:t>cenário</a:t>
            </a:r>
            <a:r>
              <a:rPr lang="en-US"/>
              <a:t>, o </a:t>
            </a:r>
            <a:r>
              <a:rPr lang="en-US" err="1"/>
              <a:t>vendedor</a:t>
            </a:r>
            <a:r>
              <a:rPr lang="en-US"/>
              <a:t> </a:t>
            </a:r>
            <a:r>
              <a:rPr lang="en-US" err="1"/>
              <a:t>precisa</a:t>
            </a:r>
            <a:r>
              <a:rPr lang="en-US"/>
              <a:t> </a:t>
            </a:r>
            <a:r>
              <a:rPr lang="en-US" err="1"/>
              <a:t>seguir</a:t>
            </a:r>
            <a:r>
              <a:rPr lang="en-US"/>
              <a:t> um </a:t>
            </a:r>
            <a:r>
              <a:rPr lang="en-US" err="1"/>
              <a:t>fluxo</a:t>
            </a:r>
            <a:r>
              <a:rPr lang="en-US"/>
              <a:t> de </a:t>
            </a:r>
            <a:r>
              <a:rPr lang="en-US" err="1"/>
              <a:t>pesquisa</a:t>
            </a:r>
            <a:r>
              <a:rPr lang="en-US"/>
              <a:t>.</a:t>
            </a:r>
            <a:endParaRPr lang="pt-BR"/>
          </a:p>
          <a:p>
            <a:r>
              <a:rPr lang="en-US"/>
              <a:t>Primeiro, </a:t>
            </a:r>
            <a:r>
              <a:rPr lang="en-US" err="1"/>
              <a:t>ele</a:t>
            </a:r>
            <a:r>
              <a:rPr lang="en-US"/>
              <a:t> </a:t>
            </a:r>
            <a:r>
              <a:rPr lang="en-US" err="1"/>
              <a:t>pesquisa</a:t>
            </a:r>
            <a:r>
              <a:rPr lang="en-US"/>
              <a:t> o </a:t>
            </a:r>
            <a:r>
              <a:rPr lang="en-US" err="1"/>
              <a:t>endereço</a:t>
            </a:r>
            <a:r>
              <a:rPr lang="en-US"/>
              <a:t> no </a:t>
            </a:r>
            <a:r>
              <a:rPr lang="en-US" err="1"/>
              <a:t>sistema</a:t>
            </a:r>
            <a:r>
              <a:rPr lang="en-US"/>
              <a:t>. </a:t>
            </a:r>
            <a:r>
              <a:rPr lang="en-US" err="1"/>
              <a:t>Depois</a:t>
            </a:r>
            <a:r>
              <a:rPr lang="en-US"/>
              <a:t>, </a:t>
            </a:r>
            <a:r>
              <a:rPr lang="en-US" err="1"/>
              <a:t>interpreta</a:t>
            </a:r>
            <a:r>
              <a:rPr lang="en-US"/>
              <a:t> o </a:t>
            </a:r>
            <a:r>
              <a:rPr lang="en-US" err="1"/>
              <a:t>resultado</a:t>
            </a:r>
            <a:r>
              <a:rPr lang="en-US"/>
              <a:t> </a:t>
            </a:r>
            <a:r>
              <a:rPr lang="en-US" err="1"/>
              <a:t>encontrado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Quando o </a:t>
            </a:r>
            <a:r>
              <a:rPr lang="en-US" err="1"/>
              <a:t>cenário</a:t>
            </a:r>
            <a:r>
              <a:rPr lang="en-US"/>
              <a:t> </a:t>
            </a:r>
            <a:r>
              <a:rPr lang="en-US" err="1"/>
              <a:t>permite</a:t>
            </a:r>
            <a:r>
              <a:rPr lang="en-US"/>
              <a:t>, </a:t>
            </a:r>
            <a:r>
              <a:rPr lang="en-US" err="1"/>
              <a:t>ele</a:t>
            </a:r>
            <a:r>
              <a:rPr lang="en-US"/>
              <a:t> </a:t>
            </a:r>
            <a:r>
              <a:rPr lang="en-US" err="1"/>
              <a:t>pode</a:t>
            </a:r>
            <a:r>
              <a:rPr lang="en-US"/>
              <a:t> </a:t>
            </a:r>
            <a:r>
              <a:rPr lang="en-US" err="1"/>
              <a:t>criar</a:t>
            </a:r>
            <a:r>
              <a:rPr lang="en-US"/>
              <a:t> HP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complemento</a:t>
            </a:r>
            <a:r>
              <a:rPr lang="en-US"/>
              <a:t> </a:t>
            </a:r>
            <a:r>
              <a:rPr lang="en-US" err="1"/>
              <a:t>seguindo</a:t>
            </a:r>
            <a:r>
              <a:rPr lang="en-US"/>
              <a:t> as </a:t>
            </a:r>
            <a:r>
              <a:rPr lang="en-US" err="1"/>
              <a:t>regras</a:t>
            </a:r>
            <a:r>
              <a:rPr lang="en-US"/>
              <a:t> do GED.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E, </a:t>
            </a:r>
            <a:r>
              <a:rPr lang="en-US" err="1"/>
              <a:t>quando</a:t>
            </a:r>
            <a:r>
              <a:rPr lang="en-US"/>
              <a:t> </a:t>
            </a:r>
            <a:r>
              <a:rPr lang="en-US" err="1"/>
              <a:t>há</a:t>
            </a:r>
            <a:r>
              <a:rPr lang="en-US"/>
              <a:t> </a:t>
            </a:r>
            <a:r>
              <a:rPr lang="en-US" err="1"/>
              <a:t>pendência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análise</a:t>
            </a:r>
            <a:r>
              <a:rPr lang="en-US"/>
              <a:t>, </a:t>
            </a:r>
            <a:r>
              <a:rPr lang="en-US" err="1"/>
              <a:t>precisa</a:t>
            </a:r>
            <a:r>
              <a:rPr lang="en-US"/>
              <a:t> </a:t>
            </a:r>
            <a:r>
              <a:rPr lang="en-US" err="1"/>
              <a:t>acompanhar</a:t>
            </a:r>
            <a:r>
              <a:rPr lang="en-US"/>
              <a:t> a </a:t>
            </a:r>
            <a:r>
              <a:rPr lang="en-US" err="1"/>
              <a:t>tratativa</a:t>
            </a:r>
            <a:r>
              <a:rPr lang="en-US"/>
              <a:t> </a:t>
            </a:r>
            <a:r>
              <a:rPr lang="en-US" err="1"/>
              <a:t>pelo</a:t>
            </a:r>
            <a:r>
              <a:rPr lang="en-US"/>
              <a:t> SGD.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Esse </a:t>
            </a:r>
            <a:r>
              <a:rPr lang="en-US" err="1"/>
              <a:t>fluxo</a:t>
            </a:r>
            <a:r>
              <a:rPr lang="en-US"/>
              <a:t> </a:t>
            </a:r>
            <a:r>
              <a:rPr lang="en-US" err="1"/>
              <a:t>ajuda</a:t>
            </a:r>
            <a:r>
              <a:rPr lang="en-US"/>
              <a:t> a </a:t>
            </a:r>
            <a:r>
              <a:rPr lang="en-US" err="1"/>
              <a:t>evitar</a:t>
            </a:r>
            <a:r>
              <a:rPr lang="en-US"/>
              <a:t> </a:t>
            </a:r>
            <a:r>
              <a:rPr lang="en-US" err="1"/>
              <a:t>ações</a:t>
            </a:r>
            <a:r>
              <a:rPr lang="en-US"/>
              <a:t> </a:t>
            </a:r>
            <a:r>
              <a:rPr lang="en-US" err="1"/>
              <a:t>por</a:t>
            </a:r>
            <a:r>
              <a:rPr lang="en-US"/>
              <a:t> </a:t>
            </a:r>
            <a:r>
              <a:rPr lang="en-US" err="1"/>
              <a:t>tentativa</a:t>
            </a:r>
            <a:r>
              <a:rPr lang="en-US"/>
              <a:t> e </a:t>
            </a:r>
            <a:r>
              <a:rPr lang="en-US" err="1"/>
              <a:t>erro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3317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 </a:t>
            </a:r>
            <a:r>
              <a:rPr lang="en-US" err="1"/>
              <a:t>pesquisa</a:t>
            </a:r>
            <a:r>
              <a:rPr lang="en-US"/>
              <a:t> de </a:t>
            </a:r>
            <a:r>
              <a:rPr lang="en-US" err="1"/>
              <a:t>endereço</a:t>
            </a:r>
            <a:r>
              <a:rPr lang="en-US"/>
              <a:t>, </a:t>
            </a:r>
            <a:r>
              <a:rPr lang="en-US" err="1"/>
              <a:t>temos</a:t>
            </a:r>
            <a:r>
              <a:rPr lang="en-US"/>
              <a:t> </a:t>
            </a:r>
            <a:r>
              <a:rPr lang="en-US" err="1"/>
              <a:t>dois</a:t>
            </a:r>
            <a:r>
              <a:rPr lang="en-US"/>
              <a:t> </a:t>
            </a:r>
            <a:r>
              <a:rPr lang="en-US" err="1"/>
              <a:t>métodos</a:t>
            </a:r>
            <a:r>
              <a:rPr lang="en-US"/>
              <a:t> </a:t>
            </a:r>
            <a:r>
              <a:rPr lang="en-US" err="1"/>
              <a:t>principais</a:t>
            </a:r>
            <a:r>
              <a:rPr lang="en-US"/>
              <a:t>: Nova </a:t>
            </a:r>
            <a:r>
              <a:rPr lang="en-US" err="1"/>
              <a:t>Proposta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Buscar</a:t>
            </a:r>
            <a:r>
              <a:rPr lang="en-US"/>
              <a:t> </a:t>
            </a:r>
            <a:r>
              <a:rPr lang="en-US" err="1"/>
              <a:t>Cliente</a:t>
            </a:r>
            <a:r>
              <a:rPr lang="en-US"/>
              <a:t>, e </a:t>
            </a:r>
            <a:r>
              <a:rPr lang="en-US" err="1"/>
              <a:t>NetSales</a:t>
            </a:r>
            <a:r>
              <a:rPr lang="en-US"/>
              <a:t>. A Nova </a:t>
            </a:r>
            <a:r>
              <a:rPr lang="en-US" err="1"/>
              <a:t>Proposta</a:t>
            </a:r>
            <a:r>
              <a:rPr lang="en-US"/>
              <a:t> é o </a:t>
            </a:r>
            <a:r>
              <a:rPr lang="en-US" err="1"/>
              <a:t>ambiente</a:t>
            </a:r>
            <a:r>
              <a:rPr lang="en-US"/>
              <a:t> real da </a:t>
            </a:r>
            <a:r>
              <a:rPr lang="en-US" err="1"/>
              <a:t>venda</a:t>
            </a:r>
            <a:r>
              <a:rPr lang="en-US"/>
              <a:t>; </a:t>
            </a:r>
            <a:r>
              <a:rPr lang="en-US" err="1"/>
              <a:t>tudo</a:t>
            </a:r>
            <a:r>
              <a:rPr lang="en-US"/>
              <a:t> o </a:t>
            </a:r>
            <a:r>
              <a:rPr lang="en-US" err="1"/>
              <a:t>que</a:t>
            </a:r>
            <a:r>
              <a:rPr lang="en-US"/>
              <a:t> for </a:t>
            </a:r>
            <a:r>
              <a:rPr lang="en-US" err="1"/>
              <a:t>preenchido</a:t>
            </a:r>
            <a:r>
              <a:rPr lang="en-US"/>
              <a:t> </a:t>
            </a:r>
            <a:r>
              <a:rPr lang="en-US" err="1"/>
              <a:t>ali</a:t>
            </a:r>
            <a:r>
              <a:rPr lang="en-US"/>
              <a:t> </a:t>
            </a:r>
            <a:r>
              <a:rPr lang="en-US" err="1"/>
              <a:t>pode</a:t>
            </a:r>
            <a:r>
              <a:rPr lang="en-US"/>
              <a:t> </a:t>
            </a:r>
            <a:r>
              <a:rPr lang="en-US" err="1"/>
              <a:t>gerar</a:t>
            </a:r>
            <a:r>
              <a:rPr lang="en-US"/>
              <a:t> </a:t>
            </a:r>
            <a:r>
              <a:rPr lang="en-US" err="1"/>
              <a:t>impacto</a:t>
            </a:r>
            <a:r>
              <a:rPr lang="en-US"/>
              <a:t> no </a:t>
            </a:r>
            <a:r>
              <a:rPr lang="en-US" err="1"/>
              <a:t>processo</a:t>
            </a:r>
            <a:r>
              <a:rPr lang="en-US"/>
              <a:t>. </a:t>
            </a:r>
            <a:r>
              <a:rPr lang="en-US" err="1"/>
              <a:t>Já</a:t>
            </a:r>
            <a:r>
              <a:rPr lang="en-US"/>
              <a:t> o </a:t>
            </a:r>
            <a:r>
              <a:rPr lang="en-US" err="1"/>
              <a:t>NetSales</a:t>
            </a:r>
            <a:r>
              <a:rPr lang="en-US"/>
              <a:t> </a:t>
            </a:r>
            <a:r>
              <a:rPr lang="en-US" err="1"/>
              <a:t>funciona</a:t>
            </a:r>
            <a:r>
              <a:rPr lang="en-US"/>
              <a:t> </a:t>
            </a:r>
            <a:r>
              <a:rPr lang="en-US" err="1"/>
              <a:t>como</a:t>
            </a:r>
            <a:r>
              <a:rPr lang="en-US"/>
              <a:t> </a:t>
            </a:r>
            <a:r>
              <a:rPr lang="en-US" err="1"/>
              <a:t>ambiente</a:t>
            </a:r>
            <a:r>
              <a:rPr lang="en-US"/>
              <a:t> de consulta, </a:t>
            </a:r>
            <a:r>
              <a:rPr lang="en-US" err="1"/>
              <a:t>mais</a:t>
            </a:r>
            <a:r>
              <a:rPr lang="en-US"/>
              <a:t> </a:t>
            </a:r>
            <a:r>
              <a:rPr lang="en-US" err="1"/>
              <a:t>seguro</a:t>
            </a:r>
            <a:r>
              <a:rPr lang="en-US"/>
              <a:t> para </a:t>
            </a:r>
            <a:r>
              <a:rPr lang="en-US" err="1"/>
              <a:t>analisar</a:t>
            </a:r>
            <a:r>
              <a:rPr lang="en-US"/>
              <a:t> </a:t>
            </a:r>
            <a:r>
              <a:rPr lang="en-US" err="1"/>
              <a:t>cenários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gerar</a:t>
            </a:r>
            <a:r>
              <a:rPr lang="en-US"/>
              <a:t> </a:t>
            </a:r>
            <a:r>
              <a:rPr lang="en-US" err="1"/>
              <a:t>demandas</a:t>
            </a:r>
            <a:r>
              <a:rPr lang="en-US"/>
              <a:t> </a:t>
            </a:r>
            <a:r>
              <a:rPr lang="en-US" err="1"/>
              <a:t>desnecessárias</a:t>
            </a:r>
            <a:r>
              <a:rPr lang="en-US"/>
              <a:t>. Como </a:t>
            </a:r>
            <a:r>
              <a:rPr lang="en-US" err="1"/>
              <a:t>instrutores</a:t>
            </a:r>
            <a:r>
              <a:rPr lang="en-US"/>
              <a:t>, </a:t>
            </a:r>
            <a:r>
              <a:rPr lang="en-US" err="1"/>
              <a:t>reforcem</a:t>
            </a:r>
            <a:r>
              <a:rPr lang="en-US"/>
              <a:t> </a:t>
            </a:r>
            <a:r>
              <a:rPr lang="en-US" err="1"/>
              <a:t>esta</a:t>
            </a:r>
            <a:r>
              <a:rPr lang="en-US"/>
              <a:t> </a:t>
            </a:r>
            <a:r>
              <a:rPr lang="en-US" err="1"/>
              <a:t>diferença</a:t>
            </a:r>
            <a:r>
              <a:rPr lang="en-US"/>
              <a:t>: </a:t>
            </a:r>
            <a:r>
              <a:rPr lang="en-US" err="1"/>
              <a:t>consultar</a:t>
            </a:r>
            <a:r>
              <a:rPr lang="en-US"/>
              <a:t> um </a:t>
            </a:r>
            <a:r>
              <a:rPr lang="en-US" err="1"/>
              <a:t>endereço</a:t>
            </a:r>
            <a:r>
              <a:rPr lang="en-US"/>
              <a:t> e </a:t>
            </a:r>
            <a:r>
              <a:rPr lang="en-US" err="1"/>
              <a:t>cadastrar</a:t>
            </a:r>
            <a:r>
              <a:rPr lang="en-US"/>
              <a:t>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venda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</a:t>
            </a:r>
            <a:r>
              <a:rPr lang="en-US" err="1"/>
              <a:t>são</a:t>
            </a:r>
            <a:r>
              <a:rPr lang="en-US"/>
              <a:t> a </a:t>
            </a:r>
            <a:r>
              <a:rPr lang="en-US" err="1"/>
              <a:t>mesma</a:t>
            </a:r>
            <a:r>
              <a:rPr lang="en-US"/>
              <a:t> </a:t>
            </a:r>
            <a:r>
              <a:rPr lang="en-US" err="1"/>
              <a:t>coisa</a:t>
            </a:r>
            <a:r>
              <a:rPr lang="en-US"/>
              <a:t>.</a:t>
            </a:r>
            <a:endParaRPr lang="pt-BR"/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2413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análise de GED começa na pesquisa do endereço. Antes de falar de produto, preço ou fechamento, o vendedor precisa confirmar se o endereço está corretamente localizado e qual é a condição técnica disponível. Esse primeiro olhar evita que a venda avance com dados inconsistentes ou sem viabilidade.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0679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 Solar, a pesquisa pode ser feita por Buscar Cliente ou por Viabilidade e Simulação. No NetSales, o caminho recomendado é Endereço e Pesquisa de Endereço. Mais importante do que decorar o caminho é entender a finalidade da consulta: escolher o sistema certo ajuda o vendedor a analisar o cenário sem gerar bloqueios, propostas indevidas ou demandas desnecessárias</a:t>
            </a:r>
            <a:endParaRPr lang="pt-BR"/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7435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Neste conjunto de telas, vamos observar o caminho de pesquisa no Solar. A orientação para os multiplicadores é não apresentar esses slides apenas como clique a clique. O foco deve ser o raciocínio: conferir os dados informados, localizar corretamente o endereço, verificar se há viabilidade e evitar que uma pesquisa incompleta leve a uma decisão errada.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0531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Neste conjunto de telas, vamos observar o caminho de pesquisa no Solar. A orientação para os multiplicadores é não apresentar esses slides apenas como clique a clique. O foco deve ser o raciocínio: conferir os dados informados, localizar corretamente o endereço, verificar se há viabilidade e evitar que uma pesquisa incompleta leve a uma decisão errada.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25126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Neste conjunto de telas, vamos observar o caminho de pesquisa no Solar. A orientação para os multiplicadores é não apresentar esses slides apenas como clique a clique. O foco deve ser o raciocínio: conferir os dados informados, localizar corretamente o endereço, verificar se há viabilidade e evitar que uma pesquisa incompleta leve a uma decisão errada.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4686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Neste conjunto de telas, vamos observar o caminho de pesquisa no Solar. A orientação para os multiplicadores é não apresentar esses slides apenas como clique a clique. O foco deve ser o raciocínio: conferir os dados informados, localizar corretamente o endereço, verificar se há viabilidade e evitar que uma pesquisa incompleta leve a uma decisão errada.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04016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Aqui, o ponto principal é reforçar que a busca deve ser feita com critério. Quando pesquisamos apenas parte da informação ou selecionamos um resultado parecido, corremos o risco de interpretar o cenário de forma incorreta. A pesquisa precisa confirmar se aquele endereço é realmente o endereço informado pelo cliente.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13976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 </a:t>
            </a:r>
            <a:r>
              <a:rPr lang="en-US" err="1"/>
              <a:t>NetSales</a:t>
            </a:r>
            <a:r>
              <a:rPr lang="en-US"/>
              <a:t>, a </a:t>
            </a:r>
            <a:r>
              <a:rPr lang="en-US" err="1"/>
              <a:t>primeira</a:t>
            </a:r>
            <a:r>
              <a:rPr lang="en-US"/>
              <a:t> </a:t>
            </a:r>
            <a:r>
              <a:rPr lang="en-US" err="1"/>
              <a:t>etapa</a:t>
            </a:r>
            <a:r>
              <a:rPr lang="en-US"/>
              <a:t> é </a:t>
            </a:r>
            <a:r>
              <a:rPr lang="en-US" err="1"/>
              <a:t>verificar</a:t>
            </a:r>
            <a:r>
              <a:rPr lang="en-US"/>
              <a:t> a </a:t>
            </a:r>
            <a:r>
              <a:rPr lang="en-US" err="1"/>
              <a:t>disponibilidade</a:t>
            </a:r>
            <a:r>
              <a:rPr lang="en-US"/>
              <a:t> </a:t>
            </a:r>
            <a:r>
              <a:rPr lang="en-US" err="1"/>
              <a:t>técnica</a:t>
            </a:r>
            <a:r>
              <a:rPr lang="en-US"/>
              <a:t> do </a:t>
            </a:r>
            <a:r>
              <a:rPr lang="en-US" err="1"/>
              <a:t>endereço</a:t>
            </a:r>
            <a:r>
              <a:rPr lang="en-US"/>
              <a:t>. Esse </a:t>
            </a:r>
            <a:r>
              <a:rPr lang="en-US" err="1"/>
              <a:t>passo</a:t>
            </a:r>
            <a:r>
              <a:rPr lang="en-US"/>
              <a:t> </a:t>
            </a:r>
            <a:r>
              <a:rPr lang="en-US" err="1"/>
              <a:t>mostra</a:t>
            </a:r>
            <a:r>
              <a:rPr lang="en-US"/>
              <a:t> quais </a:t>
            </a:r>
            <a:r>
              <a:rPr lang="en-US" err="1"/>
              <a:t>serviços</a:t>
            </a:r>
            <a:r>
              <a:rPr lang="en-US"/>
              <a:t> </a:t>
            </a:r>
            <a:r>
              <a:rPr lang="en-US" err="1"/>
              <a:t>podem</a:t>
            </a:r>
            <a:r>
              <a:rPr lang="en-US"/>
              <a:t> ser </a:t>
            </a:r>
            <a:r>
              <a:rPr lang="en-US" err="1"/>
              <a:t>comercializados</a:t>
            </a:r>
            <a:r>
              <a:rPr lang="en-US"/>
              <a:t> e quais </a:t>
            </a:r>
            <a:r>
              <a:rPr lang="en-US" err="1"/>
              <a:t>são</a:t>
            </a:r>
            <a:r>
              <a:rPr lang="en-US"/>
              <a:t> as </a:t>
            </a:r>
            <a:r>
              <a:rPr lang="en-US" err="1"/>
              <a:t>possibilidades</a:t>
            </a:r>
            <a:r>
              <a:rPr lang="en-US"/>
              <a:t> reais de atendimento.</a:t>
            </a:r>
            <a:endParaRPr lang="pt-BR"/>
          </a:p>
          <a:p>
            <a:r>
              <a:rPr lang="en-US"/>
              <a:t>Antes de </a:t>
            </a:r>
            <a:r>
              <a:rPr lang="en-US" err="1"/>
              <a:t>avançar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venda</a:t>
            </a:r>
            <a:r>
              <a:rPr lang="en-US"/>
              <a:t>, o </a:t>
            </a:r>
            <a:r>
              <a:rPr lang="en-US" err="1"/>
              <a:t>vendedor</a:t>
            </a:r>
            <a:r>
              <a:rPr lang="en-US"/>
              <a:t> </a:t>
            </a:r>
            <a:r>
              <a:rPr lang="en-US" err="1"/>
              <a:t>precisa</a:t>
            </a:r>
            <a:r>
              <a:rPr lang="en-US"/>
              <a:t> </a:t>
            </a:r>
            <a:r>
              <a:rPr lang="en-US" err="1"/>
              <a:t>confirmar</a:t>
            </a:r>
            <a:r>
              <a:rPr lang="en-US"/>
              <a:t> se o </a:t>
            </a:r>
            <a:r>
              <a:rPr lang="en-US" err="1"/>
              <a:t>endereço</a:t>
            </a:r>
            <a:r>
              <a:rPr lang="en-US"/>
              <a:t> </a:t>
            </a:r>
            <a:r>
              <a:rPr lang="en-US" err="1"/>
              <a:t>está</a:t>
            </a:r>
            <a:r>
              <a:rPr lang="en-US"/>
              <a:t> </a:t>
            </a:r>
            <a:r>
              <a:rPr lang="en-US" err="1"/>
              <a:t>corretamente</a:t>
            </a:r>
            <a:r>
              <a:rPr lang="en-US"/>
              <a:t> </a:t>
            </a:r>
            <a:r>
              <a:rPr lang="en-US" err="1"/>
              <a:t>localizado</a:t>
            </a:r>
            <a:r>
              <a:rPr lang="en-US"/>
              <a:t> e se </a:t>
            </a:r>
            <a:r>
              <a:rPr lang="en-US" err="1"/>
              <a:t>há</a:t>
            </a:r>
            <a:r>
              <a:rPr lang="en-US"/>
              <a:t> </a:t>
            </a:r>
            <a:r>
              <a:rPr lang="en-US" err="1"/>
              <a:t>condição</a:t>
            </a:r>
            <a:r>
              <a:rPr lang="en-US"/>
              <a:t> </a:t>
            </a:r>
            <a:r>
              <a:rPr lang="en-US" err="1"/>
              <a:t>técnica</a:t>
            </a:r>
            <a:r>
              <a:rPr lang="en-US"/>
              <a:t> </a:t>
            </a:r>
            <a:r>
              <a:rPr lang="en-US" err="1"/>
              <a:t>disponível</a:t>
            </a:r>
            <a:r>
              <a:rPr lang="en-US"/>
              <a:t>.</a:t>
            </a:r>
            <a:endParaRPr lang="pt-BR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9173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5674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</a:t>
            </a:r>
            <a:r>
              <a:rPr lang="en-US" err="1"/>
              <a:t>pesquisa</a:t>
            </a:r>
            <a:r>
              <a:rPr lang="en-US"/>
              <a:t> no </a:t>
            </a:r>
            <a:r>
              <a:rPr lang="en-US" err="1"/>
              <a:t>NetSales</a:t>
            </a:r>
            <a:r>
              <a:rPr lang="en-US"/>
              <a:t> </a:t>
            </a:r>
            <a:r>
              <a:rPr lang="en-US" err="1"/>
              <a:t>começa</a:t>
            </a:r>
            <a:r>
              <a:rPr lang="en-US"/>
              <a:t> pela aba Endereço.</a:t>
            </a:r>
            <a:endParaRPr lang="pt-BR"/>
          </a:p>
          <a:p>
            <a:r>
              <a:rPr lang="en-US"/>
              <a:t>Este é o </a:t>
            </a:r>
            <a:r>
              <a:rPr lang="en-US" err="1"/>
              <a:t>caminho</a:t>
            </a:r>
            <a:r>
              <a:rPr lang="en-US"/>
              <a:t> </a:t>
            </a:r>
            <a:r>
              <a:rPr lang="en-US" err="1"/>
              <a:t>recomendado</a:t>
            </a:r>
            <a:r>
              <a:rPr lang="en-US"/>
              <a:t> para </a:t>
            </a:r>
            <a:r>
              <a:rPr lang="en-US" err="1"/>
              <a:t>consultar</a:t>
            </a:r>
            <a:r>
              <a:rPr lang="en-US"/>
              <a:t> e </a:t>
            </a:r>
            <a:r>
              <a:rPr lang="en-US" err="1"/>
              <a:t>analisar</a:t>
            </a:r>
            <a:r>
              <a:rPr lang="en-US"/>
              <a:t> o </a:t>
            </a:r>
            <a:r>
              <a:rPr lang="en-US" err="1"/>
              <a:t>endereço</a:t>
            </a:r>
            <a:r>
              <a:rPr lang="en-US"/>
              <a:t> com </a:t>
            </a:r>
            <a:r>
              <a:rPr lang="en-US" err="1"/>
              <a:t>mais</a:t>
            </a:r>
            <a:r>
              <a:rPr lang="en-US"/>
              <a:t> </a:t>
            </a:r>
            <a:r>
              <a:rPr lang="en-US" err="1"/>
              <a:t>segurança</a:t>
            </a:r>
            <a:r>
              <a:rPr lang="en-US"/>
              <a:t>,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gerar</a:t>
            </a:r>
            <a:r>
              <a:rPr lang="en-US"/>
              <a:t> </a:t>
            </a:r>
            <a:r>
              <a:rPr lang="en-US" err="1"/>
              <a:t>impactos</a:t>
            </a:r>
            <a:r>
              <a:rPr lang="en-US"/>
              <a:t> </a:t>
            </a:r>
            <a:r>
              <a:rPr lang="en-US" err="1"/>
              <a:t>indevidos</a:t>
            </a:r>
            <a:r>
              <a:rPr lang="en-US"/>
              <a:t> no </a:t>
            </a:r>
            <a:r>
              <a:rPr lang="en-US" err="1"/>
              <a:t>processo</a:t>
            </a:r>
            <a:r>
              <a:rPr lang="en-US"/>
              <a:t> de </a:t>
            </a:r>
            <a:r>
              <a:rPr lang="en-US" err="1"/>
              <a:t>venda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Ao </a:t>
            </a:r>
            <a:r>
              <a:rPr lang="en-US" err="1"/>
              <a:t>formar</a:t>
            </a:r>
            <a:r>
              <a:rPr lang="en-US"/>
              <a:t> </a:t>
            </a:r>
            <a:r>
              <a:rPr lang="en-US" err="1"/>
              <a:t>os</a:t>
            </a:r>
            <a:r>
              <a:rPr lang="en-US"/>
              <a:t> </a:t>
            </a:r>
            <a:r>
              <a:rPr lang="en-US" err="1"/>
              <a:t>multiplicadores</a:t>
            </a:r>
            <a:r>
              <a:rPr lang="en-US"/>
              <a:t>, </a:t>
            </a:r>
            <a:r>
              <a:rPr lang="en-US" err="1"/>
              <a:t>reforcem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essa</a:t>
            </a:r>
            <a:r>
              <a:rPr lang="en-US"/>
              <a:t> </a:t>
            </a:r>
            <a:r>
              <a:rPr lang="en-US" err="1"/>
              <a:t>etapa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é </a:t>
            </a:r>
            <a:r>
              <a:rPr lang="en-US" err="1"/>
              <a:t>apenas</a:t>
            </a:r>
            <a:r>
              <a:rPr lang="en-US"/>
              <a:t> </a:t>
            </a:r>
            <a:r>
              <a:rPr lang="en-US" err="1"/>
              <a:t>operacional</a:t>
            </a:r>
            <a:r>
              <a:rPr lang="en-US"/>
              <a:t>. Ela </a:t>
            </a:r>
            <a:r>
              <a:rPr lang="en-US" err="1"/>
              <a:t>apoia</a:t>
            </a:r>
            <a:r>
              <a:rPr lang="en-US"/>
              <a:t> a </a:t>
            </a:r>
            <a:r>
              <a:rPr lang="en-US" err="1"/>
              <a:t>leitura</a:t>
            </a:r>
            <a:r>
              <a:rPr lang="en-US"/>
              <a:t> do </a:t>
            </a:r>
            <a:r>
              <a:rPr lang="en-US" err="1"/>
              <a:t>cenário</a:t>
            </a:r>
            <a:r>
              <a:rPr lang="en-US"/>
              <a:t> e </a:t>
            </a:r>
            <a:r>
              <a:rPr lang="en-US" err="1"/>
              <a:t>prepara</a:t>
            </a:r>
            <a:r>
              <a:rPr lang="en-US"/>
              <a:t> o </a:t>
            </a:r>
            <a:r>
              <a:rPr lang="en-US" err="1"/>
              <a:t>vendedor</a:t>
            </a:r>
            <a:r>
              <a:rPr lang="en-US"/>
              <a:t> para </a:t>
            </a:r>
            <a:r>
              <a:rPr lang="en-US" err="1"/>
              <a:t>decidir</a:t>
            </a:r>
            <a:r>
              <a:rPr lang="en-US"/>
              <a:t> </a:t>
            </a:r>
            <a:r>
              <a:rPr lang="en-US" err="1"/>
              <a:t>corretamente</a:t>
            </a:r>
            <a:r>
              <a:rPr lang="en-US"/>
              <a:t>. Essa </a:t>
            </a:r>
            <a:r>
              <a:rPr lang="en-US" err="1"/>
              <a:t>etapa</a:t>
            </a:r>
            <a:r>
              <a:rPr lang="en-US"/>
              <a:t> </a:t>
            </a:r>
            <a:r>
              <a:rPr lang="en-US" err="1"/>
              <a:t>apoia</a:t>
            </a:r>
            <a:r>
              <a:rPr lang="en-US"/>
              <a:t> a </a:t>
            </a:r>
            <a:r>
              <a:rPr lang="en-US" err="1"/>
              <a:t>leitura</a:t>
            </a:r>
            <a:r>
              <a:rPr lang="en-US"/>
              <a:t> do </a:t>
            </a:r>
            <a:r>
              <a:rPr lang="en-US" err="1"/>
              <a:t>cenário</a:t>
            </a:r>
            <a:r>
              <a:rPr lang="en-US"/>
              <a:t> e </a:t>
            </a:r>
            <a:r>
              <a:rPr lang="en-US" err="1"/>
              <a:t>prepara</a:t>
            </a:r>
            <a:r>
              <a:rPr lang="en-US"/>
              <a:t> o </a:t>
            </a:r>
            <a:r>
              <a:rPr lang="en-US" err="1"/>
              <a:t>vendedor</a:t>
            </a:r>
            <a:r>
              <a:rPr lang="en-US"/>
              <a:t> para </a:t>
            </a:r>
            <a:r>
              <a:rPr lang="en-US" err="1"/>
              <a:t>decidir</a:t>
            </a:r>
            <a:r>
              <a:rPr lang="en-US"/>
              <a:t> </a:t>
            </a:r>
            <a:r>
              <a:rPr lang="en-US" err="1"/>
              <a:t>corretamente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85599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Ao clicar em Pesquisar Endereço, começa a consulta dentro do sistema.</a:t>
            </a:r>
            <a:endParaRPr lang="pt-BR"/>
          </a:p>
          <a:p>
            <a:r>
              <a:rPr lang="en-US"/>
              <a:t>Sempre que o endereço tiver mais de um complemento, como quadra, lote, edifício, comércio local, apartamento ou sala, o vendedor deve utilizar corretamente os campos disponíveis.</a:t>
            </a:r>
          </a:p>
          <a:p>
            <a:r>
              <a:rPr lang="en-US"/>
              <a:t>Quanto melhor a estrutura da pesquisa, menor a chance de localizar o endereço errado ou gerar uma criação desnecessária.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8922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Vamos </a:t>
            </a:r>
            <a:r>
              <a:rPr lang="en-US" err="1"/>
              <a:t>analisar</a:t>
            </a:r>
            <a:r>
              <a:rPr lang="en-US"/>
              <a:t> </a:t>
            </a:r>
            <a:r>
              <a:rPr lang="en-US" err="1"/>
              <a:t>este</a:t>
            </a:r>
            <a:r>
              <a:rPr lang="en-US"/>
              <a:t> </a:t>
            </a:r>
            <a:r>
              <a:rPr lang="en-US" err="1"/>
              <a:t>exemplo</a:t>
            </a:r>
            <a:r>
              <a:rPr lang="en-US"/>
              <a:t>: </a:t>
            </a:r>
            <a:r>
              <a:rPr lang="en-US" err="1"/>
              <a:t>cliente</a:t>
            </a:r>
            <a:r>
              <a:rPr lang="en-US"/>
              <a:t> </a:t>
            </a:r>
            <a:r>
              <a:rPr lang="en-US" err="1"/>
              <a:t>em</a:t>
            </a:r>
            <a:r>
              <a:rPr lang="en-US"/>
              <a:t> Brasília, </a:t>
            </a:r>
            <a:r>
              <a:rPr lang="en-US" err="1"/>
              <a:t>Condomínio</a:t>
            </a:r>
            <a:r>
              <a:rPr lang="en-US"/>
              <a:t> RK, </a:t>
            </a:r>
            <a:r>
              <a:rPr lang="en-US" err="1"/>
              <a:t>Edifício</a:t>
            </a:r>
            <a:r>
              <a:rPr lang="en-US"/>
              <a:t> Antares, Comércio Local 7, </a:t>
            </a:r>
            <a:r>
              <a:rPr lang="en-US" err="1"/>
              <a:t>apartamento</a:t>
            </a:r>
            <a:r>
              <a:rPr lang="en-US"/>
              <a:t> 202.</a:t>
            </a:r>
            <a:endParaRPr lang="pt-BR"/>
          </a:p>
          <a:p>
            <a:r>
              <a:rPr lang="en-US" err="1"/>
              <a:t>Percebam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</a:t>
            </a:r>
            <a:r>
              <a:rPr lang="en-US" err="1"/>
              <a:t>estamos</a:t>
            </a:r>
            <a:r>
              <a:rPr lang="en-US"/>
              <a:t> </a:t>
            </a:r>
            <a:r>
              <a:rPr lang="en-US" err="1"/>
              <a:t>trabalhando</a:t>
            </a:r>
            <a:r>
              <a:rPr lang="en-US"/>
              <a:t> </a:t>
            </a:r>
            <a:r>
              <a:rPr lang="en-US" err="1"/>
              <a:t>apenas</a:t>
            </a:r>
            <a:r>
              <a:rPr lang="en-US"/>
              <a:t> com </a:t>
            </a:r>
            <a:r>
              <a:rPr lang="en-US" err="1"/>
              <a:t>rua</a:t>
            </a:r>
            <a:r>
              <a:rPr lang="en-US"/>
              <a:t> e </a:t>
            </a:r>
            <a:r>
              <a:rPr lang="en-US" err="1"/>
              <a:t>número</a:t>
            </a:r>
            <a:r>
              <a:rPr lang="en-US"/>
              <a:t>. </a:t>
            </a:r>
            <a:r>
              <a:rPr lang="en-US" err="1"/>
              <a:t>Existe</a:t>
            </a:r>
            <a:r>
              <a:rPr lang="en-US"/>
              <a:t>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estrutura</a:t>
            </a:r>
            <a:r>
              <a:rPr lang="en-US"/>
              <a:t> de </a:t>
            </a:r>
            <a:r>
              <a:rPr lang="en-US" err="1"/>
              <a:t>complementos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precisa</a:t>
            </a:r>
            <a:r>
              <a:rPr lang="en-US"/>
              <a:t> ser </a:t>
            </a:r>
            <a:r>
              <a:rPr lang="en-US" err="1"/>
              <a:t>respeitada</a:t>
            </a:r>
            <a:r>
              <a:rPr lang="en-US"/>
              <a:t> para </a:t>
            </a:r>
            <a:r>
              <a:rPr lang="en-US" err="1"/>
              <a:t>que</a:t>
            </a:r>
            <a:r>
              <a:rPr lang="en-US"/>
              <a:t> a </a:t>
            </a:r>
            <a:r>
              <a:rPr lang="en-US" err="1"/>
              <a:t>pesquisa</a:t>
            </a:r>
            <a:r>
              <a:rPr lang="en-US"/>
              <a:t> </a:t>
            </a:r>
            <a:r>
              <a:rPr lang="en-US" err="1"/>
              <a:t>seja</a:t>
            </a:r>
            <a:r>
              <a:rPr lang="en-US"/>
              <a:t> </a:t>
            </a:r>
            <a:r>
              <a:rPr lang="en-US" err="1"/>
              <a:t>precisa</a:t>
            </a:r>
            <a:r>
              <a:rPr lang="en-US"/>
              <a:t>.</a:t>
            </a:r>
            <a:endParaRPr lang="pt-BR"/>
          </a:p>
          <a:p>
            <a:r>
              <a:rPr lang="en-US"/>
              <a:t>Por isso, marca, cidade, logradouro e complementos devem ser preenchidos com atenção.</a:t>
            </a:r>
          </a:p>
          <a:p>
            <a:r>
              <a:rPr lang="en-US"/>
              <a:t>Se </a:t>
            </a:r>
            <a:r>
              <a:rPr lang="en-US" err="1"/>
              <a:t>houver</a:t>
            </a:r>
            <a:r>
              <a:rPr lang="en-US"/>
              <a:t> </a:t>
            </a:r>
            <a:r>
              <a:rPr lang="en-US" err="1"/>
              <a:t>dúvida</a:t>
            </a:r>
            <a:r>
              <a:rPr lang="en-US"/>
              <a:t> </a:t>
            </a:r>
            <a:r>
              <a:rPr lang="en-US" err="1"/>
              <a:t>sobre</a:t>
            </a:r>
            <a:r>
              <a:rPr lang="en-US"/>
              <a:t> o </a:t>
            </a:r>
            <a:r>
              <a:rPr lang="en-US" err="1"/>
              <a:t>endereço</a:t>
            </a:r>
            <a:r>
              <a:rPr lang="en-US"/>
              <a:t> </a:t>
            </a:r>
            <a:r>
              <a:rPr lang="en-US" err="1"/>
              <a:t>informado</a:t>
            </a:r>
            <a:r>
              <a:rPr lang="en-US"/>
              <a:t> </a:t>
            </a:r>
            <a:r>
              <a:rPr lang="en-US" err="1"/>
              <a:t>pelo</a:t>
            </a:r>
            <a:r>
              <a:rPr lang="en-US"/>
              <a:t> </a:t>
            </a:r>
            <a:r>
              <a:rPr lang="en-US" err="1"/>
              <a:t>cliente</a:t>
            </a:r>
            <a:r>
              <a:rPr lang="en-US"/>
              <a:t>, o </a:t>
            </a:r>
            <a:r>
              <a:rPr lang="en-US" err="1"/>
              <a:t>vendedor</a:t>
            </a:r>
            <a:r>
              <a:rPr lang="en-US"/>
              <a:t> </a:t>
            </a:r>
            <a:r>
              <a:rPr lang="en-US" err="1"/>
              <a:t>pode</a:t>
            </a:r>
            <a:r>
              <a:rPr lang="en-US"/>
              <a:t> </a:t>
            </a:r>
            <a:r>
              <a:rPr lang="en-US" err="1"/>
              <a:t>utilizar</a:t>
            </a:r>
            <a:r>
              <a:rPr lang="en-US"/>
              <a:t> ferramentas de </a:t>
            </a:r>
            <a:r>
              <a:rPr lang="en-US" err="1"/>
              <a:t>apoio</a:t>
            </a:r>
            <a:r>
              <a:rPr lang="en-US"/>
              <a:t>, </a:t>
            </a:r>
            <a:r>
              <a:rPr lang="en-US" err="1"/>
              <a:t>como</a:t>
            </a:r>
            <a:r>
              <a:rPr lang="en-US"/>
              <a:t> </a:t>
            </a:r>
            <a:r>
              <a:rPr lang="en-US" err="1"/>
              <a:t>Correios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Google Maps, para </a:t>
            </a:r>
            <a:r>
              <a:rPr lang="en-US" err="1"/>
              <a:t>compreender</a:t>
            </a:r>
            <a:r>
              <a:rPr lang="en-US"/>
              <a:t> </a:t>
            </a:r>
            <a:r>
              <a:rPr lang="en-US" err="1"/>
              <a:t>melhor</a:t>
            </a:r>
            <a:r>
              <a:rPr lang="en-US"/>
              <a:t> a </a:t>
            </a:r>
            <a:r>
              <a:rPr lang="en-US" err="1"/>
              <a:t>estrutura</a:t>
            </a:r>
            <a:r>
              <a:rPr lang="en-US"/>
              <a:t> antes de </a:t>
            </a:r>
            <a:r>
              <a:rPr lang="en-US" err="1"/>
              <a:t>seguir</a:t>
            </a:r>
            <a:r>
              <a:rPr lang="en-US"/>
              <a:t>.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46906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Para endereços com vários complementos, o vendedor deve selecionar a rua localizada, inserir os dados coletados e pesquisar o HP. Quanto mais completas e corretas forem as informações, mais precisa será a busca. O objetivo é localizar exatamente o HP correspondente ao endereço informado pelo cliente, evitando seleção incorreta ou criação desnecessária.</a:t>
            </a:r>
            <a:endParaRPr lang="pt-BR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27190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Quando o HP é localizado, corresponde ao endereço informado e está disponível, a venda pode seguir. Mas, se o número ou complemento não estiver cadastrado, o vendedor não deve improvisar dados. Nesse caso, será necessário avaliar a criação correta ou a geração de pendência para análise. O ponto principal é: localizar um resultado no sistema não significa, automaticamente, que qualquer ação está liberada.</a:t>
            </a:r>
            <a:endParaRPr lang="pt-BR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60037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Vejamos</a:t>
            </a:r>
            <a:r>
              <a:rPr lang="en-US"/>
              <a:t> boas </a:t>
            </a:r>
            <a:r>
              <a:rPr lang="en-US" err="1"/>
              <a:t>práticas</a:t>
            </a:r>
            <a:r>
              <a:rPr lang="en-US"/>
              <a:t> </a:t>
            </a:r>
            <a:r>
              <a:rPr lang="en-US" err="1"/>
              <a:t>essenciais</a:t>
            </a:r>
            <a:r>
              <a:rPr lang="en-US"/>
              <a:t> para </a:t>
            </a:r>
            <a:r>
              <a:rPr lang="en-US" err="1"/>
              <a:t>reduzir</a:t>
            </a:r>
            <a:r>
              <a:rPr lang="en-US"/>
              <a:t> </a:t>
            </a:r>
            <a:r>
              <a:rPr lang="en-US" err="1"/>
              <a:t>erros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operação</a:t>
            </a:r>
            <a:r>
              <a:rPr lang="en-US"/>
              <a:t>: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O </a:t>
            </a:r>
            <a:r>
              <a:rPr lang="en-US" err="1"/>
              <a:t>vendedor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</a:t>
            </a:r>
            <a:r>
              <a:rPr lang="en-US" err="1"/>
              <a:t>deve</a:t>
            </a:r>
            <a:r>
              <a:rPr lang="en-US"/>
              <a:t> </a:t>
            </a:r>
            <a:r>
              <a:rPr lang="en-US" err="1"/>
              <a:t>gerar</a:t>
            </a:r>
            <a:r>
              <a:rPr lang="en-US"/>
              <a:t> </a:t>
            </a:r>
            <a:r>
              <a:rPr lang="en-US" err="1"/>
              <a:t>propostas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necessidade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fora do </a:t>
            </a:r>
            <a:r>
              <a:rPr lang="en-US" err="1"/>
              <a:t>procedimento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r>
              <a:rPr lang="en-US" err="1"/>
              <a:t>Também</a:t>
            </a:r>
            <a:r>
              <a:rPr lang="en-US"/>
              <a:t> </a:t>
            </a:r>
            <a:r>
              <a:rPr lang="en-US" err="1"/>
              <a:t>deve</a:t>
            </a:r>
            <a:r>
              <a:rPr lang="en-US"/>
              <a:t> </a:t>
            </a:r>
            <a:r>
              <a:rPr lang="en-US" err="1"/>
              <a:t>consultar</a:t>
            </a:r>
            <a:r>
              <a:rPr lang="en-US"/>
              <a:t> </a:t>
            </a:r>
            <a:r>
              <a:rPr lang="en-US" err="1"/>
              <a:t>previamente</a:t>
            </a:r>
            <a:r>
              <a:rPr lang="en-US"/>
              <a:t> o </a:t>
            </a:r>
            <a:r>
              <a:rPr lang="en-US" err="1"/>
              <a:t>endereço</a:t>
            </a:r>
            <a:r>
              <a:rPr lang="en-US"/>
              <a:t> e </a:t>
            </a:r>
            <a:r>
              <a:rPr lang="en-US" err="1"/>
              <a:t>verificar</a:t>
            </a:r>
            <a:r>
              <a:rPr lang="en-US"/>
              <a:t> se </a:t>
            </a:r>
            <a:r>
              <a:rPr lang="en-US" err="1"/>
              <a:t>existem</a:t>
            </a:r>
            <a:r>
              <a:rPr lang="en-US"/>
              <a:t> </a:t>
            </a:r>
            <a:r>
              <a:rPr lang="en-US" err="1"/>
              <a:t>informações</a:t>
            </a:r>
            <a:r>
              <a:rPr lang="en-US"/>
              <a:t> </a:t>
            </a:r>
            <a:r>
              <a:rPr lang="en-US" err="1"/>
              <a:t>mínimas</a:t>
            </a:r>
            <a:r>
              <a:rPr lang="en-US"/>
              <a:t> do </a:t>
            </a:r>
            <a:r>
              <a:rPr lang="en-US" err="1"/>
              <a:t>cliente</a:t>
            </a:r>
            <a:r>
              <a:rPr lang="en-US"/>
              <a:t>, </a:t>
            </a:r>
            <a:r>
              <a:rPr lang="en-US" err="1"/>
              <a:t>como</a:t>
            </a:r>
            <a:r>
              <a:rPr lang="en-US"/>
              <a:t> </a:t>
            </a:r>
            <a:r>
              <a:rPr lang="en-US" err="1"/>
              <a:t>nome</a:t>
            </a:r>
            <a:r>
              <a:rPr lang="en-US"/>
              <a:t> e </a:t>
            </a:r>
            <a:r>
              <a:rPr lang="en-US" err="1"/>
              <a:t>telefone</a:t>
            </a:r>
            <a:r>
              <a:rPr lang="en-US"/>
              <a:t> </a:t>
            </a:r>
            <a:r>
              <a:rPr lang="en-US" err="1"/>
              <a:t>válidos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A </a:t>
            </a:r>
            <a:r>
              <a:rPr lang="en-US" err="1"/>
              <a:t>mensagem</a:t>
            </a:r>
            <a:r>
              <a:rPr lang="en-US"/>
              <a:t> principal é: </a:t>
            </a:r>
            <a:r>
              <a:rPr lang="en-US" err="1"/>
              <a:t>pesquisar</a:t>
            </a:r>
            <a:r>
              <a:rPr lang="en-US"/>
              <a:t> no Solar </a:t>
            </a:r>
            <a:r>
              <a:rPr lang="en-US" err="1"/>
              <a:t>ou</a:t>
            </a:r>
            <a:r>
              <a:rPr lang="en-US"/>
              <a:t> no </a:t>
            </a:r>
            <a:r>
              <a:rPr lang="en-US" err="1"/>
              <a:t>NetSales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é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etapa</a:t>
            </a:r>
            <a:r>
              <a:rPr lang="en-US"/>
              <a:t> </a:t>
            </a:r>
            <a:r>
              <a:rPr lang="en-US" err="1"/>
              <a:t>burocrática</a:t>
            </a:r>
            <a:r>
              <a:rPr lang="en-US"/>
              <a:t>. É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leitura</a:t>
            </a:r>
            <a:r>
              <a:rPr lang="en-US"/>
              <a:t> </a:t>
            </a:r>
            <a:r>
              <a:rPr lang="en-US" err="1"/>
              <a:t>estratégica</a:t>
            </a:r>
            <a:r>
              <a:rPr lang="en-US"/>
              <a:t> do </a:t>
            </a:r>
            <a:r>
              <a:rPr lang="en-US" err="1"/>
              <a:t>cenário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orienta</a:t>
            </a:r>
            <a:r>
              <a:rPr lang="en-US"/>
              <a:t> </a:t>
            </a:r>
            <a:r>
              <a:rPr lang="en-US" err="1"/>
              <a:t>todas</a:t>
            </a:r>
            <a:r>
              <a:rPr lang="en-US"/>
              <a:t> as </a:t>
            </a:r>
            <a:r>
              <a:rPr lang="en-US" err="1"/>
              <a:t>decisões</a:t>
            </a:r>
            <a:r>
              <a:rPr lang="en-US"/>
              <a:t> </a:t>
            </a:r>
            <a:r>
              <a:rPr lang="en-US" err="1"/>
              <a:t>seguintes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5377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9A6F0-735D-365B-8BD6-AC8285894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E2B206F-48A9-EA3A-C4E0-03F50F49E3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B50C373-9611-782E-A779-DAF1892F2E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Depois da pesquisa, entramos na etapa de identificação. A pergunta agora é: o que a pesquisa entregou? O endereço foi encontrado? Está incompleto? Está bloqueado ou pendente? Essa leitura inicial é fundamental, porque cada cenário exige um tipo de atuação.</a:t>
            </a: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E83EBF6-197F-7383-AF1C-562D924114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99393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Nesta </a:t>
            </a:r>
            <a:r>
              <a:rPr lang="en-US" err="1"/>
              <a:t>primeira</a:t>
            </a:r>
            <a:r>
              <a:rPr lang="en-US"/>
              <a:t> </a:t>
            </a:r>
            <a:r>
              <a:rPr lang="en-US" err="1"/>
              <a:t>leitura</a:t>
            </a:r>
            <a:r>
              <a:rPr lang="en-US"/>
              <a:t>, o </a:t>
            </a:r>
            <a:r>
              <a:rPr lang="en-US" err="1"/>
              <a:t>vendedor</a:t>
            </a:r>
            <a:r>
              <a:rPr lang="en-US"/>
              <a:t> </a:t>
            </a:r>
            <a:r>
              <a:rPr lang="en-US" err="1"/>
              <a:t>precisa</a:t>
            </a:r>
            <a:r>
              <a:rPr lang="en-US"/>
              <a:t> </a:t>
            </a:r>
            <a:r>
              <a:rPr lang="en-US" err="1"/>
              <a:t>entender</a:t>
            </a:r>
            <a:r>
              <a:rPr lang="en-US"/>
              <a:t> se o </a:t>
            </a:r>
            <a:r>
              <a:rPr lang="en-US" err="1"/>
              <a:t>endereço</a:t>
            </a:r>
            <a:r>
              <a:rPr lang="en-US"/>
              <a:t> </a:t>
            </a:r>
            <a:r>
              <a:rPr lang="en-US" err="1"/>
              <a:t>foi</a:t>
            </a:r>
            <a:r>
              <a:rPr lang="en-US"/>
              <a:t> </a:t>
            </a:r>
            <a:r>
              <a:rPr lang="en-US" err="1"/>
              <a:t>encontrado</a:t>
            </a:r>
            <a:r>
              <a:rPr lang="en-US"/>
              <a:t>, se </a:t>
            </a:r>
            <a:r>
              <a:rPr lang="en-US" err="1"/>
              <a:t>está</a:t>
            </a:r>
            <a:r>
              <a:rPr lang="en-US"/>
              <a:t> </a:t>
            </a:r>
            <a:r>
              <a:rPr lang="en-US" err="1"/>
              <a:t>incompleto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se </a:t>
            </a:r>
            <a:r>
              <a:rPr lang="en-US" err="1"/>
              <a:t>aparece</a:t>
            </a:r>
            <a:r>
              <a:rPr lang="en-US"/>
              <a:t> </a:t>
            </a:r>
            <a:r>
              <a:rPr lang="en-US" err="1"/>
              <a:t>bloqueado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pendente.</a:t>
            </a:r>
            <a:endParaRPr lang="pt-BR"/>
          </a:p>
          <a:p>
            <a:r>
              <a:rPr lang="en-US"/>
              <a:t>Quando o </a:t>
            </a:r>
            <a:r>
              <a:rPr lang="en-US" err="1"/>
              <a:t>endereço</a:t>
            </a:r>
            <a:r>
              <a:rPr lang="en-US"/>
              <a:t> </a:t>
            </a:r>
            <a:r>
              <a:rPr lang="en-US" err="1"/>
              <a:t>está</a:t>
            </a:r>
            <a:r>
              <a:rPr lang="en-US"/>
              <a:t> </a:t>
            </a:r>
            <a:r>
              <a:rPr lang="en-US" err="1"/>
              <a:t>disponível</a:t>
            </a:r>
            <a:r>
              <a:rPr lang="en-US"/>
              <a:t> e </a:t>
            </a:r>
            <a:r>
              <a:rPr lang="en-US" err="1"/>
              <a:t>liberado</a:t>
            </a:r>
            <a:r>
              <a:rPr lang="en-US"/>
              <a:t>, a </a:t>
            </a:r>
            <a:r>
              <a:rPr lang="en-US" err="1"/>
              <a:t>venda</a:t>
            </a:r>
            <a:r>
              <a:rPr lang="en-US"/>
              <a:t> </a:t>
            </a:r>
            <a:r>
              <a:rPr lang="en-US" err="1"/>
              <a:t>pode</a:t>
            </a:r>
            <a:r>
              <a:rPr lang="en-US"/>
              <a:t> </a:t>
            </a:r>
            <a:r>
              <a:rPr lang="en-US" err="1"/>
              <a:t>seguir</a:t>
            </a:r>
            <a:r>
              <a:rPr lang="en-US"/>
              <a:t> </a:t>
            </a:r>
            <a:r>
              <a:rPr lang="en-US" err="1"/>
              <a:t>normalmente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Quando </a:t>
            </a:r>
            <a:r>
              <a:rPr lang="en-US" err="1"/>
              <a:t>está</a:t>
            </a:r>
            <a:r>
              <a:rPr lang="en-US"/>
              <a:t> </a:t>
            </a:r>
            <a:r>
              <a:rPr lang="en-US" err="1"/>
              <a:t>incompleto</a:t>
            </a:r>
            <a:r>
              <a:rPr lang="en-US"/>
              <a:t>, é </a:t>
            </a:r>
            <a:r>
              <a:rPr lang="en-US" err="1"/>
              <a:t>necessário</a:t>
            </a:r>
            <a:r>
              <a:rPr lang="en-US"/>
              <a:t> </a:t>
            </a:r>
            <a:r>
              <a:rPr lang="en-US" err="1"/>
              <a:t>avaliar</a:t>
            </a:r>
            <a:r>
              <a:rPr lang="en-US"/>
              <a:t> se </a:t>
            </a:r>
            <a:r>
              <a:rPr lang="en-US" err="1"/>
              <a:t>existe</a:t>
            </a:r>
            <a:r>
              <a:rPr lang="en-US"/>
              <a:t> </a:t>
            </a:r>
            <a:r>
              <a:rPr lang="en-US" err="1"/>
              <a:t>necessidade</a:t>
            </a:r>
            <a:r>
              <a:rPr lang="en-US"/>
              <a:t> de </a:t>
            </a:r>
            <a:r>
              <a:rPr lang="en-US" err="1"/>
              <a:t>criação</a:t>
            </a:r>
            <a:r>
              <a:rPr lang="en-US"/>
              <a:t> de HP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complementação</a:t>
            </a:r>
            <a:r>
              <a:rPr lang="en-US"/>
              <a:t> do </a:t>
            </a:r>
            <a:r>
              <a:rPr lang="en-US" err="1"/>
              <a:t>cadastro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r>
              <a:rPr lang="en-US" err="1"/>
              <a:t>Já</a:t>
            </a:r>
            <a:r>
              <a:rPr lang="en-US"/>
              <a:t> </a:t>
            </a:r>
            <a:r>
              <a:rPr lang="en-US" err="1"/>
              <a:t>nos</a:t>
            </a:r>
            <a:r>
              <a:rPr lang="en-US"/>
              <a:t> </a:t>
            </a:r>
            <a:r>
              <a:rPr lang="en-US" err="1"/>
              <a:t>casos</a:t>
            </a:r>
            <a:r>
              <a:rPr lang="en-US"/>
              <a:t> de </a:t>
            </a:r>
            <a:r>
              <a:rPr lang="en-US" err="1"/>
              <a:t>bloqueio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pendência</a:t>
            </a:r>
            <a:r>
              <a:rPr lang="en-US"/>
              <a:t>, a </a:t>
            </a:r>
            <a:r>
              <a:rPr lang="en-US" err="1"/>
              <a:t>atuação</a:t>
            </a:r>
            <a:r>
              <a:rPr lang="en-US"/>
              <a:t> </a:t>
            </a:r>
            <a:r>
              <a:rPr lang="en-US" err="1"/>
              <a:t>muda</a:t>
            </a:r>
            <a:r>
              <a:rPr lang="en-US"/>
              <a:t> e </a:t>
            </a:r>
            <a:r>
              <a:rPr lang="en-US" err="1"/>
              <a:t>pode</a:t>
            </a:r>
            <a:r>
              <a:rPr lang="en-US"/>
              <a:t> </a:t>
            </a:r>
            <a:r>
              <a:rPr lang="en-US" err="1"/>
              <a:t>envolver</a:t>
            </a:r>
            <a:r>
              <a:rPr lang="en-US"/>
              <a:t> </a:t>
            </a:r>
            <a:r>
              <a:rPr lang="en-US" err="1"/>
              <a:t>reanálise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acompanhamento</a:t>
            </a:r>
            <a:r>
              <a:rPr lang="en-US"/>
              <a:t> </a:t>
            </a:r>
            <a:r>
              <a:rPr lang="en-US" err="1"/>
              <a:t>pelo</a:t>
            </a:r>
            <a:r>
              <a:rPr lang="en-US"/>
              <a:t> GED. Por isso, a identificação correta do cenário é o primeiro passo para evitar ações indevidas</a:t>
            </a:r>
            <a:endParaRPr lang="pt-BR"/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07162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23B5D-57A9-6E27-37CB-D7B491270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14F2818-327A-C333-1223-816AE99D41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F04F1F7-D0A8-7FE4-54B4-D47D6CC22A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Aqui temos um cenário muito comum: o número ou complemento informado pelo cliente não aparece no sistema, ou aparece de forma parcial.</a:t>
            </a:r>
            <a:endParaRPr lang="pt-BR"/>
          </a:p>
          <a:p>
            <a:r>
              <a:rPr lang="en-US"/>
              <a:t>Nesse caso, o vendedor não deve improvisar informações. Ele precisa avaliar se existe necessidade de criação de HP, complementação do cadastro ou validação adicional.</a:t>
            </a:r>
          </a:p>
          <a:p>
            <a:r>
              <a:rPr lang="en-US"/>
              <a:t>Esse é um ponto importante para reforçar aos vendedores: ausência de informação no sistema não significa liberdade para criar qualquer dado.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745337-8620-DFA2-B992-B762FF880C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84746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BC1C3-7583-DF01-9E45-6B1D04FCC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16C27FB-C75E-A16F-E638-77299BDF23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30FA96E-9595-B27B-29B6-47DEF3D1FA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 outros casos, o endereço já passou por uma análise anterior e pode estar bloqueado ou possuir pendências associadas.</a:t>
            </a:r>
            <a:endParaRPr lang="pt-BR"/>
          </a:p>
          <a:p>
            <a:r>
              <a:rPr lang="en-US"/>
              <a:t>Aqui a atuação é diferente. O vendedor pode precisar acompanhar a demanda pelo GED, solicitar reanálise ou direcionar para o fluxo adequado.</a:t>
            </a:r>
          </a:p>
          <a:p>
            <a:r>
              <a:rPr lang="en-US"/>
              <a:t>Por isso, identificar corretamente o tipo de situação é tão importante: a solução depende da origem do problema.</a:t>
            </a:r>
            <a:endParaRPr lang="pt-BR"/>
          </a:p>
          <a:p>
            <a:endParaRPr lang="en-US" b="1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158E58B-B858-D96A-E11A-4ECCA181B1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6889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38443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 GED impacta diretamente a continuidade da venda. Quando o cenário é bem identificado e interpretado, reduzimos pendências, retrabalho e atrasos. Quando a leitura é incorreta, aumentam as chances de bloqueio, reanálise e demora no processo. Por isso, antes de qualquer ação, o vendedor precisa entender o cenário apresentado.</a:t>
            </a:r>
            <a:endParaRPr lang="pt-BR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05836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Antes de seguir, vale reforçar o primeiro pulo do gato: O erro muitas vezes começa quando tentamos resolver uma situação sem identificar corretamente o cenário.</a:t>
            </a:r>
          </a:p>
          <a:p>
            <a:r>
              <a:rPr lang="pt-BR"/>
              <a:t>O vendedor precisa entender o que está vendo antes de tomar qualquer ação. Como instrutores, reforcem essa lógica: primeiro identifica, depois decide.</a:t>
            </a:r>
          </a:p>
          <a:p>
            <a:endParaRPr lang="pt-BR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49670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61F51-1AA6-60F4-4848-8775918D8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AAE9EF8-98E3-C43B-E65A-0C381291C0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49E83CE-F1B3-E4A1-EA16-CA4B9DAB67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Depois de identificar o cenário, precisamos interpretar corretamente as informações apresentadas pelo sistema. Interpretar significa compreender a origem da situação: erro cadastral, ausência de HP, pendência, bloqueio ou limitação técnica. Essa etapa orienta os próximos passos.</a:t>
            </a:r>
            <a:endParaRPr lang="pt-BR"/>
          </a:p>
          <a:p>
            <a:endParaRPr lang="en-US">
              <a:solidFill>
                <a:srgbClr val="444444"/>
              </a:solidFill>
            </a:endParaRPr>
          </a:p>
          <a:p>
            <a:endParaRPr lang="pt-BR">
              <a:ea typeface="Calibri"/>
              <a:cs typeface="Calibri"/>
            </a:endParaRPr>
          </a:p>
          <a:p>
            <a:endParaRPr lang="pt-BR">
              <a:ea typeface="Calibri"/>
              <a:cs typeface="Calibri"/>
            </a:endParaRPr>
          </a:p>
          <a:p>
            <a:endParaRPr lang="pt-BR">
              <a:ea typeface="Calibri"/>
              <a:cs typeface="Calibri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1D46B8D-7A11-D825-0CE9-23F3024250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02571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8B6E1-4FCD-75D7-D5F9-BC6A11999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D8F55B2-3CFB-CB96-A89E-90546E6DA9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59289D4-69A6-2830-FE26-81AE6A4C5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Aqui, a pergunta central é: o que o sistema está me mostrando? O vendedor não deve olhar apenas para a mensagem exibida, mas para o contexto completo da pesquisa.</a:t>
            </a:r>
            <a:endParaRPr lang="pt-BR"/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4D8254D-CEBC-105B-2BCA-972A79BDA9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74167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Às vezes, o vendedor está diante de um erro cadastral. Em outros casos, pode haver ausência de HP, necessidade de complementação, bloqueio anterior ou limitação técnica. A ação correta depende dessa interpretação. Para avançar, precisamos revisar um conceito fundamental: o HP.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03290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HP </a:t>
            </a:r>
            <a:r>
              <a:rPr lang="en-US" err="1"/>
              <a:t>significa</a:t>
            </a:r>
            <a:r>
              <a:rPr lang="en-US"/>
              <a:t> Home Passed. De forma simples, podemos pensar no HP como o registro do endereço dentro do sistema.</a:t>
            </a:r>
            <a:endParaRPr lang="pt-BR"/>
          </a:p>
          <a:p>
            <a:r>
              <a:rPr lang="en-US"/>
              <a:t>É por meio dele que a operadora reconhece o imóvel, identifica a disponibilidade técnica e define quais serviços podem ser ofertados naquele local.</a:t>
            </a:r>
          </a:p>
          <a:p>
            <a:r>
              <a:rPr lang="en-US" err="1"/>
              <a:t>Então</a:t>
            </a:r>
            <a:r>
              <a:rPr lang="en-US"/>
              <a:t>, </a:t>
            </a:r>
            <a:r>
              <a:rPr lang="en-US" err="1"/>
              <a:t>quando</a:t>
            </a:r>
            <a:r>
              <a:rPr lang="en-US"/>
              <a:t> o </a:t>
            </a:r>
            <a:r>
              <a:rPr lang="en-US" err="1"/>
              <a:t>vendedor</a:t>
            </a:r>
            <a:r>
              <a:rPr lang="en-US"/>
              <a:t> </a:t>
            </a:r>
            <a:r>
              <a:rPr lang="en-US" err="1"/>
              <a:t>pesquisa</a:t>
            </a:r>
            <a:r>
              <a:rPr lang="en-US"/>
              <a:t> um </a:t>
            </a:r>
            <a:r>
              <a:rPr lang="en-US" err="1"/>
              <a:t>endereço</a:t>
            </a:r>
            <a:r>
              <a:rPr lang="en-US"/>
              <a:t>, </a:t>
            </a:r>
            <a:r>
              <a:rPr lang="en-US" err="1"/>
              <a:t>ele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</a:t>
            </a:r>
            <a:r>
              <a:rPr lang="en-US" err="1"/>
              <a:t>está</a:t>
            </a:r>
            <a:r>
              <a:rPr lang="en-US"/>
              <a:t> </a:t>
            </a:r>
            <a:r>
              <a:rPr lang="en-US" err="1"/>
              <a:t>apenas</a:t>
            </a:r>
            <a:r>
              <a:rPr lang="en-US"/>
              <a:t> </a:t>
            </a:r>
            <a:r>
              <a:rPr lang="en-US" err="1"/>
              <a:t>procurando</a:t>
            </a:r>
            <a:r>
              <a:rPr lang="en-US"/>
              <a:t>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rua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um </a:t>
            </a:r>
            <a:r>
              <a:rPr lang="en-US" err="1"/>
              <a:t>número</a:t>
            </a:r>
            <a:r>
              <a:rPr lang="en-US"/>
              <a:t>. Ele </a:t>
            </a:r>
            <a:r>
              <a:rPr lang="en-US" err="1"/>
              <a:t>está</a:t>
            </a:r>
            <a:r>
              <a:rPr lang="en-US"/>
              <a:t> </a:t>
            </a:r>
            <a:r>
              <a:rPr lang="en-US" err="1"/>
              <a:t>verificando</a:t>
            </a:r>
            <a:r>
              <a:rPr lang="en-US"/>
              <a:t> se </a:t>
            </a:r>
            <a:r>
              <a:rPr lang="en-US" err="1"/>
              <a:t>aquele</a:t>
            </a:r>
            <a:r>
              <a:rPr lang="en-US"/>
              <a:t> </a:t>
            </a:r>
            <a:r>
              <a:rPr lang="en-US" err="1"/>
              <a:t>endereço</a:t>
            </a:r>
            <a:r>
              <a:rPr lang="en-US"/>
              <a:t> </a:t>
            </a:r>
            <a:r>
              <a:rPr lang="en-US" err="1"/>
              <a:t>possui</a:t>
            </a:r>
            <a:r>
              <a:rPr lang="en-US"/>
              <a:t> HP </a:t>
            </a:r>
            <a:r>
              <a:rPr lang="en-US" err="1"/>
              <a:t>cadastrado</a:t>
            </a:r>
            <a:r>
              <a:rPr lang="en-US"/>
              <a:t> e qual é a </a:t>
            </a:r>
            <a:r>
              <a:rPr lang="en-US" err="1"/>
              <a:t>condição</a:t>
            </a:r>
            <a:r>
              <a:rPr lang="en-US"/>
              <a:t> </a:t>
            </a:r>
            <a:r>
              <a:rPr lang="en-US" err="1"/>
              <a:t>associada</a:t>
            </a:r>
            <a:r>
              <a:rPr lang="en-US"/>
              <a:t> a </a:t>
            </a:r>
            <a:r>
              <a:rPr lang="en-US" err="1"/>
              <a:t>ele</a:t>
            </a:r>
            <a:r>
              <a:rPr lang="en-US"/>
              <a:t>.</a:t>
            </a:r>
          </a:p>
          <a:p>
            <a:r>
              <a:rPr lang="en-US"/>
              <a:t>Esse </a:t>
            </a:r>
            <a:r>
              <a:rPr lang="en-US" err="1"/>
              <a:t>conceito</a:t>
            </a:r>
            <a:r>
              <a:rPr lang="en-US"/>
              <a:t> é fundamental para </a:t>
            </a:r>
            <a:r>
              <a:rPr lang="en-US" err="1"/>
              <a:t>interpretar</a:t>
            </a:r>
            <a:r>
              <a:rPr lang="en-US"/>
              <a:t> </a:t>
            </a:r>
            <a:r>
              <a:rPr lang="en-US" err="1"/>
              <a:t>os</a:t>
            </a:r>
            <a:r>
              <a:rPr lang="en-US"/>
              <a:t> </a:t>
            </a:r>
            <a:r>
              <a:rPr lang="en-US" err="1"/>
              <a:t>cenários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veremos</a:t>
            </a:r>
            <a:r>
              <a:rPr lang="en-US"/>
              <a:t> a </a:t>
            </a:r>
            <a:r>
              <a:rPr lang="en-US" err="1"/>
              <a:t>seguir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18859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Agora que revisamos o conceito de HP, avançamos para uma diferenciação importante: HP único e HP múltiplo.</a:t>
            </a:r>
            <a:endParaRPr lang="pt-BR"/>
          </a:p>
          <a:p>
            <a:r>
              <a:rPr lang="en-US"/>
              <a:t>Antes de </a:t>
            </a:r>
            <a:r>
              <a:rPr lang="en-US" err="1"/>
              <a:t>criar</a:t>
            </a:r>
            <a:r>
              <a:rPr lang="en-US"/>
              <a:t>, </a:t>
            </a:r>
            <a:r>
              <a:rPr lang="en-US" err="1"/>
              <a:t>corrigir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solicitar</a:t>
            </a:r>
            <a:r>
              <a:rPr lang="en-US"/>
              <a:t>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tratativa</a:t>
            </a:r>
            <a:r>
              <a:rPr lang="en-US"/>
              <a:t>, o </a:t>
            </a:r>
            <a:r>
              <a:rPr lang="en-US" err="1"/>
              <a:t>vendedor</a:t>
            </a:r>
            <a:r>
              <a:rPr lang="en-US"/>
              <a:t> </a:t>
            </a:r>
            <a:r>
              <a:rPr lang="en-US" err="1"/>
              <a:t>precisa</a:t>
            </a:r>
            <a:r>
              <a:rPr lang="en-US"/>
              <a:t> </a:t>
            </a:r>
            <a:r>
              <a:rPr lang="en-US" err="1"/>
              <a:t>entender</a:t>
            </a:r>
            <a:r>
              <a:rPr lang="en-US"/>
              <a:t> qual </a:t>
            </a:r>
            <a:r>
              <a:rPr lang="en-US" err="1"/>
              <a:t>estrutura</a:t>
            </a:r>
            <a:r>
              <a:rPr lang="en-US"/>
              <a:t> </a:t>
            </a:r>
            <a:r>
              <a:rPr lang="en-US" err="1"/>
              <a:t>está</a:t>
            </a:r>
            <a:r>
              <a:rPr lang="en-US"/>
              <a:t> </a:t>
            </a:r>
            <a:r>
              <a:rPr lang="en-US" err="1"/>
              <a:t>sendo</a:t>
            </a:r>
            <a:r>
              <a:rPr lang="en-US"/>
              <a:t> </a:t>
            </a:r>
            <a:r>
              <a:rPr lang="en-US" err="1"/>
              <a:t>apresentada</a:t>
            </a:r>
            <a:r>
              <a:rPr lang="en-US"/>
              <a:t>.</a:t>
            </a:r>
          </a:p>
          <a:p>
            <a:r>
              <a:rPr lang="en-US"/>
              <a:t>Essa classificação muda a forma de análise e também as regras de criação.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90201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C392E-101D-2A11-E91B-0A12F0785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74C186D-5F85-9F33-05B3-2CB148654C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89F7D63-59B0-2325-40FE-A3A7F19E08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 HP único normalmente representa um </a:t>
            </a:r>
            <a:r>
              <a:rPr lang="en-US" err="1"/>
              <a:t>imóvel</a:t>
            </a:r>
            <a:r>
              <a:rPr lang="en-US"/>
              <a:t> individual,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complemento</a:t>
            </a:r>
            <a:r>
              <a:rPr lang="en-US"/>
              <a:t>.</a:t>
            </a:r>
            <a:endParaRPr lang="pt-BR"/>
          </a:p>
          <a:p>
            <a:r>
              <a:rPr lang="en-US" err="1"/>
              <a:t>Já</a:t>
            </a:r>
            <a:r>
              <a:rPr lang="en-US"/>
              <a:t> o HP </a:t>
            </a:r>
            <a:r>
              <a:rPr lang="en-US" err="1"/>
              <a:t>múltiplo</a:t>
            </a:r>
            <a:r>
              <a:rPr lang="en-US"/>
              <a:t> </a:t>
            </a:r>
            <a:r>
              <a:rPr lang="en-US" err="1"/>
              <a:t>envolve</a:t>
            </a:r>
            <a:r>
              <a:rPr lang="en-US"/>
              <a:t> </a:t>
            </a:r>
            <a:r>
              <a:rPr lang="en-US" err="1"/>
              <a:t>endereços</a:t>
            </a:r>
            <a:r>
              <a:rPr lang="en-US"/>
              <a:t> com </a:t>
            </a:r>
            <a:r>
              <a:rPr lang="en-US" err="1"/>
              <a:t>complementos</a:t>
            </a:r>
            <a:r>
              <a:rPr lang="en-US"/>
              <a:t>, </a:t>
            </a:r>
            <a:r>
              <a:rPr lang="en-US" err="1"/>
              <a:t>como</a:t>
            </a:r>
            <a:r>
              <a:rPr lang="en-US"/>
              <a:t> </a:t>
            </a:r>
            <a:r>
              <a:rPr lang="en-US" err="1"/>
              <a:t>condomínios</a:t>
            </a:r>
            <a:r>
              <a:rPr lang="en-US"/>
              <a:t>, </a:t>
            </a:r>
            <a:r>
              <a:rPr lang="en-US" err="1"/>
              <a:t>apartamentos</a:t>
            </a:r>
            <a:r>
              <a:rPr lang="en-US"/>
              <a:t>, casas </a:t>
            </a:r>
            <a:r>
              <a:rPr lang="en-US" err="1"/>
              <a:t>em</a:t>
            </a:r>
            <a:r>
              <a:rPr lang="en-US"/>
              <a:t> um </a:t>
            </a:r>
            <a:r>
              <a:rPr lang="en-US" err="1"/>
              <a:t>mesmo</a:t>
            </a:r>
            <a:r>
              <a:rPr lang="en-US"/>
              <a:t> </a:t>
            </a:r>
            <a:r>
              <a:rPr lang="en-US" err="1"/>
              <a:t>terreno</a:t>
            </a:r>
            <a:r>
              <a:rPr lang="en-US"/>
              <a:t>, </a:t>
            </a:r>
            <a:r>
              <a:rPr lang="en-US" err="1"/>
              <a:t>lojas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salas.</a:t>
            </a:r>
            <a:endParaRPr lang="pt-BR"/>
          </a:p>
          <a:p>
            <a:r>
              <a:rPr lang="en-US"/>
              <a:t>O </a:t>
            </a:r>
            <a:r>
              <a:rPr lang="en-US" err="1"/>
              <a:t>mesmo</a:t>
            </a:r>
            <a:r>
              <a:rPr lang="en-US"/>
              <a:t> </a:t>
            </a:r>
            <a:r>
              <a:rPr lang="en-US" err="1"/>
              <a:t>problema</a:t>
            </a:r>
            <a:r>
              <a:rPr lang="en-US"/>
              <a:t> </a:t>
            </a:r>
            <a:r>
              <a:rPr lang="en-US" err="1"/>
              <a:t>pode</a:t>
            </a:r>
            <a:r>
              <a:rPr lang="en-US"/>
              <a:t> </a:t>
            </a:r>
            <a:r>
              <a:rPr lang="en-US" err="1"/>
              <a:t>exigir</a:t>
            </a:r>
            <a:r>
              <a:rPr lang="en-US"/>
              <a:t> </a:t>
            </a:r>
            <a:r>
              <a:rPr lang="en-US" err="1"/>
              <a:t>ações</a:t>
            </a:r>
            <a:r>
              <a:rPr lang="en-US"/>
              <a:t> </a:t>
            </a:r>
            <a:r>
              <a:rPr lang="en-US" err="1"/>
              <a:t>diferentes</a:t>
            </a:r>
            <a:r>
              <a:rPr lang="en-US"/>
              <a:t> </a:t>
            </a:r>
            <a:r>
              <a:rPr lang="en-US" err="1"/>
              <a:t>dependendo</a:t>
            </a:r>
            <a:r>
              <a:rPr lang="en-US"/>
              <a:t> do </a:t>
            </a:r>
            <a:r>
              <a:rPr lang="en-US" err="1"/>
              <a:t>tipo</a:t>
            </a:r>
            <a:r>
              <a:rPr lang="en-US"/>
              <a:t> de HP. Por </a:t>
            </a:r>
            <a:r>
              <a:rPr lang="en-US" err="1"/>
              <a:t>isso</a:t>
            </a:r>
            <a:r>
              <a:rPr lang="en-US"/>
              <a:t>, </a:t>
            </a:r>
            <a:r>
              <a:rPr lang="en-US" err="1"/>
              <a:t>classificar</a:t>
            </a:r>
            <a:r>
              <a:rPr lang="en-US"/>
              <a:t> </a:t>
            </a:r>
            <a:r>
              <a:rPr lang="en-US" err="1"/>
              <a:t>corretamente</a:t>
            </a:r>
            <a:r>
              <a:rPr lang="en-US"/>
              <a:t> </a:t>
            </a:r>
            <a:r>
              <a:rPr lang="en-US" err="1"/>
              <a:t>essa</a:t>
            </a:r>
            <a:r>
              <a:rPr lang="en-US"/>
              <a:t> </a:t>
            </a:r>
            <a:r>
              <a:rPr lang="en-US" err="1"/>
              <a:t>estrutura</a:t>
            </a:r>
            <a:r>
              <a:rPr lang="en-US"/>
              <a:t> é o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permite</a:t>
            </a:r>
            <a:r>
              <a:rPr lang="en-US"/>
              <a:t> </a:t>
            </a:r>
            <a:r>
              <a:rPr lang="en-US" err="1"/>
              <a:t>tomar</a:t>
            </a:r>
            <a:r>
              <a:rPr lang="en-US"/>
              <a:t> a </a:t>
            </a:r>
            <a:r>
              <a:rPr lang="en-US" err="1"/>
              <a:t>decisão</a:t>
            </a:r>
            <a:r>
              <a:rPr lang="en-US"/>
              <a:t> </a:t>
            </a:r>
            <a:r>
              <a:rPr lang="en-US" err="1"/>
              <a:t>certa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BC1426D-3A98-3390-7E89-C902D0F27F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20590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 caso de HP único, estamos falando de um endereço individual, sem complemento.</a:t>
            </a:r>
            <a:endParaRPr lang="pt-BR"/>
          </a:p>
          <a:p>
            <a:r>
              <a:rPr lang="en-US"/>
              <a:t>Quando houver necessidade de criação, a orientação é localizar um HP existente da rua e seguir o padrão cadastral daquele logradouro.</a:t>
            </a:r>
          </a:p>
          <a:p>
            <a:r>
              <a:rPr lang="en-US"/>
              <a:t>O ponto que o vendedor precisa entender é que a criação deve respeitar o padrão já existente no sistema.</a:t>
            </a:r>
            <a:endParaRPr lang="pt-BR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18810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Nos casos de HP múltiplo, a análise exige mais atenção.</a:t>
            </a:r>
            <a:endParaRPr lang="pt-BR"/>
          </a:p>
          <a:p>
            <a:r>
              <a:rPr lang="en-US" err="1"/>
              <a:t>Precisamos</a:t>
            </a:r>
            <a:r>
              <a:rPr lang="en-US"/>
              <a:t> </a:t>
            </a:r>
            <a:r>
              <a:rPr lang="en-US" err="1"/>
              <a:t>observar</a:t>
            </a:r>
            <a:r>
              <a:rPr lang="en-US"/>
              <a:t> se </a:t>
            </a:r>
            <a:r>
              <a:rPr lang="en-US" err="1"/>
              <a:t>já</a:t>
            </a:r>
            <a:r>
              <a:rPr lang="en-US"/>
              <a:t> </a:t>
            </a:r>
            <a:r>
              <a:rPr lang="en-US" err="1"/>
              <a:t>existem</a:t>
            </a:r>
            <a:r>
              <a:rPr lang="en-US"/>
              <a:t> </a:t>
            </a:r>
            <a:r>
              <a:rPr lang="en-US" err="1"/>
              <a:t>complementos</a:t>
            </a:r>
            <a:r>
              <a:rPr lang="en-US"/>
              <a:t> </a:t>
            </a:r>
            <a:r>
              <a:rPr lang="en-US" err="1"/>
              <a:t>criados</a:t>
            </a:r>
            <a:r>
              <a:rPr lang="en-US"/>
              <a:t>, se </a:t>
            </a:r>
            <a:r>
              <a:rPr lang="en-US" err="1"/>
              <a:t>há</a:t>
            </a:r>
            <a:r>
              <a:rPr lang="en-US"/>
              <a:t> </a:t>
            </a:r>
            <a:r>
              <a:rPr lang="en-US" err="1"/>
              <a:t>múltiplos</a:t>
            </a:r>
            <a:r>
              <a:rPr lang="en-US"/>
              <a:t> </a:t>
            </a:r>
            <a:r>
              <a:rPr lang="en-US" err="1"/>
              <a:t>tecnicamente</a:t>
            </a:r>
            <a:r>
              <a:rPr lang="en-US"/>
              <a:t> </a:t>
            </a:r>
            <a:r>
              <a:rPr lang="en-US" err="1"/>
              <a:t>liberados</a:t>
            </a:r>
            <a:r>
              <a:rPr lang="en-US"/>
              <a:t> e qual é a </a:t>
            </a:r>
            <a:r>
              <a:rPr lang="en-US" err="1"/>
              <a:t>condição</a:t>
            </a:r>
            <a:r>
              <a:rPr lang="en-US"/>
              <a:t> </a:t>
            </a:r>
            <a:r>
              <a:rPr lang="en-US" err="1"/>
              <a:t>estrutural</a:t>
            </a:r>
            <a:r>
              <a:rPr lang="en-US"/>
              <a:t> </a:t>
            </a:r>
            <a:r>
              <a:rPr lang="en-US" err="1"/>
              <a:t>daquele</a:t>
            </a:r>
            <a:r>
              <a:rPr lang="en-US"/>
              <a:t> </a:t>
            </a:r>
            <a:r>
              <a:rPr lang="en-US" err="1"/>
              <a:t>endereço</a:t>
            </a:r>
            <a:r>
              <a:rPr lang="en-US"/>
              <a:t> no </a:t>
            </a:r>
            <a:r>
              <a:rPr lang="en-US" err="1"/>
              <a:t>sistema</a:t>
            </a:r>
            <a:r>
              <a:rPr lang="en-US"/>
              <a:t>.</a:t>
            </a:r>
          </a:p>
          <a:p>
            <a:r>
              <a:rPr lang="en-US"/>
              <a:t>Esse </a:t>
            </a:r>
            <a:r>
              <a:rPr lang="en-US" err="1"/>
              <a:t>cuidado</a:t>
            </a:r>
            <a:r>
              <a:rPr lang="en-US"/>
              <a:t> </a:t>
            </a:r>
            <a:r>
              <a:rPr lang="en-US" err="1"/>
              <a:t>evita</a:t>
            </a:r>
            <a:r>
              <a:rPr lang="en-US"/>
              <a:t> </a:t>
            </a:r>
            <a:r>
              <a:rPr lang="en-US" err="1"/>
              <a:t>duplicidade</a:t>
            </a:r>
            <a:r>
              <a:rPr lang="en-US"/>
              <a:t>, </a:t>
            </a:r>
            <a:r>
              <a:rPr lang="en-US" err="1"/>
              <a:t>criação</a:t>
            </a:r>
            <a:r>
              <a:rPr lang="en-US"/>
              <a:t> </a:t>
            </a:r>
            <a:r>
              <a:rPr lang="en-US" err="1"/>
              <a:t>indevida</a:t>
            </a:r>
            <a:r>
              <a:rPr lang="en-US"/>
              <a:t> e </a:t>
            </a:r>
            <a:r>
              <a:rPr lang="en-US" err="1"/>
              <a:t>rejeições</a:t>
            </a:r>
            <a:r>
              <a:rPr lang="en-US"/>
              <a:t> posteriores </a:t>
            </a:r>
            <a:r>
              <a:rPr lang="en-US" err="1"/>
              <a:t>pelo</a:t>
            </a:r>
            <a:r>
              <a:rPr lang="en-US"/>
              <a:t> GED.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3859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Boas-</a:t>
            </a:r>
            <a:r>
              <a:rPr lang="en-US" err="1"/>
              <a:t>vindas</a:t>
            </a:r>
            <a:r>
              <a:rPr lang="en-US"/>
              <a:t> </a:t>
            </a:r>
            <a:r>
              <a:rPr lang="en-US" err="1"/>
              <a:t>ao</a:t>
            </a:r>
            <a:r>
              <a:rPr lang="en-US"/>
              <a:t> </a:t>
            </a:r>
            <a:r>
              <a:rPr lang="en-US" err="1"/>
              <a:t>módulo</a:t>
            </a:r>
            <a:r>
              <a:rPr lang="en-US"/>
              <a:t> </a:t>
            </a:r>
            <a:r>
              <a:rPr lang="en-US" b="1"/>
              <a:t>GED – </a:t>
            </a:r>
            <a:r>
              <a:rPr lang="en-US" b="1" err="1"/>
              <a:t>Endereços</a:t>
            </a:r>
            <a:r>
              <a:rPr lang="en-US"/>
              <a:t>.</a:t>
            </a:r>
            <a:endParaRPr lang="pt-BR"/>
          </a:p>
          <a:p>
            <a:r>
              <a:rPr lang="en-US"/>
              <a:t>Neste </a:t>
            </a:r>
            <a:r>
              <a:rPr lang="en-US" err="1"/>
              <a:t>encontro</a:t>
            </a:r>
            <a:r>
              <a:rPr lang="en-US"/>
              <a:t>, </a:t>
            </a:r>
            <a:r>
              <a:rPr lang="en-US" err="1"/>
              <a:t>vamos</a:t>
            </a:r>
            <a:r>
              <a:rPr lang="en-US"/>
              <a:t> </a:t>
            </a:r>
            <a:r>
              <a:rPr lang="en-US" err="1"/>
              <a:t>trabalhar</a:t>
            </a:r>
            <a:r>
              <a:rPr lang="en-US"/>
              <a:t> um </a:t>
            </a:r>
            <a:r>
              <a:rPr lang="en-US" err="1"/>
              <a:t>tema</a:t>
            </a:r>
            <a:r>
              <a:rPr lang="en-US"/>
              <a:t> </a:t>
            </a:r>
            <a:r>
              <a:rPr lang="en-US" err="1"/>
              <a:t>essencial</a:t>
            </a:r>
            <a:r>
              <a:rPr lang="en-US"/>
              <a:t> para a </a:t>
            </a:r>
            <a:r>
              <a:rPr lang="en-US" err="1"/>
              <a:t>continuidade</a:t>
            </a:r>
            <a:r>
              <a:rPr lang="en-US"/>
              <a:t> da </a:t>
            </a:r>
            <a:r>
              <a:rPr lang="en-US" err="1"/>
              <a:t>venda</a:t>
            </a:r>
            <a:r>
              <a:rPr lang="en-US"/>
              <a:t> e para a </a:t>
            </a:r>
            <a:r>
              <a:rPr lang="en-US" err="1"/>
              <a:t>experiência</a:t>
            </a:r>
            <a:r>
              <a:rPr lang="en-US"/>
              <a:t> do </a:t>
            </a:r>
            <a:r>
              <a:rPr lang="en-US" err="1"/>
              <a:t>cliente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Como </a:t>
            </a:r>
            <a:r>
              <a:rPr lang="en-US" err="1"/>
              <a:t>esta</a:t>
            </a:r>
            <a:r>
              <a:rPr lang="en-US"/>
              <a:t> é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certificação</a:t>
            </a:r>
            <a:r>
              <a:rPr lang="en-US"/>
              <a:t> de </a:t>
            </a:r>
            <a:r>
              <a:rPr lang="en-US" err="1"/>
              <a:t>instrutores</a:t>
            </a:r>
            <a:r>
              <a:rPr lang="en-US"/>
              <a:t>, o </a:t>
            </a:r>
            <a:r>
              <a:rPr lang="en-US" err="1"/>
              <a:t>foco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</a:t>
            </a:r>
            <a:r>
              <a:rPr lang="en-US" err="1"/>
              <a:t>será</a:t>
            </a:r>
            <a:r>
              <a:rPr lang="en-US"/>
              <a:t> </a:t>
            </a:r>
            <a:r>
              <a:rPr lang="en-US" err="1"/>
              <a:t>apenas</a:t>
            </a:r>
            <a:r>
              <a:rPr lang="en-US"/>
              <a:t> </a:t>
            </a:r>
            <a:r>
              <a:rPr lang="en-US" err="1"/>
              <a:t>revisar</a:t>
            </a:r>
            <a:r>
              <a:rPr lang="en-US"/>
              <a:t> </a:t>
            </a:r>
            <a:r>
              <a:rPr lang="en-US" err="1"/>
              <a:t>regras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caminhos</a:t>
            </a:r>
            <a:r>
              <a:rPr lang="en-US"/>
              <a:t> de </a:t>
            </a:r>
            <a:r>
              <a:rPr lang="en-US" err="1"/>
              <a:t>sistema</a:t>
            </a:r>
            <a:r>
              <a:rPr lang="en-US"/>
              <a:t>, mas </a:t>
            </a:r>
            <a:r>
              <a:rPr lang="en-US" err="1"/>
              <a:t>preparar</a:t>
            </a:r>
            <a:r>
              <a:rPr lang="en-US"/>
              <a:t> </a:t>
            </a:r>
            <a:r>
              <a:rPr lang="en-US" err="1"/>
              <a:t>vocês</a:t>
            </a:r>
            <a:r>
              <a:rPr lang="en-US"/>
              <a:t> para </a:t>
            </a:r>
            <a:r>
              <a:rPr lang="en-US" err="1"/>
              <a:t>conduzir</a:t>
            </a:r>
            <a:r>
              <a:rPr lang="en-US"/>
              <a:t> esse </a:t>
            </a:r>
            <a:r>
              <a:rPr lang="en-US" err="1"/>
              <a:t>conteúdo</a:t>
            </a:r>
            <a:r>
              <a:rPr lang="en-US"/>
              <a:t> com </a:t>
            </a:r>
            <a:r>
              <a:rPr lang="en-US" err="1"/>
              <a:t>os</a:t>
            </a:r>
            <a:r>
              <a:rPr lang="en-US"/>
              <a:t> </a:t>
            </a:r>
            <a:r>
              <a:rPr lang="en-US" err="1"/>
              <a:t>multiplicadores</a:t>
            </a:r>
            <a:r>
              <a:rPr lang="en-US"/>
              <a:t>, </a:t>
            </a:r>
            <a:r>
              <a:rPr lang="en-US" err="1"/>
              <a:t>desenvolvendo</a:t>
            </a:r>
            <a:r>
              <a:rPr lang="en-US"/>
              <a:t> </a:t>
            </a:r>
            <a:r>
              <a:rPr lang="en-US" err="1"/>
              <a:t>nos</a:t>
            </a:r>
            <a:r>
              <a:rPr lang="en-US"/>
              <a:t> </a:t>
            </a:r>
            <a:r>
              <a:rPr lang="en-US" err="1"/>
              <a:t>vendedores</a:t>
            </a:r>
            <a:r>
              <a:rPr lang="en-US"/>
              <a:t> a </a:t>
            </a:r>
            <a:r>
              <a:rPr lang="en-US" err="1"/>
              <a:t>capacidade</a:t>
            </a:r>
            <a:r>
              <a:rPr lang="en-US"/>
              <a:t> de </a:t>
            </a:r>
            <a:r>
              <a:rPr lang="en-US" err="1"/>
              <a:t>interpretar</a:t>
            </a:r>
            <a:r>
              <a:rPr lang="en-US"/>
              <a:t> </a:t>
            </a:r>
            <a:r>
              <a:rPr lang="en-US" err="1"/>
              <a:t>cenários</a:t>
            </a:r>
            <a:r>
              <a:rPr lang="en-US"/>
              <a:t>, </a:t>
            </a:r>
            <a:r>
              <a:rPr lang="en-US" err="1"/>
              <a:t>identificar</a:t>
            </a:r>
            <a:r>
              <a:rPr lang="en-US"/>
              <a:t> a </a:t>
            </a:r>
            <a:r>
              <a:rPr lang="en-US" err="1"/>
              <a:t>origem</a:t>
            </a:r>
            <a:r>
              <a:rPr lang="en-US"/>
              <a:t> das </a:t>
            </a:r>
            <a:r>
              <a:rPr lang="en-US" err="1"/>
              <a:t>pendências</a:t>
            </a:r>
            <a:r>
              <a:rPr lang="en-US"/>
              <a:t> e </a:t>
            </a:r>
            <a:r>
              <a:rPr lang="en-US" err="1"/>
              <a:t>tomar</a:t>
            </a:r>
            <a:r>
              <a:rPr lang="en-US"/>
              <a:t> </a:t>
            </a:r>
            <a:r>
              <a:rPr lang="en-US" err="1"/>
              <a:t>decisões</a:t>
            </a:r>
            <a:r>
              <a:rPr lang="en-US"/>
              <a:t> </a:t>
            </a:r>
            <a:r>
              <a:rPr lang="en-US" err="1"/>
              <a:t>adequadas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operação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Ao </a:t>
            </a:r>
            <a:r>
              <a:rPr lang="en-US" err="1"/>
              <a:t>longo</a:t>
            </a:r>
            <a:r>
              <a:rPr lang="en-US"/>
              <a:t> do </a:t>
            </a:r>
            <a:r>
              <a:rPr lang="en-US" err="1"/>
              <a:t>módulo</a:t>
            </a:r>
            <a:r>
              <a:rPr lang="en-US"/>
              <a:t>, </a:t>
            </a:r>
            <a:r>
              <a:rPr lang="en-US" err="1"/>
              <a:t>vamos</a:t>
            </a:r>
            <a:r>
              <a:rPr lang="en-US"/>
              <a:t> </a:t>
            </a:r>
            <a:r>
              <a:rPr lang="en-US" err="1"/>
              <a:t>conectar</a:t>
            </a:r>
            <a:r>
              <a:rPr lang="en-US"/>
              <a:t> </a:t>
            </a:r>
            <a:r>
              <a:rPr lang="en-US" err="1"/>
              <a:t>conceitos</a:t>
            </a:r>
            <a:r>
              <a:rPr lang="en-US"/>
              <a:t>, </a:t>
            </a:r>
            <a:r>
              <a:rPr lang="en-US" err="1"/>
              <a:t>exemplos</a:t>
            </a:r>
            <a:r>
              <a:rPr lang="en-US"/>
              <a:t> e </a:t>
            </a:r>
            <a:r>
              <a:rPr lang="en-US" err="1"/>
              <a:t>situações</a:t>
            </a:r>
            <a:r>
              <a:rPr lang="en-US"/>
              <a:t> </a:t>
            </a:r>
            <a:r>
              <a:rPr lang="en-US" err="1"/>
              <a:t>práticas</a:t>
            </a:r>
            <a:r>
              <a:rPr lang="en-US"/>
              <a:t> para </a:t>
            </a:r>
            <a:r>
              <a:rPr lang="en-US" err="1"/>
              <a:t>entender</a:t>
            </a:r>
            <a:r>
              <a:rPr lang="en-US"/>
              <a:t> </a:t>
            </a:r>
            <a:r>
              <a:rPr lang="en-US" err="1"/>
              <a:t>quando</a:t>
            </a:r>
            <a:r>
              <a:rPr lang="en-US"/>
              <a:t> </a:t>
            </a:r>
            <a:r>
              <a:rPr lang="en-US" err="1"/>
              <a:t>seguir</a:t>
            </a:r>
            <a:r>
              <a:rPr lang="en-US"/>
              <a:t>, </a:t>
            </a:r>
            <a:r>
              <a:rPr lang="en-US" err="1"/>
              <a:t>corrigir</a:t>
            </a:r>
            <a:r>
              <a:rPr lang="en-US"/>
              <a:t>, </a:t>
            </a:r>
            <a:r>
              <a:rPr lang="en-US" err="1"/>
              <a:t>criar</a:t>
            </a:r>
            <a:r>
              <a:rPr lang="en-US"/>
              <a:t>, </a:t>
            </a:r>
            <a:r>
              <a:rPr lang="en-US" err="1"/>
              <a:t>acompanhar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direcionar</a:t>
            </a:r>
            <a:r>
              <a:rPr lang="en-US"/>
              <a:t> o </a:t>
            </a:r>
            <a:r>
              <a:rPr lang="en-US" err="1"/>
              <a:t>fluxo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Vamos </a:t>
            </a:r>
            <a:r>
              <a:rPr lang="en-US" err="1"/>
              <a:t>começar</a:t>
            </a:r>
            <a:r>
              <a:rPr lang="en-US"/>
              <a:t>?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41700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Agora </a:t>
            </a:r>
            <a:r>
              <a:rPr lang="en-US" err="1"/>
              <a:t>vamos</a:t>
            </a:r>
            <a:r>
              <a:rPr lang="en-US"/>
              <a:t> </a:t>
            </a:r>
            <a:r>
              <a:rPr lang="en-US" err="1"/>
              <a:t>olhar</a:t>
            </a:r>
            <a:r>
              <a:rPr lang="en-US"/>
              <a:t> para </a:t>
            </a:r>
            <a:r>
              <a:rPr lang="en-US" err="1"/>
              <a:t>três</a:t>
            </a:r>
            <a:r>
              <a:rPr lang="en-US"/>
              <a:t> </a:t>
            </a:r>
            <a:r>
              <a:rPr lang="en-US" err="1"/>
              <a:t>cenários</a:t>
            </a:r>
            <a:r>
              <a:rPr lang="en-US"/>
              <a:t> </a:t>
            </a:r>
            <a:r>
              <a:rPr lang="en-US" err="1"/>
              <a:t>comuns</a:t>
            </a:r>
            <a:r>
              <a:rPr lang="en-US"/>
              <a:t> </a:t>
            </a:r>
            <a:r>
              <a:rPr lang="en-US" err="1"/>
              <a:t>envolvendo</a:t>
            </a:r>
            <a:r>
              <a:rPr lang="en-US"/>
              <a:t> </a:t>
            </a:r>
            <a:r>
              <a:rPr lang="en-US" err="1"/>
              <a:t>múltiplos</a:t>
            </a:r>
            <a:r>
              <a:rPr lang="en-US"/>
              <a:t>. O </a:t>
            </a:r>
            <a:r>
              <a:rPr lang="en-US" err="1"/>
              <a:t>primeiro</a:t>
            </a:r>
            <a:r>
              <a:rPr lang="en-US"/>
              <a:t> é </a:t>
            </a:r>
            <a:r>
              <a:rPr lang="en-US" err="1"/>
              <a:t>quando</a:t>
            </a:r>
            <a:r>
              <a:rPr lang="en-US"/>
              <a:t> o </a:t>
            </a:r>
            <a:r>
              <a:rPr lang="en-US" err="1"/>
              <a:t>múltiplo</a:t>
            </a:r>
            <a:r>
              <a:rPr lang="en-US"/>
              <a:t> </a:t>
            </a:r>
            <a:r>
              <a:rPr lang="en-US" err="1"/>
              <a:t>já</a:t>
            </a:r>
            <a:r>
              <a:rPr lang="en-US"/>
              <a:t> </a:t>
            </a:r>
            <a:r>
              <a:rPr lang="en-US" err="1"/>
              <a:t>existe</a:t>
            </a:r>
            <a:r>
              <a:rPr lang="en-US"/>
              <a:t> e </a:t>
            </a:r>
            <a:r>
              <a:rPr lang="en-US" err="1"/>
              <a:t>está</a:t>
            </a:r>
            <a:r>
              <a:rPr lang="en-US"/>
              <a:t> </a:t>
            </a:r>
            <a:r>
              <a:rPr lang="en-US" err="1"/>
              <a:t>tecnicamente</a:t>
            </a:r>
            <a:r>
              <a:rPr lang="en-US"/>
              <a:t> </a:t>
            </a:r>
            <a:r>
              <a:rPr lang="en-US" err="1"/>
              <a:t>liberado</a:t>
            </a:r>
            <a:r>
              <a:rPr lang="en-US"/>
              <a:t>. Nesse </a:t>
            </a:r>
            <a:r>
              <a:rPr lang="en-US" err="1"/>
              <a:t>caso</a:t>
            </a:r>
            <a:r>
              <a:rPr lang="en-US"/>
              <a:t>, é </a:t>
            </a:r>
            <a:r>
              <a:rPr lang="en-US" err="1"/>
              <a:t>possível</a:t>
            </a:r>
            <a:r>
              <a:rPr lang="en-US"/>
              <a:t> </a:t>
            </a:r>
            <a:r>
              <a:rPr lang="en-US" err="1"/>
              <a:t>utilizar</a:t>
            </a:r>
            <a:r>
              <a:rPr lang="en-US"/>
              <a:t> a </a:t>
            </a:r>
            <a:r>
              <a:rPr lang="en-US" err="1"/>
              <a:t>estrutura</a:t>
            </a:r>
            <a:r>
              <a:rPr lang="en-US"/>
              <a:t> </a:t>
            </a:r>
            <a:r>
              <a:rPr lang="en-US" err="1"/>
              <a:t>existente</a:t>
            </a:r>
            <a:r>
              <a:rPr lang="en-US"/>
              <a:t> para </a:t>
            </a:r>
            <a:r>
              <a:rPr lang="en-US" err="1"/>
              <a:t>criar</a:t>
            </a:r>
            <a:r>
              <a:rPr lang="en-US"/>
              <a:t> o </a:t>
            </a:r>
            <a:r>
              <a:rPr lang="en-US" err="1"/>
              <a:t>complemento</a:t>
            </a:r>
            <a:r>
              <a:rPr lang="en-US"/>
              <a:t> </a:t>
            </a:r>
            <a:r>
              <a:rPr lang="en-US" err="1"/>
              <a:t>correspondente</a:t>
            </a:r>
            <a:r>
              <a:rPr lang="en-US"/>
              <a:t> à </a:t>
            </a:r>
            <a:r>
              <a:rPr lang="en-US" err="1"/>
              <a:t>unidade</a:t>
            </a:r>
            <a:r>
              <a:rPr lang="en-US"/>
              <a:t> do </a:t>
            </a:r>
            <a:r>
              <a:rPr lang="en-US" err="1"/>
              <a:t>cliente</a:t>
            </a:r>
            <a:r>
              <a:rPr lang="en-US"/>
              <a:t>, sempre </a:t>
            </a:r>
            <a:r>
              <a:rPr lang="en-US" err="1"/>
              <a:t>respeitando</a:t>
            </a:r>
            <a:r>
              <a:rPr lang="en-US"/>
              <a:t> o </a:t>
            </a:r>
            <a:r>
              <a:rPr lang="en-US" err="1"/>
              <a:t>bloco</a:t>
            </a:r>
            <a:r>
              <a:rPr lang="en-US"/>
              <a:t>, a </a:t>
            </a:r>
            <a:r>
              <a:rPr lang="en-US" err="1"/>
              <a:t>torre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o </a:t>
            </a:r>
            <a:r>
              <a:rPr lang="en-US" err="1"/>
              <a:t>padrão</a:t>
            </a:r>
            <a:r>
              <a:rPr lang="en-US"/>
              <a:t> </a:t>
            </a:r>
            <a:r>
              <a:rPr lang="en-US" err="1"/>
              <a:t>já</a:t>
            </a:r>
            <a:r>
              <a:rPr lang="en-US"/>
              <a:t> </a:t>
            </a:r>
            <a:r>
              <a:rPr lang="en-US" err="1"/>
              <a:t>cadastrado</a:t>
            </a:r>
            <a:r>
              <a:rPr lang="en-US"/>
              <a:t>.</a:t>
            </a:r>
            <a:endParaRPr lang="pt-BR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33766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A355A-595B-AC63-59F2-8AC480880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DEB585A-23D5-5BE5-ECEC-BCCB41F4DB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A87CC5D-3D1F-AB93-6BB2-CB3648B5DB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segunda situação ocorre quando o múltiplo existe, mas está tecnicamente rejeitado.</a:t>
            </a:r>
            <a:endParaRPr lang="pt-BR"/>
          </a:p>
          <a:p>
            <a:r>
              <a:rPr lang="en-US"/>
              <a:t>Nesse caso, criar apenas o complemento do cliente não resolve o problema, porque a limitação está na infraestrutura.</a:t>
            </a:r>
          </a:p>
          <a:p>
            <a:r>
              <a:rPr lang="en-US"/>
              <a:t>É aqui que muitos vendedores podem se confundir. Como instrutores, reforcem: quando a rejeição é técnica, a criação de complemento não resolve a ausência de estrutura.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2420804-A661-82D9-3258-510AA96515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73158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84873-24BD-6521-C0AA-4AC36BA23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6F6BD75-DF95-E775-ADBB-79287CA34C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A481F11-3BB2-CC09-F3D4-74DC35E2D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Existe</a:t>
            </a:r>
            <a:r>
              <a:rPr lang="en-US"/>
              <a:t> </a:t>
            </a:r>
            <a:r>
              <a:rPr lang="en-US" err="1"/>
              <a:t>ainda</a:t>
            </a:r>
            <a:r>
              <a:rPr lang="en-US"/>
              <a:t> o </a:t>
            </a:r>
            <a:r>
              <a:rPr lang="en-US" err="1"/>
              <a:t>cenário</a:t>
            </a:r>
            <a:r>
              <a:rPr lang="en-US"/>
              <a:t> </a:t>
            </a:r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o </a:t>
            </a:r>
            <a:r>
              <a:rPr lang="en-US" err="1"/>
              <a:t>endereço</a:t>
            </a:r>
            <a:r>
              <a:rPr lang="en-US"/>
              <a:t> é </a:t>
            </a:r>
            <a:r>
              <a:rPr lang="en-US" err="1"/>
              <a:t>múltiplo</a:t>
            </a:r>
            <a:r>
              <a:rPr lang="en-US"/>
              <a:t>, mas </a:t>
            </a:r>
            <a:r>
              <a:rPr lang="en-US" err="1"/>
              <a:t>nenhum</a:t>
            </a:r>
            <a:r>
              <a:rPr lang="en-US"/>
              <a:t> </a:t>
            </a:r>
            <a:r>
              <a:rPr lang="en-US" err="1"/>
              <a:t>complemento</a:t>
            </a:r>
            <a:r>
              <a:rPr lang="en-US"/>
              <a:t> </a:t>
            </a:r>
            <a:r>
              <a:rPr lang="en-US" err="1"/>
              <a:t>foi</a:t>
            </a:r>
            <a:r>
              <a:rPr lang="en-US"/>
              <a:t> </a:t>
            </a:r>
            <a:r>
              <a:rPr lang="en-US" err="1"/>
              <a:t>criado</a:t>
            </a:r>
            <a:r>
              <a:rPr lang="en-US"/>
              <a:t> </a:t>
            </a:r>
            <a:r>
              <a:rPr lang="en-US" err="1"/>
              <a:t>anteriormente</a:t>
            </a:r>
            <a:r>
              <a:rPr lang="en-US"/>
              <a:t>.</a:t>
            </a:r>
            <a:endParaRPr lang="pt-BR"/>
          </a:p>
          <a:p>
            <a:r>
              <a:rPr lang="en-US"/>
              <a:t>Nessa </a:t>
            </a:r>
            <a:r>
              <a:rPr lang="en-US" err="1"/>
              <a:t>situação</a:t>
            </a:r>
            <a:r>
              <a:rPr lang="en-US"/>
              <a:t>, a </a:t>
            </a:r>
            <a:r>
              <a:rPr lang="en-US" err="1"/>
              <a:t>criação</a:t>
            </a:r>
            <a:r>
              <a:rPr lang="en-US"/>
              <a:t> </a:t>
            </a:r>
            <a:r>
              <a:rPr lang="en-US" err="1"/>
              <a:t>deve</a:t>
            </a:r>
            <a:r>
              <a:rPr lang="en-US"/>
              <a:t> </a:t>
            </a:r>
            <a:r>
              <a:rPr lang="en-US" err="1"/>
              <a:t>partir</a:t>
            </a:r>
            <a:r>
              <a:rPr lang="en-US"/>
              <a:t> do zero, </a:t>
            </a:r>
            <a:r>
              <a:rPr lang="en-US" err="1"/>
              <a:t>utilizando</a:t>
            </a:r>
            <a:r>
              <a:rPr lang="en-US"/>
              <a:t> um SDU </a:t>
            </a:r>
            <a:r>
              <a:rPr lang="en-US" err="1"/>
              <a:t>como</a:t>
            </a:r>
            <a:r>
              <a:rPr lang="en-US"/>
              <a:t> </a:t>
            </a:r>
            <a:r>
              <a:rPr lang="en-US" err="1"/>
              <a:t>referência</a:t>
            </a:r>
            <a:r>
              <a:rPr lang="en-US"/>
              <a:t> para </a:t>
            </a:r>
            <a:r>
              <a:rPr lang="en-US" err="1"/>
              <a:t>iniciar</a:t>
            </a:r>
            <a:r>
              <a:rPr lang="en-US"/>
              <a:t> o </a:t>
            </a:r>
            <a:r>
              <a:rPr lang="en-US" err="1"/>
              <a:t>processo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O </a:t>
            </a:r>
            <a:r>
              <a:rPr lang="en-US" err="1"/>
              <a:t>ponto</a:t>
            </a:r>
            <a:r>
              <a:rPr lang="en-US"/>
              <a:t> </a:t>
            </a:r>
            <a:r>
              <a:rPr lang="en-US" err="1"/>
              <a:t>importante</a:t>
            </a:r>
            <a:r>
              <a:rPr lang="en-US"/>
              <a:t> é </a:t>
            </a:r>
            <a:r>
              <a:rPr lang="en-US" err="1"/>
              <a:t>orientar</a:t>
            </a:r>
            <a:r>
              <a:rPr lang="en-US"/>
              <a:t> o </a:t>
            </a:r>
            <a:r>
              <a:rPr lang="en-US" err="1"/>
              <a:t>vendedor</a:t>
            </a:r>
            <a:r>
              <a:rPr lang="en-US"/>
              <a:t> a </a:t>
            </a:r>
            <a:r>
              <a:rPr lang="en-US" err="1"/>
              <a:t>não</a:t>
            </a:r>
            <a:r>
              <a:rPr lang="en-US"/>
              <a:t> </a:t>
            </a:r>
            <a:r>
              <a:rPr lang="en-US" err="1"/>
              <a:t>criar</a:t>
            </a:r>
            <a:r>
              <a:rPr lang="en-US"/>
              <a:t> </a:t>
            </a:r>
            <a:r>
              <a:rPr lang="en-US" err="1"/>
              <a:t>dentro</a:t>
            </a:r>
            <a:r>
              <a:rPr lang="en-US"/>
              <a:t> de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estrutura</a:t>
            </a:r>
            <a:r>
              <a:rPr lang="en-US"/>
              <a:t> </a:t>
            </a:r>
            <a:r>
              <a:rPr lang="en-US" err="1"/>
              <a:t>inexistente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inadequada</a:t>
            </a:r>
            <a:r>
              <a:rPr lang="en-US"/>
              <a:t>. Ele </a:t>
            </a:r>
            <a:r>
              <a:rPr lang="en-US" err="1"/>
              <a:t>precisa</a:t>
            </a:r>
            <a:r>
              <a:rPr lang="en-US"/>
              <a:t> </a:t>
            </a:r>
            <a:r>
              <a:rPr lang="en-US" err="1"/>
              <a:t>seguir</a:t>
            </a:r>
            <a:r>
              <a:rPr lang="en-US"/>
              <a:t> a </a:t>
            </a:r>
            <a:r>
              <a:rPr lang="en-US" err="1"/>
              <a:t>lógica</a:t>
            </a:r>
            <a:r>
              <a:rPr lang="en-US"/>
              <a:t> </a:t>
            </a:r>
            <a:r>
              <a:rPr lang="en-US" err="1"/>
              <a:t>correta</a:t>
            </a:r>
            <a:r>
              <a:rPr lang="en-US"/>
              <a:t> de </a:t>
            </a:r>
            <a:r>
              <a:rPr lang="en-US" err="1"/>
              <a:t>criação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BB826BC-DCC6-D1AB-C81C-7C6A6FA3F3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27793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Para complementar a interpretação do HP, vale visualizar a estrutura técnica por trás do endereço. O NODE recebe e distribui o sinal da rede, o TAP distribui o cabeamento até os imóveis e cada saída está conectada a um HP. Para o vendedor, o mais importante não é decorar a estrutura técnica, mas entender que a disponibilidade depende dessa estrutura.</a:t>
            </a:r>
          </a:p>
          <a:p>
            <a:endParaRPr lang="pt-BR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0155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Além</a:t>
            </a:r>
            <a:r>
              <a:rPr lang="en-US"/>
              <a:t> do </a:t>
            </a:r>
            <a:r>
              <a:rPr lang="en-US" err="1"/>
              <a:t>cadastro</a:t>
            </a:r>
            <a:r>
              <a:rPr lang="en-US"/>
              <a:t> do </a:t>
            </a:r>
            <a:r>
              <a:rPr lang="en-US" err="1"/>
              <a:t>endereço</a:t>
            </a:r>
            <a:r>
              <a:rPr lang="en-US"/>
              <a:t>, o HP </a:t>
            </a:r>
            <a:r>
              <a:rPr lang="en-US" err="1"/>
              <a:t>também</a:t>
            </a:r>
            <a:r>
              <a:rPr lang="en-US"/>
              <a:t> </a:t>
            </a:r>
            <a:r>
              <a:rPr lang="en-US" err="1"/>
              <a:t>está</a:t>
            </a:r>
            <a:r>
              <a:rPr lang="en-US"/>
              <a:t> </a:t>
            </a:r>
            <a:r>
              <a:rPr lang="en-US" err="1"/>
              <a:t>relacionado</a:t>
            </a:r>
            <a:r>
              <a:rPr lang="en-US"/>
              <a:t> à </a:t>
            </a:r>
            <a:r>
              <a:rPr lang="en-US" err="1"/>
              <a:t>tecnologia</a:t>
            </a:r>
            <a:r>
              <a:rPr lang="en-US"/>
              <a:t> </a:t>
            </a:r>
            <a:r>
              <a:rPr lang="en-US" err="1"/>
              <a:t>disponível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localidade</a:t>
            </a:r>
            <a:r>
              <a:rPr lang="en-US"/>
              <a:t>.</a:t>
            </a:r>
            <a:endParaRPr lang="pt-BR"/>
          </a:p>
          <a:p>
            <a:r>
              <a:rPr lang="en-US"/>
              <a:t>Podemos encontrar </a:t>
            </a:r>
            <a:r>
              <a:rPr lang="en-US" err="1"/>
              <a:t>cenários</a:t>
            </a:r>
            <a:r>
              <a:rPr lang="en-US"/>
              <a:t> com HFC, GPON, rede </a:t>
            </a:r>
            <a:r>
              <a:rPr lang="en-US" err="1"/>
              <a:t>neutra</a:t>
            </a:r>
            <a:r>
              <a:rPr lang="en-US"/>
              <a:t>, brownfield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expansão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Para a </a:t>
            </a:r>
            <a:r>
              <a:rPr lang="en-US" err="1"/>
              <a:t>atuação</a:t>
            </a:r>
            <a:r>
              <a:rPr lang="en-US"/>
              <a:t> do </a:t>
            </a:r>
            <a:r>
              <a:rPr lang="en-US" err="1"/>
              <a:t>vendedor</a:t>
            </a:r>
            <a:r>
              <a:rPr lang="en-US"/>
              <a:t>, o </a:t>
            </a:r>
            <a:r>
              <a:rPr lang="en-US" err="1"/>
              <a:t>ponto</a:t>
            </a:r>
            <a:r>
              <a:rPr lang="en-US"/>
              <a:t> </a:t>
            </a:r>
            <a:r>
              <a:rPr lang="en-US" err="1"/>
              <a:t>mais</a:t>
            </a:r>
            <a:r>
              <a:rPr lang="en-US"/>
              <a:t> </a:t>
            </a:r>
            <a:r>
              <a:rPr lang="en-US" err="1"/>
              <a:t>importante</a:t>
            </a:r>
            <a:r>
              <a:rPr lang="en-US"/>
              <a:t> é </a:t>
            </a:r>
            <a:r>
              <a:rPr lang="en-US" err="1"/>
              <a:t>entender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a </a:t>
            </a:r>
            <a:r>
              <a:rPr lang="en-US" err="1"/>
              <a:t>tecnologia</a:t>
            </a:r>
            <a:r>
              <a:rPr lang="en-US"/>
              <a:t> </a:t>
            </a:r>
            <a:r>
              <a:rPr lang="en-US" err="1"/>
              <a:t>disponível</a:t>
            </a:r>
            <a:r>
              <a:rPr lang="en-US"/>
              <a:t> </a:t>
            </a:r>
            <a:r>
              <a:rPr lang="en-US" err="1"/>
              <a:t>influencia</a:t>
            </a:r>
            <a:r>
              <a:rPr lang="en-US"/>
              <a:t> a </a:t>
            </a:r>
            <a:r>
              <a:rPr lang="en-US" err="1"/>
              <a:t>viabilidade</a:t>
            </a:r>
            <a:r>
              <a:rPr lang="en-US"/>
              <a:t> da </a:t>
            </a:r>
            <a:r>
              <a:rPr lang="en-US" err="1"/>
              <a:t>venda</a:t>
            </a:r>
            <a:r>
              <a:rPr lang="en-US"/>
              <a:t> e </a:t>
            </a:r>
            <a:r>
              <a:rPr lang="en-US" err="1"/>
              <a:t>os</a:t>
            </a:r>
            <a:r>
              <a:rPr lang="en-US"/>
              <a:t> </a:t>
            </a:r>
            <a:r>
              <a:rPr lang="en-US" err="1"/>
              <a:t>serviços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podem</a:t>
            </a:r>
            <a:r>
              <a:rPr lang="en-US"/>
              <a:t> ser </a:t>
            </a:r>
            <a:r>
              <a:rPr lang="en-US" err="1"/>
              <a:t>ofertados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Por </a:t>
            </a:r>
            <a:r>
              <a:rPr lang="en-US" err="1"/>
              <a:t>isso</a:t>
            </a:r>
            <a:r>
              <a:rPr lang="en-US"/>
              <a:t>, a </a:t>
            </a:r>
            <a:r>
              <a:rPr lang="en-US" err="1"/>
              <a:t>pesquisa</a:t>
            </a:r>
            <a:r>
              <a:rPr lang="en-US"/>
              <a:t> </a:t>
            </a:r>
            <a:r>
              <a:rPr lang="en-US" err="1"/>
              <a:t>correta</a:t>
            </a:r>
            <a:r>
              <a:rPr lang="en-US"/>
              <a:t> do </a:t>
            </a:r>
            <a:r>
              <a:rPr lang="en-US" err="1"/>
              <a:t>endereço</a:t>
            </a:r>
            <a:r>
              <a:rPr lang="en-US"/>
              <a:t> é </a:t>
            </a:r>
            <a:r>
              <a:rPr lang="en-US" err="1"/>
              <a:t>essencial</a:t>
            </a:r>
            <a:r>
              <a:rPr lang="en-US"/>
              <a:t> antes de </a:t>
            </a:r>
            <a:r>
              <a:rPr lang="en-US" err="1"/>
              <a:t>avançar</a:t>
            </a:r>
            <a:r>
              <a:rPr lang="en-US"/>
              <a:t> no </a:t>
            </a:r>
            <a:r>
              <a:rPr lang="en-US" err="1"/>
              <a:t>processo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91701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Antes de </a:t>
            </a:r>
            <a:r>
              <a:rPr lang="en-US" err="1"/>
              <a:t>falar</a:t>
            </a:r>
            <a:r>
              <a:rPr lang="en-US"/>
              <a:t> </a:t>
            </a:r>
            <a:r>
              <a:rPr lang="en-US" err="1"/>
              <a:t>sobre</a:t>
            </a:r>
            <a:r>
              <a:rPr lang="en-US"/>
              <a:t> o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acontece</a:t>
            </a:r>
            <a:r>
              <a:rPr lang="en-US"/>
              <a:t> </a:t>
            </a:r>
            <a:r>
              <a:rPr lang="en-US" err="1"/>
              <a:t>depois</a:t>
            </a:r>
            <a:r>
              <a:rPr lang="en-US"/>
              <a:t> da </a:t>
            </a:r>
            <a:r>
              <a:rPr lang="en-US" err="1"/>
              <a:t>criação</a:t>
            </a:r>
            <a:r>
              <a:rPr lang="en-US"/>
              <a:t>, </a:t>
            </a:r>
            <a:r>
              <a:rPr lang="en-US" err="1"/>
              <a:t>precisamos</a:t>
            </a:r>
            <a:r>
              <a:rPr lang="en-US"/>
              <a:t> </a:t>
            </a:r>
            <a:r>
              <a:rPr lang="en-US" err="1"/>
              <a:t>reforçar</a:t>
            </a:r>
            <a:r>
              <a:rPr lang="en-US"/>
              <a:t> </a:t>
            </a:r>
            <a:r>
              <a:rPr lang="en-US" err="1"/>
              <a:t>quando</a:t>
            </a:r>
            <a:r>
              <a:rPr lang="en-US"/>
              <a:t> </a:t>
            </a:r>
            <a:r>
              <a:rPr lang="en-US" err="1"/>
              <a:t>criar</a:t>
            </a:r>
            <a:r>
              <a:rPr lang="en-US"/>
              <a:t> HP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complemento</a:t>
            </a:r>
            <a:r>
              <a:rPr lang="en-US"/>
              <a:t>. A </a:t>
            </a:r>
            <a:r>
              <a:rPr lang="en-US" err="1"/>
              <a:t>criação</a:t>
            </a:r>
            <a:r>
              <a:rPr lang="en-US"/>
              <a:t> </a:t>
            </a:r>
            <a:r>
              <a:rPr lang="en-US" err="1"/>
              <a:t>só</a:t>
            </a:r>
            <a:r>
              <a:rPr lang="en-US"/>
              <a:t> </a:t>
            </a:r>
            <a:r>
              <a:rPr lang="en-US" err="1"/>
              <a:t>deve</a:t>
            </a:r>
            <a:r>
              <a:rPr lang="en-US"/>
              <a:t> </a:t>
            </a:r>
            <a:r>
              <a:rPr lang="en-US" err="1"/>
              <a:t>ocorrer</a:t>
            </a:r>
            <a:r>
              <a:rPr lang="en-US"/>
              <a:t> </a:t>
            </a:r>
            <a:r>
              <a:rPr lang="en-US" err="1"/>
              <a:t>depois</a:t>
            </a:r>
            <a:r>
              <a:rPr lang="en-US"/>
              <a:t> da </a:t>
            </a:r>
            <a:r>
              <a:rPr lang="en-US" err="1"/>
              <a:t>pesquisa</a:t>
            </a:r>
            <a:r>
              <a:rPr lang="en-US"/>
              <a:t> e da </a:t>
            </a:r>
            <a:r>
              <a:rPr lang="en-US" err="1"/>
              <a:t>interpretação</a:t>
            </a:r>
            <a:r>
              <a:rPr lang="en-US"/>
              <a:t> </a:t>
            </a:r>
            <a:r>
              <a:rPr lang="en-US" err="1"/>
              <a:t>correta</a:t>
            </a:r>
            <a:r>
              <a:rPr lang="en-US"/>
              <a:t> do </a:t>
            </a:r>
            <a:r>
              <a:rPr lang="en-US" err="1"/>
              <a:t>cenário</a:t>
            </a:r>
            <a:r>
              <a:rPr lang="en-US"/>
              <a:t>. Ela </a:t>
            </a:r>
            <a:r>
              <a:rPr lang="en-US" err="1"/>
              <a:t>pode</a:t>
            </a:r>
            <a:r>
              <a:rPr lang="en-US"/>
              <a:t> ser </a:t>
            </a:r>
            <a:r>
              <a:rPr lang="en-US" err="1"/>
              <a:t>necessária</a:t>
            </a:r>
            <a:r>
              <a:rPr lang="en-US"/>
              <a:t> </a:t>
            </a:r>
            <a:r>
              <a:rPr lang="en-US" err="1"/>
              <a:t>quando</a:t>
            </a:r>
            <a:r>
              <a:rPr lang="en-US"/>
              <a:t> o </a:t>
            </a:r>
            <a:r>
              <a:rPr lang="en-US" err="1"/>
              <a:t>número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</a:t>
            </a:r>
            <a:r>
              <a:rPr lang="en-US" err="1"/>
              <a:t>existe</a:t>
            </a:r>
            <a:r>
              <a:rPr lang="en-US"/>
              <a:t> no </a:t>
            </a:r>
            <a:r>
              <a:rPr lang="en-US" err="1"/>
              <a:t>sistema</a:t>
            </a:r>
            <a:r>
              <a:rPr lang="en-US"/>
              <a:t>, </a:t>
            </a:r>
            <a:r>
              <a:rPr lang="en-US" err="1"/>
              <a:t>quando</a:t>
            </a:r>
            <a:r>
              <a:rPr lang="en-US"/>
              <a:t> o </a:t>
            </a:r>
            <a:r>
              <a:rPr lang="en-US" err="1"/>
              <a:t>complemento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</a:t>
            </a:r>
            <a:r>
              <a:rPr lang="en-US" err="1"/>
              <a:t>está</a:t>
            </a:r>
            <a:r>
              <a:rPr lang="en-US"/>
              <a:t> </a:t>
            </a:r>
            <a:r>
              <a:rPr lang="en-US" err="1"/>
              <a:t>cadastrado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quando</a:t>
            </a:r>
            <a:r>
              <a:rPr lang="en-US"/>
              <a:t> a </a:t>
            </a:r>
            <a:r>
              <a:rPr lang="en-US" err="1"/>
              <a:t>estrutura</a:t>
            </a:r>
            <a:r>
              <a:rPr lang="en-US"/>
              <a:t> do </a:t>
            </a:r>
            <a:r>
              <a:rPr lang="en-US" err="1"/>
              <a:t>endereço</a:t>
            </a:r>
            <a:r>
              <a:rPr lang="en-US"/>
              <a:t> </a:t>
            </a:r>
            <a:r>
              <a:rPr lang="en-US" err="1"/>
              <a:t>exige</a:t>
            </a:r>
            <a:r>
              <a:rPr lang="en-US"/>
              <a:t> </a:t>
            </a:r>
            <a:r>
              <a:rPr lang="en-US" err="1"/>
              <a:t>complementação</a:t>
            </a:r>
            <a:r>
              <a:rPr lang="en-US"/>
              <a:t>. Mas a </a:t>
            </a:r>
            <a:r>
              <a:rPr lang="en-US" err="1"/>
              <a:t>criação</a:t>
            </a:r>
            <a:r>
              <a:rPr lang="en-US"/>
              <a:t> </a:t>
            </a:r>
            <a:r>
              <a:rPr lang="en-US" err="1"/>
              <a:t>precisa</a:t>
            </a:r>
            <a:r>
              <a:rPr lang="en-US"/>
              <a:t> ter base real e </a:t>
            </a:r>
            <a:r>
              <a:rPr lang="en-US" err="1"/>
              <a:t>seguir</a:t>
            </a:r>
            <a:r>
              <a:rPr lang="en-US"/>
              <a:t> o </a:t>
            </a:r>
            <a:r>
              <a:rPr lang="en-US" err="1"/>
              <a:t>padrão</a:t>
            </a:r>
            <a:r>
              <a:rPr lang="en-US"/>
              <a:t> do GED. O </a:t>
            </a:r>
            <a:r>
              <a:rPr lang="en-US" err="1"/>
              <a:t>vendedor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</a:t>
            </a:r>
            <a:r>
              <a:rPr lang="en-US" err="1"/>
              <a:t>deve</a:t>
            </a:r>
            <a:r>
              <a:rPr lang="en-US"/>
              <a:t> </a:t>
            </a:r>
            <a:r>
              <a:rPr lang="en-US" err="1"/>
              <a:t>criar</a:t>
            </a:r>
            <a:r>
              <a:rPr lang="en-US"/>
              <a:t> HP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complemento</a:t>
            </a:r>
            <a:r>
              <a:rPr lang="en-US"/>
              <a:t> para </a:t>
            </a:r>
            <a:r>
              <a:rPr lang="en-US" err="1"/>
              <a:t>contornar</a:t>
            </a:r>
            <a:r>
              <a:rPr lang="en-US"/>
              <a:t> </a:t>
            </a:r>
            <a:r>
              <a:rPr lang="en-US" err="1"/>
              <a:t>bloqueios</a:t>
            </a:r>
            <a:r>
              <a:rPr lang="en-US"/>
              <a:t>, </a:t>
            </a:r>
            <a:r>
              <a:rPr lang="en-US" err="1"/>
              <a:t>rejeições</a:t>
            </a:r>
            <a:r>
              <a:rPr lang="en-US"/>
              <a:t> </a:t>
            </a:r>
            <a:r>
              <a:rPr lang="en-US" err="1"/>
              <a:t>técnicas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situações</a:t>
            </a:r>
            <a:r>
              <a:rPr lang="en-US"/>
              <a:t> </a:t>
            </a:r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a </a:t>
            </a:r>
            <a:r>
              <a:rPr lang="en-US" err="1"/>
              <a:t>venda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</a:t>
            </a:r>
            <a:r>
              <a:rPr lang="en-US" err="1"/>
              <a:t>pode</a:t>
            </a:r>
            <a:r>
              <a:rPr lang="en-US"/>
              <a:t> </a:t>
            </a:r>
            <a:r>
              <a:rPr lang="en-US" err="1"/>
              <a:t>seguir</a:t>
            </a:r>
            <a:r>
              <a:rPr lang="en-US"/>
              <a:t>.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75074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Toda criação de HP gera uma pendência de análise e segue para tratamento do GED via SGD. Ou seja, a criação não encerra o processo. Ela abre uma nova etapa que precisa ser acompanhada. Também é importante reforçar que muitas rejeições e retrabalhos não acontecem por falta de cobertura, mas por erros na criação do endereço. Por isso, a qualidade da informação inserida no início impacta todo o fluxo.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3527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Quando o HP é </a:t>
            </a:r>
            <a:r>
              <a:rPr lang="en-US" err="1"/>
              <a:t>criado</a:t>
            </a:r>
            <a:r>
              <a:rPr lang="en-US"/>
              <a:t>, o </a:t>
            </a:r>
            <a:r>
              <a:rPr lang="en-US" err="1"/>
              <a:t>processo</a:t>
            </a:r>
            <a:r>
              <a:rPr lang="en-US"/>
              <a:t> continua: A </a:t>
            </a:r>
            <a:r>
              <a:rPr lang="en-US" err="1"/>
              <a:t>pendência</a:t>
            </a:r>
            <a:r>
              <a:rPr lang="en-US"/>
              <a:t> </a:t>
            </a:r>
            <a:r>
              <a:rPr lang="en-US" err="1"/>
              <a:t>seguirá</a:t>
            </a:r>
            <a:r>
              <a:rPr lang="en-US"/>
              <a:t> para </a:t>
            </a:r>
            <a:r>
              <a:rPr lang="en-US" err="1"/>
              <a:t>tratamento</a:t>
            </a:r>
            <a:r>
              <a:rPr lang="en-US"/>
              <a:t> e o </a:t>
            </a:r>
            <a:r>
              <a:rPr lang="en-US" err="1"/>
              <a:t>vendedor</a:t>
            </a:r>
            <a:r>
              <a:rPr lang="en-US"/>
              <a:t> </a:t>
            </a:r>
            <a:r>
              <a:rPr lang="en-US" err="1"/>
              <a:t>deve</a:t>
            </a:r>
            <a:r>
              <a:rPr lang="en-US"/>
              <a:t> </a:t>
            </a:r>
            <a:r>
              <a:rPr lang="en-US" err="1"/>
              <a:t>continuar</a:t>
            </a:r>
            <a:r>
              <a:rPr lang="en-US"/>
              <a:t> o </a:t>
            </a:r>
            <a:r>
              <a:rPr lang="en-US" err="1"/>
              <a:t>cadastro</a:t>
            </a:r>
            <a:r>
              <a:rPr lang="en-US"/>
              <a:t> </a:t>
            </a:r>
            <a:r>
              <a:rPr lang="en-US" err="1"/>
              <a:t>conforme</a:t>
            </a:r>
            <a:r>
              <a:rPr lang="en-US"/>
              <a:t> o </a:t>
            </a:r>
            <a:r>
              <a:rPr lang="en-US" err="1"/>
              <a:t>fluxo</a:t>
            </a:r>
            <a:r>
              <a:rPr lang="en-US"/>
              <a:t>, </a:t>
            </a:r>
            <a:r>
              <a:rPr lang="en-US" err="1"/>
              <a:t>passando</a:t>
            </a:r>
            <a:r>
              <a:rPr lang="en-US"/>
              <a:t> </a:t>
            </a:r>
            <a:r>
              <a:rPr lang="en-US" err="1"/>
              <a:t>pelas</a:t>
            </a:r>
            <a:r>
              <a:rPr lang="en-US"/>
              <a:t> </a:t>
            </a:r>
            <a:r>
              <a:rPr lang="en-US" err="1"/>
              <a:t>etapas</a:t>
            </a:r>
            <a:r>
              <a:rPr lang="en-US"/>
              <a:t> de </a:t>
            </a:r>
            <a:r>
              <a:rPr lang="en-US" err="1"/>
              <a:t>produto</a:t>
            </a:r>
            <a:r>
              <a:rPr lang="en-US"/>
              <a:t>, </a:t>
            </a:r>
            <a:r>
              <a:rPr lang="en-US" err="1"/>
              <a:t>validação</a:t>
            </a:r>
            <a:r>
              <a:rPr lang="en-US"/>
              <a:t>, </a:t>
            </a:r>
            <a:r>
              <a:rPr lang="en-US" err="1"/>
              <a:t>crédito</a:t>
            </a:r>
            <a:r>
              <a:rPr lang="en-US"/>
              <a:t> e </a:t>
            </a:r>
            <a:r>
              <a:rPr lang="en-US" err="1"/>
              <a:t>resumo</a:t>
            </a:r>
            <a:r>
              <a:rPr lang="en-US"/>
              <a:t>.</a:t>
            </a:r>
            <a:endParaRPr lang="pt-BR">
              <a:ea typeface="Calibri" panose="020F0502020204030204"/>
              <a:cs typeface="Calibri" panose="020F0502020204030204"/>
            </a:endParaRPr>
          </a:p>
          <a:p>
            <a:r>
              <a:rPr lang="en-US"/>
              <a:t>Como </a:t>
            </a:r>
            <a:r>
              <a:rPr lang="en-US" err="1"/>
              <a:t>instrutores</a:t>
            </a:r>
            <a:r>
              <a:rPr lang="en-US"/>
              <a:t>, </a:t>
            </a:r>
            <a:r>
              <a:rPr lang="en-US" err="1"/>
              <a:t>reforcem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criar</a:t>
            </a:r>
            <a:r>
              <a:rPr lang="en-US"/>
              <a:t> HP </a:t>
            </a:r>
            <a:r>
              <a:rPr lang="en-US" err="1"/>
              <a:t>não</a:t>
            </a:r>
            <a:r>
              <a:rPr lang="en-US"/>
              <a:t> </a:t>
            </a:r>
            <a:r>
              <a:rPr lang="en-US" err="1"/>
              <a:t>encerra</a:t>
            </a:r>
            <a:r>
              <a:rPr lang="en-US"/>
              <a:t> a </a:t>
            </a:r>
            <a:r>
              <a:rPr lang="en-US" err="1"/>
              <a:t>responsabilidade</a:t>
            </a:r>
            <a:r>
              <a:rPr lang="en-US"/>
              <a:t> </a:t>
            </a:r>
            <a:r>
              <a:rPr lang="en-US" err="1"/>
              <a:t>operacional</a:t>
            </a:r>
            <a:r>
              <a:rPr lang="en-US"/>
              <a:t>. O </a:t>
            </a:r>
            <a:r>
              <a:rPr lang="en-US" err="1"/>
              <a:t>vendedor</a:t>
            </a:r>
            <a:r>
              <a:rPr lang="en-US"/>
              <a:t> </a:t>
            </a:r>
            <a:r>
              <a:rPr lang="en-US" err="1"/>
              <a:t>precisa</a:t>
            </a:r>
            <a:r>
              <a:rPr lang="en-US"/>
              <a:t> saber o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acontece</a:t>
            </a:r>
            <a:r>
              <a:rPr lang="en-US"/>
              <a:t> </a:t>
            </a:r>
            <a:r>
              <a:rPr lang="en-US" err="1"/>
              <a:t>depois</a:t>
            </a:r>
            <a:r>
              <a:rPr lang="en-US"/>
              <a:t> da </a:t>
            </a:r>
            <a:r>
              <a:rPr lang="en-US" err="1"/>
              <a:t>criação</a:t>
            </a:r>
            <a:r>
              <a:rPr lang="en-US"/>
              <a:t>.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28312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2F866-7F5B-A461-AFBF-E685A09E3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8B81898-21BB-C2B6-948B-4D0D28CA3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3FCAAB3-71FE-2A17-59C7-4945ED0F2C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Depois da criação ou da geração da </a:t>
            </a:r>
            <a:r>
              <a:rPr lang="en-US" err="1"/>
              <a:t>pendência</a:t>
            </a:r>
            <a:r>
              <a:rPr lang="en-US"/>
              <a:t>, </a:t>
            </a:r>
            <a:r>
              <a:rPr lang="en-US" err="1"/>
              <a:t>entramos</a:t>
            </a:r>
            <a:r>
              <a:rPr lang="en-US"/>
              <a:t> no </a:t>
            </a:r>
            <a:r>
              <a:rPr lang="en-US" err="1"/>
              <a:t>acompanhamento</a:t>
            </a:r>
            <a:r>
              <a:rPr lang="en-US"/>
              <a:t> </a:t>
            </a:r>
            <a:r>
              <a:rPr lang="en-US" err="1"/>
              <a:t>pelo</a:t>
            </a:r>
            <a:r>
              <a:rPr lang="en-US"/>
              <a:t> SGD. Neste </a:t>
            </a:r>
            <a:r>
              <a:rPr lang="en-US" err="1"/>
              <a:t>momento</a:t>
            </a:r>
            <a:r>
              <a:rPr lang="en-US"/>
              <a:t>, </a:t>
            </a:r>
            <a:r>
              <a:rPr lang="en-US" err="1"/>
              <a:t>ainda</a:t>
            </a:r>
            <a:r>
              <a:rPr lang="en-US"/>
              <a:t> </a:t>
            </a:r>
            <a:r>
              <a:rPr lang="en-US" err="1"/>
              <a:t>estamos</a:t>
            </a:r>
            <a:r>
              <a:rPr lang="en-US"/>
              <a:t> </a:t>
            </a:r>
            <a:r>
              <a:rPr lang="en-US" err="1"/>
              <a:t>interpretando</a:t>
            </a:r>
            <a:r>
              <a:rPr lang="en-US"/>
              <a:t> o </a:t>
            </a:r>
            <a:r>
              <a:rPr lang="en-US" err="1"/>
              <a:t>andamento</a:t>
            </a:r>
            <a:r>
              <a:rPr lang="en-US"/>
              <a:t> da </a:t>
            </a:r>
            <a:r>
              <a:rPr lang="en-US" err="1"/>
              <a:t>solicitação</a:t>
            </a:r>
            <a:r>
              <a:rPr lang="en-US"/>
              <a:t>: qual é o status, se </a:t>
            </a:r>
            <a:r>
              <a:rPr lang="en-US" err="1"/>
              <a:t>há</a:t>
            </a:r>
            <a:r>
              <a:rPr lang="en-US"/>
              <a:t> </a:t>
            </a:r>
            <a:r>
              <a:rPr lang="en-US" err="1"/>
              <a:t>bloqueio</a:t>
            </a:r>
            <a:r>
              <a:rPr lang="en-US"/>
              <a:t>, se </a:t>
            </a:r>
            <a:r>
              <a:rPr lang="en-US" err="1"/>
              <a:t>existe</a:t>
            </a:r>
            <a:r>
              <a:rPr lang="en-US"/>
              <a:t> </a:t>
            </a:r>
            <a:r>
              <a:rPr lang="en-US" err="1"/>
              <a:t>rejeição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se a </a:t>
            </a:r>
            <a:r>
              <a:rPr lang="en-US" err="1"/>
              <a:t>demanda</a:t>
            </a:r>
            <a:r>
              <a:rPr lang="en-US"/>
              <a:t> </a:t>
            </a:r>
            <a:r>
              <a:rPr lang="en-US" err="1"/>
              <a:t>depende</a:t>
            </a:r>
            <a:r>
              <a:rPr lang="en-US"/>
              <a:t> de </a:t>
            </a:r>
            <a:r>
              <a:rPr lang="en-US" err="1"/>
              <a:t>alguma</a:t>
            </a:r>
            <a:r>
              <a:rPr lang="en-US"/>
              <a:t> </a:t>
            </a:r>
            <a:r>
              <a:rPr lang="en-US" err="1"/>
              <a:t>próxima</a:t>
            </a:r>
            <a:r>
              <a:rPr lang="en-US"/>
              <a:t> </a:t>
            </a:r>
            <a:r>
              <a:rPr lang="en-US" err="1"/>
              <a:t>etapa</a:t>
            </a:r>
            <a:r>
              <a:rPr lang="en-US"/>
              <a:t>. Por </a:t>
            </a:r>
            <a:r>
              <a:rPr lang="en-US" err="1"/>
              <a:t>isso</a:t>
            </a:r>
            <a:r>
              <a:rPr lang="en-US"/>
              <a:t>, o SGD </a:t>
            </a:r>
            <a:r>
              <a:rPr lang="en-US" err="1"/>
              <a:t>não</a:t>
            </a:r>
            <a:r>
              <a:rPr lang="en-US"/>
              <a:t> é </a:t>
            </a:r>
            <a:r>
              <a:rPr lang="en-US" err="1"/>
              <a:t>apenas</a:t>
            </a:r>
            <a:r>
              <a:rPr lang="en-US"/>
              <a:t> </a:t>
            </a:r>
            <a:r>
              <a:rPr lang="en-US" err="1"/>
              <a:t>uma</a:t>
            </a:r>
            <a:r>
              <a:rPr lang="en-US"/>
              <a:t> ferramenta de consulta; </a:t>
            </a:r>
            <a:r>
              <a:rPr lang="en-US" err="1"/>
              <a:t>ele</a:t>
            </a:r>
            <a:r>
              <a:rPr lang="en-US"/>
              <a:t> </a:t>
            </a:r>
            <a:r>
              <a:rPr lang="en-US" err="1"/>
              <a:t>ajuda</a:t>
            </a:r>
            <a:r>
              <a:rPr lang="en-US"/>
              <a:t> o </a:t>
            </a:r>
            <a:r>
              <a:rPr lang="en-US" err="1"/>
              <a:t>vendedor</a:t>
            </a:r>
            <a:r>
              <a:rPr lang="en-US"/>
              <a:t> a </a:t>
            </a:r>
            <a:r>
              <a:rPr lang="en-US" err="1"/>
              <a:t>entender</a:t>
            </a:r>
            <a:r>
              <a:rPr lang="en-US"/>
              <a:t> o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fazer</a:t>
            </a:r>
            <a:r>
              <a:rPr lang="en-US"/>
              <a:t> </a:t>
            </a:r>
            <a:r>
              <a:rPr lang="en-US" err="1"/>
              <a:t>depois</a:t>
            </a:r>
            <a:r>
              <a:rPr lang="en-US"/>
              <a:t>.</a:t>
            </a:r>
            <a:endParaRPr lang="pt-BR"/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32984F0-EA5F-7D1F-9FD3-EF2873B5CC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92724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 Sistema de </a:t>
            </a:r>
            <a:r>
              <a:rPr lang="en-US" err="1"/>
              <a:t>Gestão</a:t>
            </a:r>
            <a:r>
              <a:rPr lang="en-US"/>
              <a:t> de </a:t>
            </a:r>
            <a:r>
              <a:rPr lang="en-US" err="1"/>
              <a:t>Demandas</a:t>
            </a:r>
            <a:r>
              <a:rPr lang="en-US"/>
              <a:t> </a:t>
            </a:r>
            <a:r>
              <a:rPr lang="en-US" err="1"/>
              <a:t>permite</a:t>
            </a:r>
            <a:r>
              <a:rPr lang="en-US"/>
              <a:t> </a:t>
            </a:r>
            <a:r>
              <a:rPr lang="en-US" err="1"/>
              <a:t>acompanhar</a:t>
            </a:r>
            <a:r>
              <a:rPr lang="en-US"/>
              <a:t> o </a:t>
            </a:r>
            <a:r>
              <a:rPr lang="en-US" err="1"/>
              <a:t>tratamento</a:t>
            </a:r>
            <a:r>
              <a:rPr lang="en-US"/>
              <a:t> </a:t>
            </a:r>
            <a:r>
              <a:rPr lang="en-US" err="1"/>
              <a:t>realizado</a:t>
            </a:r>
            <a:r>
              <a:rPr lang="en-US"/>
              <a:t> </a:t>
            </a:r>
            <a:r>
              <a:rPr lang="en-US" err="1"/>
              <a:t>pelo</a:t>
            </a:r>
            <a:r>
              <a:rPr lang="en-US"/>
              <a:t> GED e </a:t>
            </a:r>
            <a:r>
              <a:rPr lang="en-US" err="1"/>
              <a:t>entender</a:t>
            </a:r>
            <a:r>
              <a:rPr lang="en-US"/>
              <a:t> </a:t>
            </a:r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etapa</a:t>
            </a:r>
            <a:r>
              <a:rPr lang="en-US"/>
              <a:t> a </a:t>
            </a:r>
            <a:r>
              <a:rPr lang="en-US" err="1"/>
              <a:t>solicitação</a:t>
            </a:r>
            <a:r>
              <a:rPr lang="en-US"/>
              <a:t> se </a:t>
            </a:r>
            <a:r>
              <a:rPr lang="en-US" err="1"/>
              <a:t>encontra</a:t>
            </a:r>
            <a:r>
              <a:rPr lang="en-US"/>
              <a:t>.</a:t>
            </a:r>
            <a:endParaRPr lang="pt-BR"/>
          </a:p>
          <a:p>
            <a:r>
              <a:rPr lang="en-US"/>
              <a:t>Ele </a:t>
            </a:r>
            <a:r>
              <a:rPr lang="en-US" err="1"/>
              <a:t>mostra</a:t>
            </a:r>
            <a:r>
              <a:rPr lang="en-US"/>
              <a:t> status, </a:t>
            </a:r>
            <a:r>
              <a:rPr lang="en-US" err="1"/>
              <a:t>bloqueios</a:t>
            </a:r>
            <a:r>
              <a:rPr lang="en-US"/>
              <a:t> e </a:t>
            </a:r>
            <a:r>
              <a:rPr lang="en-US" err="1"/>
              <a:t>tratativas</a:t>
            </a:r>
            <a:r>
              <a:rPr lang="en-US"/>
              <a:t>. Por </a:t>
            </a:r>
            <a:r>
              <a:rPr lang="en-US" err="1"/>
              <a:t>isso</a:t>
            </a:r>
            <a:r>
              <a:rPr lang="en-US"/>
              <a:t>, </a:t>
            </a:r>
            <a:r>
              <a:rPr lang="en-US" err="1"/>
              <a:t>não</a:t>
            </a:r>
            <a:r>
              <a:rPr lang="en-US"/>
              <a:t> é </a:t>
            </a:r>
            <a:r>
              <a:rPr lang="en-US" err="1"/>
              <a:t>apenas</a:t>
            </a:r>
            <a:r>
              <a:rPr lang="en-US"/>
              <a:t> </a:t>
            </a:r>
            <a:r>
              <a:rPr lang="en-US" err="1"/>
              <a:t>uma</a:t>
            </a:r>
            <a:r>
              <a:rPr lang="en-US"/>
              <a:t> ferramenta de consulta, mas </a:t>
            </a:r>
            <a:r>
              <a:rPr lang="en-US" err="1"/>
              <a:t>também</a:t>
            </a:r>
            <a:r>
              <a:rPr lang="en-US"/>
              <a:t> um </a:t>
            </a:r>
            <a:r>
              <a:rPr lang="en-US" err="1"/>
              <a:t>apoio</a:t>
            </a:r>
            <a:r>
              <a:rPr lang="en-US"/>
              <a:t> para </a:t>
            </a:r>
            <a:r>
              <a:rPr lang="en-US" err="1"/>
              <a:t>orientar</a:t>
            </a:r>
            <a:r>
              <a:rPr lang="en-US"/>
              <a:t> </a:t>
            </a:r>
            <a:r>
              <a:rPr lang="en-US" err="1"/>
              <a:t>os</a:t>
            </a:r>
            <a:r>
              <a:rPr lang="en-US"/>
              <a:t> </a:t>
            </a:r>
            <a:r>
              <a:rPr lang="en-US" err="1"/>
              <a:t>próximos</a:t>
            </a:r>
            <a:r>
              <a:rPr lang="en-US"/>
              <a:t> </a:t>
            </a:r>
            <a:r>
              <a:rPr lang="en-US" err="1"/>
              <a:t>passos</a:t>
            </a:r>
            <a:r>
              <a:rPr lang="en-US"/>
              <a:t>.</a:t>
            </a: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4738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Antes de avançarmos, vale lembrar onde estamos dentro da certificação. Chegamos ao módulo GED - Endereços, uma etapa que conecta conhecimento sistêmico, leitura de cenário e tomada de decisão. Ao longo deste bloco, vamos entender como pesquisar endereços, interpretar os cenários apresentados e orientar a ação correta para os vendedores.</a:t>
            </a:r>
            <a:endParaRPr lang="pt-BR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30362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Para acessar o SGD, o vendedor deve entrar pelo link indicado, fazer login com usuário e senha e informar o duplo fator de autenticação.</a:t>
            </a:r>
            <a:endParaRPr lang="pt-BR"/>
          </a:p>
          <a:p>
            <a:r>
              <a:rPr lang="en-US"/>
              <a:t>Aqui começa o acompanhamento oficial das demandas do GED.</a:t>
            </a:r>
          </a:p>
          <a:p>
            <a:r>
              <a:rPr lang="en-US"/>
              <a:t>O ponto principal não é apenas saber acessar a ferramenta, mas compreender que ela será usada para acompanhar a análise e orientar corretamente o cliente.</a:t>
            </a:r>
            <a:endParaRPr lang="pt-BR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12735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Depois de acessar o sistema, a busca pode ser realizada por HP, proposta, contrato ou IP da demanda.</a:t>
            </a:r>
            <a:endParaRPr lang="pt-BR"/>
          </a:p>
          <a:p>
            <a:r>
              <a:rPr lang="en-US"/>
              <a:t>Essa flexibilidade facilita a localização da solicitação.</a:t>
            </a:r>
          </a:p>
          <a:p>
            <a:r>
              <a:rPr lang="en-US"/>
              <a:t>O vendedor deve ter atenção para buscar pela informação correta e confirmar se está acompanhando a demanda relacionada ao caso do cliente.</a:t>
            </a:r>
          </a:p>
          <a:p>
            <a:r>
              <a:rPr lang="en-US"/>
              <a:t>Uma busca incorreta pode levar a uma interpretação errada do status.</a:t>
            </a:r>
            <a:endParaRPr lang="pt-BR"/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66650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 </a:t>
            </a:r>
            <a:r>
              <a:rPr lang="en-US" err="1"/>
              <a:t>tela</a:t>
            </a:r>
            <a:r>
              <a:rPr lang="en-US"/>
              <a:t> </a:t>
            </a:r>
            <a:r>
              <a:rPr lang="en-US" err="1"/>
              <a:t>seguinte</a:t>
            </a:r>
            <a:r>
              <a:rPr lang="en-US"/>
              <a:t>, o </a:t>
            </a:r>
            <a:r>
              <a:rPr lang="en-US" err="1"/>
              <a:t>sistema</a:t>
            </a:r>
            <a:r>
              <a:rPr lang="en-US"/>
              <a:t> </a:t>
            </a:r>
            <a:r>
              <a:rPr lang="en-US" err="1"/>
              <a:t>apresenta</a:t>
            </a:r>
            <a:r>
              <a:rPr lang="en-US"/>
              <a:t> o status da </a:t>
            </a:r>
            <a:r>
              <a:rPr lang="en-US" err="1"/>
              <a:t>solicitação</a:t>
            </a:r>
            <a:r>
              <a:rPr lang="en-US"/>
              <a:t>.</a:t>
            </a:r>
            <a:endParaRPr lang="pt-BR"/>
          </a:p>
          <a:p>
            <a:r>
              <a:rPr lang="en-US"/>
              <a:t>O SGD não mostra apenas se a demanda foi </a:t>
            </a:r>
            <a:r>
              <a:rPr lang="en-US" err="1"/>
              <a:t>concluída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. Ele </a:t>
            </a:r>
            <a:r>
              <a:rPr lang="en-US" err="1"/>
              <a:t>mostra</a:t>
            </a:r>
            <a:r>
              <a:rPr lang="en-US"/>
              <a:t> o caminho percorrido pela solicitação.</a:t>
            </a:r>
            <a:endParaRPr lang="pt-BR"/>
          </a:p>
          <a:p>
            <a:r>
              <a:rPr lang="en-US"/>
              <a:t>Por </a:t>
            </a:r>
            <a:r>
              <a:rPr lang="en-US" err="1"/>
              <a:t>isso</a:t>
            </a:r>
            <a:r>
              <a:rPr lang="en-US"/>
              <a:t>, o </a:t>
            </a:r>
            <a:r>
              <a:rPr lang="en-US" err="1"/>
              <a:t>vendedor</a:t>
            </a:r>
            <a:r>
              <a:rPr lang="en-US"/>
              <a:t> </a:t>
            </a:r>
            <a:r>
              <a:rPr lang="en-US" err="1"/>
              <a:t>deve</a:t>
            </a:r>
            <a:r>
              <a:rPr lang="en-US"/>
              <a:t> </a:t>
            </a:r>
            <a:r>
              <a:rPr lang="en-US" err="1"/>
              <a:t>verificar</a:t>
            </a:r>
            <a:r>
              <a:rPr lang="en-US"/>
              <a:t> as </a:t>
            </a:r>
            <a:r>
              <a:rPr lang="en-US" err="1"/>
              <a:t>informações</a:t>
            </a:r>
            <a:r>
              <a:rPr lang="en-US"/>
              <a:t> do </a:t>
            </a:r>
            <a:r>
              <a:rPr lang="en-US" err="1"/>
              <a:t>pedido</a:t>
            </a:r>
            <a:r>
              <a:rPr lang="en-US"/>
              <a:t> e </a:t>
            </a:r>
            <a:r>
              <a:rPr lang="en-US" err="1"/>
              <a:t>observar</a:t>
            </a:r>
            <a:r>
              <a:rPr lang="en-US"/>
              <a:t> com </a:t>
            </a:r>
            <a:r>
              <a:rPr lang="en-US" err="1"/>
              <a:t>atenção</a:t>
            </a:r>
            <a:r>
              <a:rPr lang="en-US"/>
              <a:t> o campo </a:t>
            </a:r>
            <a:r>
              <a:rPr lang="en-US" err="1"/>
              <a:t>Observação</a:t>
            </a:r>
            <a:r>
              <a:rPr lang="en-US"/>
              <a:t>.</a:t>
            </a:r>
          </a:p>
          <a:p>
            <a:r>
              <a:rPr lang="en-US"/>
              <a:t>É </a:t>
            </a:r>
            <a:r>
              <a:rPr lang="en-US" err="1"/>
              <a:t>nesse</a:t>
            </a:r>
            <a:r>
              <a:rPr lang="en-US"/>
              <a:t> campo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podem</a:t>
            </a:r>
            <a:r>
              <a:rPr lang="en-US"/>
              <a:t> </a:t>
            </a:r>
            <a:r>
              <a:rPr lang="en-US" err="1"/>
              <a:t>aparecer</a:t>
            </a:r>
            <a:r>
              <a:rPr lang="en-US"/>
              <a:t> </a:t>
            </a:r>
            <a:r>
              <a:rPr lang="en-US" err="1"/>
              <a:t>orientações</a:t>
            </a:r>
            <a:r>
              <a:rPr lang="en-US"/>
              <a:t>, </a:t>
            </a:r>
            <a:r>
              <a:rPr lang="en-US" err="1"/>
              <a:t>justificativas</a:t>
            </a:r>
            <a:r>
              <a:rPr lang="en-US"/>
              <a:t> e </a:t>
            </a:r>
            <a:r>
              <a:rPr lang="en-US" err="1"/>
              <a:t>motivos</a:t>
            </a:r>
            <a:r>
              <a:rPr lang="en-US"/>
              <a:t> de </a:t>
            </a:r>
            <a:r>
              <a:rPr lang="en-US" err="1"/>
              <a:t>rejeição</a:t>
            </a:r>
            <a:r>
              <a:rPr lang="en-US"/>
              <a:t> da </a:t>
            </a:r>
            <a:r>
              <a:rPr lang="en-US" err="1"/>
              <a:t>análise</a:t>
            </a:r>
            <a:r>
              <a:rPr lang="en-US"/>
              <a:t> de </a:t>
            </a:r>
            <a:r>
              <a:rPr lang="en-US" err="1"/>
              <a:t>endereço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br>
              <a:rPr lang="en-US">
                <a:cs typeface="+mn-lt"/>
              </a:rPr>
            </a:b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/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640200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 </a:t>
            </a:r>
            <a:r>
              <a:rPr lang="en-US" err="1"/>
              <a:t>etapas</a:t>
            </a:r>
            <a:r>
              <a:rPr lang="en-US"/>
              <a:t> da </a:t>
            </a:r>
            <a:r>
              <a:rPr lang="en-US" err="1"/>
              <a:t>análise</a:t>
            </a:r>
            <a:r>
              <a:rPr lang="en-US"/>
              <a:t> </a:t>
            </a:r>
            <a:r>
              <a:rPr lang="en-US" err="1"/>
              <a:t>indicam</a:t>
            </a:r>
            <a:r>
              <a:rPr lang="en-US"/>
              <a:t> </a:t>
            </a:r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ponto</a:t>
            </a:r>
            <a:r>
              <a:rPr lang="en-US"/>
              <a:t> a </a:t>
            </a:r>
            <a:r>
              <a:rPr lang="en-US" err="1"/>
              <a:t>demanda</a:t>
            </a:r>
            <a:r>
              <a:rPr lang="en-US"/>
              <a:t> </a:t>
            </a:r>
            <a:r>
              <a:rPr lang="en-US" err="1"/>
              <a:t>está</a:t>
            </a:r>
            <a:r>
              <a:rPr lang="en-US"/>
              <a:t>.</a:t>
            </a:r>
            <a:endParaRPr lang="pt-BR"/>
          </a:p>
          <a:p>
            <a:r>
              <a:rPr lang="en-US"/>
              <a:t>A </a:t>
            </a:r>
            <a:r>
              <a:rPr lang="en-US" err="1"/>
              <a:t>solicitação</a:t>
            </a:r>
            <a:r>
              <a:rPr lang="en-US"/>
              <a:t> </a:t>
            </a:r>
            <a:r>
              <a:rPr lang="en-US" err="1"/>
              <a:t>pode</a:t>
            </a:r>
            <a:r>
              <a:rPr lang="en-US"/>
              <a:t> </a:t>
            </a:r>
            <a:r>
              <a:rPr lang="en-US" err="1"/>
              <a:t>estar</a:t>
            </a:r>
            <a:r>
              <a:rPr lang="en-US"/>
              <a:t> </a:t>
            </a:r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análise</a:t>
            </a:r>
            <a:r>
              <a:rPr lang="en-US"/>
              <a:t>, </a:t>
            </a:r>
            <a:r>
              <a:rPr lang="en-US" err="1"/>
              <a:t>vistoria</a:t>
            </a:r>
            <a:r>
              <a:rPr lang="en-US"/>
              <a:t>, </a:t>
            </a:r>
            <a:r>
              <a:rPr lang="en-US" err="1"/>
              <a:t>construção</a:t>
            </a:r>
            <a:r>
              <a:rPr lang="en-US"/>
              <a:t>, </a:t>
            </a:r>
            <a:r>
              <a:rPr lang="en-US" err="1"/>
              <a:t>liberação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concluída</a:t>
            </a:r>
            <a:r>
              <a:rPr lang="en-US"/>
              <a:t>.</a:t>
            </a:r>
            <a:endParaRPr lang="pt-BR"/>
          </a:p>
          <a:p>
            <a:r>
              <a:rPr lang="en-US"/>
              <a:t>Para o </a:t>
            </a:r>
            <a:r>
              <a:rPr lang="en-US" err="1"/>
              <a:t>vendedor</a:t>
            </a:r>
            <a:r>
              <a:rPr lang="en-US"/>
              <a:t>, </a:t>
            </a:r>
            <a:r>
              <a:rPr lang="en-US" err="1"/>
              <a:t>compreender</a:t>
            </a:r>
            <a:r>
              <a:rPr lang="en-US"/>
              <a:t> </a:t>
            </a:r>
            <a:r>
              <a:rPr lang="en-US" err="1"/>
              <a:t>essas</a:t>
            </a:r>
            <a:r>
              <a:rPr lang="en-US"/>
              <a:t> </a:t>
            </a:r>
            <a:r>
              <a:rPr lang="en-US" err="1"/>
              <a:t>etapas</a:t>
            </a:r>
            <a:r>
              <a:rPr lang="en-US"/>
              <a:t> é </a:t>
            </a:r>
            <a:r>
              <a:rPr lang="en-US" err="1"/>
              <a:t>importante</a:t>
            </a:r>
            <a:r>
              <a:rPr lang="en-US"/>
              <a:t> para </a:t>
            </a:r>
            <a:r>
              <a:rPr lang="en-US" err="1"/>
              <a:t>orientar</a:t>
            </a:r>
            <a:r>
              <a:rPr lang="en-US"/>
              <a:t> o </a:t>
            </a:r>
            <a:r>
              <a:rPr lang="en-US" err="1"/>
              <a:t>cliente</a:t>
            </a:r>
            <a:r>
              <a:rPr lang="en-US"/>
              <a:t> </a:t>
            </a:r>
            <a:r>
              <a:rPr lang="en-US" err="1"/>
              <a:t>corretamente</a:t>
            </a:r>
            <a:r>
              <a:rPr lang="en-US"/>
              <a:t> e </a:t>
            </a:r>
            <a:r>
              <a:rPr lang="en-US" err="1"/>
              <a:t>evitar</a:t>
            </a:r>
            <a:r>
              <a:rPr lang="en-US"/>
              <a:t> </a:t>
            </a:r>
            <a:r>
              <a:rPr lang="en-US" err="1"/>
              <a:t>promessas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</a:t>
            </a:r>
            <a:r>
              <a:rPr lang="en-US" err="1"/>
              <a:t>dependem</a:t>
            </a:r>
            <a:r>
              <a:rPr lang="en-US"/>
              <a:t> da </a:t>
            </a:r>
            <a:r>
              <a:rPr lang="en-US" err="1"/>
              <a:t>sua</a:t>
            </a:r>
            <a:r>
              <a:rPr lang="en-US"/>
              <a:t> </a:t>
            </a:r>
            <a:r>
              <a:rPr lang="en-US" err="1"/>
              <a:t>atuação</a:t>
            </a:r>
            <a:r>
              <a:rPr lang="en-US"/>
              <a:t> </a:t>
            </a:r>
            <a:r>
              <a:rPr lang="en-US" err="1"/>
              <a:t>direta</a:t>
            </a:r>
            <a:r>
              <a:rPr lang="en-US"/>
              <a:t>.</a:t>
            </a:r>
            <a:endParaRPr lang="pt-BR"/>
          </a:p>
          <a:p>
            <a:r>
              <a:rPr lang="en-US"/>
              <a:t>Como </a:t>
            </a:r>
            <a:r>
              <a:rPr lang="en-US" err="1"/>
              <a:t>instrutores</a:t>
            </a:r>
            <a:r>
              <a:rPr lang="en-US"/>
              <a:t>, </a:t>
            </a:r>
            <a:r>
              <a:rPr lang="en-US" err="1"/>
              <a:t>reforcem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acompanhar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é </a:t>
            </a:r>
            <a:r>
              <a:rPr lang="en-US" err="1"/>
              <a:t>apenas</a:t>
            </a:r>
            <a:r>
              <a:rPr lang="en-US"/>
              <a:t> </a:t>
            </a:r>
            <a:r>
              <a:rPr lang="en-US" err="1"/>
              <a:t>olhar</a:t>
            </a:r>
            <a:r>
              <a:rPr lang="en-US"/>
              <a:t> o status, mas </a:t>
            </a:r>
            <a:r>
              <a:rPr lang="en-US" err="1"/>
              <a:t>interpretar</a:t>
            </a:r>
            <a:r>
              <a:rPr lang="en-US"/>
              <a:t> o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aquele</a:t>
            </a:r>
            <a:r>
              <a:rPr lang="en-US"/>
              <a:t> status </a:t>
            </a:r>
            <a:r>
              <a:rPr lang="en-US" err="1"/>
              <a:t>significa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97933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 farol ajuda a interpretar rapidamente o andamento da demanda.</a:t>
            </a:r>
            <a:endParaRPr lang="pt-BR"/>
          </a:p>
          <a:p>
            <a:r>
              <a:rPr lang="en-US"/>
              <a:t>Amarelo indica que a solicitação está pendente na fila de tratamento. Verde indica que a etapa já foi executada. Cinza mostra que aquela etapa não se aplica.</a:t>
            </a:r>
          </a:p>
          <a:p>
            <a:r>
              <a:rPr lang="en-US"/>
              <a:t>Mas o vendedor não deve olhar apenas para a cor do farol. Após consultar o status, é importante verificar também o campo Observação, onde podem aparecer detalhes da análise, justificativas de rejeição ou orientações para continuidade.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80110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DEF29-3C94-AA55-4425-D6B67932D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1048516-4440-3868-45C0-83F2D6DFF2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62DBB6C-E260-3FBA-381C-4D898819A8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Este é o pulo do gato da etapa de interpretação: O sistema mostra informações, mas quem toma a decisão é o operador.</a:t>
            </a:r>
          </a:p>
          <a:p>
            <a:r>
              <a:rPr lang="pt-BR"/>
              <a:t>Por isso, o vendedor não deve olhar apenas para uma mensagem isolada. Ele precisa interpretar o contexto completo antes de agir.</a:t>
            </a:r>
            <a:endParaRPr lang="pt-BR">
              <a:ea typeface="Calibri"/>
              <a:cs typeface="Calibri"/>
            </a:endParaRPr>
          </a:p>
          <a:p>
            <a:r>
              <a:rPr lang="pt-BR"/>
              <a:t>Como instrutores, ajudem os multiplicadores a reforçarem essa ideia com os vendedores: ler o sistema não é o mesmo que interpretar o cenário.</a:t>
            </a:r>
          </a:p>
          <a:p>
            <a:endParaRPr lang="pt-BR">
              <a:ea typeface="Calibri"/>
              <a:cs typeface="Calibri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31B9162-A063-242C-A54F-DE6DBCCF62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36416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DE1FE-6CEC-2763-B555-34C6959B7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D04AF42-6719-2A17-3A4F-46A4D37D7C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A86B493-8749-EE32-2FFC-91B06C29C3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Depois</a:t>
            </a:r>
            <a:r>
              <a:rPr lang="en-US"/>
              <a:t> de </a:t>
            </a:r>
            <a:r>
              <a:rPr lang="en-US" err="1"/>
              <a:t>identificar</a:t>
            </a:r>
            <a:r>
              <a:rPr lang="en-US"/>
              <a:t> e </a:t>
            </a:r>
            <a:r>
              <a:rPr lang="en-US" err="1"/>
              <a:t>interpretar</a:t>
            </a:r>
            <a:r>
              <a:rPr lang="en-US"/>
              <a:t>, </a:t>
            </a:r>
            <a:r>
              <a:rPr lang="en-US" err="1"/>
              <a:t>chegamos</a:t>
            </a:r>
            <a:r>
              <a:rPr lang="en-US"/>
              <a:t> </a:t>
            </a:r>
            <a:r>
              <a:rPr lang="en-US" err="1"/>
              <a:t>ao</a:t>
            </a:r>
            <a:r>
              <a:rPr lang="en-US"/>
              <a:t> </a:t>
            </a:r>
            <a:r>
              <a:rPr lang="en-US" err="1"/>
              <a:t>momento</a:t>
            </a:r>
            <a:r>
              <a:rPr lang="en-US"/>
              <a:t> de </a:t>
            </a:r>
            <a:r>
              <a:rPr lang="en-US" err="1"/>
              <a:t>classificar</a:t>
            </a:r>
            <a:r>
              <a:rPr lang="en-US"/>
              <a:t> o </a:t>
            </a:r>
            <a:r>
              <a:rPr lang="en-US" err="1"/>
              <a:t>cenário</a:t>
            </a:r>
            <a:r>
              <a:rPr lang="en-US"/>
              <a:t>.</a:t>
            </a:r>
            <a:endParaRPr lang="pt-BR">
              <a:solidFill>
                <a:srgbClr val="444444"/>
              </a:solidFill>
            </a:endParaRPr>
          </a:p>
          <a:p>
            <a:r>
              <a:rPr lang="en-US" err="1"/>
              <a:t>Classificar</a:t>
            </a:r>
            <a:r>
              <a:rPr lang="en-US"/>
              <a:t> </a:t>
            </a:r>
            <a:r>
              <a:rPr lang="en-US" err="1"/>
              <a:t>significa</a:t>
            </a:r>
            <a:r>
              <a:rPr lang="en-US"/>
              <a:t> </a:t>
            </a:r>
            <a:r>
              <a:rPr lang="en-US" err="1"/>
              <a:t>entender</a:t>
            </a:r>
            <a:r>
              <a:rPr lang="en-US"/>
              <a:t> a </a:t>
            </a:r>
            <a:r>
              <a:rPr lang="en-US" err="1"/>
              <a:t>origem</a:t>
            </a:r>
            <a:r>
              <a:rPr lang="en-US"/>
              <a:t> da </a:t>
            </a:r>
            <a:r>
              <a:rPr lang="en-US" err="1"/>
              <a:t>situação</a:t>
            </a:r>
            <a:r>
              <a:rPr lang="en-US"/>
              <a:t> </a:t>
            </a:r>
            <a:r>
              <a:rPr lang="en-US" err="1"/>
              <a:t>encontrada</a:t>
            </a:r>
            <a:r>
              <a:rPr lang="en-US"/>
              <a:t> e </a:t>
            </a:r>
            <a:r>
              <a:rPr lang="en-US" err="1"/>
              <a:t>definir</a:t>
            </a:r>
            <a:r>
              <a:rPr lang="en-US"/>
              <a:t> qual </a:t>
            </a:r>
            <a:r>
              <a:rPr lang="en-US" err="1"/>
              <a:t>caminho</a:t>
            </a:r>
            <a:r>
              <a:rPr lang="en-US"/>
              <a:t> </a:t>
            </a:r>
            <a:r>
              <a:rPr lang="en-US" err="1"/>
              <a:t>faz</a:t>
            </a:r>
            <a:r>
              <a:rPr lang="en-US"/>
              <a:t> </a:t>
            </a:r>
            <a:r>
              <a:rPr lang="en-US" err="1"/>
              <a:t>sentido</a:t>
            </a:r>
            <a:r>
              <a:rPr lang="en-US"/>
              <a:t> </a:t>
            </a:r>
            <a:r>
              <a:rPr lang="en-US" err="1"/>
              <a:t>seguir</a:t>
            </a:r>
            <a:r>
              <a:rPr lang="en-US"/>
              <a:t>.</a:t>
            </a:r>
            <a:endParaRPr lang="en-US">
              <a:solidFill>
                <a:srgbClr val="444444"/>
              </a:solidFill>
            </a:endParaRPr>
          </a:p>
          <a:p>
            <a:r>
              <a:rPr lang="en-US"/>
              <a:t>É </a:t>
            </a:r>
            <a:r>
              <a:rPr lang="en-US" err="1"/>
              <a:t>essa</a:t>
            </a:r>
            <a:r>
              <a:rPr lang="en-US"/>
              <a:t> </a:t>
            </a:r>
            <a:r>
              <a:rPr lang="en-US" err="1"/>
              <a:t>etapa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separa</a:t>
            </a:r>
            <a:r>
              <a:rPr lang="en-US"/>
              <a:t>, </a:t>
            </a:r>
            <a:r>
              <a:rPr lang="en-US" err="1"/>
              <a:t>por</a:t>
            </a:r>
            <a:r>
              <a:rPr lang="en-US"/>
              <a:t> </a:t>
            </a:r>
            <a:r>
              <a:rPr lang="en-US" err="1"/>
              <a:t>exemplo</a:t>
            </a:r>
            <a:r>
              <a:rPr lang="en-US"/>
              <a:t>, um </a:t>
            </a:r>
            <a:r>
              <a:rPr lang="en-US" err="1"/>
              <a:t>erro</a:t>
            </a:r>
            <a:r>
              <a:rPr lang="en-US"/>
              <a:t> cadastral de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limitação</a:t>
            </a:r>
            <a:r>
              <a:rPr lang="en-US"/>
              <a:t> </a:t>
            </a:r>
            <a:r>
              <a:rPr lang="en-US" err="1"/>
              <a:t>técnica</a:t>
            </a:r>
            <a:r>
              <a:rPr lang="en-US"/>
              <a:t>. E </a:t>
            </a:r>
            <a:r>
              <a:rPr lang="en-US" err="1"/>
              <a:t>essa</a:t>
            </a:r>
            <a:r>
              <a:rPr lang="en-US"/>
              <a:t> </a:t>
            </a:r>
            <a:r>
              <a:rPr lang="en-US" err="1"/>
              <a:t>diferença</a:t>
            </a:r>
            <a:r>
              <a:rPr lang="en-US"/>
              <a:t> </a:t>
            </a:r>
            <a:r>
              <a:rPr lang="en-US" err="1"/>
              <a:t>muda</a:t>
            </a:r>
            <a:r>
              <a:rPr lang="en-US"/>
              <a:t> </a:t>
            </a:r>
            <a:r>
              <a:rPr lang="en-US" err="1"/>
              <a:t>completamente</a:t>
            </a:r>
            <a:r>
              <a:rPr lang="en-US"/>
              <a:t> a </a:t>
            </a:r>
            <a:r>
              <a:rPr lang="en-US" err="1"/>
              <a:t>ação</a:t>
            </a:r>
            <a:r>
              <a:rPr lang="en-US"/>
              <a:t> do </a:t>
            </a:r>
            <a:r>
              <a:rPr lang="en-US" err="1"/>
              <a:t>vendedor</a:t>
            </a:r>
            <a:r>
              <a:rPr lang="en-US"/>
              <a:t>.</a:t>
            </a:r>
            <a:endParaRPr lang="pt-BR">
              <a:solidFill>
                <a:srgbClr val="444444"/>
              </a:solidFill>
            </a:endParaRPr>
          </a:p>
          <a:p>
            <a:endParaRPr lang="en-US">
              <a:solidFill>
                <a:srgbClr val="000000"/>
              </a:solidFill>
              <a:ea typeface="Calibri"/>
              <a:cs typeface="Calibri"/>
            </a:endParaRPr>
          </a:p>
          <a:p>
            <a:endParaRPr lang="pt-BR">
              <a:ea typeface="Calibri"/>
              <a:cs typeface="Calibri"/>
            </a:endParaRPr>
          </a:p>
          <a:p>
            <a:endParaRPr lang="pt-BR">
              <a:ea typeface="Calibri"/>
              <a:cs typeface="Calibri"/>
            </a:endParaRPr>
          </a:p>
          <a:p>
            <a:endParaRPr lang="pt-BR">
              <a:ea typeface="Calibri"/>
              <a:cs typeface="Calibri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7FB63CB-4A2A-8FDF-2EDA-783AAC10C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7161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6DD05-99EA-029F-85C2-0050108E4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29732A4-B2DB-B410-4280-4F07C3E310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F4DBC24-4223-2EA6-CD2F-5016CA211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Aqui acontece uma confusão comum na operação: nem todo erro significa ausência de cobertura. O vendedor precisa classificar a origem do problema antes de decidir a ação.</a:t>
            </a:r>
            <a:endParaRPr lang="pt-BR"/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C5A10E7-0904-8553-3002-44C16C2AB2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51296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Alguns</a:t>
            </a:r>
            <a:r>
              <a:rPr lang="en-US"/>
              <a:t> </a:t>
            </a:r>
            <a:r>
              <a:rPr lang="en-US" err="1"/>
              <a:t>problemas</a:t>
            </a:r>
            <a:r>
              <a:rPr lang="en-US"/>
              <a:t> </a:t>
            </a:r>
            <a:r>
              <a:rPr lang="en-US" err="1"/>
              <a:t>são</a:t>
            </a:r>
            <a:r>
              <a:rPr lang="en-US"/>
              <a:t> </a:t>
            </a:r>
            <a:r>
              <a:rPr lang="en-US" err="1"/>
              <a:t>cadastrais</a:t>
            </a:r>
            <a:r>
              <a:rPr lang="en-US"/>
              <a:t>, </a:t>
            </a:r>
            <a:r>
              <a:rPr lang="en-US" err="1"/>
              <a:t>relacionados</a:t>
            </a:r>
            <a:r>
              <a:rPr lang="en-US"/>
              <a:t> </a:t>
            </a:r>
            <a:r>
              <a:rPr lang="en-US" err="1"/>
              <a:t>ao</a:t>
            </a:r>
            <a:r>
              <a:rPr lang="en-US"/>
              <a:t> </a:t>
            </a:r>
            <a:r>
              <a:rPr lang="en-US" err="1"/>
              <a:t>preenchimento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ao</a:t>
            </a:r>
            <a:r>
              <a:rPr lang="en-US"/>
              <a:t> </a:t>
            </a:r>
            <a:r>
              <a:rPr lang="en-US" err="1"/>
              <a:t>padrão</a:t>
            </a:r>
            <a:r>
              <a:rPr lang="en-US"/>
              <a:t> do </a:t>
            </a:r>
            <a:r>
              <a:rPr lang="en-US" err="1"/>
              <a:t>endereço</a:t>
            </a:r>
            <a:r>
              <a:rPr lang="en-US"/>
              <a:t>. Outros </a:t>
            </a:r>
            <a:r>
              <a:rPr lang="en-US" err="1"/>
              <a:t>são</a:t>
            </a:r>
            <a:r>
              <a:rPr lang="en-US"/>
              <a:t> </a:t>
            </a:r>
            <a:r>
              <a:rPr lang="en-US" err="1"/>
              <a:t>técnicos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de </a:t>
            </a:r>
            <a:r>
              <a:rPr lang="en-US" err="1"/>
              <a:t>infraestrutura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O </a:t>
            </a:r>
            <a:r>
              <a:rPr lang="en-US" err="1"/>
              <a:t>vendedor</a:t>
            </a:r>
            <a:r>
              <a:rPr lang="en-US"/>
              <a:t> </a:t>
            </a:r>
            <a:r>
              <a:rPr lang="en-US" err="1"/>
              <a:t>precisa</a:t>
            </a:r>
            <a:r>
              <a:rPr lang="en-US"/>
              <a:t> </a:t>
            </a:r>
            <a:r>
              <a:rPr lang="en-US" err="1"/>
              <a:t>aprender</a:t>
            </a:r>
            <a:r>
              <a:rPr lang="en-US"/>
              <a:t> a </a:t>
            </a:r>
            <a:r>
              <a:rPr lang="en-US" err="1"/>
              <a:t>diferenciar</a:t>
            </a:r>
            <a:r>
              <a:rPr lang="en-US"/>
              <a:t> </a:t>
            </a:r>
            <a:r>
              <a:rPr lang="en-US" err="1"/>
              <a:t>essas</a:t>
            </a:r>
            <a:r>
              <a:rPr lang="en-US"/>
              <a:t> </a:t>
            </a:r>
            <a:r>
              <a:rPr lang="en-US" err="1"/>
              <a:t>origens</a:t>
            </a:r>
            <a:r>
              <a:rPr lang="en-US"/>
              <a:t>, </a:t>
            </a:r>
            <a:r>
              <a:rPr lang="en-US" err="1"/>
              <a:t>porque</a:t>
            </a:r>
            <a:r>
              <a:rPr lang="en-US"/>
              <a:t> a </a:t>
            </a:r>
            <a:r>
              <a:rPr lang="en-US" err="1"/>
              <a:t>ação</a:t>
            </a:r>
            <a:r>
              <a:rPr lang="en-US"/>
              <a:t> </a:t>
            </a:r>
            <a:r>
              <a:rPr lang="en-US" err="1"/>
              <a:t>correta</a:t>
            </a:r>
            <a:r>
              <a:rPr lang="en-US"/>
              <a:t> </a:t>
            </a:r>
            <a:r>
              <a:rPr lang="en-US" err="1"/>
              <a:t>depende</a:t>
            </a:r>
            <a:r>
              <a:rPr lang="en-US"/>
              <a:t> dessa </a:t>
            </a:r>
            <a:r>
              <a:rPr lang="en-US" err="1"/>
              <a:t>classificação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490887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 </a:t>
            </a:r>
            <a:r>
              <a:rPr lang="en-US" err="1"/>
              <a:t>erro</a:t>
            </a:r>
            <a:r>
              <a:rPr lang="en-US"/>
              <a:t> cadastral </a:t>
            </a:r>
            <a:r>
              <a:rPr lang="en-US" err="1"/>
              <a:t>normalmente</a:t>
            </a:r>
            <a:r>
              <a:rPr lang="en-US"/>
              <a:t> </a:t>
            </a:r>
            <a:r>
              <a:rPr lang="en-US" err="1"/>
              <a:t>está</a:t>
            </a:r>
            <a:r>
              <a:rPr lang="en-US"/>
              <a:t> </a:t>
            </a:r>
            <a:r>
              <a:rPr lang="en-US" err="1"/>
              <a:t>ligado</a:t>
            </a:r>
            <a:r>
              <a:rPr lang="en-US"/>
              <a:t> à forma </a:t>
            </a:r>
            <a:r>
              <a:rPr lang="en-US" err="1"/>
              <a:t>como</a:t>
            </a:r>
            <a:r>
              <a:rPr lang="en-US"/>
              <a:t> o </a:t>
            </a:r>
            <a:r>
              <a:rPr lang="en-US" err="1"/>
              <a:t>endereço</a:t>
            </a:r>
            <a:r>
              <a:rPr lang="en-US"/>
              <a:t> </a:t>
            </a:r>
            <a:r>
              <a:rPr lang="en-US" err="1"/>
              <a:t>foi</a:t>
            </a:r>
            <a:r>
              <a:rPr lang="en-US"/>
              <a:t> </a:t>
            </a:r>
            <a:r>
              <a:rPr lang="en-US" err="1"/>
              <a:t>preenchido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criado</a:t>
            </a:r>
            <a:r>
              <a:rPr lang="en-US"/>
              <a:t> no </a:t>
            </a:r>
            <a:r>
              <a:rPr lang="en-US" err="1"/>
              <a:t>sistema</a:t>
            </a:r>
            <a:r>
              <a:rPr lang="en-US"/>
              <a:t>.</a:t>
            </a:r>
            <a:endParaRPr lang="pt-BR"/>
          </a:p>
          <a:p>
            <a:r>
              <a:rPr lang="en-US"/>
              <a:t>Pode </a:t>
            </a:r>
            <a:r>
              <a:rPr lang="en-US" err="1"/>
              <a:t>envolver</a:t>
            </a:r>
            <a:r>
              <a:rPr lang="en-US"/>
              <a:t> </a:t>
            </a:r>
            <a:r>
              <a:rPr lang="en-US" err="1"/>
              <a:t>complemento</a:t>
            </a:r>
            <a:r>
              <a:rPr lang="en-US"/>
              <a:t> </a:t>
            </a:r>
            <a:r>
              <a:rPr lang="en-US" err="1"/>
              <a:t>errado</a:t>
            </a:r>
            <a:r>
              <a:rPr lang="en-US"/>
              <a:t>, </a:t>
            </a:r>
            <a:r>
              <a:rPr lang="en-US" err="1"/>
              <a:t>padrão</a:t>
            </a:r>
            <a:r>
              <a:rPr lang="en-US"/>
              <a:t> </a:t>
            </a:r>
            <a:r>
              <a:rPr lang="en-US" err="1"/>
              <a:t>divergente</a:t>
            </a:r>
            <a:r>
              <a:rPr lang="en-US"/>
              <a:t>, </a:t>
            </a:r>
            <a:r>
              <a:rPr lang="en-US" err="1"/>
              <a:t>similaridade</a:t>
            </a:r>
            <a:r>
              <a:rPr lang="en-US"/>
              <a:t> </a:t>
            </a:r>
            <a:r>
              <a:rPr lang="en-US" err="1"/>
              <a:t>indevida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dados </a:t>
            </a:r>
            <a:r>
              <a:rPr lang="en-US" err="1"/>
              <a:t>incompletos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Nesses </a:t>
            </a:r>
            <a:r>
              <a:rPr lang="en-US" err="1"/>
              <a:t>casos</a:t>
            </a:r>
            <a:r>
              <a:rPr lang="en-US"/>
              <a:t>, o </a:t>
            </a:r>
            <a:r>
              <a:rPr lang="en-US" err="1"/>
              <a:t>foco</a:t>
            </a:r>
            <a:r>
              <a:rPr lang="en-US"/>
              <a:t> </a:t>
            </a:r>
            <a:r>
              <a:rPr lang="en-US" err="1"/>
              <a:t>deve</a:t>
            </a:r>
            <a:r>
              <a:rPr lang="en-US"/>
              <a:t> ser </a:t>
            </a:r>
            <a:r>
              <a:rPr lang="en-US" err="1"/>
              <a:t>corrigir</a:t>
            </a:r>
            <a:r>
              <a:rPr lang="en-US"/>
              <a:t> a </a:t>
            </a:r>
            <a:r>
              <a:rPr lang="en-US" err="1"/>
              <a:t>informação</a:t>
            </a:r>
            <a:r>
              <a:rPr lang="en-US"/>
              <a:t> e </a:t>
            </a:r>
            <a:r>
              <a:rPr lang="en-US" err="1"/>
              <a:t>respeitar</a:t>
            </a:r>
            <a:r>
              <a:rPr lang="en-US"/>
              <a:t> o </a:t>
            </a:r>
            <a:r>
              <a:rPr lang="en-US" err="1"/>
              <a:t>padrão</a:t>
            </a:r>
            <a:r>
              <a:rPr lang="en-US"/>
              <a:t> cadastral, </a:t>
            </a:r>
            <a:r>
              <a:rPr lang="en-US" err="1"/>
              <a:t>não</a:t>
            </a:r>
            <a:r>
              <a:rPr lang="en-US"/>
              <a:t> </a:t>
            </a:r>
            <a:r>
              <a:rPr lang="en-US" err="1"/>
              <a:t>tratar</a:t>
            </a:r>
            <a:r>
              <a:rPr lang="en-US"/>
              <a:t> </a:t>
            </a:r>
            <a:r>
              <a:rPr lang="en-US" err="1"/>
              <a:t>como</a:t>
            </a:r>
            <a:r>
              <a:rPr lang="en-US"/>
              <a:t> </a:t>
            </a:r>
            <a:r>
              <a:rPr lang="en-US" err="1"/>
              <a:t>ausência</a:t>
            </a:r>
            <a:r>
              <a:rPr lang="en-US"/>
              <a:t> de </a:t>
            </a:r>
            <a:r>
              <a:rPr lang="en-US" err="1"/>
              <a:t>cobertura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3117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Para </a:t>
            </a:r>
            <a:r>
              <a:rPr lang="en-US" err="1"/>
              <a:t>que</a:t>
            </a:r>
            <a:r>
              <a:rPr lang="en-US"/>
              <a:t> o </a:t>
            </a:r>
            <a:r>
              <a:rPr lang="en-US" err="1"/>
              <a:t>treinamento</a:t>
            </a:r>
            <a:r>
              <a:rPr lang="en-US"/>
              <a:t> </a:t>
            </a:r>
            <a:r>
              <a:rPr lang="en-US" err="1"/>
              <a:t>seja</a:t>
            </a:r>
            <a:r>
              <a:rPr lang="en-US"/>
              <a:t> </a:t>
            </a:r>
            <a:r>
              <a:rPr lang="en-US" err="1"/>
              <a:t>mais</a:t>
            </a:r>
            <a:r>
              <a:rPr lang="en-US"/>
              <a:t> </a:t>
            </a:r>
            <a:r>
              <a:rPr lang="en-US" err="1"/>
              <a:t>leve</a:t>
            </a:r>
            <a:r>
              <a:rPr lang="en-US"/>
              <a:t> e </a:t>
            </a:r>
            <a:r>
              <a:rPr lang="en-US" err="1"/>
              <a:t>participativo</a:t>
            </a:r>
            <a:r>
              <a:rPr lang="en-US"/>
              <a:t>, </a:t>
            </a:r>
            <a:r>
              <a:rPr lang="en-US" err="1"/>
              <a:t>vamos</a:t>
            </a:r>
            <a:r>
              <a:rPr lang="en-US"/>
              <a:t> </a:t>
            </a:r>
            <a:r>
              <a:rPr lang="en-US" err="1"/>
              <a:t>alinhar</a:t>
            </a:r>
            <a:r>
              <a:rPr lang="en-US"/>
              <a:t> </a:t>
            </a:r>
            <a:r>
              <a:rPr lang="en-US" err="1"/>
              <a:t>alguns</a:t>
            </a:r>
            <a:r>
              <a:rPr lang="en-US"/>
              <a:t> </a:t>
            </a:r>
            <a:r>
              <a:rPr lang="en-US" err="1"/>
              <a:t>combinados</a:t>
            </a:r>
            <a:r>
              <a:rPr lang="en-US"/>
              <a:t>.</a:t>
            </a:r>
            <a:endParaRPr lang="pt-BR"/>
          </a:p>
          <a:p>
            <a:r>
              <a:rPr lang="en-US"/>
              <a:t>Sempre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possível</a:t>
            </a:r>
            <a:r>
              <a:rPr lang="en-US"/>
              <a:t>, </a:t>
            </a:r>
            <a:r>
              <a:rPr lang="en-US" err="1"/>
              <a:t>mantenham</a:t>
            </a:r>
            <a:r>
              <a:rPr lang="en-US"/>
              <a:t> a </a:t>
            </a:r>
            <a:r>
              <a:rPr lang="en-US" err="1"/>
              <a:t>câmera</a:t>
            </a:r>
            <a:r>
              <a:rPr lang="en-US"/>
              <a:t> </a:t>
            </a:r>
            <a:r>
              <a:rPr lang="en-US" err="1"/>
              <a:t>ligada</a:t>
            </a:r>
            <a:r>
              <a:rPr lang="en-US"/>
              <a:t>, </a:t>
            </a:r>
            <a:r>
              <a:rPr lang="en-US" err="1"/>
              <a:t>usem</a:t>
            </a:r>
            <a:r>
              <a:rPr lang="en-US"/>
              <a:t> o </a:t>
            </a:r>
            <a:r>
              <a:rPr lang="en-US" err="1"/>
              <a:t>recurso</a:t>
            </a:r>
            <a:r>
              <a:rPr lang="en-US"/>
              <a:t> de </a:t>
            </a:r>
            <a:r>
              <a:rPr lang="en-US" err="1"/>
              <a:t>levantar</a:t>
            </a:r>
            <a:r>
              <a:rPr lang="en-US"/>
              <a:t> a </a:t>
            </a:r>
            <a:r>
              <a:rPr lang="en-US" err="1"/>
              <a:t>mão</a:t>
            </a:r>
            <a:r>
              <a:rPr lang="en-US"/>
              <a:t> para </a:t>
            </a:r>
            <a:r>
              <a:rPr lang="en-US" err="1"/>
              <a:t>participar</a:t>
            </a:r>
            <a:r>
              <a:rPr lang="en-US"/>
              <a:t> e </a:t>
            </a:r>
            <a:r>
              <a:rPr lang="en-US" err="1"/>
              <a:t>deixem</a:t>
            </a:r>
            <a:r>
              <a:rPr lang="en-US"/>
              <a:t> o </a:t>
            </a:r>
            <a:r>
              <a:rPr lang="en-US" err="1"/>
              <a:t>microfone</a:t>
            </a:r>
            <a:r>
              <a:rPr lang="en-US"/>
              <a:t> </a:t>
            </a:r>
            <a:r>
              <a:rPr lang="en-US" err="1"/>
              <a:t>fechado</a:t>
            </a:r>
            <a:r>
              <a:rPr lang="en-US"/>
              <a:t> </a:t>
            </a:r>
            <a:r>
              <a:rPr lang="en-US" err="1"/>
              <a:t>quando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</a:t>
            </a:r>
            <a:r>
              <a:rPr lang="en-US" err="1"/>
              <a:t>estiverem</a:t>
            </a:r>
            <a:r>
              <a:rPr lang="en-US"/>
              <a:t> </a:t>
            </a:r>
            <a:r>
              <a:rPr lang="en-US" err="1"/>
              <a:t>falando</a:t>
            </a:r>
            <a:r>
              <a:rPr lang="en-US"/>
              <a:t>.</a:t>
            </a:r>
            <a:endParaRPr lang="pt-BR"/>
          </a:p>
          <a:p>
            <a:r>
              <a:rPr lang="en-US"/>
              <a:t>A </a:t>
            </a:r>
            <a:r>
              <a:rPr lang="en-US" err="1"/>
              <a:t>participação</a:t>
            </a:r>
            <a:r>
              <a:rPr lang="en-US"/>
              <a:t> de </a:t>
            </a:r>
            <a:r>
              <a:rPr lang="en-US" err="1"/>
              <a:t>vocês</a:t>
            </a:r>
            <a:r>
              <a:rPr lang="en-US"/>
              <a:t> é </a:t>
            </a:r>
            <a:r>
              <a:rPr lang="en-US" err="1"/>
              <a:t>essencial</a:t>
            </a:r>
            <a:r>
              <a:rPr lang="en-US"/>
              <a:t>, </a:t>
            </a:r>
            <a:r>
              <a:rPr lang="en-US" err="1"/>
              <a:t>porque</a:t>
            </a:r>
            <a:r>
              <a:rPr lang="en-US"/>
              <a:t> </a:t>
            </a:r>
            <a:r>
              <a:rPr lang="en-US" err="1"/>
              <a:t>vamos</a:t>
            </a:r>
            <a:r>
              <a:rPr lang="en-US"/>
              <a:t> </a:t>
            </a:r>
            <a:r>
              <a:rPr lang="en-US" err="1"/>
              <a:t>trabalhar</a:t>
            </a:r>
            <a:r>
              <a:rPr lang="en-US"/>
              <a:t> </a:t>
            </a:r>
            <a:r>
              <a:rPr lang="en-US" err="1"/>
              <a:t>análise</a:t>
            </a:r>
            <a:r>
              <a:rPr lang="en-US"/>
              <a:t> de </a:t>
            </a:r>
            <a:r>
              <a:rPr lang="en-US" err="1"/>
              <a:t>cenários</a:t>
            </a:r>
            <a:r>
              <a:rPr lang="en-US"/>
              <a:t>. </a:t>
            </a:r>
            <a:r>
              <a:rPr lang="en-US" err="1"/>
              <a:t>Então</a:t>
            </a:r>
            <a:r>
              <a:rPr lang="en-US"/>
              <a:t>, </a:t>
            </a:r>
            <a:r>
              <a:rPr lang="en-US" err="1"/>
              <a:t>quanto</a:t>
            </a:r>
            <a:r>
              <a:rPr lang="en-US"/>
              <a:t> </a:t>
            </a:r>
            <a:r>
              <a:rPr lang="en-US" err="1"/>
              <a:t>mais</a:t>
            </a:r>
            <a:r>
              <a:rPr lang="en-US"/>
              <a:t> </a:t>
            </a:r>
            <a:r>
              <a:rPr lang="en-US" err="1"/>
              <a:t>troca</a:t>
            </a:r>
            <a:r>
              <a:rPr lang="en-US"/>
              <a:t> </a:t>
            </a:r>
            <a:r>
              <a:rPr lang="en-US" err="1"/>
              <a:t>tivermos</a:t>
            </a:r>
            <a:r>
              <a:rPr lang="en-US"/>
              <a:t>, </a:t>
            </a:r>
            <a:r>
              <a:rPr lang="en-US" err="1"/>
              <a:t>mais</a:t>
            </a:r>
            <a:r>
              <a:rPr lang="en-US"/>
              <a:t> </a:t>
            </a:r>
            <a:r>
              <a:rPr lang="en-US" err="1"/>
              <a:t>próximo</a:t>
            </a:r>
            <a:r>
              <a:rPr lang="en-US"/>
              <a:t> o </a:t>
            </a:r>
            <a:r>
              <a:rPr lang="en-US" err="1"/>
              <a:t>treinamento</a:t>
            </a:r>
            <a:r>
              <a:rPr lang="en-US"/>
              <a:t> </a:t>
            </a:r>
            <a:r>
              <a:rPr lang="en-US" err="1"/>
              <a:t>ficará</a:t>
            </a:r>
            <a:r>
              <a:rPr lang="en-US"/>
              <a:t> da </a:t>
            </a:r>
            <a:r>
              <a:rPr lang="en-US" err="1"/>
              <a:t>realidade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os</a:t>
            </a:r>
            <a:r>
              <a:rPr lang="en-US"/>
              <a:t> </a:t>
            </a:r>
            <a:r>
              <a:rPr lang="en-US" err="1"/>
              <a:t>vendedores</a:t>
            </a:r>
            <a:r>
              <a:rPr lang="en-US"/>
              <a:t> </a:t>
            </a:r>
            <a:r>
              <a:rPr lang="en-US" err="1"/>
              <a:t>vivenciam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operação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501451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Entre os erros cadastrais mais recorrentes, temos três pontos principais: complemento indevido, endereço fora do padrão e dados falsos.</a:t>
            </a:r>
            <a:endParaRPr lang="pt-BR"/>
          </a:p>
          <a:p>
            <a:r>
              <a:rPr lang="en-US"/>
              <a:t>Vamos olhar para cada um deles, sempre com foco no que o vendedor precisa observar antes de seguir com a venda.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97940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>
                <a:solidFill>
                  <a:srgbClr val="393339"/>
                </a:solidFill>
              </a:rPr>
              <a:t>O complemento indevido acontece quando a criação não representa corretamente a realidade do endereço.</a:t>
            </a:r>
            <a:endParaRPr lang="pt-BR"/>
          </a:p>
          <a:p>
            <a:r>
              <a:rPr lang="pt-BR">
                <a:solidFill>
                  <a:srgbClr val="393339"/>
                </a:solidFill>
              </a:rPr>
              <a:t>Sempre que houver necessidade de criar um endereço ou complemento, o vendedor deve confirmar se o cliente possui comprovante de endereço, porque essa validação pode ser solicitada posteriormente.</a:t>
            </a:r>
            <a:endParaRPr lang="en-US"/>
          </a:p>
          <a:p>
            <a:r>
              <a:rPr lang="pt-BR">
                <a:solidFill>
                  <a:srgbClr val="393339"/>
                </a:solidFill>
              </a:rPr>
              <a:t>A tabela de similaridade ajuda a interpretar equivalências quando já existe mais de um imóvel no terreno, mas ela não deve ser usada para criar complementos aleatórios ou adaptar o endereço apenas para fazer a venda avançar.</a:t>
            </a:r>
          </a:p>
          <a:p>
            <a:endParaRPr lang="pt-BR" b="1">
              <a:solidFill>
                <a:srgbClr val="393339"/>
              </a:solidFill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49492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1330D-94DF-7222-DE0C-88E6DFBF0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A249A20-0AF6-3ECF-8231-D96DA83E6A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7DE54EF-6BD9-FBFA-46E1-476983BFD3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Neste </a:t>
            </a:r>
            <a:r>
              <a:rPr lang="en-US" err="1"/>
              <a:t>exemplo</a:t>
            </a:r>
            <a:r>
              <a:rPr lang="en-US"/>
              <a:t>, se o </a:t>
            </a:r>
            <a:r>
              <a:rPr lang="en-US" err="1"/>
              <a:t>sistema</a:t>
            </a:r>
            <a:r>
              <a:rPr lang="en-US"/>
              <a:t> </a:t>
            </a:r>
            <a:r>
              <a:rPr lang="en-US" err="1"/>
              <a:t>apresenta</a:t>
            </a:r>
            <a:r>
              <a:rPr lang="en-US"/>
              <a:t> Casa A e o </a:t>
            </a:r>
            <a:r>
              <a:rPr lang="en-US" err="1"/>
              <a:t>cliente</a:t>
            </a:r>
            <a:r>
              <a:rPr lang="en-US"/>
              <a:t> </a:t>
            </a:r>
            <a:r>
              <a:rPr lang="en-US" err="1"/>
              <a:t>informa</a:t>
            </a:r>
            <a:r>
              <a:rPr lang="en-US"/>
              <a:t> Casa 2, </a:t>
            </a:r>
            <a:r>
              <a:rPr lang="en-US" err="1"/>
              <a:t>podemos</a:t>
            </a:r>
            <a:r>
              <a:rPr lang="en-US"/>
              <a:t> usar a </a:t>
            </a:r>
            <a:r>
              <a:rPr lang="en-US" err="1"/>
              <a:t>tabela</a:t>
            </a:r>
            <a:r>
              <a:rPr lang="en-US"/>
              <a:t> de </a:t>
            </a:r>
            <a:r>
              <a:rPr lang="en-US" err="1"/>
              <a:t>similaridade</a:t>
            </a:r>
            <a:r>
              <a:rPr lang="en-US"/>
              <a:t> para </a:t>
            </a:r>
            <a:r>
              <a:rPr lang="en-US" err="1"/>
              <a:t>compreender</a:t>
            </a:r>
            <a:r>
              <a:rPr lang="en-US"/>
              <a:t> se </a:t>
            </a:r>
            <a:r>
              <a:rPr lang="en-US" err="1"/>
              <a:t>há</a:t>
            </a:r>
            <a:r>
              <a:rPr lang="en-US"/>
              <a:t> </a:t>
            </a:r>
            <a:r>
              <a:rPr lang="en-US" err="1"/>
              <a:t>equivalência</a:t>
            </a:r>
            <a:r>
              <a:rPr lang="en-US"/>
              <a:t>.</a:t>
            </a:r>
            <a:endParaRPr lang="pt-BR"/>
          </a:p>
          <a:p>
            <a:r>
              <a:rPr lang="en-US"/>
              <a:t>Mas </a:t>
            </a:r>
            <a:r>
              <a:rPr lang="en-US" err="1"/>
              <a:t>isso</a:t>
            </a:r>
            <a:r>
              <a:rPr lang="en-US"/>
              <a:t> </a:t>
            </a:r>
            <a:r>
              <a:rPr lang="en-US" err="1"/>
              <a:t>só</a:t>
            </a:r>
            <a:r>
              <a:rPr lang="en-US"/>
              <a:t> </a:t>
            </a:r>
            <a:r>
              <a:rPr lang="en-US" err="1"/>
              <a:t>faz</a:t>
            </a:r>
            <a:r>
              <a:rPr lang="en-US"/>
              <a:t> </a:t>
            </a:r>
            <a:r>
              <a:rPr lang="en-US" err="1"/>
              <a:t>sentido</a:t>
            </a:r>
            <a:r>
              <a:rPr lang="en-US"/>
              <a:t> </a:t>
            </a:r>
            <a:r>
              <a:rPr lang="en-US" err="1"/>
              <a:t>quando</a:t>
            </a:r>
            <a:r>
              <a:rPr lang="en-US"/>
              <a:t> </a:t>
            </a:r>
            <a:r>
              <a:rPr lang="en-US" err="1"/>
              <a:t>já</a:t>
            </a:r>
            <a:r>
              <a:rPr lang="en-US"/>
              <a:t> </a:t>
            </a:r>
            <a:r>
              <a:rPr lang="en-US" err="1"/>
              <a:t>existem</a:t>
            </a:r>
            <a:r>
              <a:rPr lang="en-US"/>
              <a:t> </a:t>
            </a:r>
            <a:r>
              <a:rPr lang="en-US" err="1"/>
              <a:t>múltiplos</a:t>
            </a:r>
            <a:r>
              <a:rPr lang="en-US"/>
              <a:t> </a:t>
            </a:r>
            <a:r>
              <a:rPr lang="en-US" err="1"/>
              <a:t>naquele</a:t>
            </a:r>
            <a:r>
              <a:rPr lang="en-US"/>
              <a:t> </a:t>
            </a:r>
            <a:r>
              <a:rPr lang="en-US" err="1"/>
              <a:t>terreno</a:t>
            </a:r>
            <a:r>
              <a:rPr lang="en-US"/>
              <a:t> e </a:t>
            </a:r>
            <a:r>
              <a:rPr lang="en-US" err="1"/>
              <a:t>quando</a:t>
            </a:r>
            <a:r>
              <a:rPr lang="en-US"/>
              <a:t> a </a:t>
            </a:r>
            <a:r>
              <a:rPr lang="en-US" err="1"/>
              <a:t>equivalência</a:t>
            </a:r>
            <a:r>
              <a:rPr lang="en-US"/>
              <a:t> </a:t>
            </a:r>
            <a:r>
              <a:rPr lang="en-US" err="1"/>
              <a:t>respeita</a:t>
            </a:r>
            <a:r>
              <a:rPr lang="en-US"/>
              <a:t> o </a:t>
            </a:r>
            <a:r>
              <a:rPr lang="en-US" err="1"/>
              <a:t>padrão</a:t>
            </a:r>
            <a:r>
              <a:rPr lang="en-US"/>
              <a:t> </a:t>
            </a:r>
            <a:r>
              <a:rPr lang="en-US" err="1"/>
              <a:t>cadastrado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O </a:t>
            </a:r>
            <a:r>
              <a:rPr lang="en-US" err="1"/>
              <a:t>ponto</a:t>
            </a:r>
            <a:r>
              <a:rPr lang="en-US"/>
              <a:t> para </a:t>
            </a:r>
            <a:r>
              <a:rPr lang="en-US" err="1"/>
              <a:t>reforçar</a:t>
            </a:r>
            <a:r>
              <a:rPr lang="en-US"/>
              <a:t> </a:t>
            </a:r>
            <a:r>
              <a:rPr lang="en-US" err="1"/>
              <a:t>ao</a:t>
            </a:r>
            <a:r>
              <a:rPr lang="en-US"/>
              <a:t> </a:t>
            </a:r>
            <a:r>
              <a:rPr lang="en-US" err="1"/>
              <a:t>vendedor</a:t>
            </a:r>
            <a:r>
              <a:rPr lang="en-US"/>
              <a:t> é: </a:t>
            </a:r>
            <a:r>
              <a:rPr lang="en-US" err="1"/>
              <a:t>similaridade</a:t>
            </a:r>
            <a:r>
              <a:rPr lang="en-US"/>
              <a:t> serve para </a:t>
            </a:r>
            <a:r>
              <a:rPr lang="en-US" err="1"/>
              <a:t>interpretar</a:t>
            </a:r>
            <a:r>
              <a:rPr lang="en-US"/>
              <a:t>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estrutura</a:t>
            </a:r>
            <a:r>
              <a:rPr lang="en-US"/>
              <a:t> </a:t>
            </a:r>
            <a:r>
              <a:rPr lang="en-US" err="1"/>
              <a:t>existente</a:t>
            </a:r>
            <a:r>
              <a:rPr lang="en-US"/>
              <a:t>, </a:t>
            </a:r>
            <a:r>
              <a:rPr lang="en-US" err="1"/>
              <a:t>não</a:t>
            </a:r>
            <a:r>
              <a:rPr lang="en-US"/>
              <a:t> para </a:t>
            </a:r>
            <a:r>
              <a:rPr lang="en-US" err="1"/>
              <a:t>inventar</a:t>
            </a:r>
            <a:r>
              <a:rPr lang="en-US"/>
              <a:t>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estrutura</a:t>
            </a:r>
            <a:r>
              <a:rPr lang="en-US"/>
              <a:t> nova.</a:t>
            </a:r>
            <a:endParaRPr lang="pt-BR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32440AC-5A6D-A520-5669-6541C4869A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721851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Outro erro recorrente é a criação fora do padrão.</a:t>
            </a:r>
            <a:endParaRPr lang="pt-BR"/>
          </a:p>
          <a:p>
            <a:r>
              <a:rPr lang="en-US"/>
              <a:t>Os endereços seguem uma lógica cadastral própria do GED, e essa lógica pode variar de uma rua para outra ou entre cidades.</a:t>
            </a:r>
            <a:endParaRPr lang="pt-BR"/>
          </a:p>
          <a:p>
            <a:r>
              <a:rPr lang="en-US"/>
              <a:t>Por isso, o vendedor não deve assumir que todos os condomínios, ruas ou complementos seguem o mesmo padrão.</a:t>
            </a:r>
          </a:p>
          <a:p>
            <a:r>
              <a:rPr lang="en-US"/>
              <a:t>A boa prática é observar imóveis próximos, analisar como a rua está organizada e investigar divergências com o cliente antes de criar.</a:t>
            </a:r>
          </a:p>
          <a:p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989485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Quando o cliente informa um endereço sem complemento, mas o sistema apresenta frente, fundos ou outras variações, o vendedor precisa investigar melhor a composição do terreno.</a:t>
            </a:r>
            <a:endParaRPr lang="pt-BR"/>
          </a:p>
          <a:p>
            <a:r>
              <a:rPr lang="en-US"/>
              <a:t>Da mesma forma, se o cliente verbaliza A, B e C, mas o sistema utiliza 1, 2 e 3, o correto é verbalizar o padrão existente no NetSales e seguir conforme a estrutura cadastrada.</a:t>
            </a:r>
          </a:p>
          <a:p>
            <a:r>
              <a:rPr lang="en-US"/>
              <a:t>O objetivo é garantir coerência entre a informação do cliente e o padrão do sistema.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281818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 </a:t>
            </a:r>
            <a:r>
              <a:rPr lang="en-US" err="1"/>
              <a:t>terceiro</a:t>
            </a:r>
            <a:r>
              <a:rPr lang="en-US"/>
              <a:t> </a:t>
            </a:r>
            <a:r>
              <a:rPr lang="en-US" err="1"/>
              <a:t>erro</a:t>
            </a:r>
            <a:r>
              <a:rPr lang="en-US"/>
              <a:t> é </a:t>
            </a:r>
            <a:r>
              <a:rPr lang="en-US" err="1"/>
              <a:t>mais</a:t>
            </a:r>
            <a:r>
              <a:rPr lang="en-US"/>
              <a:t> </a:t>
            </a:r>
            <a:r>
              <a:rPr lang="en-US" err="1"/>
              <a:t>crítico</a:t>
            </a:r>
            <a:r>
              <a:rPr lang="en-US"/>
              <a:t>: dados </a:t>
            </a:r>
            <a:r>
              <a:rPr lang="en-US" err="1"/>
              <a:t>falsos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inconsistentes</a:t>
            </a:r>
            <a:r>
              <a:rPr lang="en-US"/>
              <a:t>.</a:t>
            </a:r>
            <a:endParaRPr lang="pt-BR">
              <a:ea typeface="Calibri"/>
              <a:cs typeface="Calibri"/>
            </a:endParaRPr>
          </a:p>
          <a:p>
            <a:r>
              <a:rPr lang="en-US"/>
              <a:t>O GED </a:t>
            </a:r>
            <a:r>
              <a:rPr lang="en-US" err="1"/>
              <a:t>possui</a:t>
            </a:r>
            <a:r>
              <a:rPr lang="en-US"/>
              <a:t> </a:t>
            </a:r>
            <a:r>
              <a:rPr lang="en-US" err="1"/>
              <a:t>validações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podem</a:t>
            </a:r>
            <a:r>
              <a:rPr lang="en-US"/>
              <a:t> </a:t>
            </a:r>
            <a:r>
              <a:rPr lang="en-US" err="1"/>
              <a:t>cancelar</a:t>
            </a:r>
            <a:r>
              <a:rPr lang="en-US"/>
              <a:t> </a:t>
            </a:r>
            <a:r>
              <a:rPr lang="en-US" err="1"/>
              <a:t>automaticamente</a:t>
            </a:r>
            <a:r>
              <a:rPr lang="en-US"/>
              <a:t> </a:t>
            </a:r>
            <a:r>
              <a:rPr lang="en-US" err="1"/>
              <a:t>propostas</a:t>
            </a:r>
            <a:r>
              <a:rPr lang="en-US"/>
              <a:t> </a:t>
            </a:r>
            <a:r>
              <a:rPr lang="en-US" err="1"/>
              <a:t>quando</a:t>
            </a:r>
            <a:r>
              <a:rPr lang="en-US"/>
              <a:t> </a:t>
            </a:r>
            <a:r>
              <a:rPr lang="en-US" err="1"/>
              <a:t>identifica</a:t>
            </a:r>
            <a:r>
              <a:rPr lang="en-US"/>
              <a:t> </a:t>
            </a:r>
            <a:r>
              <a:rPr lang="en-US" err="1"/>
              <a:t>informações</a:t>
            </a:r>
            <a:r>
              <a:rPr lang="en-US"/>
              <a:t> </a:t>
            </a:r>
            <a:r>
              <a:rPr lang="en-US" err="1"/>
              <a:t>incompatíveis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Por </a:t>
            </a:r>
            <a:r>
              <a:rPr lang="en-US" err="1"/>
              <a:t>isso</a:t>
            </a:r>
            <a:r>
              <a:rPr lang="en-US"/>
              <a:t>, </a:t>
            </a:r>
            <a:r>
              <a:rPr lang="en-US" err="1"/>
              <a:t>nome</a:t>
            </a:r>
            <a:r>
              <a:rPr lang="en-US"/>
              <a:t>, </a:t>
            </a:r>
            <a:r>
              <a:rPr lang="en-US" err="1"/>
              <a:t>telefone</a:t>
            </a:r>
            <a:r>
              <a:rPr lang="en-US"/>
              <a:t> e dados do </a:t>
            </a:r>
            <a:r>
              <a:rPr lang="en-US" err="1"/>
              <a:t>solicitante</a:t>
            </a:r>
            <a:r>
              <a:rPr lang="en-US"/>
              <a:t> </a:t>
            </a:r>
            <a:r>
              <a:rPr lang="en-US" err="1"/>
              <a:t>precisam</a:t>
            </a:r>
            <a:r>
              <a:rPr lang="en-US"/>
              <a:t> ser reais e </a:t>
            </a:r>
            <a:r>
              <a:rPr lang="en-US" err="1"/>
              <a:t>conferidos</a:t>
            </a:r>
            <a:r>
              <a:rPr lang="en-US"/>
              <a:t> com </a:t>
            </a:r>
            <a:r>
              <a:rPr lang="en-US" err="1"/>
              <a:t>atenção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Como </a:t>
            </a:r>
            <a:r>
              <a:rPr lang="en-US" err="1"/>
              <a:t>instrutores</a:t>
            </a:r>
            <a:r>
              <a:rPr lang="en-US"/>
              <a:t>, </a:t>
            </a:r>
            <a:r>
              <a:rPr lang="en-US" err="1"/>
              <a:t>reforcem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preencher</a:t>
            </a:r>
            <a:r>
              <a:rPr lang="en-US"/>
              <a:t> dados </a:t>
            </a:r>
            <a:r>
              <a:rPr lang="en-US" err="1"/>
              <a:t>apenas</a:t>
            </a:r>
            <a:r>
              <a:rPr lang="en-US"/>
              <a:t> para </a:t>
            </a:r>
            <a:r>
              <a:rPr lang="en-US" err="1"/>
              <a:t>avançar</a:t>
            </a:r>
            <a:r>
              <a:rPr lang="en-US"/>
              <a:t> no </a:t>
            </a:r>
            <a:r>
              <a:rPr lang="en-US" err="1"/>
              <a:t>sistema</a:t>
            </a:r>
            <a:r>
              <a:rPr lang="en-US"/>
              <a:t> </a:t>
            </a:r>
            <a:r>
              <a:rPr lang="en-US" err="1"/>
              <a:t>gera</a:t>
            </a:r>
            <a:r>
              <a:rPr lang="en-US"/>
              <a:t> </a:t>
            </a:r>
            <a:r>
              <a:rPr lang="en-US" err="1"/>
              <a:t>risco</a:t>
            </a:r>
            <a:r>
              <a:rPr lang="en-US"/>
              <a:t> de </a:t>
            </a:r>
            <a:r>
              <a:rPr lang="en-US" err="1"/>
              <a:t>cancelamento</a:t>
            </a:r>
            <a:r>
              <a:rPr lang="en-US"/>
              <a:t>, </a:t>
            </a:r>
            <a:r>
              <a:rPr lang="en-US" err="1"/>
              <a:t>bloqueio</a:t>
            </a:r>
            <a:r>
              <a:rPr lang="en-US"/>
              <a:t> e </a:t>
            </a:r>
            <a:r>
              <a:rPr lang="en-US" err="1"/>
              <a:t>retrabalho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114696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621CF-5703-7313-5232-A08739884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677EDC6-3666-7F08-0312-AD23952FCE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D78A83C-1CBB-A7EA-4489-A25FE7312E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Retomando a classificação: precisamos diferenciar erro cadastral de erro técnico ou de cobertura.</a:t>
            </a:r>
            <a:endParaRPr lang="pt-BR"/>
          </a:p>
          <a:p>
            <a:r>
              <a:rPr lang="en-US"/>
              <a:t>Essa distinção é o que orienta a decisão.</a:t>
            </a:r>
          </a:p>
          <a:p>
            <a:r>
              <a:rPr lang="en-US"/>
              <a:t>Se o problema é cadastral, pode haver correção. Se é técnico, a solução depende de infraestrutura e não de criação de complemento.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E48A787-E539-58DC-62A8-5862C12F87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412112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 erro técnico está ligado à infraestrutura ou à viabilidade do endereço. Pode envolver MDU não construído, backbone inexistente, endereço bloqueado ou meio físico indisponível. Nesses casos, criar complemento não resolve. Quando a limitação é técnica, a ação correta é seguir o fluxo indicado para análise, reanálise ou acompanhamento.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67575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Este é o pulo do gato da classificação.</a:t>
            </a:r>
          </a:p>
          <a:p>
            <a:r>
              <a:rPr lang="pt-BR"/>
              <a:t>O objetivo da pesquisa não é apenas encontrar informações nos sistemas. O verdadeiro objetivo é classificar corretamente a situação encontrada.</a:t>
            </a:r>
          </a:p>
          <a:p>
            <a:r>
              <a:rPr lang="pt-BR"/>
              <a:t>Sem essa classificação, existe grande risco de aplicar uma ação incorreta.</a:t>
            </a:r>
          </a:p>
          <a:p>
            <a:r>
              <a:rPr lang="pt-BR"/>
              <a:t>Como instrutores, reforcem que a pesquisa deve ajudar o vendedor a responder duas perguntas: qual é a origem do problema e qual caminho deve ser seguido?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60256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CE84F-C887-B58E-A6FC-9355417E9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96F1DC0-1420-210C-F42E-F20F954C81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F1D7DB3-2C88-E61E-62B9-B4D1869B61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Depois de classificar corretamente o cenário, chegamos ao momento da decisão. É aqui que o vendedor define qual ação deve ser tomada e como a </a:t>
            </a:r>
            <a:r>
              <a:rPr lang="en-US" err="1"/>
              <a:t>venda</a:t>
            </a:r>
            <a:r>
              <a:rPr lang="en-US"/>
              <a:t> </a:t>
            </a:r>
            <a:r>
              <a:rPr lang="en-US" err="1"/>
              <a:t>deve</a:t>
            </a:r>
            <a:r>
              <a:rPr lang="en-US"/>
              <a:t> </a:t>
            </a:r>
            <a:r>
              <a:rPr lang="en-US" err="1"/>
              <a:t>seguir</a:t>
            </a:r>
            <a:r>
              <a:rPr lang="en-US"/>
              <a:t>. </a:t>
            </a:r>
            <a:endParaRPr lang="pt-BR"/>
          </a:p>
          <a:p>
            <a:endParaRPr lang="en-US">
              <a:solidFill>
                <a:srgbClr val="000000"/>
              </a:solidFill>
              <a:ea typeface="Calibri"/>
              <a:cs typeface="Calibri"/>
            </a:endParaRPr>
          </a:p>
          <a:p>
            <a:endParaRPr lang="pt-BR">
              <a:ea typeface="Calibri"/>
              <a:cs typeface="Calibri"/>
            </a:endParaRPr>
          </a:p>
          <a:p>
            <a:endParaRPr lang="pt-BR">
              <a:ea typeface="Calibri"/>
              <a:cs typeface="Calibri"/>
            </a:endParaRPr>
          </a:p>
          <a:p>
            <a:endParaRPr lang="pt-BR">
              <a:ea typeface="Calibri"/>
              <a:cs typeface="Calibri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60A97A0-444B-1A03-1843-F743E6131C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 smtClean="0"/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3501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Para organizar o aprendizado, vamos seguir a lógica IICA: identificar, interpretar, classificar e agir. </a:t>
            </a:r>
          </a:p>
          <a:p>
            <a:endParaRPr lang="pt-BR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897946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0EC5F-6837-74AE-699D-45727476D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8F5BF5E-532F-7741-77A6-16F3565865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809FD73-F4C4-41F0-5B04-576439F1B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Como </a:t>
            </a:r>
            <a:r>
              <a:rPr lang="en-US" err="1"/>
              <a:t>instrutores</a:t>
            </a:r>
            <a:r>
              <a:rPr lang="en-US"/>
              <a:t>, é </a:t>
            </a:r>
            <a:r>
              <a:rPr lang="en-US" err="1"/>
              <a:t>importante</a:t>
            </a:r>
            <a:r>
              <a:rPr lang="en-US"/>
              <a:t> </a:t>
            </a:r>
            <a:r>
              <a:rPr lang="en-US" err="1"/>
              <a:t>reforçar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a </a:t>
            </a:r>
            <a:r>
              <a:rPr lang="en-US" err="1"/>
              <a:t>decisão</a:t>
            </a:r>
            <a:r>
              <a:rPr lang="en-US"/>
              <a:t> </a:t>
            </a:r>
            <a:r>
              <a:rPr lang="en-US" err="1"/>
              <a:t>correta</a:t>
            </a:r>
            <a:r>
              <a:rPr lang="en-US"/>
              <a:t> é </a:t>
            </a:r>
            <a:r>
              <a:rPr lang="en-US" err="1"/>
              <a:t>consequência</a:t>
            </a:r>
            <a:r>
              <a:rPr lang="en-US"/>
              <a:t> das </a:t>
            </a:r>
            <a:r>
              <a:rPr lang="en-US" err="1"/>
              <a:t>etapas</a:t>
            </a:r>
            <a:r>
              <a:rPr lang="en-US"/>
              <a:t> </a:t>
            </a:r>
            <a:r>
              <a:rPr lang="en-US" err="1"/>
              <a:t>anteriores</a:t>
            </a:r>
            <a:r>
              <a:rPr lang="en-US"/>
              <a:t>. Quando o </a:t>
            </a:r>
            <a:r>
              <a:rPr lang="en-US" err="1"/>
              <a:t>vendedor</a:t>
            </a:r>
            <a:r>
              <a:rPr lang="en-US"/>
              <a:t> </a:t>
            </a:r>
            <a:r>
              <a:rPr lang="en-US" err="1"/>
              <a:t>identifica</a:t>
            </a:r>
            <a:r>
              <a:rPr lang="en-US"/>
              <a:t>, </a:t>
            </a:r>
            <a:r>
              <a:rPr lang="en-US" err="1"/>
              <a:t>interpreta</a:t>
            </a:r>
            <a:r>
              <a:rPr lang="en-US"/>
              <a:t> e </a:t>
            </a:r>
            <a:r>
              <a:rPr lang="en-US" err="1"/>
              <a:t>classifica</a:t>
            </a:r>
            <a:r>
              <a:rPr lang="en-US"/>
              <a:t> </a:t>
            </a:r>
            <a:r>
              <a:rPr lang="en-US" err="1"/>
              <a:t>adequadamente</a:t>
            </a:r>
            <a:r>
              <a:rPr lang="en-US"/>
              <a:t>, a </a:t>
            </a:r>
            <a:r>
              <a:rPr lang="en-US" err="1"/>
              <a:t>tomada</a:t>
            </a:r>
            <a:r>
              <a:rPr lang="en-US"/>
              <a:t> de </a:t>
            </a:r>
            <a:r>
              <a:rPr lang="en-US" err="1"/>
              <a:t>decisão</a:t>
            </a:r>
            <a:r>
              <a:rPr lang="en-US"/>
              <a:t> para </a:t>
            </a:r>
            <a:r>
              <a:rPr lang="en-US" err="1"/>
              <a:t>agir</a:t>
            </a:r>
            <a:r>
              <a:rPr lang="en-US"/>
              <a:t> se </a:t>
            </a:r>
            <a:r>
              <a:rPr lang="en-US" err="1"/>
              <a:t>torna</a:t>
            </a:r>
            <a:r>
              <a:rPr lang="en-US"/>
              <a:t> </a:t>
            </a:r>
            <a:r>
              <a:rPr lang="en-US" err="1"/>
              <a:t>mais</a:t>
            </a:r>
            <a:r>
              <a:rPr lang="en-US"/>
              <a:t> </a:t>
            </a:r>
            <a:r>
              <a:rPr lang="en-US" err="1"/>
              <a:t>segura</a:t>
            </a:r>
            <a:r>
              <a:rPr lang="en-US"/>
              <a:t> e </a:t>
            </a:r>
            <a:r>
              <a:rPr lang="en-US" err="1"/>
              <a:t>consistente</a:t>
            </a:r>
            <a:r>
              <a:rPr lang="en-US"/>
              <a:t>.</a:t>
            </a:r>
            <a:endParaRPr lang="en-US">
              <a:solidFill>
                <a:srgbClr val="444444"/>
              </a:solidFill>
            </a:endParaRPr>
          </a:p>
          <a:p>
            <a:endParaRPr lang="en-US">
              <a:solidFill>
                <a:srgbClr val="444444"/>
              </a:solidFill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A0AD5A7-600B-BCA2-C69B-281C35A77C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432353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 GED </a:t>
            </a:r>
            <a:r>
              <a:rPr lang="en-US" err="1"/>
              <a:t>não</a:t>
            </a:r>
            <a:r>
              <a:rPr lang="en-US"/>
              <a:t> </a:t>
            </a:r>
            <a:r>
              <a:rPr lang="en-US" err="1"/>
              <a:t>funciona</a:t>
            </a:r>
            <a:r>
              <a:rPr lang="en-US"/>
              <a:t> </a:t>
            </a:r>
            <a:r>
              <a:rPr lang="en-US" err="1"/>
              <a:t>por</a:t>
            </a:r>
            <a:r>
              <a:rPr lang="en-US"/>
              <a:t> </a:t>
            </a:r>
            <a:r>
              <a:rPr lang="en-US" err="1"/>
              <a:t>tentativa</a:t>
            </a:r>
            <a:r>
              <a:rPr lang="en-US"/>
              <a:t> e </a:t>
            </a:r>
            <a:r>
              <a:rPr lang="en-US" err="1"/>
              <a:t>erro</a:t>
            </a:r>
            <a:r>
              <a:rPr lang="en-US"/>
              <a:t>.</a:t>
            </a:r>
            <a:endParaRPr lang="pt-BR"/>
          </a:p>
          <a:p>
            <a:r>
              <a:rPr lang="en-US"/>
              <a:t>Nem </a:t>
            </a:r>
            <a:r>
              <a:rPr lang="en-US" err="1"/>
              <a:t>todo</a:t>
            </a:r>
            <a:r>
              <a:rPr lang="en-US"/>
              <a:t> </a:t>
            </a:r>
            <a:r>
              <a:rPr lang="en-US" err="1"/>
              <a:t>endereço</a:t>
            </a:r>
            <a:r>
              <a:rPr lang="en-US"/>
              <a:t> </a:t>
            </a:r>
            <a:r>
              <a:rPr lang="en-US" err="1"/>
              <a:t>precisa</a:t>
            </a:r>
            <a:r>
              <a:rPr lang="en-US"/>
              <a:t> de </a:t>
            </a:r>
            <a:r>
              <a:rPr lang="en-US" err="1"/>
              <a:t>criação</a:t>
            </a:r>
            <a:r>
              <a:rPr lang="en-US"/>
              <a:t> e nem </a:t>
            </a:r>
            <a:r>
              <a:rPr lang="en-US" err="1"/>
              <a:t>toda</a:t>
            </a:r>
            <a:r>
              <a:rPr lang="en-US"/>
              <a:t> </a:t>
            </a:r>
            <a:r>
              <a:rPr lang="en-US" err="1"/>
              <a:t>venda</a:t>
            </a:r>
            <a:r>
              <a:rPr lang="en-US"/>
              <a:t> </a:t>
            </a:r>
            <a:r>
              <a:rPr lang="en-US" err="1"/>
              <a:t>pode</a:t>
            </a:r>
            <a:r>
              <a:rPr lang="en-US"/>
              <a:t> </a:t>
            </a:r>
            <a:r>
              <a:rPr lang="en-US" err="1"/>
              <a:t>seguir</a:t>
            </a:r>
            <a:r>
              <a:rPr lang="en-US"/>
              <a:t> </a:t>
            </a:r>
            <a:r>
              <a:rPr lang="en-US" err="1"/>
              <a:t>imediatamente</a:t>
            </a:r>
            <a:r>
              <a:rPr lang="en-US"/>
              <a:t>. O </a:t>
            </a:r>
            <a:r>
              <a:rPr lang="en-US" err="1"/>
              <a:t>objetivo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é encontrar um </a:t>
            </a:r>
            <a:r>
              <a:rPr lang="en-US" err="1"/>
              <a:t>caminho</a:t>
            </a:r>
            <a:r>
              <a:rPr lang="en-US"/>
              <a:t> para </a:t>
            </a:r>
            <a:r>
              <a:rPr lang="en-US" err="1"/>
              <a:t>concluir</a:t>
            </a:r>
            <a:r>
              <a:rPr lang="en-US"/>
              <a:t> a </a:t>
            </a:r>
            <a:r>
              <a:rPr lang="en-US" err="1"/>
              <a:t>venda</a:t>
            </a:r>
            <a:r>
              <a:rPr lang="en-US"/>
              <a:t> a </a:t>
            </a:r>
            <a:r>
              <a:rPr lang="en-US" err="1"/>
              <a:t>qualquer</a:t>
            </a:r>
            <a:r>
              <a:rPr lang="en-US"/>
              <a:t> </a:t>
            </a:r>
            <a:r>
              <a:rPr lang="en-US" err="1"/>
              <a:t>custo</a:t>
            </a:r>
            <a:r>
              <a:rPr lang="en-US"/>
              <a:t>, mas </a:t>
            </a:r>
            <a:r>
              <a:rPr lang="en-US" err="1"/>
              <a:t>aplicar</a:t>
            </a:r>
            <a:r>
              <a:rPr lang="en-US"/>
              <a:t> o </a:t>
            </a:r>
            <a:r>
              <a:rPr lang="en-US" err="1"/>
              <a:t>fluxo</a:t>
            </a:r>
            <a:r>
              <a:rPr lang="en-US"/>
              <a:t> </a:t>
            </a:r>
            <a:r>
              <a:rPr lang="en-US" err="1"/>
              <a:t>correto</a:t>
            </a:r>
            <a:r>
              <a:rPr lang="en-US"/>
              <a:t> para </a:t>
            </a:r>
            <a:r>
              <a:rPr lang="en-US" err="1"/>
              <a:t>garantir</a:t>
            </a:r>
            <a:r>
              <a:rPr lang="en-US"/>
              <a:t> </a:t>
            </a:r>
            <a:r>
              <a:rPr lang="en-US" err="1"/>
              <a:t>qualidade</a:t>
            </a:r>
            <a:r>
              <a:rPr lang="en-US"/>
              <a:t>, </a:t>
            </a:r>
            <a:r>
              <a:rPr lang="en-US" err="1"/>
              <a:t>segurança</a:t>
            </a:r>
            <a:r>
              <a:rPr lang="en-US"/>
              <a:t> e </a:t>
            </a:r>
            <a:r>
              <a:rPr lang="en-US" err="1"/>
              <a:t>continuidade</a:t>
            </a:r>
            <a:r>
              <a:rPr lang="en-US"/>
              <a:t> do </a:t>
            </a:r>
            <a:r>
              <a:rPr lang="en-US" err="1"/>
              <a:t>atendimento</a:t>
            </a:r>
            <a:r>
              <a:rPr lang="en-US"/>
              <a:t>.</a:t>
            </a:r>
            <a:endParaRPr lang="pt-BR">
              <a:ea typeface="Calibri" panose="020F0502020204030204"/>
              <a:cs typeface="Calibri" panose="020F0502020204030204"/>
            </a:endParaRPr>
          </a:p>
          <a:p>
            <a:endParaRPr lang="en-US" b="1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708281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primeira decisão possível é corrigir informações cadastrais.</a:t>
            </a:r>
            <a:endParaRPr lang="pt-BR"/>
          </a:p>
          <a:p>
            <a:r>
              <a:rPr lang="en-US"/>
              <a:t>Muitas </a:t>
            </a:r>
            <a:r>
              <a:rPr lang="en-US" err="1"/>
              <a:t>vezes</a:t>
            </a:r>
            <a:r>
              <a:rPr lang="en-US"/>
              <a:t>, o </a:t>
            </a:r>
            <a:r>
              <a:rPr lang="en-US" err="1"/>
              <a:t>problema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</a:t>
            </a:r>
            <a:r>
              <a:rPr lang="en-US" err="1"/>
              <a:t>está</a:t>
            </a:r>
            <a:r>
              <a:rPr lang="en-US"/>
              <a:t> no </a:t>
            </a:r>
            <a:r>
              <a:rPr lang="en-US" err="1"/>
              <a:t>endereço</a:t>
            </a:r>
            <a:r>
              <a:rPr lang="en-US"/>
              <a:t> </a:t>
            </a:r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, mas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qualidade</a:t>
            </a:r>
            <a:r>
              <a:rPr lang="en-US"/>
              <a:t> dos dados </a:t>
            </a:r>
            <a:r>
              <a:rPr lang="en-US" err="1"/>
              <a:t>informados</a:t>
            </a:r>
            <a:r>
              <a:rPr lang="en-US"/>
              <a:t>.</a:t>
            </a:r>
          </a:p>
          <a:p>
            <a:r>
              <a:rPr lang="en-US" err="1"/>
              <a:t>Informações</a:t>
            </a:r>
            <a:r>
              <a:rPr lang="en-US"/>
              <a:t> </a:t>
            </a:r>
            <a:r>
              <a:rPr lang="en-US" err="1"/>
              <a:t>incompletas</a:t>
            </a:r>
            <a:r>
              <a:rPr lang="en-US"/>
              <a:t>, </a:t>
            </a:r>
            <a:r>
              <a:rPr lang="en-US" err="1"/>
              <a:t>telefone</a:t>
            </a:r>
            <a:r>
              <a:rPr lang="en-US"/>
              <a:t> </a:t>
            </a:r>
            <a:r>
              <a:rPr lang="en-US" err="1"/>
              <a:t>ausente</a:t>
            </a:r>
            <a:r>
              <a:rPr lang="en-US"/>
              <a:t>, </a:t>
            </a:r>
            <a:r>
              <a:rPr lang="en-US" err="1"/>
              <a:t>complemento</a:t>
            </a:r>
            <a:r>
              <a:rPr lang="en-US"/>
              <a:t> </a:t>
            </a:r>
            <a:r>
              <a:rPr lang="en-US" err="1"/>
              <a:t>incorreto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dados do </a:t>
            </a:r>
            <a:r>
              <a:rPr lang="en-US" err="1"/>
              <a:t>solicitante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</a:t>
            </a:r>
            <a:r>
              <a:rPr lang="en-US" err="1"/>
              <a:t>preenchidos</a:t>
            </a:r>
            <a:r>
              <a:rPr lang="en-US"/>
              <a:t> </a:t>
            </a:r>
            <a:r>
              <a:rPr lang="en-US" err="1"/>
              <a:t>podem</a:t>
            </a:r>
            <a:r>
              <a:rPr lang="en-US"/>
              <a:t> </a:t>
            </a:r>
            <a:r>
              <a:rPr lang="en-US" err="1"/>
              <a:t>gerar</a:t>
            </a:r>
            <a:r>
              <a:rPr lang="en-US"/>
              <a:t> </a:t>
            </a:r>
            <a:r>
              <a:rPr lang="en-US" err="1"/>
              <a:t>bloqueios</a:t>
            </a:r>
            <a:r>
              <a:rPr lang="en-US"/>
              <a:t>, </a:t>
            </a:r>
            <a:r>
              <a:rPr lang="en-US" err="1"/>
              <a:t>atrasos</a:t>
            </a:r>
            <a:r>
              <a:rPr lang="en-US"/>
              <a:t> e </a:t>
            </a:r>
            <a:r>
              <a:rPr lang="en-US" err="1"/>
              <a:t>retrabalho</a:t>
            </a:r>
            <a:r>
              <a:rPr lang="en-US"/>
              <a:t>.</a:t>
            </a:r>
          </a:p>
          <a:p>
            <a:r>
              <a:rPr lang="en-US"/>
              <a:t>Por </a:t>
            </a:r>
            <a:r>
              <a:rPr lang="en-US" err="1"/>
              <a:t>isso</a:t>
            </a:r>
            <a:r>
              <a:rPr lang="en-US"/>
              <a:t>, a </a:t>
            </a:r>
            <a:r>
              <a:rPr lang="en-US" err="1"/>
              <a:t>correção</a:t>
            </a:r>
            <a:r>
              <a:rPr lang="en-US"/>
              <a:t> cadastral </a:t>
            </a:r>
            <a:r>
              <a:rPr lang="en-US" err="1"/>
              <a:t>deve</a:t>
            </a:r>
            <a:r>
              <a:rPr lang="en-US"/>
              <a:t> ser </a:t>
            </a:r>
            <a:r>
              <a:rPr lang="en-US" err="1"/>
              <a:t>feita</a:t>
            </a:r>
            <a:r>
              <a:rPr lang="en-US"/>
              <a:t> antes de </a:t>
            </a:r>
            <a:r>
              <a:rPr lang="en-US" err="1"/>
              <a:t>seguir</a:t>
            </a:r>
            <a:r>
              <a:rPr lang="en-US"/>
              <a:t> com </a:t>
            </a:r>
            <a:r>
              <a:rPr lang="en-US" err="1"/>
              <a:t>qualquer</a:t>
            </a:r>
            <a:r>
              <a:rPr lang="en-US"/>
              <a:t> </a:t>
            </a:r>
            <a:r>
              <a:rPr lang="en-US" err="1"/>
              <a:t>outra</a:t>
            </a:r>
            <a:r>
              <a:rPr lang="en-US"/>
              <a:t> </a:t>
            </a:r>
            <a:r>
              <a:rPr lang="en-US" err="1"/>
              <a:t>ação</a:t>
            </a:r>
            <a:r>
              <a:rPr lang="en-US"/>
              <a:t>.</a:t>
            </a:r>
            <a:endParaRPr lang="pt-BR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877892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86FB2-47AF-91E4-EC71-8F07A8779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4F67B4D-B07A-D5D3-2962-DC21B225A8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91DAA9B-0B53-CA0A-17BB-06C39ACB03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Também existem situações em que o número ou complemento não existe no sistema.</a:t>
            </a:r>
            <a:endParaRPr lang="pt-BR"/>
          </a:p>
          <a:p>
            <a:r>
              <a:rPr lang="en-US"/>
              <a:t>Nesses casos, deve-se selecionar um HP único da rua para efetuar a criação do novo complemento, seguindo o padrão cadastral definido pelo GED.</a:t>
            </a:r>
          </a:p>
          <a:p>
            <a:r>
              <a:rPr lang="en-US"/>
              <a:t>Aqui vale </a:t>
            </a:r>
            <a:r>
              <a:rPr lang="en-US" err="1"/>
              <a:t>reforçar</a:t>
            </a:r>
            <a:r>
              <a:rPr lang="en-US"/>
              <a:t>: </a:t>
            </a:r>
            <a:r>
              <a:rPr lang="en-US" err="1"/>
              <a:t>não</a:t>
            </a:r>
            <a:r>
              <a:rPr lang="en-US"/>
              <a:t> </a:t>
            </a:r>
            <a:r>
              <a:rPr lang="en-US" err="1"/>
              <a:t>estamos</a:t>
            </a:r>
            <a:r>
              <a:rPr lang="en-US"/>
              <a:t> </a:t>
            </a:r>
            <a:r>
              <a:rPr lang="en-US" err="1"/>
              <a:t>criando</a:t>
            </a:r>
            <a:r>
              <a:rPr lang="en-US"/>
              <a:t> </a:t>
            </a:r>
            <a:r>
              <a:rPr lang="en-US" err="1"/>
              <a:t>informações</a:t>
            </a:r>
            <a:r>
              <a:rPr lang="en-US"/>
              <a:t> </a:t>
            </a:r>
            <a:r>
              <a:rPr lang="en-US" err="1"/>
              <a:t>aleatórias</a:t>
            </a:r>
            <a:r>
              <a:rPr lang="en-US"/>
              <a:t>. A </a:t>
            </a:r>
            <a:r>
              <a:rPr lang="en-US" err="1"/>
              <a:t>criação</a:t>
            </a:r>
            <a:r>
              <a:rPr lang="en-US"/>
              <a:t> </a:t>
            </a:r>
            <a:r>
              <a:rPr lang="en-US" err="1"/>
              <a:t>deve</a:t>
            </a:r>
            <a:r>
              <a:rPr lang="en-US"/>
              <a:t> </a:t>
            </a:r>
            <a:r>
              <a:rPr lang="en-US" err="1"/>
              <a:t>seguir</a:t>
            </a:r>
            <a:r>
              <a:rPr lang="en-US"/>
              <a:t>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regra</a:t>
            </a:r>
            <a:r>
              <a:rPr lang="en-US"/>
              <a:t> </a:t>
            </a:r>
            <a:r>
              <a:rPr lang="en-US" err="1"/>
              <a:t>operacional</a:t>
            </a:r>
            <a:r>
              <a:rPr lang="en-US"/>
              <a:t> e </a:t>
            </a:r>
            <a:r>
              <a:rPr lang="en-US" err="1"/>
              <a:t>respeitar</a:t>
            </a:r>
            <a:r>
              <a:rPr lang="en-US"/>
              <a:t> a </a:t>
            </a:r>
            <a:r>
              <a:rPr lang="en-US" err="1"/>
              <a:t>estrutura</a:t>
            </a:r>
            <a:r>
              <a:rPr lang="en-US"/>
              <a:t> real do </a:t>
            </a:r>
            <a:r>
              <a:rPr lang="en-US" err="1"/>
              <a:t>endereço</a:t>
            </a:r>
            <a:r>
              <a:rPr lang="en-US"/>
              <a:t>.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4CB5514-87FD-EFB6-F2D1-85D88FFF55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717651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EFE36-1865-B110-2D41-84B075692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6F61092-FE30-5ABD-344E-88A9B6B5D3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E958BDC-2736-4DDC-1A39-6442B9263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Outra</a:t>
            </a:r>
            <a:r>
              <a:rPr lang="en-US"/>
              <a:t> </a:t>
            </a:r>
            <a:r>
              <a:rPr lang="en-US" err="1"/>
              <a:t>decisão</a:t>
            </a:r>
            <a:r>
              <a:rPr lang="en-US"/>
              <a:t> possível é criar HP ou complemento, mas apenas quando o cenário realmente exige.</a:t>
            </a:r>
            <a:endParaRPr lang="pt-BR"/>
          </a:p>
          <a:p>
            <a:r>
              <a:rPr lang="en-US"/>
              <a:t>Se o múltiplo já existe, a criação deve seguir a estrutura correta do imóvel e do bloco correspondente.</a:t>
            </a:r>
          </a:p>
          <a:p>
            <a:r>
              <a:rPr lang="en-US"/>
              <a:t>Não é permitido criar apartamentos usando outro bloco como referência, porque isso pode ser interpretado como similaridade indevida.</a:t>
            </a:r>
          </a:p>
          <a:p>
            <a:r>
              <a:rPr lang="en-US"/>
              <a:t>Como </a:t>
            </a:r>
            <a:r>
              <a:rPr lang="en-US" err="1"/>
              <a:t>instrutores</a:t>
            </a:r>
            <a:r>
              <a:rPr lang="en-US"/>
              <a:t>, </a:t>
            </a:r>
            <a:r>
              <a:rPr lang="en-US" err="1"/>
              <a:t>reforcem</a:t>
            </a:r>
            <a:r>
              <a:rPr lang="en-US"/>
              <a:t> </a:t>
            </a:r>
            <a:r>
              <a:rPr lang="en-US" err="1"/>
              <a:t>especialmente</a:t>
            </a:r>
            <a:r>
              <a:rPr lang="en-US"/>
              <a:t> </a:t>
            </a:r>
            <a:r>
              <a:rPr lang="en-US" err="1"/>
              <a:t>este</a:t>
            </a:r>
            <a:r>
              <a:rPr lang="en-US"/>
              <a:t> </a:t>
            </a:r>
            <a:r>
              <a:rPr lang="en-US" err="1"/>
              <a:t>ponto</a:t>
            </a:r>
            <a:r>
              <a:rPr lang="en-US"/>
              <a:t>: </a:t>
            </a:r>
            <a:r>
              <a:rPr lang="en-US" err="1"/>
              <a:t>criar</a:t>
            </a:r>
            <a:r>
              <a:rPr lang="en-US"/>
              <a:t> </a:t>
            </a:r>
            <a:r>
              <a:rPr lang="en-US" err="1"/>
              <a:t>endereço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é </a:t>
            </a:r>
            <a:r>
              <a:rPr lang="en-US" err="1"/>
              <a:t>criar</a:t>
            </a:r>
            <a:r>
              <a:rPr lang="en-US"/>
              <a:t> </a:t>
            </a:r>
            <a:r>
              <a:rPr lang="en-US" err="1"/>
              <a:t>qualquer</a:t>
            </a:r>
            <a:r>
              <a:rPr lang="en-US"/>
              <a:t> </a:t>
            </a:r>
            <a:r>
              <a:rPr lang="en-US" err="1"/>
              <a:t>caminho</a:t>
            </a:r>
            <a:r>
              <a:rPr lang="en-US"/>
              <a:t> para </a:t>
            </a:r>
            <a:r>
              <a:rPr lang="en-US" err="1"/>
              <a:t>concluir</a:t>
            </a:r>
            <a:r>
              <a:rPr lang="en-US"/>
              <a:t> a </a:t>
            </a:r>
            <a:r>
              <a:rPr lang="en-US" err="1"/>
              <a:t>venda</a:t>
            </a:r>
            <a:r>
              <a:rPr lang="en-US"/>
              <a:t>. É </a:t>
            </a:r>
            <a:r>
              <a:rPr lang="en-US" err="1"/>
              <a:t>respeitar</a:t>
            </a:r>
            <a:r>
              <a:rPr lang="en-US"/>
              <a:t> as </a:t>
            </a:r>
            <a:r>
              <a:rPr lang="en-US" err="1"/>
              <a:t>regras</a:t>
            </a:r>
            <a:r>
              <a:rPr lang="en-US"/>
              <a:t> do GED.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662DFBC-8123-76CB-B3E8-9CBA271AA5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74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712477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Muitos vendedores associam o SGD apenas ao acompanhamento de chamados.</a:t>
            </a:r>
            <a:endParaRPr lang="pt-BR"/>
          </a:p>
          <a:p>
            <a:r>
              <a:rPr lang="en-US"/>
              <a:t>Porém, ele também apoia a tomada de decisão, porque permite verificar status, motivos de rejeição e próximas etapas da tratativa.</a:t>
            </a:r>
          </a:p>
          <a:p>
            <a:r>
              <a:rPr lang="en-US"/>
              <a:t>Sempre que houver pendência, bloqueio ou criação em análise, o acompanhamento precisa acontecer pelo SGD.</a:t>
            </a:r>
          </a:p>
          <a:p>
            <a:r>
              <a:rPr lang="en-US"/>
              <a:t>Essa consulta ajuda o vendedor a entender o que já foi tratado e qual deve ser o próximo passo.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75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709938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Este </a:t>
            </a:r>
            <a:r>
              <a:rPr lang="en-US" err="1"/>
              <a:t>costuma</a:t>
            </a:r>
            <a:r>
              <a:rPr lang="en-US"/>
              <a:t> ser um dos </a:t>
            </a:r>
            <a:r>
              <a:rPr lang="en-US" err="1"/>
              <a:t>pontos</a:t>
            </a:r>
            <a:r>
              <a:rPr lang="en-US"/>
              <a:t> </a:t>
            </a:r>
            <a:r>
              <a:rPr lang="en-US" err="1"/>
              <a:t>mais</a:t>
            </a:r>
            <a:r>
              <a:rPr lang="en-US"/>
              <a:t> </a:t>
            </a:r>
            <a:r>
              <a:rPr lang="en-US" err="1"/>
              <a:t>difíceis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operação</a:t>
            </a:r>
            <a:r>
              <a:rPr lang="en-US"/>
              <a:t>.</a:t>
            </a:r>
            <a:endParaRPr lang="pt-BR"/>
          </a:p>
          <a:p>
            <a:r>
              <a:rPr lang="en-US" err="1"/>
              <a:t>Existe</a:t>
            </a:r>
            <a:r>
              <a:rPr lang="en-US"/>
              <a:t>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tendência</a:t>
            </a:r>
            <a:r>
              <a:rPr lang="en-US"/>
              <a:t> natural de </a:t>
            </a:r>
            <a:r>
              <a:rPr lang="en-US" err="1"/>
              <a:t>tentar</a:t>
            </a:r>
            <a:r>
              <a:rPr lang="en-US"/>
              <a:t> </a:t>
            </a:r>
            <a:r>
              <a:rPr lang="en-US" err="1"/>
              <a:t>concluir</a:t>
            </a:r>
            <a:r>
              <a:rPr lang="en-US"/>
              <a:t> a </a:t>
            </a:r>
            <a:r>
              <a:rPr lang="en-US" err="1"/>
              <a:t>venda</a:t>
            </a:r>
            <a:r>
              <a:rPr lang="en-US"/>
              <a:t>, mas nem sempre </a:t>
            </a:r>
            <a:r>
              <a:rPr lang="en-US" err="1"/>
              <a:t>isso</a:t>
            </a:r>
            <a:r>
              <a:rPr lang="en-US"/>
              <a:t> é </a:t>
            </a:r>
            <a:r>
              <a:rPr lang="en-US" err="1"/>
              <a:t>possível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adequado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Quando o </a:t>
            </a:r>
            <a:r>
              <a:rPr lang="en-US" err="1"/>
              <a:t>cenário</a:t>
            </a:r>
            <a:r>
              <a:rPr lang="en-US"/>
              <a:t> é </a:t>
            </a:r>
            <a:r>
              <a:rPr lang="en-US" err="1"/>
              <a:t>inviável</a:t>
            </a:r>
            <a:r>
              <a:rPr lang="en-US"/>
              <a:t>, </a:t>
            </a:r>
            <a:r>
              <a:rPr lang="en-US" err="1"/>
              <a:t>quando</a:t>
            </a:r>
            <a:r>
              <a:rPr lang="en-US"/>
              <a:t> </a:t>
            </a:r>
            <a:r>
              <a:rPr lang="en-US" err="1"/>
              <a:t>há</a:t>
            </a:r>
            <a:r>
              <a:rPr lang="en-US"/>
              <a:t> </a:t>
            </a:r>
            <a:r>
              <a:rPr lang="en-US" err="1"/>
              <a:t>contrato</a:t>
            </a:r>
            <a:r>
              <a:rPr lang="en-US"/>
              <a:t> </a:t>
            </a:r>
            <a:r>
              <a:rPr lang="en-US" err="1"/>
              <a:t>conectado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quando</a:t>
            </a:r>
            <a:r>
              <a:rPr lang="en-US"/>
              <a:t> </a:t>
            </a:r>
            <a:r>
              <a:rPr lang="en-US" err="1"/>
              <a:t>existe</a:t>
            </a:r>
            <a:r>
              <a:rPr lang="en-US"/>
              <a:t> </a:t>
            </a:r>
            <a:r>
              <a:rPr lang="en-US" err="1"/>
              <a:t>necessidade</a:t>
            </a:r>
            <a:r>
              <a:rPr lang="en-US"/>
              <a:t> de </a:t>
            </a:r>
            <a:r>
              <a:rPr lang="en-US" err="1"/>
              <a:t>tratamento</a:t>
            </a:r>
            <a:r>
              <a:rPr lang="en-US"/>
              <a:t> </a:t>
            </a:r>
            <a:r>
              <a:rPr lang="en-US" err="1"/>
              <a:t>específico</a:t>
            </a:r>
            <a:r>
              <a:rPr lang="en-US"/>
              <a:t>, o </a:t>
            </a:r>
            <a:r>
              <a:rPr lang="en-US" err="1"/>
              <a:t>papel</a:t>
            </a:r>
            <a:r>
              <a:rPr lang="en-US"/>
              <a:t> do </a:t>
            </a:r>
            <a:r>
              <a:rPr lang="en-US" err="1"/>
              <a:t>vendedor</a:t>
            </a:r>
            <a:r>
              <a:rPr lang="en-US"/>
              <a:t> é </a:t>
            </a:r>
            <a:r>
              <a:rPr lang="en-US" err="1"/>
              <a:t>seguir</a:t>
            </a:r>
            <a:r>
              <a:rPr lang="en-US"/>
              <a:t> o </a:t>
            </a:r>
            <a:r>
              <a:rPr lang="en-US" err="1"/>
              <a:t>fluxo</a:t>
            </a:r>
            <a:r>
              <a:rPr lang="en-US"/>
              <a:t> </a:t>
            </a:r>
            <a:r>
              <a:rPr lang="en-US" err="1"/>
              <a:t>correto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r>
              <a:rPr lang="en-US" err="1"/>
              <a:t>Às</a:t>
            </a:r>
            <a:r>
              <a:rPr lang="en-US"/>
              <a:t> </a:t>
            </a:r>
            <a:r>
              <a:rPr lang="en-US" err="1"/>
              <a:t>vezes</a:t>
            </a:r>
            <a:r>
              <a:rPr lang="en-US"/>
              <a:t>, </a:t>
            </a:r>
            <a:r>
              <a:rPr lang="en-US" err="1"/>
              <a:t>agir</a:t>
            </a:r>
            <a:r>
              <a:rPr lang="en-US"/>
              <a:t> </a:t>
            </a:r>
            <a:r>
              <a:rPr lang="en-US" err="1"/>
              <a:t>corretamente</a:t>
            </a:r>
            <a:r>
              <a:rPr lang="en-US"/>
              <a:t> </a:t>
            </a:r>
            <a:r>
              <a:rPr lang="en-US" err="1"/>
              <a:t>significa</a:t>
            </a:r>
            <a:r>
              <a:rPr lang="en-US"/>
              <a:t> </a:t>
            </a:r>
            <a:r>
              <a:rPr lang="en-US" err="1"/>
              <a:t>interromper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redirecionar</a:t>
            </a:r>
            <a:r>
              <a:rPr lang="en-US"/>
              <a:t> a </a:t>
            </a:r>
            <a:r>
              <a:rPr lang="en-US" err="1"/>
              <a:t>venda</a:t>
            </a:r>
            <a:r>
              <a:rPr lang="en-US"/>
              <a:t>.</a:t>
            </a:r>
            <a:endParaRPr lang="pt-BR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76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533589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Quando estamos diante de um erro de cadastro, a ação geralmente envolve corrigir, complementar ou </a:t>
            </a:r>
            <a:r>
              <a:rPr lang="en-US" err="1"/>
              <a:t>ajustar</a:t>
            </a:r>
            <a:r>
              <a:rPr lang="en-US"/>
              <a:t> </a:t>
            </a:r>
            <a:r>
              <a:rPr lang="en-US" err="1"/>
              <a:t>informações</a:t>
            </a:r>
            <a:r>
              <a:rPr lang="en-US"/>
              <a:t>. Quando o </a:t>
            </a:r>
            <a:r>
              <a:rPr lang="en-US" err="1"/>
              <a:t>cenário</a:t>
            </a:r>
            <a:r>
              <a:rPr lang="en-US"/>
              <a:t> </a:t>
            </a:r>
            <a:r>
              <a:rPr lang="en-US" err="1"/>
              <a:t>envolve</a:t>
            </a:r>
            <a:r>
              <a:rPr lang="en-US"/>
              <a:t> </a:t>
            </a:r>
            <a:r>
              <a:rPr lang="en-US" err="1"/>
              <a:t>cobertura</a:t>
            </a:r>
            <a:r>
              <a:rPr lang="en-US"/>
              <a:t>, </a:t>
            </a:r>
            <a:r>
              <a:rPr lang="en-US" err="1"/>
              <a:t>bloqueio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fluxo</a:t>
            </a:r>
            <a:r>
              <a:rPr lang="en-US"/>
              <a:t> </a:t>
            </a:r>
            <a:r>
              <a:rPr lang="en-US" err="1"/>
              <a:t>específico</a:t>
            </a:r>
            <a:r>
              <a:rPr lang="en-US"/>
              <a:t>, a </a:t>
            </a:r>
            <a:r>
              <a:rPr lang="en-US" err="1"/>
              <a:t>ação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é </a:t>
            </a:r>
            <a:r>
              <a:rPr lang="en-US" err="1"/>
              <a:t>criar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improvisar</a:t>
            </a:r>
            <a:r>
              <a:rPr lang="en-US"/>
              <a:t>, mas </a:t>
            </a:r>
            <a:r>
              <a:rPr lang="en-US" err="1"/>
              <a:t>acompanhar</a:t>
            </a:r>
            <a:r>
              <a:rPr lang="en-US"/>
              <a:t>, </a:t>
            </a:r>
            <a:r>
              <a:rPr lang="en-US" err="1"/>
              <a:t>solicitar</a:t>
            </a:r>
            <a:r>
              <a:rPr lang="en-US"/>
              <a:t> </a:t>
            </a:r>
            <a:r>
              <a:rPr lang="en-US" err="1"/>
              <a:t>reanálise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direcionar</a:t>
            </a:r>
            <a:r>
              <a:rPr lang="en-US"/>
              <a:t> </a:t>
            </a:r>
            <a:r>
              <a:rPr lang="en-US" err="1"/>
              <a:t>corretamente</a:t>
            </a:r>
            <a:r>
              <a:rPr lang="en-US"/>
              <a:t>. Essa </a:t>
            </a:r>
            <a:r>
              <a:rPr lang="en-US" err="1"/>
              <a:t>distinção</a:t>
            </a:r>
            <a:r>
              <a:rPr lang="en-US"/>
              <a:t> é </a:t>
            </a:r>
            <a:r>
              <a:rPr lang="en-US" err="1"/>
              <a:t>essencial</a:t>
            </a:r>
            <a:r>
              <a:rPr lang="en-US"/>
              <a:t> para </a:t>
            </a:r>
            <a:r>
              <a:rPr lang="en-US" err="1"/>
              <a:t>orientar</a:t>
            </a:r>
            <a:r>
              <a:rPr lang="en-US"/>
              <a:t> </a:t>
            </a:r>
            <a:r>
              <a:rPr lang="en-US" err="1"/>
              <a:t>os</a:t>
            </a:r>
            <a:r>
              <a:rPr lang="en-US"/>
              <a:t> </a:t>
            </a:r>
            <a:r>
              <a:rPr lang="en-US" err="1"/>
              <a:t>vendedores</a:t>
            </a:r>
            <a:r>
              <a:rPr lang="en-US"/>
              <a:t>. Agora </a:t>
            </a:r>
            <a:r>
              <a:rPr lang="en-US" err="1"/>
              <a:t>vamos</a:t>
            </a:r>
            <a:r>
              <a:rPr lang="en-US"/>
              <a:t> </a:t>
            </a:r>
            <a:r>
              <a:rPr lang="en-US" err="1"/>
              <a:t>ver</a:t>
            </a:r>
            <a:r>
              <a:rPr lang="en-US"/>
              <a:t> </a:t>
            </a:r>
            <a:r>
              <a:rPr lang="en-US" err="1"/>
              <a:t>algumas</a:t>
            </a:r>
            <a:r>
              <a:rPr lang="en-US"/>
              <a:t> </a:t>
            </a:r>
            <a:r>
              <a:rPr lang="en-US" err="1"/>
              <a:t>pendências</a:t>
            </a:r>
            <a:r>
              <a:rPr lang="en-US"/>
              <a:t> e </a:t>
            </a:r>
            <a:r>
              <a:rPr lang="en-US" err="1"/>
              <a:t>suas</a:t>
            </a:r>
            <a:r>
              <a:rPr lang="en-US"/>
              <a:t> </a:t>
            </a:r>
            <a:r>
              <a:rPr lang="en-US" err="1"/>
              <a:t>respectivas</a:t>
            </a:r>
            <a:r>
              <a:rPr lang="en-US"/>
              <a:t> </a:t>
            </a:r>
            <a:r>
              <a:rPr lang="en-US" err="1"/>
              <a:t>ações</a:t>
            </a:r>
            <a:r>
              <a:rPr lang="en-US"/>
              <a:t> </a:t>
            </a:r>
            <a:r>
              <a:rPr lang="en-US" err="1"/>
              <a:t>assertivas</a:t>
            </a:r>
            <a:r>
              <a:rPr lang="en-US"/>
              <a:t>.</a:t>
            </a:r>
            <a:endParaRPr lang="pt-BR"/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77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979734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Nos erros de cadastro, o foco está na qualidade das informações inseridas.</a:t>
            </a:r>
            <a:endParaRPr lang="pt-BR"/>
          </a:p>
          <a:p>
            <a:r>
              <a:rPr lang="en-US"/>
              <a:t>O vendedor deve confirmar os dados com o cliente, verificar se há comprovante de endereço quando necessário e respeitar o padrão cadastral definido pelo GED.</a:t>
            </a:r>
          </a:p>
          <a:p>
            <a:r>
              <a:rPr lang="en-US"/>
              <a:t>Nos </a:t>
            </a:r>
            <a:r>
              <a:rPr lang="en-US" err="1"/>
              <a:t>múltiplos</a:t>
            </a:r>
            <a:r>
              <a:rPr lang="en-US"/>
              <a:t>, </a:t>
            </a:r>
            <a:r>
              <a:rPr lang="en-US" err="1"/>
              <a:t>também</a:t>
            </a:r>
            <a:r>
              <a:rPr lang="en-US"/>
              <a:t> é fundamental </a:t>
            </a:r>
            <a:r>
              <a:rPr lang="en-US" err="1"/>
              <a:t>seguir</a:t>
            </a:r>
            <a:r>
              <a:rPr lang="en-US"/>
              <a:t> a </a:t>
            </a:r>
            <a:r>
              <a:rPr lang="en-US" err="1"/>
              <a:t>ordem</a:t>
            </a:r>
            <a:r>
              <a:rPr lang="en-US"/>
              <a:t> </a:t>
            </a:r>
            <a:r>
              <a:rPr lang="en-US" err="1"/>
              <a:t>correta</a:t>
            </a:r>
            <a:r>
              <a:rPr lang="en-US"/>
              <a:t> de </a:t>
            </a:r>
            <a:r>
              <a:rPr lang="en-US" err="1"/>
              <a:t>criação</a:t>
            </a:r>
            <a:r>
              <a:rPr lang="en-US"/>
              <a:t>: </a:t>
            </a:r>
            <a:r>
              <a:rPr lang="en-US" err="1"/>
              <a:t>primeiro</a:t>
            </a:r>
            <a:r>
              <a:rPr lang="en-US"/>
              <a:t> </a:t>
            </a:r>
            <a:r>
              <a:rPr lang="en-US" err="1"/>
              <a:t>bloco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torre</a:t>
            </a:r>
            <a:r>
              <a:rPr lang="en-US"/>
              <a:t>, </a:t>
            </a:r>
            <a:r>
              <a:rPr lang="en-US" err="1"/>
              <a:t>depois</a:t>
            </a:r>
            <a:r>
              <a:rPr lang="en-US"/>
              <a:t> </a:t>
            </a:r>
            <a:r>
              <a:rPr lang="en-US" err="1"/>
              <a:t>apartamentos</a:t>
            </a:r>
            <a:r>
              <a:rPr lang="en-US"/>
              <a:t>, salas </a:t>
            </a:r>
            <a:r>
              <a:rPr lang="en-US" err="1"/>
              <a:t>ou</a:t>
            </a:r>
            <a:r>
              <a:rPr lang="en-US"/>
              <a:t> conjuntos.</a:t>
            </a:r>
          </a:p>
          <a:p>
            <a:r>
              <a:rPr lang="en-US"/>
              <a:t>Dados </a:t>
            </a:r>
            <a:r>
              <a:rPr lang="en-US" err="1"/>
              <a:t>incompletos</a:t>
            </a:r>
            <a:r>
              <a:rPr lang="en-US"/>
              <a:t>, </a:t>
            </a:r>
            <a:r>
              <a:rPr lang="en-US" err="1"/>
              <a:t>inconsistentes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fora do </a:t>
            </a:r>
            <a:r>
              <a:rPr lang="en-US" err="1"/>
              <a:t>padrão</a:t>
            </a:r>
            <a:r>
              <a:rPr lang="en-US"/>
              <a:t> </a:t>
            </a:r>
            <a:r>
              <a:rPr lang="en-US" err="1"/>
              <a:t>podem</a:t>
            </a:r>
            <a:r>
              <a:rPr lang="en-US"/>
              <a:t> </a:t>
            </a:r>
            <a:r>
              <a:rPr lang="en-US" err="1"/>
              <a:t>gerar</a:t>
            </a:r>
            <a:r>
              <a:rPr lang="en-US"/>
              <a:t> </a:t>
            </a:r>
            <a:r>
              <a:rPr lang="en-US" err="1"/>
              <a:t>bloqueio</a:t>
            </a:r>
            <a:r>
              <a:rPr lang="en-US"/>
              <a:t>, </a:t>
            </a:r>
            <a:r>
              <a:rPr lang="en-US" err="1"/>
              <a:t>rejeição</a:t>
            </a:r>
            <a:r>
              <a:rPr lang="en-US"/>
              <a:t> e </a:t>
            </a:r>
            <a:r>
              <a:rPr lang="en-US" err="1"/>
              <a:t>retrabalho</a:t>
            </a:r>
            <a:r>
              <a:rPr lang="en-US"/>
              <a:t>.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78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452633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Quando </a:t>
            </a:r>
            <a:r>
              <a:rPr lang="en-US" err="1"/>
              <a:t>falamos</a:t>
            </a:r>
            <a:r>
              <a:rPr lang="en-US"/>
              <a:t> de </a:t>
            </a:r>
            <a:r>
              <a:rPr lang="en-US" err="1"/>
              <a:t>erros</a:t>
            </a:r>
            <a:r>
              <a:rPr lang="en-US"/>
              <a:t> de </a:t>
            </a:r>
            <a:r>
              <a:rPr lang="en-US" err="1"/>
              <a:t>cadastro</a:t>
            </a:r>
            <a:r>
              <a:rPr lang="en-US"/>
              <a:t>, </a:t>
            </a:r>
            <a:r>
              <a:rPr lang="en-US" err="1"/>
              <a:t>também</a:t>
            </a:r>
            <a:r>
              <a:rPr lang="en-US"/>
              <a:t> </a:t>
            </a:r>
            <a:r>
              <a:rPr lang="en-US" err="1"/>
              <a:t>precisamos</a:t>
            </a:r>
            <a:r>
              <a:rPr lang="en-US"/>
              <a:t> </a:t>
            </a:r>
            <a:r>
              <a:rPr lang="en-US" err="1"/>
              <a:t>reforçar</a:t>
            </a:r>
            <a:r>
              <a:rPr lang="en-US"/>
              <a:t> o </a:t>
            </a:r>
            <a:r>
              <a:rPr lang="en-US" err="1"/>
              <a:t>que</a:t>
            </a:r>
            <a:r>
              <a:rPr lang="en-US"/>
              <a:t> o </a:t>
            </a:r>
            <a:r>
              <a:rPr lang="en-US" err="1"/>
              <a:t>vendedor</a:t>
            </a:r>
            <a:r>
              <a:rPr lang="en-US"/>
              <a:t> </a:t>
            </a:r>
            <a:r>
              <a:rPr lang="en-US" err="1"/>
              <a:t>deve</a:t>
            </a:r>
            <a:r>
              <a:rPr lang="en-US"/>
              <a:t> </a:t>
            </a:r>
            <a:r>
              <a:rPr lang="en-US" err="1"/>
              <a:t>evitar</a:t>
            </a:r>
            <a:r>
              <a:rPr lang="en-US"/>
              <a:t>.</a:t>
            </a:r>
            <a:endParaRPr lang="pt-BR"/>
          </a:p>
          <a:p>
            <a:r>
              <a:rPr lang="en-US" err="1"/>
              <a:t>Não</a:t>
            </a:r>
            <a:r>
              <a:rPr lang="en-US"/>
              <a:t> se </a:t>
            </a:r>
            <a:r>
              <a:rPr lang="en-US" err="1"/>
              <a:t>deve</a:t>
            </a:r>
            <a:r>
              <a:rPr lang="en-US"/>
              <a:t> </a:t>
            </a:r>
            <a:r>
              <a:rPr lang="en-US" err="1"/>
              <a:t>criar</a:t>
            </a:r>
            <a:r>
              <a:rPr lang="en-US"/>
              <a:t> </a:t>
            </a:r>
            <a:r>
              <a:rPr lang="en-US" err="1"/>
              <a:t>complemento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base real, </a:t>
            </a:r>
            <a:r>
              <a:rPr lang="en-US" err="1"/>
              <a:t>adaptar</a:t>
            </a:r>
            <a:r>
              <a:rPr lang="en-US"/>
              <a:t> dados apenas para concluir a venda ou usar uma estrutura incorreta para fazer o sistema avançar.</a:t>
            </a:r>
          </a:p>
          <a:p>
            <a:r>
              <a:rPr lang="en-US" err="1"/>
              <a:t>Também</a:t>
            </a:r>
            <a:r>
              <a:rPr lang="en-US"/>
              <a:t> é importante evitar informações falsas, incompletas ou divergentes do endereço informado pelo cliente.</a:t>
            </a:r>
          </a:p>
          <a:p>
            <a:r>
              <a:rPr lang="en-US"/>
              <a:t>Esses </a:t>
            </a:r>
            <a:r>
              <a:rPr lang="en-US" err="1"/>
              <a:t>atalhos</a:t>
            </a:r>
            <a:r>
              <a:rPr lang="en-US"/>
              <a:t> </a:t>
            </a:r>
            <a:r>
              <a:rPr lang="en-US" err="1"/>
              <a:t>podem</a:t>
            </a:r>
            <a:r>
              <a:rPr lang="en-US"/>
              <a:t> </a:t>
            </a:r>
            <a:r>
              <a:rPr lang="en-US" err="1"/>
              <a:t>até</a:t>
            </a:r>
            <a:r>
              <a:rPr lang="en-US"/>
              <a:t> </a:t>
            </a:r>
            <a:r>
              <a:rPr lang="en-US" err="1"/>
              <a:t>parecer</a:t>
            </a:r>
            <a:r>
              <a:rPr lang="en-US"/>
              <a:t>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solução</a:t>
            </a:r>
            <a:r>
              <a:rPr lang="en-US"/>
              <a:t> no </a:t>
            </a:r>
            <a:r>
              <a:rPr lang="en-US" err="1"/>
              <a:t>momento</a:t>
            </a:r>
            <a:r>
              <a:rPr lang="en-US"/>
              <a:t>, mas </a:t>
            </a:r>
            <a:r>
              <a:rPr lang="en-US" err="1"/>
              <a:t>aumentam</a:t>
            </a:r>
            <a:r>
              <a:rPr lang="en-US"/>
              <a:t> o </a:t>
            </a:r>
            <a:r>
              <a:rPr lang="en-US" err="1"/>
              <a:t>risco</a:t>
            </a:r>
            <a:r>
              <a:rPr lang="en-US"/>
              <a:t> de </a:t>
            </a:r>
            <a:r>
              <a:rPr lang="en-US" err="1"/>
              <a:t>rejeição</a:t>
            </a:r>
            <a:r>
              <a:rPr lang="en-US"/>
              <a:t> </a:t>
            </a:r>
            <a:r>
              <a:rPr lang="en-US" err="1"/>
              <a:t>pelo</a:t>
            </a:r>
            <a:r>
              <a:rPr lang="en-US"/>
              <a:t> GED, </a:t>
            </a:r>
            <a:r>
              <a:rPr lang="en-US" err="1"/>
              <a:t>bloqueio</a:t>
            </a:r>
            <a:r>
              <a:rPr lang="en-US"/>
              <a:t> do </a:t>
            </a:r>
            <a:r>
              <a:rPr lang="en-US" err="1"/>
              <a:t>endereço</a:t>
            </a:r>
            <a:r>
              <a:rPr lang="en-US"/>
              <a:t>, </a:t>
            </a:r>
            <a:r>
              <a:rPr lang="en-US" err="1"/>
              <a:t>retrabalho</a:t>
            </a:r>
            <a:r>
              <a:rPr lang="en-US"/>
              <a:t> e </a:t>
            </a:r>
            <a:r>
              <a:rPr lang="en-US" err="1"/>
              <a:t>atraso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conclusão</a:t>
            </a:r>
            <a:r>
              <a:rPr lang="en-US"/>
              <a:t> da </a:t>
            </a:r>
            <a:r>
              <a:rPr lang="en-US" err="1"/>
              <a:t>venda</a:t>
            </a:r>
            <a:r>
              <a:rPr lang="en-US"/>
              <a:t>.</a:t>
            </a:r>
          </a:p>
          <a:p>
            <a:r>
              <a:rPr lang="en-US"/>
              <a:t>A </a:t>
            </a:r>
            <a:r>
              <a:rPr lang="en-US" err="1"/>
              <a:t>regra</a:t>
            </a:r>
            <a:r>
              <a:rPr lang="en-US"/>
              <a:t> é simples: se a </a:t>
            </a:r>
            <a:r>
              <a:rPr lang="en-US" err="1"/>
              <a:t>informação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</a:t>
            </a:r>
            <a:r>
              <a:rPr lang="en-US" err="1"/>
              <a:t>representa</a:t>
            </a:r>
            <a:r>
              <a:rPr lang="en-US"/>
              <a:t> a </a:t>
            </a:r>
            <a:r>
              <a:rPr lang="en-US" err="1"/>
              <a:t>realidade</a:t>
            </a:r>
            <a:r>
              <a:rPr lang="en-US"/>
              <a:t> do </a:t>
            </a:r>
            <a:r>
              <a:rPr lang="en-US" err="1"/>
              <a:t>endereço</a:t>
            </a:r>
            <a:r>
              <a:rPr lang="en-US"/>
              <a:t>, </a:t>
            </a:r>
            <a:r>
              <a:rPr lang="en-US" err="1"/>
              <a:t>ela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</a:t>
            </a:r>
            <a:r>
              <a:rPr lang="en-US" err="1"/>
              <a:t>deve</a:t>
            </a:r>
            <a:r>
              <a:rPr lang="en-US"/>
              <a:t> ser </a:t>
            </a:r>
            <a:r>
              <a:rPr lang="en-US" err="1"/>
              <a:t>cadastrada</a:t>
            </a:r>
            <a:r>
              <a:rPr lang="en-US"/>
              <a:t>.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79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6387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7E71C-9DB8-33AD-C2F9-DC6C80983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E1D4A61-A474-20F8-3710-5738CEB85C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63064E4-E07C-8876-BC8E-9DC696BDE7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Na etapa Identificar, vamos começar pela pesquisa no sistema e pela leitura dos cenários possíveis.</a:t>
            </a:r>
          </a:p>
          <a:p>
            <a:r>
              <a:rPr lang="pt-BR"/>
              <a:t>O foco é reconhecer o que o sistema apresenta ao vendedor: endereço encontrado, incompleto, bloqueado ou pendente.</a:t>
            </a:r>
          </a:p>
          <a:p>
            <a:r>
              <a:rPr lang="pt-BR"/>
              <a:t>A partir dessa identificação, conseguimos avançar para a interpretação e para a tomada de decisão correta.</a:t>
            </a:r>
          </a:p>
          <a:p>
            <a:endParaRPr lang="pt-BR">
              <a:ea typeface="Calibri"/>
              <a:cs typeface="Calibri"/>
            </a:endParaRPr>
          </a:p>
          <a:p>
            <a:endParaRPr lang="pt-BR">
              <a:ea typeface="Calibri"/>
              <a:cs typeface="Calibri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F76CDFC-9550-3D18-392A-56EE6689C6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945310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Nos erros de cobertura ou técnico, o problema está relacionado à infraestrutura ou à viabilidade técnica do endereço. Podemos estar diante de endereço bloqueado, cenário inviável ou necessidade de análise técnica. Nesses casos, criar um novo HP ou complemento não resolve a origem do problema. A ação correta é respeitar o fluxo definido pelo GED, solicitar reanálise quando aplicável e acompanhar a tratativa pelo SGD.</a:t>
            </a:r>
            <a:endParaRPr lang="pt-BR"/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80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48932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Quando o </a:t>
            </a:r>
            <a:r>
              <a:rPr lang="en-US" err="1"/>
              <a:t>erro</a:t>
            </a:r>
            <a:r>
              <a:rPr lang="en-US"/>
              <a:t> é de </a:t>
            </a:r>
            <a:r>
              <a:rPr lang="en-US" err="1"/>
              <a:t>cobertura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técnico</a:t>
            </a:r>
            <a:r>
              <a:rPr lang="en-US"/>
              <a:t>, o principal </a:t>
            </a:r>
            <a:r>
              <a:rPr lang="en-US" err="1"/>
              <a:t>cuidado</a:t>
            </a:r>
            <a:r>
              <a:rPr lang="en-US"/>
              <a:t> é </a:t>
            </a:r>
            <a:r>
              <a:rPr lang="en-US" err="1"/>
              <a:t>não</a:t>
            </a:r>
            <a:r>
              <a:rPr lang="en-US"/>
              <a:t> </a:t>
            </a:r>
            <a:r>
              <a:rPr lang="en-US" err="1"/>
              <a:t>tentar</a:t>
            </a:r>
            <a:r>
              <a:rPr lang="en-US"/>
              <a:t> resolver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limitação</a:t>
            </a:r>
            <a:r>
              <a:rPr lang="en-US"/>
              <a:t> de </a:t>
            </a:r>
            <a:r>
              <a:rPr lang="en-US" err="1"/>
              <a:t>infraestrutura</a:t>
            </a:r>
            <a:r>
              <a:rPr lang="en-US"/>
              <a:t> com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ação</a:t>
            </a:r>
            <a:r>
              <a:rPr lang="en-US"/>
              <a:t> de </a:t>
            </a:r>
            <a:r>
              <a:rPr lang="en-US" err="1"/>
              <a:t>cadastro</a:t>
            </a:r>
            <a:r>
              <a:rPr lang="en-US"/>
              <a:t>.</a:t>
            </a:r>
            <a:endParaRPr lang="pt-BR"/>
          </a:p>
          <a:p>
            <a:r>
              <a:rPr lang="en-US"/>
              <a:t>O </a:t>
            </a:r>
            <a:r>
              <a:rPr lang="en-US" err="1"/>
              <a:t>vendedor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</a:t>
            </a:r>
            <a:r>
              <a:rPr lang="en-US" err="1"/>
              <a:t>deve</a:t>
            </a:r>
            <a:r>
              <a:rPr lang="en-US"/>
              <a:t> </a:t>
            </a:r>
            <a:r>
              <a:rPr lang="en-US" err="1"/>
              <a:t>criar</a:t>
            </a:r>
            <a:r>
              <a:rPr lang="en-US"/>
              <a:t> HP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complemento</a:t>
            </a:r>
            <a:r>
              <a:rPr lang="en-US"/>
              <a:t> para </a:t>
            </a:r>
            <a:r>
              <a:rPr lang="en-US" err="1"/>
              <a:t>contornar</a:t>
            </a:r>
            <a:r>
              <a:rPr lang="en-US"/>
              <a:t> um </a:t>
            </a:r>
            <a:r>
              <a:rPr lang="en-US" err="1"/>
              <a:t>cenário</a:t>
            </a:r>
            <a:r>
              <a:rPr lang="en-US"/>
              <a:t> </a:t>
            </a:r>
            <a:r>
              <a:rPr lang="en-US" err="1"/>
              <a:t>tecnicamente</a:t>
            </a:r>
            <a:r>
              <a:rPr lang="en-US"/>
              <a:t> </a:t>
            </a:r>
            <a:r>
              <a:rPr lang="en-US" err="1"/>
              <a:t>inviável</a:t>
            </a:r>
            <a:r>
              <a:rPr lang="en-US"/>
              <a:t>, nem </a:t>
            </a:r>
            <a:r>
              <a:rPr lang="en-US" err="1"/>
              <a:t>insistir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venda</a:t>
            </a:r>
            <a:r>
              <a:rPr lang="en-US"/>
              <a:t> </a:t>
            </a:r>
            <a:r>
              <a:rPr lang="en-US" err="1"/>
              <a:t>quando</a:t>
            </a:r>
            <a:r>
              <a:rPr lang="en-US"/>
              <a:t> o </a:t>
            </a:r>
            <a:r>
              <a:rPr lang="en-US" err="1"/>
              <a:t>endereço</a:t>
            </a:r>
            <a:r>
              <a:rPr lang="en-US"/>
              <a:t> </a:t>
            </a:r>
            <a:r>
              <a:rPr lang="en-US" err="1"/>
              <a:t>depende</a:t>
            </a:r>
            <a:r>
              <a:rPr lang="en-US"/>
              <a:t> de </a:t>
            </a:r>
            <a:r>
              <a:rPr lang="en-US" err="1"/>
              <a:t>análise</a:t>
            </a:r>
            <a:r>
              <a:rPr lang="en-US"/>
              <a:t>, </a:t>
            </a:r>
            <a:r>
              <a:rPr lang="en-US" err="1"/>
              <a:t>reanálise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liberação</a:t>
            </a:r>
            <a:r>
              <a:rPr lang="en-US"/>
              <a:t> </a:t>
            </a:r>
            <a:r>
              <a:rPr lang="en-US" err="1"/>
              <a:t>pelo</a:t>
            </a:r>
            <a:r>
              <a:rPr lang="en-US"/>
              <a:t> GED.</a:t>
            </a:r>
            <a:endParaRPr lang="en-US">
              <a:ea typeface="Calibri"/>
              <a:cs typeface="Calibri"/>
            </a:endParaRPr>
          </a:p>
          <a:p>
            <a:r>
              <a:rPr lang="en-US" err="1"/>
              <a:t>Também</a:t>
            </a:r>
            <a:r>
              <a:rPr lang="en-US"/>
              <a:t> é </a:t>
            </a:r>
            <a:r>
              <a:rPr lang="en-US" err="1"/>
              <a:t>importante</a:t>
            </a:r>
            <a:r>
              <a:rPr lang="en-US"/>
              <a:t> </a:t>
            </a:r>
            <a:r>
              <a:rPr lang="en-US" err="1"/>
              <a:t>evitar</a:t>
            </a:r>
            <a:r>
              <a:rPr lang="en-US"/>
              <a:t> </a:t>
            </a:r>
            <a:r>
              <a:rPr lang="en-US" err="1"/>
              <a:t>prometer</a:t>
            </a:r>
            <a:r>
              <a:rPr lang="en-US"/>
              <a:t> </a:t>
            </a:r>
            <a:r>
              <a:rPr lang="en-US" err="1"/>
              <a:t>disponibilidade</a:t>
            </a:r>
            <a:r>
              <a:rPr lang="en-US"/>
              <a:t> </a:t>
            </a:r>
            <a:r>
              <a:rPr lang="en-US" err="1"/>
              <a:t>ao</a:t>
            </a:r>
            <a:r>
              <a:rPr lang="en-US"/>
              <a:t> </a:t>
            </a:r>
            <a:r>
              <a:rPr lang="en-US" err="1"/>
              <a:t>cliente</a:t>
            </a:r>
            <a:r>
              <a:rPr lang="en-US"/>
              <a:t> antes da </a:t>
            </a:r>
            <a:r>
              <a:rPr lang="en-US" err="1"/>
              <a:t>confirmação</a:t>
            </a:r>
            <a:r>
              <a:rPr lang="en-US"/>
              <a:t> </a:t>
            </a:r>
            <a:r>
              <a:rPr lang="en-US" err="1"/>
              <a:t>técnica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ignorar</a:t>
            </a:r>
            <a:r>
              <a:rPr lang="en-US"/>
              <a:t> </a:t>
            </a:r>
            <a:r>
              <a:rPr lang="en-US" err="1"/>
              <a:t>bloqueios</a:t>
            </a:r>
            <a:r>
              <a:rPr lang="en-US"/>
              <a:t> e </a:t>
            </a:r>
            <a:r>
              <a:rPr lang="en-US" err="1"/>
              <a:t>pendências</a:t>
            </a:r>
            <a:r>
              <a:rPr lang="en-US"/>
              <a:t> </a:t>
            </a:r>
            <a:r>
              <a:rPr lang="en-US" err="1"/>
              <a:t>apresentados</a:t>
            </a:r>
            <a:r>
              <a:rPr lang="en-US"/>
              <a:t> no </a:t>
            </a:r>
            <a:r>
              <a:rPr lang="en-US" err="1"/>
              <a:t>sistema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Esses </a:t>
            </a:r>
            <a:r>
              <a:rPr lang="en-US" err="1"/>
              <a:t>atalhos</a:t>
            </a:r>
            <a:r>
              <a:rPr lang="en-US"/>
              <a:t> </a:t>
            </a:r>
            <a:r>
              <a:rPr lang="en-US" err="1"/>
              <a:t>podem</a:t>
            </a:r>
            <a:r>
              <a:rPr lang="en-US"/>
              <a:t> </a:t>
            </a:r>
            <a:r>
              <a:rPr lang="en-US" err="1"/>
              <a:t>gerar</a:t>
            </a:r>
            <a:r>
              <a:rPr lang="en-US"/>
              <a:t> </a:t>
            </a:r>
            <a:r>
              <a:rPr lang="en-US" err="1"/>
              <a:t>retrabalho</a:t>
            </a:r>
            <a:r>
              <a:rPr lang="en-US"/>
              <a:t>, </a:t>
            </a:r>
            <a:r>
              <a:rPr lang="en-US" err="1"/>
              <a:t>rejeição</a:t>
            </a:r>
            <a:r>
              <a:rPr lang="en-US"/>
              <a:t> da </a:t>
            </a:r>
            <a:r>
              <a:rPr lang="en-US" err="1"/>
              <a:t>solicitação</a:t>
            </a:r>
            <a:r>
              <a:rPr lang="en-US"/>
              <a:t>, </a:t>
            </a:r>
            <a:r>
              <a:rPr lang="en-US" err="1"/>
              <a:t>bloqueio</a:t>
            </a:r>
            <a:r>
              <a:rPr lang="en-US"/>
              <a:t> do </a:t>
            </a:r>
            <a:r>
              <a:rPr lang="en-US" err="1"/>
              <a:t>endereço</a:t>
            </a:r>
            <a:r>
              <a:rPr lang="en-US"/>
              <a:t> e </a:t>
            </a:r>
            <a:r>
              <a:rPr lang="en-US" err="1"/>
              <a:t>atraso</a:t>
            </a:r>
            <a:r>
              <a:rPr lang="en-US"/>
              <a:t> </a:t>
            </a:r>
            <a:r>
              <a:rPr lang="en-US" err="1"/>
              <a:t>ainda</a:t>
            </a:r>
            <a:r>
              <a:rPr lang="en-US"/>
              <a:t> </a:t>
            </a:r>
            <a:r>
              <a:rPr lang="en-US" err="1"/>
              <a:t>maior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conclusão</a:t>
            </a:r>
            <a:r>
              <a:rPr lang="en-US"/>
              <a:t> da </a:t>
            </a:r>
            <a:r>
              <a:rPr lang="en-US" err="1"/>
              <a:t>venda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A </a:t>
            </a:r>
            <a:r>
              <a:rPr lang="en-US" err="1"/>
              <a:t>regra</a:t>
            </a:r>
            <a:r>
              <a:rPr lang="en-US"/>
              <a:t> é: </a:t>
            </a:r>
            <a:r>
              <a:rPr lang="en-US" err="1"/>
              <a:t>quando</a:t>
            </a:r>
            <a:r>
              <a:rPr lang="en-US"/>
              <a:t> a </a:t>
            </a:r>
            <a:r>
              <a:rPr lang="en-US" err="1"/>
              <a:t>origem</a:t>
            </a:r>
            <a:r>
              <a:rPr lang="en-US"/>
              <a:t> é </a:t>
            </a:r>
            <a:r>
              <a:rPr lang="en-US" err="1"/>
              <a:t>técnica</a:t>
            </a:r>
            <a:r>
              <a:rPr lang="en-US"/>
              <a:t>, a </a:t>
            </a:r>
            <a:r>
              <a:rPr lang="en-US" err="1"/>
              <a:t>ação</a:t>
            </a:r>
            <a:r>
              <a:rPr lang="en-US"/>
              <a:t> </a:t>
            </a:r>
            <a:r>
              <a:rPr lang="en-US" err="1"/>
              <a:t>correta</a:t>
            </a:r>
            <a:r>
              <a:rPr lang="en-US"/>
              <a:t> é </a:t>
            </a:r>
            <a:r>
              <a:rPr lang="en-US" err="1"/>
              <a:t>seguir</a:t>
            </a:r>
            <a:r>
              <a:rPr lang="en-US"/>
              <a:t> o </a:t>
            </a:r>
            <a:r>
              <a:rPr lang="en-US" err="1"/>
              <a:t>fluxo</a:t>
            </a:r>
            <a:r>
              <a:rPr lang="en-US"/>
              <a:t> </a:t>
            </a:r>
            <a:r>
              <a:rPr lang="en-US" err="1"/>
              <a:t>definido</a:t>
            </a:r>
            <a:r>
              <a:rPr lang="en-US"/>
              <a:t>, </a:t>
            </a:r>
            <a:r>
              <a:rPr lang="en-US" err="1"/>
              <a:t>solicitar</a:t>
            </a:r>
            <a:r>
              <a:rPr lang="en-US"/>
              <a:t> </a:t>
            </a:r>
            <a:r>
              <a:rPr lang="en-US" err="1"/>
              <a:t>reanálise</a:t>
            </a:r>
            <a:r>
              <a:rPr lang="en-US"/>
              <a:t> </a:t>
            </a:r>
            <a:r>
              <a:rPr lang="en-US" err="1"/>
              <a:t>quando</a:t>
            </a:r>
            <a:r>
              <a:rPr lang="en-US"/>
              <a:t> </a:t>
            </a:r>
            <a:r>
              <a:rPr lang="en-US" err="1"/>
              <a:t>aplicável</a:t>
            </a:r>
            <a:r>
              <a:rPr lang="en-US"/>
              <a:t> e </a:t>
            </a:r>
            <a:r>
              <a:rPr lang="en-US" err="1"/>
              <a:t>acompanhar</a:t>
            </a:r>
            <a:r>
              <a:rPr lang="en-US"/>
              <a:t> a </a:t>
            </a:r>
            <a:r>
              <a:rPr lang="en-US" err="1"/>
              <a:t>tratativa</a:t>
            </a:r>
            <a:r>
              <a:rPr lang="en-US"/>
              <a:t> </a:t>
            </a:r>
            <a:r>
              <a:rPr lang="en-US" err="1"/>
              <a:t>pelo</a:t>
            </a:r>
            <a:r>
              <a:rPr lang="en-US"/>
              <a:t> SGD.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81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925552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Além dos erros cadastrais e técnicos, existem situações em que a venda depende de um fluxo específico de tratativa. Quando há contrato conectado, endereço em cancelamento ou pendência em análise, o vendedor não deve criar um HP inexistente apenas para concluir a venda. A ação correta é seguir o fluxo indicado, acompanhar pelo SGD e orientar o cliente com base no status real da tratativa.</a:t>
            </a:r>
            <a:endParaRPr lang="pt-BR"/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82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645220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F766C-345E-6CB4-0519-E62D0DD94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F2E5107-7C88-8E7C-627E-826C195B6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6103EA1-C38C-8D30-922C-6DDFFE4DA6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Agora </a:t>
            </a:r>
            <a:r>
              <a:rPr lang="en-US" err="1"/>
              <a:t>vamos</a:t>
            </a:r>
            <a:r>
              <a:rPr lang="en-US"/>
              <a:t> </a:t>
            </a:r>
            <a:r>
              <a:rPr lang="en-US" err="1"/>
              <a:t>praticar</a:t>
            </a:r>
            <a:r>
              <a:rPr lang="en-US"/>
              <a:t> a </a:t>
            </a:r>
            <a:r>
              <a:rPr lang="en-US" err="1"/>
              <a:t>tomada</a:t>
            </a:r>
            <a:r>
              <a:rPr lang="en-US"/>
              <a:t> de </a:t>
            </a:r>
            <a:r>
              <a:rPr lang="en-US" err="1"/>
              <a:t>decisão</a:t>
            </a:r>
            <a:r>
              <a:rPr lang="en-US"/>
              <a:t>.</a:t>
            </a:r>
            <a:endParaRPr lang="pt-BR">
              <a:solidFill>
                <a:srgbClr val="444444"/>
              </a:solidFill>
            </a:endParaRPr>
          </a:p>
          <a:p>
            <a:r>
              <a:rPr lang="en-US" err="1"/>
              <a:t>Vocês</a:t>
            </a:r>
            <a:r>
              <a:rPr lang="en-US"/>
              <a:t> </a:t>
            </a:r>
            <a:r>
              <a:rPr lang="en-US" err="1"/>
              <a:t>serão</a:t>
            </a:r>
            <a:r>
              <a:rPr lang="en-US"/>
              <a:t> </a:t>
            </a:r>
            <a:r>
              <a:rPr lang="en-US" err="1"/>
              <a:t>divididos</a:t>
            </a:r>
            <a:r>
              <a:rPr lang="en-US"/>
              <a:t> </a:t>
            </a:r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grupos</a:t>
            </a:r>
            <a:r>
              <a:rPr lang="en-US"/>
              <a:t>, e </a:t>
            </a:r>
            <a:r>
              <a:rPr lang="en-US" err="1"/>
              <a:t>cada</a:t>
            </a:r>
            <a:r>
              <a:rPr lang="en-US"/>
              <a:t> </a:t>
            </a:r>
            <a:r>
              <a:rPr lang="en-US" err="1"/>
              <a:t>grupo</a:t>
            </a:r>
            <a:r>
              <a:rPr lang="en-US"/>
              <a:t> </a:t>
            </a:r>
            <a:r>
              <a:rPr lang="en-US" err="1"/>
              <a:t>analisará</a:t>
            </a:r>
            <a:r>
              <a:rPr lang="en-US"/>
              <a:t> um </a:t>
            </a:r>
            <a:r>
              <a:rPr lang="en-US" err="1"/>
              <a:t>cenário</a:t>
            </a:r>
            <a:r>
              <a:rPr lang="en-US"/>
              <a:t> de </a:t>
            </a:r>
            <a:r>
              <a:rPr lang="en-US" err="1"/>
              <a:t>endereço</a:t>
            </a:r>
            <a:r>
              <a:rPr lang="en-US"/>
              <a:t>.</a:t>
            </a:r>
            <a:endParaRPr lang="en-US">
              <a:solidFill>
                <a:srgbClr val="444444"/>
              </a:solidFill>
            </a:endParaRPr>
          </a:p>
          <a:p>
            <a:r>
              <a:rPr lang="en-US"/>
              <a:t>O </a:t>
            </a:r>
            <a:r>
              <a:rPr lang="en-US" err="1"/>
              <a:t>objetivo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é </a:t>
            </a:r>
            <a:r>
              <a:rPr lang="en-US" err="1"/>
              <a:t>apenas</a:t>
            </a:r>
            <a:r>
              <a:rPr lang="en-US"/>
              <a:t> </a:t>
            </a:r>
            <a:r>
              <a:rPr lang="en-US" err="1"/>
              <a:t>dizer</a:t>
            </a:r>
            <a:r>
              <a:rPr lang="en-US"/>
              <a:t> se o </a:t>
            </a:r>
            <a:r>
              <a:rPr lang="en-US" err="1"/>
              <a:t>endereço</a:t>
            </a:r>
            <a:r>
              <a:rPr lang="en-US"/>
              <a:t> </a:t>
            </a:r>
            <a:r>
              <a:rPr lang="en-US" err="1"/>
              <a:t>pode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ser </a:t>
            </a:r>
            <a:r>
              <a:rPr lang="en-US" err="1"/>
              <a:t>criado</a:t>
            </a:r>
            <a:r>
              <a:rPr lang="en-US"/>
              <a:t>. A </a:t>
            </a:r>
            <a:r>
              <a:rPr lang="en-US" err="1"/>
              <a:t>proposta</a:t>
            </a:r>
            <a:r>
              <a:rPr lang="en-US"/>
              <a:t> é </a:t>
            </a:r>
            <a:r>
              <a:rPr lang="en-US" err="1"/>
              <a:t>pensar</a:t>
            </a:r>
            <a:r>
              <a:rPr lang="en-US"/>
              <a:t> </a:t>
            </a:r>
            <a:r>
              <a:rPr lang="en-US" err="1"/>
              <a:t>como</a:t>
            </a:r>
            <a:r>
              <a:rPr lang="en-US"/>
              <a:t> quem </a:t>
            </a:r>
            <a:r>
              <a:rPr lang="en-US" err="1"/>
              <a:t>está</a:t>
            </a:r>
            <a:r>
              <a:rPr lang="en-US"/>
              <a:t> </a:t>
            </a:r>
            <a:r>
              <a:rPr lang="en-US" err="1"/>
              <a:t>conduzindo</a:t>
            </a:r>
            <a:r>
              <a:rPr lang="en-US"/>
              <a:t>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venda</a:t>
            </a:r>
            <a:r>
              <a:rPr lang="en-US"/>
              <a:t> real.</a:t>
            </a:r>
            <a:endParaRPr lang="en-US">
              <a:solidFill>
                <a:srgbClr val="444444"/>
              </a:solidFill>
            </a:endParaRPr>
          </a:p>
          <a:p>
            <a:r>
              <a:rPr lang="en-US"/>
              <a:t>Durante a </a:t>
            </a:r>
            <a:r>
              <a:rPr lang="en-US" err="1"/>
              <a:t>atividade</a:t>
            </a:r>
            <a:r>
              <a:rPr lang="en-US"/>
              <a:t>, </a:t>
            </a:r>
            <a:r>
              <a:rPr lang="en-US" err="1"/>
              <a:t>expliquem</a:t>
            </a:r>
            <a:r>
              <a:rPr lang="en-US"/>
              <a:t> o </a:t>
            </a:r>
            <a:r>
              <a:rPr lang="en-US" err="1"/>
              <a:t>raciocínio</a:t>
            </a:r>
            <a:r>
              <a:rPr lang="en-US"/>
              <a:t> </a:t>
            </a:r>
            <a:r>
              <a:rPr lang="en-US" err="1"/>
              <a:t>usado</a:t>
            </a:r>
            <a:r>
              <a:rPr lang="en-US"/>
              <a:t> para </a:t>
            </a:r>
            <a:r>
              <a:rPr lang="en-US" err="1"/>
              <a:t>chegar</a:t>
            </a:r>
            <a:r>
              <a:rPr lang="en-US"/>
              <a:t> à </a:t>
            </a:r>
            <a:r>
              <a:rPr lang="en-US" err="1"/>
              <a:t>decisão</a:t>
            </a:r>
            <a:r>
              <a:rPr lang="en-US"/>
              <a:t>.</a:t>
            </a:r>
            <a:endParaRPr lang="en-US">
              <a:solidFill>
                <a:srgbClr val="444444"/>
              </a:solidFill>
            </a:endParaRPr>
          </a:p>
          <a:p>
            <a:endParaRPr lang="en-US">
              <a:solidFill>
                <a:srgbClr val="444444"/>
              </a:solidFill>
            </a:endParaRPr>
          </a:p>
          <a:p>
            <a:endParaRPr lang="en-US">
              <a:solidFill>
                <a:srgbClr val="444444"/>
              </a:solidFill>
            </a:endParaRPr>
          </a:p>
          <a:p>
            <a:r>
              <a:rPr lang="en-US"/>
              <a:t>(o ideal é </a:t>
            </a:r>
            <a:r>
              <a:rPr lang="en-US" err="1"/>
              <a:t>dividir</a:t>
            </a:r>
            <a:r>
              <a:rPr lang="en-US"/>
              <a:t> </a:t>
            </a:r>
            <a:r>
              <a:rPr lang="en-US" err="1"/>
              <a:t>os</a:t>
            </a:r>
            <a:r>
              <a:rPr lang="en-US"/>
              <a:t> </a:t>
            </a:r>
            <a:r>
              <a:rPr lang="en-US" err="1"/>
              <a:t>grupos</a:t>
            </a:r>
            <a:r>
              <a:rPr lang="en-US"/>
              <a:t> </a:t>
            </a:r>
            <a:r>
              <a:rPr lang="en-US" err="1"/>
              <a:t>em</a:t>
            </a:r>
            <a:r>
              <a:rPr lang="en-US"/>
              <a:t> salas, mas </a:t>
            </a:r>
            <a:r>
              <a:rPr lang="en-US" err="1"/>
              <a:t>pode</a:t>
            </a:r>
            <a:r>
              <a:rPr lang="en-US"/>
              <a:t> ser </a:t>
            </a:r>
            <a:r>
              <a:rPr lang="en-US" err="1"/>
              <a:t>feito</a:t>
            </a:r>
            <a:r>
              <a:rPr lang="en-US"/>
              <a:t> com a </a:t>
            </a:r>
            <a:r>
              <a:rPr lang="en-US" err="1"/>
              <a:t>turma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mesma</a:t>
            </a:r>
            <a:r>
              <a:rPr lang="en-US"/>
              <a:t> sala. Durante a </a:t>
            </a:r>
            <a:r>
              <a:rPr lang="en-US" err="1"/>
              <a:t>atividade</a:t>
            </a:r>
            <a:r>
              <a:rPr lang="en-US"/>
              <a:t>, </a:t>
            </a:r>
            <a:r>
              <a:rPr lang="en-US" err="1"/>
              <a:t>pedir</a:t>
            </a:r>
            <a:r>
              <a:rPr lang="en-US"/>
              <a:t> </a:t>
            </a:r>
            <a:r>
              <a:rPr lang="en-US" err="1"/>
              <a:t>aos</a:t>
            </a:r>
            <a:r>
              <a:rPr lang="en-US"/>
              <a:t> </a:t>
            </a:r>
            <a:r>
              <a:rPr lang="en-US" err="1"/>
              <a:t>grupos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expliquem</a:t>
            </a:r>
            <a:r>
              <a:rPr lang="en-US"/>
              <a:t> o </a:t>
            </a:r>
            <a:r>
              <a:rPr lang="en-US" err="1"/>
              <a:t>raciocínio</a:t>
            </a:r>
            <a:r>
              <a:rPr lang="en-US"/>
              <a:t> </a:t>
            </a:r>
            <a:r>
              <a:rPr lang="en-US" err="1"/>
              <a:t>utilizado</a:t>
            </a:r>
            <a:r>
              <a:rPr lang="en-US"/>
              <a:t> para </a:t>
            </a:r>
            <a:r>
              <a:rPr lang="en-US" err="1"/>
              <a:t>chegar</a:t>
            </a:r>
            <a:r>
              <a:rPr lang="en-US"/>
              <a:t> à </a:t>
            </a:r>
            <a:r>
              <a:rPr lang="en-US" err="1"/>
              <a:t>decisão</a:t>
            </a:r>
            <a:r>
              <a:rPr lang="en-US"/>
              <a:t>. O </a:t>
            </a:r>
            <a:r>
              <a:rPr lang="en-US" err="1"/>
              <a:t>mais</a:t>
            </a:r>
            <a:r>
              <a:rPr lang="en-US"/>
              <a:t> </a:t>
            </a:r>
            <a:r>
              <a:rPr lang="en-US" err="1"/>
              <a:t>importante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é </a:t>
            </a:r>
            <a:r>
              <a:rPr lang="en-US" err="1"/>
              <a:t>apenas</a:t>
            </a:r>
            <a:r>
              <a:rPr lang="en-US"/>
              <a:t> </a:t>
            </a:r>
            <a:r>
              <a:rPr lang="en-US" err="1"/>
              <a:t>acertar</a:t>
            </a:r>
            <a:r>
              <a:rPr lang="en-US"/>
              <a:t> a </a:t>
            </a:r>
            <a:r>
              <a:rPr lang="en-US" err="1"/>
              <a:t>resposta</a:t>
            </a:r>
            <a:r>
              <a:rPr lang="en-US"/>
              <a:t>, mas </a:t>
            </a:r>
            <a:r>
              <a:rPr lang="en-US" err="1"/>
              <a:t>demonstrar</a:t>
            </a:r>
            <a:r>
              <a:rPr lang="en-US"/>
              <a:t> </a:t>
            </a:r>
            <a:r>
              <a:rPr lang="en-US" err="1"/>
              <a:t>como</a:t>
            </a:r>
            <a:r>
              <a:rPr lang="en-US"/>
              <a:t> </a:t>
            </a:r>
            <a:r>
              <a:rPr lang="en-US" err="1"/>
              <a:t>identificaram</a:t>
            </a:r>
            <a:r>
              <a:rPr lang="en-US"/>
              <a:t>, </a:t>
            </a:r>
            <a:r>
              <a:rPr lang="en-US" err="1"/>
              <a:t>interpretaram</a:t>
            </a:r>
            <a:r>
              <a:rPr lang="en-US"/>
              <a:t>, </a:t>
            </a:r>
            <a:r>
              <a:rPr lang="en-US" err="1"/>
              <a:t>classificaram</a:t>
            </a:r>
            <a:r>
              <a:rPr lang="en-US"/>
              <a:t> e </a:t>
            </a:r>
            <a:r>
              <a:rPr lang="en-US" err="1"/>
              <a:t>decidiram</a:t>
            </a:r>
            <a:r>
              <a:rPr lang="en-US"/>
              <a:t>.) </a:t>
            </a:r>
            <a:endParaRPr lang="en-US">
              <a:solidFill>
                <a:srgbClr val="444444"/>
              </a:solidFill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F85A15F-9135-EA4C-6AF6-36E877605F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83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750003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Para cada cenário, vocês devem responder quatro pontos: qual cenário estamos vendo, qual ação deve ser tomada, qual fluxo deve ser seguido e o que não deve ser feito. Essas perguntas seguem a lógica trabalhada ao longo do módulo: identificar, interpretar, classificar e agir.</a:t>
            </a:r>
            <a:endParaRPr lang="pt-BR"/>
          </a:p>
          <a:p>
            <a:r>
              <a:rPr lang="en-US" err="1"/>
              <a:t>Vocês</a:t>
            </a:r>
            <a:r>
              <a:rPr lang="en-US"/>
              <a:t> </a:t>
            </a:r>
            <a:r>
              <a:rPr lang="en-US" err="1"/>
              <a:t>terão</a:t>
            </a:r>
            <a:r>
              <a:rPr lang="en-US"/>
              <a:t> </a:t>
            </a:r>
            <a:r>
              <a:rPr lang="en-US" err="1"/>
              <a:t>alguns</a:t>
            </a:r>
            <a:r>
              <a:rPr lang="en-US"/>
              <a:t> </a:t>
            </a:r>
            <a:r>
              <a:rPr lang="en-US" err="1"/>
              <a:t>minutos</a:t>
            </a:r>
            <a:r>
              <a:rPr lang="en-US"/>
              <a:t> para </a:t>
            </a:r>
            <a:r>
              <a:rPr lang="en-US" err="1"/>
              <a:t>discutir</a:t>
            </a:r>
            <a:r>
              <a:rPr lang="en-US"/>
              <a:t> e, </a:t>
            </a:r>
            <a:r>
              <a:rPr lang="en-US" err="1"/>
              <a:t>depois</a:t>
            </a:r>
            <a:r>
              <a:rPr lang="en-US"/>
              <a:t>, </a:t>
            </a:r>
            <a:r>
              <a:rPr lang="en-US" err="1"/>
              <a:t>vamos</a:t>
            </a:r>
            <a:r>
              <a:rPr lang="en-US"/>
              <a:t> </a:t>
            </a:r>
            <a:r>
              <a:rPr lang="en-US" err="1"/>
              <a:t>compartilhar</a:t>
            </a:r>
            <a:r>
              <a:rPr lang="en-US"/>
              <a:t> as </a:t>
            </a:r>
            <a:r>
              <a:rPr lang="en-US" err="1"/>
              <a:t>decisões</a:t>
            </a:r>
            <a:r>
              <a:rPr lang="en-US"/>
              <a:t> com a </a:t>
            </a:r>
            <a:r>
              <a:rPr lang="en-US" err="1"/>
              <a:t>turma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endParaRPr lang="en-US"/>
          </a:p>
          <a:p>
            <a:r>
              <a:rPr lang="en-US"/>
              <a:t>Para </a:t>
            </a:r>
            <a:r>
              <a:rPr lang="en-US" err="1"/>
              <a:t>isso</a:t>
            </a:r>
            <a:r>
              <a:rPr lang="en-US"/>
              <a:t>, </a:t>
            </a:r>
            <a:r>
              <a:rPr lang="en-US" err="1"/>
              <a:t>vocês</a:t>
            </a:r>
            <a:r>
              <a:rPr lang="en-US"/>
              <a:t> </a:t>
            </a:r>
            <a:r>
              <a:rPr lang="en-US" err="1"/>
              <a:t>devem</a:t>
            </a:r>
            <a:r>
              <a:rPr lang="en-US"/>
              <a:t> responder </a:t>
            </a:r>
            <a:r>
              <a:rPr lang="en-US" err="1"/>
              <a:t>quatro</a:t>
            </a:r>
            <a:r>
              <a:rPr lang="en-US"/>
              <a:t> </a:t>
            </a:r>
            <a:r>
              <a:rPr lang="en-US" err="1"/>
              <a:t>perguntas</a:t>
            </a:r>
            <a:r>
              <a:rPr lang="en-US"/>
              <a:t>: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Primeiro: </a:t>
            </a:r>
            <a:r>
              <a:rPr lang="en-US" b="1"/>
              <a:t>qual </a:t>
            </a:r>
            <a:r>
              <a:rPr lang="en-US" b="1" err="1"/>
              <a:t>cenário</a:t>
            </a:r>
            <a:r>
              <a:rPr lang="en-US" b="1"/>
              <a:t> </a:t>
            </a:r>
            <a:r>
              <a:rPr lang="en-US" b="1" err="1"/>
              <a:t>estamos</a:t>
            </a:r>
            <a:r>
              <a:rPr lang="en-US" b="1"/>
              <a:t> </a:t>
            </a:r>
            <a:r>
              <a:rPr lang="en-US" b="1" err="1"/>
              <a:t>vendo</a:t>
            </a:r>
            <a:r>
              <a:rPr lang="en-US" b="1"/>
              <a:t>?</a:t>
            </a:r>
            <a:endParaRPr lang="en-US"/>
          </a:p>
          <a:p>
            <a:r>
              <a:rPr lang="en-US" err="1"/>
              <a:t>Depois</a:t>
            </a:r>
            <a:r>
              <a:rPr lang="en-US"/>
              <a:t>: </a:t>
            </a:r>
            <a:r>
              <a:rPr lang="en-US" b="1"/>
              <a:t>qual </a:t>
            </a:r>
            <a:r>
              <a:rPr lang="en-US" b="1" err="1"/>
              <a:t>ação</a:t>
            </a:r>
            <a:r>
              <a:rPr lang="en-US" b="1"/>
              <a:t> </a:t>
            </a:r>
            <a:r>
              <a:rPr lang="en-US" b="1" err="1"/>
              <a:t>deve</a:t>
            </a:r>
            <a:r>
              <a:rPr lang="en-US" b="1"/>
              <a:t> ser </a:t>
            </a:r>
            <a:r>
              <a:rPr lang="en-US" b="1" err="1"/>
              <a:t>tomada</a:t>
            </a:r>
            <a:r>
              <a:rPr lang="en-US" b="1"/>
              <a:t>?</a:t>
            </a:r>
            <a:endParaRPr lang="en-US"/>
          </a:p>
          <a:p>
            <a:r>
              <a:rPr lang="en-US"/>
              <a:t>Em </a:t>
            </a:r>
            <a:r>
              <a:rPr lang="en-US" err="1"/>
              <a:t>seguida</a:t>
            </a:r>
            <a:r>
              <a:rPr lang="en-US"/>
              <a:t>: </a:t>
            </a:r>
            <a:r>
              <a:rPr lang="en-US" b="1"/>
              <a:t>qual é o </a:t>
            </a:r>
            <a:r>
              <a:rPr lang="en-US" b="1" err="1"/>
              <a:t>fluxo</a:t>
            </a:r>
            <a:r>
              <a:rPr lang="en-US" b="1"/>
              <a:t> </a:t>
            </a:r>
            <a:r>
              <a:rPr lang="en-US" b="1" err="1"/>
              <a:t>correto</a:t>
            </a:r>
            <a:r>
              <a:rPr lang="en-US" b="1"/>
              <a:t>: </a:t>
            </a:r>
            <a:r>
              <a:rPr lang="en-US" b="1" err="1"/>
              <a:t>criação</a:t>
            </a:r>
            <a:r>
              <a:rPr lang="en-US" b="1"/>
              <a:t>, </a:t>
            </a:r>
            <a:r>
              <a:rPr lang="en-US" b="1" err="1"/>
              <a:t>correção</a:t>
            </a:r>
            <a:r>
              <a:rPr lang="en-US" b="1"/>
              <a:t>, SGD, </a:t>
            </a:r>
            <a:r>
              <a:rPr lang="en-US" b="1" err="1"/>
              <a:t>reanálise</a:t>
            </a:r>
            <a:r>
              <a:rPr lang="en-US" b="1"/>
              <a:t> </a:t>
            </a:r>
            <a:r>
              <a:rPr lang="en-US" b="1" err="1"/>
              <a:t>ou</a:t>
            </a:r>
            <a:r>
              <a:rPr lang="en-US" b="1"/>
              <a:t> outro </a:t>
            </a:r>
            <a:r>
              <a:rPr lang="en-US" b="1" err="1"/>
              <a:t>tratamento</a:t>
            </a:r>
            <a:r>
              <a:rPr lang="en-US" b="1"/>
              <a:t>?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r>
              <a:rPr lang="en-US"/>
              <a:t>E </a:t>
            </a:r>
            <a:r>
              <a:rPr lang="en-US" err="1"/>
              <a:t>por</a:t>
            </a:r>
            <a:r>
              <a:rPr lang="en-US"/>
              <a:t> </a:t>
            </a:r>
            <a:r>
              <a:rPr lang="en-US" err="1"/>
              <a:t>fim</a:t>
            </a:r>
            <a:r>
              <a:rPr lang="en-US"/>
              <a:t>: </a:t>
            </a:r>
            <a:r>
              <a:rPr lang="en-US" b="1"/>
              <a:t>o </a:t>
            </a:r>
            <a:r>
              <a:rPr lang="en-US" b="1" err="1"/>
              <a:t>que</a:t>
            </a:r>
            <a:r>
              <a:rPr lang="en-US" b="1"/>
              <a:t> </a:t>
            </a:r>
            <a:r>
              <a:rPr lang="en-US" b="1" err="1"/>
              <a:t>não</a:t>
            </a:r>
            <a:r>
              <a:rPr lang="en-US" b="1"/>
              <a:t> </a:t>
            </a:r>
            <a:r>
              <a:rPr lang="en-US" b="1" err="1"/>
              <a:t>deve</a:t>
            </a:r>
            <a:r>
              <a:rPr lang="en-US" b="1"/>
              <a:t> ser </a:t>
            </a:r>
            <a:r>
              <a:rPr lang="en-US" b="1" err="1"/>
              <a:t>feito</a:t>
            </a:r>
            <a:r>
              <a:rPr lang="en-US" b="1"/>
              <a:t> </a:t>
            </a:r>
            <a:r>
              <a:rPr lang="en-US" b="1" err="1"/>
              <a:t>nesse</a:t>
            </a:r>
            <a:r>
              <a:rPr lang="en-US" b="1"/>
              <a:t> </a:t>
            </a:r>
            <a:r>
              <a:rPr lang="en-US" b="1" err="1"/>
              <a:t>caso</a:t>
            </a:r>
            <a:r>
              <a:rPr lang="en-US" b="1"/>
              <a:t>?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r>
              <a:rPr lang="en-US" err="1"/>
              <a:t>Percebam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as </a:t>
            </a:r>
            <a:r>
              <a:rPr lang="en-US" err="1"/>
              <a:t>perguntas</a:t>
            </a:r>
            <a:r>
              <a:rPr lang="en-US"/>
              <a:t> </a:t>
            </a:r>
            <a:r>
              <a:rPr lang="en-US" err="1"/>
              <a:t>seguem</a:t>
            </a:r>
            <a:r>
              <a:rPr lang="en-US"/>
              <a:t> </a:t>
            </a:r>
            <a:r>
              <a:rPr lang="en-US" err="1"/>
              <a:t>exatamente</a:t>
            </a:r>
            <a:r>
              <a:rPr lang="en-US"/>
              <a:t> a </a:t>
            </a:r>
            <a:r>
              <a:rPr lang="en-US" err="1"/>
              <a:t>lógica</a:t>
            </a:r>
            <a:r>
              <a:rPr lang="en-US"/>
              <a:t> </a:t>
            </a:r>
            <a:r>
              <a:rPr lang="en-US" err="1"/>
              <a:t>trabalhada</a:t>
            </a:r>
            <a:r>
              <a:rPr lang="en-US"/>
              <a:t> </a:t>
            </a:r>
            <a:r>
              <a:rPr lang="en-US" err="1"/>
              <a:t>ao</a:t>
            </a:r>
            <a:r>
              <a:rPr lang="en-US"/>
              <a:t> </a:t>
            </a:r>
            <a:r>
              <a:rPr lang="en-US" err="1"/>
              <a:t>longo</a:t>
            </a:r>
            <a:r>
              <a:rPr lang="en-US"/>
              <a:t> do </a:t>
            </a:r>
            <a:r>
              <a:rPr lang="en-US" err="1"/>
              <a:t>módulo</a:t>
            </a:r>
            <a:r>
              <a:rPr lang="en-US"/>
              <a:t>: </a:t>
            </a:r>
            <a:r>
              <a:rPr lang="en-US" err="1"/>
              <a:t>identificar</a:t>
            </a:r>
            <a:r>
              <a:rPr lang="en-US"/>
              <a:t>, </a:t>
            </a:r>
            <a:r>
              <a:rPr lang="en-US" err="1"/>
              <a:t>interpretar</a:t>
            </a:r>
            <a:r>
              <a:rPr lang="en-US"/>
              <a:t>, </a:t>
            </a:r>
            <a:r>
              <a:rPr lang="en-US" err="1"/>
              <a:t>classificar</a:t>
            </a:r>
            <a:r>
              <a:rPr lang="en-US"/>
              <a:t> e </a:t>
            </a:r>
            <a:r>
              <a:rPr lang="en-US" err="1"/>
              <a:t>agir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endParaRPr lang="en-US" b="1">
              <a:ea typeface="Calibri"/>
              <a:cs typeface="Calibri"/>
            </a:endParaRPr>
          </a:p>
          <a:p>
            <a:r>
              <a:rPr lang="en-US" err="1"/>
              <a:t>Vocês</a:t>
            </a:r>
            <a:r>
              <a:rPr lang="en-US"/>
              <a:t> </a:t>
            </a:r>
            <a:r>
              <a:rPr lang="en-US" err="1"/>
              <a:t>terão</a:t>
            </a:r>
            <a:r>
              <a:rPr lang="en-US"/>
              <a:t> </a:t>
            </a:r>
            <a:r>
              <a:rPr lang="en-US" err="1"/>
              <a:t>alguns</a:t>
            </a:r>
            <a:r>
              <a:rPr lang="en-US"/>
              <a:t> </a:t>
            </a:r>
            <a:r>
              <a:rPr lang="en-US" err="1"/>
              <a:t>minutos</a:t>
            </a:r>
            <a:r>
              <a:rPr lang="en-US"/>
              <a:t> para </a:t>
            </a:r>
            <a:r>
              <a:rPr lang="en-US" err="1"/>
              <a:t>discutir</a:t>
            </a:r>
            <a:r>
              <a:rPr lang="en-US"/>
              <a:t> e, </a:t>
            </a:r>
            <a:r>
              <a:rPr lang="en-US" err="1"/>
              <a:t>depois</a:t>
            </a:r>
            <a:r>
              <a:rPr lang="en-US"/>
              <a:t>, </a:t>
            </a:r>
            <a:r>
              <a:rPr lang="en-US" err="1"/>
              <a:t>vamos</a:t>
            </a:r>
            <a:r>
              <a:rPr lang="en-US"/>
              <a:t> </a:t>
            </a:r>
            <a:r>
              <a:rPr lang="en-US" err="1"/>
              <a:t>compartilhar</a:t>
            </a:r>
            <a:r>
              <a:rPr lang="en-US"/>
              <a:t> as </a:t>
            </a:r>
            <a:r>
              <a:rPr lang="en-US" err="1"/>
              <a:t>decisões</a:t>
            </a:r>
            <a:r>
              <a:rPr lang="en-US"/>
              <a:t> com </a:t>
            </a:r>
            <a:r>
              <a:rPr lang="en-US" err="1"/>
              <a:t>toda</a:t>
            </a:r>
            <a:r>
              <a:rPr lang="en-US"/>
              <a:t> a </a:t>
            </a:r>
            <a:r>
              <a:rPr lang="en-US" err="1"/>
              <a:t>turma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r>
              <a:rPr lang="en-US" b="1"/>
              <a:t>4 </a:t>
            </a:r>
            <a:r>
              <a:rPr lang="en-US" b="1" err="1"/>
              <a:t>cenários</a:t>
            </a:r>
            <a:r>
              <a:rPr lang="en-US" b="1"/>
              <a:t> - 4 </a:t>
            </a:r>
            <a:r>
              <a:rPr lang="en-US" b="1" err="1"/>
              <a:t>grupos</a:t>
            </a:r>
            <a:r>
              <a:rPr lang="en-US" b="1"/>
              <a:t> -  1 </a:t>
            </a:r>
            <a:r>
              <a:rPr lang="en-US" b="1" err="1"/>
              <a:t>decisão</a:t>
            </a:r>
            <a:endParaRPr lang="pt-BR">
              <a:ea typeface="Calibri"/>
              <a:cs typeface="Calibri"/>
            </a:endParaRPr>
          </a:p>
          <a:p>
            <a:r>
              <a:rPr lang="en-US"/>
              <a:t>Tempo: 8–10 min</a:t>
            </a:r>
            <a:endParaRPr lang="en-US">
              <a:ea typeface="Calibri"/>
              <a:cs typeface="Calibri"/>
            </a:endParaRPr>
          </a:p>
          <a:p>
            <a:endParaRPr lang="en-US"/>
          </a:p>
          <a:p>
            <a:r>
              <a:rPr lang="en-US"/>
              <a:t>Cada </a:t>
            </a:r>
            <a:r>
              <a:rPr lang="en-US" err="1"/>
              <a:t>grupo</a:t>
            </a:r>
            <a:r>
              <a:rPr lang="en-US"/>
              <a:t> </a:t>
            </a:r>
            <a:r>
              <a:rPr lang="en-US" err="1"/>
              <a:t>deve</a:t>
            </a:r>
            <a:r>
              <a:rPr lang="en-US"/>
              <a:t> </a:t>
            </a:r>
            <a:r>
              <a:rPr lang="en-US" err="1"/>
              <a:t>definir</a:t>
            </a:r>
            <a:r>
              <a:rPr lang="en-US"/>
              <a:t>:</a:t>
            </a:r>
            <a:endParaRPr lang="pt-BR"/>
          </a:p>
          <a:p>
            <a:r>
              <a:rPr lang="en-US"/>
              <a:t> O </a:t>
            </a:r>
            <a:r>
              <a:rPr lang="en-US" err="1"/>
              <a:t>cenário</a:t>
            </a:r>
            <a:r>
              <a:rPr lang="en-US"/>
              <a:t> </a:t>
            </a:r>
            <a:r>
              <a:rPr lang="en-US" err="1"/>
              <a:t>identificado</a:t>
            </a:r>
            <a:br>
              <a:rPr lang="en-US">
                <a:cs typeface="+mn-lt"/>
              </a:rPr>
            </a:br>
            <a:r>
              <a:rPr lang="en-US"/>
              <a:t> A </a:t>
            </a:r>
            <a:r>
              <a:rPr lang="en-US" err="1"/>
              <a:t>ação</a:t>
            </a:r>
            <a:r>
              <a:rPr lang="en-US"/>
              <a:t> </a:t>
            </a:r>
            <a:r>
              <a:rPr lang="en-US" err="1"/>
              <a:t>correta</a:t>
            </a:r>
            <a:br>
              <a:rPr lang="en-US">
                <a:cs typeface="+mn-lt"/>
              </a:rPr>
            </a:br>
            <a:r>
              <a:rPr lang="en-US"/>
              <a:t> O </a:t>
            </a:r>
            <a:r>
              <a:rPr lang="en-US" err="1"/>
              <a:t>fluxo</a:t>
            </a:r>
            <a:r>
              <a:rPr lang="en-US"/>
              <a:t> a </a:t>
            </a:r>
            <a:r>
              <a:rPr lang="en-US" err="1"/>
              <a:t>seguir</a:t>
            </a:r>
            <a:br>
              <a:rPr lang="en-US">
                <a:cs typeface="+mn-lt"/>
              </a:rPr>
            </a:br>
            <a:r>
              <a:rPr lang="en-US"/>
              <a:t> O </a:t>
            </a:r>
            <a:r>
              <a:rPr lang="en-US" err="1"/>
              <a:t>que</a:t>
            </a:r>
            <a:r>
              <a:rPr lang="en-US"/>
              <a:t> NÃO </a:t>
            </a:r>
            <a:r>
              <a:rPr lang="en-US" err="1"/>
              <a:t>deve</a:t>
            </a:r>
            <a:r>
              <a:rPr lang="en-US"/>
              <a:t> ser </a:t>
            </a:r>
            <a:r>
              <a:rPr lang="en-US" err="1"/>
              <a:t>feito</a:t>
            </a:r>
            <a:endParaRPr lang="pt-BR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84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166845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No cenário 1, o múltiplo já existe e está tecnicamente liberado. O problema é que o apartamento informado ainda não aparece no Bloco B. A ação correta é criar o complemento dentro do próprio Bloco B, respeitando a estrutura existente. O que não deve ser feito é criar o apartamento em outro bloco ou adaptar a informação para a venda avançar.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85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266615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D8F47-9643-89FE-698E-E20D2EFAA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2B0C3E6-E475-E58D-3FDE-AAC68758A7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65BC7F5-7C72-7B6A-A51B-1453CE6A15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No cenário 2, o endereço aparece com status tecnicamente rejeitado. Portanto, estamos diante de um erro de cobertura ou técnico. A ação correta é não criar HP ou complemento para contornar a rejeição. O fluxo correto é seguir a orientação do GED, solicitar reanálise quando aplicável e acompanhar pelo SGD. O que não deve ser feito é criar em outro bloco ou criar HP inexistente.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D4FBD73-21FB-5037-B9E9-F81D6ADC09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86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704556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8F0C7-5B96-C08E-F2B1-178C6CAAB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86F7992-DC35-B6E0-A70C-9BBA327686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6AD9088-2661-0B79-221A-928DCBADE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No cenário 3, existe indício de múltiplo, porque há mais de uma unidade associada ao mesmo número, mas o endereço ainda aparece como HP único. A ação correta é usar o HP nº 90 como referência e criar o complemento apto 12, ajustando a estrutura de SDU para MDU quando necessário. O que não deve ser feito é criar um novo HP isolado ou ignorar o padrão já existente.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B047A0A-3677-AA0A-EE7D-ED74B73661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87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407815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E3BD2-F324-3EA1-467E-BA382ECB3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8E447D7-CB91-9A1B-A362-1933A488D8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C12AFBF-1AA4-AD40-DA36-57BDD0329A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No cenário 4, temos uma situação de fluxo ou tratativa, porque existe contrato conectado em nome de antigo morador. A ação correta é interromper a criação indevida e seguir o fluxo de Conexão ou endereço existente. O que não deve ser feito é criar HP inexistente, criar novo endereço apenas para concluir a venda ou ignorar o contrato já conectado.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92300A5-C958-BD66-B1CF-68C5C45D5E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88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720848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647A6-0416-CE39-A941-A2ACCCC75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C35C8C3-287A-D30A-9DDA-5DA531CB35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CF4ED9D-65FF-AD0B-9F85-A4C486F0B7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 pulo do gato da etapa Agir é lembrar que a ação correta não nasce da tentativa e erro.</a:t>
            </a:r>
          </a:p>
          <a:p>
            <a:r>
              <a:rPr lang="pt-BR"/>
              <a:t>Ela é consequência de uma análise bem feita.</a:t>
            </a:r>
            <a:endParaRPr lang="pt-BR">
              <a:ea typeface="Calibri"/>
              <a:cs typeface="Calibri"/>
            </a:endParaRPr>
          </a:p>
          <a:p>
            <a:r>
              <a:rPr lang="pt-BR"/>
              <a:t>Antes de orientar o vendedor a seguir, corrigir, criar, acompanhar ou direcionar o fluxo, é preciso garantir que o cenário foi identificado, que as informações foram interpretadas e que a origem do problema foi classificada corretamente.</a:t>
            </a:r>
          </a:p>
          <a:p>
            <a:r>
              <a:rPr lang="pt-BR"/>
              <a:t>Quando essas etapas são respeitadas, a decisão se torna mais segura, reduz retrabalho e evita ações indevidas na operação.</a:t>
            </a:r>
            <a:endParaRPr lang="en-US">
              <a:cs typeface="+mn-lt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DE160BE-C8FF-26B7-444A-2D5AFE1488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89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0245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Iniciamos</a:t>
            </a:r>
            <a:r>
              <a:rPr lang="en-US"/>
              <a:t> </a:t>
            </a:r>
            <a:r>
              <a:rPr lang="en-US" err="1"/>
              <a:t>por</a:t>
            </a:r>
            <a:r>
              <a:rPr lang="en-US"/>
              <a:t>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etapa</a:t>
            </a:r>
            <a:r>
              <a:rPr lang="en-US"/>
              <a:t> </a:t>
            </a:r>
            <a:r>
              <a:rPr lang="en-US" err="1"/>
              <a:t>essencial</a:t>
            </a:r>
            <a:r>
              <a:rPr lang="en-US"/>
              <a:t>: a </a:t>
            </a:r>
            <a:r>
              <a:rPr lang="en-US" err="1"/>
              <a:t>pesquisa</a:t>
            </a:r>
            <a:r>
              <a:rPr lang="en-US"/>
              <a:t> </a:t>
            </a:r>
            <a:r>
              <a:rPr lang="en-US" err="1"/>
              <a:t>nos</a:t>
            </a:r>
            <a:r>
              <a:rPr lang="en-US"/>
              <a:t> </a:t>
            </a:r>
            <a:r>
              <a:rPr lang="en-US" err="1"/>
              <a:t>sistemas</a:t>
            </a:r>
            <a:r>
              <a:rPr lang="en-US"/>
              <a:t>. </a:t>
            </a:r>
            <a:r>
              <a:rPr lang="en-US" err="1"/>
              <a:t>Pesquisar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é </a:t>
            </a:r>
            <a:r>
              <a:rPr lang="en-US" err="1"/>
              <a:t>apenas</a:t>
            </a:r>
            <a:r>
              <a:rPr lang="en-US"/>
              <a:t> </a:t>
            </a:r>
            <a:r>
              <a:rPr lang="en-US" err="1"/>
              <a:t>navegar</a:t>
            </a:r>
            <a:r>
              <a:rPr lang="en-US"/>
              <a:t> </a:t>
            </a:r>
            <a:r>
              <a:rPr lang="en-US" err="1"/>
              <a:t>por</a:t>
            </a:r>
            <a:r>
              <a:rPr lang="en-US"/>
              <a:t> </a:t>
            </a:r>
            <a:r>
              <a:rPr lang="en-US" err="1"/>
              <a:t>telas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localizar</a:t>
            </a:r>
            <a:r>
              <a:rPr lang="en-US"/>
              <a:t> um </a:t>
            </a:r>
            <a:r>
              <a:rPr lang="en-US" err="1"/>
              <a:t>endereço</a:t>
            </a:r>
            <a:r>
              <a:rPr lang="en-US"/>
              <a:t>. A </a:t>
            </a:r>
            <a:r>
              <a:rPr lang="en-US" err="1"/>
              <a:t>pesquisa</a:t>
            </a:r>
            <a:r>
              <a:rPr lang="en-US"/>
              <a:t> serve para </a:t>
            </a:r>
            <a:r>
              <a:rPr lang="en-US" err="1"/>
              <a:t>validar</a:t>
            </a:r>
            <a:r>
              <a:rPr lang="en-US"/>
              <a:t> </a:t>
            </a:r>
            <a:r>
              <a:rPr lang="en-US" err="1"/>
              <a:t>informações</a:t>
            </a:r>
            <a:r>
              <a:rPr lang="en-US"/>
              <a:t>, </a:t>
            </a:r>
            <a:r>
              <a:rPr lang="en-US" err="1"/>
              <a:t>confirmar</a:t>
            </a:r>
            <a:r>
              <a:rPr lang="en-US"/>
              <a:t> </a:t>
            </a:r>
            <a:r>
              <a:rPr lang="en-US" err="1"/>
              <a:t>hipóteses</a:t>
            </a:r>
            <a:r>
              <a:rPr lang="en-US"/>
              <a:t> e </a:t>
            </a:r>
            <a:r>
              <a:rPr lang="en-US" err="1"/>
              <a:t>apoiar</a:t>
            </a:r>
            <a:r>
              <a:rPr lang="en-US"/>
              <a:t> a </a:t>
            </a:r>
            <a:r>
              <a:rPr lang="en-US" err="1"/>
              <a:t>leitura</a:t>
            </a:r>
            <a:r>
              <a:rPr lang="en-US"/>
              <a:t> </a:t>
            </a:r>
            <a:r>
              <a:rPr lang="en-US" err="1"/>
              <a:t>correta</a:t>
            </a:r>
            <a:r>
              <a:rPr lang="en-US"/>
              <a:t> do </a:t>
            </a:r>
            <a:r>
              <a:rPr lang="en-US" err="1"/>
              <a:t>cenário</a:t>
            </a:r>
            <a:r>
              <a:rPr lang="en-US"/>
              <a:t>. A </a:t>
            </a:r>
            <a:r>
              <a:rPr lang="en-US" err="1"/>
              <a:t>partir</a:t>
            </a:r>
            <a:r>
              <a:rPr lang="en-US"/>
              <a:t> dela, o </a:t>
            </a:r>
            <a:r>
              <a:rPr lang="en-US" err="1"/>
              <a:t>vendedor</a:t>
            </a:r>
            <a:r>
              <a:rPr lang="en-US"/>
              <a:t> </a:t>
            </a:r>
            <a:r>
              <a:rPr lang="en-US" err="1"/>
              <a:t>consegue</a:t>
            </a:r>
            <a:r>
              <a:rPr lang="en-US"/>
              <a:t> </a:t>
            </a:r>
            <a:r>
              <a:rPr lang="en-US" err="1"/>
              <a:t>decidir</a:t>
            </a:r>
            <a:r>
              <a:rPr lang="en-US"/>
              <a:t> se </a:t>
            </a:r>
            <a:r>
              <a:rPr lang="en-US" err="1"/>
              <a:t>deve</a:t>
            </a:r>
            <a:r>
              <a:rPr lang="en-US"/>
              <a:t> </a:t>
            </a:r>
            <a:r>
              <a:rPr lang="en-US" err="1"/>
              <a:t>seguir</a:t>
            </a:r>
            <a:r>
              <a:rPr lang="en-US"/>
              <a:t> com a </a:t>
            </a:r>
            <a:r>
              <a:rPr lang="en-US" err="1"/>
              <a:t>venda</a:t>
            </a:r>
            <a:r>
              <a:rPr lang="en-US"/>
              <a:t>, </a:t>
            </a:r>
            <a:r>
              <a:rPr lang="en-US" err="1"/>
              <a:t>corrigir</a:t>
            </a:r>
            <a:r>
              <a:rPr lang="en-US"/>
              <a:t> dados, </a:t>
            </a:r>
            <a:r>
              <a:rPr lang="en-US" err="1"/>
              <a:t>criar</a:t>
            </a:r>
            <a:r>
              <a:rPr lang="en-US"/>
              <a:t> HP, </a:t>
            </a:r>
            <a:r>
              <a:rPr lang="en-US" err="1"/>
              <a:t>acompanhar</a:t>
            </a:r>
            <a:r>
              <a:rPr lang="en-US"/>
              <a:t> </a:t>
            </a:r>
            <a:r>
              <a:rPr lang="en-US" err="1"/>
              <a:t>pelo</a:t>
            </a:r>
            <a:r>
              <a:rPr lang="en-US"/>
              <a:t> SGD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direcionar</a:t>
            </a:r>
            <a:r>
              <a:rPr lang="en-US"/>
              <a:t> para outro </a:t>
            </a:r>
            <a:r>
              <a:rPr lang="en-US" err="1"/>
              <a:t>fluxo</a:t>
            </a:r>
            <a:r>
              <a:rPr lang="en-US"/>
              <a:t>.</a:t>
            </a:r>
            <a:endParaRPr lang="pt-BR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664611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 </a:t>
            </a:r>
            <a:r>
              <a:rPr lang="en-US" err="1"/>
              <a:t>isso</a:t>
            </a:r>
            <a:r>
              <a:rPr lang="en-US"/>
              <a:t>, </a:t>
            </a:r>
            <a:r>
              <a:rPr lang="en-US" err="1"/>
              <a:t>encerramos</a:t>
            </a:r>
            <a:r>
              <a:rPr lang="en-US"/>
              <a:t> o </a:t>
            </a:r>
            <a:r>
              <a:rPr lang="en-US" err="1"/>
              <a:t>módulo</a:t>
            </a:r>
            <a:r>
              <a:rPr lang="en-US"/>
              <a:t> GED - </a:t>
            </a:r>
            <a:r>
              <a:rPr lang="en-US" err="1"/>
              <a:t>Endereços</a:t>
            </a:r>
            <a:r>
              <a:rPr lang="en-US"/>
              <a:t>. A </a:t>
            </a:r>
            <a:r>
              <a:rPr lang="en-US" err="1"/>
              <a:t>partir</a:t>
            </a:r>
            <a:r>
              <a:rPr lang="en-US"/>
              <a:t> </a:t>
            </a:r>
            <a:r>
              <a:rPr lang="en-US" err="1"/>
              <a:t>daqui</a:t>
            </a:r>
            <a:r>
              <a:rPr lang="en-US"/>
              <a:t>, o </a:t>
            </a:r>
            <a:r>
              <a:rPr lang="en-US" err="1"/>
              <a:t>papel</a:t>
            </a:r>
            <a:r>
              <a:rPr lang="en-US"/>
              <a:t> do </a:t>
            </a:r>
            <a:r>
              <a:rPr lang="en-US" err="1"/>
              <a:t>instrutor</a:t>
            </a:r>
            <a:r>
              <a:rPr lang="en-US"/>
              <a:t> é </a:t>
            </a:r>
            <a:r>
              <a:rPr lang="en-US" err="1"/>
              <a:t>garantir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os</a:t>
            </a:r>
            <a:r>
              <a:rPr lang="en-US"/>
              <a:t> </a:t>
            </a:r>
            <a:r>
              <a:rPr lang="en-US" err="1"/>
              <a:t>multiplicadores</a:t>
            </a:r>
            <a:r>
              <a:rPr lang="en-US"/>
              <a:t> </a:t>
            </a:r>
            <a:r>
              <a:rPr lang="en-US" err="1"/>
              <a:t>consigam</a:t>
            </a:r>
            <a:r>
              <a:rPr lang="en-US"/>
              <a:t> </a:t>
            </a:r>
            <a:r>
              <a:rPr lang="en-US" err="1"/>
              <a:t>conduzir</a:t>
            </a:r>
            <a:r>
              <a:rPr lang="en-US"/>
              <a:t> </a:t>
            </a:r>
            <a:r>
              <a:rPr lang="en-US" err="1"/>
              <a:t>essa</a:t>
            </a:r>
            <a:r>
              <a:rPr lang="en-US"/>
              <a:t> </a:t>
            </a:r>
            <a:r>
              <a:rPr lang="en-US" err="1"/>
              <a:t>lógica</a:t>
            </a:r>
            <a:r>
              <a:rPr lang="en-US"/>
              <a:t> com </a:t>
            </a:r>
            <a:r>
              <a:rPr lang="en-US" err="1"/>
              <a:t>os</a:t>
            </a:r>
            <a:r>
              <a:rPr lang="en-US"/>
              <a:t> </a:t>
            </a:r>
            <a:r>
              <a:rPr lang="en-US" err="1"/>
              <a:t>vendedores</a:t>
            </a:r>
            <a:r>
              <a:rPr lang="en-US"/>
              <a:t>: </a:t>
            </a:r>
            <a:r>
              <a:rPr lang="en-US" err="1"/>
              <a:t>pesquisar</a:t>
            </a:r>
            <a:r>
              <a:rPr lang="en-US"/>
              <a:t>, </a:t>
            </a:r>
            <a:r>
              <a:rPr lang="en-US" err="1"/>
              <a:t>interpretar</a:t>
            </a:r>
            <a:r>
              <a:rPr lang="en-US"/>
              <a:t>, </a:t>
            </a:r>
            <a:r>
              <a:rPr lang="en-US" err="1"/>
              <a:t>criar</a:t>
            </a:r>
            <a:r>
              <a:rPr lang="en-US"/>
              <a:t> </a:t>
            </a:r>
            <a:r>
              <a:rPr lang="en-US" err="1"/>
              <a:t>quando</a:t>
            </a:r>
            <a:r>
              <a:rPr lang="en-US"/>
              <a:t> </a:t>
            </a:r>
            <a:r>
              <a:rPr lang="en-US" err="1"/>
              <a:t>necessário</a:t>
            </a:r>
            <a:r>
              <a:rPr lang="en-US"/>
              <a:t>, </a:t>
            </a:r>
            <a:r>
              <a:rPr lang="en-US" err="1"/>
              <a:t>acompanhar</a:t>
            </a:r>
            <a:r>
              <a:rPr lang="en-US"/>
              <a:t> e </a:t>
            </a:r>
            <a:r>
              <a:rPr lang="en-US" err="1"/>
              <a:t>agir</a:t>
            </a:r>
            <a:r>
              <a:rPr lang="en-US"/>
              <a:t> com </a:t>
            </a:r>
            <a:r>
              <a:rPr lang="en-US" err="1"/>
              <a:t>segurança</a:t>
            </a:r>
            <a:r>
              <a:rPr lang="en-US"/>
              <a:t>.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90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795775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3078-EDBB-4BB6-93E2-92ABCC506F67}" type="slidenum">
              <a:rPr lang="pt-BR"/>
              <a:t>91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746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;p1"/>
          <p:cNvSpPr/>
          <p:nvPr/>
        </p:nvSpPr>
        <p:spPr>
          <a:xfrm>
            <a:off x="2001591" y="410855"/>
            <a:ext cx="10190409" cy="1678105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24;p1"/>
          <p:cNvSpPr txBox="1"/>
          <p:nvPr/>
        </p:nvSpPr>
        <p:spPr>
          <a:xfrm>
            <a:off x="2240225" y="0"/>
            <a:ext cx="9969235" cy="423565"/>
          </a:xfrm>
          <a:prstGeom prst="rect">
            <a:avLst/>
          </a:prstGeom>
          <a:solidFill>
            <a:srgbClr val="000023"/>
          </a:solidFill>
          <a:ln w="12700" cap="flat" cmpd="sng">
            <a:solidFill>
              <a:srgbClr val="42404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41;p1"/>
          <p:cNvSpPr/>
          <p:nvPr/>
        </p:nvSpPr>
        <p:spPr>
          <a:xfrm>
            <a:off x="0" y="0"/>
            <a:ext cx="2257685" cy="1761743"/>
          </a:xfrm>
          <a:prstGeom prst="rect">
            <a:avLst/>
          </a:prstGeom>
          <a:solidFill>
            <a:srgbClr val="4652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850086" y="579612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8850086" y="1129470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Google Shape;22;p1"/>
          <p:cNvSpPr/>
          <p:nvPr/>
        </p:nvSpPr>
        <p:spPr>
          <a:xfrm>
            <a:off x="0" y="1761743"/>
            <a:ext cx="12192001" cy="419404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26;p1"/>
          <p:cNvSpPr txBox="1"/>
          <p:nvPr/>
        </p:nvSpPr>
        <p:spPr>
          <a:xfrm>
            <a:off x="2358723" y="16329"/>
            <a:ext cx="1822225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Verdana" panose="020B0604030504040204"/>
              <a:buNone/>
            </a:pPr>
            <a:r>
              <a:rPr lang="en-US" sz="1600" b="1" i="0" u="none" strike="noStrike" cap="none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Informações</a:t>
            </a:r>
            <a:endParaRPr sz="16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28;p1"/>
          <p:cNvSpPr txBox="1"/>
          <p:nvPr/>
        </p:nvSpPr>
        <p:spPr>
          <a:xfrm>
            <a:off x="2358722" y="451007"/>
            <a:ext cx="5893211" cy="121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Treinamento</a:t>
            </a:r>
            <a:r>
              <a:rPr lang="en-US" sz="1600" b="0" i="0" u="none" strike="noStrike" cap="none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DI:                                           </a:t>
            </a:r>
            <a:r>
              <a:rPr lang="en-US" sz="160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</a:t>
            </a:r>
            <a:r>
              <a:rPr lang="en-US" sz="1600" b="1" i="0" u="none" strike="noStrike" cap="none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Revisado</a:t>
            </a:r>
            <a:r>
              <a:rPr lang="en-US" sz="1600" b="1" i="0" u="none" strike="noStrike" cap="none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por: </a:t>
            </a:r>
          </a:p>
          <a:p>
            <a:pPr lvl="0"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Data:</a:t>
            </a:r>
            <a:endParaRPr lang="en-US" sz="1600" b="1" i="0" u="none" strike="noStrike" cap="none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28;p1"/>
          <p:cNvSpPr txBox="1"/>
          <p:nvPr/>
        </p:nvSpPr>
        <p:spPr>
          <a:xfrm>
            <a:off x="9007308" y="530625"/>
            <a:ext cx="1361010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i="0" u="none" strike="noStrike" cap="none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Versão</a:t>
            </a:r>
            <a:r>
              <a:rPr lang="en-US" sz="1600" b="1" i="0" u="none" strike="noStrike" cap="none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</a:t>
            </a:r>
            <a:r>
              <a:rPr lang="en-US" sz="1600" i="0" u="none" strike="noStrike" cap="none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01</a:t>
            </a:r>
          </a:p>
        </p:txBody>
      </p:sp>
      <p:sp>
        <p:nvSpPr>
          <p:cNvPr id="12" name="Google Shape;28;p1"/>
          <p:cNvSpPr txBox="1"/>
          <p:nvPr/>
        </p:nvSpPr>
        <p:spPr>
          <a:xfrm>
            <a:off x="9007308" y="1111980"/>
            <a:ext cx="2429318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Solução</a:t>
            </a:r>
            <a:r>
              <a:rPr lang="en-US" sz="1600" b="1" i="0" u="none" strike="noStrike" cap="none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lang="en-US" sz="1600" i="0" u="none" strike="noStrike" cap="none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7" name="Gráfico 16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7928BDA-DCA8-0A57-2EF3-A29BD0A89A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48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ídeo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VÍDEO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081098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inel G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0" y="4055056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/>
          <p:cNvSpPr/>
          <p:nvPr/>
        </p:nvSpPr>
        <p:spPr>
          <a:xfrm>
            <a:off x="0" y="2242017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/>
          <p:cNvSpPr/>
          <p:nvPr/>
        </p:nvSpPr>
        <p:spPr>
          <a:xfrm>
            <a:off x="0" y="3145324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/>
          <p:cNvSpPr/>
          <p:nvPr/>
        </p:nvSpPr>
        <p:spPr>
          <a:xfrm>
            <a:off x="0" y="1335988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787400" y="5731050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/>
              <a:t>Pasta do Projeto:                                                                                                      </a:t>
            </a:r>
            <a:r>
              <a:rPr lang="pt-BR" sz="2000" b="0"/>
              <a:t>.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-1" y="-818147"/>
            <a:ext cx="12192001" cy="818147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PAINEL GERAL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787400" y="1528764"/>
            <a:ext cx="1061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/>
              <a:t>Entregas: </a:t>
            </a:r>
            <a:r>
              <a:rPr lang="pt-BR" sz="2000" b="0">
                <a:solidFill>
                  <a:schemeClr val="bg1">
                    <a:lumMod val="75000"/>
                  </a:schemeClr>
                </a:solidFill>
              </a:rPr>
              <a:t>                                                                                                                          </a:t>
            </a:r>
            <a:r>
              <a:rPr lang="pt-BR" sz="2000" b="0"/>
              <a:t>. </a:t>
            </a:r>
          </a:p>
          <a:p>
            <a:endParaRPr lang="pt-BR" sz="2000" b="0"/>
          </a:p>
          <a:p>
            <a:endParaRPr lang="pt-BR" sz="2000" b="0"/>
          </a:p>
          <a:p>
            <a:r>
              <a:rPr lang="pt-BR" sz="2000" b="1"/>
              <a:t>Materiais Complementares:                                                                             </a:t>
            </a:r>
            <a:r>
              <a:rPr lang="pt-BR" sz="2000" b="0"/>
              <a:t>. </a:t>
            </a:r>
          </a:p>
          <a:p>
            <a:endParaRPr lang="pt-BR" sz="2000" b="0"/>
          </a:p>
          <a:p>
            <a:endParaRPr lang="pt-BR" sz="2000" b="1"/>
          </a:p>
          <a:p>
            <a:r>
              <a:rPr lang="pt-BR" sz="2000" b="1"/>
              <a:t>Atividades Externas:                                                                                              </a:t>
            </a:r>
            <a:r>
              <a:rPr lang="pt-BR" sz="2000" b="0"/>
              <a:t>. </a:t>
            </a:r>
          </a:p>
          <a:p>
            <a:endParaRPr lang="pt-BR" sz="2000" b="0"/>
          </a:p>
          <a:p>
            <a:endParaRPr lang="pt-BR" sz="2000" b="0"/>
          </a:p>
          <a:p>
            <a:r>
              <a:rPr lang="pt-BR" sz="2000" b="1"/>
              <a:t>Materiais Gráficos:                                                                                                 </a:t>
            </a:r>
            <a:r>
              <a:rPr lang="pt-BR" sz="2000" b="0"/>
              <a:t>. 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787400" y="345412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/>
              <a:t>Projeto:                                                                                                         </a:t>
            </a:r>
            <a:r>
              <a:rPr lang="pt-BR" sz="2000" b="0">
                <a:solidFill>
                  <a:schemeClr val="tx1"/>
                </a:solidFill>
              </a:rPr>
              <a:t>.</a:t>
            </a:r>
            <a:endParaRPr lang="pt-BR" sz="3200" b="0">
              <a:solidFill>
                <a:schemeClr val="tx1"/>
              </a:solidFill>
            </a:endParaRPr>
          </a:p>
        </p:txBody>
      </p:sp>
      <p:sp>
        <p:nvSpPr>
          <p:cNvPr id="47" name="Google Shape;22;p1"/>
          <p:cNvSpPr/>
          <p:nvPr/>
        </p:nvSpPr>
        <p:spPr>
          <a:xfrm>
            <a:off x="0" y="6457890"/>
            <a:ext cx="12192001" cy="400110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49" name="Conector Reto 48"/>
          <p:cNvCxnSpPr/>
          <p:nvPr/>
        </p:nvCxnSpPr>
        <p:spPr>
          <a:xfrm>
            <a:off x="2057400" y="1804225"/>
            <a:ext cx="5943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>
            <a:off x="4165600" y="2724555"/>
            <a:ext cx="383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>
            <a:off x="3302000" y="3627862"/>
            <a:ext cx="4699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/>
          <p:nvPr/>
        </p:nvCxnSpPr>
        <p:spPr>
          <a:xfrm>
            <a:off x="3145971" y="4546463"/>
            <a:ext cx="48550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/>
          <p:cNvCxnSpPr/>
          <p:nvPr/>
        </p:nvCxnSpPr>
        <p:spPr>
          <a:xfrm>
            <a:off x="2362200" y="828587"/>
            <a:ext cx="84709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to 61"/>
          <p:cNvCxnSpPr/>
          <p:nvPr/>
        </p:nvCxnSpPr>
        <p:spPr>
          <a:xfrm>
            <a:off x="2895600" y="6031374"/>
            <a:ext cx="512717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787400" y="5077001"/>
            <a:ext cx="7340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/>
              <a:t>Será necessário gerar QR CODE?      </a:t>
            </a:r>
            <a:r>
              <a:rPr lang="pt-BR" sz="2000" b="0"/>
              <a:t>(    ) Sim.       (    ) Não.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87400" y="1313192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/>
              <a:t>(Teams, Online, PPT, APP...)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87400" y="2224043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/>
              <a:t>(PDF, Manual, Infográfico...)</a:t>
            </a:r>
            <a:endParaRPr lang="pt-BR" sz="1400"/>
          </a:p>
        </p:txBody>
      </p:sp>
      <p:sp>
        <p:nvSpPr>
          <p:cNvPr id="8" name="CaixaDeTexto 7"/>
          <p:cNvSpPr txBox="1"/>
          <p:nvPr/>
        </p:nvSpPr>
        <p:spPr>
          <a:xfrm>
            <a:off x="787400" y="3129935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/>
              <a:t>(Miro, Kahoot, Wordwall...)</a:t>
            </a:r>
            <a:endParaRPr lang="pt-BR" sz="1400"/>
          </a:p>
        </p:txBody>
      </p:sp>
      <p:sp>
        <p:nvSpPr>
          <p:cNvPr id="10" name="CaixaDeTexto 9"/>
          <p:cNvSpPr txBox="1"/>
          <p:nvPr/>
        </p:nvSpPr>
        <p:spPr>
          <a:xfrm>
            <a:off x="787400" y="4042644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/>
              <a:t>(Figurinhas, Filtros, Cartas...)</a:t>
            </a:r>
            <a:endParaRPr lang="pt-BR" sz="1400"/>
          </a:p>
        </p:txBody>
      </p:sp>
      <p:sp>
        <p:nvSpPr>
          <p:cNvPr id="30" name="Retângulo 29"/>
          <p:cNvSpPr/>
          <p:nvPr/>
        </p:nvSpPr>
        <p:spPr>
          <a:xfrm>
            <a:off x="8483600" y="1315550"/>
            <a:ext cx="3708400" cy="4772114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/>
          <p:cNvSpPr txBox="1"/>
          <p:nvPr/>
        </p:nvSpPr>
        <p:spPr>
          <a:xfrm>
            <a:off x="8763000" y="1511547"/>
            <a:ext cx="370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chemeClr val="tx1"/>
                </a:solidFill>
              </a:rPr>
              <a:t>Capas/Templates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8763000" y="2158520"/>
            <a:ext cx="31877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/>
              <a:t>(    ) Comunicação Vertical.</a:t>
            </a:r>
          </a:p>
          <a:p>
            <a:r>
              <a:rPr lang="pt-BR" sz="1800" b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/>
              <a:t>(    ) Estratégia.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/>
              <a:t>(    ) WhatsApp.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/>
              <a:t>(    ) Fusion.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/>
              <a:t>(    ) TAD.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/>
              <a:t>(    ) APP.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/>
              <a:t>(    ) Vídeo.</a:t>
            </a:r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D261AF2-24FA-59E9-4E40-022A882A80F4}"/>
              </a:ext>
            </a:extLst>
          </p:cNvPr>
          <p:cNvSpPr/>
          <p:nvPr userDrawn="1"/>
        </p:nvSpPr>
        <p:spPr>
          <a:xfrm>
            <a:off x="-1" y="-818147"/>
            <a:ext cx="12192001" cy="818147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1E23C2-E771-D543-B0AC-6BCF0EF36F70}"/>
              </a:ext>
            </a:extLst>
          </p:cNvPr>
          <p:cNvSpPr txBox="1"/>
          <p:nvPr userDrawn="1"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PAINEL GERAL</a:t>
            </a:r>
          </a:p>
        </p:txBody>
      </p:sp>
      <p:sp>
        <p:nvSpPr>
          <p:cNvPr id="19" name="Google Shape;22;p1">
            <a:extLst>
              <a:ext uri="{FF2B5EF4-FFF2-40B4-BE49-F238E27FC236}">
                <a16:creationId xmlns:a16="http://schemas.microsoft.com/office/drawing/2014/main" id="{5CA9E8CE-AA4E-6C27-6384-FD6653CE7245}"/>
              </a:ext>
            </a:extLst>
          </p:cNvPr>
          <p:cNvSpPr/>
          <p:nvPr userDrawn="1"/>
        </p:nvSpPr>
        <p:spPr>
          <a:xfrm>
            <a:off x="0" y="6457890"/>
            <a:ext cx="12192001" cy="400110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F5286E54-4884-4F6F-58B0-44D4DC36481E}"/>
              </a:ext>
            </a:extLst>
          </p:cNvPr>
          <p:cNvCxnSpPr>
            <a:cxnSpLocks/>
          </p:cNvCxnSpPr>
          <p:nvPr userDrawn="1"/>
        </p:nvCxnSpPr>
        <p:spPr>
          <a:xfrm>
            <a:off x="1841500" y="1791525"/>
            <a:ext cx="6070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93DDD03C-528E-3325-FE6A-88C67EA5EC62}"/>
              </a:ext>
            </a:extLst>
          </p:cNvPr>
          <p:cNvCxnSpPr>
            <a:cxnSpLocks/>
          </p:cNvCxnSpPr>
          <p:nvPr userDrawn="1"/>
        </p:nvCxnSpPr>
        <p:spPr>
          <a:xfrm>
            <a:off x="3784600" y="2711855"/>
            <a:ext cx="41275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42F73FB6-4406-15BA-A00D-9A2A2E040D64}"/>
              </a:ext>
            </a:extLst>
          </p:cNvPr>
          <p:cNvCxnSpPr>
            <a:cxnSpLocks/>
          </p:cNvCxnSpPr>
          <p:nvPr userDrawn="1"/>
        </p:nvCxnSpPr>
        <p:spPr>
          <a:xfrm>
            <a:off x="3035300" y="3615162"/>
            <a:ext cx="4876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DBEBE914-E423-9A7D-4184-328558FFB2C4}"/>
              </a:ext>
            </a:extLst>
          </p:cNvPr>
          <p:cNvCxnSpPr>
            <a:cxnSpLocks/>
          </p:cNvCxnSpPr>
          <p:nvPr userDrawn="1"/>
        </p:nvCxnSpPr>
        <p:spPr>
          <a:xfrm>
            <a:off x="2861635" y="4533763"/>
            <a:ext cx="505046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E570B92E-B6DD-8ACB-CF8A-FCB2633E7B65}"/>
              </a:ext>
            </a:extLst>
          </p:cNvPr>
          <p:cNvCxnSpPr>
            <a:cxnSpLocks/>
          </p:cNvCxnSpPr>
          <p:nvPr userDrawn="1"/>
        </p:nvCxnSpPr>
        <p:spPr>
          <a:xfrm>
            <a:off x="2705100" y="6080359"/>
            <a:ext cx="823801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342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CONTEÚDO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88044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bg>
      <p:bgPr>
        <a:solidFill>
          <a:srgbClr val="FF7E79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rgbClr val="FF7E79">
              <a:alpha val="32941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941054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enção/Dic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ATENÇÃO/DICA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382103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ividad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ATIVIDADE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188694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lexão/Provocação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REFLEXÃO/PROVOCAÇÃO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825852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çã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47571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aliação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AVALIAÇÃO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82979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30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sv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23.sv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23.sv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23.sv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sv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svg"/><Relationship Id="rId5" Type="http://schemas.openxmlformats.org/officeDocument/2006/relationships/image" Target="../media/image35.sv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svg"/><Relationship Id="rId5" Type="http://schemas.openxmlformats.org/officeDocument/2006/relationships/image" Target="../media/image39.svg"/><Relationship Id="rId4" Type="http://schemas.openxmlformats.org/officeDocument/2006/relationships/image" Target="../media/image3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svg"/><Relationship Id="rId5" Type="http://schemas.openxmlformats.org/officeDocument/2006/relationships/image" Target="../media/image38.svg"/><Relationship Id="rId4" Type="http://schemas.openxmlformats.org/officeDocument/2006/relationships/image" Target="../media/image4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svg"/><Relationship Id="rId5" Type="http://schemas.openxmlformats.org/officeDocument/2006/relationships/image" Target="../media/image40.svg"/><Relationship Id="rId4" Type="http://schemas.openxmlformats.org/officeDocument/2006/relationships/image" Target="../media/image3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svg"/><Relationship Id="rId4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sv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svg"/><Relationship Id="rId5" Type="http://schemas.openxmlformats.org/officeDocument/2006/relationships/image" Target="../media/image15.sv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6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sv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sv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sv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sv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sv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sv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sv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sv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737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03F61-5B8B-9466-2DC8-403ED43F0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8">
            <a:extLst>
              <a:ext uri="{FF2B5EF4-FFF2-40B4-BE49-F238E27FC236}">
                <a16:creationId xmlns:a16="http://schemas.microsoft.com/office/drawing/2014/main" id="{979D0C21-936B-C028-FADF-8A8DDE0D1CBB}"/>
              </a:ext>
            </a:extLst>
          </p:cNvPr>
          <p:cNvSpPr/>
          <p:nvPr/>
        </p:nvSpPr>
        <p:spPr>
          <a:xfrm>
            <a:off x="590461" y="2280813"/>
            <a:ext cx="2454065" cy="1057974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4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Pesquisar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tângulo 8">
            <a:extLst>
              <a:ext uri="{FF2B5EF4-FFF2-40B4-BE49-F238E27FC236}">
                <a16:creationId xmlns:a16="http://schemas.microsoft.com/office/drawing/2014/main" id="{C982BB02-DD92-A418-BF1C-1078B708EBF8}"/>
              </a:ext>
            </a:extLst>
          </p:cNvPr>
          <p:cNvSpPr/>
          <p:nvPr/>
        </p:nvSpPr>
        <p:spPr>
          <a:xfrm>
            <a:off x="3868498" y="2080747"/>
            <a:ext cx="2957272" cy="1158615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4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Interpretar</a:t>
            </a:r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EE4323B-D138-F72C-6619-6D1652D1FED7}"/>
              </a:ext>
            </a:extLst>
          </p:cNvPr>
          <p:cNvSpPr/>
          <p:nvPr/>
        </p:nvSpPr>
        <p:spPr>
          <a:xfrm>
            <a:off x="5680046" y="4007314"/>
            <a:ext cx="2454065" cy="1057974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4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Criar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10" name="Retângulo 8">
            <a:extLst>
              <a:ext uri="{FF2B5EF4-FFF2-40B4-BE49-F238E27FC236}">
                <a16:creationId xmlns:a16="http://schemas.microsoft.com/office/drawing/2014/main" id="{89E500FC-6B1D-A5A1-5725-98B3132E9F2D}"/>
              </a:ext>
            </a:extLst>
          </p:cNvPr>
          <p:cNvSpPr/>
          <p:nvPr/>
        </p:nvSpPr>
        <p:spPr>
          <a:xfrm>
            <a:off x="9029970" y="4007313"/>
            <a:ext cx="2454065" cy="1057974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4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Acompanhar</a:t>
            </a:r>
            <a:endParaRPr lang="pt-BR">
              <a:solidFill>
                <a:srgbClr val="FFFFFF"/>
              </a:solidFill>
            </a:endParaRP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D278D263-1DBE-EBC1-5F4F-341A3645D27E}"/>
              </a:ext>
            </a:extLst>
          </p:cNvPr>
          <p:cNvCxnSpPr/>
          <p:nvPr/>
        </p:nvCxnSpPr>
        <p:spPr>
          <a:xfrm flipV="1">
            <a:off x="3050795" y="2933380"/>
            <a:ext cx="825499" cy="21166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BC7084B6-44AA-7B76-68B8-12BDE8A109FF}"/>
              </a:ext>
            </a:extLst>
          </p:cNvPr>
          <p:cNvCxnSpPr>
            <a:cxnSpLocks/>
          </p:cNvCxnSpPr>
          <p:nvPr/>
        </p:nvCxnSpPr>
        <p:spPr>
          <a:xfrm flipV="1">
            <a:off x="8140380" y="4601153"/>
            <a:ext cx="825499" cy="21166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BC6E3971-735B-116B-8CD9-76B82EFDBFD5}"/>
              </a:ext>
            </a:extLst>
          </p:cNvPr>
          <p:cNvCxnSpPr>
            <a:cxnSpLocks/>
          </p:cNvCxnSpPr>
          <p:nvPr/>
        </p:nvCxnSpPr>
        <p:spPr>
          <a:xfrm>
            <a:off x="4991737" y="4593564"/>
            <a:ext cx="681726" cy="7589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E74EB81E-C355-51C6-7AA2-8A11688478D3}"/>
              </a:ext>
            </a:extLst>
          </p:cNvPr>
          <p:cNvCxnSpPr/>
          <p:nvPr/>
        </p:nvCxnSpPr>
        <p:spPr>
          <a:xfrm flipH="1">
            <a:off x="4895091" y="3238499"/>
            <a:ext cx="7589" cy="1374235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C71AF50C-3DDF-A831-5B37-96BB199DB105}"/>
              </a:ext>
            </a:extLst>
          </p:cNvPr>
          <p:cNvSpPr txBox="1"/>
          <p:nvPr/>
        </p:nvSpPr>
        <p:spPr>
          <a:xfrm>
            <a:off x="616231" y="850261"/>
            <a:ext cx="727206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800" b="1">
                <a:ea typeface="+mn-lt"/>
                <a:cs typeface="+mn-lt"/>
              </a:rPr>
              <a:t>Da pesquisa ao acompanhamento</a:t>
            </a:r>
            <a:endParaRPr lang="pt-BR" b="1"/>
          </a:p>
        </p:txBody>
      </p:sp>
    </p:spTree>
    <p:extLst>
      <p:ext uri="{BB962C8B-B14F-4D97-AF65-F5344CB8AC3E}">
        <p14:creationId xmlns:p14="http://schemas.microsoft.com/office/powerpoint/2010/main" val="1633739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8">
            <a:extLst>
              <a:ext uri="{FF2B5EF4-FFF2-40B4-BE49-F238E27FC236}">
                <a16:creationId xmlns:a16="http://schemas.microsoft.com/office/drawing/2014/main" id="{5229B777-FF5E-930F-23D1-5624BA514DDA}"/>
              </a:ext>
            </a:extLst>
          </p:cNvPr>
          <p:cNvSpPr/>
          <p:nvPr/>
        </p:nvSpPr>
        <p:spPr>
          <a:xfrm>
            <a:off x="773446" y="1986380"/>
            <a:ext cx="5118319" cy="4231186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/>
              <a:buChar char="•"/>
            </a:pPr>
            <a:r>
              <a:rPr lang="pt-BR" sz="2000">
                <a:solidFill>
                  <a:srgbClr val="262626"/>
                </a:solidFill>
                <a:latin typeface="Roboto"/>
                <a:ea typeface="Roboto"/>
                <a:cs typeface="Roboto"/>
              </a:rPr>
              <a:t>Ambiente de cadastro da venda</a:t>
            </a:r>
            <a:endParaRPr lang="pt-BR" sz="2000">
              <a:latin typeface="Roboto"/>
              <a:ea typeface="Roboto"/>
              <a:cs typeface="Roboto"/>
            </a:endParaRPr>
          </a:p>
          <a:p>
            <a:pPr marL="342900" indent="-342900">
              <a:buFont typeface="Arial"/>
              <a:buChar char="•"/>
            </a:pPr>
            <a:r>
              <a:rPr lang="pt-BR" sz="2000">
                <a:solidFill>
                  <a:srgbClr val="262626"/>
                </a:solidFill>
                <a:latin typeface="Roboto"/>
                <a:ea typeface="Roboto"/>
                <a:cs typeface="Roboto"/>
              </a:rPr>
              <a:t>Dados com impacto real no processo</a:t>
            </a:r>
            <a:endParaRPr lang="pt-BR" sz="2000">
              <a:latin typeface="Roboto"/>
              <a:ea typeface="Roboto"/>
              <a:cs typeface="Roboto"/>
            </a:endParaRPr>
          </a:p>
          <a:p>
            <a:pPr marL="342900" indent="-342900">
              <a:buFont typeface="Arial"/>
              <a:buChar char="•"/>
            </a:pPr>
            <a:r>
              <a:rPr lang="pt-BR" sz="2000">
                <a:solidFill>
                  <a:srgbClr val="262626"/>
                </a:solidFill>
                <a:latin typeface="Roboto"/>
                <a:ea typeface="Roboto"/>
                <a:cs typeface="Roboto"/>
              </a:rPr>
              <a:t>Pode gerar análises e tratativas automáticas</a:t>
            </a:r>
            <a:endParaRPr lang="pt-BR" sz="2000">
              <a:latin typeface="Roboto"/>
              <a:ea typeface="Roboto"/>
              <a:cs typeface="Roboto"/>
            </a:endParaRPr>
          </a:p>
          <a:p>
            <a:pPr marL="342900" indent="-342900">
              <a:buFont typeface="Arial"/>
              <a:buChar char="•"/>
            </a:pPr>
            <a:endParaRPr lang="pt-BR" sz="2000">
              <a:solidFill>
                <a:srgbClr val="262626"/>
              </a:solidFill>
              <a:latin typeface="Roboto"/>
              <a:ea typeface="Roboto"/>
              <a:cs typeface="Roboto"/>
            </a:endParaRPr>
          </a:p>
          <a:p>
            <a:r>
              <a:rPr lang="pt-BR" sz="2400" b="1">
                <a:solidFill>
                  <a:srgbClr val="262626"/>
                </a:solidFill>
                <a:latin typeface="Roboto"/>
                <a:ea typeface="Roboto"/>
                <a:cs typeface="Roboto"/>
              </a:rPr>
              <a:t>Utilizar somente quando houver intenção real de venda.</a:t>
            </a:r>
            <a:endParaRPr lang="pt-BR" sz="2400" b="1">
              <a:solidFill>
                <a:srgbClr val="FFFFFF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4" name="Retângulo 8">
            <a:extLst>
              <a:ext uri="{FF2B5EF4-FFF2-40B4-BE49-F238E27FC236}">
                <a16:creationId xmlns:a16="http://schemas.microsoft.com/office/drawing/2014/main" id="{09B82021-81D4-CF18-E7A4-725355D917FA}"/>
              </a:ext>
            </a:extLst>
          </p:cNvPr>
          <p:cNvSpPr/>
          <p:nvPr/>
        </p:nvSpPr>
        <p:spPr>
          <a:xfrm>
            <a:off x="6265596" y="2000757"/>
            <a:ext cx="5155700" cy="4216809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/>
              <a:buChar char="•"/>
            </a:pPr>
            <a:r>
              <a:rPr lang="pt-BR" sz="2000">
                <a:solidFill>
                  <a:srgbClr val="262626"/>
                </a:solidFill>
                <a:latin typeface="Roboto"/>
                <a:ea typeface="Roboto"/>
                <a:cs typeface="Roboto"/>
              </a:rPr>
              <a:t>Ambiente espelho da Nova Proposta</a:t>
            </a:r>
            <a:endParaRPr lang="pt-BR" sz="2000">
              <a:latin typeface="Roboto"/>
              <a:ea typeface="Roboto"/>
              <a:cs typeface="Roboto"/>
            </a:endParaRPr>
          </a:p>
          <a:p>
            <a:pPr marL="342900" indent="-342900">
              <a:buFont typeface="Arial"/>
              <a:buChar char="•"/>
            </a:pPr>
            <a:r>
              <a:rPr lang="pt-BR" sz="2000">
                <a:solidFill>
                  <a:srgbClr val="262626"/>
                </a:solidFill>
                <a:latin typeface="Roboto"/>
                <a:ea typeface="Roboto"/>
                <a:cs typeface="Roboto"/>
              </a:rPr>
              <a:t>Consulta e análise sem gerar demandas</a:t>
            </a:r>
            <a:endParaRPr lang="pt-BR" sz="2000">
              <a:latin typeface="Roboto"/>
              <a:ea typeface="Roboto"/>
              <a:cs typeface="Roboto"/>
            </a:endParaRPr>
          </a:p>
          <a:p>
            <a:pPr marL="342900" indent="-342900">
              <a:buFont typeface="Arial"/>
              <a:buChar char="•"/>
            </a:pPr>
            <a:r>
              <a:rPr lang="pt-BR" sz="2000">
                <a:solidFill>
                  <a:srgbClr val="262626"/>
                </a:solidFill>
                <a:latin typeface="Roboto"/>
                <a:ea typeface="Roboto"/>
                <a:cs typeface="Roboto"/>
              </a:rPr>
              <a:t>Não exige dados válidos do cliente</a:t>
            </a:r>
            <a:endParaRPr lang="pt-BR" sz="2000">
              <a:latin typeface="Roboto"/>
              <a:ea typeface="Roboto"/>
              <a:cs typeface="Roboto"/>
            </a:endParaRPr>
          </a:p>
          <a:p>
            <a:pPr marL="342900" indent="-342900">
              <a:buFont typeface="Arial"/>
              <a:buChar char="•"/>
            </a:pPr>
            <a:endParaRPr lang="pt-BR" sz="2000">
              <a:solidFill>
                <a:srgbClr val="262626"/>
              </a:solidFill>
              <a:latin typeface="Roboto"/>
              <a:ea typeface="Roboto"/>
              <a:cs typeface="Roboto"/>
            </a:endParaRPr>
          </a:p>
          <a:p>
            <a:pPr algn="ctr"/>
            <a:r>
              <a:rPr lang="pt-BR" sz="2400" b="1">
                <a:solidFill>
                  <a:srgbClr val="262626"/>
                </a:solidFill>
                <a:latin typeface="Roboto"/>
                <a:ea typeface="Roboto"/>
                <a:cs typeface="Roboto"/>
              </a:rPr>
              <a:t>Ideal para analisar, consultar e entender o cenário.</a:t>
            </a:r>
            <a:endParaRPr lang="pt-BR" sz="2400">
              <a:latin typeface="Roboto"/>
              <a:ea typeface="Roboto"/>
              <a:cs typeface="Roboto"/>
            </a:endParaRPr>
          </a:p>
        </p:txBody>
      </p:sp>
      <p:sp>
        <p:nvSpPr>
          <p:cNvPr id="11" name="Retângulo: Cantos Diagonais Arredondados 10">
            <a:extLst>
              <a:ext uri="{FF2B5EF4-FFF2-40B4-BE49-F238E27FC236}">
                <a16:creationId xmlns:a16="http://schemas.microsoft.com/office/drawing/2014/main" id="{9B462566-58D5-6879-950B-A178BBD729B7}"/>
              </a:ext>
            </a:extLst>
          </p:cNvPr>
          <p:cNvSpPr/>
          <p:nvPr/>
        </p:nvSpPr>
        <p:spPr>
          <a:xfrm>
            <a:off x="-1706" y="496528"/>
            <a:ext cx="4853621" cy="471951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8864BD4-CF50-985D-0040-E29E3CD155DA}"/>
              </a:ext>
            </a:extLst>
          </p:cNvPr>
          <p:cNvSpPr txBox="1"/>
          <p:nvPr/>
        </p:nvSpPr>
        <p:spPr>
          <a:xfrm>
            <a:off x="218268" y="493489"/>
            <a:ext cx="646920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Principais</a:t>
            </a:r>
            <a:r>
              <a:rPr lang="en-US" sz="2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métodos</a:t>
            </a:r>
            <a:r>
              <a:rPr lang="en-US" sz="2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de </a:t>
            </a:r>
            <a:r>
              <a:rPr lang="en-US" sz="2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pesquisa</a:t>
            </a:r>
            <a:r>
              <a:rPr lang="en-US" sz="2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endParaRPr lang="pt-BR" sz="2400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5" name="Shape 1633">
            <a:extLst>
              <a:ext uri="{FF2B5EF4-FFF2-40B4-BE49-F238E27FC236}">
                <a16:creationId xmlns:a16="http://schemas.microsoft.com/office/drawing/2014/main" id="{077A916A-9B20-CFF6-A675-D5894B3E75D0}"/>
              </a:ext>
            </a:extLst>
          </p:cNvPr>
          <p:cNvSpPr/>
          <p:nvPr/>
        </p:nvSpPr>
        <p:spPr>
          <a:xfrm>
            <a:off x="1234902" y="1195957"/>
            <a:ext cx="4650698" cy="80066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>
              <a:lumMod val="50000"/>
            </a:schemeClr>
          </a:solidFill>
          <a:ln w="12700">
            <a:miter lim="400000"/>
          </a:ln>
          <a:effectLst/>
        </p:spPr>
        <p:txBody>
          <a:bodyPr lIns="19050" tIns="19050" rIns="19050" bIns="19050" anchor="t"/>
          <a:lstStyle>
            <a:defPPr>
              <a:defRPr kern="0"/>
            </a:defPPr>
          </a:lstStyle>
          <a:p>
            <a:pPr algn="ctr">
              <a:defRPr sz="1800" cap="all" spc="90" baseline="-22222">
                <a:solidFill>
                  <a:srgbClr val="FFFFFF"/>
                </a:solidFill>
                <a:latin typeface="HK Grotesk Medium"/>
                <a:ea typeface="HK Grotesk Medium"/>
                <a:cs typeface="HK Grotesk Medium"/>
                <a:sym typeface="HK Grotesk Medium"/>
              </a:defRPr>
            </a:pPr>
            <a:r>
              <a:rPr lang="en-US" sz="2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NOVA </a:t>
            </a:r>
            <a:r>
              <a:rPr lang="en-US" sz="2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PROPOSTA</a:t>
            </a:r>
            <a:r>
              <a:rPr lang="en-US" sz="2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OU</a:t>
            </a:r>
            <a:r>
              <a:rPr lang="en-US" sz="2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BUSCAR</a:t>
            </a:r>
            <a:r>
              <a:rPr lang="en-US" sz="2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CLIENTE</a:t>
            </a:r>
            <a:endParaRPr lang="pt-BR" sz="2400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7" name="Shape 1633">
            <a:extLst>
              <a:ext uri="{FF2B5EF4-FFF2-40B4-BE49-F238E27FC236}">
                <a16:creationId xmlns:a16="http://schemas.microsoft.com/office/drawing/2014/main" id="{A6FFC96E-E0FB-CD4B-DC2C-1E90DAE2C398}"/>
              </a:ext>
            </a:extLst>
          </p:cNvPr>
          <p:cNvSpPr/>
          <p:nvPr/>
        </p:nvSpPr>
        <p:spPr>
          <a:xfrm>
            <a:off x="6704375" y="1195960"/>
            <a:ext cx="4693829" cy="78628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>
              <a:lumMod val="50000"/>
            </a:schemeClr>
          </a:solidFill>
          <a:ln w="12700">
            <a:miter lim="400000"/>
          </a:ln>
          <a:effectLst/>
        </p:spPr>
        <p:txBody>
          <a:bodyPr lIns="19050" tIns="19050" rIns="19050" bIns="19050" anchor="t"/>
          <a:lstStyle>
            <a:defPPr>
              <a:defRPr kern="0"/>
            </a:defPPr>
          </a:lstStyle>
          <a:p>
            <a:pPr algn="ctr">
              <a:lnSpc>
                <a:spcPct val="100000"/>
              </a:lnSpc>
              <a:defRPr sz="1800" cap="all" spc="90" baseline="-22222">
                <a:solidFill>
                  <a:srgbClr val="FFFFFF"/>
                </a:solidFill>
                <a:latin typeface="HK Grotesk Medium"/>
                <a:ea typeface="HK Grotesk Medium"/>
                <a:cs typeface="HK Grotesk Medium"/>
                <a:sym typeface="HK Grotesk Medium"/>
              </a:defRPr>
            </a:pPr>
            <a:r>
              <a:rPr lang="pt-BR" sz="2800" b="1" noProof="0">
                <a:latin typeface="Roboto"/>
                <a:ea typeface="Roboto"/>
                <a:cs typeface="Roboto"/>
              </a:rPr>
              <a:t>NET Sales</a:t>
            </a:r>
          </a:p>
        </p:txBody>
      </p:sp>
    </p:spTree>
    <p:extLst>
      <p:ext uri="{BB962C8B-B14F-4D97-AF65-F5344CB8AC3E}">
        <p14:creationId xmlns:p14="http://schemas.microsoft.com/office/powerpoint/2010/main" val="944698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15044-CC3B-0F68-CC00-DD0AD867D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DBE53B9-9E61-CD38-9C36-96A78BBBB4CC}"/>
              </a:ext>
            </a:extLst>
          </p:cNvPr>
          <p:cNvSpPr txBox="1"/>
          <p:nvPr/>
        </p:nvSpPr>
        <p:spPr>
          <a:xfrm>
            <a:off x="6379954" y="2792744"/>
            <a:ext cx="416184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 b="1">
                <a:latin typeface="Roboto"/>
                <a:ea typeface="Roboto"/>
                <a:cs typeface="Roboto"/>
              </a:rPr>
              <a:t>Mas onde começa a análise de GED?</a:t>
            </a:r>
          </a:p>
        </p:txBody>
      </p:sp>
      <p:pic>
        <p:nvPicPr>
          <p:cNvPr id="5" name="Imagem 4" descr="Mulher sentada em frente a mesa com computador&#10;&#10;O conteúdo gerado por IA pode estar incorreto.">
            <a:extLst>
              <a:ext uri="{FF2B5EF4-FFF2-40B4-BE49-F238E27FC236}">
                <a16:creationId xmlns:a16="http://schemas.microsoft.com/office/drawing/2014/main" id="{B84EDBE7-D250-4C8F-E3F6-F02DFA3839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8000"/>
                    </a14:imgEffect>
                    <a14:imgEffect>
                      <a14:brightnessContrast bright="-25000" contrast="-1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560" y="23994"/>
            <a:ext cx="5188966" cy="6824391"/>
          </a:xfrm>
          <a:prstGeom prst="round2DiagRect">
            <a:avLst/>
          </a:prstGeom>
        </p:spPr>
      </p:pic>
      <p:pic>
        <p:nvPicPr>
          <p:cNvPr id="6" name="Gráfico 12">
            <a:extLst>
              <a:ext uri="{FF2B5EF4-FFF2-40B4-BE49-F238E27FC236}">
                <a16:creationId xmlns:a16="http://schemas.microsoft.com/office/drawing/2014/main" id="{E2428B10-0989-4E85-BC71-8E1CCC82987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558804" y="5220112"/>
            <a:ext cx="1476375" cy="1762125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610797BA-0E65-C74D-89E1-F69E79EC9007}"/>
              </a:ext>
            </a:extLst>
          </p:cNvPr>
          <p:cNvSpPr/>
          <p:nvPr/>
        </p:nvSpPr>
        <p:spPr>
          <a:xfrm>
            <a:off x="6067408" y="2556159"/>
            <a:ext cx="4835136" cy="1281758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9273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3A478697-3961-0045-3381-F0CD283CEA5F}"/>
              </a:ext>
            </a:extLst>
          </p:cNvPr>
          <p:cNvGrpSpPr/>
          <p:nvPr/>
        </p:nvGrpSpPr>
        <p:grpSpPr>
          <a:xfrm>
            <a:off x="968982" y="1435909"/>
            <a:ext cx="3902952" cy="3208922"/>
            <a:chOff x="1026491" y="2140400"/>
            <a:chExt cx="3902952" cy="3208922"/>
          </a:xfrm>
        </p:grpSpPr>
        <p:sp>
          <p:nvSpPr>
            <p:cNvPr id="19" name="Retângulo: Cantos Superiores Arredondados 18">
              <a:extLst>
                <a:ext uri="{FF2B5EF4-FFF2-40B4-BE49-F238E27FC236}">
                  <a16:creationId xmlns:a16="http://schemas.microsoft.com/office/drawing/2014/main" id="{9C3750AD-89A2-C032-BD27-45E37D3EF25D}"/>
                </a:ext>
              </a:extLst>
            </p:cNvPr>
            <p:cNvSpPr/>
            <p:nvPr/>
          </p:nvSpPr>
          <p:spPr>
            <a:xfrm>
              <a:off x="1026491" y="2140400"/>
              <a:ext cx="3902952" cy="3208922"/>
            </a:xfrm>
            <a:prstGeom prst="round2SameRect">
              <a:avLst>
                <a:gd name="adj1" fmla="val 0"/>
                <a:gd name="adj2" fmla="val 12126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342900" dist="152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52E5E7A1-425B-52E2-2762-518907EB5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63"/>
            <a:stretch/>
          </p:blipFill>
          <p:spPr>
            <a:xfrm>
              <a:off x="1325529" y="2333389"/>
              <a:ext cx="3304876" cy="2812019"/>
            </a:xfrm>
            <a:prstGeom prst="rect">
              <a:avLst/>
            </a:prstGeom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</p:pic>
      </p:grpSp>
      <p:sp>
        <p:nvSpPr>
          <p:cNvPr id="5" name="Shape 1633">
            <a:extLst>
              <a:ext uri="{FF2B5EF4-FFF2-40B4-BE49-F238E27FC236}">
                <a16:creationId xmlns:a16="http://schemas.microsoft.com/office/drawing/2014/main" id="{A2D018C5-CF43-15E5-07FD-48FCDC5D9BD7}"/>
              </a:ext>
            </a:extLst>
          </p:cNvPr>
          <p:cNvSpPr/>
          <p:nvPr/>
        </p:nvSpPr>
        <p:spPr>
          <a:xfrm>
            <a:off x="1709355" y="980297"/>
            <a:ext cx="2422209" cy="455612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740000"/>
              </a:gs>
              <a:gs pos="100000">
                <a:srgbClr val="DA291C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miter lim="400000"/>
          </a:ln>
          <a:effectLst/>
        </p:spPr>
        <p:txBody>
          <a:bodyPr lIns="19050" tIns="19050" rIns="19050" bIns="19050" anchor="t"/>
          <a:lstStyle>
            <a:defPPr>
              <a:defRPr kern="0"/>
            </a:defPPr>
          </a:lstStyle>
          <a:p>
            <a:pPr algn="ctr">
              <a:lnSpc>
                <a:spcPct val="100000"/>
              </a:lnSpc>
              <a:defRPr sz="1800" cap="all" spc="90" baseline="-22222">
                <a:solidFill>
                  <a:srgbClr val="FFFFFF"/>
                </a:solidFill>
                <a:latin typeface="HK Grotesk Medium"/>
                <a:ea typeface="HK Grotesk Medium"/>
                <a:cs typeface="HK Grotesk Medium"/>
                <a:sym typeface="HK Grotesk Medium"/>
              </a:defRPr>
            </a:pPr>
            <a:r>
              <a:rPr lang="pt-BR" sz="2400" b="1" noProof="0">
                <a:latin typeface="AMX Medium" pitchFamily="2" charset="0"/>
              </a:rPr>
              <a:t>SOLAR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2C7EB50-0A7B-1FC8-5D8C-A31269BC18EF}"/>
              </a:ext>
            </a:extLst>
          </p:cNvPr>
          <p:cNvSpPr/>
          <p:nvPr/>
        </p:nvSpPr>
        <p:spPr>
          <a:xfrm>
            <a:off x="2806159" y="3415342"/>
            <a:ext cx="1667191" cy="685800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noProof="0"/>
          </a:p>
        </p:txBody>
      </p:sp>
      <p:sp>
        <p:nvSpPr>
          <p:cNvPr id="10" name="Shape 1633">
            <a:extLst>
              <a:ext uri="{FF2B5EF4-FFF2-40B4-BE49-F238E27FC236}">
                <a16:creationId xmlns:a16="http://schemas.microsoft.com/office/drawing/2014/main" id="{7C43210F-A7AC-1A45-FFE1-A839605B5811}"/>
              </a:ext>
            </a:extLst>
          </p:cNvPr>
          <p:cNvSpPr/>
          <p:nvPr/>
        </p:nvSpPr>
        <p:spPr>
          <a:xfrm>
            <a:off x="7710790" y="980297"/>
            <a:ext cx="2422209" cy="455612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740000"/>
              </a:gs>
              <a:gs pos="100000">
                <a:srgbClr val="DA291C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miter lim="400000"/>
          </a:ln>
          <a:effectLst/>
        </p:spPr>
        <p:txBody>
          <a:bodyPr lIns="19050" tIns="19050" rIns="19050" bIns="19050" anchor="t"/>
          <a:lstStyle>
            <a:defPPr>
              <a:defRPr kern="0"/>
            </a:defPPr>
          </a:lstStyle>
          <a:p>
            <a:pPr algn="ctr">
              <a:lnSpc>
                <a:spcPct val="100000"/>
              </a:lnSpc>
              <a:defRPr sz="1800" cap="all" spc="90" baseline="-22222">
                <a:solidFill>
                  <a:srgbClr val="FFFFFF"/>
                </a:solidFill>
                <a:latin typeface="HK Grotesk Medium"/>
                <a:ea typeface="HK Grotesk Medium"/>
                <a:cs typeface="HK Grotesk Medium"/>
                <a:sym typeface="HK Grotesk Medium"/>
              </a:defRPr>
            </a:pPr>
            <a:r>
              <a:rPr lang="pt-BR" sz="2400" b="1" noProof="0">
                <a:latin typeface="AMX Medium" pitchFamily="2" charset="0"/>
              </a:rPr>
              <a:t>NET Sales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F2BB4EA7-0CD2-A454-6442-60854C596817}"/>
              </a:ext>
            </a:extLst>
          </p:cNvPr>
          <p:cNvGrpSpPr/>
          <p:nvPr/>
        </p:nvGrpSpPr>
        <p:grpSpPr>
          <a:xfrm>
            <a:off x="6464401" y="1451245"/>
            <a:ext cx="4887725" cy="3208922"/>
            <a:chOff x="6521910" y="2155736"/>
            <a:chExt cx="4887725" cy="3208922"/>
          </a:xfrm>
        </p:grpSpPr>
        <p:sp>
          <p:nvSpPr>
            <p:cNvPr id="17" name="Retângulo: Cantos Superiores Arredondados 16">
              <a:extLst>
                <a:ext uri="{FF2B5EF4-FFF2-40B4-BE49-F238E27FC236}">
                  <a16:creationId xmlns:a16="http://schemas.microsoft.com/office/drawing/2014/main" id="{AE026D83-D5E8-31BD-6336-EA2A88198926}"/>
                </a:ext>
              </a:extLst>
            </p:cNvPr>
            <p:cNvSpPr/>
            <p:nvPr/>
          </p:nvSpPr>
          <p:spPr>
            <a:xfrm>
              <a:off x="6521910" y="2155736"/>
              <a:ext cx="4887725" cy="3208922"/>
            </a:xfrm>
            <a:prstGeom prst="round2SameRect">
              <a:avLst>
                <a:gd name="adj1" fmla="val 0"/>
                <a:gd name="adj2" fmla="val 12126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342900" dist="152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7358A2B9-DBE5-AD27-5AA9-972185386B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53" r="20699" b="17114"/>
            <a:stretch/>
          </p:blipFill>
          <p:spPr bwMode="auto">
            <a:xfrm>
              <a:off x="6803118" y="2333389"/>
              <a:ext cx="4352569" cy="2812018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3" name="Retângulo 12">
            <a:extLst>
              <a:ext uri="{FF2B5EF4-FFF2-40B4-BE49-F238E27FC236}">
                <a16:creationId xmlns:a16="http://schemas.microsoft.com/office/drawing/2014/main" id="{53F3E88C-A991-634B-4F3C-73CA0C9F2658}"/>
              </a:ext>
            </a:extLst>
          </p:cNvPr>
          <p:cNvSpPr/>
          <p:nvPr/>
        </p:nvSpPr>
        <p:spPr>
          <a:xfrm>
            <a:off x="8430926" y="2419709"/>
            <a:ext cx="1752600" cy="304800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noProof="0"/>
          </a:p>
        </p:txBody>
      </p:sp>
      <p:sp>
        <p:nvSpPr>
          <p:cNvPr id="8" name="Retângulo 8">
            <a:extLst>
              <a:ext uri="{FF2B5EF4-FFF2-40B4-BE49-F238E27FC236}">
                <a16:creationId xmlns:a16="http://schemas.microsoft.com/office/drawing/2014/main" id="{BFC8E5F8-5BCB-4248-42E8-D0E83E6EAA70}"/>
              </a:ext>
            </a:extLst>
          </p:cNvPr>
          <p:cNvSpPr/>
          <p:nvPr/>
        </p:nvSpPr>
        <p:spPr>
          <a:xfrm>
            <a:off x="1" y="216994"/>
            <a:ext cx="3247731" cy="607660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4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Sistemas</a:t>
            </a:r>
          </a:p>
        </p:txBody>
      </p:sp>
      <p:sp>
        <p:nvSpPr>
          <p:cNvPr id="3" name="CaixaDeTexto 73">
            <a:extLst>
              <a:ext uri="{FF2B5EF4-FFF2-40B4-BE49-F238E27FC236}">
                <a16:creationId xmlns:a16="http://schemas.microsoft.com/office/drawing/2014/main" id="{0E03D284-F5EA-CDF9-3949-75832DF2F482}"/>
              </a:ext>
            </a:extLst>
          </p:cNvPr>
          <p:cNvSpPr txBox="1"/>
          <p:nvPr/>
        </p:nvSpPr>
        <p:spPr>
          <a:xfrm>
            <a:off x="6440030" y="4946874"/>
            <a:ext cx="494934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kern="0"/>
            </a:defPPr>
          </a:lstStyle>
          <a:p>
            <a:r>
              <a:rPr lang="pt-BR" sz="1600" noProof="0">
                <a:solidFill>
                  <a:srgbClr val="393339"/>
                </a:solidFill>
                <a:latin typeface="+mn-lt"/>
              </a:rPr>
              <a:t>No</a:t>
            </a:r>
            <a:r>
              <a:rPr lang="pt-BR" sz="1600" noProof="0">
                <a:latin typeface="+mn-lt"/>
              </a:rPr>
              <a:t> </a:t>
            </a:r>
            <a:r>
              <a:rPr lang="pt-BR" sz="1600" b="1" noProof="0">
                <a:solidFill>
                  <a:srgbClr val="DA291C"/>
                </a:solidFill>
                <a:latin typeface="+mn-lt"/>
              </a:rPr>
              <a:t>NET SALES</a:t>
            </a:r>
            <a:r>
              <a:rPr lang="pt-BR" sz="1600" noProof="0">
                <a:latin typeface="+mn-lt"/>
              </a:rPr>
              <a:t> </a:t>
            </a:r>
            <a:r>
              <a:rPr lang="pt-BR" sz="1600" noProof="0">
                <a:solidFill>
                  <a:srgbClr val="393339"/>
                </a:solidFill>
                <a:latin typeface="+mn-lt"/>
              </a:rPr>
              <a:t>recomendamos que a busca seja </a:t>
            </a:r>
            <a:r>
              <a:rPr lang="pt-BR" sz="1600">
                <a:solidFill>
                  <a:srgbClr val="393339"/>
                </a:solidFill>
              </a:rPr>
              <a:t>feita em</a:t>
            </a:r>
            <a:r>
              <a:rPr lang="pt-BR" sz="1600" noProof="0">
                <a:solidFill>
                  <a:srgbClr val="393339"/>
                </a:solidFill>
                <a:latin typeface="+mn-lt"/>
              </a:rPr>
              <a:t> </a:t>
            </a:r>
            <a:r>
              <a:rPr lang="pt-BR" sz="1600" b="1" noProof="0">
                <a:solidFill>
                  <a:srgbClr val="393339"/>
                </a:solidFill>
                <a:latin typeface="+mn-lt"/>
              </a:rPr>
              <a:t>ENDEREÇO/PESQUISA DE ENDEREÇO </a:t>
            </a:r>
            <a:r>
              <a:rPr lang="pt-BR" sz="1600" noProof="0">
                <a:solidFill>
                  <a:srgbClr val="393339"/>
                </a:solidFill>
                <a:latin typeface="+mn-lt"/>
              </a:rPr>
              <a:t>para evitar bloqueio do endereço e também proposta </a:t>
            </a:r>
            <a:r>
              <a:rPr lang="pt-BR" sz="1600">
                <a:solidFill>
                  <a:srgbClr val="393339"/>
                </a:solidFill>
                <a:latin typeface="+mn-lt"/>
              </a:rPr>
              <a:t>indevida</a:t>
            </a:r>
            <a:r>
              <a:rPr lang="pt-BR" sz="1600" noProof="0">
                <a:solidFill>
                  <a:srgbClr val="393339"/>
                </a:solidFill>
                <a:latin typeface="+mn-lt"/>
              </a:rPr>
              <a:t>.</a:t>
            </a:r>
            <a:endParaRPr lang="pt-BR" sz="1600" b="1" noProof="0">
              <a:solidFill>
                <a:srgbClr val="393339"/>
              </a:solidFill>
              <a:latin typeface="+mn-lt"/>
            </a:endParaRPr>
          </a:p>
        </p:txBody>
      </p:sp>
      <p:sp>
        <p:nvSpPr>
          <p:cNvPr id="4" name="CaixaDeTexto 24">
            <a:extLst>
              <a:ext uri="{FF2B5EF4-FFF2-40B4-BE49-F238E27FC236}">
                <a16:creationId xmlns:a16="http://schemas.microsoft.com/office/drawing/2014/main" id="{92E2E5C6-CC1B-4121-9AB5-2A79E8E526B5}"/>
              </a:ext>
            </a:extLst>
          </p:cNvPr>
          <p:cNvSpPr txBox="1"/>
          <p:nvPr/>
        </p:nvSpPr>
        <p:spPr>
          <a:xfrm>
            <a:off x="865153" y="5122348"/>
            <a:ext cx="4089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kern="0"/>
            </a:defPPr>
          </a:lstStyle>
          <a:p>
            <a:pPr algn="l"/>
            <a:r>
              <a:rPr lang="pt-BR" sz="1600" noProof="0">
                <a:solidFill>
                  <a:srgbClr val="393339"/>
                </a:solidFill>
                <a:latin typeface="+mn-lt"/>
              </a:rPr>
              <a:t>No</a:t>
            </a:r>
            <a:r>
              <a:rPr lang="pt-BR" sz="1600" noProof="0">
                <a:latin typeface="+mn-lt"/>
              </a:rPr>
              <a:t> </a:t>
            </a:r>
            <a:r>
              <a:rPr lang="pt-BR" sz="1600" b="1" noProof="0">
                <a:solidFill>
                  <a:srgbClr val="DA291C"/>
                </a:solidFill>
                <a:latin typeface="+mn-lt"/>
              </a:rPr>
              <a:t>SOLAR</a:t>
            </a:r>
            <a:r>
              <a:rPr lang="pt-BR" sz="1600" noProof="0">
                <a:latin typeface="+mn-lt"/>
              </a:rPr>
              <a:t> </a:t>
            </a:r>
            <a:r>
              <a:rPr lang="pt-BR" sz="1600" noProof="0">
                <a:solidFill>
                  <a:srgbClr val="393339"/>
                </a:solidFill>
                <a:latin typeface="+mn-lt"/>
              </a:rPr>
              <a:t>a busca pode ser realizada em ambos os caminhos </a:t>
            </a:r>
            <a:r>
              <a:rPr lang="pt-BR" sz="1600" b="1" noProof="0">
                <a:solidFill>
                  <a:srgbClr val="393339"/>
                </a:solidFill>
                <a:latin typeface="+mn-lt"/>
              </a:rPr>
              <a:t>“BUSCAR CLIENTE”</a:t>
            </a:r>
            <a:br>
              <a:rPr lang="pt-BR" sz="1600" b="1" noProof="0">
                <a:solidFill>
                  <a:srgbClr val="393339"/>
                </a:solidFill>
                <a:latin typeface="+mn-lt"/>
              </a:rPr>
            </a:br>
            <a:r>
              <a:rPr lang="pt-BR" sz="1600" noProof="0">
                <a:solidFill>
                  <a:srgbClr val="393339"/>
                </a:solidFill>
                <a:latin typeface="+mn-lt"/>
              </a:rPr>
              <a:t>ou </a:t>
            </a:r>
            <a:r>
              <a:rPr lang="pt-BR" sz="1600" b="1" noProof="0">
                <a:solidFill>
                  <a:srgbClr val="393339"/>
                </a:solidFill>
                <a:latin typeface="+mn-lt"/>
              </a:rPr>
              <a:t>“Viabilidade e Simulação”.</a:t>
            </a:r>
          </a:p>
        </p:txBody>
      </p:sp>
    </p:spTree>
    <p:extLst>
      <p:ext uri="{BB962C8B-B14F-4D97-AF65-F5344CB8AC3E}">
        <p14:creationId xmlns:p14="http://schemas.microsoft.com/office/powerpoint/2010/main" val="2866655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177C36E1-AF92-6F7C-96B8-5E7C396A7048}"/>
              </a:ext>
            </a:extLst>
          </p:cNvPr>
          <p:cNvSpPr/>
          <p:nvPr/>
        </p:nvSpPr>
        <p:spPr>
          <a:xfrm>
            <a:off x="1497086" y="1701992"/>
            <a:ext cx="9473184" cy="4507992"/>
          </a:xfrm>
          <a:prstGeom prst="roundRect">
            <a:avLst>
              <a:gd name="adj" fmla="val 345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pic>
        <p:nvPicPr>
          <p:cNvPr id="6" name="Imagem 5" descr="Tela de computador com fundo preto&#10;&#10;O conteúdo gerado por IA pode estar incorreto.">
            <a:extLst>
              <a:ext uri="{FF2B5EF4-FFF2-40B4-BE49-F238E27FC236}">
                <a16:creationId xmlns:a16="http://schemas.microsoft.com/office/drawing/2014/main" id="{70D9C870-AC8C-269B-52CC-F21FD907C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90629" y="-1192481"/>
            <a:ext cx="5498292" cy="10302438"/>
          </a:xfrm>
          <a:prstGeom prst="rect">
            <a:avLst/>
          </a:prstGeom>
        </p:spPr>
      </p:pic>
      <p:pic>
        <p:nvPicPr>
          <p:cNvPr id="8" name="Gráfico 7" descr="Acento Circunflexo à Direita com preenchimento sólido">
            <a:extLst>
              <a:ext uri="{FF2B5EF4-FFF2-40B4-BE49-F238E27FC236}">
                <a16:creationId xmlns:a16="http://schemas.microsoft.com/office/drawing/2014/main" id="{1BFD38AF-8DDB-D582-CD32-A76A892D80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73826" y="3430977"/>
            <a:ext cx="914400" cy="914400"/>
          </a:xfrm>
          <a:prstGeom prst="rect">
            <a:avLst/>
          </a:prstGeom>
        </p:spPr>
      </p:pic>
      <p:sp>
        <p:nvSpPr>
          <p:cNvPr id="2" name="Retângulo 8">
            <a:extLst>
              <a:ext uri="{FF2B5EF4-FFF2-40B4-BE49-F238E27FC236}">
                <a16:creationId xmlns:a16="http://schemas.microsoft.com/office/drawing/2014/main" id="{ECABA4FE-5987-6345-E699-6B39621F0EA2}"/>
              </a:ext>
            </a:extLst>
          </p:cNvPr>
          <p:cNvSpPr/>
          <p:nvPr/>
        </p:nvSpPr>
        <p:spPr>
          <a:xfrm>
            <a:off x="1" y="1333"/>
            <a:ext cx="12190448" cy="751434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800" b="1">
                <a:solidFill>
                  <a:schemeClr val="bg1"/>
                </a:solidFill>
                <a:ea typeface="+mn-lt"/>
                <a:cs typeface="+mn-lt"/>
              </a:rPr>
              <a:t>Pesquisa: no Solar</a:t>
            </a:r>
            <a:endParaRPr lang="pt-BR" sz="280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8476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1AC37F8D-594D-30C6-B1D5-5A98CEAD9A53}"/>
              </a:ext>
            </a:extLst>
          </p:cNvPr>
          <p:cNvSpPr/>
          <p:nvPr/>
        </p:nvSpPr>
        <p:spPr>
          <a:xfrm>
            <a:off x="1353312" y="1874520"/>
            <a:ext cx="9473184" cy="4507992"/>
          </a:xfrm>
          <a:prstGeom prst="roundRect">
            <a:avLst>
              <a:gd name="adj" fmla="val 345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pic>
        <p:nvPicPr>
          <p:cNvPr id="3" name="Imagem 2" descr="Tela de computador com fundo preto&#10;&#10;O conteúdo gerado por IA pode estar incorreto.">
            <a:extLst>
              <a:ext uri="{FF2B5EF4-FFF2-40B4-BE49-F238E27FC236}">
                <a16:creationId xmlns:a16="http://schemas.microsoft.com/office/drawing/2014/main" id="{BD5BF231-F41A-D025-4E3B-68859BB64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46855" y="-1019953"/>
            <a:ext cx="5498292" cy="10302438"/>
          </a:xfrm>
          <a:prstGeom prst="rect">
            <a:avLst/>
          </a:prstGeom>
        </p:spPr>
      </p:pic>
      <p:pic>
        <p:nvPicPr>
          <p:cNvPr id="5" name="Gráfico 4" descr="Acento Circunflexo à Esquerda com preenchimento sólido">
            <a:extLst>
              <a:ext uri="{FF2B5EF4-FFF2-40B4-BE49-F238E27FC236}">
                <a16:creationId xmlns:a16="http://schemas.microsoft.com/office/drawing/2014/main" id="{E438BC9D-4BDA-C952-D377-136510A6BC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964" y="3431088"/>
            <a:ext cx="914400" cy="914400"/>
          </a:xfrm>
          <a:prstGeom prst="rect">
            <a:avLst/>
          </a:prstGeom>
        </p:spPr>
      </p:pic>
      <p:pic>
        <p:nvPicPr>
          <p:cNvPr id="7" name="Gráfico 6" descr="Acento Circunflexo à Direita com preenchimento sólido">
            <a:extLst>
              <a:ext uri="{FF2B5EF4-FFF2-40B4-BE49-F238E27FC236}">
                <a16:creationId xmlns:a16="http://schemas.microsoft.com/office/drawing/2014/main" id="{7529EC1B-5A63-11AA-BD7A-9EDC7E7FCE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73826" y="3430977"/>
            <a:ext cx="914400" cy="914400"/>
          </a:xfrm>
          <a:prstGeom prst="rect">
            <a:avLst/>
          </a:prstGeom>
        </p:spPr>
      </p:pic>
      <p:sp>
        <p:nvSpPr>
          <p:cNvPr id="8" name="Retângulo 8">
            <a:extLst>
              <a:ext uri="{FF2B5EF4-FFF2-40B4-BE49-F238E27FC236}">
                <a16:creationId xmlns:a16="http://schemas.microsoft.com/office/drawing/2014/main" id="{9833308C-04E3-4B03-4385-629F4B228853}"/>
              </a:ext>
            </a:extLst>
          </p:cNvPr>
          <p:cNvSpPr/>
          <p:nvPr/>
        </p:nvSpPr>
        <p:spPr>
          <a:xfrm>
            <a:off x="1" y="1333"/>
            <a:ext cx="12190448" cy="751434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800" b="1">
                <a:solidFill>
                  <a:schemeClr val="bg1"/>
                </a:solidFill>
                <a:ea typeface="+mn-lt"/>
                <a:cs typeface="+mn-lt"/>
              </a:rPr>
              <a:t>Pesquisa: no Solar</a:t>
            </a:r>
            <a:endParaRPr lang="pt-BR" sz="280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1136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6120567F-0858-6B33-C8BB-5091654F749D}"/>
              </a:ext>
            </a:extLst>
          </p:cNvPr>
          <p:cNvSpPr/>
          <p:nvPr/>
        </p:nvSpPr>
        <p:spPr>
          <a:xfrm>
            <a:off x="1353312" y="1874520"/>
            <a:ext cx="9473184" cy="4507992"/>
          </a:xfrm>
          <a:prstGeom prst="roundRect">
            <a:avLst>
              <a:gd name="adj" fmla="val 345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pic>
        <p:nvPicPr>
          <p:cNvPr id="3" name="Imagem 2" descr="Tela de computador com fundo preto&#10;&#10;O conteúdo gerado por IA pode estar incorreto.">
            <a:extLst>
              <a:ext uri="{FF2B5EF4-FFF2-40B4-BE49-F238E27FC236}">
                <a16:creationId xmlns:a16="http://schemas.microsoft.com/office/drawing/2014/main" id="{AEACFFBC-6FB4-8A6B-F7E4-83D205DDE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46855" y="-1019953"/>
            <a:ext cx="5498292" cy="10302438"/>
          </a:xfrm>
          <a:prstGeom prst="rect">
            <a:avLst/>
          </a:prstGeom>
        </p:spPr>
      </p:pic>
      <p:pic>
        <p:nvPicPr>
          <p:cNvPr id="5" name="Gráfico 4" descr="Acento Circunflexo à Esquerda com preenchimento sólido">
            <a:extLst>
              <a:ext uri="{FF2B5EF4-FFF2-40B4-BE49-F238E27FC236}">
                <a16:creationId xmlns:a16="http://schemas.microsoft.com/office/drawing/2014/main" id="{6831C907-9F14-A6FB-1626-24882910CD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964" y="3431088"/>
            <a:ext cx="914400" cy="914400"/>
          </a:xfrm>
          <a:prstGeom prst="rect">
            <a:avLst/>
          </a:prstGeom>
        </p:spPr>
      </p:pic>
      <p:pic>
        <p:nvPicPr>
          <p:cNvPr id="7" name="Gráfico 6" descr="Acento Circunflexo à Direita com preenchimento sólido">
            <a:extLst>
              <a:ext uri="{FF2B5EF4-FFF2-40B4-BE49-F238E27FC236}">
                <a16:creationId xmlns:a16="http://schemas.microsoft.com/office/drawing/2014/main" id="{A621526B-F479-BF12-6B9A-6297D25939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73826" y="3430977"/>
            <a:ext cx="914400" cy="914400"/>
          </a:xfrm>
          <a:prstGeom prst="rect">
            <a:avLst/>
          </a:prstGeom>
        </p:spPr>
      </p:pic>
      <p:sp>
        <p:nvSpPr>
          <p:cNvPr id="8" name="Retângulo 8">
            <a:extLst>
              <a:ext uri="{FF2B5EF4-FFF2-40B4-BE49-F238E27FC236}">
                <a16:creationId xmlns:a16="http://schemas.microsoft.com/office/drawing/2014/main" id="{0F0299E2-3584-22E6-AC62-16DCB820D5DE}"/>
              </a:ext>
            </a:extLst>
          </p:cNvPr>
          <p:cNvSpPr/>
          <p:nvPr/>
        </p:nvSpPr>
        <p:spPr>
          <a:xfrm>
            <a:off x="1" y="1333"/>
            <a:ext cx="12190448" cy="751434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800" b="1">
                <a:solidFill>
                  <a:schemeClr val="bg1"/>
                </a:solidFill>
                <a:ea typeface="+mn-lt"/>
                <a:cs typeface="+mn-lt"/>
              </a:rPr>
              <a:t>Pesquisa: no Solar</a:t>
            </a:r>
            <a:endParaRPr lang="pt-BR" sz="280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940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89010C1-1E16-07F6-309C-87E9ACF1676F}"/>
              </a:ext>
            </a:extLst>
          </p:cNvPr>
          <p:cNvSpPr/>
          <p:nvPr/>
        </p:nvSpPr>
        <p:spPr>
          <a:xfrm>
            <a:off x="1353312" y="1874520"/>
            <a:ext cx="9473184" cy="4507992"/>
          </a:xfrm>
          <a:prstGeom prst="roundRect">
            <a:avLst>
              <a:gd name="adj" fmla="val 345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pic>
        <p:nvPicPr>
          <p:cNvPr id="3" name="Imagem 2" descr="Tela de computador com fundo preto&#10;&#10;O conteúdo gerado por IA pode estar incorreto.">
            <a:extLst>
              <a:ext uri="{FF2B5EF4-FFF2-40B4-BE49-F238E27FC236}">
                <a16:creationId xmlns:a16="http://schemas.microsoft.com/office/drawing/2014/main" id="{87D254DF-CAC7-0827-E651-44F95DA62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46855" y="-1019953"/>
            <a:ext cx="5498292" cy="10302438"/>
          </a:xfrm>
          <a:prstGeom prst="rect">
            <a:avLst/>
          </a:prstGeom>
        </p:spPr>
      </p:pic>
      <p:pic>
        <p:nvPicPr>
          <p:cNvPr id="5" name="Gráfico 4" descr="Acento Circunflexo à Esquerda com preenchimento sólido">
            <a:extLst>
              <a:ext uri="{FF2B5EF4-FFF2-40B4-BE49-F238E27FC236}">
                <a16:creationId xmlns:a16="http://schemas.microsoft.com/office/drawing/2014/main" id="{BE808498-DC95-0164-2EAA-236B9C65A3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964" y="3431088"/>
            <a:ext cx="914400" cy="914400"/>
          </a:xfrm>
          <a:prstGeom prst="rect">
            <a:avLst/>
          </a:prstGeom>
        </p:spPr>
      </p:pic>
      <p:pic>
        <p:nvPicPr>
          <p:cNvPr id="7" name="Gráfico 6" descr="Acento Circunflexo à Direita com preenchimento sólido">
            <a:extLst>
              <a:ext uri="{FF2B5EF4-FFF2-40B4-BE49-F238E27FC236}">
                <a16:creationId xmlns:a16="http://schemas.microsoft.com/office/drawing/2014/main" id="{90B3DDD9-6FA4-5C57-23AC-CC90CFC441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73826" y="3430977"/>
            <a:ext cx="914400" cy="914400"/>
          </a:xfrm>
          <a:prstGeom prst="rect">
            <a:avLst/>
          </a:prstGeom>
        </p:spPr>
      </p:pic>
      <p:sp>
        <p:nvSpPr>
          <p:cNvPr id="8" name="Retângulo 8">
            <a:extLst>
              <a:ext uri="{FF2B5EF4-FFF2-40B4-BE49-F238E27FC236}">
                <a16:creationId xmlns:a16="http://schemas.microsoft.com/office/drawing/2014/main" id="{505C7BE3-FBC7-46FE-00B7-3629E4FA7D53}"/>
              </a:ext>
            </a:extLst>
          </p:cNvPr>
          <p:cNvSpPr/>
          <p:nvPr/>
        </p:nvSpPr>
        <p:spPr>
          <a:xfrm>
            <a:off x="1" y="1333"/>
            <a:ext cx="12190448" cy="751434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800" b="1">
                <a:solidFill>
                  <a:schemeClr val="bg1"/>
                </a:solidFill>
                <a:ea typeface="+mn-lt"/>
                <a:cs typeface="+mn-lt"/>
              </a:rPr>
              <a:t>Pesquisa: no Solar</a:t>
            </a:r>
            <a:endParaRPr lang="pt-BR" sz="280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4646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64C71398-D3A4-6E48-EBBC-659F400CEA42}"/>
              </a:ext>
            </a:extLst>
          </p:cNvPr>
          <p:cNvSpPr/>
          <p:nvPr/>
        </p:nvSpPr>
        <p:spPr>
          <a:xfrm>
            <a:off x="1353312" y="1874520"/>
            <a:ext cx="9473184" cy="4507992"/>
          </a:xfrm>
          <a:prstGeom prst="roundRect">
            <a:avLst>
              <a:gd name="adj" fmla="val 345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pic>
        <p:nvPicPr>
          <p:cNvPr id="3" name="Imagem 2" descr="Tela de computador com fundo preto&#10;&#10;O conteúdo gerado por IA pode estar incorreto.">
            <a:extLst>
              <a:ext uri="{FF2B5EF4-FFF2-40B4-BE49-F238E27FC236}">
                <a16:creationId xmlns:a16="http://schemas.microsoft.com/office/drawing/2014/main" id="{E8B67EEF-40FE-79DE-62DD-CF6AF634A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46855" y="-1019953"/>
            <a:ext cx="5498292" cy="10302438"/>
          </a:xfrm>
          <a:prstGeom prst="rect">
            <a:avLst/>
          </a:prstGeom>
        </p:spPr>
      </p:pic>
      <p:pic>
        <p:nvPicPr>
          <p:cNvPr id="5" name="Gráfico 4" descr="Acento Circunflexo à Esquerda com preenchimento sólido">
            <a:extLst>
              <a:ext uri="{FF2B5EF4-FFF2-40B4-BE49-F238E27FC236}">
                <a16:creationId xmlns:a16="http://schemas.microsoft.com/office/drawing/2014/main" id="{FCDC9C71-7214-2E8A-4657-E6DC10AEF0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964" y="3431088"/>
            <a:ext cx="914400" cy="914400"/>
          </a:xfrm>
          <a:prstGeom prst="rect">
            <a:avLst/>
          </a:prstGeom>
        </p:spPr>
      </p:pic>
      <p:sp>
        <p:nvSpPr>
          <p:cNvPr id="7" name="Retângulo 8">
            <a:extLst>
              <a:ext uri="{FF2B5EF4-FFF2-40B4-BE49-F238E27FC236}">
                <a16:creationId xmlns:a16="http://schemas.microsoft.com/office/drawing/2014/main" id="{9FA1C073-7A40-D5E1-8061-8E575AA8442A}"/>
              </a:ext>
            </a:extLst>
          </p:cNvPr>
          <p:cNvSpPr/>
          <p:nvPr/>
        </p:nvSpPr>
        <p:spPr>
          <a:xfrm>
            <a:off x="1" y="1333"/>
            <a:ext cx="12190448" cy="751434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800" b="1">
                <a:solidFill>
                  <a:schemeClr val="bg1"/>
                </a:solidFill>
                <a:ea typeface="+mn-lt"/>
                <a:cs typeface="+mn-lt"/>
              </a:rPr>
              <a:t>Pesquisa: no Solar</a:t>
            </a:r>
            <a:endParaRPr lang="pt-BR" sz="280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2691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4D30D482-4D23-4205-883F-F3BB12A289C7}"/>
              </a:ext>
            </a:extLst>
          </p:cNvPr>
          <p:cNvSpPr/>
          <p:nvPr/>
        </p:nvSpPr>
        <p:spPr>
          <a:xfrm>
            <a:off x="2167778" y="1637739"/>
            <a:ext cx="7419975" cy="2721909"/>
          </a:xfrm>
          <a:prstGeom prst="roundRect">
            <a:avLst>
              <a:gd name="adj" fmla="val 7576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342900" dist="152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bIns="36000" rtlCol="0" anchor="t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700">
              <a:solidFill>
                <a:srgbClr val="393339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8BDA706-CFA4-958B-F261-43E6EF042204}"/>
              </a:ext>
            </a:extLst>
          </p:cNvPr>
          <p:cNvSpPr txBox="1"/>
          <p:nvPr/>
        </p:nvSpPr>
        <p:spPr>
          <a:xfrm>
            <a:off x="2162735" y="4784912"/>
            <a:ext cx="7384676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 b="1" i="0" u="none" strike="noStrike" baseline="0">
                <a:solidFill>
                  <a:srgbClr val="393339"/>
                </a:solidFill>
                <a:latin typeface="Roboto"/>
                <a:ea typeface="Roboto"/>
                <a:cs typeface="Roboto"/>
              </a:rPr>
              <a:t>Modo de pesquisa </a:t>
            </a:r>
            <a:r>
              <a:rPr lang="pt-BR" sz="2400" b="1">
                <a:solidFill>
                  <a:srgbClr val="393339"/>
                </a:solidFill>
                <a:latin typeface="Roboto"/>
                <a:ea typeface="Roboto"/>
                <a:cs typeface="Roboto"/>
              </a:rPr>
              <a:t>recomendável</a:t>
            </a:r>
            <a:r>
              <a:rPr lang="pt-BR" sz="2400" b="1" i="0" u="none" strike="noStrike" baseline="0">
                <a:solidFill>
                  <a:srgbClr val="393339"/>
                </a:solidFill>
                <a:latin typeface="Roboto"/>
                <a:ea typeface="Roboto"/>
                <a:cs typeface="Roboto"/>
              </a:rPr>
              <a:t> para pesquisa do endereço</a:t>
            </a:r>
            <a:r>
              <a:rPr sz="2400" b="1" i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​</a:t>
            </a:r>
            <a:endParaRPr lang="pt-BR" sz="2400" b="1">
              <a:latin typeface="Roboto"/>
              <a:ea typeface="Roboto"/>
              <a:cs typeface="Roboto"/>
            </a:endParaRPr>
          </a:p>
          <a:p>
            <a:pPr algn="ctr"/>
            <a:endParaRPr lang="pt-BR"/>
          </a:p>
        </p:txBody>
      </p:sp>
      <p:sp>
        <p:nvSpPr>
          <p:cNvPr id="5" name="Retângulo 8">
            <a:extLst>
              <a:ext uri="{FF2B5EF4-FFF2-40B4-BE49-F238E27FC236}">
                <a16:creationId xmlns:a16="http://schemas.microsoft.com/office/drawing/2014/main" id="{A1B20BD1-0C9C-A2D9-A0C5-A1EF3900E0CF}"/>
              </a:ext>
            </a:extLst>
          </p:cNvPr>
          <p:cNvSpPr/>
          <p:nvPr/>
        </p:nvSpPr>
        <p:spPr>
          <a:xfrm>
            <a:off x="1" y="1333"/>
            <a:ext cx="12190448" cy="751434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8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Pesquisa: Disponibilidade técnica do endereço no </a:t>
            </a:r>
            <a:r>
              <a:rPr lang="pt-BR" sz="2800" b="1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NetSales</a:t>
            </a:r>
            <a:endParaRPr lang="pt-BR" sz="2800" err="1">
              <a:solidFill>
                <a:srgbClr val="FFFFFF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805455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581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>
            <a:extLst>
              <a:ext uri="{FF2B5EF4-FFF2-40B4-BE49-F238E27FC236}">
                <a16:creationId xmlns:a16="http://schemas.microsoft.com/office/drawing/2014/main" id="{387A6054-287A-BE74-EB27-F03F5805D8E6}"/>
              </a:ext>
            </a:extLst>
          </p:cNvPr>
          <p:cNvSpPr txBox="1"/>
          <p:nvPr/>
        </p:nvSpPr>
        <p:spPr>
          <a:xfrm>
            <a:off x="9307830" y="2707640"/>
            <a:ext cx="1028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FFFFFF"/>
                </a:solidFill>
                <a:latin typeface="AMX" pitchFamily="2" charset="0"/>
                <a:cs typeface="Calibri"/>
              </a:rPr>
              <a:t>1</a:t>
            </a:r>
            <a:endParaRPr sz="1200">
              <a:latin typeface="AMX" pitchFamily="2" charset="0"/>
              <a:cs typeface="Calibri"/>
            </a:endParaRPr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7455BDC1-D094-2889-2F9A-FC5AC4A37FBD}"/>
              </a:ext>
            </a:extLst>
          </p:cNvPr>
          <p:cNvSpPr txBox="1"/>
          <p:nvPr/>
        </p:nvSpPr>
        <p:spPr>
          <a:xfrm>
            <a:off x="8762745" y="4465446"/>
            <a:ext cx="1028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FFFFFF"/>
                </a:solidFill>
                <a:latin typeface="AMX" pitchFamily="2" charset="0"/>
                <a:cs typeface="Calibri"/>
              </a:rPr>
              <a:t>2</a:t>
            </a:r>
            <a:endParaRPr sz="1200">
              <a:latin typeface="AMX" pitchFamily="2" charset="0"/>
              <a:cs typeface="Calibri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18513430-9EFF-2328-827C-2F710ABA5B74}"/>
              </a:ext>
            </a:extLst>
          </p:cNvPr>
          <p:cNvGrpSpPr/>
          <p:nvPr/>
        </p:nvGrpSpPr>
        <p:grpSpPr>
          <a:xfrm>
            <a:off x="1408444" y="1320543"/>
            <a:ext cx="9698965" cy="6492187"/>
            <a:chOff x="411120" y="2452336"/>
            <a:chExt cx="5743290" cy="3612276"/>
          </a:xfrm>
        </p:grpSpPr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D98A2CE8-78C3-3931-37EE-B8CC5EEDD16B}"/>
                </a:ext>
              </a:extLst>
            </p:cNvPr>
            <p:cNvGrpSpPr/>
            <p:nvPr/>
          </p:nvGrpSpPr>
          <p:grpSpPr>
            <a:xfrm>
              <a:off x="861316" y="2680936"/>
              <a:ext cx="4848224" cy="2331846"/>
              <a:chOff x="861316" y="2680936"/>
              <a:chExt cx="4848224" cy="2331846"/>
            </a:xfrm>
          </p:grpSpPr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C4CF0E3F-860B-2DD1-974D-245ED5CB7B97}"/>
                  </a:ext>
                </a:extLst>
              </p:cNvPr>
              <p:cNvSpPr/>
              <p:nvPr/>
            </p:nvSpPr>
            <p:spPr>
              <a:xfrm>
                <a:off x="861316" y="2680936"/>
                <a:ext cx="4848224" cy="23318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kern="0"/>
                </a:defPPr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  <p:pic>
            <p:nvPicPr>
              <p:cNvPr id="16" name="Imagem 15">
                <a:extLst>
                  <a:ext uri="{FF2B5EF4-FFF2-40B4-BE49-F238E27FC236}">
                    <a16:creationId xmlns:a16="http://schemas.microsoft.com/office/drawing/2014/main" id="{392DD40B-D84A-94F4-69B4-E3B3A83FF9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841" t="917"/>
              <a:stretch>
                <a:fillRect/>
              </a:stretch>
            </p:blipFill>
            <p:spPr>
              <a:xfrm>
                <a:off x="880365" y="3035172"/>
                <a:ext cx="4819649" cy="1623374"/>
              </a:xfrm>
              <a:prstGeom prst="rect">
                <a:avLst/>
              </a:prstGeom>
            </p:spPr>
          </p:pic>
        </p:grpSp>
        <p:pic>
          <p:nvPicPr>
            <p:cNvPr id="14" name="Imagem 13" descr="Interface gráfica do usuário&#10;&#10;O conteúdo gerado por IA pode estar incorreto.">
              <a:extLst>
                <a:ext uri="{FF2B5EF4-FFF2-40B4-BE49-F238E27FC236}">
                  <a16:creationId xmlns:a16="http://schemas.microsoft.com/office/drawing/2014/main" id="{99E6A0A6-546D-12BC-638F-54224D6A1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7893" t="12867" r="2513" b="23255"/>
            <a:stretch/>
          </p:blipFill>
          <p:spPr>
            <a:xfrm>
              <a:off x="411120" y="2452336"/>
              <a:ext cx="5743290" cy="3612276"/>
            </a:xfrm>
            <a:custGeom>
              <a:avLst/>
              <a:gdLst>
                <a:gd name="connsiteX0" fmla="*/ 843726 w 10602855"/>
                <a:gd name="connsiteY0" fmla="*/ 443711 h 7059376"/>
                <a:gd name="connsiteX1" fmla="*/ 843726 w 10602855"/>
                <a:gd name="connsiteY1" fmla="*/ 5001975 h 7059376"/>
                <a:gd name="connsiteX2" fmla="*/ 9759127 w 10602855"/>
                <a:gd name="connsiteY2" fmla="*/ 5001975 h 7059376"/>
                <a:gd name="connsiteX3" fmla="*/ 9759127 w 10602855"/>
                <a:gd name="connsiteY3" fmla="*/ 443711 h 7059376"/>
                <a:gd name="connsiteX4" fmla="*/ 0 w 10602855"/>
                <a:gd name="connsiteY4" fmla="*/ 0 h 7059376"/>
                <a:gd name="connsiteX5" fmla="*/ 10602855 w 10602855"/>
                <a:gd name="connsiteY5" fmla="*/ 0 h 7059376"/>
                <a:gd name="connsiteX6" fmla="*/ 10602855 w 10602855"/>
                <a:gd name="connsiteY6" fmla="*/ 7059376 h 7059376"/>
                <a:gd name="connsiteX7" fmla="*/ 0 w 10602855"/>
                <a:gd name="connsiteY7" fmla="*/ 7059376 h 705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02855" h="7059376">
                  <a:moveTo>
                    <a:pt x="843726" y="443711"/>
                  </a:moveTo>
                  <a:lnTo>
                    <a:pt x="843726" y="5001975"/>
                  </a:lnTo>
                  <a:lnTo>
                    <a:pt x="9759127" y="5001975"/>
                  </a:lnTo>
                  <a:lnTo>
                    <a:pt x="9759127" y="443711"/>
                  </a:lnTo>
                  <a:close/>
                  <a:moveTo>
                    <a:pt x="0" y="0"/>
                  </a:moveTo>
                  <a:lnTo>
                    <a:pt x="10602855" y="0"/>
                  </a:lnTo>
                  <a:lnTo>
                    <a:pt x="10602855" y="7059376"/>
                  </a:lnTo>
                  <a:lnTo>
                    <a:pt x="0" y="7059376"/>
                  </a:lnTo>
                  <a:close/>
                </a:path>
              </a:pathLst>
            </a:custGeom>
          </p:spPr>
        </p:pic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6F6AE328-CFD2-4F4D-BB20-DF769A5E38CB}"/>
              </a:ext>
            </a:extLst>
          </p:cNvPr>
          <p:cNvGrpSpPr/>
          <p:nvPr/>
        </p:nvGrpSpPr>
        <p:grpSpPr>
          <a:xfrm>
            <a:off x="11360384" y="2228218"/>
            <a:ext cx="5743290" cy="3612276"/>
            <a:chOff x="6037590" y="2452336"/>
            <a:chExt cx="5743290" cy="3612276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907258FC-045D-9EEE-8C75-7CDDC4C10577}"/>
                </a:ext>
              </a:extLst>
            </p:cNvPr>
            <p:cNvGrpSpPr/>
            <p:nvPr/>
          </p:nvGrpSpPr>
          <p:grpSpPr>
            <a:xfrm>
              <a:off x="6487786" y="2680936"/>
              <a:ext cx="4848224" cy="2331846"/>
              <a:chOff x="6487786" y="2680936"/>
              <a:chExt cx="4848224" cy="2331846"/>
            </a:xfrm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9ABB1A65-7E12-7598-4FA0-5B30863E2BAE}"/>
                  </a:ext>
                </a:extLst>
              </p:cNvPr>
              <p:cNvSpPr/>
              <p:nvPr/>
            </p:nvSpPr>
            <p:spPr>
              <a:xfrm>
                <a:off x="6487786" y="2680936"/>
                <a:ext cx="4848224" cy="23318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kern="0"/>
                </a:defPPr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  <p:pic>
            <p:nvPicPr>
              <p:cNvPr id="12" name="Imagem 11">
                <a:extLst>
                  <a:ext uri="{FF2B5EF4-FFF2-40B4-BE49-F238E27FC236}">
                    <a16:creationId xmlns:a16="http://schemas.microsoft.com/office/drawing/2014/main" id="{AED7D21D-2A3B-F0D5-2E62-0E60E5386A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8" b="5698"/>
              <a:stretch/>
            </p:blipFill>
            <p:spPr>
              <a:xfrm>
                <a:off x="6506835" y="3035172"/>
                <a:ext cx="4819649" cy="1623374"/>
              </a:xfrm>
              <a:prstGeom prst="rect">
                <a:avLst/>
              </a:prstGeom>
            </p:spPr>
          </p:pic>
        </p:grpSp>
        <p:pic>
          <p:nvPicPr>
            <p:cNvPr id="10" name="Imagem 9" descr="Interface gráfica do usuário&#10;&#10;O conteúdo gerado por IA pode estar incorreto.">
              <a:extLst>
                <a:ext uri="{FF2B5EF4-FFF2-40B4-BE49-F238E27FC236}">
                  <a16:creationId xmlns:a16="http://schemas.microsoft.com/office/drawing/2014/main" id="{03385FEE-3278-5D89-68E5-2FC9E2DCC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7893" t="12867" r="2513" b="23255"/>
            <a:stretch/>
          </p:blipFill>
          <p:spPr>
            <a:xfrm>
              <a:off x="6037590" y="2452336"/>
              <a:ext cx="5743290" cy="3612276"/>
            </a:xfrm>
            <a:custGeom>
              <a:avLst/>
              <a:gdLst>
                <a:gd name="connsiteX0" fmla="*/ 843726 w 10602855"/>
                <a:gd name="connsiteY0" fmla="*/ 443711 h 7059376"/>
                <a:gd name="connsiteX1" fmla="*/ 843726 w 10602855"/>
                <a:gd name="connsiteY1" fmla="*/ 5001975 h 7059376"/>
                <a:gd name="connsiteX2" fmla="*/ 9759127 w 10602855"/>
                <a:gd name="connsiteY2" fmla="*/ 5001975 h 7059376"/>
                <a:gd name="connsiteX3" fmla="*/ 9759127 w 10602855"/>
                <a:gd name="connsiteY3" fmla="*/ 443711 h 7059376"/>
                <a:gd name="connsiteX4" fmla="*/ 0 w 10602855"/>
                <a:gd name="connsiteY4" fmla="*/ 0 h 7059376"/>
                <a:gd name="connsiteX5" fmla="*/ 10602855 w 10602855"/>
                <a:gd name="connsiteY5" fmla="*/ 0 h 7059376"/>
                <a:gd name="connsiteX6" fmla="*/ 10602855 w 10602855"/>
                <a:gd name="connsiteY6" fmla="*/ 7059376 h 7059376"/>
                <a:gd name="connsiteX7" fmla="*/ 0 w 10602855"/>
                <a:gd name="connsiteY7" fmla="*/ 7059376 h 705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02855" h="7059376">
                  <a:moveTo>
                    <a:pt x="843726" y="443711"/>
                  </a:moveTo>
                  <a:lnTo>
                    <a:pt x="843726" y="5001975"/>
                  </a:lnTo>
                  <a:lnTo>
                    <a:pt x="9759127" y="5001975"/>
                  </a:lnTo>
                  <a:lnTo>
                    <a:pt x="9759127" y="443711"/>
                  </a:lnTo>
                  <a:close/>
                  <a:moveTo>
                    <a:pt x="0" y="0"/>
                  </a:moveTo>
                  <a:lnTo>
                    <a:pt x="10602855" y="0"/>
                  </a:lnTo>
                  <a:lnTo>
                    <a:pt x="10602855" y="7059376"/>
                  </a:lnTo>
                  <a:lnTo>
                    <a:pt x="0" y="7059376"/>
                  </a:lnTo>
                  <a:close/>
                </a:path>
              </a:pathLst>
            </a:custGeom>
          </p:spPr>
        </p:pic>
      </p:grpSp>
      <p:sp>
        <p:nvSpPr>
          <p:cNvPr id="21" name="Elipse 20">
            <a:extLst>
              <a:ext uri="{FF2B5EF4-FFF2-40B4-BE49-F238E27FC236}">
                <a16:creationId xmlns:a16="http://schemas.microsoft.com/office/drawing/2014/main" id="{7D3DB70C-4E03-EBAF-3D9D-A81C7C0CDE6C}"/>
              </a:ext>
            </a:extLst>
          </p:cNvPr>
          <p:cNvSpPr/>
          <p:nvPr/>
        </p:nvSpPr>
        <p:spPr>
          <a:xfrm>
            <a:off x="686010" y="3277603"/>
            <a:ext cx="1067126" cy="100995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1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C646BCBD-273B-7B45-1167-DA1D9CCF9A9B}"/>
              </a:ext>
            </a:extLst>
          </p:cNvPr>
          <p:cNvSpPr/>
          <p:nvPr/>
        </p:nvSpPr>
        <p:spPr>
          <a:xfrm>
            <a:off x="11218311" y="3465493"/>
            <a:ext cx="660031" cy="64461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8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2</a:t>
            </a:r>
          </a:p>
        </p:txBody>
      </p:sp>
      <p:sp>
        <p:nvSpPr>
          <p:cNvPr id="18" name="Retângulo 8">
            <a:extLst>
              <a:ext uri="{FF2B5EF4-FFF2-40B4-BE49-F238E27FC236}">
                <a16:creationId xmlns:a16="http://schemas.microsoft.com/office/drawing/2014/main" id="{D97E83D6-B954-DCF1-EFBC-F63EE4A6E379}"/>
              </a:ext>
            </a:extLst>
          </p:cNvPr>
          <p:cNvSpPr/>
          <p:nvPr/>
        </p:nvSpPr>
        <p:spPr>
          <a:xfrm>
            <a:off x="1" y="1333"/>
            <a:ext cx="12190448" cy="751434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8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Pesquisa: Disponibilidade técnica do endereço no </a:t>
            </a:r>
            <a:r>
              <a:rPr lang="pt-BR" sz="2800" b="1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NetSales</a:t>
            </a:r>
            <a:endParaRPr lang="pt-BR" sz="2800" err="1">
              <a:solidFill>
                <a:srgbClr val="FFFFFF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50811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7D787-B46B-A0BD-15AE-B83062491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>
            <a:extLst>
              <a:ext uri="{FF2B5EF4-FFF2-40B4-BE49-F238E27FC236}">
                <a16:creationId xmlns:a16="http://schemas.microsoft.com/office/drawing/2014/main" id="{AB1896BD-2D71-9A21-1032-33ED3DDB3B27}"/>
              </a:ext>
            </a:extLst>
          </p:cNvPr>
          <p:cNvSpPr txBox="1"/>
          <p:nvPr/>
        </p:nvSpPr>
        <p:spPr>
          <a:xfrm>
            <a:off x="9307830" y="2707640"/>
            <a:ext cx="1028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FFFFFF"/>
                </a:solidFill>
                <a:latin typeface="AMX" pitchFamily="2" charset="0"/>
                <a:cs typeface="Calibri"/>
              </a:rPr>
              <a:t>1</a:t>
            </a:r>
            <a:endParaRPr sz="1200">
              <a:latin typeface="AMX" pitchFamily="2" charset="0"/>
              <a:cs typeface="Calibri"/>
            </a:endParaRPr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21CD1F37-6871-DE80-3176-1880E6601436}"/>
              </a:ext>
            </a:extLst>
          </p:cNvPr>
          <p:cNvSpPr txBox="1"/>
          <p:nvPr/>
        </p:nvSpPr>
        <p:spPr>
          <a:xfrm>
            <a:off x="8762745" y="4465446"/>
            <a:ext cx="1028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FFFFFF"/>
                </a:solidFill>
                <a:latin typeface="AMX" pitchFamily="2" charset="0"/>
                <a:cs typeface="Calibri"/>
              </a:rPr>
              <a:t>2</a:t>
            </a:r>
            <a:endParaRPr sz="1200">
              <a:latin typeface="AMX" pitchFamily="2" charset="0"/>
              <a:cs typeface="Calibri"/>
            </a:endParaRP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9CD273C-34A3-C4BA-928B-F50C0BAB6403}"/>
              </a:ext>
            </a:extLst>
          </p:cNvPr>
          <p:cNvGrpSpPr/>
          <p:nvPr/>
        </p:nvGrpSpPr>
        <p:grpSpPr>
          <a:xfrm>
            <a:off x="1163032" y="1466218"/>
            <a:ext cx="9867054" cy="6200834"/>
            <a:chOff x="5174738" y="2474748"/>
            <a:chExt cx="9867054" cy="6200834"/>
          </a:xfrm>
        </p:grpSpPr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3BF1E5B2-AAB4-16C7-B937-D353D3BB56DF}"/>
                </a:ext>
              </a:extLst>
            </p:cNvPr>
            <p:cNvGrpSpPr/>
            <p:nvPr/>
          </p:nvGrpSpPr>
          <p:grpSpPr>
            <a:xfrm>
              <a:off x="6058600" y="2680936"/>
              <a:ext cx="8327090" cy="3759345"/>
              <a:chOff x="6058600" y="2680936"/>
              <a:chExt cx="8327090" cy="3759345"/>
            </a:xfrm>
          </p:grpSpPr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F9770A2A-CEF0-E618-2A6C-B90A81639106}"/>
                  </a:ext>
                </a:extLst>
              </p:cNvPr>
              <p:cNvSpPr/>
              <p:nvPr/>
            </p:nvSpPr>
            <p:spPr>
              <a:xfrm>
                <a:off x="6487786" y="2680936"/>
                <a:ext cx="4848224" cy="23318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kern="0"/>
                </a:defPPr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id="{898A565D-6E4F-B3AF-60CF-007EDB38E2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8" b="5698"/>
              <a:stretch/>
            </p:blipFill>
            <p:spPr>
              <a:xfrm>
                <a:off x="6058600" y="3180848"/>
                <a:ext cx="8327090" cy="3259433"/>
              </a:xfrm>
              <a:prstGeom prst="rect">
                <a:avLst/>
              </a:prstGeom>
            </p:spPr>
          </p:pic>
        </p:grpSp>
        <p:pic>
          <p:nvPicPr>
            <p:cNvPr id="23" name="Imagem 22" descr="Interface gráfica do usuário&#10;&#10;O conteúdo gerado por IA pode estar incorreto.">
              <a:extLst>
                <a:ext uri="{FF2B5EF4-FFF2-40B4-BE49-F238E27FC236}">
                  <a16:creationId xmlns:a16="http://schemas.microsoft.com/office/drawing/2014/main" id="{3B0B944F-269C-A3C5-AD1D-EA99EB016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7893" t="12867" r="2513" b="23255"/>
            <a:stretch/>
          </p:blipFill>
          <p:spPr>
            <a:xfrm>
              <a:off x="5174738" y="2474748"/>
              <a:ext cx="9867054" cy="6200834"/>
            </a:xfrm>
            <a:custGeom>
              <a:avLst/>
              <a:gdLst>
                <a:gd name="connsiteX0" fmla="*/ 843726 w 10602855"/>
                <a:gd name="connsiteY0" fmla="*/ 443711 h 7059376"/>
                <a:gd name="connsiteX1" fmla="*/ 843726 w 10602855"/>
                <a:gd name="connsiteY1" fmla="*/ 5001975 h 7059376"/>
                <a:gd name="connsiteX2" fmla="*/ 9759127 w 10602855"/>
                <a:gd name="connsiteY2" fmla="*/ 5001975 h 7059376"/>
                <a:gd name="connsiteX3" fmla="*/ 9759127 w 10602855"/>
                <a:gd name="connsiteY3" fmla="*/ 443711 h 7059376"/>
                <a:gd name="connsiteX4" fmla="*/ 0 w 10602855"/>
                <a:gd name="connsiteY4" fmla="*/ 0 h 7059376"/>
                <a:gd name="connsiteX5" fmla="*/ 10602855 w 10602855"/>
                <a:gd name="connsiteY5" fmla="*/ 0 h 7059376"/>
                <a:gd name="connsiteX6" fmla="*/ 10602855 w 10602855"/>
                <a:gd name="connsiteY6" fmla="*/ 7059376 h 7059376"/>
                <a:gd name="connsiteX7" fmla="*/ 0 w 10602855"/>
                <a:gd name="connsiteY7" fmla="*/ 7059376 h 705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02855" h="7059376">
                  <a:moveTo>
                    <a:pt x="843726" y="443711"/>
                  </a:moveTo>
                  <a:lnTo>
                    <a:pt x="843726" y="5001975"/>
                  </a:lnTo>
                  <a:lnTo>
                    <a:pt x="9759127" y="5001975"/>
                  </a:lnTo>
                  <a:lnTo>
                    <a:pt x="9759127" y="443711"/>
                  </a:lnTo>
                  <a:close/>
                  <a:moveTo>
                    <a:pt x="0" y="0"/>
                  </a:moveTo>
                  <a:lnTo>
                    <a:pt x="10602855" y="0"/>
                  </a:lnTo>
                  <a:lnTo>
                    <a:pt x="10602855" y="7059376"/>
                  </a:lnTo>
                  <a:lnTo>
                    <a:pt x="0" y="7059376"/>
                  </a:lnTo>
                  <a:close/>
                </a:path>
              </a:pathLst>
            </a:custGeom>
          </p:spPr>
        </p:pic>
      </p:grpSp>
      <p:sp>
        <p:nvSpPr>
          <p:cNvPr id="3" name="Elipse 2">
            <a:extLst>
              <a:ext uri="{FF2B5EF4-FFF2-40B4-BE49-F238E27FC236}">
                <a16:creationId xmlns:a16="http://schemas.microsoft.com/office/drawing/2014/main" id="{49C4885B-36BF-1C73-02B2-362ED8838A30}"/>
              </a:ext>
            </a:extLst>
          </p:cNvPr>
          <p:cNvSpPr/>
          <p:nvPr/>
        </p:nvSpPr>
        <p:spPr>
          <a:xfrm>
            <a:off x="581627" y="3110589"/>
            <a:ext cx="1025372" cy="99952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8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2</a:t>
            </a:r>
          </a:p>
        </p:txBody>
      </p:sp>
      <p:sp>
        <p:nvSpPr>
          <p:cNvPr id="7" name="Retângulo 8">
            <a:extLst>
              <a:ext uri="{FF2B5EF4-FFF2-40B4-BE49-F238E27FC236}">
                <a16:creationId xmlns:a16="http://schemas.microsoft.com/office/drawing/2014/main" id="{64AF9E81-45C1-8CC6-A4B9-78C6278E421D}"/>
              </a:ext>
            </a:extLst>
          </p:cNvPr>
          <p:cNvSpPr/>
          <p:nvPr/>
        </p:nvSpPr>
        <p:spPr>
          <a:xfrm>
            <a:off x="1" y="1333"/>
            <a:ext cx="12190448" cy="751434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8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Pesquisa: Disponibilidade técnica do endereço no </a:t>
            </a:r>
            <a:r>
              <a:rPr lang="pt-BR" sz="2800" b="1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NetSales</a:t>
            </a:r>
            <a:endParaRPr lang="pt-BR" sz="2800" err="1">
              <a:solidFill>
                <a:srgbClr val="FFFFFF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780519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6CD62-928B-DA3F-E42B-ACF947FB6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>
            <a:extLst>
              <a:ext uri="{FF2B5EF4-FFF2-40B4-BE49-F238E27FC236}">
                <a16:creationId xmlns:a16="http://schemas.microsoft.com/office/drawing/2014/main" id="{A942A2F6-E0C6-5D25-AE04-DAC74F4FBA12}"/>
              </a:ext>
            </a:extLst>
          </p:cNvPr>
          <p:cNvSpPr txBox="1"/>
          <p:nvPr/>
        </p:nvSpPr>
        <p:spPr>
          <a:xfrm>
            <a:off x="9250321" y="2132546"/>
            <a:ext cx="1028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FFFFFF"/>
                </a:solidFill>
                <a:latin typeface="AMX" pitchFamily="2" charset="0"/>
                <a:cs typeface="Calibri"/>
              </a:rPr>
              <a:t>1</a:t>
            </a:r>
            <a:endParaRPr sz="1200">
              <a:latin typeface="AMX" pitchFamily="2" charset="0"/>
              <a:cs typeface="Calibri"/>
            </a:endParaRPr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2BBFC669-B75F-9DCA-DE64-1B187710D377}"/>
              </a:ext>
            </a:extLst>
          </p:cNvPr>
          <p:cNvSpPr txBox="1"/>
          <p:nvPr/>
        </p:nvSpPr>
        <p:spPr>
          <a:xfrm>
            <a:off x="8705236" y="3890352"/>
            <a:ext cx="1028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FFFFFF"/>
                </a:solidFill>
                <a:latin typeface="AMX" pitchFamily="2" charset="0"/>
                <a:cs typeface="Calibri"/>
              </a:rPr>
              <a:t>2</a:t>
            </a:r>
            <a:endParaRPr sz="1200">
              <a:latin typeface="AMX" pitchFamily="2" charset="0"/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04815A02-7B77-7F88-753C-7E974FF0C354}"/>
              </a:ext>
            </a:extLst>
          </p:cNvPr>
          <p:cNvSpPr txBox="1"/>
          <p:nvPr/>
        </p:nvSpPr>
        <p:spPr>
          <a:xfrm>
            <a:off x="593891" y="889848"/>
            <a:ext cx="10998200" cy="1084271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>
            <a:defPPr>
              <a:defRPr kern="0"/>
            </a:defPPr>
          </a:lstStyle>
          <a:p>
            <a:pPr marL="12700">
              <a:spcBef>
                <a:spcPts val="95"/>
              </a:spcBef>
            </a:pPr>
            <a:r>
              <a:rPr lang="pt-BR" sz="2000" b="1" spc="75">
                <a:solidFill>
                  <a:srgbClr val="FF0000"/>
                </a:solidFill>
                <a:latin typeface="Roboto"/>
                <a:ea typeface="Roboto"/>
                <a:cs typeface="Roboto"/>
              </a:rPr>
              <a:t>Exemplo de pesquisa no </a:t>
            </a:r>
            <a:r>
              <a:rPr lang="pt-BR" sz="2000" b="1" spc="75" err="1">
                <a:solidFill>
                  <a:srgbClr val="FF0000"/>
                </a:solidFill>
                <a:latin typeface="Roboto"/>
                <a:ea typeface="Roboto"/>
                <a:cs typeface="Roboto"/>
              </a:rPr>
              <a:t>NetSales</a:t>
            </a:r>
            <a:r>
              <a:rPr lang="pt-BR" sz="2000" b="1" spc="75">
                <a:solidFill>
                  <a:srgbClr val="FF0000"/>
                </a:solidFill>
                <a:latin typeface="Roboto"/>
                <a:ea typeface="Roboto"/>
                <a:cs typeface="Roboto"/>
              </a:rPr>
              <a:t>: </a:t>
            </a:r>
            <a:endParaRPr lang="pt-BR"/>
          </a:p>
          <a:p>
            <a:pPr marL="12700">
              <a:spcBef>
                <a:spcPts val="95"/>
              </a:spcBef>
            </a:pPr>
            <a:r>
              <a:rPr lang="pt-BR" sz="2000" b="1" spc="75">
                <a:latin typeface="Roboto"/>
                <a:ea typeface="Roboto"/>
                <a:cs typeface="Roboto"/>
              </a:rPr>
              <a:t>Cliente mora em Brasília no Condomínio RK, Edifício Antares, Comércio Local 7 </a:t>
            </a:r>
            <a:r>
              <a:rPr lang="pt-BR" sz="2000" b="1" spc="75" err="1">
                <a:latin typeface="Roboto"/>
                <a:ea typeface="Roboto"/>
                <a:cs typeface="Roboto"/>
              </a:rPr>
              <a:t>Apt</a:t>
            </a:r>
            <a:r>
              <a:rPr lang="pt-BR" sz="2000" b="1" spc="75">
                <a:latin typeface="Roboto"/>
                <a:ea typeface="Roboto"/>
                <a:cs typeface="Roboto"/>
              </a:rPr>
              <a:t> 202</a:t>
            </a:r>
            <a:endParaRPr lang="pt-BR" b="1"/>
          </a:p>
          <a:p>
            <a:pPr marL="12700">
              <a:spcBef>
                <a:spcPts val="95"/>
              </a:spcBef>
            </a:pPr>
            <a:endParaRPr lang="pt-BR" sz="2800" b="1" spc="75">
              <a:solidFill>
                <a:srgbClr val="FF0000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D67B90C5-6903-F305-3528-409B15678C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33"/>
          <a:stretch/>
        </p:blipFill>
        <p:spPr>
          <a:xfrm>
            <a:off x="5825933" y="2348769"/>
            <a:ext cx="5943600" cy="2676193"/>
          </a:xfrm>
          <a:prstGeom prst="rect">
            <a:avLst/>
          </a:prstGeom>
        </p:spPr>
      </p:pic>
      <p:pic>
        <p:nvPicPr>
          <p:cNvPr id="23" name="Imagem 22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FE789DDD-8DEA-023E-800C-4176B6039A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893" t="12867" r="2513" b="23255"/>
          <a:stretch/>
        </p:blipFill>
        <p:spPr>
          <a:xfrm>
            <a:off x="5276491" y="1974009"/>
            <a:ext cx="7010400" cy="4385097"/>
          </a:xfrm>
          <a:custGeom>
            <a:avLst/>
            <a:gdLst>
              <a:gd name="connsiteX0" fmla="*/ 843726 w 10602855"/>
              <a:gd name="connsiteY0" fmla="*/ 443711 h 7059376"/>
              <a:gd name="connsiteX1" fmla="*/ 843726 w 10602855"/>
              <a:gd name="connsiteY1" fmla="*/ 5001975 h 7059376"/>
              <a:gd name="connsiteX2" fmla="*/ 9759127 w 10602855"/>
              <a:gd name="connsiteY2" fmla="*/ 5001975 h 7059376"/>
              <a:gd name="connsiteX3" fmla="*/ 9759127 w 10602855"/>
              <a:gd name="connsiteY3" fmla="*/ 443711 h 7059376"/>
              <a:gd name="connsiteX4" fmla="*/ 0 w 10602855"/>
              <a:gd name="connsiteY4" fmla="*/ 0 h 7059376"/>
              <a:gd name="connsiteX5" fmla="*/ 10602855 w 10602855"/>
              <a:gd name="connsiteY5" fmla="*/ 0 h 7059376"/>
              <a:gd name="connsiteX6" fmla="*/ 10602855 w 10602855"/>
              <a:gd name="connsiteY6" fmla="*/ 7059376 h 7059376"/>
              <a:gd name="connsiteX7" fmla="*/ 0 w 10602855"/>
              <a:gd name="connsiteY7" fmla="*/ 7059376 h 7059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02855" h="7059376">
                <a:moveTo>
                  <a:pt x="843726" y="443711"/>
                </a:moveTo>
                <a:lnTo>
                  <a:pt x="843726" y="5001975"/>
                </a:lnTo>
                <a:lnTo>
                  <a:pt x="9759127" y="5001975"/>
                </a:lnTo>
                <a:lnTo>
                  <a:pt x="9759127" y="443711"/>
                </a:lnTo>
                <a:close/>
                <a:moveTo>
                  <a:pt x="0" y="0"/>
                </a:moveTo>
                <a:lnTo>
                  <a:pt x="10602855" y="0"/>
                </a:lnTo>
                <a:lnTo>
                  <a:pt x="10602855" y="7059376"/>
                </a:lnTo>
                <a:lnTo>
                  <a:pt x="0" y="7059376"/>
                </a:lnTo>
                <a:close/>
              </a:path>
            </a:pathLst>
          </a:custGeom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47605882-9BA0-E3D4-8B89-B3000F203DF9}"/>
              </a:ext>
            </a:extLst>
          </p:cNvPr>
          <p:cNvGrpSpPr/>
          <p:nvPr/>
        </p:nvGrpSpPr>
        <p:grpSpPr>
          <a:xfrm>
            <a:off x="413261" y="2227803"/>
            <a:ext cx="5029200" cy="853948"/>
            <a:chOff x="533400" y="3731911"/>
            <a:chExt cx="4114799" cy="691219"/>
          </a:xfrm>
        </p:grpSpPr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39CF9568-5444-ED06-18A8-C7DDB106D390}"/>
                </a:ext>
              </a:extLst>
            </p:cNvPr>
            <p:cNvSpPr/>
            <p:nvPr/>
          </p:nvSpPr>
          <p:spPr>
            <a:xfrm flipV="1">
              <a:off x="533400" y="3731911"/>
              <a:ext cx="4114799" cy="691219"/>
            </a:xfrm>
            <a:custGeom>
              <a:avLst/>
              <a:gdLst>
                <a:gd name="connsiteX0" fmla="*/ 460289 w 5088906"/>
                <a:gd name="connsiteY0" fmla="*/ 0 h 919818"/>
                <a:gd name="connsiteX1" fmla="*/ 4628997 w 5088906"/>
                <a:gd name="connsiteY1" fmla="*/ 0 h 919818"/>
                <a:gd name="connsiteX2" fmla="*/ 5088906 w 5088906"/>
                <a:gd name="connsiteY2" fmla="*/ 459909 h 919818"/>
                <a:gd name="connsiteX3" fmla="*/ 4628997 w 5088906"/>
                <a:gd name="connsiteY3" fmla="*/ 919818 h 919818"/>
                <a:gd name="connsiteX4" fmla="*/ 460289 w 5088906"/>
                <a:gd name="connsiteY4" fmla="*/ 919818 h 919818"/>
                <a:gd name="connsiteX5" fmla="*/ 460259 w 5088906"/>
                <a:gd name="connsiteY5" fmla="*/ 919815 h 919818"/>
                <a:gd name="connsiteX6" fmla="*/ 0 w 5088906"/>
                <a:gd name="connsiteY6" fmla="*/ 919815 h 919818"/>
                <a:gd name="connsiteX7" fmla="*/ 0 w 5088906"/>
                <a:gd name="connsiteY7" fmla="*/ 446341 h 919818"/>
                <a:gd name="connsiteX8" fmla="*/ 1748 w 5088906"/>
                <a:gd name="connsiteY8" fmla="*/ 446341 h 919818"/>
                <a:gd name="connsiteX9" fmla="*/ 9724 w 5088906"/>
                <a:gd name="connsiteY9" fmla="*/ 367221 h 919818"/>
                <a:gd name="connsiteX10" fmla="*/ 460289 w 5088906"/>
                <a:gd name="connsiteY10" fmla="*/ 0 h 91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88906" h="919818">
                  <a:moveTo>
                    <a:pt x="460289" y="0"/>
                  </a:moveTo>
                  <a:lnTo>
                    <a:pt x="4628997" y="0"/>
                  </a:lnTo>
                  <a:cubicBezTo>
                    <a:pt x="4882998" y="0"/>
                    <a:pt x="5088906" y="205908"/>
                    <a:pt x="5088906" y="459909"/>
                  </a:cubicBezTo>
                  <a:cubicBezTo>
                    <a:pt x="5088906" y="713910"/>
                    <a:pt x="4882998" y="919818"/>
                    <a:pt x="4628997" y="919818"/>
                  </a:cubicBezTo>
                  <a:lnTo>
                    <a:pt x="460289" y="919818"/>
                  </a:lnTo>
                  <a:lnTo>
                    <a:pt x="460259" y="919815"/>
                  </a:lnTo>
                  <a:lnTo>
                    <a:pt x="0" y="919815"/>
                  </a:lnTo>
                  <a:lnTo>
                    <a:pt x="0" y="446341"/>
                  </a:lnTo>
                  <a:lnTo>
                    <a:pt x="1748" y="446341"/>
                  </a:lnTo>
                  <a:lnTo>
                    <a:pt x="9724" y="367221"/>
                  </a:lnTo>
                  <a:cubicBezTo>
                    <a:pt x="52609" y="157648"/>
                    <a:pt x="238038" y="0"/>
                    <a:pt x="460289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36" name="object 4">
              <a:extLst>
                <a:ext uri="{FF2B5EF4-FFF2-40B4-BE49-F238E27FC236}">
                  <a16:creationId xmlns:a16="http://schemas.microsoft.com/office/drawing/2014/main" id="{CBAB536C-50F5-6E05-140B-67B0188892D1}"/>
                </a:ext>
              </a:extLst>
            </p:cNvPr>
            <p:cNvSpPr txBox="1"/>
            <p:nvPr/>
          </p:nvSpPr>
          <p:spPr>
            <a:xfrm>
              <a:off x="1032164" y="3735109"/>
              <a:ext cx="2930235" cy="635272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defPPr>
                <a:defRPr kern="0"/>
              </a:defPPr>
            </a:lstStyle>
            <a:p>
              <a:pPr marR="40640" algn="l">
                <a:lnSpc>
                  <a:spcPct val="100000"/>
                </a:lnSpc>
              </a:pPr>
              <a:r>
                <a:rPr lang="pt-BR" sz="1700" b="1" spc="-20" noProof="0">
                  <a:solidFill>
                    <a:srgbClr val="393339"/>
                  </a:solidFill>
                  <a:latin typeface="+mn-lt"/>
                  <a:cs typeface="Calibri"/>
                </a:rPr>
                <a:t>Selecione a </a:t>
              </a:r>
              <a:r>
                <a:rPr lang="pt-BR" sz="1700" spc="-20" noProof="0">
                  <a:solidFill>
                    <a:srgbClr val="393339"/>
                  </a:solidFill>
                  <a:latin typeface="+mn-lt"/>
                  <a:cs typeface="Calibri"/>
                </a:rPr>
                <a:t>Marca NET para pesquisar a disponibilidade do endereço e a </a:t>
              </a:r>
              <a:r>
                <a:rPr lang="pt-BR" sz="1700" spc="-20">
                  <a:solidFill>
                    <a:srgbClr val="393339"/>
                  </a:solidFill>
                  <a:latin typeface="+mn-lt"/>
                  <a:cs typeface="Calibri"/>
                </a:rPr>
                <a:t>c</a:t>
              </a:r>
              <a:r>
                <a:rPr lang="pt-BR" sz="1700" spc="-20" noProof="0">
                  <a:solidFill>
                    <a:srgbClr val="393339"/>
                  </a:solidFill>
                  <a:latin typeface="+mn-lt"/>
                  <a:cs typeface="Calibri"/>
                </a:rPr>
                <a:t>idade correspondente</a:t>
              </a:r>
            </a:p>
          </p:txBody>
        </p:sp>
        <p:sp>
          <p:nvSpPr>
            <p:cNvPr id="37" name="TextBox 35">
              <a:extLst>
                <a:ext uri="{FF2B5EF4-FFF2-40B4-BE49-F238E27FC236}">
                  <a16:creationId xmlns:a16="http://schemas.microsoft.com/office/drawing/2014/main" id="{B41E1F57-E8D2-802E-C4F9-BD7503C1F799}"/>
                </a:ext>
              </a:extLst>
            </p:cNvPr>
            <p:cNvSpPr txBox="1"/>
            <p:nvPr/>
          </p:nvSpPr>
          <p:spPr>
            <a:xfrm>
              <a:off x="685801" y="4005198"/>
              <a:ext cx="457200" cy="3115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kern="0"/>
              </a:defPPr>
            </a:lstStyle>
            <a:p>
              <a:pPr algn="l">
                <a:lnSpc>
                  <a:spcPts val="2613"/>
                </a:lnSpc>
                <a:spcBef>
                  <a:spcPct val="0"/>
                </a:spcBef>
              </a:pPr>
              <a:r>
                <a:rPr lang="pt-BR" sz="4400" b="1" noProof="0">
                  <a:solidFill>
                    <a:srgbClr val="DA291C"/>
                  </a:solidFill>
                  <a:latin typeface="+mn-lt"/>
                  <a:ea typeface="Abhaya Libre Bold"/>
                  <a:cs typeface="Abhaya Libre Bold"/>
                  <a:sym typeface="Abhaya Libre Bold"/>
                </a:rPr>
                <a:t>1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65D24B45-BCC6-3ED3-5A26-8343457CA1AA}"/>
              </a:ext>
            </a:extLst>
          </p:cNvPr>
          <p:cNvGrpSpPr/>
          <p:nvPr/>
        </p:nvGrpSpPr>
        <p:grpSpPr>
          <a:xfrm>
            <a:off x="455014" y="4287181"/>
            <a:ext cx="5029200" cy="853948"/>
            <a:chOff x="533400" y="5540768"/>
            <a:chExt cx="4114799" cy="691219"/>
          </a:xfrm>
        </p:grpSpPr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1DD14928-5EBD-73D7-E5D2-BEB60D6C62E4}"/>
                </a:ext>
              </a:extLst>
            </p:cNvPr>
            <p:cNvSpPr/>
            <p:nvPr/>
          </p:nvSpPr>
          <p:spPr>
            <a:xfrm flipV="1">
              <a:off x="533400" y="5540768"/>
              <a:ext cx="4114799" cy="691219"/>
            </a:xfrm>
            <a:custGeom>
              <a:avLst/>
              <a:gdLst>
                <a:gd name="connsiteX0" fmla="*/ 460289 w 5088906"/>
                <a:gd name="connsiteY0" fmla="*/ 0 h 919818"/>
                <a:gd name="connsiteX1" fmla="*/ 4628997 w 5088906"/>
                <a:gd name="connsiteY1" fmla="*/ 0 h 919818"/>
                <a:gd name="connsiteX2" fmla="*/ 5088906 w 5088906"/>
                <a:gd name="connsiteY2" fmla="*/ 459909 h 919818"/>
                <a:gd name="connsiteX3" fmla="*/ 4628997 w 5088906"/>
                <a:gd name="connsiteY3" fmla="*/ 919818 h 919818"/>
                <a:gd name="connsiteX4" fmla="*/ 460289 w 5088906"/>
                <a:gd name="connsiteY4" fmla="*/ 919818 h 919818"/>
                <a:gd name="connsiteX5" fmla="*/ 460259 w 5088906"/>
                <a:gd name="connsiteY5" fmla="*/ 919815 h 919818"/>
                <a:gd name="connsiteX6" fmla="*/ 0 w 5088906"/>
                <a:gd name="connsiteY6" fmla="*/ 919815 h 919818"/>
                <a:gd name="connsiteX7" fmla="*/ 0 w 5088906"/>
                <a:gd name="connsiteY7" fmla="*/ 446341 h 919818"/>
                <a:gd name="connsiteX8" fmla="*/ 1748 w 5088906"/>
                <a:gd name="connsiteY8" fmla="*/ 446341 h 919818"/>
                <a:gd name="connsiteX9" fmla="*/ 9724 w 5088906"/>
                <a:gd name="connsiteY9" fmla="*/ 367221 h 919818"/>
                <a:gd name="connsiteX10" fmla="*/ 460289 w 5088906"/>
                <a:gd name="connsiteY10" fmla="*/ 0 h 91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88906" h="919818">
                  <a:moveTo>
                    <a:pt x="460289" y="0"/>
                  </a:moveTo>
                  <a:lnTo>
                    <a:pt x="4628997" y="0"/>
                  </a:lnTo>
                  <a:cubicBezTo>
                    <a:pt x="4882998" y="0"/>
                    <a:pt x="5088906" y="205908"/>
                    <a:pt x="5088906" y="459909"/>
                  </a:cubicBezTo>
                  <a:cubicBezTo>
                    <a:pt x="5088906" y="713910"/>
                    <a:pt x="4882998" y="919818"/>
                    <a:pt x="4628997" y="919818"/>
                  </a:cubicBezTo>
                  <a:lnTo>
                    <a:pt x="460289" y="919818"/>
                  </a:lnTo>
                  <a:lnTo>
                    <a:pt x="460259" y="919815"/>
                  </a:lnTo>
                  <a:lnTo>
                    <a:pt x="0" y="919815"/>
                  </a:lnTo>
                  <a:lnTo>
                    <a:pt x="0" y="446341"/>
                  </a:lnTo>
                  <a:lnTo>
                    <a:pt x="1748" y="446341"/>
                  </a:lnTo>
                  <a:lnTo>
                    <a:pt x="9724" y="367221"/>
                  </a:lnTo>
                  <a:cubicBezTo>
                    <a:pt x="52609" y="157648"/>
                    <a:pt x="238038" y="0"/>
                    <a:pt x="460289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33" name="object 4">
              <a:extLst>
                <a:ext uri="{FF2B5EF4-FFF2-40B4-BE49-F238E27FC236}">
                  <a16:creationId xmlns:a16="http://schemas.microsoft.com/office/drawing/2014/main" id="{F378156C-51CF-FD41-3217-A69F5FE2CF2F}"/>
                </a:ext>
              </a:extLst>
            </p:cNvPr>
            <p:cNvSpPr txBox="1"/>
            <p:nvPr/>
          </p:nvSpPr>
          <p:spPr>
            <a:xfrm>
              <a:off x="1038913" y="5673262"/>
              <a:ext cx="3558885" cy="423515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defPPr>
                <a:defRPr kern="0"/>
              </a:defPPr>
            </a:lstStyle>
            <a:p>
              <a:pPr marR="40640" algn="l">
                <a:lnSpc>
                  <a:spcPct val="100000"/>
                </a:lnSpc>
              </a:pPr>
              <a:r>
                <a:rPr lang="pt-BR" sz="1700" b="1" spc="-20" noProof="0">
                  <a:solidFill>
                    <a:srgbClr val="393339"/>
                  </a:solidFill>
                  <a:latin typeface="+mn-lt"/>
                  <a:cs typeface="Calibri"/>
                </a:rPr>
                <a:t>Insira </a:t>
              </a:r>
              <a:r>
                <a:rPr lang="pt-BR" sz="1700" spc="-20" noProof="0">
                  <a:solidFill>
                    <a:srgbClr val="393339"/>
                  </a:solidFill>
                  <a:latin typeface="+mn-lt"/>
                  <a:cs typeface="Calibri"/>
                </a:rPr>
                <a:t>o Logradouro do cliente</a:t>
              </a:r>
            </a:p>
            <a:p>
              <a:pPr marR="40640" algn="l">
                <a:lnSpc>
                  <a:spcPct val="100000"/>
                </a:lnSpc>
              </a:pPr>
              <a:r>
                <a:rPr lang="pt-BR" sz="1700" b="1" spc="-20" noProof="0">
                  <a:solidFill>
                    <a:srgbClr val="393339"/>
                  </a:solidFill>
                  <a:latin typeface="+mn-lt"/>
                  <a:cs typeface="Calibri"/>
                </a:rPr>
                <a:t>Clique em </a:t>
              </a:r>
              <a:r>
                <a:rPr lang="pt-BR" sz="1700" spc="-20" noProof="0">
                  <a:solidFill>
                    <a:srgbClr val="393339"/>
                  </a:solidFill>
                  <a:latin typeface="+mn-lt"/>
                  <a:cs typeface="Calibri"/>
                </a:rPr>
                <a:t>Pesquisar Logradouro</a:t>
              </a:r>
            </a:p>
          </p:txBody>
        </p:sp>
        <p:sp>
          <p:nvSpPr>
            <p:cNvPr id="34" name="TextBox 35">
              <a:extLst>
                <a:ext uri="{FF2B5EF4-FFF2-40B4-BE49-F238E27FC236}">
                  <a16:creationId xmlns:a16="http://schemas.microsoft.com/office/drawing/2014/main" id="{EB0E4D0E-D296-BE62-B51E-22F4FDE0BF6B}"/>
                </a:ext>
              </a:extLst>
            </p:cNvPr>
            <p:cNvSpPr txBox="1"/>
            <p:nvPr/>
          </p:nvSpPr>
          <p:spPr>
            <a:xfrm>
              <a:off x="685801" y="5814055"/>
              <a:ext cx="457200" cy="3115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kern="0"/>
              </a:defPPr>
            </a:lstStyle>
            <a:p>
              <a:pPr algn="l">
                <a:lnSpc>
                  <a:spcPts val="2613"/>
                </a:lnSpc>
                <a:spcBef>
                  <a:spcPct val="0"/>
                </a:spcBef>
              </a:pPr>
              <a:r>
                <a:rPr lang="pt-BR" sz="4400" b="1" noProof="0">
                  <a:solidFill>
                    <a:srgbClr val="DA291C"/>
                  </a:solidFill>
                  <a:latin typeface="+mn-lt"/>
                  <a:ea typeface="Abhaya Libre Bold"/>
                  <a:cs typeface="Abhaya Libre Bold"/>
                  <a:sym typeface="Abhaya Libre Bold"/>
                </a:rPr>
                <a:t>2</a:t>
              </a:r>
            </a:p>
          </p:txBody>
        </p:sp>
      </p:grpSp>
      <p:sp>
        <p:nvSpPr>
          <p:cNvPr id="30" name="TextBox 35">
            <a:extLst>
              <a:ext uri="{FF2B5EF4-FFF2-40B4-BE49-F238E27FC236}">
                <a16:creationId xmlns:a16="http://schemas.microsoft.com/office/drawing/2014/main" id="{106770AE-E00A-69CB-8333-EE883902A895}"/>
              </a:ext>
            </a:extLst>
          </p:cNvPr>
          <p:cNvSpPr txBox="1"/>
          <p:nvPr/>
        </p:nvSpPr>
        <p:spPr>
          <a:xfrm>
            <a:off x="9560623" y="2728062"/>
            <a:ext cx="304800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kern="0"/>
            </a:defPPr>
          </a:lstStyle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pt-BR" sz="1000" b="1">
                <a:solidFill>
                  <a:srgbClr val="F2F2F2"/>
                </a:solidFill>
                <a:latin typeface="AMX"/>
                <a:ea typeface="Roboto"/>
                <a:cs typeface="Roboto"/>
                <a:sym typeface="Abhaya Libre Bold"/>
              </a:rPr>
              <a:t>1</a:t>
            </a:r>
            <a:endParaRPr lang="pt-BR"/>
          </a:p>
        </p:txBody>
      </p:sp>
      <p:sp>
        <p:nvSpPr>
          <p:cNvPr id="31" name="TextBox 35">
            <a:extLst>
              <a:ext uri="{FF2B5EF4-FFF2-40B4-BE49-F238E27FC236}">
                <a16:creationId xmlns:a16="http://schemas.microsoft.com/office/drawing/2014/main" id="{824BE5B7-A72D-D71D-46D7-4D3F45150F8C}"/>
              </a:ext>
            </a:extLst>
          </p:cNvPr>
          <p:cNvSpPr txBox="1"/>
          <p:nvPr/>
        </p:nvSpPr>
        <p:spPr>
          <a:xfrm>
            <a:off x="8595845" y="4086111"/>
            <a:ext cx="304800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kern="0"/>
            </a:defPPr>
          </a:lstStyle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pt-BR" sz="1000" b="1" noProof="0">
                <a:solidFill>
                  <a:srgbClr val="F2F2F2"/>
                </a:solidFill>
                <a:latin typeface="AMX" pitchFamily="2" charset="0"/>
                <a:ea typeface="Abhaya Libre Bold"/>
                <a:cs typeface="Abhaya Libre Bold"/>
                <a:sym typeface="Abhaya Libre Bold"/>
              </a:rPr>
              <a:t>2</a:t>
            </a:r>
          </a:p>
        </p:txBody>
      </p:sp>
      <p:sp>
        <p:nvSpPr>
          <p:cNvPr id="2" name="TextBox 35">
            <a:extLst>
              <a:ext uri="{FF2B5EF4-FFF2-40B4-BE49-F238E27FC236}">
                <a16:creationId xmlns:a16="http://schemas.microsoft.com/office/drawing/2014/main" id="{94F7FD63-AF2A-83FC-3EFF-D97899179C00}"/>
              </a:ext>
            </a:extLst>
          </p:cNvPr>
          <p:cNvSpPr txBox="1"/>
          <p:nvPr/>
        </p:nvSpPr>
        <p:spPr>
          <a:xfrm>
            <a:off x="9101334" y="4168554"/>
            <a:ext cx="304800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kern="0"/>
            </a:defPPr>
          </a:lstStyle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pt-BR" sz="1000" b="1">
                <a:solidFill>
                  <a:srgbClr val="F2F2F2"/>
                </a:solidFill>
                <a:latin typeface="AMX"/>
                <a:ea typeface="Roboto"/>
                <a:cs typeface="Roboto"/>
                <a:sym typeface="Abhaya Libre Bold"/>
              </a:rPr>
              <a:t>2</a:t>
            </a:r>
            <a:endParaRPr lang="pt-BR" sz="1000" b="1">
              <a:solidFill>
                <a:srgbClr val="F2F2F2"/>
              </a:solidFill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778177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37B00A3-2611-FE3D-BADE-E2586181C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785" y="2310732"/>
            <a:ext cx="5914715" cy="2959768"/>
          </a:xfrm>
          <a:prstGeom prst="rect">
            <a:avLst/>
          </a:prstGeom>
        </p:spPr>
      </p:pic>
      <p:pic>
        <p:nvPicPr>
          <p:cNvPr id="3" name="Imagem 2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59656462-FCF2-D569-ECE3-06C1460E0E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893" t="12867" r="2513" b="23255"/>
          <a:stretch/>
        </p:blipFill>
        <p:spPr>
          <a:xfrm>
            <a:off x="5270500" y="2028403"/>
            <a:ext cx="7010400" cy="4385097"/>
          </a:xfrm>
          <a:custGeom>
            <a:avLst/>
            <a:gdLst>
              <a:gd name="connsiteX0" fmla="*/ 843726 w 10602855"/>
              <a:gd name="connsiteY0" fmla="*/ 443711 h 7059376"/>
              <a:gd name="connsiteX1" fmla="*/ 843726 w 10602855"/>
              <a:gd name="connsiteY1" fmla="*/ 5001975 h 7059376"/>
              <a:gd name="connsiteX2" fmla="*/ 9759127 w 10602855"/>
              <a:gd name="connsiteY2" fmla="*/ 5001975 h 7059376"/>
              <a:gd name="connsiteX3" fmla="*/ 9759127 w 10602855"/>
              <a:gd name="connsiteY3" fmla="*/ 443711 h 7059376"/>
              <a:gd name="connsiteX4" fmla="*/ 0 w 10602855"/>
              <a:gd name="connsiteY4" fmla="*/ 0 h 7059376"/>
              <a:gd name="connsiteX5" fmla="*/ 10602855 w 10602855"/>
              <a:gd name="connsiteY5" fmla="*/ 0 h 7059376"/>
              <a:gd name="connsiteX6" fmla="*/ 10602855 w 10602855"/>
              <a:gd name="connsiteY6" fmla="*/ 7059376 h 7059376"/>
              <a:gd name="connsiteX7" fmla="*/ 0 w 10602855"/>
              <a:gd name="connsiteY7" fmla="*/ 7059376 h 7059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02855" h="7059376">
                <a:moveTo>
                  <a:pt x="843726" y="443711"/>
                </a:moveTo>
                <a:lnTo>
                  <a:pt x="843726" y="5001975"/>
                </a:lnTo>
                <a:lnTo>
                  <a:pt x="9759127" y="5001975"/>
                </a:lnTo>
                <a:lnTo>
                  <a:pt x="9759127" y="443711"/>
                </a:lnTo>
                <a:close/>
                <a:moveTo>
                  <a:pt x="0" y="0"/>
                </a:moveTo>
                <a:lnTo>
                  <a:pt x="10602855" y="0"/>
                </a:lnTo>
                <a:lnTo>
                  <a:pt x="10602855" y="7059376"/>
                </a:lnTo>
                <a:lnTo>
                  <a:pt x="0" y="7059376"/>
                </a:lnTo>
                <a:close/>
              </a:path>
            </a:pathLst>
          </a:custGeom>
        </p:spPr>
      </p:pic>
      <p:sp>
        <p:nvSpPr>
          <p:cNvPr id="4" name="TextBox 35">
            <a:extLst>
              <a:ext uri="{FF2B5EF4-FFF2-40B4-BE49-F238E27FC236}">
                <a16:creationId xmlns:a16="http://schemas.microsoft.com/office/drawing/2014/main" id="{0979C011-C485-0318-7838-176B59F9282F}"/>
              </a:ext>
            </a:extLst>
          </p:cNvPr>
          <p:cNvSpPr txBox="1"/>
          <p:nvPr/>
        </p:nvSpPr>
        <p:spPr>
          <a:xfrm>
            <a:off x="739230" y="1202516"/>
            <a:ext cx="10183653" cy="31777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kern="0"/>
            </a:defPPr>
          </a:lstStyle>
          <a:p>
            <a:pPr>
              <a:lnSpc>
                <a:spcPts val="2613"/>
              </a:lnSpc>
              <a:spcBef>
                <a:spcPct val="0"/>
              </a:spcBef>
            </a:pPr>
            <a:r>
              <a:rPr lang="pt-BR" sz="2000" b="1">
                <a:solidFill>
                  <a:srgbClr val="393339"/>
                </a:solidFill>
                <a:latin typeface="+mj-lt"/>
                <a:sym typeface="Abhaya Libre Bold"/>
              </a:rPr>
              <a:t>Endereços com vários complementos</a:t>
            </a:r>
            <a:endParaRPr lang="pt-BR" sz="200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BB7D1CF1-725C-B632-77E3-FF193442C293}"/>
              </a:ext>
            </a:extLst>
          </p:cNvPr>
          <p:cNvGrpSpPr/>
          <p:nvPr/>
        </p:nvGrpSpPr>
        <p:grpSpPr>
          <a:xfrm>
            <a:off x="469900" y="1883758"/>
            <a:ext cx="5029200" cy="853948"/>
            <a:chOff x="533400" y="2404458"/>
            <a:chExt cx="4114799" cy="691219"/>
          </a:xfrm>
        </p:grpSpPr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E105E4F6-FDC0-9824-06A2-B339000BBEDB}"/>
                </a:ext>
              </a:extLst>
            </p:cNvPr>
            <p:cNvSpPr/>
            <p:nvPr/>
          </p:nvSpPr>
          <p:spPr>
            <a:xfrm flipV="1">
              <a:off x="533400" y="2404458"/>
              <a:ext cx="4114799" cy="691219"/>
            </a:xfrm>
            <a:custGeom>
              <a:avLst/>
              <a:gdLst>
                <a:gd name="connsiteX0" fmla="*/ 460289 w 5088906"/>
                <a:gd name="connsiteY0" fmla="*/ 0 h 919818"/>
                <a:gd name="connsiteX1" fmla="*/ 4628997 w 5088906"/>
                <a:gd name="connsiteY1" fmla="*/ 0 h 919818"/>
                <a:gd name="connsiteX2" fmla="*/ 5088906 w 5088906"/>
                <a:gd name="connsiteY2" fmla="*/ 459909 h 919818"/>
                <a:gd name="connsiteX3" fmla="*/ 4628997 w 5088906"/>
                <a:gd name="connsiteY3" fmla="*/ 919818 h 919818"/>
                <a:gd name="connsiteX4" fmla="*/ 460289 w 5088906"/>
                <a:gd name="connsiteY4" fmla="*/ 919818 h 919818"/>
                <a:gd name="connsiteX5" fmla="*/ 460259 w 5088906"/>
                <a:gd name="connsiteY5" fmla="*/ 919815 h 919818"/>
                <a:gd name="connsiteX6" fmla="*/ 0 w 5088906"/>
                <a:gd name="connsiteY6" fmla="*/ 919815 h 919818"/>
                <a:gd name="connsiteX7" fmla="*/ 0 w 5088906"/>
                <a:gd name="connsiteY7" fmla="*/ 446341 h 919818"/>
                <a:gd name="connsiteX8" fmla="*/ 1748 w 5088906"/>
                <a:gd name="connsiteY8" fmla="*/ 446341 h 919818"/>
                <a:gd name="connsiteX9" fmla="*/ 9724 w 5088906"/>
                <a:gd name="connsiteY9" fmla="*/ 367221 h 919818"/>
                <a:gd name="connsiteX10" fmla="*/ 460289 w 5088906"/>
                <a:gd name="connsiteY10" fmla="*/ 0 h 91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88906" h="919818">
                  <a:moveTo>
                    <a:pt x="460289" y="0"/>
                  </a:moveTo>
                  <a:lnTo>
                    <a:pt x="4628997" y="0"/>
                  </a:lnTo>
                  <a:cubicBezTo>
                    <a:pt x="4882998" y="0"/>
                    <a:pt x="5088906" y="205908"/>
                    <a:pt x="5088906" y="459909"/>
                  </a:cubicBezTo>
                  <a:cubicBezTo>
                    <a:pt x="5088906" y="713910"/>
                    <a:pt x="4882998" y="919818"/>
                    <a:pt x="4628997" y="919818"/>
                  </a:cubicBezTo>
                  <a:lnTo>
                    <a:pt x="460289" y="919818"/>
                  </a:lnTo>
                  <a:lnTo>
                    <a:pt x="460259" y="919815"/>
                  </a:lnTo>
                  <a:lnTo>
                    <a:pt x="0" y="919815"/>
                  </a:lnTo>
                  <a:lnTo>
                    <a:pt x="0" y="446341"/>
                  </a:lnTo>
                  <a:lnTo>
                    <a:pt x="1748" y="446341"/>
                  </a:lnTo>
                  <a:lnTo>
                    <a:pt x="9724" y="367221"/>
                  </a:lnTo>
                  <a:cubicBezTo>
                    <a:pt x="52609" y="157648"/>
                    <a:pt x="238038" y="0"/>
                    <a:pt x="460289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8" name="object 4">
              <a:extLst>
                <a:ext uri="{FF2B5EF4-FFF2-40B4-BE49-F238E27FC236}">
                  <a16:creationId xmlns:a16="http://schemas.microsoft.com/office/drawing/2014/main" id="{F38F2417-FC18-56F9-04A7-D5AE5C0A04E3}"/>
                </a:ext>
              </a:extLst>
            </p:cNvPr>
            <p:cNvSpPr txBox="1"/>
            <p:nvPr/>
          </p:nvSpPr>
          <p:spPr>
            <a:xfrm>
              <a:off x="1032164" y="2620781"/>
              <a:ext cx="3558885" cy="211757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defPPr>
                <a:defRPr kern="0"/>
              </a:defPPr>
            </a:lstStyle>
            <a:p>
              <a:pPr marR="40640" algn="l">
                <a:lnSpc>
                  <a:spcPct val="100000"/>
                </a:lnSpc>
              </a:pPr>
              <a:r>
                <a:rPr lang="pt-BR" sz="1700" b="1" spc="-20" noProof="0">
                  <a:solidFill>
                    <a:srgbClr val="393339"/>
                  </a:solidFill>
                  <a:latin typeface="+mn-lt"/>
                  <a:cs typeface="Calibri"/>
                </a:rPr>
                <a:t>Selecione</a:t>
              </a:r>
              <a:r>
                <a:rPr lang="pt-BR" sz="1700" spc="-20" noProof="0">
                  <a:solidFill>
                    <a:srgbClr val="393339"/>
                  </a:solidFill>
                  <a:latin typeface="+mn-lt"/>
                  <a:cs typeface="Calibri"/>
                </a:rPr>
                <a:t> a rua que foi localizada</a:t>
              </a:r>
              <a:endParaRPr lang="pt-BR" sz="1700" noProof="0">
                <a:solidFill>
                  <a:srgbClr val="393339"/>
                </a:solidFill>
                <a:latin typeface="+mn-lt"/>
                <a:cs typeface="Calibri"/>
              </a:endParaRPr>
            </a:p>
          </p:txBody>
        </p:sp>
        <p:sp>
          <p:nvSpPr>
            <p:cNvPr id="19" name="TextBox 35">
              <a:extLst>
                <a:ext uri="{FF2B5EF4-FFF2-40B4-BE49-F238E27FC236}">
                  <a16:creationId xmlns:a16="http://schemas.microsoft.com/office/drawing/2014/main" id="{1C299FFB-31C7-8C79-7C2A-5AD1DBA24FD7}"/>
                </a:ext>
              </a:extLst>
            </p:cNvPr>
            <p:cNvSpPr txBox="1"/>
            <p:nvPr/>
          </p:nvSpPr>
          <p:spPr>
            <a:xfrm>
              <a:off x="685801" y="2677745"/>
              <a:ext cx="457200" cy="3115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kern="0"/>
              </a:defPPr>
            </a:lstStyle>
            <a:p>
              <a:pPr algn="l">
                <a:lnSpc>
                  <a:spcPts val="2613"/>
                </a:lnSpc>
                <a:spcBef>
                  <a:spcPct val="0"/>
                </a:spcBef>
              </a:pPr>
              <a:r>
                <a:rPr lang="pt-BR" sz="4400" b="1" noProof="0">
                  <a:solidFill>
                    <a:srgbClr val="DA291C"/>
                  </a:solidFill>
                  <a:latin typeface="+mn-lt"/>
                  <a:ea typeface="Abhaya Libre Bold"/>
                  <a:cs typeface="Abhaya Libre Bold"/>
                  <a:sym typeface="Abhaya Libre Bold"/>
                </a:rPr>
                <a:t>3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696353D-70A8-CD4A-0420-786BEB36F863}"/>
              </a:ext>
            </a:extLst>
          </p:cNvPr>
          <p:cNvGrpSpPr/>
          <p:nvPr/>
        </p:nvGrpSpPr>
        <p:grpSpPr>
          <a:xfrm>
            <a:off x="469900" y="2900826"/>
            <a:ext cx="5029200" cy="853947"/>
            <a:chOff x="533400" y="3421526"/>
            <a:chExt cx="4114799" cy="691219"/>
          </a:xfrm>
        </p:grpSpPr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DE2FFD2A-8CBD-0653-333E-42D523BFC958}"/>
                </a:ext>
              </a:extLst>
            </p:cNvPr>
            <p:cNvSpPr/>
            <p:nvPr/>
          </p:nvSpPr>
          <p:spPr>
            <a:xfrm flipV="1">
              <a:off x="533400" y="3421526"/>
              <a:ext cx="4114799" cy="691219"/>
            </a:xfrm>
            <a:custGeom>
              <a:avLst/>
              <a:gdLst>
                <a:gd name="connsiteX0" fmla="*/ 460289 w 5088906"/>
                <a:gd name="connsiteY0" fmla="*/ 0 h 919818"/>
                <a:gd name="connsiteX1" fmla="*/ 4628997 w 5088906"/>
                <a:gd name="connsiteY1" fmla="*/ 0 h 919818"/>
                <a:gd name="connsiteX2" fmla="*/ 5088906 w 5088906"/>
                <a:gd name="connsiteY2" fmla="*/ 459909 h 919818"/>
                <a:gd name="connsiteX3" fmla="*/ 4628997 w 5088906"/>
                <a:gd name="connsiteY3" fmla="*/ 919818 h 919818"/>
                <a:gd name="connsiteX4" fmla="*/ 460289 w 5088906"/>
                <a:gd name="connsiteY4" fmla="*/ 919818 h 919818"/>
                <a:gd name="connsiteX5" fmla="*/ 460259 w 5088906"/>
                <a:gd name="connsiteY5" fmla="*/ 919815 h 919818"/>
                <a:gd name="connsiteX6" fmla="*/ 0 w 5088906"/>
                <a:gd name="connsiteY6" fmla="*/ 919815 h 919818"/>
                <a:gd name="connsiteX7" fmla="*/ 0 w 5088906"/>
                <a:gd name="connsiteY7" fmla="*/ 446341 h 919818"/>
                <a:gd name="connsiteX8" fmla="*/ 1748 w 5088906"/>
                <a:gd name="connsiteY8" fmla="*/ 446341 h 919818"/>
                <a:gd name="connsiteX9" fmla="*/ 9724 w 5088906"/>
                <a:gd name="connsiteY9" fmla="*/ 367221 h 919818"/>
                <a:gd name="connsiteX10" fmla="*/ 460289 w 5088906"/>
                <a:gd name="connsiteY10" fmla="*/ 0 h 91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88906" h="919818">
                  <a:moveTo>
                    <a:pt x="460289" y="0"/>
                  </a:moveTo>
                  <a:lnTo>
                    <a:pt x="4628997" y="0"/>
                  </a:lnTo>
                  <a:cubicBezTo>
                    <a:pt x="4882998" y="0"/>
                    <a:pt x="5088906" y="205908"/>
                    <a:pt x="5088906" y="459909"/>
                  </a:cubicBezTo>
                  <a:cubicBezTo>
                    <a:pt x="5088906" y="713910"/>
                    <a:pt x="4882998" y="919818"/>
                    <a:pt x="4628997" y="919818"/>
                  </a:cubicBezTo>
                  <a:lnTo>
                    <a:pt x="460289" y="919818"/>
                  </a:lnTo>
                  <a:lnTo>
                    <a:pt x="460259" y="919815"/>
                  </a:lnTo>
                  <a:lnTo>
                    <a:pt x="0" y="919815"/>
                  </a:lnTo>
                  <a:lnTo>
                    <a:pt x="0" y="446341"/>
                  </a:lnTo>
                  <a:lnTo>
                    <a:pt x="1748" y="446341"/>
                  </a:lnTo>
                  <a:lnTo>
                    <a:pt x="9724" y="367221"/>
                  </a:lnTo>
                  <a:cubicBezTo>
                    <a:pt x="52609" y="157648"/>
                    <a:pt x="238038" y="0"/>
                    <a:pt x="460289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8A1D78EE-49EC-22BB-9C6F-34E538D77D24}"/>
                </a:ext>
              </a:extLst>
            </p:cNvPr>
            <p:cNvSpPr txBox="1"/>
            <p:nvPr/>
          </p:nvSpPr>
          <p:spPr>
            <a:xfrm>
              <a:off x="1038913" y="3477804"/>
              <a:ext cx="3297559" cy="597904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defPPr>
                <a:defRPr kern="0"/>
              </a:defPPr>
            </a:lstStyle>
            <a:p>
              <a:pPr marR="40640" algn="l">
                <a:lnSpc>
                  <a:spcPct val="100000"/>
                </a:lnSpc>
              </a:pPr>
              <a:r>
                <a:rPr lang="pt-BR" sz="1600" b="0">
                  <a:solidFill>
                    <a:srgbClr val="393339"/>
                  </a:solidFill>
                  <a:latin typeface="+mn-lt"/>
                  <a:cs typeface="Calibri"/>
                </a:rPr>
                <a:t>Agora</a:t>
              </a:r>
              <a:r>
                <a:rPr lang="pt-BR" sz="1600" b="0" spc="-25">
                  <a:solidFill>
                    <a:srgbClr val="393339"/>
                  </a:solidFill>
                  <a:latin typeface="+mn-lt"/>
                  <a:cs typeface="Calibri"/>
                </a:rPr>
                <a:t> </a:t>
              </a:r>
              <a:r>
                <a:rPr lang="pt-BR" sz="1600" b="0">
                  <a:solidFill>
                    <a:srgbClr val="393339"/>
                  </a:solidFill>
                  <a:latin typeface="+mn-lt"/>
                  <a:cs typeface="Calibri"/>
                </a:rPr>
                <a:t>é</a:t>
              </a:r>
              <a:r>
                <a:rPr lang="pt-BR" sz="1600" b="0" spc="-5">
                  <a:solidFill>
                    <a:srgbClr val="393339"/>
                  </a:solidFill>
                  <a:latin typeface="+mn-lt"/>
                  <a:cs typeface="Calibri"/>
                </a:rPr>
                <a:t> </a:t>
              </a:r>
              <a:r>
                <a:rPr lang="pt-BR" sz="1600" b="0">
                  <a:solidFill>
                    <a:srgbClr val="393339"/>
                  </a:solidFill>
                  <a:latin typeface="+mn-lt"/>
                  <a:cs typeface="Calibri"/>
                </a:rPr>
                <a:t>o</a:t>
              </a:r>
              <a:r>
                <a:rPr lang="pt-BR" sz="1600" b="0" spc="-20">
                  <a:solidFill>
                    <a:srgbClr val="393339"/>
                  </a:solidFill>
                  <a:latin typeface="+mn-lt"/>
                  <a:cs typeface="Calibri"/>
                </a:rPr>
                <a:t> </a:t>
              </a:r>
              <a:r>
                <a:rPr lang="pt-BR" sz="1600" b="0">
                  <a:solidFill>
                    <a:srgbClr val="393339"/>
                  </a:solidFill>
                  <a:latin typeface="+mn-lt"/>
                  <a:cs typeface="Calibri"/>
                </a:rPr>
                <a:t>momento</a:t>
              </a:r>
              <a:r>
                <a:rPr lang="pt-BR" sz="1600" b="0" spc="-20">
                  <a:solidFill>
                    <a:srgbClr val="393339"/>
                  </a:solidFill>
                  <a:latin typeface="+mn-lt"/>
                  <a:cs typeface="Calibri"/>
                </a:rPr>
                <a:t> </a:t>
              </a:r>
              <a:r>
                <a:rPr lang="pt-BR" sz="1600" b="1">
                  <a:solidFill>
                    <a:srgbClr val="393339"/>
                  </a:solidFill>
                  <a:latin typeface="+mn-lt"/>
                  <a:cs typeface="Calibri"/>
                </a:rPr>
                <a:t>de</a:t>
              </a:r>
              <a:r>
                <a:rPr lang="pt-BR" sz="1600" b="1" spc="-15">
                  <a:solidFill>
                    <a:srgbClr val="393339"/>
                  </a:solidFill>
                  <a:latin typeface="+mn-lt"/>
                  <a:cs typeface="Calibri"/>
                </a:rPr>
                <a:t> </a:t>
              </a:r>
              <a:r>
                <a:rPr lang="pt-BR" sz="1600" b="1" spc="-10">
                  <a:solidFill>
                    <a:srgbClr val="393339"/>
                  </a:solidFill>
                  <a:latin typeface="+mn-lt"/>
                  <a:cs typeface="Calibri"/>
                </a:rPr>
                <a:t>inserir </a:t>
              </a:r>
              <a:r>
                <a:rPr lang="pt-BR" sz="1600" b="1">
                  <a:solidFill>
                    <a:srgbClr val="393339"/>
                  </a:solidFill>
                  <a:latin typeface="+mn-lt"/>
                  <a:cs typeface="Calibri"/>
                </a:rPr>
                <a:t>os</a:t>
              </a:r>
              <a:r>
                <a:rPr lang="pt-BR" sz="1600" b="1" spc="-30">
                  <a:solidFill>
                    <a:srgbClr val="393339"/>
                  </a:solidFill>
                  <a:latin typeface="+mn-lt"/>
                  <a:cs typeface="Calibri"/>
                </a:rPr>
                <a:t> </a:t>
              </a:r>
              <a:r>
                <a:rPr lang="pt-BR" sz="1600" b="1">
                  <a:solidFill>
                    <a:srgbClr val="393339"/>
                  </a:solidFill>
                  <a:latin typeface="+mn-lt"/>
                  <a:cs typeface="Calibri"/>
                </a:rPr>
                <a:t>dados</a:t>
              </a:r>
              <a:r>
                <a:rPr lang="pt-BR" sz="1600" b="1" spc="-15">
                  <a:solidFill>
                    <a:srgbClr val="393339"/>
                  </a:solidFill>
                  <a:latin typeface="+mn-lt"/>
                  <a:cs typeface="Calibri"/>
                </a:rPr>
                <a:t> </a:t>
              </a:r>
              <a:r>
                <a:rPr lang="pt-BR" sz="1600" b="1">
                  <a:solidFill>
                    <a:srgbClr val="393339"/>
                  </a:solidFill>
                  <a:latin typeface="+mn-lt"/>
                  <a:cs typeface="Calibri"/>
                </a:rPr>
                <a:t>coletados</a:t>
              </a:r>
              <a:r>
                <a:rPr lang="pt-BR" sz="1600" b="1" spc="-5">
                  <a:solidFill>
                    <a:srgbClr val="393339"/>
                  </a:solidFill>
                  <a:latin typeface="+mn-lt"/>
                  <a:cs typeface="Calibri"/>
                </a:rPr>
                <a:t> </a:t>
              </a:r>
              <a:r>
                <a:rPr lang="pt-BR" sz="1600" b="0">
                  <a:solidFill>
                    <a:srgbClr val="393339"/>
                  </a:solidFill>
                  <a:latin typeface="+mn-lt"/>
                  <a:cs typeface="Calibri"/>
                </a:rPr>
                <a:t>de</a:t>
              </a:r>
              <a:r>
                <a:rPr lang="pt-BR" sz="1600" b="0" spc="-5">
                  <a:solidFill>
                    <a:srgbClr val="393339"/>
                  </a:solidFill>
                  <a:latin typeface="+mn-lt"/>
                  <a:cs typeface="Calibri"/>
                </a:rPr>
                <a:t> </a:t>
              </a:r>
              <a:r>
                <a:rPr lang="pt-BR" sz="1600" b="0" spc="-10">
                  <a:solidFill>
                    <a:srgbClr val="393339"/>
                  </a:solidFill>
                  <a:latin typeface="+mn-lt"/>
                  <a:cs typeface="Calibri"/>
                </a:rPr>
                <a:t>(Conjunto, </a:t>
              </a:r>
              <a:r>
                <a:rPr lang="pt-BR" sz="1600" b="0">
                  <a:solidFill>
                    <a:srgbClr val="393339"/>
                  </a:solidFill>
                  <a:latin typeface="+mn-lt"/>
                  <a:cs typeface="Calibri"/>
                </a:rPr>
                <a:t>quadra,</a:t>
              </a:r>
              <a:r>
                <a:rPr lang="pt-BR" sz="1600" b="0" spc="-45">
                  <a:solidFill>
                    <a:srgbClr val="393339"/>
                  </a:solidFill>
                  <a:latin typeface="+mn-lt"/>
                  <a:cs typeface="Calibri"/>
                </a:rPr>
                <a:t> </a:t>
              </a:r>
              <a:r>
                <a:rPr lang="pt-BR" sz="1600" b="0">
                  <a:solidFill>
                    <a:srgbClr val="393339"/>
                  </a:solidFill>
                  <a:latin typeface="+mn-lt"/>
                  <a:cs typeface="Calibri"/>
                </a:rPr>
                <a:t>lote,</a:t>
              </a:r>
              <a:r>
                <a:rPr lang="pt-BR" sz="1600" b="0" spc="-30">
                  <a:solidFill>
                    <a:srgbClr val="393339"/>
                  </a:solidFill>
                  <a:latin typeface="+mn-lt"/>
                  <a:cs typeface="Calibri"/>
                </a:rPr>
                <a:t> </a:t>
              </a:r>
              <a:r>
                <a:rPr lang="pt-BR" sz="1600" b="0">
                  <a:solidFill>
                    <a:srgbClr val="393339"/>
                  </a:solidFill>
                  <a:latin typeface="+mn-lt"/>
                  <a:cs typeface="Calibri"/>
                </a:rPr>
                <a:t>comercio</a:t>
              </a:r>
              <a:r>
                <a:rPr lang="pt-BR" sz="1600" b="0" spc="-25">
                  <a:solidFill>
                    <a:srgbClr val="393339"/>
                  </a:solidFill>
                  <a:latin typeface="+mn-lt"/>
                  <a:cs typeface="Calibri"/>
                </a:rPr>
                <a:t> </a:t>
              </a:r>
              <a:r>
                <a:rPr lang="pt-BR" sz="1600" b="0">
                  <a:solidFill>
                    <a:srgbClr val="393339"/>
                  </a:solidFill>
                  <a:latin typeface="+mn-lt"/>
                  <a:cs typeface="Calibri"/>
                </a:rPr>
                <a:t>local,</a:t>
              </a:r>
              <a:r>
                <a:rPr lang="pt-BR" sz="1600" b="0" spc="-50">
                  <a:solidFill>
                    <a:srgbClr val="393339"/>
                  </a:solidFill>
                  <a:latin typeface="+mn-lt"/>
                  <a:cs typeface="Calibri"/>
                </a:rPr>
                <a:t> </a:t>
              </a:r>
              <a:r>
                <a:rPr lang="pt-BR" sz="1600" b="0" spc="-10">
                  <a:solidFill>
                    <a:srgbClr val="393339"/>
                  </a:solidFill>
                  <a:latin typeface="+mn-lt"/>
                  <a:cs typeface="Calibri"/>
                </a:rPr>
                <a:t>etc...).</a:t>
              </a:r>
              <a:endParaRPr lang="pt-BR" noProof="0">
                <a:solidFill>
                  <a:srgbClr val="393339"/>
                </a:solidFill>
                <a:latin typeface="+mn-lt"/>
                <a:cs typeface="Calibri"/>
              </a:endParaRPr>
            </a:p>
          </p:txBody>
        </p:sp>
        <p:sp>
          <p:nvSpPr>
            <p:cNvPr id="16" name="TextBox 35">
              <a:extLst>
                <a:ext uri="{FF2B5EF4-FFF2-40B4-BE49-F238E27FC236}">
                  <a16:creationId xmlns:a16="http://schemas.microsoft.com/office/drawing/2014/main" id="{DF92AD89-1DDA-FAAB-12A7-E4D2B00576E1}"/>
                </a:ext>
              </a:extLst>
            </p:cNvPr>
            <p:cNvSpPr txBox="1"/>
            <p:nvPr/>
          </p:nvSpPr>
          <p:spPr>
            <a:xfrm>
              <a:off x="685801" y="3694813"/>
              <a:ext cx="457200" cy="3115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kern="0"/>
              </a:defPPr>
            </a:lstStyle>
            <a:p>
              <a:pPr algn="l">
                <a:lnSpc>
                  <a:spcPts val="2613"/>
                </a:lnSpc>
                <a:spcBef>
                  <a:spcPct val="0"/>
                </a:spcBef>
              </a:pPr>
              <a:r>
                <a:rPr lang="pt-BR" sz="4400" b="1" noProof="0">
                  <a:solidFill>
                    <a:srgbClr val="DA291C"/>
                  </a:solidFill>
                  <a:latin typeface="+mn-lt"/>
                  <a:ea typeface="Abhaya Libre Bold"/>
                  <a:cs typeface="Abhaya Libre Bold"/>
                  <a:sym typeface="Abhaya Libre Bold"/>
                </a:rPr>
                <a:t>4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0D1D3DC0-6A00-BEF3-06EE-C718FF53B6BE}"/>
              </a:ext>
            </a:extLst>
          </p:cNvPr>
          <p:cNvGrpSpPr/>
          <p:nvPr/>
        </p:nvGrpSpPr>
        <p:grpSpPr>
          <a:xfrm>
            <a:off x="469900" y="4224207"/>
            <a:ext cx="5029200" cy="853948"/>
            <a:chOff x="533400" y="5367207"/>
            <a:chExt cx="4114799" cy="691219"/>
          </a:xfrm>
        </p:grpSpPr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52C8DFB6-75FE-5458-52FD-ECE0E9FAB4C6}"/>
                </a:ext>
              </a:extLst>
            </p:cNvPr>
            <p:cNvSpPr/>
            <p:nvPr/>
          </p:nvSpPr>
          <p:spPr>
            <a:xfrm flipV="1">
              <a:off x="533400" y="5367207"/>
              <a:ext cx="4114799" cy="691219"/>
            </a:xfrm>
            <a:custGeom>
              <a:avLst/>
              <a:gdLst>
                <a:gd name="connsiteX0" fmla="*/ 460289 w 5088906"/>
                <a:gd name="connsiteY0" fmla="*/ 0 h 919818"/>
                <a:gd name="connsiteX1" fmla="*/ 4628997 w 5088906"/>
                <a:gd name="connsiteY1" fmla="*/ 0 h 919818"/>
                <a:gd name="connsiteX2" fmla="*/ 5088906 w 5088906"/>
                <a:gd name="connsiteY2" fmla="*/ 459909 h 919818"/>
                <a:gd name="connsiteX3" fmla="*/ 4628997 w 5088906"/>
                <a:gd name="connsiteY3" fmla="*/ 919818 h 919818"/>
                <a:gd name="connsiteX4" fmla="*/ 460289 w 5088906"/>
                <a:gd name="connsiteY4" fmla="*/ 919818 h 919818"/>
                <a:gd name="connsiteX5" fmla="*/ 460259 w 5088906"/>
                <a:gd name="connsiteY5" fmla="*/ 919815 h 919818"/>
                <a:gd name="connsiteX6" fmla="*/ 0 w 5088906"/>
                <a:gd name="connsiteY6" fmla="*/ 919815 h 919818"/>
                <a:gd name="connsiteX7" fmla="*/ 0 w 5088906"/>
                <a:gd name="connsiteY7" fmla="*/ 446341 h 919818"/>
                <a:gd name="connsiteX8" fmla="*/ 1748 w 5088906"/>
                <a:gd name="connsiteY8" fmla="*/ 446341 h 919818"/>
                <a:gd name="connsiteX9" fmla="*/ 9724 w 5088906"/>
                <a:gd name="connsiteY9" fmla="*/ 367221 h 919818"/>
                <a:gd name="connsiteX10" fmla="*/ 460289 w 5088906"/>
                <a:gd name="connsiteY10" fmla="*/ 0 h 91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88906" h="919818">
                  <a:moveTo>
                    <a:pt x="460289" y="0"/>
                  </a:moveTo>
                  <a:lnTo>
                    <a:pt x="4628997" y="0"/>
                  </a:lnTo>
                  <a:cubicBezTo>
                    <a:pt x="4882998" y="0"/>
                    <a:pt x="5088906" y="205908"/>
                    <a:pt x="5088906" y="459909"/>
                  </a:cubicBezTo>
                  <a:cubicBezTo>
                    <a:pt x="5088906" y="713910"/>
                    <a:pt x="4882998" y="919818"/>
                    <a:pt x="4628997" y="919818"/>
                  </a:cubicBezTo>
                  <a:lnTo>
                    <a:pt x="460289" y="919818"/>
                  </a:lnTo>
                  <a:lnTo>
                    <a:pt x="460259" y="919815"/>
                  </a:lnTo>
                  <a:lnTo>
                    <a:pt x="0" y="919815"/>
                  </a:lnTo>
                  <a:lnTo>
                    <a:pt x="0" y="446341"/>
                  </a:lnTo>
                  <a:lnTo>
                    <a:pt x="1748" y="446341"/>
                  </a:lnTo>
                  <a:lnTo>
                    <a:pt x="9724" y="367221"/>
                  </a:lnTo>
                  <a:cubicBezTo>
                    <a:pt x="52609" y="157648"/>
                    <a:pt x="238038" y="0"/>
                    <a:pt x="460289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2023C035-BF9B-E7C5-06D6-9F66FC6263C8}"/>
                </a:ext>
              </a:extLst>
            </p:cNvPr>
            <p:cNvSpPr txBox="1"/>
            <p:nvPr/>
          </p:nvSpPr>
          <p:spPr>
            <a:xfrm>
              <a:off x="1032164" y="5583530"/>
              <a:ext cx="3558885" cy="211757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defPPr>
                <a:defRPr kern="0"/>
              </a:defPPr>
            </a:lstStyle>
            <a:p>
              <a:pPr marR="40640" algn="l">
                <a:lnSpc>
                  <a:spcPct val="100000"/>
                </a:lnSpc>
              </a:pPr>
              <a:r>
                <a:rPr lang="pt-BR" sz="1700" b="1" spc="-20" noProof="0">
                  <a:solidFill>
                    <a:srgbClr val="393339"/>
                  </a:solidFill>
                  <a:latin typeface="+mn-lt"/>
                  <a:cs typeface="Calibri"/>
                </a:rPr>
                <a:t>Clique em </a:t>
              </a:r>
              <a:r>
                <a:rPr lang="pt-BR" sz="1700" spc="-20" noProof="0">
                  <a:solidFill>
                    <a:srgbClr val="393339"/>
                  </a:solidFill>
                  <a:latin typeface="+mn-lt"/>
                  <a:cs typeface="Calibri"/>
                </a:rPr>
                <a:t>Pesquisar HP</a:t>
              </a:r>
              <a:endParaRPr lang="pt-BR" sz="1700" noProof="0">
                <a:solidFill>
                  <a:srgbClr val="393339"/>
                </a:solidFill>
                <a:latin typeface="+mn-lt"/>
                <a:cs typeface="Calibri"/>
              </a:endParaRPr>
            </a:p>
          </p:txBody>
        </p:sp>
        <p:sp>
          <p:nvSpPr>
            <p:cNvPr id="13" name="TextBox 35">
              <a:extLst>
                <a:ext uri="{FF2B5EF4-FFF2-40B4-BE49-F238E27FC236}">
                  <a16:creationId xmlns:a16="http://schemas.microsoft.com/office/drawing/2014/main" id="{464C0827-99E3-8E51-CB3D-BAB7BCD4C871}"/>
                </a:ext>
              </a:extLst>
            </p:cNvPr>
            <p:cNvSpPr txBox="1"/>
            <p:nvPr/>
          </p:nvSpPr>
          <p:spPr>
            <a:xfrm>
              <a:off x="685801" y="5640494"/>
              <a:ext cx="457200" cy="3115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kern="0"/>
              </a:defPPr>
            </a:lstStyle>
            <a:p>
              <a:pPr algn="l">
                <a:lnSpc>
                  <a:spcPts val="2613"/>
                </a:lnSpc>
                <a:spcBef>
                  <a:spcPct val="0"/>
                </a:spcBef>
              </a:pPr>
              <a:r>
                <a:rPr lang="pt-BR" sz="4400" b="1" noProof="0">
                  <a:solidFill>
                    <a:srgbClr val="DA291C"/>
                  </a:solidFill>
                  <a:latin typeface="+mn-lt"/>
                  <a:ea typeface="Abhaya Libre Bold"/>
                  <a:cs typeface="Abhaya Libre Bold"/>
                  <a:sym typeface="Abhaya Libre Bold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3523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775A64A-DF6C-430A-E53F-FFB203A56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276" y="1825156"/>
            <a:ext cx="6018623" cy="2872003"/>
          </a:xfrm>
          <a:prstGeom prst="rect">
            <a:avLst/>
          </a:prstGeom>
        </p:spPr>
      </p:pic>
      <p:pic>
        <p:nvPicPr>
          <p:cNvPr id="3" name="Imagem 2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8D7F929B-41D4-8AF4-E62B-8DC21B3AC6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893" t="12867" r="2513" b="23255"/>
          <a:stretch/>
        </p:blipFill>
        <p:spPr>
          <a:xfrm>
            <a:off x="5092700" y="1571203"/>
            <a:ext cx="7010400" cy="4385097"/>
          </a:xfrm>
          <a:custGeom>
            <a:avLst/>
            <a:gdLst>
              <a:gd name="connsiteX0" fmla="*/ 843726 w 10602855"/>
              <a:gd name="connsiteY0" fmla="*/ 443711 h 7059376"/>
              <a:gd name="connsiteX1" fmla="*/ 843726 w 10602855"/>
              <a:gd name="connsiteY1" fmla="*/ 5001975 h 7059376"/>
              <a:gd name="connsiteX2" fmla="*/ 9759127 w 10602855"/>
              <a:gd name="connsiteY2" fmla="*/ 5001975 h 7059376"/>
              <a:gd name="connsiteX3" fmla="*/ 9759127 w 10602855"/>
              <a:gd name="connsiteY3" fmla="*/ 443711 h 7059376"/>
              <a:gd name="connsiteX4" fmla="*/ 0 w 10602855"/>
              <a:gd name="connsiteY4" fmla="*/ 0 h 7059376"/>
              <a:gd name="connsiteX5" fmla="*/ 10602855 w 10602855"/>
              <a:gd name="connsiteY5" fmla="*/ 0 h 7059376"/>
              <a:gd name="connsiteX6" fmla="*/ 10602855 w 10602855"/>
              <a:gd name="connsiteY6" fmla="*/ 7059376 h 7059376"/>
              <a:gd name="connsiteX7" fmla="*/ 0 w 10602855"/>
              <a:gd name="connsiteY7" fmla="*/ 7059376 h 7059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02855" h="7059376">
                <a:moveTo>
                  <a:pt x="843726" y="443711"/>
                </a:moveTo>
                <a:lnTo>
                  <a:pt x="843726" y="5001975"/>
                </a:lnTo>
                <a:lnTo>
                  <a:pt x="9759127" y="5001975"/>
                </a:lnTo>
                <a:lnTo>
                  <a:pt x="9759127" y="443711"/>
                </a:lnTo>
                <a:close/>
                <a:moveTo>
                  <a:pt x="0" y="0"/>
                </a:moveTo>
                <a:lnTo>
                  <a:pt x="10602855" y="0"/>
                </a:lnTo>
                <a:lnTo>
                  <a:pt x="10602855" y="7059376"/>
                </a:lnTo>
                <a:lnTo>
                  <a:pt x="0" y="7059376"/>
                </a:lnTo>
                <a:close/>
              </a:path>
            </a:pathLst>
          </a:cu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1311D3C3-70D9-1F12-3252-CB0DA40A88FF}"/>
              </a:ext>
            </a:extLst>
          </p:cNvPr>
          <p:cNvGrpSpPr/>
          <p:nvPr/>
        </p:nvGrpSpPr>
        <p:grpSpPr>
          <a:xfrm>
            <a:off x="152400" y="2696558"/>
            <a:ext cx="5029200" cy="853948"/>
            <a:chOff x="533400" y="2404458"/>
            <a:chExt cx="4114799" cy="691219"/>
          </a:xfrm>
        </p:grpSpPr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1E4AEB1E-7A0E-A7E2-F60B-310ED417E77B}"/>
                </a:ext>
              </a:extLst>
            </p:cNvPr>
            <p:cNvSpPr/>
            <p:nvPr/>
          </p:nvSpPr>
          <p:spPr>
            <a:xfrm flipV="1">
              <a:off x="533400" y="2404458"/>
              <a:ext cx="4114799" cy="691219"/>
            </a:xfrm>
            <a:custGeom>
              <a:avLst/>
              <a:gdLst>
                <a:gd name="connsiteX0" fmla="*/ 460289 w 5088906"/>
                <a:gd name="connsiteY0" fmla="*/ 0 h 919818"/>
                <a:gd name="connsiteX1" fmla="*/ 4628997 w 5088906"/>
                <a:gd name="connsiteY1" fmla="*/ 0 h 919818"/>
                <a:gd name="connsiteX2" fmla="*/ 5088906 w 5088906"/>
                <a:gd name="connsiteY2" fmla="*/ 459909 h 919818"/>
                <a:gd name="connsiteX3" fmla="*/ 4628997 w 5088906"/>
                <a:gd name="connsiteY3" fmla="*/ 919818 h 919818"/>
                <a:gd name="connsiteX4" fmla="*/ 460289 w 5088906"/>
                <a:gd name="connsiteY4" fmla="*/ 919818 h 919818"/>
                <a:gd name="connsiteX5" fmla="*/ 460259 w 5088906"/>
                <a:gd name="connsiteY5" fmla="*/ 919815 h 919818"/>
                <a:gd name="connsiteX6" fmla="*/ 0 w 5088906"/>
                <a:gd name="connsiteY6" fmla="*/ 919815 h 919818"/>
                <a:gd name="connsiteX7" fmla="*/ 0 w 5088906"/>
                <a:gd name="connsiteY7" fmla="*/ 446341 h 919818"/>
                <a:gd name="connsiteX8" fmla="*/ 1748 w 5088906"/>
                <a:gd name="connsiteY8" fmla="*/ 446341 h 919818"/>
                <a:gd name="connsiteX9" fmla="*/ 9724 w 5088906"/>
                <a:gd name="connsiteY9" fmla="*/ 367221 h 919818"/>
                <a:gd name="connsiteX10" fmla="*/ 460289 w 5088906"/>
                <a:gd name="connsiteY10" fmla="*/ 0 h 91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88906" h="919818">
                  <a:moveTo>
                    <a:pt x="460289" y="0"/>
                  </a:moveTo>
                  <a:lnTo>
                    <a:pt x="4628997" y="0"/>
                  </a:lnTo>
                  <a:cubicBezTo>
                    <a:pt x="4882998" y="0"/>
                    <a:pt x="5088906" y="205908"/>
                    <a:pt x="5088906" y="459909"/>
                  </a:cubicBezTo>
                  <a:cubicBezTo>
                    <a:pt x="5088906" y="713910"/>
                    <a:pt x="4882998" y="919818"/>
                    <a:pt x="4628997" y="919818"/>
                  </a:cubicBezTo>
                  <a:lnTo>
                    <a:pt x="460289" y="919818"/>
                  </a:lnTo>
                  <a:lnTo>
                    <a:pt x="460259" y="919815"/>
                  </a:lnTo>
                  <a:lnTo>
                    <a:pt x="0" y="919815"/>
                  </a:lnTo>
                  <a:lnTo>
                    <a:pt x="0" y="446341"/>
                  </a:lnTo>
                  <a:lnTo>
                    <a:pt x="1748" y="446341"/>
                  </a:lnTo>
                  <a:lnTo>
                    <a:pt x="9724" y="367221"/>
                  </a:lnTo>
                  <a:cubicBezTo>
                    <a:pt x="52609" y="157648"/>
                    <a:pt x="238038" y="0"/>
                    <a:pt x="460289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D6580BCC-B3D8-544F-ED93-FF9506BD948E}"/>
                </a:ext>
              </a:extLst>
            </p:cNvPr>
            <p:cNvSpPr txBox="1"/>
            <p:nvPr/>
          </p:nvSpPr>
          <p:spPr>
            <a:xfrm>
              <a:off x="1032164" y="2608324"/>
              <a:ext cx="3558885" cy="224214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defPPr>
                <a:defRPr kern="0"/>
              </a:defPPr>
            </a:lstStyle>
            <a:p>
              <a:pPr marR="40640" algn="l">
                <a:lnSpc>
                  <a:spcPct val="100000"/>
                </a:lnSpc>
              </a:pPr>
              <a:r>
                <a:rPr lang="pt-BR" b="1" spc="-20" noProof="0">
                  <a:solidFill>
                    <a:srgbClr val="393339"/>
                  </a:solidFill>
                  <a:latin typeface="+mn-lt"/>
                  <a:cs typeface="Calibri"/>
                </a:rPr>
                <a:t>HP localizado e selecionado</a:t>
              </a:r>
              <a:endParaRPr lang="pt-BR" noProof="0">
                <a:solidFill>
                  <a:srgbClr val="393339"/>
                </a:solidFill>
                <a:latin typeface="+mn-lt"/>
                <a:cs typeface="Calibri"/>
              </a:endParaRPr>
            </a:p>
          </p:txBody>
        </p:sp>
        <p:sp>
          <p:nvSpPr>
            <p:cNvPr id="14" name="TextBox 35">
              <a:extLst>
                <a:ext uri="{FF2B5EF4-FFF2-40B4-BE49-F238E27FC236}">
                  <a16:creationId xmlns:a16="http://schemas.microsoft.com/office/drawing/2014/main" id="{39EC759D-7C7C-F603-2162-B50470AFCCA9}"/>
                </a:ext>
              </a:extLst>
            </p:cNvPr>
            <p:cNvSpPr txBox="1"/>
            <p:nvPr/>
          </p:nvSpPr>
          <p:spPr>
            <a:xfrm>
              <a:off x="685801" y="2677745"/>
              <a:ext cx="457200" cy="3115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kern="0"/>
              </a:defPPr>
            </a:lstStyle>
            <a:p>
              <a:pPr algn="l">
                <a:lnSpc>
                  <a:spcPts val="2613"/>
                </a:lnSpc>
                <a:spcBef>
                  <a:spcPct val="0"/>
                </a:spcBef>
              </a:pPr>
              <a:r>
                <a:rPr lang="pt-BR" sz="4400" b="1" noProof="0">
                  <a:solidFill>
                    <a:srgbClr val="DA291C"/>
                  </a:solidFill>
                  <a:latin typeface="+mn-lt"/>
                  <a:ea typeface="Abhaya Libre Bold"/>
                  <a:cs typeface="Abhaya Libre Bold"/>
                  <a:sym typeface="Abhaya Libre Bold"/>
                </a:rPr>
                <a:t>6</a:t>
              </a: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D13443C2-6470-9315-F758-A4B53BA79647}"/>
              </a:ext>
            </a:extLst>
          </p:cNvPr>
          <p:cNvGrpSpPr/>
          <p:nvPr/>
        </p:nvGrpSpPr>
        <p:grpSpPr>
          <a:xfrm>
            <a:off x="152400" y="3713626"/>
            <a:ext cx="5029200" cy="853947"/>
            <a:chOff x="533400" y="3421526"/>
            <a:chExt cx="4114799" cy="691219"/>
          </a:xfrm>
        </p:grpSpPr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388D3F5C-2B90-C2E2-1D51-30E844EDB61F}"/>
                </a:ext>
              </a:extLst>
            </p:cNvPr>
            <p:cNvSpPr/>
            <p:nvPr/>
          </p:nvSpPr>
          <p:spPr>
            <a:xfrm flipV="1">
              <a:off x="533400" y="3421526"/>
              <a:ext cx="4114799" cy="691219"/>
            </a:xfrm>
            <a:custGeom>
              <a:avLst/>
              <a:gdLst>
                <a:gd name="connsiteX0" fmla="*/ 460289 w 5088906"/>
                <a:gd name="connsiteY0" fmla="*/ 0 h 919818"/>
                <a:gd name="connsiteX1" fmla="*/ 4628997 w 5088906"/>
                <a:gd name="connsiteY1" fmla="*/ 0 h 919818"/>
                <a:gd name="connsiteX2" fmla="*/ 5088906 w 5088906"/>
                <a:gd name="connsiteY2" fmla="*/ 459909 h 919818"/>
                <a:gd name="connsiteX3" fmla="*/ 4628997 w 5088906"/>
                <a:gd name="connsiteY3" fmla="*/ 919818 h 919818"/>
                <a:gd name="connsiteX4" fmla="*/ 460289 w 5088906"/>
                <a:gd name="connsiteY4" fmla="*/ 919818 h 919818"/>
                <a:gd name="connsiteX5" fmla="*/ 460259 w 5088906"/>
                <a:gd name="connsiteY5" fmla="*/ 919815 h 919818"/>
                <a:gd name="connsiteX6" fmla="*/ 0 w 5088906"/>
                <a:gd name="connsiteY6" fmla="*/ 919815 h 919818"/>
                <a:gd name="connsiteX7" fmla="*/ 0 w 5088906"/>
                <a:gd name="connsiteY7" fmla="*/ 446341 h 919818"/>
                <a:gd name="connsiteX8" fmla="*/ 1748 w 5088906"/>
                <a:gd name="connsiteY8" fmla="*/ 446341 h 919818"/>
                <a:gd name="connsiteX9" fmla="*/ 9724 w 5088906"/>
                <a:gd name="connsiteY9" fmla="*/ 367221 h 919818"/>
                <a:gd name="connsiteX10" fmla="*/ 460289 w 5088906"/>
                <a:gd name="connsiteY10" fmla="*/ 0 h 91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88906" h="919818">
                  <a:moveTo>
                    <a:pt x="460289" y="0"/>
                  </a:moveTo>
                  <a:lnTo>
                    <a:pt x="4628997" y="0"/>
                  </a:lnTo>
                  <a:cubicBezTo>
                    <a:pt x="4882998" y="0"/>
                    <a:pt x="5088906" y="205908"/>
                    <a:pt x="5088906" y="459909"/>
                  </a:cubicBezTo>
                  <a:cubicBezTo>
                    <a:pt x="5088906" y="713910"/>
                    <a:pt x="4882998" y="919818"/>
                    <a:pt x="4628997" y="919818"/>
                  </a:cubicBezTo>
                  <a:lnTo>
                    <a:pt x="460289" y="919818"/>
                  </a:lnTo>
                  <a:lnTo>
                    <a:pt x="460259" y="919815"/>
                  </a:lnTo>
                  <a:lnTo>
                    <a:pt x="0" y="919815"/>
                  </a:lnTo>
                  <a:lnTo>
                    <a:pt x="0" y="446341"/>
                  </a:lnTo>
                  <a:lnTo>
                    <a:pt x="1748" y="446341"/>
                  </a:lnTo>
                  <a:lnTo>
                    <a:pt x="9724" y="367221"/>
                  </a:lnTo>
                  <a:cubicBezTo>
                    <a:pt x="52609" y="157648"/>
                    <a:pt x="238038" y="0"/>
                    <a:pt x="460289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7C92E698-6BE6-1349-ADC0-A0F7AC90523E}"/>
                </a:ext>
              </a:extLst>
            </p:cNvPr>
            <p:cNvSpPr txBox="1"/>
            <p:nvPr/>
          </p:nvSpPr>
          <p:spPr>
            <a:xfrm>
              <a:off x="1038913" y="3626355"/>
              <a:ext cx="3558885" cy="224214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defPPr>
                <a:defRPr kern="0"/>
              </a:defPPr>
            </a:lstStyle>
            <a:p>
              <a:pPr marR="40640" algn="l">
                <a:lnSpc>
                  <a:spcPct val="100000"/>
                </a:lnSpc>
              </a:pPr>
              <a:r>
                <a:rPr lang="pt-BR" b="1">
                  <a:solidFill>
                    <a:srgbClr val="393339"/>
                  </a:solidFill>
                  <a:latin typeface="+mn-lt"/>
                  <a:cs typeface="Calibri"/>
                </a:rPr>
                <a:t>Clique em OK </a:t>
              </a:r>
              <a:r>
                <a:rPr lang="pt-BR" b="0">
                  <a:solidFill>
                    <a:srgbClr val="393339"/>
                  </a:solidFill>
                  <a:latin typeface="+mn-lt"/>
                  <a:cs typeface="Calibri"/>
                </a:rPr>
                <a:t>e já pode vender.</a:t>
              </a:r>
              <a:endParaRPr lang="pt-BR" noProof="0">
                <a:solidFill>
                  <a:srgbClr val="393339"/>
                </a:solidFill>
                <a:latin typeface="+mn-lt"/>
                <a:cs typeface="Calibri"/>
              </a:endParaRPr>
            </a:p>
          </p:txBody>
        </p:sp>
        <p:sp>
          <p:nvSpPr>
            <p:cNvPr id="11" name="TextBox 35">
              <a:extLst>
                <a:ext uri="{FF2B5EF4-FFF2-40B4-BE49-F238E27FC236}">
                  <a16:creationId xmlns:a16="http://schemas.microsoft.com/office/drawing/2014/main" id="{E0CD7848-F38A-738B-6781-6287A93FB0B3}"/>
                </a:ext>
              </a:extLst>
            </p:cNvPr>
            <p:cNvSpPr txBox="1"/>
            <p:nvPr/>
          </p:nvSpPr>
          <p:spPr>
            <a:xfrm>
              <a:off x="685801" y="3694813"/>
              <a:ext cx="457200" cy="3115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kern="0"/>
              </a:defPPr>
            </a:lstStyle>
            <a:p>
              <a:pPr algn="l">
                <a:lnSpc>
                  <a:spcPts val="2613"/>
                </a:lnSpc>
                <a:spcBef>
                  <a:spcPct val="0"/>
                </a:spcBef>
              </a:pPr>
              <a:r>
                <a:rPr lang="pt-BR" sz="4400" b="1" noProof="0">
                  <a:solidFill>
                    <a:srgbClr val="DA291C"/>
                  </a:solidFill>
                  <a:latin typeface="+mn-lt"/>
                  <a:ea typeface="Abhaya Libre Bold"/>
                  <a:cs typeface="Abhaya Libre Bold"/>
                  <a:sym typeface="Abhaya Libre Bold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1980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8">
            <a:extLst>
              <a:ext uri="{FF2B5EF4-FFF2-40B4-BE49-F238E27FC236}">
                <a16:creationId xmlns:a16="http://schemas.microsoft.com/office/drawing/2014/main" id="{E8730588-9CE2-3974-A8D9-2378FAADD541}"/>
              </a:ext>
            </a:extLst>
          </p:cNvPr>
          <p:cNvSpPr/>
          <p:nvPr/>
        </p:nvSpPr>
        <p:spPr>
          <a:xfrm>
            <a:off x="731486" y="954874"/>
            <a:ext cx="5192952" cy="995179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t-BR" sz="2400" b="1">
              <a:latin typeface="Roboto"/>
              <a:ea typeface="Roboto"/>
              <a:cs typeface="Roboto"/>
            </a:endParaRPr>
          </a:p>
        </p:txBody>
      </p:sp>
      <p:sp>
        <p:nvSpPr>
          <p:cNvPr id="5" name="CaixaDeTexto 13">
            <a:extLst>
              <a:ext uri="{FF2B5EF4-FFF2-40B4-BE49-F238E27FC236}">
                <a16:creationId xmlns:a16="http://schemas.microsoft.com/office/drawing/2014/main" id="{8F97A837-CF10-C77F-C73F-8F9B3BD691E1}"/>
              </a:ext>
            </a:extLst>
          </p:cNvPr>
          <p:cNvSpPr txBox="1"/>
          <p:nvPr/>
        </p:nvSpPr>
        <p:spPr>
          <a:xfrm>
            <a:off x="1476923" y="1092285"/>
            <a:ext cx="370033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>
                <a:solidFill>
                  <a:schemeClr val="bg1"/>
                </a:solidFill>
                <a:ea typeface="+mn-lt"/>
                <a:cs typeface="+mn-lt"/>
              </a:rPr>
              <a:t>Boas práticas</a:t>
            </a:r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F3D1C10-E7B9-33D7-85C0-949577EFE99E}"/>
              </a:ext>
            </a:extLst>
          </p:cNvPr>
          <p:cNvSpPr txBox="1"/>
          <p:nvPr/>
        </p:nvSpPr>
        <p:spPr>
          <a:xfrm>
            <a:off x="1490795" y="2926978"/>
            <a:ext cx="470005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Nunca </a:t>
            </a:r>
            <a:r>
              <a:rPr lang="en-US" sz="2000" b="1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gere</a:t>
            </a:r>
            <a:r>
              <a:rPr lang="en-US" sz="20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propostas</a:t>
            </a:r>
            <a:r>
              <a:rPr lang="en-US" sz="2000" b="1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i="0" u="none" strike="noStrike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sem</a:t>
            </a:r>
            <a:r>
              <a:rPr lang="en-US" sz="2000" b="1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i="0" u="none" strike="noStrike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necessidade</a:t>
            </a:r>
            <a:r>
              <a:rPr lang="en-US" sz="2000" b="1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i="0" u="none" strike="noStrike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ou</a:t>
            </a:r>
            <a:r>
              <a:rPr lang="en-US" sz="2000" b="1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fora do </a:t>
            </a:r>
            <a:r>
              <a:rPr lang="en-US" sz="2000" b="1" i="0" u="none" strike="noStrike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procedimento</a:t>
            </a:r>
            <a:r>
              <a:rPr lang="en-US" sz="2000" b="1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.</a:t>
            </a:r>
            <a:endParaRPr lang="pt-BR" sz="2000" b="1">
              <a:solidFill>
                <a:srgbClr val="000000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C42984D-B098-F617-6142-785FF1535A20}"/>
              </a:ext>
            </a:extLst>
          </p:cNvPr>
          <p:cNvSpPr txBox="1"/>
          <p:nvPr/>
        </p:nvSpPr>
        <p:spPr>
          <a:xfrm>
            <a:off x="1481417" y="4541371"/>
            <a:ext cx="456079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Consulte</a:t>
            </a:r>
            <a:r>
              <a:rPr lang="en-US" sz="20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previamente</a:t>
            </a:r>
            <a:r>
              <a:rPr lang="en-US" sz="20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o </a:t>
            </a:r>
            <a:r>
              <a:rPr lang="en-US" sz="2000" b="1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endereço</a:t>
            </a:r>
            <a:r>
              <a:rPr lang="en-US" sz="20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e </a:t>
            </a:r>
            <a:r>
              <a:rPr lang="en-US" sz="2000" b="1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verifique</a:t>
            </a:r>
            <a:r>
              <a:rPr lang="en-US" sz="20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se </a:t>
            </a:r>
            <a:r>
              <a:rPr lang="en-US" sz="2000" b="1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existem</a:t>
            </a:r>
            <a:r>
              <a:rPr lang="en-US" sz="20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as </a:t>
            </a:r>
            <a:r>
              <a:rPr lang="en-US" sz="2000" b="1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informações</a:t>
            </a:r>
            <a:r>
              <a:rPr lang="en-US" sz="20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do </a:t>
            </a:r>
            <a:r>
              <a:rPr lang="en-US" sz="2000" b="1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cliente</a:t>
            </a:r>
            <a:r>
              <a:rPr lang="en-US" sz="20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: </a:t>
            </a:r>
            <a:r>
              <a:rPr lang="en-US" sz="2000" b="1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nome</a:t>
            </a:r>
            <a:r>
              <a:rPr lang="en-US" sz="20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e </a:t>
            </a:r>
            <a:r>
              <a:rPr lang="en-US" sz="2000" b="1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telefone</a:t>
            </a:r>
            <a:r>
              <a:rPr lang="en-US" sz="20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válidos</a:t>
            </a:r>
            <a:r>
              <a:rPr lang="en-US" sz="20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.</a:t>
            </a:r>
            <a:endParaRPr lang="pt-BR" sz="2000" b="1" err="1">
              <a:solidFill>
                <a:srgbClr val="000000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13" name="Imagem 12" descr="Linda jovem feliz ou funcionária estudante sentada à mesa na biblioteca ou escritório da universidade com laptop olhando para a câmera e mostrando polegares para cima sinal - Foto de stock de Curso de treinamento royalty-free">
            <a:extLst>
              <a:ext uri="{FF2B5EF4-FFF2-40B4-BE49-F238E27FC236}">
                <a16:creationId xmlns:a16="http://schemas.microsoft.com/office/drawing/2014/main" id="{6C91304B-01B0-C634-9928-6FE8D328BB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2000"/>
                    </a14:imgEffect>
                  </a14:imgLayer>
                </a14:imgProps>
              </a:ext>
            </a:extLst>
          </a:blip>
          <a:srcRect l="23556" r="19633" b="-173"/>
          <a:stretch>
            <a:fillRect/>
          </a:stretch>
        </p:blipFill>
        <p:spPr>
          <a:xfrm>
            <a:off x="6521506" y="15875"/>
            <a:ext cx="5680879" cy="6837475"/>
          </a:xfrm>
          <a:prstGeom prst="round2DiagRect">
            <a:avLst/>
          </a:prstGeom>
        </p:spPr>
      </p:pic>
      <p:pic>
        <p:nvPicPr>
          <p:cNvPr id="15" name="Gráfico 14" descr="Público-alvo com preenchimento sólido">
            <a:extLst>
              <a:ext uri="{FF2B5EF4-FFF2-40B4-BE49-F238E27FC236}">
                <a16:creationId xmlns:a16="http://schemas.microsoft.com/office/drawing/2014/main" id="{AB6EFE26-02EE-A20B-A5A3-91C5E3ABBE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400" y="4648200"/>
            <a:ext cx="914400" cy="914400"/>
          </a:xfrm>
          <a:prstGeom prst="rect">
            <a:avLst/>
          </a:prstGeom>
        </p:spPr>
      </p:pic>
      <p:pic>
        <p:nvPicPr>
          <p:cNvPr id="17" name="Gráfico 16" descr="Área de Transferência Parcialmente Marcada com preenchimento sólido">
            <a:extLst>
              <a:ext uri="{FF2B5EF4-FFF2-40B4-BE49-F238E27FC236}">
                <a16:creationId xmlns:a16="http://schemas.microsoft.com/office/drawing/2014/main" id="{8E03392B-CDD7-F97D-3EC3-0CF7432FF1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0350" y="27495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96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3EF34-EB6E-8B02-FADD-5C4019E71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786E699-97BA-4317-9AF1-FB002FD6C3E2}"/>
              </a:ext>
            </a:extLst>
          </p:cNvPr>
          <p:cNvSpPr/>
          <p:nvPr/>
        </p:nvSpPr>
        <p:spPr>
          <a:xfrm>
            <a:off x="17318" y="34636"/>
            <a:ext cx="12192000" cy="68233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13">
            <a:extLst>
              <a:ext uri="{FF2B5EF4-FFF2-40B4-BE49-F238E27FC236}">
                <a16:creationId xmlns:a16="http://schemas.microsoft.com/office/drawing/2014/main" id="{6A3A7A96-D759-0F82-A46F-2E73A68708AC}"/>
              </a:ext>
            </a:extLst>
          </p:cNvPr>
          <p:cNvSpPr txBox="1"/>
          <p:nvPr/>
        </p:nvSpPr>
        <p:spPr>
          <a:xfrm>
            <a:off x="1413006" y="3137405"/>
            <a:ext cx="936386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Cenários possíveis: o que a pesquisa entregou?</a:t>
            </a:r>
            <a:endParaRPr lang="pt-BR" err="1">
              <a:solidFill>
                <a:schemeClr val="bg1"/>
              </a:solidFill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248A744-1721-17A7-4BA8-BAF7E5EEB4F8}"/>
              </a:ext>
            </a:extLst>
          </p:cNvPr>
          <p:cNvGrpSpPr/>
          <p:nvPr/>
        </p:nvGrpSpPr>
        <p:grpSpPr>
          <a:xfrm>
            <a:off x="657064" y="443334"/>
            <a:ext cx="1247972" cy="690562"/>
            <a:chOff x="657064" y="443334"/>
            <a:chExt cx="1247972" cy="690562"/>
          </a:xfrm>
        </p:grpSpPr>
        <p:sp>
          <p:nvSpPr>
            <p:cNvPr id="5" name="Retângulo: Único Canto Arredondado 4">
              <a:extLst>
                <a:ext uri="{FF2B5EF4-FFF2-40B4-BE49-F238E27FC236}">
                  <a16:creationId xmlns:a16="http://schemas.microsoft.com/office/drawing/2014/main" id="{ED438AAF-5C5B-C97B-0EEE-8D90D22F9006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657064" y="4433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9B769718-6970-1511-7883-ECFDFE35E963}"/>
                </a:ext>
              </a:extLst>
            </p:cNvPr>
            <p:cNvSpPr/>
            <p:nvPr/>
          </p:nvSpPr>
          <p:spPr>
            <a:xfrm>
              <a:off x="836358" y="4433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 err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I</a:t>
              </a:r>
              <a:endParaRPr lang="pt-BR" sz="4000" b="1" i="1">
                <a:solidFill>
                  <a:schemeClr val="tx1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4" name="CaixaDeTexto 6">
            <a:extLst>
              <a:ext uri="{FF2B5EF4-FFF2-40B4-BE49-F238E27FC236}">
                <a16:creationId xmlns:a16="http://schemas.microsoft.com/office/drawing/2014/main" id="{29D4A390-96BD-60FA-022B-3FD52BA90997}"/>
              </a:ext>
            </a:extLst>
          </p:cNvPr>
          <p:cNvSpPr txBox="1"/>
          <p:nvPr/>
        </p:nvSpPr>
        <p:spPr>
          <a:xfrm>
            <a:off x="2105438" y="443334"/>
            <a:ext cx="2331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>
                <a:solidFill>
                  <a:schemeClr val="bg1"/>
                </a:solidFill>
              </a:rPr>
              <a:t>IDENTIFICAR</a:t>
            </a:r>
          </a:p>
        </p:txBody>
      </p:sp>
    </p:spTree>
    <p:extLst>
      <p:ext uri="{BB962C8B-B14F-4D97-AF65-F5344CB8AC3E}">
        <p14:creationId xmlns:p14="http://schemas.microsoft.com/office/powerpoint/2010/main" val="1321149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7427E-55B0-2D72-F2E3-3D6D7B957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2CC3DE91-CCD8-BD01-0199-14F9ED9F6CBF}"/>
              </a:ext>
            </a:extLst>
          </p:cNvPr>
          <p:cNvSpPr/>
          <p:nvPr/>
        </p:nvSpPr>
        <p:spPr>
          <a:xfrm>
            <a:off x="-57509" y="0"/>
            <a:ext cx="1222375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94A97148-0600-4A52-A002-C68BAF43DA58}"/>
              </a:ext>
            </a:extLst>
          </p:cNvPr>
          <p:cNvGrpSpPr/>
          <p:nvPr/>
        </p:nvGrpSpPr>
        <p:grpSpPr>
          <a:xfrm>
            <a:off x="648463" y="1059173"/>
            <a:ext cx="10690853" cy="2194593"/>
            <a:chOff x="304191" y="1642633"/>
            <a:chExt cx="11660672" cy="2291575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A8309A61-8225-5327-5979-60D4BA927ACE}"/>
                </a:ext>
              </a:extLst>
            </p:cNvPr>
            <p:cNvSpPr/>
            <p:nvPr/>
          </p:nvSpPr>
          <p:spPr>
            <a:xfrm>
              <a:off x="304191" y="1642633"/>
              <a:ext cx="11660672" cy="22915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dist="38100" dir="2700000">
                <a:srgbClr val="000000">
                  <a:alpha val="40000"/>
                </a:srgbClr>
              </a:outerShdw>
              <a:reflection stA="40000" endPos="54000" dist="508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446A527F-9541-DC1C-204F-EBF2CB509713}"/>
                </a:ext>
              </a:extLst>
            </p:cNvPr>
            <p:cNvSpPr txBox="1"/>
            <p:nvPr/>
          </p:nvSpPr>
          <p:spPr>
            <a:xfrm>
              <a:off x="1469105" y="2482184"/>
              <a:ext cx="3335550" cy="73021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latin typeface="Roboto"/>
                  <a:ea typeface="Roboto"/>
                  <a:cs typeface="Roboto"/>
                </a:rPr>
                <a:t>Endereço </a:t>
              </a:r>
              <a:r>
                <a:rPr lang="en-US" b="1" err="1">
                  <a:latin typeface="Roboto"/>
                  <a:ea typeface="Roboto"/>
                  <a:cs typeface="Roboto"/>
                </a:rPr>
                <a:t>bloqueado</a:t>
              </a:r>
              <a:r>
                <a:rPr lang="en-US" b="1">
                  <a:latin typeface="Roboto"/>
                  <a:ea typeface="Roboto"/>
                  <a:cs typeface="Roboto"/>
                </a:rPr>
                <a:t> </a:t>
              </a:r>
              <a:endParaRPr lang="en-US">
                <a:latin typeface="Roboto"/>
                <a:ea typeface="Roboto"/>
                <a:cs typeface="Roboto"/>
              </a:endParaRPr>
            </a:p>
            <a:p>
              <a:r>
                <a:rPr lang="en-US" b="1" err="1">
                  <a:latin typeface="Roboto"/>
                  <a:ea typeface="Roboto"/>
                  <a:cs typeface="Roboto"/>
                </a:rPr>
                <a:t>ou</a:t>
              </a:r>
              <a:r>
                <a:rPr lang="en-US" b="1">
                  <a:latin typeface="Roboto"/>
                  <a:ea typeface="Roboto"/>
                  <a:cs typeface="Roboto"/>
                </a:rPr>
                <a:t> pendente</a:t>
              </a:r>
              <a:endParaRPr lang="en-US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5DECDDD1-5973-D078-EC4B-F120BCC57999}"/>
                </a:ext>
              </a:extLst>
            </p:cNvPr>
            <p:cNvSpPr txBox="1"/>
            <p:nvPr/>
          </p:nvSpPr>
          <p:spPr>
            <a:xfrm>
              <a:off x="7076274" y="2482184"/>
              <a:ext cx="4859546" cy="104315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Roboto"/>
                  <a:ea typeface="Roboto"/>
                  <a:cs typeface="Roboto"/>
                </a:rPr>
                <a:t>A </a:t>
              </a:r>
              <a:r>
                <a:rPr lang="en-US" err="1">
                  <a:latin typeface="Roboto"/>
                  <a:ea typeface="Roboto"/>
                  <a:cs typeface="Roboto"/>
                </a:rPr>
                <a:t>atuação</a:t>
              </a:r>
              <a:r>
                <a:rPr lang="en-US">
                  <a:latin typeface="Roboto"/>
                  <a:ea typeface="Roboto"/>
                  <a:cs typeface="Roboto"/>
                </a:rPr>
                <a:t> </a:t>
              </a:r>
              <a:r>
                <a:rPr lang="en-US" err="1">
                  <a:latin typeface="Roboto"/>
                  <a:ea typeface="Roboto"/>
                  <a:cs typeface="Roboto"/>
                </a:rPr>
                <a:t>muda</a:t>
              </a:r>
              <a:r>
                <a:rPr lang="en-US">
                  <a:latin typeface="Roboto"/>
                  <a:ea typeface="Roboto"/>
                  <a:cs typeface="Roboto"/>
                </a:rPr>
                <a:t> e </a:t>
              </a:r>
              <a:r>
                <a:rPr lang="en-US" err="1">
                  <a:latin typeface="Roboto"/>
                  <a:ea typeface="Roboto"/>
                  <a:cs typeface="Roboto"/>
                </a:rPr>
                <a:t>pode</a:t>
              </a:r>
              <a:r>
                <a:rPr lang="en-US">
                  <a:latin typeface="Roboto"/>
                  <a:ea typeface="Roboto"/>
                  <a:cs typeface="Roboto"/>
                </a:rPr>
                <a:t> </a:t>
              </a:r>
              <a:r>
                <a:rPr lang="en-US" err="1">
                  <a:latin typeface="Roboto"/>
                  <a:ea typeface="Roboto"/>
                  <a:cs typeface="Roboto"/>
                </a:rPr>
                <a:t>envolver</a:t>
              </a:r>
              <a:r>
                <a:rPr lang="en-US">
                  <a:latin typeface="Roboto"/>
                  <a:ea typeface="Roboto"/>
                  <a:cs typeface="Roboto"/>
                </a:rPr>
                <a:t> </a:t>
              </a:r>
              <a:r>
                <a:rPr lang="en-US" err="1">
                  <a:latin typeface="Roboto"/>
                  <a:ea typeface="Roboto"/>
                  <a:cs typeface="Roboto"/>
                </a:rPr>
                <a:t>reanálise</a:t>
              </a:r>
              <a:r>
                <a:rPr lang="en-US">
                  <a:latin typeface="Roboto"/>
                  <a:ea typeface="Roboto"/>
                  <a:cs typeface="Roboto"/>
                </a:rPr>
                <a:t> </a:t>
              </a:r>
              <a:r>
                <a:rPr lang="en-US" err="1">
                  <a:latin typeface="Roboto"/>
                  <a:ea typeface="Roboto"/>
                  <a:cs typeface="Roboto"/>
                </a:rPr>
                <a:t>ou</a:t>
              </a:r>
              <a:r>
                <a:rPr lang="en-US">
                  <a:latin typeface="Roboto"/>
                  <a:ea typeface="Roboto"/>
                  <a:cs typeface="Roboto"/>
                </a:rPr>
                <a:t> </a:t>
              </a:r>
              <a:r>
                <a:rPr lang="en-US" err="1">
                  <a:latin typeface="Roboto"/>
                  <a:ea typeface="Roboto"/>
                  <a:cs typeface="Roboto"/>
                </a:rPr>
                <a:t>acompanhamento</a:t>
              </a:r>
              <a:r>
                <a:rPr lang="en-US">
                  <a:latin typeface="Roboto"/>
                  <a:ea typeface="Roboto"/>
                  <a:cs typeface="Roboto"/>
                </a:rPr>
                <a:t> </a:t>
              </a:r>
              <a:r>
                <a:rPr lang="en-US" err="1">
                  <a:latin typeface="Roboto"/>
                  <a:ea typeface="Roboto"/>
                  <a:cs typeface="Roboto"/>
                </a:rPr>
                <a:t>pelo</a:t>
              </a:r>
              <a:r>
                <a:rPr lang="en-US">
                  <a:latin typeface="Roboto"/>
                  <a:ea typeface="Roboto"/>
                  <a:cs typeface="Roboto"/>
                </a:rPr>
                <a:t> GED.</a:t>
              </a:r>
              <a:endParaRPr lang="pt-BR">
                <a:latin typeface="Roboto"/>
                <a:ea typeface="Roboto"/>
                <a:cs typeface="Roboto"/>
              </a:endParaRPr>
            </a:p>
          </p:txBody>
        </p:sp>
        <p:cxnSp>
          <p:nvCxnSpPr>
            <p:cNvPr id="21" name="Conector de Seta Reta 20">
              <a:extLst>
                <a:ext uri="{FF2B5EF4-FFF2-40B4-BE49-F238E27FC236}">
                  <a16:creationId xmlns:a16="http://schemas.microsoft.com/office/drawing/2014/main" id="{30119CE7-DE21-A654-51ED-2E29A4AD8D2C}"/>
                </a:ext>
              </a:extLst>
            </p:cNvPr>
            <p:cNvCxnSpPr/>
            <p:nvPr/>
          </p:nvCxnSpPr>
          <p:spPr>
            <a:xfrm flipV="1">
              <a:off x="4479436" y="2798462"/>
              <a:ext cx="2405526" cy="5100"/>
            </a:xfrm>
            <a:prstGeom prst="straightConnector1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Gráfico 19" descr="Selo cruz com preenchimento sólido">
              <a:extLst>
                <a:ext uri="{FF2B5EF4-FFF2-40B4-BE49-F238E27FC236}">
                  <a16:creationId xmlns:a16="http://schemas.microsoft.com/office/drawing/2014/main" id="{768F22B3-6E81-75D3-D5ED-ECC642F9DBF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21103" y="2396706"/>
              <a:ext cx="914400" cy="914400"/>
            </a:xfrm>
            <a:prstGeom prst="rect">
              <a:avLst/>
            </a:prstGeom>
          </p:spPr>
        </p:pic>
      </p:grpSp>
      <p:pic>
        <p:nvPicPr>
          <p:cNvPr id="32" name="Gráfico 31" descr="Selo cruz com preenchimento sólido">
            <a:extLst>
              <a:ext uri="{FF2B5EF4-FFF2-40B4-BE49-F238E27FC236}">
                <a16:creationId xmlns:a16="http://schemas.microsoft.com/office/drawing/2014/main" id="{6E575F7F-7350-DD67-85E8-BFF3B40065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650" y="1476554"/>
            <a:ext cx="914400" cy="914400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B9B2643-8C5C-A3E7-D78B-EF5540E00A89}"/>
              </a:ext>
            </a:extLst>
          </p:cNvPr>
          <p:cNvGrpSpPr/>
          <p:nvPr/>
        </p:nvGrpSpPr>
        <p:grpSpPr>
          <a:xfrm>
            <a:off x="454500" y="2153684"/>
            <a:ext cx="11175762" cy="2208447"/>
            <a:chOff x="304191" y="1642633"/>
            <a:chExt cx="11660672" cy="2291575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2D417BA4-66EA-4EE0-A590-4255947E2ADC}"/>
                </a:ext>
              </a:extLst>
            </p:cNvPr>
            <p:cNvSpPr/>
            <p:nvPr/>
          </p:nvSpPr>
          <p:spPr>
            <a:xfrm>
              <a:off x="304191" y="1642633"/>
              <a:ext cx="11660672" cy="22915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dist="38100" dir="2700000">
                <a:srgbClr val="000000">
                  <a:alpha val="40000"/>
                </a:srgbClr>
              </a:outerShdw>
              <a:reflection stA="40000" endPos="54000" dist="508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EF313BA8-A977-6075-0D46-663EAC6D7925}"/>
                </a:ext>
              </a:extLst>
            </p:cNvPr>
            <p:cNvSpPr txBox="1"/>
            <p:nvPr/>
          </p:nvSpPr>
          <p:spPr>
            <a:xfrm>
              <a:off x="1078302" y="2537603"/>
              <a:ext cx="6096000" cy="38323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b="1">
                  <a:latin typeface="Roboto"/>
                  <a:ea typeface="Roboto"/>
                  <a:cs typeface="Roboto"/>
                </a:rPr>
                <a:t>Endereço  </a:t>
              </a:r>
              <a:r>
                <a:rPr lang="en-US" b="1" err="1">
                  <a:latin typeface="Roboto"/>
                  <a:ea typeface="Roboto"/>
                  <a:cs typeface="Roboto"/>
                </a:rPr>
                <a:t>incompleto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48CE56F5-F8B1-543B-C35F-56C73E1162C4}"/>
                </a:ext>
              </a:extLst>
            </p:cNvPr>
            <p:cNvSpPr txBox="1"/>
            <p:nvPr/>
          </p:nvSpPr>
          <p:spPr>
            <a:xfrm>
              <a:off x="7160446" y="2482184"/>
              <a:ext cx="4710022" cy="67066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err="1">
                  <a:latin typeface="Roboto"/>
                  <a:ea typeface="Roboto"/>
                  <a:cs typeface="Roboto"/>
                </a:rPr>
                <a:t>Avaliar</a:t>
              </a:r>
              <a:r>
                <a:rPr lang="en-US">
                  <a:latin typeface="Roboto"/>
                  <a:ea typeface="Roboto"/>
                  <a:cs typeface="Roboto"/>
                </a:rPr>
                <a:t> se </a:t>
              </a:r>
              <a:r>
                <a:rPr lang="en-US" err="1">
                  <a:latin typeface="Roboto"/>
                  <a:ea typeface="Roboto"/>
                  <a:cs typeface="Roboto"/>
                </a:rPr>
                <a:t>há</a:t>
              </a:r>
              <a:r>
                <a:rPr lang="en-US">
                  <a:latin typeface="Roboto"/>
                  <a:ea typeface="Roboto"/>
                  <a:cs typeface="Roboto"/>
                </a:rPr>
                <a:t> </a:t>
              </a:r>
              <a:r>
                <a:rPr lang="en-US" err="1">
                  <a:latin typeface="Roboto"/>
                  <a:ea typeface="Roboto"/>
                  <a:cs typeface="Roboto"/>
                </a:rPr>
                <a:t>necessidade</a:t>
              </a:r>
              <a:r>
                <a:rPr lang="en-US">
                  <a:latin typeface="Roboto"/>
                  <a:ea typeface="Roboto"/>
                  <a:cs typeface="Roboto"/>
                </a:rPr>
                <a:t> de </a:t>
              </a:r>
              <a:r>
                <a:rPr lang="en-US" err="1">
                  <a:latin typeface="Roboto"/>
                  <a:ea typeface="Roboto"/>
                  <a:cs typeface="Roboto"/>
                </a:rPr>
                <a:t>criação</a:t>
              </a:r>
              <a:r>
                <a:rPr lang="en-US">
                  <a:latin typeface="Roboto"/>
                  <a:ea typeface="Roboto"/>
                  <a:cs typeface="Roboto"/>
                </a:rPr>
                <a:t> de HP </a:t>
              </a:r>
              <a:r>
                <a:rPr lang="en-US" err="1">
                  <a:latin typeface="Roboto"/>
                  <a:ea typeface="Roboto"/>
                  <a:cs typeface="Roboto"/>
                </a:rPr>
                <a:t>ou</a:t>
              </a:r>
              <a:r>
                <a:rPr lang="en-US">
                  <a:latin typeface="Roboto"/>
                  <a:ea typeface="Roboto"/>
                  <a:cs typeface="Roboto"/>
                </a:rPr>
                <a:t> </a:t>
              </a:r>
              <a:r>
                <a:rPr lang="en-US" err="1">
                  <a:latin typeface="Roboto"/>
                  <a:ea typeface="Roboto"/>
                  <a:cs typeface="Roboto"/>
                </a:rPr>
                <a:t>complementação</a:t>
              </a:r>
              <a:r>
                <a:rPr lang="en-US">
                  <a:latin typeface="Roboto"/>
                  <a:ea typeface="Roboto"/>
                  <a:cs typeface="Roboto"/>
                </a:rPr>
                <a:t> do </a:t>
              </a:r>
              <a:r>
                <a:rPr lang="en-US" err="1">
                  <a:latin typeface="Roboto"/>
                  <a:ea typeface="Roboto"/>
                  <a:cs typeface="Roboto"/>
                </a:rPr>
                <a:t>cadastro</a:t>
              </a:r>
              <a:r>
                <a:rPr lang="en-US">
                  <a:latin typeface="Roboto"/>
                  <a:ea typeface="Roboto"/>
                  <a:cs typeface="Roboto"/>
                </a:rPr>
                <a:t>.</a:t>
              </a:r>
              <a:endParaRPr lang="pt-BR">
                <a:latin typeface="Roboto"/>
                <a:ea typeface="Roboto"/>
                <a:cs typeface="Roboto"/>
              </a:endParaRPr>
            </a:p>
          </p:txBody>
        </p:sp>
        <p:pic>
          <p:nvPicPr>
            <p:cNvPr id="12" name="Gráfico 11" descr="Selo ponto de interrogação com preenchimento sólido">
              <a:extLst>
                <a:ext uri="{FF2B5EF4-FFF2-40B4-BE49-F238E27FC236}">
                  <a16:creationId xmlns:a16="http://schemas.microsoft.com/office/drawing/2014/main" id="{9A3C20CF-5B91-1F6D-2574-5480F19B25A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9304" y="2308644"/>
              <a:ext cx="914400" cy="914400"/>
            </a:xfrm>
            <a:prstGeom prst="rect">
              <a:avLst/>
            </a:prstGeom>
          </p:spPr>
        </p:pic>
        <p:cxnSp>
          <p:nvCxnSpPr>
            <p:cNvPr id="13" name="Conector de Seta Reta 12">
              <a:extLst>
                <a:ext uri="{FF2B5EF4-FFF2-40B4-BE49-F238E27FC236}">
                  <a16:creationId xmlns:a16="http://schemas.microsoft.com/office/drawing/2014/main" id="{EE0D8E4A-FE65-059E-7BE8-8FA706829493}"/>
                </a:ext>
              </a:extLst>
            </p:cNvPr>
            <p:cNvCxnSpPr/>
            <p:nvPr/>
          </p:nvCxnSpPr>
          <p:spPr>
            <a:xfrm flipV="1">
              <a:off x="4562564" y="2812316"/>
              <a:ext cx="2405526" cy="510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F397B677-5126-291F-E7E3-EA176ED6D4C3}"/>
              </a:ext>
            </a:extLst>
          </p:cNvPr>
          <p:cNvGrpSpPr/>
          <p:nvPr/>
        </p:nvGrpSpPr>
        <p:grpSpPr>
          <a:xfrm>
            <a:off x="163554" y="3414446"/>
            <a:ext cx="11660672" cy="2291575"/>
            <a:chOff x="304191" y="1642633"/>
            <a:chExt cx="11660672" cy="2291575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56C76902-F095-6CEB-D077-A6396AAEF18A}"/>
                </a:ext>
              </a:extLst>
            </p:cNvPr>
            <p:cNvSpPr/>
            <p:nvPr/>
          </p:nvSpPr>
          <p:spPr>
            <a:xfrm>
              <a:off x="304191" y="1642633"/>
              <a:ext cx="11660672" cy="22915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dist="38100" dir="2700000">
                <a:srgbClr val="000000">
                  <a:alpha val="40000"/>
                </a:srgbClr>
              </a:outerShdw>
              <a:reflection stA="40000" endPos="54000" dist="508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2C2BFB7E-BE6F-204B-75EC-BC28BCA2C1F2}"/>
                </a:ext>
              </a:extLst>
            </p:cNvPr>
            <p:cNvSpPr txBox="1"/>
            <p:nvPr/>
          </p:nvSpPr>
          <p:spPr>
            <a:xfrm>
              <a:off x="1111920" y="2548810"/>
              <a:ext cx="3585883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>
                  <a:latin typeface="Roboto"/>
                  <a:ea typeface="Roboto"/>
                  <a:cs typeface="Roboto"/>
                </a:rPr>
                <a:t>Endereço </a:t>
              </a:r>
              <a:r>
                <a:rPr lang="en-US" sz="2400" b="1" err="1">
                  <a:latin typeface="Roboto"/>
                  <a:ea typeface="Roboto"/>
                  <a:cs typeface="Roboto"/>
                </a:rPr>
                <a:t>encontrado</a:t>
              </a:r>
            </a:p>
          </p:txBody>
        </p:sp>
        <p:pic>
          <p:nvPicPr>
            <p:cNvPr id="17" name="Gráfico 16" descr="Selo Tick1 com preenchimento sólido">
              <a:extLst>
                <a:ext uri="{FF2B5EF4-FFF2-40B4-BE49-F238E27FC236}">
                  <a16:creationId xmlns:a16="http://schemas.microsoft.com/office/drawing/2014/main" id="{B5F4912D-5C53-ACA4-3ED1-6289FD372EA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2353" y="2299711"/>
              <a:ext cx="914400" cy="914400"/>
            </a:xfrm>
            <a:prstGeom prst="rect">
              <a:avLst/>
            </a:prstGeom>
          </p:spPr>
        </p:pic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7960045A-E0DC-B2F3-1AA5-8D4925678F8C}"/>
                </a:ext>
              </a:extLst>
            </p:cNvPr>
            <p:cNvSpPr txBox="1"/>
            <p:nvPr/>
          </p:nvSpPr>
          <p:spPr>
            <a:xfrm>
              <a:off x="6999421" y="2613395"/>
              <a:ext cx="4959405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err="1">
                  <a:latin typeface="Roboto"/>
                  <a:ea typeface="Roboto"/>
                  <a:cs typeface="Roboto"/>
                </a:rPr>
                <a:t>Seguir</a:t>
              </a:r>
              <a:r>
                <a:rPr lang="en-US" sz="2000" b="1">
                  <a:latin typeface="Roboto"/>
                  <a:ea typeface="Roboto"/>
                  <a:cs typeface="Roboto"/>
                </a:rPr>
                <a:t> o </a:t>
              </a:r>
              <a:r>
                <a:rPr lang="en-US" sz="2000" b="1" err="1">
                  <a:latin typeface="Roboto"/>
                  <a:ea typeface="Roboto"/>
                  <a:cs typeface="Roboto"/>
                </a:rPr>
                <a:t>processo</a:t>
              </a:r>
              <a:r>
                <a:rPr lang="en-US" sz="2000" b="1">
                  <a:latin typeface="Roboto"/>
                  <a:ea typeface="Roboto"/>
                  <a:cs typeface="Roboto"/>
                </a:rPr>
                <a:t> de </a:t>
              </a:r>
              <a:r>
                <a:rPr lang="en-US" sz="2000" b="1" err="1">
                  <a:latin typeface="Roboto"/>
                  <a:ea typeface="Roboto"/>
                  <a:cs typeface="Roboto"/>
                </a:rPr>
                <a:t>venda</a:t>
              </a:r>
              <a:r>
                <a:rPr lang="en-US" sz="2000" b="1">
                  <a:latin typeface="Roboto"/>
                  <a:ea typeface="Roboto"/>
                  <a:cs typeface="Roboto"/>
                </a:rPr>
                <a:t> </a:t>
              </a:r>
              <a:r>
                <a:rPr lang="en-US" sz="2000" b="1" err="1">
                  <a:latin typeface="Roboto"/>
                  <a:ea typeface="Roboto"/>
                  <a:cs typeface="Roboto"/>
                </a:rPr>
                <a:t>normalmente</a:t>
              </a:r>
              <a:r>
                <a:rPr lang="en-US" sz="2000" b="1">
                  <a:latin typeface="Roboto"/>
                  <a:ea typeface="Roboto"/>
                  <a:cs typeface="Roboto"/>
                </a:rPr>
                <a:t>.</a:t>
              </a:r>
              <a:endParaRPr lang="pt-BR" sz="2000" b="1">
                <a:latin typeface="Roboto"/>
                <a:ea typeface="Roboto"/>
                <a:cs typeface="Roboto"/>
              </a:endParaRPr>
            </a:p>
          </p:txBody>
        </p:sp>
        <p:cxnSp>
          <p:nvCxnSpPr>
            <p:cNvPr id="7" name="Conector de Seta Reta 6">
              <a:extLst>
                <a:ext uri="{FF2B5EF4-FFF2-40B4-BE49-F238E27FC236}">
                  <a16:creationId xmlns:a16="http://schemas.microsoft.com/office/drawing/2014/main" id="{28E78BCF-A97E-75B1-50C3-8E95DDFB1C61}"/>
                </a:ext>
              </a:extLst>
            </p:cNvPr>
            <p:cNvCxnSpPr/>
            <p:nvPr/>
          </p:nvCxnSpPr>
          <p:spPr>
            <a:xfrm flipV="1">
              <a:off x="4576418" y="2812316"/>
              <a:ext cx="2405526" cy="510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Seta: Curva para a Direita 32">
            <a:extLst>
              <a:ext uri="{FF2B5EF4-FFF2-40B4-BE49-F238E27FC236}">
                <a16:creationId xmlns:a16="http://schemas.microsoft.com/office/drawing/2014/main" id="{6F91C91F-6059-CB65-F78C-6BFDD2EA792C}"/>
              </a:ext>
            </a:extLst>
          </p:cNvPr>
          <p:cNvSpPr/>
          <p:nvPr/>
        </p:nvSpPr>
        <p:spPr>
          <a:xfrm rot="5400000">
            <a:off x="13243674" y="2254201"/>
            <a:ext cx="1277604" cy="2311855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344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BF784-7E5F-8F91-A02A-0B744DE80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E8D9DB92-68C6-A68B-0157-B4D0D2D2346B}"/>
              </a:ext>
            </a:extLst>
          </p:cNvPr>
          <p:cNvSpPr/>
          <p:nvPr/>
        </p:nvSpPr>
        <p:spPr>
          <a:xfrm>
            <a:off x="0" y="0"/>
            <a:ext cx="1222375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374CF820-FFB1-5257-EF89-C3631DE95CDB}"/>
              </a:ext>
            </a:extLst>
          </p:cNvPr>
          <p:cNvGrpSpPr/>
          <p:nvPr/>
        </p:nvGrpSpPr>
        <p:grpSpPr>
          <a:xfrm>
            <a:off x="705972" y="340305"/>
            <a:ext cx="10692980" cy="2194593"/>
            <a:chOff x="304191" y="1642633"/>
            <a:chExt cx="11662992" cy="2291575"/>
          </a:xfrm>
        </p:grpSpPr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752E392B-3998-A242-2EB1-64EE43844ED3}"/>
                </a:ext>
              </a:extLst>
            </p:cNvPr>
            <p:cNvSpPr/>
            <p:nvPr/>
          </p:nvSpPr>
          <p:spPr>
            <a:xfrm>
              <a:off x="304191" y="1642633"/>
              <a:ext cx="11660672" cy="22915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dist="38100" dir="2700000">
                <a:srgbClr val="000000">
                  <a:alpha val="40000"/>
                </a:srgbClr>
              </a:outerShdw>
              <a:reflection stA="40000" endPos="54000" dist="508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21FB4618-3EF3-4DF7-80DF-BB772734C85F}"/>
                </a:ext>
              </a:extLst>
            </p:cNvPr>
            <p:cNvSpPr txBox="1"/>
            <p:nvPr/>
          </p:nvSpPr>
          <p:spPr>
            <a:xfrm>
              <a:off x="1469105" y="2482184"/>
              <a:ext cx="3335550" cy="67489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latin typeface="Roboto"/>
                  <a:ea typeface="Roboto"/>
                  <a:cs typeface="Roboto"/>
                </a:rPr>
                <a:t>Endereço </a:t>
              </a:r>
              <a:r>
                <a:rPr lang="en-US" b="1" err="1">
                  <a:latin typeface="Roboto"/>
                  <a:ea typeface="Roboto"/>
                  <a:cs typeface="Roboto"/>
                </a:rPr>
                <a:t>encontrado</a:t>
              </a:r>
              <a:r>
                <a:rPr lang="en-US" b="1">
                  <a:latin typeface="Roboto"/>
                  <a:ea typeface="Roboto"/>
                  <a:cs typeface="Roboto"/>
                </a:rPr>
                <a:t> </a:t>
              </a:r>
              <a:endParaRPr lang="en-US">
                <a:latin typeface="Roboto"/>
                <a:ea typeface="Roboto"/>
                <a:cs typeface="Roboto"/>
              </a:endParaRPr>
            </a:p>
            <a:p>
              <a:r>
                <a:rPr lang="en-US" b="1" err="1">
                  <a:latin typeface="Roboto"/>
                  <a:ea typeface="Roboto"/>
                  <a:cs typeface="Roboto"/>
                </a:rPr>
                <a:t>ou</a:t>
              </a:r>
              <a:r>
                <a:rPr lang="en-US" b="1">
                  <a:latin typeface="Roboto"/>
                  <a:ea typeface="Roboto"/>
                  <a:cs typeface="Roboto"/>
                </a:rPr>
                <a:t> pendente</a:t>
              </a:r>
              <a:endParaRPr lang="en-US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714B314B-A93A-FDEB-F74C-C72585E9DCA1}"/>
                </a:ext>
              </a:extLst>
            </p:cNvPr>
            <p:cNvSpPr txBox="1"/>
            <p:nvPr/>
          </p:nvSpPr>
          <p:spPr>
            <a:xfrm>
              <a:off x="7107637" y="2452158"/>
              <a:ext cx="4859546" cy="9641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err="1">
                  <a:latin typeface="Roboto"/>
                  <a:ea typeface="Roboto"/>
                  <a:cs typeface="Roboto"/>
                </a:rPr>
                <a:t>Seguir</a:t>
              </a:r>
              <a:r>
                <a:rPr lang="en-US">
                  <a:latin typeface="Roboto"/>
                  <a:ea typeface="Roboto"/>
                  <a:cs typeface="Roboto"/>
                </a:rPr>
                <a:t> o </a:t>
              </a:r>
              <a:r>
                <a:rPr lang="en-US" err="1">
                  <a:latin typeface="Roboto"/>
                  <a:ea typeface="Roboto"/>
                  <a:cs typeface="Roboto"/>
                </a:rPr>
                <a:t>processo</a:t>
              </a:r>
              <a:r>
                <a:rPr lang="en-US">
                  <a:latin typeface="Roboto"/>
                  <a:ea typeface="Roboto"/>
                  <a:cs typeface="Roboto"/>
                </a:rPr>
                <a:t> de </a:t>
              </a:r>
              <a:r>
                <a:rPr lang="en-US" err="1">
                  <a:latin typeface="Roboto"/>
                  <a:ea typeface="Roboto"/>
                  <a:cs typeface="Roboto"/>
                </a:rPr>
                <a:t>venda</a:t>
              </a:r>
              <a:r>
                <a:rPr lang="en-US">
                  <a:latin typeface="Roboto"/>
                  <a:ea typeface="Roboto"/>
                  <a:cs typeface="Roboto"/>
                </a:rPr>
                <a:t> </a:t>
              </a:r>
              <a:r>
                <a:rPr lang="en-US" err="1">
                  <a:latin typeface="Roboto"/>
                  <a:ea typeface="Roboto"/>
                  <a:cs typeface="Roboto"/>
                </a:rPr>
                <a:t>normalmente</a:t>
              </a:r>
              <a:r>
                <a:rPr lang="en-US">
                  <a:latin typeface="Roboto"/>
                  <a:ea typeface="Roboto"/>
                  <a:cs typeface="Roboto"/>
                </a:rPr>
                <a:t>.</a:t>
              </a:r>
            </a:p>
            <a:p>
              <a:endParaRPr lang="en-US">
                <a:latin typeface="Roboto"/>
                <a:ea typeface="Roboto"/>
                <a:cs typeface="Roboto"/>
              </a:endParaRPr>
            </a:p>
          </p:txBody>
        </p:sp>
        <p:cxnSp>
          <p:nvCxnSpPr>
            <p:cNvPr id="44" name="Conector de Seta Reta 43">
              <a:extLst>
                <a:ext uri="{FF2B5EF4-FFF2-40B4-BE49-F238E27FC236}">
                  <a16:creationId xmlns:a16="http://schemas.microsoft.com/office/drawing/2014/main" id="{8AE24ECB-411C-89A0-7261-67F7E83A677B}"/>
                </a:ext>
              </a:extLst>
            </p:cNvPr>
            <p:cNvCxnSpPr/>
            <p:nvPr/>
          </p:nvCxnSpPr>
          <p:spPr>
            <a:xfrm flipV="1">
              <a:off x="4479437" y="2753424"/>
              <a:ext cx="2405526" cy="5100"/>
            </a:xfrm>
            <a:prstGeom prst="straightConnector1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Gráfico 44" descr="Selo cruz com preenchimento sólido">
              <a:extLst>
                <a:ext uri="{FF2B5EF4-FFF2-40B4-BE49-F238E27FC236}">
                  <a16:creationId xmlns:a16="http://schemas.microsoft.com/office/drawing/2014/main" id="{B74E6DFD-B5B8-0E0B-37B5-B9953D29CC9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21103" y="2396706"/>
              <a:ext cx="914400" cy="914400"/>
            </a:xfrm>
            <a:prstGeom prst="rect">
              <a:avLst/>
            </a:prstGeom>
          </p:spPr>
        </p:pic>
      </p:grpSp>
      <p:pic>
        <p:nvPicPr>
          <p:cNvPr id="71" name="Gráfico 70" descr="Selo Tick1 com preenchimento sólido">
            <a:extLst>
              <a:ext uri="{FF2B5EF4-FFF2-40B4-BE49-F238E27FC236}">
                <a16:creationId xmlns:a16="http://schemas.microsoft.com/office/drawing/2014/main" id="{81D0C458-45CB-4A06-97C4-EC18FA30A4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9300" y="966014"/>
            <a:ext cx="914400" cy="914400"/>
          </a:xfrm>
          <a:prstGeom prst="rect">
            <a:avLst/>
          </a:prstGeom>
        </p:spPr>
      </p:pic>
      <p:grpSp>
        <p:nvGrpSpPr>
          <p:cNvPr id="53" name="Agrupar 52">
            <a:extLst>
              <a:ext uri="{FF2B5EF4-FFF2-40B4-BE49-F238E27FC236}">
                <a16:creationId xmlns:a16="http://schemas.microsoft.com/office/drawing/2014/main" id="{B46808A7-B569-6A0B-81C7-B9C1B36C6E6D}"/>
              </a:ext>
            </a:extLst>
          </p:cNvPr>
          <p:cNvGrpSpPr/>
          <p:nvPr/>
        </p:nvGrpSpPr>
        <p:grpSpPr>
          <a:xfrm>
            <a:off x="512009" y="1506702"/>
            <a:ext cx="11175762" cy="2208447"/>
            <a:chOff x="304191" y="1642633"/>
            <a:chExt cx="11660672" cy="2291575"/>
          </a:xfrm>
        </p:grpSpPr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B0AB851-3644-9812-FF8D-3FEAD1795289}"/>
                </a:ext>
              </a:extLst>
            </p:cNvPr>
            <p:cNvSpPr/>
            <p:nvPr/>
          </p:nvSpPr>
          <p:spPr>
            <a:xfrm>
              <a:off x="304191" y="1642633"/>
              <a:ext cx="11660672" cy="22915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dist="38100" dir="2700000">
                <a:srgbClr val="000000">
                  <a:alpha val="40000"/>
                </a:srgbClr>
              </a:outerShdw>
              <a:reflection stA="40000" endPos="54000" dist="508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pt-BR"/>
            </a:p>
          </p:txBody>
        </p:sp>
        <p:cxnSp>
          <p:nvCxnSpPr>
            <p:cNvPr id="52" name="Conector de Seta Reta 51">
              <a:extLst>
                <a:ext uri="{FF2B5EF4-FFF2-40B4-BE49-F238E27FC236}">
                  <a16:creationId xmlns:a16="http://schemas.microsoft.com/office/drawing/2014/main" id="{78CC9DA5-BE28-0457-D257-A60C0B262E1F}"/>
                </a:ext>
              </a:extLst>
            </p:cNvPr>
            <p:cNvCxnSpPr/>
            <p:nvPr/>
          </p:nvCxnSpPr>
          <p:spPr>
            <a:xfrm flipV="1">
              <a:off x="4562564" y="2812316"/>
              <a:ext cx="2405526" cy="510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CaixaDeTexto 23">
            <a:extLst>
              <a:ext uri="{FF2B5EF4-FFF2-40B4-BE49-F238E27FC236}">
                <a16:creationId xmlns:a16="http://schemas.microsoft.com/office/drawing/2014/main" id="{33CA5615-646D-5364-324B-06EBC9362BF9}"/>
              </a:ext>
            </a:extLst>
          </p:cNvPr>
          <p:cNvSpPr txBox="1"/>
          <p:nvPr/>
        </p:nvSpPr>
        <p:spPr>
          <a:xfrm>
            <a:off x="1627256" y="2223391"/>
            <a:ext cx="3019249" cy="66070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Roboto"/>
                <a:ea typeface="Roboto"/>
                <a:cs typeface="Roboto"/>
              </a:rPr>
              <a:t>Endereço </a:t>
            </a:r>
            <a:r>
              <a:rPr lang="en-US" b="1" err="1">
                <a:latin typeface="Roboto"/>
                <a:ea typeface="Roboto"/>
                <a:cs typeface="Roboto"/>
              </a:rPr>
              <a:t>bloqueado</a:t>
            </a:r>
            <a:r>
              <a:rPr lang="en-US" b="1">
                <a:latin typeface="Roboto"/>
                <a:ea typeface="Roboto"/>
                <a:cs typeface="Roboto"/>
              </a:rPr>
              <a:t> </a:t>
            </a:r>
            <a:endParaRPr lang="en-US">
              <a:latin typeface="Roboto"/>
              <a:ea typeface="Roboto"/>
              <a:cs typeface="Roboto"/>
            </a:endParaRPr>
          </a:p>
          <a:p>
            <a:r>
              <a:rPr lang="en-US" b="1" err="1">
                <a:latin typeface="Roboto"/>
                <a:ea typeface="Roboto"/>
                <a:cs typeface="Roboto"/>
              </a:rPr>
              <a:t>ou</a:t>
            </a:r>
            <a:r>
              <a:rPr lang="en-US" b="1">
                <a:latin typeface="Roboto"/>
                <a:ea typeface="Roboto"/>
                <a:cs typeface="Roboto"/>
              </a:rPr>
              <a:t> pendente</a:t>
            </a:r>
            <a:endParaRPr lang="en-US">
              <a:latin typeface="Roboto"/>
              <a:ea typeface="Roboto"/>
              <a:cs typeface="Roboto"/>
            </a:endParaRPr>
          </a:p>
        </p:txBody>
      </p:sp>
      <p:sp>
        <p:nvSpPr>
          <p:cNvPr id="68" name="CaixaDeTexto 25">
            <a:extLst>
              <a:ext uri="{FF2B5EF4-FFF2-40B4-BE49-F238E27FC236}">
                <a16:creationId xmlns:a16="http://schemas.microsoft.com/office/drawing/2014/main" id="{B9CB782E-E6AC-C008-9CEA-7F5653EEC4CF}"/>
              </a:ext>
            </a:extLst>
          </p:cNvPr>
          <p:cNvSpPr txBox="1"/>
          <p:nvPr/>
        </p:nvSpPr>
        <p:spPr>
          <a:xfrm>
            <a:off x="7234425" y="2223391"/>
            <a:ext cx="4399471" cy="66070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Roboto"/>
                <a:ea typeface="Roboto"/>
                <a:cs typeface="Roboto"/>
              </a:rPr>
              <a:t>A </a:t>
            </a:r>
            <a:r>
              <a:rPr lang="en-US" err="1">
                <a:latin typeface="Roboto"/>
                <a:ea typeface="Roboto"/>
                <a:cs typeface="Roboto"/>
              </a:rPr>
              <a:t>atuação</a:t>
            </a:r>
            <a:r>
              <a:rPr lang="en-US"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latin typeface="Roboto"/>
                <a:ea typeface="Roboto"/>
                <a:cs typeface="Roboto"/>
              </a:rPr>
              <a:t>muda</a:t>
            </a:r>
            <a:r>
              <a:rPr lang="en-US">
                <a:latin typeface="Roboto"/>
                <a:ea typeface="Roboto"/>
                <a:cs typeface="Roboto"/>
              </a:rPr>
              <a:t> e </a:t>
            </a:r>
            <a:r>
              <a:rPr lang="en-US" err="1">
                <a:latin typeface="Roboto"/>
                <a:ea typeface="Roboto"/>
                <a:cs typeface="Roboto"/>
              </a:rPr>
              <a:t>pode</a:t>
            </a:r>
            <a:r>
              <a:rPr lang="en-US"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latin typeface="Roboto"/>
                <a:ea typeface="Roboto"/>
                <a:cs typeface="Roboto"/>
              </a:rPr>
              <a:t>envolver</a:t>
            </a:r>
            <a:r>
              <a:rPr lang="en-US"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latin typeface="Roboto"/>
                <a:ea typeface="Roboto"/>
                <a:cs typeface="Roboto"/>
              </a:rPr>
              <a:t>reanálise</a:t>
            </a:r>
            <a:r>
              <a:rPr lang="en-US"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latin typeface="Roboto"/>
                <a:ea typeface="Roboto"/>
                <a:cs typeface="Roboto"/>
              </a:rPr>
              <a:t>ou</a:t>
            </a:r>
            <a:r>
              <a:rPr lang="en-US"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latin typeface="Roboto"/>
                <a:ea typeface="Roboto"/>
                <a:cs typeface="Roboto"/>
              </a:rPr>
              <a:t>acompanhamento</a:t>
            </a:r>
            <a:r>
              <a:rPr lang="en-US"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latin typeface="Roboto"/>
                <a:ea typeface="Roboto"/>
                <a:cs typeface="Roboto"/>
              </a:rPr>
              <a:t>pelo</a:t>
            </a:r>
            <a:r>
              <a:rPr lang="en-US">
                <a:latin typeface="Roboto"/>
                <a:ea typeface="Roboto"/>
                <a:cs typeface="Roboto"/>
              </a:rPr>
              <a:t> GED.</a:t>
            </a:r>
            <a:endParaRPr lang="pt-BR">
              <a:latin typeface="Roboto"/>
              <a:ea typeface="Roboto"/>
              <a:cs typeface="Roboto"/>
            </a:endParaRPr>
          </a:p>
        </p:txBody>
      </p:sp>
      <p:pic>
        <p:nvPicPr>
          <p:cNvPr id="69" name="Gráfico 27" descr="Selo cruz com preenchimento sólido">
            <a:extLst>
              <a:ext uri="{FF2B5EF4-FFF2-40B4-BE49-F238E27FC236}">
                <a16:creationId xmlns:a16="http://schemas.microsoft.com/office/drawing/2014/main" id="{F60FDE14-3667-1FF3-1A36-5D2D3E7D4F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254" y="2137913"/>
            <a:ext cx="943154" cy="943154"/>
          </a:xfrm>
          <a:prstGeom prst="rect">
            <a:avLst/>
          </a:prstGeom>
        </p:spPr>
      </p:pic>
      <p:grpSp>
        <p:nvGrpSpPr>
          <p:cNvPr id="60" name="Agrupar 59">
            <a:extLst>
              <a:ext uri="{FF2B5EF4-FFF2-40B4-BE49-F238E27FC236}">
                <a16:creationId xmlns:a16="http://schemas.microsoft.com/office/drawing/2014/main" id="{1FE64A19-251C-897C-14AF-89CDF6428668}"/>
              </a:ext>
            </a:extLst>
          </p:cNvPr>
          <p:cNvGrpSpPr/>
          <p:nvPr/>
        </p:nvGrpSpPr>
        <p:grpSpPr>
          <a:xfrm>
            <a:off x="221063" y="2695578"/>
            <a:ext cx="11660672" cy="2291575"/>
            <a:chOff x="304191" y="1642633"/>
            <a:chExt cx="11660672" cy="2291575"/>
          </a:xfrm>
        </p:grpSpPr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73BFC181-FFBA-5103-05A3-C44980BAE600}"/>
                </a:ext>
              </a:extLst>
            </p:cNvPr>
            <p:cNvSpPr/>
            <p:nvPr/>
          </p:nvSpPr>
          <p:spPr>
            <a:xfrm>
              <a:off x="304191" y="1642633"/>
              <a:ext cx="11660672" cy="22915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dist="38100" dir="2700000">
                <a:srgbClr val="000000">
                  <a:alpha val="40000"/>
                </a:srgbClr>
              </a:outerShdw>
              <a:reflection stA="40000" endPos="54000" dist="508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9" name="Conector de Seta Reta 58">
              <a:extLst>
                <a:ext uri="{FF2B5EF4-FFF2-40B4-BE49-F238E27FC236}">
                  <a16:creationId xmlns:a16="http://schemas.microsoft.com/office/drawing/2014/main" id="{591B9047-2A60-F4E7-60D3-591BEBFE8CF3}"/>
                </a:ext>
              </a:extLst>
            </p:cNvPr>
            <p:cNvCxnSpPr/>
            <p:nvPr/>
          </p:nvCxnSpPr>
          <p:spPr>
            <a:xfrm flipV="1">
              <a:off x="4576418" y="2812316"/>
              <a:ext cx="2405526" cy="510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B156558E-1DFC-A56C-1D40-7E27F6410555}"/>
              </a:ext>
            </a:extLst>
          </p:cNvPr>
          <p:cNvSpPr txBox="1"/>
          <p:nvPr/>
        </p:nvSpPr>
        <p:spPr>
          <a:xfrm>
            <a:off x="906035" y="3626099"/>
            <a:ext cx="60960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>
                <a:latin typeface="Roboto"/>
                <a:ea typeface="Roboto"/>
                <a:cs typeface="Roboto"/>
              </a:rPr>
              <a:t>Endereço </a:t>
            </a:r>
            <a:r>
              <a:rPr lang="en-US" sz="2400" b="1" err="1">
                <a:latin typeface="Roboto"/>
                <a:ea typeface="Roboto"/>
                <a:cs typeface="Roboto"/>
              </a:rPr>
              <a:t>incompleto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73A1699D-39A7-1DE3-78A3-EFE22C999C9F}"/>
              </a:ext>
            </a:extLst>
          </p:cNvPr>
          <p:cNvSpPr txBox="1"/>
          <p:nvPr/>
        </p:nvSpPr>
        <p:spPr>
          <a:xfrm>
            <a:off x="6988179" y="3570680"/>
            <a:ext cx="471002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latin typeface="Roboto"/>
                <a:ea typeface="Roboto"/>
                <a:cs typeface="Roboto"/>
              </a:rPr>
              <a:t>Avaliar</a:t>
            </a:r>
            <a:r>
              <a:rPr lang="en-US" sz="2000" b="1">
                <a:latin typeface="Roboto"/>
                <a:ea typeface="Roboto"/>
                <a:cs typeface="Roboto"/>
              </a:rPr>
              <a:t> se </a:t>
            </a:r>
            <a:r>
              <a:rPr lang="en-US" sz="2000" b="1" err="1">
                <a:latin typeface="Roboto"/>
                <a:ea typeface="Roboto"/>
                <a:cs typeface="Roboto"/>
              </a:rPr>
              <a:t>há</a:t>
            </a:r>
            <a:r>
              <a:rPr lang="en-US" sz="2000" b="1"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latin typeface="Roboto"/>
                <a:ea typeface="Roboto"/>
                <a:cs typeface="Roboto"/>
              </a:rPr>
              <a:t>necessidade</a:t>
            </a:r>
            <a:r>
              <a:rPr lang="en-US" sz="2000" b="1">
                <a:latin typeface="Roboto"/>
                <a:ea typeface="Roboto"/>
                <a:cs typeface="Roboto"/>
              </a:rPr>
              <a:t> de </a:t>
            </a:r>
            <a:r>
              <a:rPr lang="en-US" sz="2000" b="1" err="1">
                <a:latin typeface="Roboto"/>
                <a:ea typeface="Roboto"/>
                <a:cs typeface="Roboto"/>
              </a:rPr>
              <a:t>criação</a:t>
            </a:r>
            <a:r>
              <a:rPr lang="en-US" sz="2000" b="1">
                <a:latin typeface="Roboto"/>
                <a:ea typeface="Roboto"/>
                <a:cs typeface="Roboto"/>
              </a:rPr>
              <a:t> de HP </a:t>
            </a:r>
            <a:r>
              <a:rPr lang="en-US" sz="2000" b="1" err="1">
                <a:latin typeface="Roboto"/>
                <a:ea typeface="Roboto"/>
                <a:cs typeface="Roboto"/>
              </a:rPr>
              <a:t>ou</a:t>
            </a:r>
            <a:r>
              <a:rPr lang="en-US" sz="2000" b="1"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latin typeface="Roboto"/>
                <a:ea typeface="Roboto"/>
                <a:cs typeface="Roboto"/>
              </a:rPr>
              <a:t>complementação</a:t>
            </a:r>
            <a:r>
              <a:rPr lang="en-US" sz="2000" b="1">
                <a:latin typeface="Roboto"/>
                <a:ea typeface="Roboto"/>
                <a:cs typeface="Roboto"/>
              </a:rPr>
              <a:t> do </a:t>
            </a:r>
            <a:r>
              <a:rPr lang="en-US" sz="2000" b="1" err="1">
                <a:latin typeface="Roboto"/>
                <a:ea typeface="Roboto"/>
                <a:cs typeface="Roboto"/>
              </a:rPr>
              <a:t>cadastro</a:t>
            </a:r>
            <a:r>
              <a:rPr lang="en-US" sz="2000" b="1">
                <a:latin typeface="Roboto"/>
                <a:ea typeface="Roboto"/>
                <a:cs typeface="Roboto"/>
              </a:rPr>
              <a:t>.</a:t>
            </a:r>
            <a:endParaRPr lang="pt-BR" sz="2000" b="1">
              <a:latin typeface="Roboto"/>
              <a:ea typeface="Roboto"/>
              <a:cs typeface="Roboto"/>
            </a:endParaRPr>
          </a:p>
        </p:txBody>
      </p:sp>
      <p:pic>
        <p:nvPicPr>
          <p:cNvPr id="66" name="Gráfico 65" descr="Selo ponto de interrogação com preenchimento sólido">
            <a:extLst>
              <a:ext uri="{FF2B5EF4-FFF2-40B4-BE49-F238E27FC236}">
                <a16:creationId xmlns:a16="http://schemas.microsoft.com/office/drawing/2014/main" id="{9EFECD08-5C0E-C286-E2EA-CC39BC43E9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037" y="33971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26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A405D-54A7-2FAB-EFB4-F2E902429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B116F1D6-F417-0A08-DB30-E1DB131E8355}"/>
              </a:ext>
            </a:extLst>
          </p:cNvPr>
          <p:cNvSpPr/>
          <p:nvPr/>
        </p:nvSpPr>
        <p:spPr>
          <a:xfrm>
            <a:off x="0" y="0"/>
            <a:ext cx="1222375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690CD84C-1B79-D8AA-5911-8ECA2570B2DD}"/>
              </a:ext>
            </a:extLst>
          </p:cNvPr>
          <p:cNvGrpSpPr/>
          <p:nvPr/>
        </p:nvGrpSpPr>
        <p:grpSpPr>
          <a:xfrm>
            <a:off x="705972" y="340305"/>
            <a:ext cx="10690853" cy="2269860"/>
            <a:chOff x="304191" y="1642633"/>
            <a:chExt cx="11660672" cy="2370168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4CE4B23E-2A57-69D5-50AB-69ACF6451341}"/>
                </a:ext>
              </a:extLst>
            </p:cNvPr>
            <p:cNvSpPr/>
            <p:nvPr/>
          </p:nvSpPr>
          <p:spPr>
            <a:xfrm>
              <a:off x="304191" y="1642633"/>
              <a:ext cx="11660672" cy="22915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dist="38100" dir="2700000">
                <a:srgbClr val="000000">
                  <a:alpha val="40000"/>
                </a:srgbClr>
              </a:outerShdw>
              <a:reflection stA="40000" endPos="54000" dist="508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33A58084-6E42-EF2E-0F59-95AE972D5DB6}"/>
                </a:ext>
              </a:extLst>
            </p:cNvPr>
            <p:cNvSpPr txBox="1"/>
            <p:nvPr/>
          </p:nvSpPr>
          <p:spPr>
            <a:xfrm>
              <a:off x="1343652" y="3337908"/>
              <a:ext cx="3335550" cy="67489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latin typeface="Roboto"/>
                  <a:ea typeface="Roboto"/>
                  <a:cs typeface="Roboto"/>
                </a:rPr>
                <a:t>Endereço </a:t>
              </a:r>
              <a:r>
                <a:rPr lang="en-US" b="1" err="1">
                  <a:latin typeface="Roboto"/>
                  <a:ea typeface="Roboto"/>
                  <a:cs typeface="Roboto"/>
                </a:rPr>
                <a:t>encontrado</a:t>
              </a:r>
              <a:r>
                <a:rPr lang="en-US" b="1">
                  <a:latin typeface="Roboto"/>
                  <a:ea typeface="Roboto"/>
                  <a:cs typeface="Roboto"/>
                </a:rPr>
                <a:t> </a:t>
              </a:r>
              <a:endParaRPr lang="en-US">
                <a:latin typeface="Roboto"/>
                <a:ea typeface="Roboto"/>
                <a:cs typeface="Roboto"/>
              </a:endParaRPr>
            </a:p>
            <a:p>
              <a:r>
                <a:rPr lang="en-US" b="1" err="1">
                  <a:latin typeface="Roboto"/>
                  <a:ea typeface="Roboto"/>
                  <a:cs typeface="Roboto"/>
                </a:rPr>
                <a:t>ou</a:t>
              </a:r>
              <a:r>
                <a:rPr lang="en-US" b="1">
                  <a:latin typeface="Roboto"/>
                  <a:ea typeface="Roboto"/>
                  <a:cs typeface="Roboto"/>
                </a:rPr>
                <a:t> pendente</a:t>
              </a:r>
              <a:endParaRPr lang="en-US">
                <a:latin typeface="Roboto"/>
                <a:ea typeface="Roboto"/>
                <a:cs typeface="Roboto"/>
              </a:endParaRPr>
            </a:p>
          </p:txBody>
        </p:sp>
        <p:cxnSp>
          <p:nvCxnSpPr>
            <p:cNvPr id="15" name="Conector de Seta Reta 14">
              <a:extLst>
                <a:ext uri="{FF2B5EF4-FFF2-40B4-BE49-F238E27FC236}">
                  <a16:creationId xmlns:a16="http://schemas.microsoft.com/office/drawing/2014/main" id="{6E29ACA0-7FE2-CA33-831A-2122A7118345}"/>
                </a:ext>
              </a:extLst>
            </p:cNvPr>
            <p:cNvCxnSpPr/>
            <p:nvPr/>
          </p:nvCxnSpPr>
          <p:spPr>
            <a:xfrm flipV="1">
              <a:off x="4479437" y="2753424"/>
              <a:ext cx="2405526" cy="5100"/>
            </a:xfrm>
            <a:prstGeom prst="straightConnector1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Gráfico 15" descr="Selo cruz com preenchimento sólido">
              <a:extLst>
                <a:ext uri="{FF2B5EF4-FFF2-40B4-BE49-F238E27FC236}">
                  <a16:creationId xmlns:a16="http://schemas.microsoft.com/office/drawing/2014/main" id="{7B30E08A-2870-597A-F188-C1C672178EC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21103" y="2396706"/>
              <a:ext cx="914400" cy="914400"/>
            </a:xfrm>
            <a:prstGeom prst="rect">
              <a:avLst/>
            </a:prstGeom>
          </p:spPr>
        </p:pic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1376A798-7D5D-978A-94A8-2631815F0153}"/>
              </a:ext>
            </a:extLst>
          </p:cNvPr>
          <p:cNvSpPr txBox="1"/>
          <p:nvPr/>
        </p:nvSpPr>
        <p:spPr>
          <a:xfrm>
            <a:off x="1110155" y="1147132"/>
            <a:ext cx="584249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>
                <a:latin typeface="Roboto"/>
                <a:ea typeface="Roboto"/>
                <a:cs typeface="Roboto"/>
              </a:rPr>
              <a:t>Endereço  </a:t>
            </a:r>
            <a:r>
              <a:rPr lang="en-US" b="1" err="1">
                <a:latin typeface="Roboto"/>
                <a:ea typeface="Roboto"/>
                <a:cs typeface="Roboto"/>
              </a:rPr>
              <a:t>incompleto</a:t>
            </a:r>
          </a:p>
        </p:txBody>
      </p:sp>
      <p:pic>
        <p:nvPicPr>
          <p:cNvPr id="27" name="Gráfico 26" descr="Selo ponto de interrogação com preenchimento sólido">
            <a:extLst>
              <a:ext uri="{FF2B5EF4-FFF2-40B4-BE49-F238E27FC236}">
                <a16:creationId xmlns:a16="http://schemas.microsoft.com/office/drawing/2014/main" id="{4A3560DE-36E1-F929-EE1E-104918B6C8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738" y="1013132"/>
            <a:ext cx="761281" cy="655610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0CCE0E14-3A54-F0D5-7B10-3CD5974D3C8D}"/>
              </a:ext>
            </a:extLst>
          </p:cNvPr>
          <p:cNvSpPr txBox="1"/>
          <p:nvPr/>
        </p:nvSpPr>
        <p:spPr>
          <a:xfrm>
            <a:off x="6939372" y="1093723"/>
            <a:ext cx="451415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Roboto"/>
                <a:ea typeface="Roboto"/>
                <a:cs typeface="Roboto"/>
              </a:rPr>
              <a:t>Avaliar</a:t>
            </a:r>
            <a:r>
              <a:rPr lang="en-US">
                <a:latin typeface="Roboto"/>
                <a:ea typeface="Roboto"/>
                <a:cs typeface="Roboto"/>
              </a:rPr>
              <a:t> se </a:t>
            </a:r>
            <a:r>
              <a:rPr lang="en-US" err="1">
                <a:latin typeface="Roboto"/>
                <a:ea typeface="Roboto"/>
                <a:cs typeface="Roboto"/>
              </a:rPr>
              <a:t>há</a:t>
            </a:r>
            <a:r>
              <a:rPr lang="en-US"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latin typeface="Roboto"/>
                <a:ea typeface="Roboto"/>
                <a:cs typeface="Roboto"/>
              </a:rPr>
              <a:t>necessidade</a:t>
            </a:r>
            <a:r>
              <a:rPr lang="en-US">
                <a:latin typeface="Roboto"/>
                <a:ea typeface="Roboto"/>
                <a:cs typeface="Roboto"/>
              </a:rPr>
              <a:t> de </a:t>
            </a:r>
            <a:r>
              <a:rPr lang="en-US" err="1">
                <a:latin typeface="Roboto"/>
                <a:ea typeface="Roboto"/>
                <a:cs typeface="Roboto"/>
              </a:rPr>
              <a:t>criação</a:t>
            </a:r>
            <a:r>
              <a:rPr lang="en-US">
                <a:latin typeface="Roboto"/>
                <a:ea typeface="Roboto"/>
                <a:cs typeface="Roboto"/>
              </a:rPr>
              <a:t> de HP </a:t>
            </a:r>
            <a:r>
              <a:rPr lang="en-US" err="1">
                <a:latin typeface="Roboto"/>
                <a:ea typeface="Roboto"/>
                <a:cs typeface="Roboto"/>
              </a:rPr>
              <a:t>ou</a:t>
            </a:r>
            <a:r>
              <a:rPr lang="en-US"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latin typeface="Roboto"/>
                <a:ea typeface="Roboto"/>
                <a:cs typeface="Roboto"/>
              </a:rPr>
              <a:t>complementação</a:t>
            </a:r>
            <a:r>
              <a:rPr lang="en-US">
                <a:latin typeface="Roboto"/>
                <a:ea typeface="Roboto"/>
                <a:cs typeface="Roboto"/>
              </a:rPr>
              <a:t> do </a:t>
            </a:r>
            <a:r>
              <a:rPr lang="en-US" err="1">
                <a:latin typeface="Roboto"/>
                <a:ea typeface="Roboto"/>
                <a:cs typeface="Roboto"/>
              </a:rPr>
              <a:t>cadastro</a:t>
            </a:r>
            <a:r>
              <a:rPr lang="en-US">
                <a:latin typeface="Roboto"/>
                <a:ea typeface="Roboto"/>
                <a:cs typeface="Roboto"/>
              </a:rPr>
              <a:t>.</a:t>
            </a:r>
            <a:endParaRPr lang="pt-BR">
              <a:latin typeface="Roboto"/>
              <a:ea typeface="Roboto"/>
              <a:cs typeface="Roboto"/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687B1D17-3E54-B10C-34DE-F5C37BDF9461}"/>
              </a:ext>
            </a:extLst>
          </p:cNvPr>
          <p:cNvGrpSpPr/>
          <p:nvPr/>
        </p:nvGrpSpPr>
        <p:grpSpPr>
          <a:xfrm>
            <a:off x="512009" y="1506702"/>
            <a:ext cx="11175762" cy="2208447"/>
            <a:chOff x="304191" y="1642633"/>
            <a:chExt cx="11660672" cy="2291575"/>
          </a:xfrm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B0CB33A5-DC54-E331-4B95-F4CA3FBB3BEC}"/>
                </a:ext>
              </a:extLst>
            </p:cNvPr>
            <p:cNvSpPr/>
            <p:nvPr/>
          </p:nvSpPr>
          <p:spPr>
            <a:xfrm>
              <a:off x="304191" y="1642633"/>
              <a:ext cx="11660672" cy="22915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dist="38100" dir="2700000">
                <a:srgbClr val="000000">
                  <a:alpha val="40000"/>
                </a:srgbClr>
              </a:outerShdw>
              <a:reflection stA="40000" endPos="54000" dist="508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pt-BR"/>
            </a:p>
          </p:txBody>
        </p:sp>
        <p:cxnSp>
          <p:nvCxnSpPr>
            <p:cNvPr id="20" name="Conector de Seta Reta 19">
              <a:extLst>
                <a:ext uri="{FF2B5EF4-FFF2-40B4-BE49-F238E27FC236}">
                  <a16:creationId xmlns:a16="http://schemas.microsoft.com/office/drawing/2014/main" id="{A60195D5-D286-2F0D-5C81-E46B93FE547E}"/>
                </a:ext>
              </a:extLst>
            </p:cNvPr>
            <p:cNvCxnSpPr/>
            <p:nvPr/>
          </p:nvCxnSpPr>
          <p:spPr>
            <a:xfrm flipV="1">
              <a:off x="4562564" y="2812316"/>
              <a:ext cx="2405526" cy="510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6C7A715F-0BB4-1764-B80B-C946B229AB70}"/>
              </a:ext>
            </a:extLst>
          </p:cNvPr>
          <p:cNvSpPr txBox="1"/>
          <p:nvPr/>
        </p:nvSpPr>
        <p:spPr>
          <a:xfrm>
            <a:off x="1673359" y="2208250"/>
            <a:ext cx="2813717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Roboto"/>
                <a:ea typeface="Roboto"/>
                <a:cs typeface="Roboto"/>
              </a:rPr>
              <a:t>Endereço </a:t>
            </a:r>
            <a:r>
              <a:rPr lang="en-US" b="1" err="1">
                <a:latin typeface="Roboto"/>
                <a:ea typeface="Roboto"/>
                <a:cs typeface="Roboto"/>
              </a:rPr>
              <a:t>encontrado</a:t>
            </a:r>
            <a:r>
              <a:rPr lang="en-US" b="1">
                <a:latin typeface="Roboto"/>
                <a:ea typeface="Roboto"/>
                <a:cs typeface="Roboto"/>
              </a:rPr>
              <a:t> </a:t>
            </a:r>
            <a:endParaRPr lang="en-US">
              <a:latin typeface="Roboto"/>
              <a:ea typeface="Roboto"/>
              <a:cs typeface="Roboto"/>
            </a:endParaRPr>
          </a:p>
          <a:p>
            <a:r>
              <a:rPr lang="en-US" b="1" err="1">
                <a:latin typeface="Roboto"/>
                <a:ea typeface="Roboto"/>
                <a:cs typeface="Roboto"/>
              </a:rPr>
              <a:t>ou</a:t>
            </a:r>
            <a:r>
              <a:rPr lang="en-US" b="1">
                <a:latin typeface="Roboto"/>
                <a:ea typeface="Roboto"/>
                <a:cs typeface="Roboto"/>
              </a:rPr>
              <a:t> pendente</a:t>
            </a:r>
            <a:endParaRPr lang="en-US">
              <a:latin typeface="Roboto"/>
              <a:ea typeface="Roboto"/>
              <a:cs typeface="Roboto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5E13BE8C-F712-7736-5538-36793BFE0659}"/>
              </a:ext>
            </a:extLst>
          </p:cNvPr>
          <p:cNvSpPr txBox="1"/>
          <p:nvPr/>
        </p:nvSpPr>
        <p:spPr>
          <a:xfrm>
            <a:off x="7029839" y="2352023"/>
            <a:ext cx="4455377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Roboto"/>
                <a:ea typeface="Roboto"/>
                <a:cs typeface="Roboto"/>
              </a:rPr>
              <a:t>Seguir</a:t>
            </a:r>
            <a:r>
              <a:rPr lang="en-US">
                <a:latin typeface="Roboto"/>
                <a:ea typeface="Roboto"/>
                <a:cs typeface="Roboto"/>
              </a:rPr>
              <a:t> o </a:t>
            </a:r>
            <a:r>
              <a:rPr lang="en-US" err="1">
                <a:latin typeface="Roboto"/>
                <a:ea typeface="Roboto"/>
                <a:cs typeface="Roboto"/>
              </a:rPr>
              <a:t>processo</a:t>
            </a:r>
            <a:r>
              <a:rPr lang="en-US">
                <a:latin typeface="Roboto"/>
                <a:ea typeface="Roboto"/>
                <a:cs typeface="Roboto"/>
              </a:rPr>
              <a:t> de </a:t>
            </a:r>
            <a:r>
              <a:rPr lang="en-US" err="1">
                <a:latin typeface="Roboto"/>
                <a:ea typeface="Roboto"/>
                <a:cs typeface="Roboto"/>
              </a:rPr>
              <a:t>venda</a:t>
            </a:r>
            <a:r>
              <a:rPr lang="en-US"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latin typeface="Roboto"/>
                <a:ea typeface="Roboto"/>
                <a:cs typeface="Roboto"/>
              </a:rPr>
              <a:t>normalmente</a:t>
            </a:r>
            <a:r>
              <a:rPr lang="en-US">
                <a:latin typeface="Roboto"/>
                <a:ea typeface="Roboto"/>
                <a:cs typeface="Roboto"/>
              </a:rPr>
              <a:t>.</a:t>
            </a:r>
          </a:p>
          <a:p>
            <a:endParaRPr lang="en-US">
              <a:latin typeface="Roboto"/>
              <a:ea typeface="Roboto"/>
              <a:cs typeface="Roboto"/>
            </a:endParaRPr>
          </a:p>
        </p:txBody>
      </p:sp>
      <p:pic>
        <p:nvPicPr>
          <p:cNvPr id="33" name="Gráfico 32" descr="Selo Tick1 com preenchimento sólido">
            <a:extLst>
              <a:ext uri="{FF2B5EF4-FFF2-40B4-BE49-F238E27FC236}">
                <a16:creationId xmlns:a16="http://schemas.microsoft.com/office/drawing/2014/main" id="{A58B1D4F-44D8-5ADD-4B17-5F072CE7F6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017" y="2073071"/>
            <a:ext cx="914400" cy="914400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B0F95653-F599-1F01-9F45-74FEC47F882D}"/>
              </a:ext>
            </a:extLst>
          </p:cNvPr>
          <p:cNvGrpSpPr/>
          <p:nvPr/>
        </p:nvGrpSpPr>
        <p:grpSpPr>
          <a:xfrm>
            <a:off x="261059" y="2821576"/>
            <a:ext cx="11660672" cy="2291575"/>
            <a:chOff x="304191" y="1642633"/>
            <a:chExt cx="11660672" cy="2291575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D2A9CFA1-EFD2-2B07-E30F-5603FB5C4787}"/>
                </a:ext>
              </a:extLst>
            </p:cNvPr>
            <p:cNvSpPr/>
            <p:nvPr/>
          </p:nvSpPr>
          <p:spPr>
            <a:xfrm>
              <a:off x="304191" y="1642633"/>
              <a:ext cx="11660672" cy="22915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dist="38100" dir="2700000">
                <a:srgbClr val="000000">
                  <a:alpha val="40000"/>
                </a:srgbClr>
              </a:outerShdw>
              <a:reflection stA="40000" endPos="54000" dist="508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42C33DB6-0FCF-4F61-D0E1-815788988DD6}"/>
                </a:ext>
              </a:extLst>
            </p:cNvPr>
            <p:cNvSpPr txBox="1"/>
            <p:nvPr/>
          </p:nvSpPr>
          <p:spPr>
            <a:xfrm>
              <a:off x="1469105" y="2482184"/>
              <a:ext cx="3335550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latin typeface="Roboto"/>
                  <a:ea typeface="Roboto"/>
                  <a:cs typeface="Roboto"/>
                </a:rPr>
                <a:t>Endereço </a:t>
              </a:r>
              <a:r>
                <a:rPr lang="en-US" sz="2400" b="1" err="1">
                  <a:latin typeface="Roboto"/>
                  <a:ea typeface="Roboto"/>
                  <a:cs typeface="Roboto"/>
                </a:rPr>
                <a:t>bloqueado</a:t>
              </a:r>
              <a:r>
                <a:rPr lang="en-US" sz="2400" b="1">
                  <a:latin typeface="Roboto"/>
                  <a:ea typeface="Roboto"/>
                  <a:cs typeface="Roboto"/>
                </a:rPr>
                <a:t> </a:t>
              </a:r>
              <a:endParaRPr lang="en-US" sz="2400">
                <a:latin typeface="Roboto"/>
                <a:ea typeface="Roboto"/>
                <a:cs typeface="Roboto"/>
              </a:endParaRPr>
            </a:p>
            <a:p>
              <a:r>
                <a:rPr lang="en-US" sz="2400" b="1" err="1">
                  <a:latin typeface="Roboto"/>
                  <a:ea typeface="Roboto"/>
                  <a:cs typeface="Roboto"/>
                </a:rPr>
                <a:t>ou</a:t>
              </a:r>
              <a:r>
                <a:rPr lang="en-US" sz="2400" b="1">
                  <a:latin typeface="Roboto"/>
                  <a:ea typeface="Roboto"/>
                  <a:cs typeface="Roboto"/>
                </a:rPr>
                <a:t> pendente</a:t>
              </a:r>
              <a:endParaRPr lang="en-US" sz="24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A7CCF336-96B5-ACE1-0473-756335568310}"/>
                </a:ext>
              </a:extLst>
            </p:cNvPr>
            <p:cNvSpPr txBox="1"/>
            <p:nvPr/>
          </p:nvSpPr>
          <p:spPr>
            <a:xfrm>
              <a:off x="7076274" y="2482184"/>
              <a:ext cx="4859546" cy="10156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Roboto"/>
                  <a:ea typeface="Roboto"/>
                  <a:cs typeface="Roboto"/>
                </a:rPr>
                <a:t>A </a:t>
              </a:r>
              <a:r>
                <a:rPr lang="en-US" sz="2000" b="1" err="1">
                  <a:latin typeface="Roboto"/>
                  <a:ea typeface="Roboto"/>
                  <a:cs typeface="Roboto"/>
                </a:rPr>
                <a:t>atuação</a:t>
              </a:r>
              <a:r>
                <a:rPr lang="en-US" sz="2000" b="1">
                  <a:latin typeface="Roboto"/>
                  <a:ea typeface="Roboto"/>
                  <a:cs typeface="Roboto"/>
                </a:rPr>
                <a:t> </a:t>
              </a:r>
              <a:r>
                <a:rPr lang="en-US" sz="2000" b="1" err="1">
                  <a:latin typeface="Roboto"/>
                  <a:ea typeface="Roboto"/>
                  <a:cs typeface="Roboto"/>
                </a:rPr>
                <a:t>muda</a:t>
              </a:r>
              <a:r>
                <a:rPr lang="en-US" sz="2000" b="1">
                  <a:latin typeface="Roboto"/>
                  <a:ea typeface="Roboto"/>
                  <a:cs typeface="Roboto"/>
                </a:rPr>
                <a:t> e </a:t>
              </a:r>
              <a:r>
                <a:rPr lang="en-US" sz="2000" b="1" err="1">
                  <a:latin typeface="Roboto"/>
                  <a:ea typeface="Roboto"/>
                  <a:cs typeface="Roboto"/>
                </a:rPr>
                <a:t>pode</a:t>
              </a:r>
              <a:r>
                <a:rPr lang="en-US" sz="2000" b="1">
                  <a:latin typeface="Roboto"/>
                  <a:ea typeface="Roboto"/>
                  <a:cs typeface="Roboto"/>
                </a:rPr>
                <a:t> </a:t>
              </a:r>
              <a:r>
                <a:rPr lang="en-US" sz="2000" b="1" err="1">
                  <a:latin typeface="Roboto"/>
                  <a:ea typeface="Roboto"/>
                  <a:cs typeface="Roboto"/>
                </a:rPr>
                <a:t>envolver</a:t>
              </a:r>
              <a:r>
                <a:rPr lang="en-US" sz="2000" b="1">
                  <a:latin typeface="Roboto"/>
                  <a:ea typeface="Roboto"/>
                  <a:cs typeface="Roboto"/>
                </a:rPr>
                <a:t> </a:t>
              </a:r>
              <a:r>
                <a:rPr lang="en-US" sz="2000" b="1" err="1">
                  <a:latin typeface="Roboto"/>
                  <a:ea typeface="Roboto"/>
                  <a:cs typeface="Roboto"/>
                </a:rPr>
                <a:t>reanálise</a:t>
              </a:r>
              <a:r>
                <a:rPr lang="en-US" sz="2000" b="1">
                  <a:latin typeface="Roboto"/>
                  <a:ea typeface="Roboto"/>
                  <a:cs typeface="Roboto"/>
                </a:rPr>
                <a:t> </a:t>
              </a:r>
              <a:r>
                <a:rPr lang="en-US" sz="2000" b="1" err="1">
                  <a:latin typeface="Roboto"/>
                  <a:ea typeface="Roboto"/>
                  <a:cs typeface="Roboto"/>
                </a:rPr>
                <a:t>ou</a:t>
              </a:r>
              <a:r>
                <a:rPr lang="en-US" sz="2000" b="1">
                  <a:latin typeface="Roboto"/>
                  <a:ea typeface="Roboto"/>
                  <a:cs typeface="Roboto"/>
                </a:rPr>
                <a:t> </a:t>
              </a:r>
              <a:r>
                <a:rPr lang="en-US" sz="2000" b="1" err="1">
                  <a:latin typeface="Roboto"/>
                  <a:ea typeface="Roboto"/>
                  <a:cs typeface="Roboto"/>
                </a:rPr>
                <a:t>acompanhamento</a:t>
              </a:r>
              <a:r>
                <a:rPr lang="en-US" sz="2000" b="1">
                  <a:latin typeface="Roboto"/>
                  <a:ea typeface="Roboto"/>
                  <a:cs typeface="Roboto"/>
                </a:rPr>
                <a:t> </a:t>
              </a:r>
              <a:r>
                <a:rPr lang="en-US" sz="2000" b="1" err="1">
                  <a:latin typeface="Roboto"/>
                  <a:ea typeface="Roboto"/>
                  <a:cs typeface="Roboto"/>
                </a:rPr>
                <a:t>pelo</a:t>
              </a:r>
              <a:r>
                <a:rPr lang="en-US" sz="2000" b="1">
                  <a:latin typeface="Roboto"/>
                  <a:ea typeface="Roboto"/>
                  <a:cs typeface="Roboto"/>
                </a:rPr>
                <a:t> GED.</a:t>
              </a:r>
              <a:endParaRPr lang="pt-BR" sz="2000" b="1">
                <a:latin typeface="Roboto"/>
                <a:ea typeface="Roboto"/>
                <a:cs typeface="Roboto"/>
              </a:endParaRPr>
            </a:p>
          </p:txBody>
        </p:sp>
        <p:pic>
          <p:nvPicPr>
            <p:cNvPr id="6" name="Gráfico 5" descr="Selo cruz com preenchimento sólido">
              <a:extLst>
                <a:ext uri="{FF2B5EF4-FFF2-40B4-BE49-F238E27FC236}">
                  <a16:creationId xmlns:a16="http://schemas.microsoft.com/office/drawing/2014/main" id="{FE4BADE8-AA57-1282-7B68-FDB6F1D8550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1103" y="2396706"/>
              <a:ext cx="914400" cy="914400"/>
            </a:xfrm>
            <a:prstGeom prst="rect">
              <a:avLst/>
            </a:prstGeom>
          </p:spPr>
        </p:pic>
        <p:cxnSp>
          <p:nvCxnSpPr>
            <p:cNvPr id="4" name="Conector de Seta Reta 3">
              <a:extLst>
                <a:ext uri="{FF2B5EF4-FFF2-40B4-BE49-F238E27FC236}">
                  <a16:creationId xmlns:a16="http://schemas.microsoft.com/office/drawing/2014/main" id="{587CFB22-A76B-A48B-27C0-A39DF5764916}"/>
                </a:ext>
              </a:extLst>
            </p:cNvPr>
            <p:cNvCxnSpPr/>
            <p:nvPr/>
          </p:nvCxnSpPr>
          <p:spPr>
            <a:xfrm flipV="1">
              <a:off x="4479436" y="2798462"/>
              <a:ext cx="2405526" cy="510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7749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52CFE49E-CED9-CDA9-7F0B-91F1DEDC6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69" y="-81280"/>
            <a:ext cx="12205140" cy="6955957"/>
          </a:xfrm>
          <a:prstGeom prst="rect">
            <a:avLst/>
          </a:prstGeom>
        </p:spPr>
      </p:pic>
      <p:sp>
        <p:nvSpPr>
          <p:cNvPr id="3" name="CaixaDeTexto 1">
            <a:extLst>
              <a:ext uri="{FF2B5EF4-FFF2-40B4-BE49-F238E27FC236}">
                <a16:creationId xmlns:a16="http://schemas.microsoft.com/office/drawing/2014/main" id="{918ABCC9-BA44-A0B8-7B70-423DD9561218}"/>
              </a:ext>
            </a:extLst>
          </p:cNvPr>
          <p:cNvSpPr txBox="1"/>
          <p:nvPr/>
        </p:nvSpPr>
        <p:spPr>
          <a:xfrm>
            <a:off x="10457447" y="5524500"/>
            <a:ext cx="1574131" cy="70184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/>
          </a:p>
        </p:txBody>
      </p:sp>
      <p:sp>
        <p:nvSpPr>
          <p:cNvPr id="4" name="CaixaDeTexto 6">
            <a:extLst>
              <a:ext uri="{FF2B5EF4-FFF2-40B4-BE49-F238E27FC236}">
                <a16:creationId xmlns:a16="http://schemas.microsoft.com/office/drawing/2014/main" id="{4ADB0378-2918-07FC-5EB0-5EC706872624}"/>
              </a:ext>
            </a:extLst>
          </p:cNvPr>
          <p:cNvSpPr txBox="1"/>
          <p:nvPr/>
        </p:nvSpPr>
        <p:spPr>
          <a:xfrm>
            <a:off x="10527632" y="4030579"/>
            <a:ext cx="30078" cy="15039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/>
          </a:p>
        </p:txBody>
      </p:sp>
      <p:sp>
        <p:nvSpPr>
          <p:cNvPr id="5" name="CaixaDeTexto 7">
            <a:extLst>
              <a:ext uri="{FF2B5EF4-FFF2-40B4-BE49-F238E27FC236}">
                <a16:creationId xmlns:a16="http://schemas.microsoft.com/office/drawing/2014/main" id="{568BA020-4312-3A2C-A298-CEF2AFD00185}"/>
              </a:ext>
            </a:extLst>
          </p:cNvPr>
          <p:cNvSpPr txBox="1"/>
          <p:nvPr/>
        </p:nvSpPr>
        <p:spPr>
          <a:xfrm>
            <a:off x="10467474" y="5684921"/>
            <a:ext cx="1614236" cy="85223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/>
          </a:p>
        </p:txBody>
      </p:sp>
      <p:pic>
        <p:nvPicPr>
          <p:cNvPr id="6" name="Gráfico 12">
            <a:extLst>
              <a:ext uri="{FF2B5EF4-FFF2-40B4-BE49-F238E27FC236}">
                <a16:creationId xmlns:a16="http://schemas.microsoft.com/office/drawing/2014/main" id="{8B68991E-839B-CDBA-4822-9D05A55618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5481" y="0"/>
            <a:ext cx="1476375" cy="1762125"/>
          </a:xfrm>
          <a:prstGeom prst="rect">
            <a:avLst/>
          </a:prstGeom>
        </p:spPr>
      </p:pic>
      <p:pic>
        <p:nvPicPr>
          <p:cNvPr id="7" name="Gráfico 14">
            <a:extLst>
              <a:ext uri="{FF2B5EF4-FFF2-40B4-BE49-F238E27FC236}">
                <a16:creationId xmlns:a16="http://schemas.microsoft.com/office/drawing/2014/main" id="{EFAA3914-4E75-463A-850C-E4DA53949D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78400" y="1153393"/>
            <a:ext cx="1953131" cy="1953131"/>
          </a:xfrm>
          <a:prstGeom prst="rect">
            <a:avLst/>
          </a:prstGeom>
        </p:spPr>
      </p:pic>
      <p:pic>
        <p:nvPicPr>
          <p:cNvPr id="8" name="Gráfico 16">
            <a:extLst>
              <a:ext uri="{FF2B5EF4-FFF2-40B4-BE49-F238E27FC236}">
                <a16:creationId xmlns:a16="http://schemas.microsoft.com/office/drawing/2014/main" id="{5278A580-BA68-ACD4-0EC2-146356A66A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3586" r="29370"/>
          <a:stretch>
            <a:fillRect/>
          </a:stretch>
        </p:blipFill>
        <p:spPr>
          <a:xfrm>
            <a:off x="5550927" y="-81280"/>
            <a:ext cx="6641073" cy="5028197"/>
          </a:xfrm>
          <a:prstGeom prst="rect">
            <a:avLst/>
          </a:prstGeom>
        </p:spPr>
      </p:pic>
      <p:pic>
        <p:nvPicPr>
          <p:cNvPr id="9" name="Gráfico 18">
            <a:extLst>
              <a:ext uri="{FF2B5EF4-FFF2-40B4-BE49-F238E27FC236}">
                <a16:creationId xmlns:a16="http://schemas.microsoft.com/office/drawing/2014/main" id="{EBB061F9-AB88-1FEF-7194-5BE9B7C30F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25481" y="3672076"/>
            <a:ext cx="1635122" cy="2865081"/>
          </a:xfrm>
          <a:prstGeom prst="rect">
            <a:avLst/>
          </a:prstGeom>
        </p:spPr>
      </p:pic>
      <p:pic>
        <p:nvPicPr>
          <p:cNvPr id="10" name="Gráfico 21">
            <a:extLst>
              <a:ext uri="{FF2B5EF4-FFF2-40B4-BE49-F238E27FC236}">
                <a16:creationId xmlns:a16="http://schemas.microsoft.com/office/drawing/2014/main" id="{2A4702A3-52AF-FD88-69E8-6CD5F5390E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90304" y="27918"/>
            <a:ext cx="2400300" cy="2495550"/>
          </a:xfrm>
          <a:prstGeom prst="rect">
            <a:avLst/>
          </a:prstGeom>
        </p:spPr>
      </p:pic>
      <p:pic>
        <p:nvPicPr>
          <p:cNvPr id="11" name="Imagem 10" descr="Mão de pessoa segurando espada&#10;&#10;O conteúdo gerado por IA pode estar incorreto.">
            <a:extLst>
              <a:ext uri="{FF2B5EF4-FFF2-40B4-BE49-F238E27FC236}">
                <a16:creationId xmlns:a16="http://schemas.microsoft.com/office/drawing/2014/main" id="{EB2F54A7-CF17-271D-593D-A9BC3069B07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1547" t="6842" r="22106" b="4824"/>
          <a:stretch>
            <a:fillRect/>
          </a:stretch>
        </p:blipFill>
        <p:spPr>
          <a:xfrm>
            <a:off x="5962781" y="800848"/>
            <a:ext cx="3864219" cy="6057901"/>
          </a:xfrm>
          <a:prstGeom prst="rect">
            <a:avLst/>
          </a:prstGeom>
        </p:spPr>
      </p:pic>
      <p:pic>
        <p:nvPicPr>
          <p:cNvPr id="12" name="Gráfico 29">
            <a:extLst>
              <a:ext uri="{FF2B5EF4-FFF2-40B4-BE49-F238E27FC236}">
                <a16:creationId xmlns:a16="http://schemas.microsoft.com/office/drawing/2014/main" id="{1E36B441-DBAE-37CF-FC42-15FECDEDA7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2487" y="446409"/>
            <a:ext cx="940626" cy="354439"/>
          </a:xfrm>
          <a:prstGeom prst="rect">
            <a:avLst/>
          </a:prstGeom>
        </p:spPr>
      </p:pic>
      <p:pic>
        <p:nvPicPr>
          <p:cNvPr id="13" name="Gráfico 31">
            <a:extLst>
              <a:ext uri="{FF2B5EF4-FFF2-40B4-BE49-F238E27FC236}">
                <a16:creationId xmlns:a16="http://schemas.microsoft.com/office/drawing/2014/main" id="{5650462F-C6DC-BF09-9650-0C0DECE10A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1204" t="24970" r="20645" b="16234"/>
          <a:stretch>
            <a:fillRect/>
          </a:stretch>
        </p:blipFill>
        <p:spPr>
          <a:xfrm>
            <a:off x="8871463" y="34741"/>
            <a:ext cx="1470355" cy="2217799"/>
          </a:xfrm>
          <a:prstGeom prst="rect">
            <a:avLst/>
          </a:prstGeom>
        </p:spPr>
      </p:pic>
      <p:pic>
        <p:nvPicPr>
          <p:cNvPr id="14" name="Gráfico 33">
            <a:extLst>
              <a:ext uri="{FF2B5EF4-FFF2-40B4-BE49-F238E27FC236}">
                <a16:creationId xmlns:a16="http://schemas.microsoft.com/office/drawing/2014/main" id="{8EBF402F-8ABB-B0DC-8E4B-3DBFCE6A5B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5189" t="9918" r="27588" b="10054"/>
          <a:stretch>
            <a:fillRect/>
          </a:stretch>
        </p:blipFill>
        <p:spPr>
          <a:xfrm>
            <a:off x="10610180" y="2083402"/>
            <a:ext cx="1640534" cy="1563815"/>
          </a:xfrm>
          <a:prstGeom prst="rect">
            <a:avLst/>
          </a:prstGeom>
        </p:spPr>
      </p:pic>
      <p:sp>
        <p:nvSpPr>
          <p:cNvPr id="15" name="CaixaDeTexto 3">
            <a:extLst>
              <a:ext uri="{FF2B5EF4-FFF2-40B4-BE49-F238E27FC236}">
                <a16:creationId xmlns:a16="http://schemas.microsoft.com/office/drawing/2014/main" id="{2AB887A2-CB36-23CE-556A-B6A32A9E40BB}"/>
              </a:ext>
            </a:extLst>
          </p:cNvPr>
          <p:cNvSpPr txBox="1"/>
          <p:nvPr/>
        </p:nvSpPr>
        <p:spPr>
          <a:xfrm>
            <a:off x="456713" y="1846788"/>
            <a:ext cx="5639287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0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TLV</a:t>
            </a:r>
            <a:r>
              <a:rPr lang="pt-BR" sz="60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</a:p>
          <a:p>
            <a:r>
              <a:rPr lang="pt-BR" sz="60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Certificação </a:t>
            </a:r>
            <a:br>
              <a:rPr lang="pt-BR" sz="6000" b="1">
                <a:solidFill>
                  <a:schemeClr val="bg1"/>
                </a:solidFill>
                <a:latin typeface="Roboto"/>
                <a:ea typeface="Roboto"/>
                <a:cs typeface="Roboto"/>
              </a:rPr>
            </a:br>
            <a:r>
              <a:rPr lang="pt-BR" sz="60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de instrutores</a:t>
            </a:r>
            <a:endParaRPr lang="pt-PT" sz="6000" b="1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23F2B593-384A-574C-B300-857C18C3921B}"/>
              </a:ext>
            </a:extLst>
          </p:cNvPr>
          <p:cNvGrpSpPr/>
          <p:nvPr/>
        </p:nvGrpSpPr>
        <p:grpSpPr>
          <a:xfrm>
            <a:off x="-11100" y="5912484"/>
            <a:ext cx="1625600" cy="962193"/>
            <a:chOff x="-11100" y="5912484"/>
            <a:chExt cx="1625600" cy="962193"/>
          </a:xfrm>
        </p:grpSpPr>
        <p:sp>
          <p:nvSpPr>
            <p:cNvPr id="17" name="Retângulo: Único Canto Arredondado 16">
              <a:extLst>
                <a:ext uri="{FF2B5EF4-FFF2-40B4-BE49-F238E27FC236}">
                  <a16:creationId xmlns:a16="http://schemas.microsoft.com/office/drawing/2014/main" id="{39D11CA3-3F8B-E626-4705-5172D0895A6E}"/>
                </a:ext>
              </a:extLst>
            </p:cNvPr>
            <p:cNvSpPr/>
            <p:nvPr/>
          </p:nvSpPr>
          <p:spPr>
            <a:xfrm>
              <a:off x="-11100" y="5912484"/>
              <a:ext cx="1625600" cy="962193"/>
            </a:xfrm>
            <a:prstGeom prst="round1Rect">
              <a:avLst>
                <a:gd name="adj" fmla="val 50000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pic>
          <p:nvPicPr>
            <p:cNvPr id="18" name="Gráfico 2">
              <a:extLst>
                <a:ext uri="{FF2B5EF4-FFF2-40B4-BE49-F238E27FC236}">
                  <a16:creationId xmlns:a16="http://schemas.microsoft.com/office/drawing/2014/main" id="{BE096D83-BDB1-B9A0-1825-644219E1240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62958" y="6184933"/>
              <a:ext cx="1020155" cy="370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5659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65870E7-3272-84D5-5FD6-566913F471E3}"/>
              </a:ext>
            </a:extLst>
          </p:cNvPr>
          <p:cNvSpPr txBox="1"/>
          <p:nvPr/>
        </p:nvSpPr>
        <p:spPr>
          <a:xfrm>
            <a:off x="1943349" y="513809"/>
            <a:ext cx="830041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800" b="1">
                <a:latin typeface="Roboto"/>
                <a:ea typeface="Roboto"/>
                <a:cs typeface="Roboto"/>
              </a:rPr>
              <a:t>Importância do GED nos cenários de endereço</a:t>
            </a:r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E4ED4DB-CD85-C20C-8A71-E9F74EF8A3E4}"/>
              </a:ext>
            </a:extLst>
          </p:cNvPr>
          <p:cNvSpPr txBox="1"/>
          <p:nvPr/>
        </p:nvSpPr>
        <p:spPr>
          <a:xfrm>
            <a:off x="1438261" y="4707017"/>
            <a:ext cx="356244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Roboto"/>
                <a:ea typeface="Roboto"/>
                <a:cs typeface="Roboto"/>
              </a:rPr>
              <a:t>Endereço </a:t>
            </a:r>
            <a:r>
              <a:rPr lang="en-US" sz="2400" b="1">
                <a:solidFill>
                  <a:srgbClr val="00B050"/>
                </a:solidFill>
                <a:latin typeface="Roboto"/>
                <a:ea typeface="Roboto"/>
                <a:cs typeface="Roboto"/>
              </a:rPr>
              <a:t>CORRETO</a:t>
            </a:r>
            <a:r>
              <a:rPr lang="en-US" sz="2400" b="1">
                <a:latin typeface="Roboto"/>
                <a:ea typeface="Roboto"/>
                <a:cs typeface="Roboto"/>
              </a:rPr>
              <a:t>:</a:t>
            </a:r>
          </a:p>
          <a:p>
            <a:pPr algn="ctr"/>
            <a:r>
              <a:rPr lang="en-US" sz="2400" b="1" err="1">
                <a:latin typeface="Roboto"/>
                <a:ea typeface="Roboto"/>
                <a:cs typeface="Roboto"/>
              </a:rPr>
              <a:t>venda</a:t>
            </a:r>
            <a:r>
              <a:rPr lang="en-US" sz="2400" b="1">
                <a:latin typeface="Roboto"/>
                <a:ea typeface="Roboto"/>
                <a:cs typeface="Roboto"/>
              </a:rPr>
              <a:t> </a:t>
            </a:r>
            <a:r>
              <a:rPr lang="en-US" sz="2400" b="1" err="1">
                <a:latin typeface="Roboto"/>
                <a:ea typeface="Roboto"/>
                <a:cs typeface="Roboto"/>
              </a:rPr>
              <a:t>fluindo</a:t>
            </a:r>
            <a:endParaRPr lang="en-US" sz="2400" err="1">
              <a:latin typeface="Roboto"/>
              <a:ea typeface="Roboto"/>
              <a:cs typeface="Roboto"/>
            </a:endParaRPr>
          </a:p>
        </p:txBody>
      </p:sp>
      <p:pic>
        <p:nvPicPr>
          <p:cNvPr id="4" name="Imagem 3" descr="Mulher na frente de um laptop&#10;&#10;O conteúdo gerado por IA pode estar incorreto.">
            <a:extLst>
              <a:ext uri="{FF2B5EF4-FFF2-40B4-BE49-F238E27FC236}">
                <a16:creationId xmlns:a16="http://schemas.microsoft.com/office/drawing/2014/main" id="{5EDDB180-7AEF-EA58-0F49-39013821C6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3379"/>
          <a:stretch>
            <a:fillRect/>
          </a:stretch>
        </p:blipFill>
        <p:spPr>
          <a:xfrm>
            <a:off x="7716983" y="1551708"/>
            <a:ext cx="3006435" cy="2622333"/>
          </a:xfrm>
          <a:prstGeom prst="round2Diag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216E65A-22EB-5D93-3902-39E03D2E7E03}"/>
              </a:ext>
            </a:extLst>
          </p:cNvPr>
          <p:cNvSpPr txBox="1"/>
          <p:nvPr/>
        </p:nvSpPr>
        <p:spPr>
          <a:xfrm>
            <a:off x="6896951" y="4540762"/>
            <a:ext cx="465695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Roboto"/>
                <a:ea typeface="Roboto"/>
                <a:cs typeface="Roboto"/>
              </a:rPr>
              <a:t>Endereço </a:t>
            </a:r>
            <a:r>
              <a:rPr lang="en-US" sz="2400" b="1">
                <a:solidFill>
                  <a:srgbClr val="C00000"/>
                </a:solidFill>
                <a:latin typeface="Roboto"/>
                <a:ea typeface="Roboto"/>
                <a:cs typeface="Roboto"/>
              </a:rPr>
              <a:t>INCORRETO</a:t>
            </a:r>
            <a:r>
              <a:rPr lang="en-US" sz="2400" b="1">
                <a:latin typeface="Roboto"/>
                <a:ea typeface="Roboto"/>
                <a:cs typeface="Roboto"/>
              </a:rPr>
              <a:t>:</a:t>
            </a:r>
            <a:endParaRPr lang="en-US" sz="2400" err="1">
              <a:latin typeface="Roboto"/>
              <a:ea typeface="Roboto"/>
              <a:cs typeface="Roboto"/>
            </a:endParaRPr>
          </a:p>
          <a:p>
            <a:pPr algn="ctr"/>
            <a:r>
              <a:rPr lang="en-US" sz="2400" b="1" err="1">
                <a:latin typeface="Roboto"/>
                <a:ea typeface="Roboto"/>
                <a:cs typeface="Roboto"/>
              </a:rPr>
              <a:t>pendência</a:t>
            </a:r>
            <a:r>
              <a:rPr lang="en-US" sz="2400" b="1">
                <a:latin typeface="Roboto"/>
                <a:ea typeface="Roboto"/>
                <a:cs typeface="Roboto"/>
              </a:rPr>
              <a:t> + </a:t>
            </a:r>
            <a:r>
              <a:rPr lang="en-US" sz="2400" b="1" err="1">
                <a:latin typeface="Roboto"/>
                <a:ea typeface="Roboto"/>
                <a:cs typeface="Roboto"/>
              </a:rPr>
              <a:t>retrabalho</a:t>
            </a:r>
            <a:r>
              <a:rPr lang="en-US" sz="2400" b="1">
                <a:latin typeface="Roboto"/>
                <a:ea typeface="Roboto"/>
                <a:cs typeface="Roboto"/>
              </a:rPr>
              <a:t> + </a:t>
            </a:r>
            <a:r>
              <a:rPr lang="en-US" sz="2400" b="1" err="1">
                <a:latin typeface="Roboto"/>
                <a:ea typeface="Roboto"/>
                <a:cs typeface="Roboto"/>
              </a:rPr>
              <a:t>atraso</a:t>
            </a:r>
            <a:endParaRPr lang="en-US" sz="2400" err="1">
              <a:latin typeface="Roboto"/>
              <a:ea typeface="Roboto"/>
              <a:cs typeface="Roboto"/>
            </a:endParaRPr>
          </a:p>
        </p:txBody>
      </p:sp>
      <p:sp>
        <p:nvSpPr>
          <p:cNvPr id="8" name="Retângulo: Único Canto Arredondado 7">
            <a:extLst>
              <a:ext uri="{FF2B5EF4-FFF2-40B4-BE49-F238E27FC236}">
                <a16:creationId xmlns:a16="http://schemas.microsoft.com/office/drawing/2014/main" id="{1F2ECECF-B388-7793-E5BC-00CB660482F0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7639808" y="1485377"/>
            <a:ext cx="3145872" cy="2819411"/>
          </a:xfrm>
          <a:prstGeom prst="round1Rect">
            <a:avLst>
              <a:gd name="adj" fmla="val 35799"/>
            </a:avLst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200">
              <a:latin typeface="Roboto"/>
              <a:ea typeface="Roboto"/>
              <a:cs typeface="Roboto"/>
            </a:endParaRPr>
          </a:p>
        </p:txBody>
      </p:sp>
      <p:pic>
        <p:nvPicPr>
          <p:cNvPr id="10" name="Imagem 9" descr="Revendedor de carros discutindo contrato com cliente - Foto de stock de Carro royalty-free">
            <a:extLst>
              <a:ext uri="{FF2B5EF4-FFF2-40B4-BE49-F238E27FC236}">
                <a16:creationId xmlns:a16="http://schemas.microsoft.com/office/drawing/2014/main" id="{FB0AE7A4-5EB8-870B-D229-DD86D9CC3C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930" t="8025" r="22456" b="37227"/>
          <a:stretch>
            <a:fillRect/>
          </a:stretch>
        </p:blipFill>
        <p:spPr>
          <a:xfrm>
            <a:off x="1947169" y="1572769"/>
            <a:ext cx="3011605" cy="2606703"/>
          </a:xfrm>
          <a:prstGeom prst="round2DiagRect">
            <a:avLst/>
          </a:prstGeom>
        </p:spPr>
      </p:pic>
      <p:sp>
        <p:nvSpPr>
          <p:cNvPr id="9" name="Retângulo: Único Canto Arredondado 8">
            <a:extLst>
              <a:ext uri="{FF2B5EF4-FFF2-40B4-BE49-F238E27FC236}">
                <a16:creationId xmlns:a16="http://schemas.microsoft.com/office/drawing/2014/main" id="{4580E629-3DC8-E25B-06F9-081882B11484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1848608" y="1485376"/>
            <a:ext cx="3145872" cy="2819411"/>
          </a:xfrm>
          <a:prstGeom prst="round1Rect">
            <a:avLst>
              <a:gd name="adj" fmla="val 35799"/>
            </a:avLst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200"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958828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 descr="Gatinho com preenchimento sólido">
            <a:extLst>
              <a:ext uri="{FF2B5EF4-FFF2-40B4-BE49-F238E27FC236}">
                <a16:creationId xmlns:a16="http://schemas.microsoft.com/office/drawing/2014/main" id="{3186EC27-6ECD-EE77-25FA-79FE56D1B4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872" y="0"/>
            <a:ext cx="2371344" cy="237134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6CBF588-CEBE-D05A-3403-204A0B5C46AC}"/>
              </a:ext>
            </a:extLst>
          </p:cNvPr>
          <p:cNvSpPr txBox="1"/>
          <p:nvPr/>
        </p:nvSpPr>
        <p:spPr>
          <a:xfrm>
            <a:off x="3398107" y="901768"/>
            <a:ext cx="568373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4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 pulo do gato</a:t>
            </a:r>
            <a:endParaRPr lang="pt-BR" sz="3600">
              <a:solidFill>
                <a:schemeClr val="bg1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1BA16EBC-805A-D4A7-2C23-852BA8AB8002}"/>
              </a:ext>
            </a:extLst>
          </p:cNvPr>
          <p:cNvGrpSpPr/>
          <p:nvPr/>
        </p:nvGrpSpPr>
        <p:grpSpPr>
          <a:xfrm>
            <a:off x="1266378" y="3136612"/>
            <a:ext cx="1247972" cy="690562"/>
            <a:chOff x="1205276" y="2350734"/>
            <a:chExt cx="1247972" cy="690562"/>
          </a:xfrm>
        </p:grpSpPr>
        <p:sp>
          <p:nvSpPr>
            <p:cNvPr id="8" name="Retângulo: Único Canto Arredondado 29">
              <a:extLst>
                <a:ext uri="{FF2B5EF4-FFF2-40B4-BE49-F238E27FC236}">
                  <a16:creationId xmlns:a16="http://schemas.microsoft.com/office/drawing/2014/main" id="{C98BA28A-05C8-41DA-1568-18C1DB03F690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205276" y="23507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9" name="Forma Livre: Forma 25">
              <a:extLst>
                <a:ext uri="{FF2B5EF4-FFF2-40B4-BE49-F238E27FC236}">
                  <a16:creationId xmlns:a16="http://schemas.microsoft.com/office/drawing/2014/main" id="{DDE92052-5785-499A-0132-62705A8AC995}"/>
                </a:ext>
              </a:extLst>
            </p:cNvPr>
            <p:cNvSpPr/>
            <p:nvPr/>
          </p:nvSpPr>
          <p:spPr>
            <a:xfrm>
              <a:off x="1384570" y="23507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 err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I</a:t>
              </a:r>
              <a:endParaRPr lang="pt-BR" sz="4000" b="1" i="1">
                <a:solidFill>
                  <a:schemeClr val="tx1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03F15-D478-6119-F846-D4CFB2369C48}"/>
              </a:ext>
            </a:extLst>
          </p:cNvPr>
          <p:cNvSpPr txBox="1"/>
          <p:nvPr/>
        </p:nvSpPr>
        <p:spPr>
          <a:xfrm>
            <a:off x="2714752" y="3136612"/>
            <a:ext cx="2331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</a:rPr>
              <a:t>IDENTIFICAR</a:t>
            </a:r>
          </a:p>
        </p:txBody>
      </p:sp>
    </p:spTree>
    <p:extLst>
      <p:ext uri="{BB962C8B-B14F-4D97-AF65-F5344CB8AC3E}">
        <p14:creationId xmlns:p14="http://schemas.microsoft.com/office/powerpoint/2010/main" val="3779327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5F2ACA-6B4F-4366-740D-4BBA3F8FF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11BBAD5-D75E-F283-1666-E6B356E7C5AF}"/>
              </a:ext>
            </a:extLst>
          </p:cNvPr>
          <p:cNvSpPr/>
          <p:nvPr/>
        </p:nvSpPr>
        <p:spPr>
          <a:xfrm>
            <a:off x="2941" y="2412809"/>
            <a:ext cx="12192000" cy="1403099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13">
            <a:extLst>
              <a:ext uri="{FF2B5EF4-FFF2-40B4-BE49-F238E27FC236}">
                <a16:creationId xmlns:a16="http://schemas.microsoft.com/office/drawing/2014/main" id="{ED15C7B3-383D-AF9E-2CF6-EB3EE006FBB6}"/>
              </a:ext>
            </a:extLst>
          </p:cNvPr>
          <p:cNvSpPr txBox="1"/>
          <p:nvPr/>
        </p:nvSpPr>
        <p:spPr>
          <a:xfrm>
            <a:off x="2733040" y="467350"/>
            <a:ext cx="672591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 que vamos ver hoje: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AB5D25E3-4EE7-3CBC-3224-9740895777BE}"/>
              </a:ext>
            </a:extLst>
          </p:cNvPr>
          <p:cNvGrpSpPr/>
          <p:nvPr/>
        </p:nvGrpSpPr>
        <p:grpSpPr>
          <a:xfrm>
            <a:off x="1284666" y="1643052"/>
            <a:ext cx="1247972" cy="690562"/>
            <a:chOff x="1205276" y="2350734"/>
            <a:chExt cx="1247972" cy="690562"/>
          </a:xfrm>
        </p:grpSpPr>
        <p:sp>
          <p:nvSpPr>
            <p:cNvPr id="7" name="Retângulo: Único Canto Arredondado 29">
              <a:extLst>
                <a:ext uri="{FF2B5EF4-FFF2-40B4-BE49-F238E27FC236}">
                  <a16:creationId xmlns:a16="http://schemas.microsoft.com/office/drawing/2014/main" id="{BAECF81B-459E-3516-7568-84E8307171C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205276" y="23507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6" name="Forma Livre: Forma 25">
              <a:extLst>
                <a:ext uri="{FF2B5EF4-FFF2-40B4-BE49-F238E27FC236}">
                  <a16:creationId xmlns:a16="http://schemas.microsoft.com/office/drawing/2014/main" id="{91F253A8-1D98-588D-A83E-BB61B62B13CD}"/>
                </a:ext>
              </a:extLst>
            </p:cNvPr>
            <p:cNvSpPr/>
            <p:nvPr/>
          </p:nvSpPr>
          <p:spPr>
            <a:xfrm>
              <a:off x="1384570" y="23507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 err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I</a:t>
              </a:r>
              <a:endParaRPr lang="pt-BR" sz="4000" b="1" i="1">
                <a:solidFill>
                  <a:schemeClr val="tx1"/>
                </a:solidFill>
                <a:latin typeface="Roboto"/>
                <a:ea typeface="Roboto"/>
                <a:cs typeface="Roboto"/>
              </a:endParaRP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3648CB14-89DC-8ED9-08F3-EA3D23FE5BF8}"/>
              </a:ext>
            </a:extLst>
          </p:cNvPr>
          <p:cNvGrpSpPr/>
          <p:nvPr/>
        </p:nvGrpSpPr>
        <p:grpSpPr>
          <a:xfrm>
            <a:off x="1265878" y="3942030"/>
            <a:ext cx="1247972" cy="690562"/>
            <a:chOff x="1205276" y="2350734"/>
            <a:chExt cx="1247972" cy="690562"/>
          </a:xfrm>
        </p:grpSpPr>
        <p:sp>
          <p:nvSpPr>
            <p:cNvPr id="11" name="Retângulo: Único Canto Arredondado 29">
              <a:extLst>
                <a:ext uri="{FF2B5EF4-FFF2-40B4-BE49-F238E27FC236}">
                  <a16:creationId xmlns:a16="http://schemas.microsoft.com/office/drawing/2014/main" id="{A9FF7914-59EA-020B-10B0-BC073AFB1176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205276" y="23507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2" name="Forma Livre: Forma 25">
              <a:extLst>
                <a:ext uri="{FF2B5EF4-FFF2-40B4-BE49-F238E27FC236}">
                  <a16:creationId xmlns:a16="http://schemas.microsoft.com/office/drawing/2014/main" id="{52362CA0-F6ED-2293-0C06-41F8E315A6CD}"/>
                </a:ext>
              </a:extLst>
            </p:cNvPr>
            <p:cNvSpPr/>
            <p:nvPr/>
          </p:nvSpPr>
          <p:spPr>
            <a:xfrm>
              <a:off x="1384570" y="23507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C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A192247C-55A1-0997-0F04-DED98A4E5409}"/>
              </a:ext>
            </a:extLst>
          </p:cNvPr>
          <p:cNvGrpSpPr/>
          <p:nvPr/>
        </p:nvGrpSpPr>
        <p:grpSpPr>
          <a:xfrm>
            <a:off x="1305609" y="2792541"/>
            <a:ext cx="1247972" cy="690562"/>
            <a:chOff x="1205276" y="2350734"/>
            <a:chExt cx="1247972" cy="690562"/>
          </a:xfrm>
        </p:grpSpPr>
        <p:sp>
          <p:nvSpPr>
            <p:cNvPr id="14" name="Retângulo: Único Canto Arredondado 29">
              <a:extLst>
                <a:ext uri="{FF2B5EF4-FFF2-40B4-BE49-F238E27FC236}">
                  <a16:creationId xmlns:a16="http://schemas.microsoft.com/office/drawing/2014/main" id="{C050CDDF-EB8F-C542-B391-26C85FCCBE83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205276" y="23507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5" name="Forma Livre: Forma 25">
              <a:extLst>
                <a:ext uri="{FF2B5EF4-FFF2-40B4-BE49-F238E27FC236}">
                  <a16:creationId xmlns:a16="http://schemas.microsoft.com/office/drawing/2014/main" id="{AC22377F-C6CF-5DA7-ECF6-BE572DC28411}"/>
                </a:ext>
              </a:extLst>
            </p:cNvPr>
            <p:cNvSpPr/>
            <p:nvPr/>
          </p:nvSpPr>
          <p:spPr>
            <a:xfrm>
              <a:off x="1384570" y="23507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 err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I</a:t>
              </a:r>
              <a:endParaRPr lang="pt-BR" sz="4000" b="1" i="1">
                <a:solidFill>
                  <a:schemeClr val="tx1"/>
                </a:solidFill>
                <a:latin typeface="Roboto"/>
                <a:ea typeface="Roboto"/>
                <a:cs typeface="Roboto"/>
              </a:endParaRP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1AC07DF5-B6C5-7E24-1CF3-481020B65578}"/>
              </a:ext>
            </a:extLst>
          </p:cNvPr>
          <p:cNvGrpSpPr/>
          <p:nvPr/>
        </p:nvGrpSpPr>
        <p:grpSpPr>
          <a:xfrm>
            <a:off x="1265878" y="5116258"/>
            <a:ext cx="1247972" cy="690562"/>
            <a:chOff x="1205276" y="2350734"/>
            <a:chExt cx="1247972" cy="690562"/>
          </a:xfrm>
        </p:grpSpPr>
        <p:sp>
          <p:nvSpPr>
            <p:cNvPr id="17" name="Retângulo: Único Canto Arredondado 29">
              <a:extLst>
                <a:ext uri="{FF2B5EF4-FFF2-40B4-BE49-F238E27FC236}">
                  <a16:creationId xmlns:a16="http://schemas.microsoft.com/office/drawing/2014/main" id="{329EDE25-B410-858E-4AEF-04B4002E624A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205276" y="23507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8" name="Forma Livre: Forma 25">
              <a:extLst>
                <a:ext uri="{FF2B5EF4-FFF2-40B4-BE49-F238E27FC236}">
                  <a16:creationId xmlns:a16="http://schemas.microsoft.com/office/drawing/2014/main" id="{33EA780D-61B1-8B8E-73FE-57F431C86654}"/>
                </a:ext>
              </a:extLst>
            </p:cNvPr>
            <p:cNvSpPr/>
            <p:nvPr/>
          </p:nvSpPr>
          <p:spPr>
            <a:xfrm>
              <a:off x="1384570" y="23507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A</a:t>
              </a:r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829DACE-8594-446D-B109-F66F526A050E}"/>
              </a:ext>
            </a:extLst>
          </p:cNvPr>
          <p:cNvSpPr txBox="1"/>
          <p:nvPr/>
        </p:nvSpPr>
        <p:spPr>
          <a:xfrm>
            <a:off x="2733040" y="1643052"/>
            <a:ext cx="2331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</a:rPr>
              <a:t>IDENTIFICAR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F2B5C76-791D-7F0A-EB93-32190605255A}"/>
              </a:ext>
            </a:extLst>
          </p:cNvPr>
          <p:cNvSpPr txBox="1"/>
          <p:nvPr/>
        </p:nvSpPr>
        <p:spPr>
          <a:xfrm>
            <a:off x="2733040" y="2792541"/>
            <a:ext cx="2499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</a:rPr>
              <a:t>INTERPRETAR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130EA7A-0099-0985-785B-E7A073289F66}"/>
              </a:ext>
            </a:extLst>
          </p:cNvPr>
          <p:cNvSpPr txBox="1"/>
          <p:nvPr/>
        </p:nvSpPr>
        <p:spPr>
          <a:xfrm>
            <a:off x="2733040" y="4042672"/>
            <a:ext cx="2316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</a:rPr>
              <a:t>CLASSIFICAR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E507D6A-F8CA-95CA-7C70-5196D2AA6A13}"/>
              </a:ext>
            </a:extLst>
          </p:cNvPr>
          <p:cNvSpPr txBox="1"/>
          <p:nvPr/>
        </p:nvSpPr>
        <p:spPr>
          <a:xfrm>
            <a:off x="2733040" y="5116258"/>
            <a:ext cx="1029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</a:rPr>
              <a:t>AGIR</a:t>
            </a:r>
          </a:p>
        </p:txBody>
      </p:sp>
      <p:sp>
        <p:nvSpPr>
          <p:cNvPr id="5" name="CaixaDeTexto 7">
            <a:extLst>
              <a:ext uri="{FF2B5EF4-FFF2-40B4-BE49-F238E27FC236}">
                <a16:creationId xmlns:a16="http://schemas.microsoft.com/office/drawing/2014/main" id="{0FF14AE3-784C-5B9E-A81F-5D4C4A844CA3}"/>
              </a:ext>
            </a:extLst>
          </p:cNvPr>
          <p:cNvSpPr txBox="1"/>
          <p:nvPr/>
        </p:nvSpPr>
        <p:spPr>
          <a:xfrm>
            <a:off x="6095879" y="2714912"/>
            <a:ext cx="8733445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pt-BR" sz="2000">
                <a:solidFill>
                  <a:srgbClr val="FFFFFF"/>
                </a:solidFill>
                <a:ea typeface="+mn-lt"/>
                <a:cs typeface="+mn-lt"/>
              </a:rPr>
              <a:t>O que o sistema está me mostrando? </a:t>
            </a:r>
          </a:p>
          <a:p>
            <a:pPr marL="285750" indent="-285750">
              <a:buFont typeface="Arial"/>
              <a:buChar char="•"/>
            </a:pPr>
            <a:r>
              <a:rPr lang="pt-BR" sz="200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Acompanhamento e análise SGD</a:t>
            </a:r>
          </a:p>
        </p:txBody>
      </p:sp>
    </p:spTree>
    <p:extLst>
      <p:ext uri="{BB962C8B-B14F-4D97-AF65-F5344CB8AC3E}">
        <p14:creationId xmlns:p14="http://schemas.microsoft.com/office/powerpoint/2010/main" val="663262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C3528-94A6-8094-A7B5-1968D489F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14F2B78-D226-4F53-C495-1CC0B783427B}"/>
              </a:ext>
            </a:extLst>
          </p:cNvPr>
          <p:cNvSpPr/>
          <p:nvPr/>
        </p:nvSpPr>
        <p:spPr>
          <a:xfrm>
            <a:off x="17318" y="34636"/>
            <a:ext cx="12192000" cy="68233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13">
            <a:extLst>
              <a:ext uri="{FF2B5EF4-FFF2-40B4-BE49-F238E27FC236}">
                <a16:creationId xmlns:a16="http://schemas.microsoft.com/office/drawing/2014/main" id="{71428AD4-94EF-2F08-FA2C-8B45D962FA02}"/>
              </a:ext>
            </a:extLst>
          </p:cNvPr>
          <p:cNvSpPr txBox="1"/>
          <p:nvPr/>
        </p:nvSpPr>
        <p:spPr>
          <a:xfrm>
            <a:off x="1413006" y="3137405"/>
            <a:ext cx="936386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>
                <a:solidFill>
                  <a:schemeClr val="bg1"/>
                </a:solidFill>
                <a:ea typeface="+mn-lt"/>
                <a:cs typeface="+mn-lt"/>
              </a:rPr>
              <a:t>O que o sistema está me mostrando? </a:t>
            </a:r>
            <a:endParaRPr lang="pt-BR" b="1">
              <a:solidFill>
                <a:schemeClr val="bg1"/>
              </a:solidFill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3DD10E3-20AA-8C6F-047B-C5C532C9EB31}"/>
              </a:ext>
            </a:extLst>
          </p:cNvPr>
          <p:cNvGrpSpPr/>
          <p:nvPr/>
        </p:nvGrpSpPr>
        <p:grpSpPr>
          <a:xfrm>
            <a:off x="657064" y="443334"/>
            <a:ext cx="1247972" cy="690562"/>
            <a:chOff x="657064" y="443334"/>
            <a:chExt cx="1247972" cy="690562"/>
          </a:xfrm>
        </p:grpSpPr>
        <p:sp>
          <p:nvSpPr>
            <p:cNvPr id="5" name="Retângulo: Único Canto Arredondado 4">
              <a:extLst>
                <a:ext uri="{FF2B5EF4-FFF2-40B4-BE49-F238E27FC236}">
                  <a16:creationId xmlns:a16="http://schemas.microsoft.com/office/drawing/2014/main" id="{5CF1B093-8BD6-AFA8-66A7-BC737B9F0257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657064" y="4433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CC40E82B-9536-DBAB-104C-0B834DCD786D}"/>
                </a:ext>
              </a:extLst>
            </p:cNvPr>
            <p:cNvSpPr/>
            <p:nvPr/>
          </p:nvSpPr>
          <p:spPr>
            <a:xfrm>
              <a:off x="836358" y="4433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 err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I</a:t>
              </a:r>
              <a:endParaRPr lang="pt-BR" sz="4000" b="1" i="1">
                <a:solidFill>
                  <a:schemeClr val="tx1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4" name="CaixaDeTexto 6">
            <a:extLst>
              <a:ext uri="{FF2B5EF4-FFF2-40B4-BE49-F238E27FC236}">
                <a16:creationId xmlns:a16="http://schemas.microsoft.com/office/drawing/2014/main" id="{EA56872A-81C4-BE73-C94D-81B5D742899F}"/>
              </a:ext>
            </a:extLst>
          </p:cNvPr>
          <p:cNvSpPr txBox="1"/>
          <p:nvPr/>
        </p:nvSpPr>
        <p:spPr>
          <a:xfrm>
            <a:off x="2105438" y="443334"/>
            <a:ext cx="2499210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>
                <a:solidFill>
                  <a:schemeClr val="bg1"/>
                </a:solidFill>
              </a:rPr>
              <a:t>INTERPRETAR</a:t>
            </a:r>
          </a:p>
        </p:txBody>
      </p:sp>
    </p:spTree>
    <p:extLst>
      <p:ext uri="{BB962C8B-B14F-4D97-AF65-F5344CB8AC3E}">
        <p14:creationId xmlns:p14="http://schemas.microsoft.com/office/powerpoint/2010/main" val="15978105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95209F15-6774-1F59-5F9F-BD1C068DE22A}"/>
              </a:ext>
            </a:extLst>
          </p:cNvPr>
          <p:cNvSpPr txBox="1"/>
          <p:nvPr/>
        </p:nvSpPr>
        <p:spPr>
          <a:xfrm>
            <a:off x="992037" y="2408207"/>
            <a:ext cx="6096000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buFont typeface=""/>
              <a:buChar char="•"/>
            </a:pPr>
            <a:r>
              <a:rPr lang="en-US" sz="2400">
                <a:latin typeface="Roboto"/>
                <a:ea typeface="Roboto"/>
                <a:cs typeface="Roboto"/>
              </a:rPr>
              <a:t> Erro cadastral? </a:t>
            </a:r>
            <a:endParaRPr lang="pt-BR" sz="2400">
              <a:latin typeface="Roboto"/>
              <a:ea typeface="Roboto"/>
              <a:cs typeface="Roboto"/>
            </a:endParaRPr>
          </a:p>
          <a:p>
            <a:pPr>
              <a:lnSpc>
                <a:spcPct val="150000"/>
              </a:lnSpc>
              <a:buFont typeface=""/>
              <a:buChar char="•"/>
            </a:pPr>
            <a:r>
              <a:rPr lang="en-US" sz="2400">
                <a:latin typeface="Roboto"/>
                <a:ea typeface="Roboto"/>
                <a:cs typeface="Roboto"/>
              </a:rPr>
              <a:t> </a:t>
            </a:r>
            <a:r>
              <a:rPr lang="en-US" sz="2400" err="1">
                <a:latin typeface="Roboto"/>
                <a:ea typeface="Roboto"/>
                <a:cs typeface="Roboto"/>
              </a:rPr>
              <a:t>bloqueio</a:t>
            </a:r>
            <a:r>
              <a:rPr lang="en-US" sz="2400">
                <a:latin typeface="Roboto"/>
                <a:ea typeface="Roboto"/>
                <a:cs typeface="Roboto"/>
              </a:rPr>
              <a:t>? </a:t>
            </a:r>
          </a:p>
          <a:p>
            <a:pPr>
              <a:lnSpc>
                <a:spcPct val="150000"/>
              </a:lnSpc>
              <a:buFont typeface=""/>
              <a:buChar char="•"/>
            </a:pPr>
            <a:r>
              <a:rPr lang="en-US" sz="2400">
                <a:latin typeface="Roboto"/>
                <a:ea typeface="Roboto"/>
                <a:cs typeface="Roboto"/>
              </a:rPr>
              <a:t> </a:t>
            </a:r>
            <a:r>
              <a:rPr lang="en-US" sz="2400" err="1">
                <a:latin typeface="Roboto"/>
                <a:ea typeface="Roboto"/>
                <a:cs typeface="Roboto"/>
              </a:rPr>
              <a:t>ausência</a:t>
            </a:r>
            <a:r>
              <a:rPr lang="en-US" sz="2400">
                <a:latin typeface="Roboto"/>
                <a:ea typeface="Roboto"/>
                <a:cs typeface="Roboto"/>
              </a:rPr>
              <a:t> de HP? </a:t>
            </a:r>
          </a:p>
          <a:p>
            <a:pPr>
              <a:lnSpc>
                <a:spcPct val="150000"/>
              </a:lnSpc>
              <a:buFont typeface=""/>
              <a:buChar char="•"/>
            </a:pPr>
            <a:r>
              <a:rPr lang="en-US" sz="2400">
                <a:latin typeface="Roboto"/>
                <a:ea typeface="Roboto"/>
                <a:cs typeface="Roboto"/>
              </a:rPr>
              <a:t> </a:t>
            </a:r>
            <a:r>
              <a:rPr lang="en-US" sz="2400" err="1">
                <a:latin typeface="Roboto"/>
                <a:ea typeface="Roboto"/>
                <a:cs typeface="Roboto"/>
              </a:rPr>
              <a:t>limitação</a:t>
            </a:r>
            <a:r>
              <a:rPr lang="en-US" sz="2400">
                <a:latin typeface="Roboto"/>
                <a:ea typeface="Roboto"/>
                <a:cs typeface="Roboto"/>
              </a:rPr>
              <a:t> </a:t>
            </a:r>
            <a:r>
              <a:rPr lang="en-US" sz="2400" err="1">
                <a:latin typeface="Roboto"/>
                <a:ea typeface="Roboto"/>
                <a:cs typeface="Roboto"/>
              </a:rPr>
              <a:t>técnica</a:t>
            </a:r>
            <a:r>
              <a:rPr lang="en-US" sz="2400">
                <a:latin typeface="Roboto"/>
                <a:ea typeface="Roboto"/>
                <a:cs typeface="Roboto"/>
              </a:rPr>
              <a:t>?</a:t>
            </a:r>
          </a:p>
          <a:p>
            <a:pPr algn="ctr">
              <a:lnSpc>
                <a:spcPct val="150000"/>
              </a:lnSpc>
            </a:pPr>
            <a:endParaRPr lang="pt-BR" sz="2400">
              <a:latin typeface="Roboto"/>
              <a:ea typeface="Roboto"/>
              <a:cs typeface="Roboto"/>
            </a:endParaRPr>
          </a:p>
        </p:txBody>
      </p:sp>
      <p:pic>
        <p:nvPicPr>
          <p:cNvPr id="7" name="Imagem 6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EBC7D359-C87F-4640-8A42-104A09D895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827" r="69441" b="73278"/>
          <a:stretch>
            <a:fillRect/>
          </a:stretch>
        </p:blipFill>
        <p:spPr>
          <a:xfrm>
            <a:off x="5015093" y="2015707"/>
            <a:ext cx="6710697" cy="2817766"/>
          </a:xfrm>
          <a:prstGeom prst="rect">
            <a:avLst/>
          </a:prstGeom>
        </p:spPr>
      </p:pic>
      <p:sp>
        <p:nvSpPr>
          <p:cNvPr id="9" name="Retângulo: Único Canto Arredondado 8">
            <a:extLst>
              <a:ext uri="{FF2B5EF4-FFF2-40B4-BE49-F238E27FC236}">
                <a16:creationId xmlns:a16="http://schemas.microsoft.com/office/drawing/2014/main" id="{A17A004B-2246-24C1-768A-5F5064876F3F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5037506" y="3296924"/>
            <a:ext cx="4008512" cy="720317"/>
          </a:xfrm>
          <a:prstGeom prst="round1Rect">
            <a:avLst>
              <a:gd name="adj" fmla="val 35799"/>
            </a:avLst>
          </a:prstGeom>
          <a:noFill/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200"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986347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aixaDeTexto 35">
            <a:extLst>
              <a:ext uri="{FF2B5EF4-FFF2-40B4-BE49-F238E27FC236}">
                <a16:creationId xmlns:a16="http://schemas.microsoft.com/office/drawing/2014/main" id="{63AF1FC1-8F45-E170-AB72-BA5875230299}"/>
              </a:ext>
            </a:extLst>
          </p:cNvPr>
          <p:cNvSpPr txBox="1"/>
          <p:nvPr/>
        </p:nvSpPr>
        <p:spPr>
          <a:xfrm>
            <a:off x="6434557" y="2252225"/>
            <a:ext cx="5426566" cy="33547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endParaRPr lang="en-US" sz="2400" b="1">
              <a:latin typeface="Roboto"/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r>
              <a:rPr lang="en-US" sz="2400" b="1">
                <a:latin typeface="Roboto"/>
                <a:ea typeface="Roboto"/>
                <a:cs typeface="Roboto"/>
              </a:rPr>
              <a:t>Por </a:t>
            </a:r>
            <a:r>
              <a:rPr lang="en-US" sz="2400" b="1" err="1">
                <a:latin typeface="Roboto"/>
                <a:ea typeface="Roboto"/>
                <a:cs typeface="Roboto"/>
              </a:rPr>
              <a:t>meio</a:t>
            </a:r>
            <a:r>
              <a:rPr lang="en-US" sz="2400" b="1">
                <a:latin typeface="Roboto"/>
                <a:ea typeface="Roboto"/>
                <a:cs typeface="Roboto"/>
              </a:rPr>
              <a:t> do HP, o </a:t>
            </a:r>
            <a:r>
              <a:rPr lang="en-US" sz="2400" b="1" err="1">
                <a:latin typeface="Roboto"/>
                <a:ea typeface="Roboto"/>
                <a:cs typeface="Roboto"/>
              </a:rPr>
              <a:t>sistema</a:t>
            </a:r>
            <a:r>
              <a:rPr lang="en-US" sz="2400" b="1">
                <a:latin typeface="Roboto"/>
                <a:ea typeface="Roboto"/>
                <a:cs typeface="Roboto"/>
              </a:rPr>
              <a:t> </a:t>
            </a:r>
            <a:r>
              <a:rPr lang="en-US" sz="2400" b="1" err="1">
                <a:latin typeface="Roboto"/>
                <a:ea typeface="Roboto"/>
                <a:cs typeface="Roboto"/>
              </a:rPr>
              <a:t>identifica</a:t>
            </a:r>
            <a:r>
              <a:rPr lang="en-US" sz="2400" b="1">
                <a:latin typeface="Roboto"/>
                <a:ea typeface="Roboto"/>
                <a:cs typeface="Roboto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 err="1">
                <a:latin typeface="Roboto"/>
                <a:ea typeface="Roboto"/>
                <a:cs typeface="Roboto"/>
              </a:rPr>
              <a:t>endereço</a:t>
            </a:r>
            <a:endParaRPr lang="en-US" sz="2400">
              <a:latin typeface="Roboto"/>
              <a:ea typeface="Roboto"/>
              <a:cs typeface="Roboto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 err="1">
                <a:latin typeface="Roboto"/>
                <a:ea typeface="Roboto"/>
                <a:cs typeface="Roboto"/>
              </a:rPr>
              <a:t>disponibilidade</a:t>
            </a:r>
            <a:r>
              <a:rPr lang="en-US" sz="2400">
                <a:latin typeface="Roboto"/>
                <a:ea typeface="Roboto"/>
                <a:cs typeface="Roboto"/>
              </a:rPr>
              <a:t> </a:t>
            </a:r>
            <a:r>
              <a:rPr lang="en-US" sz="2400" err="1">
                <a:latin typeface="Roboto"/>
                <a:ea typeface="Roboto"/>
                <a:cs typeface="Roboto"/>
              </a:rPr>
              <a:t>técnica</a:t>
            </a:r>
            <a:endParaRPr lang="en-US" sz="2400">
              <a:latin typeface="Roboto"/>
              <a:ea typeface="Roboto"/>
              <a:cs typeface="Roboto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 err="1">
                <a:latin typeface="Roboto"/>
                <a:ea typeface="Roboto"/>
                <a:cs typeface="Roboto"/>
              </a:rPr>
              <a:t>serviços</a:t>
            </a:r>
            <a:r>
              <a:rPr lang="en-US" sz="2400">
                <a:latin typeface="Roboto"/>
                <a:ea typeface="Roboto"/>
                <a:cs typeface="Roboto"/>
              </a:rPr>
              <a:t> </a:t>
            </a:r>
            <a:r>
              <a:rPr lang="en-US" sz="2400" err="1">
                <a:latin typeface="Roboto"/>
                <a:ea typeface="Roboto"/>
                <a:cs typeface="Roboto"/>
              </a:rPr>
              <a:t>que</a:t>
            </a:r>
            <a:r>
              <a:rPr lang="en-US" sz="2400">
                <a:latin typeface="Roboto"/>
                <a:ea typeface="Roboto"/>
                <a:cs typeface="Roboto"/>
              </a:rPr>
              <a:t> </a:t>
            </a:r>
            <a:r>
              <a:rPr lang="en-US" sz="2400" err="1">
                <a:latin typeface="Roboto"/>
                <a:ea typeface="Roboto"/>
                <a:cs typeface="Roboto"/>
              </a:rPr>
              <a:t>podem</a:t>
            </a:r>
            <a:r>
              <a:rPr lang="en-US" sz="2400">
                <a:latin typeface="Roboto"/>
                <a:ea typeface="Roboto"/>
                <a:cs typeface="Roboto"/>
              </a:rPr>
              <a:t> ser </a:t>
            </a:r>
            <a:r>
              <a:rPr lang="en-US" sz="2400" err="1">
                <a:latin typeface="Roboto"/>
                <a:ea typeface="Roboto"/>
                <a:cs typeface="Roboto"/>
              </a:rPr>
              <a:t>ofertados</a:t>
            </a:r>
            <a:endParaRPr lang="en-US" sz="2400">
              <a:latin typeface="Roboto"/>
              <a:ea typeface="Roboto"/>
              <a:cs typeface="Roboto"/>
            </a:endParaRPr>
          </a:p>
          <a:p>
            <a:pPr algn="ctr">
              <a:lnSpc>
                <a:spcPct val="150000"/>
              </a:lnSpc>
            </a:pPr>
            <a:endParaRPr lang="pt-BR" sz="2400">
              <a:latin typeface="Roboto"/>
              <a:ea typeface="Roboto"/>
              <a:cs typeface="Roboto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C1C9D09B-441E-23B5-DA6A-9DE5729AB010}"/>
              </a:ext>
            </a:extLst>
          </p:cNvPr>
          <p:cNvSpPr txBox="1"/>
          <p:nvPr/>
        </p:nvSpPr>
        <p:spPr>
          <a:xfrm>
            <a:off x="1116904" y="2762128"/>
            <a:ext cx="4367958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>
                <a:solidFill>
                  <a:srgbClr val="262626"/>
                </a:solidFill>
                <a:latin typeface="Roboto"/>
                <a:ea typeface="Roboto"/>
                <a:cs typeface="Roboto"/>
              </a:rPr>
              <a:t>É </a:t>
            </a:r>
            <a:r>
              <a:rPr lang="pt-BR" sz="2400" b="0" i="0" u="none" strike="noStrike" baseline="0">
                <a:solidFill>
                  <a:srgbClr val="262626"/>
                </a:solidFill>
                <a:latin typeface="Roboto"/>
                <a:ea typeface="Roboto"/>
                <a:cs typeface="Roboto"/>
              </a:rPr>
              <a:t>o código de acesso do cabeamento da </a:t>
            </a:r>
            <a:r>
              <a:rPr lang="pt-BR" sz="2400" b="1" i="0" u="none" strike="noStrike" baseline="0">
                <a:solidFill>
                  <a:srgbClr val="DA291C"/>
                </a:solidFill>
                <a:latin typeface="Roboto"/>
                <a:ea typeface="Roboto"/>
                <a:cs typeface="Roboto"/>
              </a:rPr>
              <a:t>CLARO</a:t>
            </a:r>
            <a:r>
              <a:rPr lang="pt-BR" sz="2400" b="0" i="0" u="none" strike="noStrike" baseline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pt-BR" sz="2400" b="0" i="0" u="none" strike="noStrike" baseline="0">
                <a:solidFill>
                  <a:srgbClr val="262626"/>
                </a:solidFill>
                <a:latin typeface="Roboto"/>
                <a:ea typeface="Roboto"/>
                <a:cs typeface="Roboto"/>
              </a:rPr>
              <a:t>para a</a:t>
            </a:r>
            <a:r>
              <a:rPr lang="en-US" sz="2400" b="0" i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​</a:t>
            </a:r>
            <a:r>
              <a:rPr lang="en-US" sz="24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pt-BR" sz="2400" b="0" i="0" u="none" strike="noStrike" baseline="0">
                <a:solidFill>
                  <a:srgbClr val="262626"/>
                </a:solidFill>
                <a:latin typeface="Roboto"/>
                <a:ea typeface="Roboto"/>
                <a:cs typeface="Roboto"/>
              </a:rPr>
              <a:t>casa do cliente! </a:t>
            </a:r>
            <a:endParaRPr lang="pt-BR" sz="2400"/>
          </a:p>
          <a:p>
            <a:endParaRPr lang="pt-BR" sz="2400">
              <a:solidFill>
                <a:srgbClr val="262626"/>
              </a:solidFill>
              <a:latin typeface="Roboto"/>
              <a:ea typeface="Roboto"/>
              <a:cs typeface="Roboto"/>
            </a:endParaRPr>
          </a:p>
          <a:p>
            <a:endParaRPr lang="pt-BR" sz="2400">
              <a:solidFill>
                <a:srgbClr val="262626"/>
              </a:solidFill>
              <a:latin typeface="Roboto"/>
              <a:ea typeface="Roboto"/>
              <a:cs typeface="Roboto"/>
            </a:endParaRPr>
          </a:p>
          <a:p>
            <a:r>
              <a:rPr lang="pt-BR" sz="2400" b="0" i="0" u="none" strike="noStrike" baseline="0">
                <a:solidFill>
                  <a:srgbClr val="262626"/>
                </a:solidFill>
                <a:latin typeface="Roboto"/>
                <a:ea typeface="Roboto"/>
                <a:cs typeface="Roboto"/>
              </a:rPr>
              <a:t>Cada </a:t>
            </a:r>
            <a:r>
              <a:rPr lang="pt-BR" sz="2400">
                <a:solidFill>
                  <a:srgbClr val="262626"/>
                </a:solidFill>
                <a:latin typeface="Roboto"/>
                <a:ea typeface="Roboto"/>
                <a:cs typeface="Roboto"/>
              </a:rPr>
              <a:t>cliente tem</a:t>
            </a:r>
            <a:r>
              <a:rPr lang="pt-BR" sz="2400" b="0" i="0" u="none" strike="noStrike" baseline="0">
                <a:solidFill>
                  <a:srgbClr val="262626"/>
                </a:solidFill>
                <a:latin typeface="Roboto"/>
                <a:ea typeface="Roboto"/>
                <a:cs typeface="Roboto"/>
              </a:rPr>
              <a:t> seu </a:t>
            </a:r>
            <a:r>
              <a:rPr lang="pt-BR" sz="2400" b="1" i="0" u="none" strike="noStrike" baseline="0">
                <a:solidFill>
                  <a:srgbClr val="262626"/>
                </a:solidFill>
                <a:latin typeface="Roboto"/>
                <a:ea typeface="Roboto"/>
                <a:cs typeface="Roboto"/>
              </a:rPr>
              <a:t>HP particular.</a:t>
            </a:r>
            <a:endParaRPr lang="en-US" sz="2400" i="0" u="none" strike="noStrike" baseline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92CA91CC-6AF8-1912-4B2E-BCDC3FADD566}"/>
              </a:ext>
            </a:extLst>
          </p:cNvPr>
          <p:cNvSpPr txBox="1"/>
          <p:nvPr/>
        </p:nvSpPr>
        <p:spPr>
          <a:xfrm>
            <a:off x="1116904" y="1417402"/>
            <a:ext cx="6096000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0" i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algn="l" rtl="0"/>
            <a:r>
              <a:rPr lang="en-US" sz="2800" b="1" i="0" u="none" strike="noStrike" baseline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HP = Home Passed</a:t>
            </a:r>
          </a:p>
          <a:p>
            <a:pPr algn="ctr"/>
            <a:endParaRPr lang="pt-BR" sz="2800">
              <a:latin typeface="Roboto"/>
              <a:ea typeface="Roboto"/>
              <a:cs typeface="Roboto"/>
            </a:endParaRPr>
          </a:p>
        </p:txBody>
      </p:sp>
      <p:sp>
        <p:nvSpPr>
          <p:cNvPr id="40" name="Retângulo: Único Canto Arredondado 39">
            <a:extLst>
              <a:ext uri="{FF2B5EF4-FFF2-40B4-BE49-F238E27FC236}">
                <a16:creationId xmlns:a16="http://schemas.microsoft.com/office/drawing/2014/main" id="{82C8804A-416B-BC85-4AEB-744A5421DCBD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6288337" y="2707452"/>
            <a:ext cx="5460625" cy="2733146"/>
          </a:xfrm>
          <a:prstGeom prst="round1Rect">
            <a:avLst>
              <a:gd name="adj" fmla="val 35799"/>
            </a:avLst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200">
              <a:latin typeface="Roboto"/>
              <a:ea typeface="Roboto"/>
              <a:cs typeface="Roboto"/>
            </a:endParaRPr>
          </a:p>
        </p:txBody>
      </p:sp>
      <p:sp>
        <p:nvSpPr>
          <p:cNvPr id="4" name="Retângulo 8">
            <a:extLst>
              <a:ext uri="{FF2B5EF4-FFF2-40B4-BE49-F238E27FC236}">
                <a16:creationId xmlns:a16="http://schemas.microsoft.com/office/drawing/2014/main" id="{A24C1DE8-C8C7-5B25-14AF-CB726E5585B7}"/>
              </a:ext>
            </a:extLst>
          </p:cNvPr>
          <p:cNvSpPr/>
          <p:nvPr/>
        </p:nvSpPr>
        <p:spPr>
          <a:xfrm>
            <a:off x="1" y="1333"/>
            <a:ext cx="12190448" cy="751434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8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Conceitos do sistema: o que é HP?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47186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E42B5-7F64-42B1-3DE1-11791D013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F893B89-D31A-C68C-9D03-9639506652B9}"/>
              </a:ext>
            </a:extLst>
          </p:cNvPr>
          <p:cNvSpPr txBox="1"/>
          <p:nvPr/>
        </p:nvSpPr>
        <p:spPr>
          <a:xfrm>
            <a:off x="2888317" y="3079920"/>
            <a:ext cx="642380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4000" b="1">
                <a:latin typeface="Roboto"/>
                <a:ea typeface="Roboto"/>
                <a:cs typeface="Roboto"/>
              </a:rPr>
              <a:t>HP </a:t>
            </a:r>
            <a:r>
              <a:rPr lang="pt-BR" sz="4000" b="1">
                <a:solidFill>
                  <a:srgbClr val="C00000"/>
                </a:solidFill>
                <a:latin typeface="Roboto"/>
                <a:ea typeface="Roboto"/>
                <a:cs typeface="Roboto"/>
              </a:rPr>
              <a:t>Único </a:t>
            </a:r>
            <a:r>
              <a:rPr lang="pt-BR" sz="4000" b="1">
                <a:latin typeface="Roboto"/>
                <a:ea typeface="Roboto"/>
                <a:cs typeface="Roboto"/>
              </a:rPr>
              <a:t>x HP </a:t>
            </a:r>
            <a:r>
              <a:rPr lang="pt-BR" sz="4000" b="1">
                <a:solidFill>
                  <a:srgbClr val="C00000"/>
                </a:solidFill>
                <a:latin typeface="Roboto"/>
                <a:ea typeface="Roboto"/>
                <a:cs typeface="Roboto"/>
              </a:rPr>
              <a:t>Múltiplo</a:t>
            </a:r>
          </a:p>
        </p:txBody>
      </p:sp>
    </p:spTree>
    <p:extLst>
      <p:ext uri="{BB962C8B-B14F-4D97-AF65-F5344CB8AC3E}">
        <p14:creationId xmlns:p14="http://schemas.microsoft.com/office/powerpoint/2010/main" val="6908161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B2108-C0B6-8247-AC60-DCE4B0AB6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0C5482D-98F8-C284-9BE4-B155870D98BF}"/>
              </a:ext>
            </a:extLst>
          </p:cNvPr>
          <p:cNvSpPr txBox="1"/>
          <p:nvPr/>
        </p:nvSpPr>
        <p:spPr>
          <a:xfrm>
            <a:off x="3161488" y="1627807"/>
            <a:ext cx="642380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4000" b="1">
                <a:latin typeface="Roboto"/>
                <a:ea typeface="Roboto"/>
                <a:cs typeface="Roboto"/>
              </a:rPr>
              <a:t>HP </a:t>
            </a:r>
            <a:r>
              <a:rPr lang="pt-BR" sz="4000" b="1">
                <a:solidFill>
                  <a:srgbClr val="C00000"/>
                </a:solidFill>
                <a:latin typeface="Roboto"/>
                <a:ea typeface="Roboto"/>
                <a:cs typeface="Roboto"/>
              </a:rPr>
              <a:t>Único </a:t>
            </a:r>
            <a:r>
              <a:rPr lang="pt-BR" sz="4000" b="1">
                <a:latin typeface="Roboto"/>
                <a:ea typeface="Roboto"/>
                <a:cs typeface="Roboto"/>
              </a:rPr>
              <a:t>x HP </a:t>
            </a:r>
            <a:r>
              <a:rPr lang="pt-BR" sz="4000" b="1">
                <a:solidFill>
                  <a:srgbClr val="C00000"/>
                </a:solidFill>
                <a:latin typeface="Roboto"/>
                <a:ea typeface="Roboto"/>
                <a:cs typeface="Roboto"/>
              </a:rPr>
              <a:t>Múltiplo</a:t>
            </a:r>
          </a:p>
        </p:txBody>
      </p:sp>
      <p:sp>
        <p:nvSpPr>
          <p:cNvPr id="5" name="Retângulo 6">
            <a:extLst>
              <a:ext uri="{FF2B5EF4-FFF2-40B4-BE49-F238E27FC236}">
                <a16:creationId xmlns:a16="http://schemas.microsoft.com/office/drawing/2014/main" id="{8E00EE84-9334-3032-1C66-46E3CAEEECC5}"/>
              </a:ext>
            </a:extLst>
          </p:cNvPr>
          <p:cNvSpPr/>
          <p:nvPr/>
        </p:nvSpPr>
        <p:spPr>
          <a:xfrm>
            <a:off x="2531406" y="2670221"/>
            <a:ext cx="3172932" cy="971710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Casa única</a:t>
            </a:r>
          </a:p>
        </p:txBody>
      </p:sp>
      <p:sp>
        <p:nvSpPr>
          <p:cNvPr id="7" name="Retângulo 7">
            <a:extLst>
              <a:ext uri="{FF2B5EF4-FFF2-40B4-BE49-F238E27FC236}">
                <a16:creationId xmlns:a16="http://schemas.microsoft.com/office/drawing/2014/main" id="{1D612BB1-0744-3970-5FC6-76A0F2C62CAA}"/>
              </a:ext>
            </a:extLst>
          </p:cNvPr>
          <p:cNvSpPr/>
          <p:nvPr/>
        </p:nvSpPr>
        <p:spPr>
          <a:xfrm>
            <a:off x="6542689" y="2670220"/>
            <a:ext cx="3172932" cy="971710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t-BR" sz="2000" b="1">
              <a:solidFill>
                <a:srgbClr val="FFFFFF"/>
              </a:solidFill>
              <a:ea typeface="+mn-lt"/>
              <a:cs typeface="+mn-lt"/>
            </a:endParaRPr>
          </a:p>
          <a:p>
            <a:pPr algn="ctr"/>
            <a:r>
              <a:rPr lang="pt-BR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Condomínio, apartamentos, casas com complemento</a:t>
            </a:r>
          </a:p>
          <a:p>
            <a:pPr algn="ctr"/>
            <a:endParaRPr lang="pt-BR" sz="2000">
              <a:solidFill>
                <a:srgbClr val="FFFFFF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59826B0-A1A8-D201-8F32-E2B519A2CB1B}"/>
              </a:ext>
            </a:extLst>
          </p:cNvPr>
          <p:cNvSpPr/>
          <p:nvPr/>
        </p:nvSpPr>
        <p:spPr>
          <a:xfrm>
            <a:off x="2531405" y="4079201"/>
            <a:ext cx="3172932" cy="971710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Sem complemento</a:t>
            </a:r>
            <a:endParaRPr lang="pt-BR" sz="2000">
              <a:solidFill>
                <a:srgbClr val="FFFFFF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1" name="Retângulo 9">
            <a:extLst>
              <a:ext uri="{FF2B5EF4-FFF2-40B4-BE49-F238E27FC236}">
                <a16:creationId xmlns:a16="http://schemas.microsoft.com/office/drawing/2014/main" id="{78ABBDE0-B6B5-E3EF-F5BB-E563B2214ED0}"/>
              </a:ext>
            </a:extLst>
          </p:cNvPr>
          <p:cNvSpPr/>
          <p:nvPr/>
        </p:nvSpPr>
        <p:spPr>
          <a:xfrm>
            <a:off x="6542689" y="4079201"/>
            <a:ext cx="3172932" cy="971710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Possui complemento</a:t>
            </a:r>
            <a:endParaRPr lang="pt-BR" sz="2000">
              <a:solidFill>
                <a:srgbClr val="FFFFFF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5253032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3BF70-E059-40E7-2B4E-51256E1B8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sa com janelas de vidro&#10;&#10;O conteúdo gerado por IA pode estar incorreto.">
            <a:extLst>
              <a:ext uri="{FF2B5EF4-FFF2-40B4-BE49-F238E27FC236}">
                <a16:creationId xmlns:a16="http://schemas.microsoft.com/office/drawing/2014/main" id="{49B17CD9-7F60-3157-A752-B099F41195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8000"/>
                    </a14:imgEffect>
                  </a14:imgLayer>
                </a14:imgProps>
              </a:ext>
            </a:extLst>
          </a:blip>
          <a:srcRect l="10027" t="9988" r="-476" b="-153"/>
          <a:stretch>
            <a:fillRect/>
          </a:stretch>
        </p:blipFill>
        <p:spPr>
          <a:xfrm>
            <a:off x="8313" y="-2792"/>
            <a:ext cx="4598980" cy="6870527"/>
          </a:xfrm>
          <a:prstGeom prst="round1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6B5ED35-0C17-D284-751F-E22299D54C4D}"/>
              </a:ext>
            </a:extLst>
          </p:cNvPr>
          <p:cNvSpPr txBox="1"/>
          <p:nvPr/>
        </p:nvSpPr>
        <p:spPr>
          <a:xfrm>
            <a:off x="5232746" y="1993450"/>
            <a:ext cx="551600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800" b="1">
                <a:latin typeface="Roboto"/>
                <a:ea typeface="Roboto"/>
                <a:cs typeface="Roboto"/>
              </a:rPr>
              <a:t> HP </a:t>
            </a:r>
            <a:r>
              <a:rPr lang="pt-BR" sz="2800" b="1">
                <a:solidFill>
                  <a:srgbClr val="C00000"/>
                </a:solidFill>
                <a:latin typeface="Roboto"/>
                <a:ea typeface="Roboto"/>
                <a:cs typeface="Roboto"/>
              </a:rPr>
              <a:t>Único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4DB824D-2AEF-DD49-C4A7-540963E0F5BC}"/>
              </a:ext>
            </a:extLst>
          </p:cNvPr>
          <p:cNvSpPr txBox="1"/>
          <p:nvPr/>
        </p:nvSpPr>
        <p:spPr>
          <a:xfrm>
            <a:off x="5358050" y="3429001"/>
            <a:ext cx="60960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Roboto"/>
                <a:ea typeface="Roboto"/>
                <a:cs typeface="Roboto"/>
              </a:rPr>
              <a:t>Rua </a:t>
            </a:r>
            <a:r>
              <a:rPr lang="en-US" sz="2400" b="1" err="1">
                <a:latin typeface="Roboto"/>
                <a:ea typeface="Roboto"/>
                <a:cs typeface="Roboto"/>
              </a:rPr>
              <a:t>Exemplo</a:t>
            </a:r>
            <a:r>
              <a:rPr lang="en-US" sz="2400" b="1">
                <a:latin typeface="Roboto"/>
                <a:ea typeface="Roboto"/>
                <a:cs typeface="Roboto"/>
              </a:rPr>
              <a:t>, nº000</a:t>
            </a:r>
          </a:p>
          <a:p>
            <a:r>
              <a:rPr lang="en-US" sz="2400" b="1">
                <a:latin typeface="Roboto"/>
                <a:ea typeface="Roboto"/>
                <a:cs typeface="Roboto"/>
              </a:rPr>
              <a:t>(</a:t>
            </a:r>
            <a:r>
              <a:rPr lang="en-US" sz="2400" b="1" err="1">
                <a:latin typeface="Roboto"/>
                <a:ea typeface="Roboto"/>
                <a:cs typeface="Roboto"/>
              </a:rPr>
              <a:t>sem</a:t>
            </a:r>
            <a:r>
              <a:rPr lang="en-US" sz="2400" b="1">
                <a:latin typeface="Roboto"/>
                <a:ea typeface="Roboto"/>
                <a:cs typeface="Roboto"/>
              </a:rPr>
              <a:t> </a:t>
            </a:r>
            <a:r>
              <a:rPr lang="en-US" sz="2400" b="1" err="1">
                <a:latin typeface="Roboto"/>
                <a:ea typeface="Roboto"/>
                <a:cs typeface="Roboto"/>
              </a:rPr>
              <a:t>complemento</a:t>
            </a:r>
            <a:r>
              <a:rPr lang="en-US" sz="2400" b="1">
                <a:latin typeface="Roboto"/>
                <a:ea typeface="Roboto"/>
                <a:cs typeface="Roboto"/>
              </a:rPr>
              <a:t>)</a:t>
            </a:r>
          </a:p>
        </p:txBody>
      </p:sp>
      <p:pic>
        <p:nvPicPr>
          <p:cNvPr id="6" name="Gráfico 12">
            <a:extLst>
              <a:ext uri="{FF2B5EF4-FFF2-40B4-BE49-F238E27FC236}">
                <a16:creationId xmlns:a16="http://schemas.microsoft.com/office/drawing/2014/main" id="{C95D1875-0AA8-F5EA-C11F-960DFB7A91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960338" y="5219864"/>
            <a:ext cx="147637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741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D7023-16EF-4CBA-A828-78DDC772F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D97DC0B-D69C-C4E4-AF16-9329B2C8B114}"/>
              </a:ext>
            </a:extLst>
          </p:cNvPr>
          <p:cNvSpPr txBox="1"/>
          <p:nvPr/>
        </p:nvSpPr>
        <p:spPr>
          <a:xfrm>
            <a:off x="5254271" y="1711559"/>
            <a:ext cx="60960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Roboto"/>
                <a:ea typeface="Roboto"/>
                <a:cs typeface="Roboto"/>
              </a:rPr>
              <a:t> HP </a:t>
            </a:r>
            <a:r>
              <a:rPr lang="en-US" sz="2800" b="1" err="1">
                <a:solidFill>
                  <a:srgbClr val="C00000"/>
                </a:solidFill>
                <a:latin typeface="Roboto"/>
                <a:ea typeface="Roboto"/>
                <a:cs typeface="Roboto"/>
              </a:rPr>
              <a:t>Múltiplo</a:t>
            </a:r>
            <a:endParaRPr lang="en-US" sz="2800" b="1">
              <a:solidFill>
                <a:srgbClr val="C00000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76DB6B-0BBF-0457-751E-DA98649C23FE}"/>
              </a:ext>
            </a:extLst>
          </p:cNvPr>
          <p:cNvSpPr txBox="1"/>
          <p:nvPr/>
        </p:nvSpPr>
        <p:spPr>
          <a:xfrm>
            <a:off x="5254271" y="2968925"/>
            <a:ext cx="4575660" cy="14260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err="1">
                <a:latin typeface="Roboto"/>
                <a:ea typeface="Roboto"/>
                <a:cs typeface="Roboto"/>
              </a:rPr>
              <a:t>Prédio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err="1">
                <a:latin typeface="Roboto"/>
                <a:ea typeface="Roboto"/>
                <a:cs typeface="Roboto"/>
              </a:rPr>
              <a:t>Condomínio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>
                <a:latin typeface="Roboto"/>
                <a:ea typeface="Roboto"/>
                <a:cs typeface="Roboto"/>
              </a:rPr>
              <a:t>casas no </a:t>
            </a:r>
            <a:r>
              <a:rPr lang="en-US" sz="2000" b="1" err="1">
                <a:latin typeface="Roboto"/>
                <a:ea typeface="Roboto"/>
                <a:cs typeface="Roboto"/>
              </a:rPr>
              <a:t>mesmo</a:t>
            </a:r>
            <a:r>
              <a:rPr lang="en-US" sz="2000" b="1"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latin typeface="Roboto"/>
                <a:ea typeface="Roboto"/>
                <a:cs typeface="Roboto"/>
              </a:rPr>
              <a:t>terreno</a:t>
            </a:r>
            <a:endParaRPr lang="en-US" sz="2000" b="1">
              <a:latin typeface="Roboto"/>
              <a:ea typeface="Roboto"/>
              <a:cs typeface="Roboto"/>
            </a:endParaRPr>
          </a:p>
        </p:txBody>
      </p:sp>
      <p:pic>
        <p:nvPicPr>
          <p:cNvPr id="4" name="Imagem 3" descr="Prédio com janelas de vidro&#10;&#10;O conteúdo gerado por IA pode estar incorreto.">
            <a:extLst>
              <a:ext uri="{FF2B5EF4-FFF2-40B4-BE49-F238E27FC236}">
                <a16:creationId xmlns:a16="http://schemas.microsoft.com/office/drawing/2014/main" id="{ABF57883-E5C6-222A-F794-CD2075AC58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6000"/>
                    </a14:imgEffect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ound1Rect">
            <a:avLst/>
          </a:prstGeom>
        </p:spPr>
      </p:pic>
      <p:pic>
        <p:nvPicPr>
          <p:cNvPr id="6" name="Gráfico 12">
            <a:extLst>
              <a:ext uri="{FF2B5EF4-FFF2-40B4-BE49-F238E27FC236}">
                <a16:creationId xmlns:a16="http://schemas.microsoft.com/office/drawing/2014/main" id="{5553E683-D4FF-0274-0F97-D24CCF3ABFA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946483" y="5233719"/>
            <a:ext cx="147637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56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0DC940BC-781E-2DE6-C0F9-E91A69DE9EFA}"/>
              </a:ext>
            </a:extLst>
          </p:cNvPr>
          <p:cNvSpPr txBox="1"/>
          <p:nvPr/>
        </p:nvSpPr>
        <p:spPr>
          <a:xfrm>
            <a:off x="4028467" y="2645490"/>
            <a:ext cx="6750592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 b="1">
                <a:ea typeface="+mn-lt"/>
                <a:cs typeface="+mn-lt"/>
              </a:rPr>
              <a:t>Neste módulo, vamos fortalecer a condução do tema GED – Endereços, com foco em leitura de cenários, tomada de decisão e orientação aos vendedores.</a:t>
            </a:r>
            <a:endParaRPr lang="pt-BR">
              <a:ea typeface="+mn-lt"/>
              <a:cs typeface="+mn-lt"/>
            </a:endParaRPr>
          </a:p>
          <a:p>
            <a:endParaRPr lang="pt-BR" sz="2400" b="1">
              <a:ea typeface="+mn-lt"/>
              <a:cs typeface="+mn-lt"/>
            </a:endParaRPr>
          </a:p>
          <a:p>
            <a:r>
              <a:rPr lang="pt-BR" sz="2400" b="1">
                <a:ea typeface="+mn-lt"/>
                <a:cs typeface="+mn-lt"/>
              </a:rPr>
              <a:t>Vamos começar?</a:t>
            </a:r>
            <a:endParaRPr lang="pt-BR" b="1">
              <a:ea typeface="+mn-lt"/>
              <a:cs typeface="+mn-lt"/>
            </a:endParaRPr>
          </a:p>
          <a:p>
            <a:endParaRPr lang="pt-BR" sz="2400" b="1"/>
          </a:p>
        </p:txBody>
      </p:sp>
      <p:sp>
        <p:nvSpPr>
          <p:cNvPr id="15" name="CaixaDeTexto 1">
            <a:extLst>
              <a:ext uri="{FF2B5EF4-FFF2-40B4-BE49-F238E27FC236}">
                <a16:creationId xmlns:a16="http://schemas.microsoft.com/office/drawing/2014/main" id="{6D68FAD0-13D0-9833-E6D6-5218EC57B73A}"/>
              </a:ext>
            </a:extLst>
          </p:cNvPr>
          <p:cNvSpPr txBox="1"/>
          <p:nvPr/>
        </p:nvSpPr>
        <p:spPr>
          <a:xfrm>
            <a:off x="4033089" y="1381887"/>
            <a:ext cx="6740404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ea typeface="+mn-lt"/>
                <a:cs typeface="+mn-lt"/>
              </a:rPr>
              <a:t>Olá!</a:t>
            </a:r>
            <a:endParaRPr lang="pt-BR"/>
          </a:p>
        </p:txBody>
      </p:sp>
      <p:pic>
        <p:nvPicPr>
          <p:cNvPr id="10" name="Gráfico 16" descr="Forma, Logotipo&#10;&#10;O conteúdo gerado por IA pode estar incorreto.">
            <a:extLst>
              <a:ext uri="{FF2B5EF4-FFF2-40B4-BE49-F238E27FC236}">
                <a16:creationId xmlns:a16="http://schemas.microsoft.com/office/drawing/2014/main" id="{91704B3B-D3BE-51B7-2978-B55BACD588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586" r="29370"/>
          <a:stretch>
            <a:fillRect/>
          </a:stretch>
        </p:blipFill>
        <p:spPr>
          <a:xfrm rot="-5400000">
            <a:off x="-591256" y="576811"/>
            <a:ext cx="4632165" cy="3481108"/>
          </a:xfrm>
          <a:prstGeom prst="rect">
            <a:avLst/>
          </a:prstGeom>
        </p:spPr>
      </p:pic>
      <p:pic>
        <p:nvPicPr>
          <p:cNvPr id="13" name="Gráfico 18">
            <a:extLst>
              <a:ext uri="{FF2B5EF4-FFF2-40B4-BE49-F238E27FC236}">
                <a16:creationId xmlns:a16="http://schemas.microsoft.com/office/drawing/2014/main" id="{CE4EE3F4-7A19-9FB1-0C13-123FEA21E9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20000">
            <a:off x="-60870" y="2349219"/>
            <a:ext cx="2143121" cy="370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474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4D034-E32E-D9BA-4D94-BFEAA194E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73255965-C48C-4B5D-A19C-A2D98F30A9F3}"/>
              </a:ext>
            </a:extLst>
          </p:cNvPr>
          <p:cNvSpPr txBox="1"/>
          <p:nvPr/>
        </p:nvSpPr>
        <p:spPr>
          <a:xfrm>
            <a:off x="2009749" y="698028"/>
            <a:ext cx="81778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800" b="1">
                <a:latin typeface="Roboto"/>
                <a:ea typeface="Roboto"/>
                <a:cs typeface="Roboto"/>
              </a:rPr>
              <a:t>Cenários mais comuns do múltiplo no sistema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1A9B695-96B7-E55A-ED98-B33C7A1B3523}"/>
              </a:ext>
            </a:extLst>
          </p:cNvPr>
          <p:cNvSpPr/>
          <p:nvPr/>
        </p:nvSpPr>
        <p:spPr>
          <a:xfrm>
            <a:off x="518575" y="1951353"/>
            <a:ext cx="3575498" cy="1057974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 b="1">
                <a:solidFill>
                  <a:srgbClr val="000000"/>
                </a:solidFill>
                <a:ea typeface="+mn-lt"/>
                <a:cs typeface="+mn-lt"/>
              </a:rPr>
              <a:t>O múltiplo já existe e está tecnicamente liberado</a:t>
            </a:r>
            <a:endParaRPr lang="pt-BR" sz="2000" b="1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5EB94A6-BB4E-FFB8-DE41-EF6E4B13F2D5}"/>
              </a:ext>
            </a:extLst>
          </p:cNvPr>
          <p:cNvSpPr/>
          <p:nvPr/>
        </p:nvSpPr>
        <p:spPr>
          <a:xfrm>
            <a:off x="8397368" y="1951352"/>
            <a:ext cx="3575498" cy="1057974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t-BR" sz="2400" b="1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algn="ctr"/>
            <a:r>
              <a:rPr lang="pt-BR" sz="24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Tem múltiplo sem bloco</a:t>
            </a:r>
            <a:br>
              <a:rPr lang="pt-BR" sz="24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</a:br>
            <a:endParaRPr lang="pt-BR" sz="2400" b="1">
              <a:solidFill>
                <a:srgbClr val="000000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3" name="Retângulo 7">
            <a:extLst>
              <a:ext uri="{FF2B5EF4-FFF2-40B4-BE49-F238E27FC236}">
                <a16:creationId xmlns:a16="http://schemas.microsoft.com/office/drawing/2014/main" id="{94341D94-5A16-5F5F-5459-4D0693A005A6}"/>
              </a:ext>
            </a:extLst>
          </p:cNvPr>
          <p:cNvSpPr/>
          <p:nvPr/>
        </p:nvSpPr>
        <p:spPr>
          <a:xfrm>
            <a:off x="8397368" y="1951352"/>
            <a:ext cx="3575498" cy="1460540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 b="1">
                <a:solidFill>
                  <a:schemeClr val="tx1"/>
                </a:solidFill>
                <a:ea typeface="+mn-lt"/>
                <a:cs typeface="+mn-lt"/>
              </a:rPr>
              <a:t>o endereço é múltiplo, mas nenhum complemento foi criado anteriormente</a:t>
            </a:r>
            <a:endParaRPr lang="pt-BR" sz="2000" b="1">
              <a:solidFill>
                <a:schemeClr val="tx1"/>
              </a:solidFill>
            </a:endParaRPr>
          </a:p>
        </p:txBody>
      </p:sp>
      <p:sp>
        <p:nvSpPr>
          <p:cNvPr id="12" name="Retângulo 8">
            <a:extLst>
              <a:ext uri="{FF2B5EF4-FFF2-40B4-BE49-F238E27FC236}">
                <a16:creationId xmlns:a16="http://schemas.microsoft.com/office/drawing/2014/main" id="{74D94051-B9E1-25A9-B087-700749EC969F}"/>
              </a:ext>
            </a:extLst>
          </p:cNvPr>
          <p:cNvSpPr/>
          <p:nvPr/>
        </p:nvSpPr>
        <p:spPr>
          <a:xfrm>
            <a:off x="4457971" y="1951352"/>
            <a:ext cx="3575498" cy="1057974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 b="1">
                <a:solidFill>
                  <a:srgbClr val="000000"/>
                </a:solidFill>
                <a:ea typeface="+mn-lt"/>
                <a:cs typeface="+mn-lt"/>
              </a:rPr>
              <a:t>O múltiplo já existe, mas tecnicamente rejeitado. </a:t>
            </a:r>
            <a:endParaRPr lang="pt-BR" sz="2000" b="1"/>
          </a:p>
        </p:txBody>
      </p:sp>
      <p:sp>
        <p:nvSpPr>
          <p:cNvPr id="14" name="Retângulo: Único Canto Arredondado 13">
            <a:extLst>
              <a:ext uri="{FF2B5EF4-FFF2-40B4-BE49-F238E27FC236}">
                <a16:creationId xmlns:a16="http://schemas.microsoft.com/office/drawing/2014/main" id="{BF6EEB7E-3FFB-C3FC-8BA4-2EBD5BEE531F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436753" y="1715414"/>
            <a:ext cx="3792853" cy="3452014"/>
          </a:xfrm>
          <a:prstGeom prst="round1Rect">
            <a:avLst>
              <a:gd name="adj" fmla="val 35799"/>
            </a:avLst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200">
              <a:latin typeface="Roboto"/>
              <a:ea typeface="Roboto"/>
              <a:cs typeface="Roboto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E45BC94-1530-18D5-42B9-D438F927E3EE}"/>
              </a:ext>
            </a:extLst>
          </p:cNvPr>
          <p:cNvSpPr txBox="1"/>
          <p:nvPr/>
        </p:nvSpPr>
        <p:spPr>
          <a:xfrm>
            <a:off x="690113" y="3443377"/>
            <a:ext cx="323490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solidFill>
                  <a:srgbClr val="000000"/>
                </a:solidFill>
                <a:latin typeface="Calibri"/>
              </a:rPr>
              <a:t>Utilizar</a:t>
            </a:r>
            <a:r>
              <a:rPr lang="en-US" sz="2000">
                <a:solidFill>
                  <a:srgbClr val="000000"/>
                </a:solidFill>
                <a:latin typeface="Calibri"/>
              </a:rPr>
              <a:t> um</a:t>
            </a:r>
            <a:r>
              <a:rPr lang="en-US" sz="2000" b="0" i="0" u="none" strike="noStrike">
                <a:solidFill>
                  <a:srgbClr val="000000"/>
                </a:solidFill>
                <a:latin typeface="Calibri"/>
              </a:rPr>
              <a:t> MDU </a:t>
            </a:r>
            <a:r>
              <a:rPr lang="en-US" sz="2000" b="0" i="0" u="none" strike="noStrike" err="1">
                <a:solidFill>
                  <a:srgbClr val="000000"/>
                </a:solidFill>
                <a:latin typeface="Calibri"/>
              </a:rPr>
              <a:t>já</a:t>
            </a:r>
            <a:r>
              <a:rPr lang="en-US" sz="2000" b="0" i="0" u="none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b="0" i="0" u="none" strike="noStrike" err="1">
                <a:solidFill>
                  <a:srgbClr val="000000"/>
                </a:solidFill>
                <a:latin typeface="Calibri"/>
              </a:rPr>
              <a:t>existente</a:t>
            </a:r>
            <a:r>
              <a:rPr lang="en-US" sz="2000" b="0" i="0" u="none" strike="noStrike">
                <a:solidFill>
                  <a:srgbClr val="000000"/>
                </a:solidFill>
                <a:latin typeface="Calibri"/>
              </a:rPr>
              <a:t> para </a:t>
            </a:r>
            <a:r>
              <a:rPr lang="en-US" sz="2000" b="0" i="0" u="none" strike="noStrike" err="1">
                <a:solidFill>
                  <a:srgbClr val="000000"/>
                </a:solidFill>
                <a:latin typeface="Calibri"/>
              </a:rPr>
              <a:t>criar</a:t>
            </a:r>
            <a:r>
              <a:rPr lang="en-US" sz="2000" b="0" i="0" u="none" strike="noStrike">
                <a:solidFill>
                  <a:srgbClr val="000000"/>
                </a:solidFill>
                <a:latin typeface="Calibri"/>
              </a:rPr>
              <a:t> o </a:t>
            </a:r>
            <a:r>
              <a:rPr lang="en-US" sz="2000" b="0" i="0" u="none" strike="noStrike" err="1">
                <a:solidFill>
                  <a:srgbClr val="000000"/>
                </a:solidFill>
                <a:latin typeface="Calibri"/>
              </a:rPr>
              <a:t>complemento</a:t>
            </a:r>
            <a:r>
              <a:rPr lang="en-US" sz="2000" b="0" i="0" u="none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b="0" i="0" u="none" strike="noStrike" err="1">
                <a:solidFill>
                  <a:srgbClr val="000000"/>
                </a:solidFill>
                <a:latin typeface="Calibri"/>
              </a:rPr>
              <a:t>correspondente</a:t>
            </a:r>
            <a:r>
              <a:rPr lang="en-US" sz="2000" b="0" i="0" u="none" strike="noStrike">
                <a:solidFill>
                  <a:srgbClr val="000000"/>
                </a:solidFill>
                <a:latin typeface="Calibri"/>
              </a:rPr>
              <a:t> à </a:t>
            </a:r>
            <a:r>
              <a:rPr lang="en-US" sz="2000" b="0" i="0" u="none" strike="noStrike" err="1">
                <a:solidFill>
                  <a:srgbClr val="000000"/>
                </a:solidFill>
                <a:latin typeface="Calibri"/>
              </a:rPr>
              <a:t>unidade</a:t>
            </a:r>
            <a:r>
              <a:rPr lang="en-US" sz="2000" b="0" i="0" u="none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b="0" i="0" u="none" strike="noStrike" err="1">
                <a:solidFill>
                  <a:srgbClr val="000000"/>
                </a:solidFill>
                <a:latin typeface="Calibri"/>
              </a:rPr>
              <a:t>informada</a:t>
            </a:r>
            <a:r>
              <a:rPr lang="en-US" sz="2000" b="0" i="0" u="none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b="0" i="0" u="none" strike="noStrike" err="1">
                <a:solidFill>
                  <a:srgbClr val="000000"/>
                </a:solidFill>
                <a:latin typeface="Calibri"/>
              </a:rPr>
              <a:t>pelo</a:t>
            </a:r>
            <a:r>
              <a:rPr lang="en-US" sz="2000" b="0" i="0" u="none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b="0" i="0" u="none" strike="noStrike" err="1">
                <a:solidFill>
                  <a:srgbClr val="000000"/>
                </a:solidFill>
                <a:latin typeface="Calibri"/>
              </a:rPr>
              <a:t>cliente</a:t>
            </a:r>
            <a:r>
              <a:rPr lang="en-US" sz="2000">
                <a:solidFill>
                  <a:srgbClr val="000000"/>
                </a:solidFill>
                <a:latin typeface="Calibri"/>
              </a:rPr>
              <a:t>.</a:t>
            </a:r>
            <a:endParaRPr lang="pt-BR" sz="2000"/>
          </a:p>
        </p:txBody>
      </p:sp>
    </p:spTree>
    <p:extLst>
      <p:ext uri="{BB962C8B-B14F-4D97-AF65-F5344CB8AC3E}">
        <p14:creationId xmlns:p14="http://schemas.microsoft.com/office/powerpoint/2010/main" val="15981544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B6885-7040-9284-85F6-90FA4186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CB9B036F-AE5F-8157-91F7-6673CD4E57FF}"/>
              </a:ext>
            </a:extLst>
          </p:cNvPr>
          <p:cNvSpPr txBox="1"/>
          <p:nvPr/>
        </p:nvSpPr>
        <p:spPr>
          <a:xfrm>
            <a:off x="2009749" y="698028"/>
            <a:ext cx="81778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800" b="1">
                <a:latin typeface="Roboto"/>
                <a:ea typeface="Roboto"/>
                <a:cs typeface="Roboto"/>
              </a:rPr>
              <a:t>Cenários mais comuns do múltiplo no sistema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A17229F-2576-02C8-5F89-B783CC00BCB8}"/>
              </a:ext>
            </a:extLst>
          </p:cNvPr>
          <p:cNvSpPr/>
          <p:nvPr/>
        </p:nvSpPr>
        <p:spPr>
          <a:xfrm>
            <a:off x="518575" y="1951353"/>
            <a:ext cx="3575498" cy="1057974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 b="1">
                <a:solidFill>
                  <a:srgbClr val="000000"/>
                </a:solidFill>
                <a:ea typeface="+mn-lt"/>
                <a:cs typeface="+mn-lt"/>
              </a:rPr>
              <a:t>O múltiplo já existe e está tecnicamente liberado</a:t>
            </a:r>
            <a:endParaRPr lang="pt-BR" sz="2000" b="1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B56F901-7030-0379-1FE0-AF8A4393DC72}"/>
              </a:ext>
            </a:extLst>
          </p:cNvPr>
          <p:cNvSpPr/>
          <p:nvPr/>
        </p:nvSpPr>
        <p:spPr>
          <a:xfrm>
            <a:off x="4457971" y="1951352"/>
            <a:ext cx="3575498" cy="1057974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 b="1">
                <a:solidFill>
                  <a:srgbClr val="000000"/>
                </a:solidFill>
                <a:ea typeface="+mn-lt"/>
                <a:cs typeface="+mn-lt"/>
              </a:rPr>
              <a:t>O múltiplo já existe, mas tecnicamente rejeitado. </a:t>
            </a:r>
            <a:endParaRPr lang="pt-BR" sz="2000" b="1"/>
          </a:p>
        </p:txBody>
      </p:sp>
      <p:sp>
        <p:nvSpPr>
          <p:cNvPr id="3" name="Retângulo 7">
            <a:extLst>
              <a:ext uri="{FF2B5EF4-FFF2-40B4-BE49-F238E27FC236}">
                <a16:creationId xmlns:a16="http://schemas.microsoft.com/office/drawing/2014/main" id="{4280B06C-CA37-9E8F-4205-D6A6C63E00CF}"/>
              </a:ext>
            </a:extLst>
          </p:cNvPr>
          <p:cNvSpPr/>
          <p:nvPr/>
        </p:nvSpPr>
        <p:spPr>
          <a:xfrm>
            <a:off x="8397368" y="1951352"/>
            <a:ext cx="3575498" cy="1460540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 b="1">
                <a:solidFill>
                  <a:schemeClr val="tx1"/>
                </a:solidFill>
                <a:ea typeface="+mn-lt"/>
                <a:cs typeface="+mn-lt"/>
              </a:rPr>
              <a:t>o endereço é múltiplo, mas nenhum complemento foi criado anteriormente</a:t>
            </a:r>
            <a:endParaRPr lang="pt-BR" sz="2000" b="1">
              <a:solidFill>
                <a:schemeClr val="tx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C16B2A6-08D2-5380-48BA-A6B0043DFE28}"/>
              </a:ext>
            </a:extLst>
          </p:cNvPr>
          <p:cNvSpPr txBox="1"/>
          <p:nvPr/>
        </p:nvSpPr>
        <p:spPr>
          <a:xfrm>
            <a:off x="4744528" y="3716548"/>
            <a:ext cx="3019246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Criar</a:t>
            </a:r>
            <a:r>
              <a:rPr lang="en-US" sz="2000" b="0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0" i="0" u="none" strike="noStrike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não</a:t>
            </a:r>
            <a:r>
              <a:rPr lang="en-US" sz="2000" b="0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resolve a </a:t>
            </a:r>
            <a:r>
              <a:rPr lang="en-US" sz="2000" b="0" i="0" u="none" strike="noStrike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limitação</a:t>
            </a:r>
            <a:r>
              <a:rPr lang="en-US" sz="2000" b="0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0" i="0" u="none" strike="noStrike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técnica</a:t>
            </a:r>
            <a:r>
              <a:rPr lang="en-US" sz="2000" b="0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0" i="0" u="none" strike="noStrike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existente</a:t>
            </a:r>
            <a:r>
              <a:rPr lang="en-US" sz="2000" b="0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.</a:t>
            </a:r>
            <a:endParaRPr lang="pt-BR" sz="2000">
              <a:latin typeface="Roboto"/>
              <a:ea typeface="Roboto"/>
              <a:cs typeface="Roboto"/>
            </a:endParaRPr>
          </a:p>
        </p:txBody>
      </p:sp>
      <p:sp>
        <p:nvSpPr>
          <p:cNvPr id="10" name="Retângulo: Único Canto Arredondado 9">
            <a:extLst>
              <a:ext uri="{FF2B5EF4-FFF2-40B4-BE49-F238E27FC236}">
                <a16:creationId xmlns:a16="http://schemas.microsoft.com/office/drawing/2014/main" id="{AAE265C9-EA6A-78BB-F2A2-D2E967D73691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4347394" y="1758546"/>
            <a:ext cx="3792853" cy="3452014"/>
          </a:xfrm>
          <a:prstGeom prst="round1Rect">
            <a:avLst>
              <a:gd name="adj" fmla="val 35799"/>
            </a:avLst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200"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350767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677A1-0011-39EF-82AE-4CE1F4DC8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50115009-EF1F-8CA4-5028-10C22DE42A55}"/>
              </a:ext>
            </a:extLst>
          </p:cNvPr>
          <p:cNvSpPr txBox="1"/>
          <p:nvPr/>
        </p:nvSpPr>
        <p:spPr>
          <a:xfrm>
            <a:off x="2009749" y="698028"/>
            <a:ext cx="81778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800" b="1">
                <a:latin typeface="Roboto"/>
                <a:ea typeface="Roboto"/>
                <a:cs typeface="Roboto"/>
              </a:rPr>
              <a:t>Cenários mais comuns do múltiplo no sistema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F50E26F-C642-BBE2-B62E-D4FCFAD4E02A}"/>
              </a:ext>
            </a:extLst>
          </p:cNvPr>
          <p:cNvSpPr/>
          <p:nvPr/>
        </p:nvSpPr>
        <p:spPr>
          <a:xfrm>
            <a:off x="518575" y="1951353"/>
            <a:ext cx="3575498" cy="1057974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 b="1">
                <a:solidFill>
                  <a:srgbClr val="000000"/>
                </a:solidFill>
                <a:ea typeface="+mn-lt"/>
                <a:cs typeface="+mn-lt"/>
              </a:rPr>
              <a:t>O múltiplo já existe e está tecnicamente liberado</a:t>
            </a:r>
            <a:endParaRPr lang="pt-BR" sz="2000" b="1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9BB6A52-277C-4086-358A-7A18746C3522}"/>
              </a:ext>
            </a:extLst>
          </p:cNvPr>
          <p:cNvSpPr/>
          <p:nvPr/>
        </p:nvSpPr>
        <p:spPr>
          <a:xfrm>
            <a:off x="8397368" y="1951352"/>
            <a:ext cx="3575498" cy="1460540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 b="1">
                <a:solidFill>
                  <a:schemeClr val="tx1"/>
                </a:solidFill>
                <a:ea typeface="+mn-lt"/>
                <a:cs typeface="+mn-lt"/>
              </a:rPr>
              <a:t>o endereço é múltiplo, mas nenhum complemento foi criado anteriormente</a:t>
            </a:r>
            <a:endParaRPr lang="pt-BR" sz="2000" b="1">
              <a:solidFill>
                <a:schemeClr val="tx1"/>
              </a:solidFill>
            </a:endParaRPr>
          </a:p>
        </p:txBody>
      </p:sp>
      <p:sp>
        <p:nvSpPr>
          <p:cNvPr id="3" name="Retângulo 8">
            <a:extLst>
              <a:ext uri="{FF2B5EF4-FFF2-40B4-BE49-F238E27FC236}">
                <a16:creationId xmlns:a16="http://schemas.microsoft.com/office/drawing/2014/main" id="{A2FA90CE-C063-6EA9-870E-D1E2AD979985}"/>
              </a:ext>
            </a:extLst>
          </p:cNvPr>
          <p:cNvSpPr/>
          <p:nvPr/>
        </p:nvSpPr>
        <p:spPr>
          <a:xfrm>
            <a:off x="4457971" y="1951352"/>
            <a:ext cx="3575498" cy="1057974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 b="1">
                <a:solidFill>
                  <a:srgbClr val="000000"/>
                </a:solidFill>
                <a:ea typeface="+mn-lt"/>
                <a:cs typeface="+mn-lt"/>
              </a:rPr>
              <a:t>O múltiplo já existe, mas tecnicamente rejeitado. </a:t>
            </a:r>
            <a:endParaRPr lang="pt-BR" sz="2000" b="1"/>
          </a:p>
        </p:txBody>
      </p:sp>
      <p:sp>
        <p:nvSpPr>
          <p:cNvPr id="5" name="Retângulo: Único Canto Arredondado 4">
            <a:extLst>
              <a:ext uri="{FF2B5EF4-FFF2-40B4-BE49-F238E27FC236}">
                <a16:creationId xmlns:a16="http://schemas.microsoft.com/office/drawing/2014/main" id="{2A7897D8-93DC-DACC-A95E-3DB6D80515E3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8286791" y="1844810"/>
            <a:ext cx="3792853" cy="3452014"/>
          </a:xfrm>
          <a:prstGeom prst="round1Rect">
            <a:avLst>
              <a:gd name="adj" fmla="val 35799"/>
            </a:avLst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200">
              <a:latin typeface="Roboto"/>
              <a:ea typeface="Roboto"/>
              <a:cs typeface="Roboto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442186C-E581-A398-5765-279DBD3CCAF6}"/>
              </a:ext>
            </a:extLst>
          </p:cNvPr>
          <p:cNvSpPr txBox="1"/>
          <p:nvPr/>
        </p:nvSpPr>
        <p:spPr>
          <a:xfrm>
            <a:off x="8683925" y="3745303"/>
            <a:ext cx="3004868" cy="13378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solidFill>
                  <a:srgbClr val="000000"/>
                </a:solidFill>
                <a:latin typeface="Calibri"/>
              </a:rPr>
              <a:t>Criar</a:t>
            </a:r>
            <a:r>
              <a:rPr lang="en-US" sz="2000" b="0" i="0" u="none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>
                <a:solidFill>
                  <a:srgbClr val="000000"/>
                </a:solidFill>
                <a:latin typeface="Calibri"/>
              </a:rPr>
              <a:t>a </a:t>
            </a:r>
            <a:r>
              <a:rPr lang="en-US" sz="2000" b="0" i="0" u="none" strike="noStrike" err="1">
                <a:solidFill>
                  <a:srgbClr val="000000"/>
                </a:solidFill>
                <a:latin typeface="Calibri"/>
              </a:rPr>
              <a:t>partir</a:t>
            </a:r>
            <a:r>
              <a:rPr lang="en-US" sz="2000" b="0" i="0" u="none" strike="noStrike">
                <a:solidFill>
                  <a:srgbClr val="000000"/>
                </a:solidFill>
                <a:latin typeface="Calibri"/>
              </a:rPr>
              <a:t> do zero, </a:t>
            </a:r>
            <a:r>
              <a:rPr lang="en-US" sz="2000" b="0" i="0" u="none" strike="noStrike" err="1">
                <a:solidFill>
                  <a:srgbClr val="000000"/>
                </a:solidFill>
                <a:latin typeface="Calibri"/>
              </a:rPr>
              <a:t>utilizando</a:t>
            </a:r>
            <a:r>
              <a:rPr lang="en-US" sz="2000" b="0" i="0" u="none" strike="noStrike">
                <a:solidFill>
                  <a:srgbClr val="000000"/>
                </a:solidFill>
                <a:latin typeface="Calibri"/>
              </a:rPr>
              <a:t> um SDU </a:t>
            </a:r>
            <a:r>
              <a:rPr lang="en-US" sz="2000" b="0" i="0" u="none" strike="noStrike" err="1">
                <a:solidFill>
                  <a:srgbClr val="000000"/>
                </a:solidFill>
                <a:latin typeface="Calibri"/>
              </a:rPr>
              <a:t>como</a:t>
            </a:r>
            <a:r>
              <a:rPr lang="en-US" sz="2000" b="0" i="0" u="none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b="0" i="0" u="none" strike="noStrike" err="1">
                <a:solidFill>
                  <a:srgbClr val="000000"/>
                </a:solidFill>
                <a:latin typeface="Calibri"/>
              </a:rPr>
              <a:t>referência</a:t>
            </a:r>
            <a:r>
              <a:rPr lang="en-US" sz="2000" b="0" i="0" u="none" strike="noStrike">
                <a:solidFill>
                  <a:srgbClr val="000000"/>
                </a:solidFill>
                <a:latin typeface="Calibri"/>
              </a:rPr>
              <a:t> para </a:t>
            </a:r>
            <a:r>
              <a:rPr lang="en-US" sz="2000" b="0" i="0" u="none" strike="noStrike" err="1">
                <a:solidFill>
                  <a:srgbClr val="000000"/>
                </a:solidFill>
                <a:latin typeface="Calibri"/>
              </a:rPr>
              <a:t>iniciar</a:t>
            </a:r>
            <a:r>
              <a:rPr lang="en-US" sz="2000" b="0" i="0" u="none" strike="noStrike">
                <a:solidFill>
                  <a:srgbClr val="000000"/>
                </a:solidFill>
                <a:latin typeface="Calibri"/>
              </a:rPr>
              <a:t> o </a:t>
            </a:r>
            <a:r>
              <a:rPr lang="en-US" sz="2000" b="0" i="0" u="none" strike="noStrike" err="1">
                <a:solidFill>
                  <a:srgbClr val="000000"/>
                </a:solidFill>
                <a:latin typeface="Calibri"/>
              </a:rPr>
              <a:t>processo</a:t>
            </a:r>
            <a:r>
              <a:rPr lang="en-US" sz="2000" b="0" i="0" u="none" strike="noStrike">
                <a:solidFill>
                  <a:srgbClr val="000000"/>
                </a:solidFill>
                <a:latin typeface="Calibri"/>
              </a:rPr>
              <a:t>. </a:t>
            </a:r>
            <a:r>
              <a:rPr sz="2000" b="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​</a:t>
            </a:r>
            <a:endParaRPr lang="pt-BR" sz="2000"/>
          </a:p>
        </p:txBody>
      </p:sp>
    </p:spTree>
    <p:extLst>
      <p:ext uri="{BB962C8B-B14F-4D97-AF65-F5344CB8AC3E}">
        <p14:creationId xmlns:p14="http://schemas.microsoft.com/office/powerpoint/2010/main" val="34588316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O conteúdo gerado por IA pode estar incorreto.">
            <a:extLst>
              <a:ext uri="{FF2B5EF4-FFF2-40B4-BE49-F238E27FC236}">
                <a16:creationId xmlns:a16="http://schemas.microsoft.com/office/drawing/2014/main" id="{303EB1D0-F6EF-EB7A-D1DA-366D4F1A50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79" t="7875" r="7914" b="33139"/>
          <a:stretch>
            <a:fillRect/>
          </a:stretch>
        </p:blipFill>
        <p:spPr>
          <a:xfrm>
            <a:off x="743845" y="1715242"/>
            <a:ext cx="10534768" cy="4480888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8E4F87F4-A78D-8058-6A22-86F1218D8A3C}"/>
              </a:ext>
            </a:extLst>
          </p:cNvPr>
          <p:cNvSpPr/>
          <p:nvPr/>
        </p:nvSpPr>
        <p:spPr>
          <a:xfrm>
            <a:off x="3906338" y="2467440"/>
            <a:ext cx="3031322" cy="3999440"/>
          </a:xfrm>
          <a:prstGeom prst="round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: Cantos Diagonais Arredondados 1">
            <a:extLst>
              <a:ext uri="{FF2B5EF4-FFF2-40B4-BE49-F238E27FC236}">
                <a16:creationId xmlns:a16="http://schemas.microsoft.com/office/drawing/2014/main" id="{95BCB0A0-8203-06B0-230B-792C4DE19162}"/>
              </a:ext>
            </a:extLst>
          </p:cNvPr>
          <p:cNvSpPr/>
          <p:nvPr/>
        </p:nvSpPr>
        <p:spPr>
          <a:xfrm>
            <a:off x="4169788" y="1851288"/>
            <a:ext cx="2502548" cy="1236049"/>
          </a:xfrm>
          <a:prstGeom prst="round2Diag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600"/>
              <a:t>O equipamento </a:t>
            </a:r>
            <a:r>
              <a:rPr lang="pt-BR" sz="1600" b="1">
                <a:ea typeface="+mn-lt"/>
                <a:cs typeface="+mn-lt"/>
              </a:rPr>
              <a:t>TAP </a:t>
            </a:r>
            <a:r>
              <a:rPr lang="pt-BR" sz="1600"/>
              <a:t>distribui o cabeamento da rua até o imóvel do cliente.</a:t>
            </a:r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F28A186-255E-442B-DBAB-346CC447742B}"/>
              </a:ext>
            </a:extLst>
          </p:cNvPr>
          <p:cNvSpPr txBox="1"/>
          <p:nvPr/>
        </p:nvSpPr>
        <p:spPr>
          <a:xfrm>
            <a:off x="627920" y="5618262"/>
            <a:ext cx="303506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/>
              <a:t>O NODE recebe o sinal da rede (</a:t>
            </a:r>
            <a:r>
              <a:rPr lang="pt-BR" sz="1600" err="1"/>
              <a:t>backbone</a:t>
            </a:r>
            <a:r>
              <a:rPr lang="pt-BR" sz="1600"/>
              <a:t>) e distribui para as </a:t>
            </a:r>
            <a:r>
              <a:rPr lang="pt-BR" sz="1600" err="1"/>
              <a:t>TAP's</a:t>
            </a:r>
            <a:r>
              <a:rPr lang="pt-BR" sz="1600"/>
              <a:t>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89C1D71-788D-A2F4-09DB-709A7112F850}"/>
              </a:ext>
            </a:extLst>
          </p:cNvPr>
          <p:cNvSpPr txBox="1"/>
          <p:nvPr/>
        </p:nvSpPr>
        <p:spPr>
          <a:xfrm>
            <a:off x="4198164" y="5614257"/>
            <a:ext cx="247305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/>
              <a:t>Cada saída do TAP está conectada a um HP.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C3896A72-C4A3-329A-E27C-DA482499F04C}"/>
              </a:ext>
            </a:extLst>
          </p:cNvPr>
          <p:cNvSpPr/>
          <p:nvPr/>
        </p:nvSpPr>
        <p:spPr>
          <a:xfrm>
            <a:off x="7773847" y="1432270"/>
            <a:ext cx="3663925" cy="5135251"/>
          </a:xfrm>
          <a:prstGeom prst="round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A738BFD0-6061-914D-84A4-FE61DC631763}"/>
              </a:ext>
            </a:extLst>
          </p:cNvPr>
          <p:cNvSpPr/>
          <p:nvPr/>
        </p:nvSpPr>
        <p:spPr>
          <a:xfrm>
            <a:off x="383885" y="2568081"/>
            <a:ext cx="3031322" cy="3999440"/>
          </a:xfrm>
          <a:prstGeom prst="round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Diagonais Arredondados 9">
            <a:extLst>
              <a:ext uri="{FF2B5EF4-FFF2-40B4-BE49-F238E27FC236}">
                <a16:creationId xmlns:a16="http://schemas.microsoft.com/office/drawing/2014/main" id="{B60CE139-8832-63B4-F946-20AE56326AFF}"/>
              </a:ext>
            </a:extLst>
          </p:cNvPr>
          <p:cNvSpPr/>
          <p:nvPr/>
        </p:nvSpPr>
        <p:spPr>
          <a:xfrm>
            <a:off x="8062114" y="631576"/>
            <a:ext cx="3077641" cy="1221673"/>
          </a:xfrm>
          <a:prstGeom prst="round2Diag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1600" b="1">
                <a:solidFill>
                  <a:schemeClr val="bg1"/>
                </a:solidFill>
                <a:ea typeface="+mn-lt"/>
                <a:cs typeface="+mn-lt"/>
              </a:rPr>
              <a:t>HP </a:t>
            </a:r>
            <a:r>
              <a:rPr lang="pt-BR" sz="1600">
                <a:solidFill>
                  <a:schemeClr val="bg1"/>
                </a:solidFill>
                <a:ea typeface="+mn-lt"/>
                <a:cs typeface="+mn-lt"/>
              </a:rPr>
              <a:t>é o registro do endereço no sistema. Representa um ponto de conexão disponível.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FAEE57D-C900-41E5-F0F6-29ECAC0276F7}"/>
              </a:ext>
            </a:extLst>
          </p:cNvPr>
          <p:cNvSpPr/>
          <p:nvPr/>
        </p:nvSpPr>
        <p:spPr>
          <a:xfrm>
            <a:off x="10410306" y="2574056"/>
            <a:ext cx="857022" cy="587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BB59AD1-66BC-CCDF-AE0B-363A99C0D65C}"/>
              </a:ext>
            </a:extLst>
          </p:cNvPr>
          <p:cNvSpPr txBox="1"/>
          <p:nvPr/>
        </p:nvSpPr>
        <p:spPr>
          <a:xfrm>
            <a:off x="-4437239" y="2370029"/>
            <a:ext cx="566407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ea typeface="+mn-lt"/>
                <a:cs typeface="+mn-lt"/>
              </a:rPr>
              <a:t>NODE, TAP e HP: como funciona a conexão</a:t>
            </a:r>
          </a:p>
        </p:txBody>
      </p:sp>
      <p:sp>
        <p:nvSpPr>
          <p:cNvPr id="31" name="Retângulo: Cantos Diagonais Arredondados 30">
            <a:extLst>
              <a:ext uri="{FF2B5EF4-FFF2-40B4-BE49-F238E27FC236}">
                <a16:creationId xmlns:a16="http://schemas.microsoft.com/office/drawing/2014/main" id="{5C90FD89-1EC0-4C22-735B-79FE42CD3C2C}"/>
              </a:ext>
            </a:extLst>
          </p:cNvPr>
          <p:cNvSpPr/>
          <p:nvPr/>
        </p:nvSpPr>
        <p:spPr>
          <a:xfrm>
            <a:off x="747978" y="1851288"/>
            <a:ext cx="2301265" cy="1092277"/>
          </a:xfrm>
          <a:prstGeom prst="round2Diag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600" b="1"/>
              <a:t>NODE </a:t>
            </a:r>
            <a:r>
              <a:rPr lang="pt-BR" sz="1600"/>
              <a:t>é um equipamento que recebe e distribui o sinal da rede.</a:t>
            </a:r>
          </a:p>
        </p:txBody>
      </p:sp>
      <p:sp>
        <p:nvSpPr>
          <p:cNvPr id="5" name="Retângulo 8">
            <a:extLst>
              <a:ext uri="{FF2B5EF4-FFF2-40B4-BE49-F238E27FC236}">
                <a16:creationId xmlns:a16="http://schemas.microsoft.com/office/drawing/2014/main" id="{505213C5-7DB0-EC39-1BEC-695CBE7C2CA3}"/>
              </a:ext>
            </a:extLst>
          </p:cNvPr>
          <p:cNvSpPr/>
          <p:nvPr/>
        </p:nvSpPr>
        <p:spPr>
          <a:xfrm>
            <a:off x="1" y="1333"/>
            <a:ext cx="12190448" cy="751434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8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Conceitos na prática: </a:t>
            </a:r>
            <a:r>
              <a:rPr lang="pt-BR" sz="2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NODE, TAP e HP?</a:t>
            </a:r>
            <a:endParaRPr lang="pt-BR" b="1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820389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5">
            <a:extLst>
              <a:ext uri="{FF2B5EF4-FFF2-40B4-BE49-F238E27FC236}">
                <a16:creationId xmlns:a16="http://schemas.microsoft.com/office/drawing/2014/main" id="{804471FB-2F5A-CA42-EB80-33116BD64C77}"/>
              </a:ext>
            </a:extLst>
          </p:cNvPr>
          <p:cNvSpPr txBox="1"/>
          <p:nvPr/>
        </p:nvSpPr>
        <p:spPr>
          <a:xfrm>
            <a:off x="533399" y="1555717"/>
            <a:ext cx="11125200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kern="0"/>
            </a:defPPr>
          </a:lstStyle>
          <a:p>
            <a:pPr algn="just">
              <a:spcBef>
                <a:spcPct val="0"/>
              </a:spcBef>
              <a:spcAft>
                <a:spcPts val="600"/>
              </a:spcAft>
            </a:pPr>
            <a:r>
              <a:rPr lang="pt-BR">
                <a:solidFill>
                  <a:srgbClr val="393339"/>
                </a:solidFill>
                <a:ea typeface="Abhaya Libre Bold"/>
                <a:cs typeface="Abhaya Libre Bold"/>
                <a:sym typeface="Abhaya Libre Bold"/>
              </a:rPr>
              <a:t>Toda </a:t>
            </a:r>
            <a:r>
              <a:rPr lang="pt-BR" noProof="0">
                <a:solidFill>
                  <a:srgbClr val="393339"/>
                </a:solidFill>
                <a:latin typeface="+mn-lt"/>
                <a:ea typeface="Abhaya Libre Bold"/>
                <a:cs typeface="Abhaya Libre Bold"/>
                <a:sym typeface="Abhaya Libre Bold"/>
              </a:rPr>
              <a:t>a estrutura da </a:t>
            </a:r>
            <a:r>
              <a:rPr lang="pt-BR">
                <a:solidFill>
                  <a:srgbClr val="393339"/>
                </a:solidFill>
                <a:ea typeface="Abhaya Libre Bold"/>
                <a:cs typeface="Abhaya Libre Bold"/>
                <a:sym typeface="Abhaya Libre Bold"/>
              </a:rPr>
              <a:t>claro </a:t>
            </a:r>
            <a:r>
              <a:rPr lang="pt-BR" noProof="0">
                <a:solidFill>
                  <a:srgbClr val="393339"/>
                </a:solidFill>
                <a:latin typeface="+mn-lt"/>
                <a:ea typeface="Abhaya Libre Bold"/>
                <a:cs typeface="Abhaya Libre Bold"/>
                <a:sym typeface="Abhaya Libre Bold"/>
              </a:rPr>
              <a:t>na rua é fibra ótica a diferença fica por conta do </a:t>
            </a:r>
            <a:r>
              <a:rPr lang="pt-BR" b="1">
                <a:solidFill>
                  <a:srgbClr val="DA291C"/>
                </a:solidFill>
                <a:ea typeface="Abhaya Libre Bold"/>
                <a:cs typeface="Abhaya Libre Bold"/>
                <a:sym typeface="Abhaya Libre Bold"/>
              </a:rPr>
              <a:t>cabeamento interno do cliente</a:t>
            </a:r>
            <a:endParaRPr lang="pt-BR" b="1" noProof="0">
              <a:solidFill>
                <a:srgbClr val="DA291C"/>
              </a:solidFill>
              <a:latin typeface="AMX" pitchFamily="2" charset="0"/>
              <a:ea typeface="Abhaya Libre Bold"/>
              <a:cs typeface="Abhaya Libre Bold"/>
              <a:sym typeface="Abhaya Libre Bold"/>
            </a:endParaRPr>
          </a:p>
        </p:txBody>
      </p:sp>
      <p:sp>
        <p:nvSpPr>
          <p:cNvPr id="3" name="TextBox 35">
            <a:extLst>
              <a:ext uri="{FF2B5EF4-FFF2-40B4-BE49-F238E27FC236}">
                <a16:creationId xmlns:a16="http://schemas.microsoft.com/office/drawing/2014/main" id="{45149928-9F36-27D8-7BD0-3ADE676A4A77}"/>
              </a:ext>
            </a:extLst>
          </p:cNvPr>
          <p:cNvSpPr txBox="1"/>
          <p:nvPr/>
        </p:nvSpPr>
        <p:spPr>
          <a:xfrm>
            <a:off x="1631213" y="541943"/>
            <a:ext cx="8937306" cy="34483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kern="0"/>
            </a:defPPr>
          </a:lstStyle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pt-BR" sz="2800" b="1">
                <a:solidFill>
                  <a:srgbClr val="393339"/>
                </a:solidFill>
                <a:latin typeface="+mj-lt"/>
                <a:ea typeface="Abhaya Libre Bold"/>
                <a:cs typeface="Abhaya Libre Bold"/>
                <a:sym typeface="Abhaya Libre Bold"/>
              </a:rPr>
              <a:t>Tecnologias disponíveis no sistema</a:t>
            </a:r>
            <a:endParaRPr lang="pt-BR" sz="2800" b="1" noProof="0">
              <a:solidFill>
                <a:srgbClr val="393339"/>
              </a:solidFill>
              <a:latin typeface="+mj-lt"/>
              <a:ea typeface="Abhaya Libre Bold"/>
              <a:cs typeface="Abhaya Libre Bold"/>
            </a:endParaRPr>
          </a:p>
        </p:txBody>
      </p:sp>
      <p:sp>
        <p:nvSpPr>
          <p:cNvPr id="4" name="Retângulo: Cantos Superiores Arredondados 3">
            <a:extLst>
              <a:ext uri="{FF2B5EF4-FFF2-40B4-BE49-F238E27FC236}">
                <a16:creationId xmlns:a16="http://schemas.microsoft.com/office/drawing/2014/main" id="{1392B810-C63E-87F8-7DC9-752B99A8BABC}"/>
              </a:ext>
            </a:extLst>
          </p:cNvPr>
          <p:cNvSpPr/>
          <p:nvPr/>
        </p:nvSpPr>
        <p:spPr>
          <a:xfrm>
            <a:off x="568036" y="2604205"/>
            <a:ext cx="5040000" cy="810292"/>
          </a:xfrm>
          <a:prstGeom prst="round2SameRect">
            <a:avLst>
              <a:gd name="adj1" fmla="val 0"/>
              <a:gd name="adj2" fmla="val 27772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700">
                <a:solidFill>
                  <a:srgbClr val="393339"/>
                </a:solidFill>
              </a:rPr>
              <a:t>Regiões onde a </a:t>
            </a:r>
            <a:r>
              <a:rPr lang="pt-BR" sz="1700" b="1">
                <a:solidFill>
                  <a:srgbClr val="DA291C"/>
                </a:solidFill>
              </a:rPr>
              <a:t>Claro</a:t>
            </a:r>
            <a:r>
              <a:rPr lang="pt-BR" sz="1700">
                <a:solidFill>
                  <a:srgbClr val="393339"/>
                </a:solidFill>
              </a:rPr>
              <a:t> atende o cliente </a:t>
            </a:r>
            <a:r>
              <a:rPr lang="pt-BR" sz="1700" b="1">
                <a:solidFill>
                  <a:srgbClr val="393339"/>
                </a:solidFill>
              </a:rPr>
              <a:t>exclusivamente</a:t>
            </a:r>
            <a:r>
              <a:rPr lang="pt-BR" sz="1700">
                <a:solidFill>
                  <a:srgbClr val="393339"/>
                </a:solidFill>
              </a:rPr>
              <a:t> com </a:t>
            </a:r>
            <a:r>
              <a:rPr lang="pt-BR" sz="1700" b="1">
                <a:solidFill>
                  <a:srgbClr val="DA291C"/>
                </a:solidFill>
              </a:rPr>
              <a:t>Cabo coaxial!</a:t>
            </a:r>
          </a:p>
        </p:txBody>
      </p:sp>
      <p:sp>
        <p:nvSpPr>
          <p:cNvPr id="5" name="Shape 1633">
            <a:extLst>
              <a:ext uri="{FF2B5EF4-FFF2-40B4-BE49-F238E27FC236}">
                <a16:creationId xmlns:a16="http://schemas.microsoft.com/office/drawing/2014/main" id="{11B19058-849E-9792-112E-741BE6846489}"/>
              </a:ext>
            </a:extLst>
          </p:cNvPr>
          <p:cNvSpPr/>
          <p:nvPr/>
        </p:nvSpPr>
        <p:spPr>
          <a:xfrm>
            <a:off x="1797169" y="2205314"/>
            <a:ext cx="2581733" cy="398891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740000"/>
              </a:gs>
              <a:gs pos="100000">
                <a:srgbClr val="DA291C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miter lim="400000"/>
          </a:ln>
          <a:effectLst/>
        </p:spPr>
        <p:txBody>
          <a:bodyPr lIns="0" tIns="0" rIns="0" bIns="0" anchor="t"/>
          <a:lstStyle>
            <a:defPPr>
              <a:defRPr kern="0"/>
            </a:defPPr>
          </a:lstStyle>
          <a:p>
            <a:pPr algn="ctr">
              <a:lnSpc>
                <a:spcPct val="100000"/>
              </a:lnSpc>
              <a:defRPr sz="1800" cap="all" spc="90" baseline="-22222">
                <a:solidFill>
                  <a:srgbClr val="FFFFFF"/>
                </a:solidFill>
                <a:latin typeface="HK Grotesk Medium"/>
                <a:ea typeface="HK Grotesk Medium"/>
                <a:cs typeface="HK Grotesk Medium"/>
                <a:sym typeface="HK Grotesk Medium"/>
              </a:defRPr>
            </a:pPr>
            <a:r>
              <a:rPr lang="pt-BR" sz="2400" b="1">
                <a:latin typeface="AMX Medium" pitchFamily="2" charset="0"/>
              </a:rPr>
              <a:t>HFC</a:t>
            </a:r>
            <a:endParaRPr lang="pt-BR" sz="2400" b="1" noProof="0">
              <a:latin typeface="AMX Medium" pitchFamily="2" charset="0"/>
            </a:endParaRPr>
          </a:p>
        </p:txBody>
      </p:sp>
      <p:sp>
        <p:nvSpPr>
          <p:cNvPr id="6" name="Retângulo: Cantos Superiores Arredondados 5">
            <a:extLst>
              <a:ext uri="{FF2B5EF4-FFF2-40B4-BE49-F238E27FC236}">
                <a16:creationId xmlns:a16="http://schemas.microsoft.com/office/drawing/2014/main" id="{90861AB6-8341-281C-ED10-7E82B147B3D6}"/>
              </a:ext>
            </a:extLst>
          </p:cNvPr>
          <p:cNvSpPr/>
          <p:nvPr/>
        </p:nvSpPr>
        <p:spPr>
          <a:xfrm>
            <a:off x="588818" y="4092518"/>
            <a:ext cx="5040000" cy="810292"/>
          </a:xfrm>
          <a:prstGeom prst="round2SameRect">
            <a:avLst>
              <a:gd name="adj1" fmla="val 0"/>
              <a:gd name="adj2" fmla="val 27772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700">
                <a:solidFill>
                  <a:srgbClr val="393339"/>
                </a:solidFill>
              </a:rPr>
              <a:t>Regiões onde a </a:t>
            </a:r>
            <a:r>
              <a:rPr lang="pt-BR" sz="1700" b="1">
                <a:solidFill>
                  <a:srgbClr val="DA291C"/>
                </a:solidFill>
              </a:rPr>
              <a:t>Claro</a:t>
            </a:r>
            <a:r>
              <a:rPr lang="pt-BR" sz="1700">
                <a:solidFill>
                  <a:srgbClr val="393339"/>
                </a:solidFill>
              </a:rPr>
              <a:t> libera para o cliente tanto </a:t>
            </a:r>
            <a:r>
              <a:rPr lang="pt-BR" sz="1700" b="1">
                <a:solidFill>
                  <a:srgbClr val="DA291C"/>
                </a:solidFill>
              </a:rPr>
              <a:t>Cabo Coaxial (HFC) </a:t>
            </a:r>
            <a:r>
              <a:rPr lang="pt-BR" sz="1700">
                <a:solidFill>
                  <a:srgbClr val="393339"/>
                </a:solidFill>
              </a:rPr>
              <a:t>como</a:t>
            </a:r>
            <a:r>
              <a:rPr lang="pt-BR" sz="1700" b="1">
                <a:solidFill>
                  <a:srgbClr val="393339"/>
                </a:solidFill>
              </a:rPr>
              <a:t> </a:t>
            </a:r>
            <a:r>
              <a:rPr lang="pt-BR" sz="1700" b="1">
                <a:solidFill>
                  <a:srgbClr val="740000"/>
                </a:solidFill>
              </a:rPr>
              <a:t>Fibra Ótica (GPON).</a:t>
            </a:r>
          </a:p>
        </p:txBody>
      </p:sp>
      <p:sp>
        <p:nvSpPr>
          <p:cNvPr id="7" name="Shape 1633">
            <a:extLst>
              <a:ext uri="{FF2B5EF4-FFF2-40B4-BE49-F238E27FC236}">
                <a16:creationId xmlns:a16="http://schemas.microsoft.com/office/drawing/2014/main" id="{2FE1270E-2F9A-3B13-C712-6959ED8812C9}"/>
              </a:ext>
            </a:extLst>
          </p:cNvPr>
          <p:cNvSpPr/>
          <p:nvPr/>
        </p:nvSpPr>
        <p:spPr>
          <a:xfrm>
            <a:off x="1817951" y="3693627"/>
            <a:ext cx="2581733" cy="398891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393339">
                  <a:shade val="30000"/>
                  <a:satMod val="115000"/>
                </a:srgbClr>
              </a:gs>
              <a:gs pos="50000">
                <a:srgbClr val="393339">
                  <a:shade val="67500"/>
                  <a:satMod val="115000"/>
                </a:srgbClr>
              </a:gs>
              <a:gs pos="100000">
                <a:srgbClr val="393339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miter lim="400000"/>
          </a:ln>
          <a:effectLst/>
        </p:spPr>
        <p:txBody>
          <a:bodyPr lIns="0" tIns="0" rIns="0" bIns="0" anchor="t"/>
          <a:lstStyle>
            <a:defPPr>
              <a:defRPr kern="0"/>
            </a:defPPr>
          </a:lstStyle>
          <a:p>
            <a:pPr algn="ctr">
              <a:defRPr sz="1800" cap="all" spc="90" baseline="-22222">
                <a:solidFill>
                  <a:srgbClr val="FFFFFF"/>
                </a:solidFill>
                <a:latin typeface="HK Grotesk Medium"/>
                <a:ea typeface="HK Grotesk Medium"/>
                <a:cs typeface="HK Grotesk Medium"/>
                <a:sym typeface="HK Grotesk Medium"/>
              </a:defRPr>
            </a:pPr>
            <a:r>
              <a:rPr lang="pt-BR" sz="2400" b="1" err="1">
                <a:latin typeface="AMX Medium" pitchFamily="2" charset="0"/>
              </a:rPr>
              <a:t>Brownfield</a:t>
            </a:r>
            <a:r>
              <a:rPr lang="pt-BR" sz="2400" b="1">
                <a:latin typeface="AMX Medium" pitchFamily="2" charset="0"/>
              </a:rPr>
              <a:t>​</a:t>
            </a:r>
            <a:endParaRPr lang="pt-BR" sz="2400" b="1" noProof="0">
              <a:latin typeface="AMX Medium" pitchFamily="2" charset="0"/>
            </a:endParaRPr>
          </a:p>
        </p:txBody>
      </p:sp>
      <p:sp>
        <p:nvSpPr>
          <p:cNvPr id="8" name="Retângulo: Cantos Superiores Arredondados 7">
            <a:extLst>
              <a:ext uri="{FF2B5EF4-FFF2-40B4-BE49-F238E27FC236}">
                <a16:creationId xmlns:a16="http://schemas.microsoft.com/office/drawing/2014/main" id="{64E29D45-97CC-9E49-935C-0486B35135B2}"/>
              </a:ext>
            </a:extLst>
          </p:cNvPr>
          <p:cNvSpPr/>
          <p:nvPr/>
        </p:nvSpPr>
        <p:spPr>
          <a:xfrm>
            <a:off x="3576000" y="5501146"/>
            <a:ext cx="5040000" cy="810292"/>
          </a:xfrm>
          <a:prstGeom prst="round2SameRect">
            <a:avLst>
              <a:gd name="adj1" fmla="val 0"/>
              <a:gd name="adj2" fmla="val 27772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700">
                <a:solidFill>
                  <a:srgbClr val="393339"/>
                </a:solidFill>
              </a:rPr>
              <a:t>Regiões onde a </a:t>
            </a:r>
            <a:r>
              <a:rPr lang="pt-BR" sz="1700" b="1">
                <a:solidFill>
                  <a:srgbClr val="DA291C"/>
                </a:solidFill>
              </a:rPr>
              <a:t>Claro</a:t>
            </a:r>
            <a:r>
              <a:rPr lang="pt-BR" sz="1700">
                <a:solidFill>
                  <a:srgbClr val="393339"/>
                </a:solidFill>
              </a:rPr>
              <a:t> aluga a rede de outra empresa com tecnologia </a:t>
            </a:r>
            <a:r>
              <a:rPr lang="pt-BR" sz="1700" b="1">
                <a:solidFill>
                  <a:srgbClr val="740000"/>
                </a:solidFill>
              </a:rPr>
              <a:t>GPON.</a:t>
            </a:r>
          </a:p>
        </p:txBody>
      </p:sp>
      <p:sp>
        <p:nvSpPr>
          <p:cNvPr id="9" name="Shape 1633">
            <a:extLst>
              <a:ext uri="{FF2B5EF4-FFF2-40B4-BE49-F238E27FC236}">
                <a16:creationId xmlns:a16="http://schemas.microsoft.com/office/drawing/2014/main" id="{7485E792-FAD1-1384-2FF3-08E77FEF9DA3}"/>
              </a:ext>
            </a:extLst>
          </p:cNvPr>
          <p:cNvSpPr/>
          <p:nvPr/>
        </p:nvSpPr>
        <p:spPr>
          <a:xfrm>
            <a:off x="4805133" y="5102255"/>
            <a:ext cx="2581733" cy="398891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DA291C"/>
              </a:gs>
              <a:gs pos="88000">
                <a:srgbClr val="393339"/>
              </a:gs>
            </a:gsLst>
            <a:lin ang="2700000" scaled="1"/>
            <a:tileRect/>
          </a:gradFill>
          <a:ln w="12700">
            <a:miter lim="400000"/>
          </a:ln>
          <a:effectLst/>
        </p:spPr>
        <p:txBody>
          <a:bodyPr lIns="0" tIns="0" rIns="0" bIns="0" anchor="t"/>
          <a:lstStyle>
            <a:defPPr>
              <a:defRPr kern="0"/>
            </a:defPPr>
          </a:lstStyle>
          <a:p>
            <a:pPr algn="ctr">
              <a:lnSpc>
                <a:spcPct val="100000"/>
              </a:lnSpc>
              <a:defRPr sz="1800" cap="all" spc="90" baseline="-22222">
                <a:solidFill>
                  <a:srgbClr val="FFFFFF"/>
                </a:solidFill>
                <a:latin typeface="HK Grotesk Medium"/>
                <a:ea typeface="HK Grotesk Medium"/>
                <a:cs typeface="HK Grotesk Medium"/>
                <a:sym typeface="HK Grotesk Medium"/>
              </a:defRPr>
            </a:pPr>
            <a:r>
              <a:rPr lang="pt-BR" sz="2400" b="1">
                <a:latin typeface="AMX Medium" pitchFamily="2" charset="0"/>
              </a:rPr>
              <a:t>Rede Neutra</a:t>
            </a:r>
            <a:endParaRPr lang="pt-BR" sz="2400" b="1" noProof="0">
              <a:latin typeface="AMX Medium" pitchFamily="2" charset="0"/>
            </a:endParaRPr>
          </a:p>
        </p:txBody>
      </p:sp>
      <p:sp>
        <p:nvSpPr>
          <p:cNvPr id="10" name="Retângulo: Cantos Superiores Arredondados 9">
            <a:extLst>
              <a:ext uri="{FF2B5EF4-FFF2-40B4-BE49-F238E27FC236}">
                <a16:creationId xmlns:a16="http://schemas.microsoft.com/office/drawing/2014/main" id="{38076EA8-8D1F-2B7D-B749-5B3EBA632155}"/>
              </a:ext>
            </a:extLst>
          </p:cNvPr>
          <p:cNvSpPr/>
          <p:nvPr/>
        </p:nvSpPr>
        <p:spPr>
          <a:xfrm>
            <a:off x="6563185" y="2604205"/>
            <a:ext cx="5040000" cy="810292"/>
          </a:xfrm>
          <a:prstGeom prst="round2SameRect">
            <a:avLst>
              <a:gd name="adj1" fmla="val 0"/>
              <a:gd name="adj2" fmla="val 27772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700">
                <a:solidFill>
                  <a:srgbClr val="393339"/>
                </a:solidFill>
              </a:rPr>
              <a:t>Regiões onde a </a:t>
            </a:r>
            <a:r>
              <a:rPr lang="pt-BR" sz="1700" b="1">
                <a:solidFill>
                  <a:srgbClr val="DA291C"/>
                </a:solidFill>
              </a:rPr>
              <a:t>Claro</a:t>
            </a:r>
            <a:r>
              <a:rPr lang="pt-BR" sz="1700">
                <a:solidFill>
                  <a:srgbClr val="393339"/>
                </a:solidFill>
              </a:rPr>
              <a:t> atende o cliente </a:t>
            </a:r>
            <a:r>
              <a:rPr lang="pt-BR" sz="1700" b="1">
                <a:solidFill>
                  <a:srgbClr val="393339"/>
                </a:solidFill>
              </a:rPr>
              <a:t>exclusivamente</a:t>
            </a:r>
            <a:r>
              <a:rPr lang="pt-BR" sz="1700">
                <a:solidFill>
                  <a:srgbClr val="393339"/>
                </a:solidFill>
              </a:rPr>
              <a:t> com </a:t>
            </a:r>
            <a:r>
              <a:rPr lang="pt-BR" sz="1700" b="1">
                <a:solidFill>
                  <a:srgbClr val="740000"/>
                </a:solidFill>
              </a:rPr>
              <a:t>Fibra Ótica!</a:t>
            </a:r>
          </a:p>
        </p:txBody>
      </p:sp>
      <p:sp>
        <p:nvSpPr>
          <p:cNvPr id="11" name="Shape 1633">
            <a:extLst>
              <a:ext uri="{FF2B5EF4-FFF2-40B4-BE49-F238E27FC236}">
                <a16:creationId xmlns:a16="http://schemas.microsoft.com/office/drawing/2014/main" id="{5169E524-87B5-74C2-A3DE-2C8768D527C7}"/>
              </a:ext>
            </a:extLst>
          </p:cNvPr>
          <p:cNvSpPr/>
          <p:nvPr/>
        </p:nvSpPr>
        <p:spPr>
          <a:xfrm>
            <a:off x="7792318" y="2205314"/>
            <a:ext cx="2581733" cy="398891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740000">
                  <a:shade val="30000"/>
                  <a:satMod val="115000"/>
                </a:srgbClr>
              </a:gs>
              <a:gs pos="50000">
                <a:srgbClr val="740000">
                  <a:shade val="67500"/>
                  <a:satMod val="115000"/>
                </a:srgbClr>
              </a:gs>
              <a:gs pos="100000">
                <a:srgbClr val="740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miter lim="400000"/>
          </a:ln>
          <a:effectLst/>
        </p:spPr>
        <p:txBody>
          <a:bodyPr lIns="0" tIns="0" rIns="0" bIns="0" anchor="t"/>
          <a:lstStyle>
            <a:defPPr>
              <a:defRPr kern="0"/>
            </a:defPPr>
          </a:lstStyle>
          <a:p>
            <a:pPr algn="ctr">
              <a:lnSpc>
                <a:spcPct val="100000"/>
              </a:lnSpc>
              <a:defRPr sz="1800" cap="all" spc="90" baseline="-22222">
                <a:solidFill>
                  <a:srgbClr val="FFFFFF"/>
                </a:solidFill>
                <a:latin typeface="HK Grotesk Medium"/>
                <a:ea typeface="HK Grotesk Medium"/>
                <a:cs typeface="HK Grotesk Medium"/>
                <a:sym typeface="HK Grotesk Medium"/>
              </a:defRPr>
            </a:pPr>
            <a:r>
              <a:rPr lang="pt-BR" sz="2400" b="1">
                <a:latin typeface="AMX Medium" pitchFamily="2" charset="0"/>
              </a:rPr>
              <a:t>GPON</a:t>
            </a:r>
            <a:endParaRPr lang="pt-BR" sz="2400" b="1" noProof="0">
              <a:latin typeface="AMX Medium" pitchFamily="2" charset="0"/>
            </a:endParaRPr>
          </a:p>
        </p:txBody>
      </p:sp>
      <p:sp>
        <p:nvSpPr>
          <p:cNvPr id="12" name="Retângulo: Cantos Superiores Arredondados 11">
            <a:extLst>
              <a:ext uri="{FF2B5EF4-FFF2-40B4-BE49-F238E27FC236}">
                <a16:creationId xmlns:a16="http://schemas.microsoft.com/office/drawing/2014/main" id="{883C2CA6-CA6D-F092-79A7-6115B9297518}"/>
              </a:ext>
            </a:extLst>
          </p:cNvPr>
          <p:cNvSpPr/>
          <p:nvPr/>
        </p:nvSpPr>
        <p:spPr>
          <a:xfrm>
            <a:off x="6583967" y="4092518"/>
            <a:ext cx="5040000" cy="810292"/>
          </a:xfrm>
          <a:prstGeom prst="round2SameRect">
            <a:avLst>
              <a:gd name="adj1" fmla="val 0"/>
              <a:gd name="adj2" fmla="val 27772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700">
                <a:solidFill>
                  <a:srgbClr val="393339"/>
                </a:solidFill>
              </a:rPr>
              <a:t>Regiões onde uma parte da cidade é com </a:t>
            </a:r>
            <a:r>
              <a:rPr lang="pt-BR" sz="1700" b="1">
                <a:solidFill>
                  <a:srgbClr val="DA291C"/>
                </a:solidFill>
              </a:rPr>
              <a:t>Cabo Coaxial (HFC) </a:t>
            </a:r>
            <a:r>
              <a:rPr lang="pt-BR" sz="1700">
                <a:solidFill>
                  <a:srgbClr val="393339"/>
                </a:solidFill>
              </a:rPr>
              <a:t>e outra parte </a:t>
            </a:r>
            <a:r>
              <a:rPr lang="pt-BR" sz="1700" b="1">
                <a:solidFill>
                  <a:srgbClr val="393339"/>
                </a:solidFill>
              </a:rPr>
              <a:t> </a:t>
            </a:r>
            <a:r>
              <a:rPr lang="pt-BR" sz="1700" b="1">
                <a:solidFill>
                  <a:srgbClr val="740000"/>
                </a:solidFill>
              </a:rPr>
              <a:t>Fibra Ótica (GPON).</a:t>
            </a:r>
          </a:p>
        </p:txBody>
      </p:sp>
      <p:sp>
        <p:nvSpPr>
          <p:cNvPr id="13" name="Shape 1633">
            <a:extLst>
              <a:ext uri="{FF2B5EF4-FFF2-40B4-BE49-F238E27FC236}">
                <a16:creationId xmlns:a16="http://schemas.microsoft.com/office/drawing/2014/main" id="{4B9A03A5-DDA2-9F30-58CF-E390EA7943E4}"/>
              </a:ext>
            </a:extLst>
          </p:cNvPr>
          <p:cNvSpPr/>
          <p:nvPr/>
        </p:nvSpPr>
        <p:spPr>
          <a:xfrm>
            <a:off x="7813100" y="3693627"/>
            <a:ext cx="2581733" cy="398891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CCCCCC">
                  <a:shade val="30000"/>
                  <a:satMod val="115000"/>
                </a:srgbClr>
              </a:gs>
              <a:gs pos="50000">
                <a:srgbClr val="CCCCCC">
                  <a:shade val="67500"/>
                  <a:satMod val="115000"/>
                </a:srgbClr>
              </a:gs>
              <a:gs pos="100000">
                <a:srgbClr val="CCCCCC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miter lim="400000"/>
          </a:ln>
          <a:effectLst/>
        </p:spPr>
        <p:txBody>
          <a:bodyPr lIns="0" tIns="0" rIns="0" bIns="0" anchor="t"/>
          <a:lstStyle>
            <a:defPPr>
              <a:defRPr kern="0"/>
            </a:defPPr>
          </a:lstStyle>
          <a:p>
            <a:pPr algn="ctr">
              <a:lnSpc>
                <a:spcPct val="100000"/>
              </a:lnSpc>
              <a:defRPr sz="1800" cap="all" spc="90" baseline="-22222">
                <a:solidFill>
                  <a:srgbClr val="FFFFFF"/>
                </a:solidFill>
                <a:latin typeface="HK Grotesk Medium"/>
                <a:ea typeface="HK Grotesk Medium"/>
                <a:cs typeface="HK Grotesk Medium"/>
                <a:sym typeface="HK Grotesk Medium"/>
              </a:defRPr>
            </a:pPr>
            <a:r>
              <a:rPr lang="pt-BR" sz="2400" b="1">
                <a:latin typeface="AMX Medium" pitchFamily="2" charset="0"/>
              </a:rPr>
              <a:t>EXPANSÃO</a:t>
            </a:r>
            <a:endParaRPr lang="pt-BR" sz="2400" b="1" noProof="0">
              <a:latin typeface="AMX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228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7C2EA10-9AF2-BFFA-B6EB-5B5311373C72}"/>
              </a:ext>
            </a:extLst>
          </p:cNvPr>
          <p:cNvSpPr txBox="1"/>
          <p:nvPr/>
        </p:nvSpPr>
        <p:spPr>
          <a:xfrm>
            <a:off x="887259" y="2635684"/>
            <a:ext cx="609600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Roboto"/>
                <a:ea typeface="Roboto"/>
                <a:cs typeface="Roboto"/>
              </a:rPr>
              <a:t>o </a:t>
            </a:r>
            <a:r>
              <a:rPr lang="en-US" sz="2000" err="1">
                <a:latin typeface="Roboto"/>
                <a:ea typeface="Roboto"/>
                <a:cs typeface="Roboto"/>
              </a:rPr>
              <a:t>número</a:t>
            </a:r>
            <a:r>
              <a:rPr lang="en-US" sz="2000"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latin typeface="Roboto"/>
                <a:ea typeface="Roboto"/>
                <a:cs typeface="Roboto"/>
              </a:rPr>
              <a:t>não</a:t>
            </a:r>
            <a:r>
              <a:rPr lang="en-US" sz="2000"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latin typeface="Roboto"/>
                <a:ea typeface="Roboto"/>
                <a:cs typeface="Roboto"/>
              </a:rPr>
              <a:t>existe</a:t>
            </a:r>
            <a:r>
              <a:rPr lang="en-US" sz="2000">
                <a:latin typeface="Roboto"/>
                <a:ea typeface="Roboto"/>
                <a:cs typeface="Roboto"/>
              </a:rPr>
              <a:t> no </a:t>
            </a:r>
            <a:r>
              <a:rPr lang="en-US" sz="2000" err="1">
                <a:latin typeface="Roboto"/>
                <a:ea typeface="Roboto"/>
                <a:cs typeface="Roboto"/>
              </a:rPr>
              <a:t>sistema</a:t>
            </a:r>
            <a:r>
              <a:rPr lang="en-US" sz="2000">
                <a:latin typeface="Roboto"/>
                <a:ea typeface="Roboto"/>
                <a:cs typeface="Roboto"/>
              </a:rPr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Roboto"/>
                <a:ea typeface="Roboto"/>
                <a:cs typeface="Roboto"/>
              </a:rPr>
              <a:t>o </a:t>
            </a:r>
            <a:r>
              <a:rPr lang="en-US" sz="2000" err="1">
                <a:latin typeface="Roboto"/>
                <a:ea typeface="Roboto"/>
                <a:cs typeface="Roboto"/>
              </a:rPr>
              <a:t>complemento</a:t>
            </a:r>
            <a:r>
              <a:rPr lang="en-US" sz="2000"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latin typeface="Roboto"/>
                <a:ea typeface="Roboto"/>
                <a:cs typeface="Roboto"/>
              </a:rPr>
              <a:t>não</a:t>
            </a:r>
            <a:r>
              <a:rPr lang="en-US" sz="2000"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latin typeface="Roboto"/>
                <a:ea typeface="Roboto"/>
                <a:cs typeface="Roboto"/>
              </a:rPr>
              <a:t>está</a:t>
            </a:r>
            <a:r>
              <a:rPr lang="en-US" sz="2000"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latin typeface="Roboto"/>
                <a:ea typeface="Roboto"/>
                <a:cs typeface="Roboto"/>
              </a:rPr>
              <a:t>cadastrado</a:t>
            </a:r>
            <a:r>
              <a:rPr lang="en-US" sz="2000">
                <a:latin typeface="Roboto"/>
                <a:ea typeface="Roboto"/>
                <a:cs typeface="Roboto"/>
              </a:rPr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Roboto"/>
                <a:ea typeface="Roboto"/>
                <a:cs typeface="Roboto"/>
              </a:rPr>
              <a:t>a </a:t>
            </a:r>
            <a:r>
              <a:rPr lang="en-US" sz="2000" err="1">
                <a:latin typeface="Roboto"/>
                <a:ea typeface="Roboto"/>
                <a:cs typeface="Roboto"/>
              </a:rPr>
              <a:t>estrutura</a:t>
            </a:r>
            <a:r>
              <a:rPr lang="en-US" sz="2000">
                <a:latin typeface="Roboto"/>
                <a:ea typeface="Roboto"/>
                <a:cs typeface="Roboto"/>
              </a:rPr>
              <a:t> do </a:t>
            </a:r>
            <a:r>
              <a:rPr lang="en-US" sz="2000" err="1">
                <a:latin typeface="Roboto"/>
                <a:ea typeface="Roboto"/>
                <a:cs typeface="Roboto"/>
              </a:rPr>
              <a:t>endereço</a:t>
            </a:r>
            <a:r>
              <a:rPr lang="en-US" sz="2000"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latin typeface="Roboto"/>
                <a:ea typeface="Roboto"/>
                <a:cs typeface="Roboto"/>
              </a:rPr>
              <a:t>exige</a:t>
            </a:r>
            <a:r>
              <a:rPr lang="en-US" sz="2000"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latin typeface="Roboto"/>
                <a:ea typeface="Roboto"/>
                <a:cs typeface="Roboto"/>
              </a:rPr>
              <a:t>complementação</a:t>
            </a:r>
            <a:r>
              <a:rPr lang="en-US" sz="2000">
                <a:latin typeface="Roboto"/>
                <a:ea typeface="Roboto"/>
                <a:cs typeface="Roboto"/>
              </a:rPr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err="1">
                <a:latin typeface="Roboto"/>
                <a:ea typeface="Roboto"/>
                <a:cs typeface="Roboto"/>
              </a:rPr>
              <a:t>há</a:t>
            </a:r>
            <a:r>
              <a:rPr lang="en-US" sz="2000">
                <a:latin typeface="Roboto"/>
                <a:ea typeface="Roboto"/>
                <a:cs typeface="Roboto"/>
              </a:rPr>
              <a:t> base </a:t>
            </a:r>
            <a:r>
              <a:rPr lang="en-US" sz="2000" err="1">
                <a:latin typeface="Roboto"/>
                <a:ea typeface="Roboto"/>
                <a:cs typeface="Roboto"/>
              </a:rPr>
              <a:t>correta</a:t>
            </a:r>
            <a:r>
              <a:rPr lang="en-US" sz="2000">
                <a:latin typeface="Roboto"/>
                <a:ea typeface="Roboto"/>
                <a:cs typeface="Roboto"/>
              </a:rPr>
              <a:t> para </a:t>
            </a:r>
            <a:r>
              <a:rPr lang="en-US" sz="2000" err="1">
                <a:latin typeface="Roboto"/>
                <a:ea typeface="Roboto"/>
                <a:cs typeface="Roboto"/>
              </a:rPr>
              <a:t>criação</a:t>
            </a:r>
            <a:r>
              <a:rPr lang="en-US" sz="2000">
                <a:latin typeface="Roboto"/>
                <a:ea typeface="Roboto"/>
                <a:cs typeface="Roboto"/>
              </a:rPr>
              <a:t>, </a:t>
            </a:r>
            <a:r>
              <a:rPr lang="en-US" sz="2000" err="1">
                <a:latin typeface="Roboto"/>
                <a:ea typeface="Roboto"/>
                <a:cs typeface="Roboto"/>
              </a:rPr>
              <a:t>seguindo</a:t>
            </a:r>
            <a:r>
              <a:rPr lang="en-US" sz="2000">
                <a:latin typeface="Roboto"/>
                <a:ea typeface="Roboto"/>
                <a:cs typeface="Roboto"/>
              </a:rPr>
              <a:t> o </a:t>
            </a:r>
            <a:r>
              <a:rPr lang="en-US" sz="2000" err="1">
                <a:latin typeface="Roboto"/>
                <a:ea typeface="Roboto"/>
                <a:cs typeface="Roboto"/>
              </a:rPr>
              <a:t>padrão</a:t>
            </a:r>
            <a:r>
              <a:rPr lang="en-US" sz="2000">
                <a:latin typeface="Roboto"/>
                <a:ea typeface="Roboto"/>
                <a:cs typeface="Roboto"/>
              </a:rPr>
              <a:t> do GED.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pt-BR" sz="2000">
              <a:latin typeface="Roboto"/>
              <a:ea typeface="Roboto"/>
              <a:cs typeface="Roboto"/>
            </a:endParaRPr>
          </a:p>
        </p:txBody>
      </p:sp>
      <p:sp>
        <p:nvSpPr>
          <p:cNvPr id="6" name="Retângulo 8">
            <a:extLst>
              <a:ext uri="{FF2B5EF4-FFF2-40B4-BE49-F238E27FC236}">
                <a16:creationId xmlns:a16="http://schemas.microsoft.com/office/drawing/2014/main" id="{D8B81493-2EC3-9606-CC42-748D309B778B}"/>
              </a:ext>
            </a:extLst>
          </p:cNvPr>
          <p:cNvSpPr/>
          <p:nvPr/>
        </p:nvSpPr>
        <p:spPr>
          <a:xfrm>
            <a:off x="1" y="1333"/>
            <a:ext cx="12190448" cy="751434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8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Conceitos do sistema: Quando criar HP ou complemento? </a:t>
            </a:r>
            <a:endParaRPr lang="pt-BR" sz="2800" b="1">
              <a:latin typeface="Roboto"/>
              <a:ea typeface="Roboto"/>
              <a:cs typeface="Roboto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80945B0-FE17-54C0-9896-5E12E501E5D8}"/>
              </a:ext>
            </a:extLst>
          </p:cNvPr>
          <p:cNvSpPr txBox="1"/>
          <p:nvPr/>
        </p:nvSpPr>
        <p:spPr>
          <a:xfrm>
            <a:off x="887260" y="1717108"/>
            <a:ext cx="855945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0" i="0" u="none" strike="noStrike" baseline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A criação deve ocorrer somente quando, após a pesquisa e interpretação do cenário, for identificado que:</a:t>
            </a:r>
            <a:endParaRPr lang="pt-BR" sz="2000">
              <a:latin typeface="Roboto"/>
              <a:ea typeface="Roboto"/>
              <a:cs typeface="Roboto"/>
            </a:endParaRPr>
          </a:p>
          <a:p>
            <a:pPr algn="ctr"/>
            <a:endParaRPr lang="pt-BR" sz="2000"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504396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75683-DD0E-A007-ED25-596874527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8">
            <a:extLst>
              <a:ext uri="{FF2B5EF4-FFF2-40B4-BE49-F238E27FC236}">
                <a16:creationId xmlns:a16="http://schemas.microsoft.com/office/drawing/2014/main" id="{84CDA82E-86FF-6D72-F265-663BB5418FE7}"/>
              </a:ext>
            </a:extLst>
          </p:cNvPr>
          <p:cNvSpPr/>
          <p:nvPr/>
        </p:nvSpPr>
        <p:spPr>
          <a:xfrm>
            <a:off x="518574" y="2310786"/>
            <a:ext cx="2525952" cy="2754502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4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HP criado</a:t>
            </a:r>
            <a:endParaRPr lang="pt-BR"/>
          </a:p>
        </p:txBody>
      </p:sp>
      <p:sp>
        <p:nvSpPr>
          <p:cNvPr id="7" name="Retângulo 8">
            <a:extLst>
              <a:ext uri="{FF2B5EF4-FFF2-40B4-BE49-F238E27FC236}">
                <a16:creationId xmlns:a16="http://schemas.microsoft.com/office/drawing/2014/main" id="{8D5B32AF-7D60-BD82-8E17-60BDE6F8660D}"/>
              </a:ext>
            </a:extLst>
          </p:cNvPr>
          <p:cNvSpPr/>
          <p:nvPr/>
        </p:nvSpPr>
        <p:spPr>
          <a:xfrm>
            <a:off x="4112913" y="3216557"/>
            <a:ext cx="1720821" cy="1000465"/>
          </a:xfrm>
          <a:prstGeom prst="round2Diag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Endereço em análise</a:t>
            </a:r>
            <a:endParaRPr lang="pt-BR" sz="200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7FF8B98-F7E1-39C1-5874-3DC2E93FEC3F}"/>
              </a:ext>
            </a:extLst>
          </p:cNvPr>
          <p:cNvSpPr/>
          <p:nvPr/>
        </p:nvSpPr>
        <p:spPr>
          <a:xfrm>
            <a:off x="6988385" y="3216558"/>
            <a:ext cx="1720821" cy="1014843"/>
          </a:xfrm>
          <a:prstGeom prst="round2Diag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GED/SGD</a:t>
            </a:r>
            <a:endParaRPr lang="pt-BR" sz="2000"/>
          </a:p>
        </p:txBody>
      </p:sp>
      <p:sp>
        <p:nvSpPr>
          <p:cNvPr id="11" name="Retângulo 8">
            <a:extLst>
              <a:ext uri="{FF2B5EF4-FFF2-40B4-BE49-F238E27FC236}">
                <a16:creationId xmlns:a16="http://schemas.microsoft.com/office/drawing/2014/main" id="{CA400BBE-8561-FA38-41E7-DC1936186AD8}"/>
              </a:ext>
            </a:extLst>
          </p:cNvPr>
          <p:cNvSpPr/>
          <p:nvPr/>
        </p:nvSpPr>
        <p:spPr>
          <a:xfrm>
            <a:off x="9791970" y="3187804"/>
            <a:ext cx="1720821" cy="1057974"/>
          </a:xfrm>
          <a:prstGeom prst="round2Diag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Liberação ou rejeição</a:t>
            </a:r>
            <a:endParaRPr lang="pt-BR" sz="2000"/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F96DEDFE-E042-35F8-CB16-4DFB3C9C060E}"/>
              </a:ext>
            </a:extLst>
          </p:cNvPr>
          <p:cNvCxnSpPr/>
          <p:nvPr/>
        </p:nvCxnSpPr>
        <p:spPr>
          <a:xfrm>
            <a:off x="3036418" y="3702170"/>
            <a:ext cx="1026781" cy="7588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F950D764-F244-DC86-137D-233A433C4D20}"/>
              </a:ext>
            </a:extLst>
          </p:cNvPr>
          <p:cNvCxnSpPr>
            <a:cxnSpLocks/>
          </p:cNvCxnSpPr>
          <p:nvPr/>
        </p:nvCxnSpPr>
        <p:spPr>
          <a:xfrm>
            <a:off x="5825625" y="3716547"/>
            <a:ext cx="1026781" cy="7588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B0B3BD92-82BB-B2AD-B722-5E62FB8575E0}"/>
              </a:ext>
            </a:extLst>
          </p:cNvPr>
          <p:cNvCxnSpPr>
            <a:cxnSpLocks/>
          </p:cNvCxnSpPr>
          <p:nvPr/>
        </p:nvCxnSpPr>
        <p:spPr>
          <a:xfrm>
            <a:off x="8729852" y="3716547"/>
            <a:ext cx="1026781" cy="7588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02A7D12-F8C8-56B3-DE95-CAEAB30921DC}"/>
              </a:ext>
            </a:extLst>
          </p:cNvPr>
          <p:cNvSpPr txBox="1"/>
          <p:nvPr/>
        </p:nvSpPr>
        <p:spPr>
          <a:xfrm>
            <a:off x="3637472" y="4464170"/>
            <a:ext cx="268856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0" i="0" u="none" strike="noStrike" baseline="0">
                <a:solidFill>
                  <a:srgbClr val="000000"/>
                </a:solidFill>
                <a:latin typeface="AMX"/>
              </a:rPr>
              <a:t>Toda a criação de HP irá gerar uma </a:t>
            </a:r>
            <a:r>
              <a:rPr lang="pt-BR">
                <a:solidFill>
                  <a:srgbClr val="000000"/>
                </a:solidFill>
                <a:latin typeface="AMX"/>
              </a:rPr>
              <a:t>pendência</a:t>
            </a:r>
            <a:r>
              <a:rPr lang="pt-BR" b="0" i="0" u="none" strike="noStrike" baseline="0">
                <a:solidFill>
                  <a:srgbClr val="000000"/>
                </a:solidFill>
                <a:latin typeface="AMX"/>
              </a:rPr>
              <a:t> no </a:t>
            </a:r>
            <a:r>
              <a:rPr lang="pt-BR" err="1">
                <a:solidFill>
                  <a:srgbClr val="000000"/>
                </a:solidFill>
                <a:latin typeface="AMX"/>
              </a:rPr>
              <a:t>NetSales</a:t>
            </a:r>
            <a:endParaRPr lang="pt-BR" err="1"/>
          </a:p>
        </p:txBody>
      </p:sp>
      <p:sp>
        <p:nvSpPr>
          <p:cNvPr id="4" name="Retângulo 8">
            <a:extLst>
              <a:ext uri="{FF2B5EF4-FFF2-40B4-BE49-F238E27FC236}">
                <a16:creationId xmlns:a16="http://schemas.microsoft.com/office/drawing/2014/main" id="{CDCB8EA6-D9B3-2EF7-53EE-57EDAC87BC9B}"/>
              </a:ext>
            </a:extLst>
          </p:cNvPr>
          <p:cNvSpPr/>
          <p:nvPr/>
        </p:nvSpPr>
        <p:spPr>
          <a:xfrm>
            <a:off x="1" y="1333"/>
            <a:ext cx="12190448" cy="751434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8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Conceitos do sistema: O que acontece após criar HP?  </a:t>
            </a:r>
            <a:endParaRPr lang="pt-BR" sz="2800" b="1"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647603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E9832DF-6DA0-BCE6-D99A-A2530EED3C7C}"/>
              </a:ext>
            </a:extLst>
          </p:cNvPr>
          <p:cNvSpPr txBox="1"/>
          <p:nvPr/>
        </p:nvSpPr>
        <p:spPr>
          <a:xfrm>
            <a:off x="1375254" y="3187230"/>
            <a:ext cx="60960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/>
              <a:t>Criou HP?</a:t>
            </a:r>
            <a:br>
              <a:rPr lang="en-US" sz="2800" b="1"/>
            </a:br>
            <a:r>
              <a:rPr lang="en-US" sz="2800" b="1">
                <a:solidFill>
                  <a:srgbClr val="C00000"/>
                </a:solidFill>
              </a:rPr>
              <a:t>O </a:t>
            </a:r>
            <a:r>
              <a:rPr lang="en-US" sz="2800" b="1" err="1">
                <a:solidFill>
                  <a:srgbClr val="C00000"/>
                </a:solidFill>
              </a:rPr>
              <a:t>processo</a:t>
            </a:r>
            <a:r>
              <a:rPr lang="en-US" sz="2800" b="1">
                <a:solidFill>
                  <a:srgbClr val="C00000"/>
                </a:solidFill>
              </a:rPr>
              <a:t> continua.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FBFB234-A72D-22BA-9C30-63B3989C6CE5}"/>
              </a:ext>
            </a:extLst>
          </p:cNvPr>
          <p:cNvSpPr txBox="1"/>
          <p:nvPr/>
        </p:nvSpPr>
        <p:spPr>
          <a:xfrm>
            <a:off x="6949336" y="2712163"/>
            <a:ext cx="335055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/>
              <a:t>Endereço </a:t>
            </a:r>
            <a:r>
              <a:rPr lang="en-US" sz="2400" err="1"/>
              <a:t>em</a:t>
            </a:r>
            <a:r>
              <a:rPr lang="en-US" sz="2400"/>
              <a:t> </a:t>
            </a:r>
            <a:r>
              <a:rPr lang="en-US" sz="2400" err="1"/>
              <a:t>análise</a:t>
            </a:r>
            <a:endParaRPr lang="pt-BR" sz="2400" err="1"/>
          </a:p>
          <a:p>
            <a:pPr marL="285750" indent="-285750">
              <a:buFont typeface="Arial"/>
              <a:buChar char="•"/>
            </a:pPr>
            <a:r>
              <a:rPr lang="en-US" sz="2400" err="1"/>
              <a:t>Verificar</a:t>
            </a:r>
            <a:r>
              <a:rPr lang="en-US" sz="2400"/>
              <a:t> </a:t>
            </a:r>
            <a:r>
              <a:rPr lang="en-US" sz="2400" err="1"/>
              <a:t>crédito</a:t>
            </a:r>
            <a:endParaRPr lang="pt-BR" sz="2400" err="1"/>
          </a:p>
          <a:p>
            <a:pPr marL="285750" indent="-285750">
              <a:buFont typeface="Arial"/>
              <a:buChar char="•"/>
            </a:pPr>
            <a:r>
              <a:rPr lang="en-US" sz="2400" err="1"/>
              <a:t>Pendência</a:t>
            </a:r>
            <a:r>
              <a:rPr lang="en-US" sz="2400"/>
              <a:t> de </a:t>
            </a:r>
            <a:r>
              <a:rPr lang="en-US" sz="2400" err="1"/>
              <a:t>crédito</a:t>
            </a:r>
          </a:p>
          <a:p>
            <a:pPr marL="285750" indent="-285750">
              <a:buFont typeface="Arial"/>
              <a:buChar char="•"/>
            </a:pPr>
            <a:r>
              <a:rPr lang="en-US" sz="2400" err="1"/>
              <a:t>Vistoria</a:t>
            </a:r>
            <a:r>
              <a:rPr lang="en-US" sz="2400"/>
              <a:t> manual</a:t>
            </a:r>
            <a:endParaRPr lang="pt-BR" sz="2400"/>
          </a:p>
        </p:txBody>
      </p:sp>
      <p:sp>
        <p:nvSpPr>
          <p:cNvPr id="6" name="Chave Esquerda 5">
            <a:extLst>
              <a:ext uri="{FF2B5EF4-FFF2-40B4-BE49-F238E27FC236}">
                <a16:creationId xmlns:a16="http://schemas.microsoft.com/office/drawing/2014/main" id="{9CD750E6-99D6-98E0-71B3-280B0E15B0CF}"/>
              </a:ext>
            </a:extLst>
          </p:cNvPr>
          <p:cNvSpPr/>
          <p:nvPr/>
        </p:nvSpPr>
        <p:spPr>
          <a:xfrm>
            <a:off x="6005559" y="2241747"/>
            <a:ext cx="737382" cy="2515099"/>
          </a:xfrm>
          <a:prstGeom prst="leftBrac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961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0C99D-F763-5DE7-5C4A-D765013E9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7DDBF28-F69A-0C5C-BC74-A4A6B06E5085}"/>
              </a:ext>
            </a:extLst>
          </p:cNvPr>
          <p:cNvSpPr/>
          <p:nvPr/>
        </p:nvSpPr>
        <p:spPr>
          <a:xfrm>
            <a:off x="17318" y="34636"/>
            <a:ext cx="12192000" cy="68233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13">
            <a:extLst>
              <a:ext uri="{FF2B5EF4-FFF2-40B4-BE49-F238E27FC236}">
                <a16:creationId xmlns:a16="http://schemas.microsoft.com/office/drawing/2014/main" id="{BA9C9779-A716-FF11-6DE4-194F47006E97}"/>
              </a:ext>
            </a:extLst>
          </p:cNvPr>
          <p:cNvSpPr txBox="1"/>
          <p:nvPr/>
        </p:nvSpPr>
        <p:spPr>
          <a:xfrm>
            <a:off x="1413006" y="3137405"/>
            <a:ext cx="936386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>
                <a:solidFill>
                  <a:schemeClr val="bg1"/>
                </a:solidFill>
                <a:ea typeface="+mn-lt"/>
                <a:cs typeface="+mn-lt"/>
              </a:rPr>
              <a:t>Acompanhamento e análise SGD</a:t>
            </a:r>
            <a:endParaRPr lang="pt-BR">
              <a:solidFill>
                <a:schemeClr val="bg1"/>
              </a:solidFill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AA27DF29-C65D-2828-49AC-5F6D101D9B2B}"/>
              </a:ext>
            </a:extLst>
          </p:cNvPr>
          <p:cNvGrpSpPr/>
          <p:nvPr/>
        </p:nvGrpSpPr>
        <p:grpSpPr>
          <a:xfrm>
            <a:off x="657064" y="443334"/>
            <a:ext cx="1247972" cy="690562"/>
            <a:chOff x="657064" y="443334"/>
            <a:chExt cx="1247972" cy="690562"/>
          </a:xfrm>
        </p:grpSpPr>
        <p:sp>
          <p:nvSpPr>
            <p:cNvPr id="5" name="Retângulo: Único Canto Arredondado 4">
              <a:extLst>
                <a:ext uri="{FF2B5EF4-FFF2-40B4-BE49-F238E27FC236}">
                  <a16:creationId xmlns:a16="http://schemas.microsoft.com/office/drawing/2014/main" id="{04527C3C-67BD-5A67-61A6-CD5049B9A06D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657064" y="4433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72CC3B44-7D80-F718-75F2-3945A4737D8D}"/>
                </a:ext>
              </a:extLst>
            </p:cNvPr>
            <p:cNvSpPr/>
            <p:nvPr/>
          </p:nvSpPr>
          <p:spPr>
            <a:xfrm>
              <a:off x="836358" y="4433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 err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I</a:t>
              </a:r>
              <a:endParaRPr lang="pt-BR" sz="4000" b="1" i="1">
                <a:solidFill>
                  <a:schemeClr val="tx1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4" name="CaixaDeTexto 6">
            <a:extLst>
              <a:ext uri="{FF2B5EF4-FFF2-40B4-BE49-F238E27FC236}">
                <a16:creationId xmlns:a16="http://schemas.microsoft.com/office/drawing/2014/main" id="{44437F8D-E453-076E-28CB-2C23CB77DCBD}"/>
              </a:ext>
            </a:extLst>
          </p:cNvPr>
          <p:cNvSpPr txBox="1"/>
          <p:nvPr/>
        </p:nvSpPr>
        <p:spPr>
          <a:xfrm>
            <a:off x="2105438" y="443334"/>
            <a:ext cx="2499210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>
                <a:solidFill>
                  <a:schemeClr val="bg1"/>
                </a:solidFill>
              </a:rPr>
              <a:t>INTERPRETAR</a:t>
            </a:r>
          </a:p>
        </p:txBody>
      </p:sp>
    </p:spTree>
    <p:extLst>
      <p:ext uri="{BB962C8B-B14F-4D97-AF65-F5344CB8AC3E}">
        <p14:creationId xmlns:p14="http://schemas.microsoft.com/office/powerpoint/2010/main" val="2217243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3780B-23FB-2CC0-591D-5F1CDB5EA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DB55505-8B72-89B1-10A3-6D0EC7F350F6}"/>
              </a:ext>
            </a:extLst>
          </p:cNvPr>
          <p:cNvSpPr txBox="1"/>
          <p:nvPr/>
        </p:nvSpPr>
        <p:spPr>
          <a:xfrm>
            <a:off x="1136796" y="2968925"/>
            <a:ext cx="216074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latin typeface="Roboto"/>
                <a:ea typeface="Roboto"/>
                <a:cs typeface="Roboto"/>
              </a:rPr>
              <a:t>Status</a:t>
            </a:r>
            <a:endParaRPr lang="pt-BR" sz="2000">
              <a:latin typeface="Roboto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r>
              <a:rPr lang="pt-BR" sz="2000">
                <a:latin typeface="Roboto"/>
                <a:ea typeface="Roboto"/>
                <a:cs typeface="Roboto"/>
              </a:rPr>
              <a:t>Bloqueios</a:t>
            </a:r>
            <a:endParaRPr lang="en-US" sz="2000">
              <a:latin typeface="Roboto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r>
              <a:rPr lang="pt-BR" sz="2000">
                <a:latin typeface="Roboto"/>
                <a:ea typeface="Roboto"/>
                <a:cs typeface="Roboto"/>
              </a:rPr>
              <a:t>Tratativas</a:t>
            </a:r>
          </a:p>
          <a:p>
            <a:pPr algn="ctr"/>
            <a:endParaRPr lang="pt-BR" sz="2000">
              <a:latin typeface="Roboto"/>
              <a:ea typeface="Roboto"/>
              <a:cs typeface="Roboto"/>
            </a:endParaRPr>
          </a:p>
        </p:txBody>
      </p:sp>
      <p:pic>
        <p:nvPicPr>
          <p:cNvPr id="4" name="Imagem 3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736618FF-5ED1-947D-CB90-A08D28668A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65" t="2834" b="2024"/>
          <a:stretch>
            <a:fillRect/>
          </a:stretch>
        </p:blipFill>
        <p:spPr>
          <a:xfrm>
            <a:off x="5153737" y="1533280"/>
            <a:ext cx="5940016" cy="4412340"/>
          </a:xfrm>
          <a:prstGeom prst="rect">
            <a:avLst/>
          </a:prstGeom>
        </p:spPr>
      </p:pic>
      <p:sp>
        <p:nvSpPr>
          <p:cNvPr id="8" name="Retângulo 8">
            <a:extLst>
              <a:ext uri="{FF2B5EF4-FFF2-40B4-BE49-F238E27FC236}">
                <a16:creationId xmlns:a16="http://schemas.microsoft.com/office/drawing/2014/main" id="{7CDE0064-0FAA-89F3-B054-81BEE7F2B106}"/>
              </a:ext>
            </a:extLst>
          </p:cNvPr>
          <p:cNvSpPr/>
          <p:nvPr/>
        </p:nvSpPr>
        <p:spPr>
          <a:xfrm>
            <a:off x="1" y="1333"/>
            <a:ext cx="12190448" cy="751434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Acompanhamento: o que é o SGD?</a:t>
            </a:r>
            <a:endParaRPr lang="pt-BR" sz="2800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E94C8BD-356B-809A-0F11-2FD816A01E48}"/>
              </a:ext>
            </a:extLst>
          </p:cNvPr>
          <p:cNvSpPr txBox="1"/>
          <p:nvPr/>
        </p:nvSpPr>
        <p:spPr>
          <a:xfrm>
            <a:off x="981205" y="2322534"/>
            <a:ext cx="60960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Permite</a:t>
            </a:r>
            <a:r>
              <a:rPr lang="en-US" sz="2000" b="1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i="0" u="none" strike="noStrike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acompanhar</a:t>
            </a:r>
            <a:r>
              <a:rPr lang="en-US" sz="20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:</a:t>
            </a:r>
            <a:endParaRPr lang="pt-BR" sz="2000" b="1">
              <a:latin typeface="Roboto"/>
              <a:ea typeface="Roboto"/>
              <a:cs typeface="Roboto"/>
            </a:endParaRPr>
          </a:p>
          <a:p>
            <a:pPr algn="ctr"/>
            <a:endParaRPr lang="pt-BR" sz="2000" b="1"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836854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Conector de Seta Reta 36">
            <a:extLst>
              <a:ext uri="{FF2B5EF4-FFF2-40B4-BE49-F238E27FC236}">
                <a16:creationId xmlns:a16="http://schemas.microsoft.com/office/drawing/2014/main" id="{C01621CE-3428-428B-517E-455AEA0E5034}"/>
              </a:ext>
            </a:extLst>
          </p:cNvPr>
          <p:cNvCxnSpPr/>
          <p:nvPr/>
        </p:nvCxnSpPr>
        <p:spPr>
          <a:xfrm>
            <a:off x="1362266" y="3422827"/>
            <a:ext cx="8950003" cy="6016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Agrupar 1">
            <a:extLst>
              <a:ext uri="{FF2B5EF4-FFF2-40B4-BE49-F238E27FC236}">
                <a16:creationId xmlns:a16="http://schemas.microsoft.com/office/drawing/2014/main" id="{615921D7-1237-0BFC-E05D-EEBDC07039DC}"/>
              </a:ext>
            </a:extLst>
          </p:cNvPr>
          <p:cNvGrpSpPr/>
          <p:nvPr/>
        </p:nvGrpSpPr>
        <p:grpSpPr>
          <a:xfrm>
            <a:off x="2852686" y="3106346"/>
            <a:ext cx="1485145" cy="1154708"/>
            <a:chOff x="296008" y="2194430"/>
            <a:chExt cx="1842542" cy="2020974"/>
          </a:xfrm>
        </p:grpSpPr>
        <p:grpSp>
          <p:nvGrpSpPr>
            <p:cNvPr id="31" name="Agrupar 30">
              <a:extLst>
                <a:ext uri="{FF2B5EF4-FFF2-40B4-BE49-F238E27FC236}">
                  <a16:creationId xmlns:a16="http://schemas.microsoft.com/office/drawing/2014/main" id="{6B2771AD-E2E2-DB3A-8ABF-8A6A32B7E209}"/>
                </a:ext>
              </a:extLst>
            </p:cNvPr>
            <p:cNvGrpSpPr/>
            <p:nvPr/>
          </p:nvGrpSpPr>
          <p:grpSpPr>
            <a:xfrm>
              <a:off x="296008" y="2194430"/>
              <a:ext cx="1842542" cy="2020974"/>
              <a:chOff x="296008" y="2194430"/>
              <a:chExt cx="1842542" cy="2020974"/>
            </a:xfrm>
          </p:grpSpPr>
          <p:sp>
            <p:nvSpPr>
              <p:cNvPr id="36" name="Retângulo: Único Canto Arredondado 35">
                <a:extLst>
                  <a:ext uri="{FF2B5EF4-FFF2-40B4-BE49-F238E27FC236}">
                    <a16:creationId xmlns:a16="http://schemas.microsoft.com/office/drawing/2014/main" id="{B50F6536-088E-EED7-71FC-DFF5F87BE9B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 flipH="1">
                <a:off x="296008" y="2194430"/>
                <a:ext cx="871974" cy="763720"/>
              </a:xfrm>
              <a:prstGeom prst="round1Rect">
                <a:avLst>
                  <a:gd name="adj" fmla="val 35799"/>
                </a:avLst>
              </a:prstGeom>
              <a:solidFill>
                <a:srgbClr val="A7A8A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 sz="1200">
                  <a:latin typeface="Roboto"/>
                  <a:ea typeface="Roboto"/>
                  <a:cs typeface="Roboto"/>
                </a:endParaRPr>
              </a:p>
            </p:txBody>
          </p:sp>
          <p:sp>
            <p:nvSpPr>
              <p:cNvPr id="34" name="Forma Livre: Forma 33">
                <a:extLst>
                  <a:ext uri="{FF2B5EF4-FFF2-40B4-BE49-F238E27FC236}">
                    <a16:creationId xmlns:a16="http://schemas.microsoft.com/office/drawing/2014/main" id="{D06B8BC6-5C39-4A59-996C-7CD7E21DE86E}"/>
                  </a:ext>
                </a:extLst>
              </p:cNvPr>
              <p:cNvSpPr/>
              <p:nvPr/>
            </p:nvSpPr>
            <p:spPr>
              <a:xfrm>
                <a:off x="400618" y="3360060"/>
                <a:ext cx="1737932" cy="855344"/>
              </a:xfrm>
              <a:custGeom>
                <a:avLst/>
                <a:gdLst>
                  <a:gd name="connsiteX0" fmla="*/ 0 w 1425573"/>
                  <a:gd name="connsiteY0" fmla="*/ 0 h 855344"/>
                  <a:gd name="connsiteX1" fmla="*/ 1425573 w 1425573"/>
                  <a:gd name="connsiteY1" fmla="*/ 0 h 855344"/>
                  <a:gd name="connsiteX2" fmla="*/ 1425573 w 1425573"/>
                  <a:gd name="connsiteY2" fmla="*/ 855344 h 855344"/>
                  <a:gd name="connsiteX3" fmla="*/ 0 w 1425573"/>
                  <a:gd name="connsiteY3" fmla="*/ 855344 h 855344"/>
                  <a:gd name="connsiteX4" fmla="*/ 0 w 1425573"/>
                  <a:gd name="connsiteY4" fmla="*/ 0 h 85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5573" h="855344">
                    <a:moveTo>
                      <a:pt x="0" y="0"/>
                    </a:moveTo>
                    <a:lnTo>
                      <a:pt x="1425573" y="0"/>
                    </a:lnTo>
                    <a:lnTo>
                      <a:pt x="1425573" y="855344"/>
                    </a:lnTo>
                    <a:lnTo>
                      <a:pt x="0" y="85534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568" tIns="99568" rIns="99568" bIns="99568" numCol="1" spcCol="1270" anchor="ctr" anchorCtr="0">
                <a:no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22300"/>
                <a:r>
                  <a:rPr lang="pt-BR" sz="1200" b="1">
                    <a:solidFill>
                      <a:schemeClr val="tx1"/>
                    </a:solidFill>
                    <a:latin typeface="Roboto"/>
                    <a:ea typeface="Roboto"/>
                    <a:cs typeface="Roboto"/>
                  </a:rPr>
                  <a:t>PRODUTOS </a:t>
                </a:r>
                <a:br>
                  <a:rPr lang="pt-BR" sz="1200" b="1">
                    <a:solidFill>
                      <a:schemeClr val="tx1"/>
                    </a:solidFill>
                    <a:latin typeface="Roboto"/>
                    <a:ea typeface="Roboto"/>
                    <a:cs typeface="Roboto"/>
                  </a:rPr>
                </a:br>
                <a:r>
                  <a:rPr lang="pt-BR" sz="1200" b="1" kern="1200">
                    <a:solidFill>
                      <a:schemeClr val="tx1"/>
                    </a:solidFill>
                    <a:latin typeface="Roboto"/>
                    <a:ea typeface="Roboto"/>
                    <a:cs typeface="Roboto"/>
                  </a:rPr>
                  <a:t>E </a:t>
                </a:r>
                <a:r>
                  <a:rPr lang="pt-BR" sz="1200" b="1">
                    <a:solidFill>
                      <a:schemeClr val="tx1"/>
                    </a:solidFill>
                    <a:latin typeface="Roboto"/>
                    <a:ea typeface="Roboto"/>
                    <a:cs typeface="Roboto"/>
                  </a:rPr>
                  <a:t>SERVIÇOS</a:t>
                </a:r>
              </a:p>
            </p:txBody>
          </p:sp>
        </p:grp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A503F45E-C6F3-AF2E-ABDB-C3902E3FC657}"/>
                </a:ext>
              </a:extLst>
            </p:cNvPr>
            <p:cNvSpPr/>
            <p:nvPr/>
          </p:nvSpPr>
          <p:spPr>
            <a:xfrm>
              <a:off x="380015" y="2316623"/>
              <a:ext cx="663905" cy="542050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A8AA"/>
            </a:solidFill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i="1">
                  <a:solidFill>
                    <a:srgbClr val="000000"/>
                  </a:solidFill>
                  <a:latin typeface="Roboto"/>
                  <a:ea typeface="Roboto"/>
                  <a:cs typeface="Roboto"/>
                </a:rPr>
                <a:t>2</a:t>
              </a: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EFEF5C4-8C25-BBF7-86E7-880B623B6F49}"/>
              </a:ext>
            </a:extLst>
          </p:cNvPr>
          <p:cNvGrpSpPr/>
          <p:nvPr/>
        </p:nvGrpSpPr>
        <p:grpSpPr>
          <a:xfrm>
            <a:off x="1058972" y="3099994"/>
            <a:ext cx="1286905" cy="1078988"/>
            <a:chOff x="2588006" y="2194430"/>
            <a:chExt cx="1796299" cy="1691948"/>
          </a:xfrm>
          <a:solidFill>
            <a:srgbClr val="A7A8AA"/>
          </a:solidFill>
        </p:grpSpPr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CA466EB9-07A5-18B9-2575-67B3A59FC226}"/>
                </a:ext>
              </a:extLst>
            </p:cNvPr>
            <p:cNvGrpSpPr/>
            <p:nvPr/>
          </p:nvGrpSpPr>
          <p:grpSpPr>
            <a:xfrm>
              <a:off x="2588006" y="2194430"/>
              <a:ext cx="1796299" cy="1691948"/>
              <a:chOff x="2588006" y="2194430"/>
              <a:chExt cx="1796299" cy="1691948"/>
            </a:xfrm>
            <a:grpFill/>
          </p:grpSpPr>
          <p:sp>
            <p:nvSpPr>
              <p:cNvPr id="30" name="Retângulo: Único Canto Arredondado 29">
                <a:extLst>
                  <a:ext uri="{FF2B5EF4-FFF2-40B4-BE49-F238E27FC236}">
                    <a16:creationId xmlns:a16="http://schemas.microsoft.com/office/drawing/2014/main" id="{C3704FF2-9D9D-D2E6-6D98-86335018DB3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 flipH="1">
                <a:off x="2588006" y="2194430"/>
                <a:ext cx="871974" cy="763721"/>
              </a:xfrm>
              <a:prstGeom prst="round1Rect">
                <a:avLst>
                  <a:gd name="adj" fmla="val 3579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 sz="1200">
                  <a:latin typeface="Roboto"/>
                  <a:ea typeface="Roboto"/>
                  <a:cs typeface="Roboto"/>
                </a:endParaRPr>
              </a:p>
            </p:txBody>
          </p:sp>
          <p:sp>
            <p:nvSpPr>
              <p:cNvPr id="28" name="Forma Livre: Forma 27">
                <a:extLst>
                  <a:ext uri="{FF2B5EF4-FFF2-40B4-BE49-F238E27FC236}">
                    <a16:creationId xmlns:a16="http://schemas.microsoft.com/office/drawing/2014/main" id="{00EA867E-CFAC-DF7B-6E0B-828065FDCE52}"/>
                  </a:ext>
                </a:extLst>
              </p:cNvPr>
              <p:cNvSpPr/>
              <p:nvPr/>
            </p:nvSpPr>
            <p:spPr>
              <a:xfrm>
                <a:off x="2646373" y="3031035"/>
                <a:ext cx="1737932" cy="855343"/>
              </a:xfrm>
              <a:custGeom>
                <a:avLst/>
                <a:gdLst>
                  <a:gd name="connsiteX0" fmla="*/ 0 w 1425573"/>
                  <a:gd name="connsiteY0" fmla="*/ 0 h 855344"/>
                  <a:gd name="connsiteX1" fmla="*/ 1425573 w 1425573"/>
                  <a:gd name="connsiteY1" fmla="*/ 0 h 855344"/>
                  <a:gd name="connsiteX2" fmla="*/ 1425573 w 1425573"/>
                  <a:gd name="connsiteY2" fmla="*/ 855344 h 855344"/>
                  <a:gd name="connsiteX3" fmla="*/ 0 w 1425573"/>
                  <a:gd name="connsiteY3" fmla="*/ 855344 h 855344"/>
                  <a:gd name="connsiteX4" fmla="*/ 0 w 1425573"/>
                  <a:gd name="connsiteY4" fmla="*/ 0 h 85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5573" h="855344">
                    <a:moveTo>
                      <a:pt x="0" y="0"/>
                    </a:moveTo>
                    <a:lnTo>
                      <a:pt x="1425573" y="0"/>
                    </a:lnTo>
                    <a:lnTo>
                      <a:pt x="1425573" y="855344"/>
                    </a:lnTo>
                    <a:lnTo>
                      <a:pt x="0" y="85534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568" tIns="99568" rIns="99568" bIns="99568" numCol="1" spcCol="1270" anchor="ctr" anchorCtr="0">
                <a:no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sz="1200" b="1" i="1">
                  <a:solidFill>
                    <a:srgbClr val="000000"/>
                  </a:solidFill>
                  <a:latin typeface="Roboto"/>
                  <a:ea typeface="Roboto"/>
                  <a:cs typeface="Roboto"/>
                </a:endParaRPr>
              </a:p>
            </p:txBody>
          </p:sp>
        </p:grp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996D97CD-E7D9-6454-B381-EB213F2F22BC}"/>
                </a:ext>
              </a:extLst>
            </p:cNvPr>
            <p:cNvSpPr/>
            <p:nvPr/>
          </p:nvSpPr>
          <p:spPr>
            <a:xfrm>
              <a:off x="2676398" y="2340408"/>
              <a:ext cx="663905" cy="542050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200" b="1" i="1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1</a:t>
              </a: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445F4A59-A2F8-98D5-5EC0-A460365C8A18}"/>
              </a:ext>
            </a:extLst>
          </p:cNvPr>
          <p:cNvGrpSpPr/>
          <p:nvPr/>
        </p:nvGrpSpPr>
        <p:grpSpPr>
          <a:xfrm>
            <a:off x="4926385" y="3099994"/>
            <a:ext cx="1395542" cy="1078988"/>
            <a:chOff x="4880002" y="2194430"/>
            <a:chExt cx="1932638" cy="1691948"/>
          </a:xfrm>
          <a:solidFill>
            <a:srgbClr val="DA291C"/>
          </a:solidFill>
        </p:grpSpPr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7767DA37-1392-3C5A-39BC-C08FAD1EEFC3}"/>
                </a:ext>
              </a:extLst>
            </p:cNvPr>
            <p:cNvGrpSpPr/>
            <p:nvPr/>
          </p:nvGrpSpPr>
          <p:grpSpPr>
            <a:xfrm>
              <a:off x="4880002" y="2194430"/>
              <a:ext cx="1932638" cy="1691948"/>
              <a:chOff x="4880002" y="2194430"/>
              <a:chExt cx="1932638" cy="1691948"/>
            </a:xfrm>
            <a:grpFill/>
          </p:grpSpPr>
          <p:sp>
            <p:nvSpPr>
              <p:cNvPr id="24" name="Retângulo: Único Canto Arredondado 23">
                <a:extLst>
                  <a:ext uri="{FF2B5EF4-FFF2-40B4-BE49-F238E27FC236}">
                    <a16:creationId xmlns:a16="http://schemas.microsoft.com/office/drawing/2014/main" id="{E6CF6EF2-DAD8-077E-F813-6954AF68317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 flipH="1">
                <a:off x="4880003" y="2194430"/>
                <a:ext cx="871975" cy="763721"/>
              </a:xfrm>
              <a:prstGeom prst="round1Rect">
                <a:avLst>
                  <a:gd name="adj" fmla="val 3579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 sz="1200">
                  <a:latin typeface="Roboto"/>
                  <a:ea typeface="Roboto"/>
                  <a:cs typeface="Roboto"/>
                </a:endParaRPr>
              </a:p>
            </p:txBody>
          </p:sp>
          <p:sp>
            <p:nvSpPr>
              <p:cNvPr id="22" name="Forma Livre: Forma 21">
                <a:extLst>
                  <a:ext uri="{FF2B5EF4-FFF2-40B4-BE49-F238E27FC236}">
                    <a16:creationId xmlns:a16="http://schemas.microsoft.com/office/drawing/2014/main" id="{CF2B5C33-97EA-4A59-BB53-E5CFC6714D7D}"/>
                  </a:ext>
                </a:extLst>
              </p:cNvPr>
              <p:cNvSpPr/>
              <p:nvPr/>
            </p:nvSpPr>
            <p:spPr>
              <a:xfrm>
                <a:off x="4880002" y="3031035"/>
                <a:ext cx="1932638" cy="855343"/>
              </a:xfrm>
              <a:custGeom>
                <a:avLst/>
                <a:gdLst>
                  <a:gd name="connsiteX0" fmla="*/ 0 w 1425573"/>
                  <a:gd name="connsiteY0" fmla="*/ 0 h 855344"/>
                  <a:gd name="connsiteX1" fmla="*/ 1425573 w 1425573"/>
                  <a:gd name="connsiteY1" fmla="*/ 0 h 855344"/>
                  <a:gd name="connsiteX2" fmla="*/ 1425573 w 1425573"/>
                  <a:gd name="connsiteY2" fmla="*/ 855344 h 855344"/>
                  <a:gd name="connsiteX3" fmla="*/ 0 w 1425573"/>
                  <a:gd name="connsiteY3" fmla="*/ 855344 h 855344"/>
                  <a:gd name="connsiteX4" fmla="*/ 0 w 1425573"/>
                  <a:gd name="connsiteY4" fmla="*/ 0 h 85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5573" h="855344">
                    <a:moveTo>
                      <a:pt x="0" y="0"/>
                    </a:moveTo>
                    <a:lnTo>
                      <a:pt x="1425573" y="0"/>
                    </a:lnTo>
                    <a:lnTo>
                      <a:pt x="1425573" y="855344"/>
                    </a:lnTo>
                    <a:lnTo>
                      <a:pt x="0" y="85534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568" tIns="99568" rIns="99568" bIns="99568" numCol="1" spcCol="1270" anchor="ctr" anchorCtr="0">
                <a:no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sz="1200" b="1" i="1">
                    <a:solidFill>
                      <a:srgbClr val="000000"/>
                    </a:solidFill>
                    <a:latin typeface="Roboto"/>
                    <a:ea typeface="Roboto"/>
                    <a:cs typeface="Roboto"/>
                  </a:rPr>
                  <a:t>SISTEMAS SOLAR E </a:t>
                </a:r>
                <a:br>
                  <a:rPr lang="pt-BR" sz="1200" b="1" i="1">
                    <a:solidFill>
                      <a:srgbClr val="000000"/>
                    </a:solidFill>
                    <a:latin typeface="Roboto"/>
                    <a:ea typeface="Roboto"/>
                    <a:cs typeface="Roboto"/>
                  </a:rPr>
                </a:br>
                <a:r>
                  <a:rPr lang="pt-BR" sz="1200" b="1" i="1">
                    <a:solidFill>
                      <a:srgbClr val="000000"/>
                    </a:solidFill>
                    <a:latin typeface="Roboto"/>
                    <a:ea typeface="Roboto"/>
                    <a:cs typeface="Roboto"/>
                  </a:rPr>
                  <a:t>NET SALES</a:t>
                </a:r>
                <a:endParaRPr lang="pt-PT" sz="1200" i="1">
                  <a:solidFill>
                    <a:srgbClr val="000000"/>
                  </a:solidFill>
                  <a:latin typeface="Roboto"/>
                  <a:ea typeface="Roboto"/>
                  <a:cs typeface="Roboto"/>
                </a:endParaRPr>
              </a:p>
            </p:txBody>
          </p:sp>
        </p:grp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1CBB11B9-CC1D-5688-47F7-E69744FE2F73}"/>
                </a:ext>
              </a:extLst>
            </p:cNvPr>
            <p:cNvSpPr/>
            <p:nvPr/>
          </p:nvSpPr>
          <p:spPr>
            <a:xfrm>
              <a:off x="4984038" y="2305265"/>
              <a:ext cx="663905" cy="542050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200" b="1" i="1" kern="1200">
                  <a:solidFill>
                    <a:schemeClr val="bg1"/>
                  </a:solidFill>
                  <a:latin typeface="Roboto"/>
                  <a:ea typeface="Roboto"/>
                  <a:cs typeface="Roboto"/>
                </a:rPr>
                <a:t>3</a:t>
              </a:r>
              <a:endParaRPr lang="pt-PT" sz="1200" i="1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E0FEE13-302F-66A3-1BC8-DE6275FB0CC8}"/>
              </a:ext>
            </a:extLst>
          </p:cNvPr>
          <p:cNvGrpSpPr/>
          <p:nvPr/>
        </p:nvGrpSpPr>
        <p:grpSpPr>
          <a:xfrm>
            <a:off x="7282839" y="3086139"/>
            <a:ext cx="1286905" cy="1078988"/>
            <a:chOff x="7172002" y="2194430"/>
            <a:chExt cx="1796299" cy="1691948"/>
          </a:xfrm>
          <a:solidFill>
            <a:srgbClr val="AF272F"/>
          </a:solidFill>
        </p:grpSpPr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476CC1F9-AC42-0391-27E9-4025A81E6931}"/>
                </a:ext>
              </a:extLst>
            </p:cNvPr>
            <p:cNvGrpSpPr/>
            <p:nvPr/>
          </p:nvGrpSpPr>
          <p:grpSpPr>
            <a:xfrm>
              <a:off x="7172002" y="2194430"/>
              <a:ext cx="1796299" cy="1691948"/>
              <a:chOff x="7172002" y="2194430"/>
              <a:chExt cx="1796299" cy="1691948"/>
            </a:xfrm>
            <a:grpFill/>
          </p:grpSpPr>
          <p:sp>
            <p:nvSpPr>
              <p:cNvPr id="18" name="Retângulo: Único Canto Arredondado 17">
                <a:extLst>
                  <a:ext uri="{FF2B5EF4-FFF2-40B4-BE49-F238E27FC236}">
                    <a16:creationId xmlns:a16="http://schemas.microsoft.com/office/drawing/2014/main" id="{420754A3-6F0C-349D-AE8B-CFC693AC546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 flipH="1">
                <a:off x="7172002" y="2194430"/>
                <a:ext cx="871974" cy="763721"/>
              </a:xfrm>
              <a:prstGeom prst="round1Rect">
                <a:avLst>
                  <a:gd name="adj" fmla="val 3579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 sz="1200">
                  <a:latin typeface="Roboto"/>
                  <a:ea typeface="Roboto"/>
                  <a:cs typeface="Roboto"/>
                </a:endParaRPr>
              </a:p>
            </p:txBody>
          </p:sp>
          <p:sp>
            <p:nvSpPr>
              <p:cNvPr id="16" name="Forma Livre: Forma 15">
                <a:extLst>
                  <a:ext uri="{FF2B5EF4-FFF2-40B4-BE49-F238E27FC236}">
                    <a16:creationId xmlns:a16="http://schemas.microsoft.com/office/drawing/2014/main" id="{B5A9D00B-079E-CA17-90E0-59FD353AC026}"/>
                  </a:ext>
                </a:extLst>
              </p:cNvPr>
              <p:cNvSpPr/>
              <p:nvPr/>
            </p:nvSpPr>
            <p:spPr>
              <a:xfrm>
                <a:off x="7230369" y="3031035"/>
                <a:ext cx="1737932" cy="855343"/>
              </a:xfrm>
              <a:custGeom>
                <a:avLst/>
                <a:gdLst>
                  <a:gd name="connsiteX0" fmla="*/ 0 w 1425573"/>
                  <a:gd name="connsiteY0" fmla="*/ 0 h 855344"/>
                  <a:gd name="connsiteX1" fmla="*/ 1425573 w 1425573"/>
                  <a:gd name="connsiteY1" fmla="*/ 0 h 855344"/>
                  <a:gd name="connsiteX2" fmla="*/ 1425573 w 1425573"/>
                  <a:gd name="connsiteY2" fmla="*/ 855344 h 855344"/>
                  <a:gd name="connsiteX3" fmla="*/ 0 w 1425573"/>
                  <a:gd name="connsiteY3" fmla="*/ 855344 h 855344"/>
                  <a:gd name="connsiteX4" fmla="*/ 0 w 1425573"/>
                  <a:gd name="connsiteY4" fmla="*/ 0 h 85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5573" h="855344">
                    <a:moveTo>
                      <a:pt x="0" y="0"/>
                    </a:moveTo>
                    <a:lnTo>
                      <a:pt x="1425573" y="0"/>
                    </a:lnTo>
                    <a:lnTo>
                      <a:pt x="1425573" y="855344"/>
                    </a:lnTo>
                    <a:lnTo>
                      <a:pt x="0" y="85534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568" tIns="99568" rIns="99568" bIns="99568" numCol="1" spcCol="1270" anchor="ctr" anchorCtr="0">
                <a:no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sz="1200" b="1" i="1">
                    <a:solidFill>
                      <a:srgbClr val="000000"/>
                    </a:solidFill>
                    <a:latin typeface="Roboto"/>
                    <a:ea typeface="Roboto"/>
                    <a:cs typeface="Roboto"/>
                  </a:rPr>
                  <a:t>GED (ENDEREÇOS)</a:t>
                </a:r>
              </a:p>
            </p:txBody>
          </p:sp>
        </p:grp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2AC74306-A568-4E3D-1B26-7AEC346D6EB7}"/>
                </a:ext>
              </a:extLst>
            </p:cNvPr>
            <p:cNvSpPr/>
            <p:nvPr/>
          </p:nvSpPr>
          <p:spPr>
            <a:xfrm>
              <a:off x="7276036" y="2305265"/>
              <a:ext cx="663905" cy="542050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200" b="1" i="1" kern="1200">
                  <a:solidFill>
                    <a:schemeClr val="bg1"/>
                  </a:solidFill>
                  <a:latin typeface="Roboto"/>
                  <a:ea typeface="Roboto"/>
                  <a:cs typeface="Roboto"/>
                </a:rPr>
                <a:t>4</a:t>
              </a:r>
              <a:endParaRPr lang="pt-PT" sz="1200" i="1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C8B57F2F-E588-552F-AC91-8F8FDA75DC63}"/>
              </a:ext>
            </a:extLst>
          </p:cNvPr>
          <p:cNvGrpSpPr/>
          <p:nvPr/>
        </p:nvGrpSpPr>
        <p:grpSpPr>
          <a:xfrm>
            <a:off x="10093477" y="3099995"/>
            <a:ext cx="1406022" cy="1069089"/>
            <a:chOff x="9463999" y="2194430"/>
            <a:chExt cx="1947152" cy="1676425"/>
          </a:xfrm>
          <a:solidFill>
            <a:srgbClr val="96000F"/>
          </a:solidFill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28F835E7-5CA7-B7FA-DEFD-0C6B0682A38A}"/>
                </a:ext>
              </a:extLst>
            </p:cNvPr>
            <p:cNvGrpSpPr/>
            <p:nvPr/>
          </p:nvGrpSpPr>
          <p:grpSpPr>
            <a:xfrm>
              <a:off x="9463999" y="2194430"/>
              <a:ext cx="1947152" cy="1676425"/>
              <a:chOff x="9463999" y="2194430"/>
              <a:chExt cx="1947152" cy="1676425"/>
            </a:xfrm>
            <a:grpFill/>
          </p:grpSpPr>
          <p:sp>
            <p:nvSpPr>
              <p:cNvPr id="12" name="Retângulo: Único Canto Arredondado 11">
                <a:extLst>
                  <a:ext uri="{FF2B5EF4-FFF2-40B4-BE49-F238E27FC236}">
                    <a16:creationId xmlns:a16="http://schemas.microsoft.com/office/drawing/2014/main" id="{30D18942-1E27-922A-6359-055869CE8AF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 flipH="1">
                <a:off x="9463999" y="2194430"/>
                <a:ext cx="871974" cy="763721"/>
              </a:xfrm>
              <a:prstGeom prst="round1Rect">
                <a:avLst>
                  <a:gd name="adj" fmla="val 3579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 sz="1200">
                  <a:latin typeface="Roboto"/>
                  <a:ea typeface="Roboto"/>
                  <a:cs typeface="Roboto"/>
                </a:endParaRPr>
              </a:p>
            </p:txBody>
          </p:sp>
          <p:sp>
            <p:nvSpPr>
              <p:cNvPr id="10" name="Forma Livre: Forma 9">
                <a:extLst>
                  <a:ext uri="{FF2B5EF4-FFF2-40B4-BE49-F238E27FC236}">
                    <a16:creationId xmlns:a16="http://schemas.microsoft.com/office/drawing/2014/main" id="{1A54B0E0-66BF-1708-8479-BEE494CD11D3}"/>
                  </a:ext>
                </a:extLst>
              </p:cNvPr>
              <p:cNvSpPr/>
              <p:nvPr/>
            </p:nvSpPr>
            <p:spPr>
              <a:xfrm>
                <a:off x="9463999" y="3161162"/>
                <a:ext cx="1947152" cy="709693"/>
              </a:xfrm>
              <a:custGeom>
                <a:avLst/>
                <a:gdLst>
                  <a:gd name="connsiteX0" fmla="*/ 0 w 1425573"/>
                  <a:gd name="connsiteY0" fmla="*/ 0 h 855344"/>
                  <a:gd name="connsiteX1" fmla="*/ 1425573 w 1425573"/>
                  <a:gd name="connsiteY1" fmla="*/ 0 h 855344"/>
                  <a:gd name="connsiteX2" fmla="*/ 1425573 w 1425573"/>
                  <a:gd name="connsiteY2" fmla="*/ 855344 h 855344"/>
                  <a:gd name="connsiteX3" fmla="*/ 0 w 1425573"/>
                  <a:gd name="connsiteY3" fmla="*/ 855344 h 855344"/>
                  <a:gd name="connsiteX4" fmla="*/ 0 w 1425573"/>
                  <a:gd name="connsiteY4" fmla="*/ 0 h 85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5573" h="855344">
                    <a:moveTo>
                      <a:pt x="0" y="0"/>
                    </a:moveTo>
                    <a:lnTo>
                      <a:pt x="1425573" y="0"/>
                    </a:lnTo>
                    <a:lnTo>
                      <a:pt x="1425573" y="855344"/>
                    </a:lnTo>
                    <a:lnTo>
                      <a:pt x="0" y="85534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568" tIns="99568" rIns="99568" bIns="99568" numCol="1" spcCol="1270" anchor="ctr" anchorCtr="0">
                <a:no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22300"/>
                <a:r>
                  <a:rPr lang="pt-BR" sz="1100" b="1" i="1">
                    <a:solidFill>
                      <a:srgbClr val="000000"/>
                    </a:solidFill>
                    <a:latin typeface="Roboto"/>
                    <a:ea typeface="Roboto"/>
                    <a:cs typeface="Roboto"/>
                  </a:rPr>
                  <a:t>ERROS E DIRECIONAMENTO</a:t>
                </a:r>
                <a:endParaRPr lang="pt-BR" sz="1100" i="1">
                  <a:solidFill>
                    <a:srgbClr val="000000"/>
                  </a:solidFill>
                  <a:latin typeface="Roboto"/>
                  <a:ea typeface="Roboto"/>
                  <a:cs typeface="Roboto"/>
                </a:endParaRPr>
              </a:p>
            </p:txBody>
          </p:sp>
        </p:grp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D0620CEC-52EA-4EA9-C52B-EEAB9ED6305F}"/>
                </a:ext>
              </a:extLst>
            </p:cNvPr>
            <p:cNvSpPr/>
            <p:nvPr/>
          </p:nvSpPr>
          <p:spPr>
            <a:xfrm>
              <a:off x="9568033" y="2305265"/>
              <a:ext cx="663905" cy="542050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200" b="1" i="1" kern="1200">
                  <a:solidFill>
                    <a:schemeClr val="bg1"/>
                  </a:solidFill>
                  <a:latin typeface="Roboto"/>
                  <a:ea typeface="Roboto"/>
                  <a:cs typeface="Roboto"/>
                </a:rPr>
                <a:t>5</a:t>
              </a:r>
              <a:endParaRPr lang="pt-PT" sz="1200" i="1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47" name="Retângulo: Único Canto Arredondado 46">
            <a:extLst>
              <a:ext uri="{FF2B5EF4-FFF2-40B4-BE49-F238E27FC236}">
                <a16:creationId xmlns:a16="http://schemas.microsoft.com/office/drawing/2014/main" id="{3802D494-DAF6-525A-22EF-59476222B769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6420609" y="1859451"/>
            <a:ext cx="3007327" cy="2985665"/>
          </a:xfrm>
          <a:prstGeom prst="round1Rect">
            <a:avLst>
              <a:gd name="adj" fmla="val 35799"/>
            </a:avLst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200">
              <a:latin typeface="Roboto"/>
              <a:ea typeface="Roboto"/>
              <a:cs typeface="Roboto"/>
            </a:endParaRPr>
          </a:p>
        </p:txBody>
      </p:sp>
      <p:sp>
        <p:nvSpPr>
          <p:cNvPr id="11" name="Retângulo: Cantos Diagonais Arredondados 10">
            <a:extLst>
              <a:ext uri="{FF2B5EF4-FFF2-40B4-BE49-F238E27FC236}">
                <a16:creationId xmlns:a16="http://schemas.microsoft.com/office/drawing/2014/main" id="{59F4172F-8E31-EEBF-F04D-1E5AE0422904}"/>
              </a:ext>
            </a:extLst>
          </p:cNvPr>
          <p:cNvSpPr/>
          <p:nvPr/>
        </p:nvSpPr>
        <p:spPr>
          <a:xfrm>
            <a:off x="-1706" y="477499"/>
            <a:ext cx="3034464" cy="669851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">
            <a:extLst>
              <a:ext uri="{FF2B5EF4-FFF2-40B4-BE49-F238E27FC236}">
                <a16:creationId xmlns:a16="http://schemas.microsoft.com/office/drawing/2014/main" id="{55669E7C-96E9-94AE-B3A7-855C42395C00}"/>
              </a:ext>
            </a:extLst>
          </p:cNvPr>
          <p:cNvSpPr txBox="1"/>
          <p:nvPr/>
        </p:nvSpPr>
        <p:spPr>
          <a:xfrm>
            <a:off x="162283" y="522143"/>
            <a:ext cx="2870475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Onde </a:t>
            </a:r>
            <a:r>
              <a:rPr lang="en-US" sz="32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estamos</a:t>
            </a:r>
            <a:endParaRPr lang="pt-BR">
              <a:solidFill>
                <a:schemeClr val="bg1"/>
              </a:solidFill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59136BD2-D281-3471-6650-834BB0AF0D46}"/>
              </a:ext>
            </a:extLst>
          </p:cNvPr>
          <p:cNvGrpSpPr/>
          <p:nvPr/>
        </p:nvGrpSpPr>
        <p:grpSpPr>
          <a:xfrm>
            <a:off x="6828417" y="2136528"/>
            <a:ext cx="2179065" cy="2436009"/>
            <a:chOff x="296008" y="2194430"/>
            <a:chExt cx="1947152" cy="2469139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97AF9400-699F-7629-5701-27BE464E14A7}"/>
                </a:ext>
              </a:extLst>
            </p:cNvPr>
            <p:cNvGrpSpPr/>
            <p:nvPr/>
          </p:nvGrpSpPr>
          <p:grpSpPr>
            <a:xfrm>
              <a:off x="296008" y="2194430"/>
              <a:ext cx="1947152" cy="2469139"/>
              <a:chOff x="296008" y="2194430"/>
              <a:chExt cx="1947152" cy="2469139"/>
            </a:xfrm>
          </p:grpSpPr>
          <p:grpSp>
            <p:nvGrpSpPr>
              <p:cNvPr id="23" name="Agrupar 22">
                <a:extLst>
                  <a:ext uri="{FF2B5EF4-FFF2-40B4-BE49-F238E27FC236}">
                    <a16:creationId xmlns:a16="http://schemas.microsoft.com/office/drawing/2014/main" id="{DEBE425E-3C4B-5EDF-2ECD-AF3447D3FAB9}"/>
                  </a:ext>
                </a:extLst>
              </p:cNvPr>
              <p:cNvGrpSpPr/>
              <p:nvPr/>
            </p:nvGrpSpPr>
            <p:grpSpPr>
              <a:xfrm>
                <a:off x="296008" y="2194430"/>
                <a:ext cx="1947152" cy="2469139"/>
                <a:chOff x="296008" y="2194430"/>
                <a:chExt cx="1947152" cy="2469139"/>
              </a:xfrm>
              <a:solidFill>
                <a:srgbClr val="3A3A3A"/>
              </a:solidFill>
            </p:grpSpPr>
            <p:sp>
              <p:nvSpPr>
                <p:cNvPr id="29" name="Retângulo: Único Canto Arredondado 28">
                  <a:extLst>
                    <a:ext uri="{FF2B5EF4-FFF2-40B4-BE49-F238E27FC236}">
                      <a16:creationId xmlns:a16="http://schemas.microsoft.com/office/drawing/2014/main" id="{36174F03-BA48-F1C3-06C0-43F8013E19E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 flipH="1">
                  <a:off x="296008" y="2958151"/>
                  <a:ext cx="1947152" cy="1705418"/>
                </a:xfrm>
                <a:prstGeom prst="round1Rect">
                  <a:avLst>
                    <a:gd name="adj" fmla="val 35799"/>
                  </a:avLst>
                </a:prstGeom>
                <a:solidFill>
                  <a:srgbClr val="AF28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pt-B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pt-BR" sz="1200">
                    <a:latin typeface="Roboto"/>
                    <a:ea typeface="Roboto"/>
                    <a:cs typeface="Roboto"/>
                  </a:endParaRPr>
                </a:p>
              </p:txBody>
            </p:sp>
            <p:sp>
              <p:nvSpPr>
                <p:cNvPr id="38" name="Retângulo: Único Canto Arredondado 37">
                  <a:extLst>
                    <a:ext uri="{FF2B5EF4-FFF2-40B4-BE49-F238E27FC236}">
                      <a16:creationId xmlns:a16="http://schemas.microsoft.com/office/drawing/2014/main" id="{BB8A75D8-C89D-8FC1-2323-80F53FFA4DF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 flipH="1">
                  <a:off x="296008" y="2194430"/>
                  <a:ext cx="871974" cy="763721"/>
                </a:xfrm>
                <a:prstGeom prst="round1Rect">
                  <a:avLst>
                    <a:gd name="adj" fmla="val 35799"/>
                  </a:avLst>
                </a:prstGeom>
                <a:solidFill>
                  <a:srgbClr val="AF28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pt-B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pt-BR" sz="1200">
                    <a:latin typeface="Roboto"/>
                    <a:ea typeface="Roboto"/>
                    <a:cs typeface="Roboto"/>
                  </a:endParaRPr>
                </a:p>
              </p:txBody>
            </p:sp>
          </p:grpSp>
          <p:sp>
            <p:nvSpPr>
              <p:cNvPr id="27" name="Forma Livre: Forma 26">
                <a:extLst>
                  <a:ext uri="{FF2B5EF4-FFF2-40B4-BE49-F238E27FC236}">
                    <a16:creationId xmlns:a16="http://schemas.microsoft.com/office/drawing/2014/main" id="{0B544AC0-0BDE-D3FD-4783-438CEC4AC6AE}"/>
                  </a:ext>
                </a:extLst>
              </p:cNvPr>
              <p:cNvSpPr/>
              <p:nvPr/>
            </p:nvSpPr>
            <p:spPr>
              <a:xfrm>
                <a:off x="400618" y="3360060"/>
                <a:ext cx="1737932" cy="855344"/>
              </a:xfrm>
              <a:custGeom>
                <a:avLst/>
                <a:gdLst>
                  <a:gd name="connsiteX0" fmla="*/ 0 w 1425573"/>
                  <a:gd name="connsiteY0" fmla="*/ 0 h 855344"/>
                  <a:gd name="connsiteX1" fmla="*/ 1425573 w 1425573"/>
                  <a:gd name="connsiteY1" fmla="*/ 0 h 855344"/>
                  <a:gd name="connsiteX2" fmla="*/ 1425573 w 1425573"/>
                  <a:gd name="connsiteY2" fmla="*/ 855344 h 855344"/>
                  <a:gd name="connsiteX3" fmla="*/ 0 w 1425573"/>
                  <a:gd name="connsiteY3" fmla="*/ 855344 h 855344"/>
                  <a:gd name="connsiteX4" fmla="*/ 0 w 1425573"/>
                  <a:gd name="connsiteY4" fmla="*/ 0 h 85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5573" h="855344">
                    <a:moveTo>
                      <a:pt x="0" y="0"/>
                    </a:moveTo>
                    <a:lnTo>
                      <a:pt x="1425573" y="0"/>
                    </a:lnTo>
                    <a:lnTo>
                      <a:pt x="1425573" y="855344"/>
                    </a:lnTo>
                    <a:lnTo>
                      <a:pt x="0" y="8553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F282F"/>
              </a:solidFill>
              <a:ln>
                <a:noFill/>
              </a:ln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568" tIns="99568" rIns="99568" bIns="99568" numCol="1" spcCol="1270" anchor="ctr" anchorCtr="0">
                <a:no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22300"/>
                <a:r>
                  <a:rPr lang="pt-BR" sz="1600" b="1">
                    <a:solidFill>
                      <a:schemeClr val="bg1"/>
                    </a:solidFill>
                    <a:latin typeface="Roboto"/>
                    <a:ea typeface="Roboto"/>
                    <a:cs typeface="Roboto"/>
                  </a:rPr>
                  <a:t>GED - ENDEREÇOS</a:t>
                </a:r>
                <a:endParaRPr lang="pt-BR" sz="1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D71BD7C9-0D44-90F2-5C13-C052C84AB250}"/>
                </a:ext>
              </a:extLst>
            </p:cNvPr>
            <p:cNvSpPr/>
            <p:nvPr/>
          </p:nvSpPr>
          <p:spPr>
            <a:xfrm>
              <a:off x="380015" y="2316623"/>
              <a:ext cx="663905" cy="542050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282F"/>
            </a:solidFill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i="1">
                  <a:solidFill>
                    <a:schemeClr val="bg1"/>
                  </a:solidFill>
                  <a:latin typeface="Roboto"/>
                  <a:ea typeface="Roboto"/>
                  <a:cs typeface="Roboto"/>
                </a:rPr>
                <a:t>4</a:t>
              </a:r>
              <a:endParaRPr lang="pt-BR">
                <a:solidFill>
                  <a:schemeClr val="bg1"/>
                </a:solidFill>
              </a:endParaRPr>
            </a:p>
          </p:txBody>
        </p:sp>
      </p:grpSp>
      <p:sp>
        <p:nvSpPr>
          <p:cNvPr id="35" name="Forma Livre: Forma 34">
            <a:extLst>
              <a:ext uri="{FF2B5EF4-FFF2-40B4-BE49-F238E27FC236}">
                <a16:creationId xmlns:a16="http://schemas.microsoft.com/office/drawing/2014/main" id="{3815C5D1-785E-3316-9F61-8680140526F2}"/>
              </a:ext>
            </a:extLst>
          </p:cNvPr>
          <p:cNvSpPr/>
          <p:nvPr/>
        </p:nvSpPr>
        <p:spPr>
          <a:xfrm>
            <a:off x="817782" y="3766592"/>
            <a:ext cx="1400826" cy="488711"/>
          </a:xfrm>
          <a:custGeom>
            <a:avLst/>
            <a:gdLst>
              <a:gd name="connsiteX0" fmla="*/ 0 w 1425573"/>
              <a:gd name="connsiteY0" fmla="*/ 0 h 855344"/>
              <a:gd name="connsiteX1" fmla="*/ 1425573 w 1425573"/>
              <a:gd name="connsiteY1" fmla="*/ 0 h 855344"/>
              <a:gd name="connsiteX2" fmla="*/ 1425573 w 1425573"/>
              <a:gd name="connsiteY2" fmla="*/ 855344 h 855344"/>
              <a:gd name="connsiteX3" fmla="*/ 0 w 1425573"/>
              <a:gd name="connsiteY3" fmla="*/ 855344 h 855344"/>
              <a:gd name="connsiteX4" fmla="*/ 0 w 1425573"/>
              <a:gd name="connsiteY4" fmla="*/ 0 h 855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5573" h="855344">
                <a:moveTo>
                  <a:pt x="0" y="0"/>
                </a:moveTo>
                <a:lnTo>
                  <a:pt x="1425573" y="0"/>
                </a:lnTo>
                <a:lnTo>
                  <a:pt x="1425573" y="855344"/>
                </a:lnTo>
                <a:lnTo>
                  <a:pt x="0" y="8553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ctr" anchorCtr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22300"/>
            <a:r>
              <a:rPr lang="pt-BR" sz="1100" b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ENGAJAMENTO E TRANSPARÊNCIA</a:t>
            </a:r>
          </a:p>
        </p:txBody>
      </p:sp>
    </p:spTree>
    <p:extLst>
      <p:ext uri="{BB962C8B-B14F-4D97-AF65-F5344CB8AC3E}">
        <p14:creationId xmlns:p14="http://schemas.microsoft.com/office/powerpoint/2010/main" val="18534092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EDBADDE3-C58A-5CB4-DC26-502F0C55A809}"/>
              </a:ext>
            </a:extLst>
          </p:cNvPr>
          <p:cNvGrpSpPr/>
          <p:nvPr/>
        </p:nvGrpSpPr>
        <p:grpSpPr>
          <a:xfrm>
            <a:off x="950934" y="2562617"/>
            <a:ext cx="5029200" cy="853948"/>
            <a:chOff x="533400" y="1905000"/>
            <a:chExt cx="4114799" cy="691219"/>
          </a:xfrm>
        </p:grpSpPr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D096FA0A-2945-9625-1D4A-5A45ACA61C9C}"/>
                </a:ext>
              </a:extLst>
            </p:cNvPr>
            <p:cNvSpPr/>
            <p:nvPr/>
          </p:nvSpPr>
          <p:spPr>
            <a:xfrm flipV="1">
              <a:off x="533400" y="1905000"/>
              <a:ext cx="4114799" cy="691219"/>
            </a:xfrm>
            <a:custGeom>
              <a:avLst/>
              <a:gdLst>
                <a:gd name="connsiteX0" fmla="*/ 460289 w 5088906"/>
                <a:gd name="connsiteY0" fmla="*/ 0 h 919818"/>
                <a:gd name="connsiteX1" fmla="*/ 4628997 w 5088906"/>
                <a:gd name="connsiteY1" fmla="*/ 0 h 919818"/>
                <a:gd name="connsiteX2" fmla="*/ 5088906 w 5088906"/>
                <a:gd name="connsiteY2" fmla="*/ 459909 h 919818"/>
                <a:gd name="connsiteX3" fmla="*/ 4628997 w 5088906"/>
                <a:gd name="connsiteY3" fmla="*/ 919818 h 919818"/>
                <a:gd name="connsiteX4" fmla="*/ 460289 w 5088906"/>
                <a:gd name="connsiteY4" fmla="*/ 919818 h 919818"/>
                <a:gd name="connsiteX5" fmla="*/ 460259 w 5088906"/>
                <a:gd name="connsiteY5" fmla="*/ 919815 h 919818"/>
                <a:gd name="connsiteX6" fmla="*/ 0 w 5088906"/>
                <a:gd name="connsiteY6" fmla="*/ 919815 h 919818"/>
                <a:gd name="connsiteX7" fmla="*/ 0 w 5088906"/>
                <a:gd name="connsiteY7" fmla="*/ 446341 h 919818"/>
                <a:gd name="connsiteX8" fmla="*/ 1748 w 5088906"/>
                <a:gd name="connsiteY8" fmla="*/ 446341 h 919818"/>
                <a:gd name="connsiteX9" fmla="*/ 9724 w 5088906"/>
                <a:gd name="connsiteY9" fmla="*/ 367221 h 919818"/>
                <a:gd name="connsiteX10" fmla="*/ 460289 w 5088906"/>
                <a:gd name="connsiteY10" fmla="*/ 0 h 91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88906" h="919818">
                  <a:moveTo>
                    <a:pt x="460289" y="0"/>
                  </a:moveTo>
                  <a:lnTo>
                    <a:pt x="4628997" y="0"/>
                  </a:lnTo>
                  <a:cubicBezTo>
                    <a:pt x="4882998" y="0"/>
                    <a:pt x="5088906" y="205908"/>
                    <a:pt x="5088906" y="459909"/>
                  </a:cubicBezTo>
                  <a:cubicBezTo>
                    <a:pt x="5088906" y="713910"/>
                    <a:pt x="4882998" y="919818"/>
                    <a:pt x="4628997" y="919818"/>
                  </a:cubicBezTo>
                  <a:lnTo>
                    <a:pt x="460289" y="919818"/>
                  </a:lnTo>
                  <a:lnTo>
                    <a:pt x="460259" y="919815"/>
                  </a:lnTo>
                  <a:lnTo>
                    <a:pt x="0" y="919815"/>
                  </a:lnTo>
                  <a:lnTo>
                    <a:pt x="0" y="446341"/>
                  </a:lnTo>
                  <a:lnTo>
                    <a:pt x="1748" y="446341"/>
                  </a:lnTo>
                  <a:lnTo>
                    <a:pt x="9724" y="367221"/>
                  </a:lnTo>
                  <a:cubicBezTo>
                    <a:pt x="52609" y="157648"/>
                    <a:pt x="238038" y="0"/>
                    <a:pt x="460289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6" name="object 4">
              <a:extLst>
                <a:ext uri="{FF2B5EF4-FFF2-40B4-BE49-F238E27FC236}">
                  <a16:creationId xmlns:a16="http://schemas.microsoft.com/office/drawing/2014/main" id="{E2FAA495-5735-E589-DEAC-E5E9FB122513}"/>
                </a:ext>
              </a:extLst>
            </p:cNvPr>
            <p:cNvSpPr txBox="1"/>
            <p:nvPr/>
          </p:nvSpPr>
          <p:spPr>
            <a:xfrm>
              <a:off x="1032164" y="2150959"/>
              <a:ext cx="2930235" cy="211757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defPPr>
                <a:defRPr kern="0"/>
              </a:defPPr>
            </a:lstStyle>
            <a:p>
              <a:pPr marR="40640" algn="l">
                <a:lnSpc>
                  <a:spcPct val="100000"/>
                </a:lnSpc>
              </a:pPr>
              <a:r>
                <a:rPr lang="pt-BR" sz="1700" b="0" i="0">
                  <a:solidFill>
                    <a:srgbClr val="393339"/>
                  </a:solidFill>
                  <a:effectLst/>
                  <a:latin typeface="AMX" pitchFamily="2" charset="0"/>
                </a:rPr>
                <a:t>Faça o </a:t>
              </a:r>
              <a:r>
                <a:rPr lang="pt-BR" sz="1700" b="0" i="1">
                  <a:solidFill>
                    <a:srgbClr val="393339"/>
                  </a:solidFill>
                  <a:effectLst/>
                  <a:latin typeface="AMX" pitchFamily="2" charset="0"/>
                </a:rPr>
                <a:t>login</a:t>
              </a:r>
              <a:r>
                <a:rPr lang="pt-BR" sz="1700" b="0" i="0">
                  <a:solidFill>
                    <a:srgbClr val="393339"/>
                  </a:solidFill>
                  <a:effectLst/>
                  <a:latin typeface="AMX" pitchFamily="2" charset="0"/>
                </a:rPr>
                <a:t> com </a:t>
              </a:r>
              <a:r>
                <a:rPr lang="pt-BR" sz="1700" b="1" i="0">
                  <a:solidFill>
                    <a:srgbClr val="DA291C"/>
                  </a:solidFill>
                  <a:effectLst/>
                  <a:latin typeface="AMX" pitchFamily="2" charset="0"/>
                </a:rPr>
                <a:t>Usuário</a:t>
              </a:r>
              <a:r>
                <a:rPr lang="pt-BR" sz="1700" b="1" i="0">
                  <a:solidFill>
                    <a:srgbClr val="393339"/>
                  </a:solidFill>
                  <a:effectLst/>
                  <a:latin typeface="AMX" pitchFamily="2" charset="0"/>
                </a:rPr>
                <a:t> </a:t>
              </a:r>
              <a:r>
                <a:rPr lang="pt-BR" sz="1700" b="0" i="0">
                  <a:solidFill>
                    <a:srgbClr val="393339"/>
                  </a:solidFill>
                  <a:effectLst/>
                  <a:latin typeface="AMX" pitchFamily="2" charset="0"/>
                </a:rPr>
                <a:t>e </a:t>
              </a:r>
              <a:r>
                <a:rPr lang="pt-BR" sz="1700" b="1" i="0">
                  <a:solidFill>
                    <a:srgbClr val="DA291C"/>
                  </a:solidFill>
                  <a:effectLst/>
                  <a:latin typeface="AMX" pitchFamily="2" charset="0"/>
                </a:rPr>
                <a:t>Senha</a:t>
              </a:r>
              <a:r>
                <a:rPr lang="pt-BR" sz="1700" b="0" i="0">
                  <a:solidFill>
                    <a:srgbClr val="393339"/>
                  </a:solidFill>
                  <a:effectLst/>
                  <a:latin typeface="AMX" pitchFamily="2" charset="0"/>
                </a:rPr>
                <a:t>. </a:t>
              </a:r>
              <a:endParaRPr lang="pt-BR" sz="1700" i="1" spc="-20" noProof="0">
                <a:solidFill>
                  <a:srgbClr val="393339"/>
                </a:solidFill>
                <a:latin typeface="+mn-lt"/>
                <a:cs typeface="Calibri"/>
              </a:endParaRPr>
            </a:p>
          </p:txBody>
        </p:sp>
        <p:sp>
          <p:nvSpPr>
            <p:cNvPr id="17" name="TextBox 35">
              <a:extLst>
                <a:ext uri="{FF2B5EF4-FFF2-40B4-BE49-F238E27FC236}">
                  <a16:creationId xmlns:a16="http://schemas.microsoft.com/office/drawing/2014/main" id="{A0C97076-CD42-B1D5-1C6E-44556F37494D}"/>
                </a:ext>
              </a:extLst>
            </p:cNvPr>
            <p:cNvSpPr txBox="1"/>
            <p:nvPr/>
          </p:nvSpPr>
          <p:spPr>
            <a:xfrm>
              <a:off x="685801" y="2178287"/>
              <a:ext cx="457200" cy="3115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kern="0"/>
              </a:defPPr>
            </a:lstStyle>
            <a:p>
              <a:pPr algn="l">
                <a:lnSpc>
                  <a:spcPts val="2613"/>
                </a:lnSpc>
                <a:spcBef>
                  <a:spcPct val="0"/>
                </a:spcBef>
              </a:pPr>
              <a:r>
                <a:rPr lang="pt-BR" sz="4400" b="1" noProof="0">
                  <a:solidFill>
                    <a:srgbClr val="DA291C"/>
                  </a:solidFill>
                  <a:latin typeface="+mn-lt"/>
                  <a:ea typeface="Abhaya Libre Bold"/>
                  <a:cs typeface="Abhaya Libre Bold"/>
                  <a:sym typeface="Abhaya Libre Bold"/>
                </a:rPr>
                <a:t>2</a:t>
              </a:r>
            </a:p>
          </p:txBody>
        </p:sp>
      </p:grpSp>
      <p:sp>
        <p:nvSpPr>
          <p:cNvPr id="3" name="TextBox 35">
            <a:extLst>
              <a:ext uri="{FF2B5EF4-FFF2-40B4-BE49-F238E27FC236}">
                <a16:creationId xmlns:a16="http://schemas.microsoft.com/office/drawing/2014/main" id="{4BC9830C-86DD-9220-2A52-45C8C1EE5455}"/>
              </a:ext>
            </a:extLst>
          </p:cNvPr>
          <p:cNvSpPr txBox="1"/>
          <p:nvPr/>
        </p:nvSpPr>
        <p:spPr>
          <a:xfrm>
            <a:off x="10035666" y="2562033"/>
            <a:ext cx="304800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kern="0"/>
            </a:defPPr>
          </a:lstStyle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pt-BR" sz="1000" b="1" noProof="0">
                <a:solidFill>
                  <a:srgbClr val="F2F2F2"/>
                </a:solidFill>
                <a:latin typeface="AMX" pitchFamily="2" charset="0"/>
                <a:ea typeface="Abhaya Libre Bold"/>
                <a:cs typeface="Abhaya Libre Bold"/>
                <a:sym typeface="Abhaya Libre Bold"/>
              </a:rPr>
              <a:t>1</a:t>
            </a:r>
          </a:p>
        </p:txBody>
      </p:sp>
      <p:sp>
        <p:nvSpPr>
          <p:cNvPr id="4" name="TextBox 35">
            <a:extLst>
              <a:ext uri="{FF2B5EF4-FFF2-40B4-BE49-F238E27FC236}">
                <a16:creationId xmlns:a16="http://schemas.microsoft.com/office/drawing/2014/main" id="{8D4889CD-E689-8D2A-5C23-45D061AB2A01}"/>
              </a:ext>
            </a:extLst>
          </p:cNvPr>
          <p:cNvSpPr txBox="1"/>
          <p:nvPr/>
        </p:nvSpPr>
        <p:spPr>
          <a:xfrm>
            <a:off x="9070888" y="3920082"/>
            <a:ext cx="304800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kern="0"/>
            </a:defPPr>
          </a:lstStyle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pt-BR" sz="1000" b="1" noProof="0">
                <a:solidFill>
                  <a:srgbClr val="F2F2F2"/>
                </a:solidFill>
                <a:latin typeface="AMX" pitchFamily="2" charset="0"/>
                <a:ea typeface="Abhaya Libre Bold"/>
                <a:cs typeface="Abhaya Libre Bold"/>
                <a:sym typeface="Abhaya Libre Bold"/>
              </a:rPr>
              <a:t>2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5E0DF82B-6273-7B76-612B-0BB4307E9FE5}"/>
              </a:ext>
            </a:extLst>
          </p:cNvPr>
          <p:cNvGrpSpPr/>
          <p:nvPr/>
        </p:nvGrpSpPr>
        <p:grpSpPr>
          <a:xfrm>
            <a:off x="950934" y="3916472"/>
            <a:ext cx="5029200" cy="853948"/>
            <a:chOff x="533400" y="5638800"/>
            <a:chExt cx="4114799" cy="691219"/>
          </a:xfrm>
        </p:grpSpPr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9FEADCFF-F6AF-B7FF-1020-C43CAB7E9913}"/>
                </a:ext>
              </a:extLst>
            </p:cNvPr>
            <p:cNvSpPr/>
            <p:nvPr/>
          </p:nvSpPr>
          <p:spPr>
            <a:xfrm flipV="1">
              <a:off x="533400" y="5638800"/>
              <a:ext cx="4114799" cy="691219"/>
            </a:xfrm>
            <a:custGeom>
              <a:avLst/>
              <a:gdLst>
                <a:gd name="connsiteX0" fmla="*/ 460289 w 5088906"/>
                <a:gd name="connsiteY0" fmla="*/ 0 h 919818"/>
                <a:gd name="connsiteX1" fmla="*/ 4628997 w 5088906"/>
                <a:gd name="connsiteY1" fmla="*/ 0 h 919818"/>
                <a:gd name="connsiteX2" fmla="*/ 5088906 w 5088906"/>
                <a:gd name="connsiteY2" fmla="*/ 459909 h 919818"/>
                <a:gd name="connsiteX3" fmla="*/ 4628997 w 5088906"/>
                <a:gd name="connsiteY3" fmla="*/ 919818 h 919818"/>
                <a:gd name="connsiteX4" fmla="*/ 460289 w 5088906"/>
                <a:gd name="connsiteY4" fmla="*/ 919818 h 919818"/>
                <a:gd name="connsiteX5" fmla="*/ 460259 w 5088906"/>
                <a:gd name="connsiteY5" fmla="*/ 919815 h 919818"/>
                <a:gd name="connsiteX6" fmla="*/ 0 w 5088906"/>
                <a:gd name="connsiteY6" fmla="*/ 919815 h 919818"/>
                <a:gd name="connsiteX7" fmla="*/ 0 w 5088906"/>
                <a:gd name="connsiteY7" fmla="*/ 446341 h 919818"/>
                <a:gd name="connsiteX8" fmla="*/ 1748 w 5088906"/>
                <a:gd name="connsiteY8" fmla="*/ 446341 h 919818"/>
                <a:gd name="connsiteX9" fmla="*/ 9724 w 5088906"/>
                <a:gd name="connsiteY9" fmla="*/ 367221 h 919818"/>
                <a:gd name="connsiteX10" fmla="*/ 460289 w 5088906"/>
                <a:gd name="connsiteY10" fmla="*/ 0 h 91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88906" h="919818">
                  <a:moveTo>
                    <a:pt x="460289" y="0"/>
                  </a:moveTo>
                  <a:lnTo>
                    <a:pt x="4628997" y="0"/>
                  </a:lnTo>
                  <a:cubicBezTo>
                    <a:pt x="4882998" y="0"/>
                    <a:pt x="5088906" y="205908"/>
                    <a:pt x="5088906" y="459909"/>
                  </a:cubicBezTo>
                  <a:cubicBezTo>
                    <a:pt x="5088906" y="713910"/>
                    <a:pt x="4882998" y="919818"/>
                    <a:pt x="4628997" y="919818"/>
                  </a:cubicBezTo>
                  <a:lnTo>
                    <a:pt x="460289" y="919818"/>
                  </a:lnTo>
                  <a:lnTo>
                    <a:pt x="460259" y="919815"/>
                  </a:lnTo>
                  <a:lnTo>
                    <a:pt x="0" y="919815"/>
                  </a:lnTo>
                  <a:lnTo>
                    <a:pt x="0" y="446341"/>
                  </a:lnTo>
                  <a:lnTo>
                    <a:pt x="1748" y="446341"/>
                  </a:lnTo>
                  <a:lnTo>
                    <a:pt x="9724" y="367221"/>
                  </a:lnTo>
                  <a:cubicBezTo>
                    <a:pt x="52609" y="157648"/>
                    <a:pt x="238038" y="0"/>
                    <a:pt x="460289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88491415-AF1E-3029-E4E8-610F05727FF3}"/>
                </a:ext>
              </a:extLst>
            </p:cNvPr>
            <p:cNvSpPr txBox="1"/>
            <p:nvPr/>
          </p:nvSpPr>
          <p:spPr>
            <a:xfrm>
              <a:off x="1032164" y="5747957"/>
              <a:ext cx="2930235" cy="423515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defPPr>
                <a:defRPr kern="0"/>
              </a:defPPr>
            </a:lstStyle>
            <a:p>
              <a:pPr marR="40640" algn="l">
                <a:lnSpc>
                  <a:spcPct val="100000"/>
                </a:lnSpc>
              </a:pPr>
              <a:r>
                <a:rPr lang="pt-BR" sz="1700" b="0" i="0">
                  <a:solidFill>
                    <a:srgbClr val="393339"/>
                  </a:solidFill>
                  <a:effectLst/>
                  <a:latin typeface="AMX" pitchFamily="2" charset="0"/>
                </a:rPr>
                <a:t>Coloque o número do duplo fator</a:t>
              </a:r>
            </a:p>
            <a:p>
              <a:pPr marR="40640" algn="l">
                <a:lnSpc>
                  <a:spcPct val="100000"/>
                </a:lnSpc>
              </a:pPr>
              <a:r>
                <a:rPr lang="pt-BR" sz="1700" b="0" i="0">
                  <a:solidFill>
                    <a:srgbClr val="393339"/>
                  </a:solidFill>
                  <a:effectLst/>
                  <a:latin typeface="AMX" pitchFamily="2" charset="0"/>
                </a:rPr>
                <a:t>de autenticação (OMA).</a:t>
              </a:r>
              <a:endParaRPr lang="pt-BR" sz="1700" i="1" spc="-20" noProof="0">
                <a:solidFill>
                  <a:srgbClr val="393339"/>
                </a:solidFill>
                <a:latin typeface="+mn-lt"/>
                <a:cs typeface="Calibri"/>
              </a:endParaRPr>
            </a:p>
          </p:txBody>
        </p:sp>
        <p:sp>
          <p:nvSpPr>
            <p:cNvPr id="14" name="TextBox 35">
              <a:extLst>
                <a:ext uri="{FF2B5EF4-FFF2-40B4-BE49-F238E27FC236}">
                  <a16:creationId xmlns:a16="http://schemas.microsoft.com/office/drawing/2014/main" id="{51F79F87-8FD9-C8A9-16D0-5E9F8F68C5D5}"/>
                </a:ext>
              </a:extLst>
            </p:cNvPr>
            <p:cNvSpPr txBox="1"/>
            <p:nvPr/>
          </p:nvSpPr>
          <p:spPr>
            <a:xfrm>
              <a:off x="685801" y="5912087"/>
              <a:ext cx="457200" cy="3115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kern="0"/>
              </a:defPPr>
            </a:lstStyle>
            <a:p>
              <a:pPr algn="l">
                <a:lnSpc>
                  <a:spcPts val="2613"/>
                </a:lnSpc>
                <a:spcBef>
                  <a:spcPct val="0"/>
                </a:spcBef>
              </a:pPr>
              <a:r>
                <a:rPr lang="pt-BR" sz="4400" b="1" noProof="0">
                  <a:solidFill>
                    <a:srgbClr val="DA291C"/>
                  </a:solidFill>
                  <a:latin typeface="+mn-lt"/>
                  <a:ea typeface="Abhaya Libre Bold"/>
                  <a:cs typeface="Abhaya Libre Bold"/>
                  <a:sym typeface="Abhaya Libre Bold"/>
                </a:rPr>
                <a:t>3</a:t>
              </a:r>
            </a:p>
          </p:txBody>
        </p: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C379C359-F312-CE1A-8ABF-36E82C61DD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542" t="9746"/>
          <a:stretch>
            <a:fillRect/>
          </a:stretch>
        </p:blipFill>
        <p:spPr>
          <a:xfrm>
            <a:off x="7805122" y="1163877"/>
            <a:ext cx="3162300" cy="219075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922F046-1A7F-A484-867A-58AD8E9F8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122" y="3560875"/>
            <a:ext cx="3162300" cy="2190750"/>
          </a:xfrm>
          <a:prstGeom prst="rect">
            <a:avLst/>
          </a:prstGeom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817BF152-CF0E-8E6B-176D-8E1CD072A82F}"/>
              </a:ext>
            </a:extLst>
          </p:cNvPr>
          <p:cNvGrpSpPr/>
          <p:nvPr/>
        </p:nvGrpSpPr>
        <p:grpSpPr>
          <a:xfrm>
            <a:off x="846551" y="1530054"/>
            <a:ext cx="5029200" cy="853948"/>
            <a:chOff x="533400" y="5162602"/>
            <a:chExt cx="4114799" cy="691219"/>
          </a:xfrm>
        </p:grpSpPr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19DCE2AD-D91B-AA1C-2502-6EB56E5C5DE3}"/>
                </a:ext>
              </a:extLst>
            </p:cNvPr>
            <p:cNvSpPr/>
            <p:nvPr/>
          </p:nvSpPr>
          <p:spPr>
            <a:xfrm flipV="1">
              <a:off x="533400" y="5162602"/>
              <a:ext cx="4114799" cy="691219"/>
            </a:xfrm>
            <a:custGeom>
              <a:avLst/>
              <a:gdLst>
                <a:gd name="connsiteX0" fmla="*/ 460289 w 5088906"/>
                <a:gd name="connsiteY0" fmla="*/ 0 h 919818"/>
                <a:gd name="connsiteX1" fmla="*/ 4628997 w 5088906"/>
                <a:gd name="connsiteY1" fmla="*/ 0 h 919818"/>
                <a:gd name="connsiteX2" fmla="*/ 5088906 w 5088906"/>
                <a:gd name="connsiteY2" fmla="*/ 459909 h 919818"/>
                <a:gd name="connsiteX3" fmla="*/ 4628997 w 5088906"/>
                <a:gd name="connsiteY3" fmla="*/ 919818 h 919818"/>
                <a:gd name="connsiteX4" fmla="*/ 460289 w 5088906"/>
                <a:gd name="connsiteY4" fmla="*/ 919818 h 919818"/>
                <a:gd name="connsiteX5" fmla="*/ 460259 w 5088906"/>
                <a:gd name="connsiteY5" fmla="*/ 919815 h 919818"/>
                <a:gd name="connsiteX6" fmla="*/ 0 w 5088906"/>
                <a:gd name="connsiteY6" fmla="*/ 919815 h 919818"/>
                <a:gd name="connsiteX7" fmla="*/ 0 w 5088906"/>
                <a:gd name="connsiteY7" fmla="*/ 446341 h 919818"/>
                <a:gd name="connsiteX8" fmla="*/ 1748 w 5088906"/>
                <a:gd name="connsiteY8" fmla="*/ 446341 h 919818"/>
                <a:gd name="connsiteX9" fmla="*/ 9724 w 5088906"/>
                <a:gd name="connsiteY9" fmla="*/ 367221 h 919818"/>
                <a:gd name="connsiteX10" fmla="*/ 460289 w 5088906"/>
                <a:gd name="connsiteY10" fmla="*/ 0 h 91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88906" h="919818">
                  <a:moveTo>
                    <a:pt x="460289" y="0"/>
                  </a:moveTo>
                  <a:lnTo>
                    <a:pt x="4628997" y="0"/>
                  </a:lnTo>
                  <a:cubicBezTo>
                    <a:pt x="4882998" y="0"/>
                    <a:pt x="5088906" y="205908"/>
                    <a:pt x="5088906" y="459909"/>
                  </a:cubicBezTo>
                  <a:cubicBezTo>
                    <a:pt x="5088906" y="713910"/>
                    <a:pt x="4882998" y="919818"/>
                    <a:pt x="4628997" y="919818"/>
                  </a:cubicBezTo>
                  <a:lnTo>
                    <a:pt x="460289" y="919818"/>
                  </a:lnTo>
                  <a:lnTo>
                    <a:pt x="460259" y="919815"/>
                  </a:lnTo>
                  <a:lnTo>
                    <a:pt x="0" y="919815"/>
                  </a:lnTo>
                  <a:lnTo>
                    <a:pt x="0" y="446341"/>
                  </a:lnTo>
                  <a:lnTo>
                    <a:pt x="1748" y="446341"/>
                  </a:lnTo>
                  <a:lnTo>
                    <a:pt x="9724" y="367221"/>
                  </a:lnTo>
                  <a:cubicBezTo>
                    <a:pt x="52609" y="157648"/>
                    <a:pt x="238038" y="0"/>
                    <a:pt x="460289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26" name="object 4">
              <a:extLst>
                <a:ext uri="{FF2B5EF4-FFF2-40B4-BE49-F238E27FC236}">
                  <a16:creationId xmlns:a16="http://schemas.microsoft.com/office/drawing/2014/main" id="{DCE9E00A-0CAD-F739-E60A-2CC468999D53}"/>
                </a:ext>
              </a:extLst>
            </p:cNvPr>
            <p:cNvSpPr txBox="1"/>
            <p:nvPr/>
          </p:nvSpPr>
          <p:spPr>
            <a:xfrm>
              <a:off x="1032164" y="5283347"/>
              <a:ext cx="2930235" cy="423515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defPPr>
                <a:defRPr kern="0"/>
              </a:defPPr>
            </a:lstStyle>
            <a:p>
              <a:pPr marR="40640" algn="l">
                <a:lnSpc>
                  <a:spcPct val="100000"/>
                </a:lnSpc>
              </a:pPr>
              <a:r>
                <a:rPr lang="pt-BR" sz="1700" spc="-20" noProof="0">
                  <a:solidFill>
                    <a:srgbClr val="393339"/>
                  </a:solidFill>
                  <a:latin typeface="+mn-lt"/>
                  <a:cs typeface="Calibri"/>
                </a:rPr>
                <a:t>Acesse no link:</a:t>
              </a:r>
              <a:r>
                <a:rPr lang="pt-BR" sz="1700" b="1" spc="-20" noProof="0">
                  <a:solidFill>
                    <a:srgbClr val="393339"/>
                  </a:solidFill>
                  <a:latin typeface="+mn-lt"/>
                  <a:cs typeface="Calibri"/>
                </a:rPr>
                <a:t> </a:t>
              </a:r>
              <a:r>
                <a:rPr lang="pt-BR" sz="1700" i="1" spc="-20" noProof="0">
                  <a:solidFill>
                    <a:srgbClr val="DA291C"/>
                  </a:solidFill>
                  <a:latin typeface="+mn-lt"/>
                  <a:cs typeface="Calibri"/>
                </a:rPr>
                <a:t>https://sgd.claro.com.br/auth/</a:t>
              </a:r>
            </a:p>
          </p:txBody>
        </p:sp>
        <p:sp>
          <p:nvSpPr>
            <p:cNvPr id="27" name="TextBox 35">
              <a:extLst>
                <a:ext uri="{FF2B5EF4-FFF2-40B4-BE49-F238E27FC236}">
                  <a16:creationId xmlns:a16="http://schemas.microsoft.com/office/drawing/2014/main" id="{D277262C-680F-031B-68B7-69C2A3432E5D}"/>
                </a:ext>
              </a:extLst>
            </p:cNvPr>
            <p:cNvSpPr txBox="1"/>
            <p:nvPr/>
          </p:nvSpPr>
          <p:spPr>
            <a:xfrm>
              <a:off x="685801" y="5435889"/>
              <a:ext cx="457200" cy="3115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kern="0"/>
              </a:defPPr>
            </a:lstStyle>
            <a:p>
              <a:pPr algn="l">
                <a:lnSpc>
                  <a:spcPts val="2613"/>
                </a:lnSpc>
                <a:spcBef>
                  <a:spcPct val="0"/>
                </a:spcBef>
              </a:pPr>
              <a:r>
                <a:rPr lang="pt-BR" sz="4400" b="1" noProof="0">
                  <a:solidFill>
                    <a:srgbClr val="DA291C"/>
                  </a:solidFill>
                  <a:latin typeface="+mn-lt"/>
                  <a:ea typeface="Abhaya Libre Bold"/>
                  <a:cs typeface="Abhaya Libre Bold"/>
                  <a:sym typeface="Abhaya Libre Bold"/>
                </a:rPr>
                <a:t>1</a:t>
              </a:r>
            </a:p>
          </p:txBody>
        </p:sp>
      </p:grpSp>
      <p:sp>
        <p:nvSpPr>
          <p:cNvPr id="6" name="Retângulo 8">
            <a:extLst>
              <a:ext uri="{FF2B5EF4-FFF2-40B4-BE49-F238E27FC236}">
                <a16:creationId xmlns:a16="http://schemas.microsoft.com/office/drawing/2014/main" id="{E240FB38-6D14-F15A-7945-3152713AEC57}"/>
              </a:ext>
            </a:extLst>
          </p:cNvPr>
          <p:cNvSpPr/>
          <p:nvPr/>
        </p:nvSpPr>
        <p:spPr>
          <a:xfrm>
            <a:off x="1" y="1333"/>
            <a:ext cx="12190448" cy="751434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Acompanhamento: analisar endereços via SGD?</a:t>
            </a:r>
          </a:p>
        </p:txBody>
      </p:sp>
    </p:spTree>
    <p:extLst>
      <p:ext uri="{BB962C8B-B14F-4D97-AF65-F5344CB8AC3E}">
        <p14:creationId xmlns:p14="http://schemas.microsoft.com/office/powerpoint/2010/main" val="42248552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34DFABFD-455B-D54A-CBD7-666F9DBFB677}"/>
              </a:ext>
            </a:extLst>
          </p:cNvPr>
          <p:cNvGrpSpPr/>
          <p:nvPr/>
        </p:nvGrpSpPr>
        <p:grpSpPr>
          <a:xfrm>
            <a:off x="533400" y="1426923"/>
            <a:ext cx="5029200" cy="853948"/>
            <a:chOff x="533400" y="2209800"/>
            <a:chExt cx="4114799" cy="691219"/>
          </a:xfrm>
        </p:grpSpPr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778DA5FF-2F38-C051-0F20-563D93FBF4C6}"/>
                </a:ext>
              </a:extLst>
            </p:cNvPr>
            <p:cNvSpPr/>
            <p:nvPr/>
          </p:nvSpPr>
          <p:spPr>
            <a:xfrm flipV="1">
              <a:off x="533400" y="2209800"/>
              <a:ext cx="4114799" cy="691219"/>
            </a:xfrm>
            <a:custGeom>
              <a:avLst/>
              <a:gdLst>
                <a:gd name="connsiteX0" fmla="*/ 460289 w 5088906"/>
                <a:gd name="connsiteY0" fmla="*/ 0 h 919818"/>
                <a:gd name="connsiteX1" fmla="*/ 4628997 w 5088906"/>
                <a:gd name="connsiteY1" fmla="*/ 0 h 919818"/>
                <a:gd name="connsiteX2" fmla="*/ 5088906 w 5088906"/>
                <a:gd name="connsiteY2" fmla="*/ 459909 h 919818"/>
                <a:gd name="connsiteX3" fmla="*/ 4628997 w 5088906"/>
                <a:gd name="connsiteY3" fmla="*/ 919818 h 919818"/>
                <a:gd name="connsiteX4" fmla="*/ 460289 w 5088906"/>
                <a:gd name="connsiteY4" fmla="*/ 919818 h 919818"/>
                <a:gd name="connsiteX5" fmla="*/ 460259 w 5088906"/>
                <a:gd name="connsiteY5" fmla="*/ 919815 h 919818"/>
                <a:gd name="connsiteX6" fmla="*/ 0 w 5088906"/>
                <a:gd name="connsiteY6" fmla="*/ 919815 h 919818"/>
                <a:gd name="connsiteX7" fmla="*/ 0 w 5088906"/>
                <a:gd name="connsiteY7" fmla="*/ 446341 h 919818"/>
                <a:gd name="connsiteX8" fmla="*/ 1748 w 5088906"/>
                <a:gd name="connsiteY8" fmla="*/ 446341 h 919818"/>
                <a:gd name="connsiteX9" fmla="*/ 9724 w 5088906"/>
                <a:gd name="connsiteY9" fmla="*/ 367221 h 919818"/>
                <a:gd name="connsiteX10" fmla="*/ 460289 w 5088906"/>
                <a:gd name="connsiteY10" fmla="*/ 0 h 91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88906" h="919818">
                  <a:moveTo>
                    <a:pt x="460289" y="0"/>
                  </a:moveTo>
                  <a:lnTo>
                    <a:pt x="4628997" y="0"/>
                  </a:lnTo>
                  <a:cubicBezTo>
                    <a:pt x="4882998" y="0"/>
                    <a:pt x="5088906" y="205908"/>
                    <a:pt x="5088906" y="459909"/>
                  </a:cubicBezTo>
                  <a:cubicBezTo>
                    <a:pt x="5088906" y="713910"/>
                    <a:pt x="4882998" y="919818"/>
                    <a:pt x="4628997" y="919818"/>
                  </a:cubicBezTo>
                  <a:lnTo>
                    <a:pt x="460289" y="919818"/>
                  </a:lnTo>
                  <a:lnTo>
                    <a:pt x="460259" y="919815"/>
                  </a:lnTo>
                  <a:lnTo>
                    <a:pt x="0" y="919815"/>
                  </a:lnTo>
                  <a:lnTo>
                    <a:pt x="0" y="446341"/>
                  </a:lnTo>
                  <a:lnTo>
                    <a:pt x="1748" y="446341"/>
                  </a:lnTo>
                  <a:lnTo>
                    <a:pt x="9724" y="367221"/>
                  </a:lnTo>
                  <a:cubicBezTo>
                    <a:pt x="52609" y="157648"/>
                    <a:pt x="238038" y="0"/>
                    <a:pt x="460289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D394656A-EB5A-DC34-4BD2-D966936AFC84}"/>
                </a:ext>
              </a:extLst>
            </p:cNvPr>
            <p:cNvSpPr txBox="1"/>
            <p:nvPr/>
          </p:nvSpPr>
          <p:spPr>
            <a:xfrm>
              <a:off x="1032164" y="2455759"/>
              <a:ext cx="2930235" cy="211757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defPPr>
                <a:defRPr kern="0"/>
              </a:defPPr>
            </a:lstStyle>
            <a:p>
              <a:pPr marR="40640" algn="l">
                <a:lnSpc>
                  <a:spcPct val="100000"/>
                </a:lnSpc>
              </a:pPr>
              <a:r>
                <a:rPr lang="pt-BR" sz="1700" b="0" i="0">
                  <a:solidFill>
                    <a:srgbClr val="393339"/>
                  </a:solidFill>
                  <a:effectLst/>
                  <a:latin typeface="AMX" pitchFamily="2" charset="0"/>
                </a:rPr>
                <a:t>Clique na Lupa e depois e Buscar.</a:t>
              </a:r>
              <a:endParaRPr lang="pt-BR" sz="1700" i="1" spc="-20" noProof="0">
                <a:solidFill>
                  <a:srgbClr val="393339"/>
                </a:solidFill>
                <a:latin typeface="+mn-lt"/>
                <a:cs typeface="Calibri"/>
              </a:endParaRPr>
            </a:p>
          </p:txBody>
        </p:sp>
        <p:sp>
          <p:nvSpPr>
            <p:cNvPr id="15" name="TextBox 35">
              <a:extLst>
                <a:ext uri="{FF2B5EF4-FFF2-40B4-BE49-F238E27FC236}">
                  <a16:creationId xmlns:a16="http://schemas.microsoft.com/office/drawing/2014/main" id="{5AD284AB-06EF-5FDA-C463-6B541E7B109D}"/>
                </a:ext>
              </a:extLst>
            </p:cNvPr>
            <p:cNvSpPr txBox="1"/>
            <p:nvPr/>
          </p:nvSpPr>
          <p:spPr>
            <a:xfrm>
              <a:off x="685801" y="2483087"/>
              <a:ext cx="457200" cy="3115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kern="0"/>
              </a:defPPr>
            </a:lstStyle>
            <a:p>
              <a:pPr algn="l">
                <a:lnSpc>
                  <a:spcPts val="2613"/>
                </a:lnSpc>
                <a:spcBef>
                  <a:spcPct val="0"/>
                </a:spcBef>
              </a:pPr>
              <a:r>
                <a:rPr lang="pt-BR" sz="4400" b="1" noProof="0">
                  <a:solidFill>
                    <a:srgbClr val="DA291C"/>
                  </a:solidFill>
                  <a:latin typeface="+mn-lt"/>
                  <a:ea typeface="Abhaya Libre Bold"/>
                  <a:cs typeface="Abhaya Libre Bold"/>
                  <a:sym typeface="Abhaya Libre Bold"/>
                </a:rPr>
                <a:t>4</a:t>
              </a:r>
            </a:p>
          </p:txBody>
        </p:sp>
      </p:grpSp>
      <p:sp>
        <p:nvSpPr>
          <p:cNvPr id="3" name="TextBox 35">
            <a:extLst>
              <a:ext uri="{FF2B5EF4-FFF2-40B4-BE49-F238E27FC236}">
                <a16:creationId xmlns:a16="http://schemas.microsoft.com/office/drawing/2014/main" id="{C96116CD-887B-5874-2FB9-F970C81E07EC}"/>
              </a:ext>
            </a:extLst>
          </p:cNvPr>
          <p:cNvSpPr txBox="1"/>
          <p:nvPr/>
        </p:nvSpPr>
        <p:spPr>
          <a:xfrm>
            <a:off x="9618132" y="2825079"/>
            <a:ext cx="304800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kern="0"/>
            </a:defPPr>
          </a:lstStyle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pt-BR" sz="1000" b="1" noProof="0">
                <a:solidFill>
                  <a:srgbClr val="F2F2F2"/>
                </a:solidFill>
                <a:latin typeface="AMX" pitchFamily="2" charset="0"/>
                <a:ea typeface="Abhaya Libre Bold"/>
                <a:cs typeface="Abhaya Libre Bold"/>
                <a:sym typeface="Abhaya Libre Bold"/>
              </a:rPr>
              <a:t>1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C64A5F3E-EB4C-755E-B691-D21F89F45779}"/>
              </a:ext>
            </a:extLst>
          </p:cNvPr>
          <p:cNvGrpSpPr/>
          <p:nvPr/>
        </p:nvGrpSpPr>
        <p:grpSpPr>
          <a:xfrm>
            <a:off x="6100871" y="1426923"/>
            <a:ext cx="5029200" cy="853948"/>
            <a:chOff x="6100871" y="2209800"/>
            <a:chExt cx="4114799" cy="691219"/>
          </a:xfrm>
        </p:grpSpPr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85F9BE25-388E-0FF6-344A-D8F7E3CFE4D9}"/>
                </a:ext>
              </a:extLst>
            </p:cNvPr>
            <p:cNvSpPr/>
            <p:nvPr/>
          </p:nvSpPr>
          <p:spPr>
            <a:xfrm flipV="1">
              <a:off x="6100871" y="2209800"/>
              <a:ext cx="4114799" cy="691219"/>
            </a:xfrm>
            <a:custGeom>
              <a:avLst/>
              <a:gdLst>
                <a:gd name="connsiteX0" fmla="*/ 460289 w 5088906"/>
                <a:gd name="connsiteY0" fmla="*/ 0 h 919818"/>
                <a:gd name="connsiteX1" fmla="*/ 4628997 w 5088906"/>
                <a:gd name="connsiteY1" fmla="*/ 0 h 919818"/>
                <a:gd name="connsiteX2" fmla="*/ 5088906 w 5088906"/>
                <a:gd name="connsiteY2" fmla="*/ 459909 h 919818"/>
                <a:gd name="connsiteX3" fmla="*/ 4628997 w 5088906"/>
                <a:gd name="connsiteY3" fmla="*/ 919818 h 919818"/>
                <a:gd name="connsiteX4" fmla="*/ 460289 w 5088906"/>
                <a:gd name="connsiteY4" fmla="*/ 919818 h 919818"/>
                <a:gd name="connsiteX5" fmla="*/ 460259 w 5088906"/>
                <a:gd name="connsiteY5" fmla="*/ 919815 h 919818"/>
                <a:gd name="connsiteX6" fmla="*/ 0 w 5088906"/>
                <a:gd name="connsiteY6" fmla="*/ 919815 h 919818"/>
                <a:gd name="connsiteX7" fmla="*/ 0 w 5088906"/>
                <a:gd name="connsiteY7" fmla="*/ 446341 h 919818"/>
                <a:gd name="connsiteX8" fmla="*/ 1748 w 5088906"/>
                <a:gd name="connsiteY8" fmla="*/ 446341 h 919818"/>
                <a:gd name="connsiteX9" fmla="*/ 9724 w 5088906"/>
                <a:gd name="connsiteY9" fmla="*/ 367221 h 919818"/>
                <a:gd name="connsiteX10" fmla="*/ 460289 w 5088906"/>
                <a:gd name="connsiteY10" fmla="*/ 0 h 91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88906" h="919818">
                  <a:moveTo>
                    <a:pt x="460289" y="0"/>
                  </a:moveTo>
                  <a:lnTo>
                    <a:pt x="4628997" y="0"/>
                  </a:lnTo>
                  <a:cubicBezTo>
                    <a:pt x="4882998" y="0"/>
                    <a:pt x="5088906" y="205908"/>
                    <a:pt x="5088906" y="459909"/>
                  </a:cubicBezTo>
                  <a:cubicBezTo>
                    <a:pt x="5088906" y="713910"/>
                    <a:pt x="4882998" y="919818"/>
                    <a:pt x="4628997" y="919818"/>
                  </a:cubicBezTo>
                  <a:lnTo>
                    <a:pt x="460289" y="919818"/>
                  </a:lnTo>
                  <a:lnTo>
                    <a:pt x="460259" y="919815"/>
                  </a:lnTo>
                  <a:lnTo>
                    <a:pt x="0" y="919815"/>
                  </a:lnTo>
                  <a:lnTo>
                    <a:pt x="0" y="446341"/>
                  </a:lnTo>
                  <a:lnTo>
                    <a:pt x="1748" y="446341"/>
                  </a:lnTo>
                  <a:lnTo>
                    <a:pt x="9724" y="367221"/>
                  </a:lnTo>
                  <a:cubicBezTo>
                    <a:pt x="52609" y="157648"/>
                    <a:pt x="238038" y="0"/>
                    <a:pt x="460289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CA6B56EE-9A6B-96E0-EE49-67C8B300BB04}"/>
                </a:ext>
              </a:extLst>
            </p:cNvPr>
            <p:cNvSpPr txBox="1"/>
            <p:nvPr/>
          </p:nvSpPr>
          <p:spPr>
            <a:xfrm>
              <a:off x="6599635" y="2449530"/>
              <a:ext cx="3366653" cy="423515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defPPr>
                <a:defRPr kern="0"/>
              </a:defPPr>
            </a:lstStyle>
            <a:p>
              <a:pPr marR="40640" algn="l">
                <a:lnSpc>
                  <a:spcPct val="100000"/>
                </a:lnSpc>
              </a:pPr>
              <a:r>
                <a:rPr lang="pt-BR" sz="1700">
                  <a:solidFill>
                    <a:srgbClr val="393339"/>
                  </a:solidFill>
                  <a:latin typeface="AMX"/>
                </a:rPr>
                <a:t>A</a:t>
              </a:r>
              <a:r>
                <a:rPr lang="pt-BR" sz="1700" b="0" i="0">
                  <a:solidFill>
                    <a:srgbClr val="393339"/>
                  </a:solidFill>
                  <a:effectLst/>
                  <a:latin typeface="AMX"/>
                </a:rPr>
                <a:t> busca pode ser realizada por: HP, PROPOSTA, CONTRATO e IP da demanda.</a:t>
              </a:r>
            </a:p>
          </p:txBody>
        </p:sp>
        <p:sp>
          <p:nvSpPr>
            <p:cNvPr id="12" name="TextBox 35">
              <a:extLst>
                <a:ext uri="{FF2B5EF4-FFF2-40B4-BE49-F238E27FC236}">
                  <a16:creationId xmlns:a16="http://schemas.microsoft.com/office/drawing/2014/main" id="{F9C70B46-39E2-150B-B3F2-959495463656}"/>
                </a:ext>
              </a:extLst>
            </p:cNvPr>
            <p:cNvSpPr txBox="1"/>
            <p:nvPr/>
          </p:nvSpPr>
          <p:spPr>
            <a:xfrm>
              <a:off x="6253272" y="2483087"/>
              <a:ext cx="457200" cy="3115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kern="0"/>
              </a:defPPr>
            </a:lstStyle>
            <a:p>
              <a:pPr algn="l">
                <a:lnSpc>
                  <a:spcPts val="2613"/>
                </a:lnSpc>
                <a:spcBef>
                  <a:spcPct val="0"/>
                </a:spcBef>
              </a:pPr>
              <a:r>
                <a:rPr lang="pt-BR" sz="4400" b="1" noProof="0">
                  <a:solidFill>
                    <a:srgbClr val="DA291C"/>
                  </a:solidFill>
                  <a:latin typeface="+mn-lt"/>
                  <a:ea typeface="Abhaya Libre Bold"/>
                  <a:cs typeface="Abhaya Libre Bold"/>
                  <a:sym typeface="Abhaya Libre Bold"/>
                </a:rPr>
                <a:t>5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BFD69492-705D-B565-3F82-1D9F495CB4DD}"/>
              </a:ext>
            </a:extLst>
          </p:cNvPr>
          <p:cNvGrpSpPr/>
          <p:nvPr/>
        </p:nvGrpSpPr>
        <p:grpSpPr>
          <a:xfrm>
            <a:off x="1061929" y="2555319"/>
            <a:ext cx="3648075" cy="2149951"/>
            <a:chOff x="1061929" y="3338196"/>
            <a:chExt cx="3648075" cy="2149951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0B4CC2A6-AACB-C2E6-0A3F-4FD2A6FEB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863"/>
            <a:stretch>
              <a:fillRect/>
            </a:stretch>
          </p:blipFill>
          <p:spPr>
            <a:xfrm>
              <a:off x="1061929" y="3338196"/>
              <a:ext cx="3648075" cy="2149951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21C56627-A260-9C6A-32D3-CE8615D25869}"/>
                </a:ext>
              </a:extLst>
            </p:cNvPr>
            <p:cNvSpPr/>
            <p:nvPr/>
          </p:nvSpPr>
          <p:spPr>
            <a:xfrm>
              <a:off x="1360828" y="3686136"/>
              <a:ext cx="1066800" cy="35331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F3D306FE-7A35-A25D-DA47-21DFF3E634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21" t="5190" r="2626" b="10965"/>
          <a:stretch>
            <a:fillRect/>
          </a:stretch>
        </p:blipFill>
        <p:spPr>
          <a:xfrm>
            <a:off x="5515029" y="3532152"/>
            <a:ext cx="6200883" cy="962055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sp>
        <p:nvSpPr>
          <p:cNvPr id="16" name="Retângulo 8">
            <a:extLst>
              <a:ext uri="{FF2B5EF4-FFF2-40B4-BE49-F238E27FC236}">
                <a16:creationId xmlns:a16="http://schemas.microsoft.com/office/drawing/2014/main" id="{DF49195B-E386-9BC4-8FD5-60F8708FBB39}"/>
              </a:ext>
            </a:extLst>
          </p:cNvPr>
          <p:cNvSpPr/>
          <p:nvPr/>
        </p:nvSpPr>
        <p:spPr>
          <a:xfrm>
            <a:off x="1" y="1333"/>
            <a:ext cx="12190448" cy="751434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Acompanhamento: analisar endereços via SGD?</a:t>
            </a:r>
            <a:endParaRPr lang="pt-BR" sz="2800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5305224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CCFC4F6E-A97A-5210-3395-8E6C42491303}"/>
              </a:ext>
            </a:extLst>
          </p:cNvPr>
          <p:cNvGrpSpPr/>
          <p:nvPr/>
        </p:nvGrpSpPr>
        <p:grpSpPr>
          <a:xfrm>
            <a:off x="533400" y="1905000"/>
            <a:ext cx="5029200" cy="853948"/>
            <a:chOff x="533400" y="1905000"/>
            <a:chExt cx="4114799" cy="691219"/>
          </a:xfrm>
        </p:grpSpPr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2202083C-3AF9-E167-4EE8-07F0787B99EC}"/>
                </a:ext>
              </a:extLst>
            </p:cNvPr>
            <p:cNvSpPr/>
            <p:nvPr/>
          </p:nvSpPr>
          <p:spPr>
            <a:xfrm flipV="1">
              <a:off x="533400" y="1905000"/>
              <a:ext cx="4114799" cy="691219"/>
            </a:xfrm>
            <a:custGeom>
              <a:avLst/>
              <a:gdLst>
                <a:gd name="connsiteX0" fmla="*/ 460289 w 5088906"/>
                <a:gd name="connsiteY0" fmla="*/ 0 h 919818"/>
                <a:gd name="connsiteX1" fmla="*/ 4628997 w 5088906"/>
                <a:gd name="connsiteY1" fmla="*/ 0 h 919818"/>
                <a:gd name="connsiteX2" fmla="*/ 5088906 w 5088906"/>
                <a:gd name="connsiteY2" fmla="*/ 459909 h 919818"/>
                <a:gd name="connsiteX3" fmla="*/ 4628997 w 5088906"/>
                <a:gd name="connsiteY3" fmla="*/ 919818 h 919818"/>
                <a:gd name="connsiteX4" fmla="*/ 460289 w 5088906"/>
                <a:gd name="connsiteY4" fmla="*/ 919818 h 919818"/>
                <a:gd name="connsiteX5" fmla="*/ 460259 w 5088906"/>
                <a:gd name="connsiteY5" fmla="*/ 919815 h 919818"/>
                <a:gd name="connsiteX6" fmla="*/ 0 w 5088906"/>
                <a:gd name="connsiteY6" fmla="*/ 919815 h 919818"/>
                <a:gd name="connsiteX7" fmla="*/ 0 w 5088906"/>
                <a:gd name="connsiteY7" fmla="*/ 446341 h 919818"/>
                <a:gd name="connsiteX8" fmla="*/ 1748 w 5088906"/>
                <a:gd name="connsiteY8" fmla="*/ 446341 h 919818"/>
                <a:gd name="connsiteX9" fmla="*/ 9724 w 5088906"/>
                <a:gd name="connsiteY9" fmla="*/ 367221 h 919818"/>
                <a:gd name="connsiteX10" fmla="*/ 460289 w 5088906"/>
                <a:gd name="connsiteY10" fmla="*/ 0 h 91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88906" h="919818">
                  <a:moveTo>
                    <a:pt x="460289" y="0"/>
                  </a:moveTo>
                  <a:lnTo>
                    <a:pt x="4628997" y="0"/>
                  </a:lnTo>
                  <a:cubicBezTo>
                    <a:pt x="4882998" y="0"/>
                    <a:pt x="5088906" y="205908"/>
                    <a:pt x="5088906" y="459909"/>
                  </a:cubicBezTo>
                  <a:cubicBezTo>
                    <a:pt x="5088906" y="713910"/>
                    <a:pt x="4882998" y="919818"/>
                    <a:pt x="4628997" y="919818"/>
                  </a:cubicBezTo>
                  <a:lnTo>
                    <a:pt x="460289" y="919818"/>
                  </a:lnTo>
                  <a:lnTo>
                    <a:pt x="460259" y="919815"/>
                  </a:lnTo>
                  <a:lnTo>
                    <a:pt x="0" y="919815"/>
                  </a:lnTo>
                  <a:lnTo>
                    <a:pt x="0" y="446341"/>
                  </a:lnTo>
                  <a:lnTo>
                    <a:pt x="1748" y="446341"/>
                  </a:lnTo>
                  <a:lnTo>
                    <a:pt x="9724" y="367221"/>
                  </a:lnTo>
                  <a:cubicBezTo>
                    <a:pt x="52609" y="157648"/>
                    <a:pt x="238038" y="0"/>
                    <a:pt x="460289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C5F1EBFD-5E19-DDB6-3ADA-CBB72B8EBCC3}"/>
                </a:ext>
              </a:extLst>
            </p:cNvPr>
            <p:cNvSpPr txBox="1"/>
            <p:nvPr/>
          </p:nvSpPr>
          <p:spPr>
            <a:xfrm>
              <a:off x="1032164" y="2356487"/>
              <a:ext cx="3491344" cy="211757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defPPr>
                <a:defRPr kern="0"/>
              </a:defPPr>
            </a:lstStyle>
            <a:p>
              <a:pPr marR="40640" algn="l">
                <a:lnSpc>
                  <a:spcPct val="100000"/>
                </a:lnSpc>
              </a:pPr>
              <a:r>
                <a:rPr lang="pt-BR" sz="1700" b="0" i="0">
                  <a:solidFill>
                    <a:srgbClr val="393339"/>
                  </a:solidFill>
                  <a:effectLst/>
                  <a:latin typeface="AMX"/>
                </a:rPr>
                <a:t>Na tela seguinte mostra o status da solicitação.</a:t>
              </a:r>
              <a:endParaRPr lang="pt-BR" sz="1700" i="1" spc="-20" noProof="0">
                <a:solidFill>
                  <a:srgbClr val="393339"/>
                </a:solidFill>
                <a:latin typeface="AMX"/>
                <a:cs typeface="Calibri"/>
              </a:endParaRPr>
            </a:p>
          </p:txBody>
        </p:sp>
        <p:sp>
          <p:nvSpPr>
            <p:cNvPr id="16" name="TextBox 35">
              <a:extLst>
                <a:ext uri="{FF2B5EF4-FFF2-40B4-BE49-F238E27FC236}">
                  <a16:creationId xmlns:a16="http://schemas.microsoft.com/office/drawing/2014/main" id="{69690D58-4C30-8351-DD72-73CFABA49C04}"/>
                </a:ext>
              </a:extLst>
            </p:cNvPr>
            <p:cNvSpPr txBox="1"/>
            <p:nvPr/>
          </p:nvSpPr>
          <p:spPr>
            <a:xfrm>
              <a:off x="685801" y="2178287"/>
              <a:ext cx="457200" cy="3115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kern="0"/>
              </a:defPPr>
            </a:lstStyle>
            <a:p>
              <a:pPr algn="l">
                <a:lnSpc>
                  <a:spcPts val="2613"/>
                </a:lnSpc>
                <a:spcBef>
                  <a:spcPct val="0"/>
                </a:spcBef>
              </a:pPr>
              <a:r>
                <a:rPr lang="pt-BR" sz="4400" b="1" noProof="0">
                  <a:solidFill>
                    <a:srgbClr val="DA291C"/>
                  </a:solidFill>
                  <a:latin typeface="+mn-lt"/>
                  <a:ea typeface="Abhaya Libre Bold"/>
                  <a:cs typeface="Abhaya Libre Bold"/>
                  <a:sym typeface="Abhaya Libre Bold"/>
                </a:rPr>
                <a:t>6</a:t>
              </a:r>
            </a:p>
          </p:txBody>
        </p:sp>
      </p:grpSp>
      <p:sp>
        <p:nvSpPr>
          <p:cNvPr id="3" name="TextBox 35">
            <a:extLst>
              <a:ext uri="{FF2B5EF4-FFF2-40B4-BE49-F238E27FC236}">
                <a16:creationId xmlns:a16="http://schemas.microsoft.com/office/drawing/2014/main" id="{AF559929-9EEF-F9E3-1105-8505EBD226DC}"/>
              </a:ext>
            </a:extLst>
          </p:cNvPr>
          <p:cNvSpPr txBox="1"/>
          <p:nvPr/>
        </p:nvSpPr>
        <p:spPr>
          <a:xfrm>
            <a:off x="9618132" y="3303156"/>
            <a:ext cx="304800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kern="0"/>
            </a:defPPr>
          </a:lstStyle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pt-BR" sz="1000" b="1" noProof="0">
                <a:solidFill>
                  <a:srgbClr val="F2F2F2"/>
                </a:solidFill>
                <a:latin typeface="AMX" pitchFamily="2" charset="0"/>
                <a:ea typeface="Abhaya Libre Bold"/>
                <a:cs typeface="Abhaya Libre Bold"/>
                <a:sym typeface="Abhaya Libre Bold"/>
              </a:rPr>
              <a:t>1</a:t>
            </a:r>
          </a:p>
        </p:txBody>
      </p:sp>
      <p:sp>
        <p:nvSpPr>
          <p:cNvPr id="4" name="TextBox 35">
            <a:extLst>
              <a:ext uri="{FF2B5EF4-FFF2-40B4-BE49-F238E27FC236}">
                <a16:creationId xmlns:a16="http://schemas.microsoft.com/office/drawing/2014/main" id="{EFDCDBED-A2A4-9B7E-084F-D3F3FC64B26B}"/>
              </a:ext>
            </a:extLst>
          </p:cNvPr>
          <p:cNvSpPr txBox="1"/>
          <p:nvPr/>
        </p:nvSpPr>
        <p:spPr>
          <a:xfrm>
            <a:off x="8653354" y="4661205"/>
            <a:ext cx="304800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kern="0"/>
            </a:defPPr>
          </a:lstStyle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pt-BR" sz="1000" b="1" noProof="0">
                <a:solidFill>
                  <a:srgbClr val="F2F2F2"/>
                </a:solidFill>
                <a:latin typeface="AMX" pitchFamily="2" charset="0"/>
                <a:ea typeface="Abhaya Libre Bold"/>
                <a:cs typeface="Abhaya Libre Bold"/>
                <a:sym typeface="Abhaya Libre Bold"/>
              </a:rPr>
              <a:t>2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5A9EAFCC-01F6-796B-E093-A05CEC9279F6}"/>
              </a:ext>
            </a:extLst>
          </p:cNvPr>
          <p:cNvGrpSpPr/>
          <p:nvPr/>
        </p:nvGrpSpPr>
        <p:grpSpPr>
          <a:xfrm>
            <a:off x="533400" y="3096573"/>
            <a:ext cx="5029200" cy="853948"/>
            <a:chOff x="533400" y="3096573"/>
            <a:chExt cx="4114799" cy="691219"/>
          </a:xfrm>
        </p:grpSpPr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D1F6E879-1AAD-8A7F-2212-8F00474A07FA}"/>
                </a:ext>
              </a:extLst>
            </p:cNvPr>
            <p:cNvSpPr/>
            <p:nvPr/>
          </p:nvSpPr>
          <p:spPr>
            <a:xfrm flipV="1">
              <a:off x="533400" y="3096573"/>
              <a:ext cx="4114799" cy="691219"/>
            </a:xfrm>
            <a:custGeom>
              <a:avLst/>
              <a:gdLst>
                <a:gd name="connsiteX0" fmla="*/ 460289 w 5088906"/>
                <a:gd name="connsiteY0" fmla="*/ 0 h 919818"/>
                <a:gd name="connsiteX1" fmla="*/ 4628997 w 5088906"/>
                <a:gd name="connsiteY1" fmla="*/ 0 h 919818"/>
                <a:gd name="connsiteX2" fmla="*/ 5088906 w 5088906"/>
                <a:gd name="connsiteY2" fmla="*/ 459909 h 919818"/>
                <a:gd name="connsiteX3" fmla="*/ 4628997 w 5088906"/>
                <a:gd name="connsiteY3" fmla="*/ 919818 h 919818"/>
                <a:gd name="connsiteX4" fmla="*/ 460289 w 5088906"/>
                <a:gd name="connsiteY4" fmla="*/ 919818 h 919818"/>
                <a:gd name="connsiteX5" fmla="*/ 460259 w 5088906"/>
                <a:gd name="connsiteY5" fmla="*/ 919815 h 919818"/>
                <a:gd name="connsiteX6" fmla="*/ 0 w 5088906"/>
                <a:gd name="connsiteY6" fmla="*/ 919815 h 919818"/>
                <a:gd name="connsiteX7" fmla="*/ 0 w 5088906"/>
                <a:gd name="connsiteY7" fmla="*/ 446341 h 919818"/>
                <a:gd name="connsiteX8" fmla="*/ 1748 w 5088906"/>
                <a:gd name="connsiteY8" fmla="*/ 446341 h 919818"/>
                <a:gd name="connsiteX9" fmla="*/ 9724 w 5088906"/>
                <a:gd name="connsiteY9" fmla="*/ 367221 h 919818"/>
                <a:gd name="connsiteX10" fmla="*/ 460289 w 5088906"/>
                <a:gd name="connsiteY10" fmla="*/ 0 h 91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88906" h="919818">
                  <a:moveTo>
                    <a:pt x="460289" y="0"/>
                  </a:moveTo>
                  <a:lnTo>
                    <a:pt x="4628997" y="0"/>
                  </a:lnTo>
                  <a:cubicBezTo>
                    <a:pt x="4882998" y="0"/>
                    <a:pt x="5088906" y="205908"/>
                    <a:pt x="5088906" y="459909"/>
                  </a:cubicBezTo>
                  <a:cubicBezTo>
                    <a:pt x="5088906" y="713910"/>
                    <a:pt x="4882998" y="919818"/>
                    <a:pt x="4628997" y="919818"/>
                  </a:cubicBezTo>
                  <a:lnTo>
                    <a:pt x="460289" y="919818"/>
                  </a:lnTo>
                  <a:lnTo>
                    <a:pt x="460259" y="919815"/>
                  </a:lnTo>
                  <a:lnTo>
                    <a:pt x="0" y="919815"/>
                  </a:lnTo>
                  <a:lnTo>
                    <a:pt x="0" y="446341"/>
                  </a:lnTo>
                  <a:lnTo>
                    <a:pt x="1748" y="446341"/>
                  </a:lnTo>
                  <a:lnTo>
                    <a:pt x="9724" y="367221"/>
                  </a:lnTo>
                  <a:cubicBezTo>
                    <a:pt x="52609" y="157648"/>
                    <a:pt x="238038" y="0"/>
                    <a:pt x="460289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C87DDDF7-6819-37E0-1375-4BBBB4D3005E}"/>
                </a:ext>
              </a:extLst>
            </p:cNvPr>
            <p:cNvSpPr txBox="1"/>
            <p:nvPr/>
          </p:nvSpPr>
          <p:spPr>
            <a:xfrm>
              <a:off x="1032164" y="3336304"/>
              <a:ext cx="2930235" cy="211757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defPPr>
                <a:defRPr kern="0"/>
              </a:defPPr>
            </a:lstStyle>
            <a:p>
              <a:pPr marR="40640" algn="l">
                <a:lnSpc>
                  <a:spcPct val="100000"/>
                </a:lnSpc>
              </a:pPr>
              <a:r>
                <a:rPr lang="pt-BR" sz="1700" b="0" i="0">
                  <a:solidFill>
                    <a:srgbClr val="393339"/>
                  </a:solidFill>
                  <a:effectLst/>
                  <a:latin typeface="AMX" pitchFamily="2" charset="0"/>
                </a:rPr>
                <a:t>Verifique as informações do pedido.</a:t>
              </a:r>
              <a:endParaRPr lang="pt-BR" sz="1700" i="1" spc="-20" noProof="0">
                <a:solidFill>
                  <a:srgbClr val="393339"/>
                </a:solidFill>
                <a:latin typeface="+mn-lt"/>
                <a:cs typeface="Calibri"/>
              </a:endParaRPr>
            </a:p>
          </p:txBody>
        </p:sp>
        <p:sp>
          <p:nvSpPr>
            <p:cNvPr id="13" name="TextBox 35">
              <a:extLst>
                <a:ext uri="{FF2B5EF4-FFF2-40B4-BE49-F238E27FC236}">
                  <a16:creationId xmlns:a16="http://schemas.microsoft.com/office/drawing/2014/main" id="{58CE8162-3D37-9B48-5519-DEBB2C89A778}"/>
                </a:ext>
              </a:extLst>
            </p:cNvPr>
            <p:cNvSpPr txBox="1"/>
            <p:nvPr/>
          </p:nvSpPr>
          <p:spPr>
            <a:xfrm>
              <a:off x="685801" y="3369860"/>
              <a:ext cx="457200" cy="3115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kern="0"/>
              </a:defPPr>
            </a:lstStyle>
            <a:p>
              <a:pPr algn="l">
                <a:lnSpc>
                  <a:spcPts val="2613"/>
                </a:lnSpc>
                <a:spcBef>
                  <a:spcPct val="0"/>
                </a:spcBef>
              </a:pPr>
              <a:r>
                <a:rPr lang="pt-BR" sz="4400" b="1" noProof="0">
                  <a:solidFill>
                    <a:srgbClr val="DA291C"/>
                  </a:solidFill>
                  <a:latin typeface="+mn-lt"/>
                  <a:ea typeface="Abhaya Libre Bold"/>
                  <a:cs typeface="Abhaya Libre Bold"/>
                  <a:sym typeface="Abhaya Libre Bold"/>
                </a:rPr>
                <a:t>7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B9F62CDE-0443-CA30-2221-B1741627D0C0}"/>
              </a:ext>
            </a:extLst>
          </p:cNvPr>
          <p:cNvGrpSpPr/>
          <p:nvPr/>
        </p:nvGrpSpPr>
        <p:grpSpPr>
          <a:xfrm>
            <a:off x="533400" y="4246690"/>
            <a:ext cx="5029200" cy="853948"/>
            <a:chOff x="533400" y="4246690"/>
            <a:chExt cx="4114799" cy="691219"/>
          </a:xfrm>
        </p:grpSpPr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F374EDC1-934B-A453-E0D6-CFFF653F7077}"/>
                </a:ext>
              </a:extLst>
            </p:cNvPr>
            <p:cNvSpPr/>
            <p:nvPr/>
          </p:nvSpPr>
          <p:spPr>
            <a:xfrm flipV="1">
              <a:off x="533400" y="4246690"/>
              <a:ext cx="4114799" cy="691219"/>
            </a:xfrm>
            <a:custGeom>
              <a:avLst/>
              <a:gdLst>
                <a:gd name="connsiteX0" fmla="*/ 460289 w 5088906"/>
                <a:gd name="connsiteY0" fmla="*/ 0 h 919818"/>
                <a:gd name="connsiteX1" fmla="*/ 4628997 w 5088906"/>
                <a:gd name="connsiteY1" fmla="*/ 0 h 919818"/>
                <a:gd name="connsiteX2" fmla="*/ 5088906 w 5088906"/>
                <a:gd name="connsiteY2" fmla="*/ 459909 h 919818"/>
                <a:gd name="connsiteX3" fmla="*/ 4628997 w 5088906"/>
                <a:gd name="connsiteY3" fmla="*/ 919818 h 919818"/>
                <a:gd name="connsiteX4" fmla="*/ 460289 w 5088906"/>
                <a:gd name="connsiteY4" fmla="*/ 919818 h 919818"/>
                <a:gd name="connsiteX5" fmla="*/ 460259 w 5088906"/>
                <a:gd name="connsiteY5" fmla="*/ 919815 h 919818"/>
                <a:gd name="connsiteX6" fmla="*/ 0 w 5088906"/>
                <a:gd name="connsiteY6" fmla="*/ 919815 h 919818"/>
                <a:gd name="connsiteX7" fmla="*/ 0 w 5088906"/>
                <a:gd name="connsiteY7" fmla="*/ 446341 h 919818"/>
                <a:gd name="connsiteX8" fmla="*/ 1748 w 5088906"/>
                <a:gd name="connsiteY8" fmla="*/ 446341 h 919818"/>
                <a:gd name="connsiteX9" fmla="*/ 9724 w 5088906"/>
                <a:gd name="connsiteY9" fmla="*/ 367221 h 919818"/>
                <a:gd name="connsiteX10" fmla="*/ 460289 w 5088906"/>
                <a:gd name="connsiteY10" fmla="*/ 0 h 91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88906" h="919818">
                  <a:moveTo>
                    <a:pt x="460289" y="0"/>
                  </a:moveTo>
                  <a:lnTo>
                    <a:pt x="4628997" y="0"/>
                  </a:lnTo>
                  <a:cubicBezTo>
                    <a:pt x="4882998" y="0"/>
                    <a:pt x="5088906" y="205908"/>
                    <a:pt x="5088906" y="459909"/>
                  </a:cubicBezTo>
                  <a:cubicBezTo>
                    <a:pt x="5088906" y="713910"/>
                    <a:pt x="4882998" y="919818"/>
                    <a:pt x="4628997" y="919818"/>
                  </a:cubicBezTo>
                  <a:lnTo>
                    <a:pt x="460289" y="919818"/>
                  </a:lnTo>
                  <a:lnTo>
                    <a:pt x="460259" y="919815"/>
                  </a:lnTo>
                  <a:lnTo>
                    <a:pt x="0" y="919815"/>
                  </a:lnTo>
                  <a:lnTo>
                    <a:pt x="0" y="446341"/>
                  </a:lnTo>
                  <a:lnTo>
                    <a:pt x="1748" y="446341"/>
                  </a:lnTo>
                  <a:lnTo>
                    <a:pt x="9724" y="367221"/>
                  </a:lnTo>
                  <a:cubicBezTo>
                    <a:pt x="52609" y="157648"/>
                    <a:pt x="238038" y="0"/>
                    <a:pt x="460289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2ABE213F-AE49-AE20-7C67-3744E306DF34}"/>
                </a:ext>
              </a:extLst>
            </p:cNvPr>
            <p:cNvSpPr txBox="1"/>
            <p:nvPr/>
          </p:nvSpPr>
          <p:spPr>
            <a:xfrm>
              <a:off x="1008638" y="4370044"/>
              <a:ext cx="3491344" cy="423515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defPPr>
                <a:defRPr kern="0"/>
              </a:defPPr>
            </a:lstStyle>
            <a:p>
              <a:pPr marR="40640"/>
              <a:r>
                <a:rPr lang="pt-BR" sz="1700" b="0" i="0">
                  <a:solidFill>
                    <a:srgbClr val="393339"/>
                  </a:solidFill>
                  <a:effectLst/>
                  <a:latin typeface="AMX"/>
                </a:rPr>
                <a:t>No campo </a:t>
              </a:r>
              <a:r>
                <a:rPr lang="pt-BR" sz="1700" b="1">
                  <a:solidFill>
                    <a:srgbClr val="393339"/>
                  </a:solidFill>
                  <a:latin typeface="AMX"/>
                </a:rPr>
                <a:t>Observação: </a:t>
              </a:r>
              <a:r>
                <a:rPr lang="pt-BR" sz="1700" b="0" i="0">
                  <a:solidFill>
                    <a:srgbClr val="393339"/>
                  </a:solidFill>
                  <a:effectLst/>
                  <a:latin typeface="AMX"/>
                </a:rPr>
                <a:t>informações adicionais da análise</a:t>
              </a:r>
              <a:endParaRPr lang="pt-BR" sz="1700" noProof="0">
                <a:solidFill>
                  <a:srgbClr val="393339"/>
                </a:solidFill>
                <a:latin typeface="AMX"/>
                <a:cs typeface="Calibri"/>
              </a:endParaRPr>
            </a:p>
          </p:txBody>
        </p:sp>
        <p:sp>
          <p:nvSpPr>
            <p:cNvPr id="10" name="TextBox 35">
              <a:extLst>
                <a:ext uri="{FF2B5EF4-FFF2-40B4-BE49-F238E27FC236}">
                  <a16:creationId xmlns:a16="http://schemas.microsoft.com/office/drawing/2014/main" id="{52EE4DD1-C5EF-BA8C-FA0A-42D80ABCAB14}"/>
                </a:ext>
              </a:extLst>
            </p:cNvPr>
            <p:cNvSpPr txBox="1"/>
            <p:nvPr/>
          </p:nvSpPr>
          <p:spPr>
            <a:xfrm>
              <a:off x="685801" y="4519977"/>
              <a:ext cx="457200" cy="3115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kern="0"/>
              </a:defPPr>
            </a:lstStyle>
            <a:p>
              <a:pPr algn="l">
                <a:lnSpc>
                  <a:spcPts val="2613"/>
                </a:lnSpc>
                <a:spcBef>
                  <a:spcPct val="0"/>
                </a:spcBef>
              </a:pPr>
              <a:r>
                <a:rPr lang="pt-BR" sz="4400" b="1" noProof="0">
                  <a:solidFill>
                    <a:srgbClr val="DA291C"/>
                  </a:solidFill>
                  <a:latin typeface="+mn-lt"/>
                  <a:ea typeface="Abhaya Libre Bold"/>
                  <a:cs typeface="Abhaya Libre Bold"/>
                  <a:sym typeface="Abhaya Libre Bold"/>
                </a:rPr>
                <a:t>8</a:t>
              </a:r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BAA7D7D8-228D-322E-08A4-50E8389E6F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560" t="1684" r="17116" b="-1"/>
          <a:stretch>
            <a:fillRect/>
          </a:stretch>
        </p:blipFill>
        <p:spPr>
          <a:xfrm>
            <a:off x="6278880" y="1828800"/>
            <a:ext cx="5303520" cy="4450080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</p:pic>
      <p:sp>
        <p:nvSpPr>
          <p:cNvPr id="18" name="Retângulo 8">
            <a:extLst>
              <a:ext uri="{FF2B5EF4-FFF2-40B4-BE49-F238E27FC236}">
                <a16:creationId xmlns:a16="http://schemas.microsoft.com/office/drawing/2014/main" id="{3CDF09B3-7B60-D569-593C-3A9792F2641D}"/>
              </a:ext>
            </a:extLst>
          </p:cNvPr>
          <p:cNvSpPr/>
          <p:nvPr/>
        </p:nvSpPr>
        <p:spPr>
          <a:xfrm>
            <a:off x="1" y="1333"/>
            <a:ext cx="12190448" cy="751434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Acompanhamento: analisar endereços via SGD?</a:t>
            </a:r>
            <a:endParaRPr lang="pt-BR" sz="2800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947300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5">
            <a:extLst>
              <a:ext uri="{FF2B5EF4-FFF2-40B4-BE49-F238E27FC236}">
                <a16:creationId xmlns:a16="http://schemas.microsoft.com/office/drawing/2014/main" id="{97CC9776-9DA1-E183-4704-BC8D0B0F8D43}"/>
              </a:ext>
            </a:extLst>
          </p:cNvPr>
          <p:cNvSpPr txBox="1"/>
          <p:nvPr/>
        </p:nvSpPr>
        <p:spPr>
          <a:xfrm>
            <a:off x="9618132" y="3303156"/>
            <a:ext cx="304800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kern="0"/>
            </a:defPPr>
          </a:lstStyle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pt-BR" sz="1000" b="1" noProof="0">
                <a:solidFill>
                  <a:srgbClr val="F2F2F2"/>
                </a:solidFill>
                <a:latin typeface="AMX" pitchFamily="2" charset="0"/>
                <a:ea typeface="Abhaya Libre Bold"/>
                <a:cs typeface="Abhaya Libre Bold"/>
                <a:sym typeface="Abhaya Libre Bold"/>
              </a:rPr>
              <a:t>1</a:t>
            </a:r>
          </a:p>
        </p:txBody>
      </p:sp>
      <p:sp>
        <p:nvSpPr>
          <p:cNvPr id="4" name="TextBox 35">
            <a:extLst>
              <a:ext uri="{FF2B5EF4-FFF2-40B4-BE49-F238E27FC236}">
                <a16:creationId xmlns:a16="http://schemas.microsoft.com/office/drawing/2014/main" id="{22A84B67-7410-2108-BE4C-91BC351E0E28}"/>
              </a:ext>
            </a:extLst>
          </p:cNvPr>
          <p:cNvSpPr txBox="1"/>
          <p:nvPr/>
        </p:nvSpPr>
        <p:spPr>
          <a:xfrm>
            <a:off x="8653354" y="4661205"/>
            <a:ext cx="304800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kern="0"/>
            </a:defPPr>
          </a:lstStyle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pt-BR" sz="1000" b="1" noProof="0">
                <a:solidFill>
                  <a:srgbClr val="F2F2F2"/>
                </a:solidFill>
                <a:latin typeface="AMX" pitchFamily="2" charset="0"/>
                <a:ea typeface="Abhaya Libre Bold"/>
                <a:cs typeface="Abhaya Libre Bold"/>
                <a:sym typeface="Abhaya Libre Bold"/>
              </a:rPr>
              <a:t>2</a:t>
            </a:r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57372B0D-8CCF-C5F7-DE99-938AAD2F43EB}"/>
              </a:ext>
            </a:extLst>
          </p:cNvPr>
          <p:cNvSpPr txBox="1"/>
          <p:nvPr/>
        </p:nvSpPr>
        <p:spPr>
          <a:xfrm>
            <a:off x="1337154" y="2485252"/>
            <a:ext cx="3019036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kern="0"/>
            </a:defPPr>
          </a:lstStyle>
          <a:p>
            <a:pPr marL="285750" indent="-285750">
              <a:buFont typeface="Arial"/>
              <a:buChar char="•"/>
            </a:pPr>
            <a:r>
              <a:rPr lang="pt-BR" sz="24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Análise</a:t>
            </a:r>
          </a:p>
          <a:p>
            <a:pPr marL="285750" indent="-285750">
              <a:buFont typeface="Arial"/>
              <a:buChar char="•"/>
            </a:pPr>
            <a:r>
              <a:rPr lang="en-US" sz="2400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Vistoria</a:t>
            </a:r>
            <a:endParaRPr lang="pt-BR" sz="24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r>
              <a:rPr lang="en-US" sz="2400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Construção</a:t>
            </a:r>
            <a:endParaRPr lang="pt-BR" sz="24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r>
              <a:rPr lang="en-US" sz="2400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Liberação</a:t>
            </a:r>
            <a:endParaRPr lang="pt-BR" sz="24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r>
              <a:rPr lang="en-US" sz="2400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Concluída</a:t>
            </a:r>
            <a:endParaRPr lang="en-US" sz="20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5416D92-AA59-94CC-72DA-E0DD18BA6E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908" b="-2"/>
          <a:stretch>
            <a:fillRect/>
          </a:stretch>
        </p:blipFill>
        <p:spPr>
          <a:xfrm>
            <a:off x="6153620" y="1477027"/>
            <a:ext cx="5303520" cy="4526280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</p:pic>
      <p:sp>
        <p:nvSpPr>
          <p:cNvPr id="7" name="Retângulo 8">
            <a:extLst>
              <a:ext uri="{FF2B5EF4-FFF2-40B4-BE49-F238E27FC236}">
                <a16:creationId xmlns:a16="http://schemas.microsoft.com/office/drawing/2014/main" id="{8798BBF5-C918-020A-17B5-23221A792EDA}"/>
              </a:ext>
            </a:extLst>
          </p:cNvPr>
          <p:cNvSpPr/>
          <p:nvPr/>
        </p:nvSpPr>
        <p:spPr>
          <a:xfrm>
            <a:off x="1" y="1333"/>
            <a:ext cx="12190448" cy="751434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Acompanhamento: Etapas da análise</a:t>
            </a:r>
          </a:p>
        </p:txBody>
      </p:sp>
    </p:spTree>
    <p:extLst>
      <p:ext uri="{BB962C8B-B14F-4D97-AF65-F5344CB8AC3E}">
        <p14:creationId xmlns:p14="http://schemas.microsoft.com/office/powerpoint/2010/main" val="12884000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9241043-A8DC-8E5F-EBAD-3CD90A85E2A0}"/>
              </a:ext>
            </a:extLst>
          </p:cNvPr>
          <p:cNvSpPr txBox="1"/>
          <p:nvPr/>
        </p:nvSpPr>
        <p:spPr>
          <a:xfrm>
            <a:off x="863626" y="2839528"/>
            <a:ext cx="254479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Roboto"/>
                <a:ea typeface="Roboto"/>
                <a:cs typeface="Roboto"/>
              </a:rPr>
              <a:t>🟡 Em </a:t>
            </a:r>
            <a:r>
              <a:rPr lang="en-US" sz="2400" err="1">
                <a:latin typeface="Roboto"/>
                <a:ea typeface="Roboto"/>
                <a:cs typeface="Roboto"/>
              </a:rPr>
              <a:t>análise</a:t>
            </a:r>
            <a:endParaRPr lang="pt-BR" err="1"/>
          </a:p>
          <a:p>
            <a:br>
              <a:rPr lang="en-US" sz="2400">
                <a:latin typeface="Roboto"/>
                <a:ea typeface="Roboto"/>
                <a:cs typeface="Roboto"/>
              </a:rPr>
            </a:br>
            <a:r>
              <a:rPr lang="en-US" sz="2400">
                <a:latin typeface="Roboto"/>
                <a:ea typeface="Roboto"/>
                <a:cs typeface="Roboto"/>
              </a:rPr>
              <a:t>🟢 Executado</a:t>
            </a:r>
          </a:p>
          <a:p>
            <a:br>
              <a:rPr lang="en-US" sz="2400">
                <a:latin typeface="Roboto"/>
                <a:ea typeface="Roboto"/>
                <a:cs typeface="Roboto"/>
              </a:rPr>
            </a:br>
            <a:r>
              <a:rPr lang="en-US" sz="2400">
                <a:latin typeface="Roboto"/>
                <a:ea typeface="Roboto"/>
                <a:cs typeface="Roboto"/>
              </a:rPr>
              <a:t>⚪ </a:t>
            </a:r>
            <a:r>
              <a:rPr lang="en-US" sz="2400" err="1">
                <a:latin typeface="Roboto"/>
                <a:ea typeface="Roboto"/>
                <a:cs typeface="Roboto"/>
              </a:rPr>
              <a:t>Não</a:t>
            </a:r>
            <a:r>
              <a:rPr lang="en-US" sz="2400">
                <a:latin typeface="Roboto"/>
                <a:ea typeface="Roboto"/>
                <a:cs typeface="Roboto"/>
              </a:rPr>
              <a:t> </a:t>
            </a:r>
            <a:r>
              <a:rPr lang="en-US" sz="2400" err="1">
                <a:latin typeface="Roboto"/>
                <a:ea typeface="Roboto"/>
                <a:cs typeface="Roboto"/>
              </a:rPr>
              <a:t>aplicável</a:t>
            </a:r>
            <a:endParaRPr lang="en-US" sz="2400">
              <a:latin typeface="Roboto"/>
              <a:ea typeface="Roboto"/>
              <a:cs typeface="Roboto"/>
            </a:endParaRPr>
          </a:p>
        </p:txBody>
      </p:sp>
      <p:sp>
        <p:nvSpPr>
          <p:cNvPr id="5" name="TextBox 35">
            <a:extLst>
              <a:ext uri="{FF2B5EF4-FFF2-40B4-BE49-F238E27FC236}">
                <a16:creationId xmlns:a16="http://schemas.microsoft.com/office/drawing/2014/main" id="{CA962A55-19D6-B327-BDF9-1E80139D60FF}"/>
              </a:ext>
            </a:extLst>
          </p:cNvPr>
          <p:cNvSpPr txBox="1"/>
          <p:nvPr/>
        </p:nvSpPr>
        <p:spPr>
          <a:xfrm>
            <a:off x="10505392" y="2301074"/>
            <a:ext cx="304800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kern="0"/>
            </a:defPPr>
          </a:lstStyle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pt-BR" sz="1000" b="1" noProof="0">
                <a:solidFill>
                  <a:srgbClr val="F2F2F2"/>
                </a:solidFill>
                <a:latin typeface="AMX" pitchFamily="2" charset="0"/>
                <a:ea typeface="Abhaya Libre Bold"/>
                <a:cs typeface="Abhaya Libre Bold"/>
                <a:sym typeface="Abhaya Libre Bold"/>
              </a:rPr>
              <a:t>1</a:t>
            </a:r>
          </a:p>
        </p:txBody>
      </p:sp>
      <p:sp>
        <p:nvSpPr>
          <p:cNvPr id="6" name="TextBox 35">
            <a:extLst>
              <a:ext uri="{FF2B5EF4-FFF2-40B4-BE49-F238E27FC236}">
                <a16:creationId xmlns:a16="http://schemas.microsoft.com/office/drawing/2014/main" id="{CD8D8FA6-735B-504E-5EF2-6628501164B4}"/>
              </a:ext>
            </a:extLst>
          </p:cNvPr>
          <p:cNvSpPr txBox="1"/>
          <p:nvPr/>
        </p:nvSpPr>
        <p:spPr>
          <a:xfrm>
            <a:off x="9540614" y="3659123"/>
            <a:ext cx="304800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kern="0"/>
            </a:defPPr>
          </a:lstStyle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pt-BR" sz="1000" b="1" noProof="0">
                <a:solidFill>
                  <a:srgbClr val="F2F2F2"/>
                </a:solidFill>
                <a:latin typeface="AMX" pitchFamily="2" charset="0"/>
                <a:ea typeface="Abhaya Libre Bold"/>
                <a:cs typeface="Abhaya Libre Bold"/>
                <a:sym typeface="Abhaya Libre Bold"/>
              </a:rPr>
              <a:t>2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BD08713-A5B8-5ACC-1B50-2EB6251ACA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73" t="10921" r="4760" b="7250"/>
          <a:stretch>
            <a:fillRect/>
          </a:stretch>
        </p:blipFill>
        <p:spPr>
          <a:xfrm>
            <a:off x="4298319" y="1410897"/>
            <a:ext cx="2038349" cy="111442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A9C93BB-340E-3B60-7A65-8CFF775A9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451" y="2755089"/>
            <a:ext cx="7496175" cy="3190875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39A0554C-6FC1-5234-A523-E86742BBF107}"/>
              </a:ext>
            </a:extLst>
          </p:cNvPr>
          <p:cNvSpPr/>
          <p:nvPr/>
        </p:nvSpPr>
        <p:spPr>
          <a:xfrm>
            <a:off x="1" y="1333"/>
            <a:ext cx="12190448" cy="751434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Acompanhamento: O que é o farol do SGD?</a:t>
            </a:r>
          </a:p>
        </p:txBody>
      </p:sp>
    </p:spTree>
    <p:extLst>
      <p:ext uri="{BB962C8B-B14F-4D97-AF65-F5344CB8AC3E}">
        <p14:creationId xmlns:p14="http://schemas.microsoft.com/office/powerpoint/2010/main" val="39179450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54E15F-CCA3-9A87-F91B-BFEFD7C56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 descr="Gatinho com preenchimento sólido">
            <a:extLst>
              <a:ext uri="{FF2B5EF4-FFF2-40B4-BE49-F238E27FC236}">
                <a16:creationId xmlns:a16="http://schemas.microsoft.com/office/drawing/2014/main" id="{A40C02E2-DC05-D17B-6F26-51414BD985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872" y="0"/>
            <a:ext cx="2371344" cy="237134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9DB576D-67EB-2630-5F0A-5213903D1B62}"/>
              </a:ext>
            </a:extLst>
          </p:cNvPr>
          <p:cNvSpPr txBox="1"/>
          <p:nvPr/>
        </p:nvSpPr>
        <p:spPr>
          <a:xfrm>
            <a:off x="3398107" y="901768"/>
            <a:ext cx="568373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4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 pulo do gato</a:t>
            </a:r>
            <a:endParaRPr lang="pt-BR" sz="3600">
              <a:solidFill>
                <a:schemeClr val="bg1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D629D7F-E6FC-D24F-B5D5-7C8D08CA1E1F}"/>
              </a:ext>
            </a:extLst>
          </p:cNvPr>
          <p:cNvGrpSpPr/>
          <p:nvPr/>
        </p:nvGrpSpPr>
        <p:grpSpPr>
          <a:xfrm>
            <a:off x="1266378" y="3136612"/>
            <a:ext cx="1247972" cy="690562"/>
            <a:chOff x="1205276" y="2350734"/>
            <a:chExt cx="1247972" cy="690562"/>
          </a:xfrm>
        </p:grpSpPr>
        <p:sp>
          <p:nvSpPr>
            <p:cNvPr id="8" name="Retângulo: Único Canto Arredondado 29">
              <a:extLst>
                <a:ext uri="{FF2B5EF4-FFF2-40B4-BE49-F238E27FC236}">
                  <a16:creationId xmlns:a16="http://schemas.microsoft.com/office/drawing/2014/main" id="{27033661-BF28-8EC0-405C-8FA64A742761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205276" y="23507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9" name="Forma Livre: Forma 25">
              <a:extLst>
                <a:ext uri="{FF2B5EF4-FFF2-40B4-BE49-F238E27FC236}">
                  <a16:creationId xmlns:a16="http://schemas.microsoft.com/office/drawing/2014/main" id="{15BE7AB9-D2E4-44A2-7CF9-5EE1F3059B4F}"/>
                </a:ext>
              </a:extLst>
            </p:cNvPr>
            <p:cNvSpPr/>
            <p:nvPr/>
          </p:nvSpPr>
          <p:spPr>
            <a:xfrm>
              <a:off x="1384570" y="23507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 err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I</a:t>
              </a:r>
              <a:endParaRPr lang="pt-BR" sz="4000" b="1" i="1">
                <a:solidFill>
                  <a:schemeClr val="tx1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3487639-1D12-BF2D-2D1A-2667C7F8B12A}"/>
              </a:ext>
            </a:extLst>
          </p:cNvPr>
          <p:cNvSpPr txBox="1"/>
          <p:nvPr/>
        </p:nvSpPr>
        <p:spPr>
          <a:xfrm>
            <a:off x="2714752" y="3136612"/>
            <a:ext cx="2499210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3200" b="1">
                <a:solidFill>
                  <a:schemeClr val="bg1"/>
                </a:solidFill>
              </a:rPr>
              <a:t>INTERPRETAR</a:t>
            </a:r>
          </a:p>
        </p:txBody>
      </p:sp>
    </p:spTree>
    <p:extLst>
      <p:ext uri="{BB962C8B-B14F-4D97-AF65-F5344CB8AC3E}">
        <p14:creationId xmlns:p14="http://schemas.microsoft.com/office/powerpoint/2010/main" val="29121914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188396-AB47-9142-D9BC-D75891C7A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1B4B124-F3DC-091E-6E08-AABA520C8E6A}"/>
              </a:ext>
            </a:extLst>
          </p:cNvPr>
          <p:cNvSpPr/>
          <p:nvPr/>
        </p:nvSpPr>
        <p:spPr>
          <a:xfrm>
            <a:off x="2941" y="3581905"/>
            <a:ext cx="12192000" cy="1403099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13">
            <a:extLst>
              <a:ext uri="{FF2B5EF4-FFF2-40B4-BE49-F238E27FC236}">
                <a16:creationId xmlns:a16="http://schemas.microsoft.com/office/drawing/2014/main" id="{0D03EED0-9311-AD02-920D-D99F268CC430}"/>
              </a:ext>
            </a:extLst>
          </p:cNvPr>
          <p:cNvSpPr txBox="1"/>
          <p:nvPr/>
        </p:nvSpPr>
        <p:spPr>
          <a:xfrm>
            <a:off x="2733040" y="467350"/>
            <a:ext cx="672591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 que vamos ver hoje: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578B7A0B-1D41-6564-573A-EE50DADB6008}"/>
              </a:ext>
            </a:extLst>
          </p:cNvPr>
          <p:cNvGrpSpPr/>
          <p:nvPr/>
        </p:nvGrpSpPr>
        <p:grpSpPr>
          <a:xfrm>
            <a:off x="1284666" y="1643052"/>
            <a:ext cx="1247972" cy="690562"/>
            <a:chOff x="1205276" y="2350734"/>
            <a:chExt cx="1247972" cy="690562"/>
          </a:xfrm>
        </p:grpSpPr>
        <p:sp>
          <p:nvSpPr>
            <p:cNvPr id="7" name="Retângulo: Único Canto Arredondado 29">
              <a:extLst>
                <a:ext uri="{FF2B5EF4-FFF2-40B4-BE49-F238E27FC236}">
                  <a16:creationId xmlns:a16="http://schemas.microsoft.com/office/drawing/2014/main" id="{DB983C4E-A6D5-BDBB-F911-56530869992A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205276" y="23507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6" name="Forma Livre: Forma 25">
              <a:extLst>
                <a:ext uri="{FF2B5EF4-FFF2-40B4-BE49-F238E27FC236}">
                  <a16:creationId xmlns:a16="http://schemas.microsoft.com/office/drawing/2014/main" id="{09442227-DBB9-D0CE-849A-E33A38A091D9}"/>
                </a:ext>
              </a:extLst>
            </p:cNvPr>
            <p:cNvSpPr/>
            <p:nvPr/>
          </p:nvSpPr>
          <p:spPr>
            <a:xfrm>
              <a:off x="1384570" y="23507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 err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I</a:t>
              </a:r>
              <a:endParaRPr lang="pt-BR" sz="4000" b="1" i="1">
                <a:solidFill>
                  <a:schemeClr val="tx1"/>
                </a:solidFill>
                <a:latin typeface="Roboto"/>
                <a:ea typeface="Roboto"/>
                <a:cs typeface="Roboto"/>
              </a:endParaRP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F28464EF-5227-47EC-8E3A-385227FF7644}"/>
              </a:ext>
            </a:extLst>
          </p:cNvPr>
          <p:cNvGrpSpPr/>
          <p:nvPr/>
        </p:nvGrpSpPr>
        <p:grpSpPr>
          <a:xfrm>
            <a:off x="1265878" y="3942030"/>
            <a:ext cx="1247972" cy="690562"/>
            <a:chOff x="1205276" y="2350734"/>
            <a:chExt cx="1247972" cy="690562"/>
          </a:xfrm>
        </p:grpSpPr>
        <p:sp>
          <p:nvSpPr>
            <p:cNvPr id="11" name="Retângulo: Único Canto Arredondado 29">
              <a:extLst>
                <a:ext uri="{FF2B5EF4-FFF2-40B4-BE49-F238E27FC236}">
                  <a16:creationId xmlns:a16="http://schemas.microsoft.com/office/drawing/2014/main" id="{7F692630-14A1-B4C4-06C3-3283A292D4B3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205276" y="23507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2" name="Forma Livre: Forma 25">
              <a:extLst>
                <a:ext uri="{FF2B5EF4-FFF2-40B4-BE49-F238E27FC236}">
                  <a16:creationId xmlns:a16="http://schemas.microsoft.com/office/drawing/2014/main" id="{82B10E4A-78CE-ADB2-2CC1-98BD893218EF}"/>
                </a:ext>
              </a:extLst>
            </p:cNvPr>
            <p:cNvSpPr/>
            <p:nvPr/>
          </p:nvSpPr>
          <p:spPr>
            <a:xfrm>
              <a:off x="1384570" y="23507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C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3651FAC8-949B-D37C-75DA-BC67F70E10A9}"/>
              </a:ext>
            </a:extLst>
          </p:cNvPr>
          <p:cNvGrpSpPr/>
          <p:nvPr/>
        </p:nvGrpSpPr>
        <p:grpSpPr>
          <a:xfrm>
            <a:off x="1305609" y="2792541"/>
            <a:ext cx="1247972" cy="690562"/>
            <a:chOff x="1205276" y="2350734"/>
            <a:chExt cx="1247972" cy="690562"/>
          </a:xfrm>
        </p:grpSpPr>
        <p:sp>
          <p:nvSpPr>
            <p:cNvPr id="14" name="Retângulo: Único Canto Arredondado 29">
              <a:extLst>
                <a:ext uri="{FF2B5EF4-FFF2-40B4-BE49-F238E27FC236}">
                  <a16:creationId xmlns:a16="http://schemas.microsoft.com/office/drawing/2014/main" id="{84A56EFF-668F-2088-D49D-38BC13BBCC6E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205276" y="23507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5" name="Forma Livre: Forma 25">
              <a:extLst>
                <a:ext uri="{FF2B5EF4-FFF2-40B4-BE49-F238E27FC236}">
                  <a16:creationId xmlns:a16="http://schemas.microsoft.com/office/drawing/2014/main" id="{10AF74CE-BDED-4748-FE6E-27B0E16389B0}"/>
                </a:ext>
              </a:extLst>
            </p:cNvPr>
            <p:cNvSpPr/>
            <p:nvPr/>
          </p:nvSpPr>
          <p:spPr>
            <a:xfrm>
              <a:off x="1384570" y="23507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 err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I</a:t>
              </a:r>
              <a:endParaRPr lang="pt-BR" sz="4000" b="1" i="1">
                <a:solidFill>
                  <a:schemeClr val="tx1"/>
                </a:solidFill>
                <a:latin typeface="Roboto"/>
                <a:ea typeface="Roboto"/>
                <a:cs typeface="Roboto"/>
              </a:endParaRP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D127D918-64B3-23C3-5C55-75BE4762CB15}"/>
              </a:ext>
            </a:extLst>
          </p:cNvPr>
          <p:cNvGrpSpPr/>
          <p:nvPr/>
        </p:nvGrpSpPr>
        <p:grpSpPr>
          <a:xfrm>
            <a:off x="1265878" y="5116258"/>
            <a:ext cx="1247972" cy="690562"/>
            <a:chOff x="1205276" y="2350734"/>
            <a:chExt cx="1247972" cy="690562"/>
          </a:xfrm>
        </p:grpSpPr>
        <p:sp>
          <p:nvSpPr>
            <p:cNvPr id="17" name="Retângulo: Único Canto Arredondado 29">
              <a:extLst>
                <a:ext uri="{FF2B5EF4-FFF2-40B4-BE49-F238E27FC236}">
                  <a16:creationId xmlns:a16="http://schemas.microsoft.com/office/drawing/2014/main" id="{D17A2831-1B87-E76C-855C-E16F578B414B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205276" y="23507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8" name="Forma Livre: Forma 25">
              <a:extLst>
                <a:ext uri="{FF2B5EF4-FFF2-40B4-BE49-F238E27FC236}">
                  <a16:creationId xmlns:a16="http://schemas.microsoft.com/office/drawing/2014/main" id="{AB7C0AC9-58D5-44F1-AD20-2941AEBEDABE}"/>
                </a:ext>
              </a:extLst>
            </p:cNvPr>
            <p:cNvSpPr/>
            <p:nvPr/>
          </p:nvSpPr>
          <p:spPr>
            <a:xfrm>
              <a:off x="1384570" y="23507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A</a:t>
              </a:r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8813066-64A3-EA09-265E-A3FA20459393}"/>
              </a:ext>
            </a:extLst>
          </p:cNvPr>
          <p:cNvSpPr txBox="1"/>
          <p:nvPr/>
        </p:nvSpPr>
        <p:spPr>
          <a:xfrm>
            <a:off x="2733040" y="1643052"/>
            <a:ext cx="2331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</a:rPr>
              <a:t>IDENTIFICAR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79CFA01-045B-20C2-692A-4FED529541B8}"/>
              </a:ext>
            </a:extLst>
          </p:cNvPr>
          <p:cNvSpPr txBox="1"/>
          <p:nvPr/>
        </p:nvSpPr>
        <p:spPr>
          <a:xfrm>
            <a:off x="2733040" y="2792541"/>
            <a:ext cx="2499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</a:rPr>
              <a:t>INTERPRETAR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196FEA8-B0F6-0909-8756-51DC9CBCB840}"/>
              </a:ext>
            </a:extLst>
          </p:cNvPr>
          <p:cNvSpPr txBox="1"/>
          <p:nvPr/>
        </p:nvSpPr>
        <p:spPr>
          <a:xfrm>
            <a:off x="2733040" y="4042672"/>
            <a:ext cx="2316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</a:rPr>
              <a:t>CLASSIFICAR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EC0745C5-FB7F-4A4D-C89E-A1BBAF59B5C4}"/>
              </a:ext>
            </a:extLst>
          </p:cNvPr>
          <p:cNvSpPr txBox="1"/>
          <p:nvPr/>
        </p:nvSpPr>
        <p:spPr>
          <a:xfrm>
            <a:off x="2733040" y="5116258"/>
            <a:ext cx="1029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</a:rPr>
              <a:t>AGIR</a:t>
            </a:r>
          </a:p>
        </p:txBody>
      </p:sp>
      <p:sp>
        <p:nvSpPr>
          <p:cNvPr id="5" name="CaixaDeTexto 7">
            <a:extLst>
              <a:ext uri="{FF2B5EF4-FFF2-40B4-BE49-F238E27FC236}">
                <a16:creationId xmlns:a16="http://schemas.microsoft.com/office/drawing/2014/main" id="{3E41CDE2-717D-A14F-D22B-747271D48AB5}"/>
              </a:ext>
            </a:extLst>
          </p:cNvPr>
          <p:cNvSpPr txBox="1"/>
          <p:nvPr/>
        </p:nvSpPr>
        <p:spPr>
          <a:xfrm>
            <a:off x="6095879" y="4092775"/>
            <a:ext cx="8733445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pt-BR" sz="2000">
                <a:solidFill>
                  <a:srgbClr val="FFFFFF"/>
                </a:solidFill>
                <a:ea typeface="+mn-lt"/>
                <a:cs typeface="+mn-lt"/>
              </a:rPr>
              <a:t>Entender a origem do erro </a:t>
            </a:r>
            <a:endParaRPr lang="pt-BR">
              <a:solidFill>
                <a:srgbClr val="000000"/>
              </a:solidFill>
              <a:latin typeface="AMX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8423423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E5485-C9DB-CA10-58DD-70CD05DDC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8AEFCF3-2E5B-712A-01CA-CFCE958A3E99}"/>
              </a:ext>
            </a:extLst>
          </p:cNvPr>
          <p:cNvSpPr/>
          <p:nvPr/>
        </p:nvSpPr>
        <p:spPr>
          <a:xfrm>
            <a:off x="17318" y="34636"/>
            <a:ext cx="12192000" cy="68233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13">
            <a:extLst>
              <a:ext uri="{FF2B5EF4-FFF2-40B4-BE49-F238E27FC236}">
                <a16:creationId xmlns:a16="http://schemas.microsoft.com/office/drawing/2014/main" id="{6C13691D-EDF6-7B9F-9AC3-25AED1A1C69C}"/>
              </a:ext>
            </a:extLst>
          </p:cNvPr>
          <p:cNvSpPr txBox="1"/>
          <p:nvPr/>
        </p:nvSpPr>
        <p:spPr>
          <a:xfrm>
            <a:off x="1413006" y="3137405"/>
            <a:ext cx="936386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Entender a origem do erro 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4B57E856-58A8-4B1E-9FE5-1435EEE59D88}"/>
              </a:ext>
            </a:extLst>
          </p:cNvPr>
          <p:cNvGrpSpPr/>
          <p:nvPr/>
        </p:nvGrpSpPr>
        <p:grpSpPr>
          <a:xfrm>
            <a:off x="657064" y="443334"/>
            <a:ext cx="1247972" cy="690562"/>
            <a:chOff x="1205276" y="2350734"/>
            <a:chExt cx="1247972" cy="690562"/>
          </a:xfrm>
        </p:grpSpPr>
        <p:sp>
          <p:nvSpPr>
            <p:cNvPr id="8" name="Retângulo: Único Canto Arredondado 29">
              <a:extLst>
                <a:ext uri="{FF2B5EF4-FFF2-40B4-BE49-F238E27FC236}">
                  <a16:creationId xmlns:a16="http://schemas.microsoft.com/office/drawing/2014/main" id="{7F009D33-39B6-2966-0B79-9233770A5654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205276" y="23507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9" name="Forma Livre: Forma 25">
              <a:extLst>
                <a:ext uri="{FF2B5EF4-FFF2-40B4-BE49-F238E27FC236}">
                  <a16:creationId xmlns:a16="http://schemas.microsoft.com/office/drawing/2014/main" id="{BC9C4B7B-2B1A-25DA-8D9E-FCC91486D51A}"/>
                </a:ext>
              </a:extLst>
            </p:cNvPr>
            <p:cNvSpPr/>
            <p:nvPr/>
          </p:nvSpPr>
          <p:spPr>
            <a:xfrm>
              <a:off x="1384570" y="23507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C</a:t>
              </a: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529C93-CF92-CCF8-4051-2271ACCCD04C}"/>
              </a:ext>
            </a:extLst>
          </p:cNvPr>
          <p:cNvSpPr txBox="1"/>
          <p:nvPr/>
        </p:nvSpPr>
        <p:spPr>
          <a:xfrm>
            <a:off x="2105438" y="443334"/>
            <a:ext cx="2316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</a:rPr>
              <a:t>CLASSIFICAR</a:t>
            </a:r>
          </a:p>
        </p:txBody>
      </p:sp>
    </p:spTree>
    <p:extLst>
      <p:ext uri="{BB962C8B-B14F-4D97-AF65-F5344CB8AC3E}">
        <p14:creationId xmlns:p14="http://schemas.microsoft.com/office/powerpoint/2010/main" val="21273109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9DB63-2209-916C-8D4C-0D8407443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EFA752D-9C17-2857-0B24-AAEBF4C170D2}"/>
              </a:ext>
            </a:extLst>
          </p:cNvPr>
          <p:cNvSpPr txBox="1"/>
          <p:nvPr/>
        </p:nvSpPr>
        <p:spPr>
          <a:xfrm>
            <a:off x="2501660" y="3644661"/>
            <a:ext cx="258792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Roboto"/>
                <a:ea typeface="Roboto"/>
                <a:cs typeface="Roboto"/>
              </a:rPr>
              <a:t>Erro cadastral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52861AB-7E92-5236-104B-24A20D52236A}"/>
              </a:ext>
            </a:extLst>
          </p:cNvPr>
          <p:cNvSpPr txBox="1"/>
          <p:nvPr/>
        </p:nvSpPr>
        <p:spPr>
          <a:xfrm>
            <a:off x="1899685" y="1061026"/>
            <a:ext cx="838148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800" b="1">
                <a:latin typeface="Roboto"/>
                <a:ea typeface="Roboto"/>
                <a:cs typeface="Roboto"/>
              </a:rPr>
              <a:t>Origem do erro – FIQUE ATENTO!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C2744F4-F310-BB58-9472-2C8611F3564B}"/>
              </a:ext>
            </a:extLst>
          </p:cNvPr>
          <p:cNvSpPr txBox="1"/>
          <p:nvPr/>
        </p:nvSpPr>
        <p:spPr>
          <a:xfrm>
            <a:off x="7145547" y="3414622"/>
            <a:ext cx="2616680" cy="9684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chemeClr val="bg1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Erro </a:t>
            </a:r>
            <a:r>
              <a:rPr lang="en-US" sz="2800" b="1" err="1">
                <a:solidFill>
                  <a:schemeClr val="bg1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técnico</a:t>
            </a:r>
            <a:r>
              <a:rPr lang="en-US" sz="2800" b="1">
                <a:solidFill>
                  <a:schemeClr val="bg1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800" b="1" err="1">
                <a:solidFill>
                  <a:schemeClr val="bg1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ou</a:t>
            </a:r>
            <a:r>
              <a:rPr lang="en-US" sz="2800" b="1">
                <a:solidFill>
                  <a:schemeClr val="bg1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 de </a:t>
            </a:r>
            <a:r>
              <a:rPr lang="en-US" sz="2800" b="1" err="1">
                <a:solidFill>
                  <a:schemeClr val="bg1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cobertura</a:t>
            </a:r>
            <a:endParaRPr lang="en-US" sz="2800" b="1">
              <a:solidFill>
                <a:schemeClr val="bg1">
                  <a:lumMod val="75000"/>
                </a:schemeClr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7" name="Retângulo: Único Canto Arredondado 6">
            <a:extLst>
              <a:ext uri="{FF2B5EF4-FFF2-40B4-BE49-F238E27FC236}">
                <a16:creationId xmlns:a16="http://schemas.microsoft.com/office/drawing/2014/main" id="{25D8E2E3-0CD0-8AAC-F47E-15AA8D562588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6877808" y="2520547"/>
            <a:ext cx="3145872" cy="2819411"/>
          </a:xfrm>
          <a:prstGeom prst="round1Rect">
            <a:avLst>
              <a:gd name="adj" fmla="val 35799"/>
            </a:avLst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200">
              <a:latin typeface="Roboto"/>
              <a:ea typeface="Roboto"/>
              <a:cs typeface="Roboto"/>
            </a:endParaRPr>
          </a:p>
        </p:txBody>
      </p:sp>
      <p:sp>
        <p:nvSpPr>
          <p:cNvPr id="9" name="Retângulo: Único Canto Arredondado 8">
            <a:extLst>
              <a:ext uri="{FF2B5EF4-FFF2-40B4-BE49-F238E27FC236}">
                <a16:creationId xmlns:a16="http://schemas.microsoft.com/office/drawing/2014/main" id="{C909E296-6CF8-F546-51C4-BA1C546F1789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2219544" y="2520547"/>
            <a:ext cx="3145872" cy="2819411"/>
          </a:xfrm>
          <a:prstGeom prst="round1Rect">
            <a:avLst>
              <a:gd name="adj" fmla="val 35799"/>
            </a:avLst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200">
              <a:latin typeface="Roboto"/>
              <a:ea typeface="Roboto"/>
              <a:cs typeface="Roboto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AB21E1C-1535-30BB-BBDB-F13CD1C89087}"/>
              </a:ext>
            </a:extLst>
          </p:cNvPr>
          <p:cNvSpPr txBox="1"/>
          <p:nvPr/>
        </p:nvSpPr>
        <p:spPr>
          <a:xfrm>
            <a:off x="4787660" y="3659036"/>
            <a:ext cx="261668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Roboto"/>
                <a:ea typeface="Roboto"/>
                <a:cs typeface="Roboto"/>
              </a:rPr>
              <a:t>x</a:t>
            </a:r>
            <a:endParaRPr lang="pt-BR"/>
          </a:p>
        </p:txBody>
      </p:sp>
      <p:pic>
        <p:nvPicPr>
          <p:cNvPr id="6" name="Gráfico 5" descr="Selo ponto de interrogação com preenchimento sólido">
            <a:extLst>
              <a:ext uri="{FF2B5EF4-FFF2-40B4-BE49-F238E27FC236}">
                <a16:creationId xmlns:a16="http://schemas.microsoft.com/office/drawing/2014/main" id="{5D8363D6-7BD2-5DAE-5089-05DDE35F52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22379" y="2502738"/>
            <a:ext cx="914400" cy="914400"/>
          </a:xfrm>
          <a:prstGeom prst="rect">
            <a:avLst/>
          </a:prstGeom>
        </p:spPr>
      </p:pic>
      <p:pic>
        <p:nvPicPr>
          <p:cNvPr id="13" name="Gráfico 12" descr="Selo cruz com preenchimento sólido">
            <a:extLst>
              <a:ext uri="{FF2B5EF4-FFF2-40B4-BE49-F238E27FC236}">
                <a16:creationId xmlns:a16="http://schemas.microsoft.com/office/drawing/2014/main" id="{67AD54BA-5250-1D26-0739-453E381579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7141" y="2497347"/>
            <a:ext cx="914400" cy="9144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D614F46-382A-5EFF-5CC2-7D29E0C76272}"/>
              </a:ext>
            </a:extLst>
          </p:cNvPr>
          <p:cNvSpPr txBox="1"/>
          <p:nvPr/>
        </p:nvSpPr>
        <p:spPr>
          <a:xfrm>
            <a:off x="3025270" y="2713272"/>
            <a:ext cx="223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/>
              <a:t>Endereço incompleto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C45ED32-84D3-635C-1C8F-969488E5F23D}"/>
              </a:ext>
            </a:extLst>
          </p:cNvPr>
          <p:cNvSpPr txBox="1"/>
          <p:nvPr/>
        </p:nvSpPr>
        <p:spPr>
          <a:xfrm>
            <a:off x="7767395" y="2713272"/>
            <a:ext cx="2128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>
                <a:solidFill>
                  <a:schemeClr val="bg1">
                    <a:lumMod val="75000"/>
                  </a:schemeClr>
                </a:solidFill>
              </a:rPr>
              <a:t>Endereço bloqueado</a:t>
            </a:r>
          </a:p>
        </p:txBody>
      </p:sp>
    </p:spTree>
    <p:extLst>
      <p:ext uri="{BB962C8B-B14F-4D97-AF65-F5344CB8AC3E}">
        <p14:creationId xmlns:p14="http://schemas.microsoft.com/office/powerpoint/2010/main" val="36905645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E1D7A-6B51-7674-CEEA-70708190B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CDF91E3-7161-4AA1-718E-DE828AE072FD}"/>
              </a:ext>
            </a:extLst>
          </p:cNvPr>
          <p:cNvSpPr txBox="1"/>
          <p:nvPr/>
        </p:nvSpPr>
        <p:spPr>
          <a:xfrm>
            <a:off x="1191789" y="1717706"/>
            <a:ext cx="291525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800" b="1">
                <a:latin typeface="Roboto"/>
                <a:ea typeface="Roboto"/>
                <a:cs typeface="Roboto"/>
              </a:rPr>
              <a:t>Erro </a:t>
            </a:r>
            <a:r>
              <a:rPr lang="pt-BR" sz="28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cadastral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8616A0B-BCD6-AC06-B0AB-22000FC511BF}"/>
              </a:ext>
            </a:extLst>
          </p:cNvPr>
          <p:cNvSpPr txBox="1"/>
          <p:nvPr/>
        </p:nvSpPr>
        <p:spPr>
          <a:xfrm>
            <a:off x="1193321" y="2698869"/>
            <a:ext cx="3982529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err="1">
                <a:latin typeface="Roboto"/>
                <a:ea typeface="Roboto"/>
                <a:cs typeface="Roboto"/>
              </a:rPr>
              <a:t>Complemento</a:t>
            </a:r>
            <a:r>
              <a:rPr lang="en-US" sz="2400">
                <a:latin typeface="Roboto"/>
                <a:ea typeface="Roboto"/>
                <a:cs typeface="Roboto"/>
              </a:rPr>
              <a:t> </a:t>
            </a:r>
            <a:r>
              <a:rPr lang="en-US" sz="2400" err="1">
                <a:latin typeface="Roboto"/>
                <a:ea typeface="Roboto"/>
                <a:cs typeface="Roboto"/>
              </a:rPr>
              <a:t>errado</a:t>
            </a:r>
            <a:r>
              <a:rPr lang="en-US" sz="2400">
                <a:latin typeface="Roboto"/>
                <a:ea typeface="Roboto"/>
                <a:cs typeface="Roboto"/>
              </a:rPr>
              <a:t> </a:t>
            </a:r>
            <a:endParaRPr lang="pt-BR" sz="2400">
              <a:latin typeface="Roboto"/>
              <a:ea typeface="Roboto"/>
              <a:cs typeface="Robot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Roboto"/>
              <a:ea typeface="Roboto"/>
              <a:cs typeface="Robot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err="1">
                <a:latin typeface="Roboto"/>
                <a:ea typeface="Roboto"/>
                <a:cs typeface="Roboto"/>
              </a:rPr>
              <a:t>Padrão</a:t>
            </a:r>
            <a:r>
              <a:rPr lang="en-US" sz="2400">
                <a:latin typeface="Roboto"/>
                <a:ea typeface="Roboto"/>
                <a:cs typeface="Roboto"/>
              </a:rPr>
              <a:t> </a:t>
            </a:r>
            <a:r>
              <a:rPr lang="en-US" sz="2400" err="1">
                <a:latin typeface="Roboto"/>
                <a:ea typeface="Roboto"/>
                <a:cs typeface="Roboto"/>
              </a:rPr>
              <a:t>divergente</a:t>
            </a:r>
            <a:r>
              <a:rPr lang="en-US" sz="2400">
                <a:latin typeface="Roboto"/>
                <a:ea typeface="Roboto"/>
                <a:cs typeface="Roboto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Roboto"/>
              <a:ea typeface="Roboto"/>
              <a:cs typeface="Robot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err="1">
                <a:latin typeface="Roboto"/>
                <a:ea typeface="Roboto"/>
                <a:cs typeface="Roboto"/>
              </a:rPr>
              <a:t>Similaridade</a:t>
            </a:r>
            <a:r>
              <a:rPr lang="en-US" sz="2400">
                <a:latin typeface="Roboto"/>
                <a:ea typeface="Roboto"/>
                <a:cs typeface="Roboto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Roboto"/>
              <a:ea typeface="Roboto"/>
              <a:cs typeface="Robot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Roboto"/>
                <a:ea typeface="Roboto"/>
                <a:cs typeface="Roboto"/>
              </a:rPr>
              <a:t>Dados </a:t>
            </a:r>
            <a:r>
              <a:rPr lang="en-US" sz="2400" err="1">
                <a:latin typeface="Roboto"/>
                <a:ea typeface="Roboto"/>
                <a:cs typeface="Roboto"/>
              </a:rPr>
              <a:t>incompletos</a:t>
            </a:r>
            <a:endParaRPr lang="en-US" sz="2400">
              <a:latin typeface="Roboto"/>
              <a:ea typeface="Roboto"/>
              <a:cs typeface="Roboto"/>
            </a:endParaRPr>
          </a:p>
        </p:txBody>
      </p:sp>
      <p:pic>
        <p:nvPicPr>
          <p:cNvPr id="5" name="Imagem 4" descr="Homem Africano usando laptop com mensagem de falha de aplicativo na tela - Foto de stock de Mensagem de Erro royalty-free">
            <a:extLst>
              <a:ext uri="{FF2B5EF4-FFF2-40B4-BE49-F238E27FC236}">
                <a16:creationId xmlns:a16="http://schemas.microsoft.com/office/drawing/2014/main" id="{4EA2C62A-506F-40DF-9709-05511A4742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8000"/>
                    </a14:imgEffect>
                    <a14:imgEffect>
                      <a14:brightnessContrast contrast="-35000"/>
                    </a14:imgEffect>
                  </a14:imgLayer>
                </a14:imgProps>
              </a:ext>
            </a:extLst>
          </a:blip>
          <a:srcRect l="10356" t="55" r="32686" b="489"/>
          <a:stretch>
            <a:fillRect/>
          </a:stretch>
        </p:blipFill>
        <p:spPr>
          <a:xfrm>
            <a:off x="6412303" y="-779"/>
            <a:ext cx="5763566" cy="6834949"/>
          </a:xfrm>
          <a:prstGeom prst="round2DiagRect">
            <a:avLst/>
          </a:prstGeom>
        </p:spPr>
      </p:pic>
      <p:pic>
        <p:nvPicPr>
          <p:cNvPr id="6" name="Gráfico 12">
            <a:extLst>
              <a:ext uri="{FF2B5EF4-FFF2-40B4-BE49-F238E27FC236}">
                <a16:creationId xmlns:a16="http://schemas.microsoft.com/office/drawing/2014/main" id="{318E4DE4-A2F0-5423-B38A-512BCCC9A7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416614" y="5077358"/>
            <a:ext cx="1476375" cy="1762125"/>
          </a:xfrm>
          <a:prstGeom prst="rect">
            <a:avLst/>
          </a:prstGeom>
        </p:spPr>
      </p:pic>
      <p:pic>
        <p:nvPicPr>
          <p:cNvPr id="7" name="Gráfico 6" descr="Selo ponto de interrogação com preenchimento sólido">
            <a:extLst>
              <a:ext uri="{FF2B5EF4-FFF2-40B4-BE49-F238E27FC236}">
                <a16:creationId xmlns:a16="http://schemas.microsoft.com/office/drawing/2014/main" id="{CFCCCCDB-4C9E-1FDD-0D51-ADC5F7618AA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9662" y="58587"/>
            <a:ext cx="914400" cy="914400"/>
          </a:xfrm>
          <a:prstGeom prst="rect">
            <a:avLst/>
          </a:prstGeom>
        </p:spPr>
      </p:pic>
      <p:pic>
        <p:nvPicPr>
          <p:cNvPr id="9" name="Gráfico 8" descr="Selo cruz com preenchimento sólido">
            <a:extLst>
              <a:ext uri="{FF2B5EF4-FFF2-40B4-BE49-F238E27FC236}">
                <a16:creationId xmlns:a16="http://schemas.microsoft.com/office/drawing/2014/main" id="{516291E3-4F91-C839-60F4-D8C415DA47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14424" y="6038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34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39">
            <a:extLst>
              <a:ext uri="{FF2B5EF4-FFF2-40B4-BE49-F238E27FC236}">
                <a16:creationId xmlns:a16="http://schemas.microsoft.com/office/drawing/2014/main" id="{A4F9EBAD-BA90-E4CE-0D76-223B3F07DF0D}"/>
              </a:ext>
            </a:extLst>
          </p:cNvPr>
          <p:cNvSpPr txBox="1"/>
          <p:nvPr/>
        </p:nvSpPr>
        <p:spPr>
          <a:xfrm>
            <a:off x="713454" y="5346266"/>
            <a:ext cx="182329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Ligue a câmera</a:t>
            </a:r>
          </a:p>
        </p:txBody>
      </p:sp>
      <p:sp>
        <p:nvSpPr>
          <p:cNvPr id="7" name="CaixaDeTexto 38">
            <a:extLst>
              <a:ext uri="{FF2B5EF4-FFF2-40B4-BE49-F238E27FC236}">
                <a16:creationId xmlns:a16="http://schemas.microsoft.com/office/drawing/2014/main" id="{8C3A1838-AD9D-AE81-98C2-837FBBBEE98A}"/>
              </a:ext>
            </a:extLst>
          </p:cNvPr>
          <p:cNvSpPr txBox="1"/>
          <p:nvPr/>
        </p:nvSpPr>
        <p:spPr>
          <a:xfrm>
            <a:off x="5211071" y="5328039"/>
            <a:ext cx="169537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Levante a mão para interagir</a:t>
            </a:r>
            <a:endParaRPr lang="pt-BR">
              <a:solidFill>
                <a:srgbClr val="000000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9" name="CaixaDeTexto 47">
            <a:extLst>
              <a:ext uri="{FF2B5EF4-FFF2-40B4-BE49-F238E27FC236}">
                <a16:creationId xmlns:a16="http://schemas.microsoft.com/office/drawing/2014/main" id="{6D674E7D-9BF6-133A-7100-3391BE8E25BD}"/>
              </a:ext>
            </a:extLst>
          </p:cNvPr>
          <p:cNvSpPr txBox="1"/>
          <p:nvPr/>
        </p:nvSpPr>
        <p:spPr>
          <a:xfrm>
            <a:off x="3114601" y="5342513"/>
            <a:ext cx="140360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Desative o microfone</a:t>
            </a:r>
          </a:p>
        </p:txBody>
      </p:sp>
      <p:pic>
        <p:nvPicPr>
          <p:cNvPr id="24" name="Imagem 23" descr="Mão segurando um laptop&#10;&#10;O conteúdo gerado por IA pode estar incorreto.">
            <a:extLst>
              <a:ext uri="{FF2B5EF4-FFF2-40B4-BE49-F238E27FC236}">
                <a16:creationId xmlns:a16="http://schemas.microsoft.com/office/drawing/2014/main" id="{FC8BF5C6-FBAC-F7D6-6A5A-37F3955AC5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rcRect l="28322" t="11357" r="3572" b="33359"/>
          <a:stretch>
            <a:fillRect/>
          </a:stretch>
        </p:blipFill>
        <p:spPr>
          <a:xfrm>
            <a:off x="7086567" y="331801"/>
            <a:ext cx="5107056" cy="6523193"/>
          </a:xfrm>
          <a:prstGeom prst="round2DiagRect">
            <a:avLst/>
          </a:prstGeom>
          <a:ln>
            <a:noFill/>
          </a:ln>
        </p:spPr>
      </p:pic>
      <p:sp>
        <p:nvSpPr>
          <p:cNvPr id="2" name="CaixaDeTexto 36">
            <a:extLst>
              <a:ext uri="{FF2B5EF4-FFF2-40B4-BE49-F238E27FC236}">
                <a16:creationId xmlns:a16="http://schemas.microsoft.com/office/drawing/2014/main" id="{BEADB0D3-4790-0E75-26E9-0C2F27BAB2D8}"/>
              </a:ext>
            </a:extLst>
          </p:cNvPr>
          <p:cNvSpPr txBox="1"/>
          <p:nvPr/>
        </p:nvSpPr>
        <p:spPr>
          <a:xfrm>
            <a:off x="714960" y="2216438"/>
            <a:ext cx="604164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>
                <a:latin typeface="Roboto"/>
                <a:ea typeface="Roboto"/>
                <a:cs typeface="Roboto"/>
              </a:rPr>
              <a:t>Para uma melhor interação durante o treinamento, sugerimos que os passos a seguir sejam seguidos.</a:t>
            </a:r>
          </a:p>
        </p:txBody>
      </p:sp>
      <p:grpSp>
        <p:nvGrpSpPr>
          <p:cNvPr id="4" name="Gráfico 50">
            <a:extLst>
              <a:ext uri="{FF2B5EF4-FFF2-40B4-BE49-F238E27FC236}">
                <a16:creationId xmlns:a16="http://schemas.microsoft.com/office/drawing/2014/main" id="{2A8D331A-6380-036F-1AA7-0917A7851832}"/>
              </a:ext>
            </a:extLst>
          </p:cNvPr>
          <p:cNvGrpSpPr/>
          <p:nvPr/>
        </p:nvGrpSpPr>
        <p:grpSpPr>
          <a:xfrm>
            <a:off x="1176398" y="4311318"/>
            <a:ext cx="733819" cy="759643"/>
            <a:chOff x="7367243" y="1455604"/>
            <a:chExt cx="733819" cy="759643"/>
          </a:xfrm>
        </p:grpSpPr>
        <p:sp>
          <p:nvSpPr>
            <p:cNvPr id="16" name="Forma Livre 41">
              <a:extLst>
                <a:ext uri="{FF2B5EF4-FFF2-40B4-BE49-F238E27FC236}">
                  <a16:creationId xmlns:a16="http://schemas.microsoft.com/office/drawing/2014/main" id="{A42C12EF-153B-65A2-7219-6487EAA1123E}"/>
                </a:ext>
              </a:extLst>
            </p:cNvPr>
            <p:cNvSpPr/>
            <p:nvPr/>
          </p:nvSpPr>
          <p:spPr>
            <a:xfrm>
              <a:off x="7516365" y="1639642"/>
              <a:ext cx="269341" cy="263845"/>
            </a:xfrm>
            <a:custGeom>
              <a:avLst/>
              <a:gdLst>
                <a:gd name="connsiteX0" fmla="*/ 269342 w 269341"/>
                <a:gd name="connsiteY0" fmla="*/ 131922 h 263845"/>
                <a:gd name="connsiteX1" fmla="*/ 134671 w 269341"/>
                <a:gd name="connsiteY1" fmla="*/ 0 h 263845"/>
                <a:gd name="connsiteX2" fmla="*/ 0 w 269341"/>
                <a:gd name="connsiteY2" fmla="*/ 131922 h 263845"/>
                <a:gd name="connsiteX3" fmla="*/ 134671 w 269341"/>
                <a:gd name="connsiteY3" fmla="*/ 263845 h 263845"/>
                <a:gd name="connsiteX4" fmla="*/ 269342 w 269341"/>
                <a:gd name="connsiteY4" fmla="*/ 131922 h 26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341" h="263845">
                  <a:moveTo>
                    <a:pt x="269342" y="131922"/>
                  </a:moveTo>
                  <a:cubicBezTo>
                    <a:pt x="269342" y="59116"/>
                    <a:pt x="208835" y="0"/>
                    <a:pt x="134671" y="0"/>
                  </a:cubicBezTo>
                  <a:cubicBezTo>
                    <a:pt x="60507" y="0"/>
                    <a:pt x="0" y="59116"/>
                    <a:pt x="0" y="131922"/>
                  </a:cubicBezTo>
                  <a:cubicBezTo>
                    <a:pt x="0" y="204729"/>
                    <a:pt x="60348" y="263845"/>
                    <a:pt x="134671" y="263845"/>
                  </a:cubicBezTo>
                  <a:cubicBezTo>
                    <a:pt x="208994" y="263845"/>
                    <a:pt x="269342" y="204573"/>
                    <a:pt x="269342" y="131922"/>
                  </a:cubicBezTo>
                  <a:close/>
                </a:path>
              </a:pathLst>
            </a:custGeom>
            <a:noFill/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b="1">
                <a:latin typeface="AMX" pitchFamily="2" charset="77"/>
              </a:endParaRPr>
            </a:p>
          </p:txBody>
        </p:sp>
        <p:sp>
          <p:nvSpPr>
            <p:cNvPr id="17" name="Forma Livre 42">
              <a:extLst>
                <a:ext uri="{FF2B5EF4-FFF2-40B4-BE49-F238E27FC236}">
                  <a16:creationId xmlns:a16="http://schemas.microsoft.com/office/drawing/2014/main" id="{135F4A3F-AE80-3F73-C006-851A14285DD2}"/>
                </a:ext>
              </a:extLst>
            </p:cNvPr>
            <p:cNvSpPr/>
            <p:nvPr/>
          </p:nvSpPr>
          <p:spPr>
            <a:xfrm>
              <a:off x="7506201" y="2063878"/>
              <a:ext cx="289669" cy="120254"/>
            </a:xfrm>
            <a:custGeom>
              <a:avLst/>
              <a:gdLst>
                <a:gd name="connsiteX0" fmla="*/ 222493 w 289669"/>
                <a:gd name="connsiteY0" fmla="*/ 0 h 120254"/>
                <a:gd name="connsiteX1" fmla="*/ 144835 w 289669"/>
                <a:gd name="connsiteY1" fmla="*/ 9801 h 120254"/>
                <a:gd name="connsiteX2" fmla="*/ 67177 w 289669"/>
                <a:gd name="connsiteY2" fmla="*/ 0 h 120254"/>
                <a:gd name="connsiteX3" fmla="*/ 0 w 289669"/>
                <a:gd name="connsiteY3" fmla="*/ 120255 h 120254"/>
                <a:gd name="connsiteX4" fmla="*/ 289669 w 289669"/>
                <a:gd name="connsiteY4" fmla="*/ 120255 h 120254"/>
                <a:gd name="connsiteX5" fmla="*/ 222493 w 289669"/>
                <a:gd name="connsiteY5" fmla="*/ 0 h 120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9669" h="120254">
                  <a:moveTo>
                    <a:pt x="222493" y="0"/>
                  </a:moveTo>
                  <a:cubicBezTo>
                    <a:pt x="197560" y="6223"/>
                    <a:pt x="171674" y="9801"/>
                    <a:pt x="144835" y="9801"/>
                  </a:cubicBezTo>
                  <a:cubicBezTo>
                    <a:pt x="117996" y="9801"/>
                    <a:pt x="92110" y="6067"/>
                    <a:pt x="67177" y="0"/>
                  </a:cubicBezTo>
                  <a:cubicBezTo>
                    <a:pt x="64159" y="49315"/>
                    <a:pt x="38432" y="92719"/>
                    <a:pt x="0" y="120255"/>
                  </a:cubicBezTo>
                  <a:lnTo>
                    <a:pt x="289669" y="120255"/>
                  </a:lnTo>
                  <a:cubicBezTo>
                    <a:pt x="251237" y="92719"/>
                    <a:pt x="225510" y="49315"/>
                    <a:pt x="222493" y="0"/>
                  </a:cubicBezTo>
                  <a:close/>
                </a:path>
              </a:pathLst>
            </a:custGeom>
            <a:noFill/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b="1">
                <a:latin typeface="AMX" pitchFamily="2" charset="77"/>
              </a:endParaRPr>
            </a:p>
          </p:txBody>
        </p:sp>
        <p:sp>
          <p:nvSpPr>
            <p:cNvPr id="18" name="Forma Livre 43">
              <a:extLst>
                <a:ext uri="{FF2B5EF4-FFF2-40B4-BE49-F238E27FC236}">
                  <a16:creationId xmlns:a16="http://schemas.microsoft.com/office/drawing/2014/main" id="{9B40E5F8-40F6-69A6-4483-41190AE98659}"/>
                </a:ext>
              </a:extLst>
            </p:cNvPr>
            <p:cNvSpPr/>
            <p:nvPr/>
          </p:nvSpPr>
          <p:spPr>
            <a:xfrm>
              <a:off x="7367243" y="1486717"/>
              <a:ext cx="567586" cy="556003"/>
            </a:xfrm>
            <a:custGeom>
              <a:avLst/>
              <a:gdLst>
                <a:gd name="connsiteX0" fmla="*/ 567428 w 567586"/>
                <a:gd name="connsiteY0" fmla="*/ 278002 h 556003"/>
                <a:gd name="connsiteX1" fmla="*/ 283635 w 567586"/>
                <a:gd name="connsiteY1" fmla="*/ 0 h 556003"/>
                <a:gd name="connsiteX2" fmla="*/ 0 w 567586"/>
                <a:gd name="connsiteY2" fmla="*/ 278002 h 556003"/>
                <a:gd name="connsiteX3" fmla="*/ 283793 w 567586"/>
                <a:gd name="connsiteY3" fmla="*/ 556004 h 556003"/>
                <a:gd name="connsiteX4" fmla="*/ 567587 w 567586"/>
                <a:gd name="connsiteY4" fmla="*/ 278002 h 556003"/>
                <a:gd name="connsiteX5" fmla="*/ 283793 w 567586"/>
                <a:gd name="connsiteY5" fmla="*/ 40137 h 556003"/>
                <a:gd name="connsiteX6" fmla="*/ 305233 w 567586"/>
                <a:gd name="connsiteY6" fmla="*/ 61139 h 556003"/>
                <a:gd name="connsiteX7" fmla="*/ 283793 w 567586"/>
                <a:gd name="connsiteY7" fmla="*/ 82140 h 556003"/>
                <a:gd name="connsiteX8" fmla="*/ 262354 w 567586"/>
                <a:gd name="connsiteY8" fmla="*/ 61139 h 556003"/>
                <a:gd name="connsiteX9" fmla="*/ 283793 w 567586"/>
                <a:gd name="connsiteY9" fmla="*/ 40137 h 556003"/>
                <a:gd name="connsiteX10" fmla="*/ 117202 w 567586"/>
                <a:gd name="connsiteY10" fmla="*/ 284847 h 556003"/>
                <a:gd name="connsiteX11" fmla="*/ 283635 w 567586"/>
                <a:gd name="connsiteY11" fmla="*/ 121811 h 556003"/>
                <a:gd name="connsiteX12" fmla="*/ 450068 w 567586"/>
                <a:gd name="connsiteY12" fmla="*/ 284847 h 556003"/>
                <a:gd name="connsiteX13" fmla="*/ 283635 w 567586"/>
                <a:gd name="connsiteY13" fmla="*/ 447883 h 556003"/>
                <a:gd name="connsiteX14" fmla="*/ 117202 w 567586"/>
                <a:gd name="connsiteY14" fmla="*/ 284847 h 556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7586" h="556003">
                  <a:moveTo>
                    <a:pt x="567428" y="278002"/>
                  </a:moveTo>
                  <a:cubicBezTo>
                    <a:pt x="567428" y="124766"/>
                    <a:pt x="440063" y="0"/>
                    <a:pt x="283635" y="0"/>
                  </a:cubicBezTo>
                  <a:cubicBezTo>
                    <a:pt x="127207" y="0"/>
                    <a:pt x="0" y="124766"/>
                    <a:pt x="0" y="278002"/>
                  </a:cubicBezTo>
                  <a:cubicBezTo>
                    <a:pt x="0" y="431237"/>
                    <a:pt x="127207" y="556004"/>
                    <a:pt x="283793" y="556004"/>
                  </a:cubicBezTo>
                  <a:cubicBezTo>
                    <a:pt x="440380" y="556004"/>
                    <a:pt x="567587" y="431393"/>
                    <a:pt x="567587" y="278002"/>
                  </a:cubicBezTo>
                  <a:close/>
                  <a:moveTo>
                    <a:pt x="283793" y="40137"/>
                  </a:moveTo>
                  <a:cubicBezTo>
                    <a:pt x="295704" y="40137"/>
                    <a:pt x="305233" y="49627"/>
                    <a:pt x="305233" y="61139"/>
                  </a:cubicBezTo>
                  <a:cubicBezTo>
                    <a:pt x="305233" y="72651"/>
                    <a:pt x="295545" y="82140"/>
                    <a:pt x="283793" y="82140"/>
                  </a:cubicBezTo>
                  <a:cubicBezTo>
                    <a:pt x="272042" y="82140"/>
                    <a:pt x="262354" y="72651"/>
                    <a:pt x="262354" y="61139"/>
                  </a:cubicBezTo>
                  <a:cubicBezTo>
                    <a:pt x="262354" y="49627"/>
                    <a:pt x="272042" y="40137"/>
                    <a:pt x="283793" y="40137"/>
                  </a:cubicBezTo>
                  <a:close/>
                  <a:moveTo>
                    <a:pt x="117202" y="284847"/>
                  </a:moveTo>
                  <a:cubicBezTo>
                    <a:pt x="117202" y="194928"/>
                    <a:pt x="191842" y="121811"/>
                    <a:pt x="283635" y="121811"/>
                  </a:cubicBezTo>
                  <a:cubicBezTo>
                    <a:pt x="375427" y="121811"/>
                    <a:pt x="450068" y="194928"/>
                    <a:pt x="450068" y="284847"/>
                  </a:cubicBezTo>
                  <a:cubicBezTo>
                    <a:pt x="450068" y="374766"/>
                    <a:pt x="375427" y="447883"/>
                    <a:pt x="283635" y="447883"/>
                  </a:cubicBezTo>
                  <a:cubicBezTo>
                    <a:pt x="191842" y="447883"/>
                    <a:pt x="117202" y="374766"/>
                    <a:pt x="117202" y="284847"/>
                  </a:cubicBezTo>
                  <a:close/>
                </a:path>
              </a:pathLst>
            </a:custGeom>
            <a:noFill/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b="1">
                <a:latin typeface="AMX" pitchFamily="2" charset="77"/>
              </a:endParaRPr>
            </a:p>
          </p:txBody>
        </p:sp>
        <p:sp>
          <p:nvSpPr>
            <p:cNvPr id="19" name="Forma Livre 44">
              <a:extLst>
                <a:ext uri="{FF2B5EF4-FFF2-40B4-BE49-F238E27FC236}">
                  <a16:creationId xmlns:a16="http://schemas.microsoft.com/office/drawing/2014/main" id="{BBE29DB7-ACB1-8DB5-43DE-2326A5A0FBC6}"/>
                </a:ext>
              </a:extLst>
            </p:cNvPr>
            <p:cNvSpPr/>
            <p:nvPr/>
          </p:nvSpPr>
          <p:spPr>
            <a:xfrm>
              <a:off x="7484603" y="1608528"/>
              <a:ext cx="332865" cy="326072"/>
            </a:xfrm>
            <a:custGeom>
              <a:avLst/>
              <a:gdLst>
                <a:gd name="connsiteX0" fmla="*/ 332866 w 332865"/>
                <a:gd name="connsiteY0" fmla="*/ 163036 h 326072"/>
                <a:gd name="connsiteX1" fmla="*/ 166433 w 332865"/>
                <a:gd name="connsiteY1" fmla="*/ 0 h 326072"/>
                <a:gd name="connsiteX2" fmla="*/ 0 w 332865"/>
                <a:gd name="connsiteY2" fmla="*/ 163036 h 326072"/>
                <a:gd name="connsiteX3" fmla="*/ 166433 w 332865"/>
                <a:gd name="connsiteY3" fmla="*/ 326073 h 326072"/>
                <a:gd name="connsiteX4" fmla="*/ 332866 w 332865"/>
                <a:gd name="connsiteY4" fmla="*/ 163036 h 326072"/>
                <a:gd name="connsiteX5" fmla="*/ 31603 w 332865"/>
                <a:gd name="connsiteY5" fmla="*/ 163036 h 326072"/>
                <a:gd name="connsiteX6" fmla="*/ 166274 w 332865"/>
                <a:gd name="connsiteY6" fmla="*/ 31114 h 326072"/>
                <a:gd name="connsiteX7" fmla="*/ 300945 w 332865"/>
                <a:gd name="connsiteY7" fmla="*/ 163036 h 326072"/>
                <a:gd name="connsiteX8" fmla="*/ 166274 w 332865"/>
                <a:gd name="connsiteY8" fmla="*/ 294959 h 326072"/>
                <a:gd name="connsiteX9" fmla="*/ 31603 w 332865"/>
                <a:gd name="connsiteY9" fmla="*/ 163036 h 32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2865" h="326072">
                  <a:moveTo>
                    <a:pt x="332866" y="163036"/>
                  </a:moveTo>
                  <a:cubicBezTo>
                    <a:pt x="332866" y="73117"/>
                    <a:pt x="258225" y="0"/>
                    <a:pt x="166433" y="0"/>
                  </a:cubicBezTo>
                  <a:cubicBezTo>
                    <a:pt x="74641" y="0"/>
                    <a:pt x="0" y="73117"/>
                    <a:pt x="0" y="163036"/>
                  </a:cubicBezTo>
                  <a:cubicBezTo>
                    <a:pt x="0" y="252955"/>
                    <a:pt x="74641" y="326073"/>
                    <a:pt x="166433" y="326073"/>
                  </a:cubicBezTo>
                  <a:cubicBezTo>
                    <a:pt x="258225" y="326073"/>
                    <a:pt x="332866" y="252955"/>
                    <a:pt x="332866" y="163036"/>
                  </a:cubicBezTo>
                  <a:close/>
                  <a:moveTo>
                    <a:pt x="31603" y="163036"/>
                  </a:moveTo>
                  <a:cubicBezTo>
                    <a:pt x="31603" y="90230"/>
                    <a:pt x="91951" y="31114"/>
                    <a:pt x="166274" y="31114"/>
                  </a:cubicBezTo>
                  <a:cubicBezTo>
                    <a:pt x="240597" y="31114"/>
                    <a:pt x="300945" y="90230"/>
                    <a:pt x="300945" y="163036"/>
                  </a:cubicBezTo>
                  <a:cubicBezTo>
                    <a:pt x="300945" y="235843"/>
                    <a:pt x="240438" y="294959"/>
                    <a:pt x="166274" y="294959"/>
                  </a:cubicBezTo>
                  <a:cubicBezTo>
                    <a:pt x="92110" y="294959"/>
                    <a:pt x="31603" y="235687"/>
                    <a:pt x="31603" y="163036"/>
                  </a:cubicBezTo>
                  <a:close/>
                </a:path>
              </a:pathLst>
            </a:custGeom>
            <a:solidFill>
              <a:srgbClr val="F75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b="1">
                <a:latin typeface="AMX" pitchFamily="2" charset="77"/>
              </a:endParaRPr>
            </a:p>
          </p:txBody>
        </p:sp>
        <p:sp>
          <p:nvSpPr>
            <p:cNvPr id="20" name="Forma Livre 45">
              <a:extLst>
                <a:ext uri="{FF2B5EF4-FFF2-40B4-BE49-F238E27FC236}">
                  <a16:creationId xmlns:a16="http://schemas.microsoft.com/office/drawing/2014/main" id="{88E5C3C0-FD8D-1779-7EBF-BC21B89FA4DB}"/>
                </a:ext>
              </a:extLst>
            </p:cNvPr>
            <p:cNvSpPr/>
            <p:nvPr/>
          </p:nvSpPr>
          <p:spPr>
            <a:xfrm>
              <a:off x="7629597" y="1527010"/>
              <a:ext cx="42878" cy="42003"/>
            </a:xfrm>
            <a:custGeom>
              <a:avLst/>
              <a:gdLst>
                <a:gd name="connsiteX0" fmla="*/ 42879 w 42878"/>
                <a:gd name="connsiteY0" fmla="*/ 21002 h 42003"/>
                <a:gd name="connsiteX1" fmla="*/ 21439 w 42878"/>
                <a:gd name="connsiteY1" fmla="*/ 42004 h 42003"/>
                <a:gd name="connsiteX2" fmla="*/ 0 w 42878"/>
                <a:gd name="connsiteY2" fmla="*/ 21002 h 42003"/>
                <a:gd name="connsiteX3" fmla="*/ 21439 w 42878"/>
                <a:gd name="connsiteY3" fmla="*/ 0 h 42003"/>
                <a:gd name="connsiteX4" fmla="*/ 42879 w 42878"/>
                <a:gd name="connsiteY4" fmla="*/ 21002 h 42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78" h="42003">
                  <a:moveTo>
                    <a:pt x="42879" y="21002"/>
                  </a:moveTo>
                  <a:cubicBezTo>
                    <a:pt x="42879" y="32601"/>
                    <a:pt x="33280" y="42004"/>
                    <a:pt x="21439" y="42004"/>
                  </a:cubicBezTo>
                  <a:cubicBezTo>
                    <a:pt x="9599" y="42004"/>
                    <a:pt x="0" y="32601"/>
                    <a:pt x="0" y="21002"/>
                  </a:cubicBezTo>
                  <a:cubicBezTo>
                    <a:pt x="0" y="9403"/>
                    <a:pt x="9599" y="0"/>
                    <a:pt x="21439" y="0"/>
                  </a:cubicBezTo>
                  <a:cubicBezTo>
                    <a:pt x="33280" y="0"/>
                    <a:pt x="42879" y="9403"/>
                    <a:pt x="42879" y="21002"/>
                  </a:cubicBezTo>
                  <a:close/>
                </a:path>
              </a:pathLst>
            </a:custGeom>
            <a:solidFill>
              <a:srgbClr val="F75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b="1">
                <a:latin typeface="AMX" pitchFamily="2" charset="77"/>
              </a:endParaRPr>
            </a:p>
          </p:txBody>
        </p:sp>
        <p:sp>
          <p:nvSpPr>
            <p:cNvPr id="21" name="Forma Livre 46">
              <a:extLst>
                <a:ext uri="{FF2B5EF4-FFF2-40B4-BE49-F238E27FC236}">
                  <a16:creationId xmlns:a16="http://schemas.microsoft.com/office/drawing/2014/main" id="{5A0A771B-00FC-E3B2-5364-FB3C65474AC2}"/>
                </a:ext>
              </a:extLst>
            </p:cNvPr>
            <p:cNvSpPr/>
            <p:nvPr/>
          </p:nvSpPr>
          <p:spPr>
            <a:xfrm>
              <a:off x="7469952" y="1455604"/>
              <a:ext cx="631110" cy="759643"/>
            </a:xfrm>
            <a:custGeom>
              <a:avLst/>
              <a:gdLst>
                <a:gd name="connsiteX0" fmla="*/ 615071 w 631110"/>
                <a:gd name="connsiteY0" fmla="*/ 728530 h 759643"/>
                <a:gd name="connsiteX1" fmla="*/ 557106 w 631110"/>
                <a:gd name="connsiteY1" fmla="*/ 728530 h 759643"/>
                <a:gd name="connsiteX2" fmla="*/ 424499 w 631110"/>
                <a:gd name="connsiteY2" fmla="*/ 598785 h 759643"/>
                <a:gd name="connsiteX3" fmla="*/ 631111 w 631110"/>
                <a:gd name="connsiteY3" fmla="*/ 309116 h 759643"/>
                <a:gd name="connsiteX4" fmla="*/ 315555 w 631110"/>
                <a:gd name="connsiteY4" fmla="*/ 0 h 759643"/>
                <a:gd name="connsiteX5" fmla="*/ 0 w 631110"/>
                <a:gd name="connsiteY5" fmla="*/ 309116 h 759643"/>
                <a:gd name="connsiteX6" fmla="*/ 206612 w 631110"/>
                <a:gd name="connsiteY6" fmla="*/ 598785 h 759643"/>
                <a:gd name="connsiteX7" fmla="*/ 74005 w 631110"/>
                <a:gd name="connsiteY7" fmla="*/ 728530 h 759643"/>
                <a:gd name="connsiteX8" fmla="*/ 15881 w 631110"/>
                <a:gd name="connsiteY8" fmla="*/ 728530 h 759643"/>
                <a:gd name="connsiteX9" fmla="*/ 0 w 631110"/>
                <a:gd name="connsiteY9" fmla="*/ 744086 h 759643"/>
                <a:gd name="connsiteX10" fmla="*/ 15881 w 631110"/>
                <a:gd name="connsiteY10" fmla="*/ 759643 h 759643"/>
                <a:gd name="connsiteX11" fmla="*/ 615071 w 631110"/>
                <a:gd name="connsiteY11" fmla="*/ 759643 h 759643"/>
                <a:gd name="connsiteX12" fmla="*/ 630952 w 631110"/>
                <a:gd name="connsiteY12" fmla="*/ 744086 h 759643"/>
                <a:gd name="connsiteX13" fmla="*/ 615071 w 631110"/>
                <a:gd name="connsiteY13" fmla="*/ 728530 h 759643"/>
                <a:gd name="connsiteX14" fmla="*/ 31762 w 631110"/>
                <a:gd name="connsiteY14" fmla="*/ 309116 h 759643"/>
                <a:gd name="connsiteX15" fmla="*/ 315555 w 631110"/>
                <a:gd name="connsiteY15" fmla="*/ 31114 h 759643"/>
                <a:gd name="connsiteX16" fmla="*/ 599349 w 631110"/>
                <a:gd name="connsiteY16" fmla="*/ 309116 h 759643"/>
                <a:gd name="connsiteX17" fmla="*/ 315555 w 631110"/>
                <a:gd name="connsiteY17" fmla="*/ 587117 h 759643"/>
                <a:gd name="connsiteX18" fmla="*/ 31762 w 631110"/>
                <a:gd name="connsiteY18" fmla="*/ 309116 h 759643"/>
                <a:gd name="connsiteX19" fmla="*/ 170721 w 631110"/>
                <a:gd name="connsiteY19" fmla="*/ 728530 h 759643"/>
                <a:gd name="connsiteX20" fmla="*/ 237897 w 631110"/>
                <a:gd name="connsiteY20" fmla="*/ 608275 h 759643"/>
                <a:gd name="connsiteX21" fmla="*/ 315555 w 631110"/>
                <a:gd name="connsiteY21" fmla="*/ 618076 h 759643"/>
                <a:gd name="connsiteX22" fmla="*/ 393214 w 631110"/>
                <a:gd name="connsiteY22" fmla="*/ 608275 h 759643"/>
                <a:gd name="connsiteX23" fmla="*/ 460390 w 631110"/>
                <a:gd name="connsiteY23" fmla="*/ 728530 h 759643"/>
                <a:gd name="connsiteX24" fmla="*/ 170721 w 631110"/>
                <a:gd name="connsiteY24" fmla="*/ 728530 h 75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1110" h="759643">
                  <a:moveTo>
                    <a:pt x="615071" y="728530"/>
                  </a:moveTo>
                  <a:lnTo>
                    <a:pt x="557106" y="728530"/>
                  </a:lnTo>
                  <a:cubicBezTo>
                    <a:pt x="484053" y="728530"/>
                    <a:pt x="424658" y="670347"/>
                    <a:pt x="424499" y="598785"/>
                  </a:cubicBezTo>
                  <a:cubicBezTo>
                    <a:pt x="544877" y="555226"/>
                    <a:pt x="631111" y="441971"/>
                    <a:pt x="631111" y="309116"/>
                  </a:cubicBezTo>
                  <a:cubicBezTo>
                    <a:pt x="630952" y="138612"/>
                    <a:pt x="489452" y="0"/>
                    <a:pt x="315555" y="0"/>
                  </a:cubicBezTo>
                  <a:cubicBezTo>
                    <a:pt x="141659" y="0"/>
                    <a:pt x="0" y="138612"/>
                    <a:pt x="0" y="309116"/>
                  </a:cubicBezTo>
                  <a:cubicBezTo>
                    <a:pt x="0" y="441971"/>
                    <a:pt x="86234" y="555226"/>
                    <a:pt x="206612" y="598785"/>
                  </a:cubicBezTo>
                  <a:cubicBezTo>
                    <a:pt x="206612" y="670347"/>
                    <a:pt x="147058" y="728530"/>
                    <a:pt x="74005" y="728530"/>
                  </a:cubicBezTo>
                  <a:lnTo>
                    <a:pt x="15881" y="728530"/>
                  </a:lnTo>
                  <a:cubicBezTo>
                    <a:pt x="7146" y="728530"/>
                    <a:pt x="0" y="735530"/>
                    <a:pt x="0" y="744086"/>
                  </a:cubicBezTo>
                  <a:cubicBezTo>
                    <a:pt x="0" y="752643"/>
                    <a:pt x="7146" y="759643"/>
                    <a:pt x="15881" y="759643"/>
                  </a:cubicBezTo>
                  <a:lnTo>
                    <a:pt x="615071" y="759643"/>
                  </a:lnTo>
                  <a:cubicBezTo>
                    <a:pt x="623806" y="759643"/>
                    <a:pt x="630952" y="752643"/>
                    <a:pt x="630952" y="744086"/>
                  </a:cubicBezTo>
                  <a:cubicBezTo>
                    <a:pt x="630952" y="735530"/>
                    <a:pt x="623806" y="728530"/>
                    <a:pt x="615071" y="728530"/>
                  </a:cubicBezTo>
                  <a:close/>
                  <a:moveTo>
                    <a:pt x="31762" y="309116"/>
                  </a:moveTo>
                  <a:cubicBezTo>
                    <a:pt x="31762" y="155880"/>
                    <a:pt x="158969" y="31114"/>
                    <a:pt x="315555" y="31114"/>
                  </a:cubicBezTo>
                  <a:cubicBezTo>
                    <a:pt x="472142" y="31114"/>
                    <a:pt x="599349" y="155880"/>
                    <a:pt x="599349" y="309116"/>
                  </a:cubicBezTo>
                  <a:cubicBezTo>
                    <a:pt x="599349" y="462351"/>
                    <a:pt x="471983" y="587117"/>
                    <a:pt x="315555" y="587117"/>
                  </a:cubicBezTo>
                  <a:cubicBezTo>
                    <a:pt x="159128" y="587117"/>
                    <a:pt x="31762" y="462351"/>
                    <a:pt x="31762" y="309116"/>
                  </a:cubicBezTo>
                  <a:close/>
                  <a:moveTo>
                    <a:pt x="170721" y="728530"/>
                  </a:moveTo>
                  <a:cubicBezTo>
                    <a:pt x="209153" y="700994"/>
                    <a:pt x="234880" y="657590"/>
                    <a:pt x="237897" y="608275"/>
                  </a:cubicBezTo>
                  <a:cubicBezTo>
                    <a:pt x="262831" y="614498"/>
                    <a:pt x="288717" y="618076"/>
                    <a:pt x="315555" y="618076"/>
                  </a:cubicBezTo>
                  <a:cubicBezTo>
                    <a:pt x="342394" y="618076"/>
                    <a:pt x="368280" y="614342"/>
                    <a:pt x="393214" y="608275"/>
                  </a:cubicBezTo>
                  <a:cubicBezTo>
                    <a:pt x="396231" y="657590"/>
                    <a:pt x="421958" y="700994"/>
                    <a:pt x="460390" y="728530"/>
                  </a:cubicBezTo>
                  <a:lnTo>
                    <a:pt x="170721" y="728530"/>
                  </a:lnTo>
                  <a:close/>
                </a:path>
              </a:pathLst>
            </a:custGeom>
            <a:solidFill>
              <a:srgbClr val="F75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b="1">
                <a:latin typeface="AMX" pitchFamily="2" charset="77"/>
              </a:endParaRPr>
            </a:p>
          </p:txBody>
        </p:sp>
      </p:grpSp>
      <p:grpSp>
        <p:nvGrpSpPr>
          <p:cNvPr id="5" name="Gráfico 54">
            <a:extLst>
              <a:ext uri="{FF2B5EF4-FFF2-40B4-BE49-F238E27FC236}">
                <a16:creationId xmlns:a16="http://schemas.microsoft.com/office/drawing/2014/main" id="{F8751AA6-8573-0C9C-1410-E0BFE034B666}"/>
              </a:ext>
            </a:extLst>
          </p:cNvPr>
          <p:cNvGrpSpPr/>
          <p:nvPr/>
        </p:nvGrpSpPr>
        <p:grpSpPr>
          <a:xfrm>
            <a:off x="3557187" y="4189223"/>
            <a:ext cx="512479" cy="839771"/>
            <a:chOff x="7394797" y="3019750"/>
            <a:chExt cx="512479" cy="839771"/>
          </a:xfrm>
        </p:grpSpPr>
        <p:sp>
          <p:nvSpPr>
            <p:cNvPr id="10" name="Forma Livre 49">
              <a:extLst>
                <a:ext uri="{FF2B5EF4-FFF2-40B4-BE49-F238E27FC236}">
                  <a16:creationId xmlns:a16="http://schemas.microsoft.com/office/drawing/2014/main" id="{1694C047-259B-4C7C-73C4-1AF9762B53F1}"/>
                </a:ext>
              </a:extLst>
            </p:cNvPr>
            <p:cNvSpPr/>
            <p:nvPr/>
          </p:nvSpPr>
          <p:spPr>
            <a:xfrm>
              <a:off x="7524862" y="3051120"/>
              <a:ext cx="252507" cy="447177"/>
            </a:xfrm>
            <a:custGeom>
              <a:avLst/>
              <a:gdLst>
                <a:gd name="connsiteX0" fmla="*/ 251396 w 252507"/>
                <a:gd name="connsiteY0" fmla="*/ 338011 h 447177"/>
                <a:gd name="connsiteX1" fmla="*/ 191366 w 252507"/>
                <a:gd name="connsiteY1" fmla="*/ 338011 h 447177"/>
                <a:gd name="connsiteX2" fmla="*/ 175485 w 252507"/>
                <a:gd name="connsiteY2" fmla="*/ 322326 h 447177"/>
                <a:gd name="connsiteX3" fmla="*/ 191366 w 252507"/>
                <a:gd name="connsiteY3" fmla="*/ 306641 h 447177"/>
                <a:gd name="connsiteX4" fmla="*/ 252508 w 252507"/>
                <a:gd name="connsiteY4" fmla="*/ 306641 h 447177"/>
                <a:gd name="connsiteX5" fmla="*/ 252508 w 252507"/>
                <a:gd name="connsiteY5" fmla="*/ 246881 h 447177"/>
                <a:gd name="connsiteX6" fmla="*/ 191366 w 252507"/>
                <a:gd name="connsiteY6" fmla="*/ 246881 h 447177"/>
                <a:gd name="connsiteX7" fmla="*/ 175485 w 252507"/>
                <a:gd name="connsiteY7" fmla="*/ 231196 h 447177"/>
                <a:gd name="connsiteX8" fmla="*/ 191366 w 252507"/>
                <a:gd name="connsiteY8" fmla="*/ 215511 h 447177"/>
                <a:gd name="connsiteX9" fmla="*/ 252508 w 252507"/>
                <a:gd name="connsiteY9" fmla="*/ 215511 h 447177"/>
                <a:gd name="connsiteX10" fmla="*/ 252508 w 252507"/>
                <a:gd name="connsiteY10" fmla="*/ 155752 h 447177"/>
                <a:gd name="connsiteX11" fmla="*/ 191366 w 252507"/>
                <a:gd name="connsiteY11" fmla="*/ 155752 h 447177"/>
                <a:gd name="connsiteX12" fmla="*/ 175485 w 252507"/>
                <a:gd name="connsiteY12" fmla="*/ 140067 h 447177"/>
                <a:gd name="connsiteX13" fmla="*/ 191366 w 252507"/>
                <a:gd name="connsiteY13" fmla="*/ 124382 h 447177"/>
                <a:gd name="connsiteX14" fmla="*/ 252508 w 252507"/>
                <a:gd name="connsiteY14" fmla="*/ 124382 h 447177"/>
                <a:gd name="connsiteX15" fmla="*/ 126254 w 252507"/>
                <a:gd name="connsiteY15" fmla="*/ 0 h 447177"/>
                <a:gd name="connsiteX16" fmla="*/ 0 w 252507"/>
                <a:gd name="connsiteY16" fmla="*/ 124382 h 447177"/>
                <a:gd name="connsiteX17" fmla="*/ 54789 w 252507"/>
                <a:gd name="connsiteY17" fmla="*/ 124382 h 447177"/>
                <a:gd name="connsiteX18" fmla="*/ 70670 w 252507"/>
                <a:gd name="connsiteY18" fmla="*/ 140067 h 447177"/>
                <a:gd name="connsiteX19" fmla="*/ 54789 w 252507"/>
                <a:gd name="connsiteY19" fmla="*/ 155752 h 447177"/>
                <a:gd name="connsiteX20" fmla="*/ 0 w 252507"/>
                <a:gd name="connsiteY20" fmla="*/ 155752 h 447177"/>
                <a:gd name="connsiteX21" fmla="*/ 0 w 252507"/>
                <a:gd name="connsiteY21" fmla="*/ 215511 h 447177"/>
                <a:gd name="connsiteX22" fmla="*/ 54789 w 252507"/>
                <a:gd name="connsiteY22" fmla="*/ 215511 h 447177"/>
                <a:gd name="connsiteX23" fmla="*/ 70670 w 252507"/>
                <a:gd name="connsiteY23" fmla="*/ 231196 h 447177"/>
                <a:gd name="connsiteX24" fmla="*/ 54789 w 252507"/>
                <a:gd name="connsiteY24" fmla="*/ 246881 h 447177"/>
                <a:gd name="connsiteX25" fmla="*/ 0 w 252507"/>
                <a:gd name="connsiteY25" fmla="*/ 246881 h 447177"/>
                <a:gd name="connsiteX26" fmla="*/ 0 w 252507"/>
                <a:gd name="connsiteY26" fmla="*/ 306641 h 447177"/>
                <a:gd name="connsiteX27" fmla="*/ 54789 w 252507"/>
                <a:gd name="connsiteY27" fmla="*/ 306641 h 447177"/>
                <a:gd name="connsiteX28" fmla="*/ 70670 w 252507"/>
                <a:gd name="connsiteY28" fmla="*/ 322326 h 447177"/>
                <a:gd name="connsiteX29" fmla="*/ 54789 w 252507"/>
                <a:gd name="connsiteY29" fmla="*/ 338011 h 447177"/>
                <a:gd name="connsiteX30" fmla="*/ 1112 w 252507"/>
                <a:gd name="connsiteY30" fmla="*/ 338011 h 447177"/>
                <a:gd name="connsiteX31" fmla="*/ 126413 w 252507"/>
                <a:gd name="connsiteY31" fmla="*/ 447178 h 447177"/>
                <a:gd name="connsiteX32" fmla="*/ 251714 w 252507"/>
                <a:gd name="connsiteY32" fmla="*/ 338011 h 447177"/>
                <a:gd name="connsiteX33" fmla="*/ 110214 w 252507"/>
                <a:gd name="connsiteY33" fmla="*/ 388987 h 447177"/>
                <a:gd name="connsiteX34" fmla="*/ 110214 w 252507"/>
                <a:gd name="connsiteY34" fmla="*/ 58348 h 447177"/>
                <a:gd name="connsiteX35" fmla="*/ 126095 w 252507"/>
                <a:gd name="connsiteY35" fmla="*/ 42663 h 447177"/>
                <a:gd name="connsiteX36" fmla="*/ 141976 w 252507"/>
                <a:gd name="connsiteY36" fmla="*/ 58348 h 447177"/>
                <a:gd name="connsiteX37" fmla="*/ 141976 w 252507"/>
                <a:gd name="connsiteY37" fmla="*/ 388987 h 447177"/>
                <a:gd name="connsiteX38" fmla="*/ 126095 w 252507"/>
                <a:gd name="connsiteY38" fmla="*/ 404672 h 447177"/>
                <a:gd name="connsiteX39" fmla="*/ 110214 w 252507"/>
                <a:gd name="connsiteY39" fmla="*/ 388987 h 44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52507" h="447177">
                  <a:moveTo>
                    <a:pt x="251396" y="338011"/>
                  </a:moveTo>
                  <a:lnTo>
                    <a:pt x="191366" y="338011"/>
                  </a:lnTo>
                  <a:cubicBezTo>
                    <a:pt x="182632" y="338011"/>
                    <a:pt x="175485" y="330952"/>
                    <a:pt x="175485" y="322326"/>
                  </a:cubicBezTo>
                  <a:cubicBezTo>
                    <a:pt x="175485" y="313699"/>
                    <a:pt x="182632" y="306641"/>
                    <a:pt x="191366" y="306641"/>
                  </a:cubicBezTo>
                  <a:lnTo>
                    <a:pt x="252508" y="306641"/>
                  </a:lnTo>
                  <a:lnTo>
                    <a:pt x="252508" y="246881"/>
                  </a:lnTo>
                  <a:lnTo>
                    <a:pt x="191366" y="246881"/>
                  </a:lnTo>
                  <a:cubicBezTo>
                    <a:pt x="182632" y="246881"/>
                    <a:pt x="175485" y="239823"/>
                    <a:pt x="175485" y="231196"/>
                  </a:cubicBezTo>
                  <a:cubicBezTo>
                    <a:pt x="175485" y="222569"/>
                    <a:pt x="182632" y="215511"/>
                    <a:pt x="191366" y="215511"/>
                  </a:cubicBezTo>
                  <a:lnTo>
                    <a:pt x="252508" y="215511"/>
                  </a:lnTo>
                  <a:lnTo>
                    <a:pt x="252508" y="155752"/>
                  </a:lnTo>
                  <a:lnTo>
                    <a:pt x="191366" y="155752"/>
                  </a:lnTo>
                  <a:cubicBezTo>
                    <a:pt x="182632" y="155752"/>
                    <a:pt x="175485" y="148693"/>
                    <a:pt x="175485" y="140067"/>
                  </a:cubicBezTo>
                  <a:cubicBezTo>
                    <a:pt x="175485" y="131440"/>
                    <a:pt x="182632" y="124382"/>
                    <a:pt x="191366" y="124382"/>
                  </a:cubicBezTo>
                  <a:lnTo>
                    <a:pt x="252508" y="124382"/>
                  </a:lnTo>
                  <a:cubicBezTo>
                    <a:pt x="252349" y="55682"/>
                    <a:pt x="195654" y="0"/>
                    <a:pt x="126254" y="0"/>
                  </a:cubicBezTo>
                  <a:cubicBezTo>
                    <a:pt x="56854" y="0"/>
                    <a:pt x="159" y="55838"/>
                    <a:pt x="0" y="124382"/>
                  </a:cubicBezTo>
                  <a:lnTo>
                    <a:pt x="54789" y="124382"/>
                  </a:lnTo>
                  <a:cubicBezTo>
                    <a:pt x="63524" y="124382"/>
                    <a:pt x="70670" y="131440"/>
                    <a:pt x="70670" y="140067"/>
                  </a:cubicBezTo>
                  <a:cubicBezTo>
                    <a:pt x="70670" y="148693"/>
                    <a:pt x="63524" y="155752"/>
                    <a:pt x="54789" y="155752"/>
                  </a:cubicBezTo>
                  <a:lnTo>
                    <a:pt x="0" y="155752"/>
                  </a:lnTo>
                  <a:lnTo>
                    <a:pt x="0" y="215511"/>
                  </a:lnTo>
                  <a:lnTo>
                    <a:pt x="54789" y="215511"/>
                  </a:lnTo>
                  <a:cubicBezTo>
                    <a:pt x="63524" y="215511"/>
                    <a:pt x="70670" y="222569"/>
                    <a:pt x="70670" y="231196"/>
                  </a:cubicBezTo>
                  <a:cubicBezTo>
                    <a:pt x="70670" y="239823"/>
                    <a:pt x="63524" y="246881"/>
                    <a:pt x="54789" y="246881"/>
                  </a:cubicBezTo>
                  <a:lnTo>
                    <a:pt x="0" y="246881"/>
                  </a:lnTo>
                  <a:lnTo>
                    <a:pt x="0" y="306641"/>
                  </a:lnTo>
                  <a:lnTo>
                    <a:pt x="54789" y="306641"/>
                  </a:lnTo>
                  <a:cubicBezTo>
                    <a:pt x="63524" y="306641"/>
                    <a:pt x="70670" y="313699"/>
                    <a:pt x="70670" y="322326"/>
                  </a:cubicBezTo>
                  <a:cubicBezTo>
                    <a:pt x="70670" y="330952"/>
                    <a:pt x="63524" y="338011"/>
                    <a:pt x="54789" y="338011"/>
                  </a:cubicBezTo>
                  <a:lnTo>
                    <a:pt x="1112" y="338011"/>
                  </a:lnTo>
                  <a:cubicBezTo>
                    <a:pt x="8893" y="399496"/>
                    <a:pt x="62095" y="447178"/>
                    <a:pt x="126413" y="447178"/>
                  </a:cubicBezTo>
                  <a:cubicBezTo>
                    <a:pt x="190731" y="447178"/>
                    <a:pt x="243773" y="399496"/>
                    <a:pt x="251714" y="338011"/>
                  </a:cubicBezTo>
                  <a:close/>
                  <a:moveTo>
                    <a:pt x="110214" y="388987"/>
                  </a:moveTo>
                  <a:lnTo>
                    <a:pt x="110214" y="58348"/>
                  </a:lnTo>
                  <a:cubicBezTo>
                    <a:pt x="110214" y="49721"/>
                    <a:pt x="117361" y="42663"/>
                    <a:pt x="126095" y="42663"/>
                  </a:cubicBezTo>
                  <a:cubicBezTo>
                    <a:pt x="134830" y="42663"/>
                    <a:pt x="141976" y="49721"/>
                    <a:pt x="141976" y="58348"/>
                  </a:cubicBezTo>
                  <a:lnTo>
                    <a:pt x="141976" y="388987"/>
                  </a:lnTo>
                  <a:cubicBezTo>
                    <a:pt x="141976" y="397613"/>
                    <a:pt x="134830" y="404672"/>
                    <a:pt x="126095" y="404672"/>
                  </a:cubicBezTo>
                  <a:cubicBezTo>
                    <a:pt x="117361" y="404672"/>
                    <a:pt x="110214" y="397613"/>
                    <a:pt x="110214" y="388987"/>
                  </a:cubicBezTo>
                  <a:close/>
                </a:path>
              </a:pathLst>
            </a:custGeom>
            <a:noFill/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b="1">
                <a:latin typeface="AMX" pitchFamily="2" charset="77"/>
              </a:endParaRPr>
            </a:p>
          </p:txBody>
        </p:sp>
        <p:sp>
          <p:nvSpPr>
            <p:cNvPr id="11" name="Forma Livre 50">
              <a:extLst>
                <a:ext uri="{FF2B5EF4-FFF2-40B4-BE49-F238E27FC236}">
                  <a16:creationId xmlns:a16="http://schemas.microsoft.com/office/drawing/2014/main" id="{1E47B846-E7B4-6337-2C1F-7684178571B4}"/>
                </a:ext>
              </a:extLst>
            </p:cNvPr>
            <p:cNvSpPr/>
            <p:nvPr/>
          </p:nvSpPr>
          <p:spPr>
            <a:xfrm>
              <a:off x="7565517" y="3723690"/>
              <a:ext cx="170879" cy="104618"/>
            </a:xfrm>
            <a:custGeom>
              <a:avLst/>
              <a:gdLst>
                <a:gd name="connsiteX0" fmla="*/ 122760 w 170879"/>
                <a:gd name="connsiteY0" fmla="*/ 0 h 104618"/>
                <a:gd name="connsiteX1" fmla="*/ 48278 w 170879"/>
                <a:gd name="connsiteY1" fmla="*/ 0 h 104618"/>
                <a:gd name="connsiteX2" fmla="*/ 48278 w 170879"/>
                <a:gd name="connsiteY2" fmla="*/ 2666 h 104618"/>
                <a:gd name="connsiteX3" fmla="*/ 0 w 170879"/>
                <a:gd name="connsiteY3" fmla="*/ 104619 h 104618"/>
                <a:gd name="connsiteX4" fmla="*/ 170880 w 170879"/>
                <a:gd name="connsiteY4" fmla="*/ 104619 h 104618"/>
                <a:gd name="connsiteX5" fmla="*/ 122601 w 170879"/>
                <a:gd name="connsiteY5" fmla="*/ 2666 h 104618"/>
                <a:gd name="connsiteX6" fmla="*/ 122601 w 170879"/>
                <a:gd name="connsiteY6" fmla="*/ 0 h 10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879" h="104618">
                  <a:moveTo>
                    <a:pt x="122760" y="0"/>
                  </a:moveTo>
                  <a:lnTo>
                    <a:pt x="48278" y="0"/>
                  </a:lnTo>
                  <a:lnTo>
                    <a:pt x="48278" y="2666"/>
                  </a:lnTo>
                  <a:cubicBezTo>
                    <a:pt x="48278" y="43604"/>
                    <a:pt x="29539" y="80150"/>
                    <a:pt x="0" y="104619"/>
                  </a:cubicBezTo>
                  <a:lnTo>
                    <a:pt x="170880" y="104619"/>
                  </a:lnTo>
                  <a:cubicBezTo>
                    <a:pt x="141500" y="80150"/>
                    <a:pt x="122601" y="43604"/>
                    <a:pt x="122601" y="2666"/>
                  </a:cubicBezTo>
                  <a:lnTo>
                    <a:pt x="122601" y="0"/>
                  </a:lnTo>
                  <a:close/>
                </a:path>
              </a:pathLst>
            </a:custGeom>
            <a:noFill/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b="1">
                <a:latin typeface="AMX" pitchFamily="2" charset="77"/>
              </a:endParaRPr>
            </a:p>
          </p:txBody>
        </p:sp>
        <p:sp>
          <p:nvSpPr>
            <p:cNvPr id="12" name="Forma Livre 51">
              <a:extLst>
                <a:ext uri="{FF2B5EF4-FFF2-40B4-BE49-F238E27FC236}">
                  <a16:creationId xmlns:a16="http://schemas.microsoft.com/office/drawing/2014/main" id="{BA27093E-24FF-226C-2B54-AEB00F6669EF}"/>
                </a:ext>
              </a:extLst>
            </p:cNvPr>
            <p:cNvSpPr/>
            <p:nvPr/>
          </p:nvSpPr>
          <p:spPr>
            <a:xfrm>
              <a:off x="7613795" y="3623620"/>
              <a:ext cx="74481" cy="68700"/>
            </a:xfrm>
            <a:custGeom>
              <a:avLst/>
              <a:gdLst>
                <a:gd name="connsiteX0" fmla="*/ 0 w 74481"/>
                <a:gd name="connsiteY0" fmla="*/ 68700 h 68700"/>
                <a:gd name="connsiteX1" fmla="*/ 74482 w 74481"/>
                <a:gd name="connsiteY1" fmla="*/ 68700 h 68700"/>
                <a:gd name="connsiteX2" fmla="*/ 74482 w 74481"/>
                <a:gd name="connsiteY2" fmla="*/ 0 h 68700"/>
                <a:gd name="connsiteX3" fmla="*/ 37320 w 74481"/>
                <a:gd name="connsiteY3" fmla="*/ 2980 h 68700"/>
                <a:gd name="connsiteX4" fmla="*/ 159 w 74481"/>
                <a:gd name="connsiteY4" fmla="*/ 0 h 68700"/>
                <a:gd name="connsiteX5" fmla="*/ 159 w 74481"/>
                <a:gd name="connsiteY5" fmla="*/ 68700 h 6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481" h="68700">
                  <a:moveTo>
                    <a:pt x="0" y="68700"/>
                  </a:moveTo>
                  <a:lnTo>
                    <a:pt x="74482" y="68700"/>
                  </a:lnTo>
                  <a:lnTo>
                    <a:pt x="74482" y="0"/>
                  </a:lnTo>
                  <a:cubicBezTo>
                    <a:pt x="62254" y="1725"/>
                    <a:pt x="49866" y="2980"/>
                    <a:pt x="37320" y="2980"/>
                  </a:cubicBezTo>
                  <a:cubicBezTo>
                    <a:pt x="24774" y="2980"/>
                    <a:pt x="12228" y="1725"/>
                    <a:pt x="159" y="0"/>
                  </a:cubicBezTo>
                  <a:lnTo>
                    <a:pt x="159" y="68700"/>
                  </a:lnTo>
                  <a:close/>
                </a:path>
              </a:pathLst>
            </a:custGeom>
            <a:noFill/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b="1">
                <a:latin typeface="AMX" pitchFamily="2" charset="77"/>
              </a:endParaRPr>
            </a:p>
          </p:txBody>
        </p:sp>
        <p:sp>
          <p:nvSpPr>
            <p:cNvPr id="13" name="Forma Livre 52">
              <a:extLst>
                <a:ext uri="{FF2B5EF4-FFF2-40B4-BE49-F238E27FC236}">
                  <a16:creationId xmlns:a16="http://schemas.microsoft.com/office/drawing/2014/main" id="{622FF622-3CF6-D074-36FA-41D8CAAF4A02}"/>
                </a:ext>
              </a:extLst>
            </p:cNvPr>
            <p:cNvSpPr/>
            <p:nvPr/>
          </p:nvSpPr>
          <p:spPr>
            <a:xfrm>
              <a:off x="7394797" y="3357760"/>
              <a:ext cx="512479" cy="501761"/>
            </a:xfrm>
            <a:custGeom>
              <a:avLst/>
              <a:gdLst>
                <a:gd name="connsiteX0" fmla="*/ 31762 w 512479"/>
                <a:gd name="connsiteY0" fmla="*/ 15685 h 501761"/>
                <a:gd name="connsiteX1" fmla="*/ 15881 w 512479"/>
                <a:gd name="connsiteY1" fmla="*/ 0 h 501761"/>
                <a:gd name="connsiteX2" fmla="*/ 0 w 512479"/>
                <a:gd name="connsiteY2" fmla="*/ 15685 h 501761"/>
                <a:gd name="connsiteX3" fmla="*/ 187237 w 512479"/>
                <a:gd name="connsiteY3" fmla="*/ 259115 h 501761"/>
                <a:gd name="connsiteX4" fmla="*/ 187237 w 512479"/>
                <a:gd name="connsiteY4" fmla="*/ 368439 h 501761"/>
                <a:gd name="connsiteX5" fmla="*/ 84010 w 512479"/>
                <a:gd name="connsiteY5" fmla="*/ 470391 h 501761"/>
                <a:gd name="connsiteX6" fmla="*/ 37479 w 512479"/>
                <a:gd name="connsiteY6" fmla="*/ 470391 h 501761"/>
                <a:gd name="connsiteX7" fmla="*/ 21598 w 512479"/>
                <a:gd name="connsiteY7" fmla="*/ 486076 h 501761"/>
                <a:gd name="connsiteX8" fmla="*/ 37479 w 512479"/>
                <a:gd name="connsiteY8" fmla="*/ 501761 h 501761"/>
                <a:gd name="connsiteX9" fmla="*/ 475001 w 512479"/>
                <a:gd name="connsiteY9" fmla="*/ 501761 h 501761"/>
                <a:gd name="connsiteX10" fmla="*/ 490882 w 512479"/>
                <a:gd name="connsiteY10" fmla="*/ 486076 h 501761"/>
                <a:gd name="connsiteX11" fmla="*/ 475001 w 512479"/>
                <a:gd name="connsiteY11" fmla="*/ 470391 h 501761"/>
                <a:gd name="connsiteX12" fmla="*/ 428469 w 512479"/>
                <a:gd name="connsiteY12" fmla="*/ 470391 h 501761"/>
                <a:gd name="connsiteX13" fmla="*/ 325243 w 512479"/>
                <a:gd name="connsiteY13" fmla="*/ 368439 h 501761"/>
                <a:gd name="connsiteX14" fmla="*/ 325243 w 512479"/>
                <a:gd name="connsiteY14" fmla="*/ 259115 h 501761"/>
                <a:gd name="connsiteX15" fmla="*/ 512480 w 512479"/>
                <a:gd name="connsiteY15" fmla="*/ 15685 h 501761"/>
                <a:gd name="connsiteX16" fmla="*/ 496599 w 512479"/>
                <a:gd name="connsiteY16" fmla="*/ 0 h 501761"/>
                <a:gd name="connsiteX17" fmla="*/ 480718 w 512479"/>
                <a:gd name="connsiteY17" fmla="*/ 15685 h 501761"/>
                <a:gd name="connsiteX18" fmla="*/ 256319 w 512479"/>
                <a:gd name="connsiteY18" fmla="*/ 237313 h 501761"/>
                <a:gd name="connsiteX19" fmla="*/ 31762 w 512479"/>
                <a:gd name="connsiteY19" fmla="*/ 15685 h 501761"/>
                <a:gd name="connsiteX20" fmla="*/ 341600 w 512479"/>
                <a:gd name="connsiteY20" fmla="*/ 470548 h 501761"/>
                <a:gd name="connsiteX21" fmla="*/ 170721 w 512479"/>
                <a:gd name="connsiteY21" fmla="*/ 470548 h 501761"/>
                <a:gd name="connsiteX22" fmla="*/ 218999 w 512479"/>
                <a:gd name="connsiteY22" fmla="*/ 368596 h 501761"/>
                <a:gd name="connsiteX23" fmla="*/ 218999 w 512479"/>
                <a:gd name="connsiteY23" fmla="*/ 365930 h 501761"/>
                <a:gd name="connsiteX24" fmla="*/ 293481 w 512479"/>
                <a:gd name="connsiteY24" fmla="*/ 365930 h 501761"/>
                <a:gd name="connsiteX25" fmla="*/ 293481 w 512479"/>
                <a:gd name="connsiteY25" fmla="*/ 368596 h 501761"/>
                <a:gd name="connsiteX26" fmla="*/ 341759 w 512479"/>
                <a:gd name="connsiteY26" fmla="*/ 470548 h 501761"/>
                <a:gd name="connsiteX27" fmla="*/ 293481 w 512479"/>
                <a:gd name="connsiteY27" fmla="*/ 265860 h 501761"/>
                <a:gd name="connsiteX28" fmla="*/ 293481 w 512479"/>
                <a:gd name="connsiteY28" fmla="*/ 334560 h 501761"/>
                <a:gd name="connsiteX29" fmla="*/ 218999 w 512479"/>
                <a:gd name="connsiteY29" fmla="*/ 334560 h 501761"/>
                <a:gd name="connsiteX30" fmla="*/ 218999 w 512479"/>
                <a:gd name="connsiteY30" fmla="*/ 265860 h 501761"/>
                <a:gd name="connsiteX31" fmla="*/ 256161 w 512479"/>
                <a:gd name="connsiteY31" fmla="*/ 268840 h 501761"/>
                <a:gd name="connsiteX32" fmla="*/ 293322 w 512479"/>
                <a:gd name="connsiteY32" fmla="*/ 265860 h 50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12479" h="501761">
                  <a:moveTo>
                    <a:pt x="31762" y="15685"/>
                  </a:moveTo>
                  <a:cubicBezTo>
                    <a:pt x="31762" y="7058"/>
                    <a:pt x="24616" y="0"/>
                    <a:pt x="15881" y="0"/>
                  </a:cubicBezTo>
                  <a:cubicBezTo>
                    <a:pt x="7146" y="0"/>
                    <a:pt x="0" y="7058"/>
                    <a:pt x="0" y="15685"/>
                  </a:cubicBezTo>
                  <a:cubicBezTo>
                    <a:pt x="0" y="131597"/>
                    <a:pt x="79405" y="229314"/>
                    <a:pt x="187237" y="259115"/>
                  </a:cubicBezTo>
                  <a:lnTo>
                    <a:pt x="187237" y="368439"/>
                  </a:lnTo>
                  <a:cubicBezTo>
                    <a:pt x="187237" y="424591"/>
                    <a:pt x="140864" y="470391"/>
                    <a:pt x="84010" y="470391"/>
                  </a:cubicBezTo>
                  <a:lnTo>
                    <a:pt x="37479" y="470391"/>
                  </a:lnTo>
                  <a:cubicBezTo>
                    <a:pt x="28745" y="470391"/>
                    <a:pt x="21598" y="477450"/>
                    <a:pt x="21598" y="486076"/>
                  </a:cubicBezTo>
                  <a:cubicBezTo>
                    <a:pt x="21598" y="494703"/>
                    <a:pt x="28745" y="501761"/>
                    <a:pt x="37479" y="501761"/>
                  </a:cubicBezTo>
                  <a:lnTo>
                    <a:pt x="475001" y="501761"/>
                  </a:lnTo>
                  <a:cubicBezTo>
                    <a:pt x="483735" y="501761"/>
                    <a:pt x="490882" y="494703"/>
                    <a:pt x="490882" y="486076"/>
                  </a:cubicBezTo>
                  <a:cubicBezTo>
                    <a:pt x="490882" y="477450"/>
                    <a:pt x="483735" y="470391"/>
                    <a:pt x="475001" y="470391"/>
                  </a:cubicBezTo>
                  <a:lnTo>
                    <a:pt x="428469" y="470391"/>
                  </a:lnTo>
                  <a:cubicBezTo>
                    <a:pt x="371615" y="470391"/>
                    <a:pt x="325243" y="424591"/>
                    <a:pt x="325243" y="368439"/>
                  </a:cubicBezTo>
                  <a:lnTo>
                    <a:pt x="325243" y="259115"/>
                  </a:lnTo>
                  <a:cubicBezTo>
                    <a:pt x="433075" y="229314"/>
                    <a:pt x="512480" y="131597"/>
                    <a:pt x="512480" y="15685"/>
                  </a:cubicBezTo>
                  <a:cubicBezTo>
                    <a:pt x="512480" y="7058"/>
                    <a:pt x="505333" y="0"/>
                    <a:pt x="496599" y="0"/>
                  </a:cubicBezTo>
                  <a:cubicBezTo>
                    <a:pt x="487864" y="0"/>
                    <a:pt x="480718" y="7058"/>
                    <a:pt x="480718" y="15685"/>
                  </a:cubicBezTo>
                  <a:cubicBezTo>
                    <a:pt x="480718" y="137871"/>
                    <a:pt x="380032" y="237313"/>
                    <a:pt x="256319" y="237313"/>
                  </a:cubicBezTo>
                  <a:cubicBezTo>
                    <a:pt x="132606" y="237313"/>
                    <a:pt x="31762" y="138028"/>
                    <a:pt x="31762" y="15685"/>
                  </a:cubicBezTo>
                  <a:close/>
                  <a:moveTo>
                    <a:pt x="341600" y="470548"/>
                  </a:moveTo>
                  <a:lnTo>
                    <a:pt x="170721" y="470548"/>
                  </a:lnTo>
                  <a:cubicBezTo>
                    <a:pt x="200101" y="446080"/>
                    <a:pt x="218999" y="409534"/>
                    <a:pt x="218999" y="368596"/>
                  </a:cubicBezTo>
                  <a:lnTo>
                    <a:pt x="218999" y="365930"/>
                  </a:lnTo>
                  <a:lnTo>
                    <a:pt x="293481" y="365930"/>
                  </a:lnTo>
                  <a:lnTo>
                    <a:pt x="293481" y="368596"/>
                  </a:lnTo>
                  <a:cubicBezTo>
                    <a:pt x="293481" y="409534"/>
                    <a:pt x="312220" y="446080"/>
                    <a:pt x="341759" y="470548"/>
                  </a:cubicBezTo>
                  <a:close/>
                  <a:moveTo>
                    <a:pt x="293481" y="265860"/>
                  </a:moveTo>
                  <a:lnTo>
                    <a:pt x="293481" y="334560"/>
                  </a:lnTo>
                  <a:lnTo>
                    <a:pt x="218999" y="334560"/>
                  </a:lnTo>
                  <a:lnTo>
                    <a:pt x="218999" y="265860"/>
                  </a:lnTo>
                  <a:cubicBezTo>
                    <a:pt x="231227" y="267585"/>
                    <a:pt x="243615" y="268840"/>
                    <a:pt x="256161" y="268840"/>
                  </a:cubicBezTo>
                  <a:cubicBezTo>
                    <a:pt x="268707" y="268840"/>
                    <a:pt x="281253" y="267585"/>
                    <a:pt x="293322" y="265860"/>
                  </a:cubicBezTo>
                  <a:close/>
                </a:path>
              </a:pathLst>
            </a:custGeom>
            <a:solidFill>
              <a:srgbClr val="F75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b="1">
                <a:latin typeface="AMX" pitchFamily="2" charset="77"/>
              </a:endParaRPr>
            </a:p>
          </p:txBody>
        </p:sp>
        <p:sp>
          <p:nvSpPr>
            <p:cNvPr id="14" name="Forma Livre 53">
              <a:extLst>
                <a:ext uri="{FF2B5EF4-FFF2-40B4-BE49-F238E27FC236}">
                  <a16:creationId xmlns:a16="http://schemas.microsoft.com/office/drawing/2014/main" id="{FDAF089E-4286-F922-7D5D-1BDC8A81626F}"/>
                </a:ext>
              </a:extLst>
            </p:cNvPr>
            <p:cNvSpPr/>
            <p:nvPr/>
          </p:nvSpPr>
          <p:spPr>
            <a:xfrm>
              <a:off x="7492941" y="3019750"/>
              <a:ext cx="316349" cy="510074"/>
            </a:xfrm>
            <a:custGeom>
              <a:avLst/>
              <a:gdLst>
                <a:gd name="connsiteX0" fmla="*/ 316191 w 316349"/>
                <a:gd name="connsiteY0" fmla="*/ 353696 h 510074"/>
                <a:gd name="connsiteX1" fmla="*/ 316191 w 316349"/>
                <a:gd name="connsiteY1" fmla="*/ 156222 h 510074"/>
                <a:gd name="connsiteX2" fmla="*/ 158016 w 316349"/>
                <a:gd name="connsiteY2" fmla="*/ 0 h 510074"/>
                <a:gd name="connsiteX3" fmla="*/ 0 w 316349"/>
                <a:gd name="connsiteY3" fmla="*/ 156379 h 510074"/>
                <a:gd name="connsiteX4" fmla="*/ 0 w 316349"/>
                <a:gd name="connsiteY4" fmla="*/ 353852 h 510074"/>
                <a:gd name="connsiteX5" fmla="*/ 158175 w 316349"/>
                <a:gd name="connsiteY5" fmla="*/ 510074 h 510074"/>
                <a:gd name="connsiteX6" fmla="*/ 316350 w 316349"/>
                <a:gd name="connsiteY6" fmla="*/ 353852 h 510074"/>
                <a:gd name="connsiteX7" fmla="*/ 32874 w 316349"/>
                <a:gd name="connsiteY7" fmla="*/ 369380 h 510074"/>
                <a:gd name="connsiteX8" fmla="*/ 86551 w 316349"/>
                <a:gd name="connsiteY8" fmla="*/ 369380 h 510074"/>
                <a:gd name="connsiteX9" fmla="*/ 102432 w 316349"/>
                <a:gd name="connsiteY9" fmla="*/ 353696 h 510074"/>
                <a:gd name="connsiteX10" fmla="*/ 86551 w 316349"/>
                <a:gd name="connsiteY10" fmla="*/ 338011 h 510074"/>
                <a:gd name="connsiteX11" fmla="*/ 31762 w 316349"/>
                <a:gd name="connsiteY11" fmla="*/ 338011 h 510074"/>
                <a:gd name="connsiteX12" fmla="*/ 31762 w 316349"/>
                <a:gd name="connsiteY12" fmla="*/ 278251 h 510074"/>
                <a:gd name="connsiteX13" fmla="*/ 86551 w 316349"/>
                <a:gd name="connsiteY13" fmla="*/ 278251 h 510074"/>
                <a:gd name="connsiteX14" fmla="*/ 102432 w 316349"/>
                <a:gd name="connsiteY14" fmla="*/ 262566 h 510074"/>
                <a:gd name="connsiteX15" fmla="*/ 86551 w 316349"/>
                <a:gd name="connsiteY15" fmla="*/ 246881 h 510074"/>
                <a:gd name="connsiteX16" fmla="*/ 31762 w 316349"/>
                <a:gd name="connsiteY16" fmla="*/ 246881 h 510074"/>
                <a:gd name="connsiteX17" fmla="*/ 31762 w 316349"/>
                <a:gd name="connsiteY17" fmla="*/ 187121 h 510074"/>
                <a:gd name="connsiteX18" fmla="*/ 86551 w 316349"/>
                <a:gd name="connsiteY18" fmla="*/ 187121 h 510074"/>
                <a:gd name="connsiteX19" fmla="*/ 102432 w 316349"/>
                <a:gd name="connsiteY19" fmla="*/ 171436 h 510074"/>
                <a:gd name="connsiteX20" fmla="*/ 86551 w 316349"/>
                <a:gd name="connsiteY20" fmla="*/ 155752 h 510074"/>
                <a:gd name="connsiteX21" fmla="*/ 31762 w 316349"/>
                <a:gd name="connsiteY21" fmla="*/ 155752 h 510074"/>
                <a:gd name="connsiteX22" fmla="*/ 158016 w 316349"/>
                <a:gd name="connsiteY22" fmla="*/ 31370 h 510074"/>
                <a:gd name="connsiteX23" fmla="*/ 284270 w 316349"/>
                <a:gd name="connsiteY23" fmla="*/ 155752 h 510074"/>
                <a:gd name="connsiteX24" fmla="*/ 223128 w 316349"/>
                <a:gd name="connsiteY24" fmla="*/ 155752 h 510074"/>
                <a:gd name="connsiteX25" fmla="*/ 207247 w 316349"/>
                <a:gd name="connsiteY25" fmla="*/ 171436 h 510074"/>
                <a:gd name="connsiteX26" fmla="*/ 223128 w 316349"/>
                <a:gd name="connsiteY26" fmla="*/ 187121 h 510074"/>
                <a:gd name="connsiteX27" fmla="*/ 284270 w 316349"/>
                <a:gd name="connsiteY27" fmla="*/ 187121 h 510074"/>
                <a:gd name="connsiteX28" fmla="*/ 284270 w 316349"/>
                <a:gd name="connsiteY28" fmla="*/ 246881 h 510074"/>
                <a:gd name="connsiteX29" fmla="*/ 223128 w 316349"/>
                <a:gd name="connsiteY29" fmla="*/ 246881 h 510074"/>
                <a:gd name="connsiteX30" fmla="*/ 207247 w 316349"/>
                <a:gd name="connsiteY30" fmla="*/ 262566 h 510074"/>
                <a:gd name="connsiteX31" fmla="*/ 223128 w 316349"/>
                <a:gd name="connsiteY31" fmla="*/ 278251 h 510074"/>
                <a:gd name="connsiteX32" fmla="*/ 284270 w 316349"/>
                <a:gd name="connsiteY32" fmla="*/ 278251 h 510074"/>
                <a:gd name="connsiteX33" fmla="*/ 284270 w 316349"/>
                <a:gd name="connsiteY33" fmla="*/ 338011 h 510074"/>
                <a:gd name="connsiteX34" fmla="*/ 223128 w 316349"/>
                <a:gd name="connsiteY34" fmla="*/ 338011 h 510074"/>
                <a:gd name="connsiteX35" fmla="*/ 207247 w 316349"/>
                <a:gd name="connsiteY35" fmla="*/ 353696 h 510074"/>
                <a:gd name="connsiteX36" fmla="*/ 223128 w 316349"/>
                <a:gd name="connsiteY36" fmla="*/ 369380 h 510074"/>
                <a:gd name="connsiteX37" fmla="*/ 283158 w 316349"/>
                <a:gd name="connsiteY37" fmla="*/ 369380 h 510074"/>
                <a:gd name="connsiteX38" fmla="*/ 157857 w 316349"/>
                <a:gd name="connsiteY38" fmla="*/ 478548 h 510074"/>
                <a:gd name="connsiteX39" fmla="*/ 32556 w 316349"/>
                <a:gd name="connsiteY39" fmla="*/ 369380 h 51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16349" h="510074">
                  <a:moveTo>
                    <a:pt x="316191" y="353696"/>
                  </a:moveTo>
                  <a:lnTo>
                    <a:pt x="316191" y="156222"/>
                  </a:lnTo>
                  <a:cubicBezTo>
                    <a:pt x="316191" y="70112"/>
                    <a:pt x="245203" y="0"/>
                    <a:pt x="158016" y="0"/>
                  </a:cubicBezTo>
                  <a:cubicBezTo>
                    <a:pt x="70829" y="0"/>
                    <a:pt x="0" y="70269"/>
                    <a:pt x="0" y="156379"/>
                  </a:cubicBezTo>
                  <a:lnTo>
                    <a:pt x="0" y="353852"/>
                  </a:lnTo>
                  <a:cubicBezTo>
                    <a:pt x="0" y="439963"/>
                    <a:pt x="70988" y="510074"/>
                    <a:pt x="158175" y="510074"/>
                  </a:cubicBezTo>
                  <a:cubicBezTo>
                    <a:pt x="245361" y="510074"/>
                    <a:pt x="316350" y="439963"/>
                    <a:pt x="316350" y="353852"/>
                  </a:cubicBezTo>
                  <a:close/>
                  <a:moveTo>
                    <a:pt x="32874" y="369380"/>
                  </a:moveTo>
                  <a:lnTo>
                    <a:pt x="86551" y="369380"/>
                  </a:lnTo>
                  <a:cubicBezTo>
                    <a:pt x="95286" y="369380"/>
                    <a:pt x="102432" y="362322"/>
                    <a:pt x="102432" y="353696"/>
                  </a:cubicBezTo>
                  <a:cubicBezTo>
                    <a:pt x="102432" y="345069"/>
                    <a:pt x="95286" y="338011"/>
                    <a:pt x="86551" y="338011"/>
                  </a:cubicBezTo>
                  <a:lnTo>
                    <a:pt x="31762" y="338011"/>
                  </a:lnTo>
                  <a:lnTo>
                    <a:pt x="31762" y="278251"/>
                  </a:lnTo>
                  <a:lnTo>
                    <a:pt x="86551" y="278251"/>
                  </a:lnTo>
                  <a:cubicBezTo>
                    <a:pt x="95286" y="278251"/>
                    <a:pt x="102432" y="271193"/>
                    <a:pt x="102432" y="262566"/>
                  </a:cubicBezTo>
                  <a:cubicBezTo>
                    <a:pt x="102432" y="253939"/>
                    <a:pt x="95286" y="246881"/>
                    <a:pt x="86551" y="246881"/>
                  </a:cubicBezTo>
                  <a:lnTo>
                    <a:pt x="31762" y="246881"/>
                  </a:lnTo>
                  <a:lnTo>
                    <a:pt x="31762" y="187121"/>
                  </a:lnTo>
                  <a:lnTo>
                    <a:pt x="86551" y="187121"/>
                  </a:lnTo>
                  <a:cubicBezTo>
                    <a:pt x="95286" y="187121"/>
                    <a:pt x="102432" y="180063"/>
                    <a:pt x="102432" y="171436"/>
                  </a:cubicBezTo>
                  <a:cubicBezTo>
                    <a:pt x="102432" y="162810"/>
                    <a:pt x="95286" y="155752"/>
                    <a:pt x="86551" y="155752"/>
                  </a:cubicBezTo>
                  <a:lnTo>
                    <a:pt x="31762" y="155752"/>
                  </a:lnTo>
                  <a:cubicBezTo>
                    <a:pt x="31921" y="87051"/>
                    <a:pt x="88616" y="31370"/>
                    <a:pt x="158016" y="31370"/>
                  </a:cubicBezTo>
                  <a:cubicBezTo>
                    <a:pt x="227416" y="31370"/>
                    <a:pt x="284111" y="87208"/>
                    <a:pt x="284270" y="155752"/>
                  </a:cubicBezTo>
                  <a:lnTo>
                    <a:pt x="223128" y="155752"/>
                  </a:lnTo>
                  <a:cubicBezTo>
                    <a:pt x="214394" y="155752"/>
                    <a:pt x="207247" y="162810"/>
                    <a:pt x="207247" y="171436"/>
                  </a:cubicBezTo>
                  <a:cubicBezTo>
                    <a:pt x="207247" y="180063"/>
                    <a:pt x="214394" y="187121"/>
                    <a:pt x="223128" y="187121"/>
                  </a:cubicBezTo>
                  <a:lnTo>
                    <a:pt x="284270" y="187121"/>
                  </a:lnTo>
                  <a:lnTo>
                    <a:pt x="284270" y="246881"/>
                  </a:lnTo>
                  <a:lnTo>
                    <a:pt x="223128" y="246881"/>
                  </a:lnTo>
                  <a:cubicBezTo>
                    <a:pt x="214394" y="246881"/>
                    <a:pt x="207247" y="253939"/>
                    <a:pt x="207247" y="262566"/>
                  </a:cubicBezTo>
                  <a:cubicBezTo>
                    <a:pt x="207247" y="271193"/>
                    <a:pt x="214394" y="278251"/>
                    <a:pt x="223128" y="278251"/>
                  </a:cubicBezTo>
                  <a:lnTo>
                    <a:pt x="284270" y="278251"/>
                  </a:lnTo>
                  <a:lnTo>
                    <a:pt x="284270" y="338011"/>
                  </a:lnTo>
                  <a:lnTo>
                    <a:pt x="223128" y="338011"/>
                  </a:lnTo>
                  <a:cubicBezTo>
                    <a:pt x="214394" y="338011"/>
                    <a:pt x="207247" y="345069"/>
                    <a:pt x="207247" y="353696"/>
                  </a:cubicBezTo>
                  <a:cubicBezTo>
                    <a:pt x="207247" y="362322"/>
                    <a:pt x="214394" y="369380"/>
                    <a:pt x="223128" y="369380"/>
                  </a:cubicBezTo>
                  <a:lnTo>
                    <a:pt x="283158" y="369380"/>
                  </a:lnTo>
                  <a:cubicBezTo>
                    <a:pt x="275377" y="430865"/>
                    <a:pt x="222175" y="478548"/>
                    <a:pt x="157857" y="478548"/>
                  </a:cubicBezTo>
                  <a:cubicBezTo>
                    <a:pt x="93539" y="478548"/>
                    <a:pt x="40497" y="430865"/>
                    <a:pt x="32556" y="369380"/>
                  </a:cubicBezTo>
                  <a:close/>
                </a:path>
              </a:pathLst>
            </a:custGeom>
            <a:solidFill>
              <a:srgbClr val="F75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b="1">
                <a:latin typeface="AMX" pitchFamily="2" charset="77"/>
              </a:endParaRPr>
            </a:p>
          </p:txBody>
        </p:sp>
        <p:sp>
          <p:nvSpPr>
            <p:cNvPr id="15" name="Forma Livre 54">
              <a:extLst>
                <a:ext uri="{FF2B5EF4-FFF2-40B4-BE49-F238E27FC236}">
                  <a16:creationId xmlns:a16="http://schemas.microsoft.com/office/drawing/2014/main" id="{0F1BE2B6-0FAB-F087-3A57-FCE3CFF3706A}"/>
                </a:ext>
              </a:extLst>
            </p:cNvPr>
            <p:cNvSpPr/>
            <p:nvPr/>
          </p:nvSpPr>
          <p:spPr>
            <a:xfrm>
              <a:off x="7635076" y="3093783"/>
              <a:ext cx="31761" cy="362008"/>
            </a:xfrm>
            <a:custGeom>
              <a:avLst/>
              <a:gdLst>
                <a:gd name="connsiteX0" fmla="*/ 31762 w 31761"/>
                <a:gd name="connsiteY0" fmla="*/ 346324 h 362008"/>
                <a:gd name="connsiteX1" fmla="*/ 31762 w 31761"/>
                <a:gd name="connsiteY1" fmla="*/ 15685 h 362008"/>
                <a:gd name="connsiteX2" fmla="*/ 15881 w 31761"/>
                <a:gd name="connsiteY2" fmla="*/ 0 h 362008"/>
                <a:gd name="connsiteX3" fmla="*/ 0 w 31761"/>
                <a:gd name="connsiteY3" fmla="*/ 15685 h 362008"/>
                <a:gd name="connsiteX4" fmla="*/ 0 w 31761"/>
                <a:gd name="connsiteY4" fmla="*/ 346324 h 362008"/>
                <a:gd name="connsiteX5" fmla="*/ 15881 w 31761"/>
                <a:gd name="connsiteY5" fmla="*/ 362009 h 362008"/>
                <a:gd name="connsiteX6" fmla="*/ 31762 w 31761"/>
                <a:gd name="connsiteY6" fmla="*/ 346324 h 362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61" h="362008">
                  <a:moveTo>
                    <a:pt x="31762" y="346324"/>
                  </a:moveTo>
                  <a:lnTo>
                    <a:pt x="31762" y="15685"/>
                  </a:lnTo>
                  <a:cubicBezTo>
                    <a:pt x="31762" y="7058"/>
                    <a:pt x="24616" y="0"/>
                    <a:pt x="15881" y="0"/>
                  </a:cubicBezTo>
                  <a:cubicBezTo>
                    <a:pt x="7146" y="0"/>
                    <a:pt x="0" y="7058"/>
                    <a:pt x="0" y="15685"/>
                  </a:cubicBezTo>
                  <a:lnTo>
                    <a:pt x="0" y="346324"/>
                  </a:lnTo>
                  <a:cubicBezTo>
                    <a:pt x="0" y="354950"/>
                    <a:pt x="7146" y="362009"/>
                    <a:pt x="15881" y="362009"/>
                  </a:cubicBezTo>
                  <a:cubicBezTo>
                    <a:pt x="24616" y="362009"/>
                    <a:pt x="31762" y="354950"/>
                    <a:pt x="31762" y="346324"/>
                  </a:cubicBezTo>
                  <a:close/>
                </a:path>
              </a:pathLst>
            </a:custGeom>
            <a:solidFill>
              <a:srgbClr val="F75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b="1">
                <a:latin typeface="AMX" pitchFamily="2" charset="77"/>
              </a:endParaRPr>
            </a:p>
          </p:txBody>
        </p:sp>
      </p:grpSp>
      <p:sp>
        <p:nvSpPr>
          <p:cNvPr id="6" name="Gráfico 52">
            <a:extLst>
              <a:ext uri="{FF2B5EF4-FFF2-40B4-BE49-F238E27FC236}">
                <a16:creationId xmlns:a16="http://schemas.microsoft.com/office/drawing/2014/main" id="{A3F96C24-D636-6CAD-1E3D-79050D4EF824}"/>
              </a:ext>
            </a:extLst>
          </p:cNvPr>
          <p:cNvSpPr/>
          <p:nvPr/>
        </p:nvSpPr>
        <p:spPr>
          <a:xfrm>
            <a:off x="5787142" y="4194393"/>
            <a:ext cx="579747" cy="866424"/>
          </a:xfrm>
          <a:custGeom>
            <a:avLst/>
            <a:gdLst>
              <a:gd name="connsiteX0" fmla="*/ 543130 w 579747"/>
              <a:gd name="connsiteY0" fmla="*/ 285230 h 866424"/>
              <a:gd name="connsiteX1" fmla="*/ 486117 w 579747"/>
              <a:gd name="connsiteY1" fmla="*/ 284283 h 866424"/>
              <a:gd name="connsiteX2" fmla="*/ 449432 w 579747"/>
              <a:gd name="connsiteY2" fmla="*/ 327218 h 866424"/>
              <a:gd name="connsiteX3" fmla="*/ 437045 w 579747"/>
              <a:gd name="connsiteY3" fmla="*/ 372836 h 866424"/>
              <a:gd name="connsiteX4" fmla="*/ 437045 w 579747"/>
              <a:gd name="connsiteY4" fmla="*/ 103232 h 866424"/>
              <a:gd name="connsiteX5" fmla="*/ 370504 w 579747"/>
              <a:gd name="connsiteY5" fmla="*/ 37094 h 866424"/>
              <a:gd name="connsiteX6" fmla="*/ 333025 w 579747"/>
              <a:gd name="connsiteY6" fmla="*/ 48617 h 866424"/>
              <a:gd name="connsiteX7" fmla="*/ 269183 w 579747"/>
              <a:gd name="connsiteY7" fmla="*/ 0 h 866424"/>
              <a:gd name="connsiteX8" fmla="*/ 202642 w 579747"/>
              <a:gd name="connsiteY8" fmla="*/ 66138 h 866424"/>
              <a:gd name="connsiteX9" fmla="*/ 202642 w 579747"/>
              <a:gd name="connsiteY9" fmla="*/ 68506 h 866424"/>
              <a:gd name="connsiteX10" fmla="*/ 167862 w 579747"/>
              <a:gd name="connsiteY10" fmla="*/ 58561 h 866424"/>
              <a:gd name="connsiteX11" fmla="*/ 101321 w 579747"/>
              <a:gd name="connsiteY11" fmla="*/ 124699 h 866424"/>
              <a:gd name="connsiteX12" fmla="*/ 101321 w 579747"/>
              <a:gd name="connsiteY12" fmla="*/ 148219 h 866424"/>
              <a:gd name="connsiteX13" fmla="*/ 79564 w 579747"/>
              <a:gd name="connsiteY13" fmla="*/ 139695 h 866424"/>
              <a:gd name="connsiteX14" fmla="*/ 24139 w 579747"/>
              <a:gd name="connsiteY14" fmla="*/ 153586 h 866424"/>
              <a:gd name="connsiteX15" fmla="*/ 0 w 579747"/>
              <a:gd name="connsiteY15" fmla="*/ 204570 h 866424"/>
              <a:gd name="connsiteX16" fmla="*/ 0 w 579747"/>
              <a:gd name="connsiteY16" fmla="*/ 590665 h 866424"/>
              <a:gd name="connsiteX17" fmla="*/ 21281 w 579747"/>
              <a:gd name="connsiteY17" fmla="*/ 666748 h 866424"/>
              <a:gd name="connsiteX18" fmla="*/ 62730 w 579747"/>
              <a:gd name="connsiteY18" fmla="*/ 735096 h 866424"/>
              <a:gd name="connsiteX19" fmla="*/ 67971 w 579747"/>
              <a:gd name="connsiteY19" fmla="*/ 754037 h 866424"/>
              <a:gd name="connsiteX20" fmla="*/ 67971 w 579747"/>
              <a:gd name="connsiteY20" fmla="*/ 850640 h 866424"/>
              <a:gd name="connsiteX21" fmla="*/ 83852 w 579747"/>
              <a:gd name="connsiteY21" fmla="*/ 866425 h 866424"/>
              <a:gd name="connsiteX22" fmla="*/ 99733 w 579747"/>
              <a:gd name="connsiteY22" fmla="*/ 850640 h 866424"/>
              <a:gd name="connsiteX23" fmla="*/ 99733 w 579747"/>
              <a:gd name="connsiteY23" fmla="*/ 754037 h 866424"/>
              <a:gd name="connsiteX24" fmla="*/ 89886 w 579747"/>
              <a:gd name="connsiteY24" fmla="*/ 718837 h 866424"/>
              <a:gd name="connsiteX25" fmla="*/ 48437 w 579747"/>
              <a:gd name="connsiteY25" fmla="*/ 650489 h 866424"/>
              <a:gd name="connsiteX26" fmla="*/ 31762 w 579747"/>
              <a:gd name="connsiteY26" fmla="*/ 590823 h 866424"/>
              <a:gd name="connsiteX27" fmla="*/ 31762 w 579747"/>
              <a:gd name="connsiteY27" fmla="*/ 204570 h 866424"/>
              <a:gd name="connsiteX28" fmla="*/ 44467 w 579747"/>
              <a:gd name="connsiteY28" fmla="*/ 177894 h 866424"/>
              <a:gd name="connsiteX29" fmla="*/ 73529 w 579747"/>
              <a:gd name="connsiteY29" fmla="*/ 170633 h 866424"/>
              <a:gd name="connsiteX30" fmla="*/ 101321 w 579747"/>
              <a:gd name="connsiteY30" fmla="*/ 206307 h 866424"/>
              <a:gd name="connsiteX31" fmla="*/ 101321 w 579747"/>
              <a:gd name="connsiteY31" fmla="*/ 405352 h 866424"/>
              <a:gd name="connsiteX32" fmla="*/ 117202 w 579747"/>
              <a:gd name="connsiteY32" fmla="*/ 421137 h 866424"/>
              <a:gd name="connsiteX33" fmla="*/ 133083 w 579747"/>
              <a:gd name="connsiteY33" fmla="*/ 405352 h 866424"/>
              <a:gd name="connsiteX34" fmla="*/ 133083 w 579747"/>
              <a:gd name="connsiteY34" fmla="*/ 124699 h 866424"/>
              <a:gd name="connsiteX35" fmla="*/ 167862 w 579747"/>
              <a:gd name="connsiteY35" fmla="*/ 90131 h 866424"/>
              <a:gd name="connsiteX36" fmla="*/ 202642 w 579747"/>
              <a:gd name="connsiteY36" fmla="*/ 124699 h 866424"/>
              <a:gd name="connsiteX37" fmla="*/ 202642 w 579747"/>
              <a:gd name="connsiteY37" fmla="*/ 405510 h 866424"/>
              <a:gd name="connsiteX38" fmla="*/ 218523 w 579747"/>
              <a:gd name="connsiteY38" fmla="*/ 421295 h 866424"/>
              <a:gd name="connsiteX39" fmla="*/ 234404 w 579747"/>
              <a:gd name="connsiteY39" fmla="*/ 405510 h 866424"/>
              <a:gd name="connsiteX40" fmla="*/ 234404 w 579747"/>
              <a:gd name="connsiteY40" fmla="*/ 66296 h 866424"/>
              <a:gd name="connsiteX41" fmla="*/ 269183 w 579747"/>
              <a:gd name="connsiteY41" fmla="*/ 31727 h 866424"/>
              <a:gd name="connsiteX42" fmla="*/ 303962 w 579747"/>
              <a:gd name="connsiteY42" fmla="*/ 66296 h 866424"/>
              <a:gd name="connsiteX43" fmla="*/ 303962 w 579747"/>
              <a:gd name="connsiteY43" fmla="*/ 405510 h 866424"/>
              <a:gd name="connsiteX44" fmla="*/ 319843 w 579747"/>
              <a:gd name="connsiteY44" fmla="*/ 421295 h 866424"/>
              <a:gd name="connsiteX45" fmla="*/ 335724 w 579747"/>
              <a:gd name="connsiteY45" fmla="*/ 405510 h 866424"/>
              <a:gd name="connsiteX46" fmla="*/ 335724 w 579747"/>
              <a:gd name="connsiteY46" fmla="*/ 103232 h 866424"/>
              <a:gd name="connsiteX47" fmla="*/ 370504 w 579747"/>
              <a:gd name="connsiteY47" fmla="*/ 68664 h 866424"/>
              <a:gd name="connsiteX48" fmla="*/ 405283 w 579747"/>
              <a:gd name="connsiteY48" fmla="*/ 103232 h 866424"/>
              <a:gd name="connsiteX49" fmla="*/ 405283 w 579747"/>
              <a:gd name="connsiteY49" fmla="*/ 462177 h 866424"/>
              <a:gd name="connsiteX50" fmla="*/ 397978 w 579747"/>
              <a:gd name="connsiteY50" fmla="*/ 465334 h 866424"/>
              <a:gd name="connsiteX51" fmla="*/ 387814 w 579747"/>
              <a:gd name="connsiteY51" fmla="*/ 467860 h 866424"/>
              <a:gd name="connsiteX52" fmla="*/ 288717 w 579747"/>
              <a:gd name="connsiteY52" fmla="*/ 549309 h 866424"/>
              <a:gd name="connsiteX53" fmla="*/ 296657 w 579747"/>
              <a:gd name="connsiteY53" fmla="*/ 569672 h 866424"/>
              <a:gd name="connsiteX54" fmla="*/ 318096 w 579747"/>
              <a:gd name="connsiteY54" fmla="*/ 561463 h 866424"/>
              <a:gd name="connsiteX55" fmla="*/ 395437 w 579747"/>
              <a:gd name="connsiteY55" fmla="*/ 498482 h 866424"/>
              <a:gd name="connsiteX56" fmla="*/ 405601 w 579747"/>
              <a:gd name="connsiteY56" fmla="*/ 495957 h 866424"/>
              <a:gd name="connsiteX57" fmla="*/ 447527 w 579747"/>
              <a:gd name="connsiteY57" fmla="*/ 455232 h 866424"/>
              <a:gd name="connsiteX58" fmla="*/ 480083 w 579747"/>
              <a:gd name="connsiteY58" fmla="*/ 335426 h 866424"/>
              <a:gd name="connsiteX59" fmla="*/ 499299 w 579747"/>
              <a:gd name="connsiteY59" fmla="*/ 313012 h 866424"/>
              <a:gd name="connsiteX60" fmla="*/ 529314 w 579747"/>
              <a:gd name="connsiteY60" fmla="*/ 313643 h 866424"/>
              <a:gd name="connsiteX61" fmla="*/ 546624 w 579747"/>
              <a:gd name="connsiteY61" fmla="*/ 355315 h 866424"/>
              <a:gd name="connsiteX62" fmla="*/ 483100 w 579747"/>
              <a:gd name="connsiteY62" fmla="*/ 589087 h 866424"/>
              <a:gd name="connsiteX63" fmla="*/ 452609 w 579747"/>
              <a:gd name="connsiteY63" fmla="*/ 641019 h 866424"/>
              <a:gd name="connsiteX64" fmla="*/ 379715 w 579747"/>
              <a:gd name="connsiteY64" fmla="*/ 712839 h 866424"/>
              <a:gd name="connsiteX65" fmla="*/ 359387 w 579747"/>
              <a:gd name="connsiteY65" fmla="*/ 761298 h 866424"/>
              <a:gd name="connsiteX66" fmla="*/ 359387 w 579747"/>
              <a:gd name="connsiteY66" fmla="*/ 850640 h 866424"/>
              <a:gd name="connsiteX67" fmla="*/ 375268 w 579747"/>
              <a:gd name="connsiteY67" fmla="*/ 866425 h 866424"/>
              <a:gd name="connsiteX68" fmla="*/ 391149 w 579747"/>
              <a:gd name="connsiteY68" fmla="*/ 850640 h 866424"/>
              <a:gd name="connsiteX69" fmla="*/ 391149 w 579747"/>
              <a:gd name="connsiteY69" fmla="*/ 761298 h 866424"/>
              <a:gd name="connsiteX70" fmla="*/ 402107 w 579747"/>
              <a:gd name="connsiteY70" fmla="*/ 735253 h 866424"/>
              <a:gd name="connsiteX71" fmla="*/ 475001 w 579747"/>
              <a:gd name="connsiteY71" fmla="*/ 663433 h 866424"/>
              <a:gd name="connsiteX72" fmla="*/ 513750 w 579747"/>
              <a:gd name="connsiteY72" fmla="*/ 597295 h 866424"/>
              <a:gd name="connsiteX73" fmla="*/ 577274 w 579747"/>
              <a:gd name="connsiteY73" fmla="*/ 363523 h 866424"/>
              <a:gd name="connsiteX74" fmla="*/ 543130 w 579747"/>
              <a:gd name="connsiteY74" fmla="*/ 285230 h 866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579747" h="866424">
                <a:moveTo>
                  <a:pt x="543130" y="285230"/>
                </a:moveTo>
                <a:cubicBezTo>
                  <a:pt x="525026" y="276391"/>
                  <a:pt x="504222" y="276075"/>
                  <a:pt x="486117" y="284283"/>
                </a:cubicBezTo>
                <a:cubicBezTo>
                  <a:pt x="468013" y="292491"/>
                  <a:pt x="454673" y="308118"/>
                  <a:pt x="449432" y="327218"/>
                </a:cubicBezTo>
                <a:lnTo>
                  <a:pt x="437045" y="372836"/>
                </a:lnTo>
                <a:lnTo>
                  <a:pt x="437045" y="103232"/>
                </a:lnTo>
                <a:cubicBezTo>
                  <a:pt x="437045" y="66769"/>
                  <a:pt x="407189" y="37094"/>
                  <a:pt x="370504" y="37094"/>
                </a:cubicBezTo>
                <a:cubicBezTo>
                  <a:pt x="356687" y="37094"/>
                  <a:pt x="343824" y="41356"/>
                  <a:pt x="333025" y="48617"/>
                </a:cubicBezTo>
                <a:cubicBezTo>
                  <a:pt x="325243" y="20678"/>
                  <a:pt x="299674" y="0"/>
                  <a:pt x="269183" y="0"/>
                </a:cubicBezTo>
                <a:cubicBezTo>
                  <a:pt x="232498" y="0"/>
                  <a:pt x="202642" y="29675"/>
                  <a:pt x="202642" y="66138"/>
                </a:cubicBezTo>
                <a:lnTo>
                  <a:pt x="202642" y="68506"/>
                </a:lnTo>
                <a:cubicBezTo>
                  <a:pt x="192478" y="62350"/>
                  <a:pt x="180726" y="58561"/>
                  <a:pt x="167862" y="58561"/>
                </a:cubicBezTo>
                <a:cubicBezTo>
                  <a:pt x="131177" y="58561"/>
                  <a:pt x="101321" y="88237"/>
                  <a:pt x="101321" y="124699"/>
                </a:cubicBezTo>
                <a:lnTo>
                  <a:pt x="101321" y="148219"/>
                </a:lnTo>
                <a:cubicBezTo>
                  <a:pt x="94810" y="144115"/>
                  <a:pt x="87504" y="141116"/>
                  <a:pt x="79564" y="139695"/>
                </a:cubicBezTo>
                <a:cubicBezTo>
                  <a:pt x="59713" y="135907"/>
                  <a:pt x="39544" y="140958"/>
                  <a:pt x="24139" y="153586"/>
                </a:cubicBezTo>
                <a:cubicBezTo>
                  <a:pt x="8735" y="166213"/>
                  <a:pt x="0" y="184839"/>
                  <a:pt x="0" y="204570"/>
                </a:cubicBezTo>
                <a:lnTo>
                  <a:pt x="0" y="590665"/>
                </a:lnTo>
                <a:cubicBezTo>
                  <a:pt x="0" y="617499"/>
                  <a:pt x="7305" y="643702"/>
                  <a:pt x="21281" y="666748"/>
                </a:cubicBezTo>
                <a:lnTo>
                  <a:pt x="62730" y="735096"/>
                </a:lnTo>
                <a:cubicBezTo>
                  <a:pt x="66224" y="740778"/>
                  <a:pt x="67971" y="747408"/>
                  <a:pt x="67971" y="754037"/>
                </a:cubicBezTo>
                <a:lnTo>
                  <a:pt x="67971" y="850640"/>
                </a:lnTo>
                <a:cubicBezTo>
                  <a:pt x="67971" y="859322"/>
                  <a:pt x="75117" y="866425"/>
                  <a:pt x="83852" y="866425"/>
                </a:cubicBezTo>
                <a:cubicBezTo>
                  <a:pt x="92586" y="866425"/>
                  <a:pt x="99733" y="859322"/>
                  <a:pt x="99733" y="850640"/>
                </a:cubicBezTo>
                <a:lnTo>
                  <a:pt x="99733" y="754037"/>
                </a:lnTo>
                <a:cubicBezTo>
                  <a:pt x="99733" y="741567"/>
                  <a:pt x="96398" y="729413"/>
                  <a:pt x="89886" y="718837"/>
                </a:cubicBezTo>
                <a:lnTo>
                  <a:pt x="48437" y="650489"/>
                </a:lnTo>
                <a:cubicBezTo>
                  <a:pt x="37479" y="632495"/>
                  <a:pt x="31762" y="611817"/>
                  <a:pt x="31762" y="590823"/>
                </a:cubicBezTo>
                <a:lnTo>
                  <a:pt x="31762" y="204570"/>
                </a:lnTo>
                <a:cubicBezTo>
                  <a:pt x="31762" y="194310"/>
                  <a:pt x="36367" y="184524"/>
                  <a:pt x="44467" y="177894"/>
                </a:cubicBezTo>
                <a:cubicBezTo>
                  <a:pt x="52566" y="171264"/>
                  <a:pt x="62889" y="168739"/>
                  <a:pt x="73529" y="170633"/>
                </a:cubicBezTo>
                <a:cubicBezTo>
                  <a:pt x="89410" y="173632"/>
                  <a:pt x="101321" y="188943"/>
                  <a:pt x="101321" y="206307"/>
                </a:cubicBezTo>
                <a:lnTo>
                  <a:pt x="101321" y="405352"/>
                </a:lnTo>
                <a:cubicBezTo>
                  <a:pt x="101321" y="414034"/>
                  <a:pt x="108467" y="421137"/>
                  <a:pt x="117202" y="421137"/>
                </a:cubicBezTo>
                <a:cubicBezTo>
                  <a:pt x="125936" y="421137"/>
                  <a:pt x="133083" y="414034"/>
                  <a:pt x="133083" y="405352"/>
                </a:cubicBezTo>
                <a:lnTo>
                  <a:pt x="133083" y="124699"/>
                </a:lnTo>
                <a:cubicBezTo>
                  <a:pt x="133083" y="105600"/>
                  <a:pt x="148646" y="90131"/>
                  <a:pt x="167862" y="90131"/>
                </a:cubicBezTo>
                <a:cubicBezTo>
                  <a:pt x="187078" y="90131"/>
                  <a:pt x="202642" y="105600"/>
                  <a:pt x="202642" y="124699"/>
                </a:cubicBezTo>
                <a:lnTo>
                  <a:pt x="202642" y="405510"/>
                </a:lnTo>
                <a:cubicBezTo>
                  <a:pt x="202642" y="414192"/>
                  <a:pt x="209788" y="421295"/>
                  <a:pt x="218523" y="421295"/>
                </a:cubicBezTo>
                <a:cubicBezTo>
                  <a:pt x="227257" y="421295"/>
                  <a:pt x="234404" y="414192"/>
                  <a:pt x="234404" y="405510"/>
                </a:cubicBezTo>
                <a:lnTo>
                  <a:pt x="234404" y="66296"/>
                </a:lnTo>
                <a:cubicBezTo>
                  <a:pt x="234404" y="47196"/>
                  <a:pt x="249967" y="31727"/>
                  <a:pt x="269183" y="31727"/>
                </a:cubicBezTo>
                <a:cubicBezTo>
                  <a:pt x="288399" y="31727"/>
                  <a:pt x="303962" y="47196"/>
                  <a:pt x="303962" y="66296"/>
                </a:cubicBezTo>
                <a:lnTo>
                  <a:pt x="303962" y="405510"/>
                </a:lnTo>
                <a:cubicBezTo>
                  <a:pt x="303962" y="414192"/>
                  <a:pt x="311109" y="421295"/>
                  <a:pt x="319843" y="421295"/>
                </a:cubicBezTo>
                <a:cubicBezTo>
                  <a:pt x="328578" y="421295"/>
                  <a:pt x="335724" y="414192"/>
                  <a:pt x="335724" y="405510"/>
                </a:cubicBezTo>
                <a:lnTo>
                  <a:pt x="335724" y="103232"/>
                </a:lnTo>
                <a:cubicBezTo>
                  <a:pt x="335724" y="84133"/>
                  <a:pt x="351288" y="68664"/>
                  <a:pt x="370504" y="68664"/>
                </a:cubicBezTo>
                <a:cubicBezTo>
                  <a:pt x="389720" y="68664"/>
                  <a:pt x="405283" y="84133"/>
                  <a:pt x="405283" y="103232"/>
                </a:cubicBezTo>
                <a:lnTo>
                  <a:pt x="405283" y="462177"/>
                </a:lnTo>
                <a:cubicBezTo>
                  <a:pt x="403060" y="463598"/>
                  <a:pt x="400678" y="464703"/>
                  <a:pt x="397978" y="465334"/>
                </a:cubicBezTo>
                <a:lnTo>
                  <a:pt x="387814" y="467860"/>
                </a:lnTo>
                <a:cubicBezTo>
                  <a:pt x="344300" y="478436"/>
                  <a:pt x="308409" y="507795"/>
                  <a:pt x="288717" y="549309"/>
                </a:cubicBezTo>
                <a:cubicBezTo>
                  <a:pt x="285064" y="557202"/>
                  <a:pt x="288717" y="566041"/>
                  <a:pt x="296657" y="569672"/>
                </a:cubicBezTo>
                <a:cubicBezTo>
                  <a:pt x="304598" y="573302"/>
                  <a:pt x="314285" y="569356"/>
                  <a:pt x="318096" y="561463"/>
                </a:cubicBezTo>
                <a:cubicBezTo>
                  <a:pt x="333025" y="529894"/>
                  <a:pt x="361293" y="506848"/>
                  <a:pt x="395437" y="498482"/>
                </a:cubicBezTo>
                <a:lnTo>
                  <a:pt x="405601" y="495957"/>
                </a:lnTo>
                <a:cubicBezTo>
                  <a:pt x="425928" y="490906"/>
                  <a:pt x="441968" y="475437"/>
                  <a:pt x="447527" y="455232"/>
                </a:cubicBezTo>
                <a:lnTo>
                  <a:pt x="480083" y="335426"/>
                </a:lnTo>
                <a:cubicBezTo>
                  <a:pt x="482782" y="325481"/>
                  <a:pt x="489770" y="317273"/>
                  <a:pt x="499299" y="313012"/>
                </a:cubicBezTo>
                <a:cubicBezTo>
                  <a:pt x="508986" y="308592"/>
                  <a:pt x="519626" y="308907"/>
                  <a:pt x="529314" y="313643"/>
                </a:cubicBezTo>
                <a:cubicBezTo>
                  <a:pt x="543765" y="320588"/>
                  <a:pt x="551230" y="338583"/>
                  <a:pt x="546624" y="355315"/>
                </a:cubicBezTo>
                <a:lnTo>
                  <a:pt x="483100" y="589087"/>
                </a:lnTo>
                <a:cubicBezTo>
                  <a:pt x="477700" y="608818"/>
                  <a:pt x="467219" y="626812"/>
                  <a:pt x="452609" y="641019"/>
                </a:cubicBezTo>
                <a:lnTo>
                  <a:pt x="379715" y="712839"/>
                </a:lnTo>
                <a:cubicBezTo>
                  <a:pt x="366851" y="725625"/>
                  <a:pt x="359387" y="743146"/>
                  <a:pt x="359387" y="761298"/>
                </a:cubicBezTo>
                <a:lnTo>
                  <a:pt x="359387" y="850640"/>
                </a:lnTo>
                <a:cubicBezTo>
                  <a:pt x="359387" y="859322"/>
                  <a:pt x="366533" y="866425"/>
                  <a:pt x="375268" y="866425"/>
                </a:cubicBezTo>
                <a:cubicBezTo>
                  <a:pt x="384003" y="866425"/>
                  <a:pt x="391149" y="859322"/>
                  <a:pt x="391149" y="850640"/>
                </a:cubicBezTo>
                <a:lnTo>
                  <a:pt x="391149" y="761298"/>
                </a:lnTo>
                <a:cubicBezTo>
                  <a:pt x="391149" y="751670"/>
                  <a:pt x="395119" y="742041"/>
                  <a:pt x="402107" y="735253"/>
                </a:cubicBezTo>
                <a:lnTo>
                  <a:pt x="475001" y="663433"/>
                </a:lnTo>
                <a:cubicBezTo>
                  <a:pt x="493581" y="645123"/>
                  <a:pt x="506922" y="622235"/>
                  <a:pt x="513750" y="597295"/>
                </a:cubicBezTo>
                <a:lnTo>
                  <a:pt x="577274" y="363523"/>
                </a:lnTo>
                <a:cubicBezTo>
                  <a:pt x="585850" y="331953"/>
                  <a:pt x="571557" y="298963"/>
                  <a:pt x="543130" y="285230"/>
                </a:cubicBezTo>
                <a:close/>
              </a:path>
            </a:pathLst>
          </a:custGeom>
          <a:solidFill>
            <a:srgbClr val="F75D49"/>
          </a:solidFill>
          <a:ln w="0" cap="flat">
            <a:noFill/>
            <a:prstDash val="solid"/>
            <a:miter/>
          </a:ln>
        </p:spPr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b="1">
              <a:latin typeface="AMX" pitchFamily="2" charset="77"/>
            </a:endParaRPr>
          </a:p>
        </p:txBody>
      </p:sp>
      <p:sp>
        <p:nvSpPr>
          <p:cNvPr id="22" name="Retângulo: Cantos Diagonais Arredondados 21">
            <a:extLst>
              <a:ext uri="{FF2B5EF4-FFF2-40B4-BE49-F238E27FC236}">
                <a16:creationId xmlns:a16="http://schemas.microsoft.com/office/drawing/2014/main" id="{736F66E3-D0C8-2130-637F-4DEE81287A7E}"/>
              </a:ext>
            </a:extLst>
          </p:cNvPr>
          <p:cNvSpPr/>
          <p:nvPr/>
        </p:nvSpPr>
        <p:spPr>
          <a:xfrm>
            <a:off x="-1706" y="466294"/>
            <a:ext cx="3247375" cy="725879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1">
            <a:extLst>
              <a:ext uri="{FF2B5EF4-FFF2-40B4-BE49-F238E27FC236}">
                <a16:creationId xmlns:a16="http://schemas.microsoft.com/office/drawing/2014/main" id="{1E6764BA-2B71-1B3C-598F-C8BD775FC381}"/>
              </a:ext>
            </a:extLst>
          </p:cNvPr>
          <p:cNvSpPr txBox="1"/>
          <p:nvPr/>
        </p:nvSpPr>
        <p:spPr>
          <a:xfrm>
            <a:off x="195901" y="477319"/>
            <a:ext cx="2698657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Combinados</a:t>
            </a:r>
            <a:endParaRPr lang="pt-BR" err="1">
              <a:solidFill>
                <a:schemeClr val="bg1"/>
              </a:solidFill>
            </a:endParaRPr>
          </a:p>
        </p:txBody>
      </p:sp>
      <p:pic>
        <p:nvPicPr>
          <p:cNvPr id="33" name="Gráfico 12">
            <a:extLst>
              <a:ext uri="{FF2B5EF4-FFF2-40B4-BE49-F238E27FC236}">
                <a16:creationId xmlns:a16="http://schemas.microsoft.com/office/drawing/2014/main" id="{9ACDF649-9CD1-5638-0ADA-8F2CB25957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0580338" y="5261428"/>
            <a:ext cx="147637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99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9EC12-95F4-C084-DC62-870848EE2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: Cantos Diagonais Arredondados 18">
            <a:extLst>
              <a:ext uri="{FF2B5EF4-FFF2-40B4-BE49-F238E27FC236}">
                <a16:creationId xmlns:a16="http://schemas.microsoft.com/office/drawing/2014/main" id="{83E4D928-84E4-E9E6-0674-95C56DC6B9F1}"/>
              </a:ext>
            </a:extLst>
          </p:cNvPr>
          <p:cNvSpPr/>
          <p:nvPr/>
        </p:nvSpPr>
        <p:spPr>
          <a:xfrm>
            <a:off x="790898" y="3224429"/>
            <a:ext cx="3690856" cy="730059"/>
          </a:xfrm>
          <a:prstGeom prst="round2Diag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: Cantos Diagonais Arredondados 19">
            <a:extLst>
              <a:ext uri="{FF2B5EF4-FFF2-40B4-BE49-F238E27FC236}">
                <a16:creationId xmlns:a16="http://schemas.microsoft.com/office/drawing/2014/main" id="{2775E9A0-CCDA-F9EF-BE9B-37211245D5F8}"/>
              </a:ext>
            </a:extLst>
          </p:cNvPr>
          <p:cNvSpPr/>
          <p:nvPr/>
        </p:nvSpPr>
        <p:spPr>
          <a:xfrm>
            <a:off x="3853275" y="4662164"/>
            <a:ext cx="3690856" cy="730059"/>
          </a:xfrm>
          <a:prstGeom prst="round2Diag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: Cantos Diagonais Arredondados 20">
            <a:extLst>
              <a:ext uri="{FF2B5EF4-FFF2-40B4-BE49-F238E27FC236}">
                <a16:creationId xmlns:a16="http://schemas.microsoft.com/office/drawing/2014/main" id="{2904152A-963C-1436-F081-637F52D6DC23}"/>
              </a:ext>
            </a:extLst>
          </p:cNvPr>
          <p:cNvSpPr/>
          <p:nvPr/>
        </p:nvSpPr>
        <p:spPr>
          <a:xfrm>
            <a:off x="7016294" y="3310693"/>
            <a:ext cx="3690856" cy="730059"/>
          </a:xfrm>
          <a:prstGeom prst="round2Diag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D99B23B-204A-00B8-A878-6011B957716D}"/>
              </a:ext>
            </a:extLst>
          </p:cNvPr>
          <p:cNvSpPr txBox="1"/>
          <p:nvPr/>
        </p:nvSpPr>
        <p:spPr>
          <a:xfrm>
            <a:off x="3847606" y="894186"/>
            <a:ext cx="497169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800" b="1">
                <a:latin typeface="Roboto"/>
                <a:ea typeface="Roboto"/>
                <a:cs typeface="Roboto"/>
              </a:rPr>
              <a:t>Principais erros </a:t>
            </a:r>
            <a:r>
              <a:rPr lang="pt-BR" sz="2800" b="1">
                <a:solidFill>
                  <a:srgbClr val="FF9D00"/>
                </a:solidFill>
                <a:latin typeface="Roboto"/>
                <a:ea typeface="Roboto"/>
                <a:cs typeface="Roboto"/>
              </a:rPr>
              <a:t>cadastrais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9A14171-D2D8-14DB-244D-AD76EB24A713}"/>
              </a:ext>
            </a:extLst>
          </p:cNvPr>
          <p:cNvSpPr txBox="1"/>
          <p:nvPr/>
        </p:nvSpPr>
        <p:spPr>
          <a:xfrm>
            <a:off x="909432" y="3426386"/>
            <a:ext cx="3388248" cy="4621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err="1">
                <a:latin typeface="Roboto"/>
                <a:ea typeface="Roboto"/>
                <a:cs typeface="Roboto"/>
              </a:rPr>
              <a:t>Complemento</a:t>
            </a:r>
            <a:r>
              <a:rPr lang="en-US" sz="2400">
                <a:latin typeface="Roboto"/>
                <a:ea typeface="Roboto"/>
                <a:cs typeface="Roboto"/>
              </a:rPr>
              <a:t> </a:t>
            </a:r>
            <a:r>
              <a:rPr lang="en-US" sz="2400" err="1">
                <a:latin typeface="Roboto"/>
                <a:ea typeface="Roboto"/>
                <a:cs typeface="Roboto"/>
              </a:rPr>
              <a:t>indevido</a:t>
            </a:r>
            <a:endParaRPr lang="en-US" sz="2400">
              <a:latin typeface="Roboto"/>
              <a:ea typeface="Roboto"/>
              <a:cs typeface="Roboto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3AD1206-12BF-7EFE-BCA7-7854D4D7C384}"/>
              </a:ext>
            </a:extLst>
          </p:cNvPr>
          <p:cNvSpPr txBox="1"/>
          <p:nvPr/>
        </p:nvSpPr>
        <p:spPr>
          <a:xfrm>
            <a:off x="3848686" y="4792234"/>
            <a:ext cx="365786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Roboto"/>
                <a:ea typeface="Roboto"/>
                <a:cs typeface="Roboto"/>
              </a:rPr>
              <a:t>Endereço fora do </a:t>
            </a:r>
            <a:r>
              <a:rPr lang="en-US" sz="2400" err="1">
                <a:latin typeface="Roboto"/>
                <a:ea typeface="Roboto"/>
                <a:cs typeface="Roboto"/>
              </a:rPr>
              <a:t>padrão</a:t>
            </a:r>
            <a:endParaRPr lang="pt-BR" err="1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A1BB78D-F6AC-F121-7668-AE8D1181DBA1}"/>
              </a:ext>
            </a:extLst>
          </p:cNvPr>
          <p:cNvSpPr txBox="1"/>
          <p:nvPr/>
        </p:nvSpPr>
        <p:spPr>
          <a:xfrm>
            <a:off x="7997469" y="3426908"/>
            <a:ext cx="496018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Roboto"/>
                <a:ea typeface="Roboto"/>
                <a:cs typeface="Roboto"/>
              </a:rPr>
              <a:t>Dados </a:t>
            </a:r>
            <a:r>
              <a:rPr lang="en-US" sz="2400" err="1">
                <a:latin typeface="Roboto"/>
                <a:ea typeface="Roboto"/>
                <a:cs typeface="Roboto"/>
              </a:rPr>
              <a:t>falsos</a:t>
            </a:r>
            <a:endParaRPr lang="pt-BR" err="1"/>
          </a:p>
        </p:txBody>
      </p:sp>
      <p:pic>
        <p:nvPicPr>
          <p:cNvPr id="5" name="Gráfico 4" descr="Selo ponto de interrogação com preenchimento sólido">
            <a:extLst>
              <a:ext uri="{FF2B5EF4-FFF2-40B4-BE49-F238E27FC236}">
                <a16:creationId xmlns:a16="http://schemas.microsoft.com/office/drawing/2014/main" id="{53F8C5B7-C215-D9E9-378D-FF63B2CBD3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039" y="461153"/>
            <a:ext cx="914400" cy="914400"/>
          </a:xfrm>
          <a:prstGeom prst="rect">
            <a:avLst/>
          </a:prstGeom>
        </p:spPr>
      </p:pic>
      <p:pic>
        <p:nvPicPr>
          <p:cNvPr id="9" name="Gráfico 8" descr="Selo cruz com preenchimento sólido">
            <a:extLst>
              <a:ext uri="{FF2B5EF4-FFF2-40B4-BE49-F238E27FC236}">
                <a16:creationId xmlns:a16="http://schemas.microsoft.com/office/drawing/2014/main" id="{6951F22B-0303-334E-3266-72E41BA9EB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28801" y="462951"/>
            <a:ext cx="914400" cy="9144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033FFCB-DB64-D451-3D81-2576F2435A02}"/>
              </a:ext>
            </a:extLst>
          </p:cNvPr>
          <p:cNvSpPr txBox="1"/>
          <p:nvPr/>
        </p:nvSpPr>
        <p:spPr>
          <a:xfrm>
            <a:off x="6930467" y="6013635"/>
            <a:ext cx="497169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800" b="1">
                <a:latin typeface="Roboto"/>
                <a:ea typeface="Roboto"/>
                <a:cs typeface="Roboto"/>
              </a:rPr>
              <a:t>Vamos ver cada um deles?</a:t>
            </a:r>
            <a:endParaRPr lang="pt-BR" sz="2800" b="1">
              <a:solidFill>
                <a:srgbClr val="FF9D00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471939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56CA9-CC1A-A1EA-2577-B1136B13A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: Cantos Diagonais Arredondados 12">
            <a:extLst>
              <a:ext uri="{FF2B5EF4-FFF2-40B4-BE49-F238E27FC236}">
                <a16:creationId xmlns:a16="http://schemas.microsoft.com/office/drawing/2014/main" id="{F73A8DD1-5F9A-9894-379F-B270EE29D7E2}"/>
              </a:ext>
            </a:extLst>
          </p:cNvPr>
          <p:cNvSpPr/>
          <p:nvPr/>
        </p:nvSpPr>
        <p:spPr>
          <a:xfrm>
            <a:off x="1967218" y="1377020"/>
            <a:ext cx="8106843" cy="4115194"/>
          </a:xfrm>
          <a:prstGeom prst="round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F65191E8-9417-72C6-AC4C-42912C588BC6}"/>
              </a:ext>
            </a:extLst>
          </p:cNvPr>
          <p:cNvGrpSpPr/>
          <p:nvPr/>
        </p:nvGrpSpPr>
        <p:grpSpPr>
          <a:xfrm>
            <a:off x="750876" y="610983"/>
            <a:ext cx="4191643" cy="1514619"/>
            <a:chOff x="687376" y="2642983"/>
            <a:chExt cx="5962308" cy="2149619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FD84496F-F4FA-32F8-FBE7-25C9F898E7A5}"/>
                </a:ext>
              </a:extLst>
            </p:cNvPr>
            <p:cNvSpPr/>
            <p:nvPr/>
          </p:nvSpPr>
          <p:spPr>
            <a:xfrm>
              <a:off x="687376" y="2642983"/>
              <a:ext cx="4725107" cy="2149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dist="38100" dir="2700000">
                <a:srgbClr val="000000">
                  <a:alpha val="48000"/>
                </a:srgb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55EE29B4-3DF7-7AED-919C-D647A45FC13E}"/>
                </a:ext>
              </a:extLst>
            </p:cNvPr>
            <p:cNvSpPr txBox="1"/>
            <p:nvPr/>
          </p:nvSpPr>
          <p:spPr>
            <a:xfrm>
              <a:off x="1689497" y="3361160"/>
              <a:ext cx="4960187" cy="48049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 err="1">
                  <a:latin typeface="Roboto"/>
                  <a:ea typeface="Roboto"/>
                  <a:cs typeface="Roboto"/>
                </a:rPr>
                <a:t>Complemento</a:t>
              </a:r>
              <a:r>
                <a:rPr lang="en-US" sz="1600">
                  <a:latin typeface="Roboto"/>
                  <a:ea typeface="Roboto"/>
                  <a:cs typeface="Roboto"/>
                </a:rPr>
                <a:t> </a:t>
              </a:r>
              <a:r>
                <a:rPr lang="en-US" sz="1600" err="1">
                  <a:latin typeface="Roboto"/>
                  <a:ea typeface="Roboto"/>
                  <a:cs typeface="Roboto"/>
                </a:rPr>
                <a:t>indevido</a:t>
              </a:r>
            </a:p>
          </p:txBody>
        </p:sp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29762D80-D313-CD00-A8F4-4C1B472AA8A4}"/>
                </a:ext>
              </a:extLst>
            </p:cNvPr>
            <p:cNvSpPr/>
            <p:nvPr/>
          </p:nvSpPr>
          <p:spPr>
            <a:xfrm>
              <a:off x="2237507" y="4177143"/>
              <a:ext cx="1489363" cy="398318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>
                  <a:solidFill>
                    <a:srgbClr val="757070"/>
                  </a:solidFill>
                </a:rPr>
                <a:t>OK</a:t>
              </a:r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65ABDDC-EF40-379C-E09E-55E7732AB287}"/>
              </a:ext>
            </a:extLst>
          </p:cNvPr>
          <p:cNvSpPr txBox="1"/>
          <p:nvPr/>
        </p:nvSpPr>
        <p:spPr>
          <a:xfrm>
            <a:off x="2527300" y="2565400"/>
            <a:ext cx="703580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>
                <a:solidFill>
                  <a:srgbClr val="C00000"/>
                </a:solidFill>
                <a:latin typeface="AMX"/>
              </a:rPr>
              <a:t>Comprovante de endereço:</a:t>
            </a:r>
            <a:r>
              <a:rPr lang="pt-BR">
                <a:solidFill>
                  <a:schemeClr val="bg1"/>
                </a:solidFill>
                <a:latin typeface="AMX"/>
              </a:rPr>
              <a:t> Quando</a:t>
            </a:r>
            <a:r>
              <a:rPr lang="pt-BR" sz="1800" b="0" i="0" u="none" strike="noStrike" baseline="0">
                <a:solidFill>
                  <a:schemeClr val="bg1"/>
                </a:solidFill>
                <a:latin typeface="AMX"/>
              </a:rPr>
              <a:t> </a:t>
            </a:r>
            <a:r>
              <a:rPr lang="pt-BR">
                <a:solidFill>
                  <a:schemeClr val="bg1"/>
                </a:solidFill>
                <a:latin typeface="AMX"/>
              </a:rPr>
              <a:t>for necessário criar</a:t>
            </a:r>
            <a:r>
              <a:rPr lang="pt-BR" sz="1800" b="0" i="0" u="none" strike="noStrike" baseline="0">
                <a:solidFill>
                  <a:schemeClr val="bg1"/>
                </a:solidFill>
                <a:latin typeface="AMX"/>
              </a:rPr>
              <a:t> um endereço/complemento, </a:t>
            </a:r>
            <a:r>
              <a:rPr lang="pt-BR">
                <a:solidFill>
                  <a:schemeClr val="bg1"/>
                </a:solidFill>
                <a:latin typeface="AMX"/>
              </a:rPr>
              <a:t>o vendedor deve confirmar</a:t>
            </a:r>
            <a:r>
              <a:rPr lang="pt-BR" sz="1800" b="0" i="0" u="none" strike="noStrike" baseline="0">
                <a:solidFill>
                  <a:schemeClr val="bg1"/>
                </a:solidFill>
                <a:latin typeface="AMX"/>
              </a:rPr>
              <a:t> com o cliente </a:t>
            </a:r>
            <a:r>
              <a:rPr lang="pt-BR">
                <a:solidFill>
                  <a:schemeClr val="bg1"/>
                </a:solidFill>
                <a:latin typeface="AMX"/>
              </a:rPr>
              <a:t>se </a:t>
            </a:r>
            <a:r>
              <a:rPr lang="pt-BR" sz="1800" b="0" i="0" u="none" strike="noStrike" baseline="0">
                <a:solidFill>
                  <a:schemeClr val="bg1"/>
                </a:solidFill>
                <a:latin typeface="AMX"/>
              </a:rPr>
              <a:t>possui um comprovante de endereço</a:t>
            </a:r>
            <a:r>
              <a:rPr lang="pt-BR">
                <a:solidFill>
                  <a:schemeClr val="bg1"/>
                </a:solidFill>
                <a:latin typeface="AMX"/>
              </a:rPr>
              <a:t>.</a:t>
            </a: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r>
              <a:rPr lang="pt-BR" b="1">
                <a:solidFill>
                  <a:srgbClr val="C00000"/>
                </a:solidFill>
              </a:rPr>
              <a:t>Mais de um imóvel no mesmo terreno:</a:t>
            </a:r>
            <a:r>
              <a:rPr lang="pt-BR">
                <a:solidFill>
                  <a:schemeClr val="bg1"/>
                </a:solidFill>
              </a:rPr>
              <a:t> Usar a tabela de similaridade para interpretar equivalências.</a:t>
            </a:r>
          </a:p>
        </p:txBody>
      </p:sp>
      <p:pic>
        <p:nvPicPr>
          <p:cNvPr id="4" name="Gráfico 3" descr="Selo ponto de interrogação com preenchimento sólido">
            <a:extLst>
              <a:ext uri="{FF2B5EF4-FFF2-40B4-BE49-F238E27FC236}">
                <a16:creationId xmlns:a16="http://schemas.microsoft.com/office/drawing/2014/main" id="{2A90BB55-4C37-4CF0-9A79-0BD1CB4E01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888" y="1007491"/>
            <a:ext cx="727495" cy="72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771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CCAB3-E641-AFF5-C202-7A7C10465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2BF42A1-E808-1DDF-3823-43E500FE0CA9}"/>
              </a:ext>
            </a:extLst>
          </p:cNvPr>
          <p:cNvSpPr txBox="1"/>
          <p:nvPr/>
        </p:nvSpPr>
        <p:spPr>
          <a:xfrm>
            <a:off x="2754607" y="657866"/>
            <a:ext cx="595690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800" b="1">
                <a:latin typeface="Roboto"/>
                <a:ea typeface="Roboto"/>
                <a:cs typeface="Roboto"/>
              </a:rPr>
              <a:t>Exemplo:</a:t>
            </a:r>
            <a:r>
              <a:rPr lang="pt-BR" sz="2800" b="1">
                <a:solidFill>
                  <a:srgbClr val="FF9D00"/>
                </a:solidFill>
                <a:latin typeface="Roboto"/>
                <a:ea typeface="Roboto"/>
                <a:cs typeface="Roboto"/>
              </a:rPr>
              <a:t> "Casa 2"</a:t>
            </a:r>
            <a:endParaRPr lang="pt-BR">
              <a:solidFill>
                <a:srgbClr val="FF9D00"/>
              </a:solidFill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3F830773-82D0-4BD3-A831-4D3500114D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680067"/>
              </p:ext>
            </p:extLst>
          </p:nvPr>
        </p:nvGraphicFramePr>
        <p:xfrm>
          <a:off x="266700" y="1934719"/>
          <a:ext cx="11658600" cy="3726362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1943100">
                  <a:extLst>
                    <a:ext uri="{9D8B030D-6E8A-4147-A177-3AD203B41FA5}">
                      <a16:colId xmlns:a16="http://schemas.microsoft.com/office/drawing/2014/main" val="2514714413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1073334415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140485217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505053256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3477305539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3564693882"/>
                    </a:ext>
                  </a:extLst>
                </a:gridCol>
              </a:tblGrid>
              <a:tr h="675405">
                <a:tc gridSpan="6">
                  <a:txBody>
                    <a:bodyPr/>
                    <a:lstStyle/>
                    <a:p>
                      <a:pPr marL="0" indent="0" algn="ctr" fontAlgn="base">
                        <a:lnSpc>
                          <a:spcPts val="2400"/>
                        </a:lnSpc>
                        <a:buNone/>
                      </a:pPr>
                      <a:r>
                        <a:rPr lang="pt-BR" sz="2400" b="1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Acerto</a:t>
                      </a:r>
                      <a:r>
                        <a:rPr lang="pt-BR" sz="2400" b="1" spc="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 </a:t>
                      </a:r>
                      <a:r>
                        <a:rPr lang="pt-BR" sz="2400" b="1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de</a:t>
                      </a:r>
                      <a:r>
                        <a:rPr lang="pt-BR" sz="2400" b="1" spc="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 </a:t>
                      </a:r>
                      <a:r>
                        <a:rPr lang="pt-BR" sz="2400" b="1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similaridade</a:t>
                      </a:r>
                      <a:r>
                        <a:rPr lang="pt-BR" sz="2400" b="1" spc="75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 </a:t>
                      </a:r>
                      <a:r>
                        <a:rPr lang="pt-BR" sz="2400" b="1" spc="-75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válida</a:t>
                      </a:r>
                      <a:endParaRPr lang="pt-BR" sz="2400" b="1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T="107947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378512573"/>
                  </a:ext>
                </a:extLst>
              </a:tr>
              <a:tr h="605533">
                <a:tc>
                  <a:txBody>
                    <a:bodyPr/>
                    <a:lstStyle/>
                    <a:p>
                      <a:pPr marL="323850" indent="0" algn="ctr" fontAlgn="base">
                        <a:lnSpc>
                          <a:spcPts val="1425"/>
                        </a:lnSpc>
                        <a:buNone/>
                      </a:pPr>
                      <a:r>
                        <a:rPr lang="pt-BR" sz="1400" b="1" spc="3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TIPOS APLICÁVEIS</a:t>
                      </a:r>
                      <a:endParaRPr lang="pt-BR" sz="1400" b="1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ts val="1425"/>
                        </a:lnSpc>
                        <a:buNone/>
                      </a:pPr>
                      <a:r>
                        <a:rPr lang="pt-BR" sz="1400" b="1" spc="3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COMPLEMENTO SIMILAR 1</a:t>
                      </a:r>
                      <a:endParaRPr lang="pt-BR" sz="1400" b="1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T="21584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ts val="1425"/>
                        </a:lnSpc>
                        <a:buNone/>
                      </a:pPr>
                      <a:r>
                        <a:rPr lang="pt-BR" sz="1400" b="1" spc="3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COMPLEMENTO SIMILAR 2</a:t>
                      </a:r>
                      <a:endParaRPr lang="pt-BR" sz="1400" b="1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T="21584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ts val="1425"/>
                        </a:lnSpc>
                        <a:buNone/>
                      </a:pPr>
                      <a:r>
                        <a:rPr lang="pt-BR" sz="1400" b="1" spc="3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COMPLEMENTO SIMILAR 3</a:t>
                      </a:r>
                      <a:endParaRPr lang="pt-BR" sz="1400" b="1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T="21584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ts val="1425"/>
                        </a:lnSpc>
                        <a:buNone/>
                      </a:pPr>
                      <a:r>
                        <a:rPr lang="pt-BR" sz="1400" b="1" spc="3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COMPLEMENTO SIMILAR 4</a:t>
                      </a:r>
                      <a:endParaRPr lang="pt-BR" sz="1400" b="1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T="21584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ts val="1425"/>
                        </a:lnSpc>
                        <a:buNone/>
                      </a:pPr>
                      <a:r>
                        <a:rPr lang="pt-BR" sz="1400" b="1" spc="3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COMPLEMENTO SIMILAR 5</a:t>
                      </a:r>
                      <a:endParaRPr lang="pt-BR" sz="1400" b="1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T="21584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47224"/>
                  </a:ext>
                </a:extLst>
              </a:tr>
              <a:tr h="465795">
                <a:tc rowSpan="5">
                  <a:txBody>
                    <a:bodyPr/>
                    <a:lstStyle/>
                    <a:p>
                      <a:pPr marL="19050" indent="0" algn="ctr" fontAlgn="base">
                        <a:lnSpc>
                          <a:spcPts val="1650"/>
                        </a:lnSpc>
                        <a:buNone/>
                      </a:pPr>
                      <a:endParaRPr lang="pt-BR" sz="140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  <a:p>
                      <a:pPr marL="19050" lvl="0" indent="0" algn="ctr">
                        <a:lnSpc>
                          <a:spcPts val="1650"/>
                        </a:lnSpc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Casa,</a:t>
                      </a:r>
                      <a:r>
                        <a:rPr lang="pt-BR" sz="1400" spc="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 </a:t>
                      </a: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Loja,</a:t>
                      </a:r>
                      <a:r>
                        <a:rPr lang="pt-BR" sz="1400" spc="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 </a:t>
                      </a:r>
                      <a:r>
                        <a:rPr lang="pt-BR" sz="1400" spc="-75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Sobrado, </a:t>
                      </a: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Quadra</a:t>
                      </a:r>
                      <a:r>
                        <a:rPr lang="pt-BR" sz="1400" spc="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 </a:t>
                      </a: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+</a:t>
                      </a:r>
                      <a:r>
                        <a:rPr lang="pt-BR" sz="1400" spc="-75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 </a:t>
                      </a: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Lote,</a:t>
                      </a:r>
                      <a:r>
                        <a:rPr lang="pt-BR" sz="1400" spc="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 </a:t>
                      </a:r>
                      <a:r>
                        <a:rPr lang="pt-BR" sz="1400" spc="-75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Unidade, </a:t>
                      </a: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Consultório,</a:t>
                      </a:r>
                      <a:r>
                        <a:rPr lang="pt-BR" sz="1400" spc="75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 </a:t>
                      </a: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Galeria,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  <a:p>
                      <a:pPr marL="19050" indent="0" algn="ctr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Box</a:t>
                      </a:r>
                      <a:r>
                        <a:rPr lang="pt-BR" sz="1400" spc="15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 </a:t>
                      </a:r>
                      <a:r>
                        <a:rPr lang="pt-BR" sz="1400" spc="-75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e Sala</a:t>
                      </a:r>
                      <a:endParaRPr lang="pt-BR" sz="140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ts val="1425"/>
                        </a:lnSpc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A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T="21584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ts val="1425"/>
                        </a:lnSpc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1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T="21584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ts val="1425"/>
                        </a:lnSpc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FRENTE</a:t>
                      </a:r>
                      <a:r>
                        <a:rPr lang="pt-BR" sz="1400" spc="-75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 (FT)</a:t>
                      </a:r>
                      <a:endParaRPr lang="pt-BR" sz="140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T="21584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ts val="1425"/>
                        </a:lnSpc>
                        <a:buNone/>
                      </a:pPr>
                      <a:r>
                        <a:rPr lang="pt-BR" sz="1400" spc="-75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PRINCIPAL</a:t>
                      </a:r>
                      <a:endParaRPr lang="pt-BR" sz="140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T="21584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pt-BR" sz="140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174707"/>
                  </a:ext>
                </a:extLst>
              </a:tr>
              <a:tr h="58224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9525" indent="0" algn="ctr" fontAlgn="base">
                        <a:lnSpc>
                          <a:spcPts val="1425"/>
                        </a:lnSpc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B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T="20955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ts val="1425"/>
                        </a:lnSpc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2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T="20955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ts val="1425"/>
                        </a:lnSpc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FUNDOS</a:t>
                      </a:r>
                      <a:r>
                        <a:rPr lang="pt-BR" sz="1400" spc="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 </a:t>
                      </a:r>
                      <a:r>
                        <a:rPr lang="pt-BR" sz="1400" spc="-75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(FD)</a:t>
                      </a:r>
                      <a:endParaRPr lang="pt-BR" sz="140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T="20955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ts val="1425"/>
                        </a:lnSpc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SECUNDÁRIO</a:t>
                      </a:r>
                      <a:r>
                        <a:rPr lang="pt-BR" sz="1400" spc="75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 </a:t>
                      </a:r>
                      <a:r>
                        <a:rPr lang="pt-BR" sz="1400" spc="-75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(SEC)</a:t>
                      </a:r>
                      <a:endParaRPr lang="pt-BR" sz="140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T="20955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base">
                        <a:lnSpc>
                          <a:spcPts val="1425"/>
                        </a:lnSpc>
                        <a:buNone/>
                      </a:pPr>
                      <a:r>
                        <a:rPr lang="pt-BR" sz="1400" spc="-75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ALT</a:t>
                      </a:r>
                      <a:endParaRPr lang="pt-BR" sz="140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T="20955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522580"/>
                  </a:ext>
                </a:extLst>
              </a:tr>
              <a:tr h="46579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9525" indent="0" algn="ctr" fontAlgn="base">
                        <a:lnSpc>
                          <a:spcPts val="1425"/>
                        </a:lnSpc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C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T="20955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ts val="1425"/>
                        </a:lnSpc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3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T="20955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ts val="1425"/>
                        </a:lnSpc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FUNDOS</a:t>
                      </a:r>
                      <a:r>
                        <a:rPr lang="pt-BR" sz="1400" spc="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 </a:t>
                      </a: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2</a:t>
                      </a:r>
                      <a:r>
                        <a:rPr lang="pt-BR" sz="1400" spc="-75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 (FD2)</a:t>
                      </a:r>
                      <a:endParaRPr lang="pt-BR" sz="140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T="20955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pt-BR" sz="140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pt-BR" sz="140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374246"/>
                  </a:ext>
                </a:extLst>
              </a:tr>
              <a:tr h="46579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ts val="1425"/>
                        </a:lnSpc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D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T="21584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ts val="1425"/>
                        </a:lnSpc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4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T="21584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ts val="1425"/>
                        </a:lnSpc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FUNDOS</a:t>
                      </a:r>
                      <a:r>
                        <a:rPr lang="pt-BR" sz="1400" spc="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 </a:t>
                      </a:r>
                      <a:r>
                        <a:rPr lang="pt-BR" sz="1400" spc="-75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(FD3)</a:t>
                      </a:r>
                      <a:endParaRPr lang="pt-BR" sz="140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T="21584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pt-BR" sz="140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pt-BR" sz="140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496229"/>
                  </a:ext>
                </a:extLst>
              </a:tr>
              <a:tr h="46579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ts val="1425"/>
                        </a:lnSpc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E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T="21584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ts val="1425"/>
                        </a:lnSpc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5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marT="21584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pt-BR" sz="140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pt-BR" sz="140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pt-BR" sz="1400">
                        <a:solidFill>
                          <a:schemeClr val="bg1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768223"/>
                  </a:ext>
                </a:extLst>
              </a:tr>
            </a:tbl>
          </a:graphicData>
        </a:graphic>
      </p:graphicFrame>
      <p:sp>
        <p:nvSpPr>
          <p:cNvPr id="2" name="Retângulo: Cantos Diagonais Arredondados 1">
            <a:extLst>
              <a:ext uri="{FF2B5EF4-FFF2-40B4-BE49-F238E27FC236}">
                <a16:creationId xmlns:a16="http://schemas.microsoft.com/office/drawing/2014/main" id="{3E4A3333-F5B6-9157-30BF-DF7960E00CA8}"/>
              </a:ext>
            </a:extLst>
          </p:cNvPr>
          <p:cNvSpPr/>
          <p:nvPr/>
        </p:nvSpPr>
        <p:spPr>
          <a:xfrm>
            <a:off x="2157594" y="3141203"/>
            <a:ext cx="2046541" cy="586992"/>
          </a:xfrm>
          <a:prstGeom prst="round2Diag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Diagonais Arredondados 2">
            <a:extLst>
              <a:ext uri="{FF2B5EF4-FFF2-40B4-BE49-F238E27FC236}">
                <a16:creationId xmlns:a16="http://schemas.microsoft.com/office/drawing/2014/main" id="{083D2C3C-0A97-76C5-997B-A65805C76533}"/>
              </a:ext>
            </a:extLst>
          </p:cNvPr>
          <p:cNvSpPr/>
          <p:nvPr/>
        </p:nvSpPr>
        <p:spPr>
          <a:xfrm>
            <a:off x="4118623" y="3712702"/>
            <a:ext cx="2046541" cy="586992"/>
          </a:xfrm>
          <a:prstGeom prst="round2Diag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Gráfico 6" descr="Selo ponto de interrogação com preenchimento sólido">
            <a:extLst>
              <a:ext uri="{FF2B5EF4-FFF2-40B4-BE49-F238E27FC236}">
                <a16:creationId xmlns:a16="http://schemas.microsoft.com/office/drawing/2014/main" id="{87C8CE05-A176-5C27-4186-09A2C14762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039" y="461153"/>
            <a:ext cx="914400" cy="914400"/>
          </a:xfrm>
          <a:prstGeom prst="rect">
            <a:avLst/>
          </a:prstGeom>
        </p:spPr>
      </p:pic>
      <p:pic>
        <p:nvPicPr>
          <p:cNvPr id="9" name="Gráfico 8" descr="Selo cruz com preenchimento sólido">
            <a:extLst>
              <a:ext uri="{FF2B5EF4-FFF2-40B4-BE49-F238E27FC236}">
                <a16:creationId xmlns:a16="http://schemas.microsoft.com/office/drawing/2014/main" id="{1EE73671-C2FD-59EA-B841-320EE2CF73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28801" y="46295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518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Diagonais Arredondados 2">
            <a:extLst>
              <a:ext uri="{FF2B5EF4-FFF2-40B4-BE49-F238E27FC236}">
                <a16:creationId xmlns:a16="http://schemas.microsoft.com/office/drawing/2014/main" id="{2595CA15-4AD1-84EE-3B99-C6B5096E921D}"/>
              </a:ext>
            </a:extLst>
          </p:cNvPr>
          <p:cNvSpPr/>
          <p:nvPr/>
        </p:nvSpPr>
        <p:spPr>
          <a:xfrm>
            <a:off x="1967218" y="1377020"/>
            <a:ext cx="8106843" cy="4115194"/>
          </a:xfrm>
          <a:prstGeom prst="round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DCFC2446-4357-0854-3E4C-E3D68CD99CC8}"/>
              </a:ext>
            </a:extLst>
          </p:cNvPr>
          <p:cNvGrpSpPr/>
          <p:nvPr/>
        </p:nvGrpSpPr>
        <p:grpSpPr>
          <a:xfrm>
            <a:off x="750876" y="610983"/>
            <a:ext cx="4191644" cy="1514619"/>
            <a:chOff x="687376" y="2642983"/>
            <a:chExt cx="5962308" cy="2149619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0409BC3D-BE7B-6D76-E8A1-C6E7A491A7D1}"/>
                </a:ext>
              </a:extLst>
            </p:cNvPr>
            <p:cNvSpPr/>
            <p:nvPr/>
          </p:nvSpPr>
          <p:spPr>
            <a:xfrm>
              <a:off x="687376" y="2642983"/>
              <a:ext cx="4725107" cy="2149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dist="38100" dir="2700000">
                <a:srgbClr val="000000">
                  <a:alpha val="48000"/>
                </a:srgb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5CA3220B-BD4D-53CB-29EE-B2C1031C16B4}"/>
                </a:ext>
              </a:extLst>
            </p:cNvPr>
            <p:cNvSpPr txBox="1"/>
            <p:nvPr/>
          </p:nvSpPr>
          <p:spPr>
            <a:xfrm>
              <a:off x="1689497" y="3361160"/>
              <a:ext cx="4960187" cy="48049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Roboto"/>
                  <a:ea typeface="Roboto"/>
                  <a:cs typeface="Roboto"/>
                </a:rPr>
                <a:t>Endereço fora do </a:t>
              </a:r>
              <a:r>
                <a:rPr lang="en-US" sz="1600" err="1">
                  <a:latin typeface="Roboto"/>
                  <a:ea typeface="Roboto"/>
                  <a:cs typeface="Roboto"/>
                </a:rPr>
                <a:t>padrão</a:t>
              </a:r>
              <a:endParaRPr lang="en-US" sz="16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BE682F8A-C824-98DB-4119-61D35A8A2742}"/>
                </a:ext>
              </a:extLst>
            </p:cNvPr>
            <p:cNvSpPr/>
            <p:nvPr/>
          </p:nvSpPr>
          <p:spPr>
            <a:xfrm>
              <a:off x="2237507" y="4177143"/>
              <a:ext cx="1489363" cy="398318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>
                  <a:solidFill>
                    <a:srgbClr val="757070"/>
                  </a:solidFill>
                </a:rPr>
                <a:t>OK</a:t>
              </a:r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DE62E1B-9741-F56E-2CF7-FC4437C66E5A}"/>
              </a:ext>
            </a:extLst>
          </p:cNvPr>
          <p:cNvSpPr txBox="1"/>
          <p:nvPr/>
        </p:nvSpPr>
        <p:spPr>
          <a:xfrm>
            <a:off x="2471271" y="2554194"/>
            <a:ext cx="7103035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>
                <a:solidFill>
                  <a:srgbClr val="C00000"/>
                </a:solidFill>
                <a:latin typeface="AMX"/>
              </a:rPr>
              <a:t>Lógica cadastral:</a:t>
            </a:r>
            <a:r>
              <a:rPr lang="pt-BR">
                <a:solidFill>
                  <a:schemeClr val="bg1"/>
                </a:solidFill>
                <a:latin typeface="AMX"/>
              </a:rPr>
              <a:t> </a:t>
            </a:r>
            <a:r>
              <a:rPr lang="pt-BR">
                <a:solidFill>
                  <a:schemeClr val="bg1"/>
                </a:solidFill>
                <a:ea typeface="+mn-lt"/>
                <a:cs typeface="+mn-lt"/>
              </a:rPr>
              <a:t>não devemos assumir que todos os condomínios ou ruas seguem </a:t>
            </a:r>
            <a:r>
              <a:rPr lang="pt-BR" sz="1800" b="0" i="0" u="none" strike="noStrike" baseline="0">
                <a:solidFill>
                  <a:schemeClr val="bg1"/>
                </a:solidFill>
                <a:ea typeface="+mn-lt"/>
                <a:cs typeface="+mn-lt"/>
              </a:rPr>
              <a:t>o </a:t>
            </a:r>
            <a:r>
              <a:rPr lang="pt-BR">
                <a:solidFill>
                  <a:schemeClr val="bg1"/>
                </a:solidFill>
                <a:ea typeface="+mn-lt"/>
                <a:cs typeface="+mn-lt"/>
              </a:rPr>
              <a:t>mesmo padrão </a:t>
            </a:r>
            <a:r>
              <a:rPr lang="pt-BR" sz="1800" b="0" i="0" u="none" strike="noStrike" baseline="0">
                <a:solidFill>
                  <a:schemeClr val="bg1"/>
                </a:solidFill>
                <a:ea typeface="+mn-lt"/>
                <a:cs typeface="+mn-lt"/>
              </a:rPr>
              <a:t>de </a:t>
            </a:r>
            <a:r>
              <a:rPr lang="pt-BR">
                <a:solidFill>
                  <a:schemeClr val="bg1"/>
                </a:solidFill>
                <a:ea typeface="+mn-lt"/>
                <a:cs typeface="+mn-lt"/>
              </a:rPr>
              <a:t>complementação.</a:t>
            </a:r>
            <a:endParaRPr lang="pt-BR">
              <a:solidFill>
                <a:schemeClr val="bg1"/>
              </a:solidFill>
              <a:latin typeface="AMX"/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r>
              <a:rPr lang="pt-BR" b="1">
                <a:solidFill>
                  <a:srgbClr val="C00000"/>
                </a:solidFill>
              </a:rPr>
              <a:t>Boas práticas:</a:t>
            </a:r>
            <a:r>
              <a:rPr lang="pt-BR">
                <a:solidFill>
                  <a:schemeClr val="bg1"/>
                </a:solidFill>
              </a:rPr>
              <a:t> </a:t>
            </a:r>
            <a:r>
              <a:rPr lang="pt-BR">
                <a:solidFill>
                  <a:schemeClr val="bg1"/>
                </a:solidFill>
                <a:ea typeface="+mn-lt"/>
                <a:cs typeface="+mn-lt"/>
              </a:rPr>
              <a:t>observar imóveis próximos e analisar a estrutura já existente antes de criar um novo endereço ajuda a identificar como </a:t>
            </a:r>
            <a:r>
              <a:rPr lang="pt-BR" err="1">
                <a:solidFill>
                  <a:schemeClr val="bg1"/>
                </a:solidFill>
                <a:ea typeface="+mn-lt"/>
                <a:cs typeface="+mn-lt"/>
              </a:rPr>
              <a:t>arua</a:t>
            </a:r>
            <a:r>
              <a:rPr lang="pt-BR">
                <a:solidFill>
                  <a:schemeClr val="bg1"/>
                </a:solidFill>
                <a:ea typeface="+mn-lt"/>
                <a:cs typeface="+mn-lt"/>
              </a:rPr>
              <a:t> está organizada. </a:t>
            </a:r>
            <a:endParaRPr lang="pt-BR">
              <a:solidFill>
                <a:schemeClr val="bg1"/>
              </a:solidFill>
            </a:endParaRPr>
          </a:p>
          <a:p>
            <a:r>
              <a:rPr lang="pt-BR">
                <a:solidFill>
                  <a:schemeClr val="bg1"/>
                </a:solidFill>
                <a:ea typeface="+mn-lt"/>
                <a:cs typeface="+mn-lt"/>
              </a:rPr>
              <a:t>Também é importante </a:t>
            </a:r>
            <a:r>
              <a:rPr lang="pt-BR" b="1">
                <a:solidFill>
                  <a:schemeClr val="bg1"/>
                </a:solidFill>
                <a:ea typeface="+mn-lt"/>
                <a:cs typeface="+mn-lt"/>
              </a:rPr>
              <a:t>investigar divergências</a:t>
            </a:r>
            <a:r>
              <a:rPr lang="pt-BR">
                <a:solidFill>
                  <a:schemeClr val="bg1"/>
                </a:solidFill>
                <a:ea typeface="+mn-lt"/>
                <a:cs typeface="+mn-lt"/>
              </a:rPr>
              <a:t> com o cliente.</a:t>
            </a:r>
          </a:p>
          <a:p>
            <a:endParaRPr lang="pt-BR">
              <a:solidFill>
                <a:schemeClr val="bg1"/>
              </a:solidFill>
            </a:endParaRPr>
          </a:p>
        </p:txBody>
      </p:sp>
      <p:pic>
        <p:nvPicPr>
          <p:cNvPr id="12" name="Gráfico 11" descr="Selo ponto de interrogação com preenchimento sólido">
            <a:extLst>
              <a:ext uri="{FF2B5EF4-FFF2-40B4-BE49-F238E27FC236}">
                <a16:creationId xmlns:a16="http://schemas.microsoft.com/office/drawing/2014/main" id="{D449C02D-F673-DDDC-FCAD-523896542A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888" y="921227"/>
            <a:ext cx="727495" cy="72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573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3C86BF4-155B-2205-3337-B7F9EF642177}"/>
              </a:ext>
            </a:extLst>
          </p:cNvPr>
          <p:cNvSpPr txBox="1"/>
          <p:nvPr/>
        </p:nvSpPr>
        <p:spPr>
          <a:xfrm>
            <a:off x="3508249" y="850757"/>
            <a:ext cx="474703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800" b="1">
                <a:solidFill>
                  <a:srgbClr val="000000"/>
                </a:solidFill>
              </a:rPr>
              <a:t>Investigando </a:t>
            </a:r>
            <a:r>
              <a:rPr lang="pt-BR" sz="2800" b="1">
                <a:solidFill>
                  <a:srgbClr val="FF9D00"/>
                </a:solidFill>
              </a:rPr>
              <a:t>divergências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CDBEF56-7651-C76F-7DD2-7FE7E4DA30E2}"/>
              </a:ext>
            </a:extLst>
          </p:cNvPr>
          <p:cNvSpPr txBox="1"/>
          <p:nvPr/>
        </p:nvSpPr>
        <p:spPr>
          <a:xfrm>
            <a:off x="1389811" y="2425700"/>
            <a:ext cx="10052889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Exemplos</a:t>
            </a:r>
            <a:r>
              <a:rPr lang="en-US" sz="22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:</a:t>
            </a:r>
          </a:p>
          <a:p>
            <a:endParaRPr lang="en-US" sz="22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r>
              <a:rPr lang="en-US" sz="22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Endereço</a:t>
            </a:r>
            <a:r>
              <a:rPr lang="en-US" sz="2200" b="0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200" b="1" i="0" u="none" strike="noStrike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sem</a:t>
            </a:r>
            <a:r>
              <a:rPr lang="en-US" sz="2200" b="1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200" b="1" i="0" u="none" strike="noStrike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complemento</a:t>
            </a:r>
            <a:r>
              <a:rPr lang="en-US" sz="2200" b="0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, mas no </a:t>
            </a:r>
            <a:r>
              <a:rPr lang="en-US" sz="2200" b="0" i="0" u="none" strike="noStrike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sistema</a:t>
            </a:r>
            <a:r>
              <a:rPr lang="en-US" sz="2200" b="0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200" b="0" i="0" u="none" strike="noStrike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aparecem</a:t>
            </a:r>
            <a:r>
              <a:rPr lang="en-US" sz="2200" b="0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200" b="0" i="0" u="none" strike="noStrike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informações</a:t>
            </a:r>
            <a:r>
              <a:rPr lang="en-US" sz="2200" b="0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200" b="0" i="0" u="none" strike="noStrike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como</a:t>
            </a:r>
            <a:r>
              <a:rPr lang="en-US" sz="2200" b="0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200" b="0" i="1" u="none" strike="noStrike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frente</a:t>
            </a:r>
            <a:r>
              <a:rPr lang="en-US" sz="2200" b="0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200" b="0" i="0" u="none" strike="noStrike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ou</a:t>
            </a:r>
            <a:r>
              <a:rPr lang="en-US" sz="2200" b="0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200" b="0" i="1" u="none" strike="noStrike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fundos</a:t>
            </a:r>
            <a:r>
              <a:rPr lang="en-US" sz="2200" i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.</a:t>
            </a:r>
          </a:p>
          <a:p>
            <a:endParaRPr lang="en-US" sz="2200" i="1">
              <a:latin typeface="Roboto"/>
              <a:ea typeface="Roboto"/>
              <a:cs typeface="Roboto"/>
            </a:endParaRPr>
          </a:p>
          <a:p>
            <a:r>
              <a:rPr lang="en-US" sz="2200" b="1" err="1">
                <a:latin typeface="Roboto"/>
                <a:ea typeface="Roboto"/>
                <a:cs typeface="Roboto"/>
              </a:rPr>
              <a:t>Complementos</a:t>
            </a:r>
            <a:r>
              <a:rPr lang="en-US" sz="2200" b="1">
                <a:latin typeface="Roboto"/>
                <a:ea typeface="Roboto"/>
                <a:cs typeface="Roboto"/>
              </a:rPr>
              <a:t> </a:t>
            </a:r>
            <a:r>
              <a:rPr lang="en-US" sz="2200" err="1">
                <a:latin typeface="Roboto"/>
                <a:ea typeface="Roboto"/>
                <a:cs typeface="Roboto"/>
              </a:rPr>
              <a:t>como</a:t>
            </a:r>
            <a:r>
              <a:rPr lang="en-US" sz="2200">
                <a:latin typeface="Roboto"/>
                <a:ea typeface="Roboto"/>
                <a:cs typeface="Roboto"/>
              </a:rPr>
              <a:t> </a:t>
            </a:r>
            <a:r>
              <a:rPr lang="en-US" sz="2200" b="1" i="1">
                <a:latin typeface="Roboto"/>
                <a:ea typeface="Roboto"/>
                <a:cs typeface="Roboto"/>
              </a:rPr>
              <a:t>A, B e C</a:t>
            </a:r>
            <a:r>
              <a:rPr lang="en-US" sz="2200">
                <a:latin typeface="Roboto"/>
                <a:ea typeface="Roboto"/>
                <a:cs typeface="Roboto"/>
              </a:rPr>
              <a:t> e o </a:t>
            </a:r>
            <a:r>
              <a:rPr lang="en-US" sz="2200" err="1">
                <a:latin typeface="Roboto"/>
                <a:ea typeface="Roboto"/>
                <a:cs typeface="Roboto"/>
              </a:rPr>
              <a:t>sistema</a:t>
            </a:r>
            <a:r>
              <a:rPr lang="en-US" sz="2200">
                <a:latin typeface="Roboto"/>
                <a:ea typeface="Roboto"/>
                <a:cs typeface="Roboto"/>
              </a:rPr>
              <a:t> </a:t>
            </a:r>
            <a:r>
              <a:rPr lang="en-US" sz="2200" err="1">
                <a:latin typeface="Roboto"/>
                <a:ea typeface="Roboto"/>
                <a:cs typeface="Roboto"/>
              </a:rPr>
              <a:t>utiliza</a:t>
            </a:r>
            <a:r>
              <a:rPr lang="en-US" sz="2200">
                <a:latin typeface="Roboto"/>
                <a:ea typeface="Roboto"/>
                <a:cs typeface="Roboto"/>
              </a:rPr>
              <a:t> </a:t>
            </a:r>
            <a:r>
              <a:rPr lang="en-US" sz="2200" b="1" i="1">
                <a:latin typeface="Roboto"/>
                <a:ea typeface="Roboto"/>
                <a:cs typeface="Roboto"/>
              </a:rPr>
              <a:t>1, 2 e 3</a:t>
            </a:r>
            <a:r>
              <a:rPr lang="en-US" sz="2200">
                <a:latin typeface="Roboto"/>
                <a:ea typeface="Roboto"/>
                <a:cs typeface="Roboto"/>
              </a:rPr>
              <a:t>, a </a:t>
            </a:r>
            <a:r>
              <a:rPr lang="en-US" sz="2200" err="1">
                <a:latin typeface="Roboto"/>
                <a:ea typeface="Roboto"/>
                <a:cs typeface="Roboto"/>
              </a:rPr>
              <a:t>orientação</a:t>
            </a:r>
            <a:r>
              <a:rPr lang="en-US" sz="2200">
                <a:latin typeface="Roboto"/>
                <a:ea typeface="Roboto"/>
                <a:cs typeface="Roboto"/>
              </a:rPr>
              <a:t> é </a:t>
            </a:r>
            <a:r>
              <a:rPr lang="en-US" sz="2200" err="1">
                <a:latin typeface="Roboto"/>
                <a:ea typeface="Roboto"/>
                <a:cs typeface="Roboto"/>
              </a:rPr>
              <a:t>verbalizar</a:t>
            </a:r>
            <a:r>
              <a:rPr lang="en-US" sz="2200">
                <a:latin typeface="Roboto"/>
                <a:ea typeface="Roboto"/>
                <a:cs typeface="Roboto"/>
              </a:rPr>
              <a:t> o </a:t>
            </a:r>
            <a:r>
              <a:rPr lang="en-US" sz="2200" err="1">
                <a:latin typeface="Roboto"/>
                <a:ea typeface="Roboto"/>
                <a:cs typeface="Roboto"/>
              </a:rPr>
              <a:t>padrão</a:t>
            </a:r>
            <a:r>
              <a:rPr lang="en-US" sz="2200">
                <a:latin typeface="Roboto"/>
                <a:ea typeface="Roboto"/>
                <a:cs typeface="Roboto"/>
              </a:rPr>
              <a:t> </a:t>
            </a:r>
            <a:r>
              <a:rPr lang="en-US" sz="2200" err="1">
                <a:latin typeface="Roboto"/>
                <a:ea typeface="Roboto"/>
                <a:cs typeface="Roboto"/>
              </a:rPr>
              <a:t>existente</a:t>
            </a:r>
            <a:r>
              <a:rPr lang="en-US" sz="2200">
                <a:latin typeface="Roboto"/>
                <a:ea typeface="Roboto"/>
                <a:cs typeface="Roboto"/>
              </a:rPr>
              <a:t> no </a:t>
            </a:r>
            <a:r>
              <a:rPr lang="en-US" sz="2200" err="1">
                <a:latin typeface="Roboto"/>
                <a:ea typeface="Roboto"/>
                <a:cs typeface="Roboto"/>
              </a:rPr>
              <a:t>NetSales</a:t>
            </a:r>
            <a:r>
              <a:rPr lang="en-US" sz="2200">
                <a:latin typeface="Roboto"/>
                <a:ea typeface="Roboto"/>
                <a:cs typeface="Roboto"/>
              </a:rPr>
              <a:t> e </a:t>
            </a:r>
            <a:r>
              <a:rPr lang="en-US" sz="2200" err="1">
                <a:latin typeface="Roboto"/>
                <a:ea typeface="Roboto"/>
                <a:cs typeface="Roboto"/>
              </a:rPr>
              <a:t>seguir</a:t>
            </a:r>
            <a:r>
              <a:rPr lang="en-US" sz="2200">
                <a:latin typeface="Roboto"/>
                <a:ea typeface="Roboto"/>
                <a:cs typeface="Roboto"/>
              </a:rPr>
              <a:t> </a:t>
            </a:r>
            <a:r>
              <a:rPr lang="en-US" sz="2200" err="1">
                <a:latin typeface="Roboto"/>
                <a:ea typeface="Roboto"/>
                <a:cs typeface="Roboto"/>
              </a:rPr>
              <a:t>normalmente</a:t>
            </a:r>
            <a:r>
              <a:rPr lang="en-US" sz="2200">
                <a:latin typeface="Roboto"/>
                <a:ea typeface="Roboto"/>
                <a:cs typeface="Roboto"/>
              </a:rPr>
              <a:t> com a </a:t>
            </a:r>
            <a:r>
              <a:rPr lang="en-US" sz="2200" err="1">
                <a:latin typeface="Roboto"/>
                <a:ea typeface="Roboto"/>
                <a:cs typeface="Roboto"/>
              </a:rPr>
              <a:t>venda</a:t>
            </a:r>
            <a:r>
              <a:rPr lang="en-US" sz="2200">
                <a:latin typeface="Roboto"/>
                <a:ea typeface="Roboto"/>
                <a:cs typeface="Roboto"/>
              </a:rPr>
              <a:t>.</a:t>
            </a:r>
          </a:p>
          <a:p>
            <a:endParaRPr lang="en-US" sz="2200" i="1">
              <a:latin typeface="Roboto"/>
              <a:ea typeface="Roboto"/>
              <a:cs typeface="Roboto"/>
            </a:endParaRPr>
          </a:p>
        </p:txBody>
      </p:sp>
      <p:pic>
        <p:nvPicPr>
          <p:cNvPr id="7" name="Gráfico 6" descr="Selo ponto de interrogação com preenchimento sólido">
            <a:extLst>
              <a:ext uri="{FF2B5EF4-FFF2-40B4-BE49-F238E27FC236}">
                <a16:creationId xmlns:a16="http://schemas.microsoft.com/office/drawing/2014/main" id="{D969ED9E-BB18-5EFF-A341-35641A47BE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039" y="461153"/>
            <a:ext cx="914400" cy="914400"/>
          </a:xfrm>
          <a:prstGeom prst="rect">
            <a:avLst/>
          </a:prstGeom>
        </p:spPr>
      </p:pic>
      <p:pic>
        <p:nvPicPr>
          <p:cNvPr id="9" name="Gráfico 8" descr="Selo cruz com preenchimento sólido">
            <a:extLst>
              <a:ext uri="{FF2B5EF4-FFF2-40B4-BE49-F238E27FC236}">
                <a16:creationId xmlns:a16="http://schemas.microsoft.com/office/drawing/2014/main" id="{39669AE0-F21B-BDFF-DD45-4741A38DF2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28801" y="46295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709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Diagonais Arredondados 8">
            <a:extLst>
              <a:ext uri="{FF2B5EF4-FFF2-40B4-BE49-F238E27FC236}">
                <a16:creationId xmlns:a16="http://schemas.microsoft.com/office/drawing/2014/main" id="{CB18AAC1-0AE4-497F-C622-16901EA9CA9F}"/>
              </a:ext>
            </a:extLst>
          </p:cNvPr>
          <p:cNvSpPr/>
          <p:nvPr/>
        </p:nvSpPr>
        <p:spPr>
          <a:xfrm>
            <a:off x="1967218" y="1377020"/>
            <a:ext cx="8106843" cy="4115194"/>
          </a:xfrm>
          <a:prstGeom prst="round2Diag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891FC646-D3C5-20C3-8BBE-18D9A8B2E680}"/>
              </a:ext>
            </a:extLst>
          </p:cNvPr>
          <p:cNvGrpSpPr/>
          <p:nvPr/>
        </p:nvGrpSpPr>
        <p:grpSpPr>
          <a:xfrm>
            <a:off x="750876" y="610983"/>
            <a:ext cx="4191644" cy="1514619"/>
            <a:chOff x="687376" y="2642983"/>
            <a:chExt cx="5962308" cy="2149619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ED4347BD-165B-41A3-59A4-A6E5E0AF9FE0}"/>
                </a:ext>
              </a:extLst>
            </p:cNvPr>
            <p:cNvSpPr/>
            <p:nvPr/>
          </p:nvSpPr>
          <p:spPr>
            <a:xfrm>
              <a:off x="687376" y="2642983"/>
              <a:ext cx="4725107" cy="2149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dist="38100" dir="2700000">
                <a:srgbClr val="000000">
                  <a:alpha val="48000"/>
                </a:srgb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C5BFF415-D771-1813-DA59-8A34DB923931}"/>
                </a:ext>
              </a:extLst>
            </p:cNvPr>
            <p:cNvSpPr txBox="1"/>
            <p:nvPr/>
          </p:nvSpPr>
          <p:spPr>
            <a:xfrm>
              <a:off x="1689497" y="3361160"/>
              <a:ext cx="4960187" cy="48049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Roboto"/>
                  <a:ea typeface="Roboto"/>
                  <a:cs typeface="Roboto"/>
                </a:rPr>
                <a:t>Dados </a:t>
              </a:r>
              <a:r>
                <a:rPr lang="en-US" sz="1600" err="1">
                  <a:latin typeface="Roboto"/>
                  <a:ea typeface="Roboto"/>
                  <a:cs typeface="Roboto"/>
                </a:rPr>
                <a:t>falsos</a:t>
              </a:r>
              <a:endParaRPr lang="pt-BR" err="1"/>
            </a:p>
          </p:txBody>
        </p:sp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F71827AA-36A4-E4EB-E0B7-BDE9D684B291}"/>
                </a:ext>
              </a:extLst>
            </p:cNvPr>
            <p:cNvSpPr/>
            <p:nvPr/>
          </p:nvSpPr>
          <p:spPr>
            <a:xfrm>
              <a:off x="2237507" y="4177143"/>
              <a:ext cx="1489363" cy="398318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>
                  <a:solidFill>
                    <a:srgbClr val="757070"/>
                  </a:solidFill>
                </a:rPr>
                <a:t>OK</a:t>
              </a:r>
            </a:p>
          </p:txBody>
        </p:sp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C5C3246-E221-A3A5-66C3-1A1FFD44F46E}"/>
              </a:ext>
            </a:extLst>
          </p:cNvPr>
          <p:cNvSpPr txBox="1"/>
          <p:nvPr/>
        </p:nvSpPr>
        <p:spPr>
          <a:xfrm>
            <a:off x="2471271" y="2318870"/>
            <a:ext cx="7103035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b="1">
                <a:solidFill>
                  <a:srgbClr val="C00000"/>
                </a:solidFill>
                <a:latin typeface="Roboto"/>
                <a:ea typeface="Roboto"/>
                <a:cs typeface="Roboto"/>
              </a:rPr>
              <a:t>Robô validador:</a:t>
            </a:r>
            <a:r>
              <a:rPr lang="pt-BR" sz="200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identifica</a:t>
            </a:r>
            <a:r>
              <a:rPr lang="en-US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inconsistências</a:t>
            </a:r>
            <a:r>
              <a:rPr lang="en-US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e </a:t>
            </a:r>
            <a:r>
              <a:rPr lang="en-US" sz="2000" b="1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cancela</a:t>
            </a:r>
            <a:r>
              <a:rPr lang="en-US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automaticamente</a:t>
            </a:r>
            <a:r>
              <a:rPr lang="en-US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propostas</a:t>
            </a:r>
            <a:r>
              <a:rPr lang="en-US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.</a:t>
            </a:r>
          </a:p>
          <a:p>
            <a:endParaRPr lang="en-US" sz="2000">
              <a:solidFill>
                <a:srgbClr val="FFFFFF"/>
              </a:solidFill>
              <a:latin typeface="Roboto"/>
              <a:ea typeface="Roboto"/>
              <a:cs typeface="Roboto"/>
            </a:endParaRPr>
          </a:p>
          <a:p>
            <a:endParaRPr lang="en-US" sz="2000">
              <a:solidFill>
                <a:srgbClr val="FFFFFF"/>
              </a:solidFill>
              <a:latin typeface="Roboto"/>
              <a:ea typeface="Roboto"/>
              <a:cs typeface="Roboto"/>
            </a:endParaRPr>
          </a:p>
          <a:p>
            <a:r>
              <a:rPr lang="en-US" sz="2000" b="1">
                <a:solidFill>
                  <a:srgbClr val="C00000"/>
                </a:solidFill>
                <a:latin typeface="Roboto"/>
                <a:ea typeface="Roboto"/>
                <a:cs typeface="Roboto"/>
              </a:rPr>
              <a:t>Nome e </a:t>
            </a:r>
            <a:r>
              <a:rPr lang="en-US" sz="2000" b="1" err="1">
                <a:solidFill>
                  <a:srgbClr val="C00000"/>
                </a:solidFill>
                <a:latin typeface="Roboto"/>
                <a:ea typeface="Roboto"/>
                <a:cs typeface="Roboto"/>
              </a:rPr>
              <a:t>telefone</a:t>
            </a:r>
            <a:r>
              <a:rPr lang="en-US" sz="2000" b="1">
                <a:solidFill>
                  <a:srgbClr val="C00000"/>
                </a:solidFill>
                <a:latin typeface="Roboto"/>
                <a:ea typeface="Roboto"/>
                <a:cs typeface="Roboto"/>
              </a:rPr>
              <a:t>:</a:t>
            </a:r>
            <a:r>
              <a:rPr lang="en-US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Em </a:t>
            </a:r>
            <a:r>
              <a:rPr lang="en-US" sz="2000" b="1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alguns</a:t>
            </a:r>
            <a:r>
              <a:rPr lang="en-US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casos</a:t>
            </a:r>
            <a:r>
              <a:rPr lang="en-US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, a equipe </a:t>
            </a:r>
            <a:r>
              <a:rPr lang="en-US" sz="2000" b="1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pode</a:t>
            </a:r>
            <a:r>
              <a:rPr lang="en-US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precisar</a:t>
            </a:r>
            <a:r>
              <a:rPr lang="en-US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entrar</a:t>
            </a:r>
            <a:r>
              <a:rPr lang="en-US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em</a:t>
            </a:r>
            <a:r>
              <a:rPr lang="en-US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contato</a:t>
            </a:r>
            <a:r>
              <a:rPr lang="en-US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com o </a:t>
            </a:r>
            <a:r>
              <a:rPr lang="en-US" sz="2000" b="1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cliente</a:t>
            </a:r>
            <a:r>
              <a:rPr lang="en-US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para </a:t>
            </a:r>
            <a:r>
              <a:rPr lang="en-US" sz="2000" b="1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validações</a:t>
            </a:r>
            <a:r>
              <a:rPr lang="en-US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adicionais</a:t>
            </a:r>
            <a:r>
              <a:rPr lang="en-US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ou</a:t>
            </a:r>
            <a:r>
              <a:rPr lang="en-US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solicitação</a:t>
            </a:r>
            <a:r>
              <a:rPr lang="en-US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de </a:t>
            </a:r>
            <a:r>
              <a:rPr lang="en-US" sz="2000" b="1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comprovante</a:t>
            </a:r>
            <a:r>
              <a:rPr lang="en-US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de </a:t>
            </a:r>
            <a:r>
              <a:rPr lang="en-US" sz="2000" b="1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endereço</a:t>
            </a:r>
            <a:r>
              <a:rPr lang="en-US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. </a:t>
            </a:r>
            <a:endParaRPr lang="pt-BR" sz="2000" b="1">
              <a:solidFill>
                <a:srgbClr val="FFFFFF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3" name="Gráfico 2" descr="Selo ponto de interrogação com preenchimento sólido">
            <a:extLst>
              <a:ext uri="{FF2B5EF4-FFF2-40B4-BE49-F238E27FC236}">
                <a16:creationId xmlns:a16="http://schemas.microsoft.com/office/drawing/2014/main" id="{C17909EC-FD60-13F9-5BA1-29A2E93C56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888" y="921227"/>
            <a:ext cx="727495" cy="72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668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7DA80-1401-5D85-BECB-42240F07C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2144FBF-7746-94F0-8FBE-AC73847F9DBB}"/>
              </a:ext>
            </a:extLst>
          </p:cNvPr>
          <p:cNvSpPr txBox="1"/>
          <p:nvPr/>
        </p:nvSpPr>
        <p:spPr>
          <a:xfrm>
            <a:off x="2501660" y="3644661"/>
            <a:ext cx="258792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Erro cadastral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3644D7F-1905-D573-FC38-6C9ED91D0D17}"/>
              </a:ext>
            </a:extLst>
          </p:cNvPr>
          <p:cNvSpPr txBox="1"/>
          <p:nvPr/>
        </p:nvSpPr>
        <p:spPr>
          <a:xfrm>
            <a:off x="1899685" y="1061026"/>
            <a:ext cx="838148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800" b="1">
                <a:latin typeface="Roboto"/>
                <a:ea typeface="Roboto"/>
                <a:cs typeface="Roboto"/>
              </a:rPr>
              <a:t>Origem do erro – FIQUE ATENTO!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191978-AA6D-5EC4-3AFB-DF1C798E59DF}"/>
              </a:ext>
            </a:extLst>
          </p:cNvPr>
          <p:cNvSpPr txBox="1"/>
          <p:nvPr/>
        </p:nvSpPr>
        <p:spPr>
          <a:xfrm>
            <a:off x="7145547" y="3414622"/>
            <a:ext cx="2616680" cy="9684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Roboto"/>
                <a:ea typeface="Roboto"/>
                <a:cs typeface="Roboto"/>
              </a:rPr>
              <a:t>Erro </a:t>
            </a:r>
            <a:r>
              <a:rPr lang="en-US" sz="2800" b="1" err="1">
                <a:latin typeface="Roboto"/>
                <a:ea typeface="Roboto"/>
                <a:cs typeface="Roboto"/>
              </a:rPr>
              <a:t>técnico</a:t>
            </a:r>
            <a:r>
              <a:rPr lang="en-US" sz="2800" b="1">
                <a:latin typeface="Roboto"/>
                <a:ea typeface="Roboto"/>
                <a:cs typeface="Roboto"/>
              </a:rPr>
              <a:t> </a:t>
            </a:r>
            <a:r>
              <a:rPr lang="en-US" sz="2800" b="1" err="1">
                <a:latin typeface="Roboto"/>
                <a:ea typeface="Roboto"/>
                <a:cs typeface="Roboto"/>
              </a:rPr>
              <a:t>ou</a:t>
            </a:r>
            <a:r>
              <a:rPr lang="en-US" sz="2800" b="1">
                <a:latin typeface="Roboto"/>
                <a:ea typeface="Roboto"/>
                <a:cs typeface="Roboto"/>
              </a:rPr>
              <a:t> de </a:t>
            </a:r>
            <a:r>
              <a:rPr lang="en-US" sz="2800" b="1" err="1">
                <a:latin typeface="Roboto"/>
                <a:ea typeface="Roboto"/>
                <a:cs typeface="Roboto"/>
              </a:rPr>
              <a:t>cobertura</a:t>
            </a:r>
            <a:endParaRPr lang="en-US" sz="2800" b="1">
              <a:latin typeface="Roboto"/>
              <a:ea typeface="Roboto"/>
              <a:cs typeface="Roboto"/>
            </a:endParaRPr>
          </a:p>
        </p:txBody>
      </p:sp>
      <p:sp>
        <p:nvSpPr>
          <p:cNvPr id="7" name="Retângulo: Único Canto Arredondado 6">
            <a:extLst>
              <a:ext uri="{FF2B5EF4-FFF2-40B4-BE49-F238E27FC236}">
                <a16:creationId xmlns:a16="http://schemas.microsoft.com/office/drawing/2014/main" id="{4CD815F6-5694-497A-B979-13B783C63B6D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6877808" y="2520547"/>
            <a:ext cx="3145872" cy="2819411"/>
          </a:xfrm>
          <a:prstGeom prst="round1Rect">
            <a:avLst>
              <a:gd name="adj" fmla="val 35799"/>
            </a:avLst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200">
              <a:latin typeface="Roboto"/>
              <a:ea typeface="Roboto"/>
              <a:cs typeface="Roboto"/>
            </a:endParaRPr>
          </a:p>
        </p:txBody>
      </p:sp>
      <p:sp>
        <p:nvSpPr>
          <p:cNvPr id="9" name="Retângulo: Único Canto Arredondado 8">
            <a:extLst>
              <a:ext uri="{FF2B5EF4-FFF2-40B4-BE49-F238E27FC236}">
                <a16:creationId xmlns:a16="http://schemas.microsoft.com/office/drawing/2014/main" id="{ADEEADFE-884D-95DC-6E18-A4A7D9D0B475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2219544" y="2520547"/>
            <a:ext cx="3145872" cy="2819411"/>
          </a:xfrm>
          <a:prstGeom prst="round1Rect">
            <a:avLst>
              <a:gd name="adj" fmla="val 35799"/>
            </a:avLst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200">
              <a:latin typeface="Roboto"/>
              <a:ea typeface="Roboto"/>
              <a:cs typeface="Roboto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59187EF-25F5-39EA-EA2E-9BBD120BFA0C}"/>
              </a:ext>
            </a:extLst>
          </p:cNvPr>
          <p:cNvSpPr txBox="1"/>
          <p:nvPr/>
        </p:nvSpPr>
        <p:spPr>
          <a:xfrm>
            <a:off x="4787660" y="3659036"/>
            <a:ext cx="261668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Roboto"/>
                <a:ea typeface="Roboto"/>
                <a:cs typeface="Roboto"/>
              </a:rPr>
              <a:t>x</a:t>
            </a:r>
            <a:endParaRPr lang="pt-BR"/>
          </a:p>
        </p:txBody>
      </p:sp>
      <p:pic>
        <p:nvPicPr>
          <p:cNvPr id="6" name="Gráfico 5" descr="Selo ponto de interrogação com preenchimento sólido">
            <a:extLst>
              <a:ext uri="{FF2B5EF4-FFF2-40B4-BE49-F238E27FC236}">
                <a16:creationId xmlns:a16="http://schemas.microsoft.com/office/drawing/2014/main" id="{C4DD340B-9FA6-1974-D2A2-46FCDDD591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22379" y="2502738"/>
            <a:ext cx="914400" cy="914400"/>
          </a:xfrm>
          <a:prstGeom prst="rect">
            <a:avLst/>
          </a:prstGeom>
        </p:spPr>
      </p:pic>
      <p:pic>
        <p:nvPicPr>
          <p:cNvPr id="13" name="Gráfico 12" descr="Selo cruz com preenchimento sólido">
            <a:extLst>
              <a:ext uri="{FF2B5EF4-FFF2-40B4-BE49-F238E27FC236}">
                <a16:creationId xmlns:a16="http://schemas.microsoft.com/office/drawing/2014/main" id="{9084C525-61BA-97B8-83C1-5645421E50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7141" y="2497347"/>
            <a:ext cx="914400" cy="9144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E3B063A-3779-AB50-B534-0D92F5A11033}"/>
              </a:ext>
            </a:extLst>
          </p:cNvPr>
          <p:cNvSpPr txBox="1"/>
          <p:nvPr/>
        </p:nvSpPr>
        <p:spPr>
          <a:xfrm>
            <a:off x="3025270" y="2713272"/>
            <a:ext cx="223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>
                <a:solidFill>
                  <a:schemeClr val="bg1">
                    <a:lumMod val="75000"/>
                  </a:schemeClr>
                </a:solidFill>
              </a:rPr>
              <a:t>Endereço incompleto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73B2433-40EA-95D8-B56B-5418FBBBBFDF}"/>
              </a:ext>
            </a:extLst>
          </p:cNvPr>
          <p:cNvSpPr txBox="1"/>
          <p:nvPr/>
        </p:nvSpPr>
        <p:spPr>
          <a:xfrm>
            <a:off x="7767395" y="2713272"/>
            <a:ext cx="2128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/>
              <a:t>Endereço bloqueado</a:t>
            </a:r>
          </a:p>
        </p:txBody>
      </p:sp>
    </p:spTree>
    <p:extLst>
      <p:ext uri="{BB962C8B-B14F-4D97-AF65-F5344CB8AC3E}">
        <p14:creationId xmlns:p14="http://schemas.microsoft.com/office/powerpoint/2010/main" val="2346848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Diagonais Arredondados 6">
            <a:extLst>
              <a:ext uri="{FF2B5EF4-FFF2-40B4-BE49-F238E27FC236}">
                <a16:creationId xmlns:a16="http://schemas.microsoft.com/office/drawing/2014/main" id="{1465E848-C3EC-E20B-27E5-36E03897C279}"/>
              </a:ext>
            </a:extLst>
          </p:cNvPr>
          <p:cNvSpPr/>
          <p:nvPr/>
        </p:nvSpPr>
        <p:spPr>
          <a:xfrm>
            <a:off x="877294" y="2249638"/>
            <a:ext cx="3717758" cy="2958432"/>
          </a:xfrm>
          <a:prstGeom prst="round2Diag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6999FAF-8C70-4EE8-CFE2-E08076577BA9}"/>
              </a:ext>
            </a:extLst>
          </p:cNvPr>
          <p:cNvSpPr txBox="1"/>
          <p:nvPr/>
        </p:nvSpPr>
        <p:spPr>
          <a:xfrm>
            <a:off x="3454038" y="535658"/>
            <a:ext cx="563304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800" b="1">
                <a:latin typeface="Roboto"/>
                <a:ea typeface="Roboto"/>
                <a:cs typeface="Roboto"/>
              </a:rPr>
              <a:t>Erro de </a:t>
            </a:r>
            <a:r>
              <a:rPr lang="pt-BR" sz="2800" b="1">
                <a:solidFill>
                  <a:srgbClr val="C00000"/>
                </a:solidFill>
                <a:latin typeface="Roboto"/>
                <a:ea typeface="Roboto"/>
                <a:cs typeface="Roboto"/>
              </a:rPr>
              <a:t>cobertura </a:t>
            </a:r>
            <a:r>
              <a:rPr lang="pt-BR" sz="2800" b="1">
                <a:latin typeface="Roboto"/>
                <a:ea typeface="Roboto"/>
                <a:cs typeface="Roboto"/>
              </a:rPr>
              <a:t>ou técnico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09375E0-3A1C-F124-7995-18A7961C9C0B}"/>
              </a:ext>
            </a:extLst>
          </p:cNvPr>
          <p:cNvSpPr txBox="1"/>
          <p:nvPr/>
        </p:nvSpPr>
        <p:spPr>
          <a:xfrm>
            <a:off x="1006415" y="2667000"/>
            <a:ext cx="3464944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>
                <a:solidFill>
                  <a:schemeClr val="bg1"/>
                </a:solidFill>
              </a:rPr>
              <a:t>MDU </a:t>
            </a:r>
            <a:r>
              <a:rPr lang="en-US" sz="2000" b="1" err="1">
                <a:solidFill>
                  <a:schemeClr val="bg1"/>
                </a:solidFill>
              </a:rPr>
              <a:t>não</a:t>
            </a:r>
            <a:r>
              <a:rPr lang="en-US" sz="2000" b="1">
                <a:solidFill>
                  <a:schemeClr val="bg1"/>
                </a:solidFill>
              </a:rPr>
              <a:t> </a:t>
            </a:r>
            <a:r>
              <a:rPr lang="en-US" sz="2000" b="1" err="1">
                <a:solidFill>
                  <a:schemeClr val="bg1"/>
                </a:solidFill>
              </a:rPr>
              <a:t>construído</a:t>
            </a:r>
            <a:r>
              <a:rPr lang="en-US" sz="2000" b="1">
                <a:solidFill>
                  <a:schemeClr val="bg1"/>
                </a:solidFill>
              </a:rPr>
              <a:t> </a:t>
            </a:r>
            <a:endParaRPr lang="pt-BR" sz="2000" b="1">
              <a:solidFill>
                <a:schemeClr val="bg1"/>
              </a:solidFill>
            </a:endParaRPr>
          </a:p>
          <a:p>
            <a:endParaRPr lang="en-US" sz="2000" b="1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>
                <a:solidFill>
                  <a:schemeClr val="bg1"/>
                </a:solidFill>
              </a:rPr>
              <a:t>Backbone </a:t>
            </a:r>
            <a:r>
              <a:rPr lang="en-US" sz="2000" b="1" err="1">
                <a:solidFill>
                  <a:schemeClr val="bg1"/>
                </a:solidFill>
              </a:rPr>
              <a:t>inexistente</a:t>
            </a:r>
            <a:r>
              <a:rPr lang="en-US" sz="2000" b="1">
                <a:solidFill>
                  <a:schemeClr val="bg1"/>
                </a:solidFill>
              </a:rPr>
              <a:t> </a:t>
            </a:r>
          </a:p>
          <a:p>
            <a:endParaRPr lang="en-US" sz="2000" b="1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>
                <a:solidFill>
                  <a:schemeClr val="bg1"/>
                </a:solidFill>
              </a:rPr>
              <a:t>Endereço </a:t>
            </a:r>
            <a:r>
              <a:rPr lang="en-US" sz="2000" b="1" err="1">
                <a:solidFill>
                  <a:schemeClr val="bg1"/>
                </a:solidFill>
              </a:rPr>
              <a:t>bloqueado</a:t>
            </a:r>
            <a:r>
              <a:rPr lang="en-US" sz="2000" b="1">
                <a:solidFill>
                  <a:schemeClr val="bg1"/>
                </a:solidFill>
              </a:rPr>
              <a:t> </a:t>
            </a:r>
          </a:p>
          <a:p>
            <a:endParaRPr lang="en-US" sz="2000" b="1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>
                <a:solidFill>
                  <a:schemeClr val="bg1"/>
                </a:solidFill>
              </a:rPr>
              <a:t>Meio </a:t>
            </a:r>
            <a:r>
              <a:rPr lang="en-US" sz="2000" b="1" err="1">
                <a:solidFill>
                  <a:schemeClr val="bg1"/>
                </a:solidFill>
              </a:rPr>
              <a:t>físico</a:t>
            </a:r>
            <a:r>
              <a:rPr lang="en-US" sz="2000" b="1">
                <a:solidFill>
                  <a:schemeClr val="bg1"/>
                </a:solidFill>
              </a:rPr>
              <a:t> </a:t>
            </a:r>
            <a:r>
              <a:rPr lang="en-US" sz="2000" b="1" err="1">
                <a:solidFill>
                  <a:schemeClr val="bg1"/>
                </a:solidFill>
              </a:rPr>
              <a:t>indisponível</a:t>
            </a:r>
            <a:endParaRPr lang="en-US" sz="2000" b="1">
              <a:solidFill>
                <a:schemeClr val="bg1"/>
              </a:solidFill>
            </a:endParaRPr>
          </a:p>
          <a:p>
            <a:pPr algn="ctr"/>
            <a:endParaRPr lang="pt-BR" sz="2000"/>
          </a:p>
        </p:txBody>
      </p:sp>
      <p:sp>
        <p:nvSpPr>
          <p:cNvPr id="5" name="Retângulo: Cantos Diagonais Arredondados 4">
            <a:extLst>
              <a:ext uri="{FF2B5EF4-FFF2-40B4-BE49-F238E27FC236}">
                <a16:creationId xmlns:a16="http://schemas.microsoft.com/office/drawing/2014/main" id="{9A3DC814-3A09-1930-F606-35562AACD125}"/>
              </a:ext>
            </a:extLst>
          </p:cNvPr>
          <p:cNvSpPr/>
          <p:nvPr/>
        </p:nvSpPr>
        <p:spPr>
          <a:xfrm>
            <a:off x="6096275" y="3931791"/>
            <a:ext cx="4925457" cy="816203"/>
          </a:xfrm>
          <a:prstGeom prst="round2DiagRect">
            <a:avLst/>
          </a:prstGeom>
          <a:solidFill>
            <a:srgbClr val="C00000"/>
          </a:solidFill>
          <a:ln>
            <a:noFill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/>
              <a:t>Não criar complemento enquanto não houver estrutura disponível.</a:t>
            </a:r>
          </a:p>
        </p:txBody>
      </p:sp>
      <p:sp>
        <p:nvSpPr>
          <p:cNvPr id="9" name="Chave Esquerda 8">
            <a:extLst>
              <a:ext uri="{FF2B5EF4-FFF2-40B4-BE49-F238E27FC236}">
                <a16:creationId xmlns:a16="http://schemas.microsoft.com/office/drawing/2014/main" id="{74A56B79-9567-80A1-AF0E-FB086D915B19}"/>
              </a:ext>
            </a:extLst>
          </p:cNvPr>
          <p:cNvSpPr/>
          <p:nvPr/>
        </p:nvSpPr>
        <p:spPr>
          <a:xfrm rot="10800000">
            <a:off x="4742518" y="2252186"/>
            <a:ext cx="737382" cy="2963948"/>
          </a:xfrm>
          <a:prstGeom prst="leftBrac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Diagonais Arredondados 9">
            <a:extLst>
              <a:ext uri="{FF2B5EF4-FFF2-40B4-BE49-F238E27FC236}">
                <a16:creationId xmlns:a16="http://schemas.microsoft.com/office/drawing/2014/main" id="{C2639DF5-E939-338D-6558-F00B58CBED09}"/>
              </a:ext>
            </a:extLst>
          </p:cNvPr>
          <p:cNvSpPr/>
          <p:nvPr/>
        </p:nvSpPr>
        <p:spPr>
          <a:xfrm>
            <a:off x="6096274" y="2767224"/>
            <a:ext cx="4925457" cy="816203"/>
          </a:xfrm>
          <a:prstGeom prst="round2DiagRect">
            <a:avLst/>
          </a:prstGeom>
          <a:solidFill>
            <a:srgbClr val="C00000"/>
          </a:solidFill>
          <a:ln>
            <a:noFill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/>
              <a:t>Falta de infraestrutura</a:t>
            </a:r>
          </a:p>
        </p:txBody>
      </p:sp>
      <p:pic>
        <p:nvPicPr>
          <p:cNvPr id="6" name="Gráfico 5" descr="Selo ponto de interrogação com preenchimento sólido">
            <a:extLst>
              <a:ext uri="{FF2B5EF4-FFF2-40B4-BE49-F238E27FC236}">
                <a16:creationId xmlns:a16="http://schemas.microsoft.com/office/drawing/2014/main" id="{54B70019-7B22-DA7C-E320-44D51197F1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9662" y="346134"/>
            <a:ext cx="914400" cy="914400"/>
          </a:xfrm>
          <a:prstGeom prst="rect">
            <a:avLst/>
          </a:prstGeom>
        </p:spPr>
      </p:pic>
      <p:pic>
        <p:nvPicPr>
          <p:cNvPr id="11" name="Gráfico 10" descr="Selo cruz com preenchimento sólido">
            <a:extLst>
              <a:ext uri="{FF2B5EF4-FFF2-40B4-BE49-F238E27FC236}">
                <a16:creationId xmlns:a16="http://schemas.microsoft.com/office/drawing/2014/main" id="{08C99B9D-3FD1-3C1E-C444-DDBC7EB390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4424" y="3479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954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D2FDDC-3841-AF83-5EB5-D69E103F7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 descr="Gatinho com preenchimento sólido">
            <a:extLst>
              <a:ext uri="{FF2B5EF4-FFF2-40B4-BE49-F238E27FC236}">
                <a16:creationId xmlns:a16="http://schemas.microsoft.com/office/drawing/2014/main" id="{DEB9E04E-C9F8-4AF4-D3D0-8B9ECE40F8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872" y="0"/>
            <a:ext cx="2371344" cy="237134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1CA8B38-BAA6-3DE6-0B0E-DA0E85EB3A3E}"/>
              </a:ext>
            </a:extLst>
          </p:cNvPr>
          <p:cNvSpPr txBox="1"/>
          <p:nvPr/>
        </p:nvSpPr>
        <p:spPr>
          <a:xfrm>
            <a:off x="3398107" y="901768"/>
            <a:ext cx="568373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O pulo do gato</a:t>
            </a: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/>
              <a:ea typeface="+mn-ea"/>
              <a:cs typeface="+mn-cs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4FD2AB4B-6A11-33DF-14EE-EC8DD5A71A27}"/>
              </a:ext>
            </a:extLst>
          </p:cNvPr>
          <p:cNvGrpSpPr/>
          <p:nvPr/>
        </p:nvGrpSpPr>
        <p:grpSpPr>
          <a:xfrm>
            <a:off x="1266378" y="3136612"/>
            <a:ext cx="1247972" cy="690562"/>
            <a:chOff x="1205276" y="2350734"/>
            <a:chExt cx="1247972" cy="690562"/>
          </a:xfrm>
        </p:grpSpPr>
        <p:sp>
          <p:nvSpPr>
            <p:cNvPr id="8" name="Retângulo: Único Canto Arredondado 29">
              <a:extLst>
                <a:ext uri="{FF2B5EF4-FFF2-40B4-BE49-F238E27FC236}">
                  <a16:creationId xmlns:a16="http://schemas.microsoft.com/office/drawing/2014/main" id="{D4D43E0C-0B6C-F5A8-AC65-146E54A288AD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205276" y="23507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</p:txBody>
        </p:sp>
        <p:sp>
          <p:nvSpPr>
            <p:cNvPr id="9" name="Forma Livre: Forma 25">
              <a:extLst>
                <a:ext uri="{FF2B5EF4-FFF2-40B4-BE49-F238E27FC236}">
                  <a16:creationId xmlns:a16="http://schemas.microsoft.com/office/drawing/2014/main" id="{DDC459A3-6BB3-FE7B-40B7-5A6E6AB41677}"/>
                </a:ext>
              </a:extLst>
            </p:cNvPr>
            <p:cNvSpPr/>
            <p:nvPr/>
          </p:nvSpPr>
          <p:spPr>
            <a:xfrm>
              <a:off x="1384570" y="23507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4000" b="1" i="1">
                  <a:solidFill>
                    <a:prstClr val="black"/>
                  </a:solidFill>
                  <a:latin typeface="Roboto"/>
                  <a:ea typeface="Roboto"/>
                  <a:cs typeface="Roboto"/>
                </a:rPr>
                <a:t>C</a:t>
              </a:r>
              <a:endParaRPr kumimoji="0" lang="pt-BR" sz="4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7CCC022-BD1B-58DE-9A63-C7D8E94A9F29}"/>
              </a:ext>
            </a:extLst>
          </p:cNvPr>
          <p:cNvSpPr txBox="1"/>
          <p:nvPr/>
        </p:nvSpPr>
        <p:spPr>
          <a:xfrm>
            <a:off x="2714752" y="3136612"/>
            <a:ext cx="2316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/>
                <a:ea typeface="+mn-ea"/>
                <a:cs typeface="+mn-cs"/>
              </a:rPr>
              <a:t>CLASSIFICAR</a:t>
            </a:r>
          </a:p>
        </p:txBody>
      </p:sp>
    </p:spTree>
    <p:extLst>
      <p:ext uri="{BB962C8B-B14F-4D97-AF65-F5344CB8AC3E}">
        <p14:creationId xmlns:p14="http://schemas.microsoft.com/office/powerpoint/2010/main" val="36817100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DE28C8-9D27-D789-76D1-C4077B1AB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75F867F-239F-9F11-8926-6B4B92F669D8}"/>
              </a:ext>
            </a:extLst>
          </p:cNvPr>
          <p:cNvSpPr/>
          <p:nvPr/>
        </p:nvSpPr>
        <p:spPr>
          <a:xfrm>
            <a:off x="2941" y="4709247"/>
            <a:ext cx="12192000" cy="1403099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13">
            <a:extLst>
              <a:ext uri="{FF2B5EF4-FFF2-40B4-BE49-F238E27FC236}">
                <a16:creationId xmlns:a16="http://schemas.microsoft.com/office/drawing/2014/main" id="{F2DE1B37-2A71-E237-D2DD-EE4D1D87054B}"/>
              </a:ext>
            </a:extLst>
          </p:cNvPr>
          <p:cNvSpPr txBox="1"/>
          <p:nvPr/>
        </p:nvSpPr>
        <p:spPr>
          <a:xfrm>
            <a:off x="2733040" y="467350"/>
            <a:ext cx="672591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 que vamos ver hoje: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89D81C77-6EFE-A4E6-60D8-DF950B710661}"/>
              </a:ext>
            </a:extLst>
          </p:cNvPr>
          <p:cNvGrpSpPr/>
          <p:nvPr/>
        </p:nvGrpSpPr>
        <p:grpSpPr>
          <a:xfrm>
            <a:off x="1284666" y="1643052"/>
            <a:ext cx="1247972" cy="690562"/>
            <a:chOff x="1205276" y="2350734"/>
            <a:chExt cx="1247972" cy="690562"/>
          </a:xfrm>
        </p:grpSpPr>
        <p:sp>
          <p:nvSpPr>
            <p:cNvPr id="7" name="Retângulo: Único Canto Arredondado 29">
              <a:extLst>
                <a:ext uri="{FF2B5EF4-FFF2-40B4-BE49-F238E27FC236}">
                  <a16:creationId xmlns:a16="http://schemas.microsoft.com/office/drawing/2014/main" id="{A42830B6-2F03-646A-2B36-CF2717C32247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205276" y="23507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6" name="Forma Livre: Forma 25">
              <a:extLst>
                <a:ext uri="{FF2B5EF4-FFF2-40B4-BE49-F238E27FC236}">
                  <a16:creationId xmlns:a16="http://schemas.microsoft.com/office/drawing/2014/main" id="{7356D2AD-A427-80B3-BEFC-45791A924FC7}"/>
                </a:ext>
              </a:extLst>
            </p:cNvPr>
            <p:cNvSpPr/>
            <p:nvPr/>
          </p:nvSpPr>
          <p:spPr>
            <a:xfrm>
              <a:off x="1384570" y="23507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 err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I</a:t>
              </a:r>
              <a:endParaRPr lang="pt-BR" sz="4000" b="1" i="1">
                <a:solidFill>
                  <a:schemeClr val="tx1"/>
                </a:solidFill>
                <a:latin typeface="Roboto"/>
                <a:ea typeface="Roboto"/>
                <a:cs typeface="Roboto"/>
              </a:endParaRP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5C7E2F6D-A645-AE4A-0DF6-A8350B20186D}"/>
              </a:ext>
            </a:extLst>
          </p:cNvPr>
          <p:cNvGrpSpPr/>
          <p:nvPr/>
        </p:nvGrpSpPr>
        <p:grpSpPr>
          <a:xfrm>
            <a:off x="1265878" y="3942030"/>
            <a:ext cx="1247972" cy="690562"/>
            <a:chOff x="1205276" y="2350734"/>
            <a:chExt cx="1247972" cy="690562"/>
          </a:xfrm>
        </p:grpSpPr>
        <p:sp>
          <p:nvSpPr>
            <p:cNvPr id="11" name="Retângulo: Único Canto Arredondado 29">
              <a:extLst>
                <a:ext uri="{FF2B5EF4-FFF2-40B4-BE49-F238E27FC236}">
                  <a16:creationId xmlns:a16="http://schemas.microsoft.com/office/drawing/2014/main" id="{05A792A5-781F-C1D3-B0EC-D44494A30A26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205276" y="23507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2" name="Forma Livre: Forma 25">
              <a:extLst>
                <a:ext uri="{FF2B5EF4-FFF2-40B4-BE49-F238E27FC236}">
                  <a16:creationId xmlns:a16="http://schemas.microsoft.com/office/drawing/2014/main" id="{C603733D-4433-5B9B-E98E-0210E6D72531}"/>
                </a:ext>
              </a:extLst>
            </p:cNvPr>
            <p:cNvSpPr/>
            <p:nvPr/>
          </p:nvSpPr>
          <p:spPr>
            <a:xfrm>
              <a:off x="1384570" y="23507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C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99B07ECB-E409-36CB-AE91-C30B8BB468C9}"/>
              </a:ext>
            </a:extLst>
          </p:cNvPr>
          <p:cNvGrpSpPr/>
          <p:nvPr/>
        </p:nvGrpSpPr>
        <p:grpSpPr>
          <a:xfrm>
            <a:off x="1305609" y="2792541"/>
            <a:ext cx="1247972" cy="690562"/>
            <a:chOff x="1205276" y="2350734"/>
            <a:chExt cx="1247972" cy="690562"/>
          </a:xfrm>
        </p:grpSpPr>
        <p:sp>
          <p:nvSpPr>
            <p:cNvPr id="14" name="Retângulo: Único Canto Arredondado 29">
              <a:extLst>
                <a:ext uri="{FF2B5EF4-FFF2-40B4-BE49-F238E27FC236}">
                  <a16:creationId xmlns:a16="http://schemas.microsoft.com/office/drawing/2014/main" id="{5EDC8872-D1BC-54C2-9996-237125336B79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205276" y="23507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5" name="Forma Livre: Forma 25">
              <a:extLst>
                <a:ext uri="{FF2B5EF4-FFF2-40B4-BE49-F238E27FC236}">
                  <a16:creationId xmlns:a16="http://schemas.microsoft.com/office/drawing/2014/main" id="{2137BED8-8CEC-83CE-7B35-5EA634BE7D90}"/>
                </a:ext>
              </a:extLst>
            </p:cNvPr>
            <p:cNvSpPr/>
            <p:nvPr/>
          </p:nvSpPr>
          <p:spPr>
            <a:xfrm>
              <a:off x="1384570" y="23507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 err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I</a:t>
              </a:r>
              <a:endParaRPr lang="pt-BR" sz="4000" b="1" i="1">
                <a:solidFill>
                  <a:schemeClr val="tx1"/>
                </a:solidFill>
                <a:latin typeface="Roboto"/>
                <a:ea typeface="Roboto"/>
                <a:cs typeface="Roboto"/>
              </a:endParaRP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8607A75E-13AF-CB8A-AA58-71585358E0E3}"/>
              </a:ext>
            </a:extLst>
          </p:cNvPr>
          <p:cNvGrpSpPr/>
          <p:nvPr/>
        </p:nvGrpSpPr>
        <p:grpSpPr>
          <a:xfrm>
            <a:off x="1265878" y="5116258"/>
            <a:ext cx="1247972" cy="690562"/>
            <a:chOff x="1205276" y="2350734"/>
            <a:chExt cx="1247972" cy="690562"/>
          </a:xfrm>
        </p:grpSpPr>
        <p:sp>
          <p:nvSpPr>
            <p:cNvPr id="17" name="Retângulo: Único Canto Arredondado 29">
              <a:extLst>
                <a:ext uri="{FF2B5EF4-FFF2-40B4-BE49-F238E27FC236}">
                  <a16:creationId xmlns:a16="http://schemas.microsoft.com/office/drawing/2014/main" id="{E84E5EE4-973F-0F36-431C-8E0544984C87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205276" y="23507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8" name="Forma Livre: Forma 25">
              <a:extLst>
                <a:ext uri="{FF2B5EF4-FFF2-40B4-BE49-F238E27FC236}">
                  <a16:creationId xmlns:a16="http://schemas.microsoft.com/office/drawing/2014/main" id="{46432837-8792-4618-8F4A-D6A5FFD9ED7D}"/>
                </a:ext>
              </a:extLst>
            </p:cNvPr>
            <p:cNvSpPr/>
            <p:nvPr/>
          </p:nvSpPr>
          <p:spPr>
            <a:xfrm>
              <a:off x="1384570" y="23507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A</a:t>
              </a:r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C14132E-DCDE-B64C-E1A8-158675259F02}"/>
              </a:ext>
            </a:extLst>
          </p:cNvPr>
          <p:cNvSpPr txBox="1"/>
          <p:nvPr/>
        </p:nvSpPr>
        <p:spPr>
          <a:xfrm>
            <a:off x="2733040" y="1643052"/>
            <a:ext cx="2331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</a:rPr>
              <a:t>IDENTIFICAR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0816471-795A-AB70-DA96-A7495A0AA2CC}"/>
              </a:ext>
            </a:extLst>
          </p:cNvPr>
          <p:cNvSpPr txBox="1"/>
          <p:nvPr/>
        </p:nvSpPr>
        <p:spPr>
          <a:xfrm>
            <a:off x="2733040" y="2792541"/>
            <a:ext cx="2499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</a:rPr>
              <a:t>INTERPRETAR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A76D1BC-1560-7454-7A47-B3BDBFC6E5B8}"/>
              </a:ext>
            </a:extLst>
          </p:cNvPr>
          <p:cNvSpPr txBox="1"/>
          <p:nvPr/>
        </p:nvSpPr>
        <p:spPr>
          <a:xfrm>
            <a:off x="2733040" y="4042672"/>
            <a:ext cx="2316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</a:rPr>
              <a:t>CLASSIFICAR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5440967-817A-19DC-2AF4-AB682CBBAC70}"/>
              </a:ext>
            </a:extLst>
          </p:cNvPr>
          <p:cNvSpPr txBox="1"/>
          <p:nvPr/>
        </p:nvSpPr>
        <p:spPr>
          <a:xfrm>
            <a:off x="2733040" y="5116258"/>
            <a:ext cx="1029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</a:rPr>
              <a:t>AGIR</a:t>
            </a:r>
          </a:p>
        </p:txBody>
      </p:sp>
      <p:sp>
        <p:nvSpPr>
          <p:cNvPr id="5" name="CaixaDeTexto 7">
            <a:extLst>
              <a:ext uri="{FF2B5EF4-FFF2-40B4-BE49-F238E27FC236}">
                <a16:creationId xmlns:a16="http://schemas.microsoft.com/office/drawing/2014/main" id="{E37077F3-7A61-6AF4-06F3-F0EC7BF259E2}"/>
              </a:ext>
            </a:extLst>
          </p:cNvPr>
          <p:cNvSpPr txBox="1"/>
          <p:nvPr/>
        </p:nvSpPr>
        <p:spPr>
          <a:xfrm>
            <a:off x="5887112" y="5021788"/>
            <a:ext cx="8733445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pt-BR" sz="2000">
                <a:solidFill>
                  <a:srgbClr val="FFFFFF"/>
                </a:solidFill>
                <a:ea typeface="+mn-lt"/>
                <a:cs typeface="+mn-lt"/>
              </a:rPr>
              <a:t>Como agir frente ao cenário apresentado?</a:t>
            </a:r>
          </a:p>
          <a:p>
            <a:pPr marL="285750" indent="-285750">
              <a:buFont typeface="Arial"/>
              <a:buChar char="•"/>
            </a:pPr>
            <a:r>
              <a:rPr lang="pt-BR" sz="2000">
                <a:solidFill>
                  <a:srgbClr val="FFFFFF"/>
                </a:solidFill>
                <a:ea typeface="+mn-lt"/>
                <a:cs typeface="+mn-lt"/>
              </a:rPr>
              <a:t>Ações assertivas</a:t>
            </a:r>
          </a:p>
          <a:p>
            <a:pPr marL="285750" indent="-285750">
              <a:buFont typeface="Arial,Sans-Serif"/>
              <a:buChar char="•"/>
            </a:pPr>
            <a:r>
              <a:rPr lang="pt-BR" sz="2000">
                <a:solidFill>
                  <a:srgbClr val="FFFFFF"/>
                </a:solidFill>
                <a:latin typeface="Arial"/>
                <a:ea typeface="+mn-lt"/>
                <a:cs typeface="Arial"/>
              </a:rPr>
              <a:t>Desafio GED: Analisar cenários!</a:t>
            </a:r>
            <a:endParaRPr lang="en-US" sz="2000">
              <a:solidFill>
                <a:srgbClr val="000000"/>
              </a:solidFill>
              <a:latin typeface="Arial"/>
              <a:ea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2041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3">
            <a:extLst>
              <a:ext uri="{FF2B5EF4-FFF2-40B4-BE49-F238E27FC236}">
                <a16:creationId xmlns:a16="http://schemas.microsoft.com/office/drawing/2014/main" id="{F61ADAD4-F871-1380-1231-A9D25BEFC94B}"/>
              </a:ext>
            </a:extLst>
          </p:cNvPr>
          <p:cNvSpPr txBox="1"/>
          <p:nvPr/>
        </p:nvSpPr>
        <p:spPr>
          <a:xfrm>
            <a:off x="2733040" y="467350"/>
            <a:ext cx="672591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 que vamos ver hoje: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41C609B4-2B0D-6DCF-33E0-8B90779EF396}"/>
              </a:ext>
            </a:extLst>
          </p:cNvPr>
          <p:cNvGrpSpPr/>
          <p:nvPr/>
        </p:nvGrpSpPr>
        <p:grpSpPr>
          <a:xfrm>
            <a:off x="1284666" y="1643052"/>
            <a:ext cx="1247972" cy="690562"/>
            <a:chOff x="1205276" y="2350734"/>
            <a:chExt cx="1247972" cy="690562"/>
          </a:xfrm>
        </p:grpSpPr>
        <p:sp>
          <p:nvSpPr>
            <p:cNvPr id="7" name="Retângulo: Único Canto Arredondado 29">
              <a:extLst>
                <a:ext uri="{FF2B5EF4-FFF2-40B4-BE49-F238E27FC236}">
                  <a16:creationId xmlns:a16="http://schemas.microsoft.com/office/drawing/2014/main" id="{EBD2A4DE-1A58-E3D7-3E5E-4A591CFAD48B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205276" y="23507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6" name="Forma Livre: Forma 25">
              <a:extLst>
                <a:ext uri="{FF2B5EF4-FFF2-40B4-BE49-F238E27FC236}">
                  <a16:creationId xmlns:a16="http://schemas.microsoft.com/office/drawing/2014/main" id="{C35B561F-1127-EF0E-1087-C75DAD0F66A8}"/>
                </a:ext>
              </a:extLst>
            </p:cNvPr>
            <p:cNvSpPr/>
            <p:nvPr/>
          </p:nvSpPr>
          <p:spPr>
            <a:xfrm>
              <a:off x="1384570" y="23507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 err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I</a:t>
              </a:r>
              <a:endParaRPr lang="pt-BR" sz="4000" b="1" i="1">
                <a:solidFill>
                  <a:schemeClr val="tx1"/>
                </a:solidFill>
                <a:latin typeface="Roboto"/>
                <a:ea typeface="Roboto"/>
                <a:cs typeface="Roboto"/>
              </a:endParaRP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BFD6F6A0-CC15-AB31-7FD4-0042A80F40C7}"/>
              </a:ext>
            </a:extLst>
          </p:cNvPr>
          <p:cNvGrpSpPr/>
          <p:nvPr/>
        </p:nvGrpSpPr>
        <p:grpSpPr>
          <a:xfrm>
            <a:off x="1265878" y="3942030"/>
            <a:ext cx="1247972" cy="690562"/>
            <a:chOff x="1205276" y="2350734"/>
            <a:chExt cx="1247972" cy="690562"/>
          </a:xfrm>
        </p:grpSpPr>
        <p:sp>
          <p:nvSpPr>
            <p:cNvPr id="11" name="Retângulo: Único Canto Arredondado 29">
              <a:extLst>
                <a:ext uri="{FF2B5EF4-FFF2-40B4-BE49-F238E27FC236}">
                  <a16:creationId xmlns:a16="http://schemas.microsoft.com/office/drawing/2014/main" id="{B291ABFF-A5C5-EEA7-5FC6-A0F7A6FFB9FC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205276" y="23507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2" name="Forma Livre: Forma 25">
              <a:extLst>
                <a:ext uri="{FF2B5EF4-FFF2-40B4-BE49-F238E27FC236}">
                  <a16:creationId xmlns:a16="http://schemas.microsoft.com/office/drawing/2014/main" id="{D62213E1-0D4B-1B19-6615-49B94840EA32}"/>
                </a:ext>
              </a:extLst>
            </p:cNvPr>
            <p:cNvSpPr/>
            <p:nvPr/>
          </p:nvSpPr>
          <p:spPr>
            <a:xfrm>
              <a:off x="1384570" y="23507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C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BB28B39D-9B61-1F92-BE5A-4567C341C851}"/>
              </a:ext>
            </a:extLst>
          </p:cNvPr>
          <p:cNvGrpSpPr/>
          <p:nvPr/>
        </p:nvGrpSpPr>
        <p:grpSpPr>
          <a:xfrm>
            <a:off x="1305609" y="2792541"/>
            <a:ext cx="1247972" cy="690562"/>
            <a:chOff x="1205276" y="2350734"/>
            <a:chExt cx="1247972" cy="690562"/>
          </a:xfrm>
        </p:grpSpPr>
        <p:sp>
          <p:nvSpPr>
            <p:cNvPr id="14" name="Retângulo: Único Canto Arredondado 29">
              <a:extLst>
                <a:ext uri="{FF2B5EF4-FFF2-40B4-BE49-F238E27FC236}">
                  <a16:creationId xmlns:a16="http://schemas.microsoft.com/office/drawing/2014/main" id="{476C296E-97BB-0841-5004-74CF7AA116DE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205276" y="23507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5" name="Forma Livre: Forma 25">
              <a:extLst>
                <a:ext uri="{FF2B5EF4-FFF2-40B4-BE49-F238E27FC236}">
                  <a16:creationId xmlns:a16="http://schemas.microsoft.com/office/drawing/2014/main" id="{7AF48801-B2AA-A460-8D2F-E5162BFB1EBB}"/>
                </a:ext>
              </a:extLst>
            </p:cNvPr>
            <p:cNvSpPr/>
            <p:nvPr/>
          </p:nvSpPr>
          <p:spPr>
            <a:xfrm>
              <a:off x="1384570" y="23507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 err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I</a:t>
              </a:r>
              <a:endParaRPr lang="pt-BR" sz="4000" b="1" i="1">
                <a:solidFill>
                  <a:schemeClr val="tx1"/>
                </a:solidFill>
                <a:latin typeface="Roboto"/>
                <a:ea typeface="Roboto"/>
                <a:cs typeface="Roboto"/>
              </a:endParaRP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F7961D44-3E14-E2D4-4CB2-78D8A789226E}"/>
              </a:ext>
            </a:extLst>
          </p:cNvPr>
          <p:cNvGrpSpPr/>
          <p:nvPr/>
        </p:nvGrpSpPr>
        <p:grpSpPr>
          <a:xfrm>
            <a:off x="1265878" y="5116258"/>
            <a:ext cx="1247972" cy="690562"/>
            <a:chOff x="1205276" y="2350734"/>
            <a:chExt cx="1247972" cy="690562"/>
          </a:xfrm>
        </p:grpSpPr>
        <p:sp>
          <p:nvSpPr>
            <p:cNvPr id="17" name="Retângulo: Único Canto Arredondado 29">
              <a:extLst>
                <a:ext uri="{FF2B5EF4-FFF2-40B4-BE49-F238E27FC236}">
                  <a16:creationId xmlns:a16="http://schemas.microsoft.com/office/drawing/2014/main" id="{F1D8E18B-6FCF-4EB9-7FC0-643B1DF6F323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205276" y="23507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8" name="Forma Livre: Forma 25">
              <a:extLst>
                <a:ext uri="{FF2B5EF4-FFF2-40B4-BE49-F238E27FC236}">
                  <a16:creationId xmlns:a16="http://schemas.microsoft.com/office/drawing/2014/main" id="{13D5B156-53D8-36A2-B3C2-3FFFD13ECCCC}"/>
                </a:ext>
              </a:extLst>
            </p:cNvPr>
            <p:cNvSpPr/>
            <p:nvPr/>
          </p:nvSpPr>
          <p:spPr>
            <a:xfrm>
              <a:off x="1384570" y="23507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A</a:t>
              </a:r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F8D31F3-BD44-4D50-8EFB-1CE5E17DC84F}"/>
              </a:ext>
            </a:extLst>
          </p:cNvPr>
          <p:cNvSpPr txBox="1"/>
          <p:nvPr/>
        </p:nvSpPr>
        <p:spPr>
          <a:xfrm>
            <a:off x="2733040" y="1643052"/>
            <a:ext cx="2331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</a:rPr>
              <a:t>IDENTIFICAR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F49DB15-0887-41A4-7A9C-B7196EAABF7F}"/>
              </a:ext>
            </a:extLst>
          </p:cNvPr>
          <p:cNvSpPr txBox="1"/>
          <p:nvPr/>
        </p:nvSpPr>
        <p:spPr>
          <a:xfrm>
            <a:off x="2733040" y="2792541"/>
            <a:ext cx="2499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</a:rPr>
              <a:t>INTERPRETAR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9C1CA72-15DC-20A4-966E-4B9D898F2E03}"/>
              </a:ext>
            </a:extLst>
          </p:cNvPr>
          <p:cNvSpPr txBox="1"/>
          <p:nvPr/>
        </p:nvSpPr>
        <p:spPr>
          <a:xfrm>
            <a:off x="2733040" y="4042672"/>
            <a:ext cx="2316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</a:rPr>
              <a:t>CLASSIFICAR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62AA9E6-C021-F2C6-9AB9-105184003975}"/>
              </a:ext>
            </a:extLst>
          </p:cNvPr>
          <p:cNvSpPr txBox="1"/>
          <p:nvPr/>
        </p:nvSpPr>
        <p:spPr>
          <a:xfrm>
            <a:off x="2733040" y="5116258"/>
            <a:ext cx="1029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</a:rPr>
              <a:t>AGIR</a:t>
            </a:r>
          </a:p>
        </p:txBody>
      </p:sp>
    </p:spTree>
    <p:extLst>
      <p:ext uri="{BB962C8B-B14F-4D97-AF65-F5344CB8AC3E}">
        <p14:creationId xmlns:p14="http://schemas.microsoft.com/office/powerpoint/2010/main" val="23542536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77B15-22FD-BC0D-B2B2-3717912B6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8DE4EE8-8476-D339-5CC4-B53AF713F7BE}"/>
              </a:ext>
            </a:extLst>
          </p:cNvPr>
          <p:cNvSpPr/>
          <p:nvPr/>
        </p:nvSpPr>
        <p:spPr>
          <a:xfrm>
            <a:off x="17318" y="34636"/>
            <a:ext cx="12192000" cy="68233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13">
            <a:extLst>
              <a:ext uri="{FF2B5EF4-FFF2-40B4-BE49-F238E27FC236}">
                <a16:creationId xmlns:a16="http://schemas.microsoft.com/office/drawing/2014/main" id="{B13D5CD8-4B7C-D7E2-2F8F-8031D9D248EE}"/>
              </a:ext>
            </a:extLst>
          </p:cNvPr>
          <p:cNvSpPr txBox="1"/>
          <p:nvPr/>
        </p:nvSpPr>
        <p:spPr>
          <a:xfrm>
            <a:off x="1413006" y="3137405"/>
            <a:ext cx="936386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Como agir frente ao cenário apresentado?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1E0E2E9A-7FB5-A13A-3283-F4F2C5F29948}"/>
              </a:ext>
            </a:extLst>
          </p:cNvPr>
          <p:cNvGrpSpPr/>
          <p:nvPr/>
        </p:nvGrpSpPr>
        <p:grpSpPr>
          <a:xfrm>
            <a:off x="657064" y="443334"/>
            <a:ext cx="1247972" cy="690562"/>
            <a:chOff x="1205276" y="2350734"/>
            <a:chExt cx="1247972" cy="690562"/>
          </a:xfrm>
        </p:grpSpPr>
        <p:sp>
          <p:nvSpPr>
            <p:cNvPr id="8" name="Retângulo: Único Canto Arredondado 29">
              <a:extLst>
                <a:ext uri="{FF2B5EF4-FFF2-40B4-BE49-F238E27FC236}">
                  <a16:creationId xmlns:a16="http://schemas.microsoft.com/office/drawing/2014/main" id="{DB5BBC6F-BC1E-8F08-2404-D90C04403F15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205276" y="23507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9" name="Forma Livre: Forma 25">
              <a:extLst>
                <a:ext uri="{FF2B5EF4-FFF2-40B4-BE49-F238E27FC236}">
                  <a16:creationId xmlns:a16="http://schemas.microsoft.com/office/drawing/2014/main" id="{489E931F-C5E4-9895-604A-F4A954E9327E}"/>
                </a:ext>
              </a:extLst>
            </p:cNvPr>
            <p:cNvSpPr/>
            <p:nvPr/>
          </p:nvSpPr>
          <p:spPr>
            <a:xfrm>
              <a:off x="1384570" y="23507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A</a:t>
              </a: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28EDBC0-22A9-6064-44A4-95BD7ED6E187}"/>
              </a:ext>
            </a:extLst>
          </p:cNvPr>
          <p:cNvSpPr txBox="1"/>
          <p:nvPr/>
        </p:nvSpPr>
        <p:spPr>
          <a:xfrm>
            <a:off x="2105438" y="443334"/>
            <a:ext cx="1029256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3200" b="1">
                <a:solidFill>
                  <a:schemeClr val="bg1"/>
                </a:solidFill>
              </a:rPr>
              <a:t>AGIR</a:t>
            </a:r>
          </a:p>
        </p:txBody>
      </p:sp>
    </p:spTree>
    <p:extLst>
      <p:ext uri="{BB962C8B-B14F-4D97-AF65-F5344CB8AC3E}">
        <p14:creationId xmlns:p14="http://schemas.microsoft.com/office/powerpoint/2010/main" val="1830162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Vista aérea de uma cidade&#10;&#10;O conteúdo gerado por IA pode estar incorreto.">
            <a:extLst>
              <a:ext uri="{FF2B5EF4-FFF2-40B4-BE49-F238E27FC236}">
                <a16:creationId xmlns:a16="http://schemas.microsoft.com/office/drawing/2014/main" id="{5C11CF16-00B5-B301-14B4-2F83C8D6E2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32" y="10825"/>
            <a:ext cx="12195463" cy="685020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2694B5D-F829-75F9-0547-B3A222A8C9BA}"/>
              </a:ext>
            </a:extLst>
          </p:cNvPr>
          <p:cNvSpPr txBox="1"/>
          <p:nvPr/>
        </p:nvSpPr>
        <p:spPr>
          <a:xfrm>
            <a:off x="6230815" y="2350102"/>
            <a:ext cx="503808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t-BR" sz="2400" b="1">
              <a:latin typeface="Roboto"/>
              <a:ea typeface="Roboto"/>
              <a:cs typeface="Roboto"/>
            </a:endParaRPr>
          </a:p>
          <a:p>
            <a:r>
              <a:rPr lang="pt-BR" sz="3200" b="1">
                <a:solidFill>
                  <a:srgbClr val="C00000"/>
                </a:solidFill>
                <a:latin typeface="Roboto"/>
                <a:ea typeface="Roboto"/>
                <a:cs typeface="Roboto"/>
              </a:rPr>
              <a:t>O que este cenário pede?</a:t>
            </a:r>
            <a:endParaRPr lang="pt-BR"/>
          </a:p>
        </p:txBody>
      </p:sp>
      <p:pic>
        <p:nvPicPr>
          <p:cNvPr id="5" name="Imagem 4" descr="Vista aérea de uma cidade&#10;&#10;O conteúdo gerado por IA pode estar incorreto.">
            <a:extLst>
              <a:ext uri="{FF2B5EF4-FFF2-40B4-BE49-F238E27FC236}">
                <a16:creationId xmlns:a16="http://schemas.microsoft.com/office/drawing/2014/main" id="{0FA81A11-0EC9-8668-2D9B-3D3CE4B7F6C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449" t="15319" r="43593" b="49149"/>
          <a:stretch>
            <a:fillRect/>
          </a:stretch>
        </p:blipFill>
        <p:spPr>
          <a:xfrm>
            <a:off x="2401117" y="321375"/>
            <a:ext cx="2515286" cy="2399556"/>
          </a:xfrm>
          <a:prstGeom prst="ellipse">
            <a:avLst/>
          </a:prstGeom>
        </p:spPr>
      </p:pic>
      <p:pic>
        <p:nvPicPr>
          <p:cNvPr id="6" name="Imagem 5" descr="Vista aérea de uma cidade&#10;&#10;O conteúdo gerado por IA pode estar incorreto.">
            <a:extLst>
              <a:ext uri="{FF2B5EF4-FFF2-40B4-BE49-F238E27FC236}">
                <a16:creationId xmlns:a16="http://schemas.microsoft.com/office/drawing/2014/main" id="{09330734-C32D-EC0C-33CE-84F92C810D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4404" t="73975" r="25180" b="8197"/>
          <a:stretch>
            <a:fillRect/>
          </a:stretch>
        </p:blipFill>
        <p:spPr>
          <a:xfrm>
            <a:off x="4923533" y="4193066"/>
            <a:ext cx="1873512" cy="1799704"/>
          </a:xfrm>
          <a:prstGeom prst="ellipse">
            <a:avLst/>
          </a:prstGeom>
        </p:spPr>
      </p:pic>
      <p:pic>
        <p:nvPicPr>
          <p:cNvPr id="7" name="Imagem 6" descr="Vista aérea de uma cidade&#10;&#10;O conteúdo gerado por IA pode estar incorreto.">
            <a:extLst>
              <a:ext uri="{FF2B5EF4-FFF2-40B4-BE49-F238E27FC236}">
                <a16:creationId xmlns:a16="http://schemas.microsoft.com/office/drawing/2014/main" id="{8598C09A-B28A-720F-E5B8-1A54FC7AF8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630" t="30185" r="78017" b="44558"/>
          <a:stretch>
            <a:fillRect/>
          </a:stretch>
        </p:blipFill>
        <p:spPr>
          <a:xfrm>
            <a:off x="530753" y="3424793"/>
            <a:ext cx="2304474" cy="2301388"/>
          </a:xfrm>
          <a:prstGeom prst="ellipse">
            <a:avLst/>
          </a:prstGeom>
        </p:spPr>
      </p:pic>
      <p:pic>
        <p:nvPicPr>
          <p:cNvPr id="9" name="Imagem 8" descr="Location Pin PNGs for Free Download">
            <a:extLst>
              <a:ext uri="{FF2B5EF4-FFF2-40B4-BE49-F238E27FC236}">
                <a16:creationId xmlns:a16="http://schemas.microsoft.com/office/drawing/2014/main" id="{0F7659D5-AA6F-CC08-5530-EBBB88728A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5925" y="3299979"/>
            <a:ext cx="1269423" cy="1269423"/>
          </a:xfrm>
          <a:prstGeom prst="rect">
            <a:avLst/>
          </a:prstGeom>
        </p:spPr>
      </p:pic>
      <p:pic>
        <p:nvPicPr>
          <p:cNvPr id="10" name="Imagem 9" descr="Location Pin PNGs for Free Download">
            <a:extLst>
              <a:ext uri="{FF2B5EF4-FFF2-40B4-BE49-F238E27FC236}">
                <a16:creationId xmlns:a16="http://schemas.microsoft.com/office/drawing/2014/main" id="{E311FA91-1080-FB9F-3C64-B20382646D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0215" y="321251"/>
            <a:ext cx="1269423" cy="1269423"/>
          </a:xfrm>
          <a:prstGeom prst="rect">
            <a:avLst/>
          </a:prstGeom>
        </p:spPr>
      </p:pic>
      <p:pic>
        <p:nvPicPr>
          <p:cNvPr id="11" name="Imagem 10" descr="Location Pin PNGs for Free Download">
            <a:extLst>
              <a:ext uri="{FF2B5EF4-FFF2-40B4-BE49-F238E27FC236}">
                <a16:creationId xmlns:a16="http://schemas.microsoft.com/office/drawing/2014/main" id="{F97A572C-CBAF-0041-8EBC-8129F9AD4D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8215" y="3937287"/>
            <a:ext cx="1269423" cy="1269423"/>
          </a:xfrm>
          <a:prstGeom prst="rect">
            <a:avLst/>
          </a:prstGeom>
        </p:spPr>
      </p:pic>
      <p:pic>
        <p:nvPicPr>
          <p:cNvPr id="12" name="Gráfico 36">
            <a:extLst>
              <a:ext uri="{FF2B5EF4-FFF2-40B4-BE49-F238E27FC236}">
                <a16:creationId xmlns:a16="http://schemas.microsoft.com/office/drawing/2014/main" id="{EF460EDA-ABDE-F0ED-F08D-3E2BBA88FD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9455022" y="4079031"/>
            <a:ext cx="2575739" cy="307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814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A9742DC8-52B2-DD0D-30EE-91DC43E4A166}"/>
              </a:ext>
            </a:extLst>
          </p:cNvPr>
          <p:cNvSpPr/>
          <p:nvPr/>
        </p:nvSpPr>
        <p:spPr>
          <a:xfrm>
            <a:off x="6540016" y="2010918"/>
            <a:ext cx="3459163" cy="64212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480ED186-D81D-BCC9-C29C-50B54803D0AC}"/>
              </a:ext>
            </a:extLst>
          </p:cNvPr>
          <p:cNvCxnSpPr/>
          <p:nvPr/>
        </p:nvCxnSpPr>
        <p:spPr>
          <a:xfrm flipV="1">
            <a:off x="4316004" y="2300775"/>
            <a:ext cx="1990065" cy="21166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4C457C0B-9D6F-698A-5150-EC1DC6E40A45}"/>
              </a:ext>
            </a:extLst>
          </p:cNvPr>
          <p:cNvSpPr/>
          <p:nvPr/>
        </p:nvSpPr>
        <p:spPr>
          <a:xfrm>
            <a:off x="961603" y="1996541"/>
            <a:ext cx="3660445" cy="62774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Diagonais Arredondados 6">
            <a:extLst>
              <a:ext uri="{FF2B5EF4-FFF2-40B4-BE49-F238E27FC236}">
                <a16:creationId xmlns:a16="http://schemas.microsoft.com/office/drawing/2014/main" id="{CB2ED051-3AFA-D7F9-4C4B-7B5D6AA842E3}"/>
              </a:ext>
            </a:extLst>
          </p:cNvPr>
          <p:cNvSpPr/>
          <p:nvPr/>
        </p:nvSpPr>
        <p:spPr>
          <a:xfrm>
            <a:off x="632876" y="2609073"/>
            <a:ext cx="4235345" cy="3059073"/>
          </a:xfrm>
          <a:prstGeom prst="round2Diag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DBF1A69-CBFC-8D13-D326-0330444DEC1B}"/>
              </a:ext>
            </a:extLst>
          </p:cNvPr>
          <p:cNvSpPr txBox="1"/>
          <p:nvPr/>
        </p:nvSpPr>
        <p:spPr>
          <a:xfrm>
            <a:off x="2961737" y="668548"/>
            <a:ext cx="60960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Ajustes no </a:t>
            </a:r>
            <a:r>
              <a:rPr lang="en-US" sz="3200" b="1" err="1">
                <a:solidFill>
                  <a:srgbClr val="FF9D00"/>
                </a:solidFill>
                <a:latin typeface="Roboto"/>
                <a:ea typeface="Roboto"/>
                <a:cs typeface="Roboto"/>
              </a:rPr>
              <a:t>cadastro</a:t>
            </a:r>
            <a:endParaRPr lang="pt-BR" sz="3200" err="1">
              <a:solidFill>
                <a:srgbClr val="FF9D00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9" name="Retângulo: Cantos Diagonais Arredondados 8">
            <a:extLst>
              <a:ext uri="{FF2B5EF4-FFF2-40B4-BE49-F238E27FC236}">
                <a16:creationId xmlns:a16="http://schemas.microsoft.com/office/drawing/2014/main" id="{B8D695CB-8DA7-9C75-8146-7FB30632A283}"/>
              </a:ext>
            </a:extLst>
          </p:cNvPr>
          <p:cNvSpPr/>
          <p:nvPr/>
        </p:nvSpPr>
        <p:spPr>
          <a:xfrm>
            <a:off x="6081897" y="2580318"/>
            <a:ext cx="4364739" cy="3087828"/>
          </a:xfrm>
          <a:prstGeom prst="round2DiagRect">
            <a:avLst/>
          </a:prstGeom>
          <a:solidFill>
            <a:srgbClr val="C00000"/>
          </a:solidFill>
          <a:ln>
            <a:noFill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DA83BC5-F7FD-1307-E8A6-7C0C74407114}"/>
              </a:ext>
            </a:extLst>
          </p:cNvPr>
          <p:cNvSpPr txBox="1"/>
          <p:nvPr/>
        </p:nvSpPr>
        <p:spPr>
          <a:xfrm>
            <a:off x="1035170" y="2091905"/>
            <a:ext cx="343618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ERRO IDENTIFICADO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6260967-072F-3DA7-00EE-BFEAB0C92CFB}"/>
              </a:ext>
            </a:extLst>
          </p:cNvPr>
          <p:cNvSpPr txBox="1"/>
          <p:nvPr/>
        </p:nvSpPr>
        <p:spPr>
          <a:xfrm>
            <a:off x="862643" y="3127075"/>
            <a:ext cx="4212564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informações</a:t>
            </a:r>
            <a:r>
              <a:rPr lang="en-US" sz="2400" b="0" i="0" u="none" strike="noStrike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400" b="0" i="0" u="none" strike="noStrike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incompletas</a:t>
            </a:r>
            <a:endParaRPr lang="pt-BR" sz="2400" err="1">
              <a:solidFill>
                <a:srgbClr val="FFFFFF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telefone</a:t>
            </a:r>
            <a:r>
              <a:rPr lang="en-US" sz="2400" b="0" i="0" u="none" strike="noStrike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ausente</a:t>
            </a:r>
            <a:endParaRPr lang="pt-BR" sz="2400" err="1">
              <a:solidFill>
                <a:srgbClr val="FFFFFF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complemento</a:t>
            </a:r>
            <a:r>
              <a:rPr lang="en-US" sz="2400" b="0" i="0" u="none" strike="noStrike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incorreto</a:t>
            </a:r>
            <a:endParaRPr lang="pt-BR" sz="2400" err="1">
              <a:solidFill>
                <a:srgbClr val="FFFFFF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dados</a:t>
            </a:r>
            <a:r>
              <a:rPr lang="en-US" sz="2400" b="0" i="0" u="none" strike="noStrike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do </a:t>
            </a:r>
            <a:r>
              <a:rPr lang="en-US" sz="2400" b="0" i="0" u="none" strike="noStrike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solicitante</a:t>
            </a:r>
            <a:r>
              <a:rPr lang="en-US" sz="2400" b="0" i="0" u="none" strike="noStrike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400" b="0" i="0" u="none" strike="noStrike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não</a:t>
            </a:r>
            <a:r>
              <a:rPr lang="en-US" sz="2400" b="0" i="0" u="none" strike="noStrike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400" b="0" i="0" u="none" strike="noStrike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preenchidos</a:t>
            </a:r>
            <a:endParaRPr lang="pt-BR" sz="2400" err="1">
              <a:solidFill>
                <a:srgbClr val="FFFFFF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2EB94D8-1E00-DCDD-3A36-41C8DDB7F2EF}"/>
              </a:ext>
            </a:extLst>
          </p:cNvPr>
          <p:cNvSpPr txBox="1"/>
          <p:nvPr/>
        </p:nvSpPr>
        <p:spPr>
          <a:xfrm>
            <a:off x="6455434" y="3429000"/>
            <a:ext cx="362309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Ajustar</a:t>
            </a:r>
            <a:r>
              <a:rPr lang="en-US" sz="2000" b="1" i="0" u="none" strike="noStrike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as </a:t>
            </a:r>
            <a:r>
              <a:rPr lang="en-US" sz="2000" b="1" i="0" u="none" strike="noStrike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informações</a:t>
            </a:r>
            <a:r>
              <a:rPr lang="en-US" sz="2000" b="1" i="0" u="none" strike="noStrike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e registrar </a:t>
            </a:r>
            <a:r>
              <a:rPr lang="en-US" sz="2000" b="1" i="0" u="none" strike="noStrike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adequadamente</a:t>
            </a:r>
            <a:r>
              <a:rPr lang="en-US" sz="2000" b="1" i="0" u="none" strike="noStrike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i="0" u="none" strike="noStrike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os</a:t>
            </a:r>
            <a:r>
              <a:rPr lang="en-US" sz="2000" b="1" i="0" u="none" strike="noStrike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dados </a:t>
            </a:r>
            <a:r>
              <a:rPr lang="en-US" sz="2000" b="1" i="0" u="none" strike="noStrike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nas</a:t>
            </a:r>
            <a:r>
              <a:rPr lang="en-US" sz="2000" b="1" i="0" u="none" strike="noStrike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i="0" u="none" strike="noStrike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observações</a:t>
            </a:r>
            <a:r>
              <a:rPr lang="en-US" sz="2000" b="1" i="0" u="none" strike="noStrike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do </a:t>
            </a:r>
            <a:r>
              <a:rPr lang="en-US" sz="2000" b="1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contrato</a:t>
            </a:r>
            <a:r>
              <a:rPr lang="en-US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.</a:t>
            </a:r>
            <a:endParaRPr lang="pt-BR" sz="2000" b="1">
              <a:solidFill>
                <a:srgbClr val="FFFFFF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8" name="Gráfico 7" descr="Selo ponto de interrogação com preenchimento sólido">
            <a:extLst>
              <a:ext uri="{FF2B5EF4-FFF2-40B4-BE49-F238E27FC236}">
                <a16:creationId xmlns:a16="http://schemas.microsoft.com/office/drawing/2014/main" id="{6D9DCD24-2B1C-B1F5-B237-DEF2A54917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039" y="461153"/>
            <a:ext cx="914400" cy="914400"/>
          </a:xfrm>
          <a:prstGeom prst="rect">
            <a:avLst/>
          </a:prstGeom>
        </p:spPr>
      </p:pic>
      <p:pic>
        <p:nvPicPr>
          <p:cNvPr id="12" name="Gráfico 11" descr="Selo cruz com preenchimento sólido">
            <a:extLst>
              <a:ext uri="{FF2B5EF4-FFF2-40B4-BE49-F238E27FC236}">
                <a16:creationId xmlns:a16="http://schemas.microsoft.com/office/drawing/2014/main" id="{7E1CDBA7-17A6-BE1C-C152-287D8724D2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28801" y="462951"/>
            <a:ext cx="914400" cy="91440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86D74A93-F763-A263-1DEF-88707012C1AB}"/>
              </a:ext>
            </a:extLst>
          </p:cNvPr>
          <p:cNvSpPr txBox="1"/>
          <p:nvPr/>
        </p:nvSpPr>
        <p:spPr>
          <a:xfrm>
            <a:off x="6915509" y="2091905"/>
            <a:ext cx="270294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SOLUÇÃO</a:t>
            </a:r>
            <a:endParaRPr lang="pt-BR" sz="2400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962324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D924A-66B7-E1AF-838F-FF8DA91F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C5F280DE-33DB-690E-C315-3B274928CD36}"/>
              </a:ext>
            </a:extLst>
          </p:cNvPr>
          <p:cNvSpPr/>
          <p:nvPr/>
        </p:nvSpPr>
        <p:spPr>
          <a:xfrm>
            <a:off x="6540016" y="2010918"/>
            <a:ext cx="3459163" cy="64212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2007A116-83D9-E7B0-7A25-35E1337C8595}"/>
              </a:ext>
            </a:extLst>
          </p:cNvPr>
          <p:cNvCxnSpPr/>
          <p:nvPr/>
        </p:nvCxnSpPr>
        <p:spPr>
          <a:xfrm flipV="1">
            <a:off x="4109009" y="2312199"/>
            <a:ext cx="1990065" cy="21166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461024F1-76D2-A7A6-BD98-16E9BA3F6A39}"/>
              </a:ext>
            </a:extLst>
          </p:cNvPr>
          <p:cNvSpPr/>
          <p:nvPr/>
        </p:nvSpPr>
        <p:spPr>
          <a:xfrm>
            <a:off x="961603" y="1996541"/>
            <a:ext cx="3660445" cy="62774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Diagonais Arredondados 6">
            <a:extLst>
              <a:ext uri="{FF2B5EF4-FFF2-40B4-BE49-F238E27FC236}">
                <a16:creationId xmlns:a16="http://schemas.microsoft.com/office/drawing/2014/main" id="{F46820BB-2DEA-38A0-1F8C-EA0A0CA6AF77}"/>
              </a:ext>
            </a:extLst>
          </p:cNvPr>
          <p:cNvSpPr/>
          <p:nvPr/>
        </p:nvSpPr>
        <p:spPr>
          <a:xfrm>
            <a:off x="632876" y="2609073"/>
            <a:ext cx="4235345" cy="3059073"/>
          </a:xfrm>
          <a:prstGeom prst="round2Diag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99C4315-0F41-6382-D83C-68073641FAB9}"/>
              </a:ext>
            </a:extLst>
          </p:cNvPr>
          <p:cNvSpPr txBox="1"/>
          <p:nvPr/>
        </p:nvSpPr>
        <p:spPr>
          <a:xfrm>
            <a:off x="2961737" y="668548"/>
            <a:ext cx="60960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Ajustes</a:t>
            </a:r>
            <a:r>
              <a:rPr lang="en-US" sz="32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no </a:t>
            </a:r>
            <a:r>
              <a:rPr lang="en-US" sz="3200" b="1" err="1">
                <a:solidFill>
                  <a:srgbClr val="FF9D00"/>
                </a:solidFill>
                <a:latin typeface="Roboto"/>
                <a:ea typeface="Roboto"/>
                <a:cs typeface="Roboto"/>
              </a:rPr>
              <a:t>cadastro</a:t>
            </a:r>
            <a:endParaRPr lang="pt-BR" sz="3200">
              <a:solidFill>
                <a:srgbClr val="FF9D00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9" name="Retângulo: Cantos Diagonais Arredondados 8">
            <a:extLst>
              <a:ext uri="{FF2B5EF4-FFF2-40B4-BE49-F238E27FC236}">
                <a16:creationId xmlns:a16="http://schemas.microsoft.com/office/drawing/2014/main" id="{F32F79EA-C07E-479E-5337-8697F6D026B2}"/>
              </a:ext>
            </a:extLst>
          </p:cNvPr>
          <p:cNvSpPr/>
          <p:nvPr/>
        </p:nvSpPr>
        <p:spPr>
          <a:xfrm>
            <a:off x="6081897" y="2580318"/>
            <a:ext cx="4364739" cy="3087828"/>
          </a:xfrm>
          <a:prstGeom prst="round2DiagRect">
            <a:avLst/>
          </a:prstGeom>
          <a:solidFill>
            <a:srgbClr val="C00000"/>
          </a:solidFill>
          <a:ln>
            <a:noFill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400" b="1" err="1">
                <a:solidFill>
                  <a:srgbClr val="FFFFFF"/>
                </a:solidFill>
                <a:ea typeface="+mn-lt"/>
                <a:cs typeface="+mn-lt"/>
              </a:rPr>
              <a:t>Selecionar</a:t>
            </a:r>
            <a:r>
              <a:rPr lang="en-US" sz="2400" b="1">
                <a:solidFill>
                  <a:srgbClr val="FFFFFF"/>
                </a:solidFill>
                <a:ea typeface="+mn-lt"/>
                <a:cs typeface="+mn-lt"/>
              </a:rPr>
              <a:t> um HP </a:t>
            </a:r>
            <a:r>
              <a:rPr lang="en-US" sz="2400" b="1" err="1">
                <a:solidFill>
                  <a:srgbClr val="FFFFFF"/>
                </a:solidFill>
                <a:ea typeface="+mn-lt"/>
                <a:cs typeface="+mn-lt"/>
              </a:rPr>
              <a:t>único</a:t>
            </a:r>
            <a:r>
              <a:rPr lang="en-US" sz="2400" b="1">
                <a:solidFill>
                  <a:srgbClr val="FFFFFF"/>
                </a:solidFill>
                <a:ea typeface="+mn-lt"/>
                <a:cs typeface="+mn-lt"/>
              </a:rPr>
              <a:t> da </a:t>
            </a:r>
            <a:r>
              <a:rPr lang="en-US" sz="2400" b="1" err="1">
                <a:solidFill>
                  <a:srgbClr val="FFFFFF"/>
                </a:solidFill>
                <a:ea typeface="+mn-lt"/>
                <a:cs typeface="+mn-lt"/>
              </a:rPr>
              <a:t>rua</a:t>
            </a:r>
            <a:r>
              <a:rPr lang="en-US" sz="2400" b="1">
                <a:solidFill>
                  <a:srgbClr val="FFFFFF"/>
                </a:solidFill>
                <a:ea typeface="+mn-lt"/>
                <a:cs typeface="+mn-lt"/>
              </a:rPr>
              <a:t> para </a:t>
            </a:r>
            <a:r>
              <a:rPr lang="en-US" sz="2400" b="1" err="1">
                <a:solidFill>
                  <a:srgbClr val="FFFFFF"/>
                </a:solidFill>
                <a:ea typeface="+mn-lt"/>
                <a:cs typeface="+mn-lt"/>
              </a:rPr>
              <a:t>efetuar</a:t>
            </a:r>
            <a:r>
              <a:rPr lang="en-US" sz="2400" b="1">
                <a:solidFill>
                  <a:srgbClr val="FFFFFF"/>
                </a:solidFill>
                <a:ea typeface="+mn-lt"/>
                <a:cs typeface="+mn-lt"/>
              </a:rPr>
              <a:t> a </a:t>
            </a:r>
            <a:r>
              <a:rPr lang="en-US" sz="2400" b="1" err="1">
                <a:solidFill>
                  <a:srgbClr val="FFFFFF"/>
                </a:solidFill>
                <a:ea typeface="+mn-lt"/>
                <a:cs typeface="+mn-lt"/>
              </a:rPr>
              <a:t>criação</a:t>
            </a:r>
            <a:r>
              <a:rPr lang="en-US" sz="2400" b="1">
                <a:solidFill>
                  <a:srgbClr val="FFFFFF"/>
                </a:solidFill>
                <a:ea typeface="+mn-lt"/>
                <a:cs typeface="+mn-lt"/>
              </a:rPr>
              <a:t> do novo </a:t>
            </a:r>
            <a:r>
              <a:rPr lang="en-US" sz="2400" b="1" err="1">
                <a:solidFill>
                  <a:srgbClr val="FFFFFF"/>
                </a:solidFill>
                <a:ea typeface="+mn-lt"/>
                <a:cs typeface="+mn-lt"/>
              </a:rPr>
              <a:t>complemento</a:t>
            </a:r>
            <a:r>
              <a:rPr lang="en-US" sz="2400" b="1">
                <a:solidFill>
                  <a:srgbClr val="FFFFFF"/>
                </a:solidFill>
                <a:ea typeface="+mn-lt"/>
                <a:cs typeface="+mn-lt"/>
              </a:rPr>
              <a:t>, </a:t>
            </a:r>
            <a:r>
              <a:rPr lang="en-US" sz="2400" b="1" err="1">
                <a:solidFill>
                  <a:srgbClr val="FFFFFF"/>
                </a:solidFill>
                <a:ea typeface="+mn-lt"/>
                <a:cs typeface="+mn-lt"/>
              </a:rPr>
              <a:t>seguindo</a:t>
            </a:r>
            <a:r>
              <a:rPr lang="en-US" sz="2400" b="1">
                <a:solidFill>
                  <a:srgbClr val="FFFFFF"/>
                </a:solidFill>
                <a:ea typeface="+mn-lt"/>
                <a:cs typeface="+mn-lt"/>
              </a:rPr>
              <a:t> o </a:t>
            </a:r>
            <a:r>
              <a:rPr lang="en-US" sz="2400" b="1" err="1">
                <a:solidFill>
                  <a:srgbClr val="FFFFFF"/>
                </a:solidFill>
                <a:ea typeface="+mn-lt"/>
                <a:cs typeface="+mn-lt"/>
              </a:rPr>
              <a:t>padrão</a:t>
            </a:r>
            <a:r>
              <a:rPr lang="en-US" sz="2400" b="1">
                <a:solidFill>
                  <a:srgbClr val="FFFFFF"/>
                </a:solidFill>
                <a:ea typeface="+mn-lt"/>
                <a:cs typeface="+mn-lt"/>
              </a:rPr>
              <a:t> cadastral </a:t>
            </a:r>
            <a:r>
              <a:rPr lang="en-US" sz="2400" b="1" err="1">
                <a:solidFill>
                  <a:srgbClr val="FFFFFF"/>
                </a:solidFill>
                <a:ea typeface="+mn-lt"/>
                <a:cs typeface="+mn-lt"/>
              </a:rPr>
              <a:t>definido</a:t>
            </a:r>
            <a:r>
              <a:rPr lang="en-US" sz="2400" b="1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400" b="1" err="1">
                <a:solidFill>
                  <a:srgbClr val="FFFFFF"/>
                </a:solidFill>
                <a:ea typeface="+mn-lt"/>
                <a:cs typeface="+mn-lt"/>
              </a:rPr>
              <a:t>pelo</a:t>
            </a:r>
            <a:r>
              <a:rPr lang="en-US" sz="2400" b="1">
                <a:solidFill>
                  <a:srgbClr val="FFFFFF"/>
                </a:solidFill>
                <a:ea typeface="+mn-lt"/>
                <a:cs typeface="+mn-lt"/>
              </a:rPr>
              <a:t> GED.</a:t>
            </a:r>
            <a:endParaRPr lang="pt-BR" b="1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1AAFF9A-BC40-9285-F728-3B9A43F447B9}"/>
              </a:ext>
            </a:extLst>
          </p:cNvPr>
          <p:cNvSpPr txBox="1"/>
          <p:nvPr/>
        </p:nvSpPr>
        <p:spPr>
          <a:xfrm>
            <a:off x="1076923" y="2091905"/>
            <a:ext cx="343618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ERRO IDENTIFICADO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AB1AC6B-E985-C4A8-62FC-37E1A3AF94CE}"/>
              </a:ext>
            </a:extLst>
          </p:cNvPr>
          <p:cNvSpPr txBox="1"/>
          <p:nvPr/>
        </p:nvSpPr>
        <p:spPr>
          <a:xfrm>
            <a:off x="1007598" y="3307875"/>
            <a:ext cx="347932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 </a:t>
            </a:r>
            <a:r>
              <a:rPr lang="en-US" sz="2400" b="1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número</a:t>
            </a: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b="1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ou</a:t>
            </a: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o </a:t>
            </a:r>
            <a:r>
              <a:rPr lang="en-US" sz="2400" b="1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complemento</a:t>
            </a: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b="1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não</a:t>
            </a: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b="1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existe</a:t>
            </a: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no </a:t>
            </a:r>
            <a:r>
              <a:rPr lang="en-US" sz="2400" b="1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sistema</a:t>
            </a: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pPr>
              <a:buFont typeface="Arial" panose="020B0604020202020204" pitchFamily="34" charset="0"/>
            </a:pPr>
            <a:endParaRPr lang="en-US" sz="2400">
              <a:solidFill>
                <a:srgbClr val="FFFFFF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8" name="Gráfico 7" descr="Selo ponto de interrogação com preenchimento sólido">
            <a:extLst>
              <a:ext uri="{FF2B5EF4-FFF2-40B4-BE49-F238E27FC236}">
                <a16:creationId xmlns:a16="http://schemas.microsoft.com/office/drawing/2014/main" id="{249529E3-7BC5-9C49-1458-AC53DCF3C3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039" y="461153"/>
            <a:ext cx="914400" cy="914400"/>
          </a:xfrm>
          <a:prstGeom prst="rect">
            <a:avLst/>
          </a:prstGeom>
        </p:spPr>
      </p:pic>
      <p:pic>
        <p:nvPicPr>
          <p:cNvPr id="12" name="Gráfico 11" descr="Selo cruz com preenchimento sólido">
            <a:extLst>
              <a:ext uri="{FF2B5EF4-FFF2-40B4-BE49-F238E27FC236}">
                <a16:creationId xmlns:a16="http://schemas.microsoft.com/office/drawing/2014/main" id="{4355982B-3240-D99D-5924-105A58EFA3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28801" y="462951"/>
            <a:ext cx="914400" cy="91440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F3969CBF-82BA-E9F9-A0E4-DC5C8C0B98A1}"/>
              </a:ext>
            </a:extLst>
          </p:cNvPr>
          <p:cNvSpPr txBox="1"/>
          <p:nvPr/>
        </p:nvSpPr>
        <p:spPr>
          <a:xfrm>
            <a:off x="6915509" y="2091905"/>
            <a:ext cx="270294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SOLUÇÃO</a:t>
            </a:r>
            <a:endParaRPr lang="pt-BR" sz="2400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787737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0C445-F918-C9C3-15D8-2B30B5A9B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21965B0F-931C-E7B2-F6BF-AE7F0B212B15}"/>
              </a:ext>
            </a:extLst>
          </p:cNvPr>
          <p:cNvSpPr/>
          <p:nvPr/>
        </p:nvSpPr>
        <p:spPr>
          <a:xfrm>
            <a:off x="6540016" y="2010918"/>
            <a:ext cx="3459163" cy="64212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BF03197A-8E7E-7C84-D1DB-353727AFA52D}"/>
              </a:ext>
            </a:extLst>
          </p:cNvPr>
          <p:cNvCxnSpPr/>
          <p:nvPr/>
        </p:nvCxnSpPr>
        <p:spPr>
          <a:xfrm flipV="1">
            <a:off x="4109009" y="2312199"/>
            <a:ext cx="1990065" cy="21166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82DECACA-8D06-47F4-36A6-928D269E8174}"/>
              </a:ext>
            </a:extLst>
          </p:cNvPr>
          <p:cNvSpPr/>
          <p:nvPr/>
        </p:nvSpPr>
        <p:spPr>
          <a:xfrm>
            <a:off x="961603" y="1996541"/>
            <a:ext cx="3660445" cy="62774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Diagonais Arredondados 6">
            <a:extLst>
              <a:ext uri="{FF2B5EF4-FFF2-40B4-BE49-F238E27FC236}">
                <a16:creationId xmlns:a16="http://schemas.microsoft.com/office/drawing/2014/main" id="{58BC90A3-5BFA-0709-4ABF-DEED57EF429D}"/>
              </a:ext>
            </a:extLst>
          </p:cNvPr>
          <p:cNvSpPr/>
          <p:nvPr/>
        </p:nvSpPr>
        <p:spPr>
          <a:xfrm>
            <a:off x="632876" y="2609073"/>
            <a:ext cx="4235345" cy="3059073"/>
          </a:xfrm>
          <a:prstGeom prst="round2Diag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33586E6-CEDF-08BA-685F-CFF7AE916450}"/>
              </a:ext>
            </a:extLst>
          </p:cNvPr>
          <p:cNvSpPr txBox="1"/>
          <p:nvPr/>
        </p:nvSpPr>
        <p:spPr>
          <a:xfrm>
            <a:off x="2961737" y="668548"/>
            <a:ext cx="60960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err="1">
                <a:ea typeface="+mn-lt"/>
                <a:cs typeface="+mn-lt"/>
              </a:rPr>
              <a:t>Criar</a:t>
            </a:r>
            <a:r>
              <a:rPr lang="en-US" sz="3200" b="1">
                <a:ea typeface="+mn-lt"/>
                <a:cs typeface="+mn-lt"/>
              </a:rPr>
              <a:t> </a:t>
            </a:r>
            <a:r>
              <a:rPr lang="en-US" sz="3200" b="1">
                <a:solidFill>
                  <a:srgbClr val="FF9D00"/>
                </a:solidFill>
                <a:ea typeface="+mn-lt"/>
                <a:cs typeface="+mn-lt"/>
              </a:rPr>
              <a:t>HP </a:t>
            </a:r>
            <a:r>
              <a:rPr lang="en-US" sz="3200" b="1" err="1">
                <a:ea typeface="+mn-lt"/>
                <a:cs typeface="+mn-lt"/>
              </a:rPr>
              <a:t>ou</a:t>
            </a:r>
            <a:r>
              <a:rPr lang="en-US" sz="3200" b="1">
                <a:ea typeface="+mn-lt"/>
                <a:cs typeface="+mn-lt"/>
              </a:rPr>
              <a:t> </a:t>
            </a:r>
            <a:r>
              <a:rPr lang="en-US" sz="3200" b="1" err="1">
                <a:solidFill>
                  <a:srgbClr val="FF9D00"/>
                </a:solidFill>
                <a:ea typeface="+mn-lt"/>
                <a:cs typeface="+mn-lt"/>
              </a:rPr>
              <a:t>complemento</a:t>
            </a:r>
            <a:endParaRPr lang="pt-BR" b="1" err="1">
              <a:solidFill>
                <a:srgbClr val="FF9D00"/>
              </a:solidFill>
            </a:endParaRPr>
          </a:p>
        </p:txBody>
      </p:sp>
      <p:sp>
        <p:nvSpPr>
          <p:cNvPr id="9" name="Retângulo: Cantos Diagonais Arredondados 8">
            <a:extLst>
              <a:ext uri="{FF2B5EF4-FFF2-40B4-BE49-F238E27FC236}">
                <a16:creationId xmlns:a16="http://schemas.microsoft.com/office/drawing/2014/main" id="{CC2E4F3B-50C0-1B47-E245-DB5BE9BE8BA6}"/>
              </a:ext>
            </a:extLst>
          </p:cNvPr>
          <p:cNvSpPr/>
          <p:nvPr/>
        </p:nvSpPr>
        <p:spPr>
          <a:xfrm>
            <a:off x="6081897" y="2580318"/>
            <a:ext cx="4364739" cy="3087828"/>
          </a:xfrm>
          <a:prstGeom prst="round2DiagRect">
            <a:avLst/>
          </a:prstGeom>
          <a:solidFill>
            <a:srgbClr val="C00000"/>
          </a:solidFill>
          <a:ln>
            <a:noFill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Seguir</a:t>
            </a:r>
            <a:r>
              <a:rPr lang="en-US" sz="20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a </a:t>
            </a:r>
            <a:r>
              <a:rPr lang="en-US" sz="2000" b="1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estrutura</a:t>
            </a:r>
            <a:r>
              <a:rPr lang="en-US" sz="20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b="1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correta</a:t>
            </a:r>
            <a:r>
              <a:rPr lang="en-US" sz="20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n-US" sz="2000" b="1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imóvel</a:t>
            </a:r>
            <a:r>
              <a:rPr lang="en-US" sz="20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e do </a:t>
            </a:r>
            <a:r>
              <a:rPr lang="en-US" sz="2000" b="1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bloco</a:t>
            </a:r>
            <a:r>
              <a:rPr lang="en-US" sz="20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b="1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correspondente</a:t>
            </a:r>
            <a:r>
              <a:rPr lang="en-US" sz="20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. </a:t>
            </a:r>
            <a:endParaRPr lang="en-US" sz="2000" b="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sz="2400" b="1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6183780-3383-BA75-FC01-C269C38E5566}"/>
              </a:ext>
            </a:extLst>
          </p:cNvPr>
          <p:cNvSpPr txBox="1"/>
          <p:nvPr/>
        </p:nvSpPr>
        <p:spPr>
          <a:xfrm>
            <a:off x="1076923" y="2091905"/>
            <a:ext cx="343618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ERRO IDENTIFICADO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39B8979-71A7-1307-0553-F92A876AF11C}"/>
              </a:ext>
            </a:extLst>
          </p:cNvPr>
          <p:cNvSpPr txBox="1"/>
          <p:nvPr/>
        </p:nvSpPr>
        <p:spPr>
          <a:xfrm>
            <a:off x="1050730" y="3940479"/>
            <a:ext cx="347932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 </a:t>
            </a:r>
            <a:r>
              <a:rPr lang="en-US" sz="2400" b="1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múltiplo</a:t>
            </a: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b="1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já</a:t>
            </a: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b="1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existe</a:t>
            </a:r>
            <a:endParaRPr lang="en-US" sz="2400" err="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sz="2400" b="1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>
              <a:buFont typeface="Arial" panose="020B0604020202020204" pitchFamily="34" charset="0"/>
            </a:pPr>
            <a:endParaRPr lang="en-US" sz="2400">
              <a:solidFill>
                <a:srgbClr val="FFFFFF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8" name="Gráfico 7" descr="Selo ponto de interrogação com preenchimento sólido">
            <a:extLst>
              <a:ext uri="{FF2B5EF4-FFF2-40B4-BE49-F238E27FC236}">
                <a16:creationId xmlns:a16="http://schemas.microsoft.com/office/drawing/2014/main" id="{C417F328-96E8-EF39-C202-BBE2C68E3B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039" y="461153"/>
            <a:ext cx="914400" cy="914400"/>
          </a:xfrm>
          <a:prstGeom prst="rect">
            <a:avLst/>
          </a:prstGeom>
        </p:spPr>
      </p:pic>
      <p:pic>
        <p:nvPicPr>
          <p:cNvPr id="12" name="Gráfico 11" descr="Selo cruz com preenchimento sólido">
            <a:extLst>
              <a:ext uri="{FF2B5EF4-FFF2-40B4-BE49-F238E27FC236}">
                <a16:creationId xmlns:a16="http://schemas.microsoft.com/office/drawing/2014/main" id="{64068338-A389-4725-64F2-0D421D2793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28801" y="462951"/>
            <a:ext cx="914400" cy="91440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2D457099-2F4B-3ECA-3BBD-FBF51989BD9B}"/>
              </a:ext>
            </a:extLst>
          </p:cNvPr>
          <p:cNvSpPr txBox="1"/>
          <p:nvPr/>
        </p:nvSpPr>
        <p:spPr>
          <a:xfrm>
            <a:off x="6915509" y="2091905"/>
            <a:ext cx="270294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SOLUÇÃO</a:t>
            </a:r>
            <a:endParaRPr lang="pt-BR" sz="2400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22548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5B1B982F-59A2-C178-3917-54B35C4BCE66}"/>
              </a:ext>
            </a:extLst>
          </p:cNvPr>
          <p:cNvSpPr/>
          <p:nvPr/>
        </p:nvSpPr>
        <p:spPr>
          <a:xfrm>
            <a:off x="6540016" y="2010918"/>
            <a:ext cx="3459163" cy="64212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id="{9C512DB9-B2C6-69B0-7FCE-EA0B12056CEF}"/>
              </a:ext>
            </a:extLst>
          </p:cNvPr>
          <p:cNvCxnSpPr/>
          <p:nvPr/>
        </p:nvCxnSpPr>
        <p:spPr>
          <a:xfrm flipV="1">
            <a:off x="4109009" y="2312199"/>
            <a:ext cx="1990065" cy="21166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11A35CFF-8C56-D811-22E0-49F2D254F985}"/>
              </a:ext>
            </a:extLst>
          </p:cNvPr>
          <p:cNvSpPr/>
          <p:nvPr/>
        </p:nvSpPr>
        <p:spPr>
          <a:xfrm>
            <a:off x="961603" y="1996541"/>
            <a:ext cx="3660445" cy="62774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: Cantos Diagonais Arredondados 36">
            <a:extLst>
              <a:ext uri="{FF2B5EF4-FFF2-40B4-BE49-F238E27FC236}">
                <a16:creationId xmlns:a16="http://schemas.microsoft.com/office/drawing/2014/main" id="{DB93E7DF-7904-486A-75AA-BF30F5C78CF4}"/>
              </a:ext>
            </a:extLst>
          </p:cNvPr>
          <p:cNvSpPr/>
          <p:nvPr/>
        </p:nvSpPr>
        <p:spPr>
          <a:xfrm>
            <a:off x="632876" y="2609073"/>
            <a:ext cx="4235345" cy="3059073"/>
          </a:xfrm>
          <a:prstGeom prst="round2Diag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3360BEA0-928B-162F-F0EB-DA0A25182B50}"/>
              </a:ext>
            </a:extLst>
          </p:cNvPr>
          <p:cNvSpPr txBox="1"/>
          <p:nvPr/>
        </p:nvSpPr>
        <p:spPr>
          <a:xfrm>
            <a:off x="2961737" y="668548"/>
            <a:ext cx="60960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err="1">
                <a:ea typeface="+mn-lt"/>
                <a:cs typeface="+mn-lt"/>
              </a:rPr>
              <a:t>Consultar</a:t>
            </a:r>
            <a:r>
              <a:rPr lang="en-US" sz="2800" b="1">
                <a:solidFill>
                  <a:srgbClr val="000000"/>
                </a:solidFill>
                <a:ea typeface="+mn-lt"/>
                <a:cs typeface="+mn-lt"/>
              </a:rPr>
              <a:t> o </a:t>
            </a:r>
            <a:r>
              <a:rPr lang="en-US" sz="2800" b="1">
                <a:solidFill>
                  <a:srgbClr val="FF9D00"/>
                </a:solidFill>
                <a:ea typeface="+mn-lt"/>
                <a:cs typeface="+mn-lt"/>
              </a:rPr>
              <a:t>SGD</a:t>
            </a:r>
            <a:endParaRPr lang="en-US" sz="2800">
              <a:solidFill>
                <a:srgbClr val="FF9D00"/>
              </a:solidFill>
              <a:ea typeface="+mn-lt"/>
              <a:cs typeface="+mn-lt"/>
            </a:endParaRPr>
          </a:p>
          <a:p>
            <a:endParaRPr lang="en-US" sz="3200" b="1">
              <a:solidFill>
                <a:srgbClr val="FF9D00"/>
              </a:solidFill>
            </a:endParaRPr>
          </a:p>
        </p:txBody>
      </p:sp>
      <p:sp>
        <p:nvSpPr>
          <p:cNvPr id="41" name="Retângulo: Cantos Diagonais Arredondados 40">
            <a:extLst>
              <a:ext uri="{FF2B5EF4-FFF2-40B4-BE49-F238E27FC236}">
                <a16:creationId xmlns:a16="http://schemas.microsoft.com/office/drawing/2014/main" id="{78AA235A-E67A-AB68-B232-7E82B1AEDB63}"/>
              </a:ext>
            </a:extLst>
          </p:cNvPr>
          <p:cNvSpPr/>
          <p:nvPr/>
        </p:nvSpPr>
        <p:spPr>
          <a:xfrm>
            <a:off x="6081897" y="2580318"/>
            <a:ext cx="4364739" cy="3087828"/>
          </a:xfrm>
          <a:prstGeom prst="round2DiagRect">
            <a:avLst/>
          </a:prstGeom>
          <a:solidFill>
            <a:srgbClr val="C00000"/>
          </a:solidFill>
          <a:ln>
            <a:noFill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 err="1">
                <a:solidFill>
                  <a:schemeClr val="bg1"/>
                </a:solidFill>
                <a:latin typeface="Segoe UI"/>
                <a:ea typeface="Calibri"/>
                <a:cs typeface="Segoe UI"/>
              </a:rPr>
              <a:t>Verificar</a:t>
            </a:r>
            <a:r>
              <a:rPr lang="en-US" sz="2000" b="1">
                <a:solidFill>
                  <a:schemeClr val="bg1"/>
                </a:solidFill>
                <a:latin typeface="Segoe UI"/>
                <a:ea typeface="Calibri"/>
                <a:cs typeface="Segoe UI"/>
              </a:rPr>
              <a:t>:</a:t>
            </a:r>
            <a:endParaRPr lang="en-US" sz="2000">
              <a:solidFill>
                <a:srgbClr val="000000"/>
              </a:solidFill>
              <a:latin typeface="Segoe UI"/>
              <a:ea typeface="Calibri"/>
              <a:cs typeface="Segoe U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000">
                <a:solidFill>
                  <a:schemeClr val="bg1"/>
                </a:solidFill>
                <a:latin typeface="Arial"/>
                <a:ea typeface="Calibri"/>
                <a:cs typeface="Arial"/>
              </a:rPr>
              <a:t>status </a:t>
            </a:r>
            <a:endParaRPr lang="pt-BR" sz="200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000" err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motivos</a:t>
            </a:r>
            <a:r>
              <a:rPr lang="en-US" sz="2000">
                <a:solidFill>
                  <a:schemeClr val="bg1"/>
                </a:solidFill>
                <a:latin typeface="Arial"/>
                <a:ea typeface="Calibri"/>
                <a:cs typeface="Arial"/>
              </a:rPr>
              <a:t> de </a:t>
            </a:r>
            <a:r>
              <a:rPr lang="en-US" sz="2000" err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rejeição</a:t>
            </a:r>
            <a:r>
              <a:rPr lang="en-US" sz="2000">
                <a:solidFill>
                  <a:schemeClr val="bg1"/>
                </a:solidFill>
                <a:latin typeface="Arial"/>
                <a:ea typeface="Calibri"/>
                <a:cs typeface="Arial"/>
              </a:rPr>
              <a:t> </a:t>
            </a:r>
            <a:endParaRPr lang="en-US" sz="200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000" err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próximas</a:t>
            </a:r>
            <a:r>
              <a:rPr lang="en-US" sz="2000">
                <a:solidFill>
                  <a:schemeClr val="bg1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etapas</a:t>
            </a:r>
            <a:r>
              <a:rPr lang="en-US" sz="2000">
                <a:solidFill>
                  <a:schemeClr val="bg1"/>
                </a:solidFill>
                <a:latin typeface="Arial"/>
                <a:ea typeface="Calibri"/>
                <a:cs typeface="Arial"/>
              </a:rPr>
              <a:t> da </a:t>
            </a:r>
            <a:r>
              <a:rPr lang="en-US" sz="2000" err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tratativa</a:t>
            </a:r>
            <a:endParaRPr lang="en-US" err="1"/>
          </a:p>
          <a:p>
            <a:endParaRPr lang="en-US" sz="2400" b="1"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106A2011-C2D9-4FD0-565F-CED3FC3ECDF5}"/>
              </a:ext>
            </a:extLst>
          </p:cNvPr>
          <p:cNvSpPr txBox="1"/>
          <p:nvPr/>
        </p:nvSpPr>
        <p:spPr>
          <a:xfrm>
            <a:off x="1076923" y="2091905"/>
            <a:ext cx="343618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ERRO IDENTIFICADO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7EFD5EF6-17DC-0A27-1602-5FA5C501F7AD}"/>
              </a:ext>
            </a:extLst>
          </p:cNvPr>
          <p:cNvSpPr txBox="1"/>
          <p:nvPr/>
        </p:nvSpPr>
        <p:spPr>
          <a:xfrm>
            <a:off x="1076130" y="3432479"/>
            <a:ext cx="3479320" cy="24314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solidFill>
                  <a:srgbClr val="FFFFFF"/>
                </a:solidFill>
                <a:ea typeface="+mn-lt"/>
                <a:cs typeface="+mn-lt"/>
              </a:rPr>
              <a:t>Havendo</a:t>
            </a:r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FFFFFF"/>
                </a:solidFill>
                <a:ea typeface="+mn-lt"/>
                <a:cs typeface="+mn-lt"/>
              </a:rPr>
              <a:t>pendência</a:t>
            </a:r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, </a:t>
            </a:r>
            <a:r>
              <a:rPr lang="en-US" sz="2000" err="1">
                <a:solidFill>
                  <a:srgbClr val="FFFFFF"/>
                </a:solidFill>
                <a:ea typeface="+mn-lt"/>
                <a:cs typeface="+mn-lt"/>
              </a:rPr>
              <a:t>bloqueio</a:t>
            </a:r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FFFFFF"/>
                </a:solidFill>
                <a:ea typeface="+mn-lt"/>
                <a:cs typeface="+mn-lt"/>
              </a:rPr>
              <a:t>ou</a:t>
            </a:r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FFFFFF"/>
                </a:solidFill>
                <a:ea typeface="+mn-lt"/>
                <a:cs typeface="+mn-lt"/>
              </a:rPr>
              <a:t>criação</a:t>
            </a:r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FFFFFF"/>
                </a:solidFill>
                <a:ea typeface="+mn-lt"/>
                <a:cs typeface="+mn-lt"/>
              </a:rPr>
              <a:t>em</a:t>
            </a:r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FFFFFF"/>
                </a:solidFill>
                <a:ea typeface="+mn-lt"/>
                <a:cs typeface="+mn-lt"/>
              </a:rPr>
              <a:t>análise</a:t>
            </a:r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, o </a:t>
            </a:r>
            <a:r>
              <a:rPr lang="en-US" sz="2000" err="1">
                <a:solidFill>
                  <a:srgbClr val="FFFFFF"/>
                </a:solidFill>
                <a:ea typeface="+mn-lt"/>
                <a:cs typeface="+mn-lt"/>
              </a:rPr>
              <a:t>acompanhamento</a:t>
            </a:r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FFFFFF"/>
                </a:solidFill>
                <a:ea typeface="+mn-lt"/>
                <a:cs typeface="+mn-lt"/>
              </a:rPr>
              <a:t>precisa</a:t>
            </a:r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FFFFFF"/>
                </a:solidFill>
                <a:ea typeface="+mn-lt"/>
                <a:cs typeface="+mn-lt"/>
              </a:rPr>
              <a:t>acontecer</a:t>
            </a:r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 via SGD.</a:t>
            </a:r>
            <a:endParaRPr lang="en-US" sz="2000">
              <a:solidFill>
                <a:srgbClr val="000000"/>
              </a:solidFill>
              <a:ea typeface="+mn-lt"/>
              <a:cs typeface="+mn-lt"/>
            </a:endParaRPr>
          </a:p>
          <a:p>
            <a:endParaRPr lang="en-US" sz="2400" b="1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endParaRPr lang="en-US" sz="2400" b="1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>
              <a:buFont typeface="Arial" panose="020B0604020202020204" pitchFamily="34" charset="0"/>
            </a:pPr>
            <a:endParaRPr lang="en-US" sz="2400">
              <a:solidFill>
                <a:srgbClr val="FFFFFF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47" name="Gráfico 46" descr="Selo ponto de interrogação com preenchimento sólido">
            <a:extLst>
              <a:ext uri="{FF2B5EF4-FFF2-40B4-BE49-F238E27FC236}">
                <a16:creationId xmlns:a16="http://schemas.microsoft.com/office/drawing/2014/main" id="{F55DA036-92F6-B847-061D-0BB90DDE1D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039" y="461153"/>
            <a:ext cx="914400" cy="914400"/>
          </a:xfrm>
          <a:prstGeom prst="rect">
            <a:avLst/>
          </a:prstGeom>
        </p:spPr>
      </p:pic>
      <p:pic>
        <p:nvPicPr>
          <p:cNvPr id="49" name="Gráfico 48" descr="Selo cruz com preenchimento sólido">
            <a:extLst>
              <a:ext uri="{FF2B5EF4-FFF2-40B4-BE49-F238E27FC236}">
                <a16:creationId xmlns:a16="http://schemas.microsoft.com/office/drawing/2014/main" id="{9D609725-D377-D40A-BCC8-8023A22417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28801" y="462951"/>
            <a:ext cx="914400" cy="914400"/>
          </a:xfrm>
          <a:prstGeom prst="rect">
            <a:avLst/>
          </a:prstGeom>
        </p:spPr>
      </p:pic>
      <p:sp>
        <p:nvSpPr>
          <p:cNvPr id="51" name="CaixaDeTexto 50">
            <a:extLst>
              <a:ext uri="{FF2B5EF4-FFF2-40B4-BE49-F238E27FC236}">
                <a16:creationId xmlns:a16="http://schemas.microsoft.com/office/drawing/2014/main" id="{E2F4B0A8-C1E2-E831-7571-DBE67D371FFA}"/>
              </a:ext>
            </a:extLst>
          </p:cNvPr>
          <p:cNvSpPr txBox="1"/>
          <p:nvPr/>
        </p:nvSpPr>
        <p:spPr>
          <a:xfrm>
            <a:off x="6915509" y="2091905"/>
            <a:ext cx="270294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SOLUÇÃO</a:t>
            </a:r>
            <a:endParaRPr lang="pt-BR" sz="2400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3823041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Diagonais Arredondados 4">
            <a:extLst>
              <a:ext uri="{FF2B5EF4-FFF2-40B4-BE49-F238E27FC236}">
                <a16:creationId xmlns:a16="http://schemas.microsoft.com/office/drawing/2014/main" id="{A41A53E4-4D3A-AF48-524F-D7BC260C228A}"/>
              </a:ext>
            </a:extLst>
          </p:cNvPr>
          <p:cNvSpPr/>
          <p:nvPr/>
        </p:nvSpPr>
        <p:spPr>
          <a:xfrm>
            <a:off x="1682424" y="2695336"/>
            <a:ext cx="8821722" cy="1851377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069C415-36A5-B56F-44B0-7D32402A419C}"/>
              </a:ext>
            </a:extLst>
          </p:cNvPr>
          <p:cNvSpPr txBox="1"/>
          <p:nvPr/>
        </p:nvSpPr>
        <p:spPr>
          <a:xfrm>
            <a:off x="1142057" y="1254322"/>
            <a:ext cx="9728534" cy="1413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800" b="1">
                <a:ea typeface="+mn-lt"/>
                <a:cs typeface="+mn-lt"/>
              </a:rPr>
              <a:t>Decisão dificil: </a:t>
            </a:r>
            <a:endParaRPr lang="pt-BR" sz="2800">
              <a:ea typeface="+mn-lt"/>
              <a:cs typeface="+mn-lt"/>
            </a:endParaRPr>
          </a:p>
          <a:p>
            <a:r>
              <a:rPr lang="pt-BR" sz="2800" b="1">
                <a:solidFill>
                  <a:srgbClr val="C00000"/>
                </a:solidFill>
                <a:ea typeface="+mn-lt"/>
                <a:cs typeface="+mn-lt"/>
              </a:rPr>
              <a:t>interromper a venda ou direcionar para o fluxo correto.</a:t>
            </a:r>
            <a:endParaRPr lang="pt-BR" sz="2800">
              <a:solidFill>
                <a:srgbClr val="C00000"/>
              </a:solidFill>
            </a:endParaRPr>
          </a:p>
          <a:p>
            <a:pPr algn="l"/>
            <a:endParaRPr lang="pt-BR" sz="280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1BF1D4B-7D9E-7420-896D-7CF699257423}"/>
              </a:ext>
            </a:extLst>
          </p:cNvPr>
          <p:cNvSpPr txBox="1"/>
          <p:nvPr/>
        </p:nvSpPr>
        <p:spPr>
          <a:xfrm>
            <a:off x="2199736" y="3198963"/>
            <a:ext cx="852577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rgbClr val="000000"/>
                </a:solidFill>
                <a:latin typeface="Calibri"/>
              </a:rPr>
              <a:t>Não</a:t>
            </a:r>
            <a:r>
              <a:rPr lang="en-US" sz="2400" b="0" i="0" u="none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b="0" i="0" u="none" strike="noStrike" err="1">
                <a:solidFill>
                  <a:srgbClr val="000000"/>
                </a:solidFill>
                <a:latin typeface="Calibri"/>
              </a:rPr>
              <a:t>insistir</a:t>
            </a:r>
            <a:r>
              <a:rPr lang="en-US" sz="2400" b="0" i="0" u="none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b="0" i="0" u="none" strike="noStrike" err="1">
                <a:solidFill>
                  <a:srgbClr val="000000"/>
                </a:solidFill>
                <a:latin typeface="Calibri"/>
              </a:rPr>
              <a:t>em</a:t>
            </a:r>
            <a:r>
              <a:rPr lang="en-US" sz="2400" b="0" i="0" u="none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b="0" i="0" u="none" strike="noStrike" err="1">
                <a:solidFill>
                  <a:srgbClr val="000000"/>
                </a:solidFill>
                <a:latin typeface="Calibri"/>
              </a:rPr>
              <a:t>cenários</a:t>
            </a:r>
            <a:r>
              <a:rPr lang="en-US" sz="2400" b="0" i="0" u="none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b="0" i="0" u="none" strike="noStrike" err="1">
                <a:solidFill>
                  <a:srgbClr val="000000"/>
                </a:solidFill>
                <a:latin typeface="Calibri"/>
              </a:rPr>
              <a:t>inviáveis</a:t>
            </a:r>
            <a:r>
              <a:rPr lang="en-US" sz="2400" b="0" i="0" u="none" strike="noStrike">
                <a:solidFill>
                  <a:srgbClr val="000000"/>
                </a:solidFill>
                <a:latin typeface="Calibri"/>
              </a:rPr>
              <a:t> </a:t>
            </a:r>
            <a:endParaRPr lang="pt-BR" sz="2400">
              <a:solidFill>
                <a:srgbClr val="000000"/>
              </a:solidFill>
              <a:latin typeface="AMX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rgbClr val="000000"/>
                </a:solidFill>
                <a:latin typeface="Calibri"/>
              </a:rPr>
              <a:t>Não</a:t>
            </a:r>
            <a:r>
              <a:rPr lang="en-US" sz="240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</a:rPr>
              <a:t>tentar</a:t>
            </a:r>
            <a:r>
              <a:rPr lang="en-US" sz="2400">
                <a:solidFill>
                  <a:srgbClr val="000000"/>
                </a:solidFill>
                <a:latin typeface="Calibri"/>
              </a:rPr>
              <a:t> </a:t>
            </a:r>
            <a:r>
              <a:rPr lang="en-US" sz="2400" b="0" i="0" u="none" strike="noStrike" err="1">
                <a:solidFill>
                  <a:srgbClr val="000000"/>
                </a:solidFill>
                <a:latin typeface="Calibri"/>
              </a:rPr>
              <a:t>criar</a:t>
            </a:r>
            <a:r>
              <a:rPr lang="en-US" sz="2400" b="0" i="0" u="none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b="0" i="0" u="none" strike="noStrike" err="1">
                <a:solidFill>
                  <a:srgbClr val="000000"/>
                </a:solidFill>
                <a:latin typeface="Calibri"/>
              </a:rPr>
              <a:t>soluções</a:t>
            </a:r>
            <a:r>
              <a:rPr lang="en-US" sz="2400" b="0" i="0" u="none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b="0" i="0" u="none" strike="noStrike" err="1">
                <a:solidFill>
                  <a:srgbClr val="000000"/>
                </a:solidFill>
                <a:latin typeface="Calibri"/>
              </a:rPr>
              <a:t>artificiais</a:t>
            </a:r>
            <a:r>
              <a:rPr lang="en-US" sz="2400" b="0" i="0" u="none" strike="noStrike">
                <a:solidFill>
                  <a:srgbClr val="000000"/>
                </a:solidFill>
                <a:latin typeface="Calibri"/>
              </a:rPr>
              <a:t> para </a:t>
            </a:r>
            <a:r>
              <a:rPr lang="en-US" sz="2400" b="0" i="0" u="none" strike="noStrike" err="1">
                <a:solidFill>
                  <a:srgbClr val="000000"/>
                </a:solidFill>
                <a:latin typeface="Calibri"/>
              </a:rPr>
              <a:t>concluir</a:t>
            </a:r>
            <a:r>
              <a:rPr lang="en-US" sz="2400" b="0" i="0" u="none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b="0" i="0" u="none" strike="noStrike" err="1">
                <a:solidFill>
                  <a:srgbClr val="000000"/>
                </a:solidFill>
                <a:latin typeface="Calibri"/>
              </a:rPr>
              <a:t>uma</a:t>
            </a:r>
            <a:r>
              <a:rPr lang="en-US" sz="2400" b="0" i="0" u="none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b="0" i="0" u="none" strike="noStrike" err="1">
                <a:solidFill>
                  <a:srgbClr val="000000"/>
                </a:solidFill>
                <a:latin typeface="Calibri"/>
              </a:rPr>
              <a:t>venda</a:t>
            </a:r>
            <a:r>
              <a:rPr lang="en-US" sz="2400" b="0" i="0" u="none" strike="noStrike">
                <a:solidFill>
                  <a:srgbClr val="000000"/>
                </a:solidFill>
                <a:latin typeface="Calibri"/>
              </a:rPr>
              <a:t>. </a:t>
            </a:r>
            <a:r>
              <a:rPr sz="2400" b="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​</a:t>
            </a:r>
            <a:endParaRPr lang="pt-BR" sz="240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26796652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99C21-33A4-4AA1-BF1F-4803720CA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D4D997E-B1E0-1B9B-32AD-55624826DE1F}"/>
              </a:ext>
            </a:extLst>
          </p:cNvPr>
          <p:cNvSpPr/>
          <p:nvPr/>
        </p:nvSpPr>
        <p:spPr>
          <a:xfrm>
            <a:off x="17318" y="34636"/>
            <a:ext cx="12192000" cy="68233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13">
            <a:extLst>
              <a:ext uri="{FF2B5EF4-FFF2-40B4-BE49-F238E27FC236}">
                <a16:creationId xmlns:a16="http://schemas.microsoft.com/office/drawing/2014/main" id="{37ADAC9C-A984-92D9-AC24-3EEC60BF9CCD}"/>
              </a:ext>
            </a:extLst>
          </p:cNvPr>
          <p:cNvSpPr txBox="1"/>
          <p:nvPr/>
        </p:nvSpPr>
        <p:spPr>
          <a:xfrm>
            <a:off x="2731982" y="3165373"/>
            <a:ext cx="672591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>
                <a:solidFill>
                  <a:schemeClr val="bg1"/>
                </a:solidFill>
                <a:ea typeface="+mn-lt"/>
                <a:cs typeface="+mn-lt"/>
              </a:rPr>
              <a:t>Ações assertivas</a:t>
            </a:r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F3E92D36-9FDD-E9A1-A510-6D45823EDC6A}"/>
              </a:ext>
            </a:extLst>
          </p:cNvPr>
          <p:cNvGrpSpPr/>
          <p:nvPr/>
        </p:nvGrpSpPr>
        <p:grpSpPr>
          <a:xfrm>
            <a:off x="657064" y="443334"/>
            <a:ext cx="1247972" cy="690562"/>
            <a:chOff x="1205276" y="2350734"/>
            <a:chExt cx="1247972" cy="690562"/>
          </a:xfrm>
        </p:grpSpPr>
        <p:sp>
          <p:nvSpPr>
            <p:cNvPr id="4" name="Retângulo: Único Canto Arredondado 29">
              <a:extLst>
                <a:ext uri="{FF2B5EF4-FFF2-40B4-BE49-F238E27FC236}">
                  <a16:creationId xmlns:a16="http://schemas.microsoft.com/office/drawing/2014/main" id="{2447C98A-02E1-233D-F6A3-3B128FEAC959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205276" y="23507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5" name="Forma Livre: Forma 25">
              <a:extLst>
                <a:ext uri="{FF2B5EF4-FFF2-40B4-BE49-F238E27FC236}">
                  <a16:creationId xmlns:a16="http://schemas.microsoft.com/office/drawing/2014/main" id="{371639CB-22F1-41B8-E335-A54BD023DF37}"/>
                </a:ext>
              </a:extLst>
            </p:cNvPr>
            <p:cNvSpPr/>
            <p:nvPr/>
          </p:nvSpPr>
          <p:spPr>
            <a:xfrm>
              <a:off x="1384570" y="23507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A</a:t>
              </a:r>
            </a:p>
          </p:txBody>
        </p:sp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539D1AB1-55CA-F6B1-CB01-2537E58D12A3}"/>
              </a:ext>
            </a:extLst>
          </p:cNvPr>
          <p:cNvSpPr txBox="1"/>
          <p:nvPr/>
        </p:nvSpPr>
        <p:spPr>
          <a:xfrm>
            <a:off x="2105438" y="443334"/>
            <a:ext cx="1029256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3200" b="1">
                <a:solidFill>
                  <a:schemeClr val="bg1"/>
                </a:solidFill>
              </a:rPr>
              <a:t>AGIR</a:t>
            </a:r>
          </a:p>
        </p:txBody>
      </p:sp>
    </p:spTree>
    <p:extLst>
      <p:ext uri="{BB962C8B-B14F-4D97-AF65-F5344CB8AC3E}">
        <p14:creationId xmlns:p14="http://schemas.microsoft.com/office/powerpoint/2010/main" val="23046139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Agrupar 25">
            <a:extLst>
              <a:ext uri="{FF2B5EF4-FFF2-40B4-BE49-F238E27FC236}">
                <a16:creationId xmlns:a16="http://schemas.microsoft.com/office/drawing/2014/main" id="{69BDB870-5147-7E57-13E5-A5FC96FE00C0}"/>
              </a:ext>
            </a:extLst>
          </p:cNvPr>
          <p:cNvGrpSpPr/>
          <p:nvPr/>
        </p:nvGrpSpPr>
        <p:grpSpPr>
          <a:xfrm>
            <a:off x="6857998" y="2454558"/>
            <a:ext cx="7491740" cy="3030756"/>
            <a:chOff x="6541698" y="2454560"/>
            <a:chExt cx="7491740" cy="3030756"/>
          </a:xfrm>
        </p:grpSpPr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49879FAD-30C5-DD0D-906F-80C05500CB89}"/>
                </a:ext>
              </a:extLst>
            </p:cNvPr>
            <p:cNvSpPr/>
            <p:nvPr/>
          </p:nvSpPr>
          <p:spPr>
            <a:xfrm rot="5400000">
              <a:off x="8772190" y="224068"/>
              <a:ext cx="3030756" cy="7491740"/>
            </a:xfrm>
            <a:custGeom>
              <a:avLst/>
              <a:gdLst>
                <a:gd name="connsiteX0" fmla="*/ 0 w 2484417"/>
                <a:gd name="connsiteY0" fmla="*/ 6103494 h 6255287"/>
                <a:gd name="connsiteX1" fmla="*/ 0 w 2484417"/>
                <a:gd name="connsiteY1" fmla="*/ 3892478 h 6255287"/>
                <a:gd name="connsiteX2" fmla="*/ 151792 w 2484417"/>
                <a:gd name="connsiteY2" fmla="*/ 3740686 h 6255287"/>
                <a:gd name="connsiteX3" fmla="*/ 460338 w 2484417"/>
                <a:gd name="connsiteY3" fmla="*/ 3740686 h 6255287"/>
                <a:gd name="connsiteX4" fmla="*/ 460338 w 2484417"/>
                <a:gd name="connsiteY4" fmla="*/ 179941 h 6255287"/>
                <a:gd name="connsiteX5" fmla="*/ 640279 w 2484417"/>
                <a:gd name="connsiteY5" fmla="*/ 0 h 6255287"/>
                <a:gd name="connsiteX6" fmla="*/ 2304476 w 2484417"/>
                <a:gd name="connsiteY6" fmla="*/ 0 h 6255287"/>
                <a:gd name="connsiteX7" fmla="*/ 2484417 w 2484417"/>
                <a:gd name="connsiteY7" fmla="*/ 179941 h 6255287"/>
                <a:gd name="connsiteX8" fmla="*/ 2484417 w 2484417"/>
                <a:gd name="connsiteY8" fmla="*/ 6255287 h 6255287"/>
                <a:gd name="connsiteX9" fmla="*/ 460338 w 2484417"/>
                <a:gd name="connsiteY9" fmla="*/ 6255287 h 6255287"/>
                <a:gd name="connsiteX10" fmla="*/ 460338 w 2484417"/>
                <a:gd name="connsiteY10" fmla="*/ 6255286 h 6255287"/>
                <a:gd name="connsiteX11" fmla="*/ 151792 w 2484417"/>
                <a:gd name="connsiteY11" fmla="*/ 6255286 h 6255287"/>
                <a:gd name="connsiteX12" fmla="*/ 0 w 2484417"/>
                <a:gd name="connsiteY12" fmla="*/ 6103494 h 625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4417" h="6255287">
                  <a:moveTo>
                    <a:pt x="0" y="6103494"/>
                  </a:moveTo>
                  <a:lnTo>
                    <a:pt x="0" y="3892478"/>
                  </a:lnTo>
                  <a:cubicBezTo>
                    <a:pt x="0" y="3808646"/>
                    <a:pt x="67960" y="3740686"/>
                    <a:pt x="151792" y="3740686"/>
                  </a:cubicBezTo>
                  <a:lnTo>
                    <a:pt x="460338" y="3740686"/>
                  </a:lnTo>
                  <a:lnTo>
                    <a:pt x="460338" y="179941"/>
                  </a:lnTo>
                  <a:cubicBezTo>
                    <a:pt x="460338" y="80562"/>
                    <a:pt x="540900" y="0"/>
                    <a:pt x="640279" y="0"/>
                  </a:cubicBezTo>
                  <a:lnTo>
                    <a:pt x="2304476" y="0"/>
                  </a:lnTo>
                  <a:cubicBezTo>
                    <a:pt x="2403855" y="0"/>
                    <a:pt x="2484417" y="80562"/>
                    <a:pt x="2484417" y="179941"/>
                  </a:cubicBezTo>
                  <a:lnTo>
                    <a:pt x="2484417" y="6255287"/>
                  </a:lnTo>
                  <a:lnTo>
                    <a:pt x="460338" y="6255287"/>
                  </a:lnTo>
                  <a:lnTo>
                    <a:pt x="460338" y="6255286"/>
                  </a:lnTo>
                  <a:lnTo>
                    <a:pt x="151792" y="6255286"/>
                  </a:lnTo>
                  <a:cubicBezTo>
                    <a:pt x="67960" y="6255286"/>
                    <a:pt x="0" y="6187326"/>
                    <a:pt x="0" y="6103494"/>
                  </a:cubicBezTo>
                  <a:close/>
                </a:path>
              </a:pathLst>
            </a:custGeom>
            <a:gradFill flip="none" rotWithShape="1">
              <a:gsLst>
                <a:gs pos="26000">
                  <a:srgbClr val="D8D8D8"/>
                </a:gs>
                <a:gs pos="0">
                  <a:schemeClr val="bg1">
                    <a:lumMod val="75000"/>
                  </a:schemeClr>
                </a:gs>
                <a:gs pos="77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317500" dist="444500" dir="1260000" sx="102000" sy="102000" algn="l" rotWithShape="0">
                <a:prstClr val="black">
                  <a:alpha val="53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28" name="Rectangle 7">
              <a:extLst>
                <a:ext uri="{FF2B5EF4-FFF2-40B4-BE49-F238E27FC236}">
                  <a16:creationId xmlns:a16="http://schemas.microsoft.com/office/drawing/2014/main" id="{865ED44E-0E21-BD55-7771-4C5802572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3876" y="3771847"/>
              <a:ext cx="6329595" cy="663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 anchor="t">
              <a:spAutoFit/>
            </a:bodyPr>
            <a:lstStyle>
              <a:defPPr>
                <a:defRPr lang="en-GB" kern="0"/>
              </a:defPPr>
              <a:lvl1pPr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1pPr>
              <a:lvl2pPr marL="742950" indent="-28575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2pPr>
              <a:lvl3pPr marL="11430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3pPr>
              <a:lvl4pPr marL="16002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4pPr>
              <a:lvl5pPr marL="20574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9pPr>
            </a:lstStyle>
            <a:p>
              <a:r>
                <a:rPr lang="pt-BR" sz="2000">
                  <a:latin typeface="Roboto"/>
                  <a:ea typeface="Roboto"/>
                  <a:cs typeface="Roboto"/>
                </a:rPr>
                <a:t>Ações indevidas podem gerar bloqueio do endereço, retrabalho e demora na conclusão da venda. 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E871C5D9-C6C7-ACA4-39E5-228961CA61DB}"/>
                </a:ext>
              </a:extLst>
            </p:cNvPr>
            <p:cNvSpPr txBox="1"/>
            <p:nvPr/>
          </p:nvSpPr>
          <p:spPr>
            <a:xfrm>
              <a:off x="6858000" y="2681376"/>
              <a:ext cx="2602302" cy="4144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err="1">
                  <a:solidFill>
                    <a:srgbClr val="FF9D00"/>
                  </a:solidFill>
                  <a:latin typeface="Calibri"/>
                  <a:ea typeface="Calibri"/>
                  <a:cs typeface="Calibri"/>
                </a:rPr>
                <a:t>Inconsistências</a:t>
              </a:r>
              <a:endParaRPr lang="pt-BR">
                <a:solidFill>
                  <a:srgbClr val="FF9D00"/>
                </a:solidFill>
              </a:endParaRP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723FB02B-3D6A-5657-C10C-E00A7F87AF5A}"/>
              </a:ext>
            </a:extLst>
          </p:cNvPr>
          <p:cNvGrpSpPr/>
          <p:nvPr/>
        </p:nvGrpSpPr>
        <p:grpSpPr>
          <a:xfrm>
            <a:off x="3608716" y="2454560"/>
            <a:ext cx="7491740" cy="3030756"/>
            <a:chOff x="0" y="4826825"/>
            <a:chExt cx="6255287" cy="2484417"/>
          </a:xfrm>
        </p:grpSpPr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4BE3359E-954E-DBC5-0FD7-8D632FF85001}"/>
                </a:ext>
              </a:extLst>
            </p:cNvPr>
            <p:cNvSpPr/>
            <p:nvPr/>
          </p:nvSpPr>
          <p:spPr>
            <a:xfrm rot="5400000">
              <a:off x="1885435" y="2941390"/>
              <a:ext cx="2484417" cy="6255287"/>
            </a:xfrm>
            <a:custGeom>
              <a:avLst/>
              <a:gdLst>
                <a:gd name="connsiteX0" fmla="*/ 0 w 2484417"/>
                <a:gd name="connsiteY0" fmla="*/ 6103494 h 6255287"/>
                <a:gd name="connsiteX1" fmla="*/ 0 w 2484417"/>
                <a:gd name="connsiteY1" fmla="*/ 3892478 h 6255287"/>
                <a:gd name="connsiteX2" fmla="*/ 151792 w 2484417"/>
                <a:gd name="connsiteY2" fmla="*/ 3740686 h 6255287"/>
                <a:gd name="connsiteX3" fmla="*/ 460338 w 2484417"/>
                <a:gd name="connsiteY3" fmla="*/ 3740686 h 6255287"/>
                <a:gd name="connsiteX4" fmla="*/ 460338 w 2484417"/>
                <a:gd name="connsiteY4" fmla="*/ 179941 h 6255287"/>
                <a:gd name="connsiteX5" fmla="*/ 640279 w 2484417"/>
                <a:gd name="connsiteY5" fmla="*/ 0 h 6255287"/>
                <a:gd name="connsiteX6" fmla="*/ 2304476 w 2484417"/>
                <a:gd name="connsiteY6" fmla="*/ 0 h 6255287"/>
                <a:gd name="connsiteX7" fmla="*/ 2484417 w 2484417"/>
                <a:gd name="connsiteY7" fmla="*/ 179941 h 6255287"/>
                <a:gd name="connsiteX8" fmla="*/ 2484417 w 2484417"/>
                <a:gd name="connsiteY8" fmla="*/ 6255287 h 6255287"/>
                <a:gd name="connsiteX9" fmla="*/ 460338 w 2484417"/>
                <a:gd name="connsiteY9" fmla="*/ 6255287 h 6255287"/>
                <a:gd name="connsiteX10" fmla="*/ 460338 w 2484417"/>
                <a:gd name="connsiteY10" fmla="*/ 6255286 h 6255287"/>
                <a:gd name="connsiteX11" fmla="*/ 151792 w 2484417"/>
                <a:gd name="connsiteY11" fmla="*/ 6255286 h 6255287"/>
                <a:gd name="connsiteX12" fmla="*/ 0 w 2484417"/>
                <a:gd name="connsiteY12" fmla="*/ 6103494 h 625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4417" h="6255287">
                  <a:moveTo>
                    <a:pt x="0" y="6103494"/>
                  </a:moveTo>
                  <a:lnTo>
                    <a:pt x="0" y="3892478"/>
                  </a:lnTo>
                  <a:cubicBezTo>
                    <a:pt x="0" y="3808646"/>
                    <a:pt x="67960" y="3740686"/>
                    <a:pt x="151792" y="3740686"/>
                  </a:cubicBezTo>
                  <a:lnTo>
                    <a:pt x="460338" y="3740686"/>
                  </a:lnTo>
                  <a:lnTo>
                    <a:pt x="460338" y="179941"/>
                  </a:lnTo>
                  <a:cubicBezTo>
                    <a:pt x="460338" y="80562"/>
                    <a:pt x="540900" y="0"/>
                    <a:pt x="640279" y="0"/>
                  </a:cubicBezTo>
                  <a:lnTo>
                    <a:pt x="2304476" y="0"/>
                  </a:lnTo>
                  <a:cubicBezTo>
                    <a:pt x="2403855" y="0"/>
                    <a:pt x="2484417" y="80562"/>
                    <a:pt x="2484417" y="179941"/>
                  </a:cubicBezTo>
                  <a:lnTo>
                    <a:pt x="2484417" y="6255287"/>
                  </a:lnTo>
                  <a:lnTo>
                    <a:pt x="460338" y="6255287"/>
                  </a:lnTo>
                  <a:lnTo>
                    <a:pt x="460338" y="6255286"/>
                  </a:lnTo>
                  <a:lnTo>
                    <a:pt x="151792" y="6255286"/>
                  </a:lnTo>
                  <a:cubicBezTo>
                    <a:pt x="67960" y="6255286"/>
                    <a:pt x="0" y="6187326"/>
                    <a:pt x="0" y="6103494"/>
                  </a:cubicBezTo>
                  <a:close/>
                </a:path>
              </a:pathLst>
            </a:custGeom>
            <a:gradFill flip="none" rotWithShape="1">
              <a:gsLst>
                <a:gs pos="26000">
                  <a:srgbClr val="D8D8D8"/>
                </a:gs>
                <a:gs pos="0">
                  <a:schemeClr val="bg1">
                    <a:lumMod val="75000"/>
                  </a:schemeClr>
                </a:gs>
                <a:gs pos="77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317500" dist="444500" dir="1260000" sx="102000" sy="102000" algn="l" rotWithShape="0">
                <a:prstClr val="black">
                  <a:alpha val="53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64B651C9-311E-9D0F-3FE4-E669846D3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05" y="5906651"/>
              <a:ext cx="5284945" cy="543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 anchor="t">
              <a:spAutoFit/>
            </a:bodyPr>
            <a:lstStyle>
              <a:defPPr>
                <a:defRPr lang="en-GB" kern="0"/>
              </a:defPPr>
              <a:lvl1pPr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1pPr>
              <a:lvl2pPr marL="742950" indent="-28575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2pPr>
              <a:lvl3pPr marL="11430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3pPr>
              <a:lvl4pPr marL="16002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4pPr>
              <a:lvl5pPr marL="20574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9pPr>
            </a:lstStyle>
            <a:p>
              <a:r>
                <a:rPr lang="pt-BR" sz="2000">
                  <a:latin typeface="Roboto"/>
                  <a:ea typeface="Roboto"/>
                  <a:cs typeface="Roboto"/>
                </a:rPr>
                <a:t>Ordem obrigatória: primeiro bloco ou torre, depois apartamentos, salas ou conjuntos</a:t>
              </a: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46C9CE91-85B8-7CE1-1E65-710CEA5D2274}"/>
              </a:ext>
            </a:extLst>
          </p:cNvPr>
          <p:cNvGrpSpPr/>
          <p:nvPr/>
        </p:nvGrpSpPr>
        <p:grpSpPr>
          <a:xfrm>
            <a:off x="416943" y="2454561"/>
            <a:ext cx="7491740" cy="3030756"/>
            <a:chOff x="0" y="4826825"/>
            <a:chExt cx="6255287" cy="2484417"/>
          </a:xfrm>
        </p:grpSpPr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30365E74-34AF-E036-A5DF-C5EE7DF91824}"/>
                </a:ext>
              </a:extLst>
            </p:cNvPr>
            <p:cNvSpPr/>
            <p:nvPr/>
          </p:nvSpPr>
          <p:spPr>
            <a:xfrm rot="5400000">
              <a:off x="1885435" y="2941390"/>
              <a:ext cx="2484417" cy="6255287"/>
            </a:xfrm>
            <a:custGeom>
              <a:avLst/>
              <a:gdLst>
                <a:gd name="connsiteX0" fmla="*/ 0 w 2484417"/>
                <a:gd name="connsiteY0" fmla="*/ 6103494 h 6255287"/>
                <a:gd name="connsiteX1" fmla="*/ 0 w 2484417"/>
                <a:gd name="connsiteY1" fmla="*/ 3892478 h 6255287"/>
                <a:gd name="connsiteX2" fmla="*/ 151792 w 2484417"/>
                <a:gd name="connsiteY2" fmla="*/ 3740686 h 6255287"/>
                <a:gd name="connsiteX3" fmla="*/ 460338 w 2484417"/>
                <a:gd name="connsiteY3" fmla="*/ 3740686 h 6255287"/>
                <a:gd name="connsiteX4" fmla="*/ 460338 w 2484417"/>
                <a:gd name="connsiteY4" fmla="*/ 179941 h 6255287"/>
                <a:gd name="connsiteX5" fmla="*/ 640279 w 2484417"/>
                <a:gd name="connsiteY5" fmla="*/ 0 h 6255287"/>
                <a:gd name="connsiteX6" fmla="*/ 2304476 w 2484417"/>
                <a:gd name="connsiteY6" fmla="*/ 0 h 6255287"/>
                <a:gd name="connsiteX7" fmla="*/ 2484417 w 2484417"/>
                <a:gd name="connsiteY7" fmla="*/ 179941 h 6255287"/>
                <a:gd name="connsiteX8" fmla="*/ 2484417 w 2484417"/>
                <a:gd name="connsiteY8" fmla="*/ 6255287 h 6255287"/>
                <a:gd name="connsiteX9" fmla="*/ 460338 w 2484417"/>
                <a:gd name="connsiteY9" fmla="*/ 6255287 h 6255287"/>
                <a:gd name="connsiteX10" fmla="*/ 460338 w 2484417"/>
                <a:gd name="connsiteY10" fmla="*/ 6255286 h 6255287"/>
                <a:gd name="connsiteX11" fmla="*/ 151792 w 2484417"/>
                <a:gd name="connsiteY11" fmla="*/ 6255286 h 6255287"/>
                <a:gd name="connsiteX12" fmla="*/ 0 w 2484417"/>
                <a:gd name="connsiteY12" fmla="*/ 6103494 h 625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4417" h="6255287">
                  <a:moveTo>
                    <a:pt x="0" y="6103494"/>
                  </a:moveTo>
                  <a:lnTo>
                    <a:pt x="0" y="3892478"/>
                  </a:lnTo>
                  <a:cubicBezTo>
                    <a:pt x="0" y="3808646"/>
                    <a:pt x="67960" y="3740686"/>
                    <a:pt x="151792" y="3740686"/>
                  </a:cubicBezTo>
                  <a:lnTo>
                    <a:pt x="460338" y="3740686"/>
                  </a:lnTo>
                  <a:lnTo>
                    <a:pt x="460338" y="179941"/>
                  </a:lnTo>
                  <a:cubicBezTo>
                    <a:pt x="460338" y="80562"/>
                    <a:pt x="540900" y="0"/>
                    <a:pt x="640279" y="0"/>
                  </a:cubicBezTo>
                  <a:lnTo>
                    <a:pt x="2304476" y="0"/>
                  </a:lnTo>
                  <a:cubicBezTo>
                    <a:pt x="2403855" y="0"/>
                    <a:pt x="2484417" y="80562"/>
                    <a:pt x="2484417" y="179941"/>
                  </a:cubicBezTo>
                  <a:lnTo>
                    <a:pt x="2484417" y="6255287"/>
                  </a:lnTo>
                  <a:lnTo>
                    <a:pt x="460338" y="6255287"/>
                  </a:lnTo>
                  <a:lnTo>
                    <a:pt x="460338" y="6255286"/>
                  </a:lnTo>
                  <a:lnTo>
                    <a:pt x="151792" y="6255286"/>
                  </a:lnTo>
                  <a:cubicBezTo>
                    <a:pt x="67960" y="6255286"/>
                    <a:pt x="0" y="6187326"/>
                    <a:pt x="0" y="6103494"/>
                  </a:cubicBezTo>
                  <a:close/>
                </a:path>
              </a:pathLst>
            </a:custGeom>
            <a:gradFill flip="none" rotWithShape="1">
              <a:gsLst>
                <a:gs pos="26000">
                  <a:srgbClr val="D8D8D8"/>
                </a:gs>
                <a:gs pos="0">
                  <a:schemeClr val="bg1">
                    <a:lumMod val="75000"/>
                  </a:schemeClr>
                </a:gs>
                <a:gs pos="77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317500" dist="444500" dir="1260000" sx="102000" sy="102000" algn="l" rotWithShape="0">
                <a:prstClr val="black">
                  <a:alpha val="53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2D14A1FF-9E88-CED8-0388-544A9AA31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05" y="5906651"/>
              <a:ext cx="5284945" cy="778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 anchor="t">
              <a:spAutoFit/>
            </a:bodyPr>
            <a:lstStyle>
              <a:defPPr>
                <a:defRPr lang="en-GB" kern="0"/>
              </a:defPPr>
              <a:lvl1pPr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1pPr>
              <a:lvl2pPr marL="742950" indent="-28575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2pPr>
              <a:lvl3pPr marL="11430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3pPr>
              <a:lvl4pPr marL="16002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4pPr>
              <a:lvl5pPr marL="20574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9pPr>
            </a:lstStyle>
            <a:p>
              <a:r>
                <a:rPr lang="en-US" sz="2000" err="1">
                  <a:solidFill>
                    <a:srgbClr val="000000"/>
                  </a:solidFill>
                  <a:latin typeface="Roboto"/>
                  <a:ea typeface="Roboto"/>
                  <a:cs typeface="Roboto"/>
                </a:rPr>
                <a:t>Confirmar</a:t>
              </a:r>
              <a:r>
                <a:rPr lang="en-US" sz="2000">
                  <a:solidFill>
                    <a:srgbClr val="000000"/>
                  </a:solidFill>
                  <a:latin typeface="Roboto"/>
                  <a:ea typeface="Roboto"/>
                  <a:cs typeface="Roboto"/>
                </a:rPr>
                <a:t> </a:t>
              </a:r>
              <a:r>
                <a:rPr lang="en-US" sz="2000" err="1">
                  <a:solidFill>
                    <a:srgbClr val="000000"/>
                  </a:solidFill>
                  <a:latin typeface="Roboto"/>
                  <a:ea typeface="Roboto"/>
                  <a:cs typeface="Roboto"/>
                </a:rPr>
                <a:t>os</a:t>
              </a:r>
              <a:r>
                <a:rPr lang="en-US" sz="2000">
                  <a:solidFill>
                    <a:srgbClr val="000000"/>
                  </a:solidFill>
                  <a:latin typeface="Roboto"/>
                  <a:ea typeface="Roboto"/>
                  <a:cs typeface="Roboto"/>
                </a:rPr>
                <a:t> </a:t>
              </a:r>
              <a:r>
                <a:rPr lang="en-US" sz="2000">
                  <a:latin typeface="Roboto"/>
                  <a:ea typeface="Roboto"/>
                  <a:cs typeface="Roboto"/>
                </a:rPr>
                <a:t>dados com o </a:t>
              </a:r>
              <a:r>
                <a:rPr lang="en-US" sz="2000" err="1">
                  <a:latin typeface="Roboto"/>
                  <a:ea typeface="Roboto"/>
                  <a:cs typeface="Roboto"/>
                </a:rPr>
                <a:t>cliente</a:t>
              </a:r>
              <a:r>
                <a:rPr lang="en-US" sz="2000">
                  <a:latin typeface="Roboto"/>
                  <a:ea typeface="Roboto"/>
                  <a:cs typeface="Roboto"/>
                </a:rPr>
                <a:t> e </a:t>
              </a:r>
              <a:r>
                <a:rPr lang="en-US" sz="2000" err="1">
                  <a:latin typeface="Roboto"/>
                  <a:ea typeface="Roboto"/>
                  <a:cs typeface="Roboto"/>
                </a:rPr>
                <a:t>verificar</a:t>
              </a:r>
              <a:r>
                <a:rPr lang="en-US" sz="2000">
                  <a:latin typeface="Roboto"/>
                  <a:ea typeface="Roboto"/>
                  <a:cs typeface="Roboto"/>
                </a:rPr>
                <a:t> se </a:t>
              </a:r>
              <a:r>
                <a:rPr lang="en-US" sz="2000" err="1">
                  <a:latin typeface="Roboto"/>
                  <a:ea typeface="Roboto"/>
                  <a:cs typeface="Roboto"/>
                </a:rPr>
                <a:t>existe</a:t>
              </a:r>
              <a:r>
                <a:rPr lang="en-US" sz="2000">
                  <a:latin typeface="Roboto"/>
                  <a:ea typeface="Roboto"/>
                  <a:cs typeface="Roboto"/>
                </a:rPr>
                <a:t> </a:t>
              </a:r>
              <a:r>
                <a:rPr lang="en-US" sz="2000" err="1">
                  <a:latin typeface="Roboto"/>
                  <a:ea typeface="Roboto"/>
                  <a:cs typeface="Roboto"/>
                </a:rPr>
                <a:t>comprovante</a:t>
              </a:r>
              <a:r>
                <a:rPr lang="en-US" sz="2000">
                  <a:latin typeface="Roboto"/>
                  <a:ea typeface="Roboto"/>
                  <a:cs typeface="Roboto"/>
                </a:rPr>
                <a:t> de </a:t>
              </a:r>
              <a:r>
                <a:rPr lang="en-US" sz="2000" err="1">
                  <a:latin typeface="Roboto"/>
                  <a:ea typeface="Roboto"/>
                  <a:cs typeface="Roboto"/>
                </a:rPr>
                <a:t>endereço</a:t>
              </a:r>
              <a:r>
                <a:rPr lang="en-US" sz="2000">
                  <a:latin typeface="Roboto"/>
                  <a:ea typeface="Roboto"/>
                  <a:cs typeface="Roboto"/>
                </a:rPr>
                <a:t> </a:t>
              </a:r>
              <a:r>
                <a:rPr lang="en-US" sz="2000" err="1">
                  <a:latin typeface="Roboto"/>
                  <a:ea typeface="Roboto"/>
                  <a:cs typeface="Roboto"/>
                </a:rPr>
                <a:t>disponível</a:t>
              </a:r>
              <a:r>
                <a:rPr lang="en-US" sz="2000">
                  <a:latin typeface="Roboto"/>
                  <a:ea typeface="Roboto"/>
                  <a:cs typeface="Roboto"/>
                </a:rPr>
                <a:t>, </a:t>
              </a:r>
              <a:r>
                <a:rPr lang="en-US" sz="2000" err="1">
                  <a:latin typeface="Roboto"/>
                  <a:ea typeface="Roboto"/>
                  <a:cs typeface="Roboto"/>
                </a:rPr>
                <a:t>porque</a:t>
              </a:r>
              <a:r>
                <a:rPr lang="en-US" sz="2000">
                  <a:latin typeface="Roboto"/>
                  <a:ea typeface="Roboto"/>
                  <a:cs typeface="Roboto"/>
                </a:rPr>
                <a:t> o GED </a:t>
              </a:r>
              <a:r>
                <a:rPr lang="en-US" sz="2000" err="1">
                  <a:latin typeface="Roboto"/>
                  <a:ea typeface="Roboto"/>
                  <a:cs typeface="Roboto"/>
                </a:rPr>
                <a:t>pode</a:t>
              </a:r>
              <a:r>
                <a:rPr lang="en-US" sz="2000">
                  <a:latin typeface="Roboto"/>
                  <a:ea typeface="Roboto"/>
                  <a:cs typeface="Roboto"/>
                </a:rPr>
                <a:t> </a:t>
              </a:r>
              <a:r>
                <a:rPr lang="en-US" sz="2000" err="1">
                  <a:latin typeface="Roboto"/>
                  <a:ea typeface="Roboto"/>
                  <a:cs typeface="Roboto"/>
                </a:rPr>
                <a:t>solicitar</a:t>
              </a:r>
              <a:r>
                <a:rPr lang="en-US" sz="2000">
                  <a:latin typeface="Roboto"/>
                  <a:ea typeface="Roboto"/>
                  <a:cs typeface="Roboto"/>
                </a:rPr>
                <a:t> </a:t>
              </a:r>
              <a:r>
                <a:rPr lang="en-US" sz="2000" err="1">
                  <a:latin typeface="Roboto"/>
                  <a:ea typeface="Roboto"/>
                  <a:cs typeface="Roboto"/>
                </a:rPr>
                <a:t>essa</a:t>
              </a:r>
              <a:r>
                <a:rPr lang="en-US" sz="2000">
                  <a:latin typeface="Roboto"/>
                  <a:ea typeface="Roboto"/>
                  <a:cs typeface="Roboto"/>
                </a:rPr>
                <a:t> </a:t>
              </a:r>
              <a:r>
                <a:rPr lang="en-US" sz="2000" err="1">
                  <a:latin typeface="Roboto"/>
                  <a:ea typeface="Roboto"/>
                  <a:cs typeface="Roboto"/>
                </a:rPr>
                <a:t>validação</a:t>
              </a:r>
              <a:r>
                <a:rPr lang="en-US" sz="2000">
                  <a:latin typeface="Roboto"/>
                  <a:ea typeface="Roboto"/>
                  <a:cs typeface="Roboto"/>
                </a:rPr>
                <a:t> </a:t>
              </a:r>
              <a:r>
                <a:rPr lang="en-US" sz="2000" err="1">
                  <a:latin typeface="Roboto"/>
                  <a:ea typeface="Roboto"/>
                  <a:cs typeface="Roboto"/>
                </a:rPr>
                <a:t>posteriormente</a:t>
              </a:r>
              <a:r>
                <a:rPr lang="en-US" sz="2000">
                  <a:latin typeface="Roboto"/>
                  <a:ea typeface="Roboto"/>
                  <a:cs typeface="Roboto"/>
                </a:rPr>
                <a:t>. </a:t>
              </a:r>
              <a:r>
                <a:rPr lang="pt-BR" sz="2000">
                  <a:latin typeface="Roboto"/>
                  <a:ea typeface="Roboto"/>
                  <a:cs typeface="Roboto"/>
                </a:rPr>
                <a:t> </a:t>
              </a: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4B9A5F67-8CC3-BD6E-A64E-A555A7E09737}"/>
              </a:ext>
            </a:extLst>
          </p:cNvPr>
          <p:cNvSpPr txBox="1"/>
          <p:nvPr/>
        </p:nvSpPr>
        <p:spPr>
          <a:xfrm>
            <a:off x="546340" y="2681377"/>
            <a:ext cx="2602302" cy="4144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solidFill>
                  <a:srgbClr val="FF9D00"/>
                </a:solidFill>
                <a:latin typeface="Calibri"/>
              </a:rPr>
              <a:t>Qualidade</a:t>
            </a:r>
            <a:r>
              <a:rPr lang="en-US" sz="2000" b="1" i="0" u="none" strike="noStrike">
                <a:solidFill>
                  <a:srgbClr val="FF9D00"/>
                </a:solidFill>
                <a:latin typeface="Calibri"/>
              </a:rPr>
              <a:t> do </a:t>
            </a:r>
            <a:r>
              <a:rPr lang="en-US" sz="2000" b="1" i="0" u="none" strike="noStrike" err="1">
                <a:solidFill>
                  <a:srgbClr val="FF9D00"/>
                </a:solidFill>
                <a:latin typeface="Calibri"/>
              </a:rPr>
              <a:t>cadastro</a:t>
            </a:r>
            <a:endParaRPr lang="pt-BR" sz="2000" b="1">
              <a:solidFill>
                <a:srgbClr val="FF9D00"/>
              </a:solidFill>
            </a:endParaRPr>
          </a:p>
        </p:txBody>
      </p:sp>
      <p:sp>
        <p:nvSpPr>
          <p:cNvPr id="13" name="CaixaDeTexto 13">
            <a:extLst>
              <a:ext uri="{FF2B5EF4-FFF2-40B4-BE49-F238E27FC236}">
                <a16:creationId xmlns:a16="http://schemas.microsoft.com/office/drawing/2014/main" id="{FFCFBCC7-FA03-042E-41F8-86A12BEAFB0A}"/>
              </a:ext>
            </a:extLst>
          </p:cNvPr>
          <p:cNvSpPr txBox="1"/>
          <p:nvPr/>
        </p:nvSpPr>
        <p:spPr>
          <a:xfrm>
            <a:off x="1768699" y="678090"/>
            <a:ext cx="898316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>
                <a:latin typeface="Roboto"/>
                <a:ea typeface="Roboto"/>
                <a:cs typeface="Roboto"/>
              </a:rPr>
              <a:t>Erros de </a:t>
            </a:r>
            <a:r>
              <a:rPr lang="pt-BR" sz="3200" b="1">
                <a:solidFill>
                  <a:srgbClr val="FF9D00"/>
                </a:solidFill>
                <a:latin typeface="Roboto"/>
                <a:ea typeface="Roboto"/>
                <a:cs typeface="Roboto"/>
              </a:rPr>
              <a:t>cadastro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B96577F-CF5A-7F64-4861-75FC8E063F5E}"/>
              </a:ext>
            </a:extLst>
          </p:cNvPr>
          <p:cNvSpPr txBox="1"/>
          <p:nvPr/>
        </p:nvSpPr>
        <p:spPr>
          <a:xfrm>
            <a:off x="4011283" y="2681376"/>
            <a:ext cx="2602302" cy="4144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solidFill>
                  <a:srgbClr val="FF9D00"/>
                </a:solidFill>
                <a:latin typeface="Calibri"/>
              </a:rPr>
              <a:t>Regras</a:t>
            </a:r>
            <a:r>
              <a:rPr lang="en-US" sz="2000" b="1">
                <a:solidFill>
                  <a:srgbClr val="FF9D00"/>
                </a:solidFill>
                <a:latin typeface="Calibri"/>
              </a:rPr>
              <a:t> de </a:t>
            </a:r>
            <a:r>
              <a:rPr lang="en-US" sz="2000" b="1" err="1">
                <a:solidFill>
                  <a:srgbClr val="FF9D00"/>
                </a:solidFill>
                <a:latin typeface="Calibri"/>
              </a:rPr>
              <a:t>criação</a:t>
            </a:r>
            <a:endParaRPr lang="pt-BR">
              <a:solidFill>
                <a:srgbClr val="FF9D00"/>
              </a:solidFill>
            </a:endParaRPr>
          </a:p>
        </p:txBody>
      </p:sp>
      <p:pic>
        <p:nvPicPr>
          <p:cNvPr id="4" name="Gráfico 3" descr="Selo ponto de interrogação com preenchimento sólido">
            <a:extLst>
              <a:ext uri="{FF2B5EF4-FFF2-40B4-BE49-F238E27FC236}">
                <a16:creationId xmlns:a16="http://schemas.microsoft.com/office/drawing/2014/main" id="{05876FD0-5F3D-D058-B3DA-952ADDE415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039" y="461153"/>
            <a:ext cx="914400" cy="914400"/>
          </a:xfrm>
          <a:prstGeom prst="rect">
            <a:avLst/>
          </a:prstGeom>
        </p:spPr>
      </p:pic>
      <p:pic>
        <p:nvPicPr>
          <p:cNvPr id="12" name="Gráfico 11" descr="Selo cruz com preenchimento sólido">
            <a:extLst>
              <a:ext uri="{FF2B5EF4-FFF2-40B4-BE49-F238E27FC236}">
                <a16:creationId xmlns:a16="http://schemas.microsoft.com/office/drawing/2014/main" id="{B842AE44-733D-9E20-65E3-D5AE6438CB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28801" y="46295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394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ixaDeTexto 13">
            <a:extLst>
              <a:ext uri="{FF2B5EF4-FFF2-40B4-BE49-F238E27FC236}">
                <a16:creationId xmlns:a16="http://schemas.microsoft.com/office/drawing/2014/main" id="{27576ED7-A752-A34B-3C6F-66962E2FA30A}"/>
              </a:ext>
            </a:extLst>
          </p:cNvPr>
          <p:cNvSpPr txBox="1"/>
          <p:nvPr/>
        </p:nvSpPr>
        <p:spPr>
          <a:xfrm>
            <a:off x="1911011" y="634227"/>
            <a:ext cx="837931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>
                <a:latin typeface="Roboto"/>
                <a:ea typeface="Roboto"/>
                <a:cs typeface="Roboto"/>
              </a:rPr>
              <a:t>Erros de </a:t>
            </a:r>
            <a:r>
              <a:rPr lang="pt-BR" sz="3200" b="1">
                <a:solidFill>
                  <a:srgbClr val="FF9D00"/>
                </a:solidFill>
                <a:latin typeface="Roboto"/>
                <a:ea typeface="Roboto"/>
                <a:cs typeface="Roboto"/>
              </a:rPr>
              <a:t>cadastro</a:t>
            </a:r>
            <a:r>
              <a:rPr lang="pt-BR" sz="3200" b="1">
                <a:latin typeface="Roboto"/>
                <a:ea typeface="Roboto"/>
                <a:cs typeface="Roboto"/>
              </a:rPr>
              <a:t>: o que evitar?</a:t>
            </a:r>
            <a:endParaRPr lang="pt-BR" sz="3200">
              <a:latin typeface="Roboto"/>
              <a:ea typeface="Roboto"/>
              <a:cs typeface="Roboto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CF55767-D567-F48F-EE00-AA75DD9B6C43}"/>
              </a:ext>
            </a:extLst>
          </p:cNvPr>
          <p:cNvSpPr txBox="1"/>
          <p:nvPr/>
        </p:nvSpPr>
        <p:spPr>
          <a:xfrm>
            <a:off x="503695" y="2847813"/>
            <a:ext cx="6096000" cy="18876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err="1">
                <a:latin typeface="Roboto"/>
                <a:ea typeface="Roboto"/>
                <a:cs typeface="Roboto"/>
              </a:rPr>
              <a:t>criar</a:t>
            </a:r>
            <a:r>
              <a:rPr lang="en-US" sz="2000"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latin typeface="Roboto"/>
                <a:ea typeface="Roboto"/>
                <a:cs typeface="Roboto"/>
              </a:rPr>
              <a:t>complemento</a:t>
            </a:r>
            <a:r>
              <a:rPr lang="en-US" sz="2000"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latin typeface="Roboto"/>
                <a:ea typeface="Roboto"/>
                <a:cs typeface="Roboto"/>
              </a:rPr>
              <a:t>sem</a:t>
            </a:r>
            <a:r>
              <a:rPr lang="en-US" sz="2000"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latin typeface="Roboto"/>
                <a:ea typeface="Roboto"/>
                <a:cs typeface="Roboto"/>
              </a:rPr>
              <a:t>comprovação</a:t>
            </a:r>
            <a:r>
              <a:rPr lang="en-US" sz="2000">
                <a:latin typeface="Roboto"/>
                <a:ea typeface="Roboto"/>
                <a:cs typeface="Roboto"/>
              </a:rPr>
              <a:t>; </a:t>
            </a:r>
            <a:endParaRPr lang="pt-BR" sz="2000">
              <a:latin typeface="Roboto"/>
              <a:ea typeface="Roboto"/>
              <a:cs typeface="Roboto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err="1">
                <a:latin typeface="Roboto"/>
                <a:ea typeface="Roboto"/>
                <a:cs typeface="Roboto"/>
              </a:rPr>
              <a:t>adaptar</a:t>
            </a:r>
            <a:r>
              <a:rPr lang="en-US" sz="2000">
                <a:latin typeface="Roboto"/>
                <a:ea typeface="Roboto"/>
                <a:cs typeface="Roboto"/>
              </a:rPr>
              <a:t> dados para </a:t>
            </a:r>
            <a:r>
              <a:rPr lang="en-US" sz="2000" err="1">
                <a:latin typeface="Roboto"/>
                <a:ea typeface="Roboto"/>
                <a:cs typeface="Roboto"/>
              </a:rPr>
              <a:t>concluir</a:t>
            </a:r>
            <a:r>
              <a:rPr lang="en-US" sz="2000">
                <a:latin typeface="Roboto"/>
                <a:ea typeface="Roboto"/>
                <a:cs typeface="Roboto"/>
              </a:rPr>
              <a:t> a </a:t>
            </a:r>
            <a:r>
              <a:rPr lang="en-US" sz="2000" err="1">
                <a:latin typeface="Roboto"/>
                <a:ea typeface="Roboto"/>
                <a:cs typeface="Roboto"/>
              </a:rPr>
              <a:t>venda</a:t>
            </a:r>
            <a:r>
              <a:rPr lang="en-US" sz="2000">
                <a:latin typeface="Roboto"/>
                <a:ea typeface="Roboto"/>
                <a:cs typeface="Roboto"/>
              </a:rPr>
              <a:t>;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>
                <a:latin typeface="Roboto"/>
                <a:ea typeface="Roboto"/>
                <a:cs typeface="Roboto"/>
              </a:rPr>
              <a:t>usar </a:t>
            </a:r>
            <a:r>
              <a:rPr lang="en-US" sz="2000" err="1">
                <a:latin typeface="Roboto"/>
                <a:ea typeface="Roboto"/>
                <a:cs typeface="Roboto"/>
              </a:rPr>
              <a:t>bloco</a:t>
            </a:r>
            <a:r>
              <a:rPr lang="en-US" sz="2000"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latin typeface="Roboto"/>
                <a:ea typeface="Roboto"/>
                <a:cs typeface="Roboto"/>
              </a:rPr>
              <a:t>ou</a:t>
            </a:r>
            <a:r>
              <a:rPr lang="en-US" sz="2000"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latin typeface="Roboto"/>
                <a:ea typeface="Roboto"/>
                <a:cs typeface="Roboto"/>
              </a:rPr>
              <a:t>estrutura</a:t>
            </a:r>
            <a:r>
              <a:rPr lang="en-US" sz="2000"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latin typeface="Roboto"/>
                <a:ea typeface="Roboto"/>
                <a:cs typeface="Roboto"/>
              </a:rPr>
              <a:t>incorreta</a:t>
            </a:r>
            <a:r>
              <a:rPr lang="en-US" sz="2000">
                <a:latin typeface="Roboto"/>
                <a:ea typeface="Roboto"/>
                <a:cs typeface="Roboto"/>
              </a:rPr>
              <a:t>;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err="1">
                <a:latin typeface="Roboto"/>
                <a:ea typeface="Roboto"/>
                <a:cs typeface="Roboto"/>
              </a:rPr>
              <a:t>inserir</a:t>
            </a:r>
            <a:r>
              <a:rPr lang="en-US" sz="2000"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latin typeface="Roboto"/>
                <a:ea typeface="Roboto"/>
                <a:cs typeface="Roboto"/>
              </a:rPr>
              <a:t>informações</a:t>
            </a:r>
            <a:r>
              <a:rPr lang="en-US" sz="2000">
                <a:latin typeface="Roboto"/>
                <a:ea typeface="Roboto"/>
                <a:cs typeface="Roboto"/>
              </a:rPr>
              <a:t> falsas </a:t>
            </a:r>
            <a:r>
              <a:rPr lang="en-US" sz="2000" err="1">
                <a:latin typeface="Roboto"/>
                <a:ea typeface="Roboto"/>
                <a:cs typeface="Roboto"/>
              </a:rPr>
              <a:t>ou</a:t>
            </a:r>
            <a:r>
              <a:rPr lang="en-US" sz="2000"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latin typeface="Roboto"/>
                <a:ea typeface="Roboto"/>
                <a:cs typeface="Roboto"/>
              </a:rPr>
              <a:t>incompletas</a:t>
            </a:r>
            <a:r>
              <a:rPr lang="en-US" sz="2000">
                <a:latin typeface="Roboto"/>
                <a:ea typeface="Roboto"/>
                <a:cs typeface="Roboto"/>
              </a:rPr>
              <a:t>.</a:t>
            </a:r>
          </a:p>
        </p:txBody>
      </p:sp>
      <p:pic>
        <p:nvPicPr>
          <p:cNvPr id="12" name="Gráfico 11" descr="Selo ponto de interrogação com preenchimento sólido">
            <a:extLst>
              <a:ext uri="{FF2B5EF4-FFF2-40B4-BE49-F238E27FC236}">
                <a16:creationId xmlns:a16="http://schemas.microsoft.com/office/drawing/2014/main" id="{4A854281-3C39-EB33-8353-4E8E609E9C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039" y="461153"/>
            <a:ext cx="914400" cy="914400"/>
          </a:xfrm>
          <a:prstGeom prst="rect">
            <a:avLst/>
          </a:prstGeom>
        </p:spPr>
      </p:pic>
      <p:pic>
        <p:nvPicPr>
          <p:cNvPr id="21" name="Gráfico 20" descr="Selo cruz com preenchimento sólido">
            <a:extLst>
              <a:ext uri="{FF2B5EF4-FFF2-40B4-BE49-F238E27FC236}">
                <a16:creationId xmlns:a16="http://schemas.microsoft.com/office/drawing/2014/main" id="{5684242B-4F80-3C2B-0789-6F22FD005F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28801" y="462951"/>
            <a:ext cx="914400" cy="914400"/>
          </a:xfrm>
          <a:prstGeom prst="rect">
            <a:avLst/>
          </a:prstGeom>
        </p:spPr>
      </p:pic>
      <p:sp>
        <p:nvSpPr>
          <p:cNvPr id="27" name="Retângulo: Único Canto Arredondado 26">
            <a:extLst>
              <a:ext uri="{FF2B5EF4-FFF2-40B4-BE49-F238E27FC236}">
                <a16:creationId xmlns:a16="http://schemas.microsoft.com/office/drawing/2014/main" id="{6748F18E-0DAF-61F9-64DA-5A01109E4494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6419929" y="3051046"/>
            <a:ext cx="5123123" cy="1462822"/>
          </a:xfrm>
          <a:prstGeom prst="round1Rect">
            <a:avLst>
              <a:gd name="adj" fmla="val 35799"/>
            </a:avLst>
          </a:prstGeom>
          <a:noFill/>
          <a:ln w="28575">
            <a:solidFill>
              <a:srgbClr val="FF9D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200">
              <a:latin typeface="Roboto"/>
              <a:ea typeface="Roboto"/>
              <a:cs typeface="Roboto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5BF1F871-90FA-88BA-2615-4936A9F8B3BE}"/>
              </a:ext>
            </a:extLst>
          </p:cNvPr>
          <p:cNvSpPr txBox="1"/>
          <p:nvPr/>
        </p:nvSpPr>
        <p:spPr>
          <a:xfrm>
            <a:off x="6599208" y="3285227"/>
            <a:ext cx="4758906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Se</a:t>
            </a:r>
            <a:r>
              <a:rPr lang="en-US" sz="2000" b="1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a </a:t>
            </a:r>
            <a:r>
              <a:rPr lang="en-US" sz="2000" b="1" i="0" u="none" strike="noStrike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informação</a:t>
            </a:r>
            <a:r>
              <a:rPr lang="en-US" sz="2000" b="1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i="0" u="none" strike="noStrike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não</a:t>
            </a:r>
            <a:r>
              <a:rPr lang="en-US" sz="2000" b="1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i="0" u="none" strike="noStrike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representa</a:t>
            </a:r>
            <a:r>
              <a:rPr lang="en-US" sz="2000" b="1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a </a:t>
            </a:r>
            <a:r>
              <a:rPr lang="en-US" sz="2000" b="1" i="0" u="none" strike="noStrike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realidade</a:t>
            </a:r>
            <a:r>
              <a:rPr lang="en-US" sz="2000" b="1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do </a:t>
            </a:r>
            <a:r>
              <a:rPr lang="en-US" sz="2000" b="1" i="0" u="none" strike="noStrike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endereço</a:t>
            </a:r>
            <a:r>
              <a:rPr lang="en-US" sz="2000" b="1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2000" b="1" i="0" u="none" strike="noStrike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ela</a:t>
            </a:r>
            <a:r>
              <a:rPr lang="en-US" sz="2000" b="1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i="0" u="none" strike="noStrike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não</a:t>
            </a:r>
            <a:r>
              <a:rPr lang="en-US" sz="2000" b="1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i="0" u="none" strike="noStrike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deve</a:t>
            </a:r>
            <a:r>
              <a:rPr lang="en-US" sz="2000" b="1" i="0" u="none" strike="noStrik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ser </a:t>
            </a:r>
            <a:r>
              <a:rPr lang="en-US" sz="2000" b="1" i="0" u="none" strike="noStrike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cadastrada</a:t>
            </a:r>
            <a:r>
              <a:rPr lang="en-US" sz="20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!</a:t>
            </a:r>
            <a:endParaRPr lang="pt-BR" sz="2000" b="1"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545755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5948E-2082-B3C9-90BC-8A633E40B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5BBA2F3-33EB-D57F-60DD-0B336631A707}"/>
              </a:ext>
            </a:extLst>
          </p:cNvPr>
          <p:cNvSpPr/>
          <p:nvPr/>
        </p:nvSpPr>
        <p:spPr>
          <a:xfrm>
            <a:off x="2941" y="1285467"/>
            <a:ext cx="12192000" cy="1403099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13">
            <a:extLst>
              <a:ext uri="{FF2B5EF4-FFF2-40B4-BE49-F238E27FC236}">
                <a16:creationId xmlns:a16="http://schemas.microsoft.com/office/drawing/2014/main" id="{C8B43BEF-AAD4-B4DF-618F-86824AAA210B}"/>
              </a:ext>
            </a:extLst>
          </p:cNvPr>
          <p:cNvSpPr txBox="1"/>
          <p:nvPr/>
        </p:nvSpPr>
        <p:spPr>
          <a:xfrm>
            <a:off x="2733040" y="467350"/>
            <a:ext cx="672591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 que vamos ver hoje: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4862233E-379E-0B02-4832-3C68668E62F5}"/>
              </a:ext>
            </a:extLst>
          </p:cNvPr>
          <p:cNvGrpSpPr/>
          <p:nvPr/>
        </p:nvGrpSpPr>
        <p:grpSpPr>
          <a:xfrm>
            <a:off x="1284666" y="1643052"/>
            <a:ext cx="1247972" cy="690562"/>
            <a:chOff x="1205276" y="2350734"/>
            <a:chExt cx="1247972" cy="690562"/>
          </a:xfrm>
        </p:grpSpPr>
        <p:sp>
          <p:nvSpPr>
            <p:cNvPr id="7" name="Retângulo: Único Canto Arredondado 29">
              <a:extLst>
                <a:ext uri="{FF2B5EF4-FFF2-40B4-BE49-F238E27FC236}">
                  <a16:creationId xmlns:a16="http://schemas.microsoft.com/office/drawing/2014/main" id="{1C19D3D1-7D48-5796-5A2C-3C2C1216606A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205276" y="23507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6" name="Forma Livre: Forma 25">
              <a:extLst>
                <a:ext uri="{FF2B5EF4-FFF2-40B4-BE49-F238E27FC236}">
                  <a16:creationId xmlns:a16="http://schemas.microsoft.com/office/drawing/2014/main" id="{5526F7E6-080A-51D1-E122-EC8FDAD85B8C}"/>
                </a:ext>
              </a:extLst>
            </p:cNvPr>
            <p:cNvSpPr/>
            <p:nvPr/>
          </p:nvSpPr>
          <p:spPr>
            <a:xfrm>
              <a:off x="1384570" y="23507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 err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I</a:t>
              </a:r>
              <a:endParaRPr lang="pt-BR" sz="4000" b="1" i="1">
                <a:solidFill>
                  <a:schemeClr val="tx1"/>
                </a:solidFill>
                <a:latin typeface="Roboto"/>
                <a:ea typeface="Roboto"/>
                <a:cs typeface="Roboto"/>
              </a:endParaRP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D605D7C6-39D4-476A-B704-1151FD458F00}"/>
              </a:ext>
            </a:extLst>
          </p:cNvPr>
          <p:cNvGrpSpPr/>
          <p:nvPr/>
        </p:nvGrpSpPr>
        <p:grpSpPr>
          <a:xfrm>
            <a:off x="1265878" y="3942030"/>
            <a:ext cx="1247972" cy="690562"/>
            <a:chOff x="1205276" y="2350734"/>
            <a:chExt cx="1247972" cy="690562"/>
          </a:xfrm>
        </p:grpSpPr>
        <p:sp>
          <p:nvSpPr>
            <p:cNvPr id="11" name="Retângulo: Único Canto Arredondado 29">
              <a:extLst>
                <a:ext uri="{FF2B5EF4-FFF2-40B4-BE49-F238E27FC236}">
                  <a16:creationId xmlns:a16="http://schemas.microsoft.com/office/drawing/2014/main" id="{4E51003F-830E-6937-5FBB-B0E7903DE93D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205276" y="23507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2" name="Forma Livre: Forma 25">
              <a:extLst>
                <a:ext uri="{FF2B5EF4-FFF2-40B4-BE49-F238E27FC236}">
                  <a16:creationId xmlns:a16="http://schemas.microsoft.com/office/drawing/2014/main" id="{ED02677F-8005-55C9-4909-F597759FFD2F}"/>
                </a:ext>
              </a:extLst>
            </p:cNvPr>
            <p:cNvSpPr/>
            <p:nvPr/>
          </p:nvSpPr>
          <p:spPr>
            <a:xfrm>
              <a:off x="1384570" y="23507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C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6AAC24AA-C6C9-6EDF-B068-C862C27D2675}"/>
              </a:ext>
            </a:extLst>
          </p:cNvPr>
          <p:cNvGrpSpPr/>
          <p:nvPr/>
        </p:nvGrpSpPr>
        <p:grpSpPr>
          <a:xfrm>
            <a:off x="1305609" y="2792541"/>
            <a:ext cx="1247972" cy="690562"/>
            <a:chOff x="1205276" y="2350734"/>
            <a:chExt cx="1247972" cy="690562"/>
          </a:xfrm>
        </p:grpSpPr>
        <p:sp>
          <p:nvSpPr>
            <p:cNvPr id="14" name="Retângulo: Único Canto Arredondado 29">
              <a:extLst>
                <a:ext uri="{FF2B5EF4-FFF2-40B4-BE49-F238E27FC236}">
                  <a16:creationId xmlns:a16="http://schemas.microsoft.com/office/drawing/2014/main" id="{ECB45927-E0AC-8D94-2A6D-2612DA718DD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205276" y="23507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5" name="Forma Livre: Forma 25">
              <a:extLst>
                <a:ext uri="{FF2B5EF4-FFF2-40B4-BE49-F238E27FC236}">
                  <a16:creationId xmlns:a16="http://schemas.microsoft.com/office/drawing/2014/main" id="{0319B8D3-EDF4-B308-EF22-05BF7E649643}"/>
                </a:ext>
              </a:extLst>
            </p:cNvPr>
            <p:cNvSpPr/>
            <p:nvPr/>
          </p:nvSpPr>
          <p:spPr>
            <a:xfrm>
              <a:off x="1384570" y="23507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 err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I</a:t>
              </a:r>
              <a:endParaRPr lang="pt-BR" sz="4000" b="1" i="1">
                <a:solidFill>
                  <a:schemeClr val="tx1"/>
                </a:solidFill>
                <a:latin typeface="Roboto"/>
                <a:ea typeface="Roboto"/>
                <a:cs typeface="Roboto"/>
              </a:endParaRP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8D9AFC27-1E6A-23DD-23C9-EF829EA4CA02}"/>
              </a:ext>
            </a:extLst>
          </p:cNvPr>
          <p:cNvGrpSpPr/>
          <p:nvPr/>
        </p:nvGrpSpPr>
        <p:grpSpPr>
          <a:xfrm>
            <a:off x="1265878" y="5116258"/>
            <a:ext cx="1247972" cy="690562"/>
            <a:chOff x="1205276" y="2350734"/>
            <a:chExt cx="1247972" cy="690562"/>
          </a:xfrm>
        </p:grpSpPr>
        <p:sp>
          <p:nvSpPr>
            <p:cNvPr id="17" name="Retângulo: Único Canto Arredondado 29">
              <a:extLst>
                <a:ext uri="{FF2B5EF4-FFF2-40B4-BE49-F238E27FC236}">
                  <a16:creationId xmlns:a16="http://schemas.microsoft.com/office/drawing/2014/main" id="{6E06CC01-C7E9-1424-A7E5-EE70ACD9D593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205276" y="23507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8" name="Forma Livre: Forma 25">
              <a:extLst>
                <a:ext uri="{FF2B5EF4-FFF2-40B4-BE49-F238E27FC236}">
                  <a16:creationId xmlns:a16="http://schemas.microsoft.com/office/drawing/2014/main" id="{F050495A-1C95-E877-8CB6-13D389DD99A3}"/>
                </a:ext>
              </a:extLst>
            </p:cNvPr>
            <p:cNvSpPr/>
            <p:nvPr/>
          </p:nvSpPr>
          <p:spPr>
            <a:xfrm>
              <a:off x="1384570" y="23507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A</a:t>
              </a:r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65616E6-3D51-4FB9-08FF-AEA713779736}"/>
              </a:ext>
            </a:extLst>
          </p:cNvPr>
          <p:cNvSpPr txBox="1"/>
          <p:nvPr/>
        </p:nvSpPr>
        <p:spPr>
          <a:xfrm>
            <a:off x="2733040" y="1643052"/>
            <a:ext cx="2331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</a:rPr>
              <a:t>IDENTIFICAR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6E7B6BA-1332-B35C-651F-F875188259A8}"/>
              </a:ext>
            </a:extLst>
          </p:cNvPr>
          <p:cNvSpPr txBox="1"/>
          <p:nvPr/>
        </p:nvSpPr>
        <p:spPr>
          <a:xfrm>
            <a:off x="2733040" y="2792541"/>
            <a:ext cx="2499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</a:rPr>
              <a:t>INTERPRETAR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B63C50D-A044-B03E-98A7-ABCEF585FB91}"/>
              </a:ext>
            </a:extLst>
          </p:cNvPr>
          <p:cNvSpPr txBox="1"/>
          <p:nvPr/>
        </p:nvSpPr>
        <p:spPr>
          <a:xfrm>
            <a:off x="2733040" y="4042672"/>
            <a:ext cx="2316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</a:rPr>
              <a:t>CLASSIFICAR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BF851F3-202B-6E2B-8D22-E82FB5A5B9AF}"/>
              </a:ext>
            </a:extLst>
          </p:cNvPr>
          <p:cNvSpPr txBox="1"/>
          <p:nvPr/>
        </p:nvSpPr>
        <p:spPr>
          <a:xfrm>
            <a:off x="2733040" y="5116258"/>
            <a:ext cx="1029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</a:rPr>
              <a:t>AGIR</a:t>
            </a:r>
          </a:p>
        </p:txBody>
      </p:sp>
      <p:sp>
        <p:nvSpPr>
          <p:cNvPr id="5" name="CaixaDeTexto 7">
            <a:extLst>
              <a:ext uri="{FF2B5EF4-FFF2-40B4-BE49-F238E27FC236}">
                <a16:creationId xmlns:a16="http://schemas.microsoft.com/office/drawing/2014/main" id="{8141F299-A8EB-410D-730D-FEE41A0A7F5A}"/>
              </a:ext>
            </a:extLst>
          </p:cNvPr>
          <p:cNvSpPr txBox="1"/>
          <p:nvPr/>
        </p:nvSpPr>
        <p:spPr>
          <a:xfrm>
            <a:off x="5814043" y="1650200"/>
            <a:ext cx="8733445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pt-BR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Antes de tudo: pesquisar no sistema</a:t>
            </a:r>
          </a:p>
          <a:p>
            <a:pPr marL="285750" indent="-285750">
              <a:buFont typeface="Arial"/>
              <a:buChar char="•"/>
            </a:pPr>
            <a:r>
              <a:rPr lang="pt-BR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Cenários </a:t>
            </a:r>
            <a:r>
              <a:rPr lang="pt-BR" sz="2000" b="1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possiveis</a:t>
            </a:r>
            <a:endParaRPr lang="pt-BR" sz="2000" b="1">
              <a:solidFill>
                <a:srgbClr val="FFFFFF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1818332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897DCEE3-01BC-4E79-5785-0387D8DAA4C7}"/>
              </a:ext>
            </a:extLst>
          </p:cNvPr>
          <p:cNvGrpSpPr/>
          <p:nvPr/>
        </p:nvGrpSpPr>
        <p:grpSpPr>
          <a:xfrm>
            <a:off x="9440175" y="2448806"/>
            <a:ext cx="7491740" cy="3030756"/>
            <a:chOff x="9123872" y="5338657"/>
            <a:chExt cx="7491740" cy="3030756"/>
          </a:xfrm>
        </p:grpSpPr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01605220-5A81-967B-A494-910984913B3E}"/>
                </a:ext>
              </a:extLst>
            </p:cNvPr>
            <p:cNvSpPr/>
            <p:nvPr/>
          </p:nvSpPr>
          <p:spPr>
            <a:xfrm rot="5400000">
              <a:off x="11354364" y="3108165"/>
              <a:ext cx="3030756" cy="7491740"/>
            </a:xfrm>
            <a:custGeom>
              <a:avLst/>
              <a:gdLst>
                <a:gd name="connsiteX0" fmla="*/ 0 w 2484417"/>
                <a:gd name="connsiteY0" fmla="*/ 6103494 h 6255287"/>
                <a:gd name="connsiteX1" fmla="*/ 0 w 2484417"/>
                <a:gd name="connsiteY1" fmla="*/ 3892478 h 6255287"/>
                <a:gd name="connsiteX2" fmla="*/ 151792 w 2484417"/>
                <a:gd name="connsiteY2" fmla="*/ 3740686 h 6255287"/>
                <a:gd name="connsiteX3" fmla="*/ 460338 w 2484417"/>
                <a:gd name="connsiteY3" fmla="*/ 3740686 h 6255287"/>
                <a:gd name="connsiteX4" fmla="*/ 460338 w 2484417"/>
                <a:gd name="connsiteY4" fmla="*/ 179941 h 6255287"/>
                <a:gd name="connsiteX5" fmla="*/ 640279 w 2484417"/>
                <a:gd name="connsiteY5" fmla="*/ 0 h 6255287"/>
                <a:gd name="connsiteX6" fmla="*/ 2304476 w 2484417"/>
                <a:gd name="connsiteY6" fmla="*/ 0 h 6255287"/>
                <a:gd name="connsiteX7" fmla="*/ 2484417 w 2484417"/>
                <a:gd name="connsiteY7" fmla="*/ 179941 h 6255287"/>
                <a:gd name="connsiteX8" fmla="*/ 2484417 w 2484417"/>
                <a:gd name="connsiteY8" fmla="*/ 6255287 h 6255287"/>
                <a:gd name="connsiteX9" fmla="*/ 460338 w 2484417"/>
                <a:gd name="connsiteY9" fmla="*/ 6255287 h 6255287"/>
                <a:gd name="connsiteX10" fmla="*/ 460338 w 2484417"/>
                <a:gd name="connsiteY10" fmla="*/ 6255286 h 6255287"/>
                <a:gd name="connsiteX11" fmla="*/ 151792 w 2484417"/>
                <a:gd name="connsiteY11" fmla="*/ 6255286 h 6255287"/>
                <a:gd name="connsiteX12" fmla="*/ 0 w 2484417"/>
                <a:gd name="connsiteY12" fmla="*/ 6103494 h 625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4417" h="6255287">
                  <a:moveTo>
                    <a:pt x="0" y="6103494"/>
                  </a:moveTo>
                  <a:lnTo>
                    <a:pt x="0" y="3892478"/>
                  </a:lnTo>
                  <a:cubicBezTo>
                    <a:pt x="0" y="3808646"/>
                    <a:pt x="67960" y="3740686"/>
                    <a:pt x="151792" y="3740686"/>
                  </a:cubicBezTo>
                  <a:lnTo>
                    <a:pt x="460338" y="3740686"/>
                  </a:lnTo>
                  <a:lnTo>
                    <a:pt x="460338" y="179941"/>
                  </a:lnTo>
                  <a:cubicBezTo>
                    <a:pt x="460338" y="80562"/>
                    <a:pt x="540900" y="0"/>
                    <a:pt x="640279" y="0"/>
                  </a:cubicBezTo>
                  <a:lnTo>
                    <a:pt x="2304476" y="0"/>
                  </a:lnTo>
                  <a:cubicBezTo>
                    <a:pt x="2403855" y="0"/>
                    <a:pt x="2484417" y="80562"/>
                    <a:pt x="2484417" y="179941"/>
                  </a:cubicBezTo>
                  <a:lnTo>
                    <a:pt x="2484417" y="6255287"/>
                  </a:lnTo>
                  <a:lnTo>
                    <a:pt x="460338" y="6255287"/>
                  </a:lnTo>
                  <a:lnTo>
                    <a:pt x="460338" y="6255286"/>
                  </a:lnTo>
                  <a:lnTo>
                    <a:pt x="151792" y="6255286"/>
                  </a:lnTo>
                  <a:cubicBezTo>
                    <a:pt x="67960" y="6255286"/>
                    <a:pt x="0" y="6187326"/>
                    <a:pt x="0" y="6103494"/>
                  </a:cubicBezTo>
                  <a:close/>
                </a:path>
              </a:pathLst>
            </a:custGeom>
            <a:gradFill flip="none" rotWithShape="1">
              <a:gsLst>
                <a:gs pos="26000">
                  <a:srgbClr val="D8D8D8"/>
                </a:gs>
                <a:gs pos="0">
                  <a:schemeClr val="bg1">
                    <a:lumMod val="75000"/>
                  </a:schemeClr>
                </a:gs>
                <a:gs pos="77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317500" dist="444500" dir="1260000" sx="102000" sy="102000" algn="l" rotWithShape="0">
                <a:prstClr val="black">
                  <a:alpha val="53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34" name="Rectangle 7">
              <a:extLst>
                <a:ext uri="{FF2B5EF4-FFF2-40B4-BE49-F238E27FC236}">
                  <a16:creationId xmlns:a16="http://schemas.microsoft.com/office/drawing/2014/main" id="{C37EF9DD-8477-C06E-25D2-1D34C283F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59786" y="6699076"/>
              <a:ext cx="6329595" cy="1207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 anchor="t">
              <a:spAutoFit/>
            </a:bodyPr>
            <a:lstStyle>
              <a:defPPr>
                <a:defRPr lang="en-GB" kern="0"/>
              </a:defPPr>
              <a:lvl1pPr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1pPr>
              <a:lvl2pPr marL="742950" indent="-28575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2pPr>
              <a:lvl3pPr marL="11430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3pPr>
              <a:lvl4pPr marL="16002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4pPr>
              <a:lvl5pPr marL="20574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9pPr>
            </a:lstStyle>
            <a:p>
              <a:r>
                <a:rPr lang="pt-BR" sz="2000">
                  <a:latin typeface="Roboto"/>
                  <a:ea typeface="Roboto"/>
                  <a:cs typeface="Roboto"/>
                </a:rPr>
                <a:t>Quando a situação já está em tratativa e o vendedor precisa acompanhar status, motivo de rejeição e próximos passos.</a:t>
              </a:r>
            </a:p>
            <a:p>
              <a:endParaRPr lang="pt-BR">
                <a:ea typeface="Calibri"/>
                <a:cs typeface="Arial"/>
              </a:endParaRP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45262CC6-8EEA-48EA-5610-11E44D612193}"/>
                </a:ext>
              </a:extLst>
            </p:cNvPr>
            <p:cNvSpPr txBox="1"/>
            <p:nvPr/>
          </p:nvSpPr>
          <p:spPr>
            <a:xfrm>
              <a:off x="9353910" y="5608605"/>
              <a:ext cx="2602302" cy="10156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err="1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Reanálise</a:t>
              </a:r>
              <a:r>
                <a:rPr lang="en-US" sz="2000" b="1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sz="2000" b="1" err="1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ou</a:t>
              </a:r>
              <a:r>
                <a:rPr lang="en-US" sz="2000" b="1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sz="2000" b="1" err="1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acompanhamento</a:t>
              </a:r>
              <a:r>
                <a:rPr lang="en-US" sz="2000" b="1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 SGD</a:t>
              </a:r>
              <a:endParaRPr lang="pt-BR"/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CACC9A82-5705-3EF2-E152-7B8165F8C791}"/>
              </a:ext>
            </a:extLst>
          </p:cNvPr>
          <p:cNvGrpSpPr/>
          <p:nvPr/>
        </p:nvGrpSpPr>
        <p:grpSpPr>
          <a:xfrm>
            <a:off x="6392174" y="2448807"/>
            <a:ext cx="7491740" cy="3030756"/>
            <a:chOff x="9123872" y="5338657"/>
            <a:chExt cx="7491740" cy="3030756"/>
          </a:xfrm>
        </p:grpSpPr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6BE161C4-1123-A129-2222-A75DD99D7EA3}"/>
                </a:ext>
              </a:extLst>
            </p:cNvPr>
            <p:cNvSpPr/>
            <p:nvPr/>
          </p:nvSpPr>
          <p:spPr>
            <a:xfrm rot="5400000">
              <a:off x="11354364" y="3108165"/>
              <a:ext cx="3030756" cy="7491740"/>
            </a:xfrm>
            <a:custGeom>
              <a:avLst/>
              <a:gdLst>
                <a:gd name="connsiteX0" fmla="*/ 0 w 2484417"/>
                <a:gd name="connsiteY0" fmla="*/ 6103494 h 6255287"/>
                <a:gd name="connsiteX1" fmla="*/ 0 w 2484417"/>
                <a:gd name="connsiteY1" fmla="*/ 3892478 h 6255287"/>
                <a:gd name="connsiteX2" fmla="*/ 151792 w 2484417"/>
                <a:gd name="connsiteY2" fmla="*/ 3740686 h 6255287"/>
                <a:gd name="connsiteX3" fmla="*/ 460338 w 2484417"/>
                <a:gd name="connsiteY3" fmla="*/ 3740686 h 6255287"/>
                <a:gd name="connsiteX4" fmla="*/ 460338 w 2484417"/>
                <a:gd name="connsiteY4" fmla="*/ 179941 h 6255287"/>
                <a:gd name="connsiteX5" fmla="*/ 640279 w 2484417"/>
                <a:gd name="connsiteY5" fmla="*/ 0 h 6255287"/>
                <a:gd name="connsiteX6" fmla="*/ 2304476 w 2484417"/>
                <a:gd name="connsiteY6" fmla="*/ 0 h 6255287"/>
                <a:gd name="connsiteX7" fmla="*/ 2484417 w 2484417"/>
                <a:gd name="connsiteY7" fmla="*/ 179941 h 6255287"/>
                <a:gd name="connsiteX8" fmla="*/ 2484417 w 2484417"/>
                <a:gd name="connsiteY8" fmla="*/ 6255287 h 6255287"/>
                <a:gd name="connsiteX9" fmla="*/ 460338 w 2484417"/>
                <a:gd name="connsiteY9" fmla="*/ 6255287 h 6255287"/>
                <a:gd name="connsiteX10" fmla="*/ 460338 w 2484417"/>
                <a:gd name="connsiteY10" fmla="*/ 6255286 h 6255287"/>
                <a:gd name="connsiteX11" fmla="*/ 151792 w 2484417"/>
                <a:gd name="connsiteY11" fmla="*/ 6255286 h 6255287"/>
                <a:gd name="connsiteX12" fmla="*/ 0 w 2484417"/>
                <a:gd name="connsiteY12" fmla="*/ 6103494 h 625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4417" h="6255287">
                  <a:moveTo>
                    <a:pt x="0" y="6103494"/>
                  </a:moveTo>
                  <a:lnTo>
                    <a:pt x="0" y="3892478"/>
                  </a:lnTo>
                  <a:cubicBezTo>
                    <a:pt x="0" y="3808646"/>
                    <a:pt x="67960" y="3740686"/>
                    <a:pt x="151792" y="3740686"/>
                  </a:cubicBezTo>
                  <a:lnTo>
                    <a:pt x="460338" y="3740686"/>
                  </a:lnTo>
                  <a:lnTo>
                    <a:pt x="460338" y="179941"/>
                  </a:lnTo>
                  <a:cubicBezTo>
                    <a:pt x="460338" y="80562"/>
                    <a:pt x="540900" y="0"/>
                    <a:pt x="640279" y="0"/>
                  </a:cubicBezTo>
                  <a:lnTo>
                    <a:pt x="2304476" y="0"/>
                  </a:lnTo>
                  <a:cubicBezTo>
                    <a:pt x="2403855" y="0"/>
                    <a:pt x="2484417" y="80562"/>
                    <a:pt x="2484417" y="179941"/>
                  </a:cubicBezTo>
                  <a:lnTo>
                    <a:pt x="2484417" y="6255287"/>
                  </a:lnTo>
                  <a:lnTo>
                    <a:pt x="460338" y="6255287"/>
                  </a:lnTo>
                  <a:lnTo>
                    <a:pt x="460338" y="6255286"/>
                  </a:lnTo>
                  <a:lnTo>
                    <a:pt x="151792" y="6255286"/>
                  </a:lnTo>
                  <a:cubicBezTo>
                    <a:pt x="67960" y="6255286"/>
                    <a:pt x="0" y="6187326"/>
                    <a:pt x="0" y="6103494"/>
                  </a:cubicBezTo>
                  <a:close/>
                </a:path>
              </a:pathLst>
            </a:custGeom>
            <a:gradFill flip="none" rotWithShape="1">
              <a:gsLst>
                <a:gs pos="26000">
                  <a:srgbClr val="D8D8D8"/>
                </a:gs>
                <a:gs pos="0">
                  <a:schemeClr val="bg1">
                    <a:lumMod val="75000"/>
                  </a:schemeClr>
                </a:gs>
                <a:gs pos="77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317500" dist="444500" dir="1260000" sx="102000" sy="102000" algn="l" rotWithShape="0">
                <a:prstClr val="black">
                  <a:alpha val="53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25" name="Rectangle 7">
              <a:extLst>
                <a:ext uri="{FF2B5EF4-FFF2-40B4-BE49-F238E27FC236}">
                  <a16:creationId xmlns:a16="http://schemas.microsoft.com/office/drawing/2014/main" id="{1376A71F-1D36-2B94-8DC4-5A9C8206E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59786" y="6699076"/>
              <a:ext cx="6329595" cy="663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 anchor="t">
              <a:spAutoFit/>
            </a:bodyPr>
            <a:lstStyle>
              <a:defPPr>
                <a:defRPr lang="en-GB" kern="0"/>
              </a:defPPr>
              <a:lvl1pPr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1pPr>
              <a:lvl2pPr marL="742950" indent="-28575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2pPr>
              <a:lvl3pPr marL="11430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3pPr>
              <a:lvl4pPr marL="16002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4pPr>
              <a:lvl5pPr marL="20574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9pPr>
            </a:lstStyle>
            <a:p>
              <a:r>
                <a:rPr lang="pt-BR" sz="2000">
                  <a:latin typeface="Roboto"/>
                  <a:ea typeface="Roboto"/>
                  <a:cs typeface="Roboto"/>
                </a:rPr>
                <a:t>Quando não se deve criar HP inexistente para concluir a venda; o fluxo correto deve ser seguido.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6908B296-90E0-2629-7B99-75D9C71547E0}"/>
                </a:ext>
              </a:extLst>
            </p:cNvPr>
            <p:cNvSpPr txBox="1"/>
            <p:nvPr/>
          </p:nvSpPr>
          <p:spPr>
            <a:xfrm>
              <a:off x="9353910" y="5608605"/>
              <a:ext cx="2602302" cy="10156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err="1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Contrato</a:t>
              </a:r>
              <a:r>
                <a:rPr lang="en-US" sz="2000" b="1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sz="2000" b="1" err="1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conectado</a:t>
              </a:r>
              <a:r>
                <a:rPr lang="en-US" sz="2000" b="1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 </a:t>
              </a:r>
              <a:r>
                <a:rPr lang="en-US" sz="2000" b="1" err="1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ou</a:t>
              </a:r>
              <a:r>
                <a:rPr lang="en-US" sz="2000" b="1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 </a:t>
              </a:r>
              <a:r>
                <a:rPr lang="en-US" sz="2000" b="1" err="1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em</a:t>
              </a:r>
              <a:r>
                <a:rPr lang="en-US" sz="2000" b="1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sz="2000" b="1" err="1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cancelamento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DA4094B6-2473-20A8-0BBF-888EC8EC5218}"/>
              </a:ext>
            </a:extLst>
          </p:cNvPr>
          <p:cNvGrpSpPr/>
          <p:nvPr/>
        </p:nvGrpSpPr>
        <p:grpSpPr>
          <a:xfrm>
            <a:off x="3364302" y="2454559"/>
            <a:ext cx="7491740" cy="3030756"/>
            <a:chOff x="6541698" y="2454560"/>
            <a:chExt cx="7491740" cy="3030756"/>
          </a:xfrm>
        </p:grpSpPr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C62CD052-3A8C-BE06-05DC-2F0BF3AD36E0}"/>
                </a:ext>
              </a:extLst>
            </p:cNvPr>
            <p:cNvSpPr/>
            <p:nvPr/>
          </p:nvSpPr>
          <p:spPr>
            <a:xfrm rot="5400000">
              <a:off x="8772190" y="224068"/>
              <a:ext cx="3030756" cy="7491740"/>
            </a:xfrm>
            <a:custGeom>
              <a:avLst/>
              <a:gdLst>
                <a:gd name="connsiteX0" fmla="*/ 0 w 2484417"/>
                <a:gd name="connsiteY0" fmla="*/ 6103494 h 6255287"/>
                <a:gd name="connsiteX1" fmla="*/ 0 w 2484417"/>
                <a:gd name="connsiteY1" fmla="*/ 3892478 h 6255287"/>
                <a:gd name="connsiteX2" fmla="*/ 151792 w 2484417"/>
                <a:gd name="connsiteY2" fmla="*/ 3740686 h 6255287"/>
                <a:gd name="connsiteX3" fmla="*/ 460338 w 2484417"/>
                <a:gd name="connsiteY3" fmla="*/ 3740686 h 6255287"/>
                <a:gd name="connsiteX4" fmla="*/ 460338 w 2484417"/>
                <a:gd name="connsiteY4" fmla="*/ 179941 h 6255287"/>
                <a:gd name="connsiteX5" fmla="*/ 640279 w 2484417"/>
                <a:gd name="connsiteY5" fmla="*/ 0 h 6255287"/>
                <a:gd name="connsiteX6" fmla="*/ 2304476 w 2484417"/>
                <a:gd name="connsiteY6" fmla="*/ 0 h 6255287"/>
                <a:gd name="connsiteX7" fmla="*/ 2484417 w 2484417"/>
                <a:gd name="connsiteY7" fmla="*/ 179941 h 6255287"/>
                <a:gd name="connsiteX8" fmla="*/ 2484417 w 2484417"/>
                <a:gd name="connsiteY8" fmla="*/ 6255287 h 6255287"/>
                <a:gd name="connsiteX9" fmla="*/ 460338 w 2484417"/>
                <a:gd name="connsiteY9" fmla="*/ 6255287 h 6255287"/>
                <a:gd name="connsiteX10" fmla="*/ 460338 w 2484417"/>
                <a:gd name="connsiteY10" fmla="*/ 6255286 h 6255287"/>
                <a:gd name="connsiteX11" fmla="*/ 151792 w 2484417"/>
                <a:gd name="connsiteY11" fmla="*/ 6255286 h 6255287"/>
                <a:gd name="connsiteX12" fmla="*/ 0 w 2484417"/>
                <a:gd name="connsiteY12" fmla="*/ 6103494 h 625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4417" h="6255287">
                  <a:moveTo>
                    <a:pt x="0" y="6103494"/>
                  </a:moveTo>
                  <a:lnTo>
                    <a:pt x="0" y="3892478"/>
                  </a:lnTo>
                  <a:cubicBezTo>
                    <a:pt x="0" y="3808646"/>
                    <a:pt x="67960" y="3740686"/>
                    <a:pt x="151792" y="3740686"/>
                  </a:cubicBezTo>
                  <a:lnTo>
                    <a:pt x="460338" y="3740686"/>
                  </a:lnTo>
                  <a:lnTo>
                    <a:pt x="460338" y="179941"/>
                  </a:lnTo>
                  <a:cubicBezTo>
                    <a:pt x="460338" y="80562"/>
                    <a:pt x="540900" y="0"/>
                    <a:pt x="640279" y="0"/>
                  </a:cubicBezTo>
                  <a:lnTo>
                    <a:pt x="2304476" y="0"/>
                  </a:lnTo>
                  <a:cubicBezTo>
                    <a:pt x="2403855" y="0"/>
                    <a:pt x="2484417" y="80562"/>
                    <a:pt x="2484417" y="179941"/>
                  </a:cubicBezTo>
                  <a:lnTo>
                    <a:pt x="2484417" y="6255287"/>
                  </a:lnTo>
                  <a:lnTo>
                    <a:pt x="460338" y="6255287"/>
                  </a:lnTo>
                  <a:lnTo>
                    <a:pt x="460338" y="6255286"/>
                  </a:lnTo>
                  <a:lnTo>
                    <a:pt x="151792" y="6255286"/>
                  </a:lnTo>
                  <a:cubicBezTo>
                    <a:pt x="67960" y="6255286"/>
                    <a:pt x="0" y="6187326"/>
                    <a:pt x="0" y="6103494"/>
                  </a:cubicBezTo>
                  <a:close/>
                </a:path>
              </a:pathLst>
            </a:custGeom>
            <a:gradFill flip="none" rotWithShape="1">
              <a:gsLst>
                <a:gs pos="26000">
                  <a:srgbClr val="D8D8D8"/>
                </a:gs>
                <a:gs pos="0">
                  <a:schemeClr val="bg1">
                    <a:lumMod val="75000"/>
                  </a:schemeClr>
                </a:gs>
                <a:gs pos="77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317500" dist="444500" dir="1260000" sx="102000" sy="102000" algn="l" rotWithShape="0">
                <a:prstClr val="black">
                  <a:alpha val="53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00F064C6-8983-E492-2AFD-B2C68BE49959}"/>
                </a:ext>
              </a:extLst>
            </p:cNvPr>
            <p:cNvSpPr txBox="1"/>
            <p:nvPr/>
          </p:nvSpPr>
          <p:spPr>
            <a:xfrm>
              <a:off x="6858000" y="2681376"/>
              <a:ext cx="2602302" cy="4144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Endereço </a:t>
              </a:r>
              <a:r>
                <a:rPr lang="en-US" sz="2000" b="1" err="1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bloqueado</a:t>
              </a:r>
              <a:endParaRPr lang="pt-BR" err="1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5B4B0262-B6D0-BEE7-B898-7353447A03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3876" y="3771847"/>
              <a:ext cx="6329595" cy="949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 anchor="t">
              <a:spAutoFit/>
            </a:bodyPr>
            <a:lstStyle>
              <a:defPPr>
                <a:defRPr lang="en-GB" kern="0"/>
              </a:defPPr>
              <a:lvl1pPr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1pPr>
              <a:lvl2pPr marL="742950" indent="-28575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2pPr>
              <a:lvl3pPr marL="11430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3pPr>
              <a:lvl4pPr marL="16002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4pPr>
              <a:lvl5pPr marL="20574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9pPr>
            </a:lstStyle>
            <a:p>
              <a:r>
                <a:rPr lang="pt-BR" sz="2000">
                  <a:latin typeface="Roboto"/>
                  <a:ea typeface="Roboto"/>
                  <a:cs typeface="Roboto"/>
                </a:rPr>
                <a:t>Em endereços bloqueados, solicitar a reanálise e acompanhar o processo pelo SGD, respeitando o fluxo definido pelo GED.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A823170-DDD0-3FE7-B6C2-61CF760555AD}"/>
              </a:ext>
            </a:extLst>
          </p:cNvPr>
          <p:cNvGrpSpPr/>
          <p:nvPr/>
        </p:nvGrpSpPr>
        <p:grpSpPr>
          <a:xfrm>
            <a:off x="301925" y="2454560"/>
            <a:ext cx="7491740" cy="3030756"/>
            <a:chOff x="6541698" y="2454560"/>
            <a:chExt cx="7491740" cy="3030756"/>
          </a:xfrm>
        </p:grpSpPr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9D97CBD2-5024-331C-65FD-5643C5A11EAA}"/>
                </a:ext>
              </a:extLst>
            </p:cNvPr>
            <p:cNvSpPr/>
            <p:nvPr/>
          </p:nvSpPr>
          <p:spPr>
            <a:xfrm rot="5400000">
              <a:off x="8772190" y="224068"/>
              <a:ext cx="3030756" cy="7491740"/>
            </a:xfrm>
            <a:custGeom>
              <a:avLst/>
              <a:gdLst>
                <a:gd name="connsiteX0" fmla="*/ 0 w 2484417"/>
                <a:gd name="connsiteY0" fmla="*/ 6103494 h 6255287"/>
                <a:gd name="connsiteX1" fmla="*/ 0 w 2484417"/>
                <a:gd name="connsiteY1" fmla="*/ 3892478 h 6255287"/>
                <a:gd name="connsiteX2" fmla="*/ 151792 w 2484417"/>
                <a:gd name="connsiteY2" fmla="*/ 3740686 h 6255287"/>
                <a:gd name="connsiteX3" fmla="*/ 460338 w 2484417"/>
                <a:gd name="connsiteY3" fmla="*/ 3740686 h 6255287"/>
                <a:gd name="connsiteX4" fmla="*/ 460338 w 2484417"/>
                <a:gd name="connsiteY4" fmla="*/ 179941 h 6255287"/>
                <a:gd name="connsiteX5" fmla="*/ 640279 w 2484417"/>
                <a:gd name="connsiteY5" fmla="*/ 0 h 6255287"/>
                <a:gd name="connsiteX6" fmla="*/ 2304476 w 2484417"/>
                <a:gd name="connsiteY6" fmla="*/ 0 h 6255287"/>
                <a:gd name="connsiteX7" fmla="*/ 2484417 w 2484417"/>
                <a:gd name="connsiteY7" fmla="*/ 179941 h 6255287"/>
                <a:gd name="connsiteX8" fmla="*/ 2484417 w 2484417"/>
                <a:gd name="connsiteY8" fmla="*/ 6255287 h 6255287"/>
                <a:gd name="connsiteX9" fmla="*/ 460338 w 2484417"/>
                <a:gd name="connsiteY9" fmla="*/ 6255287 h 6255287"/>
                <a:gd name="connsiteX10" fmla="*/ 460338 w 2484417"/>
                <a:gd name="connsiteY10" fmla="*/ 6255286 h 6255287"/>
                <a:gd name="connsiteX11" fmla="*/ 151792 w 2484417"/>
                <a:gd name="connsiteY11" fmla="*/ 6255286 h 6255287"/>
                <a:gd name="connsiteX12" fmla="*/ 0 w 2484417"/>
                <a:gd name="connsiteY12" fmla="*/ 6103494 h 625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4417" h="6255287">
                  <a:moveTo>
                    <a:pt x="0" y="6103494"/>
                  </a:moveTo>
                  <a:lnTo>
                    <a:pt x="0" y="3892478"/>
                  </a:lnTo>
                  <a:cubicBezTo>
                    <a:pt x="0" y="3808646"/>
                    <a:pt x="67960" y="3740686"/>
                    <a:pt x="151792" y="3740686"/>
                  </a:cubicBezTo>
                  <a:lnTo>
                    <a:pt x="460338" y="3740686"/>
                  </a:lnTo>
                  <a:lnTo>
                    <a:pt x="460338" y="179941"/>
                  </a:lnTo>
                  <a:cubicBezTo>
                    <a:pt x="460338" y="80562"/>
                    <a:pt x="540900" y="0"/>
                    <a:pt x="640279" y="0"/>
                  </a:cubicBezTo>
                  <a:lnTo>
                    <a:pt x="2304476" y="0"/>
                  </a:lnTo>
                  <a:cubicBezTo>
                    <a:pt x="2403855" y="0"/>
                    <a:pt x="2484417" y="80562"/>
                    <a:pt x="2484417" y="179941"/>
                  </a:cubicBezTo>
                  <a:lnTo>
                    <a:pt x="2484417" y="6255287"/>
                  </a:lnTo>
                  <a:lnTo>
                    <a:pt x="460338" y="6255287"/>
                  </a:lnTo>
                  <a:lnTo>
                    <a:pt x="460338" y="6255286"/>
                  </a:lnTo>
                  <a:lnTo>
                    <a:pt x="151792" y="6255286"/>
                  </a:lnTo>
                  <a:cubicBezTo>
                    <a:pt x="67960" y="6255286"/>
                    <a:pt x="0" y="6187326"/>
                    <a:pt x="0" y="6103494"/>
                  </a:cubicBezTo>
                  <a:close/>
                </a:path>
              </a:pathLst>
            </a:custGeom>
            <a:gradFill flip="none" rotWithShape="1">
              <a:gsLst>
                <a:gs pos="26000">
                  <a:srgbClr val="D8D8D8"/>
                </a:gs>
                <a:gs pos="0">
                  <a:schemeClr val="bg1">
                    <a:lumMod val="75000"/>
                  </a:schemeClr>
                </a:gs>
                <a:gs pos="77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317500" dist="444500" dir="1260000" sx="102000" sy="102000" algn="l" rotWithShape="0">
                <a:prstClr val="black">
                  <a:alpha val="53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4" name="Rectangle 7">
              <a:extLst>
                <a:ext uri="{FF2B5EF4-FFF2-40B4-BE49-F238E27FC236}">
                  <a16:creationId xmlns:a16="http://schemas.microsoft.com/office/drawing/2014/main" id="{650875C3-AB0E-859C-9769-6384931A9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0140" y="3671206"/>
              <a:ext cx="6329595" cy="949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 anchor="t">
              <a:spAutoFit/>
            </a:bodyPr>
            <a:lstStyle>
              <a:defPPr>
                <a:defRPr lang="en-GB" kern="0"/>
              </a:defPPr>
              <a:lvl1pPr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1pPr>
              <a:lvl2pPr marL="742950" indent="-28575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2pPr>
              <a:lvl3pPr marL="11430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3pPr>
              <a:lvl4pPr marL="16002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4pPr>
              <a:lvl5pPr marL="20574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9pPr>
            </a:lstStyle>
            <a:p>
              <a:r>
                <a:rPr lang="pt-BR" sz="2000">
                  <a:latin typeface="Roboto"/>
                  <a:ea typeface="Roboto"/>
                  <a:cs typeface="Roboto"/>
                </a:rPr>
                <a:t>Em contrato conectado ou endereço em processo de cancelamento, é proibido criar HP inexistente apenas para finalizar uma venda. 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72C16A16-02E8-8C6F-3C5F-74E1351FF03D}"/>
                </a:ext>
              </a:extLst>
            </p:cNvPr>
            <p:cNvSpPr txBox="1"/>
            <p:nvPr/>
          </p:nvSpPr>
          <p:spPr>
            <a:xfrm>
              <a:off x="6858000" y="2681376"/>
              <a:ext cx="2602302" cy="4144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err="1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Cenários</a:t>
              </a:r>
              <a:r>
                <a:rPr lang="en-US" sz="2000" b="1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sz="2000" b="1" err="1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inviáveis</a:t>
              </a:r>
            </a:p>
          </p:txBody>
        </p:sp>
      </p:grpSp>
      <p:sp>
        <p:nvSpPr>
          <p:cNvPr id="30" name="CaixaDeTexto 13">
            <a:extLst>
              <a:ext uri="{FF2B5EF4-FFF2-40B4-BE49-F238E27FC236}">
                <a16:creationId xmlns:a16="http://schemas.microsoft.com/office/drawing/2014/main" id="{34386A2E-1B3B-282F-B131-CF80F2D96E9F}"/>
              </a:ext>
            </a:extLst>
          </p:cNvPr>
          <p:cNvSpPr txBox="1"/>
          <p:nvPr/>
        </p:nvSpPr>
        <p:spPr>
          <a:xfrm>
            <a:off x="3062661" y="519939"/>
            <a:ext cx="807739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>
                <a:latin typeface="Roboto"/>
                <a:ea typeface="Roboto"/>
                <a:cs typeface="Roboto"/>
              </a:rPr>
              <a:t>Erros de </a:t>
            </a:r>
            <a:r>
              <a:rPr lang="pt-BR" sz="3200" b="1">
                <a:solidFill>
                  <a:srgbClr val="C00000"/>
                </a:solidFill>
                <a:latin typeface="Roboto"/>
                <a:ea typeface="Roboto"/>
                <a:cs typeface="Roboto"/>
              </a:rPr>
              <a:t>cobertura </a:t>
            </a:r>
            <a:r>
              <a:rPr lang="pt-BR" sz="3200" b="1">
                <a:latin typeface="Roboto"/>
                <a:ea typeface="Roboto"/>
                <a:cs typeface="Roboto"/>
              </a:rPr>
              <a:t>ou </a:t>
            </a:r>
            <a:r>
              <a:rPr lang="pt-BR" sz="3200" b="1">
                <a:solidFill>
                  <a:srgbClr val="C00000"/>
                </a:solidFill>
                <a:latin typeface="Roboto"/>
                <a:ea typeface="Roboto"/>
                <a:cs typeface="Roboto"/>
              </a:rPr>
              <a:t>técnico</a:t>
            </a:r>
          </a:p>
        </p:txBody>
      </p:sp>
      <p:pic>
        <p:nvPicPr>
          <p:cNvPr id="37" name="Gráfico 36" descr="Selo ponto de interrogação com preenchimento sólido">
            <a:extLst>
              <a:ext uri="{FF2B5EF4-FFF2-40B4-BE49-F238E27FC236}">
                <a16:creationId xmlns:a16="http://schemas.microsoft.com/office/drawing/2014/main" id="{29623851-2BD2-59DC-2C0C-6519FCCAEA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9662" y="346134"/>
            <a:ext cx="914400" cy="914400"/>
          </a:xfrm>
          <a:prstGeom prst="rect">
            <a:avLst/>
          </a:prstGeom>
        </p:spPr>
      </p:pic>
      <p:pic>
        <p:nvPicPr>
          <p:cNvPr id="39" name="Gráfico 38" descr="Selo cruz com preenchimento sólido">
            <a:extLst>
              <a:ext uri="{FF2B5EF4-FFF2-40B4-BE49-F238E27FC236}">
                <a16:creationId xmlns:a16="http://schemas.microsoft.com/office/drawing/2014/main" id="{B9A8FDFB-19D5-F6EA-20C4-3C280719F9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4424" y="3479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01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4494050-237D-D790-6B2E-24788C9B4D05}"/>
              </a:ext>
            </a:extLst>
          </p:cNvPr>
          <p:cNvSpPr txBox="1"/>
          <p:nvPr/>
        </p:nvSpPr>
        <p:spPr>
          <a:xfrm>
            <a:off x="675736" y="2868283"/>
            <a:ext cx="6096000" cy="23493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err="1">
                <a:latin typeface="Roboto"/>
                <a:ea typeface="Roboto"/>
                <a:cs typeface="Roboto"/>
              </a:rPr>
              <a:t>insistir</a:t>
            </a:r>
            <a:r>
              <a:rPr lang="en-US" sz="2000"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latin typeface="Roboto"/>
                <a:ea typeface="Roboto"/>
                <a:cs typeface="Roboto"/>
              </a:rPr>
              <a:t>em</a:t>
            </a:r>
            <a:r>
              <a:rPr lang="en-US" sz="2000"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latin typeface="Roboto"/>
                <a:ea typeface="Roboto"/>
                <a:cs typeface="Roboto"/>
              </a:rPr>
              <a:t>cenário</a:t>
            </a:r>
            <a:r>
              <a:rPr lang="en-US" sz="2000"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latin typeface="Roboto"/>
                <a:ea typeface="Roboto"/>
                <a:cs typeface="Roboto"/>
              </a:rPr>
              <a:t>inviável</a:t>
            </a:r>
            <a:r>
              <a:rPr lang="en-US" sz="2000">
                <a:latin typeface="Roboto"/>
                <a:ea typeface="Roboto"/>
                <a:cs typeface="Roboto"/>
              </a:rPr>
              <a:t>; </a:t>
            </a:r>
            <a:endParaRPr lang="pt-BR" sz="2000">
              <a:latin typeface="Roboto"/>
              <a:ea typeface="Roboto"/>
              <a:cs typeface="Roboto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err="1">
                <a:latin typeface="Roboto"/>
                <a:ea typeface="Roboto"/>
                <a:cs typeface="Roboto"/>
              </a:rPr>
              <a:t>criar</a:t>
            </a:r>
            <a:r>
              <a:rPr lang="en-US" sz="2000">
                <a:latin typeface="Roboto"/>
                <a:ea typeface="Roboto"/>
                <a:cs typeface="Roboto"/>
              </a:rPr>
              <a:t> HP </a:t>
            </a:r>
            <a:r>
              <a:rPr lang="en-US" sz="2000" err="1">
                <a:latin typeface="Roboto"/>
                <a:ea typeface="Roboto"/>
                <a:cs typeface="Roboto"/>
              </a:rPr>
              <a:t>inexistente</a:t>
            </a:r>
            <a:r>
              <a:rPr lang="en-US" sz="2000">
                <a:latin typeface="Roboto"/>
                <a:ea typeface="Roboto"/>
                <a:cs typeface="Roboto"/>
              </a:rPr>
              <a:t>;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err="1">
                <a:latin typeface="Roboto"/>
                <a:ea typeface="Roboto"/>
                <a:cs typeface="Roboto"/>
              </a:rPr>
              <a:t>abrir</a:t>
            </a:r>
            <a:r>
              <a:rPr lang="en-US" sz="2000"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latin typeface="Roboto"/>
                <a:ea typeface="Roboto"/>
                <a:cs typeface="Roboto"/>
              </a:rPr>
              <a:t>proposta</a:t>
            </a:r>
            <a:r>
              <a:rPr lang="en-US" sz="2000">
                <a:latin typeface="Roboto"/>
                <a:ea typeface="Roboto"/>
                <a:cs typeface="Roboto"/>
              </a:rPr>
              <a:t> fora do </a:t>
            </a:r>
            <a:r>
              <a:rPr lang="en-US" sz="2000" err="1">
                <a:latin typeface="Roboto"/>
                <a:ea typeface="Roboto"/>
                <a:cs typeface="Roboto"/>
              </a:rPr>
              <a:t>procedimento</a:t>
            </a:r>
            <a:r>
              <a:rPr lang="en-US" sz="2000">
                <a:latin typeface="Roboto"/>
                <a:ea typeface="Roboto"/>
                <a:cs typeface="Roboto"/>
              </a:rPr>
              <a:t>;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err="1">
                <a:latin typeface="Roboto"/>
                <a:ea typeface="Roboto"/>
                <a:cs typeface="Roboto"/>
              </a:rPr>
              <a:t>ignorar</a:t>
            </a:r>
            <a:r>
              <a:rPr lang="en-US" sz="2000"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latin typeface="Roboto"/>
                <a:ea typeface="Roboto"/>
                <a:cs typeface="Roboto"/>
              </a:rPr>
              <a:t>bloqueios</a:t>
            </a:r>
            <a:r>
              <a:rPr lang="en-US" sz="2000"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latin typeface="Roboto"/>
                <a:ea typeface="Roboto"/>
                <a:cs typeface="Roboto"/>
              </a:rPr>
              <a:t>ou</a:t>
            </a:r>
            <a:r>
              <a:rPr lang="en-US" sz="2000"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latin typeface="Roboto"/>
                <a:ea typeface="Roboto"/>
                <a:cs typeface="Roboto"/>
              </a:rPr>
              <a:t>pendências</a:t>
            </a:r>
            <a:r>
              <a:rPr lang="en-US" sz="2000">
                <a:latin typeface="Roboto"/>
                <a:ea typeface="Roboto"/>
                <a:cs typeface="Roboto"/>
              </a:rPr>
              <a:t>;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err="1">
                <a:latin typeface="Roboto"/>
                <a:ea typeface="Roboto"/>
                <a:cs typeface="Roboto"/>
              </a:rPr>
              <a:t>prometer</a:t>
            </a:r>
            <a:r>
              <a:rPr lang="en-US" sz="2000"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latin typeface="Roboto"/>
                <a:ea typeface="Roboto"/>
                <a:cs typeface="Roboto"/>
              </a:rPr>
              <a:t>liberação</a:t>
            </a:r>
            <a:r>
              <a:rPr lang="en-US" sz="2000"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latin typeface="Roboto"/>
                <a:ea typeface="Roboto"/>
                <a:cs typeface="Roboto"/>
              </a:rPr>
              <a:t>sem</a:t>
            </a:r>
            <a:r>
              <a:rPr lang="en-US" sz="2000"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latin typeface="Roboto"/>
                <a:ea typeface="Roboto"/>
                <a:cs typeface="Roboto"/>
              </a:rPr>
              <a:t>análise</a:t>
            </a:r>
            <a:r>
              <a:rPr lang="en-US" sz="2000">
                <a:latin typeface="Roboto"/>
                <a:ea typeface="Roboto"/>
                <a:cs typeface="Roboto"/>
              </a:rPr>
              <a:t> do GED.</a:t>
            </a:r>
          </a:p>
        </p:txBody>
      </p:sp>
      <p:pic>
        <p:nvPicPr>
          <p:cNvPr id="12" name="Gráfico 11" descr="Selo ponto de interrogação com preenchimento sólido">
            <a:extLst>
              <a:ext uri="{FF2B5EF4-FFF2-40B4-BE49-F238E27FC236}">
                <a16:creationId xmlns:a16="http://schemas.microsoft.com/office/drawing/2014/main" id="{F6F2869D-8A6D-A724-8C0E-6AC6B6F68A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9662" y="346134"/>
            <a:ext cx="914400" cy="914400"/>
          </a:xfrm>
          <a:prstGeom prst="rect">
            <a:avLst/>
          </a:prstGeom>
        </p:spPr>
      </p:pic>
      <p:pic>
        <p:nvPicPr>
          <p:cNvPr id="21" name="Gráfico 20" descr="Selo cruz com preenchimento sólido">
            <a:extLst>
              <a:ext uri="{FF2B5EF4-FFF2-40B4-BE49-F238E27FC236}">
                <a16:creationId xmlns:a16="http://schemas.microsoft.com/office/drawing/2014/main" id="{2E15D179-DD81-255D-263F-D5456F81ED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4424" y="347932"/>
            <a:ext cx="914400" cy="914400"/>
          </a:xfrm>
          <a:prstGeom prst="rect">
            <a:avLst/>
          </a:prstGeom>
        </p:spPr>
      </p:pic>
      <p:sp>
        <p:nvSpPr>
          <p:cNvPr id="27" name="CaixaDeTexto 13">
            <a:extLst>
              <a:ext uri="{FF2B5EF4-FFF2-40B4-BE49-F238E27FC236}">
                <a16:creationId xmlns:a16="http://schemas.microsoft.com/office/drawing/2014/main" id="{E30734D4-DFE8-0A21-CA95-3C22AD2D5227}"/>
              </a:ext>
            </a:extLst>
          </p:cNvPr>
          <p:cNvSpPr txBox="1"/>
          <p:nvPr/>
        </p:nvSpPr>
        <p:spPr>
          <a:xfrm>
            <a:off x="3062661" y="519939"/>
            <a:ext cx="8077391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>
                <a:latin typeface="Roboto"/>
                <a:ea typeface="Roboto"/>
                <a:cs typeface="Roboto"/>
              </a:rPr>
              <a:t>Erros de </a:t>
            </a:r>
            <a:r>
              <a:rPr lang="pt-BR" sz="3200" b="1">
                <a:solidFill>
                  <a:srgbClr val="C00000"/>
                </a:solidFill>
                <a:latin typeface="Roboto"/>
                <a:ea typeface="Roboto"/>
                <a:cs typeface="Roboto"/>
              </a:rPr>
              <a:t>cobertura </a:t>
            </a:r>
            <a:r>
              <a:rPr lang="pt-BR" sz="3200" b="1">
                <a:latin typeface="Roboto"/>
                <a:ea typeface="Roboto"/>
                <a:cs typeface="Roboto"/>
              </a:rPr>
              <a:t>ou </a:t>
            </a:r>
            <a:r>
              <a:rPr lang="pt-BR" sz="3200" b="1">
                <a:solidFill>
                  <a:srgbClr val="C00000"/>
                </a:solidFill>
                <a:latin typeface="Roboto"/>
                <a:ea typeface="Roboto"/>
                <a:cs typeface="Roboto"/>
              </a:rPr>
              <a:t>técnico: </a:t>
            </a:r>
            <a:endParaRPr lang="pt-BR"/>
          </a:p>
          <a:p>
            <a:r>
              <a:rPr lang="pt-BR" sz="3200" b="1">
                <a:latin typeface="Roboto"/>
                <a:ea typeface="Roboto"/>
                <a:cs typeface="Roboto"/>
              </a:rPr>
              <a:t>o que evitar?</a:t>
            </a:r>
            <a:endParaRPr lang="pt-BR"/>
          </a:p>
        </p:txBody>
      </p:sp>
      <p:sp>
        <p:nvSpPr>
          <p:cNvPr id="31" name="Retângulo: Único Canto Arredondado 30">
            <a:extLst>
              <a:ext uri="{FF2B5EF4-FFF2-40B4-BE49-F238E27FC236}">
                <a16:creationId xmlns:a16="http://schemas.microsoft.com/office/drawing/2014/main" id="{D4398430-17CB-A1E6-75B2-514D5CF24903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6419929" y="3051047"/>
            <a:ext cx="5123123" cy="1692859"/>
          </a:xfrm>
          <a:prstGeom prst="round1Rect">
            <a:avLst>
              <a:gd name="adj" fmla="val 35799"/>
            </a:avLst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200">
              <a:latin typeface="Roboto"/>
              <a:ea typeface="Roboto"/>
              <a:cs typeface="Roboto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193A69F0-DBEB-7AE4-8579-1E43F58D34B6}"/>
              </a:ext>
            </a:extLst>
          </p:cNvPr>
          <p:cNvSpPr txBox="1"/>
          <p:nvPr/>
        </p:nvSpPr>
        <p:spPr>
          <a:xfrm>
            <a:off x="6599208" y="3285227"/>
            <a:ext cx="4758906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ea typeface="+mn-lt"/>
                <a:cs typeface="+mn-lt"/>
              </a:rPr>
              <a:t>A </a:t>
            </a:r>
            <a:r>
              <a:rPr lang="en-US" sz="2000" b="1" err="1">
                <a:solidFill>
                  <a:srgbClr val="000000"/>
                </a:solidFill>
                <a:ea typeface="+mn-lt"/>
                <a:cs typeface="+mn-lt"/>
              </a:rPr>
              <a:t>ação</a:t>
            </a:r>
            <a:r>
              <a:rPr lang="en-US" sz="2000" b="1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b="1" err="1">
                <a:solidFill>
                  <a:srgbClr val="000000"/>
                </a:solidFill>
                <a:ea typeface="+mn-lt"/>
                <a:cs typeface="+mn-lt"/>
              </a:rPr>
              <a:t>correta</a:t>
            </a:r>
            <a:r>
              <a:rPr lang="en-US" sz="2000" b="1">
                <a:solidFill>
                  <a:srgbClr val="000000"/>
                </a:solidFill>
                <a:ea typeface="+mn-lt"/>
                <a:cs typeface="+mn-lt"/>
              </a:rPr>
              <a:t> é </a:t>
            </a:r>
            <a:r>
              <a:rPr lang="en-US" sz="2000" b="1" err="1">
                <a:solidFill>
                  <a:srgbClr val="000000"/>
                </a:solidFill>
                <a:ea typeface="+mn-lt"/>
                <a:cs typeface="+mn-lt"/>
              </a:rPr>
              <a:t>seguir</a:t>
            </a:r>
            <a:r>
              <a:rPr lang="en-US" sz="2000" b="1">
                <a:solidFill>
                  <a:srgbClr val="000000"/>
                </a:solidFill>
                <a:ea typeface="+mn-lt"/>
                <a:cs typeface="+mn-lt"/>
              </a:rPr>
              <a:t> o </a:t>
            </a:r>
            <a:r>
              <a:rPr lang="en-US" sz="2000" b="1" err="1">
                <a:solidFill>
                  <a:srgbClr val="000000"/>
                </a:solidFill>
                <a:ea typeface="+mn-lt"/>
                <a:cs typeface="+mn-lt"/>
              </a:rPr>
              <a:t>fluxo</a:t>
            </a:r>
            <a:r>
              <a:rPr lang="en-US" sz="2000" b="1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b="1" err="1">
                <a:solidFill>
                  <a:srgbClr val="000000"/>
                </a:solidFill>
                <a:ea typeface="+mn-lt"/>
                <a:cs typeface="+mn-lt"/>
              </a:rPr>
              <a:t>definido</a:t>
            </a:r>
            <a:r>
              <a:rPr lang="en-US" sz="2000" b="1">
                <a:solidFill>
                  <a:srgbClr val="000000"/>
                </a:solidFill>
                <a:ea typeface="+mn-lt"/>
                <a:cs typeface="+mn-lt"/>
              </a:rPr>
              <a:t>, </a:t>
            </a:r>
            <a:r>
              <a:rPr lang="en-US" sz="2000" b="1" err="1">
                <a:solidFill>
                  <a:srgbClr val="000000"/>
                </a:solidFill>
                <a:ea typeface="+mn-lt"/>
                <a:cs typeface="+mn-lt"/>
              </a:rPr>
              <a:t>solicitar</a:t>
            </a:r>
            <a:r>
              <a:rPr lang="en-US" sz="2000" b="1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b="1" err="1">
                <a:solidFill>
                  <a:srgbClr val="000000"/>
                </a:solidFill>
                <a:ea typeface="+mn-lt"/>
                <a:cs typeface="+mn-lt"/>
              </a:rPr>
              <a:t>reanálise</a:t>
            </a:r>
            <a:r>
              <a:rPr lang="en-US" sz="2000" b="1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b="1" err="1">
                <a:solidFill>
                  <a:srgbClr val="000000"/>
                </a:solidFill>
                <a:ea typeface="+mn-lt"/>
                <a:cs typeface="+mn-lt"/>
              </a:rPr>
              <a:t>quando</a:t>
            </a:r>
            <a:r>
              <a:rPr lang="en-US" sz="2000" b="1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b="1" err="1">
                <a:solidFill>
                  <a:srgbClr val="000000"/>
                </a:solidFill>
                <a:ea typeface="+mn-lt"/>
                <a:cs typeface="+mn-lt"/>
              </a:rPr>
              <a:t>aplicável</a:t>
            </a:r>
            <a:r>
              <a:rPr lang="en-US" sz="2000" b="1">
                <a:solidFill>
                  <a:srgbClr val="000000"/>
                </a:solidFill>
                <a:ea typeface="+mn-lt"/>
                <a:cs typeface="+mn-lt"/>
              </a:rPr>
              <a:t> e </a:t>
            </a:r>
            <a:r>
              <a:rPr lang="en-US" sz="2000" b="1" err="1">
                <a:solidFill>
                  <a:srgbClr val="000000"/>
                </a:solidFill>
                <a:ea typeface="+mn-lt"/>
                <a:cs typeface="+mn-lt"/>
              </a:rPr>
              <a:t>acompanhar</a:t>
            </a:r>
            <a:r>
              <a:rPr lang="en-US" sz="2000" b="1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b="1" i="0" u="none" strike="noStrike">
                <a:solidFill>
                  <a:srgbClr val="000000"/>
                </a:solidFill>
                <a:ea typeface="+mn-lt"/>
                <a:cs typeface="+mn-lt"/>
              </a:rPr>
              <a:t>a </a:t>
            </a:r>
            <a:r>
              <a:rPr lang="en-US" sz="2000" b="1" err="1">
                <a:solidFill>
                  <a:srgbClr val="000000"/>
                </a:solidFill>
                <a:ea typeface="+mn-lt"/>
                <a:cs typeface="+mn-lt"/>
              </a:rPr>
              <a:t>tratativa</a:t>
            </a:r>
            <a:r>
              <a:rPr lang="en-US" sz="2000" b="1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b="1" err="1">
                <a:solidFill>
                  <a:srgbClr val="000000"/>
                </a:solidFill>
                <a:ea typeface="+mn-lt"/>
                <a:cs typeface="+mn-lt"/>
              </a:rPr>
              <a:t>pelo</a:t>
            </a:r>
            <a:r>
              <a:rPr lang="en-US" sz="2000" b="1">
                <a:solidFill>
                  <a:srgbClr val="000000"/>
                </a:solidFill>
                <a:ea typeface="+mn-lt"/>
                <a:cs typeface="+mn-lt"/>
              </a:rPr>
              <a:t> SGD.</a:t>
            </a:r>
            <a:endParaRPr lang="pt-BR" b="1"/>
          </a:p>
        </p:txBody>
      </p:sp>
    </p:spTree>
    <p:extLst>
      <p:ext uri="{BB962C8B-B14F-4D97-AF65-F5344CB8AC3E}">
        <p14:creationId xmlns:p14="http://schemas.microsoft.com/office/powerpoint/2010/main" val="28078184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Agrupar 42">
            <a:extLst>
              <a:ext uri="{FF2B5EF4-FFF2-40B4-BE49-F238E27FC236}">
                <a16:creationId xmlns:a16="http://schemas.microsoft.com/office/drawing/2014/main" id="{2B53A5DE-644E-DB01-4918-D561EFB8357A}"/>
              </a:ext>
            </a:extLst>
          </p:cNvPr>
          <p:cNvGrpSpPr/>
          <p:nvPr/>
        </p:nvGrpSpPr>
        <p:grpSpPr>
          <a:xfrm>
            <a:off x="9885872" y="2319409"/>
            <a:ext cx="7491740" cy="3030756"/>
            <a:chOff x="9123872" y="5338657"/>
            <a:chExt cx="7491740" cy="3030756"/>
          </a:xfrm>
        </p:grpSpPr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C466471D-0D4B-1E91-385E-4342E9BC9813}"/>
                </a:ext>
              </a:extLst>
            </p:cNvPr>
            <p:cNvSpPr/>
            <p:nvPr/>
          </p:nvSpPr>
          <p:spPr>
            <a:xfrm rot="5400000">
              <a:off x="11354364" y="3108165"/>
              <a:ext cx="3030756" cy="7491740"/>
            </a:xfrm>
            <a:custGeom>
              <a:avLst/>
              <a:gdLst>
                <a:gd name="connsiteX0" fmla="*/ 0 w 2484417"/>
                <a:gd name="connsiteY0" fmla="*/ 6103494 h 6255287"/>
                <a:gd name="connsiteX1" fmla="*/ 0 w 2484417"/>
                <a:gd name="connsiteY1" fmla="*/ 3892478 h 6255287"/>
                <a:gd name="connsiteX2" fmla="*/ 151792 w 2484417"/>
                <a:gd name="connsiteY2" fmla="*/ 3740686 h 6255287"/>
                <a:gd name="connsiteX3" fmla="*/ 460338 w 2484417"/>
                <a:gd name="connsiteY3" fmla="*/ 3740686 h 6255287"/>
                <a:gd name="connsiteX4" fmla="*/ 460338 w 2484417"/>
                <a:gd name="connsiteY4" fmla="*/ 179941 h 6255287"/>
                <a:gd name="connsiteX5" fmla="*/ 640279 w 2484417"/>
                <a:gd name="connsiteY5" fmla="*/ 0 h 6255287"/>
                <a:gd name="connsiteX6" fmla="*/ 2304476 w 2484417"/>
                <a:gd name="connsiteY6" fmla="*/ 0 h 6255287"/>
                <a:gd name="connsiteX7" fmla="*/ 2484417 w 2484417"/>
                <a:gd name="connsiteY7" fmla="*/ 179941 h 6255287"/>
                <a:gd name="connsiteX8" fmla="*/ 2484417 w 2484417"/>
                <a:gd name="connsiteY8" fmla="*/ 6255287 h 6255287"/>
                <a:gd name="connsiteX9" fmla="*/ 460338 w 2484417"/>
                <a:gd name="connsiteY9" fmla="*/ 6255287 h 6255287"/>
                <a:gd name="connsiteX10" fmla="*/ 460338 w 2484417"/>
                <a:gd name="connsiteY10" fmla="*/ 6255286 h 6255287"/>
                <a:gd name="connsiteX11" fmla="*/ 151792 w 2484417"/>
                <a:gd name="connsiteY11" fmla="*/ 6255286 h 6255287"/>
                <a:gd name="connsiteX12" fmla="*/ 0 w 2484417"/>
                <a:gd name="connsiteY12" fmla="*/ 6103494 h 625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4417" h="6255287">
                  <a:moveTo>
                    <a:pt x="0" y="6103494"/>
                  </a:moveTo>
                  <a:lnTo>
                    <a:pt x="0" y="3892478"/>
                  </a:lnTo>
                  <a:cubicBezTo>
                    <a:pt x="0" y="3808646"/>
                    <a:pt x="67960" y="3740686"/>
                    <a:pt x="151792" y="3740686"/>
                  </a:cubicBezTo>
                  <a:lnTo>
                    <a:pt x="460338" y="3740686"/>
                  </a:lnTo>
                  <a:lnTo>
                    <a:pt x="460338" y="179941"/>
                  </a:lnTo>
                  <a:cubicBezTo>
                    <a:pt x="460338" y="80562"/>
                    <a:pt x="540900" y="0"/>
                    <a:pt x="640279" y="0"/>
                  </a:cubicBezTo>
                  <a:lnTo>
                    <a:pt x="2304476" y="0"/>
                  </a:lnTo>
                  <a:cubicBezTo>
                    <a:pt x="2403855" y="0"/>
                    <a:pt x="2484417" y="80562"/>
                    <a:pt x="2484417" y="179941"/>
                  </a:cubicBezTo>
                  <a:lnTo>
                    <a:pt x="2484417" y="6255287"/>
                  </a:lnTo>
                  <a:lnTo>
                    <a:pt x="460338" y="6255287"/>
                  </a:lnTo>
                  <a:lnTo>
                    <a:pt x="460338" y="6255286"/>
                  </a:lnTo>
                  <a:lnTo>
                    <a:pt x="151792" y="6255286"/>
                  </a:lnTo>
                  <a:cubicBezTo>
                    <a:pt x="67960" y="6255286"/>
                    <a:pt x="0" y="6187326"/>
                    <a:pt x="0" y="6103494"/>
                  </a:cubicBezTo>
                  <a:close/>
                </a:path>
              </a:pathLst>
            </a:custGeom>
            <a:gradFill flip="none" rotWithShape="1">
              <a:gsLst>
                <a:gs pos="26000">
                  <a:srgbClr val="D8D8D8"/>
                </a:gs>
                <a:gs pos="0">
                  <a:schemeClr val="bg1">
                    <a:lumMod val="75000"/>
                  </a:schemeClr>
                </a:gs>
                <a:gs pos="77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317500" dist="444500" dir="1260000" sx="102000" sy="102000" algn="l" rotWithShape="0">
                <a:prstClr val="black">
                  <a:alpha val="53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45" name="Rectangle 7">
              <a:extLst>
                <a:ext uri="{FF2B5EF4-FFF2-40B4-BE49-F238E27FC236}">
                  <a16:creationId xmlns:a16="http://schemas.microsoft.com/office/drawing/2014/main" id="{5902AB98-112B-63AA-F52F-264A3FB99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59786" y="6699076"/>
              <a:ext cx="6329595" cy="920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 anchor="t">
              <a:spAutoFit/>
            </a:bodyPr>
            <a:lstStyle>
              <a:defPPr>
                <a:defRPr lang="en-GB" kern="0"/>
              </a:defPPr>
              <a:lvl1pPr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1pPr>
              <a:lvl2pPr marL="742950" indent="-28575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2pPr>
              <a:lvl3pPr marL="11430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3pPr>
              <a:lvl4pPr marL="16002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4pPr>
              <a:lvl5pPr marL="20574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9pPr>
            </a:lstStyle>
            <a:p>
              <a:r>
                <a:rPr lang="pt-BR" sz="2000">
                  <a:latin typeface="Roboto"/>
                  <a:ea typeface="Roboto"/>
                  <a:cs typeface="Roboto"/>
                </a:rPr>
                <a:t>Verificar status, observações, motivos de rejeição e próximas etapas da tratativa.</a:t>
              </a:r>
            </a:p>
            <a:p>
              <a:endParaRPr lang="pt-BR">
                <a:ea typeface="Calibri"/>
                <a:cs typeface="Arial"/>
              </a:endParaRP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D4AEF119-B7D3-E041-E2D9-E058208C5C67}"/>
                </a:ext>
              </a:extLst>
            </p:cNvPr>
            <p:cNvSpPr txBox="1"/>
            <p:nvPr/>
          </p:nvSpPr>
          <p:spPr>
            <a:xfrm>
              <a:off x="9353910" y="5608605"/>
              <a:ext cx="2602302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err="1">
                  <a:solidFill>
                    <a:schemeClr val="accent6">
                      <a:lumMod val="76000"/>
                    </a:schemeClr>
                  </a:solidFill>
                  <a:ea typeface="+mn-lt"/>
                  <a:cs typeface="+mn-lt"/>
                </a:rPr>
                <a:t>Acompanhamento</a:t>
              </a:r>
              <a:r>
                <a:rPr lang="en-US" sz="2000" b="1">
                  <a:solidFill>
                    <a:schemeClr val="accent6">
                      <a:lumMod val="76000"/>
                    </a:schemeClr>
                  </a:solidFill>
                  <a:ea typeface="+mn-lt"/>
                  <a:cs typeface="+mn-lt"/>
                </a:rPr>
                <a:t> </a:t>
              </a:r>
              <a:r>
                <a:rPr lang="en-US" sz="2000" b="1" err="1">
                  <a:solidFill>
                    <a:schemeClr val="accent6">
                      <a:lumMod val="76000"/>
                    </a:schemeClr>
                  </a:solidFill>
                  <a:ea typeface="+mn-lt"/>
                  <a:cs typeface="+mn-lt"/>
                </a:rPr>
                <a:t>pelo</a:t>
              </a:r>
              <a:r>
                <a:rPr lang="en-US" sz="2000" b="1">
                  <a:solidFill>
                    <a:schemeClr val="accent6">
                      <a:lumMod val="76000"/>
                    </a:schemeClr>
                  </a:solidFill>
                  <a:ea typeface="+mn-lt"/>
                  <a:cs typeface="+mn-lt"/>
                </a:rPr>
                <a:t> SGD</a:t>
              </a:r>
            </a:p>
          </p:txBody>
        </p:sp>
      </p:grpSp>
      <p:sp>
        <p:nvSpPr>
          <p:cNvPr id="30" name="CaixaDeTexto 13">
            <a:extLst>
              <a:ext uri="{FF2B5EF4-FFF2-40B4-BE49-F238E27FC236}">
                <a16:creationId xmlns:a16="http://schemas.microsoft.com/office/drawing/2014/main" id="{32A4044D-CA21-BF51-C03A-F73BA469D372}"/>
              </a:ext>
            </a:extLst>
          </p:cNvPr>
          <p:cNvSpPr txBox="1"/>
          <p:nvPr/>
        </p:nvSpPr>
        <p:spPr>
          <a:xfrm>
            <a:off x="2198558" y="517502"/>
            <a:ext cx="780422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>
                <a:latin typeface="Roboto"/>
                <a:ea typeface="Roboto"/>
                <a:cs typeface="Roboto"/>
              </a:rPr>
              <a:t>Situações de </a:t>
            </a:r>
            <a:r>
              <a:rPr lang="pt-BR" sz="32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fluxo </a:t>
            </a:r>
            <a:r>
              <a:rPr lang="pt-BR" sz="3200" b="1">
                <a:latin typeface="Roboto"/>
                <a:ea typeface="Roboto"/>
                <a:cs typeface="Roboto"/>
              </a:rPr>
              <a:t>ou </a:t>
            </a:r>
            <a:r>
              <a:rPr lang="pt-BR" sz="32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tratativa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CBC65ED9-96E8-3989-E6D1-A6DF680D4C0B}"/>
              </a:ext>
            </a:extLst>
          </p:cNvPr>
          <p:cNvGrpSpPr/>
          <p:nvPr/>
        </p:nvGrpSpPr>
        <p:grpSpPr>
          <a:xfrm>
            <a:off x="6737231" y="2319410"/>
            <a:ext cx="7491740" cy="3030756"/>
            <a:chOff x="9123872" y="5338657"/>
            <a:chExt cx="7491740" cy="3030756"/>
          </a:xfrm>
        </p:grpSpPr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E4B8692E-18D1-D282-DD05-318784C18656}"/>
                </a:ext>
              </a:extLst>
            </p:cNvPr>
            <p:cNvSpPr/>
            <p:nvPr/>
          </p:nvSpPr>
          <p:spPr>
            <a:xfrm rot="5400000">
              <a:off x="11354364" y="3108165"/>
              <a:ext cx="3030756" cy="7491740"/>
            </a:xfrm>
            <a:custGeom>
              <a:avLst/>
              <a:gdLst>
                <a:gd name="connsiteX0" fmla="*/ 0 w 2484417"/>
                <a:gd name="connsiteY0" fmla="*/ 6103494 h 6255287"/>
                <a:gd name="connsiteX1" fmla="*/ 0 w 2484417"/>
                <a:gd name="connsiteY1" fmla="*/ 3892478 h 6255287"/>
                <a:gd name="connsiteX2" fmla="*/ 151792 w 2484417"/>
                <a:gd name="connsiteY2" fmla="*/ 3740686 h 6255287"/>
                <a:gd name="connsiteX3" fmla="*/ 460338 w 2484417"/>
                <a:gd name="connsiteY3" fmla="*/ 3740686 h 6255287"/>
                <a:gd name="connsiteX4" fmla="*/ 460338 w 2484417"/>
                <a:gd name="connsiteY4" fmla="*/ 179941 h 6255287"/>
                <a:gd name="connsiteX5" fmla="*/ 640279 w 2484417"/>
                <a:gd name="connsiteY5" fmla="*/ 0 h 6255287"/>
                <a:gd name="connsiteX6" fmla="*/ 2304476 w 2484417"/>
                <a:gd name="connsiteY6" fmla="*/ 0 h 6255287"/>
                <a:gd name="connsiteX7" fmla="*/ 2484417 w 2484417"/>
                <a:gd name="connsiteY7" fmla="*/ 179941 h 6255287"/>
                <a:gd name="connsiteX8" fmla="*/ 2484417 w 2484417"/>
                <a:gd name="connsiteY8" fmla="*/ 6255287 h 6255287"/>
                <a:gd name="connsiteX9" fmla="*/ 460338 w 2484417"/>
                <a:gd name="connsiteY9" fmla="*/ 6255287 h 6255287"/>
                <a:gd name="connsiteX10" fmla="*/ 460338 w 2484417"/>
                <a:gd name="connsiteY10" fmla="*/ 6255286 h 6255287"/>
                <a:gd name="connsiteX11" fmla="*/ 151792 w 2484417"/>
                <a:gd name="connsiteY11" fmla="*/ 6255286 h 6255287"/>
                <a:gd name="connsiteX12" fmla="*/ 0 w 2484417"/>
                <a:gd name="connsiteY12" fmla="*/ 6103494 h 625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4417" h="6255287">
                  <a:moveTo>
                    <a:pt x="0" y="6103494"/>
                  </a:moveTo>
                  <a:lnTo>
                    <a:pt x="0" y="3892478"/>
                  </a:lnTo>
                  <a:cubicBezTo>
                    <a:pt x="0" y="3808646"/>
                    <a:pt x="67960" y="3740686"/>
                    <a:pt x="151792" y="3740686"/>
                  </a:cubicBezTo>
                  <a:lnTo>
                    <a:pt x="460338" y="3740686"/>
                  </a:lnTo>
                  <a:lnTo>
                    <a:pt x="460338" y="179941"/>
                  </a:lnTo>
                  <a:cubicBezTo>
                    <a:pt x="460338" y="80562"/>
                    <a:pt x="540900" y="0"/>
                    <a:pt x="640279" y="0"/>
                  </a:cubicBezTo>
                  <a:lnTo>
                    <a:pt x="2304476" y="0"/>
                  </a:lnTo>
                  <a:cubicBezTo>
                    <a:pt x="2403855" y="0"/>
                    <a:pt x="2484417" y="80562"/>
                    <a:pt x="2484417" y="179941"/>
                  </a:cubicBezTo>
                  <a:lnTo>
                    <a:pt x="2484417" y="6255287"/>
                  </a:lnTo>
                  <a:lnTo>
                    <a:pt x="460338" y="6255287"/>
                  </a:lnTo>
                  <a:lnTo>
                    <a:pt x="460338" y="6255286"/>
                  </a:lnTo>
                  <a:lnTo>
                    <a:pt x="151792" y="6255286"/>
                  </a:lnTo>
                  <a:cubicBezTo>
                    <a:pt x="67960" y="6255286"/>
                    <a:pt x="0" y="6187326"/>
                    <a:pt x="0" y="6103494"/>
                  </a:cubicBezTo>
                  <a:close/>
                </a:path>
              </a:pathLst>
            </a:custGeom>
            <a:gradFill flip="none" rotWithShape="1">
              <a:gsLst>
                <a:gs pos="26000">
                  <a:srgbClr val="D8D8D8"/>
                </a:gs>
                <a:gs pos="0">
                  <a:schemeClr val="bg1">
                    <a:lumMod val="75000"/>
                  </a:schemeClr>
                </a:gs>
                <a:gs pos="77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317500" dist="444500" dir="1260000" sx="102000" sy="102000" algn="l" rotWithShape="0">
                <a:prstClr val="black">
                  <a:alpha val="53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D2B26CF3-E2C8-12DC-55E6-61EF01D23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59786" y="6699076"/>
              <a:ext cx="6329595" cy="1207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 anchor="t">
              <a:spAutoFit/>
            </a:bodyPr>
            <a:lstStyle>
              <a:defPPr>
                <a:defRPr lang="en-GB" kern="0"/>
              </a:defPPr>
              <a:lvl1pPr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1pPr>
              <a:lvl2pPr marL="742950" indent="-28575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2pPr>
              <a:lvl3pPr marL="11430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3pPr>
              <a:lvl4pPr marL="16002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4pPr>
              <a:lvl5pPr marL="20574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9pPr>
            </a:lstStyle>
            <a:p>
              <a:r>
                <a:rPr lang="pt-BR" sz="2000">
                  <a:latin typeface="Roboto"/>
                  <a:ea typeface="Roboto"/>
                  <a:cs typeface="Roboto"/>
                </a:rPr>
                <a:t>Quando a situação já está em tratativa e o vendedor precisa acompanhar status, motivo de rejeição e próximos passos.</a:t>
              </a:r>
            </a:p>
            <a:p>
              <a:endParaRPr lang="pt-BR">
                <a:ea typeface="Calibri"/>
                <a:cs typeface="Arial"/>
              </a:endParaRP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C533D55A-4089-8451-84C3-6C1E6F6166CE}"/>
                </a:ext>
              </a:extLst>
            </p:cNvPr>
            <p:cNvSpPr txBox="1"/>
            <p:nvPr/>
          </p:nvSpPr>
          <p:spPr>
            <a:xfrm>
              <a:off x="9353910" y="5608605"/>
              <a:ext cx="2602302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err="1">
                  <a:solidFill>
                    <a:schemeClr val="accent6">
                      <a:lumMod val="76000"/>
                    </a:schemeClr>
                  </a:solidFill>
                  <a:ea typeface="+mn-lt"/>
                  <a:cs typeface="+mn-lt"/>
                </a:rPr>
                <a:t>Pendência</a:t>
              </a:r>
              <a:r>
                <a:rPr lang="en-US" sz="2000" b="1">
                  <a:solidFill>
                    <a:schemeClr val="accent6">
                      <a:lumMod val="76000"/>
                    </a:schemeClr>
                  </a:solidFill>
                  <a:ea typeface="+mn-lt"/>
                  <a:cs typeface="+mn-lt"/>
                </a:rPr>
                <a:t> </a:t>
              </a:r>
              <a:r>
                <a:rPr lang="en-US" sz="2000" b="1" err="1">
                  <a:solidFill>
                    <a:schemeClr val="accent6">
                      <a:lumMod val="76000"/>
                    </a:schemeClr>
                  </a:solidFill>
                  <a:ea typeface="+mn-lt"/>
                  <a:cs typeface="+mn-lt"/>
                </a:rPr>
                <a:t>em</a:t>
              </a:r>
              <a:r>
                <a:rPr lang="en-US" sz="2000" b="1">
                  <a:solidFill>
                    <a:schemeClr val="accent6">
                      <a:lumMod val="76000"/>
                    </a:schemeClr>
                  </a:solidFill>
                  <a:ea typeface="+mn-lt"/>
                  <a:cs typeface="+mn-lt"/>
                </a:rPr>
                <a:t> </a:t>
              </a:r>
              <a:r>
                <a:rPr lang="en-US" sz="2000" b="1" err="1">
                  <a:solidFill>
                    <a:schemeClr val="accent6">
                      <a:lumMod val="76000"/>
                    </a:schemeClr>
                  </a:solidFill>
                  <a:ea typeface="+mn-lt"/>
                  <a:cs typeface="+mn-lt"/>
                </a:rPr>
                <a:t>análise</a:t>
              </a:r>
              <a:endParaRPr lang="en-US" b="1">
                <a:solidFill>
                  <a:schemeClr val="accent6">
                    <a:lumMod val="76000"/>
                  </a:schemeClr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A804F442-743B-17BA-A047-2CDFCE226605}"/>
              </a:ext>
            </a:extLst>
          </p:cNvPr>
          <p:cNvGrpSpPr/>
          <p:nvPr/>
        </p:nvGrpSpPr>
        <p:grpSpPr>
          <a:xfrm>
            <a:off x="3522453" y="2325163"/>
            <a:ext cx="7491740" cy="3030756"/>
            <a:chOff x="6541698" y="2454560"/>
            <a:chExt cx="7491740" cy="3030756"/>
          </a:xfrm>
        </p:grpSpPr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DCDB56C7-5464-2475-44BB-37E90222D538}"/>
                </a:ext>
              </a:extLst>
            </p:cNvPr>
            <p:cNvSpPr/>
            <p:nvPr/>
          </p:nvSpPr>
          <p:spPr>
            <a:xfrm rot="5400000">
              <a:off x="8772190" y="224068"/>
              <a:ext cx="3030756" cy="7491740"/>
            </a:xfrm>
            <a:custGeom>
              <a:avLst/>
              <a:gdLst>
                <a:gd name="connsiteX0" fmla="*/ 0 w 2484417"/>
                <a:gd name="connsiteY0" fmla="*/ 6103494 h 6255287"/>
                <a:gd name="connsiteX1" fmla="*/ 0 w 2484417"/>
                <a:gd name="connsiteY1" fmla="*/ 3892478 h 6255287"/>
                <a:gd name="connsiteX2" fmla="*/ 151792 w 2484417"/>
                <a:gd name="connsiteY2" fmla="*/ 3740686 h 6255287"/>
                <a:gd name="connsiteX3" fmla="*/ 460338 w 2484417"/>
                <a:gd name="connsiteY3" fmla="*/ 3740686 h 6255287"/>
                <a:gd name="connsiteX4" fmla="*/ 460338 w 2484417"/>
                <a:gd name="connsiteY4" fmla="*/ 179941 h 6255287"/>
                <a:gd name="connsiteX5" fmla="*/ 640279 w 2484417"/>
                <a:gd name="connsiteY5" fmla="*/ 0 h 6255287"/>
                <a:gd name="connsiteX6" fmla="*/ 2304476 w 2484417"/>
                <a:gd name="connsiteY6" fmla="*/ 0 h 6255287"/>
                <a:gd name="connsiteX7" fmla="*/ 2484417 w 2484417"/>
                <a:gd name="connsiteY7" fmla="*/ 179941 h 6255287"/>
                <a:gd name="connsiteX8" fmla="*/ 2484417 w 2484417"/>
                <a:gd name="connsiteY8" fmla="*/ 6255287 h 6255287"/>
                <a:gd name="connsiteX9" fmla="*/ 460338 w 2484417"/>
                <a:gd name="connsiteY9" fmla="*/ 6255287 h 6255287"/>
                <a:gd name="connsiteX10" fmla="*/ 460338 w 2484417"/>
                <a:gd name="connsiteY10" fmla="*/ 6255286 h 6255287"/>
                <a:gd name="connsiteX11" fmla="*/ 151792 w 2484417"/>
                <a:gd name="connsiteY11" fmla="*/ 6255286 h 6255287"/>
                <a:gd name="connsiteX12" fmla="*/ 0 w 2484417"/>
                <a:gd name="connsiteY12" fmla="*/ 6103494 h 625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4417" h="6255287">
                  <a:moveTo>
                    <a:pt x="0" y="6103494"/>
                  </a:moveTo>
                  <a:lnTo>
                    <a:pt x="0" y="3892478"/>
                  </a:lnTo>
                  <a:cubicBezTo>
                    <a:pt x="0" y="3808646"/>
                    <a:pt x="67960" y="3740686"/>
                    <a:pt x="151792" y="3740686"/>
                  </a:cubicBezTo>
                  <a:lnTo>
                    <a:pt x="460338" y="3740686"/>
                  </a:lnTo>
                  <a:lnTo>
                    <a:pt x="460338" y="179941"/>
                  </a:lnTo>
                  <a:cubicBezTo>
                    <a:pt x="460338" y="80562"/>
                    <a:pt x="540900" y="0"/>
                    <a:pt x="640279" y="0"/>
                  </a:cubicBezTo>
                  <a:lnTo>
                    <a:pt x="2304476" y="0"/>
                  </a:lnTo>
                  <a:cubicBezTo>
                    <a:pt x="2403855" y="0"/>
                    <a:pt x="2484417" y="80562"/>
                    <a:pt x="2484417" y="179941"/>
                  </a:cubicBezTo>
                  <a:lnTo>
                    <a:pt x="2484417" y="6255287"/>
                  </a:lnTo>
                  <a:lnTo>
                    <a:pt x="460338" y="6255287"/>
                  </a:lnTo>
                  <a:lnTo>
                    <a:pt x="460338" y="6255286"/>
                  </a:lnTo>
                  <a:lnTo>
                    <a:pt x="151792" y="6255286"/>
                  </a:lnTo>
                  <a:cubicBezTo>
                    <a:pt x="67960" y="6255286"/>
                    <a:pt x="0" y="6187326"/>
                    <a:pt x="0" y="6103494"/>
                  </a:cubicBezTo>
                  <a:close/>
                </a:path>
              </a:pathLst>
            </a:custGeom>
            <a:gradFill flip="none" rotWithShape="1">
              <a:gsLst>
                <a:gs pos="26000">
                  <a:srgbClr val="D8D8D8"/>
                </a:gs>
                <a:gs pos="0">
                  <a:schemeClr val="bg1">
                    <a:lumMod val="75000"/>
                  </a:schemeClr>
                </a:gs>
                <a:gs pos="77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317500" dist="444500" dir="1260000" sx="102000" sy="102000" algn="l" rotWithShape="0">
                <a:prstClr val="black">
                  <a:alpha val="53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35" name="Rectangle 7">
              <a:extLst>
                <a:ext uri="{FF2B5EF4-FFF2-40B4-BE49-F238E27FC236}">
                  <a16:creationId xmlns:a16="http://schemas.microsoft.com/office/drawing/2014/main" id="{C97621FC-FC2F-8915-258D-5E2055E2F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3876" y="3771847"/>
              <a:ext cx="6329595" cy="920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 anchor="t">
              <a:spAutoFit/>
            </a:bodyPr>
            <a:lstStyle>
              <a:defPPr>
                <a:defRPr lang="en-GB" kern="0"/>
              </a:defPPr>
              <a:lvl1pPr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1pPr>
              <a:lvl2pPr marL="742950" indent="-28575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2pPr>
              <a:lvl3pPr marL="11430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3pPr>
              <a:lvl4pPr marL="16002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4pPr>
              <a:lvl5pPr marL="20574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9pPr>
            </a:lstStyle>
            <a:p>
              <a:r>
                <a:rPr lang="pt-BR" sz="2000">
                  <a:latin typeface="Roboto"/>
                  <a:ea typeface="Roboto"/>
                  <a:cs typeface="Roboto"/>
                </a:rPr>
                <a:t>Aguardar ou direcionar conforme o fluxo definido, sem criar novo endereço para contornar o processo.</a:t>
              </a:r>
            </a:p>
            <a:p>
              <a:endParaRPr lang="pt-BR">
                <a:ea typeface="Calibri"/>
                <a:cs typeface="Arial"/>
              </a:endParaRP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6460358F-6E14-A7D7-C14E-4A15AF365356}"/>
                </a:ext>
              </a:extLst>
            </p:cNvPr>
            <p:cNvSpPr txBox="1"/>
            <p:nvPr/>
          </p:nvSpPr>
          <p:spPr>
            <a:xfrm>
              <a:off x="6944266" y="2652621"/>
              <a:ext cx="2041584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accent6">
                      <a:lumMod val="76000"/>
                    </a:schemeClr>
                  </a:solidFill>
                  <a:ea typeface="+mn-lt"/>
                  <a:cs typeface="+mn-lt"/>
                </a:rPr>
                <a:t>Endereço </a:t>
              </a:r>
              <a:r>
                <a:rPr lang="en-US" b="1" err="1">
                  <a:solidFill>
                    <a:schemeClr val="accent6">
                      <a:lumMod val="76000"/>
                    </a:schemeClr>
                  </a:solidFill>
                  <a:ea typeface="+mn-lt"/>
                  <a:cs typeface="+mn-lt"/>
                </a:rPr>
                <a:t>em</a:t>
              </a:r>
              <a:r>
                <a:rPr lang="en-US" b="1">
                  <a:solidFill>
                    <a:schemeClr val="accent6">
                      <a:lumMod val="76000"/>
                    </a:schemeClr>
                  </a:solidFill>
                  <a:ea typeface="+mn-lt"/>
                  <a:cs typeface="+mn-lt"/>
                </a:rPr>
                <a:t> </a:t>
              </a:r>
              <a:r>
                <a:rPr lang="en-US" b="1" err="1">
                  <a:solidFill>
                    <a:schemeClr val="accent6">
                      <a:lumMod val="76000"/>
                    </a:schemeClr>
                  </a:solidFill>
                  <a:ea typeface="+mn-lt"/>
                  <a:cs typeface="+mn-lt"/>
                </a:rPr>
                <a:t>cancelamento</a:t>
              </a:r>
              <a:endParaRPr lang="en-US" b="1">
                <a:solidFill>
                  <a:schemeClr val="accent6">
                    <a:lumMod val="76000"/>
                  </a:schemeClr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CC94A53C-FF37-4FE3-72EF-3DA4772FE63E}"/>
              </a:ext>
            </a:extLst>
          </p:cNvPr>
          <p:cNvGrpSpPr/>
          <p:nvPr/>
        </p:nvGrpSpPr>
        <p:grpSpPr>
          <a:xfrm>
            <a:off x="411192" y="2319411"/>
            <a:ext cx="7491740" cy="3030756"/>
            <a:chOff x="9123872" y="5338657"/>
            <a:chExt cx="7491740" cy="3030756"/>
          </a:xfrm>
        </p:grpSpPr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E9A27AED-C1FF-9EB6-C8C4-B57C96CDD7E5}"/>
                </a:ext>
              </a:extLst>
            </p:cNvPr>
            <p:cNvSpPr/>
            <p:nvPr/>
          </p:nvSpPr>
          <p:spPr>
            <a:xfrm rot="5400000">
              <a:off x="11354364" y="3108165"/>
              <a:ext cx="3030756" cy="7491740"/>
            </a:xfrm>
            <a:custGeom>
              <a:avLst/>
              <a:gdLst>
                <a:gd name="connsiteX0" fmla="*/ 0 w 2484417"/>
                <a:gd name="connsiteY0" fmla="*/ 6103494 h 6255287"/>
                <a:gd name="connsiteX1" fmla="*/ 0 w 2484417"/>
                <a:gd name="connsiteY1" fmla="*/ 3892478 h 6255287"/>
                <a:gd name="connsiteX2" fmla="*/ 151792 w 2484417"/>
                <a:gd name="connsiteY2" fmla="*/ 3740686 h 6255287"/>
                <a:gd name="connsiteX3" fmla="*/ 460338 w 2484417"/>
                <a:gd name="connsiteY3" fmla="*/ 3740686 h 6255287"/>
                <a:gd name="connsiteX4" fmla="*/ 460338 w 2484417"/>
                <a:gd name="connsiteY4" fmla="*/ 179941 h 6255287"/>
                <a:gd name="connsiteX5" fmla="*/ 640279 w 2484417"/>
                <a:gd name="connsiteY5" fmla="*/ 0 h 6255287"/>
                <a:gd name="connsiteX6" fmla="*/ 2304476 w 2484417"/>
                <a:gd name="connsiteY6" fmla="*/ 0 h 6255287"/>
                <a:gd name="connsiteX7" fmla="*/ 2484417 w 2484417"/>
                <a:gd name="connsiteY7" fmla="*/ 179941 h 6255287"/>
                <a:gd name="connsiteX8" fmla="*/ 2484417 w 2484417"/>
                <a:gd name="connsiteY8" fmla="*/ 6255287 h 6255287"/>
                <a:gd name="connsiteX9" fmla="*/ 460338 w 2484417"/>
                <a:gd name="connsiteY9" fmla="*/ 6255287 h 6255287"/>
                <a:gd name="connsiteX10" fmla="*/ 460338 w 2484417"/>
                <a:gd name="connsiteY10" fmla="*/ 6255286 h 6255287"/>
                <a:gd name="connsiteX11" fmla="*/ 151792 w 2484417"/>
                <a:gd name="connsiteY11" fmla="*/ 6255286 h 6255287"/>
                <a:gd name="connsiteX12" fmla="*/ 0 w 2484417"/>
                <a:gd name="connsiteY12" fmla="*/ 6103494 h 625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4417" h="6255287">
                  <a:moveTo>
                    <a:pt x="0" y="6103494"/>
                  </a:moveTo>
                  <a:lnTo>
                    <a:pt x="0" y="3892478"/>
                  </a:lnTo>
                  <a:cubicBezTo>
                    <a:pt x="0" y="3808646"/>
                    <a:pt x="67960" y="3740686"/>
                    <a:pt x="151792" y="3740686"/>
                  </a:cubicBezTo>
                  <a:lnTo>
                    <a:pt x="460338" y="3740686"/>
                  </a:lnTo>
                  <a:lnTo>
                    <a:pt x="460338" y="179941"/>
                  </a:lnTo>
                  <a:cubicBezTo>
                    <a:pt x="460338" y="80562"/>
                    <a:pt x="540900" y="0"/>
                    <a:pt x="640279" y="0"/>
                  </a:cubicBezTo>
                  <a:lnTo>
                    <a:pt x="2304476" y="0"/>
                  </a:lnTo>
                  <a:cubicBezTo>
                    <a:pt x="2403855" y="0"/>
                    <a:pt x="2484417" y="80562"/>
                    <a:pt x="2484417" y="179941"/>
                  </a:cubicBezTo>
                  <a:lnTo>
                    <a:pt x="2484417" y="6255287"/>
                  </a:lnTo>
                  <a:lnTo>
                    <a:pt x="460338" y="6255287"/>
                  </a:lnTo>
                  <a:lnTo>
                    <a:pt x="460338" y="6255286"/>
                  </a:lnTo>
                  <a:lnTo>
                    <a:pt x="151792" y="6255286"/>
                  </a:lnTo>
                  <a:cubicBezTo>
                    <a:pt x="67960" y="6255286"/>
                    <a:pt x="0" y="6187326"/>
                    <a:pt x="0" y="6103494"/>
                  </a:cubicBezTo>
                  <a:close/>
                </a:path>
              </a:pathLst>
            </a:custGeom>
            <a:gradFill flip="none" rotWithShape="1">
              <a:gsLst>
                <a:gs pos="26000">
                  <a:srgbClr val="D8D8D8"/>
                </a:gs>
                <a:gs pos="0">
                  <a:schemeClr val="bg1">
                    <a:lumMod val="75000"/>
                  </a:schemeClr>
                </a:gs>
                <a:gs pos="77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317500" dist="444500" dir="1260000" sx="102000" sy="102000" algn="l" rotWithShape="0">
                <a:prstClr val="black">
                  <a:alpha val="53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kern="0"/>
              </a:defPPr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4BE47152-F60A-FE25-AF13-A659F1512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59786" y="6699076"/>
              <a:ext cx="6329595" cy="920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 anchor="t">
              <a:spAutoFit/>
            </a:bodyPr>
            <a:lstStyle>
              <a:defPPr>
                <a:defRPr lang="en-GB" kern="0"/>
              </a:defPPr>
              <a:lvl1pPr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1pPr>
              <a:lvl2pPr marL="742950" indent="-28575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2pPr>
              <a:lvl3pPr marL="11430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3pPr>
              <a:lvl4pPr marL="16002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4pPr>
              <a:lvl5pPr marL="2057400" indent="-228600" algn="l" rtl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Source Han Sans CN" charset="0"/>
                </a:defRPr>
              </a:lvl9pPr>
            </a:lstStyle>
            <a:p>
              <a:r>
                <a:rPr lang="pt-BR" sz="2000">
                  <a:latin typeface="Roboto"/>
                  <a:ea typeface="Roboto"/>
                  <a:cs typeface="Roboto"/>
                </a:rPr>
                <a:t>Não criar HP inexistente para concluir a venda. Seguir o fluxo de Conexão/endereço existente.</a:t>
              </a:r>
            </a:p>
            <a:p>
              <a:endParaRPr lang="pt-BR">
                <a:ea typeface="Calibri"/>
                <a:cs typeface="Arial"/>
              </a:endParaRP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FE69F20E-1013-0B28-7AC2-DE08425A8606}"/>
                </a:ext>
              </a:extLst>
            </p:cNvPr>
            <p:cNvSpPr txBox="1"/>
            <p:nvPr/>
          </p:nvSpPr>
          <p:spPr>
            <a:xfrm>
              <a:off x="9353910" y="5608605"/>
              <a:ext cx="2602302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err="1">
                  <a:solidFill>
                    <a:schemeClr val="accent6">
                      <a:lumMod val="76000"/>
                    </a:schemeClr>
                  </a:solidFill>
                  <a:latin typeface="Calibri"/>
                  <a:ea typeface="Calibri"/>
                  <a:cs typeface="Calibri"/>
                </a:rPr>
                <a:t>Contrato</a:t>
              </a:r>
              <a:r>
                <a:rPr lang="en-US" sz="2000" b="1">
                  <a:solidFill>
                    <a:schemeClr val="accent6">
                      <a:lumMod val="76000"/>
                    </a:schemeClr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sz="2000" b="1" err="1">
                  <a:solidFill>
                    <a:schemeClr val="accent6">
                      <a:lumMod val="76000"/>
                    </a:schemeClr>
                  </a:solidFill>
                  <a:latin typeface="Calibri"/>
                  <a:ea typeface="Calibri"/>
                  <a:cs typeface="Calibri"/>
                </a:rPr>
                <a:t>conectado</a:t>
              </a:r>
              <a:r>
                <a:rPr lang="en-US" sz="2000" b="1">
                  <a:solidFill>
                    <a:schemeClr val="accent6">
                      <a:lumMod val="76000"/>
                    </a:schemeClr>
                  </a:solidFill>
                  <a:latin typeface="Calibri"/>
                  <a:ea typeface="Calibri"/>
                  <a:cs typeface="Calibri"/>
                </a:rPr>
                <a:t> </a:t>
              </a:r>
            </a:p>
          </p:txBody>
        </p:sp>
      </p:grpSp>
      <p:pic>
        <p:nvPicPr>
          <p:cNvPr id="48" name="Gráfico 47" descr="Selo ponto de interrogação com preenchimento sólido">
            <a:extLst>
              <a:ext uri="{FF2B5EF4-FFF2-40B4-BE49-F238E27FC236}">
                <a16:creationId xmlns:a16="http://schemas.microsoft.com/office/drawing/2014/main" id="{1E4F25B4-9BCD-FA7C-6C43-16BBEADE8DD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9662" y="346134"/>
            <a:ext cx="914400" cy="914400"/>
          </a:xfrm>
          <a:prstGeom prst="rect">
            <a:avLst/>
          </a:prstGeom>
        </p:spPr>
      </p:pic>
      <p:pic>
        <p:nvPicPr>
          <p:cNvPr id="50" name="Gráfico 49" descr="Selo cruz com preenchimento sólido">
            <a:extLst>
              <a:ext uri="{FF2B5EF4-FFF2-40B4-BE49-F238E27FC236}">
                <a16:creationId xmlns:a16="http://schemas.microsoft.com/office/drawing/2014/main" id="{83EB2FFB-B238-B3CF-C098-D2BA78D255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4424" y="3479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81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E494C-0522-447F-4B4D-305B2BEF5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9F506E5-1456-BA09-1ABF-5C378DBBA0AF}"/>
              </a:ext>
            </a:extLst>
          </p:cNvPr>
          <p:cNvSpPr/>
          <p:nvPr/>
        </p:nvSpPr>
        <p:spPr>
          <a:xfrm>
            <a:off x="17318" y="34636"/>
            <a:ext cx="12192000" cy="68233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13">
            <a:extLst>
              <a:ext uri="{FF2B5EF4-FFF2-40B4-BE49-F238E27FC236}">
                <a16:creationId xmlns:a16="http://schemas.microsoft.com/office/drawing/2014/main" id="{E4EE8C95-B149-1EE9-FBA4-A5D905E9AA8D}"/>
              </a:ext>
            </a:extLst>
          </p:cNvPr>
          <p:cNvSpPr txBox="1"/>
          <p:nvPr/>
        </p:nvSpPr>
        <p:spPr>
          <a:xfrm>
            <a:off x="1413006" y="3137405"/>
            <a:ext cx="936386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Desafio GED: Analisar cenários!</a:t>
            </a:r>
            <a:endParaRPr lang="pt-BR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822D739D-B8AE-D5A3-0D2F-6B1CF1E4DA83}"/>
              </a:ext>
            </a:extLst>
          </p:cNvPr>
          <p:cNvGrpSpPr/>
          <p:nvPr/>
        </p:nvGrpSpPr>
        <p:grpSpPr>
          <a:xfrm>
            <a:off x="657064" y="443334"/>
            <a:ext cx="1247972" cy="690562"/>
            <a:chOff x="1205276" y="2350734"/>
            <a:chExt cx="1247972" cy="690562"/>
          </a:xfrm>
        </p:grpSpPr>
        <p:sp>
          <p:nvSpPr>
            <p:cNvPr id="8" name="Retângulo: Único Canto Arredondado 29">
              <a:extLst>
                <a:ext uri="{FF2B5EF4-FFF2-40B4-BE49-F238E27FC236}">
                  <a16:creationId xmlns:a16="http://schemas.microsoft.com/office/drawing/2014/main" id="{AB411193-18CB-4E6C-C128-63A244AD04B0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205276" y="23507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9" name="Forma Livre: Forma 25">
              <a:extLst>
                <a:ext uri="{FF2B5EF4-FFF2-40B4-BE49-F238E27FC236}">
                  <a16:creationId xmlns:a16="http://schemas.microsoft.com/office/drawing/2014/main" id="{AA7A0E12-91A9-AD59-D66F-496745AED278}"/>
                </a:ext>
              </a:extLst>
            </p:cNvPr>
            <p:cNvSpPr/>
            <p:nvPr/>
          </p:nvSpPr>
          <p:spPr>
            <a:xfrm>
              <a:off x="1384570" y="23507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A</a:t>
              </a: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643292B-56B0-9993-AE2D-4B4689CAF2A8}"/>
              </a:ext>
            </a:extLst>
          </p:cNvPr>
          <p:cNvSpPr txBox="1"/>
          <p:nvPr/>
        </p:nvSpPr>
        <p:spPr>
          <a:xfrm>
            <a:off x="2105438" y="443334"/>
            <a:ext cx="1029256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3200" b="1">
                <a:solidFill>
                  <a:schemeClr val="bg1"/>
                </a:solidFill>
              </a:rPr>
              <a:t>AGIR</a:t>
            </a:r>
          </a:p>
        </p:txBody>
      </p:sp>
    </p:spTree>
    <p:extLst>
      <p:ext uri="{BB962C8B-B14F-4D97-AF65-F5344CB8AC3E}">
        <p14:creationId xmlns:p14="http://schemas.microsoft.com/office/powerpoint/2010/main" val="24749327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: Cantos Diagonais Arredondados 11">
            <a:extLst>
              <a:ext uri="{FF2B5EF4-FFF2-40B4-BE49-F238E27FC236}">
                <a16:creationId xmlns:a16="http://schemas.microsoft.com/office/drawing/2014/main" id="{F3990181-0B9D-356E-B4D4-B20700BAE37E}"/>
              </a:ext>
            </a:extLst>
          </p:cNvPr>
          <p:cNvSpPr/>
          <p:nvPr/>
        </p:nvSpPr>
        <p:spPr>
          <a:xfrm>
            <a:off x="5244876" y="3788017"/>
            <a:ext cx="6636361" cy="1031865"/>
          </a:xfrm>
          <a:prstGeom prst="round2DiagRect">
            <a:avLst/>
          </a:prstGeom>
          <a:solidFill>
            <a:srgbClr val="C00000"/>
          </a:solidFill>
          <a:ln>
            <a:noFill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7692B885-5F13-30ED-A611-94DC2972DA8C}"/>
              </a:ext>
            </a:extLst>
          </p:cNvPr>
          <p:cNvSpPr/>
          <p:nvPr/>
        </p:nvSpPr>
        <p:spPr>
          <a:xfrm>
            <a:off x="573412" y="1608351"/>
            <a:ext cx="3372899" cy="72838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ANALISAR E DEFINIR</a:t>
            </a:r>
          </a:p>
        </p:txBody>
      </p:sp>
      <p:sp>
        <p:nvSpPr>
          <p:cNvPr id="13" name="Retângulo: Cantos Diagonais Arredondados 12">
            <a:extLst>
              <a:ext uri="{FF2B5EF4-FFF2-40B4-BE49-F238E27FC236}">
                <a16:creationId xmlns:a16="http://schemas.microsoft.com/office/drawing/2014/main" id="{117FA62F-A460-B1CD-26CB-343B8D078041}"/>
              </a:ext>
            </a:extLst>
          </p:cNvPr>
          <p:cNvSpPr/>
          <p:nvPr/>
        </p:nvSpPr>
        <p:spPr>
          <a:xfrm>
            <a:off x="5262389" y="4938206"/>
            <a:ext cx="6593230" cy="1060619"/>
          </a:xfrm>
          <a:prstGeom prst="round2DiagRect">
            <a:avLst/>
          </a:prstGeom>
          <a:solidFill>
            <a:srgbClr val="C00000"/>
          </a:solidFill>
          <a:ln>
            <a:noFill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697F74E-1606-894D-3878-9830DF2D7ADD}"/>
              </a:ext>
            </a:extLst>
          </p:cNvPr>
          <p:cNvSpPr txBox="1"/>
          <p:nvPr/>
        </p:nvSpPr>
        <p:spPr>
          <a:xfrm>
            <a:off x="5331909" y="3843069"/>
            <a:ext cx="643974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rgbClr val="FFFFFF"/>
                </a:solidFill>
              </a:rPr>
              <a:t>Cenário</a:t>
            </a:r>
            <a:r>
              <a:rPr lang="en-US" b="1">
                <a:solidFill>
                  <a:srgbClr val="FFFFFF"/>
                </a:solidFill>
              </a:rPr>
              <a:t> 3: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Cliente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informa</a:t>
            </a:r>
            <a:r>
              <a:rPr lang="en-US">
                <a:solidFill>
                  <a:srgbClr val="FFFFFF"/>
                </a:solidFill>
              </a:rPr>
              <a:t> Rua das Flores nº 90 </a:t>
            </a:r>
            <a:r>
              <a:rPr lang="en-US" err="1">
                <a:solidFill>
                  <a:srgbClr val="FFFFFF"/>
                </a:solidFill>
              </a:rPr>
              <a:t>apto</a:t>
            </a:r>
            <a:r>
              <a:rPr lang="en-US">
                <a:solidFill>
                  <a:srgbClr val="FFFFFF"/>
                </a:solidFill>
              </a:rPr>
              <a:t> 12. No </a:t>
            </a:r>
            <a:r>
              <a:rPr lang="en-US" err="1">
                <a:solidFill>
                  <a:srgbClr val="FFFFFF"/>
                </a:solidFill>
              </a:rPr>
              <a:t>sistema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existe</a:t>
            </a:r>
            <a:r>
              <a:rPr lang="en-US">
                <a:solidFill>
                  <a:srgbClr val="FFFFFF"/>
                </a:solidFill>
              </a:rPr>
              <a:t> o nº 90 com </a:t>
            </a:r>
            <a:r>
              <a:rPr lang="en-US" err="1">
                <a:solidFill>
                  <a:srgbClr val="FFFFFF"/>
                </a:solidFill>
              </a:rPr>
              <a:t>apto</a:t>
            </a:r>
            <a:r>
              <a:rPr lang="en-US">
                <a:solidFill>
                  <a:srgbClr val="FFFFFF"/>
                </a:solidFill>
              </a:rPr>
              <a:t> 10 e </a:t>
            </a:r>
            <a:r>
              <a:rPr lang="en-US" err="1">
                <a:solidFill>
                  <a:srgbClr val="FFFFFF"/>
                </a:solidFill>
              </a:rPr>
              <a:t>está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cadastrado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como</a:t>
            </a:r>
            <a:r>
              <a:rPr lang="en-US">
                <a:solidFill>
                  <a:srgbClr val="FFFFFF"/>
                </a:solidFill>
              </a:rPr>
              <a:t> HP </a:t>
            </a:r>
            <a:r>
              <a:rPr lang="en-US" err="1">
                <a:solidFill>
                  <a:srgbClr val="FFFFFF"/>
                </a:solidFill>
              </a:rPr>
              <a:t>único</a:t>
            </a:r>
            <a:r>
              <a:rPr lang="en-US">
                <a:solidFill>
                  <a:srgbClr val="FFFFFF"/>
                </a:solidFill>
              </a:rPr>
              <a:t>.</a:t>
            </a:r>
            <a:endParaRPr lang="en-US"/>
          </a:p>
        </p:txBody>
      </p:sp>
      <p:sp>
        <p:nvSpPr>
          <p:cNvPr id="17" name="Retângulo: Cantos Diagonais Arredondados 16">
            <a:extLst>
              <a:ext uri="{FF2B5EF4-FFF2-40B4-BE49-F238E27FC236}">
                <a16:creationId xmlns:a16="http://schemas.microsoft.com/office/drawing/2014/main" id="{C4678225-E26F-2BE4-2C24-62636B0B5A39}"/>
              </a:ext>
            </a:extLst>
          </p:cNvPr>
          <p:cNvSpPr/>
          <p:nvPr/>
        </p:nvSpPr>
        <p:spPr>
          <a:xfrm>
            <a:off x="374087" y="2163374"/>
            <a:ext cx="3717758" cy="2958432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9514487-D74F-A5E6-A8B0-80E9D017D3F8}"/>
              </a:ext>
            </a:extLst>
          </p:cNvPr>
          <p:cNvSpPr txBox="1"/>
          <p:nvPr/>
        </p:nvSpPr>
        <p:spPr>
          <a:xfrm>
            <a:off x="5413207" y="5131802"/>
            <a:ext cx="6469029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Cenário</a:t>
            </a:r>
            <a:r>
              <a:rPr lang="en-US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4:</a:t>
            </a:r>
            <a:r>
              <a:rPr lang="en-US" sz="2000" b="1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FFFFFF"/>
                </a:solidFill>
                <a:ea typeface="+mn-lt"/>
                <a:cs typeface="+mn-lt"/>
              </a:rPr>
              <a:t>Cliente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FFFFFF"/>
                </a:solidFill>
                <a:ea typeface="+mn-lt"/>
                <a:cs typeface="+mn-lt"/>
              </a:rPr>
              <a:t>quer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FFFFFF"/>
                </a:solidFill>
                <a:ea typeface="+mn-lt"/>
                <a:cs typeface="+mn-lt"/>
              </a:rPr>
              <a:t>instalar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FFFFFF"/>
                </a:solidFill>
                <a:ea typeface="+mn-lt"/>
                <a:cs typeface="+mn-lt"/>
              </a:rPr>
              <a:t>em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FFFFFF"/>
                </a:solidFill>
                <a:ea typeface="+mn-lt"/>
                <a:cs typeface="+mn-lt"/>
              </a:rPr>
              <a:t>endereço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FFFFFF"/>
                </a:solidFill>
                <a:ea typeface="+mn-lt"/>
                <a:cs typeface="+mn-lt"/>
              </a:rPr>
              <a:t>onde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FFFFFF"/>
                </a:solidFill>
                <a:ea typeface="+mn-lt"/>
                <a:cs typeface="+mn-lt"/>
              </a:rPr>
              <a:t>existe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FFFFFF"/>
                </a:solidFill>
                <a:ea typeface="+mn-lt"/>
                <a:cs typeface="+mn-lt"/>
              </a:rPr>
              <a:t>contrato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FFFFFF"/>
                </a:solidFill>
                <a:ea typeface="+mn-lt"/>
                <a:cs typeface="+mn-lt"/>
              </a:rPr>
              <a:t>conectado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FFFFFF"/>
                </a:solidFill>
                <a:ea typeface="+mn-lt"/>
                <a:cs typeface="+mn-lt"/>
              </a:rPr>
              <a:t>em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FFFFFF"/>
                </a:solidFill>
                <a:ea typeface="+mn-lt"/>
                <a:cs typeface="+mn-lt"/>
              </a:rPr>
              <a:t>nome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 de </a:t>
            </a:r>
            <a:r>
              <a:rPr lang="en-US" err="1">
                <a:solidFill>
                  <a:srgbClr val="FFFFFF"/>
                </a:solidFill>
                <a:ea typeface="+mn-lt"/>
                <a:cs typeface="+mn-lt"/>
              </a:rPr>
              <a:t>antigo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FFFFFF"/>
                </a:solidFill>
                <a:ea typeface="+mn-lt"/>
                <a:cs typeface="+mn-lt"/>
              </a:rPr>
              <a:t>morador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.</a:t>
            </a:r>
            <a:endParaRPr lang="pt-BR" sz="2000" b="1">
              <a:solidFill>
                <a:srgbClr val="000000"/>
              </a:solidFill>
              <a:ea typeface="+mn-lt"/>
              <a:cs typeface="+mn-lt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34CCBEA-B479-2847-F0E4-1C4F4870C58C}"/>
              </a:ext>
            </a:extLst>
          </p:cNvPr>
          <p:cNvSpPr txBox="1"/>
          <p:nvPr/>
        </p:nvSpPr>
        <p:spPr>
          <a:xfrm>
            <a:off x="622933" y="2517475"/>
            <a:ext cx="3321169" cy="23493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O </a:t>
            </a:r>
            <a:r>
              <a:rPr lang="en-US" sz="2000" b="1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cenário</a:t>
            </a:r>
            <a:r>
              <a:rPr lang="en-US" sz="20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identificado</a:t>
            </a:r>
            <a:endParaRPr lang="pt-BR" sz="2000" b="1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Ação</a:t>
            </a:r>
            <a:r>
              <a:rPr lang="en-US" sz="20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correta</a:t>
            </a:r>
            <a:endParaRPr lang="pt-BR" sz="2000" b="1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O </a:t>
            </a:r>
            <a:r>
              <a:rPr lang="en-US" sz="2000" b="1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fluxo</a:t>
            </a:r>
            <a:r>
              <a:rPr lang="en-US" sz="20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a </a:t>
            </a:r>
            <a:r>
              <a:rPr lang="en-US" sz="2000" b="1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seguir</a:t>
            </a:r>
            <a:endParaRPr lang="pt-BR" sz="2000" b="1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O </a:t>
            </a:r>
            <a:r>
              <a:rPr lang="en-US" sz="2000" b="1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que</a:t>
            </a:r>
            <a:r>
              <a:rPr lang="en-US" sz="20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NÃO </a:t>
            </a:r>
            <a:r>
              <a:rPr lang="en-US" sz="2000" b="1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deve</a:t>
            </a:r>
            <a:r>
              <a:rPr lang="en-US" sz="20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ser </a:t>
            </a:r>
            <a:r>
              <a:rPr lang="en-US" sz="2000" b="1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feito</a:t>
            </a:r>
            <a:endParaRPr lang="pt-BR" sz="2000" b="1">
              <a:solidFill>
                <a:srgbClr val="000000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5" name="Retângulo: Cantos Diagonais Arredondados 14">
            <a:extLst>
              <a:ext uri="{FF2B5EF4-FFF2-40B4-BE49-F238E27FC236}">
                <a16:creationId xmlns:a16="http://schemas.microsoft.com/office/drawing/2014/main" id="{3E89D5B1-924E-AC6C-746A-0CA1F7A67635}"/>
              </a:ext>
            </a:extLst>
          </p:cNvPr>
          <p:cNvSpPr/>
          <p:nvPr/>
        </p:nvSpPr>
        <p:spPr>
          <a:xfrm>
            <a:off x="5244875" y="2637828"/>
            <a:ext cx="6636361" cy="1031865"/>
          </a:xfrm>
          <a:prstGeom prst="round2DiagRect">
            <a:avLst/>
          </a:prstGeom>
          <a:solidFill>
            <a:srgbClr val="C00000"/>
          </a:solidFill>
          <a:ln>
            <a:noFill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: Cantos Diagonais Arredondados 15">
            <a:extLst>
              <a:ext uri="{FF2B5EF4-FFF2-40B4-BE49-F238E27FC236}">
                <a16:creationId xmlns:a16="http://schemas.microsoft.com/office/drawing/2014/main" id="{C1B9D824-361A-72E7-8104-294070283B22}"/>
              </a:ext>
            </a:extLst>
          </p:cNvPr>
          <p:cNvSpPr/>
          <p:nvPr/>
        </p:nvSpPr>
        <p:spPr>
          <a:xfrm>
            <a:off x="5259253" y="1458885"/>
            <a:ext cx="6636361" cy="1031865"/>
          </a:xfrm>
          <a:prstGeom prst="round2DiagRect">
            <a:avLst/>
          </a:prstGeom>
          <a:solidFill>
            <a:srgbClr val="C00000"/>
          </a:solidFill>
          <a:ln>
            <a:noFill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81D9F0D-46B0-4571-30F4-34F071E67EE2}"/>
              </a:ext>
            </a:extLst>
          </p:cNvPr>
          <p:cNvSpPr txBox="1"/>
          <p:nvPr/>
        </p:nvSpPr>
        <p:spPr>
          <a:xfrm>
            <a:off x="5388895" y="1526486"/>
            <a:ext cx="650954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Cenário</a:t>
            </a:r>
            <a:r>
              <a:rPr lang="en-US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1:</a:t>
            </a:r>
            <a:r>
              <a:rPr lang="en-US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solidFill>
                  <a:srgbClr val="FFFFFF"/>
                </a:solidFill>
                <a:latin typeface="AMX"/>
                <a:ea typeface="Roboto"/>
                <a:cs typeface="Roboto"/>
              </a:rPr>
              <a:t>Cliente</a:t>
            </a:r>
            <a:r>
              <a:rPr lang="en-US">
                <a:solidFill>
                  <a:srgbClr val="FFFFFF"/>
                </a:solidFill>
                <a:latin typeface="AMX"/>
                <a:ea typeface="Roboto"/>
                <a:cs typeface="Roboto"/>
              </a:rPr>
              <a:t> </a:t>
            </a:r>
            <a:r>
              <a:rPr lang="en-US" err="1">
                <a:solidFill>
                  <a:srgbClr val="FFFFFF"/>
                </a:solidFill>
                <a:latin typeface="AMX"/>
                <a:ea typeface="Roboto"/>
                <a:cs typeface="Roboto"/>
              </a:rPr>
              <a:t>informa</a:t>
            </a:r>
            <a:r>
              <a:rPr lang="en-US">
                <a:solidFill>
                  <a:srgbClr val="FFFFFF"/>
                </a:solidFill>
                <a:latin typeface="AMX"/>
                <a:ea typeface="Roboto"/>
                <a:cs typeface="Roboto"/>
              </a:rPr>
              <a:t> </a:t>
            </a:r>
            <a:r>
              <a:rPr lang="en-US">
                <a:solidFill>
                  <a:srgbClr val="FFFFFF"/>
                </a:solidFill>
                <a:ea typeface="Roboto"/>
                <a:cs typeface="Roboto"/>
              </a:rPr>
              <a:t>Rua</a:t>
            </a:r>
            <a:r>
              <a:rPr lang="en-US">
                <a:solidFill>
                  <a:srgbClr val="FFFFFF"/>
                </a:solidFill>
              </a:rPr>
              <a:t> das Flores nº 100 Bloco B </a:t>
            </a:r>
            <a:r>
              <a:rPr lang="en-US" err="1">
                <a:solidFill>
                  <a:srgbClr val="FFFFFF"/>
                </a:solidFill>
              </a:rPr>
              <a:t>apto</a:t>
            </a:r>
            <a:r>
              <a:rPr lang="en-US">
                <a:solidFill>
                  <a:srgbClr val="FFFFFF"/>
                </a:solidFill>
              </a:rPr>
              <a:t> 12. No </a:t>
            </a:r>
            <a:r>
              <a:rPr lang="en-US" err="1">
                <a:solidFill>
                  <a:srgbClr val="FFFFFF"/>
                </a:solidFill>
              </a:rPr>
              <a:t>sistema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já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existem</a:t>
            </a:r>
            <a:r>
              <a:rPr lang="en-US">
                <a:solidFill>
                  <a:srgbClr val="FFFFFF"/>
                </a:solidFill>
              </a:rPr>
              <a:t> Bloco A e Bloco B, </a:t>
            </a:r>
            <a:r>
              <a:rPr lang="en-US" err="1">
                <a:solidFill>
                  <a:srgbClr val="FFFFFF"/>
                </a:solidFill>
              </a:rPr>
              <a:t>porém</a:t>
            </a:r>
            <a:r>
              <a:rPr lang="en-US">
                <a:solidFill>
                  <a:srgbClr val="FFFFFF"/>
                </a:solidFill>
              </a:rPr>
              <a:t> o </a:t>
            </a:r>
            <a:r>
              <a:rPr lang="en-US" err="1">
                <a:solidFill>
                  <a:srgbClr val="FFFFFF"/>
                </a:solidFill>
              </a:rPr>
              <a:t>apto</a:t>
            </a:r>
            <a:r>
              <a:rPr lang="en-US">
                <a:solidFill>
                  <a:srgbClr val="FFFFFF"/>
                </a:solidFill>
              </a:rPr>
              <a:t> 12 do </a:t>
            </a:r>
            <a:r>
              <a:rPr lang="en-US" err="1">
                <a:solidFill>
                  <a:srgbClr val="FFFFFF"/>
                </a:solidFill>
              </a:rPr>
              <a:t>bloco</a:t>
            </a:r>
            <a:r>
              <a:rPr lang="en-US">
                <a:solidFill>
                  <a:srgbClr val="FFFFFF"/>
                </a:solidFill>
              </a:rPr>
              <a:t> B </a:t>
            </a:r>
            <a:r>
              <a:rPr lang="en-US" err="1">
                <a:solidFill>
                  <a:srgbClr val="FFFFFF"/>
                </a:solidFill>
              </a:rPr>
              <a:t>não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aparece</a:t>
            </a:r>
            <a:r>
              <a:rPr lang="en-US">
                <a:solidFill>
                  <a:srgbClr val="FFFFFF"/>
                </a:solidFill>
              </a:rPr>
              <a:t>.</a:t>
            </a:r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25F226C-AA1A-F5E6-0193-24DBE776CE30}"/>
              </a:ext>
            </a:extLst>
          </p:cNvPr>
          <p:cNvSpPr txBox="1"/>
          <p:nvPr/>
        </p:nvSpPr>
        <p:spPr>
          <a:xfrm>
            <a:off x="5372950" y="2711437"/>
            <a:ext cx="6365249" cy="1261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Cenário</a:t>
            </a:r>
            <a:r>
              <a:rPr lang="en-US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2: </a:t>
            </a:r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Cliente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informa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Rua das Flores nº 100, Bloco C, </a:t>
            </a:r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apto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12. No </a:t>
            </a:r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sistema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, o </a:t>
            </a:r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endereço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aparece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com status </a:t>
            </a:r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tecnicamente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rejeitado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.</a:t>
            </a:r>
          </a:p>
          <a:p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18" name="Chave Esquerda 17">
            <a:extLst>
              <a:ext uri="{FF2B5EF4-FFF2-40B4-BE49-F238E27FC236}">
                <a16:creationId xmlns:a16="http://schemas.microsoft.com/office/drawing/2014/main" id="{4BA7D532-054E-E2F3-AB0F-ABCD0D814AD3}"/>
              </a:ext>
            </a:extLst>
          </p:cNvPr>
          <p:cNvSpPr/>
          <p:nvPr/>
        </p:nvSpPr>
        <p:spPr>
          <a:xfrm>
            <a:off x="4325576" y="1461431"/>
            <a:ext cx="723005" cy="4545457"/>
          </a:xfrm>
          <a:prstGeom prst="leftBrac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664080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Diagonais Arredondados 6">
            <a:extLst>
              <a:ext uri="{FF2B5EF4-FFF2-40B4-BE49-F238E27FC236}">
                <a16:creationId xmlns:a16="http://schemas.microsoft.com/office/drawing/2014/main" id="{DCB09D07-6FD6-6ED4-AE00-4D397D63A3B6}"/>
              </a:ext>
            </a:extLst>
          </p:cNvPr>
          <p:cNvSpPr/>
          <p:nvPr/>
        </p:nvSpPr>
        <p:spPr>
          <a:xfrm>
            <a:off x="647256" y="783149"/>
            <a:ext cx="10460738" cy="5359448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891B3E4-DC7A-E60F-86F5-AF9C49C241CB}"/>
              </a:ext>
            </a:extLst>
          </p:cNvPr>
          <p:cNvSpPr txBox="1"/>
          <p:nvPr/>
        </p:nvSpPr>
        <p:spPr>
          <a:xfrm>
            <a:off x="1006415" y="1344283"/>
            <a:ext cx="9762227" cy="46166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b="1" i="0" u="none" strike="noStrike">
                <a:solidFill>
                  <a:srgbClr val="C00000"/>
                </a:solidFill>
                <a:latin typeface="Roboto"/>
                <a:ea typeface="Roboto"/>
                <a:cs typeface="Roboto"/>
              </a:rPr>
              <a:t>Cenário 1</a:t>
            </a:r>
            <a:br>
              <a:rPr lang="pt-BR">
                <a:latin typeface="Roboto"/>
                <a:ea typeface="Roboto"/>
                <a:cs typeface="Roboto"/>
              </a:rPr>
            </a:br>
            <a:r>
              <a:rPr lang="pt-BR">
                <a:solidFill>
                  <a:srgbClr val="444444"/>
                </a:solidFill>
                <a:latin typeface="Roboto"/>
                <a:ea typeface="Roboto"/>
                <a:cs typeface="Roboto"/>
              </a:rPr>
              <a:t>Cliente informa Rua das Flores nº 100, </a:t>
            </a:r>
            <a:r>
              <a:rPr lang="pt-BR" i="0" u="none" strike="noStrike">
                <a:solidFill>
                  <a:srgbClr val="444444"/>
                </a:solidFill>
                <a:latin typeface="Roboto"/>
                <a:ea typeface="Roboto"/>
                <a:cs typeface="Roboto"/>
              </a:rPr>
              <a:t>Bloco B</a:t>
            </a:r>
            <a:r>
              <a:rPr lang="pt-BR">
                <a:solidFill>
                  <a:srgbClr val="444444"/>
                </a:solidFill>
                <a:latin typeface="Roboto"/>
                <a:ea typeface="Roboto"/>
                <a:cs typeface="Roboto"/>
              </a:rPr>
              <a:t>, apto 12</a:t>
            </a:r>
            <a:r>
              <a:rPr lang="pt-BR" i="0" u="none" strike="noStrike">
                <a:solidFill>
                  <a:srgbClr val="444444"/>
                </a:solidFill>
                <a:latin typeface="Roboto"/>
                <a:ea typeface="Roboto"/>
                <a:cs typeface="Roboto"/>
              </a:rPr>
              <a:t>.</a:t>
            </a:r>
            <a:r>
              <a:rPr lang="pt-BR">
                <a:solidFill>
                  <a:srgbClr val="444444"/>
                </a:solidFill>
                <a:latin typeface="Roboto"/>
                <a:ea typeface="Roboto"/>
                <a:cs typeface="Roboto"/>
              </a:rPr>
              <a:t> No sistema já existem Bloco A e Bloco B, porém o apto 12 do Bloco B não aparece</a:t>
            </a:r>
            <a:r>
              <a:rPr lang="pt-BR" i="0" u="none" strike="noStrike">
                <a:solidFill>
                  <a:srgbClr val="444444"/>
                </a:solidFill>
                <a:latin typeface="Roboto"/>
                <a:ea typeface="Roboto"/>
                <a:cs typeface="Roboto"/>
              </a:rPr>
              <a:t>.</a:t>
            </a:r>
            <a:endParaRPr lang="pt-BR">
              <a:latin typeface="Roboto"/>
              <a:ea typeface="Roboto"/>
              <a:cs typeface="Roboto"/>
            </a:endParaRPr>
          </a:p>
          <a:p>
            <a:r>
              <a:rPr lang="pt-BR" b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Cenário identificado:</a:t>
            </a:r>
            <a:br>
              <a:rPr lang="pt-BR">
                <a:latin typeface="Roboto"/>
                <a:ea typeface="Roboto"/>
                <a:cs typeface="Roboto"/>
              </a:rPr>
            </a:br>
            <a:r>
              <a:rPr lang="pt-BR">
                <a:solidFill>
                  <a:srgbClr val="444444"/>
                </a:solidFill>
                <a:latin typeface="Roboto"/>
                <a:ea typeface="Roboto"/>
                <a:cs typeface="Roboto"/>
              </a:rPr>
              <a:t>Endereço múltiplo já existente e tecnicamente liberado, com necessidade de criação de complemento dentro de uma estrutura já cadastrada.</a:t>
            </a:r>
            <a:endParaRPr lang="pt-BR">
              <a:latin typeface="Roboto"/>
              <a:ea typeface="Roboto"/>
              <a:cs typeface="Roboto"/>
            </a:endParaRPr>
          </a:p>
          <a:p>
            <a:r>
              <a:rPr lang="pt-BR" b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Ação correta:</a:t>
            </a:r>
            <a:br>
              <a:rPr lang="pt-BR">
                <a:latin typeface="Roboto"/>
                <a:ea typeface="Roboto"/>
                <a:cs typeface="Roboto"/>
              </a:rPr>
            </a:br>
            <a:r>
              <a:rPr lang="pt-BR">
                <a:solidFill>
                  <a:srgbClr val="444444"/>
                </a:solidFill>
                <a:latin typeface="Roboto"/>
                <a:ea typeface="Roboto"/>
                <a:cs typeface="Roboto"/>
              </a:rPr>
              <a:t>Criar o complemento correspondente ao apto 12 dentro do próprio Bloco B, respeitando a estrutura já existente no sistema.</a:t>
            </a:r>
            <a:endParaRPr lang="pt-BR">
              <a:latin typeface="Roboto"/>
              <a:ea typeface="Roboto"/>
              <a:cs typeface="Roboto"/>
            </a:endParaRPr>
          </a:p>
          <a:p>
            <a:r>
              <a:rPr lang="pt-BR" b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Fluxo a seguir</a:t>
            </a:r>
            <a:r>
              <a:rPr lang="pt-BR">
                <a:solidFill>
                  <a:srgbClr val="444444"/>
                </a:solidFill>
                <a:latin typeface="Roboto"/>
                <a:ea typeface="Roboto"/>
                <a:cs typeface="Roboto"/>
              </a:rPr>
              <a:t>:</a:t>
            </a:r>
            <a:br>
              <a:rPr lang="pt-BR">
                <a:latin typeface="Roboto"/>
                <a:ea typeface="Roboto"/>
                <a:cs typeface="Roboto"/>
              </a:rPr>
            </a:br>
            <a:r>
              <a:rPr lang="pt-BR">
                <a:solidFill>
                  <a:srgbClr val="444444"/>
                </a:solidFill>
                <a:latin typeface="Roboto"/>
                <a:ea typeface="Roboto"/>
                <a:cs typeface="Roboto"/>
              </a:rPr>
              <a:t>Utilizar o MDU já existente do Bloco B como referência para criação do novo complemento, seguindo o padrão cadastral do GED.</a:t>
            </a:r>
            <a:endParaRPr lang="pt-BR">
              <a:latin typeface="Roboto"/>
              <a:ea typeface="Roboto"/>
              <a:cs typeface="Roboto"/>
            </a:endParaRPr>
          </a:p>
          <a:p>
            <a:r>
              <a:rPr lang="pt-BR" b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O que NÃO deve ser feito:</a:t>
            </a:r>
            <a:endParaRPr lang="pt-BR" b="1">
              <a:latin typeface="Roboto"/>
              <a:ea typeface="Roboto"/>
              <a:cs typeface="Roboto"/>
            </a:endParaRPr>
          </a:p>
          <a:p>
            <a:r>
              <a:rPr lang="pt-BR">
                <a:solidFill>
                  <a:srgbClr val="444444"/>
                </a:solidFill>
                <a:latin typeface="Roboto"/>
                <a:ea typeface="Roboto"/>
                <a:cs typeface="Roboto"/>
              </a:rPr>
              <a:t>Não criar o apto 12 em outro bloco, como Bloco A, e não adaptar a informação para fazer a venda avançar. Isso pode ser interpretado como similaridade indevida e gerar rejeição pelo GED.</a:t>
            </a:r>
            <a:endParaRPr lang="pt-BR"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9085465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0DE9D-1F7B-0B7D-B7FA-79FCF4C21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Diagonais Arredondados 6">
            <a:extLst>
              <a:ext uri="{FF2B5EF4-FFF2-40B4-BE49-F238E27FC236}">
                <a16:creationId xmlns:a16="http://schemas.microsoft.com/office/drawing/2014/main" id="{A1128098-D607-F98C-4A05-34A0FBB5F053}"/>
              </a:ext>
            </a:extLst>
          </p:cNvPr>
          <p:cNvSpPr/>
          <p:nvPr/>
        </p:nvSpPr>
        <p:spPr>
          <a:xfrm>
            <a:off x="647256" y="783149"/>
            <a:ext cx="10460738" cy="5359448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F8BB412-AA10-000C-63B8-3DD19D5AC580}"/>
              </a:ext>
            </a:extLst>
          </p:cNvPr>
          <p:cNvSpPr txBox="1"/>
          <p:nvPr/>
        </p:nvSpPr>
        <p:spPr>
          <a:xfrm>
            <a:off x="1006415" y="1143000"/>
            <a:ext cx="9762227" cy="52322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i="0" u="none" strike="noStrike">
                <a:solidFill>
                  <a:srgbClr val="444444"/>
                </a:solidFill>
                <a:ea typeface="+mn-lt"/>
                <a:cs typeface="+mn-lt"/>
              </a:rPr>
              <a:t>Cenário </a:t>
            </a:r>
            <a:r>
              <a:rPr lang="pt-BR" sz="2000">
                <a:solidFill>
                  <a:srgbClr val="444444"/>
                </a:solidFill>
                <a:ea typeface="+mn-lt"/>
                <a:cs typeface="+mn-lt"/>
              </a:rPr>
              <a:t>2</a:t>
            </a:r>
            <a:endParaRPr lang="pt-BR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pt-BR" sz="2000" b="1">
                <a:solidFill>
                  <a:srgbClr val="444444"/>
                </a:solidFill>
                <a:ea typeface="+mn-lt"/>
                <a:cs typeface="+mn-lt"/>
              </a:rPr>
              <a:t>Cliente informa Rua das Flores nº 100, </a:t>
            </a:r>
            <a:r>
              <a:rPr lang="pt-BR" sz="2000" b="1" i="0" u="none" strike="noStrike">
                <a:solidFill>
                  <a:srgbClr val="444444"/>
                </a:solidFill>
                <a:ea typeface="+mn-lt"/>
                <a:cs typeface="+mn-lt"/>
              </a:rPr>
              <a:t>Bloco </a:t>
            </a:r>
            <a:r>
              <a:rPr lang="pt-BR" sz="2000" b="1">
                <a:solidFill>
                  <a:srgbClr val="444444"/>
                </a:solidFill>
                <a:ea typeface="+mn-lt"/>
                <a:cs typeface="+mn-lt"/>
              </a:rPr>
              <a:t>C, apto 12</a:t>
            </a:r>
            <a:r>
              <a:rPr lang="pt-BR" sz="2000" b="1" i="0" u="none" strike="noStrike">
                <a:solidFill>
                  <a:srgbClr val="444444"/>
                </a:solidFill>
                <a:ea typeface="+mn-lt"/>
                <a:cs typeface="+mn-lt"/>
              </a:rPr>
              <a:t>.</a:t>
            </a:r>
            <a:r>
              <a:rPr lang="pt-BR" sz="2000" b="1">
                <a:solidFill>
                  <a:srgbClr val="444444"/>
                </a:solidFill>
                <a:ea typeface="+mn-lt"/>
                <a:cs typeface="+mn-lt"/>
              </a:rPr>
              <a:t> No sistema, o endereço aparece com status tecnicamente rejeitado</a:t>
            </a:r>
            <a:r>
              <a:rPr lang="pt-BR" sz="2000" b="1" i="0" u="none" strike="noStrike">
                <a:solidFill>
                  <a:srgbClr val="444444"/>
                </a:solidFill>
                <a:ea typeface="+mn-lt"/>
                <a:cs typeface="+mn-lt"/>
              </a:rPr>
              <a:t>.</a:t>
            </a:r>
            <a:r>
              <a:rPr lang="pt-BR" sz="2000">
                <a:solidFill>
                  <a:srgbClr val="444444"/>
                </a:solidFill>
                <a:ea typeface="+mn-lt"/>
                <a:cs typeface="+mn-lt"/>
              </a:rPr>
              <a:t> </a:t>
            </a:r>
            <a:endParaRPr lang="pt-BR">
              <a:ea typeface="+mn-lt"/>
              <a:cs typeface="+mn-lt"/>
            </a:endParaRPr>
          </a:p>
          <a:p>
            <a:r>
              <a:rPr lang="pt-BR" sz="2000" b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Cenário identificado:</a:t>
            </a:r>
            <a:br>
              <a:rPr lang="pt-BR" sz="2000">
                <a:latin typeface="Roboto"/>
                <a:ea typeface="Roboto"/>
                <a:cs typeface="Roboto"/>
              </a:rPr>
            </a:br>
            <a:r>
              <a:rPr lang="pt-BR" sz="200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Erro de cobertura ou técnico. A limitação está relacionada à viabilidade técnica ou à infraestrutura do endereço.</a:t>
            </a:r>
            <a:endParaRPr lang="pt-BR" sz="2000">
              <a:latin typeface="Roboto"/>
              <a:ea typeface="Roboto"/>
              <a:cs typeface="Roboto"/>
            </a:endParaRPr>
          </a:p>
          <a:p>
            <a:r>
              <a:rPr lang="pt-BR" sz="2000" b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Ação correta:</a:t>
            </a:r>
            <a:br>
              <a:rPr lang="pt-BR" sz="2000">
                <a:latin typeface="Roboto"/>
                <a:ea typeface="Roboto"/>
                <a:cs typeface="Roboto"/>
              </a:rPr>
            </a:br>
            <a:r>
              <a:rPr lang="pt-BR" sz="200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Não criar HP ou complemento para tentar contornar a rejeição técnica.</a:t>
            </a:r>
            <a:endParaRPr lang="pt-BR" sz="2000">
              <a:latin typeface="Roboto"/>
              <a:ea typeface="Roboto"/>
              <a:cs typeface="Roboto"/>
            </a:endParaRPr>
          </a:p>
          <a:p>
            <a:r>
              <a:rPr lang="pt-BR" sz="2000" b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Fluxo a seguir:</a:t>
            </a:r>
            <a:br>
              <a:rPr lang="pt-BR" sz="2000">
                <a:latin typeface="Roboto"/>
                <a:ea typeface="Roboto"/>
                <a:cs typeface="Roboto"/>
              </a:rPr>
            </a:br>
            <a:r>
              <a:rPr lang="pt-BR" sz="200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Seguir o fluxo definido pelo GED, solicitando reanálise quando aplicável e acompanhando a tratativa pelo SGD.</a:t>
            </a:r>
            <a:endParaRPr lang="pt-BR" sz="2000">
              <a:latin typeface="Roboto"/>
              <a:ea typeface="Roboto"/>
              <a:cs typeface="Roboto"/>
            </a:endParaRPr>
          </a:p>
          <a:p>
            <a:r>
              <a:rPr lang="pt-BR" sz="2000" b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O que NÃO deve ser feito:</a:t>
            </a:r>
            <a:br>
              <a:rPr lang="pt-BR" sz="2000">
                <a:latin typeface="Roboto"/>
                <a:ea typeface="Roboto"/>
                <a:cs typeface="Roboto"/>
              </a:rPr>
            </a:br>
            <a:r>
              <a:rPr lang="pt-BR" sz="200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Não criar o apartamento em outro bloco, não criar HP inexistente e não tentar concluir a venda usando uma estrutura que não representa a realidade do endereço.</a:t>
            </a:r>
            <a:endParaRPr lang="pt-BR" sz="2000">
              <a:latin typeface="Roboto"/>
              <a:ea typeface="Roboto"/>
              <a:cs typeface="Roboto"/>
            </a:endParaRPr>
          </a:p>
          <a:p>
            <a:br>
              <a:rPr lang="en-US"/>
            </a:br>
            <a:endParaRPr lang="en-US"/>
          </a:p>
          <a:p>
            <a:endParaRPr lang="pt-BR">
              <a:solidFill>
                <a:srgbClr val="444444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4848046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AD151-200B-A1F1-2A2D-1D8F5A619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Diagonais Arredondados 6">
            <a:extLst>
              <a:ext uri="{FF2B5EF4-FFF2-40B4-BE49-F238E27FC236}">
                <a16:creationId xmlns:a16="http://schemas.microsoft.com/office/drawing/2014/main" id="{B759AAB8-ACC8-7A48-2539-C6F3C02D3776}"/>
              </a:ext>
            </a:extLst>
          </p:cNvPr>
          <p:cNvSpPr/>
          <p:nvPr/>
        </p:nvSpPr>
        <p:spPr>
          <a:xfrm>
            <a:off x="647256" y="783149"/>
            <a:ext cx="10460738" cy="5359448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1A71833-1F68-4C1D-447E-F61022414AEF}"/>
              </a:ext>
            </a:extLst>
          </p:cNvPr>
          <p:cNvSpPr txBox="1"/>
          <p:nvPr/>
        </p:nvSpPr>
        <p:spPr>
          <a:xfrm>
            <a:off x="833887" y="999226"/>
            <a:ext cx="10107283" cy="52937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b="1" i="0" u="none" strike="noStrike">
                <a:solidFill>
                  <a:srgbClr val="C00000"/>
                </a:solidFill>
                <a:latin typeface="Roboto"/>
                <a:ea typeface="Roboto"/>
                <a:cs typeface="Roboto"/>
              </a:rPr>
              <a:t>Cenário </a:t>
            </a:r>
            <a:r>
              <a:rPr lang="pt-BR" sz="2000" b="1">
                <a:solidFill>
                  <a:srgbClr val="C00000"/>
                </a:solidFill>
                <a:latin typeface="Roboto"/>
                <a:ea typeface="Roboto"/>
                <a:cs typeface="Roboto"/>
              </a:rPr>
              <a:t>3</a:t>
            </a:r>
            <a:br>
              <a:rPr lang="pt-BR" sz="2000">
                <a:solidFill>
                  <a:srgbClr val="444444"/>
                </a:solidFill>
                <a:latin typeface="Roboto"/>
                <a:ea typeface="Roboto"/>
                <a:cs typeface="Roboto"/>
              </a:rPr>
            </a:br>
            <a:r>
              <a:rPr lang="pt-BR" sz="200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Cliente informa Rua das Flores nº 90, apto 12</a:t>
            </a:r>
            <a:r>
              <a:rPr lang="pt-BR" sz="2000" i="0" u="none" strike="noStrike">
                <a:solidFill>
                  <a:srgbClr val="444444"/>
                </a:solidFill>
                <a:latin typeface="Roboto"/>
                <a:ea typeface="Roboto"/>
                <a:cs typeface="Roboto"/>
              </a:rPr>
              <a:t>.</a:t>
            </a:r>
            <a:r>
              <a:rPr lang="pt-BR" sz="200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 No sistema existe o nº 90 com apto 10, mas o endereço está cadastrado como HP único</a:t>
            </a:r>
            <a:r>
              <a:rPr lang="pt-BR" sz="2000" i="0" u="none" strike="noStrike">
                <a:solidFill>
                  <a:srgbClr val="444444"/>
                </a:solidFill>
                <a:latin typeface="Roboto"/>
                <a:ea typeface="Roboto"/>
                <a:cs typeface="Roboto"/>
              </a:rPr>
              <a:t>.</a:t>
            </a:r>
            <a:endParaRPr lang="pt-BR" sz="2000">
              <a:latin typeface="Roboto"/>
              <a:ea typeface="Roboto"/>
              <a:cs typeface="Roboto"/>
            </a:endParaRPr>
          </a:p>
          <a:p>
            <a:r>
              <a:rPr lang="pt-BR" sz="2000" b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Cenário identificado:</a:t>
            </a:r>
            <a:br>
              <a:rPr lang="pt-BR" sz="2000">
                <a:solidFill>
                  <a:srgbClr val="444444"/>
                </a:solidFill>
                <a:latin typeface="Roboto"/>
                <a:ea typeface="Roboto"/>
                <a:cs typeface="Roboto"/>
              </a:rPr>
            </a:br>
            <a:r>
              <a:rPr lang="pt-BR" sz="200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Endereço com indício de múltiplo, pois há mais de uma unidade associada ao mesmo número, mas a estrutura ainda aparece como HP único no sistema.</a:t>
            </a:r>
            <a:endParaRPr lang="pt-BR" sz="2000">
              <a:latin typeface="Roboto"/>
              <a:ea typeface="Roboto"/>
              <a:cs typeface="Roboto"/>
            </a:endParaRPr>
          </a:p>
          <a:p>
            <a:r>
              <a:rPr lang="pt-BR" sz="2000" b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Ação correta:</a:t>
            </a:r>
            <a:br>
              <a:rPr lang="pt-BR" sz="2000">
                <a:solidFill>
                  <a:srgbClr val="444444"/>
                </a:solidFill>
                <a:latin typeface="Roboto"/>
                <a:ea typeface="Roboto"/>
                <a:cs typeface="Roboto"/>
              </a:rPr>
            </a:br>
            <a:r>
              <a:rPr lang="pt-BR" sz="200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Selecionar o HP nº 90 como referência e criar o novo complemento apto 12, ajustando a estrutura de SDU para MDU quando necessário, conforme regra do GED.</a:t>
            </a:r>
            <a:endParaRPr lang="pt-BR" sz="2000">
              <a:latin typeface="Roboto"/>
              <a:ea typeface="Roboto"/>
              <a:cs typeface="Roboto"/>
            </a:endParaRPr>
          </a:p>
          <a:p>
            <a:r>
              <a:rPr lang="pt-BR" sz="2000" b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Fluxo a seguir:</a:t>
            </a:r>
            <a:br>
              <a:rPr lang="pt-BR" sz="2000">
                <a:solidFill>
                  <a:srgbClr val="444444"/>
                </a:solidFill>
                <a:latin typeface="Roboto"/>
                <a:ea typeface="Roboto"/>
                <a:cs typeface="Roboto"/>
              </a:rPr>
            </a:br>
            <a:r>
              <a:rPr lang="pt-BR" sz="200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Confirmar os dados informados pelo cliente, observar o padrão cadastral existente e seguir o fluxo de criação de complemento, garantindo que o cadastro represente corretamente a estrutura do endereço.</a:t>
            </a:r>
            <a:endParaRPr lang="pt-BR" sz="2000">
              <a:latin typeface="Roboto"/>
              <a:ea typeface="Roboto"/>
              <a:cs typeface="Roboto"/>
            </a:endParaRPr>
          </a:p>
          <a:p>
            <a:r>
              <a:rPr lang="pt-BR" sz="2000" b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O que NÃO deve ser feito:</a:t>
            </a:r>
            <a:endParaRPr lang="pt-BR" sz="2000" b="1">
              <a:latin typeface="Roboto"/>
              <a:ea typeface="Roboto"/>
              <a:cs typeface="Roboto"/>
            </a:endParaRPr>
          </a:p>
          <a:p>
            <a:r>
              <a:rPr lang="pt-BR" sz="200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Não criar um novo HP isolado para o mesmo número, não ignorar a existência do apto 10 e não cadastrar o complemento de forma aleatória ou fora do padrão.</a:t>
            </a:r>
            <a:endParaRPr lang="pt-BR" sz="2000">
              <a:latin typeface="Roboto"/>
              <a:ea typeface="Roboto"/>
              <a:cs typeface="Roboto"/>
            </a:endParaRPr>
          </a:p>
          <a:p>
            <a:endParaRPr lang="pt-BR" sz="2000">
              <a:solidFill>
                <a:srgbClr val="444444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9115047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0DA8F-C3E4-A008-F869-673A9E60C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Diagonais Arredondados 6">
            <a:extLst>
              <a:ext uri="{FF2B5EF4-FFF2-40B4-BE49-F238E27FC236}">
                <a16:creationId xmlns:a16="http://schemas.microsoft.com/office/drawing/2014/main" id="{16F9A06D-AC75-22BD-C0F4-42C1B48D7A49}"/>
              </a:ext>
            </a:extLst>
          </p:cNvPr>
          <p:cNvSpPr/>
          <p:nvPr/>
        </p:nvSpPr>
        <p:spPr>
          <a:xfrm>
            <a:off x="647256" y="783149"/>
            <a:ext cx="10460738" cy="5359448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9DEF620-459A-6A89-B1FA-9265AFECE0BB}"/>
              </a:ext>
            </a:extLst>
          </p:cNvPr>
          <p:cNvSpPr txBox="1"/>
          <p:nvPr/>
        </p:nvSpPr>
        <p:spPr>
          <a:xfrm>
            <a:off x="1006415" y="1171755"/>
            <a:ext cx="9920377" cy="49859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b="1" i="0" u="none" strike="noStrike">
                <a:solidFill>
                  <a:srgbClr val="C00000"/>
                </a:solidFill>
                <a:latin typeface="Roboto"/>
                <a:ea typeface="Roboto"/>
                <a:cs typeface="Roboto"/>
              </a:rPr>
              <a:t>Cenário </a:t>
            </a:r>
            <a:r>
              <a:rPr lang="pt-BR" sz="2000" b="1">
                <a:solidFill>
                  <a:srgbClr val="C00000"/>
                </a:solidFill>
                <a:latin typeface="Roboto"/>
                <a:ea typeface="Roboto"/>
                <a:cs typeface="Roboto"/>
              </a:rPr>
              <a:t>4</a:t>
            </a:r>
            <a:br>
              <a:rPr lang="pt-BR" sz="2000">
                <a:solidFill>
                  <a:srgbClr val="444444"/>
                </a:solidFill>
                <a:latin typeface="Roboto"/>
                <a:ea typeface="Roboto"/>
                <a:cs typeface="Roboto"/>
              </a:rPr>
            </a:br>
            <a:r>
              <a:rPr lang="pt-BR" sz="200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Cliente quer instalar em endereço onde existe contrato conectado em nome de antigo morador</a:t>
            </a:r>
            <a:r>
              <a:rPr lang="pt-BR" sz="2000" i="0" u="none" strike="noStrike">
                <a:solidFill>
                  <a:srgbClr val="444444"/>
                </a:solidFill>
                <a:latin typeface="Roboto"/>
                <a:ea typeface="Roboto"/>
                <a:cs typeface="Roboto"/>
              </a:rPr>
              <a:t>.</a:t>
            </a:r>
            <a:endParaRPr lang="pt-BR" sz="2000">
              <a:latin typeface="Roboto"/>
              <a:ea typeface="Roboto"/>
              <a:cs typeface="Roboto"/>
            </a:endParaRPr>
          </a:p>
          <a:p>
            <a:r>
              <a:rPr lang="pt-BR" sz="2000" b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Cenário identificado:</a:t>
            </a:r>
            <a:br>
              <a:rPr lang="pt-BR" sz="2000">
                <a:solidFill>
                  <a:srgbClr val="444444"/>
                </a:solidFill>
                <a:latin typeface="Roboto"/>
                <a:ea typeface="Roboto"/>
                <a:cs typeface="Roboto"/>
              </a:rPr>
            </a:br>
            <a:r>
              <a:rPr lang="pt-BR" sz="200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Situação de fluxo ou tratativa, relacionada a contrato conectado/endereço já existente.</a:t>
            </a:r>
            <a:endParaRPr lang="pt-BR" sz="2000">
              <a:latin typeface="Roboto"/>
              <a:ea typeface="Roboto"/>
              <a:cs typeface="Roboto"/>
            </a:endParaRPr>
          </a:p>
          <a:p>
            <a:r>
              <a:rPr lang="pt-BR" sz="2000" b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Ação correta:</a:t>
            </a:r>
            <a:br>
              <a:rPr lang="pt-BR" sz="2000">
                <a:solidFill>
                  <a:srgbClr val="444444"/>
                </a:solidFill>
                <a:latin typeface="Roboto"/>
                <a:ea typeface="Roboto"/>
                <a:cs typeface="Roboto"/>
              </a:rPr>
            </a:br>
            <a:r>
              <a:rPr lang="pt-BR" sz="200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Interromper a criação indevida e seguir o fluxo correto para tratamento de Conexão ou endereço existente.</a:t>
            </a:r>
            <a:endParaRPr lang="pt-BR" sz="2000">
              <a:latin typeface="Roboto"/>
              <a:ea typeface="Roboto"/>
              <a:cs typeface="Roboto"/>
            </a:endParaRPr>
          </a:p>
          <a:p>
            <a:r>
              <a:rPr lang="pt-BR" sz="2000" b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Fluxo a seguir:</a:t>
            </a:r>
            <a:br>
              <a:rPr lang="pt-BR" sz="2000">
                <a:solidFill>
                  <a:srgbClr val="444444"/>
                </a:solidFill>
                <a:latin typeface="Roboto"/>
                <a:ea typeface="Roboto"/>
                <a:cs typeface="Roboto"/>
              </a:rPr>
            </a:br>
            <a:r>
              <a:rPr lang="pt-BR" sz="200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Direcionar a situação conforme o procedimento definido para contrato conectado, acompanhando a pendência quando necessário e evitando duplicidade de cadastro.</a:t>
            </a:r>
            <a:endParaRPr lang="pt-BR" sz="2000">
              <a:latin typeface="Roboto"/>
              <a:ea typeface="Roboto"/>
              <a:cs typeface="Roboto"/>
            </a:endParaRPr>
          </a:p>
          <a:p>
            <a:r>
              <a:rPr lang="pt-BR" sz="2000" b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O que NÃO deve ser feito:</a:t>
            </a:r>
            <a:endParaRPr lang="pt-BR" sz="2000" b="1">
              <a:latin typeface="Roboto"/>
              <a:ea typeface="Roboto"/>
              <a:cs typeface="Roboto"/>
            </a:endParaRPr>
          </a:p>
          <a:p>
            <a:r>
              <a:rPr lang="pt-BR" sz="200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Não criar HP inexistente, não criar novo endereço apenas para concluir a venda e não ignorar o contrato conectado já existente no sistema.</a:t>
            </a:r>
            <a:endParaRPr lang="pt-BR" sz="2000">
              <a:latin typeface="Roboto"/>
              <a:ea typeface="Roboto"/>
              <a:cs typeface="Roboto"/>
            </a:endParaRPr>
          </a:p>
          <a:p>
            <a:endParaRPr lang="pt-BR" sz="2000">
              <a:solidFill>
                <a:srgbClr val="444444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84873360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60D514-FF81-DBAC-6D0C-60E86664F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 descr="Gatinho com preenchimento sólido">
            <a:extLst>
              <a:ext uri="{FF2B5EF4-FFF2-40B4-BE49-F238E27FC236}">
                <a16:creationId xmlns:a16="http://schemas.microsoft.com/office/drawing/2014/main" id="{21AC24B7-D27D-B031-23FB-7CF2670E73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872" y="0"/>
            <a:ext cx="2371344" cy="237134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CDF77BA-766B-7DE1-EA93-FBA8850F57AD}"/>
              </a:ext>
            </a:extLst>
          </p:cNvPr>
          <p:cNvSpPr txBox="1"/>
          <p:nvPr/>
        </p:nvSpPr>
        <p:spPr>
          <a:xfrm>
            <a:off x="3398107" y="901768"/>
            <a:ext cx="568373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O pulo do gato</a:t>
            </a: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/>
              <a:ea typeface="+mn-ea"/>
              <a:cs typeface="+mn-cs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4091FB42-1A76-B621-C499-4EC95E7E7498}"/>
              </a:ext>
            </a:extLst>
          </p:cNvPr>
          <p:cNvGrpSpPr/>
          <p:nvPr/>
        </p:nvGrpSpPr>
        <p:grpSpPr>
          <a:xfrm>
            <a:off x="1266378" y="3136612"/>
            <a:ext cx="1247972" cy="690562"/>
            <a:chOff x="1205276" y="2350734"/>
            <a:chExt cx="1247972" cy="690562"/>
          </a:xfrm>
        </p:grpSpPr>
        <p:sp>
          <p:nvSpPr>
            <p:cNvPr id="8" name="Retângulo: Único Canto Arredondado 29">
              <a:extLst>
                <a:ext uri="{FF2B5EF4-FFF2-40B4-BE49-F238E27FC236}">
                  <a16:creationId xmlns:a16="http://schemas.microsoft.com/office/drawing/2014/main" id="{49FEC430-71AD-8E5C-68C6-BE11C6FD4ADD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205276" y="23507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</p:txBody>
        </p:sp>
        <p:sp>
          <p:nvSpPr>
            <p:cNvPr id="9" name="Forma Livre: Forma 25">
              <a:extLst>
                <a:ext uri="{FF2B5EF4-FFF2-40B4-BE49-F238E27FC236}">
                  <a16:creationId xmlns:a16="http://schemas.microsoft.com/office/drawing/2014/main" id="{CC9908D5-3AC3-1B7F-7025-35E2DC4BEC68}"/>
                </a:ext>
              </a:extLst>
            </p:cNvPr>
            <p:cNvSpPr/>
            <p:nvPr/>
          </p:nvSpPr>
          <p:spPr>
            <a:xfrm>
              <a:off x="1384570" y="23507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4000" b="1" i="1">
                  <a:solidFill>
                    <a:prstClr val="black"/>
                  </a:solidFill>
                  <a:latin typeface="Roboto"/>
                  <a:ea typeface="Roboto"/>
                  <a:cs typeface="Roboto"/>
                </a:rPr>
                <a:t>A</a:t>
              </a:r>
              <a:endParaRPr kumimoji="0" lang="pt-BR" sz="4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E6BF89F-9871-1A47-4633-6A5A887EAE6B}"/>
              </a:ext>
            </a:extLst>
          </p:cNvPr>
          <p:cNvSpPr txBox="1"/>
          <p:nvPr/>
        </p:nvSpPr>
        <p:spPr>
          <a:xfrm>
            <a:off x="2714752" y="3136612"/>
            <a:ext cx="1029256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>
                <a:solidFill>
                  <a:prstClr val="white"/>
                </a:solidFill>
                <a:latin typeface="AMX"/>
              </a:rPr>
              <a:t>AGIR</a:t>
            </a:r>
            <a:endParaRPr kumimoji="0" lang="pt-BR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641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B6E19-C7EC-6ED9-1ABA-6B6E9C8E5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363A78F-D904-6394-4DFB-B85AEE018C71}"/>
              </a:ext>
            </a:extLst>
          </p:cNvPr>
          <p:cNvSpPr/>
          <p:nvPr/>
        </p:nvSpPr>
        <p:spPr>
          <a:xfrm>
            <a:off x="17318" y="34636"/>
            <a:ext cx="12192000" cy="68233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13">
            <a:extLst>
              <a:ext uri="{FF2B5EF4-FFF2-40B4-BE49-F238E27FC236}">
                <a16:creationId xmlns:a16="http://schemas.microsoft.com/office/drawing/2014/main" id="{7FFEF6CF-CB8E-6487-AD1F-927F6E22674E}"/>
              </a:ext>
            </a:extLst>
          </p:cNvPr>
          <p:cNvSpPr txBox="1"/>
          <p:nvPr/>
        </p:nvSpPr>
        <p:spPr>
          <a:xfrm>
            <a:off x="2070623" y="2834693"/>
            <a:ext cx="804863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>
                <a:solidFill>
                  <a:schemeClr val="bg1"/>
                </a:solidFill>
                <a:ea typeface="+mn-lt"/>
                <a:cs typeface="+mn-lt"/>
              </a:rPr>
              <a:t>Antes de tudo: pesquisar no sistema </a:t>
            </a:r>
            <a:endParaRPr lang="pt-BR" b="1">
              <a:solidFill>
                <a:schemeClr val="bg1"/>
              </a:solidFill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3192CFFE-7C08-221D-7330-A1B6EF55CE50}"/>
              </a:ext>
            </a:extLst>
          </p:cNvPr>
          <p:cNvGrpSpPr/>
          <p:nvPr/>
        </p:nvGrpSpPr>
        <p:grpSpPr>
          <a:xfrm>
            <a:off x="657064" y="443334"/>
            <a:ext cx="1247972" cy="690562"/>
            <a:chOff x="657064" y="443334"/>
            <a:chExt cx="1247972" cy="690562"/>
          </a:xfrm>
        </p:grpSpPr>
        <p:sp>
          <p:nvSpPr>
            <p:cNvPr id="5" name="Retângulo: Único Canto Arredondado 4">
              <a:extLst>
                <a:ext uri="{FF2B5EF4-FFF2-40B4-BE49-F238E27FC236}">
                  <a16:creationId xmlns:a16="http://schemas.microsoft.com/office/drawing/2014/main" id="{09B8E175-7D66-2028-AF01-E52206F3AA8A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657064" y="443334"/>
              <a:ext cx="1247972" cy="690562"/>
            </a:xfrm>
            <a:prstGeom prst="round1Rect">
              <a:avLst>
                <a:gd name="adj" fmla="val 357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ABC2322E-A924-83B0-9EAC-DD8D763EFA23}"/>
                </a:ext>
              </a:extLst>
            </p:cNvPr>
            <p:cNvSpPr/>
            <p:nvPr/>
          </p:nvSpPr>
          <p:spPr>
            <a:xfrm>
              <a:off x="836358" y="443334"/>
              <a:ext cx="889382" cy="69056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000" b="1" i="1" err="1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I</a:t>
              </a:r>
              <a:endParaRPr lang="pt-BR" sz="4000" b="1" i="1">
                <a:solidFill>
                  <a:schemeClr val="tx1"/>
                </a:solidFill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4" name="CaixaDeTexto 6">
            <a:extLst>
              <a:ext uri="{FF2B5EF4-FFF2-40B4-BE49-F238E27FC236}">
                <a16:creationId xmlns:a16="http://schemas.microsoft.com/office/drawing/2014/main" id="{C4FEEA6D-9264-DE8A-C7D8-118369A0EF2C}"/>
              </a:ext>
            </a:extLst>
          </p:cNvPr>
          <p:cNvSpPr txBox="1"/>
          <p:nvPr/>
        </p:nvSpPr>
        <p:spPr>
          <a:xfrm>
            <a:off x="2105438" y="443334"/>
            <a:ext cx="2331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>
                <a:solidFill>
                  <a:schemeClr val="bg1"/>
                </a:solidFill>
              </a:rPr>
              <a:t>IDENTIFICAR</a:t>
            </a:r>
          </a:p>
        </p:txBody>
      </p:sp>
    </p:spTree>
    <p:extLst>
      <p:ext uri="{BB962C8B-B14F-4D97-AF65-F5344CB8AC3E}">
        <p14:creationId xmlns:p14="http://schemas.microsoft.com/office/powerpoint/2010/main" val="2552517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529F6B6-AE9C-69DD-E430-A0B10429FAC3}"/>
              </a:ext>
            </a:extLst>
          </p:cNvPr>
          <p:cNvSpPr txBox="1"/>
          <p:nvPr/>
        </p:nvSpPr>
        <p:spPr>
          <a:xfrm>
            <a:off x="742078" y="2911038"/>
            <a:ext cx="1003424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800"/>
              <a:t>Antes de criar, interprete. Antes de concluir, acompanhe.</a:t>
            </a:r>
          </a:p>
        </p:txBody>
      </p:sp>
    </p:spTree>
    <p:extLst>
      <p:ext uri="{BB962C8B-B14F-4D97-AF65-F5344CB8AC3E}">
        <p14:creationId xmlns:p14="http://schemas.microsoft.com/office/powerpoint/2010/main" val="21205485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80AEE-1597-8114-28B9-C0AA9FE36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371F92EF-110F-6531-2CCE-971069C5D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69" y="-81280"/>
            <a:ext cx="12205140" cy="6955957"/>
          </a:xfrm>
          <a:prstGeom prst="rect">
            <a:avLst/>
          </a:prstGeom>
        </p:spPr>
      </p:pic>
      <p:sp>
        <p:nvSpPr>
          <p:cNvPr id="3" name="CaixaDeTexto 1">
            <a:extLst>
              <a:ext uri="{FF2B5EF4-FFF2-40B4-BE49-F238E27FC236}">
                <a16:creationId xmlns:a16="http://schemas.microsoft.com/office/drawing/2014/main" id="{24B5DB00-6898-3DE2-468F-19DCF9C6D00A}"/>
              </a:ext>
            </a:extLst>
          </p:cNvPr>
          <p:cNvSpPr txBox="1"/>
          <p:nvPr/>
        </p:nvSpPr>
        <p:spPr>
          <a:xfrm>
            <a:off x="10457447" y="5524500"/>
            <a:ext cx="1574131" cy="70184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/>
          </a:p>
        </p:txBody>
      </p:sp>
      <p:sp>
        <p:nvSpPr>
          <p:cNvPr id="4" name="CaixaDeTexto 6">
            <a:extLst>
              <a:ext uri="{FF2B5EF4-FFF2-40B4-BE49-F238E27FC236}">
                <a16:creationId xmlns:a16="http://schemas.microsoft.com/office/drawing/2014/main" id="{BE8E2760-28CC-B7D1-B5D1-28395BBF89D5}"/>
              </a:ext>
            </a:extLst>
          </p:cNvPr>
          <p:cNvSpPr txBox="1"/>
          <p:nvPr/>
        </p:nvSpPr>
        <p:spPr>
          <a:xfrm>
            <a:off x="10527632" y="4030579"/>
            <a:ext cx="30078" cy="15039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/>
          </a:p>
        </p:txBody>
      </p:sp>
      <p:sp>
        <p:nvSpPr>
          <p:cNvPr id="5" name="CaixaDeTexto 7">
            <a:extLst>
              <a:ext uri="{FF2B5EF4-FFF2-40B4-BE49-F238E27FC236}">
                <a16:creationId xmlns:a16="http://schemas.microsoft.com/office/drawing/2014/main" id="{865FBBDE-2958-1F8F-4460-65AC32A321FF}"/>
              </a:ext>
            </a:extLst>
          </p:cNvPr>
          <p:cNvSpPr txBox="1"/>
          <p:nvPr/>
        </p:nvSpPr>
        <p:spPr>
          <a:xfrm>
            <a:off x="10467474" y="5684921"/>
            <a:ext cx="1614236" cy="85223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/>
          </a:p>
        </p:txBody>
      </p:sp>
      <p:pic>
        <p:nvPicPr>
          <p:cNvPr id="6" name="Gráfico 12">
            <a:extLst>
              <a:ext uri="{FF2B5EF4-FFF2-40B4-BE49-F238E27FC236}">
                <a16:creationId xmlns:a16="http://schemas.microsoft.com/office/drawing/2014/main" id="{DC6884DF-1DA2-4FCB-401B-63345D9A4D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5481" y="0"/>
            <a:ext cx="1476375" cy="1762125"/>
          </a:xfrm>
          <a:prstGeom prst="rect">
            <a:avLst/>
          </a:prstGeom>
        </p:spPr>
      </p:pic>
      <p:pic>
        <p:nvPicPr>
          <p:cNvPr id="7" name="Gráfico 14">
            <a:extLst>
              <a:ext uri="{FF2B5EF4-FFF2-40B4-BE49-F238E27FC236}">
                <a16:creationId xmlns:a16="http://schemas.microsoft.com/office/drawing/2014/main" id="{E52A867C-63E8-69BA-0429-8A504463B3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78400" y="1153393"/>
            <a:ext cx="1953131" cy="1953131"/>
          </a:xfrm>
          <a:prstGeom prst="rect">
            <a:avLst/>
          </a:prstGeom>
        </p:spPr>
      </p:pic>
      <p:pic>
        <p:nvPicPr>
          <p:cNvPr id="8" name="Gráfico 16">
            <a:extLst>
              <a:ext uri="{FF2B5EF4-FFF2-40B4-BE49-F238E27FC236}">
                <a16:creationId xmlns:a16="http://schemas.microsoft.com/office/drawing/2014/main" id="{07E694E1-A520-F2F6-90D1-9A96A92C62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3586" r="29370"/>
          <a:stretch>
            <a:fillRect/>
          </a:stretch>
        </p:blipFill>
        <p:spPr>
          <a:xfrm>
            <a:off x="5550927" y="-81280"/>
            <a:ext cx="6641073" cy="5028197"/>
          </a:xfrm>
          <a:prstGeom prst="rect">
            <a:avLst/>
          </a:prstGeom>
        </p:spPr>
      </p:pic>
      <p:pic>
        <p:nvPicPr>
          <p:cNvPr id="9" name="Gráfico 18">
            <a:extLst>
              <a:ext uri="{FF2B5EF4-FFF2-40B4-BE49-F238E27FC236}">
                <a16:creationId xmlns:a16="http://schemas.microsoft.com/office/drawing/2014/main" id="{B46BB897-D626-7306-5AB4-BD41C66DD1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25481" y="3672076"/>
            <a:ext cx="1635122" cy="2865081"/>
          </a:xfrm>
          <a:prstGeom prst="rect">
            <a:avLst/>
          </a:prstGeom>
        </p:spPr>
      </p:pic>
      <p:pic>
        <p:nvPicPr>
          <p:cNvPr id="10" name="Gráfico 21">
            <a:extLst>
              <a:ext uri="{FF2B5EF4-FFF2-40B4-BE49-F238E27FC236}">
                <a16:creationId xmlns:a16="http://schemas.microsoft.com/office/drawing/2014/main" id="{72EEEA36-660B-15C2-2208-E2F9942CC3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90304" y="27918"/>
            <a:ext cx="2400300" cy="2495550"/>
          </a:xfrm>
          <a:prstGeom prst="rect">
            <a:avLst/>
          </a:prstGeom>
        </p:spPr>
      </p:pic>
      <p:pic>
        <p:nvPicPr>
          <p:cNvPr id="11" name="Imagem 10" descr="Mão de pessoa segurando espada&#10;&#10;O conteúdo gerado por IA pode estar incorreto.">
            <a:extLst>
              <a:ext uri="{FF2B5EF4-FFF2-40B4-BE49-F238E27FC236}">
                <a16:creationId xmlns:a16="http://schemas.microsoft.com/office/drawing/2014/main" id="{7BF156F9-AD07-4192-8F58-BA9ECB13FC8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1547" t="6842" r="22106" b="4824"/>
          <a:stretch>
            <a:fillRect/>
          </a:stretch>
        </p:blipFill>
        <p:spPr>
          <a:xfrm>
            <a:off x="5962781" y="800848"/>
            <a:ext cx="3864219" cy="6057901"/>
          </a:xfrm>
          <a:prstGeom prst="rect">
            <a:avLst/>
          </a:prstGeom>
        </p:spPr>
      </p:pic>
      <p:pic>
        <p:nvPicPr>
          <p:cNvPr id="12" name="Gráfico 29">
            <a:extLst>
              <a:ext uri="{FF2B5EF4-FFF2-40B4-BE49-F238E27FC236}">
                <a16:creationId xmlns:a16="http://schemas.microsoft.com/office/drawing/2014/main" id="{80BC89BA-8A99-1C6D-3D81-41AD0BF6C2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2487" y="446409"/>
            <a:ext cx="940626" cy="354439"/>
          </a:xfrm>
          <a:prstGeom prst="rect">
            <a:avLst/>
          </a:prstGeom>
        </p:spPr>
      </p:pic>
      <p:pic>
        <p:nvPicPr>
          <p:cNvPr id="13" name="Gráfico 31">
            <a:extLst>
              <a:ext uri="{FF2B5EF4-FFF2-40B4-BE49-F238E27FC236}">
                <a16:creationId xmlns:a16="http://schemas.microsoft.com/office/drawing/2014/main" id="{464C1224-D2A8-79AA-4AE4-260F817EC1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1204" t="24970" r="20645" b="16234"/>
          <a:stretch>
            <a:fillRect/>
          </a:stretch>
        </p:blipFill>
        <p:spPr>
          <a:xfrm>
            <a:off x="8871463" y="34741"/>
            <a:ext cx="1470355" cy="2217799"/>
          </a:xfrm>
          <a:prstGeom prst="rect">
            <a:avLst/>
          </a:prstGeom>
        </p:spPr>
      </p:pic>
      <p:pic>
        <p:nvPicPr>
          <p:cNvPr id="14" name="Gráfico 33">
            <a:extLst>
              <a:ext uri="{FF2B5EF4-FFF2-40B4-BE49-F238E27FC236}">
                <a16:creationId xmlns:a16="http://schemas.microsoft.com/office/drawing/2014/main" id="{133A7D14-F7CA-AABC-0C77-3853F16A5D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5189" t="9918" r="27588" b="10054"/>
          <a:stretch>
            <a:fillRect/>
          </a:stretch>
        </p:blipFill>
        <p:spPr>
          <a:xfrm>
            <a:off x="10610180" y="2083402"/>
            <a:ext cx="1640534" cy="1563815"/>
          </a:xfrm>
          <a:prstGeom prst="rect">
            <a:avLst/>
          </a:prstGeom>
        </p:spPr>
      </p:pic>
      <p:sp>
        <p:nvSpPr>
          <p:cNvPr id="15" name="CaixaDeTexto 3">
            <a:extLst>
              <a:ext uri="{FF2B5EF4-FFF2-40B4-BE49-F238E27FC236}">
                <a16:creationId xmlns:a16="http://schemas.microsoft.com/office/drawing/2014/main" id="{0E57B975-8F0F-6FF3-612E-F93E0E6C6C44}"/>
              </a:ext>
            </a:extLst>
          </p:cNvPr>
          <p:cNvSpPr txBox="1"/>
          <p:nvPr/>
        </p:nvSpPr>
        <p:spPr>
          <a:xfrm>
            <a:off x="456713" y="1846788"/>
            <a:ext cx="5639287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0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TLV</a:t>
            </a:r>
            <a:r>
              <a:rPr lang="pt-BR" sz="60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</a:p>
          <a:p>
            <a:r>
              <a:rPr lang="pt-BR" sz="60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Certificação </a:t>
            </a:r>
            <a:br>
              <a:rPr lang="pt-BR" sz="6000" b="1">
                <a:solidFill>
                  <a:schemeClr val="bg1"/>
                </a:solidFill>
                <a:latin typeface="Roboto"/>
                <a:ea typeface="Roboto"/>
                <a:cs typeface="Roboto"/>
              </a:rPr>
            </a:br>
            <a:r>
              <a:rPr lang="pt-BR" sz="60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de instrutores</a:t>
            </a:r>
            <a:endParaRPr lang="pt-PT" sz="6000" b="1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8FDD473D-C0BD-EF6B-7018-CD59FC8A9BCA}"/>
              </a:ext>
            </a:extLst>
          </p:cNvPr>
          <p:cNvGrpSpPr/>
          <p:nvPr/>
        </p:nvGrpSpPr>
        <p:grpSpPr>
          <a:xfrm>
            <a:off x="-11100" y="5912484"/>
            <a:ext cx="1625600" cy="962193"/>
            <a:chOff x="-11100" y="5912484"/>
            <a:chExt cx="1625600" cy="962193"/>
          </a:xfrm>
        </p:grpSpPr>
        <p:sp>
          <p:nvSpPr>
            <p:cNvPr id="17" name="Retângulo: Único Canto Arredondado 16">
              <a:extLst>
                <a:ext uri="{FF2B5EF4-FFF2-40B4-BE49-F238E27FC236}">
                  <a16:creationId xmlns:a16="http://schemas.microsoft.com/office/drawing/2014/main" id="{081C3BDB-48EB-FC9F-D0A2-29460518F968}"/>
                </a:ext>
              </a:extLst>
            </p:cNvPr>
            <p:cNvSpPr/>
            <p:nvPr/>
          </p:nvSpPr>
          <p:spPr>
            <a:xfrm>
              <a:off x="-11100" y="5912484"/>
              <a:ext cx="1625600" cy="962193"/>
            </a:xfrm>
            <a:prstGeom prst="round1Rect">
              <a:avLst>
                <a:gd name="adj" fmla="val 50000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pic>
          <p:nvPicPr>
            <p:cNvPr id="18" name="Gráfico 2">
              <a:extLst>
                <a:ext uri="{FF2B5EF4-FFF2-40B4-BE49-F238E27FC236}">
                  <a16:creationId xmlns:a16="http://schemas.microsoft.com/office/drawing/2014/main" id="{3A9FC052-5CC2-E37A-F892-AAA0F6BB3A0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62958" y="6184933"/>
              <a:ext cx="1020155" cy="370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2862622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-DI-of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BAA0BFA4660643A687B2FDCEE2805C" ma:contentTypeVersion="16" ma:contentTypeDescription="Create a new document." ma:contentTypeScope="" ma:versionID="1d5f69d8b3838c0565fb8cd4008c8a79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587b7f1c84aae3f71b2b738d5c40d0be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Props1.xml><?xml version="1.0" encoding="utf-8"?>
<ds:datastoreItem xmlns:ds="http://schemas.openxmlformats.org/officeDocument/2006/customXml" ds:itemID="{5CD31586-A793-4B0A-850E-B36739FAD6AA}">
  <ds:schemaRefs>
    <ds:schemaRef ds:uri="05ec3496-d55f-4088-b91d-c078abc80e92"/>
    <ds:schemaRef ds:uri="81d509b4-a50c-4eb4-9c41-c741e6a750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937A4F6-0819-4FF0-8386-396080E2BE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B9E434-F95D-419D-B3B1-8BA904144A25}">
  <ds:schemaRefs>
    <ds:schemaRef ds:uri="05ec3496-d55f-4088-b91d-c078abc80e92"/>
    <ds:schemaRef ds:uri="81d509b4-a50c-4eb4-9c41-c741e6a75022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2025.07.17_FI_Lojas_Teams_SVAS_Fixo_LA</Template>
  <Application>Microsoft Office PowerPoint</Application>
  <PresentationFormat>Widescreen</PresentationFormat>
  <Slides>91</Slides>
  <Notes>91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91</vt:i4>
      </vt:variant>
    </vt:vector>
  </HeadingPairs>
  <TitlesOfParts>
    <vt:vector size="92" baseType="lpstr">
      <vt:lpstr>Template-DI-oficial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Luiza Guimarães d'Avila</dc:creator>
  <cp:revision>3</cp:revision>
  <dcterms:created xsi:type="dcterms:W3CDTF">2025-11-14T19:06:43Z</dcterms:created>
  <dcterms:modified xsi:type="dcterms:W3CDTF">2026-06-03T00:02:37Z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</Properties>
</file>