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sldIdLst>
    <p:sldId id="257" r:id="rId2"/>
    <p:sldId id="258" r:id="rId3"/>
    <p:sldId id="256" r:id="rId4"/>
    <p:sldId id="260" r:id="rId5"/>
    <p:sldId id="261" r:id="rId6"/>
    <p:sldId id="262" r:id="rId7"/>
    <p:sldId id="259" r:id="rId8"/>
    <p:sldId id="281" r:id="rId9"/>
    <p:sldId id="268" r:id="rId10"/>
    <p:sldId id="287" r:id="rId11"/>
    <p:sldId id="288" r:id="rId12"/>
    <p:sldId id="286" r:id="rId13"/>
    <p:sldId id="280" r:id="rId14"/>
    <p:sldId id="282" r:id="rId15"/>
    <p:sldId id="267" r:id="rId16"/>
    <p:sldId id="270" r:id="rId17"/>
    <p:sldId id="289" r:id="rId18"/>
    <p:sldId id="290" r:id="rId19"/>
    <p:sldId id="291" r:id="rId20"/>
    <p:sldId id="263" r:id="rId21"/>
    <p:sldId id="283" r:id="rId22"/>
    <p:sldId id="271" r:id="rId23"/>
    <p:sldId id="293" r:id="rId24"/>
    <p:sldId id="294" r:id="rId25"/>
    <p:sldId id="292" r:id="rId26"/>
    <p:sldId id="266" r:id="rId27"/>
    <p:sldId id="284" r:id="rId28"/>
    <p:sldId id="272" r:id="rId29"/>
    <p:sldId id="296" r:id="rId30"/>
    <p:sldId id="297" r:id="rId31"/>
    <p:sldId id="295" r:id="rId32"/>
    <p:sldId id="311" r:id="rId33"/>
    <p:sldId id="265" r:id="rId34"/>
    <p:sldId id="285" r:id="rId35"/>
    <p:sldId id="273" r:id="rId36"/>
    <p:sldId id="299" r:id="rId37"/>
    <p:sldId id="300" r:id="rId38"/>
    <p:sldId id="298" r:id="rId39"/>
    <p:sldId id="312" r:id="rId40"/>
    <p:sldId id="264" r:id="rId41"/>
    <p:sldId id="274" r:id="rId42"/>
    <p:sldId id="303" r:id="rId43"/>
    <p:sldId id="304" r:id="rId44"/>
    <p:sldId id="301" r:id="rId45"/>
    <p:sldId id="314" r:id="rId46"/>
    <p:sldId id="275" r:id="rId47"/>
    <p:sldId id="276" r:id="rId48"/>
    <p:sldId id="305" r:id="rId49"/>
    <p:sldId id="306" r:id="rId50"/>
    <p:sldId id="302" r:id="rId51"/>
    <p:sldId id="313" r:id="rId52"/>
    <p:sldId id="277" r:id="rId53"/>
    <p:sldId id="315" r:id="rId54"/>
    <p:sldId id="278" r:id="rId55"/>
    <p:sldId id="308" r:id="rId56"/>
    <p:sldId id="309" r:id="rId57"/>
    <p:sldId id="307" r:id="rId58"/>
    <p:sldId id="310" r:id="rId59"/>
    <p:sldId id="279" r:id="rId6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344FF-715F-C20C-8BAA-6E135DC9893B}" v="1" dt="2026-05-25T21:21:11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1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E33DBBF-D9C7-77D9-BC1A-62A48C3BAAF5}"/>
              </a:ext>
            </a:extLst>
          </p:cNvPr>
          <p:cNvSpPr txBox="1"/>
          <p:nvPr/>
        </p:nvSpPr>
        <p:spPr>
          <a:xfrm>
            <a:off x="2834640" y="902970"/>
            <a:ext cx="193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Fernanda Bassani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4B7FFB-AB41-4DEF-F3A8-2C0E4EDAE555}"/>
              </a:ext>
            </a:extLst>
          </p:cNvPr>
          <p:cNvSpPr txBox="1"/>
          <p:nvPr/>
        </p:nvSpPr>
        <p:spPr>
          <a:xfrm>
            <a:off x="6541770" y="870704"/>
            <a:ext cx="193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Rosa </a:t>
            </a:r>
            <a:r>
              <a:rPr lang="pt-BR" dirty="0" err="1"/>
              <a:t>Lauletta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87B503-E757-A238-399B-E63912C4EFF3}"/>
              </a:ext>
            </a:extLst>
          </p:cNvPr>
          <p:cNvSpPr txBox="1"/>
          <p:nvPr/>
        </p:nvSpPr>
        <p:spPr>
          <a:xfrm>
            <a:off x="3021330" y="1240036"/>
            <a:ext cx="193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21/05/2026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99AB3D-D392-3DEA-D8AC-C173BE9DD774}"/>
              </a:ext>
            </a:extLst>
          </p:cNvPr>
          <p:cNvSpPr txBox="1"/>
          <p:nvPr/>
        </p:nvSpPr>
        <p:spPr>
          <a:xfrm>
            <a:off x="3718560" y="501372"/>
            <a:ext cx="384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Jornada e-commerce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89A22B-EF57-0C4B-BE36-51297BC9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" y="2180590"/>
            <a:ext cx="7016115" cy="467741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C45A326-4C42-EDB3-B0EA-BA9DE04410D1}"/>
              </a:ext>
            </a:extLst>
          </p:cNvPr>
          <p:cNvSpPr txBox="1"/>
          <p:nvPr/>
        </p:nvSpPr>
        <p:spPr>
          <a:xfrm>
            <a:off x="4838702" y="6356628"/>
            <a:ext cx="272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Jornada e-commerce</a:t>
            </a:r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F1521-CA19-454E-EC5D-4C980A29B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6238EC-C0DF-704F-BD2E-C592BD4BD806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Necessidade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AF68F2-B4FB-39E3-CA65-816BE92E4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0A92783E-5649-AA3B-C8D7-76C6418F073B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F05BE62F-D03B-03F5-FB0B-0A567FA23BB5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0E0E676-01A8-38F7-3762-7A4978F126B7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60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 celular do Carlos quebrou. Qual é o foco da Claro agora?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E28BBC5B-257B-128E-062C-A514B313B48E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FF9309CC-6B65-CDEE-D37B-953159EE02BE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B84CBE59-42D1-CBBA-AFA7-AED406DB083C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0BBE0AA7-91B1-6678-AE7E-394201B1714F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2325A156-8FB3-FCC7-C9D4-9E109B4C9333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3255B467-B4F9-71E9-F0A3-EDAE1FF0A49F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F10CC25F-4D70-E775-77A7-5A37FB30CFF4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6D422F3B-5EE6-18FD-E181-467BF6378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2E2A292-6BE1-E201-C164-6DB71413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2024BF49-18E2-16F6-8206-11A9662CB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DB48F06-3F25-D6D9-AE58-74CFE19B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B24F9044-5ABA-5DF8-19E7-A4AF74601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C0A5DFE8-1A46-9DF6-9837-637E80383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53A8FE08-667A-3775-4615-794DABCA2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754CF70F-2FBF-FD63-7C7D-ED031F9BB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8244D3FB-0BB9-F89F-AD74-341BFB61BD7D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FB6C04A0-EE48-8143-7C5B-BC8000BB1E77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AFFE9BEB-2CAF-CB49-D029-373081206BEA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44022C7A-7478-78E2-8FD1-6696AB60C3FB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07704D0E-D131-6DB6-1B8E-F009B09CBD8F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9700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69E06-773F-3BF4-9671-32A699640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907611E-F73B-D83E-3845-E604355DA541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Necessidade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EFEAC7-6DB6-9930-21D9-1F800EB57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81E9DFAB-896F-DEBA-DAB3-F6C28DEC79B9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592D787C-0090-C59D-634F-464CFC9E6C6B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E161CDE-B64E-9D3B-6E74-E536D49D5AA4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60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 celular do Carlos quebrou. Qual é o foco da Claro agora?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8A071600-92DE-1811-3C95-8F1A87EA6C0C}"/>
              </a:ext>
            </a:extLst>
          </p:cNvPr>
          <p:cNvGrpSpPr/>
          <p:nvPr/>
        </p:nvGrpSpPr>
        <p:grpSpPr>
          <a:xfrm>
            <a:off x="3550765" y="5095432"/>
            <a:ext cx="3428615" cy="2025458"/>
            <a:chOff x="9409664" y="3241962"/>
            <a:chExt cx="2858631" cy="338504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8AF988C0-F531-BFF5-693E-110E73991AC7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E55C3D7-3B40-9CFB-7DED-AD4C80FA967D}"/>
                </a:ext>
              </a:extLst>
            </p:cNvPr>
            <p:cNvSpPr txBox="1"/>
            <p:nvPr/>
          </p:nvSpPr>
          <p:spPr>
            <a:xfrm>
              <a:off x="9409664" y="3264035"/>
              <a:ext cx="2858631" cy="336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Oferecer um novo smartphone + plano. Atender à necessidade imediata com uma nova solução.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82166F2C-A753-71AF-223D-A749D86D8336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9030514F-0316-C9AE-E164-034D3C0CA07B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8B4B39C0-5576-0997-BC72-24EBAF654346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DE60D582-B445-B5D1-ED65-3A3F8F141FAE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3AEA93A6-DDF4-FEBB-D7A4-055466057554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42AE376F-B2CC-7F11-D801-5AA86DBA592E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17A35BA2-3DA8-01FA-1CD3-CEDD3E25B7FA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0F1DC0DA-1CE2-07E9-8CEA-ABB84BCE6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9351102-5B93-FAE6-3AC1-C44BE530A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D158B61F-FAA0-DE92-1567-25E8E528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630C0AB0-BF79-3012-8ADA-2D9FC4EA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AF157FBB-A7E7-F7E2-25EA-EFA1AF464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05039EAC-F50F-99A4-6989-DDE65F957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D86BE8F0-219D-D7B7-E030-5A16D179E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1F9302FD-FBD8-4E38-EB7F-E8A560C62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C28CFD76-E4D8-0415-9D2F-5468656EB66F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4FC392F6-E76E-C96E-F56A-330D6FDD1791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CC3B79CE-8598-C8F9-C922-A0CCA185F967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5024AF32-EAF5-1717-F745-8BE824926318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58F5B7B8-533B-E9CE-691D-77D728318B06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42084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C7C7-0181-71F2-78D4-BBA8E2570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413F0FB5-61F4-5101-13B2-6D0DC6709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68" y="1025824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D497390-9E6B-6D6A-775A-32049BBF6177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Necessidade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0A47BD-9E93-2223-FD96-0C97B2FBB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4626BBD0-843A-3AA2-15FC-73396E745630}"/>
              </a:ext>
            </a:extLst>
          </p:cNvPr>
          <p:cNvSpPr/>
          <p:nvPr/>
        </p:nvSpPr>
        <p:spPr>
          <a:xfrm>
            <a:off x="2198869" y="3821723"/>
            <a:ext cx="2068332" cy="1331197"/>
          </a:xfrm>
          <a:prstGeom prst="wedgeRoundRectCallout">
            <a:avLst>
              <a:gd name="adj1" fmla="val -56397"/>
              <a:gd name="adj2" fmla="val 839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conquistou a medalha da etapa Necessidade.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F329036-B637-B679-B832-6E87862644BB}"/>
              </a:ext>
            </a:extLst>
          </p:cNvPr>
          <p:cNvCxnSpPr/>
          <p:nvPr/>
        </p:nvCxnSpPr>
        <p:spPr>
          <a:xfrm flipV="1">
            <a:off x="5193323" y="5439508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A021DBE-6AAB-5CEB-6EA7-F4D3E823416C}"/>
              </a:ext>
            </a:extLst>
          </p:cNvPr>
          <p:cNvGrpSpPr/>
          <p:nvPr/>
        </p:nvGrpSpPr>
        <p:grpSpPr>
          <a:xfrm>
            <a:off x="491630" y="2749649"/>
            <a:ext cx="1429424" cy="1544432"/>
            <a:chOff x="1270423" y="2092625"/>
            <a:chExt cx="1429424" cy="1544432"/>
          </a:xfrm>
        </p:grpSpPr>
        <p:pic>
          <p:nvPicPr>
            <p:cNvPr id="9" name="Gráfico 8" descr="Medalha estrutura de tópicos">
              <a:extLst>
                <a:ext uri="{FF2B5EF4-FFF2-40B4-BE49-F238E27FC236}">
                  <a16:creationId xmlns:a16="http://schemas.microsoft.com/office/drawing/2014/main" id="{7E5BDF11-C094-F5EF-0401-C157F12553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949AC9E-048E-DBFA-E0EF-BDD8422A8FFF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Etapa </a:t>
              </a:r>
              <a:r>
                <a:rPr lang="pt-BR" sz="1200" dirty="0"/>
                <a:t>Necessidade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88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FE2DD-CD89-9149-0BF5-C3879769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409E877-6DBC-3B0B-FE49-A138473A4319}"/>
              </a:ext>
            </a:extLst>
          </p:cNvPr>
          <p:cNvSpPr txBox="1"/>
          <p:nvPr/>
        </p:nvSpPr>
        <p:spPr>
          <a:xfrm>
            <a:off x="820615" y="586153"/>
            <a:ext cx="9800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Decidido, Carlos começa a buscar opções na internet. Ele quer um smartphone de boa performance e um plano para saber exatamente quanto vai pagar por mês, com redes sociais ilimitadas para economizar a franquia de internet.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156891B-A75E-26E4-9D78-8E29072E1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23" y="1599833"/>
            <a:ext cx="4062276" cy="2922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E20ADF-93E2-42B2-B511-6039918F4F4A}"/>
              </a:ext>
            </a:extLst>
          </p:cNvPr>
          <p:cNvSpPr txBox="1"/>
          <p:nvPr/>
        </p:nvSpPr>
        <p:spPr>
          <a:xfrm>
            <a:off x="6260122" y="3563813"/>
            <a:ext cx="4947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Mesmo buscando no Google, Carlos ficou com dúvidas na variedade de resultados encontrado. Como ele deve proceder?</a:t>
            </a:r>
          </a:p>
          <a:p>
            <a:endParaRPr lang="pt-BR" dirty="0"/>
          </a:p>
          <a:p>
            <a:r>
              <a:rPr lang="pt-BR" dirty="0"/>
              <a:t>Escolha e clique em uma das opções: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9DE3647-5DD9-19B5-5B18-CC4A2011D63C}"/>
              </a:ext>
            </a:extLst>
          </p:cNvPr>
          <p:cNvSpPr/>
          <p:nvPr/>
        </p:nvSpPr>
        <p:spPr>
          <a:xfrm>
            <a:off x="820614" y="5158154"/>
            <a:ext cx="4618893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A: Acessa o site da Claro que apareceu na pesquisa, pois lá também pode escolher um plano que se adapta às suas necessidades.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B918B6C-49D5-E6CD-5C22-0F2C0B423753}"/>
              </a:ext>
            </a:extLst>
          </p:cNvPr>
          <p:cNvSpPr/>
          <p:nvPr/>
        </p:nvSpPr>
        <p:spPr>
          <a:xfrm>
            <a:off x="6260122" y="5158154"/>
            <a:ext cx="4618893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B: Escolhe o aparelho com menor valor,  independente da loja?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6B1D48-71E4-1433-B3D8-0117023C9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75" y="1626496"/>
            <a:ext cx="2760785" cy="1840523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AAE3D2F-BBE5-2250-1EFE-2E47791118F5}"/>
              </a:ext>
            </a:extLst>
          </p:cNvPr>
          <p:cNvSpPr/>
          <p:nvPr/>
        </p:nvSpPr>
        <p:spPr>
          <a:xfrm>
            <a:off x="187569" y="105508"/>
            <a:ext cx="1793631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Pesquisa</a:t>
            </a:r>
          </a:p>
        </p:txBody>
      </p:sp>
    </p:spTree>
    <p:extLst>
      <p:ext uri="{BB962C8B-B14F-4D97-AF65-F5344CB8AC3E}">
        <p14:creationId xmlns:p14="http://schemas.microsoft.com/office/powerpoint/2010/main" val="3826359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AEC0-593B-7364-D7B9-4B8B9B89D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A3ADC79-AE6C-A4CA-3D4C-AA920F9732FC}"/>
              </a:ext>
            </a:extLst>
          </p:cNvPr>
          <p:cNvSpPr txBox="1"/>
          <p:nvPr/>
        </p:nvSpPr>
        <p:spPr>
          <a:xfrm>
            <a:off x="820615" y="586153"/>
            <a:ext cx="9800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Decidido, Carlos começa a buscar opções na internet. Ele quer um smartphone de boa performance e um plano para saber exatamente quanto vai pagar por mês, com redes sociais ilimitadas para economizar a franquia de internet.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55835A-5E57-4658-67FF-352CDD96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23" y="1599833"/>
            <a:ext cx="4062276" cy="2922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E837BAB-CC9C-8E5D-AF7D-4834EBEB7FB3}"/>
              </a:ext>
            </a:extLst>
          </p:cNvPr>
          <p:cNvSpPr txBox="1"/>
          <p:nvPr/>
        </p:nvSpPr>
        <p:spPr>
          <a:xfrm>
            <a:off x="6096000" y="2508736"/>
            <a:ext cx="4947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Mesmo buscando no Google, Carlos ficou com dúvidas na variedade de resultados encontrado. Como ele deve proceder?</a:t>
            </a:r>
          </a:p>
          <a:p>
            <a:endParaRPr lang="pt-BR" dirty="0"/>
          </a:p>
          <a:p>
            <a:r>
              <a:rPr lang="pt-BR" dirty="0"/>
              <a:t>Escolha e clique em uma das opções: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3FCBBF1-E7B7-B968-051B-293B7FB618CF}"/>
              </a:ext>
            </a:extLst>
          </p:cNvPr>
          <p:cNvSpPr/>
          <p:nvPr/>
        </p:nvSpPr>
        <p:spPr>
          <a:xfrm>
            <a:off x="820615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A: Acessa o site da Claro que apareceu na pesquisa, pois lá também pode escolher um plano que se adapta às suas necessidades.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783DF7A-702D-AFC7-6341-4168FCF4C394}"/>
              </a:ext>
            </a:extLst>
          </p:cNvPr>
          <p:cNvSpPr/>
          <p:nvPr/>
        </p:nvSpPr>
        <p:spPr>
          <a:xfrm>
            <a:off x="6260123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B: Escolhe o aparelho com menor valor,  independente da loja?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34C7637-12E9-4D4C-FA8B-99595B3BA481}"/>
              </a:ext>
            </a:extLst>
          </p:cNvPr>
          <p:cNvSpPr/>
          <p:nvPr/>
        </p:nvSpPr>
        <p:spPr>
          <a:xfrm>
            <a:off x="820615" y="5873262"/>
            <a:ext cx="5146431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Feedback A: Excelente! No site da Claro, Carlos descobriu que ao combinar o smartphone com o plano Claro Controle, o preço do aparelho cai consideravelmente.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5753DF1-0B42-F301-1AD8-30FEB2E8F076}"/>
              </a:ext>
            </a:extLst>
          </p:cNvPr>
          <p:cNvSpPr/>
          <p:nvPr/>
        </p:nvSpPr>
        <p:spPr>
          <a:xfrm>
            <a:off x="6260123" y="5873262"/>
            <a:ext cx="5146431" cy="984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Feedback B: Ih... Carlos acessou uma loja onde tinham vários celulares, mas não teve orientação no site sobre planos de internet e ficou inseguro com a falta de garantia.</a:t>
            </a:r>
          </a:p>
        </p:txBody>
      </p:sp>
    </p:spTree>
    <p:extLst>
      <p:ext uri="{BB962C8B-B14F-4D97-AF65-F5344CB8AC3E}">
        <p14:creationId xmlns:p14="http://schemas.microsoft.com/office/powerpoint/2010/main" val="2159004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4A72B-0ED7-7BDC-97E5-AE618C9EC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FD1C5F9-A9CC-4D36-CEAF-657B947D1683}"/>
              </a:ext>
            </a:extLst>
          </p:cNvPr>
          <p:cNvSpPr txBox="1"/>
          <p:nvPr/>
        </p:nvSpPr>
        <p:spPr>
          <a:xfrm>
            <a:off x="6752491" y="566678"/>
            <a:ext cx="4947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"Excelente!</a:t>
            </a:r>
          </a:p>
          <a:p>
            <a:r>
              <a:rPr lang="pt-BR" dirty="0"/>
              <a:t>O link da Claro levou o Carlos direto para uma página de ofertas com curadoria para o perfil dele.</a:t>
            </a:r>
          </a:p>
          <a:p>
            <a:endParaRPr lang="pt-BR" dirty="0"/>
          </a:p>
          <a:p>
            <a:r>
              <a:rPr lang="pt-BR" dirty="0"/>
              <a:t>É possível utilizar o filtro e escolher o que mais se encaixa com suas necessidades, pode fazer comparações entre aparelhos e ainda escolher o melhor plano.</a:t>
            </a:r>
          </a:p>
          <a:p>
            <a:endParaRPr lang="pt-BR" dirty="0"/>
          </a:p>
          <a:p>
            <a:r>
              <a:rPr lang="pt-BR" dirty="0"/>
              <a:t>Aqui ele encontrou o modelo ideal.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CA565E-A3D9-38D4-7022-F43B6C52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2" y="3776783"/>
            <a:ext cx="3461238" cy="23074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BEBB118-4939-8281-CBB8-C5A052169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9" y="765769"/>
            <a:ext cx="6683292" cy="56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8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C6AA5-442B-64BF-ED15-B957938BD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07E15546-4FBC-6ECE-FE0D-1028AF462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374566"/>
            <a:ext cx="5525032" cy="312879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F441888-D071-68C2-7D43-4FD4A67533BB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Pesquisa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A80A9B-26DE-FB50-5AC2-CB5F62917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7FB7A50E-1FC6-4CFB-1C45-EDC3B4AD2B65}"/>
              </a:ext>
            </a:extLst>
          </p:cNvPr>
          <p:cNvCxnSpPr/>
          <p:nvPr/>
        </p:nvCxnSpPr>
        <p:spPr>
          <a:xfrm flipV="1">
            <a:off x="7730490" y="3024554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EC062DEC-739F-9941-CE90-89904C5DA342}"/>
              </a:ext>
            </a:extLst>
          </p:cNvPr>
          <p:cNvSpPr/>
          <p:nvPr/>
        </p:nvSpPr>
        <p:spPr>
          <a:xfrm>
            <a:off x="2340285" y="2066231"/>
            <a:ext cx="3130060" cy="2919047"/>
          </a:xfrm>
          <a:prstGeom prst="wedgeRoundRectCallout">
            <a:avLst>
              <a:gd name="adj1" fmla="val -56397"/>
              <a:gd name="adj2" fmla="val 839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grpSp>
        <p:nvGrpSpPr>
          <p:cNvPr id="11" name="Grupo 46">
            <a:extLst>
              <a:ext uri="{FF2B5EF4-FFF2-40B4-BE49-F238E27FC236}">
                <a16:creationId xmlns:a16="http://schemas.microsoft.com/office/drawing/2014/main" id="{46C2BBD1-CBB1-0C72-D903-AE6E8A8C015B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12" name="Grupo 25">
              <a:extLst>
                <a:ext uri="{FF2B5EF4-FFF2-40B4-BE49-F238E27FC236}">
                  <a16:creationId xmlns:a16="http://schemas.microsoft.com/office/drawing/2014/main" id="{C50EB293-017A-D985-F143-9E7791DCD878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E671DF99-2522-95F8-F3DC-15018E4053DE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A6F94307-3B0C-0828-5F95-AE1B70D42E0D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ED7A1853-143A-22A5-6623-FD3CC4980842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10D12E47-14E7-7934-EA8D-5DB3D9FE9143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229C9A64-395D-31DB-2DCC-9755A4C95FD4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7D451D6-65AE-0642-C104-A4D1403E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7817F018-6EBF-1193-7E86-793F10CAA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8EBC22E4-E3F1-D62F-99D0-85B79807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51752AFB-969C-C881-8E1C-C2CB8B43E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3DD641A5-202B-EB15-32DA-7082D2B3D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F82855BC-86EC-8D2C-61F8-EE94F002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4101ABA-F9BD-4FD4-F13C-876805573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3397A704-3D79-6F29-44E8-320AC86F5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6" name="Grupo 24">
            <a:extLst>
              <a:ext uri="{FF2B5EF4-FFF2-40B4-BE49-F238E27FC236}">
                <a16:creationId xmlns:a16="http://schemas.microsoft.com/office/drawing/2014/main" id="{00E6CB00-86C8-33A4-DC27-DA263878B527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7" name="Seta para a direita 23">
              <a:extLst>
                <a:ext uri="{FF2B5EF4-FFF2-40B4-BE49-F238E27FC236}">
                  <a16:creationId xmlns:a16="http://schemas.microsoft.com/office/drawing/2014/main" id="{403D9A28-4A43-3A28-DA17-F869D70B9AAD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C2A9A90C-E013-A630-6C38-6C0774670808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49EA7C8-4FCD-7144-1FB6-0A77AE2FABDD}"/>
              </a:ext>
            </a:extLst>
          </p:cNvPr>
          <p:cNvGrpSpPr/>
          <p:nvPr/>
        </p:nvGrpSpPr>
        <p:grpSpPr>
          <a:xfrm>
            <a:off x="4493679" y="3638218"/>
            <a:ext cx="789684" cy="956521"/>
            <a:chOff x="1270423" y="2092625"/>
            <a:chExt cx="1429424" cy="1544432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0784612F-571B-2A49-4565-A813433515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11395F7-56BF-FFAD-37CF-1E81EC0FB8BE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Pesquisa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56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EF075-286D-1910-E932-61A979776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A625CC-F904-EC28-670C-5926BECF7C40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Pesquisa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101670-665B-CDE9-EB37-FB99DFBFC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D788E7CF-2B6C-D52A-8FE9-61786856AEF7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6D105FA6-9658-210A-6D7F-F6F9FCFC0042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E37192C-6D0E-2440-455F-8737557EDFC7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Carlos busca ofertas no site. O que garante credibilidade?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D7FD8B7A-75DB-96E8-F091-2A897CEA34F9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4790C147-F2E6-EB76-4EAE-FAF9E1C7C29F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FA852247-242D-0AE0-16ED-E49AC9B7CFC3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D8420B5F-407C-16B4-A518-6FD53DD81290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459239BB-3E61-EF6B-EE45-3E6E8BAC6797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B608E190-E07F-1C46-3974-C6484E8A28A0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5AAD890A-9D72-8BA2-47A3-C17991DE4A50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A13D50F5-29ED-47DE-129E-FA570B441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37E1C99-7A43-0116-ABCD-B1EBD4FB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861FBBE3-2A25-FB09-0500-7F171BA82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EAFB70C1-5669-8AB7-4C37-B602A794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110DB3CF-D4E5-8A98-3F91-D58B69A7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F8A3E448-9C67-671A-F968-EDE143458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919B67F4-10CE-C189-3EA1-7BE37E2EC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4AAE71D0-A4BD-6BEB-490F-BAB873A8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4A0B5F41-9495-2454-09B8-5B28386B92B9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186D8949-7B2F-8C5B-E68A-925140953C68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730A57CF-01B7-5A9E-0B61-1CAF908F9BE0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C766D042-3BA1-BBF6-DF7A-79EA75D2E413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3770AA93-45C3-3BB3-BF7F-9B40864F4675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32106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9D8A1-8A58-116D-30C6-89581100D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9EE2A0E-A540-AA7A-DF56-0F029ABC8771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Pesquisa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3A14E4-F87A-75A2-C104-2CAE0A6C7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903179C3-B338-79BE-FF5B-6BD0B795C1A9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9C4A05BF-7A30-EFBB-3A87-653AD22C28CC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6355902-4044-E38F-37B8-30EA9D5F5BF4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Carlos busca ofertas no site. O que garante credibilidade?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3783078C-993C-1C85-F175-BCCA617ED622}"/>
              </a:ext>
            </a:extLst>
          </p:cNvPr>
          <p:cNvGrpSpPr/>
          <p:nvPr/>
        </p:nvGrpSpPr>
        <p:grpSpPr>
          <a:xfrm>
            <a:off x="3550765" y="5095432"/>
            <a:ext cx="3428615" cy="1708850"/>
            <a:chOff x="9409664" y="3241962"/>
            <a:chExt cx="2858631" cy="285591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7DF0B44E-9C05-C193-54A9-BFF51FBEC131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E26632A-51D0-FB88-1783-4539C06CD2F8}"/>
                </a:ext>
              </a:extLst>
            </p:cNvPr>
            <p:cNvSpPr txBox="1"/>
            <p:nvPr/>
          </p:nvSpPr>
          <p:spPr>
            <a:xfrm>
              <a:off x="9409664" y="3264034"/>
              <a:ext cx="2858631" cy="224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Informações claras e sem surpresas. Transparência atrai e retém.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A416CE9E-06DD-2E98-6E0D-E55C60C6377D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318659C2-D6CA-BAEF-619C-2479617C6A0D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FC2DF958-0BFA-5EF2-A73A-FA0F0B33CC14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86614F3A-3C03-762A-27D9-5AC267D92BA2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F1F4561F-35A2-3784-E8E4-0D7E1EE19242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3314F065-2B60-ADC8-A26E-5530716A561D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7F3F4EFC-470F-70C9-F2EE-4C015FF8B559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D3493034-C0E5-0B24-4F2A-9459BFAD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832E3A04-89CD-9D37-B628-6D78C3B5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DFE6AEB8-C89D-15EA-F43C-0B18B3A26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0617F342-D1C0-776A-8AFD-280E6CD6B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3D2E8FFE-D87D-C866-6C55-B21F7BE4A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8F24C59A-D481-CCEE-E660-778DE69A4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9BFA5279-CCC1-4EC3-3C84-DB7BC12B8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11940988-9E26-B6A6-33D9-04F362C9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61E8733A-A1A7-FA47-3057-E6F042CF2F07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26064162-27E5-338D-ED39-7920C246FDBB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ECE9A561-957F-7720-6370-B2ED7C037C5C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5FCCD875-C6D4-835E-CA3A-D7210A3D5586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DDCC1FAE-A3F8-D35E-9995-8F5ECEFCB10E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110469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DF0FE-26E3-FBFD-33E9-E737ECB0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FF7D19AF-59AE-EA46-D4A8-CCD70B114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024" y="374566"/>
            <a:ext cx="7835958" cy="44374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52785A-AEC8-53A7-45FE-8AE94EA96921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Pesquisa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702656-4093-EB5A-30B8-A6F29DBFA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FB9F6902-02A2-2184-A69D-54D77260FF76}"/>
              </a:ext>
            </a:extLst>
          </p:cNvPr>
          <p:cNvCxnSpPr/>
          <p:nvPr/>
        </p:nvCxnSpPr>
        <p:spPr>
          <a:xfrm flipV="1">
            <a:off x="5947410" y="4176386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9B5FA006-3D6E-584A-BEE6-DF32497922D5}"/>
              </a:ext>
            </a:extLst>
          </p:cNvPr>
          <p:cNvSpPr/>
          <p:nvPr/>
        </p:nvSpPr>
        <p:spPr>
          <a:xfrm>
            <a:off x="2121049" y="3838623"/>
            <a:ext cx="2025975" cy="1678530"/>
          </a:xfrm>
          <a:prstGeom prst="wedgeRoundRectCallout">
            <a:avLst>
              <a:gd name="adj1" fmla="val -55269"/>
              <a:gd name="adj2" fmla="val 410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conquistou a medalha da etapa Pesquisa.</a:t>
            </a:r>
          </a:p>
          <a:p>
            <a:pPr algn="ctr"/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C52328C-8C72-4A36-C63D-7EA7226A6F08}"/>
              </a:ext>
            </a:extLst>
          </p:cNvPr>
          <p:cNvGrpSpPr/>
          <p:nvPr/>
        </p:nvGrpSpPr>
        <p:grpSpPr>
          <a:xfrm>
            <a:off x="917227" y="3306748"/>
            <a:ext cx="789684" cy="956521"/>
            <a:chOff x="1270423" y="2092625"/>
            <a:chExt cx="1429424" cy="1544432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684F3AB5-5077-9A58-8218-F44FC2A320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EF0D49D-7E06-5058-9632-A790466E2DF1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Pesquisa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92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E38BFDD-7DC2-032E-DBCC-F88DE716214F}"/>
              </a:ext>
            </a:extLst>
          </p:cNvPr>
          <p:cNvSpPr txBox="1"/>
          <p:nvPr/>
        </p:nvSpPr>
        <p:spPr>
          <a:xfrm>
            <a:off x="6986953" y="1184030"/>
            <a:ext cx="494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Carlos já está no e-commerce da Claro. Ele selecionou o smartphone desejado e está na tela de escolha do plano Claro controle (avaliando as opções de gigabytes e bônus de portabilidade).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3326E1-9E1E-EE67-41AE-006A3258F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75" y="2934987"/>
            <a:ext cx="4651132" cy="310075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6607CD2-F741-12AB-963E-A4EE4D57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83" y="350757"/>
            <a:ext cx="6515577" cy="588592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A3BAEE0-D757-F091-3EFE-BAFC058BD3B2}"/>
              </a:ext>
            </a:extLst>
          </p:cNvPr>
          <p:cNvSpPr/>
          <p:nvPr/>
        </p:nvSpPr>
        <p:spPr>
          <a:xfrm>
            <a:off x="8768862" y="168941"/>
            <a:ext cx="3265355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Experiência de Compra</a:t>
            </a:r>
          </a:p>
        </p:txBody>
      </p:sp>
    </p:spTree>
    <p:extLst>
      <p:ext uri="{BB962C8B-B14F-4D97-AF65-F5344CB8AC3E}">
        <p14:creationId xmlns:p14="http://schemas.microsoft.com/office/powerpoint/2010/main" val="2898197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E775C-0988-A382-1265-71C6DFB18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4395CD7-043A-5F5E-87A7-E41090210D40}"/>
              </a:ext>
            </a:extLst>
          </p:cNvPr>
          <p:cNvSpPr txBox="1"/>
          <p:nvPr/>
        </p:nvSpPr>
        <p:spPr>
          <a:xfrm>
            <a:off x="820615" y="586153"/>
            <a:ext cx="980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ter a melhor experiência de navegação e fechar o carrinho com facilidade, o que Carlos deve fazer?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D47E4D2-9936-8AA4-2A3C-99179AAEEB0E}"/>
              </a:ext>
            </a:extLst>
          </p:cNvPr>
          <p:cNvSpPr txBox="1"/>
          <p:nvPr/>
        </p:nvSpPr>
        <p:spPr>
          <a:xfrm>
            <a:off x="6096000" y="3833444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Escolha e clique em uma das opções: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561FEFF-9E61-4667-ED31-05676AD97B46}"/>
              </a:ext>
            </a:extLst>
          </p:cNvPr>
          <p:cNvSpPr/>
          <p:nvPr/>
        </p:nvSpPr>
        <p:spPr>
          <a:xfrm>
            <a:off x="820615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A: Ignorar os filtros do site, colocar o primeiro plano que ver na sacola e preencher os dados correndo sem ler os benefícios inclusos.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5612821-E53F-C18E-3AA8-8FEA71FD0DFE}"/>
              </a:ext>
            </a:extLst>
          </p:cNvPr>
          <p:cNvSpPr/>
          <p:nvPr/>
        </p:nvSpPr>
        <p:spPr>
          <a:xfrm>
            <a:off x="6260123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B: Utilizar o comparador do e-commerce para escolher o plano Claro controle ideal para o seu perfil e avançar utilizando o fluxo intuitivo de checkout em poucos passos.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EDD254A-6432-DCCF-5AD3-56A00984999C}"/>
              </a:ext>
            </a:extLst>
          </p:cNvPr>
          <p:cNvSpPr/>
          <p:nvPr/>
        </p:nvSpPr>
        <p:spPr>
          <a:xfrm>
            <a:off x="6260123" y="5873262"/>
            <a:ext cx="5146431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B: Perfeito! O fluxo de compra do e-commerce da Claro é simples e transparente. Carlos visualizou exatamente o valor do aparelho e a mensalidade do plano Controle.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95002F5-0898-DDF3-3E60-0B4C330B39C1}"/>
              </a:ext>
            </a:extLst>
          </p:cNvPr>
          <p:cNvSpPr/>
          <p:nvPr/>
        </p:nvSpPr>
        <p:spPr>
          <a:xfrm>
            <a:off x="785445" y="5873262"/>
            <a:ext cx="5146431" cy="984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A: Carlos ficou confuso porque adicionou um plano que não atendia às suas necessidades de internet para o trabalho. Navegar com calma e usar os filtros ajuda a escolher o produto certo!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5FDB81-59A4-D793-929E-814107BE0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938" y="1355210"/>
            <a:ext cx="3566745" cy="32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92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04318-0D82-979D-3A1E-F1B0DA1E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C2AFB26C-F09C-7404-E2A3-E50011CA3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005" y="351651"/>
            <a:ext cx="5575467" cy="315735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04F3428-76E9-F959-845A-9956F5B8AF0C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Experiência de Compra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2D822B93-2473-E965-220D-88964E2D9B6E}"/>
              </a:ext>
            </a:extLst>
          </p:cNvPr>
          <p:cNvCxnSpPr/>
          <p:nvPr/>
        </p:nvCxnSpPr>
        <p:spPr>
          <a:xfrm flipV="1">
            <a:off x="8220514" y="2749649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D84594FC-A33F-3675-8DEB-3F7D604EA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9D84C41D-D546-7A13-4DBE-C3B5773C336B}"/>
              </a:ext>
            </a:extLst>
          </p:cNvPr>
          <p:cNvSpPr/>
          <p:nvPr/>
        </p:nvSpPr>
        <p:spPr>
          <a:xfrm>
            <a:off x="1921054" y="2251710"/>
            <a:ext cx="2765243" cy="2902049"/>
          </a:xfrm>
          <a:prstGeom prst="wedgeRoundRectCallout">
            <a:avLst>
              <a:gd name="adj1" fmla="val -45479"/>
              <a:gd name="adj2" fmla="val 899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F45C5B5-988B-CE3F-3CB2-D846EC69909F}"/>
              </a:ext>
            </a:extLst>
          </p:cNvPr>
          <p:cNvGrpSpPr/>
          <p:nvPr/>
        </p:nvGrpSpPr>
        <p:grpSpPr>
          <a:xfrm>
            <a:off x="3531053" y="4018379"/>
            <a:ext cx="1155244" cy="1570891"/>
            <a:chOff x="1270423" y="2092625"/>
            <a:chExt cx="1429424" cy="1729098"/>
          </a:xfrm>
        </p:grpSpPr>
        <p:pic>
          <p:nvPicPr>
            <p:cNvPr id="10" name="Gráfico 9" descr="Medalha estrutura de tópicos">
              <a:extLst>
                <a:ext uri="{FF2B5EF4-FFF2-40B4-BE49-F238E27FC236}">
                  <a16:creationId xmlns:a16="http://schemas.microsoft.com/office/drawing/2014/main" id="{677E960D-1386-E5DB-B110-AE5E4EE376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E424551-DE39-CCF5-5BFD-8A9621D11D4C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Experiência de Compra</a:t>
              </a:r>
            </a:p>
          </p:txBody>
        </p:sp>
      </p:grpSp>
      <p:grpSp>
        <p:nvGrpSpPr>
          <p:cNvPr id="5" name="Grupo 46">
            <a:extLst>
              <a:ext uri="{FF2B5EF4-FFF2-40B4-BE49-F238E27FC236}">
                <a16:creationId xmlns:a16="http://schemas.microsoft.com/office/drawing/2014/main" id="{E76F286A-8608-D4BC-7B18-7ED9A1DA0C59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6" name="Grupo 25">
              <a:extLst>
                <a:ext uri="{FF2B5EF4-FFF2-40B4-BE49-F238E27FC236}">
                  <a16:creationId xmlns:a16="http://schemas.microsoft.com/office/drawing/2014/main" id="{81ECC20A-6642-67DB-3F7A-B5865ACE484A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8CA2AA85-97DF-E9E5-D05D-BE582FD9F948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FC22E34A-9E6C-2A07-30B0-2ABF4C44CBC3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B70BF4D0-EA83-F79F-936B-5E6569F1BC17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0CD052FD-82F4-4162-D6F9-C3A21BA55707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2ED46B81-2685-ACEB-78C7-F8BDED7EDCDA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2D0A40FA-C781-36CB-7AA5-33C7E24F7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3695CE80-B37B-9856-8B59-B6BF3C649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78600F2-19F3-7FFF-F776-76A6C548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66E2B6DF-7BDE-41E0-5E94-C6649F2D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5AF9ECE-0C50-F9D5-4044-91BD551E5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1F33582B-CF2F-6AF7-D301-60563B2E3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D1CC631-0F84-856B-4DEF-0B53BE8C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FDDDFC9F-4B79-A031-442A-5247117CB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233A39A-9D73-8506-AF13-FA69389DB1C5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6" name="Seta para a direita 23">
              <a:extLst>
                <a:ext uri="{FF2B5EF4-FFF2-40B4-BE49-F238E27FC236}">
                  <a16:creationId xmlns:a16="http://schemas.microsoft.com/office/drawing/2014/main" id="{1BA13461-1FC8-67A9-4101-38E0D42692CD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1D303AFA-E8C5-73B7-56FF-79221D2E917D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2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3A1D0-F2B2-59E1-7E09-36005AE79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7DE5A48-6E2E-25D1-85BB-B5107AEE74B5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Experiência de Compra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152783-9820-D033-D25A-9224542C9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3BED83B9-79B5-36FF-61D6-FBE9B5A0CDD3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E06683D5-B7E7-CDDF-C277-6CA1EE980DE7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21431FC-0A1C-0BF8-746D-9A86A4142102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 e-commerce da Claro facilita a escolha através de: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36091C71-E83F-4E7C-0536-361C4EA786A6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E3534D46-C7B6-3191-B589-2FFB18F07176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D431D5E7-1A0A-29F6-EDD4-3F20DFB5E5B9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344A78FA-AB32-BF27-C6E1-6C23EE08DF70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88CC0BB5-4D6C-C1E5-1561-A908AA6B6D0A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C72FDDB6-2B9F-E222-A64D-1EBB1C815E45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E7128493-A9D7-FBDC-16AB-A18017B58F51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C423C55-AE92-64AF-0ED0-47F6CCF6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A1DFC7A-A45B-FC03-3285-3AF25D04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6B87C780-0031-E90F-6105-5C3810CA5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1153EEE-8D37-4A02-2E9D-58409104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F46828AD-731D-31BC-6D09-B0DAF08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236333D8-A459-F94E-B8ED-0F766264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4C68B5B9-0946-8AB6-0CAA-633357B31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05913949-F751-47E2-BF10-01219D9C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02C868EA-0B56-3B74-0C26-3F25D40826E2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5D99AA71-1266-8D5C-EE25-E2251E74B0A9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9D263485-F312-B9CA-5148-07803464EE83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AD02D7E6-25B1-EC1A-8FED-D9F8F6002EA0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988BA505-E08B-F120-B2FB-A722939C2887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40832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27EC-A9FE-CF9D-1513-2F35CA2C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333F8FB-4BD2-D4FC-612A-D8EF089C4D01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Experiência de Compra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486B75-9034-D72C-EF96-6709012FA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58E065FD-512B-0B15-352C-82919E6B40C4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CAF61826-272A-AD74-1707-7B49CC63310A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555BB51-E986-CBEF-429C-3B966DE02E1B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 e-commerce da Claro facilita a escolha através de: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31636839-932C-2858-F93A-335E08FFB556}"/>
              </a:ext>
            </a:extLst>
          </p:cNvPr>
          <p:cNvGrpSpPr/>
          <p:nvPr/>
        </p:nvGrpSpPr>
        <p:grpSpPr>
          <a:xfrm>
            <a:off x="3550765" y="5095432"/>
            <a:ext cx="3428615" cy="1708850"/>
            <a:chOff x="9409664" y="3241962"/>
            <a:chExt cx="2858631" cy="285591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5B671ADD-486C-CC49-E525-AE7E65BC14FC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BBAD40B-4CBD-A8F9-4FF2-E50ED9BF3D44}"/>
                </a:ext>
              </a:extLst>
            </p:cNvPr>
            <p:cNvSpPr txBox="1"/>
            <p:nvPr/>
          </p:nvSpPr>
          <p:spPr>
            <a:xfrm>
              <a:off x="9409664" y="3264034"/>
              <a:ext cx="2858631" cy="224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Filtros e comparadores intuitivos. Filtros organizam o fluxo de decisão.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3DA59FE3-5A71-C9DE-5729-8BD33B8AD928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C5D18C23-220A-9D65-88D0-A0D9412BCCAF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F7074505-FDA7-E597-3B65-D140DDB5F547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8D3B1682-503E-1C2F-68B0-5987222EFBB0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BDE96C51-4E9D-BE22-4F50-1F5C788CDF0D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1E563C78-91FE-1770-4E17-8039AAF56A69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9650F932-15BC-8CE9-8789-6F01454F4081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9D7E657-6D03-64F3-1D98-0176A8217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99E75F2-280A-9ED2-D518-8EA783CC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A2121DA3-D514-887C-25B3-2B90A8B0D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098BB3E0-B73D-76BE-3F85-4C7A5B409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B22836C-86BA-16F9-AB28-DCB30935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456E7D6C-0E33-0039-2426-651685AA1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A4BFB192-F81F-E0D1-2EA1-2D50F4334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CF7DFEFE-8866-B618-DDE3-0B1C4F7E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00DC6CC8-E03B-3D69-8AE6-545ED85C4623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FF14A3BA-504D-0A5C-720F-BC1BCE65C44C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683214F5-985F-2376-DDE1-3DF2870BBA32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15FB45EB-CFDA-AB1E-2797-5D6714F8FB39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0E60185E-4FF8-8D6E-8236-38550993E72F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141322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97CB-3CC7-7784-ECD1-41333E5A5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6CA5C473-CA5F-4F93-F636-2A0FADCB2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701" y="1359304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F301F81-DC41-AD41-2DB3-4AE3A396A98B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Experiência de Compra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9167C75E-9338-86CB-1F92-3D4B74735893}"/>
              </a:ext>
            </a:extLst>
          </p:cNvPr>
          <p:cNvCxnSpPr/>
          <p:nvPr/>
        </p:nvCxnSpPr>
        <p:spPr>
          <a:xfrm flipV="1">
            <a:off x="6894634" y="4702714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1BA2D314-DFB0-907A-9391-EB764C70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99468644-8913-EFB0-D409-0C1062CF46C8}"/>
              </a:ext>
            </a:extLst>
          </p:cNvPr>
          <p:cNvSpPr/>
          <p:nvPr/>
        </p:nvSpPr>
        <p:spPr>
          <a:xfrm>
            <a:off x="1921054" y="3986304"/>
            <a:ext cx="2469713" cy="1167455"/>
          </a:xfrm>
          <a:prstGeom prst="wedgeRoundRectCallout">
            <a:avLst>
              <a:gd name="adj1" fmla="val -45479"/>
              <a:gd name="adj2" fmla="val 899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alcançamos a etapa da Experiência de Compra.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586CF91-0049-FC78-25BA-0346D8AD46DA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10" name="Gráfico 9" descr="Medalha estrutura de tópicos">
              <a:extLst>
                <a:ext uri="{FF2B5EF4-FFF2-40B4-BE49-F238E27FC236}">
                  <a16:creationId xmlns:a16="http://schemas.microsoft.com/office/drawing/2014/main" id="{A6CCD3E6-AE7A-63C7-451C-FC869ED64CB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7F5CE9A-E3BF-3836-F5F7-014302A434DF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Experiência de Compra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474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D92E3-CF63-6DE3-239E-4E53965E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DECFA99-E1F6-E39D-64CA-097970CFCA97}"/>
              </a:ext>
            </a:extLst>
          </p:cNvPr>
          <p:cNvSpPr txBox="1"/>
          <p:nvPr/>
        </p:nvSpPr>
        <p:spPr>
          <a:xfrm>
            <a:off x="644768" y="762000"/>
            <a:ext cx="494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Carlos chega à etapa final do carrinho de compras. É o momento de validar os dados cadastrais, escolher a forma de pagamento e aceitar os termos do plano Claro controle contratado.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02CF02-5F11-8002-9E14-FF62C8168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411951"/>
            <a:ext cx="4651132" cy="310075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18F4CF9-632A-7838-27C6-3F7848CCC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21" y="3816394"/>
            <a:ext cx="8358557" cy="2279606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CF8833D-51E5-7A0F-983E-738CE9684C9D}"/>
              </a:ext>
            </a:extLst>
          </p:cNvPr>
          <p:cNvSpPr/>
          <p:nvPr/>
        </p:nvSpPr>
        <p:spPr>
          <a:xfrm>
            <a:off x="187569" y="105508"/>
            <a:ext cx="2989385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Compra e Contrato</a:t>
            </a:r>
          </a:p>
        </p:txBody>
      </p:sp>
    </p:spTree>
    <p:extLst>
      <p:ext uri="{BB962C8B-B14F-4D97-AF65-F5344CB8AC3E}">
        <p14:creationId xmlns:p14="http://schemas.microsoft.com/office/powerpoint/2010/main" val="1316567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D9689-2C3C-D66C-0F08-8D2A42F2F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496D14B-7CCD-60C1-F057-7CB94B481566}"/>
              </a:ext>
            </a:extLst>
          </p:cNvPr>
          <p:cNvSpPr txBox="1"/>
          <p:nvPr/>
        </p:nvSpPr>
        <p:spPr>
          <a:xfrm>
            <a:off x="644767" y="1639162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Como Carlos deve proceder para garantir a segurança jurídica e financeira da transação?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250E2EA-EF62-38FA-8F96-B4D2A460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411951"/>
            <a:ext cx="4651132" cy="3100755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5CF28E3-5444-C147-2AE2-A3852F15BDAB}"/>
              </a:ext>
            </a:extLst>
          </p:cNvPr>
          <p:cNvSpPr/>
          <p:nvPr/>
        </p:nvSpPr>
        <p:spPr>
          <a:xfrm>
            <a:off x="820615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A: Tentar fechar a aba do navegador e abrir o site por um link recebido por SMS de um número desconhecido para tentar achar outro desconto.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2CA447E-1B61-CFE8-78AB-1E5CAB7BFCFF}"/>
              </a:ext>
            </a:extLst>
          </p:cNvPr>
          <p:cNvSpPr/>
          <p:nvPr/>
        </p:nvSpPr>
        <p:spPr>
          <a:xfrm>
            <a:off x="6260123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B: Revisar o resumo do pedido (valor do celular + mensalidade fixa do Controle), ler o sumário do contrato digital na tela e finalizar o pagamento via cartão de crédito ou PIX.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365E233-317A-1EAF-A868-6BCA68519FE1}"/>
              </a:ext>
            </a:extLst>
          </p:cNvPr>
          <p:cNvSpPr/>
          <p:nvPr/>
        </p:nvSpPr>
        <p:spPr>
          <a:xfrm>
            <a:off x="6260123" y="5873262"/>
            <a:ext cx="5146431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B: Parabéns! Pedido aprovado com sucesso. Carlos recebeu o comprovante por e-mail e a Claro já preparou o envio do aparelho junto com o novo chip.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6A3727B-C671-3A86-E73E-692FE47442FE}"/>
              </a:ext>
            </a:extLst>
          </p:cNvPr>
          <p:cNvSpPr/>
          <p:nvPr/>
        </p:nvSpPr>
        <p:spPr>
          <a:xfrm>
            <a:off x="785445" y="5873262"/>
            <a:ext cx="5146431" cy="984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A: O e-commerce da Claro possui ambiente criptografado e seguro. Abandonar o carrinho no final para clicar em links suspeitos de SMS põe em risco os dados do Carlos!</a:t>
            </a:r>
          </a:p>
        </p:txBody>
      </p:sp>
    </p:spTree>
    <p:extLst>
      <p:ext uri="{BB962C8B-B14F-4D97-AF65-F5344CB8AC3E}">
        <p14:creationId xmlns:p14="http://schemas.microsoft.com/office/powerpoint/2010/main" val="3827685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413D6-ED45-2234-6976-40D741C6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16D7C3C0-3728-5A9F-CECA-3AEB2A34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280" y="164353"/>
            <a:ext cx="6067681" cy="343609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84A4ED-2A67-0C51-1E15-AF232FD75404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Compra e Contrato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B3D1208B-9140-9F4A-0DD6-EADC6224CE85}"/>
              </a:ext>
            </a:extLst>
          </p:cNvPr>
          <p:cNvCxnSpPr/>
          <p:nvPr/>
        </p:nvCxnSpPr>
        <p:spPr>
          <a:xfrm flipV="1">
            <a:off x="8695591" y="2791558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CDB22B10-4680-8957-7A08-4C4EA8C8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AC6974C6-E711-9F96-048A-F60CBFEB7EB7}"/>
              </a:ext>
            </a:extLst>
          </p:cNvPr>
          <p:cNvSpPr/>
          <p:nvPr/>
        </p:nvSpPr>
        <p:spPr>
          <a:xfrm>
            <a:off x="1949887" y="3314701"/>
            <a:ext cx="2469712" cy="2178494"/>
          </a:xfrm>
          <a:prstGeom prst="wedgeRoundRectCallout">
            <a:avLst>
              <a:gd name="adj1" fmla="val -45004"/>
              <a:gd name="adj2" fmla="val 6281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A2DC66E-0295-EF97-7A4F-65E689957E7D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80D2D198-F261-8D46-A670-194009B6BF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361925F-4E3F-75DA-682A-509FD1CAD00E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Compra e Contrato</a:t>
              </a:r>
            </a:p>
          </p:txBody>
        </p:sp>
      </p:grpSp>
      <p:grpSp>
        <p:nvGrpSpPr>
          <p:cNvPr id="10" name="Grupo 46">
            <a:extLst>
              <a:ext uri="{FF2B5EF4-FFF2-40B4-BE49-F238E27FC236}">
                <a16:creationId xmlns:a16="http://schemas.microsoft.com/office/drawing/2014/main" id="{49A58391-3F79-C1EC-81BE-FD5FDF25664B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11" name="Grupo 25">
              <a:extLst>
                <a:ext uri="{FF2B5EF4-FFF2-40B4-BE49-F238E27FC236}">
                  <a16:creationId xmlns:a16="http://schemas.microsoft.com/office/drawing/2014/main" id="{F3BC418C-332C-7666-E2D1-37BBB9A62A0A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C06B156A-3B93-D4E8-3552-9F7DBCF158E3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8C88FFE4-80EA-4D21-B1FB-D22CB1913207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491AABE1-A306-764E-196C-71899CE5E5CA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66A9FFC3-EB7D-08FF-71F1-D90CEF861899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5FEB7C92-9623-566B-30F3-88575C5D3312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E8769F44-A1DB-674D-8E6A-F0EED7C99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4E10239-EBB6-A6C5-D3A5-892F3CDC0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44311C41-440D-B979-24FE-DC10ACB6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AF7560B5-5F21-41D9-7FFE-6563ED0B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DB081891-4020-CBAC-AD3F-B1E9654B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0496165F-A868-F69E-ED86-5C6CC993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46DB76F2-4B3C-00DB-C382-6BE1A70C3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FE09A6D1-7B81-5E3F-BE3B-FDB3FCEAD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0A376D0-6546-80AC-2750-8FFA0C0F201E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6" name="Seta para a direita 23">
              <a:extLst>
                <a:ext uri="{FF2B5EF4-FFF2-40B4-BE49-F238E27FC236}">
                  <a16:creationId xmlns:a16="http://schemas.microsoft.com/office/drawing/2014/main" id="{CE36DDF1-1FEE-8014-267F-4F650847BA8A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9EF91351-6362-F8AB-3B43-7AA4FD1B9E5B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9860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59C8-327F-13F7-1AFE-0A86F3D8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2D14415-546A-842A-F63F-CF36D570F755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Compra e Contrato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F60688-FEAF-3ED5-94B1-2C2F5C916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BBE53CEC-C801-6458-E394-2FD8F0F826B4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66837D24-3DC8-E4A3-C1A2-ABA941F7F5DE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EED2EEE-9901-513A-6B59-66846A431F25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Para fechar o pedido, qual opção deve estar disponível?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9D179A99-82B1-70C6-5153-2405C89E305B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EA85C063-0F3B-3014-74A7-068BEDB779F8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8411C213-D7E8-A2F1-BF8D-BE1D55AA9DDC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76DECDB8-50F1-41EB-4AA4-C086106ED5A0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3DB4BCE5-EE60-3898-78B1-A149AFF96C72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F6239B36-7608-FB41-D05D-47DD630FE2A2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053A1B97-3700-C99B-7E41-43F1D57DE3C3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CC63516C-10B7-C3D8-1454-FA02CBF51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E0CAAC5-FB00-6AF2-D623-A7097175B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A206947F-4A63-4B75-6533-8CD263AE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9E711EA9-483F-B14B-436D-7502F3491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429481FF-2590-CD31-DF87-DF392A4B2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5B7863B2-3F7B-A657-2401-A91BB860E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2BAA4D11-A30D-E3C9-3E6C-08C083B4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F4D26458-F2C8-EC9B-8ECC-752A76440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2F4CFA5B-2112-50EA-7D56-56907D48E93D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1479D4BD-4F39-1754-51B6-A89B70154EA0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7B582AB9-10D4-9F01-D36D-392D7826D326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87570109-8B81-A697-B3E0-F480D91AD859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915D6816-73FA-7009-61B7-8F5371DE559D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397830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4531972-7B87-66E2-BC1C-EDCF343BB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7" y="-15729"/>
            <a:ext cx="10310593" cy="687372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747A5D-8BA5-143D-EBE9-3D0303CE35FA}"/>
              </a:ext>
            </a:extLst>
          </p:cNvPr>
          <p:cNvSpPr txBox="1"/>
          <p:nvPr/>
        </p:nvSpPr>
        <p:spPr>
          <a:xfrm>
            <a:off x="7063699" y="6172653"/>
            <a:ext cx="4008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</a:rPr>
              <a:t>Jornada e-commerce</a:t>
            </a:r>
          </a:p>
        </p:txBody>
      </p:sp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31FB9-1393-AE6B-D7AD-37459CE4A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8306F01-C4D3-961C-A429-BCA13FD27393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Compra e Contrato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616CE2-AB3A-01F3-C199-85C8B9612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462224BF-59FC-AA95-D618-8DB5F4F34BEF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3FCD1A79-49FD-278F-2E8A-DB326276BE7E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9B73470-FDE3-10C9-2B6D-97B8AC920C20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Para fechar o pedido, qual opção deve estar disponível?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129F01C2-CDD2-87A6-C83C-D2D8409A4728}"/>
              </a:ext>
            </a:extLst>
          </p:cNvPr>
          <p:cNvGrpSpPr/>
          <p:nvPr/>
        </p:nvGrpSpPr>
        <p:grpSpPr>
          <a:xfrm>
            <a:off x="3550765" y="5095432"/>
            <a:ext cx="3428615" cy="1708850"/>
            <a:chOff x="9409664" y="3241962"/>
            <a:chExt cx="2858631" cy="285591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5F3462A6-6520-10B4-B316-AD4CD802E703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A442678-C732-AA12-0C55-6E350369B8BF}"/>
                </a:ext>
              </a:extLst>
            </p:cNvPr>
            <p:cNvSpPr txBox="1"/>
            <p:nvPr/>
          </p:nvSpPr>
          <p:spPr>
            <a:xfrm>
              <a:off x="9409664" y="3264034"/>
              <a:ext cx="2858631" cy="278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PIX, cartão de crédito e boleto bancário. Diversidade de pagamento seguro ajuda a converter.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B6A3C19A-8E7C-7EEE-63EE-542EE2FF943A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84263B17-6C0E-5044-3653-6741BB6ED69B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5D143ECE-4780-1F42-8B36-2528218BB15D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6F5444FA-6747-852D-B974-D9A644540343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79A8F6D6-E001-C83E-5DF2-2BF5D167FE8F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CBB2CD69-2675-CF06-4AD8-78620EDF4FA5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F549E9F9-8A31-6E6B-91B3-A714658B0A7C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B9BCDE6-31B4-9A18-0FDA-5887C6E4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D70F9B0-3348-A104-BE61-CB5089C5C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39A7A31A-0F5F-00A3-7677-FC536E230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0C61C4C0-2589-46FF-A095-AA5ACEBBE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44EA650-03BB-684C-1E09-185C737D7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EE8AFFA3-3039-374B-2152-E075273F0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96414AC3-F6AF-90CE-6B71-F52177C6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6C0427B4-5F56-C6C8-4D78-30FE771E9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3826B352-C86E-B0A5-35B3-F82F83A50593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DE3ED75C-DF8F-6E89-148A-8E4DF8486D21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69B4F50C-C4DC-CBA0-B37E-2B090A7B995A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5E22496D-45F1-64FD-54F7-8FF28C83879B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61B38B94-C0A1-AE15-574A-D7C7C5AFEEA3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29247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64C40-23DD-B914-55C6-72F66E989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6C1B657F-80A5-23C9-2B1C-CC008236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2262191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E9203B0-9D2E-6DEB-0A01-BBA09F7E156B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Compra e Contrato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A7891D1-5E3C-B178-FB45-43E9081A39EF}"/>
              </a:ext>
            </a:extLst>
          </p:cNvPr>
          <p:cNvCxnSpPr/>
          <p:nvPr/>
        </p:nvCxnSpPr>
        <p:spPr>
          <a:xfrm flipV="1">
            <a:off x="7666891" y="5445370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76B139E-9937-F5E9-961A-7E650AA5F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8D8F6FE1-0491-12BB-7D1B-6513D9A04C5B}"/>
              </a:ext>
            </a:extLst>
          </p:cNvPr>
          <p:cNvSpPr/>
          <p:nvPr/>
        </p:nvSpPr>
        <p:spPr>
          <a:xfrm>
            <a:off x="1949886" y="4325739"/>
            <a:ext cx="2469713" cy="1167455"/>
          </a:xfrm>
          <a:prstGeom prst="wedgeRoundRectCallout">
            <a:avLst>
              <a:gd name="adj1" fmla="val -45004"/>
              <a:gd name="adj2" fmla="val 6281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alcançamos a etapa da Compra e Contrato.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42DD2B5-7FBD-385F-6016-C3EF50B6BA94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64748012-24DD-73C6-1F4D-4D2F86A8E36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5C4EFF0-CF0D-F7B0-4231-60C82C316D13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Compra e Contrato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359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B4769C-E6F1-7687-7BE6-23DA4DFA9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3896" y="2883877"/>
            <a:ext cx="5168104" cy="3974123"/>
          </a:xfrm>
          <a:prstGeom prst="rect">
            <a:avLst/>
          </a:prstGeom>
        </p:spPr>
      </p:pic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F8CF5122-7ABB-BDB5-1203-510327C2CA5E}"/>
              </a:ext>
            </a:extLst>
          </p:cNvPr>
          <p:cNvSpPr/>
          <p:nvPr/>
        </p:nvSpPr>
        <p:spPr>
          <a:xfrm flipH="1">
            <a:off x="668213" y="216877"/>
            <a:ext cx="6811109" cy="4654061"/>
          </a:xfrm>
          <a:prstGeom prst="wedgeRoundRectCallout">
            <a:avLst>
              <a:gd name="adj1" fmla="val -56760"/>
              <a:gd name="adj2" fmla="val 388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Momento do Fechamento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Se o Carlos ficar em dúvida sobre o valor final da parcela no carrinho, ele pode acionar o chat do e-commerce. O suporte consegue auxiliá-lo da melhor forma.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Quando o Carlos entra em contato porque o cartão foi recusado por segurança pelo banco, o suporte orienta por outra forma de pagamento, por exemplo o uso do PIX com aprovação imediata, garantindo que ele não perca o estoque do smartphone escolhido.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ATENÇÃO: O suporte deve ser ágil: um cliente que busca o chat na tela de contrato tem alta intenção de compra, mas se esperar mais de 2 minutos por atendimento, fechará a aba do navegador.</a:t>
            </a:r>
          </a:p>
        </p:txBody>
      </p:sp>
    </p:spTree>
    <p:extLst>
      <p:ext uri="{BB962C8B-B14F-4D97-AF65-F5344CB8AC3E}">
        <p14:creationId xmlns:p14="http://schemas.microsoft.com/office/powerpoint/2010/main" val="3474201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A09B0-7760-871D-4AA0-EEAAFECB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52DA6FF-DC32-190F-F7D5-410DBB857113}"/>
              </a:ext>
            </a:extLst>
          </p:cNvPr>
          <p:cNvSpPr txBox="1"/>
          <p:nvPr/>
        </p:nvSpPr>
        <p:spPr>
          <a:xfrm>
            <a:off x="386859" y="1951672"/>
            <a:ext cx="4947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smartphone novo e o chip chegaram na casa do Carlos antes do prazo. Ele abre a caixa, coloca o chip da Claro no aparelho e liga o celular pela primeira vez. Agora, ele precisa ativar a linha e o plano Claro controle.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CF7B7F-0BA1-85FC-8DF9-5E18D0011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91" y="642701"/>
            <a:ext cx="6163408" cy="4108939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7AB2C25-E96F-6FAE-96B0-955A0039D79A}"/>
              </a:ext>
            </a:extLst>
          </p:cNvPr>
          <p:cNvSpPr/>
          <p:nvPr/>
        </p:nvSpPr>
        <p:spPr>
          <a:xfrm>
            <a:off x="187569" y="105508"/>
            <a:ext cx="2919046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Ativação e Instalação</a:t>
            </a:r>
          </a:p>
        </p:txBody>
      </p:sp>
    </p:spTree>
    <p:extLst>
      <p:ext uri="{BB962C8B-B14F-4D97-AF65-F5344CB8AC3E}">
        <p14:creationId xmlns:p14="http://schemas.microsoft.com/office/powerpoint/2010/main" val="1928606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39F0C-2978-CF1A-EDBD-0AC825BC2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9A121E8-9C33-A6C8-8E9C-6F39E0C3B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6" y="431685"/>
            <a:ext cx="5237284" cy="349152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5337542-BED6-D0DF-31F4-709F354BFA83}"/>
              </a:ext>
            </a:extLst>
          </p:cNvPr>
          <p:cNvSpPr txBox="1"/>
          <p:nvPr/>
        </p:nvSpPr>
        <p:spPr>
          <a:xfrm>
            <a:off x="6579578" y="2544195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Qual é a forma mais rápida e moderna para Carlos realizar a ativação?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64369E2-1C69-72CC-4B1D-97D014556D52}"/>
              </a:ext>
            </a:extLst>
          </p:cNvPr>
          <p:cNvSpPr/>
          <p:nvPr/>
        </p:nvSpPr>
        <p:spPr>
          <a:xfrm>
            <a:off x="820615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A: Deixar o celular desligado na gaveta por dois dias esperando que a linha se ative sozinha por telepatia.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FD87A43-6749-25A0-4FA4-CEF87D965073}"/>
              </a:ext>
            </a:extLst>
          </p:cNvPr>
          <p:cNvSpPr/>
          <p:nvPr/>
        </p:nvSpPr>
        <p:spPr>
          <a:xfrm>
            <a:off x="6260123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B: Seguir as instruções simples do manual que veio na caixa, reiniciar o aparelho para captar o sinal 5G da Claro e baixar o aplicativo Minha Claro Móvel para gerenciar o plano.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E12D0A1-775A-AD85-B62C-5C08702A1B9F}"/>
              </a:ext>
            </a:extLst>
          </p:cNvPr>
          <p:cNvSpPr/>
          <p:nvPr/>
        </p:nvSpPr>
        <p:spPr>
          <a:xfrm>
            <a:off x="6260123" y="5873262"/>
            <a:ext cx="5146431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B: Linha ativa! Carlos já está navegando na velocidade máxima do 5G da Claro e o aplicativo já mostra seu consumo do Claro controle.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575E22D-334A-35DF-5FA4-1F857E33F987}"/>
              </a:ext>
            </a:extLst>
          </p:cNvPr>
          <p:cNvSpPr/>
          <p:nvPr/>
        </p:nvSpPr>
        <p:spPr>
          <a:xfrm>
            <a:off x="785445" y="5873262"/>
            <a:ext cx="5146431" cy="984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A: Sem ligar o aparelho e seguir o passo a passo, Carlos vai continuar incomunicável. O processo de autoatendimento é rápido!</a:t>
            </a:r>
          </a:p>
        </p:txBody>
      </p:sp>
    </p:spTree>
    <p:extLst>
      <p:ext uri="{BB962C8B-B14F-4D97-AF65-F5344CB8AC3E}">
        <p14:creationId xmlns:p14="http://schemas.microsoft.com/office/powerpoint/2010/main" val="2242335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3A4B1-95F0-425E-BA4C-D4600A8AF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7A8EC92D-5CF2-06C5-57DB-48A4DF478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499" y="105429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FFD1C3-C107-B15E-62C7-8E98DF66441E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Ativação e Instalação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09AF24D8-4110-2767-61D9-3B2AAB6C07E3}"/>
              </a:ext>
            </a:extLst>
          </p:cNvPr>
          <p:cNvCxnSpPr/>
          <p:nvPr/>
        </p:nvCxnSpPr>
        <p:spPr>
          <a:xfrm flipV="1">
            <a:off x="8807547" y="2857372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19778B03-C277-291A-B138-F3F92476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D0BC4F87-BD5F-2C13-2497-29A04617CDE7}"/>
              </a:ext>
            </a:extLst>
          </p:cNvPr>
          <p:cNvSpPr/>
          <p:nvPr/>
        </p:nvSpPr>
        <p:spPr>
          <a:xfrm>
            <a:off x="1935470" y="3520441"/>
            <a:ext cx="2469713" cy="2010296"/>
          </a:xfrm>
          <a:prstGeom prst="wedgeRoundRectCallout">
            <a:avLst>
              <a:gd name="adj1" fmla="val -47852"/>
              <a:gd name="adj2" fmla="val 648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6374826-FB38-DF40-B74B-75C9D7ACF1E9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CA1836FC-F577-096D-88DD-5ABB99A559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322EDD4-5366-BCF7-D354-BCFACA42B3F2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Ativação e Instalação</a:t>
              </a:r>
            </a:p>
          </p:txBody>
        </p:sp>
      </p:grpSp>
      <p:grpSp>
        <p:nvGrpSpPr>
          <p:cNvPr id="10" name="Grupo 46">
            <a:extLst>
              <a:ext uri="{FF2B5EF4-FFF2-40B4-BE49-F238E27FC236}">
                <a16:creationId xmlns:a16="http://schemas.microsoft.com/office/drawing/2014/main" id="{BAAB3544-8DEE-FD70-4889-442F236C8BF9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11" name="Grupo 25">
              <a:extLst>
                <a:ext uri="{FF2B5EF4-FFF2-40B4-BE49-F238E27FC236}">
                  <a16:creationId xmlns:a16="http://schemas.microsoft.com/office/drawing/2014/main" id="{0DAA406F-131A-966D-8FF4-4264821C0947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752CEA73-8D14-CEC4-9B7E-024DFFC7D846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6BE50F8E-08C5-A932-A7F2-AA700330BA4C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923133AB-4BBA-B2BC-4A47-9FBAA4EC1416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C715657C-E811-7A59-FAC7-1CE6CE9366F9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CF4FDD4E-8A91-221D-AF1D-DDCF240D1003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58335E8-11D2-1614-943E-0454C8A0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0FA61556-1E4E-3BC0-F764-88CA2697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116FD74D-FB20-F135-AC40-2E01FB4E4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C157F909-D8E7-A439-42EE-34BAF418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F4510A9-9781-55F6-292D-C8DEDBDED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FEE31F2E-AC63-FF5B-3F1E-B570E672F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02F74197-F0A1-F741-6B5C-A20E3826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F583014-F16A-83F8-BAA4-F3B8CF49A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3575115-17AD-CC45-DE2E-468AB3BA7187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6" name="Seta para a direita 23">
              <a:extLst>
                <a:ext uri="{FF2B5EF4-FFF2-40B4-BE49-F238E27FC236}">
                  <a16:creationId xmlns:a16="http://schemas.microsoft.com/office/drawing/2014/main" id="{962B7734-A401-96D7-A017-89F4DCD32317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3ED9BCBA-3DFC-3A5E-7C46-BC021F7F3B2B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9309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DBC3A-ACAF-6ADE-2BA3-B6A6C3514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45F8A86-2E41-E44C-078A-DAAC036EF262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Ativação e Instalação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AC7A07-3B52-EF5F-AA33-AFF96CB64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62773E5D-63C8-9752-6DA8-FA78C1917106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70CEC917-1791-4149-12AC-FDDA8BC6C31B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37E4F59-4D43-D994-0B4C-C07D6DD16222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Onde o Carlos gerencia o plano e vê o consumo?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2B5753AA-9CA3-9070-74D1-EC4532E142F7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89EA8946-C3B5-3E1C-CBDC-443CCD7BB1B7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73EFF1A6-E7BC-F6C7-4FA0-5A6C79515D95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4D60CC49-2948-D34C-F452-DA6A4A0FFE4C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63B9C329-E244-F7FE-9911-65724621E6AF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F43A315E-B371-F683-416F-B73D6FD3B478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A36C6A5C-5D48-6F99-54F2-8B3E6F8E759C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B6AD8168-8D21-D289-3058-95F16AD5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A6E8B723-FF27-C0B4-9578-FD4C04C3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3675E4A3-8662-EB6B-4DB5-10B7E3E3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AEB82314-B2A6-89A1-45BB-98AC0E3C8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F7B30782-A293-6D63-FF8D-1182D2321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5BA6C72D-B9B4-4E4C-0AEC-22E34941B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D5B1901-3D2A-BF1A-C710-BAC629DE3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285128BA-3D9C-06A1-7627-5D422BFB0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3988A8FE-6053-214E-69A4-0FD2A95F3F27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29F7ADCE-E06C-D2ED-B860-C01EDBB866C8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DCFB8F53-54CA-6B26-2296-FA877E8758A3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50FFF197-F790-517C-88F8-1CC44B18C1DD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3F61E381-4A81-ADDC-E1C5-5807877FFE4E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416653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C36AD-14E9-1165-ADA8-40FE4BA66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9429455-79A8-93F3-2878-FCB8A0590DE4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Ativação e Instalação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028F583-41A7-4D01-DBC8-A4959C6E0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0497FD81-275B-D2F6-C7E0-A4726279FD07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3D3D3FBB-D2C1-D0C1-45BB-BBE27AF1378C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56376DF-6E82-3946-9A29-E5B5E99D002E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Onde o Carlos gerencia o plano e vê o consumo?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AFF25855-57A1-CAA9-437F-06BCC431C1A4}"/>
              </a:ext>
            </a:extLst>
          </p:cNvPr>
          <p:cNvGrpSpPr/>
          <p:nvPr/>
        </p:nvGrpSpPr>
        <p:grpSpPr>
          <a:xfrm>
            <a:off x="3550765" y="5095432"/>
            <a:ext cx="3428615" cy="1708850"/>
            <a:chOff x="9409664" y="3241962"/>
            <a:chExt cx="2858631" cy="285591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F174ADD4-2D1D-676A-2B5D-D5309B4037F4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7C50F1B-0FD4-6CF3-1866-2AB664F58538}"/>
                </a:ext>
              </a:extLst>
            </p:cNvPr>
            <p:cNvSpPr txBox="1"/>
            <p:nvPr/>
          </p:nvSpPr>
          <p:spPr>
            <a:xfrm>
              <a:off x="9409664" y="3264034"/>
              <a:ext cx="2858631" cy="224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Pelo aplicativo Minha Claro Móvel. O app é a ferramenta central de gestão.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B52A204E-D47E-A723-4C59-496DDF083060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989F9D92-96F0-7F31-11A6-E1405FDFE8EE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436B5852-DD80-AE01-7180-19CB1B295165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D00B3DAF-9884-3559-CD80-C2768F75B8E0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3AD934C0-0CCD-5A19-A257-7F48EC90C720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61EF66E2-A0DF-D086-5A93-4BC83118E885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1D7DDA87-A317-DAD6-5673-C180C0076F13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B13E1E63-B4DF-C2B1-59C4-868639D2C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566A825-548B-F034-A055-D8F3DE38F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66A6A164-83D4-E94E-063B-CA44B02A4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00088D9-2B4A-6A29-6878-6ACCB7E7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E55DFA8E-078B-93ED-5587-2DB95E759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28F50020-FDE4-579B-4052-30FC34686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2567C0B1-ADB5-4370-76B8-F6C0CC111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9278F978-F2F4-2153-4151-67AE7B2CA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D79F8BB3-1F6F-73A3-DDEA-1F55F7BD4553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AAB692D5-EC83-43D2-96E0-169391FEC0C1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D2852721-F525-4655-551F-3483D4CF4357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092F4A2D-25E5-DAF2-88FC-F34BF13575E2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66017D53-0210-90E5-ADCB-E3356500AEC9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30607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5B95D-1D4C-4949-099A-15516C76C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DE50294B-0E40-2A53-F49E-73FB56FB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2262191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3B07756-D34C-FD3E-ADDF-C24BBA47A97B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Ativação e Instalação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17C720F7-1C8B-DF46-87E4-F4ED19E5B217}"/>
              </a:ext>
            </a:extLst>
          </p:cNvPr>
          <p:cNvCxnSpPr/>
          <p:nvPr/>
        </p:nvCxnSpPr>
        <p:spPr>
          <a:xfrm flipV="1">
            <a:off x="8487507" y="5410201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46E69334-0A04-29D8-4E3E-8B4E75E30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6B78CCFB-E9AD-DF0D-4537-FC65560935FC}"/>
              </a:ext>
            </a:extLst>
          </p:cNvPr>
          <p:cNvSpPr/>
          <p:nvPr/>
        </p:nvSpPr>
        <p:spPr>
          <a:xfrm>
            <a:off x="1935470" y="4363281"/>
            <a:ext cx="2469713" cy="1167455"/>
          </a:xfrm>
          <a:prstGeom prst="wedgeRoundRectCallout">
            <a:avLst>
              <a:gd name="adj1" fmla="val -47852"/>
              <a:gd name="adj2" fmla="val 648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alcançamos a etapa da Ativação e Instalação.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B56B151-1B66-CDAB-BCC3-BBAB8163BB71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7F496AC2-AF6B-3169-A470-5D843B5A27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70B3E84C-9044-C9EC-92EA-CC905E623C0E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Ativação e Instalação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38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B4B6B-5D33-EE89-C977-CC3AE3DFB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657ADF1-15D9-23DA-80F8-8266FBE59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3896" y="2883877"/>
            <a:ext cx="5168104" cy="3974123"/>
          </a:xfrm>
          <a:prstGeom prst="rect">
            <a:avLst/>
          </a:prstGeom>
        </p:spPr>
      </p:pic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8E9375F4-5738-6A8E-0EFF-3FBD91BC7781}"/>
              </a:ext>
            </a:extLst>
          </p:cNvPr>
          <p:cNvSpPr/>
          <p:nvPr/>
        </p:nvSpPr>
        <p:spPr>
          <a:xfrm flipH="1">
            <a:off x="668213" y="216877"/>
            <a:ext cx="6811109" cy="4654061"/>
          </a:xfrm>
          <a:prstGeom prst="wedgeRoundRectCallout">
            <a:avLst>
              <a:gd name="adj1" fmla="val -56760"/>
              <a:gd name="adj2" fmla="val 388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início do uso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Caso o Carlos mude de ideia e queira transformar o chip físico que chegou em um </a:t>
            </a:r>
            <a:r>
              <a:rPr lang="pt-BR" dirty="0" err="1"/>
              <a:t>e-SIM</a:t>
            </a:r>
            <a:r>
              <a:rPr lang="pt-BR" dirty="0"/>
              <a:t> (chip virtual) para liberar a gaveta do celular, ele pode pedir o QR </a:t>
            </a:r>
            <a:r>
              <a:rPr lang="pt-BR" dirty="0" err="1"/>
              <a:t>Code</a:t>
            </a:r>
            <a:r>
              <a:rPr lang="pt-BR" dirty="0"/>
              <a:t> de migração diretamente ao suporte no chat de pós-venda do e-commerce.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SAIBA MAIS: Se o Carlos chamar o suporte dizendo que colocou o chip mas o sinal não aparece, o atendente faz um comando de atualização de linha na rede remotamente e orienta o Carlos a apenas reiniciar o aparelho para o 5G ativar.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ATENÇÃO: O suporte precisa garantir que o Carlos saia do atendimento sabendo logar no aplicativo Minha Claro móvel, pois é lá que ele acompanhará o consumo da franquia do plano Controle.</a:t>
            </a:r>
          </a:p>
        </p:txBody>
      </p:sp>
    </p:spTree>
    <p:extLst>
      <p:ext uri="{BB962C8B-B14F-4D97-AF65-F5344CB8AC3E}">
        <p14:creationId xmlns:p14="http://schemas.microsoft.com/office/powerpoint/2010/main" val="154799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D78F0C3-40B1-AB5B-56FE-5DBAE215C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752"/>
            <a:ext cx="3300836" cy="253824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98B9A8A8-27A1-E141-B56E-1B8BBDA0054C}"/>
              </a:ext>
            </a:extLst>
          </p:cNvPr>
          <p:cNvSpPr/>
          <p:nvPr/>
        </p:nvSpPr>
        <p:spPr>
          <a:xfrm>
            <a:off x="3300837" y="1923393"/>
            <a:ext cx="6358978" cy="2081048"/>
          </a:xfrm>
          <a:prstGeom prst="wedgeRoundRectCallout">
            <a:avLst>
              <a:gd name="adj1" fmla="val -56397"/>
              <a:gd name="adj2" fmla="val 839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Olá. Hoje vou contar a história do Carlos que está em sua jornada para trocar de smartphone via e-commerce.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Suas decisões vão ditar se ele terá uma experiência incrível ou uma dor de cabeça.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Vamos conhecer as etapas.</a:t>
            </a:r>
          </a:p>
        </p:txBody>
      </p:sp>
    </p:spTree>
    <p:extLst>
      <p:ext uri="{BB962C8B-B14F-4D97-AF65-F5344CB8AC3E}">
        <p14:creationId xmlns:p14="http://schemas.microsoft.com/office/powerpoint/2010/main" val="4185821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4548E-6573-BECD-B672-64566C76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E9D27B4-CEB8-5592-0D98-8B8AB1F7D6B4}"/>
              </a:ext>
            </a:extLst>
          </p:cNvPr>
          <p:cNvSpPr txBox="1"/>
          <p:nvPr/>
        </p:nvSpPr>
        <p:spPr>
          <a:xfrm>
            <a:off x="293074" y="908318"/>
            <a:ext cx="4947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Após alguns dias testando o smartphone novo e utilizando a franquia do plano Claro controle no trabalho, Carlos recebe uma pesquisa de satisfação por e-mail e uma notificação no app sobre a experiência de compra no e-commerce.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DBDC82C-264E-8052-D610-7B5A239AD964}"/>
              </a:ext>
            </a:extLst>
          </p:cNvPr>
          <p:cNvSpPr txBox="1"/>
          <p:nvPr/>
        </p:nvSpPr>
        <p:spPr>
          <a:xfrm>
            <a:off x="293074" y="2584718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Por que é importante que Carlos responda a essa avaliação?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C7817F9-7B7D-2947-AFBE-32CCE606275A}"/>
              </a:ext>
            </a:extLst>
          </p:cNvPr>
          <p:cNvSpPr/>
          <p:nvPr/>
        </p:nvSpPr>
        <p:spPr>
          <a:xfrm>
            <a:off x="820615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A: Fechar a pesquisa sem responder, pois ele acha que o feedback de um único cliente não faz diferença para a empresa.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C97E55A-5FFD-B3D2-E627-4A90830F620C}"/>
              </a:ext>
            </a:extLst>
          </p:cNvPr>
          <p:cNvSpPr/>
          <p:nvPr/>
        </p:nvSpPr>
        <p:spPr>
          <a:xfrm>
            <a:off x="6260123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B: Responder sinceramente dando nota máxima pelo processo rápido, ajudando a Claro a entender que a jornada digital dele foi excelente.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4986A8A-227A-7095-1193-C69B3F1984A2}"/>
              </a:ext>
            </a:extLst>
          </p:cNvPr>
          <p:cNvSpPr/>
          <p:nvPr/>
        </p:nvSpPr>
        <p:spPr>
          <a:xfrm>
            <a:off x="6260123" y="5873262"/>
            <a:ext cx="5146431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B: Excelente! O feedback do Carlos foi registrado. A Claro utiliza essas notas para manter o e-commerce sempre eficiente e recompensar a equipe de atendimento.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957B982-E07D-27AB-3CCB-60CAD164E3F9}"/>
              </a:ext>
            </a:extLst>
          </p:cNvPr>
          <p:cNvSpPr/>
          <p:nvPr/>
        </p:nvSpPr>
        <p:spPr>
          <a:xfrm>
            <a:off x="785445" y="5873262"/>
            <a:ext cx="5146431" cy="984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A: As avaliações ajudam a calibrar o e-commerce e a reconhecer os pontos fortes. Não responder deixa a Claro sem saber se o Carlos ficou 100% satisfeito.</a:t>
            </a:r>
          </a:p>
        </p:txBody>
      </p:sp>
      <p:sp>
        <p:nvSpPr>
          <p:cNvPr id="8" name="AutoShape 2" descr="Imagem gerada: Home office com pesquisa de satisfação">
            <a:extLst>
              <a:ext uri="{FF2B5EF4-FFF2-40B4-BE49-F238E27FC236}">
                <a16:creationId xmlns:a16="http://schemas.microsoft.com/office/drawing/2014/main" id="{D3981145-7B29-6AAA-3CA1-9B69FE2B8C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9072" y="3231048"/>
            <a:ext cx="5440427" cy="362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E621AA9-1032-9F1C-4A7F-E8E50273A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74" y="420321"/>
            <a:ext cx="5858241" cy="390549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F017EB8-2437-DDB8-5F17-038B81EEA6DD}"/>
              </a:ext>
            </a:extLst>
          </p:cNvPr>
          <p:cNvSpPr/>
          <p:nvPr/>
        </p:nvSpPr>
        <p:spPr>
          <a:xfrm>
            <a:off x="187569" y="105508"/>
            <a:ext cx="2965939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Avaliação do Serviço</a:t>
            </a:r>
          </a:p>
        </p:txBody>
      </p:sp>
    </p:spTree>
    <p:extLst>
      <p:ext uri="{BB962C8B-B14F-4D97-AF65-F5344CB8AC3E}">
        <p14:creationId xmlns:p14="http://schemas.microsoft.com/office/powerpoint/2010/main" val="1956587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F3B4E-C93F-1C7B-44A7-1D98ED5B7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7AB2E177-5E3E-015A-6279-E85E5FC1B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170" y="198643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6823932-9160-1271-56F5-1997571C4E9C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Avaliação do Serviço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74B1A2B-AC6F-04D4-4EDF-555DD03E908C}"/>
              </a:ext>
            </a:extLst>
          </p:cNvPr>
          <p:cNvCxnSpPr/>
          <p:nvPr/>
        </p:nvCxnSpPr>
        <p:spPr>
          <a:xfrm flipV="1">
            <a:off x="9479573" y="2939562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188F5690-1054-030A-F61F-9687DA414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B9F057FD-C69D-102D-DCE6-D05432ED4A92}"/>
              </a:ext>
            </a:extLst>
          </p:cNvPr>
          <p:cNvSpPr/>
          <p:nvPr/>
        </p:nvSpPr>
        <p:spPr>
          <a:xfrm>
            <a:off x="1935470" y="3291841"/>
            <a:ext cx="2469713" cy="2201354"/>
          </a:xfrm>
          <a:prstGeom prst="wedgeRoundRectCallout">
            <a:avLst>
              <a:gd name="adj1" fmla="val -46903"/>
              <a:gd name="adj2" fmla="val 648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952D636-D480-239C-CFB2-06AB2A69039D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C1847C85-D952-3B94-9871-C5E6E0C8FF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9ACA1D3-0C05-AE31-BBC8-079DF81286FE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Avaliação do Serviço</a:t>
              </a:r>
            </a:p>
          </p:txBody>
        </p:sp>
      </p:grpSp>
      <p:grpSp>
        <p:nvGrpSpPr>
          <p:cNvPr id="10" name="Grupo 46">
            <a:extLst>
              <a:ext uri="{FF2B5EF4-FFF2-40B4-BE49-F238E27FC236}">
                <a16:creationId xmlns:a16="http://schemas.microsoft.com/office/drawing/2014/main" id="{F5DE6CF7-6674-6962-A266-57D4C44A2EEB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11" name="Grupo 25">
              <a:extLst>
                <a:ext uri="{FF2B5EF4-FFF2-40B4-BE49-F238E27FC236}">
                  <a16:creationId xmlns:a16="http://schemas.microsoft.com/office/drawing/2014/main" id="{721C6352-8C47-F4B3-A779-2DDDA1323192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487F32CE-0546-6428-0B77-4266E30B3738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96C2DB11-6477-E118-9B16-3ED326FDB784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DBC118D0-A4DD-8D86-5DAF-7FEDCBDAC74A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382E3BC7-9557-9E8B-95D5-A27AB21229A0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242820FA-36A1-3E82-7C3E-02EBA0E968AF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D95486C-9B34-AE81-5CDA-7C719219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C9E93999-8950-3FEE-A40E-5325880B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CFF457B-2C81-A0F7-2431-5B6ECA4A2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73D03709-F512-211C-10BB-004F1034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42291A9E-F2D9-2C39-6B6E-441AF380F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E934B50-48F5-A9EF-A6D4-8BD0A8653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A3C8C83-4464-B39B-459A-59150D1E9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6EB1FCE-594E-BF36-D401-FB702E2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3B12A42-4C30-297F-EFA8-33AA29807C57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6" name="Seta para a direita 23">
              <a:extLst>
                <a:ext uri="{FF2B5EF4-FFF2-40B4-BE49-F238E27FC236}">
                  <a16:creationId xmlns:a16="http://schemas.microsoft.com/office/drawing/2014/main" id="{3C6FF2D2-CA98-FC47-7516-126DC8BD471E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A4897FCE-88C2-6E60-F0C5-F402A90247AC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149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DF29-10CF-D947-388A-EF75C09CB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458CCAB-E78D-3B05-3F15-203E108D4465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Avaliação do Serviço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9AA77D-F004-99FE-77B5-B1020F8FA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D74D30C3-1B20-16FE-C391-FB76D7461003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8069A7CA-7397-F110-AA3E-F4030AB2FB36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0473BBC-9B75-B05E-7A21-D54C90155A48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Avaliar a experiência do Carlos ajuda a Claro a: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D783CB2E-8CC9-B90D-7E0E-245FD1D6CF72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DEF090E2-43C9-9B48-94C3-095BA39B5CBC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DFFC1BFE-E5E8-A1FF-CD6A-F8462DF69F81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7C7EFE50-9084-2C57-8D3E-45EE544A0888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04F63646-7364-46D1-8DE5-61D1A963ECAA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485F0B4F-BC5C-129D-0340-3499B11711C1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703D3A08-730F-9D7B-384A-1AB1C043698B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597F708B-94BD-FEEC-ED8F-DC3AA3EA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2B6818C2-D4ED-635F-9897-6E7010E7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9D27F8C9-AC1E-CFB7-29F2-84DED9E4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114D1FFB-045F-90AE-D398-5F161976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8ADC686-4070-E597-D983-978C75C7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4B03EA1-4ED1-A8D3-5DA7-D56522851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4A076FBA-8AFE-9947-61CC-E7B2FF8F6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2BF2B848-5E84-4375-05BF-8DB43D368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FFFC899E-793F-FBFA-5057-4C639C6AC06E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89B61046-9064-E98E-6FF2-16F6C5A61463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2D410A6B-2207-3B80-9841-C663C14A39CF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431BEF94-A34C-552E-241C-1860706909D1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A0C2833F-1830-B23C-4AF3-144CD07BE4D5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6899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EEA35-2585-E8AA-343D-58DA37BC5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F80A02D-A01A-0B7B-1CCB-4773EA171B5E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Avaliação do Serviço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CB95BC-DF17-C05B-0C95-0D8E1B5C1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E2D1D5E8-204B-B371-0BF3-DFE6051B253D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00E34625-7DB5-DBF7-6FE4-2573DCD0D6F9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8B838AC-6E31-B03C-8D04-870659D53005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Avaliar a experiência do Carlos ajuda a Claro a: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AFD2F111-8680-F84D-9BDE-904395FA33DC}"/>
              </a:ext>
            </a:extLst>
          </p:cNvPr>
          <p:cNvGrpSpPr/>
          <p:nvPr/>
        </p:nvGrpSpPr>
        <p:grpSpPr>
          <a:xfrm>
            <a:off x="3550765" y="5095432"/>
            <a:ext cx="3428615" cy="1708850"/>
            <a:chOff x="9409664" y="3241962"/>
            <a:chExt cx="2858631" cy="285591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0247E1B5-20A4-0EA5-52E7-F57673C6514D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581FD2E-20BF-BC04-21CB-EDED10484B2D}"/>
                </a:ext>
              </a:extLst>
            </p:cNvPr>
            <p:cNvSpPr txBox="1"/>
            <p:nvPr/>
          </p:nvSpPr>
          <p:spPr>
            <a:xfrm>
              <a:off x="9409664" y="3264034"/>
              <a:ext cx="2858631" cy="278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Melhorar os processos e corrigir falhas de navegação. Dados reais de satisfação guiam as decisões.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7E465494-3FAD-C07F-FC3B-785398DC0947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89578F07-8041-D352-AEAD-A0AE272C0A1C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0CC1AA95-32B7-A2B8-77E0-4F1FB76E5EE8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873BC977-7FFA-CCAB-86E2-389EF3B54A2E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962BE4ED-9638-3153-28FE-3A4F1AB21A54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90CF88AF-E5C6-50FB-A785-15234D58C60B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2DCCEFE9-85C6-8173-1BB3-DD7E1ACB04DD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7BF62B7B-CB88-A1E0-B08B-4655B4A94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8C481FB1-3F1C-761C-55A5-6A13BE765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BBAF737B-992D-3743-CFA7-3A253E4E2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C0757CE-A110-5111-835B-A0AE84E36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F9C13CB5-88A9-388D-EC34-F99B9A47B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37C9C71D-2990-BFB3-7BDC-97B6FB976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E3D70907-675E-8EDD-7511-55B96069F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D4A29ABE-C1FF-1080-4780-ECDAE2A3B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2F44D6D2-06CC-767A-49D0-411FA7DFD3FF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09BBB4C7-11AA-1273-FFF2-0F298D7D4D01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7534290A-764A-C028-1787-05FDC9A2F2BE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7C936E27-202D-92DE-5950-0E76EBE16C0B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D4593662-6E41-DB26-C46B-7F08FA65621A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183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1C4C5-1A5E-9169-0461-81872DBFF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39FB217D-0EC8-3506-873A-984B5B270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2262191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C75EC6-BD7B-EC37-9054-F7619C84A37D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Avaliação do Serviço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C4DAF5C-A799-F542-ADDF-0FF7B735B6C0}"/>
              </a:ext>
            </a:extLst>
          </p:cNvPr>
          <p:cNvCxnSpPr/>
          <p:nvPr/>
        </p:nvCxnSpPr>
        <p:spPr>
          <a:xfrm flipV="1">
            <a:off x="9308123" y="5339862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B665FC0F-F1A7-66D2-ED40-9B31BEE43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33393166-F32E-8DAC-F8C7-CF8CE4327B16}"/>
              </a:ext>
            </a:extLst>
          </p:cNvPr>
          <p:cNvSpPr/>
          <p:nvPr/>
        </p:nvSpPr>
        <p:spPr>
          <a:xfrm>
            <a:off x="1935470" y="4325739"/>
            <a:ext cx="2469713" cy="1167455"/>
          </a:xfrm>
          <a:prstGeom prst="wedgeRoundRectCallout">
            <a:avLst>
              <a:gd name="adj1" fmla="val -46903"/>
              <a:gd name="adj2" fmla="val 648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alcançamos a etapa da Avaliação do Serviço.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2DC5833-DC18-24C3-D849-E352A01AAEEE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1DF6488A-4695-7602-CEF5-E80CB4A816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4EFF075-7E36-EAFC-5B50-99CA2FC172A0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Avaliação do Serviço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48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9DC5153-96FA-CE9D-5830-E91E22EDB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15" y="272561"/>
            <a:ext cx="6312877" cy="63128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6090E6E-65B5-B047-192F-866022995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4CDA0A9C-EF0D-80E4-7C35-D075E697F51E}"/>
              </a:ext>
            </a:extLst>
          </p:cNvPr>
          <p:cNvSpPr/>
          <p:nvPr/>
        </p:nvSpPr>
        <p:spPr>
          <a:xfrm>
            <a:off x="1981201" y="2719754"/>
            <a:ext cx="3505200" cy="2445195"/>
          </a:xfrm>
          <a:prstGeom prst="wedgeRoundRectCallout">
            <a:avLst>
              <a:gd name="adj1" fmla="val -46903"/>
              <a:gd name="adj2" fmla="val 648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Cada interação no e-commerce da Claro é uma oportunidade de fortalecer a confiança, gerar valor e transformar clientes em verdadeiros promotores da marca.</a:t>
            </a:r>
          </a:p>
        </p:txBody>
      </p:sp>
    </p:spTree>
    <p:extLst>
      <p:ext uri="{BB962C8B-B14F-4D97-AF65-F5344CB8AC3E}">
        <p14:creationId xmlns:p14="http://schemas.microsoft.com/office/powerpoint/2010/main" val="3514428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069E1-ADBC-7A97-45D8-8636EB68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7EE0100-1A02-0A73-A752-501FD6163FF2}"/>
              </a:ext>
            </a:extLst>
          </p:cNvPr>
          <p:cNvSpPr txBox="1"/>
          <p:nvPr/>
        </p:nvSpPr>
        <p:spPr>
          <a:xfrm>
            <a:off x="293074" y="943487"/>
            <a:ext cx="4947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 evento inesperado acontece! Carlos está viajando a trabalho para outra região do país e percebe que gastou mais internet do que o habitual fazendo chamadas de vídeo em trânsito. De repente, chega uma notificação informando que ele acumulou pontos no Claro clube por causa da compra recente do celular.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4FCA03-24CF-BCF6-F5CA-BC365B422B54}"/>
              </a:ext>
            </a:extLst>
          </p:cNvPr>
          <p:cNvSpPr txBox="1"/>
          <p:nvPr/>
        </p:nvSpPr>
        <p:spPr>
          <a:xfrm>
            <a:off x="293073" y="3105834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Como Carlos pode usar esse imprevisto/evento a seu favor através dos canais digitais da Claro?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60C4009-E21F-4FB4-8C76-815A1B14AC7B}"/>
              </a:ext>
            </a:extLst>
          </p:cNvPr>
          <p:cNvSpPr/>
          <p:nvPr/>
        </p:nvSpPr>
        <p:spPr>
          <a:xfrm>
            <a:off x="820615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A: Entrar em desespero achando que vai ficar sem internet no meio da viagem e tentar comprar pacotes avulsos em bancas de jornal físicas.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A45F119-6D07-B6ED-701B-9AF9644B7FB3}"/>
              </a:ext>
            </a:extLst>
          </p:cNvPr>
          <p:cNvSpPr/>
          <p:nvPr/>
        </p:nvSpPr>
        <p:spPr>
          <a:xfrm>
            <a:off x="6260123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B: Acessar o Claro clube dentro do app </a:t>
            </a:r>
            <a:r>
              <a:rPr lang="pt-BR" sz="1600" i="1" dirty="0"/>
              <a:t>Minha Claro</a:t>
            </a:r>
            <a:r>
              <a:rPr lang="pt-BR" sz="1600" dirty="0"/>
              <a:t>, resgatar seus pontos acumulados na compra do celular e trocá-los por bônus de internet ou benefícios exclusivos de parceiros.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3CB238C-3234-CF57-F960-A2526DB0944B}"/>
              </a:ext>
            </a:extLst>
          </p:cNvPr>
          <p:cNvSpPr/>
          <p:nvPr/>
        </p:nvSpPr>
        <p:spPr>
          <a:xfrm>
            <a:off x="6260123" y="5873262"/>
            <a:ext cx="5146431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B: Sensacional! Carlos usou os pontos do Claro clube, ganhou internet extra para terminar suas reuniões de viagem e não gastou um centavo a mais.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78028DF-CF65-BAF8-9610-C5A101AB80B3}"/>
              </a:ext>
            </a:extLst>
          </p:cNvPr>
          <p:cNvSpPr/>
          <p:nvPr/>
        </p:nvSpPr>
        <p:spPr>
          <a:xfrm>
            <a:off x="785445" y="5873262"/>
            <a:ext cx="5146431" cy="984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A: Não há necessidade de buscar canais físicos! O app resolve tudo na hora e os pontos do Claro clube servem justamente para te dar vantagens nesses momentos.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53C581D-BD85-2C50-B065-E551C725A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7917"/>
            <a:ext cx="4662854" cy="3108569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66CC777-AF5B-67A6-B986-6607E6F8A461}"/>
              </a:ext>
            </a:extLst>
          </p:cNvPr>
          <p:cNvSpPr/>
          <p:nvPr/>
        </p:nvSpPr>
        <p:spPr>
          <a:xfrm>
            <a:off x="187569" y="105508"/>
            <a:ext cx="2801816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Eventos aleatórios</a:t>
            </a:r>
          </a:p>
        </p:txBody>
      </p:sp>
    </p:spTree>
    <p:extLst>
      <p:ext uri="{BB962C8B-B14F-4D97-AF65-F5344CB8AC3E}">
        <p14:creationId xmlns:p14="http://schemas.microsoft.com/office/powerpoint/2010/main" val="608362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B1062-1888-7A7C-C1B5-2BD362BDC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CE6DCE08-B8F1-83F2-2C57-E2CAE24CB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49" y="216221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39BB38-5EFB-2D30-7689-E7213BC4CA39}"/>
              </a:ext>
            </a:extLst>
          </p:cNvPr>
          <p:cNvSpPr txBox="1"/>
          <p:nvPr/>
        </p:nvSpPr>
        <p:spPr>
          <a:xfrm>
            <a:off x="867506" y="656492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Eventos aleatórios</a:t>
            </a:r>
          </a:p>
          <a:p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F673884E-DD5F-B3F2-93E8-36F7B6A09638}"/>
              </a:ext>
            </a:extLst>
          </p:cNvPr>
          <p:cNvCxnSpPr/>
          <p:nvPr/>
        </p:nvCxnSpPr>
        <p:spPr>
          <a:xfrm flipV="1">
            <a:off x="10541098" y="2414369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0D75D091-6E6C-CD77-3CD0-1EAAFB713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F1DC5A77-158D-5335-EDA3-20E9C2E75E92}"/>
              </a:ext>
            </a:extLst>
          </p:cNvPr>
          <p:cNvSpPr/>
          <p:nvPr/>
        </p:nvSpPr>
        <p:spPr>
          <a:xfrm>
            <a:off x="1954823" y="3223261"/>
            <a:ext cx="2426069" cy="2045854"/>
          </a:xfrm>
          <a:prstGeom prst="wedgeRoundRectCallout">
            <a:avLst>
              <a:gd name="adj1" fmla="val -46428"/>
              <a:gd name="adj2" fmla="val 7386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29DBB1C-92A7-4DF2-337F-B53D31B2DFBF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A08A5A97-8FED-DF82-8DAD-E92810D1F3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09FFEB6-2605-CCA1-3605-0A75995DC1E6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Eventos Aleatórios</a:t>
              </a:r>
            </a:p>
          </p:txBody>
        </p:sp>
      </p:grpSp>
      <p:grpSp>
        <p:nvGrpSpPr>
          <p:cNvPr id="10" name="Grupo 46">
            <a:extLst>
              <a:ext uri="{FF2B5EF4-FFF2-40B4-BE49-F238E27FC236}">
                <a16:creationId xmlns:a16="http://schemas.microsoft.com/office/drawing/2014/main" id="{05EFB4A3-B07A-24C4-0808-4FDD2C21AF5B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11" name="Grupo 25">
              <a:extLst>
                <a:ext uri="{FF2B5EF4-FFF2-40B4-BE49-F238E27FC236}">
                  <a16:creationId xmlns:a16="http://schemas.microsoft.com/office/drawing/2014/main" id="{71E085D9-8575-5E2E-BA58-5D9FACE26834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1686B317-5302-5062-9B74-3F681B818D83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610A122F-04A1-E556-FD8C-B86FECB8742D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EDEFBC34-A934-DB72-2F87-7D3862871A2E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C9EA8FE2-5807-1B8D-DBD6-7500B2D694B8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996C6148-1D2C-0F55-0329-755D5A42A495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0AC2525-B59D-6510-512C-51EA69F69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847D3DA-F0CD-E70F-1B5E-681E0E00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6D9FDE5-0709-1421-AFFA-DB1D54D14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8BAD9C2-AB17-8CB0-F384-F8FD1EAA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AB63206-70F7-50A7-BEC0-20B5E5333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1BC04CA-075F-D0D7-408E-2C471FF3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32E11FF-24BC-64D1-50DF-039564572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15845C3-A97A-3BA3-2FEE-DDA6AEB16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F1E3A3A-F21D-A9E6-5FC0-8E4B7EFB62D4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6" name="Seta para a direita 23">
              <a:extLst>
                <a:ext uri="{FF2B5EF4-FFF2-40B4-BE49-F238E27FC236}">
                  <a16:creationId xmlns:a16="http://schemas.microsoft.com/office/drawing/2014/main" id="{B4B0EB7B-6A0D-C3F0-76D4-9B5FBFD2FBA2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CE35592D-1036-D4CB-5C68-E0ABEE35C3D3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170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D5CD1-FBAE-4FB1-BA3D-EBA47971F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FAEC349-0308-4775-A9E4-9BFCE869DF5C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Eventos aleatórios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CEB2E6-6758-54DD-C591-2B3FDEE25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5D88D0AB-CCD6-623F-251F-8B00370AABA8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405B955D-5B7F-727A-A315-BA8B5EF4A49C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9F95429-17D5-A6C5-10BE-8B61EB3EB1B3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 imprevisto de falta de internet, o e-commerce oferece: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35FB378F-580A-F69A-3BD7-573C427D756B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0030FA17-A81B-954B-79AC-123B4F836D20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C5B6EAE5-819F-4B4F-3E12-C2760D7C7A4A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D803BA51-5B50-3B55-E96B-6C4DED6E7C75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7B9AA94C-5FFF-3E93-593E-9699ADFA1891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4B0C0AA6-3EA7-DE47-A601-EBC338F5B778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E95D3416-124D-208F-3E2E-60C93F50055C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62A02FD3-66E4-2956-0AEF-6D63F5F9C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6352992-72B8-BB46-EC05-61CDAB415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A41A9A62-3BF2-A30E-61D2-D0EF44721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5E5F0421-6C43-2262-D6BF-F5AF9CB5C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BD57F782-0499-0E0C-F97F-ED85079DA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BD1CE463-7BF5-57E5-389C-AD2FE4CA9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9F2CB7A7-D214-326A-7772-5BD8DDC11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9A9BDB64-6D4A-93D4-DA3E-7E9F541E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0E2EA5C6-8986-621B-1DD7-7C54ADEFD791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6EA180C2-8477-FD90-FC4A-7ECAF29F36D1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7D50404E-2552-4FBC-0C54-7173B2738363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6FCBFAA5-E6B9-D0FA-F640-2DB3D07C45AE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C76C4BA6-5CAF-D013-A7FF-9CA157966465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15078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0D0D7-5173-7C36-85A7-9E5B54578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E50C1D9-3115-8515-4FC9-7735C9D69A51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Eventos aleatórios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824496-FA05-778E-881F-1FACE8305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4CAD0019-C365-6EBE-BF81-4F00F6636685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9D8585BA-C901-3AB5-81FA-BF07A85CC201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BD95D3A-C3E1-06E7-D30D-2035FE9AB0A5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 imprevisto de falta de internet, o e-commerce oferece: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5A13C1B4-558C-6C72-3B65-D85022BE8C5E}"/>
              </a:ext>
            </a:extLst>
          </p:cNvPr>
          <p:cNvGrpSpPr/>
          <p:nvPr/>
        </p:nvGrpSpPr>
        <p:grpSpPr>
          <a:xfrm>
            <a:off x="3550765" y="5095432"/>
            <a:ext cx="3428615" cy="1708850"/>
            <a:chOff x="9409664" y="3241962"/>
            <a:chExt cx="2858631" cy="285591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F9933B8E-9D3E-483A-EF44-63D30949151B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333AF5B-3B9C-6E24-4B01-E7236005D9BC}"/>
                </a:ext>
              </a:extLst>
            </p:cNvPr>
            <p:cNvSpPr txBox="1"/>
            <p:nvPr/>
          </p:nvSpPr>
          <p:spPr>
            <a:xfrm>
              <a:off x="9409664" y="3264034"/>
              <a:ext cx="2858631" cy="278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Resgate fácil de bônus ou pontos Claro clube. Resgate fácil de bônus resolve a urgência.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2A7FDF11-7376-9C0D-A610-9E2CFC48EB30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269A2A8C-C06F-A73E-F70B-8F75BC5E2E28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231085EE-FA32-E983-671A-D5076F6B001D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A9F3D692-B609-C61B-8B02-E9EBE74ADB9E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94C55025-7AAC-E7AA-1395-8A1E49D274B7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057A6A25-4102-881B-D7C3-39882FB98F67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C9F5F4CD-CD24-408B-5294-4B13FEFD7788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FDEE0C01-9B56-6A0D-5A4B-3F0177905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AE1BCDAB-0F5B-6E00-9FEF-102BA8A24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B697A59F-3DB1-4DC0-5AEA-EB23008B4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DF9D08DB-FA6D-35F5-1671-D9624F7C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2BBE91A9-FE45-D794-9CFE-187E99B00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ED4AD69F-2DA2-7478-AC72-E259E20EF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EDDF4017-3A10-A5F5-E42B-1DA00F498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ADB38AFB-588A-489C-D205-366850250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FC5FCAA8-1022-E7D6-7FF5-4293706DBA7C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E3DB8C6D-5547-B78F-F4DC-2C7AC68B9032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7BF9F95E-AF9D-DFB5-60C0-772C3981FB28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300568F0-253C-2527-6B11-DABF95F00479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17DB8912-FE3B-4C3F-2FF0-A261C8BBCD9A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411805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1444EF6A-DF80-99CA-00F2-29F32260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677" y="1817978"/>
            <a:ext cx="7534076" cy="42665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DCEFF15-4079-24AB-34C7-F9A26CA129E4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Etapas</a:t>
            </a:r>
          </a:p>
        </p:txBody>
      </p:sp>
    </p:spTree>
    <p:extLst>
      <p:ext uri="{BB962C8B-B14F-4D97-AF65-F5344CB8AC3E}">
        <p14:creationId xmlns:p14="http://schemas.microsoft.com/office/powerpoint/2010/main" val="29016212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BE20A-71B1-BD96-A8E6-E58D487BA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CC6F8B11-097B-0623-FB9B-FE73D3240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2262191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2D611C0-C4F6-2AB9-6782-E02C23360EB7}"/>
              </a:ext>
            </a:extLst>
          </p:cNvPr>
          <p:cNvSpPr txBox="1"/>
          <p:nvPr/>
        </p:nvSpPr>
        <p:spPr>
          <a:xfrm>
            <a:off x="867506" y="656492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Eventos aleatórios</a:t>
            </a:r>
          </a:p>
          <a:p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FBB7532-67F9-05FC-9855-34BB1B1B925C}"/>
              </a:ext>
            </a:extLst>
          </p:cNvPr>
          <p:cNvCxnSpPr/>
          <p:nvPr/>
        </p:nvCxnSpPr>
        <p:spPr>
          <a:xfrm flipV="1">
            <a:off x="10163908" y="5257800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F999660-8D54-EAA3-42E1-7A9A38501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BAB98FF8-1126-55D4-63FF-6D01805AE884}"/>
              </a:ext>
            </a:extLst>
          </p:cNvPr>
          <p:cNvSpPr/>
          <p:nvPr/>
        </p:nvSpPr>
        <p:spPr>
          <a:xfrm>
            <a:off x="1954823" y="4101659"/>
            <a:ext cx="2469713" cy="1167455"/>
          </a:xfrm>
          <a:prstGeom prst="wedgeRoundRectCallout">
            <a:avLst>
              <a:gd name="adj1" fmla="val -46428"/>
              <a:gd name="adj2" fmla="val 7386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alcançamos a etapa Eventos aleatórios.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5CB2C9B-32BB-2D77-B12C-DAC041BD9D52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46C6D540-B82D-2C25-C022-153E01AF83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C959198-A828-B07C-4F1D-D506BD637D80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Eventos Aleatórios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985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9A4EB-F111-E2A0-3810-6E98C7E7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D6CE0F-134C-29DF-D075-0F213B165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3896" y="2883877"/>
            <a:ext cx="5168104" cy="3974123"/>
          </a:xfrm>
          <a:prstGeom prst="rect">
            <a:avLst/>
          </a:prstGeom>
        </p:spPr>
      </p:pic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56B9A95D-5303-D802-0650-FF6C62BF8294}"/>
              </a:ext>
            </a:extLst>
          </p:cNvPr>
          <p:cNvSpPr/>
          <p:nvPr/>
        </p:nvSpPr>
        <p:spPr>
          <a:xfrm flipH="1">
            <a:off x="668213" y="216877"/>
            <a:ext cx="6811109" cy="4654061"/>
          </a:xfrm>
          <a:prstGeom prst="wedgeRoundRectCallout">
            <a:avLst>
              <a:gd name="adj1" fmla="val -56760"/>
              <a:gd name="adj2" fmla="val 3889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Resolvendo o Inesperado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No meio de uma viagem de trabalho, se a franquia de internet do Carlos acabar antes do mês virar, ele pode abrir o chat do e-commerce. O suporte consegue ativar um pacote adicional de emergência debitado direto na próxima fatura do plano Controle.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Se o Carlos esquecer como resgatar o voucher de cinema que ganhou, o suporte pode acessar o perfil dele no Claro clube pelo sistema interno e enviar o código promocional direto pelo WhatsApp dele, poupando o tempo do cliente.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ATENÇÃO: Diante de uma oscilação de sinal por causa de fortes chuvas, se o Carlos reclamar no atendimento, o suporte deve ser empático, explicar o evento climático e conceder um bônus de dados como cortesia pela paciência.</a:t>
            </a:r>
          </a:p>
        </p:txBody>
      </p:sp>
    </p:spTree>
    <p:extLst>
      <p:ext uri="{BB962C8B-B14F-4D97-AF65-F5344CB8AC3E}">
        <p14:creationId xmlns:p14="http://schemas.microsoft.com/office/powerpoint/2010/main" val="1286685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C157A-8A63-EF00-D399-F3BCD2C2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A35F72D-DFF8-C0EB-186E-1E6975A33B3F}"/>
              </a:ext>
            </a:extLst>
          </p:cNvPr>
          <p:cNvSpPr txBox="1"/>
          <p:nvPr/>
        </p:nvSpPr>
        <p:spPr>
          <a:xfrm>
            <a:off x="293074" y="943487"/>
            <a:ext cx="4947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Carlos completou um ciclo perfeito. Ele tem um smartphone moderno, um plano Claro controle que atende suas necessidades sem estourar o orçamento, ganhou benefícios no Claro clube e resolveu tudo sem precisar ir a uma loja física. Ele se tornou um promotor da marca.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D684B1-D8F5-BE77-129F-E63DF350A7F6}"/>
              </a:ext>
            </a:extLst>
          </p:cNvPr>
          <p:cNvSpPr txBox="1"/>
          <p:nvPr/>
        </p:nvSpPr>
        <p:spPr>
          <a:xfrm>
            <a:off x="293073" y="3105834"/>
            <a:ext cx="4947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 amigo do trabalho pergunta para Carlos se vale a pena comprar celular pelo site da Claro. O que Carlos faz?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B64CF0E-6867-C8F9-1955-A8589BCDFBCF}"/>
              </a:ext>
            </a:extLst>
          </p:cNvPr>
          <p:cNvSpPr/>
          <p:nvPr/>
        </p:nvSpPr>
        <p:spPr>
          <a:xfrm>
            <a:off x="820615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A: Diz que não lembra como fez a compra e sugere que o amigo procure qualquer outra opção na internet.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33537AD-BDF1-F41B-396A-EF81E021680C}"/>
              </a:ext>
            </a:extLst>
          </p:cNvPr>
          <p:cNvSpPr/>
          <p:nvPr/>
        </p:nvSpPr>
        <p:spPr>
          <a:xfrm>
            <a:off x="6260123" y="4765798"/>
            <a:ext cx="5146431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Opção B: Recomenda fortemente o e-commerce da Claro, explicando como a jornada casada com o plano Controle traz descontos reais e facilidade de uso.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8CEEAF6-8D95-F6F7-06D5-59FF89B10B83}"/>
              </a:ext>
            </a:extLst>
          </p:cNvPr>
          <p:cNvSpPr/>
          <p:nvPr/>
        </p:nvSpPr>
        <p:spPr>
          <a:xfrm>
            <a:off x="6260123" y="5873262"/>
            <a:ext cx="5146431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B: Excelente! A experiência de Carlos no e-commerce da Claro foi tão prazerosa que ele recomenda fortemente a compra.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67F748A-6E01-8713-9CB9-7FDC8FB0CFF2}"/>
              </a:ext>
            </a:extLst>
          </p:cNvPr>
          <p:cNvSpPr/>
          <p:nvPr/>
        </p:nvSpPr>
        <p:spPr>
          <a:xfrm>
            <a:off x="785445" y="5873262"/>
            <a:ext cx="5146431" cy="984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Feedback A: Um cliente bem atendido naturalmente compartilha sua boa experiência. Vamos terminar essa jornada mostrando o verdadeiro valor da fidelização!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5FB8753-E62F-EFA9-4546-A646BD2D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5650"/>
            <a:ext cx="4781550" cy="31877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12E851A-C2E9-1770-B658-AB27CEFC8BFA}"/>
              </a:ext>
            </a:extLst>
          </p:cNvPr>
          <p:cNvSpPr/>
          <p:nvPr/>
        </p:nvSpPr>
        <p:spPr>
          <a:xfrm>
            <a:off x="187569" y="105508"/>
            <a:ext cx="2719754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Cliente fidelizado</a:t>
            </a:r>
          </a:p>
        </p:txBody>
      </p:sp>
    </p:spTree>
    <p:extLst>
      <p:ext uri="{BB962C8B-B14F-4D97-AF65-F5344CB8AC3E}">
        <p14:creationId xmlns:p14="http://schemas.microsoft.com/office/powerpoint/2010/main" val="25179492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B964F-872D-E324-3577-446211BC8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32EF7C4-BBE7-FA4A-DA72-4FE607575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524"/>
            <a:ext cx="2805106" cy="2157046"/>
          </a:xfrm>
          <a:prstGeom prst="rect">
            <a:avLst/>
          </a:prstGeom>
        </p:spPr>
      </p:pic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C5A9CC4A-55ED-30AA-60D0-10A758611598}"/>
              </a:ext>
            </a:extLst>
          </p:cNvPr>
          <p:cNvSpPr/>
          <p:nvPr/>
        </p:nvSpPr>
        <p:spPr>
          <a:xfrm flipH="1">
            <a:off x="2805106" y="404447"/>
            <a:ext cx="4185139" cy="2514600"/>
          </a:xfrm>
          <a:prstGeom prst="wedgeRoundRectCallout">
            <a:avLst>
              <a:gd name="adj1" fmla="val 61872"/>
              <a:gd name="adj2" fmla="val 3289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toque humano do Televendas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Carlos aprovou a agilidade do e-commerce, mas ele sabe que cada pessoa tem um perfil diferente. Ao conversar com um amigo, ele reforça que a Claro oferece múltiplos caminhos.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1A65198-8156-72BF-2219-B69C0FE7D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35" y="2497015"/>
            <a:ext cx="4185139" cy="4185139"/>
          </a:xfrm>
          <a:prstGeom prst="rect">
            <a:avLst/>
          </a:prstGeom>
        </p:spPr>
      </p:pic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F5E8F382-77B3-BEA2-532B-CD6F8DCE1E24}"/>
              </a:ext>
            </a:extLst>
          </p:cNvPr>
          <p:cNvSpPr/>
          <p:nvPr/>
        </p:nvSpPr>
        <p:spPr>
          <a:xfrm flipH="1">
            <a:off x="3635794" y="4138246"/>
            <a:ext cx="3550447" cy="2535293"/>
          </a:xfrm>
          <a:prstGeom prst="wedgeRoundRectCallout">
            <a:avLst>
              <a:gd name="adj1" fmla="val -94829"/>
              <a:gd name="adj2" fmla="val -5903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"Cara, o site é fera! Mas se você quer aquele atendimento mais próximo, pra tirar todas as dúvidas por voz e ter alguém te guiando, liga pro Televendas da Claro. O atendimento é super humanizado!"</a:t>
            </a:r>
          </a:p>
        </p:txBody>
      </p:sp>
    </p:spTree>
    <p:extLst>
      <p:ext uri="{BB962C8B-B14F-4D97-AF65-F5344CB8AC3E}">
        <p14:creationId xmlns:p14="http://schemas.microsoft.com/office/powerpoint/2010/main" val="865380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C2894-F50D-EB92-7E48-4CCE82EAC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C4F76AC5-34FB-F1ED-29FF-5577C7F1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789" y="105429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7C5BA8-1918-70B7-8841-1A3DF7B14021}"/>
              </a:ext>
            </a:extLst>
          </p:cNvPr>
          <p:cNvSpPr txBox="1"/>
          <p:nvPr/>
        </p:nvSpPr>
        <p:spPr>
          <a:xfrm>
            <a:off x="867506" y="656492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Cliente fidelizado</a:t>
            </a:r>
          </a:p>
          <a:p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67E8AD0-B957-C958-E6C2-F08FF3BFE965}"/>
              </a:ext>
            </a:extLst>
          </p:cNvPr>
          <p:cNvCxnSpPr/>
          <p:nvPr/>
        </p:nvCxnSpPr>
        <p:spPr>
          <a:xfrm flipV="1">
            <a:off x="11192901" y="1764531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09906662-5F42-ACDB-FDC8-4CE53CBEB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687154DB-2A5F-CC60-B806-99C8DEABA14A}"/>
              </a:ext>
            </a:extLst>
          </p:cNvPr>
          <p:cNvSpPr/>
          <p:nvPr/>
        </p:nvSpPr>
        <p:spPr>
          <a:xfrm>
            <a:off x="1935470" y="3234690"/>
            <a:ext cx="2469713" cy="2072957"/>
          </a:xfrm>
          <a:prstGeom prst="wedgeRoundRectCallout">
            <a:avLst>
              <a:gd name="adj1" fmla="val -45479"/>
              <a:gd name="adj2" fmla="val 6784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C52C705-F3DA-234F-D3EC-A60D6AE5EE3A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ACDF5664-5482-ADD0-A1B9-11A56DB206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63EA67E-80B5-093C-BE85-DB6E175C5F7B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Cliente Fidelizado</a:t>
              </a:r>
            </a:p>
          </p:txBody>
        </p:sp>
      </p:grpSp>
      <p:grpSp>
        <p:nvGrpSpPr>
          <p:cNvPr id="10" name="Grupo 46">
            <a:extLst>
              <a:ext uri="{FF2B5EF4-FFF2-40B4-BE49-F238E27FC236}">
                <a16:creationId xmlns:a16="http://schemas.microsoft.com/office/drawing/2014/main" id="{F8DFD331-4DAE-FDDE-CF1E-850F33BD6E78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11" name="Grupo 25">
              <a:extLst>
                <a:ext uri="{FF2B5EF4-FFF2-40B4-BE49-F238E27FC236}">
                  <a16:creationId xmlns:a16="http://schemas.microsoft.com/office/drawing/2014/main" id="{EE2B25DF-AD41-D849-D8EF-62D2370AF36A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926FBFA-690B-F952-72CA-00D6D38ED32C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E34AD402-CAEE-8B98-5EB9-811AEC629D6C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0F2D78EC-175A-7139-5093-6D12F3B98BBF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2F25B9BB-E823-6135-13A4-755F6D88198D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77976662-364F-DB66-FF25-4225177D79EF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2034985-9EE3-C21A-366E-310661EC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012941C-799F-CECC-5F87-D1A8826EC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86B31D8-D596-5A43-EB34-6542048E6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963F9C7-F8DC-4365-0A6C-65435C20A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7D45A9A-044F-4404-9100-BCE6F34DD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AE27FEFC-A507-D468-E33E-FBCC209FE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722CBA5-0A1C-FD15-5D78-A24725F15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3F9F13B-6D09-9FDE-D1A9-967ED4B6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71D958A2-5568-614E-455E-BE04990FD331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6" name="Seta para a direita 23">
              <a:extLst>
                <a:ext uri="{FF2B5EF4-FFF2-40B4-BE49-F238E27FC236}">
                  <a16:creationId xmlns:a16="http://schemas.microsoft.com/office/drawing/2014/main" id="{E2F4BAEC-740F-1A51-31FB-946535F0CCAC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9753232D-CF40-E26D-A1F9-A79DC6CA967B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77795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4E5BF-112B-506C-0043-60817EE4B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9F56558-FEB7-9000-6212-B2C0C317510F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Cliente fidelizado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8C261A-7846-A045-0381-27F825BD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D340DCDD-8B80-4E24-4593-91E610A12C97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589AD3ED-A670-8247-FE0F-44BEF7D06FCB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1290D3E-CBC9-716B-3D18-17F17D70126A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Um cliente fidelizado, como o Carlos, atua como: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60F36A89-4D6B-2FD0-4E5A-B4530F42B4CE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A82CBE0F-2293-A37A-F7AA-748F99930FB8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875BF7E2-6670-9A3F-FB0E-1103D154C30D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8518824D-9B93-19E0-3A4F-FCE63E1C6EE9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E06428E3-35DC-16EB-6CE5-1F814653F1D5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B90253C4-6A29-9540-C248-8F06038B0B0F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A46D102B-0BA7-8173-6F61-05F291DCC664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8C35AEA8-5FE1-25D6-7DB5-5B03D952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5A31077-5DE9-2478-AA2C-D21358D77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20522F8A-5A78-9FDF-06CF-20AD96F73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16350622-E6DC-7626-A75C-BD6ADA3CD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E79F6AAF-F70F-DD13-CFA2-AF8AB6C3A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134837D6-FBD2-88CB-AF82-D8A1FC9D1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32108258-D9B7-1A49-3026-E41BC2303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BFBC63C5-E242-20F2-9D96-D32B7DFB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239A8C2B-A4DF-763B-2C24-58CB486243FF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5CB6327A-8F13-A9D1-E00E-85A72B820148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544C0A71-B56C-CB9B-8786-7E50645A9A2E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87FD5D06-FF13-0274-7F01-7EA4CB46A3AA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967F9532-3821-14EA-0999-7D7EE11C7268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32829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2AFC-0E86-F5F0-B123-3F20CDE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4D20E16-0DAB-4777-F9A3-50E1B16884AB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Cliente fidelizado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DB56E0-5B61-D981-2A96-EF8B65CDD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grpSp>
        <p:nvGrpSpPr>
          <p:cNvPr id="6" name="Grupo 50">
            <a:extLst>
              <a:ext uri="{FF2B5EF4-FFF2-40B4-BE49-F238E27FC236}">
                <a16:creationId xmlns:a16="http://schemas.microsoft.com/office/drawing/2014/main" id="{B5C39016-59DE-721B-5B49-14D0AA2FE21D}"/>
              </a:ext>
            </a:extLst>
          </p:cNvPr>
          <p:cNvGrpSpPr/>
          <p:nvPr/>
        </p:nvGrpSpPr>
        <p:grpSpPr>
          <a:xfrm>
            <a:off x="486342" y="1952795"/>
            <a:ext cx="3782326" cy="995514"/>
            <a:chOff x="1" y="2070026"/>
            <a:chExt cx="3782326" cy="2485884"/>
          </a:xfrm>
        </p:grpSpPr>
        <p:sp>
          <p:nvSpPr>
            <p:cNvPr id="8" name="Pentágono 48">
              <a:extLst>
                <a:ext uri="{FF2B5EF4-FFF2-40B4-BE49-F238E27FC236}">
                  <a16:creationId xmlns:a16="http://schemas.microsoft.com/office/drawing/2014/main" id="{EE23AEFB-440C-E97A-9A56-5A80A8A90B23}"/>
                </a:ext>
              </a:extLst>
            </p:cNvPr>
            <p:cNvSpPr/>
            <p:nvPr/>
          </p:nvSpPr>
          <p:spPr>
            <a:xfrm>
              <a:off x="1" y="2070026"/>
              <a:ext cx="3782326" cy="2485884"/>
            </a:xfrm>
            <a:prstGeom prst="homePlate">
              <a:avLst>
                <a:gd name="adj" fmla="val 15753"/>
              </a:avLst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BBF3F46-E9DD-2DE6-74E6-71158BCFD444}"/>
                </a:ext>
              </a:extLst>
            </p:cNvPr>
            <p:cNvSpPr txBox="1"/>
            <p:nvPr/>
          </p:nvSpPr>
          <p:spPr>
            <a:xfrm>
              <a:off x="189700" y="2600637"/>
              <a:ext cx="3349906" cy="152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Um cliente fidelizado, como o Carlos, atua como:</a:t>
              </a:r>
            </a:p>
          </p:txBody>
        </p:sp>
      </p:grpSp>
      <p:grpSp>
        <p:nvGrpSpPr>
          <p:cNvPr id="13" name="Grupo 53">
            <a:extLst>
              <a:ext uri="{FF2B5EF4-FFF2-40B4-BE49-F238E27FC236}">
                <a16:creationId xmlns:a16="http://schemas.microsoft.com/office/drawing/2014/main" id="{52A1EFFB-6E3E-419B-751D-DA0859D07F16}"/>
              </a:ext>
            </a:extLst>
          </p:cNvPr>
          <p:cNvGrpSpPr/>
          <p:nvPr/>
        </p:nvGrpSpPr>
        <p:grpSpPr>
          <a:xfrm>
            <a:off x="3550765" y="5095432"/>
            <a:ext cx="3428615" cy="1708850"/>
            <a:chOff x="9409664" y="3241962"/>
            <a:chExt cx="2858631" cy="2855913"/>
          </a:xfrm>
        </p:grpSpPr>
        <p:sp>
          <p:nvSpPr>
            <p:cNvPr id="14" name="Pentágono 51">
              <a:extLst>
                <a:ext uri="{FF2B5EF4-FFF2-40B4-BE49-F238E27FC236}">
                  <a16:creationId xmlns:a16="http://schemas.microsoft.com/office/drawing/2014/main" id="{4BEC7978-C6F9-1919-B249-0D38A52D94C2}"/>
                </a:ext>
              </a:extLst>
            </p:cNvPr>
            <p:cNvSpPr/>
            <p:nvPr/>
          </p:nvSpPr>
          <p:spPr>
            <a:xfrm rot="16200000">
              <a:off x="9411024" y="3321425"/>
              <a:ext cx="2855913" cy="2696987"/>
            </a:xfrm>
            <a:prstGeom prst="homePlate">
              <a:avLst>
                <a:gd name="adj" fmla="val 185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E7CF247-6291-CDC6-4C43-C20DA30385E5}"/>
                </a:ext>
              </a:extLst>
            </p:cNvPr>
            <p:cNvSpPr txBox="1"/>
            <p:nvPr/>
          </p:nvSpPr>
          <p:spPr>
            <a:xfrm>
              <a:off x="9409664" y="3264034"/>
              <a:ext cx="2858631" cy="278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Resposta:</a:t>
              </a:r>
            </a:p>
            <a:p>
              <a:pPr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Um promotor espontâneo que indica a marca. Clientes satisfeitos indicam novos clientes organicamente.</a:t>
              </a:r>
            </a:p>
          </p:txBody>
        </p:sp>
      </p:grpSp>
      <p:grpSp>
        <p:nvGrpSpPr>
          <p:cNvPr id="16" name="Grupo 46">
            <a:extLst>
              <a:ext uri="{FF2B5EF4-FFF2-40B4-BE49-F238E27FC236}">
                <a16:creationId xmlns:a16="http://schemas.microsoft.com/office/drawing/2014/main" id="{9B6120DF-16E4-BB46-D8DF-EAC6F3F66374}"/>
              </a:ext>
            </a:extLst>
          </p:cNvPr>
          <p:cNvGrpSpPr/>
          <p:nvPr/>
        </p:nvGrpSpPr>
        <p:grpSpPr>
          <a:xfrm>
            <a:off x="4290468" y="1260603"/>
            <a:ext cx="3611063" cy="3392787"/>
            <a:chOff x="6707631" y="1197238"/>
            <a:chExt cx="4606263" cy="4540469"/>
          </a:xfrm>
        </p:grpSpPr>
        <p:grpSp>
          <p:nvGrpSpPr>
            <p:cNvPr id="17" name="Grupo 25">
              <a:extLst>
                <a:ext uri="{FF2B5EF4-FFF2-40B4-BE49-F238E27FC236}">
                  <a16:creationId xmlns:a16="http://schemas.microsoft.com/office/drawing/2014/main" id="{B5106055-28B8-D98C-418F-9E155803F8E1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D7F14372-6E87-76BC-E70F-2131C6D1FCAC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144CEC25-7F67-B838-FDFA-9CB84DA6DEA4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5F6B969C-FE22-DC77-B56A-8ECB014F9EC5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31154C91-7C68-CABC-6EDF-54BD7E1CF983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91BD6136-5C25-6101-3D8E-ED667CC01371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7AECF576-3790-3CFF-6931-CF72F795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A0209F6-93BC-E524-22FE-5A0D39267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7FDD8DA4-DC33-1496-C602-6D3457FBB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DC139EB-E99B-12E5-E0B5-538508F7B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958DFEB0-206F-34D4-E9D9-2B0AA6503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281EAFEC-F000-3618-6B94-E180FEB6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03F1FF7B-414E-2D2A-EA84-435B33871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0888EB10-5906-8CDF-EE3D-5D9F302B4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31" name="Grupo 24">
            <a:extLst>
              <a:ext uri="{FF2B5EF4-FFF2-40B4-BE49-F238E27FC236}">
                <a16:creationId xmlns:a16="http://schemas.microsoft.com/office/drawing/2014/main" id="{BBB4C992-8720-8A29-2A51-7C3B8EBC3AD2}"/>
              </a:ext>
            </a:extLst>
          </p:cNvPr>
          <p:cNvGrpSpPr/>
          <p:nvPr/>
        </p:nvGrpSpPr>
        <p:grpSpPr>
          <a:xfrm>
            <a:off x="5792531" y="1569989"/>
            <a:ext cx="692122" cy="1590017"/>
            <a:chOff x="3831884" y="2199155"/>
            <a:chExt cx="882869" cy="2127874"/>
          </a:xfrm>
        </p:grpSpPr>
        <p:sp>
          <p:nvSpPr>
            <p:cNvPr id="32" name="Seta para a direita 23">
              <a:extLst>
                <a:ext uri="{FF2B5EF4-FFF2-40B4-BE49-F238E27FC236}">
                  <a16:creationId xmlns:a16="http://schemas.microsoft.com/office/drawing/2014/main" id="{8D3C1BED-6A2A-6967-3A2E-AAD172026485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B50052CD-5A01-A072-4618-15F0D2AE1F6F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CDE0FDBA-1C7B-6519-ED62-91950228E774}"/>
              </a:ext>
            </a:extLst>
          </p:cNvPr>
          <p:cNvSpPr/>
          <p:nvPr/>
        </p:nvSpPr>
        <p:spPr>
          <a:xfrm>
            <a:off x="-2534907" y="4555909"/>
            <a:ext cx="2424187" cy="22801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WEB – A  roleta vai girar, e conforme o clique, é selecionada uma fatia. Ao selecionar, aparecerá a resposta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C7D7D6F1-BF8D-C90A-499C-176E3EC7B4D5}"/>
              </a:ext>
            </a:extLst>
          </p:cNvPr>
          <p:cNvSpPr/>
          <p:nvPr/>
        </p:nvSpPr>
        <p:spPr>
          <a:xfrm>
            <a:off x="-2318772" y="889820"/>
            <a:ext cx="2019015" cy="30737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DG – A ideia é termos um ponteiro que gira sobre a roleta. O cursista clica na fatia e o ponteiro para sobre ela</a:t>
            </a:r>
          </a:p>
        </p:txBody>
      </p:sp>
    </p:spTree>
    <p:extLst>
      <p:ext uri="{BB962C8B-B14F-4D97-AF65-F5344CB8AC3E}">
        <p14:creationId xmlns:p14="http://schemas.microsoft.com/office/powerpoint/2010/main" val="120350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AF2FE-5C21-246E-7B25-3C7A2879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BC8F48E2-4527-6060-603F-F700F25F9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2262191"/>
            <a:ext cx="7287891" cy="41270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8A5F74B-D5C4-F6E5-8028-A17FB29492C1}"/>
              </a:ext>
            </a:extLst>
          </p:cNvPr>
          <p:cNvSpPr txBox="1"/>
          <p:nvPr/>
        </p:nvSpPr>
        <p:spPr>
          <a:xfrm>
            <a:off x="867506" y="656492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Cliente fidelizado</a:t>
            </a:r>
          </a:p>
          <a:p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8ABD08C-C93E-0558-27B2-790FC20A5CD2}"/>
              </a:ext>
            </a:extLst>
          </p:cNvPr>
          <p:cNvCxnSpPr/>
          <p:nvPr/>
        </p:nvCxnSpPr>
        <p:spPr>
          <a:xfrm flipV="1">
            <a:off x="11090031" y="5199184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F9066D2D-633F-6F05-F5EC-F84446E8A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446653B1-374A-989D-F66F-A4D20013D2E4}"/>
              </a:ext>
            </a:extLst>
          </p:cNvPr>
          <p:cNvSpPr/>
          <p:nvPr/>
        </p:nvSpPr>
        <p:spPr>
          <a:xfrm>
            <a:off x="1935470" y="4140192"/>
            <a:ext cx="2469713" cy="1167455"/>
          </a:xfrm>
          <a:prstGeom prst="wedgeRoundRectCallout">
            <a:avLst>
              <a:gd name="adj1" fmla="val -45479"/>
              <a:gd name="adj2" fmla="val 6784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Muito bem, alcançamos a etapa Cliente fidelizado.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184E554-BCBA-8140-A956-66BF7FE7E78F}"/>
              </a:ext>
            </a:extLst>
          </p:cNvPr>
          <p:cNvGrpSpPr/>
          <p:nvPr/>
        </p:nvGrpSpPr>
        <p:grpSpPr>
          <a:xfrm>
            <a:off x="491630" y="274964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AA1C3A74-4FDB-0605-E9E3-A736C6CA6C0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E6F9BB7-95F3-4E27-7575-0D5C883D167E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Cliente Fidelizado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0527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0A540CA1-F326-4E4F-CD88-BE91473B8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9" y="629268"/>
            <a:ext cx="10939312" cy="615336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6C58AB5-068A-38D4-CF1D-1DCC3DC5865F}"/>
              </a:ext>
            </a:extLst>
          </p:cNvPr>
          <p:cNvSpPr txBox="1"/>
          <p:nvPr/>
        </p:nvSpPr>
        <p:spPr>
          <a:xfrm>
            <a:off x="282279" y="190411"/>
            <a:ext cx="494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Vamos recapitular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CC4D5CD-4C96-5A10-A533-D8996CBB5598}"/>
              </a:ext>
            </a:extLst>
          </p:cNvPr>
          <p:cNvSpPr txBox="1"/>
          <p:nvPr/>
        </p:nvSpPr>
        <p:spPr>
          <a:xfrm>
            <a:off x="5050446" y="5713481"/>
            <a:ext cx="209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Compra e Contrato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DB8DA13-B419-4602-1FCE-5EE3BB5E9972}"/>
              </a:ext>
            </a:extLst>
          </p:cNvPr>
          <p:cNvSpPr txBox="1"/>
          <p:nvPr/>
        </p:nvSpPr>
        <p:spPr>
          <a:xfrm>
            <a:off x="7470303" y="5679039"/>
            <a:ext cx="209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Ativação/instalação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61006B1-5E0E-E108-5030-634544E33426}"/>
              </a:ext>
            </a:extLst>
          </p:cNvPr>
          <p:cNvSpPr txBox="1"/>
          <p:nvPr/>
        </p:nvSpPr>
        <p:spPr>
          <a:xfrm>
            <a:off x="9760926" y="3905189"/>
            <a:ext cx="209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Eventos aleatórios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91A4E5E-4FE6-33BF-C601-C8463A588C69}"/>
              </a:ext>
            </a:extLst>
          </p:cNvPr>
          <p:cNvSpPr txBox="1"/>
          <p:nvPr/>
        </p:nvSpPr>
        <p:spPr>
          <a:xfrm>
            <a:off x="4892836" y="6013191"/>
            <a:ext cx="2091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Aqui o suporte atua garantindo que o contrato seja assinado sem dúvidas. Transparência nas "letras miúdas" gera confiança.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B38CE7E-20CC-0984-FC4F-6D6DC3264BAB}"/>
              </a:ext>
            </a:extLst>
          </p:cNvPr>
          <p:cNvSpPr txBox="1"/>
          <p:nvPr/>
        </p:nvSpPr>
        <p:spPr>
          <a:xfrm>
            <a:off x="7299161" y="5867369"/>
            <a:ext cx="2091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A ativação via App Minha Claro reduz em até 40% as chamadas para o </a:t>
            </a:r>
            <a:r>
              <a:rPr lang="pt-BR" sz="1100" dirty="0" err="1"/>
              <a:t>Call</a:t>
            </a:r>
            <a:r>
              <a:rPr lang="pt-BR" sz="1100" dirty="0"/>
              <a:t> Center. Incentive o autoatendimento!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1290C43-0C67-6346-A206-C067022FE9D8}"/>
              </a:ext>
            </a:extLst>
          </p:cNvPr>
          <p:cNvSpPr txBox="1"/>
          <p:nvPr/>
        </p:nvSpPr>
        <p:spPr>
          <a:xfrm>
            <a:off x="9445706" y="4189748"/>
            <a:ext cx="2091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O Claro clube é a nossa melhor ferramenta para transformar um imprevisto (falta de internet) em um momento de "uau!"</a:t>
            </a:r>
          </a:p>
        </p:txBody>
      </p:sp>
      <p:pic>
        <p:nvPicPr>
          <p:cNvPr id="22" name="Gráfico 21" descr="Volume com preenchimento sólido">
            <a:extLst>
              <a:ext uri="{FF2B5EF4-FFF2-40B4-BE49-F238E27FC236}">
                <a16:creationId xmlns:a16="http://schemas.microsoft.com/office/drawing/2014/main" id="{05BF5049-A9C0-954E-1831-1A3006949B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7668" y="5383522"/>
            <a:ext cx="898810" cy="898810"/>
          </a:xfrm>
          <a:prstGeom prst="rect">
            <a:avLst/>
          </a:prstGeom>
        </p:spPr>
      </p:pic>
      <p:pic>
        <p:nvPicPr>
          <p:cNvPr id="23" name="Suporte_proativo_garante_o_sucesso_das_vendas">
            <a:hlinkClick r:id="" action="ppaction://media"/>
            <a:extLst>
              <a:ext uri="{FF2B5EF4-FFF2-40B4-BE49-F238E27FC236}">
                <a16:creationId xmlns:a16="http://schemas.microsoft.com/office/drawing/2014/main" id="{67A359F7-ACC5-2249-84A0-9356A0168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3367" y="5559592"/>
            <a:ext cx="546670" cy="5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477D0-39DC-31C1-ABDD-90254CE10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34860E-B075-B34E-5161-A7F0429F7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5460"/>
            <a:ext cx="5244072" cy="4032540"/>
          </a:xfrm>
          <a:prstGeom prst="rect">
            <a:avLst/>
          </a:prstGeom>
        </p:spPr>
      </p:pic>
      <p:sp>
        <p:nvSpPr>
          <p:cNvPr id="3" name="Balão de Fala: Retângulo com Cantos Arredondados 2">
            <a:extLst>
              <a:ext uri="{FF2B5EF4-FFF2-40B4-BE49-F238E27FC236}">
                <a16:creationId xmlns:a16="http://schemas.microsoft.com/office/drawing/2014/main" id="{E74B4A78-6EF7-1B47-9631-CF10CA7DC275}"/>
              </a:ext>
            </a:extLst>
          </p:cNvPr>
          <p:cNvSpPr/>
          <p:nvPr/>
        </p:nvSpPr>
        <p:spPr>
          <a:xfrm>
            <a:off x="5244072" y="2080260"/>
            <a:ext cx="6345948" cy="1987648"/>
          </a:xfrm>
          <a:prstGeom prst="wedgeRoundRectCallout">
            <a:avLst>
              <a:gd name="adj1" fmla="val -67643"/>
              <a:gd name="adj2" fmla="val 5723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Parabéns! Você completou a Missão E-commerce Claro. Passando por todas as 8 etapas, desde a Necessidade até a Fidelização, você provou que colocar o cliente no centro das decisões e oferecer processos digitais integrados gera conexões de longo prazo.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Carlos é agora um cliente Claro fiel e totalmente conectado!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4A05BC6-991E-E0E6-3EAD-49BC57B7E2CC}"/>
              </a:ext>
            </a:extLst>
          </p:cNvPr>
          <p:cNvGrpSpPr/>
          <p:nvPr/>
        </p:nvGrpSpPr>
        <p:grpSpPr>
          <a:xfrm>
            <a:off x="10762575" y="4429859"/>
            <a:ext cx="1429424" cy="1729098"/>
            <a:chOff x="1270423" y="2092625"/>
            <a:chExt cx="1429424" cy="1729098"/>
          </a:xfrm>
        </p:grpSpPr>
        <p:pic>
          <p:nvPicPr>
            <p:cNvPr id="5" name="Gráfico 4" descr="Medalha estrutura de tópicos">
              <a:extLst>
                <a:ext uri="{FF2B5EF4-FFF2-40B4-BE49-F238E27FC236}">
                  <a16:creationId xmlns:a16="http://schemas.microsoft.com/office/drawing/2014/main" id="{623801C4-D2C7-1AD6-7CA4-AC437B5ADF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1EA5D40D-1FCA-A9AB-663C-85C9BA57C54A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Cliente Fidelizado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8CE49DE-3A4A-76C8-9817-39B58CF1DD30}"/>
              </a:ext>
            </a:extLst>
          </p:cNvPr>
          <p:cNvGrpSpPr/>
          <p:nvPr/>
        </p:nvGrpSpPr>
        <p:grpSpPr>
          <a:xfrm>
            <a:off x="9521330" y="4429859"/>
            <a:ext cx="1429424" cy="1729098"/>
            <a:chOff x="1270423" y="2092625"/>
            <a:chExt cx="1429424" cy="1729098"/>
          </a:xfrm>
        </p:grpSpPr>
        <p:pic>
          <p:nvPicPr>
            <p:cNvPr id="8" name="Gráfico 7" descr="Medalha estrutura de tópicos">
              <a:extLst>
                <a:ext uri="{FF2B5EF4-FFF2-40B4-BE49-F238E27FC236}">
                  <a16:creationId xmlns:a16="http://schemas.microsoft.com/office/drawing/2014/main" id="{ED5E13DC-0D28-8089-DE79-62651F69ABF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4BE3F73-E913-C09F-3B45-A6C41FD36391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Eventos Aleatórios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07CE683-5BF2-E25B-0834-B43E644B1900}"/>
              </a:ext>
            </a:extLst>
          </p:cNvPr>
          <p:cNvGrpSpPr/>
          <p:nvPr/>
        </p:nvGrpSpPr>
        <p:grpSpPr>
          <a:xfrm>
            <a:off x="8169320" y="4429859"/>
            <a:ext cx="1429424" cy="1729098"/>
            <a:chOff x="1270423" y="2092625"/>
            <a:chExt cx="1429424" cy="1729098"/>
          </a:xfrm>
        </p:grpSpPr>
        <p:pic>
          <p:nvPicPr>
            <p:cNvPr id="17" name="Gráfico 16" descr="Medalha estrutura de tópicos">
              <a:extLst>
                <a:ext uri="{FF2B5EF4-FFF2-40B4-BE49-F238E27FC236}">
                  <a16:creationId xmlns:a16="http://schemas.microsoft.com/office/drawing/2014/main" id="{047111C2-6215-C129-C862-21DBF68D76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F3A5771-BA97-BBE2-7BAC-92BF0CC4885A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Avaliação do Serviço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BC81B0B-8C41-81F8-96B6-0E143DE8D8B2}"/>
              </a:ext>
            </a:extLst>
          </p:cNvPr>
          <p:cNvGrpSpPr/>
          <p:nvPr/>
        </p:nvGrpSpPr>
        <p:grpSpPr>
          <a:xfrm>
            <a:off x="6756572" y="4429859"/>
            <a:ext cx="1429424" cy="1729098"/>
            <a:chOff x="1270423" y="2092625"/>
            <a:chExt cx="1429424" cy="1729098"/>
          </a:xfrm>
        </p:grpSpPr>
        <p:pic>
          <p:nvPicPr>
            <p:cNvPr id="20" name="Gráfico 19" descr="Medalha estrutura de tópicos">
              <a:extLst>
                <a:ext uri="{FF2B5EF4-FFF2-40B4-BE49-F238E27FC236}">
                  <a16:creationId xmlns:a16="http://schemas.microsoft.com/office/drawing/2014/main" id="{B3FD3EFD-BD36-5893-090A-1965BA5E75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B1AEBF9-40AA-6E09-096B-06CDF1B6C8C3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Ativação e Instalação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51DAE8A-98C6-C3D3-6582-E57AAF7198FF}"/>
              </a:ext>
            </a:extLst>
          </p:cNvPr>
          <p:cNvGrpSpPr/>
          <p:nvPr/>
        </p:nvGrpSpPr>
        <p:grpSpPr>
          <a:xfrm>
            <a:off x="5003653" y="187212"/>
            <a:ext cx="1429424" cy="1544432"/>
            <a:chOff x="1270423" y="2092625"/>
            <a:chExt cx="1429424" cy="1544432"/>
          </a:xfrm>
        </p:grpSpPr>
        <p:pic>
          <p:nvPicPr>
            <p:cNvPr id="23" name="Gráfico 22" descr="Medalha estrutura de tópicos">
              <a:extLst>
                <a:ext uri="{FF2B5EF4-FFF2-40B4-BE49-F238E27FC236}">
                  <a16:creationId xmlns:a16="http://schemas.microsoft.com/office/drawing/2014/main" id="{25C6AE2D-A809-8A90-2A99-380550641F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96826971-E5EE-93B9-2600-F6738662268C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Etapa </a:t>
              </a:r>
              <a:r>
                <a:rPr lang="pt-BR" sz="1200" dirty="0"/>
                <a:t>Necessidade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098A72A-605E-47C3-5138-D8EE4538FA4B}"/>
              </a:ext>
            </a:extLst>
          </p:cNvPr>
          <p:cNvGrpSpPr/>
          <p:nvPr/>
        </p:nvGrpSpPr>
        <p:grpSpPr>
          <a:xfrm>
            <a:off x="6394370" y="183522"/>
            <a:ext cx="1475564" cy="1548122"/>
            <a:chOff x="1270423" y="2092625"/>
            <a:chExt cx="1429424" cy="1544432"/>
          </a:xfrm>
        </p:grpSpPr>
        <p:pic>
          <p:nvPicPr>
            <p:cNvPr id="26" name="Gráfico 25" descr="Medalha estrutura de tópicos">
              <a:extLst>
                <a:ext uri="{FF2B5EF4-FFF2-40B4-BE49-F238E27FC236}">
                  <a16:creationId xmlns:a16="http://schemas.microsoft.com/office/drawing/2014/main" id="{44E2ACF0-0DE9-4526-2133-AD9A47D74A9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3DD67FE-9CC8-4AC3-201E-A4AF6F238F82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Pesquisa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ABF96B9-6135-DFC3-29C7-B4D01557C2F4}"/>
              </a:ext>
            </a:extLst>
          </p:cNvPr>
          <p:cNvGrpSpPr/>
          <p:nvPr/>
        </p:nvGrpSpPr>
        <p:grpSpPr>
          <a:xfrm>
            <a:off x="7702334" y="170187"/>
            <a:ext cx="1429424" cy="1729098"/>
            <a:chOff x="1270423" y="2092625"/>
            <a:chExt cx="1429424" cy="1729098"/>
          </a:xfrm>
        </p:grpSpPr>
        <p:pic>
          <p:nvPicPr>
            <p:cNvPr id="29" name="Gráfico 28" descr="Medalha estrutura de tópicos">
              <a:extLst>
                <a:ext uri="{FF2B5EF4-FFF2-40B4-BE49-F238E27FC236}">
                  <a16:creationId xmlns:a16="http://schemas.microsoft.com/office/drawing/2014/main" id="{08735BC7-6504-985C-5788-99833C2427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9AA3C07-841A-9971-9BDE-A92A864D82EA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Experiência de Compra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FA98674-A398-31C9-877C-498638F38F7C}"/>
              </a:ext>
            </a:extLst>
          </p:cNvPr>
          <p:cNvGrpSpPr/>
          <p:nvPr/>
        </p:nvGrpSpPr>
        <p:grpSpPr>
          <a:xfrm>
            <a:off x="9049005" y="170187"/>
            <a:ext cx="1429424" cy="1729098"/>
            <a:chOff x="1270423" y="2092625"/>
            <a:chExt cx="1429424" cy="1729098"/>
          </a:xfrm>
        </p:grpSpPr>
        <p:pic>
          <p:nvPicPr>
            <p:cNvPr id="32" name="Gráfico 31" descr="Medalha estrutura de tópicos">
              <a:extLst>
                <a:ext uri="{FF2B5EF4-FFF2-40B4-BE49-F238E27FC236}">
                  <a16:creationId xmlns:a16="http://schemas.microsoft.com/office/drawing/2014/main" id="{90CF380A-01C9-1F98-E084-E5F1CC2F175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4ABE859A-AB61-C4F6-1C4D-EA9BFF458CA8}"/>
                </a:ext>
              </a:extLst>
            </p:cNvPr>
            <p:cNvSpPr txBox="1"/>
            <p:nvPr/>
          </p:nvSpPr>
          <p:spPr>
            <a:xfrm>
              <a:off x="1270423" y="3329280"/>
              <a:ext cx="14294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Compra e Contrato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58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9F82FEE-5E5E-21BD-917E-AA9FFABC861A}"/>
              </a:ext>
            </a:extLst>
          </p:cNvPr>
          <p:cNvSpPr txBox="1"/>
          <p:nvPr/>
        </p:nvSpPr>
        <p:spPr>
          <a:xfrm>
            <a:off x="424961" y="1266740"/>
            <a:ext cx="4947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Carlos usa o celular para trabalhar e gerenciar o dia a dia. Nas últimas semanas, o aparelho antigo começou a travar intensamente e a bateria não dura mais que poucas horas.</a:t>
            </a:r>
          </a:p>
          <a:p>
            <a:r>
              <a:rPr lang="pt-BR" dirty="0"/>
              <a:t>Ele percebe que não dá mais para adiar: precisa de um smartphone novo com internet estável e custo controlado.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C82C1F0-0E94-3F66-23D4-E7D32669D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47" y="2282403"/>
            <a:ext cx="6257192" cy="4171461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84DA0C2-8683-F7A1-8BF3-D1E593D6D248}"/>
              </a:ext>
            </a:extLst>
          </p:cNvPr>
          <p:cNvSpPr/>
          <p:nvPr/>
        </p:nvSpPr>
        <p:spPr>
          <a:xfrm>
            <a:off x="187569" y="105508"/>
            <a:ext cx="2708031" cy="3636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Etapa Necessidade</a:t>
            </a:r>
          </a:p>
        </p:txBody>
      </p:sp>
    </p:spTree>
    <p:extLst>
      <p:ext uri="{BB962C8B-B14F-4D97-AF65-F5344CB8AC3E}">
        <p14:creationId xmlns:p14="http://schemas.microsoft.com/office/powerpoint/2010/main" val="3929905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72005F-32E9-5BD8-640A-6C08E0A5F755}"/>
              </a:ext>
            </a:extLst>
          </p:cNvPr>
          <p:cNvSpPr txBox="1"/>
          <p:nvPr/>
        </p:nvSpPr>
        <p:spPr>
          <a:xfrm>
            <a:off x="820614" y="832337"/>
            <a:ext cx="494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Qual deve ser o primeiro passo do Carlos para resolver esse problema?</a:t>
            </a:r>
          </a:p>
          <a:p>
            <a:endParaRPr lang="pt-BR" dirty="0"/>
          </a:p>
          <a:p>
            <a:r>
              <a:rPr lang="pt-BR" dirty="0"/>
              <a:t>Escolha e clique em uma das opções: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DB37FF4-4ADE-F694-C4C5-627AA1125859}"/>
              </a:ext>
            </a:extLst>
          </p:cNvPr>
          <p:cNvSpPr/>
          <p:nvPr/>
        </p:nvSpPr>
        <p:spPr>
          <a:xfrm>
            <a:off x="820614" y="2790093"/>
            <a:ext cx="4618893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A: Continuar usando o celular travando e esperar para ver se uma atualização de sistema milagrosa resolve o problema sozinho.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52F503D-AEA7-797B-BB31-5A57BE22BC92}"/>
              </a:ext>
            </a:extLst>
          </p:cNvPr>
          <p:cNvSpPr/>
          <p:nvPr/>
        </p:nvSpPr>
        <p:spPr>
          <a:xfrm>
            <a:off x="6260122" y="2790093"/>
            <a:ext cx="4618893" cy="984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B: Decidir que é hora de investir em um aparelho moderno com um plano que caiba no orçamento mensal sem surpresas.</a:t>
            </a:r>
          </a:p>
        </p:txBody>
      </p:sp>
    </p:spTree>
    <p:extLst>
      <p:ext uri="{BB962C8B-B14F-4D97-AF65-F5344CB8AC3E}">
        <p14:creationId xmlns:p14="http://schemas.microsoft.com/office/powerpoint/2010/main" val="364106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6888-7EB1-F722-DC56-4607BF81B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65F0D88-0502-1094-C458-31326D8163E1}"/>
              </a:ext>
            </a:extLst>
          </p:cNvPr>
          <p:cNvSpPr txBox="1"/>
          <p:nvPr/>
        </p:nvSpPr>
        <p:spPr>
          <a:xfrm>
            <a:off x="820614" y="454913"/>
            <a:ext cx="494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Qual deve ser o primeiro passo do Carlos para resolver esse problema?</a:t>
            </a:r>
          </a:p>
          <a:p>
            <a:endParaRPr lang="pt-BR" dirty="0"/>
          </a:p>
          <a:p>
            <a:r>
              <a:rPr lang="pt-BR" dirty="0"/>
              <a:t>Escolha e clique em uma das opções: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A7884AC-D104-F696-817D-E896A408149D}"/>
              </a:ext>
            </a:extLst>
          </p:cNvPr>
          <p:cNvSpPr/>
          <p:nvPr/>
        </p:nvSpPr>
        <p:spPr>
          <a:xfrm>
            <a:off x="820615" y="2385646"/>
            <a:ext cx="4900247" cy="10433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A: Continuar usando o celular travando e esperar para ver se uma atualização de sistema milagrosa resolve o problema sozinho.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C11EAED-F300-EC4A-1E67-6A32A70BBE2B}"/>
              </a:ext>
            </a:extLst>
          </p:cNvPr>
          <p:cNvSpPr/>
          <p:nvPr/>
        </p:nvSpPr>
        <p:spPr>
          <a:xfrm>
            <a:off x="6283568" y="2385646"/>
            <a:ext cx="4900247" cy="10433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Opção B: Decidir que é hora de investir em um aparelho moderno com um plano que caiba no orçamento mensal sem surpresas.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328D700-7257-B13C-C778-1CDC8194CACA}"/>
              </a:ext>
            </a:extLst>
          </p:cNvPr>
          <p:cNvSpPr/>
          <p:nvPr/>
        </p:nvSpPr>
        <p:spPr>
          <a:xfrm>
            <a:off x="820615" y="5720862"/>
            <a:ext cx="4900247" cy="10433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Feedback A: O celular do Carlos travou no meio de uma ligação importante com um cliente! Adiar a necessidade só gerou frustração.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5FAF0D5-0BBD-96BB-69D0-5863C9A45D8F}"/>
              </a:ext>
            </a:extLst>
          </p:cNvPr>
          <p:cNvSpPr/>
          <p:nvPr/>
        </p:nvSpPr>
        <p:spPr>
          <a:xfrm>
            <a:off x="6283568" y="5720862"/>
            <a:ext cx="4900247" cy="104335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Feedback B: Boa decisão! Reconhecer o momento certo de trocar de aparelho evita dores de cabeça e melhora a produtividade.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ADF4443-5422-6672-67E7-B80FEFC44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3654669"/>
            <a:ext cx="2760785" cy="184052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E40F1B3-9B33-23AE-B534-C4F7A6042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68" y="3654670"/>
            <a:ext cx="2760785" cy="18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11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BBB2E5E7-4606-CB9F-3A4E-F9608259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094" y="557352"/>
            <a:ext cx="4576049" cy="259139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F597FC-C815-4BF0-4F23-4FAEC9964C62}"/>
              </a:ext>
            </a:extLst>
          </p:cNvPr>
          <p:cNvSpPr txBox="1"/>
          <p:nvPr/>
        </p:nvSpPr>
        <p:spPr>
          <a:xfrm>
            <a:off x="867506" y="656492"/>
            <a:ext cx="49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Etapa Necessidade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6C2EF4-B94E-2237-5860-EA1EC703D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862"/>
            <a:ext cx="2469713" cy="1899138"/>
          </a:xfrm>
          <a:prstGeom prst="rect">
            <a:avLst/>
          </a:prstGeom>
        </p:spPr>
      </p:pic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4AF15B96-FA54-C9E2-C76F-FC5439322F9A}"/>
              </a:ext>
            </a:extLst>
          </p:cNvPr>
          <p:cNvSpPr/>
          <p:nvPr/>
        </p:nvSpPr>
        <p:spPr>
          <a:xfrm>
            <a:off x="2340285" y="2066231"/>
            <a:ext cx="3130060" cy="2919047"/>
          </a:xfrm>
          <a:prstGeom prst="wedgeRoundRectCallout">
            <a:avLst>
              <a:gd name="adj1" fmla="val -56397"/>
              <a:gd name="adj2" fmla="val 839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Para finalizar esta etapa, gire a roleta, responda corretamente e conquiste sua medalha.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FB53C6E-54C6-8839-F6B0-215B55AC2B8C}"/>
              </a:ext>
            </a:extLst>
          </p:cNvPr>
          <p:cNvCxnSpPr/>
          <p:nvPr/>
        </p:nvCxnSpPr>
        <p:spPr>
          <a:xfrm flipV="1">
            <a:off x="7927148" y="3148746"/>
            <a:ext cx="0" cy="808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C75E5F7-90EF-8125-EA9C-B39DBA204181}"/>
              </a:ext>
            </a:extLst>
          </p:cNvPr>
          <p:cNvGrpSpPr/>
          <p:nvPr/>
        </p:nvGrpSpPr>
        <p:grpSpPr>
          <a:xfrm>
            <a:off x="4440246" y="3525755"/>
            <a:ext cx="978878" cy="1427246"/>
            <a:chOff x="1270423" y="2092625"/>
            <a:chExt cx="1429424" cy="1888109"/>
          </a:xfrm>
        </p:grpSpPr>
        <p:pic>
          <p:nvPicPr>
            <p:cNvPr id="9" name="Gráfico 8" descr="Medalha estrutura de tópicos">
              <a:extLst>
                <a:ext uri="{FF2B5EF4-FFF2-40B4-BE49-F238E27FC236}">
                  <a16:creationId xmlns:a16="http://schemas.microsoft.com/office/drawing/2014/main" id="{11D261FB-0B76-A163-FF8C-8315869F2D9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9130" y="2092625"/>
              <a:ext cx="1352010" cy="135201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EAD8F66-673E-5ADA-8D96-1C2D2BA350DE}"/>
                </a:ext>
              </a:extLst>
            </p:cNvPr>
            <p:cNvSpPr txBox="1"/>
            <p:nvPr/>
          </p:nvSpPr>
          <p:spPr>
            <a:xfrm>
              <a:off x="1270423" y="3329279"/>
              <a:ext cx="1429424" cy="65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Etapa </a:t>
              </a:r>
              <a:r>
                <a:rPr lang="pt-BR" sz="1200" dirty="0"/>
                <a:t>Necessidade</a:t>
              </a:r>
            </a:p>
          </p:txBody>
        </p:sp>
      </p:grpSp>
      <p:grpSp>
        <p:nvGrpSpPr>
          <p:cNvPr id="6" name="Grupo 46">
            <a:extLst>
              <a:ext uri="{FF2B5EF4-FFF2-40B4-BE49-F238E27FC236}">
                <a16:creationId xmlns:a16="http://schemas.microsoft.com/office/drawing/2014/main" id="{AA424381-2B83-CEBF-2B51-681338A8CCCA}"/>
              </a:ext>
            </a:extLst>
          </p:cNvPr>
          <p:cNvGrpSpPr/>
          <p:nvPr/>
        </p:nvGrpSpPr>
        <p:grpSpPr>
          <a:xfrm>
            <a:off x="5724087" y="4336086"/>
            <a:ext cx="2508914" cy="2481690"/>
            <a:chOff x="6707631" y="1197238"/>
            <a:chExt cx="4606263" cy="4540469"/>
          </a:xfrm>
        </p:grpSpPr>
        <p:grpSp>
          <p:nvGrpSpPr>
            <p:cNvPr id="8" name="Grupo 25">
              <a:extLst>
                <a:ext uri="{FF2B5EF4-FFF2-40B4-BE49-F238E27FC236}">
                  <a16:creationId xmlns:a16="http://schemas.microsoft.com/office/drawing/2014/main" id="{31B98FB6-0F2B-EAAD-5ABA-2B47A5146A86}"/>
                </a:ext>
              </a:extLst>
            </p:cNvPr>
            <p:cNvGrpSpPr/>
            <p:nvPr/>
          </p:nvGrpSpPr>
          <p:grpSpPr>
            <a:xfrm rot="1326381">
              <a:off x="6773425" y="1197238"/>
              <a:ext cx="4540469" cy="4540469"/>
              <a:chOff x="6773425" y="1197238"/>
              <a:chExt cx="4540469" cy="4540469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D3CE86AE-6B05-BA68-98C9-6E90C7A06BEC}"/>
                  </a:ext>
                </a:extLst>
              </p:cNvPr>
              <p:cNvSpPr/>
              <p:nvPr/>
            </p:nvSpPr>
            <p:spPr>
              <a:xfrm>
                <a:off x="6773425" y="1197238"/>
                <a:ext cx="4540469" cy="454046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DCC29B79-F8CA-19E3-5AF9-93C9E3CA5CFB}"/>
                  </a:ext>
                </a:extLst>
              </p:cNvPr>
              <p:cNvCxnSpPr/>
              <p:nvPr/>
            </p:nvCxnSpPr>
            <p:spPr>
              <a:xfrm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53B4E993-2C84-A443-2101-70C5A8F5D9E1}"/>
                  </a:ext>
                </a:extLst>
              </p:cNvPr>
              <p:cNvCxnSpPr/>
              <p:nvPr/>
            </p:nvCxnSpPr>
            <p:spPr>
              <a:xfrm>
                <a:off x="9043660" y="1197238"/>
                <a:ext cx="0" cy="45404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0D23CDE4-63E8-02A0-BE65-7BFE9CB4B7B4}"/>
                  </a:ext>
                </a:extLst>
              </p:cNvPr>
              <p:cNvCxnSpPr/>
              <p:nvPr/>
            </p:nvCxnSpPr>
            <p:spPr>
              <a:xfrm flipH="1">
                <a:off x="7438361" y="1862174"/>
                <a:ext cx="3210597" cy="321059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AD83F6B9-0335-718E-0968-7A5B4AD4CB62}"/>
                  </a:ext>
                </a:extLst>
              </p:cNvPr>
              <p:cNvCxnSpPr/>
              <p:nvPr/>
            </p:nvCxnSpPr>
            <p:spPr>
              <a:xfrm>
                <a:off x="6773425" y="3467473"/>
                <a:ext cx="4540469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9BB2420-36CD-B4DC-E6B1-C1AB996AB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256" y="3031872"/>
              <a:ext cx="937703" cy="87119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16F7CD82-DA4B-5525-1BC0-EAF19257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837" y="4259425"/>
              <a:ext cx="879524" cy="941608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B54B406-1DAA-529D-06C2-0463DA3B8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837" y="4321824"/>
              <a:ext cx="816795" cy="79941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B6C40BE-7953-FCD9-4628-81D49063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011" y="1453658"/>
              <a:ext cx="812083" cy="62441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75800F4-6C34-2B13-23BA-39E328F95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998">
              <a:off x="9751376" y="1792829"/>
              <a:ext cx="989728" cy="100258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E9AB9B09-A32F-53DE-2C0C-DFC4AB09B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22183">
              <a:off x="7467296" y="1835644"/>
              <a:ext cx="637778" cy="834909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E7E9FC8-335A-E465-C2A8-6CECF3FC9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998" y="4689904"/>
              <a:ext cx="911320" cy="99962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AFD352F-3CF9-E87F-100E-74F4934CB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1" y="3031872"/>
              <a:ext cx="1323550" cy="120802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5D2B487-0FD9-9E93-7B9B-614C2CC49106}"/>
              </a:ext>
            </a:extLst>
          </p:cNvPr>
          <p:cNvGrpSpPr/>
          <p:nvPr/>
        </p:nvGrpSpPr>
        <p:grpSpPr>
          <a:xfrm>
            <a:off x="6880393" y="5017559"/>
            <a:ext cx="306944" cy="642569"/>
            <a:chOff x="3831884" y="2199155"/>
            <a:chExt cx="882869" cy="2127874"/>
          </a:xfrm>
        </p:grpSpPr>
        <p:sp>
          <p:nvSpPr>
            <p:cNvPr id="26" name="Seta para a direita 23">
              <a:extLst>
                <a:ext uri="{FF2B5EF4-FFF2-40B4-BE49-F238E27FC236}">
                  <a16:creationId xmlns:a16="http://schemas.microsoft.com/office/drawing/2014/main" id="{5CA788B7-065A-91E5-1164-C730E253E7B3}"/>
                </a:ext>
              </a:extLst>
            </p:cNvPr>
            <p:cNvSpPr/>
            <p:nvPr/>
          </p:nvSpPr>
          <p:spPr>
            <a:xfrm rot="16200000">
              <a:off x="3351036" y="2680003"/>
              <a:ext cx="1844565" cy="882869"/>
            </a:xfrm>
            <a:prstGeom prst="rightArrow">
              <a:avLst>
                <a:gd name="adj1" fmla="val 3214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ED84959F-BA0D-52C8-83E4-79A57F726FFB}"/>
                </a:ext>
              </a:extLst>
            </p:cNvPr>
            <p:cNvSpPr/>
            <p:nvPr/>
          </p:nvSpPr>
          <p:spPr>
            <a:xfrm>
              <a:off x="3990009" y="3760412"/>
              <a:ext cx="566617" cy="566617"/>
            </a:xfrm>
            <a:prstGeom prst="ellipse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9064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763</TotalTime>
  <Words>3822</Words>
  <Application>Microsoft Office PowerPoint</Application>
  <PresentationFormat>Widescreen</PresentationFormat>
  <Paragraphs>264</Paragraphs>
  <Slides>59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0" baseType="lpstr"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Fernanda Bassani</cp:lastModifiedBy>
  <cp:revision>9</cp:revision>
  <dcterms:created xsi:type="dcterms:W3CDTF">2025-11-14T19:06:43Z</dcterms:created>
  <dcterms:modified xsi:type="dcterms:W3CDTF">2026-05-25T21:34:27Z</dcterms:modified>
</cp:coreProperties>
</file>