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7"/>
  </p:notesMasterIdLst>
  <p:sldIdLst>
    <p:sldId id="257" r:id="rId2"/>
    <p:sldId id="258" r:id="rId3"/>
    <p:sldId id="256" r:id="rId4"/>
    <p:sldId id="260" r:id="rId5"/>
    <p:sldId id="259" r:id="rId6"/>
    <p:sldId id="261" r:id="rId7"/>
    <p:sldId id="264" r:id="rId8"/>
    <p:sldId id="271" r:id="rId9"/>
    <p:sldId id="265" r:id="rId10"/>
    <p:sldId id="293" r:id="rId11"/>
    <p:sldId id="294" r:id="rId12"/>
    <p:sldId id="282" r:id="rId13"/>
    <p:sldId id="272" r:id="rId14"/>
    <p:sldId id="273" r:id="rId15"/>
    <p:sldId id="274" r:id="rId16"/>
    <p:sldId id="295" r:id="rId17"/>
    <p:sldId id="296" r:id="rId18"/>
    <p:sldId id="276" r:id="rId19"/>
    <p:sldId id="277" r:id="rId20"/>
    <p:sldId id="278" r:id="rId21"/>
    <p:sldId id="279" r:id="rId22"/>
    <p:sldId id="297" r:id="rId23"/>
    <p:sldId id="298" r:id="rId24"/>
    <p:sldId id="281" r:id="rId25"/>
    <p:sldId id="280" r:id="rId26"/>
    <p:sldId id="284" r:id="rId27"/>
    <p:sldId id="285" r:id="rId28"/>
    <p:sldId id="286" r:id="rId29"/>
    <p:sldId id="287" r:id="rId30"/>
    <p:sldId id="288" r:id="rId31"/>
    <p:sldId id="289" r:id="rId32"/>
    <p:sldId id="290" r:id="rId33"/>
    <p:sldId id="291" r:id="rId34"/>
    <p:sldId id="292" r:id="rId35"/>
    <p:sldId id="283"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1114" autoAdjust="0"/>
  </p:normalViewPr>
  <p:slideViewPr>
    <p:cSldViewPr snapToGrid="0">
      <p:cViewPr varScale="1">
        <p:scale>
          <a:sx n="69" d="100"/>
          <a:sy n="69" d="100"/>
        </p:scale>
        <p:origin x="12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D8EFE-841C-4185-A1AC-044C0889286D}" type="datetimeFigureOut">
              <a:rPr lang="pt-BR" smtClean="0"/>
              <a:t>12/05/2026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D267E-E610-425E-8836-C224D75DE283}" type="slidenum">
              <a:rPr lang="pt-BR" smtClean="0"/>
              <a:t>‹nº›</a:t>
            </a:fld>
            <a:endParaRPr lang="pt-BR"/>
          </a:p>
        </p:txBody>
      </p:sp>
    </p:spTree>
    <p:extLst>
      <p:ext uri="{BB962C8B-B14F-4D97-AF65-F5344CB8AC3E}">
        <p14:creationId xmlns:p14="http://schemas.microsoft.com/office/powerpoint/2010/main" val="208941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a:t>
            </a:fld>
            <a:endParaRPr lang="pt-BR"/>
          </a:p>
        </p:txBody>
      </p:sp>
    </p:spTree>
    <p:extLst>
      <p:ext uri="{BB962C8B-B14F-4D97-AF65-F5344CB8AC3E}">
        <p14:creationId xmlns:p14="http://schemas.microsoft.com/office/powerpoint/2010/main" val="164553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Treinamento online: o atendente clica no botão próximo.</a:t>
            </a:r>
          </a:p>
          <a:p>
            <a:r>
              <a:rPr lang="pt-BR" dirty="0"/>
              <a:t>Treinamento Teams: o atendente pode fazer a leitura do QRCODE com seu celular.</a:t>
            </a:r>
          </a:p>
          <a:p>
            <a:endParaRPr lang="pt-BR" dirty="0"/>
          </a:p>
          <a:p>
            <a:endParaRPr lang="pt-BR" dirty="0"/>
          </a:p>
          <a:p>
            <a:r>
              <a:rPr lang="pt-BR" dirty="0"/>
              <a:t>Ao clicar no botão, você e os “Representantes N1” serão redirecionados para o TAD (plataforma), irão verificar os conteúdos: </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6-Passaporte e Roaming,</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7 - </a:t>
            </a:r>
            <a:r>
              <a:rPr lang="pt-BR" sz="1200" b="0" i="0" kern="1200" dirty="0" err="1">
                <a:solidFill>
                  <a:schemeClr val="tx1"/>
                </a:solidFill>
                <a:effectLst/>
                <a:latin typeface="+mn-lt"/>
                <a:ea typeface="+mn-ea"/>
                <a:cs typeface="+mn-cs"/>
              </a:rPr>
              <a:t>SVAs</a:t>
            </a:r>
            <a:r>
              <a:rPr lang="pt-BR" sz="1200" b="0" i="0" kern="1200" dirty="0">
                <a:solidFill>
                  <a:schemeClr val="tx1"/>
                </a:solidFill>
                <a:effectLst/>
                <a:latin typeface="+mn-lt"/>
                <a:ea typeface="+mn-ea"/>
                <a:cs typeface="+mn-cs"/>
              </a:rPr>
              <a:t> e Claro Clube e</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8-Internet (Módulos)</a:t>
            </a:r>
          </a:p>
          <a:p>
            <a:pPr marL="0" indent="0">
              <a:buFont typeface="Arial" panose="020B0604020202020204" pitchFamily="34" charset="0"/>
              <a:buNone/>
            </a:pPr>
            <a:endParaRPr lang="pt-BR" dirty="0"/>
          </a:p>
          <a:p>
            <a:r>
              <a:rPr lang="pt-BR" dirty="0"/>
              <a:t>e depois voltam aqui para a Etapa 3.</a:t>
            </a:r>
          </a:p>
          <a:p>
            <a:endParaRPr lang="pt-BR" dirty="0">
              <a:solidFill>
                <a:srgbClr val="444444"/>
              </a:solidFill>
            </a:endParaRPr>
          </a:p>
          <a:p>
            <a:r>
              <a:rPr lang="pt-BR" dirty="0"/>
              <a:t>FACILITADOR:</a:t>
            </a:r>
            <a:endParaRPr lang="en-US" dirty="0">
              <a:solidFill>
                <a:srgbClr val="444444"/>
              </a:solidFill>
            </a:endParaRPr>
          </a:p>
          <a:p>
            <a:r>
              <a:rPr lang="pt-BR" dirty="0"/>
              <a:t>Instrutor/Facilitador: </a:t>
            </a:r>
            <a:r>
              <a:rPr lang="pt-BR" b="1" dirty="0"/>
              <a:t>Caso o treinamento seja presencial, o atendente aponta o celular para o </a:t>
            </a:r>
            <a:r>
              <a:rPr lang="pt-BR" b="1" dirty="0" err="1"/>
              <a:t>qrcode</a:t>
            </a:r>
            <a:r>
              <a:rPr lang="pt-BR" b="1" dirty="0"/>
              <a:t>, scanear e acessar o conteúdo diretamente no celular.</a:t>
            </a:r>
            <a:endParaRPr lang="en-US" dirty="0">
              <a:solidFill>
                <a:srgbClr val="444444"/>
              </a:solidFill>
            </a:endParaRPr>
          </a:p>
          <a:p>
            <a:pPr marL="0" marR="0" lvl="0" indent="0" algn="l" defTabSz="914400">
              <a:lnSpc>
                <a:spcPct val="100000"/>
              </a:lnSpc>
              <a:spcBef>
                <a:spcPts val="0"/>
              </a:spcBef>
              <a:spcAft>
                <a:spcPts val="0"/>
              </a:spcAft>
              <a:buNone/>
              <a:tabLst/>
              <a:defRPr/>
            </a:pPr>
            <a:endParaRPr lang="pt-BR" dirty="0">
              <a:solidFill>
                <a:srgbClr val="444444"/>
              </a:solidFill>
            </a:endParaRPr>
          </a:p>
          <a:p>
            <a:pPr>
              <a:defRPr/>
            </a:pPr>
            <a:r>
              <a:rPr lang="pt-BR" dirty="0"/>
              <a:t>Instrutor/Facilitador: </a:t>
            </a:r>
            <a:r>
              <a:rPr lang="pt-BR" b="1" dirty="0"/>
              <a:t>Caso o treinamento seja TEAMS, compartilhar o link do TAD no chat.</a:t>
            </a:r>
            <a:endParaRPr lang="pt-BR" dirty="0"/>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14</a:t>
            </a:fld>
            <a:endParaRPr lang="pt-BR"/>
          </a:p>
        </p:txBody>
      </p:sp>
    </p:spTree>
    <p:extLst>
      <p:ext uri="{BB962C8B-B14F-4D97-AF65-F5344CB8AC3E}">
        <p14:creationId xmlns:p14="http://schemas.microsoft.com/office/powerpoint/2010/main" val="358353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A18C5-FC8C-116B-5735-4E96EA8A333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16729E-9D16-07BD-8CA8-18734E0050F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733CDDB-C956-B005-6F5B-F6F4F89FEE92}"/>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B</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Excelente! Você demonstrou domínio total. A cobertura do Passaporte varia conforme o plano (</a:t>
            </a:r>
            <a:r>
              <a:rPr lang="pt-BR" sz="1200" b="0" i="0" kern="1200" dirty="0" err="1">
                <a:solidFill>
                  <a:schemeClr val="tx1"/>
                </a:solidFill>
                <a:effectLst/>
                <a:latin typeface="+mn-lt"/>
                <a:ea typeface="+mn-ea"/>
                <a:cs typeface="+mn-cs"/>
              </a:rPr>
              <a:t>ex</a:t>
            </a:r>
            <a:r>
              <a:rPr lang="pt-BR" sz="1200" b="0" i="0" kern="1200" dirty="0">
                <a:solidFill>
                  <a:schemeClr val="tx1"/>
                </a:solidFill>
                <a:effectLst/>
                <a:latin typeface="+mn-lt"/>
                <a:ea typeface="+mn-ea"/>
                <a:cs typeface="+mn-cs"/>
              </a:rPr>
              <a:t>: 150GB possui Passaporte Mundo) e os </a:t>
            </a:r>
            <a:r>
              <a:rPr lang="pt-BR" sz="1200" b="0" i="0" kern="1200" dirty="0" err="1">
                <a:solidFill>
                  <a:schemeClr val="tx1"/>
                </a:solidFill>
                <a:effectLst/>
                <a:latin typeface="+mn-lt"/>
                <a:ea typeface="+mn-ea"/>
                <a:cs typeface="+mn-cs"/>
              </a:rPr>
              <a:t>SVAs</a:t>
            </a:r>
            <a:r>
              <a:rPr lang="pt-BR" sz="1200" b="0" i="0" kern="1200" dirty="0">
                <a:solidFill>
                  <a:schemeClr val="tx1"/>
                </a:solidFill>
                <a:effectLst/>
                <a:latin typeface="+mn-lt"/>
                <a:ea typeface="+mn-ea"/>
                <a:cs typeface="+mn-cs"/>
              </a:rPr>
              <a:t> como </a:t>
            </a:r>
            <a:r>
              <a:rPr lang="pt-BR" sz="1200" b="0" i="0" kern="1200" dirty="0" err="1">
                <a:solidFill>
                  <a:schemeClr val="tx1"/>
                </a:solidFill>
                <a:effectLst/>
                <a:latin typeface="+mn-lt"/>
                <a:ea typeface="+mn-ea"/>
                <a:cs typeface="+mn-cs"/>
              </a:rPr>
              <a:t>Skeelo</a:t>
            </a:r>
            <a:r>
              <a:rPr lang="pt-BR" sz="1200" b="0" i="0" kern="1200" dirty="0">
                <a:solidFill>
                  <a:schemeClr val="tx1"/>
                </a:solidFill>
                <a:effectLst/>
                <a:latin typeface="+mn-lt"/>
                <a:ea typeface="+mn-ea"/>
                <a:cs typeface="+mn-cs"/>
              </a:rPr>
              <a:t> e McAfee são diferenciais estratégicos já inclusos para encantar o cliente.</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Atenção, Representante! Lembre-se de que o roaming não pode ser permanente (exige uso no Brasil a cada 30 dias) e o Passaporte no Pós-pago também contempla os dependentes sem custo adicional.</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 </a:t>
            </a:r>
            <a:r>
              <a:rPr lang="pt-BR" sz="1200" b="0" i="0" kern="1200" dirty="0">
                <a:solidFill>
                  <a:schemeClr val="tx1"/>
                </a:solidFill>
                <a:effectLst/>
                <a:latin typeface="+mn-lt"/>
                <a:ea typeface="+mn-ea"/>
                <a:cs typeface="+mn-cs"/>
              </a:rPr>
              <a:t>os planos Claro Pós possuem diferentes níveis de cobertura internacional: as franquias de 25GB, 30GB e 50GB incluem o </a:t>
            </a:r>
            <a:r>
              <a:rPr lang="pt-BR" sz="1200" b="1" i="0" kern="1200" dirty="0">
                <a:solidFill>
                  <a:schemeClr val="tx1"/>
                </a:solidFill>
                <a:effectLst/>
                <a:latin typeface="+mn-lt"/>
                <a:ea typeface="+mn-ea"/>
                <a:cs typeface="+mn-cs"/>
              </a:rPr>
              <a:t>Passaporte Américas</a:t>
            </a:r>
            <a:r>
              <a:rPr lang="pt-BR" sz="1200" b="0" i="0" kern="1200" dirty="0">
                <a:solidFill>
                  <a:schemeClr val="tx1"/>
                </a:solidFill>
                <a:effectLst/>
                <a:latin typeface="+mn-lt"/>
                <a:ea typeface="+mn-ea"/>
                <a:cs typeface="+mn-cs"/>
              </a:rPr>
              <a:t>; a de 75GB inclui </a:t>
            </a:r>
            <a:r>
              <a:rPr lang="pt-BR" sz="1200" b="1" i="0" kern="1200" dirty="0">
                <a:solidFill>
                  <a:schemeClr val="tx1"/>
                </a:solidFill>
                <a:effectLst/>
                <a:latin typeface="+mn-lt"/>
                <a:ea typeface="+mn-ea"/>
                <a:cs typeface="+mn-cs"/>
              </a:rPr>
              <a:t>Américas e Europa</a:t>
            </a:r>
            <a:r>
              <a:rPr lang="pt-BR" sz="1200" b="0" i="0" kern="1200" dirty="0">
                <a:solidFill>
                  <a:schemeClr val="tx1"/>
                </a:solidFill>
                <a:effectLst/>
                <a:latin typeface="+mn-lt"/>
                <a:ea typeface="+mn-ea"/>
                <a:cs typeface="+mn-cs"/>
              </a:rPr>
              <a:t>; e a de 150GB oferece o </a:t>
            </a:r>
            <a:r>
              <a:rPr lang="pt-BR" sz="1200" b="1" i="0" kern="1200" dirty="0">
                <a:solidFill>
                  <a:schemeClr val="tx1"/>
                </a:solidFill>
                <a:effectLst/>
                <a:latin typeface="+mn-lt"/>
                <a:ea typeface="+mn-ea"/>
                <a:cs typeface="+mn-cs"/>
              </a:rPr>
              <a:t>Passaporte Mundo</a:t>
            </a:r>
            <a:r>
              <a:rPr lang="pt-BR" sz="1200" b="0" i="0" kern="1200" dirty="0">
                <a:solidFill>
                  <a:schemeClr val="tx1"/>
                </a:solidFill>
                <a:effectLst/>
                <a:latin typeface="+mn-lt"/>
                <a:ea typeface="+mn-ea"/>
                <a:cs typeface="+mn-cs"/>
              </a:rPr>
              <a:t>. Além disso, os </a:t>
            </a:r>
            <a:r>
              <a:rPr lang="pt-BR" sz="1200" b="1" i="0" kern="1200" dirty="0" err="1">
                <a:solidFill>
                  <a:schemeClr val="tx1"/>
                </a:solidFill>
                <a:effectLst/>
                <a:latin typeface="+mn-lt"/>
                <a:ea typeface="+mn-ea"/>
                <a:cs typeface="+mn-cs"/>
              </a:rPr>
              <a:t>SVAs</a:t>
            </a:r>
            <a:r>
              <a:rPr lang="pt-BR" sz="1200" b="0" i="0" kern="1200" dirty="0">
                <a:solidFill>
                  <a:schemeClr val="tx1"/>
                </a:solidFill>
                <a:effectLst/>
                <a:latin typeface="+mn-lt"/>
                <a:ea typeface="+mn-ea"/>
                <a:cs typeface="+mn-cs"/>
              </a:rPr>
              <a:t> (Serviços de Valor Agregado) como </a:t>
            </a:r>
            <a:r>
              <a:rPr lang="pt-BR" sz="1200" b="0" i="0" kern="1200" dirty="0" err="1">
                <a:solidFill>
                  <a:schemeClr val="tx1"/>
                </a:solidFill>
                <a:effectLst/>
                <a:latin typeface="+mn-lt"/>
                <a:ea typeface="+mn-ea"/>
                <a:cs typeface="+mn-cs"/>
              </a:rPr>
              <a:t>Skeelo</a:t>
            </a:r>
            <a:r>
              <a:rPr lang="pt-BR" sz="1200" b="0" i="0" kern="1200" dirty="0">
                <a:solidFill>
                  <a:schemeClr val="tx1"/>
                </a:solidFill>
                <a:effectLst/>
                <a:latin typeface="+mn-lt"/>
                <a:ea typeface="+mn-ea"/>
                <a:cs typeface="+mn-cs"/>
              </a:rPr>
              <a:t>, McAfee e outros são benefícios inclusos que agregam valor estratégico à oferta, não precisando ser pagos de forma avulsa pelo cliente Pós.</a:t>
            </a:r>
          </a:p>
          <a:p>
            <a:endParaRPr lang="pt-BR" dirty="0"/>
          </a:p>
        </p:txBody>
      </p:sp>
      <p:sp>
        <p:nvSpPr>
          <p:cNvPr id="4" name="Espaço Reservado para Número de Slide 3">
            <a:extLst>
              <a:ext uri="{FF2B5EF4-FFF2-40B4-BE49-F238E27FC236}">
                <a16:creationId xmlns:a16="http://schemas.microsoft.com/office/drawing/2014/main" id="{7C989476-E9FF-AFE7-9ACE-EBC06C679558}"/>
              </a:ext>
            </a:extLst>
          </p:cNvPr>
          <p:cNvSpPr>
            <a:spLocks noGrp="1"/>
          </p:cNvSpPr>
          <p:nvPr>
            <p:ph type="sldNum" sz="quarter" idx="5"/>
          </p:nvPr>
        </p:nvSpPr>
        <p:spPr/>
        <p:txBody>
          <a:bodyPr/>
          <a:lstStyle/>
          <a:p>
            <a:fld id="{C5AD267E-E610-425E-8836-C224D75DE283}" type="slidenum">
              <a:rPr lang="pt-BR" smtClean="0"/>
              <a:t>16</a:t>
            </a:fld>
            <a:endParaRPr lang="pt-BR"/>
          </a:p>
        </p:txBody>
      </p:sp>
    </p:spTree>
    <p:extLst>
      <p:ext uri="{BB962C8B-B14F-4D97-AF65-F5344CB8AC3E}">
        <p14:creationId xmlns:p14="http://schemas.microsoft.com/office/powerpoint/2010/main" val="389039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2315-2D3E-C707-75C5-A20803E5C3B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67FF6A6-C38F-F570-E558-9C59C190422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A5C349A-C749-57ED-6C4B-5BC16977F39E}"/>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B</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Missão cumprida! Você diferenciou corretamente as tecnologias: GPON é a fibra direta na casa e Download é o recebimento de informações.</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Recalibrando! Lembre-se de que o HFC é uma rede híbrida (fibra + coaxial) e que a Claro garante a entrega da mesma velocidade contratada, independentemente da tecnologia (cabo ou fibra).</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 </a:t>
            </a:r>
            <a:r>
              <a:rPr lang="pt-BR" sz="1200" b="0" i="0" kern="1200" dirty="0">
                <a:solidFill>
                  <a:schemeClr val="tx1"/>
                </a:solidFill>
                <a:effectLst/>
                <a:latin typeface="+mn-lt"/>
                <a:ea typeface="+mn-ea"/>
                <a:cs typeface="+mn-cs"/>
              </a:rPr>
              <a:t>A tecnologia </a:t>
            </a:r>
            <a:r>
              <a:rPr lang="pt-BR" sz="1200" b="1" i="0" kern="1200" dirty="0">
                <a:solidFill>
                  <a:schemeClr val="tx1"/>
                </a:solidFill>
                <a:effectLst/>
                <a:latin typeface="+mn-lt"/>
                <a:ea typeface="+mn-ea"/>
                <a:cs typeface="+mn-cs"/>
              </a:rPr>
              <a:t>GPON</a:t>
            </a:r>
            <a:r>
              <a:rPr lang="pt-BR" sz="1200" b="0" i="0" kern="1200" dirty="0">
                <a:solidFill>
                  <a:schemeClr val="tx1"/>
                </a:solidFill>
                <a:effectLst/>
                <a:latin typeface="+mn-lt"/>
                <a:ea typeface="+mn-ea"/>
                <a:cs typeface="+mn-cs"/>
              </a:rPr>
              <a:t> (Gigabit Passive </a:t>
            </a:r>
            <a:r>
              <a:rPr lang="pt-BR" sz="1200" b="0" i="0" kern="1200" dirty="0" err="1">
                <a:solidFill>
                  <a:schemeClr val="tx1"/>
                </a:solidFill>
                <a:effectLst/>
                <a:latin typeface="+mn-lt"/>
                <a:ea typeface="+mn-ea"/>
                <a:cs typeface="+mn-cs"/>
              </a:rPr>
              <a:t>Optical</a:t>
            </a:r>
            <a:r>
              <a:rPr lang="pt-BR" sz="1200" b="0" i="0" kern="1200" dirty="0">
                <a:solidFill>
                  <a:schemeClr val="tx1"/>
                </a:solidFill>
                <a:effectLst/>
                <a:latin typeface="+mn-lt"/>
                <a:ea typeface="+mn-ea"/>
                <a:cs typeface="+mn-cs"/>
              </a:rPr>
              <a:t> Network) é caracterizada por levar a fibra óptica diretamente para dentro da residência do assinante, o que a Claro denomina comercialmente como "100% Fibra". Em relação aos conceitos de navegação, o </a:t>
            </a:r>
            <a:r>
              <a:rPr lang="pt-BR" sz="1200" b="1" i="0" kern="1200" dirty="0">
                <a:solidFill>
                  <a:schemeClr val="tx1"/>
                </a:solidFill>
                <a:effectLst/>
                <a:latin typeface="+mn-lt"/>
                <a:ea typeface="+mn-ea"/>
                <a:cs typeface="+mn-cs"/>
              </a:rPr>
              <a:t>Download</a:t>
            </a:r>
            <a:r>
              <a:rPr lang="pt-BR" sz="1200" b="0" i="0" kern="1200" dirty="0">
                <a:solidFill>
                  <a:schemeClr val="tx1"/>
                </a:solidFill>
                <a:effectLst/>
                <a:latin typeface="+mn-lt"/>
                <a:ea typeface="+mn-ea"/>
                <a:cs typeface="+mn-cs"/>
              </a:rPr>
              <a:t> é corretamente definido como o ato de receber ou baixar arquivos e dados da internet para o dispositivo do usuário.</a:t>
            </a:r>
          </a:p>
          <a:p>
            <a:endParaRPr lang="pt-BR" dirty="0"/>
          </a:p>
        </p:txBody>
      </p:sp>
      <p:sp>
        <p:nvSpPr>
          <p:cNvPr id="4" name="Espaço Reservado para Número de Slide 3">
            <a:extLst>
              <a:ext uri="{FF2B5EF4-FFF2-40B4-BE49-F238E27FC236}">
                <a16:creationId xmlns:a16="http://schemas.microsoft.com/office/drawing/2014/main" id="{F44356FB-9B9E-E17F-1083-419C1CC35F4F}"/>
              </a:ext>
            </a:extLst>
          </p:cNvPr>
          <p:cNvSpPr>
            <a:spLocks noGrp="1"/>
          </p:cNvSpPr>
          <p:nvPr>
            <p:ph type="sldNum" sz="quarter" idx="5"/>
          </p:nvPr>
        </p:nvSpPr>
        <p:spPr/>
        <p:txBody>
          <a:bodyPr/>
          <a:lstStyle/>
          <a:p>
            <a:fld id="{C5AD267E-E610-425E-8836-C224D75DE283}" type="slidenum">
              <a:rPr lang="pt-BR" smtClean="0"/>
              <a:t>17</a:t>
            </a:fld>
            <a:endParaRPr lang="pt-BR"/>
          </a:p>
        </p:txBody>
      </p:sp>
    </p:spTree>
    <p:extLst>
      <p:ext uri="{BB962C8B-B14F-4D97-AF65-F5344CB8AC3E}">
        <p14:creationId xmlns:p14="http://schemas.microsoft.com/office/powerpoint/2010/main" val="182222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dirty="0"/>
              <a:t>Valorize a conquista e aumente o senso de progresso.</a:t>
            </a:r>
          </a:p>
          <a:p>
            <a:r>
              <a:rPr lang="pt-BR" dirty="0"/>
              <a:t>Conduza com energia, destacando que esta é a etapa final e que consolida o aprendizado, incentivando o engajamento para o fechamento da jornada.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Na sequência teremos um vídeo que vai apresentar a trilha de conteúdos que os atendentes irão acessar no TAD.</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18</a:t>
            </a:fld>
            <a:endParaRPr lang="pt-BR"/>
          </a:p>
        </p:txBody>
      </p:sp>
    </p:spTree>
    <p:extLst>
      <p:ext uri="{BB962C8B-B14F-4D97-AF65-F5344CB8AC3E}">
        <p14:creationId xmlns:p14="http://schemas.microsoft.com/office/powerpoint/2010/main" val="311300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19</a:t>
            </a:fld>
            <a:endParaRPr lang="pt-BR"/>
          </a:p>
        </p:txBody>
      </p:sp>
    </p:spTree>
    <p:extLst>
      <p:ext uri="{BB962C8B-B14F-4D97-AF65-F5344CB8AC3E}">
        <p14:creationId xmlns:p14="http://schemas.microsoft.com/office/powerpoint/2010/main" val="38858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Treinamento online: o atendente clica no botão próximo.</a:t>
            </a:r>
          </a:p>
          <a:p>
            <a:r>
              <a:rPr lang="pt-BR" dirty="0"/>
              <a:t>Treinamento Teams: o atendente pode fazer a leitura do QRCODE com seu celular.</a:t>
            </a:r>
          </a:p>
          <a:p>
            <a:endParaRPr lang="pt-BR" dirty="0"/>
          </a:p>
          <a:p>
            <a:r>
              <a:rPr lang="pt-BR" dirty="0"/>
              <a:t>Ao clicar no botão, você e os “Representantes N1” serão redirecionados para o TAD (plataforma), irão verificar os conteúdos: </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9-Claro serviços (troca e </a:t>
            </a:r>
            <a:r>
              <a:rPr lang="pt-BR" sz="1200" b="0" i="0" kern="1200" dirty="0" err="1">
                <a:solidFill>
                  <a:schemeClr val="tx1"/>
                </a:solidFill>
                <a:effectLst/>
                <a:latin typeface="+mn-lt"/>
                <a:ea typeface="+mn-ea"/>
                <a:cs typeface="+mn-cs"/>
              </a:rPr>
              <a:t>sync</a:t>
            </a:r>
            <a:r>
              <a:rPr lang="pt-BR"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10-Claro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e</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11-Multi;</a:t>
            </a:r>
          </a:p>
          <a:p>
            <a:pPr marL="171450" indent="-171450">
              <a:buFont typeface="Arial" panose="020B0604020202020204" pitchFamily="34" charset="0"/>
              <a:buChar char="•"/>
            </a:pPr>
            <a:endParaRPr lang="pt-BR" dirty="0"/>
          </a:p>
          <a:p>
            <a:r>
              <a:rPr lang="pt-BR" dirty="0"/>
              <a:t>e depois voltam aqui para as atividades.</a:t>
            </a:r>
          </a:p>
          <a:p>
            <a:endParaRPr lang="pt-BR" dirty="0"/>
          </a:p>
          <a:p>
            <a:endParaRPr lang="pt-BR" dirty="0">
              <a:solidFill>
                <a:srgbClr val="444444"/>
              </a:solidFill>
            </a:endParaRPr>
          </a:p>
          <a:p>
            <a:r>
              <a:rPr lang="pt-BR" dirty="0"/>
              <a:t>FACILITADOR:</a:t>
            </a:r>
            <a:endParaRPr lang="en-US" dirty="0">
              <a:solidFill>
                <a:srgbClr val="444444"/>
              </a:solidFill>
            </a:endParaRPr>
          </a:p>
          <a:p>
            <a:r>
              <a:rPr lang="pt-BR" dirty="0"/>
              <a:t>Instrutor/Facilitador: </a:t>
            </a:r>
            <a:r>
              <a:rPr lang="pt-BR" b="1" dirty="0"/>
              <a:t>Caso o treinamento seja presencial, o atendente aponta o celular para o </a:t>
            </a:r>
            <a:r>
              <a:rPr lang="pt-BR" b="1" dirty="0" err="1"/>
              <a:t>qrcode</a:t>
            </a:r>
            <a:r>
              <a:rPr lang="pt-BR" b="1" dirty="0"/>
              <a:t>, scanear e acessar o conteúdo diretamente no celular.</a:t>
            </a:r>
            <a:endParaRPr lang="en-US" dirty="0">
              <a:solidFill>
                <a:srgbClr val="444444"/>
              </a:solidFill>
            </a:endParaRPr>
          </a:p>
          <a:p>
            <a:pPr marL="0" marR="0" lvl="0" indent="0" algn="l" defTabSz="914400">
              <a:lnSpc>
                <a:spcPct val="100000"/>
              </a:lnSpc>
              <a:spcBef>
                <a:spcPts val="0"/>
              </a:spcBef>
              <a:spcAft>
                <a:spcPts val="0"/>
              </a:spcAft>
              <a:buNone/>
              <a:tabLst/>
              <a:defRPr/>
            </a:pPr>
            <a:endParaRPr lang="pt-BR" dirty="0">
              <a:solidFill>
                <a:srgbClr val="444444"/>
              </a:solidFill>
            </a:endParaRPr>
          </a:p>
          <a:p>
            <a:pPr>
              <a:defRPr/>
            </a:pPr>
            <a:r>
              <a:rPr lang="pt-BR" dirty="0"/>
              <a:t>Instrutor/Facilitador: </a:t>
            </a:r>
            <a:r>
              <a:rPr lang="pt-BR" b="1" dirty="0"/>
              <a:t>Caso o treinamento seja TEAMS, compartilhar o link do TAD no chat.</a:t>
            </a:r>
            <a:endParaRPr lang="pt-BR" dirty="0"/>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20</a:t>
            </a:fld>
            <a:endParaRPr lang="pt-BR"/>
          </a:p>
        </p:txBody>
      </p:sp>
    </p:spTree>
    <p:extLst>
      <p:ext uri="{BB962C8B-B14F-4D97-AF65-F5344CB8AC3E}">
        <p14:creationId xmlns:p14="http://schemas.microsoft.com/office/powerpoint/2010/main" val="260343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A9A03-E93A-0F78-D221-0EB9DE347FA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904ECA-0BB7-62CD-642F-905156FDA66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7C08D45-FDC3-8489-F073-7FAD0DD8BD46}"/>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B</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Missão cumprida, especialista! Você demonstrou domínio: o </a:t>
            </a:r>
            <a:r>
              <a:rPr lang="pt-BR" sz="1200" b="1" i="0" kern="1200" dirty="0">
                <a:solidFill>
                  <a:schemeClr val="tx1"/>
                </a:solidFill>
                <a:effectLst/>
                <a:latin typeface="+mn-lt"/>
                <a:ea typeface="+mn-ea"/>
                <a:cs typeface="+mn-cs"/>
              </a:rPr>
              <a:t>Claro </a:t>
            </a:r>
            <a:r>
              <a:rPr lang="pt-BR" sz="1200" b="1"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possui "zero rating" (não gasta dados) e o </a:t>
            </a:r>
            <a:r>
              <a:rPr lang="pt-BR" sz="1200" b="1"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é o coração da nossa estratégia de bônus e praticidade com fatura única.</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Recalibrando a rota! Lembre-se de que o </a:t>
            </a:r>
            <a:r>
              <a:rPr lang="pt-BR" sz="1200" b="1" i="0" kern="1200" dirty="0">
                <a:solidFill>
                  <a:schemeClr val="tx1"/>
                </a:solidFill>
                <a:effectLst/>
                <a:latin typeface="+mn-lt"/>
                <a:ea typeface="+mn-ea"/>
                <a:cs typeface="+mn-cs"/>
              </a:rPr>
              <a:t>Claro </a:t>
            </a:r>
            <a:r>
              <a:rPr lang="pt-BR" sz="1200" b="1"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não tem custo de dados para clientes Claro e o </a:t>
            </a:r>
            <a:r>
              <a:rPr lang="pt-BR" sz="1200" b="1"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oferece bônus reais de internet nos planos Controle e Pós como principal incentivo.</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 O</a:t>
            </a:r>
            <a:r>
              <a:rPr lang="pt-BR" sz="1200" b="0" i="0" kern="1200" dirty="0">
                <a:solidFill>
                  <a:schemeClr val="tx1"/>
                </a:solidFill>
                <a:effectLst/>
                <a:latin typeface="+mn-lt"/>
                <a:ea typeface="+mn-ea"/>
                <a:cs typeface="+mn-cs"/>
              </a:rPr>
              <a:t> </a:t>
            </a:r>
            <a:r>
              <a:rPr lang="pt-BR" sz="1200" b="1" i="0" kern="1200" dirty="0">
                <a:solidFill>
                  <a:schemeClr val="tx1"/>
                </a:solidFill>
                <a:effectLst/>
                <a:latin typeface="+mn-lt"/>
                <a:ea typeface="+mn-ea"/>
                <a:cs typeface="+mn-cs"/>
              </a:rPr>
              <a:t>Claro </a:t>
            </a:r>
            <a:r>
              <a:rPr lang="pt-BR" sz="1200" b="1"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oferece a vantagem de uso sem consumo de dados da franquia para clientes Claro. No ecossistema </a:t>
            </a:r>
            <a:r>
              <a:rPr lang="pt-BR" sz="1200" b="1"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o benefício central para o cliente é o ganho de bônus de internet (</a:t>
            </a:r>
            <a:r>
              <a:rPr lang="pt-BR" sz="1200" b="0" i="0" kern="1200" dirty="0" err="1">
                <a:solidFill>
                  <a:schemeClr val="tx1"/>
                </a:solidFill>
                <a:effectLst/>
                <a:latin typeface="+mn-lt"/>
                <a:ea typeface="+mn-ea"/>
                <a:cs typeface="+mn-cs"/>
              </a:rPr>
              <a:t>ex</a:t>
            </a:r>
            <a:r>
              <a:rPr lang="pt-BR" sz="1200" b="0" i="0" kern="1200" dirty="0">
                <a:solidFill>
                  <a:schemeClr val="tx1"/>
                </a:solidFill>
                <a:effectLst/>
                <a:latin typeface="+mn-lt"/>
                <a:ea typeface="+mn-ea"/>
                <a:cs typeface="+mn-cs"/>
              </a:rPr>
              <a:t>: 5GB adicionais no Controle ou aumento de dados no Pós) enquanto mantiver a combinação de produtos ativos.</a:t>
            </a:r>
            <a:endParaRPr lang="pt-BR" dirty="0"/>
          </a:p>
        </p:txBody>
      </p:sp>
      <p:sp>
        <p:nvSpPr>
          <p:cNvPr id="4" name="Espaço Reservado para Número de Slide 3">
            <a:extLst>
              <a:ext uri="{FF2B5EF4-FFF2-40B4-BE49-F238E27FC236}">
                <a16:creationId xmlns:a16="http://schemas.microsoft.com/office/drawing/2014/main" id="{11AFD19B-3DD0-ADE7-EFC2-6FDF253AC512}"/>
              </a:ext>
            </a:extLst>
          </p:cNvPr>
          <p:cNvSpPr>
            <a:spLocks noGrp="1"/>
          </p:cNvSpPr>
          <p:nvPr>
            <p:ph type="sldNum" sz="quarter" idx="5"/>
          </p:nvPr>
        </p:nvSpPr>
        <p:spPr/>
        <p:txBody>
          <a:bodyPr/>
          <a:lstStyle/>
          <a:p>
            <a:fld id="{C5AD267E-E610-425E-8836-C224D75DE283}" type="slidenum">
              <a:rPr lang="pt-BR" smtClean="0"/>
              <a:t>22</a:t>
            </a:fld>
            <a:endParaRPr lang="pt-BR"/>
          </a:p>
        </p:txBody>
      </p:sp>
    </p:spTree>
    <p:extLst>
      <p:ext uri="{BB962C8B-B14F-4D97-AF65-F5344CB8AC3E}">
        <p14:creationId xmlns:p14="http://schemas.microsoft.com/office/powerpoint/2010/main" val="2898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85C9-A072-0B4A-EF25-C761A1204D6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7B753CD-2FEC-6CA4-5593-5294FFD416C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D0A9CD9-54E8-689B-A887-1FCDD897A8E4}"/>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A</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Excelente! Você dominou o Código do Especialista. O </a:t>
            </a:r>
            <a:r>
              <a:rPr lang="pt-BR" sz="1200" b="1" i="0" kern="1200" dirty="0">
                <a:solidFill>
                  <a:schemeClr val="tx1"/>
                </a:solidFill>
                <a:effectLst/>
                <a:latin typeface="+mn-lt"/>
                <a:ea typeface="+mn-ea"/>
                <a:cs typeface="+mn-cs"/>
              </a:rPr>
              <a:t>Claro Sync</a:t>
            </a:r>
            <a:r>
              <a:rPr lang="pt-BR" sz="1200" b="0" i="0" kern="1200" dirty="0">
                <a:solidFill>
                  <a:schemeClr val="tx1"/>
                </a:solidFill>
                <a:effectLst/>
                <a:latin typeface="+mn-lt"/>
                <a:ea typeface="+mn-ea"/>
                <a:cs typeface="+mn-cs"/>
              </a:rPr>
              <a:t> é um diferencial gratuito para o Pós e o </a:t>
            </a:r>
            <a:r>
              <a:rPr lang="pt-BR" sz="1200" b="1" i="0" kern="1200" dirty="0">
                <a:solidFill>
                  <a:schemeClr val="tx1"/>
                </a:solidFill>
                <a:effectLst/>
                <a:latin typeface="+mn-lt"/>
                <a:ea typeface="+mn-ea"/>
                <a:cs typeface="+mn-cs"/>
              </a:rPr>
              <a:t>Claro Troca</a:t>
            </a:r>
            <a:r>
              <a:rPr lang="pt-BR" sz="1200" b="0" i="0" kern="1200" dirty="0">
                <a:solidFill>
                  <a:schemeClr val="tx1"/>
                </a:solidFill>
                <a:effectLst/>
                <a:latin typeface="+mn-lt"/>
                <a:ea typeface="+mn-ea"/>
                <a:cs typeface="+mn-cs"/>
              </a:rPr>
              <a:t> exige agilidade, com o voucher tendo validade para o mesmo dia da emissão.</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Atenção ao seu posto! Lembre-se: o </a:t>
            </a:r>
            <a:r>
              <a:rPr lang="pt-BR" sz="1200" b="1" i="0" kern="1200" dirty="0">
                <a:solidFill>
                  <a:schemeClr val="tx1"/>
                </a:solidFill>
                <a:effectLst/>
                <a:latin typeface="+mn-lt"/>
                <a:ea typeface="+mn-ea"/>
                <a:cs typeface="+mn-cs"/>
              </a:rPr>
              <a:t>Claro Sync</a:t>
            </a:r>
            <a:r>
              <a:rPr lang="pt-BR" sz="1200" b="0" i="0" kern="1200" dirty="0">
                <a:solidFill>
                  <a:schemeClr val="tx1"/>
                </a:solidFill>
                <a:effectLst/>
                <a:latin typeface="+mn-lt"/>
                <a:ea typeface="+mn-ea"/>
                <a:cs typeface="+mn-cs"/>
              </a:rPr>
              <a:t> compartilha o mesmo número (até 4 dispositivos) e é isento para o Pós. No </a:t>
            </a:r>
            <a:r>
              <a:rPr lang="pt-BR" sz="1200" b="1" i="0" kern="1200" dirty="0">
                <a:solidFill>
                  <a:schemeClr val="tx1"/>
                </a:solidFill>
                <a:effectLst/>
                <a:latin typeface="+mn-lt"/>
                <a:ea typeface="+mn-ea"/>
                <a:cs typeface="+mn-cs"/>
              </a:rPr>
              <a:t>Claro Troca</a:t>
            </a:r>
            <a:r>
              <a:rPr lang="pt-BR" sz="1200" b="0" i="0" kern="1200" dirty="0">
                <a:solidFill>
                  <a:schemeClr val="tx1"/>
                </a:solidFill>
                <a:effectLst/>
                <a:latin typeface="+mn-lt"/>
                <a:ea typeface="+mn-ea"/>
                <a:cs typeface="+mn-cs"/>
              </a:rPr>
              <a:t>, o voucher expira se não for usado no dia em que foi gerado na loja.</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a:t>
            </a:r>
            <a:r>
              <a:rPr lang="pt-BR" sz="1200" b="0" i="0" kern="1200" dirty="0">
                <a:solidFill>
                  <a:schemeClr val="tx1"/>
                </a:solidFill>
                <a:effectLst/>
                <a:latin typeface="+mn-lt"/>
                <a:ea typeface="+mn-ea"/>
                <a:cs typeface="+mn-cs"/>
              </a:rPr>
              <a:t> O </a:t>
            </a:r>
            <a:r>
              <a:rPr lang="pt-BR" sz="1200" b="1" i="0" kern="1200" dirty="0">
                <a:solidFill>
                  <a:schemeClr val="tx1"/>
                </a:solidFill>
                <a:effectLst/>
                <a:latin typeface="+mn-lt"/>
                <a:ea typeface="+mn-ea"/>
                <a:cs typeface="+mn-cs"/>
              </a:rPr>
              <a:t>Claro Sync</a:t>
            </a:r>
            <a:r>
              <a:rPr lang="pt-BR" sz="1200" b="0" i="0" kern="1200" dirty="0">
                <a:solidFill>
                  <a:schemeClr val="tx1"/>
                </a:solidFill>
                <a:effectLst/>
                <a:latin typeface="+mn-lt"/>
                <a:ea typeface="+mn-ea"/>
                <a:cs typeface="+mn-cs"/>
              </a:rPr>
              <a:t> permite o compartilhamento do número do iPhone com o Apple </a:t>
            </a:r>
            <a:r>
              <a:rPr lang="pt-BR" sz="1200" b="0" i="0" kern="1200" dirty="0" err="1">
                <a:solidFill>
                  <a:schemeClr val="tx1"/>
                </a:solidFill>
                <a:effectLst/>
                <a:latin typeface="+mn-lt"/>
                <a:ea typeface="+mn-ea"/>
                <a:cs typeface="+mn-cs"/>
              </a:rPr>
              <a:t>Watch</a:t>
            </a:r>
            <a:r>
              <a:rPr lang="pt-BR" sz="1200" b="0" i="0" kern="1200" dirty="0">
                <a:solidFill>
                  <a:schemeClr val="tx1"/>
                </a:solidFill>
                <a:effectLst/>
                <a:latin typeface="+mn-lt"/>
                <a:ea typeface="+mn-ea"/>
                <a:cs typeface="+mn-cs"/>
              </a:rPr>
              <a:t> (até 4 dispositivos) e é isento de custo adicional especificamente para clientes do Claro Pós. Já no programa </a:t>
            </a:r>
            <a:r>
              <a:rPr lang="pt-BR" sz="1200" b="1" i="0" kern="1200" dirty="0">
                <a:solidFill>
                  <a:schemeClr val="tx1"/>
                </a:solidFill>
                <a:effectLst/>
                <a:latin typeface="+mn-lt"/>
                <a:ea typeface="+mn-ea"/>
                <a:cs typeface="+mn-cs"/>
              </a:rPr>
              <a:t>Claro Troca</a:t>
            </a:r>
            <a:r>
              <a:rPr lang="pt-BR" sz="1200" b="0" i="0" kern="1200" dirty="0">
                <a:solidFill>
                  <a:schemeClr val="tx1"/>
                </a:solidFill>
                <a:effectLst/>
                <a:latin typeface="+mn-lt"/>
                <a:ea typeface="+mn-ea"/>
                <a:cs typeface="+mn-cs"/>
              </a:rPr>
              <a:t>, após a triagem e avaliação do aparelho usado, o voucher gerado é validado para utilização apenas no mesmo dia, sendo cancelado após esse período.</a:t>
            </a:r>
            <a:endParaRPr lang="pt-BR" dirty="0"/>
          </a:p>
        </p:txBody>
      </p:sp>
      <p:sp>
        <p:nvSpPr>
          <p:cNvPr id="4" name="Espaço Reservado para Número de Slide 3">
            <a:extLst>
              <a:ext uri="{FF2B5EF4-FFF2-40B4-BE49-F238E27FC236}">
                <a16:creationId xmlns:a16="http://schemas.microsoft.com/office/drawing/2014/main" id="{E4BEED69-578F-99BF-6DB1-1D8B8DEA3C6C}"/>
              </a:ext>
            </a:extLst>
          </p:cNvPr>
          <p:cNvSpPr>
            <a:spLocks noGrp="1"/>
          </p:cNvSpPr>
          <p:nvPr>
            <p:ph type="sldNum" sz="quarter" idx="5"/>
          </p:nvPr>
        </p:nvSpPr>
        <p:spPr/>
        <p:txBody>
          <a:bodyPr/>
          <a:lstStyle/>
          <a:p>
            <a:fld id="{C5AD267E-E610-425E-8836-C224D75DE283}" type="slidenum">
              <a:rPr lang="pt-BR" smtClean="0"/>
              <a:t>23</a:t>
            </a:fld>
            <a:endParaRPr lang="pt-BR"/>
          </a:p>
        </p:txBody>
      </p:sp>
    </p:spTree>
    <p:extLst>
      <p:ext uri="{BB962C8B-B14F-4D97-AF65-F5344CB8AC3E}">
        <p14:creationId xmlns:p14="http://schemas.microsoft.com/office/powerpoint/2010/main" val="302475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Resposta: </a:t>
            </a:r>
            <a:r>
              <a:rPr lang="pt-BR" sz="1200" b="1" i="0" kern="1200" dirty="0">
                <a:solidFill>
                  <a:schemeClr val="tx1"/>
                </a:solidFill>
                <a:effectLst/>
                <a:latin typeface="+mn-lt"/>
                <a:ea typeface="+mn-ea"/>
                <a:cs typeface="+mn-cs"/>
              </a:rPr>
              <a:t>(V) Verdadeiro</a:t>
            </a:r>
            <a:endParaRPr lang="pt-BR" dirty="0"/>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Correto! O vendedor deve incentivar a recarga imediata, pois sem ela o chip pode parecer não funcionar.</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A inclusão da recarga é essencial para a liberação da linha pré-paga.</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25</a:t>
            </a:fld>
            <a:endParaRPr lang="pt-BR"/>
          </a:p>
        </p:txBody>
      </p:sp>
    </p:spTree>
    <p:extLst>
      <p:ext uri="{BB962C8B-B14F-4D97-AF65-F5344CB8AC3E}">
        <p14:creationId xmlns:p14="http://schemas.microsoft.com/office/powerpoint/2010/main" val="33021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Isso mesmo! O Claro Flex é um plano 100% digital e sem fidelidade.</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Uma das grandes vantagens do Claro Flex é justamente não possuir contrato de fidelidade.</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26</a:t>
            </a:fld>
            <a:endParaRPr lang="pt-BR"/>
          </a:p>
        </p:txBody>
      </p:sp>
    </p:spTree>
    <p:extLst>
      <p:ext uri="{BB962C8B-B14F-4D97-AF65-F5344CB8AC3E}">
        <p14:creationId xmlns:p14="http://schemas.microsoft.com/office/powerpoint/2010/main" val="356337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5</a:t>
            </a:fld>
            <a:endParaRPr lang="pt-BR"/>
          </a:p>
        </p:txBody>
      </p:sp>
    </p:spTree>
    <p:extLst>
      <p:ext uri="{BB962C8B-B14F-4D97-AF65-F5344CB8AC3E}">
        <p14:creationId xmlns:p14="http://schemas.microsoft.com/office/powerpoint/2010/main" val="424463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Exato! A portabilidade só é permitida dentro do mesmo código de área (DDD).</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Uma das condições básicas da portabilidade é que ela ocorra dentro do mesmo DDD.</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27</a:t>
            </a:fld>
            <a:endParaRPr lang="pt-BR"/>
          </a:p>
        </p:txBody>
      </p:sp>
    </p:spTree>
    <p:extLst>
      <p:ext uri="{BB962C8B-B14F-4D97-AF65-F5344CB8AC3E}">
        <p14:creationId xmlns:p14="http://schemas.microsoft.com/office/powerpoint/2010/main" val="10183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Perfeito! A cada 30 dias de uso no exterior, o cliente precisa realizar uma utilização no Brasil para evitar cobranças excedentes.</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O roaming internacional não pode ser permanente; é necessário retorno periódico à rede brasileira.</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28</a:t>
            </a:fld>
            <a:endParaRPr lang="pt-BR"/>
          </a:p>
        </p:txBody>
      </p:sp>
    </p:spTree>
    <p:extLst>
      <p:ext uri="{BB962C8B-B14F-4D97-AF65-F5344CB8AC3E}">
        <p14:creationId xmlns:p14="http://schemas.microsoft.com/office/powerpoint/2010/main" val="362539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Correto! O 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está disponível para clientes de qualquer operadora, embora ofereça bônus extras para quem é Claro.</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Qualquer pessoa pode abrir uma conta 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independente da operadora de celular.</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29</a:t>
            </a:fld>
            <a:endParaRPr lang="pt-BR"/>
          </a:p>
        </p:txBody>
      </p:sp>
    </p:spTree>
    <p:extLst>
      <p:ext uri="{BB962C8B-B14F-4D97-AF65-F5344CB8AC3E}">
        <p14:creationId xmlns:p14="http://schemas.microsoft.com/office/powerpoint/2010/main" val="409787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Exato! A praticidade da fatura e atendimento unificados é um dos pilares do </a:t>
            </a:r>
            <a:r>
              <a:rPr lang="pt-BR" sz="1200" b="0"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O </a:t>
            </a:r>
            <a:r>
              <a:rPr lang="pt-BR" sz="1200" b="0"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oferece justamente a conveniência de centralizar faturas e atendimento em um só lugar.</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30</a:t>
            </a:fld>
            <a:endParaRPr lang="pt-BR"/>
          </a:p>
        </p:txBody>
      </p:sp>
    </p:spTree>
    <p:extLst>
      <p:ext uri="{BB962C8B-B14F-4D97-AF65-F5344CB8AC3E}">
        <p14:creationId xmlns:p14="http://schemas.microsoft.com/office/powerpoint/2010/main" val="214893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Boa! O Passaporte Mundo é exclusivo do plano de 150GB. Planos menores incluem Américas ou Américas e Europa.</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A cobertura do Passaporte varia conforme o plano (Américas, Europa ou Mundo).</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31</a:t>
            </a:fld>
            <a:endParaRPr lang="pt-BR"/>
          </a:p>
        </p:txBody>
      </p:sp>
    </p:spTree>
    <p:extLst>
      <p:ext uri="{BB962C8B-B14F-4D97-AF65-F5344CB8AC3E}">
        <p14:creationId xmlns:p14="http://schemas.microsoft.com/office/powerpoint/2010/main" val="4240046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Correto! GPON é a tecnologia de fibra que permite a transmissão e recebimento de dados em banda larga.</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GPON é o padrão técnico da fibra óptica da Claro para conexão residencial.</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32</a:t>
            </a:fld>
            <a:endParaRPr lang="pt-BR"/>
          </a:p>
        </p:txBody>
      </p:sp>
    </p:spTree>
    <p:extLst>
      <p:ext uri="{BB962C8B-B14F-4D97-AF65-F5344CB8AC3E}">
        <p14:creationId xmlns:p14="http://schemas.microsoft.com/office/powerpoint/2010/main" val="3477983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Isso mesmo! O uso do 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é "zero rating" para clientes Claro, não descontando da franquia.</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Clientes Claro têm a vantagem exclusiva de usar o app sem gastar seus dados.</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33</a:t>
            </a:fld>
            <a:endParaRPr lang="pt-BR"/>
          </a:p>
        </p:txBody>
      </p:sp>
    </p:spTree>
    <p:extLst>
      <p:ext uri="{BB962C8B-B14F-4D97-AF65-F5344CB8AC3E}">
        <p14:creationId xmlns:p14="http://schemas.microsoft.com/office/powerpoint/2010/main" val="1956842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Exato! Se não houver resposta ao SMS de confirmação, o processo gera um conflito e a portabilidade poderá não ocorrer.</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A confirmação do cliente via SMS (Classe 1) é obrigatória para que o processo prossiga com segurança.</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34</a:t>
            </a:fld>
            <a:endParaRPr lang="pt-BR"/>
          </a:p>
        </p:txBody>
      </p:sp>
    </p:spTree>
    <p:extLst>
      <p:ext uri="{BB962C8B-B14F-4D97-AF65-F5344CB8AC3E}">
        <p14:creationId xmlns:p14="http://schemas.microsoft.com/office/powerpoint/2010/main" val="1311121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atin typeface="AMX" pitchFamily="2" charset="77"/>
              </a:rPr>
              <a:t>Aplique o Código do Especialista no atendimento diário e use seu conhecimento para oferecer uma consultoria confiável e impulsionar boas vendas.</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35</a:t>
            </a:fld>
            <a:endParaRPr lang="pt-BR"/>
          </a:p>
        </p:txBody>
      </p:sp>
    </p:spTree>
    <p:extLst>
      <p:ext uri="{BB962C8B-B14F-4D97-AF65-F5344CB8AC3E}">
        <p14:creationId xmlns:p14="http://schemas.microsoft.com/office/powerpoint/2010/main" val="405096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Instrutor/Facilitador: </a:t>
            </a:r>
            <a:r>
              <a:rPr lang="pt-BR" b="1" dirty="0"/>
              <a:t>Neste treinamento além dos slides, vamos acompanhar conteúdos no TAD, será uma mescla de PPT e TAD! </a:t>
            </a:r>
            <a:endParaRPr lang="pt-BR" b="1" dirty="0">
              <a:solidFill>
                <a:srgbClr val="000000"/>
              </a:solidFill>
            </a:endParaRPr>
          </a:p>
          <a:p>
            <a:pPr>
              <a:defRPr/>
            </a:pPr>
            <a:endParaRPr lang="pt-BR" dirty="0">
              <a:solidFill>
                <a:srgbClr val="444444"/>
              </a:solidFill>
            </a:endParaRPr>
          </a:p>
          <a:p>
            <a:pPr>
              <a:defRPr/>
            </a:pPr>
            <a:r>
              <a:rPr lang="pt-BR" b="1" dirty="0"/>
              <a:t>Na sequência teremos um vídeo que vai apresentar a trilha de conteúdos que os atendentes irão acessar no TAD.</a:t>
            </a:r>
          </a:p>
          <a:p>
            <a:endParaRPr lang="pt-BR" dirty="0"/>
          </a:p>
          <a:p>
            <a:r>
              <a:rPr lang="pt-BR" dirty="0"/>
              <a:t>Conduza o momento de forma objetiva, reforçando o protagonismo dos participantes.</a:t>
            </a:r>
          </a:p>
          <a:p>
            <a:r>
              <a:rPr lang="pt-BR" dirty="0"/>
              <a:t>Estimule a conexão entre os produtos e a aplicação no dia a dia de vendas, destacando que o foco não é apenas conhecer, mas saber orientar o cliente com confiança.</a:t>
            </a:r>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6</a:t>
            </a:fld>
            <a:endParaRPr lang="pt-BR"/>
          </a:p>
        </p:txBody>
      </p:sp>
    </p:spTree>
    <p:extLst>
      <p:ext uri="{BB962C8B-B14F-4D97-AF65-F5344CB8AC3E}">
        <p14:creationId xmlns:p14="http://schemas.microsoft.com/office/powerpoint/2010/main" val="101150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a:t>
            </a:r>
            <a:r>
              <a:rPr lang="pt-BR" sz="1200" b="0" i="0" kern="1200" dirty="0">
                <a:solidFill>
                  <a:schemeClr val="tx1"/>
                </a:solidFill>
                <a:effectLst/>
                <a:latin typeface="+mn-lt"/>
                <a:ea typeface="+mn-ea"/>
                <a:cs typeface="+mn-cs"/>
              </a:rPr>
              <a:t>Este vídeo cria empolgação e mostra ao colaborador que existe um caminho lógico a seguir.</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7</a:t>
            </a:fld>
            <a:endParaRPr lang="pt-BR"/>
          </a:p>
        </p:txBody>
      </p:sp>
    </p:spTree>
    <p:extLst>
      <p:ext uri="{BB962C8B-B14F-4D97-AF65-F5344CB8AC3E}">
        <p14:creationId xmlns:p14="http://schemas.microsoft.com/office/powerpoint/2010/main" val="122649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Treinamento online: o atendente clica no botão próximo.</a:t>
            </a:r>
          </a:p>
          <a:p>
            <a:r>
              <a:rPr lang="pt-BR" dirty="0"/>
              <a:t>Treinamento Teams: o atendente pode fazer a leitura do QRCODE com seu celular.</a:t>
            </a:r>
          </a:p>
          <a:p>
            <a:endParaRPr lang="pt-BR" dirty="0"/>
          </a:p>
          <a:p>
            <a:endParaRPr lang="pt-BR" dirty="0"/>
          </a:p>
          <a:p>
            <a:r>
              <a:rPr lang="pt-BR" dirty="0"/>
              <a:t>Ao clicar no botão, você e os “Representantes N1” serão redirecionados para o TAD (plataforma), irão verificar os conteúdos: </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1-Claro </a:t>
            </a:r>
            <a:r>
              <a:rPr lang="pt-BR" sz="1200" b="0" i="0" kern="1200" dirty="0" err="1">
                <a:solidFill>
                  <a:schemeClr val="tx1"/>
                </a:solidFill>
                <a:effectLst/>
                <a:latin typeface="+mn-lt"/>
                <a:ea typeface="+mn-ea"/>
                <a:cs typeface="+mn-cs"/>
              </a:rPr>
              <a:t>Pré</a:t>
            </a:r>
            <a:r>
              <a:rPr lang="pt-BR"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2-Claro Flex,</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3-Claro Controle,</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4-Claro pós,</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5-Portabilidade móvel;</a:t>
            </a:r>
            <a:endParaRPr lang="pt-BR" dirty="0"/>
          </a:p>
          <a:p>
            <a:r>
              <a:rPr lang="pt-BR" dirty="0"/>
              <a:t>e depois voltam aqui para a Etapa 2.</a:t>
            </a:r>
          </a:p>
          <a:p>
            <a:endParaRPr lang="pt-BR" dirty="0"/>
          </a:p>
          <a:p>
            <a:r>
              <a:rPr lang="pt-BR" dirty="0"/>
              <a:t>FACILITADOR:</a:t>
            </a:r>
          </a:p>
          <a:p>
            <a:pPr>
              <a:defRPr/>
            </a:pPr>
            <a:r>
              <a:rPr lang="pt-BR" dirty="0"/>
              <a:t>Instrutor/Facilitador: </a:t>
            </a:r>
            <a:r>
              <a:rPr lang="pt-BR" b="1" dirty="0"/>
              <a:t>Caso o treinamento seja presencial, o atendente aponta o celular para o </a:t>
            </a:r>
            <a:r>
              <a:rPr lang="pt-BR" b="1" dirty="0" err="1"/>
              <a:t>qrcode</a:t>
            </a:r>
            <a:r>
              <a:rPr lang="pt-BR" b="1" dirty="0"/>
              <a:t>, scanear e acessar o conteúdo diretamente no celular.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1" dirty="0"/>
          </a:p>
          <a:p>
            <a:pPr>
              <a:defRPr/>
            </a:pPr>
            <a:r>
              <a:rPr lang="pt-BR" dirty="0"/>
              <a:t>Instrutor/Facilitador: </a:t>
            </a:r>
            <a:r>
              <a:rPr lang="pt-BR" b="1" dirty="0"/>
              <a:t>Caso o treinamento seja TEAMS, compartilhar o link do TAD no chat.</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8</a:t>
            </a:fld>
            <a:endParaRPr lang="pt-BR"/>
          </a:p>
        </p:txBody>
      </p:sp>
    </p:spTree>
    <p:extLst>
      <p:ext uri="{BB962C8B-B14F-4D97-AF65-F5344CB8AC3E}">
        <p14:creationId xmlns:p14="http://schemas.microsoft.com/office/powerpoint/2010/main" val="51377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a:solidFill>
                  <a:schemeClr val="tx1"/>
                </a:solidFill>
                <a:effectLst/>
                <a:latin typeface="+mn-lt"/>
                <a:ea typeface="+mn-ea"/>
                <a:cs typeface="+mn-cs"/>
              </a:rPr>
              <a:t>Resposta correta: letra </a:t>
            </a:r>
            <a:r>
              <a:rPr lang="pt-BR" b="1"/>
              <a:t>C</a:t>
            </a:r>
            <a:endParaRPr lang="pt-BR" sz="1200" b="1" i="0" kern="1200">
              <a:solidFill>
                <a:schemeClr val="tx1"/>
              </a:solidFill>
              <a:effectLst/>
              <a:latin typeface="+mn-lt"/>
            </a:endParaRPr>
          </a:p>
          <a:p>
            <a:endParaRPr lang="pt-BR" b="1" dirty="0">
              <a:solidFill>
                <a:srgbClr val="000000"/>
              </a:solidFill>
            </a:endParaRPr>
          </a:p>
          <a:p>
            <a:r>
              <a:rPr lang="pt-BR" b="1" i="0" kern="1200">
                <a:solidFill>
                  <a:srgbClr val="000000"/>
                </a:solidFill>
                <a:effectLst/>
              </a:rPr>
              <a:t>Feedback de Acerto:</a:t>
            </a:r>
            <a:r>
              <a:rPr lang="pt-BR" b="0" i="0" kern="1200">
                <a:solidFill>
                  <a:srgbClr val="000000"/>
                </a:solidFill>
                <a:effectLst/>
              </a:rPr>
              <a:t> Excelente, </a:t>
            </a:r>
            <a:r>
              <a:rPr lang="pt-BR">
                <a:solidFill>
                  <a:srgbClr val="000000"/>
                </a:solidFill>
              </a:rPr>
              <a:t>especialista</a:t>
            </a:r>
            <a:r>
              <a:rPr lang="pt-BR" b="0" i="0" kern="1200">
                <a:solidFill>
                  <a:srgbClr val="000000"/>
                </a:solidFill>
                <a:effectLst/>
              </a:rPr>
              <a:t>! Você dominou o </a:t>
            </a:r>
            <a:r>
              <a:rPr lang="pt-BR">
                <a:solidFill>
                  <a:srgbClr val="000000"/>
                </a:solidFill>
              </a:rPr>
              <a:t>conceito</a:t>
            </a:r>
            <a:r>
              <a:rPr lang="pt-BR" b="0" i="0" kern="1200">
                <a:solidFill>
                  <a:srgbClr val="000000"/>
                </a:solidFill>
                <a:effectLst/>
              </a:rPr>
              <a:t>. O </a:t>
            </a:r>
            <a:r>
              <a:rPr lang="pt-BR" i="0" kern="1200">
                <a:solidFill>
                  <a:srgbClr val="000000"/>
                </a:solidFill>
                <a:effectLst/>
              </a:rPr>
              <a:t>Claro </a:t>
            </a:r>
            <a:r>
              <a:rPr lang="pt-BR">
                <a:solidFill>
                  <a:srgbClr val="000000"/>
                </a:solidFill>
              </a:rPr>
              <a:t>Controle </a:t>
            </a:r>
            <a:r>
              <a:rPr lang="pt-BR" b="0" i="0" kern="1200">
                <a:solidFill>
                  <a:srgbClr val="000000"/>
                </a:solidFill>
                <a:effectLst/>
              </a:rPr>
              <a:t>é a </a:t>
            </a:r>
            <a:r>
              <a:rPr lang="pt-BR">
                <a:solidFill>
                  <a:srgbClr val="000000"/>
                </a:solidFill>
              </a:rPr>
              <a:t>solução que une a previsibilidade da conta mensal </a:t>
            </a:r>
            <a:r>
              <a:rPr lang="pt-BR" b="0" i="0" kern="1200">
                <a:solidFill>
                  <a:srgbClr val="000000"/>
                </a:solidFill>
                <a:effectLst/>
              </a:rPr>
              <a:t>com </a:t>
            </a:r>
            <a:r>
              <a:rPr lang="pt-BR">
                <a:solidFill>
                  <a:srgbClr val="000000"/>
                </a:solidFill>
              </a:rPr>
              <a:t>a flexibilidade das recargas, sendo ideal para quem busca equilíbrio</a:t>
            </a:r>
            <a:r>
              <a:rPr lang="pt-BR" b="0" i="0" kern="1200">
                <a:solidFill>
                  <a:srgbClr val="000000"/>
                </a:solidFill>
                <a:effectLst/>
              </a:rPr>
              <a:t>.</a:t>
            </a:r>
            <a:endParaRPr lang="pt-BR"/>
          </a:p>
          <a:p>
            <a:r>
              <a:rPr lang="pt-BR" b="1" i="0" kern="1200" dirty="0">
                <a:solidFill>
                  <a:srgbClr val="000000"/>
                </a:solidFill>
                <a:effectLst/>
              </a:rPr>
              <a:t>Feedback de Erro:</a:t>
            </a:r>
            <a:r>
              <a:rPr lang="pt-BR" b="0" i="0" kern="1200" dirty="0">
                <a:solidFill>
                  <a:srgbClr val="000000"/>
                </a:solidFill>
                <a:effectLst/>
              </a:rPr>
              <a:t> Atenção ao seu posto! Lembre-se de que</a:t>
            </a:r>
            <a:r>
              <a:rPr lang="pt-BR" dirty="0">
                <a:solidFill>
                  <a:srgbClr val="000000"/>
                </a:solidFill>
              </a:rPr>
              <a:t>, enquanto o </a:t>
            </a:r>
            <a:r>
              <a:rPr lang="pt-BR" dirty="0" err="1">
                <a:solidFill>
                  <a:srgbClr val="000000"/>
                </a:solidFill>
              </a:rPr>
              <a:t>Pré</a:t>
            </a:r>
            <a:r>
              <a:rPr lang="pt-BR" dirty="0">
                <a:solidFill>
                  <a:srgbClr val="000000"/>
                </a:solidFill>
              </a:rPr>
              <a:t> depende apenas de recargas e o Pós foca em alta performance,</a:t>
            </a:r>
            <a:r>
              <a:rPr lang="pt-BR" b="0" i="0" kern="1200" dirty="0">
                <a:solidFill>
                  <a:srgbClr val="000000"/>
                </a:solidFill>
                <a:effectLst/>
              </a:rPr>
              <a:t> o </a:t>
            </a:r>
            <a:r>
              <a:rPr lang="pt-BR" i="0" kern="1200" dirty="0">
                <a:solidFill>
                  <a:srgbClr val="000000"/>
                </a:solidFill>
                <a:effectLst/>
              </a:rPr>
              <a:t>Claro </a:t>
            </a:r>
            <a:r>
              <a:rPr lang="pt-BR" dirty="0">
                <a:solidFill>
                  <a:srgbClr val="000000"/>
                </a:solidFill>
              </a:rPr>
              <a:t>Controle </a:t>
            </a:r>
            <a:r>
              <a:rPr lang="pt-BR" b="0" i="0" kern="1200" dirty="0">
                <a:solidFill>
                  <a:srgbClr val="000000"/>
                </a:solidFill>
                <a:effectLst/>
              </a:rPr>
              <a:t>é o plano </a:t>
            </a:r>
            <a:r>
              <a:rPr lang="pt-BR" dirty="0">
                <a:solidFill>
                  <a:srgbClr val="000000"/>
                </a:solidFill>
              </a:rPr>
              <a:t>híbrido </a:t>
            </a:r>
            <a:r>
              <a:rPr lang="pt-BR" b="0" i="0" kern="1200" dirty="0">
                <a:solidFill>
                  <a:srgbClr val="000000"/>
                </a:solidFill>
                <a:effectLst/>
              </a:rPr>
              <a:t>que </a:t>
            </a:r>
            <a:r>
              <a:rPr lang="pt-BR" dirty="0">
                <a:solidFill>
                  <a:srgbClr val="000000"/>
                </a:solidFill>
              </a:rPr>
              <a:t>oferece o benefício da fatura fixa com a conveniência de recarregar se </a:t>
            </a:r>
            <a:r>
              <a:rPr lang="pt-BR" b="0" i="0" kern="1200" dirty="0">
                <a:solidFill>
                  <a:srgbClr val="000000"/>
                </a:solidFill>
                <a:effectLst/>
              </a:rPr>
              <a:t>o cliente </a:t>
            </a:r>
            <a:r>
              <a:rPr lang="pt-BR" dirty="0">
                <a:solidFill>
                  <a:srgbClr val="000000"/>
                </a:solidFill>
              </a:rPr>
              <a:t>quiser</a:t>
            </a:r>
            <a:r>
              <a:rPr lang="pt-BR" b="0" i="0" kern="1200" dirty="0">
                <a:solidFill>
                  <a:srgbClr val="000000"/>
                </a:solidFill>
                <a:effectLst/>
              </a:rPr>
              <a:t>.</a:t>
            </a:r>
            <a:endParaRPr lang="pt-BR" dirty="0"/>
          </a:p>
          <a:p>
            <a:endParaRPr lang="pt-BR" dirty="0">
              <a:solidFill>
                <a:srgbClr val="000000"/>
              </a:solidFill>
            </a:endParaRPr>
          </a:p>
          <a:p>
            <a:endParaRPr lang="pt-BR" sz="1200" b="0" i="0" kern="1200" dirty="0">
              <a:solidFill>
                <a:schemeClr val="tx1"/>
              </a:solidFill>
              <a:effectLst/>
              <a:latin typeface="+mn-lt"/>
              <a:ea typeface="+mn-ea"/>
              <a:cs typeface="+mn-cs"/>
            </a:endParaRPr>
          </a:p>
          <a:p>
            <a:pPr>
              <a:defRPr/>
            </a:pPr>
            <a:r>
              <a:rPr lang="pt-BR" sz="1200" b="0" i="1" kern="1200">
                <a:solidFill>
                  <a:schemeClr val="tx1"/>
                </a:solidFill>
                <a:effectLst/>
                <a:latin typeface="+mn-lt"/>
                <a:ea typeface="+mn-ea"/>
                <a:cs typeface="+mn-cs"/>
              </a:rPr>
              <a:t>Justificativa:</a:t>
            </a:r>
            <a:r>
              <a:rPr lang="pt-BR" sz="1200" b="0" i="0" kern="1200" dirty="0">
                <a:solidFill>
                  <a:schemeClr val="tx1"/>
                </a:solidFill>
                <a:effectLst/>
                <a:latin typeface="+mn-lt"/>
                <a:ea typeface="+mn-ea"/>
                <a:cs typeface="+mn-cs"/>
              </a:rPr>
              <a:t> </a:t>
            </a:r>
            <a:r>
              <a:rPr lang="pt-BR"/>
              <a:t>A justificativa para a escolha do Claro Controle como a resposta correta baseia-se na sua característica híbrida, que combina o melhor dos dois mundos. Este plano </a:t>
            </a:r>
            <a:r>
              <a:rPr lang="pt-BR" sz="1200" b="0" i="0" kern="1200">
                <a:solidFill>
                  <a:schemeClr val="tx1"/>
                </a:solidFill>
                <a:effectLst/>
                <a:latin typeface="+mn-lt"/>
                <a:ea typeface="+mn-ea"/>
                <a:cs typeface="+mn-cs"/>
              </a:rPr>
              <a:t>é </a:t>
            </a:r>
            <a:r>
              <a:rPr lang="pt-BR"/>
              <a:t>ideal para o cliente que deseja a previsibilidade de uma conta fixa mensal, similar </a:t>
            </a:r>
            <a:r>
              <a:rPr lang="pt-BR" sz="1200" b="0" i="0" kern="1200">
                <a:solidFill>
                  <a:schemeClr val="tx1"/>
                </a:solidFill>
                <a:effectLst/>
                <a:latin typeface="+mn-lt"/>
                <a:ea typeface="+mn-ea"/>
                <a:cs typeface="+mn-cs"/>
              </a:rPr>
              <a:t>a </a:t>
            </a:r>
            <a:r>
              <a:rPr lang="pt-BR"/>
              <a:t>um cliente Pós-pago, mas que também preza pela flexibilidade de poder realizar recargas extras de créditos quando necessário, assim como faria em um plano Pré-pago</a:t>
            </a:r>
            <a:r>
              <a:rPr lang="pt-BR" sz="1200" b="0" i="0" kern="1200">
                <a:solidFill>
                  <a:schemeClr val="tx1"/>
                </a:solidFill>
                <a:effectLst/>
                <a:latin typeface="+mn-lt"/>
                <a:ea typeface="+mn-ea"/>
                <a:cs typeface="+mn-cs"/>
              </a:rPr>
              <a:t>.</a:t>
            </a:r>
            <a:endParaRPr lang="pt-BR"/>
          </a:p>
          <a:p>
            <a:pPr>
              <a:defRPr/>
            </a:pPr>
            <a:r>
              <a:rPr lang="pt-BR"/>
              <a:t>Dessa forma</a:t>
            </a:r>
            <a:r>
              <a:rPr lang="pt-BR" b="0" i="0" kern="1200">
                <a:solidFill>
                  <a:schemeClr val="tx1"/>
                </a:solidFill>
                <a:effectLst/>
              </a:rPr>
              <a:t>, o </a:t>
            </a:r>
            <a:r>
              <a:rPr lang="pt-BR"/>
              <a:t>Claro Controle resolve a dor do </a:t>
            </a:r>
            <a:r>
              <a:rPr lang="pt-BR" b="0" i="0" kern="1200">
                <a:solidFill>
                  <a:schemeClr val="tx1"/>
                </a:solidFill>
                <a:effectLst/>
              </a:rPr>
              <a:t>cliente </a:t>
            </a:r>
            <a:r>
              <a:rPr lang="pt-BR"/>
              <a:t>que teme variações na fatura, garantindo bônus de internet e aplicativos incluídos, enquanto mantém a facilidade de inserção de créditos avulsos caso a franquia principal se esgote antes do fim do mês</a:t>
            </a:r>
            <a:r>
              <a:rPr lang="pt-BR" b="0" i="0" kern="1200">
                <a:solidFill>
                  <a:schemeClr val="tx1"/>
                </a:solidFill>
                <a:effectLst/>
              </a:rPr>
              <a:t>.</a:t>
            </a:r>
            <a:endParaRPr lang="pt-BR"/>
          </a:p>
          <a:p>
            <a:pPr marL="0" marR="0" lvl="0" indent="0" algn="l" defTabSz="914400">
              <a:lnSpc>
                <a:spcPct val="100000"/>
              </a:lnSpc>
              <a:spcBef>
                <a:spcPts val="0"/>
              </a:spcBef>
              <a:spcAft>
                <a:spcPts val="0"/>
              </a:spcAft>
              <a:buClrTx/>
              <a:buSzTx/>
              <a:buFontTx/>
              <a:buNone/>
              <a:tabLst/>
              <a:defRPr/>
            </a:pPr>
            <a:endParaRPr lang="pt-BR" sz="1200" b="0" i="0" kern="1200" dirty="0">
              <a:solidFill>
                <a:schemeClr val="tx1"/>
              </a:solidFill>
              <a:effectLst/>
              <a:latin typeface="+mn-lt"/>
            </a:endParaRPr>
          </a:p>
          <a:p>
            <a:endParaRPr lang="pt-BR" sz="1200" b="0" i="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10</a:t>
            </a:fld>
            <a:endParaRPr lang="pt-BR"/>
          </a:p>
        </p:txBody>
      </p:sp>
    </p:spTree>
    <p:extLst>
      <p:ext uri="{BB962C8B-B14F-4D97-AF65-F5344CB8AC3E}">
        <p14:creationId xmlns:p14="http://schemas.microsoft.com/office/powerpoint/2010/main" val="89444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AE0A-BAAA-7E73-CDEB-CEDED56523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744890B-CE17-F89D-4AFB-303310ACC74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409BEE1-016C-0681-4E03-42C439F95C9B}"/>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C</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Missão cumprida! Você entendeu as regras de ouro: portabilidade exige </a:t>
            </a:r>
            <a:r>
              <a:rPr lang="pt-BR" sz="1200" b="1" i="0" kern="1200" dirty="0">
                <a:solidFill>
                  <a:schemeClr val="tx1"/>
                </a:solidFill>
                <a:effectLst/>
                <a:latin typeface="+mn-lt"/>
                <a:ea typeface="+mn-ea"/>
                <a:cs typeface="+mn-cs"/>
              </a:rPr>
              <a:t>mesmo DDD</a:t>
            </a:r>
            <a:r>
              <a:rPr lang="pt-BR" sz="1200" b="0" i="0" kern="1200" dirty="0">
                <a:solidFill>
                  <a:schemeClr val="tx1"/>
                </a:solidFill>
                <a:effectLst/>
                <a:latin typeface="+mn-lt"/>
                <a:ea typeface="+mn-ea"/>
                <a:cs typeface="+mn-cs"/>
              </a:rPr>
              <a:t> e o </a:t>
            </a:r>
            <a:r>
              <a:rPr lang="pt-BR" sz="1200" b="1" i="0" kern="1200" dirty="0">
                <a:solidFill>
                  <a:schemeClr val="tx1"/>
                </a:solidFill>
                <a:effectLst/>
                <a:latin typeface="+mn-lt"/>
                <a:ea typeface="+mn-ea"/>
                <a:cs typeface="+mn-cs"/>
              </a:rPr>
              <a:t>Claro Pós</a:t>
            </a:r>
            <a:r>
              <a:rPr lang="pt-BR" sz="1200" b="0" i="0" kern="1200" dirty="0">
                <a:solidFill>
                  <a:schemeClr val="tx1"/>
                </a:solidFill>
                <a:effectLst/>
                <a:latin typeface="+mn-lt"/>
                <a:ea typeface="+mn-ea"/>
                <a:cs typeface="+mn-cs"/>
              </a:rPr>
              <a:t> tem a conexão internacional com o Passaporte incluso para toda a família no plano.</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Recalibrando a rota! A portabilidade só é permitida dentro do </a:t>
            </a:r>
            <a:r>
              <a:rPr lang="pt-BR" sz="1200" b="1" i="0" kern="1200" dirty="0">
                <a:solidFill>
                  <a:schemeClr val="tx1"/>
                </a:solidFill>
                <a:effectLst/>
                <a:latin typeface="+mn-lt"/>
                <a:ea typeface="+mn-ea"/>
                <a:cs typeface="+mn-cs"/>
              </a:rPr>
              <a:t>mesmo DDD</a:t>
            </a:r>
            <a:r>
              <a:rPr lang="pt-BR" sz="1200" b="0" i="0" kern="1200" dirty="0">
                <a:solidFill>
                  <a:schemeClr val="tx1"/>
                </a:solidFill>
                <a:effectLst/>
                <a:latin typeface="+mn-lt"/>
                <a:ea typeface="+mn-ea"/>
                <a:cs typeface="+mn-cs"/>
              </a:rPr>
              <a:t>. Além disso, um dos maiores valores do </a:t>
            </a:r>
            <a:r>
              <a:rPr lang="pt-BR" sz="1200" b="1" i="0" kern="1200" dirty="0">
                <a:solidFill>
                  <a:schemeClr val="tx1"/>
                </a:solidFill>
                <a:effectLst/>
                <a:latin typeface="+mn-lt"/>
                <a:ea typeface="+mn-ea"/>
                <a:cs typeface="+mn-cs"/>
              </a:rPr>
              <a:t>Claro Pós</a:t>
            </a:r>
            <a:r>
              <a:rPr lang="pt-BR" sz="1200" b="0" i="0" kern="1200" dirty="0">
                <a:solidFill>
                  <a:schemeClr val="tx1"/>
                </a:solidFill>
                <a:effectLst/>
                <a:latin typeface="+mn-lt"/>
                <a:ea typeface="+mn-ea"/>
                <a:cs typeface="+mn-cs"/>
              </a:rPr>
              <a:t> é o Passaporte sem custo para titular e dependentes.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a:t>
            </a:r>
            <a:r>
              <a:rPr lang="pt-BR" sz="1200" b="0" i="0" kern="1200" dirty="0">
                <a:solidFill>
                  <a:schemeClr val="tx1"/>
                </a:solidFill>
                <a:effectLst/>
                <a:latin typeface="+mn-lt"/>
                <a:ea typeface="+mn-ea"/>
                <a:cs typeface="+mn-cs"/>
              </a:rPr>
              <a:t> A portabilidade numérica exige que a linha de origem e destino pertençam ao </a:t>
            </a:r>
            <a:r>
              <a:rPr lang="pt-BR" sz="1200" b="1" i="0" kern="1200" dirty="0">
                <a:solidFill>
                  <a:schemeClr val="tx1"/>
                </a:solidFill>
                <a:effectLst/>
                <a:latin typeface="+mn-lt"/>
                <a:ea typeface="+mn-ea"/>
                <a:cs typeface="+mn-cs"/>
              </a:rPr>
              <a:t>mesmo DDD</a:t>
            </a:r>
            <a:r>
              <a:rPr lang="pt-BR" sz="1200" b="0" i="0" kern="1200" dirty="0">
                <a:solidFill>
                  <a:schemeClr val="tx1"/>
                </a:solidFill>
                <a:effectLst/>
                <a:latin typeface="+mn-lt"/>
                <a:ea typeface="+mn-ea"/>
                <a:cs typeface="+mn-cs"/>
              </a:rPr>
              <a:t>. No segmento de alto valor, o </a:t>
            </a:r>
            <a:r>
              <a:rPr lang="pt-BR" sz="1200" b="1" i="0" kern="1200" dirty="0">
                <a:solidFill>
                  <a:schemeClr val="tx1"/>
                </a:solidFill>
                <a:effectLst/>
                <a:latin typeface="+mn-lt"/>
                <a:ea typeface="+mn-ea"/>
                <a:cs typeface="+mn-cs"/>
              </a:rPr>
              <a:t>Claro Pós</a:t>
            </a:r>
            <a:r>
              <a:rPr lang="pt-BR" sz="1200" b="0" i="0" kern="1200" dirty="0">
                <a:solidFill>
                  <a:schemeClr val="tx1"/>
                </a:solidFill>
                <a:effectLst/>
                <a:latin typeface="+mn-lt"/>
                <a:ea typeface="+mn-ea"/>
                <a:cs typeface="+mn-cs"/>
              </a:rPr>
              <a:t> oferece como diferencial o benefício do Passaporte incluso no plano, estendendo a cobertura internacional para o titular e seus dependentes sem custos adicionais.</a:t>
            </a:r>
          </a:p>
          <a:p>
            <a:endParaRPr lang="pt-BR" dirty="0"/>
          </a:p>
        </p:txBody>
      </p:sp>
      <p:sp>
        <p:nvSpPr>
          <p:cNvPr id="4" name="Espaço Reservado para Número de Slide 3">
            <a:extLst>
              <a:ext uri="{FF2B5EF4-FFF2-40B4-BE49-F238E27FC236}">
                <a16:creationId xmlns:a16="http://schemas.microsoft.com/office/drawing/2014/main" id="{3A27D4CE-ADF0-D2EF-28E1-3D327A9949E0}"/>
              </a:ext>
            </a:extLst>
          </p:cNvPr>
          <p:cNvSpPr>
            <a:spLocks noGrp="1"/>
          </p:cNvSpPr>
          <p:nvPr>
            <p:ph type="sldNum" sz="quarter" idx="5"/>
          </p:nvPr>
        </p:nvSpPr>
        <p:spPr/>
        <p:txBody>
          <a:bodyPr/>
          <a:lstStyle/>
          <a:p>
            <a:fld id="{C5AD267E-E610-425E-8836-C224D75DE283}" type="slidenum">
              <a:rPr lang="pt-BR" smtClean="0"/>
              <a:t>11</a:t>
            </a:fld>
            <a:endParaRPr lang="pt-BR"/>
          </a:p>
        </p:txBody>
      </p:sp>
    </p:spTree>
    <p:extLst>
      <p:ext uri="{BB962C8B-B14F-4D97-AF65-F5344CB8AC3E}">
        <p14:creationId xmlns:p14="http://schemas.microsoft.com/office/powerpoint/2010/main" val="265049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Reconheça a conquista da etapa anterior e mantenha o tom motivador.</a:t>
            </a:r>
          </a:p>
          <a:p>
            <a:r>
              <a:rPr lang="pt-BR" dirty="0"/>
              <a:t>Reforce a progressão da jornada e gere curiosidade sobre a próxima fase, incentivando os participantes a se engajarem com os novos conteúdos.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Na sequência teremos um vídeo que vai apresentar a trilha de conteúdos que os atendentes irão acessar no TAD.</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12</a:t>
            </a:fld>
            <a:endParaRPr lang="pt-BR"/>
          </a:p>
        </p:txBody>
      </p:sp>
    </p:spTree>
    <p:extLst>
      <p:ext uri="{BB962C8B-B14F-4D97-AF65-F5344CB8AC3E}">
        <p14:creationId xmlns:p14="http://schemas.microsoft.com/office/powerpoint/2010/main" val="189714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13</a:t>
            </a:fld>
            <a:endParaRPr lang="pt-BR"/>
          </a:p>
        </p:txBody>
      </p:sp>
    </p:spTree>
    <p:extLst>
      <p:ext uri="{BB962C8B-B14F-4D97-AF65-F5344CB8AC3E}">
        <p14:creationId xmlns:p14="http://schemas.microsoft.com/office/powerpoint/2010/main" val="2096429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abeçalho da Seção">
    <p:spTree>
      <p:nvGrpSpPr>
        <p:cNvPr id="1" name=""/>
        <p:cNvGrpSpPr/>
        <p:nvPr/>
      </p:nvGrpSpPr>
      <p:grpSpPr>
        <a:xfrm>
          <a:off x="0" y="0"/>
          <a:ext cx="0" cy="0"/>
          <a:chOff x="0" y="0"/>
          <a:chExt cx="0" cy="0"/>
        </a:xfrm>
      </p:grpSpPr>
      <p:sp>
        <p:nvSpPr>
          <p:cNvPr id="3" name="Google Shape;23;p1"/>
          <p:cNvSpPr/>
          <p:nvPr/>
        </p:nvSpPr>
        <p:spPr>
          <a:xfrm>
            <a:off x="2001591" y="410855"/>
            <a:ext cx="10190409" cy="1678105"/>
          </a:xfrm>
          <a:prstGeom prst="rect">
            <a:avLst/>
          </a:prstGeom>
          <a:solidFill>
            <a:schemeClr val="lt1"/>
          </a:solidFill>
          <a:ln w="12700" cap="flat" cmpd="sng">
            <a:no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4" name="Google Shape;24;p1"/>
          <p:cNvSpPr txBox="1"/>
          <p:nvPr/>
        </p:nvSpPr>
        <p:spPr>
          <a:xfrm>
            <a:off x="2240225" y="0"/>
            <a:ext cx="9969235" cy="423565"/>
          </a:xfrm>
          <a:prstGeom prst="rect">
            <a:avLst/>
          </a:prstGeom>
          <a:solidFill>
            <a:srgbClr val="000023"/>
          </a:solidFill>
          <a:ln w="12700" cap="flat" cmpd="sng">
            <a:solidFill>
              <a:srgbClr val="42404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5" name="Google Shape;41;p1"/>
          <p:cNvSpPr/>
          <p:nvPr/>
        </p:nvSpPr>
        <p:spPr>
          <a:xfrm>
            <a:off x="0" y="0"/>
            <a:ext cx="2257685" cy="1761743"/>
          </a:xfrm>
          <a:prstGeom prst="rect">
            <a:avLst/>
          </a:prstGeom>
          <a:solidFill>
            <a:srgbClr val="4652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7" name="Retângulo 6"/>
          <p:cNvSpPr/>
          <p:nvPr/>
        </p:nvSpPr>
        <p:spPr>
          <a:xfrm>
            <a:off x="8850086" y="579612"/>
            <a:ext cx="3341914" cy="46088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p:cNvSpPr/>
          <p:nvPr/>
        </p:nvSpPr>
        <p:spPr>
          <a:xfrm>
            <a:off x="8850086" y="1129470"/>
            <a:ext cx="3341914" cy="46088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Google Shape;22;p1"/>
          <p:cNvSpPr/>
          <p:nvPr/>
        </p:nvSpPr>
        <p:spPr>
          <a:xfrm>
            <a:off x="0" y="1761743"/>
            <a:ext cx="12192001" cy="419404"/>
          </a:xfrm>
          <a:prstGeom prst="rect">
            <a:avLst/>
          </a:prstGeom>
          <a:solidFill>
            <a:srgbClr val="00002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9" name="Google Shape;26;p1"/>
          <p:cNvSpPr txBox="1"/>
          <p:nvPr/>
        </p:nvSpPr>
        <p:spPr>
          <a:xfrm>
            <a:off x="2358723" y="16329"/>
            <a:ext cx="1822225" cy="3856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
              <a:buFont typeface="Verdana" panose="020B0604030504040204"/>
              <a:buNone/>
            </a:pPr>
            <a:r>
              <a:rPr lang="en-US" sz="1600" b="1" i="0" u="none" strike="noStrike" cap="none" dirty="0" err="1">
                <a:solidFill>
                  <a:schemeClr val="lt1"/>
                </a:solidFill>
                <a:latin typeface="Arial" panose="020B0604020202020204"/>
                <a:ea typeface="Arial" panose="020B0604020202020204"/>
                <a:cs typeface="Arial" panose="020B0604020202020204"/>
                <a:sym typeface="Arial" panose="020B0604020202020204"/>
              </a:rPr>
              <a:t>Informações</a:t>
            </a:r>
            <a:endParaRPr sz="1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0" name="Google Shape;28;p1"/>
          <p:cNvSpPr txBox="1"/>
          <p:nvPr/>
        </p:nvSpPr>
        <p:spPr>
          <a:xfrm>
            <a:off x="2358722" y="451007"/>
            <a:ext cx="5893211" cy="12185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50"/>
              <a:buFont typeface="Verdana" panose="020B0604030504040204"/>
              <a:buNone/>
            </a:pPr>
            <a:r>
              <a:rPr lang="en-US" sz="1600" b="1" dirty="0" err="1">
                <a:solidFill>
                  <a:srgbClr val="424042"/>
                </a:solidFill>
                <a:latin typeface="Arial" panose="020B0604020202020204"/>
                <a:ea typeface="Arial" panose="020B0604020202020204"/>
                <a:cs typeface="Arial" panose="020B0604020202020204"/>
                <a:sym typeface="Arial" panose="020B0604020202020204"/>
              </a:rPr>
              <a:t>Treinamento</a:t>
            </a:r>
            <a:r>
              <a:rPr lang="en-US" sz="1600" b="0" i="0" u="none" strike="noStrike" cap="none" dirty="0">
                <a:solidFill>
                  <a:srgbClr val="424042"/>
                </a:solidFill>
                <a:latin typeface="Arial" panose="020B0604020202020204"/>
                <a:ea typeface="Arial" panose="020B0604020202020204"/>
                <a:cs typeface="Arial" panose="020B0604020202020204"/>
                <a:sym typeface="Arial" panose="020B0604020202020204"/>
              </a:rPr>
              <a:t>:</a:t>
            </a:r>
          </a:p>
          <a:p>
            <a:pPr>
              <a:lnSpc>
                <a:spcPct val="150000"/>
              </a:lnSpc>
              <a:buClr>
                <a:schemeClr val="dk1"/>
              </a:buClr>
              <a:buSzPts val="250"/>
            </a:pPr>
            <a:r>
              <a:rPr lang="en-US" sz="1600" b="1" dirty="0">
                <a:solidFill>
                  <a:srgbClr val="424042"/>
                </a:solidFill>
                <a:latin typeface="Arial" panose="020B0604020202020204"/>
                <a:ea typeface="Arial" panose="020B0604020202020204"/>
                <a:cs typeface="Arial" panose="020B0604020202020204"/>
                <a:sym typeface="Arial" panose="020B0604020202020204"/>
              </a:rPr>
              <a:t>DI:                                           </a:t>
            </a:r>
            <a:r>
              <a:rPr lang="en-US" sz="1600" dirty="0">
                <a:solidFill>
                  <a:srgbClr val="424042"/>
                </a:solidFill>
                <a:latin typeface="Arial" panose="020B0604020202020204"/>
                <a:ea typeface="Arial" panose="020B0604020202020204"/>
                <a:cs typeface="Arial" panose="020B0604020202020204"/>
                <a:sym typeface="Arial" panose="020B0604020202020204"/>
              </a:rPr>
              <a:t>	</a:t>
            </a:r>
            <a:r>
              <a:rPr lang="en-US" sz="1600" b="1" i="0" u="none" strike="noStrike" cap="none" dirty="0" err="1">
                <a:solidFill>
                  <a:srgbClr val="424042"/>
                </a:solidFill>
                <a:latin typeface="Arial" panose="020B0604020202020204"/>
                <a:ea typeface="Arial" panose="020B0604020202020204"/>
                <a:cs typeface="Arial" panose="020B0604020202020204"/>
                <a:sym typeface="Arial" panose="020B0604020202020204"/>
              </a:rPr>
              <a:t>Revisado</a:t>
            </a:r>
            <a:r>
              <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rPr>
              <a:t> por: </a:t>
            </a:r>
          </a:p>
          <a:p>
            <a:pPr lvl="0">
              <a:lnSpc>
                <a:spcPct val="150000"/>
              </a:lnSpc>
              <a:buClr>
                <a:schemeClr val="dk1"/>
              </a:buClr>
              <a:buSzPts val="250"/>
            </a:pPr>
            <a:r>
              <a:rPr lang="en-US" sz="1600" b="1" dirty="0">
                <a:solidFill>
                  <a:srgbClr val="424042"/>
                </a:solidFill>
                <a:latin typeface="Arial" panose="020B0604020202020204"/>
                <a:ea typeface="Arial" panose="020B0604020202020204"/>
                <a:cs typeface="Arial" panose="020B0604020202020204"/>
                <a:sym typeface="Arial" panose="020B0604020202020204"/>
              </a:rPr>
              <a:t>Data:</a:t>
            </a:r>
            <a:endPar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endParaRPr>
          </a:p>
        </p:txBody>
      </p:sp>
      <p:sp>
        <p:nvSpPr>
          <p:cNvPr id="11" name="Google Shape;28;p1"/>
          <p:cNvSpPr txBox="1"/>
          <p:nvPr/>
        </p:nvSpPr>
        <p:spPr>
          <a:xfrm>
            <a:off x="9007308" y="530625"/>
            <a:ext cx="1361010" cy="38569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50"/>
              <a:buFont typeface="Verdana" panose="020B0604030504040204"/>
              <a:buNone/>
            </a:pPr>
            <a:r>
              <a:rPr lang="en-US" sz="1600" b="1" i="0" u="none" strike="noStrike" cap="none" dirty="0" err="1">
                <a:solidFill>
                  <a:srgbClr val="424042"/>
                </a:solidFill>
                <a:latin typeface="Arial" panose="020B0604020202020204"/>
                <a:ea typeface="Arial" panose="020B0604020202020204"/>
                <a:cs typeface="Arial" panose="020B0604020202020204"/>
                <a:sym typeface="Arial" panose="020B0604020202020204"/>
              </a:rPr>
              <a:t>Versão</a:t>
            </a:r>
            <a:r>
              <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rPr>
              <a:t>: </a:t>
            </a:r>
            <a:r>
              <a:rPr lang="en-US" sz="1600" i="0" u="none" strike="noStrike" cap="none" dirty="0">
                <a:solidFill>
                  <a:srgbClr val="424042"/>
                </a:solidFill>
                <a:latin typeface="Arial" panose="020B0604020202020204"/>
                <a:ea typeface="Arial" panose="020B0604020202020204"/>
                <a:cs typeface="Arial" panose="020B0604020202020204"/>
                <a:sym typeface="Arial" panose="020B0604020202020204"/>
              </a:rPr>
              <a:t>01</a:t>
            </a:r>
          </a:p>
        </p:txBody>
      </p:sp>
      <p:sp>
        <p:nvSpPr>
          <p:cNvPr id="12" name="Google Shape;28;p1"/>
          <p:cNvSpPr txBox="1"/>
          <p:nvPr/>
        </p:nvSpPr>
        <p:spPr>
          <a:xfrm>
            <a:off x="9007308" y="1111980"/>
            <a:ext cx="2429318" cy="38569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50"/>
              <a:buFont typeface="Verdana" panose="020B0604030504040204"/>
              <a:buNone/>
            </a:pPr>
            <a:r>
              <a:rPr lang="en-US" sz="1600" b="1" dirty="0" err="1">
                <a:solidFill>
                  <a:srgbClr val="424042"/>
                </a:solidFill>
                <a:latin typeface="Arial" panose="020B0604020202020204"/>
                <a:ea typeface="Arial" panose="020B0604020202020204"/>
                <a:cs typeface="Arial" panose="020B0604020202020204"/>
                <a:sym typeface="Arial" panose="020B0604020202020204"/>
              </a:rPr>
              <a:t>Solução</a:t>
            </a:r>
            <a:r>
              <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rPr>
              <a:t>:</a:t>
            </a:r>
            <a:endParaRPr lang="en-US" sz="1600" i="0" u="none" strike="noStrike" cap="none" dirty="0">
              <a:solidFill>
                <a:srgbClr val="424042"/>
              </a:solidFill>
              <a:latin typeface="Arial" panose="020B0604020202020204"/>
              <a:ea typeface="Arial" panose="020B0604020202020204"/>
              <a:cs typeface="Arial" panose="020B0604020202020204"/>
              <a:sym typeface="Arial" panose="020B0604020202020204"/>
            </a:endParaRPr>
          </a:p>
        </p:txBody>
      </p:sp>
      <p:pic>
        <p:nvPicPr>
          <p:cNvPr id="17" name="Gráfico 16"/>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255" y="742526"/>
            <a:ext cx="1948203" cy="305718"/>
          </a:xfrm>
          <a:prstGeom prst="rect">
            <a:avLst/>
          </a:prstGeom>
        </p:spPr>
      </p:pic>
      <p:pic>
        <p:nvPicPr>
          <p:cNvPr id="6" name="Gráfico 5">
            <a:extLst>
              <a:ext uri="{FF2B5EF4-FFF2-40B4-BE49-F238E27FC236}">
                <a16:creationId xmlns:a16="http://schemas.microsoft.com/office/drawing/2014/main" id="{17928BDA-DCA8-0A57-2EF3-A29BD0A89A8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69255" y="742526"/>
            <a:ext cx="1948203" cy="305718"/>
          </a:xfrm>
          <a:prstGeom prst="rect">
            <a:avLst/>
          </a:prstGeom>
        </p:spPr>
      </p:pic>
    </p:spTree>
    <p:extLst>
      <p:ext uri="{BB962C8B-B14F-4D97-AF65-F5344CB8AC3E}">
        <p14:creationId xmlns:p14="http://schemas.microsoft.com/office/powerpoint/2010/main" val="219894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ídeo">
    <p:bg>
      <p:bgPr>
        <a:solidFill>
          <a:srgbClr val="00B0F0"/>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bg1"/>
                </a:solidFill>
                <a:latin typeface="Calibri" panose="020F0502020204030204" pitchFamily="34" charset="0"/>
                <a:cs typeface="Calibri" panose="020F0502020204030204" pitchFamily="34" charset="0"/>
              </a:rPr>
              <a:t>  VÍDEO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08109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17682C7-FA2D-7745-807C-242636FB11FD}"/>
              </a:ext>
            </a:extLst>
          </p:cNvPr>
          <p:cNvPicPr>
            <a:picLocks noChangeAspect="1"/>
          </p:cNvPicPr>
          <p:nvPr userDrawn="1"/>
        </p:nvPicPr>
        <p:blipFill>
          <a:blip r:embed="rId2"/>
          <a:srcRect/>
          <a:stretch/>
        </p:blipFill>
        <p:spPr>
          <a:xfrm>
            <a:off x="0" y="-1"/>
            <a:ext cx="12192000" cy="6858001"/>
          </a:xfrm>
          <a:prstGeom prst="rect">
            <a:avLst/>
          </a:prstGeom>
        </p:spPr>
      </p:pic>
      <p:grpSp>
        <p:nvGrpSpPr>
          <p:cNvPr id="10" name="Agrupar 9">
            <a:extLst>
              <a:ext uri="{FF2B5EF4-FFF2-40B4-BE49-F238E27FC236}">
                <a16:creationId xmlns:a16="http://schemas.microsoft.com/office/drawing/2014/main" id="{D3F49292-B258-7E3D-A4B3-D7EA5D6F70A5}"/>
              </a:ext>
            </a:extLst>
          </p:cNvPr>
          <p:cNvGrpSpPr/>
          <p:nvPr userDrawn="1"/>
        </p:nvGrpSpPr>
        <p:grpSpPr>
          <a:xfrm>
            <a:off x="406186" y="102871"/>
            <a:ext cx="11379628" cy="533756"/>
            <a:chOff x="453143" y="102871"/>
            <a:chExt cx="11379628" cy="533756"/>
          </a:xfrm>
        </p:grpSpPr>
        <p:pic>
          <p:nvPicPr>
            <p:cNvPr id="11" name="Gráfico 10">
              <a:extLst>
                <a:ext uri="{FF2B5EF4-FFF2-40B4-BE49-F238E27FC236}">
                  <a16:creationId xmlns:a16="http://schemas.microsoft.com/office/drawing/2014/main" id="{C6F0C4B9-8EE3-C388-A792-A9F6DE2B15D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53336" y="211304"/>
              <a:ext cx="879435" cy="316891"/>
            </a:xfrm>
            <a:prstGeom prst="rect">
              <a:avLst/>
            </a:prstGeom>
          </p:spPr>
        </p:pic>
        <p:pic>
          <p:nvPicPr>
            <p:cNvPr id="12" name="Imagem 11" descr="Logotipo&#10;&#10;O conteúdo gerado por IA pode estar incorreto.">
              <a:extLst>
                <a:ext uri="{FF2B5EF4-FFF2-40B4-BE49-F238E27FC236}">
                  <a16:creationId xmlns:a16="http://schemas.microsoft.com/office/drawing/2014/main" id="{BC97100F-CF04-CD73-D12E-3DD4DB77C4FC}"/>
                </a:ext>
              </a:extLst>
            </p:cNvPr>
            <p:cNvPicPr>
              <a:picLocks noChangeAspect="1"/>
            </p:cNvPicPr>
            <p:nvPr userDrawn="1"/>
          </p:nvPicPr>
          <p:blipFill>
            <a:blip r:embed="rId4"/>
            <a:srcRect t="24818" b="28825"/>
            <a:stretch>
              <a:fillRect/>
            </a:stretch>
          </p:blipFill>
          <p:spPr>
            <a:xfrm>
              <a:off x="453143" y="102871"/>
              <a:ext cx="1151397" cy="533756"/>
            </a:xfrm>
            <a:prstGeom prst="rect">
              <a:avLst/>
            </a:prstGeom>
          </p:spPr>
        </p:pic>
      </p:grpSp>
    </p:spTree>
    <p:extLst>
      <p:ext uri="{BB962C8B-B14F-4D97-AF65-F5344CB8AC3E}">
        <p14:creationId xmlns:p14="http://schemas.microsoft.com/office/powerpoint/2010/main" val="2707340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ainel Geral">
    <p:spTree>
      <p:nvGrpSpPr>
        <p:cNvPr id="1" name=""/>
        <p:cNvGrpSpPr/>
        <p:nvPr/>
      </p:nvGrpSpPr>
      <p:grpSpPr>
        <a:xfrm>
          <a:off x="0" y="0"/>
          <a:ext cx="0" cy="0"/>
          <a:chOff x="0" y="0"/>
          <a:chExt cx="0" cy="0"/>
        </a:xfrm>
      </p:grpSpPr>
      <p:sp>
        <p:nvSpPr>
          <p:cNvPr id="45" name="Retângulo 44"/>
          <p:cNvSpPr/>
          <p:nvPr/>
        </p:nvSpPr>
        <p:spPr>
          <a:xfrm>
            <a:off x="0" y="4055056"/>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0" y="2242017"/>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a:off x="0" y="3145324"/>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0" y="1335988"/>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87400" y="5731050"/>
            <a:ext cx="10363200" cy="400110"/>
          </a:xfrm>
          <a:prstGeom prst="rect">
            <a:avLst/>
          </a:prstGeom>
          <a:noFill/>
        </p:spPr>
        <p:txBody>
          <a:bodyPr wrap="square" rtlCol="0">
            <a:spAutoFit/>
          </a:bodyPr>
          <a:lstStyle/>
          <a:p>
            <a:r>
              <a:rPr lang="pt-BR" sz="2000" b="1" dirty="0"/>
              <a:t>Pasta do Projeto:                                                                                                      </a:t>
            </a:r>
            <a:r>
              <a:rPr lang="pt-BR" sz="2000" b="0" dirty="0"/>
              <a:t>.</a:t>
            </a:r>
          </a:p>
        </p:txBody>
      </p:sp>
      <p:sp>
        <p:nvSpPr>
          <p:cNvPr id="17" name="Retângulo 16"/>
          <p:cNvSpPr/>
          <p:nvPr/>
        </p:nvSpPr>
        <p:spPr>
          <a:xfrm>
            <a:off x="-1" y="-818147"/>
            <a:ext cx="12192001" cy="818147"/>
          </a:xfrm>
          <a:prstGeom prst="rect">
            <a:avLst/>
          </a:prstGeom>
          <a:solidFill>
            <a:schemeClr val="bg2">
              <a:lumMod val="2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bg1"/>
                </a:solidFill>
                <a:latin typeface="Calibri" panose="020F0502020204030204" pitchFamily="34" charset="0"/>
                <a:cs typeface="Calibri" panose="020F0502020204030204" pitchFamily="34" charset="0"/>
              </a:rPr>
              <a:t>  PAINEL GERAL</a:t>
            </a:r>
          </a:p>
        </p:txBody>
      </p:sp>
      <p:sp>
        <p:nvSpPr>
          <p:cNvPr id="23" name="CaixaDeTexto 22"/>
          <p:cNvSpPr txBox="1"/>
          <p:nvPr/>
        </p:nvSpPr>
        <p:spPr>
          <a:xfrm>
            <a:off x="787400" y="1528764"/>
            <a:ext cx="10617200" cy="3170099"/>
          </a:xfrm>
          <a:prstGeom prst="rect">
            <a:avLst/>
          </a:prstGeom>
          <a:noFill/>
        </p:spPr>
        <p:txBody>
          <a:bodyPr wrap="square" rtlCol="0">
            <a:spAutoFit/>
          </a:bodyPr>
          <a:lstStyle/>
          <a:p>
            <a:r>
              <a:rPr lang="pt-BR" sz="2000" b="1" dirty="0"/>
              <a:t>Entregas: </a:t>
            </a:r>
            <a:r>
              <a:rPr lang="pt-BR" sz="2000" b="0" dirty="0">
                <a:solidFill>
                  <a:schemeClr val="bg1">
                    <a:lumMod val="75000"/>
                  </a:schemeClr>
                </a:solidFill>
              </a:rPr>
              <a:t>                                                                                                                          </a:t>
            </a:r>
            <a:r>
              <a:rPr lang="pt-BR" sz="2000" b="0" dirty="0"/>
              <a:t>. </a:t>
            </a:r>
          </a:p>
          <a:p>
            <a:endParaRPr lang="pt-BR" sz="2000" b="0" dirty="0"/>
          </a:p>
          <a:p>
            <a:endParaRPr lang="pt-BR" sz="2000" b="0" dirty="0"/>
          </a:p>
          <a:p>
            <a:r>
              <a:rPr lang="pt-BR" sz="2000" b="1" dirty="0"/>
              <a:t>Materiais Complementares:                                                                             </a:t>
            </a:r>
            <a:r>
              <a:rPr lang="pt-BR" sz="2000" b="0" dirty="0"/>
              <a:t>. </a:t>
            </a:r>
          </a:p>
          <a:p>
            <a:endParaRPr lang="pt-BR" sz="2000" b="0" dirty="0"/>
          </a:p>
          <a:p>
            <a:endParaRPr lang="pt-BR" sz="2000" b="1" dirty="0"/>
          </a:p>
          <a:p>
            <a:r>
              <a:rPr lang="pt-BR" sz="2000" b="1" dirty="0"/>
              <a:t>Atividades Externas:                                                                                              </a:t>
            </a:r>
            <a:r>
              <a:rPr lang="pt-BR" sz="2000" b="0" dirty="0"/>
              <a:t>. </a:t>
            </a:r>
          </a:p>
          <a:p>
            <a:endParaRPr lang="pt-BR" sz="2000" b="0" dirty="0"/>
          </a:p>
          <a:p>
            <a:endParaRPr lang="pt-BR" sz="2000" b="0" dirty="0"/>
          </a:p>
          <a:p>
            <a:r>
              <a:rPr lang="pt-BR" sz="2000" b="1" dirty="0"/>
              <a:t>Materiais Gráficos:                                                                                                 </a:t>
            </a:r>
            <a:r>
              <a:rPr lang="pt-BR" sz="2000" b="0" dirty="0"/>
              <a:t>. </a:t>
            </a:r>
          </a:p>
        </p:txBody>
      </p:sp>
      <p:sp>
        <p:nvSpPr>
          <p:cNvPr id="41" name="CaixaDeTexto 40"/>
          <p:cNvSpPr txBox="1"/>
          <p:nvPr/>
        </p:nvSpPr>
        <p:spPr>
          <a:xfrm>
            <a:off x="787400" y="345412"/>
            <a:ext cx="10363200" cy="584775"/>
          </a:xfrm>
          <a:prstGeom prst="rect">
            <a:avLst/>
          </a:prstGeom>
          <a:noFill/>
        </p:spPr>
        <p:txBody>
          <a:bodyPr wrap="square" rtlCol="0">
            <a:spAutoFit/>
          </a:bodyPr>
          <a:lstStyle/>
          <a:p>
            <a:r>
              <a:rPr lang="pt-BR" sz="3200" b="1" dirty="0"/>
              <a:t>Projeto:                                                                                                         </a:t>
            </a:r>
            <a:r>
              <a:rPr lang="pt-BR" sz="2000" b="0" dirty="0">
                <a:solidFill>
                  <a:schemeClr val="tx1"/>
                </a:solidFill>
              </a:rPr>
              <a:t>.</a:t>
            </a:r>
            <a:endParaRPr lang="pt-BR" sz="3200" b="0" dirty="0">
              <a:solidFill>
                <a:schemeClr val="tx1"/>
              </a:solidFill>
            </a:endParaRPr>
          </a:p>
        </p:txBody>
      </p:sp>
      <p:sp>
        <p:nvSpPr>
          <p:cNvPr id="47" name="Google Shape;22;p1"/>
          <p:cNvSpPr/>
          <p:nvPr/>
        </p:nvSpPr>
        <p:spPr>
          <a:xfrm>
            <a:off x="0" y="6457890"/>
            <a:ext cx="12192001" cy="400110"/>
          </a:xfrm>
          <a:prstGeom prst="rect">
            <a:avLst/>
          </a:prstGeom>
          <a:solidFill>
            <a:srgbClr val="00002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cxnSp>
        <p:nvCxnSpPr>
          <p:cNvPr id="49" name="Conector Reto 48"/>
          <p:cNvCxnSpPr/>
          <p:nvPr/>
        </p:nvCxnSpPr>
        <p:spPr>
          <a:xfrm>
            <a:off x="2057400" y="1804225"/>
            <a:ext cx="5943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4165600" y="2724555"/>
            <a:ext cx="383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302000" y="3627862"/>
            <a:ext cx="4699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145971" y="4546463"/>
            <a:ext cx="48550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2362200" y="828587"/>
            <a:ext cx="84709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2895600" y="6031374"/>
            <a:ext cx="51271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787400" y="5077001"/>
            <a:ext cx="7340600" cy="400110"/>
          </a:xfrm>
          <a:prstGeom prst="rect">
            <a:avLst/>
          </a:prstGeom>
          <a:noFill/>
        </p:spPr>
        <p:txBody>
          <a:bodyPr wrap="square">
            <a:spAutoFit/>
          </a:bodyPr>
          <a:lstStyle/>
          <a:p>
            <a:r>
              <a:rPr lang="pt-BR" sz="2000" b="1" dirty="0"/>
              <a:t>Será necessário gerar QR CODE?      </a:t>
            </a:r>
            <a:r>
              <a:rPr lang="pt-BR" sz="2000" b="0" dirty="0"/>
              <a:t>(    ) Sim.       (    ) Não.</a:t>
            </a:r>
          </a:p>
        </p:txBody>
      </p:sp>
      <p:sp>
        <p:nvSpPr>
          <p:cNvPr id="3" name="CaixaDeTexto 2"/>
          <p:cNvSpPr txBox="1"/>
          <p:nvPr/>
        </p:nvSpPr>
        <p:spPr>
          <a:xfrm>
            <a:off x="787400" y="1313192"/>
            <a:ext cx="6102350" cy="307777"/>
          </a:xfrm>
          <a:prstGeom prst="rect">
            <a:avLst/>
          </a:prstGeom>
          <a:noFill/>
        </p:spPr>
        <p:txBody>
          <a:bodyPr wrap="square">
            <a:spAutoFit/>
          </a:bodyPr>
          <a:lstStyle/>
          <a:p>
            <a:r>
              <a:rPr lang="pt-BR" sz="1400" b="0" dirty="0"/>
              <a:t>(Teams, Online, PPT, APP...)</a:t>
            </a:r>
          </a:p>
        </p:txBody>
      </p:sp>
      <p:sp>
        <p:nvSpPr>
          <p:cNvPr id="5" name="CaixaDeTexto 4"/>
          <p:cNvSpPr txBox="1"/>
          <p:nvPr/>
        </p:nvSpPr>
        <p:spPr>
          <a:xfrm>
            <a:off x="787400" y="2224043"/>
            <a:ext cx="6102350" cy="307777"/>
          </a:xfrm>
          <a:prstGeom prst="rect">
            <a:avLst/>
          </a:prstGeom>
          <a:noFill/>
        </p:spPr>
        <p:txBody>
          <a:bodyPr wrap="square">
            <a:spAutoFit/>
          </a:bodyPr>
          <a:lstStyle/>
          <a:p>
            <a:r>
              <a:rPr lang="pt-BR" sz="1400" b="0" dirty="0"/>
              <a:t>(PDF, Manual, Infográfico...)</a:t>
            </a:r>
            <a:endParaRPr lang="pt-BR" sz="1400" dirty="0"/>
          </a:p>
        </p:txBody>
      </p:sp>
      <p:sp>
        <p:nvSpPr>
          <p:cNvPr id="8" name="CaixaDeTexto 7"/>
          <p:cNvSpPr txBox="1"/>
          <p:nvPr/>
        </p:nvSpPr>
        <p:spPr>
          <a:xfrm>
            <a:off x="787400" y="3129935"/>
            <a:ext cx="6102350" cy="307777"/>
          </a:xfrm>
          <a:prstGeom prst="rect">
            <a:avLst/>
          </a:prstGeom>
          <a:noFill/>
        </p:spPr>
        <p:txBody>
          <a:bodyPr wrap="square">
            <a:spAutoFit/>
          </a:bodyPr>
          <a:lstStyle/>
          <a:p>
            <a:r>
              <a:rPr lang="pt-BR" sz="1400" b="0" dirty="0"/>
              <a:t>(Miro, Kahoot, Wordwall...)</a:t>
            </a:r>
            <a:endParaRPr lang="pt-BR" sz="1400" dirty="0"/>
          </a:p>
        </p:txBody>
      </p:sp>
      <p:sp>
        <p:nvSpPr>
          <p:cNvPr id="10" name="CaixaDeTexto 9"/>
          <p:cNvSpPr txBox="1"/>
          <p:nvPr/>
        </p:nvSpPr>
        <p:spPr>
          <a:xfrm>
            <a:off x="787400" y="4042644"/>
            <a:ext cx="6102350" cy="307777"/>
          </a:xfrm>
          <a:prstGeom prst="rect">
            <a:avLst/>
          </a:prstGeom>
          <a:noFill/>
        </p:spPr>
        <p:txBody>
          <a:bodyPr wrap="square">
            <a:spAutoFit/>
          </a:bodyPr>
          <a:lstStyle/>
          <a:p>
            <a:r>
              <a:rPr lang="pt-BR" sz="1400" b="0" dirty="0"/>
              <a:t>(Figurinhas, Filtros, Cartas...)</a:t>
            </a:r>
            <a:endParaRPr lang="pt-BR" sz="1400" dirty="0"/>
          </a:p>
        </p:txBody>
      </p:sp>
      <p:sp>
        <p:nvSpPr>
          <p:cNvPr id="30" name="Retângulo 29"/>
          <p:cNvSpPr/>
          <p:nvPr/>
        </p:nvSpPr>
        <p:spPr>
          <a:xfrm>
            <a:off x="8483600" y="1315550"/>
            <a:ext cx="3708400" cy="4772114"/>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8763000" y="1511547"/>
            <a:ext cx="3708400" cy="523220"/>
          </a:xfrm>
          <a:prstGeom prst="rect">
            <a:avLst/>
          </a:prstGeom>
          <a:noFill/>
        </p:spPr>
        <p:txBody>
          <a:bodyPr wrap="square" rtlCol="0">
            <a:spAutoFit/>
          </a:bodyPr>
          <a:lstStyle/>
          <a:p>
            <a:r>
              <a:rPr lang="pt-BR" sz="2800" b="1" dirty="0">
                <a:solidFill>
                  <a:schemeClr val="tx1"/>
                </a:solidFill>
              </a:rPr>
              <a:t>Capas/Templates</a:t>
            </a:r>
          </a:p>
        </p:txBody>
      </p:sp>
      <p:sp>
        <p:nvSpPr>
          <p:cNvPr id="37" name="CaixaDeTexto 36"/>
          <p:cNvSpPr txBox="1"/>
          <p:nvPr/>
        </p:nvSpPr>
        <p:spPr>
          <a:xfrm>
            <a:off x="8763000" y="2158520"/>
            <a:ext cx="3187700" cy="3693319"/>
          </a:xfrm>
          <a:prstGeom prst="rect">
            <a:avLst/>
          </a:prstGeom>
          <a:noFill/>
        </p:spPr>
        <p:txBody>
          <a:bodyPr wrap="square">
            <a:spAutoFit/>
          </a:bodyPr>
          <a:lstStyle/>
          <a:p>
            <a:r>
              <a:rPr lang="pt-BR" sz="1800" b="0" dirty="0"/>
              <a:t>(    ) Comunicação Vertical.</a:t>
            </a:r>
          </a:p>
          <a:p>
            <a:r>
              <a:rPr lang="pt-BR" sz="1800" b="0" dirty="0"/>
              <a:t> </a:t>
            </a:r>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Estratégia.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WhatsApp.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Fusion.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TAD.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APP.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Vídeo.</a:t>
            </a:r>
            <a:endParaRPr lang="pt-BR" dirty="0"/>
          </a:p>
        </p:txBody>
      </p:sp>
      <p:sp>
        <p:nvSpPr>
          <p:cNvPr id="13" name="Retângulo 12">
            <a:extLst>
              <a:ext uri="{FF2B5EF4-FFF2-40B4-BE49-F238E27FC236}">
                <a16:creationId xmlns:a16="http://schemas.microsoft.com/office/drawing/2014/main" id="{1D261AF2-24FA-59E9-4E40-022A882A80F4}"/>
              </a:ext>
            </a:extLst>
          </p:cNvPr>
          <p:cNvSpPr/>
          <p:nvPr userDrawn="1"/>
        </p:nvSpPr>
        <p:spPr>
          <a:xfrm>
            <a:off x="-1" y="-818147"/>
            <a:ext cx="12192001" cy="818147"/>
          </a:xfrm>
          <a:prstGeom prst="rect">
            <a:avLst/>
          </a:prstGeom>
          <a:solidFill>
            <a:schemeClr val="bg2">
              <a:lumMod val="2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421E23C2-E771-D543-B0AC-6BCF0EF36F70}"/>
              </a:ext>
            </a:extLst>
          </p:cNvPr>
          <p:cNvSpPr txBox="1"/>
          <p:nvPr userDrawn="1"/>
        </p:nvSpPr>
        <p:spPr>
          <a:xfrm>
            <a:off x="1959935" y="-640433"/>
            <a:ext cx="8272130" cy="523220"/>
          </a:xfrm>
          <a:prstGeom prst="rect">
            <a:avLst/>
          </a:prstGeom>
          <a:noFill/>
        </p:spPr>
        <p:txBody>
          <a:bodyPr wrap="square" rtlCol="0">
            <a:spAutoFit/>
          </a:bodyPr>
          <a:lstStyle/>
          <a:p>
            <a:pPr algn="ctr"/>
            <a:r>
              <a:rPr lang="pt-BR" sz="2800" b="1" i="0" dirty="0">
                <a:solidFill>
                  <a:schemeClr val="bg1"/>
                </a:solidFill>
                <a:latin typeface="Calibri" panose="020F0502020204030204" pitchFamily="34" charset="0"/>
                <a:cs typeface="Calibri" panose="020F0502020204030204" pitchFamily="34" charset="0"/>
              </a:rPr>
              <a:t>  PAINEL GERAL</a:t>
            </a:r>
          </a:p>
        </p:txBody>
      </p:sp>
      <p:sp>
        <p:nvSpPr>
          <p:cNvPr id="19" name="Google Shape;22;p1">
            <a:extLst>
              <a:ext uri="{FF2B5EF4-FFF2-40B4-BE49-F238E27FC236}">
                <a16:creationId xmlns:a16="http://schemas.microsoft.com/office/drawing/2014/main" id="{5CA9E8CE-AA4E-6C27-6384-FD6653CE7245}"/>
              </a:ext>
            </a:extLst>
          </p:cNvPr>
          <p:cNvSpPr/>
          <p:nvPr userDrawn="1"/>
        </p:nvSpPr>
        <p:spPr>
          <a:xfrm>
            <a:off x="0" y="6457890"/>
            <a:ext cx="12192001" cy="400110"/>
          </a:xfrm>
          <a:prstGeom prst="rect">
            <a:avLst/>
          </a:prstGeom>
          <a:solidFill>
            <a:srgbClr val="00002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 name="Conector reto 19">
            <a:extLst>
              <a:ext uri="{FF2B5EF4-FFF2-40B4-BE49-F238E27FC236}">
                <a16:creationId xmlns:a16="http://schemas.microsoft.com/office/drawing/2014/main" id="{F5286E54-4884-4F6F-58B0-44D4DC36481E}"/>
              </a:ext>
            </a:extLst>
          </p:cNvPr>
          <p:cNvCxnSpPr>
            <a:cxnSpLocks/>
          </p:cNvCxnSpPr>
          <p:nvPr userDrawn="1"/>
        </p:nvCxnSpPr>
        <p:spPr>
          <a:xfrm>
            <a:off x="1841500" y="1791525"/>
            <a:ext cx="607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93DDD03C-528E-3325-FE6A-88C67EA5EC62}"/>
              </a:ext>
            </a:extLst>
          </p:cNvPr>
          <p:cNvCxnSpPr>
            <a:cxnSpLocks/>
          </p:cNvCxnSpPr>
          <p:nvPr userDrawn="1"/>
        </p:nvCxnSpPr>
        <p:spPr>
          <a:xfrm>
            <a:off x="3784600" y="2711855"/>
            <a:ext cx="4127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42F73FB6-4406-15BA-A00D-9A2A2E040D64}"/>
              </a:ext>
            </a:extLst>
          </p:cNvPr>
          <p:cNvCxnSpPr>
            <a:cxnSpLocks/>
          </p:cNvCxnSpPr>
          <p:nvPr userDrawn="1"/>
        </p:nvCxnSpPr>
        <p:spPr>
          <a:xfrm>
            <a:off x="3035300" y="3615162"/>
            <a:ext cx="487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DBEBE914-E423-9A7D-4184-328558FFB2C4}"/>
              </a:ext>
            </a:extLst>
          </p:cNvPr>
          <p:cNvCxnSpPr>
            <a:cxnSpLocks/>
          </p:cNvCxnSpPr>
          <p:nvPr userDrawn="1"/>
        </p:nvCxnSpPr>
        <p:spPr>
          <a:xfrm>
            <a:off x="2861635" y="4533763"/>
            <a:ext cx="50504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E570B92E-B6DD-8ACB-CF8A-FCB2633E7B65}"/>
              </a:ext>
            </a:extLst>
          </p:cNvPr>
          <p:cNvCxnSpPr>
            <a:cxnSpLocks/>
          </p:cNvCxnSpPr>
          <p:nvPr userDrawn="1"/>
        </p:nvCxnSpPr>
        <p:spPr>
          <a:xfrm>
            <a:off x="2705100" y="6080359"/>
            <a:ext cx="82380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4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údo base">
    <p:spTree>
      <p:nvGrpSpPr>
        <p:cNvPr id="1" name=""/>
        <p:cNvGrpSpPr/>
        <p:nvPr/>
      </p:nvGrpSpPr>
      <p:grpSpPr>
        <a:xfrm>
          <a:off x="0" y="0"/>
          <a:ext cx="0" cy="0"/>
          <a:chOff x="0" y="0"/>
          <a:chExt cx="0" cy="0"/>
        </a:xfrm>
      </p:grpSpPr>
      <p:sp>
        <p:nvSpPr>
          <p:cNvPr id="13" name="Retângulo 12"/>
          <p:cNvSpPr/>
          <p:nvPr/>
        </p:nvSpPr>
        <p:spPr>
          <a:xfrm>
            <a:off x="0" y="-838200"/>
            <a:ext cx="12192000" cy="81814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90737"/>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CONTEÚDO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388044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Índice">
    <p:bg>
      <p:bgPr>
        <a:solidFill>
          <a:srgbClr val="FF7E79">
            <a:alpha val="32941"/>
          </a:srgbClr>
        </a:solidFill>
        <a:effectLst/>
      </p:bgPr>
    </p:bg>
    <p:spTree>
      <p:nvGrpSpPr>
        <p:cNvPr id="1" name=""/>
        <p:cNvGrpSpPr/>
        <p:nvPr/>
      </p:nvGrpSpPr>
      <p:grpSpPr>
        <a:xfrm>
          <a:off x="0" y="0"/>
          <a:ext cx="0" cy="0"/>
          <a:chOff x="0" y="0"/>
          <a:chExt cx="0" cy="0"/>
        </a:xfrm>
      </p:grpSpPr>
      <p:sp>
        <p:nvSpPr>
          <p:cNvPr id="13" name="Retângulo 12"/>
          <p:cNvSpPr/>
          <p:nvPr/>
        </p:nvSpPr>
        <p:spPr>
          <a:xfrm>
            <a:off x="0" y="-838200"/>
            <a:ext cx="12192000" cy="818147"/>
          </a:xfrm>
          <a:prstGeom prst="rect">
            <a:avLst/>
          </a:prstGeom>
          <a:solidFill>
            <a:srgbClr val="FF7E79">
              <a:alpha val="32941"/>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90737"/>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ÍNDICE</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394105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tenção/Dic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ATENÇÃO/DICA</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38210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tivida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ATIVIDADE</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18869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flexão/Provocação">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REFLEXÃO/PROVOCAÇÃO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82585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rodução">
    <p:bg>
      <p:bgPr>
        <a:solidFill>
          <a:schemeClr val="bg1">
            <a:lumMod val="85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INTRODUÇÃO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4757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aliação">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AVALIAÇÃO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382979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053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hyperlink" Target="https://trncomercial.com.br/e-learning/online/2026.02.10_BasicoTelecom_FG/story.html" TargetMode="Externa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hyperlink" Target="https://trncomercial.com.br/e-learning/online/2026.02.10_BasicoTelecom_FG/story.html" TargetMode="Externa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hyperlink" Target="https://trncomercial.com.br/e-learning/online/2026.02.10_BasicoTelecom_FG/story.html" TargetMode="Externa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DD3A27A-FC20-81CA-353A-6B4141E869D5}"/>
              </a:ext>
            </a:extLst>
          </p:cNvPr>
          <p:cNvSpPr txBox="1"/>
          <p:nvPr/>
        </p:nvSpPr>
        <p:spPr>
          <a:xfrm>
            <a:off x="3770141" y="520505"/>
            <a:ext cx="3601329" cy="369332"/>
          </a:xfrm>
          <a:prstGeom prst="rect">
            <a:avLst/>
          </a:prstGeom>
          <a:noFill/>
        </p:spPr>
        <p:txBody>
          <a:bodyPr wrap="square" rtlCol="0">
            <a:spAutoFit/>
          </a:bodyPr>
          <a:lstStyle/>
          <a:p>
            <a:r>
              <a:rPr lang="pt-BR" dirty="0"/>
              <a:t>Missão Conhecimento</a:t>
            </a:r>
          </a:p>
        </p:txBody>
      </p:sp>
      <p:sp>
        <p:nvSpPr>
          <p:cNvPr id="3" name="CaixaDeTexto 2">
            <a:extLst>
              <a:ext uri="{FF2B5EF4-FFF2-40B4-BE49-F238E27FC236}">
                <a16:creationId xmlns:a16="http://schemas.microsoft.com/office/drawing/2014/main" id="{AEEE9D46-2D0E-CB3D-0E0E-A7E59BE4FD2C}"/>
              </a:ext>
            </a:extLst>
          </p:cNvPr>
          <p:cNvSpPr txBox="1"/>
          <p:nvPr/>
        </p:nvSpPr>
        <p:spPr>
          <a:xfrm>
            <a:off x="2698653" y="889837"/>
            <a:ext cx="1899138" cy="369332"/>
          </a:xfrm>
          <a:prstGeom prst="rect">
            <a:avLst/>
          </a:prstGeom>
          <a:noFill/>
        </p:spPr>
        <p:txBody>
          <a:bodyPr wrap="square" rtlCol="0">
            <a:spAutoFit/>
          </a:bodyPr>
          <a:lstStyle/>
          <a:p>
            <a:r>
              <a:rPr lang="pt-BR" dirty="0"/>
              <a:t>Fernanda Bassani</a:t>
            </a:r>
          </a:p>
        </p:txBody>
      </p:sp>
      <p:sp>
        <p:nvSpPr>
          <p:cNvPr id="4" name="CaixaDeTexto 3">
            <a:extLst>
              <a:ext uri="{FF2B5EF4-FFF2-40B4-BE49-F238E27FC236}">
                <a16:creationId xmlns:a16="http://schemas.microsoft.com/office/drawing/2014/main" id="{C9974536-F730-A667-2D2B-3DB130158BF7}"/>
              </a:ext>
            </a:extLst>
          </p:cNvPr>
          <p:cNvSpPr txBox="1"/>
          <p:nvPr/>
        </p:nvSpPr>
        <p:spPr>
          <a:xfrm>
            <a:off x="6522722" y="889837"/>
            <a:ext cx="1899138" cy="369332"/>
          </a:xfrm>
          <a:prstGeom prst="rect">
            <a:avLst/>
          </a:prstGeom>
          <a:noFill/>
        </p:spPr>
        <p:txBody>
          <a:bodyPr wrap="square" rtlCol="0">
            <a:spAutoFit/>
          </a:bodyPr>
          <a:lstStyle/>
          <a:p>
            <a:r>
              <a:rPr lang="pt-BR" dirty="0"/>
              <a:t>Rosa </a:t>
            </a:r>
            <a:r>
              <a:rPr lang="pt-BR" dirty="0" err="1"/>
              <a:t>Lauletta</a:t>
            </a:r>
            <a:endParaRPr lang="pt-BR" dirty="0"/>
          </a:p>
        </p:txBody>
      </p:sp>
      <p:sp>
        <p:nvSpPr>
          <p:cNvPr id="5" name="CaixaDeTexto 4">
            <a:extLst>
              <a:ext uri="{FF2B5EF4-FFF2-40B4-BE49-F238E27FC236}">
                <a16:creationId xmlns:a16="http://schemas.microsoft.com/office/drawing/2014/main" id="{643362CB-A182-96ED-D686-EEC92B7FA5E8}"/>
              </a:ext>
            </a:extLst>
          </p:cNvPr>
          <p:cNvSpPr txBox="1"/>
          <p:nvPr/>
        </p:nvSpPr>
        <p:spPr>
          <a:xfrm>
            <a:off x="2980007" y="1259169"/>
            <a:ext cx="1899138" cy="369332"/>
          </a:xfrm>
          <a:prstGeom prst="rect">
            <a:avLst/>
          </a:prstGeom>
          <a:noFill/>
        </p:spPr>
        <p:txBody>
          <a:bodyPr wrap="square" rtlCol="0">
            <a:spAutoFit/>
          </a:bodyPr>
          <a:lstStyle/>
          <a:p>
            <a:r>
              <a:rPr lang="pt-BR" dirty="0"/>
              <a:t>12/05/2026</a:t>
            </a:r>
          </a:p>
        </p:txBody>
      </p:sp>
      <p:sp>
        <p:nvSpPr>
          <p:cNvPr id="6" name="CaixaDeTexto 5">
            <a:extLst>
              <a:ext uri="{FF2B5EF4-FFF2-40B4-BE49-F238E27FC236}">
                <a16:creationId xmlns:a16="http://schemas.microsoft.com/office/drawing/2014/main" id="{5D215759-5B6B-9345-76D9-36CC4398F651}"/>
              </a:ext>
            </a:extLst>
          </p:cNvPr>
          <p:cNvSpPr txBox="1"/>
          <p:nvPr/>
        </p:nvSpPr>
        <p:spPr>
          <a:xfrm>
            <a:off x="4146452" y="3936611"/>
            <a:ext cx="3899096" cy="461665"/>
          </a:xfrm>
          <a:prstGeom prst="rect">
            <a:avLst/>
          </a:prstGeom>
          <a:noFill/>
        </p:spPr>
        <p:txBody>
          <a:bodyPr wrap="square" rtlCol="0">
            <a:spAutoFit/>
          </a:bodyPr>
          <a:lstStyle/>
          <a:p>
            <a:pPr algn="ctr"/>
            <a:r>
              <a:rPr lang="pt-BR" sz="2400" dirty="0"/>
              <a:t>Missão Conhecimento</a:t>
            </a:r>
          </a:p>
        </p:txBody>
      </p:sp>
    </p:spTree>
    <p:extLst>
      <p:ext uri="{BB962C8B-B14F-4D97-AF65-F5344CB8AC3E}">
        <p14:creationId xmlns:p14="http://schemas.microsoft.com/office/powerpoint/2010/main" val="203773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74BF43F-2EDC-7154-8F3F-6A846F719906}"/>
              </a:ext>
            </a:extLst>
          </p:cNvPr>
          <p:cNvSpPr txBox="1"/>
          <p:nvPr/>
        </p:nvSpPr>
        <p:spPr>
          <a:xfrm>
            <a:off x="1302634" y="1009405"/>
            <a:ext cx="10160820" cy="1754326"/>
          </a:xfrm>
          <a:prstGeom prst="rect">
            <a:avLst/>
          </a:prstGeom>
          <a:noFill/>
        </p:spPr>
        <p:txBody>
          <a:bodyPr wrap="square" lIns="91440" tIns="45720" rIns="91440" bIns="45720" rtlCol="0" anchor="t">
            <a:spAutoFit/>
          </a:bodyPr>
          <a:lstStyle/>
          <a:p>
            <a:r>
              <a:rPr lang="pt-BR" b="1" dirty="0"/>
              <a:t>Atividade de Conhecimento: Parte 1 – Móvel</a:t>
            </a:r>
            <a:endParaRPr lang="pt-BR" dirty="0"/>
          </a:p>
          <a:p>
            <a:endParaRPr lang="pt-BR" b="1" dirty="0"/>
          </a:p>
          <a:p>
            <a:r>
              <a:rPr lang="pt-BR" b="1" dirty="0"/>
              <a:t>1 - </a:t>
            </a:r>
            <a:r>
              <a:rPr lang="pt-BR" dirty="0"/>
              <a:t>Um cliente procura o Representante N1 pois deseja ter o controle de uma fatura fixa mensal para facilitar seu planejamento financeiro, mas não quer perder a flexibilidade de poder inserir créditos extras via recarga caso sua franquia acabe antes do mês. Qual plano atende exatamente a essa necessidade híbrida?</a:t>
            </a:r>
            <a:endParaRPr lang="en-US" dirty="0"/>
          </a:p>
        </p:txBody>
      </p:sp>
      <p:sp>
        <p:nvSpPr>
          <p:cNvPr id="3" name="CaixaDeTexto 2">
            <a:extLst>
              <a:ext uri="{FF2B5EF4-FFF2-40B4-BE49-F238E27FC236}">
                <a16:creationId xmlns:a16="http://schemas.microsoft.com/office/drawing/2014/main" id="{9E7B164B-DE47-A07F-0EA4-22D901CEC7FC}"/>
              </a:ext>
            </a:extLst>
          </p:cNvPr>
          <p:cNvSpPr txBox="1"/>
          <p:nvPr/>
        </p:nvSpPr>
        <p:spPr>
          <a:xfrm>
            <a:off x="1302634" y="2893940"/>
            <a:ext cx="10160820" cy="2308324"/>
          </a:xfrm>
          <a:prstGeom prst="rect">
            <a:avLst/>
          </a:prstGeom>
          <a:noFill/>
        </p:spPr>
        <p:txBody>
          <a:bodyPr wrap="square" lIns="91440" tIns="45720" rIns="91440" bIns="45720" rtlCol="0" anchor="t">
            <a:spAutoFit/>
          </a:bodyPr>
          <a:lstStyle/>
          <a:p>
            <a:pPr marL="342900" indent="-342900">
              <a:buAutoNum type="alphaUcPeriod"/>
            </a:pPr>
            <a:r>
              <a:rPr lang="pt-BR" b="1" dirty="0"/>
              <a:t>Claro </a:t>
            </a:r>
            <a:r>
              <a:rPr lang="pt-BR" b="1" err="1"/>
              <a:t>Pré</a:t>
            </a:r>
            <a:r>
              <a:rPr lang="pt-BR" b="1" dirty="0"/>
              <a:t>:</a:t>
            </a:r>
            <a:r>
              <a:rPr lang="pt-BR" dirty="0"/>
              <a:t> Funciona exclusivamente através de créditos inseridos pelo cliente, sem assinatura ou conta </a:t>
            </a:r>
            <a:r>
              <a:rPr lang="pt-BR"/>
              <a:t>mensal.</a:t>
            </a:r>
          </a:p>
          <a:p>
            <a:pPr marL="342900" indent="-342900">
              <a:buAutoNum type="alphaUcPeriod"/>
            </a:pPr>
            <a:r>
              <a:rPr lang="pt-BR" b="1" dirty="0"/>
              <a:t>Claro Flex:</a:t>
            </a:r>
            <a:r>
              <a:rPr lang="pt-BR" dirty="0"/>
              <a:t> É um plano 100% digital e sem fidelidade, focado em autonomia via aplicativo e sem taxas </a:t>
            </a:r>
            <a:r>
              <a:rPr lang="pt-BR"/>
              <a:t>de manutenção.</a:t>
            </a:r>
          </a:p>
          <a:p>
            <a:pPr marL="342900" indent="-342900">
              <a:buAutoNum type="alphaUcPeriod"/>
            </a:pPr>
            <a:r>
              <a:rPr lang="pt-BR" b="1" dirty="0">
                <a:highlight>
                  <a:srgbClr val="00FF00"/>
                </a:highlight>
              </a:rPr>
              <a:t>Claro Controle:</a:t>
            </a:r>
            <a:r>
              <a:rPr lang="pt-BR" dirty="0">
                <a:highlight>
                  <a:srgbClr val="00FF00"/>
                </a:highlight>
              </a:rPr>
              <a:t> Oferece uma conta fixa mensal com os benefícios do pós-pago, mantendo a facilidade </a:t>
            </a:r>
            <a:r>
              <a:rPr lang="pt-BR">
                <a:highlight>
                  <a:srgbClr val="00FF00"/>
                </a:highlight>
              </a:rPr>
              <a:t>de realizar recargas quando necessário.</a:t>
            </a:r>
          </a:p>
          <a:p>
            <a:pPr marL="342900" indent="-342900">
              <a:buAutoNum type="alphaUcPeriod"/>
            </a:pPr>
            <a:r>
              <a:rPr lang="pt-BR" b="1" dirty="0"/>
              <a:t>Claro Pós:</a:t>
            </a:r>
            <a:r>
              <a:rPr lang="pt-BR" dirty="0"/>
              <a:t> Foca em </a:t>
            </a:r>
            <a:r>
              <a:rPr lang="pt-BR" dirty="0" err="1"/>
              <a:t>ultra-performance</a:t>
            </a:r>
            <a:r>
              <a:rPr lang="pt-BR" dirty="0"/>
              <a:t> com as maiores franquias de internet (até 150GB) e benefícios internacionais inclusos.</a:t>
            </a:r>
            <a:endParaRPr lang="pt-BR"/>
          </a:p>
        </p:txBody>
      </p:sp>
    </p:spTree>
    <p:extLst>
      <p:ext uri="{BB962C8B-B14F-4D97-AF65-F5344CB8AC3E}">
        <p14:creationId xmlns:p14="http://schemas.microsoft.com/office/powerpoint/2010/main" val="105400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331B6-C3C5-A9ED-6F16-EAF2028D0817}"/>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CF257D27-4824-1690-92E0-FAB80A52D717}"/>
              </a:ext>
            </a:extLst>
          </p:cNvPr>
          <p:cNvSpPr txBox="1"/>
          <p:nvPr/>
        </p:nvSpPr>
        <p:spPr>
          <a:xfrm>
            <a:off x="1302634" y="1009405"/>
            <a:ext cx="10160820" cy="1200329"/>
          </a:xfrm>
          <a:prstGeom prst="rect">
            <a:avLst/>
          </a:prstGeom>
          <a:noFill/>
        </p:spPr>
        <p:txBody>
          <a:bodyPr wrap="square" rtlCol="0">
            <a:spAutoFit/>
          </a:bodyPr>
          <a:lstStyle/>
          <a:p>
            <a:r>
              <a:rPr lang="pt-BR" b="1" dirty="0"/>
              <a:t>Atividade de Conhecimento: Parte 1 – Móvel</a:t>
            </a:r>
            <a:endParaRPr lang="pt-BR" dirty="0"/>
          </a:p>
          <a:p>
            <a:endParaRPr lang="pt-BR" b="1" dirty="0"/>
          </a:p>
          <a:p>
            <a:r>
              <a:rPr lang="pt-BR" b="1" dirty="0"/>
              <a:t>2 - Sobre as condições para a realização da Portabilidade Móvel e os benefícios diferenciais do Claro Pós, assinale a alternativa correta:</a:t>
            </a:r>
            <a:endParaRPr lang="pt-BR" dirty="0">
              <a:effectLst/>
            </a:endParaRPr>
          </a:p>
        </p:txBody>
      </p:sp>
      <p:sp>
        <p:nvSpPr>
          <p:cNvPr id="3" name="CaixaDeTexto 2">
            <a:extLst>
              <a:ext uri="{FF2B5EF4-FFF2-40B4-BE49-F238E27FC236}">
                <a16:creationId xmlns:a16="http://schemas.microsoft.com/office/drawing/2014/main" id="{E9723F09-E177-D15B-D6B3-C20BDB11B444}"/>
              </a:ext>
            </a:extLst>
          </p:cNvPr>
          <p:cNvSpPr txBox="1"/>
          <p:nvPr/>
        </p:nvSpPr>
        <p:spPr>
          <a:xfrm>
            <a:off x="1302634" y="2893940"/>
            <a:ext cx="10160820" cy="2308324"/>
          </a:xfrm>
          <a:prstGeom prst="rect">
            <a:avLst/>
          </a:prstGeom>
          <a:noFill/>
        </p:spPr>
        <p:txBody>
          <a:bodyPr wrap="square" lIns="91440" tIns="45720" rIns="91440" bIns="45720" rtlCol="0" anchor="t">
            <a:spAutoFit/>
          </a:bodyPr>
          <a:lstStyle/>
          <a:p>
            <a:pPr marL="342900" indent="-342900">
              <a:buAutoNum type="alphaUcPeriod"/>
            </a:pPr>
            <a:r>
              <a:rPr lang="pt-BR" dirty="0">
                <a:effectLst/>
              </a:rPr>
              <a:t>A portabilidade pode ser realizada entre operadoras de DDDs diferentes, e o Claro Pós oferece o Passaporte apenas para o titular da conta.</a:t>
            </a:r>
            <a:endParaRPr lang="pt-BR"/>
          </a:p>
          <a:p>
            <a:pPr marL="342900" indent="-342900">
              <a:buAutoNum type="alphaUcPeriod"/>
            </a:pPr>
            <a:r>
              <a:rPr lang="pt-BR" dirty="0">
                <a:effectLst/>
              </a:rPr>
              <a:t>A linha de origem deve estar cancelada para iniciar o processo, e o Claro Pós não permite o compartilhamento de internet com dependentes.</a:t>
            </a:r>
          </a:p>
          <a:p>
            <a:pPr marL="342900" indent="-342900">
              <a:buAutoNum type="alphaUcPeriod"/>
            </a:pPr>
            <a:r>
              <a:rPr lang="pt-BR" dirty="0">
                <a:effectLst/>
                <a:highlight>
                  <a:srgbClr val="00FF00"/>
                </a:highlight>
              </a:rPr>
              <a:t>É condição obrigatória que a portabilidade ocorra dentro do mesmo DDD e titularidade, enquanto o Claro Pós oferece o benefício do Passaporte sem custo extra para titular e dependentes.</a:t>
            </a:r>
          </a:p>
          <a:p>
            <a:pPr marL="342900" indent="-342900">
              <a:buAutoNum type="alphaUcPeriod"/>
            </a:pPr>
            <a:r>
              <a:rPr lang="pt-BR" dirty="0">
                <a:effectLst/>
              </a:rPr>
              <a:t>O processo de portabilidade via SMS 1970 é exclusivo para clientes que desejam migrar diretamente para o Claro Pós com fidelidade.</a:t>
            </a:r>
          </a:p>
        </p:txBody>
      </p:sp>
    </p:spTree>
    <p:extLst>
      <p:ext uri="{BB962C8B-B14F-4D97-AF65-F5344CB8AC3E}">
        <p14:creationId xmlns:p14="http://schemas.microsoft.com/office/powerpoint/2010/main" val="267822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5635-F01F-598D-6518-3E72481D76F4}"/>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BD05EFED-CDC5-C591-4E05-A87CE68A6DDF}"/>
              </a:ext>
            </a:extLst>
          </p:cNvPr>
          <p:cNvSpPr/>
          <p:nvPr/>
        </p:nvSpPr>
        <p:spPr>
          <a:xfrm>
            <a:off x="4712677" y="717452"/>
            <a:ext cx="6077243" cy="330590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Parabéns, Representantes N1!</a:t>
            </a:r>
          </a:p>
          <a:p>
            <a:endParaRPr lang="pt-BR" dirty="0"/>
          </a:p>
          <a:p>
            <a:r>
              <a:rPr lang="pt-BR" b="1" dirty="0"/>
              <a:t>Etapa 1 </a:t>
            </a:r>
            <a:r>
              <a:rPr lang="pt-BR" dirty="0"/>
              <a:t>concluída. Agora seguimos para a próxima fase: descubram os diferenciais de ultravelocidade e como garantir conexão ao cliente em qualquer lugar. Vamos avançar?</a:t>
            </a:r>
            <a:endParaRPr lang="pt-BR" dirty="0">
              <a:latin typeface="AMX" pitchFamily="2" charset="77"/>
            </a:endParaRPr>
          </a:p>
        </p:txBody>
      </p:sp>
      <p:pic>
        <p:nvPicPr>
          <p:cNvPr id="4" name="Gráfico 3">
            <a:extLst>
              <a:ext uri="{FF2B5EF4-FFF2-40B4-BE49-F238E27FC236}">
                <a16:creationId xmlns:a16="http://schemas.microsoft.com/office/drawing/2014/main" id="{489C777C-FFF5-8C3C-CD4A-1D86470CB791}"/>
              </a:ext>
            </a:extLst>
          </p:cNvPr>
          <p:cNvPicPr>
            <a:picLocks noChangeAspect="1"/>
          </p:cNvPicPr>
          <p:nvPr/>
        </p:nvPicPr>
        <p:blipFill>
          <a:blip>
            <a:extLst>
              <a:ext uri="{96DAC541-7B7A-43D3-8B79-37D633B846F1}">
                <asvg:svgBlip xmlns:asvg="http://schemas.microsoft.com/office/drawing/2016/SVG/main" r:embed="rId3"/>
              </a:ext>
            </a:extLst>
          </a:blip>
          <a:srcRect b="21507"/>
          <a:stretch>
            <a:fillRect/>
          </a:stretch>
        </p:blipFill>
        <p:spPr>
          <a:xfrm>
            <a:off x="179281" y="694039"/>
            <a:ext cx="4402089" cy="6163961"/>
          </a:xfrm>
          <a:prstGeom prst="rect">
            <a:avLst/>
          </a:prstGeom>
        </p:spPr>
      </p:pic>
    </p:spTree>
    <p:extLst>
      <p:ext uri="{BB962C8B-B14F-4D97-AF65-F5344CB8AC3E}">
        <p14:creationId xmlns:p14="http://schemas.microsoft.com/office/powerpoint/2010/main" val="184052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9DEE797-E4F7-9B2C-A41A-6188B97DA736}"/>
              </a:ext>
            </a:extLst>
          </p:cNvPr>
          <p:cNvSpPr txBox="1"/>
          <p:nvPr/>
        </p:nvSpPr>
        <p:spPr>
          <a:xfrm>
            <a:off x="1171074" y="1632881"/>
            <a:ext cx="9849852" cy="3139321"/>
          </a:xfrm>
          <a:prstGeom prst="rect">
            <a:avLst/>
          </a:prstGeom>
          <a:noFill/>
        </p:spPr>
        <p:txBody>
          <a:bodyPr wrap="square">
            <a:spAutoFit/>
          </a:bodyPr>
          <a:lstStyle/>
          <a:p>
            <a:r>
              <a:rPr lang="pt-BR" b="1" dirty="0">
                <a:effectLst/>
              </a:rPr>
              <a:t>Roteiro 2: Valor Agregado e Conectividade</a:t>
            </a:r>
            <a:endParaRPr lang="pt-BR" dirty="0">
              <a:effectLst/>
            </a:endParaRPr>
          </a:p>
          <a:p>
            <a:r>
              <a:rPr lang="pt-BR" b="1" dirty="0">
                <a:effectLst/>
              </a:rPr>
              <a:t>Visual:</a:t>
            </a:r>
            <a:r>
              <a:rPr lang="pt-BR" dirty="0">
                <a:effectLst/>
              </a:rPr>
              <a:t> O Guardião voa por um cenário que remete a conexões globais e infraestrutura de rede.</a:t>
            </a:r>
          </a:p>
          <a:p>
            <a:endParaRPr lang="pt-BR" b="1" dirty="0"/>
          </a:p>
          <a:p>
            <a:r>
              <a:rPr lang="pt-BR" b="1" dirty="0">
                <a:effectLst/>
              </a:rPr>
              <a:t>Áudio (Guardião):</a:t>
            </a:r>
            <a:r>
              <a:rPr lang="pt-BR" dirty="0">
                <a:effectLst/>
              </a:rPr>
              <a:t> "Exploradores, nossa missão continua e agora vamos elevar o nível da nossa consultoria! Nesta segunda etapa, o foco é o encantamento e a base tecnológica. Vamos desvendar o </a:t>
            </a:r>
            <a:r>
              <a:rPr lang="pt-BR" b="1" dirty="0">
                <a:effectLst/>
              </a:rPr>
              <a:t>Passaporte e Roaming</a:t>
            </a:r>
            <a:r>
              <a:rPr lang="pt-BR" dirty="0">
                <a:effectLst/>
              </a:rPr>
              <a:t>, que permite ao cliente viajar por mais de 120 países usando o plano como se estivesse no Brasil; exploraremos os </a:t>
            </a:r>
            <a:r>
              <a:rPr lang="pt-BR" b="1" dirty="0" err="1">
                <a:effectLst/>
              </a:rPr>
              <a:t>SVAs</a:t>
            </a:r>
            <a:r>
              <a:rPr lang="pt-BR" b="1" dirty="0">
                <a:effectLst/>
              </a:rPr>
              <a:t> e o Claro Clube</a:t>
            </a:r>
            <a:r>
              <a:rPr lang="pt-BR" dirty="0">
                <a:effectLst/>
              </a:rPr>
              <a:t>, apresentando nossos conteúdos exclusivos de proteção digital e o programa de fidelidade que transforma faturas em benefícios. Por fim, dominaremos a </a:t>
            </a:r>
            <a:r>
              <a:rPr lang="pt-BR" b="1" dirty="0">
                <a:effectLst/>
              </a:rPr>
              <a:t>Internet 5G</a:t>
            </a:r>
            <a:r>
              <a:rPr lang="pt-BR" dirty="0">
                <a:effectLst/>
              </a:rPr>
              <a:t>, nova geração da internet móvel: muito mais rápida, estável e eficiente.</a:t>
            </a:r>
          </a:p>
          <a:p>
            <a:r>
              <a:rPr lang="pt-BR" dirty="0">
                <a:effectLst/>
              </a:rPr>
              <a:t>Representantes N1, o Código do Especialista </a:t>
            </a:r>
            <a:r>
              <a:rPr lang="pt-BR" dirty="0"/>
              <a:t>lhes aguardam</a:t>
            </a:r>
            <a:r>
              <a:rPr lang="pt-BR" dirty="0">
                <a:effectLst/>
              </a:rPr>
              <a:t>. Naveguem pelo conteúdo e preparem-se para os desafios!"</a:t>
            </a:r>
          </a:p>
        </p:txBody>
      </p:sp>
      <p:sp>
        <p:nvSpPr>
          <p:cNvPr id="2" name="Retângulo 1">
            <a:extLst>
              <a:ext uri="{FF2B5EF4-FFF2-40B4-BE49-F238E27FC236}">
                <a16:creationId xmlns:a16="http://schemas.microsoft.com/office/drawing/2014/main" id="{FCEFFF48-6EC9-7589-6509-2ABA7FDFD684}"/>
              </a:ext>
            </a:extLst>
          </p:cNvPr>
          <p:cNvSpPr/>
          <p:nvPr/>
        </p:nvSpPr>
        <p:spPr>
          <a:xfrm>
            <a:off x="-2511188" y="723331"/>
            <a:ext cx="2129051" cy="3493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a:t>
            </a:r>
            <a:r>
              <a:rPr lang="pt-BR" dirty="0">
                <a:solidFill>
                  <a:schemeClr val="tx1"/>
                </a:solidFill>
              </a:rPr>
              <a:t>Você pode usar as imagens do Guardião para criar animações onde ele aponta para os nomes dos temas conforme eles aparecem na tela, eles podem estar em botões ou em um painel eletrônico..</a:t>
            </a:r>
          </a:p>
        </p:txBody>
      </p:sp>
    </p:spTree>
    <p:extLst>
      <p:ext uri="{BB962C8B-B14F-4D97-AF65-F5344CB8AC3E}">
        <p14:creationId xmlns:p14="http://schemas.microsoft.com/office/powerpoint/2010/main" val="177679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1EC5A9D-03C0-4017-38BF-E26E7A254594}"/>
            </a:ext>
          </a:extLst>
        </p:cNvPr>
        <p:cNvGrpSpPr/>
        <p:nvPr/>
      </p:nvGrpSpPr>
      <p:grpSpPr>
        <a:xfrm>
          <a:off x="0" y="0"/>
          <a:ext cx="0" cy="0"/>
          <a:chOff x="0" y="0"/>
          <a:chExt cx="0" cy="0"/>
        </a:xfrm>
      </p:grpSpPr>
      <p:grpSp>
        <p:nvGrpSpPr>
          <p:cNvPr id="2" name="Agrupar 1">
            <a:extLst>
              <a:ext uri="{FF2B5EF4-FFF2-40B4-BE49-F238E27FC236}">
                <a16:creationId xmlns:a16="http://schemas.microsoft.com/office/drawing/2014/main" id="{D0BD9C9D-883A-2A38-C029-4AFF769C394E}"/>
              </a:ext>
            </a:extLst>
          </p:cNvPr>
          <p:cNvGrpSpPr/>
          <p:nvPr/>
        </p:nvGrpSpPr>
        <p:grpSpPr>
          <a:xfrm>
            <a:off x="2519833" y="242141"/>
            <a:ext cx="1998295" cy="387972"/>
            <a:chOff x="2519833" y="242141"/>
            <a:chExt cx="1998295" cy="387972"/>
          </a:xfrm>
        </p:grpSpPr>
        <p:sp>
          <p:nvSpPr>
            <p:cNvPr id="3" name="CaixaDeTexto 2">
              <a:extLst>
                <a:ext uri="{FF2B5EF4-FFF2-40B4-BE49-F238E27FC236}">
                  <a16:creationId xmlns:a16="http://schemas.microsoft.com/office/drawing/2014/main" id="{152590BD-48DB-6376-4A06-5BCC2740504B}"/>
                </a:ext>
              </a:extLst>
            </p:cNvPr>
            <p:cNvSpPr txBox="1"/>
            <p:nvPr/>
          </p:nvSpPr>
          <p:spPr>
            <a:xfrm>
              <a:off x="3117332" y="266850"/>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1</a:t>
              </a:r>
            </a:p>
          </p:txBody>
        </p:sp>
        <p:sp>
          <p:nvSpPr>
            <p:cNvPr id="4" name="Retângulo Arredondado 3">
              <a:extLst>
                <a:ext uri="{FF2B5EF4-FFF2-40B4-BE49-F238E27FC236}">
                  <a16:creationId xmlns:a16="http://schemas.microsoft.com/office/drawing/2014/main" id="{4C3D2438-AC6E-AF52-CDF7-460FB8C568AF}"/>
                </a:ext>
              </a:extLst>
            </p:cNvPr>
            <p:cNvSpPr/>
            <p:nvPr/>
          </p:nvSpPr>
          <p:spPr>
            <a:xfrm>
              <a:off x="2519833" y="242141"/>
              <a:ext cx="1998295"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grpSp>
        <p:nvGrpSpPr>
          <p:cNvPr id="5" name="Agrupar 4">
            <a:extLst>
              <a:ext uri="{FF2B5EF4-FFF2-40B4-BE49-F238E27FC236}">
                <a16:creationId xmlns:a16="http://schemas.microsoft.com/office/drawing/2014/main" id="{FC99B494-7032-DFE0-EEA3-73930A7B0615}"/>
              </a:ext>
            </a:extLst>
          </p:cNvPr>
          <p:cNvGrpSpPr/>
          <p:nvPr/>
        </p:nvGrpSpPr>
        <p:grpSpPr>
          <a:xfrm>
            <a:off x="7412435" y="221404"/>
            <a:ext cx="1887838" cy="387972"/>
            <a:chOff x="7412435" y="221404"/>
            <a:chExt cx="1887838" cy="387972"/>
          </a:xfrm>
        </p:grpSpPr>
        <p:sp>
          <p:nvSpPr>
            <p:cNvPr id="6" name="CaixaDeTexto 5">
              <a:extLst>
                <a:ext uri="{FF2B5EF4-FFF2-40B4-BE49-F238E27FC236}">
                  <a16:creationId xmlns:a16="http://schemas.microsoft.com/office/drawing/2014/main" id="{09B09BA0-B067-7071-983C-E84EB01702ED}"/>
                </a:ext>
              </a:extLst>
            </p:cNvPr>
            <p:cNvSpPr txBox="1"/>
            <p:nvPr/>
          </p:nvSpPr>
          <p:spPr>
            <a:xfrm>
              <a:off x="7954707"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3</a:t>
              </a:r>
            </a:p>
          </p:txBody>
        </p:sp>
        <p:sp>
          <p:nvSpPr>
            <p:cNvPr id="7" name="Retângulo Arredondado 6">
              <a:extLst>
                <a:ext uri="{FF2B5EF4-FFF2-40B4-BE49-F238E27FC236}">
                  <a16:creationId xmlns:a16="http://schemas.microsoft.com/office/drawing/2014/main" id="{169EDB6A-2A3B-C5F7-3414-36828E16A053}"/>
                </a:ext>
              </a:extLst>
            </p:cNvPr>
            <p:cNvSpPr/>
            <p:nvPr/>
          </p:nvSpPr>
          <p:spPr>
            <a:xfrm>
              <a:off x="7412435" y="221404"/>
              <a:ext cx="1887838"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sp>
        <p:nvSpPr>
          <p:cNvPr id="8" name="Retângulo Arredondado 7">
            <a:extLst>
              <a:ext uri="{FF2B5EF4-FFF2-40B4-BE49-F238E27FC236}">
                <a16:creationId xmlns:a16="http://schemas.microsoft.com/office/drawing/2014/main" id="{FBE28D92-EEB3-194A-803D-DAEF31AC561A}"/>
              </a:ext>
            </a:extLst>
          </p:cNvPr>
          <p:cNvSpPr/>
          <p:nvPr/>
        </p:nvSpPr>
        <p:spPr>
          <a:xfrm>
            <a:off x="4942183" y="231261"/>
            <a:ext cx="1998295" cy="387972"/>
          </a:xfrm>
          <a:prstGeom prst="roundRect">
            <a:avLst>
              <a:gd name="adj" fmla="val 50000"/>
            </a:avLst>
          </a:prstGeom>
          <a:gradFill flip="none" rotWithShape="1">
            <a:gsLst>
              <a:gs pos="0">
                <a:srgbClr val="2D5654"/>
              </a:gs>
              <a:gs pos="56000">
                <a:srgbClr val="C6712E">
                  <a:alpha val="85000"/>
                </a:srgbClr>
              </a:gs>
              <a:gs pos="0">
                <a:srgbClr val="718F8D">
                  <a:alpha val="72000"/>
                </a:srgbClr>
              </a:gs>
              <a:gs pos="100000">
                <a:srgbClr val="A82335"/>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9" name="Agrupar 8">
            <a:extLst>
              <a:ext uri="{FF2B5EF4-FFF2-40B4-BE49-F238E27FC236}">
                <a16:creationId xmlns:a16="http://schemas.microsoft.com/office/drawing/2014/main" id="{9A13AE32-36B3-FD80-E28D-7F2CFD3ECB8C}"/>
              </a:ext>
            </a:extLst>
          </p:cNvPr>
          <p:cNvGrpSpPr/>
          <p:nvPr/>
        </p:nvGrpSpPr>
        <p:grpSpPr>
          <a:xfrm>
            <a:off x="4942183" y="238675"/>
            <a:ext cx="1998295" cy="373145"/>
            <a:chOff x="2779760" y="228818"/>
            <a:chExt cx="1998295" cy="373145"/>
          </a:xfrm>
        </p:grpSpPr>
        <p:sp>
          <p:nvSpPr>
            <p:cNvPr id="10" name="Retângulo Arredondado 9">
              <a:extLst>
                <a:ext uri="{FF2B5EF4-FFF2-40B4-BE49-F238E27FC236}">
                  <a16:creationId xmlns:a16="http://schemas.microsoft.com/office/drawing/2014/main" id="{911E7997-9F73-1AB7-C5D5-A4B20114CB3C}"/>
                </a:ext>
              </a:extLst>
            </p:cNvPr>
            <p:cNvSpPr/>
            <p:nvPr/>
          </p:nvSpPr>
          <p:spPr>
            <a:xfrm>
              <a:off x="2779760" y="228818"/>
              <a:ext cx="1998295" cy="373145"/>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1" name="CaixaDeTexto 10">
              <a:extLst>
                <a:ext uri="{FF2B5EF4-FFF2-40B4-BE49-F238E27FC236}">
                  <a16:creationId xmlns:a16="http://schemas.microsoft.com/office/drawing/2014/main" id="{E3900FD0-2A4D-22FD-A3F3-A5AA2531013E}"/>
                </a:ext>
              </a:extLst>
            </p:cNvPr>
            <p:cNvSpPr txBox="1"/>
            <p:nvPr/>
          </p:nvSpPr>
          <p:spPr>
            <a:xfrm>
              <a:off x="3377260"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2</a:t>
              </a:r>
            </a:p>
          </p:txBody>
        </p:sp>
      </p:grpSp>
      <p:pic>
        <p:nvPicPr>
          <p:cNvPr id="16" name="Imagem 15" descr="Uma imagem contendo mesa&#10;&#10;O conteúdo gerado por IA pode estar incorreto.">
            <a:extLst>
              <a:ext uri="{FF2B5EF4-FFF2-40B4-BE49-F238E27FC236}">
                <a16:creationId xmlns:a16="http://schemas.microsoft.com/office/drawing/2014/main" id="{A7B84B65-822C-68D8-48AA-B55917A28FCA}"/>
              </a:ext>
            </a:extLst>
          </p:cNvPr>
          <p:cNvPicPr>
            <a:picLocks noChangeAspect="1"/>
          </p:cNvPicPr>
          <p:nvPr/>
        </p:nvPicPr>
        <p:blipFill>
          <a:blip r:embed="rId3"/>
          <a:stretch>
            <a:fillRect/>
          </a:stretch>
        </p:blipFill>
        <p:spPr>
          <a:xfrm>
            <a:off x="4518128" y="3662459"/>
            <a:ext cx="3155738" cy="1835552"/>
          </a:xfrm>
          <a:prstGeom prst="rect">
            <a:avLst/>
          </a:prstGeom>
        </p:spPr>
      </p:pic>
      <p:grpSp>
        <p:nvGrpSpPr>
          <p:cNvPr id="23" name="Agrupar 22">
            <a:extLst>
              <a:ext uri="{FF2B5EF4-FFF2-40B4-BE49-F238E27FC236}">
                <a16:creationId xmlns:a16="http://schemas.microsoft.com/office/drawing/2014/main" id="{E59A4821-E821-C14E-57A1-706BAD3DA5A2}"/>
              </a:ext>
            </a:extLst>
          </p:cNvPr>
          <p:cNvGrpSpPr/>
          <p:nvPr/>
        </p:nvGrpSpPr>
        <p:grpSpPr>
          <a:xfrm>
            <a:off x="249222" y="954769"/>
            <a:ext cx="1998296" cy="1998296"/>
            <a:chOff x="-514200" y="3945096"/>
            <a:chExt cx="1998296" cy="1998296"/>
          </a:xfrm>
        </p:grpSpPr>
        <p:sp>
          <p:nvSpPr>
            <p:cNvPr id="22" name="Retângulo Arredondado 21">
              <a:extLst>
                <a:ext uri="{FF2B5EF4-FFF2-40B4-BE49-F238E27FC236}">
                  <a16:creationId xmlns:a16="http://schemas.microsoft.com/office/drawing/2014/main" id="{347DD44F-7C2A-5038-32DB-28CECF9FE75F}"/>
                </a:ext>
              </a:extLst>
            </p:cNvPr>
            <p:cNvSpPr/>
            <p:nvPr/>
          </p:nvSpPr>
          <p:spPr>
            <a:xfrm>
              <a:off x="-514200" y="3945096"/>
              <a:ext cx="1998296" cy="1998296"/>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3">
              <a:extLst>
                <a:ext uri="{FF2B5EF4-FFF2-40B4-BE49-F238E27FC236}">
                  <a16:creationId xmlns:a16="http://schemas.microsoft.com/office/drawing/2014/main" id="{F2420156-0B0D-14D3-E56A-2FD80BCE728B}"/>
                </a:ext>
              </a:extLst>
            </p:cNvPr>
            <p:cNvPicPr>
              <a:picLocks noChangeAspect="1"/>
            </p:cNvPicPr>
            <p:nvPr/>
          </p:nvPicPr>
          <p:blipFill rotWithShape="1">
            <a:blip>
              <a:extLst>
                <a:ext uri="{96DAC541-7B7A-43D3-8B79-37D633B846F1}">
                  <asvg:svgBlip xmlns:asvg="http://schemas.microsoft.com/office/drawing/2016/SVG/main" r:embed="rId4"/>
                </a:ext>
              </a:extLst>
            </a:blip>
            <a:srcRect l="-7049" t="-2328" r="10147" b="57320"/>
            <a:stretch>
              <a:fillRect/>
            </a:stretch>
          </p:blipFill>
          <p:spPr>
            <a:xfrm>
              <a:off x="-514200" y="3945096"/>
              <a:ext cx="1998296" cy="1998296"/>
            </a:xfrm>
            <a:prstGeom prst="ellipse">
              <a:avLst/>
            </a:prstGeom>
          </p:spPr>
        </p:pic>
      </p:grpSp>
      <p:grpSp>
        <p:nvGrpSpPr>
          <p:cNvPr id="17" name="Agrupar 16">
            <a:extLst>
              <a:ext uri="{FF2B5EF4-FFF2-40B4-BE49-F238E27FC236}">
                <a16:creationId xmlns:a16="http://schemas.microsoft.com/office/drawing/2014/main" id="{4BB89BD2-BC42-6FB1-4EE2-FC4D3C6C7021}"/>
              </a:ext>
            </a:extLst>
          </p:cNvPr>
          <p:cNvGrpSpPr/>
          <p:nvPr/>
        </p:nvGrpSpPr>
        <p:grpSpPr>
          <a:xfrm>
            <a:off x="1768740" y="1373679"/>
            <a:ext cx="4933352" cy="1333379"/>
            <a:chOff x="2376256" y="1291536"/>
            <a:chExt cx="4592871" cy="1333379"/>
          </a:xfrm>
        </p:grpSpPr>
        <p:sp>
          <p:nvSpPr>
            <p:cNvPr id="18" name="Retângulo com Canto Diagonal Aparado 17">
              <a:extLst>
                <a:ext uri="{FF2B5EF4-FFF2-40B4-BE49-F238E27FC236}">
                  <a16:creationId xmlns:a16="http://schemas.microsoft.com/office/drawing/2014/main" id="{8B2D0745-0B09-EB64-F415-797721FD6102}"/>
                </a:ext>
              </a:extLst>
            </p:cNvPr>
            <p:cNvSpPr/>
            <p:nvPr/>
          </p:nvSpPr>
          <p:spPr>
            <a:xfrm>
              <a:off x="2376256" y="1291536"/>
              <a:ext cx="4432889" cy="1333379"/>
            </a:xfrm>
            <a:prstGeom prst="snip2DiagRect">
              <a:avLst>
                <a:gd name="adj1" fmla="val 0"/>
                <a:gd name="adj2" fmla="val 16667"/>
              </a:avLst>
            </a:prstGeom>
            <a:solidFill>
              <a:srgbClr val="FFFFFF">
                <a:alpha val="89804"/>
              </a:srgbClr>
            </a:solidFill>
            <a:ln w="19050">
              <a:solidFill>
                <a:srgbClr val="2D56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5">
              <a:extLst>
                <a:ext uri="{FF2B5EF4-FFF2-40B4-BE49-F238E27FC236}">
                  <a16:creationId xmlns:a16="http://schemas.microsoft.com/office/drawing/2014/main" id="{FFF46A3A-1DDC-7D03-92A4-8AE9A61D35D6}"/>
                </a:ext>
              </a:extLst>
            </p:cNvPr>
            <p:cNvSpPr txBox="1"/>
            <p:nvPr/>
          </p:nvSpPr>
          <p:spPr>
            <a:xfrm>
              <a:off x="2536237" y="1433115"/>
              <a:ext cx="4432890" cy="101566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dirty="0">
                  <a:latin typeface="AMX" pitchFamily="2" charset="77"/>
                </a:rPr>
                <a:t>Para iniciar nossa jornada vocês, </a:t>
              </a:r>
              <a:r>
                <a:rPr lang="pt-BR" sz="2000" b="1" dirty="0">
                  <a:latin typeface="AMX" pitchFamily="2" charset="77"/>
                </a:rPr>
                <a:t>Representantes N1</a:t>
              </a:r>
              <a:r>
                <a:rPr lang="pt-BR" sz="2000" dirty="0">
                  <a:latin typeface="AMX" pitchFamily="2" charset="77"/>
                </a:rPr>
                <a:t>, terão que desbloquear a </a:t>
              </a:r>
              <a:r>
                <a:rPr lang="pt-BR" sz="2000" b="1" dirty="0">
                  <a:latin typeface="AMX" pitchFamily="2" charset="77"/>
                </a:rPr>
                <a:t>Etapa 2</a:t>
              </a:r>
              <a:r>
                <a:rPr lang="pt-BR" sz="2000" dirty="0">
                  <a:latin typeface="AMX" pitchFamily="2" charset="77"/>
                </a:rPr>
                <a:t>.</a:t>
              </a:r>
            </a:p>
          </p:txBody>
        </p:sp>
      </p:grpSp>
      <p:grpSp>
        <p:nvGrpSpPr>
          <p:cNvPr id="24" name="Agrupar 23">
            <a:extLst>
              <a:ext uri="{FF2B5EF4-FFF2-40B4-BE49-F238E27FC236}">
                <a16:creationId xmlns:a16="http://schemas.microsoft.com/office/drawing/2014/main" id="{062210B9-65BE-CC16-EDEF-FF4D5F9817CA}"/>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6" name="Retângulo Arredondado 25">
              <a:hlinkClick r:id="rId5"/>
              <a:extLst>
                <a:ext uri="{FF2B5EF4-FFF2-40B4-BE49-F238E27FC236}">
                  <a16:creationId xmlns:a16="http://schemas.microsoft.com/office/drawing/2014/main" id="{9FC0A487-588E-3F75-24DF-7E9F60FCF2BC}"/>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5" name="CaixaDeTexto 24">
              <a:hlinkClick r:id="rId5"/>
              <a:extLst>
                <a:ext uri="{FF2B5EF4-FFF2-40B4-BE49-F238E27FC236}">
                  <a16:creationId xmlns:a16="http://schemas.microsoft.com/office/drawing/2014/main" id="{C63E7A30-4E67-8140-7DF4-9367F0EE18BD}"/>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15" name="Retângulo 14">
            <a:extLst>
              <a:ext uri="{FF2B5EF4-FFF2-40B4-BE49-F238E27FC236}">
                <a16:creationId xmlns:a16="http://schemas.microsoft.com/office/drawing/2014/main" id="{20659088-DDA6-6488-E1C9-E5944ECBF751}"/>
              </a:ext>
            </a:extLst>
          </p:cNvPr>
          <p:cNvSpPr/>
          <p:nvPr/>
        </p:nvSpPr>
        <p:spPr>
          <a:xfrm>
            <a:off x="-2861317" y="3103703"/>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Precisamos ter esse conteúdo na tela (painel luminoso) para os atendentes conferirem os conteúdos que precisam acessar:</a:t>
            </a:r>
          </a:p>
          <a:p>
            <a:pPr marL="171450" indent="-171450">
              <a:buFont typeface="Arial" panose="020B0604020202020204" pitchFamily="34" charset="0"/>
              <a:buChar char="•"/>
            </a:pPr>
            <a:r>
              <a:rPr lang="pt-BR" dirty="0">
                <a:solidFill>
                  <a:schemeClr val="tx1"/>
                </a:solidFill>
              </a:rPr>
              <a:t>6-Passaporte e Roaming,</a:t>
            </a:r>
          </a:p>
          <a:p>
            <a:pPr marL="171450" indent="-171450">
              <a:buFont typeface="Arial" panose="020B0604020202020204" pitchFamily="34" charset="0"/>
              <a:buChar char="•"/>
            </a:pPr>
            <a:r>
              <a:rPr lang="pt-BR" dirty="0">
                <a:solidFill>
                  <a:schemeClr val="tx1"/>
                </a:solidFill>
              </a:rPr>
              <a:t>7 - </a:t>
            </a:r>
            <a:r>
              <a:rPr lang="pt-BR" dirty="0" err="1">
                <a:solidFill>
                  <a:schemeClr val="tx1"/>
                </a:solidFill>
              </a:rPr>
              <a:t>SVAs</a:t>
            </a:r>
            <a:r>
              <a:rPr lang="pt-BR" dirty="0">
                <a:solidFill>
                  <a:schemeClr val="tx1"/>
                </a:solidFill>
              </a:rPr>
              <a:t> e Claro Clube e</a:t>
            </a:r>
          </a:p>
          <a:p>
            <a:pPr marL="171450" indent="-171450">
              <a:buFont typeface="Arial" panose="020B0604020202020204" pitchFamily="34" charset="0"/>
              <a:buChar char="•"/>
            </a:pPr>
            <a:r>
              <a:rPr lang="pt-BR" dirty="0">
                <a:solidFill>
                  <a:schemeClr val="tx1"/>
                </a:solidFill>
              </a:rPr>
              <a:t>8-Internet (Módulos);</a:t>
            </a:r>
            <a:endParaRPr lang="pt-BR" dirty="0"/>
          </a:p>
          <a:p>
            <a:pPr algn="ctr"/>
            <a:endParaRPr lang="pt-BR" dirty="0"/>
          </a:p>
        </p:txBody>
      </p:sp>
      <p:grpSp>
        <p:nvGrpSpPr>
          <p:cNvPr id="12" name="Agrupar 11">
            <a:extLst>
              <a:ext uri="{FF2B5EF4-FFF2-40B4-BE49-F238E27FC236}">
                <a16:creationId xmlns:a16="http://schemas.microsoft.com/office/drawing/2014/main" id="{A87440B4-7E16-4219-38C2-BF13E09A4982}"/>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13" name="Retângulo Arredondado 25">
              <a:hlinkClick r:id="rId5"/>
              <a:extLst>
                <a:ext uri="{FF2B5EF4-FFF2-40B4-BE49-F238E27FC236}">
                  <a16:creationId xmlns:a16="http://schemas.microsoft.com/office/drawing/2014/main" id="{8797B306-183B-4DA2-335C-E720B2742E12}"/>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1" name="CaixaDeTexto 20">
              <a:hlinkClick r:id="rId5"/>
              <a:extLst>
                <a:ext uri="{FF2B5EF4-FFF2-40B4-BE49-F238E27FC236}">
                  <a16:creationId xmlns:a16="http://schemas.microsoft.com/office/drawing/2014/main" id="{BE1E2776-1144-9861-497B-206FF5EFD85A}"/>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27" name="Retângulo: Cantos Arredondados 26">
            <a:extLst>
              <a:ext uri="{FF2B5EF4-FFF2-40B4-BE49-F238E27FC236}">
                <a16:creationId xmlns:a16="http://schemas.microsoft.com/office/drawing/2014/main" id="{14D649DA-8ED3-14D8-4B88-DCEC63F1533B}"/>
              </a:ext>
            </a:extLst>
          </p:cNvPr>
          <p:cNvSpPr/>
          <p:nvPr/>
        </p:nvSpPr>
        <p:spPr>
          <a:xfrm>
            <a:off x="5190789" y="6083602"/>
            <a:ext cx="2082428" cy="543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Próximo </a:t>
            </a:r>
          </a:p>
        </p:txBody>
      </p:sp>
      <p:cxnSp>
        <p:nvCxnSpPr>
          <p:cNvPr id="28" name="Conector de Seta Reta 27">
            <a:extLst>
              <a:ext uri="{FF2B5EF4-FFF2-40B4-BE49-F238E27FC236}">
                <a16:creationId xmlns:a16="http://schemas.microsoft.com/office/drawing/2014/main" id="{D094812C-0A5F-85F8-24FB-73E0B2BCAF9E}"/>
              </a:ext>
            </a:extLst>
          </p:cNvPr>
          <p:cNvCxnSpPr>
            <a:cxnSpLocks/>
          </p:cNvCxnSpPr>
          <p:nvPr/>
        </p:nvCxnSpPr>
        <p:spPr>
          <a:xfrm>
            <a:off x="6212062" y="6322836"/>
            <a:ext cx="64858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tângulo: Cantos Arredondados 28">
            <a:extLst>
              <a:ext uri="{FF2B5EF4-FFF2-40B4-BE49-F238E27FC236}">
                <a16:creationId xmlns:a16="http://schemas.microsoft.com/office/drawing/2014/main" id="{98507B61-4144-F76C-85FB-044056859989}"/>
              </a:ext>
            </a:extLst>
          </p:cNvPr>
          <p:cNvSpPr/>
          <p:nvPr/>
        </p:nvSpPr>
        <p:spPr>
          <a:xfrm>
            <a:off x="5307571" y="4795912"/>
            <a:ext cx="1605243" cy="854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pic>
        <p:nvPicPr>
          <p:cNvPr id="30" name="Gráfico 29" descr="Código QR com preenchimento sólido">
            <a:extLst>
              <a:ext uri="{FF2B5EF4-FFF2-40B4-BE49-F238E27FC236}">
                <a16:creationId xmlns:a16="http://schemas.microsoft.com/office/drawing/2014/main" id="{90770A02-4111-2D80-D751-1EDC3E55C51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52992" y="4735614"/>
            <a:ext cx="914400" cy="914400"/>
          </a:xfrm>
          <a:prstGeom prst="rect">
            <a:avLst/>
          </a:prstGeom>
        </p:spPr>
      </p:pic>
      <p:sp>
        <p:nvSpPr>
          <p:cNvPr id="31" name="Retângulo 30">
            <a:extLst>
              <a:ext uri="{FF2B5EF4-FFF2-40B4-BE49-F238E27FC236}">
                <a16:creationId xmlns:a16="http://schemas.microsoft.com/office/drawing/2014/main" id="{09BA95E4-F574-84B6-DC60-606FEA442CCC}"/>
              </a:ext>
            </a:extLst>
          </p:cNvPr>
          <p:cNvSpPr/>
          <p:nvPr/>
        </p:nvSpPr>
        <p:spPr>
          <a:xfrm>
            <a:off x="-2876750" y="38726"/>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Podemos ter um painel com botão que tem um </a:t>
            </a:r>
            <a:r>
              <a:rPr lang="pt-BR" dirty="0" err="1"/>
              <a:t>qrcode</a:t>
            </a:r>
            <a:r>
              <a:rPr lang="pt-BR" dirty="0"/>
              <a:t> com o link do TAD.</a:t>
            </a:r>
          </a:p>
          <a:p>
            <a:pPr algn="ctr"/>
            <a:r>
              <a:rPr lang="pt-BR" dirty="0"/>
              <a:t>Após os atendentes acessarem os conteúdos, eles voltam para esta tela e vamos para a próxima tela.</a:t>
            </a:r>
          </a:p>
          <a:p>
            <a:pPr algn="ctr"/>
            <a:r>
              <a:rPr lang="pt-BR" dirty="0"/>
              <a:t>Precisamos de um botão para indicar a sequência</a:t>
            </a:r>
          </a:p>
        </p:txBody>
      </p:sp>
    </p:spTree>
    <p:extLst>
      <p:ext uri="{BB962C8B-B14F-4D97-AF65-F5344CB8AC3E}">
        <p14:creationId xmlns:p14="http://schemas.microsoft.com/office/powerpoint/2010/main" val="185133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420E-F17B-EDF7-E66D-55B076B9D3F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4A615992-9120-BDE1-A499-DB8327CFFE00}"/>
              </a:ext>
            </a:extLst>
          </p:cNvPr>
          <p:cNvSpPr txBox="1"/>
          <p:nvPr/>
        </p:nvSpPr>
        <p:spPr>
          <a:xfrm>
            <a:off x="2421863" y="1914707"/>
            <a:ext cx="3390314" cy="1200329"/>
          </a:xfrm>
          <a:prstGeom prst="rect">
            <a:avLst/>
          </a:prstGeom>
          <a:noFill/>
        </p:spPr>
        <p:txBody>
          <a:bodyPr wrap="square" lIns="91440" tIns="45720" rIns="91440" bIns="45720" rtlCol="0" anchor="t">
            <a:spAutoFit/>
          </a:bodyPr>
          <a:lstStyle/>
          <a:p>
            <a:r>
              <a:rPr lang="pt-BR" dirty="0"/>
              <a:t>Depois de conferir todo esse conteúdo ficou alguma dúvida?</a:t>
            </a:r>
          </a:p>
          <a:p>
            <a:endParaRPr lang="pt-BR" dirty="0"/>
          </a:p>
          <a:p>
            <a:r>
              <a:rPr lang="pt-BR" dirty="0">
                <a:ea typeface="+mn-lt"/>
                <a:cs typeface="+mn-lt"/>
              </a:rPr>
              <a:t>Agora vamos para a atividade.</a:t>
            </a:r>
            <a:endParaRPr lang="pt-BR" dirty="0"/>
          </a:p>
        </p:txBody>
      </p:sp>
      <p:pic>
        <p:nvPicPr>
          <p:cNvPr id="3" name="Gráfico 2">
            <a:extLst>
              <a:ext uri="{FF2B5EF4-FFF2-40B4-BE49-F238E27FC236}">
                <a16:creationId xmlns:a16="http://schemas.microsoft.com/office/drawing/2014/main" id="{36E0E6BA-819F-0EF0-4613-D67BF362C7FA}"/>
              </a:ext>
            </a:extLst>
          </p:cNvPr>
          <p:cNvPicPr>
            <a:picLocks noChangeAspect="1"/>
          </p:cNvPicPr>
          <p:nvPr/>
        </p:nvPicPr>
        <p:blipFill>
          <a:blip>
            <a:extLst>
              <a:ext uri="{96DAC541-7B7A-43D3-8B79-37D633B846F1}">
                <asvg:svgBlip xmlns:asvg="http://schemas.microsoft.com/office/drawing/2016/SVG/main" r:embed="rId2"/>
              </a:ext>
            </a:extLst>
          </a:blip>
          <a:srcRect b="21507"/>
          <a:stretch>
            <a:fillRect/>
          </a:stretch>
        </p:blipFill>
        <p:spPr>
          <a:xfrm flipH="1">
            <a:off x="7277913" y="694039"/>
            <a:ext cx="4402089" cy="6163961"/>
          </a:xfrm>
          <a:prstGeom prst="rect">
            <a:avLst/>
          </a:prstGeom>
        </p:spPr>
      </p:pic>
    </p:spTree>
    <p:extLst>
      <p:ext uri="{BB962C8B-B14F-4D97-AF65-F5344CB8AC3E}">
        <p14:creationId xmlns:p14="http://schemas.microsoft.com/office/powerpoint/2010/main" val="427286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6BF2B-647C-7976-16AE-CDB75BE0BF7A}"/>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FC5931B1-FB04-F7B2-FA15-DB71FA68ABDA}"/>
              </a:ext>
            </a:extLst>
          </p:cNvPr>
          <p:cNvSpPr txBox="1"/>
          <p:nvPr/>
        </p:nvSpPr>
        <p:spPr>
          <a:xfrm>
            <a:off x="1302634" y="1009405"/>
            <a:ext cx="10160820" cy="1477328"/>
          </a:xfrm>
          <a:prstGeom prst="rect">
            <a:avLst/>
          </a:prstGeom>
          <a:noFill/>
        </p:spPr>
        <p:txBody>
          <a:bodyPr wrap="square" rtlCol="0">
            <a:spAutoFit/>
          </a:bodyPr>
          <a:lstStyle/>
          <a:p>
            <a:r>
              <a:rPr lang="pt-BR" b="1" dirty="0"/>
              <a:t>Atividade de Conhecimento: Parte 2 – Valor agregado e conectividade</a:t>
            </a:r>
            <a:endParaRPr lang="pt-BR" dirty="0"/>
          </a:p>
          <a:p>
            <a:endParaRPr lang="pt-BR" b="1" dirty="0"/>
          </a:p>
          <a:p>
            <a:r>
              <a:rPr lang="pt-BR" b="1" dirty="0"/>
              <a:t>1 - </a:t>
            </a:r>
            <a:r>
              <a:rPr lang="pt-BR" dirty="0"/>
              <a:t>Um cliente do plano Pós-pago está planejando uma viagem ao exterior e deseja saber sobre a cobertura internacional e os benefícios digitais incluídos em sua oferta. Com base nas regras do Passaporte e </a:t>
            </a:r>
            <a:r>
              <a:rPr lang="pt-BR" dirty="0" err="1"/>
              <a:t>SVAs</a:t>
            </a:r>
            <a:r>
              <a:rPr lang="pt-BR" dirty="0"/>
              <a:t>, o Representante N1 deve informar que:</a:t>
            </a:r>
            <a:endParaRPr lang="pt-BR" dirty="0">
              <a:effectLst/>
            </a:endParaRPr>
          </a:p>
        </p:txBody>
      </p:sp>
      <p:sp>
        <p:nvSpPr>
          <p:cNvPr id="3" name="CaixaDeTexto 2">
            <a:extLst>
              <a:ext uri="{FF2B5EF4-FFF2-40B4-BE49-F238E27FC236}">
                <a16:creationId xmlns:a16="http://schemas.microsoft.com/office/drawing/2014/main" id="{46F8B0E9-5B5F-F167-5F7E-3B60FEFCCF21}"/>
              </a:ext>
            </a:extLst>
          </p:cNvPr>
          <p:cNvSpPr txBox="1"/>
          <p:nvPr/>
        </p:nvSpPr>
        <p:spPr>
          <a:xfrm>
            <a:off x="1302634" y="2893940"/>
            <a:ext cx="10160820" cy="2308324"/>
          </a:xfrm>
          <a:prstGeom prst="rect">
            <a:avLst/>
          </a:prstGeom>
          <a:noFill/>
        </p:spPr>
        <p:txBody>
          <a:bodyPr wrap="square" rtlCol="0">
            <a:spAutoFit/>
          </a:bodyPr>
          <a:lstStyle/>
          <a:p>
            <a:pPr marL="342900" indent="-342900">
              <a:buAutoNum type="alphaUcParenR"/>
            </a:pPr>
            <a:r>
              <a:rPr lang="pt-BR" dirty="0">
                <a:effectLst/>
              </a:rPr>
              <a:t>O benefício do Passaporte permite o uso permanente do chip no exterior sem necessidade de retorno ao Brasil, e os </a:t>
            </a:r>
            <a:r>
              <a:rPr lang="pt-BR" dirty="0" err="1">
                <a:effectLst/>
              </a:rPr>
              <a:t>SVAs</a:t>
            </a:r>
            <a:r>
              <a:rPr lang="pt-BR" dirty="0">
                <a:effectLst/>
              </a:rPr>
              <a:t> são serviços de entretenimento que sempre devem ser pagos de forma avulsa.</a:t>
            </a:r>
          </a:p>
          <a:p>
            <a:pPr marL="342900" indent="-342900">
              <a:buAutoNum type="alphaUcParenR"/>
            </a:pPr>
            <a:r>
              <a:rPr lang="pt-BR" dirty="0">
                <a:effectLst/>
                <a:highlight>
                  <a:srgbClr val="00FF00"/>
                </a:highlight>
              </a:rPr>
              <a:t>A abrangência do benefício (Américas, Europa ou Mundo) depende do plano contratado, e serviços como </a:t>
            </a:r>
            <a:r>
              <a:rPr lang="pt-BR" dirty="0" err="1">
                <a:effectLst/>
                <a:highlight>
                  <a:srgbClr val="00FF00"/>
                </a:highlight>
              </a:rPr>
              <a:t>Skeelo</a:t>
            </a:r>
            <a:r>
              <a:rPr lang="pt-BR" dirty="0">
                <a:effectLst/>
                <a:highlight>
                  <a:srgbClr val="00FF00"/>
                </a:highlight>
              </a:rPr>
              <a:t> (leitura) e McAfee (proteção digital) estão inclusos para aumentar o valor da oferta.</a:t>
            </a:r>
          </a:p>
          <a:p>
            <a:pPr marL="342900" indent="-342900">
              <a:buAutoNum type="alphaUcParenR"/>
            </a:pPr>
            <a:r>
              <a:rPr lang="pt-BR" dirty="0">
                <a:effectLst/>
              </a:rPr>
              <a:t>O Passaporte é exclusivo para o titular da linha, não se estendendo aos dependentes, e o Claro Clube é um programa que permite apenas a troca de pontos por aparelhos celulares.</a:t>
            </a:r>
          </a:p>
          <a:p>
            <a:pPr marL="342900" indent="-342900">
              <a:buAutoNum type="alphaUcParenR"/>
            </a:pPr>
            <a:r>
              <a:rPr lang="pt-BR" dirty="0">
                <a:effectLst/>
              </a:rPr>
              <a:t>O uso de redes sociais no exterior através do Passaporte não consome os dados da franquia principal, e o Claro Clube é restrito a clientes que possuem apenas serviços residenciais.</a:t>
            </a:r>
          </a:p>
        </p:txBody>
      </p:sp>
    </p:spTree>
    <p:extLst>
      <p:ext uri="{BB962C8B-B14F-4D97-AF65-F5344CB8AC3E}">
        <p14:creationId xmlns:p14="http://schemas.microsoft.com/office/powerpoint/2010/main" val="49033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E2DF-3F8C-A2E1-3B7E-B3A9535DD973}"/>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0D3968C3-6375-DBDD-36B2-3B95D52DD7DB}"/>
              </a:ext>
            </a:extLst>
          </p:cNvPr>
          <p:cNvSpPr txBox="1"/>
          <p:nvPr/>
        </p:nvSpPr>
        <p:spPr>
          <a:xfrm>
            <a:off x="1302634" y="1009405"/>
            <a:ext cx="10160820" cy="1200329"/>
          </a:xfrm>
          <a:prstGeom prst="rect">
            <a:avLst/>
          </a:prstGeom>
          <a:noFill/>
        </p:spPr>
        <p:txBody>
          <a:bodyPr wrap="square" rtlCol="0">
            <a:spAutoFit/>
          </a:bodyPr>
          <a:lstStyle/>
          <a:p>
            <a:r>
              <a:rPr lang="pt-BR" b="1" dirty="0"/>
              <a:t>Atividade de Conhecimento: Parte 2 – Valor agregado e conectividade</a:t>
            </a:r>
            <a:endParaRPr lang="pt-BR" dirty="0"/>
          </a:p>
          <a:p>
            <a:endParaRPr lang="pt-BR" b="1" dirty="0"/>
          </a:p>
          <a:p>
            <a:r>
              <a:rPr lang="pt-BR" b="1" dirty="0"/>
              <a:t>2 </a:t>
            </a:r>
            <a:r>
              <a:rPr lang="pt-BR" dirty="0"/>
              <a:t>- Sobre as tecnologias de Internet fixa da Claro e os conceitos fundamentais de navegação, assinale a alternativa correta:</a:t>
            </a:r>
            <a:endParaRPr lang="pt-BR" dirty="0">
              <a:effectLst/>
            </a:endParaRPr>
          </a:p>
        </p:txBody>
      </p:sp>
      <p:sp>
        <p:nvSpPr>
          <p:cNvPr id="3" name="CaixaDeTexto 2">
            <a:extLst>
              <a:ext uri="{FF2B5EF4-FFF2-40B4-BE49-F238E27FC236}">
                <a16:creationId xmlns:a16="http://schemas.microsoft.com/office/drawing/2014/main" id="{E6BECA60-A2CD-2298-6FE9-40E24EB6809E}"/>
              </a:ext>
            </a:extLst>
          </p:cNvPr>
          <p:cNvSpPr txBox="1"/>
          <p:nvPr/>
        </p:nvSpPr>
        <p:spPr>
          <a:xfrm>
            <a:off x="1302634" y="2893940"/>
            <a:ext cx="10160820" cy="2308324"/>
          </a:xfrm>
          <a:prstGeom prst="rect">
            <a:avLst/>
          </a:prstGeom>
          <a:noFill/>
        </p:spPr>
        <p:txBody>
          <a:bodyPr wrap="square" rtlCol="0">
            <a:spAutoFit/>
          </a:bodyPr>
          <a:lstStyle/>
          <a:p>
            <a:pPr marL="342900" indent="-342900">
              <a:buAutoNum type="alphaUcParenR"/>
            </a:pPr>
            <a:r>
              <a:rPr lang="pt-BR" dirty="0">
                <a:effectLst/>
              </a:rPr>
              <a:t>A tecnologia HFC (Cabo) é 100% fibra até o modem do cliente, e o termo "Upload" define a velocidade com que o cliente baixa arquivos pesados do servidor.</a:t>
            </a:r>
          </a:p>
          <a:p>
            <a:pPr marL="342900" indent="-342900">
              <a:buAutoNum type="alphaUcParenR"/>
            </a:pPr>
            <a:r>
              <a:rPr lang="pt-BR" dirty="0">
                <a:effectLst/>
                <a:highlight>
                  <a:srgbClr val="00FF00"/>
                </a:highlight>
              </a:rPr>
              <a:t>O GPON é a tecnologia de fibra óptica que chega diretamente dentro da residência (100% Fibra), e o "Download" refere-se à ação de receber arquivos e dados da internet.</a:t>
            </a:r>
          </a:p>
          <a:p>
            <a:pPr marL="342900" indent="-342900">
              <a:buAutoNum type="alphaUcParenR"/>
            </a:pPr>
            <a:r>
              <a:rPr lang="pt-BR" dirty="0">
                <a:effectLst/>
              </a:rPr>
              <a:t>A Claro entrega velocidades menores na tecnologia de cabo em comparação à fibra, e a "Franquia" é a unidade que mede exclusivamente a potência do sinal Wi-Fi.</a:t>
            </a:r>
          </a:p>
          <a:p>
            <a:pPr marL="342900" indent="-342900">
              <a:buAutoNum type="alphaUcParenR"/>
            </a:pPr>
            <a:r>
              <a:rPr lang="pt-BR" dirty="0">
                <a:effectLst/>
              </a:rPr>
              <a:t>O equipamento ONT é utilizado apenas para o serviço de TV por assinatura, e a velocidade de acesso à internet é medida obrigatoriamente em </a:t>
            </a:r>
            <a:r>
              <a:rPr lang="pt-BR" dirty="0" err="1">
                <a:effectLst/>
              </a:rPr>
              <a:t>Terabytes</a:t>
            </a:r>
            <a:r>
              <a:rPr lang="pt-BR" dirty="0">
                <a:effectLst/>
              </a:rPr>
              <a:t> (TB).</a:t>
            </a:r>
          </a:p>
        </p:txBody>
      </p:sp>
    </p:spTree>
    <p:extLst>
      <p:ext uri="{BB962C8B-B14F-4D97-AF65-F5344CB8AC3E}">
        <p14:creationId xmlns:p14="http://schemas.microsoft.com/office/powerpoint/2010/main" val="100379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36D1F-A24C-DA9A-0F84-E2513D0D4897}"/>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F0B1F131-6635-83DC-E790-EE0AA895B2D8}"/>
              </a:ext>
            </a:extLst>
          </p:cNvPr>
          <p:cNvSpPr/>
          <p:nvPr/>
        </p:nvSpPr>
        <p:spPr>
          <a:xfrm>
            <a:off x="4712677" y="717452"/>
            <a:ext cx="6077243" cy="330590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latin typeface="AMX" pitchFamily="2" charset="77"/>
              </a:rPr>
              <a:t>Parabéns, Representantes N1!</a:t>
            </a:r>
          </a:p>
          <a:p>
            <a:endParaRPr lang="pt-BR" dirty="0">
              <a:latin typeface="AMX" pitchFamily="2" charset="77"/>
            </a:endParaRPr>
          </a:p>
          <a:p>
            <a:r>
              <a:rPr lang="pt-BR" b="1" dirty="0">
                <a:latin typeface="AMX" pitchFamily="2" charset="77"/>
              </a:rPr>
              <a:t>Etapa 2 </a:t>
            </a:r>
            <a:r>
              <a:rPr lang="pt-BR" dirty="0">
                <a:latin typeface="AMX" pitchFamily="2" charset="77"/>
              </a:rPr>
              <a:t>concluída. Agora vamos para a fase final: estarei com vocês, dominem os serviços financeiros e a convergência </a:t>
            </a:r>
            <a:r>
              <a:rPr lang="pt-BR" dirty="0" err="1">
                <a:latin typeface="AMX" pitchFamily="2" charset="77"/>
              </a:rPr>
              <a:t>Multi</a:t>
            </a:r>
            <a:r>
              <a:rPr lang="pt-BR" dirty="0">
                <a:latin typeface="AMX" pitchFamily="2" charset="77"/>
              </a:rPr>
              <a:t>. Vamos avançar?</a:t>
            </a:r>
          </a:p>
        </p:txBody>
      </p:sp>
      <p:pic>
        <p:nvPicPr>
          <p:cNvPr id="4" name="Gráfico 3">
            <a:extLst>
              <a:ext uri="{FF2B5EF4-FFF2-40B4-BE49-F238E27FC236}">
                <a16:creationId xmlns:a16="http://schemas.microsoft.com/office/drawing/2014/main" id="{FC4EB021-E35D-AD9B-13A1-D16779101FA4}"/>
              </a:ext>
            </a:extLst>
          </p:cNvPr>
          <p:cNvPicPr>
            <a:picLocks noChangeAspect="1"/>
          </p:cNvPicPr>
          <p:nvPr/>
        </p:nvPicPr>
        <p:blipFill>
          <a:blip>
            <a:extLst>
              <a:ext uri="{96DAC541-7B7A-43D3-8B79-37D633B846F1}">
                <asvg:svgBlip xmlns:asvg="http://schemas.microsoft.com/office/drawing/2016/SVG/main" r:embed="rId3"/>
              </a:ext>
            </a:extLst>
          </a:blip>
          <a:srcRect b="21507"/>
          <a:stretch>
            <a:fillRect/>
          </a:stretch>
        </p:blipFill>
        <p:spPr>
          <a:xfrm>
            <a:off x="179281" y="694039"/>
            <a:ext cx="4402089" cy="6163961"/>
          </a:xfrm>
          <a:prstGeom prst="rect">
            <a:avLst/>
          </a:prstGeom>
        </p:spPr>
      </p:pic>
    </p:spTree>
    <p:extLst>
      <p:ext uri="{BB962C8B-B14F-4D97-AF65-F5344CB8AC3E}">
        <p14:creationId xmlns:p14="http://schemas.microsoft.com/office/powerpoint/2010/main" val="146193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4771-51B1-B4A3-A6BE-039243DDAC9C}"/>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605A0CA7-BB46-FCD7-2A2F-ECA694C236C3}"/>
              </a:ext>
            </a:extLst>
          </p:cNvPr>
          <p:cNvSpPr txBox="1"/>
          <p:nvPr/>
        </p:nvSpPr>
        <p:spPr>
          <a:xfrm>
            <a:off x="1171074" y="1632881"/>
            <a:ext cx="9849852" cy="3416320"/>
          </a:xfrm>
          <a:prstGeom prst="rect">
            <a:avLst/>
          </a:prstGeom>
          <a:noFill/>
        </p:spPr>
        <p:txBody>
          <a:bodyPr wrap="square" lIns="91440" tIns="45720" rIns="91440" bIns="45720" anchor="t">
            <a:spAutoFit/>
          </a:bodyPr>
          <a:lstStyle/>
          <a:p>
            <a:r>
              <a:rPr lang="pt-BR" b="1" dirty="0">
                <a:effectLst/>
              </a:rPr>
              <a:t>Roteiro 3: Ecossistema e Convergência </a:t>
            </a:r>
            <a:r>
              <a:rPr lang="pt-BR" b="1" dirty="0" err="1">
                <a:effectLst/>
              </a:rPr>
              <a:t>Multi</a:t>
            </a:r>
            <a:endParaRPr lang="pt-BR" dirty="0">
              <a:effectLst/>
            </a:endParaRPr>
          </a:p>
          <a:p>
            <a:r>
              <a:rPr lang="pt-BR" b="1" dirty="0">
                <a:effectLst/>
              </a:rPr>
              <a:t>Visual:</a:t>
            </a:r>
            <a:r>
              <a:rPr lang="pt-BR" dirty="0">
                <a:effectLst/>
              </a:rPr>
              <a:t> O Guardião interage com ícones de dispositivos inteligentes e faturas unificadas, finalizando a jornada no Planeta Canais Remotos.</a:t>
            </a:r>
          </a:p>
          <a:p>
            <a:endParaRPr lang="pt-BR" b="1" dirty="0"/>
          </a:p>
          <a:p>
            <a:r>
              <a:rPr lang="pt-BR" b="1" dirty="0">
                <a:effectLst/>
              </a:rPr>
              <a:t>Áudio (Guardião):</a:t>
            </a:r>
            <a:r>
              <a:rPr lang="pt-BR" dirty="0">
                <a:effectLst/>
              </a:rPr>
              <a:t> "Chegamos à etapa final </a:t>
            </a:r>
            <a:r>
              <a:rPr lang="pt-BR" dirty="0"/>
              <a:t>dessa missão</a:t>
            </a:r>
            <a:r>
              <a:rPr lang="pt-BR" dirty="0">
                <a:effectLst/>
              </a:rPr>
              <a:t>, Representantes N1! Para fechar com chave de ouro, vamos conhecer serviços estratégicos como o </a:t>
            </a:r>
            <a:r>
              <a:rPr lang="pt-BR" b="1" dirty="0">
                <a:effectLst/>
              </a:rPr>
              <a:t>Claro serviços (troca e </a:t>
            </a:r>
            <a:r>
              <a:rPr lang="pt-BR" b="1" dirty="0" err="1">
                <a:effectLst/>
              </a:rPr>
              <a:t>sync</a:t>
            </a:r>
            <a:r>
              <a:rPr lang="pt-BR" b="1" dirty="0">
                <a:effectLst/>
              </a:rPr>
              <a:t>)</a:t>
            </a:r>
            <a:r>
              <a:rPr lang="pt-BR" dirty="0">
                <a:effectLst/>
              </a:rPr>
              <a:t>, que facilita a renovação de aparelhos e a conexão com dispositivos como o Apple </a:t>
            </a:r>
            <a:r>
              <a:rPr lang="pt-BR" dirty="0" err="1">
                <a:effectLst/>
              </a:rPr>
              <a:t>Watch</a:t>
            </a:r>
            <a:r>
              <a:rPr lang="pt-BR" dirty="0">
                <a:effectLst/>
              </a:rPr>
              <a:t>. Veremos as vantagens do </a:t>
            </a:r>
            <a:r>
              <a:rPr lang="pt-BR" b="1" dirty="0">
                <a:effectLst/>
              </a:rPr>
              <a:t>Claro </a:t>
            </a:r>
            <a:r>
              <a:rPr lang="pt-BR" b="1" dirty="0" err="1">
                <a:effectLst/>
              </a:rPr>
              <a:t>pay</a:t>
            </a:r>
            <a:r>
              <a:rPr lang="pt-BR" dirty="0">
                <a:effectLst/>
              </a:rPr>
              <a:t>, nosso ecossistema financeiro que oferece bônus em recargas sem consumir dados. E o ápice da nossa estratégia: o </a:t>
            </a:r>
            <a:r>
              <a:rPr lang="pt-BR" b="1" dirty="0" err="1">
                <a:effectLst/>
              </a:rPr>
              <a:t>Multi</a:t>
            </a:r>
            <a:r>
              <a:rPr lang="pt-BR" dirty="0">
                <a:effectLst/>
              </a:rPr>
              <a:t>, onde unimos o móvel e o fixo para entregar o máximo de bônus e vantagens exclusivas ao cliente. Lembre-se: informações de valores devem ser sempre consultadas no </a:t>
            </a:r>
            <a:r>
              <a:rPr lang="pt-BR" b="1" dirty="0">
                <a:effectLst/>
              </a:rPr>
              <a:t>Ache Aqui</a:t>
            </a:r>
            <a:r>
              <a:rPr lang="pt-BR" dirty="0">
                <a:effectLst/>
              </a:rPr>
              <a:t>. Parabéns por concluir esta trilha! Agora, Representantes N1, naveguem pela última etapa e boas vendas!"</a:t>
            </a:r>
          </a:p>
        </p:txBody>
      </p:sp>
      <p:sp>
        <p:nvSpPr>
          <p:cNvPr id="2" name="Retângulo 1">
            <a:extLst>
              <a:ext uri="{FF2B5EF4-FFF2-40B4-BE49-F238E27FC236}">
                <a16:creationId xmlns:a16="http://schemas.microsoft.com/office/drawing/2014/main" id="{7C3E0B01-9B5E-94FB-3A69-2396921946C4}"/>
              </a:ext>
            </a:extLst>
          </p:cNvPr>
          <p:cNvSpPr/>
          <p:nvPr/>
        </p:nvSpPr>
        <p:spPr>
          <a:xfrm>
            <a:off x="-2511188" y="723331"/>
            <a:ext cx="2129051" cy="3493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a:t>
            </a:r>
            <a:r>
              <a:rPr lang="pt-BR" dirty="0">
                <a:solidFill>
                  <a:schemeClr val="tx1"/>
                </a:solidFill>
              </a:rPr>
              <a:t>Você pode usar as imagens do Guardião para criar animações onde ele aponta para os nomes dos temas conforme eles aparecem na tela, eles podem estar em botões ou em um painel eletrônico.</a:t>
            </a:r>
          </a:p>
          <a:p>
            <a:pPr algn="ctr"/>
            <a:endParaRPr lang="pt-BR" dirty="0"/>
          </a:p>
        </p:txBody>
      </p:sp>
    </p:spTree>
    <p:extLst>
      <p:ext uri="{BB962C8B-B14F-4D97-AF65-F5344CB8AC3E}">
        <p14:creationId xmlns:p14="http://schemas.microsoft.com/office/powerpoint/2010/main" val="339347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58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D551956-CD12-63E6-2D6F-8E1B1C1E730F}"/>
            </a:ext>
          </a:extLst>
        </p:cNvPr>
        <p:cNvGrpSpPr/>
        <p:nvPr/>
      </p:nvGrpSpPr>
      <p:grpSpPr>
        <a:xfrm>
          <a:off x="0" y="0"/>
          <a:ext cx="0" cy="0"/>
          <a:chOff x="0" y="0"/>
          <a:chExt cx="0" cy="0"/>
        </a:xfrm>
      </p:grpSpPr>
      <p:grpSp>
        <p:nvGrpSpPr>
          <p:cNvPr id="2" name="Agrupar 1">
            <a:extLst>
              <a:ext uri="{FF2B5EF4-FFF2-40B4-BE49-F238E27FC236}">
                <a16:creationId xmlns:a16="http://schemas.microsoft.com/office/drawing/2014/main" id="{4EB2ABD4-0ABB-F623-A08C-88C7FDAAE459}"/>
              </a:ext>
            </a:extLst>
          </p:cNvPr>
          <p:cNvGrpSpPr/>
          <p:nvPr/>
        </p:nvGrpSpPr>
        <p:grpSpPr>
          <a:xfrm>
            <a:off x="2519833" y="242141"/>
            <a:ext cx="1998295" cy="387972"/>
            <a:chOff x="2519833" y="242141"/>
            <a:chExt cx="1998295" cy="387972"/>
          </a:xfrm>
        </p:grpSpPr>
        <p:sp>
          <p:nvSpPr>
            <p:cNvPr id="3" name="CaixaDeTexto 2">
              <a:extLst>
                <a:ext uri="{FF2B5EF4-FFF2-40B4-BE49-F238E27FC236}">
                  <a16:creationId xmlns:a16="http://schemas.microsoft.com/office/drawing/2014/main" id="{F1DB3C0B-9482-CDE6-2CED-E1EB0BA83F1D}"/>
                </a:ext>
              </a:extLst>
            </p:cNvPr>
            <p:cNvSpPr txBox="1"/>
            <p:nvPr/>
          </p:nvSpPr>
          <p:spPr>
            <a:xfrm>
              <a:off x="3117333" y="266850"/>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1</a:t>
              </a:r>
            </a:p>
          </p:txBody>
        </p:sp>
        <p:sp>
          <p:nvSpPr>
            <p:cNvPr id="4" name="Retângulo Arredondado 3">
              <a:extLst>
                <a:ext uri="{FF2B5EF4-FFF2-40B4-BE49-F238E27FC236}">
                  <a16:creationId xmlns:a16="http://schemas.microsoft.com/office/drawing/2014/main" id="{B930C67B-0BFC-8078-D137-B47CC8DAD06A}"/>
                </a:ext>
              </a:extLst>
            </p:cNvPr>
            <p:cNvSpPr/>
            <p:nvPr/>
          </p:nvSpPr>
          <p:spPr>
            <a:xfrm>
              <a:off x="2519833" y="242141"/>
              <a:ext cx="1998295"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grpSp>
        <p:nvGrpSpPr>
          <p:cNvPr id="5" name="Agrupar 4">
            <a:extLst>
              <a:ext uri="{FF2B5EF4-FFF2-40B4-BE49-F238E27FC236}">
                <a16:creationId xmlns:a16="http://schemas.microsoft.com/office/drawing/2014/main" id="{FC53C868-2AB1-93E3-1108-945AF6E4FC14}"/>
              </a:ext>
            </a:extLst>
          </p:cNvPr>
          <p:cNvGrpSpPr/>
          <p:nvPr/>
        </p:nvGrpSpPr>
        <p:grpSpPr>
          <a:xfrm>
            <a:off x="5010780" y="242141"/>
            <a:ext cx="1887838" cy="387972"/>
            <a:chOff x="7412435" y="221404"/>
            <a:chExt cx="1887838" cy="387972"/>
          </a:xfrm>
        </p:grpSpPr>
        <p:sp>
          <p:nvSpPr>
            <p:cNvPr id="6" name="CaixaDeTexto 5">
              <a:extLst>
                <a:ext uri="{FF2B5EF4-FFF2-40B4-BE49-F238E27FC236}">
                  <a16:creationId xmlns:a16="http://schemas.microsoft.com/office/drawing/2014/main" id="{43BAC745-CF2F-48F8-039A-5C9156AAC893}"/>
                </a:ext>
              </a:extLst>
            </p:cNvPr>
            <p:cNvSpPr txBox="1"/>
            <p:nvPr/>
          </p:nvSpPr>
          <p:spPr>
            <a:xfrm>
              <a:off x="7954708"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2</a:t>
              </a:r>
            </a:p>
          </p:txBody>
        </p:sp>
        <p:sp>
          <p:nvSpPr>
            <p:cNvPr id="7" name="Retângulo Arredondado 6">
              <a:extLst>
                <a:ext uri="{FF2B5EF4-FFF2-40B4-BE49-F238E27FC236}">
                  <a16:creationId xmlns:a16="http://schemas.microsoft.com/office/drawing/2014/main" id="{E618A820-8A0F-F19C-B6EF-B1FF604F48E9}"/>
                </a:ext>
              </a:extLst>
            </p:cNvPr>
            <p:cNvSpPr/>
            <p:nvPr/>
          </p:nvSpPr>
          <p:spPr>
            <a:xfrm>
              <a:off x="7412435" y="221404"/>
              <a:ext cx="1887838"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sp>
        <p:nvSpPr>
          <p:cNvPr id="8" name="Retângulo Arredondado 7">
            <a:extLst>
              <a:ext uri="{FF2B5EF4-FFF2-40B4-BE49-F238E27FC236}">
                <a16:creationId xmlns:a16="http://schemas.microsoft.com/office/drawing/2014/main" id="{9263499F-0D8F-33E4-10AA-DBAD5F61BB41}"/>
              </a:ext>
            </a:extLst>
          </p:cNvPr>
          <p:cNvSpPr/>
          <p:nvPr/>
        </p:nvSpPr>
        <p:spPr>
          <a:xfrm>
            <a:off x="7380713" y="217432"/>
            <a:ext cx="1998295" cy="387972"/>
          </a:xfrm>
          <a:prstGeom prst="roundRect">
            <a:avLst>
              <a:gd name="adj" fmla="val 50000"/>
            </a:avLst>
          </a:prstGeom>
          <a:gradFill flip="none" rotWithShape="1">
            <a:gsLst>
              <a:gs pos="0">
                <a:srgbClr val="2D5654"/>
              </a:gs>
              <a:gs pos="56000">
                <a:srgbClr val="C6712E">
                  <a:alpha val="85000"/>
                </a:srgbClr>
              </a:gs>
              <a:gs pos="0">
                <a:srgbClr val="718F8D">
                  <a:alpha val="72000"/>
                </a:srgbClr>
              </a:gs>
              <a:gs pos="100000">
                <a:srgbClr val="A82335"/>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9" name="Agrupar 8">
            <a:extLst>
              <a:ext uri="{FF2B5EF4-FFF2-40B4-BE49-F238E27FC236}">
                <a16:creationId xmlns:a16="http://schemas.microsoft.com/office/drawing/2014/main" id="{C8301519-CA29-D821-07F9-17F84BE71B36}"/>
              </a:ext>
            </a:extLst>
          </p:cNvPr>
          <p:cNvGrpSpPr/>
          <p:nvPr/>
        </p:nvGrpSpPr>
        <p:grpSpPr>
          <a:xfrm>
            <a:off x="7380713" y="224846"/>
            <a:ext cx="1998295" cy="373145"/>
            <a:chOff x="2779760" y="228818"/>
            <a:chExt cx="1998295" cy="373145"/>
          </a:xfrm>
        </p:grpSpPr>
        <p:sp>
          <p:nvSpPr>
            <p:cNvPr id="10" name="Retângulo Arredondado 9">
              <a:extLst>
                <a:ext uri="{FF2B5EF4-FFF2-40B4-BE49-F238E27FC236}">
                  <a16:creationId xmlns:a16="http://schemas.microsoft.com/office/drawing/2014/main" id="{57331DDB-04EC-81A0-716D-3F73D2EA1EE7}"/>
                </a:ext>
              </a:extLst>
            </p:cNvPr>
            <p:cNvSpPr/>
            <p:nvPr/>
          </p:nvSpPr>
          <p:spPr>
            <a:xfrm>
              <a:off x="2779760" y="228818"/>
              <a:ext cx="1998295" cy="373145"/>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1" name="CaixaDeTexto 10">
              <a:extLst>
                <a:ext uri="{FF2B5EF4-FFF2-40B4-BE49-F238E27FC236}">
                  <a16:creationId xmlns:a16="http://schemas.microsoft.com/office/drawing/2014/main" id="{D25A5652-00C3-ECE9-485D-08340A104868}"/>
                </a:ext>
              </a:extLst>
            </p:cNvPr>
            <p:cNvSpPr txBox="1"/>
            <p:nvPr/>
          </p:nvSpPr>
          <p:spPr>
            <a:xfrm>
              <a:off x="3377261"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3</a:t>
              </a:r>
            </a:p>
          </p:txBody>
        </p:sp>
      </p:grpSp>
      <p:pic>
        <p:nvPicPr>
          <p:cNvPr id="16" name="Imagem 15" descr="Uma imagem contendo mesa&#10;&#10;O conteúdo gerado por IA pode estar incorreto.">
            <a:extLst>
              <a:ext uri="{FF2B5EF4-FFF2-40B4-BE49-F238E27FC236}">
                <a16:creationId xmlns:a16="http://schemas.microsoft.com/office/drawing/2014/main" id="{A6C6180D-D66B-0EFC-C169-C9D11A8F9CAE}"/>
              </a:ext>
            </a:extLst>
          </p:cNvPr>
          <p:cNvPicPr>
            <a:picLocks noChangeAspect="1"/>
          </p:cNvPicPr>
          <p:nvPr/>
        </p:nvPicPr>
        <p:blipFill>
          <a:blip r:embed="rId3"/>
          <a:stretch>
            <a:fillRect/>
          </a:stretch>
        </p:blipFill>
        <p:spPr>
          <a:xfrm>
            <a:off x="4518128" y="3662459"/>
            <a:ext cx="3155738" cy="1835552"/>
          </a:xfrm>
          <a:prstGeom prst="rect">
            <a:avLst/>
          </a:prstGeom>
        </p:spPr>
      </p:pic>
      <p:grpSp>
        <p:nvGrpSpPr>
          <p:cNvPr id="23" name="Agrupar 22">
            <a:extLst>
              <a:ext uri="{FF2B5EF4-FFF2-40B4-BE49-F238E27FC236}">
                <a16:creationId xmlns:a16="http://schemas.microsoft.com/office/drawing/2014/main" id="{B887B704-5FA4-6CEB-25AF-95878E53CA20}"/>
              </a:ext>
            </a:extLst>
          </p:cNvPr>
          <p:cNvGrpSpPr/>
          <p:nvPr/>
        </p:nvGrpSpPr>
        <p:grpSpPr>
          <a:xfrm>
            <a:off x="249222" y="954769"/>
            <a:ext cx="1998296" cy="1998296"/>
            <a:chOff x="-514200" y="3945096"/>
            <a:chExt cx="1998296" cy="1998296"/>
          </a:xfrm>
        </p:grpSpPr>
        <p:sp>
          <p:nvSpPr>
            <p:cNvPr id="22" name="Retângulo Arredondado 21">
              <a:extLst>
                <a:ext uri="{FF2B5EF4-FFF2-40B4-BE49-F238E27FC236}">
                  <a16:creationId xmlns:a16="http://schemas.microsoft.com/office/drawing/2014/main" id="{2BA4A4D0-4947-DD4F-7C60-16F9FB73F6CA}"/>
                </a:ext>
              </a:extLst>
            </p:cNvPr>
            <p:cNvSpPr/>
            <p:nvPr/>
          </p:nvSpPr>
          <p:spPr>
            <a:xfrm>
              <a:off x="-514200" y="3945096"/>
              <a:ext cx="1998296" cy="1998296"/>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3">
              <a:extLst>
                <a:ext uri="{FF2B5EF4-FFF2-40B4-BE49-F238E27FC236}">
                  <a16:creationId xmlns:a16="http://schemas.microsoft.com/office/drawing/2014/main" id="{245422B0-3EFB-5022-9358-BE542E723EFB}"/>
                </a:ext>
              </a:extLst>
            </p:cNvPr>
            <p:cNvPicPr>
              <a:picLocks noChangeAspect="1"/>
            </p:cNvPicPr>
            <p:nvPr/>
          </p:nvPicPr>
          <p:blipFill rotWithShape="1">
            <a:blip>
              <a:extLst>
                <a:ext uri="{96DAC541-7B7A-43D3-8B79-37D633B846F1}">
                  <asvg:svgBlip xmlns:asvg="http://schemas.microsoft.com/office/drawing/2016/SVG/main" r:embed="rId4"/>
                </a:ext>
              </a:extLst>
            </a:blip>
            <a:srcRect l="-7049" t="-2328" r="10147" b="57320"/>
            <a:stretch>
              <a:fillRect/>
            </a:stretch>
          </p:blipFill>
          <p:spPr>
            <a:xfrm>
              <a:off x="-514200" y="3945096"/>
              <a:ext cx="1998296" cy="1998296"/>
            </a:xfrm>
            <a:prstGeom prst="ellipse">
              <a:avLst/>
            </a:prstGeom>
          </p:spPr>
        </p:pic>
      </p:grpSp>
      <p:grpSp>
        <p:nvGrpSpPr>
          <p:cNvPr id="17" name="Agrupar 16">
            <a:extLst>
              <a:ext uri="{FF2B5EF4-FFF2-40B4-BE49-F238E27FC236}">
                <a16:creationId xmlns:a16="http://schemas.microsoft.com/office/drawing/2014/main" id="{713759C1-D72B-63D9-1268-41CADABE1593}"/>
              </a:ext>
            </a:extLst>
          </p:cNvPr>
          <p:cNvGrpSpPr/>
          <p:nvPr/>
        </p:nvGrpSpPr>
        <p:grpSpPr>
          <a:xfrm>
            <a:off x="1768740" y="1373679"/>
            <a:ext cx="4933352" cy="1333379"/>
            <a:chOff x="2376256" y="1291536"/>
            <a:chExt cx="4592871" cy="1333379"/>
          </a:xfrm>
        </p:grpSpPr>
        <p:sp>
          <p:nvSpPr>
            <p:cNvPr id="18" name="Retângulo com Canto Diagonal Aparado 17">
              <a:extLst>
                <a:ext uri="{FF2B5EF4-FFF2-40B4-BE49-F238E27FC236}">
                  <a16:creationId xmlns:a16="http://schemas.microsoft.com/office/drawing/2014/main" id="{82C75782-CD82-3541-1A9D-2A1C632A72C9}"/>
                </a:ext>
              </a:extLst>
            </p:cNvPr>
            <p:cNvSpPr/>
            <p:nvPr/>
          </p:nvSpPr>
          <p:spPr>
            <a:xfrm>
              <a:off x="2376256" y="1291536"/>
              <a:ext cx="4432889" cy="1333379"/>
            </a:xfrm>
            <a:prstGeom prst="snip2DiagRect">
              <a:avLst>
                <a:gd name="adj1" fmla="val 0"/>
                <a:gd name="adj2" fmla="val 16667"/>
              </a:avLst>
            </a:prstGeom>
            <a:solidFill>
              <a:srgbClr val="FFFFFF">
                <a:alpha val="89804"/>
              </a:srgbClr>
            </a:solidFill>
            <a:ln w="19050">
              <a:solidFill>
                <a:srgbClr val="2D56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5">
              <a:extLst>
                <a:ext uri="{FF2B5EF4-FFF2-40B4-BE49-F238E27FC236}">
                  <a16:creationId xmlns:a16="http://schemas.microsoft.com/office/drawing/2014/main" id="{F7BC27BB-3406-3A5B-FD9B-51A14861CD48}"/>
                </a:ext>
              </a:extLst>
            </p:cNvPr>
            <p:cNvSpPr txBox="1"/>
            <p:nvPr/>
          </p:nvSpPr>
          <p:spPr>
            <a:xfrm>
              <a:off x="2536237" y="1433115"/>
              <a:ext cx="4432890" cy="101566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dirty="0">
                  <a:latin typeface="AMX" pitchFamily="2" charset="77"/>
                </a:rPr>
                <a:t>Para iniciar nossa jornada vocês, </a:t>
              </a:r>
              <a:r>
                <a:rPr lang="pt-BR" sz="2000" b="1" dirty="0">
                  <a:latin typeface="AMX" pitchFamily="2" charset="77"/>
                </a:rPr>
                <a:t>Representantes N1</a:t>
              </a:r>
              <a:r>
                <a:rPr lang="pt-BR" sz="2000" dirty="0">
                  <a:latin typeface="AMX" pitchFamily="2" charset="77"/>
                </a:rPr>
                <a:t>, terão que desbloquear a </a:t>
              </a:r>
              <a:r>
                <a:rPr lang="pt-BR" sz="2000" b="1" dirty="0">
                  <a:latin typeface="AMX" pitchFamily="2" charset="77"/>
                </a:rPr>
                <a:t>Etapa 3</a:t>
              </a:r>
              <a:r>
                <a:rPr lang="pt-BR" sz="2000" dirty="0">
                  <a:latin typeface="AMX" pitchFamily="2" charset="77"/>
                </a:rPr>
                <a:t>.</a:t>
              </a:r>
            </a:p>
          </p:txBody>
        </p:sp>
      </p:grpSp>
      <p:grpSp>
        <p:nvGrpSpPr>
          <p:cNvPr id="24" name="Agrupar 23">
            <a:extLst>
              <a:ext uri="{FF2B5EF4-FFF2-40B4-BE49-F238E27FC236}">
                <a16:creationId xmlns:a16="http://schemas.microsoft.com/office/drawing/2014/main" id="{0B642204-295C-F99C-A6A5-8DC5A85A2093}"/>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6" name="Retângulo Arredondado 25">
              <a:hlinkClick r:id="rId5"/>
              <a:extLst>
                <a:ext uri="{FF2B5EF4-FFF2-40B4-BE49-F238E27FC236}">
                  <a16:creationId xmlns:a16="http://schemas.microsoft.com/office/drawing/2014/main" id="{3082EAF7-E759-7965-B14C-8A6C08C17B5A}"/>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5" name="CaixaDeTexto 24">
              <a:hlinkClick r:id="rId5"/>
              <a:extLst>
                <a:ext uri="{FF2B5EF4-FFF2-40B4-BE49-F238E27FC236}">
                  <a16:creationId xmlns:a16="http://schemas.microsoft.com/office/drawing/2014/main" id="{510D1904-9EA7-7A38-3463-77FA425D2214}"/>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15" name="Retângulo 14">
            <a:extLst>
              <a:ext uri="{FF2B5EF4-FFF2-40B4-BE49-F238E27FC236}">
                <a16:creationId xmlns:a16="http://schemas.microsoft.com/office/drawing/2014/main" id="{EF4D9347-486E-4247-09DA-943628EDEB83}"/>
              </a:ext>
            </a:extLst>
          </p:cNvPr>
          <p:cNvSpPr/>
          <p:nvPr/>
        </p:nvSpPr>
        <p:spPr>
          <a:xfrm>
            <a:off x="-2894044" y="3103703"/>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Precisamos ter esse conteúdo na tela (painel luminoso) para </a:t>
            </a:r>
            <a:r>
              <a:rPr lang="pt-BR"/>
              <a:t>os atendentes </a:t>
            </a:r>
            <a:r>
              <a:rPr lang="pt-BR" dirty="0"/>
              <a:t>conferirem os conteúdos que precisam acessar:</a:t>
            </a:r>
          </a:p>
          <a:p>
            <a:pPr marL="171450" indent="-171450">
              <a:buFont typeface="Arial" panose="020B0604020202020204" pitchFamily="34" charset="0"/>
              <a:buChar char="•"/>
            </a:pPr>
            <a:r>
              <a:rPr lang="pt-BR" dirty="0">
                <a:solidFill>
                  <a:schemeClr val="tx1"/>
                </a:solidFill>
              </a:rPr>
              <a:t>9-Claro serviços (troca e </a:t>
            </a:r>
            <a:r>
              <a:rPr lang="pt-BR" dirty="0" err="1">
                <a:solidFill>
                  <a:schemeClr val="tx1"/>
                </a:solidFill>
              </a:rPr>
              <a:t>sync</a:t>
            </a:r>
            <a:r>
              <a:rPr lang="pt-BR" dirty="0">
                <a:solidFill>
                  <a:schemeClr val="tx1"/>
                </a:solidFill>
              </a:rPr>
              <a:t>),</a:t>
            </a:r>
          </a:p>
          <a:p>
            <a:pPr marL="171450" indent="-171450">
              <a:buFont typeface="Arial" panose="020B0604020202020204" pitchFamily="34" charset="0"/>
              <a:buChar char="•"/>
            </a:pPr>
            <a:r>
              <a:rPr lang="pt-BR" dirty="0">
                <a:solidFill>
                  <a:schemeClr val="tx1"/>
                </a:solidFill>
              </a:rPr>
              <a:t>10-Claro </a:t>
            </a:r>
            <a:r>
              <a:rPr lang="pt-BR" dirty="0" err="1">
                <a:solidFill>
                  <a:schemeClr val="tx1"/>
                </a:solidFill>
              </a:rPr>
              <a:t>pay</a:t>
            </a:r>
            <a:r>
              <a:rPr lang="pt-BR" dirty="0">
                <a:solidFill>
                  <a:schemeClr val="tx1"/>
                </a:solidFill>
              </a:rPr>
              <a:t> e</a:t>
            </a:r>
          </a:p>
          <a:p>
            <a:pPr marL="171450" indent="-171450">
              <a:buFont typeface="Arial" panose="020B0604020202020204" pitchFamily="34" charset="0"/>
              <a:buChar char="•"/>
            </a:pPr>
            <a:r>
              <a:rPr lang="pt-BR" dirty="0">
                <a:solidFill>
                  <a:schemeClr val="tx1"/>
                </a:solidFill>
              </a:rPr>
              <a:t>11-Multi.</a:t>
            </a:r>
          </a:p>
        </p:txBody>
      </p:sp>
      <p:grpSp>
        <p:nvGrpSpPr>
          <p:cNvPr id="12" name="Agrupar 11">
            <a:extLst>
              <a:ext uri="{FF2B5EF4-FFF2-40B4-BE49-F238E27FC236}">
                <a16:creationId xmlns:a16="http://schemas.microsoft.com/office/drawing/2014/main" id="{AC893CEC-15AC-38B7-DEF9-D69A7A40D426}"/>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13" name="Retângulo Arredondado 25">
              <a:hlinkClick r:id="rId5"/>
              <a:extLst>
                <a:ext uri="{FF2B5EF4-FFF2-40B4-BE49-F238E27FC236}">
                  <a16:creationId xmlns:a16="http://schemas.microsoft.com/office/drawing/2014/main" id="{29F04EF8-7D58-3931-2AB2-05B5920369BC}"/>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1" name="CaixaDeTexto 20">
              <a:hlinkClick r:id="rId5"/>
              <a:extLst>
                <a:ext uri="{FF2B5EF4-FFF2-40B4-BE49-F238E27FC236}">
                  <a16:creationId xmlns:a16="http://schemas.microsoft.com/office/drawing/2014/main" id="{99854879-70F2-1605-2CF5-D3E8C14601B8}"/>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grpSp>
        <p:nvGrpSpPr>
          <p:cNvPr id="27" name="Agrupar 26">
            <a:extLst>
              <a:ext uri="{FF2B5EF4-FFF2-40B4-BE49-F238E27FC236}">
                <a16:creationId xmlns:a16="http://schemas.microsoft.com/office/drawing/2014/main" id="{17345F7F-8CBF-A476-84F0-E866C0B1C418}"/>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8" name="Retângulo Arredondado 25">
              <a:hlinkClick r:id="rId5"/>
              <a:extLst>
                <a:ext uri="{FF2B5EF4-FFF2-40B4-BE49-F238E27FC236}">
                  <a16:creationId xmlns:a16="http://schemas.microsoft.com/office/drawing/2014/main" id="{F8B77426-3269-7762-7BB4-05DA7D1B3EF1}"/>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9" name="CaixaDeTexto 28">
              <a:hlinkClick r:id="rId5"/>
              <a:extLst>
                <a:ext uri="{FF2B5EF4-FFF2-40B4-BE49-F238E27FC236}">
                  <a16:creationId xmlns:a16="http://schemas.microsoft.com/office/drawing/2014/main" id="{6AA010C7-2BE0-EEBF-CC84-179F21170A47}"/>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30" name="Retângulo: Cantos Arredondados 29">
            <a:extLst>
              <a:ext uri="{FF2B5EF4-FFF2-40B4-BE49-F238E27FC236}">
                <a16:creationId xmlns:a16="http://schemas.microsoft.com/office/drawing/2014/main" id="{ED8DEAFA-CE4F-F5FB-DB57-23631229332E}"/>
              </a:ext>
            </a:extLst>
          </p:cNvPr>
          <p:cNvSpPr/>
          <p:nvPr/>
        </p:nvSpPr>
        <p:spPr>
          <a:xfrm>
            <a:off x="5190789" y="6083602"/>
            <a:ext cx="2082428" cy="543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Próximo </a:t>
            </a:r>
          </a:p>
        </p:txBody>
      </p:sp>
      <p:cxnSp>
        <p:nvCxnSpPr>
          <p:cNvPr id="31" name="Conector de Seta Reta 30">
            <a:extLst>
              <a:ext uri="{FF2B5EF4-FFF2-40B4-BE49-F238E27FC236}">
                <a16:creationId xmlns:a16="http://schemas.microsoft.com/office/drawing/2014/main" id="{A12242A1-B6EF-6492-B29C-29758891C9C4}"/>
              </a:ext>
            </a:extLst>
          </p:cNvPr>
          <p:cNvCxnSpPr>
            <a:cxnSpLocks/>
          </p:cNvCxnSpPr>
          <p:nvPr/>
        </p:nvCxnSpPr>
        <p:spPr>
          <a:xfrm>
            <a:off x="6212062" y="6322836"/>
            <a:ext cx="64858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Retângulo: Cantos Arredondados 31">
            <a:extLst>
              <a:ext uri="{FF2B5EF4-FFF2-40B4-BE49-F238E27FC236}">
                <a16:creationId xmlns:a16="http://schemas.microsoft.com/office/drawing/2014/main" id="{5866C056-A0A1-8E64-1481-F168E9A6F2D4}"/>
              </a:ext>
            </a:extLst>
          </p:cNvPr>
          <p:cNvSpPr/>
          <p:nvPr/>
        </p:nvSpPr>
        <p:spPr>
          <a:xfrm>
            <a:off x="5307571" y="4795912"/>
            <a:ext cx="1605243" cy="854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pic>
        <p:nvPicPr>
          <p:cNvPr id="33" name="Gráfico 32" descr="Código QR com preenchimento sólido">
            <a:extLst>
              <a:ext uri="{FF2B5EF4-FFF2-40B4-BE49-F238E27FC236}">
                <a16:creationId xmlns:a16="http://schemas.microsoft.com/office/drawing/2014/main" id="{54E2531F-029B-6D9F-A987-C8C4AE6A44B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52992" y="4735614"/>
            <a:ext cx="914400" cy="914400"/>
          </a:xfrm>
          <a:prstGeom prst="rect">
            <a:avLst/>
          </a:prstGeom>
        </p:spPr>
      </p:pic>
      <p:sp>
        <p:nvSpPr>
          <p:cNvPr id="34" name="Retângulo 33">
            <a:extLst>
              <a:ext uri="{FF2B5EF4-FFF2-40B4-BE49-F238E27FC236}">
                <a16:creationId xmlns:a16="http://schemas.microsoft.com/office/drawing/2014/main" id="{9638FFE7-4635-22E9-8D5D-A5A6E9E637DF}"/>
              </a:ext>
            </a:extLst>
          </p:cNvPr>
          <p:cNvSpPr/>
          <p:nvPr/>
        </p:nvSpPr>
        <p:spPr>
          <a:xfrm>
            <a:off x="-2876750" y="38726"/>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Podemos ter um painel com botão que tem um </a:t>
            </a:r>
            <a:r>
              <a:rPr lang="pt-BR" dirty="0" err="1"/>
              <a:t>qrcode</a:t>
            </a:r>
            <a:r>
              <a:rPr lang="pt-BR" dirty="0"/>
              <a:t> com o link do TAD.</a:t>
            </a:r>
          </a:p>
          <a:p>
            <a:pPr algn="ctr"/>
            <a:r>
              <a:rPr lang="pt-BR" dirty="0"/>
              <a:t>Após os atendentes acessarem os conteúdos, eles voltam para esta tela e vamos para a próxima tela.</a:t>
            </a:r>
          </a:p>
          <a:p>
            <a:pPr algn="ctr"/>
            <a:r>
              <a:rPr lang="pt-BR" dirty="0"/>
              <a:t>Precisamos de um botão para indicar a sequência</a:t>
            </a:r>
          </a:p>
        </p:txBody>
      </p:sp>
    </p:spTree>
    <p:extLst>
      <p:ext uri="{BB962C8B-B14F-4D97-AF65-F5344CB8AC3E}">
        <p14:creationId xmlns:p14="http://schemas.microsoft.com/office/powerpoint/2010/main" val="34062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9B10-E223-97CD-D4B5-C27DD696C9B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45F340FA-2F94-7883-9F20-FA88B0BC6F76}"/>
              </a:ext>
            </a:extLst>
          </p:cNvPr>
          <p:cNvSpPr txBox="1"/>
          <p:nvPr/>
        </p:nvSpPr>
        <p:spPr>
          <a:xfrm>
            <a:off x="7090117" y="3105834"/>
            <a:ext cx="3390314" cy="1200329"/>
          </a:xfrm>
          <a:prstGeom prst="rect">
            <a:avLst/>
          </a:prstGeom>
          <a:noFill/>
        </p:spPr>
        <p:txBody>
          <a:bodyPr wrap="square" lIns="91440" tIns="45720" rIns="91440" bIns="45720" rtlCol="0" anchor="t">
            <a:spAutoFit/>
          </a:bodyPr>
          <a:lstStyle/>
          <a:p>
            <a:r>
              <a:rPr lang="pt-BR" dirty="0"/>
              <a:t>Depois de conferir todo esse conteúdo ficou alguma dúvida?</a:t>
            </a:r>
          </a:p>
          <a:p>
            <a:endParaRPr lang="pt-BR" dirty="0"/>
          </a:p>
          <a:p>
            <a:r>
              <a:rPr lang="pt-BR">
                <a:ea typeface="+mn-lt"/>
                <a:cs typeface="+mn-lt"/>
              </a:rPr>
              <a:t>Agora vamos para a atividade.</a:t>
            </a:r>
            <a:endParaRPr lang="pt-BR"/>
          </a:p>
        </p:txBody>
      </p:sp>
    </p:spTree>
    <p:extLst>
      <p:ext uri="{BB962C8B-B14F-4D97-AF65-F5344CB8AC3E}">
        <p14:creationId xmlns:p14="http://schemas.microsoft.com/office/powerpoint/2010/main" val="300518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F013-C1A0-7BAA-7315-4D413D8BC6C1}"/>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93D53C68-754F-503E-57D3-05588668BF3F}"/>
              </a:ext>
            </a:extLst>
          </p:cNvPr>
          <p:cNvSpPr txBox="1"/>
          <p:nvPr/>
        </p:nvSpPr>
        <p:spPr>
          <a:xfrm>
            <a:off x="1302634" y="1009405"/>
            <a:ext cx="10160820" cy="1477328"/>
          </a:xfrm>
          <a:prstGeom prst="rect">
            <a:avLst/>
          </a:prstGeom>
          <a:noFill/>
        </p:spPr>
        <p:txBody>
          <a:bodyPr wrap="square" rtlCol="0">
            <a:spAutoFit/>
          </a:bodyPr>
          <a:lstStyle/>
          <a:p>
            <a:r>
              <a:rPr lang="pt-BR" b="1" dirty="0"/>
              <a:t>Atividade de Conhecimento: Parte 3 – Ecossistema e Convergência</a:t>
            </a:r>
            <a:endParaRPr lang="pt-BR" dirty="0"/>
          </a:p>
          <a:p>
            <a:endParaRPr lang="pt-BR" b="1" dirty="0"/>
          </a:p>
          <a:p>
            <a:r>
              <a:rPr lang="pt-BR" b="1" dirty="0"/>
              <a:t>1 </a:t>
            </a:r>
            <a:r>
              <a:rPr lang="pt-BR" dirty="0"/>
              <a:t>- Um cliente deseja simplificar sua vida financeira e turbinar seu plano de celular. Ele pergunta sobre as vantagens de utilizar o Claro </a:t>
            </a:r>
            <a:r>
              <a:rPr lang="pt-BR" dirty="0" err="1"/>
              <a:t>pay</a:t>
            </a:r>
            <a:r>
              <a:rPr lang="pt-BR" dirty="0"/>
              <a:t> e o que ganha ao combinar seus serviços fixos e móveis no </a:t>
            </a:r>
            <a:r>
              <a:rPr lang="pt-BR" dirty="0" err="1"/>
              <a:t>Multi</a:t>
            </a:r>
            <a:r>
              <a:rPr lang="pt-BR" dirty="0"/>
              <a:t>. De acordo com as normas da Estação N1, você deve informar que:</a:t>
            </a:r>
            <a:endParaRPr lang="pt-BR" dirty="0">
              <a:effectLst/>
            </a:endParaRPr>
          </a:p>
        </p:txBody>
      </p:sp>
      <p:sp>
        <p:nvSpPr>
          <p:cNvPr id="3" name="CaixaDeTexto 2">
            <a:extLst>
              <a:ext uri="{FF2B5EF4-FFF2-40B4-BE49-F238E27FC236}">
                <a16:creationId xmlns:a16="http://schemas.microsoft.com/office/drawing/2014/main" id="{E6A2E028-901C-D725-6D2B-71C07AFA027F}"/>
              </a:ext>
            </a:extLst>
          </p:cNvPr>
          <p:cNvSpPr txBox="1"/>
          <p:nvPr/>
        </p:nvSpPr>
        <p:spPr>
          <a:xfrm>
            <a:off x="1302634" y="2893940"/>
            <a:ext cx="10160820" cy="2585323"/>
          </a:xfrm>
          <a:prstGeom prst="rect">
            <a:avLst/>
          </a:prstGeom>
          <a:noFill/>
        </p:spPr>
        <p:txBody>
          <a:bodyPr wrap="square" rtlCol="0">
            <a:spAutoFit/>
          </a:bodyPr>
          <a:lstStyle/>
          <a:p>
            <a:pPr marL="342900" indent="-342900">
              <a:buAutoNum type="alphaUcParenR"/>
            </a:pPr>
            <a:r>
              <a:rPr lang="pt-BR" dirty="0">
                <a:effectLst/>
              </a:rPr>
              <a:t>O Claro </a:t>
            </a:r>
            <a:r>
              <a:rPr lang="pt-BR" dirty="0" err="1">
                <a:effectLst/>
              </a:rPr>
              <a:t>pay</a:t>
            </a:r>
            <a:r>
              <a:rPr lang="pt-BR" dirty="0">
                <a:effectLst/>
              </a:rPr>
              <a:t> possui cartão de crédito próprio para clientes </a:t>
            </a:r>
            <a:r>
              <a:rPr lang="pt-BR" dirty="0" err="1">
                <a:effectLst/>
              </a:rPr>
              <a:t>Multi</a:t>
            </a:r>
            <a:r>
              <a:rPr lang="pt-BR" dirty="0">
                <a:effectLst/>
              </a:rPr>
              <a:t> e a unificação da fatura no </a:t>
            </a:r>
            <a:r>
              <a:rPr lang="pt-BR" dirty="0" err="1">
                <a:effectLst/>
              </a:rPr>
              <a:t>Multi</a:t>
            </a:r>
            <a:r>
              <a:rPr lang="pt-BR" dirty="0">
                <a:effectLst/>
              </a:rPr>
              <a:t> não gera bônus de internet, apenas conveniência.</a:t>
            </a:r>
          </a:p>
          <a:p>
            <a:pPr marL="342900" indent="-342900">
              <a:buAutoNum type="alphaUcParenR"/>
            </a:pPr>
            <a:r>
              <a:rPr lang="pt-BR" dirty="0">
                <a:effectLst/>
                <a:highlight>
                  <a:srgbClr val="00FF00"/>
                </a:highlight>
              </a:rPr>
              <a:t>O uso do aplicativo Claro </a:t>
            </a:r>
            <a:r>
              <a:rPr lang="pt-BR" dirty="0" err="1">
                <a:effectLst/>
                <a:highlight>
                  <a:srgbClr val="00FF00"/>
                </a:highlight>
              </a:rPr>
              <a:t>pay</a:t>
            </a:r>
            <a:r>
              <a:rPr lang="pt-BR" dirty="0">
                <a:effectLst/>
                <a:highlight>
                  <a:srgbClr val="00FF00"/>
                </a:highlight>
              </a:rPr>
              <a:t> não consome os dados da franquia de internet e, ao aderir ao </a:t>
            </a:r>
            <a:r>
              <a:rPr lang="pt-BR" dirty="0" err="1">
                <a:effectLst/>
                <a:highlight>
                  <a:srgbClr val="00FF00"/>
                </a:highlight>
              </a:rPr>
              <a:t>Multi</a:t>
            </a:r>
            <a:r>
              <a:rPr lang="pt-BR" dirty="0">
                <a:effectLst/>
                <a:highlight>
                  <a:srgbClr val="00FF00"/>
                </a:highlight>
              </a:rPr>
              <a:t>, o cliente recebe bônus de internet no móvel (como 5GB extras no Controle ou aumento de dados no Pós).</a:t>
            </a:r>
          </a:p>
          <a:p>
            <a:pPr marL="342900" indent="-342900">
              <a:buAutoNum type="alphaUcParenR"/>
            </a:pPr>
            <a:r>
              <a:rPr lang="pt-BR" dirty="0">
                <a:effectLst/>
              </a:rPr>
              <a:t>Somente clientes </a:t>
            </a:r>
            <a:r>
              <a:rPr lang="pt-BR" dirty="0" err="1">
                <a:effectLst/>
              </a:rPr>
              <a:t>Multi</a:t>
            </a:r>
            <a:r>
              <a:rPr lang="pt-BR" dirty="0">
                <a:effectLst/>
              </a:rPr>
              <a:t> podem abrir uma conta no Claro </a:t>
            </a:r>
            <a:r>
              <a:rPr lang="pt-BR" dirty="0" err="1">
                <a:effectLst/>
              </a:rPr>
              <a:t>pay</a:t>
            </a:r>
            <a:r>
              <a:rPr lang="pt-BR" dirty="0">
                <a:effectLst/>
              </a:rPr>
              <a:t> e a portabilidade é obrigatória para receber o bônus de internet em dobro na fibra.</a:t>
            </a:r>
          </a:p>
          <a:p>
            <a:pPr marL="342900" indent="-342900">
              <a:buAutoNum type="alphaUcParenR"/>
            </a:pPr>
            <a:r>
              <a:rPr lang="pt-BR" dirty="0">
                <a:effectLst/>
              </a:rPr>
              <a:t>O Claro </a:t>
            </a:r>
            <a:r>
              <a:rPr lang="pt-BR" dirty="0" err="1">
                <a:effectLst/>
              </a:rPr>
              <a:t>pay</a:t>
            </a:r>
            <a:r>
              <a:rPr lang="pt-BR" dirty="0">
                <a:effectLst/>
              </a:rPr>
              <a:t> exige fidelidade de 12 meses para liberar as recargas em dobro e o </a:t>
            </a:r>
            <a:r>
              <a:rPr lang="pt-BR" dirty="0" err="1">
                <a:effectLst/>
              </a:rPr>
              <a:t>Multi</a:t>
            </a:r>
            <a:r>
              <a:rPr lang="pt-BR" dirty="0">
                <a:effectLst/>
              </a:rPr>
              <a:t> é um serviço exclusivo para áreas onde não há cobertura de fibra óptica.</a:t>
            </a:r>
          </a:p>
        </p:txBody>
      </p:sp>
    </p:spTree>
    <p:extLst>
      <p:ext uri="{BB962C8B-B14F-4D97-AF65-F5344CB8AC3E}">
        <p14:creationId xmlns:p14="http://schemas.microsoft.com/office/powerpoint/2010/main" val="363471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0A76-AFB3-9ACD-0615-E5C53B50B148}"/>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CDEC45A4-2598-47AC-63CA-5D5DD1BF7856}"/>
              </a:ext>
            </a:extLst>
          </p:cNvPr>
          <p:cNvSpPr txBox="1"/>
          <p:nvPr/>
        </p:nvSpPr>
        <p:spPr>
          <a:xfrm>
            <a:off x="1302634" y="1009405"/>
            <a:ext cx="10160820" cy="1200329"/>
          </a:xfrm>
          <a:prstGeom prst="rect">
            <a:avLst/>
          </a:prstGeom>
          <a:noFill/>
        </p:spPr>
        <p:txBody>
          <a:bodyPr wrap="square" rtlCol="0">
            <a:spAutoFit/>
          </a:bodyPr>
          <a:lstStyle/>
          <a:p>
            <a:r>
              <a:rPr lang="pt-BR" b="1" dirty="0"/>
              <a:t>Atividade de Conhecimento: Parte 3 – Ecossistema e Convergência</a:t>
            </a:r>
            <a:endParaRPr lang="pt-BR" dirty="0"/>
          </a:p>
          <a:p>
            <a:endParaRPr lang="pt-BR" b="1" dirty="0"/>
          </a:p>
          <a:p>
            <a:r>
              <a:rPr lang="pt-BR" b="1" dirty="0"/>
              <a:t>2 </a:t>
            </a:r>
            <a:r>
              <a:rPr lang="pt-BR" dirty="0"/>
              <a:t>- Sobre o funcionamento do Claro Sync para Apple </a:t>
            </a:r>
            <a:r>
              <a:rPr lang="pt-BR" dirty="0" err="1"/>
              <a:t>Watch</a:t>
            </a:r>
            <a:r>
              <a:rPr lang="pt-BR" dirty="0"/>
              <a:t> e as regras do programa Claro Troca, assinale a alternativa correta:</a:t>
            </a:r>
            <a:endParaRPr lang="pt-BR" dirty="0">
              <a:effectLst/>
            </a:endParaRPr>
          </a:p>
        </p:txBody>
      </p:sp>
      <p:sp>
        <p:nvSpPr>
          <p:cNvPr id="3" name="CaixaDeTexto 2">
            <a:extLst>
              <a:ext uri="{FF2B5EF4-FFF2-40B4-BE49-F238E27FC236}">
                <a16:creationId xmlns:a16="http://schemas.microsoft.com/office/drawing/2014/main" id="{9A829820-7464-FB38-EA35-AD522857E51F}"/>
              </a:ext>
            </a:extLst>
          </p:cNvPr>
          <p:cNvSpPr txBox="1"/>
          <p:nvPr/>
        </p:nvSpPr>
        <p:spPr>
          <a:xfrm>
            <a:off x="1302634" y="2893940"/>
            <a:ext cx="10160820" cy="2308324"/>
          </a:xfrm>
          <a:prstGeom prst="rect">
            <a:avLst/>
          </a:prstGeom>
          <a:noFill/>
        </p:spPr>
        <p:txBody>
          <a:bodyPr wrap="square" rtlCol="0">
            <a:spAutoFit/>
          </a:bodyPr>
          <a:lstStyle/>
          <a:p>
            <a:pPr marL="342900" indent="-342900">
              <a:buAutoNum type="alphaUcParenR"/>
            </a:pPr>
            <a:r>
              <a:rPr lang="pt-BR" dirty="0">
                <a:effectLst/>
                <a:highlight>
                  <a:srgbClr val="00FF00"/>
                </a:highlight>
              </a:rPr>
              <a:t>O Claro Sync permite compartilhar o número do iPhone com o relógio, sendo gratuito para clientes Pós-pago; já o voucher do Claro Troca deve ser utilizado obrigatoriamente no mesmo dia da avaliação.</a:t>
            </a:r>
          </a:p>
          <a:p>
            <a:pPr marL="342900" indent="-342900">
              <a:buAutoNum type="alphaUcParenR"/>
            </a:pPr>
            <a:r>
              <a:rPr lang="pt-BR" dirty="0">
                <a:effectLst/>
              </a:rPr>
              <a:t>O Claro Troca aceita apenas aparelhos com tela quebrada e o Claro Sync exige que o cliente tenha um número diferente para cada dispositivo conectado.</a:t>
            </a:r>
          </a:p>
          <a:p>
            <a:pPr marL="342900" indent="-342900">
              <a:buAutoNum type="alphaUcParenR"/>
            </a:pPr>
            <a:r>
              <a:rPr lang="pt-BR" dirty="0">
                <a:effectLst/>
              </a:rPr>
              <a:t>O serviço Claro Sync está disponível apenas para clientes Pré-pago e o Claro Troca permite que o cliente utilize o voucher em qualquer loja do varejo após 30 dias.</a:t>
            </a:r>
          </a:p>
          <a:p>
            <a:pPr marL="342900" indent="-342900">
              <a:buAutoNum type="alphaUcParenR"/>
            </a:pPr>
            <a:r>
              <a:rPr lang="pt-BR" dirty="0">
                <a:effectLst/>
              </a:rPr>
              <a:t>No Claro Troca, a aprovação de crédito é automática após a entrega do aparelho usado e o Claro Sync não permite realizar ligações se o iPhone estiver desligado.</a:t>
            </a:r>
          </a:p>
        </p:txBody>
      </p:sp>
    </p:spTree>
    <p:extLst>
      <p:ext uri="{BB962C8B-B14F-4D97-AF65-F5344CB8AC3E}">
        <p14:creationId xmlns:p14="http://schemas.microsoft.com/office/powerpoint/2010/main" val="372452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7D092-A2B9-DDFC-6E62-5ACF6B5A92E4}"/>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87675476-4980-3D50-33C2-85E2D1404D00}"/>
              </a:ext>
            </a:extLst>
          </p:cNvPr>
          <p:cNvSpPr/>
          <p:nvPr/>
        </p:nvSpPr>
        <p:spPr>
          <a:xfrm>
            <a:off x="4712677" y="717452"/>
            <a:ext cx="6077243" cy="330590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latin typeface="AMX" pitchFamily="2" charset="77"/>
              </a:rPr>
              <a:t>Isso aí, </a:t>
            </a:r>
            <a:r>
              <a:rPr lang="pt-BR" b="1" dirty="0">
                <a:latin typeface="AMX" pitchFamily="2" charset="77"/>
              </a:rPr>
              <a:t>Representantes N1</a:t>
            </a:r>
            <a:r>
              <a:rPr lang="pt-BR" dirty="0">
                <a:latin typeface="AMX" pitchFamily="2" charset="77"/>
              </a:rPr>
              <a:t>, vocês desbloquearam com sucesso a</a:t>
            </a:r>
            <a:r>
              <a:rPr lang="pt-BR" b="1" dirty="0">
                <a:latin typeface="AMX" pitchFamily="2" charset="77"/>
              </a:rPr>
              <a:t> Missão 3</a:t>
            </a:r>
            <a:r>
              <a:rPr lang="pt-BR" dirty="0">
                <a:latin typeface="AMX" pitchFamily="2" charset="77"/>
              </a:rPr>
              <a:t>!</a:t>
            </a:r>
          </a:p>
          <a:p>
            <a:endParaRPr lang="pt-BR" dirty="0">
              <a:latin typeface="AMX" pitchFamily="2" charset="77"/>
            </a:endParaRPr>
          </a:p>
          <a:p>
            <a:r>
              <a:rPr lang="pt-BR" dirty="0">
                <a:latin typeface="AMX" pitchFamily="2" charset="77"/>
              </a:rPr>
              <a:t>Vamos agora realizar um quiz para validar nossos conhecimentos.</a:t>
            </a:r>
          </a:p>
        </p:txBody>
      </p:sp>
      <p:pic>
        <p:nvPicPr>
          <p:cNvPr id="4" name="Gráfico 3">
            <a:extLst>
              <a:ext uri="{FF2B5EF4-FFF2-40B4-BE49-F238E27FC236}">
                <a16:creationId xmlns:a16="http://schemas.microsoft.com/office/drawing/2014/main" id="{29E405D0-8C02-13CC-8DE9-0F8FB63D5FA0}"/>
              </a:ext>
            </a:extLst>
          </p:cNvPr>
          <p:cNvPicPr>
            <a:picLocks noChangeAspect="1"/>
          </p:cNvPicPr>
          <p:nvPr/>
        </p:nvPicPr>
        <p:blipFill>
          <a:blip>
            <a:extLst>
              <a:ext uri="{96DAC541-7B7A-43D3-8B79-37D633B846F1}">
                <asvg:svgBlip xmlns:asvg="http://schemas.microsoft.com/office/drawing/2016/SVG/main" r:embed="rId2"/>
              </a:ext>
            </a:extLst>
          </a:blip>
          <a:srcRect b="21507"/>
          <a:stretch>
            <a:fillRect/>
          </a:stretch>
        </p:blipFill>
        <p:spPr>
          <a:xfrm>
            <a:off x="179281" y="694039"/>
            <a:ext cx="4402089" cy="6163961"/>
          </a:xfrm>
          <a:prstGeom prst="rect">
            <a:avLst/>
          </a:prstGeom>
        </p:spPr>
      </p:pic>
    </p:spTree>
    <p:extLst>
      <p:ext uri="{BB962C8B-B14F-4D97-AF65-F5344CB8AC3E}">
        <p14:creationId xmlns:p14="http://schemas.microsoft.com/office/powerpoint/2010/main" val="66601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62265-4678-BE27-430F-B29B1A7D9507}"/>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77D71D6-5B8D-32EC-C1CF-FF9BD7E9BF77}"/>
              </a:ext>
            </a:extLst>
          </p:cNvPr>
          <p:cNvSpPr txBox="1"/>
          <p:nvPr/>
        </p:nvSpPr>
        <p:spPr>
          <a:xfrm>
            <a:off x="1166987" y="744771"/>
            <a:ext cx="9178015" cy="923330"/>
          </a:xfrm>
          <a:prstGeom prst="rect">
            <a:avLst/>
          </a:prstGeom>
          <a:noFill/>
        </p:spPr>
        <p:txBody>
          <a:bodyPr wrap="square" rtlCol="0">
            <a:spAutoFit/>
          </a:bodyPr>
          <a:lstStyle/>
          <a:p>
            <a:r>
              <a:rPr lang="pt-BR" dirty="0"/>
              <a:t>Verdadeiro ou Falso:</a:t>
            </a:r>
          </a:p>
          <a:p>
            <a:endParaRPr lang="pt-BR" dirty="0"/>
          </a:p>
          <a:p>
            <a:r>
              <a:rPr lang="pt-BR" b="1" dirty="0"/>
              <a:t>1. No Claro </a:t>
            </a:r>
            <a:r>
              <a:rPr lang="pt-BR" b="1" dirty="0" err="1"/>
              <a:t>Pré</a:t>
            </a:r>
            <a:r>
              <a:rPr lang="pt-BR" b="1" dirty="0"/>
              <a:t>, a linha só é liberada para uso após a realização da primeira recarga.</a:t>
            </a:r>
            <a:endParaRPr lang="pt-BR" dirty="0"/>
          </a:p>
        </p:txBody>
      </p:sp>
      <p:sp>
        <p:nvSpPr>
          <p:cNvPr id="3" name="Retângulo: Cantos Arredondados 2">
            <a:extLst>
              <a:ext uri="{FF2B5EF4-FFF2-40B4-BE49-F238E27FC236}">
                <a16:creationId xmlns:a16="http://schemas.microsoft.com/office/drawing/2014/main" id="{359DB140-4C37-1A09-D7B2-08F995C96213}"/>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01B8A041-E476-0ACD-1C56-FA685A54DC0D}"/>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7741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DC74D8F-D61E-E714-ABBA-42F817BE828B}"/>
              </a:ext>
            </a:extLst>
          </p:cNvPr>
          <p:cNvSpPr txBox="1"/>
          <p:nvPr/>
        </p:nvSpPr>
        <p:spPr>
          <a:xfrm>
            <a:off x="1166987" y="744771"/>
            <a:ext cx="9178015" cy="923330"/>
          </a:xfrm>
          <a:prstGeom prst="rect">
            <a:avLst/>
          </a:prstGeom>
          <a:noFill/>
        </p:spPr>
        <p:txBody>
          <a:bodyPr wrap="square" rtlCol="0">
            <a:spAutoFit/>
          </a:bodyPr>
          <a:lstStyle/>
          <a:p>
            <a:r>
              <a:rPr lang="pt-BR" dirty="0"/>
              <a:t>Verdadeiro ou Falso:</a:t>
            </a:r>
          </a:p>
          <a:p>
            <a:endParaRPr lang="pt-BR" dirty="0"/>
          </a:p>
          <a:p>
            <a:r>
              <a:rPr lang="pt-BR" b="1" dirty="0"/>
              <a:t>2. O Claro Flex, por ser um plano digital completo, exige fidelidade de 12 meses do cliente.</a:t>
            </a:r>
            <a:endParaRPr lang="pt-BR" dirty="0"/>
          </a:p>
        </p:txBody>
      </p:sp>
      <p:sp>
        <p:nvSpPr>
          <p:cNvPr id="3" name="Retângulo: Cantos Arredondados 2">
            <a:extLst>
              <a:ext uri="{FF2B5EF4-FFF2-40B4-BE49-F238E27FC236}">
                <a16:creationId xmlns:a16="http://schemas.microsoft.com/office/drawing/2014/main" id="{53DFB5C2-6C60-7D54-398B-17A4F1640775}"/>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5ACF16C7-AEB8-ABEC-C55A-3303695AD912}"/>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97946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5C6C830-40FD-AF16-EFE2-D692EF7AA215}"/>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3. Para solicitar a Portabilidade Móvel, o número de destino e o de origem devem obrigatoriamente pertencer ao mesmo DDD.</a:t>
            </a:r>
            <a:endParaRPr lang="pt-BR" dirty="0"/>
          </a:p>
        </p:txBody>
      </p:sp>
      <p:sp>
        <p:nvSpPr>
          <p:cNvPr id="3" name="Retângulo: Cantos Arredondados 2">
            <a:extLst>
              <a:ext uri="{FF2B5EF4-FFF2-40B4-BE49-F238E27FC236}">
                <a16:creationId xmlns:a16="http://schemas.microsoft.com/office/drawing/2014/main" id="{87AB2B13-E63C-C71C-7A1D-CD359B4763E9}"/>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0EC70C05-5D37-0143-52EF-70F171D5125D}"/>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221797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70358CE-19FE-5897-E951-914684F832E1}"/>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4. O Claro Passaporte permite que o cliente utilize o celular no exterior de forma permanente, sem nunca precisar retornar ao Brasil.</a:t>
            </a:r>
            <a:endParaRPr lang="pt-BR" dirty="0"/>
          </a:p>
        </p:txBody>
      </p:sp>
      <p:sp>
        <p:nvSpPr>
          <p:cNvPr id="3" name="Retângulo: Cantos Arredondados 2">
            <a:extLst>
              <a:ext uri="{FF2B5EF4-FFF2-40B4-BE49-F238E27FC236}">
                <a16:creationId xmlns:a16="http://schemas.microsoft.com/office/drawing/2014/main" id="{C31185E1-4393-A28D-1F18-2016AB544BA0}"/>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21142C43-7845-1A82-451E-D169B0A5E7B6}"/>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073787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D94659-2819-8A1A-F65D-449D39E29E45}"/>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5. A conta digital Claro </a:t>
            </a:r>
            <a:r>
              <a:rPr lang="pt-BR" b="1" dirty="0" err="1"/>
              <a:t>pay</a:t>
            </a:r>
            <a:r>
              <a:rPr lang="pt-BR" b="1" dirty="0"/>
              <a:t> é exclusiva para clientes da Claro, não podendo ser aberta por usuários de outras operadoras.</a:t>
            </a:r>
            <a:endParaRPr lang="pt-BR" dirty="0"/>
          </a:p>
        </p:txBody>
      </p:sp>
      <p:sp>
        <p:nvSpPr>
          <p:cNvPr id="3" name="Retângulo: Cantos Arredondados 2">
            <a:extLst>
              <a:ext uri="{FF2B5EF4-FFF2-40B4-BE49-F238E27FC236}">
                <a16:creationId xmlns:a16="http://schemas.microsoft.com/office/drawing/2014/main" id="{34421502-2030-3307-4E24-16836780A32A}"/>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317E1920-F8E6-8243-C3C8-DBEF1438C6B7}"/>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52885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8C66089-66ED-BFB7-9775-920E42EB38CB}"/>
              </a:ext>
            </a:extLst>
          </p:cNvPr>
          <p:cNvSpPr txBox="1"/>
          <p:nvPr/>
        </p:nvSpPr>
        <p:spPr>
          <a:xfrm>
            <a:off x="4146452" y="3013501"/>
            <a:ext cx="3899096" cy="461665"/>
          </a:xfrm>
          <a:prstGeom prst="rect">
            <a:avLst/>
          </a:prstGeom>
          <a:noFill/>
        </p:spPr>
        <p:txBody>
          <a:bodyPr wrap="square" rtlCol="0">
            <a:spAutoFit/>
          </a:bodyPr>
          <a:lstStyle/>
          <a:p>
            <a:pPr algn="ctr"/>
            <a:r>
              <a:rPr lang="pt-BR" sz="2400" dirty="0"/>
              <a:t>Missão Conhecimento</a:t>
            </a:r>
          </a:p>
        </p:txBody>
      </p:sp>
    </p:spTree>
    <p:extLst>
      <p:ext uri="{BB962C8B-B14F-4D97-AF65-F5344CB8AC3E}">
        <p14:creationId xmlns:p14="http://schemas.microsoft.com/office/powerpoint/2010/main" val="1345659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859D337-0457-E74C-38E0-86878A988422}"/>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6. No ecossistema </a:t>
            </a:r>
            <a:r>
              <a:rPr lang="pt-BR" b="1" dirty="0" err="1"/>
              <a:t>Multi</a:t>
            </a:r>
            <a:r>
              <a:rPr lang="pt-BR" b="1" dirty="0"/>
              <a:t>, o cliente pode unificar o atendimento e a fatura de seus serviços móveis e residenciais.</a:t>
            </a:r>
            <a:endParaRPr lang="pt-BR" dirty="0"/>
          </a:p>
        </p:txBody>
      </p:sp>
      <p:sp>
        <p:nvSpPr>
          <p:cNvPr id="3" name="Retângulo: Cantos Arredondados 2">
            <a:extLst>
              <a:ext uri="{FF2B5EF4-FFF2-40B4-BE49-F238E27FC236}">
                <a16:creationId xmlns:a16="http://schemas.microsoft.com/office/drawing/2014/main" id="{80F76D10-8848-7481-B88A-376FD0B685DD}"/>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A5F73638-86B6-E945-F0CD-09C712E394FD}"/>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41717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01C7332-771B-542D-1201-0E93C7597E79}"/>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7. Todos os planos Claro Pós, desde a franquia de 25GB, incluem o benefício do Passaporte Mundo.</a:t>
            </a:r>
            <a:endParaRPr lang="pt-BR" dirty="0"/>
          </a:p>
        </p:txBody>
      </p:sp>
      <p:sp>
        <p:nvSpPr>
          <p:cNvPr id="3" name="Retângulo: Cantos Arredondados 2">
            <a:extLst>
              <a:ext uri="{FF2B5EF4-FFF2-40B4-BE49-F238E27FC236}">
                <a16:creationId xmlns:a16="http://schemas.microsoft.com/office/drawing/2014/main" id="{BBFF9A5F-6B48-5862-D512-35DB15F0E9F3}"/>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131D7471-46E2-FA2C-596E-8F71519EC408}"/>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312234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A4EE393-1590-F037-4E7F-FD8E129CE5A6}"/>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8. A tecnologia GPON é a solução de fibra óptica utilizada pela Claro para garantir altas velocidades de internet fixa.</a:t>
            </a:r>
            <a:endParaRPr lang="pt-BR" dirty="0"/>
          </a:p>
        </p:txBody>
      </p:sp>
      <p:sp>
        <p:nvSpPr>
          <p:cNvPr id="3" name="Retângulo: Cantos Arredondados 2">
            <a:extLst>
              <a:ext uri="{FF2B5EF4-FFF2-40B4-BE49-F238E27FC236}">
                <a16:creationId xmlns:a16="http://schemas.microsoft.com/office/drawing/2014/main" id="{BA624FEE-022B-90CB-9627-3067A32EB483}"/>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095F6EB0-E223-D922-5EE2-558862A78559}"/>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332134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0C02FBD-43DA-BE5F-BCCD-0785886DCD17}"/>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9. Clientes Claro </a:t>
            </a:r>
            <a:r>
              <a:rPr lang="pt-BR" b="1" dirty="0" err="1"/>
              <a:t>Pré</a:t>
            </a:r>
            <a:r>
              <a:rPr lang="pt-BR" b="1" dirty="0"/>
              <a:t> que utilizam o Claro </a:t>
            </a:r>
            <a:r>
              <a:rPr lang="pt-BR" b="1" dirty="0" err="1"/>
              <a:t>pay</a:t>
            </a:r>
            <a:r>
              <a:rPr lang="pt-BR" b="1" dirty="0"/>
              <a:t> podem navegar no aplicativo do banco sem consumir seus dados de internet.</a:t>
            </a:r>
            <a:endParaRPr lang="pt-BR" dirty="0"/>
          </a:p>
        </p:txBody>
      </p:sp>
      <p:sp>
        <p:nvSpPr>
          <p:cNvPr id="3" name="Retângulo: Cantos Arredondados 2">
            <a:extLst>
              <a:ext uri="{FF2B5EF4-FFF2-40B4-BE49-F238E27FC236}">
                <a16:creationId xmlns:a16="http://schemas.microsoft.com/office/drawing/2014/main" id="{52EAA3A2-E75B-B268-2492-6DB1670D6CB4}"/>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EE2E31C5-37EA-8B62-DDDD-400597C39633}"/>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2016192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6D24131-31BD-17BC-549D-EB3092DD6D79}"/>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10. Na portabilidade via SMS, se o cliente não responder "SIM" à mensagem de confirmação, a migração do número ocorre automaticamente após 24 horas.</a:t>
            </a:r>
            <a:endParaRPr lang="pt-BR" dirty="0"/>
          </a:p>
        </p:txBody>
      </p:sp>
      <p:sp>
        <p:nvSpPr>
          <p:cNvPr id="3" name="Retângulo: Cantos Arredondados 2">
            <a:extLst>
              <a:ext uri="{FF2B5EF4-FFF2-40B4-BE49-F238E27FC236}">
                <a16:creationId xmlns:a16="http://schemas.microsoft.com/office/drawing/2014/main" id="{584B76AC-4277-BA10-AE72-F65EB94BFBE4}"/>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DD8058B5-BFAD-63EC-801F-C43FDB63CF76}"/>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2601650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342A5-8651-5262-7B2D-2391523941C3}"/>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D8DBC6D1-A7EA-A539-C610-B608ABF1E6EB}"/>
              </a:ext>
            </a:extLst>
          </p:cNvPr>
          <p:cNvSpPr/>
          <p:nvPr/>
        </p:nvSpPr>
        <p:spPr>
          <a:xfrm>
            <a:off x="471639" y="316399"/>
            <a:ext cx="6077243" cy="3305908"/>
          </a:xfrm>
          <a:prstGeom prst="wedgeRoundRectCallout">
            <a:avLst>
              <a:gd name="adj1" fmla="val 79208"/>
              <a:gd name="adj2" fmla="val -1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latin typeface="AMX" pitchFamily="2" charset="77"/>
              </a:rPr>
              <a:t>Parabéns, </a:t>
            </a:r>
            <a:r>
              <a:rPr lang="pt-BR" b="1" dirty="0">
                <a:latin typeface="AMX" pitchFamily="2" charset="77"/>
              </a:rPr>
              <a:t>Representantes N1</a:t>
            </a:r>
            <a:r>
              <a:rPr lang="pt-BR" dirty="0">
                <a:latin typeface="AMX" pitchFamily="2" charset="77"/>
              </a:rPr>
              <a:t>!</a:t>
            </a:r>
          </a:p>
          <a:p>
            <a:endParaRPr lang="pt-BR" dirty="0">
              <a:latin typeface="AMX" pitchFamily="2" charset="77"/>
            </a:endParaRPr>
          </a:p>
          <a:p>
            <a:r>
              <a:rPr lang="pt-BR" dirty="0">
                <a:latin typeface="AMX" pitchFamily="2" charset="77"/>
              </a:rPr>
              <a:t>Vocês concluíram todas as etapas da Missão e agora conhecem como ninguém os produtos e estão preparados para orientar clientes e garantirem uma experiência digital de qualidade.</a:t>
            </a:r>
          </a:p>
          <a:p>
            <a:endParaRPr lang="pt-BR" dirty="0">
              <a:latin typeface="AMX" pitchFamily="2" charset="77"/>
            </a:endParaRPr>
          </a:p>
          <a:p>
            <a:r>
              <a:rPr lang="pt-BR" dirty="0">
                <a:latin typeface="AMX" pitchFamily="2" charset="77"/>
              </a:rPr>
              <a:t>Até a próxima!</a:t>
            </a:r>
          </a:p>
          <a:p>
            <a:endParaRPr lang="pt-BR" dirty="0">
              <a:latin typeface="AMX" pitchFamily="2" charset="77"/>
            </a:endParaRPr>
          </a:p>
        </p:txBody>
      </p:sp>
      <p:pic>
        <p:nvPicPr>
          <p:cNvPr id="3" name="Gráfico 2">
            <a:extLst>
              <a:ext uri="{FF2B5EF4-FFF2-40B4-BE49-F238E27FC236}">
                <a16:creationId xmlns:a16="http://schemas.microsoft.com/office/drawing/2014/main" id="{8FE1B0F0-EA58-E939-556C-1F8C833B7116}"/>
              </a:ext>
            </a:extLst>
          </p:cNvPr>
          <p:cNvPicPr>
            <a:picLocks noChangeAspect="1"/>
          </p:cNvPicPr>
          <p:nvPr/>
        </p:nvPicPr>
        <p:blipFill>
          <a:blip>
            <a:extLst>
              <a:ext uri="{96DAC541-7B7A-43D3-8B79-37D633B846F1}">
                <asvg:svgBlip xmlns:asvg="http://schemas.microsoft.com/office/drawing/2016/SVG/main" r:embed="rId3"/>
              </a:ext>
            </a:extLst>
          </a:blip>
          <a:srcRect b="15557"/>
          <a:stretch>
            <a:fillRect/>
          </a:stretch>
        </p:blipFill>
        <p:spPr>
          <a:xfrm flipH="1">
            <a:off x="7751298" y="620712"/>
            <a:ext cx="4176135" cy="6237288"/>
          </a:xfrm>
          <a:prstGeom prst="rect">
            <a:avLst/>
          </a:prstGeom>
        </p:spPr>
      </p:pic>
    </p:spTree>
    <p:extLst>
      <p:ext uri="{BB962C8B-B14F-4D97-AF65-F5344CB8AC3E}">
        <p14:creationId xmlns:p14="http://schemas.microsoft.com/office/powerpoint/2010/main" val="5778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E39E4E-9164-A07E-DDFB-B589DC4262A8}"/>
              </a:ext>
            </a:extLst>
          </p:cNvPr>
          <p:cNvSpPr txBox="1"/>
          <p:nvPr/>
        </p:nvSpPr>
        <p:spPr>
          <a:xfrm>
            <a:off x="1502898" y="2405576"/>
            <a:ext cx="9186203" cy="1754326"/>
          </a:xfrm>
          <a:prstGeom prst="rect">
            <a:avLst/>
          </a:prstGeom>
          <a:noFill/>
        </p:spPr>
        <p:txBody>
          <a:bodyPr wrap="square" rtlCol="0">
            <a:spAutoFit/>
          </a:bodyPr>
          <a:lstStyle/>
          <a:p>
            <a:r>
              <a:rPr lang="pt-BR" dirty="0"/>
              <a:t>Etapa 1 – O Início da Jornada Móvel</a:t>
            </a:r>
          </a:p>
          <a:p>
            <a:endParaRPr lang="pt-BR" dirty="0"/>
          </a:p>
          <a:p>
            <a:r>
              <a:rPr lang="pt-BR" dirty="0"/>
              <a:t>Etapa 2 – Valor Agregado e Conectividade</a:t>
            </a:r>
          </a:p>
          <a:p>
            <a:endParaRPr lang="pt-BR" dirty="0"/>
          </a:p>
          <a:p>
            <a:r>
              <a:rPr lang="pt-BR" dirty="0"/>
              <a:t>Etapa 3 – Ecossistema e Convergência </a:t>
            </a:r>
            <a:r>
              <a:rPr lang="pt-BR" dirty="0" err="1"/>
              <a:t>Multi</a:t>
            </a:r>
            <a:endParaRPr lang="pt-BR" dirty="0"/>
          </a:p>
          <a:p>
            <a:endParaRPr lang="pt-BR" dirty="0"/>
          </a:p>
        </p:txBody>
      </p:sp>
    </p:spTree>
    <p:extLst>
      <p:ext uri="{BB962C8B-B14F-4D97-AF65-F5344CB8AC3E}">
        <p14:creationId xmlns:p14="http://schemas.microsoft.com/office/powerpoint/2010/main" val="340375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9D7BB76C-06AA-E185-1A33-0A00B513CC76}"/>
              </a:ext>
            </a:extLst>
          </p:cNvPr>
          <p:cNvSpPr txBox="1"/>
          <p:nvPr/>
        </p:nvSpPr>
        <p:spPr>
          <a:xfrm>
            <a:off x="2185182" y="2228671"/>
            <a:ext cx="7821636" cy="1754326"/>
          </a:xfrm>
          <a:prstGeom prst="rect">
            <a:avLst/>
          </a:prstGeom>
          <a:noFill/>
        </p:spPr>
        <p:txBody>
          <a:bodyPr wrap="square" rtlCol="0">
            <a:spAutoFit/>
          </a:bodyPr>
          <a:lstStyle/>
          <a:p>
            <a:r>
              <a:rPr lang="pt-BR" dirty="0"/>
              <a:t>Olá, </a:t>
            </a:r>
            <a:r>
              <a:rPr lang="pt-BR" b="1" dirty="0"/>
              <a:t>Representantes N1</a:t>
            </a:r>
            <a:r>
              <a:rPr lang="pt-BR" dirty="0"/>
              <a:t>!</a:t>
            </a:r>
          </a:p>
          <a:p>
            <a:endParaRPr lang="pt-BR" dirty="0"/>
          </a:p>
          <a:p>
            <a:r>
              <a:rPr lang="pt-BR" dirty="0"/>
              <a:t>É uma grande satisfação recebe-los em nossa </a:t>
            </a:r>
            <a:r>
              <a:rPr lang="pt-BR" b="1" dirty="0"/>
              <a:t>Estação N1</a:t>
            </a:r>
            <a:r>
              <a:rPr lang="pt-BR" dirty="0"/>
              <a:t> para darmos início à </a:t>
            </a:r>
            <a:r>
              <a:rPr lang="pt-BR" b="1" dirty="0"/>
              <a:t>Missão Conexão</a:t>
            </a:r>
            <a:r>
              <a:rPr lang="pt-BR" dirty="0"/>
              <a:t>, uma jornada fundamental para desbravarmos as </a:t>
            </a:r>
            <a:r>
              <a:rPr lang="pt-BR" b="1" dirty="0"/>
              <a:t>tecnologias </a:t>
            </a:r>
            <a:r>
              <a:rPr lang="pt-BR" dirty="0"/>
              <a:t>e os </a:t>
            </a:r>
            <a:r>
              <a:rPr lang="pt-BR" b="1" dirty="0"/>
              <a:t>produtos</a:t>
            </a:r>
            <a:r>
              <a:rPr lang="pt-BR" dirty="0"/>
              <a:t> que tornam possíveis as interações do dia a dia.</a:t>
            </a:r>
          </a:p>
          <a:p>
            <a:endParaRPr lang="pt-BR" dirty="0"/>
          </a:p>
        </p:txBody>
      </p:sp>
    </p:spTree>
    <p:extLst>
      <p:ext uri="{BB962C8B-B14F-4D97-AF65-F5344CB8AC3E}">
        <p14:creationId xmlns:p14="http://schemas.microsoft.com/office/powerpoint/2010/main" val="6047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785848BD-3F9E-58EB-7DE6-BAF71A3CCB1B}"/>
              </a:ext>
            </a:extLst>
          </p:cNvPr>
          <p:cNvSpPr/>
          <p:nvPr/>
        </p:nvSpPr>
        <p:spPr>
          <a:xfrm>
            <a:off x="4712677" y="717452"/>
            <a:ext cx="6901568" cy="281731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Nosso objetivo é dominar o portfólio: do </a:t>
            </a:r>
            <a:r>
              <a:rPr lang="pt-BR" b="1" dirty="0" err="1"/>
              <a:t>Pré</a:t>
            </a:r>
            <a:r>
              <a:rPr lang="pt-BR" b="1" dirty="0"/>
              <a:t> </a:t>
            </a:r>
            <a:r>
              <a:rPr lang="pt-BR" dirty="0"/>
              <a:t>e </a:t>
            </a:r>
            <a:r>
              <a:rPr lang="pt-BR" b="1" dirty="0"/>
              <a:t>Flex </a:t>
            </a:r>
            <a:r>
              <a:rPr lang="pt-BR" dirty="0"/>
              <a:t>ao </a:t>
            </a:r>
            <a:r>
              <a:rPr lang="pt-BR" b="1" dirty="0"/>
              <a:t>Controle</a:t>
            </a:r>
            <a:r>
              <a:rPr lang="pt-BR" dirty="0"/>
              <a:t> e </a:t>
            </a:r>
            <a:r>
              <a:rPr lang="pt-BR" b="1" dirty="0"/>
              <a:t>Pós</a:t>
            </a:r>
            <a:r>
              <a:rPr lang="pt-BR" dirty="0"/>
              <a:t>. Vamos explorar diferenciais como Passaporte, </a:t>
            </a:r>
            <a:r>
              <a:rPr lang="pt-BR" dirty="0" err="1"/>
              <a:t>SVAs</a:t>
            </a:r>
            <a:r>
              <a:rPr lang="pt-BR" dirty="0"/>
              <a:t> e </a:t>
            </a:r>
            <a:r>
              <a:rPr lang="pt-BR" dirty="0" err="1"/>
              <a:t>Multi</a:t>
            </a:r>
            <a:r>
              <a:rPr lang="pt-BR" dirty="0"/>
              <a:t>, conectando fixo e móvel com mais vantagens.</a:t>
            </a:r>
          </a:p>
          <a:p>
            <a:pPr algn="ctr"/>
            <a:endParaRPr lang="pt-BR" dirty="0"/>
          </a:p>
          <a:p>
            <a:pPr algn="ctr"/>
            <a:r>
              <a:rPr lang="pt-BR" dirty="0"/>
              <a:t>Vamos começar?</a:t>
            </a:r>
          </a:p>
        </p:txBody>
      </p:sp>
      <p:pic>
        <p:nvPicPr>
          <p:cNvPr id="5" name="Gráfico 4">
            <a:extLst>
              <a:ext uri="{FF2B5EF4-FFF2-40B4-BE49-F238E27FC236}">
                <a16:creationId xmlns:a16="http://schemas.microsoft.com/office/drawing/2014/main" id="{614CB156-0D39-C0FA-1E1B-CAD1AF98DC7A}"/>
              </a:ext>
            </a:extLst>
          </p:cNvPr>
          <p:cNvPicPr>
            <a:picLocks noChangeAspect="1"/>
          </p:cNvPicPr>
          <p:nvPr/>
        </p:nvPicPr>
        <p:blipFill>
          <a:blip>
            <a:extLst>
              <a:ext uri="{96DAC541-7B7A-43D3-8B79-37D633B846F1}">
                <asvg:svgBlip xmlns:asvg="http://schemas.microsoft.com/office/drawing/2016/SVG/main" r:embed="rId3"/>
              </a:ext>
            </a:extLst>
          </a:blip>
          <a:srcRect l="-18793" t="-4268" r="18793" b="49331"/>
          <a:stretch>
            <a:fillRect/>
          </a:stretch>
        </p:blipFill>
        <p:spPr>
          <a:xfrm flipH="1">
            <a:off x="-382289" y="221403"/>
            <a:ext cx="5613243" cy="6636597"/>
          </a:xfrm>
          <a:prstGeom prst="rect">
            <a:avLst/>
          </a:prstGeom>
        </p:spPr>
      </p:pic>
    </p:spTree>
    <p:extLst>
      <p:ext uri="{BB962C8B-B14F-4D97-AF65-F5344CB8AC3E}">
        <p14:creationId xmlns:p14="http://schemas.microsoft.com/office/powerpoint/2010/main" val="299831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98C5255F-2580-ECD2-7CF2-7813C10890BB}"/>
              </a:ext>
            </a:extLst>
          </p:cNvPr>
          <p:cNvSpPr txBox="1"/>
          <p:nvPr/>
        </p:nvSpPr>
        <p:spPr>
          <a:xfrm>
            <a:off x="1171074" y="1494382"/>
            <a:ext cx="9849852" cy="3693319"/>
          </a:xfrm>
          <a:prstGeom prst="rect">
            <a:avLst/>
          </a:prstGeom>
          <a:noFill/>
        </p:spPr>
        <p:txBody>
          <a:bodyPr wrap="square">
            <a:spAutoFit/>
          </a:bodyPr>
          <a:lstStyle/>
          <a:p>
            <a:r>
              <a:rPr lang="pt-BR" b="1" dirty="0">
                <a:effectLst/>
              </a:rPr>
              <a:t>Roteiro 1: O Início da Jornada Móvel</a:t>
            </a:r>
            <a:endParaRPr lang="pt-BR" dirty="0">
              <a:effectLst/>
            </a:endParaRPr>
          </a:p>
          <a:p>
            <a:r>
              <a:rPr lang="pt-BR" b="1" dirty="0">
                <a:effectLst/>
              </a:rPr>
              <a:t>Visual:</a:t>
            </a:r>
            <a:r>
              <a:rPr lang="pt-BR" dirty="0">
                <a:effectLst/>
              </a:rPr>
              <a:t> O Guardião aparece na Estação N1, com uma interface holográfica mostrando o mapa da Missão Conexão.</a:t>
            </a:r>
          </a:p>
          <a:p>
            <a:endParaRPr lang="pt-BR" b="1" dirty="0"/>
          </a:p>
          <a:p>
            <a:r>
              <a:rPr lang="pt-BR" b="1" dirty="0">
                <a:effectLst/>
              </a:rPr>
              <a:t>Áudio (Guardião):</a:t>
            </a:r>
            <a:r>
              <a:rPr lang="pt-BR" dirty="0">
                <a:effectLst/>
              </a:rPr>
              <a:t> "Olá, Representantes N1! Sejam bem-vindos à nossa Estação de Conhecimento. Hoje, iniciamos a </a:t>
            </a:r>
            <a:r>
              <a:rPr lang="pt-BR" b="1" dirty="0">
                <a:effectLst/>
              </a:rPr>
              <a:t>Missão Conexão</a:t>
            </a:r>
            <a:r>
              <a:rPr lang="pt-BR" dirty="0">
                <a:effectLst/>
              </a:rPr>
              <a:t> para desbravarmos as tecnologias que garantem uma experiência de atendimento acolhedora e de excelência. Nesta primeira parte da trilha, vamos ampliar nosso entendimento. Conheceremos o </a:t>
            </a:r>
            <a:r>
              <a:rPr lang="pt-BR" b="1" dirty="0">
                <a:effectLst/>
              </a:rPr>
              <a:t>Claro </a:t>
            </a:r>
            <a:r>
              <a:rPr lang="pt-BR" b="1" dirty="0" err="1">
                <a:effectLst/>
              </a:rPr>
              <a:t>Pré</a:t>
            </a:r>
            <a:r>
              <a:rPr lang="pt-BR" dirty="0">
                <a:effectLst/>
              </a:rPr>
              <a:t>, com sua flexibilidade e uso por créditos; o </a:t>
            </a:r>
            <a:r>
              <a:rPr lang="pt-BR" b="1" dirty="0">
                <a:effectLst/>
              </a:rPr>
              <a:t>Claro Flex</a:t>
            </a:r>
            <a:r>
              <a:rPr lang="pt-BR" dirty="0">
                <a:effectLst/>
              </a:rPr>
              <a:t>, nosso plano 100% digital com apps que não descontam da franquia; o </a:t>
            </a:r>
            <a:r>
              <a:rPr lang="pt-BR" b="1" dirty="0">
                <a:effectLst/>
              </a:rPr>
              <a:t>Claro Controle</a:t>
            </a:r>
            <a:r>
              <a:rPr lang="pt-BR" dirty="0">
                <a:effectLst/>
              </a:rPr>
              <a:t>, que une a conta fixa à facilidade das recargas; e o </a:t>
            </a:r>
            <a:r>
              <a:rPr lang="pt-BR" b="1" dirty="0">
                <a:effectLst/>
              </a:rPr>
              <a:t>Claro Pós</a:t>
            </a:r>
            <a:r>
              <a:rPr lang="pt-BR" dirty="0">
                <a:effectLst/>
              </a:rPr>
              <a:t>, focado em </a:t>
            </a:r>
            <a:r>
              <a:rPr lang="pt-BR" dirty="0" err="1">
                <a:effectLst/>
              </a:rPr>
              <a:t>ultra-performance</a:t>
            </a:r>
            <a:r>
              <a:rPr lang="pt-BR" dirty="0">
                <a:effectLst/>
              </a:rPr>
              <a:t> e grandes franquias de dados. Além disso, veremos como a </a:t>
            </a:r>
            <a:r>
              <a:rPr lang="pt-BR" b="1" dirty="0">
                <a:effectLst/>
              </a:rPr>
              <a:t>Portabilidade móvel</a:t>
            </a:r>
            <a:r>
              <a:rPr lang="pt-BR" dirty="0">
                <a:effectLst/>
              </a:rPr>
              <a:t> facilita a vinda de novos clientes sem que eles percam seu número atual. Agora, convido vocês, Representantes N1, a assumirem seu posto e navegar neste conteúdo para dominar cada detalhe!"</a:t>
            </a:r>
          </a:p>
        </p:txBody>
      </p:sp>
      <p:sp>
        <p:nvSpPr>
          <p:cNvPr id="2" name="Retângulo 1">
            <a:extLst>
              <a:ext uri="{FF2B5EF4-FFF2-40B4-BE49-F238E27FC236}">
                <a16:creationId xmlns:a16="http://schemas.microsoft.com/office/drawing/2014/main" id="{C4BEC910-8D81-5B5C-42B1-F3B0C785D708}"/>
              </a:ext>
            </a:extLst>
          </p:cNvPr>
          <p:cNvSpPr/>
          <p:nvPr/>
        </p:nvSpPr>
        <p:spPr>
          <a:xfrm>
            <a:off x="-2511188" y="723331"/>
            <a:ext cx="2129051" cy="3493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a:t>
            </a:r>
            <a:r>
              <a:rPr lang="pt-BR" dirty="0">
                <a:solidFill>
                  <a:schemeClr val="tx1"/>
                </a:solidFill>
              </a:rPr>
              <a:t>Você pode usar as imagens do Guardião para criar animações onde ele aponta para os nomes dos temas conforme eles aparecem na tela, eles podem estar em botões ou em um painel eletrônico.</a:t>
            </a:r>
          </a:p>
          <a:p>
            <a:pPr algn="ctr"/>
            <a:endParaRPr lang="pt-BR" dirty="0"/>
          </a:p>
        </p:txBody>
      </p:sp>
    </p:spTree>
    <p:extLst>
      <p:ext uri="{BB962C8B-B14F-4D97-AF65-F5344CB8AC3E}">
        <p14:creationId xmlns:p14="http://schemas.microsoft.com/office/powerpoint/2010/main" val="126902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17789872-0CF1-4F9E-E830-C71A9A2C0639}"/>
              </a:ext>
            </a:extLst>
          </p:cNvPr>
          <p:cNvGrpSpPr/>
          <p:nvPr/>
        </p:nvGrpSpPr>
        <p:grpSpPr>
          <a:xfrm>
            <a:off x="5096852" y="221404"/>
            <a:ext cx="1998295" cy="387972"/>
            <a:chOff x="5096852" y="221404"/>
            <a:chExt cx="1998295" cy="387972"/>
          </a:xfrm>
        </p:grpSpPr>
        <p:sp>
          <p:nvSpPr>
            <p:cNvPr id="3" name="CaixaDeTexto 2">
              <a:extLst>
                <a:ext uri="{FF2B5EF4-FFF2-40B4-BE49-F238E27FC236}">
                  <a16:creationId xmlns:a16="http://schemas.microsoft.com/office/drawing/2014/main" id="{FE1B91FB-8B6A-CC07-E380-3FAA5E9AFF22}"/>
                </a:ext>
              </a:extLst>
            </p:cNvPr>
            <p:cNvSpPr txBox="1"/>
            <p:nvPr/>
          </p:nvSpPr>
          <p:spPr>
            <a:xfrm>
              <a:off x="5694351"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2</a:t>
              </a:r>
            </a:p>
          </p:txBody>
        </p:sp>
        <p:sp>
          <p:nvSpPr>
            <p:cNvPr id="4" name="Retângulo Arredondado 3">
              <a:extLst>
                <a:ext uri="{FF2B5EF4-FFF2-40B4-BE49-F238E27FC236}">
                  <a16:creationId xmlns:a16="http://schemas.microsoft.com/office/drawing/2014/main" id="{1CAE24E2-8FD2-33ED-168A-D904DA2FC7E5}"/>
                </a:ext>
              </a:extLst>
            </p:cNvPr>
            <p:cNvSpPr/>
            <p:nvPr/>
          </p:nvSpPr>
          <p:spPr>
            <a:xfrm>
              <a:off x="5096852" y="221404"/>
              <a:ext cx="1998295"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grpSp>
        <p:nvGrpSpPr>
          <p:cNvPr id="5" name="Agrupar 4">
            <a:extLst>
              <a:ext uri="{FF2B5EF4-FFF2-40B4-BE49-F238E27FC236}">
                <a16:creationId xmlns:a16="http://schemas.microsoft.com/office/drawing/2014/main" id="{CB8A8E89-8254-9CE7-18D4-35C64F8686A5}"/>
              </a:ext>
            </a:extLst>
          </p:cNvPr>
          <p:cNvGrpSpPr/>
          <p:nvPr/>
        </p:nvGrpSpPr>
        <p:grpSpPr>
          <a:xfrm>
            <a:off x="7412435" y="221404"/>
            <a:ext cx="1887838" cy="387972"/>
            <a:chOff x="7412435" y="221404"/>
            <a:chExt cx="1887838" cy="387972"/>
          </a:xfrm>
        </p:grpSpPr>
        <p:sp>
          <p:nvSpPr>
            <p:cNvPr id="6" name="CaixaDeTexto 5">
              <a:extLst>
                <a:ext uri="{FF2B5EF4-FFF2-40B4-BE49-F238E27FC236}">
                  <a16:creationId xmlns:a16="http://schemas.microsoft.com/office/drawing/2014/main" id="{DD9D9179-08B6-1509-9A23-DCA0D176427A}"/>
                </a:ext>
              </a:extLst>
            </p:cNvPr>
            <p:cNvSpPr txBox="1"/>
            <p:nvPr/>
          </p:nvSpPr>
          <p:spPr>
            <a:xfrm>
              <a:off x="7954707"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3</a:t>
              </a:r>
            </a:p>
          </p:txBody>
        </p:sp>
        <p:sp>
          <p:nvSpPr>
            <p:cNvPr id="7" name="Retângulo Arredondado 6">
              <a:extLst>
                <a:ext uri="{FF2B5EF4-FFF2-40B4-BE49-F238E27FC236}">
                  <a16:creationId xmlns:a16="http://schemas.microsoft.com/office/drawing/2014/main" id="{2B01025E-7E67-A637-A5C1-A4EF02E522AC}"/>
                </a:ext>
              </a:extLst>
            </p:cNvPr>
            <p:cNvSpPr/>
            <p:nvPr/>
          </p:nvSpPr>
          <p:spPr>
            <a:xfrm>
              <a:off x="7412435" y="221404"/>
              <a:ext cx="1887838"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sp>
        <p:nvSpPr>
          <p:cNvPr id="8" name="Retângulo Arredondado 7">
            <a:extLst>
              <a:ext uri="{FF2B5EF4-FFF2-40B4-BE49-F238E27FC236}">
                <a16:creationId xmlns:a16="http://schemas.microsoft.com/office/drawing/2014/main" id="{2F4F5ACE-EC6C-1D47-1509-1135EA580FB9}"/>
              </a:ext>
            </a:extLst>
          </p:cNvPr>
          <p:cNvSpPr/>
          <p:nvPr/>
        </p:nvSpPr>
        <p:spPr>
          <a:xfrm>
            <a:off x="2779760" y="221404"/>
            <a:ext cx="1998295" cy="387972"/>
          </a:xfrm>
          <a:prstGeom prst="roundRect">
            <a:avLst>
              <a:gd name="adj" fmla="val 50000"/>
            </a:avLst>
          </a:prstGeom>
          <a:gradFill flip="none" rotWithShape="1">
            <a:gsLst>
              <a:gs pos="0">
                <a:srgbClr val="2D5654"/>
              </a:gs>
              <a:gs pos="56000">
                <a:srgbClr val="C6712E">
                  <a:alpha val="85000"/>
                </a:srgbClr>
              </a:gs>
              <a:gs pos="0">
                <a:srgbClr val="718F8D">
                  <a:alpha val="72000"/>
                </a:srgbClr>
              </a:gs>
              <a:gs pos="100000">
                <a:srgbClr val="A82335"/>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9" name="Agrupar 8">
            <a:extLst>
              <a:ext uri="{FF2B5EF4-FFF2-40B4-BE49-F238E27FC236}">
                <a16:creationId xmlns:a16="http://schemas.microsoft.com/office/drawing/2014/main" id="{DE761FA2-D641-A1A7-6812-E5666FD12CDF}"/>
              </a:ext>
            </a:extLst>
          </p:cNvPr>
          <p:cNvGrpSpPr/>
          <p:nvPr/>
        </p:nvGrpSpPr>
        <p:grpSpPr>
          <a:xfrm>
            <a:off x="2779760" y="228818"/>
            <a:ext cx="1998295" cy="373145"/>
            <a:chOff x="2779760" y="228818"/>
            <a:chExt cx="1998295" cy="373145"/>
          </a:xfrm>
        </p:grpSpPr>
        <p:sp>
          <p:nvSpPr>
            <p:cNvPr id="10" name="Retângulo Arredondado 9">
              <a:extLst>
                <a:ext uri="{FF2B5EF4-FFF2-40B4-BE49-F238E27FC236}">
                  <a16:creationId xmlns:a16="http://schemas.microsoft.com/office/drawing/2014/main" id="{9AA58759-A852-2A4C-4CAF-CA8AA384DE52}"/>
                </a:ext>
              </a:extLst>
            </p:cNvPr>
            <p:cNvSpPr/>
            <p:nvPr/>
          </p:nvSpPr>
          <p:spPr>
            <a:xfrm>
              <a:off x="2779760" y="228818"/>
              <a:ext cx="1998295" cy="373145"/>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1" name="CaixaDeTexto 10">
              <a:extLst>
                <a:ext uri="{FF2B5EF4-FFF2-40B4-BE49-F238E27FC236}">
                  <a16:creationId xmlns:a16="http://schemas.microsoft.com/office/drawing/2014/main" id="{464813F1-7096-C2F0-CE16-7488EC0A8554}"/>
                </a:ext>
              </a:extLst>
            </p:cNvPr>
            <p:cNvSpPr txBox="1"/>
            <p:nvPr/>
          </p:nvSpPr>
          <p:spPr>
            <a:xfrm>
              <a:off x="3377260"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1</a:t>
              </a:r>
            </a:p>
          </p:txBody>
        </p:sp>
      </p:grpSp>
      <p:pic>
        <p:nvPicPr>
          <p:cNvPr id="16" name="Imagem 15" descr="Uma imagem contendo mesa&#10;&#10;O conteúdo gerado por IA pode estar incorreto.">
            <a:extLst>
              <a:ext uri="{FF2B5EF4-FFF2-40B4-BE49-F238E27FC236}">
                <a16:creationId xmlns:a16="http://schemas.microsoft.com/office/drawing/2014/main" id="{98E0DBAC-CEE7-CD81-23EF-E772C4104295}"/>
              </a:ext>
            </a:extLst>
          </p:cNvPr>
          <p:cNvPicPr>
            <a:picLocks noChangeAspect="1"/>
          </p:cNvPicPr>
          <p:nvPr/>
        </p:nvPicPr>
        <p:blipFill>
          <a:blip r:embed="rId3"/>
          <a:stretch>
            <a:fillRect/>
          </a:stretch>
        </p:blipFill>
        <p:spPr>
          <a:xfrm>
            <a:off x="4518128" y="3662459"/>
            <a:ext cx="3155738" cy="1835552"/>
          </a:xfrm>
          <a:prstGeom prst="rect">
            <a:avLst/>
          </a:prstGeom>
        </p:spPr>
      </p:pic>
      <p:grpSp>
        <p:nvGrpSpPr>
          <p:cNvPr id="23" name="Agrupar 22">
            <a:extLst>
              <a:ext uri="{FF2B5EF4-FFF2-40B4-BE49-F238E27FC236}">
                <a16:creationId xmlns:a16="http://schemas.microsoft.com/office/drawing/2014/main" id="{C6C1B712-DD30-F093-4449-B3067E556D61}"/>
              </a:ext>
            </a:extLst>
          </p:cNvPr>
          <p:cNvGrpSpPr/>
          <p:nvPr/>
        </p:nvGrpSpPr>
        <p:grpSpPr>
          <a:xfrm>
            <a:off x="249222" y="954769"/>
            <a:ext cx="1998296" cy="1998296"/>
            <a:chOff x="-514200" y="3945096"/>
            <a:chExt cx="1998296" cy="1998296"/>
          </a:xfrm>
        </p:grpSpPr>
        <p:sp>
          <p:nvSpPr>
            <p:cNvPr id="22" name="Retângulo Arredondado 21">
              <a:extLst>
                <a:ext uri="{FF2B5EF4-FFF2-40B4-BE49-F238E27FC236}">
                  <a16:creationId xmlns:a16="http://schemas.microsoft.com/office/drawing/2014/main" id="{B741DBB4-ADD4-5A2C-A695-B9EC1A5F54D3}"/>
                </a:ext>
              </a:extLst>
            </p:cNvPr>
            <p:cNvSpPr/>
            <p:nvPr/>
          </p:nvSpPr>
          <p:spPr>
            <a:xfrm>
              <a:off x="-514200" y="3945096"/>
              <a:ext cx="1998296" cy="1998296"/>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3">
              <a:extLst>
                <a:ext uri="{FF2B5EF4-FFF2-40B4-BE49-F238E27FC236}">
                  <a16:creationId xmlns:a16="http://schemas.microsoft.com/office/drawing/2014/main" id="{8B1CDE24-530E-7D90-FE80-E5D3DA3A69A8}"/>
                </a:ext>
              </a:extLst>
            </p:cNvPr>
            <p:cNvPicPr>
              <a:picLocks noChangeAspect="1"/>
            </p:cNvPicPr>
            <p:nvPr/>
          </p:nvPicPr>
          <p:blipFill rotWithShape="1">
            <a:blip>
              <a:extLst>
                <a:ext uri="{96DAC541-7B7A-43D3-8B79-37D633B846F1}">
                  <asvg:svgBlip xmlns:asvg="http://schemas.microsoft.com/office/drawing/2016/SVG/main" r:embed="rId4"/>
                </a:ext>
              </a:extLst>
            </a:blip>
            <a:srcRect l="-7049" t="-2328" r="10147" b="57320"/>
            <a:stretch>
              <a:fillRect/>
            </a:stretch>
          </p:blipFill>
          <p:spPr>
            <a:xfrm>
              <a:off x="-514200" y="3945096"/>
              <a:ext cx="1998296" cy="1998296"/>
            </a:xfrm>
            <a:prstGeom prst="ellipse">
              <a:avLst/>
            </a:prstGeom>
          </p:spPr>
        </p:pic>
      </p:grpSp>
      <p:grpSp>
        <p:nvGrpSpPr>
          <p:cNvPr id="17" name="Agrupar 16">
            <a:extLst>
              <a:ext uri="{FF2B5EF4-FFF2-40B4-BE49-F238E27FC236}">
                <a16:creationId xmlns:a16="http://schemas.microsoft.com/office/drawing/2014/main" id="{699A7653-8A88-83ED-78E5-421C816F7DC3}"/>
              </a:ext>
            </a:extLst>
          </p:cNvPr>
          <p:cNvGrpSpPr/>
          <p:nvPr/>
        </p:nvGrpSpPr>
        <p:grpSpPr>
          <a:xfrm>
            <a:off x="1768740" y="1373679"/>
            <a:ext cx="4933352" cy="1333379"/>
            <a:chOff x="2376256" y="1291536"/>
            <a:chExt cx="4592871" cy="1333379"/>
          </a:xfrm>
        </p:grpSpPr>
        <p:sp>
          <p:nvSpPr>
            <p:cNvPr id="18" name="Retângulo com Canto Diagonal Aparado 17">
              <a:extLst>
                <a:ext uri="{FF2B5EF4-FFF2-40B4-BE49-F238E27FC236}">
                  <a16:creationId xmlns:a16="http://schemas.microsoft.com/office/drawing/2014/main" id="{07107AFF-3EBF-E132-6B77-D82DD73E6285}"/>
                </a:ext>
              </a:extLst>
            </p:cNvPr>
            <p:cNvSpPr/>
            <p:nvPr/>
          </p:nvSpPr>
          <p:spPr>
            <a:xfrm>
              <a:off x="2376256" y="1291536"/>
              <a:ext cx="4432889" cy="1333379"/>
            </a:xfrm>
            <a:prstGeom prst="snip2DiagRect">
              <a:avLst>
                <a:gd name="adj1" fmla="val 0"/>
                <a:gd name="adj2" fmla="val 16667"/>
              </a:avLst>
            </a:prstGeom>
            <a:solidFill>
              <a:srgbClr val="FFFFFF">
                <a:alpha val="89804"/>
              </a:srgbClr>
            </a:solidFill>
            <a:ln w="19050">
              <a:solidFill>
                <a:srgbClr val="2D56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5">
              <a:extLst>
                <a:ext uri="{FF2B5EF4-FFF2-40B4-BE49-F238E27FC236}">
                  <a16:creationId xmlns:a16="http://schemas.microsoft.com/office/drawing/2014/main" id="{2175365B-91A0-7BFD-1024-277756774951}"/>
                </a:ext>
              </a:extLst>
            </p:cNvPr>
            <p:cNvSpPr txBox="1"/>
            <p:nvPr/>
          </p:nvSpPr>
          <p:spPr>
            <a:xfrm>
              <a:off x="2536237" y="1433115"/>
              <a:ext cx="4432890" cy="101566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dirty="0">
                  <a:latin typeface="AMX" pitchFamily="2" charset="77"/>
                </a:rPr>
                <a:t>Para iniciar nossa jornada vocês, </a:t>
              </a:r>
              <a:r>
                <a:rPr lang="pt-BR" sz="2000" b="1" dirty="0">
                  <a:latin typeface="AMX" pitchFamily="2" charset="77"/>
                </a:rPr>
                <a:t>Representantes N1</a:t>
              </a:r>
              <a:r>
                <a:rPr lang="pt-BR" sz="2000" dirty="0">
                  <a:latin typeface="AMX" pitchFamily="2" charset="77"/>
                </a:rPr>
                <a:t>, terão que desbloquear a </a:t>
              </a:r>
              <a:r>
                <a:rPr lang="pt-BR" sz="2000" b="1" dirty="0">
                  <a:latin typeface="AMX" pitchFamily="2" charset="77"/>
                </a:rPr>
                <a:t>Etapa 1</a:t>
              </a:r>
              <a:r>
                <a:rPr lang="pt-BR" sz="2000" dirty="0">
                  <a:latin typeface="AMX" pitchFamily="2" charset="77"/>
                </a:rPr>
                <a:t>.</a:t>
              </a:r>
            </a:p>
          </p:txBody>
        </p:sp>
      </p:grpSp>
      <p:grpSp>
        <p:nvGrpSpPr>
          <p:cNvPr id="24" name="Agrupar 23">
            <a:extLst>
              <a:ext uri="{FF2B5EF4-FFF2-40B4-BE49-F238E27FC236}">
                <a16:creationId xmlns:a16="http://schemas.microsoft.com/office/drawing/2014/main" id="{F58A8FAD-57C9-FE7A-49C5-53188C82C5DF}"/>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6" name="Retângulo Arredondado 25">
              <a:hlinkClick r:id="rId5"/>
              <a:extLst>
                <a:ext uri="{FF2B5EF4-FFF2-40B4-BE49-F238E27FC236}">
                  <a16:creationId xmlns:a16="http://schemas.microsoft.com/office/drawing/2014/main" id="{C3F3847B-DD7A-33C9-CA8D-F8A3B764F0F6}"/>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5" name="CaixaDeTexto 24">
              <a:hlinkClick r:id="rId5"/>
              <a:extLst>
                <a:ext uri="{FF2B5EF4-FFF2-40B4-BE49-F238E27FC236}">
                  <a16:creationId xmlns:a16="http://schemas.microsoft.com/office/drawing/2014/main" id="{3BB5722E-E961-5922-73B4-5583A7502F8B}"/>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12" name="Retângulo 11">
            <a:extLst>
              <a:ext uri="{FF2B5EF4-FFF2-40B4-BE49-F238E27FC236}">
                <a16:creationId xmlns:a16="http://schemas.microsoft.com/office/drawing/2014/main" id="{008E444B-516E-D4B8-D091-006BA380163A}"/>
              </a:ext>
            </a:extLst>
          </p:cNvPr>
          <p:cNvSpPr/>
          <p:nvPr/>
        </p:nvSpPr>
        <p:spPr>
          <a:xfrm>
            <a:off x="-2876750" y="38726"/>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Podemos ter um painel com botão que tem um </a:t>
            </a:r>
            <a:r>
              <a:rPr lang="pt-BR" dirty="0" err="1"/>
              <a:t>qrcode</a:t>
            </a:r>
            <a:r>
              <a:rPr lang="pt-BR" dirty="0"/>
              <a:t> com o link do TAD.</a:t>
            </a:r>
          </a:p>
          <a:p>
            <a:pPr algn="ctr"/>
            <a:r>
              <a:rPr lang="pt-BR" dirty="0"/>
              <a:t>Após os atendentes acessarem os conteúdos, eles voltam para esta tela e vamos para a próxima tela.</a:t>
            </a:r>
          </a:p>
          <a:p>
            <a:pPr algn="ctr"/>
            <a:r>
              <a:rPr lang="pt-BR" dirty="0"/>
              <a:t>Precisamos de um botão para indicar a sequência</a:t>
            </a:r>
          </a:p>
        </p:txBody>
      </p:sp>
      <p:sp>
        <p:nvSpPr>
          <p:cNvPr id="13" name="Retângulo 12">
            <a:extLst>
              <a:ext uri="{FF2B5EF4-FFF2-40B4-BE49-F238E27FC236}">
                <a16:creationId xmlns:a16="http://schemas.microsoft.com/office/drawing/2014/main" id="{DA856123-055D-F87B-0FA3-8730BA19D815}"/>
              </a:ext>
            </a:extLst>
          </p:cNvPr>
          <p:cNvSpPr/>
          <p:nvPr/>
        </p:nvSpPr>
        <p:spPr>
          <a:xfrm>
            <a:off x="-2876751" y="3103702"/>
            <a:ext cx="2686483" cy="3715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Precisamos ter esse conteúdo na tela (painel luminoso) para os atendentes conferirem os conteúdos que precisam acessar:</a:t>
            </a:r>
          </a:p>
          <a:p>
            <a:pPr marL="171450" indent="-171450">
              <a:buFont typeface="Arial" panose="020B0604020202020204" pitchFamily="34" charset="0"/>
              <a:buChar char="•"/>
            </a:pPr>
            <a:r>
              <a:rPr lang="pt-BR" dirty="0">
                <a:solidFill>
                  <a:schemeClr val="tx1"/>
                </a:solidFill>
              </a:rPr>
              <a:t>1-Claro </a:t>
            </a:r>
            <a:r>
              <a:rPr lang="pt-BR" dirty="0" err="1">
                <a:solidFill>
                  <a:schemeClr val="tx1"/>
                </a:solidFill>
              </a:rPr>
              <a:t>Pré</a:t>
            </a:r>
            <a:r>
              <a:rPr lang="pt-BR" dirty="0">
                <a:solidFill>
                  <a:schemeClr val="tx1"/>
                </a:solidFill>
              </a:rPr>
              <a:t>,</a:t>
            </a:r>
          </a:p>
          <a:p>
            <a:pPr marL="171450" indent="-171450">
              <a:buFont typeface="Arial" panose="020B0604020202020204" pitchFamily="34" charset="0"/>
              <a:buChar char="•"/>
            </a:pPr>
            <a:r>
              <a:rPr lang="pt-BR" dirty="0">
                <a:solidFill>
                  <a:schemeClr val="tx1"/>
                </a:solidFill>
              </a:rPr>
              <a:t>2-Claro Flex,</a:t>
            </a:r>
          </a:p>
          <a:p>
            <a:pPr marL="171450" indent="-171450">
              <a:buFont typeface="Arial" panose="020B0604020202020204" pitchFamily="34" charset="0"/>
              <a:buChar char="•"/>
            </a:pPr>
            <a:r>
              <a:rPr lang="pt-BR" dirty="0">
                <a:solidFill>
                  <a:schemeClr val="tx1"/>
                </a:solidFill>
              </a:rPr>
              <a:t>3-Claro Controle,</a:t>
            </a:r>
          </a:p>
          <a:p>
            <a:pPr marL="171450" indent="-171450">
              <a:buFont typeface="Arial" panose="020B0604020202020204" pitchFamily="34" charset="0"/>
              <a:buChar char="•"/>
            </a:pPr>
            <a:r>
              <a:rPr lang="pt-BR" dirty="0">
                <a:solidFill>
                  <a:schemeClr val="tx1"/>
                </a:solidFill>
              </a:rPr>
              <a:t>4-Claro pós,</a:t>
            </a:r>
          </a:p>
          <a:p>
            <a:pPr marL="171450" indent="-171450">
              <a:buFont typeface="Arial" panose="020B0604020202020204" pitchFamily="34" charset="0"/>
              <a:buChar char="•"/>
            </a:pPr>
            <a:r>
              <a:rPr lang="pt-BR" dirty="0">
                <a:solidFill>
                  <a:schemeClr val="tx1"/>
                </a:solidFill>
              </a:rPr>
              <a:t>5-Portabilidade móvel;</a:t>
            </a:r>
            <a:endParaRPr lang="pt-BR" dirty="0"/>
          </a:p>
          <a:p>
            <a:pPr algn="ctr"/>
            <a:endParaRPr lang="pt-BR" dirty="0"/>
          </a:p>
        </p:txBody>
      </p:sp>
      <p:sp>
        <p:nvSpPr>
          <p:cNvPr id="27" name="Retângulo: Cantos Arredondados 26">
            <a:extLst>
              <a:ext uri="{FF2B5EF4-FFF2-40B4-BE49-F238E27FC236}">
                <a16:creationId xmlns:a16="http://schemas.microsoft.com/office/drawing/2014/main" id="{4B4B7CC5-9C1D-27E9-EE65-26BF6F226363}"/>
              </a:ext>
            </a:extLst>
          </p:cNvPr>
          <p:cNvSpPr/>
          <p:nvPr/>
        </p:nvSpPr>
        <p:spPr>
          <a:xfrm>
            <a:off x="5190789" y="6083602"/>
            <a:ext cx="2082428" cy="543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Próximo </a:t>
            </a:r>
          </a:p>
        </p:txBody>
      </p:sp>
      <p:cxnSp>
        <p:nvCxnSpPr>
          <p:cNvPr id="29" name="Conector de Seta Reta 28">
            <a:extLst>
              <a:ext uri="{FF2B5EF4-FFF2-40B4-BE49-F238E27FC236}">
                <a16:creationId xmlns:a16="http://schemas.microsoft.com/office/drawing/2014/main" id="{083524D3-5E96-6011-9825-D46D14321C60}"/>
              </a:ext>
            </a:extLst>
          </p:cNvPr>
          <p:cNvCxnSpPr>
            <a:cxnSpLocks/>
          </p:cNvCxnSpPr>
          <p:nvPr/>
        </p:nvCxnSpPr>
        <p:spPr>
          <a:xfrm>
            <a:off x="6212062" y="6322836"/>
            <a:ext cx="64858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Retângulo: Cantos Arredondados 30">
            <a:extLst>
              <a:ext uri="{FF2B5EF4-FFF2-40B4-BE49-F238E27FC236}">
                <a16:creationId xmlns:a16="http://schemas.microsoft.com/office/drawing/2014/main" id="{D2C027CF-9C53-FD5E-9C47-6E415F960952}"/>
              </a:ext>
            </a:extLst>
          </p:cNvPr>
          <p:cNvSpPr/>
          <p:nvPr/>
        </p:nvSpPr>
        <p:spPr>
          <a:xfrm>
            <a:off x="5307571" y="4795912"/>
            <a:ext cx="1605243" cy="854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pic>
        <p:nvPicPr>
          <p:cNvPr id="21" name="Gráfico 20" descr="Código QR com preenchimento sólido">
            <a:extLst>
              <a:ext uri="{FF2B5EF4-FFF2-40B4-BE49-F238E27FC236}">
                <a16:creationId xmlns:a16="http://schemas.microsoft.com/office/drawing/2014/main" id="{D93F9C52-684F-8EEA-145A-521CDD0904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52992" y="4735614"/>
            <a:ext cx="914400" cy="914400"/>
          </a:xfrm>
          <a:prstGeom prst="rect">
            <a:avLst/>
          </a:prstGeom>
        </p:spPr>
      </p:pic>
    </p:spTree>
    <p:extLst>
      <p:ext uri="{BB962C8B-B14F-4D97-AF65-F5344CB8AC3E}">
        <p14:creationId xmlns:p14="http://schemas.microsoft.com/office/powerpoint/2010/main" val="5189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642C57B-5F21-41B0-58B8-782912D3A9ED}"/>
              </a:ext>
            </a:extLst>
          </p:cNvPr>
          <p:cNvSpPr txBox="1"/>
          <p:nvPr/>
        </p:nvSpPr>
        <p:spPr>
          <a:xfrm>
            <a:off x="7090117" y="3105834"/>
            <a:ext cx="3390314" cy="1200329"/>
          </a:xfrm>
          <a:prstGeom prst="rect">
            <a:avLst/>
          </a:prstGeom>
          <a:noFill/>
        </p:spPr>
        <p:txBody>
          <a:bodyPr wrap="square" lIns="91440" tIns="45720" rIns="91440" bIns="45720" rtlCol="0" anchor="t">
            <a:spAutoFit/>
          </a:bodyPr>
          <a:lstStyle/>
          <a:p>
            <a:r>
              <a:rPr lang="pt-BR" dirty="0"/>
              <a:t>Depois de conferir todo esse conteúdo ficou alguma dúvida?</a:t>
            </a:r>
          </a:p>
          <a:p>
            <a:endParaRPr lang="pt-BR" dirty="0"/>
          </a:p>
          <a:p>
            <a:r>
              <a:rPr lang="pt-BR"/>
              <a:t>Agora</a:t>
            </a:r>
            <a:r>
              <a:rPr lang="pt-BR" dirty="0"/>
              <a:t> vamos para a atividade.</a:t>
            </a:r>
          </a:p>
        </p:txBody>
      </p:sp>
    </p:spTree>
    <p:extLst>
      <p:ext uri="{BB962C8B-B14F-4D97-AF65-F5344CB8AC3E}">
        <p14:creationId xmlns:p14="http://schemas.microsoft.com/office/powerpoint/2010/main" val="3034211897"/>
      </p:ext>
    </p:extLst>
  </p:cSld>
  <p:clrMapOvr>
    <a:masterClrMapping/>
  </p:clrMapOvr>
</p:sld>
</file>

<file path=ppt/theme/theme1.xml><?xml version="1.0" encoding="utf-8"?>
<a:theme xmlns:a="http://schemas.openxmlformats.org/drawingml/2006/main" name="Template-DI-ofic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a 1">
      <a:majorFont>
        <a:latin typeface="AMX"/>
        <a:ea typeface=""/>
        <a:cs typeface=""/>
      </a:majorFont>
      <a:minorFont>
        <a:latin typeface="AMX"/>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2025.07.17_FI_Lojas_Teams_SVAS_Fixo_LA</Template>
  <TotalTime>1486</TotalTime>
  <Words>4648</Words>
  <Application>Microsoft Office PowerPoint</Application>
  <PresentationFormat>Widescreen</PresentationFormat>
  <Paragraphs>369</Paragraphs>
  <Slides>35</Slides>
  <Notes>28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35</vt:i4>
      </vt:variant>
    </vt:vector>
  </HeadingPairs>
  <TitlesOfParts>
    <vt:vector size="43" baseType="lpstr">
      <vt:lpstr>AMX</vt:lpstr>
      <vt:lpstr>AMX Medium</vt:lpstr>
      <vt:lpstr>Aptos</vt:lpstr>
      <vt:lpstr>Arial</vt:lpstr>
      <vt:lpstr>Arial Black</vt:lpstr>
      <vt:lpstr>Calibri</vt:lpstr>
      <vt:lpstr>Verdana</vt:lpstr>
      <vt:lpstr>Template-DI-oficial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Luiza Guimarães d'Avila</dc:creator>
  <cp:lastModifiedBy>Fernanda Bassani</cp:lastModifiedBy>
  <cp:revision>197</cp:revision>
  <dcterms:created xsi:type="dcterms:W3CDTF">2025-11-14T19:06:43Z</dcterms:created>
  <dcterms:modified xsi:type="dcterms:W3CDTF">2026-05-12T13:56:37Z</dcterms:modified>
</cp:coreProperties>
</file>