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4" r:id="rId4"/>
    <p:sldMasterId id="2147484118" r:id="rId5"/>
    <p:sldMasterId id="2147484122" r:id="rId6"/>
    <p:sldMasterId id="2147484126" r:id="rId7"/>
    <p:sldMasterId id="2147484130" r:id="rId8"/>
  </p:sldMasterIdLst>
  <p:notesMasterIdLst>
    <p:notesMasterId r:id="rId44"/>
  </p:notesMasterIdLst>
  <p:handoutMasterIdLst>
    <p:handoutMasterId r:id="rId45"/>
  </p:handoutMasterIdLst>
  <p:sldIdLst>
    <p:sldId id="1229" r:id="rId9"/>
    <p:sldId id="1031" r:id="rId10"/>
    <p:sldId id="1152" r:id="rId11"/>
    <p:sldId id="1153" r:id="rId12"/>
    <p:sldId id="1154" r:id="rId13"/>
    <p:sldId id="1155" r:id="rId14"/>
    <p:sldId id="1156" r:id="rId15"/>
    <p:sldId id="1157" r:id="rId16"/>
    <p:sldId id="1158" r:id="rId17"/>
    <p:sldId id="1159" r:id="rId18"/>
    <p:sldId id="1160" r:id="rId19"/>
    <p:sldId id="1161" r:id="rId20"/>
    <p:sldId id="1035" r:id="rId21"/>
    <p:sldId id="1034" r:id="rId22"/>
    <p:sldId id="1036" r:id="rId23"/>
    <p:sldId id="1037" r:id="rId24"/>
    <p:sldId id="1039" r:id="rId25"/>
    <p:sldId id="1162" r:id="rId26"/>
    <p:sldId id="1163" r:id="rId27"/>
    <p:sldId id="1164" r:id="rId28"/>
    <p:sldId id="1165" r:id="rId29"/>
    <p:sldId id="1166" r:id="rId30"/>
    <p:sldId id="1167" r:id="rId31"/>
    <p:sldId id="1168" r:id="rId32"/>
    <p:sldId id="1169" r:id="rId33"/>
    <p:sldId id="1215" r:id="rId34"/>
    <p:sldId id="1216" r:id="rId35"/>
    <p:sldId id="1170" r:id="rId36"/>
    <p:sldId id="1171" r:id="rId37"/>
    <p:sldId id="1233" r:id="rId38"/>
    <p:sldId id="1239" r:id="rId39"/>
    <p:sldId id="1240" r:id="rId40"/>
    <p:sldId id="1241" r:id="rId41"/>
    <p:sldId id="1242" r:id="rId42"/>
    <p:sldId id="1227" r:id="rId43"/>
  </p:sldIdLst>
  <p:sldSz cx="12192000" cy="6858000"/>
  <p:notesSz cx="9994900" cy="68643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2">
          <p15:clr>
            <a:srgbClr val="A4A3A4"/>
          </p15:clr>
        </p15:guide>
        <p15:guide id="3" orient="horz" pos="2162">
          <p15:clr>
            <a:srgbClr val="A4A3A4"/>
          </p15:clr>
        </p15:guide>
        <p15:guide id="4" pos="3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ABD"/>
    <a:srgbClr val="001B50"/>
    <a:srgbClr val="99CCFF"/>
    <a:srgbClr val="006699"/>
    <a:srgbClr val="CC6600"/>
    <a:srgbClr val="FF9900"/>
    <a:srgbClr val="008080"/>
    <a:srgbClr val="336699"/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8" autoAdjust="0"/>
    <p:restoredTop sz="92998" autoAdjust="0"/>
  </p:normalViewPr>
  <p:slideViewPr>
    <p:cSldViewPr>
      <p:cViewPr varScale="1">
        <p:scale>
          <a:sx n="65" d="100"/>
          <a:sy n="65" d="100"/>
        </p:scale>
        <p:origin x="612" y="6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>
      <p:cViewPr varScale="1">
        <p:scale>
          <a:sx n="51" d="100"/>
          <a:sy n="51" d="100"/>
        </p:scale>
        <p:origin x="-2538" y="-96"/>
      </p:cViewPr>
      <p:guideLst>
        <p:guide orient="horz" pos="3148"/>
        <p:guide pos="2162"/>
        <p:guide orient="horz" pos="2162"/>
        <p:guide pos="3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B1899A-7CB9-491A-9660-733E93C75E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45DEFAD-4D2D-4282-B08F-A92A725C05CB}">
      <dgm:prSet phldrT="[Texto]" custT="1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pt-BR" sz="2000" b="1" dirty="0">
              <a:latin typeface="Calibri Light" pitchFamily="34" charset="0"/>
            </a:rPr>
            <a:t>Perguntar para cliente</a:t>
          </a:r>
        </a:p>
      </dgm:t>
    </dgm:pt>
    <dgm:pt modelId="{19DC05AA-558C-4535-8B11-0C72F69298EF}" type="parTrans" cxnId="{4CA5E080-1357-47A9-80F7-A1F92C1CD39B}">
      <dgm:prSet/>
      <dgm:spPr/>
      <dgm:t>
        <a:bodyPr/>
        <a:lstStyle/>
        <a:p>
          <a:endParaRPr lang="pt-BR"/>
        </a:p>
      </dgm:t>
    </dgm:pt>
    <dgm:pt modelId="{1BFD299A-974B-4E1B-B944-3F921714EBF1}" type="sibTrans" cxnId="{4CA5E080-1357-47A9-80F7-A1F92C1CD39B}">
      <dgm:prSet/>
      <dgm:spPr/>
      <dgm:t>
        <a:bodyPr/>
        <a:lstStyle/>
        <a:p>
          <a:endParaRPr lang="pt-BR"/>
        </a:p>
      </dgm:t>
    </dgm:pt>
    <dgm:pt modelId="{CEAD0020-E9C6-4A6D-933F-E51209E9B9B5}">
      <dgm:prSet phldrT="[Texto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pt-BR" sz="2000" b="1" dirty="0">
              <a:latin typeface="Calibri Light" pitchFamily="34" charset="0"/>
            </a:rPr>
            <a:t>Verificar no sistema</a:t>
          </a:r>
        </a:p>
      </dgm:t>
    </dgm:pt>
    <dgm:pt modelId="{419A1191-6661-469A-B166-0989E610C903}" type="parTrans" cxnId="{EAAA4049-97D8-4C5D-8EB3-9EACCABD56B0}">
      <dgm:prSet/>
      <dgm:spPr/>
      <dgm:t>
        <a:bodyPr/>
        <a:lstStyle/>
        <a:p>
          <a:endParaRPr lang="pt-BR"/>
        </a:p>
      </dgm:t>
    </dgm:pt>
    <dgm:pt modelId="{882AEAEB-7BCE-4BE2-9CE6-F7F4D40DFF66}" type="sibTrans" cxnId="{EAAA4049-97D8-4C5D-8EB3-9EACCABD56B0}">
      <dgm:prSet/>
      <dgm:spPr/>
      <dgm:t>
        <a:bodyPr/>
        <a:lstStyle/>
        <a:p>
          <a:endParaRPr lang="pt-BR"/>
        </a:p>
      </dgm:t>
    </dgm:pt>
    <dgm:pt modelId="{02DF5876-91B3-434E-8C60-9AD094641F88}">
      <dgm:prSet phldrT="[Texto]" custT="1"/>
      <dgm:spPr>
        <a:solidFill>
          <a:srgbClr val="C00000">
            <a:alpha val="11000"/>
          </a:srgbClr>
        </a:solidFill>
        <a:ln>
          <a:noFill/>
        </a:ln>
      </dgm:spPr>
      <dgm:t>
        <a:bodyPr/>
        <a:lstStyle/>
        <a:p>
          <a:endParaRPr lang="pt-BR" sz="2400" dirty="0">
            <a:latin typeface="Calibri Light" pitchFamily="34" charset="0"/>
          </a:endParaRPr>
        </a:p>
      </dgm:t>
    </dgm:pt>
    <dgm:pt modelId="{49BD039E-6CFF-4BF4-B445-3FED061E8F46}" type="parTrans" cxnId="{A5585B40-3857-4DAA-9ABF-61A1C813B28F}">
      <dgm:prSet/>
      <dgm:spPr/>
      <dgm:t>
        <a:bodyPr/>
        <a:lstStyle/>
        <a:p>
          <a:endParaRPr lang="pt-BR"/>
        </a:p>
      </dgm:t>
    </dgm:pt>
    <dgm:pt modelId="{BD1FE3E7-A287-4CFA-B128-865DC9D08A52}" type="sibTrans" cxnId="{A5585B40-3857-4DAA-9ABF-61A1C813B28F}">
      <dgm:prSet/>
      <dgm:spPr/>
      <dgm:t>
        <a:bodyPr/>
        <a:lstStyle/>
        <a:p>
          <a:endParaRPr lang="pt-BR"/>
        </a:p>
      </dgm:t>
    </dgm:pt>
    <dgm:pt modelId="{D421458C-475B-4577-8AEA-9B2B31C8361A}">
      <dgm:prSet phldrT="[Texto]" custT="1"/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pt-BR" sz="2000" b="1" dirty="0">
              <a:latin typeface="Calibri Light" pitchFamily="34" charset="0"/>
            </a:rPr>
            <a:t>O que fazer?</a:t>
          </a:r>
        </a:p>
      </dgm:t>
    </dgm:pt>
    <dgm:pt modelId="{63FB7B7E-3A02-4E37-8295-78D38A835D5A}" type="parTrans" cxnId="{56376027-2536-4185-8B9D-E0755DC1690F}">
      <dgm:prSet/>
      <dgm:spPr/>
      <dgm:t>
        <a:bodyPr/>
        <a:lstStyle/>
        <a:p>
          <a:endParaRPr lang="pt-BR"/>
        </a:p>
      </dgm:t>
    </dgm:pt>
    <dgm:pt modelId="{2A09FB6D-B38F-4A65-B8EF-40879A50982C}" type="sibTrans" cxnId="{56376027-2536-4185-8B9D-E0755DC1690F}">
      <dgm:prSet/>
      <dgm:spPr/>
      <dgm:t>
        <a:bodyPr/>
        <a:lstStyle/>
        <a:p>
          <a:endParaRPr lang="pt-BR"/>
        </a:p>
      </dgm:t>
    </dgm:pt>
    <dgm:pt modelId="{3092214B-9527-4AA7-AEBC-4BA5C6DB4B45}">
      <dgm:prSet phldrT="[Texto]" custT="1"/>
      <dgm:spPr>
        <a:solidFill>
          <a:schemeClr val="accent1">
            <a:lumMod val="60000"/>
            <a:lumOff val="40000"/>
            <a:alpha val="12000"/>
          </a:schemeClr>
        </a:solidFill>
        <a:ln>
          <a:noFill/>
        </a:ln>
      </dgm:spPr>
      <dgm:t>
        <a:bodyPr/>
        <a:lstStyle/>
        <a:p>
          <a:endParaRPr lang="pt-BR" sz="2400" b="1" dirty="0">
            <a:latin typeface="Calibri Light" pitchFamily="34" charset="0"/>
          </a:endParaRPr>
        </a:p>
      </dgm:t>
    </dgm:pt>
    <dgm:pt modelId="{F3CA0866-269C-40C8-A8FF-60CF855C9A32}" type="parTrans" cxnId="{914738D7-1E19-450A-9142-E1B670D713DE}">
      <dgm:prSet/>
      <dgm:spPr/>
      <dgm:t>
        <a:bodyPr/>
        <a:lstStyle/>
        <a:p>
          <a:endParaRPr lang="pt-BR"/>
        </a:p>
      </dgm:t>
    </dgm:pt>
    <dgm:pt modelId="{6493550C-703C-48EA-9005-AA36BD5A76A8}" type="sibTrans" cxnId="{914738D7-1E19-450A-9142-E1B670D713DE}">
      <dgm:prSet/>
      <dgm:spPr/>
      <dgm:t>
        <a:bodyPr/>
        <a:lstStyle/>
        <a:p>
          <a:endParaRPr lang="pt-BR"/>
        </a:p>
      </dgm:t>
    </dgm:pt>
    <dgm:pt modelId="{368FE7EE-7312-4477-B3C9-2BDA158D5118}" type="pres">
      <dgm:prSet presAssocID="{D5B1899A-7CB9-491A-9660-733E93C75E5E}" presName="Name0" presStyleCnt="0">
        <dgm:presLayoutVars>
          <dgm:dir/>
          <dgm:animLvl val="lvl"/>
          <dgm:resizeHandles val="exact"/>
        </dgm:presLayoutVars>
      </dgm:prSet>
      <dgm:spPr/>
    </dgm:pt>
    <dgm:pt modelId="{FBEED512-3915-49F2-9DB2-D563D6F8D0BD}" type="pres">
      <dgm:prSet presAssocID="{B45DEFAD-4D2D-4282-B08F-A92A725C05CB}" presName="composite" presStyleCnt="0"/>
      <dgm:spPr/>
    </dgm:pt>
    <dgm:pt modelId="{F9770F1B-92D3-4ABD-B9EF-7A3E54D73A97}" type="pres">
      <dgm:prSet presAssocID="{B45DEFAD-4D2D-4282-B08F-A92A725C05CB}" presName="parTx" presStyleLbl="alignNode1" presStyleIdx="0" presStyleCnt="3" custLinFactX="16327" custLinFactNeighborX="100000" custLinFactNeighborY="-15116">
        <dgm:presLayoutVars>
          <dgm:chMax val="0"/>
          <dgm:chPref val="0"/>
          <dgm:bulletEnabled val="1"/>
        </dgm:presLayoutVars>
      </dgm:prSet>
      <dgm:spPr/>
    </dgm:pt>
    <dgm:pt modelId="{3DB9C1C8-3320-423D-A301-FBFEDCBCE049}" type="pres">
      <dgm:prSet presAssocID="{B45DEFAD-4D2D-4282-B08F-A92A725C05CB}" presName="desTx" presStyleLbl="alignAccFollowNode1" presStyleIdx="0" presStyleCnt="3" custScaleY="145894" custLinFactX="17804" custLinFactNeighborX="100000" custLinFactNeighborY="5606">
        <dgm:presLayoutVars>
          <dgm:bulletEnabled val="1"/>
        </dgm:presLayoutVars>
      </dgm:prSet>
      <dgm:spPr>
        <a:solidFill>
          <a:schemeClr val="bg1">
            <a:lumMod val="65000"/>
            <a:alpha val="11000"/>
          </a:schemeClr>
        </a:solidFill>
        <a:ln>
          <a:noFill/>
        </a:ln>
      </dgm:spPr>
    </dgm:pt>
    <dgm:pt modelId="{E7A4921F-B95E-4B05-98E7-01537A91E822}" type="pres">
      <dgm:prSet presAssocID="{1BFD299A-974B-4E1B-B944-3F921714EBF1}" presName="space" presStyleCnt="0"/>
      <dgm:spPr/>
    </dgm:pt>
    <dgm:pt modelId="{16E10CF0-2DE3-4F8D-8C5F-C2434B84791D}" type="pres">
      <dgm:prSet presAssocID="{CEAD0020-E9C6-4A6D-933F-E51209E9B9B5}" presName="composite" presStyleCnt="0"/>
      <dgm:spPr/>
    </dgm:pt>
    <dgm:pt modelId="{94790538-4537-4864-8CF1-9988A3DF3F3D}" type="pres">
      <dgm:prSet presAssocID="{CEAD0020-E9C6-4A6D-933F-E51209E9B9B5}" presName="parTx" presStyleLbl="alignNode1" presStyleIdx="1" presStyleCnt="3" custLinFactX="-12082" custLinFactNeighborX="-100000" custLinFactNeighborY="-12958">
        <dgm:presLayoutVars>
          <dgm:chMax val="0"/>
          <dgm:chPref val="0"/>
          <dgm:bulletEnabled val="1"/>
        </dgm:presLayoutVars>
      </dgm:prSet>
      <dgm:spPr/>
    </dgm:pt>
    <dgm:pt modelId="{F2767CF4-DE0F-404B-94E0-AE1E0221152A}" type="pres">
      <dgm:prSet presAssocID="{CEAD0020-E9C6-4A6D-933F-E51209E9B9B5}" presName="desTx" presStyleLbl="alignAccFollowNode1" presStyleIdx="1" presStyleCnt="3" custScaleY="166073" custLinFactX="-11518" custLinFactNeighborX="-100000" custLinFactNeighborY="4719">
        <dgm:presLayoutVars>
          <dgm:bulletEnabled val="1"/>
        </dgm:presLayoutVars>
      </dgm:prSet>
      <dgm:spPr/>
    </dgm:pt>
    <dgm:pt modelId="{CAC3ABCC-E720-4CF8-9A7E-18AFABB7344B}" type="pres">
      <dgm:prSet presAssocID="{882AEAEB-7BCE-4BE2-9CE6-F7F4D40DFF66}" presName="space" presStyleCnt="0"/>
      <dgm:spPr/>
    </dgm:pt>
    <dgm:pt modelId="{5E61EA3A-901E-4830-A468-60FCEA5CB512}" type="pres">
      <dgm:prSet presAssocID="{D421458C-475B-4577-8AEA-9B2B31C8361A}" presName="composite" presStyleCnt="0"/>
      <dgm:spPr/>
    </dgm:pt>
    <dgm:pt modelId="{35AA8ACD-D9B1-489C-9CBF-BB97173E05B8}" type="pres">
      <dgm:prSet presAssocID="{D421458C-475B-4577-8AEA-9B2B31C8361A}" presName="parTx" presStyleLbl="alignNode1" presStyleIdx="2" presStyleCnt="3" custLinFactNeighborY="-43602">
        <dgm:presLayoutVars>
          <dgm:chMax val="0"/>
          <dgm:chPref val="0"/>
          <dgm:bulletEnabled val="1"/>
        </dgm:presLayoutVars>
      </dgm:prSet>
      <dgm:spPr/>
    </dgm:pt>
    <dgm:pt modelId="{DB588B35-AF1F-438D-AB56-78D28C2A3F25}" type="pres">
      <dgm:prSet presAssocID="{D421458C-475B-4577-8AEA-9B2B31C8361A}" presName="desTx" presStyleLbl="alignAccFollowNode1" presStyleIdx="2" presStyleCnt="3" custScaleY="174117" custLinFactNeighborX="2536" custLinFactNeighborY="-2805">
        <dgm:presLayoutVars>
          <dgm:bulletEnabled val="1"/>
        </dgm:presLayoutVars>
      </dgm:prSet>
      <dgm:spPr/>
    </dgm:pt>
  </dgm:ptLst>
  <dgm:cxnLst>
    <dgm:cxn modelId="{61D6661E-0152-40E8-969E-9D767C3683C5}" type="presOf" srcId="{CEAD0020-E9C6-4A6D-933F-E51209E9B9B5}" destId="{94790538-4537-4864-8CF1-9988A3DF3F3D}" srcOrd="0" destOrd="0" presId="urn:microsoft.com/office/officeart/2005/8/layout/hList1"/>
    <dgm:cxn modelId="{56376027-2536-4185-8B9D-E0755DC1690F}" srcId="{D5B1899A-7CB9-491A-9660-733E93C75E5E}" destId="{D421458C-475B-4577-8AEA-9B2B31C8361A}" srcOrd="2" destOrd="0" parTransId="{63FB7B7E-3A02-4E37-8295-78D38A835D5A}" sibTransId="{2A09FB6D-B38F-4A65-B8EF-40879A50982C}"/>
    <dgm:cxn modelId="{A5585B40-3857-4DAA-9ABF-61A1C813B28F}" srcId="{CEAD0020-E9C6-4A6D-933F-E51209E9B9B5}" destId="{02DF5876-91B3-434E-8C60-9AD094641F88}" srcOrd="0" destOrd="0" parTransId="{49BD039E-6CFF-4BF4-B445-3FED061E8F46}" sibTransId="{BD1FE3E7-A287-4CFA-B128-865DC9D08A52}"/>
    <dgm:cxn modelId="{EAAA4049-97D8-4C5D-8EB3-9EACCABD56B0}" srcId="{D5B1899A-7CB9-491A-9660-733E93C75E5E}" destId="{CEAD0020-E9C6-4A6D-933F-E51209E9B9B5}" srcOrd="1" destOrd="0" parTransId="{419A1191-6661-469A-B166-0989E610C903}" sibTransId="{882AEAEB-7BCE-4BE2-9CE6-F7F4D40DFF66}"/>
    <dgm:cxn modelId="{F02A0550-EC79-46A7-B5F7-CC5D23BAB93F}" type="presOf" srcId="{D5B1899A-7CB9-491A-9660-733E93C75E5E}" destId="{368FE7EE-7312-4477-B3C9-2BDA158D5118}" srcOrd="0" destOrd="0" presId="urn:microsoft.com/office/officeart/2005/8/layout/hList1"/>
    <dgm:cxn modelId="{F1672A52-553E-4141-BDE6-0FAF62362E65}" type="presOf" srcId="{D421458C-475B-4577-8AEA-9B2B31C8361A}" destId="{35AA8ACD-D9B1-489C-9CBF-BB97173E05B8}" srcOrd="0" destOrd="0" presId="urn:microsoft.com/office/officeart/2005/8/layout/hList1"/>
    <dgm:cxn modelId="{4CA5E080-1357-47A9-80F7-A1F92C1CD39B}" srcId="{D5B1899A-7CB9-491A-9660-733E93C75E5E}" destId="{B45DEFAD-4D2D-4282-B08F-A92A725C05CB}" srcOrd="0" destOrd="0" parTransId="{19DC05AA-558C-4535-8B11-0C72F69298EF}" sibTransId="{1BFD299A-974B-4E1B-B944-3F921714EBF1}"/>
    <dgm:cxn modelId="{ABEFBE93-F04D-46AD-BC8E-920CB456613A}" type="presOf" srcId="{B45DEFAD-4D2D-4282-B08F-A92A725C05CB}" destId="{F9770F1B-92D3-4ABD-B9EF-7A3E54D73A97}" srcOrd="0" destOrd="0" presId="urn:microsoft.com/office/officeart/2005/8/layout/hList1"/>
    <dgm:cxn modelId="{34796EC3-6FAC-4ADC-9C4F-A9B3B5A69A51}" type="presOf" srcId="{3092214B-9527-4AA7-AEBC-4BA5C6DB4B45}" destId="{DB588B35-AF1F-438D-AB56-78D28C2A3F25}" srcOrd="0" destOrd="0" presId="urn:microsoft.com/office/officeart/2005/8/layout/hList1"/>
    <dgm:cxn modelId="{914738D7-1E19-450A-9142-E1B670D713DE}" srcId="{D421458C-475B-4577-8AEA-9B2B31C8361A}" destId="{3092214B-9527-4AA7-AEBC-4BA5C6DB4B45}" srcOrd="0" destOrd="0" parTransId="{F3CA0866-269C-40C8-A8FF-60CF855C9A32}" sibTransId="{6493550C-703C-48EA-9005-AA36BD5A76A8}"/>
    <dgm:cxn modelId="{97F2CDE5-8A7B-4D33-BB4F-E3C7CAEF394D}" type="presOf" srcId="{02DF5876-91B3-434E-8C60-9AD094641F88}" destId="{F2767CF4-DE0F-404B-94E0-AE1E0221152A}" srcOrd="0" destOrd="0" presId="urn:microsoft.com/office/officeart/2005/8/layout/hList1"/>
    <dgm:cxn modelId="{319795BC-3C67-4B7D-A206-9E96E015C1B5}" type="presParOf" srcId="{368FE7EE-7312-4477-B3C9-2BDA158D5118}" destId="{FBEED512-3915-49F2-9DB2-D563D6F8D0BD}" srcOrd="0" destOrd="0" presId="urn:microsoft.com/office/officeart/2005/8/layout/hList1"/>
    <dgm:cxn modelId="{9E5E4630-A533-46CC-ABE0-9BEE5FF232A5}" type="presParOf" srcId="{FBEED512-3915-49F2-9DB2-D563D6F8D0BD}" destId="{F9770F1B-92D3-4ABD-B9EF-7A3E54D73A97}" srcOrd="0" destOrd="0" presId="urn:microsoft.com/office/officeart/2005/8/layout/hList1"/>
    <dgm:cxn modelId="{FD455D7B-1664-4C43-BF9F-155801AD28A8}" type="presParOf" srcId="{FBEED512-3915-49F2-9DB2-D563D6F8D0BD}" destId="{3DB9C1C8-3320-423D-A301-FBFEDCBCE049}" srcOrd="1" destOrd="0" presId="urn:microsoft.com/office/officeart/2005/8/layout/hList1"/>
    <dgm:cxn modelId="{6F4E1E5D-F78B-4EDC-8FFA-3A77DDE89100}" type="presParOf" srcId="{368FE7EE-7312-4477-B3C9-2BDA158D5118}" destId="{E7A4921F-B95E-4B05-98E7-01537A91E822}" srcOrd="1" destOrd="0" presId="urn:microsoft.com/office/officeart/2005/8/layout/hList1"/>
    <dgm:cxn modelId="{E0F632FD-6EFA-416E-982C-0066F5A05A42}" type="presParOf" srcId="{368FE7EE-7312-4477-B3C9-2BDA158D5118}" destId="{16E10CF0-2DE3-4F8D-8C5F-C2434B84791D}" srcOrd="2" destOrd="0" presId="urn:microsoft.com/office/officeart/2005/8/layout/hList1"/>
    <dgm:cxn modelId="{22CDC4DB-77B2-4322-9F31-3AB86B17E42B}" type="presParOf" srcId="{16E10CF0-2DE3-4F8D-8C5F-C2434B84791D}" destId="{94790538-4537-4864-8CF1-9988A3DF3F3D}" srcOrd="0" destOrd="0" presId="urn:microsoft.com/office/officeart/2005/8/layout/hList1"/>
    <dgm:cxn modelId="{A48FA03D-5FA5-40E1-8FF1-50B8BF14103A}" type="presParOf" srcId="{16E10CF0-2DE3-4F8D-8C5F-C2434B84791D}" destId="{F2767CF4-DE0F-404B-94E0-AE1E0221152A}" srcOrd="1" destOrd="0" presId="urn:microsoft.com/office/officeart/2005/8/layout/hList1"/>
    <dgm:cxn modelId="{383B79FD-4A30-46B7-9C0D-E9C76E3FBF49}" type="presParOf" srcId="{368FE7EE-7312-4477-B3C9-2BDA158D5118}" destId="{CAC3ABCC-E720-4CF8-9A7E-18AFABB7344B}" srcOrd="3" destOrd="0" presId="urn:microsoft.com/office/officeart/2005/8/layout/hList1"/>
    <dgm:cxn modelId="{915F921C-730E-4C49-9B65-5BBD2DB35D26}" type="presParOf" srcId="{368FE7EE-7312-4477-B3C9-2BDA158D5118}" destId="{5E61EA3A-901E-4830-A468-60FCEA5CB512}" srcOrd="4" destOrd="0" presId="urn:microsoft.com/office/officeart/2005/8/layout/hList1"/>
    <dgm:cxn modelId="{80C33758-BDA6-465A-9A91-CF709C5D17E6}" type="presParOf" srcId="{5E61EA3A-901E-4830-A468-60FCEA5CB512}" destId="{35AA8ACD-D9B1-489C-9CBF-BB97173E05B8}" srcOrd="0" destOrd="0" presId="urn:microsoft.com/office/officeart/2005/8/layout/hList1"/>
    <dgm:cxn modelId="{25C05DDD-FAA5-4E55-93D2-69DB27120809}" type="presParOf" srcId="{5E61EA3A-901E-4830-A468-60FCEA5CB512}" destId="{DB588B35-AF1F-438D-AB56-78D28C2A3F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70F1B-92D3-4ABD-B9EF-7A3E54D73A97}">
      <dsp:nvSpPr>
        <dsp:cNvPr id="0" name=""/>
        <dsp:cNvSpPr/>
      </dsp:nvSpPr>
      <dsp:spPr>
        <a:xfrm>
          <a:off x="3906137" y="0"/>
          <a:ext cx="3354935" cy="1152000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 Light" pitchFamily="34" charset="0"/>
            </a:rPr>
            <a:t>Perguntar para cliente</a:t>
          </a:r>
        </a:p>
      </dsp:txBody>
      <dsp:txXfrm>
        <a:off x="3906137" y="0"/>
        <a:ext cx="3354935" cy="1152000"/>
      </dsp:txXfrm>
    </dsp:sp>
    <dsp:sp modelId="{3DB9C1C8-3320-423D-A301-FBFEDCBCE049}">
      <dsp:nvSpPr>
        <dsp:cNvPr id="0" name=""/>
        <dsp:cNvSpPr/>
      </dsp:nvSpPr>
      <dsp:spPr>
        <a:xfrm>
          <a:off x="3955689" y="975310"/>
          <a:ext cx="3354935" cy="2563065"/>
        </a:xfrm>
        <a:prstGeom prst="rect">
          <a:avLst/>
        </a:prstGeom>
        <a:solidFill>
          <a:schemeClr val="bg1">
            <a:lumMod val="65000"/>
            <a:alpha val="11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90538-4537-4864-8CF1-9988A3DF3F3D}">
      <dsp:nvSpPr>
        <dsp:cNvPr id="0" name=""/>
        <dsp:cNvSpPr/>
      </dsp:nvSpPr>
      <dsp:spPr>
        <a:xfrm>
          <a:off x="67788" y="0"/>
          <a:ext cx="3354935" cy="1152000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 Light" pitchFamily="34" charset="0"/>
            </a:rPr>
            <a:t>Verificar no sistema</a:t>
          </a:r>
        </a:p>
      </dsp:txBody>
      <dsp:txXfrm>
        <a:off x="67788" y="0"/>
        <a:ext cx="3354935" cy="1152000"/>
      </dsp:txXfrm>
    </dsp:sp>
    <dsp:sp modelId="{F2767CF4-DE0F-404B-94E0-AE1E0221152A}">
      <dsp:nvSpPr>
        <dsp:cNvPr id="0" name=""/>
        <dsp:cNvSpPr/>
      </dsp:nvSpPr>
      <dsp:spPr>
        <a:xfrm>
          <a:off x="86710" y="650276"/>
          <a:ext cx="3354935" cy="2917570"/>
        </a:xfrm>
        <a:prstGeom prst="rect">
          <a:avLst/>
        </a:prstGeom>
        <a:solidFill>
          <a:srgbClr val="C00000">
            <a:alpha val="11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400" kern="1200" dirty="0">
            <a:latin typeface="Calibri Light" pitchFamily="34" charset="0"/>
          </a:endParaRPr>
        </a:p>
      </dsp:txBody>
      <dsp:txXfrm>
        <a:off x="86710" y="650276"/>
        <a:ext cx="3354935" cy="2917570"/>
      </dsp:txXfrm>
    </dsp:sp>
    <dsp:sp modelId="{35AA8ACD-D9B1-489C-9CBF-BB97173E05B8}">
      <dsp:nvSpPr>
        <dsp:cNvPr id="0" name=""/>
        <dsp:cNvSpPr/>
      </dsp:nvSpPr>
      <dsp:spPr>
        <a:xfrm>
          <a:off x="7652694" y="0"/>
          <a:ext cx="3354935" cy="1152000"/>
        </a:xfrm>
        <a:prstGeom prst="rect">
          <a:avLst/>
        </a:prstGeom>
        <a:solidFill>
          <a:srgbClr val="0070C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 Light" pitchFamily="34" charset="0"/>
            </a:rPr>
            <a:t>O que fazer?</a:t>
          </a:r>
        </a:p>
      </dsp:txBody>
      <dsp:txXfrm>
        <a:off x="7652694" y="0"/>
        <a:ext cx="3354935" cy="1152000"/>
      </dsp:txXfrm>
    </dsp:sp>
    <dsp:sp modelId="{DB588B35-AF1F-438D-AB56-78D28C2A3F25}">
      <dsp:nvSpPr>
        <dsp:cNvPr id="0" name=""/>
        <dsp:cNvSpPr/>
      </dsp:nvSpPr>
      <dsp:spPr>
        <a:xfrm>
          <a:off x="7656135" y="455679"/>
          <a:ext cx="3354935" cy="3058887"/>
        </a:xfrm>
        <a:prstGeom prst="rect">
          <a:avLst/>
        </a:prstGeom>
        <a:solidFill>
          <a:schemeClr val="accent1">
            <a:lumMod val="60000"/>
            <a:lumOff val="40000"/>
            <a:alpha val="12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400" b="1" kern="1200" dirty="0">
            <a:latin typeface="Calibri Light" pitchFamily="34" charset="0"/>
          </a:endParaRPr>
        </a:p>
      </dsp:txBody>
      <dsp:txXfrm>
        <a:off x="7656135" y="455679"/>
        <a:ext cx="3354935" cy="3058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60850" y="0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61DEA-9734-4582-91D2-86ABB26A74B6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19824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60850" y="6519824"/>
            <a:ext cx="4331740" cy="3434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010E-72C7-4D79-A99F-8F84235890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23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60611" y="1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F4A9-0A8D-4EDD-AAF0-D26448C1B848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4350"/>
            <a:ext cx="4575175" cy="2574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0396" y="3261036"/>
            <a:ext cx="7994109" cy="30887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4" y="6519726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60611" y="6519726"/>
            <a:ext cx="4332028" cy="3434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E1F9-AE3B-4597-88AE-B42782FDED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9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Instrutor: Acesse o arquivo</a:t>
            </a:r>
            <a:r>
              <a:rPr lang="pt-BR" baseline="0" dirty="0"/>
              <a:t> “Guia do Instrutor Rede e Cobertura”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4B257-D76B-4169-88F8-C9D0DFA6580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62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53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239349" y="-2"/>
            <a:ext cx="3456384" cy="6858003"/>
            <a:chOff x="179512" y="-1"/>
            <a:chExt cx="2592288" cy="5143502"/>
          </a:xfrm>
        </p:grpSpPr>
        <p:sp>
          <p:nvSpPr>
            <p:cNvPr id="4" name="Retângulo 3"/>
            <p:cNvSpPr/>
            <p:nvPr/>
          </p:nvSpPr>
          <p:spPr>
            <a:xfrm>
              <a:off x="179512" y="-1"/>
              <a:ext cx="2592288" cy="47319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2" y="4731991"/>
              <a:ext cx="2592288" cy="4115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upo 5"/>
          <p:cNvGrpSpPr/>
          <p:nvPr userDrawn="1"/>
        </p:nvGrpSpPr>
        <p:grpSpPr>
          <a:xfrm>
            <a:off x="239349" y="3346397"/>
            <a:ext cx="3456384" cy="2962923"/>
            <a:chOff x="179512" y="2509798"/>
            <a:chExt cx="2592288" cy="2222192"/>
          </a:xfrm>
        </p:grpSpPr>
        <p:sp>
          <p:nvSpPr>
            <p:cNvPr id="7" name="Retângulo 6"/>
            <p:cNvSpPr/>
            <p:nvPr/>
          </p:nvSpPr>
          <p:spPr>
            <a:xfrm>
              <a:off x="179512" y="2544071"/>
              <a:ext cx="2592288" cy="21879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Triângulo isósceles 7"/>
            <p:cNvSpPr/>
            <p:nvPr/>
          </p:nvSpPr>
          <p:spPr>
            <a:xfrm rot="10800000">
              <a:off x="1385380" y="2509798"/>
              <a:ext cx="250589" cy="21602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3" name="Straight Connector 86"/>
          <p:cNvCxnSpPr/>
          <p:nvPr userDrawn="1"/>
        </p:nvCxnSpPr>
        <p:spPr>
          <a:xfrm>
            <a:off x="2035275" y="4260097"/>
            <a:ext cx="0" cy="1045752"/>
          </a:xfrm>
          <a:prstGeom prst="line">
            <a:avLst/>
          </a:prstGeom>
          <a:ln>
            <a:solidFill>
              <a:srgbClr val="384A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7382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0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2182295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0909"/>
            <a:ext cx="2784309" cy="91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1220755"/>
            <a:ext cx="2784309" cy="193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5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10920536" y="224012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28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3A6F3C-65BB-44DC-BD87-98AA58C2BC93}" type="datetimeFigureOut">
              <a:rPr lang="pt-B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27/08/2023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AE1C75-995D-40F1-8CFB-13FEA7D539C6}" type="slidenum">
              <a:rPr lang="pt-BR" altLang="pt-BR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48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76F6FC-162E-4C63-A36D-EAB6D165ABEC}" type="datetimeFigureOut">
              <a:rPr lang="pt-B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27/08/2023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FCD802-9F70-4A57-8CD7-3A215587C9B7}" type="slidenum">
              <a:rPr lang="pt-BR" altLang="pt-BR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2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647F9A-27D3-407F-BF12-1947A805F75C}" type="datetimeFigureOut">
              <a:rPr lang="pt-B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27/08/2023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91DF18-6CC8-40D7-9910-BF9E775BFC46}" type="slidenum">
              <a:rPr lang="pt-BR" altLang="pt-BR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82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ITUCIONAL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12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3983566" y="1989667"/>
            <a:ext cx="7777063" cy="670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41F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048024" y="2783417"/>
            <a:ext cx="7728931" cy="24616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2243823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cxnSp>
        <p:nvCxnSpPr>
          <p:cNvPr id="4" name="Straight Connector 53"/>
          <p:cNvCxnSpPr/>
          <p:nvPr userDrawn="1"/>
        </p:nvCxnSpPr>
        <p:spPr>
          <a:xfrm>
            <a:off x="3441040" y="1962151"/>
            <a:ext cx="0" cy="38354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6"/>
          <p:cNvCxnSpPr/>
          <p:nvPr userDrawn="1"/>
        </p:nvCxnSpPr>
        <p:spPr>
          <a:xfrm>
            <a:off x="7422489" y="2044700"/>
            <a:ext cx="0" cy="38354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/>
          <p:cNvSpPr/>
          <p:nvPr userDrawn="1"/>
        </p:nvSpPr>
        <p:spPr bwMode="auto">
          <a:xfrm>
            <a:off x="1163509" y="1976967"/>
            <a:ext cx="1822449" cy="182456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40"/>
          <p:cNvGrpSpPr>
            <a:grpSpLocks/>
          </p:cNvGrpSpPr>
          <p:nvPr userDrawn="1"/>
        </p:nvGrpSpPr>
        <p:grpSpPr bwMode="auto">
          <a:xfrm>
            <a:off x="1162732" y="3835507"/>
            <a:ext cx="1832960" cy="81127"/>
            <a:chOff x="2055030" y="1463669"/>
            <a:chExt cx="2304256" cy="544908"/>
          </a:xfrm>
        </p:grpSpPr>
        <p:sp>
          <p:nvSpPr>
            <p:cNvPr id="8" name="Rectangle 42"/>
            <p:cNvSpPr/>
            <p:nvPr/>
          </p:nvSpPr>
          <p:spPr>
            <a:xfrm>
              <a:off x="2056007" y="1462953"/>
              <a:ext cx="577417" cy="540251"/>
            </a:xfrm>
            <a:prstGeom prst="rect">
              <a:avLst/>
            </a:prstGeom>
            <a:solidFill>
              <a:srgbClr val="F41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43"/>
            <p:cNvSpPr/>
            <p:nvPr/>
          </p:nvSpPr>
          <p:spPr>
            <a:xfrm>
              <a:off x="2633424" y="1462953"/>
              <a:ext cx="574757" cy="540251"/>
            </a:xfrm>
            <a:prstGeom prst="rect">
              <a:avLst/>
            </a:prstGeom>
            <a:solidFill>
              <a:srgbClr val="F63D4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Rectangle 44"/>
            <p:cNvSpPr/>
            <p:nvPr/>
          </p:nvSpPr>
          <p:spPr>
            <a:xfrm>
              <a:off x="3208180" y="1462953"/>
              <a:ext cx="577418" cy="54025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45"/>
            <p:cNvSpPr/>
            <p:nvPr/>
          </p:nvSpPr>
          <p:spPr>
            <a:xfrm>
              <a:off x="3785599" y="1462953"/>
              <a:ext cx="574757" cy="5402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3" name="Espaço Reservado para Texto 12"/>
          <p:cNvSpPr>
            <a:spLocks noGrp="1"/>
          </p:cNvSpPr>
          <p:nvPr>
            <p:ph type="body" sz="quarter" idx="10"/>
          </p:nvPr>
        </p:nvSpPr>
        <p:spPr>
          <a:xfrm>
            <a:off x="1164168" y="4004734"/>
            <a:ext cx="1833033" cy="1792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67">
                <a:latin typeface="Century Gothic" panose="020B0502020202020204" pitchFamily="34" charset="0"/>
              </a:defRPr>
            </a:lvl2pPr>
            <a:lvl3pPr>
              <a:defRPr sz="1467">
                <a:latin typeface="Century Gothic" panose="020B0502020202020204" pitchFamily="34" charset="0"/>
              </a:defRPr>
            </a:lvl3pPr>
            <a:lvl4pPr>
              <a:defRPr sz="1467">
                <a:latin typeface="Century Gothic" panose="020B0502020202020204" pitchFamily="34" charset="0"/>
              </a:defRPr>
            </a:lvl4pPr>
            <a:lvl5pPr>
              <a:defRPr sz="1467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11"/>
          </p:nvPr>
        </p:nvSpPr>
        <p:spPr>
          <a:xfrm>
            <a:off x="3695734" y="1962152"/>
            <a:ext cx="3648405" cy="3835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67">
                <a:latin typeface="Century Gothic" panose="020B0502020202020204" pitchFamily="34" charset="0"/>
              </a:defRPr>
            </a:lvl2pPr>
            <a:lvl3pPr>
              <a:defRPr sz="1467">
                <a:latin typeface="Century Gothic" panose="020B0502020202020204" pitchFamily="34" charset="0"/>
              </a:defRPr>
            </a:lvl3pPr>
            <a:lvl4pPr>
              <a:defRPr sz="1467">
                <a:latin typeface="Century Gothic" panose="020B0502020202020204" pitchFamily="34" charset="0"/>
              </a:defRPr>
            </a:lvl4pPr>
            <a:lvl5pPr>
              <a:defRPr sz="1467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16" name="Espaço Reservado para Gráfico 15"/>
          <p:cNvSpPr>
            <a:spLocks noGrp="1"/>
          </p:cNvSpPr>
          <p:nvPr>
            <p:ph type="chart" sz="quarter" idx="12" hasCustomPrompt="1"/>
          </p:nvPr>
        </p:nvSpPr>
        <p:spPr>
          <a:xfrm>
            <a:off x="7535333" y="1962151"/>
            <a:ext cx="3937000" cy="383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Colunas Horizontais</a:t>
            </a:r>
          </a:p>
        </p:txBody>
      </p:sp>
      <p:sp>
        <p:nvSpPr>
          <p:cNvPr id="12" name="Espaço Reservado para Imagem 11"/>
          <p:cNvSpPr>
            <a:spLocks noGrp="1"/>
          </p:cNvSpPr>
          <p:nvPr>
            <p:ph type="pic" sz="quarter" idx="13" hasCustomPrompt="1"/>
          </p:nvPr>
        </p:nvSpPr>
        <p:spPr>
          <a:xfrm>
            <a:off x="1248834" y="2095500"/>
            <a:ext cx="1604433" cy="1576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</p:spTree>
    <p:extLst>
      <p:ext uri="{BB962C8B-B14F-4D97-AF65-F5344CB8AC3E}">
        <p14:creationId xmlns:p14="http://schemas.microsoft.com/office/powerpoint/2010/main" val="163913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GRÁFI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0" hasCustomPrompt="1"/>
          </p:nvPr>
        </p:nvSpPr>
        <p:spPr>
          <a:xfrm>
            <a:off x="719668" y="933452"/>
            <a:ext cx="7776633" cy="4703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Colunas Verticais</a:t>
            </a:r>
          </a:p>
        </p:txBody>
      </p:sp>
      <p:sp>
        <p:nvSpPr>
          <p:cNvPr id="9" name="Espaço Reservado para Imagem 8"/>
          <p:cNvSpPr>
            <a:spLocks noGrp="1"/>
          </p:cNvSpPr>
          <p:nvPr>
            <p:ph type="pic" sz="quarter" idx="11" hasCustomPrompt="1"/>
          </p:nvPr>
        </p:nvSpPr>
        <p:spPr>
          <a:xfrm>
            <a:off x="8591551" y="933452"/>
            <a:ext cx="1153583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0" name="Espaço Reservado para Imagem 8"/>
          <p:cNvSpPr>
            <a:spLocks noGrp="1"/>
          </p:cNvSpPr>
          <p:nvPr>
            <p:ph type="pic" sz="quarter" idx="12" hasCustomPrompt="1"/>
          </p:nvPr>
        </p:nvSpPr>
        <p:spPr>
          <a:xfrm>
            <a:off x="8591551" y="2185129"/>
            <a:ext cx="1153583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1" name="Espaço Reservado para Imagem 8"/>
          <p:cNvSpPr>
            <a:spLocks noGrp="1"/>
          </p:cNvSpPr>
          <p:nvPr>
            <p:ph type="pic" sz="quarter" idx="13" hasCustomPrompt="1"/>
          </p:nvPr>
        </p:nvSpPr>
        <p:spPr>
          <a:xfrm>
            <a:off x="8591551" y="3436806"/>
            <a:ext cx="1153583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2" name="Espaço Reservado para Imagem 8"/>
          <p:cNvSpPr>
            <a:spLocks noGrp="1"/>
          </p:cNvSpPr>
          <p:nvPr>
            <p:ph type="pic" sz="quarter" idx="14" hasCustomPrompt="1"/>
          </p:nvPr>
        </p:nvSpPr>
        <p:spPr>
          <a:xfrm>
            <a:off x="8591551" y="4688484"/>
            <a:ext cx="1153583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>
          <a:xfrm>
            <a:off x="9840384" y="933452"/>
            <a:ext cx="1919816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5" name="Espaço Reservado para Texto 13"/>
          <p:cNvSpPr>
            <a:spLocks noGrp="1"/>
          </p:cNvSpPr>
          <p:nvPr>
            <p:ph type="body" sz="quarter" idx="16"/>
          </p:nvPr>
        </p:nvSpPr>
        <p:spPr>
          <a:xfrm>
            <a:off x="9840384" y="2180862"/>
            <a:ext cx="1919816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6" name="Espaço Reservado para Texto 13"/>
          <p:cNvSpPr>
            <a:spLocks noGrp="1"/>
          </p:cNvSpPr>
          <p:nvPr>
            <p:ph type="body" sz="quarter" idx="17"/>
          </p:nvPr>
        </p:nvSpPr>
        <p:spPr>
          <a:xfrm>
            <a:off x="9840384" y="3429001"/>
            <a:ext cx="1919816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7" name="Espaço Reservado para Texto 13"/>
          <p:cNvSpPr>
            <a:spLocks noGrp="1"/>
          </p:cNvSpPr>
          <p:nvPr>
            <p:ph type="body" sz="quarter" idx="18"/>
          </p:nvPr>
        </p:nvSpPr>
        <p:spPr>
          <a:xfrm>
            <a:off x="9840384" y="4688484"/>
            <a:ext cx="1919816" cy="958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9"/>
          </p:nvPr>
        </p:nvSpPr>
        <p:spPr>
          <a:xfrm>
            <a:off x="719667" y="5734052"/>
            <a:ext cx="11040533" cy="766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964556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6"/>
          <p:cNvCxnSpPr/>
          <p:nvPr userDrawn="1"/>
        </p:nvCxnSpPr>
        <p:spPr>
          <a:xfrm>
            <a:off x="2663119" y="3125721"/>
            <a:ext cx="472242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/>
          <p:cNvSpPr/>
          <p:nvPr userDrawn="1"/>
        </p:nvSpPr>
        <p:spPr bwMode="auto">
          <a:xfrm>
            <a:off x="1097254" y="1905529"/>
            <a:ext cx="1103716" cy="813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1097254" y="3402509"/>
            <a:ext cx="1103716" cy="813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"/>
          <p:cNvSpPr/>
          <p:nvPr userDrawn="1"/>
        </p:nvSpPr>
        <p:spPr bwMode="auto">
          <a:xfrm>
            <a:off x="1097254" y="4852921"/>
            <a:ext cx="1103716" cy="813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Straight Connector 86"/>
          <p:cNvCxnSpPr/>
          <p:nvPr userDrawn="1"/>
        </p:nvCxnSpPr>
        <p:spPr>
          <a:xfrm>
            <a:off x="2663119" y="4548121"/>
            <a:ext cx="472242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3" name="Espaço Reservado para Imagem 11"/>
          <p:cNvSpPr>
            <a:spLocks noGrp="1"/>
          </p:cNvSpPr>
          <p:nvPr>
            <p:ph type="pic" sz="quarter" idx="13" hasCustomPrompt="1"/>
          </p:nvPr>
        </p:nvSpPr>
        <p:spPr>
          <a:xfrm>
            <a:off x="1217063" y="1958899"/>
            <a:ext cx="864096" cy="659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4" name="Espaço Reservado para Imagem 11"/>
          <p:cNvSpPr>
            <a:spLocks noGrp="1"/>
          </p:cNvSpPr>
          <p:nvPr>
            <p:ph type="pic" sz="quarter" idx="14" hasCustomPrompt="1"/>
          </p:nvPr>
        </p:nvSpPr>
        <p:spPr>
          <a:xfrm>
            <a:off x="1217063" y="3473830"/>
            <a:ext cx="864096" cy="659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5" name="Espaço Reservado para Imagem 11"/>
          <p:cNvSpPr>
            <a:spLocks noGrp="1"/>
          </p:cNvSpPr>
          <p:nvPr>
            <p:ph type="pic" sz="quarter" idx="15" hasCustomPrompt="1"/>
          </p:nvPr>
        </p:nvSpPr>
        <p:spPr>
          <a:xfrm>
            <a:off x="1217063" y="4929915"/>
            <a:ext cx="864096" cy="659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7" name="Espaço Reservado para Texto 36"/>
          <p:cNvSpPr>
            <a:spLocks noGrp="1"/>
          </p:cNvSpPr>
          <p:nvPr>
            <p:ph type="body" sz="quarter" idx="16" hasCustomPrompt="1"/>
          </p:nvPr>
        </p:nvSpPr>
        <p:spPr>
          <a:xfrm>
            <a:off x="2515901" y="1905001"/>
            <a:ext cx="4895585" cy="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41F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38" name="Espaço Reservado para Texto 36"/>
          <p:cNvSpPr>
            <a:spLocks noGrp="1"/>
          </p:cNvSpPr>
          <p:nvPr>
            <p:ph type="body" sz="quarter" idx="17"/>
          </p:nvPr>
        </p:nvSpPr>
        <p:spPr>
          <a:xfrm>
            <a:off x="2515901" y="2468894"/>
            <a:ext cx="4895585" cy="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39" name="Espaço Reservado para Texto 36"/>
          <p:cNvSpPr>
            <a:spLocks noGrp="1"/>
          </p:cNvSpPr>
          <p:nvPr>
            <p:ph type="body" sz="quarter" idx="18" hasCustomPrompt="1"/>
          </p:nvPr>
        </p:nvSpPr>
        <p:spPr>
          <a:xfrm>
            <a:off x="2515901" y="3288746"/>
            <a:ext cx="4895585" cy="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41F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40" name="Espaço Reservado para Texto 36"/>
          <p:cNvSpPr>
            <a:spLocks noGrp="1"/>
          </p:cNvSpPr>
          <p:nvPr>
            <p:ph type="body" sz="quarter" idx="19"/>
          </p:nvPr>
        </p:nvSpPr>
        <p:spPr>
          <a:xfrm>
            <a:off x="2515901" y="3852639"/>
            <a:ext cx="4895585" cy="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41" name="Espaço Reservado para Texto 36"/>
          <p:cNvSpPr>
            <a:spLocks noGrp="1"/>
          </p:cNvSpPr>
          <p:nvPr>
            <p:ph type="body" sz="quarter" idx="20" hasCustomPrompt="1"/>
          </p:nvPr>
        </p:nvSpPr>
        <p:spPr>
          <a:xfrm>
            <a:off x="2515901" y="4677140"/>
            <a:ext cx="4895585" cy="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rgbClr val="F41F2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42" name="Espaço Reservado para Texto 36"/>
          <p:cNvSpPr>
            <a:spLocks noGrp="1"/>
          </p:cNvSpPr>
          <p:nvPr>
            <p:ph type="body" sz="quarter" idx="21"/>
          </p:nvPr>
        </p:nvSpPr>
        <p:spPr>
          <a:xfrm>
            <a:off x="2515901" y="5241033"/>
            <a:ext cx="4895585" cy="563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46" name="Espaço Reservado para Gráfico 45"/>
          <p:cNvSpPr>
            <a:spLocks noGrp="1"/>
          </p:cNvSpPr>
          <p:nvPr>
            <p:ph type="chart" sz="quarter" idx="22" hasCustomPrompt="1"/>
          </p:nvPr>
        </p:nvSpPr>
        <p:spPr>
          <a:xfrm>
            <a:off x="7602821" y="1905001"/>
            <a:ext cx="3894667" cy="3907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de colunas horizontais</a:t>
            </a:r>
          </a:p>
        </p:txBody>
      </p:sp>
    </p:spTree>
    <p:extLst>
      <p:ext uri="{BB962C8B-B14F-4D97-AF65-F5344CB8AC3E}">
        <p14:creationId xmlns:p14="http://schemas.microsoft.com/office/powerpoint/2010/main" val="3956793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GRÁFIC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cxnSp>
        <p:nvCxnSpPr>
          <p:cNvPr id="37" name="Straight Connector 86"/>
          <p:cNvCxnSpPr/>
          <p:nvPr userDrawn="1"/>
        </p:nvCxnSpPr>
        <p:spPr>
          <a:xfrm>
            <a:off x="7248128" y="1382381"/>
            <a:ext cx="0" cy="38354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86"/>
          <p:cNvCxnSpPr/>
          <p:nvPr userDrawn="1"/>
        </p:nvCxnSpPr>
        <p:spPr>
          <a:xfrm>
            <a:off x="3599723" y="1382381"/>
            <a:ext cx="0" cy="38354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ço Reservado para Imagem 11"/>
          <p:cNvSpPr>
            <a:spLocks noGrp="1"/>
          </p:cNvSpPr>
          <p:nvPr>
            <p:ph type="pic" sz="quarter" idx="13" hasCustomPrompt="1"/>
          </p:nvPr>
        </p:nvSpPr>
        <p:spPr>
          <a:xfrm>
            <a:off x="335360" y="4110831"/>
            <a:ext cx="1440160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52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1917215" y="4110831"/>
            <a:ext cx="1434647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54" name="Espaço Reservado para Gráfico 53"/>
          <p:cNvSpPr>
            <a:spLocks noGrp="1"/>
          </p:cNvSpPr>
          <p:nvPr>
            <p:ph type="chart" sz="quarter" idx="14" hasCustomPrompt="1"/>
          </p:nvPr>
        </p:nvSpPr>
        <p:spPr>
          <a:xfrm>
            <a:off x="334433" y="1316766"/>
            <a:ext cx="3016251" cy="2673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Inserir gráfico colunas verticais</a:t>
            </a:r>
          </a:p>
        </p:txBody>
      </p:sp>
      <p:sp>
        <p:nvSpPr>
          <p:cNvPr id="55" name="Espaço Reservado para Imagem 11"/>
          <p:cNvSpPr>
            <a:spLocks noGrp="1"/>
          </p:cNvSpPr>
          <p:nvPr>
            <p:ph type="pic" sz="quarter" idx="15" hasCustomPrompt="1"/>
          </p:nvPr>
        </p:nvSpPr>
        <p:spPr>
          <a:xfrm>
            <a:off x="3888681" y="4110831"/>
            <a:ext cx="1440160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56" name="Espaço Reservado para Texto 13"/>
          <p:cNvSpPr>
            <a:spLocks noGrp="1"/>
          </p:cNvSpPr>
          <p:nvPr>
            <p:ph type="body" sz="quarter" idx="16"/>
          </p:nvPr>
        </p:nvSpPr>
        <p:spPr>
          <a:xfrm>
            <a:off x="5470537" y="4110831"/>
            <a:ext cx="1434647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57" name="Espaço Reservado para Gráfico 53"/>
          <p:cNvSpPr>
            <a:spLocks noGrp="1"/>
          </p:cNvSpPr>
          <p:nvPr>
            <p:ph type="chart" sz="quarter" idx="17" hasCustomPrompt="1"/>
          </p:nvPr>
        </p:nvSpPr>
        <p:spPr>
          <a:xfrm>
            <a:off x="3887755" y="1316766"/>
            <a:ext cx="3016251" cy="2673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Inserir gráfico colunas verticais</a:t>
            </a:r>
          </a:p>
        </p:txBody>
      </p:sp>
      <p:sp>
        <p:nvSpPr>
          <p:cNvPr id="58" name="Espaço Reservado para Texto 13"/>
          <p:cNvSpPr>
            <a:spLocks noGrp="1"/>
          </p:cNvSpPr>
          <p:nvPr>
            <p:ph type="body" sz="quarter" idx="18"/>
          </p:nvPr>
        </p:nvSpPr>
        <p:spPr>
          <a:xfrm>
            <a:off x="7536160" y="1316765"/>
            <a:ext cx="3552395" cy="3850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117046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4145261" y="4197086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71433" y="4294514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271433" y="4774997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7227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89" name="Espaço Reservado para Gráfico 88"/>
          <p:cNvSpPr>
            <a:spLocks noGrp="1"/>
          </p:cNvSpPr>
          <p:nvPr>
            <p:ph type="chart" sz="quarter" idx="10" hasCustomPrompt="1"/>
          </p:nvPr>
        </p:nvSpPr>
        <p:spPr>
          <a:xfrm>
            <a:off x="431801" y="1220557"/>
            <a:ext cx="2400300" cy="229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rosca</a:t>
            </a:r>
          </a:p>
        </p:txBody>
      </p:sp>
      <p:sp>
        <p:nvSpPr>
          <p:cNvPr id="90" name="Espaço Reservado para Gráfico 88"/>
          <p:cNvSpPr>
            <a:spLocks noGrp="1"/>
          </p:cNvSpPr>
          <p:nvPr>
            <p:ph type="chart" sz="quarter" idx="11" hasCustomPrompt="1"/>
          </p:nvPr>
        </p:nvSpPr>
        <p:spPr>
          <a:xfrm>
            <a:off x="3407989" y="1220557"/>
            <a:ext cx="2400300" cy="229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rosca</a:t>
            </a:r>
          </a:p>
        </p:txBody>
      </p:sp>
      <p:sp>
        <p:nvSpPr>
          <p:cNvPr id="91" name="Espaço Reservado para Gráfico 88"/>
          <p:cNvSpPr>
            <a:spLocks noGrp="1"/>
          </p:cNvSpPr>
          <p:nvPr>
            <p:ph type="chart" sz="quarter" idx="12" hasCustomPrompt="1"/>
          </p:nvPr>
        </p:nvSpPr>
        <p:spPr>
          <a:xfrm>
            <a:off x="6384177" y="1220557"/>
            <a:ext cx="2400300" cy="229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rosca</a:t>
            </a:r>
          </a:p>
        </p:txBody>
      </p:sp>
      <p:sp>
        <p:nvSpPr>
          <p:cNvPr id="92" name="Espaço Reservado para Gráfico 88"/>
          <p:cNvSpPr>
            <a:spLocks noGrp="1"/>
          </p:cNvSpPr>
          <p:nvPr>
            <p:ph type="chart" sz="quarter" idx="13" hasCustomPrompt="1"/>
          </p:nvPr>
        </p:nvSpPr>
        <p:spPr>
          <a:xfrm>
            <a:off x="9360363" y="1220557"/>
            <a:ext cx="2400300" cy="229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gráfico rosca</a:t>
            </a:r>
          </a:p>
        </p:txBody>
      </p:sp>
      <p:sp>
        <p:nvSpPr>
          <p:cNvPr id="93" name="Espaço Reservado para Imagem 11"/>
          <p:cNvSpPr>
            <a:spLocks noGrp="1"/>
          </p:cNvSpPr>
          <p:nvPr>
            <p:ph type="pic" sz="quarter" idx="14" hasCustomPrompt="1"/>
          </p:nvPr>
        </p:nvSpPr>
        <p:spPr>
          <a:xfrm>
            <a:off x="911424" y="3660675"/>
            <a:ext cx="1440160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97" name="Espaço Reservado para Texto 13"/>
          <p:cNvSpPr>
            <a:spLocks noGrp="1"/>
          </p:cNvSpPr>
          <p:nvPr>
            <p:ph type="body" sz="quarter" idx="18"/>
          </p:nvPr>
        </p:nvSpPr>
        <p:spPr>
          <a:xfrm>
            <a:off x="911424" y="4773151"/>
            <a:ext cx="1440160" cy="768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98" name="Espaço Reservado para Imagem 11"/>
          <p:cNvSpPr>
            <a:spLocks noGrp="1"/>
          </p:cNvSpPr>
          <p:nvPr>
            <p:ph type="pic" sz="quarter" idx="19" hasCustomPrompt="1"/>
          </p:nvPr>
        </p:nvSpPr>
        <p:spPr>
          <a:xfrm>
            <a:off x="3887755" y="3660675"/>
            <a:ext cx="1440160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99" name="Espaço Reservado para Texto 13"/>
          <p:cNvSpPr>
            <a:spLocks noGrp="1"/>
          </p:cNvSpPr>
          <p:nvPr>
            <p:ph type="body" sz="quarter" idx="20"/>
          </p:nvPr>
        </p:nvSpPr>
        <p:spPr>
          <a:xfrm>
            <a:off x="3887755" y="4773151"/>
            <a:ext cx="1440160" cy="768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00" name="Espaço Reservado para Imagem 11"/>
          <p:cNvSpPr>
            <a:spLocks noGrp="1"/>
          </p:cNvSpPr>
          <p:nvPr>
            <p:ph type="pic" sz="quarter" idx="21" hasCustomPrompt="1"/>
          </p:nvPr>
        </p:nvSpPr>
        <p:spPr>
          <a:xfrm>
            <a:off x="6864085" y="3660675"/>
            <a:ext cx="1440160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01" name="Espaço Reservado para Texto 13"/>
          <p:cNvSpPr>
            <a:spLocks noGrp="1"/>
          </p:cNvSpPr>
          <p:nvPr>
            <p:ph type="body" sz="quarter" idx="22"/>
          </p:nvPr>
        </p:nvSpPr>
        <p:spPr>
          <a:xfrm>
            <a:off x="6864085" y="4773151"/>
            <a:ext cx="1440160" cy="768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02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9878516" y="3660675"/>
            <a:ext cx="1440160" cy="1070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103" name="Espaço Reservado para Texto 13"/>
          <p:cNvSpPr>
            <a:spLocks noGrp="1"/>
          </p:cNvSpPr>
          <p:nvPr>
            <p:ph type="body" sz="quarter" idx="24"/>
          </p:nvPr>
        </p:nvSpPr>
        <p:spPr>
          <a:xfrm>
            <a:off x="9878516" y="4773151"/>
            <a:ext cx="1440160" cy="768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</a:t>
            </a:r>
          </a:p>
        </p:txBody>
      </p:sp>
      <p:cxnSp>
        <p:nvCxnSpPr>
          <p:cNvPr id="104" name="Straight Connector 53"/>
          <p:cNvCxnSpPr/>
          <p:nvPr userDrawn="1"/>
        </p:nvCxnSpPr>
        <p:spPr>
          <a:xfrm>
            <a:off x="3119669" y="1412579"/>
            <a:ext cx="0" cy="41284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53"/>
          <p:cNvCxnSpPr/>
          <p:nvPr userDrawn="1"/>
        </p:nvCxnSpPr>
        <p:spPr>
          <a:xfrm>
            <a:off x="6096000" y="1412579"/>
            <a:ext cx="0" cy="41284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53"/>
          <p:cNvCxnSpPr/>
          <p:nvPr userDrawn="1"/>
        </p:nvCxnSpPr>
        <p:spPr>
          <a:xfrm>
            <a:off x="9072331" y="1412579"/>
            <a:ext cx="0" cy="41284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spaço Reservado para Texto 18"/>
          <p:cNvSpPr>
            <a:spLocks noGrp="1"/>
          </p:cNvSpPr>
          <p:nvPr>
            <p:ph type="body" sz="quarter" idx="25"/>
          </p:nvPr>
        </p:nvSpPr>
        <p:spPr>
          <a:xfrm>
            <a:off x="911424" y="5734052"/>
            <a:ext cx="10465163" cy="766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017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O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/>
          <p:nvPr userDrawn="1"/>
        </p:nvSpPr>
        <p:spPr bwMode="auto">
          <a:xfrm>
            <a:off x="0" y="4098992"/>
            <a:ext cx="2438400" cy="2396067"/>
          </a:xfrm>
          <a:prstGeom prst="rect">
            <a:avLst/>
          </a:prstGeom>
          <a:solidFill>
            <a:srgbClr val="F4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42"/>
          <p:cNvSpPr/>
          <p:nvPr userDrawn="1"/>
        </p:nvSpPr>
        <p:spPr bwMode="auto">
          <a:xfrm>
            <a:off x="4878917" y="4098992"/>
            <a:ext cx="2436283" cy="239606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46"/>
          <p:cNvSpPr/>
          <p:nvPr userDrawn="1"/>
        </p:nvSpPr>
        <p:spPr bwMode="auto">
          <a:xfrm>
            <a:off x="7315200" y="1700808"/>
            <a:ext cx="2438400" cy="23981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52"/>
          <p:cNvSpPr/>
          <p:nvPr userDrawn="1"/>
        </p:nvSpPr>
        <p:spPr bwMode="auto">
          <a:xfrm>
            <a:off x="9753600" y="4098992"/>
            <a:ext cx="2438400" cy="2396067"/>
          </a:xfrm>
          <a:prstGeom prst="rect">
            <a:avLst/>
          </a:prstGeom>
          <a:solidFill>
            <a:srgbClr val="F4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56"/>
          <p:cNvSpPr/>
          <p:nvPr userDrawn="1"/>
        </p:nvSpPr>
        <p:spPr bwMode="auto">
          <a:xfrm>
            <a:off x="2434167" y="1700808"/>
            <a:ext cx="2438400" cy="2398184"/>
          </a:xfrm>
          <a:prstGeom prst="rect">
            <a:avLst/>
          </a:prstGeom>
          <a:solidFill>
            <a:srgbClr val="16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2859" y="4339325"/>
            <a:ext cx="2208244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57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12860" y="4784587"/>
            <a:ext cx="2229913" cy="1378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58" name="Espaço Reservado para Tex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4992937" y="4339325"/>
            <a:ext cx="2208244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59" name="Espaço Reservado para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92937" y="4784587"/>
            <a:ext cx="2229913" cy="1378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60" name="Espaço Reservado para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9868678" y="4339325"/>
            <a:ext cx="2208244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61" name="Espaço Reservado para Tex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9868678" y="4784587"/>
            <a:ext cx="2229913" cy="1378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65" name="Espaço Reservado para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53251" y="1988840"/>
            <a:ext cx="2208244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66" name="Espaço Reservado para Texto 13"/>
          <p:cNvSpPr>
            <a:spLocks noGrp="1"/>
          </p:cNvSpPr>
          <p:nvPr>
            <p:ph type="body" sz="quarter" idx="17" hasCustomPrompt="1"/>
          </p:nvPr>
        </p:nvSpPr>
        <p:spPr>
          <a:xfrm>
            <a:off x="2553252" y="2434102"/>
            <a:ext cx="2229913" cy="1378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67" name="Espaço Reservado para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7440438" y="1988840"/>
            <a:ext cx="2208244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68" name="Espaço Reservado para Texto 13"/>
          <p:cNvSpPr>
            <a:spLocks noGrp="1"/>
          </p:cNvSpPr>
          <p:nvPr>
            <p:ph type="body" sz="quarter" idx="19" hasCustomPrompt="1"/>
          </p:nvPr>
        </p:nvSpPr>
        <p:spPr>
          <a:xfrm>
            <a:off x="7440438" y="2434102"/>
            <a:ext cx="2229913" cy="1378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71" name="Espaço Reservado para Imagem 11"/>
          <p:cNvSpPr>
            <a:spLocks noGrp="1"/>
          </p:cNvSpPr>
          <p:nvPr>
            <p:ph type="pic" sz="quarter" idx="20" hasCustomPrompt="1"/>
          </p:nvPr>
        </p:nvSpPr>
        <p:spPr>
          <a:xfrm>
            <a:off x="527382" y="1988840"/>
            <a:ext cx="1604433" cy="1576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72" name="Espaço Reservado para Imagem 11"/>
          <p:cNvSpPr>
            <a:spLocks noGrp="1"/>
          </p:cNvSpPr>
          <p:nvPr>
            <p:ph type="pic" sz="quarter" idx="21" hasCustomPrompt="1"/>
          </p:nvPr>
        </p:nvSpPr>
        <p:spPr>
          <a:xfrm>
            <a:off x="2851150" y="4339326"/>
            <a:ext cx="1604433" cy="1576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73" name="Espaço Reservado para Imagem 11"/>
          <p:cNvSpPr>
            <a:spLocks noGrp="1"/>
          </p:cNvSpPr>
          <p:nvPr>
            <p:ph type="pic" sz="quarter" idx="22" hasCustomPrompt="1"/>
          </p:nvPr>
        </p:nvSpPr>
        <p:spPr>
          <a:xfrm>
            <a:off x="7824193" y="4339326"/>
            <a:ext cx="1604433" cy="1576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74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94842" y="1988840"/>
            <a:ext cx="1604433" cy="1576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75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10170584" y="1988840"/>
            <a:ext cx="1604433" cy="1576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76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932053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583499" y="143286"/>
            <a:ext cx="9217024" cy="501405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63" name="Retângulo 362"/>
          <p:cNvSpPr/>
          <p:nvPr userDrawn="1"/>
        </p:nvSpPr>
        <p:spPr>
          <a:xfrm>
            <a:off x="7592258" y="5419049"/>
            <a:ext cx="1775668" cy="798659"/>
          </a:xfrm>
          <a:prstGeom prst="rect">
            <a:avLst/>
          </a:prstGeom>
          <a:solidFill>
            <a:srgbClr val="166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4" name="Retângulo 363"/>
          <p:cNvSpPr/>
          <p:nvPr userDrawn="1"/>
        </p:nvSpPr>
        <p:spPr>
          <a:xfrm>
            <a:off x="9487845" y="5419049"/>
            <a:ext cx="1775668" cy="7986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5" name="Espaço Reservado para Imagem 11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7382" y="1582015"/>
            <a:ext cx="6912965" cy="4635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76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7588211" y="1582014"/>
            <a:ext cx="3675301" cy="502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377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88211" y="2180862"/>
            <a:ext cx="3675301" cy="30723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378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7677874" y="5522621"/>
            <a:ext cx="1604433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379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9573461" y="5522621"/>
            <a:ext cx="1604433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</p:spTree>
    <p:extLst>
      <p:ext uri="{BB962C8B-B14F-4D97-AF65-F5344CB8AC3E}">
        <p14:creationId xmlns:p14="http://schemas.microsoft.com/office/powerpoint/2010/main" val="2117792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/>
          <p:nvPr userDrawn="1"/>
        </p:nvSpPr>
        <p:spPr>
          <a:xfrm>
            <a:off x="0" y="1028733"/>
            <a:ext cx="12192000" cy="37708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Espaço Reservado para Imagem 11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239350" y="1116747"/>
            <a:ext cx="4019748" cy="3572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6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67808" y="1116747"/>
            <a:ext cx="7680853" cy="502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título</a:t>
            </a:r>
          </a:p>
        </p:txBody>
      </p:sp>
      <p:sp>
        <p:nvSpPr>
          <p:cNvPr id="63" name="Espaço Reservado para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67808" y="1706882"/>
            <a:ext cx="7680853" cy="1605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64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4367809" y="3408680"/>
            <a:ext cx="1248139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65" name="Espaço Reservado para Texto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67808" y="4037288"/>
            <a:ext cx="1255117" cy="650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66" name="Espaço Reservado para Imagem 11"/>
          <p:cNvSpPr>
            <a:spLocks noGrp="1"/>
          </p:cNvSpPr>
          <p:nvPr>
            <p:ph type="pic" sz="quarter" idx="25" hasCustomPrompt="1"/>
          </p:nvPr>
        </p:nvSpPr>
        <p:spPr>
          <a:xfrm>
            <a:off x="6160008" y="3408680"/>
            <a:ext cx="1248139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67" name="Espaço Reservado para Texto 13"/>
          <p:cNvSpPr>
            <a:spLocks noGrp="1"/>
          </p:cNvSpPr>
          <p:nvPr>
            <p:ph type="body" sz="quarter" idx="26" hasCustomPrompt="1"/>
          </p:nvPr>
        </p:nvSpPr>
        <p:spPr>
          <a:xfrm>
            <a:off x="6160007" y="4037288"/>
            <a:ext cx="1255117" cy="650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68" name="Espaço Reservado para Imagem 11"/>
          <p:cNvSpPr>
            <a:spLocks noGrp="1"/>
          </p:cNvSpPr>
          <p:nvPr>
            <p:ph type="pic" sz="quarter" idx="27" hasCustomPrompt="1"/>
          </p:nvPr>
        </p:nvSpPr>
        <p:spPr>
          <a:xfrm>
            <a:off x="7952207" y="3408680"/>
            <a:ext cx="1248139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69" name="Espaço Reservado para Texto 13"/>
          <p:cNvSpPr>
            <a:spLocks noGrp="1"/>
          </p:cNvSpPr>
          <p:nvPr>
            <p:ph type="body" sz="quarter" idx="28" hasCustomPrompt="1"/>
          </p:nvPr>
        </p:nvSpPr>
        <p:spPr>
          <a:xfrm>
            <a:off x="7952206" y="4037288"/>
            <a:ext cx="1255117" cy="650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sp>
        <p:nvSpPr>
          <p:cNvPr id="70" name="Espaço Reservado para Imagem 11"/>
          <p:cNvSpPr>
            <a:spLocks noGrp="1"/>
          </p:cNvSpPr>
          <p:nvPr>
            <p:ph type="pic" sz="quarter" idx="29" hasCustomPrompt="1"/>
          </p:nvPr>
        </p:nvSpPr>
        <p:spPr>
          <a:xfrm>
            <a:off x="9744405" y="3408680"/>
            <a:ext cx="1248139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71" name="Espaço Reservado para Texto 13"/>
          <p:cNvSpPr>
            <a:spLocks noGrp="1"/>
          </p:cNvSpPr>
          <p:nvPr>
            <p:ph type="body" sz="quarter" idx="30" hasCustomPrompt="1"/>
          </p:nvPr>
        </p:nvSpPr>
        <p:spPr>
          <a:xfrm>
            <a:off x="9744404" y="4037288"/>
            <a:ext cx="1255117" cy="6509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Editar o texto</a:t>
            </a:r>
          </a:p>
        </p:txBody>
      </p:sp>
      <p:cxnSp>
        <p:nvCxnSpPr>
          <p:cNvPr id="72" name="Straight Connector 53"/>
          <p:cNvCxnSpPr/>
          <p:nvPr userDrawn="1"/>
        </p:nvCxnSpPr>
        <p:spPr>
          <a:xfrm>
            <a:off x="5903979" y="3600701"/>
            <a:ext cx="0" cy="7630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53"/>
          <p:cNvCxnSpPr/>
          <p:nvPr userDrawn="1"/>
        </p:nvCxnSpPr>
        <p:spPr>
          <a:xfrm>
            <a:off x="7707861" y="3600701"/>
            <a:ext cx="0" cy="7630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53"/>
          <p:cNvCxnSpPr/>
          <p:nvPr userDrawn="1"/>
        </p:nvCxnSpPr>
        <p:spPr>
          <a:xfrm>
            <a:off x="9497013" y="3600701"/>
            <a:ext cx="0" cy="7630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spaço Reservado para Texto 18"/>
          <p:cNvSpPr>
            <a:spLocks noGrp="1"/>
          </p:cNvSpPr>
          <p:nvPr>
            <p:ph type="body" sz="quarter" idx="31"/>
          </p:nvPr>
        </p:nvSpPr>
        <p:spPr>
          <a:xfrm>
            <a:off x="241301" y="5061181"/>
            <a:ext cx="11798300" cy="15361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7009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170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45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891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908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6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5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251397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8"/>
          <p:cNvSpPr/>
          <p:nvPr userDrawn="1"/>
        </p:nvSpPr>
        <p:spPr>
          <a:xfrm>
            <a:off x="239349" y="4675391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5521" y="4772820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365521" y="5253303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6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397164" y="240868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74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397164" y="240868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37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7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13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1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6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1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10920536" y="224012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42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2"/>
          <p:cNvGrpSpPr/>
          <p:nvPr userDrawn="1"/>
        </p:nvGrpSpPr>
        <p:grpSpPr>
          <a:xfrm>
            <a:off x="239349" y="-2"/>
            <a:ext cx="3456384" cy="6858003"/>
            <a:chOff x="179512" y="-1"/>
            <a:chExt cx="2592288" cy="5143502"/>
          </a:xfrm>
        </p:grpSpPr>
        <p:sp>
          <p:nvSpPr>
            <p:cNvPr id="17" name="Retângulo 3"/>
            <p:cNvSpPr/>
            <p:nvPr/>
          </p:nvSpPr>
          <p:spPr>
            <a:xfrm>
              <a:off x="179512" y="-1"/>
              <a:ext cx="2592288" cy="473199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Retângulo 4"/>
            <p:cNvSpPr/>
            <p:nvPr/>
          </p:nvSpPr>
          <p:spPr>
            <a:xfrm>
              <a:off x="179512" y="4731991"/>
              <a:ext cx="2592288" cy="4115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upo 5"/>
          <p:cNvGrpSpPr/>
          <p:nvPr userDrawn="1"/>
        </p:nvGrpSpPr>
        <p:grpSpPr>
          <a:xfrm>
            <a:off x="239349" y="3346397"/>
            <a:ext cx="3456384" cy="2962923"/>
            <a:chOff x="179512" y="2509798"/>
            <a:chExt cx="2592288" cy="2222192"/>
          </a:xfrm>
        </p:grpSpPr>
        <p:sp>
          <p:nvSpPr>
            <p:cNvPr id="20" name="Retângulo 6"/>
            <p:cNvSpPr/>
            <p:nvPr/>
          </p:nvSpPr>
          <p:spPr>
            <a:xfrm>
              <a:off x="179512" y="2544071"/>
              <a:ext cx="2592288" cy="21879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Triângulo isósceles 7"/>
            <p:cNvSpPr/>
            <p:nvPr/>
          </p:nvSpPr>
          <p:spPr>
            <a:xfrm rot="10800000">
              <a:off x="1385380" y="2509798"/>
              <a:ext cx="250589" cy="216024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2" name="Straight Connector 86"/>
          <p:cNvCxnSpPr/>
          <p:nvPr userDrawn="1"/>
        </p:nvCxnSpPr>
        <p:spPr>
          <a:xfrm>
            <a:off x="2035275" y="4260097"/>
            <a:ext cx="0" cy="1045752"/>
          </a:xfrm>
          <a:prstGeom prst="line">
            <a:avLst/>
          </a:prstGeom>
          <a:ln>
            <a:solidFill>
              <a:srgbClr val="384A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Imagem 11"/>
          <p:cNvSpPr>
            <a:spLocks noGrp="1"/>
          </p:cNvSpPr>
          <p:nvPr>
            <p:ph type="pic" sz="quarter" idx="23" hasCustomPrompt="1"/>
          </p:nvPr>
        </p:nvSpPr>
        <p:spPr>
          <a:xfrm>
            <a:off x="527382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24" name="Espaço Reservado para Imagem 11"/>
          <p:cNvSpPr>
            <a:spLocks noGrp="1"/>
          </p:cNvSpPr>
          <p:nvPr>
            <p:ph type="pic" sz="quarter" idx="24" hasCustomPrompt="1"/>
          </p:nvPr>
        </p:nvSpPr>
        <p:spPr>
          <a:xfrm>
            <a:off x="2182295" y="4082621"/>
            <a:ext cx="1278460" cy="1362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Inserir Imagem</a:t>
            </a:r>
          </a:p>
        </p:txBody>
      </p:sp>
      <p:sp>
        <p:nvSpPr>
          <p:cNvPr id="25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10909"/>
            <a:ext cx="2784309" cy="91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26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1220755"/>
            <a:ext cx="2784309" cy="1933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5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10920536" y="224012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2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4145261" y="4771402"/>
            <a:ext cx="8046739" cy="17299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271433" y="4868830"/>
            <a:ext cx="7681384" cy="385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667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Texto 13"/>
          <p:cNvSpPr>
            <a:spLocks noGrp="1"/>
          </p:cNvSpPr>
          <p:nvPr>
            <p:ph type="body" sz="quarter" idx="11"/>
          </p:nvPr>
        </p:nvSpPr>
        <p:spPr>
          <a:xfrm>
            <a:off x="4271433" y="5349313"/>
            <a:ext cx="7721600" cy="1056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133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8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10920536" y="224012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71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 userDrawn="1"/>
        </p:nvGrpSpPr>
        <p:grpSpPr>
          <a:xfrm>
            <a:off x="0" y="0"/>
            <a:ext cx="3695733" cy="6858000"/>
            <a:chOff x="0" y="0"/>
            <a:chExt cx="2771800" cy="5143500"/>
          </a:xfrm>
        </p:grpSpPr>
        <p:sp>
          <p:nvSpPr>
            <p:cNvPr id="5" name="Retângulo 4"/>
            <p:cNvSpPr/>
            <p:nvPr/>
          </p:nvSpPr>
          <p:spPr>
            <a:xfrm>
              <a:off x="179512" y="0"/>
              <a:ext cx="2592288" cy="5143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upo 5"/>
            <p:cNvGrpSpPr/>
            <p:nvPr userDrawn="1"/>
          </p:nvGrpSpPr>
          <p:grpSpPr>
            <a:xfrm>
              <a:off x="0" y="0"/>
              <a:ext cx="323528" cy="5143500"/>
              <a:chOff x="0" y="0"/>
              <a:chExt cx="323528" cy="5143500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0" y="0"/>
                <a:ext cx="179512" cy="51435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Triângulo isósceles 7"/>
              <p:cNvSpPr/>
              <p:nvPr/>
            </p:nvSpPr>
            <p:spPr>
              <a:xfrm rot="5400000">
                <a:off x="90221" y="1029714"/>
                <a:ext cx="250589" cy="216024"/>
              </a:xfrm>
              <a:prstGeom prst="triangl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" name="Espaço Reservado para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89169"/>
            <a:ext cx="2784309" cy="172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título</a:t>
            </a:r>
          </a:p>
        </p:txBody>
      </p:sp>
      <p:sp>
        <p:nvSpPr>
          <p:cNvPr id="17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623392" y="2213372"/>
            <a:ext cx="2784309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pic>
        <p:nvPicPr>
          <p:cNvPr id="11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10920536" y="224012"/>
            <a:ext cx="83127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8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Stock-528577724.jp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2565" r="50" b="53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1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77" r:id="rId2"/>
    <p:sldLayoutId id="2147484120" r:id="rId3"/>
    <p:sldLayoutId id="2147484121" r:id="rId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5925277"/>
            <a:ext cx="2052475" cy="58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2140"/>
          <a:stretch/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6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eaesp.fgvsp.br/sites/eaesp.fgvsp.br/files/arquivos/eaesp-professores-ensino-importancia-sexta-feira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354984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ângulo 7"/>
          <p:cNvSpPr>
            <a:spLocks noChangeArrowheads="1"/>
          </p:cNvSpPr>
          <p:nvPr userDrawn="1"/>
        </p:nvSpPr>
        <p:spPr bwMode="auto">
          <a:xfrm>
            <a:off x="3975101" y="142876"/>
            <a:ext cx="537421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400" b="1">
                <a:solidFill>
                  <a:srgbClr val="953735"/>
                </a:solidFill>
                <a:latin typeface="Segoe Print" pitchFamily="2" charset="0"/>
                <a:cs typeface="Segoe UI" pitchFamily="34" charset="0"/>
              </a:rPr>
              <a:t>Eu,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400" b="1">
                <a:solidFill>
                  <a:srgbClr val="953735"/>
                </a:solidFill>
                <a:latin typeface="Segoe Print" pitchFamily="2" charset="0"/>
                <a:cs typeface="Segoe UI" pitchFamily="34" charset="0"/>
              </a:rPr>
              <a:t>Instrutor...</a:t>
            </a:r>
          </a:p>
        </p:txBody>
      </p:sp>
    </p:spTree>
    <p:extLst>
      <p:ext uri="{BB962C8B-B14F-4D97-AF65-F5344CB8AC3E}">
        <p14:creationId xmlns:p14="http://schemas.microsoft.com/office/powerpoint/2010/main" val="395723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edondar Retângulo em um Canto Diagonal 8"/>
          <p:cNvSpPr/>
          <p:nvPr userDrawn="1"/>
        </p:nvSpPr>
        <p:spPr>
          <a:xfrm flipH="1">
            <a:off x="335360" y="165789"/>
            <a:ext cx="10297593" cy="53128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67" b="1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Users\n0042826\Documents\FOTOS_LOGOS_AMEBAS\__Harmonização_Com Interna\____Kit completo\Logos\3 marcas\logos_net-claro-embratel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r="33638"/>
          <a:stretch/>
        </p:blipFill>
        <p:spPr bwMode="auto">
          <a:xfrm>
            <a:off x="11208568" y="227181"/>
            <a:ext cx="535730" cy="48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43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2" r:id="rId11"/>
    <p:sldLayoutId id="2147484143" r:id="rId12"/>
    <p:sldLayoutId id="2147484144" r:id="rId13"/>
    <p:sldLayoutId id="2147484145" r:id="rId14"/>
    <p:sldLayoutId id="2147484146" r:id="rId15"/>
  </p:sldLayoutIdLst>
  <p:txStyles>
    <p:titleStyle>
      <a:lvl1pPr algn="l" defTabSz="121917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4295800" y="5373216"/>
            <a:ext cx="7721600" cy="1056216"/>
          </a:xfrm>
        </p:spPr>
        <p:txBody>
          <a:bodyPr/>
          <a:lstStyle/>
          <a:p>
            <a:r>
              <a:rPr lang="pt-BR" sz="3200" dirty="0"/>
              <a:t>Rede e Cobertura - Portabilidade – Processos e Falhas</a:t>
            </a:r>
          </a:p>
        </p:txBody>
      </p:sp>
    </p:spTree>
    <p:extLst>
      <p:ext uri="{BB962C8B-B14F-4D97-AF65-F5344CB8AC3E}">
        <p14:creationId xmlns:p14="http://schemas.microsoft.com/office/powerpoint/2010/main" val="3653254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número telefo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4982" y1="97112" x2="84982" y2="97112"/>
                        <a14:foregroundMark x1="89399" y1="97112" x2="89399" y2="97112"/>
                        <a14:backgroundMark x1="32155" y1="81949" x2="32155" y2="81949"/>
                        <a14:backgroundMark x1="30212" y1="72924" x2="30212" y2="72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906" y="3850105"/>
            <a:ext cx="6146094" cy="300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97350" y="886878"/>
            <a:ext cx="73745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Quando o cliente realiza a Portabilidade para Claro, ele recebe um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número provisório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para já poder </a:t>
            </a:r>
            <a:r>
              <a:rPr lang="pt-B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aproveitar os serviços que seu número seja portado.</a:t>
            </a: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Quando chegar o dia da portabilidade, o número provisório será trocado automaticamente pelo número portado.</a:t>
            </a:r>
          </a:p>
        </p:txBody>
      </p:sp>
    </p:spTree>
    <p:extLst>
      <p:ext uri="{BB962C8B-B14F-4D97-AF65-F5344CB8AC3E}">
        <p14:creationId xmlns:p14="http://schemas.microsoft.com/office/powerpoint/2010/main" val="2741358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045" y="842747"/>
            <a:ext cx="32625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 o </a:t>
            </a:r>
            <a:r>
              <a:rPr lang="pt-B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conceito de portabilidade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está disponível na </a:t>
            </a:r>
            <a:r>
              <a:rPr lang="pt-BR" sz="40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Intranet - Portabilidade</a:t>
            </a:r>
            <a:endParaRPr lang="pt-BR" sz="48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upo 9"/>
          <p:cNvGrpSpPr>
            <a:grpSpLocks/>
          </p:cNvGrpSpPr>
          <p:nvPr/>
        </p:nvGrpSpPr>
        <p:grpSpPr bwMode="auto">
          <a:xfrm rot="20900340">
            <a:off x="433939" y="4534025"/>
            <a:ext cx="2234542" cy="1203620"/>
            <a:chOff x="280932" y="6239754"/>
            <a:chExt cx="1329234" cy="684000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638166" y="6431851"/>
              <a:ext cx="972000" cy="3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>
                  <a:latin typeface="Arial" pitchFamily="34" charset="0"/>
                  <a:cs typeface="Arial" pitchFamily="34" charset="0"/>
                </a:rPr>
                <a:t>Intranet</a:t>
              </a:r>
            </a:p>
          </p:txBody>
        </p:sp>
        <p:pic>
          <p:nvPicPr>
            <p:cNvPr id="7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32" y="6239754"/>
              <a:ext cx="634436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1813" t="15548" r="14026" b="13579"/>
          <a:stretch/>
        </p:blipFill>
        <p:spPr>
          <a:xfrm>
            <a:off x="3363807" y="1330495"/>
            <a:ext cx="8576954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095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737" t="9265" r="12395" b="9374"/>
          <a:stretch/>
        </p:blipFill>
        <p:spPr>
          <a:xfrm>
            <a:off x="0" y="0"/>
            <a:ext cx="12304295" cy="68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0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92144" y="0"/>
            <a:ext cx="4799856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7596177" y="1340768"/>
            <a:ext cx="4595823" cy="3456384"/>
          </a:xfrm>
          <a:prstGeom prst="rect">
            <a:avLst/>
          </a:prstGeom>
        </p:spPr>
        <p:txBody>
          <a:bodyPr lIns="103108" tIns="51554" rIns="103108" bIns="51554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Já o </a:t>
            </a:r>
            <a:r>
              <a:rPr lang="pt-BR" sz="4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procedimento técnico de portabilidade </a:t>
            </a:r>
            <a:r>
              <a:rPr lang="pt-BR" sz="3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está disponível no </a:t>
            </a:r>
            <a:r>
              <a:rPr lang="pt-BR" sz="4400" dirty="0">
                <a:solidFill>
                  <a:srgbClr val="C00000"/>
                </a:solidFill>
              </a:rPr>
              <a:t>POP0800 - Portabilidade</a:t>
            </a:r>
            <a:endParaRPr lang="pt-BR" sz="5400" dirty="0">
              <a:solidFill>
                <a:srgbClr val="C00000"/>
              </a:solidFill>
            </a:endParaRPr>
          </a:p>
        </p:txBody>
      </p:sp>
      <p:grpSp>
        <p:nvGrpSpPr>
          <p:cNvPr id="5" name="Grupo 9"/>
          <p:cNvGrpSpPr>
            <a:grpSpLocks/>
          </p:cNvGrpSpPr>
          <p:nvPr/>
        </p:nvGrpSpPr>
        <p:grpSpPr bwMode="auto">
          <a:xfrm rot="20900340">
            <a:off x="7939343" y="68574"/>
            <a:ext cx="2234542" cy="1203620"/>
            <a:chOff x="280932" y="6239754"/>
            <a:chExt cx="1329234" cy="684000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638166" y="6431851"/>
              <a:ext cx="972000" cy="32400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b="1" dirty="0">
                  <a:latin typeface="Arial" pitchFamily="34" charset="0"/>
                  <a:cs typeface="Arial" pitchFamily="34" charset="0"/>
                </a:rPr>
                <a:t>Intranet</a:t>
              </a:r>
            </a:p>
          </p:txBody>
        </p:sp>
        <p:pic>
          <p:nvPicPr>
            <p:cNvPr id="7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32" y="6239754"/>
              <a:ext cx="634436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4581" t="3735" r="37270" b="10626"/>
          <a:stretch/>
        </p:blipFill>
        <p:spPr>
          <a:xfrm>
            <a:off x="43264" y="0"/>
            <a:ext cx="7348880" cy="7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9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b="20888"/>
          <a:stretch>
            <a:fillRect/>
          </a:stretch>
        </p:blipFill>
        <p:spPr bwMode="auto">
          <a:xfrm>
            <a:off x="-1" y="275791"/>
            <a:ext cx="6817895" cy="658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7"/>
          <p:cNvSpPr>
            <a:spLocks noChangeArrowheads="1"/>
          </p:cNvSpPr>
          <p:nvPr/>
        </p:nvSpPr>
        <p:spPr bwMode="auto">
          <a:xfrm>
            <a:off x="7103979" y="2530119"/>
            <a:ext cx="44656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Nesse módulo, entenda </a:t>
            </a:r>
            <a:r>
              <a:rPr lang="pt-BR" altLang="pt-BR" sz="4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veremos</a:t>
            </a:r>
            <a:r>
              <a:rPr lang="pt-BR" altLang="pt-BR" sz="4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1" name="Retângulo 11"/>
          <p:cNvSpPr>
            <a:spLocks noChangeArrowheads="1"/>
          </p:cNvSpPr>
          <p:nvPr/>
        </p:nvSpPr>
        <p:spPr bwMode="auto">
          <a:xfrm>
            <a:off x="3191668" y="2644166"/>
            <a:ext cx="2400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Cancelamento do Pedido de Portabilidade</a:t>
            </a:r>
          </a:p>
        </p:txBody>
      </p:sp>
      <p:sp>
        <p:nvSpPr>
          <p:cNvPr id="23" name="Retângulo 13"/>
          <p:cNvSpPr>
            <a:spLocks noChangeArrowheads="1"/>
          </p:cNvSpPr>
          <p:nvPr/>
        </p:nvSpPr>
        <p:spPr bwMode="auto">
          <a:xfrm>
            <a:off x="3123207" y="3861048"/>
            <a:ext cx="18793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Reclamação de Portabilidade Indevida</a:t>
            </a:r>
          </a:p>
        </p:txBody>
      </p:sp>
      <p:sp>
        <p:nvSpPr>
          <p:cNvPr id="25" name="AutoShape 14" descr="Resultado de imagem para ciclo"/>
          <p:cNvSpPr>
            <a:spLocks noChangeAspect="1" noChangeArrowheads="1"/>
          </p:cNvSpPr>
          <p:nvPr/>
        </p:nvSpPr>
        <p:spPr bwMode="auto">
          <a:xfrm>
            <a:off x="0" y="205982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Retângulo 10"/>
          <p:cNvSpPr>
            <a:spLocks noChangeArrowheads="1"/>
          </p:cNvSpPr>
          <p:nvPr/>
        </p:nvSpPr>
        <p:spPr bwMode="auto">
          <a:xfrm>
            <a:off x="3136334" y="1844824"/>
            <a:ext cx="1751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Solicitar Portabilidade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7" t="83236"/>
          <a:stretch/>
        </p:blipFill>
        <p:spPr>
          <a:xfrm>
            <a:off x="2221754" y="1801479"/>
            <a:ext cx="663456" cy="65734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5" t="54160" r="63142" b="27990"/>
          <a:stretch/>
        </p:blipFill>
        <p:spPr>
          <a:xfrm>
            <a:off x="2281191" y="3928684"/>
            <a:ext cx="604019" cy="85569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1" t="54179" r="44171" b="27971"/>
          <a:stretch/>
        </p:blipFill>
        <p:spPr>
          <a:xfrm>
            <a:off x="2333309" y="2724695"/>
            <a:ext cx="496474" cy="767277"/>
          </a:xfrm>
          <a:prstGeom prst="rect">
            <a:avLst/>
          </a:prstGeom>
        </p:spPr>
      </p:pic>
      <p:sp>
        <p:nvSpPr>
          <p:cNvPr id="27" name="Retângulo 10"/>
          <p:cNvSpPr>
            <a:spLocks noChangeArrowheads="1"/>
          </p:cNvSpPr>
          <p:nvPr/>
        </p:nvSpPr>
        <p:spPr bwMode="auto">
          <a:xfrm>
            <a:off x="3136334" y="5000508"/>
            <a:ext cx="2239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latin typeface="Segoe UI" panose="020B0502040204020203" pitchFamily="34" charset="0"/>
                <a:cs typeface="Segoe UI" panose="020B0502040204020203" pitchFamily="34" charset="0"/>
              </a:rPr>
              <a:t>Consultar Status da Portabilidade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7" t="55275" b="28975"/>
          <a:stretch/>
        </p:blipFill>
        <p:spPr>
          <a:xfrm>
            <a:off x="2174534" y="4989752"/>
            <a:ext cx="710676" cy="6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 txBox="1">
            <a:spLocks/>
          </p:cNvSpPr>
          <p:nvPr/>
        </p:nvSpPr>
        <p:spPr>
          <a:xfrm>
            <a:off x="6312024" y="2712953"/>
            <a:ext cx="5040560" cy="1512168"/>
          </a:xfrm>
          <a:prstGeom prst="rect">
            <a:avLst/>
          </a:prstGeom>
        </p:spPr>
        <p:txBody>
          <a:bodyPr lIns="103108" tIns="51554" rIns="103108" bIns="51554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Solicitar Portabilidade</a:t>
            </a:r>
            <a:endParaRPr kumimoji="0" lang="pt-B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7" t="83236"/>
          <a:stretch/>
        </p:blipFill>
        <p:spPr>
          <a:xfrm>
            <a:off x="2063552" y="1899192"/>
            <a:ext cx="3168896" cy="31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53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7"/>
          <p:cNvSpPr>
            <a:spLocks noChangeArrowheads="1"/>
          </p:cNvSpPr>
          <p:nvPr/>
        </p:nvSpPr>
        <p:spPr bwMode="auto">
          <a:xfrm>
            <a:off x="119336" y="2060848"/>
            <a:ext cx="4465638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Vamos </a:t>
            </a:r>
            <a:r>
              <a:rPr lang="pt-BR" altLang="pt-BR" sz="44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ouvir</a:t>
            </a:r>
            <a:r>
              <a:rPr lang="pt-BR" altLang="pt-B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solicitação do nosso cliente.</a:t>
            </a:r>
            <a:endParaRPr lang="pt-BR" altLang="pt-BR" sz="4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01" y="0"/>
            <a:ext cx="7925899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31335" y="0"/>
            <a:ext cx="4991419" cy="7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Slide 16 - Portabilidade Edita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4121" y="3418803"/>
            <a:ext cx="2393032" cy="23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3575720" y="980728"/>
            <a:ext cx="86162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Nosso cliente é uma </a:t>
            </a:r>
            <a:r>
              <a:rPr lang="pt-BR" altLang="pt-BR" sz="40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pessoa física solicitando a portabilidade para Claro.</a:t>
            </a:r>
            <a:endParaRPr lang="pt-BR" altLang="pt-BR" sz="4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-24681" y="2276872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3575720" y="980728"/>
            <a:ext cx="861628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40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Importante! </a:t>
            </a: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portar a linha é necessário que </a:t>
            </a:r>
            <a:r>
              <a:rPr lang="pt-BR" alt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cliente esteja cadastrado com o mesmo tipo de documento na outra operadora </a:t>
            </a: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t-BR" altLang="pt-BR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</a:t>
            </a: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de CPF para CPF/ de CNPJ para CNPJ).</a:t>
            </a:r>
          </a:p>
          <a:p>
            <a:pPr>
              <a:defRPr/>
            </a:pPr>
            <a:endParaRPr lang="pt-BR" altLang="pt-BR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-24681" y="2276872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8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56" y="0"/>
            <a:ext cx="9243393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4799856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155479" y="332656"/>
            <a:ext cx="4595823" cy="3456384"/>
          </a:xfrm>
          <a:prstGeom prst="rect">
            <a:avLst/>
          </a:prstGeom>
        </p:spPr>
        <p:txBody>
          <a:bodyPr lIns="103108" tIns="51554" rIns="103108" bIns="51554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Informe ao cliente que a </a:t>
            </a:r>
            <a:r>
              <a:rPr lang="pt-BR" sz="28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solicitação de Portabilidade 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pode ser realizada através dos </a:t>
            </a:r>
            <a:r>
              <a:rPr lang="pt-BR" sz="3200" dirty="0">
                <a:solidFill>
                  <a:srgbClr val="C00000"/>
                </a:solidFill>
              </a:rPr>
              <a:t>seguintes canais: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Loja Claro;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Agente Autorizado.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pt-BR" sz="2800" dirty="0"/>
              <a:t>Caso o cliente </a:t>
            </a:r>
            <a:r>
              <a:rPr lang="pt-BR" sz="2800" b="1" dirty="0"/>
              <a:t>solicite o endereço da Loja mais próxima,</a:t>
            </a:r>
            <a:r>
              <a:rPr lang="pt-BR" sz="2800" dirty="0"/>
              <a:t> consulte </a:t>
            </a:r>
            <a:r>
              <a:rPr lang="pt-BR" sz="2800" dirty="0">
                <a:solidFill>
                  <a:srgbClr val="C00000"/>
                </a:solidFill>
              </a:rPr>
              <a:t>Informações &gt; Pontos de Venda &gt; Busca de Lojas.</a:t>
            </a:r>
          </a:p>
          <a:p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6" descr="Resultado de imagem para cl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708920"/>
            <a:ext cx="2309242" cy="230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7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2"/>
          <p:cNvSpPr txBox="1">
            <a:spLocks/>
          </p:cNvSpPr>
          <p:nvPr/>
        </p:nvSpPr>
        <p:spPr>
          <a:xfrm>
            <a:off x="6168008" y="1127448"/>
            <a:ext cx="6023992" cy="3312368"/>
          </a:xfrm>
          <a:prstGeom prst="rect">
            <a:avLst/>
          </a:prstGeom>
        </p:spPr>
        <p:txBody>
          <a:bodyPr lIns="103108" tIns="51554" rIns="103108" bIns="51554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Você sabia que pode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trocar de operadora de celular</a:t>
            </a:r>
            <a:r>
              <a:rPr kumimoji="0" lang="pt-BR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qualquer hora ou momento?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283" r="89980">
                        <a14:backgroundMark x1="7717" y1="69091" x2="7717" y2="69091"/>
                        <a14:backgroundMark x1="4768" y1="82606" x2="4768" y2="82606"/>
                        <a14:backgroundMark x1="39475" y1="94364" x2="39475" y2="94364"/>
                        <a14:backgroundMark x1="26141" y1="74970" x2="26141" y2="74970"/>
                        <a14:backgroundMark x1="30465" y1="75758" x2="30465" y2="75758"/>
                        <a14:backgroundMark x1="33455" y1="63030" x2="33455" y2="63030"/>
                        <a14:backgroundMark x1="29131" y1="67455" x2="29131" y2="67455"/>
                        <a14:backgroundMark x1="37333" y1="65455" x2="37333" y2="65455"/>
                        <a14:backgroundMark x1="37899" y1="73152" x2="37899" y2="73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5" t="18839" r="32178"/>
          <a:stretch/>
        </p:blipFill>
        <p:spPr>
          <a:xfrm>
            <a:off x="-24680" y="2204864"/>
            <a:ext cx="5688632" cy="4653136"/>
          </a:xfrm>
          <a:prstGeom prst="rect">
            <a:avLst/>
          </a:prstGeom>
        </p:spPr>
      </p:pic>
      <p:pic>
        <p:nvPicPr>
          <p:cNvPr id="1028" name="Picture 4" descr="Resultado de imagem para portabilidade cla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03">
            <a:off x="3330056" y="3452664"/>
            <a:ext cx="1284182" cy="16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viv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r="28354"/>
          <a:stretch/>
        </p:blipFill>
        <p:spPr bwMode="auto">
          <a:xfrm rot="313342">
            <a:off x="3503964" y="2763779"/>
            <a:ext cx="578222" cy="71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m para X vermel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609">
            <a:off x="3555637" y="2889051"/>
            <a:ext cx="474877" cy="4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56" y="0"/>
            <a:ext cx="9243393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4799856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102016" y="1561778"/>
            <a:ext cx="4595823" cy="3456384"/>
          </a:xfrm>
          <a:prstGeom prst="rect">
            <a:avLst/>
          </a:prstGeom>
        </p:spPr>
        <p:txBody>
          <a:bodyPr lIns="103108" tIns="51554" rIns="103108" bIns="51554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Na Loja o cliente receberá as </a:t>
            </a:r>
            <a:r>
              <a:rPr lang="pt-BR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ofertas de planos e promoções de acordo com seu perfil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e terá que </a:t>
            </a:r>
            <a:r>
              <a:rPr lang="pt-BR" sz="3200" dirty="0">
                <a:solidFill>
                  <a:srgbClr val="C00000"/>
                </a:solidFill>
              </a:rPr>
              <a:t>adquirir um CHIP da Claro e Aparelho GSM ou 3G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(caso não possuir);</a:t>
            </a:r>
          </a:p>
          <a:p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6" descr="Resultado de imagem para cl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708920"/>
            <a:ext cx="2309242" cy="230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8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56" y="0"/>
            <a:ext cx="9243393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4799856" cy="6858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102016" y="1484784"/>
            <a:ext cx="4595823" cy="3456384"/>
          </a:xfrm>
          <a:prstGeom prst="rect">
            <a:avLst/>
          </a:prstGeom>
        </p:spPr>
        <p:txBody>
          <a:bodyPr lIns="103108" tIns="51554" rIns="103108" bIns="51554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Caso o cliente informe que </a:t>
            </a:r>
            <a:r>
              <a:rPr lang="pt-BR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possui um Chip antigo e quer utilizá-lo, 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informe que o Chip poderá ser utilizado desde que </a:t>
            </a:r>
            <a:r>
              <a:rPr lang="pt-BR" sz="3200" dirty="0">
                <a:solidFill>
                  <a:srgbClr val="C00000"/>
                </a:solidFill>
              </a:rPr>
              <a:t>tenha sido comprado em menos de 1 ano e não tenha cadastro no sistema.</a:t>
            </a:r>
          </a:p>
        </p:txBody>
      </p:sp>
      <p:pic>
        <p:nvPicPr>
          <p:cNvPr id="5" name="Picture 6" descr="Resultado de imagem para cl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708920"/>
            <a:ext cx="2309242" cy="230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78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4439816" y="692696"/>
            <a:ext cx="7752184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alt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seguintes informações </a:t>
            </a: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devem ser </a:t>
            </a:r>
            <a:r>
              <a:rPr lang="pt-BR" alt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passadas de forma integral para o cliente:</a:t>
            </a:r>
          </a:p>
          <a:p>
            <a:pPr>
              <a:defRPr/>
            </a:pPr>
            <a:endParaRPr lang="pt-BR" altLang="pt-BR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Portabilidade é um </a:t>
            </a:r>
            <a:r>
              <a:rPr lang="pt-BR" altLang="pt-BR" sz="2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serviço gratuito;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altLang="pt-BR" sz="2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prazo 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regulamentar para conclusão da portabilidade é de 3 (três) dias úteis;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linha do cliente ficará </a:t>
            </a:r>
            <a:r>
              <a:rPr lang="pt-BR" altLang="pt-BR" sz="2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fora de serviço 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prazo máximo de até 2 (duas) horas durante a transição da portabilidade;</a:t>
            </a:r>
            <a:endParaRPr lang="pt-BR" altLang="pt-BR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-24681" y="2276872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13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4439816" y="692696"/>
            <a:ext cx="7752184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alt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seguintes informações </a:t>
            </a:r>
            <a:r>
              <a:rPr lang="pt-BR" alt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devem ser </a:t>
            </a:r>
            <a:r>
              <a:rPr lang="pt-BR" alt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passadas de forma integral para o cliente:</a:t>
            </a:r>
          </a:p>
          <a:p>
            <a:pPr>
              <a:defRPr/>
            </a:pPr>
            <a:endParaRPr lang="pt-BR" altLang="pt-BR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Informe ao cliente que ele </a:t>
            </a:r>
            <a:r>
              <a:rPr lang="pt-BR" altLang="pt-BR" sz="2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perderá seus créditos,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podendo consumir o saldo antes da conclusão da portabilidade.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 existir a </a:t>
            </a:r>
            <a:r>
              <a:rPr lang="pt-BR" altLang="pt-BR" sz="2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eventual necessidade de troca do equipamento, 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devido a tecnologia e frequência da operadora;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Todas as </a:t>
            </a:r>
            <a:r>
              <a:rPr lang="pt-BR" altLang="pt-BR" sz="28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condições de plano de serviços </a:t>
            </a:r>
            <a:r>
              <a:rPr lang="pt-BR" altLang="pt-B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podem ser consultados em nossos canais de vendas.</a:t>
            </a:r>
            <a:endParaRPr lang="pt-BR" altLang="pt-BR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-24681" y="2276872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79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0" y="1124744"/>
            <a:ext cx="7752184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Caso o cliente solicite </a:t>
            </a:r>
            <a:r>
              <a:rPr lang="pt-BR" alt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informações sobre como portar sua linha Claro para outra operadora, </a:t>
            </a:r>
            <a:r>
              <a:rPr lang="pt-BR" alt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informe que a solicitação deve ser </a:t>
            </a:r>
            <a:r>
              <a:rPr lang="pt-BR" alt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realizada na operadora em que o cliente deseja fazer parte.</a:t>
            </a:r>
            <a:endParaRPr lang="pt-BR" altLang="pt-BR" sz="32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altLang="pt-BR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altLang="pt-BR" sz="36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7583487" y="2308595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04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0" y="1124744"/>
            <a:ext cx="775218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Ao final do atendimento, </a:t>
            </a:r>
            <a:r>
              <a:rPr lang="pt-BR" altLang="pt-BR" sz="54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registre um protocolo no PS8.</a:t>
            </a:r>
            <a:endParaRPr lang="pt-BR" altLang="pt-BR" sz="4400" b="1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altLang="pt-BR" sz="3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altLang="pt-BR" sz="36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7583487" y="2308595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72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80" t="16532" r="4619" b="10626"/>
          <a:stretch/>
        </p:blipFill>
        <p:spPr>
          <a:xfrm>
            <a:off x="119336" y="908720"/>
            <a:ext cx="11881320" cy="512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o 2"/>
          <p:cNvGrpSpPr/>
          <p:nvPr/>
        </p:nvGrpSpPr>
        <p:grpSpPr>
          <a:xfrm>
            <a:off x="4290263" y="1772816"/>
            <a:ext cx="3461921" cy="1760210"/>
            <a:chOff x="6899303" y="2891081"/>
            <a:chExt cx="2700338" cy="253279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303" y="2891081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7299265" y="2979138"/>
              <a:ext cx="2190313" cy="244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Digite o número da linha do cliente em portabilidade e clique em pesquisar.</a:t>
              </a:r>
              <a:endParaRPr lang="pt-BR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6749" y="2851830"/>
            <a:ext cx="765760" cy="896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41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5548" r="18454" b="13579"/>
          <a:stretch/>
        </p:blipFill>
        <p:spPr>
          <a:xfrm>
            <a:off x="191344" y="836712"/>
            <a:ext cx="11665296" cy="570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o 2"/>
          <p:cNvGrpSpPr/>
          <p:nvPr/>
        </p:nvGrpSpPr>
        <p:grpSpPr>
          <a:xfrm>
            <a:off x="4540977" y="2599351"/>
            <a:ext cx="3461921" cy="961648"/>
            <a:chOff x="6899303" y="2891081"/>
            <a:chExt cx="2700338" cy="220993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303" y="2891081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7299265" y="2979138"/>
              <a:ext cx="2190313" cy="212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Clique em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Continuar Atendimento</a:t>
              </a:r>
            </a:p>
            <a:p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6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398" y="2201284"/>
            <a:ext cx="765760" cy="896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85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t="15548" r="10706" b="8657"/>
          <a:stretch/>
        </p:blipFill>
        <p:spPr>
          <a:xfrm>
            <a:off x="191344" y="800708"/>
            <a:ext cx="11618143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de cantos arredondados 2"/>
          <p:cNvSpPr/>
          <p:nvPr/>
        </p:nvSpPr>
        <p:spPr>
          <a:xfrm>
            <a:off x="6000415" y="2383210"/>
            <a:ext cx="1607753" cy="34831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2804096" y="2731520"/>
            <a:ext cx="3196319" cy="1240501"/>
            <a:chOff x="6899303" y="2891081"/>
            <a:chExt cx="2700338" cy="2052831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99303" y="2891081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6998007" y="2957559"/>
              <a:ext cx="2190313" cy="1986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Selecione a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opção Informação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 clique em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OK.</a:t>
              </a:r>
            </a:p>
            <a:p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7" name="Picture 2" descr="http://www.imixcomunicacao.com.br/imagens_index/mou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9198" y="2492896"/>
            <a:ext cx="765760" cy="896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28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t="15548" r="11259" b="10625"/>
          <a:stretch/>
        </p:blipFill>
        <p:spPr>
          <a:xfrm>
            <a:off x="119336" y="898876"/>
            <a:ext cx="11546135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de cantos arredondados 2"/>
          <p:cNvSpPr/>
          <p:nvPr/>
        </p:nvSpPr>
        <p:spPr>
          <a:xfrm>
            <a:off x="3069705" y="3779190"/>
            <a:ext cx="3388639" cy="1620644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119336" y="5013176"/>
            <a:ext cx="2200032" cy="1157952"/>
            <a:chOff x="6899303" y="2891081"/>
            <a:chExt cx="2700338" cy="190658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899303" y="2891081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6961318" y="3080393"/>
              <a:ext cx="2190313" cy="1527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Descreva o ocorrido no Memo.</a:t>
              </a:r>
              <a:endParaRPr lang="pt-BR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602422" y="4013448"/>
            <a:ext cx="3196319" cy="1251632"/>
            <a:chOff x="6899303" y="2891081"/>
            <a:chExt cx="2700338" cy="2071251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303" y="2891081"/>
              <a:ext cx="2700338" cy="190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7215951" y="2975979"/>
              <a:ext cx="2190313" cy="1986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Não Cliente &gt; Portabilidade. </a:t>
              </a:r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Status: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Procedente</a:t>
              </a:r>
              <a:endParaRPr lang="pt-BR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pt-BR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19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2588"/>
            <a:ext cx="4755855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55856" y="610136"/>
            <a:ext cx="721155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 cliente possui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liberdade para escolher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qual a </a:t>
            </a:r>
            <a:r>
              <a:rPr lang="pt-B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operadora de telefonia ideal para o seu perfil.</a:t>
            </a: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Alguns escolhem por preço, outros por cobertura, muitos deles por atendimento...</a:t>
            </a: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cliente pode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mudar de operadora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manter o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mesmo número de telefone.</a:t>
            </a:r>
            <a:endParaRPr lang="pt-BR" sz="44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83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7"/>
          <p:cNvSpPr>
            <a:spLocks noChangeArrowheads="1"/>
          </p:cNvSpPr>
          <p:nvPr/>
        </p:nvSpPr>
        <p:spPr bwMode="auto">
          <a:xfrm>
            <a:off x="3575720" y="764704"/>
            <a:ext cx="861628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os clientes que solicitam a </a:t>
            </a:r>
            <a:r>
              <a:rPr lang="pt-BR" alt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Portabilidade para a Claro como Pessoa Jurídica (CNPJ), </a:t>
            </a:r>
            <a:r>
              <a:rPr lang="pt-BR" alt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informe que para se tornar um cliente Claro Empresas </a:t>
            </a:r>
            <a:r>
              <a:rPr lang="pt-BR" alt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é necessário uma visita do Consultor de Vendas, </a:t>
            </a:r>
            <a:r>
              <a:rPr lang="pt-BR" alt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lhe apresentar o plano mais adequado à necessidade de sua empresa.</a:t>
            </a:r>
          </a:p>
          <a:p>
            <a:pPr>
              <a:defRPr/>
            </a:pPr>
            <a:endParaRPr lang="pt-BR" altLang="pt-BR" sz="4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100000" l="0" r="9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5946" r="21067"/>
          <a:stretch/>
        </p:blipFill>
        <p:spPr>
          <a:xfrm>
            <a:off x="-24681" y="2276872"/>
            <a:ext cx="460851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3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0" descr="S25_caju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8519"/>
          <a:stretch>
            <a:fillRect/>
          </a:stretch>
        </p:blipFill>
        <p:spPr bwMode="auto">
          <a:xfrm>
            <a:off x="162986" y="123827"/>
            <a:ext cx="120777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S39_ge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6" t="61852"/>
          <a:stretch>
            <a:fillRect/>
          </a:stretch>
        </p:blipFill>
        <p:spPr bwMode="auto">
          <a:xfrm>
            <a:off x="8784169" y="4498976"/>
            <a:ext cx="3551767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303544" y="2114761"/>
            <a:ext cx="8351835" cy="1211826"/>
          </a:xfrm>
          <a:prstGeom prst="rect">
            <a:avLst/>
          </a:prstGeom>
        </p:spPr>
        <p:txBody>
          <a:bodyPr wrap="square" lIns="102827" tIns="51413" rIns="102827" bIns="51413">
            <a:spAutoFit/>
          </a:bodyPr>
          <a:lstStyle/>
          <a:p>
            <a:r>
              <a:rPr lang="pt-BR" sz="72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Vamos praticar!</a:t>
            </a:r>
          </a:p>
        </p:txBody>
      </p:sp>
    </p:spTree>
    <p:extLst>
      <p:ext uri="{BB962C8B-B14F-4D97-AF65-F5344CB8AC3E}">
        <p14:creationId xmlns:p14="http://schemas.microsoft.com/office/powerpoint/2010/main" val="130352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0" descr="S25_caju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8519"/>
          <a:stretch>
            <a:fillRect/>
          </a:stretch>
        </p:blipFill>
        <p:spPr bwMode="auto">
          <a:xfrm>
            <a:off x="162986" y="123827"/>
            <a:ext cx="120777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S39_ge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6" t="61852"/>
          <a:stretch>
            <a:fillRect/>
          </a:stretch>
        </p:blipFill>
        <p:spPr bwMode="auto">
          <a:xfrm>
            <a:off x="8784169" y="4498976"/>
            <a:ext cx="3551767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562896" y="1345796"/>
            <a:ext cx="9092483" cy="3120040"/>
          </a:xfrm>
          <a:prstGeom prst="rect">
            <a:avLst/>
          </a:prstGeom>
        </p:spPr>
        <p:txBody>
          <a:bodyPr wrap="square" lIns="102827" tIns="51413" rIns="102827" bIns="51413">
            <a:spAutoFit/>
          </a:bodyPr>
          <a:lstStyle/>
          <a:p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esta atividade, acesse o </a:t>
            </a:r>
            <a:r>
              <a:rPr lang="pt-BR" sz="28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POP0800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 procure a solução para algumas situações:</a:t>
            </a:r>
          </a:p>
          <a:p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Cancelamento do Pedido de Portabilidade;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Estorno de Portabilidade IN Indevido;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Consultar Status de Portabilidade.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52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761648" y="790835"/>
            <a:ext cx="3128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36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Importante!</a:t>
            </a:r>
            <a:endParaRPr lang="pt-BR" altLang="pt-BR" sz="4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Diagrama 5"/>
          <p:cNvGraphicFramePr/>
          <p:nvPr/>
        </p:nvGraphicFramePr>
        <p:xfrm>
          <a:off x="407367" y="2708920"/>
          <a:ext cx="11011071" cy="3567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761648" y="1437166"/>
            <a:ext cx="110325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Sempre faça o </a:t>
            </a:r>
            <a:r>
              <a:rPr lang="pt-BR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Checklist</a:t>
            </a: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t-B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 garante a </a:t>
            </a:r>
            <a:r>
              <a:rPr lang="pt-BR" sz="35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assertividade no seu atendimento.</a:t>
            </a:r>
          </a:p>
        </p:txBody>
      </p:sp>
    </p:spTree>
    <p:extLst>
      <p:ext uri="{BB962C8B-B14F-4D97-AF65-F5344CB8AC3E}">
        <p14:creationId xmlns:p14="http://schemas.microsoft.com/office/powerpoint/2010/main" val="379595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4"/>
            <a:ext cx="12192000" cy="6844277"/>
          </a:xfrm>
          <a:prstGeom prst="rect">
            <a:avLst/>
          </a:prstGeom>
        </p:spPr>
      </p:pic>
      <p:sp>
        <p:nvSpPr>
          <p:cNvPr id="2" name="Retângulo 7"/>
          <p:cNvSpPr>
            <a:spLocks noChangeArrowheads="1"/>
          </p:cNvSpPr>
          <p:nvPr/>
        </p:nvSpPr>
        <p:spPr bwMode="auto">
          <a:xfrm>
            <a:off x="3623048" y="3933058"/>
            <a:ext cx="85689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8000" b="1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Dúvidas???</a:t>
            </a:r>
            <a:endParaRPr lang="pt-BR" altLang="pt-BR" sz="54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95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70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644852"/>
            <a:ext cx="43079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portabilidade numérica é uma regra que </a:t>
            </a:r>
            <a:r>
              <a:rPr lang="pt-B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permite</a:t>
            </a:r>
            <a:r>
              <a:rPr lang="pt-BR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um cliente de </a:t>
            </a:r>
            <a:r>
              <a:rPr lang="pt-B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telefonia móvel ou fixa </a:t>
            </a:r>
            <a:r>
              <a:rPr lang="pt-BR" sz="32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manter o número do seu telefone mesmo que troque de operadora dentro do mesmo DDD.</a:t>
            </a: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Resultado de imagem para portabilidade cla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2"/>
          <a:stretch/>
        </p:blipFill>
        <p:spPr bwMode="auto">
          <a:xfrm>
            <a:off x="4684294" y="2479895"/>
            <a:ext cx="7243637" cy="353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74649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Chamamos essa mudança de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Portabilidade Numérica.</a:t>
            </a:r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upo 6"/>
          <p:cNvGrpSpPr>
            <a:grpSpLocks/>
          </p:cNvGrpSpPr>
          <p:nvPr/>
        </p:nvGrpSpPr>
        <p:grpSpPr bwMode="auto">
          <a:xfrm rot="1142206">
            <a:off x="9331694" y="1756997"/>
            <a:ext cx="2441485" cy="1243429"/>
            <a:chOff x="342367" y="6195413"/>
            <a:chExt cx="1330925" cy="579721"/>
          </a:xfrm>
        </p:grpSpPr>
        <p:sp>
          <p:nvSpPr>
            <p:cNvPr id="6" name="Retângulo de cantos arredondados 5"/>
            <p:cNvSpPr/>
            <p:nvPr/>
          </p:nvSpPr>
          <p:spPr>
            <a:xfrm rot="21062304">
              <a:off x="629292" y="6315756"/>
              <a:ext cx="1044000" cy="324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pt-BR" sz="2400" b="1" dirty="0">
                  <a:latin typeface="Arial" pitchFamily="34" charset="0"/>
                  <a:cs typeface="Arial" pitchFamily="34" charset="0"/>
                </a:rPr>
                <a:t>Conceito</a:t>
              </a:r>
            </a:p>
          </p:txBody>
        </p:sp>
        <p:pic>
          <p:nvPicPr>
            <p:cNvPr id="7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2264">
              <a:off x="342367" y="6195413"/>
              <a:ext cx="492414" cy="579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6224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95998" y="2006527"/>
            <a:ext cx="55184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solicitação de portabilidade </a:t>
            </a:r>
            <a:r>
              <a:rPr lang="pt-BR" sz="40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 ser feita junto a operadora para a qual o cliente quer mudar </a:t>
            </a:r>
            <a:r>
              <a:rPr lang="pt-BR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levar seu número.</a:t>
            </a:r>
            <a:endParaRPr lang="pt-BR" sz="40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18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380"/>
            <a:ext cx="4049044" cy="575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Resultado de imagem para cl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27" y="239883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2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portabilidade numeric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r="40044"/>
          <a:stretch/>
        </p:blipFill>
        <p:spPr bwMode="auto">
          <a:xfrm>
            <a:off x="0" y="3095206"/>
            <a:ext cx="4865604" cy="37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282699" y="776510"/>
            <a:ext cx="673283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portabilidade é possível de operadora </a:t>
            </a:r>
            <a:r>
              <a:rPr lang="pt-B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celular para celular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 de </a:t>
            </a:r>
            <a:r>
              <a:rPr lang="pt-B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fixa para fixa,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sz="40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mesmo DDD. </a:t>
            </a:r>
          </a:p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Isso significa que se mudar de cidade o cliente não pode carregar o seu número e nem pode solicitar que seu número fixo seja migrado para uma operadora celular, ou vice-versa.</a:t>
            </a:r>
          </a:p>
          <a:p>
            <a:endParaRPr lang="pt-BR" sz="36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7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portabilidade numerica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r="40044"/>
          <a:stretch/>
        </p:blipFill>
        <p:spPr bwMode="auto">
          <a:xfrm>
            <a:off x="0" y="3095206"/>
            <a:ext cx="4865604" cy="37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46867" y="1929615"/>
            <a:ext cx="67328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portabilidade só se aplica a </a:t>
            </a:r>
            <a:r>
              <a:rPr lang="pt-B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números com linhas ativas,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dos serviços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Claro Cartão e Claro Conta.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 seja, o cliente não pode solicitar a portabilidade de linhas já canceladas.</a:t>
            </a:r>
            <a:endParaRPr lang="pt-BR" sz="36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4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9807" y="683364"/>
            <a:ext cx="644892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Atenção!</a:t>
            </a:r>
          </a:p>
          <a:p>
            <a:endParaRPr lang="pt-BR" sz="36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Ao portar o número para uma nova operadora o cliente </a:t>
            </a:r>
            <a:r>
              <a:rPr lang="pt-BR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carrega seus BÔNUS, créditos Pré-pagos, planos ou serviços </a:t>
            </a:r>
            <a:r>
              <a:rPr lang="pt-BR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porque eles estavam ativos na operadora antiga. </a:t>
            </a:r>
          </a:p>
        </p:txBody>
      </p:sp>
      <p:pic>
        <p:nvPicPr>
          <p:cNvPr id="4" name="Picture 18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56" y="1106380"/>
            <a:ext cx="4049044" cy="575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Resultado de imagem para cl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83" y="239883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sultado de imagem para praz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221"/>
            <a:ext cx="4868779" cy="48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14783" y="2683594"/>
            <a:ext cx="67328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prazo completo </a:t>
            </a:r>
            <a:r>
              <a:rPr lang="pt-B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para finalizar a solicitação de portabilidade é de </a:t>
            </a:r>
            <a:r>
              <a:rPr lang="pt-BR" sz="36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até 3 dias úteis.</a:t>
            </a:r>
            <a:endParaRPr lang="pt-BR" sz="3200" dirty="0">
              <a:solidFill>
                <a:srgbClr val="C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pt-BR" sz="3200" dirty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33705"/>
      </p:ext>
    </p:extLst>
  </p:cSld>
  <p:clrMapOvr>
    <a:masterClrMapping/>
  </p:clrMapOvr>
</p:sld>
</file>

<file path=ppt/theme/theme1.xml><?xml version="1.0" encoding="utf-8"?>
<a:theme xmlns:a="http://schemas.openxmlformats.org/drawingml/2006/main" name="3_CAPA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APA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NSTITUCIO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93EEC5C2E446945B16B41CF32128251" ma:contentTypeVersion="11" ma:contentTypeDescription="Crie um novo documento." ma:contentTypeScope="" ma:versionID="3d941028e4be48e8c701044bb306e4ab">
  <xsd:schema xmlns:xsd="http://www.w3.org/2001/XMLSchema" xmlns:xs="http://www.w3.org/2001/XMLSchema" xmlns:p="http://schemas.microsoft.com/office/2006/metadata/properties" xmlns:ns2="507d6306-536e-483a-8113-89a1a4231b5d" targetNamespace="http://schemas.microsoft.com/office/2006/metadata/properties" ma:root="true" ma:fieldsID="20a3f59794f73a68d6e6d0d25c582b21" ns2:_="">
    <xsd:import namespace="507d6306-536e-483a-8113-89a1a4231b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6306-536e-483a-8113-89a1a4231b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7d6306-536e-483a-8113-89a1a4231b5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0D59BD-146E-40A8-B46C-2D0989B6A587}"/>
</file>

<file path=customXml/itemProps2.xml><?xml version="1.0" encoding="utf-8"?>
<ds:datastoreItem xmlns:ds="http://schemas.openxmlformats.org/officeDocument/2006/customXml" ds:itemID="{A2C7643C-55F0-4702-8A4F-15B9DD8DD45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44F5D03-4040-4E6B-8BC2-0D3323215B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22073</TotalTime>
  <Words>862</Words>
  <Application>Microsoft Office PowerPoint</Application>
  <PresentationFormat>Widescreen</PresentationFormat>
  <Paragraphs>73</Paragraphs>
  <Slides>35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Segoe Print</vt:lpstr>
      <vt:lpstr>Segoe UI</vt:lpstr>
      <vt:lpstr>Wingdings</vt:lpstr>
      <vt:lpstr>3_CAPAS</vt:lpstr>
      <vt:lpstr>Custom Design</vt:lpstr>
      <vt:lpstr>CAPAS</vt:lpstr>
      <vt:lpstr>Personalizar design</vt:lpstr>
      <vt:lpstr>2_INSTITUCIONAL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Banco Bradesco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Administrador</dc:creator>
  <cp:lastModifiedBy>JANAINA DAVID DOS ANJOS</cp:lastModifiedBy>
  <cp:revision>1512</cp:revision>
  <cp:lastPrinted>2014-07-24T11:42:16Z</cp:lastPrinted>
  <dcterms:created xsi:type="dcterms:W3CDTF">2013-08-23T13:11:46Z</dcterms:created>
  <dcterms:modified xsi:type="dcterms:W3CDTF">2023-08-27T20:07:11Z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0x010100793EEC5C2E446945B16B41CF32128251</vt:lpwstr>
  </property>
</Properties>
</file>