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256" r:id="rId5"/>
    <p:sldId id="261" r:id="rId6"/>
    <p:sldId id="268" r:id="rId7"/>
    <p:sldId id="266" r:id="rId8"/>
    <p:sldId id="259" r:id="rId9"/>
    <p:sldId id="270" r:id="rId10"/>
    <p:sldId id="257" r:id="rId11"/>
    <p:sldId id="269" r:id="rId12"/>
    <p:sldId id="271" r:id="rId13"/>
    <p:sldId id="272" r:id="rId14"/>
    <p:sldId id="274" r:id="rId15"/>
    <p:sldId id="267" r:id="rId16"/>
    <p:sldId id="277" r:id="rId17"/>
    <p:sldId id="260" r:id="rId18"/>
    <p:sldId id="278" r:id="rId19"/>
    <p:sldId id="279" r:id="rId20"/>
    <p:sldId id="280" r:id="rId21"/>
    <p:sldId id="281" r:id="rId22"/>
    <p:sldId id="283" r:id="rId23"/>
    <p:sldId id="284" r:id="rId24"/>
    <p:sldId id="264" r:id="rId25"/>
    <p:sldId id="285" r:id="rId26"/>
    <p:sldId id="265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323"/>
    <a:srgbClr val="FFEFEB"/>
    <a:srgbClr val="2D5654"/>
    <a:srgbClr val="A82335"/>
    <a:srgbClr val="C6712E"/>
    <a:srgbClr val="FEEAD3"/>
    <a:srgbClr val="A3C3C4"/>
    <a:srgbClr val="E2BD37"/>
    <a:srgbClr val="234664"/>
    <a:srgbClr val="718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31"/>
    <p:restoredTop sz="71361" autoAdjust="0"/>
  </p:normalViewPr>
  <p:slideViewPr>
    <p:cSldViewPr snapToGrid="0">
      <p:cViewPr varScale="1">
        <p:scale>
          <a:sx n="85" d="100"/>
          <a:sy n="85" d="100"/>
        </p:scale>
        <p:origin x="1136" y="168"/>
      </p:cViewPr>
      <p:guideLst>
        <p:guide orient="horz" pos="2160"/>
        <p:guide pos="3840"/>
        <p:guide orient="horz" pos="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64226-3DF3-9A40-9434-2C6AC00CD6BD}" type="datetimeFigureOut">
              <a:rPr lang="pt-BR" smtClean="0"/>
              <a:t>09/04/2026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6763C-CBA2-364D-A897-41F0205BF9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241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  <a:r>
              <a:rPr lang="pt-BR" dirty="0"/>
              <a:t>O Guardião é o personagem que acompanha toda a Missão.</a:t>
            </a:r>
          </a:p>
          <a:p>
            <a:pPr algn="l" fontAlgn="base"/>
            <a:endParaRPr lang="pt-BR" dirty="0">
              <a:latin typeface="AMX" pitchFamily="2" charset="77"/>
            </a:endParaRPr>
          </a:p>
          <a:p>
            <a:pPr algn="l" fontAlgn="base"/>
            <a:r>
              <a:rPr lang="pt-BR" dirty="0">
                <a:latin typeface="AMX" pitchFamily="2" charset="77"/>
              </a:rPr>
              <a:t>Que você tenha uma excelente jornada de aprendizagem.</a:t>
            </a:r>
            <a:r>
              <a:rPr lang="en-US" dirty="0">
                <a:latin typeface="AMX" pitchFamily="2" charset="77"/>
              </a:rPr>
              <a:t>​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chemeClr val="bg1"/>
                </a:solidFill>
                <a:latin typeface="AMX" pitchFamily="2" charset="77"/>
              </a:rPr>
              <a:t>Em um universo chamado Suporte à Venda existem diversos planetas.</a:t>
            </a:r>
            <a:br>
              <a:rPr lang="pt-BR" sz="1200" dirty="0">
                <a:solidFill>
                  <a:schemeClr val="bg1"/>
                </a:solidFill>
                <a:latin typeface="AMX" pitchFamily="2" charset="77"/>
              </a:rPr>
            </a:br>
            <a:r>
              <a:rPr lang="pt-BR" sz="1200" dirty="0">
                <a:solidFill>
                  <a:schemeClr val="bg1"/>
                </a:solidFill>
                <a:latin typeface="AMX" pitchFamily="2" charset="77"/>
              </a:rPr>
              <a:t>Entre eles o Planeta </a:t>
            </a:r>
            <a:r>
              <a:rPr lang="pt-BR" sz="1200" b="1" dirty="0">
                <a:solidFill>
                  <a:schemeClr val="bg1"/>
                </a:solidFill>
                <a:latin typeface="AMX" pitchFamily="2" charset="77"/>
              </a:rPr>
              <a:t>Canais Remotos</a:t>
            </a:r>
            <a:r>
              <a:rPr lang="pt-BR" sz="1200" dirty="0">
                <a:solidFill>
                  <a:schemeClr val="bg1"/>
                </a:solidFill>
                <a:latin typeface="AMX" pitchFamily="2" charset="77"/>
              </a:rPr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6763C-CBA2-364D-A897-41F0205BF9B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8040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FACILITADOR: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>
              <a:solidFill>
                <a:schemeClr val="tx1">
                  <a:lumMod val="85000"/>
                  <a:lumOff val="15000"/>
                </a:schemeClr>
              </a:solidFill>
              <a:latin typeface="AMX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Com as coordenadas da nossa Central em mãos, </a:t>
            </a:r>
            <a:r>
              <a:rPr lang="pt-BR" b="1" dirty="0">
                <a:solidFill>
                  <a:srgbClr val="A82335"/>
                </a:solidFill>
                <a:latin typeface="AMX" pitchFamily="2" charset="77"/>
              </a:rPr>
              <a:t>o caminho está nítido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 para você?​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Se houver </a:t>
            </a:r>
            <a:r>
              <a:rPr lang="pt-BR" b="1" dirty="0">
                <a:solidFill>
                  <a:srgbClr val="A82335"/>
                </a:solidFill>
                <a:latin typeface="AMX" pitchFamily="2" charset="77"/>
              </a:rPr>
              <a:t>dúvidas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 sobre a rota, a hora de ajustar o curso é agora, antes de partirmos para a próxima missão de exploração. Vamos lá?​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  <a:latin typeface="AMX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Criamos valor que transforma, atuando em parceria com clientes e força de venda.​​</a:t>
            </a:r>
            <a:endParaRPr lang="pt-BR" dirty="0"/>
          </a:p>
          <a:p>
            <a:endParaRPr lang="pt-BR" b="1" i="1" dirty="0"/>
          </a:p>
          <a:p>
            <a:r>
              <a:rPr lang="pt-BR" b="1" i="1" dirty="0"/>
              <a:t>Estamos concentrados em proporcionar as melhores experiências para nossos clientes internos e externos. Movidos por desafios, nossa energia está focada em criar valor que transforma, conectando resultados para a Claro e para os clientes. Juntos, fazemos a diferença.</a:t>
            </a:r>
            <a:endParaRPr lang="pt-BR" dirty="0">
              <a:solidFill>
                <a:srgbClr val="444444"/>
              </a:solidFill>
            </a:endParaRPr>
          </a:p>
          <a:p>
            <a:r>
              <a:rPr lang="pt-BR" b="1" dirty="0"/>
              <a:t>Jogando Junto com os clientes e a nossa força de venda!</a:t>
            </a:r>
            <a:endParaRPr lang="en-US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6763C-CBA2-364D-A897-41F0205BF9B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8268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</a:p>
          <a:p>
            <a:endParaRPr lang="pt-BR" b="1" dirty="0">
              <a:solidFill>
                <a:schemeClr val="tx1">
                  <a:lumMod val="85000"/>
                  <a:lumOff val="15000"/>
                </a:schemeClr>
              </a:solidFill>
              <a:latin typeface="AMX" pitchFamily="2" charset="77"/>
            </a:endParaRPr>
          </a:p>
          <a:p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O cliente Claro pode adquirir produtos e serviços por </a:t>
            </a:r>
            <a:r>
              <a:rPr lang="pt-BR" b="1" dirty="0">
                <a:solidFill>
                  <a:srgbClr val="A82335"/>
                </a:solidFill>
                <a:latin typeface="AMX" pitchFamily="2" charset="77"/>
              </a:rPr>
              <a:t>diferentes canais de compra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, presenciais e não presenciais. Cada um deles oferece uma forma distinta de interação e experiência no momento da compra.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6763C-CBA2-364D-A897-41F0205BF9B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0942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</a:p>
          <a:p>
            <a:endParaRPr lang="pt-BR" b="1" dirty="0"/>
          </a:p>
          <a:p>
            <a:r>
              <a:rPr lang="pt-BR" dirty="0"/>
              <a:t>A partir de agora, os canais digitais serão abordados um a um.</a:t>
            </a:r>
            <a:endParaRPr lang="en-US" dirty="0"/>
          </a:p>
          <a:p>
            <a:endParaRPr lang="en-US" dirty="0"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rgbClr val="232323"/>
                </a:solidFill>
                <a:latin typeface="AMX" pitchFamily="2" charset="77"/>
              </a:rPr>
              <a:t>Após a compra — ou mesmo durante a jornada — o cliente pode ser atendido por </a:t>
            </a:r>
            <a:r>
              <a:rPr lang="pt-BR" sz="1200" b="1" dirty="0">
                <a:solidFill>
                  <a:srgbClr val="A82335"/>
                </a:solidFill>
                <a:latin typeface="AMX" pitchFamily="2" charset="77"/>
              </a:rPr>
              <a:t>diferentes canais digitais</a:t>
            </a:r>
            <a:r>
              <a:rPr lang="pt-BR" sz="1200" dirty="0">
                <a:solidFill>
                  <a:srgbClr val="232323"/>
                </a:solidFill>
                <a:latin typeface="AMX" pitchFamily="2" charset="77"/>
              </a:rPr>
              <a:t>. É nesse contexto que acontece a atuação do representante, apoiando o cliente nos diversos momentos da jornada, do </a:t>
            </a:r>
            <a:r>
              <a:rPr lang="pt-BR" sz="1200" dirty="0" err="1">
                <a:solidFill>
                  <a:srgbClr val="232323"/>
                </a:solidFill>
                <a:latin typeface="AMX" pitchFamily="2" charset="77"/>
              </a:rPr>
              <a:t>pré</a:t>
            </a:r>
            <a:r>
              <a:rPr lang="pt-BR" sz="1200" dirty="0">
                <a:solidFill>
                  <a:srgbClr val="232323"/>
                </a:solidFill>
                <a:latin typeface="AMX" pitchFamily="2" charset="77"/>
              </a:rPr>
              <a:t> ao pós-venda.​</a:t>
            </a:r>
            <a:endParaRPr kumimoji="0" lang="pt-BR" sz="120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AMX" pitchFamily="2" charset="77"/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6763C-CBA2-364D-A897-41F0205BF9B6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9146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38675-9619-25DD-6CDE-5D0986C5E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97A5099-2800-A56C-92E2-4FABB3F638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E86298B-1F90-AF2F-8098-4BDAB54352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</a:p>
          <a:p>
            <a:endParaRPr lang="pt-BR" b="1" dirty="0"/>
          </a:p>
          <a:p>
            <a:r>
              <a:rPr lang="pt-BR" dirty="0"/>
              <a:t>Whatsapp: O atendimento via WhatsApp oferece praticidade e agilidade, permitindo uma comunicação rápida e direta com o cliente. Esse canal facilita o esclarecimento de dúvidas, o acompanhamento de solicitações e a resolução de demandas, contribuindo para uma experiência mais fluida e satisfatória.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rgbClr val="232323"/>
                </a:solidFill>
                <a:latin typeface="AMX" pitchFamily="2" charset="77"/>
              </a:rPr>
              <a:t>Canal </a:t>
            </a:r>
            <a:r>
              <a:rPr lang="pt-BR" sz="1200" b="1" dirty="0">
                <a:solidFill>
                  <a:srgbClr val="A82335"/>
                </a:solidFill>
                <a:latin typeface="AMX" pitchFamily="2" charset="77"/>
              </a:rPr>
              <a:t>ágil</a:t>
            </a:r>
            <a:r>
              <a:rPr lang="pt-BR" sz="1200" dirty="0">
                <a:solidFill>
                  <a:srgbClr val="232323"/>
                </a:solidFill>
                <a:latin typeface="AMX" pitchFamily="2" charset="77"/>
              </a:rPr>
              <a:t> e </a:t>
            </a:r>
            <a:r>
              <a:rPr lang="pt-BR" sz="1200" b="1" dirty="0">
                <a:solidFill>
                  <a:srgbClr val="A82335"/>
                </a:solidFill>
                <a:latin typeface="AMX" pitchFamily="2" charset="77"/>
              </a:rPr>
              <a:t>prático</a:t>
            </a:r>
            <a:r>
              <a:rPr lang="pt-BR" sz="1200" dirty="0">
                <a:solidFill>
                  <a:srgbClr val="232323"/>
                </a:solidFill>
                <a:latin typeface="AMX" pitchFamily="2" charset="77"/>
              </a:rPr>
              <a:t>, que facilita a comunicação rápida,</a:t>
            </a:r>
            <a:br>
              <a:rPr lang="pt-BR" sz="1200" dirty="0">
                <a:solidFill>
                  <a:srgbClr val="232323"/>
                </a:solidFill>
                <a:latin typeface="AMX" pitchFamily="2" charset="77"/>
              </a:rPr>
            </a:br>
            <a:r>
              <a:rPr lang="pt-BR" sz="1200" dirty="0">
                <a:solidFill>
                  <a:srgbClr val="232323"/>
                </a:solidFill>
                <a:latin typeface="AMX" pitchFamily="2" charset="77"/>
              </a:rPr>
              <a:t>o esclarecimento de dúvidas e a resolução de demandas do cliente.​</a:t>
            </a:r>
            <a:endParaRPr kumimoji="0" lang="pt-BR" sz="120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AMX" pitchFamily="2" charset="77"/>
            </a:endParaRP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A9EEF4E-0061-C922-AE12-FDC1734B24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6763C-CBA2-364D-A897-41F0205BF9B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324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BEC33-BC96-D3D8-BE19-4D3208A96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2E962BF-4D61-2C2B-3C3D-1C6B0BA243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855437B-F003-3C4B-8505-0D3168BC58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</a:p>
          <a:p>
            <a:endParaRPr lang="pt-BR" b="1" dirty="0"/>
          </a:p>
          <a:p>
            <a:r>
              <a:rPr lang="pt-BR" dirty="0"/>
              <a:t>0800 – Receptivo: O canal 0800 proporciona atendimento acessível e humanizado, permitindo uma interação direta entre cliente e atendente. É especialmente importante para situações que exigem maior detalhamento, orientação passo a passo ou apoio em momentos de decisão, reforçando a confiança do cliente.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108B05E-49F5-01A0-B044-D32EAEFD52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6763C-CBA2-364D-A897-41F0205BF9B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5183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6C18E-5802-52AE-02A7-919852B3B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9D2A9B7-C6B8-99DA-09B4-9FDF198079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2FF22CD-F24B-0B4A-DE4E-C2002807C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</a:p>
          <a:p>
            <a:endParaRPr lang="pt-BR" b="1" dirty="0"/>
          </a:p>
          <a:p>
            <a:r>
              <a:rPr lang="pt-BR" b="1" dirty="0"/>
              <a:t>Dúvidas ou apoio até 7 dias da compra pode acionar</a:t>
            </a:r>
            <a:endParaRPr lang="en-US" dirty="0">
              <a:solidFill>
                <a:srgbClr val="444444"/>
              </a:solidFill>
            </a:endParaRPr>
          </a:p>
          <a:p>
            <a:r>
              <a:rPr lang="pt-BR" dirty="0"/>
              <a:t>O chat possibilita um atendimento dinâmico e eficiente, ideal para demandas objetivas e resoluções rápidas. Ao integrar agilidade e organização das informações, esse canal contribui para a redução do tempo de espera e para uma experiência positiva durante a jornada do cliente.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AB74FB0-172D-A11E-712A-2AFD5AE1CA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6763C-CBA2-364D-A897-41F0205BF9B6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079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AFB33-683F-5D58-8CA8-48EE737CA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F6FECAB-84A3-C331-E386-80909DA6B0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AA9980A-3827-78A1-59A8-2E8B034D58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</a:p>
          <a:p>
            <a:endParaRPr lang="pt-BR" b="1" dirty="0"/>
          </a:p>
          <a:p>
            <a:r>
              <a:rPr lang="pt-BR" b="1" dirty="0"/>
              <a:t>E-mail</a:t>
            </a:r>
            <a:endParaRPr lang="en-US" dirty="0">
              <a:solidFill>
                <a:srgbClr val="444444"/>
              </a:solidFill>
            </a:endParaRPr>
          </a:p>
          <a:p>
            <a:r>
              <a:rPr lang="pt-BR" dirty="0"/>
              <a:t>O atendimento por e-mail garante formalidade, registro e clareza na comunicação. É indicado para demandas que exigem detalhamento, envio de informações complementares ou acompanhamento posterior, assegurando transparência e rastreabilidade no atendimento ao cliente.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08DC3E1-2B3A-9D7B-B3A9-337130BE28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6763C-CBA2-364D-A897-41F0205BF9B6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9718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</a:p>
          <a:p>
            <a:endParaRPr lang="pt-BR" b="1" dirty="0">
              <a:solidFill>
                <a:schemeClr val="tx1">
                  <a:lumMod val="85000"/>
                  <a:lumOff val="15000"/>
                </a:schemeClr>
              </a:solidFill>
              <a:latin typeface="AMX" pitchFamily="2" charset="77"/>
            </a:endParaRPr>
          </a:p>
          <a:p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Após explorar a Estação N1, você assume o papel de </a:t>
            </a:r>
            <a:r>
              <a:rPr lang="pt-BR" b="1" dirty="0">
                <a:solidFill>
                  <a:srgbClr val="A82335"/>
                </a:solidFill>
                <a:latin typeface="AMX" pitchFamily="2" charset="77"/>
              </a:rPr>
              <a:t>Representante N1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, atuando como um verdadeiro </a:t>
            </a:r>
            <a:r>
              <a:rPr lang="pt-BR" b="1" dirty="0">
                <a:solidFill>
                  <a:srgbClr val="2D5654"/>
                </a:solidFill>
                <a:latin typeface="AMX" pitchFamily="2" charset="77"/>
              </a:rPr>
              <a:t>Guardião da Venda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.​</a:t>
            </a:r>
          </a:p>
          <a:p>
            <a:pPr lvl="0" algn="l">
              <a:spcBef>
                <a:spcPts val="1200"/>
              </a:spcBef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​Sua missão é ser o elo de confiança para o cliente digital, garantindo que ele esteja amparado pelo nosso suporte em cada etapa da jornada.</a:t>
            </a:r>
          </a:p>
          <a:p>
            <a:endParaRPr lang="pt-BR" b="1" dirty="0">
              <a:solidFill>
                <a:srgbClr val="444444"/>
              </a:solidFill>
            </a:endParaRPr>
          </a:p>
          <a:p>
            <a:endParaRPr lang="en-US" dirty="0">
              <a:solidFill>
                <a:srgbClr val="444444"/>
              </a:solidFill>
            </a:endParaRPr>
          </a:p>
          <a:p>
            <a:r>
              <a:rPr lang="pt-BR" dirty="0"/>
              <a:t>Neste território, você possui um perfil híbrido: possui a sensibilidade para apoiar a conclusão do negócio e a competência técnica para destravar processos, assegurando que o cliente conclua sua compra com total autonomia e segurança.</a:t>
            </a:r>
            <a:endParaRPr lang="en-US" dirty="0">
              <a:solidFill>
                <a:srgbClr val="444444"/>
              </a:solidFill>
            </a:endParaRPr>
          </a:p>
          <a:p>
            <a:endParaRPr lang="pt-BR" dirty="0">
              <a:solidFill>
                <a:srgbClr val="444444"/>
              </a:solidFill>
            </a:endParaRPr>
          </a:p>
          <a:p>
            <a:r>
              <a:rPr lang="pt-BR" dirty="0"/>
              <a:t>Ser um representante no N1 significa transformar cada interação em uma oportunidade de encantar, cuidando da venda como se fosse sua e do cliente como nossa maior estrela.</a:t>
            </a:r>
            <a:endParaRPr lang="pt-BR" dirty="0">
              <a:solidFill>
                <a:srgbClr val="444444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6763C-CBA2-364D-A897-41F0205BF9B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65299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>
              <a:spcBef>
                <a:spcPts val="1200"/>
              </a:spcBef>
              <a:defRPr/>
            </a:pPr>
            <a:r>
              <a:rPr lang="pt-BR" b="1" dirty="0"/>
              <a:t>FACILITADOR: </a:t>
            </a:r>
          </a:p>
          <a:p>
            <a:pPr lvl="0" algn="l">
              <a:spcBef>
                <a:spcPts val="1200"/>
              </a:spcBef>
              <a:defRPr/>
            </a:pPr>
            <a:endParaRPr lang="pt-BR" dirty="0">
              <a:solidFill>
                <a:schemeClr val="tx1">
                  <a:lumMod val="85000"/>
                  <a:lumOff val="15000"/>
                </a:schemeClr>
              </a:solidFill>
              <a:latin typeface="AMX" pitchFamily="2" charset="77"/>
            </a:endParaRPr>
          </a:p>
          <a:p>
            <a:pPr lvl="0" algn="l">
              <a:spcBef>
                <a:spcPts val="1200"/>
              </a:spcBef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Chegamos à missão </a:t>
            </a:r>
            <a:r>
              <a:rPr lang="pt-BR" b="1" dirty="0">
                <a:solidFill>
                  <a:srgbClr val="A82335"/>
                </a:solidFill>
                <a:latin typeface="AMX" pitchFamily="2" charset="77"/>
              </a:rPr>
              <a:t>Recapitulação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​​. Passamos até agora por:​</a:t>
            </a:r>
          </a:p>
          <a:p>
            <a:pPr algn="l">
              <a:spcBef>
                <a:spcPts val="1200"/>
              </a:spcBef>
              <a:defRPr/>
            </a:pPr>
            <a:r>
              <a:rPr lang="pt-BR" b="1" dirty="0">
                <a:solidFill>
                  <a:srgbClr val="A82335"/>
                </a:solidFill>
                <a:latin typeface="AMX" pitchFamily="2" charset="77"/>
              </a:rPr>
              <a:t>Estação N1, Canais Remotos e Representante N1. ​</a:t>
            </a:r>
          </a:p>
          <a:p>
            <a:pPr algn="l">
              <a:spcBef>
                <a:spcPts val="1200"/>
              </a:spcBef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Lembre-se de que sua atuação como representante é estratégica durante toda a jornada de compra e se estende por até sete dias após a finalização da venda.​</a:t>
            </a:r>
          </a:p>
          <a:p>
            <a:pPr algn="l">
              <a:spcBef>
                <a:spcPts val="1200"/>
              </a:spcBef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Agora, você está pronto para transformar esse conhecimento em competência nas próximas missões que virão!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6763C-CBA2-364D-A897-41F0205BF9B6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35050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FACILITADOR: 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Agora vamos responder a 2 perguntas sobre o que acabamos de ver!</a:t>
            </a:r>
          </a:p>
          <a:p>
            <a:r>
              <a:rPr lang="pt-BR" dirty="0"/>
              <a:t> Vamos lá?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6763C-CBA2-364D-A897-41F0205BF9B6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1551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</a:p>
          <a:p>
            <a:endParaRPr lang="pt-BR" dirty="0"/>
          </a:p>
          <a:p>
            <a:r>
              <a:rPr lang="pt-BR" dirty="0"/>
              <a:t>Insira os atendentes ao Universo da Estação N1.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Após aterrissarmos no Planeta Canais Remotos, vamos conhecer a </a:t>
            </a:r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Estação N1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.​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6763C-CBA2-364D-A897-41F0205BF9B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58715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</a:p>
          <a:p>
            <a:endParaRPr lang="pt-BR" dirty="0"/>
          </a:p>
          <a:p>
            <a:r>
              <a:rPr lang="pt-BR"/>
              <a:t>O </a:t>
            </a:r>
            <a:r>
              <a:rPr lang="pt-BR" dirty="0"/>
              <a:t>domínio dos nossos processos, o uso preciso dos sistemas e a aplicação rigorosa dos nossos pilares são as ferramentas que garantem uma experiência mais segura, eficiente e satisfatória para quem orbitamos: o cliente. </a:t>
            </a:r>
            <a:endParaRPr lang="en-US" dirty="0"/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Agora, você fortaleceu sua compreensão sobre o papel estratégico que cada um de nós desempenha no Universo do Suporte à Venda e a importância da sua atuação como Representante N1.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Que esses aprendizados apoiem sua prática diária, reforcem nosso trabalho em parceria com os canais de venda e contribuam para resultados consistentes para a Claro e para os clientes.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6763C-CBA2-364D-A897-41F0205BF9B6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035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30E49-89DA-DE5B-51BA-96FB18109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091DF36-BDD8-253D-2A1C-6715CDFB1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4CB0C7A-0F17-CDEA-AB0E-B27354A75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</a:p>
          <a:p>
            <a:endParaRPr lang="pt-BR" b="1" dirty="0"/>
          </a:p>
          <a:p>
            <a:r>
              <a:rPr lang="pt-BR" dirty="0"/>
              <a:t>Ao longo deste treinamento, vamos alinhar conceitos institucionais, fundamentos do atendimento e práticas essenciais para o dia a dia da operação, sempre conectando conhecimento, processo e atitude.</a:t>
            </a:r>
            <a:endParaRPr lang="en-US" dirty="0">
              <a:solidFill>
                <a:srgbClr val="444444"/>
              </a:solidFill>
            </a:endParaRPr>
          </a:p>
          <a:p>
            <a:endParaRPr lang="pt-BR" dirty="0"/>
          </a:p>
          <a:p>
            <a:pPr>
              <a:spcBef>
                <a:spcPts val="1200"/>
              </a:spcBef>
            </a:pPr>
            <a:r>
              <a:rPr lang="pt-BR" dirty="0">
                <a:solidFill>
                  <a:srgbClr val="232323"/>
                </a:solidFill>
                <a:latin typeface="AMX" pitchFamily="2" charset="77"/>
              </a:rPr>
              <a:t>Aqui, você inicia uma missão que vai revelar o papel estratégico do Suporte à Venda na experiência do cliente e na construção de resultados que impulsionam a Claro.​</a:t>
            </a:r>
          </a:p>
          <a:p>
            <a:pPr>
              <a:spcBef>
                <a:spcPts val="1200"/>
              </a:spcBef>
            </a:pPr>
            <a:endParaRPr lang="pt-BR" dirty="0">
              <a:solidFill>
                <a:srgbClr val="232323"/>
              </a:solidFill>
              <a:latin typeface="AMX" pitchFamily="2" charset="77"/>
            </a:endParaRPr>
          </a:p>
          <a:p>
            <a:pPr>
              <a:spcBef>
                <a:spcPts val="1200"/>
              </a:spcBef>
            </a:pPr>
            <a:r>
              <a:rPr lang="pt-BR" dirty="0">
                <a:solidFill>
                  <a:srgbClr val="232323"/>
                </a:solidFill>
                <a:latin typeface="AMX" pitchFamily="2" charset="77"/>
              </a:rPr>
              <a:t>​Este espaço foi pensado para ampliar seu conhecimento, fortalecer sua atuação e preparar você para navegar com segurança, precisão e foco.​</a:t>
            </a:r>
          </a:p>
          <a:p>
            <a:pPr>
              <a:spcBef>
                <a:spcPts val="1200"/>
              </a:spcBef>
            </a:pPr>
            <a:endParaRPr lang="pt-BR" dirty="0">
              <a:solidFill>
                <a:srgbClr val="232323"/>
              </a:solidFill>
              <a:latin typeface="AMX" pitchFamily="2" charset="77"/>
            </a:endParaRPr>
          </a:p>
          <a:p>
            <a:pPr>
              <a:spcBef>
                <a:spcPts val="1200"/>
              </a:spcBef>
            </a:pPr>
            <a:r>
              <a:rPr lang="pt-BR" dirty="0">
                <a:solidFill>
                  <a:srgbClr val="232323"/>
                </a:solidFill>
                <a:latin typeface="AMX" pitchFamily="2" charset="77"/>
              </a:rPr>
              <a:t>​Ajuste os controles, abra os sensores e prepare-se para explorar novos aprendizados, sua jornada de evolução começa agora.​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8ACA6C0-60EB-27C8-20EA-C56E1F5EA8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6763C-CBA2-364D-A897-41F0205BF9B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0108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rgbClr val="232323"/>
                </a:solidFill>
                <a:effectLst>
                  <a:outerShdw sx="1000" sy="1000" algn="ctr" rotWithShape="0">
                    <a:schemeClr val="bg1"/>
                  </a:outerShdw>
                </a:effectLst>
                <a:latin typeface="AMX" pitchFamily="2" charset="77"/>
              </a:rPr>
              <a:t>Como vimos no primeiro módulo, ao longo dessa viagem, a </a:t>
            </a:r>
            <a:r>
              <a:rPr lang="pt-BR" b="1" dirty="0">
                <a:solidFill>
                  <a:srgbClr val="232323"/>
                </a:solidFill>
                <a:effectLst>
                  <a:outerShdw sx="1000" sy="1000" algn="ctr" rotWithShape="0">
                    <a:schemeClr val="bg1"/>
                  </a:outerShdw>
                </a:effectLst>
                <a:latin typeface="AMX" pitchFamily="2" charset="77"/>
              </a:rPr>
              <a:t>Central de Comando</a:t>
            </a:r>
            <a:r>
              <a:rPr lang="pt-BR" dirty="0">
                <a:solidFill>
                  <a:srgbClr val="232323"/>
                </a:solidFill>
                <a:effectLst>
                  <a:outerShdw sx="1000" sy="1000" algn="ctr" rotWithShape="0">
                    <a:schemeClr val="bg1"/>
                  </a:outerShdw>
                </a:effectLst>
                <a:latin typeface="AMX" pitchFamily="2" charset="77"/>
              </a:rPr>
              <a:t> vai orientar e apoiar seu aprendizado, com foco na construção de uma boa experiência para o cliente digital da Claro.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6763C-CBA2-364D-A897-41F0205BF9B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4083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F5434-EBA0-58E0-60E8-C14BDB790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9FDAA92-042C-E86F-A069-EBC0904988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D2BDF51-CD71-CE9A-0CDE-8A99631D62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</a:p>
          <a:p>
            <a:endParaRPr lang="pt-BR" b="1" dirty="0"/>
          </a:p>
          <a:p>
            <a:r>
              <a:rPr lang="pt-BR" dirty="0"/>
              <a:t>Esses são os temas que vamos ter nesse treinamento: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61F9AF8-9AFA-DB4D-0732-F14F9430AE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6763C-CBA2-364D-A897-41F0205BF9B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7292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</a:p>
          <a:p>
            <a:endParaRPr lang="pt-BR" b="1" dirty="0"/>
          </a:p>
          <a:p>
            <a:r>
              <a:rPr lang="pt-BR" dirty="0"/>
              <a:t>Conduzir o treinamento para a importância dos itens a seguir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6763C-CBA2-364D-A897-41F0205BF9B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1279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</a:p>
          <a:p>
            <a:endParaRPr lang="pt-BR" dirty="0">
              <a:solidFill>
                <a:srgbClr val="444444"/>
              </a:solidFill>
            </a:endParaRPr>
          </a:p>
          <a:p>
            <a:r>
              <a:rPr lang="pt-BR" b="1" dirty="0"/>
              <a:t>MISSÃO: </a:t>
            </a:r>
            <a:r>
              <a:rPr lang="pt-BR" dirty="0"/>
              <a:t>Prestar o MELHOR SUPORTE aos nossos Canais de Venda, ajudando na conquista e manutenção de clientes.</a:t>
            </a:r>
            <a:endParaRPr lang="en-US" dirty="0">
              <a:solidFill>
                <a:srgbClr val="444444"/>
              </a:solidFill>
            </a:endParaRPr>
          </a:p>
          <a:p>
            <a:r>
              <a:rPr lang="pt-BR" b="1" dirty="0"/>
              <a:t>VISÃO: </a:t>
            </a:r>
            <a:r>
              <a:rPr lang="pt-BR" dirty="0"/>
              <a:t>SER REFERÊNCIA no suporte aos canais de venda atuando de forma proativa, com qualidade e garantindo a conclusão da venda.</a:t>
            </a:r>
            <a:endParaRPr lang="en-US" dirty="0">
              <a:solidFill>
                <a:srgbClr val="444444"/>
              </a:solidFill>
            </a:endParaRPr>
          </a:p>
          <a:p>
            <a:r>
              <a:rPr lang="pt-BR" b="1" dirty="0"/>
              <a:t>PROPOSTA DE VALOR: </a:t>
            </a:r>
            <a:r>
              <a:rPr lang="pt-BR" dirty="0"/>
              <a:t>INTERAÇÕES positivas que traduzam na CONFIANÇA de que o problema será resolvido, possibilitando que  o canal tenha total concentração na venda.</a:t>
            </a:r>
            <a:endParaRPr lang="en-US" dirty="0">
              <a:solidFill>
                <a:srgbClr val="444444"/>
              </a:solidFill>
            </a:endParaRPr>
          </a:p>
          <a:p>
            <a:r>
              <a:rPr lang="pt-BR" b="1" dirty="0"/>
              <a:t>PESSOAS: </a:t>
            </a:r>
            <a:r>
              <a:rPr lang="pt-BR" dirty="0"/>
              <a:t>são nosso melhor investimento, pois são capazes transformar conhecimento em competência e traduzir ações em soluções. </a:t>
            </a:r>
            <a:endParaRPr lang="en-US" dirty="0">
              <a:solidFill>
                <a:srgbClr val="444444"/>
              </a:solidFill>
            </a:endParaRPr>
          </a:p>
          <a:p>
            <a:endParaRPr lang="pt-BR" dirty="0">
              <a:solidFill>
                <a:srgbClr val="444444"/>
              </a:solidFill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6763C-CBA2-364D-A897-41F0205BF9B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377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>
              <a:defRPr/>
            </a:pPr>
            <a:r>
              <a:rPr lang="pt-BR" b="1" dirty="0"/>
              <a:t>FACILITADOR: </a:t>
            </a:r>
          </a:p>
          <a:p>
            <a:pPr lvl="0" algn="l">
              <a:defRPr/>
            </a:pPr>
            <a:endParaRPr lang="pt-BR" b="1" dirty="0">
              <a:solidFill>
                <a:schemeClr val="tx1">
                  <a:lumMod val="85000"/>
                  <a:lumOff val="15000"/>
                </a:schemeClr>
              </a:solidFill>
              <a:latin typeface="AMX" pitchFamily="2" charset="77"/>
            </a:endParaRPr>
          </a:p>
          <a:p>
            <a:pPr lvl="0" algn="l"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Agora vamos assistir a um vídeo para apresentar a nossa estrutura de forma completa.</a:t>
            </a:r>
          </a:p>
          <a:p>
            <a:pPr lvl="0" algn="l">
              <a:defRPr/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rPr>
              <a:t>Vamos lá? ​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6763C-CBA2-364D-A897-41F0205BF9B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042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Nota ao facilitador: </a:t>
            </a:r>
            <a:endParaRPr lang="en-US">
              <a:solidFill>
                <a:srgbClr val="444444"/>
              </a:solidFill>
            </a:endParaRPr>
          </a:p>
          <a:p>
            <a:endParaRPr lang="pt-BR" dirty="0">
              <a:solidFill>
                <a:srgbClr val="444444"/>
              </a:solidFill>
            </a:endParaRPr>
          </a:p>
          <a:p>
            <a:r>
              <a:rPr lang="pt-BR"/>
              <a:t>Apresentar o vídeo em tela cheia.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6763C-CBA2-364D-A897-41F0205BF9B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4007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E3A520-4655-09D7-2FB2-04B3AAE0A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F98C54F-3352-F072-FB75-1D8CC8A5F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45B3514-4579-01A1-B141-9CDE44D14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65D7-717B-F140-8405-86156F51B613}" type="datetimeFigureOut">
              <a:rPr lang="pt-BR" smtClean="0"/>
              <a:t>09/04/2026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0170C5-AC9D-2F6D-E1CD-171556C79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F7B3E3-E449-47FB-1FD1-43AE27B3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FBA4F-BDF9-9A47-8255-1CEB22AA9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6996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7B1A2E-E52F-36CB-6C8E-93ACADC27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E3FAC14-6D2E-342E-8989-332F3520E0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171F64-5B26-46FC-E0FD-023345266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65D7-717B-F140-8405-86156F51B613}" type="datetimeFigureOut">
              <a:rPr lang="pt-BR" smtClean="0"/>
              <a:t>09/04/2026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00BDF6-D335-B1FC-31F8-156E91A96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3EA70B-5BDB-0AC3-6930-8EB93224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FBA4F-BDF9-9A47-8255-1CEB22AA9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076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88A54BB-5D06-AA4A-893C-7811703D3C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46C041E-0047-704E-E08B-75DB117BF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54F7BA-A03A-B285-FC63-4140B63DD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65D7-717B-F140-8405-86156F51B613}" type="datetimeFigureOut">
              <a:rPr lang="pt-BR" smtClean="0"/>
              <a:t>09/04/2026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B21944-19A0-0437-497E-AE6F971F9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C43EF0-F7CB-995D-69A3-081E459A3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FBA4F-BDF9-9A47-8255-1CEB22AA9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1955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997E48-D6DB-4CE5-6CF3-1825E760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23B721-4C87-FAC2-298B-3EBBB8B01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DC8FDE-9A22-3D15-3659-83152DF4F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65D7-717B-F140-8405-86156F51B613}" type="datetimeFigureOut">
              <a:rPr lang="pt-BR" smtClean="0"/>
              <a:t>09/04/2026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F2850D-E268-4C97-85E1-CAE080B8B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006B489-A245-302B-3F10-BF21A80A1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FBA4F-BDF9-9A47-8255-1CEB22AA9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5835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2FDF6-7482-5E31-5E3C-291AE479C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A106F2F-8250-B938-CE8A-5166BF3C3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2B74FF-803A-2049-B2B9-D8B448AF6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65D7-717B-F140-8405-86156F51B613}" type="datetimeFigureOut">
              <a:rPr lang="pt-BR" smtClean="0"/>
              <a:t>09/04/2026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A2DCFA-6BC6-1BC5-8F6F-155884243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E1046B3-6F6F-61AA-374C-24F944161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FBA4F-BDF9-9A47-8255-1CEB22AA9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4194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8B6B32-0C84-F952-EA3B-F47E10697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D9498B-FF2D-42E9-CD78-E0B7381F0B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9B2E17C-183D-BC3A-60F6-DB37A432F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55D482-7D1A-61AF-93AA-EC775AF28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65D7-717B-F140-8405-86156F51B613}" type="datetimeFigureOut">
              <a:rPr lang="pt-BR" smtClean="0"/>
              <a:t>09/04/2026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FB36EA9-43B5-00F3-4B4D-0C25D8977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EB19979-48EB-303F-F885-EAF4BEE28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FBA4F-BDF9-9A47-8255-1CEB22AA9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6538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C324A1-B4B7-934D-E8F1-49F798D4B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E4714E-D7EF-CBC0-88E3-9DE75B8AF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53EE67F-ACE1-D52F-9C0E-9D303391B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D125FE4-A0D6-2557-21DA-B44536E751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E0B8941-98CA-1A3D-D542-B1EF28BFC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0232F84-68D9-28B0-2900-3687CA015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65D7-717B-F140-8405-86156F51B613}" type="datetimeFigureOut">
              <a:rPr lang="pt-BR" smtClean="0"/>
              <a:t>09/04/2026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09C2E7F-D174-657A-CAE1-14F0ED1EE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B3A344A-2026-0152-2855-30513ADBE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FBA4F-BDF9-9A47-8255-1CEB22AA9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15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9991A7-4CC0-2C33-440A-8297980F0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DBF5769-F476-C39A-704F-7E8F37F3E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65D7-717B-F140-8405-86156F51B613}" type="datetimeFigureOut">
              <a:rPr lang="pt-BR" smtClean="0"/>
              <a:t>09/04/2026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00BB12B-653E-4C35-C080-8142F1A41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F90908B-020F-D840-C100-A5A71023F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FBA4F-BDF9-9A47-8255-1CEB22AA9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7000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71E0662-10B1-F996-CD0E-CB1C5B7EE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65D7-717B-F140-8405-86156F51B613}" type="datetimeFigureOut">
              <a:rPr lang="pt-BR" smtClean="0"/>
              <a:t>09/04/2026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E6C8AFE-CAAE-CEC8-9F72-81EBAD6F8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9FEE12B-B72F-3825-0321-E5BECE31B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FBA4F-BDF9-9A47-8255-1CEB22AA9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489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75C989-1E69-9A7F-8DB1-3CF9678E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C03674F-186D-8A58-730A-0A169B0B1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997ABAA-EC5B-56AD-9FFE-88FF962C5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8E732E2-7CB7-1A04-A077-84E56CE2A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65D7-717B-F140-8405-86156F51B613}" type="datetimeFigureOut">
              <a:rPr lang="pt-BR" smtClean="0"/>
              <a:t>09/04/2026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3DAAE4B-9A94-0DE8-C273-08EC2D79B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5EF9D4C-F055-74A1-91B1-E38984116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FBA4F-BDF9-9A47-8255-1CEB22AA9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1287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B6A0A3-9E2D-B72B-10D9-51B5099C3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CDFCB26-A585-6C56-2B05-91E6945C48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A6A7735-D22C-7578-F5D6-45F8C78769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BBC67B5-30F4-9458-6001-C602B7268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365D7-717B-F140-8405-86156F51B613}" type="datetimeFigureOut">
              <a:rPr lang="pt-BR" smtClean="0"/>
              <a:t>09/04/2026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5F9C8CD-8045-260F-32F0-C3D57B0F1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A7FF0D8-D54C-EFA7-BC8E-8B75C5F1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FBA4F-BDF9-9A47-8255-1CEB22AA9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6576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90E5CE7-793B-9930-6935-EE44A802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F4E45F-B6DE-02DA-70C8-9E7A05C99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9373F1-37D7-4AEA-9458-490DD3F6B3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0365D7-717B-F140-8405-86156F51B613}" type="datetimeFigureOut">
              <a:rPr lang="pt-BR" smtClean="0"/>
              <a:t>09/04/2026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39CCC0-7FF4-D175-84F4-8EB572CAAC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DEBF730-D729-965B-C707-305978FBA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AFBA4F-BDF9-9A47-8255-1CEB22AA9F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401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sv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magem digital fictícia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95C71B90-C3FD-5680-C745-A2BDA8ED3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A847DDE-953A-FB98-D23D-64F5917FD2F7}"/>
              </a:ext>
            </a:extLst>
          </p:cNvPr>
          <p:cNvSpPr txBox="1"/>
          <p:nvPr/>
        </p:nvSpPr>
        <p:spPr>
          <a:xfrm>
            <a:off x="568365" y="3540987"/>
            <a:ext cx="7374578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chemeClr val="bg1">
                    <a:lumMod val="95000"/>
                  </a:schemeClr>
                </a:solidFill>
                <a:effectLst>
                  <a:glow>
                    <a:schemeClr val="accent1"/>
                  </a:glow>
                  <a:outerShdw blurRad="144023" dir="3540000" sx="99567" sy="99567" algn="ctr" rotWithShape="0">
                    <a:srgbClr val="000000">
                      <a:alpha val="67730"/>
                    </a:srgbClr>
                  </a:outerShdw>
                  <a:reflection endPos="0" dist="50800" dir="5400000" sy="-100000" algn="bl" rotWithShape="0"/>
                </a:effectLst>
                <a:latin typeface="AMX" pitchFamily="2" charset="77"/>
              </a:rPr>
              <a:t>Planeta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7E19AD24-D972-DAB7-1466-168FA64D76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53336" y="246430"/>
            <a:ext cx="879435" cy="316891"/>
          </a:xfrm>
          <a:prstGeom prst="rect">
            <a:avLst/>
          </a:prstGeom>
        </p:spPr>
      </p:pic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8ED18B0A-4790-0BDF-F89A-2494A3EA9C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818" b="28825"/>
          <a:stretch>
            <a:fillRect/>
          </a:stretch>
        </p:blipFill>
        <p:spPr>
          <a:xfrm>
            <a:off x="453143" y="102871"/>
            <a:ext cx="1151397" cy="533756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AA6FFD40-56D2-48FE-4BF1-B67305BFD7BB}"/>
              </a:ext>
            </a:extLst>
          </p:cNvPr>
          <p:cNvGrpSpPr/>
          <p:nvPr/>
        </p:nvGrpSpPr>
        <p:grpSpPr>
          <a:xfrm>
            <a:off x="376050" y="4456318"/>
            <a:ext cx="6117771" cy="1015663"/>
            <a:chOff x="376050" y="4456318"/>
            <a:chExt cx="6117771" cy="1015663"/>
          </a:xfrm>
        </p:grpSpPr>
        <p:sp>
          <p:nvSpPr>
            <p:cNvPr id="10" name="Retângulo Arredondado 9">
              <a:extLst>
                <a:ext uri="{FF2B5EF4-FFF2-40B4-BE49-F238E27FC236}">
                  <a16:creationId xmlns:a16="http://schemas.microsoft.com/office/drawing/2014/main" id="{5F66AB2C-F9D6-24CE-A3EC-210AC448133B}"/>
                </a:ext>
              </a:extLst>
            </p:cNvPr>
            <p:cNvSpPr/>
            <p:nvPr/>
          </p:nvSpPr>
          <p:spPr>
            <a:xfrm>
              <a:off x="376050" y="4467469"/>
              <a:ext cx="6117771" cy="93617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A3C3C4">
                    <a:alpha val="47603"/>
                  </a:srgbClr>
                </a:gs>
                <a:gs pos="64000">
                  <a:srgbClr val="C6712E">
                    <a:alpha val="83000"/>
                  </a:srgbClr>
                </a:gs>
                <a:gs pos="34000">
                  <a:srgbClr val="A3C3C4">
                    <a:alpha val="78598"/>
                  </a:srgbClr>
                </a:gs>
                <a:gs pos="100000">
                  <a:srgbClr val="A82335">
                    <a:alpha val="74309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Retângulo Arredondado 2">
              <a:extLst>
                <a:ext uri="{FF2B5EF4-FFF2-40B4-BE49-F238E27FC236}">
                  <a16:creationId xmlns:a16="http://schemas.microsoft.com/office/drawing/2014/main" id="{485138A3-AD3A-E943-4C79-27E5D459645C}"/>
                </a:ext>
              </a:extLst>
            </p:cNvPr>
            <p:cNvSpPr/>
            <p:nvPr/>
          </p:nvSpPr>
          <p:spPr>
            <a:xfrm>
              <a:off x="376051" y="4467469"/>
              <a:ext cx="6117770" cy="936171"/>
            </a:xfrm>
            <a:prstGeom prst="roundRect">
              <a:avLst>
                <a:gd name="adj" fmla="val 50000"/>
              </a:avLst>
            </a:prstGeom>
            <a:noFill/>
            <a:ln w="15875">
              <a:gradFill>
                <a:gsLst>
                  <a:gs pos="0">
                    <a:schemeClr val="accent1">
                      <a:lumMod val="0"/>
                      <a:lumOff val="100000"/>
                      <a:alpha val="69760"/>
                    </a:schemeClr>
                  </a:gs>
                  <a:gs pos="49000">
                    <a:srgbClr val="2D5654">
                      <a:alpha val="52920"/>
                    </a:srgbClr>
                  </a:gs>
                  <a:gs pos="100000">
                    <a:srgbClr val="718F8D">
                      <a:alpha val="23958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C1731537-CCFE-A09D-2BBC-B8833C178E89}"/>
                </a:ext>
              </a:extLst>
            </p:cNvPr>
            <p:cNvSpPr txBox="1"/>
            <p:nvPr/>
          </p:nvSpPr>
          <p:spPr>
            <a:xfrm>
              <a:off x="506890" y="4456318"/>
              <a:ext cx="585609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>
                    <a:glow>
                      <a:srgbClr val="156082"/>
                    </a:glow>
                    <a:outerShdw blurRad="144023" dir="3540000" sx="99567" sy="99567" algn="ctr" rotWithShape="0">
                      <a:srgbClr val="000000">
                        <a:alpha val="67730"/>
                      </a:srgbClr>
                    </a:outerShdw>
                    <a:reflection endPos="0" dist="50800" dir="5400000" sy="-100000" algn="bl" rotWithShape="0"/>
                  </a:effectLst>
                  <a:uLnTx/>
                  <a:uFillTx/>
                  <a:latin typeface="AMX Black" pitchFamily="2" charset="0"/>
                  <a:ea typeface="+mn-ea"/>
                  <a:cs typeface="+mn-cs"/>
                </a:rPr>
                <a:t>Canais Remotos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1746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62F5B-0110-31E6-0CC6-7AC34F764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3458F56F-28DA-6EA2-F48C-E5F2062100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53336" y="246430"/>
            <a:ext cx="879435" cy="316891"/>
          </a:xfrm>
          <a:prstGeom prst="rect">
            <a:avLst/>
          </a:prstGeom>
        </p:spPr>
      </p:pic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00339FAE-F9FE-5002-0468-02A04005315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818" b="28825"/>
          <a:stretch>
            <a:fillRect/>
          </a:stretch>
        </p:blipFill>
        <p:spPr>
          <a:xfrm>
            <a:off x="453143" y="102871"/>
            <a:ext cx="1151397" cy="533756"/>
          </a:xfrm>
          <a:prstGeom prst="rect">
            <a:avLst/>
          </a:prstGeom>
        </p:spPr>
      </p:pic>
      <p:pic>
        <p:nvPicPr>
          <p:cNvPr id="3" name="GERENCIA DE SUPORTE A VENDA (2)">
            <a:hlinkClick r:id="" action="ppaction://media"/>
            <a:extLst>
              <a:ext uri="{FF2B5EF4-FFF2-40B4-BE49-F238E27FC236}">
                <a16:creationId xmlns:a16="http://schemas.microsoft.com/office/drawing/2014/main" id="{AA4BB411-E42F-2928-6EED-B6AF8174B1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637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528F7-109F-FCEE-4396-7F8DC2325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de vídeo game&#10;&#10;O conteúdo gerado por IA pode estar incorreto.">
            <a:extLst>
              <a:ext uri="{FF2B5EF4-FFF2-40B4-BE49-F238E27FC236}">
                <a16:creationId xmlns:a16="http://schemas.microsoft.com/office/drawing/2014/main" id="{5464979D-FECC-45C5-1CF0-B104D51B7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19F5D351-88FE-8C1F-FCAA-7BB297082A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53336" y="246430"/>
            <a:ext cx="879435" cy="316891"/>
          </a:xfrm>
          <a:prstGeom prst="rect">
            <a:avLst/>
          </a:prstGeom>
        </p:spPr>
      </p:pic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5608EE73-2FE9-B161-B431-557C65C809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818" b="28825"/>
          <a:stretch>
            <a:fillRect/>
          </a:stretch>
        </p:blipFill>
        <p:spPr>
          <a:xfrm>
            <a:off x="453143" y="102871"/>
            <a:ext cx="1151397" cy="533756"/>
          </a:xfrm>
          <a:prstGeom prst="rect">
            <a:avLst/>
          </a:prstGeom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6A41411E-32CE-7E0B-B5A3-1C0DBB487B5A}"/>
              </a:ext>
            </a:extLst>
          </p:cNvPr>
          <p:cNvGrpSpPr/>
          <p:nvPr/>
        </p:nvGrpSpPr>
        <p:grpSpPr>
          <a:xfrm>
            <a:off x="3309836" y="102871"/>
            <a:ext cx="5341106" cy="3004372"/>
            <a:chOff x="3309836" y="102871"/>
            <a:chExt cx="5341106" cy="3004372"/>
          </a:xfrm>
        </p:grpSpPr>
        <p:pic>
          <p:nvPicPr>
            <p:cNvPr id="8" name="Imagem 7" descr="Ícone&#10;&#10;O conteúdo gerado por IA pode estar incorreto.">
              <a:extLst>
                <a:ext uri="{FF2B5EF4-FFF2-40B4-BE49-F238E27FC236}">
                  <a16:creationId xmlns:a16="http://schemas.microsoft.com/office/drawing/2014/main" id="{841EF2FC-177B-0001-20D9-D53A010BF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90000"/>
            </a:blip>
            <a:stretch>
              <a:fillRect/>
            </a:stretch>
          </p:blipFill>
          <p:spPr>
            <a:xfrm flipH="1">
              <a:off x="3309836" y="102871"/>
              <a:ext cx="5341106" cy="3004372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019CF24-DFE5-4485-B5E0-EF5BCBFF55FA}"/>
                </a:ext>
              </a:extLst>
            </p:cNvPr>
            <p:cNvSpPr txBox="1"/>
            <p:nvPr/>
          </p:nvSpPr>
          <p:spPr>
            <a:xfrm>
              <a:off x="4706271" y="748863"/>
              <a:ext cx="2779458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pt-BR" sz="2600" b="1" dirty="0">
                  <a:solidFill>
                    <a:srgbClr val="A82335"/>
                  </a:solidFill>
                  <a:latin typeface="AMX" pitchFamily="2" charset="77"/>
                </a:rPr>
                <a:t>Dúvidas</a:t>
              </a:r>
              <a:r>
                <a:rPr lang="pt-BR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" pitchFamily="2" charset="77"/>
                </a:rPr>
                <a:t>, a hora de ajustar o</a:t>
              </a:r>
            </a:p>
            <a:p>
              <a:pPr algn="ctr">
                <a:defRPr/>
              </a:pPr>
              <a:r>
                <a:rPr lang="pt-BR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" pitchFamily="2" charset="77"/>
                </a:rPr>
                <a:t>curso é agora.</a:t>
              </a:r>
            </a:p>
          </p:txBody>
        </p:sp>
      </p:grpSp>
      <p:pic>
        <p:nvPicPr>
          <p:cNvPr id="15" name="Imagem 14">
            <a:extLst>
              <a:ext uri="{FF2B5EF4-FFF2-40B4-BE49-F238E27FC236}">
                <a16:creationId xmlns:a16="http://schemas.microsoft.com/office/drawing/2014/main" id="{CBCE3026-C51E-58DC-7149-00A9A6F8B4E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999"/>
          <a:stretch>
            <a:fillRect/>
          </a:stretch>
        </p:blipFill>
        <p:spPr>
          <a:xfrm>
            <a:off x="6512312" y="203576"/>
            <a:ext cx="6502179" cy="970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90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E9075-EC20-EFE4-641A-F44B958B9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undo_8AD7A63C-7923-4AB9-8CB8-BD9A78102D2E.mp4">
            <a:hlinkClick r:id="" action="ppaction://media"/>
            <a:extLst>
              <a:ext uri="{FF2B5EF4-FFF2-40B4-BE49-F238E27FC236}">
                <a16:creationId xmlns:a16="http://schemas.microsoft.com/office/drawing/2014/main" id="{150598FA-B9A0-6090-772D-D52D715626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7078" y="-442731"/>
            <a:ext cx="12979078" cy="7300731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59502448-C36D-616B-02F0-D59D39FBC966}"/>
              </a:ext>
            </a:extLst>
          </p:cNvPr>
          <p:cNvGrpSpPr/>
          <p:nvPr/>
        </p:nvGrpSpPr>
        <p:grpSpPr>
          <a:xfrm>
            <a:off x="1975494" y="1142126"/>
            <a:ext cx="4919576" cy="2065508"/>
            <a:chOff x="1975494" y="1142126"/>
            <a:chExt cx="4919576" cy="2065508"/>
          </a:xfrm>
        </p:grpSpPr>
        <p:pic>
          <p:nvPicPr>
            <p:cNvPr id="28" name="Imagem 27" descr="Ícone&#10;&#10;O conteúdo gerado por IA pode estar incorreto.">
              <a:extLst>
                <a:ext uri="{FF2B5EF4-FFF2-40B4-BE49-F238E27FC236}">
                  <a16:creationId xmlns:a16="http://schemas.microsoft.com/office/drawing/2014/main" id="{020E90CA-E169-100C-666F-B3B9DDDAE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90000"/>
            </a:blip>
            <a:srcRect t="29557" b="30878"/>
            <a:stretch>
              <a:fillRect/>
            </a:stretch>
          </p:blipFill>
          <p:spPr>
            <a:xfrm>
              <a:off x="1975494" y="1142126"/>
              <a:ext cx="4919576" cy="2065508"/>
            </a:xfrm>
            <a:prstGeom prst="rect">
              <a:avLst/>
            </a:prstGeom>
            <a:effectLst>
              <a:outerShdw blurRad="237957" sx="100696" sy="100696" algn="tl" rotWithShape="0">
                <a:prstClr val="black">
                  <a:alpha val="88910"/>
                </a:prstClr>
              </a:outerShdw>
            </a:effectLst>
          </p:spPr>
        </p:pic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05718F59-2EC8-B87F-C13D-133F10A7C735}"/>
                </a:ext>
              </a:extLst>
            </p:cNvPr>
            <p:cNvSpPr txBox="1"/>
            <p:nvPr/>
          </p:nvSpPr>
          <p:spPr>
            <a:xfrm>
              <a:off x="2910002" y="1672712"/>
              <a:ext cx="314130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2600" b="1" dirty="0">
                  <a:solidFill>
                    <a:srgbClr val="A82335"/>
                  </a:solidFill>
                  <a:latin typeface="AMX" pitchFamily="2" charset="77"/>
                </a:rPr>
                <a:t>Diferentes canais de compra.</a:t>
              </a:r>
              <a:endParaRPr lang="pt-B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endParaRP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670EC732-B973-69EA-7B12-28C5FC7969F2}"/>
              </a:ext>
            </a:extLst>
          </p:cNvPr>
          <p:cNvGrpSpPr/>
          <p:nvPr/>
        </p:nvGrpSpPr>
        <p:grpSpPr>
          <a:xfrm>
            <a:off x="7495654" y="1007164"/>
            <a:ext cx="3886072" cy="857901"/>
            <a:chOff x="7495654" y="1007164"/>
            <a:chExt cx="3886072" cy="857901"/>
          </a:xfrm>
        </p:grpSpPr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E69336BD-F630-EE54-0D86-8AD1DDE4D2FE}"/>
                </a:ext>
              </a:extLst>
            </p:cNvPr>
            <p:cNvSpPr txBox="1"/>
            <p:nvPr/>
          </p:nvSpPr>
          <p:spPr>
            <a:xfrm>
              <a:off x="8186958" y="1112948"/>
              <a:ext cx="319476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800" b="1" dirty="0">
                  <a:solidFill>
                    <a:schemeClr val="bg1"/>
                  </a:solidFill>
                  <a:latin typeface="AMX" pitchFamily="2" charset="77"/>
                </a:rPr>
                <a:t>Presencial:</a:t>
              </a:r>
            </a:p>
            <a:p>
              <a:r>
                <a:rPr lang="pt-BR" sz="1800" dirty="0">
                  <a:solidFill>
                    <a:schemeClr val="bg1"/>
                  </a:solidFill>
                  <a:latin typeface="AMX" pitchFamily="2" charset="77"/>
                </a:rPr>
                <a:t>lojas próprias e varejo</a:t>
              </a:r>
            </a:p>
          </p:txBody>
        </p:sp>
        <p:sp>
          <p:nvSpPr>
            <p:cNvPr id="42" name="Retângulo Arredondado 41">
              <a:extLst>
                <a:ext uri="{FF2B5EF4-FFF2-40B4-BE49-F238E27FC236}">
                  <a16:creationId xmlns:a16="http://schemas.microsoft.com/office/drawing/2014/main" id="{B1865752-D88C-6742-FE34-BD646B796E50}"/>
                </a:ext>
              </a:extLst>
            </p:cNvPr>
            <p:cNvSpPr/>
            <p:nvPr/>
          </p:nvSpPr>
          <p:spPr>
            <a:xfrm>
              <a:off x="7495654" y="1007164"/>
              <a:ext cx="3457681" cy="857901"/>
            </a:xfrm>
            <a:prstGeom prst="roundRect">
              <a:avLst>
                <a:gd name="adj" fmla="val 50000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2D5654">
                      <a:alpha val="52920"/>
                    </a:srgbClr>
                  </a:gs>
                  <a:gs pos="100000">
                    <a:srgbClr val="718F8D">
                      <a:alpha val="23958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Arredondado 45">
              <a:extLst>
                <a:ext uri="{FF2B5EF4-FFF2-40B4-BE49-F238E27FC236}">
                  <a16:creationId xmlns:a16="http://schemas.microsoft.com/office/drawing/2014/main" id="{3A4C7682-57B0-06B2-5FA6-1374AE447047}"/>
                </a:ext>
              </a:extLst>
            </p:cNvPr>
            <p:cNvSpPr/>
            <p:nvPr/>
          </p:nvSpPr>
          <p:spPr>
            <a:xfrm>
              <a:off x="7589581" y="1142276"/>
              <a:ext cx="591403" cy="591403"/>
            </a:xfrm>
            <a:prstGeom prst="roundRect">
              <a:avLst>
                <a:gd name="adj" fmla="val 50000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2D5654">
                      <a:alpha val="52920"/>
                    </a:srgbClr>
                  </a:gs>
                  <a:gs pos="100000">
                    <a:srgbClr val="718F8D">
                      <a:alpha val="23958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6" name="Imagem 55" descr="Ícone&#10;&#10;O conteúdo gerado por IA pode estar incorreto.">
              <a:extLst>
                <a:ext uri="{FF2B5EF4-FFF2-40B4-BE49-F238E27FC236}">
                  <a16:creationId xmlns:a16="http://schemas.microsoft.com/office/drawing/2014/main" id="{1D6716CA-C7B5-0D38-03B1-AE931268E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10934" y="1234186"/>
              <a:ext cx="403854" cy="403854"/>
            </a:xfrm>
            <a:prstGeom prst="rect">
              <a:avLst/>
            </a:prstGeom>
          </p:spPr>
        </p:pic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3106AEE8-C89E-8F71-6B66-F5A2C91229E3}"/>
              </a:ext>
            </a:extLst>
          </p:cNvPr>
          <p:cNvGrpSpPr/>
          <p:nvPr/>
        </p:nvGrpSpPr>
        <p:grpSpPr>
          <a:xfrm>
            <a:off x="7490063" y="1985741"/>
            <a:ext cx="3886072" cy="857901"/>
            <a:chOff x="7495654" y="1982125"/>
            <a:chExt cx="3886072" cy="857901"/>
          </a:xfrm>
        </p:grpSpPr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23A3F889-AA29-A8E4-CCF3-D08BCCDD57F0}"/>
                </a:ext>
              </a:extLst>
            </p:cNvPr>
            <p:cNvSpPr txBox="1"/>
            <p:nvPr/>
          </p:nvSpPr>
          <p:spPr>
            <a:xfrm>
              <a:off x="8186958" y="2087909"/>
              <a:ext cx="319476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800" b="1" dirty="0">
                  <a:solidFill>
                    <a:schemeClr val="bg1"/>
                  </a:solidFill>
                  <a:latin typeface="AMX" pitchFamily="2" charset="77"/>
                </a:rPr>
                <a:t>Não presenciais:</a:t>
              </a:r>
            </a:p>
            <a:p>
              <a:r>
                <a:rPr lang="pt-BR" sz="1800" dirty="0">
                  <a:solidFill>
                    <a:schemeClr val="bg1"/>
                  </a:solidFill>
                  <a:latin typeface="AMX" pitchFamily="2" charset="77"/>
                </a:rPr>
                <a:t>televendas e lojas online</a:t>
              </a:r>
            </a:p>
          </p:txBody>
        </p:sp>
        <p:sp>
          <p:nvSpPr>
            <p:cNvPr id="44" name="Retângulo Arredondado 43">
              <a:extLst>
                <a:ext uri="{FF2B5EF4-FFF2-40B4-BE49-F238E27FC236}">
                  <a16:creationId xmlns:a16="http://schemas.microsoft.com/office/drawing/2014/main" id="{98E601D8-E954-378D-562E-90FFBE9D6522}"/>
                </a:ext>
              </a:extLst>
            </p:cNvPr>
            <p:cNvSpPr/>
            <p:nvPr/>
          </p:nvSpPr>
          <p:spPr>
            <a:xfrm>
              <a:off x="7495654" y="1982125"/>
              <a:ext cx="3457681" cy="857901"/>
            </a:xfrm>
            <a:prstGeom prst="roundRect">
              <a:avLst>
                <a:gd name="adj" fmla="val 50000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2D5654">
                      <a:alpha val="52920"/>
                    </a:srgbClr>
                  </a:gs>
                  <a:gs pos="100000">
                    <a:srgbClr val="718F8D">
                      <a:alpha val="23958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Arredondado 47">
              <a:extLst>
                <a:ext uri="{FF2B5EF4-FFF2-40B4-BE49-F238E27FC236}">
                  <a16:creationId xmlns:a16="http://schemas.microsoft.com/office/drawing/2014/main" id="{873E3DF5-F080-2C0B-E511-94371918A823}"/>
                </a:ext>
              </a:extLst>
            </p:cNvPr>
            <p:cNvSpPr/>
            <p:nvPr/>
          </p:nvSpPr>
          <p:spPr>
            <a:xfrm>
              <a:off x="7592504" y="2115372"/>
              <a:ext cx="591403" cy="591403"/>
            </a:xfrm>
            <a:prstGeom prst="roundRect">
              <a:avLst>
                <a:gd name="adj" fmla="val 50000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2D5654">
                      <a:alpha val="52920"/>
                    </a:srgbClr>
                  </a:gs>
                  <a:gs pos="100000">
                    <a:srgbClr val="718F8D">
                      <a:alpha val="23958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8" name="Imagem 57" descr="Ícone&#10;&#10;O conteúdo gerado por IA pode estar incorreto.">
              <a:extLst>
                <a:ext uri="{FF2B5EF4-FFF2-40B4-BE49-F238E27FC236}">
                  <a16:creationId xmlns:a16="http://schemas.microsoft.com/office/drawing/2014/main" id="{C294B368-DCA7-602E-5CDE-255AEA108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2588" y="2189487"/>
              <a:ext cx="442848" cy="442848"/>
            </a:xfrm>
            <a:prstGeom prst="rect">
              <a:avLst/>
            </a:prstGeom>
          </p:spPr>
        </p:pic>
      </p:grpSp>
      <p:pic>
        <p:nvPicPr>
          <p:cNvPr id="4" name="Gráfico 3">
            <a:extLst>
              <a:ext uri="{FF2B5EF4-FFF2-40B4-BE49-F238E27FC236}">
                <a16:creationId xmlns:a16="http://schemas.microsoft.com/office/drawing/2014/main" id="{D7982A98-75CE-9643-4A02-45B2EC4259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53336" y="246430"/>
            <a:ext cx="879435" cy="316891"/>
          </a:xfrm>
          <a:prstGeom prst="rect">
            <a:avLst/>
          </a:prstGeom>
        </p:spPr>
      </p:pic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9F59E0E5-32FE-2E41-B073-24BF060727B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4818" b="28825"/>
          <a:stretch>
            <a:fillRect/>
          </a:stretch>
        </p:blipFill>
        <p:spPr>
          <a:xfrm>
            <a:off x="453143" y="102871"/>
            <a:ext cx="1151397" cy="533756"/>
          </a:xfrm>
          <a:prstGeom prst="rect">
            <a:avLst/>
          </a:prstGeom>
        </p:spPr>
      </p:pic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E0FCED17-0AE8-8A1B-2D86-B3452F547020}"/>
              </a:ext>
            </a:extLst>
          </p:cNvPr>
          <p:cNvSpPr/>
          <p:nvPr/>
        </p:nvSpPr>
        <p:spPr>
          <a:xfrm>
            <a:off x="4069683" y="305162"/>
            <a:ext cx="1639123" cy="31689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D5654"/>
              </a:gs>
              <a:gs pos="56000">
                <a:srgbClr val="C6712E">
                  <a:alpha val="85000"/>
                </a:srgbClr>
              </a:gs>
              <a:gs pos="0">
                <a:srgbClr val="718F8D">
                  <a:alpha val="72000"/>
                </a:srgbClr>
              </a:gs>
              <a:gs pos="100000">
                <a:srgbClr val="A8233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43E2617-9B99-1C1F-199E-544BB3AE0317}"/>
              </a:ext>
            </a:extLst>
          </p:cNvPr>
          <p:cNvSpPr txBox="1"/>
          <p:nvPr/>
        </p:nvSpPr>
        <p:spPr>
          <a:xfrm>
            <a:off x="4076621" y="307537"/>
            <a:ext cx="1659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MX" pitchFamily="2" charset="77"/>
              </a:rPr>
              <a:t>Canais Remotos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43925B6-D56C-1CC7-0D9C-FF00CE7DC1EE}"/>
              </a:ext>
            </a:extLst>
          </p:cNvPr>
          <p:cNvSpPr txBox="1"/>
          <p:nvPr/>
        </p:nvSpPr>
        <p:spPr>
          <a:xfrm>
            <a:off x="2583610" y="296706"/>
            <a:ext cx="1112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Estação N1</a:t>
            </a:r>
          </a:p>
        </p:txBody>
      </p:sp>
      <p:sp>
        <p:nvSpPr>
          <p:cNvPr id="7" name="Retângulo Arredondado 6">
            <a:extLst>
              <a:ext uri="{FF2B5EF4-FFF2-40B4-BE49-F238E27FC236}">
                <a16:creationId xmlns:a16="http://schemas.microsoft.com/office/drawing/2014/main" id="{F04D8A09-0B86-C47C-5FEC-6355DF581958}"/>
              </a:ext>
            </a:extLst>
          </p:cNvPr>
          <p:cNvSpPr/>
          <p:nvPr/>
        </p:nvSpPr>
        <p:spPr>
          <a:xfrm>
            <a:off x="4076621" y="305162"/>
            <a:ext cx="1632185" cy="31689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CF8E0A7-74A2-35B1-2A33-71B0094BDE1D}"/>
              </a:ext>
            </a:extLst>
          </p:cNvPr>
          <p:cNvSpPr txBox="1"/>
          <p:nvPr/>
        </p:nvSpPr>
        <p:spPr>
          <a:xfrm>
            <a:off x="5943316" y="307537"/>
            <a:ext cx="177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Representante  N1</a:t>
            </a:r>
          </a:p>
        </p:txBody>
      </p:sp>
      <p:sp>
        <p:nvSpPr>
          <p:cNvPr id="9" name="Retângulo Arredondado 8">
            <a:extLst>
              <a:ext uri="{FF2B5EF4-FFF2-40B4-BE49-F238E27FC236}">
                <a16:creationId xmlns:a16="http://schemas.microsoft.com/office/drawing/2014/main" id="{EE652059-26A3-C950-F635-5620844106E5}"/>
              </a:ext>
            </a:extLst>
          </p:cNvPr>
          <p:cNvSpPr/>
          <p:nvPr/>
        </p:nvSpPr>
        <p:spPr>
          <a:xfrm>
            <a:off x="5850830" y="318369"/>
            <a:ext cx="1964627" cy="31689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69BE4D32-2A93-4BF6-C606-2E028DEB1B96}"/>
              </a:ext>
            </a:extLst>
          </p:cNvPr>
          <p:cNvGrpSpPr/>
          <p:nvPr/>
        </p:nvGrpSpPr>
        <p:grpSpPr>
          <a:xfrm>
            <a:off x="7954030" y="296706"/>
            <a:ext cx="1541965" cy="338554"/>
            <a:chOff x="7638344" y="258468"/>
            <a:chExt cx="1541965" cy="338554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231C33D9-8834-5492-2175-D29A3758B2B3}"/>
                </a:ext>
              </a:extLst>
            </p:cNvPr>
            <p:cNvSpPr txBox="1"/>
            <p:nvPr/>
          </p:nvSpPr>
          <p:spPr>
            <a:xfrm>
              <a:off x="7699837" y="258468"/>
              <a:ext cx="14189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>
                  <a:solidFill>
                    <a:schemeClr val="bg1"/>
                  </a:solidFill>
                  <a:latin typeface="AMX" pitchFamily="2" charset="77"/>
                </a:rPr>
                <a:t>Recapitulação</a:t>
              </a:r>
            </a:p>
          </p:txBody>
        </p:sp>
        <p:sp>
          <p:nvSpPr>
            <p:cNvPr id="12" name="Retângulo Arredondado 11">
              <a:extLst>
                <a:ext uri="{FF2B5EF4-FFF2-40B4-BE49-F238E27FC236}">
                  <a16:creationId xmlns:a16="http://schemas.microsoft.com/office/drawing/2014/main" id="{0B88100D-FB2F-D88E-281F-C45498A53297}"/>
                </a:ext>
              </a:extLst>
            </p:cNvPr>
            <p:cNvSpPr/>
            <p:nvPr/>
          </p:nvSpPr>
          <p:spPr>
            <a:xfrm>
              <a:off x="7638344" y="266924"/>
              <a:ext cx="1541965" cy="316891"/>
            </a:xfrm>
            <a:prstGeom prst="roundRect">
              <a:avLst>
                <a:gd name="adj" fmla="val 50000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2D5654">
                      <a:alpha val="52920"/>
                    </a:srgbClr>
                  </a:gs>
                  <a:gs pos="100000">
                    <a:srgbClr val="718F8D">
                      <a:alpha val="23958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Retângulo Arredondado 12">
            <a:extLst>
              <a:ext uri="{FF2B5EF4-FFF2-40B4-BE49-F238E27FC236}">
                <a16:creationId xmlns:a16="http://schemas.microsoft.com/office/drawing/2014/main" id="{4AC32D22-AF0A-D0E3-C3C5-498F8362CC40}"/>
              </a:ext>
            </a:extLst>
          </p:cNvPr>
          <p:cNvSpPr/>
          <p:nvPr/>
        </p:nvSpPr>
        <p:spPr>
          <a:xfrm>
            <a:off x="2323921" y="303890"/>
            <a:ext cx="1632185" cy="304780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31120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1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6DA25-6330-5C97-3211-EE04CD9D2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C18312A-DC97-0EB3-6E63-74E93B3DC9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9" name="Agrupar 38">
            <a:extLst>
              <a:ext uri="{FF2B5EF4-FFF2-40B4-BE49-F238E27FC236}">
                <a16:creationId xmlns:a16="http://schemas.microsoft.com/office/drawing/2014/main" id="{F7A0E7E5-7DCE-4577-FF80-C483C4BAD858}"/>
              </a:ext>
            </a:extLst>
          </p:cNvPr>
          <p:cNvGrpSpPr/>
          <p:nvPr/>
        </p:nvGrpSpPr>
        <p:grpSpPr>
          <a:xfrm>
            <a:off x="745859" y="1080082"/>
            <a:ext cx="5019406" cy="2823416"/>
            <a:chOff x="745859" y="1080082"/>
            <a:chExt cx="5019406" cy="2823416"/>
          </a:xfrm>
        </p:grpSpPr>
        <p:pic>
          <p:nvPicPr>
            <p:cNvPr id="19" name="Imagem 18" descr="Ícone&#10;&#10;O conteúdo gerado por IA pode estar incorreto.">
              <a:extLst>
                <a:ext uri="{FF2B5EF4-FFF2-40B4-BE49-F238E27FC236}">
                  <a16:creationId xmlns:a16="http://schemas.microsoft.com/office/drawing/2014/main" id="{044DE351-479E-FEE9-05B4-2196B4036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90000"/>
            </a:blip>
            <a:stretch>
              <a:fillRect/>
            </a:stretch>
          </p:blipFill>
          <p:spPr>
            <a:xfrm>
              <a:off x="745859" y="1080082"/>
              <a:ext cx="5019406" cy="2823416"/>
            </a:xfrm>
            <a:prstGeom prst="rect">
              <a:avLst/>
            </a:prstGeom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0030DF88-515E-6C39-966D-6DF9E329FDB0}"/>
                </a:ext>
              </a:extLst>
            </p:cNvPr>
            <p:cNvSpPr txBox="1"/>
            <p:nvPr/>
          </p:nvSpPr>
          <p:spPr>
            <a:xfrm>
              <a:off x="1965306" y="1841566"/>
              <a:ext cx="258051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2600" b="1" dirty="0">
                  <a:solidFill>
                    <a:srgbClr val="A82335"/>
                  </a:solidFill>
                  <a:latin typeface="AMX" pitchFamily="2" charset="77"/>
                </a:rPr>
                <a:t>Diferentes canais digitais.</a:t>
              </a:r>
              <a:endParaRPr kumimoji="0" lang="pt-BR" sz="260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MX" pitchFamily="2" charset="77"/>
              </a:endParaRPr>
            </a:p>
          </p:txBody>
        </p:sp>
      </p:grpSp>
      <p:pic>
        <p:nvPicPr>
          <p:cNvPr id="6" name="Gráfico 5">
            <a:extLst>
              <a:ext uri="{FF2B5EF4-FFF2-40B4-BE49-F238E27FC236}">
                <a16:creationId xmlns:a16="http://schemas.microsoft.com/office/drawing/2014/main" id="{D601C786-5710-6D15-9B20-5854CF78E1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53336" y="246430"/>
            <a:ext cx="879435" cy="316891"/>
          </a:xfrm>
          <a:prstGeom prst="rect">
            <a:avLst/>
          </a:prstGeom>
        </p:spPr>
      </p:pic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C21DD70B-DDFA-7460-2EB3-ED1359FAB08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818" b="28825"/>
          <a:stretch>
            <a:fillRect/>
          </a:stretch>
        </p:blipFill>
        <p:spPr>
          <a:xfrm>
            <a:off x="453143" y="102871"/>
            <a:ext cx="1151397" cy="533756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A30787AE-B109-54C6-EC52-B60E1BC8C23D}"/>
              </a:ext>
            </a:extLst>
          </p:cNvPr>
          <p:cNvSpPr txBox="1"/>
          <p:nvPr/>
        </p:nvSpPr>
        <p:spPr>
          <a:xfrm>
            <a:off x="6471118" y="1983999"/>
            <a:ext cx="1964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MX" pitchFamily="2" charset="77"/>
              </a:rPr>
              <a:t>ESTAÇÃO N1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CC08C7D-D52A-7509-D00F-4EE8725BAA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57" l="4762" r="89927">
                        <a14:foregroundMark x1="28938" y1="98008" x2="28938" y2="98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40" y="2565950"/>
            <a:ext cx="3243272" cy="5665715"/>
          </a:xfrm>
          <a:prstGeom prst="rect">
            <a:avLst/>
          </a:prstGeom>
        </p:spPr>
      </p:pic>
      <p:grpSp>
        <p:nvGrpSpPr>
          <p:cNvPr id="42" name="Agrupar 41">
            <a:extLst>
              <a:ext uri="{FF2B5EF4-FFF2-40B4-BE49-F238E27FC236}">
                <a16:creationId xmlns:a16="http://schemas.microsoft.com/office/drawing/2014/main" id="{59460A37-7FA9-650C-5803-EA2F34A424EB}"/>
              </a:ext>
            </a:extLst>
          </p:cNvPr>
          <p:cNvGrpSpPr/>
          <p:nvPr/>
        </p:nvGrpSpPr>
        <p:grpSpPr>
          <a:xfrm>
            <a:off x="3438041" y="4193330"/>
            <a:ext cx="1972051" cy="369332"/>
            <a:chOff x="3438041" y="4193330"/>
            <a:chExt cx="1972051" cy="369332"/>
          </a:xfrm>
        </p:grpSpPr>
        <p:sp>
          <p:nvSpPr>
            <p:cNvPr id="28" name="Retângulo Arredondado 27">
              <a:extLst>
                <a:ext uri="{FF2B5EF4-FFF2-40B4-BE49-F238E27FC236}">
                  <a16:creationId xmlns:a16="http://schemas.microsoft.com/office/drawing/2014/main" id="{AC942749-1479-B6B1-536B-4DF803BACFCE}"/>
                </a:ext>
              </a:extLst>
            </p:cNvPr>
            <p:cNvSpPr/>
            <p:nvPr/>
          </p:nvSpPr>
          <p:spPr>
            <a:xfrm>
              <a:off x="3438041" y="4210632"/>
              <a:ext cx="1972051" cy="31689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2D5654"/>
                </a:gs>
                <a:gs pos="56000">
                  <a:srgbClr val="C6712E">
                    <a:alpha val="85000"/>
                  </a:srgbClr>
                </a:gs>
                <a:gs pos="0">
                  <a:srgbClr val="718F8D">
                    <a:alpha val="72000"/>
                  </a:srgbClr>
                </a:gs>
                <a:gs pos="100000">
                  <a:srgbClr val="A82335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CCD21373-135B-2113-3CB3-E6B8417A3595}"/>
                </a:ext>
              </a:extLst>
            </p:cNvPr>
            <p:cNvSpPr txBox="1"/>
            <p:nvPr/>
          </p:nvSpPr>
          <p:spPr>
            <a:xfrm>
              <a:off x="3474455" y="4193330"/>
              <a:ext cx="6722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rgbClr val="FFEFEB"/>
                  </a:solidFill>
                  <a:latin typeface="AMX" pitchFamily="2" charset="77"/>
                </a:rPr>
                <a:t>Chat</a:t>
              </a:r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288990CD-3823-70FC-1F71-BC2BCEA8E0E5}"/>
              </a:ext>
            </a:extLst>
          </p:cNvPr>
          <p:cNvGrpSpPr/>
          <p:nvPr/>
        </p:nvGrpSpPr>
        <p:grpSpPr>
          <a:xfrm>
            <a:off x="3407055" y="3691164"/>
            <a:ext cx="1972051" cy="369332"/>
            <a:chOff x="3407055" y="3691164"/>
            <a:chExt cx="1972051" cy="369332"/>
          </a:xfrm>
        </p:grpSpPr>
        <p:sp>
          <p:nvSpPr>
            <p:cNvPr id="27" name="Retângulo Arredondado 26">
              <a:extLst>
                <a:ext uri="{FF2B5EF4-FFF2-40B4-BE49-F238E27FC236}">
                  <a16:creationId xmlns:a16="http://schemas.microsoft.com/office/drawing/2014/main" id="{63C87C75-7629-32BB-DB28-2306E1526BA6}"/>
                </a:ext>
              </a:extLst>
            </p:cNvPr>
            <p:cNvSpPr/>
            <p:nvPr/>
          </p:nvSpPr>
          <p:spPr>
            <a:xfrm>
              <a:off x="3407055" y="3709771"/>
              <a:ext cx="1972051" cy="31689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2D5654"/>
                </a:gs>
                <a:gs pos="56000">
                  <a:srgbClr val="C6712E">
                    <a:alpha val="85000"/>
                  </a:srgbClr>
                </a:gs>
                <a:gs pos="0">
                  <a:srgbClr val="718F8D">
                    <a:alpha val="72000"/>
                  </a:srgbClr>
                </a:gs>
                <a:gs pos="100000">
                  <a:srgbClr val="A82335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500A577A-B415-30DB-0CBA-7D1116E11F69}"/>
                </a:ext>
              </a:extLst>
            </p:cNvPr>
            <p:cNvSpPr txBox="1"/>
            <p:nvPr/>
          </p:nvSpPr>
          <p:spPr>
            <a:xfrm>
              <a:off x="3474455" y="3691164"/>
              <a:ext cx="18005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rgbClr val="FFEFEB"/>
                  </a:solidFill>
                  <a:latin typeface="AMX" pitchFamily="2" charset="77"/>
                </a:rPr>
                <a:t>0800 Receptivo</a:t>
              </a:r>
            </a:p>
          </p:txBody>
        </p:sp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7EA5BD46-4F58-EC24-DB70-D25484A724D6}"/>
              </a:ext>
            </a:extLst>
          </p:cNvPr>
          <p:cNvGrpSpPr/>
          <p:nvPr/>
        </p:nvGrpSpPr>
        <p:grpSpPr>
          <a:xfrm>
            <a:off x="3418498" y="4731634"/>
            <a:ext cx="1972051" cy="369332"/>
            <a:chOff x="3438041" y="4655556"/>
            <a:chExt cx="1972051" cy="369332"/>
          </a:xfrm>
        </p:grpSpPr>
        <p:sp>
          <p:nvSpPr>
            <p:cNvPr id="26" name="Retângulo Arredondado 25">
              <a:extLst>
                <a:ext uri="{FF2B5EF4-FFF2-40B4-BE49-F238E27FC236}">
                  <a16:creationId xmlns:a16="http://schemas.microsoft.com/office/drawing/2014/main" id="{D8D39DD7-EB3A-8094-FA4C-F7CB3D8F5566}"/>
                </a:ext>
              </a:extLst>
            </p:cNvPr>
            <p:cNvSpPr/>
            <p:nvPr/>
          </p:nvSpPr>
          <p:spPr>
            <a:xfrm>
              <a:off x="3438041" y="4662432"/>
              <a:ext cx="1972051" cy="31689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2D5654"/>
                </a:gs>
                <a:gs pos="56000">
                  <a:srgbClr val="C6712E">
                    <a:alpha val="85000"/>
                  </a:srgbClr>
                </a:gs>
                <a:gs pos="0">
                  <a:srgbClr val="718F8D">
                    <a:alpha val="72000"/>
                  </a:srgbClr>
                </a:gs>
                <a:gs pos="100000">
                  <a:srgbClr val="A82335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26735459-79A8-C814-2DE0-5A9D4E20294A}"/>
                </a:ext>
              </a:extLst>
            </p:cNvPr>
            <p:cNvSpPr txBox="1"/>
            <p:nvPr/>
          </p:nvSpPr>
          <p:spPr>
            <a:xfrm>
              <a:off x="3474455" y="4655556"/>
              <a:ext cx="872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rgbClr val="FFEFEB"/>
                  </a:solidFill>
                  <a:latin typeface="AMX" pitchFamily="2" charset="77"/>
                </a:rPr>
                <a:t>E-mail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D5FED3CF-BD14-DB75-871E-21E5F1AD3935}"/>
              </a:ext>
            </a:extLst>
          </p:cNvPr>
          <p:cNvGrpSpPr/>
          <p:nvPr/>
        </p:nvGrpSpPr>
        <p:grpSpPr>
          <a:xfrm>
            <a:off x="3407056" y="3205530"/>
            <a:ext cx="1972051" cy="369332"/>
            <a:chOff x="3407056" y="3205530"/>
            <a:chExt cx="1972051" cy="369332"/>
          </a:xfrm>
        </p:grpSpPr>
        <p:sp>
          <p:nvSpPr>
            <p:cNvPr id="25" name="Retângulo Arredondado 24">
              <a:extLst>
                <a:ext uri="{FF2B5EF4-FFF2-40B4-BE49-F238E27FC236}">
                  <a16:creationId xmlns:a16="http://schemas.microsoft.com/office/drawing/2014/main" id="{B276E354-2DF5-EA80-2C7B-B5C1ECDE65F4}"/>
                </a:ext>
              </a:extLst>
            </p:cNvPr>
            <p:cNvSpPr/>
            <p:nvPr/>
          </p:nvSpPr>
          <p:spPr>
            <a:xfrm>
              <a:off x="3407056" y="3210658"/>
              <a:ext cx="1972051" cy="31689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2D5654"/>
                </a:gs>
                <a:gs pos="56000">
                  <a:srgbClr val="C6712E">
                    <a:alpha val="85000"/>
                  </a:srgbClr>
                </a:gs>
                <a:gs pos="0">
                  <a:srgbClr val="718F8D">
                    <a:alpha val="72000"/>
                  </a:srgbClr>
                </a:gs>
                <a:gs pos="100000">
                  <a:srgbClr val="A82335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EF975D5A-8E83-611C-A218-1098FA52E9A1}"/>
                </a:ext>
              </a:extLst>
            </p:cNvPr>
            <p:cNvSpPr txBox="1"/>
            <p:nvPr/>
          </p:nvSpPr>
          <p:spPr>
            <a:xfrm>
              <a:off x="3474455" y="3205530"/>
              <a:ext cx="12267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rgbClr val="FFEFEB"/>
                  </a:solidFill>
                  <a:latin typeface="AMX" pitchFamily="2" charset="77"/>
                </a:rPr>
                <a:t>WhatsApp</a:t>
              </a:r>
            </a:p>
          </p:txBody>
        </p:sp>
      </p:grpSp>
      <p:sp>
        <p:nvSpPr>
          <p:cNvPr id="29" name="Retângulo Arredondado 28">
            <a:extLst>
              <a:ext uri="{FF2B5EF4-FFF2-40B4-BE49-F238E27FC236}">
                <a16:creationId xmlns:a16="http://schemas.microsoft.com/office/drawing/2014/main" id="{1F411D05-45AB-9B68-99E3-9F69EB71A7F3}"/>
              </a:ext>
            </a:extLst>
          </p:cNvPr>
          <p:cNvSpPr/>
          <p:nvPr/>
        </p:nvSpPr>
        <p:spPr>
          <a:xfrm>
            <a:off x="4069683" y="305162"/>
            <a:ext cx="1639123" cy="31689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D5654"/>
              </a:gs>
              <a:gs pos="56000">
                <a:srgbClr val="C6712E">
                  <a:alpha val="85000"/>
                </a:srgbClr>
              </a:gs>
              <a:gs pos="0">
                <a:srgbClr val="718F8D">
                  <a:alpha val="72000"/>
                </a:srgbClr>
              </a:gs>
              <a:gs pos="100000">
                <a:srgbClr val="A8233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243BF239-0841-DA2C-8A64-5E9C5E263B9C}"/>
              </a:ext>
            </a:extLst>
          </p:cNvPr>
          <p:cNvSpPr txBox="1"/>
          <p:nvPr/>
        </p:nvSpPr>
        <p:spPr>
          <a:xfrm>
            <a:off x="4076621" y="307537"/>
            <a:ext cx="1659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MX" pitchFamily="2" charset="77"/>
              </a:rPr>
              <a:t>Canais Remotos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CEFF84FC-EADF-B400-1904-F527A6856E96}"/>
              </a:ext>
            </a:extLst>
          </p:cNvPr>
          <p:cNvSpPr txBox="1"/>
          <p:nvPr/>
        </p:nvSpPr>
        <p:spPr>
          <a:xfrm>
            <a:off x="2583610" y="296706"/>
            <a:ext cx="1112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Estação N1</a:t>
            </a:r>
          </a:p>
        </p:txBody>
      </p:sp>
      <p:sp>
        <p:nvSpPr>
          <p:cNvPr id="32" name="Retângulo Arredondado 31">
            <a:extLst>
              <a:ext uri="{FF2B5EF4-FFF2-40B4-BE49-F238E27FC236}">
                <a16:creationId xmlns:a16="http://schemas.microsoft.com/office/drawing/2014/main" id="{0C882E65-B150-7BAA-A140-CA040A2EB398}"/>
              </a:ext>
            </a:extLst>
          </p:cNvPr>
          <p:cNvSpPr/>
          <p:nvPr/>
        </p:nvSpPr>
        <p:spPr>
          <a:xfrm>
            <a:off x="4076621" y="305162"/>
            <a:ext cx="1632185" cy="31689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9CB94024-FB93-B27D-1FCF-0CB05EEC6552}"/>
              </a:ext>
            </a:extLst>
          </p:cNvPr>
          <p:cNvSpPr txBox="1"/>
          <p:nvPr/>
        </p:nvSpPr>
        <p:spPr>
          <a:xfrm>
            <a:off x="5943316" y="307537"/>
            <a:ext cx="177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Representante  N1</a:t>
            </a:r>
          </a:p>
        </p:txBody>
      </p:sp>
      <p:sp>
        <p:nvSpPr>
          <p:cNvPr id="34" name="Retângulo Arredondado 33">
            <a:extLst>
              <a:ext uri="{FF2B5EF4-FFF2-40B4-BE49-F238E27FC236}">
                <a16:creationId xmlns:a16="http://schemas.microsoft.com/office/drawing/2014/main" id="{687B5531-B2F7-5CF7-EC2F-109648F84288}"/>
              </a:ext>
            </a:extLst>
          </p:cNvPr>
          <p:cNvSpPr/>
          <p:nvPr/>
        </p:nvSpPr>
        <p:spPr>
          <a:xfrm>
            <a:off x="5850830" y="318369"/>
            <a:ext cx="1964627" cy="31689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D0E0CD3D-D614-FFA6-3A6E-4533A1AFA55E}"/>
              </a:ext>
            </a:extLst>
          </p:cNvPr>
          <p:cNvGrpSpPr/>
          <p:nvPr/>
        </p:nvGrpSpPr>
        <p:grpSpPr>
          <a:xfrm>
            <a:off x="7954030" y="296706"/>
            <a:ext cx="1541965" cy="338554"/>
            <a:chOff x="7638344" y="258468"/>
            <a:chExt cx="1541965" cy="338554"/>
          </a:xfrm>
        </p:grpSpPr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045F30C9-F9A1-4DA5-07AD-8A1424A75EE7}"/>
                </a:ext>
              </a:extLst>
            </p:cNvPr>
            <p:cNvSpPr txBox="1"/>
            <p:nvPr/>
          </p:nvSpPr>
          <p:spPr>
            <a:xfrm>
              <a:off x="7699837" y="258468"/>
              <a:ext cx="14189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>
                  <a:solidFill>
                    <a:schemeClr val="bg1"/>
                  </a:solidFill>
                  <a:latin typeface="AMX" pitchFamily="2" charset="77"/>
                </a:rPr>
                <a:t>Recapitulação</a:t>
              </a:r>
            </a:p>
          </p:txBody>
        </p:sp>
        <p:sp>
          <p:nvSpPr>
            <p:cNvPr id="37" name="Retângulo Arredondado 36">
              <a:extLst>
                <a:ext uri="{FF2B5EF4-FFF2-40B4-BE49-F238E27FC236}">
                  <a16:creationId xmlns:a16="http://schemas.microsoft.com/office/drawing/2014/main" id="{A23E078D-749B-FE5F-C191-973CFC16A7B2}"/>
                </a:ext>
              </a:extLst>
            </p:cNvPr>
            <p:cNvSpPr/>
            <p:nvPr/>
          </p:nvSpPr>
          <p:spPr>
            <a:xfrm>
              <a:off x="7638344" y="266924"/>
              <a:ext cx="1541965" cy="316891"/>
            </a:xfrm>
            <a:prstGeom prst="roundRect">
              <a:avLst>
                <a:gd name="adj" fmla="val 50000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2D5654">
                      <a:alpha val="52920"/>
                    </a:srgbClr>
                  </a:gs>
                  <a:gs pos="100000">
                    <a:srgbClr val="718F8D">
                      <a:alpha val="23958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8" name="Retângulo Arredondado 37">
            <a:extLst>
              <a:ext uri="{FF2B5EF4-FFF2-40B4-BE49-F238E27FC236}">
                <a16:creationId xmlns:a16="http://schemas.microsoft.com/office/drawing/2014/main" id="{78B72AE1-F1A8-A35D-D22A-BF60C0E759F5}"/>
              </a:ext>
            </a:extLst>
          </p:cNvPr>
          <p:cNvSpPr/>
          <p:nvPr/>
        </p:nvSpPr>
        <p:spPr>
          <a:xfrm>
            <a:off x="2323921" y="303890"/>
            <a:ext cx="1632185" cy="304780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85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6906C0-C76B-56E6-8DFE-1BBB2ED23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m 33" descr="Logotipo&#10;&#10;O conteúdo gerado por IA pode estar incorreto.">
            <a:extLst>
              <a:ext uri="{FF2B5EF4-FFF2-40B4-BE49-F238E27FC236}">
                <a16:creationId xmlns:a16="http://schemas.microsoft.com/office/drawing/2014/main" id="{EB4255EB-E81F-CBC9-E565-BB44C5449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122" y="1194122"/>
            <a:ext cx="5663878" cy="5663878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D319C74E-214D-487A-3085-F9263058A03C}"/>
              </a:ext>
            </a:extLst>
          </p:cNvPr>
          <p:cNvSpPr txBox="1"/>
          <p:nvPr/>
        </p:nvSpPr>
        <p:spPr>
          <a:xfrm>
            <a:off x="7614118" y="2682622"/>
            <a:ext cx="1964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MX" pitchFamily="2" charset="77"/>
              </a:rPr>
              <a:t>ESTAÇÃO N1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72F5EF5-3068-C393-718B-E8E5344E8082}"/>
              </a:ext>
            </a:extLst>
          </p:cNvPr>
          <p:cNvSpPr txBox="1"/>
          <p:nvPr/>
        </p:nvSpPr>
        <p:spPr>
          <a:xfrm>
            <a:off x="5759866" y="4445176"/>
            <a:ext cx="67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AMX" pitchFamily="2" charset="77"/>
              </a:rPr>
              <a:t>Chat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761CA5A8-C4E4-3146-A615-211C0B76418C}"/>
              </a:ext>
            </a:extLst>
          </p:cNvPr>
          <p:cNvSpPr txBox="1"/>
          <p:nvPr/>
        </p:nvSpPr>
        <p:spPr>
          <a:xfrm>
            <a:off x="4766705" y="3244334"/>
            <a:ext cx="1800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>
                <a:latin typeface="AMX" pitchFamily="2" charset="77"/>
              </a:rPr>
              <a:t>0800 Receptivo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580272C-F7B7-E551-B289-35E81C04904B}"/>
              </a:ext>
            </a:extLst>
          </p:cNvPr>
          <p:cNvSpPr txBox="1"/>
          <p:nvPr/>
        </p:nvSpPr>
        <p:spPr>
          <a:xfrm>
            <a:off x="6163857" y="5617475"/>
            <a:ext cx="87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AMX" pitchFamily="2" charset="77"/>
              </a:rPr>
              <a:t>E-mail</a:t>
            </a:r>
          </a:p>
        </p:txBody>
      </p:sp>
      <p:sp>
        <p:nvSpPr>
          <p:cNvPr id="37" name="Retângulo Arredondado 36">
            <a:extLst>
              <a:ext uri="{FF2B5EF4-FFF2-40B4-BE49-F238E27FC236}">
                <a16:creationId xmlns:a16="http://schemas.microsoft.com/office/drawing/2014/main" id="{5EA5D017-3EE5-62A4-6B90-7C674752A63E}"/>
              </a:ext>
            </a:extLst>
          </p:cNvPr>
          <p:cNvSpPr/>
          <p:nvPr/>
        </p:nvSpPr>
        <p:spPr>
          <a:xfrm>
            <a:off x="4734045" y="3167617"/>
            <a:ext cx="1865848" cy="485605"/>
          </a:xfrm>
          <a:prstGeom prst="roundRect">
            <a:avLst>
              <a:gd name="adj" fmla="val 50000"/>
            </a:avLst>
          </a:prstGeom>
          <a:noFill/>
          <a:ln w="12700">
            <a:gradFill flip="none" rotWithShape="1">
              <a:gsLst>
                <a:gs pos="0">
                  <a:srgbClr val="E2BD37">
                    <a:lumMod val="87000"/>
                    <a:lumOff val="13000"/>
                  </a:srgbClr>
                </a:gs>
                <a:gs pos="49000">
                  <a:srgbClr val="C6712E"/>
                </a:gs>
                <a:gs pos="100000">
                  <a:srgbClr val="A82335">
                    <a:alpha val="72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Arredondado 38">
            <a:extLst>
              <a:ext uri="{FF2B5EF4-FFF2-40B4-BE49-F238E27FC236}">
                <a16:creationId xmlns:a16="http://schemas.microsoft.com/office/drawing/2014/main" id="{FED794C1-008E-F814-24C0-E75BB85F42BE}"/>
              </a:ext>
            </a:extLst>
          </p:cNvPr>
          <p:cNvSpPr/>
          <p:nvPr/>
        </p:nvSpPr>
        <p:spPr>
          <a:xfrm>
            <a:off x="5629178" y="4375053"/>
            <a:ext cx="959139" cy="485605"/>
          </a:xfrm>
          <a:prstGeom prst="roundRect">
            <a:avLst>
              <a:gd name="adj" fmla="val 50000"/>
            </a:avLst>
          </a:prstGeom>
          <a:noFill/>
          <a:ln w="12700">
            <a:gradFill flip="none" rotWithShape="1">
              <a:gsLst>
                <a:gs pos="0">
                  <a:srgbClr val="E2BD37">
                    <a:lumMod val="87000"/>
                    <a:lumOff val="13000"/>
                  </a:srgbClr>
                </a:gs>
                <a:gs pos="49000">
                  <a:srgbClr val="C6712E"/>
                </a:gs>
                <a:gs pos="100000">
                  <a:srgbClr val="A82335">
                    <a:alpha val="72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 Arredondado 39">
            <a:extLst>
              <a:ext uri="{FF2B5EF4-FFF2-40B4-BE49-F238E27FC236}">
                <a16:creationId xmlns:a16="http://schemas.microsoft.com/office/drawing/2014/main" id="{91FC1CC1-24BC-FCDF-B449-5CECE8D738C1}"/>
              </a:ext>
            </a:extLst>
          </p:cNvPr>
          <p:cNvSpPr/>
          <p:nvPr/>
        </p:nvSpPr>
        <p:spPr>
          <a:xfrm>
            <a:off x="6120322" y="5559339"/>
            <a:ext cx="959139" cy="485605"/>
          </a:xfrm>
          <a:prstGeom prst="roundRect">
            <a:avLst>
              <a:gd name="adj" fmla="val 50000"/>
            </a:avLst>
          </a:prstGeom>
          <a:noFill/>
          <a:ln w="12700">
            <a:gradFill flip="none" rotWithShape="1">
              <a:gsLst>
                <a:gs pos="0">
                  <a:srgbClr val="E2BD37">
                    <a:lumMod val="87000"/>
                    <a:lumOff val="13000"/>
                  </a:srgbClr>
                </a:gs>
                <a:gs pos="49000">
                  <a:srgbClr val="C6712E"/>
                </a:gs>
                <a:gs pos="100000">
                  <a:srgbClr val="A82335">
                    <a:alpha val="72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Arredondado 41">
            <a:extLst>
              <a:ext uri="{FF2B5EF4-FFF2-40B4-BE49-F238E27FC236}">
                <a16:creationId xmlns:a16="http://schemas.microsoft.com/office/drawing/2014/main" id="{2CD6F378-E987-C24A-B08A-B872031D1F72}"/>
              </a:ext>
            </a:extLst>
          </p:cNvPr>
          <p:cNvSpPr/>
          <p:nvPr/>
        </p:nvSpPr>
        <p:spPr>
          <a:xfrm>
            <a:off x="5687054" y="1987631"/>
            <a:ext cx="1450282" cy="48560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D5654"/>
              </a:gs>
              <a:gs pos="56000">
                <a:srgbClr val="C6712E">
                  <a:alpha val="85000"/>
                </a:srgbClr>
              </a:gs>
              <a:gs pos="0">
                <a:srgbClr val="718F8D">
                  <a:alpha val="72000"/>
                </a:srgbClr>
              </a:gs>
              <a:gs pos="100000">
                <a:srgbClr val="A8233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4127CE5B-DD61-E766-61C7-AA3F4BF2CEF6}"/>
              </a:ext>
            </a:extLst>
          </p:cNvPr>
          <p:cNvSpPr txBox="1"/>
          <p:nvPr/>
        </p:nvSpPr>
        <p:spPr>
          <a:xfrm>
            <a:off x="5720381" y="2075344"/>
            <a:ext cx="1387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>
                <a:solidFill>
                  <a:schemeClr val="bg1"/>
                </a:solidFill>
                <a:latin typeface="AMX" pitchFamily="2" charset="77"/>
              </a:rPr>
              <a:t>WhatsApp</a:t>
            </a:r>
          </a:p>
        </p:txBody>
      </p:sp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1D884CB0-C9F1-1F3D-ECAC-776AD8ECB16C}"/>
              </a:ext>
            </a:extLst>
          </p:cNvPr>
          <p:cNvPicPr/>
          <p:nvPr/>
        </p:nvPicPr>
        <p:blipFill>
          <a:blip r:embed="rId4"/>
          <a:srcRect t="33097" b="27208"/>
          <a:stretch>
            <a:fillRect/>
          </a:stretch>
        </p:blipFill>
        <p:spPr>
          <a:xfrm>
            <a:off x="487433" y="206445"/>
            <a:ext cx="1083731" cy="430181"/>
          </a:xfrm>
          <a:prstGeom prst="rect">
            <a:avLst/>
          </a:prstGeom>
        </p:spPr>
      </p:pic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id="{723E252C-CC9D-2C87-4843-F828BB701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3336" y="254520"/>
            <a:ext cx="895425" cy="334030"/>
          </a:xfrm>
          <a:prstGeom prst="rect">
            <a:avLst/>
          </a:prstGeom>
        </p:spPr>
      </p:pic>
      <p:sp>
        <p:nvSpPr>
          <p:cNvPr id="6" name="Retângulo Arredondado 5">
            <a:extLst>
              <a:ext uri="{FF2B5EF4-FFF2-40B4-BE49-F238E27FC236}">
                <a16:creationId xmlns:a16="http://schemas.microsoft.com/office/drawing/2014/main" id="{72D01A31-0810-1CDA-E553-ED5636ADBE2E}"/>
              </a:ext>
            </a:extLst>
          </p:cNvPr>
          <p:cNvSpPr/>
          <p:nvPr/>
        </p:nvSpPr>
        <p:spPr>
          <a:xfrm>
            <a:off x="4069683" y="305162"/>
            <a:ext cx="1639123" cy="31689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D5654"/>
              </a:gs>
              <a:gs pos="56000">
                <a:srgbClr val="C6712E">
                  <a:alpha val="85000"/>
                </a:srgbClr>
              </a:gs>
              <a:gs pos="0">
                <a:srgbClr val="718F8D">
                  <a:alpha val="72000"/>
                </a:srgbClr>
              </a:gs>
              <a:gs pos="100000">
                <a:srgbClr val="A8233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BF79094-B952-E8BA-0BEB-C1D9F89546EF}"/>
              </a:ext>
            </a:extLst>
          </p:cNvPr>
          <p:cNvSpPr txBox="1"/>
          <p:nvPr/>
        </p:nvSpPr>
        <p:spPr>
          <a:xfrm>
            <a:off x="2583610" y="296706"/>
            <a:ext cx="1112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>
                <a:solidFill>
                  <a:srgbClr val="232323"/>
                </a:solidFill>
                <a:latin typeface="AMX" pitchFamily="2" charset="77"/>
              </a:rPr>
              <a:t>Estação N1</a:t>
            </a:r>
          </a:p>
        </p:txBody>
      </p:sp>
      <p:sp>
        <p:nvSpPr>
          <p:cNvPr id="15" name="Retângulo Arredondado 14">
            <a:extLst>
              <a:ext uri="{FF2B5EF4-FFF2-40B4-BE49-F238E27FC236}">
                <a16:creationId xmlns:a16="http://schemas.microsoft.com/office/drawing/2014/main" id="{AEA8CDD1-313D-D964-AC28-4729FE4EBF22}"/>
              </a:ext>
            </a:extLst>
          </p:cNvPr>
          <p:cNvSpPr/>
          <p:nvPr/>
        </p:nvSpPr>
        <p:spPr>
          <a:xfrm>
            <a:off x="4076621" y="305162"/>
            <a:ext cx="1632185" cy="31689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9C83C3F-57BA-3094-0817-306ABEE4EE47}"/>
              </a:ext>
            </a:extLst>
          </p:cNvPr>
          <p:cNvSpPr txBox="1"/>
          <p:nvPr/>
        </p:nvSpPr>
        <p:spPr>
          <a:xfrm>
            <a:off x="5943316" y="307537"/>
            <a:ext cx="177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>
                <a:solidFill>
                  <a:srgbClr val="232323"/>
                </a:solidFill>
                <a:latin typeface="AMX" pitchFamily="2" charset="77"/>
              </a:rPr>
              <a:t>Representante  N1</a:t>
            </a:r>
          </a:p>
        </p:txBody>
      </p:sp>
      <p:sp>
        <p:nvSpPr>
          <p:cNvPr id="19" name="Retângulo Arredondado 18">
            <a:extLst>
              <a:ext uri="{FF2B5EF4-FFF2-40B4-BE49-F238E27FC236}">
                <a16:creationId xmlns:a16="http://schemas.microsoft.com/office/drawing/2014/main" id="{FD871B05-24CA-10CC-BC04-9DA0F7575291}"/>
              </a:ext>
            </a:extLst>
          </p:cNvPr>
          <p:cNvSpPr/>
          <p:nvPr/>
        </p:nvSpPr>
        <p:spPr>
          <a:xfrm>
            <a:off x="5850830" y="318369"/>
            <a:ext cx="1964627" cy="31689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39D52E07-4B2E-997C-EE3C-3608C1E8FBB7}"/>
              </a:ext>
            </a:extLst>
          </p:cNvPr>
          <p:cNvGrpSpPr/>
          <p:nvPr/>
        </p:nvGrpSpPr>
        <p:grpSpPr>
          <a:xfrm>
            <a:off x="7954030" y="296706"/>
            <a:ext cx="1541965" cy="338554"/>
            <a:chOff x="7638344" y="258468"/>
            <a:chExt cx="1541965" cy="338554"/>
          </a:xfrm>
        </p:grpSpPr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D55915A7-B59B-457C-F4DE-7C7515B09E10}"/>
                </a:ext>
              </a:extLst>
            </p:cNvPr>
            <p:cNvSpPr txBox="1"/>
            <p:nvPr/>
          </p:nvSpPr>
          <p:spPr>
            <a:xfrm>
              <a:off x="7699837" y="258468"/>
              <a:ext cx="14189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>
                  <a:solidFill>
                    <a:srgbClr val="232323"/>
                  </a:solidFill>
                  <a:latin typeface="AMX" pitchFamily="2" charset="77"/>
                </a:rPr>
                <a:t>Recapitulação</a:t>
              </a:r>
            </a:p>
          </p:txBody>
        </p:sp>
        <p:sp>
          <p:nvSpPr>
            <p:cNvPr id="25" name="Retângulo Arredondado 24">
              <a:extLst>
                <a:ext uri="{FF2B5EF4-FFF2-40B4-BE49-F238E27FC236}">
                  <a16:creationId xmlns:a16="http://schemas.microsoft.com/office/drawing/2014/main" id="{14B75C89-1BD5-63BD-398C-79FB012FBCC5}"/>
                </a:ext>
              </a:extLst>
            </p:cNvPr>
            <p:cNvSpPr/>
            <p:nvPr/>
          </p:nvSpPr>
          <p:spPr>
            <a:xfrm>
              <a:off x="7638344" y="266924"/>
              <a:ext cx="1541965" cy="316891"/>
            </a:xfrm>
            <a:prstGeom prst="roundRect">
              <a:avLst>
                <a:gd name="adj" fmla="val 50000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2D5654">
                      <a:alpha val="52920"/>
                    </a:srgbClr>
                  </a:gs>
                  <a:gs pos="100000">
                    <a:srgbClr val="718F8D">
                      <a:alpha val="23958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232323"/>
                </a:solidFill>
              </a:endParaRPr>
            </a:p>
          </p:txBody>
        </p:sp>
      </p:grpSp>
      <p:sp>
        <p:nvSpPr>
          <p:cNvPr id="26" name="Retângulo Arredondado 25">
            <a:extLst>
              <a:ext uri="{FF2B5EF4-FFF2-40B4-BE49-F238E27FC236}">
                <a16:creationId xmlns:a16="http://schemas.microsoft.com/office/drawing/2014/main" id="{EC39C23C-7705-ECD4-EF83-756F83F6C931}"/>
              </a:ext>
            </a:extLst>
          </p:cNvPr>
          <p:cNvSpPr/>
          <p:nvPr/>
        </p:nvSpPr>
        <p:spPr>
          <a:xfrm>
            <a:off x="2323921" y="303890"/>
            <a:ext cx="1632185" cy="304780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18856F3F-56EB-5F63-4123-167FA249824C}"/>
              </a:ext>
            </a:extLst>
          </p:cNvPr>
          <p:cNvSpPr txBox="1"/>
          <p:nvPr/>
        </p:nvSpPr>
        <p:spPr>
          <a:xfrm>
            <a:off x="4073151" y="315525"/>
            <a:ext cx="1659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MX" pitchFamily="2" charset="77"/>
              </a:rPr>
              <a:t>Canais Remotos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AFF5D6E-8F21-4E77-D662-F4B6C924DE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838" y="588550"/>
            <a:ext cx="4214347" cy="632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92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2C46F0-AD2C-EA8B-2308-6C917B5D3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m 33" descr="Logotipo&#10;&#10;O conteúdo gerado por IA pode estar incorreto.">
            <a:extLst>
              <a:ext uri="{FF2B5EF4-FFF2-40B4-BE49-F238E27FC236}">
                <a16:creationId xmlns:a16="http://schemas.microsoft.com/office/drawing/2014/main" id="{94E99613-D342-FC5C-C8FF-0B43FE502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122" y="1194122"/>
            <a:ext cx="5663878" cy="5663878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BEC4DA2A-B7E5-9D1D-E5DE-DEB01DA2E649}"/>
              </a:ext>
            </a:extLst>
          </p:cNvPr>
          <p:cNvSpPr txBox="1"/>
          <p:nvPr/>
        </p:nvSpPr>
        <p:spPr>
          <a:xfrm>
            <a:off x="7614118" y="2682622"/>
            <a:ext cx="1964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MX" pitchFamily="2" charset="77"/>
              </a:rPr>
              <a:t>ESTAÇÃO N1</a:t>
            </a:r>
          </a:p>
        </p:txBody>
      </p:sp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2E8D4673-BCB3-DC34-CB49-7CE33CA6FCC6}"/>
              </a:ext>
            </a:extLst>
          </p:cNvPr>
          <p:cNvPicPr/>
          <p:nvPr/>
        </p:nvPicPr>
        <p:blipFill>
          <a:blip r:embed="rId4"/>
          <a:srcRect t="33097" b="27208"/>
          <a:stretch>
            <a:fillRect/>
          </a:stretch>
        </p:blipFill>
        <p:spPr>
          <a:xfrm>
            <a:off x="487433" y="206445"/>
            <a:ext cx="1083731" cy="430181"/>
          </a:xfrm>
          <a:prstGeom prst="rect">
            <a:avLst/>
          </a:prstGeom>
        </p:spPr>
      </p:pic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id="{6670DE05-4B54-9B32-3253-9D5682197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3336" y="254520"/>
            <a:ext cx="895425" cy="334030"/>
          </a:xfrm>
          <a:prstGeom prst="rect">
            <a:avLst/>
          </a:prstGeom>
        </p:spPr>
      </p:pic>
      <p:sp>
        <p:nvSpPr>
          <p:cNvPr id="39" name="Retângulo Arredondado 38">
            <a:extLst>
              <a:ext uri="{FF2B5EF4-FFF2-40B4-BE49-F238E27FC236}">
                <a16:creationId xmlns:a16="http://schemas.microsoft.com/office/drawing/2014/main" id="{13EBD8D5-B56A-D3D9-600D-AC3173BDDAFF}"/>
              </a:ext>
            </a:extLst>
          </p:cNvPr>
          <p:cNvSpPr/>
          <p:nvPr/>
        </p:nvSpPr>
        <p:spPr>
          <a:xfrm>
            <a:off x="5629178" y="4375053"/>
            <a:ext cx="959139" cy="485605"/>
          </a:xfrm>
          <a:prstGeom prst="roundRect">
            <a:avLst>
              <a:gd name="adj" fmla="val 50000"/>
            </a:avLst>
          </a:prstGeom>
          <a:noFill/>
          <a:ln w="12700">
            <a:gradFill flip="none" rotWithShape="1">
              <a:gsLst>
                <a:gs pos="0">
                  <a:srgbClr val="E2BD37">
                    <a:lumMod val="87000"/>
                    <a:lumOff val="13000"/>
                  </a:srgbClr>
                </a:gs>
                <a:gs pos="49000">
                  <a:srgbClr val="C6712E"/>
                </a:gs>
                <a:gs pos="100000">
                  <a:srgbClr val="A82335">
                    <a:alpha val="72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Arredondado 41">
            <a:extLst>
              <a:ext uri="{FF2B5EF4-FFF2-40B4-BE49-F238E27FC236}">
                <a16:creationId xmlns:a16="http://schemas.microsoft.com/office/drawing/2014/main" id="{E760B1EA-A211-1737-545D-B3A7C16F344F}"/>
              </a:ext>
            </a:extLst>
          </p:cNvPr>
          <p:cNvSpPr/>
          <p:nvPr/>
        </p:nvSpPr>
        <p:spPr>
          <a:xfrm>
            <a:off x="4731605" y="3167617"/>
            <a:ext cx="1868286" cy="48560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D5654"/>
              </a:gs>
              <a:gs pos="56000">
                <a:srgbClr val="C6712E">
                  <a:alpha val="85000"/>
                </a:srgbClr>
              </a:gs>
              <a:gs pos="0">
                <a:srgbClr val="718F8D">
                  <a:alpha val="72000"/>
                </a:srgbClr>
              </a:gs>
              <a:gs pos="100000">
                <a:srgbClr val="A8233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 Arredondado 39">
            <a:extLst>
              <a:ext uri="{FF2B5EF4-FFF2-40B4-BE49-F238E27FC236}">
                <a16:creationId xmlns:a16="http://schemas.microsoft.com/office/drawing/2014/main" id="{574944DB-DCBC-3994-4DCA-C3465A04CD28}"/>
              </a:ext>
            </a:extLst>
          </p:cNvPr>
          <p:cNvSpPr/>
          <p:nvPr/>
        </p:nvSpPr>
        <p:spPr>
          <a:xfrm>
            <a:off x="6120322" y="5559339"/>
            <a:ext cx="959139" cy="485605"/>
          </a:xfrm>
          <a:prstGeom prst="roundRect">
            <a:avLst>
              <a:gd name="adj" fmla="val 50000"/>
            </a:avLst>
          </a:prstGeom>
          <a:noFill/>
          <a:ln w="12700">
            <a:gradFill flip="none" rotWithShape="1">
              <a:gsLst>
                <a:gs pos="0">
                  <a:srgbClr val="E2BD37">
                    <a:lumMod val="87000"/>
                    <a:lumOff val="13000"/>
                  </a:srgbClr>
                </a:gs>
                <a:gs pos="49000">
                  <a:srgbClr val="C6712E"/>
                </a:gs>
                <a:gs pos="100000">
                  <a:srgbClr val="A82335">
                    <a:alpha val="72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6A757C79-B252-AC1B-7DA2-AFF7F660AFB3}"/>
              </a:ext>
            </a:extLst>
          </p:cNvPr>
          <p:cNvSpPr txBox="1"/>
          <p:nvPr/>
        </p:nvSpPr>
        <p:spPr>
          <a:xfrm>
            <a:off x="5697374" y="2048901"/>
            <a:ext cx="1387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232323"/>
                </a:solidFill>
                <a:latin typeface="AMX" pitchFamily="2" charset="77"/>
              </a:rPr>
              <a:t>WhatsApp</a:t>
            </a:r>
          </a:p>
        </p:txBody>
      </p:sp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CB32030F-9718-4897-E4D0-19CF19149272}"/>
              </a:ext>
            </a:extLst>
          </p:cNvPr>
          <p:cNvSpPr/>
          <p:nvPr/>
        </p:nvSpPr>
        <p:spPr>
          <a:xfrm>
            <a:off x="5672712" y="1983313"/>
            <a:ext cx="1464623" cy="485605"/>
          </a:xfrm>
          <a:prstGeom prst="roundRect">
            <a:avLst>
              <a:gd name="adj" fmla="val 50000"/>
            </a:avLst>
          </a:prstGeom>
          <a:noFill/>
          <a:ln w="12700">
            <a:gradFill flip="none" rotWithShape="1">
              <a:gsLst>
                <a:gs pos="0">
                  <a:srgbClr val="E2BD37">
                    <a:lumMod val="87000"/>
                    <a:lumOff val="13000"/>
                  </a:srgbClr>
                </a:gs>
                <a:gs pos="49000">
                  <a:srgbClr val="C6712E"/>
                </a:gs>
                <a:gs pos="100000">
                  <a:srgbClr val="A82335">
                    <a:alpha val="72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147DB607-2222-DBCE-135A-38A244047C2B}"/>
              </a:ext>
            </a:extLst>
          </p:cNvPr>
          <p:cNvSpPr txBox="1"/>
          <p:nvPr/>
        </p:nvSpPr>
        <p:spPr>
          <a:xfrm>
            <a:off x="4732402" y="3244334"/>
            <a:ext cx="186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EFEB"/>
                </a:solidFill>
                <a:latin typeface="AMX" pitchFamily="2" charset="77"/>
              </a:rPr>
              <a:t>0800 Receptivo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17ECEB0-D658-24A2-400E-ECFCA65334E1}"/>
              </a:ext>
            </a:extLst>
          </p:cNvPr>
          <p:cNvSpPr txBox="1"/>
          <p:nvPr/>
        </p:nvSpPr>
        <p:spPr>
          <a:xfrm>
            <a:off x="5759866" y="4445176"/>
            <a:ext cx="67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AMX" pitchFamily="2" charset="77"/>
              </a:rPr>
              <a:t>Chat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E0538A7-27D8-6FE0-0E47-E4559A06A560}"/>
              </a:ext>
            </a:extLst>
          </p:cNvPr>
          <p:cNvSpPr txBox="1"/>
          <p:nvPr/>
        </p:nvSpPr>
        <p:spPr>
          <a:xfrm>
            <a:off x="6163857" y="5617475"/>
            <a:ext cx="87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AMX" pitchFamily="2" charset="77"/>
              </a:rPr>
              <a:t>E-mail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DAE85E7-3A63-4C68-D910-464BA642BE5C}"/>
              </a:ext>
            </a:extLst>
          </p:cNvPr>
          <p:cNvSpPr txBox="1"/>
          <p:nvPr/>
        </p:nvSpPr>
        <p:spPr>
          <a:xfrm>
            <a:off x="2583610" y="296706"/>
            <a:ext cx="1112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>
                <a:solidFill>
                  <a:srgbClr val="232323"/>
                </a:solidFill>
                <a:latin typeface="AMX" pitchFamily="2" charset="77"/>
              </a:rPr>
              <a:t>Estação N1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B532849-52F2-3DCC-1F5E-C23930E48FAD}"/>
              </a:ext>
            </a:extLst>
          </p:cNvPr>
          <p:cNvSpPr txBox="1"/>
          <p:nvPr/>
        </p:nvSpPr>
        <p:spPr>
          <a:xfrm>
            <a:off x="5943316" y="307537"/>
            <a:ext cx="177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>
                <a:solidFill>
                  <a:srgbClr val="232323"/>
                </a:solidFill>
                <a:latin typeface="AMX" pitchFamily="2" charset="77"/>
              </a:rPr>
              <a:t>Representante  N1</a:t>
            </a:r>
          </a:p>
        </p:txBody>
      </p:sp>
      <p:sp>
        <p:nvSpPr>
          <p:cNvPr id="19" name="Retângulo Arredondado 18">
            <a:extLst>
              <a:ext uri="{FF2B5EF4-FFF2-40B4-BE49-F238E27FC236}">
                <a16:creationId xmlns:a16="http://schemas.microsoft.com/office/drawing/2014/main" id="{539D1FE3-081C-588D-C135-653EAC2FEF18}"/>
              </a:ext>
            </a:extLst>
          </p:cNvPr>
          <p:cNvSpPr/>
          <p:nvPr/>
        </p:nvSpPr>
        <p:spPr>
          <a:xfrm>
            <a:off x="5850830" y="318369"/>
            <a:ext cx="1964627" cy="31689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752B022F-A65E-2EF6-7F4D-38F82B8C9896}"/>
              </a:ext>
            </a:extLst>
          </p:cNvPr>
          <p:cNvGrpSpPr/>
          <p:nvPr/>
        </p:nvGrpSpPr>
        <p:grpSpPr>
          <a:xfrm>
            <a:off x="7954030" y="296706"/>
            <a:ext cx="1541965" cy="338554"/>
            <a:chOff x="7638344" y="258468"/>
            <a:chExt cx="1541965" cy="338554"/>
          </a:xfrm>
        </p:grpSpPr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43F077F6-A96F-C23B-84D5-19E81F504E73}"/>
                </a:ext>
              </a:extLst>
            </p:cNvPr>
            <p:cNvSpPr txBox="1"/>
            <p:nvPr/>
          </p:nvSpPr>
          <p:spPr>
            <a:xfrm>
              <a:off x="7699837" y="258468"/>
              <a:ext cx="14189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>
                  <a:solidFill>
                    <a:srgbClr val="232323"/>
                  </a:solidFill>
                  <a:latin typeface="AMX" pitchFamily="2" charset="77"/>
                </a:rPr>
                <a:t>Recapitulação</a:t>
              </a:r>
            </a:p>
          </p:txBody>
        </p:sp>
        <p:sp>
          <p:nvSpPr>
            <p:cNvPr id="25" name="Retângulo Arredondado 24">
              <a:extLst>
                <a:ext uri="{FF2B5EF4-FFF2-40B4-BE49-F238E27FC236}">
                  <a16:creationId xmlns:a16="http://schemas.microsoft.com/office/drawing/2014/main" id="{DA8A0C59-415D-7613-7C85-DA965C3BF4ED}"/>
                </a:ext>
              </a:extLst>
            </p:cNvPr>
            <p:cNvSpPr/>
            <p:nvPr/>
          </p:nvSpPr>
          <p:spPr>
            <a:xfrm>
              <a:off x="7638344" y="266924"/>
              <a:ext cx="1541965" cy="316891"/>
            </a:xfrm>
            <a:prstGeom prst="roundRect">
              <a:avLst>
                <a:gd name="adj" fmla="val 50000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2D5654">
                      <a:alpha val="52920"/>
                    </a:srgbClr>
                  </a:gs>
                  <a:gs pos="100000">
                    <a:srgbClr val="718F8D">
                      <a:alpha val="23958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232323"/>
                </a:solidFill>
              </a:endParaRPr>
            </a:p>
          </p:txBody>
        </p:sp>
      </p:grpSp>
      <p:sp>
        <p:nvSpPr>
          <p:cNvPr id="26" name="Retângulo Arredondado 25">
            <a:extLst>
              <a:ext uri="{FF2B5EF4-FFF2-40B4-BE49-F238E27FC236}">
                <a16:creationId xmlns:a16="http://schemas.microsoft.com/office/drawing/2014/main" id="{7CC15AA6-0DD9-42DB-B696-112A4F0FF7E6}"/>
              </a:ext>
            </a:extLst>
          </p:cNvPr>
          <p:cNvSpPr/>
          <p:nvPr/>
        </p:nvSpPr>
        <p:spPr>
          <a:xfrm>
            <a:off x="2323921" y="303890"/>
            <a:ext cx="1632185" cy="304780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Arredondado 30">
            <a:extLst>
              <a:ext uri="{FF2B5EF4-FFF2-40B4-BE49-F238E27FC236}">
                <a16:creationId xmlns:a16="http://schemas.microsoft.com/office/drawing/2014/main" id="{9FFF8937-B37C-E1FB-CBA6-4852EDA464FD}"/>
              </a:ext>
            </a:extLst>
          </p:cNvPr>
          <p:cNvSpPr/>
          <p:nvPr/>
        </p:nvSpPr>
        <p:spPr>
          <a:xfrm>
            <a:off x="4073151" y="303890"/>
            <a:ext cx="1639123" cy="31689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D5654"/>
              </a:gs>
              <a:gs pos="56000">
                <a:srgbClr val="C6712E">
                  <a:alpha val="85000"/>
                </a:srgbClr>
              </a:gs>
              <a:gs pos="0">
                <a:srgbClr val="718F8D">
                  <a:alpha val="72000"/>
                </a:srgbClr>
              </a:gs>
              <a:gs pos="100000">
                <a:srgbClr val="A8233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Arredondado 14">
            <a:extLst>
              <a:ext uri="{FF2B5EF4-FFF2-40B4-BE49-F238E27FC236}">
                <a16:creationId xmlns:a16="http://schemas.microsoft.com/office/drawing/2014/main" id="{C39D21A5-F49B-9890-4D0B-2DB0773C95C3}"/>
              </a:ext>
            </a:extLst>
          </p:cNvPr>
          <p:cNvSpPr/>
          <p:nvPr/>
        </p:nvSpPr>
        <p:spPr>
          <a:xfrm>
            <a:off x="4076621" y="305162"/>
            <a:ext cx="1632185" cy="31689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19352F21-D4B8-A06B-6F97-97358CB36C62}"/>
              </a:ext>
            </a:extLst>
          </p:cNvPr>
          <p:cNvSpPr txBox="1"/>
          <p:nvPr/>
        </p:nvSpPr>
        <p:spPr>
          <a:xfrm>
            <a:off x="4073151" y="315525"/>
            <a:ext cx="1659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MX" pitchFamily="2" charset="77"/>
              </a:rPr>
              <a:t>Canais Remotos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426842EA-C636-B6F2-7219-9179918C7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631" y="615854"/>
            <a:ext cx="4181349" cy="627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05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C33962-5783-9333-B474-630015B76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m 33" descr="Logotipo&#10;&#10;O conteúdo gerado por IA pode estar incorreto.">
            <a:extLst>
              <a:ext uri="{FF2B5EF4-FFF2-40B4-BE49-F238E27FC236}">
                <a16:creationId xmlns:a16="http://schemas.microsoft.com/office/drawing/2014/main" id="{2A3E7310-9E81-FC47-2F1F-48A4EDE6C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122" y="1194122"/>
            <a:ext cx="5663878" cy="5663878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D4780A9A-85FE-018C-C158-DD0F441F8D84}"/>
              </a:ext>
            </a:extLst>
          </p:cNvPr>
          <p:cNvSpPr txBox="1"/>
          <p:nvPr/>
        </p:nvSpPr>
        <p:spPr>
          <a:xfrm>
            <a:off x="7614118" y="2682622"/>
            <a:ext cx="1964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MX" pitchFamily="2" charset="77"/>
              </a:rPr>
              <a:t>ESTAÇÃO N1</a:t>
            </a:r>
          </a:p>
        </p:txBody>
      </p:sp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DB185492-AC96-3993-C88A-84777C611558}"/>
              </a:ext>
            </a:extLst>
          </p:cNvPr>
          <p:cNvPicPr/>
          <p:nvPr/>
        </p:nvPicPr>
        <p:blipFill>
          <a:blip r:embed="rId4"/>
          <a:srcRect t="33097" b="27208"/>
          <a:stretch>
            <a:fillRect/>
          </a:stretch>
        </p:blipFill>
        <p:spPr>
          <a:xfrm>
            <a:off x="487433" y="206445"/>
            <a:ext cx="1083731" cy="430181"/>
          </a:xfrm>
          <a:prstGeom prst="rect">
            <a:avLst/>
          </a:prstGeom>
        </p:spPr>
      </p:pic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id="{5D48192A-E7FE-97A8-4F29-70FFC39F1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3336" y="254520"/>
            <a:ext cx="895425" cy="334030"/>
          </a:xfrm>
          <a:prstGeom prst="rect">
            <a:avLst/>
          </a:prstGeom>
        </p:spPr>
      </p:pic>
      <p:sp>
        <p:nvSpPr>
          <p:cNvPr id="42" name="Retângulo Arredondado 41">
            <a:extLst>
              <a:ext uri="{FF2B5EF4-FFF2-40B4-BE49-F238E27FC236}">
                <a16:creationId xmlns:a16="http://schemas.microsoft.com/office/drawing/2014/main" id="{4ED33F02-26E6-B75C-FEB7-5D2DAC63C706}"/>
              </a:ext>
            </a:extLst>
          </p:cNvPr>
          <p:cNvSpPr/>
          <p:nvPr/>
        </p:nvSpPr>
        <p:spPr>
          <a:xfrm>
            <a:off x="5629178" y="4383238"/>
            <a:ext cx="968844" cy="48560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D5654"/>
              </a:gs>
              <a:gs pos="56000">
                <a:srgbClr val="C6712E">
                  <a:alpha val="85000"/>
                </a:srgbClr>
              </a:gs>
              <a:gs pos="0">
                <a:srgbClr val="718F8D">
                  <a:alpha val="72000"/>
                </a:srgbClr>
              </a:gs>
              <a:gs pos="100000">
                <a:srgbClr val="A8233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 Arredondado 39">
            <a:extLst>
              <a:ext uri="{FF2B5EF4-FFF2-40B4-BE49-F238E27FC236}">
                <a16:creationId xmlns:a16="http://schemas.microsoft.com/office/drawing/2014/main" id="{852A52B4-2861-1B36-7478-72F6EABE1ACA}"/>
              </a:ext>
            </a:extLst>
          </p:cNvPr>
          <p:cNvSpPr/>
          <p:nvPr/>
        </p:nvSpPr>
        <p:spPr>
          <a:xfrm>
            <a:off x="6120322" y="5559339"/>
            <a:ext cx="959139" cy="485605"/>
          </a:xfrm>
          <a:prstGeom prst="roundRect">
            <a:avLst>
              <a:gd name="adj" fmla="val 50000"/>
            </a:avLst>
          </a:prstGeom>
          <a:noFill/>
          <a:ln w="12700">
            <a:gradFill flip="none" rotWithShape="1">
              <a:gsLst>
                <a:gs pos="0">
                  <a:srgbClr val="E2BD37">
                    <a:lumMod val="87000"/>
                    <a:lumOff val="13000"/>
                  </a:srgbClr>
                </a:gs>
                <a:gs pos="49000">
                  <a:srgbClr val="C6712E"/>
                </a:gs>
                <a:gs pos="100000">
                  <a:srgbClr val="A82335">
                    <a:alpha val="72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90296C67-9D1A-B10C-349F-CC08899698E9}"/>
              </a:ext>
            </a:extLst>
          </p:cNvPr>
          <p:cNvSpPr txBox="1"/>
          <p:nvPr/>
        </p:nvSpPr>
        <p:spPr>
          <a:xfrm>
            <a:off x="5697374" y="2048901"/>
            <a:ext cx="1387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232323"/>
                </a:solidFill>
                <a:latin typeface="AMX" pitchFamily="2" charset="77"/>
              </a:rPr>
              <a:t>WhatsApp</a:t>
            </a:r>
          </a:p>
        </p:txBody>
      </p:sp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341795A9-37E3-C5F9-7FBA-927B126AE00E}"/>
              </a:ext>
            </a:extLst>
          </p:cNvPr>
          <p:cNvSpPr/>
          <p:nvPr/>
        </p:nvSpPr>
        <p:spPr>
          <a:xfrm>
            <a:off x="5672712" y="1983313"/>
            <a:ext cx="1464623" cy="485605"/>
          </a:xfrm>
          <a:prstGeom prst="roundRect">
            <a:avLst>
              <a:gd name="adj" fmla="val 50000"/>
            </a:avLst>
          </a:prstGeom>
          <a:noFill/>
          <a:ln w="12700">
            <a:gradFill flip="none" rotWithShape="1">
              <a:gsLst>
                <a:gs pos="0">
                  <a:srgbClr val="E2BD37">
                    <a:lumMod val="87000"/>
                    <a:lumOff val="13000"/>
                  </a:srgbClr>
                </a:gs>
                <a:gs pos="49000">
                  <a:srgbClr val="C6712E"/>
                </a:gs>
                <a:gs pos="100000">
                  <a:srgbClr val="A82335">
                    <a:alpha val="72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99C4ACB6-5366-C5F7-C8EC-F3DB1877A333}"/>
              </a:ext>
            </a:extLst>
          </p:cNvPr>
          <p:cNvSpPr txBox="1"/>
          <p:nvPr/>
        </p:nvSpPr>
        <p:spPr>
          <a:xfrm>
            <a:off x="4732402" y="3244334"/>
            <a:ext cx="186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232323"/>
                </a:solidFill>
                <a:latin typeface="AMX" pitchFamily="2" charset="77"/>
              </a:rPr>
              <a:t>0800 Receptivo</a:t>
            </a:r>
          </a:p>
        </p:txBody>
      </p:sp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BA5328C4-50DF-7E6B-2A28-E7278B12A397}"/>
              </a:ext>
            </a:extLst>
          </p:cNvPr>
          <p:cNvSpPr/>
          <p:nvPr/>
        </p:nvSpPr>
        <p:spPr>
          <a:xfrm>
            <a:off x="4730810" y="3159414"/>
            <a:ext cx="1869082" cy="485605"/>
          </a:xfrm>
          <a:prstGeom prst="roundRect">
            <a:avLst>
              <a:gd name="adj" fmla="val 50000"/>
            </a:avLst>
          </a:prstGeom>
          <a:noFill/>
          <a:ln w="12700">
            <a:gradFill flip="none" rotWithShape="1">
              <a:gsLst>
                <a:gs pos="0">
                  <a:srgbClr val="E2BD37">
                    <a:lumMod val="87000"/>
                    <a:lumOff val="13000"/>
                  </a:srgbClr>
                </a:gs>
                <a:gs pos="49000">
                  <a:srgbClr val="C6712E"/>
                </a:gs>
                <a:gs pos="100000">
                  <a:srgbClr val="A82335">
                    <a:alpha val="72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FB98219-BD43-5BBA-F379-ADDDDB6412CF}"/>
              </a:ext>
            </a:extLst>
          </p:cNvPr>
          <p:cNvSpPr txBox="1"/>
          <p:nvPr/>
        </p:nvSpPr>
        <p:spPr>
          <a:xfrm>
            <a:off x="5759866" y="4445176"/>
            <a:ext cx="67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EFEB"/>
                </a:solidFill>
                <a:latin typeface="AMX" pitchFamily="2" charset="77"/>
              </a:rPr>
              <a:t>Chat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EB851E3-4AA5-4B01-86EA-B5E2D5B01D9D}"/>
              </a:ext>
            </a:extLst>
          </p:cNvPr>
          <p:cNvSpPr txBox="1"/>
          <p:nvPr/>
        </p:nvSpPr>
        <p:spPr>
          <a:xfrm>
            <a:off x="6163857" y="5617475"/>
            <a:ext cx="87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AMX" pitchFamily="2" charset="77"/>
              </a:rPr>
              <a:t>E-mail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523865C-2FDD-CB0C-D7CB-D13F3FE61631}"/>
              </a:ext>
            </a:extLst>
          </p:cNvPr>
          <p:cNvSpPr txBox="1"/>
          <p:nvPr/>
        </p:nvSpPr>
        <p:spPr>
          <a:xfrm>
            <a:off x="2583610" y="296706"/>
            <a:ext cx="1112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>
                <a:solidFill>
                  <a:srgbClr val="232323"/>
                </a:solidFill>
                <a:latin typeface="AMX" pitchFamily="2" charset="77"/>
              </a:rPr>
              <a:t>Estação N1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A481A33-041B-CC24-8032-767A462038CE}"/>
              </a:ext>
            </a:extLst>
          </p:cNvPr>
          <p:cNvSpPr txBox="1"/>
          <p:nvPr/>
        </p:nvSpPr>
        <p:spPr>
          <a:xfrm>
            <a:off x="5943316" y="317802"/>
            <a:ext cx="177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>
                <a:solidFill>
                  <a:srgbClr val="232323"/>
                </a:solidFill>
                <a:latin typeface="AMX" pitchFamily="2" charset="77"/>
              </a:rPr>
              <a:t>Representante  N1</a:t>
            </a:r>
          </a:p>
        </p:txBody>
      </p:sp>
      <p:sp>
        <p:nvSpPr>
          <p:cNvPr id="15" name="Retângulo Arredondado 14">
            <a:extLst>
              <a:ext uri="{FF2B5EF4-FFF2-40B4-BE49-F238E27FC236}">
                <a16:creationId xmlns:a16="http://schemas.microsoft.com/office/drawing/2014/main" id="{DF62414D-834F-320E-0E23-DF5B758DF4A7}"/>
              </a:ext>
            </a:extLst>
          </p:cNvPr>
          <p:cNvSpPr/>
          <p:nvPr/>
        </p:nvSpPr>
        <p:spPr>
          <a:xfrm>
            <a:off x="5850830" y="328634"/>
            <a:ext cx="1964627" cy="31689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C97D51FB-0CD0-2E4D-F1DA-8FA2B39C4A24}"/>
              </a:ext>
            </a:extLst>
          </p:cNvPr>
          <p:cNvGrpSpPr/>
          <p:nvPr/>
        </p:nvGrpSpPr>
        <p:grpSpPr>
          <a:xfrm>
            <a:off x="7954030" y="306971"/>
            <a:ext cx="1541965" cy="338554"/>
            <a:chOff x="7638344" y="258468"/>
            <a:chExt cx="1541965" cy="338554"/>
          </a:xfrm>
        </p:grpSpPr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EFD780E7-88EB-8AC6-C225-25F6DC3EA955}"/>
                </a:ext>
              </a:extLst>
            </p:cNvPr>
            <p:cNvSpPr txBox="1"/>
            <p:nvPr/>
          </p:nvSpPr>
          <p:spPr>
            <a:xfrm>
              <a:off x="7699837" y="258468"/>
              <a:ext cx="14189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>
                  <a:solidFill>
                    <a:srgbClr val="232323"/>
                  </a:solidFill>
                  <a:latin typeface="AMX" pitchFamily="2" charset="77"/>
                </a:rPr>
                <a:t>Recapitulação</a:t>
              </a:r>
            </a:p>
          </p:txBody>
        </p:sp>
        <p:sp>
          <p:nvSpPr>
            <p:cNvPr id="23" name="Retângulo Arredondado 22">
              <a:extLst>
                <a:ext uri="{FF2B5EF4-FFF2-40B4-BE49-F238E27FC236}">
                  <a16:creationId xmlns:a16="http://schemas.microsoft.com/office/drawing/2014/main" id="{5BE6C46F-2666-816F-234A-744C920C6AFF}"/>
                </a:ext>
              </a:extLst>
            </p:cNvPr>
            <p:cNvSpPr/>
            <p:nvPr/>
          </p:nvSpPr>
          <p:spPr>
            <a:xfrm>
              <a:off x="7638344" y="266924"/>
              <a:ext cx="1541965" cy="316891"/>
            </a:xfrm>
            <a:prstGeom prst="roundRect">
              <a:avLst>
                <a:gd name="adj" fmla="val 50000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2D5654">
                      <a:alpha val="52920"/>
                    </a:srgbClr>
                  </a:gs>
                  <a:gs pos="100000">
                    <a:srgbClr val="718F8D">
                      <a:alpha val="23958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232323"/>
                </a:solidFill>
              </a:endParaRPr>
            </a:p>
          </p:txBody>
        </p:sp>
      </p:grpSp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F4957E20-EF41-C4D6-9E77-41E0DBA3F8B4}"/>
              </a:ext>
            </a:extLst>
          </p:cNvPr>
          <p:cNvSpPr/>
          <p:nvPr/>
        </p:nvSpPr>
        <p:spPr>
          <a:xfrm>
            <a:off x="2323921" y="303890"/>
            <a:ext cx="1632185" cy="304780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Arredondado 24">
            <a:extLst>
              <a:ext uri="{FF2B5EF4-FFF2-40B4-BE49-F238E27FC236}">
                <a16:creationId xmlns:a16="http://schemas.microsoft.com/office/drawing/2014/main" id="{4F064AC5-85C4-A50D-2340-F021AF0CA868}"/>
              </a:ext>
            </a:extLst>
          </p:cNvPr>
          <p:cNvSpPr/>
          <p:nvPr/>
        </p:nvSpPr>
        <p:spPr>
          <a:xfrm>
            <a:off x="4073151" y="314155"/>
            <a:ext cx="1639123" cy="31689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D5654"/>
              </a:gs>
              <a:gs pos="56000">
                <a:srgbClr val="C6712E">
                  <a:alpha val="85000"/>
                </a:srgbClr>
              </a:gs>
              <a:gs pos="0">
                <a:srgbClr val="718F8D">
                  <a:alpha val="72000"/>
                </a:srgbClr>
              </a:gs>
              <a:gs pos="100000">
                <a:srgbClr val="A8233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9F0BDA2-4DC5-B1A2-B88C-71094A58ECDB}"/>
              </a:ext>
            </a:extLst>
          </p:cNvPr>
          <p:cNvSpPr txBox="1"/>
          <p:nvPr/>
        </p:nvSpPr>
        <p:spPr>
          <a:xfrm>
            <a:off x="4073151" y="315525"/>
            <a:ext cx="1659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MX" pitchFamily="2" charset="77"/>
              </a:rPr>
              <a:t>Canais Remotos</a:t>
            </a:r>
          </a:p>
        </p:txBody>
      </p:sp>
      <p:sp>
        <p:nvSpPr>
          <p:cNvPr id="28" name="Retângulo Arredondado 27">
            <a:extLst>
              <a:ext uri="{FF2B5EF4-FFF2-40B4-BE49-F238E27FC236}">
                <a16:creationId xmlns:a16="http://schemas.microsoft.com/office/drawing/2014/main" id="{138590EE-51F3-694E-4C54-9D999F73CFCF}"/>
              </a:ext>
            </a:extLst>
          </p:cNvPr>
          <p:cNvSpPr/>
          <p:nvPr/>
        </p:nvSpPr>
        <p:spPr>
          <a:xfrm>
            <a:off x="4086436" y="314154"/>
            <a:ext cx="1632185" cy="31689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94D13CE-F828-C181-4637-026D321D9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739" y="534384"/>
            <a:ext cx="4220804" cy="633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7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58930F-5DDD-D133-5F43-2E2D81BB3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m 33" descr="Logotipo&#10;&#10;O conteúdo gerado por IA pode estar incorreto.">
            <a:extLst>
              <a:ext uri="{FF2B5EF4-FFF2-40B4-BE49-F238E27FC236}">
                <a16:creationId xmlns:a16="http://schemas.microsoft.com/office/drawing/2014/main" id="{E12BACD1-3893-E204-3CDD-894423242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122" y="1194122"/>
            <a:ext cx="5663878" cy="5663878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8C4FCF42-1708-88C8-C24B-90156641A40F}"/>
              </a:ext>
            </a:extLst>
          </p:cNvPr>
          <p:cNvSpPr txBox="1"/>
          <p:nvPr/>
        </p:nvSpPr>
        <p:spPr>
          <a:xfrm>
            <a:off x="7614118" y="2682622"/>
            <a:ext cx="1964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MX" pitchFamily="2" charset="77"/>
              </a:rPr>
              <a:t>ESTAÇÃO N1</a:t>
            </a:r>
          </a:p>
        </p:txBody>
      </p:sp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D38E908F-EE84-F5C7-4665-31B5C53BDE6C}"/>
              </a:ext>
            </a:extLst>
          </p:cNvPr>
          <p:cNvPicPr/>
          <p:nvPr/>
        </p:nvPicPr>
        <p:blipFill>
          <a:blip r:embed="rId4"/>
          <a:srcRect t="33097" b="27208"/>
          <a:stretch>
            <a:fillRect/>
          </a:stretch>
        </p:blipFill>
        <p:spPr>
          <a:xfrm>
            <a:off x="487433" y="206445"/>
            <a:ext cx="1083731" cy="430181"/>
          </a:xfrm>
          <a:prstGeom prst="rect">
            <a:avLst/>
          </a:prstGeom>
        </p:spPr>
      </p:pic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id="{B489E58B-7D55-67E5-1284-67669A27D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3336" y="254520"/>
            <a:ext cx="895425" cy="334030"/>
          </a:xfrm>
          <a:prstGeom prst="rect">
            <a:avLst/>
          </a:prstGeom>
        </p:spPr>
      </p:pic>
      <p:sp>
        <p:nvSpPr>
          <p:cNvPr id="42" name="Retângulo Arredondado 41">
            <a:extLst>
              <a:ext uri="{FF2B5EF4-FFF2-40B4-BE49-F238E27FC236}">
                <a16:creationId xmlns:a16="http://schemas.microsoft.com/office/drawing/2014/main" id="{BB178341-6128-8AC5-D434-1806B1738533}"/>
              </a:ext>
            </a:extLst>
          </p:cNvPr>
          <p:cNvSpPr/>
          <p:nvPr/>
        </p:nvSpPr>
        <p:spPr>
          <a:xfrm>
            <a:off x="6120322" y="5566496"/>
            <a:ext cx="968844" cy="48560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D5654"/>
              </a:gs>
              <a:gs pos="56000">
                <a:srgbClr val="C6712E">
                  <a:alpha val="85000"/>
                </a:srgbClr>
              </a:gs>
              <a:gs pos="0">
                <a:srgbClr val="718F8D">
                  <a:alpha val="72000"/>
                </a:srgbClr>
              </a:gs>
              <a:gs pos="100000">
                <a:srgbClr val="A8233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F40469FA-A6CD-3C61-26C4-ED41F737F048}"/>
              </a:ext>
            </a:extLst>
          </p:cNvPr>
          <p:cNvSpPr txBox="1"/>
          <p:nvPr/>
        </p:nvSpPr>
        <p:spPr>
          <a:xfrm>
            <a:off x="5697374" y="2048901"/>
            <a:ext cx="1387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232323"/>
                </a:solidFill>
                <a:latin typeface="AMX" pitchFamily="2" charset="77"/>
              </a:rPr>
              <a:t>WhatsApp</a:t>
            </a:r>
          </a:p>
        </p:txBody>
      </p:sp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64FB1B72-865A-A7C7-20E8-6EA5247E5591}"/>
              </a:ext>
            </a:extLst>
          </p:cNvPr>
          <p:cNvSpPr/>
          <p:nvPr/>
        </p:nvSpPr>
        <p:spPr>
          <a:xfrm>
            <a:off x="5672712" y="1983313"/>
            <a:ext cx="1464623" cy="485605"/>
          </a:xfrm>
          <a:prstGeom prst="roundRect">
            <a:avLst>
              <a:gd name="adj" fmla="val 50000"/>
            </a:avLst>
          </a:prstGeom>
          <a:noFill/>
          <a:ln w="12700">
            <a:gradFill flip="none" rotWithShape="1">
              <a:gsLst>
                <a:gs pos="0">
                  <a:srgbClr val="E2BD37">
                    <a:lumMod val="87000"/>
                    <a:lumOff val="13000"/>
                  </a:srgbClr>
                </a:gs>
                <a:gs pos="49000">
                  <a:srgbClr val="C6712E"/>
                </a:gs>
                <a:gs pos="100000">
                  <a:srgbClr val="A82335">
                    <a:alpha val="72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813F411C-8955-5657-2416-92767149FBDC}"/>
              </a:ext>
            </a:extLst>
          </p:cNvPr>
          <p:cNvSpPr txBox="1"/>
          <p:nvPr/>
        </p:nvSpPr>
        <p:spPr>
          <a:xfrm>
            <a:off x="4732402" y="3244334"/>
            <a:ext cx="186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232323"/>
                </a:solidFill>
                <a:latin typeface="AMX" pitchFamily="2" charset="77"/>
              </a:rPr>
              <a:t>0800 Receptivo</a:t>
            </a:r>
          </a:p>
        </p:txBody>
      </p:sp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A05C0859-911B-29EE-712B-6D1FDAF84C3D}"/>
              </a:ext>
            </a:extLst>
          </p:cNvPr>
          <p:cNvSpPr/>
          <p:nvPr/>
        </p:nvSpPr>
        <p:spPr>
          <a:xfrm>
            <a:off x="4730810" y="3159414"/>
            <a:ext cx="1869082" cy="485605"/>
          </a:xfrm>
          <a:prstGeom prst="roundRect">
            <a:avLst>
              <a:gd name="adj" fmla="val 50000"/>
            </a:avLst>
          </a:prstGeom>
          <a:noFill/>
          <a:ln w="12700">
            <a:gradFill flip="none" rotWithShape="1">
              <a:gsLst>
                <a:gs pos="0">
                  <a:srgbClr val="E2BD37">
                    <a:lumMod val="87000"/>
                    <a:lumOff val="13000"/>
                  </a:srgbClr>
                </a:gs>
                <a:gs pos="49000">
                  <a:srgbClr val="C6712E"/>
                </a:gs>
                <a:gs pos="100000">
                  <a:srgbClr val="A82335">
                    <a:alpha val="72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049DE9C-6AFC-2346-CF67-35537A257E6B}"/>
              </a:ext>
            </a:extLst>
          </p:cNvPr>
          <p:cNvSpPr txBox="1"/>
          <p:nvPr/>
        </p:nvSpPr>
        <p:spPr>
          <a:xfrm>
            <a:off x="5759866" y="4445176"/>
            <a:ext cx="67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232323"/>
                </a:solidFill>
                <a:latin typeface="AMX" pitchFamily="2" charset="77"/>
              </a:rPr>
              <a:t>Chat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A09D1BA-92BB-6307-5F00-126B206AEFE4}"/>
              </a:ext>
            </a:extLst>
          </p:cNvPr>
          <p:cNvSpPr txBox="1"/>
          <p:nvPr/>
        </p:nvSpPr>
        <p:spPr>
          <a:xfrm>
            <a:off x="6163857" y="5617475"/>
            <a:ext cx="87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EFEB"/>
                </a:solidFill>
                <a:latin typeface="AMX" pitchFamily="2" charset="77"/>
              </a:rPr>
              <a:t>E-mail</a:t>
            </a:r>
          </a:p>
        </p:txBody>
      </p:sp>
      <p:sp>
        <p:nvSpPr>
          <p:cNvPr id="12" name="Retângulo Arredondado 11">
            <a:extLst>
              <a:ext uri="{FF2B5EF4-FFF2-40B4-BE49-F238E27FC236}">
                <a16:creationId xmlns:a16="http://schemas.microsoft.com/office/drawing/2014/main" id="{AB19A768-99B5-17AE-630A-C9D58BC04660}"/>
              </a:ext>
            </a:extLst>
          </p:cNvPr>
          <p:cNvSpPr/>
          <p:nvPr/>
        </p:nvSpPr>
        <p:spPr>
          <a:xfrm>
            <a:off x="5629178" y="4375053"/>
            <a:ext cx="959139" cy="485605"/>
          </a:xfrm>
          <a:prstGeom prst="roundRect">
            <a:avLst>
              <a:gd name="adj" fmla="val 50000"/>
            </a:avLst>
          </a:prstGeom>
          <a:noFill/>
          <a:ln w="12700">
            <a:gradFill flip="none" rotWithShape="1">
              <a:gsLst>
                <a:gs pos="0">
                  <a:srgbClr val="E2BD37">
                    <a:lumMod val="87000"/>
                    <a:lumOff val="13000"/>
                  </a:srgbClr>
                </a:gs>
                <a:gs pos="49000">
                  <a:srgbClr val="C6712E"/>
                </a:gs>
                <a:gs pos="100000">
                  <a:srgbClr val="A82335">
                    <a:alpha val="72000"/>
                  </a:srgb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0B269E3-5A6B-BC15-1600-70C1D6331BB9}"/>
              </a:ext>
            </a:extLst>
          </p:cNvPr>
          <p:cNvSpPr txBox="1"/>
          <p:nvPr/>
        </p:nvSpPr>
        <p:spPr>
          <a:xfrm>
            <a:off x="2583610" y="296706"/>
            <a:ext cx="1112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>
                <a:solidFill>
                  <a:srgbClr val="232323"/>
                </a:solidFill>
                <a:latin typeface="AMX" pitchFamily="2" charset="77"/>
              </a:rPr>
              <a:t>Estação N1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366DFD1-D746-41C8-25FA-DECFB36460AF}"/>
              </a:ext>
            </a:extLst>
          </p:cNvPr>
          <p:cNvSpPr txBox="1"/>
          <p:nvPr/>
        </p:nvSpPr>
        <p:spPr>
          <a:xfrm>
            <a:off x="5943316" y="317802"/>
            <a:ext cx="177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>
                <a:solidFill>
                  <a:srgbClr val="232323"/>
                </a:solidFill>
                <a:latin typeface="AMX" pitchFamily="2" charset="77"/>
              </a:rPr>
              <a:t>Representante  N1</a:t>
            </a:r>
          </a:p>
        </p:txBody>
      </p:sp>
      <p:sp>
        <p:nvSpPr>
          <p:cNvPr id="17" name="Retângulo Arredondado 16">
            <a:extLst>
              <a:ext uri="{FF2B5EF4-FFF2-40B4-BE49-F238E27FC236}">
                <a16:creationId xmlns:a16="http://schemas.microsoft.com/office/drawing/2014/main" id="{743AC9F4-584F-B5F8-620C-526207A03043}"/>
              </a:ext>
            </a:extLst>
          </p:cNvPr>
          <p:cNvSpPr/>
          <p:nvPr/>
        </p:nvSpPr>
        <p:spPr>
          <a:xfrm>
            <a:off x="5850830" y="328634"/>
            <a:ext cx="1964627" cy="31689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FA0E8B3D-A356-4789-2C1F-D49EBBC19900}"/>
              </a:ext>
            </a:extLst>
          </p:cNvPr>
          <p:cNvGrpSpPr/>
          <p:nvPr/>
        </p:nvGrpSpPr>
        <p:grpSpPr>
          <a:xfrm>
            <a:off x="7954030" y="306971"/>
            <a:ext cx="1541965" cy="338554"/>
            <a:chOff x="7638344" y="258468"/>
            <a:chExt cx="1541965" cy="338554"/>
          </a:xfrm>
        </p:grpSpPr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DB72D79D-A9DF-B2D0-BA73-38800B2EB226}"/>
                </a:ext>
              </a:extLst>
            </p:cNvPr>
            <p:cNvSpPr txBox="1"/>
            <p:nvPr/>
          </p:nvSpPr>
          <p:spPr>
            <a:xfrm>
              <a:off x="7699837" y="258468"/>
              <a:ext cx="14189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>
                  <a:solidFill>
                    <a:srgbClr val="232323"/>
                  </a:solidFill>
                  <a:latin typeface="AMX" pitchFamily="2" charset="77"/>
                </a:rPr>
                <a:t>Recapitulação</a:t>
              </a:r>
            </a:p>
          </p:txBody>
        </p:sp>
        <p:sp>
          <p:nvSpPr>
            <p:cNvPr id="24" name="Retângulo Arredondado 23">
              <a:extLst>
                <a:ext uri="{FF2B5EF4-FFF2-40B4-BE49-F238E27FC236}">
                  <a16:creationId xmlns:a16="http://schemas.microsoft.com/office/drawing/2014/main" id="{100DA14F-5B81-A07A-8857-018852548840}"/>
                </a:ext>
              </a:extLst>
            </p:cNvPr>
            <p:cNvSpPr/>
            <p:nvPr/>
          </p:nvSpPr>
          <p:spPr>
            <a:xfrm>
              <a:off x="7638344" y="266924"/>
              <a:ext cx="1541965" cy="316891"/>
            </a:xfrm>
            <a:prstGeom prst="roundRect">
              <a:avLst>
                <a:gd name="adj" fmla="val 50000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2D5654">
                      <a:alpha val="52920"/>
                    </a:srgbClr>
                  </a:gs>
                  <a:gs pos="100000">
                    <a:srgbClr val="718F8D">
                      <a:alpha val="23958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232323"/>
                </a:solidFill>
              </a:endParaRPr>
            </a:p>
          </p:txBody>
        </p:sp>
      </p:grpSp>
      <p:sp>
        <p:nvSpPr>
          <p:cNvPr id="25" name="Retângulo Arredondado 24">
            <a:extLst>
              <a:ext uri="{FF2B5EF4-FFF2-40B4-BE49-F238E27FC236}">
                <a16:creationId xmlns:a16="http://schemas.microsoft.com/office/drawing/2014/main" id="{E33B8AA8-6D3F-5392-EA1D-C4858892F64B}"/>
              </a:ext>
            </a:extLst>
          </p:cNvPr>
          <p:cNvSpPr/>
          <p:nvPr/>
        </p:nvSpPr>
        <p:spPr>
          <a:xfrm>
            <a:off x="2323921" y="303890"/>
            <a:ext cx="1632185" cy="304780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Arredondado 25">
            <a:extLst>
              <a:ext uri="{FF2B5EF4-FFF2-40B4-BE49-F238E27FC236}">
                <a16:creationId xmlns:a16="http://schemas.microsoft.com/office/drawing/2014/main" id="{375DB1AF-0C7C-73DA-55DF-AF4769FD2DB7}"/>
              </a:ext>
            </a:extLst>
          </p:cNvPr>
          <p:cNvSpPr/>
          <p:nvPr/>
        </p:nvSpPr>
        <p:spPr>
          <a:xfrm>
            <a:off x="4073151" y="314155"/>
            <a:ext cx="1639123" cy="31689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D5654"/>
              </a:gs>
              <a:gs pos="56000">
                <a:srgbClr val="C6712E">
                  <a:alpha val="85000"/>
                </a:srgbClr>
              </a:gs>
              <a:gs pos="0">
                <a:srgbClr val="718F8D">
                  <a:alpha val="72000"/>
                </a:srgbClr>
              </a:gs>
              <a:gs pos="100000">
                <a:srgbClr val="A8233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A3036A0-2903-15A7-4E9E-E263912A39B3}"/>
              </a:ext>
            </a:extLst>
          </p:cNvPr>
          <p:cNvSpPr txBox="1"/>
          <p:nvPr/>
        </p:nvSpPr>
        <p:spPr>
          <a:xfrm>
            <a:off x="4075870" y="317802"/>
            <a:ext cx="1659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MX" pitchFamily="2" charset="77"/>
              </a:rPr>
              <a:t>Canais Remotos</a:t>
            </a:r>
          </a:p>
        </p:txBody>
      </p:sp>
      <p:sp>
        <p:nvSpPr>
          <p:cNvPr id="28" name="Retângulo Arredondado 27">
            <a:extLst>
              <a:ext uri="{FF2B5EF4-FFF2-40B4-BE49-F238E27FC236}">
                <a16:creationId xmlns:a16="http://schemas.microsoft.com/office/drawing/2014/main" id="{3F4F71EC-DD5F-9B68-9114-5E5CCA25DDAD}"/>
              </a:ext>
            </a:extLst>
          </p:cNvPr>
          <p:cNvSpPr/>
          <p:nvPr/>
        </p:nvSpPr>
        <p:spPr>
          <a:xfrm>
            <a:off x="4073151" y="314154"/>
            <a:ext cx="1632185" cy="31689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B7FCF5D-B4B1-2634-E7BE-E1A66EFE26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82" y="462771"/>
            <a:ext cx="4307853" cy="646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52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9F67E-0D16-2E23-A635-9A34F1701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de vídeo game&#10;&#10;O conteúdo gerado por IA pode estar incorreto.">
            <a:extLst>
              <a:ext uri="{FF2B5EF4-FFF2-40B4-BE49-F238E27FC236}">
                <a16:creationId xmlns:a16="http://schemas.microsoft.com/office/drawing/2014/main" id="{23D0BEF2-95BD-02F0-7ECE-2871B9A9C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7C237BEF-D451-6179-00DD-9921873AA4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53336" y="246430"/>
            <a:ext cx="879435" cy="316891"/>
          </a:xfrm>
          <a:prstGeom prst="rect">
            <a:avLst/>
          </a:prstGeom>
        </p:spPr>
      </p:pic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0D307CA4-AD18-BAF3-6F9E-7CAD3136B4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818" b="28825"/>
          <a:stretch>
            <a:fillRect/>
          </a:stretch>
        </p:blipFill>
        <p:spPr>
          <a:xfrm>
            <a:off x="453143" y="102871"/>
            <a:ext cx="1151397" cy="533756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85CE5EB1-EEA8-895B-AA14-283A04202016}"/>
              </a:ext>
            </a:extLst>
          </p:cNvPr>
          <p:cNvGrpSpPr/>
          <p:nvPr/>
        </p:nvGrpSpPr>
        <p:grpSpPr>
          <a:xfrm>
            <a:off x="-240378" y="563321"/>
            <a:ext cx="5341106" cy="3004372"/>
            <a:chOff x="3309836" y="102871"/>
            <a:chExt cx="5341106" cy="3004372"/>
          </a:xfrm>
        </p:grpSpPr>
        <p:pic>
          <p:nvPicPr>
            <p:cNvPr id="8" name="Imagem 7" descr="Ícone&#10;&#10;O conteúdo gerado por IA pode estar incorreto.">
              <a:extLst>
                <a:ext uri="{FF2B5EF4-FFF2-40B4-BE49-F238E27FC236}">
                  <a16:creationId xmlns:a16="http://schemas.microsoft.com/office/drawing/2014/main" id="{8A559C51-895B-206E-B42C-D7554BF95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90000"/>
            </a:blip>
            <a:stretch>
              <a:fillRect/>
            </a:stretch>
          </p:blipFill>
          <p:spPr>
            <a:xfrm flipH="1">
              <a:off x="3309836" y="102871"/>
              <a:ext cx="5341106" cy="3004372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7CE240E-64C5-7D4E-E3DF-04CF8D6F4C28}"/>
                </a:ext>
              </a:extLst>
            </p:cNvPr>
            <p:cNvSpPr txBox="1"/>
            <p:nvPr/>
          </p:nvSpPr>
          <p:spPr>
            <a:xfrm>
              <a:off x="4274089" y="910141"/>
              <a:ext cx="337002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spcBef>
                  <a:spcPts val="1200"/>
                </a:spcBef>
                <a:defRPr/>
              </a:pPr>
              <a:r>
                <a:rPr lang="pt-BR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" pitchFamily="2" charset="77"/>
                </a:rPr>
                <a:t>Tudo certo em relação</a:t>
              </a:r>
              <a:br>
                <a:rPr lang="pt-BR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" pitchFamily="2" charset="77"/>
                </a:rPr>
              </a:br>
              <a:r>
                <a:rPr lang="pt-BR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" pitchFamily="2" charset="77"/>
                </a:rPr>
                <a:t>aos </a:t>
              </a:r>
              <a:r>
                <a:rPr lang="pt-BR" sz="2600" b="1" dirty="0">
                  <a:solidFill>
                    <a:srgbClr val="C00000"/>
                  </a:solidFill>
                  <a:latin typeface="AMX" pitchFamily="2" charset="77"/>
                </a:rPr>
                <a:t>Canais Remotos</a:t>
              </a:r>
              <a:r>
                <a:rPr lang="pt-BR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" pitchFamily="2" charset="77"/>
                </a:rPr>
                <a:t>?​</a:t>
              </a:r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4B9DB931-6D43-C16A-DCAE-F10BF56F10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57" l="4762" r="89927">
                        <a14:foregroundMark x1="28938" y1="98008" x2="28938" y2="98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022" y="746984"/>
            <a:ext cx="5285677" cy="9233617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05336F6B-B0CB-2E1D-DF8F-A5348269B093}"/>
              </a:ext>
            </a:extLst>
          </p:cNvPr>
          <p:cNvGrpSpPr/>
          <p:nvPr/>
        </p:nvGrpSpPr>
        <p:grpSpPr>
          <a:xfrm>
            <a:off x="5611588" y="1776435"/>
            <a:ext cx="7155740" cy="3004372"/>
            <a:chOff x="1720660" y="714801"/>
            <a:chExt cx="7155740" cy="3004372"/>
          </a:xfrm>
        </p:grpSpPr>
        <p:pic>
          <p:nvPicPr>
            <p:cNvPr id="10" name="Imagem 9" descr="Ícone&#10;&#10;O conteúdo gerado por IA pode estar incorreto.">
              <a:extLst>
                <a:ext uri="{FF2B5EF4-FFF2-40B4-BE49-F238E27FC236}">
                  <a16:creationId xmlns:a16="http://schemas.microsoft.com/office/drawing/2014/main" id="{E4DAED32-7CA4-1931-C0F4-9693C8DC9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90000"/>
            </a:blip>
            <a:srcRect t="29557" b="30878"/>
            <a:stretch>
              <a:fillRect/>
            </a:stretch>
          </p:blipFill>
          <p:spPr>
            <a:xfrm>
              <a:off x="1720660" y="714801"/>
              <a:ext cx="7155740" cy="3004372"/>
            </a:xfrm>
            <a:prstGeom prst="rect">
              <a:avLst/>
            </a:prstGeom>
            <a:effectLst>
              <a:outerShdw blurRad="237957" sx="100696" sy="100696" algn="tl" rotWithShape="0">
                <a:prstClr val="black">
                  <a:alpha val="88910"/>
                </a:prstClr>
              </a:outerShdw>
            </a:effectLst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D88EEE1D-881E-2D60-96BF-3B7769126559}"/>
                </a:ext>
              </a:extLst>
            </p:cNvPr>
            <p:cNvSpPr txBox="1"/>
            <p:nvPr/>
          </p:nvSpPr>
          <p:spPr>
            <a:xfrm>
              <a:off x="2905124" y="1293657"/>
              <a:ext cx="5036719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  <a:defRPr/>
              </a:pPr>
              <a:r>
                <a:rPr lang="pt-BR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" pitchFamily="2" charset="77"/>
                </a:rPr>
                <a:t>Agora, você já consegue visualizar como </a:t>
              </a:r>
              <a:r>
                <a:rPr lang="pt-BR" sz="2600" b="1" dirty="0">
                  <a:solidFill>
                    <a:srgbClr val="A82335"/>
                  </a:solidFill>
                  <a:latin typeface="AMX" pitchFamily="2" charset="77"/>
                </a:rPr>
                <a:t>o seu suporte técnico </a:t>
              </a:r>
              <a:r>
                <a:rPr lang="pt-BR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" pitchFamily="2" charset="77"/>
                </a:rPr>
                <a:t>atende e satisfaz o cliente?​</a:t>
              </a:r>
            </a:p>
            <a:p>
              <a:pPr algn="ctr">
                <a:spcBef>
                  <a:spcPts val="1200"/>
                </a:spcBef>
                <a:defRPr/>
              </a:pPr>
              <a:r>
                <a:rPr lang="pt-BR" sz="2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" pitchFamily="2" charset="77"/>
                </a:rPr>
                <a:t>Vamos seguir?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3299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BEE64-96F3-D83B-EB4E-AEDA9BBC9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de vídeo game&#10;&#10;O conteúdo gerado por IA pode estar incorreto.">
            <a:extLst>
              <a:ext uri="{FF2B5EF4-FFF2-40B4-BE49-F238E27FC236}">
                <a16:creationId xmlns:a16="http://schemas.microsoft.com/office/drawing/2014/main" id="{5696E62F-B40F-C2B1-DF0A-E34F49CFB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1"/>
            <a:ext cx="12192000" cy="6858000"/>
          </a:xfrm>
          <a:prstGeom prst="rect">
            <a:avLst/>
          </a:prstGeom>
        </p:spPr>
      </p:pic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79B38A0E-D527-9929-6AF8-3A00D219AEFD}"/>
              </a:ext>
            </a:extLst>
          </p:cNvPr>
          <p:cNvSpPr/>
          <p:nvPr/>
        </p:nvSpPr>
        <p:spPr>
          <a:xfrm>
            <a:off x="7950579" y="298870"/>
            <a:ext cx="1545416" cy="31689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D5654"/>
              </a:gs>
              <a:gs pos="56000">
                <a:srgbClr val="C6712E">
                  <a:alpha val="85000"/>
                </a:srgbClr>
              </a:gs>
              <a:gs pos="0">
                <a:srgbClr val="718F8D">
                  <a:alpha val="72000"/>
                </a:srgbClr>
              </a:gs>
              <a:gs pos="100000">
                <a:srgbClr val="A8233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91135A7-70F4-B3FC-C68D-230D23006C62}"/>
              </a:ext>
            </a:extLst>
          </p:cNvPr>
          <p:cNvSpPr txBox="1"/>
          <p:nvPr/>
        </p:nvSpPr>
        <p:spPr>
          <a:xfrm>
            <a:off x="2583610" y="296706"/>
            <a:ext cx="1112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latin typeface="AMX" pitchFamily="2" charset="77"/>
              </a:rPr>
              <a:t>Estação N1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EE19CCA-F0E1-0B28-0004-41467BE075A5}"/>
              </a:ext>
            </a:extLst>
          </p:cNvPr>
          <p:cNvSpPr txBox="1"/>
          <p:nvPr/>
        </p:nvSpPr>
        <p:spPr>
          <a:xfrm>
            <a:off x="4102966" y="296706"/>
            <a:ext cx="1584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  <a:latin typeface="AMX" pitchFamily="2" charset="77"/>
              </a:rPr>
              <a:t>Canais Remotos</a:t>
            </a:r>
          </a:p>
        </p:txBody>
      </p:sp>
      <p:sp>
        <p:nvSpPr>
          <p:cNvPr id="20" name="Retângulo Arredondado 19">
            <a:extLst>
              <a:ext uri="{FF2B5EF4-FFF2-40B4-BE49-F238E27FC236}">
                <a16:creationId xmlns:a16="http://schemas.microsoft.com/office/drawing/2014/main" id="{9471AA7B-EE0C-B200-5C4F-CB5AE619081D}"/>
              </a:ext>
            </a:extLst>
          </p:cNvPr>
          <p:cNvSpPr/>
          <p:nvPr/>
        </p:nvSpPr>
        <p:spPr>
          <a:xfrm>
            <a:off x="4076621" y="305162"/>
            <a:ext cx="1632185" cy="31689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3A082AF-DC43-7B47-E774-EBF3E02D3824}"/>
              </a:ext>
            </a:extLst>
          </p:cNvPr>
          <p:cNvSpPr txBox="1"/>
          <p:nvPr/>
        </p:nvSpPr>
        <p:spPr>
          <a:xfrm>
            <a:off x="5943316" y="296706"/>
            <a:ext cx="177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Representante  N1</a:t>
            </a:r>
          </a:p>
        </p:txBody>
      </p:sp>
      <p:sp>
        <p:nvSpPr>
          <p:cNvPr id="21" name="Retângulo Arredondado 20">
            <a:extLst>
              <a:ext uri="{FF2B5EF4-FFF2-40B4-BE49-F238E27FC236}">
                <a16:creationId xmlns:a16="http://schemas.microsoft.com/office/drawing/2014/main" id="{D7FDAC09-1B32-55F9-F48F-2AECCA7853DE}"/>
              </a:ext>
            </a:extLst>
          </p:cNvPr>
          <p:cNvSpPr/>
          <p:nvPr/>
        </p:nvSpPr>
        <p:spPr>
          <a:xfrm>
            <a:off x="2316305" y="300843"/>
            <a:ext cx="1632185" cy="31689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F658DEE9-9E2C-D175-4AC9-D7757041216C}"/>
              </a:ext>
            </a:extLst>
          </p:cNvPr>
          <p:cNvGrpSpPr/>
          <p:nvPr/>
        </p:nvGrpSpPr>
        <p:grpSpPr>
          <a:xfrm>
            <a:off x="7954030" y="296706"/>
            <a:ext cx="1541965" cy="338554"/>
            <a:chOff x="7638344" y="258468"/>
            <a:chExt cx="1541965" cy="338554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FDC2D5FC-C94E-8BC4-7DC9-2F4DB332D0CF}"/>
                </a:ext>
              </a:extLst>
            </p:cNvPr>
            <p:cNvSpPr txBox="1"/>
            <p:nvPr/>
          </p:nvSpPr>
          <p:spPr>
            <a:xfrm>
              <a:off x="7662166" y="258468"/>
              <a:ext cx="14943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  <a:latin typeface="AMX" pitchFamily="2" charset="77"/>
                </a:rPr>
                <a:t>Recapitulação</a:t>
              </a:r>
            </a:p>
          </p:txBody>
        </p:sp>
        <p:sp>
          <p:nvSpPr>
            <p:cNvPr id="22" name="Retângulo Arredondado 21">
              <a:extLst>
                <a:ext uri="{FF2B5EF4-FFF2-40B4-BE49-F238E27FC236}">
                  <a16:creationId xmlns:a16="http://schemas.microsoft.com/office/drawing/2014/main" id="{7E4202BB-935F-58EE-0D1B-8A71AE326572}"/>
                </a:ext>
              </a:extLst>
            </p:cNvPr>
            <p:cNvSpPr/>
            <p:nvPr/>
          </p:nvSpPr>
          <p:spPr>
            <a:xfrm>
              <a:off x="7638344" y="266924"/>
              <a:ext cx="1541965" cy="316891"/>
            </a:xfrm>
            <a:prstGeom prst="roundRect">
              <a:avLst>
                <a:gd name="adj" fmla="val 50000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2D5654">
                      <a:alpha val="52920"/>
                    </a:srgbClr>
                  </a:gs>
                  <a:gs pos="100000">
                    <a:srgbClr val="718F8D">
                      <a:alpha val="23958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9904ABC2-9D74-8CF2-127F-C148E510A2D9}"/>
              </a:ext>
            </a:extLst>
          </p:cNvPr>
          <p:cNvGrpSpPr/>
          <p:nvPr/>
        </p:nvGrpSpPr>
        <p:grpSpPr>
          <a:xfrm>
            <a:off x="3604847" y="1055881"/>
            <a:ext cx="6819701" cy="2863284"/>
            <a:chOff x="3604847" y="1055881"/>
            <a:chExt cx="6819701" cy="2863284"/>
          </a:xfrm>
        </p:grpSpPr>
        <p:pic>
          <p:nvPicPr>
            <p:cNvPr id="28" name="Imagem 27" descr="Ícone&#10;&#10;O conteúdo gerado por IA pode estar incorreto.">
              <a:extLst>
                <a:ext uri="{FF2B5EF4-FFF2-40B4-BE49-F238E27FC236}">
                  <a16:creationId xmlns:a16="http://schemas.microsoft.com/office/drawing/2014/main" id="{16C2AB71-CD00-DE94-381D-52D0E0303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90000"/>
            </a:blip>
            <a:srcRect t="29557" b="30878"/>
            <a:stretch>
              <a:fillRect/>
            </a:stretch>
          </p:blipFill>
          <p:spPr>
            <a:xfrm>
              <a:off x="3604847" y="1055881"/>
              <a:ext cx="6819701" cy="2863284"/>
            </a:xfrm>
            <a:prstGeom prst="rect">
              <a:avLst/>
            </a:prstGeom>
            <a:effectLst>
              <a:outerShdw blurRad="237957" sx="100696" sy="100696" algn="tl" rotWithShape="0">
                <a:prstClr val="black">
                  <a:alpha val="88910"/>
                </a:prstClr>
              </a:outerShdw>
            </a:effectLst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F4293174-3D92-738B-E439-E3F7C88C3275}"/>
                </a:ext>
              </a:extLst>
            </p:cNvPr>
            <p:cNvSpPr txBox="1"/>
            <p:nvPr/>
          </p:nvSpPr>
          <p:spPr>
            <a:xfrm>
              <a:off x="4950899" y="1690420"/>
              <a:ext cx="412759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spcBef>
                  <a:spcPts val="1200"/>
                </a:spcBef>
                <a:defRPr/>
              </a:pPr>
              <a:r>
                <a:rPr lang="pt-BR" sz="4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" pitchFamily="2" charset="77"/>
                </a:rPr>
                <a:t>Vamos </a:t>
              </a:r>
              <a:r>
                <a:rPr lang="pt-BR" sz="4800" b="1" dirty="0">
                  <a:solidFill>
                    <a:srgbClr val="A82335"/>
                  </a:solidFill>
                  <a:latin typeface="AMX" pitchFamily="2" charset="77"/>
                </a:rPr>
                <a:t>Recapitular?</a:t>
              </a:r>
              <a:endParaRPr lang="pt-BR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77"/>
              </a:endParaRPr>
            </a:p>
          </p:txBody>
        </p:sp>
      </p:grpSp>
      <p:sp>
        <p:nvSpPr>
          <p:cNvPr id="32" name="Retângulo Arredondado 31">
            <a:extLst>
              <a:ext uri="{FF2B5EF4-FFF2-40B4-BE49-F238E27FC236}">
                <a16:creationId xmlns:a16="http://schemas.microsoft.com/office/drawing/2014/main" id="{D1714269-B0E7-E7B7-FEEE-7C5EF1D6ED4A}"/>
              </a:ext>
            </a:extLst>
          </p:cNvPr>
          <p:cNvSpPr/>
          <p:nvPr/>
        </p:nvSpPr>
        <p:spPr>
          <a:xfrm>
            <a:off x="5847379" y="312955"/>
            <a:ext cx="1964627" cy="304780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1E61E94-4D33-BC3F-8B03-3A966088F9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57" l="4762" r="89927">
                        <a14:foregroundMark x1="28938" y1="98008" x2="28938" y2="98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95" y="739498"/>
            <a:ext cx="4982305" cy="8703654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06DD82B0-CF4E-CAAD-1D98-C6F0610A92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53336" y="246430"/>
            <a:ext cx="879435" cy="316891"/>
          </a:xfrm>
          <a:prstGeom prst="rect">
            <a:avLst/>
          </a:prstGeom>
        </p:spPr>
      </p:pic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E318FC75-DE23-6C27-AC63-2CFD297474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4818" b="28825"/>
          <a:stretch>
            <a:fillRect/>
          </a:stretch>
        </p:blipFill>
        <p:spPr>
          <a:xfrm>
            <a:off x="453143" y="102871"/>
            <a:ext cx="1151397" cy="53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76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61CFD-6F41-949E-E3E9-59404B055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freepik_create-a-video_2752408009">
            <a:hlinkClick r:id="" action="ppaction://media"/>
            <a:extLst>
              <a:ext uri="{FF2B5EF4-FFF2-40B4-BE49-F238E27FC236}">
                <a16:creationId xmlns:a16="http://schemas.microsoft.com/office/drawing/2014/main" id="{5B77D45C-6F62-D3AA-9BF5-F309FD0E94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4763"/>
            <a:ext cx="12192000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A58873E-6274-47FA-6812-9BE762B19FE0}"/>
              </a:ext>
            </a:extLst>
          </p:cNvPr>
          <p:cNvSpPr txBox="1"/>
          <p:nvPr/>
        </p:nvSpPr>
        <p:spPr>
          <a:xfrm>
            <a:off x="10156355" y="3236825"/>
            <a:ext cx="1894821" cy="584775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pt-BR" sz="3200" b="1" dirty="0">
                <a:solidFill>
                  <a:srgbClr val="2D5654"/>
                </a:solidFill>
                <a:effectLst>
                  <a:glow rad="166609">
                    <a:srgbClr val="FFEFEB">
                      <a:alpha val="68000"/>
                    </a:srgbClr>
                  </a:glow>
                  <a:outerShdw blurRad="212787" dist="38100" dir="2700000" algn="tl" rotWithShape="0">
                    <a:srgbClr val="FEEAD3">
                      <a:alpha val="32000"/>
                    </a:srgbClr>
                  </a:outerShdw>
                </a:effectLst>
                <a:latin typeface="AMX" pitchFamily="2" charset="77"/>
              </a:rPr>
              <a:t>Clientes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E5A7B7F-86DD-1438-ACDD-74406AB9207B}"/>
              </a:ext>
            </a:extLst>
          </p:cNvPr>
          <p:cNvSpPr txBox="1"/>
          <p:nvPr/>
        </p:nvSpPr>
        <p:spPr>
          <a:xfrm>
            <a:off x="8418409" y="5818435"/>
            <a:ext cx="1240350" cy="584775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pt-BR" sz="1600" b="1">
                <a:solidFill>
                  <a:srgbClr val="A82335"/>
                </a:solidFill>
                <a:effectLst>
                  <a:glow rad="166609">
                    <a:srgbClr val="FFEFEB">
                      <a:alpha val="68000"/>
                    </a:srgbClr>
                  </a:glow>
                  <a:outerShdw blurRad="212787" dist="38100" dir="2700000" algn="tl" rotWithShape="0">
                    <a:srgbClr val="FEEAD3">
                      <a:alpha val="32000"/>
                    </a:srgbClr>
                  </a:outerShdw>
                </a:effectLst>
                <a:latin typeface="AMX" pitchFamily="2" charset="77"/>
              </a:rPr>
              <a:t>Canais Remotos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733617-F73B-D69D-3F47-3658BBFC4155}"/>
              </a:ext>
            </a:extLst>
          </p:cNvPr>
          <p:cNvSpPr/>
          <p:nvPr/>
        </p:nvSpPr>
        <p:spPr>
          <a:xfrm>
            <a:off x="8436206" y="5520019"/>
            <a:ext cx="1158455" cy="1158455"/>
          </a:xfrm>
          <a:prstGeom prst="ellipse">
            <a:avLst/>
          </a:prstGeom>
          <a:noFill/>
          <a:ln>
            <a:solidFill>
              <a:srgbClr val="A823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96D51A0A-2765-7057-E73C-6468DAD09F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53336" y="246430"/>
            <a:ext cx="879435" cy="316891"/>
          </a:xfrm>
          <a:prstGeom prst="rect">
            <a:avLst/>
          </a:prstGeom>
        </p:spPr>
      </p:pic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04129FFE-CA0A-F539-D673-F7EF0A3DA5E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4818" b="28825"/>
          <a:stretch>
            <a:fillRect/>
          </a:stretch>
        </p:blipFill>
        <p:spPr>
          <a:xfrm>
            <a:off x="453143" y="102871"/>
            <a:ext cx="1151397" cy="53375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D43CE7C-5F21-B6E2-99FE-76779014E5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0678" y="102871"/>
            <a:ext cx="5913429" cy="2886981"/>
          </a:xfrm>
          <a:prstGeom prst="rect">
            <a:avLst/>
          </a:prstGeom>
          <a:effectLst>
            <a:outerShdw blurRad="473941" dist="50800" dir="5400000" sx="104000" sy="104000" algn="ctr" rotWithShape="0">
              <a:srgbClr val="000000">
                <a:alpha val="51262"/>
              </a:srgbClr>
            </a:outerShdw>
          </a:effec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6193992-4745-956B-EFD5-7900B7BACB3E}"/>
              </a:ext>
            </a:extLst>
          </p:cNvPr>
          <p:cNvSpPr txBox="1"/>
          <p:nvPr/>
        </p:nvSpPr>
        <p:spPr>
          <a:xfrm>
            <a:off x="6096000" y="678091"/>
            <a:ext cx="326807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pt-BR" sz="2600" dirty="0">
                <a:latin typeface="AMX" pitchFamily="2" charset="77"/>
              </a:rPr>
              <a:t>Sou o Guardião e vou acompanhá-lo nesta exploração.</a:t>
            </a:r>
            <a:r>
              <a:rPr lang="en-US" sz="2600" dirty="0">
                <a:latin typeface="AMX" pitchFamily="2" charset="77"/>
              </a:rPr>
              <a:t>​</a:t>
            </a:r>
            <a:endParaRPr lang="pt-BR" sz="2600" dirty="0">
              <a:latin typeface="AMX" pitchFamily="2" charset="77"/>
            </a:endParaRPr>
          </a:p>
          <a:p>
            <a:pPr algn="ctr" fontAlgn="base"/>
            <a:r>
              <a:rPr lang="pt-BR" sz="2600" b="1" dirty="0">
                <a:latin typeface="AMX" pitchFamily="2" charset="77"/>
              </a:rPr>
              <a:t>Vamos lá!</a:t>
            </a:r>
            <a:endParaRPr lang="en-US" sz="2600" dirty="0">
              <a:latin typeface="AMX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153812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E9075-EC20-EFE4-641A-F44B958B9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fundo_8AD7A63C-7923-4AB9-8CB8-BD9A78102D2E.mp4">
            <a:hlinkClick r:id="" action="ppaction://media"/>
            <a:extLst>
              <a:ext uri="{FF2B5EF4-FFF2-40B4-BE49-F238E27FC236}">
                <a16:creationId xmlns:a16="http://schemas.microsoft.com/office/drawing/2014/main" id="{150598FA-B9A0-6090-772D-D52D715626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7078" y="-442731"/>
            <a:ext cx="12979078" cy="7300731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A1489A4B-73DE-B8A5-B1DD-3E5502E61305}"/>
              </a:ext>
            </a:extLst>
          </p:cNvPr>
          <p:cNvGrpSpPr/>
          <p:nvPr/>
        </p:nvGrpSpPr>
        <p:grpSpPr>
          <a:xfrm>
            <a:off x="1975493" y="714801"/>
            <a:ext cx="5937369" cy="2492833"/>
            <a:chOff x="1975493" y="714801"/>
            <a:chExt cx="5937369" cy="2492833"/>
          </a:xfrm>
        </p:grpSpPr>
        <p:pic>
          <p:nvPicPr>
            <p:cNvPr id="28" name="Imagem 27" descr="Ícone&#10;&#10;O conteúdo gerado por IA pode estar incorreto.">
              <a:extLst>
                <a:ext uri="{FF2B5EF4-FFF2-40B4-BE49-F238E27FC236}">
                  <a16:creationId xmlns:a16="http://schemas.microsoft.com/office/drawing/2014/main" id="{020E90CA-E169-100C-666F-B3B9DDDAE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90000"/>
            </a:blip>
            <a:srcRect t="29557" b="30878"/>
            <a:stretch>
              <a:fillRect/>
            </a:stretch>
          </p:blipFill>
          <p:spPr>
            <a:xfrm>
              <a:off x="1975493" y="714801"/>
              <a:ext cx="5937369" cy="2492833"/>
            </a:xfrm>
            <a:prstGeom prst="rect">
              <a:avLst/>
            </a:prstGeom>
            <a:effectLst>
              <a:outerShdw blurRad="237957" sx="100696" sy="100696" algn="tl" rotWithShape="0">
                <a:prstClr val="black">
                  <a:alpha val="88910"/>
                </a:prstClr>
              </a:outerShdw>
            </a:effectLst>
          </p:spPr>
        </p:pic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05718F59-2EC8-B87F-C13D-133F10A7C735}"/>
                </a:ext>
              </a:extLst>
            </p:cNvPr>
            <p:cNvSpPr txBox="1"/>
            <p:nvPr/>
          </p:nvSpPr>
          <p:spPr>
            <a:xfrm>
              <a:off x="2928944" y="1607274"/>
              <a:ext cx="40304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pt-BR" sz="4000" b="1" dirty="0">
                  <a:solidFill>
                    <a:srgbClr val="A82335"/>
                  </a:solidFill>
                  <a:latin typeface="AMX" pitchFamily="2" charset="77"/>
                </a:rPr>
                <a:t>Atividades!</a:t>
              </a:r>
              <a:r>
                <a:rPr lang="pt-BR" sz="4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" pitchFamily="2" charset="77"/>
                </a:rPr>
                <a:t>​​</a:t>
              </a:r>
            </a:p>
          </p:txBody>
        </p:sp>
      </p:grpSp>
      <p:pic>
        <p:nvPicPr>
          <p:cNvPr id="4" name="Gráfico 3">
            <a:extLst>
              <a:ext uri="{FF2B5EF4-FFF2-40B4-BE49-F238E27FC236}">
                <a16:creationId xmlns:a16="http://schemas.microsoft.com/office/drawing/2014/main" id="{D7982A98-75CE-9643-4A02-45B2EC4259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53336" y="246430"/>
            <a:ext cx="879435" cy="316891"/>
          </a:xfrm>
          <a:prstGeom prst="rect">
            <a:avLst/>
          </a:prstGeom>
        </p:spPr>
      </p:pic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9F59E0E5-32FE-2E41-B073-24BF060727B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4818" b="28825"/>
          <a:stretch>
            <a:fillRect/>
          </a:stretch>
        </p:blipFill>
        <p:spPr>
          <a:xfrm>
            <a:off x="453143" y="102871"/>
            <a:ext cx="1151397" cy="53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51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92AAA-E867-E383-4ACD-4D0C91BE1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reepik_anime-a-transicao-de-uma-_2752595294">
            <a:hlinkClick r:id="" action="ppaction://media"/>
            <a:extLst>
              <a:ext uri="{FF2B5EF4-FFF2-40B4-BE49-F238E27FC236}">
                <a16:creationId xmlns:a16="http://schemas.microsoft.com/office/drawing/2014/main" id="{58DCFFFB-CE33-D8FE-7F8F-91906254E5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5992" y="-34653"/>
            <a:ext cx="12303984" cy="6927305"/>
          </a:xfrm>
          <a:prstGeom prst="rect">
            <a:avLst/>
          </a:prstGeom>
        </p:spPr>
      </p:pic>
      <p:sp>
        <p:nvSpPr>
          <p:cNvPr id="6" name="Retângulo Arredondado 5">
            <a:extLst>
              <a:ext uri="{FF2B5EF4-FFF2-40B4-BE49-F238E27FC236}">
                <a16:creationId xmlns:a16="http://schemas.microsoft.com/office/drawing/2014/main" id="{5D358022-0253-7C55-6AAF-04945BBC5354}"/>
              </a:ext>
            </a:extLst>
          </p:cNvPr>
          <p:cNvSpPr/>
          <p:nvPr/>
        </p:nvSpPr>
        <p:spPr>
          <a:xfrm>
            <a:off x="4784495" y="649731"/>
            <a:ext cx="6656655" cy="5402929"/>
          </a:xfrm>
          <a:prstGeom prst="roundRect">
            <a:avLst>
              <a:gd name="adj" fmla="val 8373"/>
            </a:avLst>
          </a:prstGeom>
          <a:solidFill>
            <a:srgbClr val="A3C3C4">
              <a:alpha val="50222"/>
            </a:srgbClr>
          </a:solidFill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CB2D705-F76E-918E-AFFB-6DE602EBFDDB}"/>
              </a:ext>
            </a:extLst>
          </p:cNvPr>
          <p:cNvSpPr txBox="1"/>
          <p:nvPr/>
        </p:nvSpPr>
        <p:spPr>
          <a:xfrm>
            <a:off x="5094217" y="1089037"/>
            <a:ext cx="6130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O Guardião convoca você para validar a bússola que guia nossas ações na Central de Comando na Estação N1. Qual das alternativas abaixo descreve corretamente a MISSÃO do Suporte à Venda?​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970D6738-E2BF-F966-018F-0FEA6E81D3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53336" y="246430"/>
            <a:ext cx="879435" cy="316891"/>
          </a:xfrm>
          <a:prstGeom prst="rect">
            <a:avLst/>
          </a:prstGeom>
        </p:spPr>
      </p:pic>
      <p:pic>
        <p:nvPicPr>
          <p:cNvPr id="3" name="Imagem 2" descr="Logotipo&#10;&#10;O conteúdo gerado por IA pode estar incorreto.">
            <a:extLst>
              <a:ext uri="{FF2B5EF4-FFF2-40B4-BE49-F238E27FC236}">
                <a16:creationId xmlns:a16="http://schemas.microsoft.com/office/drawing/2014/main" id="{E68CF6F7-6800-46AF-EFD2-2F17681708C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818" b="28825"/>
          <a:stretch>
            <a:fillRect/>
          </a:stretch>
        </p:blipFill>
        <p:spPr>
          <a:xfrm>
            <a:off x="453143" y="102871"/>
            <a:ext cx="1151397" cy="53375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F4137D7-1713-E77C-8373-286710662AF4}"/>
              </a:ext>
            </a:extLst>
          </p:cNvPr>
          <p:cNvSpPr txBox="1"/>
          <p:nvPr/>
        </p:nvSpPr>
        <p:spPr>
          <a:xfrm>
            <a:off x="5473357" y="2405506"/>
            <a:ext cx="535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Realizar a venda direta de produtos residenciais</a:t>
            </a:r>
            <a:br>
              <a:rPr lang="pt-BR" dirty="0">
                <a:solidFill>
                  <a:schemeClr val="bg1"/>
                </a:solidFill>
                <a:latin typeface="AMX" pitchFamily="2" charset="77"/>
              </a:rPr>
            </a:br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(TV e Banda Larga) para novos clientes.​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E9D1038-E6E4-7132-9847-4AB08116C009}"/>
              </a:ext>
            </a:extLst>
          </p:cNvPr>
          <p:cNvSpPr txBox="1"/>
          <p:nvPr/>
        </p:nvSpPr>
        <p:spPr>
          <a:xfrm>
            <a:off x="5473357" y="3235404"/>
            <a:ext cx="5967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Prestar o melhor suporte aos nossos Canais de Venda</a:t>
            </a:r>
            <a:br>
              <a:rPr lang="pt-BR" dirty="0">
                <a:solidFill>
                  <a:schemeClr val="bg1"/>
                </a:solidFill>
                <a:latin typeface="AMX" pitchFamily="2" charset="77"/>
              </a:rPr>
            </a:br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ajudando na conquista e manutenção de clientes.​</a:t>
            </a:r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372D4B2-08CD-83BB-36BC-8D1CCC208E15}"/>
              </a:ext>
            </a:extLst>
          </p:cNvPr>
          <p:cNvSpPr txBox="1"/>
          <p:nvPr/>
        </p:nvSpPr>
        <p:spPr>
          <a:xfrm>
            <a:off x="5473357" y="4065302"/>
            <a:ext cx="535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Atender exclusivamente reclamações de clientes</a:t>
            </a:r>
            <a:br>
              <a:rPr lang="pt-BR" dirty="0">
                <a:solidFill>
                  <a:schemeClr val="bg1"/>
                </a:solidFill>
                <a:latin typeface="AMX" pitchFamily="2" charset="77"/>
              </a:rPr>
            </a:br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de lojas físicas sobre aparelhos com defeito.​</a:t>
            </a:r>
          </a:p>
        </p:txBody>
      </p:sp>
      <p:sp>
        <p:nvSpPr>
          <p:cNvPr id="13" name="Retângulo Arredondado 12">
            <a:extLst>
              <a:ext uri="{FF2B5EF4-FFF2-40B4-BE49-F238E27FC236}">
                <a16:creationId xmlns:a16="http://schemas.microsoft.com/office/drawing/2014/main" id="{9F75E7B1-6CEA-5B2E-1202-AC69D0E78443}"/>
              </a:ext>
            </a:extLst>
          </p:cNvPr>
          <p:cNvSpPr/>
          <p:nvPr/>
        </p:nvSpPr>
        <p:spPr>
          <a:xfrm>
            <a:off x="4974009" y="2477306"/>
            <a:ext cx="499348" cy="493937"/>
          </a:xfrm>
          <a:prstGeom prst="roundRect">
            <a:avLst>
              <a:gd name="adj" fmla="val 50000"/>
            </a:avLst>
          </a:prstGeom>
          <a:solidFill>
            <a:srgbClr val="A3C3C4"/>
          </a:solidFill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2D5654"/>
                </a:solidFill>
                <a:latin typeface="AMX Medium" pitchFamily="2" charset="77"/>
              </a:rPr>
              <a:t>A</a:t>
            </a:r>
          </a:p>
        </p:txBody>
      </p:sp>
      <p:sp>
        <p:nvSpPr>
          <p:cNvPr id="14" name="Retângulo Arredondado 13">
            <a:extLst>
              <a:ext uri="{FF2B5EF4-FFF2-40B4-BE49-F238E27FC236}">
                <a16:creationId xmlns:a16="http://schemas.microsoft.com/office/drawing/2014/main" id="{C7AF0025-BCDD-3AC2-CEF6-B5E4D3BCBEFA}"/>
              </a:ext>
            </a:extLst>
          </p:cNvPr>
          <p:cNvSpPr/>
          <p:nvPr/>
        </p:nvSpPr>
        <p:spPr>
          <a:xfrm>
            <a:off x="4974009" y="3311601"/>
            <a:ext cx="499348" cy="493937"/>
          </a:xfrm>
          <a:prstGeom prst="roundRect">
            <a:avLst>
              <a:gd name="adj" fmla="val 50000"/>
            </a:avLst>
          </a:prstGeom>
          <a:solidFill>
            <a:srgbClr val="A3C3C4"/>
          </a:solidFill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rgbClr val="2D5654"/>
                </a:solidFill>
                <a:latin typeface="AMX Medium" pitchFamily="2" charset="77"/>
              </a:rPr>
              <a:t>B</a:t>
            </a:r>
            <a:endParaRPr lang="pt-BR" dirty="0">
              <a:solidFill>
                <a:srgbClr val="2D5654"/>
              </a:solidFill>
              <a:latin typeface="AMX Medium" pitchFamily="2" charset="77"/>
            </a:endParaRPr>
          </a:p>
        </p:txBody>
      </p:sp>
      <p:sp>
        <p:nvSpPr>
          <p:cNvPr id="15" name="Retângulo Arredondado 14">
            <a:extLst>
              <a:ext uri="{FF2B5EF4-FFF2-40B4-BE49-F238E27FC236}">
                <a16:creationId xmlns:a16="http://schemas.microsoft.com/office/drawing/2014/main" id="{FF740DD0-0EBA-A324-43F8-31A31CD1E086}"/>
              </a:ext>
            </a:extLst>
          </p:cNvPr>
          <p:cNvSpPr/>
          <p:nvPr/>
        </p:nvSpPr>
        <p:spPr>
          <a:xfrm>
            <a:off x="4967770" y="4137102"/>
            <a:ext cx="499348" cy="493937"/>
          </a:xfrm>
          <a:prstGeom prst="roundRect">
            <a:avLst>
              <a:gd name="adj" fmla="val 50000"/>
            </a:avLst>
          </a:prstGeom>
          <a:solidFill>
            <a:srgbClr val="A3C3C4"/>
          </a:solidFill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2D5654"/>
                </a:solidFill>
                <a:latin typeface="AMX Medium" pitchFamily="2" charset="77"/>
              </a:rPr>
              <a:t>C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CF0917E-6F56-7EFC-A581-E1B14E91F2F7}"/>
              </a:ext>
            </a:extLst>
          </p:cNvPr>
          <p:cNvSpPr txBox="1"/>
          <p:nvPr/>
        </p:nvSpPr>
        <p:spPr>
          <a:xfrm>
            <a:off x="5473357" y="4895200"/>
            <a:ext cx="535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Focar apenas no registro de interações sem a necessidade de garantir a conclusão da venda.</a:t>
            </a:r>
          </a:p>
        </p:txBody>
      </p:sp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0BFC1C5C-53B1-6286-CD77-FFE78BC05A2F}"/>
              </a:ext>
            </a:extLst>
          </p:cNvPr>
          <p:cNvSpPr/>
          <p:nvPr/>
        </p:nvSpPr>
        <p:spPr>
          <a:xfrm>
            <a:off x="4967770" y="4962603"/>
            <a:ext cx="499348" cy="493937"/>
          </a:xfrm>
          <a:prstGeom prst="roundRect">
            <a:avLst>
              <a:gd name="adj" fmla="val 50000"/>
            </a:avLst>
          </a:prstGeom>
          <a:solidFill>
            <a:srgbClr val="A3C3C4"/>
          </a:solidFill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2D5654"/>
                </a:solidFill>
                <a:latin typeface="AMX Medium" pitchFamily="2" charset="77"/>
              </a:rPr>
              <a:t>D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07FB2E16-C50F-B2F0-C858-CA8DB32E8B4D}"/>
              </a:ext>
            </a:extLst>
          </p:cNvPr>
          <p:cNvGrpSpPr/>
          <p:nvPr/>
        </p:nvGrpSpPr>
        <p:grpSpPr>
          <a:xfrm>
            <a:off x="3030926" y="2112840"/>
            <a:ext cx="6130148" cy="2632321"/>
            <a:chOff x="3030925" y="2146674"/>
            <a:chExt cx="6130148" cy="2632321"/>
          </a:xfrm>
        </p:grpSpPr>
        <p:sp>
          <p:nvSpPr>
            <p:cNvPr id="17" name="Retângulo Arredondado 16">
              <a:extLst>
                <a:ext uri="{FF2B5EF4-FFF2-40B4-BE49-F238E27FC236}">
                  <a16:creationId xmlns:a16="http://schemas.microsoft.com/office/drawing/2014/main" id="{E04FF8D6-1518-3A08-3AF5-A4444E35472A}"/>
                </a:ext>
              </a:extLst>
            </p:cNvPr>
            <p:cNvSpPr/>
            <p:nvPr/>
          </p:nvSpPr>
          <p:spPr>
            <a:xfrm>
              <a:off x="3030925" y="2146674"/>
              <a:ext cx="6130148" cy="2632321"/>
            </a:xfrm>
            <a:prstGeom prst="roundRect">
              <a:avLst>
                <a:gd name="adj" fmla="val 16957"/>
              </a:avLst>
            </a:prstGeom>
            <a:gradFill flip="none" rotWithShape="1">
              <a:gsLst>
                <a:gs pos="0">
                  <a:srgbClr val="2D5654"/>
                </a:gs>
                <a:gs pos="56000">
                  <a:srgbClr val="C6712E">
                    <a:alpha val="91377"/>
                  </a:srgbClr>
                </a:gs>
                <a:gs pos="0">
                  <a:srgbClr val="718F8D"/>
                </a:gs>
                <a:gs pos="100000">
                  <a:srgbClr val="A82335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7A4B7836-3806-C6EC-7576-E3F170860CCC}"/>
                </a:ext>
              </a:extLst>
            </p:cNvPr>
            <p:cNvSpPr txBox="1"/>
            <p:nvPr/>
          </p:nvSpPr>
          <p:spPr>
            <a:xfrm>
              <a:off x="3347460" y="2521059"/>
              <a:ext cx="549707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pt-BR" sz="2000" b="1" dirty="0">
                  <a:solidFill>
                    <a:srgbClr val="FFEFEB"/>
                  </a:solidFill>
                  <a:latin typeface="AMX" pitchFamily="2" charset="77"/>
                </a:rPr>
                <a:t>Excelente, Explorador! </a:t>
              </a:r>
            </a:p>
            <a:p>
              <a:pPr fontAlgn="base"/>
              <a:endParaRPr lang="pt-BR" sz="2000" b="1" dirty="0">
                <a:solidFill>
                  <a:srgbClr val="FFEFEB"/>
                </a:solidFill>
                <a:latin typeface="AMX" pitchFamily="2" charset="77"/>
              </a:endParaRPr>
            </a:p>
            <a:p>
              <a:pPr fontAlgn="base"/>
              <a:r>
                <a:rPr lang="pt-BR" dirty="0">
                  <a:solidFill>
                    <a:srgbClr val="FFEFEB"/>
                  </a:solidFill>
                  <a:latin typeface="AMX" pitchFamily="2" charset="77"/>
                </a:rPr>
                <a:t>Você captou a essência da nossa Central de Comando. Nossa missão é ser o alicerce que permite aos Canais Remotos focar no que fazem de melhor, garantindo que o cliente seja 'abraçado' pelo nosso suporte.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​</a:t>
              </a: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AC5D9B82-A084-1EA4-04A5-EFD19E7F8E71}"/>
              </a:ext>
            </a:extLst>
          </p:cNvPr>
          <p:cNvGrpSpPr/>
          <p:nvPr/>
        </p:nvGrpSpPr>
        <p:grpSpPr>
          <a:xfrm>
            <a:off x="3030926" y="2112840"/>
            <a:ext cx="6130148" cy="2632321"/>
            <a:chOff x="3030925" y="2146674"/>
            <a:chExt cx="6130148" cy="2632321"/>
          </a:xfrm>
        </p:grpSpPr>
        <p:sp>
          <p:nvSpPr>
            <p:cNvPr id="22" name="Retângulo Arredondado 21">
              <a:extLst>
                <a:ext uri="{FF2B5EF4-FFF2-40B4-BE49-F238E27FC236}">
                  <a16:creationId xmlns:a16="http://schemas.microsoft.com/office/drawing/2014/main" id="{D3572F8D-3C9F-0A9C-BAEB-71E600FFC4E1}"/>
                </a:ext>
              </a:extLst>
            </p:cNvPr>
            <p:cNvSpPr/>
            <p:nvPr/>
          </p:nvSpPr>
          <p:spPr>
            <a:xfrm>
              <a:off x="3030925" y="2146674"/>
              <a:ext cx="6130148" cy="2632321"/>
            </a:xfrm>
            <a:prstGeom prst="roundRect">
              <a:avLst>
                <a:gd name="adj" fmla="val 16957"/>
              </a:avLst>
            </a:prstGeom>
            <a:gradFill flip="none" rotWithShape="1">
              <a:gsLst>
                <a:gs pos="0">
                  <a:srgbClr val="2D5654"/>
                </a:gs>
                <a:gs pos="56000">
                  <a:srgbClr val="C6712E">
                    <a:alpha val="91377"/>
                  </a:srgbClr>
                </a:gs>
                <a:gs pos="0">
                  <a:srgbClr val="718F8D"/>
                </a:gs>
                <a:gs pos="100000">
                  <a:srgbClr val="A82335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3E3D0202-5B9C-9AE4-948C-C829AAF92C2F}"/>
                </a:ext>
              </a:extLst>
            </p:cNvPr>
            <p:cNvSpPr txBox="1"/>
            <p:nvPr/>
          </p:nvSpPr>
          <p:spPr>
            <a:xfrm>
              <a:off x="3649354" y="2521059"/>
              <a:ext cx="489329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pt-BR" sz="2000" b="1" dirty="0">
                  <a:solidFill>
                    <a:srgbClr val="FFEFEB"/>
                  </a:solidFill>
                  <a:latin typeface="AMX" pitchFamily="2" charset="77"/>
                </a:rPr>
                <a:t>Não foi dessa vez. </a:t>
              </a:r>
            </a:p>
            <a:p>
              <a:pPr fontAlgn="base"/>
              <a:endParaRPr lang="pt-BR" sz="2000" b="1" dirty="0">
                <a:solidFill>
                  <a:srgbClr val="FFEFEB"/>
                </a:solidFill>
                <a:latin typeface="AMX" pitchFamily="2" charset="77"/>
              </a:endParaRPr>
            </a:p>
            <a:p>
              <a:pPr fontAlgn="base"/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Lembre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-se: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nossa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bússola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aponta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para o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suporte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aos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Canais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Remotos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para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conquistar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e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manter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clientes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. Revise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os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conceitos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na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Central de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Comando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antes de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seguir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!​</a:t>
              </a: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CEC9226F-06A8-97B8-75FF-64F4EA24DAD9}"/>
              </a:ext>
            </a:extLst>
          </p:cNvPr>
          <p:cNvGrpSpPr/>
          <p:nvPr/>
        </p:nvGrpSpPr>
        <p:grpSpPr>
          <a:xfrm>
            <a:off x="3030926" y="2112840"/>
            <a:ext cx="6130148" cy="2632321"/>
            <a:chOff x="3030925" y="2146674"/>
            <a:chExt cx="6130148" cy="2632321"/>
          </a:xfrm>
        </p:grpSpPr>
        <p:sp>
          <p:nvSpPr>
            <p:cNvPr id="31" name="Retângulo Arredondado 30">
              <a:extLst>
                <a:ext uri="{FF2B5EF4-FFF2-40B4-BE49-F238E27FC236}">
                  <a16:creationId xmlns:a16="http://schemas.microsoft.com/office/drawing/2014/main" id="{C51A7BF4-45D3-B624-66D4-FA6543DC691F}"/>
                </a:ext>
              </a:extLst>
            </p:cNvPr>
            <p:cNvSpPr/>
            <p:nvPr/>
          </p:nvSpPr>
          <p:spPr>
            <a:xfrm>
              <a:off x="3030925" y="2146674"/>
              <a:ext cx="6130148" cy="2632321"/>
            </a:xfrm>
            <a:prstGeom prst="roundRect">
              <a:avLst>
                <a:gd name="adj" fmla="val 16957"/>
              </a:avLst>
            </a:prstGeom>
            <a:gradFill flip="none" rotWithShape="1">
              <a:gsLst>
                <a:gs pos="0">
                  <a:srgbClr val="2D5654"/>
                </a:gs>
                <a:gs pos="56000">
                  <a:srgbClr val="C6712E">
                    <a:alpha val="91377"/>
                  </a:srgbClr>
                </a:gs>
                <a:gs pos="0">
                  <a:srgbClr val="718F8D"/>
                </a:gs>
                <a:gs pos="100000">
                  <a:srgbClr val="A82335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30931B35-C401-F269-9001-3796ABFC446B}"/>
                </a:ext>
              </a:extLst>
            </p:cNvPr>
            <p:cNvSpPr txBox="1"/>
            <p:nvPr/>
          </p:nvSpPr>
          <p:spPr>
            <a:xfrm>
              <a:off x="3649354" y="2521059"/>
              <a:ext cx="489329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pt-BR" sz="2000" b="1" dirty="0">
                  <a:solidFill>
                    <a:srgbClr val="FFEFEB"/>
                  </a:solidFill>
                  <a:latin typeface="AMX" pitchFamily="2" charset="77"/>
                </a:rPr>
                <a:t>Não foi dessa vez. </a:t>
              </a:r>
            </a:p>
            <a:p>
              <a:pPr fontAlgn="base"/>
              <a:endParaRPr lang="pt-BR" sz="2000" b="1" dirty="0">
                <a:solidFill>
                  <a:srgbClr val="FFEFEB"/>
                </a:solidFill>
                <a:latin typeface="AMX" pitchFamily="2" charset="77"/>
              </a:endParaRPr>
            </a:p>
            <a:p>
              <a:pPr fontAlgn="base"/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Lembre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-se: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nossa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bússola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aponta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para o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suporte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aos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Canais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Remotos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para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conquistar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e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manter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clientes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. Revise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os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conceitos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na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Central de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Comando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antes de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seguir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!​</a:t>
              </a:r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6E8A241F-EB95-6573-3D78-A9BBF48854EA}"/>
              </a:ext>
            </a:extLst>
          </p:cNvPr>
          <p:cNvGrpSpPr/>
          <p:nvPr/>
        </p:nvGrpSpPr>
        <p:grpSpPr>
          <a:xfrm>
            <a:off x="3030926" y="2112840"/>
            <a:ext cx="6130148" cy="2632321"/>
            <a:chOff x="3030925" y="2146674"/>
            <a:chExt cx="6130148" cy="2632321"/>
          </a:xfrm>
        </p:grpSpPr>
        <p:sp>
          <p:nvSpPr>
            <p:cNvPr id="34" name="Retângulo Arredondado 33">
              <a:extLst>
                <a:ext uri="{FF2B5EF4-FFF2-40B4-BE49-F238E27FC236}">
                  <a16:creationId xmlns:a16="http://schemas.microsoft.com/office/drawing/2014/main" id="{63EE9771-02CE-9C63-BB68-D47BAB8EEA3D}"/>
                </a:ext>
              </a:extLst>
            </p:cNvPr>
            <p:cNvSpPr/>
            <p:nvPr/>
          </p:nvSpPr>
          <p:spPr>
            <a:xfrm>
              <a:off x="3030925" y="2146674"/>
              <a:ext cx="6130148" cy="2632321"/>
            </a:xfrm>
            <a:prstGeom prst="roundRect">
              <a:avLst>
                <a:gd name="adj" fmla="val 16957"/>
              </a:avLst>
            </a:prstGeom>
            <a:gradFill flip="none" rotWithShape="1">
              <a:gsLst>
                <a:gs pos="0">
                  <a:srgbClr val="2D5654"/>
                </a:gs>
                <a:gs pos="56000">
                  <a:srgbClr val="C6712E">
                    <a:alpha val="91377"/>
                  </a:srgbClr>
                </a:gs>
                <a:gs pos="0">
                  <a:srgbClr val="718F8D"/>
                </a:gs>
                <a:gs pos="100000">
                  <a:srgbClr val="A82335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5FBCF69D-C9CF-5392-3F22-4CD45B8911A0}"/>
                </a:ext>
              </a:extLst>
            </p:cNvPr>
            <p:cNvSpPr txBox="1"/>
            <p:nvPr/>
          </p:nvSpPr>
          <p:spPr>
            <a:xfrm>
              <a:off x="3649354" y="2521059"/>
              <a:ext cx="489329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pt-BR" sz="2000" b="1" dirty="0">
                  <a:solidFill>
                    <a:srgbClr val="FFEFEB"/>
                  </a:solidFill>
                  <a:latin typeface="AMX" pitchFamily="2" charset="77"/>
                </a:rPr>
                <a:t>Não foi dessa vez. </a:t>
              </a:r>
            </a:p>
            <a:p>
              <a:pPr fontAlgn="base"/>
              <a:endParaRPr lang="pt-BR" sz="2000" b="1" dirty="0">
                <a:solidFill>
                  <a:srgbClr val="FFEFEB"/>
                </a:solidFill>
                <a:latin typeface="AMX" pitchFamily="2" charset="77"/>
              </a:endParaRPr>
            </a:p>
            <a:p>
              <a:pPr fontAlgn="base"/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Lembre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-se: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nossa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bússola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aponta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para o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suporte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aos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Canais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Remotos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para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conquistar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e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manter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clientes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. Revise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os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conceitos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na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Central de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Comando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antes de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seguir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!​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758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4" grpId="0"/>
      <p:bldP spid="8" grpId="0"/>
      <p:bldP spid="9" grpId="0"/>
      <p:bldP spid="13" grpId="0" animBg="1"/>
      <p:bldP spid="14" grpId="0" animBg="1"/>
      <p:bldP spid="15" grpId="0" animBg="1"/>
      <p:bldP spid="10" grpId="0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92AAA-E867-E383-4ACD-4D0C91BE1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reepik_anime-a-transicao-de-uma-_2752595294">
            <a:hlinkClick r:id="" action="ppaction://media"/>
            <a:extLst>
              <a:ext uri="{FF2B5EF4-FFF2-40B4-BE49-F238E27FC236}">
                <a16:creationId xmlns:a16="http://schemas.microsoft.com/office/drawing/2014/main" id="{6E5EB266-569A-ACE6-DE28-D06C94EBD6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861" y="-54847"/>
            <a:ext cx="12375722" cy="6967694"/>
          </a:xfrm>
          <a:prstGeom prst="rect">
            <a:avLst/>
          </a:prstGeom>
        </p:spPr>
      </p:pic>
      <p:sp>
        <p:nvSpPr>
          <p:cNvPr id="6" name="Retângulo Arredondado 5">
            <a:extLst>
              <a:ext uri="{FF2B5EF4-FFF2-40B4-BE49-F238E27FC236}">
                <a16:creationId xmlns:a16="http://schemas.microsoft.com/office/drawing/2014/main" id="{5D358022-0253-7C55-6AAF-04945BBC5354}"/>
              </a:ext>
            </a:extLst>
          </p:cNvPr>
          <p:cNvSpPr/>
          <p:nvPr/>
        </p:nvSpPr>
        <p:spPr>
          <a:xfrm>
            <a:off x="4784495" y="649731"/>
            <a:ext cx="6656655" cy="5402929"/>
          </a:xfrm>
          <a:prstGeom prst="roundRect">
            <a:avLst>
              <a:gd name="adj" fmla="val 8373"/>
            </a:avLst>
          </a:prstGeom>
          <a:solidFill>
            <a:srgbClr val="A3C3C4">
              <a:alpha val="50222"/>
            </a:srgbClr>
          </a:solidFill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CB2D705-F76E-918E-AFFB-6DE602EBFDDB}"/>
              </a:ext>
            </a:extLst>
          </p:cNvPr>
          <p:cNvSpPr txBox="1"/>
          <p:nvPr/>
        </p:nvSpPr>
        <p:spPr>
          <a:xfrm>
            <a:off x="5094217" y="1089037"/>
            <a:ext cx="5967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Como Representante N1, você precisa identificar quem orbita seu campo de atuação. Sobre o nosso público e tempo de atendimento, qual afirmação está correta?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970D6738-E2BF-F966-018F-0FEA6E81D3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53336" y="246430"/>
            <a:ext cx="879435" cy="316891"/>
          </a:xfrm>
          <a:prstGeom prst="rect">
            <a:avLst/>
          </a:prstGeom>
        </p:spPr>
      </p:pic>
      <p:pic>
        <p:nvPicPr>
          <p:cNvPr id="3" name="Imagem 2" descr="Logotipo&#10;&#10;O conteúdo gerado por IA pode estar incorreto.">
            <a:extLst>
              <a:ext uri="{FF2B5EF4-FFF2-40B4-BE49-F238E27FC236}">
                <a16:creationId xmlns:a16="http://schemas.microsoft.com/office/drawing/2014/main" id="{E68CF6F7-6800-46AF-EFD2-2F17681708C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818" b="28825"/>
          <a:stretch>
            <a:fillRect/>
          </a:stretch>
        </p:blipFill>
        <p:spPr>
          <a:xfrm>
            <a:off x="453143" y="102871"/>
            <a:ext cx="1151397" cy="53375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F4137D7-1713-E77C-8373-286710662AF4}"/>
              </a:ext>
            </a:extLst>
          </p:cNvPr>
          <p:cNvSpPr txBox="1"/>
          <p:nvPr/>
        </p:nvSpPr>
        <p:spPr>
          <a:xfrm>
            <a:off x="5473357" y="2405506"/>
            <a:ext cx="535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Atendemos vendedores de lojas próprias que precisam de ajuda com o glossário de tecnologia. ​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E9D1038-E6E4-7132-9847-4AB08116C009}"/>
              </a:ext>
            </a:extLst>
          </p:cNvPr>
          <p:cNvSpPr txBox="1"/>
          <p:nvPr/>
        </p:nvSpPr>
        <p:spPr>
          <a:xfrm>
            <a:off x="5473357" y="3235404"/>
            <a:ext cx="5967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Nosso suporte é voltado para clientes residenciais que buscam auxílio no pós-venda após 30 dias da compra. </a:t>
            </a:r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372D4B2-08CD-83BB-36BC-8D1CCC208E15}"/>
              </a:ext>
            </a:extLst>
          </p:cNvPr>
          <p:cNvSpPr txBox="1"/>
          <p:nvPr/>
        </p:nvSpPr>
        <p:spPr>
          <a:xfrm>
            <a:off x="5473357" y="4065302"/>
            <a:ext cx="5479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Atendemos o cliente digital (Loja Online e Televendas Ativo) durante a jornada de compra e por até 7 dias após a finalização.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CF0917E-6F56-7EFC-A581-E1B14E91F2F7}"/>
              </a:ext>
            </a:extLst>
          </p:cNvPr>
          <p:cNvSpPr txBox="1"/>
          <p:nvPr/>
        </p:nvSpPr>
        <p:spPr>
          <a:xfrm>
            <a:off x="5473357" y="5060432"/>
            <a:ext cx="535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Nossa atuação é restrita a clientes que compram aparelhos físicos em quiosques de shopping.</a:t>
            </a:r>
          </a:p>
        </p:txBody>
      </p:sp>
      <p:sp>
        <p:nvSpPr>
          <p:cNvPr id="13" name="Retângulo Arredondado 12">
            <a:extLst>
              <a:ext uri="{FF2B5EF4-FFF2-40B4-BE49-F238E27FC236}">
                <a16:creationId xmlns:a16="http://schemas.microsoft.com/office/drawing/2014/main" id="{9F75E7B1-6CEA-5B2E-1202-AC69D0E78443}"/>
              </a:ext>
            </a:extLst>
          </p:cNvPr>
          <p:cNvSpPr/>
          <p:nvPr/>
        </p:nvSpPr>
        <p:spPr>
          <a:xfrm>
            <a:off x="4974009" y="2477306"/>
            <a:ext cx="499348" cy="493937"/>
          </a:xfrm>
          <a:prstGeom prst="roundRect">
            <a:avLst>
              <a:gd name="adj" fmla="val 50000"/>
            </a:avLst>
          </a:prstGeom>
          <a:solidFill>
            <a:srgbClr val="A3C3C4"/>
          </a:solidFill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2D5654"/>
                </a:solidFill>
                <a:latin typeface="AMX Medium" pitchFamily="2" charset="77"/>
              </a:rPr>
              <a:t>A</a:t>
            </a:r>
          </a:p>
        </p:txBody>
      </p:sp>
      <p:sp>
        <p:nvSpPr>
          <p:cNvPr id="14" name="Retângulo Arredondado 13">
            <a:extLst>
              <a:ext uri="{FF2B5EF4-FFF2-40B4-BE49-F238E27FC236}">
                <a16:creationId xmlns:a16="http://schemas.microsoft.com/office/drawing/2014/main" id="{C7AF0025-BCDD-3AC2-CEF6-B5E4D3BCBEFA}"/>
              </a:ext>
            </a:extLst>
          </p:cNvPr>
          <p:cNvSpPr/>
          <p:nvPr/>
        </p:nvSpPr>
        <p:spPr>
          <a:xfrm>
            <a:off x="4974009" y="3311601"/>
            <a:ext cx="499348" cy="493937"/>
          </a:xfrm>
          <a:prstGeom prst="roundRect">
            <a:avLst>
              <a:gd name="adj" fmla="val 50000"/>
            </a:avLst>
          </a:prstGeom>
          <a:solidFill>
            <a:srgbClr val="A3C3C4"/>
          </a:solidFill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rgbClr val="2D5654"/>
                </a:solidFill>
                <a:latin typeface="AMX Medium" pitchFamily="2" charset="77"/>
              </a:rPr>
              <a:t>B</a:t>
            </a:r>
            <a:endParaRPr lang="pt-BR" dirty="0">
              <a:solidFill>
                <a:srgbClr val="2D5654"/>
              </a:solidFill>
              <a:latin typeface="AMX Medium" pitchFamily="2" charset="77"/>
            </a:endParaRPr>
          </a:p>
        </p:txBody>
      </p:sp>
      <p:sp>
        <p:nvSpPr>
          <p:cNvPr id="15" name="Retângulo Arredondado 14">
            <a:extLst>
              <a:ext uri="{FF2B5EF4-FFF2-40B4-BE49-F238E27FC236}">
                <a16:creationId xmlns:a16="http://schemas.microsoft.com/office/drawing/2014/main" id="{FF740DD0-0EBA-A324-43F8-31A31CD1E086}"/>
              </a:ext>
            </a:extLst>
          </p:cNvPr>
          <p:cNvSpPr/>
          <p:nvPr/>
        </p:nvSpPr>
        <p:spPr>
          <a:xfrm>
            <a:off x="4967770" y="4137102"/>
            <a:ext cx="499348" cy="493937"/>
          </a:xfrm>
          <a:prstGeom prst="roundRect">
            <a:avLst>
              <a:gd name="adj" fmla="val 50000"/>
            </a:avLst>
          </a:prstGeom>
          <a:solidFill>
            <a:srgbClr val="A3C3C4"/>
          </a:solidFill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2D5654"/>
                </a:solidFill>
                <a:latin typeface="AMX Medium" pitchFamily="2" charset="77"/>
              </a:rPr>
              <a:t>C</a:t>
            </a:r>
          </a:p>
        </p:txBody>
      </p:sp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0BFC1C5C-53B1-6286-CD77-FFE78BC05A2F}"/>
              </a:ext>
            </a:extLst>
          </p:cNvPr>
          <p:cNvSpPr/>
          <p:nvPr/>
        </p:nvSpPr>
        <p:spPr>
          <a:xfrm>
            <a:off x="4967770" y="5127835"/>
            <a:ext cx="499348" cy="493937"/>
          </a:xfrm>
          <a:prstGeom prst="roundRect">
            <a:avLst>
              <a:gd name="adj" fmla="val 50000"/>
            </a:avLst>
          </a:prstGeom>
          <a:solidFill>
            <a:srgbClr val="A3C3C4"/>
          </a:solidFill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2D5654"/>
                </a:solidFill>
                <a:latin typeface="AMX Medium" pitchFamily="2" charset="77"/>
              </a:rPr>
              <a:t>D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07FB2E16-C50F-B2F0-C858-CA8DB32E8B4D}"/>
              </a:ext>
            </a:extLst>
          </p:cNvPr>
          <p:cNvGrpSpPr/>
          <p:nvPr/>
        </p:nvGrpSpPr>
        <p:grpSpPr>
          <a:xfrm>
            <a:off x="3030926" y="2112840"/>
            <a:ext cx="6130148" cy="2632321"/>
            <a:chOff x="3030925" y="2146674"/>
            <a:chExt cx="6130148" cy="2632321"/>
          </a:xfrm>
        </p:grpSpPr>
        <p:sp>
          <p:nvSpPr>
            <p:cNvPr id="17" name="Retângulo Arredondado 16">
              <a:extLst>
                <a:ext uri="{FF2B5EF4-FFF2-40B4-BE49-F238E27FC236}">
                  <a16:creationId xmlns:a16="http://schemas.microsoft.com/office/drawing/2014/main" id="{E04FF8D6-1518-3A08-3AF5-A4444E35472A}"/>
                </a:ext>
              </a:extLst>
            </p:cNvPr>
            <p:cNvSpPr/>
            <p:nvPr/>
          </p:nvSpPr>
          <p:spPr>
            <a:xfrm>
              <a:off x="3030925" y="2146674"/>
              <a:ext cx="6130148" cy="2632321"/>
            </a:xfrm>
            <a:prstGeom prst="roundRect">
              <a:avLst>
                <a:gd name="adj" fmla="val 16957"/>
              </a:avLst>
            </a:prstGeom>
            <a:gradFill flip="none" rotWithShape="1">
              <a:gsLst>
                <a:gs pos="0">
                  <a:srgbClr val="2D5654"/>
                </a:gs>
                <a:gs pos="56000">
                  <a:srgbClr val="C6712E">
                    <a:alpha val="91377"/>
                  </a:srgbClr>
                </a:gs>
                <a:gs pos="0">
                  <a:srgbClr val="718F8D"/>
                </a:gs>
                <a:gs pos="100000">
                  <a:srgbClr val="A82335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7A4B7836-3806-C6EC-7576-E3F170860CCC}"/>
                </a:ext>
              </a:extLst>
            </p:cNvPr>
            <p:cNvSpPr txBox="1"/>
            <p:nvPr/>
          </p:nvSpPr>
          <p:spPr>
            <a:xfrm>
              <a:off x="3347460" y="2521059"/>
              <a:ext cx="549707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pt-BR" sz="2000" b="1" dirty="0">
                  <a:solidFill>
                    <a:srgbClr val="FFEFEB"/>
                  </a:solidFill>
                  <a:latin typeface="AMX" pitchFamily="2" charset="77"/>
                </a:rPr>
                <a:t>Objetivo alcançado! </a:t>
              </a:r>
            </a:p>
            <a:p>
              <a:pPr fontAlgn="base"/>
              <a:endParaRPr lang="pt-BR" sz="2000" b="1" dirty="0">
                <a:solidFill>
                  <a:srgbClr val="FFEFEB"/>
                </a:solidFill>
                <a:latin typeface="AMX" pitchFamily="2" charset="77"/>
              </a:endParaRPr>
            </a:p>
            <a:p>
              <a:pPr fontAlgn="base"/>
              <a:r>
                <a:rPr lang="pt-BR" dirty="0">
                  <a:solidFill>
                    <a:srgbClr val="FFEFEB"/>
                  </a:solidFill>
                  <a:latin typeface="AMX" pitchFamily="2" charset="77"/>
                </a:rPr>
                <a:t>Você mapeou o território com precisão. Nossa missão é garantir autonomia e segurança para o cliente digital, cuidando de sua jornada desde o início até o marco de 7 dias.​</a:t>
              </a:r>
              <a:endParaRPr lang="en-US" dirty="0">
                <a:solidFill>
                  <a:srgbClr val="FFEFEB"/>
                </a:solidFill>
                <a:latin typeface="AMX" pitchFamily="2" charset="77"/>
              </a:endParaRP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AC5D9B82-A084-1EA4-04A5-EFD19E7F8E71}"/>
              </a:ext>
            </a:extLst>
          </p:cNvPr>
          <p:cNvGrpSpPr/>
          <p:nvPr/>
        </p:nvGrpSpPr>
        <p:grpSpPr>
          <a:xfrm>
            <a:off x="3030926" y="2112840"/>
            <a:ext cx="6130148" cy="2632321"/>
            <a:chOff x="3030925" y="2146674"/>
            <a:chExt cx="6130148" cy="2632321"/>
          </a:xfrm>
        </p:grpSpPr>
        <p:sp>
          <p:nvSpPr>
            <p:cNvPr id="22" name="Retângulo Arredondado 21">
              <a:extLst>
                <a:ext uri="{FF2B5EF4-FFF2-40B4-BE49-F238E27FC236}">
                  <a16:creationId xmlns:a16="http://schemas.microsoft.com/office/drawing/2014/main" id="{D3572F8D-3C9F-0A9C-BAEB-71E600FFC4E1}"/>
                </a:ext>
              </a:extLst>
            </p:cNvPr>
            <p:cNvSpPr/>
            <p:nvPr/>
          </p:nvSpPr>
          <p:spPr>
            <a:xfrm>
              <a:off x="3030925" y="2146674"/>
              <a:ext cx="6130148" cy="2632321"/>
            </a:xfrm>
            <a:prstGeom prst="roundRect">
              <a:avLst>
                <a:gd name="adj" fmla="val 16957"/>
              </a:avLst>
            </a:prstGeom>
            <a:gradFill flip="none" rotWithShape="1">
              <a:gsLst>
                <a:gs pos="0">
                  <a:srgbClr val="2D5654"/>
                </a:gs>
                <a:gs pos="56000">
                  <a:srgbClr val="C6712E">
                    <a:alpha val="91377"/>
                  </a:srgbClr>
                </a:gs>
                <a:gs pos="0">
                  <a:srgbClr val="718F8D"/>
                </a:gs>
                <a:gs pos="100000">
                  <a:srgbClr val="A82335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3E3D0202-5B9C-9AE4-948C-C829AAF92C2F}"/>
                </a:ext>
              </a:extLst>
            </p:cNvPr>
            <p:cNvSpPr txBox="1"/>
            <p:nvPr/>
          </p:nvSpPr>
          <p:spPr>
            <a:xfrm>
              <a:off x="3649354" y="2521059"/>
              <a:ext cx="47770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pt-BR" sz="2000" b="1" dirty="0">
                  <a:solidFill>
                    <a:srgbClr val="FFEFEB"/>
                  </a:solidFill>
                  <a:latin typeface="AMX" pitchFamily="2" charset="77"/>
                </a:rPr>
                <a:t>Não foi dessa vez. </a:t>
              </a:r>
            </a:p>
            <a:p>
              <a:pPr fontAlgn="base"/>
              <a:endParaRPr lang="pt-BR" sz="2000" b="1" dirty="0">
                <a:solidFill>
                  <a:srgbClr val="FFEFEB"/>
                </a:solidFill>
                <a:latin typeface="AMX" pitchFamily="2" charset="77"/>
              </a:endParaRPr>
            </a:p>
            <a:p>
              <a:pPr fontAlgn="base"/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Lembre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-se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que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,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como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Representantes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N1,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não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tratamos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com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vendedores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físicos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e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nosso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foco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é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o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cliente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digital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em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um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período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específico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de 7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dias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.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Não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deixe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o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cliente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sair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da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sua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órbita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!​</a:t>
              </a: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CEC9226F-06A8-97B8-75FF-64F4EA24DAD9}"/>
              </a:ext>
            </a:extLst>
          </p:cNvPr>
          <p:cNvGrpSpPr/>
          <p:nvPr/>
        </p:nvGrpSpPr>
        <p:grpSpPr>
          <a:xfrm>
            <a:off x="3030926" y="2112840"/>
            <a:ext cx="6130148" cy="2632321"/>
            <a:chOff x="3030925" y="2146674"/>
            <a:chExt cx="6130148" cy="2632321"/>
          </a:xfrm>
        </p:grpSpPr>
        <p:sp>
          <p:nvSpPr>
            <p:cNvPr id="31" name="Retângulo Arredondado 30">
              <a:extLst>
                <a:ext uri="{FF2B5EF4-FFF2-40B4-BE49-F238E27FC236}">
                  <a16:creationId xmlns:a16="http://schemas.microsoft.com/office/drawing/2014/main" id="{C51A7BF4-45D3-B624-66D4-FA6543DC691F}"/>
                </a:ext>
              </a:extLst>
            </p:cNvPr>
            <p:cNvSpPr/>
            <p:nvPr/>
          </p:nvSpPr>
          <p:spPr>
            <a:xfrm>
              <a:off x="3030925" y="2146674"/>
              <a:ext cx="6130148" cy="2632321"/>
            </a:xfrm>
            <a:prstGeom prst="roundRect">
              <a:avLst>
                <a:gd name="adj" fmla="val 16957"/>
              </a:avLst>
            </a:prstGeom>
            <a:gradFill flip="none" rotWithShape="1">
              <a:gsLst>
                <a:gs pos="0">
                  <a:srgbClr val="2D5654"/>
                </a:gs>
                <a:gs pos="56000">
                  <a:srgbClr val="C6712E">
                    <a:alpha val="91377"/>
                  </a:srgbClr>
                </a:gs>
                <a:gs pos="0">
                  <a:srgbClr val="718F8D"/>
                </a:gs>
                <a:gs pos="100000">
                  <a:srgbClr val="A82335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30931B35-C401-F269-9001-3796ABFC446B}"/>
                </a:ext>
              </a:extLst>
            </p:cNvPr>
            <p:cNvSpPr txBox="1"/>
            <p:nvPr/>
          </p:nvSpPr>
          <p:spPr>
            <a:xfrm>
              <a:off x="3649354" y="2521059"/>
              <a:ext cx="475294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pt-BR" sz="2000" b="1" dirty="0">
                  <a:solidFill>
                    <a:srgbClr val="FFEFEB"/>
                  </a:solidFill>
                  <a:latin typeface="AMX" pitchFamily="2" charset="77"/>
                </a:rPr>
                <a:t>Não foi dessa vez. </a:t>
              </a:r>
            </a:p>
            <a:p>
              <a:pPr fontAlgn="base"/>
              <a:endParaRPr lang="pt-BR" sz="2000" b="1" dirty="0">
                <a:solidFill>
                  <a:srgbClr val="FFEFEB"/>
                </a:solidFill>
                <a:latin typeface="AMX" pitchFamily="2" charset="77"/>
              </a:endParaRPr>
            </a:p>
            <a:p>
              <a:pPr fontAlgn="base"/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Lembre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-se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que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,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como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Representantes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N1,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não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tratamos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com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vendedores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físicos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e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nosso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foco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é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o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cliente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digital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em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um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período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específico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de 7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dias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.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Não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deixe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o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cliente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sair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da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sua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órbita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!​</a:t>
              </a:r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6E8A241F-EB95-6573-3D78-A9BBF48854EA}"/>
              </a:ext>
            </a:extLst>
          </p:cNvPr>
          <p:cNvGrpSpPr/>
          <p:nvPr/>
        </p:nvGrpSpPr>
        <p:grpSpPr>
          <a:xfrm>
            <a:off x="3030926" y="2112840"/>
            <a:ext cx="6130148" cy="2632321"/>
            <a:chOff x="3030925" y="2146674"/>
            <a:chExt cx="6130148" cy="2632321"/>
          </a:xfrm>
        </p:grpSpPr>
        <p:sp>
          <p:nvSpPr>
            <p:cNvPr id="34" name="Retângulo Arredondado 33">
              <a:extLst>
                <a:ext uri="{FF2B5EF4-FFF2-40B4-BE49-F238E27FC236}">
                  <a16:creationId xmlns:a16="http://schemas.microsoft.com/office/drawing/2014/main" id="{63EE9771-02CE-9C63-BB68-D47BAB8EEA3D}"/>
                </a:ext>
              </a:extLst>
            </p:cNvPr>
            <p:cNvSpPr/>
            <p:nvPr/>
          </p:nvSpPr>
          <p:spPr>
            <a:xfrm>
              <a:off x="3030925" y="2146674"/>
              <a:ext cx="6130148" cy="2632321"/>
            </a:xfrm>
            <a:prstGeom prst="roundRect">
              <a:avLst>
                <a:gd name="adj" fmla="val 16957"/>
              </a:avLst>
            </a:prstGeom>
            <a:gradFill flip="none" rotWithShape="1">
              <a:gsLst>
                <a:gs pos="0">
                  <a:srgbClr val="2D5654"/>
                </a:gs>
                <a:gs pos="56000">
                  <a:srgbClr val="C6712E">
                    <a:alpha val="91377"/>
                  </a:srgbClr>
                </a:gs>
                <a:gs pos="0">
                  <a:srgbClr val="718F8D"/>
                </a:gs>
                <a:gs pos="100000">
                  <a:srgbClr val="A82335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5FBCF69D-C9CF-5392-3F22-4CD45B8911A0}"/>
                </a:ext>
              </a:extLst>
            </p:cNvPr>
            <p:cNvSpPr txBox="1"/>
            <p:nvPr/>
          </p:nvSpPr>
          <p:spPr>
            <a:xfrm>
              <a:off x="3649354" y="2521059"/>
              <a:ext cx="480541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pt-BR" sz="2000" b="1" dirty="0">
                  <a:solidFill>
                    <a:srgbClr val="FFEFEB"/>
                  </a:solidFill>
                  <a:latin typeface="AMX" pitchFamily="2" charset="77"/>
                </a:rPr>
                <a:t>Não foi dessa vez. </a:t>
              </a:r>
            </a:p>
            <a:p>
              <a:pPr fontAlgn="base"/>
              <a:endParaRPr lang="pt-BR" sz="2000" b="1" dirty="0">
                <a:solidFill>
                  <a:srgbClr val="FFEFEB"/>
                </a:solidFill>
                <a:latin typeface="AMX" pitchFamily="2" charset="77"/>
              </a:endParaRPr>
            </a:p>
            <a:p>
              <a:pPr fontAlgn="base"/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Lembre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-se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que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,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como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Representantes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N1,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não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tratamos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com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vendedores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físicos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e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nosso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foco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é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o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cliente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digital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em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um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período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específico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de 7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dias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.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Não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deixe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o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cliente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sair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da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sua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 </a:t>
              </a:r>
              <a:r>
                <a:rPr lang="en-US" dirty="0" err="1">
                  <a:solidFill>
                    <a:srgbClr val="FFEFEB"/>
                  </a:solidFill>
                  <a:latin typeface="AMX" pitchFamily="2" charset="77"/>
                </a:rPr>
                <a:t>órbita</a:t>
              </a:r>
              <a:r>
                <a:rPr lang="en-US" dirty="0">
                  <a:solidFill>
                    <a:srgbClr val="FFEFEB"/>
                  </a:solidFill>
                  <a:latin typeface="AMX" pitchFamily="2" charset="77"/>
                </a:rPr>
                <a:t>!​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228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11" grpId="0"/>
      <p:bldP spid="4" grpId="0"/>
      <p:bldP spid="8" grpId="0"/>
      <p:bldP spid="9" grpId="0"/>
      <p:bldP spid="10" grpId="0"/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AE9075-EC20-EFE4-641A-F44B958B9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ste(1)_640A2B44-F7B9-4BC6-AC93-DDC9C8739730.mp4">
            <a:hlinkClick r:id="" action="ppaction://media"/>
            <a:extLst>
              <a:ext uri="{FF2B5EF4-FFF2-40B4-BE49-F238E27FC236}">
                <a16:creationId xmlns:a16="http://schemas.microsoft.com/office/drawing/2014/main" id="{BAE8A567-6CBD-7E80-0DCD-0696F744E6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67269"/>
            <a:ext cx="12786732" cy="719253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85CDD836-1C64-3124-60E4-425FBF1FEF99}"/>
              </a:ext>
            </a:extLst>
          </p:cNvPr>
          <p:cNvGrpSpPr/>
          <p:nvPr/>
        </p:nvGrpSpPr>
        <p:grpSpPr>
          <a:xfrm>
            <a:off x="2400645" y="1441429"/>
            <a:ext cx="8552691" cy="3590889"/>
            <a:chOff x="3376853" y="1478291"/>
            <a:chExt cx="8552691" cy="3590889"/>
          </a:xfrm>
        </p:grpSpPr>
        <p:pic>
          <p:nvPicPr>
            <p:cNvPr id="28" name="Imagem 27" descr="Ícone&#10;&#10;O conteúdo gerado por IA pode estar incorreto.">
              <a:extLst>
                <a:ext uri="{FF2B5EF4-FFF2-40B4-BE49-F238E27FC236}">
                  <a16:creationId xmlns:a16="http://schemas.microsoft.com/office/drawing/2014/main" id="{020E90CA-E169-100C-666F-B3B9DDDAE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90000"/>
            </a:blip>
            <a:srcRect t="29557" b="30878"/>
            <a:stretch>
              <a:fillRect/>
            </a:stretch>
          </p:blipFill>
          <p:spPr>
            <a:xfrm flipV="1">
              <a:off x="3376853" y="1478291"/>
              <a:ext cx="8552691" cy="3590889"/>
            </a:xfrm>
            <a:prstGeom prst="rect">
              <a:avLst/>
            </a:prstGeom>
            <a:effectLst>
              <a:outerShdw blurRad="237957" sx="100696" sy="100696" algn="tl" rotWithShape="0">
                <a:prstClr val="black">
                  <a:alpha val="88910"/>
                </a:prstClr>
              </a:outerShdw>
            </a:effectLst>
          </p:spPr>
        </p:pic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05718F59-2EC8-B87F-C13D-133F10A7C735}"/>
                </a:ext>
              </a:extLst>
            </p:cNvPr>
            <p:cNvSpPr txBox="1"/>
            <p:nvPr/>
          </p:nvSpPr>
          <p:spPr>
            <a:xfrm>
              <a:off x="5033457" y="2095338"/>
              <a:ext cx="5239481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spcBef>
                  <a:spcPts val="1200"/>
                </a:spcBef>
                <a:defRPr/>
              </a:pPr>
              <a:r>
                <a:rPr lang="pt-BR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" pitchFamily="2" charset="77"/>
                </a:rPr>
                <a:t>Explorador, parabéns por completar esta etapa da sua jornada no </a:t>
              </a:r>
              <a:r>
                <a:rPr lang="pt-BR" sz="2600" b="1" dirty="0">
                  <a:solidFill>
                    <a:srgbClr val="2D5654"/>
                  </a:solidFill>
                  <a:latin typeface="AMX" pitchFamily="2" charset="77"/>
                </a:rPr>
                <a:t>Planeta Canais Remotos</a:t>
              </a:r>
              <a:r>
                <a:rPr lang="pt-BR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" pitchFamily="2" charset="77"/>
                </a:rPr>
                <a:t>.</a:t>
              </a:r>
            </a:p>
            <a:p>
              <a:pPr lvl="0" algn="ctr">
                <a:spcBef>
                  <a:spcPts val="1200"/>
                </a:spcBef>
                <a:defRPr/>
              </a:pPr>
              <a:r>
                <a:rPr lang="pt-BR" sz="2600" b="1" dirty="0">
                  <a:solidFill>
                    <a:srgbClr val="A82335"/>
                  </a:solidFill>
                  <a:latin typeface="AMX" pitchFamily="2" charset="77"/>
                </a:rPr>
                <a:t>Nossa missão continua.</a:t>
              </a:r>
              <a:br>
                <a:rPr lang="pt-BR" sz="2600" b="1" dirty="0">
                  <a:solidFill>
                    <a:srgbClr val="A82335"/>
                  </a:solidFill>
                  <a:latin typeface="AMX" pitchFamily="2" charset="77"/>
                </a:rPr>
              </a:br>
              <a:r>
                <a:rPr lang="pt-BR" sz="2600" b="1" dirty="0">
                  <a:solidFill>
                    <a:srgbClr val="A82335"/>
                  </a:solidFill>
                  <a:latin typeface="AMX" pitchFamily="2" charset="77"/>
                </a:rPr>
                <a:t>Até a próxima!</a:t>
              </a:r>
            </a:p>
          </p:txBody>
        </p:sp>
      </p:grpSp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B678F1DC-4732-012E-448C-EA90211AC831}"/>
              </a:ext>
            </a:extLst>
          </p:cNvPr>
          <p:cNvPicPr/>
          <p:nvPr/>
        </p:nvPicPr>
        <p:blipFill>
          <a:blip r:embed="rId7"/>
          <a:srcRect t="33097" b="27208"/>
          <a:stretch>
            <a:fillRect/>
          </a:stretch>
        </p:blipFill>
        <p:spPr>
          <a:xfrm>
            <a:off x="10769743" y="6200076"/>
            <a:ext cx="1083731" cy="430181"/>
          </a:xfrm>
          <a:prstGeom prst="rect">
            <a:avLst/>
          </a:prstGeom>
        </p:spPr>
      </p:pic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5C2B72A8-8F71-39B0-1412-A79F5AB11B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53336" y="250170"/>
            <a:ext cx="895425" cy="33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79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22E17-772F-6EE7-B045-8360320B5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D2D872D-5A44-8467-A737-29B9B1FD6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E82CB8C5-C851-1CDA-F827-A3C5712D92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53336" y="246430"/>
            <a:ext cx="879435" cy="316891"/>
          </a:xfrm>
          <a:prstGeom prst="rect">
            <a:avLst/>
          </a:prstGeom>
        </p:spPr>
      </p:pic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4B337BE6-8E98-768B-C117-101ADAFFB0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818" b="28825"/>
          <a:stretch>
            <a:fillRect/>
          </a:stretch>
        </p:blipFill>
        <p:spPr>
          <a:xfrm>
            <a:off x="453143" y="102871"/>
            <a:ext cx="1151397" cy="533756"/>
          </a:xfrm>
          <a:prstGeom prst="rect">
            <a:avLst/>
          </a:prstGeom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D600E8B4-64B4-AC34-03CA-7A007E12C3AF}"/>
              </a:ext>
            </a:extLst>
          </p:cNvPr>
          <p:cNvGrpSpPr/>
          <p:nvPr/>
        </p:nvGrpSpPr>
        <p:grpSpPr>
          <a:xfrm>
            <a:off x="1981470" y="522577"/>
            <a:ext cx="4114530" cy="2314423"/>
            <a:chOff x="1981470" y="522577"/>
            <a:chExt cx="4114530" cy="2314423"/>
          </a:xfrm>
        </p:grpSpPr>
        <p:pic>
          <p:nvPicPr>
            <p:cNvPr id="13" name="Imagem 12" descr="Ícone&#10;&#10;O conteúdo gerado por IA pode estar incorreto.">
              <a:extLst>
                <a:ext uri="{FF2B5EF4-FFF2-40B4-BE49-F238E27FC236}">
                  <a16:creationId xmlns:a16="http://schemas.microsoft.com/office/drawing/2014/main" id="{B1245101-CD7C-6F8A-010C-4CA0423C5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90000"/>
            </a:blip>
            <a:stretch>
              <a:fillRect/>
            </a:stretch>
          </p:blipFill>
          <p:spPr>
            <a:xfrm>
              <a:off x="1981470" y="522577"/>
              <a:ext cx="4114530" cy="2314423"/>
            </a:xfrm>
            <a:prstGeom prst="rect">
              <a:avLst/>
            </a:prstGeom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8472FABE-26CD-E06E-4AE6-65E32E2FF516}"/>
                </a:ext>
              </a:extLst>
            </p:cNvPr>
            <p:cNvSpPr txBox="1"/>
            <p:nvPr/>
          </p:nvSpPr>
          <p:spPr>
            <a:xfrm>
              <a:off x="2712595" y="1036784"/>
              <a:ext cx="259231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" pitchFamily="2" charset="77"/>
                </a:rPr>
                <a:t>Vamos conhecer a </a:t>
              </a:r>
              <a:r>
                <a:rPr lang="pt-BR" sz="2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" pitchFamily="2" charset="77"/>
                </a:rPr>
                <a:t>Estação N1</a:t>
              </a:r>
              <a:r>
                <a:rPr lang="pt-BR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" pitchFamily="2" charset="77"/>
                </a:rPr>
                <a:t>.​</a:t>
              </a:r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757936B-5FBC-10A1-5318-8F0B487C124C}"/>
              </a:ext>
            </a:extLst>
          </p:cNvPr>
          <p:cNvSpPr txBox="1"/>
          <p:nvPr/>
        </p:nvSpPr>
        <p:spPr>
          <a:xfrm>
            <a:off x="6471118" y="1983999"/>
            <a:ext cx="1964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MX" pitchFamily="2" charset="77"/>
              </a:rPr>
              <a:t>ESTAÇÃO N1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E273EC0-EB96-FE58-F7A7-8BCCEB5CEB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57" l="4762" r="89927">
                        <a14:foregroundMark x1="28938" y1="98008" x2="28938" y2="98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558"/>
          <a:stretch>
            <a:fillRect/>
          </a:stretch>
        </p:blipFill>
        <p:spPr>
          <a:xfrm>
            <a:off x="453144" y="881742"/>
            <a:ext cx="3596342" cy="855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72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EF300A-0036-BDE4-5B9B-C55E49697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E1B4EBD8-DA77-6254-91CB-D996E67AA0DF}"/>
              </a:ext>
            </a:extLst>
          </p:cNvPr>
          <p:cNvSpPr/>
          <p:nvPr/>
        </p:nvSpPr>
        <p:spPr>
          <a:xfrm>
            <a:off x="8397108" y="1707924"/>
            <a:ext cx="4806543" cy="3686293"/>
          </a:xfrm>
          <a:prstGeom prst="ellipse">
            <a:avLst/>
          </a:prstGeom>
          <a:noFill/>
          <a:ln w="12700">
            <a:solidFill>
              <a:srgbClr val="C671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7570D0-E487-9673-DE2E-168C1760000F}"/>
              </a:ext>
            </a:extLst>
          </p:cNvPr>
          <p:cNvSpPr/>
          <p:nvPr/>
        </p:nvSpPr>
        <p:spPr>
          <a:xfrm>
            <a:off x="7530536" y="1430335"/>
            <a:ext cx="5673115" cy="4350895"/>
          </a:xfrm>
          <a:prstGeom prst="ellipse">
            <a:avLst/>
          </a:prstGeom>
          <a:noFill/>
          <a:ln w="12700">
            <a:solidFill>
              <a:srgbClr val="C671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8F71A7B-F1A6-34D6-A828-73ACA4A465F0}"/>
              </a:ext>
            </a:extLst>
          </p:cNvPr>
          <p:cNvSpPr/>
          <p:nvPr/>
        </p:nvSpPr>
        <p:spPr>
          <a:xfrm>
            <a:off x="6885347" y="1223661"/>
            <a:ext cx="6318304" cy="4845711"/>
          </a:xfrm>
          <a:prstGeom prst="ellipse">
            <a:avLst/>
          </a:prstGeom>
          <a:noFill/>
          <a:ln w="12700">
            <a:solidFill>
              <a:srgbClr val="C671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1BE9484B-C517-4C5E-826A-6C4E265F63C3}"/>
              </a:ext>
            </a:extLst>
          </p:cNvPr>
          <p:cNvGrpSpPr/>
          <p:nvPr/>
        </p:nvGrpSpPr>
        <p:grpSpPr>
          <a:xfrm>
            <a:off x="729053" y="1054830"/>
            <a:ext cx="5656757" cy="1888277"/>
            <a:chOff x="729053" y="1054830"/>
            <a:chExt cx="5656757" cy="1888277"/>
          </a:xfrm>
        </p:grpSpPr>
        <p:sp>
          <p:nvSpPr>
            <p:cNvPr id="4" name="Retângulo Arredondado 3">
              <a:extLst>
                <a:ext uri="{FF2B5EF4-FFF2-40B4-BE49-F238E27FC236}">
                  <a16:creationId xmlns:a16="http://schemas.microsoft.com/office/drawing/2014/main" id="{57417553-B6A5-A580-1E59-F45B58846F5B}"/>
                </a:ext>
              </a:extLst>
            </p:cNvPr>
            <p:cNvSpPr/>
            <p:nvPr/>
          </p:nvSpPr>
          <p:spPr>
            <a:xfrm>
              <a:off x="729056" y="1073876"/>
              <a:ext cx="5656754" cy="1869231"/>
            </a:xfrm>
            <a:prstGeom prst="roundRect">
              <a:avLst>
                <a:gd name="adj" fmla="val 31555"/>
              </a:avLst>
            </a:prstGeom>
            <a:gradFill flip="none" rotWithShape="1">
              <a:gsLst>
                <a:gs pos="0">
                  <a:srgbClr val="A3C3C4"/>
                </a:gs>
                <a:gs pos="64000">
                  <a:srgbClr val="C6712E"/>
                </a:gs>
                <a:gs pos="34000">
                  <a:srgbClr val="A3C3C4"/>
                </a:gs>
                <a:gs pos="100000">
                  <a:srgbClr val="A82335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618CADF6-4499-E7DF-B19E-E4BBB9555F27}"/>
                </a:ext>
              </a:extLst>
            </p:cNvPr>
            <p:cNvSpPr txBox="1"/>
            <p:nvPr/>
          </p:nvSpPr>
          <p:spPr>
            <a:xfrm>
              <a:off x="1029298" y="1223661"/>
              <a:ext cx="4897719" cy="156966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chemeClr val="bg1">
                      <a:lumMod val="95000"/>
                    </a:schemeClr>
                  </a:solidFill>
                  <a:effectLst>
                    <a:glow>
                      <a:schemeClr val="accent1"/>
                    </a:glow>
                    <a:reflection endPos="0" dist="50800" dir="5400000" sy="-100000" algn="bl" rotWithShape="0"/>
                  </a:effectLst>
                  <a:latin typeface="AMX" pitchFamily="2" charset="77"/>
                </a:rPr>
                <a:t>Bem-vindo aos primeiros passos da sua jornada no Universo Suporte à Venda, rumo ao Planeta Canais Remotos, Estação N1. ​</a:t>
              </a:r>
              <a:endParaRPr lang="pt-BR" sz="2400" b="1" dirty="0">
                <a:solidFill>
                  <a:schemeClr val="bg1">
                    <a:lumMod val="95000"/>
                  </a:schemeClr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AMX Black" pitchFamily="2" charset="0"/>
              </a:endParaRPr>
            </a:p>
          </p:txBody>
        </p:sp>
        <p:sp>
          <p:nvSpPr>
            <p:cNvPr id="15" name="Retângulo Arredondado 14">
              <a:extLst>
                <a:ext uri="{FF2B5EF4-FFF2-40B4-BE49-F238E27FC236}">
                  <a16:creationId xmlns:a16="http://schemas.microsoft.com/office/drawing/2014/main" id="{4D697374-6CB9-AD48-519E-9F59A936C53C}"/>
                </a:ext>
              </a:extLst>
            </p:cNvPr>
            <p:cNvSpPr/>
            <p:nvPr/>
          </p:nvSpPr>
          <p:spPr>
            <a:xfrm>
              <a:off x="729053" y="1054830"/>
              <a:ext cx="5656757" cy="1888277"/>
            </a:xfrm>
            <a:prstGeom prst="roundRect">
              <a:avLst>
                <a:gd name="adj" fmla="val 34123"/>
              </a:avLst>
            </a:prstGeom>
            <a:noFill/>
            <a:ln w="15875">
              <a:gradFill>
                <a:gsLst>
                  <a:gs pos="0">
                    <a:schemeClr val="accent1">
                      <a:lumMod val="0"/>
                      <a:lumOff val="100000"/>
                      <a:alpha val="69760"/>
                    </a:schemeClr>
                  </a:gs>
                  <a:gs pos="49000">
                    <a:srgbClr val="2D5654">
                      <a:alpha val="52920"/>
                    </a:srgbClr>
                  </a:gs>
                  <a:gs pos="100000">
                    <a:srgbClr val="718F8D">
                      <a:alpha val="23958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663ED0AF-4C42-E746-744F-33BF651D7AED}"/>
              </a:ext>
            </a:extLst>
          </p:cNvPr>
          <p:cNvSpPr txBox="1"/>
          <p:nvPr/>
        </p:nvSpPr>
        <p:spPr>
          <a:xfrm>
            <a:off x="1029297" y="3194076"/>
            <a:ext cx="489771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pt-BR" sz="2400" dirty="0">
                <a:solidFill>
                  <a:srgbClr val="232323"/>
                </a:solidFill>
                <a:latin typeface="AMX" pitchFamily="2" charset="77"/>
              </a:rPr>
              <a:t>​Ajuste os controles, abra os sensores e prepare-se para explorar novos aprendizados, sua jornada de evolução começa agora.​</a:t>
            </a:r>
          </a:p>
          <a:p>
            <a:pPr>
              <a:spcBef>
                <a:spcPts val="1200"/>
              </a:spcBef>
            </a:pPr>
            <a:r>
              <a:rPr lang="pt-BR" sz="2400" dirty="0">
                <a:solidFill>
                  <a:srgbClr val="232323"/>
                </a:solidFill>
                <a:latin typeface="AMX" pitchFamily="2" charset="77"/>
              </a:rPr>
              <a:t>​</a:t>
            </a:r>
            <a:r>
              <a:rPr lang="pt-BR" sz="2400" b="1" dirty="0">
                <a:solidFill>
                  <a:srgbClr val="232323"/>
                </a:solidFill>
                <a:latin typeface="AMX" pitchFamily="2" charset="77"/>
              </a:rPr>
              <a:t>Desejo um ótimo treinamento.</a:t>
            </a:r>
          </a:p>
        </p:txBody>
      </p:sp>
      <p:pic>
        <p:nvPicPr>
          <p:cNvPr id="6" name="Imagem 5" descr="Pessoa em frente a computador&#10;&#10;O conteúdo gerado por IA pode estar incorreto.">
            <a:extLst>
              <a:ext uri="{FF2B5EF4-FFF2-40B4-BE49-F238E27FC236}">
                <a16:creationId xmlns:a16="http://schemas.microsoft.com/office/drawing/2014/main" id="{27702768-C110-0CEA-E374-10D639A1E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003"/>
          <a:stretch>
            <a:fillRect/>
          </a:stretch>
        </p:blipFill>
        <p:spPr>
          <a:xfrm>
            <a:off x="7642201" y="1856239"/>
            <a:ext cx="4017398" cy="3538776"/>
          </a:xfrm>
          <a:prstGeom prst="roundRect">
            <a:avLst>
              <a:gd name="adj" fmla="val 10633"/>
            </a:avLst>
          </a:prstGeom>
        </p:spPr>
      </p:pic>
      <p:sp>
        <p:nvSpPr>
          <p:cNvPr id="13" name="Retângulo Arredondado 12">
            <a:extLst>
              <a:ext uri="{FF2B5EF4-FFF2-40B4-BE49-F238E27FC236}">
                <a16:creationId xmlns:a16="http://schemas.microsoft.com/office/drawing/2014/main" id="{7C72A7BE-FBDA-0B99-CA08-60F1492E249E}"/>
              </a:ext>
            </a:extLst>
          </p:cNvPr>
          <p:cNvSpPr/>
          <p:nvPr/>
        </p:nvSpPr>
        <p:spPr>
          <a:xfrm>
            <a:off x="7642201" y="1857233"/>
            <a:ext cx="4017398" cy="3517937"/>
          </a:xfrm>
          <a:prstGeom prst="roundRect">
            <a:avLst>
              <a:gd name="adj" fmla="val 11533"/>
            </a:avLst>
          </a:prstGeom>
          <a:noFill/>
          <a:ln w="31750" cap="rnd">
            <a:gradFill>
              <a:gsLst>
                <a:gs pos="0">
                  <a:schemeClr val="accent1">
                    <a:lumMod val="0"/>
                    <a:lumOff val="100000"/>
                    <a:alpha val="47000"/>
                  </a:schemeClr>
                </a:gs>
                <a:gs pos="53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Logotipo&#10;&#10;O conteúdo gerado por IA pode estar incorreto.">
            <a:extLst>
              <a:ext uri="{FF2B5EF4-FFF2-40B4-BE49-F238E27FC236}">
                <a16:creationId xmlns:a16="http://schemas.microsoft.com/office/drawing/2014/main" id="{D5477D6C-9484-3A15-8ADA-C4EF07A2C782}"/>
              </a:ext>
            </a:extLst>
          </p:cNvPr>
          <p:cNvPicPr/>
          <p:nvPr/>
        </p:nvPicPr>
        <p:blipFill>
          <a:blip r:embed="rId4"/>
          <a:srcRect t="33097" b="31645"/>
          <a:stretch>
            <a:fillRect/>
          </a:stretch>
        </p:blipFill>
        <p:spPr>
          <a:xfrm>
            <a:off x="487433" y="206445"/>
            <a:ext cx="1083731" cy="382105"/>
          </a:xfrm>
          <a:prstGeom prst="rect">
            <a:avLst/>
          </a:prstGeom>
        </p:spPr>
      </p:pic>
      <p:pic>
        <p:nvPicPr>
          <p:cNvPr id="14" name="Imagem 13" descr="Logotipo&#10;&#10;O conteúdo gerado por IA pode estar incorreto.">
            <a:extLst>
              <a:ext uri="{FF2B5EF4-FFF2-40B4-BE49-F238E27FC236}">
                <a16:creationId xmlns:a16="http://schemas.microsoft.com/office/drawing/2014/main" id="{34169894-1328-D163-3C11-E46148866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3336" y="230482"/>
            <a:ext cx="895425" cy="33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494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D851E-DF3F-FE95-0F52-F79E39186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m 42" descr="Imagem de vídeo game&#10;&#10;O conteúdo gerado por IA pode estar incorreto.">
            <a:extLst>
              <a:ext uri="{FF2B5EF4-FFF2-40B4-BE49-F238E27FC236}">
                <a16:creationId xmlns:a16="http://schemas.microsoft.com/office/drawing/2014/main" id="{7DC977E9-B2DD-E700-2502-FB9E3689C9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5409" t="192" r="6610" b="11827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B538F341-647D-5D94-0394-0A63A3015882}"/>
              </a:ext>
            </a:extLst>
          </p:cNvPr>
          <p:cNvGrpSpPr/>
          <p:nvPr/>
        </p:nvGrpSpPr>
        <p:grpSpPr>
          <a:xfrm>
            <a:off x="5943316" y="2699851"/>
            <a:ext cx="3541793" cy="1396365"/>
            <a:chOff x="5954202" y="2032857"/>
            <a:chExt cx="4692027" cy="614915"/>
          </a:xfrm>
        </p:grpSpPr>
        <p:sp>
          <p:nvSpPr>
            <p:cNvPr id="3" name="Retângulo Arredondado 2">
              <a:extLst>
                <a:ext uri="{FF2B5EF4-FFF2-40B4-BE49-F238E27FC236}">
                  <a16:creationId xmlns:a16="http://schemas.microsoft.com/office/drawing/2014/main" id="{E744A919-8545-46A7-DE7A-B63075973D5C}"/>
                </a:ext>
              </a:extLst>
            </p:cNvPr>
            <p:cNvSpPr/>
            <p:nvPr/>
          </p:nvSpPr>
          <p:spPr>
            <a:xfrm>
              <a:off x="5954202" y="2032857"/>
              <a:ext cx="4684569" cy="614915"/>
            </a:xfrm>
            <a:prstGeom prst="roundRect">
              <a:avLst>
                <a:gd name="adj" fmla="val 34477"/>
              </a:avLst>
            </a:prstGeom>
            <a:gradFill flip="none" rotWithShape="1">
              <a:gsLst>
                <a:gs pos="0">
                  <a:srgbClr val="2D5654"/>
                </a:gs>
                <a:gs pos="56000">
                  <a:srgbClr val="C6712E">
                    <a:alpha val="85000"/>
                  </a:srgbClr>
                </a:gs>
                <a:gs pos="0">
                  <a:srgbClr val="718F8D">
                    <a:alpha val="72000"/>
                  </a:srgbClr>
                </a:gs>
                <a:gs pos="100000">
                  <a:srgbClr val="A82335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Retângulo Arredondado 3">
              <a:extLst>
                <a:ext uri="{FF2B5EF4-FFF2-40B4-BE49-F238E27FC236}">
                  <a16:creationId xmlns:a16="http://schemas.microsoft.com/office/drawing/2014/main" id="{0F4C93F4-D160-BBDC-6EC8-720493E45863}"/>
                </a:ext>
              </a:extLst>
            </p:cNvPr>
            <p:cNvSpPr/>
            <p:nvPr/>
          </p:nvSpPr>
          <p:spPr>
            <a:xfrm>
              <a:off x="5961660" y="2032857"/>
              <a:ext cx="4684569" cy="614915"/>
            </a:xfrm>
            <a:prstGeom prst="roundRect">
              <a:avLst>
                <a:gd name="adj" fmla="val 32745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2D5654">
                      <a:alpha val="52920"/>
                    </a:srgbClr>
                  </a:gs>
                  <a:gs pos="100000">
                    <a:srgbClr val="718F8D">
                      <a:alpha val="23958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BD9BC95E-D6B9-2D12-D728-095E67516937}"/>
              </a:ext>
            </a:extLst>
          </p:cNvPr>
          <p:cNvGrpSpPr/>
          <p:nvPr/>
        </p:nvGrpSpPr>
        <p:grpSpPr>
          <a:xfrm>
            <a:off x="2323921" y="287003"/>
            <a:ext cx="1632185" cy="338554"/>
            <a:chOff x="2008235" y="258468"/>
            <a:chExt cx="1632185" cy="338554"/>
          </a:xfrm>
        </p:grpSpPr>
        <p:sp>
          <p:nvSpPr>
            <p:cNvPr id="15" name="Retângulo Arredondado 14">
              <a:extLst>
                <a:ext uri="{FF2B5EF4-FFF2-40B4-BE49-F238E27FC236}">
                  <a16:creationId xmlns:a16="http://schemas.microsoft.com/office/drawing/2014/main" id="{471BB0BE-7331-4786-53B3-D68489A44838}"/>
                </a:ext>
              </a:extLst>
            </p:cNvPr>
            <p:cNvSpPr/>
            <p:nvPr/>
          </p:nvSpPr>
          <p:spPr>
            <a:xfrm>
              <a:off x="2008235" y="269300"/>
              <a:ext cx="1632185" cy="31689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2D5654"/>
                </a:gs>
                <a:gs pos="56000">
                  <a:srgbClr val="C6712E">
                    <a:alpha val="85000"/>
                  </a:srgbClr>
                </a:gs>
                <a:gs pos="0">
                  <a:srgbClr val="718F8D">
                    <a:alpha val="72000"/>
                  </a:srgbClr>
                </a:gs>
                <a:gs pos="100000">
                  <a:srgbClr val="A82335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67E228EF-B4FC-BDA1-073E-AABBF5232396}"/>
                </a:ext>
              </a:extLst>
            </p:cNvPr>
            <p:cNvSpPr txBox="1"/>
            <p:nvPr/>
          </p:nvSpPr>
          <p:spPr>
            <a:xfrm>
              <a:off x="2241475" y="258468"/>
              <a:ext cx="11657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  <a:latin typeface="AMX" pitchFamily="2" charset="77"/>
                </a:rPr>
                <a:t>Estação N1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7E34C26C-C418-8632-D570-D5046B46E550}"/>
              </a:ext>
            </a:extLst>
          </p:cNvPr>
          <p:cNvGrpSpPr/>
          <p:nvPr/>
        </p:nvGrpSpPr>
        <p:grpSpPr>
          <a:xfrm>
            <a:off x="4076621" y="296706"/>
            <a:ext cx="1632185" cy="338554"/>
            <a:chOff x="3760935" y="258468"/>
            <a:chExt cx="1632185" cy="338554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0EE5393D-9E67-4392-C81B-DEA68927BA43}"/>
                </a:ext>
              </a:extLst>
            </p:cNvPr>
            <p:cNvSpPr txBox="1"/>
            <p:nvPr/>
          </p:nvSpPr>
          <p:spPr>
            <a:xfrm>
              <a:off x="3787280" y="258468"/>
              <a:ext cx="15840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>
                  <a:solidFill>
                    <a:schemeClr val="bg1"/>
                  </a:solidFill>
                  <a:latin typeface="AMX" pitchFamily="2" charset="77"/>
                </a:rPr>
                <a:t>Canais Remotos</a:t>
              </a:r>
            </a:p>
          </p:txBody>
        </p:sp>
        <p:sp>
          <p:nvSpPr>
            <p:cNvPr id="20" name="Retângulo Arredondado 19">
              <a:extLst>
                <a:ext uri="{FF2B5EF4-FFF2-40B4-BE49-F238E27FC236}">
                  <a16:creationId xmlns:a16="http://schemas.microsoft.com/office/drawing/2014/main" id="{20208319-A2A9-CB59-8ADD-39E4B90BCF00}"/>
                </a:ext>
              </a:extLst>
            </p:cNvPr>
            <p:cNvSpPr/>
            <p:nvPr/>
          </p:nvSpPr>
          <p:spPr>
            <a:xfrm>
              <a:off x="3760935" y="266924"/>
              <a:ext cx="1632185" cy="316891"/>
            </a:xfrm>
            <a:prstGeom prst="roundRect">
              <a:avLst>
                <a:gd name="adj" fmla="val 50000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2D5654">
                      <a:alpha val="52920"/>
                    </a:srgbClr>
                  </a:gs>
                  <a:gs pos="100000">
                    <a:srgbClr val="718F8D">
                      <a:alpha val="23958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0F95BA00-5BA2-6BED-87FB-F7FFF08B3C95}"/>
              </a:ext>
            </a:extLst>
          </p:cNvPr>
          <p:cNvGrpSpPr/>
          <p:nvPr/>
        </p:nvGrpSpPr>
        <p:grpSpPr>
          <a:xfrm>
            <a:off x="5850830" y="307537"/>
            <a:ext cx="1964627" cy="338554"/>
            <a:chOff x="5535144" y="269299"/>
            <a:chExt cx="1964627" cy="338554"/>
          </a:xfrm>
        </p:grpSpPr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7DB021DF-70E1-BB60-F7B8-ECB187660AC3}"/>
                </a:ext>
              </a:extLst>
            </p:cNvPr>
            <p:cNvSpPr txBox="1"/>
            <p:nvPr/>
          </p:nvSpPr>
          <p:spPr>
            <a:xfrm>
              <a:off x="5627630" y="269299"/>
              <a:ext cx="17796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>
                  <a:solidFill>
                    <a:schemeClr val="bg1"/>
                  </a:solidFill>
                  <a:latin typeface="AMX" pitchFamily="2" charset="77"/>
                </a:rPr>
                <a:t>Representante  N1</a:t>
              </a:r>
            </a:p>
          </p:txBody>
        </p:sp>
        <p:sp>
          <p:nvSpPr>
            <p:cNvPr id="21" name="Retângulo Arredondado 20">
              <a:extLst>
                <a:ext uri="{FF2B5EF4-FFF2-40B4-BE49-F238E27FC236}">
                  <a16:creationId xmlns:a16="http://schemas.microsoft.com/office/drawing/2014/main" id="{7692221E-C04B-A142-2448-A64D3F982058}"/>
                </a:ext>
              </a:extLst>
            </p:cNvPr>
            <p:cNvSpPr/>
            <p:nvPr/>
          </p:nvSpPr>
          <p:spPr>
            <a:xfrm>
              <a:off x="5535144" y="280131"/>
              <a:ext cx="1964627" cy="316891"/>
            </a:xfrm>
            <a:prstGeom prst="roundRect">
              <a:avLst>
                <a:gd name="adj" fmla="val 50000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2D5654">
                      <a:alpha val="52920"/>
                    </a:srgbClr>
                  </a:gs>
                  <a:gs pos="100000">
                    <a:srgbClr val="718F8D">
                      <a:alpha val="23958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45B13C37-57E4-1C73-DECA-6C748AFD1DDF}"/>
              </a:ext>
            </a:extLst>
          </p:cNvPr>
          <p:cNvGrpSpPr/>
          <p:nvPr/>
        </p:nvGrpSpPr>
        <p:grpSpPr>
          <a:xfrm>
            <a:off x="7954030" y="296706"/>
            <a:ext cx="1541965" cy="338554"/>
            <a:chOff x="7638344" y="258468"/>
            <a:chExt cx="1541965" cy="338554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B6D66641-32D3-70B8-C5E2-D15FE1B200E4}"/>
                </a:ext>
              </a:extLst>
            </p:cNvPr>
            <p:cNvSpPr txBox="1"/>
            <p:nvPr/>
          </p:nvSpPr>
          <p:spPr>
            <a:xfrm>
              <a:off x="7699837" y="258468"/>
              <a:ext cx="14189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>
                  <a:solidFill>
                    <a:schemeClr val="bg1"/>
                  </a:solidFill>
                  <a:latin typeface="AMX" pitchFamily="2" charset="77"/>
                </a:rPr>
                <a:t>Recapitulação</a:t>
              </a:r>
            </a:p>
          </p:txBody>
        </p:sp>
        <p:sp>
          <p:nvSpPr>
            <p:cNvPr id="22" name="Retângulo Arredondado 21">
              <a:extLst>
                <a:ext uri="{FF2B5EF4-FFF2-40B4-BE49-F238E27FC236}">
                  <a16:creationId xmlns:a16="http://schemas.microsoft.com/office/drawing/2014/main" id="{D48398F2-318A-DB93-9623-5074840CBD27}"/>
                </a:ext>
              </a:extLst>
            </p:cNvPr>
            <p:cNvSpPr/>
            <p:nvPr/>
          </p:nvSpPr>
          <p:spPr>
            <a:xfrm>
              <a:off x="7638344" y="266924"/>
              <a:ext cx="1541965" cy="316891"/>
            </a:xfrm>
            <a:prstGeom prst="roundRect">
              <a:avLst>
                <a:gd name="adj" fmla="val 50000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2D5654">
                      <a:alpha val="52920"/>
                    </a:srgbClr>
                  </a:gs>
                  <a:gs pos="100000">
                    <a:srgbClr val="718F8D">
                      <a:alpha val="23958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6" name="Retângulo Arredondado 55">
            <a:extLst>
              <a:ext uri="{FF2B5EF4-FFF2-40B4-BE49-F238E27FC236}">
                <a16:creationId xmlns:a16="http://schemas.microsoft.com/office/drawing/2014/main" id="{DF433C5E-6E36-F4E5-4EDF-EB3E6D4B32BF}"/>
              </a:ext>
            </a:extLst>
          </p:cNvPr>
          <p:cNvSpPr/>
          <p:nvPr/>
        </p:nvSpPr>
        <p:spPr>
          <a:xfrm>
            <a:off x="2323921" y="303890"/>
            <a:ext cx="1632185" cy="304780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D03C6778-CF96-898D-F299-03BBB809FB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53336" y="246430"/>
            <a:ext cx="879435" cy="316891"/>
          </a:xfrm>
          <a:prstGeom prst="rect">
            <a:avLst/>
          </a:prstGeom>
        </p:spPr>
      </p:pic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EC770187-C70C-AD15-277B-AF4F57BA28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818" b="28825"/>
          <a:stretch>
            <a:fillRect/>
          </a:stretch>
        </p:blipFill>
        <p:spPr>
          <a:xfrm>
            <a:off x="453143" y="102871"/>
            <a:ext cx="1151397" cy="53375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13212AC-88D7-363C-90C1-6E264A4D66DC}"/>
              </a:ext>
            </a:extLst>
          </p:cNvPr>
          <p:cNvSpPr txBox="1"/>
          <p:nvPr/>
        </p:nvSpPr>
        <p:spPr>
          <a:xfrm>
            <a:off x="6199477" y="2920979"/>
            <a:ext cx="30238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2800" b="1" dirty="0">
                <a:solidFill>
                  <a:srgbClr val="FFEFEB"/>
                </a:solidFill>
                <a:latin typeface="AMX" pitchFamily="2" charset="77"/>
              </a:rPr>
              <a:t>Primeiros passos da jornada.​</a:t>
            </a:r>
          </a:p>
        </p:txBody>
      </p:sp>
    </p:spTree>
    <p:extLst>
      <p:ext uri="{BB962C8B-B14F-4D97-AF65-F5344CB8AC3E}">
        <p14:creationId xmlns:p14="http://schemas.microsoft.com/office/powerpoint/2010/main" val="924631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9265D-D2EA-93C6-7BB8-1C3A2DF11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m 42" descr="Imagem de vídeo game&#10;&#10;O conteúdo gerado por IA pode estar incorreto.">
            <a:extLst>
              <a:ext uri="{FF2B5EF4-FFF2-40B4-BE49-F238E27FC236}">
                <a16:creationId xmlns:a16="http://schemas.microsoft.com/office/drawing/2014/main" id="{5CBA2A49-FE44-CE3A-C616-B8D7D31251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5409" t="192" r="6610" b="11827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07237B02-A34A-8663-1865-532CB847683D}"/>
              </a:ext>
            </a:extLst>
          </p:cNvPr>
          <p:cNvGrpSpPr/>
          <p:nvPr/>
        </p:nvGrpSpPr>
        <p:grpSpPr>
          <a:xfrm>
            <a:off x="2323921" y="287003"/>
            <a:ext cx="1632185" cy="338554"/>
            <a:chOff x="2008235" y="258468"/>
            <a:chExt cx="1632185" cy="338554"/>
          </a:xfrm>
        </p:grpSpPr>
        <p:sp>
          <p:nvSpPr>
            <p:cNvPr id="15" name="Retângulo Arredondado 14">
              <a:extLst>
                <a:ext uri="{FF2B5EF4-FFF2-40B4-BE49-F238E27FC236}">
                  <a16:creationId xmlns:a16="http://schemas.microsoft.com/office/drawing/2014/main" id="{C1317790-D70F-138A-712D-9CA769301B19}"/>
                </a:ext>
              </a:extLst>
            </p:cNvPr>
            <p:cNvSpPr/>
            <p:nvPr/>
          </p:nvSpPr>
          <p:spPr>
            <a:xfrm>
              <a:off x="2008235" y="269300"/>
              <a:ext cx="1632185" cy="31689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2D5654"/>
                </a:gs>
                <a:gs pos="56000">
                  <a:srgbClr val="C6712E">
                    <a:alpha val="85000"/>
                  </a:srgbClr>
                </a:gs>
                <a:gs pos="0">
                  <a:srgbClr val="718F8D">
                    <a:alpha val="72000"/>
                  </a:srgbClr>
                </a:gs>
                <a:gs pos="100000">
                  <a:srgbClr val="A82335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BD6E573D-29D9-904E-036D-5597315EE4A7}"/>
                </a:ext>
              </a:extLst>
            </p:cNvPr>
            <p:cNvSpPr txBox="1"/>
            <p:nvPr/>
          </p:nvSpPr>
          <p:spPr>
            <a:xfrm>
              <a:off x="2241475" y="258468"/>
              <a:ext cx="11657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  <a:latin typeface="AMX" pitchFamily="2" charset="77"/>
                </a:rPr>
                <a:t>Estação N1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741CE109-418A-059D-C20C-F19C0F109E6E}"/>
              </a:ext>
            </a:extLst>
          </p:cNvPr>
          <p:cNvGrpSpPr/>
          <p:nvPr/>
        </p:nvGrpSpPr>
        <p:grpSpPr>
          <a:xfrm>
            <a:off x="4076621" y="296706"/>
            <a:ext cx="1632185" cy="338554"/>
            <a:chOff x="3760935" y="258468"/>
            <a:chExt cx="1632185" cy="338554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D62E39BD-6C5C-CEF5-5E2D-A7B666A1AC04}"/>
                </a:ext>
              </a:extLst>
            </p:cNvPr>
            <p:cNvSpPr txBox="1"/>
            <p:nvPr/>
          </p:nvSpPr>
          <p:spPr>
            <a:xfrm>
              <a:off x="3787280" y="258468"/>
              <a:ext cx="15840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>
                  <a:solidFill>
                    <a:schemeClr val="bg1"/>
                  </a:solidFill>
                  <a:latin typeface="AMX" pitchFamily="2" charset="77"/>
                </a:rPr>
                <a:t>Canais Remotos</a:t>
              </a:r>
            </a:p>
          </p:txBody>
        </p:sp>
        <p:sp>
          <p:nvSpPr>
            <p:cNvPr id="20" name="Retângulo Arredondado 19">
              <a:extLst>
                <a:ext uri="{FF2B5EF4-FFF2-40B4-BE49-F238E27FC236}">
                  <a16:creationId xmlns:a16="http://schemas.microsoft.com/office/drawing/2014/main" id="{4229892C-378C-CC13-F658-AAAEE3C6618F}"/>
                </a:ext>
              </a:extLst>
            </p:cNvPr>
            <p:cNvSpPr/>
            <p:nvPr/>
          </p:nvSpPr>
          <p:spPr>
            <a:xfrm>
              <a:off x="3760935" y="266924"/>
              <a:ext cx="1632185" cy="316891"/>
            </a:xfrm>
            <a:prstGeom prst="roundRect">
              <a:avLst>
                <a:gd name="adj" fmla="val 50000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2D5654">
                      <a:alpha val="52920"/>
                    </a:srgbClr>
                  </a:gs>
                  <a:gs pos="100000">
                    <a:srgbClr val="718F8D">
                      <a:alpha val="23958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39B6C3E5-4C77-0CCB-0BFB-16310E9670FE}"/>
              </a:ext>
            </a:extLst>
          </p:cNvPr>
          <p:cNvGrpSpPr/>
          <p:nvPr/>
        </p:nvGrpSpPr>
        <p:grpSpPr>
          <a:xfrm>
            <a:off x="5850830" y="307537"/>
            <a:ext cx="1964627" cy="338554"/>
            <a:chOff x="5535144" y="269299"/>
            <a:chExt cx="1964627" cy="338554"/>
          </a:xfrm>
        </p:grpSpPr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C45F168C-8F7C-7BD8-D499-1578888B981D}"/>
                </a:ext>
              </a:extLst>
            </p:cNvPr>
            <p:cNvSpPr txBox="1"/>
            <p:nvPr/>
          </p:nvSpPr>
          <p:spPr>
            <a:xfrm>
              <a:off x="5627630" y="269299"/>
              <a:ext cx="17796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>
                  <a:solidFill>
                    <a:schemeClr val="bg1"/>
                  </a:solidFill>
                  <a:latin typeface="AMX" pitchFamily="2" charset="77"/>
                </a:rPr>
                <a:t>Representante  N1</a:t>
              </a:r>
            </a:p>
          </p:txBody>
        </p:sp>
        <p:sp>
          <p:nvSpPr>
            <p:cNvPr id="21" name="Retângulo Arredondado 20">
              <a:extLst>
                <a:ext uri="{FF2B5EF4-FFF2-40B4-BE49-F238E27FC236}">
                  <a16:creationId xmlns:a16="http://schemas.microsoft.com/office/drawing/2014/main" id="{113AF0A2-7307-E3A0-2719-B9BEBF7F1255}"/>
                </a:ext>
              </a:extLst>
            </p:cNvPr>
            <p:cNvSpPr/>
            <p:nvPr/>
          </p:nvSpPr>
          <p:spPr>
            <a:xfrm>
              <a:off x="5535144" y="280131"/>
              <a:ext cx="1964627" cy="316891"/>
            </a:xfrm>
            <a:prstGeom prst="roundRect">
              <a:avLst>
                <a:gd name="adj" fmla="val 50000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2D5654">
                      <a:alpha val="52920"/>
                    </a:srgbClr>
                  </a:gs>
                  <a:gs pos="100000">
                    <a:srgbClr val="718F8D">
                      <a:alpha val="23958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2FBC891F-5431-CAF9-00AE-8D28B4AE3800}"/>
              </a:ext>
            </a:extLst>
          </p:cNvPr>
          <p:cNvGrpSpPr/>
          <p:nvPr/>
        </p:nvGrpSpPr>
        <p:grpSpPr>
          <a:xfrm>
            <a:off x="7954030" y="296706"/>
            <a:ext cx="1541965" cy="338554"/>
            <a:chOff x="7638344" y="258468"/>
            <a:chExt cx="1541965" cy="338554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BC801EBD-F76C-DFF2-3735-4E6A55BF060D}"/>
                </a:ext>
              </a:extLst>
            </p:cNvPr>
            <p:cNvSpPr txBox="1"/>
            <p:nvPr/>
          </p:nvSpPr>
          <p:spPr>
            <a:xfrm>
              <a:off x="7699837" y="258468"/>
              <a:ext cx="14189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>
                  <a:solidFill>
                    <a:schemeClr val="bg1"/>
                  </a:solidFill>
                  <a:latin typeface="AMX" pitchFamily="2" charset="77"/>
                </a:rPr>
                <a:t>Recapitulação</a:t>
              </a:r>
            </a:p>
          </p:txBody>
        </p:sp>
        <p:sp>
          <p:nvSpPr>
            <p:cNvPr id="22" name="Retângulo Arredondado 21">
              <a:extLst>
                <a:ext uri="{FF2B5EF4-FFF2-40B4-BE49-F238E27FC236}">
                  <a16:creationId xmlns:a16="http://schemas.microsoft.com/office/drawing/2014/main" id="{4CC6C71B-0045-01BC-C881-69D216EB9FFC}"/>
                </a:ext>
              </a:extLst>
            </p:cNvPr>
            <p:cNvSpPr/>
            <p:nvPr/>
          </p:nvSpPr>
          <p:spPr>
            <a:xfrm>
              <a:off x="7638344" y="266924"/>
              <a:ext cx="1541965" cy="316891"/>
            </a:xfrm>
            <a:prstGeom prst="roundRect">
              <a:avLst>
                <a:gd name="adj" fmla="val 50000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2D5654">
                      <a:alpha val="52920"/>
                    </a:srgbClr>
                  </a:gs>
                  <a:gs pos="100000">
                    <a:srgbClr val="718F8D">
                      <a:alpha val="23958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6" name="Retângulo Arredondado 55">
            <a:extLst>
              <a:ext uri="{FF2B5EF4-FFF2-40B4-BE49-F238E27FC236}">
                <a16:creationId xmlns:a16="http://schemas.microsoft.com/office/drawing/2014/main" id="{4D47825A-C0C9-531E-66BF-82CD20F9A244}"/>
              </a:ext>
            </a:extLst>
          </p:cNvPr>
          <p:cNvSpPr/>
          <p:nvPr/>
        </p:nvSpPr>
        <p:spPr>
          <a:xfrm>
            <a:off x="2323921" y="303890"/>
            <a:ext cx="1632185" cy="304780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C70200E1-71B3-C680-B731-6E62DA0D38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53336" y="246430"/>
            <a:ext cx="879435" cy="316891"/>
          </a:xfrm>
          <a:prstGeom prst="rect">
            <a:avLst/>
          </a:prstGeom>
        </p:spPr>
      </p:pic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339625A2-CD79-0CF1-8477-F1C908569A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818" b="28825"/>
          <a:stretch>
            <a:fillRect/>
          </a:stretch>
        </p:blipFill>
        <p:spPr>
          <a:xfrm>
            <a:off x="453143" y="102871"/>
            <a:ext cx="1151397" cy="53375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C4BEE82-28D8-FEC1-5E16-CC43D16EB722}"/>
              </a:ext>
            </a:extLst>
          </p:cNvPr>
          <p:cNvSpPr txBox="1"/>
          <p:nvPr/>
        </p:nvSpPr>
        <p:spPr>
          <a:xfrm>
            <a:off x="5708806" y="1868092"/>
            <a:ext cx="5199733" cy="646331"/>
          </a:xfrm>
          <a:prstGeom prst="rect">
            <a:avLst/>
          </a:prstGeom>
          <a:noFill/>
          <a:effectLst>
            <a:outerShdw blurRad="420153" dist="50800" dir="6420000" sx="68000" sy="68000" algn="ctr" rotWithShape="0">
              <a:srgbClr val="232323">
                <a:alpha val="49649"/>
              </a:srgbClr>
            </a:outerShdw>
          </a:effectLst>
        </p:spPr>
        <p:txBody>
          <a:bodyPr wrap="square" rtlCol="0">
            <a:spAutoFit/>
          </a:bodyPr>
          <a:lstStyle/>
          <a:p>
            <a:pPr fontAlgn="base"/>
            <a:r>
              <a:rPr lang="pt-BR" b="1" dirty="0">
                <a:solidFill>
                  <a:srgbClr val="232323"/>
                </a:solidFill>
                <a:effectLst>
                  <a:outerShdw sx="1000" sy="1000" algn="ctr" rotWithShape="0">
                    <a:srgbClr val="000000">
                      <a:alpha val="0"/>
                    </a:srgbClr>
                  </a:outerShdw>
                </a:effectLst>
                <a:latin typeface="AMX" pitchFamily="2" charset="77"/>
              </a:rPr>
              <a:t>Sobre a Estação N1</a:t>
            </a:r>
            <a:r>
              <a:rPr lang="pt-BR" dirty="0">
                <a:solidFill>
                  <a:srgbClr val="232323"/>
                </a:solidFill>
                <a:effectLst>
                  <a:outerShdw sx="1000" sy="1000" algn="ctr" rotWithShape="0">
                    <a:srgbClr val="000000">
                      <a:alpha val="0"/>
                    </a:srgbClr>
                  </a:outerShdw>
                </a:effectLst>
                <a:latin typeface="AMX" pitchFamily="2" charset="77"/>
              </a:rPr>
              <a:t>:</a:t>
            </a:r>
          </a:p>
          <a:p>
            <a:pPr fontAlgn="base"/>
            <a:r>
              <a:rPr lang="pt-BR" dirty="0">
                <a:solidFill>
                  <a:srgbClr val="232323"/>
                </a:solidFill>
                <a:effectLst>
                  <a:outerShdw sx="1000" sy="1000" algn="ctr" rotWithShape="0">
                    <a:srgbClr val="000000">
                      <a:alpha val="0"/>
                    </a:srgbClr>
                  </a:outerShdw>
                </a:effectLst>
                <a:latin typeface="AMX" pitchFamily="2" charset="77"/>
              </a:rPr>
              <a:t>A Central de Comando e o papel do Guardião.</a:t>
            </a:r>
            <a:r>
              <a:rPr lang="en-US" dirty="0">
                <a:solidFill>
                  <a:srgbClr val="232323"/>
                </a:solidFill>
                <a:effectLst>
                  <a:outerShdw sx="1000" sy="1000" algn="ctr" rotWithShape="0">
                    <a:srgbClr val="000000">
                      <a:alpha val="0"/>
                    </a:srgbClr>
                  </a:outerShdw>
                </a:effectLst>
                <a:latin typeface="AMX" pitchFamily="2" charset="77"/>
              </a:rPr>
              <a:t>​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D5186924-4984-C839-98D2-2E9721A5DA53}"/>
              </a:ext>
            </a:extLst>
          </p:cNvPr>
          <p:cNvGrpSpPr/>
          <p:nvPr/>
        </p:nvGrpSpPr>
        <p:grpSpPr>
          <a:xfrm>
            <a:off x="5499008" y="1031333"/>
            <a:ext cx="1556941" cy="617852"/>
            <a:chOff x="5499008" y="1031333"/>
            <a:chExt cx="1556941" cy="617852"/>
          </a:xfrm>
        </p:grpSpPr>
        <p:sp>
          <p:nvSpPr>
            <p:cNvPr id="3" name="Retângulo Arredondado 2">
              <a:extLst>
                <a:ext uri="{FF2B5EF4-FFF2-40B4-BE49-F238E27FC236}">
                  <a16:creationId xmlns:a16="http://schemas.microsoft.com/office/drawing/2014/main" id="{9316DACC-B9F2-B1A1-AE7A-23FD9B5374B7}"/>
                </a:ext>
              </a:extLst>
            </p:cNvPr>
            <p:cNvSpPr/>
            <p:nvPr/>
          </p:nvSpPr>
          <p:spPr>
            <a:xfrm>
              <a:off x="5499010" y="1031333"/>
              <a:ext cx="1556939" cy="614915"/>
            </a:xfrm>
            <a:prstGeom prst="roundRect">
              <a:avLst>
                <a:gd name="adj" fmla="val 34477"/>
              </a:avLst>
            </a:prstGeom>
            <a:gradFill flip="none" rotWithShape="1">
              <a:gsLst>
                <a:gs pos="0">
                  <a:srgbClr val="2D5654"/>
                </a:gs>
                <a:gs pos="56000">
                  <a:srgbClr val="C6712E">
                    <a:alpha val="85000"/>
                  </a:srgbClr>
                </a:gs>
                <a:gs pos="0">
                  <a:srgbClr val="718F8D">
                    <a:alpha val="72000"/>
                  </a:srgbClr>
                </a:gs>
                <a:gs pos="100000">
                  <a:srgbClr val="A82335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Arredondado 7">
              <a:extLst>
                <a:ext uri="{FF2B5EF4-FFF2-40B4-BE49-F238E27FC236}">
                  <a16:creationId xmlns:a16="http://schemas.microsoft.com/office/drawing/2014/main" id="{A2E690D3-B1EE-4E95-848F-6C5C7F5AFDE5}"/>
                </a:ext>
              </a:extLst>
            </p:cNvPr>
            <p:cNvSpPr/>
            <p:nvPr/>
          </p:nvSpPr>
          <p:spPr>
            <a:xfrm>
              <a:off x="5499008" y="1034270"/>
              <a:ext cx="1556941" cy="614915"/>
            </a:xfrm>
            <a:prstGeom prst="roundRect">
              <a:avLst>
                <a:gd name="adj" fmla="val 32745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2D5654">
                      <a:alpha val="52920"/>
                    </a:srgbClr>
                  </a:gs>
                  <a:gs pos="100000">
                    <a:srgbClr val="718F8D">
                      <a:alpha val="23958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558289C9-CF81-3E0C-5F39-654D81CF77D8}"/>
                </a:ext>
              </a:extLst>
            </p:cNvPr>
            <p:cNvSpPr txBox="1"/>
            <p:nvPr/>
          </p:nvSpPr>
          <p:spPr>
            <a:xfrm>
              <a:off x="5610356" y="1126143"/>
              <a:ext cx="1378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pt-BR" sz="2400" b="1" dirty="0">
                  <a:solidFill>
                    <a:srgbClr val="FFEFEB"/>
                  </a:solidFill>
                  <a:latin typeface="AMX" pitchFamily="2" charset="77"/>
                </a:rPr>
                <a:t>Missões</a:t>
              </a:r>
            </a:p>
          </p:txBody>
        </p:sp>
      </p:grpSp>
      <p:sp>
        <p:nvSpPr>
          <p:cNvPr id="9" name="Retângulo Arredondado 8">
            <a:extLst>
              <a:ext uri="{FF2B5EF4-FFF2-40B4-BE49-F238E27FC236}">
                <a16:creationId xmlns:a16="http://schemas.microsoft.com/office/drawing/2014/main" id="{CE223F57-4C11-BAFA-EAAE-5023E6E5765A}"/>
              </a:ext>
            </a:extLst>
          </p:cNvPr>
          <p:cNvSpPr/>
          <p:nvPr/>
        </p:nvSpPr>
        <p:spPr>
          <a:xfrm>
            <a:off x="5520733" y="1792837"/>
            <a:ext cx="5387806" cy="807912"/>
          </a:xfrm>
          <a:prstGeom prst="roundRect">
            <a:avLst>
              <a:gd name="adj" fmla="val 23354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Arredondado 9">
            <a:extLst>
              <a:ext uri="{FF2B5EF4-FFF2-40B4-BE49-F238E27FC236}">
                <a16:creationId xmlns:a16="http://schemas.microsoft.com/office/drawing/2014/main" id="{4A5C808A-47C7-2DAC-EFD4-EE8F0CDF9D4C}"/>
              </a:ext>
            </a:extLst>
          </p:cNvPr>
          <p:cNvSpPr/>
          <p:nvPr/>
        </p:nvSpPr>
        <p:spPr>
          <a:xfrm>
            <a:off x="5520733" y="2655108"/>
            <a:ext cx="5387806" cy="807912"/>
          </a:xfrm>
          <a:prstGeom prst="roundRect">
            <a:avLst>
              <a:gd name="adj" fmla="val 23354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460C05F-F066-6B30-758E-F353EA2F8BA7}"/>
              </a:ext>
            </a:extLst>
          </p:cNvPr>
          <p:cNvSpPr txBox="1"/>
          <p:nvPr/>
        </p:nvSpPr>
        <p:spPr>
          <a:xfrm>
            <a:off x="5708806" y="4474376"/>
            <a:ext cx="2698175" cy="646331"/>
          </a:xfrm>
          <a:prstGeom prst="rect">
            <a:avLst/>
          </a:prstGeom>
          <a:noFill/>
          <a:effectLst>
            <a:outerShdw blurRad="50800" dist="50800" dir="5400000" sx="90883" sy="90883" algn="ctr" rotWithShape="0">
              <a:srgbClr val="000000">
                <a:alpha val="34000"/>
              </a:srgbClr>
            </a:outerShdw>
          </a:effectLst>
        </p:spPr>
        <p:txBody>
          <a:bodyPr wrap="none" rtlCol="0">
            <a:spAutoFit/>
          </a:bodyPr>
          <a:lstStyle/>
          <a:p>
            <a:pPr fontAlgn="base"/>
            <a:r>
              <a:rPr lang="pt-BR" b="1" dirty="0">
                <a:solidFill>
                  <a:srgbClr val="232323"/>
                </a:solidFill>
                <a:effectLst>
                  <a:outerShdw sx="1000" sy="1000" algn="ctr" rotWithShape="0">
                    <a:srgbClr val="000000">
                      <a:alpha val="0"/>
                    </a:srgbClr>
                  </a:outerShdw>
                </a:effectLst>
                <a:latin typeface="AMX" pitchFamily="2" charset="77"/>
              </a:rPr>
              <a:t>Recapitulação:</a:t>
            </a:r>
          </a:p>
          <a:p>
            <a:pPr fontAlgn="base"/>
            <a:r>
              <a:rPr lang="pt-BR" dirty="0">
                <a:solidFill>
                  <a:srgbClr val="232323"/>
                </a:solidFill>
                <a:effectLst>
                  <a:outerShdw sx="1000" sy="1000" algn="ctr" rotWithShape="0">
                    <a:srgbClr val="000000">
                      <a:alpha val="0"/>
                    </a:srgbClr>
                  </a:outerShdw>
                </a:effectLst>
                <a:latin typeface="AMX" pitchFamily="2" charset="77"/>
              </a:rPr>
              <a:t>Reforço de aprendizados.</a:t>
            </a:r>
            <a:r>
              <a:rPr lang="en-US" dirty="0">
                <a:solidFill>
                  <a:srgbClr val="232323"/>
                </a:solidFill>
                <a:effectLst>
                  <a:outerShdw sx="1000" sy="1000" algn="ctr" rotWithShape="0">
                    <a:srgbClr val="000000">
                      <a:alpha val="0"/>
                    </a:srgbClr>
                  </a:outerShdw>
                </a:effectLst>
                <a:latin typeface="AMX" pitchFamily="2" charset="77"/>
              </a:rPr>
              <a:t>​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75130BA-C365-2E6E-EAE7-9F814A52FF64}"/>
              </a:ext>
            </a:extLst>
          </p:cNvPr>
          <p:cNvSpPr txBox="1"/>
          <p:nvPr/>
        </p:nvSpPr>
        <p:spPr>
          <a:xfrm>
            <a:off x="5708806" y="3598169"/>
            <a:ext cx="2770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pt-BR" b="1" dirty="0">
                <a:solidFill>
                  <a:srgbClr val="232323"/>
                </a:solidFill>
                <a:effectLst>
                  <a:outerShdw sx="1000" sy="1000" algn="ctr" rotWithShape="0">
                    <a:srgbClr val="000000">
                      <a:alpha val="0"/>
                    </a:srgbClr>
                  </a:outerShdw>
                </a:effectLst>
                <a:latin typeface="AMX" pitchFamily="2" charset="77"/>
              </a:rPr>
              <a:t>Representante N1</a:t>
            </a:r>
            <a:r>
              <a:rPr lang="pt-BR" dirty="0">
                <a:solidFill>
                  <a:srgbClr val="232323"/>
                </a:solidFill>
                <a:effectLst>
                  <a:outerShdw sx="1000" sy="1000" algn="ctr" rotWithShape="0">
                    <a:srgbClr val="000000">
                      <a:alpha val="0"/>
                    </a:srgbClr>
                  </a:outerShdw>
                </a:effectLst>
                <a:latin typeface="AMX" pitchFamily="2" charset="77"/>
              </a:rPr>
              <a:t>:</a:t>
            </a:r>
          </a:p>
          <a:p>
            <a:pPr fontAlgn="base"/>
            <a:r>
              <a:rPr lang="pt-BR" dirty="0">
                <a:solidFill>
                  <a:srgbClr val="232323"/>
                </a:solidFill>
                <a:effectLst>
                  <a:outerShdw sx="1000" sy="1000" algn="ctr" rotWithShape="0">
                    <a:srgbClr val="000000">
                      <a:alpha val="0"/>
                    </a:srgbClr>
                  </a:outerShdw>
                </a:effectLst>
                <a:latin typeface="AMX" pitchFamily="2" charset="77"/>
              </a:rPr>
              <a:t>Os quatro canais remotos.</a:t>
            </a:r>
            <a:r>
              <a:rPr lang="en-US" dirty="0">
                <a:solidFill>
                  <a:srgbClr val="232323"/>
                </a:solidFill>
                <a:effectLst>
                  <a:outerShdw sx="1000" sy="1000" algn="ctr" rotWithShape="0">
                    <a:srgbClr val="000000">
                      <a:alpha val="0"/>
                    </a:srgbClr>
                  </a:outerShdw>
                </a:effectLst>
                <a:latin typeface="AMX" pitchFamily="2" charset="77"/>
              </a:rPr>
              <a:t>​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0FE01EF-E6CF-5B89-387E-95A2F7ECEE49}"/>
              </a:ext>
            </a:extLst>
          </p:cNvPr>
          <p:cNvSpPr txBox="1"/>
          <p:nvPr/>
        </p:nvSpPr>
        <p:spPr>
          <a:xfrm>
            <a:off x="5687054" y="2731824"/>
            <a:ext cx="3443571" cy="646331"/>
          </a:xfrm>
          <a:prstGeom prst="rect">
            <a:avLst/>
          </a:prstGeom>
          <a:noFill/>
          <a:effectLst>
            <a:outerShdw blurRad="231429" dist="50800" dir="6420000" sx="127000" sy="127000" algn="ctr" rotWithShape="0">
              <a:srgbClr val="000000">
                <a:alpha val="71000"/>
              </a:srgbClr>
            </a:outerShdw>
          </a:effectLst>
        </p:spPr>
        <p:txBody>
          <a:bodyPr wrap="none" rtlCol="0">
            <a:spAutoFit/>
          </a:bodyPr>
          <a:lstStyle/>
          <a:p>
            <a:pPr fontAlgn="base"/>
            <a:r>
              <a:rPr lang="pt-BR" b="1" dirty="0">
                <a:solidFill>
                  <a:srgbClr val="232323"/>
                </a:solidFill>
                <a:effectLst>
                  <a:outerShdw sx="1000" sy="1000" algn="ctr" rotWithShape="0">
                    <a:srgbClr val="000000">
                      <a:alpha val="0"/>
                    </a:srgbClr>
                  </a:outerShdw>
                </a:effectLst>
                <a:latin typeface="AMX" pitchFamily="2" charset="77"/>
              </a:rPr>
              <a:t>Canais Remotos</a:t>
            </a:r>
            <a:r>
              <a:rPr lang="pt-BR" dirty="0">
                <a:solidFill>
                  <a:srgbClr val="232323"/>
                </a:solidFill>
                <a:effectLst>
                  <a:outerShdw sx="1000" sy="1000" algn="ctr" rotWithShape="0">
                    <a:srgbClr val="000000">
                      <a:alpha val="0"/>
                    </a:srgbClr>
                  </a:outerShdw>
                </a:effectLst>
                <a:latin typeface="AMX" pitchFamily="2" charset="77"/>
              </a:rPr>
              <a:t>:</a:t>
            </a:r>
          </a:p>
          <a:p>
            <a:pPr fontAlgn="base"/>
            <a:r>
              <a:rPr lang="pt-BR" dirty="0">
                <a:solidFill>
                  <a:srgbClr val="232323"/>
                </a:solidFill>
                <a:effectLst>
                  <a:outerShdw sx="1000" sy="1000" algn="ctr" rotWithShape="0">
                    <a:srgbClr val="000000">
                      <a:alpha val="0"/>
                    </a:srgbClr>
                  </a:outerShdw>
                </a:effectLst>
                <a:latin typeface="AMX" pitchFamily="2" charset="77"/>
              </a:rPr>
              <a:t>Mapeando o ecossistema digital.</a:t>
            </a:r>
            <a:r>
              <a:rPr lang="en-US" dirty="0">
                <a:solidFill>
                  <a:srgbClr val="232323"/>
                </a:solidFill>
                <a:effectLst>
                  <a:outerShdw sx="1000" sy="1000" algn="ctr" rotWithShape="0">
                    <a:srgbClr val="000000">
                      <a:alpha val="0"/>
                    </a:srgbClr>
                  </a:outerShdw>
                </a:effectLst>
                <a:latin typeface="AMX" pitchFamily="2" charset="77"/>
              </a:rPr>
              <a:t>​</a:t>
            </a:r>
          </a:p>
        </p:txBody>
      </p:sp>
      <p:sp>
        <p:nvSpPr>
          <p:cNvPr id="14" name="Retângulo Arredondado 13">
            <a:extLst>
              <a:ext uri="{FF2B5EF4-FFF2-40B4-BE49-F238E27FC236}">
                <a16:creationId xmlns:a16="http://schemas.microsoft.com/office/drawing/2014/main" id="{5042208A-3F62-C0CC-5B0A-2819D2AE66CB}"/>
              </a:ext>
            </a:extLst>
          </p:cNvPr>
          <p:cNvSpPr/>
          <p:nvPr/>
        </p:nvSpPr>
        <p:spPr>
          <a:xfrm>
            <a:off x="5520733" y="3517379"/>
            <a:ext cx="5387806" cy="807912"/>
          </a:xfrm>
          <a:prstGeom prst="roundRect">
            <a:avLst>
              <a:gd name="adj" fmla="val 23354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Arredondado 26">
            <a:extLst>
              <a:ext uri="{FF2B5EF4-FFF2-40B4-BE49-F238E27FC236}">
                <a16:creationId xmlns:a16="http://schemas.microsoft.com/office/drawing/2014/main" id="{4836F5DE-49A8-B7ED-F9FF-6911030DB8FC}"/>
              </a:ext>
            </a:extLst>
          </p:cNvPr>
          <p:cNvSpPr/>
          <p:nvPr/>
        </p:nvSpPr>
        <p:spPr>
          <a:xfrm>
            <a:off x="5498981" y="4393586"/>
            <a:ext cx="5387806" cy="807912"/>
          </a:xfrm>
          <a:prstGeom prst="roundRect">
            <a:avLst>
              <a:gd name="adj" fmla="val 23354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4351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/>
      <p:bldP spid="12" grpId="0"/>
      <p:bldP spid="13" grpId="0"/>
      <p:bldP spid="14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66E54-4518-176F-27C8-9986D9D3B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Tela de jogo de vídeo game&#10;&#10;O conteúdo gerado por IA pode estar incorreto.">
            <a:extLst>
              <a:ext uri="{FF2B5EF4-FFF2-40B4-BE49-F238E27FC236}">
                <a16:creationId xmlns:a16="http://schemas.microsoft.com/office/drawing/2014/main" id="{DF3EF7FE-5E58-14B5-32EC-E687BD21D9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47"/>
            <a:ext cx="12192000" cy="6858000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CE1CA7FC-EF5D-B324-6192-6210D597F30A}"/>
              </a:ext>
            </a:extLst>
          </p:cNvPr>
          <p:cNvGrpSpPr/>
          <p:nvPr/>
        </p:nvGrpSpPr>
        <p:grpSpPr>
          <a:xfrm>
            <a:off x="2008235" y="483311"/>
            <a:ext cx="5137780" cy="2890001"/>
            <a:chOff x="2008235" y="483311"/>
            <a:chExt cx="5137780" cy="2890001"/>
          </a:xfrm>
        </p:grpSpPr>
        <p:pic>
          <p:nvPicPr>
            <p:cNvPr id="8" name="Imagem 7" descr="Ícone&#10;&#10;O conteúdo gerado por IA pode estar incorreto.">
              <a:extLst>
                <a:ext uri="{FF2B5EF4-FFF2-40B4-BE49-F238E27FC236}">
                  <a16:creationId xmlns:a16="http://schemas.microsoft.com/office/drawing/2014/main" id="{A02C0308-AE09-D884-10F6-8E3646CC5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90000"/>
            </a:blip>
            <a:stretch>
              <a:fillRect/>
            </a:stretch>
          </p:blipFill>
          <p:spPr>
            <a:xfrm>
              <a:off x="2008235" y="483311"/>
              <a:ext cx="5137780" cy="2890001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BA96E9D-74D1-CBE9-1C79-13CCE7F0CA39}"/>
                </a:ext>
              </a:extLst>
            </p:cNvPr>
            <p:cNvSpPr txBox="1"/>
            <p:nvPr/>
          </p:nvSpPr>
          <p:spPr>
            <a:xfrm>
              <a:off x="2808018" y="1034480"/>
              <a:ext cx="3538213" cy="1442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" pitchFamily="2" charset="77"/>
                </a:rPr>
                <a:t>Atualizações da </a:t>
              </a:r>
              <a:r>
                <a:rPr lang="pt-BR" sz="2600" b="1" dirty="0">
                  <a:solidFill>
                    <a:srgbClr val="A82335"/>
                  </a:solidFill>
                  <a:latin typeface="AMX" pitchFamily="2" charset="77"/>
                </a:rPr>
                <a:t>Estação N1</a:t>
              </a:r>
              <a:r>
                <a:rPr lang="pt-BR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" pitchFamily="2" charset="77"/>
                </a:rPr>
                <a:t>.</a:t>
              </a:r>
            </a:p>
            <a:p>
              <a:pPr lvl="0" algn="ctr">
                <a:lnSpc>
                  <a:spcPct val="150000"/>
                </a:lnSpc>
                <a:defRPr/>
              </a:pPr>
              <a:r>
                <a:rPr lang="pt-BR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" pitchFamily="2" charset="77"/>
                </a:rPr>
                <a:t>Vamos lá?</a:t>
              </a:r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C97ACCCC-C477-7B43-2518-17F00D0517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57" l="4762" r="89927">
                        <a14:foregroundMark x1="28938" y1="98008" x2="28938" y2="98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235" y="1758208"/>
            <a:ext cx="2764616" cy="4829543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1B97B0E6-1FFC-1004-DB9A-90636B51F811}"/>
              </a:ext>
            </a:extLst>
          </p:cNvPr>
          <p:cNvGrpSpPr/>
          <p:nvPr/>
        </p:nvGrpSpPr>
        <p:grpSpPr>
          <a:xfrm>
            <a:off x="2323921" y="296706"/>
            <a:ext cx="1632185" cy="338554"/>
            <a:chOff x="2008235" y="258468"/>
            <a:chExt cx="1632185" cy="338554"/>
          </a:xfrm>
        </p:grpSpPr>
        <p:sp>
          <p:nvSpPr>
            <p:cNvPr id="15" name="Retângulo Arredondado 14">
              <a:extLst>
                <a:ext uri="{FF2B5EF4-FFF2-40B4-BE49-F238E27FC236}">
                  <a16:creationId xmlns:a16="http://schemas.microsoft.com/office/drawing/2014/main" id="{66B53030-5C06-FAF3-8164-53D48F83FCCD}"/>
                </a:ext>
              </a:extLst>
            </p:cNvPr>
            <p:cNvSpPr/>
            <p:nvPr/>
          </p:nvSpPr>
          <p:spPr>
            <a:xfrm>
              <a:off x="2008235" y="269300"/>
              <a:ext cx="1632185" cy="31689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2D5654"/>
                </a:gs>
                <a:gs pos="56000">
                  <a:srgbClr val="C6712E">
                    <a:alpha val="85000"/>
                  </a:srgbClr>
                </a:gs>
                <a:gs pos="0">
                  <a:srgbClr val="718F8D">
                    <a:alpha val="72000"/>
                  </a:srgbClr>
                </a:gs>
                <a:gs pos="100000">
                  <a:srgbClr val="A82335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E7230AF7-E739-3E95-AE92-44829D873E4E}"/>
                </a:ext>
              </a:extLst>
            </p:cNvPr>
            <p:cNvSpPr txBox="1"/>
            <p:nvPr/>
          </p:nvSpPr>
          <p:spPr>
            <a:xfrm>
              <a:off x="2241475" y="258468"/>
              <a:ext cx="11657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b="1">
                  <a:solidFill>
                    <a:schemeClr val="bg1"/>
                  </a:solidFill>
                  <a:latin typeface="AMX" pitchFamily="2" charset="77"/>
                </a:rPr>
                <a:t>Estação N1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3938CF01-0989-92BC-DEC5-A3418428B9F8}"/>
              </a:ext>
            </a:extLst>
          </p:cNvPr>
          <p:cNvGrpSpPr/>
          <p:nvPr/>
        </p:nvGrpSpPr>
        <p:grpSpPr>
          <a:xfrm>
            <a:off x="4076621" y="296706"/>
            <a:ext cx="1632185" cy="338554"/>
            <a:chOff x="3760935" y="258468"/>
            <a:chExt cx="1632185" cy="338554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C747FAFA-E588-2876-798A-2459179768D8}"/>
                </a:ext>
              </a:extLst>
            </p:cNvPr>
            <p:cNvSpPr txBox="1"/>
            <p:nvPr/>
          </p:nvSpPr>
          <p:spPr>
            <a:xfrm>
              <a:off x="3787280" y="258468"/>
              <a:ext cx="15840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>
                  <a:solidFill>
                    <a:schemeClr val="bg1"/>
                  </a:solidFill>
                  <a:latin typeface="AMX" pitchFamily="2" charset="77"/>
                </a:rPr>
                <a:t>Canais Remotos</a:t>
              </a:r>
            </a:p>
          </p:txBody>
        </p:sp>
        <p:sp>
          <p:nvSpPr>
            <p:cNvPr id="20" name="Retângulo Arredondado 19">
              <a:extLst>
                <a:ext uri="{FF2B5EF4-FFF2-40B4-BE49-F238E27FC236}">
                  <a16:creationId xmlns:a16="http://schemas.microsoft.com/office/drawing/2014/main" id="{6B5B8E5E-9F5F-32B5-A63C-C106B9315658}"/>
                </a:ext>
              </a:extLst>
            </p:cNvPr>
            <p:cNvSpPr/>
            <p:nvPr/>
          </p:nvSpPr>
          <p:spPr>
            <a:xfrm>
              <a:off x="3760935" y="266924"/>
              <a:ext cx="1632185" cy="316891"/>
            </a:xfrm>
            <a:prstGeom prst="roundRect">
              <a:avLst>
                <a:gd name="adj" fmla="val 50000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2D5654">
                      <a:alpha val="52920"/>
                    </a:srgbClr>
                  </a:gs>
                  <a:gs pos="100000">
                    <a:srgbClr val="718F8D">
                      <a:alpha val="23958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5630C65-886E-5F10-1B4B-ACE14397ABF8}"/>
              </a:ext>
            </a:extLst>
          </p:cNvPr>
          <p:cNvSpPr txBox="1"/>
          <p:nvPr/>
        </p:nvSpPr>
        <p:spPr>
          <a:xfrm>
            <a:off x="5943316" y="307537"/>
            <a:ext cx="177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Representante  N1</a:t>
            </a:r>
          </a:p>
        </p:txBody>
      </p:sp>
      <p:sp>
        <p:nvSpPr>
          <p:cNvPr id="21" name="Retângulo Arredondado 20">
            <a:extLst>
              <a:ext uri="{FF2B5EF4-FFF2-40B4-BE49-F238E27FC236}">
                <a16:creationId xmlns:a16="http://schemas.microsoft.com/office/drawing/2014/main" id="{7CD8817D-4FBB-3478-B81B-698C674F468D}"/>
              </a:ext>
            </a:extLst>
          </p:cNvPr>
          <p:cNvSpPr/>
          <p:nvPr/>
        </p:nvSpPr>
        <p:spPr>
          <a:xfrm>
            <a:off x="5850830" y="318369"/>
            <a:ext cx="1964627" cy="31689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6E87A4BC-3ABA-3618-6E0F-5606C7645261}"/>
              </a:ext>
            </a:extLst>
          </p:cNvPr>
          <p:cNvGrpSpPr/>
          <p:nvPr/>
        </p:nvGrpSpPr>
        <p:grpSpPr>
          <a:xfrm>
            <a:off x="7954030" y="296706"/>
            <a:ext cx="1541965" cy="338554"/>
            <a:chOff x="7638344" y="258468"/>
            <a:chExt cx="1541965" cy="338554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48BC616B-E385-77FD-627F-D98A7DCFAFC4}"/>
                </a:ext>
              </a:extLst>
            </p:cNvPr>
            <p:cNvSpPr txBox="1"/>
            <p:nvPr/>
          </p:nvSpPr>
          <p:spPr>
            <a:xfrm>
              <a:off x="7699837" y="258468"/>
              <a:ext cx="14189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>
                  <a:solidFill>
                    <a:schemeClr val="bg1"/>
                  </a:solidFill>
                  <a:latin typeface="AMX" pitchFamily="2" charset="77"/>
                </a:rPr>
                <a:t>Recapitulação</a:t>
              </a:r>
            </a:p>
          </p:txBody>
        </p:sp>
        <p:sp>
          <p:nvSpPr>
            <p:cNvPr id="22" name="Retângulo Arredondado 21">
              <a:extLst>
                <a:ext uri="{FF2B5EF4-FFF2-40B4-BE49-F238E27FC236}">
                  <a16:creationId xmlns:a16="http://schemas.microsoft.com/office/drawing/2014/main" id="{20C85FBE-DA75-8EA4-4FA8-8883A8FEBF08}"/>
                </a:ext>
              </a:extLst>
            </p:cNvPr>
            <p:cNvSpPr/>
            <p:nvPr/>
          </p:nvSpPr>
          <p:spPr>
            <a:xfrm>
              <a:off x="7638344" y="266924"/>
              <a:ext cx="1541965" cy="316891"/>
            </a:xfrm>
            <a:prstGeom prst="roundRect">
              <a:avLst>
                <a:gd name="adj" fmla="val 50000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2D5654">
                      <a:alpha val="52920"/>
                    </a:srgbClr>
                  </a:gs>
                  <a:gs pos="100000">
                    <a:srgbClr val="718F8D">
                      <a:alpha val="23958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662C0043-C5CE-191F-7A74-DDDD26F78C0E}"/>
              </a:ext>
            </a:extLst>
          </p:cNvPr>
          <p:cNvSpPr/>
          <p:nvPr/>
        </p:nvSpPr>
        <p:spPr>
          <a:xfrm>
            <a:off x="2323921" y="303890"/>
            <a:ext cx="1632185" cy="304780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497DB098-E19C-9E1F-4B20-FD996ACBAE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53336" y="246430"/>
            <a:ext cx="879435" cy="316891"/>
          </a:xfrm>
          <a:prstGeom prst="rect">
            <a:avLst/>
          </a:prstGeom>
        </p:spPr>
      </p:pic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DAC28309-B8C2-C427-F583-B7C9084C44E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4818" b="28825"/>
          <a:stretch>
            <a:fillRect/>
          </a:stretch>
        </p:blipFill>
        <p:spPr>
          <a:xfrm>
            <a:off x="453143" y="102871"/>
            <a:ext cx="1151397" cy="53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02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5FC9F-94C8-76AB-CC2B-092E2F836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m 42" descr="Imagem de vídeo game&#10;&#10;O conteúdo gerado por IA pode estar incorreto.">
            <a:extLst>
              <a:ext uri="{FF2B5EF4-FFF2-40B4-BE49-F238E27FC236}">
                <a16:creationId xmlns:a16="http://schemas.microsoft.com/office/drawing/2014/main" id="{12743D6A-C168-8E74-F936-EB8EE399DF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09" t="192" r="6610" b="11827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CEEA2C3D-9FC5-3BB1-57DE-42F689A90DB5}"/>
              </a:ext>
            </a:extLst>
          </p:cNvPr>
          <p:cNvGrpSpPr/>
          <p:nvPr/>
        </p:nvGrpSpPr>
        <p:grpSpPr>
          <a:xfrm>
            <a:off x="2323921" y="287003"/>
            <a:ext cx="1632185" cy="338554"/>
            <a:chOff x="2008235" y="258468"/>
            <a:chExt cx="1632185" cy="338554"/>
          </a:xfrm>
        </p:grpSpPr>
        <p:sp>
          <p:nvSpPr>
            <p:cNvPr id="15" name="Retângulo Arredondado 14">
              <a:extLst>
                <a:ext uri="{FF2B5EF4-FFF2-40B4-BE49-F238E27FC236}">
                  <a16:creationId xmlns:a16="http://schemas.microsoft.com/office/drawing/2014/main" id="{43A02F6F-A147-0B8A-4110-96489F6D57F9}"/>
                </a:ext>
              </a:extLst>
            </p:cNvPr>
            <p:cNvSpPr/>
            <p:nvPr/>
          </p:nvSpPr>
          <p:spPr>
            <a:xfrm>
              <a:off x="2008235" y="269300"/>
              <a:ext cx="1632185" cy="31689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2D5654"/>
                </a:gs>
                <a:gs pos="56000">
                  <a:srgbClr val="C6712E">
                    <a:alpha val="85000"/>
                  </a:srgbClr>
                </a:gs>
                <a:gs pos="0">
                  <a:srgbClr val="718F8D">
                    <a:alpha val="72000"/>
                  </a:srgbClr>
                </a:gs>
                <a:gs pos="100000">
                  <a:srgbClr val="A82335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4AA7A12A-C008-FB7E-53A3-70AA11530B1A}"/>
                </a:ext>
              </a:extLst>
            </p:cNvPr>
            <p:cNvSpPr txBox="1"/>
            <p:nvPr/>
          </p:nvSpPr>
          <p:spPr>
            <a:xfrm>
              <a:off x="2241475" y="258468"/>
              <a:ext cx="11657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b="1">
                  <a:solidFill>
                    <a:schemeClr val="bg1"/>
                  </a:solidFill>
                  <a:latin typeface="AMX" pitchFamily="2" charset="77"/>
                </a:rPr>
                <a:t>Estação N1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96F6B6E2-751A-1467-9D34-748866B6E037}"/>
              </a:ext>
            </a:extLst>
          </p:cNvPr>
          <p:cNvGrpSpPr/>
          <p:nvPr/>
        </p:nvGrpSpPr>
        <p:grpSpPr>
          <a:xfrm>
            <a:off x="4076621" y="296706"/>
            <a:ext cx="1632185" cy="338554"/>
            <a:chOff x="3760935" y="258468"/>
            <a:chExt cx="1632185" cy="338554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C524A63E-650A-8416-BDE3-90FBBCD8D602}"/>
                </a:ext>
              </a:extLst>
            </p:cNvPr>
            <p:cNvSpPr txBox="1"/>
            <p:nvPr/>
          </p:nvSpPr>
          <p:spPr>
            <a:xfrm>
              <a:off x="3787280" y="258468"/>
              <a:ext cx="15840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>
                  <a:solidFill>
                    <a:schemeClr val="bg1"/>
                  </a:solidFill>
                  <a:latin typeface="AMX" pitchFamily="2" charset="77"/>
                </a:rPr>
                <a:t>Canais Remotos</a:t>
              </a:r>
            </a:p>
          </p:txBody>
        </p:sp>
        <p:sp>
          <p:nvSpPr>
            <p:cNvPr id="20" name="Retângulo Arredondado 19">
              <a:extLst>
                <a:ext uri="{FF2B5EF4-FFF2-40B4-BE49-F238E27FC236}">
                  <a16:creationId xmlns:a16="http://schemas.microsoft.com/office/drawing/2014/main" id="{13A6638C-3035-1DE2-D4B8-A81F9175B167}"/>
                </a:ext>
              </a:extLst>
            </p:cNvPr>
            <p:cNvSpPr/>
            <p:nvPr/>
          </p:nvSpPr>
          <p:spPr>
            <a:xfrm>
              <a:off x="3760935" y="266924"/>
              <a:ext cx="1632185" cy="316891"/>
            </a:xfrm>
            <a:prstGeom prst="roundRect">
              <a:avLst>
                <a:gd name="adj" fmla="val 50000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2D5654">
                      <a:alpha val="52920"/>
                    </a:srgbClr>
                  </a:gs>
                  <a:gs pos="100000">
                    <a:srgbClr val="718F8D">
                      <a:alpha val="23958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4AA97F08-BEB8-3267-8E00-AF2C9AA0422A}"/>
              </a:ext>
            </a:extLst>
          </p:cNvPr>
          <p:cNvGrpSpPr/>
          <p:nvPr/>
        </p:nvGrpSpPr>
        <p:grpSpPr>
          <a:xfrm>
            <a:off x="5850830" y="307537"/>
            <a:ext cx="1964627" cy="338554"/>
            <a:chOff x="5535144" y="269299"/>
            <a:chExt cx="1964627" cy="338554"/>
          </a:xfrm>
        </p:grpSpPr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7E00D1FC-095A-ECB3-19FC-3F641AAF2F55}"/>
                </a:ext>
              </a:extLst>
            </p:cNvPr>
            <p:cNvSpPr txBox="1"/>
            <p:nvPr/>
          </p:nvSpPr>
          <p:spPr>
            <a:xfrm>
              <a:off x="5627630" y="269299"/>
              <a:ext cx="17796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>
                  <a:solidFill>
                    <a:schemeClr val="bg1"/>
                  </a:solidFill>
                  <a:latin typeface="AMX" pitchFamily="2" charset="77"/>
                </a:rPr>
                <a:t>Representante  N1</a:t>
              </a:r>
            </a:p>
          </p:txBody>
        </p:sp>
        <p:sp>
          <p:nvSpPr>
            <p:cNvPr id="21" name="Retângulo Arredondado 20">
              <a:extLst>
                <a:ext uri="{FF2B5EF4-FFF2-40B4-BE49-F238E27FC236}">
                  <a16:creationId xmlns:a16="http://schemas.microsoft.com/office/drawing/2014/main" id="{8B9015D9-7F83-E9CA-3C81-70E25D551A65}"/>
                </a:ext>
              </a:extLst>
            </p:cNvPr>
            <p:cNvSpPr/>
            <p:nvPr/>
          </p:nvSpPr>
          <p:spPr>
            <a:xfrm>
              <a:off x="5535144" y="280131"/>
              <a:ext cx="1964627" cy="316891"/>
            </a:xfrm>
            <a:prstGeom prst="roundRect">
              <a:avLst>
                <a:gd name="adj" fmla="val 50000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2D5654">
                      <a:alpha val="52920"/>
                    </a:srgbClr>
                  </a:gs>
                  <a:gs pos="100000">
                    <a:srgbClr val="718F8D">
                      <a:alpha val="23958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478804D8-8AA0-84F5-FF0B-F4B33056AF8A}"/>
              </a:ext>
            </a:extLst>
          </p:cNvPr>
          <p:cNvGrpSpPr/>
          <p:nvPr/>
        </p:nvGrpSpPr>
        <p:grpSpPr>
          <a:xfrm>
            <a:off x="7954030" y="296706"/>
            <a:ext cx="1541965" cy="338554"/>
            <a:chOff x="7638344" y="258468"/>
            <a:chExt cx="1541965" cy="338554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E836FB17-AE4D-19CF-45DB-1796A19A8E17}"/>
                </a:ext>
              </a:extLst>
            </p:cNvPr>
            <p:cNvSpPr txBox="1"/>
            <p:nvPr/>
          </p:nvSpPr>
          <p:spPr>
            <a:xfrm>
              <a:off x="7699837" y="258468"/>
              <a:ext cx="14189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>
                  <a:solidFill>
                    <a:schemeClr val="bg1"/>
                  </a:solidFill>
                  <a:latin typeface="AMX" pitchFamily="2" charset="77"/>
                </a:rPr>
                <a:t>Recapitulação</a:t>
              </a:r>
            </a:p>
          </p:txBody>
        </p:sp>
        <p:sp>
          <p:nvSpPr>
            <p:cNvPr id="22" name="Retângulo Arredondado 21">
              <a:extLst>
                <a:ext uri="{FF2B5EF4-FFF2-40B4-BE49-F238E27FC236}">
                  <a16:creationId xmlns:a16="http://schemas.microsoft.com/office/drawing/2014/main" id="{1FFF08F0-5942-6718-C1B2-A93583F199C6}"/>
                </a:ext>
              </a:extLst>
            </p:cNvPr>
            <p:cNvSpPr/>
            <p:nvPr/>
          </p:nvSpPr>
          <p:spPr>
            <a:xfrm>
              <a:off x="7638344" y="266924"/>
              <a:ext cx="1541965" cy="316891"/>
            </a:xfrm>
            <a:prstGeom prst="roundRect">
              <a:avLst>
                <a:gd name="adj" fmla="val 50000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2D5654">
                      <a:alpha val="52920"/>
                    </a:srgbClr>
                  </a:gs>
                  <a:gs pos="100000">
                    <a:srgbClr val="718F8D">
                      <a:alpha val="23958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" name="Retângulo Arredondado 6">
            <a:extLst>
              <a:ext uri="{FF2B5EF4-FFF2-40B4-BE49-F238E27FC236}">
                <a16:creationId xmlns:a16="http://schemas.microsoft.com/office/drawing/2014/main" id="{D16438FE-23F3-C901-9B20-92476C89D6DD}"/>
              </a:ext>
            </a:extLst>
          </p:cNvPr>
          <p:cNvSpPr/>
          <p:nvPr/>
        </p:nvSpPr>
        <p:spPr>
          <a:xfrm>
            <a:off x="5616546" y="1383131"/>
            <a:ext cx="6077224" cy="85790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D5654"/>
              </a:gs>
              <a:gs pos="56000">
                <a:srgbClr val="C6712E">
                  <a:alpha val="85000"/>
                </a:srgbClr>
              </a:gs>
              <a:gs pos="0">
                <a:srgbClr val="718F8D">
                  <a:alpha val="72000"/>
                </a:srgbClr>
              </a:gs>
              <a:gs pos="100000">
                <a:srgbClr val="A8233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B9389B3-C0D2-E5C8-7CAF-888E7B6DC5FA}"/>
              </a:ext>
            </a:extLst>
          </p:cNvPr>
          <p:cNvSpPr txBox="1"/>
          <p:nvPr/>
        </p:nvSpPr>
        <p:spPr>
          <a:xfrm>
            <a:off x="6509851" y="1526623"/>
            <a:ext cx="42017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MX" pitchFamily="2" charset="77"/>
              </a:rPr>
              <a:t>Missão: </a:t>
            </a:r>
            <a:r>
              <a:rPr lang="pt-BR" sz="2800" dirty="0">
                <a:solidFill>
                  <a:schemeClr val="bg1"/>
                </a:solidFill>
                <a:latin typeface="AMX" pitchFamily="2" charset="77"/>
              </a:rPr>
              <a:t>melhor suporte</a:t>
            </a:r>
            <a:endParaRPr lang="pt-BR" sz="320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41" name="Retângulo Arredondado 40">
            <a:extLst>
              <a:ext uri="{FF2B5EF4-FFF2-40B4-BE49-F238E27FC236}">
                <a16:creationId xmlns:a16="http://schemas.microsoft.com/office/drawing/2014/main" id="{51AF8A58-DD5C-6B5F-B1C8-FF5DB36407CD}"/>
              </a:ext>
            </a:extLst>
          </p:cNvPr>
          <p:cNvSpPr/>
          <p:nvPr/>
        </p:nvSpPr>
        <p:spPr>
          <a:xfrm>
            <a:off x="5626790" y="1383131"/>
            <a:ext cx="6077224" cy="85790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1" name="Imagem 50" descr="Ícone&#10;&#10;O conteúdo gerado por IA pode estar incorreto.">
            <a:extLst>
              <a:ext uri="{FF2B5EF4-FFF2-40B4-BE49-F238E27FC236}">
                <a16:creationId xmlns:a16="http://schemas.microsoft.com/office/drawing/2014/main" id="{9BCD70D3-0B87-2EC5-2F21-46C29D769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791" y="1616444"/>
            <a:ext cx="388703" cy="388703"/>
          </a:xfrm>
          <a:prstGeom prst="rect">
            <a:avLst/>
          </a:prstGeom>
        </p:spPr>
      </p:pic>
      <p:sp>
        <p:nvSpPr>
          <p:cNvPr id="55" name="Retângulo Arredondado 54">
            <a:extLst>
              <a:ext uri="{FF2B5EF4-FFF2-40B4-BE49-F238E27FC236}">
                <a16:creationId xmlns:a16="http://schemas.microsoft.com/office/drawing/2014/main" id="{FBD78A02-D0BB-7A89-0E8F-32C838DA23A6}"/>
              </a:ext>
            </a:extLst>
          </p:cNvPr>
          <p:cNvSpPr/>
          <p:nvPr/>
        </p:nvSpPr>
        <p:spPr>
          <a:xfrm>
            <a:off x="5731152" y="1446551"/>
            <a:ext cx="720000" cy="720000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F557B4F0-5276-B8DB-49DE-7D06330267BD}"/>
              </a:ext>
            </a:extLst>
          </p:cNvPr>
          <p:cNvSpPr/>
          <p:nvPr/>
        </p:nvSpPr>
        <p:spPr>
          <a:xfrm>
            <a:off x="5626790" y="2350810"/>
            <a:ext cx="6077224" cy="85790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D5654"/>
              </a:gs>
              <a:gs pos="56000">
                <a:srgbClr val="C6712E">
                  <a:alpha val="85000"/>
                </a:srgbClr>
              </a:gs>
              <a:gs pos="0">
                <a:srgbClr val="718F8D">
                  <a:alpha val="72000"/>
                </a:srgbClr>
              </a:gs>
              <a:gs pos="100000">
                <a:srgbClr val="A8233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Retângulo Arredondado 55">
            <a:extLst>
              <a:ext uri="{FF2B5EF4-FFF2-40B4-BE49-F238E27FC236}">
                <a16:creationId xmlns:a16="http://schemas.microsoft.com/office/drawing/2014/main" id="{0AD6F527-C57C-0AD0-69CD-7E726E9E2A27}"/>
              </a:ext>
            </a:extLst>
          </p:cNvPr>
          <p:cNvSpPr/>
          <p:nvPr/>
        </p:nvSpPr>
        <p:spPr>
          <a:xfrm>
            <a:off x="2323921" y="303890"/>
            <a:ext cx="1632185" cy="304780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47F1D2FA-EA27-E9B3-33A9-95F23BFBDB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53336" y="246430"/>
            <a:ext cx="879435" cy="316891"/>
          </a:xfrm>
          <a:prstGeom prst="rect">
            <a:avLst/>
          </a:prstGeom>
        </p:spPr>
      </p:pic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DB6831A2-99DD-B1F7-5C0B-CEB42DF2D9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818" b="28825"/>
          <a:stretch>
            <a:fillRect/>
          </a:stretch>
        </p:blipFill>
        <p:spPr>
          <a:xfrm>
            <a:off x="453143" y="102871"/>
            <a:ext cx="1151397" cy="533756"/>
          </a:xfrm>
          <a:prstGeom prst="rect">
            <a:avLst/>
          </a:prstGeom>
        </p:spPr>
      </p:pic>
      <p:sp>
        <p:nvSpPr>
          <p:cNvPr id="27" name="Retângulo Arredondado 26">
            <a:extLst>
              <a:ext uri="{FF2B5EF4-FFF2-40B4-BE49-F238E27FC236}">
                <a16:creationId xmlns:a16="http://schemas.microsoft.com/office/drawing/2014/main" id="{311B3A80-888B-765E-A653-DA29B0FF814A}"/>
              </a:ext>
            </a:extLst>
          </p:cNvPr>
          <p:cNvSpPr/>
          <p:nvPr/>
        </p:nvSpPr>
        <p:spPr>
          <a:xfrm>
            <a:off x="5616546" y="2350893"/>
            <a:ext cx="6077223" cy="85790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7" name="Imagem 46" descr="Logotipo&#10;&#10;O conteúdo gerado por IA pode estar incorreto.">
            <a:extLst>
              <a:ext uri="{FF2B5EF4-FFF2-40B4-BE49-F238E27FC236}">
                <a16:creationId xmlns:a16="http://schemas.microsoft.com/office/drawing/2014/main" id="{6C367829-592B-11A9-8387-E185371A5A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6801" y="2589239"/>
            <a:ext cx="388703" cy="388703"/>
          </a:xfrm>
          <a:prstGeom prst="rect">
            <a:avLst/>
          </a:prstGeom>
        </p:spPr>
      </p:pic>
      <p:sp>
        <p:nvSpPr>
          <p:cNvPr id="54" name="Retângulo Arredondado 53">
            <a:extLst>
              <a:ext uri="{FF2B5EF4-FFF2-40B4-BE49-F238E27FC236}">
                <a16:creationId xmlns:a16="http://schemas.microsoft.com/office/drawing/2014/main" id="{9F3E407E-5B45-A822-5564-7B4F3FBFEA51}"/>
              </a:ext>
            </a:extLst>
          </p:cNvPr>
          <p:cNvSpPr/>
          <p:nvPr/>
        </p:nvSpPr>
        <p:spPr>
          <a:xfrm>
            <a:off x="5731152" y="2421337"/>
            <a:ext cx="720000" cy="720000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0224936-1C14-F796-D49F-2411D2537DE9}"/>
              </a:ext>
            </a:extLst>
          </p:cNvPr>
          <p:cNvSpPr txBox="1"/>
          <p:nvPr/>
        </p:nvSpPr>
        <p:spPr>
          <a:xfrm>
            <a:off x="6509851" y="2514158"/>
            <a:ext cx="3557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MX Medium" pitchFamily="2" charset="77"/>
              </a:rPr>
              <a:t>Visão: </a:t>
            </a:r>
            <a:r>
              <a:rPr lang="pt-BR" sz="2800" dirty="0">
                <a:solidFill>
                  <a:schemeClr val="bg1"/>
                </a:solidFill>
                <a:latin typeface="AMX" pitchFamily="2" charset="77"/>
              </a:rPr>
              <a:t>ser referência</a:t>
            </a:r>
            <a:endParaRPr lang="pt-BR" sz="320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565A04C1-FA9B-B1C6-16B6-9E325F915785}"/>
              </a:ext>
            </a:extLst>
          </p:cNvPr>
          <p:cNvSpPr/>
          <p:nvPr/>
        </p:nvSpPr>
        <p:spPr>
          <a:xfrm>
            <a:off x="5616545" y="3350240"/>
            <a:ext cx="6077224" cy="85790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D5654"/>
              </a:gs>
              <a:gs pos="56000">
                <a:srgbClr val="C6712E">
                  <a:alpha val="85000"/>
                </a:srgbClr>
              </a:gs>
              <a:gs pos="0">
                <a:srgbClr val="718F8D">
                  <a:alpha val="72000"/>
                </a:srgbClr>
              </a:gs>
              <a:gs pos="100000">
                <a:srgbClr val="A8233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Arredondado 33">
            <a:extLst>
              <a:ext uri="{FF2B5EF4-FFF2-40B4-BE49-F238E27FC236}">
                <a16:creationId xmlns:a16="http://schemas.microsoft.com/office/drawing/2014/main" id="{5890D952-4E9D-547B-8A8B-B6AD49AD464C}"/>
              </a:ext>
            </a:extLst>
          </p:cNvPr>
          <p:cNvSpPr/>
          <p:nvPr/>
        </p:nvSpPr>
        <p:spPr>
          <a:xfrm>
            <a:off x="5616546" y="3362279"/>
            <a:ext cx="6077223" cy="85790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42FC1B73-A9D4-3B6E-0FEB-83E406F867CA}"/>
              </a:ext>
            </a:extLst>
          </p:cNvPr>
          <p:cNvSpPr txBox="1"/>
          <p:nvPr/>
        </p:nvSpPr>
        <p:spPr>
          <a:xfrm>
            <a:off x="6509851" y="3381437"/>
            <a:ext cx="3304110" cy="89255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AMX Medium" pitchFamily="2" charset="77"/>
              </a:rPr>
              <a:t>Proposta de Valor:</a:t>
            </a:r>
          </a:p>
          <a:p>
            <a:r>
              <a:rPr lang="pt-BR" sz="2400" dirty="0">
                <a:solidFill>
                  <a:schemeClr val="bg1"/>
                </a:solidFill>
                <a:latin typeface="AMX" pitchFamily="2" charset="77"/>
              </a:rPr>
              <a:t>Interações de confiança</a:t>
            </a:r>
            <a:endParaRPr lang="pt-BR" sz="2800" dirty="0">
              <a:solidFill>
                <a:schemeClr val="bg1"/>
              </a:solidFill>
              <a:latin typeface="AMX" pitchFamily="2" charset="77"/>
            </a:endParaRPr>
          </a:p>
        </p:txBody>
      </p:sp>
      <p:pic>
        <p:nvPicPr>
          <p:cNvPr id="49" name="Imagem 48">
            <a:extLst>
              <a:ext uri="{FF2B5EF4-FFF2-40B4-BE49-F238E27FC236}">
                <a16:creationId xmlns:a16="http://schemas.microsoft.com/office/drawing/2014/main" id="{C0C094A8-1EFE-C852-1524-2FAFD3D164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1811" y="3549081"/>
            <a:ext cx="438362" cy="438362"/>
          </a:xfrm>
          <a:prstGeom prst="rect">
            <a:avLst/>
          </a:prstGeom>
        </p:spPr>
      </p:pic>
      <p:sp>
        <p:nvSpPr>
          <p:cNvPr id="53" name="Retângulo Arredondado 52">
            <a:extLst>
              <a:ext uri="{FF2B5EF4-FFF2-40B4-BE49-F238E27FC236}">
                <a16:creationId xmlns:a16="http://schemas.microsoft.com/office/drawing/2014/main" id="{E5AAD125-2671-7AFE-D582-7100E17DDE5F}"/>
              </a:ext>
            </a:extLst>
          </p:cNvPr>
          <p:cNvSpPr/>
          <p:nvPr/>
        </p:nvSpPr>
        <p:spPr>
          <a:xfrm>
            <a:off x="5731152" y="3423704"/>
            <a:ext cx="720000" cy="720000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F0BE8701-F71F-EF4E-8B69-EAE2A0F987B6}"/>
              </a:ext>
            </a:extLst>
          </p:cNvPr>
          <p:cNvSpPr/>
          <p:nvPr/>
        </p:nvSpPr>
        <p:spPr>
          <a:xfrm>
            <a:off x="5616545" y="4373664"/>
            <a:ext cx="6077224" cy="85790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D5654"/>
              </a:gs>
              <a:gs pos="56000">
                <a:srgbClr val="C6712E">
                  <a:alpha val="85000"/>
                </a:srgbClr>
              </a:gs>
              <a:gs pos="0">
                <a:srgbClr val="718F8D">
                  <a:alpha val="72000"/>
                </a:srgbClr>
              </a:gs>
              <a:gs pos="100000">
                <a:srgbClr val="A8233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91335F93-DCBD-5874-27BF-1A5C842C04DF}"/>
              </a:ext>
            </a:extLst>
          </p:cNvPr>
          <p:cNvSpPr/>
          <p:nvPr/>
        </p:nvSpPr>
        <p:spPr>
          <a:xfrm>
            <a:off x="5616546" y="4373666"/>
            <a:ext cx="6077223" cy="85790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EA3B614A-4C09-9EE3-AE71-E1D351693086}"/>
              </a:ext>
            </a:extLst>
          </p:cNvPr>
          <p:cNvSpPr txBox="1"/>
          <p:nvPr/>
        </p:nvSpPr>
        <p:spPr>
          <a:xfrm>
            <a:off x="6509851" y="4510228"/>
            <a:ext cx="5065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MX Medium" pitchFamily="2" charset="77"/>
              </a:rPr>
              <a:t>Pessoas: </a:t>
            </a:r>
            <a:r>
              <a:rPr lang="pt-BR" sz="2800" dirty="0">
                <a:solidFill>
                  <a:schemeClr val="bg1"/>
                </a:solidFill>
                <a:latin typeface="AMX" pitchFamily="2" charset="77"/>
              </a:rPr>
              <a:t>melhor investimento</a:t>
            </a:r>
            <a:endParaRPr lang="pt-BR" sz="3200" dirty="0">
              <a:solidFill>
                <a:schemeClr val="bg1"/>
              </a:solidFill>
              <a:latin typeface="AMX" pitchFamily="2" charset="77"/>
            </a:endParaRPr>
          </a:p>
        </p:txBody>
      </p:sp>
      <p:pic>
        <p:nvPicPr>
          <p:cNvPr id="45" name="Imagem 44" descr="Ícone&#10;&#10;O conteúdo gerado por IA pode estar incorreto.">
            <a:extLst>
              <a:ext uri="{FF2B5EF4-FFF2-40B4-BE49-F238E27FC236}">
                <a16:creationId xmlns:a16="http://schemas.microsoft.com/office/drawing/2014/main" id="{C0C3291C-796D-A9E3-015E-AB1DEBBDBB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1811" y="4564793"/>
            <a:ext cx="440270" cy="440270"/>
          </a:xfrm>
          <a:prstGeom prst="rect">
            <a:avLst/>
          </a:prstGeom>
        </p:spPr>
      </p:pic>
      <p:sp>
        <p:nvSpPr>
          <p:cNvPr id="52" name="Retângulo Arredondado 51">
            <a:extLst>
              <a:ext uri="{FF2B5EF4-FFF2-40B4-BE49-F238E27FC236}">
                <a16:creationId xmlns:a16="http://schemas.microsoft.com/office/drawing/2014/main" id="{39C8D91F-D312-402B-5021-8C6F1579CE00}"/>
              </a:ext>
            </a:extLst>
          </p:cNvPr>
          <p:cNvSpPr/>
          <p:nvPr/>
        </p:nvSpPr>
        <p:spPr>
          <a:xfrm>
            <a:off x="5731152" y="4442615"/>
            <a:ext cx="720000" cy="720000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35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16BB1-D95E-E8D6-CA4F-4A2B08824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Tela de jogo de vídeo game&#10;&#10;O conteúdo gerado por IA pode estar incorreto.">
            <a:extLst>
              <a:ext uri="{FF2B5EF4-FFF2-40B4-BE49-F238E27FC236}">
                <a16:creationId xmlns:a16="http://schemas.microsoft.com/office/drawing/2014/main" id="{F94BB6DD-A6D4-6FF3-23FB-7E3F803B94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47"/>
            <a:ext cx="12192000" cy="6858000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3D6EBF8D-050E-3E9F-E0A2-1483D71D7DA7}"/>
              </a:ext>
            </a:extLst>
          </p:cNvPr>
          <p:cNvGrpSpPr/>
          <p:nvPr/>
        </p:nvGrpSpPr>
        <p:grpSpPr>
          <a:xfrm>
            <a:off x="1978255" y="538999"/>
            <a:ext cx="5137780" cy="2890001"/>
            <a:chOff x="2008235" y="483311"/>
            <a:chExt cx="5137780" cy="2890001"/>
          </a:xfrm>
        </p:grpSpPr>
        <p:pic>
          <p:nvPicPr>
            <p:cNvPr id="8" name="Imagem 7" descr="Ícone&#10;&#10;O conteúdo gerado por IA pode estar incorreto.">
              <a:extLst>
                <a:ext uri="{FF2B5EF4-FFF2-40B4-BE49-F238E27FC236}">
                  <a16:creationId xmlns:a16="http://schemas.microsoft.com/office/drawing/2014/main" id="{76735105-60DE-AC2C-EA14-EDAB98E0B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90000"/>
            </a:blip>
            <a:stretch>
              <a:fillRect/>
            </a:stretch>
          </p:blipFill>
          <p:spPr>
            <a:xfrm>
              <a:off x="2008235" y="483311"/>
              <a:ext cx="5137780" cy="2890001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6E146A9E-7F31-329F-029E-561DC9C36FC1}"/>
                </a:ext>
              </a:extLst>
            </p:cNvPr>
            <p:cNvSpPr txBox="1"/>
            <p:nvPr/>
          </p:nvSpPr>
          <p:spPr>
            <a:xfrm>
              <a:off x="3103244" y="1266316"/>
              <a:ext cx="294776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MX" pitchFamily="2" charset="77"/>
                </a:rPr>
                <a:t>Agora vamos assistir a um vídeo.</a:t>
              </a:r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C9A70EDA-F420-5BE4-E1FF-861C28BF39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57" l="4762" r="89927">
                        <a14:foregroundMark x1="28938" y1="98008" x2="28938" y2="98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0" y="1720919"/>
            <a:ext cx="2764616" cy="4829543"/>
          </a:xfrm>
          <a:prstGeom prst="rect">
            <a:avLst/>
          </a:prstGeom>
        </p:spPr>
      </p:pic>
      <p:sp>
        <p:nvSpPr>
          <p:cNvPr id="15" name="Retângulo Arredondado 14">
            <a:extLst>
              <a:ext uri="{FF2B5EF4-FFF2-40B4-BE49-F238E27FC236}">
                <a16:creationId xmlns:a16="http://schemas.microsoft.com/office/drawing/2014/main" id="{7BA11D30-4154-BED6-FE52-4F67AF55F87D}"/>
              </a:ext>
            </a:extLst>
          </p:cNvPr>
          <p:cNvSpPr/>
          <p:nvPr/>
        </p:nvSpPr>
        <p:spPr>
          <a:xfrm>
            <a:off x="4076621" y="307538"/>
            <a:ext cx="1632185" cy="31689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D5654"/>
              </a:gs>
              <a:gs pos="56000">
                <a:srgbClr val="C6712E">
                  <a:alpha val="85000"/>
                </a:srgbClr>
              </a:gs>
              <a:gs pos="0">
                <a:srgbClr val="718F8D">
                  <a:alpha val="72000"/>
                </a:srgbClr>
              </a:gs>
              <a:gs pos="100000">
                <a:srgbClr val="A8233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1588377-FB1D-5A3D-DAB4-DAEC70E282E4}"/>
              </a:ext>
            </a:extLst>
          </p:cNvPr>
          <p:cNvSpPr txBox="1"/>
          <p:nvPr/>
        </p:nvSpPr>
        <p:spPr>
          <a:xfrm>
            <a:off x="2583610" y="296706"/>
            <a:ext cx="1112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Estação N1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59A0A6D4-870C-928E-C8E5-C3D4FF0D90D4}"/>
              </a:ext>
            </a:extLst>
          </p:cNvPr>
          <p:cNvGrpSpPr/>
          <p:nvPr/>
        </p:nvGrpSpPr>
        <p:grpSpPr>
          <a:xfrm>
            <a:off x="4065295" y="296706"/>
            <a:ext cx="1659430" cy="338554"/>
            <a:chOff x="3749609" y="258468"/>
            <a:chExt cx="1659430" cy="338554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6F0D24BA-FF34-75E5-01C8-99A3A66A461D}"/>
                </a:ext>
              </a:extLst>
            </p:cNvPr>
            <p:cNvSpPr txBox="1"/>
            <p:nvPr/>
          </p:nvSpPr>
          <p:spPr>
            <a:xfrm>
              <a:off x="3749609" y="258468"/>
              <a:ext cx="16594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  <a:latin typeface="AMX" pitchFamily="2" charset="77"/>
                </a:rPr>
                <a:t>Canais Remotos</a:t>
              </a:r>
            </a:p>
          </p:txBody>
        </p:sp>
        <p:sp>
          <p:nvSpPr>
            <p:cNvPr id="20" name="Retângulo Arredondado 19">
              <a:extLst>
                <a:ext uri="{FF2B5EF4-FFF2-40B4-BE49-F238E27FC236}">
                  <a16:creationId xmlns:a16="http://schemas.microsoft.com/office/drawing/2014/main" id="{39135AD4-C005-6439-0216-200A4E54AEBF}"/>
                </a:ext>
              </a:extLst>
            </p:cNvPr>
            <p:cNvSpPr/>
            <p:nvPr/>
          </p:nvSpPr>
          <p:spPr>
            <a:xfrm>
              <a:off x="3760935" y="266924"/>
              <a:ext cx="1632185" cy="316891"/>
            </a:xfrm>
            <a:prstGeom prst="roundRect">
              <a:avLst>
                <a:gd name="adj" fmla="val 50000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2D5654">
                      <a:alpha val="52920"/>
                    </a:srgbClr>
                  </a:gs>
                  <a:gs pos="100000">
                    <a:srgbClr val="718F8D">
                      <a:alpha val="23958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6C6E5D4-76A4-194E-7B35-1355ABF87406}"/>
              </a:ext>
            </a:extLst>
          </p:cNvPr>
          <p:cNvSpPr txBox="1"/>
          <p:nvPr/>
        </p:nvSpPr>
        <p:spPr>
          <a:xfrm>
            <a:off x="5943316" y="307537"/>
            <a:ext cx="177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Representante  N1</a:t>
            </a:r>
          </a:p>
        </p:txBody>
      </p:sp>
      <p:sp>
        <p:nvSpPr>
          <p:cNvPr id="21" name="Retângulo Arredondado 20">
            <a:extLst>
              <a:ext uri="{FF2B5EF4-FFF2-40B4-BE49-F238E27FC236}">
                <a16:creationId xmlns:a16="http://schemas.microsoft.com/office/drawing/2014/main" id="{0449B108-B111-7416-8218-1820066B2970}"/>
              </a:ext>
            </a:extLst>
          </p:cNvPr>
          <p:cNvSpPr/>
          <p:nvPr/>
        </p:nvSpPr>
        <p:spPr>
          <a:xfrm>
            <a:off x="5850830" y="318369"/>
            <a:ext cx="1964627" cy="31689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BC4D134D-FB9D-6841-275A-AA37181B900F}"/>
              </a:ext>
            </a:extLst>
          </p:cNvPr>
          <p:cNvGrpSpPr/>
          <p:nvPr/>
        </p:nvGrpSpPr>
        <p:grpSpPr>
          <a:xfrm>
            <a:off x="7954030" y="296706"/>
            <a:ext cx="1541965" cy="338554"/>
            <a:chOff x="7638344" y="258468"/>
            <a:chExt cx="1541965" cy="338554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F1936CE4-5516-FDE9-2DB3-4F84D058374E}"/>
                </a:ext>
              </a:extLst>
            </p:cNvPr>
            <p:cNvSpPr txBox="1"/>
            <p:nvPr/>
          </p:nvSpPr>
          <p:spPr>
            <a:xfrm>
              <a:off x="7699837" y="258468"/>
              <a:ext cx="14189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>
                  <a:solidFill>
                    <a:schemeClr val="bg1"/>
                  </a:solidFill>
                  <a:latin typeface="AMX" pitchFamily="2" charset="77"/>
                </a:rPr>
                <a:t>Recapitulação</a:t>
              </a:r>
            </a:p>
          </p:txBody>
        </p:sp>
        <p:sp>
          <p:nvSpPr>
            <p:cNvPr id="22" name="Retângulo Arredondado 21">
              <a:extLst>
                <a:ext uri="{FF2B5EF4-FFF2-40B4-BE49-F238E27FC236}">
                  <a16:creationId xmlns:a16="http://schemas.microsoft.com/office/drawing/2014/main" id="{FF63475F-7521-6E9F-470A-F6F7BF334053}"/>
                </a:ext>
              </a:extLst>
            </p:cNvPr>
            <p:cNvSpPr/>
            <p:nvPr/>
          </p:nvSpPr>
          <p:spPr>
            <a:xfrm>
              <a:off x="7638344" y="266924"/>
              <a:ext cx="1541965" cy="316891"/>
            </a:xfrm>
            <a:prstGeom prst="roundRect">
              <a:avLst>
                <a:gd name="adj" fmla="val 50000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2D5654">
                      <a:alpha val="52920"/>
                    </a:srgbClr>
                  </a:gs>
                  <a:gs pos="100000">
                    <a:srgbClr val="718F8D">
                      <a:alpha val="23958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AF7C6092-5087-5370-18E4-6EBE85F95BB3}"/>
              </a:ext>
            </a:extLst>
          </p:cNvPr>
          <p:cNvSpPr/>
          <p:nvPr/>
        </p:nvSpPr>
        <p:spPr>
          <a:xfrm>
            <a:off x="2323921" y="303890"/>
            <a:ext cx="1632185" cy="304780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2D5654">
                    <a:alpha val="52920"/>
                  </a:srgbClr>
                </a:gs>
                <a:gs pos="100000">
                  <a:srgbClr val="718F8D">
                    <a:alpha val="23958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9FA2E7F8-00E1-2F40-E1AA-100ABD4DDE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53336" y="246430"/>
            <a:ext cx="879435" cy="316891"/>
          </a:xfrm>
          <a:prstGeom prst="rect">
            <a:avLst/>
          </a:prstGeom>
        </p:spPr>
      </p:pic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D4506310-62CD-C03E-2243-A11C786FB37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4818" b="28825"/>
          <a:stretch>
            <a:fillRect/>
          </a:stretch>
        </p:blipFill>
        <p:spPr>
          <a:xfrm>
            <a:off x="453143" y="102871"/>
            <a:ext cx="1151397" cy="53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3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Props1.xml><?xml version="1.0" encoding="utf-8"?>
<ds:datastoreItem xmlns:ds="http://schemas.openxmlformats.org/officeDocument/2006/customXml" ds:itemID="{6AEA2051-16F5-42A8-8422-41C83FDBD3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B5014A-0C21-4104-AEA3-BF94225556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818428E-E051-4B48-BE00-3ED97A7A2247}">
  <ds:schemaRefs>
    <ds:schemaRef ds:uri="http://schemas.microsoft.com/office/2006/metadata/properties"/>
    <ds:schemaRef ds:uri="http://schemas.microsoft.com/office/infopath/2007/PartnerControls"/>
    <ds:schemaRef ds:uri="05ec3496-d55f-4088-b91d-c078abc80e92"/>
    <ds:schemaRef ds:uri="81d509b4-a50c-4eb4-9c41-c741e6a7502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2117</TotalTime>
  <Words>2003</Words>
  <Application>Microsoft Macintosh PowerPoint</Application>
  <PresentationFormat>Widescreen</PresentationFormat>
  <Paragraphs>280</Paragraphs>
  <Slides>23</Slides>
  <Notes>20</Notes>
  <HiddenSlides>0</HiddenSlides>
  <MMClips>7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1" baseType="lpstr">
      <vt:lpstr>AMX</vt:lpstr>
      <vt:lpstr>AMX Black</vt:lpstr>
      <vt:lpstr>AMX Medium</vt:lpstr>
      <vt:lpstr>Aptos</vt:lpstr>
      <vt:lpstr>Aptos Display</vt:lpstr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Thamires Martins</dc:creator>
  <cp:lastModifiedBy>Thamires Martins</cp:lastModifiedBy>
  <cp:revision>35</cp:revision>
  <dcterms:created xsi:type="dcterms:W3CDTF">2026-02-13T20:08:24Z</dcterms:created>
  <dcterms:modified xsi:type="dcterms:W3CDTF">2026-04-09T18:36:04Z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</Properties>
</file>