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xml" ContentType="application/vnd.openxmlformats-officedocument.presentationml.tags+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67"/>
  </p:notesMasterIdLst>
  <p:sldIdLst>
    <p:sldId id="371" r:id="rId5"/>
    <p:sldId id="460" r:id="rId6"/>
    <p:sldId id="260" r:id="rId7"/>
    <p:sldId id="402" r:id="rId8"/>
    <p:sldId id="319" r:id="rId9"/>
    <p:sldId id="553" r:id="rId10"/>
    <p:sldId id="554" r:id="rId11"/>
    <p:sldId id="555" r:id="rId12"/>
    <p:sldId id="489" r:id="rId13"/>
    <p:sldId id="556" r:id="rId14"/>
    <p:sldId id="592" r:id="rId15"/>
    <p:sldId id="375" r:id="rId16"/>
    <p:sldId id="490" r:id="rId17"/>
    <p:sldId id="393" r:id="rId18"/>
    <p:sldId id="552" r:id="rId19"/>
    <p:sldId id="514" r:id="rId20"/>
    <p:sldId id="557" r:id="rId21"/>
    <p:sldId id="485" r:id="rId22"/>
    <p:sldId id="593" r:id="rId23"/>
    <p:sldId id="558" r:id="rId24"/>
    <p:sldId id="559" r:id="rId25"/>
    <p:sldId id="560" r:id="rId26"/>
    <p:sldId id="561" r:id="rId27"/>
    <p:sldId id="562" r:id="rId28"/>
    <p:sldId id="563" r:id="rId29"/>
    <p:sldId id="564" r:id="rId30"/>
    <p:sldId id="565" r:id="rId31"/>
    <p:sldId id="594" r:id="rId32"/>
    <p:sldId id="566" r:id="rId33"/>
    <p:sldId id="567" r:id="rId34"/>
    <p:sldId id="568" r:id="rId35"/>
    <p:sldId id="595" r:id="rId36"/>
    <p:sldId id="569" r:id="rId37"/>
    <p:sldId id="570" r:id="rId38"/>
    <p:sldId id="571" r:id="rId39"/>
    <p:sldId id="572" r:id="rId40"/>
    <p:sldId id="573" r:id="rId41"/>
    <p:sldId id="574" r:id="rId42"/>
    <p:sldId id="496" r:id="rId43"/>
    <p:sldId id="575" r:id="rId44"/>
    <p:sldId id="576" r:id="rId45"/>
    <p:sldId id="577" r:id="rId46"/>
    <p:sldId id="578" r:id="rId47"/>
    <p:sldId id="596" r:id="rId48"/>
    <p:sldId id="579" r:id="rId49"/>
    <p:sldId id="580" r:id="rId50"/>
    <p:sldId id="581" r:id="rId51"/>
    <p:sldId id="582" r:id="rId52"/>
    <p:sldId id="584" r:id="rId53"/>
    <p:sldId id="585" r:id="rId54"/>
    <p:sldId id="870" r:id="rId55"/>
    <p:sldId id="871" r:id="rId56"/>
    <p:sldId id="872" r:id="rId57"/>
    <p:sldId id="873" r:id="rId58"/>
    <p:sldId id="874" r:id="rId59"/>
    <p:sldId id="875" r:id="rId60"/>
    <p:sldId id="876" r:id="rId61"/>
    <p:sldId id="877" r:id="rId62"/>
    <p:sldId id="878" r:id="rId63"/>
    <p:sldId id="468" r:id="rId64"/>
    <p:sldId id="461" r:id="rId65"/>
    <p:sldId id="551" r:id="rId66"/>
  </p:sldIdLst>
  <p:sldSz cx="12192000" cy="6858000"/>
  <p:notesSz cx="6858000" cy="9144000"/>
  <p:custDataLst>
    <p:tags r:id="rId68"/>
  </p:custData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0C05"/>
    <a:srgbClr val="880000"/>
    <a:srgbClr val="E5A98C"/>
    <a:srgbClr val="DBDBDB"/>
    <a:srgbClr val="D96228"/>
    <a:srgbClr val="EA5800"/>
    <a:srgbClr val="FF9200"/>
    <a:srgbClr val="0C0C08"/>
    <a:srgbClr val="DA291C"/>
    <a:srgbClr val="B41E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7B05F7-20A7-90F4-FE93-794145279EC8}" v="2" dt="2025-12-17T11:28:07.938"/>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Estilo Claro 1 - Ênfas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6973" autoAdjust="0"/>
  </p:normalViewPr>
  <p:slideViewPr>
    <p:cSldViewPr snapToGrid="0">
      <p:cViewPr varScale="1">
        <p:scale>
          <a:sx n="61" d="100"/>
          <a:sy n="61" d="100"/>
        </p:scale>
        <p:origin x="540" y="4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na Araújo" userId="S::marina@reframelearning.com::4f892793-889a-48b4-acdd-208ebcb4732e" providerId="AD" clId="Web-{C07B05F7-20A7-90F4-FE93-794145279EC8}"/>
    <pc:docChg chg="sldOrd">
      <pc:chgData name="Marina Araújo" userId="S::marina@reframelearning.com::4f892793-889a-48b4-acdd-208ebcb4732e" providerId="AD" clId="Web-{C07B05F7-20A7-90F4-FE93-794145279EC8}" dt="2025-12-17T11:28:07.938" v="1"/>
      <pc:docMkLst>
        <pc:docMk/>
      </pc:docMkLst>
      <pc:sldChg chg="ord">
        <pc:chgData name="Marina Araújo" userId="S::marina@reframelearning.com::4f892793-889a-48b4-acdd-208ebcb4732e" providerId="AD" clId="Web-{C07B05F7-20A7-90F4-FE93-794145279EC8}" dt="2025-12-17T11:28:07.938" v="1"/>
        <pc:sldMkLst>
          <pc:docMk/>
          <pc:sldMk cId="1626789446" sldId="2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18C552-338E-478A-B433-03DF5DCCF7D6}" type="datetimeFigureOut">
              <a:rPr lang="pt-BR" smtClean="0"/>
              <a:t>17/12/2025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4E0E2F-D2E1-4284-8BA9-858CBAA8D99C}" type="slidenum">
              <a:rPr lang="pt-BR" smtClean="0"/>
              <a:t>‹nº›</a:t>
            </a:fld>
            <a:endParaRPr lang="pt-BR"/>
          </a:p>
        </p:txBody>
      </p:sp>
    </p:spTree>
    <p:extLst>
      <p:ext uri="{BB962C8B-B14F-4D97-AF65-F5344CB8AC3E}">
        <p14:creationId xmlns:p14="http://schemas.microsoft.com/office/powerpoint/2010/main" val="632055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txBody>
          <a:bodyPr/>
          <a:lstStyle/>
          <a:p>
            <a:endParaRPr lang="pt-BR"/>
          </a:p>
        </p:txBody>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DD4E0E2F-D2E1-4284-8BA9-858CBAA8D99C}" type="slidenum">
              <a:rPr lang="pt-BR" smtClean="0"/>
              <a:t>1</a:t>
            </a:fld>
            <a:endParaRPr lang="pt-BR"/>
          </a:p>
        </p:txBody>
      </p:sp>
    </p:spTree>
    <p:extLst>
      <p:ext uri="{BB962C8B-B14F-4D97-AF65-F5344CB8AC3E}">
        <p14:creationId xmlns:p14="http://schemas.microsoft.com/office/powerpoint/2010/main" val="891245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B572C-665C-4D7C-1CA1-CE35D2F6A8E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B46612B-AB8D-26DD-9395-8A4655CB2B11}"/>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AF167A86-6F53-6E08-3765-3C3916A3EAC3}"/>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CF9269EF-DD85-DAA0-AB74-7FB8BC0206F8}"/>
              </a:ext>
            </a:extLst>
          </p:cNvPr>
          <p:cNvSpPr>
            <a:spLocks noGrp="1"/>
          </p:cNvSpPr>
          <p:nvPr>
            <p:ph type="sldNum" sz="quarter" idx="5"/>
          </p:nvPr>
        </p:nvSpPr>
        <p:spPr/>
        <p:txBody>
          <a:bodyPr/>
          <a:lstStyle/>
          <a:p>
            <a:fld id="{DD4E0E2F-D2E1-4284-8BA9-858CBAA8D99C}" type="slidenum">
              <a:rPr lang="pt-BR" smtClean="0"/>
              <a:t>18</a:t>
            </a:fld>
            <a:endParaRPr lang="pt-BR"/>
          </a:p>
        </p:txBody>
      </p:sp>
    </p:spTree>
    <p:extLst>
      <p:ext uri="{BB962C8B-B14F-4D97-AF65-F5344CB8AC3E}">
        <p14:creationId xmlns:p14="http://schemas.microsoft.com/office/powerpoint/2010/main" val="3044694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2F187-7724-4B22-E04E-13E670B452B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02D13A1-21D0-969E-5E1F-48AA55861A9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46788E5-6B74-38AC-21B6-2BB03525FB4B}"/>
              </a:ext>
            </a:extLst>
          </p:cNvPr>
          <p:cNvSpPr>
            <a:spLocks noGrp="1"/>
          </p:cNvSpPr>
          <p:nvPr>
            <p:ph type="body" idx="1"/>
          </p:nvPr>
        </p:nvSpPr>
        <p:spPr/>
        <p:txBody>
          <a:bodyPr/>
          <a:lstStyle/>
          <a:p>
            <a:endParaRPr lang="pt-BR" b="0" dirty="0"/>
          </a:p>
        </p:txBody>
      </p:sp>
      <p:sp>
        <p:nvSpPr>
          <p:cNvPr id="4" name="Espaço Reservado para Número de Slide 3">
            <a:extLst>
              <a:ext uri="{FF2B5EF4-FFF2-40B4-BE49-F238E27FC236}">
                <a16:creationId xmlns:a16="http://schemas.microsoft.com/office/drawing/2014/main" id="{3C6AB005-FC96-038D-7FAB-EA60E5A19095}"/>
              </a:ext>
            </a:extLst>
          </p:cNvPr>
          <p:cNvSpPr>
            <a:spLocks noGrp="1"/>
          </p:cNvSpPr>
          <p:nvPr>
            <p:ph type="sldNum" sz="quarter" idx="5"/>
          </p:nvPr>
        </p:nvSpPr>
        <p:spPr/>
        <p:txBody>
          <a:bodyPr/>
          <a:lstStyle/>
          <a:p>
            <a:fld id="{DD4E0E2F-D2E1-4284-8BA9-858CBAA8D99C}" type="slidenum">
              <a:rPr lang="pt-BR" smtClean="0"/>
              <a:t>19</a:t>
            </a:fld>
            <a:endParaRPr lang="pt-BR"/>
          </a:p>
        </p:txBody>
      </p:sp>
    </p:spTree>
    <p:extLst>
      <p:ext uri="{BB962C8B-B14F-4D97-AF65-F5344CB8AC3E}">
        <p14:creationId xmlns:p14="http://schemas.microsoft.com/office/powerpoint/2010/main" val="1492725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DB1D0-D2B1-BDE1-99B1-2DA49B6B2CD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C05BA1B-D8E0-D4C8-9015-A0C4FFB189E0}"/>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24859467-88C7-916C-61D8-F57FF4C9AD49}"/>
              </a:ext>
            </a:extLst>
          </p:cNvPr>
          <p:cNvSpPr>
            <a:spLocks noGrp="1"/>
          </p:cNvSpPr>
          <p:nvPr>
            <p:ph type="body" idx="1"/>
          </p:nvPr>
        </p:nvSpPr>
        <p:spPr/>
        <p:txBody>
          <a:bodyPr/>
          <a:lstStyle/>
          <a:p>
            <a:pPr algn="just"/>
            <a:r>
              <a:rPr lang="en-US" dirty="0">
                <a:latin typeface="Calibri"/>
                <a:ea typeface="Calibri"/>
                <a:cs typeface="Calibri"/>
              </a:rPr>
              <a:t>Facilitador: "</a:t>
            </a:r>
            <a:r>
              <a:rPr lang="pt-BR" dirty="0"/>
              <a:t>Quando há confiança mútua, as pessoas se sentem seguras para expressar suas opiniões, compartilhar ideias, admitir erros e trabalhar juntas em direção a objetivos comuns. Isso leva a um ambiente mais aberto, criativo e resiliente."</a:t>
            </a:r>
          </a:p>
          <a:p>
            <a:endParaRPr lang="pt-BR" dirty="0"/>
          </a:p>
        </p:txBody>
      </p:sp>
      <p:sp>
        <p:nvSpPr>
          <p:cNvPr id="4" name="Espaço Reservado para Número de Slide 3">
            <a:extLst>
              <a:ext uri="{FF2B5EF4-FFF2-40B4-BE49-F238E27FC236}">
                <a16:creationId xmlns:a16="http://schemas.microsoft.com/office/drawing/2014/main" id="{5B793E92-E42C-2CD4-E6C8-3B9B4901F4D2}"/>
              </a:ext>
            </a:extLst>
          </p:cNvPr>
          <p:cNvSpPr>
            <a:spLocks noGrp="1"/>
          </p:cNvSpPr>
          <p:nvPr>
            <p:ph type="sldNum" sz="quarter" idx="5"/>
          </p:nvPr>
        </p:nvSpPr>
        <p:spPr/>
        <p:txBody>
          <a:bodyPr/>
          <a:lstStyle/>
          <a:p>
            <a:fld id="{DD4E0E2F-D2E1-4284-8BA9-858CBAA8D99C}" type="slidenum">
              <a:rPr lang="pt-BR" smtClean="0"/>
              <a:t>22</a:t>
            </a:fld>
            <a:endParaRPr lang="pt-BR"/>
          </a:p>
        </p:txBody>
      </p:sp>
    </p:spTree>
    <p:extLst>
      <p:ext uri="{BB962C8B-B14F-4D97-AF65-F5344CB8AC3E}">
        <p14:creationId xmlns:p14="http://schemas.microsoft.com/office/powerpoint/2010/main" val="3880863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A801C-9470-0BCD-6020-8CFD640E126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CF28C2C-76BE-FFE1-F4F1-64EC24C00964}"/>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6880891A-4884-F971-33EB-CD1F80AD05A8}"/>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3C5D1E63-540B-7D2D-7887-33DE1631A8CF}"/>
              </a:ext>
            </a:extLst>
          </p:cNvPr>
          <p:cNvSpPr>
            <a:spLocks noGrp="1"/>
          </p:cNvSpPr>
          <p:nvPr>
            <p:ph type="sldNum" sz="quarter" idx="5"/>
          </p:nvPr>
        </p:nvSpPr>
        <p:spPr/>
        <p:txBody>
          <a:bodyPr/>
          <a:lstStyle/>
          <a:p>
            <a:fld id="{DD4E0E2F-D2E1-4284-8BA9-858CBAA8D99C}" type="slidenum">
              <a:rPr lang="pt-BR" smtClean="0"/>
              <a:t>23</a:t>
            </a:fld>
            <a:endParaRPr lang="pt-BR"/>
          </a:p>
        </p:txBody>
      </p:sp>
    </p:spTree>
    <p:extLst>
      <p:ext uri="{BB962C8B-B14F-4D97-AF65-F5344CB8AC3E}">
        <p14:creationId xmlns:p14="http://schemas.microsoft.com/office/powerpoint/2010/main" val="1261358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AB752-F64C-2CC0-3E61-87CFA408695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3646DF4-FE97-D2DD-38A8-77A25BC507C3}"/>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AD172D33-E061-84D2-7214-B957489DE16A}"/>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9099C917-E88E-F1F6-6485-EB34C490B3BF}"/>
              </a:ext>
            </a:extLst>
          </p:cNvPr>
          <p:cNvSpPr>
            <a:spLocks noGrp="1"/>
          </p:cNvSpPr>
          <p:nvPr>
            <p:ph type="sldNum" sz="quarter" idx="5"/>
          </p:nvPr>
        </p:nvSpPr>
        <p:spPr/>
        <p:txBody>
          <a:bodyPr/>
          <a:lstStyle/>
          <a:p>
            <a:fld id="{DD4E0E2F-D2E1-4284-8BA9-858CBAA8D99C}" type="slidenum">
              <a:rPr lang="pt-BR" smtClean="0"/>
              <a:t>25</a:t>
            </a:fld>
            <a:endParaRPr lang="pt-BR"/>
          </a:p>
        </p:txBody>
      </p:sp>
    </p:spTree>
    <p:extLst>
      <p:ext uri="{BB962C8B-B14F-4D97-AF65-F5344CB8AC3E}">
        <p14:creationId xmlns:p14="http://schemas.microsoft.com/office/powerpoint/2010/main" val="472430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A7F2C-DE1F-59B6-DDE4-960A1ADA452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E2EFF12-F45D-F86E-6E6D-859C944366E8}"/>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8720E329-DCE5-277B-ADC7-0FEBC463D740}"/>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4569DBE2-3CA6-160B-6302-C693761D1F98}"/>
              </a:ext>
            </a:extLst>
          </p:cNvPr>
          <p:cNvSpPr>
            <a:spLocks noGrp="1"/>
          </p:cNvSpPr>
          <p:nvPr>
            <p:ph type="sldNum" sz="quarter" idx="5"/>
          </p:nvPr>
        </p:nvSpPr>
        <p:spPr/>
        <p:txBody>
          <a:bodyPr/>
          <a:lstStyle/>
          <a:p>
            <a:fld id="{DD4E0E2F-D2E1-4284-8BA9-858CBAA8D99C}" type="slidenum">
              <a:rPr lang="pt-BR" smtClean="0"/>
              <a:t>26</a:t>
            </a:fld>
            <a:endParaRPr lang="pt-BR"/>
          </a:p>
        </p:txBody>
      </p:sp>
    </p:spTree>
    <p:extLst>
      <p:ext uri="{BB962C8B-B14F-4D97-AF65-F5344CB8AC3E}">
        <p14:creationId xmlns:p14="http://schemas.microsoft.com/office/powerpoint/2010/main" val="3842039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90BA9-68AA-9420-4367-167B8B27227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AA4D9D4-D07B-B8B5-B0C7-9A2721F08F3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D577BF3-A93D-5D96-833E-E2A8DD7AF634}"/>
              </a:ext>
            </a:extLst>
          </p:cNvPr>
          <p:cNvSpPr>
            <a:spLocks noGrp="1"/>
          </p:cNvSpPr>
          <p:nvPr>
            <p:ph type="body" idx="1"/>
          </p:nvPr>
        </p:nvSpPr>
        <p:spPr/>
        <p:txBody>
          <a:bodyPr/>
          <a:lstStyle/>
          <a:p>
            <a:endParaRPr lang="pt-BR" b="0" dirty="0"/>
          </a:p>
        </p:txBody>
      </p:sp>
      <p:sp>
        <p:nvSpPr>
          <p:cNvPr id="4" name="Espaço Reservado para Número de Slide 3">
            <a:extLst>
              <a:ext uri="{FF2B5EF4-FFF2-40B4-BE49-F238E27FC236}">
                <a16:creationId xmlns:a16="http://schemas.microsoft.com/office/drawing/2014/main" id="{3A633BD5-F973-589E-D1AB-920B3245688B}"/>
              </a:ext>
            </a:extLst>
          </p:cNvPr>
          <p:cNvSpPr>
            <a:spLocks noGrp="1"/>
          </p:cNvSpPr>
          <p:nvPr>
            <p:ph type="sldNum" sz="quarter" idx="5"/>
          </p:nvPr>
        </p:nvSpPr>
        <p:spPr/>
        <p:txBody>
          <a:bodyPr/>
          <a:lstStyle/>
          <a:p>
            <a:fld id="{DD4E0E2F-D2E1-4284-8BA9-858CBAA8D99C}" type="slidenum">
              <a:rPr lang="pt-BR" smtClean="0"/>
              <a:t>28</a:t>
            </a:fld>
            <a:endParaRPr lang="pt-BR"/>
          </a:p>
        </p:txBody>
      </p:sp>
    </p:spTree>
    <p:extLst>
      <p:ext uri="{BB962C8B-B14F-4D97-AF65-F5344CB8AC3E}">
        <p14:creationId xmlns:p14="http://schemas.microsoft.com/office/powerpoint/2010/main" val="4258528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1F5A1-1571-254C-000E-2B0B7DB1E92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B4C1A91-5857-82AD-D307-0B244B240EC7}"/>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F75D5464-0FB9-0D31-A440-DD68BCB0CD63}"/>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7F2E7EDA-8310-A25D-D83B-44ACD70D2D3D}"/>
              </a:ext>
            </a:extLst>
          </p:cNvPr>
          <p:cNvSpPr>
            <a:spLocks noGrp="1"/>
          </p:cNvSpPr>
          <p:nvPr>
            <p:ph type="sldNum" sz="quarter" idx="5"/>
          </p:nvPr>
        </p:nvSpPr>
        <p:spPr/>
        <p:txBody>
          <a:bodyPr/>
          <a:lstStyle/>
          <a:p>
            <a:fld id="{DD4E0E2F-D2E1-4284-8BA9-858CBAA8D99C}" type="slidenum">
              <a:rPr lang="pt-BR" smtClean="0"/>
              <a:t>37</a:t>
            </a:fld>
            <a:endParaRPr lang="pt-BR"/>
          </a:p>
        </p:txBody>
      </p:sp>
    </p:spTree>
    <p:extLst>
      <p:ext uri="{BB962C8B-B14F-4D97-AF65-F5344CB8AC3E}">
        <p14:creationId xmlns:p14="http://schemas.microsoft.com/office/powerpoint/2010/main" val="4141850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EBC5F-48C3-F6B3-6C4A-6EC7554472F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2FD3302-D7D6-4CC8-F6F5-B16151E0BA23}"/>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D090F288-D85F-FF1C-DF6C-4B3965F9C772}"/>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FB339848-7AB1-70B1-4A75-C842A65360C8}"/>
              </a:ext>
            </a:extLst>
          </p:cNvPr>
          <p:cNvSpPr>
            <a:spLocks noGrp="1"/>
          </p:cNvSpPr>
          <p:nvPr>
            <p:ph type="sldNum" sz="quarter" idx="5"/>
          </p:nvPr>
        </p:nvSpPr>
        <p:spPr/>
        <p:txBody>
          <a:bodyPr/>
          <a:lstStyle/>
          <a:p>
            <a:fld id="{DD4E0E2F-D2E1-4284-8BA9-858CBAA8D99C}" type="slidenum">
              <a:rPr lang="pt-BR" smtClean="0"/>
              <a:t>38</a:t>
            </a:fld>
            <a:endParaRPr lang="pt-BR"/>
          </a:p>
        </p:txBody>
      </p:sp>
    </p:spTree>
    <p:extLst>
      <p:ext uri="{BB962C8B-B14F-4D97-AF65-F5344CB8AC3E}">
        <p14:creationId xmlns:p14="http://schemas.microsoft.com/office/powerpoint/2010/main" val="2789441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65746-9AF1-68E1-25CE-664E52F8513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4EF4576-4C1A-4E12-89CE-950F2D15CFE9}"/>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F266C94E-B80E-0EEC-B211-5C380BFB2439}"/>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0ABB3204-DB8D-C0E5-9DE2-6BFB29CB67CC}"/>
              </a:ext>
            </a:extLst>
          </p:cNvPr>
          <p:cNvSpPr>
            <a:spLocks noGrp="1"/>
          </p:cNvSpPr>
          <p:nvPr>
            <p:ph type="sldNum" sz="quarter" idx="5"/>
          </p:nvPr>
        </p:nvSpPr>
        <p:spPr/>
        <p:txBody>
          <a:bodyPr/>
          <a:lstStyle/>
          <a:p>
            <a:fld id="{DD4E0E2F-D2E1-4284-8BA9-858CBAA8D99C}" type="slidenum">
              <a:rPr lang="pt-BR" smtClean="0"/>
              <a:t>41</a:t>
            </a:fld>
            <a:endParaRPr lang="pt-BR"/>
          </a:p>
        </p:txBody>
      </p:sp>
    </p:spTree>
    <p:extLst>
      <p:ext uri="{BB962C8B-B14F-4D97-AF65-F5344CB8AC3E}">
        <p14:creationId xmlns:p14="http://schemas.microsoft.com/office/powerpoint/2010/main" val="2268369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txBody>
          <a:bodyPr/>
          <a:lstStyle/>
          <a:p>
            <a:endParaRPr lang="pt-BR"/>
          </a:p>
        </p:txBody>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Facilitador: De as boas-vindas ao grupo e introduza a temática informando aos participantes que durante esse treinamento eles poderão saber mais sobre</a:t>
            </a:r>
          </a:p>
        </p:txBody>
      </p:sp>
      <p:sp>
        <p:nvSpPr>
          <p:cNvPr id="4" name="Espaço Reservado para Número de Slide 3"/>
          <p:cNvSpPr>
            <a:spLocks noGrp="1"/>
          </p:cNvSpPr>
          <p:nvPr>
            <p:ph type="sldNum" sz="quarter" idx="5"/>
          </p:nvPr>
        </p:nvSpPr>
        <p:spPr/>
        <p:txBody>
          <a:bodyPr/>
          <a:lstStyle/>
          <a:p>
            <a:fld id="{DD4E0E2F-D2E1-4284-8BA9-858CBAA8D99C}" type="slidenum">
              <a:rPr lang="pt-BR" smtClean="0"/>
              <a:t>2</a:t>
            </a:fld>
            <a:endParaRPr lang="pt-BR"/>
          </a:p>
        </p:txBody>
      </p:sp>
    </p:spTree>
    <p:extLst>
      <p:ext uri="{BB962C8B-B14F-4D97-AF65-F5344CB8AC3E}">
        <p14:creationId xmlns:p14="http://schemas.microsoft.com/office/powerpoint/2010/main" val="1442249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AB36E-FE54-E6EC-73EF-9206CFF5A8D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DEDA737-3CE7-C536-C833-F1904193747A}"/>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45609EF0-9126-71F6-A5E4-6CA7FF505EC5}"/>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A833D384-49E2-DB1D-930E-F6CB20620102}"/>
              </a:ext>
            </a:extLst>
          </p:cNvPr>
          <p:cNvSpPr>
            <a:spLocks noGrp="1"/>
          </p:cNvSpPr>
          <p:nvPr>
            <p:ph type="sldNum" sz="quarter" idx="5"/>
          </p:nvPr>
        </p:nvSpPr>
        <p:spPr/>
        <p:txBody>
          <a:bodyPr/>
          <a:lstStyle/>
          <a:p>
            <a:fld id="{DD4E0E2F-D2E1-4284-8BA9-858CBAA8D99C}" type="slidenum">
              <a:rPr lang="pt-BR" smtClean="0"/>
              <a:t>42</a:t>
            </a:fld>
            <a:endParaRPr lang="pt-BR"/>
          </a:p>
        </p:txBody>
      </p:sp>
    </p:spTree>
    <p:extLst>
      <p:ext uri="{BB962C8B-B14F-4D97-AF65-F5344CB8AC3E}">
        <p14:creationId xmlns:p14="http://schemas.microsoft.com/office/powerpoint/2010/main" val="1732882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EA925-0470-AA9F-A413-46800E65757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BA9CF04-E957-00CA-3174-3AD4B0325DB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335D52A-87C7-AFD1-B20D-29127A6CDD39}"/>
              </a:ext>
            </a:extLst>
          </p:cNvPr>
          <p:cNvSpPr>
            <a:spLocks noGrp="1"/>
          </p:cNvSpPr>
          <p:nvPr>
            <p:ph type="body" idx="1"/>
          </p:nvPr>
        </p:nvSpPr>
        <p:spPr/>
        <p:txBody>
          <a:bodyPr/>
          <a:lstStyle/>
          <a:p>
            <a:endParaRPr lang="pt-BR" b="0" dirty="0"/>
          </a:p>
        </p:txBody>
      </p:sp>
      <p:sp>
        <p:nvSpPr>
          <p:cNvPr id="4" name="Espaço Reservado para Número de Slide 3">
            <a:extLst>
              <a:ext uri="{FF2B5EF4-FFF2-40B4-BE49-F238E27FC236}">
                <a16:creationId xmlns:a16="http://schemas.microsoft.com/office/drawing/2014/main" id="{675F362A-9F25-DEA1-5CB5-656C4F84E01B}"/>
              </a:ext>
            </a:extLst>
          </p:cNvPr>
          <p:cNvSpPr>
            <a:spLocks noGrp="1"/>
          </p:cNvSpPr>
          <p:nvPr>
            <p:ph type="sldNum" sz="quarter" idx="5"/>
          </p:nvPr>
        </p:nvSpPr>
        <p:spPr/>
        <p:txBody>
          <a:bodyPr/>
          <a:lstStyle/>
          <a:p>
            <a:fld id="{DD4E0E2F-D2E1-4284-8BA9-858CBAA8D99C}" type="slidenum">
              <a:rPr lang="pt-BR" smtClean="0"/>
              <a:t>44</a:t>
            </a:fld>
            <a:endParaRPr lang="pt-BR"/>
          </a:p>
        </p:txBody>
      </p:sp>
    </p:spTree>
    <p:extLst>
      <p:ext uri="{BB962C8B-B14F-4D97-AF65-F5344CB8AC3E}">
        <p14:creationId xmlns:p14="http://schemas.microsoft.com/office/powerpoint/2010/main" val="1422105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dirty="0"/>
              <a:t>Facilitador: Informe ao grupo que vocês farão uma atividade que objetiva aplicar os conceitos aprendidos ao longo do treinamento.</a:t>
            </a:r>
          </a:p>
          <a:p>
            <a:endParaRPr lang="pt-BR" sz="1200" dirty="0"/>
          </a:p>
          <a:p>
            <a:endParaRPr lang="pt-BR" sz="1200" dirty="0"/>
          </a:p>
          <a:p>
            <a:r>
              <a:rPr lang="pt-BR" sz="1200" dirty="0"/>
              <a:t>Passo a passo:</a:t>
            </a:r>
          </a:p>
          <a:p>
            <a:endParaRPr lang="pt-BR" sz="1200" dirty="0"/>
          </a:p>
          <a:p>
            <a:r>
              <a:rPr lang="pt-BR" sz="1200" dirty="0"/>
              <a:t>Explique ao grupo que a atividade será realizada em grupos, apresente o cenário e esclareça que, com base na frase, eles deverão analisar e criar 3 respostas, uma para cada pergunta abaixo.</a:t>
            </a:r>
          </a:p>
          <a:p>
            <a:endParaRPr lang="pt-BR" sz="1200" dirty="0"/>
          </a:p>
          <a:p>
            <a:r>
              <a:rPr lang="pt-BR" sz="1200" dirty="0"/>
              <a:t>Como você responderia para mostrar clareza e empatia?</a:t>
            </a:r>
          </a:p>
          <a:p>
            <a:r>
              <a:rPr lang="pt-BR" sz="1200" dirty="0"/>
              <a:t>Como você responderia para ganhar confiança?</a:t>
            </a:r>
          </a:p>
          <a:p>
            <a:r>
              <a:rPr lang="pt-BR" sz="1200" dirty="0"/>
              <a:t>Como você responderia para manter esse cliente engajado a seguir com a negociação?</a:t>
            </a:r>
          </a:p>
          <a:p>
            <a:endParaRPr lang="pt-BR" sz="1200" dirty="0"/>
          </a:p>
          <a:p>
            <a:r>
              <a:rPr lang="pt-BR" sz="1200" dirty="0"/>
              <a:t>Cada grupo deverá responder as perguntas criando uma resposta única que represente a visão do grupo sobre a melhor forma de solucionar a objeção.</a:t>
            </a:r>
          </a:p>
          <a:p>
            <a:r>
              <a:rPr lang="pt-BR" sz="1200" dirty="0"/>
              <a:t>Estabeleça um tempo limite de 10 minutos para a elaboração de resposta de cada pergunta e que, ao final do tempo, cada um dos grupos deverá escolher uma resposta para compartilhar com a turma. </a:t>
            </a:r>
          </a:p>
          <a:p>
            <a:r>
              <a:rPr lang="pt-BR" sz="1200" dirty="0"/>
              <a:t>Quando todos tiverem compartilhado ao menos uma resposta avance para o gabarito e peça para que cada grupo avalie a própria resposta atribuindo uma nota de 0 a 5 de acordo com os critérios apresentados.</a:t>
            </a:r>
          </a:p>
          <a:p>
            <a:endParaRPr lang="pt-BR" sz="1200" dirty="0"/>
          </a:p>
          <a:p>
            <a:pPr lvl="0">
              <a:defRPr/>
            </a:pPr>
            <a:r>
              <a:rPr lang="pt-BR" sz="1200" dirty="0"/>
              <a:t>Depois de explicar todos os passos da atividade divida o grupo em salas de até 5 participantes (você pode utilizar as ferramentas Teams para que a divisão seja feita de forma aleatória).</a:t>
            </a:r>
          </a:p>
          <a:p>
            <a:endParaRPr lang="pt-BR" sz="1200" dirty="0"/>
          </a:p>
          <a:p>
            <a:r>
              <a:rPr lang="pt-BR" sz="1200" dirty="0"/>
              <a:t>Reforce que o foco está em construir o raciocínio, e não apenas entregar uma resposta.</a:t>
            </a:r>
          </a:p>
          <a:p>
            <a:endParaRPr lang="pt-BR" dirty="0"/>
          </a:p>
        </p:txBody>
      </p:sp>
      <p:sp>
        <p:nvSpPr>
          <p:cNvPr id="4" name="Espaço Reservado para Número de Slide 3"/>
          <p:cNvSpPr>
            <a:spLocks noGrp="1"/>
          </p:cNvSpPr>
          <p:nvPr>
            <p:ph type="sldNum" sz="quarter" idx="5"/>
          </p:nvPr>
        </p:nvSpPr>
        <p:spPr/>
        <p:txBody>
          <a:bodyPr/>
          <a:lstStyle/>
          <a:p>
            <a:fld id="{DD4E0E2F-D2E1-4284-8BA9-858CBAA8D99C}" type="slidenum">
              <a:rPr lang="pt-BR" smtClean="0"/>
              <a:t>51</a:t>
            </a:fld>
            <a:endParaRPr lang="pt-BR"/>
          </a:p>
        </p:txBody>
      </p:sp>
    </p:spTree>
    <p:extLst>
      <p:ext uri="{BB962C8B-B14F-4D97-AF65-F5344CB8AC3E}">
        <p14:creationId xmlns:p14="http://schemas.microsoft.com/office/powerpoint/2010/main" val="3861704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92EF0-B119-7F22-7AC1-B6B91CF6955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8CFA0B1-51B9-8114-1A9D-99A9F95A3E5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15E0D56-8A23-68CD-2B43-1654A51B60E5}"/>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243969C4-B4AE-7294-2838-50FE3280FB69}"/>
              </a:ext>
            </a:extLst>
          </p:cNvPr>
          <p:cNvSpPr>
            <a:spLocks noGrp="1"/>
          </p:cNvSpPr>
          <p:nvPr>
            <p:ph type="sldNum" sz="quarter" idx="5"/>
          </p:nvPr>
        </p:nvSpPr>
        <p:spPr/>
        <p:txBody>
          <a:bodyPr/>
          <a:lstStyle/>
          <a:p>
            <a:fld id="{DD4E0E2F-D2E1-4284-8BA9-858CBAA8D99C}" type="slidenum">
              <a:rPr lang="pt-BR" smtClean="0"/>
              <a:t>52</a:t>
            </a:fld>
            <a:endParaRPr lang="pt-BR"/>
          </a:p>
        </p:txBody>
      </p:sp>
    </p:spTree>
    <p:extLst>
      <p:ext uri="{BB962C8B-B14F-4D97-AF65-F5344CB8AC3E}">
        <p14:creationId xmlns:p14="http://schemas.microsoft.com/office/powerpoint/2010/main" val="2891052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0628B-121D-83A4-6C55-B7340AC7658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433C3FD-B8BB-C8F4-20B0-A1CFE6D8AE20}"/>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7570BB4E-2412-208F-13BF-6162B56517C0}"/>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3AB4A3D0-E00D-0532-95A8-22F1BC8EA807}"/>
              </a:ext>
            </a:extLst>
          </p:cNvPr>
          <p:cNvSpPr>
            <a:spLocks noGrp="1"/>
          </p:cNvSpPr>
          <p:nvPr>
            <p:ph type="sldNum" sz="quarter" idx="5"/>
          </p:nvPr>
        </p:nvSpPr>
        <p:spPr/>
        <p:txBody>
          <a:bodyPr/>
          <a:lstStyle/>
          <a:p>
            <a:fld id="{DD4E0E2F-D2E1-4284-8BA9-858CBAA8D99C}" type="slidenum">
              <a:rPr lang="pt-BR" smtClean="0"/>
              <a:t>53</a:t>
            </a:fld>
            <a:endParaRPr lang="pt-BR"/>
          </a:p>
        </p:txBody>
      </p:sp>
    </p:spTree>
    <p:extLst>
      <p:ext uri="{BB962C8B-B14F-4D97-AF65-F5344CB8AC3E}">
        <p14:creationId xmlns:p14="http://schemas.microsoft.com/office/powerpoint/2010/main" val="1924687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35829-1088-5A1F-CBC3-DDD5810FCD1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90FAD4C-CF17-F0D0-CC97-3441530FE540}"/>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8F38943D-DCE9-1A59-0846-6D9972B9FEBB}"/>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6C435C11-D3D9-F774-8C57-A19BE5910C0F}"/>
              </a:ext>
            </a:extLst>
          </p:cNvPr>
          <p:cNvSpPr>
            <a:spLocks noGrp="1"/>
          </p:cNvSpPr>
          <p:nvPr>
            <p:ph type="sldNum" sz="quarter" idx="5"/>
          </p:nvPr>
        </p:nvSpPr>
        <p:spPr/>
        <p:txBody>
          <a:bodyPr/>
          <a:lstStyle/>
          <a:p>
            <a:fld id="{DD4E0E2F-D2E1-4284-8BA9-858CBAA8D99C}" type="slidenum">
              <a:rPr lang="pt-BR" smtClean="0"/>
              <a:t>54</a:t>
            </a:fld>
            <a:endParaRPr lang="pt-BR"/>
          </a:p>
        </p:txBody>
      </p:sp>
    </p:spTree>
    <p:extLst>
      <p:ext uri="{BB962C8B-B14F-4D97-AF65-F5344CB8AC3E}">
        <p14:creationId xmlns:p14="http://schemas.microsoft.com/office/powerpoint/2010/main" val="2783276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EF392-48BA-5622-DEE8-96586AB7997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D28A56B-1B13-AAEB-2463-00AB60F425CB}"/>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12B1BFE8-07E6-1641-2F9B-99283DCE556A}"/>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53F042F4-64B4-9F6F-9028-EF6D863A49B1}"/>
              </a:ext>
            </a:extLst>
          </p:cNvPr>
          <p:cNvSpPr>
            <a:spLocks noGrp="1"/>
          </p:cNvSpPr>
          <p:nvPr>
            <p:ph type="sldNum" sz="quarter" idx="5"/>
          </p:nvPr>
        </p:nvSpPr>
        <p:spPr/>
        <p:txBody>
          <a:bodyPr/>
          <a:lstStyle/>
          <a:p>
            <a:fld id="{DD4E0E2F-D2E1-4284-8BA9-858CBAA8D99C}" type="slidenum">
              <a:rPr lang="pt-BR" smtClean="0"/>
              <a:t>55</a:t>
            </a:fld>
            <a:endParaRPr lang="pt-BR"/>
          </a:p>
        </p:txBody>
      </p:sp>
    </p:spTree>
    <p:extLst>
      <p:ext uri="{BB962C8B-B14F-4D97-AF65-F5344CB8AC3E}">
        <p14:creationId xmlns:p14="http://schemas.microsoft.com/office/powerpoint/2010/main" val="3416355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9035C-1321-B92B-E4C6-4BBBFB9A5BD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FF89611-25A2-4CF3-4B18-EB8E7978A24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3DCFCDE-A747-1720-34DA-5E301EA102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Facilitador: Explique ao grupo que um bom exemplo de formulação seria: "Entendo perfeitamente sua preocupação. A ativação de serviços corporativos exige planejamento e alinhamento técnico. Posso explicar nosso processo de entrega e os prazos médios que temos cumprido."</a:t>
            </a:r>
          </a:p>
          <a:p>
            <a:endParaRPr lang="pt-BR" dirty="0"/>
          </a:p>
        </p:txBody>
      </p:sp>
      <p:sp>
        <p:nvSpPr>
          <p:cNvPr id="4" name="Espaço Reservado para Número de Slide 3">
            <a:extLst>
              <a:ext uri="{FF2B5EF4-FFF2-40B4-BE49-F238E27FC236}">
                <a16:creationId xmlns:a16="http://schemas.microsoft.com/office/drawing/2014/main" id="{319FA9ED-569A-8910-1879-8EB2FBC6C521}"/>
              </a:ext>
            </a:extLst>
          </p:cNvPr>
          <p:cNvSpPr>
            <a:spLocks noGrp="1"/>
          </p:cNvSpPr>
          <p:nvPr>
            <p:ph type="sldNum" sz="quarter" idx="5"/>
          </p:nvPr>
        </p:nvSpPr>
        <p:spPr/>
        <p:txBody>
          <a:bodyPr/>
          <a:lstStyle/>
          <a:p>
            <a:fld id="{DD4E0E2F-D2E1-4284-8BA9-858CBAA8D99C}" type="slidenum">
              <a:rPr lang="pt-BR" smtClean="0"/>
              <a:t>57</a:t>
            </a:fld>
            <a:endParaRPr lang="pt-BR"/>
          </a:p>
        </p:txBody>
      </p:sp>
    </p:spTree>
    <p:extLst>
      <p:ext uri="{BB962C8B-B14F-4D97-AF65-F5344CB8AC3E}">
        <p14:creationId xmlns:p14="http://schemas.microsoft.com/office/powerpoint/2010/main" val="5076685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C8E94-2199-FECE-63F5-92E5AF66732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8A269F5-C1B6-043A-DF96-4A5F48BB835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1C29C02-FE9E-0A04-29A1-B4B5A8DA889C}"/>
              </a:ext>
            </a:extLst>
          </p:cNvPr>
          <p:cNvSpPr>
            <a:spLocks noGrp="1"/>
          </p:cNvSpPr>
          <p:nvPr>
            <p:ph type="body" idx="1"/>
          </p:nvPr>
        </p:nvSpPr>
        <p:spPr/>
        <p:txBody>
          <a:bodyPr/>
          <a:lstStyle/>
          <a:p>
            <a:r>
              <a:rPr lang="pt-BR" dirty="0"/>
              <a:t>Facilitador: Explique ao grupo que um bom exemplo de formulação seria: "Durante o processo de instalação, você terá acesso ao nosso aplicativo Claro Empresas, onde pode acompanhar o status da instalação em tempo real."</a:t>
            </a:r>
          </a:p>
          <a:p>
            <a:endParaRPr lang="pt-BR" dirty="0"/>
          </a:p>
        </p:txBody>
      </p:sp>
      <p:sp>
        <p:nvSpPr>
          <p:cNvPr id="4" name="Espaço Reservado para Número de Slide 3">
            <a:extLst>
              <a:ext uri="{FF2B5EF4-FFF2-40B4-BE49-F238E27FC236}">
                <a16:creationId xmlns:a16="http://schemas.microsoft.com/office/drawing/2014/main" id="{98932A3C-1357-BC7C-2F9A-EA27FB55EF4B}"/>
              </a:ext>
            </a:extLst>
          </p:cNvPr>
          <p:cNvSpPr>
            <a:spLocks noGrp="1"/>
          </p:cNvSpPr>
          <p:nvPr>
            <p:ph type="sldNum" sz="quarter" idx="5"/>
          </p:nvPr>
        </p:nvSpPr>
        <p:spPr/>
        <p:txBody>
          <a:bodyPr/>
          <a:lstStyle/>
          <a:p>
            <a:fld id="{DD4E0E2F-D2E1-4284-8BA9-858CBAA8D99C}" type="slidenum">
              <a:rPr lang="pt-BR" smtClean="0"/>
              <a:t>58</a:t>
            </a:fld>
            <a:endParaRPr lang="pt-BR"/>
          </a:p>
        </p:txBody>
      </p:sp>
    </p:spTree>
    <p:extLst>
      <p:ext uri="{BB962C8B-B14F-4D97-AF65-F5344CB8AC3E}">
        <p14:creationId xmlns:p14="http://schemas.microsoft.com/office/powerpoint/2010/main" val="353661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9B620-9052-22E0-7B46-3A278B48B0D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2D9A031-0451-1770-E5D8-24D8F6FF0F6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149E321-51F5-B551-30F7-05E7BFA7F70D}"/>
              </a:ext>
            </a:extLst>
          </p:cNvPr>
          <p:cNvSpPr>
            <a:spLocks noGrp="1"/>
          </p:cNvSpPr>
          <p:nvPr>
            <p:ph type="body" idx="1"/>
          </p:nvPr>
        </p:nvSpPr>
        <p:spPr/>
        <p:txBody>
          <a:bodyPr/>
          <a:lstStyle/>
          <a:p>
            <a:r>
              <a:rPr lang="pt-BR" dirty="0"/>
              <a:t>Facilitador: Explique ao grupo que um bom exemplo de formulação seria: “Sabendo da sua urgência para essa instalação, posso acionar nossa equipe técnica para avaliar a possibilidade de antecipação e garantir o máximo de agilidade dentro do que é viável no nosso processo.”</a:t>
            </a:r>
          </a:p>
          <a:p>
            <a:endParaRPr lang="pt-BR" dirty="0"/>
          </a:p>
        </p:txBody>
      </p:sp>
      <p:sp>
        <p:nvSpPr>
          <p:cNvPr id="4" name="Espaço Reservado para Número de Slide 3">
            <a:extLst>
              <a:ext uri="{FF2B5EF4-FFF2-40B4-BE49-F238E27FC236}">
                <a16:creationId xmlns:a16="http://schemas.microsoft.com/office/drawing/2014/main" id="{9074152E-A9BB-C6EA-69D2-C4486B48BB0D}"/>
              </a:ext>
            </a:extLst>
          </p:cNvPr>
          <p:cNvSpPr>
            <a:spLocks noGrp="1"/>
          </p:cNvSpPr>
          <p:nvPr>
            <p:ph type="sldNum" sz="quarter" idx="5"/>
          </p:nvPr>
        </p:nvSpPr>
        <p:spPr/>
        <p:txBody>
          <a:bodyPr/>
          <a:lstStyle/>
          <a:p>
            <a:fld id="{DD4E0E2F-D2E1-4284-8BA9-858CBAA8D99C}" type="slidenum">
              <a:rPr lang="pt-BR" smtClean="0"/>
              <a:t>59</a:t>
            </a:fld>
            <a:endParaRPr lang="pt-BR"/>
          </a:p>
        </p:txBody>
      </p:sp>
    </p:spTree>
    <p:extLst>
      <p:ext uri="{BB962C8B-B14F-4D97-AF65-F5344CB8AC3E}">
        <p14:creationId xmlns:p14="http://schemas.microsoft.com/office/powerpoint/2010/main" val="259016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Calibri"/>
                <a:ea typeface="Calibri"/>
                <a:cs typeface="Calibri"/>
              </a:rPr>
              <a:t>Facilitador</a:t>
            </a:r>
            <a:r>
              <a:rPr lang="en-US" dirty="0">
                <a:latin typeface="Calibri"/>
                <a:ea typeface="Calibri"/>
                <a:cs typeface="Calibri"/>
              </a:rPr>
              <a:t>: </a:t>
            </a:r>
            <a:r>
              <a:rPr lang="en-US" dirty="0" err="1">
                <a:latin typeface="Calibri"/>
                <a:ea typeface="Calibri"/>
                <a:cs typeface="Calibri"/>
              </a:rPr>
              <a:t>Relembre</a:t>
            </a:r>
            <a:r>
              <a:rPr lang="en-US" dirty="0">
                <a:latin typeface="Calibri"/>
                <a:ea typeface="Calibri"/>
                <a:cs typeface="Calibri"/>
              </a:rPr>
              <a:t> </a:t>
            </a:r>
            <a:r>
              <a:rPr lang="en-US" dirty="0" err="1">
                <a:latin typeface="Calibri"/>
                <a:ea typeface="Calibri"/>
                <a:cs typeface="Calibri"/>
              </a:rPr>
              <a:t>os</a:t>
            </a:r>
            <a:r>
              <a:rPr lang="en-US" dirty="0">
                <a:latin typeface="Calibri"/>
                <a:ea typeface="Calibri"/>
                <a:cs typeface="Calibri"/>
              </a:rPr>
              <a:t> </a:t>
            </a:r>
            <a:r>
              <a:rPr lang="en-US" dirty="0" err="1">
                <a:latin typeface="Calibri"/>
                <a:ea typeface="Calibri"/>
                <a:cs typeface="Calibri"/>
              </a:rPr>
              <a:t>combinados</a:t>
            </a:r>
            <a:r>
              <a:rPr lang="en-US" dirty="0">
                <a:latin typeface="Calibri"/>
                <a:ea typeface="Calibri"/>
                <a:cs typeface="Calibri"/>
              </a:rPr>
              <a:t> junto </a:t>
            </a:r>
            <a:r>
              <a:rPr lang="en-US" dirty="0" err="1">
                <a:latin typeface="Calibri"/>
                <a:ea typeface="Calibri"/>
                <a:cs typeface="Calibri"/>
              </a:rPr>
              <a:t>ao</a:t>
            </a:r>
            <a:r>
              <a:rPr lang="en-US" dirty="0">
                <a:latin typeface="Calibri"/>
                <a:ea typeface="Calibri"/>
                <a:cs typeface="Calibri"/>
              </a:rPr>
              <a:t> </a:t>
            </a:r>
            <a:r>
              <a:rPr lang="en-US" dirty="0" err="1">
                <a:latin typeface="Calibri"/>
                <a:ea typeface="Calibri"/>
                <a:cs typeface="Calibri"/>
              </a:rPr>
              <a:t>grupo</a:t>
            </a:r>
            <a:r>
              <a:rPr lang="en-US" dirty="0">
                <a:latin typeface="Calibri"/>
                <a:ea typeface="Calibri"/>
                <a:cs typeface="Calibri"/>
              </a:rPr>
              <a:t>.</a:t>
            </a:r>
          </a:p>
        </p:txBody>
      </p:sp>
      <p:sp>
        <p:nvSpPr>
          <p:cNvPr id="4" name="Espaço Reservado para Número de Slide 3"/>
          <p:cNvSpPr>
            <a:spLocks noGrp="1"/>
          </p:cNvSpPr>
          <p:nvPr>
            <p:ph type="sldNum" sz="quarter" idx="5"/>
          </p:nvPr>
        </p:nvSpPr>
        <p:spPr/>
        <p:txBody>
          <a:bodyPr/>
          <a:lstStyle/>
          <a:p>
            <a:fld id="{826272CF-0BFA-AD49-8D14-6F63CA2F19C2}" type="slidenum">
              <a:rPr lang="pt-BR" smtClean="0"/>
              <a:t>3</a:t>
            </a:fld>
            <a:endParaRPr lang="pt-BR"/>
          </a:p>
        </p:txBody>
      </p:sp>
    </p:spTree>
    <p:extLst>
      <p:ext uri="{BB962C8B-B14F-4D97-AF65-F5344CB8AC3E}">
        <p14:creationId xmlns:p14="http://schemas.microsoft.com/office/powerpoint/2010/main" val="364690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692D9-3917-CE4A-375A-5AB494A965B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0A565EF-D89F-E04B-660E-65957C7CA6E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5A20C1C-379E-7CEF-538B-A15B2B0ECA18}"/>
              </a:ext>
            </a:extLst>
          </p:cNvPr>
          <p:cNvSpPr>
            <a:spLocks noGrp="1"/>
          </p:cNvSpPr>
          <p:nvPr>
            <p:ph type="body" idx="1"/>
          </p:nvPr>
        </p:nvSpPr>
        <p:spPr/>
        <p:txBody>
          <a:bodyPr/>
          <a:lstStyle/>
          <a:p>
            <a:endParaRPr lang="pt-BR" b="0" dirty="0"/>
          </a:p>
        </p:txBody>
      </p:sp>
      <p:sp>
        <p:nvSpPr>
          <p:cNvPr id="4" name="Espaço Reservado para Número de Slide 3">
            <a:extLst>
              <a:ext uri="{FF2B5EF4-FFF2-40B4-BE49-F238E27FC236}">
                <a16:creationId xmlns:a16="http://schemas.microsoft.com/office/drawing/2014/main" id="{8A366D7E-E9DF-B2A2-38F4-F0E29FA705DF}"/>
              </a:ext>
            </a:extLst>
          </p:cNvPr>
          <p:cNvSpPr>
            <a:spLocks noGrp="1"/>
          </p:cNvSpPr>
          <p:nvPr>
            <p:ph type="sldNum" sz="quarter" idx="5"/>
          </p:nvPr>
        </p:nvSpPr>
        <p:spPr/>
        <p:txBody>
          <a:bodyPr/>
          <a:lstStyle/>
          <a:p>
            <a:fld id="{DD4E0E2F-D2E1-4284-8BA9-858CBAA8D99C}" type="slidenum">
              <a:rPr lang="pt-BR" smtClean="0"/>
              <a:t>61</a:t>
            </a:fld>
            <a:endParaRPr lang="pt-BR"/>
          </a:p>
        </p:txBody>
      </p:sp>
    </p:spTree>
    <p:extLst>
      <p:ext uri="{BB962C8B-B14F-4D97-AF65-F5344CB8AC3E}">
        <p14:creationId xmlns:p14="http://schemas.microsoft.com/office/powerpoint/2010/main" val="2160219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E9B2A-8AB6-FE3F-23DD-0FA69B12A77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252A2B3-18DC-E5F2-D4C6-E6D033079AC8}"/>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034D6249-FF01-0290-1BF2-CFC00AF3A0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aseline="0" dirty="0"/>
              <a:t>Facilitador: Encerre o treinamento e se despeça dos participantes agradecendo pela atenção e participação.</a:t>
            </a:r>
            <a:endParaRPr lang="pt-BR" dirty="0"/>
          </a:p>
          <a:p>
            <a:endParaRPr lang="pt-BR" dirty="0"/>
          </a:p>
        </p:txBody>
      </p:sp>
      <p:sp>
        <p:nvSpPr>
          <p:cNvPr id="4" name="Espaço Reservado para Número de Slide 3">
            <a:extLst>
              <a:ext uri="{FF2B5EF4-FFF2-40B4-BE49-F238E27FC236}">
                <a16:creationId xmlns:a16="http://schemas.microsoft.com/office/drawing/2014/main" id="{B7DCB8D4-F25E-F260-344F-1BF1447DD6F2}"/>
              </a:ext>
            </a:extLst>
          </p:cNvPr>
          <p:cNvSpPr>
            <a:spLocks noGrp="1"/>
          </p:cNvSpPr>
          <p:nvPr>
            <p:ph type="sldNum" sz="quarter" idx="5"/>
          </p:nvPr>
        </p:nvSpPr>
        <p:spPr/>
        <p:txBody>
          <a:bodyPr/>
          <a:lstStyle/>
          <a:p>
            <a:fld id="{DD4E0E2F-D2E1-4284-8BA9-858CBAA8D99C}" type="slidenum">
              <a:rPr lang="pt-BR" smtClean="0"/>
              <a:t>62</a:t>
            </a:fld>
            <a:endParaRPr lang="pt-BR"/>
          </a:p>
        </p:txBody>
      </p:sp>
    </p:spTree>
    <p:extLst>
      <p:ext uri="{BB962C8B-B14F-4D97-AF65-F5344CB8AC3E}">
        <p14:creationId xmlns:p14="http://schemas.microsoft.com/office/powerpoint/2010/main" val="926510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9958C-E61C-9361-742C-A118E3485D8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57CFC4E-A644-E341-BDF3-90CEC1DA6FAE}"/>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3DE0A46F-8832-0116-19FB-A2804F21F2C1}"/>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D0D795E2-099F-E024-DFDD-72496B46FCDC}"/>
              </a:ext>
            </a:extLst>
          </p:cNvPr>
          <p:cNvSpPr>
            <a:spLocks noGrp="1"/>
          </p:cNvSpPr>
          <p:nvPr>
            <p:ph type="sldNum" sz="quarter" idx="5"/>
          </p:nvPr>
        </p:nvSpPr>
        <p:spPr/>
        <p:txBody>
          <a:bodyPr/>
          <a:lstStyle/>
          <a:p>
            <a:fld id="{DD4E0E2F-D2E1-4284-8BA9-858CBAA8D99C}" type="slidenum">
              <a:rPr lang="pt-BR" smtClean="0"/>
              <a:t>4</a:t>
            </a:fld>
            <a:endParaRPr lang="pt-BR"/>
          </a:p>
        </p:txBody>
      </p:sp>
    </p:spTree>
    <p:extLst>
      <p:ext uri="{BB962C8B-B14F-4D97-AF65-F5344CB8AC3E}">
        <p14:creationId xmlns:p14="http://schemas.microsoft.com/office/powerpoint/2010/main" val="2546251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DD4E0E2F-D2E1-4284-8BA9-858CBAA8D99C}" type="slidenum">
              <a:rPr lang="pt-BR" smtClean="0"/>
              <a:t>12</a:t>
            </a:fld>
            <a:endParaRPr lang="pt-BR"/>
          </a:p>
        </p:txBody>
      </p:sp>
    </p:spTree>
    <p:extLst>
      <p:ext uri="{BB962C8B-B14F-4D97-AF65-F5344CB8AC3E}">
        <p14:creationId xmlns:p14="http://schemas.microsoft.com/office/powerpoint/2010/main" val="1725773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34D18-BDC7-43DF-38A9-FDD8AD7ED60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B8EEDEA-580D-1154-3DC2-69E1581EBD32}"/>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3B3AEE2A-24AC-DFAF-84EC-2B69AA33738B}"/>
              </a:ext>
            </a:extLst>
          </p:cNvPr>
          <p:cNvSpPr>
            <a:spLocks noGrp="1"/>
          </p:cNvSpPr>
          <p:nvPr>
            <p:ph type="body" idx="1"/>
          </p:nvPr>
        </p:nvSpPr>
        <p:spPr/>
        <p:txBody>
          <a:bodyPr/>
          <a:lstStyle/>
          <a:p>
            <a:pPr algn="just"/>
            <a:r>
              <a:rPr lang="en-US" dirty="0" err="1">
                <a:latin typeface="Calibri"/>
                <a:ea typeface="Calibri"/>
                <a:cs typeface="Calibri"/>
              </a:rPr>
              <a:t>Facilitador</a:t>
            </a:r>
            <a:r>
              <a:rPr lang="en-US" dirty="0">
                <a:latin typeface="Calibri"/>
                <a:ea typeface="Calibri"/>
                <a:cs typeface="Calibri"/>
              </a:rPr>
              <a:t>: "</a:t>
            </a:r>
            <a:r>
              <a:rPr lang="pt-BR" dirty="0"/>
              <a:t>Quando praticamos a escuta ativa, demonstramos respeito e empatia. Isso incentiva a outra pessoa a se abrir mais, sabendo que está sendo verdadeiramente ouvida e compreendida. É um processo que exige foco total no falante, deixando de lado distrações e pré-julgamentos."</a:t>
            </a:r>
          </a:p>
          <a:p>
            <a:endParaRPr lang="pt-BR" dirty="0"/>
          </a:p>
        </p:txBody>
      </p:sp>
      <p:sp>
        <p:nvSpPr>
          <p:cNvPr id="4" name="Espaço Reservado para Número de Slide 3">
            <a:extLst>
              <a:ext uri="{FF2B5EF4-FFF2-40B4-BE49-F238E27FC236}">
                <a16:creationId xmlns:a16="http://schemas.microsoft.com/office/drawing/2014/main" id="{3E265AA5-BB84-B654-E507-AB5FB5DE8756}"/>
              </a:ext>
            </a:extLst>
          </p:cNvPr>
          <p:cNvSpPr>
            <a:spLocks noGrp="1"/>
          </p:cNvSpPr>
          <p:nvPr>
            <p:ph type="sldNum" sz="quarter" idx="5"/>
          </p:nvPr>
        </p:nvSpPr>
        <p:spPr/>
        <p:txBody>
          <a:bodyPr/>
          <a:lstStyle/>
          <a:p>
            <a:fld id="{DD4E0E2F-D2E1-4284-8BA9-858CBAA8D99C}" type="slidenum">
              <a:rPr lang="pt-BR" smtClean="0"/>
              <a:t>13</a:t>
            </a:fld>
            <a:endParaRPr lang="pt-BR"/>
          </a:p>
        </p:txBody>
      </p:sp>
    </p:spTree>
    <p:extLst>
      <p:ext uri="{BB962C8B-B14F-4D97-AF65-F5344CB8AC3E}">
        <p14:creationId xmlns:p14="http://schemas.microsoft.com/office/powerpoint/2010/main" val="273525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1754C-70E8-EED5-2E96-B76626E90DE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1B09E62-C470-FD21-F3E4-53EC772BD4B3}"/>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F7FA1BA6-C4DA-A927-F216-D816FC74E088}"/>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75547E20-B1BC-FFD7-3016-FFBA527D9C80}"/>
              </a:ext>
            </a:extLst>
          </p:cNvPr>
          <p:cNvSpPr>
            <a:spLocks noGrp="1"/>
          </p:cNvSpPr>
          <p:nvPr>
            <p:ph type="sldNum" sz="quarter" idx="5"/>
          </p:nvPr>
        </p:nvSpPr>
        <p:spPr/>
        <p:txBody>
          <a:bodyPr/>
          <a:lstStyle/>
          <a:p>
            <a:fld id="{DD4E0E2F-D2E1-4284-8BA9-858CBAA8D99C}" type="slidenum">
              <a:rPr lang="pt-BR" smtClean="0"/>
              <a:t>14</a:t>
            </a:fld>
            <a:endParaRPr lang="pt-BR"/>
          </a:p>
        </p:txBody>
      </p:sp>
    </p:spTree>
    <p:extLst>
      <p:ext uri="{BB962C8B-B14F-4D97-AF65-F5344CB8AC3E}">
        <p14:creationId xmlns:p14="http://schemas.microsoft.com/office/powerpoint/2010/main" val="2186510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281D0-6991-A5ED-A6F9-50A290AE253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5B8E134-4F66-DD41-8D9B-0D48CD7374F1}"/>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BA73023C-7690-BFEE-EDF2-03CFCB572B5E}"/>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D37C7084-14E3-8810-1D45-427DD02EF442}"/>
              </a:ext>
            </a:extLst>
          </p:cNvPr>
          <p:cNvSpPr>
            <a:spLocks noGrp="1"/>
          </p:cNvSpPr>
          <p:nvPr>
            <p:ph type="sldNum" sz="quarter" idx="5"/>
          </p:nvPr>
        </p:nvSpPr>
        <p:spPr/>
        <p:txBody>
          <a:bodyPr/>
          <a:lstStyle/>
          <a:p>
            <a:fld id="{DD4E0E2F-D2E1-4284-8BA9-858CBAA8D99C}" type="slidenum">
              <a:rPr lang="pt-BR" smtClean="0"/>
              <a:t>16</a:t>
            </a:fld>
            <a:endParaRPr lang="pt-BR"/>
          </a:p>
        </p:txBody>
      </p:sp>
    </p:spTree>
    <p:extLst>
      <p:ext uri="{BB962C8B-B14F-4D97-AF65-F5344CB8AC3E}">
        <p14:creationId xmlns:p14="http://schemas.microsoft.com/office/powerpoint/2010/main" val="3178792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645AF-1DC9-628B-32C7-D03565E0DEC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6F717B3-9B3D-4E91-A6F0-C7AE7F090CD8}"/>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06BE3CDF-7FA9-B996-EB2B-4FEEFF2381E2}"/>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5D32AD4C-DCD2-F910-DCE2-46D4A9B50E50}"/>
              </a:ext>
            </a:extLst>
          </p:cNvPr>
          <p:cNvSpPr>
            <a:spLocks noGrp="1"/>
          </p:cNvSpPr>
          <p:nvPr>
            <p:ph type="sldNum" sz="quarter" idx="5"/>
          </p:nvPr>
        </p:nvSpPr>
        <p:spPr/>
        <p:txBody>
          <a:bodyPr/>
          <a:lstStyle/>
          <a:p>
            <a:fld id="{DD4E0E2F-D2E1-4284-8BA9-858CBAA8D99C}" type="slidenum">
              <a:rPr lang="pt-BR" smtClean="0"/>
              <a:t>17</a:t>
            </a:fld>
            <a:endParaRPr lang="pt-BR"/>
          </a:p>
        </p:txBody>
      </p:sp>
    </p:spTree>
    <p:extLst>
      <p:ext uri="{BB962C8B-B14F-4D97-AF65-F5344CB8AC3E}">
        <p14:creationId xmlns:p14="http://schemas.microsoft.com/office/powerpoint/2010/main" val="1192099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7_Slide de Título">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30B6082-952E-6412-D6F3-D56B744D524B}"/>
              </a:ext>
            </a:extLst>
          </p:cNvPr>
          <p:cNvSpPr/>
          <p:nvPr userDrawn="1"/>
        </p:nvSpPr>
        <p:spPr>
          <a:xfrm>
            <a:off x="-38100" y="0"/>
            <a:ext cx="12192000" cy="6858000"/>
          </a:xfrm>
          <a:prstGeom prst="rect">
            <a:avLst/>
          </a:prstGeom>
          <a:gradFill>
            <a:gsLst>
              <a:gs pos="45000">
                <a:schemeClr val="bg1">
                  <a:lumMod val="95000"/>
                  <a:alpha val="63000"/>
                </a:schemeClr>
              </a:gs>
              <a:gs pos="0">
                <a:schemeClr val="bg1">
                  <a:lumMod val="95000"/>
                </a:schemeClr>
              </a:gs>
              <a:gs pos="70000">
                <a:srgbClr val="B63D00">
                  <a:alpha val="0"/>
                </a:srgbClr>
              </a:gs>
              <a:gs pos="100000">
                <a:srgbClr val="530C05">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6" name="Agrupar 15">
            <a:extLst>
              <a:ext uri="{FF2B5EF4-FFF2-40B4-BE49-F238E27FC236}">
                <a16:creationId xmlns:a16="http://schemas.microsoft.com/office/drawing/2014/main" id="{27D74AB6-68C4-83C9-29EA-40BFE6042F86}"/>
              </a:ext>
            </a:extLst>
          </p:cNvPr>
          <p:cNvGrpSpPr/>
          <p:nvPr userDrawn="1"/>
        </p:nvGrpSpPr>
        <p:grpSpPr>
          <a:xfrm>
            <a:off x="206491" y="161364"/>
            <a:ext cx="11779017" cy="431602"/>
            <a:chOff x="206491" y="161364"/>
            <a:chExt cx="11779017" cy="431602"/>
          </a:xfrm>
        </p:grpSpPr>
        <p:grpSp>
          <p:nvGrpSpPr>
            <p:cNvPr id="17" name="Agrupar 16">
              <a:extLst>
                <a:ext uri="{FF2B5EF4-FFF2-40B4-BE49-F238E27FC236}">
                  <a16:creationId xmlns:a16="http://schemas.microsoft.com/office/drawing/2014/main" id="{5060568A-AF70-4ECD-1317-8E80CDAC9521}"/>
                </a:ext>
              </a:extLst>
            </p:cNvPr>
            <p:cNvGrpSpPr/>
            <p:nvPr/>
          </p:nvGrpSpPr>
          <p:grpSpPr>
            <a:xfrm>
              <a:off x="206491" y="161364"/>
              <a:ext cx="11779017" cy="431602"/>
              <a:chOff x="206491" y="161364"/>
              <a:chExt cx="11779017" cy="431602"/>
            </a:xfrm>
          </p:grpSpPr>
          <p:grpSp>
            <p:nvGrpSpPr>
              <p:cNvPr id="19" name="Group 6">
                <a:extLst>
                  <a:ext uri="{FF2B5EF4-FFF2-40B4-BE49-F238E27FC236}">
                    <a16:creationId xmlns:a16="http://schemas.microsoft.com/office/drawing/2014/main" id="{DB5A8F32-8CCA-F44B-C70D-F24CA887B044}"/>
                  </a:ext>
                </a:extLst>
              </p:cNvPr>
              <p:cNvGrpSpPr/>
              <p:nvPr/>
            </p:nvGrpSpPr>
            <p:grpSpPr>
              <a:xfrm>
                <a:off x="206491" y="161364"/>
                <a:ext cx="11779017" cy="431602"/>
                <a:chOff x="206491" y="161364"/>
                <a:chExt cx="11779017" cy="431602"/>
              </a:xfrm>
            </p:grpSpPr>
            <p:sp>
              <p:nvSpPr>
                <p:cNvPr id="21" name="Retângulo: Cantos Arredondados 20">
                  <a:extLst>
                    <a:ext uri="{FF2B5EF4-FFF2-40B4-BE49-F238E27FC236}">
                      <a16:creationId xmlns:a16="http://schemas.microsoft.com/office/drawing/2014/main" id="{5F14F7CB-10D5-51D8-3756-FC15CFEC28B6}"/>
                    </a:ext>
                  </a:extLst>
                </p:cNvPr>
                <p:cNvSpPr/>
                <p:nvPr/>
              </p:nvSpPr>
              <p:spPr>
                <a:xfrm>
                  <a:off x="206491" y="161364"/>
                  <a:ext cx="11779017" cy="431602"/>
                </a:xfrm>
                <a:prstGeom prst="roundRect">
                  <a:avLst/>
                </a:prstGeom>
                <a:gradFill>
                  <a:gsLst>
                    <a:gs pos="99000">
                      <a:srgbClr val="EB5800"/>
                    </a:gs>
                    <a:gs pos="0">
                      <a:srgbClr val="530A0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2" name="Gráfico 21">
                  <a:extLst>
                    <a:ext uri="{FF2B5EF4-FFF2-40B4-BE49-F238E27FC236}">
                      <a16:creationId xmlns:a16="http://schemas.microsoft.com/office/drawing/2014/main" id="{1D13DBEC-503A-21F1-40D0-C66CA90BD0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grpSp>
          <p:sp>
            <p:nvSpPr>
              <p:cNvPr id="20" name="CaixaDeTexto 17">
                <a:extLst>
                  <a:ext uri="{FF2B5EF4-FFF2-40B4-BE49-F238E27FC236}">
                    <a16:creationId xmlns:a16="http://schemas.microsoft.com/office/drawing/2014/main" id="{D0246025-8912-AADD-C816-01F79E7A6FC6}"/>
                  </a:ext>
                </a:extLst>
              </p:cNvPr>
              <p:cNvSpPr txBox="1"/>
              <p:nvPr/>
            </p:nvSpPr>
            <p:spPr>
              <a:xfrm>
                <a:off x="4063126" y="227735"/>
                <a:ext cx="3873397" cy="307777"/>
              </a:xfrm>
              <a:prstGeom prst="rect">
                <a:avLst/>
              </a:prstGeom>
              <a:noFill/>
            </p:spPr>
            <p:txBody>
              <a:bodyPr wrap="square" rtlCol="0">
                <a:spAutoFit/>
              </a:bodyPr>
              <a:lstStyle/>
              <a:p>
                <a:pPr algn="ctr"/>
                <a:r>
                  <a:rPr lang="pt-BR" sz="1400" dirty="0">
                    <a:solidFill>
                      <a:schemeClr val="bg1"/>
                    </a:solidFill>
                    <a:latin typeface="AMX" pitchFamily="2" charset="77"/>
                  </a:rPr>
                  <a:t>CONSTRUÇÃO DE RELACIONAMENTO</a:t>
                </a:r>
              </a:p>
            </p:txBody>
          </p:sp>
        </p:grpSp>
        <p:pic>
          <p:nvPicPr>
            <p:cNvPr id="18" name="Gráfico 17">
              <a:extLst>
                <a:ext uri="{FF2B5EF4-FFF2-40B4-BE49-F238E27FC236}">
                  <a16:creationId xmlns:a16="http://schemas.microsoft.com/office/drawing/2014/main" id="{598629EF-EF92-7A6E-358B-6BAC44DEB2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50739" y="232775"/>
              <a:ext cx="758521" cy="286406"/>
            </a:xfrm>
            <a:prstGeom prst="rect">
              <a:avLst/>
            </a:prstGeom>
          </p:spPr>
        </p:pic>
      </p:grpSp>
    </p:spTree>
    <p:extLst>
      <p:ext uri="{BB962C8B-B14F-4D97-AF65-F5344CB8AC3E}">
        <p14:creationId xmlns:p14="http://schemas.microsoft.com/office/powerpoint/2010/main" val="3825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lide de Título">
    <p:spTree>
      <p:nvGrpSpPr>
        <p:cNvPr id="1" name=""/>
        <p:cNvGrpSpPr/>
        <p:nvPr/>
      </p:nvGrpSpPr>
      <p:grpSpPr>
        <a:xfrm>
          <a:off x="0" y="0"/>
          <a:ext cx="0" cy="0"/>
          <a:chOff x="0" y="0"/>
          <a:chExt cx="0" cy="0"/>
        </a:xfrm>
      </p:grpSpPr>
      <p:grpSp>
        <p:nvGrpSpPr>
          <p:cNvPr id="15" name="Agrupar 14">
            <a:extLst>
              <a:ext uri="{FF2B5EF4-FFF2-40B4-BE49-F238E27FC236}">
                <a16:creationId xmlns:a16="http://schemas.microsoft.com/office/drawing/2014/main" id="{55675524-2011-6257-09F0-BEFA940DF391}"/>
              </a:ext>
            </a:extLst>
          </p:cNvPr>
          <p:cNvGrpSpPr/>
          <p:nvPr userDrawn="1"/>
        </p:nvGrpSpPr>
        <p:grpSpPr>
          <a:xfrm>
            <a:off x="206491" y="161364"/>
            <a:ext cx="11779017" cy="431602"/>
            <a:chOff x="206491" y="161364"/>
            <a:chExt cx="11779017" cy="431602"/>
          </a:xfrm>
        </p:grpSpPr>
        <p:grpSp>
          <p:nvGrpSpPr>
            <p:cNvPr id="16" name="Agrupar 15">
              <a:extLst>
                <a:ext uri="{FF2B5EF4-FFF2-40B4-BE49-F238E27FC236}">
                  <a16:creationId xmlns:a16="http://schemas.microsoft.com/office/drawing/2014/main" id="{326EB463-6D86-010E-EA48-1F6AA7750893}"/>
                </a:ext>
              </a:extLst>
            </p:cNvPr>
            <p:cNvGrpSpPr/>
            <p:nvPr/>
          </p:nvGrpSpPr>
          <p:grpSpPr>
            <a:xfrm>
              <a:off x="206491" y="161364"/>
              <a:ext cx="11779017" cy="431602"/>
              <a:chOff x="206491" y="161364"/>
              <a:chExt cx="11779017" cy="431602"/>
            </a:xfrm>
          </p:grpSpPr>
          <p:grpSp>
            <p:nvGrpSpPr>
              <p:cNvPr id="18" name="Group 6">
                <a:extLst>
                  <a:ext uri="{FF2B5EF4-FFF2-40B4-BE49-F238E27FC236}">
                    <a16:creationId xmlns:a16="http://schemas.microsoft.com/office/drawing/2014/main" id="{11BCE1E2-1E7B-0659-6BF7-B2521FDAFA0D}"/>
                  </a:ext>
                </a:extLst>
              </p:cNvPr>
              <p:cNvGrpSpPr/>
              <p:nvPr/>
            </p:nvGrpSpPr>
            <p:grpSpPr>
              <a:xfrm>
                <a:off x="206491" y="161364"/>
                <a:ext cx="11779017" cy="431602"/>
                <a:chOff x="206491" y="161364"/>
                <a:chExt cx="11779017" cy="431602"/>
              </a:xfrm>
            </p:grpSpPr>
            <p:sp>
              <p:nvSpPr>
                <p:cNvPr id="20" name="Retângulo: Cantos Arredondados 19">
                  <a:extLst>
                    <a:ext uri="{FF2B5EF4-FFF2-40B4-BE49-F238E27FC236}">
                      <a16:creationId xmlns:a16="http://schemas.microsoft.com/office/drawing/2014/main" id="{10267B25-E5EE-A3E3-A9EA-67B5201C5E21}"/>
                    </a:ext>
                  </a:extLst>
                </p:cNvPr>
                <p:cNvSpPr/>
                <p:nvPr/>
              </p:nvSpPr>
              <p:spPr>
                <a:xfrm>
                  <a:off x="206491" y="161364"/>
                  <a:ext cx="11779017" cy="431602"/>
                </a:xfrm>
                <a:prstGeom prst="roundRect">
                  <a:avLst/>
                </a:prstGeom>
                <a:gradFill>
                  <a:gsLst>
                    <a:gs pos="99000">
                      <a:srgbClr val="EB5800"/>
                    </a:gs>
                    <a:gs pos="0">
                      <a:srgbClr val="530A0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1" name="Gráfico 20">
                  <a:extLst>
                    <a:ext uri="{FF2B5EF4-FFF2-40B4-BE49-F238E27FC236}">
                      <a16:creationId xmlns:a16="http://schemas.microsoft.com/office/drawing/2014/main" id="{72E299C2-EC50-7A1D-6046-48A13DFDC2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grpSp>
          <p:sp>
            <p:nvSpPr>
              <p:cNvPr id="19" name="CaixaDeTexto 17">
                <a:extLst>
                  <a:ext uri="{FF2B5EF4-FFF2-40B4-BE49-F238E27FC236}">
                    <a16:creationId xmlns:a16="http://schemas.microsoft.com/office/drawing/2014/main" id="{C744905A-D41B-AE4A-FA10-660D3E0DD1E7}"/>
                  </a:ext>
                </a:extLst>
              </p:cNvPr>
              <p:cNvSpPr txBox="1"/>
              <p:nvPr/>
            </p:nvSpPr>
            <p:spPr>
              <a:xfrm>
                <a:off x="4063126" y="227735"/>
                <a:ext cx="3873397" cy="307777"/>
              </a:xfrm>
              <a:prstGeom prst="rect">
                <a:avLst/>
              </a:prstGeom>
              <a:noFill/>
            </p:spPr>
            <p:txBody>
              <a:bodyPr wrap="square" rtlCol="0">
                <a:spAutoFit/>
              </a:bodyPr>
              <a:lstStyle/>
              <a:p>
                <a:pPr algn="ctr"/>
                <a:r>
                  <a:rPr lang="pt-BR" sz="1400" dirty="0">
                    <a:solidFill>
                      <a:schemeClr val="bg1"/>
                    </a:solidFill>
                    <a:latin typeface="AMX" pitchFamily="2" charset="77"/>
                  </a:rPr>
                  <a:t>CONSTRUÇÃO DE RELACIONAMENTO</a:t>
                </a:r>
              </a:p>
            </p:txBody>
          </p:sp>
        </p:grpSp>
        <p:pic>
          <p:nvPicPr>
            <p:cNvPr id="17" name="Gráfico 16">
              <a:extLst>
                <a:ext uri="{FF2B5EF4-FFF2-40B4-BE49-F238E27FC236}">
                  <a16:creationId xmlns:a16="http://schemas.microsoft.com/office/drawing/2014/main" id="{F635D181-C1A1-7D9B-3A81-E432646998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50739" y="232775"/>
              <a:ext cx="758521" cy="286406"/>
            </a:xfrm>
            <a:prstGeom prst="rect">
              <a:avLst/>
            </a:prstGeom>
          </p:spPr>
        </p:pic>
      </p:grpSp>
    </p:spTree>
    <p:extLst>
      <p:ext uri="{BB962C8B-B14F-4D97-AF65-F5344CB8AC3E}">
        <p14:creationId xmlns:p14="http://schemas.microsoft.com/office/powerpoint/2010/main" val="147468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Atenção/Dica">
    <p:bg>
      <p:bgPr>
        <a:solidFill>
          <a:schemeClr val="bg1"/>
        </a:solid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A9CEF690-ADD3-6361-45C4-66334C52DC04}"/>
              </a:ext>
            </a:extLst>
          </p:cNvPr>
          <p:cNvPicPr>
            <a:picLocks noChangeAspect="1"/>
          </p:cNvPicPr>
          <p:nvPr userDrawn="1"/>
        </p:nvPicPr>
        <p:blipFill>
          <a:blip r:embed="rId2">
            <a:extLst>
              <a:ext uri="{28A0092B-C50C-407E-A947-70E740481C1C}">
                <a14:useLocalDpi xmlns:a14="http://schemas.microsoft.com/office/drawing/2010/main" val="0"/>
              </a:ext>
            </a:extLst>
          </a:blip>
          <a:srcRect l="-12" t="-32" r="11044" b="31424"/>
          <a:stretch>
            <a:fillRect/>
          </a:stretch>
        </p:blipFill>
        <p:spPr>
          <a:xfrm>
            <a:off x="247650" y="762000"/>
            <a:ext cx="11715750" cy="5162550"/>
          </a:xfrm>
          <a:prstGeom prst="roundRect">
            <a:avLst>
              <a:gd name="adj" fmla="val 1664"/>
            </a:avLst>
          </a:prstGeom>
        </p:spPr>
      </p:pic>
      <p:sp>
        <p:nvSpPr>
          <p:cNvPr id="4" name="Retângulo Arredondado 2">
            <a:extLst>
              <a:ext uri="{FF2B5EF4-FFF2-40B4-BE49-F238E27FC236}">
                <a16:creationId xmlns:a16="http://schemas.microsoft.com/office/drawing/2014/main" id="{2AE48ECF-81C4-5D2B-279F-657C035ED423}"/>
              </a:ext>
            </a:extLst>
          </p:cNvPr>
          <p:cNvSpPr/>
          <p:nvPr userDrawn="1"/>
        </p:nvSpPr>
        <p:spPr>
          <a:xfrm>
            <a:off x="249127" y="764381"/>
            <a:ext cx="8885446" cy="5158438"/>
          </a:xfrm>
          <a:prstGeom prst="roundRect">
            <a:avLst>
              <a:gd name="adj" fmla="val 1412"/>
            </a:avLst>
          </a:prstGeom>
          <a:gradFill>
            <a:gsLst>
              <a:gs pos="0">
                <a:srgbClr val="530C05"/>
              </a:gs>
              <a:gs pos="43000">
                <a:srgbClr val="880000">
                  <a:alpha val="57745"/>
                </a:srgbClr>
              </a:gs>
              <a:gs pos="83000">
                <a:srgbClr val="880000">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0" name="Agrupar 19">
            <a:extLst>
              <a:ext uri="{FF2B5EF4-FFF2-40B4-BE49-F238E27FC236}">
                <a16:creationId xmlns:a16="http://schemas.microsoft.com/office/drawing/2014/main" id="{A851F78B-797F-9C2B-2126-FC3E2DF4210C}"/>
              </a:ext>
            </a:extLst>
          </p:cNvPr>
          <p:cNvGrpSpPr/>
          <p:nvPr userDrawn="1"/>
        </p:nvGrpSpPr>
        <p:grpSpPr>
          <a:xfrm>
            <a:off x="5493456" y="1256902"/>
            <a:ext cx="6136442" cy="2493853"/>
            <a:chOff x="7650864" y="-836974"/>
            <a:chExt cx="6136442" cy="2493853"/>
          </a:xfrm>
        </p:grpSpPr>
        <p:grpSp>
          <p:nvGrpSpPr>
            <p:cNvPr id="21" name="Agrupar 20">
              <a:extLst>
                <a:ext uri="{FF2B5EF4-FFF2-40B4-BE49-F238E27FC236}">
                  <a16:creationId xmlns:a16="http://schemas.microsoft.com/office/drawing/2014/main" id="{3D55037A-DC99-0E26-8CAF-D2EE0E0FACA6}"/>
                </a:ext>
              </a:extLst>
            </p:cNvPr>
            <p:cNvGrpSpPr/>
            <p:nvPr/>
          </p:nvGrpSpPr>
          <p:grpSpPr>
            <a:xfrm>
              <a:off x="7650864" y="-836974"/>
              <a:ext cx="1210862" cy="1914692"/>
              <a:chOff x="7650864" y="-836974"/>
              <a:chExt cx="1210862" cy="1914692"/>
            </a:xfrm>
          </p:grpSpPr>
          <p:sp>
            <p:nvSpPr>
              <p:cNvPr id="26" name="Retângulo Arredondado 35">
                <a:extLst>
                  <a:ext uri="{FF2B5EF4-FFF2-40B4-BE49-F238E27FC236}">
                    <a16:creationId xmlns:a16="http://schemas.microsoft.com/office/drawing/2014/main" id="{FD11F11C-2DAF-B7C6-56EA-22C6CB57292D}"/>
                  </a:ext>
                </a:extLst>
              </p:cNvPr>
              <p:cNvSpPr/>
              <p:nvPr/>
            </p:nvSpPr>
            <p:spPr>
              <a:xfrm>
                <a:off x="7650864" y="-836974"/>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Arredondado 36">
                <a:extLst>
                  <a:ext uri="{FF2B5EF4-FFF2-40B4-BE49-F238E27FC236}">
                    <a16:creationId xmlns:a16="http://schemas.microsoft.com/office/drawing/2014/main" id="{9518526E-F7B5-6AA8-1F91-DB5E8972F261}"/>
                  </a:ext>
                </a:extLst>
              </p:cNvPr>
              <p:cNvSpPr/>
              <p:nvPr/>
            </p:nvSpPr>
            <p:spPr>
              <a:xfrm>
                <a:off x="8255694" y="108027"/>
                <a:ext cx="606032" cy="606032"/>
              </a:xfrm>
              <a:prstGeom prst="roundRect">
                <a:avLst/>
              </a:prstGeom>
              <a:solidFill>
                <a:srgbClr val="9A1003">
                  <a:alpha val="4999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8" name="Retângulo Arredondado 37">
                <a:extLst>
                  <a:ext uri="{FF2B5EF4-FFF2-40B4-BE49-F238E27FC236}">
                    <a16:creationId xmlns:a16="http://schemas.microsoft.com/office/drawing/2014/main" id="{F233C0A1-A4C0-560E-111A-94559B816CB6}"/>
                  </a:ext>
                </a:extLst>
              </p:cNvPr>
              <p:cNvSpPr/>
              <p:nvPr/>
            </p:nvSpPr>
            <p:spPr>
              <a:xfrm>
                <a:off x="7674131" y="923722"/>
                <a:ext cx="153996" cy="15399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2" name="Agrupar 21">
              <a:extLst>
                <a:ext uri="{FF2B5EF4-FFF2-40B4-BE49-F238E27FC236}">
                  <a16:creationId xmlns:a16="http://schemas.microsoft.com/office/drawing/2014/main" id="{4CFF8CD9-9E2F-8F76-AC31-A32F3963FB1A}"/>
                </a:ext>
              </a:extLst>
            </p:cNvPr>
            <p:cNvGrpSpPr/>
            <p:nvPr/>
          </p:nvGrpSpPr>
          <p:grpSpPr>
            <a:xfrm>
              <a:off x="8457563" y="498558"/>
              <a:ext cx="5329743" cy="1158321"/>
              <a:chOff x="4885456" y="-181142"/>
              <a:chExt cx="2141951" cy="465513"/>
            </a:xfrm>
          </p:grpSpPr>
          <p:sp>
            <p:nvSpPr>
              <p:cNvPr id="23" name="Retângulo Arredondado 32">
                <a:extLst>
                  <a:ext uri="{FF2B5EF4-FFF2-40B4-BE49-F238E27FC236}">
                    <a16:creationId xmlns:a16="http://schemas.microsoft.com/office/drawing/2014/main" id="{C761B1C6-90D8-C543-3B74-C8EA9945A90F}"/>
                  </a:ext>
                </a:extLst>
              </p:cNvPr>
              <p:cNvSpPr/>
              <p:nvPr/>
            </p:nvSpPr>
            <p:spPr>
              <a:xfrm>
                <a:off x="6561894" y="-181142"/>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Arredondado 33">
                <a:extLst>
                  <a:ext uri="{FF2B5EF4-FFF2-40B4-BE49-F238E27FC236}">
                    <a16:creationId xmlns:a16="http://schemas.microsoft.com/office/drawing/2014/main" id="{C1845B4B-18E8-9E7E-DD41-EB0DAA2C684D}"/>
                  </a:ext>
                </a:extLst>
              </p:cNvPr>
              <p:cNvSpPr/>
              <p:nvPr/>
            </p:nvSpPr>
            <p:spPr>
              <a:xfrm>
                <a:off x="6469237" y="-63572"/>
                <a:ext cx="168483" cy="168483"/>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5" name="Retângulo Arredondado 34">
                <a:extLst>
                  <a:ext uri="{FF2B5EF4-FFF2-40B4-BE49-F238E27FC236}">
                    <a16:creationId xmlns:a16="http://schemas.microsoft.com/office/drawing/2014/main" id="{A55D070D-EF48-DCCB-388C-A4504257ECE5}"/>
                  </a:ext>
                </a:extLst>
              </p:cNvPr>
              <p:cNvSpPr/>
              <p:nvPr/>
            </p:nvSpPr>
            <p:spPr>
              <a:xfrm>
                <a:off x="4885456" y="10966"/>
                <a:ext cx="81297" cy="81297"/>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sp>
        <p:nvSpPr>
          <p:cNvPr id="29" name="CaixaDeTexto 17">
            <a:extLst>
              <a:ext uri="{FF2B5EF4-FFF2-40B4-BE49-F238E27FC236}">
                <a16:creationId xmlns:a16="http://schemas.microsoft.com/office/drawing/2014/main" id="{88854AA8-4F87-9241-E6E2-682C7CBE298D}"/>
              </a:ext>
            </a:extLst>
          </p:cNvPr>
          <p:cNvSpPr txBox="1"/>
          <p:nvPr userDrawn="1"/>
        </p:nvSpPr>
        <p:spPr>
          <a:xfrm>
            <a:off x="4870617" y="225744"/>
            <a:ext cx="2430474" cy="307777"/>
          </a:xfrm>
          <a:prstGeom prst="rect">
            <a:avLst/>
          </a:prstGeom>
          <a:noFill/>
        </p:spPr>
        <p:txBody>
          <a:bodyPr wrap="none" rtlCol="0">
            <a:spAutoFit/>
          </a:bodyPr>
          <a:lstStyle/>
          <a:p>
            <a:pPr algn="ctr"/>
            <a:r>
              <a:rPr lang="pt-BR" sz="1400" dirty="0">
                <a:solidFill>
                  <a:schemeClr val="bg1"/>
                </a:solidFill>
                <a:latin typeface="AMX" pitchFamily="2" charset="77"/>
              </a:rPr>
              <a:t>COORDENADOR - MEU PAPEL</a:t>
            </a:r>
          </a:p>
        </p:txBody>
      </p:sp>
      <p:grpSp>
        <p:nvGrpSpPr>
          <p:cNvPr id="10" name="Agrupar 9">
            <a:extLst>
              <a:ext uri="{FF2B5EF4-FFF2-40B4-BE49-F238E27FC236}">
                <a16:creationId xmlns:a16="http://schemas.microsoft.com/office/drawing/2014/main" id="{FAEC1429-4C5D-CD24-5D9D-26B91C882DDF}"/>
              </a:ext>
            </a:extLst>
          </p:cNvPr>
          <p:cNvGrpSpPr/>
          <p:nvPr userDrawn="1"/>
        </p:nvGrpSpPr>
        <p:grpSpPr>
          <a:xfrm>
            <a:off x="206491" y="161364"/>
            <a:ext cx="11779017" cy="431602"/>
            <a:chOff x="206491" y="161364"/>
            <a:chExt cx="11779017" cy="431602"/>
          </a:xfrm>
        </p:grpSpPr>
        <p:grpSp>
          <p:nvGrpSpPr>
            <p:cNvPr id="11" name="Agrupar 10">
              <a:extLst>
                <a:ext uri="{FF2B5EF4-FFF2-40B4-BE49-F238E27FC236}">
                  <a16:creationId xmlns:a16="http://schemas.microsoft.com/office/drawing/2014/main" id="{D1B02BC0-BD5B-9254-8517-66216D0BE36D}"/>
                </a:ext>
              </a:extLst>
            </p:cNvPr>
            <p:cNvGrpSpPr/>
            <p:nvPr/>
          </p:nvGrpSpPr>
          <p:grpSpPr>
            <a:xfrm>
              <a:off x="206491" y="161364"/>
              <a:ext cx="11779017" cy="431602"/>
              <a:chOff x="206491" y="161364"/>
              <a:chExt cx="11779017" cy="431602"/>
            </a:xfrm>
          </p:grpSpPr>
          <p:grpSp>
            <p:nvGrpSpPr>
              <p:cNvPr id="13" name="Group 6">
                <a:extLst>
                  <a:ext uri="{FF2B5EF4-FFF2-40B4-BE49-F238E27FC236}">
                    <a16:creationId xmlns:a16="http://schemas.microsoft.com/office/drawing/2014/main" id="{609B4DF6-BE4A-5FD1-4AD5-BE2EC8F5EF52}"/>
                  </a:ext>
                </a:extLst>
              </p:cNvPr>
              <p:cNvGrpSpPr/>
              <p:nvPr/>
            </p:nvGrpSpPr>
            <p:grpSpPr>
              <a:xfrm>
                <a:off x="206491" y="161364"/>
                <a:ext cx="11779017" cy="431602"/>
                <a:chOff x="206491" y="161364"/>
                <a:chExt cx="11779017" cy="431602"/>
              </a:xfrm>
            </p:grpSpPr>
            <p:sp>
              <p:nvSpPr>
                <p:cNvPr id="15" name="Retângulo: Cantos Arredondados 14">
                  <a:extLst>
                    <a:ext uri="{FF2B5EF4-FFF2-40B4-BE49-F238E27FC236}">
                      <a16:creationId xmlns:a16="http://schemas.microsoft.com/office/drawing/2014/main" id="{3CBD64D6-706E-2791-948D-D50BAC40BDBC}"/>
                    </a:ext>
                  </a:extLst>
                </p:cNvPr>
                <p:cNvSpPr/>
                <p:nvPr/>
              </p:nvSpPr>
              <p:spPr>
                <a:xfrm>
                  <a:off x="206491" y="161364"/>
                  <a:ext cx="11779017" cy="431602"/>
                </a:xfrm>
                <a:prstGeom prst="roundRect">
                  <a:avLst/>
                </a:prstGeom>
                <a:gradFill>
                  <a:gsLst>
                    <a:gs pos="99000">
                      <a:srgbClr val="EB5800"/>
                    </a:gs>
                    <a:gs pos="0">
                      <a:srgbClr val="530A0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6" name="Gráfico 15">
                  <a:extLst>
                    <a:ext uri="{FF2B5EF4-FFF2-40B4-BE49-F238E27FC236}">
                      <a16:creationId xmlns:a16="http://schemas.microsoft.com/office/drawing/2014/main" id="{EB05B491-B0E0-E3A1-E476-0B97AD665B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grpSp>
          <p:sp>
            <p:nvSpPr>
              <p:cNvPr id="14" name="CaixaDeTexto 17">
                <a:extLst>
                  <a:ext uri="{FF2B5EF4-FFF2-40B4-BE49-F238E27FC236}">
                    <a16:creationId xmlns:a16="http://schemas.microsoft.com/office/drawing/2014/main" id="{205EDB36-8507-5C26-E72F-A0D3B9BFF467}"/>
                  </a:ext>
                </a:extLst>
              </p:cNvPr>
              <p:cNvSpPr txBox="1"/>
              <p:nvPr/>
            </p:nvSpPr>
            <p:spPr>
              <a:xfrm>
                <a:off x="4063126" y="227735"/>
                <a:ext cx="3873397" cy="307777"/>
              </a:xfrm>
              <a:prstGeom prst="rect">
                <a:avLst/>
              </a:prstGeom>
              <a:noFill/>
            </p:spPr>
            <p:txBody>
              <a:bodyPr wrap="square" rtlCol="0">
                <a:spAutoFit/>
              </a:bodyPr>
              <a:lstStyle/>
              <a:p>
                <a:pPr algn="ctr"/>
                <a:r>
                  <a:rPr lang="pt-BR" sz="1400" dirty="0">
                    <a:solidFill>
                      <a:schemeClr val="bg1"/>
                    </a:solidFill>
                    <a:latin typeface="AMX" pitchFamily="2" charset="77"/>
                  </a:rPr>
                  <a:t>CONSTRUÇÃO DE RELACIONAMENTO</a:t>
                </a:r>
              </a:p>
            </p:txBody>
          </p:sp>
        </p:grpSp>
        <p:pic>
          <p:nvPicPr>
            <p:cNvPr id="12" name="Gráfico 11">
              <a:extLst>
                <a:ext uri="{FF2B5EF4-FFF2-40B4-BE49-F238E27FC236}">
                  <a16:creationId xmlns:a16="http://schemas.microsoft.com/office/drawing/2014/main" id="{8E53BF2D-55D0-F299-0223-B47812A61C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50739" y="232775"/>
              <a:ext cx="758521" cy="286406"/>
            </a:xfrm>
            <a:prstGeom prst="rect">
              <a:avLst/>
            </a:prstGeom>
          </p:spPr>
        </p:pic>
      </p:grpSp>
    </p:spTree>
    <p:extLst>
      <p:ext uri="{BB962C8B-B14F-4D97-AF65-F5344CB8AC3E}">
        <p14:creationId xmlns:p14="http://schemas.microsoft.com/office/powerpoint/2010/main" val="1647513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onteúdo base">
    <p:spTree>
      <p:nvGrpSpPr>
        <p:cNvPr id="1" name=""/>
        <p:cNvGrpSpPr/>
        <p:nvPr/>
      </p:nvGrpSpPr>
      <p:grpSpPr>
        <a:xfrm>
          <a:off x="0" y="0"/>
          <a:ext cx="0" cy="0"/>
          <a:chOff x="0" y="0"/>
          <a:chExt cx="0" cy="0"/>
        </a:xfrm>
      </p:grpSpPr>
      <p:sp>
        <p:nvSpPr>
          <p:cNvPr id="13" name="Retângulo 12"/>
          <p:cNvSpPr/>
          <p:nvPr/>
        </p:nvSpPr>
        <p:spPr>
          <a:xfrm>
            <a:off x="0" y="-838200"/>
            <a:ext cx="12192000" cy="81814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aixaDeTexto 13"/>
          <p:cNvSpPr txBox="1"/>
          <p:nvPr/>
        </p:nvSpPr>
        <p:spPr>
          <a:xfrm>
            <a:off x="1959935" y="-690737"/>
            <a:ext cx="8272130" cy="523220"/>
          </a:xfrm>
          <a:prstGeom prst="rect">
            <a:avLst/>
          </a:prstGeom>
          <a:noFill/>
        </p:spPr>
        <p:txBody>
          <a:bodyPr wrap="square" rtlCol="0">
            <a:spAutoFit/>
          </a:bodyPr>
          <a:lstStyle/>
          <a:p>
            <a:pPr algn="ctr"/>
            <a:r>
              <a:rPr lang="pt-BR" sz="2800" b="1" i="0">
                <a:solidFill>
                  <a:schemeClr val="tx1"/>
                </a:solidFill>
                <a:latin typeface="Calibri" panose="020F0502020204030204" pitchFamily="34" charset="0"/>
                <a:cs typeface="Calibri" panose="020F0502020204030204" pitchFamily="34" charset="0"/>
              </a:rPr>
              <a:t>  CONTEÚDO</a:t>
            </a:r>
          </a:p>
        </p:txBody>
      </p:sp>
      <p:sp>
        <p:nvSpPr>
          <p:cNvPr id="3" name="Retângulo 2"/>
          <p:cNvSpPr/>
          <p:nvPr/>
        </p:nvSpPr>
        <p:spPr>
          <a:xfrm>
            <a:off x="-3592286" y="0"/>
            <a:ext cx="3592286" cy="4401784"/>
          </a:xfrm>
          <a:prstGeom prst="rect">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p:cNvSpPr txBox="1"/>
          <p:nvPr/>
        </p:nvSpPr>
        <p:spPr>
          <a:xfrm rot="16200000">
            <a:off x="-5121346" y="1715237"/>
            <a:ext cx="3981450" cy="923330"/>
          </a:xfrm>
          <a:prstGeom prst="rect">
            <a:avLst/>
          </a:prstGeom>
          <a:noFill/>
        </p:spPr>
        <p:txBody>
          <a:bodyPr wrap="square" rtlCol="0">
            <a:spAutoFit/>
          </a:bodyPr>
          <a:lstStyle/>
          <a:p>
            <a:pPr algn="ctr"/>
            <a:r>
              <a:rPr lang="pt-BR" sz="5400" b="1" i="0">
                <a:solidFill>
                  <a:schemeClr val="accent1">
                    <a:lumMod val="40000"/>
                    <a:lumOff val="60000"/>
                  </a:schemeClr>
                </a:solidFill>
                <a:latin typeface="Arial Black" panose="020B0A04020102020204" pitchFamily="34" charset="0"/>
                <a:cs typeface="Arial Black" panose="020B0A04020102020204" pitchFamily="34" charset="0"/>
              </a:rPr>
              <a:t>DG</a:t>
            </a:r>
          </a:p>
        </p:txBody>
      </p:sp>
      <p:sp>
        <p:nvSpPr>
          <p:cNvPr id="16" name="Retângulo 15"/>
          <p:cNvSpPr/>
          <p:nvPr/>
        </p:nvSpPr>
        <p:spPr>
          <a:xfrm>
            <a:off x="-3592286" y="4401784"/>
            <a:ext cx="3592286" cy="2456215"/>
          </a:xfrm>
          <a:prstGeom prst="rect">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p:cNvSpPr txBox="1"/>
          <p:nvPr/>
        </p:nvSpPr>
        <p:spPr>
          <a:xfrm rot="16200000">
            <a:off x="-4163483" y="5212459"/>
            <a:ext cx="2065725" cy="923330"/>
          </a:xfrm>
          <a:prstGeom prst="rect">
            <a:avLst/>
          </a:prstGeom>
          <a:noFill/>
        </p:spPr>
        <p:txBody>
          <a:bodyPr wrap="square" rtlCol="0">
            <a:spAutoFit/>
          </a:bodyPr>
          <a:lstStyle/>
          <a:p>
            <a:pPr algn="ctr"/>
            <a:r>
              <a:rPr lang="pt-BR" sz="5400" b="1" i="0">
                <a:solidFill>
                  <a:schemeClr val="accent6">
                    <a:lumMod val="40000"/>
                    <a:lumOff val="60000"/>
                  </a:schemeClr>
                </a:solidFill>
                <a:latin typeface="Arial Black" panose="020B0A04020102020204" pitchFamily="34" charset="0"/>
                <a:cs typeface="Arial Black" panose="020B0A04020102020204" pitchFamily="34" charset="0"/>
              </a:rPr>
              <a:t>WEB</a:t>
            </a:r>
          </a:p>
        </p:txBody>
      </p:sp>
      <p:sp>
        <p:nvSpPr>
          <p:cNvPr id="18" name="Retângulo 17"/>
          <p:cNvSpPr/>
          <p:nvPr/>
        </p:nvSpPr>
        <p:spPr>
          <a:xfrm>
            <a:off x="12192000" y="0"/>
            <a:ext cx="3592286" cy="6858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3592286" y="-818148"/>
            <a:ext cx="3592286" cy="818147"/>
          </a:xfrm>
          <a:prstGeom prst="rect">
            <a:avLst/>
          </a:prstGeom>
          <a:solidFill>
            <a:srgbClr val="00002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12192000" y="-818147"/>
            <a:ext cx="3592286" cy="818147"/>
          </a:xfrm>
          <a:prstGeom prst="rect">
            <a:avLst/>
          </a:prstGeom>
          <a:solidFill>
            <a:srgbClr val="00002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3429001" y="-578031"/>
            <a:ext cx="3265715" cy="338554"/>
          </a:xfrm>
          <a:prstGeom prst="rect">
            <a:avLst/>
          </a:prstGeom>
          <a:noFill/>
        </p:spPr>
        <p:txBody>
          <a:bodyPr wrap="square" rtlCol="0">
            <a:spAutoFit/>
          </a:bodyPr>
          <a:lstStyle/>
          <a:p>
            <a:pPr algn="ctr"/>
            <a:r>
              <a:rPr lang="pt-BR" sz="1600" b="1">
                <a:solidFill>
                  <a:schemeClr val="bg1"/>
                </a:solidFill>
              </a:rPr>
              <a:t>Comentários para Equipe</a:t>
            </a:r>
          </a:p>
        </p:txBody>
      </p:sp>
      <p:sp>
        <p:nvSpPr>
          <p:cNvPr id="9" name="CaixaDeTexto 8"/>
          <p:cNvSpPr txBox="1"/>
          <p:nvPr/>
        </p:nvSpPr>
        <p:spPr>
          <a:xfrm>
            <a:off x="12355285" y="-578031"/>
            <a:ext cx="3265715" cy="338554"/>
          </a:xfrm>
          <a:prstGeom prst="rect">
            <a:avLst/>
          </a:prstGeom>
          <a:noFill/>
        </p:spPr>
        <p:txBody>
          <a:bodyPr wrap="square" rtlCol="0">
            <a:spAutoFit/>
          </a:bodyPr>
          <a:lstStyle/>
          <a:p>
            <a:pPr algn="ctr"/>
            <a:r>
              <a:rPr lang="pt-BR" sz="1600" b="1">
                <a:solidFill>
                  <a:schemeClr val="bg1"/>
                </a:solidFill>
              </a:rPr>
              <a:t>Comentários para cliente</a:t>
            </a:r>
          </a:p>
        </p:txBody>
      </p:sp>
      <p:sp>
        <p:nvSpPr>
          <p:cNvPr id="15" name="CaixaDeTexto 14"/>
          <p:cNvSpPr txBox="1"/>
          <p:nvPr/>
        </p:nvSpPr>
        <p:spPr>
          <a:xfrm rot="5400000">
            <a:off x="13331896" y="2695352"/>
            <a:ext cx="3981450" cy="923330"/>
          </a:xfrm>
          <a:prstGeom prst="rect">
            <a:avLst/>
          </a:prstGeom>
          <a:noFill/>
        </p:spPr>
        <p:txBody>
          <a:bodyPr wrap="square" rtlCol="0">
            <a:spAutoFit/>
          </a:bodyPr>
          <a:lstStyle/>
          <a:p>
            <a:pPr algn="ctr"/>
            <a:r>
              <a:rPr lang="pt-BR" sz="5400" b="1" i="0">
                <a:solidFill>
                  <a:schemeClr val="bg2">
                    <a:lumMod val="90000"/>
                  </a:schemeClr>
                </a:solidFill>
                <a:latin typeface="Arial Black" panose="020B0A04020102020204" pitchFamily="34" charset="0"/>
                <a:cs typeface="Arial Black" panose="020B0A04020102020204" pitchFamily="34" charset="0"/>
              </a:rPr>
              <a:t>CLIENTE</a:t>
            </a:r>
          </a:p>
        </p:txBody>
      </p:sp>
    </p:spTree>
    <p:extLst>
      <p:ext uri="{BB962C8B-B14F-4D97-AF65-F5344CB8AC3E}">
        <p14:creationId xmlns:p14="http://schemas.microsoft.com/office/powerpoint/2010/main" val="16313281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75AF4F76-DF87-5333-A680-B3820BA1AD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750ECD8E-3152-1588-BBA6-6DCF93F29A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6417B75-F044-614E-2060-670E5D22D6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9CABCB3-13D5-4375-9A58-D6BDD5A4FB38}" type="datetimeFigureOut">
              <a:rPr lang="pt-BR" smtClean="0"/>
              <a:t>17/12/2025</a:t>
            </a:fld>
            <a:endParaRPr lang="pt-BR"/>
          </a:p>
        </p:txBody>
      </p:sp>
      <p:sp>
        <p:nvSpPr>
          <p:cNvPr id="5" name="Espaço Reservado para Rodapé 4">
            <a:extLst>
              <a:ext uri="{FF2B5EF4-FFF2-40B4-BE49-F238E27FC236}">
                <a16:creationId xmlns:a16="http://schemas.microsoft.com/office/drawing/2014/main" id="{D748F2D3-A88E-6422-03A8-EDCC892690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9A563DF6-CA97-8DE7-35CD-D7AB3EB926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8F9A80B-DF37-45AB-A2E1-968318FF3A4F}" type="slidenum">
              <a:rPr lang="pt-BR" smtClean="0"/>
              <a:t>‹nº›</a:t>
            </a:fld>
            <a:endParaRPr lang="pt-BR"/>
          </a:p>
        </p:txBody>
      </p:sp>
    </p:spTree>
    <p:extLst>
      <p:ext uri="{BB962C8B-B14F-4D97-AF65-F5344CB8AC3E}">
        <p14:creationId xmlns:p14="http://schemas.microsoft.com/office/powerpoint/2010/main" val="933111393"/>
      </p:ext>
    </p:extLst>
  </p:cSld>
  <p:clrMap bg1="lt1" tx1="dk1" bg2="lt2" tx2="dk2" accent1="accent1" accent2="accent2" accent3="accent3" accent4="accent4" accent5="accent5" accent6="accent6" hlink="hlink" folHlink="folHlink"/>
  <p:sldLayoutIdLst>
    <p:sldLayoutId id="2147483683" r:id="rId1"/>
    <p:sldLayoutId id="2147483678" r:id="rId2"/>
    <p:sldLayoutId id="2147483684" r:id="rId3"/>
    <p:sldLayoutId id="214748368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svg"/><Relationship Id="rId4" Type="http://schemas.openxmlformats.org/officeDocument/2006/relationships/image" Target="../media/image6.jpg"/><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2.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4.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4.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4.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g"/><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4.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44.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4.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sv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sv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sv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4.sv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notesSlide" Target="../notesSlides/notesSlide3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svg"/><Relationship Id="rId4" Type="http://schemas.openxmlformats.org/officeDocument/2006/relationships/image" Target="../media/image6.jpg"/><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DC89D-6AD7-B4DA-0438-F5C32BBA69C2}"/>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1B358162-8539-712B-F28C-E609C8566442}"/>
              </a:ext>
            </a:extLst>
          </p:cNvPr>
          <p:cNvPicPr>
            <a:picLocks noChangeAspect="1"/>
          </p:cNvPicPr>
          <p:nvPr/>
        </p:nvPicPr>
        <p:blipFill>
          <a:blip r:embed="rId4">
            <a:extLst>
              <a:ext uri="{28A0092B-C50C-407E-A947-70E740481C1C}">
                <a14:useLocalDpi xmlns:a14="http://schemas.microsoft.com/office/drawing/2010/main" val="0"/>
              </a:ext>
            </a:extLst>
          </a:blip>
          <a:srcRect l="528" r="528"/>
          <a:stretch/>
        </p:blipFill>
        <p:spPr>
          <a:xfrm>
            <a:off x="-67553" y="-155127"/>
            <a:ext cx="12411953" cy="7168254"/>
          </a:xfrm>
          <a:prstGeom prst="rect">
            <a:avLst/>
          </a:prstGeom>
        </p:spPr>
      </p:pic>
      <p:sp>
        <p:nvSpPr>
          <p:cNvPr id="20" name="Retângulo Arredondado 40">
            <a:extLst>
              <a:ext uri="{FF2B5EF4-FFF2-40B4-BE49-F238E27FC236}">
                <a16:creationId xmlns:a16="http://schemas.microsoft.com/office/drawing/2014/main" id="{AE269DD1-F38C-F520-984B-73A6D41661D6}"/>
              </a:ext>
            </a:extLst>
          </p:cNvPr>
          <p:cNvSpPr/>
          <p:nvPr/>
        </p:nvSpPr>
        <p:spPr>
          <a:xfrm>
            <a:off x="8990472" y="3242880"/>
            <a:ext cx="933642" cy="933642"/>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1" name="Retângulo 20">
            <a:extLst>
              <a:ext uri="{FF2B5EF4-FFF2-40B4-BE49-F238E27FC236}">
                <a16:creationId xmlns:a16="http://schemas.microsoft.com/office/drawing/2014/main" id="{8C652B46-9AF2-189E-980D-380E54A8B7FA}"/>
              </a:ext>
            </a:extLst>
          </p:cNvPr>
          <p:cNvSpPr/>
          <p:nvPr/>
        </p:nvSpPr>
        <p:spPr>
          <a:xfrm>
            <a:off x="-67553" y="-190579"/>
            <a:ext cx="11277376" cy="7203706"/>
          </a:xfrm>
          <a:prstGeom prst="rect">
            <a:avLst/>
          </a:prstGeom>
          <a:gradFill>
            <a:gsLst>
              <a:gs pos="7000">
                <a:srgbClr val="9A1003"/>
              </a:gs>
              <a:gs pos="24000">
                <a:srgbClr val="880000">
                  <a:alpha val="74765"/>
                </a:srgbClr>
              </a:gs>
              <a:gs pos="100000">
                <a:srgbClr val="880000">
                  <a:alpha val="0"/>
                </a:srgbClr>
              </a:gs>
              <a:gs pos="62000">
                <a:srgbClr val="880000">
                  <a:alpha val="3089"/>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3" name="Imagem 2" descr="Luz do sol&#10;&#10;O conteúdo gerado por IA pode estar incorreto.">
            <a:extLst>
              <a:ext uri="{FF2B5EF4-FFF2-40B4-BE49-F238E27FC236}">
                <a16:creationId xmlns:a16="http://schemas.microsoft.com/office/drawing/2014/main" id="{0F4020DE-3900-4728-3815-34D0FC520F3B}"/>
              </a:ext>
            </a:extLst>
          </p:cNvPr>
          <p:cNvPicPr>
            <a:picLocks noChangeAspect="1"/>
          </p:cNvPicPr>
          <p:nvPr/>
        </p:nvPicPr>
        <p:blipFill>
          <a:blip r:embed="rId5">
            <a:alphaModFix amt="70000"/>
          </a:blip>
          <a:srcRect l="15188" r="8664" b="22849"/>
          <a:stretch>
            <a:fillRect/>
          </a:stretch>
        </p:blipFill>
        <p:spPr>
          <a:xfrm>
            <a:off x="-116354" y="681419"/>
            <a:ext cx="12460754" cy="6385787"/>
          </a:xfrm>
          <a:prstGeom prst="rect">
            <a:avLst/>
          </a:prstGeom>
        </p:spPr>
      </p:pic>
      <p:grpSp>
        <p:nvGrpSpPr>
          <p:cNvPr id="61" name="Agrupar 60">
            <a:extLst>
              <a:ext uri="{FF2B5EF4-FFF2-40B4-BE49-F238E27FC236}">
                <a16:creationId xmlns:a16="http://schemas.microsoft.com/office/drawing/2014/main" id="{99351185-CC27-E1F8-38D1-B7AFC1507556}"/>
              </a:ext>
            </a:extLst>
          </p:cNvPr>
          <p:cNvGrpSpPr/>
          <p:nvPr/>
        </p:nvGrpSpPr>
        <p:grpSpPr>
          <a:xfrm>
            <a:off x="2049542" y="885732"/>
            <a:ext cx="8467451" cy="5718008"/>
            <a:chOff x="1931556" y="1091023"/>
            <a:chExt cx="8467451" cy="5718008"/>
          </a:xfrm>
        </p:grpSpPr>
        <p:sp>
          <p:nvSpPr>
            <p:cNvPr id="33" name="Retângulo Arredondado 32">
              <a:extLst>
                <a:ext uri="{FF2B5EF4-FFF2-40B4-BE49-F238E27FC236}">
                  <a16:creationId xmlns:a16="http://schemas.microsoft.com/office/drawing/2014/main" id="{59A1B874-24D2-C63A-0FE9-3F1E145E2C0C}"/>
                </a:ext>
              </a:extLst>
            </p:cNvPr>
            <p:cNvSpPr/>
            <p:nvPr/>
          </p:nvSpPr>
          <p:spPr>
            <a:xfrm>
              <a:off x="8430001" y="5878183"/>
              <a:ext cx="930847" cy="930848"/>
            </a:xfrm>
            <a:prstGeom prst="roundRect">
              <a:avLst/>
            </a:prstGeom>
            <a:solidFill>
              <a:srgbClr val="9A1003">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5" name="Agrupar 34">
              <a:extLst>
                <a:ext uri="{FF2B5EF4-FFF2-40B4-BE49-F238E27FC236}">
                  <a16:creationId xmlns:a16="http://schemas.microsoft.com/office/drawing/2014/main" id="{90A53A27-67DF-AC9A-0079-811AF23AE21C}"/>
                </a:ext>
              </a:extLst>
            </p:cNvPr>
            <p:cNvGrpSpPr/>
            <p:nvPr/>
          </p:nvGrpSpPr>
          <p:grpSpPr>
            <a:xfrm>
              <a:off x="1931556" y="1091023"/>
              <a:ext cx="8467451" cy="5238797"/>
              <a:chOff x="3338121" y="-291200"/>
              <a:chExt cx="8467451" cy="5238797"/>
            </a:xfrm>
          </p:grpSpPr>
          <p:grpSp>
            <p:nvGrpSpPr>
              <p:cNvPr id="36" name="Agrupar 35">
                <a:extLst>
                  <a:ext uri="{FF2B5EF4-FFF2-40B4-BE49-F238E27FC236}">
                    <a16:creationId xmlns:a16="http://schemas.microsoft.com/office/drawing/2014/main" id="{3CE9F11B-35CD-D3BA-60C6-9649F46806A9}"/>
                  </a:ext>
                </a:extLst>
              </p:cNvPr>
              <p:cNvGrpSpPr/>
              <p:nvPr/>
            </p:nvGrpSpPr>
            <p:grpSpPr>
              <a:xfrm>
                <a:off x="6597650" y="4329706"/>
                <a:ext cx="5207922" cy="332509"/>
                <a:chOff x="6597650" y="4329706"/>
                <a:chExt cx="5207922" cy="332509"/>
              </a:xfrm>
            </p:grpSpPr>
            <p:sp>
              <p:nvSpPr>
                <p:cNvPr id="53" name="Retângulo Arredondado 52">
                  <a:extLst>
                    <a:ext uri="{FF2B5EF4-FFF2-40B4-BE49-F238E27FC236}">
                      <a16:creationId xmlns:a16="http://schemas.microsoft.com/office/drawing/2014/main" id="{7392DC80-66BE-644A-B573-46C5E2C7C550}"/>
                    </a:ext>
                  </a:extLst>
                </p:cNvPr>
                <p:cNvSpPr/>
                <p:nvPr/>
              </p:nvSpPr>
              <p:spPr>
                <a:xfrm>
                  <a:off x="11473063" y="4329706"/>
                  <a:ext cx="332509" cy="332509"/>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9" name="Retângulo Arredondado 58">
                  <a:extLst>
                    <a:ext uri="{FF2B5EF4-FFF2-40B4-BE49-F238E27FC236}">
                      <a16:creationId xmlns:a16="http://schemas.microsoft.com/office/drawing/2014/main" id="{3FE50C11-0FE8-6CB0-01B8-8FE25F43EB99}"/>
                    </a:ext>
                  </a:extLst>
                </p:cNvPr>
                <p:cNvSpPr/>
                <p:nvPr/>
              </p:nvSpPr>
              <p:spPr>
                <a:xfrm>
                  <a:off x="6597650" y="4404337"/>
                  <a:ext cx="153996" cy="153996"/>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37" name="Agrupar 36">
                <a:extLst>
                  <a:ext uri="{FF2B5EF4-FFF2-40B4-BE49-F238E27FC236}">
                    <a16:creationId xmlns:a16="http://schemas.microsoft.com/office/drawing/2014/main" id="{E46515C9-28D3-12EF-6A7E-510ED7E0ED42}"/>
                  </a:ext>
                </a:extLst>
              </p:cNvPr>
              <p:cNvGrpSpPr/>
              <p:nvPr/>
            </p:nvGrpSpPr>
            <p:grpSpPr>
              <a:xfrm>
                <a:off x="3338121" y="-291200"/>
                <a:ext cx="4158067" cy="5238797"/>
                <a:chOff x="2828021" y="-498535"/>
                <a:chExt cx="1671070" cy="2105400"/>
              </a:xfrm>
            </p:grpSpPr>
            <p:sp>
              <p:nvSpPr>
                <p:cNvPr id="38" name="Retângulo Arredondado 37">
                  <a:extLst>
                    <a:ext uri="{FF2B5EF4-FFF2-40B4-BE49-F238E27FC236}">
                      <a16:creationId xmlns:a16="http://schemas.microsoft.com/office/drawing/2014/main" id="{C306FCD1-4330-DA6B-9A80-711AAD807F05}"/>
                    </a:ext>
                  </a:extLst>
                </p:cNvPr>
                <p:cNvSpPr/>
                <p:nvPr/>
              </p:nvSpPr>
              <p:spPr>
                <a:xfrm>
                  <a:off x="4033578" y="-498535"/>
                  <a:ext cx="465513" cy="465513"/>
                </a:xfrm>
                <a:prstGeom prst="roundRect">
                  <a:avLst/>
                </a:prstGeom>
                <a:solidFill>
                  <a:srgbClr val="9A1003">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Retângulo Arredondado 38">
                  <a:extLst>
                    <a:ext uri="{FF2B5EF4-FFF2-40B4-BE49-F238E27FC236}">
                      <a16:creationId xmlns:a16="http://schemas.microsoft.com/office/drawing/2014/main" id="{6AD80D46-92CA-FB21-9400-FDD9E59359E4}"/>
                    </a:ext>
                  </a:extLst>
                </p:cNvPr>
                <p:cNvSpPr/>
                <p:nvPr/>
              </p:nvSpPr>
              <p:spPr>
                <a:xfrm>
                  <a:off x="3663214" y="1061709"/>
                  <a:ext cx="168483" cy="168483"/>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0" name="Retângulo Arredondado 39">
                  <a:extLst>
                    <a:ext uri="{FF2B5EF4-FFF2-40B4-BE49-F238E27FC236}">
                      <a16:creationId xmlns:a16="http://schemas.microsoft.com/office/drawing/2014/main" id="{217368A3-5E46-9223-4363-E80EBE3F057D}"/>
                    </a:ext>
                  </a:extLst>
                </p:cNvPr>
                <p:cNvSpPr/>
                <p:nvPr/>
              </p:nvSpPr>
              <p:spPr>
                <a:xfrm>
                  <a:off x="2828021" y="1303956"/>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1" name="Retângulo Arredondado 40">
                  <a:extLst>
                    <a:ext uri="{FF2B5EF4-FFF2-40B4-BE49-F238E27FC236}">
                      <a16:creationId xmlns:a16="http://schemas.microsoft.com/office/drawing/2014/main" id="{95FBE691-A72C-88BB-53E8-E424D9E3886E}"/>
                    </a:ext>
                  </a:extLst>
                </p:cNvPr>
                <p:cNvSpPr/>
                <p:nvPr/>
              </p:nvSpPr>
              <p:spPr>
                <a:xfrm>
                  <a:off x="3230774" y="1473889"/>
                  <a:ext cx="132976" cy="132976"/>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grpSp>
      <p:pic>
        <p:nvPicPr>
          <p:cNvPr id="23" name="Imagem 22" hidden="1">
            <a:extLst>
              <a:ext uri="{FF2B5EF4-FFF2-40B4-BE49-F238E27FC236}">
                <a16:creationId xmlns:a16="http://schemas.microsoft.com/office/drawing/2014/main" id="{DE01BEA6-81A4-98E0-2ABB-73AECDF79348}"/>
              </a:ext>
            </a:extLst>
          </p:cNvPr>
          <p:cNvPicPr>
            <a:picLocks noChangeAspect="1"/>
          </p:cNvPicPr>
          <p:nvPr/>
        </p:nvPicPr>
        <p:blipFill>
          <a:blip r:embed="rId6">
            <a:extLst>
              <a:ext uri="{28A0092B-C50C-407E-A947-70E740481C1C}">
                <a14:useLocalDpi xmlns:a14="http://schemas.microsoft.com/office/drawing/2010/main" val="0"/>
              </a:ext>
            </a:extLst>
          </a:blip>
          <a:srcRect t="980" b="980"/>
          <a:stretch/>
        </p:blipFill>
        <p:spPr>
          <a:xfrm>
            <a:off x="-43053" y="0"/>
            <a:ext cx="12241530" cy="6858000"/>
          </a:xfrm>
          <a:prstGeom prst="rect">
            <a:avLst/>
          </a:prstGeom>
        </p:spPr>
      </p:pic>
      <p:pic>
        <p:nvPicPr>
          <p:cNvPr id="5" name="Imagem 4" descr="Luz do sol&#10;&#10;O conteúdo gerado por IA pode estar incorreto." hidden="1">
            <a:extLst>
              <a:ext uri="{FF2B5EF4-FFF2-40B4-BE49-F238E27FC236}">
                <a16:creationId xmlns:a16="http://schemas.microsoft.com/office/drawing/2014/main" id="{BC687B91-DB96-587F-5635-93877AC5332F}"/>
              </a:ext>
            </a:extLst>
          </p:cNvPr>
          <p:cNvPicPr>
            <a:picLocks noChangeAspect="1"/>
          </p:cNvPicPr>
          <p:nvPr/>
        </p:nvPicPr>
        <p:blipFill>
          <a:blip r:embed="rId5">
            <a:alphaModFix amt="69000"/>
          </a:blip>
          <a:srcRect l="19756" t="43250" r="21113"/>
          <a:stretch>
            <a:fillRect/>
          </a:stretch>
        </p:blipFill>
        <p:spPr>
          <a:xfrm>
            <a:off x="2563301" y="3451860"/>
            <a:ext cx="7063741" cy="3429000"/>
          </a:xfrm>
          <a:prstGeom prst="rect">
            <a:avLst/>
          </a:prstGeom>
        </p:spPr>
      </p:pic>
      <p:sp>
        <p:nvSpPr>
          <p:cNvPr id="8" name="CaixaDeTexto 7">
            <a:extLst>
              <a:ext uri="{FF2B5EF4-FFF2-40B4-BE49-F238E27FC236}">
                <a16:creationId xmlns:a16="http://schemas.microsoft.com/office/drawing/2014/main" id="{3DA667BB-A9BF-BDA8-DE50-86AA7F4C9B2E}"/>
              </a:ext>
            </a:extLst>
          </p:cNvPr>
          <p:cNvSpPr txBox="1"/>
          <p:nvPr/>
        </p:nvSpPr>
        <p:spPr>
          <a:xfrm>
            <a:off x="1107282" y="1635937"/>
            <a:ext cx="5289905" cy="1477328"/>
          </a:xfrm>
          <a:prstGeom prst="rect">
            <a:avLst/>
          </a:prstGeom>
          <a:noFill/>
        </p:spPr>
        <p:txBody>
          <a:bodyPr wrap="square" rtlCol="0">
            <a:spAutoFit/>
          </a:bodyPr>
          <a:lstStyle/>
          <a:p>
            <a:r>
              <a:rPr lang="pt-BR" sz="4500" b="1" dirty="0">
                <a:solidFill>
                  <a:schemeClr val="bg1"/>
                </a:solidFill>
                <a:latin typeface="+mj-lt"/>
              </a:rPr>
              <a:t>Construção de Relacionamento</a:t>
            </a:r>
          </a:p>
        </p:txBody>
      </p:sp>
      <p:grpSp>
        <p:nvGrpSpPr>
          <p:cNvPr id="29" name="Agrupar 28">
            <a:extLst>
              <a:ext uri="{FF2B5EF4-FFF2-40B4-BE49-F238E27FC236}">
                <a16:creationId xmlns:a16="http://schemas.microsoft.com/office/drawing/2014/main" id="{DDD80AFB-DF80-4508-A10C-06AADD8008DD}"/>
              </a:ext>
            </a:extLst>
          </p:cNvPr>
          <p:cNvGrpSpPr/>
          <p:nvPr/>
        </p:nvGrpSpPr>
        <p:grpSpPr>
          <a:xfrm>
            <a:off x="345621" y="232775"/>
            <a:ext cx="11463639" cy="286406"/>
            <a:chOff x="345621" y="232775"/>
            <a:chExt cx="11463639" cy="286406"/>
          </a:xfrm>
        </p:grpSpPr>
        <p:pic>
          <p:nvPicPr>
            <p:cNvPr id="15" name="Gráfico 16">
              <a:extLst>
                <a:ext uri="{FF2B5EF4-FFF2-40B4-BE49-F238E27FC236}">
                  <a16:creationId xmlns:a16="http://schemas.microsoft.com/office/drawing/2014/main" id="{30401E89-7266-DBFE-D950-EADFF73CB8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5621" y="251040"/>
              <a:ext cx="1523323" cy="247025"/>
            </a:xfrm>
            <a:prstGeom prst="rect">
              <a:avLst/>
            </a:prstGeom>
          </p:spPr>
        </p:pic>
        <p:pic>
          <p:nvPicPr>
            <p:cNvPr id="28" name="Gráfico 27">
              <a:extLst>
                <a:ext uri="{FF2B5EF4-FFF2-40B4-BE49-F238E27FC236}">
                  <a16:creationId xmlns:a16="http://schemas.microsoft.com/office/drawing/2014/main" id="{AC2C8496-BB64-BD32-60C2-CB4F2082E2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50739" y="232775"/>
              <a:ext cx="758521" cy="286406"/>
            </a:xfrm>
            <a:prstGeom prst="rect">
              <a:avLst/>
            </a:prstGeom>
          </p:spPr>
        </p:pic>
      </p:grpSp>
      <p:sp>
        <p:nvSpPr>
          <p:cNvPr id="19" name="Retângulo Arredondado 38">
            <a:extLst>
              <a:ext uri="{FF2B5EF4-FFF2-40B4-BE49-F238E27FC236}">
                <a16:creationId xmlns:a16="http://schemas.microsoft.com/office/drawing/2014/main" id="{BFE394B6-E4A3-4CAD-53F9-DF9D8472EDB0}"/>
              </a:ext>
            </a:extLst>
          </p:cNvPr>
          <p:cNvSpPr/>
          <p:nvPr/>
        </p:nvSpPr>
        <p:spPr>
          <a:xfrm>
            <a:off x="10273582" y="1592290"/>
            <a:ext cx="595636" cy="59563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2" name="Retângulo Arredondado 38">
            <a:extLst>
              <a:ext uri="{FF2B5EF4-FFF2-40B4-BE49-F238E27FC236}">
                <a16:creationId xmlns:a16="http://schemas.microsoft.com/office/drawing/2014/main" id="{542BF6B9-D54C-47C6-F0D0-B9EB50ED3E3B}"/>
              </a:ext>
            </a:extLst>
          </p:cNvPr>
          <p:cNvSpPr/>
          <p:nvPr/>
        </p:nvSpPr>
        <p:spPr>
          <a:xfrm>
            <a:off x="8895424" y="374552"/>
            <a:ext cx="443236" cy="443236"/>
          </a:xfrm>
          <a:prstGeom prst="roundRect">
            <a:avLst/>
          </a:prstGeom>
          <a:solidFill>
            <a:srgbClr val="530C05">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 name="Imagem 1" descr="Luz do sol&#10;&#10;O conteúdo gerado por IA pode estar incorreto.">
            <a:extLst>
              <a:ext uri="{FF2B5EF4-FFF2-40B4-BE49-F238E27FC236}">
                <a16:creationId xmlns:a16="http://schemas.microsoft.com/office/drawing/2014/main" id="{EDEFCA16-3581-5682-AD41-CBD9F16AF200}"/>
              </a:ext>
            </a:extLst>
          </p:cNvPr>
          <p:cNvPicPr>
            <a:picLocks noChangeAspect="1"/>
          </p:cNvPicPr>
          <p:nvPr/>
        </p:nvPicPr>
        <p:blipFill>
          <a:blip r:embed="rId5">
            <a:alphaModFix amt="70000"/>
          </a:blip>
          <a:srcRect l="150" t="52175" r="94610" b="26914"/>
          <a:stretch>
            <a:fillRect/>
          </a:stretch>
        </p:blipFill>
        <p:spPr>
          <a:xfrm rot="1204679">
            <a:off x="-63861" y="1904001"/>
            <a:ext cx="854131" cy="1723998"/>
          </a:xfrm>
          <a:prstGeom prst="rect">
            <a:avLst/>
          </a:prstGeom>
        </p:spPr>
      </p:pic>
    </p:spTree>
    <p:custDataLst>
      <p:tags r:id="rId1"/>
    </p:custDataLst>
    <p:extLst>
      <p:ext uri="{BB962C8B-B14F-4D97-AF65-F5344CB8AC3E}">
        <p14:creationId xmlns:p14="http://schemas.microsoft.com/office/powerpoint/2010/main" val="626410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uiExpand="1" bldLvl="3"/>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582E4-5F86-94E6-44CC-D5DF6CE95C35}"/>
            </a:ext>
          </a:extLst>
        </p:cNvPr>
        <p:cNvGrpSpPr/>
        <p:nvPr/>
      </p:nvGrpSpPr>
      <p:grpSpPr>
        <a:xfrm>
          <a:off x="0" y="0"/>
          <a:ext cx="0" cy="0"/>
          <a:chOff x="0" y="0"/>
          <a:chExt cx="0" cy="0"/>
        </a:xfrm>
      </p:grpSpPr>
      <p:sp>
        <p:nvSpPr>
          <p:cNvPr id="22" name="CaixaDeTexto 21">
            <a:extLst>
              <a:ext uri="{FF2B5EF4-FFF2-40B4-BE49-F238E27FC236}">
                <a16:creationId xmlns:a16="http://schemas.microsoft.com/office/drawing/2014/main" id="{937F414F-42A3-DB97-406D-108CA52651C7}"/>
              </a:ext>
            </a:extLst>
          </p:cNvPr>
          <p:cNvSpPr txBox="1"/>
          <p:nvPr/>
        </p:nvSpPr>
        <p:spPr>
          <a:xfrm>
            <a:off x="1326454" y="1545536"/>
            <a:ext cx="5631907" cy="1077218"/>
          </a:xfrm>
          <a:prstGeom prst="rect">
            <a:avLst/>
          </a:prstGeom>
          <a:noFill/>
        </p:spPr>
        <p:txBody>
          <a:bodyPr wrap="square" rtlCol="0">
            <a:spAutoFit/>
          </a:bodyPr>
          <a:lstStyle/>
          <a:p>
            <a:r>
              <a:rPr lang="pt-BR" sz="3200" dirty="0">
                <a:solidFill>
                  <a:schemeClr val="bg1"/>
                </a:solidFill>
                <a:latin typeface="AMX" pitchFamily="2" charset="77"/>
              </a:rPr>
              <a:t>Confira os </a:t>
            </a:r>
            <a:r>
              <a:rPr lang="pt-BR" sz="2800" dirty="0">
                <a:solidFill>
                  <a:schemeClr val="bg1"/>
                </a:solidFill>
                <a:latin typeface="AMX" pitchFamily="2" charset="77"/>
              </a:rPr>
              <a:t>assuntos</a:t>
            </a:r>
            <a:r>
              <a:rPr lang="pt-BR" sz="3200" dirty="0">
                <a:solidFill>
                  <a:schemeClr val="bg1"/>
                </a:solidFill>
                <a:latin typeface="AMX" pitchFamily="2" charset="77"/>
              </a:rPr>
              <a:t> </a:t>
            </a:r>
          </a:p>
          <a:p>
            <a:r>
              <a:rPr lang="pt-BR" sz="3200" dirty="0">
                <a:solidFill>
                  <a:schemeClr val="bg1"/>
                </a:solidFill>
                <a:latin typeface="AMX" pitchFamily="2" charset="77"/>
              </a:rPr>
              <a:t>que </a:t>
            </a:r>
            <a:r>
              <a:rPr lang="pt-BR" sz="3200" b="1" dirty="0">
                <a:solidFill>
                  <a:schemeClr val="bg1"/>
                </a:solidFill>
                <a:latin typeface="AMX" pitchFamily="2" charset="77"/>
              </a:rPr>
              <a:t>vamos abordar</a:t>
            </a:r>
            <a:r>
              <a:rPr lang="pt-BR" sz="3200" dirty="0">
                <a:solidFill>
                  <a:schemeClr val="bg1"/>
                </a:solidFill>
                <a:latin typeface="AMX" pitchFamily="2" charset="77"/>
              </a:rPr>
              <a:t>:</a:t>
            </a:r>
          </a:p>
        </p:txBody>
      </p:sp>
      <p:sp>
        <p:nvSpPr>
          <p:cNvPr id="25" name="Retângulo: Cantos Arredondados 10">
            <a:extLst>
              <a:ext uri="{FF2B5EF4-FFF2-40B4-BE49-F238E27FC236}">
                <a16:creationId xmlns:a16="http://schemas.microsoft.com/office/drawing/2014/main" id="{9AA11106-A24B-84CA-A67E-2487C2A29A71}"/>
              </a:ext>
            </a:extLst>
          </p:cNvPr>
          <p:cNvSpPr/>
          <p:nvPr/>
        </p:nvSpPr>
        <p:spPr>
          <a:xfrm>
            <a:off x="1329127" y="2781909"/>
            <a:ext cx="4022518" cy="618211"/>
          </a:xfrm>
          <a:prstGeom prst="roundRect">
            <a:avLst>
              <a:gd name="adj" fmla="val 250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3838"/>
            <a:r>
              <a:rPr lang="pt-BR" sz="1600" dirty="0">
                <a:solidFill>
                  <a:srgbClr val="530C05"/>
                </a:solidFill>
                <a:latin typeface="AMX Black" pitchFamily="2" charset="0"/>
              </a:rPr>
              <a:t>COMUNICAÇÃO EFICAZ</a:t>
            </a:r>
          </a:p>
        </p:txBody>
      </p:sp>
      <p:sp>
        <p:nvSpPr>
          <p:cNvPr id="26" name="Retângulo: Cantos Arredondados 11">
            <a:extLst>
              <a:ext uri="{FF2B5EF4-FFF2-40B4-BE49-F238E27FC236}">
                <a16:creationId xmlns:a16="http://schemas.microsoft.com/office/drawing/2014/main" id="{43CBB58B-FC71-65BD-2D6A-8FA9AAC216D8}"/>
              </a:ext>
            </a:extLst>
          </p:cNvPr>
          <p:cNvSpPr/>
          <p:nvPr/>
        </p:nvSpPr>
        <p:spPr>
          <a:xfrm>
            <a:off x="1329128" y="3559274"/>
            <a:ext cx="4022517" cy="618211"/>
          </a:xfrm>
          <a:prstGeom prst="roundRect">
            <a:avLst>
              <a:gd name="adj" fmla="val 25040"/>
            </a:avLst>
          </a:prstGeom>
          <a:solidFill>
            <a:srgbClr val="8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600" dirty="0">
                <a:latin typeface="AMX Black" pitchFamily="2" charset="0"/>
              </a:rPr>
              <a:t>     CONSTRUÇÃO DE CONFIANÇA</a:t>
            </a:r>
          </a:p>
        </p:txBody>
      </p:sp>
      <p:sp>
        <p:nvSpPr>
          <p:cNvPr id="27" name="Retângulo: Cantos Arredondados 12">
            <a:extLst>
              <a:ext uri="{FF2B5EF4-FFF2-40B4-BE49-F238E27FC236}">
                <a16:creationId xmlns:a16="http://schemas.microsoft.com/office/drawing/2014/main" id="{65E10EFE-077E-2D71-1801-6D92C8CB5FEB}"/>
              </a:ext>
            </a:extLst>
          </p:cNvPr>
          <p:cNvSpPr/>
          <p:nvPr/>
        </p:nvSpPr>
        <p:spPr>
          <a:xfrm>
            <a:off x="1329128" y="4336640"/>
            <a:ext cx="4022517" cy="609598"/>
          </a:xfrm>
          <a:prstGeom prst="roundRect">
            <a:avLst>
              <a:gd name="adj" fmla="val 25040"/>
            </a:avLst>
          </a:prstGeom>
          <a:solidFill>
            <a:srgbClr val="8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600" dirty="0">
                <a:latin typeface="AMX Black" pitchFamily="2" charset="0"/>
              </a:rPr>
              <a:t>     TÉCNICAS DE ENGAJAMENTO</a:t>
            </a:r>
          </a:p>
        </p:txBody>
      </p:sp>
    </p:spTree>
    <p:extLst>
      <p:ext uri="{BB962C8B-B14F-4D97-AF65-F5344CB8AC3E}">
        <p14:creationId xmlns:p14="http://schemas.microsoft.com/office/powerpoint/2010/main" val="3114144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C4252-3BB5-064B-12AA-9C9C80CF2956}"/>
            </a:ext>
          </a:extLst>
        </p:cNvPr>
        <p:cNvGrpSpPr/>
        <p:nvPr/>
      </p:nvGrpSpPr>
      <p:grpSpPr>
        <a:xfrm>
          <a:off x="0" y="0"/>
          <a:ext cx="0" cy="0"/>
          <a:chOff x="0" y="0"/>
          <a:chExt cx="0" cy="0"/>
        </a:xfrm>
      </p:grpSpPr>
      <p:sp>
        <p:nvSpPr>
          <p:cNvPr id="2" name="Retângulo Arredondado 5">
            <a:extLst>
              <a:ext uri="{FF2B5EF4-FFF2-40B4-BE49-F238E27FC236}">
                <a16:creationId xmlns:a16="http://schemas.microsoft.com/office/drawing/2014/main" id="{AFB7A704-075C-4591-9002-B2BBF4B0DE1A}"/>
              </a:ext>
            </a:extLst>
          </p:cNvPr>
          <p:cNvSpPr/>
          <p:nvPr/>
        </p:nvSpPr>
        <p:spPr>
          <a:xfrm>
            <a:off x="245327" y="1735015"/>
            <a:ext cx="11548087" cy="3141785"/>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 name="Agrupar 2">
            <a:extLst>
              <a:ext uri="{FF2B5EF4-FFF2-40B4-BE49-F238E27FC236}">
                <a16:creationId xmlns:a16="http://schemas.microsoft.com/office/drawing/2014/main" id="{46D4DB6E-5B5C-8835-8D3F-4E234FAE7398}"/>
              </a:ext>
            </a:extLst>
          </p:cNvPr>
          <p:cNvGrpSpPr/>
          <p:nvPr/>
        </p:nvGrpSpPr>
        <p:grpSpPr>
          <a:xfrm>
            <a:off x="5634038" y="993815"/>
            <a:ext cx="5854191" cy="5058214"/>
            <a:chOff x="4731021" y="532370"/>
            <a:chExt cx="5854191" cy="5058214"/>
          </a:xfrm>
        </p:grpSpPr>
        <p:grpSp>
          <p:nvGrpSpPr>
            <p:cNvPr id="4" name="Agrupar 3">
              <a:extLst>
                <a:ext uri="{FF2B5EF4-FFF2-40B4-BE49-F238E27FC236}">
                  <a16:creationId xmlns:a16="http://schemas.microsoft.com/office/drawing/2014/main" id="{F0F48BE8-A951-D3FB-63C1-7217F67E13E4}"/>
                </a:ext>
              </a:extLst>
            </p:cNvPr>
            <p:cNvGrpSpPr/>
            <p:nvPr/>
          </p:nvGrpSpPr>
          <p:grpSpPr>
            <a:xfrm>
              <a:off x="4731021" y="532370"/>
              <a:ext cx="3764136" cy="5058214"/>
              <a:chOff x="4731021" y="532370"/>
              <a:chExt cx="3764136" cy="5058214"/>
            </a:xfrm>
          </p:grpSpPr>
          <p:sp>
            <p:nvSpPr>
              <p:cNvPr id="8" name="Retângulo Arredondado 93">
                <a:extLst>
                  <a:ext uri="{FF2B5EF4-FFF2-40B4-BE49-F238E27FC236}">
                    <a16:creationId xmlns:a16="http://schemas.microsoft.com/office/drawing/2014/main" id="{8417474D-494C-CDD1-85B4-68B2180C7B22}"/>
                  </a:ext>
                </a:extLst>
              </p:cNvPr>
              <p:cNvSpPr/>
              <p:nvPr/>
            </p:nvSpPr>
            <p:spPr>
              <a:xfrm>
                <a:off x="7751322" y="753341"/>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Arredondado 94">
                <a:extLst>
                  <a:ext uri="{FF2B5EF4-FFF2-40B4-BE49-F238E27FC236}">
                    <a16:creationId xmlns:a16="http://schemas.microsoft.com/office/drawing/2014/main" id="{CC561327-6E7C-ABE4-74BB-30AF18056A8D}"/>
                  </a:ext>
                </a:extLst>
              </p:cNvPr>
              <p:cNvSpPr/>
              <p:nvPr/>
            </p:nvSpPr>
            <p:spPr>
              <a:xfrm>
                <a:off x="8162648" y="532370"/>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Arredondado 6">
                <a:extLst>
                  <a:ext uri="{FF2B5EF4-FFF2-40B4-BE49-F238E27FC236}">
                    <a16:creationId xmlns:a16="http://schemas.microsoft.com/office/drawing/2014/main" id="{803877AA-1A78-C4F9-1A54-8A2642DF84C3}"/>
                  </a:ext>
                </a:extLst>
              </p:cNvPr>
              <p:cNvSpPr/>
              <p:nvPr/>
            </p:nvSpPr>
            <p:spPr>
              <a:xfrm>
                <a:off x="4731021" y="4909047"/>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Arredondado 7">
                <a:extLst>
                  <a:ext uri="{FF2B5EF4-FFF2-40B4-BE49-F238E27FC236}">
                    <a16:creationId xmlns:a16="http://schemas.microsoft.com/office/drawing/2014/main" id="{A9A117BC-6E67-AC25-0C8C-6BE2A80319B5}"/>
                  </a:ext>
                </a:extLst>
              </p:cNvPr>
              <p:cNvSpPr/>
              <p:nvPr/>
            </p:nvSpPr>
            <p:spPr>
              <a:xfrm>
                <a:off x="4947045" y="5125071"/>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 name="Agrupar 4">
              <a:extLst>
                <a:ext uri="{FF2B5EF4-FFF2-40B4-BE49-F238E27FC236}">
                  <a16:creationId xmlns:a16="http://schemas.microsoft.com/office/drawing/2014/main" id="{0B72D6A7-3362-E5D7-6D50-FB055461ADFC}"/>
                </a:ext>
              </a:extLst>
            </p:cNvPr>
            <p:cNvGrpSpPr/>
            <p:nvPr/>
          </p:nvGrpSpPr>
          <p:grpSpPr>
            <a:xfrm>
              <a:off x="9893582" y="2906463"/>
              <a:ext cx="691630" cy="936085"/>
              <a:chOff x="5462579" y="786561"/>
              <a:chExt cx="277957" cy="376199"/>
            </a:xfrm>
          </p:grpSpPr>
          <p:sp>
            <p:nvSpPr>
              <p:cNvPr id="6" name="Retângulo Arredondado 99">
                <a:extLst>
                  <a:ext uri="{FF2B5EF4-FFF2-40B4-BE49-F238E27FC236}">
                    <a16:creationId xmlns:a16="http://schemas.microsoft.com/office/drawing/2014/main" id="{BCEE44BD-D888-3E5A-3EE1-2E512DF25040}"/>
                  </a:ext>
                </a:extLst>
              </p:cNvPr>
              <p:cNvSpPr/>
              <p:nvPr/>
            </p:nvSpPr>
            <p:spPr>
              <a:xfrm>
                <a:off x="5462579" y="1090976"/>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Retângulo Arredondado 108">
                <a:extLst>
                  <a:ext uri="{FF2B5EF4-FFF2-40B4-BE49-F238E27FC236}">
                    <a16:creationId xmlns:a16="http://schemas.microsoft.com/office/drawing/2014/main" id="{6C504D2F-C497-1A79-C833-FAE116C86275}"/>
                  </a:ext>
                </a:extLst>
              </p:cNvPr>
              <p:cNvSpPr/>
              <p:nvPr/>
            </p:nvSpPr>
            <p:spPr>
              <a:xfrm>
                <a:off x="5583584" y="786561"/>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grpSp>
        <p:nvGrpSpPr>
          <p:cNvPr id="12" name="Agrupar 11">
            <a:extLst>
              <a:ext uri="{FF2B5EF4-FFF2-40B4-BE49-F238E27FC236}">
                <a16:creationId xmlns:a16="http://schemas.microsoft.com/office/drawing/2014/main" id="{E2DBCD42-9AB3-AAFF-8ADC-A42E0CEBD7EB}"/>
              </a:ext>
            </a:extLst>
          </p:cNvPr>
          <p:cNvGrpSpPr/>
          <p:nvPr/>
        </p:nvGrpSpPr>
        <p:grpSpPr>
          <a:xfrm>
            <a:off x="1531641" y="1780793"/>
            <a:ext cx="1002789" cy="1203303"/>
            <a:chOff x="5234195" y="4428055"/>
            <a:chExt cx="1002789" cy="1203303"/>
          </a:xfrm>
        </p:grpSpPr>
        <p:sp>
          <p:nvSpPr>
            <p:cNvPr id="13" name="Retângulo Arredondado 103">
              <a:extLst>
                <a:ext uri="{FF2B5EF4-FFF2-40B4-BE49-F238E27FC236}">
                  <a16:creationId xmlns:a16="http://schemas.microsoft.com/office/drawing/2014/main" id="{81B00CAB-0C84-0480-61A7-088283A5DC40}"/>
                </a:ext>
              </a:extLst>
            </p:cNvPr>
            <p:cNvSpPr/>
            <p:nvPr/>
          </p:nvSpPr>
          <p:spPr>
            <a:xfrm>
              <a:off x="6006794" y="4749153"/>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Arredondado 104">
              <a:extLst>
                <a:ext uri="{FF2B5EF4-FFF2-40B4-BE49-F238E27FC236}">
                  <a16:creationId xmlns:a16="http://schemas.microsoft.com/office/drawing/2014/main" id="{A3E557AD-730B-A722-F636-DE66051127C5}"/>
                </a:ext>
              </a:extLst>
            </p:cNvPr>
            <p:cNvSpPr/>
            <p:nvPr/>
          </p:nvSpPr>
          <p:spPr>
            <a:xfrm>
              <a:off x="5234195" y="4428055"/>
              <a:ext cx="633587" cy="633586"/>
            </a:xfrm>
            <a:prstGeom prst="roundRect">
              <a:avLst/>
            </a:prstGeom>
            <a:solidFill>
              <a:srgbClr val="530C05">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Arredondado 106">
              <a:extLst>
                <a:ext uri="{FF2B5EF4-FFF2-40B4-BE49-F238E27FC236}">
                  <a16:creationId xmlns:a16="http://schemas.microsoft.com/office/drawing/2014/main" id="{23B1E130-0EC6-D1E4-32DC-1D67317D43AA}"/>
                </a:ext>
              </a:extLst>
            </p:cNvPr>
            <p:cNvSpPr/>
            <p:nvPr/>
          </p:nvSpPr>
          <p:spPr>
            <a:xfrm>
              <a:off x="5234626" y="5341132"/>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107">
              <a:extLst>
                <a:ext uri="{FF2B5EF4-FFF2-40B4-BE49-F238E27FC236}">
                  <a16:creationId xmlns:a16="http://schemas.microsoft.com/office/drawing/2014/main" id="{9FCA10D3-A735-C111-6B9E-D8873DFF06B9}"/>
                </a:ext>
              </a:extLst>
            </p:cNvPr>
            <p:cNvSpPr/>
            <p:nvPr/>
          </p:nvSpPr>
          <p:spPr>
            <a:xfrm>
              <a:off x="5596950" y="5178756"/>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7" name="CaixaDeTexto 16">
            <a:extLst>
              <a:ext uri="{FF2B5EF4-FFF2-40B4-BE49-F238E27FC236}">
                <a16:creationId xmlns:a16="http://schemas.microsoft.com/office/drawing/2014/main" id="{13C256D5-08B8-4CF5-40C0-0A12074DF842}"/>
              </a:ext>
            </a:extLst>
          </p:cNvPr>
          <p:cNvSpPr txBox="1"/>
          <p:nvPr/>
        </p:nvSpPr>
        <p:spPr>
          <a:xfrm>
            <a:off x="2565489" y="2828835"/>
            <a:ext cx="7061022" cy="1200329"/>
          </a:xfrm>
          <a:prstGeom prst="rect">
            <a:avLst/>
          </a:prstGeom>
          <a:noFill/>
        </p:spPr>
        <p:txBody>
          <a:bodyPr wrap="square">
            <a:spAutoFit/>
          </a:bodyPr>
          <a:lstStyle/>
          <a:p>
            <a:pPr algn="ctr"/>
            <a:r>
              <a:rPr lang="pt-BR" sz="3600" b="1" dirty="0">
                <a:solidFill>
                  <a:srgbClr val="530C05"/>
                </a:solidFill>
                <a:latin typeface="AMX" pitchFamily="2" charset="77"/>
              </a:rPr>
              <a:t>Qual é seu maior desafio em construção de relacionamento?</a:t>
            </a:r>
            <a:endParaRPr lang="pt-BR" sz="2400" dirty="0">
              <a:solidFill>
                <a:schemeClr val="bg2">
                  <a:lumMod val="25000"/>
                </a:schemeClr>
              </a:solidFill>
              <a:latin typeface="AMX" pitchFamily="2" charset="77"/>
            </a:endParaRPr>
          </a:p>
        </p:txBody>
      </p:sp>
    </p:spTree>
    <p:extLst>
      <p:ext uri="{BB962C8B-B14F-4D97-AF65-F5344CB8AC3E}">
        <p14:creationId xmlns:p14="http://schemas.microsoft.com/office/powerpoint/2010/main" val="260946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2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7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Arredondado 1">
            <a:extLst>
              <a:ext uri="{FF2B5EF4-FFF2-40B4-BE49-F238E27FC236}">
                <a16:creationId xmlns:a16="http://schemas.microsoft.com/office/drawing/2014/main" id="{8FDC80EF-7954-08B2-3B89-A6A9F16CDA9B}"/>
              </a:ext>
            </a:extLst>
          </p:cNvPr>
          <p:cNvSpPr>
            <a:spLocks/>
          </p:cNvSpPr>
          <p:nvPr/>
        </p:nvSpPr>
        <p:spPr>
          <a:xfrm>
            <a:off x="245328" y="890955"/>
            <a:ext cx="11686478" cy="5446050"/>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CaixaDeTexto 9">
            <a:extLst>
              <a:ext uri="{FF2B5EF4-FFF2-40B4-BE49-F238E27FC236}">
                <a16:creationId xmlns:a16="http://schemas.microsoft.com/office/drawing/2014/main" id="{F5E221B5-47DA-E90C-1074-9C2307A0F268}"/>
              </a:ext>
            </a:extLst>
          </p:cNvPr>
          <p:cNvSpPr txBox="1"/>
          <p:nvPr/>
        </p:nvSpPr>
        <p:spPr>
          <a:xfrm>
            <a:off x="1848065" y="1638542"/>
            <a:ext cx="2943727" cy="461665"/>
          </a:xfrm>
          <a:prstGeom prst="rect">
            <a:avLst/>
          </a:prstGeom>
          <a:noFill/>
        </p:spPr>
        <p:txBody>
          <a:bodyPr wrap="square" rtlCol="0">
            <a:spAutoFit/>
          </a:bodyPr>
          <a:lstStyle/>
          <a:p>
            <a:pPr algn="ctr"/>
            <a:r>
              <a:rPr lang="pt-BR" sz="2400" b="1" i="1" dirty="0">
                <a:solidFill>
                  <a:srgbClr val="530C05"/>
                </a:solidFill>
                <a:latin typeface="AMX" pitchFamily="2" charset="77"/>
              </a:rPr>
              <a:t>Comunicação eficaz</a:t>
            </a:r>
          </a:p>
        </p:txBody>
      </p:sp>
      <p:sp>
        <p:nvSpPr>
          <p:cNvPr id="11" name="CaixaDeTexto 10">
            <a:extLst>
              <a:ext uri="{FF2B5EF4-FFF2-40B4-BE49-F238E27FC236}">
                <a16:creationId xmlns:a16="http://schemas.microsoft.com/office/drawing/2014/main" id="{717D0852-754F-FBF6-DB82-ECE4C3C1379B}"/>
              </a:ext>
            </a:extLst>
          </p:cNvPr>
          <p:cNvSpPr txBox="1"/>
          <p:nvPr/>
        </p:nvSpPr>
        <p:spPr>
          <a:xfrm>
            <a:off x="5349059" y="3260037"/>
            <a:ext cx="5864378" cy="707886"/>
          </a:xfrm>
          <a:prstGeom prst="rect">
            <a:avLst/>
          </a:prstGeom>
          <a:noFill/>
        </p:spPr>
        <p:txBody>
          <a:bodyPr wrap="square">
            <a:spAutoFit/>
          </a:bodyPr>
          <a:lstStyle/>
          <a:p>
            <a:pPr algn="ctr"/>
            <a:r>
              <a:rPr lang="pt-BR" sz="4000" b="1" dirty="0">
                <a:solidFill>
                  <a:srgbClr val="530C05"/>
                </a:solidFill>
                <a:latin typeface="AMX" pitchFamily="2" charset="77"/>
              </a:rPr>
              <a:t>O que é Escuta Ativa?</a:t>
            </a:r>
          </a:p>
        </p:txBody>
      </p:sp>
      <p:grpSp>
        <p:nvGrpSpPr>
          <p:cNvPr id="28" name="Agrupar 27">
            <a:extLst>
              <a:ext uri="{FF2B5EF4-FFF2-40B4-BE49-F238E27FC236}">
                <a16:creationId xmlns:a16="http://schemas.microsoft.com/office/drawing/2014/main" id="{79F05C5F-97DD-B49E-53D1-0BD114AC28D1}"/>
              </a:ext>
            </a:extLst>
          </p:cNvPr>
          <p:cNvGrpSpPr/>
          <p:nvPr/>
        </p:nvGrpSpPr>
        <p:grpSpPr>
          <a:xfrm>
            <a:off x="1736958" y="2359268"/>
            <a:ext cx="3165942" cy="2895677"/>
            <a:chOff x="1736958" y="2359268"/>
            <a:chExt cx="3165942" cy="2895677"/>
          </a:xfrm>
        </p:grpSpPr>
        <p:grpSp>
          <p:nvGrpSpPr>
            <p:cNvPr id="4" name="Agrupar 3">
              <a:extLst>
                <a:ext uri="{FF2B5EF4-FFF2-40B4-BE49-F238E27FC236}">
                  <a16:creationId xmlns:a16="http://schemas.microsoft.com/office/drawing/2014/main" id="{F76C5110-3604-499C-924B-EFC3E17D35A3}"/>
                </a:ext>
              </a:extLst>
            </p:cNvPr>
            <p:cNvGrpSpPr/>
            <p:nvPr/>
          </p:nvGrpSpPr>
          <p:grpSpPr>
            <a:xfrm>
              <a:off x="1736958" y="2359268"/>
              <a:ext cx="3165942" cy="2895677"/>
              <a:chOff x="2531529" y="1120395"/>
              <a:chExt cx="2346791" cy="2146457"/>
            </a:xfrm>
          </p:grpSpPr>
          <p:sp>
            <p:nvSpPr>
              <p:cNvPr id="6" name="Retângulo Arredondado 5">
                <a:extLst>
                  <a:ext uri="{FF2B5EF4-FFF2-40B4-BE49-F238E27FC236}">
                    <a16:creationId xmlns:a16="http://schemas.microsoft.com/office/drawing/2014/main" id="{C4E4BA8B-35F9-7585-CB27-92D50E2A0746}"/>
                  </a:ext>
                </a:extLst>
              </p:cNvPr>
              <p:cNvSpPr/>
              <p:nvPr/>
            </p:nvSpPr>
            <p:spPr>
              <a:xfrm>
                <a:off x="2531529" y="1120395"/>
                <a:ext cx="2346791" cy="2146457"/>
              </a:xfrm>
              <a:prstGeom prst="roundRect">
                <a:avLst>
                  <a:gd name="adj" fmla="val 17937"/>
                </a:avLst>
              </a:prstGeom>
              <a:solidFill>
                <a:srgbClr val="530C05">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b="1" dirty="0"/>
              </a:p>
            </p:txBody>
          </p:sp>
          <p:sp>
            <p:nvSpPr>
              <p:cNvPr id="7" name="Retângulo Arredondado 6">
                <a:extLst>
                  <a:ext uri="{FF2B5EF4-FFF2-40B4-BE49-F238E27FC236}">
                    <a16:creationId xmlns:a16="http://schemas.microsoft.com/office/drawing/2014/main" id="{3BED8D5C-1B76-A693-D51E-6243E1D0D4B2}"/>
                  </a:ext>
                </a:extLst>
              </p:cNvPr>
              <p:cNvSpPr/>
              <p:nvPr/>
            </p:nvSpPr>
            <p:spPr>
              <a:xfrm>
                <a:off x="2712784" y="1292110"/>
                <a:ext cx="2012897" cy="1812563"/>
              </a:xfrm>
              <a:prstGeom prst="roundRect">
                <a:avLst>
                  <a:gd name="adj" fmla="val 17937"/>
                </a:avLst>
              </a:prstGeom>
              <a:solidFill>
                <a:srgbClr val="530C05">
                  <a:alpha val="4728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b="1" dirty="0"/>
              </a:p>
            </p:txBody>
          </p:sp>
          <p:sp>
            <p:nvSpPr>
              <p:cNvPr id="8" name="Retângulo Arredondado 7">
                <a:extLst>
                  <a:ext uri="{FF2B5EF4-FFF2-40B4-BE49-F238E27FC236}">
                    <a16:creationId xmlns:a16="http://schemas.microsoft.com/office/drawing/2014/main" id="{63705FFD-D8C3-168B-8327-54BEA59DD73A}"/>
                  </a:ext>
                </a:extLst>
              </p:cNvPr>
              <p:cNvSpPr/>
              <p:nvPr/>
            </p:nvSpPr>
            <p:spPr>
              <a:xfrm>
                <a:off x="2920675" y="1470845"/>
                <a:ext cx="1619781" cy="1443030"/>
              </a:xfrm>
              <a:prstGeom prst="roundRect">
                <a:avLst>
                  <a:gd name="adj" fmla="val 17937"/>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27" name="Agrupar 26">
              <a:extLst>
                <a:ext uri="{FF2B5EF4-FFF2-40B4-BE49-F238E27FC236}">
                  <a16:creationId xmlns:a16="http://schemas.microsoft.com/office/drawing/2014/main" id="{E4FCB72A-A3F8-920D-D723-709D357F66B6}"/>
                </a:ext>
              </a:extLst>
            </p:cNvPr>
            <p:cNvGrpSpPr/>
            <p:nvPr/>
          </p:nvGrpSpPr>
          <p:grpSpPr>
            <a:xfrm>
              <a:off x="2528156" y="3138099"/>
              <a:ext cx="1594604" cy="1351171"/>
              <a:chOff x="2469396" y="3054816"/>
              <a:chExt cx="1770283" cy="1500031"/>
            </a:xfrm>
          </p:grpSpPr>
          <p:grpSp>
            <p:nvGrpSpPr>
              <p:cNvPr id="14" name="Gráfico 11">
                <a:extLst>
                  <a:ext uri="{FF2B5EF4-FFF2-40B4-BE49-F238E27FC236}">
                    <a16:creationId xmlns:a16="http://schemas.microsoft.com/office/drawing/2014/main" id="{98A3E0C2-A7DB-1967-AD3B-019F683A42FF}"/>
                  </a:ext>
                </a:extLst>
              </p:cNvPr>
              <p:cNvGrpSpPr/>
              <p:nvPr/>
            </p:nvGrpSpPr>
            <p:grpSpPr>
              <a:xfrm>
                <a:off x="3033715" y="3054816"/>
                <a:ext cx="1205964" cy="1360576"/>
                <a:chOff x="3033715" y="3054816"/>
                <a:chExt cx="1205964" cy="1360576"/>
              </a:xfrm>
              <a:noFill/>
            </p:grpSpPr>
            <p:grpSp>
              <p:nvGrpSpPr>
                <p:cNvPr id="15" name="Gráfico 11">
                  <a:extLst>
                    <a:ext uri="{FF2B5EF4-FFF2-40B4-BE49-F238E27FC236}">
                      <a16:creationId xmlns:a16="http://schemas.microsoft.com/office/drawing/2014/main" id="{80E0AC35-11AF-37CF-5E3E-7D5D67FFE3ED}"/>
                    </a:ext>
                  </a:extLst>
                </p:cNvPr>
                <p:cNvGrpSpPr/>
                <p:nvPr/>
              </p:nvGrpSpPr>
              <p:grpSpPr>
                <a:xfrm>
                  <a:off x="3033715" y="3101896"/>
                  <a:ext cx="833962" cy="1313495"/>
                  <a:chOff x="3033715" y="3101896"/>
                  <a:chExt cx="833962" cy="1313495"/>
                </a:xfrm>
                <a:noFill/>
              </p:grpSpPr>
              <p:sp>
                <p:nvSpPr>
                  <p:cNvPr id="16" name="Forma Livre: Forma 15">
                    <a:extLst>
                      <a:ext uri="{FF2B5EF4-FFF2-40B4-BE49-F238E27FC236}">
                        <a16:creationId xmlns:a16="http://schemas.microsoft.com/office/drawing/2014/main" id="{8660BC53-F1AF-CD18-AAF3-22AABC61CC41}"/>
                      </a:ext>
                    </a:extLst>
                  </p:cNvPr>
                  <p:cNvSpPr/>
                  <p:nvPr/>
                </p:nvSpPr>
                <p:spPr>
                  <a:xfrm>
                    <a:off x="3033715" y="3101896"/>
                    <a:ext cx="833962" cy="1313495"/>
                  </a:xfrm>
                  <a:custGeom>
                    <a:avLst/>
                    <a:gdLst>
                      <a:gd name="connsiteX0" fmla="*/ 65959 w 833962"/>
                      <a:gd name="connsiteY0" fmla="*/ 1231746 h 1313495"/>
                      <a:gd name="connsiteX1" fmla="*/ 251587 w 833962"/>
                      <a:gd name="connsiteY1" fmla="*/ 1313496 h 1313495"/>
                      <a:gd name="connsiteX2" fmla="*/ 429462 w 833962"/>
                      <a:gd name="connsiteY2" fmla="*/ 1239818 h 1313495"/>
                      <a:gd name="connsiteX3" fmla="*/ 503139 w 833962"/>
                      <a:gd name="connsiteY3" fmla="*/ 1061944 h 1313495"/>
                      <a:gd name="connsiteX4" fmla="*/ 503139 w 833962"/>
                      <a:gd name="connsiteY4" fmla="*/ 1019281 h 1313495"/>
                      <a:gd name="connsiteX5" fmla="*/ 639484 w 833962"/>
                      <a:gd name="connsiteY5" fmla="*/ 769676 h 1313495"/>
                      <a:gd name="connsiteX6" fmla="*/ 833963 w 833962"/>
                      <a:gd name="connsiteY6" fmla="*/ 416972 h 1313495"/>
                      <a:gd name="connsiteX7" fmla="*/ 419690 w 833962"/>
                      <a:gd name="connsiteY7" fmla="*/ 8 h 1313495"/>
                      <a:gd name="connsiteX8" fmla="*/ 0 w 833962"/>
                      <a:gd name="connsiteY8" fmla="*/ 419698 h 1313495"/>
                      <a:gd name="connsiteX9" fmla="*/ 0 w 833962"/>
                      <a:gd name="connsiteY9" fmla="*/ 889097 h 131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962" h="1313495">
                        <a:moveTo>
                          <a:pt x="65959" y="1231746"/>
                        </a:moveTo>
                        <a:cubicBezTo>
                          <a:pt x="111950" y="1281986"/>
                          <a:pt x="178087" y="1313496"/>
                          <a:pt x="251587" y="1313496"/>
                        </a:cubicBezTo>
                        <a:cubicBezTo>
                          <a:pt x="321052" y="1313496"/>
                          <a:pt x="383931" y="1285349"/>
                          <a:pt x="429462" y="1239818"/>
                        </a:cubicBezTo>
                        <a:cubicBezTo>
                          <a:pt x="474992" y="1194287"/>
                          <a:pt x="503139" y="1131408"/>
                          <a:pt x="503139" y="1061944"/>
                        </a:cubicBezTo>
                        <a:lnTo>
                          <a:pt x="503139" y="1019281"/>
                        </a:lnTo>
                        <a:cubicBezTo>
                          <a:pt x="503139" y="918271"/>
                          <a:pt x="554158" y="823633"/>
                          <a:pt x="639484" y="769676"/>
                        </a:cubicBezTo>
                        <a:cubicBezTo>
                          <a:pt x="756355" y="695821"/>
                          <a:pt x="833963" y="565460"/>
                          <a:pt x="833963" y="416972"/>
                        </a:cubicBezTo>
                        <a:cubicBezTo>
                          <a:pt x="833963" y="187584"/>
                          <a:pt x="648724" y="1460"/>
                          <a:pt x="419690" y="8"/>
                        </a:cubicBezTo>
                        <a:cubicBezTo>
                          <a:pt x="188850" y="-1443"/>
                          <a:pt x="0" y="188894"/>
                          <a:pt x="0" y="419698"/>
                        </a:cubicBezTo>
                        <a:lnTo>
                          <a:pt x="0" y="889097"/>
                        </a:lnTo>
                      </a:path>
                    </a:pathLst>
                  </a:custGeom>
                  <a:noFill/>
                  <a:ln w="35299" cap="rnd">
                    <a:solidFill>
                      <a:schemeClr val="bg1"/>
                    </a:solidFill>
                    <a:prstDash val="solid"/>
                    <a:round/>
                  </a:ln>
                </p:spPr>
                <p:txBody>
                  <a:bodyPr rtlCol="0" anchor="ctr"/>
                  <a:lstStyle/>
                  <a:p>
                    <a:endParaRPr lang="pt-BR"/>
                  </a:p>
                </p:txBody>
              </p:sp>
              <p:sp>
                <p:nvSpPr>
                  <p:cNvPr id="17" name="Forma Livre: Forma 16">
                    <a:extLst>
                      <a:ext uri="{FF2B5EF4-FFF2-40B4-BE49-F238E27FC236}">
                        <a16:creationId xmlns:a16="http://schemas.microsoft.com/office/drawing/2014/main" id="{4502E7A7-C9D4-256E-C915-214783D8E175}"/>
                      </a:ext>
                    </a:extLst>
                  </p:cNvPr>
                  <p:cNvSpPr/>
                  <p:nvPr/>
                </p:nvSpPr>
                <p:spPr>
                  <a:xfrm>
                    <a:off x="3170661" y="3257604"/>
                    <a:ext cx="559079" cy="708995"/>
                  </a:xfrm>
                  <a:custGeom>
                    <a:avLst/>
                    <a:gdLst>
                      <a:gd name="connsiteX0" fmla="*/ 0 w 559079"/>
                      <a:gd name="connsiteY0" fmla="*/ 708995 h 708995"/>
                      <a:gd name="connsiteX1" fmla="*/ 0 w 559079"/>
                      <a:gd name="connsiteY1" fmla="*/ 562808 h 708995"/>
                      <a:gd name="connsiteX2" fmla="*/ 91238 w 559079"/>
                      <a:gd name="connsiteY2" fmla="*/ 457125 h 708995"/>
                      <a:gd name="connsiteX3" fmla="*/ 0 w 559079"/>
                      <a:gd name="connsiteY3" fmla="*/ 376826 h 708995"/>
                      <a:gd name="connsiteX4" fmla="*/ 0 w 559079"/>
                      <a:gd name="connsiteY4" fmla="*/ 271780 h 708995"/>
                      <a:gd name="connsiteX5" fmla="*/ 267059 w 559079"/>
                      <a:gd name="connsiteY5" fmla="*/ 259 h 708995"/>
                      <a:gd name="connsiteX6" fmla="*/ 559079 w 559079"/>
                      <a:gd name="connsiteY6" fmla="*/ 271780 h 70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079" h="708995">
                        <a:moveTo>
                          <a:pt x="0" y="708995"/>
                        </a:moveTo>
                        <a:lnTo>
                          <a:pt x="0" y="562808"/>
                        </a:lnTo>
                        <a:cubicBezTo>
                          <a:pt x="57639" y="558206"/>
                          <a:pt x="97824" y="507116"/>
                          <a:pt x="91238" y="457125"/>
                        </a:cubicBezTo>
                        <a:cubicBezTo>
                          <a:pt x="85715" y="414993"/>
                          <a:pt x="47690" y="379729"/>
                          <a:pt x="0" y="376826"/>
                        </a:cubicBezTo>
                        <a:lnTo>
                          <a:pt x="0" y="271780"/>
                        </a:lnTo>
                        <a:cubicBezTo>
                          <a:pt x="6869" y="124106"/>
                          <a:pt x="125475" y="6491"/>
                          <a:pt x="267059" y="259"/>
                        </a:cubicBezTo>
                        <a:cubicBezTo>
                          <a:pt x="417459" y="-6361"/>
                          <a:pt x="551432" y="114582"/>
                          <a:pt x="559079" y="271780"/>
                        </a:cubicBezTo>
                      </a:path>
                    </a:pathLst>
                  </a:custGeom>
                  <a:noFill/>
                  <a:ln w="35299" cap="rnd">
                    <a:solidFill>
                      <a:schemeClr val="bg1"/>
                    </a:solidFill>
                    <a:prstDash val="solid"/>
                    <a:round/>
                  </a:ln>
                </p:spPr>
                <p:txBody>
                  <a:bodyPr rtlCol="0" anchor="ctr"/>
                  <a:lstStyle/>
                  <a:p>
                    <a:endParaRPr lang="pt-BR"/>
                  </a:p>
                </p:txBody>
              </p:sp>
              <p:sp>
                <p:nvSpPr>
                  <p:cNvPr id="18" name="Forma Livre: Forma 17">
                    <a:extLst>
                      <a:ext uri="{FF2B5EF4-FFF2-40B4-BE49-F238E27FC236}">
                        <a16:creationId xmlns:a16="http://schemas.microsoft.com/office/drawing/2014/main" id="{0DA834AD-B965-6029-FBB7-1D88CC5DAEDE}"/>
                      </a:ext>
                    </a:extLst>
                  </p:cNvPr>
                  <p:cNvSpPr/>
                  <p:nvPr/>
                </p:nvSpPr>
                <p:spPr>
                  <a:xfrm>
                    <a:off x="3373531" y="3395056"/>
                    <a:ext cx="216571" cy="125016"/>
                  </a:xfrm>
                  <a:custGeom>
                    <a:avLst/>
                    <a:gdLst>
                      <a:gd name="connsiteX0" fmla="*/ 0 w 216571"/>
                      <a:gd name="connsiteY0" fmla="*/ 42594 h 125016"/>
                      <a:gd name="connsiteX1" fmla="*/ 156950 w 216571"/>
                      <a:gd name="connsiteY1" fmla="*/ 15828 h 125016"/>
                      <a:gd name="connsiteX2" fmla="*/ 216572 w 216571"/>
                      <a:gd name="connsiteY2" fmla="*/ 125016 h 125016"/>
                    </a:gdLst>
                    <a:ahLst/>
                    <a:cxnLst>
                      <a:cxn ang="0">
                        <a:pos x="connsiteX0" y="connsiteY0"/>
                      </a:cxn>
                      <a:cxn ang="0">
                        <a:pos x="connsiteX1" y="connsiteY1"/>
                      </a:cxn>
                      <a:cxn ang="0">
                        <a:pos x="connsiteX2" y="connsiteY2"/>
                      </a:cxn>
                    </a:cxnLst>
                    <a:rect l="l" t="t" r="r" b="b"/>
                    <a:pathLst>
                      <a:path w="216571" h="125016">
                        <a:moveTo>
                          <a:pt x="0" y="42594"/>
                        </a:moveTo>
                        <a:cubicBezTo>
                          <a:pt x="42911" y="-2406"/>
                          <a:pt x="108728" y="-12461"/>
                          <a:pt x="156950" y="15828"/>
                        </a:cubicBezTo>
                        <a:cubicBezTo>
                          <a:pt x="215191" y="49993"/>
                          <a:pt x="216572" y="121724"/>
                          <a:pt x="216572" y="125016"/>
                        </a:cubicBezTo>
                      </a:path>
                    </a:pathLst>
                  </a:custGeom>
                  <a:noFill/>
                  <a:ln w="35299" cap="rnd">
                    <a:solidFill>
                      <a:schemeClr val="bg1"/>
                    </a:solidFill>
                    <a:prstDash val="solid"/>
                    <a:round/>
                  </a:ln>
                </p:spPr>
                <p:txBody>
                  <a:bodyPr rtlCol="0" anchor="ctr"/>
                  <a:lstStyle/>
                  <a:p>
                    <a:endParaRPr lang="pt-BR"/>
                  </a:p>
                </p:txBody>
              </p:sp>
            </p:grpSp>
            <p:grpSp>
              <p:nvGrpSpPr>
                <p:cNvPr id="19" name="Gráfico 11">
                  <a:extLst>
                    <a:ext uri="{FF2B5EF4-FFF2-40B4-BE49-F238E27FC236}">
                      <a16:creationId xmlns:a16="http://schemas.microsoft.com/office/drawing/2014/main" id="{B6F3D6FF-2063-B8E7-707C-71D113B90845}"/>
                    </a:ext>
                  </a:extLst>
                </p:cNvPr>
                <p:cNvGrpSpPr/>
                <p:nvPr/>
              </p:nvGrpSpPr>
              <p:grpSpPr>
                <a:xfrm>
                  <a:off x="3900888" y="3054816"/>
                  <a:ext cx="338791" cy="572710"/>
                  <a:chOff x="3900888" y="3054816"/>
                  <a:chExt cx="338791" cy="572710"/>
                </a:xfrm>
                <a:noFill/>
              </p:grpSpPr>
              <p:sp>
                <p:nvSpPr>
                  <p:cNvPr id="20" name="Forma Livre: Forma 19">
                    <a:extLst>
                      <a:ext uri="{FF2B5EF4-FFF2-40B4-BE49-F238E27FC236}">
                        <a16:creationId xmlns:a16="http://schemas.microsoft.com/office/drawing/2014/main" id="{A977E7AC-B339-A777-E346-097937FDCBD7}"/>
                      </a:ext>
                    </a:extLst>
                  </p:cNvPr>
                  <p:cNvSpPr/>
                  <p:nvPr/>
                </p:nvSpPr>
                <p:spPr>
                  <a:xfrm>
                    <a:off x="3900888" y="3175518"/>
                    <a:ext cx="217869" cy="372843"/>
                  </a:xfrm>
                  <a:custGeom>
                    <a:avLst/>
                    <a:gdLst>
                      <a:gd name="connsiteX0" fmla="*/ 0 w 217869"/>
                      <a:gd name="connsiteY0" fmla="*/ 242 h 372843"/>
                      <a:gd name="connsiteX1" fmla="*/ 205136 w 217869"/>
                      <a:gd name="connsiteY1" fmla="*/ 136409 h 372843"/>
                      <a:gd name="connsiteX2" fmla="*/ 136486 w 217869"/>
                      <a:gd name="connsiteY2" fmla="*/ 372843 h 372843"/>
                    </a:gdLst>
                    <a:ahLst/>
                    <a:cxnLst>
                      <a:cxn ang="0">
                        <a:pos x="connsiteX0" y="connsiteY0"/>
                      </a:cxn>
                      <a:cxn ang="0">
                        <a:pos x="connsiteX1" y="connsiteY1"/>
                      </a:cxn>
                      <a:cxn ang="0">
                        <a:pos x="connsiteX2" y="connsiteY2"/>
                      </a:cxn>
                    </a:cxnLst>
                    <a:rect l="l" t="t" r="r" b="b"/>
                    <a:pathLst>
                      <a:path w="217869" h="372843">
                        <a:moveTo>
                          <a:pt x="0" y="242"/>
                        </a:moveTo>
                        <a:cubicBezTo>
                          <a:pt x="88406" y="-4042"/>
                          <a:pt x="173095" y="48923"/>
                          <a:pt x="205136" y="136409"/>
                        </a:cubicBezTo>
                        <a:cubicBezTo>
                          <a:pt x="237178" y="223895"/>
                          <a:pt x="206729" y="319028"/>
                          <a:pt x="136486" y="372843"/>
                        </a:cubicBezTo>
                      </a:path>
                    </a:pathLst>
                  </a:custGeom>
                  <a:noFill/>
                  <a:ln w="35299" cap="rnd">
                    <a:solidFill>
                      <a:schemeClr val="bg1"/>
                    </a:solidFill>
                    <a:prstDash val="solid"/>
                    <a:round/>
                  </a:ln>
                </p:spPr>
                <p:txBody>
                  <a:bodyPr rtlCol="0" anchor="ctr"/>
                  <a:lstStyle/>
                  <a:p>
                    <a:endParaRPr lang="pt-BR"/>
                  </a:p>
                </p:txBody>
              </p:sp>
              <p:sp>
                <p:nvSpPr>
                  <p:cNvPr id="21" name="Forma Livre: Forma 20">
                    <a:extLst>
                      <a:ext uri="{FF2B5EF4-FFF2-40B4-BE49-F238E27FC236}">
                        <a16:creationId xmlns:a16="http://schemas.microsoft.com/office/drawing/2014/main" id="{474A66B7-9122-0137-6B22-B82A2B39F6AC}"/>
                      </a:ext>
                    </a:extLst>
                  </p:cNvPr>
                  <p:cNvSpPr/>
                  <p:nvPr/>
                </p:nvSpPr>
                <p:spPr>
                  <a:xfrm>
                    <a:off x="3921316" y="3054816"/>
                    <a:ext cx="318362" cy="572710"/>
                  </a:xfrm>
                  <a:custGeom>
                    <a:avLst/>
                    <a:gdLst>
                      <a:gd name="connsiteX0" fmla="*/ 0 w 318362"/>
                      <a:gd name="connsiteY0" fmla="*/ 0 h 572710"/>
                      <a:gd name="connsiteX1" fmla="*/ 298216 w 318362"/>
                      <a:gd name="connsiteY1" fmla="*/ 215545 h 572710"/>
                      <a:gd name="connsiteX2" fmla="*/ 209774 w 318362"/>
                      <a:gd name="connsiteY2" fmla="*/ 572710 h 572710"/>
                    </a:gdLst>
                    <a:ahLst/>
                    <a:cxnLst>
                      <a:cxn ang="0">
                        <a:pos x="connsiteX0" y="connsiteY0"/>
                      </a:cxn>
                      <a:cxn ang="0">
                        <a:pos x="connsiteX1" y="connsiteY1"/>
                      </a:cxn>
                      <a:cxn ang="0">
                        <a:pos x="connsiteX2" y="connsiteY2"/>
                      </a:cxn>
                    </a:cxnLst>
                    <a:rect l="l" t="t" r="r" b="b"/>
                    <a:pathLst>
                      <a:path w="318362" h="572710">
                        <a:moveTo>
                          <a:pt x="0" y="0"/>
                        </a:moveTo>
                        <a:cubicBezTo>
                          <a:pt x="130078" y="4142"/>
                          <a:pt x="250702" y="85857"/>
                          <a:pt x="298216" y="215545"/>
                        </a:cubicBezTo>
                        <a:cubicBezTo>
                          <a:pt x="345729" y="345234"/>
                          <a:pt x="306394" y="485543"/>
                          <a:pt x="209774" y="572710"/>
                        </a:cubicBezTo>
                      </a:path>
                    </a:pathLst>
                  </a:custGeom>
                  <a:noFill/>
                  <a:ln w="35299" cap="rnd">
                    <a:solidFill>
                      <a:schemeClr val="bg1"/>
                    </a:solidFill>
                    <a:prstDash val="solid"/>
                    <a:round/>
                  </a:ln>
                </p:spPr>
                <p:txBody>
                  <a:bodyPr rtlCol="0" anchor="ctr"/>
                  <a:lstStyle/>
                  <a:p>
                    <a:endParaRPr lang="pt-BR"/>
                  </a:p>
                </p:txBody>
              </p:sp>
            </p:grpSp>
          </p:grpSp>
          <p:sp>
            <p:nvSpPr>
              <p:cNvPr id="22" name="Forma Livre: Forma 21">
                <a:extLst>
                  <a:ext uri="{FF2B5EF4-FFF2-40B4-BE49-F238E27FC236}">
                    <a16:creationId xmlns:a16="http://schemas.microsoft.com/office/drawing/2014/main" id="{64AF5FCB-20BF-9C2F-3B5A-4A0C9CDBD964}"/>
                  </a:ext>
                </a:extLst>
              </p:cNvPr>
              <p:cNvSpPr/>
              <p:nvPr/>
            </p:nvSpPr>
            <p:spPr>
              <a:xfrm>
                <a:off x="2469396" y="3940152"/>
                <a:ext cx="701265" cy="614695"/>
              </a:xfrm>
              <a:custGeom>
                <a:avLst/>
                <a:gdLst>
                  <a:gd name="connsiteX0" fmla="*/ 350615 w 701265"/>
                  <a:gd name="connsiteY0" fmla="*/ 0 h 614695"/>
                  <a:gd name="connsiteX1" fmla="*/ 0 w 701265"/>
                  <a:gd name="connsiteY1" fmla="*/ 245427 h 614695"/>
                  <a:gd name="connsiteX2" fmla="*/ 111101 w 701265"/>
                  <a:gd name="connsiteY2" fmla="*/ 424647 h 614695"/>
                  <a:gd name="connsiteX3" fmla="*/ 159747 w 701265"/>
                  <a:gd name="connsiteY3" fmla="*/ 518116 h 614695"/>
                  <a:gd name="connsiteX4" fmla="*/ 111101 w 701265"/>
                  <a:gd name="connsiteY4" fmla="*/ 607726 h 614695"/>
                  <a:gd name="connsiteX5" fmla="*/ 247410 w 701265"/>
                  <a:gd name="connsiteY5" fmla="*/ 576569 h 614695"/>
                  <a:gd name="connsiteX6" fmla="*/ 280655 w 701265"/>
                  <a:gd name="connsiteY6" fmla="*/ 485968 h 614695"/>
                  <a:gd name="connsiteX7" fmla="*/ 280655 w 701265"/>
                  <a:gd name="connsiteY7" fmla="*/ 485968 h 614695"/>
                  <a:gd name="connsiteX8" fmla="*/ 350650 w 701265"/>
                  <a:gd name="connsiteY8" fmla="*/ 490854 h 614695"/>
                  <a:gd name="connsiteX9" fmla="*/ 701265 w 701265"/>
                  <a:gd name="connsiteY9" fmla="*/ 245427 h 614695"/>
                  <a:gd name="connsiteX10" fmla="*/ 350650 w 701265"/>
                  <a:gd name="connsiteY10" fmla="*/ 0 h 61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1265" h="614695">
                    <a:moveTo>
                      <a:pt x="350615" y="0"/>
                    </a:moveTo>
                    <a:cubicBezTo>
                      <a:pt x="156985" y="0"/>
                      <a:pt x="0" y="109897"/>
                      <a:pt x="0" y="245427"/>
                    </a:cubicBezTo>
                    <a:cubicBezTo>
                      <a:pt x="0" y="316131"/>
                      <a:pt x="42734" y="379860"/>
                      <a:pt x="111101" y="424647"/>
                    </a:cubicBezTo>
                    <a:cubicBezTo>
                      <a:pt x="114570" y="427019"/>
                      <a:pt x="160774" y="459627"/>
                      <a:pt x="159747" y="518116"/>
                    </a:cubicBezTo>
                    <a:cubicBezTo>
                      <a:pt x="158756" y="574197"/>
                      <a:pt x="115243" y="604929"/>
                      <a:pt x="111101" y="607726"/>
                    </a:cubicBezTo>
                    <a:cubicBezTo>
                      <a:pt x="160951" y="623729"/>
                      <a:pt x="214129" y="611691"/>
                      <a:pt x="247410" y="576569"/>
                    </a:cubicBezTo>
                    <a:cubicBezTo>
                      <a:pt x="280973" y="541129"/>
                      <a:pt x="280938" y="496306"/>
                      <a:pt x="280655" y="485968"/>
                    </a:cubicBezTo>
                    <a:lnTo>
                      <a:pt x="280655" y="485968"/>
                    </a:lnTo>
                    <a:cubicBezTo>
                      <a:pt x="303279" y="489190"/>
                      <a:pt x="326681" y="490854"/>
                      <a:pt x="350650" y="490854"/>
                    </a:cubicBezTo>
                    <a:cubicBezTo>
                      <a:pt x="544280" y="490854"/>
                      <a:pt x="701265" y="380957"/>
                      <a:pt x="701265" y="245427"/>
                    </a:cubicBezTo>
                    <a:cubicBezTo>
                      <a:pt x="701265" y="109897"/>
                      <a:pt x="544280" y="0"/>
                      <a:pt x="350650" y="0"/>
                    </a:cubicBezTo>
                    <a:close/>
                  </a:path>
                </a:pathLst>
              </a:custGeom>
              <a:noFill/>
              <a:ln w="35299" cap="rnd">
                <a:solidFill>
                  <a:schemeClr val="bg1"/>
                </a:solidFill>
                <a:prstDash val="solid"/>
                <a:round/>
              </a:ln>
            </p:spPr>
            <p:txBody>
              <a:bodyPr rtlCol="0" anchor="ctr"/>
              <a:lstStyle/>
              <a:p>
                <a:endParaRPr lang="pt-BR"/>
              </a:p>
            </p:txBody>
          </p:sp>
          <p:grpSp>
            <p:nvGrpSpPr>
              <p:cNvPr id="23" name="Gráfico 11">
                <a:extLst>
                  <a:ext uri="{FF2B5EF4-FFF2-40B4-BE49-F238E27FC236}">
                    <a16:creationId xmlns:a16="http://schemas.microsoft.com/office/drawing/2014/main" id="{524435F4-3323-C5FB-0484-7649D5366C84}"/>
                  </a:ext>
                </a:extLst>
              </p:cNvPr>
              <p:cNvGrpSpPr/>
              <p:nvPr/>
            </p:nvGrpSpPr>
            <p:grpSpPr>
              <a:xfrm>
                <a:off x="2666539" y="4167876"/>
                <a:ext cx="306951" cy="35404"/>
                <a:chOff x="2666539" y="4167876"/>
                <a:chExt cx="306951" cy="35404"/>
              </a:xfrm>
              <a:solidFill>
                <a:schemeClr val="bg1"/>
              </a:solidFill>
            </p:grpSpPr>
            <p:sp>
              <p:nvSpPr>
                <p:cNvPr id="24" name="Forma Livre: Forma 23">
                  <a:extLst>
                    <a:ext uri="{FF2B5EF4-FFF2-40B4-BE49-F238E27FC236}">
                      <a16:creationId xmlns:a16="http://schemas.microsoft.com/office/drawing/2014/main" id="{4229B620-89C2-7EC4-E3CD-1C7E6F161D00}"/>
                    </a:ext>
                  </a:extLst>
                </p:cNvPr>
                <p:cNvSpPr/>
                <p:nvPr/>
              </p:nvSpPr>
              <p:spPr>
                <a:xfrm>
                  <a:off x="2666539" y="4167876"/>
                  <a:ext cx="34227" cy="35404"/>
                </a:xfrm>
                <a:custGeom>
                  <a:avLst/>
                  <a:gdLst>
                    <a:gd name="connsiteX0" fmla="*/ 17127 w 34227"/>
                    <a:gd name="connsiteY0" fmla="*/ 35405 h 35404"/>
                    <a:gd name="connsiteX1" fmla="*/ 17127 w 34227"/>
                    <a:gd name="connsiteY1" fmla="*/ 0 h 35404"/>
                    <a:gd name="connsiteX2" fmla="*/ 17127 w 34227"/>
                    <a:gd name="connsiteY2" fmla="*/ 35405 h 35404"/>
                    <a:gd name="connsiteX3" fmla="*/ 17127 w 34227"/>
                    <a:gd name="connsiteY3" fmla="*/ 35405 h 35404"/>
                  </a:gdLst>
                  <a:ahLst/>
                  <a:cxnLst>
                    <a:cxn ang="0">
                      <a:pos x="connsiteX0" y="connsiteY0"/>
                    </a:cxn>
                    <a:cxn ang="0">
                      <a:pos x="connsiteX1" y="connsiteY1"/>
                    </a:cxn>
                    <a:cxn ang="0">
                      <a:pos x="connsiteX2" y="connsiteY2"/>
                    </a:cxn>
                    <a:cxn ang="0">
                      <a:pos x="connsiteX3" y="connsiteY3"/>
                    </a:cxn>
                  </a:cxnLst>
                  <a:rect l="l" t="t" r="r" b="b"/>
                  <a:pathLst>
                    <a:path w="34227" h="35404">
                      <a:moveTo>
                        <a:pt x="17127" y="35405"/>
                      </a:moveTo>
                      <a:cubicBezTo>
                        <a:pt x="39892" y="35405"/>
                        <a:pt x="39963" y="0"/>
                        <a:pt x="17127" y="0"/>
                      </a:cubicBezTo>
                      <a:cubicBezTo>
                        <a:pt x="-5709" y="0"/>
                        <a:pt x="-5709" y="35405"/>
                        <a:pt x="17127" y="35405"/>
                      </a:cubicBezTo>
                      <a:lnTo>
                        <a:pt x="17127" y="35405"/>
                      </a:lnTo>
                      <a:close/>
                    </a:path>
                  </a:pathLst>
                </a:custGeom>
                <a:grpFill/>
                <a:ln w="3530" cap="flat">
                  <a:solidFill>
                    <a:schemeClr val="bg1"/>
                  </a:solidFill>
                  <a:prstDash val="solid"/>
                  <a:miter/>
                </a:ln>
              </p:spPr>
              <p:txBody>
                <a:bodyPr rtlCol="0" anchor="ctr"/>
                <a:lstStyle/>
                <a:p>
                  <a:endParaRPr lang="pt-BR"/>
                </a:p>
              </p:txBody>
            </p:sp>
            <p:sp>
              <p:nvSpPr>
                <p:cNvPr id="25" name="Forma Livre: Forma 24">
                  <a:extLst>
                    <a:ext uri="{FF2B5EF4-FFF2-40B4-BE49-F238E27FC236}">
                      <a16:creationId xmlns:a16="http://schemas.microsoft.com/office/drawing/2014/main" id="{8B7BD001-3BC3-BF64-5EEA-69D311913370}"/>
                    </a:ext>
                  </a:extLst>
                </p:cNvPr>
                <p:cNvSpPr/>
                <p:nvPr/>
              </p:nvSpPr>
              <p:spPr>
                <a:xfrm>
                  <a:off x="2802884" y="4167876"/>
                  <a:ext cx="34227" cy="35404"/>
                </a:xfrm>
                <a:custGeom>
                  <a:avLst/>
                  <a:gdLst>
                    <a:gd name="connsiteX0" fmla="*/ 17127 w 34227"/>
                    <a:gd name="connsiteY0" fmla="*/ 35405 h 35404"/>
                    <a:gd name="connsiteX1" fmla="*/ 17127 w 34227"/>
                    <a:gd name="connsiteY1" fmla="*/ 0 h 35404"/>
                    <a:gd name="connsiteX2" fmla="*/ 17127 w 34227"/>
                    <a:gd name="connsiteY2" fmla="*/ 35405 h 35404"/>
                    <a:gd name="connsiteX3" fmla="*/ 17127 w 34227"/>
                    <a:gd name="connsiteY3" fmla="*/ 35405 h 35404"/>
                  </a:gdLst>
                  <a:ahLst/>
                  <a:cxnLst>
                    <a:cxn ang="0">
                      <a:pos x="connsiteX0" y="connsiteY0"/>
                    </a:cxn>
                    <a:cxn ang="0">
                      <a:pos x="connsiteX1" y="connsiteY1"/>
                    </a:cxn>
                    <a:cxn ang="0">
                      <a:pos x="connsiteX2" y="connsiteY2"/>
                    </a:cxn>
                    <a:cxn ang="0">
                      <a:pos x="connsiteX3" y="connsiteY3"/>
                    </a:cxn>
                  </a:cxnLst>
                  <a:rect l="l" t="t" r="r" b="b"/>
                  <a:pathLst>
                    <a:path w="34227" h="35404">
                      <a:moveTo>
                        <a:pt x="17127" y="35405"/>
                      </a:moveTo>
                      <a:cubicBezTo>
                        <a:pt x="39892" y="35405"/>
                        <a:pt x="39963" y="0"/>
                        <a:pt x="17127" y="0"/>
                      </a:cubicBezTo>
                      <a:cubicBezTo>
                        <a:pt x="-5709" y="0"/>
                        <a:pt x="-5709" y="35405"/>
                        <a:pt x="17127" y="35405"/>
                      </a:cubicBezTo>
                      <a:lnTo>
                        <a:pt x="17127" y="35405"/>
                      </a:lnTo>
                      <a:close/>
                    </a:path>
                  </a:pathLst>
                </a:custGeom>
                <a:grpFill/>
                <a:ln w="3530" cap="flat">
                  <a:solidFill>
                    <a:schemeClr val="bg1"/>
                  </a:solidFill>
                  <a:prstDash val="solid"/>
                  <a:miter/>
                </a:ln>
              </p:spPr>
              <p:txBody>
                <a:bodyPr rtlCol="0" anchor="ctr"/>
                <a:lstStyle/>
                <a:p>
                  <a:endParaRPr lang="pt-BR"/>
                </a:p>
              </p:txBody>
            </p:sp>
            <p:sp>
              <p:nvSpPr>
                <p:cNvPr id="26" name="Forma Livre: Forma 25">
                  <a:extLst>
                    <a:ext uri="{FF2B5EF4-FFF2-40B4-BE49-F238E27FC236}">
                      <a16:creationId xmlns:a16="http://schemas.microsoft.com/office/drawing/2014/main" id="{817106A2-2A10-33BA-8F53-597000C1F755}"/>
                    </a:ext>
                  </a:extLst>
                </p:cNvPr>
                <p:cNvSpPr/>
                <p:nvPr/>
              </p:nvSpPr>
              <p:spPr>
                <a:xfrm>
                  <a:off x="2939264" y="4167876"/>
                  <a:ext cx="34227" cy="35404"/>
                </a:xfrm>
                <a:custGeom>
                  <a:avLst/>
                  <a:gdLst>
                    <a:gd name="connsiteX0" fmla="*/ 17127 w 34227"/>
                    <a:gd name="connsiteY0" fmla="*/ 35405 h 35404"/>
                    <a:gd name="connsiteX1" fmla="*/ 17127 w 34227"/>
                    <a:gd name="connsiteY1" fmla="*/ 0 h 35404"/>
                    <a:gd name="connsiteX2" fmla="*/ 17127 w 34227"/>
                    <a:gd name="connsiteY2" fmla="*/ 35405 h 35404"/>
                    <a:gd name="connsiteX3" fmla="*/ 17127 w 34227"/>
                    <a:gd name="connsiteY3" fmla="*/ 35405 h 35404"/>
                  </a:gdLst>
                  <a:ahLst/>
                  <a:cxnLst>
                    <a:cxn ang="0">
                      <a:pos x="connsiteX0" y="connsiteY0"/>
                    </a:cxn>
                    <a:cxn ang="0">
                      <a:pos x="connsiteX1" y="connsiteY1"/>
                    </a:cxn>
                    <a:cxn ang="0">
                      <a:pos x="connsiteX2" y="connsiteY2"/>
                    </a:cxn>
                    <a:cxn ang="0">
                      <a:pos x="connsiteX3" y="connsiteY3"/>
                    </a:cxn>
                  </a:cxnLst>
                  <a:rect l="l" t="t" r="r" b="b"/>
                  <a:pathLst>
                    <a:path w="34227" h="35404">
                      <a:moveTo>
                        <a:pt x="17127" y="35405"/>
                      </a:moveTo>
                      <a:cubicBezTo>
                        <a:pt x="39892" y="35405"/>
                        <a:pt x="39963" y="0"/>
                        <a:pt x="17127" y="0"/>
                      </a:cubicBezTo>
                      <a:cubicBezTo>
                        <a:pt x="-5709" y="0"/>
                        <a:pt x="-5709" y="35405"/>
                        <a:pt x="17127" y="35405"/>
                      </a:cubicBezTo>
                      <a:lnTo>
                        <a:pt x="17127" y="35405"/>
                      </a:lnTo>
                      <a:close/>
                    </a:path>
                  </a:pathLst>
                </a:custGeom>
                <a:grpFill/>
                <a:ln w="3530" cap="flat">
                  <a:solidFill>
                    <a:schemeClr val="bg1"/>
                  </a:solidFill>
                  <a:prstDash val="solid"/>
                  <a:miter/>
                </a:ln>
              </p:spPr>
              <p:txBody>
                <a:bodyPr rtlCol="0" anchor="ctr"/>
                <a:lstStyle/>
                <a:p>
                  <a:endParaRPr lang="pt-BR"/>
                </a:p>
              </p:txBody>
            </p:sp>
          </p:grpSp>
        </p:grpSp>
      </p:grpSp>
    </p:spTree>
    <p:extLst>
      <p:ext uri="{BB962C8B-B14F-4D97-AF65-F5344CB8AC3E}">
        <p14:creationId xmlns:p14="http://schemas.microsoft.com/office/powerpoint/2010/main" val="2525342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250"/>
                                        <p:tgtEl>
                                          <p:spTgt spid="28"/>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AF6FB-8BB4-152B-BFCC-9B550FA47A14}"/>
            </a:ext>
          </a:extLst>
        </p:cNvPr>
        <p:cNvGrpSpPr/>
        <p:nvPr/>
      </p:nvGrpSpPr>
      <p:grpSpPr>
        <a:xfrm>
          <a:off x="0" y="0"/>
          <a:ext cx="0" cy="0"/>
          <a:chOff x="0" y="0"/>
          <a:chExt cx="0" cy="0"/>
        </a:xfrm>
      </p:grpSpPr>
      <p:sp>
        <p:nvSpPr>
          <p:cNvPr id="14" name="Retângulo Arredondado 52">
            <a:extLst>
              <a:ext uri="{FF2B5EF4-FFF2-40B4-BE49-F238E27FC236}">
                <a16:creationId xmlns:a16="http://schemas.microsoft.com/office/drawing/2014/main" id="{2BEECB0A-AD5E-E18B-0FA6-C0D5AE934109}"/>
              </a:ext>
            </a:extLst>
          </p:cNvPr>
          <p:cNvSpPr>
            <a:spLocks noGrp="1" noRot="1" noMove="1" noResize="1" noEditPoints="1" noAdjustHandles="1" noChangeArrowheads="1" noChangeShapeType="1"/>
          </p:cNvSpPr>
          <p:nvPr/>
        </p:nvSpPr>
        <p:spPr>
          <a:xfrm>
            <a:off x="206491" y="852598"/>
            <a:ext cx="11779017" cy="5663508"/>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9" name="CaixaDeTexto 28">
            <a:extLst>
              <a:ext uri="{FF2B5EF4-FFF2-40B4-BE49-F238E27FC236}">
                <a16:creationId xmlns:a16="http://schemas.microsoft.com/office/drawing/2014/main" id="{FDB34748-B811-59BB-B153-727274E8A111}"/>
              </a:ext>
            </a:extLst>
          </p:cNvPr>
          <p:cNvSpPr txBox="1"/>
          <p:nvPr/>
        </p:nvSpPr>
        <p:spPr>
          <a:xfrm>
            <a:off x="5980583" y="1864973"/>
            <a:ext cx="4832555" cy="3477875"/>
          </a:xfrm>
          <a:prstGeom prst="rect">
            <a:avLst/>
          </a:prstGeom>
          <a:noFill/>
        </p:spPr>
        <p:txBody>
          <a:bodyPr wrap="square">
            <a:spAutoFit/>
          </a:bodyPr>
          <a:lstStyle/>
          <a:p>
            <a:r>
              <a:rPr lang="pt-BR" sz="2000" dirty="0">
                <a:ea typeface="+mn-lt"/>
                <a:cs typeface="+mn-lt"/>
              </a:rPr>
              <a:t>A </a:t>
            </a:r>
            <a:r>
              <a:rPr lang="pt-BR" sz="2000" b="1" dirty="0">
                <a:solidFill>
                  <a:srgbClr val="530C05"/>
                </a:solidFill>
                <a:ea typeface="+mn-lt"/>
                <a:cs typeface="+mn-lt"/>
              </a:rPr>
              <a:t>escuta ativa</a:t>
            </a:r>
            <a:r>
              <a:rPr lang="pt-BR" sz="2000" dirty="0">
                <a:solidFill>
                  <a:srgbClr val="530C05"/>
                </a:solidFill>
                <a:ea typeface="+mn-lt"/>
                <a:cs typeface="+mn-lt"/>
              </a:rPr>
              <a:t> </a:t>
            </a:r>
            <a:r>
              <a:rPr lang="pt-BR" sz="2000" dirty="0">
                <a:ea typeface="+mn-lt"/>
                <a:cs typeface="+mn-lt"/>
              </a:rPr>
              <a:t>é a pedra angular da comunicação eficaz. Não se trata apenas de ouvir as palavras que alguém diz, mas de realmente compreender a mensagem completa, incluindo as emoções, as intenções e os significados subjacentes.</a:t>
            </a:r>
          </a:p>
          <a:p>
            <a:endParaRPr lang="pt-BR" sz="2000" dirty="0">
              <a:ea typeface="+mn-lt"/>
              <a:cs typeface="+mn-lt"/>
            </a:endParaRPr>
          </a:p>
          <a:p>
            <a:r>
              <a:rPr lang="pt-BR" sz="2000" dirty="0">
                <a:ea typeface="+mn-lt"/>
                <a:cs typeface="+mn-lt"/>
              </a:rPr>
              <a:t>É uma habilidade fundamental que nos permite construir relacionamentos fortes, resolver conflitos de forma eficiente e tomar decisões mais informadas.</a:t>
            </a:r>
            <a:endParaRPr lang="pt-BR" sz="2000" dirty="0"/>
          </a:p>
        </p:txBody>
      </p:sp>
      <p:sp>
        <p:nvSpPr>
          <p:cNvPr id="4" name="CaixaDeTexto 3">
            <a:extLst>
              <a:ext uri="{FF2B5EF4-FFF2-40B4-BE49-F238E27FC236}">
                <a16:creationId xmlns:a16="http://schemas.microsoft.com/office/drawing/2014/main" id="{BB027981-2F9A-4A79-44B5-C1F0B93A7D01}"/>
              </a:ext>
            </a:extLst>
          </p:cNvPr>
          <p:cNvSpPr txBox="1"/>
          <p:nvPr/>
        </p:nvSpPr>
        <p:spPr>
          <a:xfrm>
            <a:off x="932423" y="4470259"/>
            <a:ext cx="3102863" cy="707886"/>
          </a:xfrm>
          <a:prstGeom prst="rect">
            <a:avLst/>
          </a:prstGeom>
          <a:noFill/>
        </p:spPr>
        <p:txBody>
          <a:bodyPr wrap="square" rtlCol="0">
            <a:spAutoFit/>
          </a:bodyPr>
          <a:lstStyle/>
          <a:p>
            <a:pPr algn="ctr"/>
            <a:r>
              <a:rPr lang="pt-BR" sz="4000" b="1" dirty="0">
                <a:solidFill>
                  <a:srgbClr val="530C05"/>
                </a:solidFill>
                <a:latin typeface="AMX" pitchFamily="2" charset="77"/>
              </a:rPr>
              <a:t>Escuta Ativa</a:t>
            </a:r>
          </a:p>
        </p:txBody>
      </p:sp>
      <p:grpSp>
        <p:nvGrpSpPr>
          <p:cNvPr id="42" name="Agrupar 41">
            <a:extLst>
              <a:ext uri="{FF2B5EF4-FFF2-40B4-BE49-F238E27FC236}">
                <a16:creationId xmlns:a16="http://schemas.microsoft.com/office/drawing/2014/main" id="{B835CAFF-266B-D742-CCD0-99D8B0E239FB}"/>
              </a:ext>
            </a:extLst>
          </p:cNvPr>
          <p:cNvGrpSpPr>
            <a:grpSpLocks/>
          </p:cNvGrpSpPr>
          <p:nvPr/>
        </p:nvGrpSpPr>
        <p:grpSpPr>
          <a:xfrm>
            <a:off x="886319" y="923786"/>
            <a:ext cx="10882965" cy="4801346"/>
            <a:chOff x="-1645819" y="3308049"/>
            <a:chExt cx="10882965" cy="4801346"/>
          </a:xfrm>
        </p:grpSpPr>
        <p:sp>
          <p:nvSpPr>
            <p:cNvPr id="43" name="Retângulo Arredondado 29">
              <a:extLst>
                <a:ext uri="{FF2B5EF4-FFF2-40B4-BE49-F238E27FC236}">
                  <a16:creationId xmlns:a16="http://schemas.microsoft.com/office/drawing/2014/main" id="{0218CD22-83A3-32D2-BC71-513BA7188CBE}"/>
                </a:ext>
              </a:extLst>
            </p:cNvPr>
            <p:cNvSpPr>
              <a:spLocks/>
            </p:cNvSpPr>
            <p:nvPr/>
          </p:nvSpPr>
          <p:spPr>
            <a:xfrm>
              <a:off x="8284225" y="3453514"/>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Retângulo Arredondado 31">
              <a:extLst>
                <a:ext uri="{FF2B5EF4-FFF2-40B4-BE49-F238E27FC236}">
                  <a16:creationId xmlns:a16="http://schemas.microsoft.com/office/drawing/2014/main" id="{42E35101-0542-0734-39B1-FA0E4DED21E8}"/>
                </a:ext>
              </a:extLst>
            </p:cNvPr>
            <p:cNvSpPr>
              <a:spLocks/>
            </p:cNvSpPr>
            <p:nvPr/>
          </p:nvSpPr>
          <p:spPr>
            <a:xfrm>
              <a:off x="8396417" y="3308049"/>
              <a:ext cx="624506" cy="624506"/>
            </a:xfrm>
            <a:prstGeom prst="roundRect">
              <a:avLst/>
            </a:prstGeom>
            <a:solidFill>
              <a:srgbClr val="9A1003">
                <a:alpha val="5843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5" name="Retângulo Arredondado 32">
              <a:extLst>
                <a:ext uri="{FF2B5EF4-FFF2-40B4-BE49-F238E27FC236}">
                  <a16:creationId xmlns:a16="http://schemas.microsoft.com/office/drawing/2014/main" id="{3CAA72DB-D9B1-7BB7-EC81-9A49D91193DF}"/>
                </a:ext>
              </a:extLst>
            </p:cNvPr>
            <p:cNvSpPr>
              <a:spLocks/>
            </p:cNvSpPr>
            <p:nvPr/>
          </p:nvSpPr>
          <p:spPr>
            <a:xfrm>
              <a:off x="2345808" y="5582694"/>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6" name="Retângulo Arredondado 33">
              <a:extLst>
                <a:ext uri="{FF2B5EF4-FFF2-40B4-BE49-F238E27FC236}">
                  <a16:creationId xmlns:a16="http://schemas.microsoft.com/office/drawing/2014/main" id="{41477FA6-C860-B3CA-8E8F-FFFD4AA00B75}"/>
                </a:ext>
              </a:extLst>
            </p:cNvPr>
            <p:cNvSpPr>
              <a:spLocks/>
            </p:cNvSpPr>
            <p:nvPr/>
          </p:nvSpPr>
          <p:spPr>
            <a:xfrm>
              <a:off x="8860589" y="3708273"/>
              <a:ext cx="376557" cy="376557"/>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7" name="Retângulo Arredondado 34">
              <a:extLst>
                <a:ext uri="{FF2B5EF4-FFF2-40B4-BE49-F238E27FC236}">
                  <a16:creationId xmlns:a16="http://schemas.microsoft.com/office/drawing/2014/main" id="{EA2CE238-291F-8C82-ABD8-6703B198DBEE}"/>
                </a:ext>
              </a:extLst>
            </p:cNvPr>
            <p:cNvSpPr>
              <a:spLocks/>
            </p:cNvSpPr>
            <p:nvPr/>
          </p:nvSpPr>
          <p:spPr>
            <a:xfrm>
              <a:off x="8854862" y="7727111"/>
              <a:ext cx="382284" cy="3822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Retângulo Arredondado 35">
              <a:extLst>
                <a:ext uri="{FF2B5EF4-FFF2-40B4-BE49-F238E27FC236}">
                  <a16:creationId xmlns:a16="http://schemas.microsoft.com/office/drawing/2014/main" id="{9C2DBF07-8568-0367-8A5F-63BB20D60960}"/>
                </a:ext>
              </a:extLst>
            </p:cNvPr>
            <p:cNvSpPr>
              <a:spLocks/>
            </p:cNvSpPr>
            <p:nvPr/>
          </p:nvSpPr>
          <p:spPr>
            <a:xfrm flipV="1">
              <a:off x="8638638" y="7427713"/>
              <a:ext cx="382285" cy="382284"/>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9" name="Retângulo Arredondado 10">
              <a:extLst>
                <a:ext uri="{FF2B5EF4-FFF2-40B4-BE49-F238E27FC236}">
                  <a16:creationId xmlns:a16="http://schemas.microsoft.com/office/drawing/2014/main" id="{8869ED27-A12F-2A35-A25E-9B26474B48DD}"/>
                </a:ext>
              </a:extLst>
            </p:cNvPr>
            <p:cNvSpPr>
              <a:spLocks/>
            </p:cNvSpPr>
            <p:nvPr/>
          </p:nvSpPr>
          <p:spPr>
            <a:xfrm>
              <a:off x="-1645819" y="3683704"/>
              <a:ext cx="382284" cy="3822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0" name="Retângulo Arredondado 11">
              <a:extLst>
                <a:ext uri="{FF2B5EF4-FFF2-40B4-BE49-F238E27FC236}">
                  <a16:creationId xmlns:a16="http://schemas.microsoft.com/office/drawing/2014/main" id="{9C69EB1D-C7EB-7A54-B909-15F8200B21FC}"/>
                </a:ext>
              </a:extLst>
            </p:cNvPr>
            <p:cNvSpPr>
              <a:spLocks/>
            </p:cNvSpPr>
            <p:nvPr/>
          </p:nvSpPr>
          <p:spPr>
            <a:xfrm>
              <a:off x="2885079" y="5281098"/>
              <a:ext cx="200301" cy="200301"/>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18" name="Agrupar 17">
            <a:extLst>
              <a:ext uri="{FF2B5EF4-FFF2-40B4-BE49-F238E27FC236}">
                <a16:creationId xmlns:a16="http://schemas.microsoft.com/office/drawing/2014/main" id="{D55BF1CD-296D-68F8-0920-B76D7FAF78F4}"/>
              </a:ext>
            </a:extLst>
          </p:cNvPr>
          <p:cNvGrpSpPr/>
          <p:nvPr/>
        </p:nvGrpSpPr>
        <p:grpSpPr>
          <a:xfrm>
            <a:off x="1260590" y="2082681"/>
            <a:ext cx="2417058" cy="2210722"/>
            <a:chOff x="1260590" y="2082681"/>
            <a:chExt cx="2417058" cy="2210722"/>
          </a:xfrm>
        </p:grpSpPr>
        <p:grpSp>
          <p:nvGrpSpPr>
            <p:cNvPr id="37" name="Agrupar 36">
              <a:extLst>
                <a:ext uri="{FF2B5EF4-FFF2-40B4-BE49-F238E27FC236}">
                  <a16:creationId xmlns:a16="http://schemas.microsoft.com/office/drawing/2014/main" id="{4DF1B4AC-771F-DE9E-DB28-14AE9A0F9D31}"/>
                </a:ext>
              </a:extLst>
            </p:cNvPr>
            <p:cNvGrpSpPr/>
            <p:nvPr/>
          </p:nvGrpSpPr>
          <p:grpSpPr>
            <a:xfrm>
              <a:off x="1260590" y="2082681"/>
              <a:ext cx="2417058" cy="2210722"/>
              <a:chOff x="2531529" y="1120395"/>
              <a:chExt cx="2346791" cy="2146457"/>
            </a:xfrm>
          </p:grpSpPr>
          <p:sp>
            <p:nvSpPr>
              <p:cNvPr id="39" name="Retângulo Arredondado 5">
                <a:extLst>
                  <a:ext uri="{FF2B5EF4-FFF2-40B4-BE49-F238E27FC236}">
                    <a16:creationId xmlns:a16="http://schemas.microsoft.com/office/drawing/2014/main" id="{FE3E7D56-4108-A124-3CED-50ABF05C1198}"/>
                  </a:ext>
                </a:extLst>
              </p:cNvPr>
              <p:cNvSpPr/>
              <p:nvPr/>
            </p:nvSpPr>
            <p:spPr>
              <a:xfrm>
                <a:off x="2531529" y="1120395"/>
                <a:ext cx="2346791" cy="2146457"/>
              </a:xfrm>
              <a:prstGeom prst="roundRect">
                <a:avLst>
                  <a:gd name="adj" fmla="val 17937"/>
                </a:avLst>
              </a:prstGeom>
              <a:solidFill>
                <a:srgbClr val="530C05">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b="1" dirty="0"/>
              </a:p>
            </p:txBody>
          </p:sp>
          <p:sp>
            <p:nvSpPr>
              <p:cNvPr id="40" name="Retângulo Arredondado 6">
                <a:extLst>
                  <a:ext uri="{FF2B5EF4-FFF2-40B4-BE49-F238E27FC236}">
                    <a16:creationId xmlns:a16="http://schemas.microsoft.com/office/drawing/2014/main" id="{9CCE2E6C-37B2-6B1E-83AD-992055D8CE4F}"/>
                  </a:ext>
                </a:extLst>
              </p:cNvPr>
              <p:cNvSpPr/>
              <p:nvPr/>
            </p:nvSpPr>
            <p:spPr>
              <a:xfrm>
                <a:off x="2712784" y="1292110"/>
                <a:ext cx="2012897" cy="1812563"/>
              </a:xfrm>
              <a:prstGeom prst="roundRect">
                <a:avLst>
                  <a:gd name="adj" fmla="val 17937"/>
                </a:avLst>
              </a:prstGeom>
              <a:solidFill>
                <a:srgbClr val="530C05">
                  <a:alpha val="4728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b="1" dirty="0"/>
              </a:p>
            </p:txBody>
          </p:sp>
          <p:sp>
            <p:nvSpPr>
              <p:cNvPr id="41" name="Retângulo Arredondado 7">
                <a:extLst>
                  <a:ext uri="{FF2B5EF4-FFF2-40B4-BE49-F238E27FC236}">
                    <a16:creationId xmlns:a16="http://schemas.microsoft.com/office/drawing/2014/main" id="{B33B79DC-977F-4323-C408-FDD851CAC829}"/>
                  </a:ext>
                </a:extLst>
              </p:cNvPr>
              <p:cNvSpPr/>
              <p:nvPr/>
            </p:nvSpPr>
            <p:spPr>
              <a:xfrm>
                <a:off x="2920675" y="1470845"/>
                <a:ext cx="1619781" cy="1443030"/>
              </a:xfrm>
              <a:prstGeom prst="roundRect">
                <a:avLst>
                  <a:gd name="adj" fmla="val 17937"/>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2" name="Agrupar 1">
              <a:extLst>
                <a:ext uri="{FF2B5EF4-FFF2-40B4-BE49-F238E27FC236}">
                  <a16:creationId xmlns:a16="http://schemas.microsoft.com/office/drawing/2014/main" id="{A69134A1-771D-BABD-B99D-E7CF8BDD736D}"/>
                </a:ext>
              </a:extLst>
            </p:cNvPr>
            <p:cNvGrpSpPr/>
            <p:nvPr/>
          </p:nvGrpSpPr>
          <p:grpSpPr>
            <a:xfrm>
              <a:off x="1866349" y="2653612"/>
              <a:ext cx="1258358" cy="1066256"/>
              <a:chOff x="2469396" y="3054816"/>
              <a:chExt cx="1770283" cy="1500031"/>
            </a:xfrm>
          </p:grpSpPr>
          <p:grpSp>
            <p:nvGrpSpPr>
              <p:cNvPr id="3" name="Gráfico 11">
                <a:extLst>
                  <a:ext uri="{FF2B5EF4-FFF2-40B4-BE49-F238E27FC236}">
                    <a16:creationId xmlns:a16="http://schemas.microsoft.com/office/drawing/2014/main" id="{0A74427B-319F-0E49-0685-2F2E42FF0C75}"/>
                  </a:ext>
                </a:extLst>
              </p:cNvPr>
              <p:cNvGrpSpPr/>
              <p:nvPr/>
            </p:nvGrpSpPr>
            <p:grpSpPr>
              <a:xfrm>
                <a:off x="3033715" y="3054816"/>
                <a:ext cx="1205964" cy="1360576"/>
                <a:chOff x="3033715" y="3054816"/>
                <a:chExt cx="1205964" cy="1360576"/>
              </a:xfrm>
              <a:noFill/>
            </p:grpSpPr>
            <p:grpSp>
              <p:nvGrpSpPr>
                <p:cNvPr id="10" name="Gráfico 11">
                  <a:extLst>
                    <a:ext uri="{FF2B5EF4-FFF2-40B4-BE49-F238E27FC236}">
                      <a16:creationId xmlns:a16="http://schemas.microsoft.com/office/drawing/2014/main" id="{4035194C-4ACF-FDEC-745E-FABB8DF74101}"/>
                    </a:ext>
                  </a:extLst>
                </p:cNvPr>
                <p:cNvGrpSpPr/>
                <p:nvPr/>
              </p:nvGrpSpPr>
              <p:grpSpPr>
                <a:xfrm>
                  <a:off x="3033715" y="3101896"/>
                  <a:ext cx="833962" cy="1313495"/>
                  <a:chOff x="3033715" y="3101896"/>
                  <a:chExt cx="833962" cy="1313495"/>
                </a:xfrm>
                <a:noFill/>
              </p:grpSpPr>
              <p:sp>
                <p:nvSpPr>
                  <p:cNvPr id="15" name="Forma Livre: Forma 14">
                    <a:extLst>
                      <a:ext uri="{FF2B5EF4-FFF2-40B4-BE49-F238E27FC236}">
                        <a16:creationId xmlns:a16="http://schemas.microsoft.com/office/drawing/2014/main" id="{477D2324-40A1-B708-AD16-B09FBB0B3825}"/>
                      </a:ext>
                    </a:extLst>
                  </p:cNvPr>
                  <p:cNvSpPr/>
                  <p:nvPr/>
                </p:nvSpPr>
                <p:spPr>
                  <a:xfrm>
                    <a:off x="3033715" y="3101896"/>
                    <a:ext cx="833962" cy="1313495"/>
                  </a:xfrm>
                  <a:custGeom>
                    <a:avLst/>
                    <a:gdLst>
                      <a:gd name="connsiteX0" fmla="*/ 65959 w 833962"/>
                      <a:gd name="connsiteY0" fmla="*/ 1231746 h 1313495"/>
                      <a:gd name="connsiteX1" fmla="*/ 251587 w 833962"/>
                      <a:gd name="connsiteY1" fmla="*/ 1313496 h 1313495"/>
                      <a:gd name="connsiteX2" fmla="*/ 429462 w 833962"/>
                      <a:gd name="connsiteY2" fmla="*/ 1239818 h 1313495"/>
                      <a:gd name="connsiteX3" fmla="*/ 503139 w 833962"/>
                      <a:gd name="connsiteY3" fmla="*/ 1061944 h 1313495"/>
                      <a:gd name="connsiteX4" fmla="*/ 503139 w 833962"/>
                      <a:gd name="connsiteY4" fmla="*/ 1019281 h 1313495"/>
                      <a:gd name="connsiteX5" fmla="*/ 639484 w 833962"/>
                      <a:gd name="connsiteY5" fmla="*/ 769676 h 1313495"/>
                      <a:gd name="connsiteX6" fmla="*/ 833963 w 833962"/>
                      <a:gd name="connsiteY6" fmla="*/ 416972 h 1313495"/>
                      <a:gd name="connsiteX7" fmla="*/ 419690 w 833962"/>
                      <a:gd name="connsiteY7" fmla="*/ 8 h 1313495"/>
                      <a:gd name="connsiteX8" fmla="*/ 0 w 833962"/>
                      <a:gd name="connsiteY8" fmla="*/ 419698 h 1313495"/>
                      <a:gd name="connsiteX9" fmla="*/ 0 w 833962"/>
                      <a:gd name="connsiteY9" fmla="*/ 889097 h 131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962" h="1313495">
                        <a:moveTo>
                          <a:pt x="65959" y="1231746"/>
                        </a:moveTo>
                        <a:cubicBezTo>
                          <a:pt x="111950" y="1281986"/>
                          <a:pt x="178087" y="1313496"/>
                          <a:pt x="251587" y="1313496"/>
                        </a:cubicBezTo>
                        <a:cubicBezTo>
                          <a:pt x="321052" y="1313496"/>
                          <a:pt x="383931" y="1285349"/>
                          <a:pt x="429462" y="1239818"/>
                        </a:cubicBezTo>
                        <a:cubicBezTo>
                          <a:pt x="474992" y="1194287"/>
                          <a:pt x="503139" y="1131408"/>
                          <a:pt x="503139" y="1061944"/>
                        </a:cubicBezTo>
                        <a:lnTo>
                          <a:pt x="503139" y="1019281"/>
                        </a:lnTo>
                        <a:cubicBezTo>
                          <a:pt x="503139" y="918271"/>
                          <a:pt x="554158" y="823633"/>
                          <a:pt x="639484" y="769676"/>
                        </a:cubicBezTo>
                        <a:cubicBezTo>
                          <a:pt x="756355" y="695821"/>
                          <a:pt x="833963" y="565460"/>
                          <a:pt x="833963" y="416972"/>
                        </a:cubicBezTo>
                        <a:cubicBezTo>
                          <a:pt x="833963" y="187584"/>
                          <a:pt x="648724" y="1460"/>
                          <a:pt x="419690" y="8"/>
                        </a:cubicBezTo>
                        <a:cubicBezTo>
                          <a:pt x="188850" y="-1443"/>
                          <a:pt x="0" y="188894"/>
                          <a:pt x="0" y="419698"/>
                        </a:cubicBezTo>
                        <a:lnTo>
                          <a:pt x="0" y="889097"/>
                        </a:lnTo>
                      </a:path>
                    </a:pathLst>
                  </a:custGeom>
                  <a:noFill/>
                  <a:ln w="35299" cap="rnd">
                    <a:solidFill>
                      <a:schemeClr val="bg1"/>
                    </a:solidFill>
                    <a:prstDash val="solid"/>
                    <a:round/>
                  </a:ln>
                </p:spPr>
                <p:txBody>
                  <a:bodyPr rtlCol="0" anchor="ctr"/>
                  <a:lstStyle/>
                  <a:p>
                    <a:endParaRPr lang="pt-BR"/>
                  </a:p>
                </p:txBody>
              </p:sp>
              <p:sp>
                <p:nvSpPr>
                  <p:cNvPr id="16" name="Forma Livre: Forma 15">
                    <a:extLst>
                      <a:ext uri="{FF2B5EF4-FFF2-40B4-BE49-F238E27FC236}">
                        <a16:creationId xmlns:a16="http://schemas.microsoft.com/office/drawing/2014/main" id="{E42914A7-3B22-DE4D-26F9-69B6C12ED135}"/>
                      </a:ext>
                    </a:extLst>
                  </p:cNvPr>
                  <p:cNvSpPr/>
                  <p:nvPr/>
                </p:nvSpPr>
                <p:spPr>
                  <a:xfrm>
                    <a:off x="3170661" y="3257604"/>
                    <a:ext cx="559079" cy="708995"/>
                  </a:xfrm>
                  <a:custGeom>
                    <a:avLst/>
                    <a:gdLst>
                      <a:gd name="connsiteX0" fmla="*/ 0 w 559079"/>
                      <a:gd name="connsiteY0" fmla="*/ 708995 h 708995"/>
                      <a:gd name="connsiteX1" fmla="*/ 0 w 559079"/>
                      <a:gd name="connsiteY1" fmla="*/ 562808 h 708995"/>
                      <a:gd name="connsiteX2" fmla="*/ 91238 w 559079"/>
                      <a:gd name="connsiteY2" fmla="*/ 457125 h 708995"/>
                      <a:gd name="connsiteX3" fmla="*/ 0 w 559079"/>
                      <a:gd name="connsiteY3" fmla="*/ 376826 h 708995"/>
                      <a:gd name="connsiteX4" fmla="*/ 0 w 559079"/>
                      <a:gd name="connsiteY4" fmla="*/ 271780 h 708995"/>
                      <a:gd name="connsiteX5" fmla="*/ 267059 w 559079"/>
                      <a:gd name="connsiteY5" fmla="*/ 259 h 708995"/>
                      <a:gd name="connsiteX6" fmla="*/ 559079 w 559079"/>
                      <a:gd name="connsiteY6" fmla="*/ 271780 h 70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079" h="708995">
                        <a:moveTo>
                          <a:pt x="0" y="708995"/>
                        </a:moveTo>
                        <a:lnTo>
                          <a:pt x="0" y="562808"/>
                        </a:lnTo>
                        <a:cubicBezTo>
                          <a:pt x="57639" y="558206"/>
                          <a:pt x="97824" y="507116"/>
                          <a:pt x="91238" y="457125"/>
                        </a:cubicBezTo>
                        <a:cubicBezTo>
                          <a:pt x="85715" y="414993"/>
                          <a:pt x="47690" y="379729"/>
                          <a:pt x="0" y="376826"/>
                        </a:cubicBezTo>
                        <a:lnTo>
                          <a:pt x="0" y="271780"/>
                        </a:lnTo>
                        <a:cubicBezTo>
                          <a:pt x="6869" y="124106"/>
                          <a:pt x="125475" y="6491"/>
                          <a:pt x="267059" y="259"/>
                        </a:cubicBezTo>
                        <a:cubicBezTo>
                          <a:pt x="417459" y="-6361"/>
                          <a:pt x="551432" y="114582"/>
                          <a:pt x="559079" y="271780"/>
                        </a:cubicBezTo>
                      </a:path>
                    </a:pathLst>
                  </a:custGeom>
                  <a:noFill/>
                  <a:ln w="35299" cap="rnd">
                    <a:solidFill>
                      <a:schemeClr val="bg1"/>
                    </a:solidFill>
                    <a:prstDash val="solid"/>
                    <a:round/>
                  </a:ln>
                </p:spPr>
                <p:txBody>
                  <a:bodyPr rtlCol="0" anchor="ctr"/>
                  <a:lstStyle/>
                  <a:p>
                    <a:endParaRPr lang="pt-BR"/>
                  </a:p>
                </p:txBody>
              </p:sp>
              <p:sp>
                <p:nvSpPr>
                  <p:cNvPr id="17" name="Forma Livre: Forma 16">
                    <a:extLst>
                      <a:ext uri="{FF2B5EF4-FFF2-40B4-BE49-F238E27FC236}">
                        <a16:creationId xmlns:a16="http://schemas.microsoft.com/office/drawing/2014/main" id="{60E51E24-26E8-245B-C6EA-1678C71A8080}"/>
                      </a:ext>
                    </a:extLst>
                  </p:cNvPr>
                  <p:cNvSpPr/>
                  <p:nvPr/>
                </p:nvSpPr>
                <p:spPr>
                  <a:xfrm>
                    <a:off x="3373531" y="3395056"/>
                    <a:ext cx="216571" cy="125016"/>
                  </a:xfrm>
                  <a:custGeom>
                    <a:avLst/>
                    <a:gdLst>
                      <a:gd name="connsiteX0" fmla="*/ 0 w 216571"/>
                      <a:gd name="connsiteY0" fmla="*/ 42594 h 125016"/>
                      <a:gd name="connsiteX1" fmla="*/ 156950 w 216571"/>
                      <a:gd name="connsiteY1" fmla="*/ 15828 h 125016"/>
                      <a:gd name="connsiteX2" fmla="*/ 216572 w 216571"/>
                      <a:gd name="connsiteY2" fmla="*/ 125016 h 125016"/>
                    </a:gdLst>
                    <a:ahLst/>
                    <a:cxnLst>
                      <a:cxn ang="0">
                        <a:pos x="connsiteX0" y="connsiteY0"/>
                      </a:cxn>
                      <a:cxn ang="0">
                        <a:pos x="connsiteX1" y="connsiteY1"/>
                      </a:cxn>
                      <a:cxn ang="0">
                        <a:pos x="connsiteX2" y="connsiteY2"/>
                      </a:cxn>
                    </a:cxnLst>
                    <a:rect l="l" t="t" r="r" b="b"/>
                    <a:pathLst>
                      <a:path w="216571" h="125016">
                        <a:moveTo>
                          <a:pt x="0" y="42594"/>
                        </a:moveTo>
                        <a:cubicBezTo>
                          <a:pt x="42911" y="-2406"/>
                          <a:pt x="108728" y="-12461"/>
                          <a:pt x="156950" y="15828"/>
                        </a:cubicBezTo>
                        <a:cubicBezTo>
                          <a:pt x="215191" y="49993"/>
                          <a:pt x="216572" y="121724"/>
                          <a:pt x="216572" y="125016"/>
                        </a:cubicBezTo>
                      </a:path>
                    </a:pathLst>
                  </a:custGeom>
                  <a:noFill/>
                  <a:ln w="35299" cap="rnd">
                    <a:solidFill>
                      <a:schemeClr val="bg1"/>
                    </a:solidFill>
                    <a:prstDash val="solid"/>
                    <a:round/>
                  </a:ln>
                </p:spPr>
                <p:txBody>
                  <a:bodyPr rtlCol="0" anchor="ctr"/>
                  <a:lstStyle/>
                  <a:p>
                    <a:endParaRPr lang="pt-BR"/>
                  </a:p>
                </p:txBody>
              </p:sp>
            </p:grpSp>
            <p:grpSp>
              <p:nvGrpSpPr>
                <p:cNvPr id="11" name="Gráfico 11">
                  <a:extLst>
                    <a:ext uri="{FF2B5EF4-FFF2-40B4-BE49-F238E27FC236}">
                      <a16:creationId xmlns:a16="http://schemas.microsoft.com/office/drawing/2014/main" id="{710D1DEA-8D2D-9A35-C3CC-6E3C05B72ED8}"/>
                    </a:ext>
                  </a:extLst>
                </p:cNvPr>
                <p:cNvGrpSpPr/>
                <p:nvPr/>
              </p:nvGrpSpPr>
              <p:grpSpPr>
                <a:xfrm>
                  <a:off x="3900888" y="3054816"/>
                  <a:ext cx="338791" cy="572710"/>
                  <a:chOff x="3900888" y="3054816"/>
                  <a:chExt cx="338791" cy="572710"/>
                </a:xfrm>
                <a:noFill/>
              </p:grpSpPr>
              <p:sp>
                <p:nvSpPr>
                  <p:cNvPr id="12" name="Forma Livre: Forma 11">
                    <a:extLst>
                      <a:ext uri="{FF2B5EF4-FFF2-40B4-BE49-F238E27FC236}">
                        <a16:creationId xmlns:a16="http://schemas.microsoft.com/office/drawing/2014/main" id="{CD725416-2229-E98D-2A44-4CC46DBB80E6}"/>
                      </a:ext>
                    </a:extLst>
                  </p:cNvPr>
                  <p:cNvSpPr/>
                  <p:nvPr/>
                </p:nvSpPr>
                <p:spPr>
                  <a:xfrm>
                    <a:off x="3900888" y="3175518"/>
                    <a:ext cx="217869" cy="372843"/>
                  </a:xfrm>
                  <a:custGeom>
                    <a:avLst/>
                    <a:gdLst>
                      <a:gd name="connsiteX0" fmla="*/ 0 w 217869"/>
                      <a:gd name="connsiteY0" fmla="*/ 242 h 372843"/>
                      <a:gd name="connsiteX1" fmla="*/ 205136 w 217869"/>
                      <a:gd name="connsiteY1" fmla="*/ 136409 h 372843"/>
                      <a:gd name="connsiteX2" fmla="*/ 136486 w 217869"/>
                      <a:gd name="connsiteY2" fmla="*/ 372843 h 372843"/>
                    </a:gdLst>
                    <a:ahLst/>
                    <a:cxnLst>
                      <a:cxn ang="0">
                        <a:pos x="connsiteX0" y="connsiteY0"/>
                      </a:cxn>
                      <a:cxn ang="0">
                        <a:pos x="connsiteX1" y="connsiteY1"/>
                      </a:cxn>
                      <a:cxn ang="0">
                        <a:pos x="connsiteX2" y="connsiteY2"/>
                      </a:cxn>
                    </a:cxnLst>
                    <a:rect l="l" t="t" r="r" b="b"/>
                    <a:pathLst>
                      <a:path w="217869" h="372843">
                        <a:moveTo>
                          <a:pt x="0" y="242"/>
                        </a:moveTo>
                        <a:cubicBezTo>
                          <a:pt x="88406" y="-4042"/>
                          <a:pt x="173095" y="48923"/>
                          <a:pt x="205136" y="136409"/>
                        </a:cubicBezTo>
                        <a:cubicBezTo>
                          <a:pt x="237178" y="223895"/>
                          <a:pt x="206729" y="319028"/>
                          <a:pt x="136486" y="372843"/>
                        </a:cubicBezTo>
                      </a:path>
                    </a:pathLst>
                  </a:custGeom>
                  <a:noFill/>
                  <a:ln w="35299" cap="rnd">
                    <a:solidFill>
                      <a:schemeClr val="bg1"/>
                    </a:solidFill>
                    <a:prstDash val="solid"/>
                    <a:round/>
                  </a:ln>
                </p:spPr>
                <p:txBody>
                  <a:bodyPr rtlCol="0" anchor="ctr"/>
                  <a:lstStyle/>
                  <a:p>
                    <a:endParaRPr lang="pt-BR"/>
                  </a:p>
                </p:txBody>
              </p:sp>
              <p:sp>
                <p:nvSpPr>
                  <p:cNvPr id="13" name="Forma Livre: Forma 12">
                    <a:extLst>
                      <a:ext uri="{FF2B5EF4-FFF2-40B4-BE49-F238E27FC236}">
                        <a16:creationId xmlns:a16="http://schemas.microsoft.com/office/drawing/2014/main" id="{20D9B811-9C8B-002A-5244-2CBCFC3EC9B9}"/>
                      </a:ext>
                    </a:extLst>
                  </p:cNvPr>
                  <p:cNvSpPr/>
                  <p:nvPr/>
                </p:nvSpPr>
                <p:spPr>
                  <a:xfrm>
                    <a:off x="3921316" y="3054816"/>
                    <a:ext cx="318362" cy="572710"/>
                  </a:xfrm>
                  <a:custGeom>
                    <a:avLst/>
                    <a:gdLst>
                      <a:gd name="connsiteX0" fmla="*/ 0 w 318362"/>
                      <a:gd name="connsiteY0" fmla="*/ 0 h 572710"/>
                      <a:gd name="connsiteX1" fmla="*/ 298216 w 318362"/>
                      <a:gd name="connsiteY1" fmla="*/ 215545 h 572710"/>
                      <a:gd name="connsiteX2" fmla="*/ 209774 w 318362"/>
                      <a:gd name="connsiteY2" fmla="*/ 572710 h 572710"/>
                    </a:gdLst>
                    <a:ahLst/>
                    <a:cxnLst>
                      <a:cxn ang="0">
                        <a:pos x="connsiteX0" y="connsiteY0"/>
                      </a:cxn>
                      <a:cxn ang="0">
                        <a:pos x="connsiteX1" y="connsiteY1"/>
                      </a:cxn>
                      <a:cxn ang="0">
                        <a:pos x="connsiteX2" y="connsiteY2"/>
                      </a:cxn>
                    </a:cxnLst>
                    <a:rect l="l" t="t" r="r" b="b"/>
                    <a:pathLst>
                      <a:path w="318362" h="572710">
                        <a:moveTo>
                          <a:pt x="0" y="0"/>
                        </a:moveTo>
                        <a:cubicBezTo>
                          <a:pt x="130078" y="4142"/>
                          <a:pt x="250702" y="85857"/>
                          <a:pt x="298216" y="215545"/>
                        </a:cubicBezTo>
                        <a:cubicBezTo>
                          <a:pt x="345729" y="345234"/>
                          <a:pt x="306394" y="485543"/>
                          <a:pt x="209774" y="572710"/>
                        </a:cubicBezTo>
                      </a:path>
                    </a:pathLst>
                  </a:custGeom>
                  <a:noFill/>
                  <a:ln w="35299" cap="rnd">
                    <a:solidFill>
                      <a:schemeClr val="bg1"/>
                    </a:solidFill>
                    <a:prstDash val="solid"/>
                    <a:round/>
                  </a:ln>
                </p:spPr>
                <p:txBody>
                  <a:bodyPr rtlCol="0" anchor="ctr"/>
                  <a:lstStyle/>
                  <a:p>
                    <a:endParaRPr lang="pt-BR"/>
                  </a:p>
                </p:txBody>
              </p:sp>
            </p:grpSp>
          </p:grpSp>
          <p:sp>
            <p:nvSpPr>
              <p:cNvPr id="5" name="Forma Livre: Forma 4">
                <a:extLst>
                  <a:ext uri="{FF2B5EF4-FFF2-40B4-BE49-F238E27FC236}">
                    <a16:creationId xmlns:a16="http://schemas.microsoft.com/office/drawing/2014/main" id="{DFA37915-41DE-91B9-3295-AF8C3720BFC9}"/>
                  </a:ext>
                </a:extLst>
              </p:cNvPr>
              <p:cNvSpPr/>
              <p:nvPr/>
            </p:nvSpPr>
            <p:spPr>
              <a:xfrm>
                <a:off x="2469396" y="3940152"/>
                <a:ext cx="701265" cy="614695"/>
              </a:xfrm>
              <a:custGeom>
                <a:avLst/>
                <a:gdLst>
                  <a:gd name="connsiteX0" fmla="*/ 350615 w 701265"/>
                  <a:gd name="connsiteY0" fmla="*/ 0 h 614695"/>
                  <a:gd name="connsiteX1" fmla="*/ 0 w 701265"/>
                  <a:gd name="connsiteY1" fmla="*/ 245427 h 614695"/>
                  <a:gd name="connsiteX2" fmla="*/ 111101 w 701265"/>
                  <a:gd name="connsiteY2" fmla="*/ 424647 h 614695"/>
                  <a:gd name="connsiteX3" fmla="*/ 159747 w 701265"/>
                  <a:gd name="connsiteY3" fmla="*/ 518116 h 614695"/>
                  <a:gd name="connsiteX4" fmla="*/ 111101 w 701265"/>
                  <a:gd name="connsiteY4" fmla="*/ 607726 h 614695"/>
                  <a:gd name="connsiteX5" fmla="*/ 247410 w 701265"/>
                  <a:gd name="connsiteY5" fmla="*/ 576569 h 614695"/>
                  <a:gd name="connsiteX6" fmla="*/ 280655 w 701265"/>
                  <a:gd name="connsiteY6" fmla="*/ 485968 h 614695"/>
                  <a:gd name="connsiteX7" fmla="*/ 280655 w 701265"/>
                  <a:gd name="connsiteY7" fmla="*/ 485968 h 614695"/>
                  <a:gd name="connsiteX8" fmla="*/ 350650 w 701265"/>
                  <a:gd name="connsiteY8" fmla="*/ 490854 h 614695"/>
                  <a:gd name="connsiteX9" fmla="*/ 701265 w 701265"/>
                  <a:gd name="connsiteY9" fmla="*/ 245427 h 614695"/>
                  <a:gd name="connsiteX10" fmla="*/ 350650 w 701265"/>
                  <a:gd name="connsiteY10" fmla="*/ 0 h 61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1265" h="614695">
                    <a:moveTo>
                      <a:pt x="350615" y="0"/>
                    </a:moveTo>
                    <a:cubicBezTo>
                      <a:pt x="156985" y="0"/>
                      <a:pt x="0" y="109897"/>
                      <a:pt x="0" y="245427"/>
                    </a:cubicBezTo>
                    <a:cubicBezTo>
                      <a:pt x="0" y="316131"/>
                      <a:pt x="42734" y="379860"/>
                      <a:pt x="111101" y="424647"/>
                    </a:cubicBezTo>
                    <a:cubicBezTo>
                      <a:pt x="114570" y="427019"/>
                      <a:pt x="160774" y="459627"/>
                      <a:pt x="159747" y="518116"/>
                    </a:cubicBezTo>
                    <a:cubicBezTo>
                      <a:pt x="158756" y="574197"/>
                      <a:pt x="115243" y="604929"/>
                      <a:pt x="111101" y="607726"/>
                    </a:cubicBezTo>
                    <a:cubicBezTo>
                      <a:pt x="160951" y="623729"/>
                      <a:pt x="214129" y="611691"/>
                      <a:pt x="247410" y="576569"/>
                    </a:cubicBezTo>
                    <a:cubicBezTo>
                      <a:pt x="280973" y="541129"/>
                      <a:pt x="280938" y="496306"/>
                      <a:pt x="280655" y="485968"/>
                    </a:cubicBezTo>
                    <a:lnTo>
                      <a:pt x="280655" y="485968"/>
                    </a:lnTo>
                    <a:cubicBezTo>
                      <a:pt x="303279" y="489190"/>
                      <a:pt x="326681" y="490854"/>
                      <a:pt x="350650" y="490854"/>
                    </a:cubicBezTo>
                    <a:cubicBezTo>
                      <a:pt x="544280" y="490854"/>
                      <a:pt x="701265" y="380957"/>
                      <a:pt x="701265" y="245427"/>
                    </a:cubicBezTo>
                    <a:cubicBezTo>
                      <a:pt x="701265" y="109897"/>
                      <a:pt x="544280" y="0"/>
                      <a:pt x="350650" y="0"/>
                    </a:cubicBezTo>
                    <a:close/>
                  </a:path>
                </a:pathLst>
              </a:custGeom>
              <a:noFill/>
              <a:ln w="35299" cap="rnd">
                <a:solidFill>
                  <a:schemeClr val="bg1"/>
                </a:solidFill>
                <a:prstDash val="solid"/>
                <a:round/>
              </a:ln>
            </p:spPr>
            <p:txBody>
              <a:bodyPr rtlCol="0" anchor="ctr"/>
              <a:lstStyle/>
              <a:p>
                <a:endParaRPr lang="pt-BR"/>
              </a:p>
            </p:txBody>
          </p:sp>
          <p:grpSp>
            <p:nvGrpSpPr>
              <p:cNvPr id="6" name="Gráfico 11">
                <a:extLst>
                  <a:ext uri="{FF2B5EF4-FFF2-40B4-BE49-F238E27FC236}">
                    <a16:creationId xmlns:a16="http://schemas.microsoft.com/office/drawing/2014/main" id="{C2B8DC7E-035F-28F8-E6A8-CF5172129B3C}"/>
                  </a:ext>
                </a:extLst>
              </p:cNvPr>
              <p:cNvGrpSpPr/>
              <p:nvPr/>
            </p:nvGrpSpPr>
            <p:grpSpPr>
              <a:xfrm>
                <a:off x="2666539" y="4167876"/>
                <a:ext cx="306951" cy="35404"/>
                <a:chOff x="2666539" y="4167876"/>
                <a:chExt cx="306951" cy="35404"/>
              </a:xfrm>
              <a:solidFill>
                <a:schemeClr val="bg1"/>
              </a:solidFill>
            </p:grpSpPr>
            <p:sp>
              <p:nvSpPr>
                <p:cNvPr id="7" name="Forma Livre: Forma 6">
                  <a:extLst>
                    <a:ext uri="{FF2B5EF4-FFF2-40B4-BE49-F238E27FC236}">
                      <a16:creationId xmlns:a16="http://schemas.microsoft.com/office/drawing/2014/main" id="{5142BF46-41D9-AA10-E287-56170E54C766}"/>
                    </a:ext>
                  </a:extLst>
                </p:cNvPr>
                <p:cNvSpPr/>
                <p:nvPr/>
              </p:nvSpPr>
              <p:spPr>
                <a:xfrm>
                  <a:off x="2666539" y="4167876"/>
                  <a:ext cx="34227" cy="35404"/>
                </a:xfrm>
                <a:custGeom>
                  <a:avLst/>
                  <a:gdLst>
                    <a:gd name="connsiteX0" fmla="*/ 17127 w 34227"/>
                    <a:gd name="connsiteY0" fmla="*/ 35405 h 35404"/>
                    <a:gd name="connsiteX1" fmla="*/ 17127 w 34227"/>
                    <a:gd name="connsiteY1" fmla="*/ 0 h 35404"/>
                    <a:gd name="connsiteX2" fmla="*/ 17127 w 34227"/>
                    <a:gd name="connsiteY2" fmla="*/ 35405 h 35404"/>
                    <a:gd name="connsiteX3" fmla="*/ 17127 w 34227"/>
                    <a:gd name="connsiteY3" fmla="*/ 35405 h 35404"/>
                  </a:gdLst>
                  <a:ahLst/>
                  <a:cxnLst>
                    <a:cxn ang="0">
                      <a:pos x="connsiteX0" y="connsiteY0"/>
                    </a:cxn>
                    <a:cxn ang="0">
                      <a:pos x="connsiteX1" y="connsiteY1"/>
                    </a:cxn>
                    <a:cxn ang="0">
                      <a:pos x="connsiteX2" y="connsiteY2"/>
                    </a:cxn>
                    <a:cxn ang="0">
                      <a:pos x="connsiteX3" y="connsiteY3"/>
                    </a:cxn>
                  </a:cxnLst>
                  <a:rect l="l" t="t" r="r" b="b"/>
                  <a:pathLst>
                    <a:path w="34227" h="35404">
                      <a:moveTo>
                        <a:pt x="17127" y="35405"/>
                      </a:moveTo>
                      <a:cubicBezTo>
                        <a:pt x="39892" y="35405"/>
                        <a:pt x="39963" y="0"/>
                        <a:pt x="17127" y="0"/>
                      </a:cubicBezTo>
                      <a:cubicBezTo>
                        <a:pt x="-5709" y="0"/>
                        <a:pt x="-5709" y="35405"/>
                        <a:pt x="17127" y="35405"/>
                      </a:cubicBezTo>
                      <a:lnTo>
                        <a:pt x="17127" y="35405"/>
                      </a:lnTo>
                      <a:close/>
                    </a:path>
                  </a:pathLst>
                </a:custGeom>
                <a:grpFill/>
                <a:ln w="3530" cap="flat">
                  <a:solidFill>
                    <a:schemeClr val="bg1"/>
                  </a:solidFill>
                  <a:prstDash val="solid"/>
                  <a:miter/>
                </a:ln>
              </p:spPr>
              <p:txBody>
                <a:bodyPr rtlCol="0" anchor="ctr"/>
                <a:lstStyle/>
                <a:p>
                  <a:endParaRPr lang="pt-BR"/>
                </a:p>
              </p:txBody>
            </p:sp>
            <p:sp>
              <p:nvSpPr>
                <p:cNvPr id="8" name="Forma Livre: Forma 7">
                  <a:extLst>
                    <a:ext uri="{FF2B5EF4-FFF2-40B4-BE49-F238E27FC236}">
                      <a16:creationId xmlns:a16="http://schemas.microsoft.com/office/drawing/2014/main" id="{472DD3FA-72FA-584B-5E13-883369E1595F}"/>
                    </a:ext>
                  </a:extLst>
                </p:cNvPr>
                <p:cNvSpPr/>
                <p:nvPr/>
              </p:nvSpPr>
              <p:spPr>
                <a:xfrm>
                  <a:off x="2802884" y="4167876"/>
                  <a:ext cx="34227" cy="35404"/>
                </a:xfrm>
                <a:custGeom>
                  <a:avLst/>
                  <a:gdLst>
                    <a:gd name="connsiteX0" fmla="*/ 17127 w 34227"/>
                    <a:gd name="connsiteY0" fmla="*/ 35405 h 35404"/>
                    <a:gd name="connsiteX1" fmla="*/ 17127 w 34227"/>
                    <a:gd name="connsiteY1" fmla="*/ 0 h 35404"/>
                    <a:gd name="connsiteX2" fmla="*/ 17127 w 34227"/>
                    <a:gd name="connsiteY2" fmla="*/ 35405 h 35404"/>
                    <a:gd name="connsiteX3" fmla="*/ 17127 w 34227"/>
                    <a:gd name="connsiteY3" fmla="*/ 35405 h 35404"/>
                  </a:gdLst>
                  <a:ahLst/>
                  <a:cxnLst>
                    <a:cxn ang="0">
                      <a:pos x="connsiteX0" y="connsiteY0"/>
                    </a:cxn>
                    <a:cxn ang="0">
                      <a:pos x="connsiteX1" y="connsiteY1"/>
                    </a:cxn>
                    <a:cxn ang="0">
                      <a:pos x="connsiteX2" y="connsiteY2"/>
                    </a:cxn>
                    <a:cxn ang="0">
                      <a:pos x="connsiteX3" y="connsiteY3"/>
                    </a:cxn>
                  </a:cxnLst>
                  <a:rect l="l" t="t" r="r" b="b"/>
                  <a:pathLst>
                    <a:path w="34227" h="35404">
                      <a:moveTo>
                        <a:pt x="17127" y="35405"/>
                      </a:moveTo>
                      <a:cubicBezTo>
                        <a:pt x="39892" y="35405"/>
                        <a:pt x="39963" y="0"/>
                        <a:pt x="17127" y="0"/>
                      </a:cubicBezTo>
                      <a:cubicBezTo>
                        <a:pt x="-5709" y="0"/>
                        <a:pt x="-5709" y="35405"/>
                        <a:pt x="17127" y="35405"/>
                      </a:cubicBezTo>
                      <a:lnTo>
                        <a:pt x="17127" y="35405"/>
                      </a:lnTo>
                      <a:close/>
                    </a:path>
                  </a:pathLst>
                </a:custGeom>
                <a:grpFill/>
                <a:ln w="3530" cap="flat">
                  <a:solidFill>
                    <a:schemeClr val="bg1"/>
                  </a:solidFill>
                  <a:prstDash val="solid"/>
                  <a:miter/>
                </a:ln>
              </p:spPr>
              <p:txBody>
                <a:bodyPr rtlCol="0" anchor="ctr"/>
                <a:lstStyle/>
                <a:p>
                  <a:endParaRPr lang="pt-BR"/>
                </a:p>
              </p:txBody>
            </p:sp>
            <p:sp>
              <p:nvSpPr>
                <p:cNvPr id="9" name="Forma Livre: Forma 8">
                  <a:extLst>
                    <a:ext uri="{FF2B5EF4-FFF2-40B4-BE49-F238E27FC236}">
                      <a16:creationId xmlns:a16="http://schemas.microsoft.com/office/drawing/2014/main" id="{C68DB58E-7FE8-E252-0B1C-CA3A9A041B12}"/>
                    </a:ext>
                  </a:extLst>
                </p:cNvPr>
                <p:cNvSpPr/>
                <p:nvPr/>
              </p:nvSpPr>
              <p:spPr>
                <a:xfrm>
                  <a:off x="2939264" y="4167876"/>
                  <a:ext cx="34227" cy="35404"/>
                </a:xfrm>
                <a:custGeom>
                  <a:avLst/>
                  <a:gdLst>
                    <a:gd name="connsiteX0" fmla="*/ 17127 w 34227"/>
                    <a:gd name="connsiteY0" fmla="*/ 35405 h 35404"/>
                    <a:gd name="connsiteX1" fmla="*/ 17127 w 34227"/>
                    <a:gd name="connsiteY1" fmla="*/ 0 h 35404"/>
                    <a:gd name="connsiteX2" fmla="*/ 17127 w 34227"/>
                    <a:gd name="connsiteY2" fmla="*/ 35405 h 35404"/>
                    <a:gd name="connsiteX3" fmla="*/ 17127 w 34227"/>
                    <a:gd name="connsiteY3" fmla="*/ 35405 h 35404"/>
                  </a:gdLst>
                  <a:ahLst/>
                  <a:cxnLst>
                    <a:cxn ang="0">
                      <a:pos x="connsiteX0" y="connsiteY0"/>
                    </a:cxn>
                    <a:cxn ang="0">
                      <a:pos x="connsiteX1" y="connsiteY1"/>
                    </a:cxn>
                    <a:cxn ang="0">
                      <a:pos x="connsiteX2" y="connsiteY2"/>
                    </a:cxn>
                    <a:cxn ang="0">
                      <a:pos x="connsiteX3" y="connsiteY3"/>
                    </a:cxn>
                  </a:cxnLst>
                  <a:rect l="l" t="t" r="r" b="b"/>
                  <a:pathLst>
                    <a:path w="34227" h="35404">
                      <a:moveTo>
                        <a:pt x="17127" y="35405"/>
                      </a:moveTo>
                      <a:cubicBezTo>
                        <a:pt x="39892" y="35405"/>
                        <a:pt x="39963" y="0"/>
                        <a:pt x="17127" y="0"/>
                      </a:cubicBezTo>
                      <a:cubicBezTo>
                        <a:pt x="-5709" y="0"/>
                        <a:pt x="-5709" y="35405"/>
                        <a:pt x="17127" y="35405"/>
                      </a:cubicBezTo>
                      <a:lnTo>
                        <a:pt x="17127" y="35405"/>
                      </a:lnTo>
                      <a:close/>
                    </a:path>
                  </a:pathLst>
                </a:custGeom>
                <a:grpFill/>
                <a:ln w="3530" cap="flat">
                  <a:solidFill>
                    <a:schemeClr val="bg1"/>
                  </a:solidFill>
                  <a:prstDash val="solid"/>
                  <a:miter/>
                </a:ln>
              </p:spPr>
              <p:txBody>
                <a:bodyPr rtlCol="0" anchor="ctr"/>
                <a:lstStyle/>
                <a:p>
                  <a:endParaRPr lang="pt-BR"/>
                </a:p>
              </p:txBody>
            </p:sp>
          </p:grpSp>
        </p:grpSp>
      </p:grpSp>
    </p:spTree>
    <p:extLst>
      <p:ext uri="{BB962C8B-B14F-4D97-AF65-F5344CB8AC3E}">
        <p14:creationId xmlns:p14="http://schemas.microsoft.com/office/powerpoint/2010/main" val="328437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50"/>
                                        <p:tgtEl>
                                          <p:spTgt spid="18"/>
                                        </p:tgtEl>
                                      </p:cBhvr>
                                    </p:animEffect>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250"/>
                            </p:stCondLst>
                            <p:childTnLst>
                              <p:par>
                                <p:cTn id="17" presetID="10"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474F4-5850-D934-6940-062824A7F188}"/>
            </a:ext>
          </a:extLst>
        </p:cNvPr>
        <p:cNvGrpSpPr/>
        <p:nvPr/>
      </p:nvGrpSpPr>
      <p:grpSpPr>
        <a:xfrm>
          <a:off x="0" y="0"/>
          <a:ext cx="0" cy="0"/>
          <a:chOff x="0" y="0"/>
          <a:chExt cx="0" cy="0"/>
        </a:xfrm>
      </p:grpSpPr>
      <p:sp>
        <p:nvSpPr>
          <p:cNvPr id="2" name="Retângulo Arredondado 1">
            <a:extLst>
              <a:ext uri="{FF2B5EF4-FFF2-40B4-BE49-F238E27FC236}">
                <a16:creationId xmlns:a16="http://schemas.microsoft.com/office/drawing/2014/main" id="{94019549-B154-E57F-A809-E109916B09C7}"/>
              </a:ext>
            </a:extLst>
          </p:cNvPr>
          <p:cNvSpPr>
            <a:spLocks noGrp="1" noRot="1" noMove="1" noResize="1" noEditPoints="1" noAdjustHandles="1" noChangeArrowheads="1" noChangeShapeType="1"/>
          </p:cNvSpPr>
          <p:nvPr/>
        </p:nvSpPr>
        <p:spPr>
          <a:xfrm>
            <a:off x="503664" y="1513315"/>
            <a:ext cx="11184672" cy="4526951"/>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CaixaDeTexto 25">
            <a:extLst>
              <a:ext uri="{FF2B5EF4-FFF2-40B4-BE49-F238E27FC236}">
                <a16:creationId xmlns:a16="http://schemas.microsoft.com/office/drawing/2014/main" id="{9CE6461D-F6E5-665E-CDDD-4F56273D3D6E}"/>
              </a:ext>
            </a:extLst>
          </p:cNvPr>
          <p:cNvSpPr txBox="1"/>
          <p:nvPr/>
        </p:nvSpPr>
        <p:spPr>
          <a:xfrm>
            <a:off x="1236969" y="2829308"/>
            <a:ext cx="3515938" cy="1200329"/>
          </a:xfrm>
          <a:prstGeom prst="rect">
            <a:avLst/>
          </a:prstGeom>
          <a:noFill/>
        </p:spPr>
        <p:txBody>
          <a:bodyPr wrap="square" rtlCol="0">
            <a:spAutoFit/>
          </a:bodyPr>
          <a:lstStyle/>
          <a:p>
            <a:pPr algn="ctr"/>
            <a:r>
              <a:rPr lang="pt-BR" sz="3600" b="1" dirty="0">
                <a:solidFill>
                  <a:srgbClr val="530C05"/>
                </a:solidFill>
                <a:latin typeface="AMX" pitchFamily="2" charset="77"/>
              </a:rPr>
              <a:t>Por que Escuta Ativa é crucial? </a:t>
            </a:r>
          </a:p>
        </p:txBody>
      </p:sp>
      <p:grpSp>
        <p:nvGrpSpPr>
          <p:cNvPr id="3" name="Agrupar 2">
            <a:extLst>
              <a:ext uri="{FF2B5EF4-FFF2-40B4-BE49-F238E27FC236}">
                <a16:creationId xmlns:a16="http://schemas.microsoft.com/office/drawing/2014/main" id="{7FC00763-4502-6B3E-A0B9-5E71721573B8}"/>
              </a:ext>
            </a:extLst>
          </p:cNvPr>
          <p:cNvGrpSpPr/>
          <p:nvPr/>
        </p:nvGrpSpPr>
        <p:grpSpPr>
          <a:xfrm>
            <a:off x="3603386" y="1089075"/>
            <a:ext cx="7980116" cy="4379790"/>
            <a:chOff x="2859467" y="1290553"/>
            <a:chExt cx="7980116" cy="4379790"/>
          </a:xfrm>
        </p:grpSpPr>
        <p:grpSp>
          <p:nvGrpSpPr>
            <p:cNvPr id="6" name="Agrupar 5">
              <a:extLst>
                <a:ext uri="{FF2B5EF4-FFF2-40B4-BE49-F238E27FC236}">
                  <a16:creationId xmlns:a16="http://schemas.microsoft.com/office/drawing/2014/main" id="{D3268225-510A-94EE-1E15-2A327DA03F1C}"/>
                </a:ext>
              </a:extLst>
            </p:cNvPr>
            <p:cNvGrpSpPr/>
            <p:nvPr/>
          </p:nvGrpSpPr>
          <p:grpSpPr>
            <a:xfrm>
              <a:off x="2859467" y="5070175"/>
              <a:ext cx="736602" cy="600168"/>
              <a:chOff x="2859467" y="5070175"/>
              <a:chExt cx="736602" cy="600168"/>
            </a:xfrm>
          </p:grpSpPr>
          <p:sp>
            <p:nvSpPr>
              <p:cNvPr id="19" name="Retângulo Arredondado 18">
                <a:extLst>
                  <a:ext uri="{FF2B5EF4-FFF2-40B4-BE49-F238E27FC236}">
                    <a16:creationId xmlns:a16="http://schemas.microsoft.com/office/drawing/2014/main" id="{3D83C986-1ECE-7ECF-A7C6-3082B33D15C4}"/>
                  </a:ext>
                </a:extLst>
              </p:cNvPr>
              <p:cNvSpPr/>
              <p:nvPr/>
            </p:nvSpPr>
            <p:spPr>
              <a:xfrm>
                <a:off x="2859467" y="5070175"/>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Arredondado 19">
                <a:extLst>
                  <a:ext uri="{FF2B5EF4-FFF2-40B4-BE49-F238E27FC236}">
                    <a16:creationId xmlns:a16="http://schemas.microsoft.com/office/drawing/2014/main" id="{60AE6C27-85BD-2D26-E55C-4623540F5A7F}"/>
                  </a:ext>
                </a:extLst>
              </p:cNvPr>
              <p:cNvSpPr/>
              <p:nvPr/>
            </p:nvSpPr>
            <p:spPr>
              <a:xfrm>
                <a:off x="3130556" y="5204830"/>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4" name="Agrupar 13">
              <a:extLst>
                <a:ext uri="{FF2B5EF4-FFF2-40B4-BE49-F238E27FC236}">
                  <a16:creationId xmlns:a16="http://schemas.microsoft.com/office/drawing/2014/main" id="{3150EF49-8BA9-EC7C-62EF-3661B99CC139}"/>
                </a:ext>
              </a:extLst>
            </p:cNvPr>
            <p:cNvGrpSpPr/>
            <p:nvPr/>
          </p:nvGrpSpPr>
          <p:grpSpPr>
            <a:xfrm>
              <a:off x="10199136" y="1290553"/>
              <a:ext cx="640447" cy="390539"/>
              <a:chOff x="5585372" y="137150"/>
              <a:chExt cx="257387" cy="156952"/>
            </a:xfrm>
          </p:grpSpPr>
          <p:sp>
            <p:nvSpPr>
              <p:cNvPr id="15" name="Retângulo Arredondado 14">
                <a:extLst>
                  <a:ext uri="{FF2B5EF4-FFF2-40B4-BE49-F238E27FC236}">
                    <a16:creationId xmlns:a16="http://schemas.microsoft.com/office/drawing/2014/main" id="{703E8EA7-B76E-43B1-45EE-63DC5E27FE36}"/>
                  </a:ext>
                </a:extLst>
              </p:cNvPr>
              <p:cNvSpPr/>
              <p:nvPr/>
            </p:nvSpPr>
            <p:spPr>
              <a:xfrm>
                <a:off x="5585372" y="207714"/>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15">
                <a:extLst>
                  <a:ext uri="{FF2B5EF4-FFF2-40B4-BE49-F238E27FC236}">
                    <a16:creationId xmlns:a16="http://schemas.microsoft.com/office/drawing/2014/main" id="{1B3DA604-07B9-CFD5-D827-833E44831194}"/>
                  </a:ext>
                </a:extLst>
              </p:cNvPr>
              <p:cNvSpPr/>
              <p:nvPr/>
            </p:nvSpPr>
            <p:spPr>
              <a:xfrm>
                <a:off x="5685807" y="137150"/>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grpSp>
        <p:nvGrpSpPr>
          <p:cNvPr id="27" name="Agrupar 26">
            <a:extLst>
              <a:ext uri="{FF2B5EF4-FFF2-40B4-BE49-F238E27FC236}">
                <a16:creationId xmlns:a16="http://schemas.microsoft.com/office/drawing/2014/main" id="{498267CD-B960-9AFD-8B44-65CA86CAD4AE}"/>
              </a:ext>
            </a:extLst>
          </p:cNvPr>
          <p:cNvGrpSpPr/>
          <p:nvPr/>
        </p:nvGrpSpPr>
        <p:grpSpPr>
          <a:xfrm>
            <a:off x="734428" y="1111393"/>
            <a:ext cx="1002789" cy="1203303"/>
            <a:chOff x="5234195" y="4428055"/>
            <a:chExt cx="1002789" cy="1203303"/>
          </a:xfrm>
        </p:grpSpPr>
        <p:sp>
          <p:nvSpPr>
            <p:cNvPr id="28" name="Retângulo Arredondado 21">
              <a:extLst>
                <a:ext uri="{FF2B5EF4-FFF2-40B4-BE49-F238E27FC236}">
                  <a16:creationId xmlns:a16="http://schemas.microsoft.com/office/drawing/2014/main" id="{EC0DFD62-53E0-73E3-246B-531A264F68C0}"/>
                </a:ext>
              </a:extLst>
            </p:cNvPr>
            <p:cNvSpPr/>
            <p:nvPr/>
          </p:nvSpPr>
          <p:spPr>
            <a:xfrm>
              <a:off x="6006794" y="4749153"/>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Arredondado 22">
              <a:extLst>
                <a:ext uri="{FF2B5EF4-FFF2-40B4-BE49-F238E27FC236}">
                  <a16:creationId xmlns:a16="http://schemas.microsoft.com/office/drawing/2014/main" id="{EAB531EB-6111-06B4-0FF0-B29A7BE38EF4}"/>
                </a:ext>
              </a:extLst>
            </p:cNvPr>
            <p:cNvSpPr/>
            <p:nvPr/>
          </p:nvSpPr>
          <p:spPr>
            <a:xfrm>
              <a:off x="5234195" y="4428055"/>
              <a:ext cx="633587" cy="633586"/>
            </a:xfrm>
            <a:prstGeom prst="roundRect">
              <a:avLst/>
            </a:prstGeom>
            <a:solidFill>
              <a:srgbClr val="530C05">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0" name="Retângulo Arredondado 23">
              <a:extLst>
                <a:ext uri="{FF2B5EF4-FFF2-40B4-BE49-F238E27FC236}">
                  <a16:creationId xmlns:a16="http://schemas.microsoft.com/office/drawing/2014/main" id="{ABD533AB-B614-F59C-B2BA-5A5CD788E889}"/>
                </a:ext>
              </a:extLst>
            </p:cNvPr>
            <p:cNvSpPr/>
            <p:nvPr/>
          </p:nvSpPr>
          <p:spPr>
            <a:xfrm>
              <a:off x="5234626" y="5341132"/>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1" name="Retângulo Arredondado 24">
              <a:extLst>
                <a:ext uri="{FF2B5EF4-FFF2-40B4-BE49-F238E27FC236}">
                  <a16:creationId xmlns:a16="http://schemas.microsoft.com/office/drawing/2014/main" id="{02CEF395-D85B-5880-9452-495F8464A55D}"/>
                </a:ext>
              </a:extLst>
            </p:cNvPr>
            <p:cNvSpPr/>
            <p:nvPr/>
          </p:nvSpPr>
          <p:spPr>
            <a:xfrm>
              <a:off x="5596950" y="5178756"/>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8" name="Agrupar 7">
            <a:extLst>
              <a:ext uri="{FF2B5EF4-FFF2-40B4-BE49-F238E27FC236}">
                <a16:creationId xmlns:a16="http://schemas.microsoft.com/office/drawing/2014/main" id="{FD31A453-FDE7-9D2C-F18E-201F9CDBC886}"/>
              </a:ext>
            </a:extLst>
          </p:cNvPr>
          <p:cNvGrpSpPr/>
          <p:nvPr/>
        </p:nvGrpSpPr>
        <p:grpSpPr>
          <a:xfrm>
            <a:off x="5595723" y="1768333"/>
            <a:ext cx="5792510" cy="3825010"/>
            <a:chOff x="5079704" y="3429000"/>
            <a:chExt cx="5792510" cy="1807108"/>
          </a:xfrm>
        </p:grpSpPr>
        <p:sp>
          <p:nvSpPr>
            <p:cNvPr id="7" name="Retângulo: Cantos Arredondados 15">
              <a:extLst>
                <a:ext uri="{FF2B5EF4-FFF2-40B4-BE49-F238E27FC236}">
                  <a16:creationId xmlns:a16="http://schemas.microsoft.com/office/drawing/2014/main" id="{C91B68A2-BF4F-703D-A901-17E8C587C5FA}"/>
                </a:ext>
              </a:extLst>
            </p:cNvPr>
            <p:cNvSpPr/>
            <p:nvPr/>
          </p:nvSpPr>
          <p:spPr>
            <a:xfrm rot="10800000">
              <a:off x="5079704" y="3429000"/>
              <a:ext cx="5792510" cy="1807108"/>
            </a:xfrm>
            <a:prstGeom prst="roundRect">
              <a:avLst>
                <a:gd name="adj" fmla="val 7363"/>
              </a:avLst>
            </a:prstGeom>
            <a:gradFill>
              <a:gsLst>
                <a:gs pos="12000">
                  <a:srgbClr val="530C05"/>
                </a:gs>
                <a:gs pos="77000">
                  <a:srgbClr val="9A100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CaixaDeTexto 8">
              <a:extLst>
                <a:ext uri="{FF2B5EF4-FFF2-40B4-BE49-F238E27FC236}">
                  <a16:creationId xmlns:a16="http://schemas.microsoft.com/office/drawing/2014/main" id="{656808CA-7F92-5BDF-E091-7C53A1E33EBA}"/>
                </a:ext>
              </a:extLst>
            </p:cNvPr>
            <p:cNvSpPr txBox="1"/>
            <p:nvPr/>
          </p:nvSpPr>
          <p:spPr>
            <a:xfrm>
              <a:off x="5736040" y="3662439"/>
              <a:ext cx="4479837" cy="1352291"/>
            </a:xfrm>
            <a:prstGeom prst="rect">
              <a:avLst/>
            </a:prstGeom>
            <a:noFill/>
          </p:spPr>
          <p:txBody>
            <a:bodyPr wrap="square">
              <a:spAutoFit/>
            </a:bodyPr>
            <a:lstStyle/>
            <a:p>
              <a:pPr marL="285750" indent="-285750">
                <a:buFont typeface="Arial"/>
                <a:buChar char="•"/>
              </a:pPr>
              <a:r>
                <a:rPr lang="pt-BR" sz="2000" dirty="0">
                  <a:solidFill>
                    <a:schemeClr val="bg1"/>
                  </a:solidFill>
                  <a:latin typeface="AMX" pitchFamily="2" charset="77"/>
                </a:rPr>
                <a:t>Reduz mal-entendidos.</a:t>
              </a:r>
            </a:p>
            <a:p>
              <a:endParaRPr lang="pt-BR" sz="2000" dirty="0">
                <a:solidFill>
                  <a:schemeClr val="bg1"/>
                </a:solidFill>
                <a:latin typeface="AMX" pitchFamily="2" charset="77"/>
              </a:endParaRPr>
            </a:p>
            <a:p>
              <a:pPr marL="285750" indent="-285750">
                <a:buFont typeface="Arial"/>
                <a:buChar char="•"/>
              </a:pPr>
              <a:r>
                <a:rPr lang="pt-BR" sz="2000" dirty="0">
                  <a:solidFill>
                    <a:schemeClr val="bg1"/>
                  </a:solidFill>
                  <a:latin typeface="AMX" pitchFamily="2" charset="77"/>
                </a:rPr>
                <a:t>Constrói confiança e </a:t>
              </a:r>
              <a:r>
                <a:rPr lang="pt-BR" sz="2000" dirty="0" err="1">
                  <a:solidFill>
                    <a:schemeClr val="bg1"/>
                  </a:solidFill>
                  <a:latin typeface="AMX" pitchFamily="2" charset="77"/>
                </a:rPr>
                <a:t>rapport</a:t>
              </a:r>
              <a:r>
                <a:rPr lang="pt-BR" sz="2000" dirty="0">
                  <a:solidFill>
                    <a:schemeClr val="bg1"/>
                  </a:solidFill>
                  <a:latin typeface="AMX" pitchFamily="2" charset="77"/>
                </a:rPr>
                <a:t>.</a:t>
              </a:r>
            </a:p>
            <a:p>
              <a:endParaRPr lang="pt-BR" sz="2000" dirty="0">
                <a:solidFill>
                  <a:schemeClr val="bg1"/>
                </a:solidFill>
                <a:latin typeface="AMX" pitchFamily="2" charset="77"/>
              </a:endParaRPr>
            </a:p>
            <a:p>
              <a:pPr marL="285750" indent="-285750">
                <a:buFont typeface="Arial"/>
                <a:buChar char="•"/>
              </a:pPr>
              <a:r>
                <a:rPr lang="pt-BR" sz="2000" dirty="0">
                  <a:solidFill>
                    <a:schemeClr val="bg1"/>
                  </a:solidFill>
                  <a:latin typeface="AMX" pitchFamily="2" charset="77"/>
                </a:rPr>
                <a:t>Melhora a resolução de problemas.</a:t>
              </a:r>
            </a:p>
            <a:p>
              <a:endParaRPr lang="pt-BR" sz="2000" dirty="0">
                <a:solidFill>
                  <a:schemeClr val="bg1"/>
                </a:solidFill>
                <a:latin typeface="AMX" pitchFamily="2" charset="77"/>
              </a:endParaRPr>
            </a:p>
            <a:p>
              <a:pPr marL="285750" indent="-285750">
                <a:buFont typeface="Arial"/>
                <a:buChar char="•"/>
              </a:pPr>
              <a:r>
                <a:rPr lang="pt-BR" sz="2000" dirty="0">
                  <a:solidFill>
                    <a:schemeClr val="bg1"/>
                  </a:solidFill>
                  <a:latin typeface="AMX" pitchFamily="2" charset="77"/>
                </a:rPr>
                <a:t>Aumenta a empatia.</a:t>
              </a:r>
            </a:p>
            <a:p>
              <a:endParaRPr lang="pt-BR" sz="2000" dirty="0">
                <a:solidFill>
                  <a:schemeClr val="bg1"/>
                </a:solidFill>
                <a:latin typeface="AMX" pitchFamily="2" charset="77"/>
              </a:endParaRPr>
            </a:p>
            <a:p>
              <a:pPr marL="285750" indent="-285750">
                <a:buFont typeface="Arial"/>
                <a:buChar char="•"/>
              </a:pPr>
              <a:r>
                <a:rPr lang="pt-BR" sz="2000" dirty="0">
                  <a:solidFill>
                    <a:schemeClr val="bg1"/>
                  </a:solidFill>
                  <a:latin typeface="AMX" pitchFamily="2" charset="77"/>
                </a:rPr>
                <a:t>Melhora a tomada de decisões. </a:t>
              </a:r>
            </a:p>
          </p:txBody>
        </p:sp>
      </p:grpSp>
    </p:spTree>
    <p:extLst>
      <p:ext uri="{BB962C8B-B14F-4D97-AF65-F5344CB8AC3E}">
        <p14:creationId xmlns:p14="http://schemas.microsoft.com/office/powerpoint/2010/main" val="2123925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6FEF5-61C7-08F1-8CBF-16B54397787A}"/>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516A30CD-14EE-6DA4-8FF7-B1D13F95870B}"/>
              </a:ext>
            </a:extLst>
          </p:cNvPr>
          <p:cNvPicPr>
            <a:picLocks noChangeAspect="1"/>
          </p:cNvPicPr>
          <p:nvPr/>
        </p:nvPicPr>
        <p:blipFill>
          <a:blip r:embed="rId2">
            <a:extLst>
              <a:ext uri="{28A0092B-C50C-407E-A947-70E740481C1C}">
                <a14:useLocalDpi xmlns:a14="http://schemas.microsoft.com/office/drawing/2010/main" val="0"/>
              </a:ext>
            </a:extLst>
          </a:blip>
          <a:srcRect t="588" b="588"/>
          <a:stretch/>
        </p:blipFill>
        <p:spPr>
          <a:xfrm flipH="1">
            <a:off x="-48766" y="0"/>
            <a:ext cx="12240766" cy="6912428"/>
          </a:xfrm>
          <a:prstGeom prst="rect">
            <a:avLst/>
          </a:prstGeom>
        </p:spPr>
      </p:pic>
      <p:sp>
        <p:nvSpPr>
          <p:cNvPr id="7" name="Retângulo: Cantos Arredondados 15">
            <a:extLst>
              <a:ext uri="{FF2B5EF4-FFF2-40B4-BE49-F238E27FC236}">
                <a16:creationId xmlns:a16="http://schemas.microsoft.com/office/drawing/2014/main" id="{87C740E5-9BC9-D694-9F63-FB68921F95EF}"/>
              </a:ext>
            </a:extLst>
          </p:cNvPr>
          <p:cNvSpPr/>
          <p:nvPr/>
        </p:nvSpPr>
        <p:spPr>
          <a:xfrm>
            <a:off x="345621" y="2818444"/>
            <a:ext cx="10609199" cy="2176913"/>
          </a:xfrm>
          <a:prstGeom prst="roundRect">
            <a:avLst>
              <a:gd name="adj" fmla="val 3691"/>
            </a:avLst>
          </a:prstGeom>
          <a:gradFill>
            <a:gsLst>
              <a:gs pos="25000">
                <a:srgbClr val="530C05">
                  <a:alpha val="88000"/>
                </a:srgbClr>
              </a:gs>
              <a:gs pos="100000">
                <a:srgbClr val="530C05">
                  <a:alpha val="0"/>
                </a:srgbClr>
              </a:gs>
              <a:gs pos="65000">
                <a:srgbClr val="9A1003">
                  <a:alpha val="5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CaixaDeTexto 7">
            <a:extLst>
              <a:ext uri="{FF2B5EF4-FFF2-40B4-BE49-F238E27FC236}">
                <a16:creationId xmlns:a16="http://schemas.microsoft.com/office/drawing/2014/main" id="{8553A73B-429D-CFB0-A030-71A8374FCB36}"/>
              </a:ext>
            </a:extLst>
          </p:cNvPr>
          <p:cNvSpPr txBox="1"/>
          <p:nvPr/>
        </p:nvSpPr>
        <p:spPr>
          <a:xfrm>
            <a:off x="794621" y="3456214"/>
            <a:ext cx="6291079" cy="830997"/>
          </a:xfrm>
          <a:prstGeom prst="rect">
            <a:avLst/>
          </a:prstGeom>
          <a:noFill/>
        </p:spPr>
        <p:txBody>
          <a:bodyPr wrap="square">
            <a:spAutoFit/>
          </a:bodyPr>
          <a:lstStyle/>
          <a:p>
            <a:r>
              <a:rPr lang="pt-BR" sz="2400" dirty="0">
                <a:solidFill>
                  <a:schemeClr val="bg1"/>
                </a:solidFill>
                <a:latin typeface="AMX" pitchFamily="2" charset="77"/>
              </a:rPr>
              <a:t>Vamos explorar algumas técnicas que podem ajudar você a demonstrar que está escutando!</a:t>
            </a:r>
          </a:p>
        </p:txBody>
      </p:sp>
      <p:grpSp>
        <p:nvGrpSpPr>
          <p:cNvPr id="10" name="Agrupar 9">
            <a:extLst>
              <a:ext uri="{FF2B5EF4-FFF2-40B4-BE49-F238E27FC236}">
                <a16:creationId xmlns:a16="http://schemas.microsoft.com/office/drawing/2014/main" id="{17FCE127-2B8A-0BFA-A3E8-CF1D7F34829D}"/>
              </a:ext>
            </a:extLst>
          </p:cNvPr>
          <p:cNvGrpSpPr/>
          <p:nvPr/>
        </p:nvGrpSpPr>
        <p:grpSpPr>
          <a:xfrm>
            <a:off x="6452113" y="782845"/>
            <a:ext cx="5188270" cy="4404061"/>
            <a:chOff x="4729370" y="3323632"/>
            <a:chExt cx="5188270" cy="4404061"/>
          </a:xfrm>
        </p:grpSpPr>
        <p:sp>
          <p:nvSpPr>
            <p:cNvPr id="11" name="Retângulo Arredondado 29">
              <a:extLst>
                <a:ext uri="{FF2B5EF4-FFF2-40B4-BE49-F238E27FC236}">
                  <a16:creationId xmlns:a16="http://schemas.microsoft.com/office/drawing/2014/main" id="{E1C06407-0CE0-F344-167F-4A9154DA16B8}"/>
                </a:ext>
              </a:extLst>
            </p:cNvPr>
            <p:cNvSpPr/>
            <p:nvPr/>
          </p:nvSpPr>
          <p:spPr>
            <a:xfrm>
              <a:off x="5501969" y="3644730"/>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Arredondado 30">
              <a:extLst>
                <a:ext uri="{FF2B5EF4-FFF2-40B4-BE49-F238E27FC236}">
                  <a16:creationId xmlns:a16="http://schemas.microsoft.com/office/drawing/2014/main" id="{D0E25853-CCC9-8B83-A4EF-11FA674C80D0}"/>
                </a:ext>
              </a:extLst>
            </p:cNvPr>
            <p:cNvSpPr/>
            <p:nvPr/>
          </p:nvSpPr>
          <p:spPr>
            <a:xfrm>
              <a:off x="4729370" y="3323632"/>
              <a:ext cx="633587" cy="633586"/>
            </a:xfrm>
            <a:prstGeom prst="roundRect">
              <a:avLst/>
            </a:prstGeom>
            <a:solidFill>
              <a:srgbClr val="9A1003">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Arredondado 31">
              <a:extLst>
                <a:ext uri="{FF2B5EF4-FFF2-40B4-BE49-F238E27FC236}">
                  <a16:creationId xmlns:a16="http://schemas.microsoft.com/office/drawing/2014/main" id="{06C37DB7-335B-9BC8-3C64-402518B1FA40}"/>
                </a:ext>
              </a:extLst>
            </p:cNvPr>
            <p:cNvSpPr/>
            <p:nvPr/>
          </p:nvSpPr>
          <p:spPr>
            <a:xfrm>
              <a:off x="9115756" y="6925809"/>
              <a:ext cx="801884" cy="801884"/>
            </a:xfrm>
            <a:prstGeom prst="roundRect">
              <a:avLst/>
            </a:prstGeom>
            <a:solidFill>
              <a:srgbClr val="530C05">
                <a:alpha val="5843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Arredondado 32">
              <a:extLst>
                <a:ext uri="{FF2B5EF4-FFF2-40B4-BE49-F238E27FC236}">
                  <a16:creationId xmlns:a16="http://schemas.microsoft.com/office/drawing/2014/main" id="{D144AC62-5A16-CDF3-D9A3-995C0D4A9A16}"/>
                </a:ext>
              </a:extLst>
            </p:cNvPr>
            <p:cNvSpPr/>
            <p:nvPr/>
          </p:nvSpPr>
          <p:spPr>
            <a:xfrm>
              <a:off x="4729801" y="4236709"/>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Arredondado 33">
              <a:extLst>
                <a:ext uri="{FF2B5EF4-FFF2-40B4-BE49-F238E27FC236}">
                  <a16:creationId xmlns:a16="http://schemas.microsoft.com/office/drawing/2014/main" id="{3FD251E2-D25E-DFB3-604F-0F4B61F1430E}"/>
                </a:ext>
              </a:extLst>
            </p:cNvPr>
            <p:cNvSpPr/>
            <p:nvPr/>
          </p:nvSpPr>
          <p:spPr>
            <a:xfrm>
              <a:off x="5092125" y="4074333"/>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34">
              <a:extLst>
                <a:ext uri="{FF2B5EF4-FFF2-40B4-BE49-F238E27FC236}">
                  <a16:creationId xmlns:a16="http://schemas.microsoft.com/office/drawing/2014/main" id="{39FD9B13-EFD0-BC69-D6F9-8239491685F8}"/>
                </a:ext>
              </a:extLst>
            </p:cNvPr>
            <p:cNvSpPr/>
            <p:nvPr/>
          </p:nvSpPr>
          <p:spPr>
            <a:xfrm>
              <a:off x="8610081" y="4688191"/>
              <a:ext cx="382284" cy="3822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Arredondado 35">
              <a:extLst>
                <a:ext uri="{FF2B5EF4-FFF2-40B4-BE49-F238E27FC236}">
                  <a16:creationId xmlns:a16="http://schemas.microsoft.com/office/drawing/2014/main" id="{73170232-9931-80BB-4233-512078194B5E}"/>
                </a:ext>
              </a:extLst>
            </p:cNvPr>
            <p:cNvSpPr/>
            <p:nvPr/>
          </p:nvSpPr>
          <p:spPr>
            <a:xfrm>
              <a:off x="8382764" y="5158930"/>
              <a:ext cx="200301" cy="200301"/>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19" name="Agrupar 18">
            <a:extLst>
              <a:ext uri="{FF2B5EF4-FFF2-40B4-BE49-F238E27FC236}">
                <a16:creationId xmlns:a16="http://schemas.microsoft.com/office/drawing/2014/main" id="{5D06B410-D5BA-BE01-7AF0-40F048CA15E2}"/>
              </a:ext>
            </a:extLst>
          </p:cNvPr>
          <p:cNvGrpSpPr/>
          <p:nvPr/>
        </p:nvGrpSpPr>
        <p:grpSpPr>
          <a:xfrm>
            <a:off x="206491" y="161364"/>
            <a:ext cx="11779017" cy="431602"/>
            <a:chOff x="206491" y="161364"/>
            <a:chExt cx="11779017" cy="431602"/>
          </a:xfrm>
        </p:grpSpPr>
        <p:grpSp>
          <p:nvGrpSpPr>
            <p:cNvPr id="20" name="Agrupar 19">
              <a:extLst>
                <a:ext uri="{FF2B5EF4-FFF2-40B4-BE49-F238E27FC236}">
                  <a16:creationId xmlns:a16="http://schemas.microsoft.com/office/drawing/2014/main" id="{D3B6D350-2717-7FAB-C7C0-F30BD7A48505}"/>
                </a:ext>
              </a:extLst>
            </p:cNvPr>
            <p:cNvGrpSpPr/>
            <p:nvPr/>
          </p:nvGrpSpPr>
          <p:grpSpPr>
            <a:xfrm>
              <a:off x="206491" y="161364"/>
              <a:ext cx="11779017" cy="431602"/>
              <a:chOff x="206491" y="161364"/>
              <a:chExt cx="11779017" cy="431602"/>
            </a:xfrm>
          </p:grpSpPr>
          <p:grpSp>
            <p:nvGrpSpPr>
              <p:cNvPr id="22" name="Group 6">
                <a:extLst>
                  <a:ext uri="{FF2B5EF4-FFF2-40B4-BE49-F238E27FC236}">
                    <a16:creationId xmlns:a16="http://schemas.microsoft.com/office/drawing/2014/main" id="{90B67373-CC66-BCA0-4902-929D84CC7382}"/>
                  </a:ext>
                </a:extLst>
              </p:cNvPr>
              <p:cNvGrpSpPr/>
              <p:nvPr/>
            </p:nvGrpSpPr>
            <p:grpSpPr>
              <a:xfrm>
                <a:off x="206491" y="161364"/>
                <a:ext cx="11779017" cy="431602"/>
                <a:chOff x="206491" y="161364"/>
                <a:chExt cx="11779017" cy="431602"/>
              </a:xfrm>
            </p:grpSpPr>
            <p:sp>
              <p:nvSpPr>
                <p:cNvPr id="24" name="Retângulo: Cantos Arredondados 23">
                  <a:extLst>
                    <a:ext uri="{FF2B5EF4-FFF2-40B4-BE49-F238E27FC236}">
                      <a16:creationId xmlns:a16="http://schemas.microsoft.com/office/drawing/2014/main" id="{7D467288-D603-01FE-FB63-115B690E94EC}"/>
                    </a:ext>
                  </a:extLst>
                </p:cNvPr>
                <p:cNvSpPr/>
                <p:nvPr/>
              </p:nvSpPr>
              <p:spPr>
                <a:xfrm>
                  <a:off x="206491" y="161364"/>
                  <a:ext cx="11779017" cy="431602"/>
                </a:xfrm>
                <a:prstGeom prst="roundRect">
                  <a:avLst/>
                </a:prstGeom>
                <a:gradFill>
                  <a:gsLst>
                    <a:gs pos="99000">
                      <a:srgbClr val="EB5800"/>
                    </a:gs>
                    <a:gs pos="0">
                      <a:srgbClr val="530A0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5" name="Gráfico 24">
                  <a:extLst>
                    <a:ext uri="{FF2B5EF4-FFF2-40B4-BE49-F238E27FC236}">
                      <a16:creationId xmlns:a16="http://schemas.microsoft.com/office/drawing/2014/main" id="{B4C26335-D86B-9814-2B08-EBED7858FD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grpSp>
          <p:sp>
            <p:nvSpPr>
              <p:cNvPr id="23" name="CaixaDeTexto 17">
                <a:extLst>
                  <a:ext uri="{FF2B5EF4-FFF2-40B4-BE49-F238E27FC236}">
                    <a16:creationId xmlns:a16="http://schemas.microsoft.com/office/drawing/2014/main" id="{9E707D05-2B64-E970-7DEF-8FDCE831CC6E}"/>
                  </a:ext>
                </a:extLst>
              </p:cNvPr>
              <p:cNvSpPr txBox="1"/>
              <p:nvPr/>
            </p:nvSpPr>
            <p:spPr>
              <a:xfrm>
                <a:off x="4063126" y="227735"/>
                <a:ext cx="3873397" cy="307777"/>
              </a:xfrm>
              <a:prstGeom prst="rect">
                <a:avLst/>
              </a:prstGeom>
              <a:noFill/>
            </p:spPr>
            <p:txBody>
              <a:bodyPr wrap="square" rtlCol="0">
                <a:spAutoFit/>
              </a:bodyPr>
              <a:lstStyle/>
              <a:p>
                <a:pPr algn="ctr"/>
                <a:r>
                  <a:rPr lang="pt-BR" sz="1400" dirty="0">
                    <a:solidFill>
                      <a:schemeClr val="bg1"/>
                    </a:solidFill>
                    <a:latin typeface="AMX" pitchFamily="2" charset="77"/>
                  </a:rPr>
                  <a:t>CONSTRUÇÃO DE RELACIONAMENTO</a:t>
                </a:r>
              </a:p>
            </p:txBody>
          </p:sp>
        </p:grpSp>
        <p:pic>
          <p:nvPicPr>
            <p:cNvPr id="21" name="Gráfico 20">
              <a:extLst>
                <a:ext uri="{FF2B5EF4-FFF2-40B4-BE49-F238E27FC236}">
                  <a16:creationId xmlns:a16="http://schemas.microsoft.com/office/drawing/2014/main" id="{3C58AB36-8EEA-28F1-761B-BB8BD097ED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50739" y="232775"/>
              <a:ext cx="758521" cy="286406"/>
            </a:xfrm>
            <a:prstGeom prst="rect">
              <a:avLst/>
            </a:prstGeom>
          </p:spPr>
        </p:pic>
      </p:grpSp>
    </p:spTree>
    <p:extLst>
      <p:ext uri="{BB962C8B-B14F-4D97-AF65-F5344CB8AC3E}">
        <p14:creationId xmlns:p14="http://schemas.microsoft.com/office/powerpoint/2010/main" val="313870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672BD-33EA-34BF-30BE-8652B3679373}"/>
            </a:ext>
          </a:extLst>
        </p:cNvPr>
        <p:cNvGrpSpPr/>
        <p:nvPr/>
      </p:nvGrpSpPr>
      <p:grpSpPr>
        <a:xfrm>
          <a:off x="0" y="0"/>
          <a:ext cx="0" cy="0"/>
          <a:chOff x="0" y="0"/>
          <a:chExt cx="0" cy="0"/>
        </a:xfrm>
      </p:grpSpPr>
      <p:sp>
        <p:nvSpPr>
          <p:cNvPr id="2" name="Retângulo Arredondado 1">
            <a:extLst>
              <a:ext uri="{FF2B5EF4-FFF2-40B4-BE49-F238E27FC236}">
                <a16:creationId xmlns:a16="http://schemas.microsoft.com/office/drawing/2014/main" id="{A10E333C-973C-4589-BA6C-E804A970A324}"/>
              </a:ext>
            </a:extLst>
          </p:cNvPr>
          <p:cNvSpPr>
            <a:spLocks noGrp="1" noRot="1" noMove="1" noResize="1" noEditPoints="1" noAdjustHandles="1" noChangeArrowheads="1" noChangeShapeType="1"/>
          </p:cNvSpPr>
          <p:nvPr/>
        </p:nvSpPr>
        <p:spPr>
          <a:xfrm>
            <a:off x="503664" y="1513315"/>
            <a:ext cx="11184672" cy="4526951"/>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7" name="Agrupar 26">
            <a:extLst>
              <a:ext uri="{FF2B5EF4-FFF2-40B4-BE49-F238E27FC236}">
                <a16:creationId xmlns:a16="http://schemas.microsoft.com/office/drawing/2014/main" id="{1456948A-6F77-F135-695E-5CC58D130869}"/>
              </a:ext>
            </a:extLst>
          </p:cNvPr>
          <p:cNvGrpSpPr/>
          <p:nvPr/>
        </p:nvGrpSpPr>
        <p:grpSpPr>
          <a:xfrm rot="1800000">
            <a:off x="9333735" y="5564751"/>
            <a:ext cx="1002789" cy="1203303"/>
            <a:chOff x="5234195" y="4428055"/>
            <a:chExt cx="1002789" cy="1203303"/>
          </a:xfrm>
        </p:grpSpPr>
        <p:sp>
          <p:nvSpPr>
            <p:cNvPr id="28" name="Retângulo Arredondado 21">
              <a:extLst>
                <a:ext uri="{FF2B5EF4-FFF2-40B4-BE49-F238E27FC236}">
                  <a16:creationId xmlns:a16="http://schemas.microsoft.com/office/drawing/2014/main" id="{9E2E18A5-B803-3393-A80F-98C4661A7A9A}"/>
                </a:ext>
              </a:extLst>
            </p:cNvPr>
            <p:cNvSpPr/>
            <p:nvPr/>
          </p:nvSpPr>
          <p:spPr>
            <a:xfrm>
              <a:off x="6006794" y="4749153"/>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Arredondado 22">
              <a:extLst>
                <a:ext uri="{FF2B5EF4-FFF2-40B4-BE49-F238E27FC236}">
                  <a16:creationId xmlns:a16="http://schemas.microsoft.com/office/drawing/2014/main" id="{EA96C8D8-D233-33B1-EB22-2FFE1DAF2A1D}"/>
                </a:ext>
              </a:extLst>
            </p:cNvPr>
            <p:cNvSpPr/>
            <p:nvPr/>
          </p:nvSpPr>
          <p:spPr>
            <a:xfrm>
              <a:off x="5234195" y="4428055"/>
              <a:ext cx="633587" cy="633586"/>
            </a:xfrm>
            <a:prstGeom prst="roundRect">
              <a:avLst/>
            </a:prstGeom>
            <a:solidFill>
              <a:srgbClr val="530C05">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0" name="Retângulo Arredondado 23">
              <a:extLst>
                <a:ext uri="{FF2B5EF4-FFF2-40B4-BE49-F238E27FC236}">
                  <a16:creationId xmlns:a16="http://schemas.microsoft.com/office/drawing/2014/main" id="{F67AF217-C099-47A9-9977-D0DD1644846D}"/>
                </a:ext>
              </a:extLst>
            </p:cNvPr>
            <p:cNvSpPr/>
            <p:nvPr/>
          </p:nvSpPr>
          <p:spPr>
            <a:xfrm>
              <a:off x="5234626" y="5341132"/>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1" name="Retângulo Arredondado 24">
              <a:extLst>
                <a:ext uri="{FF2B5EF4-FFF2-40B4-BE49-F238E27FC236}">
                  <a16:creationId xmlns:a16="http://schemas.microsoft.com/office/drawing/2014/main" id="{9055AFF3-BA63-BF30-0616-A232826355E9}"/>
                </a:ext>
              </a:extLst>
            </p:cNvPr>
            <p:cNvSpPr/>
            <p:nvPr/>
          </p:nvSpPr>
          <p:spPr>
            <a:xfrm>
              <a:off x="5596950" y="5178756"/>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4" name="Agrupar 3">
            <a:extLst>
              <a:ext uri="{FF2B5EF4-FFF2-40B4-BE49-F238E27FC236}">
                <a16:creationId xmlns:a16="http://schemas.microsoft.com/office/drawing/2014/main" id="{68B45F2E-944A-4EBB-BA06-4DD8F4310AFE}"/>
              </a:ext>
            </a:extLst>
          </p:cNvPr>
          <p:cNvGrpSpPr/>
          <p:nvPr/>
        </p:nvGrpSpPr>
        <p:grpSpPr>
          <a:xfrm>
            <a:off x="886196" y="1982930"/>
            <a:ext cx="2941349" cy="808395"/>
            <a:chOff x="5079700" y="2002131"/>
            <a:chExt cx="6503798" cy="1610421"/>
          </a:xfrm>
        </p:grpSpPr>
        <p:sp>
          <p:nvSpPr>
            <p:cNvPr id="7" name="Retângulo: Cantos Arredondados 15">
              <a:extLst>
                <a:ext uri="{FF2B5EF4-FFF2-40B4-BE49-F238E27FC236}">
                  <a16:creationId xmlns:a16="http://schemas.microsoft.com/office/drawing/2014/main" id="{CA33072D-8AB2-D314-88C5-C2A76C296B67}"/>
                </a:ext>
              </a:extLst>
            </p:cNvPr>
            <p:cNvSpPr/>
            <p:nvPr/>
          </p:nvSpPr>
          <p:spPr>
            <a:xfrm rot="10800000">
              <a:off x="5079700" y="2002131"/>
              <a:ext cx="6503798" cy="1610421"/>
            </a:xfrm>
            <a:prstGeom prst="roundRect">
              <a:avLst>
                <a:gd name="adj" fmla="val 21502"/>
              </a:avLst>
            </a:prstGeom>
            <a:gradFill>
              <a:gsLst>
                <a:gs pos="12000">
                  <a:srgbClr val="530C05"/>
                </a:gs>
                <a:gs pos="77000">
                  <a:srgbClr val="9A100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CaixaDeTexto 8">
              <a:extLst>
                <a:ext uri="{FF2B5EF4-FFF2-40B4-BE49-F238E27FC236}">
                  <a16:creationId xmlns:a16="http://schemas.microsoft.com/office/drawing/2014/main" id="{4119517D-71C8-F561-EE93-667B182512C0}"/>
                </a:ext>
              </a:extLst>
            </p:cNvPr>
            <p:cNvSpPr txBox="1"/>
            <p:nvPr/>
          </p:nvSpPr>
          <p:spPr>
            <a:xfrm>
              <a:off x="5590832" y="2407233"/>
              <a:ext cx="5481532" cy="400110"/>
            </a:xfrm>
            <a:prstGeom prst="rect">
              <a:avLst/>
            </a:prstGeom>
            <a:noFill/>
          </p:spPr>
          <p:txBody>
            <a:bodyPr wrap="square">
              <a:spAutoFit/>
            </a:bodyPr>
            <a:lstStyle/>
            <a:p>
              <a:pPr algn="ctr"/>
              <a:r>
                <a:rPr lang="pt-BR" sz="2000" b="1" dirty="0">
                  <a:solidFill>
                    <a:schemeClr val="bg1"/>
                  </a:solidFill>
                  <a:latin typeface="AMX" pitchFamily="2" charset="77"/>
                </a:rPr>
                <a:t>ATENÇÃO PLENA:</a:t>
              </a:r>
            </a:p>
          </p:txBody>
        </p:sp>
      </p:grpSp>
      <p:sp>
        <p:nvSpPr>
          <p:cNvPr id="5" name="CaixaDeTexto 4">
            <a:extLst>
              <a:ext uri="{FF2B5EF4-FFF2-40B4-BE49-F238E27FC236}">
                <a16:creationId xmlns:a16="http://schemas.microsoft.com/office/drawing/2014/main" id="{17365B0E-F20A-AC68-7BC3-6AE0B6046F6E}"/>
              </a:ext>
            </a:extLst>
          </p:cNvPr>
          <p:cNvSpPr txBox="1"/>
          <p:nvPr/>
        </p:nvSpPr>
        <p:spPr>
          <a:xfrm>
            <a:off x="1005301" y="3073648"/>
            <a:ext cx="2591083" cy="2031325"/>
          </a:xfrm>
          <a:prstGeom prst="rect">
            <a:avLst/>
          </a:prstGeom>
          <a:noFill/>
        </p:spPr>
        <p:txBody>
          <a:bodyPr wrap="square">
            <a:spAutoFit/>
          </a:bodyPr>
          <a:lstStyle/>
          <a:p>
            <a:r>
              <a:rPr lang="pt-BR" dirty="0">
                <a:ea typeface="+mn-lt"/>
                <a:cs typeface="+mn-lt"/>
              </a:rPr>
              <a:t>Dê ao falante sua atenção total. Evite interrupções, não formule sua resposta enquanto a pessoa fala e evite distrações (celular, pensamentos).</a:t>
            </a:r>
            <a:endParaRPr lang="pt-BR" dirty="0"/>
          </a:p>
        </p:txBody>
      </p:sp>
      <p:grpSp>
        <p:nvGrpSpPr>
          <p:cNvPr id="8" name="Agrupar 7">
            <a:extLst>
              <a:ext uri="{FF2B5EF4-FFF2-40B4-BE49-F238E27FC236}">
                <a16:creationId xmlns:a16="http://schemas.microsoft.com/office/drawing/2014/main" id="{196B32DC-8C6B-3B04-61D8-2E963FA59D5B}"/>
              </a:ext>
            </a:extLst>
          </p:cNvPr>
          <p:cNvGrpSpPr/>
          <p:nvPr/>
        </p:nvGrpSpPr>
        <p:grpSpPr>
          <a:xfrm>
            <a:off x="4625325" y="1982931"/>
            <a:ext cx="2941349" cy="808395"/>
            <a:chOff x="5079700" y="2002131"/>
            <a:chExt cx="6503798" cy="1610421"/>
          </a:xfrm>
        </p:grpSpPr>
        <p:sp>
          <p:nvSpPr>
            <p:cNvPr id="10" name="Retângulo: Cantos Arredondados 15">
              <a:extLst>
                <a:ext uri="{FF2B5EF4-FFF2-40B4-BE49-F238E27FC236}">
                  <a16:creationId xmlns:a16="http://schemas.microsoft.com/office/drawing/2014/main" id="{91EAF84A-9013-0225-4826-2FC8A2F51D53}"/>
                </a:ext>
              </a:extLst>
            </p:cNvPr>
            <p:cNvSpPr/>
            <p:nvPr/>
          </p:nvSpPr>
          <p:spPr>
            <a:xfrm rot="10800000">
              <a:off x="5079700" y="2002131"/>
              <a:ext cx="6503798" cy="1610421"/>
            </a:xfrm>
            <a:prstGeom prst="roundRect">
              <a:avLst>
                <a:gd name="adj" fmla="val 21502"/>
              </a:avLst>
            </a:prstGeom>
            <a:gradFill>
              <a:gsLst>
                <a:gs pos="12000">
                  <a:srgbClr val="530C05"/>
                </a:gs>
                <a:gs pos="77000">
                  <a:srgbClr val="9A100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CaixaDeTexto 10">
              <a:extLst>
                <a:ext uri="{FF2B5EF4-FFF2-40B4-BE49-F238E27FC236}">
                  <a16:creationId xmlns:a16="http://schemas.microsoft.com/office/drawing/2014/main" id="{D9DD5E78-F501-29A3-37D8-DF803CC51CC7}"/>
                </a:ext>
              </a:extLst>
            </p:cNvPr>
            <p:cNvSpPr txBox="1"/>
            <p:nvPr/>
          </p:nvSpPr>
          <p:spPr>
            <a:xfrm>
              <a:off x="5565149" y="2102241"/>
              <a:ext cx="5532897" cy="1410195"/>
            </a:xfrm>
            <a:prstGeom prst="rect">
              <a:avLst/>
            </a:prstGeom>
            <a:noFill/>
          </p:spPr>
          <p:txBody>
            <a:bodyPr wrap="square">
              <a:spAutoFit/>
            </a:bodyPr>
            <a:lstStyle/>
            <a:p>
              <a:pPr algn="ctr"/>
              <a:r>
                <a:rPr lang="pt-BR" sz="2000" b="1" dirty="0">
                  <a:solidFill>
                    <a:schemeClr val="bg1"/>
                  </a:solidFill>
                  <a:latin typeface="AMX" pitchFamily="2" charset="77"/>
                </a:rPr>
                <a:t>PARAFRASEAR</a:t>
              </a:r>
            </a:p>
            <a:p>
              <a:pPr algn="ctr"/>
              <a:r>
                <a:rPr lang="pt-BR" sz="2000" b="1" dirty="0">
                  <a:solidFill>
                    <a:schemeClr val="bg1"/>
                  </a:solidFill>
                  <a:latin typeface="AMX" pitchFamily="2" charset="77"/>
                </a:rPr>
                <a:t>E RESUMIR:</a:t>
              </a:r>
            </a:p>
          </p:txBody>
        </p:sp>
      </p:grpSp>
      <p:sp>
        <p:nvSpPr>
          <p:cNvPr id="12" name="CaixaDeTexto 11">
            <a:extLst>
              <a:ext uri="{FF2B5EF4-FFF2-40B4-BE49-F238E27FC236}">
                <a16:creationId xmlns:a16="http://schemas.microsoft.com/office/drawing/2014/main" id="{76E7650A-C4F2-FCC3-B1C9-210389DD4FEF}"/>
              </a:ext>
            </a:extLst>
          </p:cNvPr>
          <p:cNvSpPr txBox="1"/>
          <p:nvPr/>
        </p:nvSpPr>
        <p:spPr>
          <a:xfrm>
            <a:off x="4562376" y="3086227"/>
            <a:ext cx="3067246" cy="2031325"/>
          </a:xfrm>
          <a:prstGeom prst="rect">
            <a:avLst/>
          </a:prstGeom>
          <a:noFill/>
        </p:spPr>
        <p:txBody>
          <a:bodyPr wrap="square">
            <a:spAutoFit/>
          </a:bodyPr>
          <a:lstStyle/>
          <a:p>
            <a:r>
              <a:rPr lang="pt-BR" dirty="0">
                <a:ea typeface="+mn-lt"/>
                <a:cs typeface="+mn-lt"/>
              </a:rPr>
              <a:t>Repita o que você entendeu com suas próprias palavras para garantir a compreensão e dar ao falante a chance de corrigir ou elaborar. Exemplo: "Se entendi direito, você está dizendo que..."</a:t>
            </a:r>
            <a:endParaRPr lang="pt-BR" dirty="0"/>
          </a:p>
        </p:txBody>
      </p:sp>
      <p:grpSp>
        <p:nvGrpSpPr>
          <p:cNvPr id="13" name="Agrupar 12">
            <a:extLst>
              <a:ext uri="{FF2B5EF4-FFF2-40B4-BE49-F238E27FC236}">
                <a16:creationId xmlns:a16="http://schemas.microsoft.com/office/drawing/2014/main" id="{49D69C67-36E9-B182-637C-A1503B4529BB}"/>
              </a:ext>
            </a:extLst>
          </p:cNvPr>
          <p:cNvGrpSpPr/>
          <p:nvPr/>
        </p:nvGrpSpPr>
        <p:grpSpPr>
          <a:xfrm>
            <a:off x="8364455" y="1982930"/>
            <a:ext cx="2941350" cy="808395"/>
            <a:chOff x="5079697" y="2002131"/>
            <a:chExt cx="6503801" cy="1610421"/>
          </a:xfrm>
        </p:grpSpPr>
        <p:sp>
          <p:nvSpPr>
            <p:cNvPr id="17" name="Retângulo: Cantos Arredondados 15">
              <a:extLst>
                <a:ext uri="{FF2B5EF4-FFF2-40B4-BE49-F238E27FC236}">
                  <a16:creationId xmlns:a16="http://schemas.microsoft.com/office/drawing/2014/main" id="{BF3026A2-497F-9CCF-22E1-99A142D8F722}"/>
                </a:ext>
              </a:extLst>
            </p:cNvPr>
            <p:cNvSpPr/>
            <p:nvPr/>
          </p:nvSpPr>
          <p:spPr>
            <a:xfrm rot="10800000">
              <a:off x="5079700" y="2002131"/>
              <a:ext cx="6503798" cy="1610421"/>
            </a:xfrm>
            <a:prstGeom prst="roundRect">
              <a:avLst>
                <a:gd name="adj" fmla="val 21502"/>
              </a:avLst>
            </a:prstGeom>
            <a:gradFill>
              <a:gsLst>
                <a:gs pos="12000">
                  <a:srgbClr val="530C05"/>
                </a:gs>
                <a:gs pos="77000">
                  <a:srgbClr val="9A100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8" name="CaixaDeTexto 17">
              <a:extLst>
                <a:ext uri="{FF2B5EF4-FFF2-40B4-BE49-F238E27FC236}">
                  <a16:creationId xmlns:a16="http://schemas.microsoft.com/office/drawing/2014/main" id="{92BEA566-80AD-8FDC-CCB3-B88E5CE77BEB}"/>
                </a:ext>
              </a:extLst>
            </p:cNvPr>
            <p:cNvSpPr txBox="1"/>
            <p:nvPr/>
          </p:nvSpPr>
          <p:spPr>
            <a:xfrm>
              <a:off x="5079697" y="2430312"/>
              <a:ext cx="6503801" cy="797068"/>
            </a:xfrm>
            <a:prstGeom prst="rect">
              <a:avLst/>
            </a:prstGeom>
            <a:noFill/>
          </p:spPr>
          <p:txBody>
            <a:bodyPr wrap="square">
              <a:spAutoFit/>
            </a:bodyPr>
            <a:lstStyle/>
            <a:p>
              <a:pPr algn="ctr"/>
              <a:r>
                <a:rPr lang="pt-BR" sz="2000" b="1" dirty="0">
                  <a:solidFill>
                    <a:schemeClr val="bg1"/>
                  </a:solidFill>
                  <a:latin typeface="AMX" pitchFamily="2" charset="77"/>
                </a:rPr>
                <a:t>EVITAR JULGAMENTOS:</a:t>
              </a:r>
            </a:p>
          </p:txBody>
        </p:sp>
      </p:grpSp>
      <p:sp>
        <p:nvSpPr>
          <p:cNvPr id="21" name="CaixaDeTexto 20">
            <a:extLst>
              <a:ext uri="{FF2B5EF4-FFF2-40B4-BE49-F238E27FC236}">
                <a16:creationId xmlns:a16="http://schemas.microsoft.com/office/drawing/2014/main" id="{4098F07A-4A04-E917-7B18-2B0335C147F7}"/>
              </a:ext>
            </a:extLst>
          </p:cNvPr>
          <p:cNvSpPr txBox="1"/>
          <p:nvPr/>
        </p:nvSpPr>
        <p:spPr>
          <a:xfrm>
            <a:off x="8364455" y="3410175"/>
            <a:ext cx="3319442" cy="1200329"/>
          </a:xfrm>
          <a:prstGeom prst="rect">
            <a:avLst/>
          </a:prstGeom>
          <a:noFill/>
        </p:spPr>
        <p:txBody>
          <a:bodyPr wrap="square">
            <a:spAutoFit/>
          </a:bodyPr>
          <a:lstStyle/>
          <a:p>
            <a:r>
              <a:rPr lang="pt-BR" dirty="0">
                <a:ea typeface="+mn-lt"/>
                <a:cs typeface="+mn-lt"/>
              </a:rPr>
              <a:t>Ouça com uma mente aberta, suspendendo seus próprios preconceitos e opiniões até que a pessoa termine de falar.</a:t>
            </a:r>
            <a:endParaRPr lang="pt-BR" dirty="0"/>
          </a:p>
        </p:txBody>
      </p:sp>
      <p:grpSp>
        <p:nvGrpSpPr>
          <p:cNvPr id="3" name="Agrupar 2">
            <a:extLst>
              <a:ext uri="{FF2B5EF4-FFF2-40B4-BE49-F238E27FC236}">
                <a16:creationId xmlns:a16="http://schemas.microsoft.com/office/drawing/2014/main" id="{A964D7A3-16F6-FF36-1D22-5427F751C991}"/>
              </a:ext>
            </a:extLst>
          </p:cNvPr>
          <p:cNvGrpSpPr/>
          <p:nvPr/>
        </p:nvGrpSpPr>
        <p:grpSpPr>
          <a:xfrm>
            <a:off x="2161599" y="801852"/>
            <a:ext cx="2710364" cy="5656234"/>
            <a:chOff x="1157832" y="2127844"/>
            <a:chExt cx="2710364" cy="5656234"/>
          </a:xfrm>
        </p:grpSpPr>
        <p:grpSp>
          <p:nvGrpSpPr>
            <p:cNvPr id="6" name="Agrupar 5">
              <a:extLst>
                <a:ext uri="{FF2B5EF4-FFF2-40B4-BE49-F238E27FC236}">
                  <a16:creationId xmlns:a16="http://schemas.microsoft.com/office/drawing/2014/main" id="{905810CA-9024-6FD8-5CED-7E115065BFF9}"/>
                </a:ext>
              </a:extLst>
            </p:cNvPr>
            <p:cNvGrpSpPr/>
            <p:nvPr/>
          </p:nvGrpSpPr>
          <p:grpSpPr>
            <a:xfrm>
              <a:off x="2935094" y="2127844"/>
              <a:ext cx="933102" cy="802126"/>
              <a:chOff x="2935094" y="2127844"/>
              <a:chExt cx="933102" cy="802126"/>
            </a:xfrm>
          </p:grpSpPr>
          <p:sp>
            <p:nvSpPr>
              <p:cNvPr id="19" name="Retângulo Arredondado 18">
                <a:extLst>
                  <a:ext uri="{FF2B5EF4-FFF2-40B4-BE49-F238E27FC236}">
                    <a16:creationId xmlns:a16="http://schemas.microsoft.com/office/drawing/2014/main" id="{E79AD697-B9EE-812F-F1C5-F93F07B32331}"/>
                  </a:ext>
                </a:extLst>
              </p:cNvPr>
              <p:cNvSpPr/>
              <p:nvPr/>
            </p:nvSpPr>
            <p:spPr>
              <a:xfrm>
                <a:off x="2935094" y="2127844"/>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Arredondado 19">
                <a:extLst>
                  <a:ext uri="{FF2B5EF4-FFF2-40B4-BE49-F238E27FC236}">
                    <a16:creationId xmlns:a16="http://schemas.microsoft.com/office/drawing/2014/main" id="{AD2C345F-79F9-0517-4CD9-6213F99CE433}"/>
                  </a:ext>
                </a:extLst>
              </p:cNvPr>
              <p:cNvSpPr/>
              <p:nvPr/>
            </p:nvSpPr>
            <p:spPr>
              <a:xfrm>
                <a:off x="3402683" y="2464457"/>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4" name="Agrupar 13">
              <a:extLst>
                <a:ext uri="{FF2B5EF4-FFF2-40B4-BE49-F238E27FC236}">
                  <a16:creationId xmlns:a16="http://schemas.microsoft.com/office/drawing/2014/main" id="{1A7184B8-4C89-2051-77C8-3DAF209C30D4}"/>
                </a:ext>
              </a:extLst>
            </p:cNvPr>
            <p:cNvGrpSpPr/>
            <p:nvPr/>
          </p:nvGrpSpPr>
          <p:grpSpPr>
            <a:xfrm>
              <a:off x="1157832" y="6983410"/>
              <a:ext cx="1197501" cy="800668"/>
              <a:chOff x="1951796" y="2425028"/>
              <a:chExt cx="481260" cy="321777"/>
            </a:xfrm>
          </p:grpSpPr>
          <p:sp>
            <p:nvSpPr>
              <p:cNvPr id="15" name="Retângulo Arredondado 14">
                <a:extLst>
                  <a:ext uri="{FF2B5EF4-FFF2-40B4-BE49-F238E27FC236}">
                    <a16:creationId xmlns:a16="http://schemas.microsoft.com/office/drawing/2014/main" id="{7540D0B6-192D-E1C4-7C6F-945C8E1F457B}"/>
                  </a:ext>
                </a:extLst>
              </p:cNvPr>
              <p:cNvSpPr/>
              <p:nvPr/>
            </p:nvSpPr>
            <p:spPr>
              <a:xfrm>
                <a:off x="2361272" y="2675021"/>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15">
                <a:extLst>
                  <a:ext uri="{FF2B5EF4-FFF2-40B4-BE49-F238E27FC236}">
                    <a16:creationId xmlns:a16="http://schemas.microsoft.com/office/drawing/2014/main" id="{B84DC29E-436B-2E13-8234-4B8D083C3B1C}"/>
                  </a:ext>
                </a:extLst>
              </p:cNvPr>
              <p:cNvSpPr/>
              <p:nvPr/>
            </p:nvSpPr>
            <p:spPr>
              <a:xfrm>
                <a:off x="1951796" y="2425028"/>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spTree>
    <p:extLst>
      <p:ext uri="{BB962C8B-B14F-4D97-AF65-F5344CB8AC3E}">
        <p14:creationId xmlns:p14="http://schemas.microsoft.com/office/powerpoint/2010/main" val="2685856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4E314-CBDE-87F4-6CC9-53405B81D4F5}"/>
            </a:ext>
          </a:extLst>
        </p:cNvPr>
        <p:cNvGrpSpPr/>
        <p:nvPr/>
      </p:nvGrpSpPr>
      <p:grpSpPr>
        <a:xfrm>
          <a:off x="0" y="0"/>
          <a:ext cx="0" cy="0"/>
          <a:chOff x="0" y="0"/>
          <a:chExt cx="0" cy="0"/>
        </a:xfrm>
      </p:grpSpPr>
      <p:sp>
        <p:nvSpPr>
          <p:cNvPr id="2" name="Retângulo Arredondado 1">
            <a:extLst>
              <a:ext uri="{FF2B5EF4-FFF2-40B4-BE49-F238E27FC236}">
                <a16:creationId xmlns:a16="http://schemas.microsoft.com/office/drawing/2014/main" id="{02FB459A-B67D-E2A3-988F-CBDB948EEC14}"/>
              </a:ext>
            </a:extLst>
          </p:cNvPr>
          <p:cNvSpPr>
            <a:spLocks noGrp="1" noRot="1" noMove="1" noResize="1" noEditPoints="1" noAdjustHandles="1" noChangeArrowheads="1" noChangeShapeType="1"/>
          </p:cNvSpPr>
          <p:nvPr/>
        </p:nvSpPr>
        <p:spPr>
          <a:xfrm>
            <a:off x="503664" y="1513315"/>
            <a:ext cx="11184672" cy="4526951"/>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7" name="Agrupar 26">
            <a:extLst>
              <a:ext uri="{FF2B5EF4-FFF2-40B4-BE49-F238E27FC236}">
                <a16:creationId xmlns:a16="http://schemas.microsoft.com/office/drawing/2014/main" id="{9CB453B0-6979-5082-4EEF-D105FF29C964}"/>
              </a:ext>
            </a:extLst>
          </p:cNvPr>
          <p:cNvGrpSpPr/>
          <p:nvPr/>
        </p:nvGrpSpPr>
        <p:grpSpPr>
          <a:xfrm rot="1800000">
            <a:off x="9333735" y="5564751"/>
            <a:ext cx="1002789" cy="1203303"/>
            <a:chOff x="5234195" y="4428055"/>
            <a:chExt cx="1002789" cy="1203303"/>
          </a:xfrm>
        </p:grpSpPr>
        <p:sp>
          <p:nvSpPr>
            <p:cNvPr id="28" name="Retângulo Arredondado 21">
              <a:extLst>
                <a:ext uri="{FF2B5EF4-FFF2-40B4-BE49-F238E27FC236}">
                  <a16:creationId xmlns:a16="http://schemas.microsoft.com/office/drawing/2014/main" id="{4C962F0F-C31D-CF3D-7F8C-322EC64370A1}"/>
                </a:ext>
              </a:extLst>
            </p:cNvPr>
            <p:cNvSpPr/>
            <p:nvPr/>
          </p:nvSpPr>
          <p:spPr>
            <a:xfrm>
              <a:off x="6006794" y="4749153"/>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Arredondado 22">
              <a:extLst>
                <a:ext uri="{FF2B5EF4-FFF2-40B4-BE49-F238E27FC236}">
                  <a16:creationId xmlns:a16="http://schemas.microsoft.com/office/drawing/2014/main" id="{CAF3F20A-AEFF-7CAE-78F5-5E2880408A69}"/>
                </a:ext>
              </a:extLst>
            </p:cNvPr>
            <p:cNvSpPr/>
            <p:nvPr/>
          </p:nvSpPr>
          <p:spPr>
            <a:xfrm>
              <a:off x="5234195" y="4428055"/>
              <a:ext cx="633587" cy="633586"/>
            </a:xfrm>
            <a:prstGeom prst="roundRect">
              <a:avLst/>
            </a:prstGeom>
            <a:solidFill>
              <a:srgbClr val="530C05">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0" name="Retângulo Arredondado 23">
              <a:extLst>
                <a:ext uri="{FF2B5EF4-FFF2-40B4-BE49-F238E27FC236}">
                  <a16:creationId xmlns:a16="http://schemas.microsoft.com/office/drawing/2014/main" id="{FF0D0261-4C56-C7F8-1C21-7E1B779428A1}"/>
                </a:ext>
              </a:extLst>
            </p:cNvPr>
            <p:cNvSpPr/>
            <p:nvPr/>
          </p:nvSpPr>
          <p:spPr>
            <a:xfrm>
              <a:off x="5234626" y="5341132"/>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1" name="Retângulo Arredondado 24">
              <a:extLst>
                <a:ext uri="{FF2B5EF4-FFF2-40B4-BE49-F238E27FC236}">
                  <a16:creationId xmlns:a16="http://schemas.microsoft.com/office/drawing/2014/main" id="{C4B23754-258E-B385-816B-B0BD5397634B}"/>
                </a:ext>
              </a:extLst>
            </p:cNvPr>
            <p:cNvSpPr/>
            <p:nvPr/>
          </p:nvSpPr>
          <p:spPr>
            <a:xfrm>
              <a:off x="5596950" y="5178756"/>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4" name="Agrupar 3">
            <a:extLst>
              <a:ext uri="{FF2B5EF4-FFF2-40B4-BE49-F238E27FC236}">
                <a16:creationId xmlns:a16="http://schemas.microsoft.com/office/drawing/2014/main" id="{8E39FFED-3F31-9606-148F-AD91FF5E2401}"/>
              </a:ext>
            </a:extLst>
          </p:cNvPr>
          <p:cNvGrpSpPr/>
          <p:nvPr/>
        </p:nvGrpSpPr>
        <p:grpSpPr>
          <a:xfrm>
            <a:off x="886196" y="1982930"/>
            <a:ext cx="2941349" cy="808395"/>
            <a:chOff x="5079700" y="2002131"/>
            <a:chExt cx="6503798" cy="1610421"/>
          </a:xfrm>
        </p:grpSpPr>
        <p:sp>
          <p:nvSpPr>
            <p:cNvPr id="7" name="Retângulo: Cantos Arredondados 15">
              <a:extLst>
                <a:ext uri="{FF2B5EF4-FFF2-40B4-BE49-F238E27FC236}">
                  <a16:creationId xmlns:a16="http://schemas.microsoft.com/office/drawing/2014/main" id="{124AE876-93D0-0A35-F2BB-BAE5ABB8AB15}"/>
                </a:ext>
              </a:extLst>
            </p:cNvPr>
            <p:cNvSpPr/>
            <p:nvPr/>
          </p:nvSpPr>
          <p:spPr>
            <a:xfrm rot="10800000">
              <a:off x="5079700" y="2002131"/>
              <a:ext cx="6503798" cy="1610421"/>
            </a:xfrm>
            <a:prstGeom prst="roundRect">
              <a:avLst>
                <a:gd name="adj" fmla="val 21502"/>
              </a:avLst>
            </a:prstGeom>
            <a:gradFill>
              <a:gsLst>
                <a:gs pos="12000">
                  <a:srgbClr val="530C05"/>
                </a:gs>
                <a:gs pos="77000">
                  <a:srgbClr val="9A100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CaixaDeTexto 8">
              <a:extLst>
                <a:ext uri="{FF2B5EF4-FFF2-40B4-BE49-F238E27FC236}">
                  <a16:creationId xmlns:a16="http://schemas.microsoft.com/office/drawing/2014/main" id="{97953FB5-730D-B90E-A28F-817C43EE8D28}"/>
                </a:ext>
              </a:extLst>
            </p:cNvPr>
            <p:cNvSpPr txBox="1"/>
            <p:nvPr/>
          </p:nvSpPr>
          <p:spPr>
            <a:xfrm>
              <a:off x="6196624" y="2102243"/>
              <a:ext cx="4022174" cy="1410195"/>
            </a:xfrm>
            <a:prstGeom prst="rect">
              <a:avLst/>
            </a:prstGeom>
            <a:noFill/>
          </p:spPr>
          <p:txBody>
            <a:bodyPr wrap="square">
              <a:spAutoFit/>
            </a:bodyPr>
            <a:lstStyle/>
            <a:p>
              <a:pPr algn="ctr"/>
              <a:r>
                <a:rPr lang="pt-BR" sz="2000" b="1" dirty="0">
                  <a:solidFill>
                    <a:schemeClr val="bg1"/>
                  </a:solidFill>
                  <a:latin typeface="AMX" pitchFamily="2" charset="77"/>
                </a:rPr>
                <a:t>OBSERVAÇÃO </a:t>
              </a:r>
              <a:br>
                <a:rPr lang="pt-BR" sz="2000" b="1" dirty="0">
                  <a:solidFill>
                    <a:schemeClr val="bg1"/>
                  </a:solidFill>
                  <a:latin typeface="AMX" pitchFamily="2" charset="77"/>
                </a:rPr>
              </a:br>
              <a:r>
                <a:rPr lang="pt-BR" sz="2000" b="1" dirty="0">
                  <a:solidFill>
                    <a:schemeClr val="bg1"/>
                  </a:solidFill>
                  <a:latin typeface="AMX" pitchFamily="2" charset="77"/>
                </a:rPr>
                <a:t>NÃO-VERBAL:</a:t>
              </a:r>
            </a:p>
          </p:txBody>
        </p:sp>
      </p:grpSp>
      <p:sp>
        <p:nvSpPr>
          <p:cNvPr id="5" name="CaixaDeTexto 4">
            <a:extLst>
              <a:ext uri="{FF2B5EF4-FFF2-40B4-BE49-F238E27FC236}">
                <a16:creationId xmlns:a16="http://schemas.microsoft.com/office/drawing/2014/main" id="{39F5A469-C10C-CA61-822A-6ADA83CEC11F}"/>
              </a:ext>
            </a:extLst>
          </p:cNvPr>
          <p:cNvSpPr txBox="1"/>
          <p:nvPr/>
        </p:nvSpPr>
        <p:spPr>
          <a:xfrm>
            <a:off x="1005301" y="3073648"/>
            <a:ext cx="2205057" cy="2031325"/>
          </a:xfrm>
          <a:prstGeom prst="rect">
            <a:avLst/>
          </a:prstGeom>
          <a:noFill/>
        </p:spPr>
        <p:txBody>
          <a:bodyPr wrap="square">
            <a:spAutoFit/>
          </a:bodyPr>
          <a:lstStyle/>
          <a:p>
            <a:r>
              <a:rPr lang="pt-BR" dirty="0">
                <a:ea typeface="+mn-lt"/>
                <a:cs typeface="+mn-lt"/>
              </a:rPr>
              <a:t>Preste atenção à linguagem corporal, expressões faciais e tom de voz.</a:t>
            </a:r>
          </a:p>
          <a:p>
            <a:r>
              <a:rPr lang="pt-BR" dirty="0">
                <a:ea typeface="+mn-lt"/>
                <a:cs typeface="+mn-lt"/>
              </a:rPr>
              <a:t>Eles muitas vezes revelam mais do que as palavras.</a:t>
            </a:r>
            <a:endParaRPr lang="pt-BR" dirty="0"/>
          </a:p>
        </p:txBody>
      </p:sp>
      <p:grpSp>
        <p:nvGrpSpPr>
          <p:cNvPr id="8" name="Agrupar 7">
            <a:extLst>
              <a:ext uri="{FF2B5EF4-FFF2-40B4-BE49-F238E27FC236}">
                <a16:creationId xmlns:a16="http://schemas.microsoft.com/office/drawing/2014/main" id="{62857F01-0C41-8B6C-3E94-3204CAFB8274}"/>
              </a:ext>
            </a:extLst>
          </p:cNvPr>
          <p:cNvGrpSpPr/>
          <p:nvPr/>
        </p:nvGrpSpPr>
        <p:grpSpPr>
          <a:xfrm>
            <a:off x="4625325" y="1982931"/>
            <a:ext cx="2941349" cy="808395"/>
            <a:chOff x="5079700" y="2002131"/>
            <a:chExt cx="6503798" cy="1610421"/>
          </a:xfrm>
        </p:grpSpPr>
        <p:sp>
          <p:nvSpPr>
            <p:cNvPr id="10" name="Retângulo: Cantos Arredondados 15">
              <a:extLst>
                <a:ext uri="{FF2B5EF4-FFF2-40B4-BE49-F238E27FC236}">
                  <a16:creationId xmlns:a16="http://schemas.microsoft.com/office/drawing/2014/main" id="{F3C2B534-B822-B985-17B8-D9F4C5A350CD}"/>
                </a:ext>
              </a:extLst>
            </p:cNvPr>
            <p:cNvSpPr/>
            <p:nvPr/>
          </p:nvSpPr>
          <p:spPr>
            <a:xfrm rot="10800000">
              <a:off x="5079700" y="2002131"/>
              <a:ext cx="6503798" cy="1610421"/>
            </a:xfrm>
            <a:prstGeom prst="roundRect">
              <a:avLst>
                <a:gd name="adj" fmla="val 21502"/>
              </a:avLst>
            </a:prstGeom>
            <a:gradFill>
              <a:gsLst>
                <a:gs pos="12000">
                  <a:srgbClr val="530C05"/>
                </a:gs>
                <a:gs pos="77000">
                  <a:srgbClr val="9A100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CaixaDeTexto 10">
              <a:extLst>
                <a:ext uri="{FF2B5EF4-FFF2-40B4-BE49-F238E27FC236}">
                  <a16:creationId xmlns:a16="http://schemas.microsoft.com/office/drawing/2014/main" id="{ED05F1F6-8650-CCB5-F3D8-C9EEFA9F5463}"/>
                </a:ext>
              </a:extLst>
            </p:cNvPr>
            <p:cNvSpPr txBox="1"/>
            <p:nvPr/>
          </p:nvSpPr>
          <p:spPr>
            <a:xfrm>
              <a:off x="5201062" y="2102241"/>
              <a:ext cx="6261074" cy="1410195"/>
            </a:xfrm>
            <a:prstGeom prst="rect">
              <a:avLst/>
            </a:prstGeom>
            <a:noFill/>
          </p:spPr>
          <p:txBody>
            <a:bodyPr wrap="square">
              <a:spAutoFit/>
            </a:bodyPr>
            <a:lstStyle/>
            <a:p>
              <a:pPr algn="ctr"/>
              <a:r>
                <a:rPr lang="pt-BR" sz="2000" b="1" dirty="0">
                  <a:solidFill>
                    <a:schemeClr val="bg1"/>
                  </a:solidFill>
                  <a:latin typeface="AMX" pitchFamily="2" charset="77"/>
                </a:rPr>
                <a:t>FAZER</a:t>
              </a:r>
            </a:p>
            <a:p>
              <a:pPr algn="ctr"/>
              <a:r>
                <a:rPr lang="pt-BR" sz="2000" b="1" dirty="0">
                  <a:solidFill>
                    <a:schemeClr val="bg1"/>
                  </a:solidFill>
                  <a:latin typeface="AMX" pitchFamily="2" charset="77"/>
                </a:rPr>
                <a:t>PERGUNTAS ABERTAS:</a:t>
              </a:r>
            </a:p>
          </p:txBody>
        </p:sp>
      </p:grpSp>
      <p:sp>
        <p:nvSpPr>
          <p:cNvPr id="12" name="CaixaDeTexto 11">
            <a:extLst>
              <a:ext uri="{FF2B5EF4-FFF2-40B4-BE49-F238E27FC236}">
                <a16:creationId xmlns:a16="http://schemas.microsoft.com/office/drawing/2014/main" id="{6745AF7D-81DA-5261-1B0E-FE022B591626}"/>
              </a:ext>
            </a:extLst>
          </p:cNvPr>
          <p:cNvSpPr txBox="1"/>
          <p:nvPr/>
        </p:nvSpPr>
        <p:spPr>
          <a:xfrm>
            <a:off x="4648736" y="3072095"/>
            <a:ext cx="2894526" cy="2585323"/>
          </a:xfrm>
          <a:prstGeom prst="rect">
            <a:avLst/>
          </a:prstGeom>
          <a:noFill/>
        </p:spPr>
        <p:txBody>
          <a:bodyPr wrap="square">
            <a:spAutoFit/>
          </a:bodyPr>
          <a:lstStyle/>
          <a:p>
            <a:r>
              <a:rPr lang="pt-BR" dirty="0">
                <a:ea typeface="+mn-lt"/>
                <a:cs typeface="+mn-lt"/>
              </a:rPr>
              <a:t>Incentive o falante a fornecer mais detalhes e aprofundar-se no assunto. Evite perguntas de "sim“</a:t>
            </a:r>
          </a:p>
          <a:p>
            <a:r>
              <a:rPr lang="pt-BR" dirty="0">
                <a:ea typeface="+mn-lt"/>
                <a:cs typeface="+mn-lt"/>
              </a:rPr>
              <a:t>ou "não". Exemplo: "Você poderia me dar mais</a:t>
            </a:r>
          </a:p>
          <a:p>
            <a:r>
              <a:rPr lang="pt-BR" dirty="0">
                <a:ea typeface="+mn-lt"/>
                <a:cs typeface="+mn-lt"/>
              </a:rPr>
              <a:t>detalhes sobre isso?" ou "Como você se sentiu em relação a isso?"</a:t>
            </a:r>
            <a:endParaRPr lang="pt-BR" dirty="0"/>
          </a:p>
        </p:txBody>
      </p:sp>
      <p:grpSp>
        <p:nvGrpSpPr>
          <p:cNvPr id="13" name="Agrupar 12">
            <a:extLst>
              <a:ext uri="{FF2B5EF4-FFF2-40B4-BE49-F238E27FC236}">
                <a16:creationId xmlns:a16="http://schemas.microsoft.com/office/drawing/2014/main" id="{9AC62F73-128A-8C37-A391-724C240DEE01}"/>
              </a:ext>
            </a:extLst>
          </p:cNvPr>
          <p:cNvGrpSpPr/>
          <p:nvPr/>
        </p:nvGrpSpPr>
        <p:grpSpPr>
          <a:xfrm>
            <a:off x="8364455" y="1982930"/>
            <a:ext cx="2941350" cy="808394"/>
            <a:chOff x="5079697" y="2002131"/>
            <a:chExt cx="6503801" cy="1610421"/>
          </a:xfrm>
        </p:grpSpPr>
        <p:sp>
          <p:nvSpPr>
            <p:cNvPr id="17" name="Retângulo: Cantos Arredondados 15">
              <a:extLst>
                <a:ext uri="{FF2B5EF4-FFF2-40B4-BE49-F238E27FC236}">
                  <a16:creationId xmlns:a16="http://schemas.microsoft.com/office/drawing/2014/main" id="{EFEEB5AF-F2EB-C354-D4B3-F4C19B3F2960}"/>
                </a:ext>
              </a:extLst>
            </p:cNvPr>
            <p:cNvSpPr/>
            <p:nvPr/>
          </p:nvSpPr>
          <p:spPr>
            <a:xfrm rot="10800000">
              <a:off x="5079700" y="2002131"/>
              <a:ext cx="6503798" cy="1610421"/>
            </a:xfrm>
            <a:prstGeom prst="roundRect">
              <a:avLst>
                <a:gd name="adj" fmla="val 21502"/>
              </a:avLst>
            </a:prstGeom>
            <a:gradFill>
              <a:gsLst>
                <a:gs pos="12000">
                  <a:srgbClr val="530C05"/>
                </a:gs>
                <a:gs pos="77000">
                  <a:srgbClr val="9A100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8" name="CaixaDeTexto 17">
              <a:extLst>
                <a:ext uri="{FF2B5EF4-FFF2-40B4-BE49-F238E27FC236}">
                  <a16:creationId xmlns:a16="http://schemas.microsoft.com/office/drawing/2014/main" id="{3FDDECB1-BF7B-D5A3-877B-5DCE335F2863}"/>
                </a:ext>
              </a:extLst>
            </p:cNvPr>
            <p:cNvSpPr txBox="1"/>
            <p:nvPr/>
          </p:nvSpPr>
          <p:spPr>
            <a:xfrm>
              <a:off x="5079697" y="2102243"/>
              <a:ext cx="6503801" cy="1410196"/>
            </a:xfrm>
            <a:prstGeom prst="rect">
              <a:avLst/>
            </a:prstGeom>
            <a:noFill/>
          </p:spPr>
          <p:txBody>
            <a:bodyPr wrap="square">
              <a:spAutoFit/>
            </a:bodyPr>
            <a:lstStyle/>
            <a:p>
              <a:pPr algn="ctr"/>
              <a:r>
                <a:rPr lang="pt-BR" sz="2000" b="1" dirty="0">
                  <a:solidFill>
                    <a:schemeClr val="bg1"/>
                  </a:solidFill>
                  <a:latin typeface="AMX" pitchFamily="2" charset="77"/>
                </a:rPr>
                <a:t>RESPONDER DE</a:t>
              </a:r>
            </a:p>
            <a:p>
              <a:pPr algn="ctr"/>
              <a:r>
                <a:rPr lang="pt-BR" sz="2000" b="1" dirty="0">
                  <a:solidFill>
                    <a:schemeClr val="bg1"/>
                  </a:solidFill>
                  <a:latin typeface="AMX" pitchFamily="2" charset="77"/>
                </a:rPr>
                <a:t>FORMA APROPRIADA:</a:t>
              </a:r>
            </a:p>
          </p:txBody>
        </p:sp>
      </p:grpSp>
      <p:sp>
        <p:nvSpPr>
          <p:cNvPr id="21" name="CaixaDeTexto 20">
            <a:extLst>
              <a:ext uri="{FF2B5EF4-FFF2-40B4-BE49-F238E27FC236}">
                <a16:creationId xmlns:a16="http://schemas.microsoft.com/office/drawing/2014/main" id="{97D9FDDC-716E-8E4E-FC60-97417DF71897}"/>
              </a:ext>
            </a:extLst>
          </p:cNvPr>
          <p:cNvSpPr txBox="1"/>
          <p:nvPr/>
        </p:nvSpPr>
        <p:spPr>
          <a:xfrm>
            <a:off x="8477231" y="3073648"/>
            <a:ext cx="2680916" cy="1754326"/>
          </a:xfrm>
          <a:prstGeom prst="rect">
            <a:avLst/>
          </a:prstGeom>
          <a:noFill/>
        </p:spPr>
        <p:txBody>
          <a:bodyPr wrap="square">
            <a:spAutoFit/>
          </a:bodyPr>
          <a:lstStyle/>
          <a:p>
            <a:r>
              <a:rPr lang="pt-BR" dirty="0">
                <a:ea typeface="+mn-lt"/>
                <a:cs typeface="+mn-lt"/>
              </a:rPr>
              <a:t>Ofereça feedback que demonstre que você ouviu e entendeu, seja através de acenos de cabeça, contato visual ou comentários pertinentes.</a:t>
            </a:r>
            <a:endParaRPr lang="pt-BR" dirty="0"/>
          </a:p>
        </p:txBody>
      </p:sp>
      <p:grpSp>
        <p:nvGrpSpPr>
          <p:cNvPr id="3" name="Agrupar 2">
            <a:extLst>
              <a:ext uri="{FF2B5EF4-FFF2-40B4-BE49-F238E27FC236}">
                <a16:creationId xmlns:a16="http://schemas.microsoft.com/office/drawing/2014/main" id="{BF81C235-4364-15A9-1D50-EF1E98C93123}"/>
              </a:ext>
            </a:extLst>
          </p:cNvPr>
          <p:cNvGrpSpPr/>
          <p:nvPr/>
        </p:nvGrpSpPr>
        <p:grpSpPr>
          <a:xfrm>
            <a:off x="2161599" y="801852"/>
            <a:ext cx="2710364" cy="5656234"/>
            <a:chOff x="1157832" y="2127844"/>
            <a:chExt cx="2710364" cy="5656234"/>
          </a:xfrm>
        </p:grpSpPr>
        <p:grpSp>
          <p:nvGrpSpPr>
            <p:cNvPr id="6" name="Agrupar 5">
              <a:extLst>
                <a:ext uri="{FF2B5EF4-FFF2-40B4-BE49-F238E27FC236}">
                  <a16:creationId xmlns:a16="http://schemas.microsoft.com/office/drawing/2014/main" id="{D9FB8E26-4556-459C-09E8-DCE5501B96E0}"/>
                </a:ext>
              </a:extLst>
            </p:cNvPr>
            <p:cNvGrpSpPr/>
            <p:nvPr/>
          </p:nvGrpSpPr>
          <p:grpSpPr>
            <a:xfrm>
              <a:off x="2935094" y="2127844"/>
              <a:ext cx="933102" cy="802126"/>
              <a:chOff x="2935094" y="2127844"/>
              <a:chExt cx="933102" cy="802126"/>
            </a:xfrm>
          </p:grpSpPr>
          <p:sp>
            <p:nvSpPr>
              <p:cNvPr id="19" name="Retângulo Arredondado 18">
                <a:extLst>
                  <a:ext uri="{FF2B5EF4-FFF2-40B4-BE49-F238E27FC236}">
                    <a16:creationId xmlns:a16="http://schemas.microsoft.com/office/drawing/2014/main" id="{F7EB98D9-5B7D-0548-7366-AD9741613158}"/>
                  </a:ext>
                </a:extLst>
              </p:cNvPr>
              <p:cNvSpPr/>
              <p:nvPr/>
            </p:nvSpPr>
            <p:spPr>
              <a:xfrm>
                <a:off x="2935094" y="2127844"/>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Arredondado 19">
                <a:extLst>
                  <a:ext uri="{FF2B5EF4-FFF2-40B4-BE49-F238E27FC236}">
                    <a16:creationId xmlns:a16="http://schemas.microsoft.com/office/drawing/2014/main" id="{5E99F6A8-D108-145C-9A5C-D6C159E79C18}"/>
                  </a:ext>
                </a:extLst>
              </p:cNvPr>
              <p:cNvSpPr/>
              <p:nvPr/>
            </p:nvSpPr>
            <p:spPr>
              <a:xfrm>
                <a:off x="3402683" y="2464457"/>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4" name="Agrupar 13">
              <a:extLst>
                <a:ext uri="{FF2B5EF4-FFF2-40B4-BE49-F238E27FC236}">
                  <a16:creationId xmlns:a16="http://schemas.microsoft.com/office/drawing/2014/main" id="{012E4C80-A2AD-4CBD-D61A-FFA857B1AC30}"/>
                </a:ext>
              </a:extLst>
            </p:cNvPr>
            <p:cNvGrpSpPr/>
            <p:nvPr/>
          </p:nvGrpSpPr>
          <p:grpSpPr>
            <a:xfrm>
              <a:off x="1157832" y="6983410"/>
              <a:ext cx="1197501" cy="800668"/>
              <a:chOff x="1951796" y="2425028"/>
              <a:chExt cx="481260" cy="321777"/>
            </a:xfrm>
          </p:grpSpPr>
          <p:sp>
            <p:nvSpPr>
              <p:cNvPr id="15" name="Retângulo Arredondado 14">
                <a:extLst>
                  <a:ext uri="{FF2B5EF4-FFF2-40B4-BE49-F238E27FC236}">
                    <a16:creationId xmlns:a16="http://schemas.microsoft.com/office/drawing/2014/main" id="{11A56502-54A0-C8F0-43EB-6E3470B1B15F}"/>
                  </a:ext>
                </a:extLst>
              </p:cNvPr>
              <p:cNvSpPr/>
              <p:nvPr/>
            </p:nvSpPr>
            <p:spPr>
              <a:xfrm>
                <a:off x="2361272" y="2675021"/>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15">
                <a:extLst>
                  <a:ext uri="{FF2B5EF4-FFF2-40B4-BE49-F238E27FC236}">
                    <a16:creationId xmlns:a16="http://schemas.microsoft.com/office/drawing/2014/main" id="{C1575BE9-6D8B-CD4A-CC1B-3FA97EDBD8A5}"/>
                  </a:ext>
                </a:extLst>
              </p:cNvPr>
              <p:cNvSpPr/>
              <p:nvPr/>
            </p:nvSpPr>
            <p:spPr>
              <a:xfrm>
                <a:off x="1951796" y="2425028"/>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spTree>
    <p:extLst>
      <p:ext uri="{BB962C8B-B14F-4D97-AF65-F5344CB8AC3E}">
        <p14:creationId xmlns:p14="http://schemas.microsoft.com/office/powerpoint/2010/main" val="3890496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E0303-0AC8-E4C2-D236-897F6DCFBEB9}"/>
            </a:ext>
          </a:extLst>
        </p:cNvPr>
        <p:cNvGrpSpPr/>
        <p:nvPr/>
      </p:nvGrpSpPr>
      <p:grpSpPr>
        <a:xfrm>
          <a:off x="0" y="0"/>
          <a:ext cx="0" cy="0"/>
          <a:chOff x="0" y="0"/>
          <a:chExt cx="0" cy="0"/>
        </a:xfrm>
      </p:grpSpPr>
      <p:pic>
        <p:nvPicPr>
          <p:cNvPr id="5" name="Imagem 4">
            <a:extLst>
              <a:ext uri="{FF2B5EF4-FFF2-40B4-BE49-F238E27FC236}">
                <a16:creationId xmlns:a16="http://schemas.microsoft.com/office/drawing/2014/main" id="{4646204A-CF1A-2C93-48B8-1471EDF3544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353" b="353"/>
          <a:stretch/>
        </p:blipFill>
        <p:spPr>
          <a:xfrm flipH="1">
            <a:off x="-259307" y="-109183"/>
            <a:ext cx="12555940" cy="7124131"/>
          </a:xfrm>
          <a:prstGeom prst="rect">
            <a:avLst/>
          </a:prstGeom>
        </p:spPr>
      </p:pic>
      <p:sp>
        <p:nvSpPr>
          <p:cNvPr id="18" name="Retângulo: Cantos Arredondados 15">
            <a:extLst>
              <a:ext uri="{FF2B5EF4-FFF2-40B4-BE49-F238E27FC236}">
                <a16:creationId xmlns:a16="http://schemas.microsoft.com/office/drawing/2014/main" id="{E508AD13-DF2F-A36A-32B4-FB3CDBAAC18E}"/>
              </a:ext>
            </a:extLst>
          </p:cNvPr>
          <p:cNvSpPr/>
          <p:nvPr/>
        </p:nvSpPr>
        <p:spPr>
          <a:xfrm>
            <a:off x="345621" y="2891827"/>
            <a:ext cx="6877050" cy="2299461"/>
          </a:xfrm>
          <a:prstGeom prst="roundRect">
            <a:avLst>
              <a:gd name="adj" fmla="val 2538"/>
            </a:avLst>
          </a:prstGeom>
          <a:gradFill>
            <a:gsLst>
              <a:gs pos="49000">
                <a:srgbClr val="530C05">
                  <a:alpha val="88000"/>
                </a:srgbClr>
              </a:gs>
              <a:gs pos="100000">
                <a:srgbClr val="530C05">
                  <a:alpha val="0"/>
                </a:srgbClr>
              </a:gs>
              <a:gs pos="90000">
                <a:srgbClr val="9A1003">
                  <a:alpha val="5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0" name="CaixaDeTexto 19">
            <a:extLst>
              <a:ext uri="{FF2B5EF4-FFF2-40B4-BE49-F238E27FC236}">
                <a16:creationId xmlns:a16="http://schemas.microsoft.com/office/drawing/2014/main" id="{348ECB6F-9268-8A56-8E24-7403DA687447}"/>
              </a:ext>
            </a:extLst>
          </p:cNvPr>
          <p:cNvSpPr txBox="1"/>
          <p:nvPr/>
        </p:nvSpPr>
        <p:spPr>
          <a:xfrm>
            <a:off x="847488" y="3193961"/>
            <a:ext cx="4781047" cy="1631216"/>
          </a:xfrm>
          <a:prstGeom prst="rect">
            <a:avLst/>
          </a:prstGeom>
          <a:noFill/>
        </p:spPr>
        <p:txBody>
          <a:bodyPr wrap="square">
            <a:spAutoFit/>
          </a:bodyPr>
          <a:lstStyle/>
          <a:p>
            <a:r>
              <a:rPr lang="pt-BR" sz="2000" dirty="0">
                <a:solidFill>
                  <a:schemeClr val="bg1"/>
                </a:solidFill>
                <a:latin typeface="AMX" pitchFamily="2" charset="77"/>
              </a:rPr>
              <a:t>Ao dominar a escuta ativa, vocês estarão aptos a transformar a maneira como interagem, tornando-se comunicadores mais influentes e eficazes em todas as áreas da vida.</a:t>
            </a:r>
          </a:p>
        </p:txBody>
      </p:sp>
      <p:grpSp>
        <p:nvGrpSpPr>
          <p:cNvPr id="23" name="Agrupar 22">
            <a:extLst>
              <a:ext uri="{FF2B5EF4-FFF2-40B4-BE49-F238E27FC236}">
                <a16:creationId xmlns:a16="http://schemas.microsoft.com/office/drawing/2014/main" id="{B4824E2E-11D9-C742-000E-BFB37F8539AB}"/>
              </a:ext>
            </a:extLst>
          </p:cNvPr>
          <p:cNvGrpSpPr/>
          <p:nvPr/>
        </p:nvGrpSpPr>
        <p:grpSpPr>
          <a:xfrm>
            <a:off x="2982262" y="1539953"/>
            <a:ext cx="9003246" cy="4914351"/>
            <a:chOff x="-10881" y="3231268"/>
            <a:chExt cx="9003246" cy="4914351"/>
          </a:xfrm>
        </p:grpSpPr>
        <p:sp>
          <p:nvSpPr>
            <p:cNvPr id="24" name="Retângulo Arredondado 29">
              <a:extLst>
                <a:ext uri="{FF2B5EF4-FFF2-40B4-BE49-F238E27FC236}">
                  <a16:creationId xmlns:a16="http://schemas.microsoft.com/office/drawing/2014/main" id="{A8F5D502-22B7-460A-5F84-F8A66502CE5B}"/>
                </a:ext>
              </a:extLst>
            </p:cNvPr>
            <p:cNvSpPr/>
            <p:nvPr/>
          </p:nvSpPr>
          <p:spPr>
            <a:xfrm>
              <a:off x="4341186" y="3552366"/>
              <a:ext cx="230190" cy="230190"/>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Arredondado 30">
              <a:extLst>
                <a:ext uri="{FF2B5EF4-FFF2-40B4-BE49-F238E27FC236}">
                  <a16:creationId xmlns:a16="http://schemas.microsoft.com/office/drawing/2014/main" id="{0BE0DF58-1A1C-C42A-547E-426134C4B325}"/>
                </a:ext>
              </a:extLst>
            </p:cNvPr>
            <p:cNvSpPr/>
            <p:nvPr/>
          </p:nvSpPr>
          <p:spPr>
            <a:xfrm>
              <a:off x="3568587" y="3231268"/>
              <a:ext cx="633587" cy="633586"/>
            </a:xfrm>
            <a:prstGeom prst="roundRect">
              <a:avLst/>
            </a:prstGeom>
            <a:solidFill>
              <a:srgbClr val="530C05">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6" name="Retângulo Arredondado 31">
              <a:extLst>
                <a:ext uri="{FF2B5EF4-FFF2-40B4-BE49-F238E27FC236}">
                  <a16:creationId xmlns:a16="http://schemas.microsoft.com/office/drawing/2014/main" id="{DEE3E583-39CB-CFE4-BCDB-881AF27AA367}"/>
                </a:ext>
              </a:extLst>
            </p:cNvPr>
            <p:cNvSpPr/>
            <p:nvPr/>
          </p:nvSpPr>
          <p:spPr>
            <a:xfrm>
              <a:off x="-10881" y="7343735"/>
              <a:ext cx="801884" cy="801884"/>
            </a:xfrm>
            <a:prstGeom prst="roundRect">
              <a:avLst/>
            </a:prstGeom>
            <a:solidFill>
              <a:srgbClr val="530C05">
                <a:alpha val="5843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7" name="Retângulo Arredondado 32">
              <a:extLst>
                <a:ext uri="{FF2B5EF4-FFF2-40B4-BE49-F238E27FC236}">
                  <a16:creationId xmlns:a16="http://schemas.microsoft.com/office/drawing/2014/main" id="{F556BC93-D39F-70B5-168A-F337E8DE8DB5}"/>
                </a:ext>
              </a:extLst>
            </p:cNvPr>
            <p:cNvSpPr/>
            <p:nvPr/>
          </p:nvSpPr>
          <p:spPr>
            <a:xfrm>
              <a:off x="3569018" y="4144345"/>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8" name="Retângulo Arredondado 33">
              <a:extLst>
                <a:ext uri="{FF2B5EF4-FFF2-40B4-BE49-F238E27FC236}">
                  <a16:creationId xmlns:a16="http://schemas.microsoft.com/office/drawing/2014/main" id="{0F5934EA-2DFF-0500-652D-91B42BF8F57C}"/>
                </a:ext>
              </a:extLst>
            </p:cNvPr>
            <p:cNvSpPr/>
            <p:nvPr/>
          </p:nvSpPr>
          <p:spPr>
            <a:xfrm>
              <a:off x="3931342" y="3981969"/>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9" name="Retângulo Arredondado 34">
              <a:extLst>
                <a:ext uri="{FF2B5EF4-FFF2-40B4-BE49-F238E27FC236}">
                  <a16:creationId xmlns:a16="http://schemas.microsoft.com/office/drawing/2014/main" id="{1299F0EE-1CFC-C29B-DE9C-3E5AC8F2407B}"/>
                </a:ext>
              </a:extLst>
            </p:cNvPr>
            <p:cNvSpPr/>
            <p:nvPr/>
          </p:nvSpPr>
          <p:spPr>
            <a:xfrm>
              <a:off x="8610081" y="4688191"/>
              <a:ext cx="382284" cy="3822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Arredondado 35">
              <a:extLst>
                <a:ext uri="{FF2B5EF4-FFF2-40B4-BE49-F238E27FC236}">
                  <a16:creationId xmlns:a16="http://schemas.microsoft.com/office/drawing/2014/main" id="{BF586C79-33D8-1CE1-8CE7-75D4040A7014}"/>
                </a:ext>
              </a:extLst>
            </p:cNvPr>
            <p:cNvSpPr/>
            <p:nvPr/>
          </p:nvSpPr>
          <p:spPr>
            <a:xfrm>
              <a:off x="8382764" y="5158930"/>
              <a:ext cx="200301" cy="200301"/>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16" name="Agrupar 15">
            <a:extLst>
              <a:ext uri="{FF2B5EF4-FFF2-40B4-BE49-F238E27FC236}">
                <a16:creationId xmlns:a16="http://schemas.microsoft.com/office/drawing/2014/main" id="{460801E0-0C44-8BB9-2DDD-9D2067037A87}"/>
              </a:ext>
            </a:extLst>
          </p:cNvPr>
          <p:cNvGrpSpPr/>
          <p:nvPr/>
        </p:nvGrpSpPr>
        <p:grpSpPr>
          <a:xfrm>
            <a:off x="206491" y="161364"/>
            <a:ext cx="11779017" cy="431602"/>
            <a:chOff x="206491" y="161364"/>
            <a:chExt cx="11779017" cy="431602"/>
          </a:xfrm>
        </p:grpSpPr>
        <p:grpSp>
          <p:nvGrpSpPr>
            <p:cNvPr id="17" name="Agrupar 16">
              <a:extLst>
                <a:ext uri="{FF2B5EF4-FFF2-40B4-BE49-F238E27FC236}">
                  <a16:creationId xmlns:a16="http://schemas.microsoft.com/office/drawing/2014/main" id="{84BA7C6D-8D15-1026-77D1-01FC5AD5096A}"/>
                </a:ext>
              </a:extLst>
            </p:cNvPr>
            <p:cNvGrpSpPr/>
            <p:nvPr/>
          </p:nvGrpSpPr>
          <p:grpSpPr>
            <a:xfrm>
              <a:off x="206491" y="161364"/>
              <a:ext cx="11779017" cy="431602"/>
              <a:chOff x="206491" y="161364"/>
              <a:chExt cx="11779017" cy="431602"/>
            </a:xfrm>
          </p:grpSpPr>
          <p:grpSp>
            <p:nvGrpSpPr>
              <p:cNvPr id="21" name="Group 6">
                <a:extLst>
                  <a:ext uri="{FF2B5EF4-FFF2-40B4-BE49-F238E27FC236}">
                    <a16:creationId xmlns:a16="http://schemas.microsoft.com/office/drawing/2014/main" id="{397AF79E-6F3A-FE24-BA5C-3CE8EBA87A5F}"/>
                  </a:ext>
                </a:extLst>
              </p:cNvPr>
              <p:cNvGrpSpPr/>
              <p:nvPr/>
            </p:nvGrpSpPr>
            <p:grpSpPr>
              <a:xfrm>
                <a:off x="206491" y="161364"/>
                <a:ext cx="11779017" cy="431602"/>
                <a:chOff x="206491" y="161364"/>
                <a:chExt cx="11779017" cy="431602"/>
              </a:xfrm>
            </p:grpSpPr>
            <p:sp>
              <p:nvSpPr>
                <p:cNvPr id="31" name="Retângulo: Cantos Arredondados 30">
                  <a:extLst>
                    <a:ext uri="{FF2B5EF4-FFF2-40B4-BE49-F238E27FC236}">
                      <a16:creationId xmlns:a16="http://schemas.microsoft.com/office/drawing/2014/main" id="{2827755C-EC5A-C077-124B-69845D74A2BD}"/>
                    </a:ext>
                  </a:extLst>
                </p:cNvPr>
                <p:cNvSpPr/>
                <p:nvPr/>
              </p:nvSpPr>
              <p:spPr>
                <a:xfrm>
                  <a:off x="206491" y="161364"/>
                  <a:ext cx="11779017" cy="431602"/>
                </a:xfrm>
                <a:prstGeom prst="roundRect">
                  <a:avLst/>
                </a:prstGeom>
                <a:gradFill>
                  <a:gsLst>
                    <a:gs pos="99000">
                      <a:srgbClr val="EB5800"/>
                    </a:gs>
                    <a:gs pos="0">
                      <a:srgbClr val="530A0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32" name="Gráfico 31">
                  <a:extLst>
                    <a:ext uri="{FF2B5EF4-FFF2-40B4-BE49-F238E27FC236}">
                      <a16:creationId xmlns:a16="http://schemas.microsoft.com/office/drawing/2014/main" id="{AC7FF05A-64C4-57FC-4B66-E1AD2D3F81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5621" y="251040"/>
                  <a:ext cx="1523323" cy="247025"/>
                </a:xfrm>
                <a:prstGeom prst="rect">
                  <a:avLst/>
                </a:prstGeom>
              </p:spPr>
            </p:pic>
          </p:grpSp>
          <p:sp>
            <p:nvSpPr>
              <p:cNvPr id="22" name="CaixaDeTexto 17">
                <a:extLst>
                  <a:ext uri="{FF2B5EF4-FFF2-40B4-BE49-F238E27FC236}">
                    <a16:creationId xmlns:a16="http://schemas.microsoft.com/office/drawing/2014/main" id="{969006CB-87A7-32AF-0764-5DE3BD89B879}"/>
                  </a:ext>
                </a:extLst>
              </p:cNvPr>
              <p:cNvSpPr txBox="1"/>
              <p:nvPr/>
            </p:nvSpPr>
            <p:spPr>
              <a:xfrm>
                <a:off x="4063126" y="227735"/>
                <a:ext cx="3873397" cy="307777"/>
              </a:xfrm>
              <a:prstGeom prst="rect">
                <a:avLst/>
              </a:prstGeom>
              <a:noFill/>
            </p:spPr>
            <p:txBody>
              <a:bodyPr wrap="square" rtlCol="0">
                <a:spAutoFit/>
              </a:bodyPr>
              <a:lstStyle/>
              <a:p>
                <a:pPr algn="ctr"/>
                <a:r>
                  <a:rPr lang="pt-BR" sz="1400" dirty="0">
                    <a:solidFill>
                      <a:schemeClr val="bg1"/>
                    </a:solidFill>
                    <a:latin typeface="AMX" pitchFamily="2" charset="77"/>
                  </a:rPr>
                  <a:t>CONSTRUÇÃO DE RELACIONAMENTO</a:t>
                </a:r>
              </a:p>
            </p:txBody>
          </p:sp>
        </p:grpSp>
        <p:pic>
          <p:nvPicPr>
            <p:cNvPr id="19" name="Gráfico 18">
              <a:extLst>
                <a:ext uri="{FF2B5EF4-FFF2-40B4-BE49-F238E27FC236}">
                  <a16:creationId xmlns:a16="http://schemas.microsoft.com/office/drawing/2014/main" id="{75BBA23D-4C80-3196-B8BF-9E3356C2513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50739" y="232775"/>
              <a:ext cx="758521" cy="286406"/>
            </a:xfrm>
            <a:prstGeom prst="rect">
              <a:avLst/>
            </a:prstGeom>
          </p:spPr>
        </p:pic>
      </p:grpSp>
    </p:spTree>
    <p:extLst>
      <p:ext uri="{BB962C8B-B14F-4D97-AF65-F5344CB8AC3E}">
        <p14:creationId xmlns:p14="http://schemas.microsoft.com/office/powerpoint/2010/main" val="2499120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D1280-D2CE-84F8-D46C-E33EDA605485}"/>
            </a:ext>
          </a:extLst>
        </p:cNvPr>
        <p:cNvGrpSpPr/>
        <p:nvPr/>
      </p:nvGrpSpPr>
      <p:grpSpPr>
        <a:xfrm>
          <a:off x="0" y="0"/>
          <a:ext cx="0" cy="0"/>
          <a:chOff x="0" y="0"/>
          <a:chExt cx="0" cy="0"/>
        </a:xfrm>
      </p:grpSpPr>
      <p:pic>
        <p:nvPicPr>
          <p:cNvPr id="7" name="Imagem 6">
            <a:extLst>
              <a:ext uri="{FF2B5EF4-FFF2-40B4-BE49-F238E27FC236}">
                <a16:creationId xmlns:a16="http://schemas.microsoft.com/office/drawing/2014/main" id="{E1D8418E-4A0E-2A5F-1F82-E720A7D8F3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175" y="0"/>
            <a:ext cx="12206174" cy="6974957"/>
          </a:xfrm>
          <a:prstGeom prst="rect">
            <a:avLst/>
          </a:prstGeom>
        </p:spPr>
      </p:pic>
      <p:sp>
        <p:nvSpPr>
          <p:cNvPr id="29" name="Retângulo: Cantos Arredondados 15">
            <a:extLst>
              <a:ext uri="{FF2B5EF4-FFF2-40B4-BE49-F238E27FC236}">
                <a16:creationId xmlns:a16="http://schemas.microsoft.com/office/drawing/2014/main" id="{AFCC52F8-25C0-B4AF-3218-63545F6BCE5D}"/>
              </a:ext>
            </a:extLst>
          </p:cNvPr>
          <p:cNvSpPr/>
          <p:nvPr/>
        </p:nvSpPr>
        <p:spPr>
          <a:xfrm rot="10800000" flipH="1">
            <a:off x="878957" y="1161826"/>
            <a:ext cx="5209955" cy="4793734"/>
          </a:xfrm>
          <a:prstGeom prst="roundRect">
            <a:avLst>
              <a:gd name="adj" fmla="val 5793"/>
            </a:avLst>
          </a:prstGeom>
          <a:gradFill>
            <a:gsLst>
              <a:gs pos="77000">
                <a:srgbClr val="530C05">
                  <a:alpha val="88000"/>
                </a:srgbClr>
              </a:gs>
              <a:gs pos="100000">
                <a:srgbClr val="530C05">
                  <a:alpha val="0"/>
                </a:srgbClr>
              </a:gs>
              <a:gs pos="88000">
                <a:srgbClr val="9A1003">
                  <a:alpha val="5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EE59EC91-A9C4-7870-3880-F785D4E97C01}"/>
              </a:ext>
            </a:extLst>
          </p:cNvPr>
          <p:cNvSpPr txBox="1"/>
          <p:nvPr/>
        </p:nvSpPr>
        <p:spPr>
          <a:xfrm>
            <a:off x="1426648" y="1483539"/>
            <a:ext cx="2245466" cy="707886"/>
          </a:xfrm>
          <a:prstGeom prst="rect">
            <a:avLst/>
          </a:prstGeom>
          <a:noFill/>
        </p:spPr>
        <p:txBody>
          <a:bodyPr wrap="square" rtlCol="0">
            <a:spAutoFit/>
          </a:bodyPr>
          <a:lstStyle/>
          <a:p>
            <a:r>
              <a:rPr lang="pt-BR" sz="4000" b="1" dirty="0">
                <a:solidFill>
                  <a:schemeClr val="bg1"/>
                </a:solidFill>
                <a:latin typeface="AMX" pitchFamily="2" charset="77"/>
              </a:rPr>
              <a:t>Dúvidas:</a:t>
            </a:r>
          </a:p>
        </p:txBody>
      </p:sp>
      <p:grpSp>
        <p:nvGrpSpPr>
          <p:cNvPr id="6" name="Agrupar 5">
            <a:extLst>
              <a:ext uri="{FF2B5EF4-FFF2-40B4-BE49-F238E27FC236}">
                <a16:creationId xmlns:a16="http://schemas.microsoft.com/office/drawing/2014/main" id="{98CE0388-34A3-CA88-6318-DAAA108F0AA4}"/>
              </a:ext>
            </a:extLst>
          </p:cNvPr>
          <p:cNvGrpSpPr/>
          <p:nvPr/>
        </p:nvGrpSpPr>
        <p:grpSpPr>
          <a:xfrm>
            <a:off x="9998709" y="1582162"/>
            <a:ext cx="1624180" cy="1661221"/>
            <a:chOff x="6011821" y="3645136"/>
            <a:chExt cx="1046140" cy="1069998"/>
          </a:xfrm>
        </p:grpSpPr>
        <p:grpSp>
          <p:nvGrpSpPr>
            <p:cNvPr id="8" name="Agrupar 7">
              <a:extLst>
                <a:ext uri="{FF2B5EF4-FFF2-40B4-BE49-F238E27FC236}">
                  <a16:creationId xmlns:a16="http://schemas.microsoft.com/office/drawing/2014/main" id="{C899FFBC-91CA-0508-C297-9517F5E79138}"/>
                </a:ext>
              </a:extLst>
            </p:cNvPr>
            <p:cNvGrpSpPr/>
            <p:nvPr/>
          </p:nvGrpSpPr>
          <p:grpSpPr>
            <a:xfrm>
              <a:off x="6107480" y="3645136"/>
              <a:ext cx="950481" cy="834904"/>
              <a:chOff x="6107480" y="3645136"/>
              <a:chExt cx="950481" cy="834904"/>
            </a:xfrm>
          </p:grpSpPr>
          <p:sp>
            <p:nvSpPr>
              <p:cNvPr id="10" name="Retângulo Arredondado 14">
                <a:extLst>
                  <a:ext uri="{FF2B5EF4-FFF2-40B4-BE49-F238E27FC236}">
                    <a16:creationId xmlns:a16="http://schemas.microsoft.com/office/drawing/2014/main" id="{0535F7E6-6CA0-E3AA-8F49-749BAC26714A}"/>
                  </a:ext>
                </a:extLst>
              </p:cNvPr>
              <p:cNvSpPr/>
              <p:nvPr/>
            </p:nvSpPr>
            <p:spPr>
              <a:xfrm>
                <a:off x="6107480" y="3645136"/>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Arredondado 15">
                <a:extLst>
                  <a:ext uri="{FF2B5EF4-FFF2-40B4-BE49-F238E27FC236}">
                    <a16:creationId xmlns:a16="http://schemas.microsoft.com/office/drawing/2014/main" id="{89B70231-5061-9C20-2002-697E7BE26A17}"/>
                  </a:ext>
                </a:extLst>
              </p:cNvPr>
              <p:cNvSpPr/>
              <p:nvPr/>
            </p:nvSpPr>
            <p:spPr>
              <a:xfrm>
                <a:off x="6725452" y="4147531"/>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9" name="Retângulo Arredondado 12">
              <a:extLst>
                <a:ext uri="{FF2B5EF4-FFF2-40B4-BE49-F238E27FC236}">
                  <a16:creationId xmlns:a16="http://schemas.microsoft.com/office/drawing/2014/main" id="{7B015726-6691-6EEE-F3CE-3AAC22C10983}"/>
                </a:ext>
              </a:extLst>
            </p:cNvPr>
            <p:cNvSpPr/>
            <p:nvPr/>
          </p:nvSpPr>
          <p:spPr>
            <a:xfrm>
              <a:off x="6011821" y="4536516"/>
              <a:ext cx="178618" cy="178618"/>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17" name="Agrupar 16">
            <a:extLst>
              <a:ext uri="{FF2B5EF4-FFF2-40B4-BE49-F238E27FC236}">
                <a16:creationId xmlns:a16="http://schemas.microsoft.com/office/drawing/2014/main" id="{C19A8A13-9DD2-D57B-E4C6-4208B5EA5967}"/>
              </a:ext>
            </a:extLst>
          </p:cNvPr>
          <p:cNvGrpSpPr/>
          <p:nvPr/>
        </p:nvGrpSpPr>
        <p:grpSpPr>
          <a:xfrm>
            <a:off x="206491" y="161364"/>
            <a:ext cx="11779017" cy="431602"/>
            <a:chOff x="206491" y="161364"/>
            <a:chExt cx="11779017" cy="431602"/>
          </a:xfrm>
        </p:grpSpPr>
        <p:grpSp>
          <p:nvGrpSpPr>
            <p:cNvPr id="18" name="Agrupar 17">
              <a:extLst>
                <a:ext uri="{FF2B5EF4-FFF2-40B4-BE49-F238E27FC236}">
                  <a16:creationId xmlns:a16="http://schemas.microsoft.com/office/drawing/2014/main" id="{57A0472D-DA90-1C46-05E2-F43D90E9429B}"/>
                </a:ext>
              </a:extLst>
            </p:cNvPr>
            <p:cNvGrpSpPr/>
            <p:nvPr/>
          </p:nvGrpSpPr>
          <p:grpSpPr>
            <a:xfrm>
              <a:off x="206491" y="161364"/>
              <a:ext cx="11779017" cy="431602"/>
              <a:chOff x="206491" y="161364"/>
              <a:chExt cx="11779017" cy="431602"/>
            </a:xfrm>
          </p:grpSpPr>
          <p:grpSp>
            <p:nvGrpSpPr>
              <p:cNvPr id="20" name="Group 6">
                <a:extLst>
                  <a:ext uri="{FF2B5EF4-FFF2-40B4-BE49-F238E27FC236}">
                    <a16:creationId xmlns:a16="http://schemas.microsoft.com/office/drawing/2014/main" id="{C1D5A185-1E6E-8A65-B39D-B8EEE56C3550}"/>
                  </a:ext>
                </a:extLst>
              </p:cNvPr>
              <p:cNvGrpSpPr/>
              <p:nvPr/>
            </p:nvGrpSpPr>
            <p:grpSpPr>
              <a:xfrm>
                <a:off x="206491" y="161364"/>
                <a:ext cx="11779017" cy="431602"/>
                <a:chOff x="206491" y="161364"/>
                <a:chExt cx="11779017" cy="431602"/>
              </a:xfrm>
            </p:grpSpPr>
            <p:sp>
              <p:nvSpPr>
                <p:cNvPr id="26" name="Retângulo: Cantos Arredondados 25">
                  <a:extLst>
                    <a:ext uri="{FF2B5EF4-FFF2-40B4-BE49-F238E27FC236}">
                      <a16:creationId xmlns:a16="http://schemas.microsoft.com/office/drawing/2014/main" id="{C6258868-EFC7-041E-BC80-09061B081E26}"/>
                    </a:ext>
                  </a:extLst>
                </p:cNvPr>
                <p:cNvSpPr/>
                <p:nvPr/>
              </p:nvSpPr>
              <p:spPr>
                <a:xfrm>
                  <a:off x="206491" y="161364"/>
                  <a:ext cx="11779017" cy="431602"/>
                </a:xfrm>
                <a:prstGeom prst="roundRect">
                  <a:avLst/>
                </a:prstGeom>
                <a:gradFill>
                  <a:gsLst>
                    <a:gs pos="99000">
                      <a:srgbClr val="EB5800"/>
                    </a:gs>
                    <a:gs pos="0">
                      <a:srgbClr val="530A0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7" name="Gráfico 26">
                  <a:extLst>
                    <a:ext uri="{FF2B5EF4-FFF2-40B4-BE49-F238E27FC236}">
                      <a16:creationId xmlns:a16="http://schemas.microsoft.com/office/drawing/2014/main" id="{09122B66-7971-B53D-A3AC-9419F1333B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5621" y="251040"/>
                  <a:ext cx="1523323" cy="247025"/>
                </a:xfrm>
                <a:prstGeom prst="rect">
                  <a:avLst/>
                </a:prstGeom>
              </p:spPr>
            </p:pic>
          </p:grpSp>
          <p:sp>
            <p:nvSpPr>
              <p:cNvPr id="21" name="CaixaDeTexto 17">
                <a:extLst>
                  <a:ext uri="{FF2B5EF4-FFF2-40B4-BE49-F238E27FC236}">
                    <a16:creationId xmlns:a16="http://schemas.microsoft.com/office/drawing/2014/main" id="{F42CB0BA-494F-0A32-AC20-8C504C5469FB}"/>
                  </a:ext>
                </a:extLst>
              </p:cNvPr>
              <p:cNvSpPr txBox="1"/>
              <p:nvPr/>
            </p:nvSpPr>
            <p:spPr>
              <a:xfrm>
                <a:off x="4063126" y="227735"/>
                <a:ext cx="3873397" cy="307777"/>
              </a:xfrm>
              <a:prstGeom prst="rect">
                <a:avLst/>
              </a:prstGeom>
              <a:noFill/>
            </p:spPr>
            <p:txBody>
              <a:bodyPr wrap="square" rtlCol="0">
                <a:spAutoFit/>
              </a:bodyPr>
              <a:lstStyle/>
              <a:p>
                <a:pPr algn="ctr"/>
                <a:r>
                  <a:rPr lang="pt-BR" sz="1400" dirty="0">
                    <a:solidFill>
                      <a:schemeClr val="bg1"/>
                    </a:solidFill>
                    <a:latin typeface="AMX" pitchFamily="2" charset="77"/>
                  </a:rPr>
                  <a:t>CONSTRUÇÃO DE RELACIONAMENTO</a:t>
                </a:r>
              </a:p>
            </p:txBody>
          </p:sp>
        </p:grpSp>
        <p:pic>
          <p:nvPicPr>
            <p:cNvPr id="19" name="Gráfico 18">
              <a:extLst>
                <a:ext uri="{FF2B5EF4-FFF2-40B4-BE49-F238E27FC236}">
                  <a16:creationId xmlns:a16="http://schemas.microsoft.com/office/drawing/2014/main" id="{2A31EE73-4AF0-F84B-F3C8-77E19042CF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50739" y="232775"/>
              <a:ext cx="758521" cy="286406"/>
            </a:xfrm>
            <a:prstGeom prst="rect">
              <a:avLst/>
            </a:prstGeom>
          </p:spPr>
        </p:pic>
      </p:grpSp>
      <p:sp>
        <p:nvSpPr>
          <p:cNvPr id="4" name="CaixaDeTexto 3">
            <a:extLst>
              <a:ext uri="{FF2B5EF4-FFF2-40B4-BE49-F238E27FC236}">
                <a16:creationId xmlns:a16="http://schemas.microsoft.com/office/drawing/2014/main" id="{92ED91EF-3FF8-EB3E-CD56-D44AF399DF37}"/>
              </a:ext>
            </a:extLst>
          </p:cNvPr>
          <p:cNvSpPr txBox="1"/>
          <p:nvPr/>
        </p:nvSpPr>
        <p:spPr>
          <a:xfrm>
            <a:off x="1381201" y="2305091"/>
            <a:ext cx="4059752" cy="3170099"/>
          </a:xfrm>
          <a:prstGeom prst="rect">
            <a:avLst/>
          </a:prstGeom>
          <a:noFill/>
        </p:spPr>
        <p:txBody>
          <a:bodyPr wrap="square" rtlCol="0">
            <a:spAutoFit/>
          </a:bodyPr>
          <a:lstStyle/>
          <a:p>
            <a:r>
              <a:rPr lang="pt-BR" sz="2000" dirty="0">
                <a:solidFill>
                  <a:schemeClr val="bg1"/>
                </a:solidFill>
              </a:rPr>
              <a:t>Comunicação eficaz –</a:t>
            </a:r>
          </a:p>
          <a:p>
            <a:r>
              <a:rPr lang="pt-BR" sz="2000" dirty="0">
                <a:solidFill>
                  <a:schemeClr val="bg1"/>
                </a:solidFill>
              </a:rPr>
              <a:t>Hora de Aprofundar:​</a:t>
            </a:r>
          </a:p>
          <a:p>
            <a:endParaRPr lang="pt-BR" sz="2000" dirty="0">
              <a:solidFill>
                <a:schemeClr val="bg1"/>
              </a:solidFill>
            </a:endParaRPr>
          </a:p>
          <a:p>
            <a:r>
              <a:rPr lang="pt-BR" sz="2000" dirty="0">
                <a:solidFill>
                  <a:schemeClr val="bg1"/>
                </a:solidFill>
              </a:rPr>
              <a:t>Agora que entendemos como a escuta ativa tem um papel crucial na comunicação, chegou o momento de explorar o que fica nas entrelinhas.​</a:t>
            </a:r>
          </a:p>
          <a:p>
            <a:endParaRPr lang="pt-BR" sz="2000" dirty="0">
              <a:solidFill>
                <a:schemeClr val="bg1"/>
              </a:solidFill>
            </a:endParaRPr>
          </a:p>
          <a:p>
            <a:r>
              <a:rPr lang="pt-BR" sz="2000" dirty="0">
                <a:solidFill>
                  <a:schemeClr val="bg1"/>
                </a:solidFill>
              </a:rPr>
              <a:t>Vamos conversar? </a:t>
            </a:r>
            <a:endParaRPr lang="pt-BR" sz="2000" b="1" dirty="0">
              <a:solidFill>
                <a:schemeClr val="bg1"/>
              </a:solidFill>
              <a:latin typeface="AMX" pitchFamily="2" charset="77"/>
            </a:endParaRPr>
          </a:p>
        </p:txBody>
      </p:sp>
    </p:spTree>
    <p:extLst>
      <p:ext uri="{BB962C8B-B14F-4D97-AF65-F5344CB8AC3E}">
        <p14:creationId xmlns:p14="http://schemas.microsoft.com/office/powerpoint/2010/main" val="107266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2ABC0-73CC-D015-A7D7-7E2180AE6D3E}"/>
            </a:ext>
          </a:extLst>
        </p:cNvPr>
        <p:cNvGrpSpPr/>
        <p:nvPr/>
      </p:nvGrpSpPr>
      <p:grpSpPr>
        <a:xfrm>
          <a:off x="0" y="0"/>
          <a:ext cx="0" cy="0"/>
          <a:chOff x="0" y="0"/>
          <a:chExt cx="0" cy="0"/>
        </a:xfrm>
      </p:grpSpPr>
      <p:pic>
        <p:nvPicPr>
          <p:cNvPr id="12" name="Imagem 11">
            <a:extLst>
              <a:ext uri="{FF2B5EF4-FFF2-40B4-BE49-F238E27FC236}">
                <a16:creationId xmlns:a16="http://schemas.microsoft.com/office/drawing/2014/main" id="{DB287EF1-C352-866D-294C-70FDB16F1D2C}"/>
              </a:ext>
            </a:extLst>
          </p:cNvPr>
          <p:cNvPicPr>
            <a:picLocks noChangeAspect="1"/>
          </p:cNvPicPr>
          <p:nvPr/>
        </p:nvPicPr>
        <p:blipFill>
          <a:blip r:embed="rId3">
            <a:extLst>
              <a:ext uri="{28A0092B-C50C-407E-A947-70E740481C1C}">
                <a14:useLocalDpi xmlns:a14="http://schemas.microsoft.com/office/drawing/2010/main" val="0"/>
              </a:ext>
            </a:extLst>
          </a:blip>
          <a:srcRect l="10938" r="10938"/>
          <a:stretch/>
        </p:blipFill>
        <p:spPr>
          <a:xfrm>
            <a:off x="2853215" y="-32870"/>
            <a:ext cx="9420997" cy="6890870"/>
          </a:xfrm>
          <a:prstGeom prst="rect">
            <a:avLst/>
          </a:prstGeom>
        </p:spPr>
      </p:pic>
      <p:sp>
        <p:nvSpPr>
          <p:cNvPr id="71" name="Retângulo 70">
            <a:extLst>
              <a:ext uri="{FF2B5EF4-FFF2-40B4-BE49-F238E27FC236}">
                <a16:creationId xmlns:a16="http://schemas.microsoft.com/office/drawing/2014/main" id="{3E920D5A-6FAF-20B8-3AFE-D12B2E664883}"/>
              </a:ext>
            </a:extLst>
          </p:cNvPr>
          <p:cNvSpPr/>
          <p:nvPr/>
        </p:nvSpPr>
        <p:spPr>
          <a:xfrm>
            <a:off x="0" y="0"/>
            <a:ext cx="11717079" cy="6858000"/>
          </a:xfrm>
          <a:prstGeom prst="rect">
            <a:avLst/>
          </a:prstGeom>
          <a:gradFill>
            <a:gsLst>
              <a:gs pos="45000">
                <a:schemeClr val="bg1">
                  <a:lumMod val="95000"/>
                </a:schemeClr>
              </a:gs>
              <a:gs pos="0">
                <a:schemeClr val="bg1">
                  <a:lumMod val="95000"/>
                </a:schemeClr>
              </a:gs>
              <a:gs pos="70000">
                <a:srgbClr val="B63D00">
                  <a:alpha val="8000"/>
                </a:srgbClr>
              </a:gs>
              <a:gs pos="100000">
                <a:srgbClr val="EB5800">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3" name="Retângulo Arredondado 52">
            <a:extLst>
              <a:ext uri="{FF2B5EF4-FFF2-40B4-BE49-F238E27FC236}">
                <a16:creationId xmlns:a16="http://schemas.microsoft.com/office/drawing/2014/main" id="{90316CC5-9E21-BA2C-15D4-24A12843B99C}"/>
              </a:ext>
            </a:extLst>
          </p:cNvPr>
          <p:cNvSpPr/>
          <p:nvPr/>
        </p:nvSpPr>
        <p:spPr>
          <a:xfrm>
            <a:off x="245327" y="961717"/>
            <a:ext cx="11779017" cy="5024811"/>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CaixaDeTexto 5">
            <a:extLst>
              <a:ext uri="{FF2B5EF4-FFF2-40B4-BE49-F238E27FC236}">
                <a16:creationId xmlns:a16="http://schemas.microsoft.com/office/drawing/2014/main" id="{E6D212ED-B679-BE6B-05A1-423B9F68542B}"/>
              </a:ext>
            </a:extLst>
          </p:cNvPr>
          <p:cNvSpPr txBox="1"/>
          <p:nvPr/>
        </p:nvSpPr>
        <p:spPr>
          <a:xfrm>
            <a:off x="2344092" y="2380932"/>
            <a:ext cx="1336814" cy="707886"/>
          </a:xfrm>
          <a:prstGeom prst="rect">
            <a:avLst/>
          </a:prstGeom>
          <a:noFill/>
        </p:spPr>
        <p:txBody>
          <a:bodyPr wrap="square" rtlCol="0">
            <a:spAutoFit/>
          </a:bodyPr>
          <a:lstStyle/>
          <a:p>
            <a:pPr algn="ctr"/>
            <a:r>
              <a:rPr lang="pt-BR" sz="4000" b="1" dirty="0">
                <a:solidFill>
                  <a:srgbClr val="530C05"/>
                </a:solidFill>
                <a:latin typeface="AMX" pitchFamily="2" charset="77"/>
              </a:rPr>
              <a:t>Olá!</a:t>
            </a:r>
          </a:p>
        </p:txBody>
      </p:sp>
      <p:sp>
        <p:nvSpPr>
          <p:cNvPr id="93" name="CaixaDeTexto 92">
            <a:extLst>
              <a:ext uri="{FF2B5EF4-FFF2-40B4-BE49-F238E27FC236}">
                <a16:creationId xmlns:a16="http://schemas.microsoft.com/office/drawing/2014/main" id="{206B1419-5373-B4B7-27F4-82BB9FB6684E}"/>
              </a:ext>
            </a:extLst>
          </p:cNvPr>
          <p:cNvSpPr txBox="1"/>
          <p:nvPr/>
        </p:nvSpPr>
        <p:spPr>
          <a:xfrm>
            <a:off x="332535" y="3225838"/>
            <a:ext cx="5359928" cy="1384995"/>
          </a:xfrm>
          <a:prstGeom prst="rect">
            <a:avLst/>
          </a:prstGeom>
          <a:noFill/>
        </p:spPr>
        <p:txBody>
          <a:bodyPr wrap="square">
            <a:spAutoFit/>
          </a:bodyPr>
          <a:lstStyle/>
          <a:p>
            <a:pPr algn="ctr"/>
            <a:r>
              <a:rPr lang="pt-BR" sz="2800" dirty="0"/>
              <a:t>Seja bem-vindo(a)</a:t>
            </a:r>
          </a:p>
          <a:p>
            <a:pPr algn="ctr"/>
            <a:r>
              <a:rPr lang="pt-BR" sz="2800" dirty="0"/>
              <a:t>ao treinamento</a:t>
            </a:r>
          </a:p>
          <a:p>
            <a:pPr algn="ctr"/>
            <a:r>
              <a:rPr lang="pt-BR" sz="2800" b="1" dirty="0">
                <a:solidFill>
                  <a:srgbClr val="530C05"/>
                </a:solidFill>
              </a:rPr>
              <a:t>construção de relacionamento!</a:t>
            </a:r>
          </a:p>
        </p:txBody>
      </p:sp>
      <p:grpSp>
        <p:nvGrpSpPr>
          <p:cNvPr id="21" name="Agrupar 20">
            <a:extLst>
              <a:ext uri="{FF2B5EF4-FFF2-40B4-BE49-F238E27FC236}">
                <a16:creationId xmlns:a16="http://schemas.microsoft.com/office/drawing/2014/main" id="{554247D7-45CE-F6A5-0DD5-7E858CCAD8B0}"/>
              </a:ext>
            </a:extLst>
          </p:cNvPr>
          <p:cNvGrpSpPr/>
          <p:nvPr/>
        </p:nvGrpSpPr>
        <p:grpSpPr>
          <a:xfrm rot="10800000">
            <a:off x="6469308" y="1440899"/>
            <a:ext cx="5555036" cy="4066446"/>
            <a:chOff x="12721138" y="-4562752"/>
            <a:chExt cx="8024240" cy="5873976"/>
          </a:xfrm>
        </p:grpSpPr>
        <p:grpSp>
          <p:nvGrpSpPr>
            <p:cNvPr id="22" name="Agrupar 21">
              <a:extLst>
                <a:ext uri="{FF2B5EF4-FFF2-40B4-BE49-F238E27FC236}">
                  <a16:creationId xmlns:a16="http://schemas.microsoft.com/office/drawing/2014/main" id="{430E4F7D-AC35-AF09-17A0-ED10499FB5A0}"/>
                </a:ext>
              </a:extLst>
            </p:cNvPr>
            <p:cNvGrpSpPr/>
            <p:nvPr/>
          </p:nvGrpSpPr>
          <p:grpSpPr>
            <a:xfrm>
              <a:off x="12721138" y="-4511130"/>
              <a:ext cx="2539994" cy="4840068"/>
              <a:chOff x="12721138" y="-4511130"/>
              <a:chExt cx="2539994" cy="4840068"/>
            </a:xfrm>
          </p:grpSpPr>
          <p:sp>
            <p:nvSpPr>
              <p:cNvPr id="27" name="Retângulo Arredondado 26">
                <a:extLst>
                  <a:ext uri="{FF2B5EF4-FFF2-40B4-BE49-F238E27FC236}">
                    <a16:creationId xmlns:a16="http://schemas.microsoft.com/office/drawing/2014/main" id="{9C982396-16D2-0FB7-BD8B-EAB059CD8CD7}"/>
                  </a:ext>
                </a:extLst>
              </p:cNvPr>
              <p:cNvSpPr/>
              <p:nvPr/>
            </p:nvSpPr>
            <p:spPr>
              <a:xfrm>
                <a:off x="13453519" y="-3571"/>
                <a:ext cx="332509" cy="332509"/>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Arredondado 27">
                <a:extLst>
                  <a:ext uri="{FF2B5EF4-FFF2-40B4-BE49-F238E27FC236}">
                    <a16:creationId xmlns:a16="http://schemas.microsoft.com/office/drawing/2014/main" id="{872BC089-4FE3-21EF-ACF2-3015F7DBFE54}"/>
                  </a:ext>
                </a:extLst>
              </p:cNvPr>
              <p:cNvSpPr/>
              <p:nvPr/>
            </p:nvSpPr>
            <p:spPr>
              <a:xfrm>
                <a:off x="12721138" y="-1138591"/>
                <a:ext cx="915215" cy="915215"/>
              </a:xfrm>
              <a:prstGeom prst="roundRect">
                <a:avLst/>
              </a:prstGeom>
              <a:solidFill>
                <a:srgbClr val="530C05">
                  <a:alpha val="4999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0" name="Retângulo Arredondado 29">
                <a:extLst>
                  <a:ext uri="{FF2B5EF4-FFF2-40B4-BE49-F238E27FC236}">
                    <a16:creationId xmlns:a16="http://schemas.microsoft.com/office/drawing/2014/main" id="{04900FFE-6D76-166F-366F-C4D9EA26BA66}"/>
                  </a:ext>
                </a:extLst>
              </p:cNvPr>
              <p:cNvSpPr/>
              <p:nvPr/>
            </p:nvSpPr>
            <p:spPr>
              <a:xfrm>
                <a:off x="14767478" y="-4511130"/>
                <a:ext cx="493654" cy="493655"/>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3" name="Agrupar 22">
              <a:extLst>
                <a:ext uri="{FF2B5EF4-FFF2-40B4-BE49-F238E27FC236}">
                  <a16:creationId xmlns:a16="http://schemas.microsoft.com/office/drawing/2014/main" id="{18F568E0-009E-FFFA-1970-BD0A727F47B3}"/>
                </a:ext>
              </a:extLst>
            </p:cNvPr>
            <p:cNvGrpSpPr/>
            <p:nvPr/>
          </p:nvGrpSpPr>
          <p:grpSpPr>
            <a:xfrm>
              <a:off x="13415276" y="-4562752"/>
              <a:ext cx="7330102" cy="5873976"/>
              <a:chOff x="6877893" y="-2215211"/>
              <a:chExt cx="2945868" cy="2360668"/>
            </a:xfrm>
          </p:grpSpPr>
          <p:sp>
            <p:nvSpPr>
              <p:cNvPr id="24" name="Retângulo Arredondado 23">
                <a:extLst>
                  <a:ext uri="{FF2B5EF4-FFF2-40B4-BE49-F238E27FC236}">
                    <a16:creationId xmlns:a16="http://schemas.microsoft.com/office/drawing/2014/main" id="{72DF4C6E-1BCA-284B-3CB4-3821D3C6CF98}"/>
                  </a:ext>
                </a:extLst>
              </p:cNvPr>
              <p:cNvSpPr/>
              <p:nvPr/>
            </p:nvSpPr>
            <p:spPr>
              <a:xfrm>
                <a:off x="7244794" y="-1847884"/>
                <a:ext cx="465513" cy="465513"/>
              </a:xfrm>
              <a:prstGeom prst="roundRect">
                <a:avLst/>
              </a:prstGeom>
              <a:solidFill>
                <a:srgbClr val="9A1003">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5" name="Retângulo Arredondado 24">
                <a:extLst>
                  <a:ext uri="{FF2B5EF4-FFF2-40B4-BE49-F238E27FC236}">
                    <a16:creationId xmlns:a16="http://schemas.microsoft.com/office/drawing/2014/main" id="{7615FFBF-59E4-C96D-2B8B-99CE9F91E055}"/>
                  </a:ext>
                </a:extLst>
              </p:cNvPr>
              <p:cNvSpPr/>
              <p:nvPr/>
            </p:nvSpPr>
            <p:spPr>
              <a:xfrm>
                <a:off x="7545574" y="-23026"/>
                <a:ext cx="168483" cy="168483"/>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6" name="Retângulo Arredondado 25">
                <a:extLst>
                  <a:ext uri="{FF2B5EF4-FFF2-40B4-BE49-F238E27FC236}">
                    <a16:creationId xmlns:a16="http://schemas.microsoft.com/office/drawing/2014/main" id="{DDDDE6E1-BABB-9BEC-00CA-5B723DD995B3}"/>
                  </a:ext>
                </a:extLst>
              </p:cNvPr>
              <p:cNvSpPr/>
              <p:nvPr/>
            </p:nvSpPr>
            <p:spPr>
              <a:xfrm>
                <a:off x="7377855" y="-20082"/>
                <a:ext cx="81297" cy="81297"/>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9" name="Retângulo Arredondado 28">
                <a:extLst>
                  <a:ext uri="{FF2B5EF4-FFF2-40B4-BE49-F238E27FC236}">
                    <a16:creationId xmlns:a16="http://schemas.microsoft.com/office/drawing/2014/main" id="{3B7FB540-93D1-1777-4B2B-E80E33A91066}"/>
                  </a:ext>
                </a:extLst>
              </p:cNvPr>
              <p:cNvSpPr/>
              <p:nvPr/>
            </p:nvSpPr>
            <p:spPr>
              <a:xfrm>
                <a:off x="9223677" y="-2215211"/>
                <a:ext cx="600084" cy="600084"/>
              </a:xfrm>
              <a:prstGeom prst="roundRect">
                <a:avLst/>
              </a:prstGeom>
              <a:solidFill>
                <a:srgbClr val="9A1003">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tângulo Arredondado 30">
                <a:extLst>
                  <a:ext uri="{FF2B5EF4-FFF2-40B4-BE49-F238E27FC236}">
                    <a16:creationId xmlns:a16="http://schemas.microsoft.com/office/drawing/2014/main" id="{787AC044-5ED1-717A-33F4-E358CE11F543}"/>
                  </a:ext>
                </a:extLst>
              </p:cNvPr>
              <p:cNvSpPr/>
              <p:nvPr/>
            </p:nvSpPr>
            <p:spPr>
              <a:xfrm>
                <a:off x="6877893" y="-1795285"/>
                <a:ext cx="108910" cy="108910"/>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grpSp>
        <p:nvGrpSpPr>
          <p:cNvPr id="18" name="Agrupar 17">
            <a:extLst>
              <a:ext uri="{FF2B5EF4-FFF2-40B4-BE49-F238E27FC236}">
                <a16:creationId xmlns:a16="http://schemas.microsoft.com/office/drawing/2014/main" id="{3F483325-841B-A59B-9D33-A42C9CD91BFF}"/>
              </a:ext>
            </a:extLst>
          </p:cNvPr>
          <p:cNvGrpSpPr/>
          <p:nvPr/>
        </p:nvGrpSpPr>
        <p:grpSpPr>
          <a:xfrm>
            <a:off x="206491" y="161364"/>
            <a:ext cx="11779017" cy="431602"/>
            <a:chOff x="206491" y="161364"/>
            <a:chExt cx="11779017" cy="431602"/>
          </a:xfrm>
        </p:grpSpPr>
        <p:grpSp>
          <p:nvGrpSpPr>
            <p:cNvPr id="19" name="Agrupar 18">
              <a:extLst>
                <a:ext uri="{FF2B5EF4-FFF2-40B4-BE49-F238E27FC236}">
                  <a16:creationId xmlns:a16="http://schemas.microsoft.com/office/drawing/2014/main" id="{EBBA447F-335A-BC0D-32F9-230A08AA9706}"/>
                </a:ext>
              </a:extLst>
            </p:cNvPr>
            <p:cNvGrpSpPr/>
            <p:nvPr/>
          </p:nvGrpSpPr>
          <p:grpSpPr>
            <a:xfrm>
              <a:off x="206491" y="161364"/>
              <a:ext cx="11779017" cy="431602"/>
              <a:chOff x="206491" y="161364"/>
              <a:chExt cx="11779017" cy="431602"/>
            </a:xfrm>
          </p:grpSpPr>
          <p:grpSp>
            <p:nvGrpSpPr>
              <p:cNvPr id="32" name="Group 6">
                <a:extLst>
                  <a:ext uri="{FF2B5EF4-FFF2-40B4-BE49-F238E27FC236}">
                    <a16:creationId xmlns:a16="http://schemas.microsoft.com/office/drawing/2014/main" id="{7E741077-27B4-5267-CACF-92C4FA3451EC}"/>
                  </a:ext>
                </a:extLst>
              </p:cNvPr>
              <p:cNvGrpSpPr/>
              <p:nvPr/>
            </p:nvGrpSpPr>
            <p:grpSpPr>
              <a:xfrm>
                <a:off x="206491" y="161364"/>
                <a:ext cx="11779017" cy="431602"/>
                <a:chOff x="206491" y="161364"/>
                <a:chExt cx="11779017" cy="431602"/>
              </a:xfrm>
            </p:grpSpPr>
            <p:sp>
              <p:nvSpPr>
                <p:cNvPr id="34" name="Retângulo: Cantos Arredondados 33">
                  <a:extLst>
                    <a:ext uri="{FF2B5EF4-FFF2-40B4-BE49-F238E27FC236}">
                      <a16:creationId xmlns:a16="http://schemas.microsoft.com/office/drawing/2014/main" id="{9B622AFD-3815-8BB4-27FB-C2917C8B7DCF}"/>
                    </a:ext>
                  </a:extLst>
                </p:cNvPr>
                <p:cNvSpPr/>
                <p:nvPr/>
              </p:nvSpPr>
              <p:spPr>
                <a:xfrm>
                  <a:off x="206491" y="161364"/>
                  <a:ext cx="11779017" cy="431602"/>
                </a:xfrm>
                <a:prstGeom prst="roundRect">
                  <a:avLst/>
                </a:prstGeom>
                <a:gradFill>
                  <a:gsLst>
                    <a:gs pos="99000">
                      <a:srgbClr val="EB5800"/>
                    </a:gs>
                    <a:gs pos="0">
                      <a:srgbClr val="530A0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35" name="Gráfico 34">
                  <a:extLst>
                    <a:ext uri="{FF2B5EF4-FFF2-40B4-BE49-F238E27FC236}">
                      <a16:creationId xmlns:a16="http://schemas.microsoft.com/office/drawing/2014/main" id="{5EBD13DF-526D-2FF9-6B52-90DD2E5E53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5621" y="251040"/>
                  <a:ext cx="1523323" cy="247025"/>
                </a:xfrm>
                <a:prstGeom prst="rect">
                  <a:avLst/>
                </a:prstGeom>
              </p:spPr>
            </p:pic>
          </p:grpSp>
          <p:sp>
            <p:nvSpPr>
              <p:cNvPr id="33" name="CaixaDeTexto 17">
                <a:extLst>
                  <a:ext uri="{FF2B5EF4-FFF2-40B4-BE49-F238E27FC236}">
                    <a16:creationId xmlns:a16="http://schemas.microsoft.com/office/drawing/2014/main" id="{930474D7-BD6B-3A58-2382-B7C7762A3FA5}"/>
                  </a:ext>
                </a:extLst>
              </p:cNvPr>
              <p:cNvSpPr txBox="1"/>
              <p:nvPr/>
            </p:nvSpPr>
            <p:spPr>
              <a:xfrm>
                <a:off x="4063126" y="227735"/>
                <a:ext cx="3873397" cy="307777"/>
              </a:xfrm>
              <a:prstGeom prst="rect">
                <a:avLst/>
              </a:prstGeom>
              <a:noFill/>
            </p:spPr>
            <p:txBody>
              <a:bodyPr wrap="square" rtlCol="0">
                <a:spAutoFit/>
              </a:bodyPr>
              <a:lstStyle/>
              <a:p>
                <a:pPr algn="ctr"/>
                <a:r>
                  <a:rPr lang="pt-BR" sz="1400" dirty="0">
                    <a:solidFill>
                      <a:schemeClr val="bg1"/>
                    </a:solidFill>
                    <a:latin typeface="AMX" pitchFamily="2" charset="77"/>
                  </a:rPr>
                  <a:t>CONSTRUÇÃO DE RELACIONAMENTO</a:t>
                </a:r>
              </a:p>
            </p:txBody>
          </p:sp>
        </p:grpSp>
        <p:pic>
          <p:nvPicPr>
            <p:cNvPr id="20" name="Gráfico 19">
              <a:extLst>
                <a:ext uri="{FF2B5EF4-FFF2-40B4-BE49-F238E27FC236}">
                  <a16:creationId xmlns:a16="http://schemas.microsoft.com/office/drawing/2014/main" id="{A1237C2D-2E3C-62EE-7827-DF5DE9D985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50739" y="232775"/>
              <a:ext cx="758521" cy="286406"/>
            </a:xfrm>
            <a:prstGeom prst="rect">
              <a:avLst/>
            </a:prstGeom>
          </p:spPr>
        </p:pic>
      </p:grpSp>
    </p:spTree>
    <p:extLst>
      <p:ext uri="{BB962C8B-B14F-4D97-AF65-F5344CB8AC3E}">
        <p14:creationId xmlns:p14="http://schemas.microsoft.com/office/powerpoint/2010/main" val="2096812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50"/>
                                        <p:tgtEl>
                                          <p:spTgt spid="6"/>
                                        </p:tgtEl>
                                      </p:cBhvr>
                                    </p:animEffect>
                                  </p:childTnLst>
                                </p:cTn>
                              </p:par>
                            </p:childTnLst>
                          </p:cTn>
                        </p:par>
                        <p:par>
                          <p:cTn id="15" fill="hold">
                            <p:stCondLst>
                              <p:cond delay="750"/>
                            </p:stCondLst>
                            <p:childTnLst>
                              <p:par>
                                <p:cTn id="16" presetID="10" presetClass="entr" presetSubtype="0" fill="hold" grpId="0" nodeType="after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fade">
                                      <p:cBhvr>
                                        <p:cTn id="18"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6" grpId="0"/>
      <p:bldP spid="9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D6CFD-64B3-B826-641D-393F9A04080F}"/>
            </a:ext>
          </a:extLst>
        </p:cNvPr>
        <p:cNvGrpSpPr/>
        <p:nvPr/>
      </p:nvGrpSpPr>
      <p:grpSpPr>
        <a:xfrm>
          <a:off x="0" y="0"/>
          <a:ext cx="0" cy="0"/>
          <a:chOff x="0" y="0"/>
          <a:chExt cx="0" cy="0"/>
        </a:xfrm>
      </p:grpSpPr>
      <p:sp>
        <p:nvSpPr>
          <p:cNvPr id="22" name="CaixaDeTexto 21">
            <a:extLst>
              <a:ext uri="{FF2B5EF4-FFF2-40B4-BE49-F238E27FC236}">
                <a16:creationId xmlns:a16="http://schemas.microsoft.com/office/drawing/2014/main" id="{65202FAC-C0AA-CC06-94DE-27238B2C61D4}"/>
              </a:ext>
            </a:extLst>
          </p:cNvPr>
          <p:cNvSpPr txBox="1"/>
          <p:nvPr/>
        </p:nvSpPr>
        <p:spPr>
          <a:xfrm>
            <a:off x="1326454" y="1545536"/>
            <a:ext cx="5631907" cy="1077218"/>
          </a:xfrm>
          <a:prstGeom prst="rect">
            <a:avLst/>
          </a:prstGeom>
          <a:noFill/>
        </p:spPr>
        <p:txBody>
          <a:bodyPr wrap="square" rtlCol="0">
            <a:spAutoFit/>
          </a:bodyPr>
          <a:lstStyle/>
          <a:p>
            <a:r>
              <a:rPr lang="pt-BR" sz="3200" dirty="0">
                <a:solidFill>
                  <a:schemeClr val="bg1"/>
                </a:solidFill>
                <a:latin typeface="AMX" pitchFamily="2" charset="77"/>
              </a:rPr>
              <a:t>Confira os </a:t>
            </a:r>
            <a:r>
              <a:rPr lang="pt-BR" sz="2800" dirty="0">
                <a:solidFill>
                  <a:schemeClr val="bg1"/>
                </a:solidFill>
                <a:latin typeface="AMX" pitchFamily="2" charset="77"/>
              </a:rPr>
              <a:t>assuntos</a:t>
            </a:r>
            <a:r>
              <a:rPr lang="pt-BR" sz="3200" dirty="0">
                <a:solidFill>
                  <a:schemeClr val="bg1"/>
                </a:solidFill>
                <a:latin typeface="AMX" pitchFamily="2" charset="77"/>
              </a:rPr>
              <a:t> </a:t>
            </a:r>
          </a:p>
          <a:p>
            <a:r>
              <a:rPr lang="pt-BR" sz="3200" dirty="0">
                <a:solidFill>
                  <a:schemeClr val="bg1"/>
                </a:solidFill>
                <a:latin typeface="AMX" pitchFamily="2" charset="77"/>
              </a:rPr>
              <a:t>que </a:t>
            </a:r>
            <a:r>
              <a:rPr lang="pt-BR" sz="3200" b="1" dirty="0">
                <a:solidFill>
                  <a:schemeClr val="bg1"/>
                </a:solidFill>
                <a:latin typeface="AMX" pitchFamily="2" charset="77"/>
              </a:rPr>
              <a:t>vamos abordar</a:t>
            </a:r>
            <a:r>
              <a:rPr lang="pt-BR" sz="3200" dirty="0">
                <a:solidFill>
                  <a:schemeClr val="bg1"/>
                </a:solidFill>
                <a:latin typeface="AMX" pitchFamily="2" charset="77"/>
              </a:rPr>
              <a:t>:</a:t>
            </a:r>
          </a:p>
        </p:txBody>
      </p:sp>
      <p:sp>
        <p:nvSpPr>
          <p:cNvPr id="25" name="Retângulo: Cantos Arredondados 10">
            <a:extLst>
              <a:ext uri="{FF2B5EF4-FFF2-40B4-BE49-F238E27FC236}">
                <a16:creationId xmlns:a16="http://schemas.microsoft.com/office/drawing/2014/main" id="{FE550543-A618-B0ED-934D-5B886D15E192}"/>
              </a:ext>
            </a:extLst>
          </p:cNvPr>
          <p:cNvSpPr/>
          <p:nvPr/>
        </p:nvSpPr>
        <p:spPr>
          <a:xfrm>
            <a:off x="1329127" y="2781909"/>
            <a:ext cx="4022518" cy="618211"/>
          </a:xfrm>
          <a:prstGeom prst="roundRect">
            <a:avLst>
              <a:gd name="adj" fmla="val 25040"/>
            </a:avLst>
          </a:prstGeom>
          <a:solidFill>
            <a:srgbClr val="8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3838"/>
            <a:r>
              <a:rPr lang="pt-BR" sz="1600" dirty="0">
                <a:solidFill>
                  <a:schemeClr val="bg1"/>
                </a:solidFill>
                <a:latin typeface="AMX Black" pitchFamily="2" charset="0"/>
              </a:rPr>
              <a:t>COMUNICAÇÃO EFICAZ</a:t>
            </a:r>
          </a:p>
        </p:txBody>
      </p:sp>
      <p:sp>
        <p:nvSpPr>
          <p:cNvPr id="26" name="Retângulo: Cantos Arredondados 11">
            <a:extLst>
              <a:ext uri="{FF2B5EF4-FFF2-40B4-BE49-F238E27FC236}">
                <a16:creationId xmlns:a16="http://schemas.microsoft.com/office/drawing/2014/main" id="{96A1BEAC-AD20-7EF9-E658-A95A2F6C225E}"/>
              </a:ext>
            </a:extLst>
          </p:cNvPr>
          <p:cNvSpPr/>
          <p:nvPr/>
        </p:nvSpPr>
        <p:spPr>
          <a:xfrm>
            <a:off x="1329128" y="3559274"/>
            <a:ext cx="4022517" cy="618211"/>
          </a:xfrm>
          <a:prstGeom prst="roundRect">
            <a:avLst>
              <a:gd name="adj" fmla="val 250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600" dirty="0">
                <a:solidFill>
                  <a:srgbClr val="530C05"/>
                </a:solidFill>
                <a:latin typeface="AMX Black" pitchFamily="2" charset="0"/>
              </a:rPr>
              <a:t>     CONSTRUÇÃO DE CONFIANÇA</a:t>
            </a:r>
          </a:p>
        </p:txBody>
      </p:sp>
      <p:sp>
        <p:nvSpPr>
          <p:cNvPr id="27" name="Retângulo: Cantos Arredondados 12">
            <a:extLst>
              <a:ext uri="{FF2B5EF4-FFF2-40B4-BE49-F238E27FC236}">
                <a16:creationId xmlns:a16="http://schemas.microsoft.com/office/drawing/2014/main" id="{BAC7F636-C832-A373-6435-E7F9EAFB7139}"/>
              </a:ext>
            </a:extLst>
          </p:cNvPr>
          <p:cNvSpPr/>
          <p:nvPr/>
        </p:nvSpPr>
        <p:spPr>
          <a:xfrm>
            <a:off x="1329128" y="4336640"/>
            <a:ext cx="4022517" cy="609598"/>
          </a:xfrm>
          <a:prstGeom prst="roundRect">
            <a:avLst>
              <a:gd name="adj" fmla="val 25040"/>
            </a:avLst>
          </a:prstGeom>
          <a:solidFill>
            <a:srgbClr val="8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600" dirty="0">
                <a:latin typeface="AMX Black" pitchFamily="2" charset="0"/>
              </a:rPr>
              <a:t>     TÉCNICAS DE ENGAJAMENTO</a:t>
            </a:r>
          </a:p>
        </p:txBody>
      </p:sp>
    </p:spTree>
    <p:extLst>
      <p:ext uri="{BB962C8B-B14F-4D97-AF65-F5344CB8AC3E}">
        <p14:creationId xmlns:p14="http://schemas.microsoft.com/office/powerpoint/2010/main" val="473281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250" fill="hold"/>
                                        <p:tgtEl>
                                          <p:spTgt spid="25"/>
                                        </p:tgtEl>
                                        <p:attrNameLst>
                                          <p:attrName>ppt_w</p:attrName>
                                        </p:attrNameLst>
                                      </p:cBhvr>
                                      <p:tavLst>
                                        <p:tav tm="0">
                                          <p:val>
                                            <p:fltVal val="0"/>
                                          </p:val>
                                        </p:tav>
                                        <p:tav tm="100000">
                                          <p:val>
                                            <p:strVal val="#ppt_w"/>
                                          </p:val>
                                        </p:tav>
                                      </p:tavLst>
                                    </p:anim>
                                    <p:anim calcmode="lin" valueType="num">
                                      <p:cBhvr>
                                        <p:cTn id="12" dur="250" fill="hold"/>
                                        <p:tgtEl>
                                          <p:spTgt spid="25"/>
                                        </p:tgtEl>
                                        <p:attrNameLst>
                                          <p:attrName>ppt_h</p:attrName>
                                        </p:attrNameLst>
                                      </p:cBhvr>
                                      <p:tavLst>
                                        <p:tav tm="0">
                                          <p:val>
                                            <p:fltVal val="0"/>
                                          </p:val>
                                        </p:tav>
                                        <p:tav tm="100000">
                                          <p:val>
                                            <p:strVal val="#ppt_h"/>
                                          </p:val>
                                        </p:tav>
                                      </p:tavLst>
                                    </p:anim>
                                    <p:animEffect transition="in" filter="fade">
                                      <p:cBhvr>
                                        <p:cTn id="13" dur="250"/>
                                        <p:tgtEl>
                                          <p:spTgt spid="25"/>
                                        </p:tgtEl>
                                      </p:cBhvr>
                                    </p:animEffect>
                                  </p:childTnLst>
                                </p:cTn>
                              </p:par>
                            </p:childTnLst>
                          </p:cTn>
                        </p:par>
                        <p:par>
                          <p:cTn id="14" fill="hold">
                            <p:stCondLst>
                              <p:cond delay="750"/>
                            </p:stCondLst>
                            <p:childTnLst>
                              <p:par>
                                <p:cTn id="15" presetID="53" presetClass="entr" presetSubtype="16"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50" fill="hold"/>
                                        <p:tgtEl>
                                          <p:spTgt spid="26"/>
                                        </p:tgtEl>
                                        <p:attrNameLst>
                                          <p:attrName>ppt_w</p:attrName>
                                        </p:attrNameLst>
                                      </p:cBhvr>
                                      <p:tavLst>
                                        <p:tav tm="0">
                                          <p:val>
                                            <p:fltVal val="0"/>
                                          </p:val>
                                        </p:tav>
                                        <p:tav tm="100000">
                                          <p:val>
                                            <p:strVal val="#ppt_w"/>
                                          </p:val>
                                        </p:tav>
                                      </p:tavLst>
                                    </p:anim>
                                    <p:anim calcmode="lin" valueType="num">
                                      <p:cBhvr>
                                        <p:cTn id="18" dur="250" fill="hold"/>
                                        <p:tgtEl>
                                          <p:spTgt spid="26"/>
                                        </p:tgtEl>
                                        <p:attrNameLst>
                                          <p:attrName>ppt_h</p:attrName>
                                        </p:attrNameLst>
                                      </p:cBhvr>
                                      <p:tavLst>
                                        <p:tav tm="0">
                                          <p:val>
                                            <p:fltVal val="0"/>
                                          </p:val>
                                        </p:tav>
                                        <p:tav tm="100000">
                                          <p:val>
                                            <p:strVal val="#ppt_h"/>
                                          </p:val>
                                        </p:tav>
                                      </p:tavLst>
                                    </p:anim>
                                    <p:animEffect transition="in" filter="fade">
                                      <p:cBhvr>
                                        <p:cTn id="19" dur="250"/>
                                        <p:tgtEl>
                                          <p:spTgt spid="26"/>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250" fill="hold"/>
                                        <p:tgtEl>
                                          <p:spTgt spid="27"/>
                                        </p:tgtEl>
                                        <p:attrNameLst>
                                          <p:attrName>ppt_w</p:attrName>
                                        </p:attrNameLst>
                                      </p:cBhvr>
                                      <p:tavLst>
                                        <p:tav tm="0">
                                          <p:val>
                                            <p:fltVal val="0"/>
                                          </p:val>
                                        </p:tav>
                                        <p:tav tm="100000">
                                          <p:val>
                                            <p:strVal val="#ppt_w"/>
                                          </p:val>
                                        </p:tav>
                                      </p:tavLst>
                                    </p:anim>
                                    <p:anim calcmode="lin" valueType="num">
                                      <p:cBhvr>
                                        <p:cTn id="24" dur="250" fill="hold"/>
                                        <p:tgtEl>
                                          <p:spTgt spid="27"/>
                                        </p:tgtEl>
                                        <p:attrNameLst>
                                          <p:attrName>ppt_h</p:attrName>
                                        </p:attrNameLst>
                                      </p:cBhvr>
                                      <p:tavLst>
                                        <p:tav tm="0">
                                          <p:val>
                                            <p:fltVal val="0"/>
                                          </p:val>
                                        </p:tav>
                                        <p:tav tm="100000">
                                          <p:val>
                                            <p:strVal val="#ppt_h"/>
                                          </p:val>
                                        </p:tav>
                                      </p:tavLst>
                                    </p:anim>
                                    <p:animEffect transition="in" filter="fade">
                                      <p:cBhvr>
                                        <p:cTn id="25"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animBg="1"/>
      <p:bldP spid="26"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DDA45-386E-1C70-235B-EF3075D05102}"/>
            </a:ext>
          </a:extLst>
        </p:cNvPr>
        <p:cNvGrpSpPr/>
        <p:nvPr/>
      </p:nvGrpSpPr>
      <p:grpSpPr>
        <a:xfrm>
          <a:off x="0" y="0"/>
          <a:ext cx="0" cy="0"/>
          <a:chOff x="0" y="0"/>
          <a:chExt cx="0" cy="0"/>
        </a:xfrm>
      </p:grpSpPr>
      <p:sp>
        <p:nvSpPr>
          <p:cNvPr id="2" name="Retângulo Arredondado 1">
            <a:extLst>
              <a:ext uri="{FF2B5EF4-FFF2-40B4-BE49-F238E27FC236}">
                <a16:creationId xmlns:a16="http://schemas.microsoft.com/office/drawing/2014/main" id="{34C0D167-8F29-37A3-DE22-A80C729B91FC}"/>
              </a:ext>
            </a:extLst>
          </p:cNvPr>
          <p:cNvSpPr>
            <a:spLocks noGrp="1" noRot="1" noMove="1" noResize="1" noEditPoints="1" noAdjustHandles="1" noChangeArrowheads="1" noChangeShapeType="1"/>
          </p:cNvSpPr>
          <p:nvPr/>
        </p:nvSpPr>
        <p:spPr>
          <a:xfrm>
            <a:off x="245328" y="890955"/>
            <a:ext cx="11686478" cy="5446050"/>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CaixaDeTexto 9">
            <a:extLst>
              <a:ext uri="{FF2B5EF4-FFF2-40B4-BE49-F238E27FC236}">
                <a16:creationId xmlns:a16="http://schemas.microsoft.com/office/drawing/2014/main" id="{67A63392-ADC1-F466-A06E-2E575D4E25AB}"/>
              </a:ext>
            </a:extLst>
          </p:cNvPr>
          <p:cNvSpPr txBox="1"/>
          <p:nvPr/>
        </p:nvSpPr>
        <p:spPr>
          <a:xfrm>
            <a:off x="1867367" y="1407710"/>
            <a:ext cx="2943727" cy="830997"/>
          </a:xfrm>
          <a:prstGeom prst="rect">
            <a:avLst/>
          </a:prstGeom>
          <a:noFill/>
        </p:spPr>
        <p:txBody>
          <a:bodyPr wrap="square" rtlCol="0">
            <a:spAutoFit/>
          </a:bodyPr>
          <a:lstStyle/>
          <a:p>
            <a:pPr algn="ctr"/>
            <a:r>
              <a:rPr lang="pt-BR" sz="2400" b="1" i="1" dirty="0">
                <a:solidFill>
                  <a:srgbClr val="530C05"/>
                </a:solidFill>
                <a:latin typeface="AMX" pitchFamily="2" charset="77"/>
              </a:rPr>
              <a:t>Construção</a:t>
            </a:r>
          </a:p>
          <a:p>
            <a:pPr algn="ctr"/>
            <a:r>
              <a:rPr lang="pt-BR" sz="2400" b="1" i="1" dirty="0">
                <a:solidFill>
                  <a:srgbClr val="530C05"/>
                </a:solidFill>
                <a:latin typeface="AMX" pitchFamily="2" charset="77"/>
              </a:rPr>
              <a:t>de Confiança</a:t>
            </a:r>
          </a:p>
        </p:txBody>
      </p:sp>
      <p:sp>
        <p:nvSpPr>
          <p:cNvPr id="11" name="CaixaDeTexto 10">
            <a:extLst>
              <a:ext uri="{FF2B5EF4-FFF2-40B4-BE49-F238E27FC236}">
                <a16:creationId xmlns:a16="http://schemas.microsoft.com/office/drawing/2014/main" id="{1A026D78-3BFE-3D4D-F177-7EF63E475864}"/>
              </a:ext>
            </a:extLst>
          </p:cNvPr>
          <p:cNvSpPr txBox="1"/>
          <p:nvPr/>
        </p:nvSpPr>
        <p:spPr>
          <a:xfrm>
            <a:off x="5349059" y="3260037"/>
            <a:ext cx="5864378" cy="707886"/>
          </a:xfrm>
          <a:prstGeom prst="rect">
            <a:avLst/>
          </a:prstGeom>
          <a:noFill/>
        </p:spPr>
        <p:txBody>
          <a:bodyPr wrap="square">
            <a:spAutoFit/>
          </a:bodyPr>
          <a:lstStyle/>
          <a:p>
            <a:pPr algn="ctr"/>
            <a:r>
              <a:rPr lang="pt-BR" sz="4000" b="1" dirty="0">
                <a:solidFill>
                  <a:srgbClr val="530C05"/>
                </a:solidFill>
                <a:latin typeface="AMX" pitchFamily="2" charset="77"/>
              </a:rPr>
              <a:t>O que é Confiança?</a:t>
            </a:r>
          </a:p>
        </p:txBody>
      </p:sp>
      <p:grpSp>
        <p:nvGrpSpPr>
          <p:cNvPr id="9" name="Agrupar 8">
            <a:extLst>
              <a:ext uri="{FF2B5EF4-FFF2-40B4-BE49-F238E27FC236}">
                <a16:creationId xmlns:a16="http://schemas.microsoft.com/office/drawing/2014/main" id="{09956E26-B0F5-8002-0FD6-47AFCE77E252}"/>
              </a:ext>
            </a:extLst>
          </p:cNvPr>
          <p:cNvGrpSpPr/>
          <p:nvPr/>
        </p:nvGrpSpPr>
        <p:grpSpPr>
          <a:xfrm>
            <a:off x="1736958" y="2359268"/>
            <a:ext cx="3165942" cy="2895677"/>
            <a:chOff x="1736958" y="2359268"/>
            <a:chExt cx="3165942" cy="2895677"/>
          </a:xfrm>
        </p:grpSpPr>
        <p:grpSp>
          <p:nvGrpSpPr>
            <p:cNvPr id="4" name="Agrupar 3">
              <a:extLst>
                <a:ext uri="{FF2B5EF4-FFF2-40B4-BE49-F238E27FC236}">
                  <a16:creationId xmlns:a16="http://schemas.microsoft.com/office/drawing/2014/main" id="{C4D14F9F-6872-B92B-5CB1-531971FE9296}"/>
                </a:ext>
              </a:extLst>
            </p:cNvPr>
            <p:cNvGrpSpPr/>
            <p:nvPr/>
          </p:nvGrpSpPr>
          <p:grpSpPr>
            <a:xfrm>
              <a:off x="1736958" y="2359268"/>
              <a:ext cx="3165942" cy="2895677"/>
              <a:chOff x="2531529" y="1120395"/>
              <a:chExt cx="2346791" cy="2146457"/>
            </a:xfrm>
          </p:grpSpPr>
          <p:sp>
            <p:nvSpPr>
              <p:cNvPr id="6" name="Retângulo Arredondado 5">
                <a:extLst>
                  <a:ext uri="{FF2B5EF4-FFF2-40B4-BE49-F238E27FC236}">
                    <a16:creationId xmlns:a16="http://schemas.microsoft.com/office/drawing/2014/main" id="{58895ABC-C69C-F4EB-E96C-C92ED4F73DBE}"/>
                  </a:ext>
                </a:extLst>
              </p:cNvPr>
              <p:cNvSpPr/>
              <p:nvPr/>
            </p:nvSpPr>
            <p:spPr>
              <a:xfrm>
                <a:off x="2531529" y="1120395"/>
                <a:ext cx="2346791" cy="2146457"/>
              </a:xfrm>
              <a:prstGeom prst="roundRect">
                <a:avLst>
                  <a:gd name="adj" fmla="val 17937"/>
                </a:avLst>
              </a:prstGeom>
              <a:solidFill>
                <a:srgbClr val="530C05">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b="1" dirty="0"/>
              </a:p>
            </p:txBody>
          </p:sp>
          <p:sp>
            <p:nvSpPr>
              <p:cNvPr id="7" name="Retângulo Arredondado 6">
                <a:extLst>
                  <a:ext uri="{FF2B5EF4-FFF2-40B4-BE49-F238E27FC236}">
                    <a16:creationId xmlns:a16="http://schemas.microsoft.com/office/drawing/2014/main" id="{54B963D8-7465-FCBD-D864-13C0145856D1}"/>
                  </a:ext>
                </a:extLst>
              </p:cNvPr>
              <p:cNvSpPr/>
              <p:nvPr/>
            </p:nvSpPr>
            <p:spPr>
              <a:xfrm>
                <a:off x="2712784" y="1292110"/>
                <a:ext cx="2012897" cy="1812563"/>
              </a:xfrm>
              <a:prstGeom prst="roundRect">
                <a:avLst>
                  <a:gd name="adj" fmla="val 17937"/>
                </a:avLst>
              </a:prstGeom>
              <a:solidFill>
                <a:srgbClr val="530C05">
                  <a:alpha val="4728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b="1" dirty="0"/>
              </a:p>
            </p:txBody>
          </p:sp>
          <p:sp>
            <p:nvSpPr>
              <p:cNvPr id="8" name="Retângulo Arredondado 7">
                <a:extLst>
                  <a:ext uri="{FF2B5EF4-FFF2-40B4-BE49-F238E27FC236}">
                    <a16:creationId xmlns:a16="http://schemas.microsoft.com/office/drawing/2014/main" id="{2190BB68-5BDE-BCC3-AC75-580B922A3674}"/>
                  </a:ext>
                </a:extLst>
              </p:cNvPr>
              <p:cNvSpPr/>
              <p:nvPr/>
            </p:nvSpPr>
            <p:spPr>
              <a:xfrm>
                <a:off x="2920675" y="1470845"/>
                <a:ext cx="1619781" cy="1443030"/>
              </a:xfrm>
              <a:prstGeom prst="roundRect">
                <a:avLst>
                  <a:gd name="adj" fmla="val 17937"/>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5" name="Gráfico 4">
              <a:extLst>
                <a:ext uri="{FF2B5EF4-FFF2-40B4-BE49-F238E27FC236}">
                  <a16:creationId xmlns:a16="http://schemas.microsoft.com/office/drawing/2014/main" id="{A7A89378-3F8E-D540-15F5-A99FBD2E4D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80808" y="3034415"/>
              <a:ext cx="1547424" cy="1558245"/>
            </a:xfrm>
            <a:prstGeom prst="rect">
              <a:avLst/>
            </a:prstGeom>
          </p:spPr>
        </p:pic>
      </p:grpSp>
    </p:spTree>
    <p:extLst>
      <p:ext uri="{BB962C8B-B14F-4D97-AF65-F5344CB8AC3E}">
        <p14:creationId xmlns:p14="http://schemas.microsoft.com/office/powerpoint/2010/main" val="2197824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50"/>
                                        <p:tgtEl>
                                          <p:spTgt spid="9"/>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28FAD-B686-5662-417B-6C68301EF9B0}"/>
            </a:ext>
          </a:extLst>
        </p:cNvPr>
        <p:cNvGrpSpPr/>
        <p:nvPr/>
      </p:nvGrpSpPr>
      <p:grpSpPr>
        <a:xfrm>
          <a:off x="0" y="0"/>
          <a:ext cx="0" cy="0"/>
          <a:chOff x="0" y="0"/>
          <a:chExt cx="0" cy="0"/>
        </a:xfrm>
      </p:grpSpPr>
      <p:sp>
        <p:nvSpPr>
          <p:cNvPr id="14" name="Retângulo Arredondado 52">
            <a:extLst>
              <a:ext uri="{FF2B5EF4-FFF2-40B4-BE49-F238E27FC236}">
                <a16:creationId xmlns:a16="http://schemas.microsoft.com/office/drawing/2014/main" id="{7EDCB1D0-1291-0C8D-8B91-1DD43590AC29}"/>
              </a:ext>
            </a:extLst>
          </p:cNvPr>
          <p:cNvSpPr>
            <a:spLocks noGrp="1" noRot="1" noMove="1" noResize="1" noEditPoints="1" noAdjustHandles="1" noChangeArrowheads="1" noChangeShapeType="1"/>
          </p:cNvSpPr>
          <p:nvPr/>
        </p:nvSpPr>
        <p:spPr>
          <a:xfrm>
            <a:off x="206491" y="852598"/>
            <a:ext cx="11779017" cy="5663508"/>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9" name="CaixaDeTexto 28">
            <a:extLst>
              <a:ext uri="{FF2B5EF4-FFF2-40B4-BE49-F238E27FC236}">
                <a16:creationId xmlns:a16="http://schemas.microsoft.com/office/drawing/2014/main" id="{63294BC9-E2A8-8682-EEE4-FA0749AAAA77}"/>
              </a:ext>
            </a:extLst>
          </p:cNvPr>
          <p:cNvSpPr txBox="1"/>
          <p:nvPr/>
        </p:nvSpPr>
        <p:spPr>
          <a:xfrm>
            <a:off x="5983807" y="2099302"/>
            <a:ext cx="4832556" cy="3170099"/>
          </a:xfrm>
          <a:prstGeom prst="rect">
            <a:avLst/>
          </a:prstGeom>
          <a:noFill/>
        </p:spPr>
        <p:txBody>
          <a:bodyPr wrap="square">
            <a:spAutoFit/>
          </a:bodyPr>
          <a:lstStyle/>
          <a:p>
            <a:r>
              <a:rPr lang="pt-BR" sz="2000" dirty="0">
                <a:ea typeface="+mn-lt"/>
                <a:cs typeface="+mn-lt"/>
              </a:rPr>
              <a:t>A </a:t>
            </a:r>
            <a:r>
              <a:rPr lang="pt-BR" sz="2000" b="1" dirty="0">
                <a:solidFill>
                  <a:srgbClr val="530C05"/>
                </a:solidFill>
                <a:ea typeface="+mn-lt"/>
                <a:cs typeface="+mn-lt"/>
              </a:rPr>
              <a:t>confiança</a:t>
            </a:r>
            <a:r>
              <a:rPr lang="pt-BR" sz="2000" dirty="0">
                <a:ea typeface="+mn-lt"/>
                <a:cs typeface="+mn-lt"/>
              </a:rPr>
              <a:t> é a base de qualquer relacionamento saudável e produtivo, seja pessoal ou profissional. Sem ela, a comunicação se torna superficial, fria e rasa. As intenções são questionadas e a colaboração se fragiliza. Construir confiança não acontece da noite para o dia; é um processo contínuo que exige consistência, integridade e, acima de tudo, uma comunicação transparente e honesta.</a:t>
            </a:r>
            <a:endParaRPr lang="pt-BR" sz="2000" dirty="0"/>
          </a:p>
        </p:txBody>
      </p:sp>
      <p:sp>
        <p:nvSpPr>
          <p:cNvPr id="4" name="CaixaDeTexto 3">
            <a:extLst>
              <a:ext uri="{FF2B5EF4-FFF2-40B4-BE49-F238E27FC236}">
                <a16:creationId xmlns:a16="http://schemas.microsoft.com/office/drawing/2014/main" id="{F1E4D991-DEF3-8866-5F84-25E4CB74420E}"/>
              </a:ext>
            </a:extLst>
          </p:cNvPr>
          <p:cNvSpPr txBox="1"/>
          <p:nvPr/>
        </p:nvSpPr>
        <p:spPr>
          <a:xfrm>
            <a:off x="969519" y="4443285"/>
            <a:ext cx="3028671" cy="1200329"/>
          </a:xfrm>
          <a:prstGeom prst="rect">
            <a:avLst/>
          </a:prstGeom>
          <a:noFill/>
        </p:spPr>
        <p:txBody>
          <a:bodyPr wrap="square" rtlCol="0">
            <a:spAutoFit/>
          </a:bodyPr>
          <a:lstStyle/>
          <a:p>
            <a:pPr algn="ctr"/>
            <a:r>
              <a:rPr lang="pt-BR" sz="3600" b="1" dirty="0">
                <a:solidFill>
                  <a:srgbClr val="530C05"/>
                </a:solidFill>
                <a:latin typeface="AMX" pitchFamily="2" charset="77"/>
              </a:rPr>
              <a:t>Construção de Confiança</a:t>
            </a:r>
          </a:p>
        </p:txBody>
      </p:sp>
      <p:grpSp>
        <p:nvGrpSpPr>
          <p:cNvPr id="42" name="Agrupar 41">
            <a:extLst>
              <a:ext uri="{FF2B5EF4-FFF2-40B4-BE49-F238E27FC236}">
                <a16:creationId xmlns:a16="http://schemas.microsoft.com/office/drawing/2014/main" id="{0DD3F007-0947-795D-50B3-6856913DEE9C}"/>
              </a:ext>
            </a:extLst>
          </p:cNvPr>
          <p:cNvGrpSpPr>
            <a:grpSpLocks/>
          </p:cNvGrpSpPr>
          <p:nvPr/>
        </p:nvGrpSpPr>
        <p:grpSpPr>
          <a:xfrm>
            <a:off x="886319" y="923786"/>
            <a:ext cx="10882965" cy="4801346"/>
            <a:chOff x="-1645819" y="3308049"/>
            <a:chExt cx="10882965" cy="4801346"/>
          </a:xfrm>
        </p:grpSpPr>
        <p:sp>
          <p:nvSpPr>
            <p:cNvPr id="43" name="Retângulo Arredondado 29">
              <a:extLst>
                <a:ext uri="{FF2B5EF4-FFF2-40B4-BE49-F238E27FC236}">
                  <a16:creationId xmlns:a16="http://schemas.microsoft.com/office/drawing/2014/main" id="{09D864C5-DA9A-F6F3-D51B-669ECD3F2236}"/>
                </a:ext>
              </a:extLst>
            </p:cNvPr>
            <p:cNvSpPr>
              <a:spLocks/>
            </p:cNvSpPr>
            <p:nvPr/>
          </p:nvSpPr>
          <p:spPr>
            <a:xfrm>
              <a:off x="8284225" y="3453514"/>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Retângulo Arredondado 31">
              <a:extLst>
                <a:ext uri="{FF2B5EF4-FFF2-40B4-BE49-F238E27FC236}">
                  <a16:creationId xmlns:a16="http://schemas.microsoft.com/office/drawing/2014/main" id="{12F9CCFB-C019-53E4-AF0C-8B341D729A33}"/>
                </a:ext>
              </a:extLst>
            </p:cNvPr>
            <p:cNvSpPr>
              <a:spLocks/>
            </p:cNvSpPr>
            <p:nvPr/>
          </p:nvSpPr>
          <p:spPr>
            <a:xfrm>
              <a:off x="8396417" y="3308049"/>
              <a:ext cx="624506" cy="624506"/>
            </a:xfrm>
            <a:prstGeom prst="roundRect">
              <a:avLst/>
            </a:prstGeom>
            <a:solidFill>
              <a:srgbClr val="9A1003">
                <a:alpha val="5843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5" name="Retângulo Arredondado 32">
              <a:extLst>
                <a:ext uri="{FF2B5EF4-FFF2-40B4-BE49-F238E27FC236}">
                  <a16:creationId xmlns:a16="http://schemas.microsoft.com/office/drawing/2014/main" id="{E64B6C55-1CF9-D889-1E2D-46A81C8E5F11}"/>
                </a:ext>
              </a:extLst>
            </p:cNvPr>
            <p:cNvSpPr>
              <a:spLocks/>
            </p:cNvSpPr>
            <p:nvPr/>
          </p:nvSpPr>
          <p:spPr>
            <a:xfrm>
              <a:off x="2345808" y="5582694"/>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6" name="Retângulo Arredondado 33">
              <a:extLst>
                <a:ext uri="{FF2B5EF4-FFF2-40B4-BE49-F238E27FC236}">
                  <a16:creationId xmlns:a16="http://schemas.microsoft.com/office/drawing/2014/main" id="{FB57C271-2828-3811-B439-312F55B418E2}"/>
                </a:ext>
              </a:extLst>
            </p:cNvPr>
            <p:cNvSpPr>
              <a:spLocks/>
            </p:cNvSpPr>
            <p:nvPr/>
          </p:nvSpPr>
          <p:spPr>
            <a:xfrm>
              <a:off x="8860589" y="3708273"/>
              <a:ext cx="376557" cy="376557"/>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7" name="Retângulo Arredondado 34">
              <a:extLst>
                <a:ext uri="{FF2B5EF4-FFF2-40B4-BE49-F238E27FC236}">
                  <a16:creationId xmlns:a16="http://schemas.microsoft.com/office/drawing/2014/main" id="{219094F6-B41F-C93D-6EED-146BD5CB95FA}"/>
                </a:ext>
              </a:extLst>
            </p:cNvPr>
            <p:cNvSpPr>
              <a:spLocks/>
            </p:cNvSpPr>
            <p:nvPr/>
          </p:nvSpPr>
          <p:spPr>
            <a:xfrm>
              <a:off x="8854862" y="7727111"/>
              <a:ext cx="382284" cy="3822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Retângulo Arredondado 35">
              <a:extLst>
                <a:ext uri="{FF2B5EF4-FFF2-40B4-BE49-F238E27FC236}">
                  <a16:creationId xmlns:a16="http://schemas.microsoft.com/office/drawing/2014/main" id="{3A8E1ED6-0DC4-5212-4BC7-9106153A7F40}"/>
                </a:ext>
              </a:extLst>
            </p:cNvPr>
            <p:cNvSpPr>
              <a:spLocks/>
            </p:cNvSpPr>
            <p:nvPr/>
          </p:nvSpPr>
          <p:spPr>
            <a:xfrm flipV="1">
              <a:off x="8638638" y="7427713"/>
              <a:ext cx="382285" cy="382284"/>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9" name="Retângulo Arredondado 10">
              <a:extLst>
                <a:ext uri="{FF2B5EF4-FFF2-40B4-BE49-F238E27FC236}">
                  <a16:creationId xmlns:a16="http://schemas.microsoft.com/office/drawing/2014/main" id="{02DC41CC-DDA0-3736-8CF2-21AC695C7017}"/>
                </a:ext>
              </a:extLst>
            </p:cNvPr>
            <p:cNvSpPr>
              <a:spLocks/>
            </p:cNvSpPr>
            <p:nvPr/>
          </p:nvSpPr>
          <p:spPr>
            <a:xfrm>
              <a:off x="-1645819" y="3683704"/>
              <a:ext cx="382284" cy="3822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0" name="Retângulo Arredondado 11">
              <a:extLst>
                <a:ext uri="{FF2B5EF4-FFF2-40B4-BE49-F238E27FC236}">
                  <a16:creationId xmlns:a16="http://schemas.microsoft.com/office/drawing/2014/main" id="{BCE155AE-FC6D-A6D3-6A0D-B2E691B6DAC6}"/>
                </a:ext>
              </a:extLst>
            </p:cNvPr>
            <p:cNvSpPr>
              <a:spLocks/>
            </p:cNvSpPr>
            <p:nvPr/>
          </p:nvSpPr>
          <p:spPr>
            <a:xfrm>
              <a:off x="2885079" y="5281098"/>
              <a:ext cx="200301" cy="200301"/>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3" name="Agrupar 2">
            <a:extLst>
              <a:ext uri="{FF2B5EF4-FFF2-40B4-BE49-F238E27FC236}">
                <a16:creationId xmlns:a16="http://schemas.microsoft.com/office/drawing/2014/main" id="{25F3C53B-8E16-BA2A-60F7-AA192695C24B}"/>
              </a:ext>
            </a:extLst>
          </p:cNvPr>
          <p:cNvGrpSpPr/>
          <p:nvPr/>
        </p:nvGrpSpPr>
        <p:grpSpPr>
          <a:xfrm>
            <a:off x="1260590" y="2082681"/>
            <a:ext cx="2417058" cy="2210722"/>
            <a:chOff x="1260590" y="2082681"/>
            <a:chExt cx="2417058" cy="2210722"/>
          </a:xfrm>
        </p:grpSpPr>
        <p:grpSp>
          <p:nvGrpSpPr>
            <p:cNvPr id="37" name="Agrupar 36">
              <a:extLst>
                <a:ext uri="{FF2B5EF4-FFF2-40B4-BE49-F238E27FC236}">
                  <a16:creationId xmlns:a16="http://schemas.microsoft.com/office/drawing/2014/main" id="{CAC5A31F-AADA-6F35-4F42-2D3C29BDACD4}"/>
                </a:ext>
              </a:extLst>
            </p:cNvPr>
            <p:cNvGrpSpPr/>
            <p:nvPr/>
          </p:nvGrpSpPr>
          <p:grpSpPr>
            <a:xfrm>
              <a:off x="1260590" y="2082681"/>
              <a:ext cx="2417058" cy="2210722"/>
              <a:chOff x="2531529" y="1120395"/>
              <a:chExt cx="2346791" cy="2146457"/>
            </a:xfrm>
          </p:grpSpPr>
          <p:sp>
            <p:nvSpPr>
              <p:cNvPr id="39" name="Retângulo Arredondado 5">
                <a:extLst>
                  <a:ext uri="{FF2B5EF4-FFF2-40B4-BE49-F238E27FC236}">
                    <a16:creationId xmlns:a16="http://schemas.microsoft.com/office/drawing/2014/main" id="{A3186104-A22C-DBF4-CEFE-2FDA58815B43}"/>
                  </a:ext>
                </a:extLst>
              </p:cNvPr>
              <p:cNvSpPr/>
              <p:nvPr/>
            </p:nvSpPr>
            <p:spPr>
              <a:xfrm>
                <a:off x="2531529" y="1120395"/>
                <a:ext cx="2346791" cy="2146457"/>
              </a:xfrm>
              <a:prstGeom prst="roundRect">
                <a:avLst>
                  <a:gd name="adj" fmla="val 17937"/>
                </a:avLst>
              </a:prstGeom>
              <a:solidFill>
                <a:srgbClr val="530C05">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b="1" dirty="0"/>
              </a:p>
            </p:txBody>
          </p:sp>
          <p:sp>
            <p:nvSpPr>
              <p:cNvPr id="40" name="Retângulo Arredondado 6">
                <a:extLst>
                  <a:ext uri="{FF2B5EF4-FFF2-40B4-BE49-F238E27FC236}">
                    <a16:creationId xmlns:a16="http://schemas.microsoft.com/office/drawing/2014/main" id="{399E08AC-F895-8D0B-0222-FBD3A41BE29A}"/>
                  </a:ext>
                </a:extLst>
              </p:cNvPr>
              <p:cNvSpPr/>
              <p:nvPr/>
            </p:nvSpPr>
            <p:spPr>
              <a:xfrm>
                <a:off x="2712784" y="1292110"/>
                <a:ext cx="2012897" cy="1812563"/>
              </a:xfrm>
              <a:prstGeom prst="roundRect">
                <a:avLst>
                  <a:gd name="adj" fmla="val 17937"/>
                </a:avLst>
              </a:prstGeom>
              <a:solidFill>
                <a:srgbClr val="530C05">
                  <a:alpha val="4728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b="1" dirty="0"/>
              </a:p>
            </p:txBody>
          </p:sp>
          <p:sp>
            <p:nvSpPr>
              <p:cNvPr id="41" name="Retângulo Arredondado 7">
                <a:extLst>
                  <a:ext uri="{FF2B5EF4-FFF2-40B4-BE49-F238E27FC236}">
                    <a16:creationId xmlns:a16="http://schemas.microsoft.com/office/drawing/2014/main" id="{B7D8B102-31D0-4BC8-063B-0F8C776A3CBE}"/>
                  </a:ext>
                </a:extLst>
              </p:cNvPr>
              <p:cNvSpPr/>
              <p:nvPr/>
            </p:nvSpPr>
            <p:spPr>
              <a:xfrm>
                <a:off x="2920675" y="1470845"/>
                <a:ext cx="1619781" cy="1443030"/>
              </a:xfrm>
              <a:prstGeom prst="roundRect">
                <a:avLst>
                  <a:gd name="adj" fmla="val 17937"/>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 name="Gráfico 1">
              <a:extLst>
                <a:ext uri="{FF2B5EF4-FFF2-40B4-BE49-F238E27FC236}">
                  <a16:creationId xmlns:a16="http://schemas.microsoft.com/office/drawing/2014/main" id="{2A29A197-14E0-BE3C-8D85-724399B2C8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4522" y="2635052"/>
              <a:ext cx="1042012" cy="1049299"/>
            </a:xfrm>
            <a:prstGeom prst="rect">
              <a:avLst/>
            </a:prstGeom>
          </p:spPr>
        </p:pic>
      </p:grpSp>
    </p:spTree>
    <p:extLst>
      <p:ext uri="{BB962C8B-B14F-4D97-AF65-F5344CB8AC3E}">
        <p14:creationId xmlns:p14="http://schemas.microsoft.com/office/powerpoint/2010/main" val="210400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2D552-D3FB-29C8-84A5-305954EE6A10}"/>
            </a:ext>
          </a:extLst>
        </p:cNvPr>
        <p:cNvGrpSpPr/>
        <p:nvPr/>
      </p:nvGrpSpPr>
      <p:grpSpPr>
        <a:xfrm>
          <a:off x="0" y="0"/>
          <a:ext cx="0" cy="0"/>
          <a:chOff x="0" y="0"/>
          <a:chExt cx="0" cy="0"/>
        </a:xfrm>
      </p:grpSpPr>
      <p:sp>
        <p:nvSpPr>
          <p:cNvPr id="2" name="Retângulo Arredondado 1">
            <a:extLst>
              <a:ext uri="{FF2B5EF4-FFF2-40B4-BE49-F238E27FC236}">
                <a16:creationId xmlns:a16="http://schemas.microsoft.com/office/drawing/2014/main" id="{1C245B08-1320-1281-A1E9-D6E2A6E18566}"/>
              </a:ext>
            </a:extLst>
          </p:cNvPr>
          <p:cNvSpPr>
            <a:spLocks noGrp="1" noRot="1" noMove="1" noResize="1" noEditPoints="1" noAdjustHandles="1" noChangeArrowheads="1" noChangeShapeType="1"/>
          </p:cNvSpPr>
          <p:nvPr/>
        </p:nvSpPr>
        <p:spPr>
          <a:xfrm>
            <a:off x="503664" y="1513315"/>
            <a:ext cx="11184672" cy="4526951"/>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CaixaDeTexto 25">
            <a:extLst>
              <a:ext uri="{FF2B5EF4-FFF2-40B4-BE49-F238E27FC236}">
                <a16:creationId xmlns:a16="http://schemas.microsoft.com/office/drawing/2014/main" id="{20F2E547-31E9-2282-9170-CCF0EAC416CE}"/>
              </a:ext>
            </a:extLst>
          </p:cNvPr>
          <p:cNvSpPr txBox="1"/>
          <p:nvPr/>
        </p:nvSpPr>
        <p:spPr>
          <a:xfrm>
            <a:off x="879972" y="2569790"/>
            <a:ext cx="4490565" cy="1718419"/>
          </a:xfrm>
          <a:prstGeom prst="rect">
            <a:avLst/>
          </a:prstGeom>
          <a:noFill/>
        </p:spPr>
        <p:txBody>
          <a:bodyPr wrap="square" rtlCol="0">
            <a:spAutoFit/>
          </a:bodyPr>
          <a:lstStyle/>
          <a:p>
            <a:pPr algn="ctr"/>
            <a:r>
              <a:rPr lang="pt-BR" sz="3600" b="1" dirty="0">
                <a:solidFill>
                  <a:srgbClr val="530C05"/>
                </a:solidFill>
                <a:latin typeface="AMX" pitchFamily="2" charset="77"/>
              </a:rPr>
              <a:t>Por que confiança ​</a:t>
            </a:r>
          </a:p>
          <a:p>
            <a:pPr algn="ctr">
              <a:lnSpc>
                <a:spcPts val="2016"/>
              </a:lnSpc>
            </a:pPr>
            <a:br>
              <a:rPr lang="en-US" sz="3600" b="1" dirty="0">
                <a:solidFill>
                  <a:srgbClr val="530C05"/>
                </a:solidFill>
                <a:latin typeface="AMX" pitchFamily="2" charset="77"/>
              </a:rPr>
            </a:br>
            <a:r>
              <a:rPr lang="en-US" sz="3600" b="1" dirty="0">
                <a:solidFill>
                  <a:srgbClr val="530C05"/>
                </a:solidFill>
                <a:latin typeface="AMX" pitchFamily="2" charset="77"/>
              </a:rPr>
              <a:t>é </a:t>
            </a:r>
            <a:r>
              <a:rPr lang="pt-BR" sz="3600" b="1" dirty="0">
                <a:solidFill>
                  <a:srgbClr val="530C05"/>
                </a:solidFill>
                <a:latin typeface="AMX" pitchFamily="2" charset="77"/>
              </a:rPr>
              <a:t>essencial</a:t>
            </a:r>
            <a:r>
              <a:rPr lang="en-US" sz="3600" b="1" dirty="0">
                <a:solidFill>
                  <a:srgbClr val="530C05"/>
                </a:solidFill>
                <a:latin typeface="AMX" pitchFamily="2" charset="77"/>
              </a:rPr>
              <a:t> ​</a:t>
            </a:r>
            <a:br>
              <a:rPr lang="en-US" sz="3600" b="1" dirty="0">
                <a:solidFill>
                  <a:srgbClr val="530C05"/>
                </a:solidFill>
                <a:latin typeface="AMX" pitchFamily="2" charset="77"/>
              </a:rPr>
            </a:br>
            <a:endParaRPr lang="pt-BR" sz="3600" b="1" dirty="0">
              <a:solidFill>
                <a:srgbClr val="530C05"/>
              </a:solidFill>
              <a:latin typeface="AMX" pitchFamily="2" charset="77"/>
            </a:endParaRPr>
          </a:p>
          <a:p>
            <a:pPr algn="ctr">
              <a:lnSpc>
                <a:spcPts val="2016"/>
              </a:lnSpc>
            </a:pPr>
            <a:r>
              <a:rPr lang="pt-BR" sz="3600" b="1" dirty="0">
                <a:solidFill>
                  <a:srgbClr val="530C05"/>
                </a:solidFill>
                <a:latin typeface="AMX" pitchFamily="2" charset="77"/>
              </a:rPr>
              <a:t>na Comunicação?</a:t>
            </a:r>
          </a:p>
        </p:txBody>
      </p:sp>
      <p:grpSp>
        <p:nvGrpSpPr>
          <p:cNvPr id="3" name="Agrupar 2">
            <a:extLst>
              <a:ext uri="{FF2B5EF4-FFF2-40B4-BE49-F238E27FC236}">
                <a16:creationId xmlns:a16="http://schemas.microsoft.com/office/drawing/2014/main" id="{E915CDDA-658D-0D0A-9EFF-68523DC803AC}"/>
              </a:ext>
            </a:extLst>
          </p:cNvPr>
          <p:cNvGrpSpPr/>
          <p:nvPr/>
        </p:nvGrpSpPr>
        <p:grpSpPr>
          <a:xfrm>
            <a:off x="3603386" y="1089075"/>
            <a:ext cx="7980116" cy="4379790"/>
            <a:chOff x="2859467" y="1290553"/>
            <a:chExt cx="7980116" cy="4379790"/>
          </a:xfrm>
        </p:grpSpPr>
        <p:grpSp>
          <p:nvGrpSpPr>
            <p:cNvPr id="6" name="Agrupar 5">
              <a:extLst>
                <a:ext uri="{FF2B5EF4-FFF2-40B4-BE49-F238E27FC236}">
                  <a16:creationId xmlns:a16="http://schemas.microsoft.com/office/drawing/2014/main" id="{4B0AA674-7A0A-26C8-D2CE-6F9B93A7650D}"/>
                </a:ext>
              </a:extLst>
            </p:cNvPr>
            <p:cNvGrpSpPr/>
            <p:nvPr/>
          </p:nvGrpSpPr>
          <p:grpSpPr>
            <a:xfrm>
              <a:off x="2859467" y="5070175"/>
              <a:ext cx="736602" cy="600168"/>
              <a:chOff x="2859467" y="5070175"/>
              <a:chExt cx="736602" cy="600168"/>
            </a:xfrm>
          </p:grpSpPr>
          <p:sp>
            <p:nvSpPr>
              <p:cNvPr id="19" name="Retângulo Arredondado 18">
                <a:extLst>
                  <a:ext uri="{FF2B5EF4-FFF2-40B4-BE49-F238E27FC236}">
                    <a16:creationId xmlns:a16="http://schemas.microsoft.com/office/drawing/2014/main" id="{8CD1ECC5-6B7B-3245-39F9-4ADC4C7B3306}"/>
                  </a:ext>
                </a:extLst>
              </p:cNvPr>
              <p:cNvSpPr/>
              <p:nvPr/>
            </p:nvSpPr>
            <p:spPr>
              <a:xfrm>
                <a:off x="2859467" y="5070175"/>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Arredondado 19">
                <a:extLst>
                  <a:ext uri="{FF2B5EF4-FFF2-40B4-BE49-F238E27FC236}">
                    <a16:creationId xmlns:a16="http://schemas.microsoft.com/office/drawing/2014/main" id="{4F45119E-2423-8688-E763-C6877E026934}"/>
                  </a:ext>
                </a:extLst>
              </p:cNvPr>
              <p:cNvSpPr/>
              <p:nvPr/>
            </p:nvSpPr>
            <p:spPr>
              <a:xfrm>
                <a:off x="3130556" y="5204830"/>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4" name="Agrupar 13">
              <a:extLst>
                <a:ext uri="{FF2B5EF4-FFF2-40B4-BE49-F238E27FC236}">
                  <a16:creationId xmlns:a16="http://schemas.microsoft.com/office/drawing/2014/main" id="{B5C4C573-42CF-70AA-3791-4BA7482A21D1}"/>
                </a:ext>
              </a:extLst>
            </p:cNvPr>
            <p:cNvGrpSpPr/>
            <p:nvPr/>
          </p:nvGrpSpPr>
          <p:grpSpPr>
            <a:xfrm>
              <a:off x="10199136" y="1290553"/>
              <a:ext cx="640447" cy="390539"/>
              <a:chOff x="5585372" y="137150"/>
              <a:chExt cx="257387" cy="156952"/>
            </a:xfrm>
          </p:grpSpPr>
          <p:sp>
            <p:nvSpPr>
              <p:cNvPr id="15" name="Retângulo Arredondado 14">
                <a:extLst>
                  <a:ext uri="{FF2B5EF4-FFF2-40B4-BE49-F238E27FC236}">
                    <a16:creationId xmlns:a16="http://schemas.microsoft.com/office/drawing/2014/main" id="{58A84C2D-FDC1-E548-8D05-CE4B283734ED}"/>
                  </a:ext>
                </a:extLst>
              </p:cNvPr>
              <p:cNvSpPr/>
              <p:nvPr/>
            </p:nvSpPr>
            <p:spPr>
              <a:xfrm>
                <a:off x="5585372" y="207714"/>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15">
                <a:extLst>
                  <a:ext uri="{FF2B5EF4-FFF2-40B4-BE49-F238E27FC236}">
                    <a16:creationId xmlns:a16="http://schemas.microsoft.com/office/drawing/2014/main" id="{ED76D713-6B52-7885-EAB6-1FD0A2504BAD}"/>
                  </a:ext>
                </a:extLst>
              </p:cNvPr>
              <p:cNvSpPr/>
              <p:nvPr/>
            </p:nvSpPr>
            <p:spPr>
              <a:xfrm>
                <a:off x="5685807" y="137150"/>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grpSp>
        <p:nvGrpSpPr>
          <p:cNvPr id="27" name="Agrupar 26">
            <a:extLst>
              <a:ext uri="{FF2B5EF4-FFF2-40B4-BE49-F238E27FC236}">
                <a16:creationId xmlns:a16="http://schemas.microsoft.com/office/drawing/2014/main" id="{257BB0A1-F373-2F10-D59F-8CC549BDFF78}"/>
              </a:ext>
            </a:extLst>
          </p:cNvPr>
          <p:cNvGrpSpPr/>
          <p:nvPr/>
        </p:nvGrpSpPr>
        <p:grpSpPr>
          <a:xfrm>
            <a:off x="734428" y="1111393"/>
            <a:ext cx="1002789" cy="1203303"/>
            <a:chOff x="5234195" y="4428055"/>
            <a:chExt cx="1002789" cy="1203303"/>
          </a:xfrm>
        </p:grpSpPr>
        <p:sp>
          <p:nvSpPr>
            <p:cNvPr id="28" name="Retângulo Arredondado 21">
              <a:extLst>
                <a:ext uri="{FF2B5EF4-FFF2-40B4-BE49-F238E27FC236}">
                  <a16:creationId xmlns:a16="http://schemas.microsoft.com/office/drawing/2014/main" id="{22651AE9-0A5C-6B09-16D3-3315285E7D45}"/>
                </a:ext>
              </a:extLst>
            </p:cNvPr>
            <p:cNvSpPr/>
            <p:nvPr/>
          </p:nvSpPr>
          <p:spPr>
            <a:xfrm>
              <a:off x="6006794" y="4749153"/>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Arredondado 22">
              <a:extLst>
                <a:ext uri="{FF2B5EF4-FFF2-40B4-BE49-F238E27FC236}">
                  <a16:creationId xmlns:a16="http://schemas.microsoft.com/office/drawing/2014/main" id="{5AD0AC86-12BA-5774-BD49-4BF6C6643E4A}"/>
                </a:ext>
              </a:extLst>
            </p:cNvPr>
            <p:cNvSpPr/>
            <p:nvPr/>
          </p:nvSpPr>
          <p:spPr>
            <a:xfrm>
              <a:off x="5234195" y="4428055"/>
              <a:ext cx="633587" cy="633586"/>
            </a:xfrm>
            <a:prstGeom prst="roundRect">
              <a:avLst/>
            </a:prstGeom>
            <a:solidFill>
              <a:srgbClr val="530C05">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0" name="Retângulo Arredondado 23">
              <a:extLst>
                <a:ext uri="{FF2B5EF4-FFF2-40B4-BE49-F238E27FC236}">
                  <a16:creationId xmlns:a16="http://schemas.microsoft.com/office/drawing/2014/main" id="{55F20B9F-4288-674F-7AB3-7743AB6D90EA}"/>
                </a:ext>
              </a:extLst>
            </p:cNvPr>
            <p:cNvSpPr/>
            <p:nvPr/>
          </p:nvSpPr>
          <p:spPr>
            <a:xfrm>
              <a:off x="5234626" y="5341132"/>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1" name="Retângulo Arredondado 24">
              <a:extLst>
                <a:ext uri="{FF2B5EF4-FFF2-40B4-BE49-F238E27FC236}">
                  <a16:creationId xmlns:a16="http://schemas.microsoft.com/office/drawing/2014/main" id="{F24DD25A-DDC1-A2FD-64DD-87C63046D7F2}"/>
                </a:ext>
              </a:extLst>
            </p:cNvPr>
            <p:cNvSpPr/>
            <p:nvPr/>
          </p:nvSpPr>
          <p:spPr>
            <a:xfrm>
              <a:off x="5596950" y="5178756"/>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8" name="Agrupar 7">
            <a:extLst>
              <a:ext uri="{FF2B5EF4-FFF2-40B4-BE49-F238E27FC236}">
                <a16:creationId xmlns:a16="http://schemas.microsoft.com/office/drawing/2014/main" id="{8E83AB7C-111A-AB73-E2BE-8D34F78E5F6F}"/>
              </a:ext>
            </a:extLst>
          </p:cNvPr>
          <p:cNvGrpSpPr/>
          <p:nvPr/>
        </p:nvGrpSpPr>
        <p:grpSpPr>
          <a:xfrm>
            <a:off x="5595723" y="1768333"/>
            <a:ext cx="5792510" cy="3825010"/>
            <a:chOff x="5079704" y="3429000"/>
            <a:chExt cx="5792510" cy="1807108"/>
          </a:xfrm>
        </p:grpSpPr>
        <p:sp>
          <p:nvSpPr>
            <p:cNvPr id="7" name="Retângulo: Cantos Arredondados 15">
              <a:extLst>
                <a:ext uri="{FF2B5EF4-FFF2-40B4-BE49-F238E27FC236}">
                  <a16:creationId xmlns:a16="http://schemas.microsoft.com/office/drawing/2014/main" id="{D6BE441E-3B6A-9832-7CF7-D8FB48C89581}"/>
                </a:ext>
              </a:extLst>
            </p:cNvPr>
            <p:cNvSpPr/>
            <p:nvPr/>
          </p:nvSpPr>
          <p:spPr>
            <a:xfrm rot="10800000">
              <a:off x="5079704" y="3429000"/>
              <a:ext cx="5792510" cy="1807108"/>
            </a:xfrm>
            <a:prstGeom prst="roundRect">
              <a:avLst>
                <a:gd name="adj" fmla="val 7363"/>
              </a:avLst>
            </a:prstGeom>
            <a:gradFill>
              <a:gsLst>
                <a:gs pos="12000">
                  <a:srgbClr val="530C05"/>
                </a:gs>
                <a:gs pos="77000">
                  <a:srgbClr val="9A100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CaixaDeTexto 8">
              <a:extLst>
                <a:ext uri="{FF2B5EF4-FFF2-40B4-BE49-F238E27FC236}">
                  <a16:creationId xmlns:a16="http://schemas.microsoft.com/office/drawing/2014/main" id="{029DAF22-8F2F-BD91-6C6F-5876C29C5483}"/>
                </a:ext>
              </a:extLst>
            </p:cNvPr>
            <p:cNvSpPr txBox="1"/>
            <p:nvPr/>
          </p:nvSpPr>
          <p:spPr>
            <a:xfrm>
              <a:off x="5736040" y="3662439"/>
              <a:ext cx="4479837" cy="1352290"/>
            </a:xfrm>
            <a:prstGeom prst="rect">
              <a:avLst/>
            </a:prstGeom>
            <a:noFill/>
          </p:spPr>
          <p:txBody>
            <a:bodyPr wrap="square">
              <a:spAutoFit/>
            </a:bodyPr>
            <a:lstStyle/>
            <a:p>
              <a:pPr marL="228600" indent="-228600" algn="just">
                <a:buFont typeface=""/>
                <a:buChar char="•"/>
              </a:pPr>
              <a:r>
                <a:rPr lang="pt-BR" sz="2000" dirty="0">
                  <a:solidFill>
                    <a:schemeClr val="bg1"/>
                  </a:solidFill>
                  <a:latin typeface="AMX" pitchFamily="2" charset="77"/>
                </a:rPr>
                <a:t>Promove a abertura. </a:t>
              </a:r>
            </a:p>
            <a:p>
              <a:pPr algn="just"/>
              <a:endParaRPr lang="pt-BR" sz="2000" dirty="0">
                <a:solidFill>
                  <a:schemeClr val="bg1"/>
                </a:solidFill>
                <a:latin typeface="AMX" pitchFamily="2" charset="77"/>
              </a:endParaRPr>
            </a:p>
            <a:p>
              <a:pPr marL="228600" indent="-228600" algn="just">
                <a:buFont typeface=""/>
                <a:buChar char="•"/>
              </a:pPr>
              <a:r>
                <a:rPr lang="pt-BR" sz="2000" dirty="0">
                  <a:solidFill>
                    <a:schemeClr val="bg1"/>
                  </a:solidFill>
                  <a:latin typeface="AMX" pitchFamily="2" charset="77"/>
                </a:rPr>
                <a:t>Facilita o feedback. </a:t>
              </a:r>
            </a:p>
            <a:p>
              <a:pPr algn="just"/>
              <a:endParaRPr lang="pt-BR" sz="2000" dirty="0">
                <a:solidFill>
                  <a:schemeClr val="bg1"/>
                </a:solidFill>
                <a:latin typeface="AMX" pitchFamily="2" charset="77"/>
              </a:endParaRPr>
            </a:p>
            <a:p>
              <a:pPr marL="228600" indent="-228600" algn="just">
                <a:buFont typeface=""/>
                <a:buChar char="•"/>
              </a:pPr>
              <a:r>
                <a:rPr lang="pt-BR" sz="2000" dirty="0">
                  <a:solidFill>
                    <a:schemeClr val="bg1"/>
                  </a:solidFill>
                  <a:latin typeface="AMX" pitchFamily="2" charset="77"/>
                </a:rPr>
                <a:t>Reduz conflitos. </a:t>
              </a:r>
            </a:p>
            <a:p>
              <a:pPr marL="228600" indent="-228600" algn="just">
                <a:buFont typeface=""/>
                <a:buChar char="•"/>
              </a:pPr>
              <a:endParaRPr lang="pt-BR" sz="2000" dirty="0">
                <a:solidFill>
                  <a:schemeClr val="bg1"/>
                </a:solidFill>
                <a:latin typeface="AMX" pitchFamily="2" charset="77"/>
              </a:endParaRPr>
            </a:p>
            <a:p>
              <a:pPr marL="228600" indent="-228600" algn="just">
                <a:buFont typeface=""/>
                <a:buChar char="•"/>
              </a:pPr>
              <a:r>
                <a:rPr lang="pt-BR" sz="2000" dirty="0">
                  <a:solidFill>
                    <a:schemeClr val="bg1"/>
                  </a:solidFill>
                  <a:latin typeface="AMX" pitchFamily="2" charset="77"/>
                </a:rPr>
                <a:t>Aumenta a colaboração. </a:t>
              </a:r>
            </a:p>
            <a:p>
              <a:pPr algn="just"/>
              <a:endParaRPr lang="pt-BR" sz="2000" dirty="0">
                <a:solidFill>
                  <a:schemeClr val="bg1"/>
                </a:solidFill>
                <a:latin typeface="AMX" pitchFamily="2" charset="77"/>
              </a:endParaRPr>
            </a:p>
            <a:p>
              <a:pPr marL="228600" indent="-228600" algn="just">
                <a:buFont typeface=""/>
                <a:buChar char="•"/>
              </a:pPr>
              <a:r>
                <a:rPr lang="pt-BR" sz="2000" dirty="0">
                  <a:solidFill>
                    <a:schemeClr val="bg1"/>
                  </a:solidFill>
                  <a:latin typeface="AMX" pitchFamily="2" charset="77"/>
                </a:rPr>
                <a:t>Fortalece a credibilidade.</a:t>
              </a:r>
            </a:p>
          </p:txBody>
        </p:sp>
      </p:grpSp>
    </p:spTree>
    <p:extLst>
      <p:ext uri="{BB962C8B-B14F-4D97-AF65-F5344CB8AC3E}">
        <p14:creationId xmlns:p14="http://schemas.microsoft.com/office/powerpoint/2010/main" val="1889201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2A616-212D-A8B9-8C26-5675458E5EDE}"/>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0709DA1D-C99A-1597-B829-0A8FCB2977FB}"/>
              </a:ext>
            </a:extLst>
          </p:cNvPr>
          <p:cNvPicPr>
            <a:picLocks noChangeAspect="1"/>
          </p:cNvPicPr>
          <p:nvPr/>
        </p:nvPicPr>
        <p:blipFill>
          <a:blip r:embed="rId2">
            <a:extLst>
              <a:ext uri="{28A0092B-C50C-407E-A947-70E740481C1C}">
                <a14:useLocalDpi xmlns:a14="http://schemas.microsoft.com/office/drawing/2010/main" val="0"/>
              </a:ext>
            </a:extLst>
          </a:blip>
          <a:srcRect t="588" b="588"/>
          <a:stretch/>
        </p:blipFill>
        <p:spPr>
          <a:xfrm>
            <a:off x="-48766" y="0"/>
            <a:ext cx="12240766" cy="6912428"/>
          </a:xfrm>
          <a:prstGeom prst="rect">
            <a:avLst/>
          </a:prstGeom>
        </p:spPr>
      </p:pic>
      <p:sp>
        <p:nvSpPr>
          <p:cNvPr id="7" name="Retângulo: Cantos Arredondados 15">
            <a:extLst>
              <a:ext uri="{FF2B5EF4-FFF2-40B4-BE49-F238E27FC236}">
                <a16:creationId xmlns:a16="http://schemas.microsoft.com/office/drawing/2014/main" id="{096AD666-144B-2C2B-0466-65137423618D}"/>
              </a:ext>
            </a:extLst>
          </p:cNvPr>
          <p:cNvSpPr/>
          <p:nvPr/>
        </p:nvSpPr>
        <p:spPr>
          <a:xfrm>
            <a:off x="264696" y="2529688"/>
            <a:ext cx="11927304" cy="2728429"/>
          </a:xfrm>
          <a:prstGeom prst="roundRect">
            <a:avLst>
              <a:gd name="adj" fmla="val 3691"/>
            </a:avLst>
          </a:prstGeom>
          <a:gradFill>
            <a:gsLst>
              <a:gs pos="25000">
                <a:srgbClr val="530C05">
                  <a:alpha val="88000"/>
                </a:srgbClr>
              </a:gs>
              <a:gs pos="75000">
                <a:srgbClr val="530C05">
                  <a:alpha val="0"/>
                </a:srgbClr>
              </a:gs>
              <a:gs pos="46000">
                <a:srgbClr val="9A1003">
                  <a:alpha val="5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CaixaDeTexto 7">
            <a:extLst>
              <a:ext uri="{FF2B5EF4-FFF2-40B4-BE49-F238E27FC236}">
                <a16:creationId xmlns:a16="http://schemas.microsoft.com/office/drawing/2014/main" id="{5725D92B-5C13-5A4B-7428-5AB8514249DE}"/>
              </a:ext>
            </a:extLst>
          </p:cNvPr>
          <p:cNvSpPr txBox="1"/>
          <p:nvPr/>
        </p:nvSpPr>
        <p:spPr>
          <a:xfrm>
            <a:off x="794621" y="3456214"/>
            <a:ext cx="5948149" cy="830997"/>
          </a:xfrm>
          <a:prstGeom prst="rect">
            <a:avLst/>
          </a:prstGeom>
          <a:noFill/>
        </p:spPr>
        <p:txBody>
          <a:bodyPr wrap="square">
            <a:spAutoFit/>
          </a:bodyPr>
          <a:lstStyle/>
          <a:p>
            <a:r>
              <a:rPr lang="pt-BR" sz="2400" dirty="0">
                <a:solidFill>
                  <a:schemeClr val="bg1"/>
                </a:solidFill>
                <a:latin typeface="AMX" pitchFamily="2" charset="77"/>
              </a:rPr>
              <a:t>Vamos explorar algumas técnicas que podem ajudar você a construir confiança!</a:t>
            </a:r>
          </a:p>
        </p:txBody>
      </p:sp>
      <p:grpSp>
        <p:nvGrpSpPr>
          <p:cNvPr id="10" name="Agrupar 9">
            <a:extLst>
              <a:ext uri="{FF2B5EF4-FFF2-40B4-BE49-F238E27FC236}">
                <a16:creationId xmlns:a16="http://schemas.microsoft.com/office/drawing/2014/main" id="{7173B113-5E5C-FD6E-B8EF-EC0B69F40C2E}"/>
              </a:ext>
            </a:extLst>
          </p:cNvPr>
          <p:cNvGrpSpPr/>
          <p:nvPr/>
        </p:nvGrpSpPr>
        <p:grpSpPr>
          <a:xfrm>
            <a:off x="4896029" y="1007435"/>
            <a:ext cx="5188270" cy="4404061"/>
            <a:chOff x="4729370" y="3323632"/>
            <a:chExt cx="5188270" cy="4404061"/>
          </a:xfrm>
        </p:grpSpPr>
        <p:sp>
          <p:nvSpPr>
            <p:cNvPr id="11" name="Retângulo Arredondado 29">
              <a:extLst>
                <a:ext uri="{FF2B5EF4-FFF2-40B4-BE49-F238E27FC236}">
                  <a16:creationId xmlns:a16="http://schemas.microsoft.com/office/drawing/2014/main" id="{A3301DD0-049C-4C08-A27D-F050B6E4059B}"/>
                </a:ext>
              </a:extLst>
            </p:cNvPr>
            <p:cNvSpPr/>
            <p:nvPr/>
          </p:nvSpPr>
          <p:spPr>
            <a:xfrm>
              <a:off x="5501969" y="3644730"/>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Arredondado 30">
              <a:extLst>
                <a:ext uri="{FF2B5EF4-FFF2-40B4-BE49-F238E27FC236}">
                  <a16:creationId xmlns:a16="http://schemas.microsoft.com/office/drawing/2014/main" id="{7DD28AE2-E831-1562-A691-BBD9656054B5}"/>
                </a:ext>
              </a:extLst>
            </p:cNvPr>
            <p:cNvSpPr/>
            <p:nvPr/>
          </p:nvSpPr>
          <p:spPr>
            <a:xfrm>
              <a:off x="4729370" y="3323632"/>
              <a:ext cx="633587" cy="633586"/>
            </a:xfrm>
            <a:prstGeom prst="roundRect">
              <a:avLst/>
            </a:prstGeom>
            <a:solidFill>
              <a:srgbClr val="9A1003">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Arredondado 31">
              <a:extLst>
                <a:ext uri="{FF2B5EF4-FFF2-40B4-BE49-F238E27FC236}">
                  <a16:creationId xmlns:a16="http://schemas.microsoft.com/office/drawing/2014/main" id="{117A6739-B5FF-8D8C-B661-1A4A1CD689A0}"/>
                </a:ext>
              </a:extLst>
            </p:cNvPr>
            <p:cNvSpPr/>
            <p:nvPr/>
          </p:nvSpPr>
          <p:spPr>
            <a:xfrm>
              <a:off x="9115756" y="6925809"/>
              <a:ext cx="801884" cy="801884"/>
            </a:xfrm>
            <a:prstGeom prst="roundRect">
              <a:avLst/>
            </a:prstGeom>
            <a:solidFill>
              <a:srgbClr val="530C05">
                <a:alpha val="5843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Arredondado 32">
              <a:extLst>
                <a:ext uri="{FF2B5EF4-FFF2-40B4-BE49-F238E27FC236}">
                  <a16:creationId xmlns:a16="http://schemas.microsoft.com/office/drawing/2014/main" id="{FD5F4FA2-090E-AC4C-48AF-C3491A6AA5A1}"/>
                </a:ext>
              </a:extLst>
            </p:cNvPr>
            <p:cNvSpPr/>
            <p:nvPr/>
          </p:nvSpPr>
          <p:spPr>
            <a:xfrm>
              <a:off x="4729801" y="4236709"/>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Arredondado 33">
              <a:extLst>
                <a:ext uri="{FF2B5EF4-FFF2-40B4-BE49-F238E27FC236}">
                  <a16:creationId xmlns:a16="http://schemas.microsoft.com/office/drawing/2014/main" id="{AFB5D134-50DC-B32F-B5D5-709DA5129165}"/>
                </a:ext>
              </a:extLst>
            </p:cNvPr>
            <p:cNvSpPr/>
            <p:nvPr/>
          </p:nvSpPr>
          <p:spPr>
            <a:xfrm>
              <a:off x="5092125" y="4074333"/>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34">
              <a:extLst>
                <a:ext uri="{FF2B5EF4-FFF2-40B4-BE49-F238E27FC236}">
                  <a16:creationId xmlns:a16="http://schemas.microsoft.com/office/drawing/2014/main" id="{3B46E9CD-FE38-7982-7D58-953AC26C0C5E}"/>
                </a:ext>
              </a:extLst>
            </p:cNvPr>
            <p:cNvSpPr/>
            <p:nvPr/>
          </p:nvSpPr>
          <p:spPr>
            <a:xfrm>
              <a:off x="8610081" y="4688191"/>
              <a:ext cx="382284" cy="3822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Arredondado 35">
              <a:extLst>
                <a:ext uri="{FF2B5EF4-FFF2-40B4-BE49-F238E27FC236}">
                  <a16:creationId xmlns:a16="http://schemas.microsoft.com/office/drawing/2014/main" id="{C5FBC25F-575F-6C2A-6531-A75CEABD54B1}"/>
                </a:ext>
              </a:extLst>
            </p:cNvPr>
            <p:cNvSpPr/>
            <p:nvPr/>
          </p:nvSpPr>
          <p:spPr>
            <a:xfrm>
              <a:off x="8382764" y="5158930"/>
              <a:ext cx="200301" cy="200301"/>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19" name="Agrupar 18">
            <a:extLst>
              <a:ext uri="{FF2B5EF4-FFF2-40B4-BE49-F238E27FC236}">
                <a16:creationId xmlns:a16="http://schemas.microsoft.com/office/drawing/2014/main" id="{837CA8E9-C27A-D18E-D15A-771D8F149FE5}"/>
              </a:ext>
            </a:extLst>
          </p:cNvPr>
          <p:cNvGrpSpPr/>
          <p:nvPr/>
        </p:nvGrpSpPr>
        <p:grpSpPr>
          <a:xfrm>
            <a:off x="206491" y="161364"/>
            <a:ext cx="11779017" cy="431602"/>
            <a:chOff x="206491" y="161364"/>
            <a:chExt cx="11779017" cy="431602"/>
          </a:xfrm>
        </p:grpSpPr>
        <p:grpSp>
          <p:nvGrpSpPr>
            <p:cNvPr id="20" name="Agrupar 19">
              <a:extLst>
                <a:ext uri="{FF2B5EF4-FFF2-40B4-BE49-F238E27FC236}">
                  <a16:creationId xmlns:a16="http://schemas.microsoft.com/office/drawing/2014/main" id="{F96E5B41-0FB7-7C34-CE14-8AC52FDB5F55}"/>
                </a:ext>
              </a:extLst>
            </p:cNvPr>
            <p:cNvGrpSpPr/>
            <p:nvPr/>
          </p:nvGrpSpPr>
          <p:grpSpPr>
            <a:xfrm>
              <a:off x="206491" y="161364"/>
              <a:ext cx="11779017" cy="431602"/>
              <a:chOff x="206491" y="161364"/>
              <a:chExt cx="11779017" cy="431602"/>
            </a:xfrm>
          </p:grpSpPr>
          <p:grpSp>
            <p:nvGrpSpPr>
              <p:cNvPr id="22" name="Group 6">
                <a:extLst>
                  <a:ext uri="{FF2B5EF4-FFF2-40B4-BE49-F238E27FC236}">
                    <a16:creationId xmlns:a16="http://schemas.microsoft.com/office/drawing/2014/main" id="{AB56AAAD-EB1E-0F41-679C-EFE4763C4C89}"/>
                  </a:ext>
                </a:extLst>
              </p:cNvPr>
              <p:cNvGrpSpPr/>
              <p:nvPr/>
            </p:nvGrpSpPr>
            <p:grpSpPr>
              <a:xfrm>
                <a:off x="206491" y="161364"/>
                <a:ext cx="11779017" cy="431602"/>
                <a:chOff x="206491" y="161364"/>
                <a:chExt cx="11779017" cy="431602"/>
              </a:xfrm>
            </p:grpSpPr>
            <p:sp>
              <p:nvSpPr>
                <p:cNvPr id="24" name="Retângulo: Cantos Arredondados 23">
                  <a:extLst>
                    <a:ext uri="{FF2B5EF4-FFF2-40B4-BE49-F238E27FC236}">
                      <a16:creationId xmlns:a16="http://schemas.microsoft.com/office/drawing/2014/main" id="{E3C1C798-4BAE-4E14-561E-ED724C91CEAD}"/>
                    </a:ext>
                  </a:extLst>
                </p:cNvPr>
                <p:cNvSpPr/>
                <p:nvPr/>
              </p:nvSpPr>
              <p:spPr>
                <a:xfrm>
                  <a:off x="206491" y="161364"/>
                  <a:ext cx="11779017" cy="431602"/>
                </a:xfrm>
                <a:prstGeom prst="roundRect">
                  <a:avLst/>
                </a:prstGeom>
                <a:gradFill>
                  <a:gsLst>
                    <a:gs pos="99000">
                      <a:srgbClr val="EB5800"/>
                    </a:gs>
                    <a:gs pos="0">
                      <a:srgbClr val="530A0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5" name="Gráfico 24">
                  <a:extLst>
                    <a:ext uri="{FF2B5EF4-FFF2-40B4-BE49-F238E27FC236}">
                      <a16:creationId xmlns:a16="http://schemas.microsoft.com/office/drawing/2014/main" id="{46E7EE1D-4758-9703-8D6F-47A8195B2A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grpSp>
          <p:sp>
            <p:nvSpPr>
              <p:cNvPr id="23" name="CaixaDeTexto 17">
                <a:extLst>
                  <a:ext uri="{FF2B5EF4-FFF2-40B4-BE49-F238E27FC236}">
                    <a16:creationId xmlns:a16="http://schemas.microsoft.com/office/drawing/2014/main" id="{0CA67B59-AAF0-5F42-8A7F-A83A0389B861}"/>
                  </a:ext>
                </a:extLst>
              </p:cNvPr>
              <p:cNvSpPr txBox="1"/>
              <p:nvPr/>
            </p:nvSpPr>
            <p:spPr>
              <a:xfrm>
                <a:off x="4063126" y="227735"/>
                <a:ext cx="3873397" cy="307777"/>
              </a:xfrm>
              <a:prstGeom prst="rect">
                <a:avLst/>
              </a:prstGeom>
              <a:noFill/>
            </p:spPr>
            <p:txBody>
              <a:bodyPr wrap="square" rtlCol="0">
                <a:spAutoFit/>
              </a:bodyPr>
              <a:lstStyle/>
              <a:p>
                <a:pPr algn="ctr"/>
                <a:r>
                  <a:rPr lang="pt-BR" sz="1400" dirty="0">
                    <a:solidFill>
                      <a:schemeClr val="bg1"/>
                    </a:solidFill>
                    <a:latin typeface="AMX" pitchFamily="2" charset="77"/>
                  </a:rPr>
                  <a:t>CONSTRUÇÃO DE RELACIONAMENTO</a:t>
                </a:r>
              </a:p>
            </p:txBody>
          </p:sp>
        </p:grpSp>
        <p:pic>
          <p:nvPicPr>
            <p:cNvPr id="21" name="Gráfico 20">
              <a:extLst>
                <a:ext uri="{FF2B5EF4-FFF2-40B4-BE49-F238E27FC236}">
                  <a16:creationId xmlns:a16="http://schemas.microsoft.com/office/drawing/2014/main" id="{91F811A2-5A0A-7E9C-5422-90D95543AB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50739" y="232775"/>
              <a:ext cx="758521" cy="286406"/>
            </a:xfrm>
            <a:prstGeom prst="rect">
              <a:avLst/>
            </a:prstGeom>
          </p:spPr>
        </p:pic>
      </p:grpSp>
    </p:spTree>
    <p:extLst>
      <p:ext uri="{BB962C8B-B14F-4D97-AF65-F5344CB8AC3E}">
        <p14:creationId xmlns:p14="http://schemas.microsoft.com/office/powerpoint/2010/main" val="110489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F67E6-C78B-DCFB-BED2-FC733E495EE1}"/>
            </a:ext>
          </a:extLst>
        </p:cNvPr>
        <p:cNvGrpSpPr/>
        <p:nvPr/>
      </p:nvGrpSpPr>
      <p:grpSpPr>
        <a:xfrm>
          <a:off x="0" y="0"/>
          <a:ext cx="0" cy="0"/>
          <a:chOff x="0" y="0"/>
          <a:chExt cx="0" cy="0"/>
        </a:xfrm>
      </p:grpSpPr>
      <p:sp>
        <p:nvSpPr>
          <p:cNvPr id="2" name="Retângulo Arredondado 1">
            <a:extLst>
              <a:ext uri="{FF2B5EF4-FFF2-40B4-BE49-F238E27FC236}">
                <a16:creationId xmlns:a16="http://schemas.microsoft.com/office/drawing/2014/main" id="{05D25492-6BCE-C29B-59E1-F1960046B4EA}"/>
              </a:ext>
            </a:extLst>
          </p:cNvPr>
          <p:cNvSpPr>
            <a:spLocks noGrp="1" noRot="1" noMove="1" noResize="1" noEditPoints="1" noAdjustHandles="1" noChangeArrowheads="1" noChangeShapeType="1"/>
          </p:cNvSpPr>
          <p:nvPr/>
        </p:nvSpPr>
        <p:spPr>
          <a:xfrm>
            <a:off x="503664" y="1513315"/>
            <a:ext cx="11184672" cy="4526951"/>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7" name="Agrupar 26">
            <a:extLst>
              <a:ext uri="{FF2B5EF4-FFF2-40B4-BE49-F238E27FC236}">
                <a16:creationId xmlns:a16="http://schemas.microsoft.com/office/drawing/2014/main" id="{DADDFD50-DAE3-718B-A4DE-BB1D3CCC7083}"/>
              </a:ext>
            </a:extLst>
          </p:cNvPr>
          <p:cNvGrpSpPr/>
          <p:nvPr/>
        </p:nvGrpSpPr>
        <p:grpSpPr>
          <a:xfrm rot="1800000">
            <a:off x="9333735" y="5564751"/>
            <a:ext cx="1002789" cy="1203303"/>
            <a:chOff x="5234195" y="4428055"/>
            <a:chExt cx="1002789" cy="1203303"/>
          </a:xfrm>
        </p:grpSpPr>
        <p:sp>
          <p:nvSpPr>
            <p:cNvPr id="28" name="Retângulo Arredondado 21">
              <a:extLst>
                <a:ext uri="{FF2B5EF4-FFF2-40B4-BE49-F238E27FC236}">
                  <a16:creationId xmlns:a16="http://schemas.microsoft.com/office/drawing/2014/main" id="{37D63A31-40FE-2AEC-F59B-997131D49FBA}"/>
                </a:ext>
              </a:extLst>
            </p:cNvPr>
            <p:cNvSpPr/>
            <p:nvPr/>
          </p:nvSpPr>
          <p:spPr>
            <a:xfrm>
              <a:off x="6006794" y="4749153"/>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Arredondado 22">
              <a:extLst>
                <a:ext uri="{FF2B5EF4-FFF2-40B4-BE49-F238E27FC236}">
                  <a16:creationId xmlns:a16="http://schemas.microsoft.com/office/drawing/2014/main" id="{AA001ABA-FD55-956B-134A-590A7FF0EE2D}"/>
                </a:ext>
              </a:extLst>
            </p:cNvPr>
            <p:cNvSpPr/>
            <p:nvPr/>
          </p:nvSpPr>
          <p:spPr>
            <a:xfrm>
              <a:off x="5234195" y="4428055"/>
              <a:ext cx="633587" cy="633586"/>
            </a:xfrm>
            <a:prstGeom prst="roundRect">
              <a:avLst/>
            </a:prstGeom>
            <a:solidFill>
              <a:srgbClr val="530C05">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0" name="Retângulo Arredondado 23">
              <a:extLst>
                <a:ext uri="{FF2B5EF4-FFF2-40B4-BE49-F238E27FC236}">
                  <a16:creationId xmlns:a16="http://schemas.microsoft.com/office/drawing/2014/main" id="{6E1E44BC-8A7E-F3E0-C28B-0BA8C5E06377}"/>
                </a:ext>
              </a:extLst>
            </p:cNvPr>
            <p:cNvSpPr/>
            <p:nvPr/>
          </p:nvSpPr>
          <p:spPr>
            <a:xfrm>
              <a:off x="5234626" y="5341132"/>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1" name="Retângulo Arredondado 24">
              <a:extLst>
                <a:ext uri="{FF2B5EF4-FFF2-40B4-BE49-F238E27FC236}">
                  <a16:creationId xmlns:a16="http://schemas.microsoft.com/office/drawing/2014/main" id="{EC9EE057-328F-EF8B-174C-9EE2E952E5BA}"/>
                </a:ext>
              </a:extLst>
            </p:cNvPr>
            <p:cNvSpPr/>
            <p:nvPr/>
          </p:nvSpPr>
          <p:spPr>
            <a:xfrm>
              <a:off x="5596950" y="5178756"/>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4" name="Agrupar 3">
            <a:extLst>
              <a:ext uri="{FF2B5EF4-FFF2-40B4-BE49-F238E27FC236}">
                <a16:creationId xmlns:a16="http://schemas.microsoft.com/office/drawing/2014/main" id="{DDCDAE61-965E-7AA3-1018-D58E6544F6F0}"/>
              </a:ext>
            </a:extLst>
          </p:cNvPr>
          <p:cNvGrpSpPr/>
          <p:nvPr/>
        </p:nvGrpSpPr>
        <p:grpSpPr>
          <a:xfrm>
            <a:off x="886196" y="1982930"/>
            <a:ext cx="2941349" cy="808395"/>
            <a:chOff x="5079700" y="2002131"/>
            <a:chExt cx="6503798" cy="1610421"/>
          </a:xfrm>
        </p:grpSpPr>
        <p:sp>
          <p:nvSpPr>
            <p:cNvPr id="7" name="Retângulo: Cantos Arredondados 15">
              <a:extLst>
                <a:ext uri="{FF2B5EF4-FFF2-40B4-BE49-F238E27FC236}">
                  <a16:creationId xmlns:a16="http://schemas.microsoft.com/office/drawing/2014/main" id="{1B388FA8-6B42-4819-D20F-BC1F25B6ECC6}"/>
                </a:ext>
              </a:extLst>
            </p:cNvPr>
            <p:cNvSpPr/>
            <p:nvPr/>
          </p:nvSpPr>
          <p:spPr>
            <a:xfrm rot="10800000">
              <a:off x="5079700" y="2002131"/>
              <a:ext cx="6503798" cy="1610421"/>
            </a:xfrm>
            <a:prstGeom prst="roundRect">
              <a:avLst>
                <a:gd name="adj" fmla="val 21502"/>
              </a:avLst>
            </a:prstGeom>
            <a:gradFill>
              <a:gsLst>
                <a:gs pos="12000">
                  <a:srgbClr val="530C05"/>
                </a:gs>
                <a:gs pos="77000">
                  <a:srgbClr val="9A100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CaixaDeTexto 8">
              <a:extLst>
                <a:ext uri="{FF2B5EF4-FFF2-40B4-BE49-F238E27FC236}">
                  <a16:creationId xmlns:a16="http://schemas.microsoft.com/office/drawing/2014/main" id="{6404C229-F9F4-EFCF-4476-924C00543542}"/>
                </a:ext>
              </a:extLst>
            </p:cNvPr>
            <p:cNvSpPr txBox="1"/>
            <p:nvPr/>
          </p:nvSpPr>
          <p:spPr>
            <a:xfrm>
              <a:off x="5398395" y="2104602"/>
              <a:ext cx="5866406" cy="1410195"/>
            </a:xfrm>
            <a:prstGeom prst="rect">
              <a:avLst/>
            </a:prstGeom>
            <a:noFill/>
          </p:spPr>
          <p:txBody>
            <a:bodyPr wrap="square">
              <a:spAutoFit/>
            </a:bodyPr>
            <a:lstStyle/>
            <a:p>
              <a:pPr algn="ctr"/>
              <a:r>
                <a:rPr lang="pt-BR" sz="2000" b="1" dirty="0">
                  <a:solidFill>
                    <a:schemeClr val="bg1"/>
                  </a:solidFill>
                  <a:latin typeface="AMX" pitchFamily="2" charset="77"/>
                </a:rPr>
                <a:t>HONESTIDADE E TRANSPARÊNCIA:</a:t>
              </a:r>
            </a:p>
          </p:txBody>
        </p:sp>
      </p:grpSp>
      <p:sp>
        <p:nvSpPr>
          <p:cNvPr id="5" name="CaixaDeTexto 4">
            <a:extLst>
              <a:ext uri="{FF2B5EF4-FFF2-40B4-BE49-F238E27FC236}">
                <a16:creationId xmlns:a16="http://schemas.microsoft.com/office/drawing/2014/main" id="{AC9E59D9-76E6-F3B1-7CC8-21941D01D3AE}"/>
              </a:ext>
            </a:extLst>
          </p:cNvPr>
          <p:cNvSpPr txBox="1"/>
          <p:nvPr/>
        </p:nvSpPr>
        <p:spPr>
          <a:xfrm>
            <a:off x="1005301" y="3073648"/>
            <a:ext cx="2678113" cy="2308324"/>
          </a:xfrm>
          <a:prstGeom prst="rect">
            <a:avLst/>
          </a:prstGeom>
          <a:noFill/>
        </p:spPr>
        <p:txBody>
          <a:bodyPr wrap="square">
            <a:spAutoFit/>
          </a:bodyPr>
          <a:lstStyle/>
          <a:p>
            <a:r>
              <a:rPr lang="pt-BR" dirty="0">
                <a:ea typeface="+mn-lt"/>
                <a:cs typeface="+mn-lt"/>
              </a:rPr>
              <a:t>Seja sempre verdadeiro, mesmo que a verdade seja difícil. Compartilhe informações de forma aberta e clara, evitando meias-verdades ou omissões. Isso demonstra integridade.</a:t>
            </a:r>
            <a:endParaRPr lang="pt-BR" dirty="0"/>
          </a:p>
        </p:txBody>
      </p:sp>
      <p:grpSp>
        <p:nvGrpSpPr>
          <p:cNvPr id="8" name="Agrupar 7">
            <a:extLst>
              <a:ext uri="{FF2B5EF4-FFF2-40B4-BE49-F238E27FC236}">
                <a16:creationId xmlns:a16="http://schemas.microsoft.com/office/drawing/2014/main" id="{6C3A71D1-5571-7B53-8465-CDA3DE257FC5}"/>
              </a:ext>
            </a:extLst>
          </p:cNvPr>
          <p:cNvGrpSpPr/>
          <p:nvPr/>
        </p:nvGrpSpPr>
        <p:grpSpPr>
          <a:xfrm>
            <a:off x="4625325" y="1982931"/>
            <a:ext cx="2941349" cy="808395"/>
            <a:chOff x="5079700" y="2002131"/>
            <a:chExt cx="6503798" cy="1610421"/>
          </a:xfrm>
        </p:grpSpPr>
        <p:sp>
          <p:nvSpPr>
            <p:cNvPr id="10" name="Retângulo: Cantos Arredondados 15">
              <a:extLst>
                <a:ext uri="{FF2B5EF4-FFF2-40B4-BE49-F238E27FC236}">
                  <a16:creationId xmlns:a16="http://schemas.microsoft.com/office/drawing/2014/main" id="{3687654F-43E2-5D73-BFE5-817F0C7E42EC}"/>
                </a:ext>
              </a:extLst>
            </p:cNvPr>
            <p:cNvSpPr/>
            <p:nvPr/>
          </p:nvSpPr>
          <p:spPr>
            <a:xfrm rot="10800000">
              <a:off x="5079700" y="2002131"/>
              <a:ext cx="6503798" cy="1610421"/>
            </a:xfrm>
            <a:prstGeom prst="roundRect">
              <a:avLst>
                <a:gd name="adj" fmla="val 21502"/>
              </a:avLst>
            </a:prstGeom>
            <a:gradFill>
              <a:gsLst>
                <a:gs pos="12000">
                  <a:srgbClr val="530C05"/>
                </a:gs>
                <a:gs pos="77000">
                  <a:srgbClr val="9A100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CaixaDeTexto 10">
              <a:extLst>
                <a:ext uri="{FF2B5EF4-FFF2-40B4-BE49-F238E27FC236}">
                  <a16:creationId xmlns:a16="http://schemas.microsoft.com/office/drawing/2014/main" id="{5C120A12-B399-D78A-39A9-8919F1EEE3F5}"/>
                </a:ext>
              </a:extLst>
            </p:cNvPr>
            <p:cNvSpPr txBox="1"/>
            <p:nvPr/>
          </p:nvSpPr>
          <p:spPr>
            <a:xfrm>
              <a:off x="5201062" y="2102241"/>
              <a:ext cx="6261074" cy="1410195"/>
            </a:xfrm>
            <a:prstGeom prst="rect">
              <a:avLst/>
            </a:prstGeom>
            <a:noFill/>
          </p:spPr>
          <p:txBody>
            <a:bodyPr wrap="square">
              <a:spAutoFit/>
            </a:bodyPr>
            <a:lstStyle/>
            <a:p>
              <a:pPr algn="ctr"/>
              <a:r>
                <a:rPr lang="pt-BR" sz="2000" b="1" dirty="0">
                  <a:solidFill>
                    <a:schemeClr val="bg1"/>
                  </a:solidFill>
                  <a:latin typeface="AMX" pitchFamily="2" charset="77"/>
                </a:rPr>
                <a:t>COOMPETÊNCIA</a:t>
              </a:r>
            </a:p>
            <a:p>
              <a:pPr algn="ctr"/>
              <a:r>
                <a:rPr lang="pt-BR" sz="2000" b="1" dirty="0">
                  <a:solidFill>
                    <a:schemeClr val="bg1"/>
                  </a:solidFill>
                  <a:latin typeface="AMX" pitchFamily="2" charset="77"/>
                </a:rPr>
                <a:t>E CONFIABILIDADE:</a:t>
              </a:r>
            </a:p>
          </p:txBody>
        </p:sp>
      </p:grpSp>
      <p:sp>
        <p:nvSpPr>
          <p:cNvPr id="12" name="CaixaDeTexto 11">
            <a:extLst>
              <a:ext uri="{FF2B5EF4-FFF2-40B4-BE49-F238E27FC236}">
                <a16:creationId xmlns:a16="http://schemas.microsoft.com/office/drawing/2014/main" id="{7E1FD97C-F085-D1C0-C0FF-B9883673DA64}"/>
              </a:ext>
            </a:extLst>
          </p:cNvPr>
          <p:cNvSpPr txBox="1"/>
          <p:nvPr/>
        </p:nvSpPr>
        <p:spPr>
          <a:xfrm>
            <a:off x="4548137" y="3073648"/>
            <a:ext cx="3095724" cy="1754326"/>
          </a:xfrm>
          <a:prstGeom prst="rect">
            <a:avLst/>
          </a:prstGeom>
          <a:noFill/>
        </p:spPr>
        <p:txBody>
          <a:bodyPr wrap="square">
            <a:spAutoFit/>
          </a:bodyPr>
          <a:lstStyle/>
          <a:p>
            <a:r>
              <a:rPr lang="pt-BR" dirty="0">
                <a:ea typeface="+mn-lt"/>
                <a:cs typeface="+mn-lt"/>
              </a:rPr>
              <a:t>Cumpra o que promete. Entregue resultados de qualidade e seja pontual. Demonstre que você é capaz de fazer o que se propõe e que se pode contar com você.</a:t>
            </a:r>
            <a:endParaRPr lang="pt-BR" dirty="0"/>
          </a:p>
        </p:txBody>
      </p:sp>
      <p:grpSp>
        <p:nvGrpSpPr>
          <p:cNvPr id="13" name="Agrupar 12">
            <a:extLst>
              <a:ext uri="{FF2B5EF4-FFF2-40B4-BE49-F238E27FC236}">
                <a16:creationId xmlns:a16="http://schemas.microsoft.com/office/drawing/2014/main" id="{E7926475-37E7-1331-12A1-30B6E8A2DE6F}"/>
              </a:ext>
            </a:extLst>
          </p:cNvPr>
          <p:cNvGrpSpPr/>
          <p:nvPr/>
        </p:nvGrpSpPr>
        <p:grpSpPr>
          <a:xfrm>
            <a:off x="8364455" y="1982930"/>
            <a:ext cx="2941350" cy="808394"/>
            <a:chOff x="5079697" y="2002131"/>
            <a:chExt cx="6503801" cy="1610421"/>
          </a:xfrm>
        </p:grpSpPr>
        <p:sp>
          <p:nvSpPr>
            <p:cNvPr id="17" name="Retângulo: Cantos Arredondados 15">
              <a:extLst>
                <a:ext uri="{FF2B5EF4-FFF2-40B4-BE49-F238E27FC236}">
                  <a16:creationId xmlns:a16="http://schemas.microsoft.com/office/drawing/2014/main" id="{1009A11C-4D01-798E-D12D-FD9DFEA95C85}"/>
                </a:ext>
              </a:extLst>
            </p:cNvPr>
            <p:cNvSpPr/>
            <p:nvPr/>
          </p:nvSpPr>
          <p:spPr>
            <a:xfrm rot="10800000">
              <a:off x="5079700" y="2002131"/>
              <a:ext cx="6503798" cy="1610421"/>
            </a:xfrm>
            <a:prstGeom prst="roundRect">
              <a:avLst>
                <a:gd name="adj" fmla="val 21502"/>
              </a:avLst>
            </a:prstGeom>
            <a:gradFill>
              <a:gsLst>
                <a:gs pos="12000">
                  <a:srgbClr val="530C05"/>
                </a:gs>
                <a:gs pos="77000">
                  <a:srgbClr val="9A100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8" name="CaixaDeTexto 17">
              <a:extLst>
                <a:ext uri="{FF2B5EF4-FFF2-40B4-BE49-F238E27FC236}">
                  <a16:creationId xmlns:a16="http://schemas.microsoft.com/office/drawing/2014/main" id="{6586F15D-2F1F-4591-A455-7BEC3680B133}"/>
                </a:ext>
              </a:extLst>
            </p:cNvPr>
            <p:cNvSpPr txBox="1"/>
            <p:nvPr/>
          </p:nvSpPr>
          <p:spPr>
            <a:xfrm>
              <a:off x="5079697" y="2102243"/>
              <a:ext cx="6503801" cy="1410197"/>
            </a:xfrm>
            <a:prstGeom prst="rect">
              <a:avLst/>
            </a:prstGeom>
            <a:noFill/>
          </p:spPr>
          <p:txBody>
            <a:bodyPr wrap="square">
              <a:spAutoFit/>
            </a:bodyPr>
            <a:lstStyle/>
            <a:p>
              <a:pPr algn="ctr"/>
              <a:r>
                <a:rPr lang="pt-BR" sz="2000" b="1" dirty="0">
                  <a:solidFill>
                    <a:schemeClr val="bg1"/>
                  </a:solidFill>
                  <a:latin typeface="AMX" pitchFamily="2" charset="77"/>
                </a:rPr>
                <a:t>VULNERABILIDADE</a:t>
              </a:r>
            </a:p>
            <a:p>
              <a:pPr algn="ctr"/>
              <a:r>
                <a:rPr lang="pt-BR" sz="2000" b="1" dirty="0">
                  <a:solidFill>
                    <a:schemeClr val="bg1"/>
                  </a:solidFill>
                  <a:latin typeface="AMX" pitchFamily="2" charset="77"/>
                </a:rPr>
                <a:t>E AUTENTICIDADE:</a:t>
              </a:r>
            </a:p>
          </p:txBody>
        </p:sp>
      </p:grpSp>
      <p:sp>
        <p:nvSpPr>
          <p:cNvPr id="21" name="CaixaDeTexto 20">
            <a:extLst>
              <a:ext uri="{FF2B5EF4-FFF2-40B4-BE49-F238E27FC236}">
                <a16:creationId xmlns:a16="http://schemas.microsoft.com/office/drawing/2014/main" id="{D0960E11-9568-4932-A7FC-E3E28D5DB7C1}"/>
              </a:ext>
            </a:extLst>
          </p:cNvPr>
          <p:cNvSpPr txBox="1"/>
          <p:nvPr/>
        </p:nvSpPr>
        <p:spPr>
          <a:xfrm>
            <a:off x="8477231" y="3073648"/>
            <a:ext cx="3329758" cy="2031325"/>
          </a:xfrm>
          <a:prstGeom prst="rect">
            <a:avLst/>
          </a:prstGeom>
          <a:noFill/>
        </p:spPr>
        <p:txBody>
          <a:bodyPr wrap="square">
            <a:spAutoFit/>
          </a:bodyPr>
          <a:lstStyle/>
          <a:p>
            <a:r>
              <a:rPr lang="pt-BR" dirty="0">
                <a:ea typeface="+mn-lt"/>
                <a:cs typeface="+mn-lt"/>
              </a:rPr>
              <a:t>Permita-se ser humano. Admitir um erro, pedir ajuda ou compartilhar uma dificuldade pode humanizar você e criar uma conexão mais profunda, mostrando que você confia nos outros também.</a:t>
            </a:r>
            <a:endParaRPr lang="pt-BR" dirty="0"/>
          </a:p>
        </p:txBody>
      </p:sp>
      <p:grpSp>
        <p:nvGrpSpPr>
          <p:cNvPr id="3" name="Agrupar 2">
            <a:extLst>
              <a:ext uri="{FF2B5EF4-FFF2-40B4-BE49-F238E27FC236}">
                <a16:creationId xmlns:a16="http://schemas.microsoft.com/office/drawing/2014/main" id="{9885179C-3709-0E72-D636-06B9F14611E6}"/>
              </a:ext>
            </a:extLst>
          </p:cNvPr>
          <p:cNvGrpSpPr/>
          <p:nvPr/>
        </p:nvGrpSpPr>
        <p:grpSpPr>
          <a:xfrm>
            <a:off x="2161599" y="801852"/>
            <a:ext cx="2710364" cy="5656234"/>
            <a:chOff x="1157832" y="2127844"/>
            <a:chExt cx="2710364" cy="5656234"/>
          </a:xfrm>
        </p:grpSpPr>
        <p:grpSp>
          <p:nvGrpSpPr>
            <p:cNvPr id="6" name="Agrupar 5">
              <a:extLst>
                <a:ext uri="{FF2B5EF4-FFF2-40B4-BE49-F238E27FC236}">
                  <a16:creationId xmlns:a16="http://schemas.microsoft.com/office/drawing/2014/main" id="{49800432-C110-86C7-0333-F6D88E082DA6}"/>
                </a:ext>
              </a:extLst>
            </p:cNvPr>
            <p:cNvGrpSpPr/>
            <p:nvPr/>
          </p:nvGrpSpPr>
          <p:grpSpPr>
            <a:xfrm>
              <a:off x="2935094" y="2127844"/>
              <a:ext cx="933102" cy="802126"/>
              <a:chOff x="2935094" y="2127844"/>
              <a:chExt cx="933102" cy="802126"/>
            </a:xfrm>
          </p:grpSpPr>
          <p:sp>
            <p:nvSpPr>
              <p:cNvPr id="19" name="Retângulo Arredondado 18">
                <a:extLst>
                  <a:ext uri="{FF2B5EF4-FFF2-40B4-BE49-F238E27FC236}">
                    <a16:creationId xmlns:a16="http://schemas.microsoft.com/office/drawing/2014/main" id="{DAF7AFA5-FA7B-6D6A-19CC-E9B2F024E3E7}"/>
                  </a:ext>
                </a:extLst>
              </p:cNvPr>
              <p:cNvSpPr/>
              <p:nvPr/>
            </p:nvSpPr>
            <p:spPr>
              <a:xfrm>
                <a:off x="2935094" y="2127844"/>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Arredondado 19">
                <a:extLst>
                  <a:ext uri="{FF2B5EF4-FFF2-40B4-BE49-F238E27FC236}">
                    <a16:creationId xmlns:a16="http://schemas.microsoft.com/office/drawing/2014/main" id="{34B4A8F3-1099-4556-CF40-1B97F125231F}"/>
                  </a:ext>
                </a:extLst>
              </p:cNvPr>
              <p:cNvSpPr/>
              <p:nvPr/>
            </p:nvSpPr>
            <p:spPr>
              <a:xfrm>
                <a:off x="3402683" y="2464457"/>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4" name="Agrupar 13">
              <a:extLst>
                <a:ext uri="{FF2B5EF4-FFF2-40B4-BE49-F238E27FC236}">
                  <a16:creationId xmlns:a16="http://schemas.microsoft.com/office/drawing/2014/main" id="{6469142D-8CE9-75E3-9C19-D623F034BCA7}"/>
                </a:ext>
              </a:extLst>
            </p:cNvPr>
            <p:cNvGrpSpPr/>
            <p:nvPr/>
          </p:nvGrpSpPr>
          <p:grpSpPr>
            <a:xfrm>
              <a:off x="1157832" y="6983410"/>
              <a:ext cx="1197501" cy="800668"/>
              <a:chOff x="1951796" y="2425028"/>
              <a:chExt cx="481260" cy="321777"/>
            </a:xfrm>
          </p:grpSpPr>
          <p:sp>
            <p:nvSpPr>
              <p:cNvPr id="15" name="Retângulo Arredondado 14">
                <a:extLst>
                  <a:ext uri="{FF2B5EF4-FFF2-40B4-BE49-F238E27FC236}">
                    <a16:creationId xmlns:a16="http://schemas.microsoft.com/office/drawing/2014/main" id="{DABA76D0-99F1-B565-2CFA-F1344860BB24}"/>
                  </a:ext>
                </a:extLst>
              </p:cNvPr>
              <p:cNvSpPr/>
              <p:nvPr/>
            </p:nvSpPr>
            <p:spPr>
              <a:xfrm>
                <a:off x="2361272" y="2675021"/>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15">
                <a:extLst>
                  <a:ext uri="{FF2B5EF4-FFF2-40B4-BE49-F238E27FC236}">
                    <a16:creationId xmlns:a16="http://schemas.microsoft.com/office/drawing/2014/main" id="{8722DD79-C1A9-B5BE-641A-C5EF9D556055}"/>
                  </a:ext>
                </a:extLst>
              </p:cNvPr>
              <p:cNvSpPr/>
              <p:nvPr/>
            </p:nvSpPr>
            <p:spPr>
              <a:xfrm>
                <a:off x="1951796" y="2425028"/>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spTree>
    <p:extLst>
      <p:ext uri="{BB962C8B-B14F-4D97-AF65-F5344CB8AC3E}">
        <p14:creationId xmlns:p14="http://schemas.microsoft.com/office/powerpoint/2010/main" val="65835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77CC8-FFA8-7D49-355A-4B08359DDB7A}"/>
            </a:ext>
          </a:extLst>
        </p:cNvPr>
        <p:cNvGrpSpPr/>
        <p:nvPr/>
      </p:nvGrpSpPr>
      <p:grpSpPr>
        <a:xfrm>
          <a:off x="0" y="0"/>
          <a:ext cx="0" cy="0"/>
          <a:chOff x="0" y="0"/>
          <a:chExt cx="0" cy="0"/>
        </a:xfrm>
      </p:grpSpPr>
      <p:sp>
        <p:nvSpPr>
          <p:cNvPr id="2" name="Retângulo Arredondado 1">
            <a:extLst>
              <a:ext uri="{FF2B5EF4-FFF2-40B4-BE49-F238E27FC236}">
                <a16:creationId xmlns:a16="http://schemas.microsoft.com/office/drawing/2014/main" id="{090D7CF7-7F8E-4EAF-6A60-A3FDFC74DC67}"/>
              </a:ext>
            </a:extLst>
          </p:cNvPr>
          <p:cNvSpPr>
            <a:spLocks noGrp="1" noRot="1" noMove="1" noResize="1" noEditPoints="1" noAdjustHandles="1" noChangeArrowheads="1" noChangeShapeType="1"/>
          </p:cNvSpPr>
          <p:nvPr/>
        </p:nvSpPr>
        <p:spPr>
          <a:xfrm>
            <a:off x="503664" y="1513315"/>
            <a:ext cx="11184672" cy="4526951"/>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7" name="Agrupar 26">
            <a:extLst>
              <a:ext uri="{FF2B5EF4-FFF2-40B4-BE49-F238E27FC236}">
                <a16:creationId xmlns:a16="http://schemas.microsoft.com/office/drawing/2014/main" id="{509A25EF-07A5-AA1F-70BD-17B3894AADDC}"/>
              </a:ext>
            </a:extLst>
          </p:cNvPr>
          <p:cNvGrpSpPr/>
          <p:nvPr/>
        </p:nvGrpSpPr>
        <p:grpSpPr>
          <a:xfrm rot="1800000">
            <a:off x="9333735" y="5564751"/>
            <a:ext cx="1002789" cy="1203303"/>
            <a:chOff x="5234195" y="4428055"/>
            <a:chExt cx="1002789" cy="1203303"/>
          </a:xfrm>
        </p:grpSpPr>
        <p:sp>
          <p:nvSpPr>
            <p:cNvPr id="28" name="Retângulo Arredondado 21">
              <a:extLst>
                <a:ext uri="{FF2B5EF4-FFF2-40B4-BE49-F238E27FC236}">
                  <a16:creationId xmlns:a16="http://schemas.microsoft.com/office/drawing/2014/main" id="{1C61CE3E-7FBB-7548-077A-7E18C653B02B}"/>
                </a:ext>
              </a:extLst>
            </p:cNvPr>
            <p:cNvSpPr/>
            <p:nvPr/>
          </p:nvSpPr>
          <p:spPr>
            <a:xfrm>
              <a:off x="6006794" y="4749153"/>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Arredondado 22">
              <a:extLst>
                <a:ext uri="{FF2B5EF4-FFF2-40B4-BE49-F238E27FC236}">
                  <a16:creationId xmlns:a16="http://schemas.microsoft.com/office/drawing/2014/main" id="{F96A2582-45BA-F1F6-AA3F-088213BBDB46}"/>
                </a:ext>
              </a:extLst>
            </p:cNvPr>
            <p:cNvSpPr/>
            <p:nvPr/>
          </p:nvSpPr>
          <p:spPr>
            <a:xfrm>
              <a:off x="5234195" y="4428055"/>
              <a:ext cx="633587" cy="633586"/>
            </a:xfrm>
            <a:prstGeom prst="roundRect">
              <a:avLst/>
            </a:prstGeom>
            <a:solidFill>
              <a:srgbClr val="530C05">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0" name="Retângulo Arredondado 23">
              <a:extLst>
                <a:ext uri="{FF2B5EF4-FFF2-40B4-BE49-F238E27FC236}">
                  <a16:creationId xmlns:a16="http://schemas.microsoft.com/office/drawing/2014/main" id="{76E2354B-4FE5-4A8C-619C-61AF5BAC7B61}"/>
                </a:ext>
              </a:extLst>
            </p:cNvPr>
            <p:cNvSpPr/>
            <p:nvPr/>
          </p:nvSpPr>
          <p:spPr>
            <a:xfrm>
              <a:off x="5234626" y="5341132"/>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1" name="Retângulo Arredondado 24">
              <a:extLst>
                <a:ext uri="{FF2B5EF4-FFF2-40B4-BE49-F238E27FC236}">
                  <a16:creationId xmlns:a16="http://schemas.microsoft.com/office/drawing/2014/main" id="{904ACD88-3025-E9D0-5FBA-93BA4C37516E}"/>
                </a:ext>
              </a:extLst>
            </p:cNvPr>
            <p:cNvSpPr/>
            <p:nvPr/>
          </p:nvSpPr>
          <p:spPr>
            <a:xfrm>
              <a:off x="5596950" y="5178756"/>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4" name="Agrupar 3">
            <a:extLst>
              <a:ext uri="{FF2B5EF4-FFF2-40B4-BE49-F238E27FC236}">
                <a16:creationId xmlns:a16="http://schemas.microsoft.com/office/drawing/2014/main" id="{03EF22F4-ADFE-A2A7-5BC1-CDCB951F348E}"/>
              </a:ext>
            </a:extLst>
          </p:cNvPr>
          <p:cNvGrpSpPr/>
          <p:nvPr/>
        </p:nvGrpSpPr>
        <p:grpSpPr>
          <a:xfrm>
            <a:off x="886196" y="1982930"/>
            <a:ext cx="2941349" cy="808395"/>
            <a:chOff x="5079700" y="2002131"/>
            <a:chExt cx="6503798" cy="1610421"/>
          </a:xfrm>
        </p:grpSpPr>
        <p:sp>
          <p:nvSpPr>
            <p:cNvPr id="7" name="Retângulo: Cantos Arredondados 15">
              <a:extLst>
                <a:ext uri="{FF2B5EF4-FFF2-40B4-BE49-F238E27FC236}">
                  <a16:creationId xmlns:a16="http://schemas.microsoft.com/office/drawing/2014/main" id="{40E8341D-3F48-1DA5-4927-0C5973B6285D}"/>
                </a:ext>
              </a:extLst>
            </p:cNvPr>
            <p:cNvSpPr/>
            <p:nvPr/>
          </p:nvSpPr>
          <p:spPr>
            <a:xfrm rot="10800000">
              <a:off x="5079700" y="2002131"/>
              <a:ext cx="6503798" cy="1610421"/>
            </a:xfrm>
            <a:prstGeom prst="roundRect">
              <a:avLst>
                <a:gd name="adj" fmla="val 21502"/>
              </a:avLst>
            </a:prstGeom>
            <a:gradFill>
              <a:gsLst>
                <a:gs pos="12000">
                  <a:srgbClr val="530C05"/>
                </a:gs>
                <a:gs pos="77000">
                  <a:srgbClr val="9A100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CaixaDeTexto 8">
              <a:extLst>
                <a:ext uri="{FF2B5EF4-FFF2-40B4-BE49-F238E27FC236}">
                  <a16:creationId xmlns:a16="http://schemas.microsoft.com/office/drawing/2014/main" id="{65B77C8D-0D43-DB4B-309B-7A71957FED59}"/>
                </a:ext>
              </a:extLst>
            </p:cNvPr>
            <p:cNvSpPr txBox="1"/>
            <p:nvPr/>
          </p:nvSpPr>
          <p:spPr>
            <a:xfrm>
              <a:off x="5398395" y="2408805"/>
              <a:ext cx="5866406" cy="797068"/>
            </a:xfrm>
            <a:prstGeom prst="rect">
              <a:avLst/>
            </a:prstGeom>
            <a:noFill/>
          </p:spPr>
          <p:txBody>
            <a:bodyPr wrap="square">
              <a:spAutoFit/>
            </a:bodyPr>
            <a:lstStyle/>
            <a:p>
              <a:pPr algn="ctr"/>
              <a:r>
                <a:rPr lang="pt-BR" sz="2000" b="1" dirty="0">
                  <a:solidFill>
                    <a:schemeClr val="bg1"/>
                  </a:solidFill>
                  <a:latin typeface="AMX" pitchFamily="2" charset="77"/>
                </a:rPr>
                <a:t>CONSISTÊNCIA:</a:t>
              </a:r>
            </a:p>
          </p:txBody>
        </p:sp>
      </p:grpSp>
      <p:sp>
        <p:nvSpPr>
          <p:cNvPr id="5" name="CaixaDeTexto 4">
            <a:extLst>
              <a:ext uri="{FF2B5EF4-FFF2-40B4-BE49-F238E27FC236}">
                <a16:creationId xmlns:a16="http://schemas.microsoft.com/office/drawing/2014/main" id="{307FC55E-12F3-4BE3-8D31-AB3CF9352755}"/>
              </a:ext>
            </a:extLst>
          </p:cNvPr>
          <p:cNvSpPr txBox="1"/>
          <p:nvPr/>
        </p:nvSpPr>
        <p:spPr>
          <a:xfrm>
            <a:off x="1005301" y="2992540"/>
            <a:ext cx="2709466" cy="2308324"/>
          </a:xfrm>
          <a:prstGeom prst="rect">
            <a:avLst/>
          </a:prstGeom>
          <a:noFill/>
        </p:spPr>
        <p:txBody>
          <a:bodyPr wrap="square">
            <a:spAutoFit/>
          </a:bodyPr>
          <a:lstStyle/>
          <a:p>
            <a:r>
              <a:rPr lang="pt-BR" dirty="0">
                <a:ea typeface="+mn-lt"/>
                <a:cs typeface="+mn-lt"/>
              </a:rPr>
              <a:t>Suas palavras e ações precisam estar alinhadas ao longo do tempo. Ser previsível em seu comportamento ético</a:t>
            </a:r>
          </a:p>
          <a:p>
            <a:r>
              <a:rPr lang="pt-BR" dirty="0">
                <a:ea typeface="+mn-lt"/>
                <a:cs typeface="+mn-lt"/>
              </a:rPr>
              <a:t>e nas suas promessas gera segurança nas outras pessoas.</a:t>
            </a:r>
            <a:endParaRPr lang="pt-BR" dirty="0"/>
          </a:p>
        </p:txBody>
      </p:sp>
      <p:grpSp>
        <p:nvGrpSpPr>
          <p:cNvPr id="8" name="Agrupar 7">
            <a:extLst>
              <a:ext uri="{FF2B5EF4-FFF2-40B4-BE49-F238E27FC236}">
                <a16:creationId xmlns:a16="http://schemas.microsoft.com/office/drawing/2014/main" id="{91D66D30-B05A-7619-777F-E6E249FE880D}"/>
              </a:ext>
            </a:extLst>
          </p:cNvPr>
          <p:cNvGrpSpPr/>
          <p:nvPr/>
        </p:nvGrpSpPr>
        <p:grpSpPr>
          <a:xfrm>
            <a:off x="4625325" y="1982931"/>
            <a:ext cx="2941349" cy="808395"/>
            <a:chOff x="5079700" y="2002131"/>
            <a:chExt cx="6503798" cy="1610421"/>
          </a:xfrm>
        </p:grpSpPr>
        <p:sp>
          <p:nvSpPr>
            <p:cNvPr id="10" name="Retângulo: Cantos Arredondados 15">
              <a:extLst>
                <a:ext uri="{FF2B5EF4-FFF2-40B4-BE49-F238E27FC236}">
                  <a16:creationId xmlns:a16="http://schemas.microsoft.com/office/drawing/2014/main" id="{AF4559EE-E0A4-93ED-25AE-73F1C96FDA42}"/>
                </a:ext>
              </a:extLst>
            </p:cNvPr>
            <p:cNvSpPr/>
            <p:nvPr/>
          </p:nvSpPr>
          <p:spPr>
            <a:xfrm rot="10800000">
              <a:off x="5079700" y="2002131"/>
              <a:ext cx="6503798" cy="1610421"/>
            </a:xfrm>
            <a:prstGeom prst="roundRect">
              <a:avLst>
                <a:gd name="adj" fmla="val 21502"/>
              </a:avLst>
            </a:prstGeom>
            <a:gradFill>
              <a:gsLst>
                <a:gs pos="12000">
                  <a:srgbClr val="530C05"/>
                </a:gs>
                <a:gs pos="77000">
                  <a:srgbClr val="9A100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CaixaDeTexto 10">
              <a:extLst>
                <a:ext uri="{FF2B5EF4-FFF2-40B4-BE49-F238E27FC236}">
                  <a16:creationId xmlns:a16="http://schemas.microsoft.com/office/drawing/2014/main" id="{62307C84-BABF-10F6-2231-EB7A60DE6611}"/>
                </a:ext>
              </a:extLst>
            </p:cNvPr>
            <p:cNvSpPr txBox="1"/>
            <p:nvPr/>
          </p:nvSpPr>
          <p:spPr>
            <a:xfrm>
              <a:off x="5201062" y="2408803"/>
              <a:ext cx="6261074" cy="797068"/>
            </a:xfrm>
            <a:prstGeom prst="rect">
              <a:avLst/>
            </a:prstGeom>
            <a:noFill/>
          </p:spPr>
          <p:txBody>
            <a:bodyPr wrap="square">
              <a:spAutoFit/>
            </a:bodyPr>
            <a:lstStyle/>
            <a:p>
              <a:pPr algn="ctr"/>
              <a:r>
                <a:rPr lang="pt-BR" sz="2000" b="1" dirty="0">
                  <a:solidFill>
                    <a:schemeClr val="bg1"/>
                  </a:solidFill>
                  <a:latin typeface="AMX" pitchFamily="2" charset="77"/>
                </a:rPr>
                <a:t>EMPATIA E RESPEITO:</a:t>
              </a:r>
            </a:p>
          </p:txBody>
        </p:sp>
      </p:grpSp>
      <p:sp>
        <p:nvSpPr>
          <p:cNvPr id="12" name="CaixaDeTexto 11">
            <a:extLst>
              <a:ext uri="{FF2B5EF4-FFF2-40B4-BE49-F238E27FC236}">
                <a16:creationId xmlns:a16="http://schemas.microsoft.com/office/drawing/2014/main" id="{76ECA170-A56A-C1E7-48CD-6267B3459127}"/>
              </a:ext>
            </a:extLst>
          </p:cNvPr>
          <p:cNvSpPr txBox="1"/>
          <p:nvPr/>
        </p:nvSpPr>
        <p:spPr>
          <a:xfrm>
            <a:off x="4548137" y="3073648"/>
            <a:ext cx="3018538" cy="2585323"/>
          </a:xfrm>
          <a:prstGeom prst="rect">
            <a:avLst/>
          </a:prstGeom>
          <a:noFill/>
        </p:spPr>
        <p:txBody>
          <a:bodyPr wrap="square">
            <a:spAutoFit/>
          </a:bodyPr>
          <a:lstStyle/>
          <a:p>
            <a:r>
              <a:rPr lang="pt-BR" dirty="0">
                <a:ea typeface="+mn-lt"/>
                <a:cs typeface="+mn-lt"/>
              </a:rPr>
              <a:t>Mostre que você se importa com os sentimentos e perspectivas dos outros. Ouça ativamente (como vimos no tópico anterior!), valide as emoções alheias e trate a todos com consideração, independente de discordâncias.</a:t>
            </a:r>
            <a:endParaRPr lang="pt-BR" dirty="0"/>
          </a:p>
        </p:txBody>
      </p:sp>
      <p:grpSp>
        <p:nvGrpSpPr>
          <p:cNvPr id="13" name="Agrupar 12">
            <a:extLst>
              <a:ext uri="{FF2B5EF4-FFF2-40B4-BE49-F238E27FC236}">
                <a16:creationId xmlns:a16="http://schemas.microsoft.com/office/drawing/2014/main" id="{8348B321-5C60-BA34-83E7-4CA4CD15408C}"/>
              </a:ext>
            </a:extLst>
          </p:cNvPr>
          <p:cNvGrpSpPr/>
          <p:nvPr/>
        </p:nvGrpSpPr>
        <p:grpSpPr>
          <a:xfrm>
            <a:off x="8364455" y="1982930"/>
            <a:ext cx="2941350" cy="808394"/>
            <a:chOff x="5079697" y="2002131"/>
            <a:chExt cx="6503801" cy="1610421"/>
          </a:xfrm>
        </p:grpSpPr>
        <p:sp>
          <p:nvSpPr>
            <p:cNvPr id="17" name="Retângulo: Cantos Arredondados 15">
              <a:extLst>
                <a:ext uri="{FF2B5EF4-FFF2-40B4-BE49-F238E27FC236}">
                  <a16:creationId xmlns:a16="http://schemas.microsoft.com/office/drawing/2014/main" id="{75F00453-6BE2-D596-7035-F196C255166A}"/>
                </a:ext>
              </a:extLst>
            </p:cNvPr>
            <p:cNvSpPr/>
            <p:nvPr/>
          </p:nvSpPr>
          <p:spPr>
            <a:xfrm rot="10800000">
              <a:off x="5079700" y="2002131"/>
              <a:ext cx="6503798" cy="1610421"/>
            </a:xfrm>
            <a:prstGeom prst="roundRect">
              <a:avLst>
                <a:gd name="adj" fmla="val 21502"/>
              </a:avLst>
            </a:prstGeom>
            <a:gradFill>
              <a:gsLst>
                <a:gs pos="12000">
                  <a:srgbClr val="530C05"/>
                </a:gs>
                <a:gs pos="77000">
                  <a:srgbClr val="9A100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8" name="CaixaDeTexto 17">
              <a:extLst>
                <a:ext uri="{FF2B5EF4-FFF2-40B4-BE49-F238E27FC236}">
                  <a16:creationId xmlns:a16="http://schemas.microsoft.com/office/drawing/2014/main" id="{A0B4A538-EFC4-498C-956D-A928955E6BFD}"/>
                </a:ext>
              </a:extLst>
            </p:cNvPr>
            <p:cNvSpPr txBox="1"/>
            <p:nvPr/>
          </p:nvSpPr>
          <p:spPr>
            <a:xfrm>
              <a:off x="5079697" y="2408805"/>
              <a:ext cx="6503801" cy="797069"/>
            </a:xfrm>
            <a:prstGeom prst="rect">
              <a:avLst/>
            </a:prstGeom>
            <a:noFill/>
          </p:spPr>
          <p:txBody>
            <a:bodyPr wrap="square">
              <a:spAutoFit/>
            </a:bodyPr>
            <a:lstStyle/>
            <a:p>
              <a:pPr algn="ctr"/>
              <a:r>
                <a:rPr lang="pt-BR" sz="2000" b="1" dirty="0">
                  <a:solidFill>
                    <a:schemeClr val="bg1"/>
                  </a:solidFill>
                  <a:latin typeface="AMX" pitchFamily="2" charset="77"/>
                </a:rPr>
                <a:t>CONFIDENCIALIDADE:</a:t>
              </a:r>
            </a:p>
          </p:txBody>
        </p:sp>
      </p:grpSp>
      <p:sp>
        <p:nvSpPr>
          <p:cNvPr id="21" name="CaixaDeTexto 20">
            <a:extLst>
              <a:ext uri="{FF2B5EF4-FFF2-40B4-BE49-F238E27FC236}">
                <a16:creationId xmlns:a16="http://schemas.microsoft.com/office/drawing/2014/main" id="{005EAED4-E420-5787-95FF-739F58AC2738}"/>
              </a:ext>
            </a:extLst>
          </p:cNvPr>
          <p:cNvSpPr txBox="1"/>
          <p:nvPr/>
        </p:nvSpPr>
        <p:spPr>
          <a:xfrm>
            <a:off x="8364455" y="3062576"/>
            <a:ext cx="3442534" cy="2031325"/>
          </a:xfrm>
          <a:prstGeom prst="rect">
            <a:avLst/>
          </a:prstGeom>
          <a:noFill/>
        </p:spPr>
        <p:txBody>
          <a:bodyPr wrap="square">
            <a:spAutoFit/>
          </a:bodyPr>
          <a:lstStyle/>
          <a:p>
            <a:r>
              <a:rPr lang="pt-BR" dirty="0">
                <a:ea typeface="+mn-lt"/>
                <a:cs typeface="+mn-lt"/>
              </a:rPr>
              <a:t>Respeite a privacidade e a confiança que lhe foi depositada. Se alguém compartilha algo em sigilo, mantenha o segredo. Quebrar a confidencialidade é uma das formas mais rápidas de destruir a confiança.</a:t>
            </a:r>
            <a:endParaRPr lang="pt-BR" dirty="0"/>
          </a:p>
        </p:txBody>
      </p:sp>
      <p:grpSp>
        <p:nvGrpSpPr>
          <p:cNvPr id="3" name="Agrupar 2">
            <a:extLst>
              <a:ext uri="{FF2B5EF4-FFF2-40B4-BE49-F238E27FC236}">
                <a16:creationId xmlns:a16="http://schemas.microsoft.com/office/drawing/2014/main" id="{7C9EDA70-366B-F2B8-A4D7-111593B5CF34}"/>
              </a:ext>
            </a:extLst>
          </p:cNvPr>
          <p:cNvGrpSpPr/>
          <p:nvPr/>
        </p:nvGrpSpPr>
        <p:grpSpPr>
          <a:xfrm>
            <a:off x="2161599" y="801852"/>
            <a:ext cx="2710364" cy="5656234"/>
            <a:chOff x="1157832" y="2127844"/>
            <a:chExt cx="2710364" cy="5656234"/>
          </a:xfrm>
        </p:grpSpPr>
        <p:grpSp>
          <p:nvGrpSpPr>
            <p:cNvPr id="6" name="Agrupar 5">
              <a:extLst>
                <a:ext uri="{FF2B5EF4-FFF2-40B4-BE49-F238E27FC236}">
                  <a16:creationId xmlns:a16="http://schemas.microsoft.com/office/drawing/2014/main" id="{215B6FB5-775B-216E-A464-8EBFE487AB62}"/>
                </a:ext>
              </a:extLst>
            </p:cNvPr>
            <p:cNvGrpSpPr/>
            <p:nvPr/>
          </p:nvGrpSpPr>
          <p:grpSpPr>
            <a:xfrm>
              <a:off x="2935094" y="2127844"/>
              <a:ext cx="933102" cy="802126"/>
              <a:chOff x="2935094" y="2127844"/>
              <a:chExt cx="933102" cy="802126"/>
            </a:xfrm>
          </p:grpSpPr>
          <p:sp>
            <p:nvSpPr>
              <p:cNvPr id="19" name="Retângulo Arredondado 18">
                <a:extLst>
                  <a:ext uri="{FF2B5EF4-FFF2-40B4-BE49-F238E27FC236}">
                    <a16:creationId xmlns:a16="http://schemas.microsoft.com/office/drawing/2014/main" id="{A63A364E-CE7B-2AA4-ECBF-E5D21470A54D}"/>
                  </a:ext>
                </a:extLst>
              </p:cNvPr>
              <p:cNvSpPr/>
              <p:nvPr/>
            </p:nvSpPr>
            <p:spPr>
              <a:xfrm>
                <a:off x="2935094" y="2127844"/>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Arredondado 19">
                <a:extLst>
                  <a:ext uri="{FF2B5EF4-FFF2-40B4-BE49-F238E27FC236}">
                    <a16:creationId xmlns:a16="http://schemas.microsoft.com/office/drawing/2014/main" id="{FFE73261-54BA-47CA-5BD4-B8AF274A3EC9}"/>
                  </a:ext>
                </a:extLst>
              </p:cNvPr>
              <p:cNvSpPr/>
              <p:nvPr/>
            </p:nvSpPr>
            <p:spPr>
              <a:xfrm>
                <a:off x="3402683" y="2464457"/>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4" name="Agrupar 13">
              <a:extLst>
                <a:ext uri="{FF2B5EF4-FFF2-40B4-BE49-F238E27FC236}">
                  <a16:creationId xmlns:a16="http://schemas.microsoft.com/office/drawing/2014/main" id="{C1443209-F352-A9C8-6724-092000843F69}"/>
                </a:ext>
              </a:extLst>
            </p:cNvPr>
            <p:cNvGrpSpPr/>
            <p:nvPr/>
          </p:nvGrpSpPr>
          <p:grpSpPr>
            <a:xfrm>
              <a:off x="1157832" y="6983410"/>
              <a:ext cx="1197501" cy="800668"/>
              <a:chOff x="1951796" y="2425028"/>
              <a:chExt cx="481260" cy="321777"/>
            </a:xfrm>
          </p:grpSpPr>
          <p:sp>
            <p:nvSpPr>
              <p:cNvPr id="15" name="Retângulo Arredondado 14">
                <a:extLst>
                  <a:ext uri="{FF2B5EF4-FFF2-40B4-BE49-F238E27FC236}">
                    <a16:creationId xmlns:a16="http://schemas.microsoft.com/office/drawing/2014/main" id="{2678B116-DDF8-3600-1492-A6B9A9023474}"/>
                  </a:ext>
                </a:extLst>
              </p:cNvPr>
              <p:cNvSpPr/>
              <p:nvPr/>
            </p:nvSpPr>
            <p:spPr>
              <a:xfrm>
                <a:off x="2361272" y="2675021"/>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15">
                <a:extLst>
                  <a:ext uri="{FF2B5EF4-FFF2-40B4-BE49-F238E27FC236}">
                    <a16:creationId xmlns:a16="http://schemas.microsoft.com/office/drawing/2014/main" id="{275DA450-6DDA-38DB-852A-54A7D1D29420}"/>
                  </a:ext>
                </a:extLst>
              </p:cNvPr>
              <p:cNvSpPr/>
              <p:nvPr/>
            </p:nvSpPr>
            <p:spPr>
              <a:xfrm>
                <a:off x="1951796" y="2425028"/>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spTree>
    <p:extLst>
      <p:ext uri="{BB962C8B-B14F-4D97-AF65-F5344CB8AC3E}">
        <p14:creationId xmlns:p14="http://schemas.microsoft.com/office/powerpoint/2010/main" val="1011639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913F2-6E3A-EA92-C2A9-171D17E887A1}"/>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98C666CD-B1B2-4060-FA98-006D150BB1CE}"/>
              </a:ext>
            </a:extLst>
          </p:cNvPr>
          <p:cNvPicPr>
            <a:picLocks noChangeAspect="1"/>
          </p:cNvPicPr>
          <p:nvPr/>
        </p:nvPicPr>
        <p:blipFill>
          <a:blip r:embed="rId2">
            <a:extLst>
              <a:ext uri="{28A0092B-C50C-407E-A947-70E740481C1C}">
                <a14:useLocalDpi xmlns:a14="http://schemas.microsoft.com/office/drawing/2010/main" val="0"/>
              </a:ext>
            </a:extLst>
          </a:blip>
          <a:srcRect t="588" b="588"/>
          <a:stretch/>
        </p:blipFill>
        <p:spPr>
          <a:xfrm>
            <a:off x="-48766" y="0"/>
            <a:ext cx="12240766" cy="6912428"/>
          </a:xfrm>
          <a:prstGeom prst="rect">
            <a:avLst/>
          </a:prstGeom>
        </p:spPr>
      </p:pic>
      <p:sp>
        <p:nvSpPr>
          <p:cNvPr id="7" name="Retângulo: Cantos Arredondados 15">
            <a:extLst>
              <a:ext uri="{FF2B5EF4-FFF2-40B4-BE49-F238E27FC236}">
                <a16:creationId xmlns:a16="http://schemas.microsoft.com/office/drawing/2014/main" id="{505A568B-52B4-D345-D218-ABF901D2F049}"/>
              </a:ext>
            </a:extLst>
          </p:cNvPr>
          <p:cNvSpPr/>
          <p:nvPr/>
        </p:nvSpPr>
        <p:spPr>
          <a:xfrm>
            <a:off x="264696" y="2410924"/>
            <a:ext cx="11927304" cy="2847193"/>
          </a:xfrm>
          <a:prstGeom prst="roundRect">
            <a:avLst>
              <a:gd name="adj" fmla="val 3691"/>
            </a:avLst>
          </a:prstGeom>
          <a:gradFill>
            <a:gsLst>
              <a:gs pos="25000">
                <a:srgbClr val="530C05">
                  <a:alpha val="88000"/>
                </a:srgbClr>
              </a:gs>
              <a:gs pos="75000">
                <a:srgbClr val="530C05">
                  <a:alpha val="0"/>
                </a:srgbClr>
              </a:gs>
              <a:gs pos="46000">
                <a:srgbClr val="9A1003">
                  <a:alpha val="5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CaixaDeTexto 7">
            <a:extLst>
              <a:ext uri="{FF2B5EF4-FFF2-40B4-BE49-F238E27FC236}">
                <a16:creationId xmlns:a16="http://schemas.microsoft.com/office/drawing/2014/main" id="{9AFC8E27-9D93-4641-3A9A-D27C9ABB9FA7}"/>
              </a:ext>
            </a:extLst>
          </p:cNvPr>
          <p:cNvSpPr txBox="1"/>
          <p:nvPr/>
        </p:nvSpPr>
        <p:spPr>
          <a:xfrm>
            <a:off x="778579" y="3062939"/>
            <a:ext cx="5948149" cy="1569660"/>
          </a:xfrm>
          <a:prstGeom prst="rect">
            <a:avLst/>
          </a:prstGeom>
          <a:noFill/>
        </p:spPr>
        <p:txBody>
          <a:bodyPr wrap="square">
            <a:spAutoFit/>
          </a:bodyPr>
          <a:lstStyle/>
          <a:p>
            <a:r>
              <a:rPr lang="pt-BR" sz="2400" dirty="0">
                <a:solidFill>
                  <a:schemeClr val="bg1"/>
                </a:solidFill>
                <a:ea typeface="+mn-lt"/>
                <a:cs typeface="+mn-lt"/>
              </a:rPr>
              <a:t>Construir confiança é um investimento a longo prazo, mas os retornos em termos de comunicação, colaboração e bem-estar nos relacionamentos são imensuráveis.</a:t>
            </a:r>
            <a:endParaRPr lang="pt-BR" sz="2400" dirty="0">
              <a:solidFill>
                <a:schemeClr val="bg1"/>
              </a:solidFill>
            </a:endParaRPr>
          </a:p>
        </p:txBody>
      </p:sp>
      <p:grpSp>
        <p:nvGrpSpPr>
          <p:cNvPr id="10" name="Agrupar 9">
            <a:extLst>
              <a:ext uri="{FF2B5EF4-FFF2-40B4-BE49-F238E27FC236}">
                <a16:creationId xmlns:a16="http://schemas.microsoft.com/office/drawing/2014/main" id="{E41D53DA-F609-8D66-07D6-13C2313789C6}"/>
              </a:ext>
            </a:extLst>
          </p:cNvPr>
          <p:cNvGrpSpPr/>
          <p:nvPr/>
        </p:nvGrpSpPr>
        <p:grpSpPr>
          <a:xfrm>
            <a:off x="4462097" y="854056"/>
            <a:ext cx="5188270" cy="4404061"/>
            <a:chOff x="4729370" y="3323632"/>
            <a:chExt cx="5188270" cy="4404061"/>
          </a:xfrm>
        </p:grpSpPr>
        <p:sp>
          <p:nvSpPr>
            <p:cNvPr id="11" name="Retângulo Arredondado 29">
              <a:extLst>
                <a:ext uri="{FF2B5EF4-FFF2-40B4-BE49-F238E27FC236}">
                  <a16:creationId xmlns:a16="http://schemas.microsoft.com/office/drawing/2014/main" id="{D536DF27-5826-5772-A262-5637EA1EF2E4}"/>
                </a:ext>
              </a:extLst>
            </p:cNvPr>
            <p:cNvSpPr/>
            <p:nvPr/>
          </p:nvSpPr>
          <p:spPr>
            <a:xfrm>
              <a:off x="5501969" y="3644730"/>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Arredondado 30">
              <a:extLst>
                <a:ext uri="{FF2B5EF4-FFF2-40B4-BE49-F238E27FC236}">
                  <a16:creationId xmlns:a16="http://schemas.microsoft.com/office/drawing/2014/main" id="{E0370BC8-39DF-DAED-ED68-0F5E40106B35}"/>
                </a:ext>
              </a:extLst>
            </p:cNvPr>
            <p:cNvSpPr/>
            <p:nvPr/>
          </p:nvSpPr>
          <p:spPr>
            <a:xfrm>
              <a:off x="4729370" y="3323632"/>
              <a:ext cx="633587" cy="633586"/>
            </a:xfrm>
            <a:prstGeom prst="roundRect">
              <a:avLst/>
            </a:prstGeom>
            <a:solidFill>
              <a:srgbClr val="9A1003">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Arredondado 31">
              <a:extLst>
                <a:ext uri="{FF2B5EF4-FFF2-40B4-BE49-F238E27FC236}">
                  <a16:creationId xmlns:a16="http://schemas.microsoft.com/office/drawing/2014/main" id="{7B87F05F-FF5E-2F4D-1598-5591C11C3AFB}"/>
                </a:ext>
              </a:extLst>
            </p:cNvPr>
            <p:cNvSpPr/>
            <p:nvPr/>
          </p:nvSpPr>
          <p:spPr>
            <a:xfrm>
              <a:off x="9115756" y="6925809"/>
              <a:ext cx="801884" cy="801884"/>
            </a:xfrm>
            <a:prstGeom prst="roundRect">
              <a:avLst/>
            </a:prstGeom>
            <a:solidFill>
              <a:srgbClr val="530C05">
                <a:alpha val="5843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Arredondado 32">
              <a:extLst>
                <a:ext uri="{FF2B5EF4-FFF2-40B4-BE49-F238E27FC236}">
                  <a16:creationId xmlns:a16="http://schemas.microsoft.com/office/drawing/2014/main" id="{C611E977-B51E-1920-46EE-8279C4481FE0}"/>
                </a:ext>
              </a:extLst>
            </p:cNvPr>
            <p:cNvSpPr/>
            <p:nvPr/>
          </p:nvSpPr>
          <p:spPr>
            <a:xfrm>
              <a:off x="4729801" y="4236709"/>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Arredondado 33">
              <a:extLst>
                <a:ext uri="{FF2B5EF4-FFF2-40B4-BE49-F238E27FC236}">
                  <a16:creationId xmlns:a16="http://schemas.microsoft.com/office/drawing/2014/main" id="{85E15CED-1E15-B70B-CCBD-2888CD0227CF}"/>
                </a:ext>
              </a:extLst>
            </p:cNvPr>
            <p:cNvSpPr/>
            <p:nvPr/>
          </p:nvSpPr>
          <p:spPr>
            <a:xfrm>
              <a:off x="5092125" y="4074333"/>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34">
              <a:extLst>
                <a:ext uri="{FF2B5EF4-FFF2-40B4-BE49-F238E27FC236}">
                  <a16:creationId xmlns:a16="http://schemas.microsoft.com/office/drawing/2014/main" id="{39C362AD-B90E-626F-A803-018BF6644436}"/>
                </a:ext>
              </a:extLst>
            </p:cNvPr>
            <p:cNvSpPr/>
            <p:nvPr/>
          </p:nvSpPr>
          <p:spPr>
            <a:xfrm>
              <a:off x="8610081" y="4688191"/>
              <a:ext cx="382284" cy="3822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Arredondado 35">
              <a:extLst>
                <a:ext uri="{FF2B5EF4-FFF2-40B4-BE49-F238E27FC236}">
                  <a16:creationId xmlns:a16="http://schemas.microsoft.com/office/drawing/2014/main" id="{9555376C-7BEB-07A8-9493-AC6BE47CFD87}"/>
                </a:ext>
              </a:extLst>
            </p:cNvPr>
            <p:cNvSpPr/>
            <p:nvPr/>
          </p:nvSpPr>
          <p:spPr>
            <a:xfrm>
              <a:off x="8382764" y="5158930"/>
              <a:ext cx="200301" cy="200301"/>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19" name="Agrupar 18">
            <a:extLst>
              <a:ext uri="{FF2B5EF4-FFF2-40B4-BE49-F238E27FC236}">
                <a16:creationId xmlns:a16="http://schemas.microsoft.com/office/drawing/2014/main" id="{DEDCD311-C377-E10C-F015-C69E37AE51EB}"/>
              </a:ext>
            </a:extLst>
          </p:cNvPr>
          <p:cNvGrpSpPr/>
          <p:nvPr/>
        </p:nvGrpSpPr>
        <p:grpSpPr>
          <a:xfrm>
            <a:off x="206491" y="161364"/>
            <a:ext cx="11779017" cy="431602"/>
            <a:chOff x="206491" y="161364"/>
            <a:chExt cx="11779017" cy="431602"/>
          </a:xfrm>
        </p:grpSpPr>
        <p:grpSp>
          <p:nvGrpSpPr>
            <p:cNvPr id="20" name="Agrupar 19">
              <a:extLst>
                <a:ext uri="{FF2B5EF4-FFF2-40B4-BE49-F238E27FC236}">
                  <a16:creationId xmlns:a16="http://schemas.microsoft.com/office/drawing/2014/main" id="{A47E7DDE-7D91-C146-CAF7-A7CC19ED2BB2}"/>
                </a:ext>
              </a:extLst>
            </p:cNvPr>
            <p:cNvGrpSpPr/>
            <p:nvPr/>
          </p:nvGrpSpPr>
          <p:grpSpPr>
            <a:xfrm>
              <a:off x="206491" y="161364"/>
              <a:ext cx="11779017" cy="431602"/>
              <a:chOff x="206491" y="161364"/>
              <a:chExt cx="11779017" cy="431602"/>
            </a:xfrm>
          </p:grpSpPr>
          <p:grpSp>
            <p:nvGrpSpPr>
              <p:cNvPr id="22" name="Group 6">
                <a:extLst>
                  <a:ext uri="{FF2B5EF4-FFF2-40B4-BE49-F238E27FC236}">
                    <a16:creationId xmlns:a16="http://schemas.microsoft.com/office/drawing/2014/main" id="{D6588D76-6408-1555-9CDE-86A7301CA422}"/>
                  </a:ext>
                </a:extLst>
              </p:cNvPr>
              <p:cNvGrpSpPr/>
              <p:nvPr/>
            </p:nvGrpSpPr>
            <p:grpSpPr>
              <a:xfrm>
                <a:off x="206491" y="161364"/>
                <a:ext cx="11779017" cy="431602"/>
                <a:chOff x="206491" y="161364"/>
                <a:chExt cx="11779017" cy="431602"/>
              </a:xfrm>
            </p:grpSpPr>
            <p:sp>
              <p:nvSpPr>
                <p:cNvPr id="24" name="Retângulo: Cantos Arredondados 23">
                  <a:extLst>
                    <a:ext uri="{FF2B5EF4-FFF2-40B4-BE49-F238E27FC236}">
                      <a16:creationId xmlns:a16="http://schemas.microsoft.com/office/drawing/2014/main" id="{7C998B1A-B2F0-2C01-4D41-3190CBC0F21E}"/>
                    </a:ext>
                  </a:extLst>
                </p:cNvPr>
                <p:cNvSpPr/>
                <p:nvPr/>
              </p:nvSpPr>
              <p:spPr>
                <a:xfrm>
                  <a:off x="206491" y="161364"/>
                  <a:ext cx="11779017" cy="431602"/>
                </a:xfrm>
                <a:prstGeom prst="roundRect">
                  <a:avLst/>
                </a:prstGeom>
                <a:gradFill>
                  <a:gsLst>
                    <a:gs pos="99000">
                      <a:srgbClr val="EB5800"/>
                    </a:gs>
                    <a:gs pos="0">
                      <a:srgbClr val="530A0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5" name="Gráfico 24">
                  <a:extLst>
                    <a:ext uri="{FF2B5EF4-FFF2-40B4-BE49-F238E27FC236}">
                      <a16:creationId xmlns:a16="http://schemas.microsoft.com/office/drawing/2014/main" id="{477F9566-40E5-ABD0-E619-C2DEA73B5D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grpSp>
          <p:sp>
            <p:nvSpPr>
              <p:cNvPr id="23" name="CaixaDeTexto 17">
                <a:extLst>
                  <a:ext uri="{FF2B5EF4-FFF2-40B4-BE49-F238E27FC236}">
                    <a16:creationId xmlns:a16="http://schemas.microsoft.com/office/drawing/2014/main" id="{C20CC767-B4F2-9623-ED74-1F82694A2B96}"/>
                  </a:ext>
                </a:extLst>
              </p:cNvPr>
              <p:cNvSpPr txBox="1"/>
              <p:nvPr/>
            </p:nvSpPr>
            <p:spPr>
              <a:xfrm>
                <a:off x="4063126" y="227735"/>
                <a:ext cx="3873397" cy="307777"/>
              </a:xfrm>
              <a:prstGeom prst="rect">
                <a:avLst/>
              </a:prstGeom>
              <a:noFill/>
            </p:spPr>
            <p:txBody>
              <a:bodyPr wrap="square" rtlCol="0">
                <a:spAutoFit/>
              </a:bodyPr>
              <a:lstStyle/>
              <a:p>
                <a:pPr algn="ctr"/>
                <a:r>
                  <a:rPr lang="pt-BR" sz="1400" dirty="0">
                    <a:solidFill>
                      <a:schemeClr val="bg1"/>
                    </a:solidFill>
                    <a:latin typeface="AMX" pitchFamily="2" charset="77"/>
                  </a:rPr>
                  <a:t>CONSTRUÇÃO DE RELACIONAMENTO</a:t>
                </a:r>
              </a:p>
            </p:txBody>
          </p:sp>
        </p:grpSp>
        <p:pic>
          <p:nvPicPr>
            <p:cNvPr id="21" name="Gráfico 20">
              <a:extLst>
                <a:ext uri="{FF2B5EF4-FFF2-40B4-BE49-F238E27FC236}">
                  <a16:creationId xmlns:a16="http://schemas.microsoft.com/office/drawing/2014/main" id="{13E3741F-0E78-ABAF-5BED-443976C554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50739" y="232775"/>
              <a:ext cx="758521" cy="286406"/>
            </a:xfrm>
            <a:prstGeom prst="rect">
              <a:avLst/>
            </a:prstGeom>
          </p:spPr>
        </p:pic>
      </p:grpSp>
    </p:spTree>
    <p:extLst>
      <p:ext uri="{BB962C8B-B14F-4D97-AF65-F5344CB8AC3E}">
        <p14:creationId xmlns:p14="http://schemas.microsoft.com/office/powerpoint/2010/main" val="352726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291A7-4974-5AE2-28F4-5BC0CA08DBC5}"/>
            </a:ext>
          </a:extLst>
        </p:cNvPr>
        <p:cNvGrpSpPr/>
        <p:nvPr/>
      </p:nvGrpSpPr>
      <p:grpSpPr>
        <a:xfrm>
          <a:off x="0" y="0"/>
          <a:ext cx="0" cy="0"/>
          <a:chOff x="0" y="0"/>
          <a:chExt cx="0" cy="0"/>
        </a:xfrm>
      </p:grpSpPr>
      <p:pic>
        <p:nvPicPr>
          <p:cNvPr id="7" name="Imagem 6">
            <a:extLst>
              <a:ext uri="{FF2B5EF4-FFF2-40B4-BE49-F238E27FC236}">
                <a16:creationId xmlns:a16="http://schemas.microsoft.com/office/drawing/2014/main" id="{60EA1BDB-2B1F-EE22-8233-10FA78F3446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175" y="0"/>
            <a:ext cx="12206174" cy="6974957"/>
          </a:xfrm>
          <a:prstGeom prst="rect">
            <a:avLst/>
          </a:prstGeom>
        </p:spPr>
      </p:pic>
      <p:sp>
        <p:nvSpPr>
          <p:cNvPr id="29" name="Retângulo: Cantos Arredondados 15">
            <a:extLst>
              <a:ext uri="{FF2B5EF4-FFF2-40B4-BE49-F238E27FC236}">
                <a16:creationId xmlns:a16="http://schemas.microsoft.com/office/drawing/2014/main" id="{30DDC659-93F4-6020-AA84-6DDEE406FB31}"/>
              </a:ext>
            </a:extLst>
          </p:cNvPr>
          <p:cNvSpPr/>
          <p:nvPr/>
        </p:nvSpPr>
        <p:spPr>
          <a:xfrm rot="10800000" flipH="1">
            <a:off x="878957" y="1161826"/>
            <a:ext cx="5209955" cy="4793734"/>
          </a:xfrm>
          <a:prstGeom prst="roundRect">
            <a:avLst>
              <a:gd name="adj" fmla="val 5793"/>
            </a:avLst>
          </a:prstGeom>
          <a:gradFill>
            <a:gsLst>
              <a:gs pos="77000">
                <a:srgbClr val="530C05">
                  <a:alpha val="88000"/>
                </a:srgbClr>
              </a:gs>
              <a:gs pos="100000">
                <a:srgbClr val="530C05">
                  <a:alpha val="0"/>
                </a:srgbClr>
              </a:gs>
              <a:gs pos="88000">
                <a:srgbClr val="9A1003">
                  <a:alpha val="5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15206A9C-AB5E-E758-2686-308225F7E90D}"/>
              </a:ext>
            </a:extLst>
          </p:cNvPr>
          <p:cNvSpPr txBox="1"/>
          <p:nvPr/>
        </p:nvSpPr>
        <p:spPr>
          <a:xfrm>
            <a:off x="1426648" y="1483539"/>
            <a:ext cx="2245466" cy="707886"/>
          </a:xfrm>
          <a:prstGeom prst="rect">
            <a:avLst/>
          </a:prstGeom>
          <a:noFill/>
        </p:spPr>
        <p:txBody>
          <a:bodyPr wrap="square" rtlCol="0">
            <a:spAutoFit/>
          </a:bodyPr>
          <a:lstStyle/>
          <a:p>
            <a:r>
              <a:rPr lang="pt-BR" sz="4000" b="1" dirty="0">
                <a:solidFill>
                  <a:schemeClr val="bg1"/>
                </a:solidFill>
                <a:latin typeface="AMX" pitchFamily="2" charset="77"/>
              </a:rPr>
              <a:t>Dúvidas:</a:t>
            </a:r>
          </a:p>
        </p:txBody>
      </p:sp>
      <p:grpSp>
        <p:nvGrpSpPr>
          <p:cNvPr id="6" name="Agrupar 5">
            <a:extLst>
              <a:ext uri="{FF2B5EF4-FFF2-40B4-BE49-F238E27FC236}">
                <a16:creationId xmlns:a16="http://schemas.microsoft.com/office/drawing/2014/main" id="{3831E955-E73E-90C8-7F99-721A3B16D36E}"/>
              </a:ext>
            </a:extLst>
          </p:cNvPr>
          <p:cNvGrpSpPr/>
          <p:nvPr/>
        </p:nvGrpSpPr>
        <p:grpSpPr>
          <a:xfrm>
            <a:off x="9998709" y="1582162"/>
            <a:ext cx="1624180" cy="1661221"/>
            <a:chOff x="6011821" y="3645136"/>
            <a:chExt cx="1046140" cy="1069998"/>
          </a:xfrm>
        </p:grpSpPr>
        <p:grpSp>
          <p:nvGrpSpPr>
            <p:cNvPr id="8" name="Agrupar 7">
              <a:extLst>
                <a:ext uri="{FF2B5EF4-FFF2-40B4-BE49-F238E27FC236}">
                  <a16:creationId xmlns:a16="http://schemas.microsoft.com/office/drawing/2014/main" id="{EB371F9A-E705-6BD3-B8E9-D7A05B3498BE}"/>
                </a:ext>
              </a:extLst>
            </p:cNvPr>
            <p:cNvGrpSpPr/>
            <p:nvPr/>
          </p:nvGrpSpPr>
          <p:grpSpPr>
            <a:xfrm>
              <a:off x="6107480" y="3645136"/>
              <a:ext cx="950481" cy="834904"/>
              <a:chOff x="6107480" y="3645136"/>
              <a:chExt cx="950481" cy="834904"/>
            </a:xfrm>
          </p:grpSpPr>
          <p:sp>
            <p:nvSpPr>
              <p:cNvPr id="10" name="Retângulo Arredondado 14">
                <a:extLst>
                  <a:ext uri="{FF2B5EF4-FFF2-40B4-BE49-F238E27FC236}">
                    <a16:creationId xmlns:a16="http://schemas.microsoft.com/office/drawing/2014/main" id="{A74B75C5-F5AA-85D4-A0AC-ABA4D1932477}"/>
                  </a:ext>
                </a:extLst>
              </p:cNvPr>
              <p:cNvSpPr/>
              <p:nvPr/>
            </p:nvSpPr>
            <p:spPr>
              <a:xfrm>
                <a:off x="6107480" y="3645136"/>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Arredondado 15">
                <a:extLst>
                  <a:ext uri="{FF2B5EF4-FFF2-40B4-BE49-F238E27FC236}">
                    <a16:creationId xmlns:a16="http://schemas.microsoft.com/office/drawing/2014/main" id="{44F40E24-246F-CD97-3847-A5282072A4F8}"/>
                  </a:ext>
                </a:extLst>
              </p:cNvPr>
              <p:cNvSpPr/>
              <p:nvPr/>
            </p:nvSpPr>
            <p:spPr>
              <a:xfrm>
                <a:off x="6725452" y="4147531"/>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9" name="Retângulo Arredondado 12">
              <a:extLst>
                <a:ext uri="{FF2B5EF4-FFF2-40B4-BE49-F238E27FC236}">
                  <a16:creationId xmlns:a16="http://schemas.microsoft.com/office/drawing/2014/main" id="{14C4BC6D-138D-ACD1-AF3E-EFD7E2D20486}"/>
                </a:ext>
              </a:extLst>
            </p:cNvPr>
            <p:cNvSpPr/>
            <p:nvPr/>
          </p:nvSpPr>
          <p:spPr>
            <a:xfrm>
              <a:off x="6011821" y="4536516"/>
              <a:ext cx="178618" cy="178618"/>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17" name="Agrupar 16">
            <a:extLst>
              <a:ext uri="{FF2B5EF4-FFF2-40B4-BE49-F238E27FC236}">
                <a16:creationId xmlns:a16="http://schemas.microsoft.com/office/drawing/2014/main" id="{C1743ED7-A2F0-1C96-FEF9-5658726B95F6}"/>
              </a:ext>
            </a:extLst>
          </p:cNvPr>
          <p:cNvGrpSpPr/>
          <p:nvPr/>
        </p:nvGrpSpPr>
        <p:grpSpPr>
          <a:xfrm>
            <a:off x="206491" y="161364"/>
            <a:ext cx="11779017" cy="431602"/>
            <a:chOff x="206491" y="161364"/>
            <a:chExt cx="11779017" cy="431602"/>
          </a:xfrm>
        </p:grpSpPr>
        <p:grpSp>
          <p:nvGrpSpPr>
            <p:cNvPr id="18" name="Agrupar 17">
              <a:extLst>
                <a:ext uri="{FF2B5EF4-FFF2-40B4-BE49-F238E27FC236}">
                  <a16:creationId xmlns:a16="http://schemas.microsoft.com/office/drawing/2014/main" id="{5C7C2616-807E-C77C-3109-CA62840A59F4}"/>
                </a:ext>
              </a:extLst>
            </p:cNvPr>
            <p:cNvGrpSpPr/>
            <p:nvPr/>
          </p:nvGrpSpPr>
          <p:grpSpPr>
            <a:xfrm>
              <a:off x="206491" y="161364"/>
              <a:ext cx="11779017" cy="431602"/>
              <a:chOff x="206491" y="161364"/>
              <a:chExt cx="11779017" cy="431602"/>
            </a:xfrm>
          </p:grpSpPr>
          <p:grpSp>
            <p:nvGrpSpPr>
              <p:cNvPr id="20" name="Group 6">
                <a:extLst>
                  <a:ext uri="{FF2B5EF4-FFF2-40B4-BE49-F238E27FC236}">
                    <a16:creationId xmlns:a16="http://schemas.microsoft.com/office/drawing/2014/main" id="{93F607F6-2FBB-5264-EDEA-11C9FB670F31}"/>
                  </a:ext>
                </a:extLst>
              </p:cNvPr>
              <p:cNvGrpSpPr/>
              <p:nvPr/>
            </p:nvGrpSpPr>
            <p:grpSpPr>
              <a:xfrm>
                <a:off x="206491" y="161364"/>
                <a:ext cx="11779017" cy="431602"/>
                <a:chOff x="206491" y="161364"/>
                <a:chExt cx="11779017" cy="431602"/>
              </a:xfrm>
            </p:grpSpPr>
            <p:sp>
              <p:nvSpPr>
                <p:cNvPr id="26" name="Retângulo: Cantos Arredondados 25">
                  <a:extLst>
                    <a:ext uri="{FF2B5EF4-FFF2-40B4-BE49-F238E27FC236}">
                      <a16:creationId xmlns:a16="http://schemas.microsoft.com/office/drawing/2014/main" id="{C5641442-8546-A891-A15F-898DBC38F7B1}"/>
                    </a:ext>
                  </a:extLst>
                </p:cNvPr>
                <p:cNvSpPr/>
                <p:nvPr/>
              </p:nvSpPr>
              <p:spPr>
                <a:xfrm>
                  <a:off x="206491" y="161364"/>
                  <a:ext cx="11779017" cy="431602"/>
                </a:xfrm>
                <a:prstGeom prst="roundRect">
                  <a:avLst/>
                </a:prstGeom>
                <a:gradFill>
                  <a:gsLst>
                    <a:gs pos="99000">
                      <a:srgbClr val="EB5800"/>
                    </a:gs>
                    <a:gs pos="0">
                      <a:srgbClr val="530A0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7" name="Gráfico 26">
                  <a:extLst>
                    <a:ext uri="{FF2B5EF4-FFF2-40B4-BE49-F238E27FC236}">
                      <a16:creationId xmlns:a16="http://schemas.microsoft.com/office/drawing/2014/main" id="{7D224B94-7621-D178-9693-1C49DA8A99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5621" y="251040"/>
                  <a:ext cx="1523323" cy="247025"/>
                </a:xfrm>
                <a:prstGeom prst="rect">
                  <a:avLst/>
                </a:prstGeom>
              </p:spPr>
            </p:pic>
          </p:grpSp>
          <p:sp>
            <p:nvSpPr>
              <p:cNvPr id="21" name="CaixaDeTexto 17">
                <a:extLst>
                  <a:ext uri="{FF2B5EF4-FFF2-40B4-BE49-F238E27FC236}">
                    <a16:creationId xmlns:a16="http://schemas.microsoft.com/office/drawing/2014/main" id="{7BDBFA6F-CC1C-7C27-22EE-AA4ACF3AB3F2}"/>
                  </a:ext>
                </a:extLst>
              </p:cNvPr>
              <p:cNvSpPr txBox="1"/>
              <p:nvPr/>
            </p:nvSpPr>
            <p:spPr>
              <a:xfrm>
                <a:off x="4063126" y="227735"/>
                <a:ext cx="3873397" cy="307777"/>
              </a:xfrm>
              <a:prstGeom prst="rect">
                <a:avLst/>
              </a:prstGeom>
              <a:noFill/>
            </p:spPr>
            <p:txBody>
              <a:bodyPr wrap="square" rtlCol="0">
                <a:spAutoFit/>
              </a:bodyPr>
              <a:lstStyle/>
              <a:p>
                <a:pPr algn="ctr"/>
                <a:r>
                  <a:rPr lang="pt-BR" sz="1400" dirty="0">
                    <a:solidFill>
                      <a:schemeClr val="bg1"/>
                    </a:solidFill>
                    <a:latin typeface="AMX" pitchFamily="2" charset="77"/>
                  </a:rPr>
                  <a:t>CONSTRUÇÃO DE RELACIONAMENTO</a:t>
                </a:r>
              </a:p>
            </p:txBody>
          </p:sp>
        </p:grpSp>
        <p:pic>
          <p:nvPicPr>
            <p:cNvPr id="19" name="Gráfico 18">
              <a:extLst>
                <a:ext uri="{FF2B5EF4-FFF2-40B4-BE49-F238E27FC236}">
                  <a16:creationId xmlns:a16="http://schemas.microsoft.com/office/drawing/2014/main" id="{1CACA0DD-4A48-10A7-57C3-9C82C23544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50739" y="232775"/>
              <a:ext cx="758521" cy="286406"/>
            </a:xfrm>
            <a:prstGeom prst="rect">
              <a:avLst/>
            </a:prstGeom>
          </p:spPr>
        </p:pic>
      </p:grpSp>
      <p:sp>
        <p:nvSpPr>
          <p:cNvPr id="4" name="CaixaDeTexto 3">
            <a:extLst>
              <a:ext uri="{FF2B5EF4-FFF2-40B4-BE49-F238E27FC236}">
                <a16:creationId xmlns:a16="http://schemas.microsoft.com/office/drawing/2014/main" id="{704654BC-0A71-A14F-455D-EB093C1AA1AB}"/>
              </a:ext>
            </a:extLst>
          </p:cNvPr>
          <p:cNvSpPr txBox="1"/>
          <p:nvPr/>
        </p:nvSpPr>
        <p:spPr>
          <a:xfrm>
            <a:off x="1381201" y="2305091"/>
            <a:ext cx="3820386" cy="3170099"/>
          </a:xfrm>
          <a:prstGeom prst="rect">
            <a:avLst/>
          </a:prstGeom>
          <a:noFill/>
        </p:spPr>
        <p:txBody>
          <a:bodyPr wrap="square" rtlCol="0">
            <a:spAutoFit/>
          </a:bodyPr>
          <a:lstStyle/>
          <a:p>
            <a:r>
              <a:rPr lang="pt-BR" sz="2000" dirty="0">
                <a:solidFill>
                  <a:schemeClr val="bg1"/>
                </a:solidFill>
              </a:rPr>
              <a:t>Construção de confiança –</a:t>
            </a:r>
          </a:p>
          <a:p>
            <a:r>
              <a:rPr lang="pt-BR" sz="2000" dirty="0">
                <a:solidFill>
                  <a:schemeClr val="bg1"/>
                </a:solidFill>
              </a:rPr>
              <a:t>Hora de Aprofundar:​</a:t>
            </a:r>
          </a:p>
          <a:p>
            <a:endParaRPr lang="pt-BR" sz="2000" dirty="0">
              <a:solidFill>
                <a:schemeClr val="bg1"/>
              </a:solidFill>
            </a:endParaRPr>
          </a:p>
          <a:p>
            <a:r>
              <a:rPr lang="pt-BR" sz="2000" dirty="0">
                <a:solidFill>
                  <a:schemeClr val="bg1"/>
                </a:solidFill>
              </a:rPr>
              <a:t>Agora que você já entendeu como construir uma relação de confiança com o cliente, chegou o momento de explorar o que fica nas entrelinhas.​</a:t>
            </a:r>
          </a:p>
          <a:p>
            <a:endParaRPr lang="pt-BR" sz="2000" dirty="0">
              <a:solidFill>
                <a:schemeClr val="bg1"/>
              </a:solidFill>
            </a:endParaRPr>
          </a:p>
          <a:p>
            <a:r>
              <a:rPr lang="pt-BR" sz="2000" dirty="0">
                <a:solidFill>
                  <a:schemeClr val="bg1"/>
                </a:solidFill>
              </a:rPr>
              <a:t>Vamos conversar?</a:t>
            </a:r>
          </a:p>
        </p:txBody>
      </p:sp>
    </p:spTree>
    <p:extLst>
      <p:ext uri="{BB962C8B-B14F-4D97-AF65-F5344CB8AC3E}">
        <p14:creationId xmlns:p14="http://schemas.microsoft.com/office/powerpoint/2010/main" val="193123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CC0A1-C291-F32F-A1EA-BFC45E9BA3A0}"/>
            </a:ext>
          </a:extLst>
        </p:cNvPr>
        <p:cNvGrpSpPr/>
        <p:nvPr/>
      </p:nvGrpSpPr>
      <p:grpSpPr>
        <a:xfrm>
          <a:off x="0" y="0"/>
          <a:ext cx="0" cy="0"/>
          <a:chOff x="0" y="0"/>
          <a:chExt cx="0" cy="0"/>
        </a:xfrm>
      </p:grpSpPr>
      <p:sp>
        <p:nvSpPr>
          <p:cNvPr id="22" name="CaixaDeTexto 21">
            <a:extLst>
              <a:ext uri="{FF2B5EF4-FFF2-40B4-BE49-F238E27FC236}">
                <a16:creationId xmlns:a16="http://schemas.microsoft.com/office/drawing/2014/main" id="{E74873C4-9679-09DF-7F0F-D81D531FB9CF}"/>
              </a:ext>
            </a:extLst>
          </p:cNvPr>
          <p:cNvSpPr txBox="1"/>
          <p:nvPr/>
        </p:nvSpPr>
        <p:spPr>
          <a:xfrm>
            <a:off x="1326454" y="1545536"/>
            <a:ext cx="5631907" cy="1077218"/>
          </a:xfrm>
          <a:prstGeom prst="rect">
            <a:avLst/>
          </a:prstGeom>
          <a:noFill/>
        </p:spPr>
        <p:txBody>
          <a:bodyPr wrap="square" rtlCol="0">
            <a:spAutoFit/>
          </a:bodyPr>
          <a:lstStyle/>
          <a:p>
            <a:r>
              <a:rPr lang="pt-BR" sz="3200" dirty="0">
                <a:solidFill>
                  <a:schemeClr val="bg1"/>
                </a:solidFill>
                <a:latin typeface="AMX" pitchFamily="2" charset="77"/>
              </a:rPr>
              <a:t>Confira os </a:t>
            </a:r>
            <a:r>
              <a:rPr lang="pt-BR" sz="2800" dirty="0">
                <a:solidFill>
                  <a:schemeClr val="bg1"/>
                </a:solidFill>
                <a:latin typeface="AMX" pitchFamily="2" charset="77"/>
              </a:rPr>
              <a:t>assuntos</a:t>
            </a:r>
            <a:r>
              <a:rPr lang="pt-BR" sz="3200" dirty="0">
                <a:solidFill>
                  <a:schemeClr val="bg1"/>
                </a:solidFill>
                <a:latin typeface="AMX" pitchFamily="2" charset="77"/>
              </a:rPr>
              <a:t> </a:t>
            </a:r>
          </a:p>
          <a:p>
            <a:r>
              <a:rPr lang="pt-BR" sz="3200" dirty="0">
                <a:solidFill>
                  <a:schemeClr val="bg1"/>
                </a:solidFill>
                <a:latin typeface="AMX" pitchFamily="2" charset="77"/>
              </a:rPr>
              <a:t>que </a:t>
            </a:r>
            <a:r>
              <a:rPr lang="pt-BR" sz="3200" b="1" dirty="0">
                <a:solidFill>
                  <a:schemeClr val="bg1"/>
                </a:solidFill>
                <a:latin typeface="AMX" pitchFamily="2" charset="77"/>
              </a:rPr>
              <a:t>vamos abordar</a:t>
            </a:r>
            <a:r>
              <a:rPr lang="pt-BR" sz="3200" dirty="0">
                <a:solidFill>
                  <a:schemeClr val="bg1"/>
                </a:solidFill>
                <a:latin typeface="AMX" pitchFamily="2" charset="77"/>
              </a:rPr>
              <a:t>:</a:t>
            </a:r>
          </a:p>
        </p:txBody>
      </p:sp>
      <p:sp>
        <p:nvSpPr>
          <p:cNvPr id="25" name="Retângulo: Cantos Arredondados 10">
            <a:extLst>
              <a:ext uri="{FF2B5EF4-FFF2-40B4-BE49-F238E27FC236}">
                <a16:creationId xmlns:a16="http://schemas.microsoft.com/office/drawing/2014/main" id="{5A773317-4AD1-1C12-03BE-A90754BF9E13}"/>
              </a:ext>
            </a:extLst>
          </p:cNvPr>
          <p:cNvSpPr/>
          <p:nvPr/>
        </p:nvSpPr>
        <p:spPr>
          <a:xfrm>
            <a:off x="1329127" y="2781909"/>
            <a:ext cx="4022518" cy="618211"/>
          </a:xfrm>
          <a:prstGeom prst="roundRect">
            <a:avLst>
              <a:gd name="adj" fmla="val 25040"/>
            </a:avLst>
          </a:prstGeom>
          <a:solidFill>
            <a:srgbClr val="8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3838"/>
            <a:r>
              <a:rPr lang="pt-BR" sz="1600" dirty="0">
                <a:solidFill>
                  <a:schemeClr val="bg1"/>
                </a:solidFill>
                <a:latin typeface="AMX Black" pitchFamily="2" charset="0"/>
              </a:rPr>
              <a:t>COMUNICAÇÃO EFICAZ</a:t>
            </a:r>
          </a:p>
        </p:txBody>
      </p:sp>
      <p:sp>
        <p:nvSpPr>
          <p:cNvPr id="26" name="Retângulo: Cantos Arredondados 11">
            <a:extLst>
              <a:ext uri="{FF2B5EF4-FFF2-40B4-BE49-F238E27FC236}">
                <a16:creationId xmlns:a16="http://schemas.microsoft.com/office/drawing/2014/main" id="{3F832279-1FBA-4019-7A40-6C2AACD75CDC}"/>
              </a:ext>
            </a:extLst>
          </p:cNvPr>
          <p:cNvSpPr/>
          <p:nvPr/>
        </p:nvSpPr>
        <p:spPr>
          <a:xfrm>
            <a:off x="1329128" y="3559274"/>
            <a:ext cx="4022517" cy="618211"/>
          </a:xfrm>
          <a:prstGeom prst="roundRect">
            <a:avLst>
              <a:gd name="adj" fmla="val 25040"/>
            </a:avLst>
          </a:prstGeom>
          <a:solidFill>
            <a:srgbClr val="8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600" dirty="0">
                <a:solidFill>
                  <a:schemeClr val="bg1"/>
                </a:solidFill>
                <a:latin typeface="AMX Black" pitchFamily="2" charset="0"/>
              </a:rPr>
              <a:t>     CONSTRUÇÃO DE CONFIANÇA</a:t>
            </a:r>
          </a:p>
        </p:txBody>
      </p:sp>
      <p:sp>
        <p:nvSpPr>
          <p:cNvPr id="27" name="Retângulo: Cantos Arredondados 12">
            <a:extLst>
              <a:ext uri="{FF2B5EF4-FFF2-40B4-BE49-F238E27FC236}">
                <a16:creationId xmlns:a16="http://schemas.microsoft.com/office/drawing/2014/main" id="{CA17F643-A24E-5C2C-F38E-1F4C26AE89F2}"/>
              </a:ext>
            </a:extLst>
          </p:cNvPr>
          <p:cNvSpPr/>
          <p:nvPr/>
        </p:nvSpPr>
        <p:spPr>
          <a:xfrm>
            <a:off x="1329128" y="4336640"/>
            <a:ext cx="4022517" cy="609598"/>
          </a:xfrm>
          <a:prstGeom prst="roundRect">
            <a:avLst>
              <a:gd name="adj" fmla="val 250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600" dirty="0">
                <a:solidFill>
                  <a:srgbClr val="530C05"/>
                </a:solidFill>
                <a:latin typeface="AMX Black" pitchFamily="2" charset="0"/>
              </a:rPr>
              <a:t>     TÉCNICAS DE ENGAJAMENTO</a:t>
            </a:r>
          </a:p>
        </p:txBody>
      </p:sp>
    </p:spTree>
    <p:extLst>
      <p:ext uri="{BB962C8B-B14F-4D97-AF65-F5344CB8AC3E}">
        <p14:creationId xmlns:p14="http://schemas.microsoft.com/office/powerpoint/2010/main" val="576331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250" fill="hold"/>
                                        <p:tgtEl>
                                          <p:spTgt spid="25"/>
                                        </p:tgtEl>
                                        <p:attrNameLst>
                                          <p:attrName>ppt_w</p:attrName>
                                        </p:attrNameLst>
                                      </p:cBhvr>
                                      <p:tavLst>
                                        <p:tav tm="0">
                                          <p:val>
                                            <p:fltVal val="0"/>
                                          </p:val>
                                        </p:tav>
                                        <p:tav tm="100000">
                                          <p:val>
                                            <p:strVal val="#ppt_w"/>
                                          </p:val>
                                        </p:tav>
                                      </p:tavLst>
                                    </p:anim>
                                    <p:anim calcmode="lin" valueType="num">
                                      <p:cBhvr>
                                        <p:cTn id="12" dur="250" fill="hold"/>
                                        <p:tgtEl>
                                          <p:spTgt spid="25"/>
                                        </p:tgtEl>
                                        <p:attrNameLst>
                                          <p:attrName>ppt_h</p:attrName>
                                        </p:attrNameLst>
                                      </p:cBhvr>
                                      <p:tavLst>
                                        <p:tav tm="0">
                                          <p:val>
                                            <p:fltVal val="0"/>
                                          </p:val>
                                        </p:tav>
                                        <p:tav tm="100000">
                                          <p:val>
                                            <p:strVal val="#ppt_h"/>
                                          </p:val>
                                        </p:tav>
                                      </p:tavLst>
                                    </p:anim>
                                    <p:animEffect transition="in" filter="fade">
                                      <p:cBhvr>
                                        <p:cTn id="13" dur="250"/>
                                        <p:tgtEl>
                                          <p:spTgt spid="25"/>
                                        </p:tgtEl>
                                      </p:cBhvr>
                                    </p:animEffect>
                                  </p:childTnLst>
                                </p:cTn>
                              </p:par>
                            </p:childTnLst>
                          </p:cTn>
                        </p:par>
                        <p:par>
                          <p:cTn id="14" fill="hold">
                            <p:stCondLst>
                              <p:cond delay="750"/>
                            </p:stCondLst>
                            <p:childTnLst>
                              <p:par>
                                <p:cTn id="15" presetID="53" presetClass="entr" presetSubtype="16"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50" fill="hold"/>
                                        <p:tgtEl>
                                          <p:spTgt spid="26"/>
                                        </p:tgtEl>
                                        <p:attrNameLst>
                                          <p:attrName>ppt_w</p:attrName>
                                        </p:attrNameLst>
                                      </p:cBhvr>
                                      <p:tavLst>
                                        <p:tav tm="0">
                                          <p:val>
                                            <p:fltVal val="0"/>
                                          </p:val>
                                        </p:tav>
                                        <p:tav tm="100000">
                                          <p:val>
                                            <p:strVal val="#ppt_w"/>
                                          </p:val>
                                        </p:tav>
                                      </p:tavLst>
                                    </p:anim>
                                    <p:anim calcmode="lin" valueType="num">
                                      <p:cBhvr>
                                        <p:cTn id="18" dur="250" fill="hold"/>
                                        <p:tgtEl>
                                          <p:spTgt spid="26"/>
                                        </p:tgtEl>
                                        <p:attrNameLst>
                                          <p:attrName>ppt_h</p:attrName>
                                        </p:attrNameLst>
                                      </p:cBhvr>
                                      <p:tavLst>
                                        <p:tav tm="0">
                                          <p:val>
                                            <p:fltVal val="0"/>
                                          </p:val>
                                        </p:tav>
                                        <p:tav tm="100000">
                                          <p:val>
                                            <p:strVal val="#ppt_h"/>
                                          </p:val>
                                        </p:tav>
                                      </p:tavLst>
                                    </p:anim>
                                    <p:animEffect transition="in" filter="fade">
                                      <p:cBhvr>
                                        <p:cTn id="19" dur="250"/>
                                        <p:tgtEl>
                                          <p:spTgt spid="26"/>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250" fill="hold"/>
                                        <p:tgtEl>
                                          <p:spTgt spid="27"/>
                                        </p:tgtEl>
                                        <p:attrNameLst>
                                          <p:attrName>ppt_w</p:attrName>
                                        </p:attrNameLst>
                                      </p:cBhvr>
                                      <p:tavLst>
                                        <p:tav tm="0">
                                          <p:val>
                                            <p:fltVal val="0"/>
                                          </p:val>
                                        </p:tav>
                                        <p:tav tm="100000">
                                          <p:val>
                                            <p:strVal val="#ppt_w"/>
                                          </p:val>
                                        </p:tav>
                                      </p:tavLst>
                                    </p:anim>
                                    <p:anim calcmode="lin" valueType="num">
                                      <p:cBhvr>
                                        <p:cTn id="24" dur="250" fill="hold"/>
                                        <p:tgtEl>
                                          <p:spTgt spid="27"/>
                                        </p:tgtEl>
                                        <p:attrNameLst>
                                          <p:attrName>ppt_h</p:attrName>
                                        </p:attrNameLst>
                                      </p:cBhvr>
                                      <p:tavLst>
                                        <p:tav tm="0">
                                          <p:val>
                                            <p:fltVal val="0"/>
                                          </p:val>
                                        </p:tav>
                                        <p:tav tm="100000">
                                          <p:val>
                                            <p:strVal val="#ppt_h"/>
                                          </p:val>
                                        </p:tav>
                                      </p:tavLst>
                                    </p:anim>
                                    <p:animEffect transition="in" filter="fade">
                                      <p:cBhvr>
                                        <p:cTn id="25"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animBg="1"/>
      <p:bldP spid="2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tângulo Arredondado 35">
            <a:extLst>
              <a:ext uri="{FF2B5EF4-FFF2-40B4-BE49-F238E27FC236}">
                <a16:creationId xmlns:a16="http://schemas.microsoft.com/office/drawing/2014/main" id="{81711752-E28B-3214-9905-DBC689A7859E}"/>
              </a:ext>
            </a:extLst>
          </p:cNvPr>
          <p:cNvSpPr/>
          <p:nvPr/>
        </p:nvSpPr>
        <p:spPr>
          <a:xfrm>
            <a:off x="245328" y="1162650"/>
            <a:ext cx="11686478" cy="4488874"/>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 name="Agrupar 2">
            <a:extLst>
              <a:ext uri="{FF2B5EF4-FFF2-40B4-BE49-F238E27FC236}">
                <a16:creationId xmlns:a16="http://schemas.microsoft.com/office/drawing/2014/main" id="{964E004E-54BA-DB66-CB83-30FFC685D408}"/>
              </a:ext>
            </a:extLst>
          </p:cNvPr>
          <p:cNvGrpSpPr/>
          <p:nvPr/>
        </p:nvGrpSpPr>
        <p:grpSpPr>
          <a:xfrm>
            <a:off x="1556321" y="2502244"/>
            <a:ext cx="2026508" cy="1853512"/>
            <a:chOff x="824402" y="1454692"/>
            <a:chExt cx="2346791" cy="2146457"/>
          </a:xfrm>
        </p:grpSpPr>
        <p:grpSp>
          <p:nvGrpSpPr>
            <p:cNvPr id="7" name="Agrupar 6">
              <a:extLst>
                <a:ext uri="{FF2B5EF4-FFF2-40B4-BE49-F238E27FC236}">
                  <a16:creationId xmlns:a16="http://schemas.microsoft.com/office/drawing/2014/main" id="{F0303253-F769-6601-8433-3595B5582D34}"/>
                </a:ext>
              </a:extLst>
            </p:cNvPr>
            <p:cNvGrpSpPr/>
            <p:nvPr/>
          </p:nvGrpSpPr>
          <p:grpSpPr>
            <a:xfrm>
              <a:off x="824402" y="1454692"/>
              <a:ext cx="2346791" cy="2146457"/>
              <a:chOff x="2531529" y="1120395"/>
              <a:chExt cx="2346791" cy="2146457"/>
            </a:xfrm>
          </p:grpSpPr>
          <p:sp>
            <p:nvSpPr>
              <p:cNvPr id="15" name="Retângulo Arredondado 14">
                <a:extLst>
                  <a:ext uri="{FF2B5EF4-FFF2-40B4-BE49-F238E27FC236}">
                    <a16:creationId xmlns:a16="http://schemas.microsoft.com/office/drawing/2014/main" id="{86FD8294-4E90-922F-039F-C258B75CEB50}"/>
                  </a:ext>
                </a:extLst>
              </p:cNvPr>
              <p:cNvSpPr/>
              <p:nvPr/>
            </p:nvSpPr>
            <p:spPr>
              <a:xfrm>
                <a:off x="2531529" y="1120395"/>
                <a:ext cx="2346791" cy="2146457"/>
              </a:xfrm>
              <a:prstGeom prst="roundRect">
                <a:avLst>
                  <a:gd name="adj" fmla="val 17937"/>
                </a:avLst>
              </a:prstGeom>
              <a:solidFill>
                <a:srgbClr val="530C05">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b="1" dirty="0"/>
              </a:p>
            </p:txBody>
          </p:sp>
          <p:sp>
            <p:nvSpPr>
              <p:cNvPr id="13" name="Retângulo Arredondado 12">
                <a:extLst>
                  <a:ext uri="{FF2B5EF4-FFF2-40B4-BE49-F238E27FC236}">
                    <a16:creationId xmlns:a16="http://schemas.microsoft.com/office/drawing/2014/main" id="{4C77ECF3-6DF1-9B96-0778-3C75B0E62E77}"/>
                  </a:ext>
                </a:extLst>
              </p:cNvPr>
              <p:cNvSpPr/>
              <p:nvPr/>
            </p:nvSpPr>
            <p:spPr>
              <a:xfrm>
                <a:off x="2712784" y="1292110"/>
                <a:ext cx="2012897" cy="1812563"/>
              </a:xfrm>
              <a:prstGeom prst="roundRect">
                <a:avLst>
                  <a:gd name="adj" fmla="val 17937"/>
                </a:avLst>
              </a:prstGeom>
              <a:solidFill>
                <a:srgbClr val="530C05">
                  <a:alpha val="4728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b="1" dirty="0"/>
              </a:p>
            </p:txBody>
          </p:sp>
          <p:sp>
            <p:nvSpPr>
              <p:cNvPr id="10" name="Retângulo Arredondado 9">
                <a:extLst>
                  <a:ext uri="{FF2B5EF4-FFF2-40B4-BE49-F238E27FC236}">
                    <a16:creationId xmlns:a16="http://schemas.microsoft.com/office/drawing/2014/main" id="{3B408839-4C8E-9618-F6BE-97B6BADE2374}"/>
                  </a:ext>
                </a:extLst>
              </p:cNvPr>
              <p:cNvSpPr/>
              <p:nvPr/>
            </p:nvSpPr>
            <p:spPr>
              <a:xfrm>
                <a:off x="2920676" y="1470846"/>
                <a:ext cx="1619781" cy="1443030"/>
              </a:xfrm>
              <a:prstGeom prst="roundRect">
                <a:avLst>
                  <a:gd name="adj" fmla="val 17937"/>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6" name="Gráfico 5">
              <a:extLst>
                <a:ext uri="{FF2B5EF4-FFF2-40B4-BE49-F238E27FC236}">
                  <a16:creationId xmlns:a16="http://schemas.microsoft.com/office/drawing/2014/main" id="{812588D0-29F7-3005-8BEC-2A852C7933DE}"/>
                </a:ext>
              </a:extLst>
            </p:cNvPr>
            <p:cNvPicPr>
              <a:picLocks noChangeAspect="1"/>
            </p:cNvPicPr>
            <p:nvPr/>
          </p:nvPicPr>
          <p:blipFill>
            <a:blip r:embed="rId3">
              <a:extLst>
                <a:ext uri="{96DAC541-7B7A-43D3-8B79-37D633B846F1}">
                  <asvg:svgBlip xmlns:asvg="http://schemas.microsoft.com/office/drawing/2016/SVG/main" r:embed="rId4"/>
                </a:ext>
              </a:extLst>
            </a:blip>
            <a:srcRect t="2643" r="5744" b="15137"/>
            <a:stretch>
              <a:fillRect/>
            </a:stretch>
          </p:blipFill>
          <p:spPr>
            <a:xfrm>
              <a:off x="1595988" y="2077039"/>
              <a:ext cx="814659" cy="875289"/>
            </a:xfrm>
            <a:prstGeom prst="rect">
              <a:avLst/>
            </a:prstGeom>
          </p:spPr>
        </p:pic>
      </p:grpSp>
      <p:grpSp>
        <p:nvGrpSpPr>
          <p:cNvPr id="16" name="Agrupar 15">
            <a:extLst>
              <a:ext uri="{FF2B5EF4-FFF2-40B4-BE49-F238E27FC236}">
                <a16:creationId xmlns:a16="http://schemas.microsoft.com/office/drawing/2014/main" id="{A1915BED-D786-3E49-C076-623D90114571}"/>
              </a:ext>
            </a:extLst>
          </p:cNvPr>
          <p:cNvGrpSpPr/>
          <p:nvPr/>
        </p:nvGrpSpPr>
        <p:grpSpPr>
          <a:xfrm>
            <a:off x="5082746" y="2502244"/>
            <a:ext cx="2026508" cy="1853512"/>
            <a:chOff x="824402" y="1454692"/>
            <a:chExt cx="2346791" cy="2146457"/>
          </a:xfrm>
        </p:grpSpPr>
        <p:grpSp>
          <p:nvGrpSpPr>
            <p:cNvPr id="17" name="Agrupar 16">
              <a:extLst>
                <a:ext uri="{FF2B5EF4-FFF2-40B4-BE49-F238E27FC236}">
                  <a16:creationId xmlns:a16="http://schemas.microsoft.com/office/drawing/2014/main" id="{28FF3D05-131B-077B-2043-F4E6C91EBDA9}"/>
                </a:ext>
              </a:extLst>
            </p:cNvPr>
            <p:cNvGrpSpPr/>
            <p:nvPr/>
          </p:nvGrpSpPr>
          <p:grpSpPr>
            <a:xfrm>
              <a:off x="824402" y="1454692"/>
              <a:ext cx="2346791" cy="2146457"/>
              <a:chOff x="2531529" y="1120395"/>
              <a:chExt cx="2346791" cy="2146457"/>
            </a:xfrm>
          </p:grpSpPr>
          <p:sp>
            <p:nvSpPr>
              <p:cNvPr id="19" name="Retângulo Arredondado 18">
                <a:extLst>
                  <a:ext uri="{FF2B5EF4-FFF2-40B4-BE49-F238E27FC236}">
                    <a16:creationId xmlns:a16="http://schemas.microsoft.com/office/drawing/2014/main" id="{17DA1329-6815-E84D-5819-CF3D2C625027}"/>
                  </a:ext>
                </a:extLst>
              </p:cNvPr>
              <p:cNvSpPr/>
              <p:nvPr/>
            </p:nvSpPr>
            <p:spPr>
              <a:xfrm>
                <a:off x="2531529" y="1120395"/>
                <a:ext cx="2346791" cy="2146457"/>
              </a:xfrm>
              <a:prstGeom prst="roundRect">
                <a:avLst>
                  <a:gd name="adj" fmla="val 17937"/>
                </a:avLst>
              </a:prstGeom>
              <a:solidFill>
                <a:srgbClr val="530C05">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b="1" dirty="0"/>
              </a:p>
            </p:txBody>
          </p:sp>
          <p:sp>
            <p:nvSpPr>
              <p:cNvPr id="20" name="Retângulo Arredondado 19">
                <a:extLst>
                  <a:ext uri="{FF2B5EF4-FFF2-40B4-BE49-F238E27FC236}">
                    <a16:creationId xmlns:a16="http://schemas.microsoft.com/office/drawing/2014/main" id="{9D6E02A7-7E71-37D3-5ECA-2F658D0633B6}"/>
                  </a:ext>
                </a:extLst>
              </p:cNvPr>
              <p:cNvSpPr/>
              <p:nvPr/>
            </p:nvSpPr>
            <p:spPr>
              <a:xfrm>
                <a:off x="2712784" y="1292110"/>
                <a:ext cx="2012897" cy="1812563"/>
              </a:xfrm>
              <a:prstGeom prst="roundRect">
                <a:avLst>
                  <a:gd name="adj" fmla="val 17937"/>
                </a:avLst>
              </a:prstGeom>
              <a:solidFill>
                <a:srgbClr val="530C05">
                  <a:alpha val="4728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b="1" dirty="0"/>
              </a:p>
            </p:txBody>
          </p:sp>
          <p:sp>
            <p:nvSpPr>
              <p:cNvPr id="21" name="Retângulo Arredondado 20">
                <a:extLst>
                  <a:ext uri="{FF2B5EF4-FFF2-40B4-BE49-F238E27FC236}">
                    <a16:creationId xmlns:a16="http://schemas.microsoft.com/office/drawing/2014/main" id="{4712E705-2681-2057-7130-9160EB29DA39}"/>
                  </a:ext>
                </a:extLst>
              </p:cNvPr>
              <p:cNvSpPr/>
              <p:nvPr/>
            </p:nvSpPr>
            <p:spPr>
              <a:xfrm>
                <a:off x="2920676" y="1470846"/>
                <a:ext cx="1619781" cy="1443030"/>
              </a:xfrm>
              <a:prstGeom prst="roundRect">
                <a:avLst>
                  <a:gd name="adj" fmla="val 17937"/>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18" name="Gráfico 17">
              <a:extLst>
                <a:ext uri="{FF2B5EF4-FFF2-40B4-BE49-F238E27FC236}">
                  <a16:creationId xmlns:a16="http://schemas.microsoft.com/office/drawing/2014/main" id="{01665751-FE80-C980-2E96-52AF58DF4F63}"/>
                </a:ext>
              </a:extLst>
            </p:cNvPr>
            <p:cNvPicPr>
              <a:picLocks noChangeAspect="1"/>
            </p:cNvPicPr>
            <p:nvPr/>
          </p:nvPicPr>
          <p:blipFill>
            <a:blip r:embed="rId5">
              <a:extLst>
                <a:ext uri="{96DAC541-7B7A-43D3-8B79-37D633B846F1}">
                  <asvg:svgBlip xmlns:asvg="http://schemas.microsoft.com/office/drawing/2016/SVG/main" r:embed="rId6"/>
                </a:ext>
              </a:extLst>
            </a:blip>
            <a:srcRect t="7059" b="7059"/>
            <a:stretch/>
          </p:blipFill>
          <p:spPr>
            <a:xfrm>
              <a:off x="1555236" y="2161780"/>
              <a:ext cx="852658" cy="732279"/>
            </a:xfrm>
            <a:prstGeom prst="rect">
              <a:avLst/>
            </a:prstGeom>
          </p:spPr>
        </p:pic>
      </p:grpSp>
      <p:grpSp>
        <p:nvGrpSpPr>
          <p:cNvPr id="22" name="Agrupar 21">
            <a:extLst>
              <a:ext uri="{FF2B5EF4-FFF2-40B4-BE49-F238E27FC236}">
                <a16:creationId xmlns:a16="http://schemas.microsoft.com/office/drawing/2014/main" id="{5642F67B-0AF5-F3A8-714B-522EB684EED7}"/>
              </a:ext>
            </a:extLst>
          </p:cNvPr>
          <p:cNvGrpSpPr/>
          <p:nvPr/>
        </p:nvGrpSpPr>
        <p:grpSpPr>
          <a:xfrm>
            <a:off x="8637205" y="2502244"/>
            <a:ext cx="2026508" cy="1853512"/>
            <a:chOff x="824402" y="1454692"/>
            <a:chExt cx="2346791" cy="2146457"/>
          </a:xfrm>
        </p:grpSpPr>
        <p:grpSp>
          <p:nvGrpSpPr>
            <p:cNvPr id="23" name="Agrupar 22">
              <a:extLst>
                <a:ext uri="{FF2B5EF4-FFF2-40B4-BE49-F238E27FC236}">
                  <a16:creationId xmlns:a16="http://schemas.microsoft.com/office/drawing/2014/main" id="{1CBAAB7E-0D72-B523-CA39-FBD19D810AE4}"/>
                </a:ext>
              </a:extLst>
            </p:cNvPr>
            <p:cNvGrpSpPr/>
            <p:nvPr/>
          </p:nvGrpSpPr>
          <p:grpSpPr>
            <a:xfrm>
              <a:off x="824402" y="1454692"/>
              <a:ext cx="2346791" cy="2146457"/>
              <a:chOff x="2531529" y="1120395"/>
              <a:chExt cx="2346791" cy="2146457"/>
            </a:xfrm>
          </p:grpSpPr>
          <p:sp>
            <p:nvSpPr>
              <p:cNvPr id="25" name="Retângulo Arredondado 24">
                <a:extLst>
                  <a:ext uri="{FF2B5EF4-FFF2-40B4-BE49-F238E27FC236}">
                    <a16:creationId xmlns:a16="http://schemas.microsoft.com/office/drawing/2014/main" id="{DD1019AA-8B5B-E9A4-289C-1DE5297C8EDB}"/>
                  </a:ext>
                </a:extLst>
              </p:cNvPr>
              <p:cNvSpPr/>
              <p:nvPr/>
            </p:nvSpPr>
            <p:spPr>
              <a:xfrm>
                <a:off x="2531529" y="1120395"/>
                <a:ext cx="2346791" cy="2146457"/>
              </a:xfrm>
              <a:prstGeom prst="roundRect">
                <a:avLst>
                  <a:gd name="adj" fmla="val 17937"/>
                </a:avLst>
              </a:prstGeom>
              <a:solidFill>
                <a:srgbClr val="530C05">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b="1" dirty="0"/>
              </a:p>
            </p:txBody>
          </p:sp>
          <p:sp>
            <p:nvSpPr>
              <p:cNvPr id="26" name="Retângulo Arredondado 25">
                <a:extLst>
                  <a:ext uri="{FF2B5EF4-FFF2-40B4-BE49-F238E27FC236}">
                    <a16:creationId xmlns:a16="http://schemas.microsoft.com/office/drawing/2014/main" id="{A0A68EDE-593A-8C30-6263-8877EA13ABEA}"/>
                  </a:ext>
                </a:extLst>
              </p:cNvPr>
              <p:cNvSpPr/>
              <p:nvPr/>
            </p:nvSpPr>
            <p:spPr>
              <a:xfrm>
                <a:off x="2712784" y="1292110"/>
                <a:ext cx="2012897" cy="1812563"/>
              </a:xfrm>
              <a:prstGeom prst="roundRect">
                <a:avLst>
                  <a:gd name="adj" fmla="val 17937"/>
                </a:avLst>
              </a:prstGeom>
              <a:solidFill>
                <a:srgbClr val="530C05">
                  <a:alpha val="4728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b="1" dirty="0"/>
              </a:p>
            </p:txBody>
          </p:sp>
          <p:sp>
            <p:nvSpPr>
              <p:cNvPr id="27" name="Retângulo Arredondado 26">
                <a:extLst>
                  <a:ext uri="{FF2B5EF4-FFF2-40B4-BE49-F238E27FC236}">
                    <a16:creationId xmlns:a16="http://schemas.microsoft.com/office/drawing/2014/main" id="{D75DC221-F058-79A9-495C-A32556ABCD98}"/>
                  </a:ext>
                </a:extLst>
              </p:cNvPr>
              <p:cNvSpPr/>
              <p:nvPr/>
            </p:nvSpPr>
            <p:spPr>
              <a:xfrm>
                <a:off x="2920676" y="1470846"/>
                <a:ext cx="1619781" cy="1443030"/>
              </a:xfrm>
              <a:prstGeom prst="roundRect">
                <a:avLst>
                  <a:gd name="adj" fmla="val 17937"/>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4" name="Gráfico 23">
              <a:extLst>
                <a:ext uri="{FF2B5EF4-FFF2-40B4-BE49-F238E27FC236}">
                  <a16:creationId xmlns:a16="http://schemas.microsoft.com/office/drawing/2014/main" id="{C6C15780-4CE3-D599-963E-034AF4AA5B20}"/>
                </a:ext>
              </a:extLst>
            </p:cNvPr>
            <p:cNvPicPr>
              <a:picLocks noChangeAspect="1"/>
            </p:cNvPicPr>
            <p:nvPr/>
          </p:nvPicPr>
          <p:blipFill>
            <a:blip r:embed="rId7">
              <a:extLst>
                <a:ext uri="{96DAC541-7B7A-43D3-8B79-37D633B846F1}">
                  <asvg:svgBlip xmlns:asvg="http://schemas.microsoft.com/office/drawing/2016/SVG/main" r:embed="rId8"/>
                </a:ext>
              </a:extLst>
            </a:blip>
            <a:srcRect l="-54135" t="-8475" r="-45837" b="-17544"/>
            <a:stretch>
              <a:fillRect/>
            </a:stretch>
          </p:blipFill>
          <p:spPr>
            <a:xfrm>
              <a:off x="1467054" y="2013250"/>
              <a:ext cx="1107059" cy="1080253"/>
            </a:xfrm>
            <a:prstGeom prst="rect">
              <a:avLst/>
            </a:prstGeom>
          </p:spPr>
        </p:pic>
      </p:grpSp>
      <p:sp>
        <p:nvSpPr>
          <p:cNvPr id="28" name="CaixaDeTexto 27">
            <a:extLst>
              <a:ext uri="{FF2B5EF4-FFF2-40B4-BE49-F238E27FC236}">
                <a16:creationId xmlns:a16="http://schemas.microsoft.com/office/drawing/2014/main" id="{CC942DDE-2EA7-45EB-A28B-ADF8A347F753}"/>
              </a:ext>
            </a:extLst>
          </p:cNvPr>
          <p:cNvSpPr txBox="1"/>
          <p:nvPr/>
        </p:nvSpPr>
        <p:spPr>
          <a:xfrm>
            <a:off x="1753444" y="4547955"/>
            <a:ext cx="1616159" cy="707886"/>
          </a:xfrm>
          <a:prstGeom prst="rect">
            <a:avLst/>
          </a:prstGeom>
          <a:noFill/>
        </p:spPr>
        <p:txBody>
          <a:bodyPr wrap="square" rtlCol="0">
            <a:spAutoFit/>
          </a:bodyPr>
          <a:lstStyle/>
          <a:p>
            <a:pPr algn="ctr"/>
            <a:r>
              <a:rPr lang="pt-BR" sz="2000" dirty="0">
                <a:solidFill>
                  <a:srgbClr val="530C05"/>
                </a:solidFill>
                <a:latin typeface="AMX" pitchFamily="2" charset="77"/>
              </a:rPr>
              <a:t>Abra a sua </a:t>
            </a:r>
            <a:r>
              <a:rPr lang="pt-BR" sz="2000" b="1" dirty="0">
                <a:solidFill>
                  <a:srgbClr val="530C05"/>
                </a:solidFill>
                <a:latin typeface="AMX" pitchFamily="2" charset="77"/>
              </a:rPr>
              <a:t>câmera</a:t>
            </a:r>
          </a:p>
        </p:txBody>
      </p:sp>
      <p:sp>
        <p:nvSpPr>
          <p:cNvPr id="29" name="CaixaDeTexto 28">
            <a:extLst>
              <a:ext uri="{FF2B5EF4-FFF2-40B4-BE49-F238E27FC236}">
                <a16:creationId xmlns:a16="http://schemas.microsoft.com/office/drawing/2014/main" id="{F4B0944C-5795-33CC-FD21-04904F3A398A}"/>
              </a:ext>
            </a:extLst>
          </p:cNvPr>
          <p:cNvSpPr txBox="1"/>
          <p:nvPr/>
        </p:nvSpPr>
        <p:spPr>
          <a:xfrm>
            <a:off x="5015880" y="4547956"/>
            <a:ext cx="2301960" cy="707886"/>
          </a:xfrm>
          <a:prstGeom prst="rect">
            <a:avLst/>
          </a:prstGeom>
          <a:noFill/>
        </p:spPr>
        <p:txBody>
          <a:bodyPr wrap="square" rtlCol="0">
            <a:spAutoFit/>
          </a:bodyPr>
          <a:lstStyle/>
          <a:p>
            <a:pPr algn="ctr"/>
            <a:r>
              <a:rPr lang="pt-BR" sz="2000" dirty="0">
                <a:solidFill>
                  <a:srgbClr val="530C05"/>
                </a:solidFill>
                <a:latin typeface="AMX" pitchFamily="2" charset="77"/>
              </a:rPr>
              <a:t>Desative o </a:t>
            </a:r>
            <a:r>
              <a:rPr lang="pt-BR" sz="2000" b="1" dirty="0">
                <a:solidFill>
                  <a:srgbClr val="530C05"/>
                </a:solidFill>
                <a:latin typeface="AMX" pitchFamily="2" charset="77"/>
              </a:rPr>
              <a:t>microfone</a:t>
            </a:r>
          </a:p>
        </p:txBody>
      </p:sp>
      <p:sp>
        <p:nvSpPr>
          <p:cNvPr id="30" name="CaixaDeTexto 29">
            <a:extLst>
              <a:ext uri="{FF2B5EF4-FFF2-40B4-BE49-F238E27FC236}">
                <a16:creationId xmlns:a16="http://schemas.microsoft.com/office/drawing/2014/main" id="{E13FFEB2-B65E-817A-C6D7-13C067C60CC7}"/>
              </a:ext>
            </a:extLst>
          </p:cNvPr>
          <p:cNvSpPr txBox="1"/>
          <p:nvPr/>
        </p:nvSpPr>
        <p:spPr>
          <a:xfrm>
            <a:off x="8317525" y="4547956"/>
            <a:ext cx="2760785" cy="1015663"/>
          </a:xfrm>
          <a:prstGeom prst="rect">
            <a:avLst/>
          </a:prstGeom>
          <a:noFill/>
        </p:spPr>
        <p:txBody>
          <a:bodyPr wrap="square" rtlCol="0">
            <a:spAutoFit/>
          </a:bodyPr>
          <a:lstStyle/>
          <a:p>
            <a:pPr algn="ctr"/>
            <a:r>
              <a:rPr lang="pt-BR" sz="2000" dirty="0">
                <a:solidFill>
                  <a:srgbClr val="530C05"/>
                </a:solidFill>
                <a:latin typeface="AMX" pitchFamily="2" charset="77"/>
              </a:rPr>
              <a:t>Para interagir, acione </a:t>
            </a:r>
          </a:p>
          <a:p>
            <a:pPr algn="ctr"/>
            <a:r>
              <a:rPr lang="pt-BR" sz="2000" dirty="0">
                <a:solidFill>
                  <a:srgbClr val="530C05"/>
                </a:solidFill>
                <a:latin typeface="AMX" pitchFamily="2" charset="77"/>
              </a:rPr>
              <a:t>o </a:t>
            </a:r>
            <a:r>
              <a:rPr lang="pt-BR" sz="2000" b="1" dirty="0">
                <a:solidFill>
                  <a:srgbClr val="530C05"/>
                </a:solidFill>
                <a:latin typeface="AMX" pitchFamily="2" charset="77"/>
              </a:rPr>
              <a:t>botão de levantar </a:t>
            </a:r>
          </a:p>
          <a:p>
            <a:pPr algn="ctr"/>
            <a:r>
              <a:rPr lang="pt-BR" sz="2000" b="1" dirty="0">
                <a:solidFill>
                  <a:srgbClr val="530C05"/>
                </a:solidFill>
                <a:latin typeface="AMX" pitchFamily="2" charset="77"/>
              </a:rPr>
              <a:t>a mão </a:t>
            </a:r>
            <a:r>
              <a:rPr lang="pt-BR" sz="2000" dirty="0">
                <a:solidFill>
                  <a:srgbClr val="530C05"/>
                </a:solidFill>
                <a:latin typeface="AMX" pitchFamily="2" charset="77"/>
              </a:rPr>
              <a:t>e aguarde.</a:t>
            </a:r>
          </a:p>
        </p:txBody>
      </p:sp>
      <p:sp>
        <p:nvSpPr>
          <p:cNvPr id="37" name="CaixaDeTexto 36">
            <a:extLst>
              <a:ext uri="{FF2B5EF4-FFF2-40B4-BE49-F238E27FC236}">
                <a16:creationId xmlns:a16="http://schemas.microsoft.com/office/drawing/2014/main" id="{5859095C-AFE7-33C4-379D-F6161B14CAA4}"/>
              </a:ext>
            </a:extLst>
          </p:cNvPr>
          <p:cNvSpPr txBox="1"/>
          <p:nvPr/>
        </p:nvSpPr>
        <p:spPr>
          <a:xfrm>
            <a:off x="2921735" y="1448201"/>
            <a:ext cx="6421555" cy="584775"/>
          </a:xfrm>
          <a:prstGeom prst="rect">
            <a:avLst/>
          </a:prstGeom>
          <a:noFill/>
        </p:spPr>
        <p:txBody>
          <a:bodyPr wrap="square" rtlCol="0">
            <a:spAutoFit/>
          </a:bodyPr>
          <a:lstStyle/>
          <a:p>
            <a:pPr algn="ctr"/>
            <a:r>
              <a:rPr lang="pt-BR" sz="3200" b="1" dirty="0">
                <a:solidFill>
                  <a:srgbClr val="530C05"/>
                </a:solidFill>
                <a:latin typeface="AMX" pitchFamily="2" charset="77"/>
              </a:rPr>
              <a:t>Combinados</a:t>
            </a:r>
          </a:p>
        </p:txBody>
      </p:sp>
    </p:spTree>
    <p:extLst>
      <p:ext uri="{BB962C8B-B14F-4D97-AF65-F5344CB8AC3E}">
        <p14:creationId xmlns:p14="http://schemas.microsoft.com/office/powerpoint/2010/main" val="1626789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250"/>
                                        <p:tgtEl>
                                          <p:spTgt spid="37"/>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25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250"/>
                                        <p:tgtEl>
                                          <p:spTgt spid="28"/>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8" grpId="0"/>
      <p:bldP spid="29" grpId="0"/>
      <p:bldP spid="30" grpId="0"/>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7CB44-341F-744E-8A27-12DDF7B27D97}"/>
            </a:ext>
          </a:extLst>
        </p:cNvPr>
        <p:cNvGrpSpPr/>
        <p:nvPr/>
      </p:nvGrpSpPr>
      <p:grpSpPr>
        <a:xfrm>
          <a:off x="0" y="0"/>
          <a:ext cx="0" cy="0"/>
          <a:chOff x="0" y="0"/>
          <a:chExt cx="0" cy="0"/>
        </a:xfrm>
      </p:grpSpPr>
      <p:sp>
        <p:nvSpPr>
          <p:cNvPr id="2" name="Retângulo Arredondado 5">
            <a:extLst>
              <a:ext uri="{FF2B5EF4-FFF2-40B4-BE49-F238E27FC236}">
                <a16:creationId xmlns:a16="http://schemas.microsoft.com/office/drawing/2014/main" id="{24E62E54-724B-585C-56E7-76E757AA89DA}"/>
              </a:ext>
            </a:extLst>
          </p:cNvPr>
          <p:cNvSpPr/>
          <p:nvPr/>
        </p:nvSpPr>
        <p:spPr>
          <a:xfrm>
            <a:off x="245327" y="1735015"/>
            <a:ext cx="11548087" cy="3141785"/>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 name="Agrupar 2">
            <a:extLst>
              <a:ext uri="{FF2B5EF4-FFF2-40B4-BE49-F238E27FC236}">
                <a16:creationId xmlns:a16="http://schemas.microsoft.com/office/drawing/2014/main" id="{3C86B7E1-B99C-91C6-FAD1-4EB94C6B96D1}"/>
              </a:ext>
            </a:extLst>
          </p:cNvPr>
          <p:cNvGrpSpPr/>
          <p:nvPr/>
        </p:nvGrpSpPr>
        <p:grpSpPr>
          <a:xfrm>
            <a:off x="5634038" y="993815"/>
            <a:ext cx="5854191" cy="5058214"/>
            <a:chOff x="4731021" y="532370"/>
            <a:chExt cx="5854191" cy="5058214"/>
          </a:xfrm>
        </p:grpSpPr>
        <p:grpSp>
          <p:nvGrpSpPr>
            <p:cNvPr id="4" name="Agrupar 3">
              <a:extLst>
                <a:ext uri="{FF2B5EF4-FFF2-40B4-BE49-F238E27FC236}">
                  <a16:creationId xmlns:a16="http://schemas.microsoft.com/office/drawing/2014/main" id="{680153ED-A5C3-C5AE-E14A-80EEA49E4497}"/>
                </a:ext>
              </a:extLst>
            </p:cNvPr>
            <p:cNvGrpSpPr/>
            <p:nvPr/>
          </p:nvGrpSpPr>
          <p:grpSpPr>
            <a:xfrm>
              <a:off x="4731021" y="532370"/>
              <a:ext cx="3764136" cy="5058214"/>
              <a:chOff x="4731021" y="532370"/>
              <a:chExt cx="3764136" cy="5058214"/>
            </a:xfrm>
          </p:grpSpPr>
          <p:sp>
            <p:nvSpPr>
              <p:cNvPr id="8" name="Retângulo Arredondado 93">
                <a:extLst>
                  <a:ext uri="{FF2B5EF4-FFF2-40B4-BE49-F238E27FC236}">
                    <a16:creationId xmlns:a16="http://schemas.microsoft.com/office/drawing/2014/main" id="{AC3381A8-577A-F072-41AC-C0696B080D70}"/>
                  </a:ext>
                </a:extLst>
              </p:cNvPr>
              <p:cNvSpPr/>
              <p:nvPr/>
            </p:nvSpPr>
            <p:spPr>
              <a:xfrm>
                <a:off x="7751322" y="753341"/>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Arredondado 94">
                <a:extLst>
                  <a:ext uri="{FF2B5EF4-FFF2-40B4-BE49-F238E27FC236}">
                    <a16:creationId xmlns:a16="http://schemas.microsoft.com/office/drawing/2014/main" id="{83516E36-5A80-18B1-7DD9-D0BF35047094}"/>
                  </a:ext>
                </a:extLst>
              </p:cNvPr>
              <p:cNvSpPr/>
              <p:nvPr/>
            </p:nvSpPr>
            <p:spPr>
              <a:xfrm>
                <a:off x="8162648" y="532370"/>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Arredondado 6">
                <a:extLst>
                  <a:ext uri="{FF2B5EF4-FFF2-40B4-BE49-F238E27FC236}">
                    <a16:creationId xmlns:a16="http://schemas.microsoft.com/office/drawing/2014/main" id="{DD2A18F5-9898-B6EB-5009-CCE3B736C8D5}"/>
                  </a:ext>
                </a:extLst>
              </p:cNvPr>
              <p:cNvSpPr/>
              <p:nvPr/>
            </p:nvSpPr>
            <p:spPr>
              <a:xfrm>
                <a:off x="4731021" y="4909047"/>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Arredondado 7">
                <a:extLst>
                  <a:ext uri="{FF2B5EF4-FFF2-40B4-BE49-F238E27FC236}">
                    <a16:creationId xmlns:a16="http://schemas.microsoft.com/office/drawing/2014/main" id="{6128A3C1-D2B0-0418-36A7-3482E4AB8622}"/>
                  </a:ext>
                </a:extLst>
              </p:cNvPr>
              <p:cNvSpPr/>
              <p:nvPr/>
            </p:nvSpPr>
            <p:spPr>
              <a:xfrm>
                <a:off x="4947045" y="5125071"/>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 name="Agrupar 4">
              <a:extLst>
                <a:ext uri="{FF2B5EF4-FFF2-40B4-BE49-F238E27FC236}">
                  <a16:creationId xmlns:a16="http://schemas.microsoft.com/office/drawing/2014/main" id="{BC04AEF8-ECE1-316E-AC49-DA656FA2D13F}"/>
                </a:ext>
              </a:extLst>
            </p:cNvPr>
            <p:cNvGrpSpPr/>
            <p:nvPr/>
          </p:nvGrpSpPr>
          <p:grpSpPr>
            <a:xfrm>
              <a:off x="9893582" y="2906463"/>
              <a:ext cx="691630" cy="936085"/>
              <a:chOff x="5462579" y="786561"/>
              <a:chExt cx="277957" cy="376199"/>
            </a:xfrm>
          </p:grpSpPr>
          <p:sp>
            <p:nvSpPr>
              <p:cNvPr id="6" name="Retângulo Arredondado 99">
                <a:extLst>
                  <a:ext uri="{FF2B5EF4-FFF2-40B4-BE49-F238E27FC236}">
                    <a16:creationId xmlns:a16="http://schemas.microsoft.com/office/drawing/2014/main" id="{788F54E2-F32E-0E8E-632A-497A6444419F}"/>
                  </a:ext>
                </a:extLst>
              </p:cNvPr>
              <p:cNvSpPr/>
              <p:nvPr/>
            </p:nvSpPr>
            <p:spPr>
              <a:xfrm>
                <a:off x="5462579" y="1090976"/>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Retângulo Arredondado 108">
                <a:extLst>
                  <a:ext uri="{FF2B5EF4-FFF2-40B4-BE49-F238E27FC236}">
                    <a16:creationId xmlns:a16="http://schemas.microsoft.com/office/drawing/2014/main" id="{71541D66-320C-5A57-5182-8D88B44D4E5C}"/>
                  </a:ext>
                </a:extLst>
              </p:cNvPr>
              <p:cNvSpPr/>
              <p:nvPr/>
            </p:nvSpPr>
            <p:spPr>
              <a:xfrm>
                <a:off x="5583584" y="786561"/>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grpSp>
        <p:nvGrpSpPr>
          <p:cNvPr id="12" name="Agrupar 11">
            <a:extLst>
              <a:ext uri="{FF2B5EF4-FFF2-40B4-BE49-F238E27FC236}">
                <a16:creationId xmlns:a16="http://schemas.microsoft.com/office/drawing/2014/main" id="{EE46DFEA-64D9-6439-FC89-6B58703301DB}"/>
              </a:ext>
            </a:extLst>
          </p:cNvPr>
          <p:cNvGrpSpPr/>
          <p:nvPr/>
        </p:nvGrpSpPr>
        <p:grpSpPr>
          <a:xfrm>
            <a:off x="1531641" y="1780793"/>
            <a:ext cx="1002789" cy="1203303"/>
            <a:chOff x="5234195" y="4428055"/>
            <a:chExt cx="1002789" cy="1203303"/>
          </a:xfrm>
        </p:grpSpPr>
        <p:sp>
          <p:nvSpPr>
            <p:cNvPr id="13" name="Retângulo Arredondado 103">
              <a:extLst>
                <a:ext uri="{FF2B5EF4-FFF2-40B4-BE49-F238E27FC236}">
                  <a16:creationId xmlns:a16="http://schemas.microsoft.com/office/drawing/2014/main" id="{05CA5A9C-DC43-CE0E-F3BB-D8E4AD47F959}"/>
                </a:ext>
              </a:extLst>
            </p:cNvPr>
            <p:cNvSpPr/>
            <p:nvPr/>
          </p:nvSpPr>
          <p:spPr>
            <a:xfrm>
              <a:off x="6006794" y="4749153"/>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Arredondado 104">
              <a:extLst>
                <a:ext uri="{FF2B5EF4-FFF2-40B4-BE49-F238E27FC236}">
                  <a16:creationId xmlns:a16="http://schemas.microsoft.com/office/drawing/2014/main" id="{877F7DDC-5668-F02F-F963-BCF110469786}"/>
                </a:ext>
              </a:extLst>
            </p:cNvPr>
            <p:cNvSpPr/>
            <p:nvPr/>
          </p:nvSpPr>
          <p:spPr>
            <a:xfrm>
              <a:off x="5234195" y="4428055"/>
              <a:ext cx="633587" cy="633586"/>
            </a:xfrm>
            <a:prstGeom prst="roundRect">
              <a:avLst/>
            </a:prstGeom>
            <a:solidFill>
              <a:srgbClr val="530C05">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Arredondado 106">
              <a:extLst>
                <a:ext uri="{FF2B5EF4-FFF2-40B4-BE49-F238E27FC236}">
                  <a16:creationId xmlns:a16="http://schemas.microsoft.com/office/drawing/2014/main" id="{1D57B76E-7443-6A21-3B95-9121E8F6FB2E}"/>
                </a:ext>
              </a:extLst>
            </p:cNvPr>
            <p:cNvSpPr/>
            <p:nvPr/>
          </p:nvSpPr>
          <p:spPr>
            <a:xfrm>
              <a:off x="5234626" y="5341132"/>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107">
              <a:extLst>
                <a:ext uri="{FF2B5EF4-FFF2-40B4-BE49-F238E27FC236}">
                  <a16:creationId xmlns:a16="http://schemas.microsoft.com/office/drawing/2014/main" id="{C56483B1-7034-1AF3-77FE-4650EF201193}"/>
                </a:ext>
              </a:extLst>
            </p:cNvPr>
            <p:cNvSpPr/>
            <p:nvPr/>
          </p:nvSpPr>
          <p:spPr>
            <a:xfrm>
              <a:off x="5596950" y="5178756"/>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7" name="CaixaDeTexto 16">
            <a:extLst>
              <a:ext uri="{FF2B5EF4-FFF2-40B4-BE49-F238E27FC236}">
                <a16:creationId xmlns:a16="http://schemas.microsoft.com/office/drawing/2014/main" id="{4FCFC87C-AEB6-9CD4-848F-CF4E0C050720}"/>
              </a:ext>
            </a:extLst>
          </p:cNvPr>
          <p:cNvSpPr txBox="1"/>
          <p:nvPr/>
        </p:nvSpPr>
        <p:spPr>
          <a:xfrm>
            <a:off x="2552307" y="3161707"/>
            <a:ext cx="7061022" cy="584775"/>
          </a:xfrm>
          <a:prstGeom prst="rect">
            <a:avLst/>
          </a:prstGeom>
          <a:noFill/>
        </p:spPr>
        <p:txBody>
          <a:bodyPr wrap="square">
            <a:spAutoFit/>
          </a:bodyPr>
          <a:lstStyle/>
          <a:p>
            <a:pPr algn="ctr"/>
            <a:r>
              <a:rPr lang="pt-BR" sz="3200" b="1" dirty="0">
                <a:solidFill>
                  <a:srgbClr val="530C05"/>
                </a:solidFill>
                <a:latin typeface="AMX" pitchFamily="2" charset="77"/>
              </a:rPr>
              <a:t>“estado de Flow“? </a:t>
            </a:r>
          </a:p>
        </p:txBody>
      </p:sp>
      <p:sp>
        <p:nvSpPr>
          <p:cNvPr id="19" name="CaixaDeTexto 18">
            <a:extLst>
              <a:ext uri="{FF2B5EF4-FFF2-40B4-BE49-F238E27FC236}">
                <a16:creationId xmlns:a16="http://schemas.microsoft.com/office/drawing/2014/main" id="{BF1A5AF1-C2BB-1632-4DC3-3889FBE3C4D4}"/>
              </a:ext>
            </a:extLst>
          </p:cNvPr>
          <p:cNvSpPr txBox="1"/>
          <p:nvPr/>
        </p:nvSpPr>
        <p:spPr>
          <a:xfrm>
            <a:off x="2476188" y="2596795"/>
            <a:ext cx="7239623" cy="584775"/>
          </a:xfrm>
          <a:prstGeom prst="rect">
            <a:avLst/>
          </a:prstGeom>
          <a:noFill/>
        </p:spPr>
        <p:txBody>
          <a:bodyPr wrap="square">
            <a:spAutoFit/>
          </a:bodyPr>
          <a:lstStyle/>
          <a:p>
            <a:pPr algn="ctr"/>
            <a:r>
              <a:rPr lang="pt-BR" sz="3200" dirty="0"/>
              <a:t>Você já ouviu falar sobre</a:t>
            </a:r>
          </a:p>
        </p:txBody>
      </p:sp>
    </p:spTree>
    <p:extLst>
      <p:ext uri="{BB962C8B-B14F-4D97-AF65-F5344CB8AC3E}">
        <p14:creationId xmlns:p14="http://schemas.microsoft.com/office/powerpoint/2010/main" val="20193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2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700"/>
                            </p:stCondLst>
                            <p:childTnLst>
                              <p:par>
                                <p:cTn id="15" presetID="10"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par>
                          <p:cTn id="18" fill="hold">
                            <p:stCondLst>
                              <p:cond delay="1200"/>
                            </p:stCondLst>
                            <p:childTnLst>
                              <p:par>
                                <p:cTn id="19" presetID="10"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666E9-36BC-C5B6-960B-C8E29F4E2A71}"/>
            </a:ext>
          </a:extLst>
        </p:cNvPr>
        <p:cNvGrpSpPr/>
        <p:nvPr/>
      </p:nvGrpSpPr>
      <p:grpSpPr>
        <a:xfrm>
          <a:off x="0" y="0"/>
          <a:ext cx="0" cy="0"/>
          <a:chOff x="0" y="0"/>
          <a:chExt cx="0" cy="0"/>
        </a:xfrm>
      </p:grpSpPr>
      <p:sp>
        <p:nvSpPr>
          <p:cNvPr id="2" name="Retângulo Arredondado 5">
            <a:extLst>
              <a:ext uri="{FF2B5EF4-FFF2-40B4-BE49-F238E27FC236}">
                <a16:creationId xmlns:a16="http://schemas.microsoft.com/office/drawing/2014/main" id="{3AFC2973-6D39-AA86-9698-8F6301957C03}"/>
              </a:ext>
            </a:extLst>
          </p:cNvPr>
          <p:cNvSpPr/>
          <p:nvPr/>
        </p:nvSpPr>
        <p:spPr>
          <a:xfrm>
            <a:off x="321956" y="1968619"/>
            <a:ext cx="11548087" cy="3141785"/>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2" name="Agrupar 11">
            <a:extLst>
              <a:ext uri="{FF2B5EF4-FFF2-40B4-BE49-F238E27FC236}">
                <a16:creationId xmlns:a16="http://schemas.microsoft.com/office/drawing/2014/main" id="{0361B041-7509-BAFD-E791-F8F2BED4EA63}"/>
              </a:ext>
            </a:extLst>
          </p:cNvPr>
          <p:cNvGrpSpPr/>
          <p:nvPr/>
        </p:nvGrpSpPr>
        <p:grpSpPr>
          <a:xfrm>
            <a:off x="935052" y="1241323"/>
            <a:ext cx="1002789" cy="1203303"/>
            <a:chOff x="5234195" y="4428055"/>
            <a:chExt cx="1002789" cy="1203303"/>
          </a:xfrm>
        </p:grpSpPr>
        <p:sp>
          <p:nvSpPr>
            <p:cNvPr id="13" name="Retângulo Arredondado 103">
              <a:extLst>
                <a:ext uri="{FF2B5EF4-FFF2-40B4-BE49-F238E27FC236}">
                  <a16:creationId xmlns:a16="http://schemas.microsoft.com/office/drawing/2014/main" id="{BA69A808-BD3B-F722-094A-5666CF8FB0BF}"/>
                </a:ext>
              </a:extLst>
            </p:cNvPr>
            <p:cNvSpPr/>
            <p:nvPr/>
          </p:nvSpPr>
          <p:spPr>
            <a:xfrm>
              <a:off x="6006794" y="4749153"/>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Arredondado 104">
              <a:extLst>
                <a:ext uri="{FF2B5EF4-FFF2-40B4-BE49-F238E27FC236}">
                  <a16:creationId xmlns:a16="http://schemas.microsoft.com/office/drawing/2014/main" id="{BB76213F-C5A5-5221-2EE2-E54E2BBE3520}"/>
                </a:ext>
              </a:extLst>
            </p:cNvPr>
            <p:cNvSpPr/>
            <p:nvPr/>
          </p:nvSpPr>
          <p:spPr>
            <a:xfrm>
              <a:off x="5234195" y="4428055"/>
              <a:ext cx="633587" cy="633586"/>
            </a:xfrm>
            <a:prstGeom prst="roundRect">
              <a:avLst/>
            </a:prstGeom>
            <a:solidFill>
              <a:srgbClr val="530C05">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Arredondado 106">
              <a:extLst>
                <a:ext uri="{FF2B5EF4-FFF2-40B4-BE49-F238E27FC236}">
                  <a16:creationId xmlns:a16="http://schemas.microsoft.com/office/drawing/2014/main" id="{4CAED243-AD78-CD0C-CC14-397819D5AAF6}"/>
                </a:ext>
              </a:extLst>
            </p:cNvPr>
            <p:cNvSpPr/>
            <p:nvPr/>
          </p:nvSpPr>
          <p:spPr>
            <a:xfrm>
              <a:off x="5234626" y="5341132"/>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107">
              <a:extLst>
                <a:ext uri="{FF2B5EF4-FFF2-40B4-BE49-F238E27FC236}">
                  <a16:creationId xmlns:a16="http://schemas.microsoft.com/office/drawing/2014/main" id="{058511A2-E246-9D3E-892D-65A5AF8E6E22}"/>
                </a:ext>
              </a:extLst>
            </p:cNvPr>
            <p:cNvSpPr/>
            <p:nvPr/>
          </p:nvSpPr>
          <p:spPr>
            <a:xfrm>
              <a:off x="5596950" y="5178756"/>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9" name="CaixaDeTexto 18">
            <a:extLst>
              <a:ext uri="{FF2B5EF4-FFF2-40B4-BE49-F238E27FC236}">
                <a16:creationId xmlns:a16="http://schemas.microsoft.com/office/drawing/2014/main" id="{1710BC24-7BD2-225E-4EA1-B2532E032E8A}"/>
              </a:ext>
            </a:extLst>
          </p:cNvPr>
          <p:cNvSpPr txBox="1"/>
          <p:nvPr/>
        </p:nvSpPr>
        <p:spPr>
          <a:xfrm>
            <a:off x="1937841" y="2570016"/>
            <a:ext cx="8316318" cy="1938992"/>
          </a:xfrm>
          <a:prstGeom prst="rect">
            <a:avLst/>
          </a:prstGeom>
          <a:noFill/>
        </p:spPr>
        <p:txBody>
          <a:bodyPr wrap="square">
            <a:spAutoFit/>
          </a:bodyPr>
          <a:lstStyle/>
          <a:p>
            <a:pPr algn="ctr"/>
            <a:r>
              <a:rPr lang="pt-BR" sz="2400" b="1" dirty="0">
                <a:solidFill>
                  <a:srgbClr val="530C05"/>
                </a:solidFill>
              </a:rPr>
              <a:t>“Flow” </a:t>
            </a:r>
            <a:r>
              <a:rPr lang="pt-BR" sz="2400" dirty="0"/>
              <a:t>é um estado mental em que a pessoa está completamente imersa em uma atividade, com foco total, alta concentração e um senso de prazer pelo que está fazendo. É aquele momento em que o tempo parece passar mais rápido, as distrações desaparecem e tudo flui com naturalidade.</a:t>
            </a:r>
          </a:p>
        </p:txBody>
      </p:sp>
      <p:grpSp>
        <p:nvGrpSpPr>
          <p:cNvPr id="3" name="Agrupar 2">
            <a:extLst>
              <a:ext uri="{FF2B5EF4-FFF2-40B4-BE49-F238E27FC236}">
                <a16:creationId xmlns:a16="http://schemas.microsoft.com/office/drawing/2014/main" id="{385D3356-2F10-CAB6-603B-28A6C36AFDD5}"/>
              </a:ext>
            </a:extLst>
          </p:cNvPr>
          <p:cNvGrpSpPr/>
          <p:nvPr/>
        </p:nvGrpSpPr>
        <p:grpSpPr>
          <a:xfrm>
            <a:off x="3476396" y="1231376"/>
            <a:ext cx="7958732" cy="5181928"/>
            <a:chOff x="4731021" y="753341"/>
            <a:chExt cx="7958732" cy="5181928"/>
          </a:xfrm>
        </p:grpSpPr>
        <p:grpSp>
          <p:nvGrpSpPr>
            <p:cNvPr id="4" name="Agrupar 3">
              <a:extLst>
                <a:ext uri="{FF2B5EF4-FFF2-40B4-BE49-F238E27FC236}">
                  <a16:creationId xmlns:a16="http://schemas.microsoft.com/office/drawing/2014/main" id="{E1958BE3-3B4C-15F9-F1B5-DBD1234143E7}"/>
                </a:ext>
              </a:extLst>
            </p:cNvPr>
            <p:cNvGrpSpPr/>
            <p:nvPr/>
          </p:nvGrpSpPr>
          <p:grpSpPr>
            <a:xfrm>
              <a:off x="4731021" y="753341"/>
              <a:ext cx="3485814" cy="5181928"/>
              <a:chOff x="4731021" y="753341"/>
              <a:chExt cx="3485814" cy="5181928"/>
            </a:xfrm>
          </p:grpSpPr>
          <p:sp>
            <p:nvSpPr>
              <p:cNvPr id="8" name="Retângulo Arredondado 93">
                <a:extLst>
                  <a:ext uri="{FF2B5EF4-FFF2-40B4-BE49-F238E27FC236}">
                    <a16:creationId xmlns:a16="http://schemas.microsoft.com/office/drawing/2014/main" id="{E6418A75-9197-F4F7-5AE2-B1255C8289E8}"/>
                  </a:ext>
                </a:extLst>
              </p:cNvPr>
              <p:cNvSpPr/>
              <p:nvPr/>
            </p:nvSpPr>
            <p:spPr>
              <a:xfrm>
                <a:off x="7751322" y="753341"/>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Arredondado 94">
                <a:extLst>
                  <a:ext uri="{FF2B5EF4-FFF2-40B4-BE49-F238E27FC236}">
                    <a16:creationId xmlns:a16="http://schemas.microsoft.com/office/drawing/2014/main" id="{965A0AF9-434A-60E1-57EF-A6AF9A0473CE}"/>
                  </a:ext>
                </a:extLst>
              </p:cNvPr>
              <p:cNvSpPr/>
              <p:nvPr/>
            </p:nvSpPr>
            <p:spPr>
              <a:xfrm>
                <a:off x="5622648" y="5602760"/>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Arredondado 6">
                <a:extLst>
                  <a:ext uri="{FF2B5EF4-FFF2-40B4-BE49-F238E27FC236}">
                    <a16:creationId xmlns:a16="http://schemas.microsoft.com/office/drawing/2014/main" id="{7FCD810D-3A27-D29F-2986-1FD38F655C6B}"/>
                  </a:ext>
                </a:extLst>
              </p:cNvPr>
              <p:cNvSpPr/>
              <p:nvPr/>
            </p:nvSpPr>
            <p:spPr>
              <a:xfrm>
                <a:off x="4731021" y="4909047"/>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Arredondado 7">
                <a:extLst>
                  <a:ext uri="{FF2B5EF4-FFF2-40B4-BE49-F238E27FC236}">
                    <a16:creationId xmlns:a16="http://schemas.microsoft.com/office/drawing/2014/main" id="{5A586CF9-6AF8-CE24-5793-770695E86D23}"/>
                  </a:ext>
                </a:extLst>
              </p:cNvPr>
              <p:cNvSpPr/>
              <p:nvPr/>
            </p:nvSpPr>
            <p:spPr>
              <a:xfrm>
                <a:off x="4947045" y="5125071"/>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 name="Agrupar 4">
              <a:extLst>
                <a:ext uri="{FF2B5EF4-FFF2-40B4-BE49-F238E27FC236}">
                  <a16:creationId xmlns:a16="http://schemas.microsoft.com/office/drawing/2014/main" id="{D82A1F31-E133-451A-7AD4-E9B803F2C8DB}"/>
                </a:ext>
              </a:extLst>
            </p:cNvPr>
            <p:cNvGrpSpPr/>
            <p:nvPr/>
          </p:nvGrpSpPr>
          <p:grpSpPr>
            <a:xfrm>
              <a:off x="12120598" y="1513989"/>
              <a:ext cx="569155" cy="2314045"/>
              <a:chOff x="6357590" y="226946"/>
              <a:chExt cx="228736" cy="929981"/>
            </a:xfrm>
          </p:grpSpPr>
          <p:sp>
            <p:nvSpPr>
              <p:cNvPr id="6" name="Retângulo Arredondado 99">
                <a:extLst>
                  <a:ext uri="{FF2B5EF4-FFF2-40B4-BE49-F238E27FC236}">
                    <a16:creationId xmlns:a16="http://schemas.microsoft.com/office/drawing/2014/main" id="{D2E0E76A-81F5-93BE-CFFB-B23F141B82F2}"/>
                  </a:ext>
                </a:extLst>
              </p:cNvPr>
              <p:cNvSpPr/>
              <p:nvPr/>
            </p:nvSpPr>
            <p:spPr>
              <a:xfrm>
                <a:off x="6514542" y="1085143"/>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Retângulo Arredondado 108">
                <a:extLst>
                  <a:ext uri="{FF2B5EF4-FFF2-40B4-BE49-F238E27FC236}">
                    <a16:creationId xmlns:a16="http://schemas.microsoft.com/office/drawing/2014/main" id="{7408BA91-67B0-1A47-86C3-1FE868A094B9}"/>
                  </a:ext>
                </a:extLst>
              </p:cNvPr>
              <p:cNvSpPr/>
              <p:nvPr/>
            </p:nvSpPr>
            <p:spPr>
              <a:xfrm>
                <a:off x="6357590" y="226946"/>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spTree>
    <p:extLst>
      <p:ext uri="{BB962C8B-B14F-4D97-AF65-F5344CB8AC3E}">
        <p14:creationId xmlns:p14="http://schemas.microsoft.com/office/powerpoint/2010/main" val="1434934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2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700"/>
                            </p:stCondLst>
                            <p:childTnLst>
                              <p:par>
                                <p:cTn id="15" presetID="10"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71DAE-0A31-96F9-12B2-469F035B7174}"/>
            </a:ext>
          </a:extLst>
        </p:cNvPr>
        <p:cNvGrpSpPr/>
        <p:nvPr/>
      </p:nvGrpSpPr>
      <p:grpSpPr>
        <a:xfrm>
          <a:off x="0" y="0"/>
          <a:ext cx="0" cy="0"/>
          <a:chOff x="0" y="0"/>
          <a:chExt cx="0" cy="0"/>
        </a:xfrm>
      </p:grpSpPr>
      <p:sp>
        <p:nvSpPr>
          <p:cNvPr id="2" name="Retângulo Arredondado 5">
            <a:extLst>
              <a:ext uri="{FF2B5EF4-FFF2-40B4-BE49-F238E27FC236}">
                <a16:creationId xmlns:a16="http://schemas.microsoft.com/office/drawing/2014/main" id="{42EE546A-70CB-799E-886E-F36C55D7D98F}"/>
              </a:ext>
            </a:extLst>
          </p:cNvPr>
          <p:cNvSpPr/>
          <p:nvPr/>
        </p:nvSpPr>
        <p:spPr>
          <a:xfrm>
            <a:off x="245327" y="1735015"/>
            <a:ext cx="11548087" cy="3141785"/>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 name="Agrupar 2">
            <a:extLst>
              <a:ext uri="{FF2B5EF4-FFF2-40B4-BE49-F238E27FC236}">
                <a16:creationId xmlns:a16="http://schemas.microsoft.com/office/drawing/2014/main" id="{2002A9C8-A2E9-FFDA-C215-F1F140683A5A}"/>
              </a:ext>
            </a:extLst>
          </p:cNvPr>
          <p:cNvGrpSpPr/>
          <p:nvPr/>
        </p:nvGrpSpPr>
        <p:grpSpPr>
          <a:xfrm>
            <a:off x="5634038" y="993815"/>
            <a:ext cx="5854191" cy="5058214"/>
            <a:chOff x="4731021" y="532370"/>
            <a:chExt cx="5854191" cy="5058214"/>
          </a:xfrm>
        </p:grpSpPr>
        <p:grpSp>
          <p:nvGrpSpPr>
            <p:cNvPr id="4" name="Agrupar 3">
              <a:extLst>
                <a:ext uri="{FF2B5EF4-FFF2-40B4-BE49-F238E27FC236}">
                  <a16:creationId xmlns:a16="http://schemas.microsoft.com/office/drawing/2014/main" id="{E881715A-C69B-F913-5D44-3C87918C91B0}"/>
                </a:ext>
              </a:extLst>
            </p:cNvPr>
            <p:cNvGrpSpPr/>
            <p:nvPr/>
          </p:nvGrpSpPr>
          <p:grpSpPr>
            <a:xfrm>
              <a:off x="4731021" y="532370"/>
              <a:ext cx="3764136" cy="5058214"/>
              <a:chOff x="4731021" y="532370"/>
              <a:chExt cx="3764136" cy="5058214"/>
            </a:xfrm>
          </p:grpSpPr>
          <p:sp>
            <p:nvSpPr>
              <p:cNvPr id="8" name="Retângulo Arredondado 93">
                <a:extLst>
                  <a:ext uri="{FF2B5EF4-FFF2-40B4-BE49-F238E27FC236}">
                    <a16:creationId xmlns:a16="http://schemas.microsoft.com/office/drawing/2014/main" id="{E57F0E19-078B-B89C-EDE7-609C5E5AD816}"/>
                  </a:ext>
                </a:extLst>
              </p:cNvPr>
              <p:cNvSpPr/>
              <p:nvPr/>
            </p:nvSpPr>
            <p:spPr>
              <a:xfrm>
                <a:off x="7751322" y="753341"/>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Arredondado 94">
                <a:extLst>
                  <a:ext uri="{FF2B5EF4-FFF2-40B4-BE49-F238E27FC236}">
                    <a16:creationId xmlns:a16="http://schemas.microsoft.com/office/drawing/2014/main" id="{C3331CF3-587B-F0BE-1D18-C1C173AA5861}"/>
                  </a:ext>
                </a:extLst>
              </p:cNvPr>
              <p:cNvSpPr/>
              <p:nvPr/>
            </p:nvSpPr>
            <p:spPr>
              <a:xfrm>
                <a:off x="8162648" y="532370"/>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Arredondado 6">
                <a:extLst>
                  <a:ext uri="{FF2B5EF4-FFF2-40B4-BE49-F238E27FC236}">
                    <a16:creationId xmlns:a16="http://schemas.microsoft.com/office/drawing/2014/main" id="{F9DFAC46-771A-83BC-7908-0A3591CC3813}"/>
                  </a:ext>
                </a:extLst>
              </p:cNvPr>
              <p:cNvSpPr/>
              <p:nvPr/>
            </p:nvSpPr>
            <p:spPr>
              <a:xfrm>
                <a:off x="4731021" y="4909047"/>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Arredondado 7">
                <a:extLst>
                  <a:ext uri="{FF2B5EF4-FFF2-40B4-BE49-F238E27FC236}">
                    <a16:creationId xmlns:a16="http://schemas.microsoft.com/office/drawing/2014/main" id="{D589ABA0-2332-4236-265D-74498ADB90E1}"/>
                  </a:ext>
                </a:extLst>
              </p:cNvPr>
              <p:cNvSpPr/>
              <p:nvPr/>
            </p:nvSpPr>
            <p:spPr>
              <a:xfrm>
                <a:off x="4947045" y="5125071"/>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 name="Agrupar 4">
              <a:extLst>
                <a:ext uri="{FF2B5EF4-FFF2-40B4-BE49-F238E27FC236}">
                  <a16:creationId xmlns:a16="http://schemas.microsoft.com/office/drawing/2014/main" id="{A4A24E27-F25A-DB24-FF67-FAAE13E9949D}"/>
                </a:ext>
              </a:extLst>
            </p:cNvPr>
            <p:cNvGrpSpPr/>
            <p:nvPr/>
          </p:nvGrpSpPr>
          <p:grpSpPr>
            <a:xfrm>
              <a:off x="9893582" y="2906463"/>
              <a:ext cx="691630" cy="936085"/>
              <a:chOff x="5462579" y="786561"/>
              <a:chExt cx="277957" cy="376199"/>
            </a:xfrm>
          </p:grpSpPr>
          <p:sp>
            <p:nvSpPr>
              <p:cNvPr id="6" name="Retângulo Arredondado 99">
                <a:extLst>
                  <a:ext uri="{FF2B5EF4-FFF2-40B4-BE49-F238E27FC236}">
                    <a16:creationId xmlns:a16="http://schemas.microsoft.com/office/drawing/2014/main" id="{37999492-3AB2-1207-4CB0-8893CC9A6ECB}"/>
                  </a:ext>
                </a:extLst>
              </p:cNvPr>
              <p:cNvSpPr/>
              <p:nvPr/>
            </p:nvSpPr>
            <p:spPr>
              <a:xfrm>
                <a:off x="5462579" y="1090976"/>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Retângulo Arredondado 108">
                <a:extLst>
                  <a:ext uri="{FF2B5EF4-FFF2-40B4-BE49-F238E27FC236}">
                    <a16:creationId xmlns:a16="http://schemas.microsoft.com/office/drawing/2014/main" id="{23F0718D-6DA6-0AF4-0D10-6DBE3E74209A}"/>
                  </a:ext>
                </a:extLst>
              </p:cNvPr>
              <p:cNvSpPr/>
              <p:nvPr/>
            </p:nvSpPr>
            <p:spPr>
              <a:xfrm>
                <a:off x="5583584" y="786561"/>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grpSp>
        <p:nvGrpSpPr>
          <p:cNvPr id="12" name="Agrupar 11">
            <a:extLst>
              <a:ext uri="{FF2B5EF4-FFF2-40B4-BE49-F238E27FC236}">
                <a16:creationId xmlns:a16="http://schemas.microsoft.com/office/drawing/2014/main" id="{07D9F6FB-BCDB-1D0D-FA09-E60F68D20AAC}"/>
              </a:ext>
            </a:extLst>
          </p:cNvPr>
          <p:cNvGrpSpPr/>
          <p:nvPr/>
        </p:nvGrpSpPr>
        <p:grpSpPr>
          <a:xfrm>
            <a:off x="1531641" y="1780793"/>
            <a:ext cx="1002789" cy="1203303"/>
            <a:chOff x="5234195" y="4428055"/>
            <a:chExt cx="1002789" cy="1203303"/>
          </a:xfrm>
        </p:grpSpPr>
        <p:sp>
          <p:nvSpPr>
            <p:cNvPr id="13" name="Retângulo Arredondado 103">
              <a:extLst>
                <a:ext uri="{FF2B5EF4-FFF2-40B4-BE49-F238E27FC236}">
                  <a16:creationId xmlns:a16="http://schemas.microsoft.com/office/drawing/2014/main" id="{840675BC-DE99-F5DF-BDD4-E16002EDD758}"/>
                </a:ext>
              </a:extLst>
            </p:cNvPr>
            <p:cNvSpPr/>
            <p:nvPr/>
          </p:nvSpPr>
          <p:spPr>
            <a:xfrm>
              <a:off x="6006794" y="4749153"/>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Arredondado 104">
              <a:extLst>
                <a:ext uri="{FF2B5EF4-FFF2-40B4-BE49-F238E27FC236}">
                  <a16:creationId xmlns:a16="http://schemas.microsoft.com/office/drawing/2014/main" id="{748170BE-D098-64D7-D8A4-146367090893}"/>
                </a:ext>
              </a:extLst>
            </p:cNvPr>
            <p:cNvSpPr/>
            <p:nvPr/>
          </p:nvSpPr>
          <p:spPr>
            <a:xfrm>
              <a:off x="5234195" y="4428055"/>
              <a:ext cx="633587" cy="633586"/>
            </a:xfrm>
            <a:prstGeom prst="roundRect">
              <a:avLst/>
            </a:prstGeom>
            <a:solidFill>
              <a:srgbClr val="530C05">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Arredondado 106">
              <a:extLst>
                <a:ext uri="{FF2B5EF4-FFF2-40B4-BE49-F238E27FC236}">
                  <a16:creationId xmlns:a16="http://schemas.microsoft.com/office/drawing/2014/main" id="{DA802A83-A463-989C-FEBD-F3157E41F583}"/>
                </a:ext>
              </a:extLst>
            </p:cNvPr>
            <p:cNvSpPr/>
            <p:nvPr/>
          </p:nvSpPr>
          <p:spPr>
            <a:xfrm>
              <a:off x="5234626" y="5341132"/>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107">
              <a:extLst>
                <a:ext uri="{FF2B5EF4-FFF2-40B4-BE49-F238E27FC236}">
                  <a16:creationId xmlns:a16="http://schemas.microsoft.com/office/drawing/2014/main" id="{9E636407-8EA4-CB23-6884-FFD1EC5C2A8C}"/>
                </a:ext>
              </a:extLst>
            </p:cNvPr>
            <p:cNvSpPr/>
            <p:nvPr/>
          </p:nvSpPr>
          <p:spPr>
            <a:xfrm>
              <a:off x="5596950" y="5178756"/>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7" name="CaixaDeTexto 16">
            <a:extLst>
              <a:ext uri="{FF2B5EF4-FFF2-40B4-BE49-F238E27FC236}">
                <a16:creationId xmlns:a16="http://schemas.microsoft.com/office/drawing/2014/main" id="{AEE3C936-4C9F-FE64-6C71-809AB5511072}"/>
              </a:ext>
            </a:extLst>
          </p:cNvPr>
          <p:cNvSpPr txBox="1"/>
          <p:nvPr/>
        </p:nvSpPr>
        <p:spPr>
          <a:xfrm>
            <a:off x="2552306" y="3161707"/>
            <a:ext cx="7605255" cy="584775"/>
          </a:xfrm>
          <a:prstGeom prst="rect">
            <a:avLst/>
          </a:prstGeom>
          <a:noFill/>
        </p:spPr>
        <p:txBody>
          <a:bodyPr wrap="square">
            <a:spAutoFit/>
          </a:bodyPr>
          <a:lstStyle/>
          <a:p>
            <a:pPr algn="ctr"/>
            <a:r>
              <a:rPr lang="pt-BR" sz="3200" b="1" dirty="0">
                <a:solidFill>
                  <a:srgbClr val="530C05"/>
                </a:solidFill>
                <a:latin typeface="AMX" pitchFamily="2" charset="77"/>
              </a:rPr>
              <a:t>O que deixa você em “estado de Flow”?  </a:t>
            </a:r>
          </a:p>
        </p:txBody>
      </p:sp>
      <p:sp>
        <p:nvSpPr>
          <p:cNvPr id="19" name="CaixaDeTexto 18">
            <a:extLst>
              <a:ext uri="{FF2B5EF4-FFF2-40B4-BE49-F238E27FC236}">
                <a16:creationId xmlns:a16="http://schemas.microsoft.com/office/drawing/2014/main" id="{C1BE86CA-71B2-5FBB-21F6-FFDC31034E25}"/>
              </a:ext>
            </a:extLst>
          </p:cNvPr>
          <p:cNvSpPr txBox="1"/>
          <p:nvPr/>
        </p:nvSpPr>
        <p:spPr>
          <a:xfrm>
            <a:off x="2476188" y="2596795"/>
            <a:ext cx="7239623" cy="584775"/>
          </a:xfrm>
          <a:prstGeom prst="rect">
            <a:avLst/>
          </a:prstGeom>
          <a:noFill/>
        </p:spPr>
        <p:txBody>
          <a:bodyPr wrap="square">
            <a:spAutoFit/>
          </a:bodyPr>
          <a:lstStyle/>
          <a:p>
            <a:pPr algn="ctr"/>
            <a:r>
              <a:rPr lang="pt-BR" sz="3200" dirty="0"/>
              <a:t>Compartilhe!</a:t>
            </a:r>
          </a:p>
        </p:txBody>
      </p:sp>
    </p:spTree>
    <p:extLst>
      <p:ext uri="{BB962C8B-B14F-4D97-AF65-F5344CB8AC3E}">
        <p14:creationId xmlns:p14="http://schemas.microsoft.com/office/powerpoint/2010/main" val="192684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2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700"/>
                            </p:stCondLst>
                            <p:childTnLst>
                              <p:par>
                                <p:cTn id="15" presetID="10"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par>
                          <p:cTn id="18" fill="hold">
                            <p:stCondLst>
                              <p:cond delay="1200"/>
                            </p:stCondLst>
                            <p:childTnLst>
                              <p:par>
                                <p:cTn id="19" presetID="10"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CFFA3-4E90-A00D-9797-B5A7514E1ED4}"/>
            </a:ext>
          </a:extLst>
        </p:cNvPr>
        <p:cNvGrpSpPr/>
        <p:nvPr/>
      </p:nvGrpSpPr>
      <p:grpSpPr>
        <a:xfrm>
          <a:off x="0" y="0"/>
          <a:ext cx="0" cy="0"/>
          <a:chOff x="0" y="0"/>
          <a:chExt cx="0" cy="0"/>
        </a:xfrm>
      </p:grpSpPr>
      <p:sp>
        <p:nvSpPr>
          <p:cNvPr id="2" name="Retângulo Arredondado 5">
            <a:extLst>
              <a:ext uri="{FF2B5EF4-FFF2-40B4-BE49-F238E27FC236}">
                <a16:creationId xmlns:a16="http://schemas.microsoft.com/office/drawing/2014/main" id="{65BE647D-E189-63EC-EAC0-F37EB7454361}"/>
              </a:ext>
            </a:extLst>
          </p:cNvPr>
          <p:cNvSpPr/>
          <p:nvPr/>
        </p:nvSpPr>
        <p:spPr>
          <a:xfrm>
            <a:off x="321953" y="1858106"/>
            <a:ext cx="11548087" cy="3141785"/>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2" name="Agrupar 11">
            <a:extLst>
              <a:ext uri="{FF2B5EF4-FFF2-40B4-BE49-F238E27FC236}">
                <a16:creationId xmlns:a16="http://schemas.microsoft.com/office/drawing/2014/main" id="{427A9162-D7CA-3DED-DD19-68E34BE2EE65}"/>
              </a:ext>
            </a:extLst>
          </p:cNvPr>
          <p:cNvGrpSpPr/>
          <p:nvPr/>
        </p:nvGrpSpPr>
        <p:grpSpPr>
          <a:xfrm>
            <a:off x="935052" y="1241323"/>
            <a:ext cx="1002789" cy="1203303"/>
            <a:chOff x="5234195" y="4428055"/>
            <a:chExt cx="1002789" cy="1203303"/>
          </a:xfrm>
        </p:grpSpPr>
        <p:sp>
          <p:nvSpPr>
            <p:cNvPr id="13" name="Retângulo Arredondado 103">
              <a:extLst>
                <a:ext uri="{FF2B5EF4-FFF2-40B4-BE49-F238E27FC236}">
                  <a16:creationId xmlns:a16="http://schemas.microsoft.com/office/drawing/2014/main" id="{9B5F7677-5ED9-5083-1EA9-697459929190}"/>
                </a:ext>
              </a:extLst>
            </p:cNvPr>
            <p:cNvSpPr/>
            <p:nvPr/>
          </p:nvSpPr>
          <p:spPr>
            <a:xfrm>
              <a:off x="6006794" y="4749153"/>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Arredondado 104">
              <a:extLst>
                <a:ext uri="{FF2B5EF4-FFF2-40B4-BE49-F238E27FC236}">
                  <a16:creationId xmlns:a16="http://schemas.microsoft.com/office/drawing/2014/main" id="{6BB60575-B8B0-0561-5EDA-6BDB602675C5}"/>
                </a:ext>
              </a:extLst>
            </p:cNvPr>
            <p:cNvSpPr/>
            <p:nvPr/>
          </p:nvSpPr>
          <p:spPr>
            <a:xfrm>
              <a:off x="5234195" y="4428055"/>
              <a:ext cx="633587" cy="633586"/>
            </a:xfrm>
            <a:prstGeom prst="roundRect">
              <a:avLst/>
            </a:prstGeom>
            <a:solidFill>
              <a:srgbClr val="530C05">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Arredondado 106">
              <a:extLst>
                <a:ext uri="{FF2B5EF4-FFF2-40B4-BE49-F238E27FC236}">
                  <a16:creationId xmlns:a16="http://schemas.microsoft.com/office/drawing/2014/main" id="{3E9D5F96-072F-F9E2-7720-7FF6DF2C34C5}"/>
                </a:ext>
              </a:extLst>
            </p:cNvPr>
            <p:cNvSpPr/>
            <p:nvPr/>
          </p:nvSpPr>
          <p:spPr>
            <a:xfrm>
              <a:off x="5234626" y="5341132"/>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107">
              <a:extLst>
                <a:ext uri="{FF2B5EF4-FFF2-40B4-BE49-F238E27FC236}">
                  <a16:creationId xmlns:a16="http://schemas.microsoft.com/office/drawing/2014/main" id="{CEE03AAC-2E8D-03E5-14BF-7F42162ECEA1}"/>
                </a:ext>
              </a:extLst>
            </p:cNvPr>
            <p:cNvSpPr/>
            <p:nvPr/>
          </p:nvSpPr>
          <p:spPr>
            <a:xfrm>
              <a:off x="5596950" y="5178756"/>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9" name="CaixaDeTexto 18">
            <a:extLst>
              <a:ext uri="{FF2B5EF4-FFF2-40B4-BE49-F238E27FC236}">
                <a16:creationId xmlns:a16="http://schemas.microsoft.com/office/drawing/2014/main" id="{07453880-E286-2D40-A233-D036069AD51B}"/>
              </a:ext>
            </a:extLst>
          </p:cNvPr>
          <p:cNvSpPr txBox="1"/>
          <p:nvPr/>
        </p:nvSpPr>
        <p:spPr>
          <a:xfrm>
            <a:off x="1687840" y="2828833"/>
            <a:ext cx="8816311" cy="1200329"/>
          </a:xfrm>
          <a:prstGeom prst="rect">
            <a:avLst/>
          </a:prstGeom>
          <a:noFill/>
        </p:spPr>
        <p:txBody>
          <a:bodyPr wrap="square">
            <a:spAutoFit/>
          </a:bodyPr>
          <a:lstStyle/>
          <a:p>
            <a:pPr algn="ctr"/>
            <a:r>
              <a:rPr lang="pt-BR" sz="2400" dirty="0"/>
              <a:t>Agora que você já conhece o conceito de </a:t>
            </a:r>
            <a:r>
              <a:rPr lang="pt-BR" sz="2400" b="1" dirty="0" err="1">
                <a:solidFill>
                  <a:srgbClr val="530C05"/>
                </a:solidFill>
              </a:rPr>
              <a:t>flow</a:t>
            </a:r>
            <a:r>
              <a:rPr lang="pt-BR" sz="2400" dirty="0"/>
              <a:t>, é hora de entender como ele se conecta diretamente com uma das habilidades mais importantes em vendas: o engajamento do cliente.</a:t>
            </a:r>
          </a:p>
        </p:txBody>
      </p:sp>
      <p:grpSp>
        <p:nvGrpSpPr>
          <p:cNvPr id="3" name="Agrupar 2">
            <a:extLst>
              <a:ext uri="{FF2B5EF4-FFF2-40B4-BE49-F238E27FC236}">
                <a16:creationId xmlns:a16="http://schemas.microsoft.com/office/drawing/2014/main" id="{ED78F139-7832-586A-64A7-FDA83D1E71A0}"/>
              </a:ext>
            </a:extLst>
          </p:cNvPr>
          <p:cNvGrpSpPr/>
          <p:nvPr/>
        </p:nvGrpSpPr>
        <p:grpSpPr>
          <a:xfrm>
            <a:off x="3476396" y="1231376"/>
            <a:ext cx="7958732" cy="5181928"/>
            <a:chOff x="4731021" y="753341"/>
            <a:chExt cx="7958732" cy="5181928"/>
          </a:xfrm>
        </p:grpSpPr>
        <p:grpSp>
          <p:nvGrpSpPr>
            <p:cNvPr id="4" name="Agrupar 3">
              <a:extLst>
                <a:ext uri="{FF2B5EF4-FFF2-40B4-BE49-F238E27FC236}">
                  <a16:creationId xmlns:a16="http://schemas.microsoft.com/office/drawing/2014/main" id="{2487BE40-0DC8-8AF7-2B44-941C8571593A}"/>
                </a:ext>
              </a:extLst>
            </p:cNvPr>
            <p:cNvGrpSpPr/>
            <p:nvPr/>
          </p:nvGrpSpPr>
          <p:grpSpPr>
            <a:xfrm>
              <a:off x="4731021" y="753341"/>
              <a:ext cx="3485814" cy="5181928"/>
              <a:chOff x="4731021" y="753341"/>
              <a:chExt cx="3485814" cy="5181928"/>
            </a:xfrm>
          </p:grpSpPr>
          <p:sp>
            <p:nvSpPr>
              <p:cNvPr id="8" name="Retângulo Arredondado 93">
                <a:extLst>
                  <a:ext uri="{FF2B5EF4-FFF2-40B4-BE49-F238E27FC236}">
                    <a16:creationId xmlns:a16="http://schemas.microsoft.com/office/drawing/2014/main" id="{2A089695-182C-FABA-3DAE-B1CFEE4C71DE}"/>
                  </a:ext>
                </a:extLst>
              </p:cNvPr>
              <p:cNvSpPr/>
              <p:nvPr/>
            </p:nvSpPr>
            <p:spPr>
              <a:xfrm>
                <a:off x="7751322" y="753341"/>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Arredondado 94">
                <a:extLst>
                  <a:ext uri="{FF2B5EF4-FFF2-40B4-BE49-F238E27FC236}">
                    <a16:creationId xmlns:a16="http://schemas.microsoft.com/office/drawing/2014/main" id="{DF3D59D3-D6B7-83D7-3B12-D331F9844EDB}"/>
                  </a:ext>
                </a:extLst>
              </p:cNvPr>
              <p:cNvSpPr/>
              <p:nvPr/>
            </p:nvSpPr>
            <p:spPr>
              <a:xfrm>
                <a:off x="5622648" y="5602760"/>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Arredondado 6">
                <a:extLst>
                  <a:ext uri="{FF2B5EF4-FFF2-40B4-BE49-F238E27FC236}">
                    <a16:creationId xmlns:a16="http://schemas.microsoft.com/office/drawing/2014/main" id="{302C29E4-D274-7600-E0DD-E3067B59F4CA}"/>
                  </a:ext>
                </a:extLst>
              </p:cNvPr>
              <p:cNvSpPr/>
              <p:nvPr/>
            </p:nvSpPr>
            <p:spPr>
              <a:xfrm>
                <a:off x="4731021" y="4909047"/>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Arredondado 7">
                <a:extLst>
                  <a:ext uri="{FF2B5EF4-FFF2-40B4-BE49-F238E27FC236}">
                    <a16:creationId xmlns:a16="http://schemas.microsoft.com/office/drawing/2014/main" id="{920EE0A2-9846-33D7-4E47-2A3BE95D9771}"/>
                  </a:ext>
                </a:extLst>
              </p:cNvPr>
              <p:cNvSpPr/>
              <p:nvPr/>
            </p:nvSpPr>
            <p:spPr>
              <a:xfrm>
                <a:off x="4947045" y="5125071"/>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 name="Agrupar 4">
              <a:extLst>
                <a:ext uri="{FF2B5EF4-FFF2-40B4-BE49-F238E27FC236}">
                  <a16:creationId xmlns:a16="http://schemas.microsoft.com/office/drawing/2014/main" id="{5A4BA685-A379-8CD5-B7B0-171CF64145C3}"/>
                </a:ext>
              </a:extLst>
            </p:cNvPr>
            <p:cNvGrpSpPr/>
            <p:nvPr/>
          </p:nvGrpSpPr>
          <p:grpSpPr>
            <a:xfrm>
              <a:off x="12120598" y="1513989"/>
              <a:ext cx="569155" cy="2314045"/>
              <a:chOff x="6357590" y="226946"/>
              <a:chExt cx="228736" cy="929981"/>
            </a:xfrm>
          </p:grpSpPr>
          <p:sp>
            <p:nvSpPr>
              <p:cNvPr id="6" name="Retângulo Arredondado 99">
                <a:extLst>
                  <a:ext uri="{FF2B5EF4-FFF2-40B4-BE49-F238E27FC236}">
                    <a16:creationId xmlns:a16="http://schemas.microsoft.com/office/drawing/2014/main" id="{023CB6F4-0324-5A24-C1CD-4FA0A46F0FC6}"/>
                  </a:ext>
                </a:extLst>
              </p:cNvPr>
              <p:cNvSpPr/>
              <p:nvPr/>
            </p:nvSpPr>
            <p:spPr>
              <a:xfrm>
                <a:off x="6514542" y="1085143"/>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Retângulo Arredondado 108">
                <a:extLst>
                  <a:ext uri="{FF2B5EF4-FFF2-40B4-BE49-F238E27FC236}">
                    <a16:creationId xmlns:a16="http://schemas.microsoft.com/office/drawing/2014/main" id="{A239A39D-9DE4-0961-8325-B3F71F6B12A2}"/>
                  </a:ext>
                </a:extLst>
              </p:cNvPr>
              <p:cNvSpPr/>
              <p:nvPr/>
            </p:nvSpPr>
            <p:spPr>
              <a:xfrm>
                <a:off x="6357590" y="226946"/>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spTree>
    <p:extLst>
      <p:ext uri="{BB962C8B-B14F-4D97-AF65-F5344CB8AC3E}">
        <p14:creationId xmlns:p14="http://schemas.microsoft.com/office/powerpoint/2010/main" val="220838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2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700"/>
                            </p:stCondLst>
                            <p:childTnLst>
                              <p:par>
                                <p:cTn id="15" presetID="10"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340BB-E22F-757E-151E-9CBD93616E29}"/>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F6A5E3A1-23B4-2111-1614-41B46E8B90F6}"/>
              </a:ext>
            </a:extLst>
          </p:cNvPr>
          <p:cNvPicPr>
            <a:picLocks noChangeAspect="1"/>
          </p:cNvPicPr>
          <p:nvPr/>
        </p:nvPicPr>
        <p:blipFill>
          <a:blip r:embed="rId2">
            <a:extLst>
              <a:ext uri="{28A0092B-C50C-407E-A947-70E740481C1C}">
                <a14:useLocalDpi xmlns:a14="http://schemas.microsoft.com/office/drawing/2010/main" val="0"/>
              </a:ext>
            </a:extLst>
          </a:blip>
          <a:srcRect l="9891" r="11" b="10962"/>
          <a:stretch>
            <a:fillRect/>
          </a:stretch>
        </p:blipFill>
        <p:spPr>
          <a:xfrm flipH="1">
            <a:off x="-48766" y="0"/>
            <a:ext cx="12240766" cy="6912428"/>
          </a:xfrm>
          <a:prstGeom prst="rect">
            <a:avLst/>
          </a:prstGeom>
        </p:spPr>
      </p:pic>
      <p:sp>
        <p:nvSpPr>
          <p:cNvPr id="7" name="Retângulo: Cantos Arredondados 15">
            <a:extLst>
              <a:ext uri="{FF2B5EF4-FFF2-40B4-BE49-F238E27FC236}">
                <a16:creationId xmlns:a16="http://schemas.microsoft.com/office/drawing/2014/main" id="{B49C3D22-DD4F-E0E3-779D-DC386479A2EC}"/>
              </a:ext>
            </a:extLst>
          </p:cNvPr>
          <p:cNvSpPr/>
          <p:nvPr/>
        </p:nvSpPr>
        <p:spPr>
          <a:xfrm>
            <a:off x="264696" y="2076662"/>
            <a:ext cx="11927304" cy="3049527"/>
          </a:xfrm>
          <a:prstGeom prst="roundRect">
            <a:avLst>
              <a:gd name="adj" fmla="val 3691"/>
            </a:avLst>
          </a:prstGeom>
          <a:gradFill>
            <a:gsLst>
              <a:gs pos="25000">
                <a:srgbClr val="530C05">
                  <a:alpha val="88000"/>
                </a:srgbClr>
              </a:gs>
              <a:gs pos="75000">
                <a:srgbClr val="530C05">
                  <a:alpha val="0"/>
                </a:srgbClr>
              </a:gs>
              <a:gs pos="46000">
                <a:srgbClr val="9A1003">
                  <a:alpha val="5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CaixaDeTexto 7">
            <a:extLst>
              <a:ext uri="{FF2B5EF4-FFF2-40B4-BE49-F238E27FC236}">
                <a16:creationId xmlns:a16="http://schemas.microsoft.com/office/drawing/2014/main" id="{FE37BACC-78D0-6390-EE56-78E4330BA890}"/>
              </a:ext>
            </a:extLst>
          </p:cNvPr>
          <p:cNvSpPr txBox="1"/>
          <p:nvPr/>
        </p:nvSpPr>
        <p:spPr>
          <a:xfrm>
            <a:off x="848080" y="2632579"/>
            <a:ext cx="6430091" cy="1938992"/>
          </a:xfrm>
          <a:prstGeom prst="rect">
            <a:avLst/>
          </a:prstGeom>
          <a:noFill/>
        </p:spPr>
        <p:txBody>
          <a:bodyPr wrap="square">
            <a:spAutoFit/>
          </a:bodyPr>
          <a:lstStyle/>
          <a:p>
            <a:r>
              <a:rPr lang="pt-BR" sz="2400" dirty="0">
                <a:solidFill>
                  <a:schemeClr val="bg1"/>
                </a:solidFill>
              </a:rPr>
              <a:t>De acordo com o psicólogo Mihaly </a:t>
            </a:r>
            <a:r>
              <a:rPr lang="pt-BR" sz="2400" dirty="0" err="1">
                <a:solidFill>
                  <a:schemeClr val="bg1"/>
                </a:solidFill>
              </a:rPr>
              <a:t>Csikszentmihalyi</a:t>
            </a:r>
            <a:r>
              <a:rPr lang="pt-BR" sz="2400" dirty="0">
                <a:solidFill>
                  <a:schemeClr val="bg1"/>
                </a:solidFill>
              </a:rPr>
              <a:t>, criador do conceito de "Flow", o engajamento acontece quando uma pessoa está totalmente imersa em uma atividade, equilibrando desafio e habilidade. </a:t>
            </a:r>
          </a:p>
        </p:txBody>
      </p:sp>
      <p:grpSp>
        <p:nvGrpSpPr>
          <p:cNvPr id="10" name="Agrupar 9">
            <a:extLst>
              <a:ext uri="{FF2B5EF4-FFF2-40B4-BE49-F238E27FC236}">
                <a16:creationId xmlns:a16="http://schemas.microsoft.com/office/drawing/2014/main" id="{1578EC4F-0B0A-A9DE-9337-4895C8E0C59F}"/>
              </a:ext>
            </a:extLst>
          </p:cNvPr>
          <p:cNvGrpSpPr/>
          <p:nvPr/>
        </p:nvGrpSpPr>
        <p:grpSpPr>
          <a:xfrm>
            <a:off x="5704852" y="1048185"/>
            <a:ext cx="5188270" cy="4404061"/>
            <a:chOff x="4729370" y="3323632"/>
            <a:chExt cx="5188270" cy="4404061"/>
          </a:xfrm>
        </p:grpSpPr>
        <p:sp>
          <p:nvSpPr>
            <p:cNvPr id="11" name="Retângulo Arredondado 29">
              <a:extLst>
                <a:ext uri="{FF2B5EF4-FFF2-40B4-BE49-F238E27FC236}">
                  <a16:creationId xmlns:a16="http://schemas.microsoft.com/office/drawing/2014/main" id="{0A87A0EB-E072-8ABD-1F3D-90CED0799B3D}"/>
                </a:ext>
              </a:extLst>
            </p:cNvPr>
            <p:cNvSpPr/>
            <p:nvPr/>
          </p:nvSpPr>
          <p:spPr>
            <a:xfrm>
              <a:off x="5501969" y="3644730"/>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Arredondado 30">
              <a:extLst>
                <a:ext uri="{FF2B5EF4-FFF2-40B4-BE49-F238E27FC236}">
                  <a16:creationId xmlns:a16="http://schemas.microsoft.com/office/drawing/2014/main" id="{835ED9B8-1E3E-73B4-20F0-5C4DE6269639}"/>
                </a:ext>
              </a:extLst>
            </p:cNvPr>
            <p:cNvSpPr/>
            <p:nvPr/>
          </p:nvSpPr>
          <p:spPr>
            <a:xfrm>
              <a:off x="4729370" y="3323632"/>
              <a:ext cx="633587" cy="633586"/>
            </a:xfrm>
            <a:prstGeom prst="roundRect">
              <a:avLst/>
            </a:prstGeom>
            <a:solidFill>
              <a:srgbClr val="9A1003">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Arredondado 31">
              <a:extLst>
                <a:ext uri="{FF2B5EF4-FFF2-40B4-BE49-F238E27FC236}">
                  <a16:creationId xmlns:a16="http://schemas.microsoft.com/office/drawing/2014/main" id="{2EB5A13C-375D-2E3E-35C6-A86E325DCF27}"/>
                </a:ext>
              </a:extLst>
            </p:cNvPr>
            <p:cNvSpPr/>
            <p:nvPr/>
          </p:nvSpPr>
          <p:spPr>
            <a:xfrm>
              <a:off x="9115756" y="6925809"/>
              <a:ext cx="801884" cy="801884"/>
            </a:xfrm>
            <a:prstGeom prst="roundRect">
              <a:avLst/>
            </a:prstGeom>
            <a:solidFill>
              <a:srgbClr val="530C05">
                <a:alpha val="5843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Arredondado 32">
              <a:extLst>
                <a:ext uri="{FF2B5EF4-FFF2-40B4-BE49-F238E27FC236}">
                  <a16:creationId xmlns:a16="http://schemas.microsoft.com/office/drawing/2014/main" id="{107CF135-D91F-C027-4E90-4FA1E6745556}"/>
                </a:ext>
              </a:extLst>
            </p:cNvPr>
            <p:cNvSpPr/>
            <p:nvPr/>
          </p:nvSpPr>
          <p:spPr>
            <a:xfrm>
              <a:off x="4729801" y="4236709"/>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Arredondado 33">
              <a:extLst>
                <a:ext uri="{FF2B5EF4-FFF2-40B4-BE49-F238E27FC236}">
                  <a16:creationId xmlns:a16="http://schemas.microsoft.com/office/drawing/2014/main" id="{84E7C3EC-EA86-51E9-9C40-1B2842C11FF7}"/>
                </a:ext>
              </a:extLst>
            </p:cNvPr>
            <p:cNvSpPr/>
            <p:nvPr/>
          </p:nvSpPr>
          <p:spPr>
            <a:xfrm>
              <a:off x="5092125" y="4074333"/>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34">
              <a:extLst>
                <a:ext uri="{FF2B5EF4-FFF2-40B4-BE49-F238E27FC236}">
                  <a16:creationId xmlns:a16="http://schemas.microsoft.com/office/drawing/2014/main" id="{7825373F-57FD-7F5A-D00E-ED4B39D4007A}"/>
                </a:ext>
              </a:extLst>
            </p:cNvPr>
            <p:cNvSpPr/>
            <p:nvPr/>
          </p:nvSpPr>
          <p:spPr>
            <a:xfrm>
              <a:off x="8610081" y="4688191"/>
              <a:ext cx="382284" cy="3822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Arredondado 35">
              <a:extLst>
                <a:ext uri="{FF2B5EF4-FFF2-40B4-BE49-F238E27FC236}">
                  <a16:creationId xmlns:a16="http://schemas.microsoft.com/office/drawing/2014/main" id="{45CF3583-BCFE-4D73-07D6-0F6650CBF8B7}"/>
                </a:ext>
              </a:extLst>
            </p:cNvPr>
            <p:cNvSpPr/>
            <p:nvPr/>
          </p:nvSpPr>
          <p:spPr>
            <a:xfrm>
              <a:off x="8382764" y="5158930"/>
              <a:ext cx="200301" cy="200301"/>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19" name="Agrupar 18">
            <a:extLst>
              <a:ext uri="{FF2B5EF4-FFF2-40B4-BE49-F238E27FC236}">
                <a16:creationId xmlns:a16="http://schemas.microsoft.com/office/drawing/2014/main" id="{F6C5DC9A-ADA5-7ADD-4A89-A6FF313641E8}"/>
              </a:ext>
            </a:extLst>
          </p:cNvPr>
          <p:cNvGrpSpPr/>
          <p:nvPr/>
        </p:nvGrpSpPr>
        <p:grpSpPr>
          <a:xfrm>
            <a:off x="206491" y="161364"/>
            <a:ext cx="11779017" cy="431602"/>
            <a:chOff x="206491" y="161364"/>
            <a:chExt cx="11779017" cy="431602"/>
          </a:xfrm>
        </p:grpSpPr>
        <p:grpSp>
          <p:nvGrpSpPr>
            <p:cNvPr id="20" name="Agrupar 19">
              <a:extLst>
                <a:ext uri="{FF2B5EF4-FFF2-40B4-BE49-F238E27FC236}">
                  <a16:creationId xmlns:a16="http://schemas.microsoft.com/office/drawing/2014/main" id="{AAB4F8FE-C93C-E44F-3C26-5D93FE3571B0}"/>
                </a:ext>
              </a:extLst>
            </p:cNvPr>
            <p:cNvGrpSpPr/>
            <p:nvPr/>
          </p:nvGrpSpPr>
          <p:grpSpPr>
            <a:xfrm>
              <a:off x="206491" y="161364"/>
              <a:ext cx="11779017" cy="431602"/>
              <a:chOff x="206491" y="161364"/>
              <a:chExt cx="11779017" cy="431602"/>
            </a:xfrm>
          </p:grpSpPr>
          <p:grpSp>
            <p:nvGrpSpPr>
              <p:cNvPr id="22" name="Group 6">
                <a:extLst>
                  <a:ext uri="{FF2B5EF4-FFF2-40B4-BE49-F238E27FC236}">
                    <a16:creationId xmlns:a16="http://schemas.microsoft.com/office/drawing/2014/main" id="{C99EF3F3-9B74-EF56-08C5-B3EDCB429178}"/>
                  </a:ext>
                </a:extLst>
              </p:cNvPr>
              <p:cNvGrpSpPr/>
              <p:nvPr/>
            </p:nvGrpSpPr>
            <p:grpSpPr>
              <a:xfrm>
                <a:off x="206491" y="161364"/>
                <a:ext cx="11779017" cy="431602"/>
                <a:chOff x="206491" y="161364"/>
                <a:chExt cx="11779017" cy="431602"/>
              </a:xfrm>
            </p:grpSpPr>
            <p:sp>
              <p:nvSpPr>
                <p:cNvPr id="24" name="Retângulo: Cantos Arredondados 23">
                  <a:extLst>
                    <a:ext uri="{FF2B5EF4-FFF2-40B4-BE49-F238E27FC236}">
                      <a16:creationId xmlns:a16="http://schemas.microsoft.com/office/drawing/2014/main" id="{C95499DC-9692-C8EA-441D-43DD87169D92}"/>
                    </a:ext>
                  </a:extLst>
                </p:cNvPr>
                <p:cNvSpPr/>
                <p:nvPr/>
              </p:nvSpPr>
              <p:spPr>
                <a:xfrm>
                  <a:off x="206491" y="161364"/>
                  <a:ext cx="11779017" cy="431602"/>
                </a:xfrm>
                <a:prstGeom prst="roundRect">
                  <a:avLst/>
                </a:prstGeom>
                <a:gradFill>
                  <a:gsLst>
                    <a:gs pos="99000">
                      <a:srgbClr val="EB5800"/>
                    </a:gs>
                    <a:gs pos="0">
                      <a:srgbClr val="530A0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5" name="Gráfico 24">
                  <a:extLst>
                    <a:ext uri="{FF2B5EF4-FFF2-40B4-BE49-F238E27FC236}">
                      <a16:creationId xmlns:a16="http://schemas.microsoft.com/office/drawing/2014/main" id="{47E198A4-2EDF-3404-E21F-279C5B6B6A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grpSp>
          <p:sp>
            <p:nvSpPr>
              <p:cNvPr id="23" name="CaixaDeTexto 17">
                <a:extLst>
                  <a:ext uri="{FF2B5EF4-FFF2-40B4-BE49-F238E27FC236}">
                    <a16:creationId xmlns:a16="http://schemas.microsoft.com/office/drawing/2014/main" id="{F31134E2-3409-E804-C15A-AD6E2A3624FB}"/>
                  </a:ext>
                </a:extLst>
              </p:cNvPr>
              <p:cNvSpPr txBox="1"/>
              <p:nvPr/>
            </p:nvSpPr>
            <p:spPr>
              <a:xfrm>
                <a:off x="4063126" y="227735"/>
                <a:ext cx="3873397" cy="307777"/>
              </a:xfrm>
              <a:prstGeom prst="rect">
                <a:avLst/>
              </a:prstGeom>
              <a:noFill/>
            </p:spPr>
            <p:txBody>
              <a:bodyPr wrap="square" rtlCol="0">
                <a:spAutoFit/>
              </a:bodyPr>
              <a:lstStyle/>
              <a:p>
                <a:pPr algn="ctr"/>
                <a:r>
                  <a:rPr lang="pt-BR" sz="1400" dirty="0">
                    <a:solidFill>
                      <a:schemeClr val="bg1"/>
                    </a:solidFill>
                    <a:latin typeface="AMX" pitchFamily="2" charset="77"/>
                  </a:rPr>
                  <a:t>CONSTRUÇÃO DE RELACIONAMENTO</a:t>
                </a:r>
              </a:p>
            </p:txBody>
          </p:sp>
        </p:grpSp>
        <p:pic>
          <p:nvPicPr>
            <p:cNvPr id="21" name="Gráfico 20">
              <a:extLst>
                <a:ext uri="{FF2B5EF4-FFF2-40B4-BE49-F238E27FC236}">
                  <a16:creationId xmlns:a16="http://schemas.microsoft.com/office/drawing/2014/main" id="{6EFEA5E8-8681-D3AA-CF12-B29C31DFE3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50739" y="232775"/>
              <a:ext cx="758521" cy="286406"/>
            </a:xfrm>
            <a:prstGeom prst="rect">
              <a:avLst/>
            </a:prstGeom>
          </p:spPr>
        </p:pic>
      </p:grpSp>
    </p:spTree>
    <p:extLst>
      <p:ext uri="{BB962C8B-B14F-4D97-AF65-F5344CB8AC3E}">
        <p14:creationId xmlns:p14="http://schemas.microsoft.com/office/powerpoint/2010/main" val="354352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B2DC2-4C25-881F-099A-3ACCAD344FD8}"/>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6F611443-5D66-0395-7D0E-C894882A795C}"/>
              </a:ext>
            </a:extLst>
          </p:cNvPr>
          <p:cNvPicPr>
            <a:picLocks noChangeAspect="1"/>
          </p:cNvPicPr>
          <p:nvPr/>
        </p:nvPicPr>
        <p:blipFill>
          <a:blip r:embed="rId2">
            <a:extLst>
              <a:ext uri="{28A0092B-C50C-407E-A947-70E740481C1C}">
                <a14:useLocalDpi xmlns:a14="http://schemas.microsoft.com/office/drawing/2010/main" val="0"/>
              </a:ext>
            </a:extLst>
          </a:blip>
          <a:srcRect t="588" b="588"/>
          <a:stretch/>
        </p:blipFill>
        <p:spPr>
          <a:xfrm>
            <a:off x="-48766" y="0"/>
            <a:ext cx="12240766" cy="6912428"/>
          </a:xfrm>
          <a:prstGeom prst="rect">
            <a:avLst/>
          </a:prstGeom>
        </p:spPr>
      </p:pic>
      <p:sp>
        <p:nvSpPr>
          <p:cNvPr id="7" name="Retângulo: Cantos Arredondados 15">
            <a:extLst>
              <a:ext uri="{FF2B5EF4-FFF2-40B4-BE49-F238E27FC236}">
                <a16:creationId xmlns:a16="http://schemas.microsoft.com/office/drawing/2014/main" id="{DCD670C2-72BB-D4BE-5185-5C408923F86B}"/>
              </a:ext>
            </a:extLst>
          </p:cNvPr>
          <p:cNvSpPr/>
          <p:nvPr/>
        </p:nvSpPr>
        <p:spPr>
          <a:xfrm>
            <a:off x="488461" y="1999983"/>
            <a:ext cx="11927304" cy="3515359"/>
          </a:xfrm>
          <a:prstGeom prst="roundRect">
            <a:avLst>
              <a:gd name="adj" fmla="val 3691"/>
            </a:avLst>
          </a:prstGeom>
          <a:gradFill>
            <a:gsLst>
              <a:gs pos="25000">
                <a:srgbClr val="530C05">
                  <a:alpha val="88000"/>
                </a:srgbClr>
              </a:gs>
              <a:gs pos="75000">
                <a:srgbClr val="530C05">
                  <a:alpha val="0"/>
                </a:srgbClr>
              </a:gs>
              <a:gs pos="46000">
                <a:srgbClr val="9A1003">
                  <a:alpha val="5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CaixaDeTexto 7">
            <a:extLst>
              <a:ext uri="{FF2B5EF4-FFF2-40B4-BE49-F238E27FC236}">
                <a16:creationId xmlns:a16="http://schemas.microsoft.com/office/drawing/2014/main" id="{91933BA3-89CD-F638-BBE6-B3A61DF12720}"/>
              </a:ext>
            </a:extLst>
          </p:cNvPr>
          <p:cNvSpPr txBox="1"/>
          <p:nvPr/>
        </p:nvSpPr>
        <p:spPr>
          <a:xfrm>
            <a:off x="1024811" y="2618143"/>
            <a:ext cx="6430091" cy="2308324"/>
          </a:xfrm>
          <a:prstGeom prst="rect">
            <a:avLst/>
          </a:prstGeom>
          <a:noFill/>
        </p:spPr>
        <p:txBody>
          <a:bodyPr wrap="square">
            <a:spAutoFit/>
          </a:bodyPr>
          <a:lstStyle/>
          <a:p>
            <a:r>
              <a:rPr lang="pt-BR" sz="2400" dirty="0">
                <a:solidFill>
                  <a:schemeClr val="bg1"/>
                </a:solidFill>
              </a:rPr>
              <a:t>No universo das vendas e da comunicação, alcançar o </a:t>
            </a:r>
            <a:r>
              <a:rPr lang="pt-BR" sz="2400" dirty="0" err="1">
                <a:solidFill>
                  <a:schemeClr val="bg1"/>
                </a:solidFill>
              </a:rPr>
              <a:t>flow</a:t>
            </a:r>
            <a:r>
              <a:rPr lang="pt-BR" sz="2400" dirty="0">
                <a:solidFill>
                  <a:schemeClr val="bg1"/>
                </a:solidFill>
              </a:rPr>
              <a:t> não depende apenas do vendedor estar "inspirado". Na verdade, esse estado pode ser estimulado com técnicas específicas de engajamento, que criam as condições ideais para essa fluidez acontecer.</a:t>
            </a:r>
          </a:p>
        </p:txBody>
      </p:sp>
      <p:grpSp>
        <p:nvGrpSpPr>
          <p:cNvPr id="10" name="Agrupar 9">
            <a:extLst>
              <a:ext uri="{FF2B5EF4-FFF2-40B4-BE49-F238E27FC236}">
                <a16:creationId xmlns:a16="http://schemas.microsoft.com/office/drawing/2014/main" id="{4ED5A60E-9607-B590-9F1B-F08793D1B9BA}"/>
              </a:ext>
            </a:extLst>
          </p:cNvPr>
          <p:cNvGrpSpPr/>
          <p:nvPr/>
        </p:nvGrpSpPr>
        <p:grpSpPr>
          <a:xfrm>
            <a:off x="6452113" y="782845"/>
            <a:ext cx="5188270" cy="4404061"/>
            <a:chOff x="4729370" y="3323632"/>
            <a:chExt cx="5188270" cy="4404061"/>
          </a:xfrm>
        </p:grpSpPr>
        <p:sp>
          <p:nvSpPr>
            <p:cNvPr id="11" name="Retângulo Arredondado 29">
              <a:extLst>
                <a:ext uri="{FF2B5EF4-FFF2-40B4-BE49-F238E27FC236}">
                  <a16:creationId xmlns:a16="http://schemas.microsoft.com/office/drawing/2014/main" id="{326F2B74-FB32-FE4C-6CCC-C8201E4B7C37}"/>
                </a:ext>
              </a:extLst>
            </p:cNvPr>
            <p:cNvSpPr/>
            <p:nvPr/>
          </p:nvSpPr>
          <p:spPr>
            <a:xfrm>
              <a:off x="5501969" y="3644730"/>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Arredondado 30">
              <a:extLst>
                <a:ext uri="{FF2B5EF4-FFF2-40B4-BE49-F238E27FC236}">
                  <a16:creationId xmlns:a16="http://schemas.microsoft.com/office/drawing/2014/main" id="{A1FBAEC3-083D-7DBA-A8D1-2AC13F5D9BC7}"/>
                </a:ext>
              </a:extLst>
            </p:cNvPr>
            <p:cNvSpPr/>
            <p:nvPr/>
          </p:nvSpPr>
          <p:spPr>
            <a:xfrm>
              <a:off x="4729370" y="3323632"/>
              <a:ext cx="633587" cy="633586"/>
            </a:xfrm>
            <a:prstGeom prst="roundRect">
              <a:avLst/>
            </a:prstGeom>
            <a:solidFill>
              <a:srgbClr val="9A1003">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Arredondado 31">
              <a:extLst>
                <a:ext uri="{FF2B5EF4-FFF2-40B4-BE49-F238E27FC236}">
                  <a16:creationId xmlns:a16="http://schemas.microsoft.com/office/drawing/2014/main" id="{F51A1FEB-BBE8-30BC-6E90-FFCF6048EA14}"/>
                </a:ext>
              </a:extLst>
            </p:cNvPr>
            <p:cNvSpPr/>
            <p:nvPr/>
          </p:nvSpPr>
          <p:spPr>
            <a:xfrm>
              <a:off x="9115756" y="6925809"/>
              <a:ext cx="801884" cy="801884"/>
            </a:xfrm>
            <a:prstGeom prst="roundRect">
              <a:avLst/>
            </a:prstGeom>
            <a:solidFill>
              <a:srgbClr val="530C05">
                <a:alpha val="5843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Arredondado 32">
              <a:extLst>
                <a:ext uri="{FF2B5EF4-FFF2-40B4-BE49-F238E27FC236}">
                  <a16:creationId xmlns:a16="http://schemas.microsoft.com/office/drawing/2014/main" id="{CAC3EC8E-683C-E7B3-D321-6F540396BEB9}"/>
                </a:ext>
              </a:extLst>
            </p:cNvPr>
            <p:cNvSpPr/>
            <p:nvPr/>
          </p:nvSpPr>
          <p:spPr>
            <a:xfrm>
              <a:off x="4729801" y="4236709"/>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Arredondado 33">
              <a:extLst>
                <a:ext uri="{FF2B5EF4-FFF2-40B4-BE49-F238E27FC236}">
                  <a16:creationId xmlns:a16="http://schemas.microsoft.com/office/drawing/2014/main" id="{3D175C79-369E-96A8-AD35-3B9E2A8C2059}"/>
                </a:ext>
              </a:extLst>
            </p:cNvPr>
            <p:cNvSpPr/>
            <p:nvPr/>
          </p:nvSpPr>
          <p:spPr>
            <a:xfrm>
              <a:off x="5092125" y="4074333"/>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34">
              <a:extLst>
                <a:ext uri="{FF2B5EF4-FFF2-40B4-BE49-F238E27FC236}">
                  <a16:creationId xmlns:a16="http://schemas.microsoft.com/office/drawing/2014/main" id="{F68A1AEE-5B62-5D93-4414-259AB4834026}"/>
                </a:ext>
              </a:extLst>
            </p:cNvPr>
            <p:cNvSpPr/>
            <p:nvPr/>
          </p:nvSpPr>
          <p:spPr>
            <a:xfrm>
              <a:off x="8610081" y="4688191"/>
              <a:ext cx="382284" cy="3822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Arredondado 35">
              <a:extLst>
                <a:ext uri="{FF2B5EF4-FFF2-40B4-BE49-F238E27FC236}">
                  <a16:creationId xmlns:a16="http://schemas.microsoft.com/office/drawing/2014/main" id="{B37F6EF3-9D87-8AEE-74E6-FF85354F2357}"/>
                </a:ext>
              </a:extLst>
            </p:cNvPr>
            <p:cNvSpPr/>
            <p:nvPr/>
          </p:nvSpPr>
          <p:spPr>
            <a:xfrm>
              <a:off x="8382764" y="5158930"/>
              <a:ext cx="200301" cy="200301"/>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19" name="Agrupar 18">
            <a:extLst>
              <a:ext uri="{FF2B5EF4-FFF2-40B4-BE49-F238E27FC236}">
                <a16:creationId xmlns:a16="http://schemas.microsoft.com/office/drawing/2014/main" id="{598AFAB9-4CD3-D872-316C-B3D7C30BF2D9}"/>
              </a:ext>
            </a:extLst>
          </p:cNvPr>
          <p:cNvGrpSpPr/>
          <p:nvPr/>
        </p:nvGrpSpPr>
        <p:grpSpPr>
          <a:xfrm>
            <a:off x="206491" y="161364"/>
            <a:ext cx="11779017" cy="431602"/>
            <a:chOff x="206491" y="161364"/>
            <a:chExt cx="11779017" cy="431602"/>
          </a:xfrm>
        </p:grpSpPr>
        <p:grpSp>
          <p:nvGrpSpPr>
            <p:cNvPr id="20" name="Agrupar 19">
              <a:extLst>
                <a:ext uri="{FF2B5EF4-FFF2-40B4-BE49-F238E27FC236}">
                  <a16:creationId xmlns:a16="http://schemas.microsoft.com/office/drawing/2014/main" id="{52A3A1A3-CF4E-C2CF-C188-A4944B3EC835}"/>
                </a:ext>
              </a:extLst>
            </p:cNvPr>
            <p:cNvGrpSpPr/>
            <p:nvPr/>
          </p:nvGrpSpPr>
          <p:grpSpPr>
            <a:xfrm>
              <a:off x="206491" y="161364"/>
              <a:ext cx="11779017" cy="431602"/>
              <a:chOff x="206491" y="161364"/>
              <a:chExt cx="11779017" cy="431602"/>
            </a:xfrm>
          </p:grpSpPr>
          <p:grpSp>
            <p:nvGrpSpPr>
              <p:cNvPr id="22" name="Group 6">
                <a:extLst>
                  <a:ext uri="{FF2B5EF4-FFF2-40B4-BE49-F238E27FC236}">
                    <a16:creationId xmlns:a16="http://schemas.microsoft.com/office/drawing/2014/main" id="{628E8D35-2E5D-785B-CC3B-AA439A3749A0}"/>
                  </a:ext>
                </a:extLst>
              </p:cNvPr>
              <p:cNvGrpSpPr/>
              <p:nvPr/>
            </p:nvGrpSpPr>
            <p:grpSpPr>
              <a:xfrm>
                <a:off x="206491" y="161364"/>
                <a:ext cx="11779017" cy="431602"/>
                <a:chOff x="206491" y="161364"/>
                <a:chExt cx="11779017" cy="431602"/>
              </a:xfrm>
            </p:grpSpPr>
            <p:sp>
              <p:nvSpPr>
                <p:cNvPr id="24" name="Retângulo: Cantos Arredondados 23">
                  <a:extLst>
                    <a:ext uri="{FF2B5EF4-FFF2-40B4-BE49-F238E27FC236}">
                      <a16:creationId xmlns:a16="http://schemas.microsoft.com/office/drawing/2014/main" id="{89F48A58-2CDD-94C2-F4A2-9FB70DCCCBCB}"/>
                    </a:ext>
                  </a:extLst>
                </p:cNvPr>
                <p:cNvSpPr/>
                <p:nvPr/>
              </p:nvSpPr>
              <p:spPr>
                <a:xfrm>
                  <a:off x="206491" y="161364"/>
                  <a:ext cx="11779017" cy="431602"/>
                </a:xfrm>
                <a:prstGeom prst="roundRect">
                  <a:avLst/>
                </a:prstGeom>
                <a:gradFill>
                  <a:gsLst>
                    <a:gs pos="99000">
                      <a:srgbClr val="EB5800"/>
                    </a:gs>
                    <a:gs pos="0">
                      <a:srgbClr val="530A0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5" name="Gráfico 24">
                  <a:extLst>
                    <a:ext uri="{FF2B5EF4-FFF2-40B4-BE49-F238E27FC236}">
                      <a16:creationId xmlns:a16="http://schemas.microsoft.com/office/drawing/2014/main" id="{63D2F381-3490-F962-290F-F2C01454F7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grpSp>
          <p:sp>
            <p:nvSpPr>
              <p:cNvPr id="23" name="CaixaDeTexto 17">
                <a:extLst>
                  <a:ext uri="{FF2B5EF4-FFF2-40B4-BE49-F238E27FC236}">
                    <a16:creationId xmlns:a16="http://schemas.microsoft.com/office/drawing/2014/main" id="{544C7093-7EEE-3D64-7521-60B0A1426FA7}"/>
                  </a:ext>
                </a:extLst>
              </p:cNvPr>
              <p:cNvSpPr txBox="1"/>
              <p:nvPr/>
            </p:nvSpPr>
            <p:spPr>
              <a:xfrm>
                <a:off x="4063126" y="227735"/>
                <a:ext cx="3873397" cy="307777"/>
              </a:xfrm>
              <a:prstGeom prst="rect">
                <a:avLst/>
              </a:prstGeom>
              <a:noFill/>
            </p:spPr>
            <p:txBody>
              <a:bodyPr wrap="square" rtlCol="0">
                <a:spAutoFit/>
              </a:bodyPr>
              <a:lstStyle/>
              <a:p>
                <a:pPr algn="ctr"/>
                <a:r>
                  <a:rPr lang="pt-BR" sz="1400" dirty="0">
                    <a:solidFill>
                      <a:schemeClr val="bg1"/>
                    </a:solidFill>
                    <a:latin typeface="AMX" pitchFamily="2" charset="77"/>
                  </a:rPr>
                  <a:t>CONSTRUÇÃO DE RELACIONAMENTO</a:t>
                </a:r>
              </a:p>
            </p:txBody>
          </p:sp>
        </p:grpSp>
        <p:pic>
          <p:nvPicPr>
            <p:cNvPr id="21" name="Gráfico 20">
              <a:extLst>
                <a:ext uri="{FF2B5EF4-FFF2-40B4-BE49-F238E27FC236}">
                  <a16:creationId xmlns:a16="http://schemas.microsoft.com/office/drawing/2014/main" id="{6F6D11EC-193C-40EF-F915-22E31236AA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50739" y="232775"/>
              <a:ext cx="758521" cy="286406"/>
            </a:xfrm>
            <a:prstGeom prst="rect">
              <a:avLst/>
            </a:prstGeom>
          </p:spPr>
        </p:pic>
      </p:grpSp>
    </p:spTree>
    <p:extLst>
      <p:ext uri="{BB962C8B-B14F-4D97-AF65-F5344CB8AC3E}">
        <p14:creationId xmlns:p14="http://schemas.microsoft.com/office/powerpoint/2010/main" val="145767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D5D85-A5AC-3515-0872-F19D3044E41D}"/>
            </a:ext>
          </a:extLst>
        </p:cNvPr>
        <p:cNvGrpSpPr/>
        <p:nvPr/>
      </p:nvGrpSpPr>
      <p:grpSpPr>
        <a:xfrm>
          <a:off x="0" y="0"/>
          <a:ext cx="0" cy="0"/>
          <a:chOff x="0" y="0"/>
          <a:chExt cx="0" cy="0"/>
        </a:xfrm>
      </p:grpSpPr>
      <p:sp>
        <p:nvSpPr>
          <p:cNvPr id="2" name="Retângulo Arredondado 1">
            <a:extLst>
              <a:ext uri="{FF2B5EF4-FFF2-40B4-BE49-F238E27FC236}">
                <a16:creationId xmlns:a16="http://schemas.microsoft.com/office/drawing/2014/main" id="{A11B7C72-B927-C86A-4DF0-9D9AFD6D295A}"/>
              </a:ext>
            </a:extLst>
          </p:cNvPr>
          <p:cNvSpPr>
            <a:spLocks/>
          </p:cNvSpPr>
          <p:nvPr/>
        </p:nvSpPr>
        <p:spPr>
          <a:xfrm>
            <a:off x="245328" y="890955"/>
            <a:ext cx="11686478" cy="5446050"/>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CaixaDeTexto 9">
            <a:extLst>
              <a:ext uri="{FF2B5EF4-FFF2-40B4-BE49-F238E27FC236}">
                <a16:creationId xmlns:a16="http://schemas.microsoft.com/office/drawing/2014/main" id="{DBE85F42-BDAB-FD45-F401-885FD22C98C4}"/>
              </a:ext>
            </a:extLst>
          </p:cNvPr>
          <p:cNvSpPr txBox="1"/>
          <p:nvPr/>
        </p:nvSpPr>
        <p:spPr>
          <a:xfrm>
            <a:off x="1867367" y="1407710"/>
            <a:ext cx="2943727" cy="830997"/>
          </a:xfrm>
          <a:prstGeom prst="rect">
            <a:avLst/>
          </a:prstGeom>
          <a:noFill/>
        </p:spPr>
        <p:txBody>
          <a:bodyPr wrap="square" rtlCol="0">
            <a:spAutoFit/>
          </a:bodyPr>
          <a:lstStyle/>
          <a:p>
            <a:pPr algn="ctr"/>
            <a:r>
              <a:rPr lang="pt-BR" sz="2400" b="1" i="1" dirty="0">
                <a:solidFill>
                  <a:srgbClr val="530C05"/>
                </a:solidFill>
                <a:latin typeface="AMX" pitchFamily="2" charset="77"/>
              </a:rPr>
              <a:t>Técnicas</a:t>
            </a:r>
          </a:p>
          <a:p>
            <a:pPr algn="ctr"/>
            <a:r>
              <a:rPr lang="pt-BR" sz="2400" b="1" i="1" dirty="0">
                <a:solidFill>
                  <a:srgbClr val="530C05"/>
                </a:solidFill>
                <a:latin typeface="AMX" pitchFamily="2" charset="77"/>
              </a:rPr>
              <a:t>de engajamento</a:t>
            </a:r>
          </a:p>
        </p:txBody>
      </p:sp>
      <p:sp>
        <p:nvSpPr>
          <p:cNvPr id="11" name="CaixaDeTexto 10">
            <a:extLst>
              <a:ext uri="{FF2B5EF4-FFF2-40B4-BE49-F238E27FC236}">
                <a16:creationId xmlns:a16="http://schemas.microsoft.com/office/drawing/2014/main" id="{5F51F493-D745-4D02-A261-066941382941}"/>
              </a:ext>
            </a:extLst>
          </p:cNvPr>
          <p:cNvSpPr txBox="1"/>
          <p:nvPr/>
        </p:nvSpPr>
        <p:spPr>
          <a:xfrm>
            <a:off x="5349059" y="3260037"/>
            <a:ext cx="5864378" cy="707886"/>
          </a:xfrm>
          <a:prstGeom prst="rect">
            <a:avLst/>
          </a:prstGeom>
          <a:noFill/>
        </p:spPr>
        <p:txBody>
          <a:bodyPr wrap="square">
            <a:spAutoFit/>
          </a:bodyPr>
          <a:lstStyle/>
          <a:p>
            <a:pPr algn="ctr"/>
            <a:r>
              <a:rPr lang="pt-BR" sz="4000" b="1" dirty="0">
                <a:solidFill>
                  <a:srgbClr val="530C05"/>
                </a:solidFill>
                <a:latin typeface="AMX" pitchFamily="2" charset="77"/>
              </a:rPr>
              <a:t>O que é Engajamento?</a:t>
            </a:r>
          </a:p>
        </p:txBody>
      </p:sp>
      <p:grpSp>
        <p:nvGrpSpPr>
          <p:cNvPr id="5" name="Agrupar 4">
            <a:extLst>
              <a:ext uri="{FF2B5EF4-FFF2-40B4-BE49-F238E27FC236}">
                <a16:creationId xmlns:a16="http://schemas.microsoft.com/office/drawing/2014/main" id="{E516DD5B-5462-0168-0C54-A797C82B16DD}"/>
              </a:ext>
            </a:extLst>
          </p:cNvPr>
          <p:cNvGrpSpPr/>
          <p:nvPr/>
        </p:nvGrpSpPr>
        <p:grpSpPr>
          <a:xfrm>
            <a:off x="1736958" y="2359268"/>
            <a:ext cx="3165942" cy="2895677"/>
            <a:chOff x="1736958" y="2359268"/>
            <a:chExt cx="3165942" cy="2895677"/>
          </a:xfrm>
        </p:grpSpPr>
        <p:grpSp>
          <p:nvGrpSpPr>
            <p:cNvPr id="4" name="Agrupar 3">
              <a:extLst>
                <a:ext uri="{FF2B5EF4-FFF2-40B4-BE49-F238E27FC236}">
                  <a16:creationId xmlns:a16="http://schemas.microsoft.com/office/drawing/2014/main" id="{C05FD27D-EB54-24B1-1846-67F0E63BF6F2}"/>
                </a:ext>
              </a:extLst>
            </p:cNvPr>
            <p:cNvGrpSpPr/>
            <p:nvPr/>
          </p:nvGrpSpPr>
          <p:grpSpPr>
            <a:xfrm>
              <a:off x="1736958" y="2359268"/>
              <a:ext cx="3165942" cy="2895677"/>
              <a:chOff x="2531529" y="1120395"/>
              <a:chExt cx="2346791" cy="2146457"/>
            </a:xfrm>
          </p:grpSpPr>
          <p:sp>
            <p:nvSpPr>
              <p:cNvPr id="6" name="Retângulo Arredondado 5">
                <a:extLst>
                  <a:ext uri="{FF2B5EF4-FFF2-40B4-BE49-F238E27FC236}">
                    <a16:creationId xmlns:a16="http://schemas.microsoft.com/office/drawing/2014/main" id="{C45467DF-EBED-3B89-8F75-C5921771B2BE}"/>
                  </a:ext>
                </a:extLst>
              </p:cNvPr>
              <p:cNvSpPr/>
              <p:nvPr/>
            </p:nvSpPr>
            <p:spPr>
              <a:xfrm>
                <a:off x="2531529" y="1120395"/>
                <a:ext cx="2346791" cy="2146457"/>
              </a:xfrm>
              <a:prstGeom prst="roundRect">
                <a:avLst>
                  <a:gd name="adj" fmla="val 17937"/>
                </a:avLst>
              </a:prstGeom>
              <a:solidFill>
                <a:srgbClr val="530C05">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b="1" dirty="0"/>
              </a:p>
            </p:txBody>
          </p:sp>
          <p:sp>
            <p:nvSpPr>
              <p:cNvPr id="7" name="Retângulo Arredondado 6">
                <a:extLst>
                  <a:ext uri="{FF2B5EF4-FFF2-40B4-BE49-F238E27FC236}">
                    <a16:creationId xmlns:a16="http://schemas.microsoft.com/office/drawing/2014/main" id="{09F15095-5AED-93E6-201B-20C3E7D994B5}"/>
                  </a:ext>
                </a:extLst>
              </p:cNvPr>
              <p:cNvSpPr/>
              <p:nvPr/>
            </p:nvSpPr>
            <p:spPr>
              <a:xfrm>
                <a:off x="2712784" y="1292110"/>
                <a:ext cx="2012897" cy="1812563"/>
              </a:xfrm>
              <a:prstGeom prst="roundRect">
                <a:avLst>
                  <a:gd name="adj" fmla="val 17937"/>
                </a:avLst>
              </a:prstGeom>
              <a:solidFill>
                <a:srgbClr val="530C05">
                  <a:alpha val="4728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b="1" dirty="0"/>
              </a:p>
            </p:txBody>
          </p:sp>
          <p:sp>
            <p:nvSpPr>
              <p:cNvPr id="8" name="Retângulo Arredondado 7">
                <a:extLst>
                  <a:ext uri="{FF2B5EF4-FFF2-40B4-BE49-F238E27FC236}">
                    <a16:creationId xmlns:a16="http://schemas.microsoft.com/office/drawing/2014/main" id="{93C8848E-4B1D-8A0F-B0B6-EFF5DC5A3782}"/>
                  </a:ext>
                </a:extLst>
              </p:cNvPr>
              <p:cNvSpPr/>
              <p:nvPr/>
            </p:nvSpPr>
            <p:spPr>
              <a:xfrm>
                <a:off x="2920675" y="1470845"/>
                <a:ext cx="1619781" cy="1443030"/>
              </a:xfrm>
              <a:prstGeom prst="roundRect">
                <a:avLst>
                  <a:gd name="adj" fmla="val 17937"/>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3" name="Gráfico 2">
              <a:extLst>
                <a:ext uri="{FF2B5EF4-FFF2-40B4-BE49-F238E27FC236}">
                  <a16:creationId xmlns:a16="http://schemas.microsoft.com/office/drawing/2014/main" id="{951B8867-42DE-AB1D-20C0-985C219A76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20222" y="3071861"/>
              <a:ext cx="1399328" cy="1480370"/>
            </a:xfrm>
            <a:prstGeom prst="rect">
              <a:avLst/>
            </a:prstGeom>
          </p:spPr>
        </p:pic>
      </p:grpSp>
    </p:spTree>
    <p:extLst>
      <p:ext uri="{BB962C8B-B14F-4D97-AF65-F5344CB8AC3E}">
        <p14:creationId xmlns:p14="http://schemas.microsoft.com/office/powerpoint/2010/main" val="3531124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25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1715E-AE00-2331-F0E2-F7E8778C4EFB}"/>
            </a:ext>
          </a:extLst>
        </p:cNvPr>
        <p:cNvGrpSpPr/>
        <p:nvPr/>
      </p:nvGrpSpPr>
      <p:grpSpPr>
        <a:xfrm>
          <a:off x="0" y="0"/>
          <a:ext cx="0" cy="0"/>
          <a:chOff x="0" y="0"/>
          <a:chExt cx="0" cy="0"/>
        </a:xfrm>
      </p:grpSpPr>
      <p:sp>
        <p:nvSpPr>
          <p:cNvPr id="14" name="Retângulo Arredondado 52">
            <a:extLst>
              <a:ext uri="{FF2B5EF4-FFF2-40B4-BE49-F238E27FC236}">
                <a16:creationId xmlns:a16="http://schemas.microsoft.com/office/drawing/2014/main" id="{CC789FB4-CB6B-5E38-CE87-D398709F97F7}"/>
              </a:ext>
            </a:extLst>
          </p:cNvPr>
          <p:cNvSpPr>
            <a:spLocks noGrp="1" noRot="1" noMove="1" noResize="1" noEditPoints="1" noAdjustHandles="1" noChangeArrowheads="1" noChangeShapeType="1"/>
          </p:cNvSpPr>
          <p:nvPr/>
        </p:nvSpPr>
        <p:spPr>
          <a:xfrm>
            <a:off x="206491" y="852598"/>
            <a:ext cx="11779017" cy="5663508"/>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9" name="CaixaDeTexto 28">
            <a:extLst>
              <a:ext uri="{FF2B5EF4-FFF2-40B4-BE49-F238E27FC236}">
                <a16:creationId xmlns:a16="http://schemas.microsoft.com/office/drawing/2014/main" id="{63304580-5B65-4E42-2715-355F212D3DF9}"/>
              </a:ext>
            </a:extLst>
          </p:cNvPr>
          <p:cNvSpPr txBox="1"/>
          <p:nvPr/>
        </p:nvSpPr>
        <p:spPr>
          <a:xfrm>
            <a:off x="4705503" y="1664173"/>
            <a:ext cx="6341050" cy="3693319"/>
          </a:xfrm>
          <a:prstGeom prst="rect">
            <a:avLst/>
          </a:prstGeom>
          <a:noFill/>
        </p:spPr>
        <p:txBody>
          <a:bodyPr wrap="square">
            <a:spAutoFit/>
          </a:bodyPr>
          <a:lstStyle/>
          <a:p>
            <a:r>
              <a:rPr lang="pt-BR" b="1" dirty="0">
                <a:solidFill>
                  <a:srgbClr val="530C05"/>
                </a:solidFill>
                <a:ea typeface="+mn-lt"/>
                <a:cs typeface="+mn-lt"/>
              </a:rPr>
              <a:t>Engajar-se e engajar os outros </a:t>
            </a:r>
            <a:r>
              <a:rPr lang="pt-BR" dirty="0">
                <a:ea typeface="+mn-lt"/>
                <a:cs typeface="+mn-lt"/>
              </a:rPr>
              <a:t>na comunicação não significa apenas transmitir uma mensagem, mas garantir que ela seja recebida, compreendida e, mais importante, que inspire uma resposta ou ação. Em um mundo onde somos constantemente bombardeados por informações, capturar e manter a atenção de alguém é uma arte e uma ciência.</a:t>
            </a:r>
            <a:endParaRPr lang="pt-BR" dirty="0"/>
          </a:p>
          <a:p>
            <a:endParaRPr lang="pt-BR" dirty="0">
              <a:ea typeface="+mn-lt"/>
              <a:cs typeface="+mn-lt"/>
            </a:endParaRPr>
          </a:p>
          <a:p>
            <a:r>
              <a:rPr lang="pt-BR" dirty="0">
                <a:ea typeface="+mn-lt"/>
                <a:cs typeface="+mn-lt"/>
              </a:rPr>
              <a:t>As técnicas de engajamento são ferramentas que nos ajudam</a:t>
            </a:r>
          </a:p>
          <a:p>
            <a:r>
              <a:rPr lang="pt-BR" dirty="0">
                <a:ea typeface="+mn-lt"/>
                <a:cs typeface="+mn-lt"/>
              </a:rPr>
              <a:t>a criar interações mais dinâmicas, significativas e memoráveis. Elas são essenciais para apresentações, reuniões, conversas individuais e até mesmo para a comunicação escrita, garantindo que a mensagem ressoe com o público e</a:t>
            </a:r>
          </a:p>
          <a:p>
            <a:r>
              <a:rPr lang="pt-BR" dirty="0">
                <a:ea typeface="+mn-lt"/>
                <a:cs typeface="+mn-lt"/>
              </a:rPr>
              <a:t>gere o impacto desejado.</a:t>
            </a:r>
            <a:endParaRPr lang="pt-BR" dirty="0"/>
          </a:p>
        </p:txBody>
      </p:sp>
      <p:sp>
        <p:nvSpPr>
          <p:cNvPr id="4" name="CaixaDeTexto 3">
            <a:extLst>
              <a:ext uri="{FF2B5EF4-FFF2-40B4-BE49-F238E27FC236}">
                <a16:creationId xmlns:a16="http://schemas.microsoft.com/office/drawing/2014/main" id="{86C5EB6F-E627-2AC8-878C-F2B9EF3F9AF5}"/>
              </a:ext>
            </a:extLst>
          </p:cNvPr>
          <p:cNvSpPr txBox="1"/>
          <p:nvPr/>
        </p:nvSpPr>
        <p:spPr>
          <a:xfrm>
            <a:off x="696907" y="4446268"/>
            <a:ext cx="3544424" cy="1077218"/>
          </a:xfrm>
          <a:prstGeom prst="rect">
            <a:avLst/>
          </a:prstGeom>
          <a:noFill/>
        </p:spPr>
        <p:txBody>
          <a:bodyPr wrap="square" rtlCol="0">
            <a:spAutoFit/>
          </a:bodyPr>
          <a:lstStyle/>
          <a:p>
            <a:pPr algn="ctr"/>
            <a:r>
              <a:rPr lang="pt-BR" sz="3200" b="1" dirty="0">
                <a:solidFill>
                  <a:srgbClr val="530C05"/>
                </a:solidFill>
                <a:ea typeface="+mn-lt"/>
                <a:cs typeface="+mn-lt"/>
              </a:rPr>
              <a:t>Técnicas</a:t>
            </a:r>
          </a:p>
          <a:p>
            <a:pPr algn="ctr"/>
            <a:r>
              <a:rPr lang="pt-BR" sz="3200" b="1" dirty="0">
                <a:solidFill>
                  <a:srgbClr val="530C05"/>
                </a:solidFill>
                <a:ea typeface="+mn-lt"/>
                <a:cs typeface="+mn-lt"/>
              </a:rPr>
              <a:t>de engajamento</a:t>
            </a:r>
            <a:endParaRPr lang="pt-BR" sz="3200" dirty="0">
              <a:solidFill>
                <a:srgbClr val="530C05"/>
              </a:solidFill>
            </a:endParaRPr>
          </a:p>
        </p:txBody>
      </p:sp>
      <p:grpSp>
        <p:nvGrpSpPr>
          <p:cNvPr id="42" name="Agrupar 41">
            <a:extLst>
              <a:ext uri="{FF2B5EF4-FFF2-40B4-BE49-F238E27FC236}">
                <a16:creationId xmlns:a16="http://schemas.microsoft.com/office/drawing/2014/main" id="{99221B56-4D50-68E9-C646-80D067AD8DA6}"/>
              </a:ext>
            </a:extLst>
          </p:cNvPr>
          <p:cNvGrpSpPr>
            <a:grpSpLocks/>
          </p:cNvGrpSpPr>
          <p:nvPr/>
        </p:nvGrpSpPr>
        <p:grpSpPr>
          <a:xfrm>
            <a:off x="886319" y="923786"/>
            <a:ext cx="10882965" cy="4801346"/>
            <a:chOff x="-1645819" y="3308049"/>
            <a:chExt cx="10882965" cy="4801346"/>
          </a:xfrm>
        </p:grpSpPr>
        <p:sp>
          <p:nvSpPr>
            <p:cNvPr id="43" name="Retângulo Arredondado 29">
              <a:extLst>
                <a:ext uri="{FF2B5EF4-FFF2-40B4-BE49-F238E27FC236}">
                  <a16:creationId xmlns:a16="http://schemas.microsoft.com/office/drawing/2014/main" id="{303A01B0-94A7-B9EB-4EBF-C8BCC4E3CFFD}"/>
                </a:ext>
              </a:extLst>
            </p:cNvPr>
            <p:cNvSpPr>
              <a:spLocks/>
            </p:cNvSpPr>
            <p:nvPr/>
          </p:nvSpPr>
          <p:spPr>
            <a:xfrm>
              <a:off x="8284225" y="3453514"/>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Retângulo Arredondado 31">
              <a:extLst>
                <a:ext uri="{FF2B5EF4-FFF2-40B4-BE49-F238E27FC236}">
                  <a16:creationId xmlns:a16="http://schemas.microsoft.com/office/drawing/2014/main" id="{6AF08CA1-95B3-74A3-441E-66BB106D808F}"/>
                </a:ext>
              </a:extLst>
            </p:cNvPr>
            <p:cNvSpPr>
              <a:spLocks/>
            </p:cNvSpPr>
            <p:nvPr/>
          </p:nvSpPr>
          <p:spPr>
            <a:xfrm>
              <a:off x="8396417" y="3308049"/>
              <a:ext cx="624506" cy="624506"/>
            </a:xfrm>
            <a:prstGeom prst="roundRect">
              <a:avLst/>
            </a:prstGeom>
            <a:solidFill>
              <a:srgbClr val="9A1003">
                <a:alpha val="5843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5" name="Retângulo Arredondado 32">
              <a:extLst>
                <a:ext uri="{FF2B5EF4-FFF2-40B4-BE49-F238E27FC236}">
                  <a16:creationId xmlns:a16="http://schemas.microsoft.com/office/drawing/2014/main" id="{F2D79759-7526-DD32-6A9B-8F31565DEC83}"/>
                </a:ext>
              </a:extLst>
            </p:cNvPr>
            <p:cNvSpPr>
              <a:spLocks/>
            </p:cNvSpPr>
            <p:nvPr/>
          </p:nvSpPr>
          <p:spPr>
            <a:xfrm>
              <a:off x="988301" y="3642329"/>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6" name="Retângulo Arredondado 33">
              <a:extLst>
                <a:ext uri="{FF2B5EF4-FFF2-40B4-BE49-F238E27FC236}">
                  <a16:creationId xmlns:a16="http://schemas.microsoft.com/office/drawing/2014/main" id="{9C9392C3-5550-F451-1AAF-40C63825077C}"/>
                </a:ext>
              </a:extLst>
            </p:cNvPr>
            <p:cNvSpPr>
              <a:spLocks/>
            </p:cNvSpPr>
            <p:nvPr/>
          </p:nvSpPr>
          <p:spPr>
            <a:xfrm>
              <a:off x="8860589" y="3708273"/>
              <a:ext cx="376557" cy="376557"/>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7" name="Retângulo Arredondado 34">
              <a:extLst>
                <a:ext uri="{FF2B5EF4-FFF2-40B4-BE49-F238E27FC236}">
                  <a16:creationId xmlns:a16="http://schemas.microsoft.com/office/drawing/2014/main" id="{DE27BBCB-3A25-35E6-04C4-4F30FD19AF08}"/>
                </a:ext>
              </a:extLst>
            </p:cNvPr>
            <p:cNvSpPr>
              <a:spLocks/>
            </p:cNvSpPr>
            <p:nvPr/>
          </p:nvSpPr>
          <p:spPr>
            <a:xfrm>
              <a:off x="8854862" y="7727111"/>
              <a:ext cx="382284" cy="3822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Retângulo Arredondado 35">
              <a:extLst>
                <a:ext uri="{FF2B5EF4-FFF2-40B4-BE49-F238E27FC236}">
                  <a16:creationId xmlns:a16="http://schemas.microsoft.com/office/drawing/2014/main" id="{31D51D2E-FD89-BEC6-5C86-43FF5E974BB9}"/>
                </a:ext>
              </a:extLst>
            </p:cNvPr>
            <p:cNvSpPr>
              <a:spLocks/>
            </p:cNvSpPr>
            <p:nvPr/>
          </p:nvSpPr>
          <p:spPr>
            <a:xfrm flipV="1">
              <a:off x="8638638" y="7427713"/>
              <a:ext cx="382285" cy="382284"/>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9" name="Retângulo Arredondado 10">
              <a:extLst>
                <a:ext uri="{FF2B5EF4-FFF2-40B4-BE49-F238E27FC236}">
                  <a16:creationId xmlns:a16="http://schemas.microsoft.com/office/drawing/2014/main" id="{8953F45D-674E-B103-6504-34D42CD4D506}"/>
                </a:ext>
              </a:extLst>
            </p:cNvPr>
            <p:cNvSpPr>
              <a:spLocks/>
            </p:cNvSpPr>
            <p:nvPr/>
          </p:nvSpPr>
          <p:spPr>
            <a:xfrm>
              <a:off x="-1645819" y="3683704"/>
              <a:ext cx="382284" cy="3822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0" name="Retângulo Arredondado 11">
              <a:extLst>
                <a:ext uri="{FF2B5EF4-FFF2-40B4-BE49-F238E27FC236}">
                  <a16:creationId xmlns:a16="http://schemas.microsoft.com/office/drawing/2014/main" id="{881D8C16-6F4B-8202-F715-ADE420042793}"/>
                </a:ext>
              </a:extLst>
            </p:cNvPr>
            <p:cNvSpPr>
              <a:spLocks/>
            </p:cNvSpPr>
            <p:nvPr/>
          </p:nvSpPr>
          <p:spPr>
            <a:xfrm>
              <a:off x="515700" y="3925083"/>
              <a:ext cx="200301" cy="200301"/>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5" name="Agrupar 4">
            <a:extLst>
              <a:ext uri="{FF2B5EF4-FFF2-40B4-BE49-F238E27FC236}">
                <a16:creationId xmlns:a16="http://schemas.microsoft.com/office/drawing/2014/main" id="{EDF0C2E0-95F1-EDBC-A914-C45EA14ECA48}"/>
              </a:ext>
            </a:extLst>
          </p:cNvPr>
          <p:cNvGrpSpPr/>
          <p:nvPr/>
        </p:nvGrpSpPr>
        <p:grpSpPr>
          <a:xfrm>
            <a:off x="1260590" y="2082681"/>
            <a:ext cx="2417058" cy="2210722"/>
            <a:chOff x="1260590" y="2082681"/>
            <a:chExt cx="2417058" cy="2210722"/>
          </a:xfrm>
        </p:grpSpPr>
        <p:grpSp>
          <p:nvGrpSpPr>
            <p:cNvPr id="37" name="Agrupar 36">
              <a:extLst>
                <a:ext uri="{FF2B5EF4-FFF2-40B4-BE49-F238E27FC236}">
                  <a16:creationId xmlns:a16="http://schemas.microsoft.com/office/drawing/2014/main" id="{941F40EF-2668-F59C-C5EC-99FFE08DB725}"/>
                </a:ext>
              </a:extLst>
            </p:cNvPr>
            <p:cNvGrpSpPr/>
            <p:nvPr/>
          </p:nvGrpSpPr>
          <p:grpSpPr>
            <a:xfrm>
              <a:off x="1260590" y="2082681"/>
              <a:ext cx="2417058" cy="2210722"/>
              <a:chOff x="2531529" y="1120395"/>
              <a:chExt cx="2346791" cy="2146457"/>
            </a:xfrm>
          </p:grpSpPr>
          <p:sp>
            <p:nvSpPr>
              <p:cNvPr id="39" name="Retângulo Arredondado 5">
                <a:extLst>
                  <a:ext uri="{FF2B5EF4-FFF2-40B4-BE49-F238E27FC236}">
                    <a16:creationId xmlns:a16="http://schemas.microsoft.com/office/drawing/2014/main" id="{57F1DB4A-CB36-89CA-564E-5C8358990722}"/>
                  </a:ext>
                </a:extLst>
              </p:cNvPr>
              <p:cNvSpPr/>
              <p:nvPr/>
            </p:nvSpPr>
            <p:spPr>
              <a:xfrm>
                <a:off x="2531529" y="1120395"/>
                <a:ext cx="2346791" cy="2146457"/>
              </a:xfrm>
              <a:prstGeom prst="roundRect">
                <a:avLst>
                  <a:gd name="adj" fmla="val 17937"/>
                </a:avLst>
              </a:prstGeom>
              <a:solidFill>
                <a:srgbClr val="530C05">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b="1" dirty="0"/>
              </a:p>
            </p:txBody>
          </p:sp>
          <p:sp>
            <p:nvSpPr>
              <p:cNvPr id="40" name="Retângulo Arredondado 6">
                <a:extLst>
                  <a:ext uri="{FF2B5EF4-FFF2-40B4-BE49-F238E27FC236}">
                    <a16:creationId xmlns:a16="http://schemas.microsoft.com/office/drawing/2014/main" id="{C0B6D01D-714C-4B6E-67DF-37FF91C5342D}"/>
                  </a:ext>
                </a:extLst>
              </p:cNvPr>
              <p:cNvSpPr/>
              <p:nvPr/>
            </p:nvSpPr>
            <p:spPr>
              <a:xfrm>
                <a:off x="2712784" y="1292110"/>
                <a:ext cx="2012897" cy="1812563"/>
              </a:xfrm>
              <a:prstGeom prst="roundRect">
                <a:avLst>
                  <a:gd name="adj" fmla="val 17937"/>
                </a:avLst>
              </a:prstGeom>
              <a:solidFill>
                <a:srgbClr val="530C05">
                  <a:alpha val="4728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b="1" dirty="0"/>
              </a:p>
            </p:txBody>
          </p:sp>
          <p:sp>
            <p:nvSpPr>
              <p:cNvPr id="41" name="Retângulo Arredondado 7">
                <a:extLst>
                  <a:ext uri="{FF2B5EF4-FFF2-40B4-BE49-F238E27FC236}">
                    <a16:creationId xmlns:a16="http://schemas.microsoft.com/office/drawing/2014/main" id="{8D3D484A-8D36-93D6-EBA8-DB69DF745C18}"/>
                  </a:ext>
                </a:extLst>
              </p:cNvPr>
              <p:cNvSpPr/>
              <p:nvPr/>
            </p:nvSpPr>
            <p:spPr>
              <a:xfrm>
                <a:off x="2920675" y="1470845"/>
                <a:ext cx="1619781" cy="1443030"/>
              </a:xfrm>
              <a:prstGeom prst="roundRect">
                <a:avLst>
                  <a:gd name="adj" fmla="val 17937"/>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3" name="Gráfico 2">
              <a:extLst>
                <a:ext uri="{FF2B5EF4-FFF2-40B4-BE49-F238E27FC236}">
                  <a16:creationId xmlns:a16="http://schemas.microsoft.com/office/drawing/2014/main" id="{32413EAE-FA2E-48A4-D531-98B8C7D020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0135" y="2578023"/>
              <a:ext cx="1150785" cy="1217433"/>
            </a:xfrm>
            <a:prstGeom prst="rect">
              <a:avLst/>
            </a:prstGeom>
          </p:spPr>
        </p:pic>
      </p:grpSp>
    </p:spTree>
    <p:extLst>
      <p:ext uri="{BB962C8B-B14F-4D97-AF65-F5344CB8AC3E}">
        <p14:creationId xmlns:p14="http://schemas.microsoft.com/office/powerpoint/2010/main" val="392954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B7077-2888-7E86-3043-3FFDF3BC7284}"/>
            </a:ext>
          </a:extLst>
        </p:cNvPr>
        <p:cNvGrpSpPr/>
        <p:nvPr/>
      </p:nvGrpSpPr>
      <p:grpSpPr>
        <a:xfrm>
          <a:off x="0" y="0"/>
          <a:ext cx="0" cy="0"/>
          <a:chOff x="0" y="0"/>
          <a:chExt cx="0" cy="0"/>
        </a:xfrm>
      </p:grpSpPr>
      <p:sp>
        <p:nvSpPr>
          <p:cNvPr id="2" name="Retângulo Arredondado 1">
            <a:extLst>
              <a:ext uri="{FF2B5EF4-FFF2-40B4-BE49-F238E27FC236}">
                <a16:creationId xmlns:a16="http://schemas.microsoft.com/office/drawing/2014/main" id="{5031C751-5CFF-5942-CED8-3E7741AD81E3}"/>
              </a:ext>
            </a:extLst>
          </p:cNvPr>
          <p:cNvSpPr>
            <a:spLocks noGrp="1" noRot="1" noMove="1" noResize="1" noEditPoints="1" noAdjustHandles="1" noChangeArrowheads="1" noChangeShapeType="1"/>
          </p:cNvSpPr>
          <p:nvPr/>
        </p:nvSpPr>
        <p:spPr>
          <a:xfrm>
            <a:off x="503664" y="1513315"/>
            <a:ext cx="11184672" cy="4526951"/>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CaixaDeTexto 25">
            <a:extLst>
              <a:ext uri="{FF2B5EF4-FFF2-40B4-BE49-F238E27FC236}">
                <a16:creationId xmlns:a16="http://schemas.microsoft.com/office/drawing/2014/main" id="{0B17B703-40D2-AA5F-FD50-CF92AF4A2B95}"/>
              </a:ext>
            </a:extLst>
          </p:cNvPr>
          <p:cNvSpPr txBox="1"/>
          <p:nvPr/>
        </p:nvSpPr>
        <p:spPr>
          <a:xfrm>
            <a:off x="874432" y="2829308"/>
            <a:ext cx="4350524" cy="1200329"/>
          </a:xfrm>
          <a:prstGeom prst="rect">
            <a:avLst/>
          </a:prstGeom>
          <a:noFill/>
        </p:spPr>
        <p:txBody>
          <a:bodyPr wrap="square" rtlCol="0">
            <a:spAutoFit/>
          </a:bodyPr>
          <a:lstStyle/>
          <a:p>
            <a:pPr algn="ctr"/>
            <a:r>
              <a:rPr lang="pt-BR" sz="3600" b="1" dirty="0">
                <a:solidFill>
                  <a:srgbClr val="530C05"/>
                </a:solidFill>
                <a:latin typeface="AMX" pitchFamily="2" charset="77"/>
              </a:rPr>
              <a:t>Por que engajar</a:t>
            </a:r>
          </a:p>
          <a:p>
            <a:pPr algn="ctr"/>
            <a:r>
              <a:rPr lang="pt-BR" sz="3600" b="1" dirty="0">
                <a:solidFill>
                  <a:srgbClr val="530C05"/>
                </a:solidFill>
                <a:latin typeface="AMX" pitchFamily="2" charset="77"/>
              </a:rPr>
              <a:t>é fundamental?</a:t>
            </a:r>
          </a:p>
        </p:txBody>
      </p:sp>
      <p:grpSp>
        <p:nvGrpSpPr>
          <p:cNvPr id="3" name="Agrupar 2">
            <a:extLst>
              <a:ext uri="{FF2B5EF4-FFF2-40B4-BE49-F238E27FC236}">
                <a16:creationId xmlns:a16="http://schemas.microsoft.com/office/drawing/2014/main" id="{7657D00C-CC8F-A501-DEDE-E79F3FC9EC3A}"/>
              </a:ext>
            </a:extLst>
          </p:cNvPr>
          <p:cNvGrpSpPr/>
          <p:nvPr/>
        </p:nvGrpSpPr>
        <p:grpSpPr>
          <a:xfrm>
            <a:off x="3603386" y="1089075"/>
            <a:ext cx="7980116" cy="4379790"/>
            <a:chOff x="2859467" y="1290553"/>
            <a:chExt cx="7980116" cy="4379790"/>
          </a:xfrm>
        </p:grpSpPr>
        <p:grpSp>
          <p:nvGrpSpPr>
            <p:cNvPr id="6" name="Agrupar 5">
              <a:extLst>
                <a:ext uri="{FF2B5EF4-FFF2-40B4-BE49-F238E27FC236}">
                  <a16:creationId xmlns:a16="http://schemas.microsoft.com/office/drawing/2014/main" id="{4C8B4A09-AD8A-2A69-95B5-24353DE69FA1}"/>
                </a:ext>
              </a:extLst>
            </p:cNvPr>
            <p:cNvGrpSpPr/>
            <p:nvPr/>
          </p:nvGrpSpPr>
          <p:grpSpPr>
            <a:xfrm>
              <a:off x="2859467" y="5070175"/>
              <a:ext cx="736602" cy="600168"/>
              <a:chOff x="2859467" y="5070175"/>
              <a:chExt cx="736602" cy="600168"/>
            </a:xfrm>
          </p:grpSpPr>
          <p:sp>
            <p:nvSpPr>
              <p:cNvPr id="19" name="Retângulo Arredondado 18">
                <a:extLst>
                  <a:ext uri="{FF2B5EF4-FFF2-40B4-BE49-F238E27FC236}">
                    <a16:creationId xmlns:a16="http://schemas.microsoft.com/office/drawing/2014/main" id="{17D8B860-4691-1EA4-8173-C51CF5E4FB77}"/>
                  </a:ext>
                </a:extLst>
              </p:cNvPr>
              <p:cNvSpPr/>
              <p:nvPr/>
            </p:nvSpPr>
            <p:spPr>
              <a:xfrm>
                <a:off x="2859467" y="5070175"/>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Arredondado 19">
                <a:extLst>
                  <a:ext uri="{FF2B5EF4-FFF2-40B4-BE49-F238E27FC236}">
                    <a16:creationId xmlns:a16="http://schemas.microsoft.com/office/drawing/2014/main" id="{77041EFA-99B9-B561-D5D9-1941F7A1C452}"/>
                  </a:ext>
                </a:extLst>
              </p:cNvPr>
              <p:cNvSpPr/>
              <p:nvPr/>
            </p:nvSpPr>
            <p:spPr>
              <a:xfrm>
                <a:off x="3130556" y="5204830"/>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4" name="Agrupar 13">
              <a:extLst>
                <a:ext uri="{FF2B5EF4-FFF2-40B4-BE49-F238E27FC236}">
                  <a16:creationId xmlns:a16="http://schemas.microsoft.com/office/drawing/2014/main" id="{A3DE31A2-9BEB-85BC-564A-12EF2C36D5AF}"/>
                </a:ext>
              </a:extLst>
            </p:cNvPr>
            <p:cNvGrpSpPr/>
            <p:nvPr/>
          </p:nvGrpSpPr>
          <p:grpSpPr>
            <a:xfrm>
              <a:off x="10199136" y="1290553"/>
              <a:ext cx="640447" cy="390539"/>
              <a:chOff x="5585372" y="137150"/>
              <a:chExt cx="257387" cy="156952"/>
            </a:xfrm>
          </p:grpSpPr>
          <p:sp>
            <p:nvSpPr>
              <p:cNvPr id="15" name="Retângulo Arredondado 14">
                <a:extLst>
                  <a:ext uri="{FF2B5EF4-FFF2-40B4-BE49-F238E27FC236}">
                    <a16:creationId xmlns:a16="http://schemas.microsoft.com/office/drawing/2014/main" id="{33FA4BDB-87C3-2949-F90A-35AAB25110CA}"/>
                  </a:ext>
                </a:extLst>
              </p:cNvPr>
              <p:cNvSpPr/>
              <p:nvPr/>
            </p:nvSpPr>
            <p:spPr>
              <a:xfrm>
                <a:off x="5585372" y="207714"/>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15">
                <a:extLst>
                  <a:ext uri="{FF2B5EF4-FFF2-40B4-BE49-F238E27FC236}">
                    <a16:creationId xmlns:a16="http://schemas.microsoft.com/office/drawing/2014/main" id="{F42167AB-5961-D6F8-3733-CFF93B448C70}"/>
                  </a:ext>
                </a:extLst>
              </p:cNvPr>
              <p:cNvSpPr/>
              <p:nvPr/>
            </p:nvSpPr>
            <p:spPr>
              <a:xfrm>
                <a:off x="5685807" y="137150"/>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grpSp>
        <p:nvGrpSpPr>
          <p:cNvPr id="27" name="Agrupar 26">
            <a:extLst>
              <a:ext uri="{FF2B5EF4-FFF2-40B4-BE49-F238E27FC236}">
                <a16:creationId xmlns:a16="http://schemas.microsoft.com/office/drawing/2014/main" id="{BC7D01D1-44DC-C5EB-DE36-9F9094E58D19}"/>
              </a:ext>
            </a:extLst>
          </p:cNvPr>
          <p:cNvGrpSpPr/>
          <p:nvPr/>
        </p:nvGrpSpPr>
        <p:grpSpPr>
          <a:xfrm>
            <a:off x="734428" y="1111393"/>
            <a:ext cx="1002789" cy="1203303"/>
            <a:chOff x="5234195" y="4428055"/>
            <a:chExt cx="1002789" cy="1203303"/>
          </a:xfrm>
        </p:grpSpPr>
        <p:sp>
          <p:nvSpPr>
            <p:cNvPr id="28" name="Retângulo Arredondado 21">
              <a:extLst>
                <a:ext uri="{FF2B5EF4-FFF2-40B4-BE49-F238E27FC236}">
                  <a16:creationId xmlns:a16="http://schemas.microsoft.com/office/drawing/2014/main" id="{0F2D9CBE-0E11-6D1E-06D7-65A971D720AB}"/>
                </a:ext>
              </a:extLst>
            </p:cNvPr>
            <p:cNvSpPr/>
            <p:nvPr/>
          </p:nvSpPr>
          <p:spPr>
            <a:xfrm>
              <a:off x="6006794" y="4749153"/>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Arredondado 22">
              <a:extLst>
                <a:ext uri="{FF2B5EF4-FFF2-40B4-BE49-F238E27FC236}">
                  <a16:creationId xmlns:a16="http://schemas.microsoft.com/office/drawing/2014/main" id="{17465706-B5F6-10CE-5757-81EECBF6F2F2}"/>
                </a:ext>
              </a:extLst>
            </p:cNvPr>
            <p:cNvSpPr/>
            <p:nvPr/>
          </p:nvSpPr>
          <p:spPr>
            <a:xfrm>
              <a:off x="5234195" y="4428055"/>
              <a:ext cx="633587" cy="633586"/>
            </a:xfrm>
            <a:prstGeom prst="roundRect">
              <a:avLst/>
            </a:prstGeom>
            <a:solidFill>
              <a:srgbClr val="530C05">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0" name="Retângulo Arredondado 23">
              <a:extLst>
                <a:ext uri="{FF2B5EF4-FFF2-40B4-BE49-F238E27FC236}">
                  <a16:creationId xmlns:a16="http://schemas.microsoft.com/office/drawing/2014/main" id="{74FE0ABF-60A1-BB34-86BF-A0F9DF28456F}"/>
                </a:ext>
              </a:extLst>
            </p:cNvPr>
            <p:cNvSpPr/>
            <p:nvPr/>
          </p:nvSpPr>
          <p:spPr>
            <a:xfrm>
              <a:off x="5234626" y="5341132"/>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1" name="Retângulo Arredondado 24">
              <a:extLst>
                <a:ext uri="{FF2B5EF4-FFF2-40B4-BE49-F238E27FC236}">
                  <a16:creationId xmlns:a16="http://schemas.microsoft.com/office/drawing/2014/main" id="{69861DC2-9DEB-E10F-7200-AFE3E5CF15A0}"/>
                </a:ext>
              </a:extLst>
            </p:cNvPr>
            <p:cNvSpPr/>
            <p:nvPr/>
          </p:nvSpPr>
          <p:spPr>
            <a:xfrm>
              <a:off x="5596950" y="5178756"/>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8" name="Agrupar 7">
            <a:extLst>
              <a:ext uri="{FF2B5EF4-FFF2-40B4-BE49-F238E27FC236}">
                <a16:creationId xmlns:a16="http://schemas.microsoft.com/office/drawing/2014/main" id="{FFFCB9DD-6A5F-25C6-4C5D-3E9B284A8433}"/>
              </a:ext>
            </a:extLst>
          </p:cNvPr>
          <p:cNvGrpSpPr/>
          <p:nvPr/>
        </p:nvGrpSpPr>
        <p:grpSpPr>
          <a:xfrm>
            <a:off x="5595723" y="1768333"/>
            <a:ext cx="5792510" cy="3825010"/>
            <a:chOff x="5079704" y="3429000"/>
            <a:chExt cx="5792510" cy="1807108"/>
          </a:xfrm>
        </p:grpSpPr>
        <p:sp>
          <p:nvSpPr>
            <p:cNvPr id="7" name="Retângulo: Cantos Arredondados 15">
              <a:extLst>
                <a:ext uri="{FF2B5EF4-FFF2-40B4-BE49-F238E27FC236}">
                  <a16:creationId xmlns:a16="http://schemas.microsoft.com/office/drawing/2014/main" id="{AF425C38-F8DE-1A7E-4E58-AE1ECE4F08F7}"/>
                </a:ext>
              </a:extLst>
            </p:cNvPr>
            <p:cNvSpPr/>
            <p:nvPr/>
          </p:nvSpPr>
          <p:spPr>
            <a:xfrm rot="10800000">
              <a:off x="5079704" y="3429000"/>
              <a:ext cx="5792510" cy="1807108"/>
            </a:xfrm>
            <a:prstGeom prst="roundRect">
              <a:avLst>
                <a:gd name="adj" fmla="val 7363"/>
              </a:avLst>
            </a:prstGeom>
            <a:gradFill>
              <a:gsLst>
                <a:gs pos="12000">
                  <a:srgbClr val="530C05"/>
                </a:gs>
                <a:gs pos="77000">
                  <a:srgbClr val="9A100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CaixaDeTexto 8">
              <a:extLst>
                <a:ext uri="{FF2B5EF4-FFF2-40B4-BE49-F238E27FC236}">
                  <a16:creationId xmlns:a16="http://schemas.microsoft.com/office/drawing/2014/main" id="{142C58F8-9ADE-745C-D438-5F6D10BEE52F}"/>
                </a:ext>
              </a:extLst>
            </p:cNvPr>
            <p:cNvSpPr txBox="1"/>
            <p:nvPr/>
          </p:nvSpPr>
          <p:spPr>
            <a:xfrm>
              <a:off x="5736040" y="3662439"/>
              <a:ext cx="4479837" cy="1352291"/>
            </a:xfrm>
            <a:prstGeom prst="rect">
              <a:avLst/>
            </a:prstGeom>
            <a:noFill/>
          </p:spPr>
          <p:txBody>
            <a:bodyPr wrap="square">
              <a:spAutoFit/>
            </a:bodyPr>
            <a:lstStyle/>
            <a:p>
              <a:pPr marL="285750" indent="-285750" algn="just">
                <a:buFont typeface="Arial"/>
                <a:buChar char="•"/>
              </a:pPr>
              <a:r>
                <a:rPr lang="pt-BR" sz="2000" dirty="0">
                  <a:solidFill>
                    <a:schemeClr val="bg1"/>
                  </a:solidFill>
                  <a:latin typeface="AMX" pitchFamily="2" charset="77"/>
                </a:rPr>
                <a:t>Aumenta a compreensão. </a:t>
              </a:r>
            </a:p>
            <a:p>
              <a:pPr algn="just"/>
              <a:endParaRPr lang="pt-BR" sz="2000" dirty="0">
                <a:solidFill>
                  <a:schemeClr val="bg1"/>
                </a:solidFill>
                <a:latin typeface="AMX" pitchFamily="2" charset="77"/>
              </a:endParaRPr>
            </a:p>
            <a:p>
              <a:pPr marL="285750" indent="-285750" algn="just">
                <a:buFont typeface="Arial"/>
                <a:buChar char="•"/>
              </a:pPr>
              <a:r>
                <a:rPr lang="pt-BR" sz="2000" dirty="0">
                  <a:solidFill>
                    <a:schemeClr val="bg1"/>
                  </a:solidFill>
                  <a:latin typeface="AMX" pitchFamily="2" charset="77"/>
                </a:rPr>
                <a:t>Estimula a participação. </a:t>
              </a:r>
            </a:p>
            <a:p>
              <a:pPr algn="just"/>
              <a:endParaRPr lang="pt-BR" sz="2000" dirty="0">
                <a:solidFill>
                  <a:schemeClr val="bg1"/>
                </a:solidFill>
                <a:latin typeface="AMX" pitchFamily="2" charset="77"/>
              </a:endParaRPr>
            </a:p>
            <a:p>
              <a:pPr marL="285750" indent="-285750" algn="just">
                <a:buFont typeface="Arial"/>
                <a:buChar char="•"/>
              </a:pPr>
              <a:r>
                <a:rPr lang="pt-BR" sz="2000" dirty="0">
                  <a:solidFill>
                    <a:schemeClr val="bg1"/>
                  </a:solidFill>
                  <a:latin typeface="AMX" pitchFamily="2" charset="77"/>
                </a:rPr>
                <a:t>Cria conexão. </a:t>
              </a:r>
            </a:p>
            <a:p>
              <a:pPr algn="just"/>
              <a:endParaRPr lang="pt-BR" sz="2000" dirty="0">
                <a:solidFill>
                  <a:schemeClr val="bg1"/>
                </a:solidFill>
                <a:latin typeface="AMX" pitchFamily="2" charset="77"/>
              </a:endParaRPr>
            </a:p>
            <a:p>
              <a:pPr marL="285750" indent="-285750" algn="just">
                <a:buFont typeface="Arial"/>
                <a:buChar char="•"/>
              </a:pPr>
              <a:r>
                <a:rPr lang="pt-BR" sz="2000" dirty="0">
                  <a:solidFill>
                    <a:schemeClr val="bg1"/>
                  </a:solidFill>
                  <a:latin typeface="AMX" pitchFamily="2" charset="77"/>
                </a:rPr>
                <a:t>Promove ação. </a:t>
              </a:r>
            </a:p>
            <a:p>
              <a:pPr algn="just"/>
              <a:endParaRPr lang="pt-BR" sz="2000" dirty="0">
                <a:solidFill>
                  <a:schemeClr val="bg1"/>
                </a:solidFill>
                <a:latin typeface="AMX" pitchFamily="2" charset="77"/>
              </a:endParaRPr>
            </a:p>
            <a:p>
              <a:pPr marL="285750" indent="-285750" algn="just">
                <a:buFont typeface="Arial"/>
                <a:buChar char="•"/>
              </a:pPr>
              <a:r>
                <a:rPr lang="pt-BR" sz="2000" dirty="0">
                  <a:solidFill>
                    <a:schemeClr val="bg1"/>
                  </a:solidFill>
                  <a:latin typeface="AMX" pitchFamily="2" charset="77"/>
                </a:rPr>
                <a:t>Reduz distrações. </a:t>
              </a:r>
            </a:p>
          </p:txBody>
        </p:sp>
      </p:grpSp>
    </p:spTree>
    <p:extLst>
      <p:ext uri="{BB962C8B-B14F-4D97-AF65-F5344CB8AC3E}">
        <p14:creationId xmlns:p14="http://schemas.microsoft.com/office/powerpoint/2010/main" val="1277183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Uma imagem contendo edifício, em pé, mulher, frente&#10;&#10;O conteúdo gerado por IA pode estar incorreto.">
            <a:extLst>
              <a:ext uri="{FF2B5EF4-FFF2-40B4-BE49-F238E27FC236}">
                <a16:creationId xmlns:a16="http://schemas.microsoft.com/office/drawing/2014/main" id="{57C3A07F-C0B0-C495-EA8D-DA81AFF686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 y="0"/>
            <a:ext cx="12096750" cy="6858000"/>
          </a:xfrm>
          <a:prstGeom prst="rect">
            <a:avLst/>
          </a:prstGeom>
        </p:spPr>
      </p:pic>
      <p:sp>
        <p:nvSpPr>
          <p:cNvPr id="8" name="Retângulo: Cantos Arredondados 15">
            <a:extLst>
              <a:ext uri="{FF2B5EF4-FFF2-40B4-BE49-F238E27FC236}">
                <a16:creationId xmlns:a16="http://schemas.microsoft.com/office/drawing/2014/main" id="{8DAD7E33-6E7B-6126-8A06-1381714BEDE1}"/>
              </a:ext>
            </a:extLst>
          </p:cNvPr>
          <p:cNvSpPr/>
          <p:nvPr/>
        </p:nvSpPr>
        <p:spPr>
          <a:xfrm>
            <a:off x="493296" y="1087250"/>
            <a:ext cx="11698704" cy="4447276"/>
          </a:xfrm>
          <a:prstGeom prst="roundRect">
            <a:avLst>
              <a:gd name="adj" fmla="val 3691"/>
            </a:avLst>
          </a:prstGeom>
          <a:gradFill>
            <a:gsLst>
              <a:gs pos="25000">
                <a:srgbClr val="530C05">
                  <a:alpha val="88000"/>
                </a:srgbClr>
              </a:gs>
              <a:gs pos="75000">
                <a:srgbClr val="530C05">
                  <a:alpha val="0"/>
                </a:srgbClr>
              </a:gs>
              <a:gs pos="46000">
                <a:srgbClr val="9A1003">
                  <a:alpha val="5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8" name="CaixaDeTexto 17">
            <a:extLst>
              <a:ext uri="{FF2B5EF4-FFF2-40B4-BE49-F238E27FC236}">
                <a16:creationId xmlns:a16="http://schemas.microsoft.com/office/drawing/2014/main" id="{CC89E6CB-774A-161A-F0ED-987CF50CA443}"/>
              </a:ext>
            </a:extLst>
          </p:cNvPr>
          <p:cNvSpPr txBox="1"/>
          <p:nvPr/>
        </p:nvSpPr>
        <p:spPr>
          <a:xfrm>
            <a:off x="976567" y="2921542"/>
            <a:ext cx="6062862" cy="2308324"/>
          </a:xfrm>
          <a:prstGeom prst="rect">
            <a:avLst/>
          </a:prstGeom>
          <a:noFill/>
        </p:spPr>
        <p:txBody>
          <a:bodyPr wrap="square">
            <a:spAutoFit/>
          </a:bodyPr>
          <a:lstStyle/>
          <a:p>
            <a:r>
              <a:rPr lang="pt-BR" sz="2400" b="1" dirty="0">
                <a:solidFill>
                  <a:schemeClr val="bg1"/>
                </a:solidFill>
                <a:latin typeface="AMX" pitchFamily="2" charset="77"/>
              </a:rPr>
              <a:t>Quando o vendedor entra em </a:t>
            </a:r>
            <a:r>
              <a:rPr lang="pt-BR" sz="2400" b="1" dirty="0" err="1">
                <a:solidFill>
                  <a:schemeClr val="bg1"/>
                </a:solidFill>
                <a:latin typeface="AMX" pitchFamily="2" charset="77"/>
              </a:rPr>
              <a:t>flow</a:t>
            </a:r>
            <a:r>
              <a:rPr lang="pt-BR" sz="2400" b="1" dirty="0">
                <a:solidFill>
                  <a:schemeClr val="bg1"/>
                </a:solidFill>
                <a:latin typeface="AMX" pitchFamily="2" charset="77"/>
              </a:rPr>
              <a:t>, ele cria as condições ideais para que o cliente se engaje. E quando o cliente está engajado, ele retroalimenta o estado de </a:t>
            </a:r>
            <a:r>
              <a:rPr lang="pt-BR" sz="2400" b="1" dirty="0" err="1">
                <a:solidFill>
                  <a:schemeClr val="bg1"/>
                </a:solidFill>
                <a:latin typeface="AMX" pitchFamily="2" charset="77"/>
              </a:rPr>
              <a:t>flow</a:t>
            </a:r>
            <a:r>
              <a:rPr lang="pt-BR" sz="2400" b="1" dirty="0">
                <a:solidFill>
                  <a:schemeClr val="bg1"/>
                </a:solidFill>
                <a:latin typeface="AMX" pitchFamily="2" charset="77"/>
              </a:rPr>
              <a:t> do vendedor. É uma troca que se fortalece a cada interação bem conduzida.</a:t>
            </a:r>
          </a:p>
        </p:txBody>
      </p:sp>
      <p:sp>
        <p:nvSpPr>
          <p:cNvPr id="19" name="CaixaDeTexto 18">
            <a:extLst>
              <a:ext uri="{FF2B5EF4-FFF2-40B4-BE49-F238E27FC236}">
                <a16:creationId xmlns:a16="http://schemas.microsoft.com/office/drawing/2014/main" id="{9F4AF992-0FC2-7368-75F2-F6AE855F8C43}"/>
              </a:ext>
            </a:extLst>
          </p:cNvPr>
          <p:cNvSpPr txBox="1"/>
          <p:nvPr/>
        </p:nvSpPr>
        <p:spPr>
          <a:xfrm>
            <a:off x="976567" y="1743226"/>
            <a:ext cx="4358056" cy="923330"/>
          </a:xfrm>
          <a:prstGeom prst="rect">
            <a:avLst/>
          </a:prstGeom>
          <a:noFill/>
        </p:spPr>
        <p:txBody>
          <a:bodyPr wrap="square" rtlCol="0">
            <a:spAutoFit/>
          </a:bodyPr>
          <a:lstStyle/>
          <a:p>
            <a:r>
              <a:rPr lang="pt-BR" sz="5400" b="1" dirty="0">
                <a:solidFill>
                  <a:schemeClr val="bg1"/>
                </a:solidFill>
                <a:latin typeface="+mj-lt"/>
              </a:rPr>
              <a:t>Importante!</a:t>
            </a:r>
            <a:endParaRPr lang="pt-BR" sz="6000" b="1" dirty="0">
              <a:solidFill>
                <a:schemeClr val="bg1"/>
              </a:solidFill>
              <a:latin typeface="AMX" pitchFamily="2" charset="77"/>
            </a:endParaRPr>
          </a:p>
        </p:txBody>
      </p:sp>
      <p:grpSp>
        <p:nvGrpSpPr>
          <p:cNvPr id="9" name="Agrupar 8">
            <a:extLst>
              <a:ext uri="{FF2B5EF4-FFF2-40B4-BE49-F238E27FC236}">
                <a16:creationId xmlns:a16="http://schemas.microsoft.com/office/drawing/2014/main" id="{AF96EABB-452E-18F1-0AAF-9301EF949288}"/>
              </a:ext>
            </a:extLst>
          </p:cNvPr>
          <p:cNvGrpSpPr/>
          <p:nvPr/>
        </p:nvGrpSpPr>
        <p:grpSpPr>
          <a:xfrm>
            <a:off x="206491" y="161364"/>
            <a:ext cx="11779017" cy="431602"/>
            <a:chOff x="206491" y="161364"/>
            <a:chExt cx="11779017" cy="431602"/>
          </a:xfrm>
        </p:grpSpPr>
        <p:grpSp>
          <p:nvGrpSpPr>
            <p:cNvPr id="20" name="Agrupar 19">
              <a:extLst>
                <a:ext uri="{FF2B5EF4-FFF2-40B4-BE49-F238E27FC236}">
                  <a16:creationId xmlns:a16="http://schemas.microsoft.com/office/drawing/2014/main" id="{F7EEE192-F4A7-A857-EA5E-862723855DBB}"/>
                </a:ext>
              </a:extLst>
            </p:cNvPr>
            <p:cNvGrpSpPr/>
            <p:nvPr/>
          </p:nvGrpSpPr>
          <p:grpSpPr>
            <a:xfrm>
              <a:off x="206491" y="161364"/>
              <a:ext cx="11779017" cy="431602"/>
              <a:chOff x="206491" y="161364"/>
              <a:chExt cx="11779017" cy="431602"/>
            </a:xfrm>
          </p:grpSpPr>
          <p:grpSp>
            <p:nvGrpSpPr>
              <p:cNvPr id="22" name="Group 6">
                <a:extLst>
                  <a:ext uri="{FF2B5EF4-FFF2-40B4-BE49-F238E27FC236}">
                    <a16:creationId xmlns:a16="http://schemas.microsoft.com/office/drawing/2014/main" id="{780B8FCA-CD72-00E0-681D-5E6DACF8EFC7}"/>
                  </a:ext>
                </a:extLst>
              </p:cNvPr>
              <p:cNvGrpSpPr/>
              <p:nvPr/>
            </p:nvGrpSpPr>
            <p:grpSpPr>
              <a:xfrm>
                <a:off x="206491" y="161364"/>
                <a:ext cx="11779017" cy="431602"/>
                <a:chOff x="206491" y="161364"/>
                <a:chExt cx="11779017" cy="431602"/>
              </a:xfrm>
            </p:grpSpPr>
            <p:sp>
              <p:nvSpPr>
                <p:cNvPr id="24" name="Retângulo: Cantos Arredondados 23">
                  <a:extLst>
                    <a:ext uri="{FF2B5EF4-FFF2-40B4-BE49-F238E27FC236}">
                      <a16:creationId xmlns:a16="http://schemas.microsoft.com/office/drawing/2014/main" id="{5AAA136D-442D-899A-F0E3-07175649169B}"/>
                    </a:ext>
                  </a:extLst>
                </p:cNvPr>
                <p:cNvSpPr/>
                <p:nvPr/>
              </p:nvSpPr>
              <p:spPr>
                <a:xfrm>
                  <a:off x="206491" y="161364"/>
                  <a:ext cx="11779017" cy="431602"/>
                </a:xfrm>
                <a:prstGeom prst="roundRect">
                  <a:avLst/>
                </a:prstGeom>
                <a:gradFill>
                  <a:gsLst>
                    <a:gs pos="99000">
                      <a:srgbClr val="EB5800"/>
                    </a:gs>
                    <a:gs pos="0">
                      <a:srgbClr val="530A0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5" name="Gráfico 24">
                  <a:extLst>
                    <a:ext uri="{FF2B5EF4-FFF2-40B4-BE49-F238E27FC236}">
                      <a16:creationId xmlns:a16="http://schemas.microsoft.com/office/drawing/2014/main" id="{90008F29-072D-30ED-1FA7-5BC547DE88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grpSp>
          <p:sp>
            <p:nvSpPr>
              <p:cNvPr id="23" name="CaixaDeTexto 17">
                <a:extLst>
                  <a:ext uri="{FF2B5EF4-FFF2-40B4-BE49-F238E27FC236}">
                    <a16:creationId xmlns:a16="http://schemas.microsoft.com/office/drawing/2014/main" id="{56216170-E171-6C7D-D56D-15DD0B524261}"/>
                  </a:ext>
                </a:extLst>
              </p:cNvPr>
              <p:cNvSpPr txBox="1"/>
              <p:nvPr/>
            </p:nvSpPr>
            <p:spPr>
              <a:xfrm>
                <a:off x="4063126" y="227735"/>
                <a:ext cx="3873397" cy="307777"/>
              </a:xfrm>
              <a:prstGeom prst="rect">
                <a:avLst/>
              </a:prstGeom>
              <a:noFill/>
            </p:spPr>
            <p:txBody>
              <a:bodyPr wrap="square" rtlCol="0">
                <a:spAutoFit/>
              </a:bodyPr>
              <a:lstStyle/>
              <a:p>
                <a:pPr algn="ctr"/>
                <a:r>
                  <a:rPr lang="pt-BR" sz="1400" dirty="0">
                    <a:solidFill>
                      <a:schemeClr val="bg1"/>
                    </a:solidFill>
                    <a:latin typeface="AMX" pitchFamily="2" charset="77"/>
                  </a:rPr>
                  <a:t>CONSTRUÇÃO DE RELACIONAMENTO</a:t>
                </a:r>
              </a:p>
            </p:txBody>
          </p:sp>
        </p:grpSp>
        <p:pic>
          <p:nvPicPr>
            <p:cNvPr id="21" name="Gráfico 20">
              <a:extLst>
                <a:ext uri="{FF2B5EF4-FFF2-40B4-BE49-F238E27FC236}">
                  <a16:creationId xmlns:a16="http://schemas.microsoft.com/office/drawing/2014/main" id="{C45436EC-83FD-5173-E4F1-57A0BC8DCC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50739" y="232775"/>
              <a:ext cx="758521" cy="286406"/>
            </a:xfrm>
            <a:prstGeom prst="rect">
              <a:avLst/>
            </a:prstGeom>
          </p:spPr>
        </p:pic>
      </p:grpSp>
    </p:spTree>
    <p:extLst>
      <p:ext uri="{BB962C8B-B14F-4D97-AF65-F5344CB8AC3E}">
        <p14:creationId xmlns:p14="http://schemas.microsoft.com/office/powerpoint/2010/main" val="152043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p:bldP spid="19" grpId="0" uiExpand="1" bldLvl="3"/>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83FBB-4998-05F7-41DB-8B2CC736D6D7}"/>
            </a:ext>
          </a:extLst>
        </p:cNvPr>
        <p:cNvGrpSpPr/>
        <p:nvPr/>
      </p:nvGrpSpPr>
      <p:grpSpPr>
        <a:xfrm>
          <a:off x="0" y="0"/>
          <a:ext cx="0" cy="0"/>
          <a:chOff x="0" y="0"/>
          <a:chExt cx="0" cy="0"/>
        </a:xfrm>
      </p:grpSpPr>
      <p:pic>
        <p:nvPicPr>
          <p:cNvPr id="6" name="Imagem 5">
            <a:extLst>
              <a:ext uri="{FF2B5EF4-FFF2-40B4-BE49-F238E27FC236}">
                <a16:creationId xmlns:a16="http://schemas.microsoft.com/office/drawing/2014/main" id="{E71EE411-554D-3011-648C-90919C24B1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2241" y="-109184"/>
            <a:ext cx="12488873" cy="7136498"/>
          </a:xfrm>
          <a:prstGeom prst="rect">
            <a:avLst/>
          </a:prstGeom>
        </p:spPr>
      </p:pic>
      <p:sp>
        <p:nvSpPr>
          <p:cNvPr id="18" name="Retângulo: Cantos Arredondados 15">
            <a:extLst>
              <a:ext uri="{FF2B5EF4-FFF2-40B4-BE49-F238E27FC236}">
                <a16:creationId xmlns:a16="http://schemas.microsoft.com/office/drawing/2014/main" id="{56AB42AE-6BE1-11D7-3480-073CB45DD2FA}"/>
              </a:ext>
            </a:extLst>
          </p:cNvPr>
          <p:cNvSpPr/>
          <p:nvPr/>
        </p:nvSpPr>
        <p:spPr>
          <a:xfrm>
            <a:off x="6491492" y="3092593"/>
            <a:ext cx="5826531" cy="2522821"/>
          </a:xfrm>
          <a:prstGeom prst="roundRect">
            <a:avLst>
              <a:gd name="adj" fmla="val 2538"/>
            </a:avLst>
          </a:prstGeom>
          <a:gradFill>
            <a:gsLst>
              <a:gs pos="65000">
                <a:srgbClr val="530C05">
                  <a:alpha val="88000"/>
                </a:srgbClr>
              </a:gs>
              <a:gs pos="96000">
                <a:srgbClr val="530C05">
                  <a:alpha val="0"/>
                </a:srgbClr>
              </a:gs>
              <a:gs pos="89000">
                <a:srgbClr val="9A1003">
                  <a:alpha val="5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23" name="Agrupar 22">
            <a:extLst>
              <a:ext uri="{FF2B5EF4-FFF2-40B4-BE49-F238E27FC236}">
                <a16:creationId xmlns:a16="http://schemas.microsoft.com/office/drawing/2014/main" id="{FD3D32F1-C8C9-CDB6-0A56-AF2BD1DE0281}"/>
              </a:ext>
            </a:extLst>
          </p:cNvPr>
          <p:cNvGrpSpPr/>
          <p:nvPr/>
        </p:nvGrpSpPr>
        <p:grpSpPr>
          <a:xfrm>
            <a:off x="0" y="967695"/>
            <a:ext cx="7936523" cy="4774209"/>
            <a:chOff x="1811094" y="2985067"/>
            <a:chExt cx="7936523" cy="4774209"/>
          </a:xfrm>
        </p:grpSpPr>
        <p:sp>
          <p:nvSpPr>
            <p:cNvPr id="24" name="Retângulo Arredondado 29">
              <a:extLst>
                <a:ext uri="{FF2B5EF4-FFF2-40B4-BE49-F238E27FC236}">
                  <a16:creationId xmlns:a16="http://schemas.microsoft.com/office/drawing/2014/main" id="{58B4B51B-9407-C517-B7C1-0ED57F56F3AF}"/>
                </a:ext>
              </a:extLst>
            </p:cNvPr>
            <p:cNvSpPr/>
            <p:nvPr/>
          </p:nvSpPr>
          <p:spPr>
            <a:xfrm>
              <a:off x="3338397" y="3193597"/>
              <a:ext cx="230190" cy="230190"/>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Arredondado 30">
              <a:extLst>
                <a:ext uri="{FF2B5EF4-FFF2-40B4-BE49-F238E27FC236}">
                  <a16:creationId xmlns:a16="http://schemas.microsoft.com/office/drawing/2014/main" id="{D5AAC544-1CDA-F203-13B3-BC390FE1ADA8}"/>
                </a:ext>
              </a:extLst>
            </p:cNvPr>
            <p:cNvSpPr/>
            <p:nvPr/>
          </p:nvSpPr>
          <p:spPr>
            <a:xfrm>
              <a:off x="3568587" y="3231268"/>
              <a:ext cx="633587" cy="633586"/>
            </a:xfrm>
            <a:prstGeom prst="roundRect">
              <a:avLst/>
            </a:prstGeom>
            <a:solidFill>
              <a:srgbClr val="530C05">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6" name="Retângulo Arredondado 31">
              <a:extLst>
                <a:ext uri="{FF2B5EF4-FFF2-40B4-BE49-F238E27FC236}">
                  <a16:creationId xmlns:a16="http://schemas.microsoft.com/office/drawing/2014/main" id="{71FC571F-C2D0-C0C1-0EC9-753937DDF28F}"/>
                </a:ext>
              </a:extLst>
            </p:cNvPr>
            <p:cNvSpPr/>
            <p:nvPr/>
          </p:nvSpPr>
          <p:spPr>
            <a:xfrm>
              <a:off x="1811094" y="6957392"/>
              <a:ext cx="801884" cy="801884"/>
            </a:xfrm>
            <a:prstGeom prst="roundRect">
              <a:avLst/>
            </a:prstGeom>
            <a:solidFill>
              <a:srgbClr val="530C05">
                <a:alpha val="5843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7" name="Retângulo Arredondado 32">
              <a:extLst>
                <a:ext uri="{FF2B5EF4-FFF2-40B4-BE49-F238E27FC236}">
                  <a16:creationId xmlns:a16="http://schemas.microsoft.com/office/drawing/2014/main" id="{64F80DB0-AB5E-67F9-507E-D4BEF0982768}"/>
                </a:ext>
              </a:extLst>
            </p:cNvPr>
            <p:cNvSpPr/>
            <p:nvPr/>
          </p:nvSpPr>
          <p:spPr>
            <a:xfrm>
              <a:off x="3569018" y="4144345"/>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8" name="Retângulo Arredondado 33">
              <a:extLst>
                <a:ext uri="{FF2B5EF4-FFF2-40B4-BE49-F238E27FC236}">
                  <a16:creationId xmlns:a16="http://schemas.microsoft.com/office/drawing/2014/main" id="{8DF07AEC-5D7C-28FE-D95E-427650BDB8A7}"/>
                </a:ext>
              </a:extLst>
            </p:cNvPr>
            <p:cNvSpPr/>
            <p:nvPr/>
          </p:nvSpPr>
          <p:spPr>
            <a:xfrm>
              <a:off x="3931342" y="3981969"/>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9" name="Retângulo Arredondado 34">
              <a:extLst>
                <a:ext uri="{FF2B5EF4-FFF2-40B4-BE49-F238E27FC236}">
                  <a16:creationId xmlns:a16="http://schemas.microsoft.com/office/drawing/2014/main" id="{66D45FCA-5328-F056-DCEF-5C48A392247F}"/>
                </a:ext>
              </a:extLst>
            </p:cNvPr>
            <p:cNvSpPr/>
            <p:nvPr/>
          </p:nvSpPr>
          <p:spPr>
            <a:xfrm>
              <a:off x="9016080" y="3387113"/>
              <a:ext cx="382284" cy="3822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Arredondado 35">
              <a:extLst>
                <a:ext uri="{FF2B5EF4-FFF2-40B4-BE49-F238E27FC236}">
                  <a16:creationId xmlns:a16="http://schemas.microsoft.com/office/drawing/2014/main" id="{C3913D65-6905-37BB-96CA-3EEF40219110}"/>
                </a:ext>
              </a:extLst>
            </p:cNvPr>
            <p:cNvSpPr/>
            <p:nvPr/>
          </p:nvSpPr>
          <p:spPr>
            <a:xfrm>
              <a:off x="9296759" y="2985067"/>
              <a:ext cx="450858" cy="42079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2" name="CaixaDeTexto 1">
            <a:extLst>
              <a:ext uri="{FF2B5EF4-FFF2-40B4-BE49-F238E27FC236}">
                <a16:creationId xmlns:a16="http://schemas.microsoft.com/office/drawing/2014/main" id="{A8DA918A-1712-16A5-1EFC-A4EA1F13E0A6}"/>
              </a:ext>
            </a:extLst>
          </p:cNvPr>
          <p:cNvSpPr txBox="1"/>
          <p:nvPr/>
        </p:nvSpPr>
        <p:spPr>
          <a:xfrm>
            <a:off x="7130494" y="3538824"/>
            <a:ext cx="3815699" cy="1631216"/>
          </a:xfrm>
          <a:prstGeom prst="rect">
            <a:avLst/>
          </a:prstGeom>
          <a:noFill/>
        </p:spPr>
        <p:txBody>
          <a:bodyPr wrap="square">
            <a:spAutoFit/>
          </a:bodyPr>
          <a:lstStyle/>
          <a:p>
            <a:r>
              <a:rPr lang="pt-BR" sz="2000" dirty="0">
                <a:solidFill>
                  <a:schemeClr val="bg1"/>
                </a:solidFill>
              </a:rPr>
              <a:t>Ao longo de nossa trilha até aqui você teve a oportunidade de explorar conceitos e técnicas importantes a respeito de todo o processo de vendas.</a:t>
            </a:r>
          </a:p>
        </p:txBody>
      </p:sp>
      <p:grpSp>
        <p:nvGrpSpPr>
          <p:cNvPr id="13" name="Agrupar 12">
            <a:extLst>
              <a:ext uri="{FF2B5EF4-FFF2-40B4-BE49-F238E27FC236}">
                <a16:creationId xmlns:a16="http://schemas.microsoft.com/office/drawing/2014/main" id="{348E9518-0285-4A24-23A5-5C79464C49AA}"/>
              </a:ext>
            </a:extLst>
          </p:cNvPr>
          <p:cNvGrpSpPr/>
          <p:nvPr/>
        </p:nvGrpSpPr>
        <p:grpSpPr>
          <a:xfrm>
            <a:off x="206491" y="161364"/>
            <a:ext cx="11779017" cy="431602"/>
            <a:chOff x="206491" y="161364"/>
            <a:chExt cx="11779017" cy="431602"/>
          </a:xfrm>
        </p:grpSpPr>
        <p:grpSp>
          <p:nvGrpSpPr>
            <p:cNvPr id="19" name="Agrupar 18">
              <a:extLst>
                <a:ext uri="{FF2B5EF4-FFF2-40B4-BE49-F238E27FC236}">
                  <a16:creationId xmlns:a16="http://schemas.microsoft.com/office/drawing/2014/main" id="{7F0FEC74-4F2F-3AC9-5243-63AAACC65248}"/>
                </a:ext>
              </a:extLst>
            </p:cNvPr>
            <p:cNvGrpSpPr/>
            <p:nvPr/>
          </p:nvGrpSpPr>
          <p:grpSpPr>
            <a:xfrm>
              <a:off x="206491" y="161364"/>
              <a:ext cx="11779017" cy="431602"/>
              <a:chOff x="206491" y="161364"/>
              <a:chExt cx="11779017" cy="431602"/>
            </a:xfrm>
          </p:grpSpPr>
          <p:grpSp>
            <p:nvGrpSpPr>
              <p:cNvPr id="21" name="Group 6">
                <a:extLst>
                  <a:ext uri="{FF2B5EF4-FFF2-40B4-BE49-F238E27FC236}">
                    <a16:creationId xmlns:a16="http://schemas.microsoft.com/office/drawing/2014/main" id="{FEA53328-A6F5-F86A-170C-1D2371A90B86}"/>
                  </a:ext>
                </a:extLst>
              </p:cNvPr>
              <p:cNvGrpSpPr/>
              <p:nvPr/>
            </p:nvGrpSpPr>
            <p:grpSpPr>
              <a:xfrm>
                <a:off x="206491" y="161364"/>
                <a:ext cx="11779017" cy="431602"/>
                <a:chOff x="206491" y="161364"/>
                <a:chExt cx="11779017" cy="431602"/>
              </a:xfrm>
            </p:grpSpPr>
            <p:sp>
              <p:nvSpPr>
                <p:cNvPr id="31" name="Retângulo: Cantos Arredondados 30">
                  <a:extLst>
                    <a:ext uri="{FF2B5EF4-FFF2-40B4-BE49-F238E27FC236}">
                      <a16:creationId xmlns:a16="http://schemas.microsoft.com/office/drawing/2014/main" id="{6732929A-0635-D83E-2D68-F7628EC56A44}"/>
                    </a:ext>
                  </a:extLst>
                </p:cNvPr>
                <p:cNvSpPr/>
                <p:nvPr/>
              </p:nvSpPr>
              <p:spPr>
                <a:xfrm>
                  <a:off x="206491" y="161364"/>
                  <a:ext cx="11779017" cy="431602"/>
                </a:xfrm>
                <a:prstGeom prst="roundRect">
                  <a:avLst/>
                </a:prstGeom>
                <a:gradFill>
                  <a:gsLst>
                    <a:gs pos="99000">
                      <a:srgbClr val="EB5800"/>
                    </a:gs>
                    <a:gs pos="0">
                      <a:srgbClr val="530A0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32" name="Gráfico 31">
                  <a:extLst>
                    <a:ext uri="{FF2B5EF4-FFF2-40B4-BE49-F238E27FC236}">
                      <a16:creationId xmlns:a16="http://schemas.microsoft.com/office/drawing/2014/main" id="{E0481D3F-1055-F975-19D2-B499B16369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5621" y="251040"/>
                  <a:ext cx="1523323" cy="247025"/>
                </a:xfrm>
                <a:prstGeom prst="rect">
                  <a:avLst/>
                </a:prstGeom>
              </p:spPr>
            </p:pic>
          </p:grpSp>
          <p:sp>
            <p:nvSpPr>
              <p:cNvPr id="22" name="CaixaDeTexto 17">
                <a:extLst>
                  <a:ext uri="{FF2B5EF4-FFF2-40B4-BE49-F238E27FC236}">
                    <a16:creationId xmlns:a16="http://schemas.microsoft.com/office/drawing/2014/main" id="{1FAEA00C-BF28-CED8-A028-9E47670C2319}"/>
                  </a:ext>
                </a:extLst>
              </p:cNvPr>
              <p:cNvSpPr txBox="1"/>
              <p:nvPr/>
            </p:nvSpPr>
            <p:spPr>
              <a:xfrm>
                <a:off x="4063126" y="227735"/>
                <a:ext cx="3873397" cy="307777"/>
              </a:xfrm>
              <a:prstGeom prst="rect">
                <a:avLst/>
              </a:prstGeom>
              <a:noFill/>
            </p:spPr>
            <p:txBody>
              <a:bodyPr wrap="square" rtlCol="0">
                <a:spAutoFit/>
              </a:bodyPr>
              <a:lstStyle/>
              <a:p>
                <a:pPr algn="ctr"/>
                <a:r>
                  <a:rPr lang="pt-BR" sz="1400" dirty="0">
                    <a:solidFill>
                      <a:schemeClr val="bg1"/>
                    </a:solidFill>
                    <a:latin typeface="AMX" pitchFamily="2" charset="77"/>
                  </a:rPr>
                  <a:t>CONSTRUÇÃO DE RELACIONAMENTO</a:t>
                </a:r>
              </a:p>
            </p:txBody>
          </p:sp>
        </p:grpSp>
        <p:pic>
          <p:nvPicPr>
            <p:cNvPr id="20" name="Gráfico 19">
              <a:extLst>
                <a:ext uri="{FF2B5EF4-FFF2-40B4-BE49-F238E27FC236}">
                  <a16:creationId xmlns:a16="http://schemas.microsoft.com/office/drawing/2014/main" id="{493C302D-BB1E-748B-9814-7818935EEF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50739" y="232775"/>
              <a:ext cx="758521" cy="286406"/>
            </a:xfrm>
            <a:prstGeom prst="rect">
              <a:avLst/>
            </a:prstGeom>
          </p:spPr>
        </p:pic>
      </p:grpSp>
    </p:spTree>
    <p:extLst>
      <p:ext uri="{BB962C8B-B14F-4D97-AF65-F5344CB8AC3E}">
        <p14:creationId xmlns:p14="http://schemas.microsoft.com/office/powerpoint/2010/main" val="999747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0280E-6518-CE46-1308-4B57EBCE5CA9}"/>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70E31708-BC7B-7F81-9EF7-301A0DF73BF1}"/>
              </a:ext>
            </a:extLst>
          </p:cNvPr>
          <p:cNvPicPr>
            <a:picLocks noChangeAspect="1"/>
          </p:cNvPicPr>
          <p:nvPr/>
        </p:nvPicPr>
        <p:blipFill>
          <a:blip r:embed="rId2">
            <a:extLst>
              <a:ext uri="{28A0092B-C50C-407E-A947-70E740481C1C}">
                <a14:useLocalDpi xmlns:a14="http://schemas.microsoft.com/office/drawing/2010/main" val="0"/>
              </a:ext>
            </a:extLst>
          </a:blip>
          <a:srcRect t="588" b="588"/>
          <a:stretch/>
        </p:blipFill>
        <p:spPr>
          <a:xfrm flipH="1">
            <a:off x="-48766" y="0"/>
            <a:ext cx="12240766" cy="6912428"/>
          </a:xfrm>
          <a:prstGeom prst="rect">
            <a:avLst/>
          </a:prstGeom>
        </p:spPr>
      </p:pic>
      <p:sp>
        <p:nvSpPr>
          <p:cNvPr id="7" name="Retângulo: Cantos Arredondados 15">
            <a:extLst>
              <a:ext uri="{FF2B5EF4-FFF2-40B4-BE49-F238E27FC236}">
                <a16:creationId xmlns:a16="http://schemas.microsoft.com/office/drawing/2014/main" id="{94DE41F5-7459-AD58-09EC-826147EECFD7}"/>
              </a:ext>
            </a:extLst>
          </p:cNvPr>
          <p:cNvSpPr/>
          <p:nvPr/>
        </p:nvSpPr>
        <p:spPr>
          <a:xfrm>
            <a:off x="488461" y="3226242"/>
            <a:ext cx="11927304" cy="2161790"/>
          </a:xfrm>
          <a:prstGeom prst="roundRect">
            <a:avLst>
              <a:gd name="adj" fmla="val 3691"/>
            </a:avLst>
          </a:prstGeom>
          <a:gradFill>
            <a:gsLst>
              <a:gs pos="25000">
                <a:srgbClr val="530C05">
                  <a:alpha val="88000"/>
                </a:srgbClr>
              </a:gs>
              <a:gs pos="75000">
                <a:srgbClr val="530C05">
                  <a:alpha val="0"/>
                </a:srgbClr>
              </a:gs>
              <a:gs pos="46000">
                <a:srgbClr val="9A1003">
                  <a:alpha val="5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CaixaDeTexto 7">
            <a:extLst>
              <a:ext uri="{FF2B5EF4-FFF2-40B4-BE49-F238E27FC236}">
                <a16:creationId xmlns:a16="http://schemas.microsoft.com/office/drawing/2014/main" id="{AC7525D6-6F52-7D6A-4606-87B23DA5353C}"/>
              </a:ext>
            </a:extLst>
          </p:cNvPr>
          <p:cNvSpPr txBox="1"/>
          <p:nvPr/>
        </p:nvSpPr>
        <p:spPr>
          <a:xfrm>
            <a:off x="794621" y="3849489"/>
            <a:ext cx="6430091" cy="830997"/>
          </a:xfrm>
          <a:prstGeom prst="rect">
            <a:avLst/>
          </a:prstGeom>
          <a:noFill/>
        </p:spPr>
        <p:txBody>
          <a:bodyPr wrap="square">
            <a:spAutoFit/>
          </a:bodyPr>
          <a:lstStyle/>
          <a:p>
            <a:r>
              <a:rPr lang="pt-BR" sz="2400" dirty="0">
                <a:solidFill>
                  <a:schemeClr val="bg1"/>
                </a:solidFill>
              </a:rPr>
              <a:t>Vamos explorar algumas técnicas que podem ajudar você a manter o cliente engajado!</a:t>
            </a:r>
          </a:p>
        </p:txBody>
      </p:sp>
      <p:grpSp>
        <p:nvGrpSpPr>
          <p:cNvPr id="10" name="Agrupar 9">
            <a:extLst>
              <a:ext uri="{FF2B5EF4-FFF2-40B4-BE49-F238E27FC236}">
                <a16:creationId xmlns:a16="http://schemas.microsoft.com/office/drawing/2014/main" id="{046808DD-26F6-788D-A3A0-63442BF9053B}"/>
              </a:ext>
            </a:extLst>
          </p:cNvPr>
          <p:cNvGrpSpPr/>
          <p:nvPr/>
        </p:nvGrpSpPr>
        <p:grpSpPr>
          <a:xfrm>
            <a:off x="6452113" y="782845"/>
            <a:ext cx="5188270" cy="4404061"/>
            <a:chOff x="4729370" y="3323632"/>
            <a:chExt cx="5188270" cy="4404061"/>
          </a:xfrm>
        </p:grpSpPr>
        <p:sp>
          <p:nvSpPr>
            <p:cNvPr id="11" name="Retângulo Arredondado 29">
              <a:extLst>
                <a:ext uri="{FF2B5EF4-FFF2-40B4-BE49-F238E27FC236}">
                  <a16:creationId xmlns:a16="http://schemas.microsoft.com/office/drawing/2014/main" id="{E0634FE1-E145-F160-CD10-BECCDF5765A2}"/>
                </a:ext>
              </a:extLst>
            </p:cNvPr>
            <p:cNvSpPr/>
            <p:nvPr/>
          </p:nvSpPr>
          <p:spPr>
            <a:xfrm>
              <a:off x="5501969" y="3644730"/>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Arredondado 30">
              <a:extLst>
                <a:ext uri="{FF2B5EF4-FFF2-40B4-BE49-F238E27FC236}">
                  <a16:creationId xmlns:a16="http://schemas.microsoft.com/office/drawing/2014/main" id="{48C76886-90C3-2FB3-D2A2-D24579F9CD8B}"/>
                </a:ext>
              </a:extLst>
            </p:cNvPr>
            <p:cNvSpPr/>
            <p:nvPr/>
          </p:nvSpPr>
          <p:spPr>
            <a:xfrm>
              <a:off x="4729370" y="3323632"/>
              <a:ext cx="633587" cy="633586"/>
            </a:xfrm>
            <a:prstGeom prst="roundRect">
              <a:avLst/>
            </a:prstGeom>
            <a:solidFill>
              <a:srgbClr val="9A1003">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Arredondado 31">
              <a:extLst>
                <a:ext uri="{FF2B5EF4-FFF2-40B4-BE49-F238E27FC236}">
                  <a16:creationId xmlns:a16="http://schemas.microsoft.com/office/drawing/2014/main" id="{542EE9AB-A7D0-E15F-3707-02362C85C4B3}"/>
                </a:ext>
              </a:extLst>
            </p:cNvPr>
            <p:cNvSpPr/>
            <p:nvPr/>
          </p:nvSpPr>
          <p:spPr>
            <a:xfrm>
              <a:off x="9115756" y="6925809"/>
              <a:ext cx="801884" cy="801884"/>
            </a:xfrm>
            <a:prstGeom prst="roundRect">
              <a:avLst/>
            </a:prstGeom>
            <a:solidFill>
              <a:srgbClr val="530C05">
                <a:alpha val="5843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Arredondado 32">
              <a:extLst>
                <a:ext uri="{FF2B5EF4-FFF2-40B4-BE49-F238E27FC236}">
                  <a16:creationId xmlns:a16="http://schemas.microsoft.com/office/drawing/2014/main" id="{7A25CDCD-644C-DFF5-E590-DDB313BFCAE5}"/>
                </a:ext>
              </a:extLst>
            </p:cNvPr>
            <p:cNvSpPr/>
            <p:nvPr/>
          </p:nvSpPr>
          <p:spPr>
            <a:xfrm>
              <a:off x="4729801" y="4236709"/>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Arredondado 33">
              <a:extLst>
                <a:ext uri="{FF2B5EF4-FFF2-40B4-BE49-F238E27FC236}">
                  <a16:creationId xmlns:a16="http://schemas.microsoft.com/office/drawing/2014/main" id="{D2C81D3D-C7BA-5503-6823-21CB81A996D3}"/>
                </a:ext>
              </a:extLst>
            </p:cNvPr>
            <p:cNvSpPr/>
            <p:nvPr/>
          </p:nvSpPr>
          <p:spPr>
            <a:xfrm>
              <a:off x="5092125" y="4074333"/>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34">
              <a:extLst>
                <a:ext uri="{FF2B5EF4-FFF2-40B4-BE49-F238E27FC236}">
                  <a16:creationId xmlns:a16="http://schemas.microsoft.com/office/drawing/2014/main" id="{02BA38F1-7C04-F0B4-AB01-543366AC8423}"/>
                </a:ext>
              </a:extLst>
            </p:cNvPr>
            <p:cNvSpPr/>
            <p:nvPr/>
          </p:nvSpPr>
          <p:spPr>
            <a:xfrm>
              <a:off x="8610081" y="4688191"/>
              <a:ext cx="382284" cy="3822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Arredondado 35">
              <a:extLst>
                <a:ext uri="{FF2B5EF4-FFF2-40B4-BE49-F238E27FC236}">
                  <a16:creationId xmlns:a16="http://schemas.microsoft.com/office/drawing/2014/main" id="{5BF6891C-8A64-D065-AC26-EFEF86254BA2}"/>
                </a:ext>
              </a:extLst>
            </p:cNvPr>
            <p:cNvSpPr/>
            <p:nvPr/>
          </p:nvSpPr>
          <p:spPr>
            <a:xfrm>
              <a:off x="8382764" y="5158930"/>
              <a:ext cx="200301" cy="200301"/>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19" name="Agrupar 18">
            <a:extLst>
              <a:ext uri="{FF2B5EF4-FFF2-40B4-BE49-F238E27FC236}">
                <a16:creationId xmlns:a16="http://schemas.microsoft.com/office/drawing/2014/main" id="{4871FEEB-064E-F791-49AA-A5DACCE3FB4F}"/>
              </a:ext>
            </a:extLst>
          </p:cNvPr>
          <p:cNvGrpSpPr/>
          <p:nvPr/>
        </p:nvGrpSpPr>
        <p:grpSpPr>
          <a:xfrm>
            <a:off x="206491" y="161364"/>
            <a:ext cx="11779017" cy="431602"/>
            <a:chOff x="206491" y="161364"/>
            <a:chExt cx="11779017" cy="431602"/>
          </a:xfrm>
        </p:grpSpPr>
        <p:grpSp>
          <p:nvGrpSpPr>
            <p:cNvPr id="20" name="Agrupar 19">
              <a:extLst>
                <a:ext uri="{FF2B5EF4-FFF2-40B4-BE49-F238E27FC236}">
                  <a16:creationId xmlns:a16="http://schemas.microsoft.com/office/drawing/2014/main" id="{76EFA395-6D09-6368-EF0B-FB29C714BD01}"/>
                </a:ext>
              </a:extLst>
            </p:cNvPr>
            <p:cNvGrpSpPr/>
            <p:nvPr/>
          </p:nvGrpSpPr>
          <p:grpSpPr>
            <a:xfrm>
              <a:off x="206491" y="161364"/>
              <a:ext cx="11779017" cy="431602"/>
              <a:chOff x="206491" y="161364"/>
              <a:chExt cx="11779017" cy="431602"/>
            </a:xfrm>
          </p:grpSpPr>
          <p:grpSp>
            <p:nvGrpSpPr>
              <p:cNvPr id="22" name="Group 6">
                <a:extLst>
                  <a:ext uri="{FF2B5EF4-FFF2-40B4-BE49-F238E27FC236}">
                    <a16:creationId xmlns:a16="http://schemas.microsoft.com/office/drawing/2014/main" id="{76BC5742-00CD-452E-9A0C-E9B694BF26D5}"/>
                  </a:ext>
                </a:extLst>
              </p:cNvPr>
              <p:cNvGrpSpPr/>
              <p:nvPr/>
            </p:nvGrpSpPr>
            <p:grpSpPr>
              <a:xfrm>
                <a:off x="206491" y="161364"/>
                <a:ext cx="11779017" cy="431602"/>
                <a:chOff x="206491" y="161364"/>
                <a:chExt cx="11779017" cy="431602"/>
              </a:xfrm>
            </p:grpSpPr>
            <p:sp>
              <p:nvSpPr>
                <p:cNvPr id="24" name="Retângulo: Cantos Arredondados 23">
                  <a:extLst>
                    <a:ext uri="{FF2B5EF4-FFF2-40B4-BE49-F238E27FC236}">
                      <a16:creationId xmlns:a16="http://schemas.microsoft.com/office/drawing/2014/main" id="{B100038D-2432-D024-B8AD-6993D79278CC}"/>
                    </a:ext>
                  </a:extLst>
                </p:cNvPr>
                <p:cNvSpPr/>
                <p:nvPr/>
              </p:nvSpPr>
              <p:spPr>
                <a:xfrm>
                  <a:off x="206491" y="161364"/>
                  <a:ext cx="11779017" cy="431602"/>
                </a:xfrm>
                <a:prstGeom prst="roundRect">
                  <a:avLst/>
                </a:prstGeom>
                <a:gradFill>
                  <a:gsLst>
                    <a:gs pos="99000">
                      <a:srgbClr val="EB5800"/>
                    </a:gs>
                    <a:gs pos="0">
                      <a:srgbClr val="530A0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5" name="Gráfico 24">
                  <a:extLst>
                    <a:ext uri="{FF2B5EF4-FFF2-40B4-BE49-F238E27FC236}">
                      <a16:creationId xmlns:a16="http://schemas.microsoft.com/office/drawing/2014/main" id="{623F5E53-1313-A40D-A6EF-53EB9FF6D9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grpSp>
          <p:sp>
            <p:nvSpPr>
              <p:cNvPr id="23" name="CaixaDeTexto 17">
                <a:extLst>
                  <a:ext uri="{FF2B5EF4-FFF2-40B4-BE49-F238E27FC236}">
                    <a16:creationId xmlns:a16="http://schemas.microsoft.com/office/drawing/2014/main" id="{86BB61E3-178E-A8C6-D780-A8AD8B78A09B}"/>
                  </a:ext>
                </a:extLst>
              </p:cNvPr>
              <p:cNvSpPr txBox="1"/>
              <p:nvPr/>
            </p:nvSpPr>
            <p:spPr>
              <a:xfrm>
                <a:off x="4063126" y="227735"/>
                <a:ext cx="3873397" cy="307777"/>
              </a:xfrm>
              <a:prstGeom prst="rect">
                <a:avLst/>
              </a:prstGeom>
              <a:noFill/>
            </p:spPr>
            <p:txBody>
              <a:bodyPr wrap="square" rtlCol="0">
                <a:spAutoFit/>
              </a:bodyPr>
              <a:lstStyle/>
              <a:p>
                <a:pPr algn="ctr"/>
                <a:r>
                  <a:rPr lang="pt-BR" sz="1400" dirty="0">
                    <a:solidFill>
                      <a:schemeClr val="bg1"/>
                    </a:solidFill>
                    <a:latin typeface="AMX" pitchFamily="2" charset="77"/>
                  </a:rPr>
                  <a:t>CONSTRUÇÃO DE RELACIONAMENTO</a:t>
                </a:r>
              </a:p>
            </p:txBody>
          </p:sp>
        </p:grpSp>
        <p:pic>
          <p:nvPicPr>
            <p:cNvPr id="21" name="Gráfico 20">
              <a:extLst>
                <a:ext uri="{FF2B5EF4-FFF2-40B4-BE49-F238E27FC236}">
                  <a16:creationId xmlns:a16="http://schemas.microsoft.com/office/drawing/2014/main" id="{C17FB1DA-EDCB-7D44-4BC4-45521EB65A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50739" y="232775"/>
              <a:ext cx="758521" cy="286406"/>
            </a:xfrm>
            <a:prstGeom prst="rect">
              <a:avLst/>
            </a:prstGeom>
          </p:spPr>
        </p:pic>
      </p:grpSp>
    </p:spTree>
    <p:extLst>
      <p:ext uri="{BB962C8B-B14F-4D97-AF65-F5344CB8AC3E}">
        <p14:creationId xmlns:p14="http://schemas.microsoft.com/office/powerpoint/2010/main" val="299307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58A5A-3F81-1553-118B-4A10FCAB242B}"/>
            </a:ext>
          </a:extLst>
        </p:cNvPr>
        <p:cNvGrpSpPr/>
        <p:nvPr/>
      </p:nvGrpSpPr>
      <p:grpSpPr>
        <a:xfrm>
          <a:off x="0" y="0"/>
          <a:ext cx="0" cy="0"/>
          <a:chOff x="0" y="0"/>
          <a:chExt cx="0" cy="0"/>
        </a:xfrm>
      </p:grpSpPr>
      <p:sp>
        <p:nvSpPr>
          <p:cNvPr id="2" name="Retângulo Arredondado 1">
            <a:extLst>
              <a:ext uri="{FF2B5EF4-FFF2-40B4-BE49-F238E27FC236}">
                <a16:creationId xmlns:a16="http://schemas.microsoft.com/office/drawing/2014/main" id="{60BB1271-37BE-0CEF-4D97-A3015E6EFB71}"/>
              </a:ext>
            </a:extLst>
          </p:cNvPr>
          <p:cNvSpPr>
            <a:spLocks noGrp="1" noRot="1" noMove="1" noResize="1" noEditPoints="1" noAdjustHandles="1" noChangeArrowheads="1" noChangeShapeType="1"/>
          </p:cNvSpPr>
          <p:nvPr/>
        </p:nvSpPr>
        <p:spPr>
          <a:xfrm>
            <a:off x="503664" y="1513315"/>
            <a:ext cx="11184672" cy="4526951"/>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7" name="Agrupar 26">
            <a:extLst>
              <a:ext uri="{FF2B5EF4-FFF2-40B4-BE49-F238E27FC236}">
                <a16:creationId xmlns:a16="http://schemas.microsoft.com/office/drawing/2014/main" id="{39C5ED3B-4320-2297-0F54-80BF673D71AF}"/>
              </a:ext>
            </a:extLst>
          </p:cNvPr>
          <p:cNvGrpSpPr/>
          <p:nvPr/>
        </p:nvGrpSpPr>
        <p:grpSpPr>
          <a:xfrm rot="1800000">
            <a:off x="9333735" y="5564751"/>
            <a:ext cx="1002789" cy="1203303"/>
            <a:chOff x="5234195" y="4428055"/>
            <a:chExt cx="1002789" cy="1203303"/>
          </a:xfrm>
        </p:grpSpPr>
        <p:sp>
          <p:nvSpPr>
            <p:cNvPr id="28" name="Retângulo Arredondado 21">
              <a:extLst>
                <a:ext uri="{FF2B5EF4-FFF2-40B4-BE49-F238E27FC236}">
                  <a16:creationId xmlns:a16="http://schemas.microsoft.com/office/drawing/2014/main" id="{C9D440AB-52FC-1CC8-80AF-7D004405BAA9}"/>
                </a:ext>
              </a:extLst>
            </p:cNvPr>
            <p:cNvSpPr/>
            <p:nvPr/>
          </p:nvSpPr>
          <p:spPr>
            <a:xfrm>
              <a:off x="6006794" y="4749153"/>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Arredondado 22">
              <a:extLst>
                <a:ext uri="{FF2B5EF4-FFF2-40B4-BE49-F238E27FC236}">
                  <a16:creationId xmlns:a16="http://schemas.microsoft.com/office/drawing/2014/main" id="{9A035703-20E4-B910-1F84-C095AFCDA9F2}"/>
                </a:ext>
              </a:extLst>
            </p:cNvPr>
            <p:cNvSpPr/>
            <p:nvPr/>
          </p:nvSpPr>
          <p:spPr>
            <a:xfrm>
              <a:off x="5234195" y="4428055"/>
              <a:ext cx="633587" cy="633586"/>
            </a:xfrm>
            <a:prstGeom prst="roundRect">
              <a:avLst/>
            </a:prstGeom>
            <a:solidFill>
              <a:srgbClr val="530C05">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0" name="Retângulo Arredondado 23">
              <a:extLst>
                <a:ext uri="{FF2B5EF4-FFF2-40B4-BE49-F238E27FC236}">
                  <a16:creationId xmlns:a16="http://schemas.microsoft.com/office/drawing/2014/main" id="{8B2CAD72-AF46-F787-A993-415CC2FA2032}"/>
                </a:ext>
              </a:extLst>
            </p:cNvPr>
            <p:cNvSpPr/>
            <p:nvPr/>
          </p:nvSpPr>
          <p:spPr>
            <a:xfrm>
              <a:off x="5234626" y="5341132"/>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1" name="Retângulo Arredondado 24">
              <a:extLst>
                <a:ext uri="{FF2B5EF4-FFF2-40B4-BE49-F238E27FC236}">
                  <a16:creationId xmlns:a16="http://schemas.microsoft.com/office/drawing/2014/main" id="{02BB0588-8020-D64E-9E7B-E5E8A5E2E71F}"/>
                </a:ext>
              </a:extLst>
            </p:cNvPr>
            <p:cNvSpPr/>
            <p:nvPr/>
          </p:nvSpPr>
          <p:spPr>
            <a:xfrm>
              <a:off x="5596950" y="5178756"/>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4" name="Agrupar 3">
            <a:extLst>
              <a:ext uri="{FF2B5EF4-FFF2-40B4-BE49-F238E27FC236}">
                <a16:creationId xmlns:a16="http://schemas.microsoft.com/office/drawing/2014/main" id="{61689166-F432-66D5-D1B0-775DC52C6FD4}"/>
              </a:ext>
            </a:extLst>
          </p:cNvPr>
          <p:cNvGrpSpPr/>
          <p:nvPr/>
        </p:nvGrpSpPr>
        <p:grpSpPr>
          <a:xfrm>
            <a:off x="886196" y="1982931"/>
            <a:ext cx="2941349" cy="808395"/>
            <a:chOff x="5079700" y="2002131"/>
            <a:chExt cx="6503798" cy="1610421"/>
          </a:xfrm>
        </p:grpSpPr>
        <p:sp>
          <p:nvSpPr>
            <p:cNvPr id="7" name="Retângulo: Cantos Arredondados 15">
              <a:extLst>
                <a:ext uri="{FF2B5EF4-FFF2-40B4-BE49-F238E27FC236}">
                  <a16:creationId xmlns:a16="http://schemas.microsoft.com/office/drawing/2014/main" id="{61496209-C4A0-0E0C-8B4C-1EF139CC024F}"/>
                </a:ext>
              </a:extLst>
            </p:cNvPr>
            <p:cNvSpPr/>
            <p:nvPr/>
          </p:nvSpPr>
          <p:spPr>
            <a:xfrm rot="10800000">
              <a:off x="5079700" y="2002131"/>
              <a:ext cx="6503798" cy="1610421"/>
            </a:xfrm>
            <a:prstGeom prst="roundRect">
              <a:avLst>
                <a:gd name="adj" fmla="val 21502"/>
              </a:avLst>
            </a:prstGeom>
            <a:gradFill>
              <a:gsLst>
                <a:gs pos="12000">
                  <a:srgbClr val="530C05"/>
                </a:gs>
                <a:gs pos="77000">
                  <a:srgbClr val="9A100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CaixaDeTexto 8">
              <a:extLst>
                <a:ext uri="{FF2B5EF4-FFF2-40B4-BE49-F238E27FC236}">
                  <a16:creationId xmlns:a16="http://schemas.microsoft.com/office/drawing/2014/main" id="{3987FF71-710E-CB6F-F30D-3976776ED1A1}"/>
                </a:ext>
              </a:extLst>
            </p:cNvPr>
            <p:cNvSpPr txBox="1"/>
            <p:nvPr/>
          </p:nvSpPr>
          <p:spPr>
            <a:xfrm>
              <a:off x="5398395" y="2104602"/>
              <a:ext cx="5866406" cy="1410196"/>
            </a:xfrm>
            <a:prstGeom prst="rect">
              <a:avLst/>
            </a:prstGeom>
            <a:noFill/>
          </p:spPr>
          <p:txBody>
            <a:bodyPr wrap="square">
              <a:spAutoFit/>
            </a:bodyPr>
            <a:lstStyle/>
            <a:p>
              <a:pPr algn="ctr"/>
              <a:r>
                <a:rPr lang="pt-BR" sz="2000" b="1" dirty="0">
                  <a:solidFill>
                    <a:schemeClr val="bg1"/>
                  </a:solidFill>
                  <a:latin typeface="AMX" pitchFamily="2" charset="77"/>
                </a:rPr>
                <a:t>STORYTELLING ESTRATÉGICO:</a:t>
              </a:r>
            </a:p>
          </p:txBody>
        </p:sp>
      </p:grpSp>
      <p:sp>
        <p:nvSpPr>
          <p:cNvPr id="5" name="CaixaDeTexto 4">
            <a:extLst>
              <a:ext uri="{FF2B5EF4-FFF2-40B4-BE49-F238E27FC236}">
                <a16:creationId xmlns:a16="http://schemas.microsoft.com/office/drawing/2014/main" id="{312A5E73-4CD7-D8FE-BB8D-A6BF099A29EF}"/>
              </a:ext>
            </a:extLst>
          </p:cNvPr>
          <p:cNvSpPr txBox="1"/>
          <p:nvPr/>
        </p:nvSpPr>
        <p:spPr>
          <a:xfrm>
            <a:off x="1005301" y="3073648"/>
            <a:ext cx="2678113" cy="1754326"/>
          </a:xfrm>
          <a:prstGeom prst="rect">
            <a:avLst/>
          </a:prstGeom>
          <a:noFill/>
        </p:spPr>
        <p:txBody>
          <a:bodyPr wrap="square">
            <a:spAutoFit/>
          </a:bodyPr>
          <a:lstStyle/>
          <a:p>
            <a:r>
              <a:rPr lang="pt-BR" dirty="0">
                <a:ea typeface="+mn-lt"/>
                <a:cs typeface="+mn-lt"/>
              </a:rPr>
              <a:t>Contar histórias reais</a:t>
            </a:r>
          </a:p>
          <a:p>
            <a:r>
              <a:rPr lang="pt-BR" dirty="0">
                <a:ea typeface="+mn-lt"/>
                <a:cs typeface="+mn-lt"/>
              </a:rPr>
              <a:t>ou simbólicas que contextualizam o produto ou serviço</a:t>
            </a:r>
          </a:p>
          <a:p>
            <a:r>
              <a:rPr lang="pt-BR" dirty="0">
                <a:ea typeface="+mn-lt"/>
                <a:cs typeface="+mn-lt"/>
              </a:rPr>
              <a:t>no cotidiano do cliente, gerando identificação.</a:t>
            </a:r>
            <a:endParaRPr lang="pt-BR" dirty="0"/>
          </a:p>
        </p:txBody>
      </p:sp>
      <p:grpSp>
        <p:nvGrpSpPr>
          <p:cNvPr id="8" name="Agrupar 7">
            <a:extLst>
              <a:ext uri="{FF2B5EF4-FFF2-40B4-BE49-F238E27FC236}">
                <a16:creationId xmlns:a16="http://schemas.microsoft.com/office/drawing/2014/main" id="{20FAD24B-B4C9-DB02-4B34-F0EAB7265599}"/>
              </a:ext>
            </a:extLst>
          </p:cNvPr>
          <p:cNvGrpSpPr/>
          <p:nvPr/>
        </p:nvGrpSpPr>
        <p:grpSpPr>
          <a:xfrm>
            <a:off x="4625325" y="1982931"/>
            <a:ext cx="2941349" cy="808395"/>
            <a:chOff x="5079700" y="2002131"/>
            <a:chExt cx="6503798" cy="1610421"/>
          </a:xfrm>
        </p:grpSpPr>
        <p:sp>
          <p:nvSpPr>
            <p:cNvPr id="10" name="Retângulo: Cantos Arredondados 15">
              <a:extLst>
                <a:ext uri="{FF2B5EF4-FFF2-40B4-BE49-F238E27FC236}">
                  <a16:creationId xmlns:a16="http://schemas.microsoft.com/office/drawing/2014/main" id="{4747D4E0-AD6F-F77B-BAAE-8E910AB86856}"/>
                </a:ext>
              </a:extLst>
            </p:cNvPr>
            <p:cNvSpPr/>
            <p:nvPr/>
          </p:nvSpPr>
          <p:spPr>
            <a:xfrm rot="10800000">
              <a:off x="5079700" y="2002131"/>
              <a:ext cx="6503798" cy="1610421"/>
            </a:xfrm>
            <a:prstGeom prst="roundRect">
              <a:avLst>
                <a:gd name="adj" fmla="val 21502"/>
              </a:avLst>
            </a:prstGeom>
            <a:gradFill>
              <a:gsLst>
                <a:gs pos="12000">
                  <a:srgbClr val="530C05"/>
                </a:gs>
                <a:gs pos="77000">
                  <a:srgbClr val="9A100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CaixaDeTexto 10">
              <a:extLst>
                <a:ext uri="{FF2B5EF4-FFF2-40B4-BE49-F238E27FC236}">
                  <a16:creationId xmlns:a16="http://schemas.microsoft.com/office/drawing/2014/main" id="{1E122C9F-4412-3BF0-55F4-2B98C2E92E4A}"/>
                </a:ext>
              </a:extLst>
            </p:cNvPr>
            <p:cNvSpPr txBox="1"/>
            <p:nvPr/>
          </p:nvSpPr>
          <p:spPr>
            <a:xfrm>
              <a:off x="5201062" y="2408803"/>
              <a:ext cx="6261074" cy="797068"/>
            </a:xfrm>
            <a:prstGeom prst="rect">
              <a:avLst/>
            </a:prstGeom>
            <a:noFill/>
          </p:spPr>
          <p:txBody>
            <a:bodyPr wrap="square">
              <a:spAutoFit/>
            </a:bodyPr>
            <a:lstStyle/>
            <a:p>
              <a:pPr algn="ctr"/>
              <a:r>
                <a:rPr lang="pt-BR" sz="2000" b="1" dirty="0">
                  <a:solidFill>
                    <a:schemeClr val="bg1"/>
                  </a:solidFill>
                  <a:latin typeface="AMX" pitchFamily="2" charset="77"/>
                </a:rPr>
                <a:t>ESPELHAMENTO:</a:t>
              </a:r>
            </a:p>
          </p:txBody>
        </p:sp>
      </p:grpSp>
      <p:sp>
        <p:nvSpPr>
          <p:cNvPr id="12" name="CaixaDeTexto 11">
            <a:extLst>
              <a:ext uri="{FF2B5EF4-FFF2-40B4-BE49-F238E27FC236}">
                <a16:creationId xmlns:a16="http://schemas.microsoft.com/office/drawing/2014/main" id="{D6A0C1FE-A6BA-16D3-A449-D4B0792C47F6}"/>
              </a:ext>
            </a:extLst>
          </p:cNvPr>
          <p:cNvSpPr txBox="1"/>
          <p:nvPr/>
        </p:nvSpPr>
        <p:spPr>
          <a:xfrm>
            <a:off x="4756942" y="3073648"/>
            <a:ext cx="2678113" cy="2031325"/>
          </a:xfrm>
          <a:prstGeom prst="rect">
            <a:avLst/>
          </a:prstGeom>
          <a:noFill/>
        </p:spPr>
        <p:txBody>
          <a:bodyPr wrap="square">
            <a:spAutoFit/>
          </a:bodyPr>
          <a:lstStyle/>
          <a:p>
            <a:r>
              <a:rPr lang="pt-BR" dirty="0">
                <a:ea typeface="+mn-lt"/>
                <a:cs typeface="+mn-lt"/>
              </a:rPr>
              <a:t>Além de observar, é importante criar sintonia e empatia com o cliente por meio de linguagem corporal, tom de voz e palavras semelhantes às que ele utiliza.</a:t>
            </a:r>
            <a:endParaRPr lang="pt-BR" dirty="0"/>
          </a:p>
        </p:txBody>
      </p:sp>
      <p:grpSp>
        <p:nvGrpSpPr>
          <p:cNvPr id="13" name="Agrupar 12">
            <a:extLst>
              <a:ext uri="{FF2B5EF4-FFF2-40B4-BE49-F238E27FC236}">
                <a16:creationId xmlns:a16="http://schemas.microsoft.com/office/drawing/2014/main" id="{AC69A98D-A5CB-3CC6-86EE-4883CBDA8981}"/>
              </a:ext>
            </a:extLst>
          </p:cNvPr>
          <p:cNvGrpSpPr/>
          <p:nvPr/>
        </p:nvGrpSpPr>
        <p:grpSpPr>
          <a:xfrm>
            <a:off x="8170252" y="1920523"/>
            <a:ext cx="3329758" cy="923330"/>
            <a:chOff x="4650282" y="1877808"/>
            <a:chExt cx="7362634" cy="1839388"/>
          </a:xfrm>
        </p:grpSpPr>
        <p:sp>
          <p:nvSpPr>
            <p:cNvPr id="17" name="Retângulo: Cantos Arredondados 15">
              <a:extLst>
                <a:ext uri="{FF2B5EF4-FFF2-40B4-BE49-F238E27FC236}">
                  <a16:creationId xmlns:a16="http://schemas.microsoft.com/office/drawing/2014/main" id="{07B44F56-6679-3BFE-6C23-1E28F77BB7D8}"/>
                </a:ext>
              </a:extLst>
            </p:cNvPr>
            <p:cNvSpPr/>
            <p:nvPr/>
          </p:nvSpPr>
          <p:spPr>
            <a:xfrm rot="10800000">
              <a:off x="5079700" y="2002131"/>
              <a:ext cx="6503798" cy="1610421"/>
            </a:xfrm>
            <a:prstGeom prst="roundRect">
              <a:avLst>
                <a:gd name="adj" fmla="val 21502"/>
              </a:avLst>
            </a:prstGeom>
            <a:gradFill>
              <a:gsLst>
                <a:gs pos="12000">
                  <a:srgbClr val="530C05"/>
                </a:gs>
                <a:gs pos="77000">
                  <a:srgbClr val="9A100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8" name="CaixaDeTexto 17">
              <a:extLst>
                <a:ext uri="{FF2B5EF4-FFF2-40B4-BE49-F238E27FC236}">
                  <a16:creationId xmlns:a16="http://schemas.microsoft.com/office/drawing/2014/main" id="{E5394A99-0597-3B75-7E93-EF13A14DFE0E}"/>
                </a:ext>
              </a:extLst>
            </p:cNvPr>
            <p:cNvSpPr txBox="1"/>
            <p:nvPr/>
          </p:nvSpPr>
          <p:spPr>
            <a:xfrm>
              <a:off x="4650282" y="1877808"/>
              <a:ext cx="7362634" cy="1839388"/>
            </a:xfrm>
            <a:prstGeom prst="rect">
              <a:avLst/>
            </a:prstGeom>
            <a:noFill/>
          </p:spPr>
          <p:txBody>
            <a:bodyPr wrap="square">
              <a:spAutoFit/>
            </a:bodyPr>
            <a:lstStyle/>
            <a:p>
              <a:pPr algn="ctr"/>
              <a:r>
                <a:rPr lang="pt-BR" b="1" dirty="0">
                  <a:solidFill>
                    <a:schemeClr val="bg1"/>
                  </a:solidFill>
                  <a:latin typeface="AMX" pitchFamily="2" charset="77"/>
                </a:rPr>
                <a:t>DINÂMICA</a:t>
              </a:r>
            </a:p>
            <a:p>
              <a:pPr algn="ctr"/>
              <a:r>
                <a:rPr lang="pt-BR" b="1" dirty="0">
                  <a:solidFill>
                    <a:schemeClr val="bg1"/>
                  </a:solidFill>
                  <a:latin typeface="AMX" pitchFamily="2" charset="77"/>
                </a:rPr>
                <a:t>DA CURIOSIDADE</a:t>
              </a:r>
            </a:p>
            <a:p>
              <a:pPr algn="ctr"/>
              <a:r>
                <a:rPr lang="pt-BR" b="1" dirty="0">
                  <a:solidFill>
                    <a:schemeClr val="bg1"/>
                  </a:solidFill>
                  <a:latin typeface="AMX" pitchFamily="2" charset="77"/>
                </a:rPr>
                <a:t>E ANTECIPAÇÃO:</a:t>
              </a:r>
            </a:p>
          </p:txBody>
        </p:sp>
      </p:grpSp>
      <p:sp>
        <p:nvSpPr>
          <p:cNvPr id="21" name="CaixaDeTexto 20">
            <a:extLst>
              <a:ext uri="{FF2B5EF4-FFF2-40B4-BE49-F238E27FC236}">
                <a16:creationId xmlns:a16="http://schemas.microsoft.com/office/drawing/2014/main" id="{78AF9817-1490-C0C6-0899-756522529860}"/>
              </a:ext>
            </a:extLst>
          </p:cNvPr>
          <p:cNvSpPr txBox="1"/>
          <p:nvPr/>
        </p:nvSpPr>
        <p:spPr>
          <a:xfrm>
            <a:off x="8477231" y="3073648"/>
            <a:ext cx="3211102" cy="1477328"/>
          </a:xfrm>
          <a:prstGeom prst="rect">
            <a:avLst/>
          </a:prstGeom>
          <a:noFill/>
        </p:spPr>
        <p:txBody>
          <a:bodyPr wrap="square">
            <a:spAutoFit/>
          </a:bodyPr>
          <a:lstStyle/>
          <a:p>
            <a:r>
              <a:rPr lang="pt-BR" dirty="0">
                <a:ea typeface="+mn-lt"/>
                <a:cs typeface="+mn-lt"/>
              </a:rPr>
              <a:t>Usar gatilhos mentais para manter o interesse. Exemplo:  “Você sabia que...?”, “Vou te mostrar algo que pode mudar sua rotina...”.</a:t>
            </a:r>
            <a:endParaRPr lang="pt-BR" dirty="0"/>
          </a:p>
        </p:txBody>
      </p:sp>
      <p:grpSp>
        <p:nvGrpSpPr>
          <p:cNvPr id="3" name="Agrupar 2">
            <a:extLst>
              <a:ext uri="{FF2B5EF4-FFF2-40B4-BE49-F238E27FC236}">
                <a16:creationId xmlns:a16="http://schemas.microsoft.com/office/drawing/2014/main" id="{51C37CB0-CB24-7213-CD8C-A6BEB85E55D7}"/>
              </a:ext>
            </a:extLst>
          </p:cNvPr>
          <p:cNvGrpSpPr/>
          <p:nvPr/>
        </p:nvGrpSpPr>
        <p:grpSpPr>
          <a:xfrm>
            <a:off x="2161599" y="801852"/>
            <a:ext cx="2710364" cy="5656234"/>
            <a:chOff x="1157832" y="2127844"/>
            <a:chExt cx="2710364" cy="5656234"/>
          </a:xfrm>
        </p:grpSpPr>
        <p:grpSp>
          <p:nvGrpSpPr>
            <p:cNvPr id="6" name="Agrupar 5">
              <a:extLst>
                <a:ext uri="{FF2B5EF4-FFF2-40B4-BE49-F238E27FC236}">
                  <a16:creationId xmlns:a16="http://schemas.microsoft.com/office/drawing/2014/main" id="{C8FF1659-1D2E-DCDE-E11F-C85C8E704E16}"/>
                </a:ext>
              </a:extLst>
            </p:cNvPr>
            <p:cNvGrpSpPr/>
            <p:nvPr/>
          </p:nvGrpSpPr>
          <p:grpSpPr>
            <a:xfrm>
              <a:off x="2935094" y="2127844"/>
              <a:ext cx="933102" cy="802126"/>
              <a:chOff x="2935094" y="2127844"/>
              <a:chExt cx="933102" cy="802126"/>
            </a:xfrm>
          </p:grpSpPr>
          <p:sp>
            <p:nvSpPr>
              <p:cNvPr id="19" name="Retângulo Arredondado 18">
                <a:extLst>
                  <a:ext uri="{FF2B5EF4-FFF2-40B4-BE49-F238E27FC236}">
                    <a16:creationId xmlns:a16="http://schemas.microsoft.com/office/drawing/2014/main" id="{217CD4E2-85D9-FFFD-8143-4B5869082E58}"/>
                  </a:ext>
                </a:extLst>
              </p:cNvPr>
              <p:cNvSpPr/>
              <p:nvPr/>
            </p:nvSpPr>
            <p:spPr>
              <a:xfrm>
                <a:off x="2935094" y="2127844"/>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Arredondado 19">
                <a:extLst>
                  <a:ext uri="{FF2B5EF4-FFF2-40B4-BE49-F238E27FC236}">
                    <a16:creationId xmlns:a16="http://schemas.microsoft.com/office/drawing/2014/main" id="{8CB28F03-87E6-E852-0F65-21B35B90774B}"/>
                  </a:ext>
                </a:extLst>
              </p:cNvPr>
              <p:cNvSpPr/>
              <p:nvPr/>
            </p:nvSpPr>
            <p:spPr>
              <a:xfrm>
                <a:off x="3402683" y="2464457"/>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4" name="Agrupar 13">
              <a:extLst>
                <a:ext uri="{FF2B5EF4-FFF2-40B4-BE49-F238E27FC236}">
                  <a16:creationId xmlns:a16="http://schemas.microsoft.com/office/drawing/2014/main" id="{15F92ABC-44CA-3170-2CD0-42BD3E3C2110}"/>
                </a:ext>
              </a:extLst>
            </p:cNvPr>
            <p:cNvGrpSpPr/>
            <p:nvPr/>
          </p:nvGrpSpPr>
          <p:grpSpPr>
            <a:xfrm>
              <a:off x="1157832" y="6983410"/>
              <a:ext cx="1197501" cy="800668"/>
              <a:chOff x="1951796" y="2425028"/>
              <a:chExt cx="481260" cy="321777"/>
            </a:xfrm>
          </p:grpSpPr>
          <p:sp>
            <p:nvSpPr>
              <p:cNvPr id="15" name="Retângulo Arredondado 14">
                <a:extLst>
                  <a:ext uri="{FF2B5EF4-FFF2-40B4-BE49-F238E27FC236}">
                    <a16:creationId xmlns:a16="http://schemas.microsoft.com/office/drawing/2014/main" id="{7B8F2246-E826-5EA8-137C-40B3BDE5B43D}"/>
                  </a:ext>
                </a:extLst>
              </p:cNvPr>
              <p:cNvSpPr/>
              <p:nvPr/>
            </p:nvSpPr>
            <p:spPr>
              <a:xfrm>
                <a:off x="2361272" y="2675021"/>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15">
                <a:extLst>
                  <a:ext uri="{FF2B5EF4-FFF2-40B4-BE49-F238E27FC236}">
                    <a16:creationId xmlns:a16="http://schemas.microsoft.com/office/drawing/2014/main" id="{44C4E3FC-C17C-74E7-50C7-4A4344474AE3}"/>
                  </a:ext>
                </a:extLst>
              </p:cNvPr>
              <p:cNvSpPr/>
              <p:nvPr/>
            </p:nvSpPr>
            <p:spPr>
              <a:xfrm>
                <a:off x="1951796" y="2425028"/>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spTree>
    <p:extLst>
      <p:ext uri="{BB962C8B-B14F-4D97-AF65-F5344CB8AC3E}">
        <p14:creationId xmlns:p14="http://schemas.microsoft.com/office/powerpoint/2010/main" val="1746719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A6EF3-E3B7-0804-ED43-009F220255BF}"/>
            </a:ext>
          </a:extLst>
        </p:cNvPr>
        <p:cNvGrpSpPr/>
        <p:nvPr/>
      </p:nvGrpSpPr>
      <p:grpSpPr>
        <a:xfrm>
          <a:off x="0" y="0"/>
          <a:ext cx="0" cy="0"/>
          <a:chOff x="0" y="0"/>
          <a:chExt cx="0" cy="0"/>
        </a:xfrm>
      </p:grpSpPr>
      <p:sp>
        <p:nvSpPr>
          <p:cNvPr id="2" name="Retângulo Arredondado 1">
            <a:extLst>
              <a:ext uri="{FF2B5EF4-FFF2-40B4-BE49-F238E27FC236}">
                <a16:creationId xmlns:a16="http://schemas.microsoft.com/office/drawing/2014/main" id="{32A1E319-D056-D0E2-1B5A-93643FBA7A97}"/>
              </a:ext>
            </a:extLst>
          </p:cNvPr>
          <p:cNvSpPr>
            <a:spLocks noGrp="1" noRot="1" noMove="1" noResize="1" noEditPoints="1" noAdjustHandles="1" noChangeArrowheads="1" noChangeShapeType="1"/>
          </p:cNvSpPr>
          <p:nvPr/>
        </p:nvSpPr>
        <p:spPr>
          <a:xfrm>
            <a:off x="503664" y="1513315"/>
            <a:ext cx="11184672" cy="4526951"/>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7" name="Agrupar 26">
            <a:extLst>
              <a:ext uri="{FF2B5EF4-FFF2-40B4-BE49-F238E27FC236}">
                <a16:creationId xmlns:a16="http://schemas.microsoft.com/office/drawing/2014/main" id="{48FA4657-586D-C768-D8CC-AF2A42BEF833}"/>
              </a:ext>
            </a:extLst>
          </p:cNvPr>
          <p:cNvGrpSpPr/>
          <p:nvPr/>
        </p:nvGrpSpPr>
        <p:grpSpPr>
          <a:xfrm rot="1800000">
            <a:off x="9333735" y="5564751"/>
            <a:ext cx="1002789" cy="1203303"/>
            <a:chOff x="5234195" y="4428055"/>
            <a:chExt cx="1002789" cy="1203303"/>
          </a:xfrm>
        </p:grpSpPr>
        <p:sp>
          <p:nvSpPr>
            <p:cNvPr id="28" name="Retângulo Arredondado 21">
              <a:extLst>
                <a:ext uri="{FF2B5EF4-FFF2-40B4-BE49-F238E27FC236}">
                  <a16:creationId xmlns:a16="http://schemas.microsoft.com/office/drawing/2014/main" id="{CFEBC6F8-D517-CBFD-4572-99EEF35B6CF0}"/>
                </a:ext>
              </a:extLst>
            </p:cNvPr>
            <p:cNvSpPr/>
            <p:nvPr/>
          </p:nvSpPr>
          <p:spPr>
            <a:xfrm>
              <a:off x="6006794" y="4749153"/>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Arredondado 22">
              <a:extLst>
                <a:ext uri="{FF2B5EF4-FFF2-40B4-BE49-F238E27FC236}">
                  <a16:creationId xmlns:a16="http://schemas.microsoft.com/office/drawing/2014/main" id="{7608F5FD-2CC5-6CA2-CD79-EF6D9A2B858C}"/>
                </a:ext>
              </a:extLst>
            </p:cNvPr>
            <p:cNvSpPr/>
            <p:nvPr/>
          </p:nvSpPr>
          <p:spPr>
            <a:xfrm>
              <a:off x="5234195" y="4428055"/>
              <a:ext cx="633587" cy="633586"/>
            </a:xfrm>
            <a:prstGeom prst="roundRect">
              <a:avLst/>
            </a:prstGeom>
            <a:solidFill>
              <a:srgbClr val="530C05">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0" name="Retângulo Arredondado 23">
              <a:extLst>
                <a:ext uri="{FF2B5EF4-FFF2-40B4-BE49-F238E27FC236}">
                  <a16:creationId xmlns:a16="http://schemas.microsoft.com/office/drawing/2014/main" id="{E5E4915F-1105-1ECF-75F0-9707F841BEEB}"/>
                </a:ext>
              </a:extLst>
            </p:cNvPr>
            <p:cNvSpPr/>
            <p:nvPr/>
          </p:nvSpPr>
          <p:spPr>
            <a:xfrm>
              <a:off x="5234626" y="5341132"/>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1" name="Retângulo Arredondado 24">
              <a:extLst>
                <a:ext uri="{FF2B5EF4-FFF2-40B4-BE49-F238E27FC236}">
                  <a16:creationId xmlns:a16="http://schemas.microsoft.com/office/drawing/2014/main" id="{A14B56C6-F3B0-0EAF-CD61-0DD45C6BED6C}"/>
                </a:ext>
              </a:extLst>
            </p:cNvPr>
            <p:cNvSpPr/>
            <p:nvPr/>
          </p:nvSpPr>
          <p:spPr>
            <a:xfrm>
              <a:off x="5596950" y="5178756"/>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4" name="Agrupar 3">
            <a:extLst>
              <a:ext uri="{FF2B5EF4-FFF2-40B4-BE49-F238E27FC236}">
                <a16:creationId xmlns:a16="http://schemas.microsoft.com/office/drawing/2014/main" id="{3C3721EA-0D6E-D4E3-981B-AF57F77115CE}"/>
              </a:ext>
            </a:extLst>
          </p:cNvPr>
          <p:cNvGrpSpPr/>
          <p:nvPr/>
        </p:nvGrpSpPr>
        <p:grpSpPr>
          <a:xfrm>
            <a:off x="873683" y="1982931"/>
            <a:ext cx="2953862" cy="808395"/>
            <a:chOff x="5052032" y="2002131"/>
            <a:chExt cx="6531466" cy="1610421"/>
          </a:xfrm>
        </p:grpSpPr>
        <p:sp>
          <p:nvSpPr>
            <p:cNvPr id="7" name="Retângulo: Cantos Arredondados 15">
              <a:extLst>
                <a:ext uri="{FF2B5EF4-FFF2-40B4-BE49-F238E27FC236}">
                  <a16:creationId xmlns:a16="http://schemas.microsoft.com/office/drawing/2014/main" id="{0ADB1DB1-BC52-09FB-4324-D5456D807C33}"/>
                </a:ext>
              </a:extLst>
            </p:cNvPr>
            <p:cNvSpPr/>
            <p:nvPr/>
          </p:nvSpPr>
          <p:spPr>
            <a:xfrm rot="10800000">
              <a:off x="5079700" y="2002131"/>
              <a:ext cx="6503798" cy="1610421"/>
            </a:xfrm>
            <a:prstGeom prst="roundRect">
              <a:avLst>
                <a:gd name="adj" fmla="val 21502"/>
              </a:avLst>
            </a:prstGeom>
            <a:gradFill>
              <a:gsLst>
                <a:gs pos="12000">
                  <a:srgbClr val="530C05"/>
                </a:gs>
                <a:gs pos="77000">
                  <a:srgbClr val="9A100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CaixaDeTexto 8">
              <a:extLst>
                <a:ext uri="{FF2B5EF4-FFF2-40B4-BE49-F238E27FC236}">
                  <a16:creationId xmlns:a16="http://schemas.microsoft.com/office/drawing/2014/main" id="{B858219B-2798-C6B9-9DF0-B6A40A6BEE7D}"/>
                </a:ext>
              </a:extLst>
            </p:cNvPr>
            <p:cNvSpPr txBox="1"/>
            <p:nvPr/>
          </p:nvSpPr>
          <p:spPr>
            <a:xfrm>
              <a:off x="5052032" y="2153714"/>
              <a:ext cx="6503796" cy="1287570"/>
            </a:xfrm>
            <a:prstGeom prst="rect">
              <a:avLst/>
            </a:prstGeom>
            <a:noFill/>
          </p:spPr>
          <p:txBody>
            <a:bodyPr wrap="square">
              <a:spAutoFit/>
            </a:bodyPr>
            <a:lstStyle/>
            <a:p>
              <a:pPr algn="ctr"/>
              <a:r>
                <a:rPr lang="pt-BR" b="1" dirty="0">
                  <a:solidFill>
                    <a:schemeClr val="bg1"/>
                  </a:solidFill>
                  <a:latin typeface="AMX" pitchFamily="2" charset="77"/>
                </a:rPr>
                <a:t>TÉCNICA DO “PRÓXIMO PASSO CLARO”:</a:t>
              </a:r>
            </a:p>
          </p:txBody>
        </p:sp>
      </p:grpSp>
      <p:sp>
        <p:nvSpPr>
          <p:cNvPr id="5" name="CaixaDeTexto 4">
            <a:extLst>
              <a:ext uri="{FF2B5EF4-FFF2-40B4-BE49-F238E27FC236}">
                <a16:creationId xmlns:a16="http://schemas.microsoft.com/office/drawing/2014/main" id="{94272308-7293-F4AE-D92F-070A9C401568}"/>
              </a:ext>
            </a:extLst>
          </p:cNvPr>
          <p:cNvSpPr txBox="1"/>
          <p:nvPr/>
        </p:nvSpPr>
        <p:spPr>
          <a:xfrm>
            <a:off x="1005301" y="3073648"/>
            <a:ext cx="2822244" cy="1754326"/>
          </a:xfrm>
          <a:prstGeom prst="rect">
            <a:avLst/>
          </a:prstGeom>
          <a:noFill/>
        </p:spPr>
        <p:txBody>
          <a:bodyPr wrap="square">
            <a:spAutoFit/>
          </a:bodyPr>
          <a:lstStyle/>
          <a:p>
            <a:r>
              <a:rPr lang="pt-BR" dirty="0">
                <a:ea typeface="+mn-lt"/>
                <a:cs typeface="+mn-lt"/>
              </a:rPr>
              <a:t>Finalizar cada conversa com uma orientação clara do que vem a seguir, para manter o cliente envolvido no processo e</a:t>
            </a:r>
          </a:p>
          <a:p>
            <a:r>
              <a:rPr lang="pt-BR" dirty="0">
                <a:ea typeface="+mn-lt"/>
                <a:cs typeface="+mn-lt"/>
              </a:rPr>
              <a:t>evitar rupturas.</a:t>
            </a:r>
            <a:endParaRPr lang="pt-BR" dirty="0"/>
          </a:p>
        </p:txBody>
      </p:sp>
      <p:grpSp>
        <p:nvGrpSpPr>
          <p:cNvPr id="8" name="Agrupar 7">
            <a:extLst>
              <a:ext uri="{FF2B5EF4-FFF2-40B4-BE49-F238E27FC236}">
                <a16:creationId xmlns:a16="http://schemas.microsoft.com/office/drawing/2014/main" id="{A0FD1E41-A8F5-2A18-686F-B102EC5FA780}"/>
              </a:ext>
            </a:extLst>
          </p:cNvPr>
          <p:cNvGrpSpPr/>
          <p:nvPr/>
        </p:nvGrpSpPr>
        <p:grpSpPr>
          <a:xfrm>
            <a:off x="4431123" y="1982931"/>
            <a:ext cx="3329758" cy="808394"/>
            <a:chOff x="4650288" y="2002131"/>
            <a:chExt cx="7362633" cy="1610421"/>
          </a:xfrm>
        </p:grpSpPr>
        <p:sp>
          <p:nvSpPr>
            <p:cNvPr id="10" name="Retângulo: Cantos Arredondados 15">
              <a:extLst>
                <a:ext uri="{FF2B5EF4-FFF2-40B4-BE49-F238E27FC236}">
                  <a16:creationId xmlns:a16="http://schemas.microsoft.com/office/drawing/2014/main" id="{FA2E14E2-74F6-A7B6-09DF-48543CC2D067}"/>
                </a:ext>
              </a:extLst>
            </p:cNvPr>
            <p:cNvSpPr/>
            <p:nvPr/>
          </p:nvSpPr>
          <p:spPr>
            <a:xfrm rot="10800000">
              <a:off x="5079700" y="2002131"/>
              <a:ext cx="6503798" cy="1610421"/>
            </a:xfrm>
            <a:prstGeom prst="roundRect">
              <a:avLst>
                <a:gd name="adj" fmla="val 21502"/>
              </a:avLst>
            </a:prstGeom>
            <a:gradFill>
              <a:gsLst>
                <a:gs pos="12000">
                  <a:srgbClr val="530C05"/>
                </a:gs>
                <a:gs pos="77000">
                  <a:srgbClr val="9A100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CaixaDeTexto 10">
              <a:extLst>
                <a:ext uri="{FF2B5EF4-FFF2-40B4-BE49-F238E27FC236}">
                  <a16:creationId xmlns:a16="http://schemas.microsoft.com/office/drawing/2014/main" id="{AF40DB11-3DCD-C8CE-6E77-32E1E5FF071E}"/>
                </a:ext>
              </a:extLst>
            </p:cNvPr>
            <p:cNvSpPr txBox="1"/>
            <p:nvPr/>
          </p:nvSpPr>
          <p:spPr>
            <a:xfrm>
              <a:off x="4650288" y="2153714"/>
              <a:ext cx="7362633" cy="1287571"/>
            </a:xfrm>
            <a:prstGeom prst="rect">
              <a:avLst/>
            </a:prstGeom>
            <a:noFill/>
          </p:spPr>
          <p:txBody>
            <a:bodyPr wrap="square">
              <a:spAutoFit/>
            </a:bodyPr>
            <a:lstStyle/>
            <a:p>
              <a:pPr algn="ctr"/>
              <a:r>
                <a:rPr lang="pt-BR" b="1" dirty="0">
                  <a:solidFill>
                    <a:schemeClr val="bg1"/>
                  </a:solidFill>
                  <a:latin typeface="AMX" pitchFamily="2" charset="77"/>
                </a:rPr>
                <a:t>TÉCNICA DA</a:t>
              </a:r>
            </a:p>
            <a:p>
              <a:pPr algn="ctr"/>
              <a:r>
                <a:rPr lang="pt-BR" b="1" dirty="0">
                  <a:solidFill>
                    <a:schemeClr val="bg1"/>
                  </a:solidFill>
                  <a:latin typeface="AMX" pitchFamily="2" charset="77"/>
                </a:rPr>
                <a:t>VISUALIZAÇÃO DE FUTURO:</a:t>
              </a:r>
            </a:p>
          </p:txBody>
        </p:sp>
      </p:grpSp>
      <p:sp>
        <p:nvSpPr>
          <p:cNvPr id="12" name="CaixaDeTexto 11">
            <a:extLst>
              <a:ext uri="{FF2B5EF4-FFF2-40B4-BE49-F238E27FC236}">
                <a16:creationId xmlns:a16="http://schemas.microsoft.com/office/drawing/2014/main" id="{B7E8F472-6F4E-B14F-FF18-E172F963BFE4}"/>
              </a:ext>
            </a:extLst>
          </p:cNvPr>
          <p:cNvSpPr txBox="1"/>
          <p:nvPr/>
        </p:nvSpPr>
        <p:spPr>
          <a:xfrm>
            <a:off x="4756942" y="3073648"/>
            <a:ext cx="2809732" cy="1477328"/>
          </a:xfrm>
          <a:prstGeom prst="rect">
            <a:avLst/>
          </a:prstGeom>
          <a:noFill/>
        </p:spPr>
        <p:txBody>
          <a:bodyPr wrap="square">
            <a:spAutoFit/>
          </a:bodyPr>
          <a:lstStyle/>
          <a:p>
            <a:r>
              <a:rPr lang="pt-BR" dirty="0">
                <a:ea typeface="+mn-lt"/>
                <a:cs typeface="+mn-lt"/>
              </a:rPr>
              <a:t>Levar o cliente a imaginar, em detalhes, como será sua rotina após a implementação</a:t>
            </a:r>
          </a:p>
          <a:p>
            <a:r>
              <a:rPr lang="pt-BR" dirty="0">
                <a:ea typeface="+mn-lt"/>
                <a:cs typeface="+mn-lt"/>
              </a:rPr>
              <a:t>da solução.</a:t>
            </a:r>
            <a:endParaRPr lang="pt-BR" dirty="0"/>
          </a:p>
        </p:txBody>
      </p:sp>
      <p:grpSp>
        <p:nvGrpSpPr>
          <p:cNvPr id="13" name="Agrupar 12">
            <a:extLst>
              <a:ext uri="{FF2B5EF4-FFF2-40B4-BE49-F238E27FC236}">
                <a16:creationId xmlns:a16="http://schemas.microsoft.com/office/drawing/2014/main" id="{8CEC1CCC-5107-FF0D-E978-CC225AE45DCF}"/>
              </a:ext>
            </a:extLst>
          </p:cNvPr>
          <p:cNvGrpSpPr/>
          <p:nvPr/>
        </p:nvGrpSpPr>
        <p:grpSpPr>
          <a:xfrm>
            <a:off x="8170252" y="1982931"/>
            <a:ext cx="3329758" cy="808394"/>
            <a:chOff x="4650282" y="2002131"/>
            <a:chExt cx="7362634" cy="1610421"/>
          </a:xfrm>
        </p:grpSpPr>
        <p:sp>
          <p:nvSpPr>
            <p:cNvPr id="17" name="Retângulo: Cantos Arredondados 15">
              <a:extLst>
                <a:ext uri="{FF2B5EF4-FFF2-40B4-BE49-F238E27FC236}">
                  <a16:creationId xmlns:a16="http://schemas.microsoft.com/office/drawing/2014/main" id="{E48AC3FC-3E14-2532-D204-0AF8A616C486}"/>
                </a:ext>
              </a:extLst>
            </p:cNvPr>
            <p:cNvSpPr/>
            <p:nvPr/>
          </p:nvSpPr>
          <p:spPr>
            <a:xfrm rot="10800000">
              <a:off x="5079700" y="2002131"/>
              <a:ext cx="6503798" cy="1610421"/>
            </a:xfrm>
            <a:prstGeom prst="roundRect">
              <a:avLst>
                <a:gd name="adj" fmla="val 21502"/>
              </a:avLst>
            </a:prstGeom>
            <a:gradFill>
              <a:gsLst>
                <a:gs pos="12000">
                  <a:srgbClr val="530C05"/>
                </a:gs>
                <a:gs pos="77000">
                  <a:srgbClr val="9A100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8" name="CaixaDeTexto 17">
              <a:extLst>
                <a:ext uri="{FF2B5EF4-FFF2-40B4-BE49-F238E27FC236}">
                  <a16:creationId xmlns:a16="http://schemas.microsoft.com/office/drawing/2014/main" id="{4EAE7745-01F8-55EB-6F8F-819CBBA2E466}"/>
                </a:ext>
              </a:extLst>
            </p:cNvPr>
            <p:cNvSpPr txBox="1"/>
            <p:nvPr/>
          </p:nvSpPr>
          <p:spPr>
            <a:xfrm>
              <a:off x="4650282" y="2429623"/>
              <a:ext cx="7362634" cy="735755"/>
            </a:xfrm>
            <a:prstGeom prst="rect">
              <a:avLst/>
            </a:prstGeom>
            <a:noFill/>
          </p:spPr>
          <p:txBody>
            <a:bodyPr wrap="square">
              <a:spAutoFit/>
            </a:bodyPr>
            <a:lstStyle/>
            <a:p>
              <a:pPr algn="ctr"/>
              <a:r>
                <a:rPr lang="pt-BR" b="1" dirty="0">
                  <a:solidFill>
                    <a:schemeClr val="bg1"/>
                  </a:solidFill>
                  <a:latin typeface="AMX" pitchFamily="2" charset="77"/>
                </a:rPr>
                <a:t>URGÊNCIA RELEVANTE:</a:t>
              </a:r>
            </a:p>
          </p:txBody>
        </p:sp>
      </p:grpSp>
      <p:sp>
        <p:nvSpPr>
          <p:cNvPr id="21" name="CaixaDeTexto 20">
            <a:extLst>
              <a:ext uri="{FF2B5EF4-FFF2-40B4-BE49-F238E27FC236}">
                <a16:creationId xmlns:a16="http://schemas.microsoft.com/office/drawing/2014/main" id="{5951DED7-A67C-7F9A-36D8-9FCC9C991FDB}"/>
              </a:ext>
            </a:extLst>
          </p:cNvPr>
          <p:cNvSpPr txBox="1"/>
          <p:nvPr/>
        </p:nvSpPr>
        <p:spPr>
          <a:xfrm>
            <a:off x="8477231" y="3073648"/>
            <a:ext cx="3022779" cy="1200329"/>
          </a:xfrm>
          <a:prstGeom prst="rect">
            <a:avLst/>
          </a:prstGeom>
          <a:noFill/>
        </p:spPr>
        <p:txBody>
          <a:bodyPr wrap="square">
            <a:spAutoFit/>
          </a:bodyPr>
          <a:lstStyle/>
          <a:p>
            <a:r>
              <a:rPr lang="pt-BR" dirty="0">
                <a:ea typeface="+mn-lt"/>
                <a:cs typeface="+mn-lt"/>
              </a:rPr>
              <a:t>Utilizar, de forma ética, prazos ou condições limitadas para manter o interesse e gerar decisão.</a:t>
            </a:r>
            <a:endParaRPr lang="pt-BR" dirty="0"/>
          </a:p>
        </p:txBody>
      </p:sp>
      <p:grpSp>
        <p:nvGrpSpPr>
          <p:cNvPr id="3" name="Agrupar 2">
            <a:extLst>
              <a:ext uri="{FF2B5EF4-FFF2-40B4-BE49-F238E27FC236}">
                <a16:creationId xmlns:a16="http://schemas.microsoft.com/office/drawing/2014/main" id="{D351F132-C5BC-3ABC-74EF-7D9E47BF5329}"/>
              </a:ext>
            </a:extLst>
          </p:cNvPr>
          <p:cNvGrpSpPr/>
          <p:nvPr/>
        </p:nvGrpSpPr>
        <p:grpSpPr>
          <a:xfrm>
            <a:off x="2161599" y="801852"/>
            <a:ext cx="2710364" cy="5656234"/>
            <a:chOff x="1157832" y="2127844"/>
            <a:chExt cx="2710364" cy="5656234"/>
          </a:xfrm>
        </p:grpSpPr>
        <p:grpSp>
          <p:nvGrpSpPr>
            <p:cNvPr id="6" name="Agrupar 5">
              <a:extLst>
                <a:ext uri="{FF2B5EF4-FFF2-40B4-BE49-F238E27FC236}">
                  <a16:creationId xmlns:a16="http://schemas.microsoft.com/office/drawing/2014/main" id="{DEC4382A-6531-6528-3691-EE3F7305D7D2}"/>
                </a:ext>
              </a:extLst>
            </p:cNvPr>
            <p:cNvGrpSpPr/>
            <p:nvPr/>
          </p:nvGrpSpPr>
          <p:grpSpPr>
            <a:xfrm>
              <a:off x="2935094" y="2127844"/>
              <a:ext cx="933102" cy="802126"/>
              <a:chOff x="2935094" y="2127844"/>
              <a:chExt cx="933102" cy="802126"/>
            </a:xfrm>
          </p:grpSpPr>
          <p:sp>
            <p:nvSpPr>
              <p:cNvPr id="19" name="Retângulo Arredondado 18">
                <a:extLst>
                  <a:ext uri="{FF2B5EF4-FFF2-40B4-BE49-F238E27FC236}">
                    <a16:creationId xmlns:a16="http://schemas.microsoft.com/office/drawing/2014/main" id="{EAD0B4CD-E54E-12F0-CE34-3F6468419E27}"/>
                  </a:ext>
                </a:extLst>
              </p:cNvPr>
              <p:cNvSpPr/>
              <p:nvPr/>
            </p:nvSpPr>
            <p:spPr>
              <a:xfrm>
                <a:off x="2935094" y="2127844"/>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Arredondado 19">
                <a:extLst>
                  <a:ext uri="{FF2B5EF4-FFF2-40B4-BE49-F238E27FC236}">
                    <a16:creationId xmlns:a16="http://schemas.microsoft.com/office/drawing/2014/main" id="{836DA91D-0787-9073-B432-7D682D51584A}"/>
                  </a:ext>
                </a:extLst>
              </p:cNvPr>
              <p:cNvSpPr/>
              <p:nvPr/>
            </p:nvSpPr>
            <p:spPr>
              <a:xfrm>
                <a:off x="3402683" y="2464457"/>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4" name="Agrupar 13">
              <a:extLst>
                <a:ext uri="{FF2B5EF4-FFF2-40B4-BE49-F238E27FC236}">
                  <a16:creationId xmlns:a16="http://schemas.microsoft.com/office/drawing/2014/main" id="{218C4A48-489D-AE1F-8A96-66D21902771C}"/>
                </a:ext>
              </a:extLst>
            </p:cNvPr>
            <p:cNvGrpSpPr/>
            <p:nvPr/>
          </p:nvGrpSpPr>
          <p:grpSpPr>
            <a:xfrm>
              <a:off x="1157832" y="6983410"/>
              <a:ext cx="1197501" cy="800668"/>
              <a:chOff x="1951796" y="2425028"/>
              <a:chExt cx="481260" cy="321777"/>
            </a:xfrm>
          </p:grpSpPr>
          <p:sp>
            <p:nvSpPr>
              <p:cNvPr id="15" name="Retângulo Arredondado 14">
                <a:extLst>
                  <a:ext uri="{FF2B5EF4-FFF2-40B4-BE49-F238E27FC236}">
                    <a16:creationId xmlns:a16="http://schemas.microsoft.com/office/drawing/2014/main" id="{0642E7C2-6807-7C49-E127-4BEC56096012}"/>
                  </a:ext>
                </a:extLst>
              </p:cNvPr>
              <p:cNvSpPr/>
              <p:nvPr/>
            </p:nvSpPr>
            <p:spPr>
              <a:xfrm>
                <a:off x="2361272" y="2675021"/>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15">
                <a:extLst>
                  <a:ext uri="{FF2B5EF4-FFF2-40B4-BE49-F238E27FC236}">
                    <a16:creationId xmlns:a16="http://schemas.microsoft.com/office/drawing/2014/main" id="{94D8729E-6DDF-0E99-0FFE-7C7D7CE9C014}"/>
                  </a:ext>
                </a:extLst>
              </p:cNvPr>
              <p:cNvSpPr/>
              <p:nvPr/>
            </p:nvSpPr>
            <p:spPr>
              <a:xfrm>
                <a:off x="1951796" y="2425028"/>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spTree>
    <p:extLst>
      <p:ext uri="{BB962C8B-B14F-4D97-AF65-F5344CB8AC3E}">
        <p14:creationId xmlns:p14="http://schemas.microsoft.com/office/powerpoint/2010/main" val="1854220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44678-4A62-73A2-294E-8B88395F4FDC}"/>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3205E7F4-67AA-9EBE-BFD7-B17AA35ED8CB}"/>
              </a:ext>
            </a:extLst>
          </p:cNvPr>
          <p:cNvPicPr>
            <a:picLocks noChangeAspect="1"/>
          </p:cNvPicPr>
          <p:nvPr/>
        </p:nvPicPr>
        <p:blipFill>
          <a:blip r:embed="rId2">
            <a:extLst>
              <a:ext uri="{28A0092B-C50C-407E-A947-70E740481C1C}">
                <a14:useLocalDpi xmlns:a14="http://schemas.microsoft.com/office/drawing/2010/main" val="0"/>
              </a:ext>
            </a:extLst>
          </a:blip>
          <a:srcRect t="588" b="588"/>
          <a:stretch/>
        </p:blipFill>
        <p:spPr>
          <a:xfrm>
            <a:off x="-48766" y="0"/>
            <a:ext cx="12240766" cy="6912428"/>
          </a:xfrm>
          <a:prstGeom prst="rect">
            <a:avLst/>
          </a:prstGeom>
        </p:spPr>
      </p:pic>
      <p:sp>
        <p:nvSpPr>
          <p:cNvPr id="7" name="Retângulo: Cantos Arredondados 15">
            <a:extLst>
              <a:ext uri="{FF2B5EF4-FFF2-40B4-BE49-F238E27FC236}">
                <a16:creationId xmlns:a16="http://schemas.microsoft.com/office/drawing/2014/main" id="{ACC90337-E242-FECC-A1B3-C6C288EF5454}"/>
              </a:ext>
            </a:extLst>
          </p:cNvPr>
          <p:cNvSpPr/>
          <p:nvPr/>
        </p:nvSpPr>
        <p:spPr>
          <a:xfrm>
            <a:off x="264696" y="2955464"/>
            <a:ext cx="11927304" cy="2302653"/>
          </a:xfrm>
          <a:prstGeom prst="roundRect">
            <a:avLst>
              <a:gd name="adj" fmla="val 3691"/>
            </a:avLst>
          </a:prstGeom>
          <a:gradFill>
            <a:gsLst>
              <a:gs pos="25000">
                <a:srgbClr val="530C05">
                  <a:alpha val="88000"/>
                </a:srgbClr>
              </a:gs>
              <a:gs pos="75000">
                <a:srgbClr val="530C05">
                  <a:alpha val="0"/>
                </a:srgbClr>
              </a:gs>
              <a:gs pos="46000">
                <a:srgbClr val="9A1003">
                  <a:alpha val="5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CaixaDeTexto 7">
            <a:extLst>
              <a:ext uri="{FF2B5EF4-FFF2-40B4-BE49-F238E27FC236}">
                <a16:creationId xmlns:a16="http://schemas.microsoft.com/office/drawing/2014/main" id="{9E8A9F2B-FD26-799E-E100-973DB9B3AB1A}"/>
              </a:ext>
            </a:extLst>
          </p:cNvPr>
          <p:cNvSpPr txBox="1"/>
          <p:nvPr/>
        </p:nvSpPr>
        <p:spPr>
          <a:xfrm>
            <a:off x="794621" y="3325778"/>
            <a:ext cx="6430091" cy="1569660"/>
          </a:xfrm>
          <a:prstGeom prst="rect">
            <a:avLst/>
          </a:prstGeom>
          <a:noFill/>
        </p:spPr>
        <p:txBody>
          <a:bodyPr wrap="square">
            <a:spAutoFit/>
          </a:bodyPr>
          <a:lstStyle/>
          <a:p>
            <a:r>
              <a:rPr lang="pt-BR" sz="2400" dirty="0">
                <a:solidFill>
                  <a:schemeClr val="bg1"/>
                </a:solidFill>
                <a:ea typeface="+mn-lt"/>
                <a:cs typeface="+mn-lt"/>
              </a:rPr>
              <a:t>Ao incorporar essas técnicas, vocês não vão apenas transmitir informações, mas criarão experiências de comunicação que cativam, inspiram e geram resultados.</a:t>
            </a:r>
            <a:endParaRPr lang="pt-BR" sz="2400" dirty="0">
              <a:solidFill>
                <a:schemeClr val="bg1"/>
              </a:solidFill>
            </a:endParaRPr>
          </a:p>
        </p:txBody>
      </p:sp>
      <p:grpSp>
        <p:nvGrpSpPr>
          <p:cNvPr id="10" name="Agrupar 9">
            <a:extLst>
              <a:ext uri="{FF2B5EF4-FFF2-40B4-BE49-F238E27FC236}">
                <a16:creationId xmlns:a16="http://schemas.microsoft.com/office/drawing/2014/main" id="{65DF3724-813A-47C1-7E97-51C7AFBF3088}"/>
              </a:ext>
            </a:extLst>
          </p:cNvPr>
          <p:cNvGrpSpPr/>
          <p:nvPr/>
        </p:nvGrpSpPr>
        <p:grpSpPr>
          <a:xfrm>
            <a:off x="6452113" y="782845"/>
            <a:ext cx="5188270" cy="4404061"/>
            <a:chOff x="4729370" y="3323632"/>
            <a:chExt cx="5188270" cy="4404061"/>
          </a:xfrm>
        </p:grpSpPr>
        <p:sp>
          <p:nvSpPr>
            <p:cNvPr id="11" name="Retângulo Arredondado 29">
              <a:extLst>
                <a:ext uri="{FF2B5EF4-FFF2-40B4-BE49-F238E27FC236}">
                  <a16:creationId xmlns:a16="http://schemas.microsoft.com/office/drawing/2014/main" id="{C468E682-8F95-1229-75DF-68D838A151EC}"/>
                </a:ext>
              </a:extLst>
            </p:cNvPr>
            <p:cNvSpPr/>
            <p:nvPr/>
          </p:nvSpPr>
          <p:spPr>
            <a:xfrm>
              <a:off x="5501969" y="3644730"/>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Arredondado 30">
              <a:extLst>
                <a:ext uri="{FF2B5EF4-FFF2-40B4-BE49-F238E27FC236}">
                  <a16:creationId xmlns:a16="http://schemas.microsoft.com/office/drawing/2014/main" id="{9904789E-5BF8-7E13-F3CD-6EB6610D968C}"/>
                </a:ext>
              </a:extLst>
            </p:cNvPr>
            <p:cNvSpPr/>
            <p:nvPr/>
          </p:nvSpPr>
          <p:spPr>
            <a:xfrm>
              <a:off x="4729370" y="3323632"/>
              <a:ext cx="633587" cy="633586"/>
            </a:xfrm>
            <a:prstGeom prst="roundRect">
              <a:avLst/>
            </a:prstGeom>
            <a:solidFill>
              <a:srgbClr val="9A1003">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Arredondado 31">
              <a:extLst>
                <a:ext uri="{FF2B5EF4-FFF2-40B4-BE49-F238E27FC236}">
                  <a16:creationId xmlns:a16="http://schemas.microsoft.com/office/drawing/2014/main" id="{8B70BA2F-91B5-5919-51DF-41E3BDF128E7}"/>
                </a:ext>
              </a:extLst>
            </p:cNvPr>
            <p:cNvSpPr/>
            <p:nvPr/>
          </p:nvSpPr>
          <p:spPr>
            <a:xfrm>
              <a:off x="9115756" y="6925809"/>
              <a:ext cx="801884" cy="801884"/>
            </a:xfrm>
            <a:prstGeom prst="roundRect">
              <a:avLst/>
            </a:prstGeom>
            <a:solidFill>
              <a:srgbClr val="530C05">
                <a:alpha val="5843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Arredondado 32">
              <a:extLst>
                <a:ext uri="{FF2B5EF4-FFF2-40B4-BE49-F238E27FC236}">
                  <a16:creationId xmlns:a16="http://schemas.microsoft.com/office/drawing/2014/main" id="{CAAE3692-E2F8-63FF-C197-C5EA8F88B7FB}"/>
                </a:ext>
              </a:extLst>
            </p:cNvPr>
            <p:cNvSpPr/>
            <p:nvPr/>
          </p:nvSpPr>
          <p:spPr>
            <a:xfrm>
              <a:off x="4729801" y="4236709"/>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Arredondado 33">
              <a:extLst>
                <a:ext uri="{FF2B5EF4-FFF2-40B4-BE49-F238E27FC236}">
                  <a16:creationId xmlns:a16="http://schemas.microsoft.com/office/drawing/2014/main" id="{925E88B8-8062-C976-35D5-90513629B6DE}"/>
                </a:ext>
              </a:extLst>
            </p:cNvPr>
            <p:cNvSpPr/>
            <p:nvPr/>
          </p:nvSpPr>
          <p:spPr>
            <a:xfrm>
              <a:off x="5092125" y="4074333"/>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34">
              <a:extLst>
                <a:ext uri="{FF2B5EF4-FFF2-40B4-BE49-F238E27FC236}">
                  <a16:creationId xmlns:a16="http://schemas.microsoft.com/office/drawing/2014/main" id="{7B0DBACF-0E9B-D067-B6BF-B09ADECA871E}"/>
                </a:ext>
              </a:extLst>
            </p:cNvPr>
            <p:cNvSpPr/>
            <p:nvPr/>
          </p:nvSpPr>
          <p:spPr>
            <a:xfrm>
              <a:off x="8610081" y="4688191"/>
              <a:ext cx="382284" cy="3822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Arredondado 35">
              <a:extLst>
                <a:ext uri="{FF2B5EF4-FFF2-40B4-BE49-F238E27FC236}">
                  <a16:creationId xmlns:a16="http://schemas.microsoft.com/office/drawing/2014/main" id="{AB253325-1121-F6A6-6E5A-6B9AE5E200E4}"/>
                </a:ext>
              </a:extLst>
            </p:cNvPr>
            <p:cNvSpPr/>
            <p:nvPr/>
          </p:nvSpPr>
          <p:spPr>
            <a:xfrm>
              <a:off x="8382764" y="5158930"/>
              <a:ext cx="200301" cy="200301"/>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19" name="Agrupar 18">
            <a:extLst>
              <a:ext uri="{FF2B5EF4-FFF2-40B4-BE49-F238E27FC236}">
                <a16:creationId xmlns:a16="http://schemas.microsoft.com/office/drawing/2014/main" id="{A6AA4C9A-D6AE-B07E-B9A9-D1DE970D0D2C}"/>
              </a:ext>
            </a:extLst>
          </p:cNvPr>
          <p:cNvGrpSpPr/>
          <p:nvPr/>
        </p:nvGrpSpPr>
        <p:grpSpPr>
          <a:xfrm>
            <a:off x="206491" y="161364"/>
            <a:ext cx="11779017" cy="431602"/>
            <a:chOff x="206491" y="161364"/>
            <a:chExt cx="11779017" cy="431602"/>
          </a:xfrm>
        </p:grpSpPr>
        <p:grpSp>
          <p:nvGrpSpPr>
            <p:cNvPr id="20" name="Agrupar 19">
              <a:extLst>
                <a:ext uri="{FF2B5EF4-FFF2-40B4-BE49-F238E27FC236}">
                  <a16:creationId xmlns:a16="http://schemas.microsoft.com/office/drawing/2014/main" id="{2AD94741-1D92-5F0A-31E7-E7037D41F4C1}"/>
                </a:ext>
              </a:extLst>
            </p:cNvPr>
            <p:cNvGrpSpPr/>
            <p:nvPr/>
          </p:nvGrpSpPr>
          <p:grpSpPr>
            <a:xfrm>
              <a:off x="206491" y="161364"/>
              <a:ext cx="11779017" cy="431602"/>
              <a:chOff x="206491" y="161364"/>
              <a:chExt cx="11779017" cy="431602"/>
            </a:xfrm>
          </p:grpSpPr>
          <p:grpSp>
            <p:nvGrpSpPr>
              <p:cNvPr id="22" name="Group 6">
                <a:extLst>
                  <a:ext uri="{FF2B5EF4-FFF2-40B4-BE49-F238E27FC236}">
                    <a16:creationId xmlns:a16="http://schemas.microsoft.com/office/drawing/2014/main" id="{E1D782C9-05CC-6FD6-183B-1E021956AC60}"/>
                  </a:ext>
                </a:extLst>
              </p:cNvPr>
              <p:cNvGrpSpPr/>
              <p:nvPr/>
            </p:nvGrpSpPr>
            <p:grpSpPr>
              <a:xfrm>
                <a:off x="206491" y="161364"/>
                <a:ext cx="11779017" cy="431602"/>
                <a:chOff x="206491" y="161364"/>
                <a:chExt cx="11779017" cy="431602"/>
              </a:xfrm>
            </p:grpSpPr>
            <p:sp>
              <p:nvSpPr>
                <p:cNvPr id="24" name="Retângulo: Cantos Arredondados 23">
                  <a:extLst>
                    <a:ext uri="{FF2B5EF4-FFF2-40B4-BE49-F238E27FC236}">
                      <a16:creationId xmlns:a16="http://schemas.microsoft.com/office/drawing/2014/main" id="{699F1E36-EB6D-97BE-E1F6-FC7C08C8D6F1}"/>
                    </a:ext>
                  </a:extLst>
                </p:cNvPr>
                <p:cNvSpPr/>
                <p:nvPr/>
              </p:nvSpPr>
              <p:spPr>
                <a:xfrm>
                  <a:off x="206491" y="161364"/>
                  <a:ext cx="11779017" cy="431602"/>
                </a:xfrm>
                <a:prstGeom prst="roundRect">
                  <a:avLst/>
                </a:prstGeom>
                <a:gradFill>
                  <a:gsLst>
                    <a:gs pos="99000">
                      <a:srgbClr val="EB5800"/>
                    </a:gs>
                    <a:gs pos="0">
                      <a:srgbClr val="530A0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5" name="Gráfico 24">
                  <a:extLst>
                    <a:ext uri="{FF2B5EF4-FFF2-40B4-BE49-F238E27FC236}">
                      <a16:creationId xmlns:a16="http://schemas.microsoft.com/office/drawing/2014/main" id="{BFACB906-D4E6-85DD-BEA2-F6B6380CD7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grpSp>
          <p:sp>
            <p:nvSpPr>
              <p:cNvPr id="23" name="CaixaDeTexto 17">
                <a:extLst>
                  <a:ext uri="{FF2B5EF4-FFF2-40B4-BE49-F238E27FC236}">
                    <a16:creationId xmlns:a16="http://schemas.microsoft.com/office/drawing/2014/main" id="{14D77914-8C6B-8C49-6EDF-D27D82CEBDC5}"/>
                  </a:ext>
                </a:extLst>
              </p:cNvPr>
              <p:cNvSpPr txBox="1"/>
              <p:nvPr/>
            </p:nvSpPr>
            <p:spPr>
              <a:xfrm>
                <a:off x="4063126" y="227735"/>
                <a:ext cx="3873397" cy="307777"/>
              </a:xfrm>
              <a:prstGeom prst="rect">
                <a:avLst/>
              </a:prstGeom>
              <a:noFill/>
            </p:spPr>
            <p:txBody>
              <a:bodyPr wrap="square" rtlCol="0">
                <a:spAutoFit/>
              </a:bodyPr>
              <a:lstStyle/>
              <a:p>
                <a:pPr algn="ctr"/>
                <a:r>
                  <a:rPr lang="pt-BR" sz="1400" dirty="0">
                    <a:solidFill>
                      <a:schemeClr val="bg1"/>
                    </a:solidFill>
                    <a:latin typeface="AMX" pitchFamily="2" charset="77"/>
                  </a:rPr>
                  <a:t>CONSTRUÇÃO DE RELACIONAMENTO</a:t>
                </a:r>
              </a:p>
            </p:txBody>
          </p:sp>
        </p:grpSp>
        <p:pic>
          <p:nvPicPr>
            <p:cNvPr id="21" name="Gráfico 20">
              <a:extLst>
                <a:ext uri="{FF2B5EF4-FFF2-40B4-BE49-F238E27FC236}">
                  <a16:creationId xmlns:a16="http://schemas.microsoft.com/office/drawing/2014/main" id="{FF9B3281-F7F6-B570-719D-7BEC32EA43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50739" y="232775"/>
              <a:ext cx="758521" cy="286406"/>
            </a:xfrm>
            <a:prstGeom prst="rect">
              <a:avLst/>
            </a:prstGeom>
          </p:spPr>
        </p:pic>
      </p:grpSp>
    </p:spTree>
    <p:extLst>
      <p:ext uri="{BB962C8B-B14F-4D97-AF65-F5344CB8AC3E}">
        <p14:creationId xmlns:p14="http://schemas.microsoft.com/office/powerpoint/2010/main" val="120265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463B9-152D-C0FC-9929-59FD7D622352}"/>
            </a:ext>
          </a:extLst>
        </p:cNvPr>
        <p:cNvGrpSpPr/>
        <p:nvPr/>
      </p:nvGrpSpPr>
      <p:grpSpPr>
        <a:xfrm>
          <a:off x="0" y="0"/>
          <a:ext cx="0" cy="0"/>
          <a:chOff x="0" y="0"/>
          <a:chExt cx="0" cy="0"/>
        </a:xfrm>
      </p:grpSpPr>
      <p:pic>
        <p:nvPicPr>
          <p:cNvPr id="7" name="Imagem 6">
            <a:extLst>
              <a:ext uri="{FF2B5EF4-FFF2-40B4-BE49-F238E27FC236}">
                <a16:creationId xmlns:a16="http://schemas.microsoft.com/office/drawing/2014/main" id="{62A94CB3-7C3C-03C6-6173-F5E59B3269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175" y="0"/>
            <a:ext cx="12206174" cy="6974957"/>
          </a:xfrm>
          <a:prstGeom prst="rect">
            <a:avLst/>
          </a:prstGeom>
        </p:spPr>
      </p:pic>
      <p:sp>
        <p:nvSpPr>
          <p:cNvPr id="29" name="Retângulo: Cantos Arredondados 15">
            <a:extLst>
              <a:ext uri="{FF2B5EF4-FFF2-40B4-BE49-F238E27FC236}">
                <a16:creationId xmlns:a16="http://schemas.microsoft.com/office/drawing/2014/main" id="{917AA86F-9D16-3CED-6CBA-3FDBEBEA919F}"/>
              </a:ext>
            </a:extLst>
          </p:cNvPr>
          <p:cNvSpPr/>
          <p:nvPr/>
        </p:nvSpPr>
        <p:spPr>
          <a:xfrm rot="10800000" flipH="1">
            <a:off x="878957" y="1161826"/>
            <a:ext cx="5209955" cy="4793734"/>
          </a:xfrm>
          <a:prstGeom prst="roundRect">
            <a:avLst>
              <a:gd name="adj" fmla="val 5793"/>
            </a:avLst>
          </a:prstGeom>
          <a:gradFill>
            <a:gsLst>
              <a:gs pos="77000">
                <a:srgbClr val="530C05">
                  <a:alpha val="88000"/>
                </a:srgbClr>
              </a:gs>
              <a:gs pos="100000">
                <a:srgbClr val="530C05">
                  <a:alpha val="0"/>
                </a:srgbClr>
              </a:gs>
              <a:gs pos="88000">
                <a:srgbClr val="9A1003">
                  <a:alpha val="5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49B5BC6B-9947-37D1-0BC3-3AB567D32C56}"/>
              </a:ext>
            </a:extLst>
          </p:cNvPr>
          <p:cNvSpPr txBox="1"/>
          <p:nvPr/>
        </p:nvSpPr>
        <p:spPr>
          <a:xfrm>
            <a:off x="1426648" y="1483539"/>
            <a:ext cx="2245466" cy="707886"/>
          </a:xfrm>
          <a:prstGeom prst="rect">
            <a:avLst/>
          </a:prstGeom>
          <a:noFill/>
        </p:spPr>
        <p:txBody>
          <a:bodyPr wrap="square" rtlCol="0">
            <a:spAutoFit/>
          </a:bodyPr>
          <a:lstStyle/>
          <a:p>
            <a:r>
              <a:rPr lang="pt-BR" sz="4000" b="1" dirty="0">
                <a:solidFill>
                  <a:schemeClr val="bg1"/>
                </a:solidFill>
                <a:latin typeface="AMX" pitchFamily="2" charset="77"/>
              </a:rPr>
              <a:t>Dúvidas:</a:t>
            </a:r>
          </a:p>
        </p:txBody>
      </p:sp>
      <p:grpSp>
        <p:nvGrpSpPr>
          <p:cNvPr id="6" name="Agrupar 5">
            <a:extLst>
              <a:ext uri="{FF2B5EF4-FFF2-40B4-BE49-F238E27FC236}">
                <a16:creationId xmlns:a16="http://schemas.microsoft.com/office/drawing/2014/main" id="{5D646C99-0547-5993-6923-891D69936963}"/>
              </a:ext>
            </a:extLst>
          </p:cNvPr>
          <p:cNvGrpSpPr/>
          <p:nvPr/>
        </p:nvGrpSpPr>
        <p:grpSpPr>
          <a:xfrm>
            <a:off x="9998709" y="1582162"/>
            <a:ext cx="1624180" cy="1661221"/>
            <a:chOff x="6011821" y="3645136"/>
            <a:chExt cx="1046140" cy="1069998"/>
          </a:xfrm>
        </p:grpSpPr>
        <p:grpSp>
          <p:nvGrpSpPr>
            <p:cNvPr id="8" name="Agrupar 7">
              <a:extLst>
                <a:ext uri="{FF2B5EF4-FFF2-40B4-BE49-F238E27FC236}">
                  <a16:creationId xmlns:a16="http://schemas.microsoft.com/office/drawing/2014/main" id="{8A8E0898-9E56-813B-A9C3-5AD24C9C9B65}"/>
                </a:ext>
              </a:extLst>
            </p:cNvPr>
            <p:cNvGrpSpPr/>
            <p:nvPr/>
          </p:nvGrpSpPr>
          <p:grpSpPr>
            <a:xfrm>
              <a:off x="6107480" y="3645136"/>
              <a:ext cx="950481" cy="834904"/>
              <a:chOff x="6107480" y="3645136"/>
              <a:chExt cx="950481" cy="834904"/>
            </a:xfrm>
          </p:grpSpPr>
          <p:sp>
            <p:nvSpPr>
              <p:cNvPr id="10" name="Retângulo Arredondado 14">
                <a:extLst>
                  <a:ext uri="{FF2B5EF4-FFF2-40B4-BE49-F238E27FC236}">
                    <a16:creationId xmlns:a16="http://schemas.microsoft.com/office/drawing/2014/main" id="{B05FA94A-1B51-2E6F-1185-04A047E41EF3}"/>
                  </a:ext>
                </a:extLst>
              </p:cNvPr>
              <p:cNvSpPr/>
              <p:nvPr/>
            </p:nvSpPr>
            <p:spPr>
              <a:xfrm>
                <a:off x="6107480" y="3645136"/>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Arredondado 15">
                <a:extLst>
                  <a:ext uri="{FF2B5EF4-FFF2-40B4-BE49-F238E27FC236}">
                    <a16:creationId xmlns:a16="http://schemas.microsoft.com/office/drawing/2014/main" id="{842C27AC-1086-DA4D-3B45-2DB56ACF1EA1}"/>
                  </a:ext>
                </a:extLst>
              </p:cNvPr>
              <p:cNvSpPr/>
              <p:nvPr/>
            </p:nvSpPr>
            <p:spPr>
              <a:xfrm>
                <a:off x="6725452" y="4147531"/>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9" name="Retângulo Arredondado 12">
              <a:extLst>
                <a:ext uri="{FF2B5EF4-FFF2-40B4-BE49-F238E27FC236}">
                  <a16:creationId xmlns:a16="http://schemas.microsoft.com/office/drawing/2014/main" id="{B473FD06-B755-950B-0B3B-70CE71B5A53A}"/>
                </a:ext>
              </a:extLst>
            </p:cNvPr>
            <p:cNvSpPr/>
            <p:nvPr/>
          </p:nvSpPr>
          <p:spPr>
            <a:xfrm>
              <a:off x="6011821" y="4536516"/>
              <a:ext cx="178618" cy="178618"/>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17" name="Agrupar 16">
            <a:extLst>
              <a:ext uri="{FF2B5EF4-FFF2-40B4-BE49-F238E27FC236}">
                <a16:creationId xmlns:a16="http://schemas.microsoft.com/office/drawing/2014/main" id="{2837B94C-6618-9F3B-BEE9-02B8F5A1F2A5}"/>
              </a:ext>
            </a:extLst>
          </p:cNvPr>
          <p:cNvGrpSpPr/>
          <p:nvPr/>
        </p:nvGrpSpPr>
        <p:grpSpPr>
          <a:xfrm>
            <a:off x="206491" y="161364"/>
            <a:ext cx="11779017" cy="431602"/>
            <a:chOff x="206491" y="161364"/>
            <a:chExt cx="11779017" cy="431602"/>
          </a:xfrm>
        </p:grpSpPr>
        <p:grpSp>
          <p:nvGrpSpPr>
            <p:cNvPr id="18" name="Agrupar 17">
              <a:extLst>
                <a:ext uri="{FF2B5EF4-FFF2-40B4-BE49-F238E27FC236}">
                  <a16:creationId xmlns:a16="http://schemas.microsoft.com/office/drawing/2014/main" id="{C864ED25-E355-00F0-8630-B2B28C5B886F}"/>
                </a:ext>
              </a:extLst>
            </p:cNvPr>
            <p:cNvGrpSpPr/>
            <p:nvPr/>
          </p:nvGrpSpPr>
          <p:grpSpPr>
            <a:xfrm>
              <a:off x="206491" y="161364"/>
              <a:ext cx="11779017" cy="431602"/>
              <a:chOff x="206491" y="161364"/>
              <a:chExt cx="11779017" cy="431602"/>
            </a:xfrm>
          </p:grpSpPr>
          <p:grpSp>
            <p:nvGrpSpPr>
              <p:cNvPr id="20" name="Group 6">
                <a:extLst>
                  <a:ext uri="{FF2B5EF4-FFF2-40B4-BE49-F238E27FC236}">
                    <a16:creationId xmlns:a16="http://schemas.microsoft.com/office/drawing/2014/main" id="{6F7A1839-E338-1635-E228-91AAD3095319}"/>
                  </a:ext>
                </a:extLst>
              </p:cNvPr>
              <p:cNvGrpSpPr/>
              <p:nvPr/>
            </p:nvGrpSpPr>
            <p:grpSpPr>
              <a:xfrm>
                <a:off x="206491" y="161364"/>
                <a:ext cx="11779017" cy="431602"/>
                <a:chOff x="206491" y="161364"/>
                <a:chExt cx="11779017" cy="431602"/>
              </a:xfrm>
            </p:grpSpPr>
            <p:sp>
              <p:nvSpPr>
                <p:cNvPr id="26" name="Retângulo: Cantos Arredondados 25">
                  <a:extLst>
                    <a:ext uri="{FF2B5EF4-FFF2-40B4-BE49-F238E27FC236}">
                      <a16:creationId xmlns:a16="http://schemas.microsoft.com/office/drawing/2014/main" id="{6DA57ECB-315A-A071-E9C1-1D897782BBB9}"/>
                    </a:ext>
                  </a:extLst>
                </p:cNvPr>
                <p:cNvSpPr/>
                <p:nvPr/>
              </p:nvSpPr>
              <p:spPr>
                <a:xfrm>
                  <a:off x="206491" y="161364"/>
                  <a:ext cx="11779017" cy="431602"/>
                </a:xfrm>
                <a:prstGeom prst="roundRect">
                  <a:avLst/>
                </a:prstGeom>
                <a:gradFill>
                  <a:gsLst>
                    <a:gs pos="99000">
                      <a:srgbClr val="EB5800"/>
                    </a:gs>
                    <a:gs pos="0">
                      <a:srgbClr val="530A0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7" name="Gráfico 26">
                  <a:extLst>
                    <a:ext uri="{FF2B5EF4-FFF2-40B4-BE49-F238E27FC236}">
                      <a16:creationId xmlns:a16="http://schemas.microsoft.com/office/drawing/2014/main" id="{899F7769-4D71-660F-DC96-DD8D622DB4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5621" y="251040"/>
                  <a:ext cx="1523323" cy="247025"/>
                </a:xfrm>
                <a:prstGeom prst="rect">
                  <a:avLst/>
                </a:prstGeom>
              </p:spPr>
            </p:pic>
          </p:grpSp>
          <p:sp>
            <p:nvSpPr>
              <p:cNvPr id="21" name="CaixaDeTexto 17">
                <a:extLst>
                  <a:ext uri="{FF2B5EF4-FFF2-40B4-BE49-F238E27FC236}">
                    <a16:creationId xmlns:a16="http://schemas.microsoft.com/office/drawing/2014/main" id="{B9EFD63D-E854-C386-0344-29D2CE9314E4}"/>
                  </a:ext>
                </a:extLst>
              </p:cNvPr>
              <p:cNvSpPr txBox="1"/>
              <p:nvPr/>
            </p:nvSpPr>
            <p:spPr>
              <a:xfrm>
                <a:off x="4063126" y="227735"/>
                <a:ext cx="3873397" cy="307777"/>
              </a:xfrm>
              <a:prstGeom prst="rect">
                <a:avLst/>
              </a:prstGeom>
              <a:noFill/>
            </p:spPr>
            <p:txBody>
              <a:bodyPr wrap="square" rtlCol="0">
                <a:spAutoFit/>
              </a:bodyPr>
              <a:lstStyle/>
              <a:p>
                <a:pPr algn="ctr"/>
                <a:r>
                  <a:rPr lang="pt-BR" sz="1400" dirty="0">
                    <a:solidFill>
                      <a:schemeClr val="bg1"/>
                    </a:solidFill>
                    <a:latin typeface="AMX" pitchFamily="2" charset="77"/>
                  </a:rPr>
                  <a:t>CONSTRUÇÃO DE RELACIONAMENTO</a:t>
                </a:r>
              </a:p>
            </p:txBody>
          </p:sp>
        </p:grpSp>
        <p:pic>
          <p:nvPicPr>
            <p:cNvPr id="19" name="Gráfico 18">
              <a:extLst>
                <a:ext uri="{FF2B5EF4-FFF2-40B4-BE49-F238E27FC236}">
                  <a16:creationId xmlns:a16="http://schemas.microsoft.com/office/drawing/2014/main" id="{AC8B0412-1DC3-3BF7-BE70-764367C81D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50739" y="232775"/>
              <a:ext cx="758521" cy="286406"/>
            </a:xfrm>
            <a:prstGeom prst="rect">
              <a:avLst/>
            </a:prstGeom>
          </p:spPr>
        </p:pic>
      </p:grpSp>
      <p:sp>
        <p:nvSpPr>
          <p:cNvPr id="4" name="CaixaDeTexto 3">
            <a:extLst>
              <a:ext uri="{FF2B5EF4-FFF2-40B4-BE49-F238E27FC236}">
                <a16:creationId xmlns:a16="http://schemas.microsoft.com/office/drawing/2014/main" id="{4310D268-B020-AE0A-D7E6-EC56E2189B6A}"/>
              </a:ext>
            </a:extLst>
          </p:cNvPr>
          <p:cNvSpPr txBox="1"/>
          <p:nvPr/>
        </p:nvSpPr>
        <p:spPr>
          <a:xfrm>
            <a:off x="1381201" y="2305091"/>
            <a:ext cx="3820386" cy="3170099"/>
          </a:xfrm>
          <a:prstGeom prst="rect">
            <a:avLst/>
          </a:prstGeom>
          <a:noFill/>
        </p:spPr>
        <p:txBody>
          <a:bodyPr wrap="square" rtlCol="0">
            <a:spAutoFit/>
          </a:bodyPr>
          <a:lstStyle/>
          <a:p>
            <a:r>
              <a:rPr lang="pt-BR" sz="2000" dirty="0">
                <a:solidFill>
                  <a:schemeClr val="bg1"/>
                </a:solidFill>
              </a:rPr>
              <a:t>Técnicas de engajamento –</a:t>
            </a:r>
          </a:p>
          <a:p>
            <a:r>
              <a:rPr lang="pt-BR" sz="2000" dirty="0">
                <a:solidFill>
                  <a:schemeClr val="bg1"/>
                </a:solidFill>
              </a:rPr>
              <a:t>Hora de Aprofundar:​</a:t>
            </a:r>
          </a:p>
          <a:p>
            <a:endParaRPr lang="pt-BR" sz="2000" dirty="0">
              <a:solidFill>
                <a:schemeClr val="bg1"/>
              </a:solidFill>
            </a:endParaRPr>
          </a:p>
          <a:p>
            <a:r>
              <a:rPr lang="pt-BR" sz="2000" dirty="0">
                <a:solidFill>
                  <a:schemeClr val="bg1"/>
                </a:solidFill>
              </a:rPr>
              <a:t>Agora que conhecemos as principais técnicas de engajamento de vendas, chegou o momento de explorar o que fica nas entrelinhas.​</a:t>
            </a:r>
          </a:p>
          <a:p>
            <a:endParaRPr lang="pt-BR" sz="2000" dirty="0">
              <a:solidFill>
                <a:schemeClr val="bg1"/>
              </a:solidFill>
            </a:endParaRPr>
          </a:p>
          <a:p>
            <a:r>
              <a:rPr lang="pt-BR" sz="2000" dirty="0">
                <a:solidFill>
                  <a:schemeClr val="bg1"/>
                </a:solidFill>
              </a:rPr>
              <a:t>Vamos conversar? </a:t>
            </a:r>
          </a:p>
        </p:txBody>
      </p:sp>
    </p:spTree>
    <p:extLst>
      <p:ext uri="{BB962C8B-B14F-4D97-AF65-F5344CB8AC3E}">
        <p14:creationId xmlns:p14="http://schemas.microsoft.com/office/powerpoint/2010/main" val="294668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D1B55-CCB3-7CE3-2242-1BE139CBEC13}"/>
            </a:ext>
          </a:extLst>
        </p:cNvPr>
        <p:cNvGrpSpPr/>
        <p:nvPr/>
      </p:nvGrpSpPr>
      <p:grpSpPr>
        <a:xfrm>
          <a:off x="0" y="0"/>
          <a:ext cx="0" cy="0"/>
          <a:chOff x="0" y="0"/>
          <a:chExt cx="0" cy="0"/>
        </a:xfrm>
      </p:grpSpPr>
      <p:sp>
        <p:nvSpPr>
          <p:cNvPr id="2" name="Retângulo Arredondado 5">
            <a:extLst>
              <a:ext uri="{FF2B5EF4-FFF2-40B4-BE49-F238E27FC236}">
                <a16:creationId xmlns:a16="http://schemas.microsoft.com/office/drawing/2014/main" id="{67CD5D5A-2ED7-36D9-1FEC-AF54B786C9BB}"/>
              </a:ext>
            </a:extLst>
          </p:cNvPr>
          <p:cNvSpPr/>
          <p:nvPr/>
        </p:nvSpPr>
        <p:spPr>
          <a:xfrm>
            <a:off x="245327" y="1735015"/>
            <a:ext cx="11548087" cy="3141785"/>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2" name="Agrupar 11">
            <a:extLst>
              <a:ext uri="{FF2B5EF4-FFF2-40B4-BE49-F238E27FC236}">
                <a16:creationId xmlns:a16="http://schemas.microsoft.com/office/drawing/2014/main" id="{E4063001-B949-05CC-94FF-D28308128CBE}"/>
              </a:ext>
            </a:extLst>
          </p:cNvPr>
          <p:cNvGrpSpPr/>
          <p:nvPr/>
        </p:nvGrpSpPr>
        <p:grpSpPr>
          <a:xfrm>
            <a:off x="935052" y="1241323"/>
            <a:ext cx="1002789" cy="1203303"/>
            <a:chOff x="5234195" y="4428055"/>
            <a:chExt cx="1002789" cy="1203303"/>
          </a:xfrm>
        </p:grpSpPr>
        <p:sp>
          <p:nvSpPr>
            <p:cNvPr id="13" name="Retângulo Arredondado 103">
              <a:extLst>
                <a:ext uri="{FF2B5EF4-FFF2-40B4-BE49-F238E27FC236}">
                  <a16:creationId xmlns:a16="http://schemas.microsoft.com/office/drawing/2014/main" id="{B1751FD0-507C-1604-5A08-9DD34171DDB0}"/>
                </a:ext>
              </a:extLst>
            </p:cNvPr>
            <p:cNvSpPr/>
            <p:nvPr/>
          </p:nvSpPr>
          <p:spPr>
            <a:xfrm>
              <a:off x="6006794" y="4749153"/>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Arredondado 104">
              <a:extLst>
                <a:ext uri="{FF2B5EF4-FFF2-40B4-BE49-F238E27FC236}">
                  <a16:creationId xmlns:a16="http://schemas.microsoft.com/office/drawing/2014/main" id="{11737F42-726E-F708-DA3E-0A753C0B1532}"/>
                </a:ext>
              </a:extLst>
            </p:cNvPr>
            <p:cNvSpPr/>
            <p:nvPr/>
          </p:nvSpPr>
          <p:spPr>
            <a:xfrm>
              <a:off x="5234195" y="4428055"/>
              <a:ext cx="633587" cy="633586"/>
            </a:xfrm>
            <a:prstGeom prst="roundRect">
              <a:avLst/>
            </a:prstGeom>
            <a:solidFill>
              <a:srgbClr val="530C05">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Arredondado 106">
              <a:extLst>
                <a:ext uri="{FF2B5EF4-FFF2-40B4-BE49-F238E27FC236}">
                  <a16:creationId xmlns:a16="http://schemas.microsoft.com/office/drawing/2014/main" id="{D0DF913E-7DED-074A-18D5-24DE12D12D43}"/>
                </a:ext>
              </a:extLst>
            </p:cNvPr>
            <p:cNvSpPr/>
            <p:nvPr/>
          </p:nvSpPr>
          <p:spPr>
            <a:xfrm>
              <a:off x="5234626" y="5341132"/>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107">
              <a:extLst>
                <a:ext uri="{FF2B5EF4-FFF2-40B4-BE49-F238E27FC236}">
                  <a16:creationId xmlns:a16="http://schemas.microsoft.com/office/drawing/2014/main" id="{EA804ACE-34D8-99D6-EE77-77211BFBD2DC}"/>
                </a:ext>
              </a:extLst>
            </p:cNvPr>
            <p:cNvSpPr/>
            <p:nvPr/>
          </p:nvSpPr>
          <p:spPr>
            <a:xfrm>
              <a:off x="5596950" y="5178756"/>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9" name="CaixaDeTexto 18">
            <a:extLst>
              <a:ext uri="{FF2B5EF4-FFF2-40B4-BE49-F238E27FC236}">
                <a16:creationId xmlns:a16="http://schemas.microsoft.com/office/drawing/2014/main" id="{BE0BE6DA-F0E1-84EC-8927-01008688C9B8}"/>
              </a:ext>
            </a:extLst>
          </p:cNvPr>
          <p:cNvSpPr txBox="1"/>
          <p:nvPr/>
        </p:nvSpPr>
        <p:spPr>
          <a:xfrm>
            <a:off x="1878638" y="2734541"/>
            <a:ext cx="8434724" cy="1200329"/>
          </a:xfrm>
          <a:prstGeom prst="rect">
            <a:avLst/>
          </a:prstGeom>
          <a:noFill/>
        </p:spPr>
        <p:txBody>
          <a:bodyPr wrap="square">
            <a:spAutoFit/>
          </a:bodyPr>
          <a:lstStyle/>
          <a:p>
            <a:pPr algn="ctr"/>
            <a:r>
              <a:rPr lang="pt-BR" sz="2400" dirty="0"/>
              <a:t>Chegou a hora de entender como a junção de cada um dos conceitos que você conheceu hoje pode auxiliar na construção de um relacionamento benéfico para você e para seu cliente. </a:t>
            </a:r>
          </a:p>
        </p:txBody>
      </p:sp>
      <p:grpSp>
        <p:nvGrpSpPr>
          <p:cNvPr id="3" name="Agrupar 2">
            <a:extLst>
              <a:ext uri="{FF2B5EF4-FFF2-40B4-BE49-F238E27FC236}">
                <a16:creationId xmlns:a16="http://schemas.microsoft.com/office/drawing/2014/main" id="{FC05FA24-0161-FDD0-BDBA-DE6AAD264EC4}"/>
              </a:ext>
            </a:extLst>
          </p:cNvPr>
          <p:cNvGrpSpPr/>
          <p:nvPr/>
        </p:nvGrpSpPr>
        <p:grpSpPr>
          <a:xfrm>
            <a:off x="3476396" y="1231376"/>
            <a:ext cx="7958732" cy="5181928"/>
            <a:chOff x="4731021" y="753341"/>
            <a:chExt cx="7958732" cy="5181928"/>
          </a:xfrm>
        </p:grpSpPr>
        <p:grpSp>
          <p:nvGrpSpPr>
            <p:cNvPr id="4" name="Agrupar 3">
              <a:extLst>
                <a:ext uri="{FF2B5EF4-FFF2-40B4-BE49-F238E27FC236}">
                  <a16:creationId xmlns:a16="http://schemas.microsoft.com/office/drawing/2014/main" id="{40C6BB38-3A24-0E6B-4923-3E10D7E4141A}"/>
                </a:ext>
              </a:extLst>
            </p:cNvPr>
            <p:cNvGrpSpPr/>
            <p:nvPr/>
          </p:nvGrpSpPr>
          <p:grpSpPr>
            <a:xfrm>
              <a:off x="4731021" y="753341"/>
              <a:ext cx="3485814" cy="5181928"/>
              <a:chOff x="4731021" y="753341"/>
              <a:chExt cx="3485814" cy="5181928"/>
            </a:xfrm>
          </p:grpSpPr>
          <p:sp>
            <p:nvSpPr>
              <p:cNvPr id="8" name="Retângulo Arredondado 93">
                <a:extLst>
                  <a:ext uri="{FF2B5EF4-FFF2-40B4-BE49-F238E27FC236}">
                    <a16:creationId xmlns:a16="http://schemas.microsoft.com/office/drawing/2014/main" id="{73CCF062-EE9F-52C0-2F9F-92A87188061E}"/>
                  </a:ext>
                </a:extLst>
              </p:cNvPr>
              <p:cNvSpPr/>
              <p:nvPr/>
            </p:nvSpPr>
            <p:spPr>
              <a:xfrm>
                <a:off x="7751322" y="753341"/>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Arredondado 94">
                <a:extLst>
                  <a:ext uri="{FF2B5EF4-FFF2-40B4-BE49-F238E27FC236}">
                    <a16:creationId xmlns:a16="http://schemas.microsoft.com/office/drawing/2014/main" id="{71035643-EE74-2BE5-2677-04104E60686F}"/>
                  </a:ext>
                </a:extLst>
              </p:cNvPr>
              <p:cNvSpPr/>
              <p:nvPr/>
            </p:nvSpPr>
            <p:spPr>
              <a:xfrm>
                <a:off x="5622648" y="5602760"/>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Arredondado 6">
                <a:extLst>
                  <a:ext uri="{FF2B5EF4-FFF2-40B4-BE49-F238E27FC236}">
                    <a16:creationId xmlns:a16="http://schemas.microsoft.com/office/drawing/2014/main" id="{B1F619E3-77F7-0995-9D6D-81D9694FD101}"/>
                  </a:ext>
                </a:extLst>
              </p:cNvPr>
              <p:cNvSpPr/>
              <p:nvPr/>
            </p:nvSpPr>
            <p:spPr>
              <a:xfrm>
                <a:off x="4731021" y="4909047"/>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Arredondado 7">
                <a:extLst>
                  <a:ext uri="{FF2B5EF4-FFF2-40B4-BE49-F238E27FC236}">
                    <a16:creationId xmlns:a16="http://schemas.microsoft.com/office/drawing/2014/main" id="{29BA5D37-AFD5-E971-150C-51E5B105D924}"/>
                  </a:ext>
                </a:extLst>
              </p:cNvPr>
              <p:cNvSpPr/>
              <p:nvPr/>
            </p:nvSpPr>
            <p:spPr>
              <a:xfrm>
                <a:off x="4947045" y="5125071"/>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 name="Agrupar 4">
              <a:extLst>
                <a:ext uri="{FF2B5EF4-FFF2-40B4-BE49-F238E27FC236}">
                  <a16:creationId xmlns:a16="http://schemas.microsoft.com/office/drawing/2014/main" id="{D271CB7B-8EBF-FF2C-F5D8-A7CD8C71F5A4}"/>
                </a:ext>
              </a:extLst>
            </p:cNvPr>
            <p:cNvGrpSpPr/>
            <p:nvPr/>
          </p:nvGrpSpPr>
          <p:grpSpPr>
            <a:xfrm>
              <a:off x="12120598" y="1513989"/>
              <a:ext cx="569155" cy="2314045"/>
              <a:chOff x="6357590" y="226946"/>
              <a:chExt cx="228736" cy="929981"/>
            </a:xfrm>
          </p:grpSpPr>
          <p:sp>
            <p:nvSpPr>
              <p:cNvPr id="6" name="Retângulo Arredondado 99">
                <a:extLst>
                  <a:ext uri="{FF2B5EF4-FFF2-40B4-BE49-F238E27FC236}">
                    <a16:creationId xmlns:a16="http://schemas.microsoft.com/office/drawing/2014/main" id="{F2005C57-EA8A-404C-0505-89DB4E8F6B9C}"/>
                  </a:ext>
                </a:extLst>
              </p:cNvPr>
              <p:cNvSpPr/>
              <p:nvPr/>
            </p:nvSpPr>
            <p:spPr>
              <a:xfrm>
                <a:off x="6514542" y="1085143"/>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Retângulo Arredondado 108">
                <a:extLst>
                  <a:ext uri="{FF2B5EF4-FFF2-40B4-BE49-F238E27FC236}">
                    <a16:creationId xmlns:a16="http://schemas.microsoft.com/office/drawing/2014/main" id="{E0733147-7B97-8693-977F-53A5E108AF9A}"/>
                  </a:ext>
                </a:extLst>
              </p:cNvPr>
              <p:cNvSpPr/>
              <p:nvPr/>
            </p:nvSpPr>
            <p:spPr>
              <a:xfrm>
                <a:off x="6357590" y="226946"/>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spTree>
    <p:extLst>
      <p:ext uri="{BB962C8B-B14F-4D97-AF65-F5344CB8AC3E}">
        <p14:creationId xmlns:p14="http://schemas.microsoft.com/office/powerpoint/2010/main" val="273705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2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700"/>
                            </p:stCondLst>
                            <p:childTnLst>
                              <p:par>
                                <p:cTn id="15" presetID="10"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6827D-F21B-8EA6-7B86-EF62B6AD2F8B}"/>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A5C455FB-2F13-048A-24BA-6CE234FA43AA}"/>
              </a:ext>
            </a:extLst>
          </p:cNvPr>
          <p:cNvPicPr>
            <a:picLocks noChangeAspect="1"/>
          </p:cNvPicPr>
          <p:nvPr/>
        </p:nvPicPr>
        <p:blipFill>
          <a:blip r:embed="rId2">
            <a:extLst>
              <a:ext uri="{28A0092B-C50C-407E-A947-70E740481C1C}">
                <a14:useLocalDpi xmlns:a14="http://schemas.microsoft.com/office/drawing/2010/main" val="0"/>
              </a:ext>
            </a:extLst>
          </a:blip>
          <a:srcRect l="-7972" r="39194"/>
          <a:stretch>
            <a:fillRect/>
          </a:stretch>
        </p:blipFill>
        <p:spPr>
          <a:xfrm>
            <a:off x="3937688" y="0"/>
            <a:ext cx="8254312" cy="6858000"/>
          </a:xfrm>
          <a:prstGeom prst="rect">
            <a:avLst/>
          </a:prstGeom>
        </p:spPr>
      </p:pic>
      <p:sp>
        <p:nvSpPr>
          <p:cNvPr id="3" name="Retângulo 2">
            <a:extLst>
              <a:ext uri="{FF2B5EF4-FFF2-40B4-BE49-F238E27FC236}">
                <a16:creationId xmlns:a16="http://schemas.microsoft.com/office/drawing/2014/main" id="{07B65D55-E31F-A46A-70EF-0C8D0A966769}"/>
              </a:ext>
            </a:extLst>
          </p:cNvPr>
          <p:cNvSpPr/>
          <p:nvPr/>
        </p:nvSpPr>
        <p:spPr>
          <a:xfrm>
            <a:off x="0" y="0"/>
            <a:ext cx="11804073" cy="6858000"/>
          </a:xfrm>
          <a:prstGeom prst="rect">
            <a:avLst/>
          </a:prstGeom>
          <a:gradFill>
            <a:gsLst>
              <a:gs pos="45000">
                <a:schemeClr val="bg1">
                  <a:lumMod val="95000"/>
                </a:schemeClr>
              </a:gs>
              <a:gs pos="0">
                <a:schemeClr val="bg1">
                  <a:lumMod val="95000"/>
                </a:schemeClr>
              </a:gs>
              <a:gs pos="70000">
                <a:srgbClr val="B63D00">
                  <a:alpha val="8000"/>
                </a:srgbClr>
              </a:gs>
              <a:gs pos="100000">
                <a:srgbClr val="EB5800">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Arredondado 5">
            <a:extLst>
              <a:ext uri="{FF2B5EF4-FFF2-40B4-BE49-F238E27FC236}">
                <a16:creationId xmlns:a16="http://schemas.microsoft.com/office/drawing/2014/main" id="{BEEEC2D1-18B9-2EBD-C9EA-3D144DFF4213}"/>
              </a:ext>
            </a:extLst>
          </p:cNvPr>
          <p:cNvSpPr/>
          <p:nvPr/>
        </p:nvSpPr>
        <p:spPr>
          <a:xfrm>
            <a:off x="245328" y="1079521"/>
            <a:ext cx="11779016" cy="4878921"/>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6" name="Agrupar 5">
            <a:extLst>
              <a:ext uri="{FF2B5EF4-FFF2-40B4-BE49-F238E27FC236}">
                <a16:creationId xmlns:a16="http://schemas.microsoft.com/office/drawing/2014/main" id="{87C01091-8C24-1E9D-EB9C-E67D5482B0CC}"/>
              </a:ext>
            </a:extLst>
          </p:cNvPr>
          <p:cNvGrpSpPr/>
          <p:nvPr/>
        </p:nvGrpSpPr>
        <p:grpSpPr>
          <a:xfrm>
            <a:off x="5813860" y="4519398"/>
            <a:ext cx="5618723" cy="1512346"/>
            <a:chOff x="4950615" y="4596103"/>
            <a:chExt cx="5618723" cy="1512346"/>
          </a:xfrm>
        </p:grpSpPr>
        <p:grpSp>
          <p:nvGrpSpPr>
            <p:cNvPr id="7" name="Agrupar 6">
              <a:extLst>
                <a:ext uri="{FF2B5EF4-FFF2-40B4-BE49-F238E27FC236}">
                  <a16:creationId xmlns:a16="http://schemas.microsoft.com/office/drawing/2014/main" id="{8D341215-BCF3-9B19-75F1-B156CFDD32CE}"/>
                </a:ext>
              </a:extLst>
            </p:cNvPr>
            <p:cNvGrpSpPr/>
            <p:nvPr/>
          </p:nvGrpSpPr>
          <p:grpSpPr>
            <a:xfrm>
              <a:off x="4950615" y="4596103"/>
              <a:ext cx="711141" cy="682504"/>
              <a:chOff x="4950615" y="4596103"/>
              <a:chExt cx="711141" cy="682504"/>
            </a:xfrm>
          </p:grpSpPr>
          <p:sp>
            <p:nvSpPr>
              <p:cNvPr id="12" name="Retângulo Arredondado 14">
                <a:extLst>
                  <a:ext uri="{FF2B5EF4-FFF2-40B4-BE49-F238E27FC236}">
                    <a16:creationId xmlns:a16="http://schemas.microsoft.com/office/drawing/2014/main" id="{A1E7BC24-FAE4-5510-7243-34D1E91909B2}"/>
                  </a:ext>
                </a:extLst>
              </p:cNvPr>
              <p:cNvSpPr/>
              <p:nvPr/>
            </p:nvSpPr>
            <p:spPr>
              <a:xfrm>
                <a:off x="5196243" y="4596103"/>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Arredondado 15">
                <a:extLst>
                  <a:ext uri="{FF2B5EF4-FFF2-40B4-BE49-F238E27FC236}">
                    <a16:creationId xmlns:a16="http://schemas.microsoft.com/office/drawing/2014/main" id="{9654A8B5-5ED0-7153-04FA-B3C180D0B49D}"/>
                  </a:ext>
                </a:extLst>
              </p:cNvPr>
              <p:cNvSpPr/>
              <p:nvPr/>
            </p:nvSpPr>
            <p:spPr>
              <a:xfrm>
                <a:off x="4950615" y="4946098"/>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8" name="Agrupar 7">
              <a:extLst>
                <a:ext uri="{FF2B5EF4-FFF2-40B4-BE49-F238E27FC236}">
                  <a16:creationId xmlns:a16="http://schemas.microsoft.com/office/drawing/2014/main" id="{F12FAAE6-74CF-4726-F356-8F56E38A77C4}"/>
                </a:ext>
              </a:extLst>
            </p:cNvPr>
            <p:cNvGrpSpPr/>
            <p:nvPr/>
          </p:nvGrpSpPr>
          <p:grpSpPr>
            <a:xfrm>
              <a:off x="9422969" y="4931430"/>
              <a:ext cx="1146369" cy="1177019"/>
              <a:chOff x="5273439" y="1600366"/>
              <a:chExt cx="460710" cy="473027"/>
            </a:xfrm>
          </p:grpSpPr>
          <p:sp>
            <p:nvSpPr>
              <p:cNvPr id="9" name="Retângulo Arredondado 11">
                <a:extLst>
                  <a:ext uri="{FF2B5EF4-FFF2-40B4-BE49-F238E27FC236}">
                    <a16:creationId xmlns:a16="http://schemas.microsoft.com/office/drawing/2014/main" id="{2D4E7680-43DE-8288-BCF5-DCD9D5EF22B2}"/>
                  </a:ext>
                </a:extLst>
              </p:cNvPr>
              <p:cNvSpPr/>
              <p:nvPr/>
            </p:nvSpPr>
            <p:spPr>
              <a:xfrm>
                <a:off x="5273439" y="1771786"/>
                <a:ext cx="301607" cy="301607"/>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Arredondado 12">
                <a:extLst>
                  <a:ext uri="{FF2B5EF4-FFF2-40B4-BE49-F238E27FC236}">
                    <a16:creationId xmlns:a16="http://schemas.microsoft.com/office/drawing/2014/main" id="{B25EFD99-11E5-518C-1705-916D20BED85D}"/>
                  </a:ext>
                </a:extLst>
              </p:cNvPr>
              <p:cNvSpPr/>
              <p:nvPr/>
            </p:nvSpPr>
            <p:spPr>
              <a:xfrm>
                <a:off x="5476760" y="1670929"/>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Arredondado 13">
                <a:extLst>
                  <a:ext uri="{FF2B5EF4-FFF2-40B4-BE49-F238E27FC236}">
                    <a16:creationId xmlns:a16="http://schemas.microsoft.com/office/drawing/2014/main" id="{EFBD0CBF-6BEA-D52A-4DE6-FA3728427D18}"/>
                  </a:ext>
                </a:extLst>
              </p:cNvPr>
              <p:cNvSpPr/>
              <p:nvPr/>
            </p:nvSpPr>
            <p:spPr>
              <a:xfrm>
                <a:off x="5577197" y="1600366"/>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grpSp>
        <p:nvGrpSpPr>
          <p:cNvPr id="14" name="Agrupar 13">
            <a:extLst>
              <a:ext uri="{FF2B5EF4-FFF2-40B4-BE49-F238E27FC236}">
                <a16:creationId xmlns:a16="http://schemas.microsoft.com/office/drawing/2014/main" id="{15E6F494-0D1D-E1FC-A85D-4ADFC6322CC3}"/>
              </a:ext>
            </a:extLst>
          </p:cNvPr>
          <p:cNvGrpSpPr/>
          <p:nvPr/>
        </p:nvGrpSpPr>
        <p:grpSpPr>
          <a:xfrm>
            <a:off x="6918110" y="1126678"/>
            <a:ext cx="1214138" cy="2051931"/>
            <a:chOff x="7143630" y="1328156"/>
            <a:chExt cx="1214138" cy="2051931"/>
          </a:xfrm>
        </p:grpSpPr>
        <p:grpSp>
          <p:nvGrpSpPr>
            <p:cNvPr id="15" name="Agrupar 14">
              <a:extLst>
                <a:ext uri="{FF2B5EF4-FFF2-40B4-BE49-F238E27FC236}">
                  <a16:creationId xmlns:a16="http://schemas.microsoft.com/office/drawing/2014/main" id="{A52ECEF1-F049-887A-FE0F-E0B2D35123E1}"/>
                </a:ext>
              </a:extLst>
            </p:cNvPr>
            <p:cNvGrpSpPr/>
            <p:nvPr/>
          </p:nvGrpSpPr>
          <p:grpSpPr>
            <a:xfrm>
              <a:off x="7531978" y="2545183"/>
              <a:ext cx="825790" cy="834904"/>
              <a:chOff x="7531978" y="2545183"/>
              <a:chExt cx="825790" cy="834904"/>
            </a:xfrm>
          </p:grpSpPr>
          <p:sp>
            <p:nvSpPr>
              <p:cNvPr id="19" name="Retângulo Arredondado 20">
                <a:extLst>
                  <a:ext uri="{FF2B5EF4-FFF2-40B4-BE49-F238E27FC236}">
                    <a16:creationId xmlns:a16="http://schemas.microsoft.com/office/drawing/2014/main" id="{A469A1C8-CA2B-F5D3-353C-0E01DA951FB6}"/>
                  </a:ext>
                </a:extLst>
              </p:cNvPr>
              <p:cNvSpPr/>
              <p:nvPr/>
            </p:nvSpPr>
            <p:spPr>
              <a:xfrm>
                <a:off x="7531978" y="2545183"/>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0" name="Retângulo Arredondado 21">
                <a:extLst>
                  <a:ext uri="{FF2B5EF4-FFF2-40B4-BE49-F238E27FC236}">
                    <a16:creationId xmlns:a16="http://schemas.microsoft.com/office/drawing/2014/main" id="{02CC636F-B4DA-CAE0-DCFE-944AB20667AA}"/>
                  </a:ext>
                </a:extLst>
              </p:cNvPr>
              <p:cNvSpPr/>
              <p:nvPr/>
            </p:nvSpPr>
            <p:spPr>
              <a:xfrm>
                <a:off x="8025259" y="3047578"/>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6" name="Agrupar 15">
              <a:extLst>
                <a:ext uri="{FF2B5EF4-FFF2-40B4-BE49-F238E27FC236}">
                  <a16:creationId xmlns:a16="http://schemas.microsoft.com/office/drawing/2014/main" id="{0ED614EA-4273-0808-A716-4A7404B29BB2}"/>
                </a:ext>
              </a:extLst>
            </p:cNvPr>
            <p:cNvGrpSpPr/>
            <p:nvPr/>
          </p:nvGrpSpPr>
          <p:grpSpPr>
            <a:xfrm>
              <a:off x="7143630" y="1328156"/>
              <a:ext cx="569638" cy="556790"/>
              <a:chOff x="4357409" y="152262"/>
              <a:chExt cx="228930" cy="223766"/>
            </a:xfrm>
          </p:grpSpPr>
          <p:sp>
            <p:nvSpPr>
              <p:cNvPr id="17" name="Retângulo Arredondado 18">
                <a:extLst>
                  <a:ext uri="{FF2B5EF4-FFF2-40B4-BE49-F238E27FC236}">
                    <a16:creationId xmlns:a16="http://schemas.microsoft.com/office/drawing/2014/main" id="{010C9B56-BDB0-88E4-FB45-72E623AA4D2B}"/>
                  </a:ext>
                </a:extLst>
              </p:cNvPr>
              <p:cNvSpPr/>
              <p:nvPr/>
            </p:nvSpPr>
            <p:spPr>
              <a:xfrm>
                <a:off x="4514555" y="152262"/>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8" name="Retângulo Arredondado 19">
                <a:extLst>
                  <a:ext uri="{FF2B5EF4-FFF2-40B4-BE49-F238E27FC236}">
                    <a16:creationId xmlns:a16="http://schemas.microsoft.com/office/drawing/2014/main" id="{B0531564-589F-AC88-0E37-2DC2E5551D42}"/>
                  </a:ext>
                </a:extLst>
              </p:cNvPr>
              <p:cNvSpPr/>
              <p:nvPr/>
            </p:nvSpPr>
            <p:spPr>
              <a:xfrm>
                <a:off x="4357409" y="219076"/>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grpSp>
        <p:nvGrpSpPr>
          <p:cNvPr id="21" name="Agrupar 20">
            <a:extLst>
              <a:ext uri="{FF2B5EF4-FFF2-40B4-BE49-F238E27FC236}">
                <a16:creationId xmlns:a16="http://schemas.microsoft.com/office/drawing/2014/main" id="{41EA1AAB-F508-B51A-7E07-E4A85CBC1A85}"/>
              </a:ext>
            </a:extLst>
          </p:cNvPr>
          <p:cNvGrpSpPr/>
          <p:nvPr/>
        </p:nvGrpSpPr>
        <p:grpSpPr>
          <a:xfrm>
            <a:off x="423559" y="1373159"/>
            <a:ext cx="1002789" cy="1203303"/>
            <a:chOff x="5234195" y="4428055"/>
            <a:chExt cx="1002789" cy="1203303"/>
          </a:xfrm>
        </p:grpSpPr>
        <p:sp>
          <p:nvSpPr>
            <p:cNvPr id="22" name="Retângulo Arredondado 103">
              <a:extLst>
                <a:ext uri="{FF2B5EF4-FFF2-40B4-BE49-F238E27FC236}">
                  <a16:creationId xmlns:a16="http://schemas.microsoft.com/office/drawing/2014/main" id="{9EC070EB-C72E-E80E-0713-2F9B7F67385D}"/>
                </a:ext>
              </a:extLst>
            </p:cNvPr>
            <p:cNvSpPr/>
            <p:nvPr/>
          </p:nvSpPr>
          <p:spPr>
            <a:xfrm>
              <a:off x="6006794" y="4749153"/>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Arredondado 104">
              <a:extLst>
                <a:ext uri="{FF2B5EF4-FFF2-40B4-BE49-F238E27FC236}">
                  <a16:creationId xmlns:a16="http://schemas.microsoft.com/office/drawing/2014/main" id="{E1BF4F32-0FE5-4CEF-A363-EFCE74FF5CB8}"/>
                </a:ext>
              </a:extLst>
            </p:cNvPr>
            <p:cNvSpPr/>
            <p:nvPr/>
          </p:nvSpPr>
          <p:spPr>
            <a:xfrm>
              <a:off x="5234195" y="4428055"/>
              <a:ext cx="633587" cy="633586"/>
            </a:xfrm>
            <a:prstGeom prst="roundRect">
              <a:avLst/>
            </a:prstGeom>
            <a:solidFill>
              <a:srgbClr val="530C05">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Retângulo Arredondado 106">
              <a:extLst>
                <a:ext uri="{FF2B5EF4-FFF2-40B4-BE49-F238E27FC236}">
                  <a16:creationId xmlns:a16="http://schemas.microsoft.com/office/drawing/2014/main" id="{C90A2C42-5016-9365-E144-03584F589E34}"/>
                </a:ext>
              </a:extLst>
            </p:cNvPr>
            <p:cNvSpPr/>
            <p:nvPr/>
          </p:nvSpPr>
          <p:spPr>
            <a:xfrm>
              <a:off x="5234626" y="5341132"/>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5" name="Retângulo Arredondado 107">
              <a:extLst>
                <a:ext uri="{FF2B5EF4-FFF2-40B4-BE49-F238E27FC236}">
                  <a16:creationId xmlns:a16="http://schemas.microsoft.com/office/drawing/2014/main" id="{E9C51FCA-4E92-0B1A-DF44-F74C5CCA9573}"/>
                </a:ext>
              </a:extLst>
            </p:cNvPr>
            <p:cNvSpPr/>
            <p:nvPr/>
          </p:nvSpPr>
          <p:spPr>
            <a:xfrm>
              <a:off x="5596950" y="5178756"/>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26" name="CaixaDeTexto 25">
            <a:extLst>
              <a:ext uri="{FF2B5EF4-FFF2-40B4-BE49-F238E27FC236}">
                <a16:creationId xmlns:a16="http://schemas.microsoft.com/office/drawing/2014/main" id="{850E2A74-0C6F-9D60-F13E-0555A823A6D6}"/>
              </a:ext>
            </a:extLst>
          </p:cNvPr>
          <p:cNvSpPr txBox="1"/>
          <p:nvPr/>
        </p:nvSpPr>
        <p:spPr>
          <a:xfrm>
            <a:off x="1311253" y="2622624"/>
            <a:ext cx="3803203" cy="2246769"/>
          </a:xfrm>
          <a:prstGeom prst="rect">
            <a:avLst/>
          </a:prstGeom>
          <a:noFill/>
        </p:spPr>
        <p:txBody>
          <a:bodyPr wrap="square">
            <a:spAutoFit/>
          </a:bodyPr>
          <a:lstStyle/>
          <a:p>
            <a:r>
              <a:rPr lang="pt-BR" sz="2000" dirty="0"/>
              <a:t>Construir um relacionamento positivo com o cliente começa pela escuta ativa. Quando ouvimos de forma genuína, sem pressa para responder, conseguimos entender mais do que apenas as palavras ditas.</a:t>
            </a:r>
          </a:p>
        </p:txBody>
      </p:sp>
      <p:grpSp>
        <p:nvGrpSpPr>
          <p:cNvPr id="5" name="Agrupar 4">
            <a:extLst>
              <a:ext uri="{FF2B5EF4-FFF2-40B4-BE49-F238E27FC236}">
                <a16:creationId xmlns:a16="http://schemas.microsoft.com/office/drawing/2014/main" id="{E9122FA1-4E6A-EA32-313F-7E16ECD1A8B6}"/>
              </a:ext>
            </a:extLst>
          </p:cNvPr>
          <p:cNvGrpSpPr/>
          <p:nvPr/>
        </p:nvGrpSpPr>
        <p:grpSpPr>
          <a:xfrm>
            <a:off x="206491" y="161364"/>
            <a:ext cx="11779017" cy="431602"/>
            <a:chOff x="206491" y="161364"/>
            <a:chExt cx="11779017" cy="431602"/>
          </a:xfrm>
        </p:grpSpPr>
        <p:grpSp>
          <p:nvGrpSpPr>
            <p:cNvPr id="27" name="Agrupar 26">
              <a:extLst>
                <a:ext uri="{FF2B5EF4-FFF2-40B4-BE49-F238E27FC236}">
                  <a16:creationId xmlns:a16="http://schemas.microsoft.com/office/drawing/2014/main" id="{4FDFE288-7C1D-CB9F-945C-1E6DFEC5262E}"/>
                </a:ext>
              </a:extLst>
            </p:cNvPr>
            <p:cNvGrpSpPr/>
            <p:nvPr/>
          </p:nvGrpSpPr>
          <p:grpSpPr>
            <a:xfrm>
              <a:off x="206491" y="161364"/>
              <a:ext cx="11779017" cy="431602"/>
              <a:chOff x="206491" y="161364"/>
              <a:chExt cx="11779017" cy="431602"/>
            </a:xfrm>
          </p:grpSpPr>
          <p:grpSp>
            <p:nvGrpSpPr>
              <p:cNvPr id="29" name="Group 6">
                <a:extLst>
                  <a:ext uri="{FF2B5EF4-FFF2-40B4-BE49-F238E27FC236}">
                    <a16:creationId xmlns:a16="http://schemas.microsoft.com/office/drawing/2014/main" id="{11DB296F-A08D-CE74-A4CB-C5A8ABB3E8FB}"/>
                  </a:ext>
                </a:extLst>
              </p:cNvPr>
              <p:cNvGrpSpPr/>
              <p:nvPr/>
            </p:nvGrpSpPr>
            <p:grpSpPr>
              <a:xfrm>
                <a:off x="206491" y="161364"/>
                <a:ext cx="11779017" cy="431602"/>
                <a:chOff x="206491" y="161364"/>
                <a:chExt cx="11779017" cy="431602"/>
              </a:xfrm>
            </p:grpSpPr>
            <p:sp>
              <p:nvSpPr>
                <p:cNvPr id="31" name="Retângulo: Cantos Arredondados 30">
                  <a:extLst>
                    <a:ext uri="{FF2B5EF4-FFF2-40B4-BE49-F238E27FC236}">
                      <a16:creationId xmlns:a16="http://schemas.microsoft.com/office/drawing/2014/main" id="{BCF20450-3BD7-13D5-49F6-BACF700D64F7}"/>
                    </a:ext>
                  </a:extLst>
                </p:cNvPr>
                <p:cNvSpPr/>
                <p:nvPr/>
              </p:nvSpPr>
              <p:spPr>
                <a:xfrm>
                  <a:off x="206491" y="161364"/>
                  <a:ext cx="11779017" cy="431602"/>
                </a:xfrm>
                <a:prstGeom prst="roundRect">
                  <a:avLst/>
                </a:prstGeom>
                <a:gradFill>
                  <a:gsLst>
                    <a:gs pos="99000">
                      <a:srgbClr val="EB5800"/>
                    </a:gs>
                    <a:gs pos="0">
                      <a:srgbClr val="530A0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32" name="Gráfico 31">
                  <a:extLst>
                    <a:ext uri="{FF2B5EF4-FFF2-40B4-BE49-F238E27FC236}">
                      <a16:creationId xmlns:a16="http://schemas.microsoft.com/office/drawing/2014/main" id="{2AD54FF8-AB1D-8C28-C332-7942A9BAC6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grpSp>
          <p:sp>
            <p:nvSpPr>
              <p:cNvPr id="30" name="CaixaDeTexto 17">
                <a:extLst>
                  <a:ext uri="{FF2B5EF4-FFF2-40B4-BE49-F238E27FC236}">
                    <a16:creationId xmlns:a16="http://schemas.microsoft.com/office/drawing/2014/main" id="{6A2C15F3-3646-CA6F-7FD8-39E0B22F188D}"/>
                  </a:ext>
                </a:extLst>
              </p:cNvPr>
              <p:cNvSpPr txBox="1"/>
              <p:nvPr/>
            </p:nvSpPr>
            <p:spPr>
              <a:xfrm>
                <a:off x="4063126" y="227735"/>
                <a:ext cx="3873397" cy="307777"/>
              </a:xfrm>
              <a:prstGeom prst="rect">
                <a:avLst/>
              </a:prstGeom>
              <a:noFill/>
            </p:spPr>
            <p:txBody>
              <a:bodyPr wrap="square" rtlCol="0">
                <a:spAutoFit/>
              </a:bodyPr>
              <a:lstStyle/>
              <a:p>
                <a:pPr algn="ctr"/>
                <a:r>
                  <a:rPr lang="pt-BR" sz="1400" dirty="0">
                    <a:solidFill>
                      <a:schemeClr val="bg1"/>
                    </a:solidFill>
                    <a:latin typeface="AMX" pitchFamily="2" charset="77"/>
                  </a:rPr>
                  <a:t>CONSTRUÇÃO DE RELACIONAMENTO</a:t>
                </a:r>
              </a:p>
            </p:txBody>
          </p:sp>
        </p:grpSp>
        <p:pic>
          <p:nvPicPr>
            <p:cNvPr id="28" name="Gráfico 27">
              <a:extLst>
                <a:ext uri="{FF2B5EF4-FFF2-40B4-BE49-F238E27FC236}">
                  <a16:creationId xmlns:a16="http://schemas.microsoft.com/office/drawing/2014/main" id="{8AFB4A13-8C8D-4D41-DE42-2605CA2C63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50739" y="232775"/>
              <a:ext cx="758521" cy="286406"/>
            </a:xfrm>
            <a:prstGeom prst="rect">
              <a:avLst/>
            </a:prstGeom>
          </p:spPr>
        </p:pic>
      </p:grpSp>
    </p:spTree>
    <p:extLst>
      <p:ext uri="{BB962C8B-B14F-4D97-AF65-F5344CB8AC3E}">
        <p14:creationId xmlns:p14="http://schemas.microsoft.com/office/powerpoint/2010/main" val="6316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20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700"/>
                            </p:stCondLst>
                            <p:childTnLst>
                              <p:par>
                                <p:cTn id="18" presetID="10"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C13BF-9FEB-6803-43CD-DE3D0272BC89}"/>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A570E00D-1D5C-214C-726A-DC17609FF062}"/>
              </a:ext>
            </a:extLst>
          </p:cNvPr>
          <p:cNvPicPr>
            <a:picLocks noChangeAspect="1"/>
          </p:cNvPicPr>
          <p:nvPr/>
        </p:nvPicPr>
        <p:blipFill>
          <a:blip r:embed="rId2">
            <a:extLst>
              <a:ext uri="{28A0092B-C50C-407E-A947-70E740481C1C}">
                <a14:useLocalDpi xmlns:a14="http://schemas.microsoft.com/office/drawing/2010/main" val="0"/>
              </a:ext>
            </a:extLst>
          </a:blip>
          <a:srcRect l="8525" t="679" r="22697" b="-679"/>
          <a:stretch>
            <a:fillRect/>
          </a:stretch>
        </p:blipFill>
        <p:spPr>
          <a:xfrm>
            <a:off x="3937688" y="0"/>
            <a:ext cx="8254312" cy="6858000"/>
          </a:xfrm>
          <a:prstGeom prst="rect">
            <a:avLst/>
          </a:prstGeom>
        </p:spPr>
      </p:pic>
      <p:sp>
        <p:nvSpPr>
          <p:cNvPr id="3" name="Retângulo 2">
            <a:extLst>
              <a:ext uri="{FF2B5EF4-FFF2-40B4-BE49-F238E27FC236}">
                <a16:creationId xmlns:a16="http://schemas.microsoft.com/office/drawing/2014/main" id="{23E5954C-B8E1-E040-E84B-9C77C94A58EA}"/>
              </a:ext>
            </a:extLst>
          </p:cNvPr>
          <p:cNvSpPr/>
          <p:nvPr/>
        </p:nvSpPr>
        <p:spPr>
          <a:xfrm>
            <a:off x="0" y="0"/>
            <a:ext cx="11804073" cy="6858000"/>
          </a:xfrm>
          <a:prstGeom prst="rect">
            <a:avLst/>
          </a:prstGeom>
          <a:gradFill>
            <a:gsLst>
              <a:gs pos="45000">
                <a:schemeClr val="bg1">
                  <a:lumMod val="95000"/>
                </a:schemeClr>
              </a:gs>
              <a:gs pos="0">
                <a:schemeClr val="bg1">
                  <a:lumMod val="95000"/>
                </a:schemeClr>
              </a:gs>
              <a:gs pos="70000">
                <a:srgbClr val="B63D00">
                  <a:alpha val="8000"/>
                </a:srgbClr>
              </a:gs>
              <a:gs pos="100000">
                <a:srgbClr val="EB5800">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Arredondado 5">
            <a:extLst>
              <a:ext uri="{FF2B5EF4-FFF2-40B4-BE49-F238E27FC236}">
                <a16:creationId xmlns:a16="http://schemas.microsoft.com/office/drawing/2014/main" id="{B159A1F7-6325-4044-1C38-0830B12DC412}"/>
              </a:ext>
            </a:extLst>
          </p:cNvPr>
          <p:cNvSpPr/>
          <p:nvPr/>
        </p:nvSpPr>
        <p:spPr>
          <a:xfrm>
            <a:off x="245328" y="1079521"/>
            <a:ext cx="11779016" cy="4878921"/>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6" name="Agrupar 5">
            <a:extLst>
              <a:ext uri="{FF2B5EF4-FFF2-40B4-BE49-F238E27FC236}">
                <a16:creationId xmlns:a16="http://schemas.microsoft.com/office/drawing/2014/main" id="{2E752B0E-9490-11E3-D3E1-3D0126372539}"/>
              </a:ext>
            </a:extLst>
          </p:cNvPr>
          <p:cNvGrpSpPr/>
          <p:nvPr/>
        </p:nvGrpSpPr>
        <p:grpSpPr>
          <a:xfrm>
            <a:off x="5813860" y="4519398"/>
            <a:ext cx="5618723" cy="1512346"/>
            <a:chOff x="4950615" y="4596103"/>
            <a:chExt cx="5618723" cy="1512346"/>
          </a:xfrm>
        </p:grpSpPr>
        <p:grpSp>
          <p:nvGrpSpPr>
            <p:cNvPr id="7" name="Agrupar 6">
              <a:extLst>
                <a:ext uri="{FF2B5EF4-FFF2-40B4-BE49-F238E27FC236}">
                  <a16:creationId xmlns:a16="http://schemas.microsoft.com/office/drawing/2014/main" id="{E5A4CA0D-AB1C-8285-8EA2-947A7A3721F8}"/>
                </a:ext>
              </a:extLst>
            </p:cNvPr>
            <p:cNvGrpSpPr/>
            <p:nvPr/>
          </p:nvGrpSpPr>
          <p:grpSpPr>
            <a:xfrm>
              <a:off x="4950615" y="4596103"/>
              <a:ext cx="711141" cy="682504"/>
              <a:chOff x="4950615" y="4596103"/>
              <a:chExt cx="711141" cy="682504"/>
            </a:xfrm>
          </p:grpSpPr>
          <p:sp>
            <p:nvSpPr>
              <p:cNvPr id="12" name="Retângulo Arredondado 14">
                <a:extLst>
                  <a:ext uri="{FF2B5EF4-FFF2-40B4-BE49-F238E27FC236}">
                    <a16:creationId xmlns:a16="http://schemas.microsoft.com/office/drawing/2014/main" id="{96EE7C40-0CE0-0A09-C72D-0E932BCB4A77}"/>
                  </a:ext>
                </a:extLst>
              </p:cNvPr>
              <p:cNvSpPr/>
              <p:nvPr/>
            </p:nvSpPr>
            <p:spPr>
              <a:xfrm>
                <a:off x="5196243" y="4596103"/>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Arredondado 15">
                <a:extLst>
                  <a:ext uri="{FF2B5EF4-FFF2-40B4-BE49-F238E27FC236}">
                    <a16:creationId xmlns:a16="http://schemas.microsoft.com/office/drawing/2014/main" id="{7B4C88E4-9622-F472-7F02-4D00207CE3EE}"/>
                  </a:ext>
                </a:extLst>
              </p:cNvPr>
              <p:cNvSpPr/>
              <p:nvPr/>
            </p:nvSpPr>
            <p:spPr>
              <a:xfrm>
                <a:off x="4950615" y="4946098"/>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8" name="Agrupar 7">
              <a:extLst>
                <a:ext uri="{FF2B5EF4-FFF2-40B4-BE49-F238E27FC236}">
                  <a16:creationId xmlns:a16="http://schemas.microsoft.com/office/drawing/2014/main" id="{C490CCFB-E79A-F2C9-771E-ED60AD21AF0B}"/>
                </a:ext>
              </a:extLst>
            </p:cNvPr>
            <p:cNvGrpSpPr/>
            <p:nvPr/>
          </p:nvGrpSpPr>
          <p:grpSpPr>
            <a:xfrm>
              <a:off x="9422969" y="4931430"/>
              <a:ext cx="1146369" cy="1177019"/>
              <a:chOff x="5273439" y="1600366"/>
              <a:chExt cx="460710" cy="473027"/>
            </a:xfrm>
          </p:grpSpPr>
          <p:sp>
            <p:nvSpPr>
              <p:cNvPr id="9" name="Retângulo Arredondado 11">
                <a:extLst>
                  <a:ext uri="{FF2B5EF4-FFF2-40B4-BE49-F238E27FC236}">
                    <a16:creationId xmlns:a16="http://schemas.microsoft.com/office/drawing/2014/main" id="{32020E16-99A2-9FF0-686C-659FED813F95}"/>
                  </a:ext>
                </a:extLst>
              </p:cNvPr>
              <p:cNvSpPr/>
              <p:nvPr/>
            </p:nvSpPr>
            <p:spPr>
              <a:xfrm>
                <a:off x="5273439" y="1771786"/>
                <a:ext cx="301607" cy="301607"/>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Arredondado 12">
                <a:extLst>
                  <a:ext uri="{FF2B5EF4-FFF2-40B4-BE49-F238E27FC236}">
                    <a16:creationId xmlns:a16="http://schemas.microsoft.com/office/drawing/2014/main" id="{1FC3EA7E-1C99-5F53-6C08-B9B565048356}"/>
                  </a:ext>
                </a:extLst>
              </p:cNvPr>
              <p:cNvSpPr/>
              <p:nvPr/>
            </p:nvSpPr>
            <p:spPr>
              <a:xfrm>
                <a:off x="5476760" y="1670929"/>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Arredondado 13">
                <a:extLst>
                  <a:ext uri="{FF2B5EF4-FFF2-40B4-BE49-F238E27FC236}">
                    <a16:creationId xmlns:a16="http://schemas.microsoft.com/office/drawing/2014/main" id="{8121EB83-54D8-299C-1779-C6A4A2D90774}"/>
                  </a:ext>
                </a:extLst>
              </p:cNvPr>
              <p:cNvSpPr/>
              <p:nvPr/>
            </p:nvSpPr>
            <p:spPr>
              <a:xfrm>
                <a:off x="5577197" y="1600366"/>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grpSp>
        <p:nvGrpSpPr>
          <p:cNvPr id="14" name="Agrupar 13">
            <a:extLst>
              <a:ext uri="{FF2B5EF4-FFF2-40B4-BE49-F238E27FC236}">
                <a16:creationId xmlns:a16="http://schemas.microsoft.com/office/drawing/2014/main" id="{EAEDD476-29A8-8258-22F1-22506797792E}"/>
              </a:ext>
            </a:extLst>
          </p:cNvPr>
          <p:cNvGrpSpPr/>
          <p:nvPr/>
        </p:nvGrpSpPr>
        <p:grpSpPr>
          <a:xfrm>
            <a:off x="9072076" y="899558"/>
            <a:ext cx="1214138" cy="2051931"/>
            <a:chOff x="7143630" y="1328156"/>
            <a:chExt cx="1214138" cy="2051931"/>
          </a:xfrm>
        </p:grpSpPr>
        <p:grpSp>
          <p:nvGrpSpPr>
            <p:cNvPr id="15" name="Agrupar 14">
              <a:extLst>
                <a:ext uri="{FF2B5EF4-FFF2-40B4-BE49-F238E27FC236}">
                  <a16:creationId xmlns:a16="http://schemas.microsoft.com/office/drawing/2014/main" id="{31C3EF11-2E75-BF7E-7C7A-3957771F18FE}"/>
                </a:ext>
              </a:extLst>
            </p:cNvPr>
            <p:cNvGrpSpPr/>
            <p:nvPr/>
          </p:nvGrpSpPr>
          <p:grpSpPr>
            <a:xfrm>
              <a:off x="7531978" y="2545183"/>
              <a:ext cx="825790" cy="834904"/>
              <a:chOff x="7531978" y="2545183"/>
              <a:chExt cx="825790" cy="834904"/>
            </a:xfrm>
          </p:grpSpPr>
          <p:sp>
            <p:nvSpPr>
              <p:cNvPr id="19" name="Retângulo Arredondado 20">
                <a:extLst>
                  <a:ext uri="{FF2B5EF4-FFF2-40B4-BE49-F238E27FC236}">
                    <a16:creationId xmlns:a16="http://schemas.microsoft.com/office/drawing/2014/main" id="{8313B19E-9491-3FA3-2024-E202C27D88FB}"/>
                  </a:ext>
                </a:extLst>
              </p:cNvPr>
              <p:cNvSpPr/>
              <p:nvPr/>
            </p:nvSpPr>
            <p:spPr>
              <a:xfrm>
                <a:off x="7531978" y="2545183"/>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0" name="Retângulo Arredondado 21">
                <a:extLst>
                  <a:ext uri="{FF2B5EF4-FFF2-40B4-BE49-F238E27FC236}">
                    <a16:creationId xmlns:a16="http://schemas.microsoft.com/office/drawing/2014/main" id="{B7CD4738-4D43-6E72-0F32-4661775492A2}"/>
                  </a:ext>
                </a:extLst>
              </p:cNvPr>
              <p:cNvSpPr/>
              <p:nvPr/>
            </p:nvSpPr>
            <p:spPr>
              <a:xfrm>
                <a:off x="8025259" y="3047578"/>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6" name="Agrupar 15">
              <a:extLst>
                <a:ext uri="{FF2B5EF4-FFF2-40B4-BE49-F238E27FC236}">
                  <a16:creationId xmlns:a16="http://schemas.microsoft.com/office/drawing/2014/main" id="{CDDE163F-3370-C891-570F-6EB4AF44D90F}"/>
                </a:ext>
              </a:extLst>
            </p:cNvPr>
            <p:cNvGrpSpPr/>
            <p:nvPr/>
          </p:nvGrpSpPr>
          <p:grpSpPr>
            <a:xfrm>
              <a:off x="7143630" y="1328156"/>
              <a:ext cx="569638" cy="556790"/>
              <a:chOff x="4357409" y="152262"/>
              <a:chExt cx="228930" cy="223766"/>
            </a:xfrm>
          </p:grpSpPr>
          <p:sp>
            <p:nvSpPr>
              <p:cNvPr id="17" name="Retângulo Arredondado 18">
                <a:extLst>
                  <a:ext uri="{FF2B5EF4-FFF2-40B4-BE49-F238E27FC236}">
                    <a16:creationId xmlns:a16="http://schemas.microsoft.com/office/drawing/2014/main" id="{E53BA903-201B-559C-CB20-859FD72A4ADF}"/>
                  </a:ext>
                </a:extLst>
              </p:cNvPr>
              <p:cNvSpPr/>
              <p:nvPr/>
            </p:nvSpPr>
            <p:spPr>
              <a:xfrm>
                <a:off x="4514555" y="152262"/>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8" name="Retângulo Arredondado 19">
                <a:extLst>
                  <a:ext uri="{FF2B5EF4-FFF2-40B4-BE49-F238E27FC236}">
                    <a16:creationId xmlns:a16="http://schemas.microsoft.com/office/drawing/2014/main" id="{99542878-4482-50FA-9DF4-64EE14631030}"/>
                  </a:ext>
                </a:extLst>
              </p:cNvPr>
              <p:cNvSpPr/>
              <p:nvPr/>
            </p:nvSpPr>
            <p:spPr>
              <a:xfrm>
                <a:off x="4357409" y="219076"/>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grpSp>
        <p:nvGrpSpPr>
          <p:cNvPr id="21" name="Agrupar 20">
            <a:extLst>
              <a:ext uri="{FF2B5EF4-FFF2-40B4-BE49-F238E27FC236}">
                <a16:creationId xmlns:a16="http://schemas.microsoft.com/office/drawing/2014/main" id="{43CE8FF0-ED14-9D73-B834-E77E67E3BAEA}"/>
              </a:ext>
            </a:extLst>
          </p:cNvPr>
          <p:cNvGrpSpPr/>
          <p:nvPr/>
        </p:nvGrpSpPr>
        <p:grpSpPr>
          <a:xfrm>
            <a:off x="423559" y="1373159"/>
            <a:ext cx="1002789" cy="1203303"/>
            <a:chOff x="5234195" y="4428055"/>
            <a:chExt cx="1002789" cy="1203303"/>
          </a:xfrm>
        </p:grpSpPr>
        <p:sp>
          <p:nvSpPr>
            <p:cNvPr id="22" name="Retângulo Arredondado 103">
              <a:extLst>
                <a:ext uri="{FF2B5EF4-FFF2-40B4-BE49-F238E27FC236}">
                  <a16:creationId xmlns:a16="http://schemas.microsoft.com/office/drawing/2014/main" id="{5B656FB1-E33A-BA2B-3249-438DBF1C661F}"/>
                </a:ext>
              </a:extLst>
            </p:cNvPr>
            <p:cNvSpPr/>
            <p:nvPr/>
          </p:nvSpPr>
          <p:spPr>
            <a:xfrm>
              <a:off x="6006794" y="4749153"/>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Arredondado 104">
              <a:extLst>
                <a:ext uri="{FF2B5EF4-FFF2-40B4-BE49-F238E27FC236}">
                  <a16:creationId xmlns:a16="http://schemas.microsoft.com/office/drawing/2014/main" id="{F59A48D1-9999-B969-7EB9-5603BFBF78A6}"/>
                </a:ext>
              </a:extLst>
            </p:cNvPr>
            <p:cNvSpPr/>
            <p:nvPr/>
          </p:nvSpPr>
          <p:spPr>
            <a:xfrm>
              <a:off x="5234195" y="4428055"/>
              <a:ext cx="633587" cy="633586"/>
            </a:xfrm>
            <a:prstGeom prst="roundRect">
              <a:avLst/>
            </a:prstGeom>
            <a:solidFill>
              <a:srgbClr val="530C05">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Retângulo Arredondado 106">
              <a:extLst>
                <a:ext uri="{FF2B5EF4-FFF2-40B4-BE49-F238E27FC236}">
                  <a16:creationId xmlns:a16="http://schemas.microsoft.com/office/drawing/2014/main" id="{CDD7EDA2-F992-D468-81D6-0E77F8B0E8DF}"/>
                </a:ext>
              </a:extLst>
            </p:cNvPr>
            <p:cNvSpPr/>
            <p:nvPr/>
          </p:nvSpPr>
          <p:spPr>
            <a:xfrm>
              <a:off x="5234626" y="5341132"/>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5" name="Retângulo Arredondado 107">
              <a:extLst>
                <a:ext uri="{FF2B5EF4-FFF2-40B4-BE49-F238E27FC236}">
                  <a16:creationId xmlns:a16="http://schemas.microsoft.com/office/drawing/2014/main" id="{24DE3158-02BC-E772-4E5E-F7A639EE6E1D}"/>
                </a:ext>
              </a:extLst>
            </p:cNvPr>
            <p:cNvSpPr/>
            <p:nvPr/>
          </p:nvSpPr>
          <p:spPr>
            <a:xfrm>
              <a:off x="5596950" y="5178756"/>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26" name="CaixaDeTexto 25">
            <a:extLst>
              <a:ext uri="{FF2B5EF4-FFF2-40B4-BE49-F238E27FC236}">
                <a16:creationId xmlns:a16="http://schemas.microsoft.com/office/drawing/2014/main" id="{036DF525-2608-D8B9-EF40-D2624E8CB8B2}"/>
              </a:ext>
            </a:extLst>
          </p:cNvPr>
          <p:cNvSpPr txBox="1"/>
          <p:nvPr/>
        </p:nvSpPr>
        <p:spPr>
          <a:xfrm>
            <a:off x="1234901" y="2301421"/>
            <a:ext cx="3854305" cy="2862322"/>
          </a:xfrm>
          <a:prstGeom prst="rect">
            <a:avLst/>
          </a:prstGeom>
          <a:noFill/>
        </p:spPr>
        <p:txBody>
          <a:bodyPr wrap="square">
            <a:spAutoFit/>
          </a:bodyPr>
          <a:lstStyle/>
          <a:p>
            <a:r>
              <a:rPr lang="pt-BR" sz="2000" dirty="0"/>
              <a:t>É nesse espaço que a confiança começa a nascer. Ao demonstrar coerência entre o que se fala e o que se entrega, o vendedor passa a ser visto não apenas como um representante de soluções, mas alguém que realmente entende o contexto e se importa com a satisfação do cliente.</a:t>
            </a:r>
          </a:p>
        </p:txBody>
      </p:sp>
      <p:grpSp>
        <p:nvGrpSpPr>
          <p:cNvPr id="5" name="Agrupar 4">
            <a:extLst>
              <a:ext uri="{FF2B5EF4-FFF2-40B4-BE49-F238E27FC236}">
                <a16:creationId xmlns:a16="http://schemas.microsoft.com/office/drawing/2014/main" id="{6D48BE95-7CAA-5D16-F6CF-619914587E06}"/>
              </a:ext>
            </a:extLst>
          </p:cNvPr>
          <p:cNvGrpSpPr/>
          <p:nvPr/>
        </p:nvGrpSpPr>
        <p:grpSpPr>
          <a:xfrm>
            <a:off x="206491" y="161364"/>
            <a:ext cx="11779017" cy="431602"/>
            <a:chOff x="206491" y="161364"/>
            <a:chExt cx="11779017" cy="431602"/>
          </a:xfrm>
        </p:grpSpPr>
        <p:grpSp>
          <p:nvGrpSpPr>
            <p:cNvPr id="27" name="Agrupar 26">
              <a:extLst>
                <a:ext uri="{FF2B5EF4-FFF2-40B4-BE49-F238E27FC236}">
                  <a16:creationId xmlns:a16="http://schemas.microsoft.com/office/drawing/2014/main" id="{D98A6892-5F72-10D3-382D-E64FA9898C07}"/>
                </a:ext>
              </a:extLst>
            </p:cNvPr>
            <p:cNvGrpSpPr/>
            <p:nvPr/>
          </p:nvGrpSpPr>
          <p:grpSpPr>
            <a:xfrm>
              <a:off x="206491" y="161364"/>
              <a:ext cx="11779017" cy="431602"/>
              <a:chOff x="206491" y="161364"/>
              <a:chExt cx="11779017" cy="431602"/>
            </a:xfrm>
          </p:grpSpPr>
          <p:grpSp>
            <p:nvGrpSpPr>
              <p:cNvPr id="29" name="Group 6">
                <a:extLst>
                  <a:ext uri="{FF2B5EF4-FFF2-40B4-BE49-F238E27FC236}">
                    <a16:creationId xmlns:a16="http://schemas.microsoft.com/office/drawing/2014/main" id="{F1976CAE-6FB1-70B1-DEFC-002CE90A19D8}"/>
                  </a:ext>
                </a:extLst>
              </p:cNvPr>
              <p:cNvGrpSpPr/>
              <p:nvPr/>
            </p:nvGrpSpPr>
            <p:grpSpPr>
              <a:xfrm>
                <a:off x="206491" y="161364"/>
                <a:ext cx="11779017" cy="431602"/>
                <a:chOff x="206491" y="161364"/>
                <a:chExt cx="11779017" cy="431602"/>
              </a:xfrm>
            </p:grpSpPr>
            <p:sp>
              <p:nvSpPr>
                <p:cNvPr id="31" name="Retângulo: Cantos Arredondados 30">
                  <a:extLst>
                    <a:ext uri="{FF2B5EF4-FFF2-40B4-BE49-F238E27FC236}">
                      <a16:creationId xmlns:a16="http://schemas.microsoft.com/office/drawing/2014/main" id="{3920676F-67C8-0839-9539-3EA97BBF20AF}"/>
                    </a:ext>
                  </a:extLst>
                </p:cNvPr>
                <p:cNvSpPr/>
                <p:nvPr/>
              </p:nvSpPr>
              <p:spPr>
                <a:xfrm>
                  <a:off x="206491" y="161364"/>
                  <a:ext cx="11779017" cy="431602"/>
                </a:xfrm>
                <a:prstGeom prst="roundRect">
                  <a:avLst/>
                </a:prstGeom>
                <a:gradFill>
                  <a:gsLst>
                    <a:gs pos="99000">
                      <a:srgbClr val="EB5800"/>
                    </a:gs>
                    <a:gs pos="0">
                      <a:srgbClr val="530A0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32" name="Gráfico 31">
                  <a:extLst>
                    <a:ext uri="{FF2B5EF4-FFF2-40B4-BE49-F238E27FC236}">
                      <a16:creationId xmlns:a16="http://schemas.microsoft.com/office/drawing/2014/main" id="{80B101EA-5AB7-C58A-D20E-20FE6469E9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grpSp>
          <p:sp>
            <p:nvSpPr>
              <p:cNvPr id="30" name="CaixaDeTexto 17">
                <a:extLst>
                  <a:ext uri="{FF2B5EF4-FFF2-40B4-BE49-F238E27FC236}">
                    <a16:creationId xmlns:a16="http://schemas.microsoft.com/office/drawing/2014/main" id="{0F48D988-299F-13B2-1EBE-E244E2C3521A}"/>
                  </a:ext>
                </a:extLst>
              </p:cNvPr>
              <p:cNvSpPr txBox="1"/>
              <p:nvPr/>
            </p:nvSpPr>
            <p:spPr>
              <a:xfrm>
                <a:off x="4063126" y="227735"/>
                <a:ext cx="3873397" cy="307777"/>
              </a:xfrm>
              <a:prstGeom prst="rect">
                <a:avLst/>
              </a:prstGeom>
              <a:noFill/>
            </p:spPr>
            <p:txBody>
              <a:bodyPr wrap="square" rtlCol="0">
                <a:spAutoFit/>
              </a:bodyPr>
              <a:lstStyle/>
              <a:p>
                <a:pPr algn="ctr"/>
                <a:r>
                  <a:rPr lang="pt-BR" sz="1400" dirty="0">
                    <a:solidFill>
                      <a:schemeClr val="bg1"/>
                    </a:solidFill>
                    <a:latin typeface="AMX" pitchFamily="2" charset="77"/>
                  </a:rPr>
                  <a:t>CONSTRUÇÃO DE RELACIONAMENTO</a:t>
                </a:r>
              </a:p>
            </p:txBody>
          </p:sp>
        </p:grpSp>
        <p:pic>
          <p:nvPicPr>
            <p:cNvPr id="28" name="Gráfico 27">
              <a:extLst>
                <a:ext uri="{FF2B5EF4-FFF2-40B4-BE49-F238E27FC236}">
                  <a16:creationId xmlns:a16="http://schemas.microsoft.com/office/drawing/2014/main" id="{0C622E24-10FE-0311-7036-1FAEC9D224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50739" y="232775"/>
              <a:ext cx="758521" cy="286406"/>
            </a:xfrm>
            <a:prstGeom prst="rect">
              <a:avLst/>
            </a:prstGeom>
          </p:spPr>
        </p:pic>
      </p:grpSp>
    </p:spTree>
    <p:extLst>
      <p:ext uri="{BB962C8B-B14F-4D97-AF65-F5344CB8AC3E}">
        <p14:creationId xmlns:p14="http://schemas.microsoft.com/office/powerpoint/2010/main" val="86550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20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700"/>
                            </p:stCondLst>
                            <p:childTnLst>
                              <p:par>
                                <p:cTn id="18" presetID="10"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7F344-F4E7-F865-F99D-723CAEABCBB5}"/>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6ECD608B-A7E4-D068-530B-391DCD502D32}"/>
              </a:ext>
            </a:extLst>
          </p:cNvPr>
          <p:cNvPicPr>
            <a:picLocks noChangeAspect="1"/>
          </p:cNvPicPr>
          <p:nvPr/>
        </p:nvPicPr>
        <p:blipFill>
          <a:blip r:embed="rId2">
            <a:extLst>
              <a:ext uri="{28A0092B-C50C-407E-A947-70E740481C1C}">
                <a14:useLocalDpi xmlns:a14="http://schemas.microsoft.com/office/drawing/2010/main" val="0"/>
              </a:ext>
            </a:extLst>
          </a:blip>
          <a:srcRect l="22697" r="8525"/>
          <a:stretch>
            <a:fillRect/>
          </a:stretch>
        </p:blipFill>
        <p:spPr>
          <a:xfrm flipH="1">
            <a:off x="3937688" y="0"/>
            <a:ext cx="8254312" cy="6858000"/>
          </a:xfrm>
          <a:prstGeom prst="rect">
            <a:avLst/>
          </a:prstGeom>
        </p:spPr>
      </p:pic>
      <p:sp>
        <p:nvSpPr>
          <p:cNvPr id="3" name="Retângulo 2">
            <a:extLst>
              <a:ext uri="{FF2B5EF4-FFF2-40B4-BE49-F238E27FC236}">
                <a16:creationId xmlns:a16="http://schemas.microsoft.com/office/drawing/2014/main" id="{683EA09B-8FF0-5B56-B4DA-AED05CAED681}"/>
              </a:ext>
            </a:extLst>
          </p:cNvPr>
          <p:cNvSpPr/>
          <p:nvPr/>
        </p:nvSpPr>
        <p:spPr>
          <a:xfrm>
            <a:off x="0" y="0"/>
            <a:ext cx="11804073" cy="6858000"/>
          </a:xfrm>
          <a:prstGeom prst="rect">
            <a:avLst/>
          </a:prstGeom>
          <a:gradFill>
            <a:gsLst>
              <a:gs pos="45000">
                <a:schemeClr val="bg1">
                  <a:lumMod val="95000"/>
                </a:schemeClr>
              </a:gs>
              <a:gs pos="0">
                <a:schemeClr val="bg1">
                  <a:lumMod val="95000"/>
                </a:schemeClr>
              </a:gs>
              <a:gs pos="70000">
                <a:srgbClr val="B63D00">
                  <a:alpha val="8000"/>
                </a:srgbClr>
              </a:gs>
              <a:gs pos="100000">
                <a:srgbClr val="EB5800">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Arredondado 5">
            <a:extLst>
              <a:ext uri="{FF2B5EF4-FFF2-40B4-BE49-F238E27FC236}">
                <a16:creationId xmlns:a16="http://schemas.microsoft.com/office/drawing/2014/main" id="{7B6A1F49-5BB0-E63A-953A-BA986415C037}"/>
              </a:ext>
            </a:extLst>
          </p:cNvPr>
          <p:cNvSpPr/>
          <p:nvPr/>
        </p:nvSpPr>
        <p:spPr>
          <a:xfrm>
            <a:off x="245328" y="1079521"/>
            <a:ext cx="11779016" cy="4878921"/>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6" name="Agrupar 5">
            <a:extLst>
              <a:ext uri="{FF2B5EF4-FFF2-40B4-BE49-F238E27FC236}">
                <a16:creationId xmlns:a16="http://schemas.microsoft.com/office/drawing/2014/main" id="{BF6B05B1-E07D-D451-75E7-302E1A19195B}"/>
              </a:ext>
            </a:extLst>
          </p:cNvPr>
          <p:cNvGrpSpPr/>
          <p:nvPr/>
        </p:nvGrpSpPr>
        <p:grpSpPr>
          <a:xfrm>
            <a:off x="5813860" y="4519398"/>
            <a:ext cx="5618723" cy="1512346"/>
            <a:chOff x="4950615" y="4596103"/>
            <a:chExt cx="5618723" cy="1512346"/>
          </a:xfrm>
        </p:grpSpPr>
        <p:grpSp>
          <p:nvGrpSpPr>
            <p:cNvPr id="7" name="Agrupar 6">
              <a:extLst>
                <a:ext uri="{FF2B5EF4-FFF2-40B4-BE49-F238E27FC236}">
                  <a16:creationId xmlns:a16="http://schemas.microsoft.com/office/drawing/2014/main" id="{326D908C-E801-6149-2C8E-34214A85EF3A}"/>
                </a:ext>
              </a:extLst>
            </p:cNvPr>
            <p:cNvGrpSpPr/>
            <p:nvPr/>
          </p:nvGrpSpPr>
          <p:grpSpPr>
            <a:xfrm>
              <a:off x="4950615" y="4596103"/>
              <a:ext cx="711141" cy="682504"/>
              <a:chOff x="4950615" y="4596103"/>
              <a:chExt cx="711141" cy="682504"/>
            </a:xfrm>
          </p:grpSpPr>
          <p:sp>
            <p:nvSpPr>
              <p:cNvPr id="12" name="Retângulo Arredondado 14">
                <a:extLst>
                  <a:ext uri="{FF2B5EF4-FFF2-40B4-BE49-F238E27FC236}">
                    <a16:creationId xmlns:a16="http://schemas.microsoft.com/office/drawing/2014/main" id="{96CA415A-9C6E-9FEC-3AA2-F756DFFC1D1E}"/>
                  </a:ext>
                </a:extLst>
              </p:cNvPr>
              <p:cNvSpPr/>
              <p:nvPr/>
            </p:nvSpPr>
            <p:spPr>
              <a:xfrm>
                <a:off x="5196243" y="4596103"/>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Arredondado 15">
                <a:extLst>
                  <a:ext uri="{FF2B5EF4-FFF2-40B4-BE49-F238E27FC236}">
                    <a16:creationId xmlns:a16="http://schemas.microsoft.com/office/drawing/2014/main" id="{9AADE6CA-B742-B6C0-3BF7-7045EF619445}"/>
                  </a:ext>
                </a:extLst>
              </p:cNvPr>
              <p:cNvSpPr/>
              <p:nvPr/>
            </p:nvSpPr>
            <p:spPr>
              <a:xfrm>
                <a:off x="4950615" y="4946098"/>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8" name="Agrupar 7">
              <a:extLst>
                <a:ext uri="{FF2B5EF4-FFF2-40B4-BE49-F238E27FC236}">
                  <a16:creationId xmlns:a16="http://schemas.microsoft.com/office/drawing/2014/main" id="{E95A8849-189E-11EF-AE51-C8B0C32C5CA2}"/>
                </a:ext>
              </a:extLst>
            </p:cNvPr>
            <p:cNvGrpSpPr/>
            <p:nvPr/>
          </p:nvGrpSpPr>
          <p:grpSpPr>
            <a:xfrm>
              <a:off x="9422969" y="4931430"/>
              <a:ext cx="1146369" cy="1177019"/>
              <a:chOff x="5273439" y="1600366"/>
              <a:chExt cx="460710" cy="473027"/>
            </a:xfrm>
          </p:grpSpPr>
          <p:sp>
            <p:nvSpPr>
              <p:cNvPr id="9" name="Retângulo Arredondado 11">
                <a:extLst>
                  <a:ext uri="{FF2B5EF4-FFF2-40B4-BE49-F238E27FC236}">
                    <a16:creationId xmlns:a16="http://schemas.microsoft.com/office/drawing/2014/main" id="{DE4F4273-E90D-2F7E-2344-F53E38CF1771}"/>
                  </a:ext>
                </a:extLst>
              </p:cNvPr>
              <p:cNvSpPr/>
              <p:nvPr/>
            </p:nvSpPr>
            <p:spPr>
              <a:xfrm>
                <a:off x="5273439" y="1771786"/>
                <a:ext cx="301607" cy="301607"/>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Arredondado 12">
                <a:extLst>
                  <a:ext uri="{FF2B5EF4-FFF2-40B4-BE49-F238E27FC236}">
                    <a16:creationId xmlns:a16="http://schemas.microsoft.com/office/drawing/2014/main" id="{D6C26704-2B77-53F7-984F-384F368D96FD}"/>
                  </a:ext>
                </a:extLst>
              </p:cNvPr>
              <p:cNvSpPr/>
              <p:nvPr/>
            </p:nvSpPr>
            <p:spPr>
              <a:xfrm>
                <a:off x="5476760" y="1670929"/>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Arredondado 13">
                <a:extLst>
                  <a:ext uri="{FF2B5EF4-FFF2-40B4-BE49-F238E27FC236}">
                    <a16:creationId xmlns:a16="http://schemas.microsoft.com/office/drawing/2014/main" id="{FEA0D220-36DA-960C-861A-5EEEFBE0D490}"/>
                  </a:ext>
                </a:extLst>
              </p:cNvPr>
              <p:cNvSpPr/>
              <p:nvPr/>
            </p:nvSpPr>
            <p:spPr>
              <a:xfrm>
                <a:off x="5577197" y="1600366"/>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grpSp>
        <p:nvGrpSpPr>
          <p:cNvPr id="14" name="Agrupar 13">
            <a:extLst>
              <a:ext uri="{FF2B5EF4-FFF2-40B4-BE49-F238E27FC236}">
                <a16:creationId xmlns:a16="http://schemas.microsoft.com/office/drawing/2014/main" id="{9E2A2C1B-2DC6-6293-802F-E4714F575DB6}"/>
              </a:ext>
            </a:extLst>
          </p:cNvPr>
          <p:cNvGrpSpPr/>
          <p:nvPr/>
        </p:nvGrpSpPr>
        <p:grpSpPr>
          <a:xfrm>
            <a:off x="7988165" y="1079521"/>
            <a:ext cx="1214138" cy="2051931"/>
            <a:chOff x="7143630" y="1328156"/>
            <a:chExt cx="1214138" cy="2051931"/>
          </a:xfrm>
        </p:grpSpPr>
        <p:grpSp>
          <p:nvGrpSpPr>
            <p:cNvPr id="15" name="Agrupar 14">
              <a:extLst>
                <a:ext uri="{FF2B5EF4-FFF2-40B4-BE49-F238E27FC236}">
                  <a16:creationId xmlns:a16="http://schemas.microsoft.com/office/drawing/2014/main" id="{60A3B3E9-64CD-AF4A-EFA2-FD423595438C}"/>
                </a:ext>
              </a:extLst>
            </p:cNvPr>
            <p:cNvGrpSpPr/>
            <p:nvPr/>
          </p:nvGrpSpPr>
          <p:grpSpPr>
            <a:xfrm>
              <a:off x="7531978" y="2545183"/>
              <a:ext cx="825790" cy="834904"/>
              <a:chOff x="7531978" y="2545183"/>
              <a:chExt cx="825790" cy="834904"/>
            </a:xfrm>
          </p:grpSpPr>
          <p:sp>
            <p:nvSpPr>
              <p:cNvPr id="19" name="Retângulo Arredondado 20">
                <a:extLst>
                  <a:ext uri="{FF2B5EF4-FFF2-40B4-BE49-F238E27FC236}">
                    <a16:creationId xmlns:a16="http://schemas.microsoft.com/office/drawing/2014/main" id="{43B22BE8-4DE7-E01C-94CF-CE34F99F5B7F}"/>
                  </a:ext>
                </a:extLst>
              </p:cNvPr>
              <p:cNvSpPr/>
              <p:nvPr/>
            </p:nvSpPr>
            <p:spPr>
              <a:xfrm>
                <a:off x="7531978" y="2545183"/>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0" name="Retângulo Arredondado 21">
                <a:extLst>
                  <a:ext uri="{FF2B5EF4-FFF2-40B4-BE49-F238E27FC236}">
                    <a16:creationId xmlns:a16="http://schemas.microsoft.com/office/drawing/2014/main" id="{6E162231-DF50-98B2-45DF-45D4E8B745AD}"/>
                  </a:ext>
                </a:extLst>
              </p:cNvPr>
              <p:cNvSpPr/>
              <p:nvPr/>
            </p:nvSpPr>
            <p:spPr>
              <a:xfrm>
                <a:off x="8025259" y="3047578"/>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6" name="Agrupar 15">
              <a:extLst>
                <a:ext uri="{FF2B5EF4-FFF2-40B4-BE49-F238E27FC236}">
                  <a16:creationId xmlns:a16="http://schemas.microsoft.com/office/drawing/2014/main" id="{AC393259-CA2D-8488-248A-E2F82A3A6E2D}"/>
                </a:ext>
              </a:extLst>
            </p:cNvPr>
            <p:cNvGrpSpPr/>
            <p:nvPr/>
          </p:nvGrpSpPr>
          <p:grpSpPr>
            <a:xfrm>
              <a:off x="7143630" y="1328156"/>
              <a:ext cx="569638" cy="556790"/>
              <a:chOff x="4357409" y="152262"/>
              <a:chExt cx="228930" cy="223766"/>
            </a:xfrm>
          </p:grpSpPr>
          <p:sp>
            <p:nvSpPr>
              <p:cNvPr id="17" name="Retângulo Arredondado 18">
                <a:extLst>
                  <a:ext uri="{FF2B5EF4-FFF2-40B4-BE49-F238E27FC236}">
                    <a16:creationId xmlns:a16="http://schemas.microsoft.com/office/drawing/2014/main" id="{ADF66A72-FA0F-B9AF-2F3F-A3C73F51C07D}"/>
                  </a:ext>
                </a:extLst>
              </p:cNvPr>
              <p:cNvSpPr/>
              <p:nvPr/>
            </p:nvSpPr>
            <p:spPr>
              <a:xfrm>
                <a:off x="4514555" y="152262"/>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8" name="Retângulo Arredondado 19">
                <a:extLst>
                  <a:ext uri="{FF2B5EF4-FFF2-40B4-BE49-F238E27FC236}">
                    <a16:creationId xmlns:a16="http://schemas.microsoft.com/office/drawing/2014/main" id="{7F28FA56-F7C9-6A98-6E71-5636BAC0A5AD}"/>
                  </a:ext>
                </a:extLst>
              </p:cNvPr>
              <p:cNvSpPr/>
              <p:nvPr/>
            </p:nvSpPr>
            <p:spPr>
              <a:xfrm>
                <a:off x="4357409" y="219076"/>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grpSp>
        <p:nvGrpSpPr>
          <p:cNvPr id="21" name="Agrupar 20">
            <a:extLst>
              <a:ext uri="{FF2B5EF4-FFF2-40B4-BE49-F238E27FC236}">
                <a16:creationId xmlns:a16="http://schemas.microsoft.com/office/drawing/2014/main" id="{308A2F92-39B5-A623-3364-1E24D2A33995}"/>
              </a:ext>
            </a:extLst>
          </p:cNvPr>
          <p:cNvGrpSpPr/>
          <p:nvPr/>
        </p:nvGrpSpPr>
        <p:grpSpPr>
          <a:xfrm>
            <a:off x="423559" y="1373159"/>
            <a:ext cx="1002789" cy="1203303"/>
            <a:chOff x="5234195" y="4428055"/>
            <a:chExt cx="1002789" cy="1203303"/>
          </a:xfrm>
        </p:grpSpPr>
        <p:sp>
          <p:nvSpPr>
            <p:cNvPr id="22" name="Retângulo Arredondado 103">
              <a:extLst>
                <a:ext uri="{FF2B5EF4-FFF2-40B4-BE49-F238E27FC236}">
                  <a16:creationId xmlns:a16="http://schemas.microsoft.com/office/drawing/2014/main" id="{B2A3B330-5B47-68C7-ACA6-DE933823EC60}"/>
                </a:ext>
              </a:extLst>
            </p:cNvPr>
            <p:cNvSpPr/>
            <p:nvPr/>
          </p:nvSpPr>
          <p:spPr>
            <a:xfrm>
              <a:off x="6006794" y="4749153"/>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Arredondado 104">
              <a:extLst>
                <a:ext uri="{FF2B5EF4-FFF2-40B4-BE49-F238E27FC236}">
                  <a16:creationId xmlns:a16="http://schemas.microsoft.com/office/drawing/2014/main" id="{D25605D8-1D3E-4C51-B08F-826022D31442}"/>
                </a:ext>
              </a:extLst>
            </p:cNvPr>
            <p:cNvSpPr/>
            <p:nvPr/>
          </p:nvSpPr>
          <p:spPr>
            <a:xfrm>
              <a:off x="5234195" y="4428055"/>
              <a:ext cx="633587" cy="633586"/>
            </a:xfrm>
            <a:prstGeom prst="roundRect">
              <a:avLst/>
            </a:prstGeom>
            <a:solidFill>
              <a:srgbClr val="530C05">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Retângulo Arredondado 106">
              <a:extLst>
                <a:ext uri="{FF2B5EF4-FFF2-40B4-BE49-F238E27FC236}">
                  <a16:creationId xmlns:a16="http://schemas.microsoft.com/office/drawing/2014/main" id="{F7728C71-A3F6-22CF-6E0C-0C747D9DC478}"/>
                </a:ext>
              </a:extLst>
            </p:cNvPr>
            <p:cNvSpPr/>
            <p:nvPr/>
          </p:nvSpPr>
          <p:spPr>
            <a:xfrm>
              <a:off x="5234626" y="5341132"/>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5" name="Retângulo Arredondado 107">
              <a:extLst>
                <a:ext uri="{FF2B5EF4-FFF2-40B4-BE49-F238E27FC236}">
                  <a16:creationId xmlns:a16="http://schemas.microsoft.com/office/drawing/2014/main" id="{A9B61D2F-2D32-1207-39FC-C711E3D7FF3E}"/>
                </a:ext>
              </a:extLst>
            </p:cNvPr>
            <p:cNvSpPr/>
            <p:nvPr/>
          </p:nvSpPr>
          <p:spPr>
            <a:xfrm>
              <a:off x="5596950" y="5178756"/>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26" name="CaixaDeTexto 25">
            <a:extLst>
              <a:ext uri="{FF2B5EF4-FFF2-40B4-BE49-F238E27FC236}">
                <a16:creationId xmlns:a16="http://schemas.microsoft.com/office/drawing/2014/main" id="{34CD5560-6198-3AB9-CB3C-1DDBC6E57375}"/>
              </a:ext>
            </a:extLst>
          </p:cNvPr>
          <p:cNvSpPr txBox="1"/>
          <p:nvPr/>
        </p:nvSpPr>
        <p:spPr>
          <a:xfrm>
            <a:off x="1057146" y="2436859"/>
            <a:ext cx="4207469" cy="2554545"/>
          </a:xfrm>
          <a:prstGeom prst="rect">
            <a:avLst/>
          </a:prstGeom>
          <a:noFill/>
        </p:spPr>
        <p:txBody>
          <a:bodyPr wrap="square">
            <a:spAutoFit/>
          </a:bodyPr>
          <a:lstStyle/>
          <a:p>
            <a:r>
              <a:rPr lang="pt-BR" sz="2000" dirty="0"/>
              <a:t>Quando escuta e confiança estão presentes, a conversa flui com naturalidade. E é nesse momento que surge o estado de </a:t>
            </a:r>
            <a:r>
              <a:rPr lang="pt-BR" sz="2000" dirty="0" err="1"/>
              <a:t>flow</a:t>
            </a:r>
            <a:r>
              <a:rPr lang="pt-BR" sz="2000" dirty="0"/>
              <a:t>. Essa experiência de engajamento mútua tem o potencial de transformar um processo de negociação em uma relação de parceria. </a:t>
            </a:r>
          </a:p>
        </p:txBody>
      </p:sp>
      <p:grpSp>
        <p:nvGrpSpPr>
          <p:cNvPr id="5" name="Agrupar 4">
            <a:extLst>
              <a:ext uri="{FF2B5EF4-FFF2-40B4-BE49-F238E27FC236}">
                <a16:creationId xmlns:a16="http://schemas.microsoft.com/office/drawing/2014/main" id="{518FFFFE-3C2F-D018-1A86-419279A3DAF9}"/>
              </a:ext>
            </a:extLst>
          </p:cNvPr>
          <p:cNvGrpSpPr/>
          <p:nvPr/>
        </p:nvGrpSpPr>
        <p:grpSpPr>
          <a:xfrm>
            <a:off x="206491" y="161364"/>
            <a:ext cx="11779017" cy="431602"/>
            <a:chOff x="206491" y="161364"/>
            <a:chExt cx="11779017" cy="431602"/>
          </a:xfrm>
        </p:grpSpPr>
        <p:grpSp>
          <p:nvGrpSpPr>
            <p:cNvPr id="27" name="Agrupar 26">
              <a:extLst>
                <a:ext uri="{FF2B5EF4-FFF2-40B4-BE49-F238E27FC236}">
                  <a16:creationId xmlns:a16="http://schemas.microsoft.com/office/drawing/2014/main" id="{2C381314-DCC1-9849-3B81-F536ED14DBEF}"/>
                </a:ext>
              </a:extLst>
            </p:cNvPr>
            <p:cNvGrpSpPr/>
            <p:nvPr/>
          </p:nvGrpSpPr>
          <p:grpSpPr>
            <a:xfrm>
              <a:off x="206491" y="161364"/>
              <a:ext cx="11779017" cy="431602"/>
              <a:chOff x="206491" y="161364"/>
              <a:chExt cx="11779017" cy="431602"/>
            </a:xfrm>
          </p:grpSpPr>
          <p:grpSp>
            <p:nvGrpSpPr>
              <p:cNvPr id="29" name="Group 6">
                <a:extLst>
                  <a:ext uri="{FF2B5EF4-FFF2-40B4-BE49-F238E27FC236}">
                    <a16:creationId xmlns:a16="http://schemas.microsoft.com/office/drawing/2014/main" id="{F19850FE-27CC-A6DE-BD70-89642ECC3C5E}"/>
                  </a:ext>
                </a:extLst>
              </p:cNvPr>
              <p:cNvGrpSpPr/>
              <p:nvPr/>
            </p:nvGrpSpPr>
            <p:grpSpPr>
              <a:xfrm>
                <a:off x="206491" y="161364"/>
                <a:ext cx="11779017" cy="431602"/>
                <a:chOff x="206491" y="161364"/>
                <a:chExt cx="11779017" cy="431602"/>
              </a:xfrm>
            </p:grpSpPr>
            <p:sp>
              <p:nvSpPr>
                <p:cNvPr id="31" name="Retângulo: Cantos Arredondados 30">
                  <a:extLst>
                    <a:ext uri="{FF2B5EF4-FFF2-40B4-BE49-F238E27FC236}">
                      <a16:creationId xmlns:a16="http://schemas.microsoft.com/office/drawing/2014/main" id="{A04A3709-CE6D-5B3A-8DB0-21AF7CDEC02C}"/>
                    </a:ext>
                  </a:extLst>
                </p:cNvPr>
                <p:cNvSpPr/>
                <p:nvPr/>
              </p:nvSpPr>
              <p:spPr>
                <a:xfrm>
                  <a:off x="206491" y="161364"/>
                  <a:ext cx="11779017" cy="431602"/>
                </a:xfrm>
                <a:prstGeom prst="roundRect">
                  <a:avLst/>
                </a:prstGeom>
                <a:gradFill>
                  <a:gsLst>
                    <a:gs pos="99000">
                      <a:srgbClr val="EB5800"/>
                    </a:gs>
                    <a:gs pos="0">
                      <a:srgbClr val="530A0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32" name="Gráfico 31">
                  <a:extLst>
                    <a:ext uri="{FF2B5EF4-FFF2-40B4-BE49-F238E27FC236}">
                      <a16:creationId xmlns:a16="http://schemas.microsoft.com/office/drawing/2014/main" id="{74D3B243-0561-D352-F647-16FB0EA584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grpSp>
          <p:sp>
            <p:nvSpPr>
              <p:cNvPr id="30" name="CaixaDeTexto 17">
                <a:extLst>
                  <a:ext uri="{FF2B5EF4-FFF2-40B4-BE49-F238E27FC236}">
                    <a16:creationId xmlns:a16="http://schemas.microsoft.com/office/drawing/2014/main" id="{713927BB-A881-1A25-E215-5FF9DA4A13E1}"/>
                  </a:ext>
                </a:extLst>
              </p:cNvPr>
              <p:cNvSpPr txBox="1"/>
              <p:nvPr/>
            </p:nvSpPr>
            <p:spPr>
              <a:xfrm>
                <a:off x="4063126" y="227735"/>
                <a:ext cx="3873397" cy="307777"/>
              </a:xfrm>
              <a:prstGeom prst="rect">
                <a:avLst/>
              </a:prstGeom>
              <a:noFill/>
            </p:spPr>
            <p:txBody>
              <a:bodyPr wrap="square" rtlCol="0">
                <a:spAutoFit/>
              </a:bodyPr>
              <a:lstStyle/>
              <a:p>
                <a:pPr algn="ctr"/>
                <a:r>
                  <a:rPr lang="pt-BR" sz="1400" dirty="0">
                    <a:solidFill>
                      <a:schemeClr val="bg1"/>
                    </a:solidFill>
                    <a:latin typeface="AMX" pitchFamily="2" charset="77"/>
                  </a:rPr>
                  <a:t>CONSTRUÇÃO DE RELACIONAMENTO</a:t>
                </a:r>
              </a:p>
            </p:txBody>
          </p:sp>
        </p:grpSp>
        <p:pic>
          <p:nvPicPr>
            <p:cNvPr id="28" name="Gráfico 27">
              <a:extLst>
                <a:ext uri="{FF2B5EF4-FFF2-40B4-BE49-F238E27FC236}">
                  <a16:creationId xmlns:a16="http://schemas.microsoft.com/office/drawing/2014/main" id="{6FF9E1F6-C349-9637-31B5-1750B84454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50739" y="232775"/>
              <a:ext cx="758521" cy="286406"/>
            </a:xfrm>
            <a:prstGeom prst="rect">
              <a:avLst/>
            </a:prstGeom>
          </p:spPr>
        </p:pic>
      </p:grpSp>
    </p:spTree>
    <p:extLst>
      <p:ext uri="{BB962C8B-B14F-4D97-AF65-F5344CB8AC3E}">
        <p14:creationId xmlns:p14="http://schemas.microsoft.com/office/powerpoint/2010/main" val="414012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20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700"/>
                            </p:stCondLst>
                            <p:childTnLst>
                              <p:par>
                                <p:cTn id="18" presetID="10"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A7983-A2F1-35EB-DF59-7E5C088431C6}"/>
            </a:ext>
          </a:extLst>
        </p:cNvPr>
        <p:cNvGrpSpPr/>
        <p:nvPr/>
      </p:nvGrpSpPr>
      <p:grpSpPr>
        <a:xfrm>
          <a:off x="0" y="0"/>
          <a:ext cx="0" cy="0"/>
          <a:chOff x="0" y="0"/>
          <a:chExt cx="0" cy="0"/>
        </a:xfrm>
      </p:grpSpPr>
      <p:sp>
        <p:nvSpPr>
          <p:cNvPr id="2" name="Retângulo Arredondado 5">
            <a:extLst>
              <a:ext uri="{FF2B5EF4-FFF2-40B4-BE49-F238E27FC236}">
                <a16:creationId xmlns:a16="http://schemas.microsoft.com/office/drawing/2014/main" id="{84840A9E-0730-AB39-D0D6-EA4376387002}"/>
              </a:ext>
            </a:extLst>
          </p:cNvPr>
          <p:cNvSpPr/>
          <p:nvPr/>
        </p:nvSpPr>
        <p:spPr>
          <a:xfrm>
            <a:off x="321955" y="1858107"/>
            <a:ext cx="11548087" cy="3141785"/>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2" name="Agrupar 11">
            <a:extLst>
              <a:ext uri="{FF2B5EF4-FFF2-40B4-BE49-F238E27FC236}">
                <a16:creationId xmlns:a16="http://schemas.microsoft.com/office/drawing/2014/main" id="{917A2F14-E95F-03C2-520F-52EB532FA5FB}"/>
              </a:ext>
            </a:extLst>
          </p:cNvPr>
          <p:cNvGrpSpPr/>
          <p:nvPr/>
        </p:nvGrpSpPr>
        <p:grpSpPr>
          <a:xfrm>
            <a:off x="935052" y="1241323"/>
            <a:ext cx="1002789" cy="1203303"/>
            <a:chOff x="5234195" y="4428055"/>
            <a:chExt cx="1002789" cy="1203303"/>
          </a:xfrm>
        </p:grpSpPr>
        <p:sp>
          <p:nvSpPr>
            <p:cNvPr id="13" name="Retângulo Arredondado 103">
              <a:extLst>
                <a:ext uri="{FF2B5EF4-FFF2-40B4-BE49-F238E27FC236}">
                  <a16:creationId xmlns:a16="http://schemas.microsoft.com/office/drawing/2014/main" id="{5D322A39-F6B8-4E74-FB18-E24748062D66}"/>
                </a:ext>
              </a:extLst>
            </p:cNvPr>
            <p:cNvSpPr/>
            <p:nvPr/>
          </p:nvSpPr>
          <p:spPr>
            <a:xfrm>
              <a:off x="6006794" y="4749153"/>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Arredondado 104">
              <a:extLst>
                <a:ext uri="{FF2B5EF4-FFF2-40B4-BE49-F238E27FC236}">
                  <a16:creationId xmlns:a16="http://schemas.microsoft.com/office/drawing/2014/main" id="{87CEE2A4-F0C4-090A-C103-FC7D6404A63A}"/>
                </a:ext>
              </a:extLst>
            </p:cNvPr>
            <p:cNvSpPr/>
            <p:nvPr/>
          </p:nvSpPr>
          <p:spPr>
            <a:xfrm>
              <a:off x="5234195" y="4428055"/>
              <a:ext cx="633587" cy="633586"/>
            </a:xfrm>
            <a:prstGeom prst="roundRect">
              <a:avLst/>
            </a:prstGeom>
            <a:solidFill>
              <a:srgbClr val="530C05">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Arredondado 106">
              <a:extLst>
                <a:ext uri="{FF2B5EF4-FFF2-40B4-BE49-F238E27FC236}">
                  <a16:creationId xmlns:a16="http://schemas.microsoft.com/office/drawing/2014/main" id="{26FF9AE1-4057-6A4F-A028-841E6696BDD5}"/>
                </a:ext>
              </a:extLst>
            </p:cNvPr>
            <p:cNvSpPr/>
            <p:nvPr/>
          </p:nvSpPr>
          <p:spPr>
            <a:xfrm>
              <a:off x="5234626" y="5341132"/>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107">
              <a:extLst>
                <a:ext uri="{FF2B5EF4-FFF2-40B4-BE49-F238E27FC236}">
                  <a16:creationId xmlns:a16="http://schemas.microsoft.com/office/drawing/2014/main" id="{5A88583E-99DE-BFCF-12CC-31655D95E0D5}"/>
                </a:ext>
              </a:extLst>
            </p:cNvPr>
            <p:cNvSpPr/>
            <p:nvPr/>
          </p:nvSpPr>
          <p:spPr>
            <a:xfrm>
              <a:off x="5596950" y="5178756"/>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9" name="CaixaDeTexto 18">
            <a:extLst>
              <a:ext uri="{FF2B5EF4-FFF2-40B4-BE49-F238E27FC236}">
                <a16:creationId xmlns:a16="http://schemas.microsoft.com/office/drawing/2014/main" id="{AA001D44-382D-C177-97FE-967F3B8511FD}"/>
              </a:ext>
            </a:extLst>
          </p:cNvPr>
          <p:cNvSpPr txBox="1"/>
          <p:nvPr/>
        </p:nvSpPr>
        <p:spPr>
          <a:xfrm>
            <a:off x="2643362" y="2828834"/>
            <a:ext cx="6905271" cy="1200329"/>
          </a:xfrm>
          <a:prstGeom prst="rect">
            <a:avLst/>
          </a:prstGeom>
          <a:noFill/>
        </p:spPr>
        <p:txBody>
          <a:bodyPr wrap="square">
            <a:spAutoFit/>
          </a:bodyPr>
          <a:lstStyle/>
          <a:p>
            <a:pPr algn="ctr"/>
            <a:r>
              <a:rPr lang="pt-BR" sz="2400" dirty="0"/>
              <a:t>E, quando tudo isso acontece, não apenas as chances de fechamento aumentam, como também nasce uma relação duradoura, onde todos ganham.</a:t>
            </a:r>
          </a:p>
        </p:txBody>
      </p:sp>
      <p:grpSp>
        <p:nvGrpSpPr>
          <p:cNvPr id="3" name="Agrupar 2">
            <a:extLst>
              <a:ext uri="{FF2B5EF4-FFF2-40B4-BE49-F238E27FC236}">
                <a16:creationId xmlns:a16="http://schemas.microsoft.com/office/drawing/2014/main" id="{3F222DC9-B2FC-5D44-3463-F06A4291DCF4}"/>
              </a:ext>
            </a:extLst>
          </p:cNvPr>
          <p:cNvGrpSpPr/>
          <p:nvPr/>
        </p:nvGrpSpPr>
        <p:grpSpPr>
          <a:xfrm>
            <a:off x="3476396" y="1231376"/>
            <a:ext cx="7958732" cy="5181928"/>
            <a:chOff x="4731021" y="753341"/>
            <a:chExt cx="7958732" cy="5181928"/>
          </a:xfrm>
        </p:grpSpPr>
        <p:grpSp>
          <p:nvGrpSpPr>
            <p:cNvPr id="4" name="Agrupar 3">
              <a:extLst>
                <a:ext uri="{FF2B5EF4-FFF2-40B4-BE49-F238E27FC236}">
                  <a16:creationId xmlns:a16="http://schemas.microsoft.com/office/drawing/2014/main" id="{08CEF878-1F50-C0AE-DAD0-A88692916DB0}"/>
                </a:ext>
              </a:extLst>
            </p:cNvPr>
            <p:cNvGrpSpPr/>
            <p:nvPr/>
          </p:nvGrpSpPr>
          <p:grpSpPr>
            <a:xfrm>
              <a:off x="4731021" y="753341"/>
              <a:ext cx="3485814" cy="5181928"/>
              <a:chOff x="4731021" y="753341"/>
              <a:chExt cx="3485814" cy="5181928"/>
            </a:xfrm>
          </p:grpSpPr>
          <p:sp>
            <p:nvSpPr>
              <p:cNvPr id="8" name="Retângulo Arredondado 93">
                <a:extLst>
                  <a:ext uri="{FF2B5EF4-FFF2-40B4-BE49-F238E27FC236}">
                    <a16:creationId xmlns:a16="http://schemas.microsoft.com/office/drawing/2014/main" id="{55092897-68F5-0627-9CDF-74B3944EE495}"/>
                  </a:ext>
                </a:extLst>
              </p:cNvPr>
              <p:cNvSpPr/>
              <p:nvPr/>
            </p:nvSpPr>
            <p:spPr>
              <a:xfrm>
                <a:off x="7751322" y="753341"/>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Arredondado 94">
                <a:extLst>
                  <a:ext uri="{FF2B5EF4-FFF2-40B4-BE49-F238E27FC236}">
                    <a16:creationId xmlns:a16="http://schemas.microsoft.com/office/drawing/2014/main" id="{A9B44B30-DB95-3BDB-D802-A831CF13EA34}"/>
                  </a:ext>
                </a:extLst>
              </p:cNvPr>
              <p:cNvSpPr/>
              <p:nvPr/>
            </p:nvSpPr>
            <p:spPr>
              <a:xfrm>
                <a:off x="5622648" y="5602760"/>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Arredondado 6">
                <a:extLst>
                  <a:ext uri="{FF2B5EF4-FFF2-40B4-BE49-F238E27FC236}">
                    <a16:creationId xmlns:a16="http://schemas.microsoft.com/office/drawing/2014/main" id="{857C9DEB-2ADA-18A7-30D1-9B576D6FFDDB}"/>
                  </a:ext>
                </a:extLst>
              </p:cNvPr>
              <p:cNvSpPr/>
              <p:nvPr/>
            </p:nvSpPr>
            <p:spPr>
              <a:xfrm>
                <a:off x="4731021" y="4909047"/>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Arredondado 7">
                <a:extLst>
                  <a:ext uri="{FF2B5EF4-FFF2-40B4-BE49-F238E27FC236}">
                    <a16:creationId xmlns:a16="http://schemas.microsoft.com/office/drawing/2014/main" id="{F9621334-9329-B6CC-F1AB-533E52F2C379}"/>
                  </a:ext>
                </a:extLst>
              </p:cNvPr>
              <p:cNvSpPr/>
              <p:nvPr/>
            </p:nvSpPr>
            <p:spPr>
              <a:xfrm>
                <a:off x="4947045" y="5125071"/>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 name="Agrupar 4">
              <a:extLst>
                <a:ext uri="{FF2B5EF4-FFF2-40B4-BE49-F238E27FC236}">
                  <a16:creationId xmlns:a16="http://schemas.microsoft.com/office/drawing/2014/main" id="{F0B0B3C4-5DAA-1A1D-F859-63EFCA703E3D}"/>
                </a:ext>
              </a:extLst>
            </p:cNvPr>
            <p:cNvGrpSpPr/>
            <p:nvPr/>
          </p:nvGrpSpPr>
          <p:grpSpPr>
            <a:xfrm>
              <a:off x="12120598" y="1513989"/>
              <a:ext cx="569155" cy="2314045"/>
              <a:chOff x="6357590" y="226946"/>
              <a:chExt cx="228736" cy="929981"/>
            </a:xfrm>
          </p:grpSpPr>
          <p:sp>
            <p:nvSpPr>
              <p:cNvPr id="6" name="Retângulo Arredondado 99">
                <a:extLst>
                  <a:ext uri="{FF2B5EF4-FFF2-40B4-BE49-F238E27FC236}">
                    <a16:creationId xmlns:a16="http://schemas.microsoft.com/office/drawing/2014/main" id="{31BB1873-FD53-9CD2-56C9-88C37F40F18A}"/>
                  </a:ext>
                </a:extLst>
              </p:cNvPr>
              <p:cNvSpPr/>
              <p:nvPr/>
            </p:nvSpPr>
            <p:spPr>
              <a:xfrm>
                <a:off x="6514542" y="1085143"/>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Retângulo Arredondado 108">
                <a:extLst>
                  <a:ext uri="{FF2B5EF4-FFF2-40B4-BE49-F238E27FC236}">
                    <a16:creationId xmlns:a16="http://schemas.microsoft.com/office/drawing/2014/main" id="{74C2F4BD-82DB-6943-CC99-843F32ACBF86}"/>
                  </a:ext>
                </a:extLst>
              </p:cNvPr>
              <p:cNvSpPr/>
              <p:nvPr/>
            </p:nvSpPr>
            <p:spPr>
              <a:xfrm>
                <a:off x="6357590" y="226946"/>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spTree>
    <p:extLst>
      <p:ext uri="{BB962C8B-B14F-4D97-AF65-F5344CB8AC3E}">
        <p14:creationId xmlns:p14="http://schemas.microsoft.com/office/powerpoint/2010/main" val="398289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2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FA896-1FBD-B166-7913-F1F562A52CDF}"/>
            </a:ext>
          </a:extLst>
        </p:cNvPr>
        <p:cNvGrpSpPr/>
        <p:nvPr/>
      </p:nvGrpSpPr>
      <p:grpSpPr>
        <a:xfrm>
          <a:off x="0" y="0"/>
          <a:ext cx="0" cy="0"/>
          <a:chOff x="0" y="0"/>
          <a:chExt cx="0" cy="0"/>
        </a:xfrm>
      </p:grpSpPr>
      <p:pic>
        <p:nvPicPr>
          <p:cNvPr id="6" name="Imagem 5">
            <a:extLst>
              <a:ext uri="{FF2B5EF4-FFF2-40B4-BE49-F238E27FC236}">
                <a16:creationId xmlns:a16="http://schemas.microsoft.com/office/drawing/2014/main" id="{828A95E2-2FDC-71EE-C867-4A47D0DA081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586" y="-98098"/>
            <a:ext cx="12344843" cy="7054196"/>
          </a:xfrm>
          <a:prstGeom prst="rect">
            <a:avLst/>
          </a:prstGeom>
        </p:spPr>
      </p:pic>
      <p:sp>
        <p:nvSpPr>
          <p:cNvPr id="28" name="Retângulo: Cantos Arredondados 15">
            <a:extLst>
              <a:ext uri="{FF2B5EF4-FFF2-40B4-BE49-F238E27FC236}">
                <a16:creationId xmlns:a16="http://schemas.microsoft.com/office/drawing/2014/main" id="{FE86389E-EAC7-63CE-3A6A-B1DAEB83BE92}"/>
              </a:ext>
            </a:extLst>
          </p:cNvPr>
          <p:cNvSpPr/>
          <p:nvPr/>
        </p:nvSpPr>
        <p:spPr>
          <a:xfrm>
            <a:off x="578156" y="3157170"/>
            <a:ext cx="6641793" cy="2233980"/>
          </a:xfrm>
          <a:prstGeom prst="roundRect">
            <a:avLst>
              <a:gd name="adj" fmla="val 3691"/>
            </a:avLst>
          </a:prstGeom>
          <a:gradFill>
            <a:gsLst>
              <a:gs pos="65000">
                <a:srgbClr val="530C05">
                  <a:alpha val="88000"/>
                </a:srgbClr>
              </a:gs>
              <a:gs pos="98000">
                <a:srgbClr val="530C05">
                  <a:alpha val="0"/>
                </a:srgbClr>
              </a:gs>
              <a:gs pos="94000">
                <a:srgbClr val="9A1003">
                  <a:alpha val="5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6" name="CaixaDeTexto 25">
            <a:extLst>
              <a:ext uri="{FF2B5EF4-FFF2-40B4-BE49-F238E27FC236}">
                <a16:creationId xmlns:a16="http://schemas.microsoft.com/office/drawing/2014/main" id="{028C5288-06DE-21F2-3492-087871E68D31}"/>
              </a:ext>
            </a:extLst>
          </p:cNvPr>
          <p:cNvSpPr txBox="1"/>
          <p:nvPr/>
        </p:nvSpPr>
        <p:spPr>
          <a:xfrm>
            <a:off x="982177" y="3488932"/>
            <a:ext cx="5684339" cy="1569660"/>
          </a:xfrm>
          <a:prstGeom prst="rect">
            <a:avLst/>
          </a:prstGeom>
          <a:noFill/>
        </p:spPr>
        <p:txBody>
          <a:bodyPr wrap="square">
            <a:spAutoFit/>
          </a:bodyPr>
          <a:lstStyle/>
          <a:p>
            <a:r>
              <a:rPr lang="pt-BR" sz="2400" dirty="0">
                <a:solidFill>
                  <a:schemeClr val="bg1"/>
                </a:solidFill>
                <a:latin typeface="AMX" pitchFamily="2" charset="77"/>
              </a:rPr>
              <a:t>E quando olhamos com profundidade para o processo de vendas, é possível perceber que ele nada mais é do que um processo de comunicação entre pessoas. </a:t>
            </a:r>
          </a:p>
        </p:txBody>
      </p:sp>
      <p:grpSp>
        <p:nvGrpSpPr>
          <p:cNvPr id="29" name="Agrupar 28">
            <a:extLst>
              <a:ext uri="{FF2B5EF4-FFF2-40B4-BE49-F238E27FC236}">
                <a16:creationId xmlns:a16="http://schemas.microsoft.com/office/drawing/2014/main" id="{82CCFDA4-26A5-C52A-3927-537D5E5F56A5}"/>
              </a:ext>
            </a:extLst>
          </p:cNvPr>
          <p:cNvGrpSpPr/>
          <p:nvPr/>
        </p:nvGrpSpPr>
        <p:grpSpPr>
          <a:xfrm>
            <a:off x="402291" y="1035053"/>
            <a:ext cx="10815750" cy="5297325"/>
            <a:chOff x="-2129847" y="3419316"/>
            <a:chExt cx="10815750" cy="5297325"/>
          </a:xfrm>
        </p:grpSpPr>
        <p:sp>
          <p:nvSpPr>
            <p:cNvPr id="30" name="Retângulo Arredondado 29">
              <a:extLst>
                <a:ext uri="{FF2B5EF4-FFF2-40B4-BE49-F238E27FC236}">
                  <a16:creationId xmlns:a16="http://schemas.microsoft.com/office/drawing/2014/main" id="{D37B80DF-530B-BC71-19F7-89D5923E02CA}"/>
                </a:ext>
              </a:extLst>
            </p:cNvPr>
            <p:cNvSpPr/>
            <p:nvPr/>
          </p:nvSpPr>
          <p:spPr>
            <a:xfrm>
              <a:off x="6006794" y="4749153"/>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Retângulo Arredondado 31">
              <a:extLst>
                <a:ext uri="{FF2B5EF4-FFF2-40B4-BE49-F238E27FC236}">
                  <a16:creationId xmlns:a16="http://schemas.microsoft.com/office/drawing/2014/main" id="{13EB1143-602F-A925-682A-A18306C3CABC}"/>
                </a:ext>
              </a:extLst>
            </p:cNvPr>
            <p:cNvSpPr/>
            <p:nvPr/>
          </p:nvSpPr>
          <p:spPr>
            <a:xfrm>
              <a:off x="8061397" y="8092135"/>
              <a:ext cx="624506" cy="624506"/>
            </a:xfrm>
            <a:prstGeom prst="roundRect">
              <a:avLst/>
            </a:prstGeom>
            <a:solidFill>
              <a:srgbClr val="9A1003">
                <a:alpha val="5843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3" name="Retângulo Arredondado 32">
              <a:extLst>
                <a:ext uri="{FF2B5EF4-FFF2-40B4-BE49-F238E27FC236}">
                  <a16:creationId xmlns:a16="http://schemas.microsoft.com/office/drawing/2014/main" id="{D284DFE9-1262-DB7F-442F-B809732B0F66}"/>
                </a:ext>
              </a:extLst>
            </p:cNvPr>
            <p:cNvSpPr/>
            <p:nvPr/>
          </p:nvSpPr>
          <p:spPr>
            <a:xfrm>
              <a:off x="5234626" y="5341132"/>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4" name="Retângulo Arredondado 33">
              <a:extLst>
                <a:ext uri="{FF2B5EF4-FFF2-40B4-BE49-F238E27FC236}">
                  <a16:creationId xmlns:a16="http://schemas.microsoft.com/office/drawing/2014/main" id="{AF7862FE-4E8D-04EC-A65E-E21FB5955C19}"/>
                </a:ext>
              </a:extLst>
            </p:cNvPr>
            <p:cNvSpPr/>
            <p:nvPr/>
          </p:nvSpPr>
          <p:spPr>
            <a:xfrm>
              <a:off x="5596950" y="5178756"/>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5" name="Retângulo Arredondado 34">
              <a:extLst>
                <a:ext uri="{FF2B5EF4-FFF2-40B4-BE49-F238E27FC236}">
                  <a16:creationId xmlns:a16="http://schemas.microsoft.com/office/drawing/2014/main" id="{520BCFBC-478D-EF65-176F-6C23BF9C86FB}"/>
                </a:ext>
              </a:extLst>
            </p:cNvPr>
            <p:cNvSpPr/>
            <p:nvPr/>
          </p:nvSpPr>
          <p:spPr>
            <a:xfrm>
              <a:off x="6045842" y="7237334"/>
              <a:ext cx="382284" cy="3822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tângulo Arredondado 35">
              <a:extLst>
                <a:ext uri="{FF2B5EF4-FFF2-40B4-BE49-F238E27FC236}">
                  <a16:creationId xmlns:a16="http://schemas.microsoft.com/office/drawing/2014/main" id="{72F868A9-1854-2284-C9E5-55B77ADC5FA7}"/>
                </a:ext>
              </a:extLst>
            </p:cNvPr>
            <p:cNvSpPr/>
            <p:nvPr/>
          </p:nvSpPr>
          <p:spPr>
            <a:xfrm>
              <a:off x="7204867" y="6658025"/>
              <a:ext cx="200301" cy="200301"/>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Arredondado 10">
              <a:extLst>
                <a:ext uri="{FF2B5EF4-FFF2-40B4-BE49-F238E27FC236}">
                  <a16:creationId xmlns:a16="http://schemas.microsoft.com/office/drawing/2014/main" id="{D81021BD-DE00-8C99-3E3D-1483D865BC72}"/>
                </a:ext>
              </a:extLst>
            </p:cNvPr>
            <p:cNvSpPr/>
            <p:nvPr/>
          </p:nvSpPr>
          <p:spPr>
            <a:xfrm>
              <a:off x="-1893199" y="3657703"/>
              <a:ext cx="382284" cy="3822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Arredondado 11">
              <a:extLst>
                <a:ext uri="{FF2B5EF4-FFF2-40B4-BE49-F238E27FC236}">
                  <a16:creationId xmlns:a16="http://schemas.microsoft.com/office/drawing/2014/main" id="{A3566F40-7851-1E2A-2152-DA8DBCD23029}"/>
                </a:ext>
              </a:extLst>
            </p:cNvPr>
            <p:cNvSpPr/>
            <p:nvPr/>
          </p:nvSpPr>
          <p:spPr>
            <a:xfrm>
              <a:off x="-2129847" y="3419316"/>
              <a:ext cx="200301" cy="200301"/>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10" name="Agrupar 9">
            <a:extLst>
              <a:ext uri="{FF2B5EF4-FFF2-40B4-BE49-F238E27FC236}">
                <a16:creationId xmlns:a16="http://schemas.microsoft.com/office/drawing/2014/main" id="{BBDC942B-F2EF-EE8E-4C81-3C38DD88F83F}"/>
              </a:ext>
            </a:extLst>
          </p:cNvPr>
          <p:cNvGrpSpPr/>
          <p:nvPr/>
        </p:nvGrpSpPr>
        <p:grpSpPr>
          <a:xfrm>
            <a:off x="206491" y="161364"/>
            <a:ext cx="11779017" cy="431602"/>
            <a:chOff x="206491" y="161364"/>
            <a:chExt cx="11779017" cy="431602"/>
          </a:xfrm>
        </p:grpSpPr>
        <p:grpSp>
          <p:nvGrpSpPr>
            <p:cNvPr id="19" name="Agrupar 18">
              <a:extLst>
                <a:ext uri="{FF2B5EF4-FFF2-40B4-BE49-F238E27FC236}">
                  <a16:creationId xmlns:a16="http://schemas.microsoft.com/office/drawing/2014/main" id="{ED3E2478-6CA8-550A-6DED-44B602766255}"/>
                </a:ext>
              </a:extLst>
            </p:cNvPr>
            <p:cNvGrpSpPr/>
            <p:nvPr/>
          </p:nvGrpSpPr>
          <p:grpSpPr>
            <a:xfrm>
              <a:off x="206491" y="161364"/>
              <a:ext cx="11779017" cy="431602"/>
              <a:chOff x="206491" y="161364"/>
              <a:chExt cx="11779017" cy="431602"/>
            </a:xfrm>
          </p:grpSpPr>
          <p:grpSp>
            <p:nvGrpSpPr>
              <p:cNvPr id="21" name="Group 6">
                <a:extLst>
                  <a:ext uri="{FF2B5EF4-FFF2-40B4-BE49-F238E27FC236}">
                    <a16:creationId xmlns:a16="http://schemas.microsoft.com/office/drawing/2014/main" id="{C1D9BC3D-FE5F-1E3B-D720-D6F7B178D6A0}"/>
                  </a:ext>
                </a:extLst>
              </p:cNvPr>
              <p:cNvGrpSpPr/>
              <p:nvPr/>
            </p:nvGrpSpPr>
            <p:grpSpPr>
              <a:xfrm>
                <a:off x="206491" y="161364"/>
                <a:ext cx="11779017" cy="431602"/>
                <a:chOff x="206491" y="161364"/>
                <a:chExt cx="11779017" cy="431602"/>
              </a:xfrm>
            </p:grpSpPr>
            <p:sp>
              <p:nvSpPr>
                <p:cNvPr id="23" name="Retângulo: Cantos Arredondados 22">
                  <a:extLst>
                    <a:ext uri="{FF2B5EF4-FFF2-40B4-BE49-F238E27FC236}">
                      <a16:creationId xmlns:a16="http://schemas.microsoft.com/office/drawing/2014/main" id="{C4953B95-7682-6192-0800-C7B7821EAF2F}"/>
                    </a:ext>
                  </a:extLst>
                </p:cNvPr>
                <p:cNvSpPr/>
                <p:nvPr/>
              </p:nvSpPr>
              <p:spPr>
                <a:xfrm>
                  <a:off x="206491" y="161364"/>
                  <a:ext cx="11779017" cy="431602"/>
                </a:xfrm>
                <a:prstGeom prst="roundRect">
                  <a:avLst/>
                </a:prstGeom>
                <a:gradFill>
                  <a:gsLst>
                    <a:gs pos="99000">
                      <a:srgbClr val="EB5800"/>
                    </a:gs>
                    <a:gs pos="0">
                      <a:srgbClr val="530A0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4" name="Gráfico 23">
                  <a:extLst>
                    <a:ext uri="{FF2B5EF4-FFF2-40B4-BE49-F238E27FC236}">
                      <a16:creationId xmlns:a16="http://schemas.microsoft.com/office/drawing/2014/main" id="{AC77E1DF-3687-9495-83E4-BE3FBF87AF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grpSp>
          <p:sp>
            <p:nvSpPr>
              <p:cNvPr id="22" name="CaixaDeTexto 17">
                <a:extLst>
                  <a:ext uri="{FF2B5EF4-FFF2-40B4-BE49-F238E27FC236}">
                    <a16:creationId xmlns:a16="http://schemas.microsoft.com/office/drawing/2014/main" id="{44940302-B854-4759-715F-0FF2342FB643}"/>
                  </a:ext>
                </a:extLst>
              </p:cNvPr>
              <p:cNvSpPr txBox="1"/>
              <p:nvPr/>
            </p:nvSpPr>
            <p:spPr>
              <a:xfrm>
                <a:off x="4063126" y="227735"/>
                <a:ext cx="3873397" cy="307777"/>
              </a:xfrm>
              <a:prstGeom prst="rect">
                <a:avLst/>
              </a:prstGeom>
              <a:noFill/>
            </p:spPr>
            <p:txBody>
              <a:bodyPr wrap="square" rtlCol="0">
                <a:spAutoFit/>
              </a:bodyPr>
              <a:lstStyle/>
              <a:p>
                <a:pPr algn="ctr"/>
                <a:r>
                  <a:rPr lang="pt-BR" sz="1400" dirty="0">
                    <a:solidFill>
                      <a:schemeClr val="bg1"/>
                    </a:solidFill>
                    <a:latin typeface="AMX" pitchFamily="2" charset="77"/>
                  </a:rPr>
                  <a:t>CONSTRUÇÃO DE RELACIONAMENTO</a:t>
                </a:r>
              </a:p>
            </p:txBody>
          </p:sp>
        </p:grpSp>
        <p:pic>
          <p:nvPicPr>
            <p:cNvPr id="20" name="Gráfico 19">
              <a:extLst>
                <a:ext uri="{FF2B5EF4-FFF2-40B4-BE49-F238E27FC236}">
                  <a16:creationId xmlns:a16="http://schemas.microsoft.com/office/drawing/2014/main" id="{253443CB-F50D-6D63-1C2B-0A025C6AED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50739" y="232775"/>
              <a:ext cx="758521" cy="286406"/>
            </a:xfrm>
            <a:prstGeom prst="rect">
              <a:avLst/>
            </a:prstGeom>
          </p:spPr>
        </p:pic>
      </p:grpSp>
    </p:spTree>
    <p:extLst>
      <p:ext uri="{BB962C8B-B14F-4D97-AF65-F5344CB8AC3E}">
        <p14:creationId xmlns:p14="http://schemas.microsoft.com/office/powerpoint/2010/main" val="2048523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A3F7-6EFD-84C9-7953-32463B677345}"/>
            </a:ext>
          </a:extLst>
        </p:cNvPr>
        <p:cNvGrpSpPr/>
        <p:nvPr/>
      </p:nvGrpSpPr>
      <p:grpSpPr>
        <a:xfrm>
          <a:off x="0" y="0"/>
          <a:ext cx="0" cy="0"/>
          <a:chOff x="0" y="0"/>
          <a:chExt cx="0" cy="0"/>
        </a:xfrm>
      </p:grpSpPr>
      <p:sp>
        <p:nvSpPr>
          <p:cNvPr id="2" name="Retângulo Arredondado 5">
            <a:extLst>
              <a:ext uri="{FF2B5EF4-FFF2-40B4-BE49-F238E27FC236}">
                <a16:creationId xmlns:a16="http://schemas.microsoft.com/office/drawing/2014/main" id="{0A3FCFD6-D6F5-BD21-83CF-783709022C8C}"/>
              </a:ext>
            </a:extLst>
          </p:cNvPr>
          <p:cNvSpPr/>
          <p:nvPr/>
        </p:nvSpPr>
        <p:spPr>
          <a:xfrm>
            <a:off x="245327" y="1735015"/>
            <a:ext cx="11548087" cy="3141785"/>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2" name="Agrupar 11">
            <a:extLst>
              <a:ext uri="{FF2B5EF4-FFF2-40B4-BE49-F238E27FC236}">
                <a16:creationId xmlns:a16="http://schemas.microsoft.com/office/drawing/2014/main" id="{1F12504D-858B-6924-9F14-D99DB5ABC558}"/>
              </a:ext>
            </a:extLst>
          </p:cNvPr>
          <p:cNvGrpSpPr/>
          <p:nvPr/>
        </p:nvGrpSpPr>
        <p:grpSpPr>
          <a:xfrm>
            <a:off x="935052" y="1241323"/>
            <a:ext cx="1002789" cy="1203303"/>
            <a:chOff x="5234195" y="4428055"/>
            <a:chExt cx="1002789" cy="1203303"/>
          </a:xfrm>
        </p:grpSpPr>
        <p:sp>
          <p:nvSpPr>
            <p:cNvPr id="13" name="Retângulo Arredondado 103">
              <a:extLst>
                <a:ext uri="{FF2B5EF4-FFF2-40B4-BE49-F238E27FC236}">
                  <a16:creationId xmlns:a16="http://schemas.microsoft.com/office/drawing/2014/main" id="{27BF11FC-66AF-0595-0610-B57BB18C1FCB}"/>
                </a:ext>
              </a:extLst>
            </p:cNvPr>
            <p:cNvSpPr/>
            <p:nvPr/>
          </p:nvSpPr>
          <p:spPr>
            <a:xfrm>
              <a:off x="6006794" y="4749153"/>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Arredondado 104">
              <a:extLst>
                <a:ext uri="{FF2B5EF4-FFF2-40B4-BE49-F238E27FC236}">
                  <a16:creationId xmlns:a16="http://schemas.microsoft.com/office/drawing/2014/main" id="{FD17318D-E30F-4771-9425-41CAF1367137}"/>
                </a:ext>
              </a:extLst>
            </p:cNvPr>
            <p:cNvSpPr/>
            <p:nvPr/>
          </p:nvSpPr>
          <p:spPr>
            <a:xfrm>
              <a:off x="5234195" y="4428055"/>
              <a:ext cx="633587" cy="633586"/>
            </a:xfrm>
            <a:prstGeom prst="roundRect">
              <a:avLst/>
            </a:prstGeom>
            <a:solidFill>
              <a:srgbClr val="530C05">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Arredondado 106">
              <a:extLst>
                <a:ext uri="{FF2B5EF4-FFF2-40B4-BE49-F238E27FC236}">
                  <a16:creationId xmlns:a16="http://schemas.microsoft.com/office/drawing/2014/main" id="{5FBE747B-9894-FDF4-628F-64B4A90F7C3D}"/>
                </a:ext>
              </a:extLst>
            </p:cNvPr>
            <p:cNvSpPr/>
            <p:nvPr/>
          </p:nvSpPr>
          <p:spPr>
            <a:xfrm>
              <a:off x="5234626" y="5341132"/>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107">
              <a:extLst>
                <a:ext uri="{FF2B5EF4-FFF2-40B4-BE49-F238E27FC236}">
                  <a16:creationId xmlns:a16="http://schemas.microsoft.com/office/drawing/2014/main" id="{9BF6B0DE-C410-2F0B-3EBB-2CCDDA105EE3}"/>
                </a:ext>
              </a:extLst>
            </p:cNvPr>
            <p:cNvSpPr/>
            <p:nvPr/>
          </p:nvSpPr>
          <p:spPr>
            <a:xfrm>
              <a:off x="5596950" y="5178756"/>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9" name="CaixaDeTexto 18">
            <a:extLst>
              <a:ext uri="{FF2B5EF4-FFF2-40B4-BE49-F238E27FC236}">
                <a16:creationId xmlns:a16="http://schemas.microsoft.com/office/drawing/2014/main" id="{4D2B3244-9DC7-8490-D164-A7D228D16B14}"/>
              </a:ext>
            </a:extLst>
          </p:cNvPr>
          <p:cNvSpPr txBox="1"/>
          <p:nvPr/>
        </p:nvSpPr>
        <p:spPr>
          <a:xfrm>
            <a:off x="3102355" y="2705742"/>
            <a:ext cx="5987289" cy="1200329"/>
          </a:xfrm>
          <a:prstGeom prst="rect">
            <a:avLst/>
          </a:prstGeom>
          <a:noFill/>
        </p:spPr>
        <p:txBody>
          <a:bodyPr wrap="square">
            <a:spAutoFit/>
          </a:bodyPr>
          <a:lstStyle/>
          <a:p>
            <a:pPr algn="ctr"/>
            <a:r>
              <a:rPr lang="pt-BR" sz="2400" dirty="0"/>
              <a:t>Ao integrar esses conceitos você passa a ser visto como alguém que entrega soluções, que entende o cliente, e que faz a diferença.</a:t>
            </a:r>
          </a:p>
        </p:txBody>
      </p:sp>
      <p:grpSp>
        <p:nvGrpSpPr>
          <p:cNvPr id="3" name="Agrupar 2">
            <a:extLst>
              <a:ext uri="{FF2B5EF4-FFF2-40B4-BE49-F238E27FC236}">
                <a16:creationId xmlns:a16="http://schemas.microsoft.com/office/drawing/2014/main" id="{F5234CCA-B55A-58C4-ABEF-12234999B078}"/>
              </a:ext>
            </a:extLst>
          </p:cNvPr>
          <p:cNvGrpSpPr/>
          <p:nvPr/>
        </p:nvGrpSpPr>
        <p:grpSpPr>
          <a:xfrm>
            <a:off x="3476396" y="1231376"/>
            <a:ext cx="7958732" cy="5181928"/>
            <a:chOff x="4731021" y="753341"/>
            <a:chExt cx="7958732" cy="5181928"/>
          </a:xfrm>
        </p:grpSpPr>
        <p:grpSp>
          <p:nvGrpSpPr>
            <p:cNvPr id="4" name="Agrupar 3">
              <a:extLst>
                <a:ext uri="{FF2B5EF4-FFF2-40B4-BE49-F238E27FC236}">
                  <a16:creationId xmlns:a16="http://schemas.microsoft.com/office/drawing/2014/main" id="{AD357A68-3DEC-2F13-FB4F-800D046981B7}"/>
                </a:ext>
              </a:extLst>
            </p:cNvPr>
            <p:cNvGrpSpPr/>
            <p:nvPr/>
          </p:nvGrpSpPr>
          <p:grpSpPr>
            <a:xfrm>
              <a:off x="4731021" y="753341"/>
              <a:ext cx="3485814" cy="5181928"/>
              <a:chOff x="4731021" y="753341"/>
              <a:chExt cx="3485814" cy="5181928"/>
            </a:xfrm>
          </p:grpSpPr>
          <p:sp>
            <p:nvSpPr>
              <p:cNvPr id="8" name="Retângulo Arredondado 93">
                <a:extLst>
                  <a:ext uri="{FF2B5EF4-FFF2-40B4-BE49-F238E27FC236}">
                    <a16:creationId xmlns:a16="http://schemas.microsoft.com/office/drawing/2014/main" id="{43C45CC0-F52B-6562-D901-6996A4D31887}"/>
                  </a:ext>
                </a:extLst>
              </p:cNvPr>
              <p:cNvSpPr/>
              <p:nvPr/>
            </p:nvSpPr>
            <p:spPr>
              <a:xfrm>
                <a:off x="7751322" y="753341"/>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Arredondado 94">
                <a:extLst>
                  <a:ext uri="{FF2B5EF4-FFF2-40B4-BE49-F238E27FC236}">
                    <a16:creationId xmlns:a16="http://schemas.microsoft.com/office/drawing/2014/main" id="{2BD6E46C-B52B-6B76-2F2E-2F6B0499EF17}"/>
                  </a:ext>
                </a:extLst>
              </p:cNvPr>
              <p:cNvSpPr/>
              <p:nvPr/>
            </p:nvSpPr>
            <p:spPr>
              <a:xfrm>
                <a:off x="5622648" y="5602760"/>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Arredondado 6">
                <a:extLst>
                  <a:ext uri="{FF2B5EF4-FFF2-40B4-BE49-F238E27FC236}">
                    <a16:creationId xmlns:a16="http://schemas.microsoft.com/office/drawing/2014/main" id="{BF2A8B0E-6463-CFED-AFB1-1B576E0C7D8E}"/>
                  </a:ext>
                </a:extLst>
              </p:cNvPr>
              <p:cNvSpPr/>
              <p:nvPr/>
            </p:nvSpPr>
            <p:spPr>
              <a:xfrm>
                <a:off x="4731021" y="4909047"/>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Arredondado 7">
                <a:extLst>
                  <a:ext uri="{FF2B5EF4-FFF2-40B4-BE49-F238E27FC236}">
                    <a16:creationId xmlns:a16="http://schemas.microsoft.com/office/drawing/2014/main" id="{008993C6-2E3E-5F90-40DB-CCBC77F407C6}"/>
                  </a:ext>
                </a:extLst>
              </p:cNvPr>
              <p:cNvSpPr/>
              <p:nvPr/>
            </p:nvSpPr>
            <p:spPr>
              <a:xfrm>
                <a:off x="4947045" y="5125071"/>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 name="Agrupar 4">
              <a:extLst>
                <a:ext uri="{FF2B5EF4-FFF2-40B4-BE49-F238E27FC236}">
                  <a16:creationId xmlns:a16="http://schemas.microsoft.com/office/drawing/2014/main" id="{603C787E-F851-9EC0-E842-7AD6340F585E}"/>
                </a:ext>
              </a:extLst>
            </p:cNvPr>
            <p:cNvGrpSpPr/>
            <p:nvPr/>
          </p:nvGrpSpPr>
          <p:grpSpPr>
            <a:xfrm>
              <a:off x="12120598" y="1513989"/>
              <a:ext cx="569155" cy="2314045"/>
              <a:chOff x="6357590" y="226946"/>
              <a:chExt cx="228736" cy="929981"/>
            </a:xfrm>
          </p:grpSpPr>
          <p:sp>
            <p:nvSpPr>
              <p:cNvPr id="6" name="Retângulo Arredondado 99">
                <a:extLst>
                  <a:ext uri="{FF2B5EF4-FFF2-40B4-BE49-F238E27FC236}">
                    <a16:creationId xmlns:a16="http://schemas.microsoft.com/office/drawing/2014/main" id="{2E8FA283-2CA5-B736-1376-D1A96817A3DF}"/>
                  </a:ext>
                </a:extLst>
              </p:cNvPr>
              <p:cNvSpPr/>
              <p:nvPr/>
            </p:nvSpPr>
            <p:spPr>
              <a:xfrm>
                <a:off x="6514542" y="1085143"/>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Retângulo Arredondado 108">
                <a:extLst>
                  <a:ext uri="{FF2B5EF4-FFF2-40B4-BE49-F238E27FC236}">
                    <a16:creationId xmlns:a16="http://schemas.microsoft.com/office/drawing/2014/main" id="{36C12DCC-E48A-6F20-4597-ED1F96477CBB}"/>
                  </a:ext>
                </a:extLst>
              </p:cNvPr>
              <p:cNvSpPr/>
              <p:nvPr/>
            </p:nvSpPr>
            <p:spPr>
              <a:xfrm>
                <a:off x="6357590" y="226946"/>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spTree>
    <p:extLst>
      <p:ext uri="{BB962C8B-B14F-4D97-AF65-F5344CB8AC3E}">
        <p14:creationId xmlns:p14="http://schemas.microsoft.com/office/powerpoint/2010/main" val="328594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2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F3DA3-01EB-B0AC-7F66-3F61C17869C3}"/>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3C22C8B3-BB69-F7E8-2C25-3C2F0B7ADE1B}"/>
              </a:ext>
            </a:extLst>
          </p:cNvPr>
          <p:cNvPicPr>
            <a:picLocks noChangeAspect="1"/>
          </p:cNvPicPr>
          <p:nvPr/>
        </p:nvPicPr>
        <p:blipFill>
          <a:blip r:embed="rId3">
            <a:extLst>
              <a:ext uri="{28A0092B-C50C-407E-A947-70E740481C1C}">
                <a14:useLocalDpi xmlns:a14="http://schemas.microsoft.com/office/drawing/2010/main" val="0"/>
              </a:ext>
            </a:extLst>
          </a:blip>
          <a:srcRect t="588" b="588"/>
          <a:stretch/>
        </p:blipFill>
        <p:spPr>
          <a:xfrm>
            <a:off x="-48766" y="0"/>
            <a:ext cx="12240766" cy="6912428"/>
          </a:xfrm>
          <a:prstGeom prst="rect">
            <a:avLst/>
          </a:prstGeom>
        </p:spPr>
      </p:pic>
      <p:sp>
        <p:nvSpPr>
          <p:cNvPr id="7" name="Retângulo: Cantos Arredondados 15">
            <a:extLst>
              <a:ext uri="{FF2B5EF4-FFF2-40B4-BE49-F238E27FC236}">
                <a16:creationId xmlns:a16="http://schemas.microsoft.com/office/drawing/2014/main" id="{A4947DFA-8583-6BD9-5898-D97D4B151E6C}"/>
              </a:ext>
            </a:extLst>
          </p:cNvPr>
          <p:cNvSpPr/>
          <p:nvPr/>
        </p:nvSpPr>
        <p:spPr>
          <a:xfrm>
            <a:off x="264696" y="2955464"/>
            <a:ext cx="11927304" cy="2302653"/>
          </a:xfrm>
          <a:prstGeom prst="roundRect">
            <a:avLst>
              <a:gd name="adj" fmla="val 3691"/>
            </a:avLst>
          </a:prstGeom>
          <a:gradFill>
            <a:gsLst>
              <a:gs pos="25000">
                <a:srgbClr val="530C05">
                  <a:alpha val="88000"/>
                </a:srgbClr>
              </a:gs>
              <a:gs pos="75000">
                <a:srgbClr val="530C05">
                  <a:alpha val="0"/>
                </a:srgbClr>
              </a:gs>
              <a:gs pos="46000">
                <a:srgbClr val="9A1003">
                  <a:alpha val="5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CaixaDeTexto 7">
            <a:extLst>
              <a:ext uri="{FF2B5EF4-FFF2-40B4-BE49-F238E27FC236}">
                <a16:creationId xmlns:a16="http://schemas.microsoft.com/office/drawing/2014/main" id="{E68CD9AD-584D-5E1A-FEAC-26C0BB72E2BF}"/>
              </a:ext>
            </a:extLst>
          </p:cNvPr>
          <p:cNvSpPr txBox="1"/>
          <p:nvPr/>
        </p:nvSpPr>
        <p:spPr>
          <a:xfrm>
            <a:off x="794621" y="3325778"/>
            <a:ext cx="6430091" cy="1323439"/>
          </a:xfrm>
          <a:prstGeom prst="rect">
            <a:avLst/>
          </a:prstGeom>
          <a:noFill/>
        </p:spPr>
        <p:txBody>
          <a:bodyPr wrap="square">
            <a:spAutoFit/>
          </a:bodyPr>
          <a:lstStyle/>
          <a:p>
            <a:pPr algn="ctr"/>
            <a:r>
              <a:rPr lang="pt-BR" sz="4000" b="1" dirty="0">
                <a:solidFill>
                  <a:schemeClr val="bg1"/>
                </a:solidFill>
              </a:rPr>
              <a:t>Atividade:</a:t>
            </a:r>
          </a:p>
          <a:p>
            <a:pPr algn="ctr"/>
            <a:r>
              <a:rPr lang="pt-BR" sz="4000" dirty="0">
                <a:solidFill>
                  <a:schemeClr val="bg1"/>
                </a:solidFill>
              </a:rPr>
              <a:t>O cliente que </a:t>
            </a:r>
            <a:r>
              <a:rPr lang="pt-BR" sz="4000" i="1" dirty="0">
                <a:solidFill>
                  <a:schemeClr val="bg1"/>
                </a:solidFill>
              </a:rPr>
              <a:t>quase</a:t>
            </a:r>
            <a:r>
              <a:rPr lang="pt-BR" sz="4000" dirty="0">
                <a:solidFill>
                  <a:schemeClr val="bg1"/>
                </a:solidFill>
              </a:rPr>
              <a:t> desistiu.</a:t>
            </a:r>
          </a:p>
        </p:txBody>
      </p:sp>
      <p:grpSp>
        <p:nvGrpSpPr>
          <p:cNvPr id="10" name="Agrupar 9">
            <a:extLst>
              <a:ext uri="{FF2B5EF4-FFF2-40B4-BE49-F238E27FC236}">
                <a16:creationId xmlns:a16="http://schemas.microsoft.com/office/drawing/2014/main" id="{FFB51B90-4CF6-612D-0D12-C0CA23F57022}"/>
              </a:ext>
            </a:extLst>
          </p:cNvPr>
          <p:cNvGrpSpPr/>
          <p:nvPr/>
        </p:nvGrpSpPr>
        <p:grpSpPr>
          <a:xfrm>
            <a:off x="6452113" y="782845"/>
            <a:ext cx="5188270" cy="4404061"/>
            <a:chOff x="4729370" y="3323632"/>
            <a:chExt cx="5188270" cy="4404061"/>
          </a:xfrm>
        </p:grpSpPr>
        <p:sp>
          <p:nvSpPr>
            <p:cNvPr id="11" name="Retângulo Arredondado 29">
              <a:extLst>
                <a:ext uri="{FF2B5EF4-FFF2-40B4-BE49-F238E27FC236}">
                  <a16:creationId xmlns:a16="http://schemas.microsoft.com/office/drawing/2014/main" id="{526A3F08-A96D-B60F-6D53-5C86608E31CE}"/>
                </a:ext>
              </a:extLst>
            </p:cNvPr>
            <p:cNvSpPr/>
            <p:nvPr/>
          </p:nvSpPr>
          <p:spPr>
            <a:xfrm>
              <a:off x="5501969" y="3644730"/>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Arredondado 30">
              <a:extLst>
                <a:ext uri="{FF2B5EF4-FFF2-40B4-BE49-F238E27FC236}">
                  <a16:creationId xmlns:a16="http://schemas.microsoft.com/office/drawing/2014/main" id="{E6D368C9-3CB2-DBB5-42F4-5BD27DC7915B}"/>
                </a:ext>
              </a:extLst>
            </p:cNvPr>
            <p:cNvSpPr/>
            <p:nvPr/>
          </p:nvSpPr>
          <p:spPr>
            <a:xfrm>
              <a:off x="4729370" y="3323632"/>
              <a:ext cx="633587" cy="633586"/>
            </a:xfrm>
            <a:prstGeom prst="roundRect">
              <a:avLst/>
            </a:prstGeom>
            <a:solidFill>
              <a:srgbClr val="9A1003">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Arredondado 31">
              <a:extLst>
                <a:ext uri="{FF2B5EF4-FFF2-40B4-BE49-F238E27FC236}">
                  <a16:creationId xmlns:a16="http://schemas.microsoft.com/office/drawing/2014/main" id="{35BF460C-FF76-8C84-FB99-FA3EE5207BB6}"/>
                </a:ext>
              </a:extLst>
            </p:cNvPr>
            <p:cNvSpPr/>
            <p:nvPr/>
          </p:nvSpPr>
          <p:spPr>
            <a:xfrm>
              <a:off x="9115756" y="6925809"/>
              <a:ext cx="801884" cy="801884"/>
            </a:xfrm>
            <a:prstGeom prst="roundRect">
              <a:avLst/>
            </a:prstGeom>
            <a:solidFill>
              <a:srgbClr val="530C05">
                <a:alpha val="5843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Arredondado 32">
              <a:extLst>
                <a:ext uri="{FF2B5EF4-FFF2-40B4-BE49-F238E27FC236}">
                  <a16:creationId xmlns:a16="http://schemas.microsoft.com/office/drawing/2014/main" id="{BAC64476-0EA6-D647-DCC3-B13B9324576E}"/>
                </a:ext>
              </a:extLst>
            </p:cNvPr>
            <p:cNvSpPr/>
            <p:nvPr/>
          </p:nvSpPr>
          <p:spPr>
            <a:xfrm>
              <a:off x="4729801" y="4236709"/>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Arredondado 33">
              <a:extLst>
                <a:ext uri="{FF2B5EF4-FFF2-40B4-BE49-F238E27FC236}">
                  <a16:creationId xmlns:a16="http://schemas.microsoft.com/office/drawing/2014/main" id="{1C62C68E-87CB-E9C5-F840-AD048F3B0CC4}"/>
                </a:ext>
              </a:extLst>
            </p:cNvPr>
            <p:cNvSpPr/>
            <p:nvPr/>
          </p:nvSpPr>
          <p:spPr>
            <a:xfrm>
              <a:off x="5092125" y="4074333"/>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34">
              <a:extLst>
                <a:ext uri="{FF2B5EF4-FFF2-40B4-BE49-F238E27FC236}">
                  <a16:creationId xmlns:a16="http://schemas.microsoft.com/office/drawing/2014/main" id="{33A0B9D0-823E-E6BE-70D8-8CAB737DCCA4}"/>
                </a:ext>
              </a:extLst>
            </p:cNvPr>
            <p:cNvSpPr/>
            <p:nvPr/>
          </p:nvSpPr>
          <p:spPr>
            <a:xfrm>
              <a:off x="8610081" y="4688191"/>
              <a:ext cx="382284" cy="3822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Arredondado 35">
              <a:extLst>
                <a:ext uri="{FF2B5EF4-FFF2-40B4-BE49-F238E27FC236}">
                  <a16:creationId xmlns:a16="http://schemas.microsoft.com/office/drawing/2014/main" id="{2D863C9D-983B-5BC9-F97C-404535A57FC8}"/>
                </a:ext>
              </a:extLst>
            </p:cNvPr>
            <p:cNvSpPr/>
            <p:nvPr/>
          </p:nvSpPr>
          <p:spPr>
            <a:xfrm>
              <a:off x="8382764" y="5158930"/>
              <a:ext cx="200301" cy="200301"/>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19" name="Agrupar 18">
            <a:extLst>
              <a:ext uri="{FF2B5EF4-FFF2-40B4-BE49-F238E27FC236}">
                <a16:creationId xmlns:a16="http://schemas.microsoft.com/office/drawing/2014/main" id="{14BDB485-30FE-D018-DDC9-E2A23B2C3AC3}"/>
              </a:ext>
            </a:extLst>
          </p:cNvPr>
          <p:cNvGrpSpPr/>
          <p:nvPr/>
        </p:nvGrpSpPr>
        <p:grpSpPr>
          <a:xfrm>
            <a:off x="206491" y="161364"/>
            <a:ext cx="11779017" cy="431602"/>
            <a:chOff x="206491" y="161364"/>
            <a:chExt cx="11779017" cy="431602"/>
          </a:xfrm>
        </p:grpSpPr>
        <p:grpSp>
          <p:nvGrpSpPr>
            <p:cNvPr id="20" name="Agrupar 19">
              <a:extLst>
                <a:ext uri="{FF2B5EF4-FFF2-40B4-BE49-F238E27FC236}">
                  <a16:creationId xmlns:a16="http://schemas.microsoft.com/office/drawing/2014/main" id="{3CF4C9A3-CC8D-8991-DCD5-69A0309DC550}"/>
                </a:ext>
              </a:extLst>
            </p:cNvPr>
            <p:cNvGrpSpPr/>
            <p:nvPr/>
          </p:nvGrpSpPr>
          <p:grpSpPr>
            <a:xfrm>
              <a:off x="206491" y="161364"/>
              <a:ext cx="11779017" cy="431602"/>
              <a:chOff x="206491" y="161364"/>
              <a:chExt cx="11779017" cy="431602"/>
            </a:xfrm>
          </p:grpSpPr>
          <p:grpSp>
            <p:nvGrpSpPr>
              <p:cNvPr id="22" name="Group 6">
                <a:extLst>
                  <a:ext uri="{FF2B5EF4-FFF2-40B4-BE49-F238E27FC236}">
                    <a16:creationId xmlns:a16="http://schemas.microsoft.com/office/drawing/2014/main" id="{09AD6FDB-E149-0A49-EC64-EDF8C8D61FEC}"/>
                  </a:ext>
                </a:extLst>
              </p:cNvPr>
              <p:cNvGrpSpPr/>
              <p:nvPr/>
            </p:nvGrpSpPr>
            <p:grpSpPr>
              <a:xfrm>
                <a:off x="206491" y="161364"/>
                <a:ext cx="11779017" cy="431602"/>
                <a:chOff x="206491" y="161364"/>
                <a:chExt cx="11779017" cy="431602"/>
              </a:xfrm>
            </p:grpSpPr>
            <p:sp>
              <p:nvSpPr>
                <p:cNvPr id="24" name="Retângulo: Cantos Arredondados 23">
                  <a:extLst>
                    <a:ext uri="{FF2B5EF4-FFF2-40B4-BE49-F238E27FC236}">
                      <a16:creationId xmlns:a16="http://schemas.microsoft.com/office/drawing/2014/main" id="{6448A43B-7FD4-48EE-E298-7C4D0E79C0B8}"/>
                    </a:ext>
                  </a:extLst>
                </p:cNvPr>
                <p:cNvSpPr/>
                <p:nvPr/>
              </p:nvSpPr>
              <p:spPr>
                <a:xfrm>
                  <a:off x="206491" y="161364"/>
                  <a:ext cx="11779017" cy="431602"/>
                </a:xfrm>
                <a:prstGeom prst="roundRect">
                  <a:avLst/>
                </a:prstGeom>
                <a:gradFill>
                  <a:gsLst>
                    <a:gs pos="99000">
                      <a:srgbClr val="EB5800"/>
                    </a:gs>
                    <a:gs pos="0">
                      <a:srgbClr val="530A0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5" name="Gráfico 24">
                  <a:extLst>
                    <a:ext uri="{FF2B5EF4-FFF2-40B4-BE49-F238E27FC236}">
                      <a16:creationId xmlns:a16="http://schemas.microsoft.com/office/drawing/2014/main" id="{A0378C93-4FCF-6051-E02C-4D85A7D304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5621" y="251040"/>
                  <a:ext cx="1523323" cy="247025"/>
                </a:xfrm>
                <a:prstGeom prst="rect">
                  <a:avLst/>
                </a:prstGeom>
              </p:spPr>
            </p:pic>
          </p:grpSp>
          <p:sp>
            <p:nvSpPr>
              <p:cNvPr id="23" name="CaixaDeTexto 17">
                <a:extLst>
                  <a:ext uri="{FF2B5EF4-FFF2-40B4-BE49-F238E27FC236}">
                    <a16:creationId xmlns:a16="http://schemas.microsoft.com/office/drawing/2014/main" id="{77CDDF7E-ED28-5B47-3F7D-4DD6856FCBBF}"/>
                  </a:ext>
                </a:extLst>
              </p:cNvPr>
              <p:cNvSpPr txBox="1"/>
              <p:nvPr/>
            </p:nvSpPr>
            <p:spPr>
              <a:xfrm>
                <a:off x="4063126" y="227735"/>
                <a:ext cx="3873397" cy="307777"/>
              </a:xfrm>
              <a:prstGeom prst="rect">
                <a:avLst/>
              </a:prstGeom>
              <a:noFill/>
            </p:spPr>
            <p:txBody>
              <a:bodyPr wrap="square" rtlCol="0">
                <a:spAutoFit/>
              </a:bodyPr>
              <a:lstStyle/>
              <a:p>
                <a:pPr algn="ctr"/>
                <a:r>
                  <a:rPr lang="pt-BR" sz="1400" dirty="0">
                    <a:solidFill>
                      <a:schemeClr val="bg1"/>
                    </a:solidFill>
                    <a:latin typeface="AMX" pitchFamily="2" charset="77"/>
                  </a:rPr>
                  <a:t>CONSTRUÇÃO DE RELACIONAMENTO</a:t>
                </a:r>
              </a:p>
            </p:txBody>
          </p:sp>
        </p:grpSp>
        <p:pic>
          <p:nvPicPr>
            <p:cNvPr id="21" name="Gráfico 20">
              <a:extLst>
                <a:ext uri="{FF2B5EF4-FFF2-40B4-BE49-F238E27FC236}">
                  <a16:creationId xmlns:a16="http://schemas.microsoft.com/office/drawing/2014/main" id="{4372F31F-0F60-6AFD-FC20-95FEDD8AC7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50739" y="232775"/>
              <a:ext cx="758521" cy="286406"/>
            </a:xfrm>
            <a:prstGeom prst="rect">
              <a:avLst/>
            </a:prstGeom>
          </p:spPr>
        </p:pic>
      </p:grpSp>
    </p:spTree>
    <p:extLst>
      <p:ext uri="{BB962C8B-B14F-4D97-AF65-F5344CB8AC3E}">
        <p14:creationId xmlns:p14="http://schemas.microsoft.com/office/powerpoint/2010/main" val="232007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FF4F5-E28B-2096-2066-202D0A26A250}"/>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7F524023-9FBF-DA5F-65D3-666D4E96A6DD}"/>
              </a:ext>
            </a:extLst>
          </p:cNvPr>
          <p:cNvPicPr>
            <a:picLocks noChangeAspect="1"/>
          </p:cNvPicPr>
          <p:nvPr/>
        </p:nvPicPr>
        <p:blipFill>
          <a:blip r:embed="rId3">
            <a:extLst>
              <a:ext uri="{28A0092B-C50C-407E-A947-70E740481C1C}">
                <a14:useLocalDpi xmlns:a14="http://schemas.microsoft.com/office/drawing/2010/main" val="0"/>
              </a:ext>
            </a:extLst>
          </a:blip>
          <a:srcRect t="588" b="588"/>
          <a:stretch/>
        </p:blipFill>
        <p:spPr>
          <a:xfrm>
            <a:off x="-48766" y="0"/>
            <a:ext cx="12240766" cy="6912428"/>
          </a:xfrm>
          <a:prstGeom prst="rect">
            <a:avLst/>
          </a:prstGeom>
        </p:spPr>
      </p:pic>
      <p:sp>
        <p:nvSpPr>
          <p:cNvPr id="7" name="Retângulo: Cantos Arredondados 15">
            <a:extLst>
              <a:ext uri="{FF2B5EF4-FFF2-40B4-BE49-F238E27FC236}">
                <a16:creationId xmlns:a16="http://schemas.microsoft.com/office/drawing/2014/main" id="{03CCEB1E-181C-7F19-2CB3-E1238F2EC501}"/>
              </a:ext>
            </a:extLst>
          </p:cNvPr>
          <p:cNvSpPr/>
          <p:nvPr/>
        </p:nvSpPr>
        <p:spPr>
          <a:xfrm>
            <a:off x="264696" y="2085939"/>
            <a:ext cx="11927304" cy="3849175"/>
          </a:xfrm>
          <a:prstGeom prst="roundRect">
            <a:avLst>
              <a:gd name="adj" fmla="val 3691"/>
            </a:avLst>
          </a:prstGeom>
          <a:gradFill>
            <a:gsLst>
              <a:gs pos="25000">
                <a:srgbClr val="530C05">
                  <a:alpha val="88000"/>
                </a:srgbClr>
              </a:gs>
              <a:gs pos="75000">
                <a:srgbClr val="530C05">
                  <a:alpha val="0"/>
                </a:srgbClr>
              </a:gs>
              <a:gs pos="46000">
                <a:srgbClr val="9A1003">
                  <a:alpha val="5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CaixaDeTexto 7">
            <a:extLst>
              <a:ext uri="{FF2B5EF4-FFF2-40B4-BE49-F238E27FC236}">
                <a16:creationId xmlns:a16="http://schemas.microsoft.com/office/drawing/2014/main" id="{C00C517B-32CA-A1CA-76E7-611E08250CAF}"/>
              </a:ext>
            </a:extLst>
          </p:cNvPr>
          <p:cNvSpPr txBox="1"/>
          <p:nvPr/>
        </p:nvSpPr>
        <p:spPr>
          <a:xfrm>
            <a:off x="869895" y="2252219"/>
            <a:ext cx="5016555" cy="3293209"/>
          </a:xfrm>
          <a:prstGeom prst="rect">
            <a:avLst/>
          </a:prstGeom>
          <a:noFill/>
        </p:spPr>
        <p:txBody>
          <a:bodyPr wrap="square">
            <a:spAutoFit/>
          </a:bodyPr>
          <a:lstStyle/>
          <a:p>
            <a:pPr algn="ctr"/>
            <a:r>
              <a:rPr lang="pt-BR" sz="4000" b="1" dirty="0">
                <a:solidFill>
                  <a:schemeClr val="bg1"/>
                </a:solidFill>
              </a:rPr>
              <a:t>Cenário:</a:t>
            </a:r>
          </a:p>
          <a:p>
            <a:endParaRPr lang="pt-BR" sz="2400" dirty="0">
              <a:solidFill>
                <a:schemeClr val="bg1"/>
              </a:solidFill>
            </a:endParaRPr>
          </a:p>
          <a:p>
            <a:r>
              <a:rPr lang="pt-BR" sz="2400" dirty="0">
                <a:solidFill>
                  <a:schemeClr val="bg1"/>
                </a:solidFill>
              </a:rPr>
              <a:t>Imagine um cenário de objeção, onde seu cliente diz: </a:t>
            </a:r>
          </a:p>
          <a:p>
            <a:endParaRPr lang="pt-BR" sz="2400" dirty="0">
              <a:solidFill>
                <a:schemeClr val="bg1"/>
              </a:solidFill>
            </a:endParaRPr>
          </a:p>
          <a:p>
            <a:r>
              <a:rPr lang="pt-BR" sz="2400" i="1" dirty="0">
                <a:solidFill>
                  <a:schemeClr val="bg1"/>
                </a:solidFill>
              </a:rPr>
              <a:t>'Adorei o produto, mas não confio em prazos de entrega e preciso que essa solução seja instalada o quanto antes.'</a:t>
            </a:r>
          </a:p>
        </p:txBody>
      </p:sp>
      <p:grpSp>
        <p:nvGrpSpPr>
          <p:cNvPr id="10" name="Agrupar 9">
            <a:extLst>
              <a:ext uri="{FF2B5EF4-FFF2-40B4-BE49-F238E27FC236}">
                <a16:creationId xmlns:a16="http://schemas.microsoft.com/office/drawing/2014/main" id="{63CD3296-CCF7-2AA7-3575-CD99D69279B2}"/>
              </a:ext>
            </a:extLst>
          </p:cNvPr>
          <p:cNvGrpSpPr/>
          <p:nvPr/>
        </p:nvGrpSpPr>
        <p:grpSpPr>
          <a:xfrm>
            <a:off x="6452113" y="782845"/>
            <a:ext cx="5188270" cy="4404061"/>
            <a:chOff x="4729370" y="3323632"/>
            <a:chExt cx="5188270" cy="4404061"/>
          </a:xfrm>
        </p:grpSpPr>
        <p:sp>
          <p:nvSpPr>
            <p:cNvPr id="11" name="Retângulo Arredondado 29">
              <a:extLst>
                <a:ext uri="{FF2B5EF4-FFF2-40B4-BE49-F238E27FC236}">
                  <a16:creationId xmlns:a16="http://schemas.microsoft.com/office/drawing/2014/main" id="{A86A0B58-49E1-4333-E7B5-B6076BBF8C70}"/>
                </a:ext>
              </a:extLst>
            </p:cNvPr>
            <p:cNvSpPr/>
            <p:nvPr/>
          </p:nvSpPr>
          <p:spPr>
            <a:xfrm>
              <a:off x="5501969" y="3644730"/>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Arredondado 30">
              <a:extLst>
                <a:ext uri="{FF2B5EF4-FFF2-40B4-BE49-F238E27FC236}">
                  <a16:creationId xmlns:a16="http://schemas.microsoft.com/office/drawing/2014/main" id="{361C0343-5346-4DE9-335E-188C1C30CA8D}"/>
                </a:ext>
              </a:extLst>
            </p:cNvPr>
            <p:cNvSpPr/>
            <p:nvPr/>
          </p:nvSpPr>
          <p:spPr>
            <a:xfrm>
              <a:off x="4729370" y="3323632"/>
              <a:ext cx="633587" cy="633586"/>
            </a:xfrm>
            <a:prstGeom prst="roundRect">
              <a:avLst/>
            </a:prstGeom>
            <a:solidFill>
              <a:srgbClr val="9A1003">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Arredondado 31">
              <a:extLst>
                <a:ext uri="{FF2B5EF4-FFF2-40B4-BE49-F238E27FC236}">
                  <a16:creationId xmlns:a16="http://schemas.microsoft.com/office/drawing/2014/main" id="{0760059C-5A3F-3845-0E8B-76AADE95ABFA}"/>
                </a:ext>
              </a:extLst>
            </p:cNvPr>
            <p:cNvSpPr/>
            <p:nvPr/>
          </p:nvSpPr>
          <p:spPr>
            <a:xfrm>
              <a:off x="9115756" y="6925809"/>
              <a:ext cx="801884" cy="801884"/>
            </a:xfrm>
            <a:prstGeom prst="roundRect">
              <a:avLst/>
            </a:prstGeom>
            <a:solidFill>
              <a:srgbClr val="530C05">
                <a:alpha val="5843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Arredondado 32">
              <a:extLst>
                <a:ext uri="{FF2B5EF4-FFF2-40B4-BE49-F238E27FC236}">
                  <a16:creationId xmlns:a16="http://schemas.microsoft.com/office/drawing/2014/main" id="{ED663BAA-8562-8089-B0B5-2E774152EB97}"/>
                </a:ext>
              </a:extLst>
            </p:cNvPr>
            <p:cNvSpPr/>
            <p:nvPr/>
          </p:nvSpPr>
          <p:spPr>
            <a:xfrm>
              <a:off x="4729801" y="4236709"/>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Arredondado 33">
              <a:extLst>
                <a:ext uri="{FF2B5EF4-FFF2-40B4-BE49-F238E27FC236}">
                  <a16:creationId xmlns:a16="http://schemas.microsoft.com/office/drawing/2014/main" id="{94E67D33-9688-3E25-BBB8-2D61F101A1AC}"/>
                </a:ext>
              </a:extLst>
            </p:cNvPr>
            <p:cNvSpPr/>
            <p:nvPr/>
          </p:nvSpPr>
          <p:spPr>
            <a:xfrm>
              <a:off x="5092125" y="4074333"/>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34">
              <a:extLst>
                <a:ext uri="{FF2B5EF4-FFF2-40B4-BE49-F238E27FC236}">
                  <a16:creationId xmlns:a16="http://schemas.microsoft.com/office/drawing/2014/main" id="{A917C60F-782E-230E-711D-253350423B88}"/>
                </a:ext>
              </a:extLst>
            </p:cNvPr>
            <p:cNvSpPr/>
            <p:nvPr/>
          </p:nvSpPr>
          <p:spPr>
            <a:xfrm>
              <a:off x="8610081" y="4688191"/>
              <a:ext cx="382284" cy="3822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Arredondado 35">
              <a:extLst>
                <a:ext uri="{FF2B5EF4-FFF2-40B4-BE49-F238E27FC236}">
                  <a16:creationId xmlns:a16="http://schemas.microsoft.com/office/drawing/2014/main" id="{79EC6C2B-C4F3-23C9-F51A-1D38D9889ABA}"/>
                </a:ext>
              </a:extLst>
            </p:cNvPr>
            <p:cNvSpPr/>
            <p:nvPr/>
          </p:nvSpPr>
          <p:spPr>
            <a:xfrm>
              <a:off x="8382764" y="5158930"/>
              <a:ext cx="200301" cy="200301"/>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19" name="Agrupar 18">
            <a:extLst>
              <a:ext uri="{FF2B5EF4-FFF2-40B4-BE49-F238E27FC236}">
                <a16:creationId xmlns:a16="http://schemas.microsoft.com/office/drawing/2014/main" id="{96ADAFDF-907C-6546-BF4B-5C90E90CBC5D}"/>
              </a:ext>
            </a:extLst>
          </p:cNvPr>
          <p:cNvGrpSpPr/>
          <p:nvPr/>
        </p:nvGrpSpPr>
        <p:grpSpPr>
          <a:xfrm>
            <a:off x="206491" y="161364"/>
            <a:ext cx="11779017" cy="431602"/>
            <a:chOff x="206491" y="161364"/>
            <a:chExt cx="11779017" cy="431602"/>
          </a:xfrm>
        </p:grpSpPr>
        <p:grpSp>
          <p:nvGrpSpPr>
            <p:cNvPr id="20" name="Agrupar 19">
              <a:extLst>
                <a:ext uri="{FF2B5EF4-FFF2-40B4-BE49-F238E27FC236}">
                  <a16:creationId xmlns:a16="http://schemas.microsoft.com/office/drawing/2014/main" id="{3DA81226-A58B-F325-FF13-FC1FDAB1E907}"/>
                </a:ext>
              </a:extLst>
            </p:cNvPr>
            <p:cNvGrpSpPr/>
            <p:nvPr/>
          </p:nvGrpSpPr>
          <p:grpSpPr>
            <a:xfrm>
              <a:off x="206491" y="161364"/>
              <a:ext cx="11779017" cy="431602"/>
              <a:chOff x="206491" y="161364"/>
              <a:chExt cx="11779017" cy="431602"/>
            </a:xfrm>
          </p:grpSpPr>
          <p:grpSp>
            <p:nvGrpSpPr>
              <p:cNvPr id="22" name="Group 6">
                <a:extLst>
                  <a:ext uri="{FF2B5EF4-FFF2-40B4-BE49-F238E27FC236}">
                    <a16:creationId xmlns:a16="http://schemas.microsoft.com/office/drawing/2014/main" id="{B4CCE132-CD7E-115B-CC50-7360904503E3}"/>
                  </a:ext>
                </a:extLst>
              </p:cNvPr>
              <p:cNvGrpSpPr/>
              <p:nvPr/>
            </p:nvGrpSpPr>
            <p:grpSpPr>
              <a:xfrm>
                <a:off x="206491" y="161364"/>
                <a:ext cx="11779017" cy="431602"/>
                <a:chOff x="206491" y="161364"/>
                <a:chExt cx="11779017" cy="431602"/>
              </a:xfrm>
            </p:grpSpPr>
            <p:sp>
              <p:nvSpPr>
                <p:cNvPr id="24" name="Retângulo: Cantos Arredondados 23">
                  <a:extLst>
                    <a:ext uri="{FF2B5EF4-FFF2-40B4-BE49-F238E27FC236}">
                      <a16:creationId xmlns:a16="http://schemas.microsoft.com/office/drawing/2014/main" id="{CAA91178-4D02-CABA-9AEC-763646F0572E}"/>
                    </a:ext>
                  </a:extLst>
                </p:cNvPr>
                <p:cNvSpPr/>
                <p:nvPr/>
              </p:nvSpPr>
              <p:spPr>
                <a:xfrm>
                  <a:off x="206491" y="161364"/>
                  <a:ext cx="11779017" cy="431602"/>
                </a:xfrm>
                <a:prstGeom prst="roundRect">
                  <a:avLst/>
                </a:prstGeom>
                <a:gradFill>
                  <a:gsLst>
                    <a:gs pos="99000">
                      <a:srgbClr val="EB5800"/>
                    </a:gs>
                    <a:gs pos="0">
                      <a:srgbClr val="530A0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5" name="Gráfico 24">
                  <a:extLst>
                    <a:ext uri="{FF2B5EF4-FFF2-40B4-BE49-F238E27FC236}">
                      <a16:creationId xmlns:a16="http://schemas.microsoft.com/office/drawing/2014/main" id="{FCB57AF4-F043-4396-D833-1FF0FA4A43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5621" y="251040"/>
                  <a:ext cx="1523323" cy="247025"/>
                </a:xfrm>
                <a:prstGeom prst="rect">
                  <a:avLst/>
                </a:prstGeom>
              </p:spPr>
            </p:pic>
          </p:grpSp>
          <p:sp>
            <p:nvSpPr>
              <p:cNvPr id="23" name="CaixaDeTexto 17">
                <a:extLst>
                  <a:ext uri="{FF2B5EF4-FFF2-40B4-BE49-F238E27FC236}">
                    <a16:creationId xmlns:a16="http://schemas.microsoft.com/office/drawing/2014/main" id="{C3742256-2E0C-2562-5A53-ACEDE56536EE}"/>
                  </a:ext>
                </a:extLst>
              </p:cNvPr>
              <p:cNvSpPr txBox="1"/>
              <p:nvPr/>
            </p:nvSpPr>
            <p:spPr>
              <a:xfrm>
                <a:off x="4063126" y="227735"/>
                <a:ext cx="3873397" cy="307777"/>
              </a:xfrm>
              <a:prstGeom prst="rect">
                <a:avLst/>
              </a:prstGeom>
              <a:noFill/>
            </p:spPr>
            <p:txBody>
              <a:bodyPr wrap="square" rtlCol="0">
                <a:spAutoFit/>
              </a:bodyPr>
              <a:lstStyle/>
              <a:p>
                <a:pPr algn="ctr"/>
                <a:r>
                  <a:rPr lang="pt-BR" sz="1400" dirty="0">
                    <a:solidFill>
                      <a:schemeClr val="bg1"/>
                    </a:solidFill>
                    <a:latin typeface="AMX" pitchFamily="2" charset="77"/>
                  </a:rPr>
                  <a:t>CONSTRUÇÃO DE RELACIONAMENTO</a:t>
                </a:r>
              </a:p>
            </p:txBody>
          </p:sp>
        </p:grpSp>
        <p:pic>
          <p:nvPicPr>
            <p:cNvPr id="21" name="Gráfico 20">
              <a:extLst>
                <a:ext uri="{FF2B5EF4-FFF2-40B4-BE49-F238E27FC236}">
                  <a16:creationId xmlns:a16="http://schemas.microsoft.com/office/drawing/2014/main" id="{BB614405-E015-0478-9426-8BFDA9A2A7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50739" y="232775"/>
              <a:ext cx="758521" cy="286406"/>
            </a:xfrm>
            <a:prstGeom prst="rect">
              <a:avLst/>
            </a:prstGeom>
          </p:spPr>
        </p:pic>
      </p:grpSp>
    </p:spTree>
    <p:extLst>
      <p:ext uri="{BB962C8B-B14F-4D97-AF65-F5344CB8AC3E}">
        <p14:creationId xmlns:p14="http://schemas.microsoft.com/office/powerpoint/2010/main" val="298528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D7242-D8E0-1172-9702-9DBD8F597E20}"/>
            </a:ext>
          </a:extLst>
        </p:cNvPr>
        <p:cNvGrpSpPr/>
        <p:nvPr/>
      </p:nvGrpSpPr>
      <p:grpSpPr>
        <a:xfrm>
          <a:off x="0" y="0"/>
          <a:ext cx="0" cy="0"/>
          <a:chOff x="0" y="0"/>
          <a:chExt cx="0" cy="0"/>
        </a:xfrm>
      </p:grpSpPr>
      <p:sp>
        <p:nvSpPr>
          <p:cNvPr id="2" name="Retângulo Arredondado 1">
            <a:extLst>
              <a:ext uri="{FF2B5EF4-FFF2-40B4-BE49-F238E27FC236}">
                <a16:creationId xmlns:a16="http://schemas.microsoft.com/office/drawing/2014/main" id="{612157FC-6BB4-B364-BA4F-BEE5ECE3839D}"/>
              </a:ext>
            </a:extLst>
          </p:cNvPr>
          <p:cNvSpPr>
            <a:spLocks noGrp="1" noRot="1" noMove="1" noResize="1" noEditPoints="1" noAdjustHandles="1" noChangeArrowheads="1" noChangeShapeType="1"/>
          </p:cNvSpPr>
          <p:nvPr/>
        </p:nvSpPr>
        <p:spPr>
          <a:xfrm>
            <a:off x="503664" y="1513315"/>
            <a:ext cx="11184672" cy="4526951"/>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CaixaDeTexto 25">
            <a:extLst>
              <a:ext uri="{FF2B5EF4-FFF2-40B4-BE49-F238E27FC236}">
                <a16:creationId xmlns:a16="http://schemas.microsoft.com/office/drawing/2014/main" id="{FAA82C7B-8B82-2668-1AE8-8BEB5AC6CA08}"/>
              </a:ext>
            </a:extLst>
          </p:cNvPr>
          <p:cNvSpPr txBox="1"/>
          <p:nvPr/>
        </p:nvSpPr>
        <p:spPr>
          <a:xfrm>
            <a:off x="874431" y="2829308"/>
            <a:ext cx="4454731" cy="1323439"/>
          </a:xfrm>
          <a:prstGeom prst="rect">
            <a:avLst/>
          </a:prstGeom>
          <a:noFill/>
        </p:spPr>
        <p:txBody>
          <a:bodyPr wrap="square" rtlCol="0">
            <a:spAutoFit/>
          </a:bodyPr>
          <a:lstStyle/>
          <a:p>
            <a:pPr algn="ctr"/>
            <a:r>
              <a:rPr lang="pt-BR" sz="2000" b="1" dirty="0">
                <a:solidFill>
                  <a:srgbClr val="530C05"/>
                </a:solidFill>
                <a:latin typeface="AMX" pitchFamily="2" charset="77"/>
              </a:rPr>
              <a:t>Considerando a frase: “Adorei o produto, mas não confio em prazos de entrega e preciso que essa solução seja instalada o quanto antes.”</a:t>
            </a:r>
          </a:p>
        </p:txBody>
      </p:sp>
      <p:grpSp>
        <p:nvGrpSpPr>
          <p:cNvPr id="3" name="Agrupar 2">
            <a:extLst>
              <a:ext uri="{FF2B5EF4-FFF2-40B4-BE49-F238E27FC236}">
                <a16:creationId xmlns:a16="http://schemas.microsoft.com/office/drawing/2014/main" id="{E7CB4DA0-B3E3-4D7E-D54D-63DF7C42FF91}"/>
              </a:ext>
            </a:extLst>
          </p:cNvPr>
          <p:cNvGrpSpPr/>
          <p:nvPr/>
        </p:nvGrpSpPr>
        <p:grpSpPr>
          <a:xfrm>
            <a:off x="3603386" y="1089075"/>
            <a:ext cx="7980116" cy="4379790"/>
            <a:chOff x="2859467" y="1290553"/>
            <a:chExt cx="7980116" cy="4379790"/>
          </a:xfrm>
        </p:grpSpPr>
        <p:grpSp>
          <p:nvGrpSpPr>
            <p:cNvPr id="6" name="Agrupar 5">
              <a:extLst>
                <a:ext uri="{FF2B5EF4-FFF2-40B4-BE49-F238E27FC236}">
                  <a16:creationId xmlns:a16="http://schemas.microsoft.com/office/drawing/2014/main" id="{DAFAB1F1-429C-CEFD-B8DA-87EB6A2B2D3E}"/>
                </a:ext>
              </a:extLst>
            </p:cNvPr>
            <p:cNvGrpSpPr/>
            <p:nvPr/>
          </p:nvGrpSpPr>
          <p:grpSpPr>
            <a:xfrm>
              <a:off x="2859467" y="5070175"/>
              <a:ext cx="736602" cy="600168"/>
              <a:chOff x="2859467" y="5070175"/>
              <a:chExt cx="736602" cy="600168"/>
            </a:xfrm>
          </p:grpSpPr>
          <p:sp>
            <p:nvSpPr>
              <p:cNvPr id="19" name="Retângulo Arredondado 18">
                <a:extLst>
                  <a:ext uri="{FF2B5EF4-FFF2-40B4-BE49-F238E27FC236}">
                    <a16:creationId xmlns:a16="http://schemas.microsoft.com/office/drawing/2014/main" id="{BD383ECF-84BB-9080-7584-4585D10CD8C5}"/>
                  </a:ext>
                </a:extLst>
              </p:cNvPr>
              <p:cNvSpPr/>
              <p:nvPr/>
            </p:nvSpPr>
            <p:spPr>
              <a:xfrm>
                <a:off x="2859467" y="5070175"/>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Arredondado 19">
                <a:extLst>
                  <a:ext uri="{FF2B5EF4-FFF2-40B4-BE49-F238E27FC236}">
                    <a16:creationId xmlns:a16="http://schemas.microsoft.com/office/drawing/2014/main" id="{568D4048-557C-6183-15EA-76949C05F61C}"/>
                  </a:ext>
                </a:extLst>
              </p:cNvPr>
              <p:cNvSpPr/>
              <p:nvPr/>
            </p:nvSpPr>
            <p:spPr>
              <a:xfrm>
                <a:off x="3130556" y="5204830"/>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4" name="Agrupar 13">
              <a:extLst>
                <a:ext uri="{FF2B5EF4-FFF2-40B4-BE49-F238E27FC236}">
                  <a16:creationId xmlns:a16="http://schemas.microsoft.com/office/drawing/2014/main" id="{9621EA0A-A281-B36E-87BE-A7878983FE7F}"/>
                </a:ext>
              </a:extLst>
            </p:cNvPr>
            <p:cNvGrpSpPr/>
            <p:nvPr/>
          </p:nvGrpSpPr>
          <p:grpSpPr>
            <a:xfrm>
              <a:off x="10199136" y="1290553"/>
              <a:ext cx="640447" cy="390539"/>
              <a:chOff x="5585372" y="137150"/>
              <a:chExt cx="257387" cy="156952"/>
            </a:xfrm>
          </p:grpSpPr>
          <p:sp>
            <p:nvSpPr>
              <p:cNvPr id="15" name="Retângulo Arredondado 14">
                <a:extLst>
                  <a:ext uri="{FF2B5EF4-FFF2-40B4-BE49-F238E27FC236}">
                    <a16:creationId xmlns:a16="http://schemas.microsoft.com/office/drawing/2014/main" id="{DC624C87-8456-2D77-559A-D0CE94A8420E}"/>
                  </a:ext>
                </a:extLst>
              </p:cNvPr>
              <p:cNvSpPr/>
              <p:nvPr/>
            </p:nvSpPr>
            <p:spPr>
              <a:xfrm>
                <a:off x="5585372" y="207714"/>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15">
                <a:extLst>
                  <a:ext uri="{FF2B5EF4-FFF2-40B4-BE49-F238E27FC236}">
                    <a16:creationId xmlns:a16="http://schemas.microsoft.com/office/drawing/2014/main" id="{F8BEAAA5-2CBC-4B9F-0438-2ACBB01E1611}"/>
                  </a:ext>
                </a:extLst>
              </p:cNvPr>
              <p:cNvSpPr/>
              <p:nvPr/>
            </p:nvSpPr>
            <p:spPr>
              <a:xfrm>
                <a:off x="5685807" y="137150"/>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grpSp>
        <p:nvGrpSpPr>
          <p:cNvPr id="27" name="Agrupar 26">
            <a:extLst>
              <a:ext uri="{FF2B5EF4-FFF2-40B4-BE49-F238E27FC236}">
                <a16:creationId xmlns:a16="http://schemas.microsoft.com/office/drawing/2014/main" id="{ED3C4F4C-4794-400F-01DF-8DED3CE19BA4}"/>
              </a:ext>
            </a:extLst>
          </p:cNvPr>
          <p:cNvGrpSpPr/>
          <p:nvPr/>
        </p:nvGrpSpPr>
        <p:grpSpPr>
          <a:xfrm>
            <a:off x="734428" y="1111393"/>
            <a:ext cx="1002789" cy="1203303"/>
            <a:chOff x="5234195" y="4428055"/>
            <a:chExt cx="1002789" cy="1203303"/>
          </a:xfrm>
        </p:grpSpPr>
        <p:sp>
          <p:nvSpPr>
            <p:cNvPr id="28" name="Retângulo Arredondado 21">
              <a:extLst>
                <a:ext uri="{FF2B5EF4-FFF2-40B4-BE49-F238E27FC236}">
                  <a16:creationId xmlns:a16="http://schemas.microsoft.com/office/drawing/2014/main" id="{212C031E-EA58-BDFB-E7B3-E4DB63036F3E}"/>
                </a:ext>
              </a:extLst>
            </p:cNvPr>
            <p:cNvSpPr/>
            <p:nvPr/>
          </p:nvSpPr>
          <p:spPr>
            <a:xfrm>
              <a:off x="6006794" y="4749153"/>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Arredondado 22">
              <a:extLst>
                <a:ext uri="{FF2B5EF4-FFF2-40B4-BE49-F238E27FC236}">
                  <a16:creationId xmlns:a16="http://schemas.microsoft.com/office/drawing/2014/main" id="{E54B195A-AA5C-3F97-8B2F-B28698810FB1}"/>
                </a:ext>
              </a:extLst>
            </p:cNvPr>
            <p:cNvSpPr/>
            <p:nvPr/>
          </p:nvSpPr>
          <p:spPr>
            <a:xfrm>
              <a:off x="5234195" y="4428055"/>
              <a:ext cx="633587" cy="633586"/>
            </a:xfrm>
            <a:prstGeom prst="roundRect">
              <a:avLst/>
            </a:prstGeom>
            <a:solidFill>
              <a:srgbClr val="530C05">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0" name="Retângulo Arredondado 23">
              <a:extLst>
                <a:ext uri="{FF2B5EF4-FFF2-40B4-BE49-F238E27FC236}">
                  <a16:creationId xmlns:a16="http://schemas.microsoft.com/office/drawing/2014/main" id="{48E0B174-4DE5-4679-38F1-E94B14FCE902}"/>
                </a:ext>
              </a:extLst>
            </p:cNvPr>
            <p:cNvSpPr/>
            <p:nvPr/>
          </p:nvSpPr>
          <p:spPr>
            <a:xfrm>
              <a:off x="5234626" y="5341132"/>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1" name="Retângulo Arredondado 24">
              <a:extLst>
                <a:ext uri="{FF2B5EF4-FFF2-40B4-BE49-F238E27FC236}">
                  <a16:creationId xmlns:a16="http://schemas.microsoft.com/office/drawing/2014/main" id="{9A44D661-B0BC-B733-BF19-A11DC35E8299}"/>
                </a:ext>
              </a:extLst>
            </p:cNvPr>
            <p:cNvSpPr/>
            <p:nvPr/>
          </p:nvSpPr>
          <p:spPr>
            <a:xfrm>
              <a:off x="5596950" y="5178756"/>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8" name="Agrupar 7">
            <a:extLst>
              <a:ext uri="{FF2B5EF4-FFF2-40B4-BE49-F238E27FC236}">
                <a16:creationId xmlns:a16="http://schemas.microsoft.com/office/drawing/2014/main" id="{89CCBD3F-7226-2904-77C6-C60AC67FF231}"/>
              </a:ext>
            </a:extLst>
          </p:cNvPr>
          <p:cNvGrpSpPr/>
          <p:nvPr/>
        </p:nvGrpSpPr>
        <p:grpSpPr>
          <a:xfrm>
            <a:off x="5895826" y="2314697"/>
            <a:ext cx="5792510" cy="2688656"/>
            <a:chOff x="5379807" y="3687127"/>
            <a:chExt cx="5792510" cy="1270243"/>
          </a:xfrm>
        </p:grpSpPr>
        <p:sp>
          <p:nvSpPr>
            <p:cNvPr id="7" name="Retângulo: Cantos Arredondados 15">
              <a:extLst>
                <a:ext uri="{FF2B5EF4-FFF2-40B4-BE49-F238E27FC236}">
                  <a16:creationId xmlns:a16="http://schemas.microsoft.com/office/drawing/2014/main" id="{1000C505-7D57-3AB6-990A-1EE2C8616050}"/>
                </a:ext>
              </a:extLst>
            </p:cNvPr>
            <p:cNvSpPr/>
            <p:nvPr/>
          </p:nvSpPr>
          <p:spPr>
            <a:xfrm rot="10800000">
              <a:off x="5379807" y="3687127"/>
              <a:ext cx="5792510" cy="1270243"/>
            </a:xfrm>
            <a:prstGeom prst="roundRect">
              <a:avLst>
                <a:gd name="adj" fmla="val 7363"/>
              </a:avLst>
            </a:prstGeom>
            <a:gradFill>
              <a:gsLst>
                <a:gs pos="12000">
                  <a:srgbClr val="530C05"/>
                </a:gs>
                <a:gs pos="77000">
                  <a:srgbClr val="9A100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CaixaDeTexto 8">
              <a:extLst>
                <a:ext uri="{FF2B5EF4-FFF2-40B4-BE49-F238E27FC236}">
                  <a16:creationId xmlns:a16="http://schemas.microsoft.com/office/drawing/2014/main" id="{15764F95-B98F-59FB-0F86-51DE727A2E63}"/>
                </a:ext>
              </a:extLst>
            </p:cNvPr>
            <p:cNvSpPr txBox="1"/>
            <p:nvPr/>
          </p:nvSpPr>
          <p:spPr>
            <a:xfrm>
              <a:off x="5667976" y="3951459"/>
              <a:ext cx="5216172" cy="741578"/>
            </a:xfrm>
            <a:prstGeom prst="rect">
              <a:avLst/>
            </a:prstGeom>
            <a:noFill/>
          </p:spPr>
          <p:txBody>
            <a:bodyPr wrap="square">
              <a:spAutoFit/>
            </a:bodyPr>
            <a:lstStyle/>
            <a:p>
              <a:pPr algn="ctr"/>
              <a:r>
                <a:rPr lang="pt-BR" sz="3200" b="1" i="1" dirty="0">
                  <a:solidFill>
                    <a:schemeClr val="bg1"/>
                  </a:solidFill>
                  <a:ea typeface="+mn-lt"/>
                  <a:cs typeface="+mn-lt"/>
                </a:rPr>
                <a:t>Como você</a:t>
              </a:r>
            </a:p>
            <a:p>
              <a:pPr algn="ctr"/>
              <a:r>
                <a:rPr lang="pt-BR" sz="3200" b="1" i="1" dirty="0">
                  <a:solidFill>
                    <a:schemeClr val="bg1"/>
                  </a:solidFill>
                  <a:ea typeface="+mn-lt"/>
                  <a:cs typeface="+mn-lt"/>
                </a:rPr>
                <a:t>responderia para </a:t>
              </a:r>
              <a:endParaRPr lang="pt-BR" sz="3200" b="1" dirty="0">
                <a:solidFill>
                  <a:schemeClr val="bg1"/>
                </a:solidFill>
                <a:ea typeface="+mn-lt"/>
                <a:cs typeface="+mn-lt"/>
              </a:endParaRPr>
            </a:p>
            <a:p>
              <a:pPr algn="ctr"/>
              <a:r>
                <a:rPr lang="pt-BR" sz="3200" b="1" i="1" dirty="0">
                  <a:solidFill>
                    <a:schemeClr val="bg1"/>
                  </a:solidFill>
                  <a:ea typeface="+mn-lt"/>
                  <a:cs typeface="+mn-lt"/>
                </a:rPr>
                <a:t>mostrar clareza e empatia?</a:t>
              </a:r>
              <a:endParaRPr lang="pt-BR" sz="3200" b="1" dirty="0">
                <a:solidFill>
                  <a:schemeClr val="bg1"/>
                </a:solidFill>
              </a:endParaRPr>
            </a:p>
          </p:txBody>
        </p:sp>
      </p:grpSp>
    </p:spTree>
    <p:extLst>
      <p:ext uri="{BB962C8B-B14F-4D97-AF65-F5344CB8AC3E}">
        <p14:creationId xmlns:p14="http://schemas.microsoft.com/office/powerpoint/2010/main" val="3397265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F317C-3DA0-C7DB-FF38-C1583F1567CA}"/>
            </a:ext>
          </a:extLst>
        </p:cNvPr>
        <p:cNvGrpSpPr/>
        <p:nvPr/>
      </p:nvGrpSpPr>
      <p:grpSpPr>
        <a:xfrm>
          <a:off x="0" y="0"/>
          <a:ext cx="0" cy="0"/>
          <a:chOff x="0" y="0"/>
          <a:chExt cx="0" cy="0"/>
        </a:xfrm>
      </p:grpSpPr>
      <p:sp>
        <p:nvSpPr>
          <p:cNvPr id="2" name="Retângulo Arredondado 1">
            <a:extLst>
              <a:ext uri="{FF2B5EF4-FFF2-40B4-BE49-F238E27FC236}">
                <a16:creationId xmlns:a16="http://schemas.microsoft.com/office/drawing/2014/main" id="{5BDAA486-056B-9F12-D051-0775E21BB649}"/>
              </a:ext>
            </a:extLst>
          </p:cNvPr>
          <p:cNvSpPr>
            <a:spLocks noGrp="1" noRot="1" noMove="1" noResize="1" noEditPoints="1" noAdjustHandles="1" noChangeArrowheads="1" noChangeShapeType="1"/>
          </p:cNvSpPr>
          <p:nvPr/>
        </p:nvSpPr>
        <p:spPr>
          <a:xfrm>
            <a:off x="503664" y="1513315"/>
            <a:ext cx="11184672" cy="4526951"/>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CaixaDeTexto 25">
            <a:extLst>
              <a:ext uri="{FF2B5EF4-FFF2-40B4-BE49-F238E27FC236}">
                <a16:creationId xmlns:a16="http://schemas.microsoft.com/office/drawing/2014/main" id="{F745E685-5208-802E-4BCD-846116480D52}"/>
              </a:ext>
            </a:extLst>
          </p:cNvPr>
          <p:cNvSpPr txBox="1"/>
          <p:nvPr/>
        </p:nvSpPr>
        <p:spPr>
          <a:xfrm>
            <a:off x="874431" y="2829308"/>
            <a:ext cx="4454731" cy="1323439"/>
          </a:xfrm>
          <a:prstGeom prst="rect">
            <a:avLst/>
          </a:prstGeom>
          <a:noFill/>
        </p:spPr>
        <p:txBody>
          <a:bodyPr wrap="square" rtlCol="0">
            <a:spAutoFit/>
          </a:bodyPr>
          <a:lstStyle/>
          <a:p>
            <a:pPr algn="ctr"/>
            <a:r>
              <a:rPr lang="pt-BR" sz="2000" b="1" dirty="0">
                <a:solidFill>
                  <a:srgbClr val="530C05"/>
                </a:solidFill>
                <a:latin typeface="AMX" pitchFamily="2" charset="77"/>
              </a:rPr>
              <a:t>Considerando a frase: “Adorei o produto, mas não confio em prazos de entrega e preciso que essa solução seja instalada o quanto antes.”</a:t>
            </a:r>
          </a:p>
        </p:txBody>
      </p:sp>
      <p:grpSp>
        <p:nvGrpSpPr>
          <p:cNvPr id="3" name="Agrupar 2">
            <a:extLst>
              <a:ext uri="{FF2B5EF4-FFF2-40B4-BE49-F238E27FC236}">
                <a16:creationId xmlns:a16="http://schemas.microsoft.com/office/drawing/2014/main" id="{F6707C3E-C4C6-91E7-1ECD-68D2F29B9F2F}"/>
              </a:ext>
            </a:extLst>
          </p:cNvPr>
          <p:cNvGrpSpPr/>
          <p:nvPr/>
        </p:nvGrpSpPr>
        <p:grpSpPr>
          <a:xfrm>
            <a:off x="3603386" y="1089075"/>
            <a:ext cx="7980116" cy="4379790"/>
            <a:chOff x="2859467" y="1290553"/>
            <a:chExt cx="7980116" cy="4379790"/>
          </a:xfrm>
        </p:grpSpPr>
        <p:grpSp>
          <p:nvGrpSpPr>
            <p:cNvPr id="6" name="Agrupar 5">
              <a:extLst>
                <a:ext uri="{FF2B5EF4-FFF2-40B4-BE49-F238E27FC236}">
                  <a16:creationId xmlns:a16="http://schemas.microsoft.com/office/drawing/2014/main" id="{927CD99D-24E3-CD99-2A4F-4C99FAD2C622}"/>
                </a:ext>
              </a:extLst>
            </p:cNvPr>
            <p:cNvGrpSpPr/>
            <p:nvPr/>
          </p:nvGrpSpPr>
          <p:grpSpPr>
            <a:xfrm>
              <a:off x="2859467" y="5070175"/>
              <a:ext cx="736602" cy="600168"/>
              <a:chOff x="2859467" y="5070175"/>
              <a:chExt cx="736602" cy="600168"/>
            </a:xfrm>
          </p:grpSpPr>
          <p:sp>
            <p:nvSpPr>
              <p:cNvPr id="19" name="Retângulo Arredondado 18">
                <a:extLst>
                  <a:ext uri="{FF2B5EF4-FFF2-40B4-BE49-F238E27FC236}">
                    <a16:creationId xmlns:a16="http://schemas.microsoft.com/office/drawing/2014/main" id="{685F822E-1C9E-A2B9-CECE-ED587C6DAC3C}"/>
                  </a:ext>
                </a:extLst>
              </p:cNvPr>
              <p:cNvSpPr/>
              <p:nvPr/>
            </p:nvSpPr>
            <p:spPr>
              <a:xfrm>
                <a:off x="2859467" y="5070175"/>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Arredondado 19">
                <a:extLst>
                  <a:ext uri="{FF2B5EF4-FFF2-40B4-BE49-F238E27FC236}">
                    <a16:creationId xmlns:a16="http://schemas.microsoft.com/office/drawing/2014/main" id="{E0774969-2619-C166-650C-7FAB0005B5AF}"/>
                  </a:ext>
                </a:extLst>
              </p:cNvPr>
              <p:cNvSpPr/>
              <p:nvPr/>
            </p:nvSpPr>
            <p:spPr>
              <a:xfrm>
                <a:off x="3130556" y="5204830"/>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4" name="Agrupar 13">
              <a:extLst>
                <a:ext uri="{FF2B5EF4-FFF2-40B4-BE49-F238E27FC236}">
                  <a16:creationId xmlns:a16="http://schemas.microsoft.com/office/drawing/2014/main" id="{6D0D2E90-6997-F684-BC00-153CA3C6EE82}"/>
                </a:ext>
              </a:extLst>
            </p:cNvPr>
            <p:cNvGrpSpPr/>
            <p:nvPr/>
          </p:nvGrpSpPr>
          <p:grpSpPr>
            <a:xfrm>
              <a:off x="10199136" y="1290553"/>
              <a:ext cx="640447" cy="390539"/>
              <a:chOff x="5585372" y="137150"/>
              <a:chExt cx="257387" cy="156952"/>
            </a:xfrm>
          </p:grpSpPr>
          <p:sp>
            <p:nvSpPr>
              <p:cNvPr id="15" name="Retângulo Arredondado 14">
                <a:extLst>
                  <a:ext uri="{FF2B5EF4-FFF2-40B4-BE49-F238E27FC236}">
                    <a16:creationId xmlns:a16="http://schemas.microsoft.com/office/drawing/2014/main" id="{53A88700-9201-7D95-58A1-2875E58C6C75}"/>
                  </a:ext>
                </a:extLst>
              </p:cNvPr>
              <p:cNvSpPr/>
              <p:nvPr/>
            </p:nvSpPr>
            <p:spPr>
              <a:xfrm>
                <a:off x="5585372" y="207714"/>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15">
                <a:extLst>
                  <a:ext uri="{FF2B5EF4-FFF2-40B4-BE49-F238E27FC236}">
                    <a16:creationId xmlns:a16="http://schemas.microsoft.com/office/drawing/2014/main" id="{33245DBC-6769-7AE7-F31E-13F73D460F6D}"/>
                  </a:ext>
                </a:extLst>
              </p:cNvPr>
              <p:cNvSpPr/>
              <p:nvPr/>
            </p:nvSpPr>
            <p:spPr>
              <a:xfrm>
                <a:off x="5685807" y="137150"/>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grpSp>
        <p:nvGrpSpPr>
          <p:cNvPr id="27" name="Agrupar 26">
            <a:extLst>
              <a:ext uri="{FF2B5EF4-FFF2-40B4-BE49-F238E27FC236}">
                <a16:creationId xmlns:a16="http://schemas.microsoft.com/office/drawing/2014/main" id="{C699F81B-FFF7-4D84-FF42-39E4F432B152}"/>
              </a:ext>
            </a:extLst>
          </p:cNvPr>
          <p:cNvGrpSpPr/>
          <p:nvPr/>
        </p:nvGrpSpPr>
        <p:grpSpPr>
          <a:xfrm>
            <a:off x="734428" y="1111393"/>
            <a:ext cx="1002789" cy="1203303"/>
            <a:chOff x="5234195" y="4428055"/>
            <a:chExt cx="1002789" cy="1203303"/>
          </a:xfrm>
        </p:grpSpPr>
        <p:sp>
          <p:nvSpPr>
            <p:cNvPr id="28" name="Retângulo Arredondado 21">
              <a:extLst>
                <a:ext uri="{FF2B5EF4-FFF2-40B4-BE49-F238E27FC236}">
                  <a16:creationId xmlns:a16="http://schemas.microsoft.com/office/drawing/2014/main" id="{64C6ACFA-A8D2-4169-E9CF-479B56B98851}"/>
                </a:ext>
              </a:extLst>
            </p:cNvPr>
            <p:cNvSpPr/>
            <p:nvPr/>
          </p:nvSpPr>
          <p:spPr>
            <a:xfrm>
              <a:off x="6006794" y="4749153"/>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Arredondado 22">
              <a:extLst>
                <a:ext uri="{FF2B5EF4-FFF2-40B4-BE49-F238E27FC236}">
                  <a16:creationId xmlns:a16="http://schemas.microsoft.com/office/drawing/2014/main" id="{E5201475-18CF-D487-64F0-99C060468B41}"/>
                </a:ext>
              </a:extLst>
            </p:cNvPr>
            <p:cNvSpPr/>
            <p:nvPr/>
          </p:nvSpPr>
          <p:spPr>
            <a:xfrm>
              <a:off x="5234195" y="4428055"/>
              <a:ext cx="633587" cy="633586"/>
            </a:xfrm>
            <a:prstGeom prst="roundRect">
              <a:avLst/>
            </a:prstGeom>
            <a:solidFill>
              <a:srgbClr val="530C05">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0" name="Retângulo Arredondado 23">
              <a:extLst>
                <a:ext uri="{FF2B5EF4-FFF2-40B4-BE49-F238E27FC236}">
                  <a16:creationId xmlns:a16="http://schemas.microsoft.com/office/drawing/2014/main" id="{1703DDCE-B0E7-8EDD-46E6-161F1B48640A}"/>
                </a:ext>
              </a:extLst>
            </p:cNvPr>
            <p:cNvSpPr/>
            <p:nvPr/>
          </p:nvSpPr>
          <p:spPr>
            <a:xfrm>
              <a:off x="5234626" y="5341132"/>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1" name="Retângulo Arredondado 24">
              <a:extLst>
                <a:ext uri="{FF2B5EF4-FFF2-40B4-BE49-F238E27FC236}">
                  <a16:creationId xmlns:a16="http://schemas.microsoft.com/office/drawing/2014/main" id="{2C64F607-2F1A-7D7E-0E83-2E9534D1F029}"/>
                </a:ext>
              </a:extLst>
            </p:cNvPr>
            <p:cNvSpPr/>
            <p:nvPr/>
          </p:nvSpPr>
          <p:spPr>
            <a:xfrm>
              <a:off x="5596950" y="5178756"/>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8" name="Agrupar 7">
            <a:extLst>
              <a:ext uri="{FF2B5EF4-FFF2-40B4-BE49-F238E27FC236}">
                <a16:creationId xmlns:a16="http://schemas.microsoft.com/office/drawing/2014/main" id="{D68A86C2-62F2-0D60-7B24-48DB1E832467}"/>
              </a:ext>
            </a:extLst>
          </p:cNvPr>
          <p:cNvGrpSpPr/>
          <p:nvPr/>
        </p:nvGrpSpPr>
        <p:grpSpPr>
          <a:xfrm>
            <a:off x="5895826" y="2314697"/>
            <a:ext cx="5792510" cy="2688656"/>
            <a:chOff x="5379807" y="3687127"/>
            <a:chExt cx="5792510" cy="1270243"/>
          </a:xfrm>
        </p:grpSpPr>
        <p:sp>
          <p:nvSpPr>
            <p:cNvPr id="7" name="Retângulo: Cantos Arredondados 15">
              <a:extLst>
                <a:ext uri="{FF2B5EF4-FFF2-40B4-BE49-F238E27FC236}">
                  <a16:creationId xmlns:a16="http://schemas.microsoft.com/office/drawing/2014/main" id="{3E181CE8-CAD5-62F7-6503-87DBD8F42BA4}"/>
                </a:ext>
              </a:extLst>
            </p:cNvPr>
            <p:cNvSpPr/>
            <p:nvPr/>
          </p:nvSpPr>
          <p:spPr>
            <a:xfrm rot="10800000">
              <a:off x="5379807" y="3687127"/>
              <a:ext cx="5792510" cy="1270243"/>
            </a:xfrm>
            <a:prstGeom prst="roundRect">
              <a:avLst>
                <a:gd name="adj" fmla="val 7363"/>
              </a:avLst>
            </a:prstGeom>
            <a:gradFill>
              <a:gsLst>
                <a:gs pos="12000">
                  <a:srgbClr val="530C05"/>
                </a:gs>
                <a:gs pos="77000">
                  <a:srgbClr val="9A100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CaixaDeTexto 8">
              <a:extLst>
                <a:ext uri="{FF2B5EF4-FFF2-40B4-BE49-F238E27FC236}">
                  <a16:creationId xmlns:a16="http://schemas.microsoft.com/office/drawing/2014/main" id="{EBD908A8-55E3-0F2F-57FF-C1F66BB40F44}"/>
                </a:ext>
              </a:extLst>
            </p:cNvPr>
            <p:cNvSpPr txBox="1"/>
            <p:nvPr/>
          </p:nvSpPr>
          <p:spPr>
            <a:xfrm>
              <a:off x="5667976" y="4067785"/>
              <a:ext cx="5216172" cy="508927"/>
            </a:xfrm>
            <a:prstGeom prst="rect">
              <a:avLst/>
            </a:prstGeom>
            <a:noFill/>
          </p:spPr>
          <p:txBody>
            <a:bodyPr wrap="square">
              <a:spAutoFit/>
            </a:bodyPr>
            <a:lstStyle/>
            <a:p>
              <a:pPr algn="ctr"/>
              <a:r>
                <a:rPr lang="pt-BR" sz="3200" b="1" i="1" dirty="0">
                  <a:solidFill>
                    <a:schemeClr val="bg1"/>
                  </a:solidFill>
                  <a:ea typeface="+mn-lt"/>
                  <a:cs typeface="+mn-lt"/>
                </a:rPr>
                <a:t>Como você responderia para ganhar confiança?</a:t>
              </a:r>
            </a:p>
          </p:txBody>
        </p:sp>
      </p:grpSp>
    </p:spTree>
    <p:extLst>
      <p:ext uri="{BB962C8B-B14F-4D97-AF65-F5344CB8AC3E}">
        <p14:creationId xmlns:p14="http://schemas.microsoft.com/office/powerpoint/2010/main" val="3576220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51CC2-61DA-1639-646C-C56A10BCD182}"/>
            </a:ext>
          </a:extLst>
        </p:cNvPr>
        <p:cNvGrpSpPr/>
        <p:nvPr/>
      </p:nvGrpSpPr>
      <p:grpSpPr>
        <a:xfrm>
          <a:off x="0" y="0"/>
          <a:ext cx="0" cy="0"/>
          <a:chOff x="0" y="0"/>
          <a:chExt cx="0" cy="0"/>
        </a:xfrm>
      </p:grpSpPr>
      <p:sp>
        <p:nvSpPr>
          <p:cNvPr id="2" name="Retângulo Arredondado 1">
            <a:extLst>
              <a:ext uri="{FF2B5EF4-FFF2-40B4-BE49-F238E27FC236}">
                <a16:creationId xmlns:a16="http://schemas.microsoft.com/office/drawing/2014/main" id="{28C72ADA-8208-FC03-20D4-4987D228A079}"/>
              </a:ext>
            </a:extLst>
          </p:cNvPr>
          <p:cNvSpPr>
            <a:spLocks noGrp="1" noRot="1" noMove="1" noResize="1" noEditPoints="1" noAdjustHandles="1" noChangeArrowheads="1" noChangeShapeType="1"/>
          </p:cNvSpPr>
          <p:nvPr/>
        </p:nvSpPr>
        <p:spPr>
          <a:xfrm>
            <a:off x="503664" y="1513315"/>
            <a:ext cx="11184672" cy="4526951"/>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CaixaDeTexto 25">
            <a:extLst>
              <a:ext uri="{FF2B5EF4-FFF2-40B4-BE49-F238E27FC236}">
                <a16:creationId xmlns:a16="http://schemas.microsoft.com/office/drawing/2014/main" id="{00E7A414-24DD-1EFB-47EF-5C7A9502214D}"/>
              </a:ext>
            </a:extLst>
          </p:cNvPr>
          <p:cNvSpPr txBox="1"/>
          <p:nvPr/>
        </p:nvSpPr>
        <p:spPr>
          <a:xfrm>
            <a:off x="874431" y="2829308"/>
            <a:ext cx="4454731" cy="1323439"/>
          </a:xfrm>
          <a:prstGeom prst="rect">
            <a:avLst/>
          </a:prstGeom>
          <a:noFill/>
        </p:spPr>
        <p:txBody>
          <a:bodyPr wrap="square" rtlCol="0">
            <a:spAutoFit/>
          </a:bodyPr>
          <a:lstStyle/>
          <a:p>
            <a:pPr algn="ctr"/>
            <a:r>
              <a:rPr lang="pt-BR" sz="2000" b="1" dirty="0">
                <a:solidFill>
                  <a:srgbClr val="530C05"/>
                </a:solidFill>
                <a:latin typeface="AMX" pitchFamily="2" charset="77"/>
              </a:rPr>
              <a:t>Considerando a frase: “Adorei o produto, mas não confio em prazos de entrega e preciso que essa solução seja instalada o quanto antes.”</a:t>
            </a:r>
          </a:p>
        </p:txBody>
      </p:sp>
      <p:grpSp>
        <p:nvGrpSpPr>
          <p:cNvPr id="3" name="Agrupar 2">
            <a:extLst>
              <a:ext uri="{FF2B5EF4-FFF2-40B4-BE49-F238E27FC236}">
                <a16:creationId xmlns:a16="http://schemas.microsoft.com/office/drawing/2014/main" id="{F3681961-FD43-B507-E74F-1C653A2DED94}"/>
              </a:ext>
            </a:extLst>
          </p:cNvPr>
          <p:cNvGrpSpPr/>
          <p:nvPr/>
        </p:nvGrpSpPr>
        <p:grpSpPr>
          <a:xfrm>
            <a:off x="3603386" y="1089075"/>
            <a:ext cx="7980116" cy="4379790"/>
            <a:chOff x="2859467" y="1290553"/>
            <a:chExt cx="7980116" cy="4379790"/>
          </a:xfrm>
        </p:grpSpPr>
        <p:grpSp>
          <p:nvGrpSpPr>
            <p:cNvPr id="6" name="Agrupar 5">
              <a:extLst>
                <a:ext uri="{FF2B5EF4-FFF2-40B4-BE49-F238E27FC236}">
                  <a16:creationId xmlns:a16="http://schemas.microsoft.com/office/drawing/2014/main" id="{4C23CF86-566C-1C48-3A61-7AE5F0A60E7A}"/>
                </a:ext>
              </a:extLst>
            </p:cNvPr>
            <p:cNvGrpSpPr/>
            <p:nvPr/>
          </p:nvGrpSpPr>
          <p:grpSpPr>
            <a:xfrm>
              <a:off x="2859467" y="5070175"/>
              <a:ext cx="736602" cy="600168"/>
              <a:chOff x="2859467" y="5070175"/>
              <a:chExt cx="736602" cy="600168"/>
            </a:xfrm>
          </p:grpSpPr>
          <p:sp>
            <p:nvSpPr>
              <p:cNvPr id="19" name="Retângulo Arredondado 18">
                <a:extLst>
                  <a:ext uri="{FF2B5EF4-FFF2-40B4-BE49-F238E27FC236}">
                    <a16:creationId xmlns:a16="http://schemas.microsoft.com/office/drawing/2014/main" id="{BBAFC169-F8CB-487E-136C-122AC1A9928B}"/>
                  </a:ext>
                </a:extLst>
              </p:cNvPr>
              <p:cNvSpPr/>
              <p:nvPr/>
            </p:nvSpPr>
            <p:spPr>
              <a:xfrm>
                <a:off x="2859467" y="5070175"/>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Arredondado 19">
                <a:extLst>
                  <a:ext uri="{FF2B5EF4-FFF2-40B4-BE49-F238E27FC236}">
                    <a16:creationId xmlns:a16="http://schemas.microsoft.com/office/drawing/2014/main" id="{BFCCC107-17CD-A6E6-0CD6-5270ABE3D16A}"/>
                  </a:ext>
                </a:extLst>
              </p:cNvPr>
              <p:cNvSpPr/>
              <p:nvPr/>
            </p:nvSpPr>
            <p:spPr>
              <a:xfrm>
                <a:off x="3130556" y="5204830"/>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4" name="Agrupar 13">
              <a:extLst>
                <a:ext uri="{FF2B5EF4-FFF2-40B4-BE49-F238E27FC236}">
                  <a16:creationId xmlns:a16="http://schemas.microsoft.com/office/drawing/2014/main" id="{9EE2474D-8737-1110-A173-B539B8B4FD2D}"/>
                </a:ext>
              </a:extLst>
            </p:cNvPr>
            <p:cNvGrpSpPr/>
            <p:nvPr/>
          </p:nvGrpSpPr>
          <p:grpSpPr>
            <a:xfrm>
              <a:off x="10199136" y="1290553"/>
              <a:ext cx="640447" cy="390539"/>
              <a:chOff x="5585372" y="137150"/>
              <a:chExt cx="257387" cy="156952"/>
            </a:xfrm>
          </p:grpSpPr>
          <p:sp>
            <p:nvSpPr>
              <p:cNvPr id="15" name="Retângulo Arredondado 14">
                <a:extLst>
                  <a:ext uri="{FF2B5EF4-FFF2-40B4-BE49-F238E27FC236}">
                    <a16:creationId xmlns:a16="http://schemas.microsoft.com/office/drawing/2014/main" id="{E1AE2CFC-EB1E-5B62-D5CC-CE19F969DAA3}"/>
                  </a:ext>
                </a:extLst>
              </p:cNvPr>
              <p:cNvSpPr/>
              <p:nvPr/>
            </p:nvSpPr>
            <p:spPr>
              <a:xfrm>
                <a:off x="5585372" y="207714"/>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15">
                <a:extLst>
                  <a:ext uri="{FF2B5EF4-FFF2-40B4-BE49-F238E27FC236}">
                    <a16:creationId xmlns:a16="http://schemas.microsoft.com/office/drawing/2014/main" id="{4C8637C1-FC10-7482-7865-19939E6C28AA}"/>
                  </a:ext>
                </a:extLst>
              </p:cNvPr>
              <p:cNvSpPr/>
              <p:nvPr/>
            </p:nvSpPr>
            <p:spPr>
              <a:xfrm>
                <a:off x="5685807" y="137150"/>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grpSp>
        <p:nvGrpSpPr>
          <p:cNvPr id="27" name="Agrupar 26">
            <a:extLst>
              <a:ext uri="{FF2B5EF4-FFF2-40B4-BE49-F238E27FC236}">
                <a16:creationId xmlns:a16="http://schemas.microsoft.com/office/drawing/2014/main" id="{8190CB65-B735-B2AB-A7C4-3462C331256D}"/>
              </a:ext>
            </a:extLst>
          </p:cNvPr>
          <p:cNvGrpSpPr/>
          <p:nvPr/>
        </p:nvGrpSpPr>
        <p:grpSpPr>
          <a:xfrm>
            <a:off x="734428" y="1111393"/>
            <a:ext cx="1002789" cy="1203303"/>
            <a:chOff x="5234195" y="4428055"/>
            <a:chExt cx="1002789" cy="1203303"/>
          </a:xfrm>
        </p:grpSpPr>
        <p:sp>
          <p:nvSpPr>
            <p:cNvPr id="28" name="Retângulo Arredondado 21">
              <a:extLst>
                <a:ext uri="{FF2B5EF4-FFF2-40B4-BE49-F238E27FC236}">
                  <a16:creationId xmlns:a16="http://schemas.microsoft.com/office/drawing/2014/main" id="{714F7B56-04D2-2649-BB24-C0943153BB3E}"/>
                </a:ext>
              </a:extLst>
            </p:cNvPr>
            <p:cNvSpPr/>
            <p:nvPr/>
          </p:nvSpPr>
          <p:spPr>
            <a:xfrm>
              <a:off x="6006794" y="4749153"/>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Arredondado 22">
              <a:extLst>
                <a:ext uri="{FF2B5EF4-FFF2-40B4-BE49-F238E27FC236}">
                  <a16:creationId xmlns:a16="http://schemas.microsoft.com/office/drawing/2014/main" id="{530658EC-5B6C-F127-771B-9E569042FECA}"/>
                </a:ext>
              </a:extLst>
            </p:cNvPr>
            <p:cNvSpPr/>
            <p:nvPr/>
          </p:nvSpPr>
          <p:spPr>
            <a:xfrm>
              <a:off x="5234195" y="4428055"/>
              <a:ext cx="633587" cy="633586"/>
            </a:xfrm>
            <a:prstGeom prst="roundRect">
              <a:avLst/>
            </a:prstGeom>
            <a:solidFill>
              <a:srgbClr val="530C05">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0" name="Retângulo Arredondado 23">
              <a:extLst>
                <a:ext uri="{FF2B5EF4-FFF2-40B4-BE49-F238E27FC236}">
                  <a16:creationId xmlns:a16="http://schemas.microsoft.com/office/drawing/2014/main" id="{7609C8AA-1FDA-9EFC-4545-881C923DC77D}"/>
                </a:ext>
              </a:extLst>
            </p:cNvPr>
            <p:cNvSpPr/>
            <p:nvPr/>
          </p:nvSpPr>
          <p:spPr>
            <a:xfrm>
              <a:off x="5234626" y="5341132"/>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1" name="Retângulo Arredondado 24">
              <a:extLst>
                <a:ext uri="{FF2B5EF4-FFF2-40B4-BE49-F238E27FC236}">
                  <a16:creationId xmlns:a16="http://schemas.microsoft.com/office/drawing/2014/main" id="{A876318C-A41F-60DF-2A64-D1E7520DF850}"/>
                </a:ext>
              </a:extLst>
            </p:cNvPr>
            <p:cNvSpPr/>
            <p:nvPr/>
          </p:nvSpPr>
          <p:spPr>
            <a:xfrm>
              <a:off x="5596950" y="5178756"/>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8" name="Agrupar 7">
            <a:extLst>
              <a:ext uri="{FF2B5EF4-FFF2-40B4-BE49-F238E27FC236}">
                <a16:creationId xmlns:a16="http://schemas.microsoft.com/office/drawing/2014/main" id="{6CD20569-25F6-DE74-A6A1-220DCA249148}"/>
              </a:ext>
            </a:extLst>
          </p:cNvPr>
          <p:cNvGrpSpPr/>
          <p:nvPr/>
        </p:nvGrpSpPr>
        <p:grpSpPr>
          <a:xfrm>
            <a:off x="5895826" y="2314697"/>
            <a:ext cx="5792510" cy="2688656"/>
            <a:chOff x="5379807" y="3687127"/>
            <a:chExt cx="5792510" cy="1270243"/>
          </a:xfrm>
        </p:grpSpPr>
        <p:sp>
          <p:nvSpPr>
            <p:cNvPr id="7" name="Retângulo: Cantos Arredondados 15">
              <a:extLst>
                <a:ext uri="{FF2B5EF4-FFF2-40B4-BE49-F238E27FC236}">
                  <a16:creationId xmlns:a16="http://schemas.microsoft.com/office/drawing/2014/main" id="{35E13777-9D38-E584-0B06-3BB1E5B172C2}"/>
                </a:ext>
              </a:extLst>
            </p:cNvPr>
            <p:cNvSpPr/>
            <p:nvPr/>
          </p:nvSpPr>
          <p:spPr>
            <a:xfrm rot="10800000">
              <a:off x="5379807" y="3687127"/>
              <a:ext cx="5792510" cy="1270243"/>
            </a:xfrm>
            <a:prstGeom prst="roundRect">
              <a:avLst>
                <a:gd name="adj" fmla="val 7363"/>
              </a:avLst>
            </a:prstGeom>
            <a:gradFill>
              <a:gsLst>
                <a:gs pos="12000">
                  <a:srgbClr val="530C05"/>
                </a:gs>
                <a:gs pos="77000">
                  <a:srgbClr val="9A100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CaixaDeTexto 8">
              <a:extLst>
                <a:ext uri="{FF2B5EF4-FFF2-40B4-BE49-F238E27FC236}">
                  <a16:creationId xmlns:a16="http://schemas.microsoft.com/office/drawing/2014/main" id="{6BB092DB-F191-37D3-4CA5-81B7E4708D11}"/>
                </a:ext>
              </a:extLst>
            </p:cNvPr>
            <p:cNvSpPr txBox="1"/>
            <p:nvPr/>
          </p:nvSpPr>
          <p:spPr>
            <a:xfrm>
              <a:off x="5963400" y="3835133"/>
              <a:ext cx="4625324" cy="974231"/>
            </a:xfrm>
            <a:prstGeom prst="rect">
              <a:avLst/>
            </a:prstGeom>
            <a:noFill/>
          </p:spPr>
          <p:txBody>
            <a:bodyPr wrap="square">
              <a:spAutoFit/>
            </a:bodyPr>
            <a:lstStyle/>
            <a:p>
              <a:pPr algn="ctr"/>
              <a:r>
                <a:rPr lang="pt-BR" sz="3200" b="1" i="1" dirty="0">
                  <a:solidFill>
                    <a:schemeClr val="bg1"/>
                  </a:solidFill>
                  <a:ea typeface="+mn-lt"/>
                  <a:cs typeface="+mn-lt"/>
                </a:rPr>
                <a:t>Como você responderia para manter esse cliente engajado a seguir com</a:t>
              </a:r>
            </a:p>
            <a:p>
              <a:pPr algn="ctr"/>
              <a:r>
                <a:rPr lang="pt-BR" sz="3200" b="1" i="1" dirty="0">
                  <a:solidFill>
                    <a:schemeClr val="bg1"/>
                  </a:solidFill>
                  <a:ea typeface="+mn-lt"/>
                  <a:cs typeface="+mn-lt"/>
                </a:rPr>
                <a:t>a negociação?</a:t>
              </a:r>
            </a:p>
          </p:txBody>
        </p:sp>
      </p:grpSp>
    </p:spTree>
    <p:extLst>
      <p:ext uri="{BB962C8B-B14F-4D97-AF65-F5344CB8AC3E}">
        <p14:creationId xmlns:p14="http://schemas.microsoft.com/office/powerpoint/2010/main" val="326631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29494-A342-0FF1-6350-12A79C088DD4}"/>
            </a:ext>
          </a:extLst>
        </p:cNvPr>
        <p:cNvGrpSpPr/>
        <p:nvPr/>
      </p:nvGrpSpPr>
      <p:grpSpPr>
        <a:xfrm>
          <a:off x="0" y="0"/>
          <a:ext cx="0" cy="0"/>
          <a:chOff x="0" y="0"/>
          <a:chExt cx="0" cy="0"/>
        </a:xfrm>
      </p:grpSpPr>
      <p:sp>
        <p:nvSpPr>
          <p:cNvPr id="2" name="Retângulo Arredondado 5">
            <a:extLst>
              <a:ext uri="{FF2B5EF4-FFF2-40B4-BE49-F238E27FC236}">
                <a16:creationId xmlns:a16="http://schemas.microsoft.com/office/drawing/2014/main" id="{C213D625-62B0-4160-2163-C09E7946F77F}"/>
              </a:ext>
            </a:extLst>
          </p:cNvPr>
          <p:cNvSpPr/>
          <p:nvPr/>
        </p:nvSpPr>
        <p:spPr>
          <a:xfrm>
            <a:off x="245327" y="1735015"/>
            <a:ext cx="11548087" cy="3141785"/>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 name="Agrupar 2">
            <a:extLst>
              <a:ext uri="{FF2B5EF4-FFF2-40B4-BE49-F238E27FC236}">
                <a16:creationId xmlns:a16="http://schemas.microsoft.com/office/drawing/2014/main" id="{FE278AC7-B2AE-47C0-DA55-1411BF4274D3}"/>
              </a:ext>
            </a:extLst>
          </p:cNvPr>
          <p:cNvGrpSpPr/>
          <p:nvPr/>
        </p:nvGrpSpPr>
        <p:grpSpPr>
          <a:xfrm>
            <a:off x="5634038" y="993815"/>
            <a:ext cx="5854191" cy="5058214"/>
            <a:chOff x="4731021" y="532370"/>
            <a:chExt cx="5854191" cy="5058214"/>
          </a:xfrm>
        </p:grpSpPr>
        <p:grpSp>
          <p:nvGrpSpPr>
            <p:cNvPr id="4" name="Agrupar 3">
              <a:extLst>
                <a:ext uri="{FF2B5EF4-FFF2-40B4-BE49-F238E27FC236}">
                  <a16:creationId xmlns:a16="http://schemas.microsoft.com/office/drawing/2014/main" id="{2724282F-8BB5-2FDF-67DB-97FF74B76170}"/>
                </a:ext>
              </a:extLst>
            </p:cNvPr>
            <p:cNvGrpSpPr/>
            <p:nvPr/>
          </p:nvGrpSpPr>
          <p:grpSpPr>
            <a:xfrm>
              <a:off x="4731021" y="532370"/>
              <a:ext cx="3764136" cy="5058214"/>
              <a:chOff x="4731021" y="532370"/>
              <a:chExt cx="3764136" cy="5058214"/>
            </a:xfrm>
          </p:grpSpPr>
          <p:sp>
            <p:nvSpPr>
              <p:cNvPr id="8" name="Retângulo Arredondado 93">
                <a:extLst>
                  <a:ext uri="{FF2B5EF4-FFF2-40B4-BE49-F238E27FC236}">
                    <a16:creationId xmlns:a16="http://schemas.microsoft.com/office/drawing/2014/main" id="{4674E0D4-350B-CDDB-1CE0-5F9E7798BE56}"/>
                  </a:ext>
                </a:extLst>
              </p:cNvPr>
              <p:cNvSpPr/>
              <p:nvPr/>
            </p:nvSpPr>
            <p:spPr>
              <a:xfrm>
                <a:off x="7751322" y="753341"/>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Arredondado 94">
                <a:extLst>
                  <a:ext uri="{FF2B5EF4-FFF2-40B4-BE49-F238E27FC236}">
                    <a16:creationId xmlns:a16="http://schemas.microsoft.com/office/drawing/2014/main" id="{E090EE6F-CB37-D2D7-5875-F3CFBC1CB693}"/>
                  </a:ext>
                </a:extLst>
              </p:cNvPr>
              <p:cNvSpPr/>
              <p:nvPr/>
            </p:nvSpPr>
            <p:spPr>
              <a:xfrm>
                <a:off x="8162648" y="532370"/>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Arredondado 6">
                <a:extLst>
                  <a:ext uri="{FF2B5EF4-FFF2-40B4-BE49-F238E27FC236}">
                    <a16:creationId xmlns:a16="http://schemas.microsoft.com/office/drawing/2014/main" id="{88B95FE1-509D-BE09-EEEE-EF7D3153114D}"/>
                  </a:ext>
                </a:extLst>
              </p:cNvPr>
              <p:cNvSpPr/>
              <p:nvPr/>
            </p:nvSpPr>
            <p:spPr>
              <a:xfrm>
                <a:off x="4731021" y="4909047"/>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Arredondado 7">
                <a:extLst>
                  <a:ext uri="{FF2B5EF4-FFF2-40B4-BE49-F238E27FC236}">
                    <a16:creationId xmlns:a16="http://schemas.microsoft.com/office/drawing/2014/main" id="{60A36E9A-9DAE-7D99-22BF-767181C85264}"/>
                  </a:ext>
                </a:extLst>
              </p:cNvPr>
              <p:cNvSpPr/>
              <p:nvPr/>
            </p:nvSpPr>
            <p:spPr>
              <a:xfrm>
                <a:off x="4947045" y="5125071"/>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 name="Agrupar 4">
              <a:extLst>
                <a:ext uri="{FF2B5EF4-FFF2-40B4-BE49-F238E27FC236}">
                  <a16:creationId xmlns:a16="http://schemas.microsoft.com/office/drawing/2014/main" id="{8B3B49F1-4E56-398E-8DC3-5D3895B73082}"/>
                </a:ext>
              </a:extLst>
            </p:cNvPr>
            <p:cNvGrpSpPr/>
            <p:nvPr/>
          </p:nvGrpSpPr>
          <p:grpSpPr>
            <a:xfrm>
              <a:off x="9893582" y="2906463"/>
              <a:ext cx="691630" cy="936085"/>
              <a:chOff x="5462579" y="786561"/>
              <a:chExt cx="277957" cy="376199"/>
            </a:xfrm>
          </p:grpSpPr>
          <p:sp>
            <p:nvSpPr>
              <p:cNvPr id="6" name="Retângulo Arredondado 99">
                <a:extLst>
                  <a:ext uri="{FF2B5EF4-FFF2-40B4-BE49-F238E27FC236}">
                    <a16:creationId xmlns:a16="http://schemas.microsoft.com/office/drawing/2014/main" id="{F58ABE32-BAD8-6870-9996-B74B1BC0DC5F}"/>
                  </a:ext>
                </a:extLst>
              </p:cNvPr>
              <p:cNvSpPr/>
              <p:nvPr/>
            </p:nvSpPr>
            <p:spPr>
              <a:xfrm>
                <a:off x="5462579" y="1090976"/>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Retângulo Arredondado 108">
                <a:extLst>
                  <a:ext uri="{FF2B5EF4-FFF2-40B4-BE49-F238E27FC236}">
                    <a16:creationId xmlns:a16="http://schemas.microsoft.com/office/drawing/2014/main" id="{FFE2AA6D-69D9-8BBC-E7C2-D44D0EC54275}"/>
                  </a:ext>
                </a:extLst>
              </p:cNvPr>
              <p:cNvSpPr/>
              <p:nvPr/>
            </p:nvSpPr>
            <p:spPr>
              <a:xfrm>
                <a:off x="5583584" y="786561"/>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grpSp>
        <p:nvGrpSpPr>
          <p:cNvPr id="12" name="Agrupar 11">
            <a:extLst>
              <a:ext uri="{FF2B5EF4-FFF2-40B4-BE49-F238E27FC236}">
                <a16:creationId xmlns:a16="http://schemas.microsoft.com/office/drawing/2014/main" id="{40545B38-FEF2-D0E7-FD15-DA9C2A5A963C}"/>
              </a:ext>
            </a:extLst>
          </p:cNvPr>
          <p:cNvGrpSpPr/>
          <p:nvPr/>
        </p:nvGrpSpPr>
        <p:grpSpPr>
          <a:xfrm>
            <a:off x="1531641" y="1780793"/>
            <a:ext cx="1002789" cy="1203303"/>
            <a:chOff x="5234195" y="4428055"/>
            <a:chExt cx="1002789" cy="1203303"/>
          </a:xfrm>
        </p:grpSpPr>
        <p:sp>
          <p:nvSpPr>
            <p:cNvPr id="13" name="Retângulo Arredondado 103">
              <a:extLst>
                <a:ext uri="{FF2B5EF4-FFF2-40B4-BE49-F238E27FC236}">
                  <a16:creationId xmlns:a16="http://schemas.microsoft.com/office/drawing/2014/main" id="{C3FF4BD9-44BF-1DD1-34B1-0B6AC49522BD}"/>
                </a:ext>
              </a:extLst>
            </p:cNvPr>
            <p:cNvSpPr/>
            <p:nvPr/>
          </p:nvSpPr>
          <p:spPr>
            <a:xfrm>
              <a:off x="6006794" y="4749153"/>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Arredondado 104">
              <a:extLst>
                <a:ext uri="{FF2B5EF4-FFF2-40B4-BE49-F238E27FC236}">
                  <a16:creationId xmlns:a16="http://schemas.microsoft.com/office/drawing/2014/main" id="{056F1568-3ABB-97DF-0CA1-48147A08199F}"/>
                </a:ext>
              </a:extLst>
            </p:cNvPr>
            <p:cNvSpPr/>
            <p:nvPr/>
          </p:nvSpPr>
          <p:spPr>
            <a:xfrm>
              <a:off x="5234195" y="4428055"/>
              <a:ext cx="633587" cy="633586"/>
            </a:xfrm>
            <a:prstGeom prst="roundRect">
              <a:avLst/>
            </a:prstGeom>
            <a:solidFill>
              <a:srgbClr val="530C05">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Arredondado 106">
              <a:extLst>
                <a:ext uri="{FF2B5EF4-FFF2-40B4-BE49-F238E27FC236}">
                  <a16:creationId xmlns:a16="http://schemas.microsoft.com/office/drawing/2014/main" id="{0F4F5C29-153E-54BB-4283-B6B67EBC6724}"/>
                </a:ext>
              </a:extLst>
            </p:cNvPr>
            <p:cNvSpPr/>
            <p:nvPr/>
          </p:nvSpPr>
          <p:spPr>
            <a:xfrm>
              <a:off x="5234626" y="5341132"/>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107">
              <a:extLst>
                <a:ext uri="{FF2B5EF4-FFF2-40B4-BE49-F238E27FC236}">
                  <a16:creationId xmlns:a16="http://schemas.microsoft.com/office/drawing/2014/main" id="{89368C98-C334-2CFD-2EC6-16A81559E147}"/>
                </a:ext>
              </a:extLst>
            </p:cNvPr>
            <p:cNvSpPr/>
            <p:nvPr/>
          </p:nvSpPr>
          <p:spPr>
            <a:xfrm>
              <a:off x="5596950" y="5178756"/>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7" name="CaixaDeTexto 16">
            <a:extLst>
              <a:ext uri="{FF2B5EF4-FFF2-40B4-BE49-F238E27FC236}">
                <a16:creationId xmlns:a16="http://schemas.microsoft.com/office/drawing/2014/main" id="{5B778C6A-EE2E-3098-DA22-9774793962C3}"/>
              </a:ext>
            </a:extLst>
          </p:cNvPr>
          <p:cNvSpPr txBox="1"/>
          <p:nvPr/>
        </p:nvSpPr>
        <p:spPr>
          <a:xfrm>
            <a:off x="2955734" y="2644187"/>
            <a:ext cx="6280532" cy="1323439"/>
          </a:xfrm>
          <a:prstGeom prst="rect">
            <a:avLst/>
          </a:prstGeom>
          <a:noFill/>
        </p:spPr>
        <p:txBody>
          <a:bodyPr wrap="square">
            <a:spAutoFit/>
          </a:bodyPr>
          <a:lstStyle/>
          <a:p>
            <a:pPr algn="ctr"/>
            <a:r>
              <a:rPr lang="pt-BR" sz="4000" b="1" dirty="0">
                <a:solidFill>
                  <a:srgbClr val="530C05"/>
                </a:solidFill>
                <a:latin typeface="AMX" pitchFamily="2" charset="77"/>
              </a:rPr>
              <a:t>Hora de conferir o formato de resposta ideal.  </a:t>
            </a:r>
          </a:p>
        </p:txBody>
      </p:sp>
    </p:spTree>
    <p:extLst>
      <p:ext uri="{BB962C8B-B14F-4D97-AF65-F5344CB8AC3E}">
        <p14:creationId xmlns:p14="http://schemas.microsoft.com/office/powerpoint/2010/main" val="318627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2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7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FD90E-6EA2-3A6E-09F7-AF4523FF144F}"/>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7147B922-580C-06D1-62C8-67B47FB8C57D}"/>
              </a:ext>
            </a:extLst>
          </p:cNvPr>
          <p:cNvPicPr>
            <a:picLocks noChangeAspect="1"/>
          </p:cNvPicPr>
          <p:nvPr/>
        </p:nvPicPr>
        <p:blipFill>
          <a:blip r:embed="rId3">
            <a:extLst>
              <a:ext uri="{28A0092B-C50C-407E-A947-70E740481C1C}">
                <a14:useLocalDpi xmlns:a14="http://schemas.microsoft.com/office/drawing/2010/main" val="0"/>
              </a:ext>
            </a:extLst>
          </a:blip>
          <a:srcRect l="13402" t="10846" b="3575"/>
          <a:stretch>
            <a:fillRect/>
          </a:stretch>
        </p:blipFill>
        <p:spPr>
          <a:xfrm>
            <a:off x="-48766" y="0"/>
            <a:ext cx="12240766" cy="6912428"/>
          </a:xfrm>
          <a:prstGeom prst="rect">
            <a:avLst/>
          </a:prstGeom>
        </p:spPr>
      </p:pic>
      <p:sp>
        <p:nvSpPr>
          <p:cNvPr id="7" name="Retângulo: Cantos Arredondados 15">
            <a:extLst>
              <a:ext uri="{FF2B5EF4-FFF2-40B4-BE49-F238E27FC236}">
                <a16:creationId xmlns:a16="http://schemas.microsoft.com/office/drawing/2014/main" id="{02507634-626E-3802-FF49-9CABAC3251B5}"/>
              </a:ext>
            </a:extLst>
          </p:cNvPr>
          <p:cNvSpPr/>
          <p:nvPr/>
        </p:nvSpPr>
        <p:spPr>
          <a:xfrm>
            <a:off x="297236" y="2618143"/>
            <a:ext cx="11927304" cy="3547870"/>
          </a:xfrm>
          <a:prstGeom prst="roundRect">
            <a:avLst>
              <a:gd name="adj" fmla="val 3691"/>
            </a:avLst>
          </a:prstGeom>
          <a:gradFill>
            <a:gsLst>
              <a:gs pos="25000">
                <a:srgbClr val="530C05">
                  <a:alpha val="88000"/>
                </a:srgbClr>
              </a:gs>
              <a:gs pos="96000">
                <a:srgbClr val="530C05">
                  <a:alpha val="0"/>
                </a:srgbClr>
              </a:gs>
              <a:gs pos="80000">
                <a:srgbClr val="9A1003">
                  <a:alpha val="5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CaixaDeTexto 7">
            <a:extLst>
              <a:ext uri="{FF2B5EF4-FFF2-40B4-BE49-F238E27FC236}">
                <a16:creationId xmlns:a16="http://schemas.microsoft.com/office/drawing/2014/main" id="{B45B6A0F-C8C8-54E4-5D93-90BE33854DD8}"/>
              </a:ext>
            </a:extLst>
          </p:cNvPr>
          <p:cNvSpPr txBox="1"/>
          <p:nvPr/>
        </p:nvSpPr>
        <p:spPr>
          <a:xfrm>
            <a:off x="892062" y="3057424"/>
            <a:ext cx="7349420" cy="2677656"/>
          </a:xfrm>
          <a:prstGeom prst="rect">
            <a:avLst/>
          </a:prstGeom>
          <a:noFill/>
        </p:spPr>
        <p:txBody>
          <a:bodyPr wrap="square">
            <a:spAutoFit/>
          </a:bodyPr>
          <a:lstStyle/>
          <a:p>
            <a:pPr algn="ctr"/>
            <a:r>
              <a:rPr lang="pt-BR" sz="2400" b="1" dirty="0">
                <a:solidFill>
                  <a:schemeClr val="bg1"/>
                </a:solidFill>
              </a:rPr>
              <a:t>A resposta ideal deve demonstrar atenção</a:t>
            </a:r>
          </a:p>
          <a:p>
            <a:pPr algn="ctr"/>
            <a:r>
              <a:rPr lang="pt-BR" sz="2400" b="1" dirty="0">
                <a:solidFill>
                  <a:schemeClr val="bg1"/>
                </a:solidFill>
              </a:rPr>
              <a:t>ao ponto apresentado pelo cliente.</a:t>
            </a:r>
          </a:p>
          <a:p>
            <a:endParaRPr lang="pt-BR" sz="2400" dirty="0">
              <a:solidFill>
                <a:schemeClr val="bg1"/>
              </a:solidFill>
            </a:endParaRPr>
          </a:p>
          <a:p>
            <a:r>
              <a:rPr lang="pt-BR" sz="2400" b="1" dirty="0">
                <a:solidFill>
                  <a:schemeClr val="bg1"/>
                </a:solidFill>
              </a:rPr>
              <a:t>Verifique se sua resposta:</a:t>
            </a:r>
          </a:p>
          <a:p>
            <a:r>
              <a:rPr lang="pt-BR" sz="2400" dirty="0">
                <a:solidFill>
                  <a:schemeClr val="bg1"/>
                </a:solidFill>
              </a:rPr>
              <a:t>Reconhece a objeção com empatia e segurança.</a:t>
            </a:r>
            <a:br>
              <a:rPr lang="pt-BR" sz="2400" dirty="0">
                <a:solidFill>
                  <a:schemeClr val="bg1"/>
                </a:solidFill>
              </a:rPr>
            </a:br>
            <a:r>
              <a:rPr lang="pt-BR" sz="2400" dirty="0">
                <a:solidFill>
                  <a:schemeClr val="bg1"/>
                </a:solidFill>
              </a:rPr>
              <a:t>Demonstra domínio do processo, gerando confiança. </a:t>
            </a:r>
          </a:p>
          <a:p>
            <a:r>
              <a:rPr lang="pt-BR" sz="2400" dirty="0">
                <a:solidFill>
                  <a:schemeClr val="bg1"/>
                </a:solidFill>
              </a:rPr>
              <a:t>Evita promessas genéricas.</a:t>
            </a:r>
          </a:p>
        </p:txBody>
      </p:sp>
      <p:grpSp>
        <p:nvGrpSpPr>
          <p:cNvPr id="10" name="Agrupar 9">
            <a:extLst>
              <a:ext uri="{FF2B5EF4-FFF2-40B4-BE49-F238E27FC236}">
                <a16:creationId xmlns:a16="http://schemas.microsoft.com/office/drawing/2014/main" id="{3195271A-E125-06FF-8C63-A3EA2456554F}"/>
              </a:ext>
            </a:extLst>
          </p:cNvPr>
          <p:cNvGrpSpPr/>
          <p:nvPr/>
        </p:nvGrpSpPr>
        <p:grpSpPr>
          <a:xfrm>
            <a:off x="5028471" y="951624"/>
            <a:ext cx="5188270" cy="4404061"/>
            <a:chOff x="4729370" y="3323632"/>
            <a:chExt cx="5188270" cy="4404061"/>
          </a:xfrm>
        </p:grpSpPr>
        <p:sp>
          <p:nvSpPr>
            <p:cNvPr id="11" name="Retângulo Arredondado 29">
              <a:extLst>
                <a:ext uri="{FF2B5EF4-FFF2-40B4-BE49-F238E27FC236}">
                  <a16:creationId xmlns:a16="http://schemas.microsoft.com/office/drawing/2014/main" id="{816C6B76-1704-ECAD-9A75-B5F313C73859}"/>
                </a:ext>
              </a:extLst>
            </p:cNvPr>
            <p:cNvSpPr/>
            <p:nvPr/>
          </p:nvSpPr>
          <p:spPr>
            <a:xfrm>
              <a:off x="5501969" y="3644730"/>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Arredondado 30">
              <a:extLst>
                <a:ext uri="{FF2B5EF4-FFF2-40B4-BE49-F238E27FC236}">
                  <a16:creationId xmlns:a16="http://schemas.microsoft.com/office/drawing/2014/main" id="{D2CEB7B8-0CAA-B223-1AF1-62E0BEC45A9E}"/>
                </a:ext>
              </a:extLst>
            </p:cNvPr>
            <p:cNvSpPr/>
            <p:nvPr/>
          </p:nvSpPr>
          <p:spPr>
            <a:xfrm>
              <a:off x="4729370" y="3323632"/>
              <a:ext cx="633587" cy="633586"/>
            </a:xfrm>
            <a:prstGeom prst="roundRect">
              <a:avLst/>
            </a:prstGeom>
            <a:solidFill>
              <a:srgbClr val="9A1003">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Arredondado 31">
              <a:extLst>
                <a:ext uri="{FF2B5EF4-FFF2-40B4-BE49-F238E27FC236}">
                  <a16:creationId xmlns:a16="http://schemas.microsoft.com/office/drawing/2014/main" id="{F514AEA3-BD60-B405-C368-9108D72782D3}"/>
                </a:ext>
              </a:extLst>
            </p:cNvPr>
            <p:cNvSpPr/>
            <p:nvPr/>
          </p:nvSpPr>
          <p:spPr>
            <a:xfrm>
              <a:off x="9115756" y="6925809"/>
              <a:ext cx="801884" cy="801884"/>
            </a:xfrm>
            <a:prstGeom prst="roundRect">
              <a:avLst/>
            </a:prstGeom>
            <a:solidFill>
              <a:srgbClr val="530C05">
                <a:alpha val="5843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Arredondado 32">
              <a:extLst>
                <a:ext uri="{FF2B5EF4-FFF2-40B4-BE49-F238E27FC236}">
                  <a16:creationId xmlns:a16="http://schemas.microsoft.com/office/drawing/2014/main" id="{F69856E6-ECAE-90D4-9B40-D1936D143564}"/>
                </a:ext>
              </a:extLst>
            </p:cNvPr>
            <p:cNvSpPr/>
            <p:nvPr/>
          </p:nvSpPr>
          <p:spPr>
            <a:xfrm>
              <a:off x="4729801" y="4236709"/>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Arredondado 33">
              <a:extLst>
                <a:ext uri="{FF2B5EF4-FFF2-40B4-BE49-F238E27FC236}">
                  <a16:creationId xmlns:a16="http://schemas.microsoft.com/office/drawing/2014/main" id="{157C9531-745D-323D-91BA-0397315AD15F}"/>
                </a:ext>
              </a:extLst>
            </p:cNvPr>
            <p:cNvSpPr/>
            <p:nvPr/>
          </p:nvSpPr>
          <p:spPr>
            <a:xfrm>
              <a:off x="5092125" y="4074333"/>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34">
              <a:extLst>
                <a:ext uri="{FF2B5EF4-FFF2-40B4-BE49-F238E27FC236}">
                  <a16:creationId xmlns:a16="http://schemas.microsoft.com/office/drawing/2014/main" id="{F268B902-72A6-2558-DD1A-CF3DC38DDC8F}"/>
                </a:ext>
              </a:extLst>
            </p:cNvPr>
            <p:cNvSpPr/>
            <p:nvPr/>
          </p:nvSpPr>
          <p:spPr>
            <a:xfrm>
              <a:off x="8610081" y="4688191"/>
              <a:ext cx="382284" cy="3822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Arredondado 35">
              <a:extLst>
                <a:ext uri="{FF2B5EF4-FFF2-40B4-BE49-F238E27FC236}">
                  <a16:creationId xmlns:a16="http://schemas.microsoft.com/office/drawing/2014/main" id="{299A88AA-08A3-9714-70A0-FB149C273748}"/>
                </a:ext>
              </a:extLst>
            </p:cNvPr>
            <p:cNvSpPr/>
            <p:nvPr/>
          </p:nvSpPr>
          <p:spPr>
            <a:xfrm>
              <a:off x="8382764" y="5158930"/>
              <a:ext cx="200301" cy="200301"/>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19" name="Agrupar 18">
            <a:extLst>
              <a:ext uri="{FF2B5EF4-FFF2-40B4-BE49-F238E27FC236}">
                <a16:creationId xmlns:a16="http://schemas.microsoft.com/office/drawing/2014/main" id="{FA1D6FB5-DEC5-2B09-DFEE-8E1A07875CA6}"/>
              </a:ext>
            </a:extLst>
          </p:cNvPr>
          <p:cNvGrpSpPr/>
          <p:nvPr/>
        </p:nvGrpSpPr>
        <p:grpSpPr>
          <a:xfrm>
            <a:off x="206491" y="161364"/>
            <a:ext cx="11779017" cy="431602"/>
            <a:chOff x="206491" y="161364"/>
            <a:chExt cx="11779017" cy="431602"/>
          </a:xfrm>
        </p:grpSpPr>
        <p:grpSp>
          <p:nvGrpSpPr>
            <p:cNvPr id="20" name="Agrupar 19">
              <a:extLst>
                <a:ext uri="{FF2B5EF4-FFF2-40B4-BE49-F238E27FC236}">
                  <a16:creationId xmlns:a16="http://schemas.microsoft.com/office/drawing/2014/main" id="{5E9A14A5-A42F-57E9-D672-F9F9D01AF03B}"/>
                </a:ext>
              </a:extLst>
            </p:cNvPr>
            <p:cNvGrpSpPr/>
            <p:nvPr/>
          </p:nvGrpSpPr>
          <p:grpSpPr>
            <a:xfrm>
              <a:off x="206491" y="161364"/>
              <a:ext cx="11779017" cy="431602"/>
              <a:chOff x="206491" y="161364"/>
              <a:chExt cx="11779017" cy="431602"/>
            </a:xfrm>
          </p:grpSpPr>
          <p:grpSp>
            <p:nvGrpSpPr>
              <p:cNvPr id="22" name="Group 6">
                <a:extLst>
                  <a:ext uri="{FF2B5EF4-FFF2-40B4-BE49-F238E27FC236}">
                    <a16:creationId xmlns:a16="http://schemas.microsoft.com/office/drawing/2014/main" id="{249AC491-7E02-B823-C9EA-F7E644E3BF8D}"/>
                  </a:ext>
                </a:extLst>
              </p:cNvPr>
              <p:cNvGrpSpPr/>
              <p:nvPr/>
            </p:nvGrpSpPr>
            <p:grpSpPr>
              <a:xfrm>
                <a:off x="206491" y="161364"/>
                <a:ext cx="11779017" cy="431602"/>
                <a:chOff x="206491" y="161364"/>
                <a:chExt cx="11779017" cy="431602"/>
              </a:xfrm>
            </p:grpSpPr>
            <p:sp>
              <p:nvSpPr>
                <p:cNvPr id="24" name="Retângulo: Cantos Arredondados 23">
                  <a:extLst>
                    <a:ext uri="{FF2B5EF4-FFF2-40B4-BE49-F238E27FC236}">
                      <a16:creationId xmlns:a16="http://schemas.microsoft.com/office/drawing/2014/main" id="{AAD7E129-E7C0-BBD4-969B-6F15087088EB}"/>
                    </a:ext>
                  </a:extLst>
                </p:cNvPr>
                <p:cNvSpPr/>
                <p:nvPr/>
              </p:nvSpPr>
              <p:spPr>
                <a:xfrm>
                  <a:off x="206491" y="161364"/>
                  <a:ext cx="11779017" cy="431602"/>
                </a:xfrm>
                <a:prstGeom prst="roundRect">
                  <a:avLst/>
                </a:prstGeom>
                <a:gradFill>
                  <a:gsLst>
                    <a:gs pos="99000">
                      <a:srgbClr val="EB5800"/>
                    </a:gs>
                    <a:gs pos="0">
                      <a:srgbClr val="530A0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5" name="Gráfico 24">
                  <a:extLst>
                    <a:ext uri="{FF2B5EF4-FFF2-40B4-BE49-F238E27FC236}">
                      <a16:creationId xmlns:a16="http://schemas.microsoft.com/office/drawing/2014/main" id="{F74C3245-4281-B53D-5252-27769E76FC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5621" y="251040"/>
                  <a:ext cx="1523323" cy="247025"/>
                </a:xfrm>
                <a:prstGeom prst="rect">
                  <a:avLst/>
                </a:prstGeom>
              </p:spPr>
            </p:pic>
          </p:grpSp>
          <p:sp>
            <p:nvSpPr>
              <p:cNvPr id="23" name="CaixaDeTexto 17">
                <a:extLst>
                  <a:ext uri="{FF2B5EF4-FFF2-40B4-BE49-F238E27FC236}">
                    <a16:creationId xmlns:a16="http://schemas.microsoft.com/office/drawing/2014/main" id="{37EB3046-06D3-3B0A-E621-1C0A2BDB4ABB}"/>
                  </a:ext>
                </a:extLst>
              </p:cNvPr>
              <p:cNvSpPr txBox="1"/>
              <p:nvPr/>
            </p:nvSpPr>
            <p:spPr>
              <a:xfrm>
                <a:off x="4063126" y="227735"/>
                <a:ext cx="3873397" cy="307777"/>
              </a:xfrm>
              <a:prstGeom prst="rect">
                <a:avLst/>
              </a:prstGeom>
              <a:noFill/>
            </p:spPr>
            <p:txBody>
              <a:bodyPr wrap="square" rtlCol="0">
                <a:spAutoFit/>
              </a:bodyPr>
              <a:lstStyle/>
              <a:p>
                <a:pPr algn="ctr"/>
                <a:r>
                  <a:rPr lang="pt-BR" sz="1400" dirty="0">
                    <a:solidFill>
                      <a:schemeClr val="bg1"/>
                    </a:solidFill>
                    <a:latin typeface="AMX" pitchFamily="2" charset="77"/>
                  </a:rPr>
                  <a:t>CONSTRUÇÃO DE RELACIONAMENTO</a:t>
                </a:r>
              </a:p>
            </p:txBody>
          </p:sp>
        </p:grpSp>
        <p:pic>
          <p:nvPicPr>
            <p:cNvPr id="21" name="Gráfico 20">
              <a:extLst>
                <a:ext uri="{FF2B5EF4-FFF2-40B4-BE49-F238E27FC236}">
                  <a16:creationId xmlns:a16="http://schemas.microsoft.com/office/drawing/2014/main" id="{7EAD0D3C-22CE-085B-206A-CD07C61AA6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50739" y="232775"/>
              <a:ext cx="758521" cy="286406"/>
            </a:xfrm>
            <a:prstGeom prst="rect">
              <a:avLst/>
            </a:prstGeom>
          </p:spPr>
        </p:pic>
      </p:grpSp>
    </p:spTree>
    <p:extLst>
      <p:ext uri="{BB962C8B-B14F-4D97-AF65-F5344CB8AC3E}">
        <p14:creationId xmlns:p14="http://schemas.microsoft.com/office/powerpoint/2010/main" val="97015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6ADF5-2A01-F472-E2D5-A3231DB4FBCA}"/>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4F02FF57-3B6E-BF73-F978-B1DD0D0C6DFD}"/>
              </a:ext>
            </a:extLst>
          </p:cNvPr>
          <p:cNvPicPr>
            <a:picLocks noChangeAspect="1"/>
          </p:cNvPicPr>
          <p:nvPr/>
        </p:nvPicPr>
        <p:blipFill>
          <a:blip r:embed="rId3">
            <a:extLst>
              <a:ext uri="{28A0092B-C50C-407E-A947-70E740481C1C}">
                <a14:useLocalDpi xmlns:a14="http://schemas.microsoft.com/office/drawing/2010/main" val="0"/>
              </a:ext>
            </a:extLst>
          </a:blip>
          <a:srcRect l="13402" t="10846" b="3575"/>
          <a:stretch>
            <a:fillRect/>
          </a:stretch>
        </p:blipFill>
        <p:spPr>
          <a:xfrm>
            <a:off x="-48766" y="0"/>
            <a:ext cx="12240766" cy="6912428"/>
          </a:xfrm>
          <a:prstGeom prst="rect">
            <a:avLst/>
          </a:prstGeom>
        </p:spPr>
      </p:pic>
      <p:sp>
        <p:nvSpPr>
          <p:cNvPr id="7" name="Retângulo: Cantos Arredondados 15">
            <a:extLst>
              <a:ext uri="{FF2B5EF4-FFF2-40B4-BE49-F238E27FC236}">
                <a16:creationId xmlns:a16="http://schemas.microsoft.com/office/drawing/2014/main" id="{EF5D09C1-2288-FE3E-42D2-919CDFB101A4}"/>
              </a:ext>
            </a:extLst>
          </p:cNvPr>
          <p:cNvSpPr/>
          <p:nvPr/>
        </p:nvSpPr>
        <p:spPr>
          <a:xfrm>
            <a:off x="297236" y="2618143"/>
            <a:ext cx="11927304" cy="3547870"/>
          </a:xfrm>
          <a:prstGeom prst="roundRect">
            <a:avLst>
              <a:gd name="adj" fmla="val 3691"/>
            </a:avLst>
          </a:prstGeom>
          <a:gradFill>
            <a:gsLst>
              <a:gs pos="25000">
                <a:srgbClr val="530C05">
                  <a:alpha val="88000"/>
                </a:srgbClr>
              </a:gs>
              <a:gs pos="96000">
                <a:srgbClr val="530C05">
                  <a:alpha val="0"/>
                </a:srgbClr>
              </a:gs>
              <a:gs pos="80000">
                <a:srgbClr val="9A1003">
                  <a:alpha val="5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CaixaDeTexto 7">
            <a:extLst>
              <a:ext uri="{FF2B5EF4-FFF2-40B4-BE49-F238E27FC236}">
                <a16:creationId xmlns:a16="http://schemas.microsoft.com/office/drawing/2014/main" id="{2C5109EB-3A11-C920-CFA7-1733FADF79BA}"/>
              </a:ext>
            </a:extLst>
          </p:cNvPr>
          <p:cNvSpPr txBox="1"/>
          <p:nvPr/>
        </p:nvSpPr>
        <p:spPr>
          <a:xfrm>
            <a:off x="892061" y="3057424"/>
            <a:ext cx="7044461" cy="2677656"/>
          </a:xfrm>
          <a:prstGeom prst="rect">
            <a:avLst/>
          </a:prstGeom>
          <a:noFill/>
        </p:spPr>
        <p:txBody>
          <a:bodyPr wrap="square">
            <a:spAutoFit/>
          </a:bodyPr>
          <a:lstStyle/>
          <a:p>
            <a:pPr algn="ctr"/>
            <a:r>
              <a:rPr lang="pt-BR" sz="2400" b="1" dirty="0">
                <a:solidFill>
                  <a:schemeClr val="bg1"/>
                </a:solidFill>
              </a:rPr>
              <a:t>A resposta ideal deve proporcionar</a:t>
            </a:r>
          </a:p>
          <a:p>
            <a:pPr algn="ctr"/>
            <a:r>
              <a:rPr lang="pt-BR" sz="2400" b="1" dirty="0">
                <a:solidFill>
                  <a:schemeClr val="bg1"/>
                </a:solidFill>
              </a:rPr>
              <a:t>transparência operacional ao cliente.</a:t>
            </a:r>
          </a:p>
          <a:p>
            <a:endParaRPr lang="pt-BR" sz="2400" dirty="0">
              <a:solidFill>
                <a:schemeClr val="bg1"/>
              </a:solidFill>
            </a:endParaRPr>
          </a:p>
          <a:p>
            <a:r>
              <a:rPr lang="pt-BR" sz="2400" b="1" dirty="0">
                <a:solidFill>
                  <a:schemeClr val="bg1"/>
                </a:solidFill>
              </a:rPr>
              <a:t>Verifique se sua resposta:</a:t>
            </a:r>
          </a:p>
          <a:p>
            <a:r>
              <a:rPr lang="pt-BR" sz="2400" dirty="0">
                <a:solidFill>
                  <a:schemeClr val="bg1"/>
                </a:solidFill>
              </a:rPr>
              <a:t>Menciona processos reais.</a:t>
            </a:r>
            <a:br>
              <a:rPr lang="pt-BR" sz="2400" dirty="0">
                <a:solidFill>
                  <a:schemeClr val="bg1"/>
                </a:solidFill>
              </a:rPr>
            </a:br>
            <a:r>
              <a:rPr lang="pt-BR" sz="2400" dirty="0">
                <a:solidFill>
                  <a:schemeClr val="bg1"/>
                </a:solidFill>
              </a:rPr>
              <a:t>Oferece um compromisso atingível, não promessas.</a:t>
            </a:r>
            <a:br>
              <a:rPr lang="pt-BR" sz="2400" dirty="0">
                <a:solidFill>
                  <a:schemeClr val="bg1"/>
                </a:solidFill>
              </a:rPr>
            </a:br>
            <a:r>
              <a:rPr lang="pt-BR" sz="2400" dirty="0">
                <a:solidFill>
                  <a:schemeClr val="bg1"/>
                </a:solidFill>
              </a:rPr>
              <a:t>Demonstra organização e segurança.</a:t>
            </a:r>
          </a:p>
        </p:txBody>
      </p:sp>
      <p:grpSp>
        <p:nvGrpSpPr>
          <p:cNvPr id="10" name="Agrupar 9">
            <a:extLst>
              <a:ext uri="{FF2B5EF4-FFF2-40B4-BE49-F238E27FC236}">
                <a16:creationId xmlns:a16="http://schemas.microsoft.com/office/drawing/2014/main" id="{E16FFEFE-1D72-88D0-2166-7623983D3386}"/>
              </a:ext>
            </a:extLst>
          </p:cNvPr>
          <p:cNvGrpSpPr/>
          <p:nvPr/>
        </p:nvGrpSpPr>
        <p:grpSpPr>
          <a:xfrm>
            <a:off x="5028471" y="951624"/>
            <a:ext cx="5188270" cy="4404061"/>
            <a:chOff x="4729370" y="3323632"/>
            <a:chExt cx="5188270" cy="4404061"/>
          </a:xfrm>
        </p:grpSpPr>
        <p:sp>
          <p:nvSpPr>
            <p:cNvPr id="11" name="Retângulo Arredondado 29">
              <a:extLst>
                <a:ext uri="{FF2B5EF4-FFF2-40B4-BE49-F238E27FC236}">
                  <a16:creationId xmlns:a16="http://schemas.microsoft.com/office/drawing/2014/main" id="{4CFDBC4C-DE1F-6E19-6067-35BCA0C3979F}"/>
                </a:ext>
              </a:extLst>
            </p:cNvPr>
            <p:cNvSpPr/>
            <p:nvPr/>
          </p:nvSpPr>
          <p:spPr>
            <a:xfrm>
              <a:off x="5501969" y="3644730"/>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Arredondado 30">
              <a:extLst>
                <a:ext uri="{FF2B5EF4-FFF2-40B4-BE49-F238E27FC236}">
                  <a16:creationId xmlns:a16="http://schemas.microsoft.com/office/drawing/2014/main" id="{CBEB933C-41E5-2EAD-E12F-479D0A7CE09E}"/>
                </a:ext>
              </a:extLst>
            </p:cNvPr>
            <p:cNvSpPr/>
            <p:nvPr/>
          </p:nvSpPr>
          <p:spPr>
            <a:xfrm>
              <a:off x="4729370" y="3323632"/>
              <a:ext cx="633587" cy="633586"/>
            </a:xfrm>
            <a:prstGeom prst="roundRect">
              <a:avLst/>
            </a:prstGeom>
            <a:solidFill>
              <a:srgbClr val="9A1003">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Arredondado 31">
              <a:extLst>
                <a:ext uri="{FF2B5EF4-FFF2-40B4-BE49-F238E27FC236}">
                  <a16:creationId xmlns:a16="http://schemas.microsoft.com/office/drawing/2014/main" id="{A75BBF32-E27C-7649-79BA-FC9372074DDC}"/>
                </a:ext>
              </a:extLst>
            </p:cNvPr>
            <p:cNvSpPr/>
            <p:nvPr/>
          </p:nvSpPr>
          <p:spPr>
            <a:xfrm>
              <a:off x="9115756" y="6925809"/>
              <a:ext cx="801884" cy="801884"/>
            </a:xfrm>
            <a:prstGeom prst="roundRect">
              <a:avLst/>
            </a:prstGeom>
            <a:solidFill>
              <a:srgbClr val="530C05">
                <a:alpha val="5843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Arredondado 32">
              <a:extLst>
                <a:ext uri="{FF2B5EF4-FFF2-40B4-BE49-F238E27FC236}">
                  <a16:creationId xmlns:a16="http://schemas.microsoft.com/office/drawing/2014/main" id="{6960664E-1C0E-5069-4ECE-49EB52A25D06}"/>
                </a:ext>
              </a:extLst>
            </p:cNvPr>
            <p:cNvSpPr/>
            <p:nvPr/>
          </p:nvSpPr>
          <p:spPr>
            <a:xfrm>
              <a:off x="4729801" y="4236709"/>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Arredondado 33">
              <a:extLst>
                <a:ext uri="{FF2B5EF4-FFF2-40B4-BE49-F238E27FC236}">
                  <a16:creationId xmlns:a16="http://schemas.microsoft.com/office/drawing/2014/main" id="{6A6F708A-E690-1761-5CB8-1B1595012996}"/>
                </a:ext>
              </a:extLst>
            </p:cNvPr>
            <p:cNvSpPr/>
            <p:nvPr/>
          </p:nvSpPr>
          <p:spPr>
            <a:xfrm>
              <a:off x="5092125" y="4074333"/>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34">
              <a:extLst>
                <a:ext uri="{FF2B5EF4-FFF2-40B4-BE49-F238E27FC236}">
                  <a16:creationId xmlns:a16="http://schemas.microsoft.com/office/drawing/2014/main" id="{8D17E2D0-8B1D-C792-4ED3-B1D957A3757D}"/>
                </a:ext>
              </a:extLst>
            </p:cNvPr>
            <p:cNvSpPr/>
            <p:nvPr/>
          </p:nvSpPr>
          <p:spPr>
            <a:xfrm>
              <a:off x="8610081" y="4688191"/>
              <a:ext cx="382284" cy="3822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Arredondado 35">
              <a:extLst>
                <a:ext uri="{FF2B5EF4-FFF2-40B4-BE49-F238E27FC236}">
                  <a16:creationId xmlns:a16="http://schemas.microsoft.com/office/drawing/2014/main" id="{E5386292-D652-EB06-8EC7-2340EEC91A44}"/>
                </a:ext>
              </a:extLst>
            </p:cNvPr>
            <p:cNvSpPr/>
            <p:nvPr/>
          </p:nvSpPr>
          <p:spPr>
            <a:xfrm>
              <a:off x="8382764" y="5158930"/>
              <a:ext cx="200301" cy="200301"/>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19" name="Agrupar 18">
            <a:extLst>
              <a:ext uri="{FF2B5EF4-FFF2-40B4-BE49-F238E27FC236}">
                <a16:creationId xmlns:a16="http://schemas.microsoft.com/office/drawing/2014/main" id="{25B72A97-8FB2-6E1D-7C0F-9E561E45C414}"/>
              </a:ext>
            </a:extLst>
          </p:cNvPr>
          <p:cNvGrpSpPr/>
          <p:nvPr/>
        </p:nvGrpSpPr>
        <p:grpSpPr>
          <a:xfrm>
            <a:off x="206491" y="161364"/>
            <a:ext cx="11779017" cy="431602"/>
            <a:chOff x="206491" y="161364"/>
            <a:chExt cx="11779017" cy="431602"/>
          </a:xfrm>
        </p:grpSpPr>
        <p:grpSp>
          <p:nvGrpSpPr>
            <p:cNvPr id="20" name="Agrupar 19">
              <a:extLst>
                <a:ext uri="{FF2B5EF4-FFF2-40B4-BE49-F238E27FC236}">
                  <a16:creationId xmlns:a16="http://schemas.microsoft.com/office/drawing/2014/main" id="{791C063F-EB80-BB95-1074-AFA85E0060C1}"/>
                </a:ext>
              </a:extLst>
            </p:cNvPr>
            <p:cNvGrpSpPr/>
            <p:nvPr/>
          </p:nvGrpSpPr>
          <p:grpSpPr>
            <a:xfrm>
              <a:off x="206491" y="161364"/>
              <a:ext cx="11779017" cy="431602"/>
              <a:chOff x="206491" y="161364"/>
              <a:chExt cx="11779017" cy="431602"/>
            </a:xfrm>
          </p:grpSpPr>
          <p:grpSp>
            <p:nvGrpSpPr>
              <p:cNvPr id="22" name="Group 6">
                <a:extLst>
                  <a:ext uri="{FF2B5EF4-FFF2-40B4-BE49-F238E27FC236}">
                    <a16:creationId xmlns:a16="http://schemas.microsoft.com/office/drawing/2014/main" id="{42016380-0004-D528-FD7E-F451F8A69889}"/>
                  </a:ext>
                </a:extLst>
              </p:cNvPr>
              <p:cNvGrpSpPr/>
              <p:nvPr/>
            </p:nvGrpSpPr>
            <p:grpSpPr>
              <a:xfrm>
                <a:off x="206491" y="161364"/>
                <a:ext cx="11779017" cy="431602"/>
                <a:chOff x="206491" y="161364"/>
                <a:chExt cx="11779017" cy="431602"/>
              </a:xfrm>
            </p:grpSpPr>
            <p:sp>
              <p:nvSpPr>
                <p:cNvPr id="24" name="Retângulo: Cantos Arredondados 23">
                  <a:extLst>
                    <a:ext uri="{FF2B5EF4-FFF2-40B4-BE49-F238E27FC236}">
                      <a16:creationId xmlns:a16="http://schemas.microsoft.com/office/drawing/2014/main" id="{5888F7A7-2A98-9D2C-2404-9915256CF82B}"/>
                    </a:ext>
                  </a:extLst>
                </p:cNvPr>
                <p:cNvSpPr/>
                <p:nvPr/>
              </p:nvSpPr>
              <p:spPr>
                <a:xfrm>
                  <a:off x="206491" y="161364"/>
                  <a:ext cx="11779017" cy="431602"/>
                </a:xfrm>
                <a:prstGeom prst="roundRect">
                  <a:avLst/>
                </a:prstGeom>
                <a:gradFill>
                  <a:gsLst>
                    <a:gs pos="99000">
                      <a:srgbClr val="EB5800"/>
                    </a:gs>
                    <a:gs pos="0">
                      <a:srgbClr val="530A0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5" name="Gráfico 24">
                  <a:extLst>
                    <a:ext uri="{FF2B5EF4-FFF2-40B4-BE49-F238E27FC236}">
                      <a16:creationId xmlns:a16="http://schemas.microsoft.com/office/drawing/2014/main" id="{8256689D-0144-ACB8-3BAE-5C1670FD4A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5621" y="251040"/>
                  <a:ext cx="1523323" cy="247025"/>
                </a:xfrm>
                <a:prstGeom prst="rect">
                  <a:avLst/>
                </a:prstGeom>
              </p:spPr>
            </p:pic>
          </p:grpSp>
          <p:sp>
            <p:nvSpPr>
              <p:cNvPr id="23" name="CaixaDeTexto 17">
                <a:extLst>
                  <a:ext uri="{FF2B5EF4-FFF2-40B4-BE49-F238E27FC236}">
                    <a16:creationId xmlns:a16="http://schemas.microsoft.com/office/drawing/2014/main" id="{D7002AA3-BA92-CCE0-A183-B483836B4AD0}"/>
                  </a:ext>
                </a:extLst>
              </p:cNvPr>
              <p:cNvSpPr txBox="1"/>
              <p:nvPr/>
            </p:nvSpPr>
            <p:spPr>
              <a:xfrm>
                <a:off x="4063126" y="227735"/>
                <a:ext cx="3873397" cy="307777"/>
              </a:xfrm>
              <a:prstGeom prst="rect">
                <a:avLst/>
              </a:prstGeom>
              <a:noFill/>
            </p:spPr>
            <p:txBody>
              <a:bodyPr wrap="square" rtlCol="0">
                <a:spAutoFit/>
              </a:bodyPr>
              <a:lstStyle/>
              <a:p>
                <a:pPr algn="ctr"/>
                <a:r>
                  <a:rPr lang="pt-BR" sz="1400" dirty="0">
                    <a:solidFill>
                      <a:schemeClr val="bg1"/>
                    </a:solidFill>
                    <a:latin typeface="AMX" pitchFamily="2" charset="77"/>
                  </a:rPr>
                  <a:t>CONSTRUÇÃO DE RELACIONAMENTO</a:t>
                </a:r>
              </a:p>
            </p:txBody>
          </p:sp>
        </p:grpSp>
        <p:pic>
          <p:nvPicPr>
            <p:cNvPr id="21" name="Gráfico 20">
              <a:extLst>
                <a:ext uri="{FF2B5EF4-FFF2-40B4-BE49-F238E27FC236}">
                  <a16:creationId xmlns:a16="http://schemas.microsoft.com/office/drawing/2014/main" id="{9A3A24C0-8AD7-6AFA-24A5-4ECF336B2C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50739" y="232775"/>
              <a:ext cx="758521" cy="286406"/>
            </a:xfrm>
            <a:prstGeom prst="rect">
              <a:avLst/>
            </a:prstGeom>
          </p:spPr>
        </p:pic>
      </p:grpSp>
    </p:spTree>
    <p:extLst>
      <p:ext uri="{BB962C8B-B14F-4D97-AF65-F5344CB8AC3E}">
        <p14:creationId xmlns:p14="http://schemas.microsoft.com/office/powerpoint/2010/main" val="384921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CD7BB-E555-2A68-E261-43B6A32EE037}"/>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581B9B6F-EC48-B464-BFB9-8E481B15FA68}"/>
              </a:ext>
            </a:extLst>
          </p:cNvPr>
          <p:cNvPicPr>
            <a:picLocks noChangeAspect="1"/>
          </p:cNvPicPr>
          <p:nvPr/>
        </p:nvPicPr>
        <p:blipFill>
          <a:blip r:embed="rId3">
            <a:extLst>
              <a:ext uri="{28A0092B-C50C-407E-A947-70E740481C1C}">
                <a14:useLocalDpi xmlns:a14="http://schemas.microsoft.com/office/drawing/2010/main" val="0"/>
              </a:ext>
            </a:extLst>
          </a:blip>
          <a:srcRect l="13402" t="10846" b="3575"/>
          <a:stretch>
            <a:fillRect/>
          </a:stretch>
        </p:blipFill>
        <p:spPr>
          <a:xfrm>
            <a:off x="-48766" y="0"/>
            <a:ext cx="12240766" cy="6912428"/>
          </a:xfrm>
          <a:prstGeom prst="rect">
            <a:avLst/>
          </a:prstGeom>
        </p:spPr>
      </p:pic>
      <p:sp>
        <p:nvSpPr>
          <p:cNvPr id="7" name="Retângulo: Cantos Arredondados 15">
            <a:extLst>
              <a:ext uri="{FF2B5EF4-FFF2-40B4-BE49-F238E27FC236}">
                <a16:creationId xmlns:a16="http://schemas.microsoft.com/office/drawing/2014/main" id="{E42B4CA5-92BA-5607-F802-4F98DFFF26B9}"/>
              </a:ext>
            </a:extLst>
          </p:cNvPr>
          <p:cNvSpPr/>
          <p:nvPr/>
        </p:nvSpPr>
        <p:spPr>
          <a:xfrm>
            <a:off x="297236" y="2618143"/>
            <a:ext cx="11927304" cy="3547870"/>
          </a:xfrm>
          <a:prstGeom prst="roundRect">
            <a:avLst>
              <a:gd name="adj" fmla="val 3691"/>
            </a:avLst>
          </a:prstGeom>
          <a:gradFill>
            <a:gsLst>
              <a:gs pos="25000">
                <a:srgbClr val="530C05">
                  <a:alpha val="88000"/>
                </a:srgbClr>
              </a:gs>
              <a:gs pos="96000">
                <a:srgbClr val="530C05">
                  <a:alpha val="0"/>
                </a:srgbClr>
              </a:gs>
              <a:gs pos="80000">
                <a:srgbClr val="9A1003">
                  <a:alpha val="5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CaixaDeTexto 7">
            <a:extLst>
              <a:ext uri="{FF2B5EF4-FFF2-40B4-BE49-F238E27FC236}">
                <a16:creationId xmlns:a16="http://schemas.microsoft.com/office/drawing/2014/main" id="{93501032-52F0-1D60-CD86-46D6BAA8ECCD}"/>
              </a:ext>
            </a:extLst>
          </p:cNvPr>
          <p:cNvSpPr txBox="1"/>
          <p:nvPr/>
        </p:nvSpPr>
        <p:spPr>
          <a:xfrm>
            <a:off x="858882" y="2887072"/>
            <a:ext cx="7077642" cy="3046988"/>
          </a:xfrm>
          <a:prstGeom prst="rect">
            <a:avLst/>
          </a:prstGeom>
          <a:noFill/>
        </p:spPr>
        <p:txBody>
          <a:bodyPr wrap="square">
            <a:spAutoFit/>
          </a:bodyPr>
          <a:lstStyle/>
          <a:p>
            <a:pPr algn="ctr"/>
            <a:r>
              <a:rPr lang="pt-BR" sz="2400" b="1" dirty="0">
                <a:solidFill>
                  <a:schemeClr val="bg1"/>
                </a:solidFill>
              </a:rPr>
              <a:t>A resposta ideal deve apresentar ao</a:t>
            </a:r>
          </a:p>
          <a:p>
            <a:pPr algn="ctr"/>
            <a:r>
              <a:rPr lang="pt-BR" sz="2400" b="1" dirty="0">
                <a:solidFill>
                  <a:schemeClr val="bg1"/>
                </a:solidFill>
              </a:rPr>
              <a:t> cliente um próximo passo viável.</a:t>
            </a:r>
          </a:p>
          <a:p>
            <a:pPr algn="ctr"/>
            <a:endParaRPr lang="pt-BR" sz="2400" b="1" dirty="0">
              <a:solidFill>
                <a:schemeClr val="bg1"/>
              </a:solidFill>
            </a:endParaRPr>
          </a:p>
          <a:p>
            <a:r>
              <a:rPr lang="pt-BR" sz="2400" b="1" dirty="0">
                <a:solidFill>
                  <a:schemeClr val="bg1"/>
                </a:solidFill>
              </a:rPr>
              <a:t>Verifique se sua resposta:</a:t>
            </a:r>
          </a:p>
          <a:p>
            <a:r>
              <a:rPr lang="pt-BR" sz="2400" dirty="0">
                <a:solidFill>
                  <a:schemeClr val="bg1"/>
                </a:solidFill>
              </a:rPr>
              <a:t>Demonstra iniciativa proativa, sem esperar o cliente pedir de forma explícita.</a:t>
            </a:r>
          </a:p>
          <a:p>
            <a:r>
              <a:rPr lang="pt-BR" sz="2400" dirty="0">
                <a:solidFill>
                  <a:schemeClr val="bg1"/>
                </a:solidFill>
              </a:rPr>
              <a:t>Adapta a abordagem ao senso de urgência do cliente, sem oferecer soluções impossíveis.</a:t>
            </a:r>
          </a:p>
        </p:txBody>
      </p:sp>
      <p:grpSp>
        <p:nvGrpSpPr>
          <p:cNvPr id="10" name="Agrupar 9">
            <a:extLst>
              <a:ext uri="{FF2B5EF4-FFF2-40B4-BE49-F238E27FC236}">
                <a16:creationId xmlns:a16="http://schemas.microsoft.com/office/drawing/2014/main" id="{7C13A19C-9AB5-38E7-EF7C-C586A227C65D}"/>
              </a:ext>
            </a:extLst>
          </p:cNvPr>
          <p:cNvGrpSpPr/>
          <p:nvPr/>
        </p:nvGrpSpPr>
        <p:grpSpPr>
          <a:xfrm>
            <a:off x="5028471" y="951624"/>
            <a:ext cx="5188270" cy="4404061"/>
            <a:chOff x="4729370" y="3323632"/>
            <a:chExt cx="5188270" cy="4404061"/>
          </a:xfrm>
        </p:grpSpPr>
        <p:sp>
          <p:nvSpPr>
            <p:cNvPr id="11" name="Retângulo Arredondado 29">
              <a:extLst>
                <a:ext uri="{FF2B5EF4-FFF2-40B4-BE49-F238E27FC236}">
                  <a16:creationId xmlns:a16="http://schemas.microsoft.com/office/drawing/2014/main" id="{27929C9C-46C6-7655-E4E9-F7B3D40CEC17}"/>
                </a:ext>
              </a:extLst>
            </p:cNvPr>
            <p:cNvSpPr/>
            <p:nvPr/>
          </p:nvSpPr>
          <p:spPr>
            <a:xfrm>
              <a:off x="5501969" y="3644730"/>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Arredondado 30">
              <a:extLst>
                <a:ext uri="{FF2B5EF4-FFF2-40B4-BE49-F238E27FC236}">
                  <a16:creationId xmlns:a16="http://schemas.microsoft.com/office/drawing/2014/main" id="{F96CFFD6-02C6-E235-1B05-630EA683AA40}"/>
                </a:ext>
              </a:extLst>
            </p:cNvPr>
            <p:cNvSpPr/>
            <p:nvPr/>
          </p:nvSpPr>
          <p:spPr>
            <a:xfrm>
              <a:off x="4729370" y="3323632"/>
              <a:ext cx="633587" cy="633586"/>
            </a:xfrm>
            <a:prstGeom prst="roundRect">
              <a:avLst/>
            </a:prstGeom>
            <a:solidFill>
              <a:srgbClr val="9A1003">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Arredondado 31">
              <a:extLst>
                <a:ext uri="{FF2B5EF4-FFF2-40B4-BE49-F238E27FC236}">
                  <a16:creationId xmlns:a16="http://schemas.microsoft.com/office/drawing/2014/main" id="{8EFC89F3-BB0B-990A-DDE0-33C43487E4CE}"/>
                </a:ext>
              </a:extLst>
            </p:cNvPr>
            <p:cNvSpPr/>
            <p:nvPr/>
          </p:nvSpPr>
          <p:spPr>
            <a:xfrm>
              <a:off x="9115756" y="6925809"/>
              <a:ext cx="801884" cy="801884"/>
            </a:xfrm>
            <a:prstGeom prst="roundRect">
              <a:avLst/>
            </a:prstGeom>
            <a:solidFill>
              <a:srgbClr val="530C05">
                <a:alpha val="5843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Arredondado 32">
              <a:extLst>
                <a:ext uri="{FF2B5EF4-FFF2-40B4-BE49-F238E27FC236}">
                  <a16:creationId xmlns:a16="http://schemas.microsoft.com/office/drawing/2014/main" id="{A7AC2F2E-3E0F-E6DE-7AC1-E50D2056934A}"/>
                </a:ext>
              </a:extLst>
            </p:cNvPr>
            <p:cNvSpPr/>
            <p:nvPr/>
          </p:nvSpPr>
          <p:spPr>
            <a:xfrm>
              <a:off x="4729801" y="4236709"/>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Arredondado 33">
              <a:extLst>
                <a:ext uri="{FF2B5EF4-FFF2-40B4-BE49-F238E27FC236}">
                  <a16:creationId xmlns:a16="http://schemas.microsoft.com/office/drawing/2014/main" id="{ABB291EC-9B7D-F045-09E5-EE15B3C55561}"/>
                </a:ext>
              </a:extLst>
            </p:cNvPr>
            <p:cNvSpPr/>
            <p:nvPr/>
          </p:nvSpPr>
          <p:spPr>
            <a:xfrm>
              <a:off x="5092125" y="4074333"/>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34">
              <a:extLst>
                <a:ext uri="{FF2B5EF4-FFF2-40B4-BE49-F238E27FC236}">
                  <a16:creationId xmlns:a16="http://schemas.microsoft.com/office/drawing/2014/main" id="{F6E8BBF9-1210-6FEC-D23F-6A80469511A3}"/>
                </a:ext>
              </a:extLst>
            </p:cNvPr>
            <p:cNvSpPr/>
            <p:nvPr/>
          </p:nvSpPr>
          <p:spPr>
            <a:xfrm>
              <a:off x="8610081" y="4688191"/>
              <a:ext cx="382284" cy="3822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Arredondado 35">
              <a:extLst>
                <a:ext uri="{FF2B5EF4-FFF2-40B4-BE49-F238E27FC236}">
                  <a16:creationId xmlns:a16="http://schemas.microsoft.com/office/drawing/2014/main" id="{1D62820C-63FD-F185-63E5-C44F124A886B}"/>
                </a:ext>
              </a:extLst>
            </p:cNvPr>
            <p:cNvSpPr/>
            <p:nvPr/>
          </p:nvSpPr>
          <p:spPr>
            <a:xfrm>
              <a:off x="8382764" y="5158930"/>
              <a:ext cx="200301" cy="200301"/>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19" name="Agrupar 18">
            <a:extLst>
              <a:ext uri="{FF2B5EF4-FFF2-40B4-BE49-F238E27FC236}">
                <a16:creationId xmlns:a16="http://schemas.microsoft.com/office/drawing/2014/main" id="{727AE442-BC36-4378-6285-EF79DA27325F}"/>
              </a:ext>
            </a:extLst>
          </p:cNvPr>
          <p:cNvGrpSpPr/>
          <p:nvPr/>
        </p:nvGrpSpPr>
        <p:grpSpPr>
          <a:xfrm>
            <a:off x="206491" y="161364"/>
            <a:ext cx="11779017" cy="431602"/>
            <a:chOff x="206491" y="161364"/>
            <a:chExt cx="11779017" cy="431602"/>
          </a:xfrm>
        </p:grpSpPr>
        <p:grpSp>
          <p:nvGrpSpPr>
            <p:cNvPr id="20" name="Agrupar 19">
              <a:extLst>
                <a:ext uri="{FF2B5EF4-FFF2-40B4-BE49-F238E27FC236}">
                  <a16:creationId xmlns:a16="http://schemas.microsoft.com/office/drawing/2014/main" id="{8FB15A70-0BA6-B057-3DA9-0ADF5F34FC22}"/>
                </a:ext>
              </a:extLst>
            </p:cNvPr>
            <p:cNvGrpSpPr/>
            <p:nvPr/>
          </p:nvGrpSpPr>
          <p:grpSpPr>
            <a:xfrm>
              <a:off x="206491" y="161364"/>
              <a:ext cx="11779017" cy="431602"/>
              <a:chOff x="206491" y="161364"/>
              <a:chExt cx="11779017" cy="431602"/>
            </a:xfrm>
          </p:grpSpPr>
          <p:grpSp>
            <p:nvGrpSpPr>
              <p:cNvPr id="22" name="Group 6">
                <a:extLst>
                  <a:ext uri="{FF2B5EF4-FFF2-40B4-BE49-F238E27FC236}">
                    <a16:creationId xmlns:a16="http://schemas.microsoft.com/office/drawing/2014/main" id="{2FA85E1C-54B1-3BD1-9192-D02454B63ADB}"/>
                  </a:ext>
                </a:extLst>
              </p:cNvPr>
              <p:cNvGrpSpPr/>
              <p:nvPr/>
            </p:nvGrpSpPr>
            <p:grpSpPr>
              <a:xfrm>
                <a:off x="206491" y="161364"/>
                <a:ext cx="11779017" cy="431602"/>
                <a:chOff x="206491" y="161364"/>
                <a:chExt cx="11779017" cy="431602"/>
              </a:xfrm>
            </p:grpSpPr>
            <p:sp>
              <p:nvSpPr>
                <p:cNvPr id="24" name="Retângulo: Cantos Arredondados 23">
                  <a:extLst>
                    <a:ext uri="{FF2B5EF4-FFF2-40B4-BE49-F238E27FC236}">
                      <a16:creationId xmlns:a16="http://schemas.microsoft.com/office/drawing/2014/main" id="{09CD0EC8-1B5C-DB3E-6AD4-7B05B716C52E}"/>
                    </a:ext>
                  </a:extLst>
                </p:cNvPr>
                <p:cNvSpPr/>
                <p:nvPr/>
              </p:nvSpPr>
              <p:spPr>
                <a:xfrm>
                  <a:off x="206491" y="161364"/>
                  <a:ext cx="11779017" cy="431602"/>
                </a:xfrm>
                <a:prstGeom prst="roundRect">
                  <a:avLst/>
                </a:prstGeom>
                <a:gradFill>
                  <a:gsLst>
                    <a:gs pos="99000">
                      <a:srgbClr val="EB5800"/>
                    </a:gs>
                    <a:gs pos="0">
                      <a:srgbClr val="530A0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5" name="Gráfico 24">
                  <a:extLst>
                    <a:ext uri="{FF2B5EF4-FFF2-40B4-BE49-F238E27FC236}">
                      <a16:creationId xmlns:a16="http://schemas.microsoft.com/office/drawing/2014/main" id="{B54774DB-8696-A949-BB6D-43E1939686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5621" y="251040"/>
                  <a:ext cx="1523323" cy="247025"/>
                </a:xfrm>
                <a:prstGeom prst="rect">
                  <a:avLst/>
                </a:prstGeom>
              </p:spPr>
            </p:pic>
          </p:grpSp>
          <p:sp>
            <p:nvSpPr>
              <p:cNvPr id="23" name="CaixaDeTexto 17">
                <a:extLst>
                  <a:ext uri="{FF2B5EF4-FFF2-40B4-BE49-F238E27FC236}">
                    <a16:creationId xmlns:a16="http://schemas.microsoft.com/office/drawing/2014/main" id="{52621517-DDE0-E0E5-BAF7-0DE34171019C}"/>
                  </a:ext>
                </a:extLst>
              </p:cNvPr>
              <p:cNvSpPr txBox="1"/>
              <p:nvPr/>
            </p:nvSpPr>
            <p:spPr>
              <a:xfrm>
                <a:off x="4063126" y="227735"/>
                <a:ext cx="3873397" cy="307777"/>
              </a:xfrm>
              <a:prstGeom prst="rect">
                <a:avLst/>
              </a:prstGeom>
              <a:noFill/>
            </p:spPr>
            <p:txBody>
              <a:bodyPr wrap="square" rtlCol="0">
                <a:spAutoFit/>
              </a:bodyPr>
              <a:lstStyle/>
              <a:p>
                <a:pPr algn="ctr"/>
                <a:r>
                  <a:rPr lang="pt-BR" sz="1400" dirty="0">
                    <a:solidFill>
                      <a:schemeClr val="bg1"/>
                    </a:solidFill>
                    <a:latin typeface="AMX" pitchFamily="2" charset="77"/>
                  </a:rPr>
                  <a:t>CONSTRUÇÃO DE RELACIONAMENTO</a:t>
                </a:r>
              </a:p>
            </p:txBody>
          </p:sp>
        </p:grpSp>
        <p:pic>
          <p:nvPicPr>
            <p:cNvPr id="21" name="Gráfico 20">
              <a:extLst>
                <a:ext uri="{FF2B5EF4-FFF2-40B4-BE49-F238E27FC236}">
                  <a16:creationId xmlns:a16="http://schemas.microsoft.com/office/drawing/2014/main" id="{E411096F-3048-DA5C-E9B7-A934D79A59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50739" y="232775"/>
              <a:ext cx="758521" cy="286406"/>
            </a:xfrm>
            <a:prstGeom prst="rect">
              <a:avLst/>
            </a:prstGeom>
          </p:spPr>
        </p:pic>
      </p:grpSp>
    </p:spTree>
    <p:extLst>
      <p:ext uri="{BB962C8B-B14F-4D97-AF65-F5344CB8AC3E}">
        <p14:creationId xmlns:p14="http://schemas.microsoft.com/office/powerpoint/2010/main" val="1127905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Arredondado 5">
            <a:extLst>
              <a:ext uri="{FF2B5EF4-FFF2-40B4-BE49-F238E27FC236}">
                <a16:creationId xmlns:a16="http://schemas.microsoft.com/office/drawing/2014/main" id="{0E32F4CD-4870-BD11-273A-02B85C24C914}"/>
              </a:ext>
            </a:extLst>
          </p:cNvPr>
          <p:cNvSpPr/>
          <p:nvPr/>
        </p:nvSpPr>
        <p:spPr>
          <a:xfrm>
            <a:off x="245327" y="1735015"/>
            <a:ext cx="11548087" cy="3141785"/>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 name="Agrupar 2">
            <a:extLst>
              <a:ext uri="{FF2B5EF4-FFF2-40B4-BE49-F238E27FC236}">
                <a16:creationId xmlns:a16="http://schemas.microsoft.com/office/drawing/2014/main" id="{99396711-0520-A8EE-7FF2-035AF97E4539}"/>
              </a:ext>
            </a:extLst>
          </p:cNvPr>
          <p:cNvGrpSpPr/>
          <p:nvPr/>
        </p:nvGrpSpPr>
        <p:grpSpPr>
          <a:xfrm>
            <a:off x="5634038" y="993815"/>
            <a:ext cx="5854191" cy="5058214"/>
            <a:chOff x="4731021" y="532370"/>
            <a:chExt cx="5854191" cy="5058214"/>
          </a:xfrm>
        </p:grpSpPr>
        <p:grpSp>
          <p:nvGrpSpPr>
            <p:cNvPr id="4" name="Agrupar 3">
              <a:extLst>
                <a:ext uri="{FF2B5EF4-FFF2-40B4-BE49-F238E27FC236}">
                  <a16:creationId xmlns:a16="http://schemas.microsoft.com/office/drawing/2014/main" id="{F4EA5858-4ED9-1337-B7BA-3BC65357F0EC}"/>
                </a:ext>
              </a:extLst>
            </p:cNvPr>
            <p:cNvGrpSpPr/>
            <p:nvPr/>
          </p:nvGrpSpPr>
          <p:grpSpPr>
            <a:xfrm>
              <a:off x="4731021" y="532370"/>
              <a:ext cx="3764136" cy="5058214"/>
              <a:chOff x="4731021" y="532370"/>
              <a:chExt cx="3764136" cy="5058214"/>
            </a:xfrm>
          </p:grpSpPr>
          <p:sp>
            <p:nvSpPr>
              <p:cNvPr id="8" name="Retângulo Arredondado 93">
                <a:extLst>
                  <a:ext uri="{FF2B5EF4-FFF2-40B4-BE49-F238E27FC236}">
                    <a16:creationId xmlns:a16="http://schemas.microsoft.com/office/drawing/2014/main" id="{559E5695-DA5B-C72B-8B6E-8C7C3B8EB323}"/>
                  </a:ext>
                </a:extLst>
              </p:cNvPr>
              <p:cNvSpPr/>
              <p:nvPr/>
            </p:nvSpPr>
            <p:spPr>
              <a:xfrm>
                <a:off x="7751322" y="753341"/>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Arredondado 94">
                <a:extLst>
                  <a:ext uri="{FF2B5EF4-FFF2-40B4-BE49-F238E27FC236}">
                    <a16:creationId xmlns:a16="http://schemas.microsoft.com/office/drawing/2014/main" id="{2006027D-43F3-1E96-879C-5F573F91967D}"/>
                  </a:ext>
                </a:extLst>
              </p:cNvPr>
              <p:cNvSpPr/>
              <p:nvPr/>
            </p:nvSpPr>
            <p:spPr>
              <a:xfrm>
                <a:off x="8162648" y="532370"/>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Arredondado 6">
                <a:extLst>
                  <a:ext uri="{FF2B5EF4-FFF2-40B4-BE49-F238E27FC236}">
                    <a16:creationId xmlns:a16="http://schemas.microsoft.com/office/drawing/2014/main" id="{B9D72F0B-6349-1657-154D-7A63D01CB202}"/>
                  </a:ext>
                </a:extLst>
              </p:cNvPr>
              <p:cNvSpPr/>
              <p:nvPr/>
            </p:nvSpPr>
            <p:spPr>
              <a:xfrm>
                <a:off x="4731021" y="4909047"/>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Arredondado 7">
                <a:extLst>
                  <a:ext uri="{FF2B5EF4-FFF2-40B4-BE49-F238E27FC236}">
                    <a16:creationId xmlns:a16="http://schemas.microsoft.com/office/drawing/2014/main" id="{5C4F6FA9-88EE-8694-AC95-CB3B770D66EE}"/>
                  </a:ext>
                </a:extLst>
              </p:cNvPr>
              <p:cNvSpPr/>
              <p:nvPr/>
            </p:nvSpPr>
            <p:spPr>
              <a:xfrm>
                <a:off x="4947045" y="5125071"/>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 name="Agrupar 4">
              <a:extLst>
                <a:ext uri="{FF2B5EF4-FFF2-40B4-BE49-F238E27FC236}">
                  <a16:creationId xmlns:a16="http://schemas.microsoft.com/office/drawing/2014/main" id="{E394F11E-CD3F-5F5E-3C4E-672F6EC8ABCF}"/>
                </a:ext>
              </a:extLst>
            </p:cNvPr>
            <p:cNvGrpSpPr/>
            <p:nvPr/>
          </p:nvGrpSpPr>
          <p:grpSpPr>
            <a:xfrm>
              <a:off x="9893582" y="2906463"/>
              <a:ext cx="691630" cy="936085"/>
              <a:chOff x="5462579" y="786561"/>
              <a:chExt cx="277957" cy="376199"/>
            </a:xfrm>
          </p:grpSpPr>
          <p:sp>
            <p:nvSpPr>
              <p:cNvPr id="6" name="Retângulo Arredondado 99">
                <a:extLst>
                  <a:ext uri="{FF2B5EF4-FFF2-40B4-BE49-F238E27FC236}">
                    <a16:creationId xmlns:a16="http://schemas.microsoft.com/office/drawing/2014/main" id="{62668220-B43B-6BC6-7DB7-6E2E7EDF0139}"/>
                  </a:ext>
                </a:extLst>
              </p:cNvPr>
              <p:cNvSpPr/>
              <p:nvPr/>
            </p:nvSpPr>
            <p:spPr>
              <a:xfrm>
                <a:off x="5462579" y="1090976"/>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Retângulo Arredondado 108">
                <a:extLst>
                  <a:ext uri="{FF2B5EF4-FFF2-40B4-BE49-F238E27FC236}">
                    <a16:creationId xmlns:a16="http://schemas.microsoft.com/office/drawing/2014/main" id="{14D02EA4-4F0B-E419-E676-DB6677BECBE1}"/>
                  </a:ext>
                </a:extLst>
              </p:cNvPr>
              <p:cNvSpPr/>
              <p:nvPr/>
            </p:nvSpPr>
            <p:spPr>
              <a:xfrm>
                <a:off x="5583584" y="786561"/>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grpSp>
        <p:nvGrpSpPr>
          <p:cNvPr id="12" name="Agrupar 11">
            <a:extLst>
              <a:ext uri="{FF2B5EF4-FFF2-40B4-BE49-F238E27FC236}">
                <a16:creationId xmlns:a16="http://schemas.microsoft.com/office/drawing/2014/main" id="{C2B3E0B7-69E9-684A-7723-25B63DC8367C}"/>
              </a:ext>
            </a:extLst>
          </p:cNvPr>
          <p:cNvGrpSpPr/>
          <p:nvPr/>
        </p:nvGrpSpPr>
        <p:grpSpPr>
          <a:xfrm>
            <a:off x="1531641" y="1780793"/>
            <a:ext cx="1002789" cy="1203303"/>
            <a:chOff x="5234195" y="4428055"/>
            <a:chExt cx="1002789" cy="1203303"/>
          </a:xfrm>
        </p:grpSpPr>
        <p:sp>
          <p:nvSpPr>
            <p:cNvPr id="13" name="Retângulo Arredondado 103">
              <a:extLst>
                <a:ext uri="{FF2B5EF4-FFF2-40B4-BE49-F238E27FC236}">
                  <a16:creationId xmlns:a16="http://schemas.microsoft.com/office/drawing/2014/main" id="{4E8A6057-74E3-61A9-3456-573B6DEDD1BF}"/>
                </a:ext>
              </a:extLst>
            </p:cNvPr>
            <p:cNvSpPr/>
            <p:nvPr/>
          </p:nvSpPr>
          <p:spPr>
            <a:xfrm>
              <a:off x="6006794" y="4749153"/>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Arredondado 104">
              <a:extLst>
                <a:ext uri="{FF2B5EF4-FFF2-40B4-BE49-F238E27FC236}">
                  <a16:creationId xmlns:a16="http://schemas.microsoft.com/office/drawing/2014/main" id="{EE370A1B-ACA4-36E1-6E1C-9DACA87716C9}"/>
                </a:ext>
              </a:extLst>
            </p:cNvPr>
            <p:cNvSpPr/>
            <p:nvPr/>
          </p:nvSpPr>
          <p:spPr>
            <a:xfrm>
              <a:off x="5234195" y="4428055"/>
              <a:ext cx="633587" cy="633586"/>
            </a:xfrm>
            <a:prstGeom prst="roundRect">
              <a:avLst/>
            </a:prstGeom>
            <a:solidFill>
              <a:srgbClr val="530C05">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Arredondado 106">
              <a:extLst>
                <a:ext uri="{FF2B5EF4-FFF2-40B4-BE49-F238E27FC236}">
                  <a16:creationId xmlns:a16="http://schemas.microsoft.com/office/drawing/2014/main" id="{C093F251-7074-1597-9BF2-80F168F6C30F}"/>
                </a:ext>
              </a:extLst>
            </p:cNvPr>
            <p:cNvSpPr/>
            <p:nvPr/>
          </p:nvSpPr>
          <p:spPr>
            <a:xfrm>
              <a:off x="5234626" y="5341132"/>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107">
              <a:extLst>
                <a:ext uri="{FF2B5EF4-FFF2-40B4-BE49-F238E27FC236}">
                  <a16:creationId xmlns:a16="http://schemas.microsoft.com/office/drawing/2014/main" id="{E1AFA59B-E02E-60FB-6B14-665085CE6A24}"/>
                </a:ext>
              </a:extLst>
            </p:cNvPr>
            <p:cNvSpPr/>
            <p:nvPr/>
          </p:nvSpPr>
          <p:spPr>
            <a:xfrm>
              <a:off x="5596950" y="5178756"/>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7" name="CaixaDeTexto 16">
            <a:extLst>
              <a:ext uri="{FF2B5EF4-FFF2-40B4-BE49-F238E27FC236}">
                <a16:creationId xmlns:a16="http://schemas.microsoft.com/office/drawing/2014/main" id="{EAA56632-D78D-81EA-210F-4749933B47DC}"/>
              </a:ext>
            </a:extLst>
          </p:cNvPr>
          <p:cNvSpPr txBox="1"/>
          <p:nvPr/>
        </p:nvSpPr>
        <p:spPr>
          <a:xfrm>
            <a:off x="2565488" y="2702416"/>
            <a:ext cx="7061022" cy="1077218"/>
          </a:xfrm>
          <a:prstGeom prst="rect">
            <a:avLst/>
          </a:prstGeom>
          <a:noFill/>
        </p:spPr>
        <p:txBody>
          <a:bodyPr wrap="square">
            <a:spAutoFit/>
          </a:bodyPr>
          <a:lstStyle/>
          <a:p>
            <a:pPr algn="ctr"/>
            <a:r>
              <a:rPr lang="pt-BR" sz="3200" b="1" dirty="0">
                <a:solidFill>
                  <a:srgbClr val="530C05"/>
                </a:solidFill>
                <a:latin typeface="AMX" pitchFamily="2" charset="77"/>
              </a:rPr>
              <a:t>Vender não se resume a apresentar um produto ou fechar um contrato,</a:t>
            </a:r>
            <a:endParaRPr lang="pt-BR" sz="2000" dirty="0">
              <a:solidFill>
                <a:schemeClr val="bg2">
                  <a:lumMod val="25000"/>
                </a:schemeClr>
              </a:solidFill>
              <a:latin typeface="AMX" pitchFamily="2" charset="77"/>
            </a:endParaRPr>
          </a:p>
        </p:txBody>
      </p:sp>
      <p:sp>
        <p:nvSpPr>
          <p:cNvPr id="19" name="CaixaDeTexto 18">
            <a:extLst>
              <a:ext uri="{FF2B5EF4-FFF2-40B4-BE49-F238E27FC236}">
                <a16:creationId xmlns:a16="http://schemas.microsoft.com/office/drawing/2014/main" id="{CCD2F9CC-54B5-8574-B765-A886C95CBF20}"/>
              </a:ext>
            </a:extLst>
          </p:cNvPr>
          <p:cNvSpPr txBox="1"/>
          <p:nvPr/>
        </p:nvSpPr>
        <p:spPr>
          <a:xfrm>
            <a:off x="2463006" y="3845352"/>
            <a:ext cx="7239623" cy="369332"/>
          </a:xfrm>
          <a:prstGeom prst="rect">
            <a:avLst/>
          </a:prstGeom>
          <a:noFill/>
        </p:spPr>
        <p:txBody>
          <a:bodyPr wrap="square">
            <a:spAutoFit/>
          </a:bodyPr>
          <a:lstStyle/>
          <a:p>
            <a:pPr algn="ctr"/>
            <a:r>
              <a:rPr lang="pt-BR" dirty="0"/>
              <a:t>vender também é construir conexão, gerar valor e inspirar confiança.</a:t>
            </a:r>
          </a:p>
        </p:txBody>
      </p:sp>
    </p:spTree>
    <p:extLst>
      <p:ext uri="{BB962C8B-B14F-4D97-AF65-F5344CB8AC3E}">
        <p14:creationId xmlns:p14="http://schemas.microsoft.com/office/powerpoint/2010/main" val="417103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2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7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12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Arredondado 52">
            <a:extLst>
              <a:ext uri="{FF2B5EF4-FFF2-40B4-BE49-F238E27FC236}">
                <a16:creationId xmlns:a16="http://schemas.microsoft.com/office/drawing/2014/main" id="{DBD6C468-F752-71E3-D03D-F61BF5036C98}"/>
              </a:ext>
            </a:extLst>
          </p:cNvPr>
          <p:cNvSpPr/>
          <p:nvPr/>
        </p:nvSpPr>
        <p:spPr>
          <a:xfrm>
            <a:off x="206491" y="852598"/>
            <a:ext cx="11779017" cy="5663508"/>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51BBE0B1-EE7C-D51A-F047-D82FFD4B6982}"/>
              </a:ext>
            </a:extLst>
          </p:cNvPr>
          <p:cNvSpPr txBox="1"/>
          <p:nvPr/>
        </p:nvSpPr>
        <p:spPr>
          <a:xfrm>
            <a:off x="824368" y="2039041"/>
            <a:ext cx="4984425" cy="707886"/>
          </a:xfrm>
          <a:prstGeom prst="rect">
            <a:avLst/>
          </a:prstGeom>
          <a:noFill/>
        </p:spPr>
        <p:txBody>
          <a:bodyPr wrap="square" rtlCol="0">
            <a:spAutoFit/>
          </a:bodyPr>
          <a:lstStyle/>
          <a:p>
            <a:r>
              <a:rPr lang="pt-BR" sz="4000" b="1" dirty="0">
                <a:solidFill>
                  <a:srgbClr val="530C05"/>
                </a:solidFill>
                <a:latin typeface="AMX" pitchFamily="2" charset="77"/>
              </a:rPr>
              <a:t>Recapitulando...</a:t>
            </a:r>
          </a:p>
        </p:txBody>
      </p:sp>
      <p:sp>
        <p:nvSpPr>
          <p:cNvPr id="3" name="CaixaDeTexto 2">
            <a:extLst>
              <a:ext uri="{FF2B5EF4-FFF2-40B4-BE49-F238E27FC236}">
                <a16:creationId xmlns:a16="http://schemas.microsoft.com/office/drawing/2014/main" id="{023F22A4-D3B1-57D4-FCF0-33DC224F1149}"/>
              </a:ext>
            </a:extLst>
          </p:cNvPr>
          <p:cNvSpPr txBox="1"/>
          <p:nvPr/>
        </p:nvSpPr>
        <p:spPr>
          <a:xfrm>
            <a:off x="824368" y="3062125"/>
            <a:ext cx="6900748" cy="1938992"/>
          </a:xfrm>
          <a:prstGeom prst="rect">
            <a:avLst/>
          </a:prstGeom>
          <a:noFill/>
        </p:spPr>
        <p:txBody>
          <a:bodyPr wrap="square" rtlCol="0">
            <a:spAutoFit/>
          </a:bodyPr>
          <a:lstStyle/>
          <a:p>
            <a:r>
              <a:rPr lang="pt-BR" sz="2400" dirty="0"/>
              <a:t>Escutar ativamente permite que o cliente se abra. Isso gera confiança. E quando há confiança, a conversa flui com mais naturalidade, criando espaço para o </a:t>
            </a:r>
            <a:r>
              <a:rPr lang="pt-BR" sz="2400" dirty="0" err="1"/>
              <a:t>flow</a:t>
            </a:r>
            <a:r>
              <a:rPr lang="pt-BR" sz="2400" dirty="0"/>
              <a:t>, que consolida a relação e aumenta as chances de uma venda bem sucedida.</a:t>
            </a:r>
          </a:p>
        </p:txBody>
      </p:sp>
      <p:grpSp>
        <p:nvGrpSpPr>
          <p:cNvPr id="14" name="Agrupar 13">
            <a:extLst>
              <a:ext uri="{FF2B5EF4-FFF2-40B4-BE49-F238E27FC236}">
                <a16:creationId xmlns:a16="http://schemas.microsoft.com/office/drawing/2014/main" id="{2EA89B6C-233C-E3DD-C778-BC2A27658710}"/>
              </a:ext>
            </a:extLst>
          </p:cNvPr>
          <p:cNvGrpSpPr/>
          <p:nvPr/>
        </p:nvGrpSpPr>
        <p:grpSpPr>
          <a:xfrm>
            <a:off x="9078021" y="4178232"/>
            <a:ext cx="1287450" cy="1316812"/>
            <a:chOff x="6011821" y="3645136"/>
            <a:chExt cx="1046140" cy="1069998"/>
          </a:xfrm>
        </p:grpSpPr>
        <p:grpSp>
          <p:nvGrpSpPr>
            <p:cNvPr id="15" name="Agrupar 14">
              <a:extLst>
                <a:ext uri="{FF2B5EF4-FFF2-40B4-BE49-F238E27FC236}">
                  <a16:creationId xmlns:a16="http://schemas.microsoft.com/office/drawing/2014/main" id="{AE9FB640-BEB3-A3CB-01B4-C886FD978F91}"/>
                </a:ext>
              </a:extLst>
            </p:cNvPr>
            <p:cNvGrpSpPr/>
            <p:nvPr/>
          </p:nvGrpSpPr>
          <p:grpSpPr>
            <a:xfrm>
              <a:off x="6107480" y="3645136"/>
              <a:ext cx="950481" cy="834904"/>
              <a:chOff x="6107480" y="3645136"/>
              <a:chExt cx="950481" cy="834904"/>
            </a:xfrm>
          </p:grpSpPr>
          <p:sp>
            <p:nvSpPr>
              <p:cNvPr id="17" name="Retângulo Arredondado 14">
                <a:extLst>
                  <a:ext uri="{FF2B5EF4-FFF2-40B4-BE49-F238E27FC236}">
                    <a16:creationId xmlns:a16="http://schemas.microsoft.com/office/drawing/2014/main" id="{D6E4EBB1-3779-27F3-D438-3265B36F8244}"/>
                  </a:ext>
                </a:extLst>
              </p:cNvPr>
              <p:cNvSpPr/>
              <p:nvPr/>
            </p:nvSpPr>
            <p:spPr>
              <a:xfrm>
                <a:off x="6107480" y="3645136"/>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8" name="Retângulo Arredondado 15">
                <a:extLst>
                  <a:ext uri="{FF2B5EF4-FFF2-40B4-BE49-F238E27FC236}">
                    <a16:creationId xmlns:a16="http://schemas.microsoft.com/office/drawing/2014/main" id="{57CBCC4E-4B0E-5A0C-5051-8A29A14AD038}"/>
                  </a:ext>
                </a:extLst>
              </p:cNvPr>
              <p:cNvSpPr/>
              <p:nvPr/>
            </p:nvSpPr>
            <p:spPr>
              <a:xfrm>
                <a:off x="6725452" y="4147531"/>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6" name="Retângulo Arredondado 12">
              <a:extLst>
                <a:ext uri="{FF2B5EF4-FFF2-40B4-BE49-F238E27FC236}">
                  <a16:creationId xmlns:a16="http://schemas.microsoft.com/office/drawing/2014/main" id="{F4180CE3-B4BF-4812-40C1-E58AE071D64E}"/>
                </a:ext>
              </a:extLst>
            </p:cNvPr>
            <p:cNvSpPr/>
            <p:nvPr/>
          </p:nvSpPr>
          <p:spPr>
            <a:xfrm>
              <a:off x="6011821" y="4536516"/>
              <a:ext cx="178618" cy="178618"/>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21" name="Agrupar 20">
            <a:extLst>
              <a:ext uri="{FF2B5EF4-FFF2-40B4-BE49-F238E27FC236}">
                <a16:creationId xmlns:a16="http://schemas.microsoft.com/office/drawing/2014/main" id="{E0D57C5E-700E-13CE-CD6C-173E659E3BE6}"/>
              </a:ext>
            </a:extLst>
          </p:cNvPr>
          <p:cNvGrpSpPr/>
          <p:nvPr/>
        </p:nvGrpSpPr>
        <p:grpSpPr>
          <a:xfrm>
            <a:off x="6426670" y="1364146"/>
            <a:ext cx="902895" cy="957495"/>
            <a:chOff x="10270977" y="1281950"/>
            <a:chExt cx="902895" cy="957495"/>
          </a:xfrm>
        </p:grpSpPr>
        <p:sp>
          <p:nvSpPr>
            <p:cNvPr id="19" name="Retângulo Arredondado 7">
              <a:extLst>
                <a:ext uri="{FF2B5EF4-FFF2-40B4-BE49-F238E27FC236}">
                  <a16:creationId xmlns:a16="http://schemas.microsoft.com/office/drawing/2014/main" id="{A763433B-5F8C-5853-86DC-2A2A1F8E39A9}"/>
                </a:ext>
              </a:extLst>
            </p:cNvPr>
            <p:cNvSpPr/>
            <p:nvPr/>
          </p:nvSpPr>
          <p:spPr>
            <a:xfrm>
              <a:off x="10422721" y="1281950"/>
              <a:ext cx="751151" cy="751151"/>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0" name="Retângulo Arredondado 7">
              <a:extLst>
                <a:ext uri="{FF2B5EF4-FFF2-40B4-BE49-F238E27FC236}">
                  <a16:creationId xmlns:a16="http://schemas.microsoft.com/office/drawing/2014/main" id="{ADD1622F-312D-0B01-904F-A19B62EF56FA}"/>
                </a:ext>
              </a:extLst>
            </p:cNvPr>
            <p:cNvSpPr/>
            <p:nvPr/>
          </p:nvSpPr>
          <p:spPr>
            <a:xfrm>
              <a:off x="10270977" y="1826757"/>
              <a:ext cx="412688" cy="412688"/>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Tree>
    <p:extLst>
      <p:ext uri="{BB962C8B-B14F-4D97-AF65-F5344CB8AC3E}">
        <p14:creationId xmlns:p14="http://schemas.microsoft.com/office/powerpoint/2010/main" val="207254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CC8E2-C24D-6DBB-CB0A-551DA7F1A210}"/>
            </a:ext>
          </a:extLst>
        </p:cNvPr>
        <p:cNvGrpSpPr/>
        <p:nvPr/>
      </p:nvGrpSpPr>
      <p:grpSpPr>
        <a:xfrm>
          <a:off x="0" y="0"/>
          <a:ext cx="0" cy="0"/>
          <a:chOff x="0" y="0"/>
          <a:chExt cx="0" cy="0"/>
        </a:xfrm>
      </p:grpSpPr>
      <p:pic>
        <p:nvPicPr>
          <p:cNvPr id="7" name="Imagem 6">
            <a:extLst>
              <a:ext uri="{FF2B5EF4-FFF2-40B4-BE49-F238E27FC236}">
                <a16:creationId xmlns:a16="http://schemas.microsoft.com/office/drawing/2014/main" id="{3D1EC99D-867A-B14F-9EB0-6D36621BDE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175" y="0"/>
            <a:ext cx="12206174" cy="6974957"/>
          </a:xfrm>
          <a:prstGeom prst="rect">
            <a:avLst/>
          </a:prstGeom>
        </p:spPr>
      </p:pic>
      <p:sp>
        <p:nvSpPr>
          <p:cNvPr id="29" name="Retângulo: Cantos Arredondados 15">
            <a:extLst>
              <a:ext uri="{FF2B5EF4-FFF2-40B4-BE49-F238E27FC236}">
                <a16:creationId xmlns:a16="http://schemas.microsoft.com/office/drawing/2014/main" id="{4696BDEA-B3A7-6BA1-2EB9-075C2AE45AA6}"/>
              </a:ext>
            </a:extLst>
          </p:cNvPr>
          <p:cNvSpPr/>
          <p:nvPr/>
        </p:nvSpPr>
        <p:spPr>
          <a:xfrm rot="10800000" flipH="1">
            <a:off x="878957" y="2471465"/>
            <a:ext cx="5209955" cy="1905541"/>
          </a:xfrm>
          <a:prstGeom prst="roundRect">
            <a:avLst>
              <a:gd name="adj" fmla="val 5793"/>
            </a:avLst>
          </a:prstGeom>
          <a:gradFill>
            <a:gsLst>
              <a:gs pos="77000">
                <a:srgbClr val="530C05">
                  <a:alpha val="88000"/>
                </a:srgbClr>
              </a:gs>
              <a:gs pos="100000">
                <a:srgbClr val="530C05">
                  <a:alpha val="0"/>
                </a:srgbClr>
              </a:gs>
              <a:gs pos="88000">
                <a:srgbClr val="9A1003">
                  <a:alpha val="5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CEB5EF15-7D4C-3D83-ABEA-ECEB15B35AE7}"/>
              </a:ext>
            </a:extLst>
          </p:cNvPr>
          <p:cNvSpPr txBox="1"/>
          <p:nvPr/>
        </p:nvSpPr>
        <p:spPr>
          <a:xfrm>
            <a:off x="1426648" y="2916404"/>
            <a:ext cx="4114572" cy="1015663"/>
          </a:xfrm>
          <a:prstGeom prst="rect">
            <a:avLst/>
          </a:prstGeom>
          <a:noFill/>
        </p:spPr>
        <p:txBody>
          <a:bodyPr wrap="square" rtlCol="0">
            <a:spAutoFit/>
          </a:bodyPr>
          <a:lstStyle/>
          <a:p>
            <a:r>
              <a:rPr lang="pt-BR" sz="6000" b="1" dirty="0">
                <a:solidFill>
                  <a:schemeClr val="bg1"/>
                </a:solidFill>
                <a:latin typeface="AMX" pitchFamily="2" charset="77"/>
              </a:rPr>
              <a:t>Dúvidas?</a:t>
            </a:r>
          </a:p>
        </p:txBody>
      </p:sp>
      <p:grpSp>
        <p:nvGrpSpPr>
          <p:cNvPr id="6" name="Agrupar 5">
            <a:extLst>
              <a:ext uri="{FF2B5EF4-FFF2-40B4-BE49-F238E27FC236}">
                <a16:creationId xmlns:a16="http://schemas.microsoft.com/office/drawing/2014/main" id="{3CE82DBD-77A6-65CD-4E24-17E2394F40C4}"/>
              </a:ext>
            </a:extLst>
          </p:cNvPr>
          <p:cNvGrpSpPr/>
          <p:nvPr/>
        </p:nvGrpSpPr>
        <p:grpSpPr>
          <a:xfrm>
            <a:off x="9681775" y="625136"/>
            <a:ext cx="1624180" cy="1661221"/>
            <a:chOff x="6011821" y="3645136"/>
            <a:chExt cx="1046140" cy="1069998"/>
          </a:xfrm>
        </p:grpSpPr>
        <p:grpSp>
          <p:nvGrpSpPr>
            <p:cNvPr id="8" name="Agrupar 7">
              <a:extLst>
                <a:ext uri="{FF2B5EF4-FFF2-40B4-BE49-F238E27FC236}">
                  <a16:creationId xmlns:a16="http://schemas.microsoft.com/office/drawing/2014/main" id="{DF7EA3A6-710B-F17E-6880-256A92216600}"/>
                </a:ext>
              </a:extLst>
            </p:cNvPr>
            <p:cNvGrpSpPr/>
            <p:nvPr/>
          </p:nvGrpSpPr>
          <p:grpSpPr>
            <a:xfrm>
              <a:off x="6107480" y="3645136"/>
              <a:ext cx="950481" cy="834904"/>
              <a:chOff x="6107480" y="3645136"/>
              <a:chExt cx="950481" cy="834904"/>
            </a:xfrm>
          </p:grpSpPr>
          <p:sp>
            <p:nvSpPr>
              <p:cNvPr id="10" name="Retângulo Arredondado 14">
                <a:extLst>
                  <a:ext uri="{FF2B5EF4-FFF2-40B4-BE49-F238E27FC236}">
                    <a16:creationId xmlns:a16="http://schemas.microsoft.com/office/drawing/2014/main" id="{EAC02830-A50F-4239-100B-F8B3FAB40E07}"/>
                  </a:ext>
                </a:extLst>
              </p:cNvPr>
              <p:cNvSpPr/>
              <p:nvPr/>
            </p:nvSpPr>
            <p:spPr>
              <a:xfrm>
                <a:off x="6107480" y="3645136"/>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Arredondado 15">
                <a:extLst>
                  <a:ext uri="{FF2B5EF4-FFF2-40B4-BE49-F238E27FC236}">
                    <a16:creationId xmlns:a16="http://schemas.microsoft.com/office/drawing/2014/main" id="{7FB715D1-C05A-0A84-63F6-25F8EA19A6AA}"/>
                  </a:ext>
                </a:extLst>
              </p:cNvPr>
              <p:cNvSpPr/>
              <p:nvPr/>
            </p:nvSpPr>
            <p:spPr>
              <a:xfrm>
                <a:off x="6725452" y="4147531"/>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9" name="Retângulo Arredondado 12">
              <a:extLst>
                <a:ext uri="{FF2B5EF4-FFF2-40B4-BE49-F238E27FC236}">
                  <a16:creationId xmlns:a16="http://schemas.microsoft.com/office/drawing/2014/main" id="{B8AE83C9-CCF9-F6D3-B7CC-43333A551A85}"/>
                </a:ext>
              </a:extLst>
            </p:cNvPr>
            <p:cNvSpPr/>
            <p:nvPr/>
          </p:nvSpPr>
          <p:spPr>
            <a:xfrm>
              <a:off x="6011821" y="4536516"/>
              <a:ext cx="178618" cy="178618"/>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12" name="Agrupar 11">
            <a:extLst>
              <a:ext uri="{FF2B5EF4-FFF2-40B4-BE49-F238E27FC236}">
                <a16:creationId xmlns:a16="http://schemas.microsoft.com/office/drawing/2014/main" id="{38BC5604-A23E-8691-1376-0F19DBB9B449}"/>
              </a:ext>
            </a:extLst>
          </p:cNvPr>
          <p:cNvGrpSpPr/>
          <p:nvPr/>
        </p:nvGrpSpPr>
        <p:grpSpPr>
          <a:xfrm>
            <a:off x="494730" y="1549399"/>
            <a:ext cx="1225624" cy="5105324"/>
            <a:chOff x="6011821" y="1108227"/>
            <a:chExt cx="865903" cy="3606908"/>
          </a:xfrm>
        </p:grpSpPr>
        <p:grpSp>
          <p:nvGrpSpPr>
            <p:cNvPr id="13" name="Agrupar 12">
              <a:extLst>
                <a:ext uri="{FF2B5EF4-FFF2-40B4-BE49-F238E27FC236}">
                  <a16:creationId xmlns:a16="http://schemas.microsoft.com/office/drawing/2014/main" id="{00A07120-C2DC-0AB6-9572-10CF762AD190}"/>
                </a:ext>
              </a:extLst>
            </p:cNvPr>
            <p:cNvGrpSpPr/>
            <p:nvPr/>
          </p:nvGrpSpPr>
          <p:grpSpPr>
            <a:xfrm>
              <a:off x="6412211" y="1108227"/>
              <a:ext cx="465513" cy="2603239"/>
              <a:chOff x="6412211" y="1108227"/>
              <a:chExt cx="465513" cy="2603239"/>
            </a:xfrm>
          </p:grpSpPr>
          <p:sp>
            <p:nvSpPr>
              <p:cNvPr id="15" name="Retângulo Arredondado 14">
                <a:extLst>
                  <a:ext uri="{FF2B5EF4-FFF2-40B4-BE49-F238E27FC236}">
                    <a16:creationId xmlns:a16="http://schemas.microsoft.com/office/drawing/2014/main" id="{71EAF7C9-2715-AD88-5F49-79D2A548838A}"/>
                  </a:ext>
                </a:extLst>
              </p:cNvPr>
              <p:cNvSpPr/>
              <p:nvPr/>
            </p:nvSpPr>
            <p:spPr>
              <a:xfrm>
                <a:off x="6412211" y="1108227"/>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15">
                <a:extLst>
                  <a:ext uri="{FF2B5EF4-FFF2-40B4-BE49-F238E27FC236}">
                    <a16:creationId xmlns:a16="http://schemas.microsoft.com/office/drawing/2014/main" id="{8957D0B0-C7D4-D897-9509-CC8A81154E58}"/>
                  </a:ext>
                </a:extLst>
              </p:cNvPr>
              <p:cNvSpPr/>
              <p:nvPr/>
            </p:nvSpPr>
            <p:spPr>
              <a:xfrm>
                <a:off x="6499150" y="3378957"/>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4" name="Retângulo Arredondado 12">
              <a:extLst>
                <a:ext uri="{FF2B5EF4-FFF2-40B4-BE49-F238E27FC236}">
                  <a16:creationId xmlns:a16="http://schemas.microsoft.com/office/drawing/2014/main" id="{BFD2BF41-9795-763B-843B-D3E0E812E88F}"/>
                </a:ext>
              </a:extLst>
            </p:cNvPr>
            <p:cNvSpPr/>
            <p:nvPr/>
          </p:nvSpPr>
          <p:spPr>
            <a:xfrm>
              <a:off x="6011821" y="3984493"/>
              <a:ext cx="730642" cy="730642"/>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17" name="Agrupar 16">
            <a:extLst>
              <a:ext uri="{FF2B5EF4-FFF2-40B4-BE49-F238E27FC236}">
                <a16:creationId xmlns:a16="http://schemas.microsoft.com/office/drawing/2014/main" id="{866F2EE0-8C53-B2D3-09E8-00C4BD798B2F}"/>
              </a:ext>
            </a:extLst>
          </p:cNvPr>
          <p:cNvGrpSpPr/>
          <p:nvPr/>
        </p:nvGrpSpPr>
        <p:grpSpPr>
          <a:xfrm>
            <a:off x="206491" y="161364"/>
            <a:ext cx="11779017" cy="431602"/>
            <a:chOff x="206491" y="161364"/>
            <a:chExt cx="11779017" cy="431602"/>
          </a:xfrm>
        </p:grpSpPr>
        <p:grpSp>
          <p:nvGrpSpPr>
            <p:cNvPr id="18" name="Agrupar 17">
              <a:extLst>
                <a:ext uri="{FF2B5EF4-FFF2-40B4-BE49-F238E27FC236}">
                  <a16:creationId xmlns:a16="http://schemas.microsoft.com/office/drawing/2014/main" id="{15BC7A05-926C-E097-BE3D-21BF12DA4063}"/>
                </a:ext>
              </a:extLst>
            </p:cNvPr>
            <p:cNvGrpSpPr/>
            <p:nvPr/>
          </p:nvGrpSpPr>
          <p:grpSpPr>
            <a:xfrm>
              <a:off x="206491" y="161364"/>
              <a:ext cx="11779017" cy="431602"/>
              <a:chOff x="206491" y="161364"/>
              <a:chExt cx="11779017" cy="431602"/>
            </a:xfrm>
          </p:grpSpPr>
          <p:grpSp>
            <p:nvGrpSpPr>
              <p:cNvPr id="20" name="Group 6">
                <a:extLst>
                  <a:ext uri="{FF2B5EF4-FFF2-40B4-BE49-F238E27FC236}">
                    <a16:creationId xmlns:a16="http://schemas.microsoft.com/office/drawing/2014/main" id="{E9BA89E4-FD75-4606-3A33-31C6F675C2D9}"/>
                  </a:ext>
                </a:extLst>
              </p:cNvPr>
              <p:cNvGrpSpPr/>
              <p:nvPr/>
            </p:nvGrpSpPr>
            <p:grpSpPr>
              <a:xfrm>
                <a:off x="206491" y="161364"/>
                <a:ext cx="11779017" cy="431602"/>
                <a:chOff x="206491" y="161364"/>
                <a:chExt cx="11779017" cy="431602"/>
              </a:xfrm>
            </p:grpSpPr>
            <p:sp>
              <p:nvSpPr>
                <p:cNvPr id="26" name="Retângulo: Cantos Arredondados 25">
                  <a:extLst>
                    <a:ext uri="{FF2B5EF4-FFF2-40B4-BE49-F238E27FC236}">
                      <a16:creationId xmlns:a16="http://schemas.microsoft.com/office/drawing/2014/main" id="{A9BAB856-105E-2905-7538-B1D0AB419BD8}"/>
                    </a:ext>
                  </a:extLst>
                </p:cNvPr>
                <p:cNvSpPr/>
                <p:nvPr/>
              </p:nvSpPr>
              <p:spPr>
                <a:xfrm>
                  <a:off x="206491" y="161364"/>
                  <a:ext cx="11779017" cy="431602"/>
                </a:xfrm>
                <a:prstGeom prst="roundRect">
                  <a:avLst/>
                </a:prstGeom>
                <a:gradFill>
                  <a:gsLst>
                    <a:gs pos="99000">
                      <a:srgbClr val="EB5800"/>
                    </a:gs>
                    <a:gs pos="0">
                      <a:srgbClr val="530A0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7" name="Gráfico 26">
                  <a:extLst>
                    <a:ext uri="{FF2B5EF4-FFF2-40B4-BE49-F238E27FC236}">
                      <a16:creationId xmlns:a16="http://schemas.microsoft.com/office/drawing/2014/main" id="{8CA65C2F-45C0-3162-98F8-3A8EBE601B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5621" y="251040"/>
                  <a:ext cx="1523323" cy="247025"/>
                </a:xfrm>
                <a:prstGeom prst="rect">
                  <a:avLst/>
                </a:prstGeom>
              </p:spPr>
            </p:pic>
          </p:grpSp>
          <p:sp>
            <p:nvSpPr>
              <p:cNvPr id="21" name="CaixaDeTexto 17">
                <a:extLst>
                  <a:ext uri="{FF2B5EF4-FFF2-40B4-BE49-F238E27FC236}">
                    <a16:creationId xmlns:a16="http://schemas.microsoft.com/office/drawing/2014/main" id="{D2651760-6FE0-A661-0E8A-2862EB79F7D9}"/>
                  </a:ext>
                </a:extLst>
              </p:cNvPr>
              <p:cNvSpPr txBox="1"/>
              <p:nvPr/>
            </p:nvSpPr>
            <p:spPr>
              <a:xfrm>
                <a:off x="4063126" y="227735"/>
                <a:ext cx="3873397" cy="307777"/>
              </a:xfrm>
              <a:prstGeom prst="rect">
                <a:avLst/>
              </a:prstGeom>
              <a:noFill/>
            </p:spPr>
            <p:txBody>
              <a:bodyPr wrap="square" rtlCol="0">
                <a:spAutoFit/>
              </a:bodyPr>
              <a:lstStyle/>
              <a:p>
                <a:pPr algn="ctr"/>
                <a:r>
                  <a:rPr lang="pt-BR" sz="1400" dirty="0">
                    <a:solidFill>
                      <a:schemeClr val="bg1"/>
                    </a:solidFill>
                    <a:latin typeface="AMX" pitchFamily="2" charset="77"/>
                  </a:rPr>
                  <a:t>CONSTRUÇÃO DE RELACIONAMENTO</a:t>
                </a:r>
              </a:p>
            </p:txBody>
          </p:sp>
        </p:grpSp>
        <p:pic>
          <p:nvPicPr>
            <p:cNvPr id="19" name="Gráfico 18">
              <a:extLst>
                <a:ext uri="{FF2B5EF4-FFF2-40B4-BE49-F238E27FC236}">
                  <a16:creationId xmlns:a16="http://schemas.microsoft.com/office/drawing/2014/main" id="{A1677BF0-E566-E27F-E905-2031F5AAB7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50739" y="232775"/>
              <a:ext cx="758521" cy="286406"/>
            </a:xfrm>
            <a:prstGeom prst="rect">
              <a:avLst/>
            </a:prstGeom>
          </p:spPr>
        </p:pic>
      </p:grpSp>
    </p:spTree>
    <p:extLst>
      <p:ext uri="{BB962C8B-B14F-4D97-AF65-F5344CB8AC3E}">
        <p14:creationId xmlns:p14="http://schemas.microsoft.com/office/powerpoint/2010/main" val="104751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79C2C-BB7F-D45A-DF68-90FFA8015059}"/>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334E480A-BDF2-39C6-22C3-7C1317274477}"/>
              </a:ext>
            </a:extLst>
          </p:cNvPr>
          <p:cNvPicPr>
            <a:picLocks noChangeAspect="1"/>
          </p:cNvPicPr>
          <p:nvPr/>
        </p:nvPicPr>
        <p:blipFill>
          <a:blip r:embed="rId4">
            <a:extLst>
              <a:ext uri="{28A0092B-C50C-407E-A947-70E740481C1C}">
                <a14:useLocalDpi xmlns:a14="http://schemas.microsoft.com/office/drawing/2010/main" val="0"/>
              </a:ext>
            </a:extLst>
          </a:blip>
          <a:srcRect l="528" r="528"/>
          <a:stretch/>
        </p:blipFill>
        <p:spPr>
          <a:xfrm>
            <a:off x="-67553" y="-155127"/>
            <a:ext cx="12411953" cy="7168254"/>
          </a:xfrm>
          <a:prstGeom prst="rect">
            <a:avLst/>
          </a:prstGeom>
        </p:spPr>
      </p:pic>
      <p:sp>
        <p:nvSpPr>
          <p:cNvPr id="20" name="Retângulo Arredondado 40">
            <a:extLst>
              <a:ext uri="{FF2B5EF4-FFF2-40B4-BE49-F238E27FC236}">
                <a16:creationId xmlns:a16="http://schemas.microsoft.com/office/drawing/2014/main" id="{2C39520B-90D5-7F85-5184-678DF6D54901}"/>
              </a:ext>
            </a:extLst>
          </p:cNvPr>
          <p:cNvSpPr/>
          <p:nvPr/>
        </p:nvSpPr>
        <p:spPr>
          <a:xfrm>
            <a:off x="8990472" y="3242880"/>
            <a:ext cx="933642" cy="933642"/>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1" name="Retângulo 20">
            <a:extLst>
              <a:ext uri="{FF2B5EF4-FFF2-40B4-BE49-F238E27FC236}">
                <a16:creationId xmlns:a16="http://schemas.microsoft.com/office/drawing/2014/main" id="{EE9DE7BF-6A1D-81E8-9760-72AE1620BE4F}"/>
              </a:ext>
            </a:extLst>
          </p:cNvPr>
          <p:cNvSpPr/>
          <p:nvPr/>
        </p:nvSpPr>
        <p:spPr>
          <a:xfrm>
            <a:off x="-67553" y="-190579"/>
            <a:ext cx="11277376" cy="7168253"/>
          </a:xfrm>
          <a:prstGeom prst="rect">
            <a:avLst/>
          </a:prstGeom>
          <a:gradFill>
            <a:gsLst>
              <a:gs pos="7000">
                <a:srgbClr val="9A1003"/>
              </a:gs>
              <a:gs pos="24000">
                <a:srgbClr val="880000">
                  <a:alpha val="74765"/>
                </a:srgbClr>
              </a:gs>
              <a:gs pos="100000">
                <a:srgbClr val="880000">
                  <a:alpha val="0"/>
                </a:srgbClr>
              </a:gs>
              <a:gs pos="62000">
                <a:srgbClr val="880000">
                  <a:alpha val="3089"/>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3" name="Imagem 2" descr="Luz do sol&#10;&#10;O conteúdo gerado por IA pode estar incorreto.">
            <a:extLst>
              <a:ext uri="{FF2B5EF4-FFF2-40B4-BE49-F238E27FC236}">
                <a16:creationId xmlns:a16="http://schemas.microsoft.com/office/drawing/2014/main" id="{EB06A73A-8DB9-FDBF-72AE-9CA2A649948C}"/>
              </a:ext>
            </a:extLst>
          </p:cNvPr>
          <p:cNvPicPr>
            <a:picLocks noChangeAspect="1"/>
          </p:cNvPicPr>
          <p:nvPr/>
        </p:nvPicPr>
        <p:blipFill>
          <a:blip r:embed="rId5">
            <a:alphaModFix amt="70000"/>
          </a:blip>
          <a:srcRect l="15188" r="8664" b="22849"/>
          <a:stretch>
            <a:fillRect/>
          </a:stretch>
        </p:blipFill>
        <p:spPr>
          <a:xfrm>
            <a:off x="-160821" y="634623"/>
            <a:ext cx="12515721" cy="6413956"/>
          </a:xfrm>
          <a:prstGeom prst="rect">
            <a:avLst/>
          </a:prstGeom>
        </p:spPr>
      </p:pic>
      <p:grpSp>
        <p:nvGrpSpPr>
          <p:cNvPr id="61" name="Agrupar 60">
            <a:extLst>
              <a:ext uri="{FF2B5EF4-FFF2-40B4-BE49-F238E27FC236}">
                <a16:creationId xmlns:a16="http://schemas.microsoft.com/office/drawing/2014/main" id="{20E5AB10-4F88-C456-548D-013D550C30FB}"/>
              </a:ext>
            </a:extLst>
          </p:cNvPr>
          <p:cNvGrpSpPr/>
          <p:nvPr/>
        </p:nvGrpSpPr>
        <p:grpSpPr>
          <a:xfrm>
            <a:off x="1931557" y="1153337"/>
            <a:ext cx="8467450" cy="5655694"/>
            <a:chOff x="1931557" y="1153337"/>
            <a:chExt cx="8467450" cy="5655694"/>
          </a:xfrm>
        </p:grpSpPr>
        <p:sp>
          <p:nvSpPr>
            <p:cNvPr id="33" name="Retângulo Arredondado 32">
              <a:extLst>
                <a:ext uri="{FF2B5EF4-FFF2-40B4-BE49-F238E27FC236}">
                  <a16:creationId xmlns:a16="http://schemas.microsoft.com/office/drawing/2014/main" id="{707B36A6-91EF-79EA-677A-6BA846F47746}"/>
                </a:ext>
              </a:extLst>
            </p:cNvPr>
            <p:cNvSpPr/>
            <p:nvPr/>
          </p:nvSpPr>
          <p:spPr>
            <a:xfrm>
              <a:off x="8430001" y="5878183"/>
              <a:ext cx="930847" cy="930848"/>
            </a:xfrm>
            <a:prstGeom prst="roundRect">
              <a:avLst/>
            </a:prstGeom>
            <a:solidFill>
              <a:srgbClr val="9A1003">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5" name="Agrupar 34">
              <a:extLst>
                <a:ext uri="{FF2B5EF4-FFF2-40B4-BE49-F238E27FC236}">
                  <a16:creationId xmlns:a16="http://schemas.microsoft.com/office/drawing/2014/main" id="{8B291E83-921E-4714-56AA-5F95FD52503F}"/>
                </a:ext>
              </a:extLst>
            </p:cNvPr>
            <p:cNvGrpSpPr/>
            <p:nvPr/>
          </p:nvGrpSpPr>
          <p:grpSpPr>
            <a:xfrm>
              <a:off x="1931557" y="1153337"/>
              <a:ext cx="8467450" cy="5176483"/>
              <a:chOff x="3338122" y="-228886"/>
              <a:chExt cx="8467450" cy="5176483"/>
            </a:xfrm>
          </p:grpSpPr>
          <p:grpSp>
            <p:nvGrpSpPr>
              <p:cNvPr id="36" name="Agrupar 35">
                <a:extLst>
                  <a:ext uri="{FF2B5EF4-FFF2-40B4-BE49-F238E27FC236}">
                    <a16:creationId xmlns:a16="http://schemas.microsoft.com/office/drawing/2014/main" id="{716AE81E-CC90-DF52-9615-82911C2F2B68}"/>
                  </a:ext>
                </a:extLst>
              </p:cNvPr>
              <p:cNvGrpSpPr/>
              <p:nvPr/>
            </p:nvGrpSpPr>
            <p:grpSpPr>
              <a:xfrm>
                <a:off x="6597650" y="4329706"/>
                <a:ext cx="5207922" cy="332509"/>
                <a:chOff x="6597650" y="4329706"/>
                <a:chExt cx="5207922" cy="332509"/>
              </a:xfrm>
            </p:grpSpPr>
            <p:sp>
              <p:nvSpPr>
                <p:cNvPr id="53" name="Retângulo Arredondado 52">
                  <a:extLst>
                    <a:ext uri="{FF2B5EF4-FFF2-40B4-BE49-F238E27FC236}">
                      <a16:creationId xmlns:a16="http://schemas.microsoft.com/office/drawing/2014/main" id="{EBAF889F-C156-7321-C284-220F471BACD3}"/>
                    </a:ext>
                  </a:extLst>
                </p:cNvPr>
                <p:cNvSpPr/>
                <p:nvPr/>
              </p:nvSpPr>
              <p:spPr>
                <a:xfrm>
                  <a:off x="11473063" y="4329706"/>
                  <a:ext cx="332509" cy="332509"/>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9" name="Retângulo Arredondado 58">
                  <a:extLst>
                    <a:ext uri="{FF2B5EF4-FFF2-40B4-BE49-F238E27FC236}">
                      <a16:creationId xmlns:a16="http://schemas.microsoft.com/office/drawing/2014/main" id="{44E51084-3006-E1BD-A6A1-CDA6157C47AD}"/>
                    </a:ext>
                  </a:extLst>
                </p:cNvPr>
                <p:cNvSpPr/>
                <p:nvPr/>
              </p:nvSpPr>
              <p:spPr>
                <a:xfrm>
                  <a:off x="6597650" y="4404337"/>
                  <a:ext cx="153996" cy="153996"/>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37" name="Agrupar 36">
                <a:extLst>
                  <a:ext uri="{FF2B5EF4-FFF2-40B4-BE49-F238E27FC236}">
                    <a16:creationId xmlns:a16="http://schemas.microsoft.com/office/drawing/2014/main" id="{B8683A73-2F06-A328-AD96-CCB3AC9E263E}"/>
                  </a:ext>
                </a:extLst>
              </p:cNvPr>
              <p:cNvGrpSpPr/>
              <p:nvPr/>
            </p:nvGrpSpPr>
            <p:grpSpPr>
              <a:xfrm>
                <a:off x="3338122" y="-228886"/>
                <a:ext cx="3947259" cy="5176483"/>
                <a:chOff x="2828021" y="-473492"/>
                <a:chExt cx="1586349" cy="2080357"/>
              </a:xfrm>
            </p:grpSpPr>
            <p:sp>
              <p:nvSpPr>
                <p:cNvPr id="38" name="Retângulo Arredondado 37">
                  <a:extLst>
                    <a:ext uri="{FF2B5EF4-FFF2-40B4-BE49-F238E27FC236}">
                      <a16:creationId xmlns:a16="http://schemas.microsoft.com/office/drawing/2014/main" id="{FE9C3F67-66AA-6A38-61B4-4B07BE77FA92}"/>
                    </a:ext>
                  </a:extLst>
                </p:cNvPr>
                <p:cNvSpPr/>
                <p:nvPr/>
              </p:nvSpPr>
              <p:spPr>
                <a:xfrm>
                  <a:off x="3948857" y="-473492"/>
                  <a:ext cx="465513" cy="465513"/>
                </a:xfrm>
                <a:prstGeom prst="roundRect">
                  <a:avLst/>
                </a:prstGeom>
                <a:solidFill>
                  <a:srgbClr val="9A1003">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Retângulo Arredondado 38">
                  <a:extLst>
                    <a:ext uri="{FF2B5EF4-FFF2-40B4-BE49-F238E27FC236}">
                      <a16:creationId xmlns:a16="http://schemas.microsoft.com/office/drawing/2014/main" id="{3EF15935-E485-CAB9-87D7-6CC2D95B8C49}"/>
                    </a:ext>
                  </a:extLst>
                </p:cNvPr>
                <p:cNvSpPr/>
                <p:nvPr/>
              </p:nvSpPr>
              <p:spPr>
                <a:xfrm>
                  <a:off x="3663214" y="1061709"/>
                  <a:ext cx="168483" cy="168483"/>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0" name="Retângulo Arredondado 39">
                  <a:extLst>
                    <a:ext uri="{FF2B5EF4-FFF2-40B4-BE49-F238E27FC236}">
                      <a16:creationId xmlns:a16="http://schemas.microsoft.com/office/drawing/2014/main" id="{B7CB2493-E93D-9EE1-FDA1-7AE355BC3252}"/>
                    </a:ext>
                  </a:extLst>
                </p:cNvPr>
                <p:cNvSpPr/>
                <p:nvPr/>
              </p:nvSpPr>
              <p:spPr>
                <a:xfrm>
                  <a:off x="2828021" y="1303956"/>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1" name="Retângulo Arredondado 40">
                  <a:extLst>
                    <a:ext uri="{FF2B5EF4-FFF2-40B4-BE49-F238E27FC236}">
                      <a16:creationId xmlns:a16="http://schemas.microsoft.com/office/drawing/2014/main" id="{157648D2-E38C-B983-395B-9389F60A2A8F}"/>
                    </a:ext>
                  </a:extLst>
                </p:cNvPr>
                <p:cNvSpPr/>
                <p:nvPr/>
              </p:nvSpPr>
              <p:spPr>
                <a:xfrm>
                  <a:off x="3230774" y="1473889"/>
                  <a:ext cx="132976" cy="132976"/>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grpSp>
      <p:pic>
        <p:nvPicPr>
          <p:cNvPr id="23" name="Imagem 22" hidden="1">
            <a:extLst>
              <a:ext uri="{FF2B5EF4-FFF2-40B4-BE49-F238E27FC236}">
                <a16:creationId xmlns:a16="http://schemas.microsoft.com/office/drawing/2014/main" id="{2F2238C0-EB9E-599D-C84B-C97E3381665B}"/>
              </a:ext>
            </a:extLst>
          </p:cNvPr>
          <p:cNvPicPr>
            <a:picLocks noChangeAspect="1"/>
          </p:cNvPicPr>
          <p:nvPr/>
        </p:nvPicPr>
        <p:blipFill>
          <a:blip r:embed="rId6">
            <a:extLst>
              <a:ext uri="{28A0092B-C50C-407E-A947-70E740481C1C}">
                <a14:useLocalDpi xmlns:a14="http://schemas.microsoft.com/office/drawing/2010/main" val="0"/>
              </a:ext>
            </a:extLst>
          </a:blip>
          <a:srcRect t="980" b="980"/>
          <a:stretch/>
        </p:blipFill>
        <p:spPr>
          <a:xfrm>
            <a:off x="-43053" y="0"/>
            <a:ext cx="12241530" cy="6858000"/>
          </a:xfrm>
          <a:prstGeom prst="rect">
            <a:avLst/>
          </a:prstGeom>
        </p:spPr>
      </p:pic>
      <p:pic>
        <p:nvPicPr>
          <p:cNvPr id="5" name="Imagem 4" descr="Luz do sol&#10;&#10;O conteúdo gerado por IA pode estar incorreto." hidden="1">
            <a:extLst>
              <a:ext uri="{FF2B5EF4-FFF2-40B4-BE49-F238E27FC236}">
                <a16:creationId xmlns:a16="http://schemas.microsoft.com/office/drawing/2014/main" id="{55874D5A-6A0B-0F53-8A2D-1FC7A31F70A2}"/>
              </a:ext>
            </a:extLst>
          </p:cNvPr>
          <p:cNvPicPr>
            <a:picLocks noChangeAspect="1"/>
          </p:cNvPicPr>
          <p:nvPr/>
        </p:nvPicPr>
        <p:blipFill>
          <a:blip r:embed="rId5">
            <a:alphaModFix amt="69000"/>
          </a:blip>
          <a:srcRect l="19756" t="43250" r="21113"/>
          <a:stretch>
            <a:fillRect/>
          </a:stretch>
        </p:blipFill>
        <p:spPr>
          <a:xfrm>
            <a:off x="2563301" y="3451860"/>
            <a:ext cx="7063741" cy="3429000"/>
          </a:xfrm>
          <a:prstGeom prst="rect">
            <a:avLst/>
          </a:prstGeom>
        </p:spPr>
      </p:pic>
      <p:grpSp>
        <p:nvGrpSpPr>
          <p:cNvPr id="29" name="Agrupar 28">
            <a:extLst>
              <a:ext uri="{FF2B5EF4-FFF2-40B4-BE49-F238E27FC236}">
                <a16:creationId xmlns:a16="http://schemas.microsoft.com/office/drawing/2014/main" id="{6E40918A-5247-BBF2-E756-69B759913981}"/>
              </a:ext>
            </a:extLst>
          </p:cNvPr>
          <p:cNvGrpSpPr/>
          <p:nvPr/>
        </p:nvGrpSpPr>
        <p:grpSpPr>
          <a:xfrm>
            <a:off x="345621" y="232775"/>
            <a:ext cx="11463639" cy="286406"/>
            <a:chOff x="345621" y="232775"/>
            <a:chExt cx="11463639" cy="286406"/>
          </a:xfrm>
        </p:grpSpPr>
        <p:pic>
          <p:nvPicPr>
            <p:cNvPr id="15" name="Gráfico 16">
              <a:extLst>
                <a:ext uri="{FF2B5EF4-FFF2-40B4-BE49-F238E27FC236}">
                  <a16:creationId xmlns:a16="http://schemas.microsoft.com/office/drawing/2014/main" id="{988E25B8-37BE-E1C3-2D63-51905A03F45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5621" y="251040"/>
              <a:ext cx="1523323" cy="247025"/>
            </a:xfrm>
            <a:prstGeom prst="rect">
              <a:avLst/>
            </a:prstGeom>
          </p:spPr>
        </p:pic>
        <p:pic>
          <p:nvPicPr>
            <p:cNvPr id="28" name="Gráfico 27">
              <a:extLst>
                <a:ext uri="{FF2B5EF4-FFF2-40B4-BE49-F238E27FC236}">
                  <a16:creationId xmlns:a16="http://schemas.microsoft.com/office/drawing/2014/main" id="{C7D6E037-FBDF-825B-34C9-0D2D1669D86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50739" y="232775"/>
              <a:ext cx="758521" cy="286406"/>
            </a:xfrm>
            <a:prstGeom prst="rect">
              <a:avLst/>
            </a:prstGeom>
          </p:spPr>
        </p:pic>
      </p:grpSp>
      <p:sp>
        <p:nvSpPr>
          <p:cNvPr id="19" name="Retângulo Arredondado 38">
            <a:extLst>
              <a:ext uri="{FF2B5EF4-FFF2-40B4-BE49-F238E27FC236}">
                <a16:creationId xmlns:a16="http://schemas.microsoft.com/office/drawing/2014/main" id="{8312FB9F-C997-7B31-1BB3-1BE6518D5BA7}"/>
              </a:ext>
            </a:extLst>
          </p:cNvPr>
          <p:cNvSpPr/>
          <p:nvPr/>
        </p:nvSpPr>
        <p:spPr>
          <a:xfrm>
            <a:off x="10273582" y="1592290"/>
            <a:ext cx="595636" cy="59563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2" name="Retângulo Arredondado 38">
            <a:extLst>
              <a:ext uri="{FF2B5EF4-FFF2-40B4-BE49-F238E27FC236}">
                <a16:creationId xmlns:a16="http://schemas.microsoft.com/office/drawing/2014/main" id="{25A30471-3468-DF37-D0E6-55AC7FCF4BC7}"/>
              </a:ext>
            </a:extLst>
          </p:cNvPr>
          <p:cNvSpPr/>
          <p:nvPr/>
        </p:nvSpPr>
        <p:spPr>
          <a:xfrm>
            <a:off x="8895424" y="374552"/>
            <a:ext cx="443236" cy="443236"/>
          </a:xfrm>
          <a:prstGeom prst="roundRect">
            <a:avLst/>
          </a:prstGeom>
          <a:solidFill>
            <a:srgbClr val="530C05">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 name="Imagem 1" descr="Luz do sol&#10;&#10;O conteúdo gerado por IA pode estar incorreto.">
            <a:extLst>
              <a:ext uri="{FF2B5EF4-FFF2-40B4-BE49-F238E27FC236}">
                <a16:creationId xmlns:a16="http://schemas.microsoft.com/office/drawing/2014/main" id="{37E00FF6-7CFA-454A-9691-3B110D45D3B8}"/>
              </a:ext>
            </a:extLst>
          </p:cNvPr>
          <p:cNvPicPr>
            <a:picLocks noChangeAspect="1"/>
          </p:cNvPicPr>
          <p:nvPr/>
        </p:nvPicPr>
        <p:blipFill>
          <a:blip r:embed="rId5">
            <a:alphaModFix amt="70000"/>
          </a:blip>
          <a:srcRect l="150" t="52175" r="94610" b="26914"/>
          <a:stretch>
            <a:fillRect/>
          </a:stretch>
        </p:blipFill>
        <p:spPr>
          <a:xfrm rot="1204679">
            <a:off x="-81445" y="1686513"/>
            <a:ext cx="854131" cy="1723998"/>
          </a:xfrm>
          <a:prstGeom prst="rect">
            <a:avLst/>
          </a:prstGeom>
        </p:spPr>
      </p:pic>
      <p:sp>
        <p:nvSpPr>
          <p:cNvPr id="6" name="CaixaDeTexto 5">
            <a:extLst>
              <a:ext uri="{FF2B5EF4-FFF2-40B4-BE49-F238E27FC236}">
                <a16:creationId xmlns:a16="http://schemas.microsoft.com/office/drawing/2014/main" id="{631C336D-0985-A0C0-C1C1-F008752C5A52}"/>
              </a:ext>
            </a:extLst>
          </p:cNvPr>
          <p:cNvSpPr txBox="1"/>
          <p:nvPr/>
        </p:nvSpPr>
        <p:spPr>
          <a:xfrm>
            <a:off x="1156435" y="1506338"/>
            <a:ext cx="5131236" cy="1569660"/>
          </a:xfrm>
          <a:prstGeom prst="rect">
            <a:avLst/>
          </a:prstGeom>
          <a:noFill/>
        </p:spPr>
        <p:txBody>
          <a:bodyPr wrap="square" rtlCol="0">
            <a:spAutoFit/>
          </a:bodyPr>
          <a:lstStyle/>
          <a:p>
            <a:r>
              <a:rPr lang="pt-BR" sz="4800" b="1" dirty="0">
                <a:solidFill>
                  <a:schemeClr val="bg1"/>
                </a:solidFill>
                <a:latin typeface="AMX" pitchFamily="2" charset="77"/>
              </a:rPr>
              <a:t>Agradecemos </a:t>
            </a:r>
          </a:p>
          <a:p>
            <a:r>
              <a:rPr lang="pt-BR" sz="4800" b="1" dirty="0">
                <a:solidFill>
                  <a:schemeClr val="bg1"/>
                </a:solidFill>
                <a:latin typeface="AMX" pitchFamily="2" charset="77"/>
              </a:rPr>
              <a:t>sua participação!</a:t>
            </a:r>
          </a:p>
        </p:txBody>
      </p:sp>
    </p:spTree>
    <p:custDataLst>
      <p:tags r:id="rId1"/>
    </p:custDataLst>
    <p:extLst>
      <p:ext uri="{BB962C8B-B14F-4D97-AF65-F5344CB8AC3E}">
        <p14:creationId xmlns:p14="http://schemas.microsoft.com/office/powerpoint/2010/main" val="3287579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uiExpand="1" bldLvl="3"/>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13AD9-7EB3-0A9F-D886-69FEC9844AF1}"/>
            </a:ext>
          </a:extLst>
        </p:cNvPr>
        <p:cNvGrpSpPr/>
        <p:nvPr/>
      </p:nvGrpSpPr>
      <p:grpSpPr>
        <a:xfrm>
          <a:off x="0" y="0"/>
          <a:ext cx="0" cy="0"/>
          <a:chOff x="0" y="0"/>
          <a:chExt cx="0" cy="0"/>
        </a:xfrm>
      </p:grpSpPr>
      <p:sp>
        <p:nvSpPr>
          <p:cNvPr id="2" name="Retângulo Arredondado 5">
            <a:extLst>
              <a:ext uri="{FF2B5EF4-FFF2-40B4-BE49-F238E27FC236}">
                <a16:creationId xmlns:a16="http://schemas.microsoft.com/office/drawing/2014/main" id="{C0A72F57-4934-0C71-B8EA-99E4E00EFCBC}"/>
              </a:ext>
            </a:extLst>
          </p:cNvPr>
          <p:cNvSpPr/>
          <p:nvPr/>
        </p:nvSpPr>
        <p:spPr>
          <a:xfrm>
            <a:off x="245327" y="1735015"/>
            <a:ext cx="11548087" cy="3141785"/>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 name="Agrupar 2">
            <a:extLst>
              <a:ext uri="{FF2B5EF4-FFF2-40B4-BE49-F238E27FC236}">
                <a16:creationId xmlns:a16="http://schemas.microsoft.com/office/drawing/2014/main" id="{B460B96D-733E-BB1C-D926-BE303793CEAC}"/>
              </a:ext>
            </a:extLst>
          </p:cNvPr>
          <p:cNvGrpSpPr/>
          <p:nvPr/>
        </p:nvGrpSpPr>
        <p:grpSpPr>
          <a:xfrm>
            <a:off x="5199504" y="899893"/>
            <a:ext cx="6415993" cy="5058214"/>
            <a:chOff x="4731021" y="532370"/>
            <a:chExt cx="6415993" cy="5058214"/>
          </a:xfrm>
        </p:grpSpPr>
        <p:grpSp>
          <p:nvGrpSpPr>
            <p:cNvPr id="4" name="Agrupar 3">
              <a:extLst>
                <a:ext uri="{FF2B5EF4-FFF2-40B4-BE49-F238E27FC236}">
                  <a16:creationId xmlns:a16="http://schemas.microsoft.com/office/drawing/2014/main" id="{F9F2110B-4EB8-103A-6B2A-00726B99A1A8}"/>
                </a:ext>
              </a:extLst>
            </p:cNvPr>
            <p:cNvGrpSpPr/>
            <p:nvPr/>
          </p:nvGrpSpPr>
          <p:grpSpPr>
            <a:xfrm>
              <a:off x="4731021" y="532370"/>
              <a:ext cx="3764136" cy="5058214"/>
              <a:chOff x="4731021" y="532370"/>
              <a:chExt cx="3764136" cy="5058214"/>
            </a:xfrm>
          </p:grpSpPr>
          <p:sp>
            <p:nvSpPr>
              <p:cNvPr id="8" name="Retângulo Arredondado 93">
                <a:extLst>
                  <a:ext uri="{FF2B5EF4-FFF2-40B4-BE49-F238E27FC236}">
                    <a16:creationId xmlns:a16="http://schemas.microsoft.com/office/drawing/2014/main" id="{E0554759-2CE4-CC6E-9111-30D9CBC92B89}"/>
                  </a:ext>
                </a:extLst>
              </p:cNvPr>
              <p:cNvSpPr/>
              <p:nvPr/>
            </p:nvSpPr>
            <p:spPr>
              <a:xfrm>
                <a:off x="7751322" y="753341"/>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Arredondado 94">
                <a:extLst>
                  <a:ext uri="{FF2B5EF4-FFF2-40B4-BE49-F238E27FC236}">
                    <a16:creationId xmlns:a16="http://schemas.microsoft.com/office/drawing/2014/main" id="{DB957BD6-37E6-CD55-6D2A-535BA30AF1EE}"/>
                  </a:ext>
                </a:extLst>
              </p:cNvPr>
              <p:cNvSpPr/>
              <p:nvPr/>
            </p:nvSpPr>
            <p:spPr>
              <a:xfrm>
                <a:off x="8162648" y="532370"/>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Arredondado 6">
                <a:extLst>
                  <a:ext uri="{FF2B5EF4-FFF2-40B4-BE49-F238E27FC236}">
                    <a16:creationId xmlns:a16="http://schemas.microsoft.com/office/drawing/2014/main" id="{5B6F508D-1731-DE03-10DF-D0BFFAC08C1C}"/>
                  </a:ext>
                </a:extLst>
              </p:cNvPr>
              <p:cNvSpPr/>
              <p:nvPr/>
            </p:nvSpPr>
            <p:spPr>
              <a:xfrm>
                <a:off x="4731021" y="4909047"/>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Arredondado 7">
                <a:extLst>
                  <a:ext uri="{FF2B5EF4-FFF2-40B4-BE49-F238E27FC236}">
                    <a16:creationId xmlns:a16="http://schemas.microsoft.com/office/drawing/2014/main" id="{406D873E-B42B-8980-3A92-5CE4F3C9BD00}"/>
                  </a:ext>
                </a:extLst>
              </p:cNvPr>
              <p:cNvSpPr/>
              <p:nvPr/>
            </p:nvSpPr>
            <p:spPr>
              <a:xfrm>
                <a:off x="4947045" y="5125071"/>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 name="Agrupar 4">
              <a:extLst>
                <a:ext uri="{FF2B5EF4-FFF2-40B4-BE49-F238E27FC236}">
                  <a16:creationId xmlns:a16="http://schemas.microsoft.com/office/drawing/2014/main" id="{D8E3286D-5BA9-4456-06C3-A206BED9CEDE}"/>
                </a:ext>
              </a:extLst>
            </p:cNvPr>
            <p:cNvGrpSpPr/>
            <p:nvPr/>
          </p:nvGrpSpPr>
          <p:grpSpPr>
            <a:xfrm>
              <a:off x="10389938" y="2174132"/>
              <a:ext cx="757076" cy="1519527"/>
              <a:chOff x="5662060" y="492248"/>
              <a:chExt cx="304259" cy="610676"/>
            </a:xfrm>
          </p:grpSpPr>
          <p:sp>
            <p:nvSpPr>
              <p:cNvPr id="6" name="Retângulo Arredondado 99">
                <a:extLst>
                  <a:ext uri="{FF2B5EF4-FFF2-40B4-BE49-F238E27FC236}">
                    <a16:creationId xmlns:a16="http://schemas.microsoft.com/office/drawing/2014/main" id="{E8161007-4CE4-55AF-94C2-7D2DCD352EBC}"/>
                  </a:ext>
                </a:extLst>
              </p:cNvPr>
              <p:cNvSpPr/>
              <p:nvPr/>
            </p:nvSpPr>
            <p:spPr>
              <a:xfrm>
                <a:off x="5894535" y="1031140"/>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Retângulo Arredondado 108">
                <a:extLst>
                  <a:ext uri="{FF2B5EF4-FFF2-40B4-BE49-F238E27FC236}">
                    <a16:creationId xmlns:a16="http://schemas.microsoft.com/office/drawing/2014/main" id="{0A3C2DB4-AC13-3A8A-3308-06893F5AF7C8}"/>
                  </a:ext>
                </a:extLst>
              </p:cNvPr>
              <p:cNvSpPr/>
              <p:nvPr/>
            </p:nvSpPr>
            <p:spPr>
              <a:xfrm>
                <a:off x="5662060" y="492248"/>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grpSp>
        <p:nvGrpSpPr>
          <p:cNvPr id="12" name="Agrupar 11">
            <a:extLst>
              <a:ext uri="{FF2B5EF4-FFF2-40B4-BE49-F238E27FC236}">
                <a16:creationId xmlns:a16="http://schemas.microsoft.com/office/drawing/2014/main" id="{B0F6367E-79B1-3A11-FC03-8CE13F8766ED}"/>
              </a:ext>
            </a:extLst>
          </p:cNvPr>
          <p:cNvGrpSpPr/>
          <p:nvPr/>
        </p:nvGrpSpPr>
        <p:grpSpPr>
          <a:xfrm>
            <a:off x="1194756" y="1160069"/>
            <a:ext cx="1002789" cy="1203303"/>
            <a:chOff x="5234195" y="4428055"/>
            <a:chExt cx="1002789" cy="1203303"/>
          </a:xfrm>
        </p:grpSpPr>
        <p:sp>
          <p:nvSpPr>
            <p:cNvPr id="13" name="Retângulo Arredondado 103">
              <a:extLst>
                <a:ext uri="{FF2B5EF4-FFF2-40B4-BE49-F238E27FC236}">
                  <a16:creationId xmlns:a16="http://schemas.microsoft.com/office/drawing/2014/main" id="{114F2BFA-09DC-7A11-B731-1D882A007BF2}"/>
                </a:ext>
              </a:extLst>
            </p:cNvPr>
            <p:cNvSpPr/>
            <p:nvPr/>
          </p:nvSpPr>
          <p:spPr>
            <a:xfrm>
              <a:off x="6006794" y="4749153"/>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Arredondado 104">
              <a:extLst>
                <a:ext uri="{FF2B5EF4-FFF2-40B4-BE49-F238E27FC236}">
                  <a16:creationId xmlns:a16="http://schemas.microsoft.com/office/drawing/2014/main" id="{88FA111B-0802-572D-EBB1-8A8040620847}"/>
                </a:ext>
              </a:extLst>
            </p:cNvPr>
            <p:cNvSpPr/>
            <p:nvPr/>
          </p:nvSpPr>
          <p:spPr>
            <a:xfrm>
              <a:off x="5234195" y="4428055"/>
              <a:ext cx="633587" cy="633586"/>
            </a:xfrm>
            <a:prstGeom prst="roundRect">
              <a:avLst/>
            </a:prstGeom>
            <a:solidFill>
              <a:srgbClr val="530C05">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Arredondado 106">
              <a:extLst>
                <a:ext uri="{FF2B5EF4-FFF2-40B4-BE49-F238E27FC236}">
                  <a16:creationId xmlns:a16="http://schemas.microsoft.com/office/drawing/2014/main" id="{AFFF7BD8-19F4-B64B-3FBA-DDAAAACA09E9}"/>
                </a:ext>
              </a:extLst>
            </p:cNvPr>
            <p:cNvSpPr/>
            <p:nvPr/>
          </p:nvSpPr>
          <p:spPr>
            <a:xfrm>
              <a:off x="5234626" y="5341132"/>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Arredondado 107">
              <a:extLst>
                <a:ext uri="{FF2B5EF4-FFF2-40B4-BE49-F238E27FC236}">
                  <a16:creationId xmlns:a16="http://schemas.microsoft.com/office/drawing/2014/main" id="{BF68770F-64C2-9005-2AEF-5F36614D8CD0}"/>
                </a:ext>
              </a:extLst>
            </p:cNvPr>
            <p:cNvSpPr/>
            <p:nvPr/>
          </p:nvSpPr>
          <p:spPr>
            <a:xfrm>
              <a:off x="5596950" y="5178756"/>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9" name="CaixaDeTexto 18">
            <a:extLst>
              <a:ext uri="{FF2B5EF4-FFF2-40B4-BE49-F238E27FC236}">
                <a16:creationId xmlns:a16="http://schemas.microsoft.com/office/drawing/2014/main" id="{F08367E4-229E-07DC-DD50-926E227F5B83}"/>
              </a:ext>
            </a:extLst>
          </p:cNvPr>
          <p:cNvSpPr txBox="1"/>
          <p:nvPr/>
        </p:nvSpPr>
        <p:spPr>
          <a:xfrm>
            <a:off x="1878022" y="2244078"/>
            <a:ext cx="8435955" cy="2123658"/>
          </a:xfrm>
          <a:prstGeom prst="rect">
            <a:avLst/>
          </a:prstGeom>
          <a:noFill/>
        </p:spPr>
        <p:txBody>
          <a:bodyPr wrap="square">
            <a:spAutoFit/>
          </a:bodyPr>
          <a:lstStyle/>
          <a:p>
            <a:pPr algn="ctr"/>
            <a:r>
              <a:rPr lang="pt-BR" sz="2200" dirty="0"/>
              <a:t>A forma como você conduz uma conversa, apresenta uma proposta, responde a uma objeção ou simplesmente ouve o cliente pode definir o sucesso (ou o fracasso) de uma venda.</a:t>
            </a:r>
          </a:p>
          <a:p>
            <a:pPr algn="ctr"/>
            <a:endParaRPr lang="pt-BR" sz="2200" dirty="0"/>
          </a:p>
          <a:p>
            <a:pPr algn="ctr"/>
            <a:r>
              <a:rPr lang="pt-BR" sz="2200" dirty="0"/>
              <a:t>Por isso, a clareza e a assertividade na comunicação são habilidades essenciais para que você atinja os resultados que deseja.</a:t>
            </a:r>
          </a:p>
        </p:txBody>
      </p:sp>
    </p:spTree>
    <p:extLst>
      <p:ext uri="{BB962C8B-B14F-4D97-AF65-F5344CB8AC3E}">
        <p14:creationId xmlns:p14="http://schemas.microsoft.com/office/powerpoint/2010/main" val="355726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2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700"/>
                            </p:stCondLst>
                            <p:childTnLst>
                              <p:par>
                                <p:cTn id="15" presetID="10"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890E56EE-8A21-EC81-CFC4-EABA4B60EE39}"/>
              </a:ext>
            </a:extLst>
          </p:cNvPr>
          <p:cNvPicPr>
            <a:picLocks noChangeAspect="1"/>
          </p:cNvPicPr>
          <p:nvPr/>
        </p:nvPicPr>
        <p:blipFill>
          <a:blip r:embed="rId2">
            <a:extLst>
              <a:ext uri="{28A0092B-C50C-407E-A947-70E740481C1C}">
                <a14:useLocalDpi xmlns:a14="http://schemas.microsoft.com/office/drawing/2010/main" val="0"/>
              </a:ext>
            </a:extLst>
          </a:blip>
          <a:srcRect l="18515" r="12707"/>
          <a:stretch>
            <a:fillRect/>
          </a:stretch>
        </p:blipFill>
        <p:spPr>
          <a:xfrm>
            <a:off x="3937688" y="0"/>
            <a:ext cx="8254312" cy="6858000"/>
          </a:xfrm>
          <a:prstGeom prst="rect">
            <a:avLst/>
          </a:prstGeom>
        </p:spPr>
      </p:pic>
      <p:sp>
        <p:nvSpPr>
          <p:cNvPr id="3" name="Retângulo 2">
            <a:extLst>
              <a:ext uri="{FF2B5EF4-FFF2-40B4-BE49-F238E27FC236}">
                <a16:creationId xmlns:a16="http://schemas.microsoft.com/office/drawing/2014/main" id="{338239F5-ACFA-417B-972A-68090BB2B177}"/>
              </a:ext>
            </a:extLst>
          </p:cNvPr>
          <p:cNvSpPr/>
          <p:nvPr/>
        </p:nvSpPr>
        <p:spPr>
          <a:xfrm>
            <a:off x="0" y="0"/>
            <a:ext cx="11804073" cy="6858000"/>
          </a:xfrm>
          <a:prstGeom prst="rect">
            <a:avLst/>
          </a:prstGeom>
          <a:gradFill>
            <a:gsLst>
              <a:gs pos="45000">
                <a:schemeClr val="bg1">
                  <a:lumMod val="95000"/>
                </a:schemeClr>
              </a:gs>
              <a:gs pos="0">
                <a:schemeClr val="bg1">
                  <a:lumMod val="95000"/>
                </a:schemeClr>
              </a:gs>
              <a:gs pos="70000">
                <a:srgbClr val="B63D00">
                  <a:alpha val="8000"/>
                </a:srgbClr>
              </a:gs>
              <a:gs pos="100000">
                <a:srgbClr val="EB5800">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Arredondado 5">
            <a:extLst>
              <a:ext uri="{FF2B5EF4-FFF2-40B4-BE49-F238E27FC236}">
                <a16:creationId xmlns:a16="http://schemas.microsoft.com/office/drawing/2014/main" id="{98A2AEBF-15FB-8906-FA9C-C1F6443F15D6}"/>
              </a:ext>
            </a:extLst>
          </p:cNvPr>
          <p:cNvSpPr/>
          <p:nvPr/>
        </p:nvSpPr>
        <p:spPr>
          <a:xfrm>
            <a:off x="245328" y="1079521"/>
            <a:ext cx="11779016" cy="4878921"/>
          </a:xfrm>
          <a:prstGeom prst="roundRect">
            <a:avLst>
              <a:gd name="adj" fmla="val 3673"/>
            </a:avLst>
          </a:prstGeom>
          <a:gradFill>
            <a:gsLst>
              <a:gs pos="100000">
                <a:schemeClr val="bg1">
                  <a:lumMod val="95000"/>
                  <a:alpha val="0"/>
                </a:schemeClr>
              </a:gs>
              <a:gs pos="0">
                <a:srgbClr val="880000">
                  <a:alpha val="8997"/>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6" name="Agrupar 5">
            <a:extLst>
              <a:ext uri="{FF2B5EF4-FFF2-40B4-BE49-F238E27FC236}">
                <a16:creationId xmlns:a16="http://schemas.microsoft.com/office/drawing/2014/main" id="{69270D59-2A69-C495-4157-430CA79B4F9C}"/>
              </a:ext>
            </a:extLst>
          </p:cNvPr>
          <p:cNvGrpSpPr/>
          <p:nvPr/>
        </p:nvGrpSpPr>
        <p:grpSpPr>
          <a:xfrm>
            <a:off x="5813860" y="4519398"/>
            <a:ext cx="5618723" cy="1512346"/>
            <a:chOff x="4950615" y="4596103"/>
            <a:chExt cx="5618723" cy="1512346"/>
          </a:xfrm>
        </p:grpSpPr>
        <p:grpSp>
          <p:nvGrpSpPr>
            <p:cNvPr id="7" name="Agrupar 6">
              <a:extLst>
                <a:ext uri="{FF2B5EF4-FFF2-40B4-BE49-F238E27FC236}">
                  <a16:creationId xmlns:a16="http://schemas.microsoft.com/office/drawing/2014/main" id="{80B5FDE9-F04C-CA84-54BD-C6F69E3F842F}"/>
                </a:ext>
              </a:extLst>
            </p:cNvPr>
            <p:cNvGrpSpPr/>
            <p:nvPr/>
          </p:nvGrpSpPr>
          <p:grpSpPr>
            <a:xfrm>
              <a:off x="4950615" y="4596103"/>
              <a:ext cx="711141" cy="682504"/>
              <a:chOff x="4950615" y="4596103"/>
              <a:chExt cx="711141" cy="682504"/>
            </a:xfrm>
          </p:grpSpPr>
          <p:sp>
            <p:nvSpPr>
              <p:cNvPr id="12" name="Retângulo Arredondado 14">
                <a:extLst>
                  <a:ext uri="{FF2B5EF4-FFF2-40B4-BE49-F238E27FC236}">
                    <a16:creationId xmlns:a16="http://schemas.microsoft.com/office/drawing/2014/main" id="{BC854687-7040-89AB-0E4A-E650129CD48E}"/>
                  </a:ext>
                </a:extLst>
              </p:cNvPr>
              <p:cNvSpPr/>
              <p:nvPr/>
            </p:nvSpPr>
            <p:spPr>
              <a:xfrm>
                <a:off x="5196243" y="4596103"/>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Arredondado 15">
                <a:extLst>
                  <a:ext uri="{FF2B5EF4-FFF2-40B4-BE49-F238E27FC236}">
                    <a16:creationId xmlns:a16="http://schemas.microsoft.com/office/drawing/2014/main" id="{395BB455-3A6B-99F7-B39A-A9BE8BFAE1C3}"/>
                  </a:ext>
                </a:extLst>
              </p:cNvPr>
              <p:cNvSpPr/>
              <p:nvPr/>
            </p:nvSpPr>
            <p:spPr>
              <a:xfrm>
                <a:off x="4950615" y="4946098"/>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8" name="Agrupar 7">
              <a:extLst>
                <a:ext uri="{FF2B5EF4-FFF2-40B4-BE49-F238E27FC236}">
                  <a16:creationId xmlns:a16="http://schemas.microsoft.com/office/drawing/2014/main" id="{FD1230A0-0E31-7ACD-A831-CE070B6932BC}"/>
                </a:ext>
              </a:extLst>
            </p:cNvPr>
            <p:cNvGrpSpPr/>
            <p:nvPr/>
          </p:nvGrpSpPr>
          <p:grpSpPr>
            <a:xfrm>
              <a:off x="9422969" y="4931430"/>
              <a:ext cx="1146369" cy="1177019"/>
              <a:chOff x="5273439" y="1600366"/>
              <a:chExt cx="460710" cy="473027"/>
            </a:xfrm>
          </p:grpSpPr>
          <p:sp>
            <p:nvSpPr>
              <p:cNvPr id="9" name="Retângulo Arredondado 11">
                <a:extLst>
                  <a:ext uri="{FF2B5EF4-FFF2-40B4-BE49-F238E27FC236}">
                    <a16:creationId xmlns:a16="http://schemas.microsoft.com/office/drawing/2014/main" id="{9C8FD3DE-653C-AB4C-AAA1-56E3C80B67DD}"/>
                  </a:ext>
                </a:extLst>
              </p:cNvPr>
              <p:cNvSpPr/>
              <p:nvPr/>
            </p:nvSpPr>
            <p:spPr>
              <a:xfrm>
                <a:off x="5273439" y="1771786"/>
                <a:ext cx="301607" cy="301607"/>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Arredondado 12">
                <a:extLst>
                  <a:ext uri="{FF2B5EF4-FFF2-40B4-BE49-F238E27FC236}">
                    <a16:creationId xmlns:a16="http://schemas.microsoft.com/office/drawing/2014/main" id="{197D32B6-D0E2-6D38-7A03-061C4525FC20}"/>
                  </a:ext>
                </a:extLst>
              </p:cNvPr>
              <p:cNvSpPr/>
              <p:nvPr/>
            </p:nvSpPr>
            <p:spPr>
              <a:xfrm>
                <a:off x="5476760" y="1670929"/>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Arredondado 13">
                <a:extLst>
                  <a:ext uri="{FF2B5EF4-FFF2-40B4-BE49-F238E27FC236}">
                    <a16:creationId xmlns:a16="http://schemas.microsoft.com/office/drawing/2014/main" id="{B0CFBB51-FB52-5374-A14B-A65F70F0AF1B}"/>
                  </a:ext>
                </a:extLst>
              </p:cNvPr>
              <p:cNvSpPr/>
              <p:nvPr/>
            </p:nvSpPr>
            <p:spPr>
              <a:xfrm>
                <a:off x="5577197" y="1600366"/>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grpSp>
        <p:nvGrpSpPr>
          <p:cNvPr id="14" name="Agrupar 13">
            <a:extLst>
              <a:ext uri="{FF2B5EF4-FFF2-40B4-BE49-F238E27FC236}">
                <a16:creationId xmlns:a16="http://schemas.microsoft.com/office/drawing/2014/main" id="{DF164A24-CB9F-9ECA-92EE-15392BB36A55}"/>
              </a:ext>
            </a:extLst>
          </p:cNvPr>
          <p:cNvGrpSpPr/>
          <p:nvPr/>
        </p:nvGrpSpPr>
        <p:grpSpPr>
          <a:xfrm>
            <a:off x="6918110" y="1126678"/>
            <a:ext cx="1214138" cy="2051931"/>
            <a:chOff x="7143630" y="1328156"/>
            <a:chExt cx="1214138" cy="2051931"/>
          </a:xfrm>
        </p:grpSpPr>
        <p:grpSp>
          <p:nvGrpSpPr>
            <p:cNvPr id="15" name="Agrupar 14">
              <a:extLst>
                <a:ext uri="{FF2B5EF4-FFF2-40B4-BE49-F238E27FC236}">
                  <a16:creationId xmlns:a16="http://schemas.microsoft.com/office/drawing/2014/main" id="{4FF3805A-134E-44C8-1D57-E4E3C486751A}"/>
                </a:ext>
              </a:extLst>
            </p:cNvPr>
            <p:cNvGrpSpPr/>
            <p:nvPr/>
          </p:nvGrpSpPr>
          <p:grpSpPr>
            <a:xfrm>
              <a:off x="7531978" y="2545183"/>
              <a:ext cx="825790" cy="834904"/>
              <a:chOff x="7531978" y="2545183"/>
              <a:chExt cx="825790" cy="834904"/>
            </a:xfrm>
          </p:grpSpPr>
          <p:sp>
            <p:nvSpPr>
              <p:cNvPr id="19" name="Retângulo Arredondado 20">
                <a:extLst>
                  <a:ext uri="{FF2B5EF4-FFF2-40B4-BE49-F238E27FC236}">
                    <a16:creationId xmlns:a16="http://schemas.microsoft.com/office/drawing/2014/main" id="{3F430EED-B593-9204-7AEF-B29599FDD7F8}"/>
                  </a:ext>
                </a:extLst>
              </p:cNvPr>
              <p:cNvSpPr/>
              <p:nvPr/>
            </p:nvSpPr>
            <p:spPr>
              <a:xfrm>
                <a:off x="7531978" y="2545183"/>
                <a:ext cx="465513" cy="465513"/>
              </a:xfrm>
              <a:prstGeom prst="roundRect">
                <a:avLst/>
              </a:prstGeom>
              <a:solidFill>
                <a:srgbClr val="530C0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0" name="Retângulo Arredondado 21">
                <a:extLst>
                  <a:ext uri="{FF2B5EF4-FFF2-40B4-BE49-F238E27FC236}">
                    <a16:creationId xmlns:a16="http://schemas.microsoft.com/office/drawing/2014/main" id="{66D304EC-732D-2300-5BD2-BBF8A4907A95}"/>
                  </a:ext>
                </a:extLst>
              </p:cNvPr>
              <p:cNvSpPr/>
              <p:nvPr/>
            </p:nvSpPr>
            <p:spPr>
              <a:xfrm>
                <a:off x="8025259" y="3047578"/>
                <a:ext cx="332509" cy="332509"/>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6" name="Agrupar 15">
              <a:extLst>
                <a:ext uri="{FF2B5EF4-FFF2-40B4-BE49-F238E27FC236}">
                  <a16:creationId xmlns:a16="http://schemas.microsoft.com/office/drawing/2014/main" id="{2EC5A97D-2697-3E30-E38A-ED2B6D33B190}"/>
                </a:ext>
              </a:extLst>
            </p:cNvPr>
            <p:cNvGrpSpPr/>
            <p:nvPr/>
          </p:nvGrpSpPr>
          <p:grpSpPr>
            <a:xfrm>
              <a:off x="7143630" y="1328156"/>
              <a:ext cx="569638" cy="556790"/>
              <a:chOff x="4357409" y="152262"/>
              <a:chExt cx="228930" cy="223766"/>
            </a:xfrm>
          </p:grpSpPr>
          <p:sp>
            <p:nvSpPr>
              <p:cNvPr id="17" name="Retângulo Arredondado 18">
                <a:extLst>
                  <a:ext uri="{FF2B5EF4-FFF2-40B4-BE49-F238E27FC236}">
                    <a16:creationId xmlns:a16="http://schemas.microsoft.com/office/drawing/2014/main" id="{8EFD257B-C741-1CB7-550C-3482F11DC1B1}"/>
                  </a:ext>
                </a:extLst>
              </p:cNvPr>
              <p:cNvSpPr/>
              <p:nvPr/>
            </p:nvSpPr>
            <p:spPr>
              <a:xfrm>
                <a:off x="4514555" y="152262"/>
                <a:ext cx="71784" cy="71784"/>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8" name="Retângulo Arredondado 19">
                <a:extLst>
                  <a:ext uri="{FF2B5EF4-FFF2-40B4-BE49-F238E27FC236}">
                    <a16:creationId xmlns:a16="http://schemas.microsoft.com/office/drawing/2014/main" id="{0C6AF15F-048E-7F80-6D6E-18771951C839}"/>
                  </a:ext>
                </a:extLst>
              </p:cNvPr>
              <p:cNvSpPr/>
              <p:nvPr/>
            </p:nvSpPr>
            <p:spPr>
              <a:xfrm>
                <a:off x="4357409" y="219076"/>
                <a:ext cx="156952" cy="156952"/>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grpSp>
        <p:nvGrpSpPr>
          <p:cNvPr id="21" name="Agrupar 20">
            <a:extLst>
              <a:ext uri="{FF2B5EF4-FFF2-40B4-BE49-F238E27FC236}">
                <a16:creationId xmlns:a16="http://schemas.microsoft.com/office/drawing/2014/main" id="{C6AC1A8E-BA21-45A5-A276-960DEF13DC1A}"/>
              </a:ext>
            </a:extLst>
          </p:cNvPr>
          <p:cNvGrpSpPr/>
          <p:nvPr/>
        </p:nvGrpSpPr>
        <p:grpSpPr>
          <a:xfrm>
            <a:off x="423559" y="1373159"/>
            <a:ext cx="1002789" cy="1203303"/>
            <a:chOff x="5234195" y="4428055"/>
            <a:chExt cx="1002789" cy="1203303"/>
          </a:xfrm>
        </p:grpSpPr>
        <p:sp>
          <p:nvSpPr>
            <p:cNvPr id="22" name="Retângulo Arredondado 103">
              <a:extLst>
                <a:ext uri="{FF2B5EF4-FFF2-40B4-BE49-F238E27FC236}">
                  <a16:creationId xmlns:a16="http://schemas.microsoft.com/office/drawing/2014/main" id="{27152375-9B92-D9BA-F91B-5ECD935E0E07}"/>
                </a:ext>
              </a:extLst>
            </p:cNvPr>
            <p:cNvSpPr/>
            <p:nvPr/>
          </p:nvSpPr>
          <p:spPr>
            <a:xfrm>
              <a:off x="6006794" y="4749153"/>
              <a:ext cx="230190" cy="230190"/>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Arredondado 104">
              <a:extLst>
                <a:ext uri="{FF2B5EF4-FFF2-40B4-BE49-F238E27FC236}">
                  <a16:creationId xmlns:a16="http://schemas.microsoft.com/office/drawing/2014/main" id="{6B9DBBFB-C44B-C445-B21E-3197913E2D5F}"/>
                </a:ext>
              </a:extLst>
            </p:cNvPr>
            <p:cNvSpPr/>
            <p:nvPr/>
          </p:nvSpPr>
          <p:spPr>
            <a:xfrm>
              <a:off x="5234195" y="4428055"/>
              <a:ext cx="633587" cy="633586"/>
            </a:xfrm>
            <a:prstGeom prst="roundRect">
              <a:avLst/>
            </a:prstGeom>
            <a:solidFill>
              <a:srgbClr val="530C05">
                <a:alpha val="269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Retângulo Arredondado 106">
              <a:extLst>
                <a:ext uri="{FF2B5EF4-FFF2-40B4-BE49-F238E27FC236}">
                  <a16:creationId xmlns:a16="http://schemas.microsoft.com/office/drawing/2014/main" id="{52B9B005-D0B2-24F0-8314-49671C206B5F}"/>
                </a:ext>
              </a:extLst>
            </p:cNvPr>
            <p:cNvSpPr/>
            <p:nvPr/>
          </p:nvSpPr>
          <p:spPr>
            <a:xfrm>
              <a:off x="5234626" y="5341132"/>
              <a:ext cx="290226" cy="290226"/>
            </a:xfrm>
            <a:prstGeom prst="roundRect">
              <a:avLst/>
            </a:prstGeom>
            <a:solidFill>
              <a:srgbClr val="9A1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5" name="Retângulo Arredondado 107">
              <a:extLst>
                <a:ext uri="{FF2B5EF4-FFF2-40B4-BE49-F238E27FC236}">
                  <a16:creationId xmlns:a16="http://schemas.microsoft.com/office/drawing/2014/main" id="{A32AF8D4-BE41-8238-0AAB-90BDDE019DDB}"/>
                </a:ext>
              </a:extLst>
            </p:cNvPr>
            <p:cNvSpPr/>
            <p:nvPr/>
          </p:nvSpPr>
          <p:spPr>
            <a:xfrm>
              <a:off x="5596950" y="5178756"/>
              <a:ext cx="140041" cy="140041"/>
            </a:xfrm>
            <a:prstGeom prst="roundRect">
              <a:avLst/>
            </a:prstGeom>
            <a:solidFill>
              <a:srgbClr val="530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26" name="CaixaDeTexto 25">
            <a:extLst>
              <a:ext uri="{FF2B5EF4-FFF2-40B4-BE49-F238E27FC236}">
                <a16:creationId xmlns:a16="http://schemas.microsoft.com/office/drawing/2014/main" id="{96FB7984-63C0-078E-A97D-A5068AA05B85}"/>
              </a:ext>
            </a:extLst>
          </p:cNvPr>
          <p:cNvSpPr txBox="1"/>
          <p:nvPr/>
        </p:nvSpPr>
        <p:spPr>
          <a:xfrm>
            <a:off x="1372754" y="2076003"/>
            <a:ext cx="3803203" cy="3785652"/>
          </a:xfrm>
          <a:prstGeom prst="rect">
            <a:avLst/>
          </a:prstGeom>
          <a:noFill/>
        </p:spPr>
        <p:txBody>
          <a:bodyPr wrap="square">
            <a:spAutoFit/>
          </a:bodyPr>
          <a:lstStyle/>
          <a:p>
            <a:r>
              <a:rPr lang="pt-BR" sz="2000" dirty="0">
                <a:latin typeface="+mj-lt"/>
              </a:rPr>
              <a:t>E é justamente neste ponto que entramos agora</a:t>
            </a:r>
            <a:r>
              <a:rPr lang="pt-BR" sz="2000" dirty="0">
                <a:solidFill>
                  <a:srgbClr val="3A3A3A"/>
                </a:solidFill>
                <a:latin typeface="+mj-lt"/>
              </a:rPr>
              <a:t>! </a:t>
            </a:r>
            <a:r>
              <a:rPr lang="pt-BR" sz="2000" dirty="0">
                <a:latin typeface="+mj-lt"/>
              </a:rPr>
              <a:t>Prepare-se para mergulhar em um conteúdo que vai além do que se fala!</a:t>
            </a:r>
          </a:p>
          <a:p>
            <a:endParaRPr lang="pt-BR" sz="2000" dirty="0">
              <a:latin typeface="+mj-lt"/>
            </a:endParaRPr>
          </a:p>
          <a:p>
            <a:r>
              <a:rPr lang="pt-BR" sz="2000" dirty="0"/>
              <a:t>Vamos explorar juntos as melhores técnicas de comunicação para que você saiba tudo o que precisa e saiba fazer com que o cliente realmente ouça, entenda e confie no que você diz.</a:t>
            </a:r>
            <a:endParaRPr lang="pt-BR" sz="2000" dirty="0">
              <a:latin typeface="+mj-lt"/>
            </a:endParaRPr>
          </a:p>
        </p:txBody>
      </p:sp>
      <p:grpSp>
        <p:nvGrpSpPr>
          <p:cNvPr id="27" name="Agrupar 26">
            <a:extLst>
              <a:ext uri="{FF2B5EF4-FFF2-40B4-BE49-F238E27FC236}">
                <a16:creationId xmlns:a16="http://schemas.microsoft.com/office/drawing/2014/main" id="{1E723CB4-D1D7-F33B-9D0A-A49FFECDE431}"/>
              </a:ext>
            </a:extLst>
          </p:cNvPr>
          <p:cNvGrpSpPr/>
          <p:nvPr/>
        </p:nvGrpSpPr>
        <p:grpSpPr>
          <a:xfrm>
            <a:off x="206491" y="161364"/>
            <a:ext cx="11779017" cy="431602"/>
            <a:chOff x="206491" y="161364"/>
            <a:chExt cx="11779017" cy="431602"/>
          </a:xfrm>
        </p:grpSpPr>
        <p:grpSp>
          <p:nvGrpSpPr>
            <p:cNvPr id="28" name="Agrupar 27">
              <a:extLst>
                <a:ext uri="{FF2B5EF4-FFF2-40B4-BE49-F238E27FC236}">
                  <a16:creationId xmlns:a16="http://schemas.microsoft.com/office/drawing/2014/main" id="{D73FA4CD-9A8A-D804-59DD-0D68B28F2412}"/>
                </a:ext>
              </a:extLst>
            </p:cNvPr>
            <p:cNvGrpSpPr/>
            <p:nvPr/>
          </p:nvGrpSpPr>
          <p:grpSpPr>
            <a:xfrm>
              <a:off x="206491" y="161364"/>
              <a:ext cx="11779017" cy="431602"/>
              <a:chOff x="206491" y="161364"/>
              <a:chExt cx="11779017" cy="431602"/>
            </a:xfrm>
          </p:grpSpPr>
          <p:grpSp>
            <p:nvGrpSpPr>
              <p:cNvPr id="30" name="Group 6">
                <a:extLst>
                  <a:ext uri="{FF2B5EF4-FFF2-40B4-BE49-F238E27FC236}">
                    <a16:creationId xmlns:a16="http://schemas.microsoft.com/office/drawing/2014/main" id="{4303F667-CE7A-AB45-70A5-CAC3888C7E5E}"/>
                  </a:ext>
                </a:extLst>
              </p:cNvPr>
              <p:cNvGrpSpPr/>
              <p:nvPr/>
            </p:nvGrpSpPr>
            <p:grpSpPr>
              <a:xfrm>
                <a:off x="206491" y="161364"/>
                <a:ext cx="11779017" cy="431602"/>
                <a:chOff x="206491" y="161364"/>
                <a:chExt cx="11779017" cy="431602"/>
              </a:xfrm>
            </p:grpSpPr>
            <p:sp>
              <p:nvSpPr>
                <p:cNvPr id="32" name="Retângulo: Cantos Arredondados 31">
                  <a:extLst>
                    <a:ext uri="{FF2B5EF4-FFF2-40B4-BE49-F238E27FC236}">
                      <a16:creationId xmlns:a16="http://schemas.microsoft.com/office/drawing/2014/main" id="{DE05B833-00C1-05F1-7348-E37810328D9C}"/>
                    </a:ext>
                  </a:extLst>
                </p:cNvPr>
                <p:cNvSpPr/>
                <p:nvPr/>
              </p:nvSpPr>
              <p:spPr>
                <a:xfrm>
                  <a:off x="206491" y="161364"/>
                  <a:ext cx="11779017" cy="431602"/>
                </a:xfrm>
                <a:prstGeom prst="roundRect">
                  <a:avLst/>
                </a:prstGeom>
                <a:gradFill>
                  <a:gsLst>
                    <a:gs pos="99000">
                      <a:srgbClr val="EB5800"/>
                    </a:gs>
                    <a:gs pos="0">
                      <a:srgbClr val="530A0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33" name="Gráfico 32">
                  <a:extLst>
                    <a:ext uri="{FF2B5EF4-FFF2-40B4-BE49-F238E27FC236}">
                      <a16:creationId xmlns:a16="http://schemas.microsoft.com/office/drawing/2014/main" id="{B8A1BCB4-BFED-FB17-1A2C-D5ECD46CE0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grpSp>
          <p:sp>
            <p:nvSpPr>
              <p:cNvPr id="31" name="CaixaDeTexto 17">
                <a:extLst>
                  <a:ext uri="{FF2B5EF4-FFF2-40B4-BE49-F238E27FC236}">
                    <a16:creationId xmlns:a16="http://schemas.microsoft.com/office/drawing/2014/main" id="{4E383FED-E909-213B-43BE-9EE9E6BEBABE}"/>
                  </a:ext>
                </a:extLst>
              </p:cNvPr>
              <p:cNvSpPr txBox="1"/>
              <p:nvPr/>
            </p:nvSpPr>
            <p:spPr>
              <a:xfrm>
                <a:off x="4063126" y="227735"/>
                <a:ext cx="3873397" cy="307777"/>
              </a:xfrm>
              <a:prstGeom prst="rect">
                <a:avLst/>
              </a:prstGeom>
              <a:noFill/>
            </p:spPr>
            <p:txBody>
              <a:bodyPr wrap="square" rtlCol="0">
                <a:spAutoFit/>
              </a:bodyPr>
              <a:lstStyle/>
              <a:p>
                <a:pPr algn="ctr"/>
                <a:r>
                  <a:rPr lang="pt-BR" sz="1400" dirty="0">
                    <a:solidFill>
                      <a:schemeClr val="bg1"/>
                    </a:solidFill>
                    <a:latin typeface="AMX" pitchFamily="2" charset="77"/>
                  </a:rPr>
                  <a:t>CONSTRUÇÃO DE RELACIONAMENTO</a:t>
                </a:r>
              </a:p>
            </p:txBody>
          </p:sp>
        </p:grpSp>
        <p:pic>
          <p:nvPicPr>
            <p:cNvPr id="29" name="Gráfico 28">
              <a:extLst>
                <a:ext uri="{FF2B5EF4-FFF2-40B4-BE49-F238E27FC236}">
                  <a16:creationId xmlns:a16="http://schemas.microsoft.com/office/drawing/2014/main" id="{E6D5C7FC-4FAE-A003-0F4D-3FB3211797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50739" y="232775"/>
              <a:ext cx="758521" cy="286406"/>
            </a:xfrm>
            <a:prstGeom prst="rect">
              <a:avLst/>
            </a:prstGeom>
          </p:spPr>
        </p:pic>
      </p:grpSp>
    </p:spTree>
    <p:extLst>
      <p:ext uri="{BB962C8B-B14F-4D97-AF65-F5344CB8AC3E}">
        <p14:creationId xmlns:p14="http://schemas.microsoft.com/office/powerpoint/2010/main" val="315359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20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700"/>
                            </p:stCondLst>
                            <p:childTnLst>
                              <p:par>
                                <p:cTn id="18" presetID="10" presetClass="entr" presetSubtype="0" fill="hold" grpId="0" nodeType="afterEffect">
                                  <p:stCondLst>
                                    <p:cond delay="0"/>
                                  </p:stCondLst>
                                  <p:childTnLst>
                                    <p:set>
                                      <p:cBhvr>
                                        <p:cTn id="19" dur="1" fill="hold">
                                          <p:stCondLst>
                                            <p:cond delay="0"/>
                                          </p:stCondLst>
                                        </p:cTn>
                                        <p:tgtEl>
                                          <p:spTgt spid="26">
                                            <p:txEl>
                                              <p:pRg st="0" end="0"/>
                                            </p:txEl>
                                          </p:spTgt>
                                        </p:tgtEl>
                                        <p:attrNameLst>
                                          <p:attrName>style.visibility</p:attrName>
                                        </p:attrNameLst>
                                      </p:cBhvr>
                                      <p:to>
                                        <p:strVal val="visible"/>
                                      </p:to>
                                    </p:set>
                                    <p:animEffect transition="in" filter="fade">
                                      <p:cBhvr>
                                        <p:cTn id="20" dur="500"/>
                                        <p:tgtEl>
                                          <p:spTgt spid="26">
                                            <p:txEl>
                                              <p:pRg st="0" end="0"/>
                                            </p:txEl>
                                          </p:spTgt>
                                        </p:tgtEl>
                                      </p:cBhvr>
                                    </p:animEffect>
                                  </p:childTnLst>
                                </p:cTn>
                              </p:par>
                            </p:childTnLst>
                          </p:cTn>
                        </p:par>
                        <p:par>
                          <p:cTn id="21" fill="hold">
                            <p:stCondLst>
                              <p:cond delay="1200"/>
                            </p:stCondLst>
                            <p:childTnLst>
                              <p:par>
                                <p:cTn id="22" presetID="10" presetClass="entr" presetSubtype="0" fill="hold" grpId="0" nodeType="afterEffect">
                                  <p:stCondLst>
                                    <p:cond delay="0"/>
                                  </p:stCondLst>
                                  <p:childTnLst>
                                    <p:set>
                                      <p:cBhvr>
                                        <p:cTn id="23" dur="1" fill="hold">
                                          <p:stCondLst>
                                            <p:cond delay="0"/>
                                          </p:stCondLst>
                                        </p:cTn>
                                        <p:tgtEl>
                                          <p:spTgt spid="26">
                                            <p:txEl>
                                              <p:pRg st="2" end="2"/>
                                            </p:txEl>
                                          </p:spTgt>
                                        </p:tgtEl>
                                        <p:attrNameLst>
                                          <p:attrName>style.visibility</p:attrName>
                                        </p:attrNameLst>
                                      </p:cBhvr>
                                      <p:to>
                                        <p:strVal val="visible"/>
                                      </p:to>
                                    </p:set>
                                    <p:animEffect transition="in" filter="fade">
                                      <p:cBhvr>
                                        <p:cTn id="24"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C52B2-0AB9-7D0D-9E0B-02FDEA4F3C87}"/>
            </a:ext>
          </a:extLst>
        </p:cNvPr>
        <p:cNvGrpSpPr/>
        <p:nvPr/>
      </p:nvGrpSpPr>
      <p:grpSpPr>
        <a:xfrm>
          <a:off x="0" y="0"/>
          <a:ext cx="0" cy="0"/>
          <a:chOff x="0" y="0"/>
          <a:chExt cx="0" cy="0"/>
        </a:xfrm>
      </p:grpSpPr>
      <p:sp>
        <p:nvSpPr>
          <p:cNvPr id="22" name="CaixaDeTexto 21">
            <a:extLst>
              <a:ext uri="{FF2B5EF4-FFF2-40B4-BE49-F238E27FC236}">
                <a16:creationId xmlns:a16="http://schemas.microsoft.com/office/drawing/2014/main" id="{84C50E0F-F012-5DFF-92F4-5D171D29F8E9}"/>
              </a:ext>
            </a:extLst>
          </p:cNvPr>
          <p:cNvSpPr txBox="1"/>
          <p:nvPr/>
        </p:nvSpPr>
        <p:spPr>
          <a:xfrm>
            <a:off x="1326454" y="1545536"/>
            <a:ext cx="5631907" cy="1077218"/>
          </a:xfrm>
          <a:prstGeom prst="rect">
            <a:avLst/>
          </a:prstGeom>
          <a:noFill/>
        </p:spPr>
        <p:txBody>
          <a:bodyPr wrap="square" rtlCol="0">
            <a:spAutoFit/>
          </a:bodyPr>
          <a:lstStyle/>
          <a:p>
            <a:r>
              <a:rPr lang="pt-BR" sz="3200" dirty="0">
                <a:solidFill>
                  <a:schemeClr val="bg1"/>
                </a:solidFill>
                <a:latin typeface="AMX" pitchFamily="2" charset="77"/>
              </a:rPr>
              <a:t>Confira os </a:t>
            </a:r>
            <a:r>
              <a:rPr lang="pt-BR" sz="2800" dirty="0">
                <a:solidFill>
                  <a:schemeClr val="bg1"/>
                </a:solidFill>
                <a:latin typeface="AMX" pitchFamily="2" charset="77"/>
              </a:rPr>
              <a:t>assuntos</a:t>
            </a:r>
            <a:r>
              <a:rPr lang="pt-BR" sz="3200" dirty="0">
                <a:solidFill>
                  <a:schemeClr val="bg1"/>
                </a:solidFill>
                <a:latin typeface="AMX" pitchFamily="2" charset="77"/>
              </a:rPr>
              <a:t> </a:t>
            </a:r>
          </a:p>
          <a:p>
            <a:r>
              <a:rPr lang="pt-BR" sz="3200" dirty="0">
                <a:solidFill>
                  <a:schemeClr val="bg1"/>
                </a:solidFill>
                <a:latin typeface="AMX" pitchFamily="2" charset="77"/>
              </a:rPr>
              <a:t>que </a:t>
            </a:r>
            <a:r>
              <a:rPr lang="pt-BR" sz="3200" b="1" dirty="0">
                <a:solidFill>
                  <a:schemeClr val="bg1"/>
                </a:solidFill>
                <a:latin typeface="AMX" pitchFamily="2" charset="77"/>
              </a:rPr>
              <a:t>vamos abordar</a:t>
            </a:r>
            <a:r>
              <a:rPr lang="pt-BR" sz="3200" dirty="0">
                <a:solidFill>
                  <a:schemeClr val="bg1"/>
                </a:solidFill>
                <a:latin typeface="AMX" pitchFamily="2" charset="77"/>
              </a:rPr>
              <a:t>:</a:t>
            </a:r>
          </a:p>
        </p:txBody>
      </p:sp>
      <p:sp>
        <p:nvSpPr>
          <p:cNvPr id="25" name="Retângulo: Cantos Arredondados 10">
            <a:extLst>
              <a:ext uri="{FF2B5EF4-FFF2-40B4-BE49-F238E27FC236}">
                <a16:creationId xmlns:a16="http://schemas.microsoft.com/office/drawing/2014/main" id="{54431B25-65FF-672B-B40E-965C64E0C2E4}"/>
              </a:ext>
            </a:extLst>
          </p:cNvPr>
          <p:cNvSpPr/>
          <p:nvPr/>
        </p:nvSpPr>
        <p:spPr>
          <a:xfrm>
            <a:off x="1329127" y="2781909"/>
            <a:ext cx="4022518" cy="618211"/>
          </a:xfrm>
          <a:prstGeom prst="roundRect">
            <a:avLst>
              <a:gd name="adj" fmla="val 25040"/>
            </a:avLst>
          </a:prstGeom>
          <a:solidFill>
            <a:srgbClr val="8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3838"/>
            <a:r>
              <a:rPr lang="pt-BR" sz="1600" dirty="0">
                <a:latin typeface="AMX Black" pitchFamily="2" charset="0"/>
              </a:rPr>
              <a:t>COMUNICAÇÃO EFICAZ</a:t>
            </a:r>
          </a:p>
        </p:txBody>
      </p:sp>
      <p:sp>
        <p:nvSpPr>
          <p:cNvPr id="26" name="Retângulo: Cantos Arredondados 11">
            <a:extLst>
              <a:ext uri="{FF2B5EF4-FFF2-40B4-BE49-F238E27FC236}">
                <a16:creationId xmlns:a16="http://schemas.microsoft.com/office/drawing/2014/main" id="{AAD0A03E-4771-BE65-ABD4-AB795D50C1E8}"/>
              </a:ext>
            </a:extLst>
          </p:cNvPr>
          <p:cNvSpPr/>
          <p:nvPr/>
        </p:nvSpPr>
        <p:spPr>
          <a:xfrm>
            <a:off x="1329128" y="3559274"/>
            <a:ext cx="4022517" cy="618211"/>
          </a:xfrm>
          <a:prstGeom prst="roundRect">
            <a:avLst>
              <a:gd name="adj" fmla="val 25040"/>
            </a:avLst>
          </a:prstGeom>
          <a:solidFill>
            <a:srgbClr val="8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600" dirty="0">
                <a:latin typeface="AMX Black" pitchFamily="2" charset="0"/>
              </a:rPr>
              <a:t>     CONSTRUÇÃO DE CONFIANÇA</a:t>
            </a:r>
          </a:p>
        </p:txBody>
      </p:sp>
      <p:sp>
        <p:nvSpPr>
          <p:cNvPr id="27" name="Retângulo: Cantos Arredondados 12">
            <a:extLst>
              <a:ext uri="{FF2B5EF4-FFF2-40B4-BE49-F238E27FC236}">
                <a16:creationId xmlns:a16="http://schemas.microsoft.com/office/drawing/2014/main" id="{9ACADCBC-CFB7-D5EA-0536-FA9FDA8D2CC8}"/>
              </a:ext>
            </a:extLst>
          </p:cNvPr>
          <p:cNvSpPr/>
          <p:nvPr/>
        </p:nvSpPr>
        <p:spPr>
          <a:xfrm>
            <a:off x="1329128" y="4336640"/>
            <a:ext cx="4022517" cy="609598"/>
          </a:xfrm>
          <a:prstGeom prst="roundRect">
            <a:avLst>
              <a:gd name="adj" fmla="val 25040"/>
            </a:avLst>
          </a:prstGeom>
          <a:solidFill>
            <a:srgbClr val="8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600" dirty="0">
                <a:latin typeface="AMX Black" pitchFamily="2" charset="0"/>
              </a:rPr>
              <a:t>     TÉCNICAS DE ENGAJAMENTO</a:t>
            </a:r>
          </a:p>
        </p:txBody>
      </p:sp>
    </p:spTree>
    <p:extLst>
      <p:ext uri="{BB962C8B-B14F-4D97-AF65-F5344CB8AC3E}">
        <p14:creationId xmlns:p14="http://schemas.microsoft.com/office/powerpoint/2010/main" val="1705616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250" fill="hold"/>
                                        <p:tgtEl>
                                          <p:spTgt spid="25"/>
                                        </p:tgtEl>
                                        <p:attrNameLst>
                                          <p:attrName>ppt_w</p:attrName>
                                        </p:attrNameLst>
                                      </p:cBhvr>
                                      <p:tavLst>
                                        <p:tav tm="0">
                                          <p:val>
                                            <p:fltVal val="0"/>
                                          </p:val>
                                        </p:tav>
                                        <p:tav tm="100000">
                                          <p:val>
                                            <p:strVal val="#ppt_w"/>
                                          </p:val>
                                        </p:tav>
                                      </p:tavLst>
                                    </p:anim>
                                    <p:anim calcmode="lin" valueType="num">
                                      <p:cBhvr>
                                        <p:cTn id="12" dur="250" fill="hold"/>
                                        <p:tgtEl>
                                          <p:spTgt spid="25"/>
                                        </p:tgtEl>
                                        <p:attrNameLst>
                                          <p:attrName>ppt_h</p:attrName>
                                        </p:attrNameLst>
                                      </p:cBhvr>
                                      <p:tavLst>
                                        <p:tav tm="0">
                                          <p:val>
                                            <p:fltVal val="0"/>
                                          </p:val>
                                        </p:tav>
                                        <p:tav tm="100000">
                                          <p:val>
                                            <p:strVal val="#ppt_h"/>
                                          </p:val>
                                        </p:tav>
                                      </p:tavLst>
                                    </p:anim>
                                    <p:animEffect transition="in" filter="fade">
                                      <p:cBhvr>
                                        <p:cTn id="13" dur="250"/>
                                        <p:tgtEl>
                                          <p:spTgt spid="25"/>
                                        </p:tgtEl>
                                      </p:cBhvr>
                                    </p:animEffect>
                                  </p:childTnLst>
                                </p:cTn>
                              </p:par>
                            </p:childTnLst>
                          </p:cTn>
                        </p:par>
                        <p:par>
                          <p:cTn id="14" fill="hold">
                            <p:stCondLst>
                              <p:cond delay="750"/>
                            </p:stCondLst>
                            <p:childTnLst>
                              <p:par>
                                <p:cTn id="15" presetID="53" presetClass="entr" presetSubtype="16"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50" fill="hold"/>
                                        <p:tgtEl>
                                          <p:spTgt spid="26"/>
                                        </p:tgtEl>
                                        <p:attrNameLst>
                                          <p:attrName>ppt_w</p:attrName>
                                        </p:attrNameLst>
                                      </p:cBhvr>
                                      <p:tavLst>
                                        <p:tav tm="0">
                                          <p:val>
                                            <p:fltVal val="0"/>
                                          </p:val>
                                        </p:tav>
                                        <p:tav tm="100000">
                                          <p:val>
                                            <p:strVal val="#ppt_w"/>
                                          </p:val>
                                        </p:tav>
                                      </p:tavLst>
                                    </p:anim>
                                    <p:anim calcmode="lin" valueType="num">
                                      <p:cBhvr>
                                        <p:cTn id="18" dur="250" fill="hold"/>
                                        <p:tgtEl>
                                          <p:spTgt spid="26"/>
                                        </p:tgtEl>
                                        <p:attrNameLst>
                                          <p:attrName>ppt_h</p:attrName>
                                        </p:attrNameLst>
                                      </p:cBhvr>
                                      <p:tavLst>
                                        <p:tav tm="0">
                                          <p:val>
                                            <p:fltVal val="0"/>
                                          </p:val>
                                        </p:tav>
                                        <p:tav tm="100000">
                                          <p:val>
                                            <p:strVal val="#ppt_h"/>
                                          </p:val>
                                        </p:tav>
                                      </p:tavLst>
                                    </p:anim>
                                    <p:animEffect transition="in" filter="fade">
                                      <p:cBhvr>
                                        <p:cTn id="19" dur="250"/>
                                        <p:tgtEl>
                                          <p:spTgt spid="26"/>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250" fill="hold"/>
                                        <p:tgtEl>
                                          <p:spTgt spid="27"/>
                                        </p:tgtEl>
                                        <p:attrNameLst>
                                          <p:attrName>ppt_w</p:attrName>
                                        </p:attrNameLst>
                                      </p:cBhvr>
                                      <p:tavLst>
                                        <p:tav tm="0">
                                          <p:val>
                                            <p:fltVal val="0"/>
                                          </p:val>
                                        </p:tav>
                                        <p:tav tm="100000">
                                          <p:val>
                                            <p:strVal val="#ppt_w"/>
                                          </p:val>
                                        </p:tav>
                                      </p:tavLst>
                                    </p:anim>
                                    <p:anim calcmode="lin" valueType="num">
                                      <p:cBhvr>
                                        <p:cTn id="24" dur="250" fill="hold"/>
                                        <p:tgtEl>
                                          <p:spTgt spid="27"/>
                                        </p:tgtEl>
                                        <p:attrNameLst>
                                          <p:attrName>ppt_h</p:attrName>
                                        </p:attrNameLst>
                                      </p:cBhvr>
                                      <p:tavLst>
                                        <p:tav tm="0">
                                          <p:val>
                                            <p:fltVal val="0"/>
                                          </p:val>
                                        </p:tav>
                                        <p:tav tm="100000">
                                          <p:val>
                                            <p:strVal val="#ppt_h"/>
                                          </p:val>
                                        </p:tav>
                                      </p:tavLst>
                                    </p:anim>
                                    <p:animEffect transition="in" filter="fade">
                                      <p:cBhvr>
                                        <p:cTn id="25"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animBg="1"/>
      <p:bldP spid="26" grpId="0" animBg="1"/>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ersonalizada 2">
      <a:majorFont>
        <a:latin typeface="AMX"/>
        <a:ea typeface=""/>
        <a:cs typeface=""/>
      </a:majorFont>
      <a:minorFont>
        <a:latin typeface="AMX"/>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BAA0BFA4660643A687B2FDCEE2805C" ma:contentTypeVersion="16" ma:contentTypeDescription="Create a new document." ma:contentTypeScope="" ma:versionID="fb5be095b8368c1c6cd677da5c35d972">
  <xsd:schema xmlns:xsd="http://www.w3.org/2001/XMLSchema" xmlns:xs="http://www.w3.org/2001/XMLSchema" xmlns:p="http://schemas.microsoft.com/office/2006/metadata/properties" xmlns:ns2="05ec3496-d55f-4088-b91d-c078abc80e92" xmlns:ns3="81d509b4-a50c-4eb4-9c41-c741e6a75022" targetNamespace="http://schemas.microsoft.com/office/2006/metadata/properties" ma:root="true" ma:fieldsID="37001bb5cedbe5141790c51f52d379b8" ns2:_="" ns3:_="">
    <xsd:import namespace="05ec3496-d55f-4088-b91d-c078abc80e92"/>
    <xsd:import namespace="81d509b4-a50c-4eb4-9c41-c741e6a75022"/>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ec3496-d55f-4088-b91d-c078abc80e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62656bb-9f06-4eb9-a633-2fef78b9ad9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d509b4-a50c-4eb4-9c41-c741e6a7502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2c19a5d-29b4-4c37-a0bc-18ab980d9013}" ma:internalName="TaxCatchAll" ma:showField="CatchAllData" ma:web="81d509b4-a50c-4eb4-9c41-c741e6a7502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5ec3496-d55f-4088-b91d-c078abc80e92">
      <Terms xmlns="http://schemas.microsoft.com/office/infopath/2007/PartnerControls"/>
    </lcf76f155ced4ddcb4097134ff3c332f>
    <TaxCatchAll xmlns="81d509b4-a50c-4eb4-9c41-c741e6a75022" xsi:nil="true"/>
  </documentManagement>
</p:properties>
</file>

<file path=customXml/itemProps1.xml><?xml version="1.0" encoding="utf-8"?>
<ds:datastoreItem xmlns:ds="http://schemas.openxmlformats.org/officeDocument/2006/customXml" ds:itemID="{0681EAB3-6475-4EB9-8394-10421B5EA818}"/>
</file>

<file path=customXml/itemProps2.xml><?xml version="1.0" encoding="utf-8"?>
<ds:datastoreItem xmlns:ds="http://schemas.openxmlformats.org/officeDocument/2006/customXml" ds:itemID="{6B98605E-619D-4F01-AE0F-187362DD3A4A}">
  <ds:schemaRefs>
    <ds:schemaRef ds:uri="http://schemas.microsoft.com/sharepoint/v3/contenttype/forms"/>
  </ds:schemaRefs>
</ds:datastoreItem>
</file>

<file path=customXml/itemProps3.xml><?xml version="1.0" encoding="utf-8"?>
<ds:datastoreItem xmlns:ds="http://schemas.openxmlformats.org/officeDocument/2006/customXml" ds:itemID="{660C90E5-0ACF-4DC9-88B1-07D48AD13A71}">
  <ds:schemaRefs>
    <ds:schemaRef ds:uri="http://schemas.microsoft.com/office/2006/metadata/properties"/>
    <ds:schemaRef ds:uri="http://schemas.microsoft.com/office/infopath/2007/PartnerControls"/>
    <ds:schemaRef ds:uri="05ec3496-d55f-4088-b91d-c078abc80e92"/>
    <ds:schemaRef ds:uri="81d509b4-a50c-4eb4-9c41-c741e6a75022"/>
  </ds:schemaRefs>
</ds:datastoreItem>
</file>

<file path=docProps/app.xml><?xml version="1.0" encoding="utf-8"?>
<Properties xmlns="http://schemas.openxmlformats.org/officeDocument/2006/extended-properties" xmlns:vt="http://schemas.openxmlformats.org/officeDocument/2006/docPropsVTypes">
  <Template>2025.02.04.Template_DI_PPT.DN</Template>
  <TotalTime>13976</TotalTime>
  <Words>2882</Words>
  <Application>Microsoft Office PowerPoint</Application>
  <PresentationFormat>Widescreen</PresentationFormat>
  <Paragraphs>312</Paragraphs>
  <Slides>62</Slides>
  <Notes>31</Notes>
  <HiddenSlides>0</HiddenSlides>
  <MMClips>0</MMClips>
  <ScaleCrop>false</ScaleCrop>
  <HeadingPairs>
    <vt:vector size="4" baseType="variant">
      <vt:variant>
        <vt:lpstr>Tema</vt:lpstr>
      </vt:variant>
      <vt:variant>
        <vt:i4>1</vt:i4>
      </vt:variant>
      <vt:variant>
        <vt:lpstr>Títulos de slides</vt:lpstr>
      </vt:variant>
      <vt:variant>
        <vt:i4>62</vt:i4>
      </vt:variant>
    </vt:vector>
  </HeadingPairs>
  <TitlesOfParts>
    <vt:vector size="63" baseType="lpstr">
      <vt:lpstr>Personalizar design</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Débora Neves</dc:creator>
  <cp:lastModifiedBy>Rivania Silva</cp:lastModifiedBy>
  <cp:revision>165</cp:revision>
  <dcterms:created xsi:type="dcterms:W3CDTF">2025-05-09T19:08:35Z</dcterms:created>
  <dcterms:modified xsi:type="dcterms:W3CDTF">2025-12-17T11:28:13Z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0x01010030BAA0BFA4660643A687B2FDCEE2805C</vt:lpwstr>
  </property>
  <property fmtid="{D5CDD505-2E9C-101B-9397-08002B2CF9AE}" pid="3" name="MediaServiceImageTags">
    <vt:lpwstr/>
  </property>
  <property fmtid="{D5CDD505-2E9C-101B-9397-08002B2CF9AE}" pid="4" name="ArticulateGUID">
    <vt:lpwstr>AC38192F-C2CB-4DC2-AC04-F19587690B87</vt:lpwstr>
  </property>
  <property fmtid="{D5CDD505-2E9C-101B-9397-08002B2CF9AE}" pid="5" name="ArticulatePath">
    <vt:lpwstr>2025.08.28_GEEK_CLIENTE_NO_CENTRO_RL_AB</vt:lpwstr>
  </property>
</Properties>
</file>