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tags/tag3.xml" ContentType="application/vnd.openxmlformats-officedocument.presentationml.tags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79"/>
  </p:notesMasterIdLst>
  <p:sldIdLst>
    <p:sldId id="371" r:id="rId5"/>
    <p:sldId id="460" r:id="rId6"/>
    <p:sldId id="260" r:id="rId7"/>
    <p:sldId id="489" r:id="rId8"/>
    <p:sldId id="366" r:id="rId9"/>
    <p:sldId id="402" r:id="rId10"/>
    <p:sldId id="319" r:id="rId11"/>
    <p:sldId id="375" r:id="rId12"/>
    <p:sldId id="490" r:id="rId13"/>
    <p:sldId id="491" r:id="rId14"/>
    <p:sldId id="493" r:id="rId15"/>
    <p:sldId id="494" r:id="rId16"/>
    <p:sldId id="495" r:id="rId17"/>
    <p:sldId id="469" r:id="rId18"/>
    <p:sldId id="552" r:id="rId19"/>
    <p:sldId id="496" r:id="rId20"/>
    <p:sldId id="393" r:id="rId21"/>
    <p:sldId id="497" r:id="rId22"/>
    <p:sldId id="498" r:id="rId23"/>
    <p:sldId id="499" r:id="rId24"/>
    <p:sldId id="500" r:id="rId25"/>
    <p:sldId id="485" r:id="rId26"/>
    <p:sldId id="433" r:id="rId27"/>
    <p:sldId id="501" r:id="rId28"/>
    <p:sldId id="502" r:id="rId29"/>
    <p:sldId id="503" r:id="rId30"/>
    <p:sldId id="504" r:id="rId31"/>
    <p:sldId id="505" r:id="rId32"/>
    <p:sldId id="506" r:id="rId33"/>
    <p:sldId id="508" r:id="rId34"/>
    <p:sldId id="363" r:id="rId35"/>
    <p:sldId id="509" r:id="rId36"/>
    <p:sldId id="507" r:id="rId37"/>
    <p:sldId id="511" r:id="rId38"/>
    <p:sldId id="514" r:id="rId39"/>
    <p:sldId id="515" r:id="rId40"/>
    <p:sldId id="517" r:id="rId41"/>
    <p:sldId id="518" r:id="rId42"/>
    <p:sldId id="519" r:id="rId43"/>
    <p:sldId id="520" r:id="rId44"/>
    <p:sldId id="521" r:id="rId45"/>
    <p:sldId id="522" r:id="rId46"/>
    <p:sldId id="523" r:id="rId47"/>
    <p:sldId id="524" r:id="rId48"/>
    <p:sldId id="525" r:id="rId49"/>
    <p:sldId id="526" r:id="rId50"/>
    <p:sldId id="527" r:id="rId51"/>
    <p:sldId id="528" r:id="rId52"/>
    <p:sldId id="529" r:id="rId53"/>
    <p:sldId id="530" r:id="rId54"/>
    <p:sldId id="531" r:id="rId55"/>
    <p:sldId id="532" r:id="rId56"/>
    <p:sldId id="533" r:id="rId57"/>
    <p:sldId id="534" r:id="rId58"/>
    <p:sldId id="535" r:id="rId59"/>
    <p:sldId id="536" r:id="rId60"/>
    <p:sldId id="537" r:id="rId61"/>
    <p:sldId id="538" r:id="rId62"/>
    <p:sldId id="539" r:id="rId63"/>
    <p:sldId id="540" r:id="rId64"/>
    <p:sldId id="541" r:id="rId65"/>
    <p:sldId id="458" r:id="rId66"/>
    <p:sldId id="542" r:id="rId67"/>
    <p:sldId id="543" r:id="rId68"/>
    <p:sldId id="544" r:id="rId69"/>
    <p:sldId id="545" r:id="rId70"/>
    <p:sldId id="546" r:id="rId71"/>
    <p:sldId id="547" r:id="rId72"/>
    <p:sldId id="548" r:id="rId73"/>
    <p:sldId id="549" r:id="rId74"/>
    <p:sldId id="468" r:id="rId75"/>
    <p:sldId id="550" r:id="rId76"/>
    <p:sldId id="461" r:id="rId77"/>
    <p:sldId id="551" r:id="rId78"/>
  </p:sldIdLst>
  <p:sldSz cx="12192000" cy="6858000"/>
  <p:notesSz cx="6858000" cy="9144000"/>
  <p:custDataLst>
    <p:tags r:id="rId80"/>
  </p:custData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6228"/>
    <a:srgbClr val="E5A98C"/>
    <a:srgbClr val="530C05"/>
    <a:srgbClr val="880000"/>
    <a:srgbClr val="EA5800"/>
    <a:srgbClr val="FF9200"/>
    <a:srgbClr val="0C0C08"/>
    <a:srgbClr val="DA291C"/>
    <a:srgbClr val="DBDBDB"/>
    <a:srgbClr val="B41E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nhum Estilo, Nenhuma Grad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Estilo Clar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Estilo Claro 1 - Ênfas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6495" autoAdjust="0"/>
  </p:normalViewPr>
  <p:slideViewPr>
    <p:cSldViewPr snapToGrid="0">
      <p:cViewPr>
        <p:scale>
          <a:sx n="50" d="100"/>
          <a:sy n="50" d="100"/>
        </p:scale>
        <p:origin x="774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tableStyles" Target="tableStyles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viewProps" Target="view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8C552-338E-478A-B433-03DF5DCCF7D6}" type="datetimeFigureOut">
              <a:rPr lang="pt-BR" smtClean="0"/>
              <a:t>29/09/2025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E0E2F-D2E1-4284-8BA9-858CBAA8D99C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2055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12457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De as boas-vindas ao grupo e introduza a temática informando aos participantes que durante esse treinamento eles poderão saber mais sobre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42249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>
                <a:latin typeface="Calibri"/>
                <a:ea typeface="Calibri"/>
                <a:cs typeface="Calibri"/>
              </a:rPr>
              <a:t>Facilitador</a:t>
            </a:r>
            <a:r>
              <a:rPr lang="en-US" dirty="0">
                <a:latin typeface="Calibri"/>
                <a:ea typeface="Calibri"/>
                <a:cs typeface="Calibri"/>
              </a:rPr>
              <a:t>: </a:t>
            </a:r>
            <a:r>
              <a:rPr lang="en-US" dirty="0" err="1">
                <a:latin typeface="Calibri"/>
                <a:ea typeface="Calibri"/>
                <a:cs typeface="Calibri"/>
              </a:rPr>
              <a:t>Relembre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os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combinados</a:t>
            </a:r>
            <a:r>
              <a:rPr lang="en-US" dirty="0">
                <a:latin typeface="Calibri"/>
                <a:ea typeface="Calibri"/>
                <a:cs typeface="Calibri"/>
              </a:rPr>
              <a:t> junto </a:t>
            </a:r>
            <a:r>
              <a:rPr lang="en-US" dirty="0" err="1">
                <a:latin typeface="Calibri"/>
                <a:ea typeface="Calibri"/>
                <a:cs typeface="Calibri"/>
              </a:rPr>
              <a:t>ao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grupo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6272CF-0BFA-AD49-8D14-6F63CA2F19C2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4690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9958C-E61C-9361-742C-A118E3485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57CFC4E-A644-E341-BDF3-90CEC1DA6F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DE0A46F-8832-0116-19FB-A2804F21F2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0D795E2-099F-E024-DFDD-72496B46FC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46251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34D18-BDC7-43DF-38A9-FDD8AD7ED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B8EEDEA-580D-1154-3DC2-69E1581EBD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B3AEE2A-24AC-DFAF-84EC-2B69AA3373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</a:t>
            </a:r>
            <a:r>
              <a:rPr lang="pt-BR" sz="1200" b="0" i="0" u="none" strike="noStrike" dirty="0">
                <a:solidFill>
                  <a:srgbClr val="000000"/>
                </a:solidFill>
                <a:effectLst/>
                <a:latin typeface="AMX"/>
              </a:rPr>
              <a:t>Reforce que ao escutar ativamente, o vendedor capta não apenas o que o cliente diz, mas também os sentimentos e preocupações subjacentes, isso faz parte do processo de sondagem que, quando somado a empatia de considerar as questões trazidas pelo cliente, cria base para todo o processo de negociação.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E265AA5-BB84-B654-E507-AB5FB5DE87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35253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589E3-8E9A-B4E9-A3E6-03EF10175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3D51D66-198F-870A-62CE-1938411907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3839663-0A62-7086-10F1-22EE5AA066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53AB3FB-5ADB-62AD-2853-A94CE90F46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5957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F28D5-1DCD-69C3-C684-4987F292C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7E198DB-E3B3-BB9F-EB9D-8EFF0D01AF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47F4519-AB2F-8BCC-1DAF-13CA5CBB2F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E8953A5-1A9C-590C-2E89-30CE6FF59E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9586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20814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479645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1754C-70E8-EED5-2E96-B76626E90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1B09E62-C470-FD21-F3E4-53EC772BD4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7FA1BA6-C4DA-A927-F216-D816FC74E0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5547E20-B1BC-FFD7-3016-FFBA527D9C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65106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CBABD-BB64-C388-FEB7-C1ADFF435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E223FD2-3BBB-0273-DBCF-A4A775CA95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6439C2F-35D8-BE7A-3454-6327B5AC3B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B8FE927-1161-CF09-57A4-EDE9E1FA18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7398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2C348-838E-4212-8577-6B5015490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4FCF5F5-C957-D6B2-B998-F98D8DBAF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DD20D58-2C48-4AD7-CBF5-249AEB6AC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527B1E0-9F1E-58BC-3EA7-F855E1FBD6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492743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3D4FE-42BF-E2F6-9D67-D37DB0516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1608799-BB3C-4558-C523-25EC601CA3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F83C27E-CF41-2139-F065-17A06FB412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7E4CCB-8E5C-B3FD-48D3-35F213B81F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54637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E72F4-2111-A753-F3DA-990FAC32B3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16C8192-FCAF-4F62-5876-0CD0C70EFE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0EE5E0-492B-FC30-FABB-A5DC6B563F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682380D-C2A4-640C-845E-FD9D948088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8953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B572C-665C-4D7C-1CA1-CE35D2F6A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B46612B-AB8D-26DD-9395-8A4655CB2B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F167A86-6F53-6E08-3765-3C3916A3EA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</a:t>
            </a: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Reforce a ideia de que a pesquisa revelou que o sucesso reside na habilidade de fazer as perguntas certas, e não na capacidade de falar.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F9269EF-DD85-DAA0-AB74-7FB8BC0206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46949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</a:t>
            </a: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Reforce a ideia de que a pesquisa revelou que o sucesso reside na habilidade de fazer as perguntas certas, e não na capacidade de falar.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111762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827318-DDD4-C591-6E97-3C6C0CEAC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E8E9F32-0D8D-549F-99E1-0E7B26AEE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FD7BA46-8D0D-8638-0023-C14A6818F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F0D1853-AB59-FB24-1036-8CAF6D0082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39076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F244E-D817-F79F-8A06-301EDAB88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0187AC7-6DB4-F559-C2F7-0C4B7436D3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4E687BD-EEB5-3C3F-32E3-608E48E0D4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80B8C2B-42DA-CE7A-45F4-D231452C53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6491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732EE-57B3-1B9A-5F9D-F3B2767C1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C84DD56-2EAC-C5D1-30FE-5139144F7B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E778C58-828C-B448-B447-5F90CE7CE3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926816D-B78A-2294-7DC6-C5A8B81C1F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583983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90554-037B-15E2-A2E3-189AFACA84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06D45AD-414E-FCBD-CFC4-7B9458232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60F7469-8797-EA33-55EF-59587869C9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63B700C-8ADF-7CE6-6C73-A6DF25ED7D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729579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90E1A-8D4C-C44E-7CE2-E6FDCE7BA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556FD17-EB08-4955-B6C6-0840E26615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5A8DA93-43D0-0DD0-307D-2C2B15673D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6161C30-8D6F-579E-CFAE-49D0B693B7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84220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2F2B44-459E-6FC0-CECF-608E6875B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60271FC-1879-0CF2-3B83-878F78A6A3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DF013C1-92FE-3441-B7AD-6254DD1E9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2991BA5-F6EB-C303-2576-E7BDBE7C46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152389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1E1A0-698B-829A-2508-556EB9427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F0CB7B9-AEFF-6ABA-6E87-54527CE3CF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8F39194-436D-8599-FFAB-96EAC87576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D1ED5E5-1CEB-8C81-3633-FA539EC69B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677801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CA362-F9F2-8A2D-4199-B91EC40836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61229EE-FEA6-A824-7FD6-D75CFC047C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5E7FDC9-FD55-E7F4-D59B-DF23E0C90D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7AC004F-6A0A-7883-8301-C6CC42FD28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6362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281D0-6991-A5ED-A6F9-50A290AE2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5B8E134-4F66-DD41-8D9B-0D48CD7374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A73023C-7690-BFEE-EDF2-03CFCB572B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0" dirty="0"/>
              <a:t>Facilitador: Esclareça que </a:t>
            </a: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baseado no trabalho de </a:t>
            </a:r>
            <a:r>
              <a:rPr lang="pt-BR" b="0" i="0" dirty="0" err="1">
                <a:solidFill>
                  <a:srgbClr val="131314"/>
                </a:solidFill>
                <a:effectLst/>
                <a:latin typeface="Google Sans Text"/>
              </a:rPr>
              <a:t>Oren</a:t>
            </a: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 </a:t>
            </a:r>
            <a:r>
              <a:rPr lang="pt-BR" b="0" i="0" dirty="0" err="1">
                <a:solidFill>
                  <a:srgbClr val="131314"/>
                </a:solidFill>
                <a:effectLst/>
                <a:latin typeface="Google Sans Text"/>
              </a:rPr>
              <a:t>Klaff</a:t>
            </a: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, o conceito de "frame" refere-se à perspectiva que cada parte traz para a negociação. </a:t>
            </a:r>
            <a:endParaRPr lang="pt-BR" b="0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37C7084-14E3-8810-1D45-427DD02EF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787922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9DCD9-B2F0-790E-D0E6-4A4DC2F64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E2E1DE6-3E16-8B61-5291-550E23729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B4FF5CD-AE89-7E06-5BA2-95BB1A1828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20BFC6D-A7CC-7C0C-C158-1CD4837AC1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798164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897A8-63EE-CD6A-4316-CC29C886B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2BCF2FE-D06B-22F5-680C-782F8E6A16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32CAC6D-5988-FB6B-53EE-36C0F69C63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1CFFEC5-2E98-2E62-2DBB-FB1996DB6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27743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8B7A1B-5CA6-5905-F8C7-861CD0A66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053C4A8-B7E4-5DC7-E45F-0FEBE358D4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0B141D1-CF27-A6B7-37B7-4208EA67D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0DA7C79-CEFF-C336-44F4-73DB86A1E0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311853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E67B3-D783-1AB9-1E6B-10F1528EC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BD26F67-5F88-1FE8-0B33-FC59967AB0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7167B18-4034-F244-16EE-8497382408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73DCBBE-B9BB-A49B-3B09-18A94B3686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632213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80674-0812-2B54-E7B8-9F82DC90D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12C7C9-B840-7D4A-B855-1675BC2D7E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3AD3E04-8265-9213-AED7-51736C6DD7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71E4A2E-C785-E609-E657-2C91FC4D58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321297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6189E-94D0-32F6-5690-EC19FDFE4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EC7C3E5-87E7-8C6D-C669-EFB444B4F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5FAD7E2-89FE-97DA-211D-F1CE6D9D71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5E0C7B7-18CD-FDA8-302F-9A8B83B948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6036784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20349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A94DE7-F5FF-209C-6CEE-5581C754B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CD65011-8223-34CB-D089-465616C763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DD1EE4E-39B3-1C15-A7E6-92C39C295E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BBEA120-D41A-2D72-C9E4-65001A997C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1323706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4A180-B88B-B0CD-B29C-CA671BF75B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D00AC9F-6DA6-868A-6BDE-0870858F81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49CDB43-8CC4-FFD9-FB47-915FC9307A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0" i="0" dirty="0">
                <a:solidFill>
                  <a:srgbClr val="131314"/>
                </a:solidFill>
                <a:effectLst/>
                <a:latin typeface="Google Sans Text"/>
              </a:rPr>
              <a:t>Facilitador: Como exemplo você pode propor uma analogia de que assim como um médico diagnostica antes de prescrever, o vendedor precisa primeiro diagnosticar completamente o problema do 'paciente' (o cliente) antes de prescrever um 'remédio' (a solução).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479827D-18FD-4973-694C-F40E3773DA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0091136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F61B6-0533-3E3A-5475-39F01B990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B3B891E-AE03-2B33-03A9-F5DE858733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E5FBDDC-76EE-D701-3813-70D2BAA99A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50E3490-3913-2E09-3429-7ACF24188E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871419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618AE-410A-8CF5-6EEF-71DC17D6A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D9E4D05-502F-231B-DD1B-699248793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F92943E-5842-F964-14B6-FA847523E3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Convide o grupo a interagir e contribuir com suas percepções sobre a temática, reforçando a ideia de que o objetivo não é encontrar alguém que responda corretamente e sim entender o nível de conhecimento que eles possuem sobre o assunto.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5637534-C334-E5EB-3A84-930402AAC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4376136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0" dirty="0"/>
              <a:t>Facilitador: Esclareça que, vendedores com essa postura evitam “empurrar produtos” e assumem o papel de diagnosticar necessidades, como um consultor confiável, analisando o cenário do cliente antes de prescrever algo.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87891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2CAAEC-3596-EC9E-B216-E87D5932A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C09032A-873B-F0C3-FB17-7DC2A759A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679667A-46B4-14D4-2BF2-1339684B4F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81CFB54-3C22-61D2-AFDF-AA02A1B8A0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537694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EBD3A-986B-261D-0461-7443CBEF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79EEC81-A833-4874-DE32-472C5B3626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DF00A0D-7B72-893A-B5AA-8F1D8A3CAB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6DE399E-C8CB-FEE0-2BC8-98238BAF15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972002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C26D6-575B-C87D-9F8C-F472684E3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F313449-654F-1293-42C8-4633C6E394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49C3733-3D7B-38C7-6E3B-8C0DCE3B62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8C34933-F2C8-6AFC-33D3-D0559CF5D9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7292961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B6245-CEFB-F10C-2F6C-211437952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4AA3BDA-6191-4513-B9EA-FF5B8D0AF9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C13F352-0CE1-D94B-A6EC-F70CB1C77F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0ED917B-8167-15E4-F34D-10DA60E9A1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9607788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3CD10-63BC-0E61-D32B-F655105C8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B32385B-B07D-6606-DC66-9FC773D481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2B0BFE2-9BA4-F4F0-797D-9757F4147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A3D044B-57FB-B38F-6810-B3A6704D53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057896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978C2-CD09-48EE-6BC8-617515B46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C1C98CC-1C48-055E-0BB5-7E459C70A4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64FF386-420E-67B6-CD9D-B726C08926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BDFE541-B41E-26B4-0F59-56A9B4C95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7604074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B307BB-9855-4724-BAEE-A37B81D25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5A42BF4-8B44-E714-58CB-C7003404D2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9D6F674-9962-3EEE-01D9-A0B3392F55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6D78115-E6B7-C5D1-99D7-28EA84A8D4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9294963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B81CB-F1B3-D939-332A-5B3930693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41081AE-E7B3-07DC-D347-94E2D9383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E27D865-44BE-3548-B544-8CF3954564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7F11DB8-0CDD-2B3B-41CC-ABCE4D2015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7198284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4C7593-1DA4-82CB-D940-0AEC8E211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D08017A-956C-41BA-36B7-4FA42E0D1A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64A8643-15A8-7BAF-43DA-6684A0F9F1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3113130-25B0-0CEB-F890-7B4545E350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8698619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460C6-BCC6-0056-CB3D-B44A313B3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C0BC730-558F-C5C1-5903-A14BACA0B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5E431B8-0526-F3E0-11AB-C480A7FB39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Facilitador: Informe ao grupo que vocês farão uma atividade que objetiva aplicar os conceitos aprendidos ao longo do treinamento.</a:t>
            </a:r>
          </a:p>
          <a:p>
            <a:endParaRPr lang="pt-BR" b="0" dirty="0"/>
          </a:p>
          <a:p>
            <a:r>
              <a:rPr lang="pt-BR" b="0" dirty="0"/>
              <a:t>Passo a passo:</a:t>
            </a:r>
          </a:p>
          <a:p>
            <a:endParaRPr lang="pt-BR" b="0" dirty="0"/>
          </a:p>
          <a:p>
            <a:r>
              <a:rPr lang="pt-BR" b="0" dirty="0"/>
              <a:t>Peça para os participantes que separem uma folha e caneta para anotações</a:t>
            </a:r>
          </a:p>
          <a:p>
            <a:r>
              <a:rPr lang="pt-BR" b="0" dirty="0"/>
              <a:t>Apresente o perfil do cliente fictício </a:t>
            </a:r>
            <a:br>
              <a:rPr lang="pt-BR" b="0" dirty="0"/>
            </a:br>
            <a:r>
              <a:rPr lang="pt-BR" b="0" dirty="0"/>
              <a:t>Explique que, com base no cliente, eles deverão escrever:</a:t>
            </a:r>
          </a:p>
          <a:p>
            <a:endParaRPr lang="pt-BR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Uma pergunta de Problema, uma de Implicação e uma de Necessidade de Solução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pt-BR" b="0" dirty="0"/>
              <a:t>Um compromisso prático de aplicação futura (com quem irá compartilhar ou testar)</a:t>
            </a:r>
          </a:p>
          <a:p>
            <a:endParaRPr lang="pt-BR" b="0" dirty="0"/>
          </a:p>
          <a:p>
            <a:r>
              <a:rPr lang="pt-BR" b="0" dirty="0"/>
              <a:t>Peça para cada participante usar suas palavras e reforce que o foco está em construir o raciocínio, e não apenas dar uma resposta.</a:t>
            </a:r>
            <a:br>
              <a:rPr lang="pt-BR" b="0" dirty="0"/>
            </a:br>
            <a:r>
              <a:rPr lang="pt-BR" b="0" dirty="0"/>
              <a:t>Estabeleça um tempo limite para a escrita e ao final dele avance para os slides de reflexão para que os participantes possam analisar suas respostas.</a:t>
            </a:r>
          </a:p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8793F53-9D9C-6025-4D17-21AB690121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3301693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D24F8-8C78-8A5E-3741-87C420AFB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71F1218-0559-A943-2099-2260B72A70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2DE9052-3441-023D-069A-847A4EA8CA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A4D2923-7DF5-1EF7-06EA-B743EB757C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70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7557656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692D9-3917-CE4A-375A-5AB494A96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0A565EF-D89F-E04B-660E-65957C7CA6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5A20C1C-379E-7CEF-538B-A15B2B0ECA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0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A366D7E-E9DF-B2A2-38F4-F0E29FA705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73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6021910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E9B2A-8AB6-FE3F-23DD-0FA69B12A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252A2B3-18DC-E5F2-D4C6-E6D033079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34D6249-FF01-0290-1BF2-CFC00AF3A0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aseline="0" dirty="0"/>
              <a:t>Facilitador: Encerre o treinamento e se despeça dos participantes agradecendo pela atenção e participação.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7DCB8D4-F25E-F260-344F-1BF1447DD6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E0E2F-D2E1-4284-8BA9-858CBAA8D99C}" type="slidenum">
              <a:rPr lang="pt-BR" smtClean="0"/>
              <a:t>74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26510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4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4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230B6082-952E-6412-D6F3-D56B744D524B}"/>
              </a:ext>
            </a:extLst>
          </p:cNvPr>
          <p:cNvSpPr/>
          <p:nvPr userDrawn="1"/>
        </p:nvSpPr>
        <p:spPr>
          <a:xfrm>
            <a:off x="-38100" y="0"/>
            <a:ext cx="12192000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  <a:alpha val="63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0"/>
                </a:srgbClr>
              </a:gs>
              <a:gs pos="100000">
                <a:srgbClr val="530C05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5CB9736-5978-3D2A-A3F1-17875B75B4DE}"/>
              </a:ext>
            </a:extLst>
          </p:cNvPr>
          <p:cNvGrpSpPr/>
          <p:nvPr userDrawn="1"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B137EDB2-9F29-FD1B-D615-C0FEACC265DA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ACA112A0-F8A3-0EBD-7E3D-D199CFC275AB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2A6CB74A-9099-9592-8028-16C91E87B599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C61E9150-B113-D6BE-AE40-61E35DE672F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5CCD5E9A-C95D-EF3E-CC67-C301E16776B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CB303710-FBE1-3665-2BBF-C275CE8347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25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2F9C9FD4-9CE7-72DB-4071-D4FB8ECE45C7}"/>
              </a:ext>
            </a:extLst>
          </p:cNvPr>
          <p:cNvGrpSpPr/>
          <p:nvPr userDrawn="1"/>
        </p:nvGrpSpPr>
        <p:grpSpPr>
          <a:xfrm>
            <a:off x="4879394" y="6110371"/>
            <a:ext cx="2651907" cy="485509"/>
            <a:chOff x="5282038" y="6110371"/>
            <a:chExt cx="2651907" cy="485509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076ADE1D-EE13-63BC-F49A-7A7A8126C9A7}"/>
                </a:ext>
              </a:extLst>
            </p:cNvPr>
            <p:cNvGrpSpPr/>
            <p:nvPr/>
          </p:nvGrpSpPr>
          <p:grpSpPr>
            <a:xfrm>
              <a:off x="5282038" y="6110371"/>
              <a:ext cx="2426863" cy="485509"/>
              <a:chOff x="786608" y="1429966"/>
              <a:chExt cx="3743433" cy="748897"/>
            </a:xfrm>
          </p:grpSpPr>
          <p:grpSp>
            <p:nvGrpSpPr>
              <p:cNvPr id="5" name="Agrupar 4">
                <a:extLst>
                  <a:ext uri="{FF2B5EF4-FFF2-40B4-BE49-F238E27FC236}">
                    <a16:creationId xmlns:a16="http://schemas.microsoft.com/office/drawing/2014/main" id="{8F43791E-5DD5-8BC7-E339-301B80483719}"/>
                  </a:ext>
                </a:extLst>
              </p:cNvPr>
              <p:cNvGrpSpPr/>
              <p:nvPr/>
            </p:nvGrpSpPr>
            <p:grpSpPr>
              <a:xfrm>
                <a:off x="786608" y="1429966"/>
                <a:ext cx="3743433" cy="748897"/>
                <a:chOff x="786608" y="1429966"/>
                <a:chExt cx="3743433" cy="748897"/>
              </a:xfrm>
            </p:grpSpPr>
            <p:grpSp>
              <p:nvGrpSpPr>
                <p:cNvPr id="7" name="Agrupar 6">
                  <a:extLst>
                    <a:ext uri="{FF2B5EF4-FFF2-40B4-BE49-F238E27FC236}">
                      <a16:creationId xmlns:a16="http://schemas.microsoft.com/office/drawing/2014/main" id="{AA1A1641-F724-C328-FD00-37F5F8E815F8}"/>
                    </a:ext>
                  </a:extLst>
                </p:cNvPr>
                <p:cNvGrpSpPr/>
                <p:nvPr/>
              </p:nvGrpSpPr>
              <p:grpSpPr>
                <a:xfrm>
                  <a:off x="786608" y="1429966"/>
                  <a:ext cx="3743433" cy="748897"/>
                  <a:chOff x="2493735" y="1095669"/>
                  <a:chExt cx="3743433" cy="748897"/>
                </a:xfrm>
              </p:grpSpPr>
              <p:sp>
                <p:nvSpPr>
                  <p:cNvPr id="16" name="Retângulo Arredondado 53">
                    <a:extLst>
                      <a:ext uri="{FF2B5EF4-FFF2-40B4-BE49-F238E27FC236}">
                        <a16:creationId xmlns:a16="http://schemas.microsoft.com/office/drawing/2014/main" id="{256946C4-85F8-EFFE-67F3-85DC6AE84F7B}"/>
                      </a:ext>
                    </a:extLst>
                  </p:cNvPr>
                  <p:cNvSpPr/>
                  <p:nvPr/>
                </p:nvSpPr>
                <p:spPr>
                  <a:xfrm>
                    <a:off x="2493735" y="1095669"/>
                    <a:ext cx="2763943" cy="748897"/>
                  </a:xfrm>
                  <a:prstGeom prst="roundRect">
                    <a:avLst>
                      <a:gd name="adj" fmla="val 15359"/>
                    </a:avLst>
                  </a:prstGeom>
                  <a:solidFill>
                    <a:srgbClr val="530C05">
                      <a:alpha val="24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dirty="0"/>
                  </a:p>
                </p:txBody>
              </p:sp>
              <p:sp>
                <p:nvSpPr>
                  <p:cNvPr id="17" name="Retângulo Arredondado 54">
                    <a:extLst>
                      <a:ext uri="{FF2B5EF4-FFF2-40B4-BE49-F238E27FC236}">
                        <a16:creationId xmlns:a16="http://schemas.microsoft.com/office/drawing/2014/main" id="{ACEEC5D0-8682-83E3-BDDB-BA5BB70499FB}"/>
                      </a:ext>
                    </a:extLst>
                  </p:cNvPr>
                  <p:cNvSpPr/>
                  <p:nvPr/>
                </p:nvSpPr>
                <p:spPr>
                  <a:xfrm>
                    <a:off x="4258605" y="1212401"/>
                    <a:ext cx="1978563" cy="510681"/>
                  </a:xfrm>
                  <a:prstGeom prst="roundRect">
                    <a:avLst/>
                  </a:prstGeom>
                  <a:solidFill>
                    <a:srgbClr val="530C0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dirty="0"/>
                  </a:p>
                </p:txBody>
              </p:sp>
            </p:grpSp>
            <p:sp>
              <p:nvSpPr>
                <p:cNvPr id="15" name="CaixaDeTexto 14">
                  <a:extLst>
                    <a:ext uri="{FF2B5EF4-FFF2-40B4-BE49-F238E27FC236}">
                      <a16:creationId xmlns:a16="http://schemas.microsoft.com/office/drawing/2014/main" id="{206B66C0-1863-2F38-39A0-CDBF75D59A86}"/>
                    </a:ext>
                  </a:extLst>
                </p:cNvPr>
                <p:cNvSpPr txBox="1"/>
                <p:nvPr/>
              </p:nvSpPr>
              <p:spPr>
                <a:xfrm>
                  <a:off x="869631" y="1585127"/>
                  <a:ext cx="1739349" cy="47474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sz="1400" b="1" i="1" dirty="0">
                      <a:solidFill>
                        <a:srgbClr val="530C05"/>
                      </a:solidFill>
                      <a:latin typeface="AMX" pitchFamily="2" charset="77"/>
                    </a:rPr>
                    <a:t>FIELD  </a:t>
                  </a:r>
                  <a:r>
                    <a:rPr lang="pt-BR" sz="1400" b="0" i="1" dirty="0">
                      <a:solidFill>
                        <a:srgbClr val="530C05"/>
                      </a:solidFill>
                      <a:latin typeface="AMX" pitchFamily="2" charset="77"/>
                    </a:rPr>
                    <a:t>Sales</a:t>
                  </a:r>
                </a:p>
              </p:txBody>
            </p:sp>
          </p:grpSp>
          <p:pic>
            <p:nvPicPr>
              <p:cNvPr id="6" name="Gráfico 5">
                <a:extLst>
                  <a:ext uri="{FF2B5EF4-FFF2-40B4-BE49-F238E27FC236}">
                    <a16:creationId xmlns:a16="http://schemas.microsoft.com/office/drawing/2014/main" id="{5BF03EDA-9942-19B4-B627-02CB0C1280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 t="9492" b="9492"/>
              <a:stretch/>
            </p:blipFill>
            <p:spPr>
              <a:xfrm>
                <a:off x="2672923" y="1616480"/>
                <a:ext cx="447146" cy="362257"/>
              </a:xfrm>
              <a:prstGeom prst="rect">
                <a:avLst/>
              </a:prstGeom>
            </p:spPr>
          </p:pic>
        </p:grp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7D6D72C0-AA42-8C38-58A9-961CE98803B2}"/>
                </a:ext>
              </a:extLst>
            </p:cNvPr>
            <p:cNvSpPr txBox="1"/>
            <p:nvPr/>
          </p:nvSpPr>
          <p:spPr>
            <a:xfrm>
              <a:off x="6770971" y="6223662"/>
              <a:ext cx="116297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200" spc="300" dirty="0">
                  <a:solidFill>
                    <a:schemeClr val="bg1"/>
                  </a:solidFill>
                  <a:latin typeface="AMX" pitchFamily="2" charset="77"/>
                </a:rPr>
                <a:t>FARMER</a:t>
              </a:r>
            </a:p>
          </p:txBody>
        </p:sp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8E0FA5D7-A41C-7279-7055-BFBBCED9A3A1}"/>
              </a:ext>
            </a:extLst>
          </p:cNvPr>
          <p:cNvGrpSpPr/>
          <p:nvPr userDrawn="1"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7A711A4F-EC00-0087-5A84-3FDFCD5B0D3B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1" name="Group 6">
                <a:extLst>
                  <a:ext uri="{FF2B5EF4-FFF2-40B4-BE49-F238E27FC236}">
                    <a16:creationId xmlns:a16="http://schemas.microsoft.com/office/drawing/2014/main" id="{8D0A8962-2D61-255D-8C10-B43356ECB5DF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3" name="Retângulo: Cantos Arredondados 12">
                  <a:extLst>
                    <a:ext uri="{FF2B5EF4-FFF2-40B4-BE49-F238E27FC236}">
                      <a16:creationId xmlns:a16="http://schemas.microsoft.com/office/drawing/2014/main" id="{7EA66837-41AF-71AA-E179-352D538C92FB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4" name="Gráfico 13">
                  <a:extLst>
                    <a:ext uri="{FF2B5EF4-FFF2-40B4-BE49-F238E27FC236}">
                      <a16:creationId xmlns:a16="http://schemas.microsoft.com/office/drawing/2014/main" id="{C6C03C03-DB40-6F75-9935-47D3A2B26A0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2" name="CaixaDeTexto 17">
                <a:extLst>
                  <a:ext uri="{FF2B5EF4-FFF2-40B4-BE49-F238E27FC236}">
                    <a16:creationId xmlns:a16="http://schemas.microsoft.com/office/drawing/2014/main" id="{4B8767A5-CE60-A23D-CE8C-27EE974B9A3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F68CD485-FC49-1B6C-CF77-9E4F310C7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97909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0FC6FEB9-2C09-8E06-40F7-2359BE6A7F60}"/>
              </a:ext>
            </a:extLst>
          </p:cNvPr>
          <p:cNvGrpSpPr/>
          <p:nvPr userDrawn="1"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CBDA88DB-5F47-C242-7D2F-A87DD2F58927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0D94C4F8-B58F-0E26-3A5B-00237A4E004E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3F148F17-FC7A-7DDE-FB15-E57EDB592DE6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BC7E5340-AE09-2C39-8198-B90349C4939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69356AB6-2F49-CFFB-7523-134B57FE0808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F009DA05-1C6D-BFD4-C0FD-F6F835EED2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7468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Agrupar 28">
            <a:extLst>
              <a:ext uri="{FF2B5EF4-FFF2-40B4-BE49-F238E27FC236}">
                <a16:creationId xmlns:a16="http://schemas.microsoft.com/office/drawing/2014/main" id="{AF718B64-AB79-AB0C-4EB6-6043F9A2AD20}"/>
              </a:ext>
            </a:extLst>
          </p:cNvPr>
          <p:cNvGrpSpPr/>
          <p:nvPr/>
        </p:nvGrpSpPr>
        <p:grpSpPr>
          <a:xfrm>
            <a:off x="4879394" y="6110371"/>
            <a:ext cx="2651907" cy="485509"/>
            <a:chOff x="5282038" y="6110371"/>
            <a:chExt cx="2651907" cy="485509"/>
          </a:xfrm>
        </p:grpSpPr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6D68EC74-C07C-5CFD-82A7-B56470B3F70E}"/>
                </a:ext>
              </a:extLst>
            </p:cNvPr>
            <p:cNvGrpSpPr/>
            <p:nvPr/>
          </p:nvGrpSpPr>
          <p:grpSpPr>
            <a:xfrm>
              <a:off x="5282038" y="6110371"/>
              <a:ext cx="2426863" cy="485509"/>
              <a:chOff x="786608" y="1429966"/>
              <a:chExt cx="3743433" cy="748897"/>
            </a:xfrm>
          </p:grpSpPr>
          <p:grpSp>
            <p:nvGrpSpPr>
              <p:cNvPr id="41" name="Agrupar 40">
                <a:extLst>
                  <a:ext uri="{FF2B5EF4-FFF2-40B4-BE49-F238E27FC236}">
                    <a16:creationId xmlns:a16="http://schemas.microsoft.com/office/drawing/2014/main" id="{1870B4E1-B0CC-A800-2005-5068BECCE07C}"/>
                  </a:ext>
                </a:extLst>
              </p:cNvPr>
              <p:cNvGrpSpPr/>
              <p:nvPr/>
            </p:nvGrpSpPr>
            <p:grpSpPr>
              <a:xfrm>
                <a:off x="786608" y="1429966"/>
                <a:ext cx="3743433" cy="748897"/>
                <a:chOff x="786608" y="1429966"/>
                <a:chExt cx="3743433" cy="748897"/>
              </a:xfrm>
            </p:grpSpPr>
            <p:grpSp>
              <p:nvGrpSpPr>
                <p:cNvPr id="43" name="Agrupar 42">
                  <a:extLst>
                    <a:ext uri="{FF2B5EF4-FFF2-40B4-BE49-F238E27FC236}">
                      <a16:creationId xmlns:a16="http://schemas.microsoft.com/office/drawing/2014/main" id="{091E216C-0C97-B5D0-2EC7-FCA4D9266848}"/>
                    </a:ext>
                  </a:extLst>
                </p:cNvPr>
                <p:cNvGrpSpPr/>
                <p:nvPr/>
              </p:nvGrpSpPr>
              <p:grpSpPr>
                <a:xfrm>
                  <a:off x="786608" y="1429966"/>
                  <a:ext cx="3743433" cy="748897"/>
                  <a:chOff x="2493735" y="1095669"/>
                  <a:chExt cx="3743433" cy="748897"/>
                </a:xfrm>
              </p:grpSpPr>
              <p:sp>
                <p:nvSpPr>
                  <p:cNvPr id="45" name="Retângulo Arredondado 44">
                    <a:extLst>
                      <a:ext uri="{FF2B5EF4-FFF2-40B4-BE49-F238E27FC236}">
                        <a16:creationId xmlns:a16="http://schemas.microsoft.com/office/drawing/2014/main" id="{EBAB9672-972B-B299-59C3-EFCC649AEB0C}"/>
                      </a:ext>
                    </a:extLst>
                  </p:cNvPr>
                  <p:cNvSpPr/>
                  <p:nvPr/>
                </p:nvSpPr>
                <p:spPr>
                  <a:xfrm>
                    <a:off x="2493735" y="1095669"/>
                    <a:ext cx="2763943" cy="748897"/>
                  </a:xfrm>
                  <a:prstGeom prst="roundRect">
                    <a:avLst>
                      <a:gd name="adj" fmla="val 15359"/>
                    </a:avLst>
                  </a:prstGeom>
                  <a:solidFill>
                    <a:srgbClr val="530C05">
                      <a:alpha val="24000"/>
                    </a:srgb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dirty="0"/>
                  </a:p>
                </p:txBody>
              </p:sp>
              <p:sp>
                <p:nvSpPr>
                  <p:cNvPr id="46" name="Retângulo Arredondado 45">
                    <a:extLst>
                      <a:ext uri="{FF2B5EF4-FFF2-40B4-BE49-F238E27FC236}">
                        <a16:creationId xmlns:a16="http://schemas.microsoft.com/office/drawing/2014/main" id="{2ADA0DCA-78F9-742E-DF93-7CFF3697891A}"/>
                      </a:ext>
                    </a:extLst>
                  </p:cNvPr>
                  <p:cNvSpPr/>
                  <p:nvPr/>
                </p:nvSpPr>
                <p:spPr>
                  <a:xfrm>
                    <a:off x="4258605" y="1212401"/>
                    <a:ext cx="1978563" cy="510681"/>
                  </a:xfrm>
                  <a:prstGeom prst="roundRect">
                    <a:avLst/>
                  </a:prstGeom>
                  <a:solidFill>
                    <a:srgbClr val="530C0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t-BR" dirty="0"/>
                  </a:p>
                </p:txBody>
              </p:sp>
            </p:grpSp>
            <p:sp>
              <p:nvSpPr>
                <p:cNvPr id="44" name="CaixaDeTexto 43">
                  <a:extLst>
                    <a:ext uri="{FF2B5EF4-FFF2-40B4-BE49-F238E27FC236}">
                      <a16:creationId xmlns:a16="http://schemas.microsoft.com/office/drawing/2014/main" id="{4CA8AB46-DE61-42B9-C0BE-67147ED3C377}"/>
                    </a:ext>
                  </a:extLst>
                </p:cNvPr>
                <p:cNvSpPr txBox="1"/>
                <p:nvPr/>
              </p:nvSpPr>
              <p:spPr>
                <a:xfrm>
                  <a:off x="869631" y="1585127"/>
                  <a:ext cx="1739349" cy="47474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pt-BR" sz="1400" b="1" i="1" dirty="0">
                      <a:solidFill>
                        <a:srgbClr val="530C05"/>
                      </a:solidFill>
                      <a:latin typeface="AMX" pitchFamily="2" charset="77"/>
                    </a:rPr>
                    <a:t>FIELD  </a:t>
                  </a:r>
                  <a:r>
                    <a:rPr lang="pt-BR" sz="1400" b="0" i="1" dirty="0">
                      <a:solidFill>
                        <a:srgbClr val="530C05"/>
                      </a:solidFill>
                      <a:latin typeface="AMX" pitchFamily="2" charset="77"/>
                    </a:rPr>
                    <a:t>Sales</a:t>
                  </a:r>
                </a:p>
              </p:txBody>
            </p:sp>
          </p:grpSp>
          <p:pic>
            <p:nvPicPr>
              <p:cNvPr id="42" name="Gráfico 41">
                <a:extLst>
                  <a:ext uri="{FF2B5EF4-FFF2-40B4-BE49-F238E27FC236}">
                    <a16:creationId xmlns:a16="http://schemas.microsoft.com/office/drawing/2014/main" id="{E4E69942-F9EA-39A5-F015-BC5CF60F41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 t="9492" b="9492"/>
              <a:stretch/>
            </p:blipFill>
            <p:spPr>
              <a:xfrm>
                <a:off x="2672923" y="1616480"/>
                <a:ext cx="447146" cy="362257"/>
              </a:xfrm>
              <a:prstGeom prst="rect">
                <a:avLst/>
              </a:prstGeom>
            </p:spPr>
          </p:pic>
        </p:grpSp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655E8171-858C-637D-B451-711234E3495A}"/>
                </a:ext>
              </a:extLst>
            </p:cNvPr>
            <p:cNvSpPr txBox="1"/>
            <p:nvPr/>
          </p:nvSpPr>
          <p:spPr>
            <a:xfrm>
              <a:off x="6770971" y="6223662"/>
              <a:ext cx="116297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200" spc="300" dirty="0">
                  <a:solidFill>
                    <a:schemeClr val="bg1"/>
                  </a:solidFill>
                  <a:latin typeface="AMX" pitchFamily="2" charset="77"/>
                </a:rPr>
                <a:t>FARMER</a:t>
              </a:r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2C17B10A-6555-8228-5954-F34DAC7DB514}"/>
              </a:ext>
            </a:extLst>
          </p:cNvPr>
          <p:cNvGrpSpPr/>
          <p:nvPr userDrawn="1"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967556CD-CD0F-9DEE-4290-C949D1627F88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C4684A66-0F34-B6C3-8FD6-31D7E981A996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1DE10EAF-40C6-74A1-9AD8-AA00D00B2258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AD99DD63-65C1-3E39-F0C5-23AD5B6552B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13D70BF9-1269-97C3-2AFF-3BAB752C9869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07DCFE7D-6CFD-5EE5-223A-79887E5FFFE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225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tenção/Dic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A9CEF690-ADD3-6361-45C4-66334C52DC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" t="3290" r="13" b="19596"/>
          <a:stretch>
            <a:fillRect/>
          </a:stretch>
        </p:blipFill>
        <p:spPr>
          <a:xfrm>
            <a:off x="247650" y="762000"/>
            <a:ext cx="11715750" cy="5162550"/>
          </a:xfrm>
          <a:prstGeom prst="roundRect">
            <a:avLst>
              <a:gd name="adj" fmla="val 1664"/>
            </a:avLst>
          </a:prstGeom>
        </p:spPr>
      </p:pic>
      <p:sp>
        <p:nvSpPr>
          <p:cNvPr id="4" name="Retângulo Arredondado 2">
            <a:extLst>
              <a:ext uri="{FF2B5EF4-FFF2-40B4-BE49-F238E27FC236}">
                <a16:creationId xmlns:a16="http://schemas.microsoft.com/office/drawing/2014/main" id="{2AE48ECF-81C4-5D2B-279F-657C035ED423}"/>
              </a:ext>
            </a:extLst>
          </p:cNvPr>
          <p:cNvSpPr/>
          <p:nvPr userDrawn="1"/>
        </p:nvSpPr>
        <p:spPr>
          <a:xfrm>
            <a:off x="249127" y="764381"/>
            <a:ext cx="8885446" cy="5158438"/>
          </a:xfrm>
          <a:prstGeom prst="roundRect">
            <a:avLst>
              <a:gd name="adj" fmla="val 1412"/>
            </a:avLst>
          </a:prstGeom>
          <a:gradFill>
            <a:gsLst>
              <a:gs pos="0">
                <a:srgbClr val="530C05"/>
              </a:gs>
              <a:gs pos="43000">
                <a:srgbClr val="880000">
                  <a:alpha val="57745"/>
                </a:srgbClr>
              </a:gs>
              <a:gs pos="83000">
                <a:srgbClr val="8800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A851F78B-797F-9C2B-2126-FC3E2DF4210C}"/>
              </a:ext>
            </a:extLst>
          </p:cNvPr>
          <p:cNvGrpSpPr/>
          <p:nvPr userDrawn="1"/>
        </p:nvGrpSpPr>
        <p:grpSpPr>
          <a:xfrm>
            <a:off x="5493456" y="1256902"/>
            <a:ext cx="6136442" cy="2493853"/>
            <a:chOff x="7650864" y="-836974"/>
            <a:chExt cx="6136442" cy="2493853"/>
          </a:xfrm>
        </p:grpSpPr>
        <p:grpSp>
          <p:nvGrpSpPr>
            <p:cNvPr id="21" name="Agrupar 20">
              <a:extLst>
                <a:ext uri="{FF2B5EF4-FFF2-40B4-BE49-F238E27FC236}">
                  <a16:creationId xmlns:a16="http://schemas.microsoft.com/office/drawing/2014/main" id="{3D55037A-DC99-0E26-8CAF-D2EE0E0FACA6}"/>
                </a:ext>
              </a:extLst>
            </p:cNvPr>
            <p:cNvGrpSpPr/>
            <p:nvPr/>
          </p:nvGrpSpPr>
          <p:grpSpPr>
            <a:xfrm>
              <a:off x="7650864" y="-836974"/>
              <a:ext cx="1210862" cy="1914692"/>
              <a:chOff x="7650864" y="-836974"/>
              <a:chExt cx="1210862" cy="1914692"/>
            </a:xfrm>
          </p:grpSpPr>
          <p:sp>
            <p:nvSpPr>
              <p:cNvPr id="26" name="Retângulo Arredondado 35">
                <a:extLst>
                  <a:ext uri="{FF2B5EF4-FFF2-40B4-BE49-F238E27FC236}">
                    <a16:creationId xmlns:a16="http://schemas.microsoft.com/office/drawing/2014/main" id="{FD11F11C-2DAF-B7C6-56EA-22C6CB57292D}"/>
                  </a:ext>
                </a:extLst>
              </p:cNvPr>
              <p:cNvSpPr/>
              <p:nvPr/>
            </p:nvSpPr>
            <p:spPr>
              <a:xfrm>
                <a:off x="7650864" y="-83697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7" name="Retângulo Arredondado 36">
                <a:extLst>
                  <a:ext uri="{FF2B5EF4-FFF2-40B4-BE49-F238E27FC236}">
                    <a16:creationId xmlns:a16="http://schemas.microsoft.com/office/drawing/2014/main" id="{9518526E-F7B5-6AA8-1F91-DB5E8972F261}"/>
                  </a:ext>
                </a:extLst>
              </p:cNvPr>
              <p:cNvSpPr/>
              <p:nvPr/>
            </p:nvSpPr>
            <p:spPr>
              <a:xfrm>
                <a:off x="8255694" y="108027"/>
                <a:ext cx="606032" cy="606032"/>
              </a:xfrm>
              <a:prstGeom prst="roundRect">
                <a:avLst/>
              </a:prstGeom>
              <a:solidFill>
                <a:srgbClr val="9A1003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8" name="Retângulo Arredondado 37">
                <a:extLst>
                  <a:ext uri="{FF2B5EF4-FFF2-40B4-BE49-F238E27FC236}">
                    <a16:creationId xmlns:a16="http://schemas.microsoft.com/office/drawing/2014/main" id="{F233C0A1-A4C0-560E-111A-94559B816CB6}"/>
                  </a:ext>
                </a:extLst>
              </p:cNvPr>
              <p:cNvSpPr/>
              <p:nvPr/>
            </p:nvSpPr>
            <p:spPr>
              <a:xfrm>
                <a:off x="7674131" y="923722"/>
                <a:ext cx="153996" cy="153996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4CFF8CD9-9E2F-8F76-AC31-A32F3963FB1A}"/>
                </a:ext>
              </a:extLst>
            </p:cNvPr>
            <p:cNvGrpSpPr/>
            <p:nvPr/>
          </p:nvGrpSpPr>
          <p:grpSpPr>
            <a:xfrm>
              <a:off x="8457563" y="498558"/>
              <a:ext cx="5329743" cy="1158321"/>
              <a:chOff x="4885456" y="-181142"/>
              <a:chExt cx="2141951" cy="465513"/>
            </a:xfrm>
          </p:grpSpPr>
          <p:sp>
            <p:nvSpPr>
              <p:cNvPr id="23" name="Retângulo Arredondado 32">
                <a:extLst>
                  <a:ext uri="{FF2B5EF4-FFF2-40B4-BE49-F238E27FC236}">
                    <a16:creationId xmlns:a16="http://schemas.microsoft.com/office/drawing/2014/main" id="{C761B1C6-90D8-C543-3B74-C8EA9945A90F}"/>
                  </a:ext>
                </a:extLst>
              </p:cNvPr>
              <p:cNvSpPr/>
              <p:nvPr/>
            </p:nvSpPr>
            <p:spPr>
              <a:xfrm>
                <a:off x="6561894" y="-181142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4" name="Retângulo Arredondado 33">
                <a:extLst>
                  <a:ext uri="{FF2B5EF4-FFF2-40B4-BE49-F238E27FC236}">
                    <a16:creationId xmlns:a16="http://schemas.microsoft.com/office/drawing/2014/main" id="{C1845B4B-18E8-9E7E-DD41-EB0DAA2C684D}"/>
                  </a:ext>
                </a:extLst>
              </p:cNvPr>
              <p:cNvSpPr/>
              <p:nvPr/>
            </p:nvSpPr>
            <p:spPr>
              <a:xfrm>
                <a:off x="6469237" y="-63572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34">
                <a:extLst>
                  <a:ext uri="{FF2B5EF4-FFF2-40B4-BE49-F238E27FC236}">
                    <a16:creationId xmlns:a16="http://schemas.microsoft.com/office/drawing/2014/main" id="{A55D070D-EF48-DCCB-388C-A4504257ECE5}"/>
                  </a:ext>
                </a:extLst>
              </p:cNvPr>
              <p:cNvSpPr/>
              <p:nvPr/>
            </p:nvSpPr>
            <p:spPr>
              <a:xfrm>
                <a:off x="4885456" y="10966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29" name="CaixaDeTexto 17">
            <a:extLst>
              <a:ext uri="{FF2B5EF4-FFF2-40B4-BE49-F238E27FC236}">
                <a16:creationId xmlns:a16="http://schemas.microsoft.com/office/drawing/2014/main" id="{88854AA8-4F87-9241-E6E2-682C7CBE298D}"/>
              </a:ext>
            </a:extLst>
          </p:cNvPr>
          <p:cNvSpPr txBox="1"/>
          <p:nvPr userDrawn="1"/>
        </p:nvSpPr>
        <p:spPr>
          <a:xfrm>
            <a:off x="4870617" y="225744"/>
            <a:ext cx="24304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dirty="0">
                <a:solidFill>
                  <a:schemeClr val="bg1"/>
                </a:solidFill>
                <a:latin typeface="AMX" pitchFamily="2" charset="77"/>
              </a:rPr>
              <a:t>COORDENADOR - MEU PAPEL</a:t>
            </a:r>
          </a:p>
        </p:txBody>
      </p: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07D5C985-1578-6B30-E14E-620B4DF2509C}"/>
              </a:ext>
            </a:extLst>
          </p:cNvPr>
          <p:cNvGrpSpPr/>
          <p:nvPr userDrawn="1"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1" name="Agrupar 30">
              <a:extLst>
                <a:ext uri="{FF2B5EF4-FFF2-40B4-BE49-F238E27FC236}">
                  <a16:creationId xmlns:a16="http://schemas.microsoft.com/office/drawing/2014/main" id="{B4BF75B9-A431-6B23-909B-94A951857DC2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33" name="Group 6">
                <a:extLst>
                  <a:ext uri="{FF2B5EF4-FFF2-40B4-BE49-F238E27FC236}">
                    <a16:creationId xmlns:a16="http://schemas.microsoft.com/office/drawing/2014/main" id="{B3E90B08-4DBB-56F2-9992-32F3C66ACE0F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35" name="Retângulo: Cantos Arredondados 34">
                  <a:extLst>
                    <a:ext uri="{FF2B5EF4-FFF2-40B4-BE49-F238E27FC236}">
                      <a16:creationId xmlns:a16="http://schemas.microsoft.com/office/drawing/2014/main" id="{EB354C2E-EB71-9D13-A209-85D8A3F3B963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36" name="Gráfico 35">
                  <a:extLst>
                    <a:ext uri="{FF2B5EF4-FFF2-40B4-BE49-F238E27FC236}">
                      <a16:creationId xmlns:a16="http://schemas.microsoft.com/office/drawing/2014/main" id="{2F2F03D8-71B0-E4F5-104D-30CF4EEC8E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34" name="CaixaDeTexto 17">
                <a:extLst>
                  <a:ext uri="{FF2B5EF4-FFF2-40B4-BE49-F238E27FC236}">
                    <a16:creationId xmlns:a16="http://schemas.microsoft.com/office/drawing/2014/main" id="{13F4F616-5157-4A4A-152C-A0C066012AC1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32" name="Gráfico 31">
              <a:extLst>
                <a:ext uri="{FF2B5EF4-FFF2-40B4-BE49-F238E27FC236}">
                  <a16:creationId xmlns:a16="http://schemas.microsoft.com/office/drawing/2014/main" id="{45DE3C78-57FA-4234-93F2-B03B49C28D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47513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75AF4F76-DF87-5333-A680-B3820BA1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750ECD8E-3152-1588-BBA6-6DCF93F29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6417B75-F044-614E-2060-670E5D22D6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CABCB3-13D5-4375-9A58-D6BDD5A4FB38}" type="datetimeFigureOut">
              <a:rPr lang="pt-BR" smtClean="0"/>
              <a:t>29/09/2025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748F2D3-A88E-6422-03A8-EDCC892690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A563DF6-CA97-8DE7-35CD-D7AB3EB926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F9A80B-DF37-45AB-A2E1-968318FF3A4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33111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78" r:id="rId3"/>
    <p:sldLayoutId id="2147483682" r:id="rId4"/>
    <p:sldLayoutId id="214748368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11" Type="http://schemas.openxmlformats.org/officeDocument/2006/relationships/image" Target="../media/image4.svg"/><Relationship Id="rId5" Type="http://schemas.microsoft.com/office/2007/relationships/hdphoto" Target="../media/hdphoto1.wdp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1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2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4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sv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sv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4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sv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4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6.wdp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4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7.wdp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45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8.wdp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46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9.wdp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47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10.wdp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7" Type="http://schemas.openxmlformats.org/officeDocument/2006/relationships/image" Target="../media/image4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7" Type="http://schemas.openxmlformats.org/officeDocument/2006/relationships/image" Target="../media/image4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7" Type="http://schemas.openxmlformats.org/officeDocument/2006/relationships/image" Target="../media/image4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58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7" Type="http://schemas.openxmlformats.org/officeDocument/2006/relationships/image" Target="../media/image4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59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7" Type="http://schemas.openxmlformats.org/officeDocument/2006/relationships/image" Target="../media/image4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2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13.wdp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14.wdp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15.wdp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0.sv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notesSlide" Target="../notesSlides/notesSlide50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6" Type="http://schemas.openxmlformats.org/officeDocument/2006/relationships/image" Target="../media/image10.png"/><Relationship Id="rId11" Type="http://schemas.openxmlformats.org/officeDocument/2006/relationships/image" Target="../media/image4.svg"/><Relationship Id="rId5" Type="http://schemas.microsoft.com/office/2007/relationships/hdphoto" Target="../media/hdphoto1.wdp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DC89D-6AD7-B4DA-0438-F5C32BBA6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B358162-8539-712B-F28C-E609C85664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397" t="5141" r="9766" b="228"/>
          <a:stretch>
            <a:fillRect/>
          </a:stretch>
        </p:blipFill>
        <p:spPr>
          <a:xfrm>
            <a:off x="-67553" y="-155127"/>
            <a:ext cx="12411953" cy="7168254"/>
          </a:xfrm>
          <a:prstGeom prst="rect">
            <a:avLst/>
          </a:prstGeom>
        </p:spPr>
      </p:pic>
      <p:sp>
        <p:nvSpPr>
          <p:cNvPr id="20" name="Retângulo Arredondado 40">
            <a:extLst>
              <a:ext uri="{FF2B5EF4-FFF2-40B4-BE49-F238E27FC236}">
                <a16:creationId xmlns:a16="http://schemas.microsoft.com/office/drawing/2014/main" id="{AE269DD1-F38C-F520-984B-73A6D41661D6}"/>
              </a:ext>
            </a:extLst>
          </p:cNvPr>
          <p:cNvSpPr/>
          <p:nvPr/>
        </p:nvSpPr>
        <p:spPr>
          <a:xfrm>
            <a:off x="8990472" y="3242880"/>
            <a:ext cx="933642" cy="933642"/>
          </a:xfrm>
          <a:prstGeom prst="roundRect">
            <a:avLst/>
          </a:prstGeom>
          <a:solidFill>
            <a:srgbClr val="530C0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8C652B46-9AF2-189E-980D-380E54A8B7FA}"/>
              </a:ext>
            </a:extLst>
          </p:cNvPr>
          <p:cNvSpPr/>
          <p:nvPr/>
        </p:nvSpPr>
        <p:spPr>
          <a:xfrm>
            <a:off x="-67553" y="-190579"/>
            <a:ext cx="11277376" cy="7168253"/>
          </a:xfrm>
          <a:prstGeom prst="rect">
            <a:avLst/>
          </a:prstGeom>
          <a:gradFill>
            <a:gsLst>
              <a:gs pos="7000">
                <a:srgbClr val="9A1003"/>
              </a:gs>
              <a:gs pos="24000">
                <a:srgbClr val="880000">
                  <a:alpha val="74765"/>
                </a:srgbClr>
              </a:gs>
              <a:gs pos="100000">
                <a:srgbClr val="880000">
                  <a:alpha val="0"/>
                </a:srgbClr>
              </a:gs>
              <a:gs pos="62000">
                <a:srgbClr val="880000">
                  <a:alpha val="3089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Imagem 2" descr="Luz do sol&#10;&#10;O conteúdo gerado por IA pode estar incorreto.">
            <a:extLst>
              <a:ext uri="{FF2B5EF4-FFF2-40B4-BE49-F238E27FC236}">
                <a16:creationId xmlns:a16="http://schemas.microsoft.com/office/drawing/2014/main" id="{0F4020DE-3900-4728-3815-34D0FC520F3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rcRect l="15188" r="8664" b="22849"/>
          <a:stretch>
            <a:fillRect/>
          </a:stretch>
        </p:blipFill>
        <p:spPr>
          <a:xfrm>
            <a:off x="-67553" y="652349"/>
            <a:ext cx="12411953" cy="6360778"/>
          </a:xfrm>
          <a:prstGeom prst="rect">
            <a:avLst/>
          </a:prstGeom>
        </p:spPr>
      </p:pic>
      <p:grpSp>
        <p:nvGrpSpPr>
          <p:cNvPr id="61" name="Agrupar 60">
            <a:extLst>
              <a:ext uri="{FF2B5EF4-FFF2-40B4-BE49-F238E27FC236}">
                <a16:creationId xmlns:a16="http://schemas.microsoft.com/office/drawing/2014/main" id="{99351185-CC27-E1F8-38D1-B7AFC1507556}"/>
              </a:ext>
            </a:extLst>
          </p:cNvPr>
          <p:cNvGrpSpPr/>
          <p:nvPr/>
        </p:nvGrpSpPr>
        <p:grpSpPr>
          <a:xfrm>
            <a:off x="1931556" y="1091023"/>
            <a:ext cx="8467451" cy="5718008"/>
            <a:chOff x="1931556" y="1091023"/>
            <a:chExt cx="8467451" cy="5718008"/>
          </a:xfrm>
        </p:grpSpPr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59A1B874-24D2-C63A-0FE9-3F1E145E2C0C}"/>
                </a:ext>
              </a:extLst>
            </p:cNvPr>
            <p:cNvSpPr/>
            <p:nvPr/>
          </p:nvSpPr>
          <p:spPr>
            <a:xfrm>
              <a:off x="8430001" y="5878183"/>
              <a:ext cx="930847" cy="930848"/>
            </a:xfrm>
            <a:prstGeom prst="roundRect">
              <a:avLst/>
            </a:prstGeom>
            <a:solidFill>
              <a:srgbClr val="9A1003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5" name="Agrupar 34">
              <a:extLst>
                <a:ext uri="{FF2B5EF4-FFF2-40B4-BE49-F238E27FC236}">
                  <a16:creationId xmlns:a16="http://schemas.microsoft.com/office/drawing/2014/main" id="{90A53A27-67DF-AC9A-0079-811AF23AE21C}"/>
                </a:ext>
              </a:extLst>
            </p:cNvPr>
            <p:cNvGrpSpPr/>
            <p:nvPr/>
          </p:nvGrpSpPr>
          <p:grpSpPr>
            <a:xfrm>
              <a:off x="1931556" y="1091023"/>
              <a:ext cx="8467451" cy="5238797"/>
              <a:chOff x="3338121" y="-291200"/>
              <a:chExt cx="8467451" cy="5238797"/>
            </a:xfrm>
          </p:grpSpPr>
          <p:grpSp>
            <p:nvGrpSpPr>
              <p:cNvPr id="36" name="Agrupar 35">
                <a:extLst>
                  <a:ext uri="{FF2B5EF4-FFF2-40B4-BE49-F238E27FC236}">
                    <a16:creationId xmlns:a16="http://schemas.microsoft.com/office/drawing/2014/main" id="{3CE9F11B-35CD-D3BA-60C6-9649F46806A9}"/>
                  </a:ext>
                </a:extLst>
              </p:cNvPr>
              <p:cNvGrpSpPr/>
              <p:nvPr/>
            </p:nvGrpSpPr>
            <p:grpSpPr>
              <a:xfrm>
                <a:off x="6597650" y="4329706"/>
                <a:ext cx="5207922" cy="332509"/>
                <a:chOff x="6597650" y="4329706"/>
                <a:chExt cx="5207922" cy="332509"/>
              </a:xfrm>
            </p:grpSpPr>
            <p:sp>
              <p:nvSpPr>
                <p:cNvPr id="53" name="Retângulo Arredondado 52">
                  <a:extLst>
                    <a:ext uri="{FF2B5EF4-FFF2-40B4-BE49-F238E27FC236}">
                      <a16:creationId xmlns:a16="http://schemas.microsoft.com/office/drawing/2014/main" id="{7392DC80-66BE-644A-B573-46C5E2C7C550}"/>
                    </a:ext>
                  </a:extLst>
                </p:cNvPr>
                <p:cNvSpPr/>
                <p:nvPr/>
              </p:nvSpPr>
              <p:spPr>
                <a:xfrm>
                  <a:off x="11473063" y="4329706"/>
                  <a:ext cx="332509" cy="332509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59" name="Retângulo Arredondado 58">
                  <a:extLst>
                    <a:ext uri="{FF2B5EF4-FFF2-40B4-BE49-F238E27FC236}">
                      <a16:creationId xmlns:a16="http://schemas.microsoft.com/office/drawing/2014/main" id="{3FE50C11-0FE8-6CB0-01B8-8FE25F43EB99}"/>
                    </a:ext>
                  </a:extLst>
                </p:cNvPr>
                <p:cNvSpPr/>
                <p:nvPr/>
              </p:nvSpPr>
              <p:spPr>
                <a:xfrm>
                  <a:off x="6597650" y="4404337"/>
                  <a:ext cx="153996" cy="153996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  <p:grpSp>
            <p:nvGrpSpPr>
              <p:cNvPr id="37" name="Agrupar 36">
                <a:extLst>
                  <a:ext uri="{FF2B5EF4-FFF2-40B4-BE49-F238E27FC236}">
                    <a16:creationId xmlns:a16="http://schemas.microsoft.com/office/drawing/2014/main" id="{E46515C9-28D3-12EF-6A7E-510ED7E0ED42}"/>
                  </a:ext>
                </a:extLst>
              </p:cNvPr>
              <p:cNvGrpSpPr/>
              <p:nvPr/>
            </p:nvGrpSpPr>
            <p:grpSpPr>
              <a:xfrm>
                <a:off x="3338121" y="-291200"/>
                <a:ext cx="4158067" cy="5238797"/>
                <a:chOff x="2828021" y="-498535"/>
                <a:chExt cx="1671070" cy="2105400"/>
              </a:xfrm>
            </p:grpSpPr>
            <p:sp>
              <p:nvSpPr>
                <p:cNvPr id="38" name="Retângulo Arredondado 37">
                  <a:extLst>
                    <a:ext uri="{FF2B5EF4-FFF2-40B4-BE49-F238E27FC236}">
                      <a16:creationId xmlns:a16="http://schemas.microsoft.com/office/drawing/2014/main" id="{C306FCD1-4330-DA6B-9A80-711AAD807F05}"/>
                    </a:ext>
                  </a:extLst>
                </p:cNvPr>
                <p:cNvSpPr/>
                <p:nvPr/>
              </p:nvSpPr>
              <p:spPr>
                <a:xfrm>
                  <a:off x="4033578" y="-498535"/>
                  <a:ext cx="465513" cy="465513"/>
                </a:xfrm>
                <a:prstGeom prst="roundRect">
                  <a:avLst/>
                </a:prstGeom>
                <a:solidFill>
                  <a:srgbClr val="9A1003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39" name="Retângulo Arredondado 38">
                  <a:extLst>
                    <a:ext uri="{FF2B5EF4-FFF2-40B4-BE49-F238E27FC236}">
                      <a16:creationId xmlns:a16="http://schemas.microsoft.com/office/drawing/2014/main" id="{6AD80D46-92CA-FB21-9400-FDD9E59359E4}"/>
                    </a:ext>
                  </a:extLst>
                </p:cNvPr>
                <p:cNvSpPr/>
                <p:nvPr/>
              </p:nvSpPr>
              <p:spPr>
                <a:xfrm>
                  <a:off x="3663214" y="1061709"/>
                  <a:ext cx="168483" cy="168483"/>
                </a:xfrm>
                <a:prstGeom prst="roundRect">
                  <a:avLst/>
                </a:prstGeom>
                <a:solidFill>
                  <a:srgbClr val="9A1003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40" name="Retângulo Arredondado 39">
                  <a:extLst>
                    <a:ext uri="{FF2B5EF4-FFF2-40B4-BE49-F238E27FC236}">
                      <a16:creationId xmlns:a16="http://schemas.microsoft.com/office/drawing/2014/main" id="{217368A3-5E46-9223-4363-E80EBE3F057D}"/>
                    </a:ext>
                  </a:extLst>
                </p:cNvPr>
                <p:cNvSpPr/>
                <p:nvPr/>
              </p:nvSpPr>
              <p:spPr>
                <a:xfrm>
                  <a:off x="2828021" y="1303956"/>
                  <a:ext cx="71784" cy="71784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41" name="Retângulo Arredondado 40">
                  <a:extLst>
                    <a:ext uri="{FF2B5EF4-FFF2-40B4-BE49-F238E27FC236}">
                      <a16:creationId xmlns:a16="http://schemas.microsoft.com/office/drawing/2014/main" id="{95FBE691-A72C-88BB-53E8-E424D9E3886E}"/>
                    </a:ext>
                  </a:extLst>
                </p:cNvPr>
                <p:cNvSpPr/>
                <p:nvPr/>
              </p:nvSpPr>
              <p:spPr>
                <a:xfrm>
                  <a:off x="3230774" y="1473889"/>
                  <a:ext cx="132976" cy="132976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</p:grpSp>
        </p:grpSp>
      </p:grpSp>
      <p:pic>
        <p:nvPicPr>
          <p:cNvPr id="23" name="Imagem 22" hidden="1">
            <a:extLst>
              <a:ext uri="{FF2B5EF4-FFF2-40B4-BE49-F238E27FC236}">
                <a16:creationId xmlns:a16="http://schemas.microsoft.com/office/drawing/2014/main" id="{DE01BEA6-81A4-98E0-2ABB-73AECDF7934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0" b="980"/>
          <a:stretch/>
        </p:blipFill>
        <p:spPr>
          <a:xfrm>
            <a:off x="-43053" y="0"/>
            <a:ext cx="12241530" cy="6858000"/>
          </a:xfrm>
          <a:prstGeom prst="rect">
            <a:avLst/>
          </a:prstGeom>
        </p:spPr>
      </p:pic>
      <p:pic>
        <p:nvPicPr>
          <p:cNvPr id="5" name="Imagem 4" descr="Luz do sol&#10;&#10;O conteúdo gerado por IA pode estar incorreto." hidden="1">
            <a:extLst>
              <a:ext uri="{FF2B5EF4-FFF2-40B4-BE49-F238E27FC236}">
                <a16:creationId xmlns:a16="http://schemas.microsoft.com/office/drawing/2014/main" id="{BC687B91-DB96-587F-5635-93877AC5332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9000"/>
          </a:blip>
          <a:srcRect l="19756" t="43250" r="21113"/>
          <a:stretch>
            <a:fillRect/>
          </a:stretch>
        </p:blipFill>
        <p:spPr>
          <a:xfrm>
            <a:off x="2563301" y="3451860"/>
            <a:ext cx="7063741" cy="3429000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3DA667BB-A9BF-BDA8-DE50-86AA7F4C9B2E}"/>
              </a:ext>
            </a:extLst>
          </p:cNvPr>
          <p:cNvSpPr txBox="1"/>
          <p:nvPr/>
        </p:nvSpPr>
        <p:spPr>
          <a:xfrm>
            <a:off x="1107282" y="1636898"/>
            <a:ext cx="39477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500" b="1" dirty="0">
                <a:solidFill>
                  <a:schemeClr val="bg1"/>
                </a:solidFill>
                <a:latin typeface="+mj-lt"/>
              </a:rPr>
              <a:t>Técnicas</a:t>
            </a:r>
          </a:p>
          <a:p>
            <a:r>
              <a:rPr lang="pt-BR" sz="4500" b="1">
                <a:solidFill>
                  <a:schemeClr val="bg1"/>
                </a:solidFill>
                <a:latin typeface="+mj-lt"/>
              </a:rPr>
              <a:t>de Negociação</a:t>
            </a:r>
            <a:endParaRPr lang="pt-BR" sz="4500" b="1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DDD80AFB-DF80-4508-A10C-06AADD8008DD}"/>
              </a:ext>
            </a:extLst>
          </p:cNvPr>
          <p:cNvGrpSpPr/>
          <p:nvPr/>
        </p:nvGrpSpPr>
        <p:grpSpPr>
          <a:xfrm>
            <a:off x="345621" y="232775"/>
            <a:ext cx="11463639" cy="286406"/>
            <a:chOff x="345621" y="232775"/>
            <a:chExt cx="11463639" cy="286406"/>
          </a:xfrm>
        </p:grpSpPr>
        <p:pic>
          <p:nvPicPr>
            <p:cNvPr id="15" name="Gráfico 16">
              <a:extLst>
                <a:ext uri="{FF2B5EF4-FFF2-40B4-BE49-F238E27FC236}">
                  <a16:creationId xmlns:a16="http://schemas.microsoft.com/office/drawing/2014/main" id="{30401E89-7266-DBFE-D950-EADFF73CB86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AC2C8496-BB64-BD32-60C2-CB4F2082E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19" name="Retângulo Arredondado 38">
            <a:extLst>
              <a:ext uri="{FF2B5EF4-FFF2-40B4-BE49-F238E27FC236}">
                <a16:creationId xmlns:a16="http://schemas.microsoft.com/office/drawing/2014/main" id="{BFE394B6-E4A3-4CAD-53F9-DF9D8472EDB0}"/>
              </a:ext>
            </a:extLst>
          </p:cNvPr>
          <p:cNvSpPr/>
          <p:nvPr/>
        </p:nvSpPr>
        <p:spPr>
          <a:xfrm>
            <a:off x="10273582" y="1592290"/>
            <a:ext cx="595636" cy="595636"/>
          </a:xfrm>
          <a:prstGeom prst="roundRect">
            <a:avLst/>
          </a:prstGeom>
          <a:solidFill>
            <a:srgbClr val="9A10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2" name="Retângulo Arredondado 38">
            <a:extLst>
              <a:ext uri="{FF2B5EF4-FFF2-40B4-BE49-F238E27FC236}">
                <a16:creationId xmlns:a16="http://schemas.microsoft.com/office/drawing/2014/main" id="{542BF6B9-D54C-47C6-F0D0-B9EB50ED3E3B}"/>
              </a:ext>
            </a:extLst>
          </p:cNvPr>
          <p:cNvSpPr/>
          <p:nvPr/>
        </p:nvSpPr>
        <p:spPr>
          <a:xfrm>
            <a:off x="8895424" y="374552"/>
            <a:ext cx="443236" cy="443236"/>
          </a:xfrm>
          <a:prstGeom prst="roundRect">
            <a:avLst/>
          </a:prstGeom>
          <a:solidFill>
            <a:srgbClr val="530C05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" name="Imagem 1" descr="Luz do sol&#10;&#10;O conteúdo gerado por IA pode estar incorreto.">
            <a:extLst>
              <a:ext uri="{FF2B5EF4-FFF2-40B4-BE49-F238E27FC236}">
                <a16:creationId xmlns:a16="http://schemas.microsoft.com/office/drawing/2014/main" id="{EDEFCA16-3581-5682-AD41-CBD9F16AF200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rcRect l="150" t="52175" r="94610" b="26914"/>
          <a:stretch>
            <a:fillRect/>
          </a:stretch>
        </p:blipFill>
        <p:spPr>
          <a:xfrm rot="1204679">
            <a:off x="-63861" y="1904001"/>
            <a:ext cx="854131" cy="172399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264101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8" grpId="0" uiExpand="1" bldLvl="3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2ABC0-73CC-D015-A7D7-7E2180AE6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>
            <a:extLst>
              <a:ext uri="{FF2B5EF4-FFF2-40B4-BE49-F238E27FC236}">
                <a16:creationId xmlns:a16="http://schemas.microsoft.com/office/drawing/2014/main" id="{DB287EF1-C352-866D-294C-70FDB16F1D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7" t="-425" r="10828" b="11316"/>
          <a:stretch>
            <a:fillRect/>
          </a:stretch>
        </p:blipFill>
        <p:spPr>
          <a:xfrm>
            <a:off x="2853215" y="-32870"/>
            <a:ext cx="9420997" cy="6890870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3E920D5A-6FAF-20B8-3AFE-D12B2E664883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90316CC5-9E21-BA2C-15D4-24A12843B99C}"/>
              </a:ext>
            </a:extLst>
          </p:cNvPr>
          <p:cNvSpPr/>
          <p:nvPr/>
        </p:nvSpPr>
        <p:spPr>
          <a:xfrm>
            <a:off x="245327" y="961717"/>
            <a:ext cx="11779017" cy="502481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6D212ED-B679-BE6B-05A1-423B9F68542B}"/>
              </a:ext>
            </a:extLst>
          </p:cNvPr>
          <p:cNvSpPr txBox="1"/>
          <p:nvPr/>
        </p:nvSpPr>
        <p:spPr>
          <a:xfrm>
            <a:off x="2344092" y="2380932"/>
            <a:ext cx="13368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Olá!</a:t>
            </a:r>
          </a:p>
        </p:txBody>
      </p:sp>
      <p:sp>
        <p:nvSpPr>
          <p:cNvPr id="93" name="CaixaDeTexto 92">
            <a:extLst>
              <a:ext uri="{FF2B5EF4-FFF2-40B4-BE49-F238E27FC236}">
                <a16:creationId xmlns:a16="http://schemas.microsoft.com/office/drawing/2014/main" id="{206B1419-5373-B4B7-27F4-82BB9FB6684E}"/>
              </a:ext>
            </a:extLst>
          </p:cNvPr>
          <p:cNvSpPr txBox="1"/>
          <p:nvPr/>
        </p:nvSpPr>
        <p:spPr>
          <a:xfrm>
            <a:off x="964044" y="3088818"/>
            <a:ext cx="409691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dirty="0"/>
              <a:t>Sejam bem-vindos</a:t>
            </a:r>
          </a:p>
          <a:p>
            <a:pPr algn="ctr"/>
            <a:r>
              <a:rPr lang="pt-BR" sz="2800" dirty="0"/>
              <a:t>ao treinamento</a:t>
            </a:r>
          </a:p>
          <a:p>
            <a:pPr algn="ctr"/>
            <a:r>
              <a:rPr lang="pt-BR" sz="2800" b="1" dirty="0">
                <a:solidFill>
                  <a:srgbClr val="530C05"/>
                </a:solidFill>
              </a:rPr>
              <a:t>Técnicas de negociação.</a:t>
            </a: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554247D7-45CE-F6A5-0DD5-7E858CCAD8B0}"/>
              </a:ext>
            </a:extLst>
          </p:cNvPr>
          <p:cNvGrpSpPr/>
          <p:nvPr/>
        </p:nvGrpSpPr>
        <p:grpSpPr>
          <a:xfrm rot="10800000">
            <a:off x="6469308" y="1440899"/>
            <a:ext cx="5555036" cy="4066446"/>
            <a:chOff x="12721138" y="-4562752"/>
            <a:chExt cx="8024240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430E4F7D-AC35-AF09-17A0-ED10499FB5A0}"/>
                </a:ext>
              </a:extLst>
            </p:cNvPr>
            <p:cNvGrpSpPr/>
            <p:nvPr/>
          </p:nvGrpSpPr>
          <p:grpSpPr>
            <a:xfrm>
              <a:off x="12721138" y="-4511130"/>
              <a:ext cx="2539994" cy="4840068"/>
              <a:chOff x="12721138" y="-4511130"/>
              <a:chExt cx="2539994" cy="4840068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9C982396-16D2-0FB7-BD8B-EAB059CD8CD7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872BC089-4FE3-21EF-ACF2-3015F7DBFE54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04900FFE-6D76-166F-366F-C4D9EA26BA66}"/>
                  </a:ext>
                </a:extLst>
              </p:cNvPr>
              <p:cNvSpPr/>
              <p:nvPr/>
            </p:nvSpPr>
            <p:spPr>
              <a:xfrm>
                <a:off x="14767478" y="-4511130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8F568E0-009E-FFFA-1970-BD0A727F47B3}"/>
                </a:ext>
              </a:extLst>
            </p:cNvPr>
            <p:cNvGrpSpPr/>
            <p:nvPr/>
          </p:nvGrpSpPr>
          <p:grpSpPr>
            <a:xfrm>
              <a:off x="13415276" y="-4562752"/>
              <a:ext cx="7330102" cy="5873976"/>
              <a:chOff x="6877893" y="-2215211"/>
              <a:chExt cx="2945868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72DF4C6E-1BCA-284B-3CB4-3821D3C6CF98}"/>
                  </a:ext>
                </a:extLst>
              </p:cNvPr>
              <p:cNvSpPr/>
              <p:nvPr/>
            </p:nvSpPr>
            <p:spPr>
              <a:xfrm>
                <a:off x="7244794" y="-184788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7615FFBF-59E4-C96D-2B8B-99CE9F91E055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DDDDE6E1-BABB-9BEC-00CA-5B723DD995B3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3B7FB540-93D1-1777-4B2B-E80E33A91066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787AC044-5ED1-717A-33F4-E358CE11F543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3F483325-841B-A59B-9D33-A42C9CD91BFF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19" name="Agrupar 18">
              <a:extLst>
                <a:ext uri="{FF2B5EF4-FFF2-40B4-BE49-F238E27FC236}">
                  <a16:creationId xmlns:a16="http://schemas.microsoft.com/office/drawing/2014/main" id="{EBBA447F-335A-BC0D-32F9-230A08AA9706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32" name="Group 6">
                <a:extLst>
                  <a:ext uri="{FF2B5EF4-FFF2-40B4-BE49-F238E27FC236}">
                    <a16:creationId xmlns:a16="http://schemas.microsoft.com/office/drawing/2014/main" id="{7E741077-27B4-5267-CACF-92C4FA3451EC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34" name="Retângulo: Cantos Arredondados 33">
                  <a:extLst>
                    <a:ext uri="{FF2B5EF4-FFF2-40B4-BE49-F238E27FC236}">
                      <a16:creationId xmlns:a16="http://schemas.microsoft.com/office/drawing/2014/main" id="{9B622AFD-3815-8BB4-27FB-C2917C8B7DCF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35" name="Gráfico 34">
                  <a:extLst>
                    <a:ext uri="{FF2B5EF4-FFF2-40B4-BE49-F238E27FC236}">
                      <a16:creationId xmlns:a16="http://schemas.microsoft.com/office/drawing/2014/main" id="{5EBD13DF-526D-2FF9-6B52-90DD2E5E53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33" name="CaixaDeTexto 17">
                <a:extLst>
                  <a:ext uri="{FF2B5EF4-FFF2-40B4-BE49-F238E27FC236}">
                    <a16:creationId xmlns:a16="http://schemas.microsoft.com/office/drawing/2014/main" id="{930474D7-BD6B-3A58-2382-B7C7762A3FA5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20" name="Gráfico 19">
              <a:extLst>
                <a:ext uri="{FF2B5EF4-FFF2-40B4-BE49-F238E27FC236}">
                  <a16:creationId xmlns:a16="http://schemas.microsoft.com/office/drawing/2014/main" id="{A1237C2D-2E3C-62EE-7827-DF5DE9D985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968120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6" grpId="0"/>
      <p:bldP spid="9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Arredondado 35">
            <a:extLst>
              <a:ext uri="{FF2B5EF4-FFF2-40B4-BE49-F238E27FC236}">
                <a16:creationId xmlns:a16="http://schemas.microsoft.com/office/drawing/2014/main" id="{81711752-E28B-3214-9905-DBC689A7859E}"/>
              </a:ext>
            </a:extLst>
          </p:cNvPr>
          <p:cNvSpPr/>
          <p:nvPr/>
        </p:nvSpPr>
        <p:spPr>
          <a:xfrm>
            <a:off x="245328" y="1162650"/>
            <a:ext cx="11686478" cy="4488874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964E004E-54BA-DB66-CB83-30FFC685D408}"/>
              </a:ext>
            </a:extLst>
          </p:cNvPr>
          <p:cNvGrpSpPr/>
          <p:nvPr/>
        </p:nvGrpSpPr>
        <p:grpSpPr>
          <a:xfrm>
            <a:off x="1556321" y="2502244"/>
            <a:ext cx="2026508" cy="1853512"/>
            <a:chOff x="824402" y="1454692"/>
            <a:chExt cx="2346791" cy="2146457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F0303253-F769-6601-8433-3595B5582D34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86FD8294-4E90-922F-039F-C258B75CEB50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13" name="Retângulo Arredondado 12">
                <a:extLst>
                  <a:ext uri="{FF2B5EF4-FFF2-40B4-BE49-F238E27FC236}">
                    <a16:creationId xmlns:a16="http://schemas.microsoft.com/office/drawing/2014/main" id="{4C77ECF3-6DF1-9B96-0778-3C75B0E62E77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10" name="Retângulo Arredondado 9">
                <a:extLst>
                  <a:ext uri="{FF2B5EF4-FFF2-40B4-BE49-F238E27FC236}">
                    <a16:creationId xmlns:a16="http://schemas.microsoft.com/office/drawing/2014/main" id="{3B408839-4C8E-9618-F6BE-97B6BADE2374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6" name="Gráfico 5">
              <a:extLst>
                <a:ext uri="{FF2B5EF4-FFF2-40B4-BE49-F238E27FC236}">
                  <a16:creationId xmlns:a16="http://schemas.microsoft.com/office/drawing/2014/main" id="{812588D0-29F7-3005-8BEC-2A852C7933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2643" r="5744" b="15137"/>
            <a:stretch>
              <a:fillRect/>
            </a:stretch>
          </p:blipFill>
          <p:spPr>
            <a:xfrm>
              <a:off x="1595988" y="2077039"/>
              <a:ext cx="814659" cy="875289"/>
            </a:xfrm>
            <a:prstGeom prst="rect">
              <a:avLst/>
            </a:prstGeom>
          </p:spPr>
        </p:pic>
      </p:grpSp>
      <p:grpSp>
        <p:nvGrpSpPr>
          <p:cNvPr id="16" name="Agrupar 15">
            <a:extLst>
              <a:ext uri="{FF2B5EF4-FFF2-40B4-BE49-F238E27FC236}">
                <a16:creationId xmlns:a16="http://schemas.microsoft.com/office/drawing/2014/main" id="{A1915BED-D786-3E49-C076-623D90114571}"/>
              </a:ext>
            </a:extLst>
          </p:cNvPr>
          <p:cNvGrpSpPr/>
          <p:nvPr/>
        </p:nvGrpSpPr>
        <p:grpSpPr>
          <a:xfrm>
            <a:off x="5082746" y="2502244"/>
            <a:ext cx="2026508" cy="1853512"/>
            <a:chOff x="824402" y="1454692"/>
            <a:chExt cx="2346791" cy="2146457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28FF3D05-131B-077B-2043-F4E6C91EBDA9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17DA1329-6815-E84D-5819-CF3D2C625027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9D6E02A7-7E71-37D3-5ECA-2F658D0633B6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1" name="Retângulo Arredondado 20">
                <a:extLst>
                  <a:ext uri="{FF2B5EF4-FFF2-40B4-BE49-F238E27FC236}">
                    <a16:creationId xmlns:a16="http://schemas.microsoft.com/office/drawing/2014/main" id="{4712E705-2681-2057-7130-9160EB29DA39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18" name="Gráfico 17">
              <a:extLst>
                <a:ext uri="{FF2B5EF4-FFF2-40B4-BE49-F238E27FC236}">
                  <a16:creationId xmlns:a16="http://schemas.microsoft.com/office/drawing/2014/main" id="{01665751-FE80-C980-2E96-52AF58DF4F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t="7059" b="7059"/>
            <a:stretch/>
          </p:blipFill>
          <p:spPr>
            <a:xfrm>
              <a:off x="1555236" y="2161780"/>
              <a:ext cx="852658" cy="732279"/>
            </a:xfrm>
            <a:prstGeom prst="rect">
              <a:avLst/>
            </a:prstGeom>
          </p:spPr>
        </p:pic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5642F67B-0AF5-F3A8-714B-522EB684EED7}"/>
              </a:ext>
            </a:extLst>
          </p:cNvPr>
          <p:cNvGrpSpPr/>
          <p:nvPr/>
        </p:nvGrpSpPr>
        <p:grpSpPr>
          <a:xfrm>
            <a:off x="8637205" y="2502244"/>
            <a:ext cx="2026508" cy="1853512"/>
            <a:chOff x="824402" y="1454692"/>
            <a:chExt cx="2346791" cy="2146457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CBAAB7E-0D72-B523-CA39-FBD19D810AE4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DD1019AA-8B5B-E9A4-289C-1DE5297C8EDB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A0A68EDE-593A-8C30-6263-8877EA13ABEA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D75DC221-F058-79A9-495C-A32556ABCD98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C6C15780-4CE3-D599-963E-034AF4AA5B2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l="-54135" t="-8475" r="-45837" b="-17544"/>
            <a:stretch>
              <a:fillRect/>
            </a:stretch>
          </p:blipFill>
          <p:spPr>
            <a:xfrm>
              <a:off x="1467054" y="2013250"/>
              <a:ext cx="1107059" cy="1080253"/>
            </a:xfrm>
            <a:prstGeom prst="rect">
              <a:avLst/>
            </a:prstGeom>
          </p:spPr>
        </p:pic>
      </p:grp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CC942DDE-2EA7-45EB-A28B-ADF8A347F753}"/>
              </a:ext>
            </a:extLst>
          </p:cNvPr>
          <p:cNvSpPr txBox="1"/>
          <p:nvPr/>
        </p:nvSpPr>
        <p:spPr>
          <a:xfrm>
            <a:off x="1753444" y="4547955"/>
            <a:ext cx="1616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rgbClr val="530C05"/>
                </a:solidFill>
                <a:latin typeface="AMX" pitchFamily="2" charset="77"/>
              </a:rPr>
              <a:t>Abra a sua </a:t>
            </a:r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câmera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F4B0944C-5795-33CC-FD21-04904F3A398A}"/>
              </a:ext>
            </a:extLst>
          </p:cNvPr>
          <p:cNvSpPr txBox="1"/>
          <p:nvPr/>
        </p:nvSpPr>
        <p:spPr>
          <a:xfrm>
            <a:off x="5015880" y="4547956"/>
            <a:ext cx="2301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rgbClr val="530C05"/>
                </a:solidFill>
                <a:latin typeface="AMX" pitchFamily="2" charset="77"/>
              </a:rPr>
              <a:t>Desative o </a:t>
            </a:r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microfone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E13FFEB2-B65E-817A-C6D7-13C067C60CC7}"/>
              </a:ext>
            </a:extLst>
          </p:cNvPr>
          <p:cNvSpPr txBox="1"/>
          <p:nvPr/>
        </p:nvSpPr>
        <p:spPr>
          <a:xfrm>
            <a:off x="8317525" y="4547956"/>
            <a:ext cx="27607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rgbClr val="530C05"/>
                </a:solidFill>
                <a:latin typeface="AMX" pitchFamily="2" charset="77"/>
              </a:rPr>
              <a:t>Para interagir, acione </a:t>
            </a:r>
          </a:p>
          <a:p>
            <a:pPr algn="ctr"/>
            <a:r>
              <a:rPr lang="pt-BR" sz="2000" dirty="0">
                <a:solidFill>
                  <a:srgbClr val="530C05"/>
                </a:solidFill>
                <a:latin typeface="AMX" pitchFamily="2" charset="77"/>
              </a:rPr>
              <a:t>o </a:t>
            </a:r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botão de levantar </a:t>
            </a:r>
          </a:p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a mão </a:t>
            </a:r>
            <a:r>
              <a:rPr lang="pt-BR" sz="2000" dirty="0">
                <a:solidFill>
                  <a:srgbClr val="530C05"/>
                </a:solidFill>
                <a:latin typeface="AMX" pitchFamily="2" charset="77"/>
              </a:rPr>
              <a:t>e aguarde.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5859095C-AFE7-33C4-379D-F6161B14CAA4}"/>
              </a:ext>
            </a:extLst>
          </p:cNvPr>
          <p:cNvSpPr txBox="1"/>
          <p:nvPr/>
        </p:nvSpPr>
        <p:spPr>
          <a:xfrm>
            <a:off x="2921735" y="1448201"/>
            <a:ext cx="6421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rgbClr val="530C05"/>
                </a:solidFill>
                <a:latin typeface="AMX" pitchFamily="2" charset="77"/>
              </a:rPr>
              <a:t>Combinados</a:t>
            </a:r>
          </a:p>
        </p:txBody>
      </p:sp>
    </p:spTree>
    <p:extLst>
      <p:ext uri="{BB962C8B-B14F-4D97-AF65-F5344CB8AC3E}">
        <p14:creationId xmlns:p14="http://schemas.microsoft.com/office/powerpoint/2010/main" val="1626789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8" grpId="0"/>
      <p:bldP spid="29" grpId="0"/>
      <p:bldP spid="30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C52B2-0AB9-7D0D-9E0B-02FDEA4F3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aixaDeTexto 21">
            <a:extLst>
              <a:ext uri="{FF2B5EF4-FFF2-40B4-BE49-F238E27FC236}">
                <a16:creationId xmlns:a16="http://schemas.microsoft.com/office/drawing/2014/main" id="{84C50E0F-F012-5DFF-92F4-5D171D29F8E9}"/>
              </a:ext>
            </a:extLst>
          </p:cNvPr>
          <p:cNvSpPr txBox="1"/>
          <p:nvPr/>
        </p:nvSpPr>
        <p:spPr>
          <a:xfrm>
            <a:off x="1326454" y="1545536"/>
            <a:ext cx="56319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Confira 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assuntos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 </a:t>
            </a:r>
          </a:p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que </a:t>
            </a:r>
            <a:r>
              <a:rPr lang="pt-BR" sz="3200" b="1" dirty="0">
                <a:solidFill>
                  <a:schemeClr val="bg1"/>
                </a:solidFill>
                <a:latin typeface="AMX" pitchFamily="2" charset="77"/>
              </a:rPr>
              <a:t>vamos abordar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25" name="Retângulo: Cantos Arredondados 10">
            <a:extLst>
              <a:ext uri="{FF2B5EF4-FFF2-40B4-BE49-F238E27FC236}">
                <a16:creationId xmlns:a16="http://schemas.microsoft.com/office/drawing/2014/main" id="{54431B25-65FF-672B-B40E-965C64E0C2E4}"/>
              </a:ext>
            </a:extLst>
          </p:cNvPr>
          <p:cNvSpPr/>
          <p:nvPr/>
        </p:nvSpPr>
        <p:spPr>
          <a:xfrm>
            <a:off x="1329127" y="2781909"/>
            <a:ext cx="4022518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latin typeface="AMX Black" pitchFamily="2" charset="0"/>
              </a:rPr>
              <a:t>AS ETAPAS DO PROCESSO</a:t>
            </a:r>
          </a:p>
          <a:p>
            <a:pPr marL="223838"/>
            <a:r>
              <a:rPr lang="pt-BR" sz="1600" dirty="0">
                <a:latin typeface="AMX Black" pitchFamily="2" charset="0"/>
              </a:rPr>
              <a:t>DE VENDAS</a:t>
            </a:r>
          </a:p>
        </p:txBody>
      </p:sp>
      <p:sp>
        <p:nvSpPr>
          <p:cNvPr id="26" name="Retângulo: Cantos Arredondados 11">
            <a:extLst>
              <a:ext uri="{FF2B5EF4-FFF2-40B4-BE49-F238E27FC236}">
                <a16:creationId xmlns:a16="http://schemas.microsoft.com/office/drawing/2014/main" id="{AAD0A03E-4771-BE65-ABD4-AB795D50C1E8}"/>
              </a:ext>
            </a:extLst>
          </p:cNvPr>
          <p:cNvSpPr/>
          <p:nvPr/>
        </p:nvSpPr>
        <p:spPr>
          <a:xfrm>
            <a:off x="1329128" y="3559274"/>
            <a:ext cx="4022517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latin typeface="AMX Black" pitchFamily="2" charset="0"/>
              </a:rPr>
              <a:t>SUA MISSÃO COMO</a:t>
            </a:r>
          </a:p>
          <a:p>
            <a:pPr marL="223838"/>
            <a:r>
              <a:rPr lang="pt-BR" sz="1600" dirty="0">
                <a:latin typeface="AMX Black" pitchFamily="2" charset="0"/>
              </a:rPr>
              <a:t>CONSULTOR-DIAGNÓSTICO</a:t>
            </a:r>
          </a:p>
        </p:txBody>
      </p:sp>
      <p:sp>
        <p:nvSpPr>
          <p:cNvPr id="27" name="Retângulo: Cantos Arredondados 12">
            <a:extLst>
              <a:ext uri="{FF2B5EF4-FFF2-40B4-BE49-F238E27FC236}">
                <a16:creationId xmlns:a16="http://schemas.microsoft.com/office/drawing/2014/main" id="{9ACADCBC-CFB7-D5EA-0536-FA9FDA8D2CC8}"/>
              </a:ext>
            </a:extLst>
          </p:cNvPr>
          <p:cNvSpPr/>
          <p:nvPr/>
        </p:nvSpPr>
        <p:spPr>
          <a:xfrm>
            <a:off x="1329128" y="4336640"/>
            <a:ext cx="4022517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latin typeface="AMX Black" pitchFamily="2" charset="0"/>
              </a:rPr>
              <a:t>COMO APLICAR AS TÉCNICAS</a:t>
            </a:r>
          </a:p>
          <a:p>
            <a:pPr marL="223838"/>
            <a:r>
              <a:rPr lang="pt-BR" sz="1600" dirty="0">
                <a:latin typeface="AMX Black" pitchFamily="2" charset="0"/>
              </a:rPr>
              <a:t>NO SEU DIA A DIA</a:t>
            </a:r>
          </a:p>
        </p:txBody>
      </p:sp>
    </p:spTree>
    <p:extLst>
      <p:ext uri="{BB962C8B-B14F-4D97-AF65-F5344CB8AC3E}">
        <p14:creationId xmlns:p14="http://schemas.microsoft.com/office/powerpoint/2010/main" val="17056169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73661-0315-7249-DD4C-01D74262F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A54F8789-1012-2C54-D612-6AEF7851C505}"/>
              </a:ext>
            </a:extLst>
          </p:cNvPr>
          <p:cNvSpPr txBox="1"/>
          <p:nvPr/>
        </p:nvSpPr>
        <p:spPr>
          <a:xfrm>
            <a:off x="1326454" y="1545536"/>
            <a:ext cx="56319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Confira 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assuntos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 </a:t>
            </a:r>
          </a:p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que </a:t>
            </a:r>
            <a:r>
              <a:rPr lang="pt-BR" sz="3200" b="1" dirty="0">
                <a:solidFill>
                  <a:schemeClr val="bg1"/>
                </a:solidFill>
                <a:latin typeface="AMX" pitchFamily="2" charset="77"/>
              </a:rPr>
              <a:t>vamos abordar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EE063F5C-8689-D080-DD36-DF3AE10F78C8}"/>
              </a:ext>
            </a:extLst>
          </p:cNvPr>
          <p:cNvSpPr/>
          <p:nvPr/>
        </p:nvSpPr>
        <p:spPr>
          <a:xfrm>
            <a:off x="1329127" y="2781909"/>
            <a:ext cx="4022518" cy="618211"/>
          </a:xfrm>
          <a:prstGeom prst="roundRect">
            <a:avLst>
              <a:gd name="adj" fmla="val 250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AS ETAPAS DO PROCESSO</a:t>
            </a:r>
          </a:p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DE VENDAS</a:t>
            </a:r>
          </a:p>
        </p:txBody>
      </p:sp>
      <p:sp>
        <p:nvSpPr>
          <p:cNvPr id="4" name="Retângulo: Cantos Arredondados 11">
            <a:extLst>
              <a:ext uri="{FF2B5EF4-FFF2-40B4-BE49-F238E27FC236}">
                <a16:creationId xmlns:a16="http://schemas.microsoft.com/office/drawing/2014/main" id="{D0B09F9B-C96B-593D-B97C-3D0867DBA968}"/>
              </a:ext>
            </a:extLst>
          </p:cNvPr>
          <p:cNvSpPr/>
          <p:nvPr/>
        </p:nvSpPr>
        <p:spPr>
          <a:xfrm>
            <a:off x="1329128" y="3559274"/>
            <a:ext cx="4022517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SUA MISSÃO COMO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CONSULTOR-DIAGNÓSTICO</a:t>
            </a:r>
          </a:p>
        </p:txBody>
      </p:sp>
      <p:sp>
        <p:nvSpPr>
          <p:cNvPr id="5" name="Retângulo: Cantos Arredondados 12">
            <a:extLst>
              <a:ext uri="{FF2B5EF4-FFF2-40B4-BE49-F238E27FC236}">
                <a16:creationId xmlns:a16="http://schemas.microsoft.com/office/drawing/2014/main" id="{0AFBC658-6D53-7FF1-F6E1-47CDAFB54524}"/>
              </a:ext>
            </a:extLst>
          </p:cNvPr>
          <p:cNvSpPr/>
          <p:nvPr/>
        </p:nvSpPr>
        <p:spPr>
          <a:xfrm>
            <a:off x="1329128" y="4336640"/>
            <a:ext cx="4022517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COMO APLICAR AS TÉCNICAS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NO SEU DIA A DIA</a:t>
            </a:r>
          </a:p>
        </p:txBody>
      </p:sp>
    </p:spTree>
    <p:extLst>
      <p:ext uri="{BB962C8B-B14F-4D97-AF65-F5344CB8AC3E}">
        <p14:creationId xmlns:p14="http://schemas.microsoft.com/office/powerpoint/2010/main" val="11431923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B83FBB-4998-05F7-41DB-8B2CC736D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E71EE411-554D-3011-648C-90919C24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1" t="1797" r="19171" b="17754"/>
          <a:stretch>
            <a:fillRect/>
          </a:stretch>
        </p:blipFill>
        <p:spPr>
          <a:xfrm flipH="1">
            <a:off x="-192241" y="-109184"/>
            <a:ext cx="12488873" cy="7136498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56AB42AE-6BE1-11D7-3480-073CB45DD2FA}"/>
              </a:ext>
            </a:extLst>
          </p:cNvPr>
          <p:cNvSpPr/>
          <p:nvPr/>
        </p:nvSpPr>
        <p:spPr>
          <a:xfrm>
            <a:off x="6529295" y="2568659"/>
            <a:ext cx="5826531" cy="2522821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FD3D32F1-C8C9-CDB6-0A56-AF2BD1DE0281}"/>
              </a:ext>
            </a:extLst>
          </p:cNvPr>
          <p:cNvGrpSpPr/>
          <p:nvPr/>
        </p:nvGrpSpPr>
        <p:grpSpPr>
          <a:xfrm>
            <a:off x="0" y="967695"/>
            <a:ext cx="7936523" cy="4774209"/>
            <a:chOff x="1811094" y="2985067"/>
            <a:chExt cx="7936523" cy="4774209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58B4B51B-9407-C517-B7C1-0ED57F56F3AF}"/>
                </a:ext>
              </a:extLst>
            </p:cNvPr>
            <p:cNvSpPr/>
            <p:nvPr/>
          </p:nvSpPr>
          <p:spPr>
            <a:xfrm>
              <a:off x="3338397" y="3193597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D5AAC544-1CDA-F203-13B3-BC390FE1ADA8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71FC571F-C2D0-C0C1-0EC9-753937DDF28F}"/>
                </a:ext>
              </a:extLst>
            </p:cNvPr>
            <p:cNvSpPr/>
            <p:nvPr/>
          </p:nvSpPr>
          <p:spPr>
            <a:xfrm>
              <a:off x="1811094" y="6957392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64F80DB0-AB5E-67F9-507E-D4BEF0982768}"/>
                </a:ext>
              </a:extLst>
            </p:cNvPr>
            <p:cNvSpPr/>
            <p:nvPr/>
          </p:nvSpPr>
          <p:spPr>
            <a:xfrm>
              <a:off x="3569018" y="4144345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8DF07AEC-5D7C-28FE-D95E-427650BDB8A7}"/>
                </a:ext>
              </a:extLst>
            </p:cNvPr>
            <p:cNvSpPr/>
            <p:nvPr/>
          </p:nvSpPr>
          <p:spPr>
            <a:xfrm>
              <a:off x="3931342" y="39819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66D45FCA-5328-F056-DCEF-5C48A392247F}"/>
                </a:ext>
              </a:extLst>
            </p:cNvPr>
            <p:cNvSpPr/>
            <p:nvPr/>
          </p:nvSpPr>
          <p:spPr>
            <a:xfrm>
              <a:off x="9016080" y="3387113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C3913D65-6905-37BB-96CA-3EEF40219110}"/>
                </a:ext>
              </a:extLst>
            </p:cNvPr>
            <p:cNvSpPr/>
            <p:nvPr/>
          </p:nvSpPr>
          <p:spPr>
            <a:xfrm>
              <a:off x="9296759" y="2985067"/>
              <a:ext cx="450858" cy="420792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A8DA918A-1712-16A5-1EFC-A4EA1F13E0A6}"/>
              </a:ext>
            </a:extLst>
          </p:cNvPr>
          <p:cNvSpPr txBox="1"/>
          <p:nvPr/>
        </p:nvSpPr>
        <p:spPr>
          <a:xfrm>
            <a:off x="7081722" y="3148421"/>
            <a:ext cx="381569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Durante esse treinamento você vai entender como a negociação se apresenta ao longo de toda a troca com o cliente.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73B7BE1-B5F6-E897-CCC4-CBC4C745B8D1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3A579F7E-5459-0C96-2B3A-0B5AF269E82C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4" name="Group 6">
                <a:extLst>
                  <a:ext uri="{FF2B5EF4-FFF2-40B4-BE49-F238E27FC236}">
                    <a16:creationId xmlns:a16="http://schemas.microsoft.com/office/drawing/2014/main" id="{A0E5B7B7-5C31-C9C1-45B9-88B94C2919E9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6" name="Retângulo: Cantos Arredondados 15">
                  <a:extLst>
                    <a:ext uri="{FF2B5EF4-FFF2-40B4-BE49-F238E27FC236}">
                      <a16:creationId xmlns:a16="http://schemas.microsoft.com/office/drawing/2014/main" id="{102E6A7B-A910-747C-F53A-B101EEC1B179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7" name="Gráfico 16">
                  <a:extLst>
                    <a:ext uri="{FF2B5EF4-FFF2-40B4-BE49-F238E27FC236}">
                      <a16:creationId xmlns:a16="http://schemas.microsoft.com/office/drawing/2014/main" id="{70F095DB-0D2E-2B65-74CA-639D1AF9489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5" name="CaixaDeTexto 17">
                <a:extLst>
                  <a:ext uri="{FF2B5EF4-FFF2-40B4-BE49-F238E27FC236}">
                    <a16:creationId xmlns:a16="http://schemas.microsoft.com/office/drawing/2014/main" id="{BEAA54D8-6FC9-30E7-614E-C3FB525109AC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3C0DF21F-D312-5D8A-7E87-0354BCAC6B1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997470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5FA896-1FBD-B166-7913-F1F562A52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28A95E2-2FDC-71EE-C867-4A47D0DA0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9" t="3043" r="11226" b="8991"/>
          <a:stretch>
            <a:fillRect/>
          </a:stretch>
        </p:blipFill>
        <p:spPr>
          <a:xfrm>
            <a:off x="-111586" y="-98098"/>
            <a:ext cx="12344843" cy="7054196"/>
          </a:xfrm>
          <a:prstGeom prst="rect">
            <a:avLst/>
          </a:prstGeom>
        </p:spPr>
      </p:pic>
      <p:sp>
        <p:nvSpPr>
          <p:cNvPr id="28" name="Retângulo: Cantos Arredondados 15">
            <a:extLst>
              <a:ext uri="{FF2B5EF4-FFF2-40B4-BE49-F238E27FC236}">
                <a16:creationId xmlns:a16="http://schemas.microsoft.com/office/drawing/2014/main" id="{FE86389E-EAC7-63CE-3A6A-B1DAEB83BE92}"/>
              </a:ext>
            </a:extLst>
          </p:cNvPr>
          <p:cNvSpPr/>
          <p:nvPr/>
        </p:nvSpPr>
        <p:spPr>
          <a:xfrm>
            <a:off x="264697" y="1900517"/>
            <a:ext cx="6023808" cy="3807355"/>
          </a:xfrm>
          <a:prstGeom prst="roundRect">
            <a:avLst>
              <a:gd name="adj" fmla="val 3691"/>
            </a:avLst>
          </a:prstGeom>
          <a:gradFill>
            <a:gsLst>
              <a:gs pos="51000">
                <a:srgbClr val="530C05">
                  <a:alpha val="88000"/>
                </a:srgbClr>
              </a:gs>
              <a:gs pos="98000">
                <a:srgbClr val="530C05">
                  <a:alpha val="0"/>
                </a:srgbClr>
              </a:gs>
              <a:gs pos="8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028C5288-06DE-21F2-3492-087871E68D31}"/>
              </a:ext>
            </a:extLst>
          </p:cNvPr>
          <p:cNvSpPr txBox="1"/>
          <p:nvPr/>
        </p:nvSpPr>
        <p:spPr>
          <a:xfrm>
            <a:off x="616843" y="2373033"/>
            <a:ext cx="483457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Ao longo de 12 anos, Neil </a:t>
            </a:r>
            <a:r>
              <a:rPr lang="pt-BR" sz="2000" dirty="0" err="1">
                <a:solidFill>
                  <a:schemeClr val="bg1"/>
                </a:solidFill>
                <a:latin typeface="AMX" pitchFamily="2" charset="77"/>
              </a:rPr>
              <a:t>Rackham</a:t>
            </a:r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 e sua equipe na </a:t>
            </a:r>
            <a:r>
              <a:rPr lang="pt-BR" sz="2000" dirty="0" err="1">
                <a:solidFill>
                  <a:schemeClr val="bg1"/>
                </a:solidFill>
                <a:latin typeface="AMX" pitchFamily="2" charset="77"/>
              </a:rPr>
              <a:t>Huthwaite</a:t>
            </a:r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 Corporation conduziram uma pesquisa profunda em mais de 20 países, incluindo Estados Unidos, Reino Unido e outros mercados globais. Essa pesquisa analisou mais de 35.000 chamadas de vendas ao vivo e tinha o objetivo de entender o que realmente funciona em vendas complexas.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82CCFDA4-26A5-C52A-3927-537D5E5F56A5}"/>
              </a:ext>
            </a:extLst>
          </p:cNvPr>
          <p:cNvGrpSpPr/>
          <p:nvPr/>
        </p:nvGrpSpPr>
        <p:grpSpPr>
          <a:xfrm>
            <a:off x="402291" y="1035053"/>
            <a:ext cx="10815750" cy="5588652"/>
            <a:chOff x="-2129847" y="3419316"/>
            <a:chExt cx="10815750" cy="5588652"/>
          </a:xfrm>
        </p:grpSpPr>
        <p:sp>
          <p:nvSpPr>
            <p:cNvPr id="30" name="Retângulo Arredondado 29">
              <a:extLst>
                <a:ext uri="{FF2B5EF4-FFF2-40B4-BE49-F238E27FC236}">
                  <a16:creationId xmlns:a16="http://schemas.microsoft.com/office/drawing/2014/main" id="{D37B80DF-530B-BC71-19F7-89D5923E02CA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2" name="Retângulo Arredondado 31">
              <a:extLst>
                <a:ext uri="{FF2B5EF4-FFF2-40B4-BE49-F238E27FC236}">
                  <a16:creationId xmlns:a16="http://schemas.microsoft.com/office/drawing/2014/main" id="{13EB1143-602F-A925-682A-A18306C3CABC}"/>
                </a:ext>
              </a:extLst>
            </p:cNvPr>
            <p:cNvSpPr/>
            <p:nvPr/>
          </p:nvSpPr>
          <p:spPr>
            <a:xfrm>
              <a:off x="8061397" y="8092135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D284DFE9-1262-DB7F-442F-B809732B0F66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4" name="Retângulo Arredondado 33">
              <a:extLst>
                <a:ext uri="{FF2B5EF4-FFF2-40B4-BE49-F238E27FC236}">
                  <a16:creationId xmlns:a16="http://schemas.microsoft.com/office/drawing/2014/main" id="{AF7862FE-4E8D-04EC-A65E-E21FB5955C19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5" name="Retângulo Arredondado 34">
              <a:extLst>
                <a:ext uri="{FF2B5EF4-FFF2-40B4-BE49-F238E27FC236}">
                  <a16:creationId xmlns:a16="http://schemas.microsoft.com/office/drawing/2014/main" id="{520BCFBC-478D-EF65-176F-6C23BF9C86FB}"/>
                </a:ext>
              </a:extLst>
            </p:cNvPr>
            <p:cNvSpPr/>
            <p:nvPr/>
          </p:nvSpPr>
          <p:spPr>
            <a:xfrm>
              <a:off x="-1888279" y="8336928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6" name="Retângulo Arredondado 35">
              <a:extLst>
                <a:ext uri="{FF2B5EF4-FFF2-40B4-BE49-F238E27FC236}">
                  <a16:creationId xmlns:a16="http://schemas.microsoft.com/office/drawing/2014/main" id="{72F868A9-1854-2284-C9E5-55B77ADC5FA7}"/>
                </a:ext>
              </a:extLst>
            </p:cNvPr>
            <p:cNvSpPr/>
            <p:nvPr/>
          </p:nvSpPr>
          <p:spPr>
            <a:xfrm>
              <a:off x="-2115596" y="880766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D81021BD-DE00-8C99-3E3D-1483D865BC72}"/>
                </a:ext>
              </a:extLst>
            </p:cNvPr>
            <p:cNvSpPr/>
            <p:nvPr/>
          </p:nvSpPr>
          <p:spPr>
            <a:xfrm>
              <a:off x="-1893199" y="3657703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Arredondado 11">
              <a:extLst>
                <a:ext uri="{FF2B5EF4-FFF2-40B4-BE49-F238E27FC236}">
                  <a16:creationId xmlns:a16="http://schemas.microsoft.com/office/drawing/2014/main" id="{A3566F40-7851-1E2A-2152-DA8DBCD23029}"/>
                </a:ext>
              </a:extLst>
            </p:cNvPr>
            <p:cNvSpPr/>
            <p:nvPr/>
          </p:nvSpPr>
          <p:spPr>
            <a:xfrm>
              <a:off x="-2129847" y="3419316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1BA6CC79-95F2-43C8-FE93-A480B5A3A721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F0509F62-0CD0-3424-2D99-459B96B8967B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E4A2F29D-CA54-59E3-E5A3-7A78508BD8E1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7" name="Retângulo: Cantos Arredondados 16">
                  <a:extLst>
                    <a:ext uri="{FF2B5EF4-FFF2-40B4-BE49-F238E27FC236}">
                      <a16:creationId xmlns:a16="http://schemas.microsoft.com/office/drawing/2014/main" id="{35938EC9-70D4-822B-5861-9B90C55126F6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8" name="Gráfico 17">
                  <a:extLst>
                    <a:ext uri="{FF2B5EF4-FFF2-40B4-BE49-F238E27FC236}">
                      <a16:creationId xmlns:a16="http://schemas.microsoft.com/office/drawing/2014/main" id="{6BBEDF55-237F-467E-AD7D-AECF177AA47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6" name="CaixaDeTexto 17">
                <a:extLst>
                  <a:ext uri="{FF2B5EF4-FFF2-40B4-BE49-F238E27FC236}">
                    <a16:creationId xmlns:a16="http://schemas.microsoft.com/office/drawing/2014/main" id="{0630E077-C886-4C64-7EF1-67C90E00EBC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14" name="Gráfico 13">
              <a:extLst>
                <a:ext uri="{FF2B5EF4-FFF2-40B4-BE49-F238E27FC236}">
                  <a16:creationId xmlns:a16="http://schemas.microsoft.com/office/drawing/2014/main" id="{6E9D5290-1517-7E42-8EFF-BFED2AADE31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48523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8FDC80EF-7954-08B2-3B89-A6A9F16CDA9B}"/>
              </a:ext>
            </a:extLst>
          </p:cNvPr>
          <p:cNvSpPr>
            <a:spLocks/>
          </p:cNvSpPr>
          <p:nvPr/>
        </p:nvSpPr>
        <p:spPr>
          <a:xfrm>
            <a:off x="245328" y="890955"/>
            <a:ext cx="11686478" cy="5446050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F5E221B5-47DA-E90C-1074-9C2307A0F268}"/>
              </a:ext>
            </a:extLst>
          </p:cNvPr>
          <p:cNvSpPr txBox="1"/>
          <p:nvPr/>
        </p:nvSpPr>
        <p:spPr>
          <a:xfrm>
            <a:off x="2895599" y="1118005"/>
            <a:ext cx="64007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Segundo a pesquisa de </a:t>
            </a:r>
            <a:r>
              <a:rPr lang="pt-BR" sz="2400" b="1" dirty="0" err="1">
                <a:solidFill>
                  <a:srgbClr val="530C05"/>
                </a:solidFill>
                <a:latin typeface="AMX" pitchFamily="2" charset="77"/>
              </a:rPr>
              <a:t>Rackham</a:t>
            </a:r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, é possível dividir o processo de vendas em 4 etapas: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17D0852-754F-FBF6-DB82-ECE4C3C1379B}"/>
              </a:ext>
            </a:extLst>
          </p:cNvPr>
          <p:cNvSpPr txBox="1"/>
          <p:nvPr/>
        </p:nvSpPr>
        <p:spPr>
          <a:xfrm>
            <a:off x="509442" y="4308445"/>
            <a:ext cx="2458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Abertura 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F16FAA7B-F6D5-5E73-E847-8B0779440822}"/>
              </a:ext>
            </a:extLst>
          </p:cNvPr>
          <p:cNvSpPr txBox="1"/>
          <p:nvPr/>
        </p:nvSpPr>
        <p:spPr>
          <a:xfrm>
            <a:off x="3248442" y="4318759"/>
            <a:ext cx="25809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Investigação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CA1E805-5350-B430-A1E9-61EB36A020AC}"/>
              </a:ext>
            </a:extLst>
          </p:cNvPr>
          <p:cNvSpPr txBox="1"/>
          <p:nvPr/>
        </p:nvSpPr>
        <p:spPr>
          <a:xfrm>
            <a:off x="5998560" y="4164871"/>
            <a:ext cx="276887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Demonstração</a:t>
            </a:r>
          </a:p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de capacidade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CF9BDD6E-06CB-D62A-E86C-34FC0A665C6E}"/>
              </a:ext>
            </a:extLst>
          </p:cNvPr>
          <p:cNvSpPr txBox="1"/>
          <p:nvPr/>
        </p:nvSpPr>
        <p:spPr>
          <a:xfrm>
            <a:off x="8839043" y="4164871"/>
            <a:ext cx="26390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Obtenção</a:t>
            </a:r>
          </a:p>
          <a:p>
            <a:pPr algn="ctr"/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de compromisso </a:t>
            </a:r>
          </a:p>
        </p:txBody>
      </p: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D22FF6C4-4E10-017A-BE1E-9AB8D36AB6D2}"/>
              </a:ext>
            </a:extLst>
          </p:cNvPr>
          <p:cNvGrpSpPr/>
          <p:nvPr/>
        </p:nvGrpSpPr>
        <p:grpSpPr>
          <a:xfrm>
            <a:off x="1054119" y="2689975"/>
            <a:ext cx="1340093" cy="1225694"/>
            <a:chOff x="1054119" y="2689975"/>
            <a:chExt cx="1340093" cy="1225694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F76C5110-3604-499C-924B-EFC3E17D35A3}"/>
                </a:ext>
              </a:extLst>
            </p:cNvPr>
            <p:cNvGrpSpPr/>
            <p:nvPr/>
          </p:nvGrpSpPr>
          <p:grpSpPr>
            <a:xfrm>
              <a:off x="1054119" y="2689975"/>
              <a:ext cx="1340093" cy="1225694"/>
              <a:chOff x="2531529" y="1120395"/>
              <a:chExt cx="2346791" cy="2146457"/>
            </a:xfrm>
          </p:grpSpPr>
          <p:sp>
            <p:nvSpPr>
              <p:cNvPr id="6" name="Retângulo Arredondado 5">
                <a:extLst>
                  <a:ext uri="{FF2B5EF4-FFF2-40B4-BE49-F238E27FC236}">
                    <a16:creationId xmlns:a16="http://schemas.microsoft.com/office/drawing/2014/main" id="{C4E4BA8B-35F9-7585-CB27-92D50E2A0746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7" name="Retângulo Arredondado 6">
                <a:extLst>
                  <a:ext uri="{FF2B5EF4-FFF2-40B4-BE49-F238E27FC236}">
                    <a16:creationId xmlns:a16="http://schemas.microsoft.com/office/drawing/2014/main" id="{3BED8D5C-1B76-A693-D51E-6243E1D0D4B2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8" name="Retângulo Arredondado 7">
                <a:extLst>
                  <a:ext uri="{FF2B5EF4-FFF2-40B4-BE49-F238E27FC236}">
                    <a16:creationId xmlns:a16="http://schemas.microsoft.com/office/drawing/2014/main" id="{63705FFD-D8C3-168B-8327-54BEA59DD73A}"/>
                  </a:ext>
                </a:extLst>
              </p:cNvPr>
              <p:cNvSpPr/>
              <p:nvPr/>
            </p:nvSpPr>
            <p:spPr>
              <a:xfrm>
                <a:off x="2920675" y="1470845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333AE336-33B8-5772-E1A2-3CE3C3FEE5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465186" y="2977480"/>
              <a:ext cx="528542" cy="646686"/>
            </a:xfrm>
            <a:prstGeom prst="rect">
              <a:avLst/>
            </a:prstGeom>
          </p:spPr>
        </p:pic>
      </p:grpSp>
      <p:grpSp>
        <p:nvGrpSpPr>
          <p:cNvPr id="40" name="Agrupar 39">
            <a:extLst>
              <a:ext uri="{FF2B5EF4-FFF2-40B4-BE49-F238E27FC236}">
                <a16:creationId xmlns:a16="http://schemas.microsoft.com/office/drawing/2014/main" id="{EFEA16F4-8E9B-FF5A-ED10-2C3F02BCA77F}"/>
              </a:ext>
            </a:extLst>
          </p:cNvPr>
          <p:cNvGrpSpPr/>
          <p:nvPr/>
        </p:nvGrpSpPr>
        <p:grpSpPr>
          <a:xfrm>
            <a:off x="3860707" y="2689975"/>
            <a:ext cx="1340093" cy="1225694"/>
            <a:chOff x="3860707" y="2689975"/>
            <a:chExt cx="1340093" cy="1225694"/>
          </a:xfrm>
        </p:grpSpPr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CE87373E-7A71-E824-010D-9156473D86A2}"/>
                </a:ext>
              </a:extLst>
            </p:cNvPr>
            <p:cNvGrpSpPr/>
            <p:nvPr/>
          </p:nvGrpSpPr>
          <p:grpSpPr>
            <a:xfrm>
              <a:off x="3860707" y="2689975"/>
              <a:ext cx="1340093" cy="1225694"/>
              <a:chOff x="2531529" y="1120395"/>
              <a:chExt cx="2346791" cy="2146457"/>
            </a:xfrm>
          </p:grpSpPr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7A64A22F-D8DB-928B-02EE-56C4F6D4EED1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1" name="Retângulo Arredondado 20">
                <a:extLst>
                  <a:ext uri="{FF2B5EF4-FFF2-40B4-BE49-F238E27FC236}">
                    <a16:creationId xmlns:a16="http://schemas.microsoft.com/office/drawing/2014/main" id="{00739434-98BA-3467-4D4B-3663EA6DB4B2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2" name="Retângulo Arredondado 21">
                <a:extLst>
                  <a:ext uri="{FF2B5EF4-FFF2-40B4-BE49-F238E27FC236}">
                    <a16:creationId xmlns:a16="http://schemas.microsoft.com/office/drawing/2014/main" id="{07DD3F6F-34E5-73C0-3FA9-3B15D9AB1114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24" name="Gráfico 23">
              <a:extLst>
                <a:ext uri="{FF2B5EF4-FFF2-40B4-BE49-F238E27FC236}">
                  <a16:creationId xmlns:a16="http://schemas.microsoft.com/office/drawing/2014/main" id="{C9D756B4-39A0-6B80-6464-92D0E3AC5B0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07628" y="3050382"/>
              <a:ext cx="669409" cy="529864"/>
            </a:xfrm>
            <a:prstGeom prst="rect">
              <a:avLst/>
            </a:prstGeom>
          </p:spPr>
        </p:pic>
      </p:grp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A4A5454B-69FD-4AB5-F0E1-0654B6784D59}"/>
              </a:ext>
            </a:extLst>
          </p:cNvPr>
          <p:cNvGrpSpPr/>
          <p:nvPr/>
        </p:nvGrpSpPr>
        <p:grpSpPr>
          <a:xfrm>
            <a:off x="6667295" y="2689975"/>
            <a:ext cx="1340093" cy="1225694"/>
            <a:chOff x="6667295" y="2689975"/>
            <a:chExt cx="1340093" cy="1225694"/>
          </a:xfrm>
        </p:grpSpPr>
        <p:grpSp>
          <p:nvGrpSpPr>
            <p:cNvPr id="26" name="Agrupar 25">
              <a:extLst>
                <a:ext uri="{FF2B5EF4-FFF2-40B4-BE49-F238E27FC236}">
                  <a16:creationId xmlns:a16="http://schemas.microsoft.com/office/drawing/2014/main" id="{C57A18C6-7612-92B6-A88A-B75E283715BE}"/>
                </a:ext>
              </a:extLst>
            </p:cNvPr>
            <p:cNvGrpSpPr/>
            <p:nvPr/>
          </p:nvGrpSpPr>
          <p:grpSpPr>
            <a:xfrm>
              <a:off x="6667295" y="2689975"/>
              <a:ext cx="1340093" cy="1225694"/>
              <a:chOff x="2531529" y="1120395"/>
              <a:chExt cx="2346791" cy="2146457"/>
            </a:xfrm>
          </p:grpSpPr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8AB47DF2-F9BB-02B5-71E5-3A15718FE02C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F3590E74-D212-30EE-7B2A-A6120AA27299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B6F774F3-3557-0DC3-A63F-0D180D93C190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27" name="Gráfico 26">
              <a:extLst>
                <a:ext uri="{FF2B5EF4-FFF2-40B4-BE49-F238E27FC236}">
                  <a16:creationId xmlns:a16="http://schemas.microsoft.com/office/drawing/2014/main" id="{AD286436-C5FC-C8D7-7C11-C55D01881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019991" y="3017616"/>
              <a:ext cx="693521" cy="566413"/>
            </a:xfrm>
            <a:prstGeom prst="rect">
              <a:avLst/>
            </a:prstGeom>
          </p:spPr>
        </p:pic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E21D9A1D-8CAC-6D98-5C35-7483619A3DB2}"/>
              </a:ext>
            </a:extLst>
          </p:cNvPr>
          <p:cNvGrpSpPr/>
          <p:nvPr/>
        </p:nvGrpSpPr>
        <p:grpSpPr>
          <a:xfrm>
            <a:off x="9473883" y="2689975"/>
            <a:ext cx="1340093" cy="1225694"/>
            <a:chOff x="9473883" y="2689975"/>
            <a:chExt cx="1340093" cy="1225694"/>
          </a:xfrm>
        </p:grpSpPr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6A352DBF-503A-EBAE-D2D6-D0E034DFACF3}"/>
                </a:ext>
              </a:extLst>
            </p:cNvPr>
            <p:cNvGrpSpPr/>
            <p:nvPr/>
          </p:nvGrpSpPr>
          <p:grpSpPr>
            <a:xfrm>
              <a:off x="9473883" y="2689975"/>
              <a:ext cx="1340093" cy="1225694"/>
              <a:chOff x="2531529" y="1120395"/>
              <a:chExt cx="2346791" cy="2146457"/>
            </a:xfrm>
          </p:grpSpPr>
          <p:sp>
            <p:nvSpPr>
              <p:cNvPr id="36" name="Retângulo Arredondado 35">
                <a:extLst>
                  <a:ext uri="{FF2B5EF4-FFF2-40B4-BE49-F238E27FC236}">
                    <a16:creationId xmlns:a16="http://schemas.microsoft.com/office/drawing/2014/main" id="{EDB5DECB-2DE3-EAC9-C6D6-747AECB188B7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7" name="Retângulo Arredondado 36">
                <a:extLst>
                  <a:ext uri="{FF2B5EF4-FFF2-40B4-BE49-F238E27FC236}">
                    <a16:creationId xmlns:a16="http://schemas.microsoft.com/office/drawing/2014/main" id="{2DFCDB34-F62C-9A94-89FC-30B27357E424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8" name="Retângulo Arredondado 37">
                <a:extLst>
                  <a:ext uri="{FF2B5EF4-FFF2-40B4-BE49-F238E27FC236}">
                    <a16:creationId xmlns:a16="http://schemas.microsoft.com/office/drawing/2014/main" id="{0111789F-8F52-9380-1475-89F51C2307D6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35" name="Gráfico 34">
              <a:extLst>
                <a:ext uri="{FF2B5EF4-FFF2-40B4-BE49-F238E27FC236}">
                  <a16:creationId xmlns:a16="http://schemas.microsoft.com/office/drawing/2014/main" id="{49FC14E6-2114-C962-3D54-D1E17FF3A70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815237" y="2968224"/>
              <a:ext cx="673724" cy="6651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53428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2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7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2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AF6FB-8BB4-152B-BFCC-9B550FA47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2BEECB0A-AD5E-E18B-0FA6-C0D5AE93410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FDB34748-B811-59BB-B153-727274E8A111}"/>
              </a:ext>
            </a:extLst>
          </p:cNvPr>
          <p:cNvSpPr txBox="1"/>
          <p:nvPr/>
        </p:nvSpPr>
        <p:spPr>
          <a:xfrm>
            <a:off x="6095999" y="2000468"/>
            <a:ext cx="433428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Esta é a fase inicial, focada em aquecer a conversa e estabelecer um bom relacionamento. O objetivo é ganhar o direito de prosseguir.</a:t>
            </a:r>
          </a:p>
          <a:p>
            <a:endParaRPr lang="pt-BR" sz="2000" dirty="0"/>
          </a:p>
          <a:p>
            <a:r>
              <a:rPr lang="pt-BR" sz="2000" dirty="0">
                <a:solidFill>
                  <a:srgbClr val="000000"/>
                </a:solidFill>
              </a:rPr>
              <a:t>A abertura de uma venda não envolve apenas uma técnica isolada, mas sim um processo complexo que envolve escuta ativa e empatia. </a:t>
            </a:r>
            <a:endParaRPr lang="pt-BR" sz="2000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B027981-2F9A-4A79-44B5-C1F0B93A7D01}"/>
              </a:ext>
            </a:extLst>
          </p:cNvPr>
          <p:cNvSpPr txBox="1"/>
          <p:nvPr/>
        </p:nvSpPr>
        <p:spPr>
          <a:xfrm>
            <a:off x="1260590" y="4508847"/>
            <a:ext cx="2417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Abertura</a:t>
            </a: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4905A552-33A8-AB59-75D3-4714C5185234}"/>
              </a:ext>
            </a:extLst>
          </p:cNvPr>
          <p:cNvGrpSpPr/>
          <p:nvPr/>
        </p:nvGrpSpPr>
        <p:grpSpPr>
          <a:xfrm>
            <a:off x="1260590" y="2082681"/>
            <a:ext cx="2417058" cy="2210722"/>
            <a:chOff x="1054119" y="2689975"/>
            <a:chExt cx="1340093" cy="1225694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4DF1B4AC-771F-DE9E-DB28-14AE9A0F9D31}"/>
                </a:ext>
              </a:extLst>
            </p:cNvPr>
            <p:cNvGrpSpPr/>
            <p:nvPr/>
          </p:nvGrpSpPr>
          <p:grpSpPr>
            <a:xfrm>
              <a:off x="1054119" y="2689975"/>
              <a:ext cx="1340093" cy="1225694"/>
              <a:chOff x="2531529" y="1120395"/>
              <a:chExt cx="2346791" cy="2146457"/>
            </a:xfrm>
          </p:grpSpPr>
          <p:sp>
            <p:nvSpPr>
              <p:cNvPr id="39" name="Retângulo Arredondado 5">
                <a:extLst>
                  <a:ext uri="{FF2B5EF4-FFF2-40B4-BE49-F238E27FC236}">
                    <a16:creationId xmlns:a16="http://schemas.microsoft.com/office/drawing/2014/main" id="{FE3E7D56-4108-A124-3CED-50ABF05C1198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0" name="Retângulo Arredondado 6">
                <a:extLst>
                  <a:ext uri="{FF2B5EF4-FFF2-40B4-BE49-F238E27FC236}">
                    <a16:creationId xmlns:a16="http://schemas.microsoft.com/office/drawing/2014/main" id="{9CCE2E6C-37B2-6B1E-83AD-992055D8CE4F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1" name="Retângulo Arredondado 7">
                <a:extLst>
                  <a:ext uri="{FF2B5EF4-FFF2-40B4-BE49-F238E27FC236}">
                    <a16:creationId xmlns:a16="http://schemas.microsoft.com/office/drawing/2014/main" id="{B33B79DC-977F-4323-C408-FDD851CAC829}"/>
                  </a:ext>
                </a:extLst>
              </p:cNvPr>
              <p:cNvSpPr/>
              <p:nvPr/>
            </p:nvSpPr>
            <p:spPr>
              <a:xfrm>
                <a:off x="2920675" y="1470845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38" name="Gráfico 37">
              <a:extLst>
                <a:ext uri="{FF2B5EF4-FFF2-40B4-BE49-F238E27FC236}">
                  <a16:creationId xmlns:a16="http://schemas.microsoft.com/office/drawing/2014/main" id="{0CB2359C-17C9-4736-1F2A-B219FC61EA4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465186" y="2977480"/>
              <a:ext cx="528542" cy="646686"/>
            </a:xfrm>
            <a:prstGeom prst="rect">
              <a:avLst/>
            </a:prstGeom>
          </p:spPr>
        </p:pic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B835CAFF-266B-D742-CCD0-99D8B0E239FB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4801346"/>
            <a:chOff x="-1645819" y="3308049"/>
            <a:chExt cx="10882965" cy="4801346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0218CD22-83A3-32D2-BC71-513BA7188CBE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42E35101-0542-0734-39B1-FA0E4DED21E8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3CAA72DB-D9B1-7BB7-EC81-9A49D91193DF}"/>
                </a:ext>
              </a:extLst>
            </p:cNvPr>
            <p:cNvSpPr>
              <a:spLocks/>
            </p:cNvSpPr>
            <p:nvPr/>
          </p:nvSpPr>
          <p:spPr>
            <a:xfrm>
              <a:off x="2345808" y="5582694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41477FA6-C860-B3CA-8E8F-FFFD4AA00B75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EA2CE238-291F-8C82-ABD8-6703B198DBEE}"/>
                </a:ext>
              </a:extLst>
            </p:cNvPr>
            <p:cNvSpPr>
              <a:spLocks/>
            </p:cNvSpPr>
            <p:nvPr/>
          </p:nvSpPr>
          <p:spPr>
            <a:xfrm>
              <a:off x="8854862" y="772711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9C2DBF07-8568-0367-8A5F-63BB20D60960}"/>
                </a:ext>
              </a:extLst>
            </p:cNvPr>
            <p:cNvSpPr>
              <a:spLocks/>
            </p:cNvSpPr>
            <p:nvPr/>
          </p:nvSpPr>
          <p:spPr>
            <a:xfrm flipV="1">
              <a:off x="8638638" y="7427713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8869ED27-A12F-2A35-A25E-9B26474B48DD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9C69EB1D-C7EB-7A54-B909-15F8200B21FC}"/>
                </a:ext>
              </a:extLst>
            </p:cNvPr>
            <p:cNvSpPr>
              <a:spLocks/>
            </p:cNvSpPr>
            <p:nvPr/>
          </p:nvSpPr>
          <p:spPr>
            <a:xfrm>
              <a:off x="2885079" y="5281098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328437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EF11E-DD9A-5F2F-2E8D-70401CFC2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B28F8755-9732-441D-775A-B1E9FA97A41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1D75FCBC-E739-D2A7-3C5C-CB197BAD22DF}"/>
              </a:ext>
            </a:extLst>
          </p:cNvPr>
          <p:cNvSpPr txBox="1"/>
          <p:nvPr/>
        </p:nvSpPr>
        <p:spPr>
          <a:xfrm>
            <a:off x="6095999" y="2305615"/>
            <a:ext cx="509069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Como vimos anteriormente, a primeira impressão é a base para construir confiança. Ou seja, se o agente consegue transmitir segurança e profissionalismo desde o início, o cliente se sentirá mais inclinado a confiar na pessoa com quem está falando e, por extensão, na Claro empresas. 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4C72AB6-646A-6031-F821-D04E772AAFCA}"/>
              </a:ext>
            </a:extLst>
          </p:cNvPr>
          <p:cNvSpPr txBox="1"/>
          <p:nvPr/>
        </p:nvSpPr>
        <p:spPr>
          <a:xfrm>
            <a:off x="1260590" y="4508847"/>
            <a:ext cx="2417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Abertura</a:t>
            </a: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1A6406F6-B8D6-6768-FD1A-4CA8EC574E79}"/>
              </a:ext>
            </a:extLst>
          </p:cNvPr>
          <p:cNvGrpSpPr/>
          <p:nvPr/>
        </p:nvGrpSpPr>
        <p:grpSpPr>
          <a:xfrm>
            <a:off x="1260590" y="2082681"/>
            <a:ext cx="2417058" cy="2210722"/>
            <a:chOff x="1054119" y="2689975"/>
            <a:chExt cx="1340093" cy="1225694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D46F39A4-2594-815A-10C7-6E66EF836862}"/>
                </a:ext>
              </a:extLst>
            </p:cNvPr>
            <p:cNvGrpSpPr/>
            <p:nvPr/>
          </p:nvGrpSpPr>
          <p:grpSpPr>
            <a:xfrm>
              <a:off x="1054119" y="2689975"/>
              <a:ext cx="1340093" cy="1225694"/>
              <a:chOff x="2531529" y="1120395"/>
              <a:chExt cx="2346791" cy="2146457"/>
            </a:xfrm>
          </p:grpSpPr>
          <p:sp>
            <p:nvSpPr>
              <p:cNvPr id="39" name="Retângulo Arredondado 5">
                <a:extLst>
                  <a:ext uri="{FF2B5EF4-FFF2-40B4-BE49-F238E27FC236}">
                    <a16:creationId xmlns:a16="http://schemas.microsoft.com/office/drawing/2014/main" id="{50E8B5E7-A156-CBF4-D5D6-DDE27ECCE7FD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0" name="Retângulo Arredondado 6">
                <a:extLst>
                  <a:ext uri="{FF2B5EF4-FFF2-40B4-BE49-F238E27FC236}">
                    <a16:creationId xmlns:a16="http://schemas.microsoft.com/office/drawing/2014/main" id="{A9224FD8-5CB9-4CD8-8A49-F95BE3B93545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1" name="Retângulo Arredondado 7">
                <a:extLst>
                  <a:ext uri="{FF2B5EF4-FFF2-40B4-BE49-F238E27FC236}">
                    <a16:creationId xmlns:a16="http://schemas.microsoft.com/office/drawing/2014/main" id="{DF207DB0-AD10-F663-43D8-4BAEDC6047EB}"/>
                  </a:ext>
                </a:extLst>
              </p:cNvPr>
              <p:cNvSpPr/>
              <p:nvPr/>
            </p:nvSpPr>
            <p:spPr>
              <a:xfrm>
                <a:off x="2920675" y="1470845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38" name="Gráfico 37">
              <a:extLst>
                <a:ext uri="{FF2B5EF4-FFF2-40B4-BE49-F238E27FC236}">
                  <a16:creationId xmlns:a16="http://schemas.microsoft.com/office/drawing/2014/main" id="{56208A87-A837-94C4-9528-D9F1BBD35E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465186" y="2977480"/>
              <a:ext cx="528542" cy="646686"/>
            </a:xfrm>
            <a:prstGeom prst="rect">
              <a:avLst/>
            </a:prstGeom>
          </p:spPr>
        </p:pic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61915BAB-586E-A0E5-AF0B-1D3B045791FE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4801346"/>
            <a:chOff x="-1645819" y="3308049"/>
            <a:chExt cx="10882965" cy="4801346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05C5A89B-1A65-70F4-9457-94D9BB0D27B1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42FCD7C2-7A68-D1CF-23C4-41D3F41DF4D0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08D6351D-2DEC-AE37-BCB4-AA9682DD0E80}"/>
                </a:ext>
              </a:extLst>
            </p:cNvPr>
            <p:cNvSpPr>
              <a:spLocks/>
            </p:cNvSpPr>
            <p:nvPr/>
          </p:nvSpPr>
          <p:spPr>
            <a:xfrm>
              <a:off x="2345808" y="5582694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4EC4A349-6BAD-F361-C05C-92F4B7EE1264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331947DD-FB52-05DB-78A7-A203BE2CDBCE}"/>
                </a:ext>
              </a:extLst>
            </p:cNvPr>
            <p:cNvSpPr>
              <a:spLocks/>
            </p:cNvSpPr>
            <p:nvPr/>
          </p:nvSpPr>
          <p:spPr>
            <a:xfrm>
              <a:off x="8854862" y="772711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0E55992A-C99B-94E6-F075-B969DB06484B}"/>
                </a:ext>
              </a:extLst>
            </p:cNvPr>
            <p:cNvSpPr>
              <a:spLocks/>
            </p:cNvSpPr>
            <p:nvPr/>
          </p:nvSpPr>
          <p:spPr>
            <a:xfrm flipV="1">
              <a:off x="8638638" y="7427713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AFC634B7-77A5-5B04-96C6-6B8F08E3F4F1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C2DCC2CA-E800-9C96-E680-3234206D505E}"/>
                </a:ext>
              </a:extLst>
            </p:cNvPr>
            <p:cNvSpPr>
              <a:spLocks/>
            </p:cNvSpPr>
            <p:nvPr/>
          </p:nvSpPr>
          <p:spPr>
            <a:xfrm>
              <a:off x="2885079" y="5281098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164253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AD0F7-14E6-C3B2-A55F-CE1E07B4E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6739EBA7-AAE5-51B2-982B-886197AC5F4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219D886-4D3B-7854-D417-AEF17D77E831}"/>
              </a:ext>
            </a:extLst>
          </p:cNvPr>
          <p:cNvSpPr txBox="1"/>
          <p:nvPr/>
        </p:nvSpPr>
        <p:spPr>
          <a:xfrm>
            <a:off x="6256163" y="2767280"/>
            <a:ext cx="50907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Uma abordagem acolhedora e baseada em técnicas de comunicação ajuda a quebrar essas barreiras, facilitando a construção de um vínculo profissional promissor.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58E7C4A0-3950-0489-F956-0430F5BC352B}"/>
              </a:ext>
            </a:extLst>
          </p:cNvPr>
          <p:cNvSpPr txBox="1"/>
          <p:nvPr/>
        </p:nvSpPr>
        <p:spPr>
          <a:xfrm>
            <a:off x="1260590" y="4508847"/>
            <a:ext cx="2417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Abertura</a:t>
            </a:r>
          </a:p>
        </p:txBody>
      </p: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AB417285-B76D-F9F0-1EA9-418C2D05C489}"/>
              </a:ext>
            </a:extLst>
          </p:cNvPr>
          <p:cNvGrpSpPr/>
          <p:nvPr/>
        </p:nvGrpSpPr>
        <p:grpSpPr>
          <a:xfrm>
            <a:off x="1260590" y="2082681"/>
            <a:ext cx="2417058" cy="2210722"/>
            <a:chOff x="1054119" y="2689975"/>
            <a:chExt cx="1340093" cy="1225694"/>
          </a:xfrm>
        </p:grpSpPr>
        <p:grpSp>
          <p:nvGrpSpPr>
            <p:cNvPr id="37" name="Agrupar 36">
              <a:extLst>
                <a:ext uri="{FF2B5EF4-FFF2-40B4-BE49-F238E27FC236}">
                  <a16:creationId xmlns:a16="http://schemas.microsoft.com/office/drawing/2014/main" id="{19C87181-0291-D8C4-EF6E-F5542684D86F}"/>
                </a:ext>
              </a:extLst>
            </p:cNvPr>
            <p:cNvGrpSpPr/>
            <p:nvPr/>
          </p:nvGrpSpPr>
          <p:grpSpPr>
            <a:xfrm>
              <a:off x="1054119" y="2689975"/>
              <a:ext cx="1340093" cy="1225694"/>
              <a:chOff x="2531529" y="1120395"/>
              <a:chExt cx="2346791" cy="2146457"/>
            </a:xfrm>
          </p:grpSpPr>
          <p:sp>
            <p:nvSpPr>
              <p:cNvPr id="39" name="Retângulo Arredondado 5">
                <a:extLst>
                  <a:ext uri="{FF2B5EF4-FFF2-40B4-BE49-F238E27FC236}">
                    <a16:creationId xmlns:a16="http://schemas.microsoft.com/office/drawing/2014/main" id="{D82280E0-6947-204E-F93D-30C72982761D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0" name="Retângulo Arredondado 6">
                <a:extLst>
                  <a:ext uri="{FF2B5EF4-FFF2-40B4-BE49-F238E27FC236}">
                    <a16:creationId xmlns:a16="http://schemas.microsoft.com/office/drawing/2014/main" id="{7067ED5A-73CF-98BB-8AEA-E89C9838ADF7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1" name="Retângulo Arredondado 7">
                <a:extLst>
                  <a:ext uri="{FF2B5EF4-FFF2-40B4-BE49-F238E27FC236}">
                    <a16:creationId xmlns:a16="http://schemas.microsoft.com/office/drawing/2014/main" id="{5483F971-F2A4-173F-FF40-8403377CF59B}"/>
                  </a:ext>
                </a:extLst>
              </p:cNvPr>
              <p:cNvSpPr/>
              <p:nvPr/>
            </p:nvSpPr>
            <p:spPr>
              <a:xfrm>
                <a:off x="2920675" y="1470845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38" name="Gráfico 37">
              <a:extLst>
                <a:ext uri="{FF2B5EF4-FFF2-40B4-BE49-F238E27FC236}">
                  <a16:creationId xmlns:a16="http://schemas.microsoft.com/office/drawing/2014/main" id="{DE61B639-2C64-7A54-B0DD-C329BF7D28F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465186" y="2977480"/>
              <a:ext cx="528542" cy="646686"/>
            </a:xfrm>
            <a:prstGeom prst="rect">
              <a:avLst/>
            </a:prstGeom>
          </p:spPr>
        </p:pic>
      </p:grp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750789D2-D9C3-EE0A-AF2A-A1EB423A7828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4801346"/>
            <a:chOff x="-1645819" y="3308049"/>
            <a:chExt cx="10882965" cy="4801346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43326F8F-C42A-8A74-E2FC-200D9E5C5406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F4C24C0E-9C2A-0D59-FF9B-F79CB03184CB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40B6AE27-07A1-8307-0E70-1E52F30675F5}"/>
                </a:ext>
              </a:extLst>
            </p:cNvPr>
            <p:cNvSpPr>
              <a:spLocks/>
            </p:cNvSpPr>
            <p:nvPr/>
          </p:nvSpPr>
          <p:spPr>
            <a:xfrm>
              <a:off x="2345808" y="5582694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80469FB8-0BA2-9101-4D8B-148E296A80B2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B616047B-9FE8-0A53-3424-721D68D014E2}"/>
                </a:ext>
              </a:extLst>
            </p:cNvPr>
            <p:cNvSpPr>
              <a:spLocks/>
            </p:cNvSpPr>
            <p:nvPr/>
          </p:nvSpPr>
          <p:spPr>
            <a:xfrm>
              <a:off x="8854862" y="772711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980C4B7A-D2A5-493A-4169-2D19C5121705}"/>
                </a:ext>
              </a:extLst>
            </p:cNvPr>
            <p:cNvSpPr>
              <a:spLocks/>
            </p:cNvSpPr>
            <p:nvPr/>
          </p:nvSpPr>
          <p:spPr>
            <a:xfrm flipV="1">
              <a:off x="8638638" y="7427713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04635AC3-7CF3-F192-EA16-E313C5217D9B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2B64C838-4E73-B1B0-E591-ED7402A04548}"/>
                </a:ext>
              </a:extLst>
            </p:cNvPr>
            <p:cNvSpPr>
              <a:spLocks/>
            </p:cNvSpPr>
            <p:nvPr/>
          </p:nvSpPr>
          <p:spPr>
            <a:xfrm>
              <a:off x="2885079" y="5281098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149219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tângulo Arredondado 1">
            <a:extLst>
              <a:ext uri="{FF2B5EF4-FFF2-40B4-BE49-F238E27FC236}">
                <a16:creationId xmlns:a16="http://schemas.microsoft.com/office/drawing/2014/main" id="{DB563917-7232-1B66-44C3-78A5D6349170}"/>
              </a:ext>
            </a:extLst>
          </p:cNvPr>
          <p:cNvSpPr>
            <a:spLocks/>
          </p:cNvSpPr>
          <p:nvPr/>
        </p:nvSpPr>
        <p:spPr>
          <a:xfrm>
            <a:off x="245328" y="707366"/>
            <a:ext cx="11686478" cy="5629639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608BCDF0-0E12-1FFC-2048-B5E7DD82A81F}"/>
              </a:ext>
            </a:extLst>
          </p:cNvPr>
          <p:cNvSpPr txBox="1"/>
          <p:nvPr/>
        </p:nvSpPr>
        <p:spPr>
          <a:xfrm>
            <a:off x="591201" y="1302422"/>
            <a:ext cx="110095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Nessa etapa, acontece o primeiro contato com o cliente ou lead. O objetivo é estabelecer conexão, criar um ambiente de confiança e gerar interesse para avançar. A abertura está relacionada às fases iniciais dos funis, como Geração de lead e Prospecção, nas quais o vendedor busca oportunidades e qualifica potenciais clientes.</a:t>
            </a:r>
          </a:p>
        </p:txBody>
      </p: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087383BD-E8B3-C470-C643-4D14C220722B}"/>
              </a:ext>
            </a:extLst>
          </p:cNvPr>
          <p:cNvGrpSpPr/>
          <p:nvPr/>
        </p:nvGrpSpPr>
        <p:grpSpPr>
          <a:xfrm>
            <a:off x="392918" y="2814088"/>
            <a:ext cx="11491568" cy="3560803"/>
            <a:chOff x="392918" y="2814088"/>
            <a:chExt cx="11491568" cy="3560803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26361A22-EEE9-613E-FB73-6909F481DD0C}"/>
                </a:ext>
              </a:extLst>
            </p:cNvPr>
            <p:cNvGrpSpPr/>
            <p:nvPr/>
          </p:nvGrpSpPr>
          <p:grpSpPr>
            <a:xfrm>
              <a:off x="392918" y="2814088"/>
              <a:ext cx="3786601" cy="3280718"/>
              <a:chOff x="5989806" y="1222551"/>
              <a:chExt cx="5176031" cy="4484523"/>
            </a:xfrm>
          </p:grpSpPr>
          <p:grpSp>
            <p:nvGrpSpPr>
              <p:cNvPr id="9" name="Agrupar 8">
                <a:extLst>
                  <a:ext uri="{FF2B5EF4-FFF2-40B4-BE49-F238E27FC236}">
                    <a16:creationId xmlns:a16="http://schemas.microsoft.com/office/drawing/2014/main" id="{6A1AA865-6B43-7DCB-8B24-11B121AEDDC0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15" name="Forma Livre: Forma 14">
                  <a:extLst>
                    <a:ext uri="{FF2B5EF4-FFF2-40B4-BE49-F238E27FC236}">
                      <a16:creationId xmlns:a16="http://schemas.microsoft.com/office/drawing/2014/main" id="{561B8642-E966-1548-3484-8D7F7CDAB27B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16" name="Forma Livre: Forma 15">
                  <a:extLst>
                    <a:ext uri="{FF2B5EF4-FFF2-40B4-BE49-F238E27FC236}">
                      <a16:creationId xmlns:a16="http://schemas.microsoft.com/office/drawing/2014/main" id="{FCFF09DA-7690-C6A7-7FEB-9D8403A7D657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17" name="Forma Livre: Forma 16">
                  <a:extLst>
                    <a:ext uri="{FF2B5EF4-FFF2-40B4-BE49-F238E27FC236}">
                      <a16:creationId xmlns:a16="http://schemas.microsoft.com/office/drawing/2014/main" id="{1D756A4E-AD97-9E1F-1AD8-0B45FBF5A332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18" name="Forma Livre: Forma 17">
                  <a:extLst>
                    <a:ext uri="{FF2B5EF4-FFF2-40B4-BE49-F238E27FC236}">
                      <a16:creationId xmlns:a16="http://schemas.microsoft.com/office/drawing/2014/main" id="{B2D4DF49-4DDE-CB85-388B-5185025AD08D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19" name="Forma Livre: Forma 18">
                  <a:extLst>
                    <a:ext uri="{FF2B5EF4-FFF2-40B4-BE49-F238E27FC236}">
                      <a16:creationId xmlns:a16="http://schemas.microsoft.com/office/drawing/2014/main" id="{DABDF07A-3872-1558-51E1-0F9F1E152873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10" name="CaixaDeTexto 9">
                <a:extLst>
                  <a:ext uri="{FF2B5EF4-FFF2-40B4-BE49-F238E27FC236}">
                    <a16:creationId xmlns:a16="http://schemas.microsoft.com/office/drawing/2014/main" id="{54DD1018-E98F-1BFB-1B6B-CC90D5C5C01F}"/>
                  </a:ext>
                </a:extLst>
              </p:cNvPr>
              <p:cNvSpPr txBox="1"/>
              <p:nvPr/>
            </p:nvSpPr>
            <p:spPr>
              <a:xfrm>
                <a:off x="7554332" y="1487519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11" name="CaixaDeTexto 10">
                <a:extLst>
                  <a:ext uri="{FF2B5EF4-FFF2-40B4-BE49-F238E27FC236}">
                    <a16:creationId xmlns:a16="http://schemas.microsoft.com/office/drawing/2014/main" id="{740F1233-871F-E16B-4F4A-CED34326DF0B}"/>
                  </a:ext>
                </a:extLst>
              </p:cNvPr>
              <p:cNvSpPr txBox="1"/>
              <p:nvPr/>
            </p:nvSpPr>
            <p:spPr>
              <a:xfrm>
                <a:off x="7412074" y="2380761"/>
                <a:ext cx="2331085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Desenvolvimento</a:t>
                </a:r>
              </a:p>
            </p:txBody>
          </p:sp>
          <p:sp>
            <p:nvSpPr>
              <p:cNvPr id="12" name="CaixaDeTexto 11">
                <a:extLst>
                  <a:ext uri="{FF2B5EF4-FFF2-40B4-BE49-F238E27FC236}">
                    <a16:creationId xmlns:a16="http://schemas.microsoft.com/office/drawing/2014/main" id="{42649815-CB01-CA52-B5AC-38F8FECFD5A3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13" name="CaixaDeTexto 12">
                <a:extLst>
                  <a:ext uri="{FF2B5EF4-FFF2-40B4-BE49-F238E27FC236}">
                    <a16:creationId xmlns:a16="http://schemas.microsoft.com/office/drawing/2014/main" id="{41046330-B989-27BE-EEEF-609F2AD0C1FD}"/>
                  </a:ext>
                </a:extLst>
              </p:cNvPr>
              <p:cNvSpPr txBox="1"/>
              <p:nvPr/>
            </p:nvSpPr>
            <p:spPr>
              <a:xfrm>
                <a:off x="6537866" y="4038553"/>
                <a:ext cx="4079915" cy="6310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Aguardando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efetivação</a:t>
                </a:r>
              </a:p>
            </p:txBody>
          </p:sp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9D7F2887-A909-5D06-B8A5-AAA49C3E1A6E}"/>
                  </a:ext>
                </a:extLst>
              </p:cNvPr>
              <p:cNvSpPr txBox="1"/>
              <p:nvPr/>
            </p:nvSpPr>
            <p:spPr>
              <a:xfrm>
                <a:off x="7820164" y="4935457"/>
                <a:ext cx="1554757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rgbClr val="4C110B"/>
                    </a:solidFill>
                  </a:rPr>
                  <a:t>Encerrado</a:t>
                </a:r>
              </a:p>
            </p:txBody>
          </p:sp>
        </p:grpSp>
        <p:grpSp>
          <p:nvGrpSpPr>
            <p:cNvPr id="20" name="Agrupar 19">
              <a:extLst>
                <a:ext uri="{FF2B5EF4-FFF2-40B4-BE49-F238E27FC236}">
                  <a16:creationId xmlns:a16="http://schemas.microsoft.com/office/drawing/2014/main" id="{33C9B5E1-4A8F-77A2-7CB5-D0DF38EE89DB}"/>
                </a:ext>
              </a:extLst>
            </p:cNvPr>
            <p:cNvGrpSpPr/>
            <p:nvPr/>
          </p:nvGrpSpPr>
          <p:grpSpPr>
            <a:xfrm flipH="1">
              <a:off x="8541026" y="2814088"/>
              <a:ext cx="3343460" cy="3313896"/>
              <a:chOff x="5457222" y="972662"/>
              <a:chExt cx="5721147" cy="5195225"/>
            </a:xfrm>
          </p:grpSpPr>
          <p:sp>
            <p:nvSpPr>
              <p:cNvPr id="21" name="CaixaDeTexto 20">
                <a:extLst>
                  <a:ext uri="{FF2B5EF4-FFF2-40B4-BE49-F238E27FC236}">
                    <a16:creationId xmlns:a16="http://schemas.microsoft.com/office/drawing/2014/main" id="{5D1692E9-8703-F1ED-0921-E44BDE3AC83D}"/>
                  </a:ext>
                </a:extLst>
              </p:cNvPr>
              <p:cNvSpPr txBox="1"/>
              <p:nvPr/>
            </p:nvSpPr>
            <p:spPr>
              <a:xfrm>
                <a:off x="7554332" y="1473367"/>
                <a:ext cx="204698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Prospecção</a:t>
                </a:r>
              </a:p>
            </p:txBody>
          </p:sp>
          <p:sp>
            <p:nvSpPr>
              <p:cNvPr id="22" name="CaixaDeTexto 21">
                <a:extLst>
                  <a:ext uri="{FF2B5EF4-FFF2-40B4-BE49-F238E27FC236}">
                    <a16:creationId xmlns:a16="http://schemas.microsoft.com/office/drawing/2014/main" id="{8EE8889A-2A29-CCAF-F1E1-812CAD229710}"/>
                  </a:ext>
                </a:extLst>
              </p:cNvPr>
              <p:cNvSpPr txBox="1"/>
              <p:nvPr/>
            </p:nvSpPr>
            <p:spPr>
              <a:xfrm>
                <a:off x="7529254" y="2351770"/>
                <a:ext cx="2097137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Desenvolvimento</a:t>
                </a:r>
              </a:p>
            </p:txBody>
          </p:sp>
          <p:sp>
            <p:nvSpPr>
              <p:cNvPr id="23" name="CaixaDeTexto 22">
                <a:extLst>
                  <a:ext uri="{FF2B5EF4-FFF2-40B4-BE49-F238E27FC236}">
                    <a16:creationId xmlns:a16="http://schemas.microsoft.com/office/drawing/2014/main" id="{CB326027-2600-E472-EFFB-A935BAA363D0}"/>
                  </a:ext>
                </a:extLst>
              </p:cNvPr>
              <p:cNvSpPr txBox="1"/>
              <p:nvPr/>
            </p:nvSpPr>
            <p:spPr>
              <a:xfrm>
                <a:off x="7655922" y="3230173"/>
                <a:ext cx="184380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Negociação</a:t>
                </a:r>
              </a:p>
            </p:txBody>
          </p: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353C25DF-3BB4-D5D1-E555-72AF4E47DE95}"/>
                  </a:ext>
                </a:extLst>
              </p:cNvPr>
              <p:cNvGrpSpPr/>
              <p:nvPr/>
            </p:nvGrpSpPr>
            <p:grpSpPr>
              <a:xfrm>
                <a:off x="5457222" y="972662"/>
                <a:ext cx="5721147" cy="5195225"/>
                <a:chOff x="5457222" y="972662"/>
                <a:chExt cx="5721147" cy="5195225"/>
              </a:xfrm>
            </p:grpSpPr>
            <p:sp>
              <p:nvSpPr>
                <p:cNvPr id="32" name="Forma Livre 31">
                  <a:extLst>
                    <a:ext uri="{FF2B5EF4-FFF2-40B4-BE49-F238E27FC236}">
                      <a16:creationId xmlns:a16="http://schemas.microsoft.com/office/drawing/2014/main" id="{5A756A66-6848-2356-E8C3-7B3331945B91}"/>
                    </a:ext>
                  </a:extLst>
                </p:cNvPr>
                <p:cNvSpPr/>
                <p:nvPr/>
              </p:nvSpPr>
              <p:spPr>
                <a:xfrm>
                  <a:off x="7894627" y="5422937"/>
                  <a:ext cx="818682" cy="744950"/>
                </a:xfrm>
                <a:custGeom>
                  <a:avLst/>
                  <a:gdLst>
                    <a:gd name="connsiteX0" fmla="*/ 818682 w 818682"/>
                    <a:gd name="connsiteY0" fmla="*/ 0 h 744950"/>
                    <a:gd name="connsiteX1" fmla="*/ 409341 w 818682"/>
                    <a:gd name="connsiteY1" fmla="*/ 744951 h 744950"/>
                    <a:gd name="connsiteX2" fmla="*/ 0 w 818682"/>
                    <a:gd name="connsiteY2" fmla="*/ 0 h 744950"/>
                    <a:gd name="connsiteX3" fmla="*/ 818682 w 818682"/>
                    <a:gd name="connsiteY3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818682" h="744950">
                      <a:moveTo>
                        <a:pt x="818682" y="0"/>
                      </a:move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81868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3" name="Forma Livre 32">
                  <a:extLst>
                    <a:ext uri="{FF2B5EF4-FFF2-40B4-BE49-F238E27FC236}">
                      <a16:creationId xmlns:a16="http://schemas.microsoft.com/office/drawing/2014/main" id="{FF13A40D-A404-3043-48A5-44F5DFC9B29E}"/>
                    </a:ext>
                  </a:extLst>
                </p:cNvPr>
                <p:cNvSpPr/>
                <p:nvPr/>
              </p:nvSpPr>
              <p:spPr>
                <a:xfrm>
                  <a:off x="7485285" y="4677986"/>
                  <a:ext cx="1637363" cy="744950"/>
                </a:xfrm>
                <a:custGeom>
                  <a:avLst/>
                  <a:gdLst>
                    <a:gd name="connsiteX0" fmla="*/ 1637364 w 1637363"/>
                    <a:gd name="connsiteY0" fmla="*/ 0 h 744950"/>
                    <a:gd name="connsiteX1" fmla="*/ 1228023 w 1637363"/>
                    <a:gd name="connsiteY1" fmla="*/ 744950 h 744950"/>
                    <a:gd name="connsiteX2" fmla="*/ 409341 w 1637363"/>
                    <a:gd name="connsiteY2" fmla="*/ 744950 h 744950"/>
                    <a:gd name="connsiteX3" fmla="*/ 0 w 1637363"/>
                    <a:gd name="connsiteY3" fmla="*/ 0 h 744950"/>
                    <a:gd name="connsiteX4" fmla="*/ 1637364 w 163736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37363" h="744950">
                      <a:moveTo>
                        <a:pt x="1637364" y="0"/>
                      </a:moveTo>
                      <a:lnTo>
                        <a:pt x="1228023" y="744950"/>
                      </a:lnTo>
                      <a:lnTo>
                        <a:pt x="409341" y="744950"/>
                      </a:lnTo>
                      <a:lnTo>
                        <a:pt x="0" y="0"/>
                      </a:lnTo>
                      <a:lnTo>
                        <a:pt x="1637364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4" name="Forma Livre 33">
                  <a:extLst>
                    <a:ext uri="{FF2B5EF4-FFF2-40B4-BE49-F238E27FC236}">
                      <a16:creationId xmlns:a16="http://schemas.microsoft.com/office/drawing/2014/main" id="{969A246F-5DB3-D455-50EB-4C99519EDA66}"/>
                    </a:ext>
                  </a:extLst>
                </p:cNvPr>
                <p:cNvSpPr/>
                <p:nvPr/>
              </p:nvSpPr>
              <p:spPr>
                <a:xfrm>
                  <a:off x="7076050" y="3933036"/>
                  <a:ext cx="2455941" cy="744950"/>
                </a:xfrm>
                <a:custGeom>
                  <a:avLst/>
                  <a:gdLst>
                    <a:gd name="connsiteX0" fmla="*/ 2455942 w 2455941"/>
                    <a:gd name="connsiteY0" fmla="*/ 0 h 744950"/>
                    <a:gd name="connsiteX1" fmla="*/ 2046600 w 2455941"/>
                    <a:gd name="connsiteY1" fmla="*/ 744951 h 744950"/>
                    <a:gd name="connsiteX2" fmla="*/ 409237 w 2455941"/>
                    <a:gd name="connsiteY2" fmla="*/ 744951 h 744950"/>
                    <a:gd name="connsiteX3" fmla="*/ 0 w 2455941"/>
                    <a:gd name="connsiteY3" fmla="*/ 0 h 744950"/>
                    <a:gd name="connsiteX4" fmla="*/ 2455942 w 2455941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5941" h="744950">
                      <a:moveTo>
                        <a:pt x="2455942" y="0"/>
                      </a:moveTo>
                      <a:lnTo>
                        <a:pt x="2046600" y="744951"/>
                      </a:lnTo>
                      <a:lnTo>
                        <a:pt x="409237" y="744951"/>
                      </a:lnTo>
                      <a:lnTo>
                        <a:pt x="0" y="0"/>
                      </a:lnTo>
                      <a:lnTo>
                        <a:pt x="2455942" y="0"/>
                      </a:lnTo>
                      <a:close/>
                    </a:path>
                  </a:pathLst>
                </a:custGeom>
                <a:solidFill>
                  <a:srgbClr val="C83C2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5" name="Forma Livre 34">
                  <a:extLst>
                    <a:ext uri="{FF2B5EF4-FFF2-40B4-BE49-F238E27FC236}">
                      <a16:creationId xmlns:a16="http://schemas.microsoft.com/office/drawing/2014/main" id="{57C57CC5-1E01-17A5-AC92-3C945F1906DD}"/>
                    </a:ext>
                  </a:extLst>
                </p:cNvPr>
                <p:cNvSpPr/>
                <p:nvPr/>
              </p:nvSpPr>
              <p:spPr>
                <a:xfrm>
                  <a:off x="6666709" y="3188086"/>
                  <a:ext cx="3274519" cy="744950"/>
                </a:xfrm>
                <a:custGeom>
                  <a:avLst/>
                  <a:gdLst>
                    <a:gd name="connsiteX0" fmla="*/ 3274519 w 3274519"/>
                    <a:gd name="connsiteY0" fmla="*/ 0 h 744950"/>
                    <a:gd name="connsiteX1" fmla="*/ 2865283 w 3274519"/>
                    <a:gd name="connsiteY1" fmla="*/ 744951 h 744950"/>
                    <a:gd name="connsiteX2" fmla="*/ 409341 w 3274519"/>
                    <a:gd name="connsiteY2" fmla="*/ 744951 h 744950"/>
                    <a:gd name="connsiteX3" fmla="*/ 0 w 3274519"/>
                    <a:gd name="connsiteY3" fmla="*/ 0 h 744950"/>
                    <a:gd name="connsiteX4" fmla="*/ 3274519 w 3274519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74519" h="744950">
                      <a:moveTo>
                        <a:pt x="3274519" y="0"/>
                      </a:moveTo>
                      <a:lnTo>
                        <a:pt x="2865283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3274519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36" name="Forma Livre 35">
                  <a:extLst>
                    <a:ext uri="{FF2B5EF4-FFF2-40B4-BE49-F238E27FC236}">
                      <a16:creationId xmlns:a16="http://schemas.microsoft.com/office/drawing/2014/main" id="{63EE0787-D4C8-814F-1EF3-FED3C101730B}"/>
                    </a:ext>
                  </a:extLst>
                </p:cNvPr>
                <p:cNvSpPr/>
                <p:nvPr/>
              </p:nvSpPr>
              <p:spPr>
                <a:xfrm>
                  <a:off x="6257368" y="2443135"/>
                  <a:ext cx="4093200" cy="744950"/>
                </a:xfrm>
                <a:custGeom>
                  <a:avLst/>
                  <a:gdLst>
                    <a:gd name="connsiteX0" fmla="*/ 4093201 w 4093200"/>
                    <a:gd name="connsiteY0" fmla="*/ 0 h 744950"/>
                    <a:gd name="connsiteX1" fmla="*/ 3683860 w 4093200"/>
                    <a:gd name="connsiteY1" fmla="*/ 744951 h 744950"/>
                    <a:gd name="connsiteX2" fmla="*/ 409341 w 4093200"/>
                    <a:gd name="connsiteY2" fmla="*/ 744951 h 744950"/>
                    <a:gd name="connsiteX3" fmla="*/ 0 w 4093200"/>
                    <a:gd name="connsiteY3" fmla="*/ 0 h 744950"/>
                    <a:gd name="connsiteX4" fmla="*/ 4093201 w 4093200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093200" h="744950">
                      <a:moveTo>
                        <a:pt x="4093201" y="0"/>
                      </a:moveTo>
                      <a:lnTo>
                        <a:pt x="3683860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09320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37" name="Forma Livre 36">
                  <a:extLst>
                    <a:ext uri="{FF2B5EF4-FFF2-40B4-BE49-F238E27FC236}">
                      <a16:creationId xmlns:a16="http://schemas.microsoft.com/office/drawing/2014/main" id="{B85D8AC6-B44A-5AB1-9A0A-D40110D4263B}"/>
                    </a:ext>
                  </a:extLst>
                </p:cNvPr>
                <p:cNvSpPr/>
                <p:nvPr/>
              </p:nvSpPr>
              <p:spPr>
                <a:xfrm>
                  <a:off x="5848027" y="1698185"/>
                  <a:ext cx="4911883" cy="744950"/>
                </a:xfrm>
                <a:custGeom>
                  <a:avLst/>
                  <a:gdLst>
                    <a:gd name="connsiteX0" fmla="*/ 4911883 w 4911883"/>
                    <a:gd name="connsiteY0" fmla="*/ 0 h 744950"/>
                    <a:gd name="connsiteX1" fmla="*/ 4502542 w 4911883"/>
                    <a:gd name="connsiteY1" fmla="*/ 744951 h 744950"/>
                    <a:gd name="connsiteX2" fmla="*/ 409341 w 4911883"/>
                    <a:gd name="connsiteY2" fmla="*/ 744951 h 744950"/>
                    <a:gd name="connsiteX3" fmla="*/ 0 w 4911883"/>
                    <a:gd name="connsiteY3" fmla="*/ 0 h 744950"/>
                    <a:gd name="connsiteX4" fmla="*/ 4911883 w 491188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911883" h="744950">
                      <a:moveTo>
                        <a:pt x="4911883" y="0"/>
                      </a:moveTo>
                      <a:lnTo>
                        <a:pt x="4502542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911883" y="0"/>
                      </a:lnTo>
                      <a:close/>
                    </a:path>
                  </a:pathLst>
                </a:custGeom>
                <a:solidFill>
                  <a:srgbClr val="4C110B"/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pic>
              <p:nvPicPr>
                <p:cNvPr id="38" name="Gráfico 37">
                  <a:extLst>
                    <a:ext uri="{FF2B5EF4-FFF2-40B4-BE49-F238E27FC236}">
                      <a16:creationId xmlns:a16="http://schemas.microsoft.com/office/drawing/2014/main" id="{E30F8343-025F-0486-2D97-2F7852A11E4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7222" y="972662"/>
                  <a:ext cx="5721147" cy="735247"/>
                </a:xfrm>
                <a:prstGeom prst="rect">
                  <a:avLst/>
                </a:prstGeom>
              </p:spPr>
            </p:pic>
          </p:grpSp>
          <p:sp>
            <p:nvSpPr>
              <p:cNvPr id="25" name="CaixaDeTexto 24">
                <a:extLst>
                  <a:ext uri="{FF2B5EF4-FFF2-40B4-BE49-F238E27FC236}">
                    <a16:creationId xmlns:a16="http://schemas.microsoft.com/office/drawing/2014/main" id="{363E128E-CD93-3C8A-E970-8925728E70B0}"/>
                  </a:ext>
                </a:extLst>
              </p:cNvPr>
              <p:cNvSpPr txBox="1"/>
              <p:nvPr/>
            </p:nvSpPr>
            <p:spPr>
              <a:xfrm>
                <a:off x="7306359" y="1845368"/>
                <a:ext cx="2046980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26" name="CaixaDeTexto 6">
                <a:extLst>
                  <a:ext uri="{FF2B5EF4-FFF2-40B4-BE49-F238E27FC236}">
                    <a16:creationId xmlns:a16="http://schemas.microsoft.com/office/drawing/2014/main" id="{656F028B-4C4C-0BC7-D288-2E2F840DCDC9}"/>
                  </a:ext>
                </a:extLst>
              </p:cNvPr>
              <p:cNvSpPr txBox="1"/>
              <p:nvPr/>
            </p:nvSpPr>
            <p:spPr>
              <a:xfrm>
                <a:off x="5885493" y="1206689"/>
                <a:ext cx="4717521" cy="4031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Geração de Leads</a:t>
                </a:r>
              </a:p>
            </p:txBody>
          </p:sp>
          <p:sp>
            <p:nvSpPr>
              <p:cNvPr id="27" name="CaixaDeTexto 26">
                <a:extLst>
                  <a:ext uri="{FF2B5EF4-FFF2-40B4-BE49-F238E27FC236}">
                    <a16:creationId xmlns:a16="http://schemas.microsoft.com/office/drawing/2014/main" id="{F8A03C64-2B48-CC0B-5DFE-485B5C7A636E}"/>
                  </a:ext>
                </a:extLst>
              </p:cNvPr>
              <p:cNvSpPr txBox="1"/>
              <p:nvPr/>
            </p:nvSpPr>
            <p:spPr>
              <a:xfrm>
                <a:off x="6479342" y="2579106"/>
                <a:ext cx="3529823" cy="4342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Preparação para venda</a:t>
                </a:r>
              </a:p>
            </p:txBody>
          </p:sp>
          <p:sp>
            <p:nvSpPr>
              <p:cNvPr id="28" name="CaixaDeTexto 27">
                <a:extLst>
                  <a:ext uri="{FF2B5EF4-FFF2-40B4-BE49-F238E27FC236}">
                    <a16:creationId xmlns:a16="http://schemas.microsoft.com/office/drawing/2014/main" id="{DC7E3B4A-B4A5-5428-747C-96999D0CE78F}"/>
                  </a:ext>
                </a:extLst>
              </p:cNvPr>
              <p:cNvSpPr txBox="1"/>
              <p:nvPr/>
            </p:nvSpPr>
            <p:spPr>
              <a:xfrm>
                <a:off x="6896280" y="3154712"/>
                <a:ext cx="2815483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Contato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 oportunidades</a:t>
                </a:r>
              </a:p>
            </p:txBody>
          </p:sp>
          <p:sp>
            <p:nvSpPr>
              <p:cNvPr id="29" name="CaixaDeTexto 28">
                <a:extLst>
                  <a:ext uri="{FF2B5EF4-FFF2-40B4-BE49-F238E27FC236}">
                    <a16:creationId xmlns:a16="http://schemas.microsoft.com/office/drawing/2014/main" id="{E0E94CE2-19DE-FFE3-2A74-9254577D477C}"/>
                  </a:ext>
                </a:extLst>
              </p:cNvPr>
              <p:cNvSpPr txBox="1"/>
              <p:nvPr/>
            </p:nvSpPr>
            <p:spPr>
              <a:xfrm>
                <a:off x="7017024" y="3864607"/>
                <a:ext cx="2482699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Negociação</a:t>
                </a:r>
                <a:br>
                  <a:rPr lang="pt-BR" sz="1200" b="1" dirty="0">
                    <a:solidFill>
                      <a:schemeClr val="bg1"/>
                    </a:solidFill>
                  </a:rPr>
                </a:br>
                <a:r>
                  <a:rPr lang="pt-BR" sz="1200" b="1" dirty="0">
                    <a:solidFill>
                      <a:schemeClr val="bg1"/>
                    </a:solidFill>
                  </a:rPr>
                  <a:t>e proposta</a:t>
                </a:r>
              </a:p>
            </p:txBody>
          </p:sp>
          <p:sp>
            <p:nvSpPr>
              <p:cNvPr id="30" name="CaixaDeTexto 29">
                <a:extLst>
                  <a:ext uri="{FF2B5EF4-FFF2-40B4-BE49-F238E27FC236}">
                    <a16:creationId xmlns:a16="http://schemas.microsoft.com/office/drawing/2014/main" id="{6F664570-280F-8D76-3C4C-970083263639}"/>
                  </a:ext>
                </a:extLst>
              </p:cNvPr>
              <p:cNvSpPr txBox="1"/>
              <p:nvPr/>
            </p:nvSpPr>
            <p:spPr>
              <a:xfrm>
                <a:off x="6289892" y="4864092"/>
                <a:ext cx="4079914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Fechamento</a:t>
                </a:r>
              </a:p>
            </p:txBody>
          </p:sp>
          <p:sp>
            <p:nvSpPr>
              <p:cNvPr id="31" name="CaixaDeTexto 30">
                <a:extLst>
                  <a:ext uri="{FF2B5EF4-FFF2-40B4-BE49-F238E27FC236}">
                    <a16:creationId xmlns:a16="http://schemas.microsoft.com/office/drawing/2014/main" id="{CE3D9AF3-275D-90F0-94B0-C45EE880FB7D}"/>
                  </a:ext>
                </a:extLst>
              </p:cNvPr>
              <p:cNvSpPr txBox="1"/>
              <p:nvPr/>
            </p:nvSpPr>
            <p:spPr>
              <a:xfrm>
                <a:off x="7410599" y="5504726"/>
                <a:ext cx="1774494" cy="4825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Pós-venda</a:t>
                </a:r>
              </a:p>
            </p:txBody>
          </p:sp>
        </p:grpSp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C65E8BD8-7C8A-4F51-FF39-D4BD66378CF7}"/>
                </a:ext>
              </a:extLst>
            </p:cNvPr>
            <p:cNvGrpSpPr/>
            <p:nvPr/>
          </p:nvGrpSpPr>
          <p:grpSpPr>
            <a:xfrm>
              <a:off x="4341611" y="2820808"/>
              <a:ext cx="4102119" cy="3554083"/>
              <a:chOff x="5989806" y="1222551"/>
              <a:chExt cx="5176031" cy="4484523"/>
            </a:xfrm>
          </p:grpSpPr>
          <p:grpSp>
            <p:nvGrpSpPr>
              <p:cNvPr id="4" name="Agrupar 3">
                <a:extLst>
                  <a:ext uri="{FF2B5EF4-FFF2-40B4-BE49-F238E27FC236}">
                    <a16:creationId xmlns:a16="http://schemas.microsoft.com/office/drawing/2014/main" id="{1C0F0C6E-67EC-57A9-E966-693EA3FBF30F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59" name="Forma Livre: Forma 58">
                  <a:extLst>
                    <a:ext uri="{FF2B5EF4-FFF2-40B4-BE49-F238E27FC236}">
                      <a16:creationId xmlns:a16="http://schemas.microsoft.com/office/drawing/2014/main" id="{AC0355C2-45B6-858A-C931-2211D1F16D1C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0" name="Forma Livre: Forma 59">
                  <a:extLst>
                    <a:ext uri="{FF2B5EF4-FFF2-40B4-BE49-F238E27FC236}">
                      <a16:creationId xmlns:a16="http://schemas.microsoft.com/office/drawing/2014/main" id="{64D73D46-8954-2369-2012-035EDF81E5DE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9A155747-0EC9-BC1C-F0F9-9674B1FD7C4C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7634BD67-4EBB-865E-8F4A-FD24BD410B87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39380B30-0731-8F6A-25E5-7BF8972C1858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5" name="CaixaDeTexto 4">
                <a:extLst>
                  <a:ext uri="{FF2B5EF4-FFF2-40B4-BE49-F238E27FC236}">
                    <a16:creationId xmlns:a16="http://schemas.microsoft.com/office/drawing/2014/main" id="{EB39852C-E608-272A-DDEE-548691BA208D}"/>
                  </a:ext>
                </a:extLst>
              </p:cNvPr>
              <p:cNvSpPr txBox="1"/>
              <p:nvPr/>
            </p:nvSpPr>
            <p:spPr>
              <a:xfrm>
                <a:off x="7554329" y="1486790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6" name="CaixaDeTexto 5">
                <a:extLst>
                  <a:ext uri="{FF2B5EF4-FFF2-40B4-BE49-F238E27FC236}">
                    <a16:creationId xmlns:a16="http://schemas.microsoft.com/office/drawing/2014/main" id="{262ABE22-2EB3-D06F-E565-BBF89FF18FC0}"/>
                  </a:ext>
                </a:extLst>
              </p:cNvPr>
              <p:cNvSpPr txBox="1"/>
              <p:nvPr/>
            </p:nvSpPr>
            <p:spPr>
              <a:xfrm>
                <a:off x="7529254" y="2383243"/>
                <a:ext cx="2097137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Relacionamento</a:t>
                </a:r>
              </a:p>
            </p:txBody>
          </p:sp>
          <p:sp>
            <p:nvSpPr>
              <p:cNvPr id="7" name="CaixaDeTexto 6">
                <a:extLst>
                  <a:ext uri="{FF2B5EF4-FFF2-40B4-BE49-F238E27FC236}">
                    <a16:creationId xmlns:a16="http://schemas.microsoft.com/office/drawing/2014/main" id="{45A0D5E3-CEFF-0F11-E0E8-3D7DADA70252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237F1CA7-36C7-9243-FD96-432A7050E676}"/>
                  </a:ext>
                </a:extLst>
              </p:cNvPr>
              <p:cNvSpPr txBox="1"/>
              <p:nvPr/>
            </p:nvSpPr>
            <p:spPr>
              <a:xfrm>
                <a:off x="6537863" y="4433959"/>
                <a:ext cx="4079914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Venda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5187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0100C2A-B0BF-D08E-2B2E-12E73EAA64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88" b="588"/>
          <a:stretch/>
        </p:blipFill>
        <p:spPr>
          <a:xfrm flipH="1">
            <a:off x="-48766" y="0"/>
            <a:ext cx="12240766" cy="6912428"/>
          </a:xfrm>
          <a:prstGeom prst="rect">
            <a:avLst/>
          </a:prstGeom>
        </p:spPr>
      </p:pic>
      <p:sp>
        <p:nvSpPr>
          <p:cNvPr id="7" name="Retângulo: Cantos Arredondados 15">
            <a:extLst>
              <a:ext uri="{FF2B5EF4-FFF2-40B4-BE49-F238E27FC236}">
                <a16:creationId xmlns:a16="http://schemas.microsoft.com/office/drawing/2014/main" id="{76BFD0E4-5627-829C-D07C-0750584AD1D8}"/>
              </a:ext>
            </a:extLst>
          </p:cNvPr>
          <p:cNvSpPr/>
          <p:nvPr/>
        </p:nvSpPr>
        <p:spPr>
          <a:xfrm>
            <a:off x="345621" y="3110910"/>
            <a:ext cx="11927304" cy="2964245"/>
          </a:xfrm>
          <a:prstGeom prst="roundRect">
            <a:avLst>
              <a:gd name="adj" fmla="val 3691"/>
            </a:avLst>
          </a:prstGeom>
          <a:gradFill>
            <a:gsLst>
              <a:gs pos="25000">
                <a:srgbClr val="530C05">
                  <a:alpha val="88000"/>
                </a:srgbClr>
              </a:gs>
              <a:gs pos="75000">
                <a:srgbClr val="530C05">
                  <a:alpha val="0"/>
                </a:srgbClr>
              </a:gs>
              <a:gs pos="4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B47BA1C-F980-64DF-5070-068097D6DF27}"/>
              </a:ext>
            </a:extLst>
          </p:cNvPr>
          <p:cNvSpPr txBox="1"/>
          <p:nvPr/>
        </p:nvSpPr>
        <p:spPr>
          <a:xfrm>
            <a:off x="909250" y="3429000"/>
            <a:ext cx="516236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</a:rPr>
              <a:t>No módulo anterior conhecemos algumas técnicas de comunicação com o cliente, compartilhe com o grupo qual das técnicas você acredita ser mais adequada ao momento da abertura de uma venda?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32EA5726-CE2E-FDCD-468B-DA7BBD36190D}"/>
              </a:ext>
            </a:extLst>
          </p:cNvPr>
          <p:cNvGrpSpPr/>
          <p:nvPr/>
        </p:nvGrpSpPr>
        <p:grpSpPr>
          <a:xfrm>
            <a:off x="6452113" y="782845"/>
            <a:ext cx="5188270" cy="4404061"/>
            <a:chOff x="4729370" y="3323632"/>
            <a:chExt cx="5188270" cy="4404061"/>
          </a:xfrm>
        </p:grpSpPr>
        <p:sp>
          <p:nvSpPr>
            <p:cNvPr id="11" name="Retângulo Arredondado 29">
              <a:extLst>
                <a:ext uri="{FF2B5EF4-FFF2-40B4-BE49-F238E27FC236}">
                  <a16:creationId xmlns:a16="http://schemas.microsoft.com/office/drawing/2014/main" id="{45B8D1C6-6878-F4DA-3A79-0DA4C339EBCA}"/>
                </a:ext>
              </a:extLst>
            </p:cNvPr>
            <p:cNvSpPr/>
            <p:nvPr/>
          </p:nvSpPr>
          <p:spPr>
            <a:xfrm>
              <a:off x="5501969" y="3644730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Arredondado 30">
              <a:extLst>
                <a:ext uri="{FF2B5EF4-FFF2-40B4-BE49-F238E27FC236}">
                  <a16:creationId xmlns:a16="http://schemas.microsoft.com/office/drawing/2014/main" id="{5589DBE9-83F7-905C-30D1-3B81BBF4CA04}"/>
                </a:ext>
              </a:extLst>
            </p:cNvPr>
            <p:cNvSpPr/>
            <p:nvPr/>
          </p:nvSpPr>
          <p:spPr>
            <a:xfrm>
              <a:off x="4729370" y="3323632"/>
              <a:ext cx="633587" cy="633586"/>
            </a:xfrm>
            <a:prstGeom prst="roundRect">
              <a:avLst/>
            </a:prstGeom>
            <a:solidFill>
              <a:srgbClr val="9A1003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3" name="Retângulo Arredondado 31">
              <a:extLst>
                <a:ext uri="{FF2B5EF4-FFF2-40B4-BE49-F238E27FC236}">
                  <a16:creationId xmlns:a16="http://schemas.microsoft.com/office/drawing/2014/main" id="{A51ECC80-074F-BBF0-0C6D-5817C1757329}"/>
                </a:ext>
              </a:extLst>
            </p:cNvPr>
            <p:cNvSpPr/>
            <p:nvPr/>
          </p:nvSpPr>
          <p:spPr>
            <a:xfrm>
              <a:off x="9115756" y="6925809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4" name="Retângulo Arredondado 32">
              <a:extLst>
                <a:ext uri="{FF2B5EF4-FFF2-40B4-BE49-F238E27FC236}">
                  <a16:creationId xmlns:a16="http://schemas.microsoft.com/office/drawing/2014/main" id="{5FEAEC4B-1876-1CF2-30C8-82BCFB41DB31}"/>
                </a:ext>
              </a:extLst>
            </p:cNvPr>
            <p:cNvSpPr/>
            <p:nvPr/>
          </p:nvSpPr>
          <p:spPr>
            <a:xfrm>
              <a:off x="4729801" y="4236709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33">
              <a:extLst>
                <a:ext uri="{FF2B5EF4-FFF2-40B4-BE49-F238E27FC236}">
                  <a16:creationId xmlns:a16="http://schemas.microsoft.com/office/drawing/2014/main" id="{2AA88E24-6086-0E2D-5386-8709F58A1782}"/>
                </a:ext>
              </a:extLst>
            </p:cNvPr>
            <p:cNvSpPr/>
            <p:nvPr/>
          </p:nvSpPr>
          <p:spPr>
            <a:xfrm>
              <a:off x="5092125" y="4074333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34">
              <a:extLst>
                <a:ext uri="{FF2B5EF4-FFF2-40B4-BE49-F238E27FC236}">
                  <a16:creationId xmlns:a16="http://schemas.microsoft.com/office/drawing/2014/main" id="{0C7F128D-84D7-3C7B-ED63-750E8B68801C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Arredondado 35">
              <a:extLst>
                <a:ext uri="{FF2B5EF4-FFF2-40B4-BE49-F238E27FC236}">
                  <a16:creationId xmlns:a16="http://schemas.microsoft.com/office/drawing/2014/main" id="{C70CFCF1-FFEB-BEF6-7BF8-36DD63AF5AB5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226B3CA9-2456-9956-36DD-745D3AF9C08C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6" name="Agrupar 35">
              <a:extLst>
                <a:ext uri="{FF2B5EF4-FFF2-40B4-BE49-F238E27FC236}">
                  <a16:creationId xmlns:a16="http://schemas.microsoft.com/office/drawing/2014/main" id="{BCEF2DC3-208F-6B98-20F0-64F52FEA18BE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38" name="Group 6">
                <a:extLst>
                  <a:ext uri="{FF2B5EF4-FFF2-40B4-BE49-F238E27FC236}">
                    <a16:creationId xmlns:a16="http://schemas.microsoft.com/office/drawing/2014/main" id="{05891663-E3A1-324D-62C9-30936EFD6D45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40" name="Retângulo: Cantos Arredondados 39">
                  <a:extLst>
                    <a:ext uri="{FF2B5EF4-FFF2-40B4-BE49-F238E27FC236}">
                      <a16:creationId xmlns:a16="http://schemas.microsoft.com/office/drawing/2014/main" id="{4430A5C2-81A3-ED8E-ECAD-31E1EF676981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41" name="Gráfico 40">
                  <a:extLst>
                    <a:ext uri="{FF2B5EF4-FFF2-40B4-BE49-F238E27FC236}">
                      <a16:creationId xmlns:a16="http://schemas.microsoft.com/office/drawing/2014/main" id="{AC6B5BB1-0BF7-9AD1-5F7D-E041A1375C1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39" name="CaixaDeTexto 17">
                <a:extLst>
                  <a:ext uri="{FF2B5EF4-FFF2-40B4-BE49-F238E27FC236}">
                    <a16:creationId xmlns:a16="http://schemas.microsoft.com/office/drawing/2014/main" id="{1BE49F6F-7591-DC73-152D-A88CBAB57259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37" name="Gráfico 36">
              <a:extLst>
                <a:ext uri="{FF2B5EF4-FFF2-40B4-BE49-F238E27FC236}">
                  <a16:creationId xmlns:a16="http://schemas.microsoft.com/office/drawing/2014/main" id="{55FD9A1B-815F-516C-84BB-06609AB62E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19946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3B2984C9-A5A4-101B-CDF1-58C63CCFE04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839F4DE8-7B2C-7FB6-802D-D5773A712188}"/>
              </a:ext>
            </a:extLst>
          </p:cNvPr>
          <p:cNvSpPr txBox="1"/>
          <p:nvPr/>
        </p:nvSpPr>
        <p:spPr>
          <a:xfrm>
            <a:off x="6356090" y="2613392"/>
            <a:ext cx="433428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Considerada a fase mais crítica, a investigação é o período onde o vendedor utiliza uma sequência de perguntas para descobrir e entender as necessidades do cliente. 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C79953E-8E68-146D-A57C-D2361CB414E2}"/>
              </a:ext>
            </a:extLst>
          </p:cNvPr>
          <p:cNvSpPr txBox="1"/>
          <p:nvPr/>
        </p:nvSpPr>
        <p:spPr>
          <a:xfrm>
            <a:off x="949247" y="4526706"/>
            <a:ext cx="30871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Investigação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D52DD610-1E75-47A3-ECA0-933940CA6C9B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4801346"/>
            <a:chOff x="-1645819" y="3308049"/>
            <a:chExt cx="10882965" cy="4801346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5A6BBCB5-FD0D-9E80-B197-47F10F2B5455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6AF10CE2-29AB-9729-5555-2A8A76B51D06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17F4320E-B026-B62F-EF74-1535E34154A5}"/>
                </a:ext>
              </a:extLst>
            </p:cNvPr>
            <p:cNvSpPr>
              <a:spLocks/>
            </p:cNvSpPr>
            <p:nvPr/>
          </p:nvSpPr>
          <p:spPr>
            <a:xfrm>
              <a:off x="2345808" y="5582694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4EC1E046-148B-4621-BDCC-4252F8284AD1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99E7CFD5-9D37-8B46-A82A-5BA0F6A50927}"/>
                </a:ext>
              </a:extLst>
            </p:cNvPr>
            <p:cNvSpPr>
              <a:spLocks/>
            </p:cNvSpPr>
            <p:nvPr/>
          </p:nvSpPr>
          <p:spPr>
            <a:xfrm>
              <a:off x="8854862" y="772711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829BFC4B-7F46-6FA5-C411-AA60E06362A6}"/>
                </a:ext>
              </a:extLst>
            </p:cNvPr>
            <p:cNvSpPr>
              <a:spLocks/>
            </p:cNvSpPr>
            <p:nvPr/>
          </p:nvSpPr>
          <p:spPr>
            <a:xfrm flipV="1">
              <a:off x="8638638" y="7427713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42D678BB-0F15-952A-4183-CDE67CDA1120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32604676-03A7-6131-B883-3144C22025E2}"/>
                </a:ext>
              </a:extLst>
            </p:cNvPr>
            <p:cNvSpPr>
              <a:spLocks/>
            </p:cNvSpPr>
            <p:nvPr/>
          </p:nvSpPr>
          <p:spPr>
            <a:xfrm>
              <a:off x="2885079" y="5281098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02342351-3704-17DB-F39A-9421BCF06B6F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3860707" y="2689975"/>
            <a:chExt cx="1340093" cy="1225694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64A6CD1A-AD1A-F685-9D3D-C6D75B833700}"/>
                </a:ext>
              </a:extLst>
            </p:cNvPr>
            <p:cNvGrpSpPr/>
            <p:nvPr/>
          </p:nvGrpSpPr>
          <p:grpSpPr>
            <a:xfrm>
              <a:off x="3860707" y="2689975"/>
              <a:ext cx="1340093" cy="1225694"/>
              <a:chOff x="2531529" y="1120395"/>
              <a:chExt cx="2346791" cy="2146457"/>
            </a:xfrm>
          </p:grpSpPr>
          <p:sp>
            <p:nvSpPr>
              <p:cNvPr id="54" name="Retângulo Arredondado 19">
                <a:extLst>
                  <a:ext uri="{FF2B5EF4-FFF2-40B4-BE49-F238E27FC236}">
                    <a16:creationId xmlns:a16="http://schemas.microsoft.com/office/drawing/2014/main" id="{F30637D5-E880-0431-E18E-BE5446051F33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55" name="Retângulo Arredondado 20">
                <a:extLst>
                  <a:ext uri="{FF2B5EF4-FFF2-40B4-BE49-F238E27FC236}">
                    <a16:creationId xmlns:a16="http://schemas.microsoft.com/office/drawing/2014/main" id="{DB333E26-FBDF-2B4D-FA4E-A00633AB68F8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56" name="Retângulo Arredondado 21">
                <a:extLst>
                  <a:ext uri="{FF2B5EF4-FFF2-40B4-BE49-F238E27FC236}">
                    <a16:creationId xmlns:a16="http://schemas.microsoft.com/office/drawing/2014/main" id="{7A9A8F96-0779-45AC-729B-B0627D7CF6F4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53" name="Gráfico 52">
              <a:extLst>
                <a:ext uri="{FF2B5EF4-FFF2-40B4-BE49-F238E27FC236}">
                  <a16:creationId xmlns:a16="http://schemas.microsoft.com/office/drawing/2014/main" id="{9F9867DD-0B9E-2A06-6726-31B878374F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207628" y="3050382"/>
              <a:ext cx="669409" cy="5298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878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6FEF5-61C7-08F1-8CBF-16B543977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16A30CD-14EE-6DA4-8FF7-B1D13F9587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9" t="3127" r="78" b="4312"/>
          <a:stretch>
            <a:fillRect/>
          </a:stretch>
        </p:blipFill>
        <p:spPr>
          <a:xfrm flipH="1">
            <a:off x="-48766" y="0"/>
            <a:ext cx="12240766" cy="6912428"/>
          </a:xfrm>
          <a:prstGeom prst="rect">
            <a:avLst/>
          </a:prstGeom>
        </p:spPr>
      </p:pic>
      <p:sp>
        <p:nvSpPr>
          <p:cNvPr id="7" name="Retângulo: Cantos Arredondados 15">
            <a:extLst>
              <a:ext uri="{FF2B5EF4-FFF2-40B4-BE49-F238E27FC236}">
                <a16:creationId xmlns:a16="http://schemas.microsoft.com/office/drawing/2014/main" id="{87C740E5-9BC9-D694-9F63-FB68921F95EF}"/>
              </a:ext>
            </a:extLst>
          </p:cNvPr>
          <p:cNvSpPr/>
          <p:nvPr/>
        </p:nvSpPr>
        <p:spPr>
          <a:xfrm>
            <a:off x="264696" y="1742758"/>
            <a:ext cx="11927304" cy="3515359"/>
          </a:xfrm>
          <a:prstGeom prst="roundRect">
            <a:avLst>
              <a:gd name="adj" fmla="val 3691"/>
            </a:avLst>
          </a:prstGeom>
          <a:gradFill>
            <a:gsLst>
              <a:gs pos="25000">
                <a:srgbClr val="530C05">
                  <a:alpha val="88000"/>
                </a:srgbClr>
              </a:gs>
              <a:gs pos="75000">
                <a:srgbClr val="530C05">
                  <a:alpha val="0"/>
                </a:srgbClr>
              </a:gs>
              <a:gs pos="4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553A73B-429D-CFB0-A030-71A8374FCB36}"/>
              </a:ext>
            </a:extLst>
          </p:cNvPr>
          <p:cNvSpPr txBox="1"/>
          <p:nvPr/>
        </p:nvSpPr>
        <p:spPr>
          <a:xfrm>
            <a:off x="933633" y="2346275"/>
            <a:ext cx="551848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Você já sabe, clientes não compram produtos, eles compram soluções</a:t>
            </a: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para problemas.</a:t>
            </a:r>
          </a:p>
          <a:p>
            <a:endParaRPr lang="pt-BR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Mas, muitas vezes, nem sabem exatamente quais são esses problemas. 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17FCE127-2B8A-0BFA-A3E8-CF1D7F34829D}"/>
              </a:ext>
            </a:extLst>
          </p:cNvPr>
          <p:cNvGrpSpPr/>
          <p:nvPr/>
        </p:nvGrpSpPr>
        <p:grpSpPr>
          <a:xfrm>
            <a:off x="6452113" y="782845"/>
            <a:ext cx="5188270" cy="4404061"/>
            <a:chOff x="4729370" y="3323632"/>
            <a:chExt cx="5188270" cy="4404061"/>
          </a:xfrm>
        </p:grpSpPr>
        <p:sp>
          <p:nvSpPr>
            <p:cNvPr id="11" name="Retângulo Arredondado 29">
              <a:extLst>
                <a:ext uri="{FF2B5EF4-FFF2-40B4-BE49-F238E27FC236}">
                  <a16:creationId xmlns:a16="http://schemas.microsoft.com/office/drawing/2014/main" id="{E1C06407-0CE0-F344-167F-4A9154DA16B8}"/>
                </a:ext>
              </a:extLst>
            </p:cNvPr>
            <p:cNvSpPr/>
            <p:nvPr/>
          </p:nvSpPr>
          <p:spPr>
            <a:xfrm>
              <a:off x="5501969" y="3644730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2" name="Retângulo Arredondado 30">
              <a:extLst>
                <a:ext uri="{FF2B5EF4-FFF2-40B4-BE49-F238E27FC236}">
                  <a16:creationId xmlns:a16="http://schemas.microsoft.com/office/drawing/2014/main" id="{D0E25853-CCC9-8B83-A4EF-11FA674C80D0}"/>
                </a:ext>
              </a:extLst>
            </p:cNvPr>
            <p:cNvSpPr/>
            <p:nvPr/>
          </p:nvSpPr>
          <p:spPr>
            <a:xfrm>
              <a:off x="4729370" y="3323632"/>
              <a:ext cx="633587" cy="633586"/>
            </a:xfrm>
            <a:prstGeom prst="roundRect">
              <a:avLst/>
            </a:prstGeom>
            <a:solidFill>
              <a:srgbClr val="9A1003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3" name="Retângulo Arredondado 31">
              <a:extLst>
                <a:ext uri="{FF2B5EF4-FFF2-40B4-BE49-F238E27FC236}">
                  <a16:creationId xmlns:a16="http://schemas.microsoft.com/office/drawing/2014/main" id="{06C37DB7-335B-9BC8-3C64-402518B1FA40}"/>
                </a:ext>
              </a:extLst>
            </p:cNvPr>
            <p:cNvSpPr/>
            <p:nvPr/>
          </p:nvSpPr>
          <p:spPr>
            <a:xfrm>
              <a:off x="9115756" y="6925809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4" name="Retângulo Arredondado 32">
              <a:extLst>
                <a:ext uri="{FF2B5EF4-FFF2-40B4-BE49-F238E27FC236}">
                  <a16:creationId xmlns:a16="http://schemas.microsoft.com/office/drawing/2014/main" id="{D144AC62-5A16-CDF3-D9A3-995C0D4A9A16}"/>
                </a:ext>
              </a:extLst>
            </p:cNvPr>
            <p:cNvSpPr/>
            <p:nvPr/>
          </p:nvSpPr>
          <p:spPr>
            <a:xfrm>
              <a:off x="4729801" y="4236709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33">
              <a:extLst>
                <a:ext uri="{FF2B5EF4-FFF2-40B4-BE49-F238E27FC236}">
                  <a16:creationId xmlns:a16="http://schemas.microsoft.com/office/drawing/2014/main" id="{3FD251E2-D25E-DFB3-604F-0F4B61F1430E}"/>
                </a:ext>
              </a:extLst>
            </p:cNvPr>
            <p:cNvSpPr/>
            <p:nvPr/>
          </p:nvSpPr>
          <p:spPr>
            <a:xfrm>
              <a:off x="5092125" y="4074333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34">
              <a:extLst>
                <a:ext uri="{FF2B5EF4-FFF2-40B4-BE49-F238E27FC236}">
                  <a16:creationId xmlns:a16="http://schemas.microsoft.com/office/drawing/2014/main" id="{39FD9B13-EFD0-BC69-D6F9-8239491685F8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Arredondado 35">
              <a:extLst>
                <a:ext uri="{FF2B5EF4-FFF2-40B4-BE49-F238E27FC236}">
                  <a16:creationId xmlns:a16="http://schemas.microsoft.com/office/drawing/2014/main" id="{73170232-9931-80BB-4233-512078194B5E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060F8823-BD82-7541-174F-FCD53C19EFFE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6" name="Agrupar 35">
              <a:extLst>
                <a:ext uri="{FF2B5EF4-FFF2-40B4-BE49-F238E27FC236}">
                  <a16:creationId xmlns:a16="http://schemas.microsoft.com/office/drawing/2014/main" id="{B43DD301-714F-695D-B21F-036A9BD0A1A8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38" name="Group 6">
                <a:extLst>
                  <a:ext uri="{FF2B5EF4-FFF2-40B4-BE49-F238E27FC236}">
                    <a16:creationId xmlns:a16="http://schemas.microsoft.com/office/drawing/2014/main" id="{8A2BA98F-9C96-8792-5998-63B5A9F61474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40" name="Retângulo: Cantos Arredondados 39">
                  <a:extLst>
                    <a:ext uri="{FF2B5EF4-FFF2-40B4-BE49-F238E27FC236}">
                      <a16:creationId xmlns:a16="http://schemas.microsoft.com/office/drawing/2014/main" id="{892BA7E9-C3E3-9F56-C388-29F841FCD1D9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41" name="Gráfico 40">
                  <a:extLst>
                    <a:ext uri="{FF2B5EF4-FFF2-40B4-BE49-F238E27FC236}">
                      <a16:creationId xmlns:a16="http://schemas.microsoft.com/office/drawing/2014/main" id="{6B883E11-DED8-63F8-E216-BC68B0D603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39" name="CaixaDeTexto 17">
                <a:extLst>
                  <a:ext uri="{FF2B5EF4-FFF2-40B4-BE49-F238E27FC236}">
                    <a16:creationId xmlns:a16="http://schemas.microsoft.com/office/drawing/2014/main" id="{9B8DDF7D-ECFC-55F7-39EE-631DA16F6D43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37" name="Gráfico 36">
              <a:extLst>
                <a:ext uri="{FF2B5EF4-FFF2-40B4-BE49-F238E27FC236}">
                  <a16:creationId xmlns:a16="http://schemas.microsoft.com/office/drawing/2014/main" id="{BA6E4C49-3140-A4BF-B76B-F8421559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38708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 descr="Uma imagem contendo edifício, em pé, mulher, frente&#10;&#10;O conteúdo gerado por IA pode estar incorreto.">
            <a:extLst>
              <a:ext uri="{FF2B5EF4-FFF2-40B4-BE49-F238E27FC236}">
                <a16:creationId xmlns:a16="http://schemas.microsoft.com/office/drawing/2014/main" id="{57C3A07F-C0B0-C495-EA8D-DA81AFF686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0"/>
            <a:ext cx="12096750" cy="6858000"/>
          </a:xfrm>
          <a:prstGeom prst="rect">
            <a:avLst/>
          </a:prstGeom>
        </p:spPr>
      </p:pic>
      <p:sp>
        <p:nvSpPr>
          <p:cNvPr id="8" name="Retângulo: Cantos Arredondados 15">
            <a:extLst>
              <a:ext uri="{FF2B5EF4-FFF2-40B4-BE49-F238E27FC236}">
                <a16:creationId xmlns:a16="http://schemas.microsoft.com/office/drawing/2014/main" id="{8DAD7E33-6E7B-6126-8A06-1381714BEDE1}"/>
              </a:ext>
            </a:extLst>
          </p:cNvPr>
          <p:cNvSpPr/>
          <p:nvPr/>
        </p:nvSpPr>
        <p:spPr>
          <a:xfrm>
            <a:off x="493296" y="1087250"/>
            <a:ext cx="11698704" cy="4951600"/>
          </a:xfrm>
          <a:prstGeom prst="roundRect">
            <a:avLst>
              <a:gd name="adj" fmla="val 3691"/>
            </a:avLst>
          </a:prstGeom>
          <a:gradFill>
            <a:gsLst>
              <a:gs pos="25000">
                <a:srgbClr val="530C05">
                  <a:alpha val="88000"/>
                </a:srgbClr>
              </a:gs>
              <a:gs pos="75000">
                <a:srgbClr val="530C05">
                  <a:alpha val="0"/>
                </a:srgbClr>
              </a:gs>
              <a:gs pos="4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0C2A5BF-8E16-905A-F39F-8A6BB1BCC53A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E4B18976-972F-1F1E-E80B-29761A2A86C3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4" name="Group 6">
                <a:extLst>
                  <a:ext uri="{FF2B5EF4-FFF2-40B4-BE49-F238E27FC236}">
                    <a16:creationId xmlns:a16="http://schemas.microsoft.com/office/drawing/2014/main" id="{764D33BA-76CD-2698-BA57-2D4CCDCDD795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6" name="Retângulo: Cantos Arredondados 15">
                  <a:extLst>
                    <a:ext uri="{FF2B5EF4-FFF2-40B4-BE49-F238E27FC236}">
                      <a16:creationId xmlns:a16="http://schemas.microsoft.com/office/drawing/2014/main" id="{91182F28-051A-E3D4-6092-1F5BFC2E0CC4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7" name="Gráfico 16">
                  <a:extLst>
                    <a:ext uri="{FF2B5EF4-FFF2-40B4-BE49-F238E27FC236}">
                      <a16:creationId xmlns:a16="http://schemas.microsoft.com/office/drawing/2014/main" id="{084FFAF5-CF65-23AF-D948-2DFC919AAEF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5" name="CaixaDeTexto 17">
                <a:extLst>
                  <a:ext uri="{FF2B5EF4-FFF2-40B4-BE49-F238E27FC236}">
                    <a16:creationId xmlns:a16="http://schemas.microsoft.com/office/drawing/2014/main" id="{399F8C53-41BB-EE67-0D45-F2D6870E2C3F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9F4322E5-3A7F-C765-1DF6-9B57230F6E9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CC89E6CB-774A-161A-F0ED-987CF50CA443}"/>
              </a:ext>
            </a:extLst>
          </p:cNvPr>
          <p:cNvSpPr txBox="1"/>
          <p:nvPr/>
        </p:nvSpPr>
        <p:spPr>
          <a:xfrm>
            <a:off x="976567" y="2921542"/>
            <a:ext cx="511943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MX" pitchFamily="2" charset="77"/>
              </a:rPr>
              <a:t>A </a:t>
            </a:r>
            <a:r>
              <a:rPr lang="en-US" sz="2400" b="1" dirty="0" err="1">
                <a:solidFill>
                  <a:schemeClr val="bg1"/>
                </a:solidFill>
                <a:latin typeface="AMX" pitchFamily="2" charset="77"/>
              </a:rPr>
              <a:t>Anatomia</a:t>
            </a:r>
            <a:r>
              <a:rPr lang="en-US" sz="2400" b="1" dirty="0">
                <a:solidFill>
                  <a:schemeClr val="bg1"/>
                </a:solidFill>
                <a:latin typeface="AMX" pitchFamily="2" charset="77"/>
              </a:rPr>
              <a:t> de </a:t>
            </a:r>
            <a:r>
              <a:rPr lang="en-US" sz="2400" b="1" dirty="0" err="1">
                <a:solidFill>
                  <a:schemeClr val="bg1"/>
                </a:solidFill>
                <a:latin typeface="AMX" pitchFamily="2" charset="77"/>
              </a:rPr>
              <a:t>desejos</a:t>
            </a:r>
            <a:r>
              <a:rPr lang="en-US" sz="2400" b="1" dirty="0">
                <a:solidFill>
                  <a:schemeClr val="bg1"/>
                </a:solidFill>
                <a:latin typeface="AMX" pitchFamily="2" charset="77"/>
              </a:rPr>
              <a:t> do </a:t>
            </a:r>
            <a:r>
              <a:rPr lang="en-US" sz="2400" b="1" dirty="0" err="1">
                <a:solidFill>
                  <a:schemeClr val="bg1"/>
                </a:solidFill>
                <a:latin typeface="AMX" pitchFamily="2" charset="77"/>
              </a:rPr>
              <a:t>cliente</a:t>
            </a:r>
            <a:endParaRPr lang="en-US" sz="2400" b="1" dirty="0">
              <a:solidFill>
                <a:schemeClr val="bg1"/>
              </a:solidFill>
              <a:latin typeface="AMX" pitchFamily="2" charset="77"/>
            </a:endParaRPr>
          </a:p>
          <a:p>
            <a:endParaRPr lang="en-US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Você sabe a diferença entre: </a:t>
            </a:r>
          </a:p>
          <a:p>
            <a:r>
              <a:rPr lang="pt-BR" sz="2400" b="1" dirty="0">
                <a:solidFill>
                  <a:srgbClr val="FF9200"/>
                </a:solidFill>
                <a:latin typeface="AMX" pitchFamily="2" charset="77"/>
              </a:rPr>
              <a:t>necessidades implícitas</a:t>
            </a:r>
            <a:endParaRPr lang="pt-BR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e </a:t>
            </a:r>
            <a:r>
              <a:rPr lang="pt-BR" sz="2400" b="1" dirty="0">
                <a:solidFill>
                  <a:srgbClr val="FF9200"/>
                </a:solidFill>
                <a:latin typeface="AMX" pitchFamily="2" charset="77"/>
              </a:rPr>
              <a:t>necessidades explícitas?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9F4AF992-0FC2-7368-75F2-F6AE855F8C43}"/>
              </a:ext>
            </a:extLst>
          </p:cNvPr>
          <p:cNvSpPr txBox="1"/>
          <p:nvPr/>
        </p:nvSpPr>
        <p:spPr>
          <a:xfrm>
            <a:off x="976567" y="1743226"/>
            <a:ext cx="4358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b="1" dirty="0">
                <a:solidFill>
                  <a:schemeClr val="bg1"/>
                </a:solidFill>
                <a:latin typeface="+mj-lt"/>
              </a:rPr>
              <a:t>Importante!</a:t>
            </a:r>
            <a:endParaRPr lang="pt-BR" sz="6000" b="1" dirty="0">
              <a:solidFill>
                <a:schemeClr val="bg1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20437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8" grpId="0"/>
      <p:bldP spid="19" grpId="0" uiExpand="1" bldLvl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474F4-5850-D934-6940-062824A7F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94019549-B154-E57F-A809-E109916B09C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9CE6461D-F6E5-665E-CDDD-4F56273D3D6E}"/>
              </a:ext>
            </a:extLst>
          </p:cNvPr>
          <p:cNvSpPr txBox="1"/>
          <p:nvPr/>
        </p:nvSpPr>
        <p:spPr>
          <a:xfrm>
            <a:off x="786314" y="2576462"/>
            <a:ext cx="3515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rgbClr val="530C05"/>
                </a:solidFill>
                <a:latin typeface="AMX" pitchFamily="2" charset="77"/>
              </a:rPr>
              <a:t>Necessidade Implícita: 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6EDBC35-64AB-8CCF-9FDC-06DF856ADA31}"/>
              </a:ext>
            </a:extLst>
          </p:cNvPr>
          <p:cNvSpPr txBox="1"/>
          <p:nvPr/>
        </p:nvSpPr>
        <p:spPr>
          <a:xfrm>
            <a:off x="1022780" y="3992815"/>
            <a:ext cx="3043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>
                <a:latin typeface="AMX" pitchFamily="2" charset="77"/>
              </a:rPr>
              <a:t>O que não é dito, é sentido.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7FC00763-4502-6B3E-A0B9-5E71721573B8}"/>
              </a:ext>
            </a:extLst>
          </p:cNvPr>
          <p:cNvGrpSpPr/>
          <p:nvPr/>
        </p:nvGrpSpPr>
        <p:grpSpPr>
          <a:xfrm>
            <a:off x="3603386" y="1089075"/>
            <a:ext cx="7980116" cy="4379790"/>
            <a:chOff x="2859467" y="1290553"/>
            <a:chExt cx="7980116" cy="4379790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D3268225-510A-94EE-1E15-2A327DA03F1C}"/>
                </a:ext>
              </a:extLst>
            </p:cNvPr>
            <p:cNvGrpSpPr/>
            <p:nvPr/>
          </p:nvGrpSpPr>
          <p:grpSpPr>
            <a:xfrm>
              <a:off x="2859467" y="5070175"/>
              <a:ext cx="736602" cy="600168"/>
              <a:chOff x="2859467" y="5070175"/>
              <a:chExt cx="736602" cy="600168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3D83C986-1ECE-7ECF-A7C6-3082B33D15C4}"/>
                  </a:ext>
                </a:extLst>
              </p:cNvPr>
              <p:cNvSpPr/>
              <p:nvPr/>
            </p:nvSpPr>
            <p:spPr>
              <a:xfrm>
                <a:off x="2859467" y="5070175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60AE6C27-85BD-2D26-E55C-4623540F5A7F}"/>
                  </a:ext>
                </a:extLst>
              </p:cNvPr>
              <p:cNvSpPr/>
              <p:nvPr/>
            </p:nvSpPr>
            <p:spPr>
              <a:xfrm>
                <a:off x="3130556" y="5204830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150EF49-8BA9-EC7C-62EF-3661B99CC139}"/>
                </a:ext>
              </a:extLst>
            </p:cNvPr>
            <p:cNvGrpSpPr/>
            <p:nvPr/>
          </p:nvGrpSpPr>
          <p:grpSpPr>
            <a:xfrm>
              <a:off x="10199136" y="1290553"/>
              <a:ext cx="640447" cy="390539"/>
              <a:chOff x="5585372" y="137150"/>
              <a:chExt cx="257387" cy="156952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703E8EA7-B76E-43B1-45EE-63DC5E27FE36}"/>
                  </a:ext>
                </a:extLst>
              </p:cNvPr>
              <p:cNvSpPr/>
              <p:nvPr/>
            </p:nvSpPr>
            <p:spPr>
              <a:xfrm>
                <a:off x="5585372" y="207714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1B3DA604-07B9-CFD5-D827-833E44831194}"/>
                  </a:ext>
                </a:extLst>
              </p:cNvPr>
              <p:cNvSpPr/>
              <p:nvPr/>
            </p:nvSpPr>
            <p:spPr>
              <a:xfrm>
                <a:off x="5685807" y="13715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498267CD-B960-9AFD-8B44-65CA86CAD4AE}"/>
              </a:ext>
            </a:extLst>
          </p:cNvPr>
          <p:cNvGrpSpPr/>
          <p:nvPr/>
        </p:nvGrpSpPr>
        <p:grpSpPr>
          <a:xfrm>
            <a:off x="734428" y="1111393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EC0DFD62-53E0-73E3-246B-531A264F68C0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EAB531EB-6111-06B4-0FF0-B29A7BE38EF4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ABD533AB-B614-F59C-B2BA-5A5CD788E889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02CEF395-D85B-5880-9452-495F8464A55D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7FBD238B-AFDF-CCB0-67AE-838C7B43584D}"/>
              </a:ext>
            </a:extLst>
          </p:cNvPr>
          <p:cNvSpPr txBox="1"/>
          <p:nvPr/>
        </p:nvSpPr>
        <p:spPr>
          <a:xfrm>
            <a:off x="5373844" y="1689952"/>
            <a:ext cx="5658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Definição:</a:t>
            </a:r>
            <a:br>
              <a:rPr lang="pt-BR" sz="2000" dirty="0">
                <a:latin typeface="AMX" pitchFamily="2" charset="77"/>
              </a:rPr>
            </a:br>
            <a:r>
              <a:rPr lang="pt-BR" sz="2000" dirty="0">
                <a:latin typeface="AMX" pitchFamily="2" charset="77"/>
              </a:rPr>
              <a:t>São as dores, medos ou desejos não verbalizados que motivam o cliente – mas que ele não expressa diretamente, muitas vezes porque: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FD31A453-FDE7-9D2C-F18E-201F9CDBC886}"/>
              </a:ext>
            </a:extLst>
          </p:cNvPr>
          <p:cNvGrpSpPr/>
          <p:nvPr/>
        </p:nvGrpSpPr>
        <p:grpSpPr>
          <a:xfrm>
            <a:off x="5079704" y="3429000"/>
            <a:ext cx="6503798" cy="1807108"/>
            <a:chOff x="5079704" y="3429000"/>
            <a:chExt cx="6503798" cy="1807108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C91B68A2-BF4F-703D-A901-17E8C587C5FA}"/>
                </a:ext>
              </a:extLst>
            </p:cNvPr>
            <p:cNvSpPr/>
            <p:nvPr/>
          </p:nvSpPr>
          <p:spPr>
            <a:xfrm rot="10800000">
              <a:off x="5079704" y="3429000"/>
              <a:ext cx="6503798" cy="1807108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656808CA-7F92-5BDF-E091-7C53A1E33EBA}"/>
                </a:ext>
              </a:extLst>
            </p:cNvPr>
            <p:cNvSpPr txBox="1"/>
            <p:nvPr/>
          </p:nvSpPr>
          <p:spPr>
            <a:xfrm>
              <a:off x="5613176" y="3829404"/>
              <a:ext cx="4889724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Não tem consciência clara do problema.</a:t>
              </a:r>
            </a:p>
            <a:p>
              <a:pPr marL="285750" indent="-285750">
                <a:buFont typeface="Arial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Tem receio de parecer vulnerável.</a:t>
              </a:r>
            </a:p>
            <a:p>
              <a:pPr marL="285750" indent="-285750">
                <a:buFont typeface="Arial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Acredita que "isso é óbvio".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39257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" grpId="0"/>
      <p:bldP spid="5" grpId="0" uiExpand="1" build="p" bldLvl="3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1076D-286F-2191-583C-E4FCCB99D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E86BDF73-3944-A826-E2B5-BE4B77D8D71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4F18257-F09F-1F6C-82DA-C3B87124EE88}"/>
              </a:ext>
            </a:extLst>
          </p:cNvPr>
          <p:cNvSpPr txBox="1"/>
          <p:nvPr/>
        </p:nvSpPr>
        <p:spPr>
          <a:xfrm>
            <a:off x="1256280" y="2025824"/>
            <a:ext cx="39520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530C05"/>
                </a:solidFill>
                <a:latin typeface="AMX" pitchFamily="2" charset="77"/>
              </a:rPr>
              <a:t>Exemplo Prático:</a:t>
            </a:r>
          </a:p>
          <a:p>
            <a:endParaRPr lang="pt-BR" dirty="0">
              <a:latin typeface="AMX" pitchFamily="2" charset="77"/>
            </a:endParaRPr>
          </a:p>
          <a:p>
            <a:r>
              <a:rPr lang="pt-BR" b="1" dirty="0">
                <a:solidFill>
                  <a:srgbClr val="530C05"/>
                </a:solidFill>
                <a:latin typeface="AMX" pitchFamily="2" charset="77"/>
              </a:rPr>
              <a:t>O que o cliente diz: </a:t>
            </a:r>
          </a:p>
          <a:p>
            <a:r>
              <a:rPr lang="pt-BR" i="1" dirty="0">
                <a:latin typeface="AMX" pitchFamily="2" charset="77"/>
              </a:rPr>
              <a:t>"Sua banda larga é muito cara."</a:t>
            </a:r>
            <a:br>
              <a:rPr lang="pt-BR" dirty="0">
                <a:latin typeface="AMX" pitchFamily="2" charset="77"/>
              </a:rPr>
            </a:br>
            <a:endParaRPr lang="pt-BR" dirty="0">
              <a:latin typeface="AMX" pitchFamily="2" charset="77"/>
            </a:endParaRPr>
          </a:p>
          <a:p>
            <a:r>
              <a:rPr lang="pt-BR" b="1" dirty="0">
                <a:solidFill>
                  <a:srgbClr val="530C05"/>
                </a:solidFill>
                <a:latin typeface="AMX" pitchFamily="2" charset="77"/>
              </a:rPr>
              <a:t>O que ele não diz (implícito):</a:t>
            </a:r>
            <a:br>
              <a:rPr lang="pt-BR" dirty="0">
                <a:latin typeface="AMX" pitchFamily="2" charset="77"/>
              </a:rPr>
            </a:br>
            <a:r>
              <a:rPr lang="pt-BR" i="1" dirty="0">
                <a:latin typeface="AMX" pitchFamily="2" charset="77"/>
              </a:rPr>
              <a:t>"Tenho medo de não ter retorno e perder meu dinheiro."</a:t>
            </a:r>
            <a:br>
              <a:rPr lang="pt-BR" i="1" dirty="0">
                <a:latin typeface="AMX" pitchFamily="2" charset="77"/>
              </a:rPr>
            </a:br>
            <a:br>
              <a:rPr lang="pt-BR" i="1" dirty="0">
                <a:latin typeface="AMX" pitchFamily="2" charset="77"/>
              </a:rPr>
            </a:br>
            <a:r>
              <a:rPr lang="pt-BR" i="1" dirty="0">
                <a:latin typeface="AMX" pitchFamily="2" charset="77"/>
              </a:rPr>
              <a:t>"Não sei como justificar esse investimento para minha equipe."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C45FFBB-2A47-1362-49A7-8977A265D57B}"/>
              </a:ext>
            </a:extLst>
          </p:cNvPr>
          <p:cNvGrpSpPr/>
          <p:nvPr/>
        </p:nvGrpSpPr>
        <p:grpSpPr>
          <a:xfrm>
            <a:off x="5297978" y="1089075"/>
            <a:ext cx="6285524" cy="5419996"/>
            <a:chOff x="4554059" y="1290553"/>
            <a:chExt cx="6285524" cy="541999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9FBBFBE9-53C4-62F6-959D-FD54504A1DF8}"/>
                </a:ext>
              </a:extLst>
            </p:cNvPr>
            <p:cNvGrpSpPr/>
            <p:nvPr/>
          </p:nvGrpSpPr>
          <p:grpSpPr>
            <a:xfrm>
              <a:off x="4554059" y="6042688"/>
              <a:ext cx="798022" cy="667861"/>
              <a:chOff x="4554059" y="6042688"/>
              <a:chExt cx="798022" cy="667861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C3AA0BD0-6103-32A4-57CC-00DC894710BE}"/>
                  </a:ext>
                </a:extLst>
              </p:cNvPr>
              <p:cNvSpPr/>
              <p:nvPr/>
            </p:nvSpPr>
            <p:spPr>
              <a:xfrm>
                <a:off x="4554059" y="6378040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8320C54E-1083-F8E8-B2DC-5DE54C21939B}"/>
                  </a:ext>
                </a:extLst>
              </p:cNvPr>
              <p:cNvSpPr/>
              <p:nvPr/>
            </p:nvSpPr>
            <p:spPr>
              <a:xfrm>
                <a:off x="4886568" y="6042688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36DC4A3-96FA-B334-1D67-0BBE46090AAB}"/>
                </a:ext>
              </a:extLst>
            </p:cNvPr>
            <p:cNvGrpSpPr/>
            <p:nvPr/>
          </p:nvGrpSpPr>
          <p:grpSpPr>
            <a:xfrm>
              <a:off x="10199136" y="1290553"/>
              <a:ext cx="640447" cy="390539"/>
              <a:chOff x="5585372" y="137150"/>
              <a:chExt cx="257387" cy="156952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BAAA7939-3597-300D-EE43-5F35931D587F}"/>
                  </a:ext>
                </a:extLst>
              </p:cNvPr>
              <p:cNvSpPr/>
              <p:nvPr/>
            </p:nvSpPr>
            <p:spPr>
              <a:xfrm>
                <a:off x="5585372" y="207714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C678DC08-D283-C6DF-F59F-A6B0BC044940}"/>
                  </a:ext>
                </a:extLst>
              </p:cNvPr>
              <p:cNvSpPr/>
              <p:nvPr/>
            </p:nvSpPr>
            <p:spPr>
              <a:xfrm>
                <a:off x="5685807" y="13715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067BDCBD-0DCE-DBB7-2E29-952CD355F4A1}"/>
              </a:ext>
            </a:extLst>
          </p:cNvPr>
          <p:cNvGrpSpPr/>
          <p:nvPr/>
        </p:nvGrpSpPr>
        <p:grpSpPr>
          <a:xfrm>
            <a:off x="734428" y="1111393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E2596D92-5F1D-4787-A9E0-9556760303D4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3F4E3C2F-0871-2CE7-8C87-3B52896C2AB5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FC59F41F-E581-710E-4DFF-BA66B4230E0C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4A754438-C486-1862-E78C-4D5C845B5DF2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505E4080-E0E9-B62B-3A35-014CAC40F96B}"/>
              </a:ext>
            </a:extLst>
          </p:cNvPr>
          <p:cNvGrpSpPr/>
          <p:nvPr/>
        </p:nvGrpSpPr>
        <p:grpSpPr>
          <a:xfrm>
            <a:off x="5642792" y="1662680"/>
            <a:ext cx="5940710" cy="4133440"/>
            <a:chOff x="5642792" y="1662680"/>
            <a:chExt cx="5940710" cy="4133440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7E50D951-5606-5193-7C05-8A421C3D247C}"/>
                </a:ext>
              </a:extLst>
            </p:cNvPr>
            <p:cNvSpPr/>
            <p:nvPr/>
          </p:nvSpPr>
          <p:spPr>
            <a:xfrm rot="10800000">
              <a:off x="5642792" y="1662680"/>
              <a:ext cx="5940710" cy="4133440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9C2C94B8-6470-FB35-EF9F-712753DDC5D7}"/>
                </a:ext>
              </a:extLst>
            </p:cNvPr>
            <p:cNvSpPr txBox="1"/>
            <p:nvPr/>
          </p:nvSpPr>
          <p:spPr>
            <a:xfrm>
              <a:off x="5960986" y="2426820"/>
              <a:ext cx="5478880" cy="26161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pt-BR" sz="3600" b="1" dirty="0">
                  <a:solidFill>
                    <a:schemeClr val="bg1"/>
                  </a:solidFill>
                  <a:latin typeface="AMX" pitchFamily="2" charset="77"/>
                </a:rPr>
                <a:t>Características:</a:t>
              </a:r>
            </a:p>
            <a:p>
              <a:pPr algn="just"/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Emocional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 (ex.: frustração, insegurança).</a:t>
              </a:r>
            </a:p>
            <a:p>
              <a:endParaRPr lang="pt-BR" dirty="0">
                <a:solidFill>
                  <a:schemeClr val="bg1"/>
                </a:solidFill>
                <a:latin typeface="AMX" pitchFamily="2" charset="77"/>
              </a:endParaRP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Ampla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 (ex.: "Quero ser mais eficiente" vs. "Quero um software").</a:t>
              </a:r>
            </a:p>
            <a:p>
              <a:endParaRPr lang="pt-BR" dirty="0">
                <a:solidFill>
                  <a:schemeClr val="bg1"/>
                </a:solidFill>
                <a:latin typeface="AMX" pitchFamily="2" charset="77"/>
              </a:endParaRP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Raiz do problema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(o "porquê" por trás do pedido).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1801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18B12-EEB4-58BF-AA2D-8DFB55B76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BCF903CD-09EA-73EB-BC0F-8B6EF787062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551D4943-8627-C177-A73B-6ADC634A99B6}"/>
              </a:ext>
            </a:extLst>
          </p:cNvPr>
          <p:cNvSpPr txBox="1"/>
          <p:nvPr/>
        </p:nvSpPr>
        <p:spPr>
          <a:xfrm>
            <a:off x="786314" y="2576462"/>
            <a:ext cx="3515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rgbClr val="530C05"/>
                </a:solidFill>
                <a:latin typeface="AMX" pitchFamily="2" charset="77"/>
              </a:rPr>
              <a:t>Necessidade Explícita: 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82C1159-698B-DD53-F94F-F6CDD5091A34}"/>
              </a:ext>
            </a:extLst>
          </p:cNvPr>
          <p:cNvSpPr txBox="1"/>
          <p:nvPr/>
        </p:nvSpPr>
        <p:spPr>
          <a:xfrm>
            <a:off x="1051221" y="3776790"/>
            <a:ext cx="30430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>
                <a:latin typeface="AMX" pitchFamily="2" charset="77"/>
              </a:rPr>
              <a:t>O que é pedido, mas raramente resolve tudo.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764F9019-359D-5D6A-4DE4-942132197551}"/>
              </a:ext>
            </a:extLst>
          </p:cNvPr>
          <p:cNvGrpSpPr/>
          <p:nvPr/>
        </p:nvGrpSpPr>
        <p:grpSpPr>
          <a:xfrm>
            <a:off x="3603386" y="1089075"/>
            <a:ext cx="7980116" cy="4379790"/>
            <a:chOff x="2859467" y="1290553"/>
            <a:chExt cx="7980116" cy="4379790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F3BDCF5C-C749-4F76-7BD1-28054629CAC5}"/>
                </a:ext>
              </a:extLst>
            </p:cNvPr>
            <p:cNvGrpSpPr/>
            <p:nvPr/>
          </p:nvGrpSpPr>
          <p:grpSpPr>
            <a:xfrm>
              <a:off x="2859467" y="5070175"/>
              <a:ext cx="736602" cy="600168"/>
              <a:chOff x="2859467" y="5070175"/>
              <a:chExt cx="736602" cy="600168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6B3AB99A-3C8A-C033-DC23-6CCB736200BF}"/>
                  </a:ext>
                </a:extLst>
              </p:cNvPr>
              <p:cNvSpPr/>
              <p:nvPr/>
            </p:nvSpPr>
            <p:spPr>
              <a:xfrm>
                <a:off x="2859467" y="5070175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EB10BEFC-2C44-08CF-FA64-F1595DD4D55E}"/>
                  </a:ext>
                </a:extLst>
              </p:cNvPr>
              <p:cNvSpPr/>
              <p:nvPr/>
            </p:nvSpPr>
            <p:spPr>
              <a:xfrm>
                <a:off x="3130556" y="5204830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4217CB9A-61EB-5F86-8C78-C7E69662D06F}"/>
                </a:ext>
              </a:extLst>
            </p:cNvPr>
            <p:cNvGrpSpPr/>
            <p:nvPr/>
          </p:nvGrpSpPr>
          <p:grpSpPr>
            <a:xfrm>
              <a:off x="10199136" y="1290553"/>
              <a:ext cx="640447" cy="390539"/>
              <a:chOff x="5585372" y="137150"/>
              <a:chExt cx="257387" cy="156952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E65C3931-94D0-441B-5404-140EE914D759}"/>
                  </a:ext>
                </a:extLst>
              </p:cNvPr>
              <p:cNvSpPr/>
              <p:nvPr/>
            </p:nvSpPr>
            <p:spPr>
              <a:xfrm>
                <a:off x="5585372" y="207714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AF4EA61C-EF77-D27E-F7A2-1380158DF252}"/>
                  </a:ext>
                </a:extLst>
              </p:cNvPr>
              <p:cNvSpPr/>
              <p:nvPr/>
            </p:nvSpPr>
            <p:spPr>
              <a:xfrm>
                <a:off x="5685807" y="13715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F6B3685C-6FD0-61A4-E285-3E9EF6A22833}"/>
              </a:ext>
            </a:extLst>
          </p:cNvPr>
          <p:cNvGrpSpPr/>
          <p:nvPr/>
        </p:nvGrpSpPr>
        <p:grpSpPr>
          <a:xfrm>
            <a:off x="734428" y="1111393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4F644C05-9FDD-F4D9-FC05-8D02CC066908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D010520C-2001-7D2E-AB51-070F11323440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EAD9A2D2-DF32-1188-6249-C40DCEC2328B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7BE0E06E-F8A8-673A-FAAC-8455DF43ADA2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0EF7A9A4-387D-EA74-8643-C7143C4BFB17}"/>
              </a:ext>
            </a:extLst>
          </p:cNvPr>
          <p:cNvSpPr txBox="1"/>
          <p:nvPr/>
        </p:nvSpPr>
        <p:spPr>
          <a:xfrm>
            <a:off x="5284535" y="2121915"/>
            <a:ext cx="5658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rgbClr val="530C05"/>
                </a:solidFill>
                <a:latin typeface="AMX" pitchFamily="2" charset="77"/>
              </a:rPr>
              <a:t>Definição:</a:t>
            </a:r>
            <a:br>
              <a:rPr lang="pt-BR" sz="2000" dirty="0">
                <a:latin typeface="AMX" pitchFamily="2" charset="77"/>
              </a:rPr>
            </a:br>
            <a:r>
              <a:rPr lang="pt-BR" sz="2000" b="1" dirty="0">
                <a:solidFill>
                  <a:srgbClr val="880000"/>
                </a:solidFill>
                <a:latin typeface="AMX" pitchFamily="2" charset="77"/>
              </a:rPr>
              <a:t>É a solução superficial </a:t>
            </a:r>
            <a:r>
              <a:rPr lang="pt-BR" sz="2000" dirty="0">
                <a:latin typeface="AMX" pitchFamily="2" charset="77"/>
              </a:rPr>
              <a:t>que o cliente solicita, geralmente focada em: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4774D459-E9C2-61E1-40AA-85C086B7692D}"/>
              </a:ext>
            </a:extLst>
          </p:cNvPr>
          <p:cNvGrpSpPr/>
          <p:nvPr/>
        </p:nvGrpSpPr>
        <p:grpSpPr>
          <a:xfrm>
            <a:off x="5079704" y="3429000"/>
            <a:ext cx="6503798" cy="1807108"/>
            <a:chOff x="5079704" y="3429000"/>
            <a:chExt cx="6503798" cy="1807108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476E5ACB-745D-2D09-25AF-F6A3750378CD}"/>
                </a:ext>
              </a:extLst>
            </p:cNvPr>
            <p:cNvSpPr/>
            <p:nvPr/>
          </p:nvSpPr>
          <p:spPr>
            <a:xfrm rot="10800000">
              <a:off x="5079704" y="3429000"/>
              <a:ext cx="6503798" cy="1807108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44695A72-19E0-630F-B5A7-9FA510370ABB}"/>
                </a:ext>
              </a:extLst>
            </p:cNvPr>
            <p:cNvSpPr txBox="1"/>
            <p:nvPr/>
          </p:nvSpPr>
          <p:spPr>
            <a:xfrm>
              <a:off x="5373844" y="3849001"/>
              <a:ext cx="4570898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,Sans-Serif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Produtos/serviços específicos.</a:t>
              </a:r>
            </a:p>
            <a:p>
              <a:pPr marL="285750" indent="-285750">
                <a:buFont typeface="Arial,Sans-Serif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Características técnicas.</a:t>
              </a:r>
            </a:p>
            <a:p>
              <a:pPr marL="285750" indent="-285750">
                <a:buFont typeface="Arial,Sans-Serif"/>
                <a:buChar char="•"/>
              </a:pPr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Preço ou prazos.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59757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" grpId="0"/>
      <p:bldP spid="5" grpId="0" uiExpand="1" build="p" bldLvl="3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312BE-C96A-A7CE-E5A2-13D36521A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29172414-0CB9-8675-9C69-29FFCC688A6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8E81ACA8-D2B7-A81C-358F-CCABF39CE4C5}"/>
              </a:ext>
            </a:extLst>
          </p:cNvPr>
          <p:cNvSpPr txBox="1"/>
          <p:nvPr/>
        </p:nvSpPr>
        <p:spPr>
          <a:xfrm>
            <a:off x="1368015" y="2223424"/>
            <a:ext cx="39520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rgbClr val="530C05"/>
                </a:solidFill>
                <a:latin typeface="AMX" pitchFamily="2" charset="77"/>
              </a:rPr>
              <a:t>Exemplo Prático:</a:t>
            </a:r>
          </a:p>
          <a:p>
            <a:br>
              <a:rPr lang="pt-BR" dirty="0">
                <a:latin typeface="AMX" pitchFamily="2" charset="77"/>
              </a:rPr>
            </a:br>
            <a:r>
              <a:rPr lang="pt-BR" b="1" dirty="0">
                <a:solidFill>
                  <a:srgbClr val="880000"/>
                </a:solidFill>
                <a:latin typeface="AMX" pitchFamily="2" charset="77"/>
              </a:rPr>
              <a:t>O que o cliente pede (explícito): </a:t>
            </a:r>
            <a:r>
              <a:rPr lang="pt-BR" i="1" dirty="0">
                <a:latin typeface="Arial"/>
                <a:ea typeface="+mn-lt"/>
                <a:cs typeface="+mn-lt"/>
              </a:rPr>
              <a:t>"</a:t>
            </a:r>
            <a:r>
              <a:rPr lang="pt-BR" i="1" dirty="0">
                <a:latin typeface="AMX" pitchFamily="2" charset="77"/>
              </a:rPr>
              <a:t>Quero um desconto de 20%."</a:t>
            </a:r>
          </a:p>
          <a:p>
            <a:endParaRPr lang="pt-BR" i="1" dirty="0">
              <a:latin typeface="Arial"/>
              <a:ea typeface="+mn-lt"/>
              <a:cs typeface="+mn-lt"/>
            </a:endParaRPr>
          </a:p>
          <a:p>
            <a:r>
              <a:rPr lang="pt-BR" b="1" dirty="0">
                <a:solidFill>
                  <a:srgbClr val="880000"/>
                </a:solidFill>
                <a:latin typeface="AMX" pitchFamily="2" charset="77"/>
              </a:rPr>
              <a:t>O que ele realmente precisa (implícito):</a:t>
            </a:r>
            <a:br>
              <a:rPr lang="pt-BR" b="1" dirty="0">
                <a:solidFill>
                  <a:srgbClr val="880000"/>
                </a:solidFill>
                <a:latin typeface="AMX" pitchFamily="2" charset="77"/>
              </a:rPr>
            </a:br>
            <a:r>
              <a:rPr lang="pt-BR" i="1" dirty="0">
                <a:latin typeface="AMX" pitchFamily="2" charset="77"/>
              </a:rPr>
              <a:t>"Preciso me sentir seguro de que</a:t>
            </a:r>
          </a:p>
          <a:p>
            <a:r>
              <a:rPr lang="pt-BR" i="1" dirty="0">
                <a:latin typeface="AMX" pitchFamily="2" charset="77"/>
              </a:rPr>
              <a:t>esse investimento vai trazer</a:t>
            </a:r>
          </a:p>
          <a:p>
            <a:r>
              <a:rPr lang="pt-BR" i="1" dirty="0">
                <a:latin typeface="AMX" pitchFamily="2" charset="77"/>
              </a:rPr>
              <a:t>resultados mensuráveis."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BEF5BC9A-2DFA-F496-1375-9E121193C5BF}"/>
              </a:ext>
            </a:extLst>
          </p:cNvPr>
          <p:cNvGrpSpPr/>
          <p:nvPr/>
        </p:nvGrpSpPr>
        <p:grpSpPr>
          <a:xfrm>
            <a:off x="5297978" y="1089075"/>
            <a:ext cx="6285524" cy="5419996"/>
            <a:chOff x="4554059" y="1290553"/>
            <a:chExt cx="6285524" cy="541999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36668315-8E2C-16A8-9621-7A0E194438E7}"/>
                </a:ext>
              </a:extLst>
            </p:cNvPr>
            <p:cNvGrpSpPr/>
            <p:nvPr/>
          </p:nvGrpSpPr>
          <p:grpSpPr>
            <a:xfrm>
              <a:off x="4554059" y="6042688"/>
              <a:ext cx="798022" cy="667861"/>
              <a:chOff x="4554059" y="6042688"/>
              <a:chExt cx="798022" cy="667861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F63C145B-1B0E-5973-BB0B-4A9FA0CB3463}"/>
                  </a:ext>
                </a:extLst>
              </p:cNvPr>
              <p:cNvSpPr/>
              <p:nvPr/>
            </p:nvSpPr>
            <p:spPr>
              <a:xfrm>
                <a:off x="4554059" y="6378040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2FD552C9-0881-1F88-D409-15B83FE370C8}"/>
                  </a:ext>
                </a:extLst>
              </p:cNvPr>
              <p:cNvSpPr/>
              <p:nvPr/>
            </p:nvSpPr>
            <p:spPr>
              <a:xfrm>
                <a:off x="4886568" y="6042688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5029ABC2-1259-495D-5CAF-C3B238F6B3EB}"/>
                </a:ext>
              </a:extLst>
            </p:cNvPr>
            <p:cNvGrpSpPr/>
            <p:nvPr/>
          </p:nvGrpSpPr>
          <p:grpSpPr>
            <a:xfrm>
              <a:off x="10199136" y="1290553"/>
              <a:ext cx="640447" cy="390539"/>
              <a:chOff x="5585372" y="137150"/>
              <a:chExt cx="257387" cy="156952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6F47B76F-E80F-EEE2-E4A1-C4A596FDC154}"/>
                  </a:ext>
                </a:extLst>
              </p:cNvPr>
              <p:cNvSpPr/>
              <p:nvPr/>
            </p:nvSpPr>
            <p:spPr>
              <a:xfrm>
                <a:off x="5585372" y="207714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F1436009-D0E2-6B52-A12F-268229BA4E32}"/>
                  </a:ext>
                </a:extLst>
              </p:cNvPr>
              <p:cNvSpPr/>
              <p:nvPr/>
            </p:nvSpPr>
            <p:spPr>
              <a:xfrm>
                <a:off x="5685807" y="13715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BF0FA6E9-D1D4-503B-C076-A1F329B2FDC4}"/>
              </a:ext>
            </a:extLst>
          </p:cNvPr>
          <p:cNvGrpSpPr/>
          <p:nvPr/>
        </p:nvGrpSpPr>
        <p:grpSpPr>
          <a:xfrm>
            <a:off x="734428" y="1111393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458E3857-49A3-EB86-B723-64035AA86F31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EA478818-5FC4-B9CE-BA58-5729C5CC572C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D2984C22-99F1-553E-31FC-1F8F02AE06B4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595F43CC-AE44-7625-BAA6-E3FE28A31A9A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13CCBA8E-6963-780F-57DF-BE6F678EB20E}"/>
              </a:ext>
            </a:extLst>
          </p:cNvPr>
          <p:cNvGrpSpPr/>
          <p:nvPr/>
        </p:nvGrpSpPr>
        <p:grpSpPr>
          <a:xfrm>
            <a:off x="5642792" y="2205364"/>
            <a:ext cx="5940710" cy="3139321"/>
            <a:chOff x="5642792" y="2205364"/>
            <a:chExt cx="5940710" cy="3139321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3F0909B1-117A-0D73-3155-01C86561BED7}"/>
                </a:ext>
              </a:extLst>
            </p:cNvPr>
            <p:cNvSpPr/>
            <p:nvPr/>
          </p:nvSpPr>
          <p:spPr>
            <a:xfrm rot="10800000">
              <a:off x="5642792" y="2205364"/>
              <a:ext cx="5940710" cy="3139321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E2A2604E-319D-8BB3-F09F-820AB2705053}"/>
                </a:ext>
              </a:extLst>
            </p:cNvPr>
            <p:cNvSpPr txBox="1"/>
            <p:nvPr/>
          </p:nvSpPr>
          <p:spPr>
            <a:xfrm>
              <a:off x="6096000" y="2882472"/>
              <a:ext cx="5478880" cy="178510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pt-BR" sz="3600" b="1" dirty="0">
                  <a:solidFill>
                    <a:schemeClr val="bg1"/>
                  </a:solidFill>
                  <a:latin typeface="AMX" pitchFamily="2" charset="77"/>
                </a:rPr>
                <a:t>Características:</a:t>
              </a:r>
            </a:p>
            <a:p>
              <a:pPr algn="just"/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Racional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(ex.: "Quero economizar"). </a:t>
              </a: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Limitada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(pode não resolver o problema real). </a:t>
              </a:r>
            </a:p>
            <a:p>
              <a:pPr marL="285750" indent="-285750">
                <a:buFont typeface="Arial"/>
                <a:buChar char="•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Sintoma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 (o "quê" em vez do "porquê").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7914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E9692-DEA0-B6F1-82E7-94C444E9D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32D4A781-68BB-8F0A-309B-D8C0A390C24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BCE83D4-D89C-CE58-3A9D-D20CBEC12E6C}"/>
              </a:ext>
            </a:extLst>
          </p:cNvPr>
          <p:cNvSpPr txBox="1"/>
          <p:nvPr/>
        </p:nvSpPr>
        <p:spPr>
          <a:xfrm>
            <a:off x="1097183" y="2758417"/>
            <a:ext cx="395209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 dirty="0">
                <a:solidFill>
                  <a:srgbClr val="530C05"/>
                </a:solidFill>
                <a:latin typeface="AMX" pitchFamily="2" charset="77"/>
              </a:rPr>
              <a:t>Como identificar a diferença?</a:t>
            </a:r>
          </a:p>
          <a:p>
            <a:pPr algn="ctr"/>
            <a:br>
              <a:rPr lang="pt-BR" b="1" dirty="0">
                <a:solidFill>
                  <a:srgbClr val="530C05"/>
                </a:solidFill>
                <a:latin typeface="AMX" pitchFamily="2" charset="77"/>
              </a:rPr>
            </a:br>
            <a:r>
              <a:rPr lang="pt-BR" sz="2400" i="1" dirty="0">
                <a:solidFill>
                  <a:srgbClr val="880000"/>
                </a:solidFill>
                <a:latin typeface="AMX" pitchFamily="2" charset="77"/>
              </a:rPr>
              <a:t>Técnica dos 'por quês':</a:t>
            </a:r>
            <a:endParaRPr lang="pt-BR" i="1" dirty="0">
              <a:solidFill>
                <a:srgbClr val="880000"/>
              </a:solidFill>
              <a:latin typeface="AMX" pitchFamily="2" charset="77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15995F10-404F-7E53-B7AC-03D8D9144284}"/>
              </a:ext>
            </a:extLst>
          </p:cNvPr>
          <p:cNvGrpSpPr/>
          <p:nvPr/>
        </p:nvGrpSpPr>
        <p:grpSpPr>
          <a:xfrm>
            <a:off x="334910" y="1839127"/>
            <a:ext cx="5129982" cy="3540757"/>
            <a:chOff x="5371599" y="2410678"/>
            <a:chExt cx="5129982" cy="3540757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46985DDE-55C6-5046-F32E-001439FEE7A8}"/>
                </a:ext>
              </a:extLst>
            </p:cNvPr>
            <p:cNvGrpSpPr/>
            <p:nvPr/>
          </p:nvGrpSpPr>
          <p:grpSpPr>
            <a:xfrm>
              <a:off x="5371599" y="5158671"/>
              <a:ext cx="780148" cy="792764"/>
              <a:chOff x="5371599" y="5158671"/>
              <a:chExt cx="780148" cy="792764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A84B7BD0-D64A-0266-2E4F-9AFFD881D9DB}"/>
                  </a:ext>
                </a:extLst>
              </p:cNvPr>
              <p:cNvSpPr/>
              <p:nvPr/>
            </p:nvSpPr>
            <p:spPr>
              <a:xfrm>
                <a:off x="5819238" y="5618926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A96E82A7-FECD-51E1-F822-E3C7988AC058}"/>
                  </a:ext>
                </a:extLst>
              </p:cNvPr>
              <p:cNvSpPr/>
              <p:nvPr/>
            </p:nvSpPr>
            <p:spPr>
              <a:xfrm>
                <a:off x="5371599" y="5158671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7BEFA62B-5629-42B9-7F6A-C13024E14ADE}"/>
                </a:ext>
              </a:extLst>
            </p:cNvPr>
            <p:cNvGrpSpPr/>
            <p:nvPr/>
          </p:nvGrpSpPr>
          <p:grpSpPr>
            <a:xfrm>
              <a:off x="9810993" y="2410678"/>
              <a:ext cx="690588" cy="719653"/>
              <a:chOff x="5429383" y="587312"/>
              <a:chExt cx="277538" cy="289218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2C6CBA57-008B-84D9-4D5F-59B31A5E2478}"/>
                  </a:ext>
                </a:extLst>
              </p:cNvPr>
              <p:cNvSpPr/>
              <p:nvPr/>
            </p:nvSpPr>
            <p:spPr>
              <a:xfrm>
                <a:off x="5429383" y="587312"/>
                <a:ext cx="120586" cy="1192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26E49B01-060A-3FD9-A7B3-D6D4A30BF194}"/>
                  </a:ext>
                </a:extLst>
              </p:cNvPr>
              <p:cNvSpPr/>
              <p:nvPr/>
            </p:nvSpPr>
            <p:spPr>
              <a:xfrm>
                <a:off x="5549969" y="719578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EB8B0183-A4B6-9279-7809-29507C10BAD1}"/>
              </a:ext>
            </a:extLst>
          </p:cNvPr>
          <p:cNvGrpSpPr/>
          <p:nvPr/>
        </p:nvGrpSpPr>
        <p:grpSpPr>
          <a:xfrm rot="10800000">
            <a:off x="4306635" y="5047375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5B41F544-B23B-5083-60BA-CC15406796A5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2FBD3166-1CB7-0731-AADC-5807F1694020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ACC559CF-A553-4F24-949D-7D7F37DB77A6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224BC558-69B0-0423-B021-51730C8D76EE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CC6C863E-8E36-AA81-05CE-C523992CCD3B}"/>
              </a:ext>
            </a:extLst>
          </p:cNvPr>
          <p:cNvGrpSpPr/>
          <p:nvPr/>
        </p:nvGrpSpPr>
        <p:grpSpPr>
          <a:xfrm>
            <a:off x="5978390" y="1058392"/>
            <a:ext cx="5940710" cy="5303866"/>
            <a:chOff x="5978390" y="1058392"/>
            <a:chExt cx="5940710" cy="5303866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F0BC1764-ACE9-D8B1-73C9-8D77EFC4FBC4}"/>
                </a:ext>
              </a:extLst>
            </p:cNvPr>
            <p:cNvSpPr/>
            <p:nvPr/>
          </p:nvSpPr>
          <p:spPr>
            <a:xfrm rot="10800000">
              <a:off x="5978390" y="1058392"/>
              <a:ext cx="5940710" cy="5303866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2226A610-DF5E-DCEB-3B78-3E390336A9A2}"/>
                </a:ext>
              </a:extLst>
            </p:cNvPr>
            <p:cNvSpPr txBox="1"/>
            <p:nvPr/>
          </p:nvSpPr>
          <p:spPr>
            <a:xfrm>
              <a:off x="6191834" y="1221097"/>
              <a:ext cx="5611884" cy="50295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Cliente: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 “Quero o pacote móvel mais barato." (explícito)</a:t>
              </a:r>
            </a:p>
            <a:p>
              <a:pPr marL="457200" indent="-457200">
                <a:lnSpc>
                  <a:spcPct val="150000"/>
                </a:lnSpc>
                <a:buAutoNum type="arabicPeriod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Por quê?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“Pago caro no meu plano atual com outra operadora e não atende minhas expectativas."</a:t>
              </a:r>
            </a:p>
            <a:p>
              <a:pPr marL="457200" indent="-457200">
                <a:lnSpc>
                  <a:spcPct val="150000"/>
                </a:lnSpc>
                <a:buAutoNum type="arabicPeriod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Por quê?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"Porque a equipe não consegue sinal em todos os lugares."</a:t>
              </a:r>
            </a:p>
            <a:p>
              <a:pPr marL="457200" indent="-457200">
                <a:lnSpc>
                  <a:spcPct val="150000"/>
                </a:lnSpc>
                <a:buAutoNum type="arabicPeriod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Por quê?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"Porque perdemos clientes ao demorar para responder." </a:t>
              </a:r>
            </a:p>
            <a:p>
              <a:pPr marL="457200" indent="-457200">
                <a:lnSpc>
                  <a:spcPct val="150000"/>
                </a:lnSpc>
                <a:buAutoNum type="arabicPeriod"/>
              </a:pPr>
              <a:r>
                <a:rPr lang="pt-BR" b="1" dirty="0">
                  <a:solidFill>
                    <a:schemeClr val="bg1"/>
                  </a:solidFill>
                  <a:latin typeface="AMX" pitchFamily="2" charset="77"/>
                </a:rPr>
                <a:t>Necessidade implícita: </a:t>
              </a:r>
              <a:r>
                <a:rPr lang="pt-BR" dirty="0">
                  <a:solidFill>
                    <a:schemeClr val="bg1"/>
                  </a:solidFill>
                  <a:latin typeface="AMX" pitchFamily="2" charset="77"/>
                </a:rPr>
                <a:t>"Preciso recuperar a confiança dos meus clientes com atendimento estável e rápido."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3109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E0303-0AC8-E4C2-D236-897F6DCFB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4646204A-CF1A-2C93-48B8-1471EDF354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" b="353"/>
          <a:stretch/>
        </p:blipFill>
        <p:spPr>
          <a:xfrm flipH="1"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E508AD13-DF2F-A36A-32B4-FB3CDBAAC18E}"/>
              </a:ext>
            </a:extLst>
          </p:cNvPr>
          <p:cNvSpPr/>
          <p:nvPr/>
        </p:nvSpPr>
        <p:spPr>
          <a:xfrm>
            <a:off x="304801" y="2066090"/>
            <a:ext cx="6877050" cy="2662320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348ECB6F-9268-8A56-8E24-7403DA687447}"/>
              </a:ext>
            </a:extLst>
          </p:cNvPr>
          <p:cNvSpPr txBox="1"/>
          <p:nvPr/>
        </p:nvSpPr>
        <p:spPr>
          <a:xfrm>
            <a:off x="847489" y="2619590"/>
            <a:ext cx="566874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Você já sabe, entender as necessidades explícitas e implícitas do cliente é um passo essencial para atingir o sucesso na venda. Agora chegou a hora de mergulhar ainda mais fundo e conhecer a metodologia SPIN </a:t>
            </a:r>
            <a:r>
              <a:rPr lang="pt-BR" sz="2000" dirty="0" err="1">
                <a:solidFill>
                  <a:schemeClr val="bg1"/>
                </a:solidFill>
                <a:latin typeface="AMX" pitchFamily="2" charset="77"/>
              </a:rPr>
              <a:t>Selling</a:t>
            </a:r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.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B4824E2E-11D9-C742-000E-BFB37F8539AB}"/>
              </a:ext>
            </a:extLst>
          </p:cNvPr>
          <p:cNvGrpSpPr/>
          <p:nvPr/>
        </p:nvGrpSpPr>
        <p:grpSpPr>
          <a:xfrm>
            <a:off x="3871042" y="1401187"/>
            <a:ext cx="7181271" cy="4528008"/>
            <a:chOff x="1811094" y="3231268"/>
            <a:chExt cx="7181271" cy="4528008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A8F5D502-22B7-460A-5F84-F8A66502CE5B}"/>
                </a:ext>
              </a:extLst>
            </p:cNvPr>
            <p:cNvSpPr/>
            <p:nvPr/>
          </p:nvSpPr>
          <p:spPr>
            <a:xfrm>
              <a:off x="4341186" y="3552366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0BE0DF58-1A1C-C42A-547E-426134C4B325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DEE3E583-39CB-CFE4-BCDB-881AF27AA367}"/>
                </a:ext>
              </a:extLst>
            </p:cNvPr>
            <p:cNvSpPr/>
            <p:nvPr/>
          </p:nvSpPr>
          <p:spPr>
            <a:xfrm>
              <a:off x="1811094" y="6957392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F556BC93-D39F-70B5-168A-F337E8DE8DB5}"/>
                </a:ext>
              </a:extLst>
            </p:cNvPr>
            <p:cNvSpPr/>
            <p:nvPr/>
          </p:nvSpPr>
          <p:spPr>
            <a:xfrm>
              <a:off x="3569018" y="4144345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0F5934EA-2DFF-0500-652D-91B42BF8F57C}"/>
                </a:ext>
              </a:extLst>
            </p:cNvPr>
            <p:cNvSpPr/>
            <p:nvPr/>
          </p:nvSpPr>
          <p:spPr>
            <a:xfrm>
              <a:off x="3931342" y="39819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1299F0EE-1CFC-C29B-DE9C-3E5AC8F2407B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BF586C79-33D8-1CE1-8CE7-75D4040A7014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C0F120CD-3C7C-8B0E-16D8-33A8AFF6879F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6289C606-F246-2FF1-E92E-E88F670B750C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6643FE65-420D-2D4C-F536-FAED7E27A4EE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2E2547A2-068C-C74F-7E5E-E2E70693D111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F66F510F-C394-C3EB-273E-A8EFD2800D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4070FB6B-DD9A-2634-4AE8-8BBBFEA4F4E7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3D5B112E-5F91-7DB7-FF97-51A6650A6D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991201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CD57C-BB6A-B1A1-03BA-559C7ADB8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em 21">
            <a:extLst>
              <a:ext uri="{FF2B5EF4-FFF2-40B4-BE49-F238E27FC236}">
                <a16:creationId xmlns:a16="http://schemas.microsoft.com/office/drawing/2014/main" id="{A14A7665-6006-13EC-2421-9225CD583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403" r="20570"/>
          <a:stretch>
            <a:fillRect/>
          </a:stretch>
        </p:blipFill>
        <p:spPr>
          <a:xfrm>
            <a:off x="1299752" y="-64429"/>
            <a:ext cx="11106042" cy="69868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36F7393-9CE9-7A9F-3ACB-4E5F01236E4C}"/>
              </a:ext>
            </a:extLst>
          </p:cNvPr>
          <p:cNvSpPr/>
          <p:nvPr/>
        </p:nvSpPr>
        <p:spPr>
          <a:xfrm>
            <a:off x="-28281" y="0"/>
            <a:ext cx="11779017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" name="Retângulo Arredondado 5">
            <a:extLst>
              <a:ext uri="{FF2B5EF4-FFF2-40B4-BE49-F238E27FC236}">
                <a16:creationId xmlns:a16="http://schemas.microsoft.com/office/drawing/2014/main" id="{F5FCCF47-EDF3-174A-CA33-F22B38749CEE}"/>
              </a:ext>
            </a:extLst>
          </p:cNvPr>
          <p:cNvSpPr/>
          <p:nvPr/>
        </p:nvSpPr>
        <p:spPr>
          <a:xfrm>
            <a:off x="245328" y="754330"/>
            <a:ext cx="11184672" cy="563282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F0D486EB-B663-CC5B-9377-76AEAD884E27}"/>
              </a:ext>
            </a:extLst>
          </p:cNvPr>
          <p:cNvGrpSpPr/>
          <p:nvPr/>
        </p:nvGrpSpPr>
        <p:grpSpPr>
          <a:xfrm>
            <a:off x="6575596" y="3215058"/>
            <a:ext cx="5207997" cy="3445696"/>
            <a:chOff x="6011821" y="3645136"/>
            <a:chExt cx="5207997" cy="3445696"/>
          </a:xfrm>
        </p:grpSpPr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DE49174A-F966-9A08-9F2D-D49AB229D6FC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ECA34A78-2CBD-F1B0-AD65-297AB2F2044B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FFA02C5C-4047-250B-BB7D-CB0B85A761C6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98082F9C-1934-14A3-9FF3-B761602D56AF}"/>
                </a:ext>
              </a:extLst>
            </p:cNvPr>
            <p:cNvGrpSpPr/>
            <p:nvPr/>
          </p:nvGrpSpPr>
          <p:grpSpPr>
            <a:xfrm>
              <a:off x="6011821" y="4536516"/>
              <a:ext cx="5207997" cy="2554316"/>
              <a:chOff x="3902546" y="1441656"/>
              <a:chExt cx="2093023" cy="1026543"/>
            </a:xfrm>
          </p:grpSpPr>
          <p:sp>
            <p:nvSpPr>
              <p:cNvPr id="12" name="Retângulo Arredondado 11">
                <a:extLst>
                  <a:ext uri="{FF2B5EF4-FFF2-40B4-BE49-F238E27FC236}">
                    <a16:creationId xmlns:a16="http://schemas.microsoft.com/office/drawing/2014/main" id="{24C862E7-E580-9E54-8810-AC1E48898D5C}"/>
                  </a:ext>
                </a:extLst>
              </p:cNvPr>
              <p:cNvSpPr/>
              <p:nvPr/>
            </p:nvSpPr>
            <p:spPr>
              <a:xfrm>
                <a:off x="5534858" y="2166592"/>
                <a:ext cx="301607" cy="301607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3" name="Retângulo Arredondado 12">
                <a:extLst>
                  <a:ext uri="{FF2B5EF4-FFF2-40B4-BE49-F238E27FC236}">
                    <a16:creationId xmlns:a16="http://schemas.microsoft.com/office/drawing/2014/main" id="{6F20B710-D7AF-8350-9646-DE7C931E7C21}"/>
                  </a:ext>
                </a:extLst>
              </p:cNvPr>
              <p:cNvSpPr/>
              <p:nvPr/>
            </p:nvSpPr>
            <p:spPr>
              <a:xfrm>
                <a:off x="3902546" y="1441656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4" name="Retângulo Arredondado 13">
                <a:extLst>
                  <a:ext uri="{FF2B5EF4-FFF2-40B4-BE49-F238E27FC236}">
                    <a16:creationId xmlns:a16="http://schemas.microsoft.com/office/drawing/2014/main" id="{0C97B7D1-4CF1-6F66-4643-E1B981AC4E38}"/>
                  </a:ext>
                </a:extLst>
              </p:cNvPr>
              <p:cNvSpPr/>
              <p:nvPr/>
            </p:nvSpPr>
            <p:spPr>
              <a:xfrm>
                <a:off x="5838617" y="1995172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642474F1-0E23-878C-9BBE-3B3E541B4B95}"/>
              </a:ext>
            </a:extLst>
          </p:cNvPr>
          <p:cNvSpPr txBox="1"/>
          <p:nvPr/>
        </p:nvSpPr>
        <p:spPr>
          <a:xfrm>
            <a:off x="762000" y="2557186"/>
            <a:ext cx="45838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A metodologia SPIN </a:t>
            </a:r>
            <a:r>
              <a:rPr lang="pt-BR" sz="2000" dirty="0" err="1"/>
              <a:t>Selling</a:t>
            </a:r>
            <a:r>
              <a:rPr lang="pt-BR" sz="2000" dirty="0"/>
              <a:t> foi desenvolvida após a pesquisa de </a:t>
            </a:r>
            <a:r>
              <a:rPr lang="pt-BR" sz="2000" dirty="0" err="1"/>
              <a:t>Rackham</a:t>
            </a:r>
            <a:r>
              <a:rPr lang="pt-BR" sz="2000" dirty="0"/>
              <a:t> e não se baseia em teorias de vendas, mas sim em todos os anos desse trabalho analítico de entender o que os vendedores de sucesso efetivamente fazem durante suas interações.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FD7F68B6-7632-15F1-2917-6B5FADC08CD7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C6983F6C-5604-5C19-AE08-325E99E0D4CB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8" name="Group 6">
                <a:extLst>
                  <a:ext uri="{FF2B5EF4-FFF2-40B4-BE49-F238E27FC236}">
                    <a16:creationId xmlns:a16="http://schemas.microsoft.com/office/drawing/2014/main" id="{03858CCC-4B43-C221-14D9-11E85814DEB3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8" name="Retângulo: Cantos Arredondados 17">
                  <a:extLst>
                    <a:ext uri="{FF2B5EF4-FFF2-40B4-BE49-F238E27FC236}">
                      <a16:creationId xmlns:a16="http://schemas.microsoft.com/office/drawing/2014/main" id="{758D3304-D125-AA6A-6D0C-3C5ABC620B51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9" name="Gráfico 18">
                  <a:extLst>
                    <a:ext uri="{FF2B5EF4-FFF2-40B4-BE49-F238E27FC236}">
                      <a16:creationId xmlns:a16="http://schemas.microsoft.com/office/drawing/2014/main" id="{FE36CA4B-FCBF-E0CC-0F74-3F41ADF553E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7" name="CaixaDeTexto 17">
                <a:extLst>
                  <a:ext uri="{FF2B5EF4-FFF2-40B4-BE49-F238E27FC236}">
                    <a16:creationId xmlns:a16="http://schemas.microsoft.com/office/drawing/2014/main" id="{6A3ED10A-5173-DADC-8C59-FE04441D1CD2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FE46C467-A36F-3973-8398-FB0F4FDCB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079281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72FF9-8131-090D-B427-87BE842C2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E066F47F-B755-F53C-3FAB-1547B47D960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94399A2B-E7CC-3FBD-3A72-20343C3DDB69}"/>
              </a:ext>
            </a:extLst>
          </p:cNvPr>
          <p:cNvSpPr txBox="1"/>
          <p:nvPr/>
        </p:nvSpPr>
        <p:spPr>
          <a:xfrm>
            <a:off x="5919828" y="1512288"/>
            <a:ext cx="490061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000" b="1" dirty="0">
                <a:solidFill>
                  <a:srgbClr val="880000"/>
                </a:solidFill>
              </a:rPr>
              <a:t>S - </a:t>
            </a:r>
            <a:r>
              <a:rPr lang="pt-BR" sz="2000" b="1" dirty="0">
                <a:solidFill>
                  <a:srgbClr val="880000"/>
                </a:solidFill>
              </a:rPr>
              <a:t>Perguntas de Situação (</a:t>
            </a:r>
            <a:r>
              <a:rPr lang="pt-BR" sz="2000" b="1" dirty="0" err="1">
                <a:solidFill>
                  <a:srgbClr val="880000"/>
                </a:solidFill>
              </a:rPr>
              <a:t>Situation</a:t>
            </a:r>
            <a:r>
              <a:rPr lang="pt-BR" sz="2000" b="1" dirty="0">
                <a:solidFill>
                  <a:srgbClr val="880000"/>
                </a:solidFill>
              </a:rPr>
              <a:t>): </a:t>
            </a:r>
            <a:r>
              <a:rPr lang="pt-BR" sz="2000" dirty="0"/>
              <a:t>O objetivo aqui é entender a realidade do cliente fazendo perguntas básicas. Mas cuidado: se exagerar, o cliente pode ficar entediado e achar que você não se preparou. Por isso, pesquise antes (como olhar o LinkedIn ou site da empresa) para fazer perguntas certeiras – só o necessário.</a:t>
            </a:r>
          </a:p>
          <a:p>
            <a:pPr>
              <a:buFont typeface="Arial" panose="020B0604020202020204" pitchFamily="34" charset="0"/>
              <a:buChar char="•"/>
            </a:pPr>
            <a:endParaRPr lang="pt-BR" sz="2000" dirty="0"/>
          </a:p>
          <a:p>
            <a:r>
              <a:rPr lang="pt-BR" sz="2000" b="1" dirty="0">
                <a:solidFill>
                  <a:srgbClr val="880000"/>
                </a:solidFill>
              </a:rPr>
              <a:t>Exemplo:</a:t>
            </a:r>
            <a:br>
              <a:rPr lang="pt-BR" sz="2000" dirty="0"/>
            </a:br>
            <a:r>
              <a:rPr lang="pt-BR" sz="2000" i="1" dirty="0"/>
              <a:t>"Qual sistema vocês usam hoje para gerenciar as vendas na farmácia?"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C6C3744E-9E15-EA85-CD07-92785797500C}"/>
              </a:ext>
            </a:extLst>
          </p:cNvPr>
          <p:cNvSpPr txBox="1"/>
          <p:nvPr/>
        </p:nvSpPr>
        <p:spPr>
          <a:xfrm>
            <a:off x="931416" y="4694356"/>
            <a:ext cx="3087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O SPIN é um acrônimo que representa a sequência lógica das perguntas: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8358EDD7-1D6B-D469-13BA-E5784B4831DF}"/>
              </a:ext>
            </a:extLst>
          </p:cNvPr>
          <p:cNvGrpSpPr>
            <a:grpSpLocks/>
          </p:cNvGrpSpPr>
          <p:nvPr/>
        </p:nvGrpSpPr>
        <p:grpSpPr>
          <a:xfrm>
            <a:off x="886319" y="1069251"/>
            <a:ext cx="10882965" cy="4604809"/>
            <a:chOff x="-1645819" y="3453514"/>
            <a:chExt cx="10882965" cy="4604809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FF921B80-44B2-DC97-D506-A9A9090E5033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DB923139-68F2-7184-D14E-D2C0C5241A62}"/>
                </a:ext>
              </a:extLst>
            </p:cNvPr>
            <p:cNvSpPr>
              <a:spLocks/>
            </p:cNvSpPr>
            <p:nvPr/>
          </p:nvSpPr>
          <p:spPr>
            <a:xfrm>
              <a:off x="8310274" y="3627464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8366F585-5F2E-0B5C-324E-C377A26E8F21}"/>
                </a:ext>
              </a:extLst>
            </p:cNvPr>
            <p:cNvSpPr>
              <a:spLocks/>
            </p:cNvSpPr>
            <p:nvPr/>
          </p:nvSpPr>
          <p:spPr>
            <a:xfrm>
              <a:off x="1789625" y="3939717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2E9A668E-D6DD-76C1-F30A-44B138572C28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B301DF68-6D00-5752-6BD0-B71D6ADFD4EE}"/>
                </a:ext>
              </a:extLst>
            </p:cNvPr>
            <p:cNvSpPr>
              <a:spLocks/>
            </p:cNvSpPr>
            <p:nvPr/>
          </p:nvSpPr>
          <p:spPr>
            <a:xfrm>
              <a:off x="2270994" y="7146177"/>
              <a:ext cx="343021" cy="25866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B467D6EF-CB46-B38F-D518-7DCBE4DB9E78}"/>
                </a:ext>
              </a:extLst>
            </p:cNvPr>
            <p:cNvSpPr>
              <a:spLocks/>
            </p:cNvSpPr>
            <p:nvPr/>
          </p:nvSpPr>
          <p:spPr>
            <a:xfrm flipV="1">
              <a:off x="1888709" y="7676039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B75C3075-039B-3A72-615E-C3377A445B6C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0F3AAAD5-C180-90B7-03FD-119AE13A0C6B}"/>
                </a:ext>
              </a:extLst>
            </p:cNvPr>
            <p:cNvSpPr>
              <a:spLocks/>
            </p:cNvSpPr>
            <p:nvPr/>
          </p:nvSpPr>
          <p:spPr>
            <a:xfrm>
              <a:off x="-1255574" y="352021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D93447D-EEE2-E8FE-DE70-4CCFFD406312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1251713" y="2082680"/>
            <a:chExt cx="2417057" cy="2210721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9D009577-4229-0A58-B25A-30FAA24BE9C5}"/>
                </a:ext>
              </a:extLst>
            </p:cNvPr>
            <p:cNvGrpSpPr/>
            <p:nvPr/>
          </p:nvGrpSpPr>
          <p:grpSpPr>
            <a:xfrm>
              <a:off x="1251713" y="2082680"/>
              <a:ext cx="2417057" cy="2210721"/>
              <a:chOff x="2531529" y="1120395"/>
              <a:chExt cx="2346791" cy="2146457"/>
            </a:xfrm>
          </p:grpSpPr>
          <p:sp>
            <p:nvSpPr>
              <p:cNvPr id="54" name="Retângulo Arredondado 19">
                <a:extLst>
                  <a:ext uri="{FF2B5EF4-FFF2-40B4-BE49-F238E27FC236}">
                    <a16:creationId xmlns:a16="http://schemas.microsoft.com/office/drawing/2014/main" id="{8ECD5973-C143-A6D9-2939-4E1DA9FA154C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55" name="Retângulo Arredondado 20">
                <a:extLst>
                  <a:ext uri="{FF2B5EF4-FFF2-40B4-BE49-F238E27FC236}">
                    <a16:creationId xmlns:a16="http://schemas.microsoft.com/office/drawing/2014/main" id="{C47C86C5-EF89-B61C-CD69-9A83B7F54FD7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56" name="Retângulo Arredondado 21">
                <a:extLst>
                  <a:ext uri="{FF2B5EF4-FFF2-40B4-BE49-F238E27FC236}">
                    <a16:creationId xmlns:a16="http://schemas.microsoft.com/office/drawing/2014/main" id="{6B79F1A9-69A2-011E-6EAA-9D1605B0787B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1BCB39E2-6855-2741-5146-50C8BC909A29}"/>
                </a:ext>
              </a:extLst>
            </p:cNvPr>
            <p:cNvSpPr txBox="1"/>
            <p:nvPr/>
          </p:nvSpPr>
          <p:spPr>
            <a:xfrm>
              <a:off x="1806970" y="2832797"/>
              <a:ext cx="130479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000" b="1" dirty="0">
                  <a:solidFill>
                    <a:schemeClr val="bg1"/>
                  </a:solidFill>
                  <a:latin typeface="AMX" pitchFamily="2" charset="77"/>
                </a:rPr>
                <a:t>SPIN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390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AFB88-22DD-BD49-43A9-4440EEEE0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5EE5021B-F1EC-D598-76BA-EF37A33EF97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B2BDBF7-C88C-87B2-DB07-74145EC4F14C}"/>
              </a:ext>
            </a:extLst>
          </p:cNvPr>
          <p:cNvSpPr txBox="1"/>
          <p:nvPr/>
        </p:nvSpPr>
        <p:spPr>
          <a:xfrm>
            <a:off x="5689638" y="1791526"/>
            <a:ext cx="512672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000" b="1" dirty="0">
                <a:solidFill>
                  <a:srgbClr val="880000"/>
                </a:solidFill>
              </a:rPr>
              <a:t>P - </a:t>
            </a:r>
            <a:r>
              <a:rPr lang="pt-BR" sz="2000" b="1" dirty="0">
                <a:solidFill>
                  <a:srgbClr val="880000"/>
                </a:solidFill>
              </a:rPr>
              <a:t>Perguntas de Problema (</a:t>
            </a:r>
            <a:r>
              <a:rPr lang="pt-BR" sz="2000" b="1" dirty="0" err="1">
                <a:solidFill>
                  <a:srgbClr val="880000"/>
                </a:solidFill>
              </a:rPr>
              <a:t>Problem</a:t>
            </a:r>
            <a:r>
              <a:rPr lang="pt-BR" sz="2000" b="1" dirty="0">
                <a:solidFill>
                  <a:srgbClr val="880000"/>
                </a:solidFill>
              </a:rPr>
              <a:t>): </a:t>
            </a:r>
            <a:r>
              <a:rPr lang="pt-BR" sz="2000" dirty="0"/>
              <a:t>Agora é a hora de descobrir o que realmente incomoda o cliente. Faça perguntas que o ajudem a falar sobre as dificuldades dele – assim, você identifica problemas que sua solução pode resolver. O segredo? Deixe o cliente desabafar, sem pressionar!</a:t>
            </a:r>
          </a:p>
          <a:p>
            <a:endParaRPr lang="pt-BR" sz="2000" b="1" dirty="0">
              <a:solidFill>
                <a:srgbClr val="880000"/>
              </a:solidFill>
            </a:endParaRPr>
          </a:p>
          <a:p>
            <a:r>
              <a:rPr lang="pt-BR" sz="2000" b="1" dirty="0">
                <a:solidFill>
                  <a:srgbClr val="880000"/>
                </a:solidFill>
              </a:rPr>
              <a:t>Exemplo:</a:t>
            </a:r>
            <a:br>
              <a:rPr lang="pt-BR" sz="2000" dirty="0"/>
            </a:br>
            <a:r>
              <a:rPr lang="pt-BR" sz="2000" i="1" dirty="0"/>
              <a:t>"No dia a dia, o sistema atual atrasa o fechamento do caixa?"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3A7FFCB-3742-189B-4287-1613A1E37A66}"/>
              </a:ext>
            </a:extLst>
          </p:cNvPr>
          <p:cNvSpPr txBox="1"/>
          <p:nvPr/>
        </p:nvSpPr>
        <p:spPr>
          <a:xfrm>
            <a:off x="931416" y="4694356"/>
            <a:ext cx="3087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O SPIN é um acrônimo que representa a sequência lógica das perguntas: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334BADA9-E023-FA4E-5EAF-6A1F84CA3918}"/>
              </a:ext>
            </a:extLst>
          </p:cNvPr>
          <p:cNvGrpSpPr>
            <a:grpSpLocks/>
          </p:cNvGrpSpPr>
          <p:nvPr/>
        </p:nvGrpSpPr>
        <p:grpSpPr>
          <a:xfrm>
            <a:off x="886319" y="1069251"/>
            <a:ext cx="10882965" cy="4604809"/>
            <a:chOff x="-1645819" y="3453514"/>
            <a:chExt cx="10882965" cy="4604809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325C72BC-4AC5-3F5A-A08C-C406456D4C89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9CDFAD88-3B70-F64B-5518-DBB461C894EA}"/>
                </a:ext>
              </a:extLst>
            </p:cNvPr>
            <p:cNvSpPr>
              <a:spLocks/>
            </p:cNvSpPr>
            <p:nvPr/>
          </p:nvSpPr>
          <p:spPr>
            <a:xfrm>
              <a:off x="8310274" y="3627464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8F5F6908-B80D-D8F9-E680-73B539600526}"/>
                </a:ext>
              </a:extLst>
            </p:cNvPr>
            <p:cNvSpPr>
              <a:spLocks/>
            </p:cNvSpPr>
            <p:nvPr/>
          </p:nvSpPr>
          <p:spPr>
            <a:xfrm>
              <a:off x="1789625" y="3939717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96E2844E-ADA6-FAF8-3FC7-C2374A97BEAC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789521BC-24E6-38D4-ED21-87C58CBB78EB}"/>
                </a:ext>
              </a:extLst>
            </p:cNvPr>
            <p:cNvSpPr>
              <a:spLocks/>
            </p:cNvSpPr>
            <p:nvPr/>
          </p:nvSpPr>
          <p:spPr>
            <a:xfrm>
              <a:off x="2270994" y="7146177"/>
              <a:ext cx="343021" cy="25866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1AAD1C58-7B9C-77FC-0E27-3ED17A73C944}"/>
                </a:ext>
              </a:extLst>
            </p:cNvPr>
            <p:cNvSpPr>
              <a:spLocks/>
            </p:cNvSpPr>
            <p:nvPr/>
          </p:nvSpPr>
          <p:spPr>
            <a:xfrm flipV="1">
              <a:off x="1888709" y="7676039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D25F3122-B471-B5ED-5457-6C052175E5C4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3D9C6EA0-8251-79B6-1CD8-7F65F2EA9035}"/>
                </a:ext>
              </a:extLst>
            </p:cNvPr>
            <p:cNvSpPr>
              <a:spLocks/>
            </p:cNvSpPr>
            <p:nvPr/>
          </p:nvSpPr>
          <p:spPr>
            <a:xfrm>
              <a:off x="-1255574" y="352021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83D04359-9501-F401-AF10-F8BE50B99F69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2531529" y="1120395"/>
            <a:chExt cx="2346791" cy="2146457"/>
          </a:xfrm>
        </p:grpSpPr>
        <p:sp>
          <p:nvSpPr>
            <p:cNvPr id="54" name="Retângulo Arredondado 19">
              <a:extLst>
                <a:ext uri="{FF2B5EF4-FFF2-40B4-BE49-F238E27FC236}">
                  <a16:creationId xmlns:a16="http://schemas.microsoft.com/office/drawing/2014/main" id="{8634CC9E-4120-A3C2-CA2D-DECCE4CB5BEC}"/>
                </a:ext>
              </a:extLst>
            </p:cNvPr>
            <p:cNvSpPr/>
            <p:nvPr/>
          </p:nvSpPr>
          <p:spPr>
            <a:xfrm>
              <a:off x="2531529" y="1120395"/>
              <a:ext cx="2346791" cy="2146457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22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5" name="Retângulo Arredondado 20">
              <a:extLst>
                <a:ext uri="{FF2B5EF4-FFF2-40B4-BE49-F238E27FC236}">
                  <a16:creationId xmlns:a16="http://schemas.microsoft.com/office/drawing/2014/main" id="{904434FB-03E6-CB3F-C2CC-48B389436C05}"/>
                </a:ext>
              </a:extLst>
            </p:cNvPr>
            <p:cNvSpPr/>
            <p:nvPr/>
          </p:nvSpPr>
          <p:spPr>
            <a:xfrm>
              <a:off x="2712784" y="1292110"/>
              <a:ext cx="2012897" cy="1812563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4728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6" name="Retângulo Arredondado 21">
              <a:extLst>
                <a:ext uri="{FF2B5EF4-FFF2-40B4-BE49-F238E27FC236}">
                  <a16:creationId xmlns:a16="http://schemas.microsoft.com/office/drawing/2014/main" id="{2C5D0C45-DEAC-4A9C-97B6-E409856A5265}"/>
                </a:ext>
              </a:extLst>
            </p:cNvPr>
            <p:cNvSpPr/>
            <p:nvPr/>
          </p:nvSpPr>
          <p:spPr>
            <a:xfrm>
              <a:off x="2920676" y="1470846"/>
              <a:ext cx="1619781" cy="1443030"/>
            </a:xfrm>
            <a:prstGeom prst="roundRect">
              <a:avLst>
                <a:gd name="adj" fmla="val 17937"/>
              </a:avLst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DC88A813-D713-109B-EE62-C8DB43054AE7}"/>
              </a:ext>
            </a:extLst>
          </p:cNvPr>
          <p:cNvSpPr txBox="1"/>
          <p:nvPr/>
        </p:nvSpPr>
        <p:spPr>
          <a:xfrm>
            <a:off x="1806970" y="2832797"/>
            <a:ext cx="1304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latin typeface="AMX" pitchFamily="2" charset="77"/>
              </a:rPr>
              <a:t>SPIN</a:t>
            </a:r>
          </a:p>
        </p:txBody>
      </p:sp>
    </p:spTree>
    <p:extLst>
      <p:ext uri="{BB962C8B-B14F-4D97-AF65-F5344CB8AC3E}">
        <p14:creationId xmlns:p14="http://schemas.microsoft.com/office/powerpoint/2010/main" val="5436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E7124-D549-FEF6-1A14-D5781053D1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BEBAAF1E-D64D-C291-0DF6-3CF42737918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752ED063-C1B2-55B2-8125-F16AB0AF3B0C}"/>
              </a:ext>
            </a:extLst>
          </p:cNvPr>
          <p:cNvSpPr txBox="1"/>
          <p:nvPr/>
        </p:nvSpPr>
        <p:spPr>
          <a:xfrm>
            <a:off x="5272130" y="1845680"/>
            <a:ext cx="6502204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000" b="1" dirty="0">
                <a:solidFill>
                  <a:srgbClr val="880000"/>
                </a:solidFill>
              </a:rPr>
              <a:t>I - </a:t>
            </a:r>
            <a:r>
              <a:rPr lang="pt-BR" sz="2000" b="1" dirty="0">
                <a:solidFill>
                  <a:srgbClr val="880000"/>
                </a:solidFill>
              </a:rPr>
              <a:t>Perguntas de Implicação (</a:t>
            </a:r>
            <a:r>
              <a:rPr lang="pt-BR" sz="2000" b="1" dirty="0" err="1">
                <a:solidFill>
                  <a:srgbClr val="880000"/>
                </a:solidFill>
              </a:rPr>
              <a:t>Implication</a:t>
            </a:r>
            <a:r>
              <a:rPr lang="pt-BR" sz="2000" b="1" dirty="0">
                <a:solidFill>
                  <a:srgbClr val="880000"/>
                </a:solidFill>
              </a:rPr>
              <a:t>): </a:t>
            </a:r>
            <a:r>
              <a:rPr lang="pt-BR" sz="2000" dirty="0"/>
              <a:t>Aqui, você vai ampliar o problema na cabeça do cliente. Mostre como aquela dificuldade pequena hoje pode virar um problema grande amanhã – e como isso afeta o trabalho dele, a equipe ou até os resultados da empresa.</a:t>
            </a:r>
            <a:br>
              <a:rPr lang="en-US" sz="2000" dirty="0"/>
            </a:br>
            <a:endParaRPr lang="pt-BR" sz="2000" b="1" dirty="0">
              <a:solidFill>
                <a:srgbClr val="880000"/>
              </a:solidFill>
            </a:endParaRPr>
          </a:p>
          <a:p>
            <a:pPr algn="just">
              <a:buClr>
                <a:srgbClr val="530C05"/>
              </a:buClr>
            </a:pPr>
            <a:r>
              <a:rPr lang="pt-BR" sz="2000" b="1" dirty="0">
                <a:solidFill>
                  <a:srgbClr val="880000"/>
                </a:solidFill>
              </a:rPr>
              <a:t>Exemplo:</a:t>
            </a:r>
          </a:p>
          <a:p>
            <a:pPr marL="342900" indent="-342900" algn="just">
              <a:buClr>
                <a:srgbClr val="530C05"/>
              </a:buClr>
              <a:buFont typeface="Arial" panose="020B0604020202020204" pitchFamily="34" charset="0"/>
              <a:buChar char="•"/>
            </a:pPr>
            <a:r>
              <a:rPr lang="pt-BR" sz="2000" i="1" dirty="0"/>
              <a:t>"Além de demorar, esse atraso no caixa já fez vocês</a:t>
            </a:r>
          </a:p>
          <a:p>
            <a:pPr algn="just">
              <a:buClr>
                <a:srgbClr val="530C05"/>
              </a:buClr>
            </a:pPr>
            <a:r>
              <a:rPr lang="pt-BR" sz="2000" i="1" dirty="0"/>
              <a:t>         perderem clientes ou terem prejuízos?“</a:t>
            </a:r>
          </a:p>
          <a:p>
            <a:pPr marL="342900" indent="-342900">
              <a:buClr>
                <a:srgbClr val="530C05"/>
              </a:buClr>
              <a:buFont typeface="Arial" panose="020B0604020202020204" pitchFamily="34" charset="0"/>
              <a:buChar char="•"/>
            </a:pPr>
            <a:endParaRPr lang="pt-BR" sz="2000" i="1" dirty="0"/>
          </a:p>
          <a:p>
            <a:pPr marL="342900" indent="-342900">
              <a:buClr>
                <a:srgbClr val="530C05"/>
              </a:buClr>
              <a:buFont typeface="Arial" panose="020B0604020202020204" pitchFamily="34" charset="0"/>
              <a:buChar char="•"/>
            </a:pPr>
            <a:r>
              <a:rPr lang="pt-BR" sz="2000" i="1" dirty="0"/>
              <a:t>"Se continuar assim, como isso pode impactar o tempo da sua equipe ou a reputação da farmácia?"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6ADA9F1-311B-8031-0AB9-6B97971554F0}"/>
              </a:ext>
            </a:extLst>
          </p:cNvPr>
          <p:cNvSpPr txBox="1"/>
          <p:nvPr/>
        </p:nvSpPr>
        <p:spPr>
          <a:xfrm>
            <a:off x="931416" y="4694356"/>
            <a:ext cx="3087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O SPIN é um acrônimo que representa a sequência lógica das perguntas: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840D3D5E-4333-A332-C338-867061357155}"/>
              </a:ext>
            </a:extLst>
          </p:cNvPr>
          <p:cNvGrpSpPr>
            <a:grpSpLocks/>
          </p:cNvGrpSpPr>
          <p:nvPr/>
        </p:nvGrpSpPr>
        <p:grpSpPr>
          <a:xfrm>
            <a:off x="886319" y="1069251"/>
            <a:ext cx="10882965" cy="4604809"/>
            <a:chOff x="-1645819" y="3453514"/>
            <a:chExt cx="10882965" cy="4604809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B89E7483-178D-219C-30D5-932EE4BA9263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36E1884A-7112-3A26-75E2-F720099A6532}"/>
                </a:ext>
              </a:extLst>
            </p:cNvPr>
            <p:cNvSpPr>
              <a:spLocks/>
            </p:cNvSpPr>
            <p:nvPr/>
          </p:nvSpPr>
          <p:spPr>
            <a:xfrm>
              <a:off x="8310274" y="3627464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835E1C2C-7633-5BF5-DD16-6BF92772DF9C}"/>
                </a:ext>
              </a:extLst>
            </p:cNvPr>
            <p:cNvSpPr>
              <a:spLocks/>
            </p:cNvSpPr>
            <p:nvPr/>
          </p:nvSpPr>
          <p:spPr>
            <a:xfrm>
              <a:off x="1789625" y="3939717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8DB10525-89AC-4D01-48D4-F7A8C498DE3D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5771A252-C65D-A764-F022-9D4C3F77E944}"/>
                </a:ext>
              </a:extLst>
            </p:cNvPr>
            <p:cNvSpPr>
              <a:spLocks/>
            </p:cNvSpPr>
            <p:nvPr/>
          </p:nvSpPr>
          <p:spPr>
            <a:xfrm>
              <a:off x="2270994" y="7146177"/>
              <a:ext cx="343021" cy="25866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3900EC7B-2431-CDCC-4F7E-0A7C7D2882A8}"/>
                </a:ext>
              </a:extLst>
            </p:cNvPr>
            <p:cNvSpPr>
              <a:spLocks/>
            </p:cNvSpPr>
            <p:nvPr/>
          </p:nvSpPr>
          <p:spPr>
            <a:xfrm flipV="1">
              <a:off x="1888709" y="7676039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64F88BC4-F179-A510-6199-2F4168EFC261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4431B266-8612-DD9B-360E-A25E9A09C3FC}"/>
                </a:ext>
              </a:extLst>
            </p:cNvPr>
            <p:cNvSpPr>
              <a:spLocks/>
            </p:cNvSpPr>
            <p:nvPr/>
          </p:nvSpPr>
          <p:spPr>
            <a:xfrm>
              <a:off x="-1255574" y="352021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FDC6FCC1-9E32-225D-26E9-30D2E3965F69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2531529" y="1120395"/>
            <a:chExt cx="2346791" cy="2146457"/>
          </a:xfrm>
        </p:grpSpPr>
        <p:sp>
          <p:nvSpPr>
            <p:cNvPr id="54" name="Retângulo Arredondado 19">
              <a:extLst>
                <a:ext uri="{FF2B5EF4-FFF2-40B4-BE49-F238E27FC236}">
                  <a16:creationId xmlns:a16="http://schemas.microsoft.com/office/drawing/2014/main" id="{307F87B4-99C0-1477-DFEC-42B795A7510A}"/>
                </a:ext>
              </a:extLst>
            </p:cNvPr>
            <p:cNvSpPr/>
            <p:nvPr/>
          </p:nvSpPr>
          <p:spPr>
            <a:xfrm>
              <a:off x="2531529" y="1120395"/>
              <a:ext cx="2346791" cy="2146457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22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5" name="Retângulo Arredondado 20">
              <a:extLst>
                <a:ext uri="{FF2B5EF4-FFF2-40B4-BE49-F238E27FC236}">
                  <a16:creationId xmlns:a16="http://schemas.microsoft.com/office/drawing/2014/main" id="{2D168A65-7B15-0CBC-09BE-2C9D1AA342DE}"/>
                </a:ext>
              </a:extLst>
            </p:cNvPr>
            <p:cNvSpPr/>
            <p:nvPr/>
          </p:nvSpPr>
          <p:spPr>
            <a:xfrm>
              <a:off x="2712784" y="1292110"/>
              <a:ext cx="2012897" cy="1812563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4728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6" name="Retângulo Arredondado 21">
              <a:extLst>
                <a:ext uri="{FF2B5EF4-FFF2-40B4-BE49-F238E27FC236}">
                  <a16:creationId xmlns:a16="http://schemas.microsoft.com/office/drawing/2014/main" id="{48A3F4F6-54E6-B31A-E527-DA3CD2063B61}"/>
                </a:ext>
              </a:extLst>
            </p:cNvPr>
            <p:cNvSpPr/>
            <p:nvPr/>
          </p:nvSpPr>
          <p:spPr>
            <a:xfrm>
              <a:off x="2920676" y="1470846"/>
              <a:ext cx="1619781" cy="1443030"/>
            </a:xfrm>
            <a:prstGeom prst="roundRect">
              <a:avLst>
                <a:gd name="adj" fmla="val 17937"/>
              </a:avLst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994F3F08-47B6-85DD-20DF-F619B469B65B}"/>
              </a:ext>
            </a:extLst>
          </p:cNvPr>
          <p:cNvSpPr txBox="1"/>
          <p:nvPr/>
        </p:nvSpPr>
        <p:spPr>
          <a:xfrm>
            <a:off x="1806970" y="2832797"/>
            <a:ext cx="1304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latin typeface="AMX" pitchFamily="2" charset="77"/>
              </a:rPr>
              <a:t>SPIN</a:t>
            </a:r>
          </a:p>
        </p:txBody>
      </p:sp>
    </p:spTree>
    <p:extLst>
      <p:ext uri="{BB962C8B-B14F-4D97-AF65-F5344CB8AC3E}">
        <p14:creationId xmlns:p14="http://schemas.microsoft.com/office/powerpoint/2010/main" val="184239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463F3-3827-8414-4186-8F278FD4E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8473590F-C6E7-CABC-CAA6-1716FF4C317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C47FE514-4685-958B-117D-9ACC938D1532}"/>
              </a:ext>
            </a:extLst>
          </p:cNvPr>
          <p:cNvSpPr txBox="1"/>
          <p:nvPr/>
        </p:nvSpPr>
        <p:spPr>
          <a:xfrm>
            <a:off x="4941891" y="1916536"/>
            <a:ext cx="6827393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4000" b="1" dirty="0">
                <a:solidFill>
                  <a:srgbClr val="880000"/>
                </a:solidFill>
              </a:rPr>
              <a:t>N - </a:t>
            </a:r>
            <a:r>
              <a:rPr lang="pt-BR" sz="2000" b="1" dirty="0">
                <a:solidFill>
                  <a:srgbClr val="880000"/>
                </a:solidFill>
              </a:rPr>
              <a:t>Perguntas de Necessidade de Solução</a:t>
            </a:r>
          </a:p>
          <a:p>
            <a:r>
              <a:rPr lang="pt-BR" sz="2000" b="1" dirty="0">
                <a:solidFill>
                  <a:srgbClr val="880000"/>
                </a:solidFill>
              </a:rPr>
              <a:t>(</a:t>
            </a:r>
            <a:r>
              <a:rPr lang="pt-BR" sz="2000" b="1" dirty="0" err="1">
                <a:solidFill>
                  <a:srgbClr val="880000"/>
                </a:solidFill>
              </a:rPr>
              <a:t>Need-Payoff</a:t>
            </a:r>
            <a:r>
              <a:rPr lang="pt-BR" sz="2000" b="1" dirty="0">
                <a:solidFill>
                  <a:srgbClr val="880000"/>
                </a:solidFill>
              </a:rPr>
              <a:t>): </a:t>
            </a:r>
            <a:r>
              <a:rPr lang="pt-BR" sz="2000" dirty="0"/>
              <a:t>Aqui, você vira o jogo: em vez de falar dos benefícios sozinho, faça o cliente descobrir por si mesmo como a solução vai melhorar o dia a dia dele. Quanto mais ele verbalizar as vantagens, mais ele mesmo vai se convencer!</a:t>
            </a:r>
            <a:br>
              <a:rPr lang="en-US" sz="2000" dirty="0"/>
            </a:br>
            <a:endParaRPr lang="pt-BR" sz="2000" b="1" dirty="0">
              <a:solidFill>
                <a:srgbClr val="880000"/>
              </a:solidFill>
            </a:endParaRPr>
          </a:p>
          <a:p>
            <a:pPr algn="just">
              <a:buClr>
                <a:srgbClr val="530C05"/>
              </a:buClr>
            </a:pPr>
            <a:r>
              <a:rPr lang="pt-BR" sz="2000" b="1" dirty="0">
                <a:solidFill>
                  <a:srgbClr val="880000"/>
                </a:solidFill>
              </a:rPr>
              <a:t>Exemplo:</a:t>
            </a:r>
          </a:p>
          <a:p>
            <a:pPr marL="342900" indent="-342900">
              <a:buClr>
                <a:srgbClr val="530C05"/>
              </a:buClr>
              <a:buFont typeface="Arial" panose="020B0604020202020204" pitchFamily="34" charset="0"/>
              <a:buChar char="•"/>
            </a:pPr>
            <a:r>
              <a:rPr lang="pt-BR" sz="2000" i="1" dirty="0"/>
              <a:t>“Se um sistema agilizasse o fechamento do caixa, como isso ajudaria sua equipe a atender melhor os clientes?“</a:t>
            </a:r>
          </a:p>
          <a:p>
            <a:pPr marL="342900" indent="-342900">
              <a:buClr>
                <a:srgbClr val="530C05"/>
              </a:buClr>
              <a:buFont typeface="Arial" panose="020B0604020202020204" pitchFamily="34" charset="0"/>
              <a:buChar char="•"/>
            </a:pPr>
            <a:endParaRPr lang="pt-BR" sz="20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i="1" dirty="0"/>
              <a:t> "O que você poderia fazer com o tempo que hoje é perdido com esses processos manuais?"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860E1EC-9EFE-DDAA-9204-375778D9CA77}"/>
              </a:ext>
            </a:extLst>
          </p:cNvPr>
          <p:cNvSpPr txBox="1"/>
          <p:nvPr/>
        </p:nvSpPr>
        <p:spPr>
          <a:xfrm>
            <a:off x="931416" y="4694356"/>
            <a:ext cx="3087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i="1" dirty="0"/>
              <a:t>O SPIN é um acrônimo que representa a sequência lógica das perguntas: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E159B9D1-FAA3-C7B9-7C00-29E7986E9263}"/>
              </a:ext>
            </a:extLst>
          </p:cNvPr>
          <p:cNvGrpSpPr>
            <a:grpSpLocks/>
          </p:cNvGrpSpPr>
          <p:nvPr/>
        </p:nvGrpSpPr>
        <p:grpSpPr>
          <a:xfrm>
            <a:off x="886319" y="1069251"/>
            <a:ext cx="10882965" cy="4615579"/>
            <a:chOff x="-1645819" y="3453514"/>
            <a:chExt cx="10882965" cy="4615579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FCEB2FD3-32C0-6117-7BB1-03C4C20AF6D5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B2584294-EBF3-441D-E1F1-050DF7D69BC2}"/>
                </a:ext>
              </a:extLst>
            </p:cNvPr>
            <p:cNvSpPr>
              <a:spLocks/>
            </p:cNvSpPr>
            <p:nvPr/>
          </p:nvSpPr>
          <p:spPr>
            <a:xfrm>
              <a:off x="8310274" y="3627464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DB767BFE-DE09-29BF-DA30-C56679CAD589}"/>
                </a:ext>
              </a:extLst>
            </p:cNvPr>
            <p:cNvSpPr>
              <a:spLocks/>
            </p:cNvSpPr>
            <p:nvPr/>
          </p:nvSpPr>
          <p:spPr>
            <a:xfrm>
              <a:off x="1789625" y="3939717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24834280-A1B9-28FC-B700-4B0C23EB51B7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079273F1-6AA4-9DEB-1E40-CF6F7F707DC7}"/>
                </a:ext>
              </a:extLst>
            </p:cNvPr>
            <p:cNvSpPr>
              <a:spLocks/>
            </p:cNvSpPr>
            <p:nvPr/>
          </p:nvSpPr>
          <p:spPr>
            <a:xfrm>
              <a:off x="1720787" y="7200494"/>
              <a:ext cx="343021" cy="25866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EB94F7E2-3BC4-92CF-3AD9-B22832DA349A}"/>
                </a:ext>
              </a:extLst>
            </p:cNvPr>
            <p:cNvSpPr>
              <a:spLocks/>
            </p:cNvSpPr>
            <p:nvPr/>
          </p:nvSpPr>
          <p:spPr>
            <a:xfrm flipV="1">
              <a:off x="1513603" y="7686809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EF60F9BC-0D37-D107-A1D9-F96718CF6276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391469D7-4AC6-00F8-6804-F7DAB3316239}"/>
                </a:ext>
              </a:extLst>
            </p:cNvPr>
            <p:cNvSpPr>
              <a:spLocks/>
            </p:cNvSpPr>
            <p:nvPr/>
          </p:nvSpPr>
          <p:spPr>
            <a:xfrm>
              <a:off x="-1255574" y="352021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E9CE33FB-23DE-70A7-6E96-65221AC14A86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2531529" y="1120395"/>
            <a:chExt cx="2346791" cy="2146457"/>
          </a:xfrm>
        </p:grpSpPr>
        <p:sp>
          <p:nvSpPr>
            <p:cNvPr id="54" name="Retângulo Arredondado 19">
              <a:extLst>
                <a:ext uri="{FF2B5EF4-FFF2-40B4-BE49-F238E27FC236}">
                  <a16:creationId xmlns:a16="http://schemas.microsoft.com/office/drawing/2014/main" id="{E10BD6F8-E0C8-6D0E-9AA6-EEF83C8E521A}"/>
                </a:ext>
              </a:extLst>
            </p:cNvPr>
            <p:cNvSpPr/>
            <p:nvPr/>
          </p:nvSpPr>
          <p:spPr>
            <a:xfrm>
              <a:off x="2531529" y="1120395"/>
              <a:ext cx="2346791" cy="2146457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22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5" name="Retângulo Arredondado 20">
              <a:extLst>
                <a:ext uri="{FF2B5EF4-FFF2-40B4-BE49-F238E27FC236}">
                  <a16:creationId xmlns:a16="http://schemas.microsoft.com/office/drawing/2014/main" id="{1B7FE892-2F08-510D-DA76-F39B217F7779}"/>
                </a:ext>
              </a:extLst>
            </p:cNvPr>
            <p:cNvSpPr/>
            <p:nvPr/>
          </p:nvSpPr>
          <p:spPr>
            <a:xfrm>
              <a:off x="2712784" y="1292110"/>
              <a:ext cx="2012897" cy="1812563"/>
            </a:xfrm>
            <a:prstGeom prst="roundRect">
              <a:avLst>
                <a:gd name="adj" fmla="val 17937"/>
              </a:avLst>
            </a:prstGeom>
            <a:solidFill>
              <a:srgbClr val="530C05">
                <a:alpha val="4728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b="1" dirty="0"/>
            </a:p>
          </p:txBody>
        </p:sp>
        <p:sp>
          <p:nvSpPr>
            <p:cNvPr id="56" name="Retângulo Arredondado 21">
              <a:extLst>
                <a:ext uri="{FF2B5EF4-FFF2-40B4-BE49-F238E27FC236}">
                  <a16:creationId xmlns:a16="http://schemas.microsoft.com/office/drawing/2014/main" id="{6A72569A-583B-9B49-6C25-6ECF06D0B8E2}"/>
                </a:ext>
              </a:extLst>
            </p:cNvPr>
            <p:cNvSpPr/>
            <p:nvPr/>
          </p:nvSpPr>
          <p:spPr>
            <a:xfrm>
              <a:off x="2920676" y="1470846"/>
              <a:ext cx="1619781" cy="1443030"/>
            </a:xfrm>
            <a:prstGeom prst="roundRect">
              <a:avLst>
                <a:gd name="adj" fmla="val 17937"/>
              </a:avLst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3E415A30-6462-7309-5E72-9E6A7B6B6657}"/>
              </a:ext>
            </a:extLst>
          </p:cNvPr>
          <p:cNvSpPr txBox="1"/>
          <p:nvPr/>
        </p:nvSpPr>
        <p:spPr>
          <a:xfrm>
            <a:off x="1806970" y="2832797"/>
            <a:ext cx="1304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bg1"/>
                </a:solidFill>
                <a:latin typeface="AMX" pitchFamily="2" charset="77"/>
              </a:rPr>
              <a:t>SPIN</a:t>
            </a:r>
          </a:p>
        </p:txBody>
      </p:sp>
    </p:spTree>
    <p:extLst>
      <p:ext uri="{BB962C8B-B14F-4D97-AF65-F5344CB8AC3E}">
        <p14:creationId xmlns:p14="http://schemas.microsoft.com/office/powerpoint/2010/main" val="218559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92D19-6D1F-787F-6486-7061FFA3A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 descr="Uma imagem contendo edifício, em pé, mulher, frente&#10;&#10;O conteúdo gerado por IA pode estar incorreto.">
            <a:extLst>
              <a:ext uri="{FF2B5EF4-FFF2-40B4-BE49-F238E27FC236}">
                <a16:creationId xmlns:a16="http://schemas.microsoft.com/office/drawing/2014/main" id="{8A8181E3-4221-DC15-E20B-E6C38D86A2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0"/>
            <a:ext cx="12096750" cy="6858000"/>
          </a:xfrm>
          <a:prstGeom prst="rect">
            <a:avLst/>
          </a:prstGeom>
        </p:spPr>
      </p:pic>
      <p:sp>
        <p:nvSpPr>
          <p:cNvPr id="8" name="Retângulo: Cantos Arredondados 15">
            <a:extLst>
              <a:ext uri="{FF2B5EF4-FFF2-40B4-BE49-F238E27FC236}">
                <a16:creationId xmlns:a16="http://schemas.microsoft.com/office/drawing/2014/main" id="{72C34679-E4BC-D712-1E9D-F0811560A223}"/>
              </a:ext>
            </a:extLst>
          </p:cNvPr>
          <p:cNvSpPr/>
          <p:nvPr/>
        </p:nvSpPr>
        <p:spPr>
          <a:xfrm>
            <a:off x="493296" y="1087250"/>
            <a:ext cx="11698704" cy="4951600"/>
          </a:xfrm>
          <a:prstGeom prst="roundRect">
            <a:avLst>
              <a:gd name="adj" fmla="val 3691"/>
            </a:avLst>
          </a:prstGeom>
          <a:gradFill>
            <a:gsLst>
              <a:gs pos="25000">
                <a:srgbClr val="530C05">
                  <a:alpha val="88000"/>
                </a:srgbClr>
              </a:gs>
              <a:gs pos="75000">
                <a:srgbClr val="530C05">
                  <a:alpha val="0"/>
                </a:srgbClr>
              </a:gs>
              <a:gs pos="4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F05D104E-6325-EF50-704D-74C6CAD4D5F7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58975EF1-3516-E660-F055-34851BA7F3D3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4" name="Group 6">
                <a:extLst>
                  <a:ext uri="{FF2B5EF4-FFF2-40B4-BE49-F238E27FC236}">
                    <a16:creationId xmlns:a16="http://schemas.microsoft.com/office/drawing/2014/main" id="{25B5F4F5-6F05-836B-0E9C-7DFF0551E2E7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6" name="Retângulo: Cantos Arredondados 15">
                  <a:extLst>
                    <a:ext uri="{FF2B5EF4-FFF2-40B4-BE49-F238E27FC236}">
                      <a16:creationId xmlns:a16="http://schemas.microsoft.com/office/drawing/2014/main" id="{F1FE17B3-F96A-BF56-AEAF-58311F3655B7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7" name="Gráfico 16">
                  <a:extLst>
                    <a:ext uri="{FF2B5EF4-FFF2-40B4-BE49-F238E27FC236}">
                      <a16:creationId xmlns:a16="http://schemas.microsoft.com/office/drawing/2014/main" id="{5D8E7506-0E43-7F0E-DE33-36916349636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5" name="CaixaDeTexto 17">
                <a:extLst>
                  <a:ext uri="{FF2B5EF4-FFF2-40B4-BE49-F238E27FC236}">
                    <a16:creationId xmlns:a16="http://schemas.microsoft.com/office/drawing/2014/main" id="{5B574D43-C362-8B59-2C35-56D4E06B071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CDBA2A0B-581E-122A-F188-D6439A496CF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E30476A-EA14-2873-D009-6CC0FD7BF317}"/>
              </a:ext>
            </a:extLst>
          </p:cNvPr>
          <p:cNvSpPr txBox="1"/>
          <p:nvPr/>
        </p:nvSpPr>
        <p:spPr>
          <a:xfrm>
            <a:off x="976567" y="2921542"/>
            <a:ext cx="388873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É crucial que o vendedor use de empatia e de técnicas de comunicação para evitar que essa etapa pareça um interrogatório.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BCDECDF1-ABA2-75DD-F5FE-BF13BB578D2A}"/>
              </a:ext>
            </a:extLst>
          </p:cNvPr>
          <p:cNvSpPr txBox="1"/>
          <p:nvPr/>
        </p:nvSpPr>
        <p:spPr>
          <a:xfrm>
            <a:off x="976567" y="1751070"/>
            <a:ext cx="4358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b="1" dirty="0">
                <a:solidFill>
                  <a:schemeClr val="bg1"/>
                </a:solidFill>
                <a:latin typeface="+mj-lt"/>
              </a:rPr>
              <a:t>Importante!</a:t>
            </a:r>
            <a:endParaRPr lang="pt-BR" sz="6000" b="1" dirty="0">
              <a:solidFill>
                <a:schemeClr val="bg1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683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8" grpId="0"/>
      <p:bldP spid="19" grpId="0" uiExpand="1" bldLvl="3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F0A91-8BF2-0648-2A3E-652892E40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tângulo Arredondado 1">
            <a:extLst>
              <a:ext uri="{FF2B5EF4-FFF2-40B4-BE49-F238E27FC236}">
                <a16:creationId xmlns:a16="http://schemas.microsoft.com/office/drawing/2014/main" id="{CBB82A9B-D8E9-2F48-96E3-982405B04E0B}"/>
              </a:ext>
            </a:extLst>
          </p:cNvPr>
          <p:cNvSpPr>
            <a:spLocks/>
          </p:cNvSpPr>
          <p:nvPr/>
        </p:nvSpPr>
        <p:spPr>
          <a:xfrm>
            <a:off x="245328" y="707366"/>
            <a:ext cx="11686478" cy="5629639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6863CE81-FD84-6EA1-2AB0-1EC836927E8D}"/>
              </a:ext>
            </a:extLst>
          </p:cNvPr>
          <p:cNvSpPr txBox="1"/>
          <p:nvPr/>
        </p:nvSpPr>
        <p:spPr>
          <a:xfrm>
            <a:off x="1269011" y="1182317"/>
            <a:ext cx="965397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Aqui ocorre a exploração do contexto do cliente. É um momento de nutrição do relacionamento e coleta de informações estratégicas. Nos funis de venda, essa etapa corresponde às fases de Desenvolvimento, Relacionamento, Preparação para a venda e Contato e oportunidade.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109F495D-2DC9-752F-9AD5-DB25B1717BA2}"/>
              </a:ext>
            </a:extLst>
          </p:cNvPr>
          <p:cNvGrpSpPr/>
          <p:nvPr/>
        </p:nvGrpSpPr>
        <p:grpSpPr>
          <a:xfrm>
            <a:off x="392918" y="2814088"/>
            <a:ext cx="11491568" cy="3560803"/>
            <a:chOff x="392918" y="2814088"/>
            <a:chExt cx="11491568" cy="3560803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549FCC89-E9E3-E899-F056-25DD29C38730}"/>
                </a:ext>
              </a:extLst>
            </p:cNvPr>
            <p:cNvGrpSpPr/>
            <p:nvPr/>
          </p:nvGrpSpPr>
          <p:grpSpPr>
            <a:xfrm>
              <a:off x="392918" y="2814088"/>
              <a:ext cx="3786601" cy="3280718"/>
              <a:chOff x="5989806" y="1222551"/>
              <a:chExt cx="5176031" cy="4484523"/>
            </a:xfrm>
          </p:grpSpPr>
          <p:grpSp>
            <p:nvGrpSpPr>
              <p:cNvPr id="86" name="Agrupar 85">
                <a:extLst>
                  <a:ext uri="{FF2B5EF4-FFF2-40B4-BE49-F238E27FC236}">
                    <a16:creationId xmlns:a16="http://schemas.microsoft.com/office/drawing/2014/main" id="{6FFA75CE-711E-5161-8A35-FA3C3C06DBE4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92" name="Forma Livre: Forma 91">
                  <a:extLst>
                    <a:ext uri="{FF2B5EF4-FFF2-40B4-BE49-F238E27FC236}">
                      <a16:creationId xmlns:a16="http://schemas.microsoft.com/office/drawing/2014/main" id="{DDC3F810-F92A-75D4-4525-FE3C727B2346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3" name="Forma Livre: Forma 92">
                  <a:extLst>
                    <a:ext uri="{FF2B5EF4-FFF2-40B4-BE49-F238E27FC236}">
                      <a16:creationId xmlns:a16="http://schemas.microsoft.com/office/drawing/2014/main" id="{5F5AF20A-91EF-3F89-8B7F-1A5750628302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94" name="Forma Livre: Forma 93">
                  <a:extLst>
                    <a:ext uri="{FF2B5EF4-FFF2-40B4-BE49-F238E27FC236}">
                      <a16:creationId xmlns:a16="http://schemas.microsoft.com/office/drawing/2014/main" id="{BF8C2307-F523-85D0-62A0-BDE09A08A05B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95" name="Forma Livre: Forma 94">
                  <a:extLst>
                    <a:ext uri="{FF2B5EF4-FFF2-40B4-BE49-F238E27FC236}">
                      <a16:creationId xmlns:a16="http://schemas.microsoft.com/office/drawing/2014/main" id="{25B23564-BFC9-7E16-8A64-09D4EDD8D446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6" name="Forma Livre: Forma 95">
                  <a:extLst>
                    <a:ext uri="{FF2B5EF4-FFF2-40B4-BE49-F238E27FC236}">
                      <a16:creationId xmlns:a16="http://schemas.microsoft.com/office/drawing/2014/main" id="{69C83B1C-2F81-EF12-13BC-CD48B51B0B4B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87" name="CaixaDeTexto 86">
                <a:extLst>
                  <a:ext uri="{FF2B5EF4-FFF2-40B4-BE49-F238E27FC236}">
                    <a16:creationId xmlns:a16="http://schemas.microsoft.com/office/drawing/2014/main" id="{818B63F3-93ED-5618-205B-4B34458A88BA}"/>
                  </a:ext>
                </a:extLst>
              </p:cNvPr>
              <p:cNvSpPr txBox="1"/>
              <p:nvPr/>
            </p:nvSpPr>
            <p:spPr>
              <a:xfrm>
                <a:off x="7554332" y="1487519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88" name="CaixaDeTexto 87">
                <a:extLst>
                  <a:ext uri="{FF2B5EF4-FFF2-40B4-BE49-F238E27FC236}">
                    <a16:creationId xmlns:a16="http://schemas.microsoft.com/office/drawing/2014/main" id="{D396EAE9-C355-85E2-0CB5-12E7435B7E18}"/>
                  </a:ext>
                </a:extLst>
              </p:cNvPr>
              <p:cNvSpPr txBox="1"/>
              <p:nvPr/>
            </p:nvSpPr>
            <p:spPr>
              <a:xfrm>
                <a:off x="7412074" y="2380761"/>
                <a:ext cx="2331085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Desenvolvimento</a:t>
                </a:r>
              </a:p>
            </p:txBody>
          </p:sp>
          <p:sp>
            <p:nvSpPr>
              <p:cNvPr id="89" name="CaixaDeTexto 88">
                <a:extLst>
                  <a:ext uri="{FF2B5EF4-FFF2-40B4-BE49-F238E27FC236}">
                    <a16:creationId xmlns:a16="http://schemas.microsoft.com/office/drawing/2014/main" id="{BA933750-EE0B-F783-B58F-88F6AC2EAA4F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90" name="CaixaDeTexto 89">
                <a:extLst>
                  <a:ext uri="{FF2B5EF4-FFF2-40B4-BE49-F238E27FC236}">
                    <a16:creationId xmlns:a16="http://schemas.microsoft.com/office/drawing/2014/main" id="{60E95327-619C-0989-9252-8D4B7A1AE1A5}"/>
                  </a:ext>
                </a:extLst>
              </p:cNvPr>
              <p:cNvSpPr txBox="1"/>
              <p:nvPr/>
            </p:nvSpPr>
            <p:spPr>
              <a:xfrm>
                <a:off x="6537866" y="4038553"/>
                <a:ext cx="4079915" cy="6310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Aguardando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efetivação</a:t>
                </a:r>
              </a:p>
            </p:txBody>
          </p:sp>
          <p:sp>
            <p:nvSpPr>
              <p:cNvPr id="91" name="CaixaDeTexto 90">
                <a:extLst>
                  <a:ext uri="{FF2B5EF4-FFF2-40B4-BE49-F238E27FC236}">
                    <a16:creationId xmlns:a16="http://schemas.microsoft.com/office/drawing/2014/main" id="{73E8DD4A-DE3E-DB78-68CF-CCC63A55E92A}"/>
                  </a:ext>
                </a:extLst>
              </p:cNvPr>
              <p:cNvSpPr txBox="1"/>
              <p:nvPr/>
            </p:nvSpPr>
            <p:spPr>
              <a:xfrm>
                <a:off x="7820164" y="4935457"/>
                <a:ext cx="1554757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rgbClr val="4C110B"/>
                    </a:solidFill>
                  </a:rPr>
                  <a:t>Encerrado</a:t>
                </a:r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56DD4611-C3DA-0B5B-E483-86641717DB60}"/>
                </a:ext>
              </a:extLst>
            </p:cNvPr>
            <p:cNvGrpSpPr/>
            <p:nvPr/>
          </p:nvGrpSpPr>
          <p:grpSpPr>
            <a:xfrm flipH="1">
              <a:off x="8541026" y="2814088"/>
              <a:ext cx="3343460" cy="3313896"/>
              <a:chOff x="5457222" y="972662"/>
              <a:chExt cx="5721147" cy="5195225"/>
            </a:xfrm>
          </p:grpSpPr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D16FD096-598B-0DFA-ACE5-D0DB6D2F1368}"/>
                  </a:ext>
                </a:extLst>
              </p:cNvPr>
              <p:cNvSpPr txBox="1"/>
              <p:nvPr/>
            </p:nvSpPr>
            <p:spPr>
              <a:xfrm>
                <a:off x="7554332" y="1473367"/>
                <a:ext cx="204698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Prospecção</a:t>
                </a: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B7A8834B-479D-28E8-4C05-A2B699372752}"/>
                  </a:ext>
                </a:extLst>
              </p:cNvPr>
              <p:cNvSpPr txBox="1"/>
              <p:nvPr/>
            </p:nvSpPr>
            <p:spPr>
              <a:xfrm>
                <a:off x="7529254" y="2351770"/>
                <a:ext cx="2097137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Desenvolvimento</a:t>
                </a:r>
              </a:p>
            </p:txBody>
          </p:sp>
          <p:sp>
            <p:nvSpPr>
              <p:cNvPr id="70" name="CaixaDeTexto 69">
                <a:extLst>
                  <a:ext uri="{FF2B5EF4-FFF2-40B4-BE49-F238E27FC236}">
                    <a16:creationId xmlns:a16="http://schemas.microsoft.com/office/drawing/2014/main" id="{3E44F4AB-69CF-7C24-D6F7-5D4DC6320474}"/>
                  </a:ext>
                </a:extLst>
              </p:cNvPr>
              <p:cNvSpPr txBox="1"/>
              <p:nvPr/>
            </p:nvSpPr>
            <p:spPr>
              <a:xfrm>
                <a:off x="7655922" y="3230173"/>
                <a:ext cx="184380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Negociação</a:t>
                </a:r>
              </a:p>
            </p:txBody>
          </p:sp>
          <p:grpSp>
            <p:nvGrpSpPr>
              <p:cNvPr id="71" name="Agrupar 70">
                <a:extLst>
                  <a:ext uri="{FF2B5EF4-FFF2-40B4-BE49-F238E27FC236}">
                    <a16:creationId xmlns:a16="http://schemas.microsoft.com/office/drawing/2014/main" id="{DEE7C381-C737-F0A8-F233-CCDD852A089A}"/>
                  </a:ext>
                </a:extLst>
              </p:cNvPr>
              <p:cNvGrpSpPr/>
              <p:nvPr/>
            </p:nvGrpSpPr>
            <p:grpSpPr>
              <a:xfrm>
                <a:off x="5457222" y="972662"/>
                <a:ext cx="5721147" cy="5195225"/>
                <a:chOff x="5457222" y="972662"/>
                <a:chExt cx="5721147" cy="5195225"/>
              </a:xfrm>
            </p:grpSpPr>
            <p:sp>
              <p:nvSpPr>
                <p:cNvPr id="79" name="Forma Livre 31">
                  <a:extLst>
                    <a:ext uri="{FF2B5EF4-FFF2-40B4-BE49-F238E27FC236}">
                      <a16:creationId xmlns:a16="http://schemas.microsoft.com/office/drawing/2014/main" id="{F91B2995-4E12-7318-FBC1-9E6C7993B32C}"/>
                    </a:ext>
                  </a:extLst>
                </p:cNvPr>
                <p:cNvSpPr/>
                <p:nvPr/>
              </p:nvSpPr>
              <p:spPr>
                <a:xfrm>
                  <a:off x="7894627" y="5422937"/>
                  <a:ext cx="818682" cy="744950"/>
                </a:xfrm>
                <a:custGeom>
                  <a:avLst/>
                  <a:gdLst>
                    <a:gd name="connsiteX0" fmla="*/ 818682 w 818682"/>
                    <a:gd name="connsiteY0" fmla="*/ 0 h 744950"/>
                    <a:gd name="connsiteX1" fmla="*/ 409341 w 818682"/>
                    <a:gd name="connsiteY1" fmla="*/ 744951 h 744950"/>
                    <a:gd name="connsiteX2" fmla="*/ 0 w 818682"/>
                    <a:gd name="connsiteY2" fmla="*/ 0 h 744950"/>
                    <a:gd name="connsiteX3" fmla="*/ 818682 w 818682"/>
                    <a:gd name="connsiteY3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818682" h="744950">
                      <a:moveTo>
                        <a:pt x="818682" y="0"/>
                      </a:move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81868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0" name="Forma Livre 32">
                  <a:extLst>
                    <a:ext uri="{FF2B5EF4-FFF2-40B4-BE49-F238E27FC236}">
                      <a16:creationId xmlns:a16="http://schemas.microsoft.com/office/drawing/2014/main" id="{68F4AA35-07C1-CB1F-FE1E-A2D46D901B18}"/>
                    </a:ext>
                  </a:extLst>
                </p:cNvPr>
                <p:cNvSpPr/>
                <p:nvPr/>
              </p:nvSpPr>
              <p:spPr>
                <a:xfrm>
                  <a:off x="7485285" y="4677986"/>
                  <a:ext cx="1637363" cy="744950"/>
                </a:xfrm>
                <a:custGeom>
                  <a:avLst/>
                  <a:gdLst>
                    <a:gd name="connsiteX0" fmla="*/ 1637364 w 1637363"/>
                    <a:gd name="connsiteY0" fmla="*/ 0 h 744950"/>
                    <a:gd name="connsiteX1" fmla="*/ 1228023 w 1637363"/>
                    <a:gd name="connsiteY1" fmla="*/ 744950 h 744950"/>
                    <a:gd name="connsiteX2" fmla="*/ 409341 w 1637363"/>
                    <a:gd name="connsiteY2" fmla="*/ 744950 h 744950"/>
                    <a:gd name="connsiteX3" fmla="*/ 0 w 1637363"/>
                    <a:gd name="connsiteY3" fmla="*/ 0 h 744950"/>
                    <a:gd name="connsiteX4" fmla="*/ 1637364 w 163736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37363" h="744950">
                      <a:moveTo>
                        <a:pt x="1637364" y="0"/>
                      </a:moveTo>
                      <a:lnTo>
                        <a:pt x="1228023" y="744950"/>
                      </a:lnTo>
                      <a:lnTo>
                        <a:pt x="409341" y="744950"/>
                      </a:lnTo>
                      <a:lnTo>
                        <a:pt x="0" y="0"/>
                      </a:lnTo>
                      <a:lnTo>
                        <a:pt x="1637364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1" name="Forma Livre 33">
                  <a:extLst>
                    <a:ext uri="{FF2B5EF4-FFF2-40B4-BE49-F238E27FC236}">
                      <a16:creationId xmlns:a16="http://schemas.microsoft.com/office/drawing/2014/main" id="{AB625CDD-D9B1-4AA0-8889-8449CB3975EA}"/>
                    </a:ext>
                  </a:extLst>
                </p:cNvPr>
                <p:cNvSpPr/>
                <p:nvPr/>
              </p:nvSpPr>
              <p:spPr>
                <a:xfrm>
                  <a:off x="7076050" y="3933036"/>
                  <a:ext cx="2455941" cy="744950"/>
                </a:xfrm>
                <a:custGeom>
                  <a:avLst/>
                  <a:gdLst>
                    <a:gd name="connsiteX0" fmla="*/ 2455942 w 2455941"/>
                    <a:gd name="connsiteY0" fmla="*/ 0 h 744950"/>
                    <a:gd name="connsiteX1" fmla="*/ 2046600 w 2455941"/>
                    <a:gd name="connsiteY1" fmla="*/ 744951 h 744950"/>
                    <a:gd name="connsiteX2" fmla="*/ 409237 w 2455941"/>
                    <a:gd name="connsiteY2" fmla="*/ 744951 h 744950"/>
                    <a:gd name="connsiteX3" fmla="*/ 0 w 2455941"/>
                    <a:gd name="connsiteY3" fmla="*/ 0 h 744950"/>
                    <a:gd name="connsiteX4" fmla="*/ 2455942 w 2455941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5941" h="744950">
                      <a:moveTo>
                        <a:pt x="2455942" y="0"/>
                      </a:moveTo>
                      <a:lnTo>
                        <a:pt x="2046600" y="744951"/>
                      </a:lnTo>
                      <a:lnTo>
                        <a:pt x="409237" y="744951"/>
                      </a:lnTo>
                      <a:lnTo>
                        <a:pt x="0" y="0"/>
                      </a:lnTo>
                      <a:lnTo>
                        <a:pt x="2455942" y="0"/>
                      </a:lnTo>
                      <a:close/>
                    </a:path>
                  </a:pathLst>
                </a:custGeom>
                <a:solidFill>
                  <a:srgbClr val="C83C2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2" name="Forma Livre 34">
                  <a:extLst>
                    <a:ext uri="{FF2B5EF4-FFF2-40B4-BE49-F238E27FC236}">
                      <a16:creationId xmlns:a16="http://schemas.microsoft.com/office/drawing/2014/main" id="{F2A6D666-D47D-09FA-6F27-8CD59E302E2B}"/>
                    </a:ext>
                  </a:extLst>
                </p:cNvPr>
                <p:cNvSpPr/>
                <p:nvPr/>
              </p:nvSpPr>
              <p:spPr>
                <a:xfrm>
                  <a:off x="6666709" y="3188086"/>
                  <a:ext cx="3274519" cy="744950"/>
                </a:xfrm>
                <a:custGeom>
                  <a:avLst/>
                  <a:gdLst>
                    <a:gd name="connsiteX0" fmla="*/ 3274519 w 3274519"/>
                    <a:gd name="connsiteY0" fmla="*/ 0 h 744950"/>
                    <a:gd name="connsiteX1" fmla="*/ 2865283 w 3274519"/>
                    <a:gd name="connsiteY1" fmla="*/ 744951 h 744950"/>
                    <a:gd name="connsiteX2" fmla="*/ 409341 w 3274519"/>
                    <a:gd name="connsiteY2" fmla="*/ 744951 h 744950"/>
                    <a:gd name="connsiteX3" fmla="*/ 0 w 3274519"/>
                    <a:gd name="connsiteY3" fmla="*/ 0 h 744950"/>
                    <a:gd name="connsiteX4" fmla="*/ 3274519 w 3274519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74519" h="744950">
                      <a:moveTo>
                        <a:pt x="3274519" y="0"/>
                      </a:moveTo>
                      <a:lnTo>
                        <a:pt x="2865283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3274519" y="0"/>
                      </a:lnTo>
                      <a:close/>
                    </a:path>
                  </a:pathLst>
                </a:custGeom>
                <a:solidFill>
                  <a:srgbClr val="AF3F1B"/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83" name="Forma Livre 35">
                  <a:extLst>
                    <a:ext uri="{FF2B5EF4-FFF2-40B4-BE49-F238E27FC236}">
                      <a16:creationId xmlns:a16="http://schemas.microsoft.com/office/drawing/2014/main" id="{0ABE6E50-EA99-EF34-2B2B-CD678743E069}"/>
                    </a:ext>
                  </a:extLst>
                </p:cNvPr>
                <p:cNvSpPr/>
                <p:nvPr/>
              </p:nvSpPr>
              <p:spPr>
                <a:xfrm>
                  <a:off x="6257368" y="2443135"/>
                  <a:ext cx="4093200" cy="744950"/>
                </a:xfrm>
                <a:custGeom>
                  <a:avLst/>
                  <a:gdLst>
                    <a:gd name="connsiteX0" fmla="*/ 4093201 w 4093200"/>
                    <a:gd name="connsiteY0" fmla="*/ 0 h 744950"/>
                    <a:gd name="connsiteX1" fmla="*/ 3683860 w 4093200"/>
                    <a:gd name="connsiteY1" fmla="*/ 744951 h 744950"/>
                    <a:gd name="connsiteX2" fmla="*/ 409341 w 4093200"/>
                    <a:gd name="connsiteY2" fmla="*/ 744951 h 744950"/>
                    <a:gd name="connsiteX3" fmla="*/ 0 w 4093200"/>
                    <a:gd name="connsiteY3" fmla="*/ 0 h 744950"/>
                    <a:gd name="connsiteX4" fmla="*/ 4093201 w 4093200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093200" h="744950">
                      <a:moveTo>
                        <a:pt x="4093201" y="0"/>
                      </a:moveTo>
                      <a:lnTo>
                        <a:pt x="3683860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093201" y="0"/>
                      </a:lnTo>
                      <a:close/>
                    </a:path>
                  </a:pathLst>
                </a:custGeom>
                <a:solidFill>
                  <a:srgbClr val="813012"/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84" name="Forma Livre 36">
                  <a:extLst>
                    <a:ext uri="{FF2B5EF4-FFF2-40B4-BE49-F238E27FC236}">
                      <a16:creationId xmlns:a16="http://schemas.microsoft.com/office/drawing/2014/main" id="{CFCF223F-8372-E814-0B05-AC55DF8C9F9B}"/>
                    </a:ext>
                  </a:extLst>
                </p:cNvPr>
                <p:cNvSpPr/>
                <p:nvPr/>
              </p:nvSpPr>
              <p:spPr>
                <a:xfrm>
                  <a:off x="5848027" y="1698185"/>
                  <a:ext cx="4911883" cy="744950"/>
                </a:xfrm>
                <a:custGeom>
                  <a:avLst/>
                  <a:gdLst>
                    <a:gd name="connsiteX0" fmla="*/ 4911883 w 4911883"/>
                    <a:gd name="connsiteY0" fmla="*/ 0 h 744950"/>
                    <a:gd name="connsiteX1" fmla="*/ 4502542 w 4911883"/>
                    <a:gd name="connsiteY1" fmla="*/ 744951 h 744950"/>
                    <a:gd name="connsiteX2" fmla="*/ 409341 w 4911883"/>
                    <a:gd name="connsiteY2" fmla="*/ 744951 h 744950"/>
                    <a:gd name="connsiteX3" fmla="*/ 0 w 4911883"/>
                    <a:gd name="connsiteY3" fmla="*/ 0 h 744950"/>
                    <a:gd name="connsiteX4" fmla="*/ 4911883 w 491188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911883" h="744950">
                      <a:moveTo>
                        <a:pt x="4911883" y="0"/>
                      </a:moveTo>
                      <a:lnTo>
                        <a:pt x="4502542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911883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pic>
              <p:nvPicPr>
                <p:cNvPr id="85" name="Gráfico 84">
                  <a:extLst>
                    <a:ext uri="{FF2B5EF4-FFF2-40B4-BE49-F238E27FC236}">
                      <a16:creationId xmlns:a16="http://schemas.microsoft.com/office/drawing/2014/main" id="{A157F58E-26BE-DC62-E7C7-26CEB29E4FF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7222" y="972662"/>
                  <a:ext cx="5721147" cy="735247"/>
                </a:xfrm>
                <a:prstGeom prst="rect">
                  <a:avLst/>
                </a:prstGeom>
              </p:spPr>
            </p:pic>
          </p:grpSp>
          <p:sp>
            <p:nvSpPr>
              <p:cNvPr id="72" name="CaixaDeTexto 71">
                <a:extLst>
                  <a:ext uri="{FF2B5EF4-FFF2-40B4-BE49-F238E27FC236}">
                    <a16:creationId xmlns:a16="http://schemas.microsoft.com/office/drawing/2014/main" id="{B6DCAF0C-7712-12FC-A8ED-F76C9C9CE2B4}"/>
                  </a:ext>
                </a:extLst>
              </p:cNvPr>
              <p:cNvSpPr txBox="1"/>
              <p:nvPr/>
            </p:nvSpPr>
            <p:spPr>
              <a:xfrm>
                <a:off x="7306359" y="1845368"/>
                <a:ext cx="2046980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73" name="CaixaDeTexto 6">
                <a:extLst>
                  <a:ext uri="{FF2B5EF4-FFF2-40B4-BE49-F238E27FC236}">
                    <a16:creationId xmlns:a16="http://schemas.microsoft.com/office/drawing/2014/main" id="{731518B7-734D-2336-68AC-F98181DF8B82}"/>
                  </a:ext>
                </a:extLst>
              </p:cNvPr>
              <p:cNvSpPr txBox="1"/>
              <p:nvPr/>
            </p:nvSpPr>
            <p:spPr>
              <a:xfrm>
                <a:off x="5885493" y="1206689"/>
                <a:ext cx="4717521" cy="4031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Geração de Leads</a:t>
                </a:r>
              </a:p>
            </p:txBody>
          </p:sp>
          <p:sp>
            <p:nvSpPr>
              <p:cNvPr id="74" name="CaixaDeTexto 73">
                <a:extLst>
                  <a:ext uri="{FF2B5EF4-FFF2-40B4-BE49-F238E27FC236}">
                    <a16:creationId xmlns:a16="http://schemas.microsoft.com/office/drawing/2014/main" id="{7676C006-7F8D-47B0-F209-7FD50B95906D}"/>
                  </a:ext>
                </a:extLst>
              </p:cNvPr>
              <p:cNvSpPr txBox="1"/>
              <p:nvPr/>
            </p:nvSpPr>
            <p:spPr>
              <a:xfrm>
                <a:off x="6479342" y="2579106"/>
                <a:ext cx="3529823" cy="4342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Preparação para venda</a:t>
                </a:r>
              </a:p>
            </p:txBody>
          </p:sp>
          <p:sp>
            <p:nvSpPr>
              <p:cNvPr id="75" name="CaixaDeTexto 74">
                <a:extLst>
                  <a:ext uri="{FF2B5EF4-FFF2-40B4-BE49-F238E27FC236}">
                    <a16:creationId xmlns:a16="http://schemas.microsoft.com/office/drawing/2014/main" id="{4176B729-4F8C-C4A3-A226-F90500D3CA14}"/>
                  </a:ext>
                </a:extLst>
              </p:cNvPr>
              <p:cNvSpPr txBox="1"/>
              <p:nvPr/>
            </p:nvSpPr>
            <p:spPr>
              <a:xfrm>
                <a:off x="6896280" y="3154712"/>
                <a:ext cx="2815483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Contato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 oportunidades</a:t>
                </a:r>
              </a:p>
            </p:txBody>
          </p:sp>
          <p:sp>
            <p:nvSpPr>
              <p:cNvPr id="76" name="CaixaDeTexto 75">
                <a:extLst>
                  <a:ext uri="{FF2B5EF4-FFF2-40B4-BE49-F238E27FC236}">
                    <a16:creationId xmlns:a16="http://schemas.microsoft.com/office/drawing/2014/main" id="{AC6E4992-225F-4C5A-142B-8984A3FE9180}"/>
                  </a:ext>
                </a:extLst>
              </p:cNvPr>
              <p:cNvSpPr txBox="1"/>
              <p:nvPr/>
            </p:nvSpPr>
            <p:spPr>
              <a:xfrm>
                <a:off x="7002905" y="3915007"/>
                <a:ext cx="2482699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Negociação</a:t>
                </a:r>
                <a:br>
                  <a:rPr lang="pt-BR" sz="1200" b="1" dirty="0">
                    <a:solidFill>
                      <a:schemeClr val="bg1"/>
                    </a:solidFill>
                  </a:rPr>
                </a:br>
                <a:r>
                  <a:rPr lang="pt-BR" sz="1200" b="1" dirty="0">
                    <a:solidFill>
                      <a:schemeClr val="bg1"/>
                    </a:solidFill>
                  </a:rPr>
                  <a:t>e proposta</a:t>
                </a:r>
              </a:p>
            </p:txBody>
          </p:sp>
          <p:sp>
            <p:nvSpPr>
              <p:cNvPr id="77" name="CaixaDeTexto 76">
                <a:extLst>
                  <a:ext uri="{FF2B5EF4-FFF2-40B4-BE49-F238E27FC236}">
                    <a16:creationId xmlns:a16="http://schemas.microsoft.com/office/drawing/2014/main" id="{EDC7FD2E-E7AA-7D2A-DC34-507CDC8A7C56}"/>
                  </a:ext>
                </a:extLst>
              </p:cNvPr>
              <p:cNvSpPr txBox="1"/>
              <p:nvPr/>
            </p:nvSpPr>
            <p:spPr>
              <a:xfrm>
                <a:off x="6289892" y="4864092"/>
                <a:ext cx="4079914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Fechamento</a:t>
                </a:r>
              </a:p>
            </p:txBody>
          </p:sp>
          <p:sp>
            <p:nvSpPr>
              <p:cNvPr id="78" name="CaixaDeTexto 77">
                <a:extLst>
                  <a:ext uri="{FF2B5EF4-FFF2-40B4-BE49-F238E27FC236}">
                    <a16:creationId xmlns:a16="http://schemas.microsoft.com/office/drawing/2014/main" id="{F4F81C8F-27F9-A6BA-0276-F45026D07185}"/>
                  </a:ext>
                </a:extLst>
              </p:cNvPr>
              <p:cNvSpPr txBox="1"/>
              <p:nvPr/>
            </p:nvSpPr>
            <p:spPr>
              <a:xfrm>
                <a:off x="7410599" y="5504726"/>
                <a:ext cx="1774494" cy="4825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Pós-venda</a:t>
                </a:r>
              </a:p>
            </p:txBody>
          </p: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DF0C9DEF-664A-DD59-5117-FFC7E80EE5BD}"/>
                </a:ext>
              </a:extLst>
            </p:cNvPr>
            <p:cNvGrpSpPr/>
            <p:nvPr/>
          </p:nvGrpSpPr>
          <p:grpSpPr>
            <a:xfrm>
              <a:off x="4341611" y="2820808"/>
              <a:ext cx="4102119" cy="3554083"/>
              <a:chOff x="5989806" y="1222551"/>
              <a:chExt cx="5176031" cy="4484523"/>
            </a:xfrm>
          </p:grpSpPr>
          <p:grpSp>
            <p:nvGrpSpPr>
              <p:cNvPr id="7" name="Agrupar 6">
                <a:extLst>
                  <a:ext uri="{FF2B5EF4-FFF2-40B4-BE49-F238E27FC236}">
                    <a16:creationId xmlns:a16="http://schemas.microsoft.com/office/drawing/2014/main" id="{8AA1DBBF-C820-ECC9-0927-8C05206A2726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971C438B-06A8-59AB-85CA-5371DC20BCF6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7405D206-5CF3-6AC2-E633-1574F92D38D1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99EA2623-38CC-B3CE-BEE5-CA6EAF837466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76B5261E-D7A9-57FC-648E-F43024ACF21A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E1F2DCE4-C7B9-6B9C-B384-FA1009FE17FB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352BBEC8-BD9A-15B5-5585-84235578D3BF}"/>
                  </a:ext>
                </a:extLst>
              </p:cNvPr>
              <p:cNvSpPr txBox="1"/>
              <p:nvPr/>
            </p:nvSpPr>
            <p:spPr>
              <a:xfrm>
                <a:off x="7554329" y="1486790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03930351-4E9C-C232-2AF0-E159D13E51D0}"/>
                  </a:ext>
                </a:extLst>
              </p:cNvPr>
              <p:cNvSpPr txBox="1"/>
              <p:nvPr/>
            </p:nvSpPr>
            <p:spPr>
              <a:xfrm>
                <a:off x="7529254" y="2383243"/>
                <a:ext cx="2097137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Relacionamento</a:t>
                </a: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06C99808-95CD-BF5D-82E0-2BBE72EE1AC3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60" name="CaixaDeTexto 59">
                <a:extLst>
                  <a:ext uri="{FF2B5EF4-FFF2-40B4-BE49-F238E27FC236}">
                    <a16:creationId xmlns:a16="http://schemas.microsoft.com/office/drawing/2014/main" id="{71BA1CF1-D349-E329-AF52-5CD9B993ABAC}"/>
                  </a:ext>
                </a:extLst>
              </p:cNvPr>
              <p:cNvSpPr txBox="1"/>
              <p:nvPr/>
            </p:nvSpPr>
            <p:spPr>
              <a:xfrm>
                <a:off x="6537863" y="4433959"/>
                <a:ext cx="4079914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Venda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6954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63163-20B0-DDB6-51DF-39EE336D4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3D5FCFA7-4314-9F03-7D8C-FDB2E08EDE1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5DE07D5-F4D4-E5F8-810A-175D69DBDDE4}"/>
              </a:ext>
            </a:extLst>
          </p:cNvPr>
          <p:cNvSpPr txBox="1"/>
          <p:nvPr/>
        </p:nvSpPr>
        <p:spPr>
          <a:xfrm>
            <a:off x="4713990" y="2011234"/>
            <a:ext cx="6102373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A demonstração de capacidade é a etapa onde a solução é apresentada de forma a responder diretamente às necessidades que foram descobertas e desenvolvidas na fase de investigação.</a:t>
            </a:r>
          </a:p>
          <a:p>
            <a:endParaRPr lang="pt-BR" dirty="0"/>
          </a:p>
          <a:p>
            <a:pPr>
              <a:buNone/>
            </a:pPr>
            <a:r>
              <a:rPr lang="pt-BR" dirty="0"/>
              <a:t>Nessa etapa você vai falar sobre o produto ou serviço mais indicado de acordo com a necessidade ou as necessidades daquele cliente. </a:t>
            </a:r>
          </a:p>
          <a:p>
            <a:pPr>
              <a:buNone/>
            </a:pPr>
            <a:endParaRPr lang="pt-BR" dirty="0"/>
          </a:p>
          <a:p>
            <a:pPr>
              <a:buNone/>
            </a:pPr>
            <a:r>
              <a:rPr lang="pt-BR" dirty="0"/>
              <a:t>Mas atenção: não é o momento de apresentar tudo o que o produto faz, apenas o que faz sentido para essa venda.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84C527E-D173-3554-A1C0-E3C45DC52597}"/>
              </a:ext>
            </a:extLst>
          </p:cNvPr>
          <p:cNvSpPr txBox="1"/>
          <p:nvPr/>
        </p:nvSpPr>
        <p:spPr>
          <a:xfrm>
            <a:off x="788985" y="4481341"/>
            <a:ext cx="3342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rgbClr val="530C05"/>
                </a:solidFill>
                <a:latin typeface="AMX" pitchFamily="2" charset="77"/>
              </a:rPr>
              <a:t>Demonstração</a:t>
            </a:r>
          </a:p>
          <a:p>
            <a:pPr algn="ctr"/>
            <a:r>
              <a:rPr lang="pt-BR" sz="3200" b="1" dirty="0">
                <a:solidFill>
                  <a:srgbClr val="530C05"/>
                </a:solidFill>
                <a:latin typeface="AMX" pitchFamily="2" charset="77"/>
              </a:rPr>
              <a:t>de capacidade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00F1AD40-718D-F7E1-16AB-75D73A098988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5320847"/>
            <a:chOff x="-1645819" y="3308049"/>
            <a:chExt cx="10882965" cy="5320847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B449FAED-FD36-535C-2219-AE32504C999D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512AD100-EA6D-B0EE-16DC-6CEBDCC0B2C1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3B152C80-8856-3300-DD25-F0341E6A1F47}"/>
                </a:ext>
              </a:extLst>
            </p:cNvPr>
            <p:cNvSpPr>
              <a:spLocks/>
            </p:cNvSpPr>
            <p:nvPr/>
          </p:nvSpPr>
          <p:spPr>
            <a:xfrm>
              <a:off x="1309132" y="362030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7A209A78-B235-88DB-F8CA-7BFC6C75CEDC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21E158A1-80BF-806D-04F8-C032A06A74DF}"/>
                </a:ext>
              </a:extLst>
            </p:cNvPr>
            <p:cNvSpPr>
              <a:spLocks/>
            </p:cNvSpPr>
            <p:nvPr/>
          </p:nvSpPr>
          <p:spPr>
            <a:xfrm>
              <a:off x="8454997" y="7560538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0722AA02-36BA-C3D5-FCC1-9A49531CE647}"/>
                </a:ext>
              </a:extLst>
            </p:cNvPr>
            <p:cNvSpPr>
              <a:spLocks/>
            </p:cNvSpPr>
            <p:nvPr/>
          </p:nvSpPr>
          <p:spPr>
            <a:xfrm flipV="1">
              <a:off x="7901940" y="8246612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32C1930A-8D06-9CAC-FDDF-058681D28BC4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B0826CBF-4FA2-0C14-DC8D-69347312076F}"/>
                </a:ext>
              </a:extLst>
            </p:cNvPr>
            <p:cNvSpPr>
              <a:spLocks/>
            </p:cNvSpPr>
            <p:nvPr/>
          </p:nvSpPr>
          <p:spPr>
            <a:xfrm>
              <a:off x="1611399" y="337756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66EAEED4-1F42-6B36-5FAE-CCD2A127631E}"/>
              </a:ext>
            </a:extLst>
          </p:cNvPr>
          <p:cNvGrpSpPr/>
          <p:nvPr/>
        </p:nvGrpSpPr>
        <p:grpSpPr>
          <a:xfrm>
            <a:off x="1251711" y="2082679"/>
            <a:ext cx="2417057" cy="2210721"/>
            <a:chOff x="6667295" y="2689975"/>
            <a:chExt cx="1340093" cy="1225694"/>
          </a:xfrm>
        </p:grpSpPr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4286DBC4-9753-FBCE-9245-284873BB6BE8}"/>
                </a:ext>
              </a:extLst>
            </p:cNvPr>
            <p:cNvGrpSpPr/>
            <p:nvPr/>
          </p:nvGrpSpPr>
          <p:grpSpPr>
            <a:xfrm>
              <a:off x="6667295" y="2689975"/>
              <a:ext cx="1340093" cy="1225694"/>
              <a:chOff x="2531529" y="1120395"/>
              <a:chExt cx="2346791" cy="2146457"/>
            </a:xfrm>
          </p:grpSpPr>
          <p:sp>
            <p:nvSpPr>
              <p:cNvPr id="12" name="Retângulo Arredondado 27">
                <a:extLst>
                  <a:ext uri="{FF2B5EF4-FFF2-40B4-BE49-F238E27FC236}">
                    <a16:creationId xmlns:a16="http://schemas.microsoft.com/office/drawing/2014/main" id="{EB08576E-E42E-1018-DBAC-E894DE250391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13" name="Retângulo Arredondado 28">
                <a:extLst>
                  <a:ext uri="{FF2B5EF4-FFF2-40B4-BE49-F238E27FC236}">
                    <a16:creationId xmlns:a16="http://schemas.microsoft.com/office/drawing/2014/main" id="{51887039-5BA0-50A1-12D8-8A89BD72B9B2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15" name="Retângulo Arredondado 29">
                <a:extLst>
                  <a:ext uri="{FF2B5EF4-FFF2-40B4-BE49-F238E27FC236}">
                    <a16:creationId xmlns:a16="http://schemas.microsoft.com/office/drawing/2014/main" id="{15F13627-D45E-25A8-140D-07E1FFE04A65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5C10E727-5023-DAC0-D32F-DFACE1F8ED2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19991" y="3017616"/>
              <a:ext cx="693521" cy="5664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7955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2ABC0-73CC-D015-A7D7-7E2180AE6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m 66">
            <a:extLst>
              <a:ext uri="{FF2B5EF4-FFF2-40B4-BE49-F238E27FC236}">
                <a16:creationId xmlns:a16="http://schemas.microsoft.com/office/drawing/2014/main" id="{19D23288-FF14-B4E4-41CA-7D5591DB9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065" t="2154" r="-26065" b="-2154"/>
          <a:stretch>
            <a:fillRect/>
          </a:stretch>
        </p:blipFill>
        <p:spPr>
          <a:xfrm flipH="1">
            <a:off x="65376" y="-90469"/>
            <a:ext cx="12138913" cy="6936521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3E920D5A-6FAF-20B8-3AFE-D12B2E664883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90316CC5-9E21-BA2C-15D4-24A12843B99C}"/>
              </a:ext>
            </a:extLst>
          </p:cNvPr>
          <p:cNvSpPr/>
          <p:nvPr/>
        </p:nvSpPr>
        <p:spPr>
          <a:xfrm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554247D7-45CE-F6A5-0DD5-7E858CCAD8B0}"/>
              </a:ext>
            </a:extLst>
          </p:cNvPr>
          <p:cNvGrpSpPr/>
          <p:nvPr/>
        </p:nvGrpSpPr>
        <p:grpSpPr>
          <a:xfrm rot="5400000">
            <a:off x="5898212" y="191690"/>
            <a:ext cx="2982181" cy="5128916"/>
            <a:chOff x="13798551" y="-1999612"/>
            <a:chExt cx="4307754" cy="7408713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430E4F7D-AC35-AF09-17A0-ED10499FB5A0}"/>
                </a:ext>
              </a:extLst>
            </p:cNvPr>
            <p:cNvGrpSpPr/>
            <p:nvPr/>
          </p:nvGrpSpPr>
          <p:grpSpPr>
            <a:xfrm>
              <a:off x="15563701" y="-1999612"/>
              <a:ext cx="2542604" cy="2615715"/>
              <a:chOff x="15563701" y="-1999612"/>
              <a:chExt cx="2542604" cy="2615715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9C982396-16D2-0FB7-BD8B-EAB059CD8CD7}"/>
                  </a:ext>
                </a:extLst>
              </p:cNvPr>
              <p:cNvSpPr/>
              <p:nvPr/>
            </p:nvSpPr>
            <p:spPr>
              <a:xfrm>
                <a:off x="17773796" y="283594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872BC089-4FE3-21EF-ACF2-3015F7DBFE54}"/>
                  </a:ext>
                </a:extLst>
              </p:cNvPr>
              <p:cNvSpPr/>
              <p:nvPr/>
            </p:nvSpPr>
            <p:spPr>
              <a:xfrm>
                <a:off x="15563701" y="-1999612"/>
                <a:ext cx="915215" cy="915216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04900FFE-6D76-166F-366F-C4D9EA26BA66}"/>
                  </a:ext>
                </a:extLst>
              </p:cNvPr>
              <p:cNvSpPr/>
              <p:nvPr/>
            </p:nvSpPr>
            <p:spPr>
              <a:xfrm>
                <a:off x="16603525" y="-1258883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8F568E0-009E-FFFA-1970-BD0A727F47B3}"/>
                </a:ext>
              </a:extLst>
            </p:cNvPr>
            <p:cNvGrpSpPr/>
            <p:nvPr/>
          </p:nvGrpSpPr>
          <p:grpSpPr>
            <a:xfrm>
              <a:off x="13798551" y="38233"/>
              <a:ext cx="3532001" cy="5370868"/>
              <a:chOff x="7031926" y="-366140"/>
              <a:chExt cx="1419463" cy="2158476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72DF4C6E-1BCA-284B-3CB4-3821D3C6CF98}"/>
                  </a:ext>
                </a:extLst>
              </p:cNvPr>
              <p:cNvSpPr/>
              <p:nvPr/>
            </p:nvSpPr>
            <p:spPr>
              <a:xfrm>
                <a:off x="7985876" y="877476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7615FFBF-59E4-C96D-2B8B-99CE9F91E055}"/>
                  </a:ext>
                </a:extLst>
              </p:cNvPr>
              <p:cNvSpPr/>
              <p:nvPr/>
            </p:nvSpPr>
            <p:spPr>
              <a:xfrm>
                <a:off x="7877878" y="1457343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DDDDE6E1-BABB-9BEC-00CA-5B723DD995B3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3B7FB540-93D1-1777-4B2B-E80E33A91066}"/>
                  </a:ext>
                </a:extLst>
              </p:cNvPr>
              <p:cNvSpPr/>
              <p:nvPr/>
            </p:nvSpPr>
            <p:spPr>
              <a:xfrm>
                <a:off x="7031926" y="1192252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787AC044-5ED1-717A-33F4-E358CE11F543}"/>
                  </a:ext>
                </a:extLst>
              </p:cNvPr>
              <p:cNvSpPr/>
              <p:nvPr/>
            </p:nvSpPr>
            <p:spPr>
              <a:xfrm>
                <a:off x="7184461" y="-366140"/>
                <a:ext cx="198393" cy="232238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F34633EC-EF6C-DEAE-F2DA-79213809CD13}"/>
              </a:ext>
            </a:extLst>
          </p:cNvPr>
          <p:cNvSpPr txBox="1"/>
          <p:nvPr/>
        </p:nvSpPr>
        <p:spPr>
          <a:xfrm>
            <a:off x="970387" y="2556033"/>
            <a:ext cx="405881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/>
              <a:t>Segundo a pesquisa, vendedores eficazes só demonstram capacidade após investigar, e usam a linguagem do cliente para mostrar o valor da solução.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C681CEB2-2A2A-ED57-51AA-33D21039E8DC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022AEA07-61C4-6865-AB86-BF1B9D3C85B3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BB628E1F-944A-7466-0628-7E5AF37232E7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3EDFFA60-261D-F1EB-069C-28D9D8DBE679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1B219CF0-C4A5-DB52-15DD-C188952B32D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EF633A47-A241-EB15-34CA-6404BA607AD8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785CB32-7382-F538-791C-5B0A847B1E4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681300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A871E6-CAB8-62F9-01B7-020A7DEA6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m 66">
            <a:extLst>
              <a:ext uri="{FF2B5EF4-FFF2-40B4-BE49-F238E27FC236}">
                <a16:creationId xmlns:a16="http://schemas.microsoft.com/office/drawing/2014/main" id="{04A76FF7-9271-0D72-8609-CF14AD61A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50" t="3090" r="-41" b="166"/>
          <a:stretch>
            <a:fillRect/>
          </a:stretch>
        </p:blipFill>
        <p:spPr>
          <a:xfrm>
            <a:off x="65376" y="-90469"/>
            <a:ext cx="12138913" cy="6936521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769C6220-ECA5-B776-CC13-9A5771873330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F64898CB-CAC3-6F49-6EFD-1C03C9C8343B}"/>
              </a:ext>
            </a:extLst>
          </p:cNvPr>
          <p:cNvSpPr/>
          <p:nvPr/>
        </p:nvSpPr>
        <p:spPr>
          <a:xfrm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00021FEA-EAE0-CEBB-28A8-A559CF9A41E4}"/>
              </a:ext>
            </a:extLst>
          </p:cNvPr>
          <p:cNvGrpSpPr/>
          <p:nvPr/>
        </p:nvGrpSpPr>
        <p:grpSpPr>
          <a:xfrm>
            <a:off x="6119516" y="2057571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8A890878-ABD8-B4FB-48F3-D2A0CC91E925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499C6A74-198A-9137-45E6-CE411CF861E4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80A662BC-3E22-4C44-A9D1-EFB92E4BB53E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06AEB810-0BEA-137D-0DEB-201148A5DF94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29FE6776-D5E1-02D4-DE59-DD42A773E580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7CB70485-8A60-89AC-0685-4AF6E5CC388B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94698D67-C44E-3DD5-3331-3AA1F44B106A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5C2E623F-67AF-8DA2-84C1-6511D7D1F985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1E673505-C69D-755C-AAAD-22EF78D2DEC3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6AD06FAC-5B4A-7B15-6659-2B05A17DBB98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E8282661-BD38-A020-735F-D70726F38E15}"/>
              </a:ext>
            </a:extLst>
          </p:cNvPr>
          <p:cNvSpPr txBox="1"/>
          <p:nvPr/>
        </p:nvSpPr>
        <p:spPr>
          <a:xfrm>
            <a:off x="804916" y="2556033"/>
            <a:ext cx="427447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/>
              <a:t>Quando bem feita, a Demonstração de Capacidade aumenta a percepção de valor e prepara o terreno para o cliente se sentir confiante em avançar no processo da venda.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67F13C3F-EE4F-EDA1-50EC-421FC98DC4CA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4BE13501-1DA3-75B1-87B6-5A12686021A4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5E68E7D5-FA4B-FBA4-6817-B0D07F9A1975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E54E3B4D-B675-028B-48D4-B779C5530617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463D1477-12EB-26A4-581B-E18B72A14D2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8FEC5C8D-C9A9-B242-6723-675E1D9DF773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D6C2CB0-419F-F03B-C28B-C5A4491D5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880498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08651-D8CA-78A0-0F5D-279CF3BA1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tângulo Arredondado 1">
            <a:extLst>
              <a:ext uri="{FF2B5EF4-FFF2-40B4-BE49-F238E27FC236}">
                <a16:creationId xmlns:a16="http://schemas.microsoft.com/office/drawing/2014/main" id="{AFB3AA6F-B66A-CD7F-9453-EDE75CE407DD}"/>
              </a:ext>
            </a:extLst>
          </p:cNvPr>
          <p:cNvSpPr>
            <a:spLocks/>
          </p:cNvSpPr>
          <p:nvPr/>
        </p:nvSpPr>
        <p:spPr>
          <a:xfrm>
            <a:off x="245328" y="707366"/>
            <a:ext cx="11686478" cy="5629639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466CFF07-5424-3C8F-E5F4-58B88AEEC5B7}"/>
              </a:ext>
            </a:extLst>
          </p:cNvPr>
          <p:cNvSpPr txBox="1"/>
          <p:nvPr/>
        </p:nvSpPr>
        <p:spPr>
          <a:xfrm>
            <a:off x="1567403" y="1161013"/>
            <a:ext cx="90571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Após entender as necessidades do cliente, o vendedor apresenta a solução de forma direcionada, conectando os benefícios ao que foi descoberto na investigação. Aqui, o valor é apresentado com clareza, e não como um argumento genérico, mas como uma resposta concreta à dor do cliente. Essa etapa corresponde à fase de Negociação dos funis de venda.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7B4774E-DC45-FDCC-5039-CC1B2C6633A6}"/>
              </a:ext>
            </a:extLst>
          </p:cNvPr>
          <p:cNvGrpSpPr/>
          <p:nvPr/>
        </p:nvGrpSpPr>
        <p:grpSpPr>
          <a:xfrm>
            <a:off x="392918" y="2814088"/>
            <a:ext cx="11491568" cy="3560803"/>
            <a:chOff x="392918" y="2814088"/>
            <a:chExt cx="11491568" cy="3560803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BE385446-175D-8C9B-992F-6D44E0999A6D}"/>
                </a:ext>
              </a:extLst>
            </p:cNvPr>
            <p:cNvGrpSpPr/>
            <p:nvPr/>
          </p:nvGrpSpPr>
          <p:grpSpPr>
            <a:xfrm>
              <a:off x="392918" y="2814088"/>
              <a:ext cx="3786601" cy="3280718"/>
              <a:chOff x="5989806" y="1222551"/>
              <a:chExt cx="5176031" cy="4484523"/>
            </a:xfrm>
          </p:grpSpPr>
          <p:grpSp>
            <p:nvGrpSpPr>
              <p:cNvPr id="86" name="Agrupar 85">
                <a:extLst>
                  <a:ext uri="{FF2B5EF4-FFF2-40B4-BE49-F238E27FC236}">
                    <a16:creationId xmlns:a16="http://schemas.microsoft.com/office/drawing/2014/main" id="{7B11A4CB-E5ED-2487-A063-868E6EF665B9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92" name="Forma Livre: Forma 91">
                  <a:extLst>
                    <a:ext uri="{FF2B5EF4-FFF2-40B4-BE49-F238E27FC236}">
                      <a16:creationId xmlns:a16="http://schemas.microsoft.com/office/drawing/2014/main" id="{8B43C25E-F9EF-1D88-7024-171FD3B16458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3" name="Forma Livre: Forma 92">
                  <a:extLst>
                    <a:ext uri="{FF2B5EF4-FFF2-40B4-BE49-F238E27FC236}">
                      <a16:creationId xmlns:a16="http://schemas.microsoft.com/office/drawing/2014/main" id="{12FA5BFA-4BDB-774A-E491-851DF80C63D5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94" name="Forma Livre: Forma 93">
                  <a:extLst>
                    <a:ext uri="{FF2B5EF4-FFF2-40B4-BE49-F238E27FC236}">
                      <a16:creationId xmlns:a16="http://schemas.microsoft.com/office/drawing/2014/main" id="{FE9129B9-3FFE-17D0-82F2-5C3FB168F6EE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5" name="Forma Livre: Forma 94">
                  <a:extLst>
                    <a:ext uri="{FF2B5EF4-FFF2-40B4-BE49-F238E27FC236}">
                      <a16:creationId xmlns:a16="http://schemas.microsoft.com/office/drawing/2014/main" id="{BCDB31EB-4F78-5220-3431-217875E0BAA4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6" name="Forma Livre: Forma 95">
                  <a:extLst>
                    <a:ext uri="{FF2B5EF4-FFF2-40B4-BE49-F238E27FC236}">
                      <a16:creationId xmlns:a16="http://schemas.microsoft.com/office/drawing/2014/main" id="{E84BE80D-6196-8D88-95C0-CB6A1BD94930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87" name="CaixaDeTexto 86">
                <a:extLst>
                  <a:ext uri="{FF2B5EF4-FFF2-40B4-BE49-F238E27FC236}">
                    <a16:creationId xmlns:a16="http://schemas.microsoft.com/office/drawing/2014/main" id="{3F4E75EA-0EA9-1761-6DD5-F3F64A9BEDA8}"/>
                  </a:ext>
                </a:extLst>
              </p:cNvPr>
              <p:cNvSpPr txBox="1"/>
              <p:nvPr/>
            </p:nvSpPr>
            <p:spPr>
              <a:xfrm>
                <a:off x="7554332" y="1487519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88" name="CaixaDeTexto 87">
                <a:extLst>
                  <a:ext uri="{FF2B5EF4-FFF2-40B4-BE49-F238E27FC236}">
                    <a16:creationId xmlns:a16="http://schemas.microsoft.com/office/drawing/2014/main" id="{4739F9FD-B2D9-96B1-2DC4-AE380AC3009F}"/>
                  </a:ext>
                </a:extLst>
              </p:cNvPr>
              <p:cNvSpPr txBox="1"/>
              <p:nvPr/>
            </p:nvSpPr>
            <p:spPr>
              <a:xfrm>
                <a:off x="7412074" y="2380761"/>
                <a:ext cx="2331085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Desenvolvimento</a:t>
                </a:r>
              </a:p>
            </p:txBody>
          </p:sp>
          <p:sp>
            <p:nvSpPr>
              <p:cNvPr id="89" name="CaixaDeTexto 88">
                <a:extLst>
                  <a:ext uri="{FF2B5EF4-FFF2-40B4-BE49-F238E27FC236}">
                    <a16:creationId xmlns:a16="http://schemas.microsoft.com/office/drawing/2014/main" id="{410E5AAB-5DDD-0F05-2AEE-6A8FAC3DBECF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90" name="CaixaDeTexto 89">
                <a:extLst>
                  <a:ext uri="{FF2B5EF4-FFF2-40B4-BE49-F238E27FC236}">
                    <a16:creationId xmlns:a16="http://schemas.microsoft.com/office/drawing/2014/main" id="{33542A13-3DE0-DC1C-DC49-980F91855CB3}"/>
                  </a:ext>
                </a:extLst>
              </p:cNvPr>
              <p:cNvSpPr txBox="1"/>
              <p:nvPr/>
            </p:nvSpPr>
            <p:spPr>
              <a:xfrm>
                <a:off x="6537866" y="4038553"/>
                <a:ext cx="4079915" cy="6310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Aguardando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efetivação</a:t>
                </a:r>
              </a:p>
            </p:txBody>
          </p:sp>
          <p:sp>
            <p:nvSpPr>
              <p:cNvPr id="91" name="CaixaDeTexto 90">
                <a:extLst>
                  <a:ext uri="{FF2B5EF4-FFF2-40B4-BE49-F238E27FC236}">
                    <a16:creationId xmlns:a16="http://schemas.microsoft.com/office/drawing/2014/main" id="{0CD879C4-CAC8-F08F-8B6B-C5AB77403578}"/>
                  </a:ext>
                </a:extLst>
              </p:cNvPr>
              <p:cNvSpPr txBox="1"/>
              <p:nvPr/>
            </p:nvSpPr>
            <p:spPr>
              <a:xfrm>
                <a:off x="7820164" y="4935457"/>
                <a:ext cx="1554757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rgbClr val="4C110B"/>
                    </a:solidFill>
                  </a:rPr>
                  <a:t>Encerrado</a:t>
                </a:r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332B7E26-84A4-B840-1360-2790D1F8B57B}"/>
                </a:ext>
              </a:extLst>
            </p:cNvPr>
            <p:cNvGrpSpPr/>
            <p:nvPr/>
          </p:nvGrpSpPr>
          <p:grpSpPr>
            <a:xfrm flipH="1">
              <a:off x="8541026" y="2814088"/>
              <a:ext cx="3343460" cy="3313896"/>
              <a:chOff x="5457222" y="972662"/>
              <a:chExt cx="5721147" cy="5195225"/>
            </a:xfrm>
          </p:grpSpPr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CA4346B6-779C-A266-B8DF-BE50A3810DD7}"/>
                  </a:ext>
                </a:extLst>
              </p:cNvPr>
              <p:cNvSpPr txBox="1"/>
              <p:nvPr/>
            </p:nvSpPr>
            <p:spPr>
              <a:xfrm>
                <a:off x="7554332" y="1473367"/>
                <a:ext cx="204698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Prospecção</a:t>
                </a: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C23DF619-E8B6-FA65-1F6C-88E04BE3CBE1}"/>
                  </a:ext>
                </a:extLst>
              </p:cNvPr>
              <p:cNvSpPr txBox="1"/>
              <p:nvPr/>
            </p:nvSpPr>
            <p:spPr>
              <a:xfrm>
                <a:off x="7529254" y="2351770"/>
                <a:ext cx="2097137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Desenvolvimento</a:t>
                </a:r>
              </a:p>
            </p:txBody>
          </p:sp>
          <p:sp>
            <p:nvSpPr>
              <p:cNvPr id="70" name="CaixaDeTexto 69">
                <a:extLst>
                  <a:ext uri="{FF2B5EF4-FFF2-40B4-BE49-F238E27FC236}">
                    <a16:creationId xmlns:a16="http://schemas.microsoft.com/office/drawing/2014/main" id="{4606AD43-B8CB-C835-80C8-78683B42DF67}"/>
                  </a:ext>
                </a:extLst>
              </p:cNvPr>
              <p:cNvSpPr txBox="1"/>
              <p:nvPr/>
            </p:nvSpPr>
            <p:spPr>
              <a:xfrm>
                <a:off x="7655922" y="3230173"/>
                <a:ext cx="184380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Negociação</a:t>
                </a:r>
              </a:p>
            </p:txBody>
          </p:sp>
          <p:grpSp>
            <p:nvGrpSpPr>
              <p:cNvPr id="71" name="Agrupar 70">
                <a:extLst>
                  <a:ext uri="{FF2B5EF4-FFF2-40B4-BE49-F238E27FC236}">
                    <a16:creationId xmlns:a16="http://schemas.microsoft.com/office/drawing/2014/main" id="{DDA616E5-7CD6-137D-560F-08B7AF80A9C4}"/>
                  </a:ext>
                </a:extLst>
              </p:cNvPr>
              <p:cNvGrpSpPr/>
              <p:nvPr/>
            </p:nvGrpSpPr>
            <p:grpSpPr>
              <a:xfrm>
                <a:off x="5457222" y="972662"/>
                <a:ext cx="5721147" cy="5195225"/>
                <a:chOff x="5457222" y="972662"/>
                <a:chExt cx="5721147" cy="5195225"/>
              </a:xfrm>
            </p:grpSpPr>
            <p:sp>
              <p:nvSpPr>
                <p:cNvPr id="79" name="Forma Livre 31">
                  <a:extLst>
                    <a:ext uri="{FF2B5EF4-FFF2-40B4-BE49-F238E27FC236}">
                      <a16:creationId xmlns:a16="http://schemas.microsoft.com/office/drawing/2014/main" id="{1F6C1554-E629-6FA0-2158-440025DA2B68}"/>
                    </a:ext>
                  </a:extLst>
                </p:cNvPr>
                <p:cNvSpPr/>
                <p:nvPr/>
              </p:nvSpPr>
              <p:spPr>
                <a:xfrm>
                  <a:off x="7894627" y="5422937"/>
                  <a:ext cx="818682" cy="744950"/>
                </a:xfrm>
                <a:custGeom>
                  <a:avLst/>
                  <a:gdLst>
                    <a:gd name="connsiteX0" fmla="*/ 818682 w 818682"/>
                    <a:gd name="connsiteY0" fmla="*/ 0 h 744950"/>
                    <a:gd name="connsiteX1" fmla="*/ 409341 w 818682"/>
                    <a:gd name="connsiteY1" fmla="*/ 744951 h 744950"/>
                    <a:gd name="connsiteX2" fmla="*/ 0 w 818682"/>
                    <a:gd name="connsiteY2" fmla="*/ 0 h 744950"/>
                    <a:gd name="connsiteX3" fmla="*/ 818682 w 818682"/>
                    <a:gd name="connsiteY3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818682" h="744950">
                      <a:moveTo>
                        <a:pt x="818682" y="0"/>
                      </a:move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81868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0" name="Forma Livre 32">
                  <a:extLst>
                    <a:ext uri="{FF2B5EF4-FFF2-40B4-BE49-F238E27FC236}">
                      <a16:creationId xmlns:a16="http://schemas.microsoft.com/office/drawing/2014/main" id="{8FD46550-F159-79F9-DB8A-5AFC4B2EB63F}"/>
                    </a:ext>
                  </a:extLst>
                </p:cNvPr>
                <p:cNvSpPr/>
                <p:nvPr/>
              </p:nvSpPr>
              <p:spPr>
                <a:xfrm>
                  <a:off x="7485285" y="4677986"/>
                  <a:ext cx="1637363" cy="744950"/>
                </a:xfrm>
                <a:custGeom>
                  <a:avLst/>
                  <a:gdLst>
                    <a:gd name="connsiteX0" fmla="*/ 1637364 w 1637363"/>
                    <a:gd name="connsiteY0" fmla="*/ 0 h 744950"/>
                    <a:gd name="connsiteX1" fmla="*/ 1228023 w 1637363"/>
                    <a:gd name="connsiteY1" fmla="*/ 744950 h 744950"/>
                    <a:gd name="connsiteX2" fmla="*/ 409341 w 1637363"/>
                    <a:gd name="connsiteY2" fmla="*/ 744950 h 744950"/>
                    <a:gd name="connsiteX3" fmla="*/ 0 w 1637363"/>
                    <a:gd name="connsiteY3" fmla="*/ 0 h 744950"/>
                    <a:gd name="connsiteX4" fmla="*/ 1637364 w 163736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37363" h="744950">
                      <a:moveTo>
                        <a:pt x="1637364" y="0"/>
                      </a:moveTo>
                      <a:lnTo>
                        <a:pt x="1228023" y="744950"/>
                      </a:lnTo>
                      <a:lnTo>
                        <a:pt x="409341" y="744950"/>
                      </a:lnTo>
                      <a:lnTo>
                        <a:pt x="0" y="0"/>
                      </a:lnTo>
                      <a:lnTo>
                        <a:pt x="1637364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1" name="Forma Livre 33">
                  <a:extLst>
                    <a:ext uri="{FF2B5EF4-FFF2-40B4-BE49-F238E27FC236}">
                      <a16:creationId xmlns:a16="http://schemas.microsoft.com/office/drawing/2014/main" id="{91945B6B-FFB2-22CE-AD53-A241F329EDF4}"/>
                    </a:ext>
                  </a:extLst>
                </p:cNvPr>
                <p:cNvSpPr/>
                <p:nvPr/>
              </p:nvSpPr>
              <p:spPr>
                <a:xfrm>
                  <a:off x="7076050" y="3933036"/>
                  <a:ext cx="2455941" cy="744950"/>
                </a:xfrm>
                <a:custGeom>
                  <a:avLst/>
                  <a:gdLst>
                    <a:gd name="connsiteX0" fmla="*/ 2455942 w 2455941"/>
                    <a:gd name="connsiteY0" fmla="*/ 0 h 744950"/>
                    <a:gd name="connsiteX1" fmla="*/ 2046600 w 2455941"/>
                    <a:gd name="connsiteY1" fmla="*/ 744951 h 744950"/>
                    <a:gd name="connsiteX2" fmla="*/ 409237 w 2455941"/>
                    <a:gd name="connsiteY2" fmla="*/ 744951 h 744950"/>
                    <a:gd name="connsiteX3" fmla="*/ 0 w 2455941"/>
                    <a:gd name="connsiteY3" fmla="*/ 0 h 744950"/>
                    <a:gd name="connsiteX4" fmla="*/ 2455942 w 2455941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5941" h="744950">
                      <a:moveTo>
                        <a:pt x="2455942" y="0"/>
                      </a:moveTo>
                      <a:lnTo>
                        <a:pt x="2046600" y="744951"/>
                      </a:lnTo>
                      <a:lnTo>
                        <a:pt x="409237" y="744951"/>
                      </a:lnTo>
                      <a:lnTo>
                        <a:pt x="0" y="0"/>
                      </a:lnTo>
                      <a:lnTo>
                        <a:pt x="2455942" y="0"/>
                      </a:lnTo>
                      <a:close/>
                    </a:path>
                  </a:pathLst>
                </a:custGeom>
                <a:solidFill>
                  <a:srgbClr val="C83C2B"/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2" name="Forma Livre 34">
                  <a:extLst>
                    <a:ext uri="{FF2B5EF4-FFF2-40B4-BE49-F238E27FC236}">
                      <a16:creationId xmlns:a16="http://schemas.microsoft.com/office/drawing/2014/main" id="{85E6DDAA-8F3A-9772-B464-653761F9573B}"/>
                    </a:ext>
                  </a:extLst>
                </p:cNvPr>
                <p:cNvSpPr/>
                <p:nvPr/>
              </p:nvSpPr>
              <p:spPr>
                <a:xfrm>
                  <a:off x="6666709" y="3188086"/>
                  <a:ext cx="3274519" cy="744950"/>
                </a:xfrm>
                <a:custGeom>
                  <a:avLst/>
                  <a:gdLst>
                    <a:gd name="connsiteX0" fmla="*/ 3274519 w 3274519"/>
                    <a:gd name="connsiteY0" fmla="*/ 0 h 744950"/>
                    <a:gd name="connsiteX1" fmla="*/ 2865283 w 3274519"/>
                    <a:gd name="connsiteY1" fmla="*/ 744951 h 744950"/>
                    <a:gd name="connsiteX2" fmla="*/ 409341 w 3274519"/>
                    <a:gd name="connsiteY2" fmla="*/ 744951 h 744950"/>
                    <a:gd name="connsiteX3" fmla="*/ 0 w 3274519"/>
                    <a:gd name="connsiteY3" fmla="*/ 0 h 744950"/>
                    <a:gd name="connsiteX4" fmla="*/ 3274519 w 3274519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74519" h="744950">
                      <a:moveTo>
                        <a:pt x="3274519" y="0"/>
                      </a:moveTo>
                      <a:lnTo>
                        <a:pt x="2865283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3274519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3" name="Forma Livre 35">
                  <a:extLst>
                    <a:ext uri="{FF2B5EF4-FFF2-40B4-BE49-F238E27FC236}">
                      <a16:creationId xmlns:a16="http://schemas.microsoft.com/office/drawing/2014/main" id="{2DC7E281-A46F-EC7D-47AF-0D993730DA68}"/>
                    </a:ext>
                  </a:extLst>
                </p:cNvPr>
                <p:cNvSpPr/>
                <p:nvPr/>
              </p:nvSpPr>
              <p:spPr>
                <a:xfrm>
                  <a:off x="6257368" y="2443135"/>
                  <a:ext cx="4093200" cy="744950"/>
                </a:xfrm>
                <a:custGeom>
                  <a:avLst/>
                  <a:gdLst>
                    <a:gd name="connsiteX0" fmla="*/ 4093201 w 4093200"/>
                    <a:gd name="connsiteY0" fmla="*/ 0 h 744950"/>
                    <a:gd name="connsiteX1" fmla="*/ 3683860 w 4093200"/>
                    <a:gd name="connsiteY1" fmla="*/ 744951 h 744950"/>
                    <a:gd name="connsiteX2" fmla="*/ 409341 w 4093200"/>
                    <a:gd name="connsiteY2" fmla="*/ 744951 h 744950"/>
                    <a:gd name="connsiteX3" fmla="*/ 0 w 4093200"/>
                    <a:gd name="connsiteY3" fmla="*/ 0 h 744950"/>
                    <a:gd name="connsiteX4" fmla="*/ 4093201 w 4093200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093200" h="744950">
                      <a:moveTo>
                        <a:pt x="4093201" y="0"/>
                      </a:moveTo>
                      <a:lnTo>
                        <a:pt x="3683860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09320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84" name="Forma Livre 36">
                  <a:extLst>
                    <a:ext uri="{FF2B5EF4-FFF2-40B4-BE49-F238E27FC236}">
                      <a16:creationId xmlns:a16="http://schemas.microsoft.com/office/drawing/2014/main" id="{997A97E8-4EEC-9DF4-4C1A-FB72440C20FD}"/>
                    </a:ext>
                  </a:extLst>
                </p:cNvPr>
                <p:cNvSpPr/>
                <p:nvPr/>
              </p:nvSpPr>
              <p:spPr>
                <a:xfrm>
                  <a:off x="5848027" y="1698185"/>
                  <a:ext cx="4911883" cy="744950"/>
                </a:xfrm>
                <a:custGeom>
                  <a:avLst/>
                  <a:gdLst>
                    <a:gd name="connsiteX0" fmla="*/ 4911883 w 4911883"/>
                    <a:gd name="connsiteY0" fmla="*/ 0 h 744950"/>
                    <a:gd name="connsiteX1" fmla="*/ 4502542 w 4911883"/>
                    <a:gd name="connsiteY1" fmla="*/ 744951 h 744950"/>
                    <a:gd name="connsiteX2" fmla="*/ 409341 w 4911883"/>
                    <a:gd name="connsiteY2" fmla="*/ 744951 h 744950"/>
                    <a:gd name="connsiteX3" fmla="*/ 0 w 4911883"/>
                    <a:gd name="connsiteY3" fmla="*/ 0 h 744950"/>
                    <a:gd name="connsiteX4" fmla="*/ 4911883 w 491188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911883" h="744950">
                      <a:moveTo>
                        <a:pt x="4911883" y="0"/>
                      </a:moveTo>
                      <a:lnTo>
                        <a:pt x="4502542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911883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pic>
              <p:nvPicPr>
                <p:cNvPr id="85" name="Gráfico 84">
                  <a:extLst>
                    <a:ext uri="{FF2B5EF4-FFF2-40B4-BE49-F238E27FC236}">
                      <a16:creationId xmlns:a16="http://schemas.microsoft.com/office/drawing/2014/main" id="{0093BAE1-1F19-78D8-6CC6-BAA0ABFED48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7222" y="972662"/>
                  <a:ext cx="5721147" cy="735247"/>
                </a:xfrm>
                <a:prstGeom prst="rect">
                  <a:avLst/>
                </a:prstGeom>
              </p:spPr>
            </p:pic>
          </p:grpSp>
          <p:sp>
            <p:nvSpPr>
              <p:cNvPr id="72" name="CaixaDeTexto 71">
                <a:extLst>
                  <a:ext uri="{FF2B5EF4-FFF2-40B4-BE49-F238E27FC236}">
                    <a16:creationId xmlns:a16="http://schemas.microsoft.com/office/drawing/2014/main" id="{C7702DE4-A944-2A5F-6CE5-A0363774A9E0}"/>
                  </a:ext>
                </a:extLst>
              </p:cNvPr>
              <p:cNvSpPr txBox="1"/>
              <p:nvPr/>
            </p:nvSpPr>
            <p:spPr>
              <a:xfrm>
                <a:off x="7306359" y="1845368"/>
                <a:ext cx="2046980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73" name="CaixaDeTexto 6">
                <a:extLst>
                  <a:ext uri="{FF2B5EF4-FFF2-40B4-BE49-F238E27FC236}">
                    <a16:creationId xmlns:a16="http://schemas.microsoft.com/office/drawing/2014/main" id="{B06BDBF8-6022-DE1E-5C84-55A869918357}"/>
                  </a:ext>
                </a:extLst>
              </p:cNvPr>
              <p:cNvSpPr txBox="1"/>
              <p:nvPr/>
            </p:nvSpPr>
            <p:spPr>
              <a:xfrm>
                <a:off x="5885493" y="1206689"/>
                <a:ext cx="4717521" cy="4031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Geração de Leads</a:t>
                </a:r>
              </a:p>
            </p:txBody>
          </p:sp>
          <p:sp>
            <p:nvSpPr>
              <p:cNvPr id="74" name="CaixaDeTexto 73">
                <a:extLst>
                  <a:ext uri="{FF2B5EF4-FFF2-40B4-BE49-F238E27FC236}">
                    <a16:creationId xmlns:a16="http://schemas.microsoft.com/office/drawing/2014/main" id="{F5AA1EA9-C27E-C59B-4276-991F13861693}"/>
                  </a:ext>
                </a:extLst>
              </p:cNvPr>
              <p:cNvSpPr txBox="1"/>
              <p:nvPr/>
            </p:nvSpPr>
            <p:spPr>
              <a:xfrm>
                <a:off x="6479342" y="2579106"/>
                <a:ext cx="3529823" cy="4342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Preparação para venda</a:t>
                </a:r>
              </a:p>
            </p:txBody>
          </p:sp>
          <p:sp>
            <p:nvSpPr>
              <p:cNvPr id="75" name="CaixaDeTexto 74">
                <a:extLst>
                  <a:ext uri="{FF2B5EF4-FFF2-40B4-BE49-F238E27FC236}">
                    <a16:creationId xmlns:a16="http://schemas.microsoft.com/office/drawing/2014/main" id="{F32D042C-5409-D983-6BC4-54EB9DF71F95}"/>
                  </a:ext>
                </a:extLst>
              </p:cNvPr>
              <p:cNvSpPr txBox="1"/>
              <p:nvPr/>
            </p:nvSpPr>
            <p:spPr>
              <a:xfrm>
                <a:off x="6896280" y="3154712"/>
                <a:ext cx="2815483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Contato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 oportunidades</a:t>
                </a:r>
              </a:p>
            </p:txBody>
          </p:sp>
          <p:sp>
            <p:nvSpPr>
              <p:cNvPr id="76" name="CaixaDeTexto 75">
                <a:extLst>
                  <a:ext uri="{FF2B5EF4-FFF2-40B4-BE49-F238E27FC236}">
                    <a16:creationId xmlns:a16="http://schemas.microsoft.com/office/drawing/2014/main" id="{283E491A-04F7-91D4-00E2-2E430121450C}"/>
                  </a:ext>
                </a:extLst>
              </p:cNvPr>
              <p:cNvSpPr txBox="1"/>
              <p:nvPr/>
            </p:nvSpPr>
            <p:spPr>
              <a:xfrm>
                <a:off x="7002905" y="3982576"/>
                <a:ext cx="2482699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Negociação</a:t>
                </a:r>
                <a:br>
                  <a:rPr lang="pt-BR" sz="1200" b="1" dirty="0">
                    <a:solidFill>
                      <a:schemeClr val="bg1"/>
                    </a:solidFill>
                  </a:rPr>
                </a:br>
                <a:r>
                  <a:rPr lang="pt-BR" sz="1200" b="1" dirty="0">
                    <a:solidFill>
                      <a:schemeClr val="bg1"/>
                    </a:solidFill>
                  </a:rPr>
                  <a:t>e proposta</a:t>
                </a:r>
              </a:p>
            </p:txBody>
          </p:sp>
          <p:sp>
            <p:nvSpPr>
              <p:cNvPr id="77" name="CaixaDeTexto 76">
                <a:extLst>
                  <a:ext uri="{FF2B5EF4-FFF2-40B4-BE49-F238E27FC236}">
                    <a16:creationId xmlns:a16="http://schemas.microsoft.com/office/drawing/2014/main" id="{63B11D6E-06FA-E6A6-D47C-DEB0418D9C71}"/>
                  </a:ext>
                </a:extLst>
              </p:cNvPr>
              <p:cNvSpPr txBox="1"/>
              <p:nvPr/>
            </p:nvSpPr>
            <p:spPr>
              <a:xfrm>
                <a:off x="6289892" y="4864092"/>
                <a:ext cx="4079914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Fechamento</a:t>
                </a:r>
              </a:p>
            </p:txBody>
          </p:sp>
          <p:sp>
            <p:nvSpPr>
              <p:cNvPr id="78" name="CaixaDeTexto 77">
                <a:extLst>
                  <a:ext uri="{FF2B5EF4-FFF2-40B4-BE49-F238E27FC236}">
                    <a16:creationId xmlns:a16="http://schemas.microsoft.com/office/drawing/2014/main" id="{46CF7519-BD0F-8706-B633-9EFF1DA5E4E3}"/>
                  </a:ext>
                </a:extLst>
              </p:cNvPr>
              <p:cNvSpPr txBox="1"/>
              <p:nvPr/>
            </p:nvSpPr>
            <p:spPr>
              <a:xfrm>
                <a:off x="7410599" y="5504726"/>
                <a:ext cx="1774494" cy="4825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Pós-venda</a:t>
                </a:r>
              </a:p>
            </p:txBody>
          </p: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99A7B132-2941-E0B0-877B-71978ECB3373}"/>
                </a:ext>
              </a:extLst>
            </p:cNvPr>
            <p:cNvGrpSpPr/>
            <p:nvPr/>
          </p:nvGrpSpPr>
          <p:grpSpPr>
            <a:xfrm>
              <a:off x="4341611" y="2820808"/>
              <a:ext cx="4102119" cy="3554083"/>
              <a:chOff x="5989806" y="1222551"/>
              <a:chExt cx="5176031" cy="4484523"/>
            </a:xfrm>
          </p:grpSpPr>
          <p:grpSp>
            <p:nvGrpSpPr>
              <p:cNvPr id="7" name="Agrupar 6">
                <a:extLst>
                  <a:ext uri="{FF2B5EF4-FFF2-40B4-BE49-F238E27FC236}">
                    <a16:creationId xmlns:a16="http://schemas.microsoft.com/office/drawing/2014/main" id="{0FB4F8C7-2F90-2E53-535B-C515C1687598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3428323D-AB6D-E8BE-A2E2-A8C7D6A77731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8C53E5A7-6C55-1C25-2EDA-AD02FD0CB9F8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0F1839A4-AA80-2FF7-EC67-556D14F43637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A38B19C2-161D-E211-F350-0B833EF0993A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2DCA982C-8628-B570-DACD-79F71424D481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B50F443C-D0B3-6B94-6B64-524BF443EBBA}"/>
                  </a:ext>
                </a:extLst>
              </p:cNvPr>
              <p:cNvSpPr txBox="1"/>
              <p:nvPr/>
            </p:nvSpPr>
            <p:spPr>
              <a:xfrm>
                <a:off x="7554329" y="1486790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F7557C11-A038-748E-DBCF-724C8D34BC91}"/>
                  </a:ext>
                </a:extLst>
              </p:cNvPr>
              <p:cNvSpPr txBox="1"/>
              <p:nvPr/>
            </p:nvSpPr>
            <p:spPr>
              <a:xfrm>
                <a:off x="7529254" y="2383243"/>
                <a:ext cx="2097137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Relacionamento</a:t>
                </a: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B38A44E5-BD2A-3F7B-0F57-D158BF61CB80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60" name="CaixaDeTexto 59">
                <a:extLst>
                  <a:ext uri="{FF2B5EF4-FFF2-40B4-BE49-F238E27FC236}">
                    <a16:creationId xmlns:a16="http://schemas.microsoft.com/office/drawing/2014/main" id="{E5B47C29-3C03-D905-1D78-5B98BFD69D0B}"/>
                  </a:ext>
                </a:extLst>
              </p:cNvPr>
              <p:cNvSpPr txBox="1"/>
              <p:nvPr/>
            </p:nvSpPr>
            <p:spPr>
              <a:xfrm>
                <a:off x="6537863" y="4433959"/>
                <a:ext cx="4079914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Venda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1592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3D8037-9F55-A54F-CF62-5533F96A1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Arredondado 52">
            <a:extLst>
              <a:ext uri="{FF2B5EF4-FFF2-40B4-BE49-F238E27FC236}">
                <a16:creationId xmlns:a16="http://schemas.microsoft.com/office/drawing/2014/main" id="{C988466E-9441-0273-834E-5C3C2A2388B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C2ACB751-08B8-99F0-4C36-9BBEDAD59AE4}"/>
              </a:ext>
            </a:extLst>
          </p:cNvPr>
          <p:cNvSpPr txBox="1"/>
          <p:nvPr/>
        </p:nvSpPr>
        <p:spPr>
          <a:xfrm>
            <a:off x="4713990" y="2767280"/>
            <a:ext cx="610237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Por fim, na obtenção de compromisso o vendedor busca um avanço claro e definido no ciclo de vendas, que pode ser o próximo passo lógico e não necessariamente a assinatura do contrato.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379A37E-F968-F17F-634A-53C2EEAA3CE0}"/>
              </a:ext>
            </a:extLst>
          </p:cNvPr>
          <p:cNvSpPr txBox="1"/>
          <p:nvPr/>
        </p:nvSpPr>
        <p:spPr>
          <a:xfrm>
            <a:off x="788985" y="4481341"/>
            <a:ext cx="33425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rgbClr val="530C05"/>
                </a:solidFill>
                <a:latin typeface="AMX" pitchFamily="2" charset="77"/>
              </a:rPr>
              <a:t>Obtenção</a:t>
            </a:r>
          </a:p>
          <a:p>
            <a:pPr algn="ctr"/>
            <a:r>
              <a:rPr lang="pt-BR" sz="3200" b="1" dirty="0">
                <a:solidFill>
                  <a:srgbClr val="530C05"/>
                </a:solidFill>
                <a:latin typeface="AMX" pitchFamily="2" charset="77"/>
              </a:rPr>
              <a:t>de compromisso </a:t>
            </a: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643FF675-8988-4C6A-82FC-CCE36395342E}"/>
              </a:ext>
            </a:extLst>
          </p:cNvPr>
          <p:cNvGrpSpPr>
            <a:grpSpLocks/>
          </p:cNvGrpSpPr>
          <p:nvPr/>
        </p:nvGrpSpPr>
        <p:grpSpPr>
          <a:xfrm>
            <a:off x="886319" y="923786"/>
            <a:ext cx="10882965" cy="5320847"/>
            <a:chOff x="-1645819" y="3308049"/>
            <a:chExt cx="10882965" cy="5320847"/>
          </a:xfrm>
        </p:grpSpPr>
        <p:sp>
          <p:nvSpPr>
            <p:cNvPr id="43" name="Retângulo Arredondado 29">
              <a:extLst>
                <a:ext uri="{FF2B5EF4-FFF2-40B4-BE49-F238E27FC236}">
                  <a16:creationId xmlns:a16="http://schemas.microsoft.com/office/drawing/2014/main" id="{51D4A0F4-CD95-F77D-374F-17E509681D28}"/>
                </a:ext>
              </a:extLst>
            </p:cNvPr>
            <p:cNvSpPr>
              <a:spLocks/>
            </p:cNvSpPr>
            <p:nvPr/>
          </p:nvSpPr>
          <p:spPr>
            <a:xfrm>
              <a:off x="8284225" y="3453514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4" name="Retângulo Arredondado 31">
              <a:extLst>
                <a:ext uri="{FF2B5EF4-FFF2-40B4-BE49-F238E27FC236}">
                  <a16:creationId xmlns:a16="http://schemas.microsoft.com/office/drawing/2014/main" id="{2980D67A-3A85-4D8D-AB5F-84564C3DF18C}"/>
                </a:ext>
              </a:extLst>
            </p:cNvPr>
            <p:cNvSpPr>
              <a:spLocks/>
            </p:cNvSpPr>
            <p:nvPr/>
          </p:nvSpPr>
          <p:spPr>
            <a:xfrm>
              <a:off x="8396417" y="3308049"/>
              <a:ext cx="624506" cy="624506"/>
            </a:xfrm>
            <a:prstGeom prst="roundRect">
              <a:avLst/>
            </a:prstGeom>
            <a:solidFill>
              <a:srgbClr val="9A1003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5" name="Retângulo Arredondado 32">
              <a:extLst>
                <a:ext uri="{FF2B5EF4-FFF2-40B4-BE49-F238E27FC236}">
                  <a16:creationId xmlns:a16="http://schemas.microsoft.com/office/drawing/2014/main" id="{BDB46089-8D98-070F-A42C-CDA8644B66C3}"/>
                </a:ext>
              </a:extLst>
            </p:cNvPr>
            <p:cNvSpPr>
              <a:spLocks/>
            </p:cNvSpPr>
            <p:nvPr/>
          </p:nvSpPr>
          <p:spPr>
            <a:xfrm>
              <a:off x="1309132" y="362030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6" name="Retângulo Arredondado 33">
              <a:extLst>
                <a:ext uri="{FF2B5EF4-FFF2-40B4-BE49-F238E27FC236}">
                  <a16:creationId xmlns:a16="http://schemas.microsoft.com/office/drawing/2014/main" id="{A90AE631-44E8-EA91-2706-FE7F3EEC807A}"/>
                </a:ext>
              </a:extLst>
            </p:cNvPr>
            <p:cNvSpPr>
              <a:spLocks/>
            </p:cNvSpPr>
            <p:nvPr/>
          </p:nvSpPr>
          <p:spPr>
            <a:xfrm>
              <a:off x="8860589" y="3708273"/>
              <a:ext cx="376557" cy="376557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7" name="Retângulo Arredondado 34">
              <a:extLst>
                <a:ext uri="{FF2B5EF4-FFF2-40B4-BE49-F238E27FC236}">
                  <a16:creationId xmlns:a16="http://schemas.microsoft.com/office/drawing/2014/main" id="{161CE727-DDD8-9E9B-B858-E223674E41A2}"/>
                </a:ext>
              </a:extLst>
            </p:cNvPr>
            <p:cNvSpPr>
              <a:spLocks/>
            </p:cNvSpPr>
            <p:nvPr/>
          </p:nvSpPr>
          <p:spPr>
            <a:xfrm>
              <a:off x="8454997" y="7560538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8" name="Retângulo Arredondado 35">
              <a:extLst>
                <a:ext uri="{FF2B5EF4-FFF2-40B4-BE49-F238E27FC236}">
                  <a16:creationId xmlns:a16="http://schemas.microsoft.com/office/drawing/2014/main" id="{A4003C9F-6917-044B-3324-0882B3DBFF02}"/>
                </a:ext>
              </a:extLst>
            </p:cNvPr>
            <p:cNvSpPr>
              <a:spLocks/>
            </p:cNvSpPr>
            <p:nvPr/>
          </p:nvSpPr>
          <p:spPr>
            <a:xfrm flipV="1">
              <a:off x="7901940" y="8246612"/>
              <a:ext cx="382285" cy="382284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9" name="Retângulo Arredondado 10">
              <a:extLst>
                <a:ext uri="{FF2B5EF4-FFF2-40B4-BE49-F238E27FC236}">
                  <a16:creationId xmlns:a16="http://schemas.microsoft.com/office/drawing/2014/main" id="{36EAE486-3852-AA30-DE2D-28A279F754C4}"/>
                </a:ext>
              </a:extLst>
            </p:cNvPr>
            <p:cNvSpPr>
              <a:spLocks/>
            </p:cNvSpPr>
            <p:nvPr/>
          </p:nvSpPr>
          <p:spPr>
            <a:xfrm>
              <a:off x="-1645819" y="3683704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50" name="Retângulo Arredondado 11">
              <a:extLst>
                <a:ext uri="{FF2B5EF4-FFF2-40B4-BE49-F238E27FC236}">
                  <a16:creationId xmlns:a16="http://schemas.microsoft.com/office/drawing/2014/main" id="{B63AA1A9-4F44-84E1-C85D-33FF07818565}"/>
                </a:ext>
              </a:extLst>
            </p:cNvPr>
            <p:cNvSpPr>
              <a:spLocks/>
            </p:cNvSpPr>
            <p:nvPr/>
          </p:nvSpPr>
          <p:spPr>
            <a:xfrm>
              <a:off x="1611399" y="3377567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3BAECE93-5663-8DF7-EE91-EC1D3431CA76}"/>
              </a:ext>
            </a:extLst>
          </p:cNvPr>
          <p:cNvGrpSpPr/>
          <p:nvPr/>
        </p:nvGrpSpPr>
        <p:grpSpPr>
          <a:xfrm>
            <a:off x="1251713" y="2082680"/>
            <a:ext cx="2417057" cy="2210721"/>
            <a:chOff x="9473883" y="2689975"/>
            <a:chExt cx="1340093" cy="1225694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1D00EDE0-3791-9787-8708-F9A900172D55}"/>
                </a:ext>
              </a:extLst>
            </p:cNvPr>
            <p:cNvGrpSpPr/>
            <p:nvPr/>
          </p:nvGrpSpPr>
          <p:grpSpPr>
            <a:xfrm>
              <a:off x="9473883" y="2689975"/>
              <a:ext cx="1340093" cy="1225694"/>
              <a:chOff x="2531529" y="1120395"/>
              <a:chExt cx="2346791" cy="2146457"/>
            </a:xfrm>
          </p:grpSpPr>
          <p:sp>
            <p:nvSpPr>
              <p:cNvPr id="6" name="Retângulo Arredondado 35">
                <a:extLst>
                  <a:ext uri="{FF2B5EF4-FFF2-40B4-BE49-F238E27FC236}">
                    <a16:creationId xmlns:a16="http://schemas.microsoft.com/office/drawing/2014/main" id="{188C57D5-705D-92FE-A815-25BDF85A3AEA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7" name="Retângulo Arredondado 36">
                <a:extLst>
                  <a:ext uri="{FF2B5EF4-FFF2-40B4-BE49-F238E27FC236}">
                    <a16:creationId xmlns:a16="http://schemas.microsoft.com/office/drawing/2014/main" id="{FA13C3DE-13A8-5671-0177-2C6DF410B778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8" name="Retângulo Arredondado 37">
                <a:extLst>
                  <a:ext uri="{FF2B5EF4-FFF2-40B4-BE49-F238E27FC236}">
                    <a16:creationId xmlns:a16="http://schemas.microsoft.com/office/drawing/2014/main" id="{E9B26CA3-C105-5412-7D17-205D3D4BF1AA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432223E3-43C8-60A5-92FC-725B241753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815237" y="2968224"/>
              <a:ext cx="673724" cy="6651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7784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9672BD-33EA-34BF-30BE-8652B3679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A10E333C-973C-4589-BA6C-E804A970A32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5AFEF5FD-542E-E6EB-C884-38ABDC96A9F2}"/>
              </a:ext>
            </a:extLst>
          </p:cNvPr>
          <p:cNvSpPr txBox="1"/>
          <p:nvPr/>
        </p:nvSpPr>
        <p:spPr>
          <a:xfrm>
            <a:off x="984637" y="2822934"/>
            <a:ext cx="3088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Nessa etapa algumas técnicas podem auxiliar você a obter bons resultados: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964D7A3-16F6-FF36-1D22-5427F751C991}"/>
              </a:ext>
            </a:extLst>
          </p:cNvPr>
          <p:cNvGrpSpPr/>
          <p:nvPr/>
        </p:nvGrpSpPr>
        <p:grpSpPr>
          <a:xfrm>
            <a:off x="984633" y="1926366"/>
            <a:ext cx="3627482" cy="3577786"/>
            <a:chOff x="240714" y="2127844"/>
            <a:chExt cx="3627482" cy="357778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905810CA-9024-6FD8-5CED-7E115065BFF9}"/>
                </a:ext>
              </a:extLst>
            </p:cNvPr>
            <p:cNvGrpSpPr/>
            <p:nvPr/>
          </p:nvGrpSpPr>
          <p:grpSpPr>
            <a:xfrm>
              <a:off x="2935094" y="2127844"/>
              <a:ext cx="933102" cy="802126"/>
              <a:chOff x="2935094" y="2127844"/>
              <a:chExt cx="933102" cy="802126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E79AD697-B9EE-812F-F1C5-F93F07B32331}"/>
                  </a:ext>
                </a:extLst>
              </p:cNvPr>
              <p:cNvSpPr/>
              <p:nvPr/>
            </p:nvSpPr>
            <p:spPr>
              <a:xfrm>
                <a:off x="2935094" y="212784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AD2C345F-79F9-0517-4CD9-6213F99CE433}"/>
                  </a:ext>
                </a:extLst>
              </p:cNvPr>
              <p:cNvSpPr/>
              <p:nvPr/>
            </p:nvSpPr>
            <p:spPr>
              <a:xfrm>
                <a:off x="3402683" y="246445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1A7184B8-4C89-2051-77C8-3DAF209C30D4}"/>
                </a:ext>
              </a:extLst>
            </p:cNvPr>
            <p:cNvGrpSpPr/>
            <p:nvPr/>
          </p:nvGrpSpPr>
          <p:grpSpPr>
            <a:xfrm>
              <a:off x="240714" y="5136473"/>
              <a:ext cx="590619" cy="569157"/>
              <a:chOff x="1583218" y="1682770"/>
              <a:chExt cx="237362" cy="228736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7540D0B6-192D-E1C4-7C6F-945C8E1F457B}"/>
                  </a:ext>
                </a:extLst>
              </p:cNvPr>
              <p:cNvSpPr/>
              <p:nvPr/>
            </p:nvSpPr>
            <p:spPr>
              <a:xfrm>
                <a:off x="1748796" y="1839722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B84DC29E-436B-2E13-8234-4B8D083C3B1C}"/>
                  </a:ext>
                </a:extLst>
              </p:cNvPr>
              <p:cNvSpPr/>
              <p:nvPr/>
            </p:nvSpPr>
            <p:spPr>
              <a:xfrm>
                <a:off x="1583218" y="168277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1456948A-6F77-F135-695E-5CC58D130869}"/>
              </a:ext>
            </a:extLst>
          </p:cNvPr>
          <p:cNvGrpSpPr/>
          <p:nvPr/>
        </p:nvGrpSpPr>
        <p:grpSpPr>
          <a:xfrm rot="1800000">
            <a:off x="10519435" y="875540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9E2E18A5-B803-3393-A80F-98C4661A7A9A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EA96C8D8-D233-33B1-EB22-2FFE1DAF2A1D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F67AF217-C099-47A9-9977-D0DD1644846D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9055AFF3-BA63-BF30-0616-A232826355E9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68B45F2E-944A-4EBB-BA06-4DD8F4310AFE}"/>
              </a:ext>
            </a:extLst>
          </p:cNvPr>
          <p:cNvGrpSpPr/>
          <p:nvPr/>
        </p:nvGrpSpPr>
        <p:grpSpPr>
          <a:xfrm>
            <a:off x="5079704" y="2002135"/>
            <a:ext cx="6503798" cy="3233973"/>
            <a:chOff x="5079704" y="2002135"/>
            <a:chExt cx="6503798" cy="3233973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CA33072D-8AB2-D314-88C5-C2A76C296B67}"/>
                </a:ext>
              </a:extLst>
            </p:cNvPr>
            <p:cNvSpPr/>
            <p:nvPr/>
          </p:nvSpPr>
          <p:spPr>
            <a:xfrm rot="10800000">
              <a:off x="5079704" y="2002135"/>
              <a:ext cx="6503798" cy="3233973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4119517D-71C8-F561-EE93-667B182512C0}"/>
                </a:ext>
              </a:extLst>
            </p:cNvPr>
            <p:cNvSpPr txBox="1"/>
            <p:nvPr/>
          </p:nvSpPr>
          <p:spPr>
            <a:xfrm>
              <a:off x="5725831" y="2495736"/>
              <a:ext cx="5481532" cy="22467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Definindo a estrutura (</a:t>
              </a:r>
              <a:r>
                <a:rPr lang="pt-BR" sz="2000" b="1" dirty="0" err="1">
                  <a:solidFill>
                    <a:schemeClr val="bg1"/>
                  </a:solidFill>
                  <a:latin typeface="AMX" pitchFamily="2" charset="77"/>
                </a:rPr>
                <a:t>Framing</a:t>
              </a:r>
              <a:r>
                <a:rPr lang="pt-BR" sz="2000" b="1" dirty="0">
                  <a:solidFill>
                    <a:schemeClr val="bg1"/>
                  </a:solidFill>
                  <a:latin typeface="AMX" pitchFamily="2" charset="77"/>
                </a:rPr>
                <a:t>): </a:t>
              </a:r>
            </a:p>
            <a:p>
              <a:endParaRPr lang="pt-BR" sz="2000" dirty="0">
                <a:solidFill>
                  <a:schemeClr val="bg1"/>
                </a:solidFill>
                <a:latin typeface="AMX" pitchFamily="2" charset="77"/>
              </a:endParaRPr>
            </a:p>
            <a:p>
              <a:r>
                <a:rPr lang="pt-BR" sz="2000" dirty="0">
                  <a:solidFill>
                    <a:schemeClr val="bg1"/>
                  </a:solidFill>
                  <a:latin typeface="AMX" pitchFamily="2" charset="77"/>
                </a:rPr>
                <a:t>O lado que estabelece o "frame" mais forte controla a dinâmica da interação. O vendedor deve, desde o início, projetar um frame de autoridade, expertise e parceria estratégica, em vez de um frame de fornecedor subordinado.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858567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6706F-23B1-6AA8-2343-6C4202574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26B285AB-E978-7422-34ED-52CF448C717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4A20B0B7-951D-09A0-3B9F-2B87027530A8}"/>
              </a:ext>
            </a:extLst>
          </p:cNvPr>
          <p:cNvSpPr txBox="1"/>
          <p:nvPr/>
        </p:nvSpPr>
        <p:spPr>
          <a:xfrm>
            <a:off x="984637" y="2822934"/>
            <a:ext cx="3088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Nessa etapa algumas técnicas podem auxiliar você a obter bons resultados: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4DF719B-ECC9-3D55-2151-50A19753814C}"/>
              </a:ext>
            </a:extLst>
          </p:cNvPr>
          <p:cNvGrpSpPr/>
          <p:nvPr/>
        </p:nvGrpSpPr>
        <p:grpSpPr>
          <a:xfrm>
            <a:off x="984633" y="1926366"/>
            <a:ext cx="3627482" cy="3577786"/>
            <a:chOff x="240714" y="2127844"/>
            <a:chExt cx="3627482" cy="357778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B86A9FD2-A229-32E3-9F66-280FE75908F5}"/>
                </a:ext>
              </a:extLst>
            </p:cNvPr>
            <p:cNvGrpSpPr/>
            <p:nvPr/>
          </p:nvGrpSpPr>
          <p:grpSpPr>
            <a:xfrm>
              <a:off x="2935094" y="2127844"/>
              <a:ext cx="933102" cy="802126"/>
              <a:chOff x="2935094" y="2127844"/>
              <a:chExt cx="933102" cy="802126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FCF8CE58-A8B3-7031-CD7A-7E2A471BBD28}"/>
                  </a:ext>
                </a:extLst>
              </p:cNvPr>
              <p:cNvSpPr/>
              <p:nvPr/>
            </p:nvSpPr>
            <p:spPr>
              <a:xfrm>
                <a:off x="2935094" y="212784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BAF7E95D-92AE-3F25-BA0D-3427E5777DE3}"/>
                  </a:ext>
                </a:extLst>
              </p:cNvPr>
              <p:cNvSpPr/>
              <p:nvPr/>
            </p:nvSpPr>
            <p:spPr>
              <a:xfrm>
                <a:off x="3402683" y="246445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CDD16512-642A-4884-81DD-9023F8988806}"/>
                </a:ext>
              </a:extLst>
            </p:cNvPr>
            <p:cNvGrpSpPr/>
            <p:nvPr/>
          </p:nvGrpSpPr>
          <p:grpSpPr>
            <a:xfrm>
              <a:off x="240714" y="5136473"/>
              <a:ext cx="590619" cy="569157"/>
              <a:chOff x="1583218" y="1682770"/>
              <a:chExt cx="237362" cy="228736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5DEA1AE3-54B4-A2B0-D1E7-9740DF21691E}"/>
                  </a:ext>
                </a:extLst>
              </p:cNvPr>
              <p:cNvSpPr/>
              <p:nvPr/>
            </p:nvSpPr>
            <p:spPr>
              <a:xfrm>
                <a:off x="1748796" y="1839722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44CB3808-177F-DF4B-1F9A-84AFE263DCDE}"/>
                  </a:ext>
                </a:extLst>
              </p:cNvPr>
              <p:cNvSpPr/>
              <p:nvPr/>
            </p:nvSpPr>
            <p:spPr>
              <a:xfrm>
                <a:off x="1583218" y="168277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DF471009-0638-CA85-2D45-79A346486761}"/>
              </a:ext>
            </a:extLst>
          </p:cNvPr>
          <p:cNvGrpSpPr/>
          <p:nvPr/>
        </p:nvGrpSpPr>
        <p:grpSpPr>
          <a:xfrm rot="1800000">
            <a:off x="10519435" y="875540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2C68E8CE-2493-2A5A-9187-6703D00F5DD7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1EEC9380-A3DB-6AAB-168B-2306DDEBB970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65B5A9F4-CA09-3306-3028-8AE161B8D855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C9CD3A41-A1AF-3F66-C850-C9FD1F2492EA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30A022A3-B1D4-B48F-996C-82E022C71DC5}"/>
              </a:ext>
            </a:extLst>
          </p:cNvPr>
          <p:cNvGrpSpPr/>
          <p:nvPr/>
        </p:nvGrpSpPr>
        <p:grpSpPr>
          <a:xfrm>
            <a:off x="5079704" y="2002134"/>
            <a:ext cx="6503798" cy="3827165"/>
            <a:chOff x="5079704" y="2002134"/>
            <a:chExt cx="6503798" cy="3827165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946FBAFC-02C1-6852-4038-DA1288E5B94E}"/>
                </a:ext>
              </a:extLst>
            </p:cNvPr>
            <p:cNvSpPr/>
            <p:nvPr/>
          </p:nvSpPr>
          <p:spPr>
            <a:xfrm rot="10800000">
              <a:off x="5079704" y="2002134"/>
              <a:ext cx="6503798" cy="3827165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3B6826F4-33B7-8A4F-0E2D-1A41E29A3ABB}"/>
                </a:ext>
              </a:extLst>
            </p:cNvPr>
            <p:cNvSpPr txBox="1"/>
            <p:nvPr/>
          </p:nvSpPr>
          <p:spPr>
            <a:xfrm>
              <a:off x="5367814" y="2499267"/>
              <a:ext cx="5927578" cy="28623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</a:rPr>
                <a:t>Ancoragem: </a:t>
              </a:r>
            </a:p>
            <a:p>
              <a:endParaRPr lang="pt-BR" sz="2000" dirty="0">
                <a:solidFill>
                  <a:schemeClr val="bg1"/>
                </a:solidFill>
              </a:endParaRPr>
            </a:p>
            <a:p>
              <a:r>
                <a:rPr lang="pt-BR" sz="2000" dirty="0">
                  <a:solidFill>
                    <a:schemeClr val="bg1"/>
                  </a:solidFill>
                </a:rPr>
                <a:t>Esta é a tática de ser o primeiro a apresentar um número (seja o preço, um prazo ou outra variável), que serve como uma "âncora" psicológica, em torno da qual o resto da negociação tende a girar. Apresentar a primeira proposta de forma confiante, justificada pelo valor construído durante o SPIN, coloca o vendedor em uma posição de controle.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68656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5364E-3298-B8C1-EDE9-58989DF1F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Mulher segurando celular&#10;&#10;O conteúdo gerado por IA pode estar incorreto.">
            <a:extLst>
              <a:ext uri="{FF2B5EF4-FFF2-40B4-BE49-F238E27FC236}">
                <a16:creationId xmlns:a16="http://schemas.microsoft.com/office/drawing/2014/main" id="{585E5BF2-D995-45D4-7940-CAE1EF00C9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47" y="0"/>
            <a:ext cx="12001500" cy="6858000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88D4E7CA-E658-221F-7A3D-5A13B83DE6B1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EACE2CC8-8639-D583-3E47-F4172C097F6C}"/>
              </a:ext>
            </a:extLst>
          </p:cNvPr>
          <p:cNvSpPr/>
          <p:nvPr/>
        </p:nvSpPr>
        <p:spPr>
          <a:xfrm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F70F7FE0-6733-AD52-80EB-05395B518516}"/>
              </a:ext>
            </a:extLst>
          </p:cNvPr>
          <p:cNvGrpSpPr/>
          <p:nvPr/>
        </p:nvGrpSpPr>
        <p:grpSpPr>
          <a:xfrm>
            <a:off x="6256419" y="1271508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588A10D7-54B9-B997-D155-81421305F808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38EE4D0D-E1E6-4979-5B8A-DA5F4482B021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501492E5-7E91-2799-CC08-1E443CFA5D29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1E1A0F0E-D281-340F-ABCD-365AEF1EF43D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0C071D39-F2F1-8884-E0D4-973FA0D76F12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23F0B7CA-21F5-9D7C-E291-60AC20E68D78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D7D5765F-E55F-32D7-A389-5B656D5A285F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39074E4C-B1F2-A404-2DA7-FDFA637D0746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7EFAA8F6-73EB-F9E9-8D4E-7A5422C49000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B3333387-B296-4A16-2732-186D15DFFBE4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C90CA5C-4663-AF4F-222F-EBBC92D686FB}"/>
              </a:ext>
            </a:extLst>
          </p:cNvPr>
          <p:cNvSpPr txBox="1"/>
          <p:nvPr/>
        </p:nvSpPr>
        <p:spPr>
          <a:xfrm>
            <a:off x="804916" y="2556033"/>
            <a:ext cx="427447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/>
              <a:t>É durante a obtenção de compromisso que costumam surgir objeções, por isso é importante que você esteja preparado para contorná-las da melhor maneira possível.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794DAF14-318A-F7F8-6D4D-BE8E1072F323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DF38B50C-CC6E-03A1-B4AB-901BA50B9946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9FCA8F04-8648-71CE-CD5E-3814CFBC947B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A1FCE899-74F1-94DF-A70B-004EE06AA59C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90311251-3EE8-1BC7-25AC-1AA07A7079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3FB3001F-72C6-50B6-223B-A7BF8B3D40F0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60280731-5D21-8852-F088-F749EF66F9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734036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F1AA9A-74A5-B3FD-66D5-9FB959864F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B2A08677-7B89-2ED7-27F7-FF85C381220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45CA0687-52BF-16D2-387C-F676125BBC36}"/>
              </a:ext>
            </a:extLst>
          </p:cNvPr>
          <p:cNvSpPr txBox="1"/>
          <p:nvPr/>
        </p:nvSpPr>
        <p:spPr>
          <a:xfrm>
            <a:off x="8060855" y="3171470"/>
            <a:ext cx="3280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Confira algumas técnicas para evitar ou contornar objeções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3777882-6AA8-4334-7932-7DF70EE10127}"/>
              </a:ext>
            </a:extLst>
          </p:cNvPr>
          <p:cNvGrpSpPr/>
          <p:nvPr/>
        </p:nvGrpSpPr>
        <p:grpSpPr>
          <a:xfrm>
            <a:off x="8060854" y="2002134"/>
            <a:ext cx="3627482" cy="3577786"/>
            <a:chOff x="240714" y="2127844"/>
            <a:chExt cx="3627482" cy="357778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2F1C04B2-597C-B7A9-6157-0E4F1DCE1546}"/>
                </a:ext>
              </a:extLst>
            </p:cNvPr>
            <p:cNvGrpSpPr/>
            <p:nvPr/>
          </p:nvGrpSpPr>
          <p:grpSpPr>
            <a:xfrm>
              <a:off x="2935094" y="2127844"/>
              <a:ext cx="933102" cy="802126"/>
              <a:chOff x="2935094" y="2127844"/>
              <a:chExt cx="933102" cy="802126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55EACAD8-90E5-6861-15E3-13B6D0E668B4}"/>
                  </a:ext>
                </a:extLst>
              </p:cNvPr>
              <p:cNvSpPr/>
              <p:nvPr/>
            </p:nvSpPr>
            <p:spPr>
              <a:xfrm>
                <a:off x="2935094" y="212784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78FAD860-8FA4-AC69-54F6-E2A047061547}"/>
                  </a:ext>
                </a:extLst>
              </p:cNvPr>
              <p:cNvSpPr/>
              <p:nvPr/>
            </p:nvSpPr>
            <p:spPr>
              <a:xfrm>
                <a:off x="3402683" y="246445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A6F37240-AC79-F692-DB6B-87831634A139}"/>
                </a:ext>
              </a:extLst>
            </p:cNvPr>
            <p:cNvGrpSpPr/>
            <p:nvPr/>
          </p:nvGrpSpPr>
          <p:grpSpPr>
            <a:xfrm>
              <a:off x="240714" y="5136473"/>
              <a:ext cx="590619" cy="569157"/>
              <a:chOff x="1583218" y="1682770"/>
              <a:chExt cx="237362" cy="228736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F3150D20-A846-2FEF-44FA-AD81A95CDCAC}"/>
                  </a:ext>
                </a:extLst>
              </p:cNvPr>
              <p:cNvSpPr/>
              <p:nvPr/>
            </p:nvSpPr>
            <p:spPr>
              <a:xfrm>
                <a:off x="1748796" y="1839722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36F91671-03EE-5F63-34FB-C1295D86A4EA}"/>
                  </a:ext>
                </a:extLst>
              </p:cNvPr>
              <p:cNvSpPr/>
              <p:nvPr/>
            </p:nvSpPr>
            <p:spPr>
              <a:xfrm>
                <a:off x="1583218" y="168277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810AD2E8-9F92-5337-E472-B7270B19C348}"/>
              </a:ext>
            </a:extLst>
          </p:cNvPr>
          <p:cNvGrpSpPr/>
          <p:nvPr/>
        </p:nvGrpSpPr>
        <p:grpSpPr>
          <a:xfrm rot="1800000">
            <a:off x="1097428" y="866391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1D5EE4A5-2E13-0446-7AF1-92B1AAA50EDE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2F4705E2-8BB0-F95B-E172-E30BF1E487F3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F0322111-66EB-95FA-92FF-B7E5D4E8D5F8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F048A369-2067-C546-1EF9-AE5D2D69ED33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4C26A2F5-C6F7-AB21-FEF3-C108ED0DE9CB}"/>
              </a:ext>
            </a:extLst>
          </p:cNvPr>
          <p:cNvGrpSpPr/>
          <p:nvPr/>
        </p:nvGrpSpPr>
        <p:grpSpPr>
          <a:xfrm>
            <a:off x="998858" y="2226173"/>
            <a:ext cx="6503798" cy="3104022"/>
            <a:chOff x="998858" y="2226173"/>
            <a:chExt cx="6503798" cy="3104022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F0D7A52A-A491-30CF-199B-02E830854BA0}"/>
                </a:ext>
              </a:extLst>
            </p:cNvPr>
            <p:cNvSpPr/>
            <p:nvPr/>
          </p:nvSpPr>
          <p:spPr>
            <a:xfrm rot="10800000">
              <a:off x="998858" y="2226173"/>
              <a:ext cx="6503798" cy="3104022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0D41B36E-BF0E-9411-A69C-01A888903469}"/>
                </a:ext>
              </a:extLst>
            </p:cNvPr>
            <p:cNvSpPr txBox="1"/>
            <p:nvPr/>
          </p:nvSpPr>
          <p:spPr>
            <a:xfrm>
              <a:off x="1260607" y="2776743"/>
              <a:ext cx="5927578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</a:rPr>
                <a:t>Revisar os pontos acordados:</a:t>
              </a:r>
            </a:p>
            <a:p>
              <a:endParaRPr lang="pt-BR" sz="2000" dirty="0">
                <a:solidFill>
                  <a:schemeClr val="bg1"/>
                </a:solidFill>
              </a:endParaRPr>
            </a:p>
            <a:p>
              <a:r>
                <a:rPr lang="pt-BR" sz="2000" dirty="0">
                  <a:solidFill>
                    <a:schemeClr val="bg1"/>
                  </a:solidFill>
                </a:rPr>
                <a:t>Gentilmente, relembrar o cliente das implicações graves que ele mesmo concordou que o problema causava e dos benefícios que ele mesmo afirmou que a solução traria.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81396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66317-8780-5F04-4E4C-39F1C40F8D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B98CAF05-0A95-2B5A-A075-49E58434FB9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E06E6A1-2C65-5862-B36E-52801459F005}"/>
              </a:ext>
            </a:extLst>
          </p:cNvPr>
          <p:cNvGrpSpPr/>
          <p:nvPr/>
        </p:nvGrpSpPr>
        <p:grpSpPr>
          <a:xfrm>
            <a:off x="8060854" y="2002134"/>
            <a:ext cx="3627482" cy="3577786"/>
            <a:chOff x="240714" y="2127844"/>
            <a:chExt cx="3627482" cy="357778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75EA59CF-5750-5270-B441-14DC27A14D0F}"/>
                </a:ext>
              </a:extLst>
            </p:cNvPr>
            <p:cNvGrpSpPr/>
            <p:nvPr/>
          </p:nvGrpSpPr>
          <p:grpSpPr>
            <a:xfrm>
              <a:off x="2935094" y="2127844"/>
              <a:ext cx="933102" cy="802126"/>
              <a:chOff x="2935094" y="2127844"/>
              <a:chExt cx="933102" cy="802126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41BA8985-D3F5-0424-0BAB-E57AB537C698}"/>
                  </a:ext>
                </a:extLst>
              </p:cNvPr>
              <p:cNvSpPr/>
              <p:nvPr/>
            </p:nvSpPr>
            <p:spPr>
              <a:xfrm>
                <a:off x="2935094" y="212784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E7145191-8D1B-DC7D-D60A-217760308CCC}"/>
                  </a:ext>
                </a:extLst>
              </p:cNvPr>
              <p:cNvSpPr/>
              <p:nvPr/>
            </p:nvSpPr>
            <p:spPr>
              <a:xfrm>
                <a:off x="3402683" y="246445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B1E41132-5426-A73B-FA13-ED9940F52891}"/>
                </a:ext>
              </a:extLst>
            </p:cNvPr>
            <p:cNvGrpSpPr/>
            <p:nvPr/>
          </p:nvGrpSpPr>
          <p:grpSpPr>
            <a:xfrm>
              <a:off x="240714" y="5136473"/>
              <a:ext cx="590619" cy="569157"/>
              <a:chOff x="1583218" y="1682770"/>
              <a:chExt cx="237362" cy="228736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91B2C825-B9B1-9E68-B9E2-B1C739A2B814}"/>
                  </a:ext>
                </a:extLst>
              </p:cNvPr>
              <p:cNvSpPr/>
              <p:nvPr/>
            </p:nvSpPr>
            <p:spPr>
              <a:xfrm>
                <a:off x="1748796" y="1839722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7A9E933F-3224-2830-AEAF-A288FD5CAF40}"/>
                  </a:ext>
                </a:extLst>
              </p:cNvPr>
              <p:cNvSpPr/>
              <p:nvPr/>
            </p:nvSpPr>
            <p:spPr>
              <a:xfrm>
                <a:off x="1583218" y="168277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52D7C815-04BE-0034-C760-295CAED360E6}"/>
              </a:ext>
            </a:extLst>
          </p:cNvPr>
          <p:cNvGrpSpPr/>
          <p:nvPr/>
        </p:nvGrpSpPr>
        <p:grpSpPr>
          <a:xfrm rot="1800000">
            <a:off x="1097428" y="866391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F8A3FDA3-E73C-140E-CD2E-A0AE40FD8F36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B4F82DCA-B184-66E0-4E3B-C8668AF084AA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FE27109A-F0BA-7DF7-1B2E-5BBE927B519B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58F48560-9424-1F16-9509-F5D3431BEE1E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C21B8C67-F722-3F1F-E014-E6ED7753B7BA}"/>
              </a:ext>
            </a:extLst>
          </p:cNvPr>
          <p:cNvGrpSpPr/>
          <p:nvPr/>
        </p:nvGrpSpPr>
        <p:grpSpPr>
          <a:xfrm>
            <a:off x="998858" y="2226173"/>
            <a:ext cx="6503798" cy="3104022"/>
            <a:chOff x="998858" y="2226173"/>
            <a:chExt cx="6503798" cy="3104022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6C506441-BF08-D1F2-E64D-917D93BA0A87}"/>
                </a:ext>
              </a:extLst>
            </p:cNvPr>
            <p:cNvSpPr/>
            <p:nvPr/>
          </p:nvSpPr>
          <p:spPr>
            <a:xfrm rot="10800000">
              <a:off x="998858" y="2226173"/>
              <a:ext cx="6503798" cy="3104022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82F5265D-A9B7-A5BB-1448-A8511C47F1B7}"/>
                </a:ext>
              </a:extLst>
            </p:cNvPr>
            <p:cNvSpPr txBox="1"/>
            <p:nvPr/>
          </p:nvSpPr>
          <p:spPr>
            <a:xfrm>
              <a:off x="1260607" y="2776743"/>
              <a:ext cx="5927578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</a:rPr>
                <a:t>Oferecer múltiplas propostas: </a:t>
              </a:r>
            </a:p>
            <a:p>
              <a:endParaRPr lang="pt-BR" sz="2000" dirty="0">
                <a:solidFill>
                  <a:schemeClr val="bg1"/>
                </a:solidFill>
              </a:endParaRPr>
            </a:p>
            <a:p>
              <a:r>
                <a:rPr lang="pt-BR" sz="2000" dirty="0">
                  <a:solidFill>
                    <a:schemeClr val="bg1"/>
                  </a:solidFill>
                </a:rPr>
                <a:t>Apresentar opções (</a:t>
              </a:r>
              <a:r>
                <a:rPr lang="pt-BR" sz="2000" dirty="0" err="1">
                  <a:solidFill>
                    <a:schemeClr val="bg1"/>
                  </a:solidFill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</a:rPr>
                <a:t>: um pacote básico, um intermediário e um completo) pode dar ao cliente uma sensação de controle e mover a conversa de um "sim/não" para um "qual deles?".</a:t>
              </a: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5FAB3FDC-70D6-EA91-179A-5E602110A568}"/>
              </a:ext>
            </a:extLst>
          </p:cNvPr>
          <p:cNvSpPr txBox="1"/>
          <p:nvPr/>
        </p:nvSpPr>
        <p:spPr>
          <a:xfrm>
            <a:off x="8060855" y="3171470"/>
            <a:ext cx="3280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Confira algumas técnicas para evitar ou contornar objeções</a:t>
            </a:r>
          </a:p>
        </p:txBody>
      </p:sp>
    </p:spTree>
    <p:extLst>
      <p:ext uri="{BB962C8B-B14F-4D97-AF65-F5344CB8AC3E}">
        <p14:creationId xmlns:p14="http://schemas.microsoft.com/office/powerpoint/2010/main" val="25851976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0AF90-7C7D-1E6E-0476-6D8171DE3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1">
            <a:extLst>
              <a:ext uri="{FF2B5EF4-FFF2-40B4-BE49-F238E27FC236}">
                <a16:creationId xmlns:a16="http://schemas.microsoft.com/office/drawing/2014/main" id="{45851E2A-1459-C676-8C8B-B4C752A9053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3664" y="1513315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FEB451A-085E-2396-34C5-01C4A47D01F4}"/>
              </a:ext>
            </a:extLst>
          </p:cNvPr>
          <p:cNvGrpSpPr/>
          <p:nvPr/>
        </p:nvGrpSpPr>
        <p:grpSpPr>
          <a:xfrm>
            <a:off x="8060854" y="2002134"/>
            <a:ext cx="3627482" cy="3577786"/>
            <a:chOff x="240714" y="2127844"/>
            <a:chExt cx="3627482" cy="3577786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CB73A622-D079-1E28-7897-977719435299}"/>
                </a:ext>
              </a:extLst>
            </p:cNvPr>
            <p:cNvGrpSpPr/>
            <p:nvPr/>
          </p:nvGrpSpPr>
          <p:grpSpPr>
            <a:xfrm>
              <a:off x="2935094" y="2127844"/>
              <a:ext cx="933102" cy="802126"/>
              <a:chOff x="2935094" y="2127844"/>
              <a:chExt cx="933102" cy="802126"/>
            </a:xfrm>
          </p:grpSpPr>
          <p:sp>
            <p:nvSpPr>
              <p:cNvPr id="19" name="Retângulo Arredondado 18">
                <a:extLst>
                  <a:ext uri="{FF2B5EF4-FFF2-40B4-BE49-F238E27FC236}">
                    <a16:creationId xmlns:a16="http://schemas.microsoft.com/office/drawing/2014/main" id="{A937B4F1-5587-951A-7FDB-6675B6AA1737}"/>
                  </a:ext>
                </a:extLst>
              </p:cNvPr>
              <p:cNvSpPr/>
              <p:nvPr/>
            </p:nvSpPr>
            <p:spPr>
              <a:xfrm>
                <a:off x="2935094" y="2127844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0" name="Retângulo Arredondado 19">
                <a:extLst>
                  <a:ext uri="{FF2B5EF4-FFF2-40B4-BE49-F238E27FC236}">
                    <a16:creationId xmlns:a16="http://schemas.microsoft.com/office/drawing/2014/main" id="{1650CF18-1FE4-6C89-A30A-98FB14D047F7}"/>
                  </a:ext>
                </a:extLst>
              </p:cNvPr>
              <p:cNvSpPr/>
              <p:nvPr/>
            </p:nvSpPr>
            <p:spPr>
              <a:xfrm>
                <a:off x="3402683" y="246445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14" name="Agrupar 13">
              <a:extLst>
                <a:ext uri="{FF2B5EF4-FFF2-40B4-BE49-F238E27FC236}">
                  <a16:creationId xmlns:a16="http://schemas.microsoft.com/office/drawing/2014/main" id="{3D3D063D-2B5A-C0F8-FEBD-3D0B69912A20}"/>
                </a:ext>
              </a:extLst>
            </p:cNvPr>
            <p:cNvGrpSpPr/>
            <p:nvPr/>
          </p:nvGrpSpPr>
          <p:grpSpPr>
            <a:xfrm>
              <a:off x="240714" y="5136473"/>
              <a:ext cx="590619" cy="569157"/>
              <a:chOff x="1583218" y="1682770"/>
              <a:chExt cx="237362" cy="228736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AB5EB2D4-CEA2-9A55-3DD2-0675BD2C8A42}"/>
                  </a:ext>
                </a:extLst>
              </p:cNvPr>
              <p:cNvSpPr/>
              <p:nvPr/>
            </p:nvSpPr>
            <p:spPr>
              <a:xfrm>
                <a:off x="1748796" y="1839722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A4F23206-0CE4-C040-3927-D55DE40C3857}"/>
                  </a:ext>
                </a:extLst>
              </p:cNvPr>
              <p:cNvSpPr/>
              <p:nvPr/>
            </p:nvSpPr>
            <p:spPr>
              <a:xfrm>
                <a:off x="1583218" y="1682770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B37886EC-45A4-C65F-1BD7-F54E27B14738}"/>
              </a:ext>
            </a:extLst>
          </p:cNvPr>
          <p:cNvGrpSpPr/>
          <p:nvPr/>
        </p:nvGrpSpPr>
        <p:grpSpPr>
          <a:xfrm rot="1800000">
            <a:off x="1097428" y="866391"/>
            <a:ext cx="1002789" cy="1203303"/>
            <a:chOff x="5234195" y="4428055"/>
            <a:chExt cx="1002789" cy="1203303"/>
          </a:xfrm>
        </p:grpSpPr>
        <p:sp>
          <p:nvSpPr>
            <p:cNvPr id="28" name="Retângulo Arredondado 21">
              <a:extLst>
                <a:ext uri="{FF2B5EF4-FFF2-40B4-BE49-F238E27FC236}">
                  <a16:creationId xmlns:a16="http://schemas.microsoft.com/office/drawing/2014/main" id="{AE1D9FEE-FBBD-9A0F-1D0E-E14DE1DD70B4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9" name="Retângulo Arredondado 22">
              <a:extLst>
                <a:ext uri="{FF2B5EF4-FFF2-40B4-BE49-F238E27FC236}">
                  <a16:creationId xmlns:a16="http://schemas.microsoft.com/office/drawing/2014/main" id="{FE2AC1E7-6A42-2706-30EC-38BFBD42BF29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23">
              <a:extLst>
                <a:ext uri="{FF2B5EF4-FFF2-40B4-BE49-F238E27FC236}">
                  <a16:creationId xmlns:a16="http://schemas.microsoft.com/office/drawing/2014/main" id="{3AD5C803-D78C-D6D8-DBD4-FAEB96016EA8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1" name="Retângulo Arredondado 24">
              <a:extLst>
                <a:ext uri="{FF2B5EF4-FFF2-40B4-BE49-F238E27FC236}">
                  <a16:creationId xmlns:a16="http://schemas.microsoft.com/office/drawing/2014/main" id="{F45B51AD-E6CC-C3EA-4115-9C0C4590C29D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41281D9A-4C44-489C-AEFA-D5FA578E2532}"/>
              </a:ext>
            </a:extLst>
          </p:cNvPr>
          <p:cNvGrpSpPr/>
          <p:nvPr/>
        </p:nvGrpSpPr>
        <p:grpSpPr>
          <a:xfrm>
            <a:off x="998858" y="2226173"/>
            <a:ext cx="6503798" cy="3104022"/>
            <a:chOff x="998858" y="2226173"/>
            <a:chExt cx="6503798" cy="3104022"/>
          </a:xfrm>
        </p:grpSpPr>
        <p:sp>
          <p:nvSpPr>
            <p:cNvPr id="7" name="Retângulo: Cantos Arredondados 15">
              <a:extLst>
                <a:ext uri="{FF2B5EF4-FFF2-40B4-BE49-F238E27FC236}">
                  <a16:creationId xmlns:a16="http://schemas.microsoft.com/office/drawing/2014/main" id="{ED6E5034-C59D-61E9-86B2-846E6221114F}"/>
                </a:ext>
              </a:extLst>
            </p:cNvPr>
            <p:cNvSpPr/>
            <p:nvPr/>
          </p:nvSpPr>
          <p:spPr>
            <a:xfrm rot="10800000">
              <a:off x="998858" y="2226173"/>
              <a:ext cx="6503798" cy="3104022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EC0227B5-7588-D492-E88E-E4837AD43839}"/>
                </a:ext>
              </a:extLst>
            </p:cNvPr>
            <p:cNvSpPr txBox="1"/>
            <p:nvPr/>
          </p:nvSpPr>
          <p:spPr>
            <a:xfrm>
              <a:off x="1260607" y="2500911"/>
              <a:ext cx="5927578" cy="25545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</a:rPr>
                <a:t>Usar gatilhos mentais: </a:t>
              </a:r>
            </a:p>
            <a:p>
              <a:endParaRPr lang="pt-BR" sz="2000" b="1" dirty="0">
                <a:solidFill>
                  <a:schemeClr val="bg1"/>
                </a:solidFill>
              </a:endParaRPr>
            </a:p>
            <a:p>
              <a:r>
                <a:rPr lang="pt-BR" sz="2000" dirty="0">
                  <a:solidFill>
                    <a:schemeClr val="bg1"/>
                  </a:solidFill>
                </a:rPr>
                <a:t>A utilização ética de gatilhos como o da urgência (</a:t>
              </a:r>
              <a:r>
                <a:rPr lang="pt-BR" sz="2000" dirty="0" err="1">
                  <a:solidFill>
                    <a:schemeClr val="bg1"/>
                  </a:solidFill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</a:rPr>
                <a:t>: "Esta condição comercial é válida para decisões tomadas neste trimestre") ou da prova social (</a:t>
              </a:r>
              <a:r>
                <a:rPr lang="pt-BR" sz="2000" dirty="0" err="1">
                  <a:solidFill>
                    <a:schemeClr val="bg1"/>
                  </a:solidFill>
                </a:rPr>
                <a:t>ex</a:t>
              </a:r>
              <a:r>
                <a:rPr lang="pt-BR" sz="2000" dirty="0">
                  <a:solidFill>
                    <a:schemeClr val="bg1"/>
                  </a:solidFill>
                </a:rPr>
                <a:t>: "Outras empresas do seu setor que enfrentavam [implicação X] obtiveram [benefício Y]") pode ajudar a acelerar a decisão.</a:t>
              </a: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A604E9A5-2ED8-741A-F801-F929101D025F}"/>
              </a:ext>
            </a:extLst>
          </p:cNvPr>
          <p:cNvSpPr txBox="1"/>
          <p:nvPr/>
        </p:nvSpPr>
        <p:spPr>
          <a:xfrm>
            <a:off x="8060855" y="3171470"/>
            <a:ext cx="3280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Confira algumas técnicas para evitar ou contornar objeções</a:t>
            </a:r>
          </a:p>
        </p:txBody>
      </p:sp>
    </p:spTree>
    <p:extLst>
      <p:ext uri="{BB962C8B-B14F-4D97-AF65-F5344CB8AC3E}">
        <p14:creationId xmlns:p14="http://schemas.microsoft.com/office/powerpoint/2010/main" val="28537980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80EBA-5C9B-0179-BDC6-AFABBAA08D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tângulo Arredondado 1">
            <a:extLst>
              <a:ext uri="{FF2B5EF4-FFF2-40B4-BE49-F238E27FC236}">
                <a16:creationId xmlns:a16="http://schemas.microsoft.com/office/drawing/2014/main" id="{3F96A714-8614-C3AB-FBE0-241BDF201C95}"/>
              </a:ext>
            </a:extLst>
          </p:cNvPr>
          <p:cNvSpPr>
            <a:spLocks/>
          </p:cNvSpPr>
          <p:nvPr/>
        </p:nvSpPr>
        <p:spPr>
          <a:xfrm>
            <a:off x="245328" y="707366"/>
            <a:ext cx="11686478" cy="5629639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id="{9D91B8C4-C46B-DDE1-7C4D-25D7B4B2CBF5}"/>
              </a:ext>
            </a:extLst>
          </p:cNvPr>
          <p:cNvSpPr txBox="1"/>
          <p:nvPr/>
        </p:nvSpPr>
        <p:spPr>
          <a:xfrm>
            <a:off x="757195" y="1295703"/>
            <a:ext cx="1066279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Nesta etapa, o vendedor busca o próximo passo claro: um avanço no processo ou o fechamento da venda. O compromisso pode ser uma assinatura, uma aprovação formal, ou até o agendamento de uma nova reunião. Nos funis, a assinatura do contrato está associada as etapas Encerrado, Venda e Fechamento.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C9D2326-AB5B-AA45-1617-BC70EE15F7FE}"/>
              </a:ext>
            </a:extLst>
          </p:cNvPr>
          <p:cNvGrpSpPr/>
          <p:nvPr/>
        </p:nvGrpSpPr>
        <p:grpSpPr>
          <a:xfrm>
            <a:off x="392918" y="2814088"/>
            <a:ext cx="11491568" cy="3560803"/>
            <a:chOff x="392918" y="2814088"/>
            <a:chExt cx="11491568" cy="3560803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80117EA5-EA72-7E81-4DBB-9CE015647AC3}"/>
                </a:ext>
              </a:extLst>
            </p:cNvPr>
            <p:cNvGrpSpPr/>
            <p:nvPr/>
          </p:nvGrpSpPr>
          <p:grpSpPr>
            <a:xfrm>
              <a:off x="392918" y="2814088"/>
              <a:ext cx="3786601" cy="3280718"/>
              <a:chOff x="5989806" y="1222551"/>
              <a:chExt cx="5176031" cy="4484523"/>
            </a:xfrm>
          </p:grpSpPr>
          <p:grpSp>
            <p:nvGrpSpPr>
              <p:cNvPr id="86" name="Agrupar 85">
                <a:extLst>
                  <a:ext uri="{FF2B5EF4-FFF2-40B4-BE49-F238E27FC236}">
                    <a16:creationId xmlns:a16="http://schemas.microsoft.com/office/drawing/2014/main" id="{40E31F58-4531-6436-93F9-7E6BA52487D0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92" name="Forma Livre: Forma 91">
                  <a:extLst>
                    <a:ext uri="{FF2B5EF4-FFF2-40B4-BE49-F238E27FC236}">
                      <a16:creationId xmlns:a16="http://schemas.microsoft.com/office/drawing/2014/main" id="{C9C0DAEF-79AC-EFB1-377E-4E724571801D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3" name="Forma Livre: Forma 92">
                  <a:extLst>
                    <a:ext uri="{FF2B5EF4-FFF2-40B4-BE49-F238E27FC236}">
                      <a16:creationId xmlns:a16="http://schemas.microsoft.com/office/drawing/2014/main" id="{7763D4D7-7265-79D2-74EE-0C433C30C810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94" name="Forma Livre: Forma 93">
                  <a:extLst>
                    <a:ext uri="{FF2B5EF4-FFF2-40B4-BE49-F238E27FC236}">
                      <a16:creationId xmlns:a16="http://schemas.microsoft.com/office/drawing/2014/main" id="{702BB1C9-BF55-CE44-A069-FFE57F0F6EF5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5" name="Forma Livre: Forma 94">
                  <a:extLst>
                    <a:ext uri="{FF2B5EF4-FFF2-40B4-BE49-F238E27FC236}">
                      <a16:creationId xmlns:a16="http://schemas.microsoft.com/office/drawing/2014/main" id="{35C4A5E6-CA49-ACEC-40CD-B2B6F5D40FED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96" name="Forma Livre: Forma 95">
                  <a:extLst>
                    <a:ext uri="{FF2B5EF4-FFF2-40B4-BE49-F238E27FC236}">
                      <a16:creationId xmlns:a16="http://schemas.microsoft.com/office/drawing/2014/main" id="{8DF0A980-169D-C268-5ED7-91CAED1C8FE0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F09737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</p:grpSp>
          <p:sp>
            <p:nvSpPr>
              <p:cNvPr id="87" name="CaixaDeTexto 86">
                <a:extLst>
                  <a:ext uri="{FF2B5EF4-FFF2-40B4-BE49-F238E27FC236}">
                    <a16:creationId xmlns:a16="http://schemas.microsoft.com/office/drawing/2014/main" id="{E48D2787-7072-F2FB-67F1-605A558F76A9}"/>
                  </a:ext>
                </a:extLst>
              </p:cNvPr>
              <p:cNvSpPr txBox="1"/>
              <p:nvPr/>
            </p:nvSpPr>
            <p:spPr>
              <a:xfrm>
                <a:off x="7554332" y="1487519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88" name="CaixaDeTexto 87">
                <a:extLst>
                  <a:ext uri="{FF2B5EF4-FFF2-40B4-BE49-F238E27FC236}">
                    <a16:creationId xmlns:a16="http://schemas.microsoft.com/office/drawing/2014/main" id="{9D4C796E-1123-BCBC-F380-FD4EDC5C000F}"/>
                  </a:ext>
                </a:extLst>
              </p:cNvPr>
              <p:cNvSpPr txBox="1"/>
              <p:nvPr/>
            </p:nvSpPr>
            <p:spPr>
              <a:xfrm>
                <a:off x="7412074" y="2380761"/>
                <a:ext cx="2331085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Desenvolvimento</a:t>
                </a:r>
              </a:p>
            </p:txBody>
          </p:sp>
          <p:sp>
            <p:nvSpPr>
              <p:cNvPr id="89" name="CaixaDeTexto 88">
                <a:extLst>
                  <a:ext uri="{FF2B5EF4-FFF2-40B4-BE49-F238E27FC236}">
                    <a16:creationId xmlns:a16="http://schemas.microsoft.com/office/drawing/2014/main" id="{A9B3205C-9B03-3099-D6CD-1A82FFABBACF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90" name="CaixaDeTexto 89">
                <a:extLst>
                  <a:ext uri="{FF2B5EF4-FFF2-40B4-BE49-F238E27FC236}">
                    <a16:creationId xmlns:a16="http://schemas.microsoft.com/office/drawing/2014/main" id="{CEA33BF6-0136-D4DD-3904-A4FEFD3FB8F2}"/>
                  </a:ext>
                </a:extLst>
              </p:cNvPr>
              <p:cNvSpPr txBox="1"/>
              <p:nvPr/>
            </p:nvSpPr>
            <p:spPr>
              <a:xfrm>
                <a:off x="6537866" y="4038553"/>
                <a:ext cx="4079915" cy="6310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Aguardando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efetivação</a:t>
                </a:r>
              </a:p>
            </p:txBody>
          </p:sp>
          <p:sp>
            <p:nvSpPr>
              <p:cNvPr id="91" name="CaixaDeTexto 90">
                <a:extLst>
                  <a:ext uri="{FF2B5EF4-FFF2-40B4-BE49-F238E27FC236}">
                    <a16:creationId xmlns:a16="http://schemas.microsoft.com/office/drawing/2014/main" id="{49EFF104-FD79-A1A6-D563-0F46C2EA1779}"/>
                  </a:ext>
                </a:extLst>
              </p:cNvPr>
              <p:cNvSpPr txBox="1"/>
              <p:nvPr/>
            </p:nvSpPr>
            <p:spPr>
              <a:xfrm>
                <a:off x="7820164" y="4935457"/>
                <a:ext cx="1554757" cy="4207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rgbClr val="4C110B"/>
                    </a:solidFill>
                  </a:rPr>
                  <a:t>Encerrado</a:t>
                </a:r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C290F163-2CE3-F470-22B4-6DC60B104BFC}"/>
                </a:ext>
              </a:extLst>
            </p:cNvPr>
            <p:cNvGrpSpPr/>
            <p:nvPr/>
          </p:nvGrpSpPr>
          <p:grpSpPr>
            <a:xfrm flipH="1">
              <a:off x="8541026" y="2814088"/>
              <a:ext cx="3343460" cy="3313896"/>
              <a:chOff x="5457222" y="972662"/>
              <a:chExt cx="5721147" cy="5195225"/>
            </a:xfrm>
          </p:grpSpPr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B6C03693-7CD1-6F29-4F05-DB4BECDF46FA}"/>
                  </a:ext>
                </a:extLst>
              </p:cNvPr>
              <p:cNvSpPr txBox="1"/>
              <p:nvPr/>
            </p:nvSpPr>
            <p:spPr>
              <a:xfrm>
                <a:off x="7554332" y="1473367"/>
                <a:ext cx="204698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Prospecção</a:t>
                </a: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F95AB5D0-3EFC-7CC7-8714-BDBABE58557E}"/>
                  </a:ext>
                </a:extLst>
              </p:cNvPr>
              <p:cNvSpPr txBox="1"/>
              <p:nvPr/>
            </p:nvSpPr>
            <p:spPr>
              <a:xfrm>
                <a:off x="7529254" y="2351770"/>
                <a:ext cx="2097137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Desenvolvimento</a:t>
                </a:r>
              </a:p>
            </p:txBody>
          </p:sp>
          <p:sp>
            <p:nvSpPr>
              <p:cNvPr id="70" name="CaixaDeTexto 69">
                <a:extLst>
                  <a:ext uri="{FF2B5EF4-FFF2-40B4-BE49-F238E27FC236}">
                    <a16:creationId xmlns:a16="http://schemas.microsoft.com/office/drawing/2014/main" id="{BBB701BF-BFAB-5AD3-738E-4E09B606CEE2}"/>
                  </a:ext>
                </a:extLst>
              </p:cNvPr>
              <p:cNvSpPr txBox="1"/>
              <p:nvPr/>
            </p:nvSpPr>
            <p:spPr>
              <a:xfrm>
                <a:off x="7655922" y="3230173"/>
                <a:ext cx="1843801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b="1">
                    <a:solidFill>
                      <a:schemeClr val="bg1"/>
                    </a:solidFill>
                    <a:latin typeface="AMX" pitchFamily="2" charset="0"/>
                  </a:rPr>
                  <a:t>Negociação</a:t>
                </a:r>
              </a:p>
            </p:txBody>
          </p:sp>
          <p:grpSp>
            <p:nvGrpSpPr>
              <p:cNvPr id="71" name="Agrupar 70">
                <a:extLst>
                  <a:ext uri="{FF2B5EF4-FFF2-40B4-BE49-F238E27FC236}">
                    <a16:creationId xmlns:a16="http://schemas.microsoft.com/office/drawing/2014/main" id="{12D56735-CEC9-68FD-6DAC-DB122841D283}"/>
                  </a:ext>
                </a:extLst>
              </p:cNvPr>
              <p:cNvGrpSpPr/>
              <p:nvPr/>
            </p:nvGrpSpPr>
            <p:grpSpPr>
              <a:xfrm>
                <a:off x="5457222" y="972662"/>
                <a:ext cx="5721147" cy="5195225"/>
                <a:chOff x="5457222" y="972662"/>
                <a:chExt cx="5721147" cy="5195225"/>
              </a:xfrm>
            </p:grpSpPr>
            <p:sp>
              <p:nvSpPr>
                <p:cNvPr id="79" name="Forma Livre 31">
                  <a:extLst>
                    <a:ext uri="{FF2B5EF4-FFF2-40B4-BE49-F238E27FC236}">
                      <a16:creationId xmlns:a16="http://schemas.microsoft.com/office/drawing/2014/main" id="{C5B4C561-6B2C-D20D-C0AC-8BE0EF2314F9}"/>
                    </a:ext>
                  </a:extLst>
                </p:cNvPr>
                <p:cNvSpPr/>
                <p:nvPr/>
              </p:nvSpPr>
              <p:spPr>
                <a:xfrm>
                  <a:off x="7894627" y="5422937"/>
                  <a:ext cx="818682" cy="744950"/>
                </a:xfrm>
                <a:custGeom>
                  <a:avLst/>
                  <a:gdLst>
                    <a:gd name="connsiteX0" fmla="*/ 818682 w 818682"/>
                    <a:gd name="connsiteY0" fmla="*/ 0 h 744950"/>
                    <a:gd name="connsiteX1" fmla="*/ 409341 w 818682"/>
                    <a:gd name="connsiteY1" fmla="*/ 744951 h 744950"/>
                    <a:gd name="connsiteX2" fmla="*/ 0 w 818682"/>
                    <a:gd name="connsiteY2" fmla="*/ 0 h 744950"/>
                    <a:gd name="connsiteX3" fmla="*/ 818682 w 818682"/>
                    <a:gd name="connsiteY3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818682" h="744950">
                      <a:moveTo>
                        <a:pt x="818682" y="0"/>
                      </a:move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818682" y="0"/>
                      </a:lnTo>
                      <a:close/>
                    </a:path>
                  </a:pathLst>
                </a:custGeom>
                <a:solidFill>
                  <a:srgbClr val="F09737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0" name="Forma Livre 32">
                  <a:extLst>
                    <a:ext uri="{FF2B5EF4-FFF2-40B4-BE49-F238E27FC236}">
                      <a16:creationId xmlns:a16="http://schemas.microsoft.com/office/drawing/2014/main" id="{D8F35C45-D43F-251D-8C6E-E8202CF45FF0}"/>
                    </a:ext>
                  </a:extLst>
                </p:cNvPr>
                <p:cNvSpPr/>
                <p:nvPr/>
              </p:nvSpPr>
              <p:spPr>
                <a:xfrm>
                  <a:off x="7485285" y="4677986"/>
                  <a:ext cx="1637363" cy="744950"/>
                </a:xfrm>
                <a:custGeom>
                  <a:avLst/>
                  <a:gdLst>
                    <a:gd name="connsiteX0" fmla="*/ 1637364 w 1637363"/>
                    <a:gd name="connsiteY0" fmla="*/ 0 h 744950"/>
                    <a:gd name="connsiteX1" fmla="*/ 1228023 w 1637363"/>
                    <a:gd name="connsiteY1" fmla="*/ 744950 h 744950"/>
                    <a:gd name="connsiteX2" fmla="*/ 409341 w 1637363"/>
                    <a:gd name="connsiteY2" fmla="*/ 744950 h 744950"/>
                    <a:gd name="connsiteX3" fmla="*/ 0 w 1637363"/>
                    <a:gd name="connsiteY3" fmla="*/ 0 h 744950"/>
                    <a:gd name="connsiteX4" fmla="*/ 1637364 w 163736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37363" h="744950">
                      <a:moveTo>
                        <a:pt x="1637364" y="0"/>
                      </a:moveTo>
                      <a:lnTo>
                        <a:pt x="1228023" y="744950"/>
                      </a:lnTo>
                      <a:lnTo>
                        <a:pt x="409341" y="744950"/>
                      </a:lnTo>
                      <a:lnTo>
                        <a:pt x="0" y="0"/>
                      </a:lnTo>
                      <a:lnTo>
                        <a:pt x="1637364" y="0"/>
                      </a:lnTo>
                      <a:close/>
                    </a:path>
                  </a:pathLst>
                </a:custGeom>
                <a:solidFill>
                  <a:srgbClr val="D96228"/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1" name="Forma Livre 33">
                  <a:extLst>
                    <a:ext uri="{FF2B5EF4-FFF2-40B4-BE49-F238E27FC236}">
                      <a16:creationId xmlns:a16="http://schemas.microsoft.com/office/drawing/2014/main" id="{8958FB4B-D22A-25A2-C1C4-E981A4E44572}"/>
                    </a:ext>
                  </a:extLst>
                </p:cNvPr>
                <p:cNvSpPr/>
                <p:nvPr/>
              </p:nvSpPr>
              <p:spPr>
                <a:xfrm>
                  <a:off x="7076050" y="3933036"/>
                  <a:ext cx="2455941" cy="744950"/>
                </a:xfrm>
                <a:custGeom>
                  <a:avLst/>
                  <a:gdLst>
                    <a:gd name="connsiteX0" fmla="*/ 2455942 w 2455941"/>
                    <a:gd name="connsiteY0" fmla="*/ 0 h 744950"/>
                    <a:gd name="connsiteX1" fmla="*/ 2046600 w 2455941"/>
                    <a:gd name="connsiteY1" fmla="*/ 744951 h 744950"/>
                    <a:gd name="connsiteX2" fmla="*/ 409237 w 2455941"/>
                    <a:gd name="connsiteY2" fmla="*/ 744951 h 744950"/>
                    <a:gd name="connsiteX3" fmla="*/ 0 w 2455941"/>
                    <a:gd name="connsiteY3" fmla="*/ 0 h 744950"/>
                    <a:gd name="connsiteX4" fmla="*/ 2455942 w 2455941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5941" h="744950">
                      <a:moveTo>
                        <a:pt x="2455942" y="0"/>
                      </a:moveTo>
                      <a:lnTo>
                        <a:pt x="2046600" y="744951"/>
                      </a:lnTo>
                      <a:lnTo>
                        <a:pt x="409237" y="744951"/>
                      </a:lnTo>
                      <a:lnTo>
                        <a:pt x="0" y="0"/>
                      </a:lnTo>
                      <a:lnTo>
                        <a:pt x="2455942" y="0"/>
                      </a:lnTo>
                      <a:close/>
                    </a:path>
                  </a:pathLst>
                </a:custGeom>
                <a:solidFill>
                  <a:srgbClr val="C83C2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2" name="Forma Livre 34">
                  <a:extLst>
                    <a:ext uri="{FF2B5EF4-FFF2-40B4-BE49-F238E27FC236}">
                      <a16:creationId xmlns:a16="http://schemas.microsoft.com/office/drawing/2014/main" id="{91888ED2-9B17-9926-6BB6-3878F68A5911}"/>
                    </a:ext>
                  </a:extLst>
                </p:cNvPr>
                <p:cNvSpPr/>
                <p:nvPr/>
              </p:nvSpPr>
              <p:spPr>
                <a:xfrm>
                  <a:off x="6666709" y="3188086"/>
                  <a:ext cx="3274519" cy="744950"/>
                </a:xfrm>
                <a:custGeom>
                  <a:avLst/>
                  <a:gdLst>
                    <a:gd name="connsiteX0" fmla="*/ 3274519 w 3274519"/>
                    <a:gd name="connsiteY0" fmla="*/ 0 h 744950"/>
                    <a:gd name="connsiteX1" fmla="*/ 2865283 w 3274519"/>
                    <a:gd name="connsiteY1" fmla="*/ 744951 h 744950"/>
                    <a:gd name="connsiteX2" fmla="*/ 409341 w 3274519"/>
                    <a:gd name="connsiteY2" fmla="*/ 744951 h 744950"/>
                    <a:gd name="connsiteX3" fmla="*/ 0 w 3274519"/>
                    <a:gd name="connsiteY3" fmla="*/ 0 h 744950"/>
                    <a:gd name="connsiteX4" fmla="*/ 3274519 w 3274519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74519" h="744950">
                      <a:moveTo>
                        <a:pt x="3274519" y="0"/>
                      </a:moveTo>
                      <a:lnTo>
                        <a:pt x="2865283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3274519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sp>
              <p:nvSpPr>
                <p:cNvPr id="83" name="Forma Livre 35">
                  <a:extLst>
                    <a:ext uri="{FF2B5EF4-FFF2-40B4-BE49-F238E27FC236}">
                      <a16:creationId xmlns:a16="http://schemas.microsoft.com/office/drawing/2014/main" id="{DEF6774C-5CA0-2725-3CE6-2D53F3A1799F}"/>
                    </a:ext>
                  </a:extLst>
                </p:cNvPr>
                <p:cNvSpPr/>
                <p:nvPr/>
              </p:nvSpPr>
              <p:spPr>
                <a:xfrm>
                  <a:off x="6257368" y="2443135"/>
                  <a:ext cx="4093200" cy="744950"/>
                </a:xfrm>
                <a:custGeom>
                  <a:avLst/>
                  <a:gdLst>
                    <a:gd name="connsiteX0" fmla="*/ 4093201 w 4093200"/>
                    <a:gd name="connsiteY0" fmla="*/ 0 h 744950"/>
                    <a:gd name="connsiteX1" fmla="*/ 3683860 w 4093200"/>
                    <a:gd name="connsiteY1" fmla="*/ 744951 h 744950"/>
                    <a:gd name="connsiteX2" fmla="*/ 409341 w 4093200"/>
                    <a:gd name="connsiteY2" fmla="*/ 744951 h 744950"/>
                    <a:gd name="connsiteX3" fmla="*/ 0 w 4093200"/>
                    <a:gd name="connsiteY3" fmla="*/ 0 h 744950"/>
                    <a:gd name="connsiteX4" fmla="*/ 4093201 w 4093200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093200" h="744950">
                      <a:moveTo>
                        <a:pt x="4093201" y="0"/>
                      </a:moveTo>
                      <a:lnTo>
                        <a:pt x="3683860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09320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 dirty="0"/>
                </a:p>
              </p:txBody>
            </p:sp>
            <p:sp>
              <p:nvSpPr>
                <p:cNvPr id="84" name="Forma Livre 36">
                  <a:extLst>
                    <a:ext uri="{FF2B5EF4-FFF2-40B4-BE49-F238E27FC236}">
                      <a16:creationId xmlns:a16="http://schemas.microsoft.com/office/drawing/2014/main" id="{5A10CFE8-ED69-1C0E-1CE8-7AFE79E85049}"/>
                    </a:ext>
                  </a:extLst>
                </p:cNvPr>
                <p:cNvSpPr/>
                <p:nvPr/>
              </p:nvSpPr>
              <p:spPr>
                <a:xfrm>
                  <a:off x="5848027" y="1698185"/>
                  <a:ext cx="4911883" cy="744950"/>
                </a:xfrm>
                <a:custGeom>
                  <a:avLst/>
                  <a:gdLst>
                    <a:gd name="connsiteX0" fmla="*/ 4911883 w 4911883"/>
                    <a:gd name="connsiteY0" fmla="*/ 0 h 744950"/>
                    <a:gd name="connsiteX1" fmla="*/ 4502542 w 4911883"/>
                    <a:gd name="connsiteY1" fmla="*/ 744951 h 744950"/>
                    <a:gd name="connsiteX2" fmla="*/ 409341 w 4911883"/>
                    <a:gd name="connsiteY2" fmla="*/ 744951 h 744950"/>
                    <a:gd name="connsiteX3" fmla="*/ 0 w 4911883"/>
                    <a:gd name="connsiteY3" fmla="*/ 0 h 744950"/>
                    <a:gd name="connsiteX4" fmla="*/ 4911883 w 4911883"/>
                    <a:gd name="connsiteY4" fmla="*/ 0 h 7449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911883" h="744950">
                      <a:moveTo>
                        <a:pt x="4911883" y="0"/>
                      </a:moveTo>
                      <a:lnTo>
                        <a:pt x="4502542" y="744951"/>
                      </a:lnTo>
                      <a:lnTo>
                        <a:pt x="409341" y="744951"/>
                      </a:lnTo>
                      <a:lnTo>
                        <a:pt x="0" y="0"/>
                      </a:lnTo>
                      <a:lnTo>
                        <a:pt x="4911883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 w="1045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t-BR"/>
                </a:p>
              </p:txBody>
            </p:sp>
            <p:pic>
              <p:nvPicPr>
                <p:cNvPr id="85" name="Gráfico 84">
                  <a:extLst>
                    <a:ext uri="{FF2B5EF4-FFF2-40B4-BE49-F238E27FC236}">
                      <a16:creationId xmlns:a16="http://schemas.microsoft.com/office/drawing/2014/main" id="{590821B4-9D00-E4A9-F282-32014AFE671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7222" y="972662"/>
                  <a:ext cx="5721147" cy="735247"/>
                </a:xfrm>
                <a:prstGeom prst="rect">
                  <a:avLst/>
                </a:prstGeom>
              </p:spPr>
            </p:pic>
          </p:grpSp>
          <p:sp>
            <p:nvSpPr>
              <p:cNvPr id="72" name="CaixaDeTexto 71">
                <a:extLst>
                  <a:ext uri="{FF2B5EF4-FFF2-40B4-BE49-F238E27FC236}">
                    <a16:creationId xmlns:a16="http://schemas.microsoft.com/office/drawing/2014/main" id="{3A67C91F-9F18-846A-27CB-201A34230500}"/>
                  </a:ext>
                </a:extLst>
              </p:cNvPr>
              <p:cNvSpPr txBox="1"/>
              <p:nvPr/>
            </p:nvSpPr>
            <p:spPr>
              <a:xfrm>
                <a:off x="7306359" y="1845368"/>
                <a:ext cx="2046980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73" name="CaixaDeTexto 6">
                <a:extLst>
                  <a:ext uri="{FF2B5EF4-FFF2-40B4-BE49-F238E27FC236}">
                    <a16:creationId xmlns:a16="http://schemas.microsoft.com/office/drawing/2014/main" id="{630CC179-9BFF-FBB1-6255-548F41817D98}"/>
                  </a:ext>
                </a:extLst>
              </p:cNvPr>
              <p:cNvSpPr txBox="1"/>
              <p:nvPr/>
            </p:nvSpPr>
            <p:spPr>
              <a:xfrm>
                <a:off x="5885493" y="1206689"/>
                <a:ext cx="4717521" cy="4031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Geração de Leads</a:t>
                </a:r>
              </a:p>
            </p:txBody>
          </p:sp>
          <p:sp>
            <p:nvSpPr>
              <p:cNvPr id="74" name="CaixaDeTexto 73">
                <a:extLst>
                  <a:ext uri="{FF2B5EF4-FFF2-40B4-BE49-F238E27FC236}">
                    <a16:creationId xmlns:a16="http://schemas.microsoft.com/office/drawing/2014/main" id="{45ADBBB4-3CB4-5B2B-098D-ED03B90B6789}"/>
                  </a:ext>
                </a:extLst>
              </p:cNvPr>
              <p:cNvSpPr txBox="1"/>
              <p:nvPr/>
            </p:nvSpPr>
            <p:spPr>
              <a:xfrm>
                <a:off x="6479342" y="2579106"/>
                <a:ext cx="3529823" cy="4342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Preparação para venda</a:t>
                </a:r>
              </a:p>
            </p:txBody>
          </p:sp>
          <p:sp>
            <p:nvSpPr>
              <p:cNvPr id="75" name="CaixaDeTexto 74">
                <a:extLst>
                  <a:ext uri="{FF2B5EF4-FFF2-40B4-BE49-F238E27FC236}">
                    <a16:creationId xmlns:a16="http://schemas.microsoft.com/office/drawing/2014/main" id="{79267A89-EB6D-1C5B-BACB-10DF0B2E44C9}"/>
                  </a:ext>
                </a:extLst>
              </p:cNvPr>
              <p:cNvSpPr txBox="1"/>
              <p:nvPr/>
            </p:nvSpPr>
            <p:spPr>
              <a:xfrm>
                <a:off x="6896280" y="3154712"/>
                <a:ext cx="2815483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Contato</a:t>
                </a:r>
              </a:p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e oportunidades</a:t>
                </a:r>
              </a:p>
            </p:txBody>
          </p:sp>
          <p:sp>
            <p:nvSpPr>
              <p:cNvPr id="76" name="CaixaDeTexto 75">
                <a:extLst>
                  <a:ext uri="{FF2B5EF4-FFF2-40B4-BE49-F238E27FC236}">
                    <a16:creationId xmlns:a16="http://schemas.microsoft.com/office/drawing/2014/main" id="{376BD9B7-8997-35EC-BCAC-CD681FD3B716}"/>
                  </a:ext>
                </a:extLst>
              </p:cNvPr>
              <p:cNvSpPr txBox="1"/>
              <p:nvPr/>
            </p:nvSpPr>
            <p:spPr>
              <a:xfrm>
                <a:off x="7002905" y="3914048"/>
                <a:ext cx="2482699" cy="723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200" b="1" dirty="0">
                    <a:solidFill>
                      <a:schemeClr val="bg1"/>
                    </a:solidFill>
                  </a:rPr>
                  <a:t>Negociação</a:t>
                </a:r>
                <a:br>
                  <a:rPr lang="pt-BR" sz="1200" b="1" dirty="0">
                    <a:solidFill>
                      <a:schemeClr val="bg1"/>
                    </a:solidFill>
                  </a:rPr>
                </a:br>
                <a:r>
                  <a:rPr lang="pt-BR" sz="1200" b="1" dirty="0">
                    <a:solidFill>
                      <a:schemeClr val="bg1"/>
                    </a:solidFill>
                  </a:rPr>
                  <a:t>e proposta</a:t>
                </a:r>
              </a:p>
            </p:txBody>
          </p:sp>
          <p:sp>
            <p:nvSpPr>
              <p:cNvPr id="77" name="CaixaDeTexto 76">
                <a:extLst>
                  <a:ext uri="{FF2B5EF4-FFF2-40B4-BE49-F238E27FC236}">
                    <a16:creationId xmlns:a16="http://schemas.microsoft.com/office/drawing/2014/main" id="{B68831F3-CB63-5835-44F8-367F7B714916}"/>
                  </a:ext>
                </a:extLst>
              </p:cNvPr>
              <p:cNvSpPr txBox="1"/>
              <p:nvPr/>
            </p:nvSpPr>
            <p:spPr>
              <a:xfrm>
                <a:off x="6289892" y="4864092"/>
                <a:ext cx="4079914" cy="355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Fechamento</a:t>
                </a:r>
              </a:p>
            </p:txBody>
          </p:sp>
          <p:sp>
            <p:nvSpPr>
              <p:cNvPr id="78" name="CaixaDeTexto 77">
                <a:extLst>
                  <a:ext uri="{FF2B5EF4-FFF2-40B4-BE49-F238E27FC236}">
                    <a16:creationId xmlns:a16="http://schemas.microsoft.com/office/drawing/2014/main" id="{612C3E00-493B-FAA3-72C4-6C1913189798}"/>
                  </a:ext>
                </a:extLst>
              </p:cNvPr>
              <p:cNvSpPr txBox="1"/>
              <p:nvPr/>
            </p:nvSpPr>
            <p:spPr>
              <a:xfrm>
                <a:off x="7410599" y="5504726"/>
                <a:ext cx="1774494" cy="4825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/>
                  <a:t>Pós-venda</a:t>
                </a:r>
              </a:p>
            </p:txBody>
          </p:sp>
        </p:grp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6570F7F4-00CC-AF64-4D10-30FF4DC10B5E}"/>
                </a:ext>
              </a:extLst>
            </p:cNvPr>
            <p:cNvGrpSpPr/>
            <p:nvPr/>
          </p:nvGrpSpPr>
          <p:grpSpPr>
            <a:xfrm>
              <a:off x="4341611" y="2820808"/>
              <a:ext cx="4102119" cy="3554083"/>
              <a:chOff x="5989806" y="1222551"/>
              <a:chExt cx="5176031" cy="4484523"/>
            </a:xfrm>
          </p:grpSpPr>
          <p:grpSp>
            <p:nvGrpSpPr>
              <p:cNvPr id="7" name="Agrupar 6">
                <a:extLst>
                  <a:ext uri="{FF2B5EF4-FFF2-40B4-BE49-F238E27FC236}">
                    <a16:creationId xmlns:a16="http://schemas.microsoft.com/office/drawing/2014/main" id="{760536CB-E05F-436C-A15E-0FA1491FFB56}"/>
                  </a:ext>
                </a:extLst>
              </p:cNvPr>
              <p:cNvGrpSpPr/>
              <p:nvPr/>
            </p:nvGrpSpPr>
            <p:grpSpPr>
              <a:xfrm>
                <a:off x="5989806" y="1222551"/>
                <a:ext cx="5176031" cy="4484523"/>
                <a:chOff x="-7036597" y="5219980"/>
                <a:chExt cx="5176031" cy="4484523"/>
              </a:xfrm>
            </p:grpSpPr>
            <p:sp>
              <p:nvSpPr>
                <p:cNvPr id="61" name="Forma Livre: Forma 60">
                  <a:extLst>
                    <a:ext uri="{FF2B5EF4-FFF2-40B4-BE49-F238E27FC236}">
                      <a16:creationId xmlns:a16="http://schemas.microsoft.com/office/drawing/2014/main" id="{71AC8E41-537D-66E2-3BF5-6BDB440CC041}"/>
                    </a:ext>
                  </a:extLst>
                </p:cNvPr>
                <p:cNvSpPr/>
                <p:nvPr/>
              </p:nvSpPr>
              <p:spPr>
                <a:xfrm rot="10800000">
                  <a:off x="-7036597" y="5219980"/>
                  <a:ext cx="5176031" cy="896905"/>
                </a:xfrm>
                <a:custGeom>
                  <a:avLst/>
                  <a:gdLst>
                    <a:gd name="connsiteX0" fmla="*/ 5176031 w 5176031"/>
                    <a:gd name="connsiteY0" fmla="*/ 896905 h 896905"/>
                    <a:gd name="connsiteX1" fmla="*/ 0 w 5176031"/>
                    <a:gd name="connsiteY1" fmla="*/ 896905 h 896905"/>
                    <a:gd name="connsiteX2" fmla="*/ 517603 w 5176031"/>
                    <a:gd name="connsiteY2" fmla="*/ 0 h 896905"/>
                    <a:gd name="connsiteX3" fmla="*/ 4658427 w 5176031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176031" h="896905">
                      <a:moveTo>
                        <a:pt x="5176031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4658427" y="0"/>
                      </a:lnTo>
                      <a:close/>
                    </a:path>
                  </a:pathLst>
                </a:custGeom>
                <a:solidFill>
                  <a:srgbClr val="4C110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4" name="Forma Livre: Forma 63">
                  <a:extLst>
                    <a:ext uri="{FF2B5EF4-FFF2-40B4-BE49-F238E27FC236}">
                      <a16:creationId xmlns:a16="http://schemas.microsoft.com/office/drawing/2014/main" id="{D88CD736-5FC9-3106-6120-64D7534EDDA3}"/>
                    </a:ext>
                  </a:extLst>
                </p:cNvPr>
                <p:cNvSpPr/>
                <p:nvPr/>
              </p:nvSpPr>
              <p:spPr>
                <a:xfrm rot="10800000">
                  <a:off x="-6518993" y="6116885"/>
                  <a:ext cx="4140824" cy="896905"/>
                </a:xfrm>
                <a:custGeom>
                  <a:avLst/>
                  <a:gdLst>
                    <a:gd name="connsiteX0" fmla="*/ 4140824 w 4140824"/>
                    <a:gd name="connsiteY0" fmla="*/ 896905 h 896905"/>
                    <a:gd name="connsiteX1" fmla="*/ 0 w 4140824"/>
                    <a:gd name="connsiteY1" fmla="*/ 896905 h 896905"/>
                    <a:gd name="connsiteX2" fmla="*/ 517603 w 4140824"/>
                    <a:gd name="connsiteY2" fmla="*/ 0 h 896905"/>
                    <a:gd name="connsiteX3" fmla="*/ 3623221 w 4140824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140824" h="896905">
                      <a:moveTo>
                        <a:pt x="4140824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3623221" y="0"/>
                      </a:lnTo>
                      <a:close/>
                    </a:path>
                  </a:pathLst>
                </a:custGeom>
                <a:solidFill>
                  <a:srgbClr val="813012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 dirty="0"/>
                </a:p>
              </p:txBody>
            </p:sp>
            <p:sp>
              <p:nvSpPr>
                <p:cNvPr id="65" name="Forma Livre: Forma 64">
                  <a:extLst>
                    <a:ext uri="{FF2B5EF4-FFF2-40B4-BE49-F238E27FC236}">
                      <a16:creationId xmlns:a16="http://schemas.microsoft.com/office/drawing/2014/main" id="{C9D5B551-2AFC-3575-FCBB-CA4D7137AE13}"/>
                    </a:ext>
                  </a:extLst>
                </p:cNvPr>
                <p:cNvSpPr/>
                <p:nvPr/>
              </p:nvSpPr>
              <p:spPr>
                <a:xfrm rot="10800000">
                  <a:off x="-6001390" y="7013790"/>
                  <a:ext cx="3105618" cy="896905"/>
                </a:xfrm>
                <a:custGeom>
                  <a:avLst/>
                  <a:gdLst>
                    <a:gd name="connsiteX0" fmla="*/ 3105618 w 3105618"/>
                    <a:gd name="connsiteY0" fmla="*/ 896905 h 896905"/>
                    <a:gd name="connsiteX1" fmla="*/ 0 w 3105618"/>
                    <a:gd name="connsiteY1" fmla="*/ 896905 h 896905"/>
                    <a:gd name="connsiteX2" fmla="*/ 517603 w 3105618"/>
                    <a:gd name="connsiteY2" fmla="*/ 0 h 896905"/>
                    <a:gd name="connsiteX3" fmla="*/ 2588015 w 3105618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618" h="896905">
                      <a:moveTo>
                        <a:pt x="3105618" y="896905"/>
                      </a:moveTo>
                      <a:lnTo>
                        <a:pt x="0" y="896905"/>
                      </a:lnTo>
                      <a:lnTo>
                        <a:pt x="517603" y="0"/>
                      </a:lnTo>
                      <a:lnTo>
                        <a:pt x="2588015" y="0"/>
                      </a:lnTo>
                      <a:close/>
                    </a:path>
                  </a:pathLst>
                </a:custGeom>
                <a:solidFill>
                  <a:srgbClr val="AF3F1B">
                    <a:alpha val="5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6" name="Forma Livre: Forma 65">
                  <a:extLst>
                    <a:ext uri="{FF2B5EF4-FFF2-40B4-BE49-F238E27FC236}">
                      <a16:creationId xmlns:a16="http://schemas.microsoft.com/office/drawing/2014/main" id="{E94F62F7-6FD4-ECFF-F097-F00B004474FD}"/>
                    </a:ext>
                  </a:extLst>
                </p:cNvPr>
                <p:cNvSpPr/>
                <p:nvPr/>
              </p:nvSpPr>
              <p:spPr>
                <a:xfrm rot="10800000">
                  <a:off x="-5483787" y="7910695"/>
                  <a:ext cx="2070412" cy="896905"/>
                </a:xfrm>
                <a:custGeom>
                  <a:avLst/>
                  <a:gdLst>
                    <a:gd name="connsiteX0" fmla="*/ 2070412 w 2070412"/>
                    <a:gd name="connsiteY0" fmla="*/ 896905 h 896905"/>
                    <a:gd name="connsiteX1" fmla="*/ 0 w 2070412"/>
                    <a:gd name="connsiteY1" fmla="*/ 896905 h 896905"/>
                    <a:gd name="connsiteX2" fmla="*/ 517604 w 2070412"/>
                    <a:gd name="connsiteY2" fmla="*/ 0 h 896905"/>
                    <a:gd name="connsiteX3" fmla="*/ 1552809 w 2070412"/>
                    <a:gd name="connsiteY3" fmla="*/ 0 h 896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070412" h="896905">
                      <a:moveTo>
                        <a:pt x="2070412" y="896905"/>
                      </a:moveTo>
                      <a:lnTo>
                        <a:pt x="0" y="896905"/>
                      </a:lnTo>
                      <a:lnTo>
                        <a:pt x="517604" y="0"/>
                      </a:lnTo>
                      <a:lnTo>
                        <a:pt x="1552809" y="0"/>
                      </a:lnTo>
                      <a:close/>
                    </a:path>
                  </a:pathLst>
                </a:custGeom>
                <a:solidFill>
                  <a:srgbClr val="D96228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  <p:sp>
              <p:nvSpPr>
                <p:cNvPr id="67" name="Forma Livre: Forma 66">
                  <a:extLst>
                    <a:ext uri="{FF2B5EF4-FFF2-40B4-BE49-F238E27FC236}">
                      <a16:creationId xmlns:a16="http://schemas.microsoft.com/office/drawing/2014/main" id="{F31D9E99-2D7B-BF5F-B0BD-BBE362484FE6}"/>
                    </a:ext>
                  </a:extLst>
                </p:cNvPr>
                <p:cNvSpPr/>
                <p:nvPr/>
              </p:nvSpPr>
              <p:spPr>
                <a:xfrm rot="10800000">
                  <a:off x="-4966184" y="8807599"/>
                  <a:ext cx="1035205" cy="896904"/>
                </a:xfrm>
                <a:custGeom>
                  <a:avLst/>
                  <a:gdLst>
                    <a:gd name="connsiteX0" fmla="*/ 1035205 w 1035205"/>
                    <a:gd name="connsiteY0" fmla="*/ 896904 h 896904"/>
                    <a:gd name="connsiteX1" fmla="*/ 0 w 1035205"/>
                    <a:gd name="connsiteY1" fmla="*/ 896904 h 896904"/>
                    <a:gd name="connsiteX2" fmla="*/ 517602 w 1035205"/>
                    <a:gd name="connsiteY2" fmla="*/ 0 h 8969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35205" h="896904">
                      <a:moveTo>
                        <a:pt x="1035205" y="896904"/>
                      </a:moveTo>
                      <a:lnTo>
                        <a:pt x="0" y="896904"/>
                      </a:lnTo>
                      <a:lnTo>
                        <a:pt x="517602" y="0"/>
                      </a:lnTo>
                      <a:close/>
                    </a:path>
                  </a:pathLst>
                </a:custGeom>
                <a:solidFill>
                  <a:srgbClr val="D96228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pt-BR" sz="1400"/>
                </a:p>
              </p:txBody>
            </p:sp>
          </p:grpSp>
          <p:sp>
            <p:nvSpPr>
              <p:cNvPr id="40" name="CaixaDeTexto 39">
                <a:extLst>
                  <a:ext uri="{FF2B5EF4-FFF2-40B4-BE49-F238E27FC236}">
                    <a16:creationId xmlns:a16="http://schemas.microsoft.com/office/drawing/2014/main" id="{0AA39640-B02B-6E19-FD46-74948EB33DF3}"/>
                  </a:ext>
                </a:extLst>
              </p:cNvPr>
              <p:cNvSpPr txBox="1"/>
              <p:nvPr/>
            </p:nvSpPr>
            <p:spPr>
              <a:xfrm>
                <a:off x="7554329" y="1486790"/>
                <a:ext cx="2046980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Prospecção</a:t>
                </a:r>
              </a:p>
            </p:txBody>
          </p:sp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24EFF5A1-44F8-DC88-4638-6B20CD3FB2CF}"/>
                  </a:ext>
                </a:extLst>
              </p:cNvPr>
              <p:cNvSpPr txBox="1"/>
              <p:nvPr/>
            </p:nvSpPr>
            <p:spPr>
              <a:xfrm>
                <a:off x="7529254" y="2383243"/>
                <a:ext cx="2097137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Relacionamento</a:t>
                </a: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FA416FD1-6173-C97F-CEAD-119A9F76A8CA}"/>
                  </a:ext>
                </a:extLst>
              </p:cNvPr>
              <p:cNvSpPr txBox="1"/>
              <p:nvPr/>
            </p:nvSpPr>
            <p:spPr>
              <a:xfrm>
                <a:off x="7655922" y="3277665"/>
                <a:ext cx="1843801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Negociação</a:t>
                </a:r>
              </a:p>
            </p:txBody>
          </p:sp>
          <p:sp>
            <p:nvSpPr>
              <p:cNvPr id="60" name="CaixaDeTexto 59">
                <a:extLst>
                  <a:ext uri="{FF2B5EF4-FFF2-40B4-BE49-F238E27FC236}">
                    <a16:creationId xmlns:a16="http://schemas.microsoft.com/office/drawing/2014/main" id="{3D55E9EC-9BCC-07CC-D928-E1D161542F94}"/>
                  </a:ext>
                </a:extLst>
              </p:cNvPr>
              <p:cNvSpPr txBox="1"/>
              <p:nvPr/>
            </p:nvSpPr>
            <p:spPr>
              <a:xfrm>
                <a:off x="6537863" y="4433959"/>
                <a:ext cx="4079914" cy="3758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pt-BR" sz="1400" b="1" dirty="0">
                    <a:solidFill>
                      <a:schemeClr val="bg1"/>
                    </a:solidFill>
                  </a:rPr>
                  <a:t>Venda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3763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B19E18-2036-EE7B-F959-C3C050A75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AC2D910-11FB-5204-535A-70B105EA09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3" t="4135" r="8362" b="6058"/>
          <a:stretch>
            <a:fillRect/>
          </a:stretch>
        </p:blipFill>
        <p:spPr>
          <a:xfrm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F48E4B95-EC8C-0754-976C-EFE3828258B4}"/>
              </a:ext>
            </a:extLst>
          </p:cNvPr>
          <p:cNvSpPr/>
          <p:nvPr/>
        </p:nvSpPr>
        <p:spPr>
          <a:xfrm>
            <a:off x="304801" y="2291929"/>
            <a:ext cx="6553200" cy="3164883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E54A6503-02AD-23D3-D4C4-B34F1A7193EE}"/>
              </a:ext>
            </a:extLst>
          </p:cNvPr>
          <p:cNvSpPr txBox="1"/>
          <p:nvPr/>
        </p:nvSpPr>
        <p:spPr>
          <a:xfrm>
            <a:off x="847488" y="2540763"/>
            <a:ext cx="478104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As etapas do processo de vendas</a:t>
            </a: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- Hora de Aprofundar:​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Agora que conhecemos as etapas do processo de vendas, chegou o momento de explorar o que fica nas entrelinhas.​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Vamos conversar? ​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1CD8301F-8733-5EE8-F445-1B9B1C28FB64}"/>
              </a:ext>
            </a:extLst>
          </p:cNvPr>
          <p:cNvGrpSpPr/>
          <p:nvPr/>
        </p:nvGrpSpPr>
        <p:grpSpPr>
          <a:xfrm>
            <a:off x="3871042" y="1401187"/>
            <a:ext cx="7181271" cy="4528008"/>
            <a:chOff x="1811094" y="3231268"/>
            <a:chExt cx="7181271" cy="4528008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5D317235-C6A2-EC9B-1E5D-D85741A3BD24}"/>
                </a:ext>
              </a:extLst>
            </p:cNvPr>
            <p:cNvSpPr/>
            <p:nvPr/>
          </p:nvSpPr>
          <p:spPr>
            <a:xfrm>
              <a:off x="4341186" y="3552366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4428FB08-F68E-9129-2168-CA71E559AF61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30BD37B8-E6F9-FCE7-E052-AF5F4651B93D}"/>
                </a:ext>
              </a:extLst>
            </p:cNvPr>
            <p:cNvSpPr/>
            <p:nvPr/>
          </p:nvSpPr>
          <p:spPr>
            <a:xfrm>
              <a:off x="1811094" y="6957392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7A6840C1-D0E1-DACA-F405-C4B6DDF643D5}"/>
                </a:ext>
              </a:extLst>
            </p:cNvPr>
            <p:cNvSpPr/>
            <p:nvPr/>
          </p:nvSpPr>
          <p:spPr>
            <a:xfrm>
              <a:off x="3569018" y="4144345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E71E2CA1-9ACE-684A-F9A7-95964B986579}"/>
                </a:ext>
              </a:extLst>
            </p:cNvPr>
            <p:cNvSpPr/>
            <p:nvPr/>
          </p:nvSpPr>
          <p:spPr>
            <a:xfrm>
              <a:off x="3931342" y="39819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74DCB349-A0FD-9A85-7BC4-4F1F14A8AFED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C5D17FB8-F5C4-7199-BFD3-D2BCFE302B85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093BE98A-B024-4E01-14DD-446033F0B277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1C83EAC-53EB-A4E5-C15A-46B2D25D1A89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1EE10271-14E2-E676-081A-5FA4A549C3AC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D137B133-2BBC-E71C-4E94-4D55F102C321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010ABA92-A536-2F46-64FE-C1F6A03A07B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439D4844-6827-6A62-49C3-0F1546AB843E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438D7256-DAE0-4BCC-5FDC-399BB168C2E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001921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76742-ECC8-124D-2E48-B2DA1177B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7F16D97E-4CC7-773C-261E-EFE224C323F6}"/>
              </a:ext>
            </a:extLst>
          </p:cNvPr>
          <p:cNvSpPr txBox="1"/>
          <p:nvPr/>
        </p:nvSpPr>
        <p:spPr>
          <a:xfrm>
            <a:off x="1326454" y="1545536"/>
            <a:ext cx="56319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Confira 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assuntos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 </a:t>
            </a:r>
          </a:p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que </a:t>
            </a:r>
            <a:r>
              <a:rPr lang="pt-BR" sz="3200" b="1" dirty="0">
                <a:solidFill>
                  <a:schemeClr val="bg1"/>
                </a:solidFill>
                <a:latin typeface="AMX" pitchFamily="2" charset="77"/>
              </a:rPr>
              <a:t>vamos abordar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4199E8C7-8B01-87AF-F809-A4C68EAF623A}"/>
              </a:ext>
            </a:extLst>
          </p:cNvPr>
          <p:cNvSpPr/>
          <p:nvPr/>
        </p:nvSpPr>
        <p:spPr>
          <a:xfrm>
            <a:off x="1329127" y="2781909"/>
            <a:ext cx="4022518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ETAPAS DO PROCESSO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DE VENDAS</a:t>
            </a:r>
          </a:p>
        </p:txBody>
      </p:sp>
      <p:sp>
        <p:nvSpPr>
          <p:cNvPr id="4" name="Retângulo: Cantos Arredondados 11">
            <a:extLst>
              <a:ext uri="{FF2B5EF4-FFF2-40B4-BE49-F238E27FC236}">
                <a16:creationId xmlns:a16="http://schemas.microsoft.com/office/drawing/2014/main" id="{2C3D3547-F5D0-DE92-6EB4-35CC92E09877}"/>
              </a:ext>
            </a:extLst>
          </p:cNvPr>
          <p:cNvSpPr/>
          <p:nvPr/>
        </p:nvSpPr>
        <p:spPr>
          <a:xfrm>
            <a:off x="1329128" y="3559274"/>
            <a:ext cx="4022517" cy="618211"/>
          </a:xfrm>
          <a:prstGeom prst="roundRect">
            <a:avLst>
              <a:gd name="adj" fmla="val 250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SUA MISSÃO COMO</a:t>
            </a:r>
          </a:p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CONSULTOR-DIAGNÓSTICO</a:t>
            </a:r>
          </a:p>
        </p:txBody>
      </p:sp>
      <p:sp>
        <p:nvSpPr>
          <p:cNvPr id="5" name="Retângulo: Cantos Arredondados 12">
            <a:extLst>
              <a:ext uri="{FF2B5EF4-FFF2-40B4-BE49-F238E27FC236}">
                <a16:creationId xmlns:a16="http://schemas.microsoft.com/office/drawing/2014/main" id="{DB119FBD-3A9F-8CA1-B528-A0754477B16D}"/>
              </a:ext>
            </a:extLst>
          </p:cNvPr>
          <p:cNvSpPr/>
          <p:nvPr/>
        </p:nvSpPr>
        <p:spPr>
          <a:xfrm>
            <a:off x="1329128" y="4336640"/>
            <a:ext cx="4022517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COMO APLICAR AS TÉCNICAS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NO SEU DIA A DIA</a:t>
            </a:r>
          </a:p>
        </p:txBody>
      </p:sp>
    </p:spTree>
    <p:extLst>
      <p:ext uri="{BB962C8B-B14F-4D97-AF65-F5344CB8AC3E}">
        <p14:creationId xmlns:p14="http://schemas.microsoft.com/office/powerpoint/2010/main" val="13321433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5">
            <a:extLst>
              <a:ext uri="{FF2B5EF4-FFF2-40B4-BE49-F238E27FC236}">
                <a16:creationId xmlns:a16="http://schemas.microsoft.com/office/drawing/2014/main" id="{B10F0B67-564B-4D45-2D46-74C6BA8B3F62}"/>
              </a:ext>
            </a:extLst>
          </p:cNvPr>
          <p:cNvSpPr/>
          <p:nvPr/>
        </p:nvSpPr>
        <p:spPr>
          <a:xfrm>
            <a:off x="245328" y="1162649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C61FCA7D-3659-18CF-12D0-BAA5F26834F4}"/>
              </a:ext>
            </a:extLst>
          </p:cNvPr>
          <p:cNvGrpSpPr/>
          <p:nvPr/>
        </p:nvGrpSpPr>
        <p:grpSpPr>
          <a:xfrm>
            <a:off x="5729248" y="1605539"/>
            <a:ext cx="5962925" cy="3852028"/>
            <a:chOff x="4924061" y="1870636"/>
            <a:chExt cx="5962925" cy="3852028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5B26956C-7BA9-31B5-0EC7-66B1CB60326B}"/>
                </a:ext>
              </a:extLst>
            </p:cNvPr>
            <p:cNvGrpSpPr/>
            <p:nvPr/>
          </p:nvGrpSpPr>
          <p:grpSpPr>
            <a:xfrm>
              <a:off x="4924061" y="1870636"/>
              <a:ext cx="4934116" cy="3852028"/>
              <a:chOff x="4924061" y="1870636"/>
              <a:chExt cx="4934116" cy="3852028"/>
            </a:xfrm>
          </p:grpSpPr>
          <p:sp>
            <p:nvSpPr>
              <p:cNvPr id="8" name="Retângulo Arredondado 93">
                <a:extLst>
                  <a:ext uri="{FF2B5EF4-FFF2-40B4-BE49-F238E27FC236}">
                    <a16:creationId xmlns:a16="http://schemas.microsoft.com/office/drawing/2014/main" id="{5D97BCC4-3ADE-4D35-3F95-45260E8C6CA8}"/>
                  </a:ext>
                </a:extLst>
              </p:cNvPr>
              <p:cNvSpPr/>
              <p:nvPr/>
            </p:nvSpPr>
            <p:spPr>
              <a:xfrm>
                <a:off x="9032387" y="18706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" name="Retângulo Arredondado 94">
                <a:extLst>
                  <a:ext uri="{FF2B5EF4-FFF2-40B4-BE49-F238E27FC236}">
                    <a16:creationId xmlns:a16="http://schemas.microsoft.com/office/drawing/2014/main" id="{7092E210-A0AE-3C76-CC7C-B3629322DAE5}"/>
                  </a:ext>
                </a:extLst>
              </p:cNvPr>
              <p:cNvSpPr/>
              <p:nvPr/>
            </p:nvSpPr>
            <p:spPr>
              <a:xfrm>
                <a:off x="9525668" y="23730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0" name="Retângulo Arredondado 6">
                <a:extLst>
                  <a:ext uri="{FF2B5EF4-FFF2-40B4-BE49-F238E27FC236}">
                    <a16:creationId xmlns:a16="http://schemas.microsoft.com/office/drawing/2014/main" id="{A901249F-9B76-AB75-202B-E3B578C2E8BF}"/>
                  </a:ext>
                </a:extLst>
              </p:cNvPr>
              <p:cNvSpPr/>
              <p:nvPr/>
            </p:nvSpPr>
            <p:spPr>
              <a:xfrm>
                <a:off x="4924061" y="5041127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 Arredondado 7">
                <a:extLst>
                  <a:ext uri="{FF2B5EF4-FFF2-40B4-BE49-F238E27FC236}">
                    <a16:creationId xmlns:a16="http://schemas.microsoft.com/office/drawing/2014/main" id="{6CFA09D1-17D4-D43C-6C68-6BA022070FF8}"/>
                  </a:ext>
                </a:extLst>
              </p:cNvPr>
              <p:cNvSpPr/>
              <p:nvPr/>
            </p:nvSpPr>
            <p:spPr>
              <a:xfrm>
                <a:off x="5140085" y="5257151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D7DA21BA-A8DD-793A-1F66-F91A6EA92A0D}"/>
                </a:ext>
              </a:extLst>
            </p:cNvPr>
            <p:cNvGrpSpPr/>
            <p:nvPr/>
          </p:nvGrpSpPr>
          <p:grpSpPr>
            <a:xfrm>
              <a:off x="10246531" y="4702827"/>
              <a:ext cx="640455" cy="390539"/>
              <a:chOff x="5604415" y="1508494"/>
              <a:chExt cx="257390" cy="156952"/>
            </a:xfrm>
          </p:grpSpPr>
          <p:sp>
            <p:nvSpPr>
              <p:cNvPr id="6" name="Retângulo Arredondado 99">
                <a:extLst>
                  <a:ext uri="{FF2B5EF4-FFF2-40B4-BE49-F238E27FC236}">
                    <a16:creationId xmlns:a16="http://schemas.microsoft.com/office/drawing/2014/main" id="{AAA8CCA2-9849-3DD9-7838-26901CBBB86D}"/>
                  </a:ext>
                </a:extLst>
              </p:cNvPr>
              <p:cNvSpPr/>
              <p:nvPr/>
            </p:nvSpPr>
            <p:spPr>
              <a:xfrm>
                <a:off x="5604415" y="1579058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7" name="Retângulo Arredondado 108">
                <a:extLst>
                  <a:ext uri="{FF2B5EF4-FFF2-40B4-BE49-F238E27FC236}">
                    <a16:creationId xmlns:a16="http://schemas.microsoft.com/office/drawing/2014/main" id="{BC9411FF-8E8E-6C6E-5A2A-346F39C24D39}"/>
                  </a:ext>
                </a:extLst>
              </p:cNvPr>
              <p:cNvSpPr/>
              <p:nvPr/>
            </p:nvSpPr>
            <p:spPr>
              <a:xfrm>
                <a:off x="5704853" y="1508494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F96E7AE9-119A-0929-F65A-B8C770ABA6DC}"/>
              </a:ext>
            </a:extLst>
          </p:cNvPr>
          <p:cNvGrpSpPr/>
          <p:nvPr/>
        </p:nvGrpSpPr>
        <p:grpSpPr>
          <a:xfrm>
            <a:off x="961499" y="1995811"/>
            <a:ext cx="1002789" cy="1203303"/>
            <a:chOff x="5234195" y="4428055"/>
            <a:chExt cx="1002789" cy="1203303"/>
          </a:xfrm>
        </p:grpSpPr>
        <p:sp>
          <p:nvSpPr>
            <p:cNvPr id="13" name="Retângulo Arredondado 103">
              <a:extLst>
                <a:ext uri="{FF2B5EF4-FFF2-40B4-BE49-F238E27FC236}">
                  <a16:creationId xmlns:a16="http://schemas.microsoft.com/office/drawing/2014/main" id="{C6B3B394-CDB7-4613-8FDE-135EC4F99F6F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Arredondado 104">
              <a:extLst>
                <a:ext uri="{FF2B5EF4-FFF2-40B4-BE49-F238E27FC236}">
                  <a16:creationId xmlns:a16="http://schemas.microsoft.com/office/drawing/2014/main" id="{424FD0EC-DBA5-D2DB-2A30-781EDD3981B9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106">
              <a:extLst>
                <a:ext uri="{FF2B5EF4-FFF2-40B4-BE49-F238E27FC236}">
                  <a16:creationId xmlns:a16="http://schemas.microsoft.com/office/drawing/2014/main" id="{D4605535-2265-AE5A-01BB-7AF2D65EFFB7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107">
              <a:extLst>
                <a:ext uri="{FF2B5EF4-FFF2-40B4-BE49-F238E27FC236}">
                  <a16:creationId xmlns:a16="http://schemas.microsoft.com/office/drawing/2014/main" id="{A1D9DA3A-E261-F163-E271-E75D6FD27D9A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3A2AFD3C-E9A7-B21F-96CA-5C3DC144A069}"/>
              </a:ext>
            </a:extLst>
          </p:cNvPr>
          <p:cNvSpPr txBox="1"/>
          <p:nvPr/>
        </p:nvSpPr>
        <p:spPr>
          <a:xfrm>
            <a:off x="2400404" y="2432004"/>
            <a:ext cx="739119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dirty="0">
                <a:solidFill>
                  <a:srgbClr val="530C05"/>
                </a:solidFill>
              </a:rPr>
              <a:t>A Claro empresas tem como objetivo proporcionar um cenário de vendas onde os clientes encontrem de maneira descomplicada a solução para suas necessidades.</a:t>
            </a:r>
          </a:p>
        </p:txBody>
      </p:sp>
    </p:spTree>
    <p:extLst>
      <p:ext uri="{BB962C8B-B14F-4D97-AF65-F5344CB8AC3E}">
        <p14:creationId xmlns:p14="http://schemas.microsoft.com/office/powerpoint/2010/main" val="599301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FF6B76-C1DF-EF51-A3D9-F21CBB9B7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7996DEC2-F215-59C9-F63C-0083BCE1F8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52" t="2166" r="5269" b="5906"/>
          <a:stretch>
            <a:fillRect/>
          </a:stretch>
        </p:blipFill>
        <p:spPr>
          <a:xfrm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FD078446-7EEE-2791-E799-93F0FE657172}"/>
              </a:ext>
            </a:extLst>
          </p:cNvPr>
          <p:cNvSpPr/>
          <p:nvPr/>
        </p:nvSpPr>
        <p:spPr>
          <a:xfrm>
            <a:off x="311065" y="2443546"/>
            <a:ext cx="6508836" cy="2572831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5360B2E9-BE25-E0B1-E0EB-485730877C81}"/>
              </a:ext>
            </a:extLst>
          </p:cNvPr>
          <p:cNvSpPr txBox="1"/>
          <p:nvPr/>
        </p:nvSpPr>
        <p:spPr>
          <a:xfrm>
            <a:off x="847488" y="3129798"/>
            <a:ext cx="47810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</a:rPr>
              <a:t>E você é um agente ativo nesse processo!</a:t>
            </a:r>
            <a:r>
              <a:rPr lang="pt-BR" sz="3600" b="1" dirty="0">
                <a:solidFill>
                  <a:schemeClr val="bg1"/>
                </a:solidFill>
                <a:latin typeface="AMX" pitchFamily="2" charset="77"/>
              </a:rPr>
              <a:t>​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F02FC2C2-1E99-20A9-7ED1-1FAD6BAC0CA0}"/>
              </a:ext>
            </a:extLst>
          </p:cNvPr>
          <p:cNvGrpSpPr/>
          <p:nvPr/>
        </p:nvGrpSpPr>
        <p:grpSpPr>
          <a:xfrm>
            <a:off x="3871042" y="1401187"/>
            <a:ext cx="7181271" cy="4528008"/>
            <a:chOff x="1811094" y="3231268"/>
            <a:chExt cx="7181271" cy="4528008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118A3E9F-8A6E-D40B-C0EE-0C6B94D9B11A}"/>
                </a:ext>
              </a:extLst>
            </p:cNvPr>
            <p:cNvSpPr/>
            <p:nvPr/>
          </p:nvSpPr>
          <p:spPr>
            <a:xfrm>
              <a:off x="4341186" y="3552366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34F54006-8109-9B63-AC83-9AAB9838E140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80996A3C-614C-B910-7E22-DFC719ED87B1}"/>
                </a:ext>
              </a:extLst>
            </p:cNvPr>
            <p:cNvSpPr/>
            <p:nvPr/>
          </p:nvSpPr>
          <p:spPr>
            <a:xfrm>
              <a:off x="1811094" y="6957392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7BBC6E18-7995-DCB1-C0D1-4224603129FD}"/>
                </a:ext>
              </a:extLst>
            </p:cNvPr>
            <p:cNvSpPr/>
            <p:nvPr/>
          </p:nvSpPr>
          <p:spPr>
            <a:xfrm>
              <a:off x="3569018" y="4144345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34BCD72E-FD5B-8FED-451F-865DBAD852AC}"/>
                </a:ext>
              </a:extLst>
            </p:cNvPr>
            <p:cNvSpPr/>
            <p:nvPr/>
          </p:nvSpPr>
          <p:spPr>
            <a:xfrm>
              <a:off x="3931342" y="39819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D5D01077-B80D-F0A3-582F-A41DC227EA02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20AC3CE2-01E7-D988-57B2-907DFD3D076C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6BBB6C5-DF85-E7B1-CF39-4F72CABC1087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6AA85E87-E90E-ECA6-48FE-68F208AB751E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DAD386F1-D494-9733-8CB1-310D985D3426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DBC478F0-0C08-80EF-08C9-6E218D78FF5C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E3773CBF-BAF9-38EA-90B7-6647DAFAFFC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359551E5-0B08-EA3E-0598-AFFC335190FE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E388D203-7D93-6DCD-974E-AD9AB0083AD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4887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85F02-0774-10AD-B218-259A9100E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5">
            <a:extLst>
              <a:ext uri="{FF2B5EF4-FFF2-40B4-BE49-F238E27FC236}">
                <a16:creationId xmlns:a16="http://schemas.microsoft.com/office/drawing/2014/main" id="{AF9CF8C1-26C9-8BD9-AE39-A155A69F932C}"/>
              </a:ext>
            </a:extLst>
          </p:cNvPr>
          <p:cNvSpPr/>
          <p:nvPr/>
        </p:nvSpPr>
        <p:spPr>
          <a:xfrm>
            <a:off x="245328" y="1162649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050240CA-15E4-55B2-C564-9661F028686E}"/>
              </a:ext>
            </a:extLst>
          </p:cNvPr>
          <p:cNvGrpSpPr/>
          <p:nvPr/>
        </p:nvGrpSpPr>
        <p:grpSpPr>
          <a:xfrm>
            <a:off x="5729248" y="1605539"/>
            <a:ext cx="5962925" cy="3852028"/>
            <a:chOff x="4924061" y="1870636"/>
            <a:chExt cx="5962925" cy="3852028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738890D1-BCC4-1533-712A-FB3D762CD6DA}"/>
                </a:ext>
              </a:extLst>
            </p:cNvPr>
            <p:cNvGrpSpPr/>
            <p:nvPr/>
          </p:nvGrpSpPr>
          <p:grpSpPr>
            <a:xfrm>
              <a:off x="4924061" y="1870636"/>
              <a:ext cx="4934116" cy="3852028"/>
              <a:chOff x="4924061" y="1870636"/>
              <a:chExt cx="4934116" cy="3852028"/>
            </a:xfrm>
          </p:grpSpPr>
          <p:sp>
            <p:nvSpPr>
              <p:cNvPr id="8" name="Retângulo Arredondado 93">
                <a:extLst>
                  <a:ext uri="{FF2B5EF4-FFF2-40B4-BE49-F238E27FC236}">
                    <a16:creationId xmlns:a16="http://schemas.microsoft.com/office/drawing/2014/main" id="{27847A85-8A2F-4080-FC52-6D516B1E72A0}"/>
                  </a:ext>
                </a:extLst>
              </p:cNvPr>
              <p:cNvSpPr/>
              <p:nvPr/>
            </p:nvSpPr>
            <p:spPr>
              <a:xfrm>
                <a:off x="9032387" y="18706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" name="Retângulo Arredondado 94">
                <a:extLst>
                  <a:ext uri="{FF2B5EF4-FFF2-40B4-BE49-F238E27FC236}">
                    <a16:creationId xmlns:a16="http://schemas.microsoft.com/office/drawing/2014/main" id="{2A2AC894-03D0-02AF-8C72-482718EFF1E7}"/>
                  </a:ext>
                </a:extLst>
              </p:cNvPr>
              <p:cNvSpPr/>
              <p:nvPr/>
            </p:nvSpPr>
            <p:spPr>
              <a:xfrm>
                <a:off x="9525668" y="23730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0" name="Retângulo Arredondado 6">
                <a:extLst>
                  <a:ext uri="{FF2B5EF4-FFF2-40B4-BE49-F238E27FC236}">
                    <a16:creationId xmlns:a16="http://schemas.microsoft.com/office/drawing/2014/main" id="{DAE08D88-00C1-0B8A-D2D1-2E4CAD8B4AAA}"/>
                  </a:ext>
                </a:extLst>
              </p:cNvPr>
              <p:cNvSpPr/>
              <p:nvPr/>
            </p:nvSpPr>
            <p:spPr>
              <a:xfrm>
                <a:off x="4924061" y="5041127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 Arredondado 7">
                <a:extLst>
                  <a:ext uri="{FF2B5EF4-FFF2-40B4-BE49-F238E27FC236}">
                    <a16:creationId xmlns:a16="http://schemas.microsoft.com/office/drawing/2014/main" id="{35600AE5-9DB8-9B96-E059-93971EB97254}"/>
                  </a:ext>
                </a:extLst>
              </p:cNvPr>
              <p:cNvSpPr/>
              <p:nvPr/>
            </p:nvSpPr>
            <p:spPr>
              <a:xfrm>
                <a:off x="5140085" y="5257151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929DD509-6477-246A-F91E-5DDD12F482C5}"/>
                </a:ext>
              </a:extLst>
            </p:cNvPr>
            <p:cNvGrpSpPr/>
            <p:nvPr/>
          </p:nvGrpSpPr>
          <p:grpSpPr>
            <a:xfrm>
              <a:off x="10246531" y="4702827"/>
              <a:ext cx="640455" cy="390539"/>
              <a:chOff x="5604415" y="1508494"/>
              <a:chExt cx="257390" cy="156952"/>
            </a:xfrm>
          </p:grpSpPr>
          <p:sp>
            <p:nvSpPr>
              <p:cNvPr id="6" name="Retângulo Arredondado 99">
                <a:extLst>
                  <a:ext uri="{FF2B5EF4-FFF2-40B4-BE49-F238E27FC236}">
                    <a16:creationId xmlns:a16="http://schemas.microsoft.com/office/drawing/2014/main" id="{89C1D58B-AE53-08D6-8B7D-56592604F269}"/>
                  </a:ext>
                </a:extLst>
              </p:cNvPr>
              <p:cNvSpPr/>
              <p:nvPr/>
            </p:nvSpPr>
            <p:spPr>
              <a:xfrm>
                <a:off x="5604415" y="1579058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7" name="Retângulo Arredondado 108">
                <a:extLst>
                  <a:ext uri="{FF2B5EF4-FFF2-40B4-BE49-F238E27FC236}">
                    <a16:creationId xmlns:a16="http://schemas.microsoft.com/office/drawing/2014/main" id="{1CAC7A33-169D-E125-441B-ECA8EF9905E4}"/>
                  </a:ext>
                </a:extLst>
              </p:cNvPr>
              <p:cNvSpPr/>
              <p:nvPr/>
            </p:nvSpPr>
            <p:spPr>
              <a:xfrm>
                <a:off x="5704853" y="1508494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AB3CDB6E-387C-6AC1-C26B-F453825DE17A}"/>
              </a:ext>
            </a:extLst>
          </p:cNvPr>
          <p:cNvGrpSpPr/>
          <p:nvPr/>
        </p:nvGrpSpPr>
        <p:grpSpPr>
          <a:xfrm>
            <a:off x="961499" y="1995811"/>
            <a:ext cx="1002789" cy="1203303"/>
            <a:chOff x="5234195" y="4428055"/>
            <a:chExt cx="1002789" cy="1203303"/>
          </a:xfrm>
        </p:grpSpPr>
        <p:sp>
          <p:nvSpPr>
            <p:cNvPr id="13" name="Retângulo Arredondado 103">
              <a:extLst>
                <a:ext uri="{FF2B5EF4-FFF2-40B4-BE49-F238E27FC236}">
                  <a16:creationId xmlns:a16="http://schemas.microsoft.com/office/drawing/2014/main" id="{BD4565BE-978A-F06C-BDE7-DDC22799574C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Arredondado 104">
              <a:extLst>
                <a:ext uri="{FF2B5EF4-FFF2-40B4-BE49-F238E27FC236}">
                  <a16:creationId xmlns:a16="http://schemas.microsoft.com/office/drawing/2014/main" id="{39B99A00-396A-6CC7-AAD5-ABF37B31B517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106">
              <a:extLst>
                <a:ext uri="{FF2B5EF4-FFF2-40B4-BE49-F238E27FC236}">
                  <a16:creationId xmlns:a16="http://schemas.microsoft.com/office/drawing/2014/main" id="{3AA85B31-5709-FEA1-4209-ABE0DD6579D6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107">
              <a:extLst>
                <a:ext uri="{FF2B5EF4-FFF2-40B4-BE49-F238E27FC236}">
                  <a16:creationId xmlns:a16="http://schemas.microsoft.com/office/drawing/2014/main" id="{E2050994-5D30-3563-188F-E87989C5CE92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5D3860CB-9578-9D9E-5C83-9E467D5F2C7D}"/>
              </a:ext>
            </a:extLst>
          </p:cNvPr>
          <p:cNvSpPr txBox="1"/>
          <p:nvPr/>
        </p:nvSpPr>
        <p:spPr>
          <a:xfrm>
            <a:off x="2067251" y="2581067"/>
            <a:ext cx="805749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dirty="0">
                <a:solidFill>
                  <a:srgbClr val="530C05"/>
                </a:solidFill>
              </a:rPr>
              <a:t>O processo de vendas, quando conduzido de maneira estratégica, deixa de ser uma apresentação e torna-se um processo de consultoria.</a:t>
            </a:r>
          </a:p>
        </p:txBody>
      </p:sp>
    </p:spTree>
    <p:extLst>
      <p:ext uri="{BB962C8B-B14F-4D97-AF65-F5344CB8AC3E}">
        <p14:creationId xmlns:p14="http://schemas.microsoft.com/office/powerpoint/2010/main" val="393350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EA72E-696D-701F-199C-9C145242B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5">
            <a:extLst>
              <a:ext uri="{FF2B5EF4-FFF2-40B4-BE49-F238E27FC236}">
                <a16:creationId xmlns:a16="http://schemas.microsoft.com/office/drawing/2014/main" id="{5C6A5B26-C6A9-FB15-B986-D2AD226D192E}"/>
              </a:ext>
            </a:extLst>
          </p:cNvPr>
          <p:cNvSpPr/>
          <p:nvPr/>
        </p:nvSpPr>
        <p:spPr>
          <a:xfrm>
            <a:off x="245328" y="1162649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2649CDE-6FBA-A358-B4E6-7628EC8A167F}"/>
              </a:ext>
            </a:extLst>
          </p:cNvPr>
          <p:cNvGrpSpPr/>
          <p:nvPr/>
        </p:nvGrpSpPr>
        <p:grpSpPr>
          <a:xfrm>
            <a:off x="5729248" y="1605539"/>
            <a:ext cx="5962925" cy="3852028"/>
            <a:chOff x="4924061" y="1870636"/>
            <a:chExt cx="5962925" cy="3852028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3C7F8092-582E-DE5F-7BEE-C822A06C949C}"/>
                </a:ext>
              </a:extLst>
            </p:cNvPr>
            <p:cNvGrpSpPr/>
            <p:nvPr/>
          </p:nvGrpSpPr>
          <p:grpSpPr>
            <a:xfrm>
              <a:off x="4924061" y="1870636"/>
              <a:ext cx="4934116" cy="3852028"/>
              <a:chOff x="4924061" y="1870636"/>
              <a:chExt cx="4934116" cy="3852028"/>
            </a:xfrm>
          </p:grpSpPr>
          <p:sp>
            <p:nvSpPr>
              <p:cNvPr id="8" name="Retângulo Arredondado 93">
                <a:extLst>
                  <a:ext uri="{FF2B5EF4-FFF2-40B4-BE49-F238E27FC236}">
                    <a16:creationId xmlns:a16="http://schemas.microsoft.com/office/drawing/2014/main" id="{89791BD0-9FC2-60AB-70A0-BA25261B47CE}"/>
                  </a:ext>
                </a:extLst>
              </p:cNvPr>
              <p:cNvSpPr/>
              <p:nvPr/>
            </p:nvSpPr>
            <p:spPr>
              <a:xfrm>
                <a:off x="9032387" y="18706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" name="Retângulo Arredondado 94">
                <a:extLst>
                  <a:ext uri="{FF2B5EF4-FFF2-40B4-BE49-F238E27FC236}">
                    <a16:creationId xmlns:a16="http://schemas.microsoft.com/office/drawing/2014/main" id="{0D67F7A1-E221-AE9F-0CB3-6A1E320B2499}"/>
                  </a:ext>
                </a:extLst>
              </p:cNvPr>
              <p:cNvSpPr/>
              <p:nvPr/>
            </p:nvSpPr>
            <p:spPr>
              <a:xfrm>
                <a:off x="9525668" y="23730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0" name="Retângulo Arredondado 6">
                <a:extLst>
                  <a:ext uri="{FF2B5EF4-FFF2-40B4-BE49-F238E27FC236}">
                    <a16:creationId xmlns:a16="http://schemas.microsoft.com/office/drawing/2014/main" id="{69747BF9-1C7A-0B50-2865-838F957017BF}"/>
                  </a:ext>
                </a:extLst>
              </p:cNvPr>
              <p:cNvSpPr/>
              <p:nvPr/>
            </p:nvSpPr>
            <p:spPr>
              <a:xfrm>
                <a:off x="4924061" y="5041127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 Arredondado 7">
                <a:extLst>
                  <a:ext uri="{FF2B5EF4-FFF2-40B4-BE49-F238E27FC236}">
                    <a16:creationId xmlns:a16="http://schemas.microsoft.com/office/drawing/2014/main" id="{5006EED7-4AB9-FE97-101C-71705588D315}"/>
                  </a:ext>
                </a:extLst>
              </p:cNvPr>
              <p:cNvSpPr/>
              <p:nvPr/>
            </p:nvSpPr>
            <p:spPr>
              <a:xfrm>
                <a:off x="5140085" y="5257151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D7F71FBF-B37C-1A87-B469-82095438E063}"/>
                </a:ext>
              </a:extLst>
            </p:cNvPr>
            <p:cNvGrpSpPr/>
            <p:nvPr/>
          </p:nvGrpSpPr>
          <p:grpSpPr>
            <a:xfrm>
              <a:off x="10246531" y="4702827"/>
              <a:ext cx="640455" cy="390539"/>
              <a:chOff x="5604415" y="1508494"/>
              <a:chExt cx="257390" cy="156952"/>
            </a:xfrm>
          </p:grpSpPr>
          <p:sp>
            <p:nvSpPr>
              <p:cNvPr id="6" name="Retângulo Arredondado 99">
                <a:extLst>
                  <a:ext uri="{FF2B5EF4-FFF2-40B4-BE49-F238E27FC236}">
                    <a16:creationId xmlns:a16="http://schemas.microsoft.com/office/drawing/2014/main" id="{0E6E6023-6E3D-3945-B96C-364623035C50}"/>
                  </a:ext>
                </a:extLst>
              </p:cNvPr>
              <p:cNvSpPr/>
              <p:nvPr/>
            </p:nvSpPr>
            <p:spPr>
              <a:xfrm>
                <a:off x="5604415" y="1579058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7" name="Retângulo Arredondado 108">
                <a:extLst>
                  <a:ext uri="{FF2B5EF4-FFF2-40B4-BE49-F238E27FC236}">
                    <a16:creationId xmlns:a16="http://schemas.microsoft.com/office/drawing/2014/main" id="{A3419DA5-2333-46EB-A923-20C90EE768C7}"/>
                  </a:ext>
                </a:extLst>
              </p:cNvPr>
              <p:cNvSpPr/>
              <p:nvPr/>
            </p:nvSpPr>
            <p:spPr>
              <a:xfrm>
                <a:off x="5704853" y="1508494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8B17513F-C6D1-68F2-1ECE-CC3CC5BD8A8C}"/>
              </a:ext>
            </a:extLst>
          </p:cNvPr>
          <p:cNvGrpSpPr/>
          <p:nvPr/>
        </p:nvGrpSpPr>
        <p:grpSpPr>
          <a:xfrm>
            <a:off x="961499" y="1995811"/>
            <a:ext cx="1002789" cy="1203303"/>
            <a:chOff x="5234195" y="4428055"/>
            <a:chExt cx="1002789" cy="1203303"/>
          </a:xfrm>
        </p:grpSpPr>
        <p:sp>
          <p:nvSpPr>
            <p:cNvPr id="13" name="Retângulo Arredondado 103">
              <a:extLst>
                <a:ext uri="{FF2B5EF4-FFF2-40B4-BE49-F238E27FC236}">
                  <a16:creationId xmlns:a16="http://schemas.microsoft.com/office/drawing/2014/main" id="{0B431A23-7BFA-D357-E30D-FC2D645A8E22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Arredondado 104">
              <a:extLst>
                <a:ext uri="{FF2B5EF4-FFF2-40B4-BE49-F238E27FC236}">
                  <a16:creationId xmlns:a16="http://schemas.microsoft.com/office/drawing/2014/main" id="{3D86EEF4-25AC-2919-82EC-0D96C31D5EBC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106">
              <a:extLst>
                <a:ext uri="{FF2B5EF4-FFF2-40B4-BE49-F238E27FC236}">
                  <a16:creationId xmlns:a16="http://schemas.microsoft.com/office/drawing/2014/main" id="{A95B8CB9-8010-6D0A-9ED2-6AB0A6478CF6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107">
              <a:extLst>
                <a:ext uri="{FF2B5EF4-FFF2-40B4-BE49-F238E27FC236}">
                  <a16:creationId xmlns:a16="http://schemas.microsoft.com/office/drawing/2014/main" id="{460A1CA9-F26B-3B05-354A-B6E0A97C877D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883D7B5C-0AF6-5F1C-4F37-CAC77392FA27}"/>
              </a:ext>
            </a:extLst>
          </p:cNvPr>
          <p:cNvSpPr txBox="1"/>
          <p:nvPr/>
        </p:nvSpPr>
        <p:spPr>
          <a:xfrm>
            <a:off x="1964288" y="2204155"/>
            <a:ext cx="8439723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dirty="0">
                <a:solidFill>
                  <a:srgbClr val="530C05"/>
                </a:solidFill>
              </a:rPr>
              <a:t>Essa transformação é necessária principalmente no cenário de vendas B2B, onde os métodos tradicionais de vendas focados em fechamentos agressivos e apresentação exaustiva de características de produtos, mostram-se ineficazes.</a:t>
            </a:r>
          </a:p>
        </p:txBody>
      </p:sp>
    </p:spTree>
    <p:extLst>
      <p:ext uri="{BB962C8B-B14F-4D97-AF65-F5344CB8AC3E}">
        <p14:creationId xmlns:p14="http://schemas.microsoft.com/office/powerpoint/2010/main" val="141044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2E54F2-C9EF-149F-3203-44D74CF1C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824AA774-89CA-529A-B81D-34A379527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3" b="353"/>
          <a:stretch/>
        </p:blipFill>
        <p:spPr>
          <a:xfrm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4DDDBEA1-096D-6AC1-AB1B-140ADABE176A}"/>
              </a:ext>
            </a:extLst>
          </p:cNvPr>
          <p:cNvSpPr/>
          <p:nvPr/>
        </p:nvSpPr>
        <p:spPr>
          <a:xfrm>
            <a:off x="345621" y="2151888"/>
            <a:ext cx="7570080" cy="3304924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2DE1B4C1-AB14-0A1C-B0CB-2E1F44882369}"/>
              </a:ext>
            </a:extLst>
          </p:cNvPr>
          <p:cNvSpPr txBox="1"/>
          <p:nvPr/>
        </p:nvSpPr>
        <p:spPr>
          <a:xfrm>
            <a:off x="943597" y="2654835"/>
            <a:ext cx="541463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</a:rPr>
              <a:t>De acordo com o que vimos até aqui, o que significa ser um Consultor-Diagnóstico? 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AA209C13-4129-57A7-C039-7C3CEA9F0506}"/>
              </a:ext>
            </a:extLst>
          </p:cNvPr>
          <p:cNvGrpSpPr/>
          <p:nvPr/>
        </p:nvGrpSpPr>
        <p:grpSpPr>
          <a:xfrm>
            <a:off x="5888154" y="1164996"/>
            <a:ext cx="5959205" cy="2432999"/>
            <a:chOff x="3568587" y="3231268"/>
            <a:chExt cx="5959205" cy="2432999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229E853B-64DE-A1B7-6356-329C6C9FE5C3}"/>
                </a:ext>
              </a:extLst>
            </p:cNvPr>
            <p:cNvSpPr/>
            <p:nvPr/>
          </p:nvSpPr>
          <p:spPr>
            <a:xfrm>
              <a:off x="7684603" y="4186320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EE56FD49-B5E1-80B5-B19E-BF056182811B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2D2B8DA0-E5B2-956C-55DF-DF7A4DA14166}"/>
                </a:ext>
              </a:extLst>
            </p:cNvPr>
            <p:cNvSpPr/>
            <p:nvPr/>
          </p:nvSpPr>
          <p:spPr>
            <a:xfrm>
              <a:off x="8610081" y="3245747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31AB18D6-9F05-9839-E27B-121DB9BE2100}"/>
                </a:ext>
              </a:extLst>
            </p:cNvPr>
            <p:cNvSpPr/>
            <p:nvPr/>
          </p:nvSpPr>
          <p:spPr>
            <a:xfrm>
              <a:off x="9237566" y="5374041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2A81612D-1923-3E56-52E6-B2EA2C50CD39}"/>
                </a:ext>
              </a:extLst>
            </p:cNvPr>
            <p:cNvSpPr/>
            <p:nvPr/>
          </p:nvSpPr>
          <p:spPr>
            <a:xfrm>
              <a:off x="3931342" y="39819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E9BE96C3-1079-76C9-CF29-19661EBEFFA2}"/>
                </a:ext>
              </a:extLst>
            </p:cNvPr>
            <p:cNvSpPr/>
            <p:nvPr/>
          </p:nvSpPr>
          <p:spPr>
            <a:xfrm>
              <a:off x="8610081" y="4688191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4609B0F8-C48D-D128-C0A1-ED5EE4FC793F}"/>
                </a:ext>
              </a:extLst>
            </p:cNvPr>
            <p:cNvSpPr/>
            <p:nvPr/>
          </p:nvSpPr>
          <p:spPr>
            <a:xfrm>
              <a:off x="8382764" y="5158930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0AF3042-05EA-3DAE-5338-333179860099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A05657C1-4F71-1B12-90B7-754D7FFE1E9C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3CB0626A-E89D-29C9-2005-227068FADAF2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AFDEAE5C-3F67-5B78-54A3-2EAC830F31F2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0D941369-9B5C-EEAC-C76A-57A8116D15F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60E39659-D6FE-3836-63E8-E57F867392DF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C0708F0C-565D-C55B-9AE6-DC976152ADB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062255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686C8-EFDE-1600-E3C0-840F5A4F0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m 66">
            <a:extLst>
              <a:ext uri="{FF2B5EF4-FFF2-40B4-BE49-F238E27FC236}">
                <a16:creationId xmlns:a16="http://schemas.microsoft.com/office/drawing/2014/main" id="{D19F486D-FDFE-E32E-5C22-95A279DBC3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32" t="1530" r="-14032" b="170"/>
          <a:stretch>
            <a:fillRect/>
          </a:stretch>
        </p:blipFill>
        <p:spPr>
          <a:xfrm flipH="1">
            <a:off x="65376" y="-90469"/>
            <a:ext cx="12138913" cy="6936521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688A57D8-D02F-1A8A-CB7E-94221D752C22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91DFEEB7-56EA-2AC4-27A2-B90D4A99EE69}"/>
              </a:ext>
            </a:extLst>
          </p:cNvPr>
          <p:cNvSpPr/>
          <p:nvPr/>
        </p:nvSpPr>
        <p:spPr>
          <a:xfrm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C6B4435A-BF0C-8D98-12D3-27AE5CD4EB4C}"/>
              </a:ext>
            </a:extLst>
          </p:cNvPr>
          <p:cNvGrpSpPr/>
          <p:nvPr/>
        </p:nvGrpSpPr>
        <p:grpSpPr>
          <a:xfrm>
            <a:off x="5113827" y="887932"/>
            <a:ext cx="6779492" cy="5040152"/>
            <a:chOff x="11268003" y="-5969268"/>
            <a:chExt cx="9792965" cy="7280492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7498D2D8-8919-BECD-7DE5-EF44364E01EF}"/>
                </a:ext>
              </a:extLst>
            </p:cNvPr>
            <p:cNvGrpSpPr/>
            <p:nvPr/>
          </p:nvGrpSpPr>
          <p:grpSpPr>
            <a:xfrm>
              <a:off x="12285235" y="-4680264"/>
              <a:ext cx="8605536" cy="1448211"/>
              <a:chOff x="12285235" y="-4680264"/>
              <a:chExt cx="8605536" cy="1448211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EDD23087-367A-B0AB-2AEB-4E8FFE6ECB85}"/>
                  </a:ext>
                </a:extLst>
              </p:cNvPr>
              <p:cNvSpPr/>
              <p:nvPr/>
            </p:nvSpPr>
            <p:spPr>
              <a:xfrm>
                <a:off x="20524687" y="-4680264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302DEC70-8B55-6785-2107-D1481048445F}"/>
                  </a:ext>
                </a:extLst>
              </p:cNvPr>
              <p:cNvSpPr/>
              <p:nvPr/>
            </p:nvSpPr>
            <p:spPr>
              <a:xfrm>
                <a:off x="12285235" y="-4147269"/>
                <a:ext cx="915215" cy="915216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D40978A2-F047-4CC4-B444-599B8F057351}"/>
                  </a:ext>
                </a:extLst>
              </p:cNvPr>
              <p:cNvSpPr/>
              <p:nvPr/>
            </p:nvSpPr>
            <p:spPr>
              <a:xfrm>
                <a:off x="20397117" y="-3855575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F4F77A6B-594C-975E-0A49-EC160D686C50}"/>
                </a:ext>
              </a:extLst>
            </p:cNvPr>
            <p:cNvGrpSpPr/>
            <p:nvPr/>
          </p:nvGrpSpPr>
          <p:grpSpPr>
            <a:xfrm>
              <a:off x="11268003" y="-5969268"/>
              <a:ext cx="9792965" cy="7280492"/>
              <a:chOff x="6014933" y="-2780470"/>
              <a:chExt cx="3935659" cy="2925927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9EE6BE73-5DCA-C40D-6C37-67E25F895792}"/>
                  </a:ext>
                </a:extLst>
              </p:cNvPr>
              <p:cNvSpPr/>
              <p:nvPr/>
            </p:nvSpPr>
            <p:spPr>
              <a:xfrm>
                <a:off x="9485079" y="-2780470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B7311CE5-D5CB-39EA-8E96-5D84AB211C68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95867F16-0A54-AA96-D13D-4F60D08D7B6A}"/>
                  </a:ext>
                </a:extLst>
              </p:cNvPr>
              <p:cNvSpPr/>
              <p:nvPr/>
            </p:nvSpPr>
            <p:spPr>
              <a:xfrm>
                <a:off x="6488627" y="-1150900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A71BE08D-2BC7-DB38-CDB6-B9DA2D95FA97}"/>
                  </a:ext>
                </a:extLst>
              </p:cNvPr>
              <p:cNvSpPr/>
              <p:nvPr/>
            </p:nvSpPr>
            <p:spPr>
              <a:xfrm>
                <a:off x="6014933" y="-2519216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E90DE560-5E92-1C39-0358-3E7C59E091A1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F2481EC0-BEDC-CFEF-25AA-D834F205556B}"/>
              </a:ext>
            </a:extLst>
          </p:cNvPr>
          <p:cNvSpPr txBox="1"/>
          <p:nvPr/>
        </p:nvSpPr>
        <p:spPr>
          <a:xfrm>
            <a:off x="804916" y="2556033"/>
            <a:ext cx="427447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/>
              <a:t>Um Consultor-Diagnóstico é um profissional de vendas que atua como um consultor especializado, buscando compreender profundamente a situação do cliente antes de recomendar qualquer solução. 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0AF0ADC-3180-4A13-4B55-385EE58BDF44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00DCA53D-47C7-E2C4-B3D3-5DF6A9D4F4D1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4BB45F3D-4F86-F2DC-9F2D-70159044ACBD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43A8F75F-6B04-1602-F7B9-CE687EE94215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2574960F-1A4D-5C2E-F25E-B97AC2DA09C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8F3166E6-6036-0A3D-A9BB-1C8483BE175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729F8637-514D-6DA4-121B-22AED0ACCCE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806899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E989A-3368-F59A-B606-3742BC469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5">
            <a:extLst>
              <a:ext uri="{FF2B5EF4-FFF2-40B4-BE49-F238E27FC236}">
                <a16:creationId xmlns:a16="http://schemas.microsoft.com/office/drawing/2014/main" id="{CBF99CD4-6B2A-51E6-1FE9-20A6F8618BC4}"/>
              </a:ext>
            </a:extLst>
          </p:cNvPr>
          <p:cNvSpPr/>
          <p:nvPr/>
        </p:nvSpPr>
        <p:spPr>
          <a:xfrm>
            <a:off x="245328" y="1162649"/>
            <a:ext cx="11184672" cy="4526951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97067D9E-038C-9511-7A60-473AC1DF0CD8}"/>
              </a:ext>
            </a:extLst>
          </p:cNvPr>
          <p:cNvGrpSpPr/>
          <p:nvPr/>
        </p:nvGrpSpPr>
        <p:grpSpPr>
          <a:xfrm>
            <a:off x="5729248" y="1605539"/>
            <a:ext cx="5962925" cy="3852028"/>
            <a:chOff x="4924061" y="1870636"/>
            <a:chExt cx="5962925" cy="3852028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231ED6B9-E24B-5346-B71A-AB70A28D83B9}"/>
                </a:ext>
              </a:extLst>
            </p:cNvPr>
            <p:cNvGrpSpPr/>
            <p:nvPr/>
          </p:nvGrpSpPr>
          <p:grpSpPr>
            <a:xfrm>
              <a:off x="4924061" y="1870636"/>
              <a:ext cx="4934116" cy="3852028"/>
              <a:chOff x="4924061" y="1870636"/>
              <a:chExt cx="4934116" cy="3852028"/>
            </a:xfrm>
          </p:grpSpPr>
          <p:sp>
            <p:nvSpPr>
              <p:cNvPr id="8" name="Retângulo Arredondado 93">
                <a:extLst>
                  <a:ext uri="{FF2B5EF4-FFF2-40B4-BE49-F238E27FC236}">
                    <a16:creationId xmlns:a16="http://schemas.microsoft.com/office/drawing/2014/main" id="{AF92862B-00F9-A2DE-BF42-956968A098D2}"/>
                  </a:ext>
                </a:extLst>
              </p:cNvPr>
              <p:cNvSpPr/>
              <p:nvPr/>
            </p:nvSpPr>
            <p:spPr>
              <a:xfrm>
                <a:off x="9032387" y="18706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9" name="Retângulo Arredondado 94">
                <a:extLst>
                  <a:ext uri="{FF2B5EF4-FFF2-40B4-BE49-F238E27FC236}">
                    <a16:creationId xmlns:a16="http://schemas.microsoft.com/office/drawing/2014/main" id="{E09159FB-6415-A8F0-4821-17A5708539D3}"/>
                  </a:ext>
                </a:extLst>
              </p:cNvPr>
              <p:cNvSpPr/>
              <p:nvPr/>
            </p:nvSpPr>
            <p:spPr>
              <a:xfrm>
                <a:off x="9525668" y="23730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0" name="Retângulo Arredondado 6">
                <a:extLst>
                  <a:ext uri="{FF2B5EF4-FFF2-40B4-BE49-F238E27FC236}">
                    <a16:creationId xmlns:a16="http://schemas.microsoft.com/office/drawing/2014/main" id="{6C75C539-8BB5-CB49-2516-6D5FA2E13F24}"/>
                  </a:ext>
                </a:extLst>
              </p:cNvPr>
              <p:cNvSpPr/>
              <p:nvPr/>
            </p:nvSpPr>
            <p:spPr>
              <a:xfrm>
                <a:off x="4924061" y="5041127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11" name="Retângulo Arredondado 7">
                <a:extLst>
                  <a:ext uri="{FF2B5EF4-FFF2-40B4-BE49-F238E27FC236}">
                    <a16:creationId xmlns:a16="http://schemas.microsoft.com/office/drawing/2014/main" id="{0C03F8EC-B591-4B53-0683-4F2A060BFE46}"/>
                  </a:ext>
                </a:extLst>
              </p:cNvPr>
              <p:cNvSpPr/>
              <p:nvPr/>
            </p:nvSpPr>
            <p:spPr>
              <a:xfrm>
                <a:off x="5140085" y="5257151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13E90A64-64B9-20BF-C0CD-CA92C32094CA}"/>
                </a:ext>
              </a:extLst>
            </p:cNvPr>
            <p:cNvGrpSpPr/>
            <p:nvPr/>
          </p:nvGrpSpPr>
          <p:grpSpPr>
            <a:xfrm>
              <a:off x="10246531" y="4702827"/>
              <a:ext cx="640455" cy="390539"/>
              <a:chOff x="5604415" y="1508494"/>
              <a:chExt cx="257390" cy="156952"/>
            </a:xfrm>
          </p:grpSpPr>
          <p:sp>
            <p:nvSpPr>
              <p:cNvPr id="6" name="Retângulo Arredondado 99">
                <a:extLst>
                  <a:ext uri="{FF2B5EF4-FFF2-40B4-BE49-F238E27FC236}">
                    <a16:creationId xmlns:a16="http://schemas.microsoft.com/office/drawing/2014/main" id="{F0053A16-A230-BA62-AE1C-50F64B250DCD}"/>
                  </a:ext>
                </a:extLst>
              </p:cNvPr>
              <p:cNvSpPr/>
              <p:nvPr/>
            </p:nvSpPr>
            <p:spPr>
              <a:xfrm>
                <a:off x="5604415" y="1579058"/>
                <a:ext cx="71784" cy="71784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7" name="Retângulo Arredondado 108">
                <a:extLst>
                  <a:ext uri="{FF2B5EF4-FFF2-40B4-BE49-F238E27FC236}">
                    <a16:creationId xmlns:a16="http://schemas.microsoft.com/office/drawing/2014/main" id="{14107E18-123E-13CC-88D2-352172BBD7DA}"/>
                  </a:ext>
                </a:extLst>
              </p:cNvPr>
              <p:cNvSpPr/>
              <p:nvPr/>
            </p:nvSpPr>
            <p:spPr>
              <a:xfrm>
                <a:off x="5704853" y="1508494"/>
                <a:ext cx="156952" cy="156952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FBCCEA1F-799C-31FA-2278-25D0BD8C1038}"/>
              </a:ext>
            </a:extLst>
          </p:cNvPr>
          <p:cNvGrpSpPr/>
          <p:nvPr/>
        </p:nvGrpSpPr>
        <p:grpSpPr>
          <a:xfrm>
            <a:off x="961499" y="1995811"/>
            <a:ext cx="1002789" cy="1203303"/>
            <a:chOff x="5234195" y="4428055"/>
            <a:chExt cx="1002789" cy="1203303"/>
          </a:xfrm>
        </p:grpSpPr>
        <p:sp>
          <p:nvSpPr>
            <p:cNvPr id="13" name="Retângulo Arredondado 103">
              <a:extLst>
                <a:ext uri="{FF2B5EF4-FFF2-40B4-BE49-F238E27FC236}">
                  <a16:creationId xmlns:a16="http://schemas.microsoft.com/office/drawing/2014/main" id="{6A282C7E-9658-48BF-5217-9F0424568D8A}"/>
                </a:ext>
              </a:extLst>
            </p:cNvPr>
            <p:cNvSpPr/>
            <p:nvPr/>
          </p:nvSpPr>
          <p:spPr>
            <a:xfrm>
              <a:off x="6006794" y="4749153"/>
              <a:ext cx="230190" cy="230190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Retângulo Arredondado 104">
              <a:extLst>
                <a:ext uri="{FF2B5EF4-FFF2-40B4-BE49-F238E27FC236}">
                  <a16:creationId xmlns:a16="http://schemas.microsoft.com/office/drawing/2014/main" id="{9979C4EF-B28B-55ED-8D33-FC9F0339005B}"/>
                </a:ext>
              </a:extLst>
            </p:cNvPr>
            <p:cNvSpPr/>
            <p:nvPr/>
          </p:nvSpPr>
          <p:spPr>
            <a:xfrm>
              <a:off x="5234195" y="4428055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5" name="Retângulo Arredondado 106">
              <a:extLst>
                <a:ext uri="{FF2B5EF4-FFF2-40B4-BE49-F238E27FC236}">
                  <a16:creationId xmlns:a16="http://schemas.microsoft.com/office/drawing/2014/main" id="{828AABCB-7F1C-C806-F5A7-C05F3BBC6539}"/>
                </a:ext>
              </a:extLst>
            </p:cNvPr>
            <p:cNvSpPr/>
            <p:nvPr/>
          </p:nvSpPr>
          <p:spPr>
            <a:xfrm>
              <a:off x="5234626" y="5341132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6" name="Retângulo Arredondado 107">
              <a:extLst>
                <a:ext uri="{FF2B5EF4-FFF2-40B4-BE49-F238E27FC236}">
                  <a16:creationId xmlns:a16="http://schemas.microsoft.com/office/drawing/2014/main" id="{EA0BC132-EB5D-318D-9A17-F015D28A4B13}"/>
                </a:ext>
              </a:extLst>
            </p:cNvPr>
            <p:cNvSpPr/>
            <p:nvPr/>
          </p:nvSpPr>
          <p:spPr>
            <a:xfrm>
              <a:off x="5596950" y="5178756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4874B016-F4F4-34E4-8BED-BF21BB3F854E}"/>
              </a:ext>
            </a:extLst>
          </p:cNvPr>
          <p:cNvSpPr txBox="1"/>
          <p:nvPr/>
        </p:nvSpPr>
        <p:spPr>
          <a:xfrm>
            <a:off x="2400404" y="2719800"/>
            <a:ext cx="739119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dirty="0">
                <a:solidFill>
                  <a:srgbClr val="530C05"/>
                </a:solidFill>
              </a:rPr>
              <a:t>Para se destacar você deve abandonar o papel de um Vendedor-Apresentador e assumir a postura de um Consultor-Diagnóstico.</a:t>
            </a:r>
          </a:p>
        </p:txBody>
      </p:sp>
    </p:spTree>
    <p:extLst>
      <p:ext uri="{BB962C8B-B14F-4D97-AF65-F5344CB8AC3E}">
        <p14:creationId xmlns:p14="http://schemas.microsoft.com/office/powerpoint/2010/main" val="298392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CAEAB687-6205-9EED-EDA2-176E772D1A3D}"/>
              </a:ext>
            </a:extLst>
          </p:cNvPr>
          <p:cNvGrpSpPr/>
          <p:nvPr/>
        </p:nvGrpSpPr>
        <p:grpSpPr>
          <a:xfrm>
            <a:off x="270300" y="1604513"/>
            <a:ext cx="5681926" cy="4502988"/>
            <a:chOff x="270300" y="1604513"/>
            <a:chExt cx="5681926" cy="4502988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9A4E2933-6D5B-B120-45BB-9261315DD178}"/>
                </a:ext>
              </a:extLst>
            </p:cNvPr>
            <p:cNvSpPr/>
            <p:nvPr/>
          </p:nvSpPr>
          <p:spPr>
            <a:xfrm rot="10800000">
              <a:off x="270300" y="1604513"/>
              <a:ext cx="5681926" cy="4502988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8ED91661-1401-10F1-6D7F-FA8CC4EEAD95}"/>
                </a:ext>
              </a:extLst>
            </p:cNvPr>
            <p:cNvSpPr txBox="1"/>
            <p:nvPr/>
          </p:nvSpPr>
          <p:spPr>
            <a:xfrm>
              <a:off x="1449237" y="2009345"/>
              <a:ext cx="4054415" cy="36933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pt-BR" sz="2000" b="1" dirty="0">
                  <a:solidFill>
                    <a:schemeClr val="bg1"/>
                  </a:solidFill>
                </a:rPr>
                <a:t>O Vendedor-Apresentador:</a:t>
              </a:r>
            </a:p>
            <a:p>
              <a:pPr marL="285750" indent="-285750" algn="r">
                <a:buFont typeface="Arial" panose="020B0604020202020204" pitchFamily="34" charset="0"/>
                <a:buChar char="•"/>
              </a:pPr>
              <a:endParaRPr lang="pt-BR" dirty="0">
                <a:solidFill>
                  <a:schemeClr val="bg1"/>
                </a:solidFill>
              </a:endParaRP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Foca em fechamentos agressivos.</a:t>
              </a:r>
            </a:p>
            <a:p>
              <a:pPr algn="r"/>
              <a:endParaRPr lang="pt-BR" dirty="0">
                <a:solidFill>
                  <a:schemeClr val="bg1"/>
                </a:solidFill>
              </a:endParaRP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Baseia-se na apresentação exaustiva de características de produtos.</a:t>
              </a:r>
            </a:p>
            <a:p>
              <a:pPr algn="r"/>
              <a:endParaRPr lang="pt-BR" dirty="0">
                <a:solidFill>
                  <a:schemeClr val="bg1"/>
                </a:solidFill>
              </a:endParaRP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É uma abordagem convencional desenvolvida para vendas simples</a:t>
              </a: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ao consumidor.</a:t>
              </a: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    </a:t>
              </a:r>
            </a:p>
            <a:p>
              <a:pPr algn="r"/>
              <a:r>
                <a:rPr lang="pt-BR" dirty="0">
                  <a:solidFill>
                    <a:schemeClr val="bg1"/>
                  </a:solidFill>
                </a:rPr>
                <a:t>O vendedor atua como um ator que recita um roteiro.</a:t>
              </a:r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D895FB4D-257B-44C7-5241-8EC694E717F8}"/>
              </a:ext>
            </a:extLst>
          </p:cNvPr>
          <p:cNvSpPr txBox="1"/>
          <p:nvPr/>
        </p:nvSpPr>
        <p:spPr>
          <a:xfrm>
            <a:off x="3693865" y="916353"/>
            <a:ext cx="4804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530C05"/>
                </a:solidFill>
                <a:latin typeface="AMX" pitchFamily="2" charset="77"/>
              </a:rPr>
              <a:t>Entenda as principais diferenças: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9191E1D4-A668-ECFC-4220-E8F3905F6C73}"/>
              </a:ext>
            </a:extLst>
          </p:cNvPr>
          <p:cNvGrpSpPr/>
          <p:nvPr/>
        </p:nvGrpSpPr>
        <p:grpSpPr>
          <a:xfrm>
            <a:off x="6239772" y="1604510"/>
            <a:ext cx="5681927" cy="4502991"/>
            <a:chOff x="6239772" y="1604510"/>
            <a:chExt cx="5681927" cy="4502991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A32A77C7-601A-6979-84EC-CF13BACB28DD}"/>
                </a:ext>
              </a:extLst>
            </p:cNvPr>
            <p:cNvSpPr/>
            <p:nvPr/>
          </p:nvSpPr>
          <p:spPr>
            <a:xfrm rot="10800000">
              <a:off x="6239772" y="1604510"/>
              <a:ext cx="5681927" cy="4502991"/>
            </a:xfrm>
            <a:prstGeom prst="roundRect">
              <a:avLst>
                <a:gd name="adj" fmla="val 7363"/>
              </a:avLst>
            </a:prstGeom>
            <a:gradFill>
              <a:gsLst>
                <a:gs pos="0">
                  <a:srgbClr val="EA5800"/>
                </a:gs>
                <a:gs pos="32000">
                  <a:srgbClr val="530C05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964E2251-97E1-539D-4E82-0A222245A68A}"/>
                </a:ext>
              </a:extLst>
            </p:cNvPr>
            <p:cNvSpPr txBox="1"/>
            <p:nvPr/>
          </p:nvSpPr>
          <p:spPr>
            <a:xfrm>
              <a:off x="6682590" y="2009345"/>
              <a:ext cx="4963070" cy="36933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BR" sz="2000" b="1" dirty="0">
                  <a:solidFill>
                    <a:schemeClr val="bg1"/>
                  </a:solidFill>
                </a:rPr>
                <a:t>O Consultor-Diagnóstico:</a:t>
              </a:r>
            </a:p>
            <a:p>
              <a:endParaRPr lang="pt-BR" dirty="0">
                <a:solidFill>
                  <a:schemeClr val="bg1"/>
                </a:solidFill>
              </a:endParaRPr>
            </a:p>
            <a:p>
              <a:r>
                <a:rPr lang="pt-BR" dirty="0">
                  <a:solidFill>
                    <a:schemeClr val="bg1"/>
                  </a:solidFill>
                </a:rPr>
                <a:t>Foca em entender o problema do cliente antes de propor qualquer solução.</a:t>
              </a:r>
            </a:p>
            <a:p>
              <a:endParaRPr lang="pt-BR" dirty="0">
                <a:solidFill>
                  <a:schemeClr val="bg1"/>
                </a:solidFill>
              </a:endParaRPr>
            </a:p>
            <a:p>
              <a:r>
                <a:rPr lang="pt-BR" dirty="0">
                  <a:solidFill>
                    <a:schemeClr val="bg1"/>
                  </a:solidFill>
                </a:rPr>
                <a:t>Conduz a conversa com perguntas inteligentes que revelam necessidades reais.</a:t>
              </a:r>
            </a:p>
            <a:p>
              <a:endParaRPr lang="pt-BR" dirty="0">
                <a:solidFill>
                  <a:schemeClr val="bg1"/>
                </a:solidFill>
              </a:endParaRPr>
            </a:p>
            <a:p>
              <a:r>
                <a:rPr lang="pt-BR" dirty="0">
                  <a:solidFill>
                    <a:schemeClr val="bg1"/>
                  </a:solidFill>
                </a:rPr>
                <a:t>Atua como um especialista, ajudando o cliente a enxergar o impacto dos desafios que enfrenta.</a:t>
              </a:r>
            </a:p>
            <a:p>
              <a:endParaRPr lang="pt-BR" dirty="0">
                <a:solidFill>
                  <a:schemeClr val="bg1"/>
                </a:solidFill>
              </a:endParaRPr>
            </a:p>
            <a:p>
              <a:r>
                <a:rPr lang="pt-BR" dirty="0">
                  <a:solidFill>
                    <a:schemeClr val="bg1"/>
                  </a:solidFill>
                </a:rPr>
                <a:t>Personaliza sua proposta com base no que ouviu, não no que decorou.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513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CB44A-6542-ACCD-3588-9EE4ADF6C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DA91EDF-BE63-692A-0DA2-8CE6D4CB9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3" b="353"/>
          <a:stretch/>
        </p:blipFill>
        <p:spPr>
          <a:xfrm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76B4A7F9-F8C5-2D1F-6E57-E955CD73AEC2}"/>
              </a:ext>
            </a:extLst>
          </p:cNvPr>
          <p:cNvSpPr/>
          <p:nvPr/>
        </p:nvSpPr>
        <p:spPr>
          <a:xfrm>
            <a:off x="304800" y="2066089"/>
            <a:ext cx="7610901" cy="3390723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C0D6461D-0E1E-9ED1-4D8E-6FED686BB4FD}"/>
              </a:ext>
            </a:extLst>
          </p:cNvPr>
          <p:cNvSpPr txBox="1"/>
          <p:nvPr/>
        </p:nvSpPr>
        <p:spPr>
          <a:xfrm>
            <a:off x="786877" y="2342018"/>
            <a:ext cx="5783835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Sua missão como Consultor-Diagnóstico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Hora de Aprofundar:​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Agora que conhecemos </a:t>
            </a:r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Sua missão como Consultor-Diagnóstico</a:t>
            </a:r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, chegou o momento</a:t>
            </a: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de explorar o que fica nas entrelinhas.​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Vamos conversar? ​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DBFE138D-29A6-0247-2A51-46174E3A9269}"/>
              </a:ext>
            </a:extLst>
          </p:cNvPr>
          <p:cNvGrpSpPr/>
          <p:nvPr/>
        </p:nvGrpSpPr>
        <p:grpSpPr>
          <a:xfrm>
            <a:off x="8801604" y="1188847"/>
            <a:ext cx="2346012" cy="5069849"/>
            <a:chOff x="4612874" y="2322898"/>
            <a:chExt cx="2346012" cy="5069849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D18A826C-7FEA-FE00-71BF-A48AA2D22FED}"/>
                </a:ext>
              </a:extLst>
            </p:cNvPr>
            <p:cNvSpPr/>
            <p:nvPr/>
          </p:nvSpPr>
          <p:spPr>
            <a:xfrm>
              <a:off x="6582629" y="2509208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CEA942F8-FB0D-25BE-48A1-3E36F5C133BA}"/>
                </a:ext>
              </a:extLst>
            </p:cNvPr>
            <p:cNvSpPr/>
            <p:nvPr/>
          </p:nvSpPr>
          <p:spPr>
            <a:xfrm>
              <a:off x="6064137" y="232289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D852CA59-6689-6A99-B953-6C15EFA5361D}"/>
                </a:ext>
              </a:extLst>
            </p:cNvPr>
            <p:cNvSpPr/>
            <p:nvPr/>
          </p:nvSpPr>
          <p:spPr>
            <a:xfrm>
              <a:off x="4612874" y="6590863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80156C3C-AC77-04F2-6BE5-E95E55D339BA}"/>
                </a:ext>
              </a:extLst>
            </p:cNvPr>
            <p:cNvSpPr/>
            <p:nvPr/>
          </p:nvSpPr>
          <p:spPr>
            <a:xfrm>
              <a:off x="5895201" y="3377235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C7268D6E-E5D6-08BE-E39D-AD75864D728B}"/>
                </a:ext>
              </a:extLst>
            </p:cNvPr>
            <p:cNvSpPr/>
            <p:nvPr/>
          </p:nvSpPr>
          <p:spPr>
            <a:xfrm>
              <a:off x="6627703" y="3336028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1994EBC8-22DF-3A4A-062E-F8CD4CE800DC}"/>
                </a:ext>
              </a:extLst>
            </p:cNvPr>
            <p:cNvSpPr/>
            <p:nvPr/>
          </p:nvSpPr>
          <p:spPr>
            <a:xfrm>
              <a:off x="6576602" y="5621392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90F05C14-2DE8-2BA6-7304-F9D1969F0B3C}"/>
                </a:ext>
              </a:extLst>
            </p:cNvPr>
            <p:cNvSpPr/>
            <p:nvPr/>
          </p:nvSpPr>
          <p:spPr>
            <a:xfrm>
              <a:off x="6185427" y="6003676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7025D32-0E54-59C4-DBA1-7A29AEBA49CB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637419B2-D011-5FEB-7859-84D197E67AD4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95815BA4-598E-03FD-FBD9-508957A69DCD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C077CFD5-6681-93F8-1651-BC4F6982EE68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F82186EE-E7A9-8F54-E4CC-3A2F9691D99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792E1D90-8AAC-0E54-781F-4E17186235D8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4860FD89-6D8B-2E04-F3D9-88192408154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875138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CC802-61E5-4996-7E8C-B91DE21B8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FB552EF0-3CE2-5F89-9525-75C63692D618}"/>
              </a:ext>
            </a:extLst>
          </p:cNvPr>
          <p:cNvSpPr txBox="1"/>
          <p:nvPr/>
        </p:nvSpPr>
        <p:spPr>
          <a:xfrm>
            <a:off x="1326454" y="1545536"/>
            <a:ext cx="56319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Confira os </a:t>
            </a:r>
            <a:r>
              <a:rPr lang="pt-BR" sz="2800" dirty="0">
                <a:solidFill>
                  <a:schemeClr val="bg1"/>
                </a:solidFill>
                <a:latin typeface="AMX" pitchFamily="2" charset="77"/>
              </a:rPr>
              <a:t>assuntos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 </a:t>
            </a:r>
          </a:p>
          <a:p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que </a:t>
            </a:r>
            <a:r>
              <a:rPr lang="pt-BR" sz="3200" b="1" dirty="0">
                <a:solidFill>
                  <a:schemeClr val="bg1"/>
                </a:solidFill>
                <a:latin typeface="AMX" pitchFamily="2" charset="77"/>
              </a:rPr>
              <a:t>vamos abordar</a:t>
            </a:r>
            <a:r>
              <a:rPr lang="pt-BR" sz="3200" dirty="0">
                <a:solidFill>
                  <a:schemeClr val="bg1"/>
                </a:solidFill>
                <a:latin typeface="AMX" pitchFamily="2" charset="77"/>
              </a:rPr>
              <a:t>:</a:t>
            </a:r>
          </a:p>
        </p:txBody>
      </p:sp>
      <p:sp>
        <p:nvSpPr>
          <p:cNvPr id="3" name="Retângulo: Cantos Arredondados 10">
            <a:extLst>
              <a:ext uri="{FF2B5EF4-FFF2-40B4-BE49-F238E27FC236}">
                <a16:creationId xmlns:a16="http://schemas.microsoft.com/office/drawing/2014/main" id="{3346A369-A404-B8AB-0B0A-C8AA5571D765}"/>
              </a:ext>
            </a:extLst>
          </p:cNvPr>
          <p:cNvSpPr/>
          <p:nvPr/>
        </p:nvSpPr>
        <p:spPr>
          <a:xfrm>
            <a:off x="1329127" y="2781909"/>
            <a:ext cx="4022518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ETAPAS DO PROCESSO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DE VENDAS</a:t>
            </a:r>
          </a:p>
        </p:txBody>
      </p:sp>
      <p:sp>
        <p:nvSpPr>
          <p:cNvPr id="4" name="Retângulo: Cantos Arredondados 11">
            <a:extLst>
              <a:ext uri="{FF2B5EF4-FFF2-40B4-BE49-F238E27FC236}">
                <a16:creationId xmlns:a16="http://schemas.microsoft.com/office/drawing/2014/main" id="{EA602E2F-F46D-8D2D-582D-B484387B2B8C}"/>
              </a:ext>
            </a:extLst>
          </p:cNvPr>
          <p:cNvSpPr/>
          <p:nvPr/>
        </p:nvSpPr>
        <p:spPr>
          <a:xfrm>
            <a:off x="1329128" y="3559274"/>
            <a:ext cx="4022517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SUA MISSÃO COMO</a:t>
            </a:r>
          </a:p>
          <a:p>
            <a:pPr marL="223838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CONSULTOR-DIAGNÓSTICO</a:t>
            </a:r>
          </a:p>
        </p:txBody>
      </p:sp>
      <p:sp>
        <p:nvSpPr>
          <p:cNvPr id="5" name="Retângulo: Cantos Arredondados 12">
            <a:extLst>
              <a:ext uri="{FF2B5EF4-FFF2-40B4-BE49-F238E27FC236}">
                <a16:creationId xmlns:a16="http://schemas.microsoft.com/office/drawing/2014/main" id="{2367B8AF-AC98-8DC7-56E7-7E3259BB5365}"/>
              </a:ext>
            </a:extLst>
          </p:cNvPr>
          <p:cNvSpPr/>
          <p:nvPr/>
        </p:nvSpPr>
        <p:spPr>
          <a:xfrm>
            <a:off x="1329128" y="4336640"/>
            <a:ext cx="4022517" cy="609598"/>
          </a:xfrm>
          <a:prstGeom prst="roundRect">
            <a:avLst>
              <a:gd name="adj" fmla="val 250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COMO APLICAR AS TÉCNICAS</a:t>
            </a:r>
          </a:p>
          <a:p>
            <a:pPr marL="223838"/>
            <a:r>
              <a:rPr lang="pt-BR" sz="1600" dirty="0">
                <a:solidFill>
                  <a:srgbClr val="530C05"/>
                </a:solidFill>
                <a:latin typeface="AMX Black" pitchFamily="2" charset="0"/>
              </a:rPr>
              <a:t>NO SEU DIA A DIA</a:t>
            </a:r>
          </a:p>
        </p:txBody>
      </p:sp>
    </p:spTree>
    <p:extLst>
      <p:ext uri="{BB962C8B-B14F-4D97-AF65-F5344CB8AC3E}">
        <p14:creationId xmlns:p14="http://schemas.microsoft.com/office/powerpoint/2010/main" val="32804666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C086C-B2D5-9E85-8E41-AA3C2207E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m 66">
            <a:extLst>
              <a:ext uri="{FF2B5EF4-FFF2-40B4-BE49-F238E27FC236}">
                <a16:creationId xmlns:a16="http://schemas.microsoft.com/office/drawing/2014/main" id="{6DBCCAA4-DB9D-54D6-FD44-E168E8725B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14" t="-172" r="-26114" b="172"/>
          <a:stretch>
            <a:fillRect/>
          </a:stretch>
        </p:blipFill>
        <p:spPr>
          <a:xfrm flipH="1">
            <a:off x="65376" y="-90469"/>
            <a:ext cx="12138913" cy="6936521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6197B65A-A6F7-8DF5-CF5C-42008FE33C99}"/>
              </a:ext>
            </a:extLst>
          </p:cNvPr>
          <p:cNvSpPr/>
          <p:nvPr/>
        </p:nvSpPr>
        <p:spPr>
          <a:xfrm>
            <a:off x="0" y="0"/>
            <a:ext cx="11717079" cy="6858000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9C4C9DBC-FFBC-5213-7B48-AD97065AB307}"/>
              </a:ext>
            </a:extLst>
          </p:cNvPr>
          <p:cNvSpPr/>
          <p:nvPr/>
        </p:nvSpPr>
        <p:spPr>
          <a:xfrm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73987667-C7AB-4820-98CE-36F3343C41F3}"/>
              </a:ext>
            </a:extLst>
          </p:cNvPr>
          <p:cNvGrpSpPr/>
          <p:nvPr/>
        </p:nvGrpSpPr>
        <p:grpSpPr>
          <a:xfrm>
            <a:off x="5118575" y="1458577"/>
            <a:ext cx="6663590" cy="4665440"/>
            <a:chOff x="11275281" y="-5427998"/>
            <a:chExt cx="9625545" cy="6739222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EAFDCC3B-D88C-C6C5-0FA9-136414B030EA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B5B4FF6F-1CC3-E591-D261-7462A757FC52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3404F589-D049-8362-1E77-C647A70F91F3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43D50A49-0634-FB8B-DAA9-8E61C64A7D3A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B603D63A-7386-3C51-41AA-132AE60C3362}"/>
                </a:ext>
              </a:extLst>
            </p:cNvPr>
            <p:cNvGrpSpPr/>
            <p:nvPr/>
          </p:nvGrpSpPr>
          <p:grpSpPr>
            <a:xfrm>
              <a:off x="11275281" y="-5427998"/>
              <a:ext cx="9625545" cy="6739222"/>
              <a:chOff x="6017858" y="-2562941"/>
              <a:chExt cx="3868375" cy="270839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EBA1B193-CA39-E113-678B-80451201CE27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2BD30D95-5779-025A-A7D0-AF38B1E2FAFF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8A113AC0-D981-8C01-5AA6-B78946E768B4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6080A0DA-AE42-FA6A-0C3C-4B4C5259A07F}"/>
                  </a:ext>
                </a:extLst>
              </p:cNvPr>
              <p:cNvSpPr/>
              <p:nvPr/>
            </p:nvSpPr>
            <p:spPr>
              <a:xfrm>
                <a:off x="6017858" y="-256294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4C8C30EE-69B6-112F-4CD6-83EFB960A0A8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29544C67-98D7-1B30-6946-9C765A1681B5}"/>
              </a:ext>
            </a:extLst>
          </p:cNvPr>
          <p:cNvSpPr txBox="1"/>
          <p:nvPr/>
        </p:nvSpPr>
        <p:spPr>
          <a:xfrm>
            <a:off x="863637" y="2366430"/>
            <a:ext cx="46375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No dia a dia, essa mudança de paradigma significa que o vendedor</a:t>
            </a:r>
          </a:p>
          <a:p>
            <a:r>
              <a:rPr lang="pt-BR" sz="2000" dirty="0"/>
              <a:t>de sucesso não é mais aquele que fala muito ou que "empurra" um produto, mas sim aquele que ouve atentamente, questiona profundamente e ajuda o cliente a diagnosticar suas próprias dores e a visualizar o valor da solução.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4241BA96-D6E0-52F3-1506-FDC426E26AF8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93B3B6FA-C54B-5EAE-8174-F0375BB33B66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84CF6A32-A0D0-7E36-31C0-3859986AEC9B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EC418AB4-FA21-EAED-7670-52FD67B5EB3E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6C9E72FF-2C43-82AC-8234-80CFE50893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756B8CE2-2F11-BC70-49D5-35AA7629063C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23037A1C-F4D0-DF76-1BCF-FA084864E7F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375186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50C98-E446-F3E3-1257-66157262F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 descr="Uma imagem contendo edifício, em pé, mulher, frente&#10;&#10;O conteúdo gerado por IA pode estar incorreto.">
            <a:extLst>
              <a:ext uri="{FF2B5EF4-FFF2-40B4-BE49-F238E27FC236}">
                <a16:creationId xmlns:a16="http://schemas.microsoft.com/office/drawing/2014/main" id="{E7C6C6A1-B0EB-C2AA-0F90-5A11E7DB5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0"/>
            <a:ext cx="12096750" cy="6858000"/>
          </a:xfrm>
          <a:prstGeom prst="rect">
            <a:avLst/>
          </a:prstGeom>
        </p:spPr>
      </p:pic>
      <p:sp>
        <p:nvSpPr>
          <p:cNvPr id="8" name="Retângulo: Cantos Arredondados 15">
            <a:extLst>
              <a:ext uri="{FF2B5EF4-FFF2-40B4-BE49-F238E27FC236}">
                <a16:creationId xmlns:a16="http://schemas.microsoft.com/office/drawing/2014/main" id="{55159DCB-3105-E0A0-A7A2-461903044F4C}"/>
              </a:ext>
            </a:extLst>
          </p:cNvPr>
          <p:cNvSpPr/>
          <p:nvPr/>
        </p:nvSpPr>
        <p:spPr>
          <a:xfrm>
            <a:off x="493296" y="1305378"/>
            <a:ext cx="11698704" cy="4002657"/>
          </a:xfrm>
          <a:prstGeom prst="roundRect">
            <a:avLst>
              <a:gd name="adj" fmla="val 3691"/>
            </a:avLst>
          </a:prstGeom>
          <a:gradFill>
            <a:gsLst>
              <a:gs pos="25000">
                <a:srgbClr val="530C05">
                  <a:alpha val="88000"/>
                </a:srgbClr>
              </a:gs>
              <a:gs pos="75000">
                <a:srgbClr val="530C05">
                  <a:alpha val="0"/>
                </a:srgbClr>
              </a:gs>
              <a:gs pos="46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30DD02D-DC51-C1F9-1D2D-60AC141A00BE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83140830-6DE4-D13B-D54C-EB4CE0DFC907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14" name="Group 6">
                <a:extLst>
                  <a:ext uri="{FF2B5EF4-FFF2-40B4-BE49-F238E27FC236}">
                    <a16:creationId xmlns:a16="http://schemas.microsoft.com/office/drawing/2014/main" id="{678FA7BB-003D-2F3F-ECF0-20CF76C834AC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16" name="Retângulo: Cantos Arredondados 15">
                  <a:extLst>
                    <a:ext uri="{FF2B5EF4-FFF2-40B4-BE49-F238E27FC236}">
                      <a16:creationId xmlns:a16="http://schemas.microsoft.com/office/drawing/2014/main" id="{5C4B2991-4725-2C56-5172-25846546FBC8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17" name="Gráfico 16">
                  <a:extLst>
                    <a:ext uri="{FF2B5EF4-FFF2-40B4-BE49-F238E27FC236}">
                      <a16:creationId xmlns:a16="http://schemas.microsoft.com/office/drawing/2014/main" id="{6A66730A-C716-354E-C8D0-1F71CF037A6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15" name="CaixaDeTexto 17">
                <a:extLst>
                  <a:ext uri="{FF2B5EF4-FFF2-40B4-BE49-F238E27FC236}">
                    <a16:creationId xmlns:a16="http://schemas.microsoft.com/office/drawing/2014/main" id="{F45ED1B4-B5F9-4B89-EB0A-7305C1C1A87F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64469CDB-96D4-2247-4B2D-1BC8A7065F2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E60FDC38-DDED-422F-98E3-2E8F6C47547C}"/>
              </a:ext>
            </a:extLst>
          </p:cNvPr>
          <p:cNvSpPr txBox="1"/>
          <p:nvPr/>
        </p:nvSpPr>
        <p:spPr>
          <a:xfrm>
            <a:off x="976567" y="2909875"/>
            <a:ext cx="549324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Incorporar a postura de consultor-diagnóstico no dia a dia de vendas não exige uma transformação instantânea, mas sim</a:t>
            </a:r>
          </a:p>
          <a:p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uma mudança consciente de mentalidade</a:t>
            </a:r>
          </a:p>
          <a:p>
            <a:r>
              <a:rPr lang="pt-BR" sz="2000" b="1" dirty="0">
                <a:solidFill>
                  <a:schemeClr val="bg1"/>
                </a:solidFill>
                <a:latin typeface="AMX" pitchFamily="2" charset="77"/>
              </a:rPr>
              <a:t>e comportamento. 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2752FA9-5BE5-0A2A-585B-3D085B38EBD9}"/>
              </a:ext>
            </a:extLst>
          </p:cNvPr>
          <p:cNvSpPr txBox="1"/>
          <p:nvPr/>
        </p:nvSpPr>
        <p:spPr>
          <a:xfrm>
            <a:off x="976567" y="1751070"/>
            <a:ext cx="4358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b="1" dirty="0">
                <a:solidFill>
                  <a:schemeClr val="bg1"/>
                </a:solidFill>
                <a:latin typeface="+mj-lt"/>
              </a:rPr>
              <a:t>Importante!</a:t>
            </a:r>
            <a:endParaRPr lang="pt-BR" sz="6000" b="1" dirty="0">
              <a:solidFill>
                <a:schemeClr val="bg1"/>
              </a:solidFill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29426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8" grpId="0"/>
      <p:bldP spid="19" grpId="0" uiExpand="1" bldLvl="3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1E92D8-7C66-4788-5383-2FEE4773C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m 66">
            <a:extLst>
              <a:ext uri="{FF2B5EF4-FFF2-40B4-BE49-F238E27FC236}">
                <a16:creationId xmlns:a16="http://schemas.microsoft.com/office/drawing/2014/main" id="{9A812BEA-9774-1A0E-BCC4-8930FA96C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06" r="-24506"/>
          <a:stretch>
            <a:fillRect/>
          </a:stretch>
        </p:blipFill>
        <p:spPr>
          <a:xfrm>
            <a:off x="-178126" y="-35750"/>
            <a:ext cx="12243291" cy="6996166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78E49A4C-3EC1-902D-16A9-DFA697121FF8}"/>
              </a:ext>
            </a:extLst>
          </p:cNvPr>
          <p:cNvSpPr/>
          <p:nvPr/>
        </p:nvSpPr>
        <p:spPr>
          <a:xfrm rot="10800000">
            <a:off x="689811" y="-35753"/>
            <a:ext cx="11682138" cy="6996167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9F7E3A1A-D89A-931A-DE23-EEEF51722729}"/>
              </a:ext>
            </a:extLst>
          </p:cNvPr>
          <p:cNvSpPr/>
          <p:nvPr/>
        </p:nvSpPr>
        <p:spPr>
          <a:xfrm rot="10800000">
            <a:off x="65376" y="961717"/>
            <a:ext cx="11958968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D7E0E2C7-503C-FD52-4561-F4104CE6B634}"/>
              </a:ext>
            </a:extLst>
          </p:cNvPr>
          <p:cNvGrpSpPr/>
          <p:nvPr/>
        </p:nvGrpSpPr>
        <p:grpSpPr>
          <a:xfrm>
            <a:off x="517448" y="2740347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A75307E4-0E76-3F38-37A7-A560BAAA38B5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9EDE76A0-3C9F-4D91-3270-542A80DC6CF1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413E2EE7-8A67-A1A9-BFB5-183A3CCA7920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FF24F19D-0DBA-FDE3-8DB3-1E4463A32539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174EDD73-4769-7812-8DF4-D034197325A0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94E92780-4366-DF25-5A16-A7E433EF49E9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B3848865-F17A-17EE-6EED-9989C3ECA00A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02814F1A-8CDB-B7FF-D18F-63F7FDC4129D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B52E7DC1-310E-39DD-ED41-874BB4709017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9FC48410-52EB-4866-E4DF-48AF4CCAE5BB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9C313011-C882-1A64-8D0B-1A13D4CD64A7}"/>
              </a:ext>
            </a:extLst>
          </p:cNvPr>
          <p:cNvSpPr txBox="1"/>
          <p:nvPr/>
        </p:nvSpPr>
        <p:spPr>
          <a:xfrm>
            <a:off x="7520912" y="2035103"/>
            <a:ext cx="3981277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Antes de qualquer contato, estude o cliente:</a:t>
            </a:r>
          </a:p>
          <a:p>
            <a:endParaRPr lang="pt-BR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Que setor ele atua?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Quais desafios são comuns nesse segmento?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Há algo nas redes sociais ou</a:t>
            </a:r>
          </a:p>
          <a:p>
            <a:r>
              <a:rPr lang="pt-BR" sz="2000" dirty="0"/>
              <a:t>      no site que indique</a:t>
            </a:r>
          </a:p>
          <a:p>
            <a:r>
              <a:rPr lang="pt-BR" sz="2000" dirty="0"/>
              <a:t>      possíveis necessidades?</a:t>
            </a:r>
          </a:p>
          <a:p>
            <a:endParaRPr lang="pt-BR" sz="2000" dirty="0"/>
          </a:p>
          <a:p>
            <a:r>
              <a:rPr lang="pt-BR" sz="2000" dirty="0"/>
              <a:t>O diagnóstico começa no preparo.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01556BA6-772E-60D4-58F1-5B5D7B8C7652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6CD1EDDF-A19C-8C6A-C178-95ECAE117CDA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C1FCE0F5-D909-C529-EC07-698DBE7AB376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563C3A4B-E5FB-71D9-47A8-CEB4B81683F0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F4B06775-9FA2-D65C-A2D6-E620F5CD77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96C342FD-E7F7-83D3-CF5F-2BB187F6522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82414136-CF9D-2516-2434-66F330541E4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9" name="Retângulo: Cantos Arredondados 15">
            <a:extLst>
              <a:ext uri="{FF2B5EF4-FFF2-40B4-BE49-F238E27FC236}">
                <a16:creationId xmlns:a16="http://schemas.microsoft.com/office/drawing/2014/main" id="{C3956C23-7B04-F6E3-C132-F6FE0326585D}"/>
              </a:ext>
            </a:extLst>
          </p:cNvPr>
          <p:cNvSpPr/>
          <p:nvPr/>
        </p:nvSpPr>
        <p:spPr>
          <a:xfrm>
            <a:off x="7171689" y="887931"/>
            <a:ext cx="4637570" cy="720100"/>
          </a:xfrm>
          <a:prstGeom prst="roundRect">
            <a:avLst>
              <a:gd name="adj" fmla="val 31421"/>
            </a:avLst>
          </a:prstGeom>
          <a:gradFill>
            <a:gsLst>
              <a:gs pos="100000">
                <a:srgbClr val="EA5800"/>
              </a:gs>
              <a:gs pos="55000">
                <a:srgbClr val="530C0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Separamos algumas dicas para você!</a:t>
            </a:r>
          </a:p>
        </p:txBody>
      </p:sp>
    </p:spTree>
    <p:extLst>
      <p:ext uri="{BB962C8B-B14F-4D97-AF65-F5344CB8AC3E}">
        <p14:creationId xmlns:p14="http://schemas.microsoft.com/office/powerpoint/2010/main" val="7771394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7" grpId="0"/>
      <p:bldP spid="9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BAF3C-9816-091C-6837-DDB22C56E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97AE542-F01E-4389-3748-71DF437EF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06" r="-24506"/>
          <a:stretch>
            <a:fillRect/>
          </a:stretch>
        </p:blipFill>
        <p:spPr>
          <a:xfrm>
            <a:off x="-178126" y="-35750"/>
            <a:ext cx="12243291" cy="6996166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0B750B5E-3FEE-8EA7-DC7F-BC6E3D5A1D8B}"/>
              </a:ext>
            </a:extLst>
          </p:cNvPr>
          <p:cNvSpPr/>
          <p:nvPr/>
        </p:nvSpPr>
        <p:spPr>
          <a:xfrm rot="10800000">
            <a:off x="592929" y="-35755"/>
            <a:ext cx="11779017" cy="6996168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84E07326-E4B3-B33F-59E6-55EB0623EAA3}"/>
              </a:ext>
            </a:extLst>
          </p:cNvPr>
          <p:cNvSpPr/>
          <p:nvPr/>
        </p:nvSpPr>
        <p:spPr>
          <a:xfrm rot="10800000"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F863EA12-B39F-CB42-2BBB-70DAD97FAF3E}"/>
              </a:ext>
            </a:extLst>
          </p:cNvPr>
          <p:cNvGrpSpPr/>
          <p:nvPr/>
        </p:nvGrpSpPr>
        <p:grpSpPr>
          <a:xfrm>
            <a:off x="517448" y="2740347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1C0FEBBD-D67C-8AA9-8C6D-568A36DD9575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18F4522F-3362-4CEA-B32B-96DFB556F9DE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6B31184E-F10D-F97B-6A77-20D22E7C41C9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59F45F54-AE01-6743-3BBE-2F1364B5362C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7A4FF2AF-A282-D4A8-C813-BFD7E3969B6D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0753F7D2-3F34-A015-5FF5-4F9E77C6EE5D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A155BAD5-F1E3-6A09-0F8C-367237193681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BEEC4117-4432-AB58-0B03-3CB614D9F8A1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450A725B-8519-A1DE-8789-8E80CA4D9790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683A6B18-C551-1A29-0165-4EA04D61A623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0F4586EF-7AC2-8B88-B308-B9930A1D6706}"/>
              </a:ext>
            </a:extLst>
          </p:cNvPr>
          <p:cNvSpPr txBox="1"/>
          <p:nvPr/>
        </p:nvSpPr>
        <p:spPr>
          <a:xfrm>
            <a:off x="7544974" y="2279034"/>
            <a:ext cx="388502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Use perguntas consultivas</a:t>
            </a:r>
          </a:p>
          <a:p>
            <a:r>
              <a:rPr lang="pt-BR" sz="2000" dirty="0"/>
              <a:t>com intencionalidade: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Comece entendendo o cenário;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Explore as dificuldades;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Aprofunde as consequências;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sz="2000" dirty="0"/>
          </a:p>
          <a:p>
            <a:r>
              <a:rPr lang="pt-BR" sz="2000" dirty="0"/>
              <a:t>Só então desperte o desejo</a:t>
            </a:r>
          </a:p>
          <a:p>
            <a:r>
              <a:rPr lang="pt-BR" sz="2000" dirty="0"/>
              <a:t>de mudança.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CD3297B3-D68F-48C7-B340-0B14767A337B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68192958-0AC1-7C4A-E3B5-E1AB20239BF8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12955E1E-3834-7F81-5E3B-C52CCAD90D1A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949EC842-75E2-026A-C9C7-9F963429B5DC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F84093AA-0888-A51C-1B46-5022996CC59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43C87E57-9A07-050F-BBFC-9AFE4EF653AB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D6274B98-F658-738A-39A4-F5F51AEE907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9" name="Retângulo: Cantos Arredondados 15">
            <a:extLst>
              <a:ext uri="{FF2B5EF4-FFF2-40B4-BE49-F238E27FC236}">
                <a16:creationId xmlns:a16="http://schemas.microsoft.com/office/drawing/2014/main" id="{B1B534F8-22FA-7CE6-EEF1-B89124DEB968}"/>
              </a:ext>
            </a:extLst>
          </p:cNvPr>
          <p:cNvSpPr/>
          <p:nvPr/>
        </p:nvSpPr>
        <p:spPr>
          <a:xfrm>
            <a:off x="7171689" y="887931"/>
            <a:ext cx="4637570" cy="720100"/>
          </a:xfrm>
          <a:prstGeom prst="roundRect">
            <a:avLst>
              <a:gd name="adj" fmla="val 31421"/>
            </a:avLst>
          </a:prstGeom>
          <a:gradFill>
            <a:gsLst>
              <a:gs pos="100000">
                <a:srgbClr val="EA5800"/>
              </a:gs>
              <a:gs pos="55000">
                <a:srgbClr val="530C0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Separamos algumas dicas para você!</a:t>
            </a:r>
          </a:p>
        </p:txBody>
      </p:sp>
    </p:spTree>
    <p:extLst>
      <p:ext uri="{BB962C8B-B14F-4D97-AF65-F5344CB8AC3E}">
        <p14:creationId xmlns:p14="http://schemas.microsoft.com/office/powerpoint/2010/main" val="1014134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0C9FE-8FB8-F0C9-BA3E-396E625F76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0D6ACCB4-BB4A-7067-6347-E3682B551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06" r="-24506"/>
          <a:stretch>
            <a:fillRect/>
          </a:stretch>
        </p:blipFill>
        <p:spPr>
          <a:xfrm>
            <a:off x="-178126" y="-35750"/>
            <a:ext cx="12243291" cy="6996166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F03102C9-09F6-7E96-645C-94C3B0E9C146}"/>
              </a:ext>
            </a:extLst>
          </p:cNvPr>
          <p:cNvSpPr/>
          <p:nvPr/>
        </p:nvSpPr>
        <p:spPr>
          <a:xfrm rot="10800000">
            <a:off x="-481263" y="-35752"/>
            <a:ext cx="12853212" cy="6996167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47856EB6-C25D-E5C3-360A-4B97A947E88A}"/>
              </a:ext>
            </a:extLst>
          </p:cNvPr>
          <p:cNvSpPr/>
          <p:nvPr/>
        </p:nvSpPr>
        <p:spPr>
          <a:xfrm rot="10800000"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7FC5FB51-B068-B0CB-093D-E722F2629C74}"/>
              </a:ext>
            </a:extLst>
          </p:cNvPr>
          <p:cNvGrpSpPr/>
          <p:nvPr/>
        </p:nvGrpSpPr>
        <p:grpSpPr>
          <a:xfrm>
            <a:off x="517448" y="2740347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B0F0DB73-345E-E442-3C34-8C6445E1CCD9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6809E6F1-840E-DAE0-F277-E7A5D628293D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A80AA53F-1061-3423-CFC8-165D24FDBBE3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6735E486-25AC-7D4C-F097-F143397A39C4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2A383735-985C-15B1-2A40-406027770718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024C2252-F8A4-8E59-C74F-9C69B4587C9B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2D140603-38EA-A76A-8F6C-7D18123F6FEC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7FB201C7-4594-3633-CFAE-77F7214AF978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FE6A1E98-7E9B-B2E3-9E7E-D2E0BCD4A604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CA3FA79D-E10F-9E49-5E54-5A65660104F1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7B226DC6-1915-22A3-5BCC-2F973DECFC32}"/>
              </a:ext>
            </a:extLst>
          </p:cNvPr>
          <p:cNvSpPr txBox="1"/>
          <p:nvPr/>
        </p:nvSpPr>
        <p:spPr>
          <a:xfrm>
            <a:off x="7544974" y="2037754"/>
            <a:ext cx="4129578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Evite apresentar soluções prematuramente:</a:t>
            </a:r>
          </a:p>
          <a:p>
            <a:endParaRPr lang="pt-BR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Não ofereça produto antes</a:t>
            </a:r>
          </a:p>
          <a:p>
            <a:r>
              <a:rPr lang="pt-BR" sz="2000" dirty="0"/>
              <a:t>      de entender o problema.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Mesmo que você saiba que</a:t>
            </a:r>
          </a:p>
          <a:p>
            <a:r>
              <a:rPr lang="pt-BR" sz="2000" dirty="0"/>
              <a:t>      tem a solução, segure o impulso.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Isso reforça a autoridade</a:t>
            </a:r>
          </a:p>
          <a:p>
            <a:r>
              <a:rPr lang="pt-BR" sz="2000" dirty="0"/>
              <a:t>      e a confiança.</a:t>
            </a:r>
          </a:p>
          <a:p>
            <a:endParaRPr lang="pt-BR" sz="2000" dirty="0"/>
          </a:p>
          <a:p>
            <a:r>
              <a:rPr lang="pt-BR" sz="2000" dirty="0"/>
              <a:t>Evite “atirar no escuro”. 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DF0D36D5-1DA4-1BB3-3019-1D53F592664B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A4C7693-095C-8FD9-0029-7F4B66F6B8BF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874287DC-C349-6582-03CE-305129A2117E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ABC57795-B9E4-A704-809A-CA534F28528A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35384240-F63D-E825-C934-91E316408B4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FC11063B-2892-F91F-DC04-EB8401022614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048D5931-C317-BE10-A6D4-89D6EF92A68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9" name="Retângulo: Cantos Arredondados 15">
            <a:extLst>
              <a:ext uri="{FF2B5EF4-FFF2-40B4-BE49-F238E27FC236}">
                <a16:creationId xmlns:a16="http://schemas.microsoft.com/office/drawing/2014/main" id="{BAC6E343-B9BC-704B-9A40-F23FFA75781E}"/>
              </a:ext>
            </a:extLst>
          </p:cNvPr>
          <p:cNvSpPr/>
          <p:nvPr/>
        </p:nvSpPr>
        <p:spPr>
          <a:xfrm>
            <a:off x="7171689" y="887931"/>
            <a:ext cx="4637570" cy="720100"/>
          </a:xfrm>
          <a:prstGeom prst="roundRect">
            <a:avLst>
              <a:gd name="adj" fmla="val 31421"/>
            </a:avLst>
          </a:prstGeom>
          <a:gradFill>
            <a:gsLst>
              <a:gs pos="100000">
                <a:srgbClr val="EA5800"/>
              </a:gs>
              <a:gs pos="55000">
                <a:srgbClr val="530C0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Separamos algumas dicas para você!</a:t>
            </a:r>
          </a:p>
        </p:txBody>
      </p:sp>
    </p:spTree>
    <p:extLst>
      <p:ext uri="{BB962C8B-B14F-4D97-AF65-F5344CB8AC3E}">
        <p14:creationId xmlns:p14="http://schemas.microsoft.com/office/powerpoint/2010/main" val="22389359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742272-D225-FADB-261B-651F592D6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68381643-2DFE-E222-FFC5-1524D7E891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06" r="-24506"/>
          <a:stretch>
            <a:fillRect/>
          </a:stretch>
        </p:blipFill>
        <p:spPr>
          <a:xfrm>
            <a:off x="-178126" y="-35750"/>
            <a:ext cx="12243291" cy="6996166"/>
          </a:xfrm>
          <a:prstGeom prst="rect">
            <a:avLst/>
          </a:prstGeom>
        </p:spPr>
      </p:pic>
      <p:sp>
        <p:nvSpPr>
          <p:cNvPr id="71" name="Retângulo 70">
            <a:extLst>
              <a:ext uri="{FF2B5EF4-FFF2-40B4-BE49-F238E27FC236}">
                <a16:creationId xmlns:a16="http://schemas.microsoft.com/office/drawing/2014/main" id="{E933F428-A4E0-CBC6-9436-AAD2DBE3992E}"/>
              </a:ext>
            </a:extLst>
          </p:cNvPr>
          <p:cNvSpPr/>
          <p:nvPr/>
        </p:nvSpPr>
        <p:spPr>
          <a:xfrm rot="10800000">
            <a:off x="-481263" y="-35750"/>
            <a:ext cx="12853212" cy="6996166"/>
          </a:xfrm>
          <a:prstGeom prst="rect">
            <a:avLst/>
          </a:prstGeom>
          <a:gradFill>
            <a:gsLst>
              <a:gs pos="45000">
                <a:schemeClr val="bg1">
                  <a:lumMod val="95000"/>
                </a:schemeClr>
              </a:gs>
              <a:gs pos="0">
                <a:schemeClr val="bg1">
                  <a:lumMod val="95000"/>
                </a:schemeClr>
              </a:gs>
              <a:gs pos="70000">
                <a:srgbClr val="B63D00">
                  <a:alpha val="8000"/>
                </a:srgbClr>
              </a:gs>
              <a:gs pos="100000">
                <a:srgbClr val="EB5800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3" name="Retângulo Arredondado 52">
            <a:extLst>
              <a:ext uri="{FF2B5EF4-FFF2-40B4-BE49-F238E27FC236}">
                <a16:creationId xmlns:a16="http://schemas.microsoft.com/office/drawing/2014/main" id="{E8CB6174-D381-E9A7-14B8-BCE3636FF26F}"/>
              </a:ext>
            </a:extLst>
          </p:cNvPr>
          <p:cNvSpPr/>
          <p:nvPr/>
        </p:nvSpPr>
        <p:spPr>
          <a:xfrm rot="10800000">
            <a:off x="245327" y="961717"/>
            <a:ext cx="11779017" cy="5496956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DA7C2EB2-CC02-FADC-175E-51B0ACAD628E}"/>
              </a:ext>
            </a:extLst>
          </p:cNvPr>
          <p:cNvGrpSpPr/>
          <p:nvPr/>
        </p:nvGrpSpPr>
        <p:grpSpPr>
          <a:xfrm>
            <a:off x="517448" y="2740347"/>
            <a:ext cx="5662649" cy="4066446"/>
            <a:chOff x="12721138" y="-4562752"/>
            <a:chExt cx="8179687" cy="5873976"/>
          </a:xfrm>
        </p:grpSpPr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E4523E96-9DDD-B683-42C4-B2F7DA693C27}"/>
                </a:ext>
              </a:extLst>
            </p:cNvPr>
            <p:cNvGrpSpPr/>
            <p:nvPr/>
          </p:nvGrpSpPr>
          <p:grpSpPr>
            <a:xfrm>
              <a:off x="12721138" y="-2035659"/>
              <a:ext cx="7369971" cy="2364597"/>
              <a:chOff x="12721138" y="-2035659"/>
              <a:chExt cx="7369971" cy="2364597"/>
            </a:xfrm>
          </p:grpSpPr>
          <p:sp>
            <p:nvSpPr>
              <p:cNvPr id="27" name="Retângulo Arredondado 26">
                <a:extLst>
                  <a:ext uri="{FF2B5EF4-FFF2-40B4-BE49-F238E27FC236}">
                    <a16:creationId xmlns:a16="http://schemas.microsoft.com/office/drawing/2014/main" id="{8E526036-16ED-3358-9943-0A4F8A1E0FA3}"/>
                  </a:ext>
                </a:extLst>
              </p:cNvPr>
              <p:cNvSpPr/>
              <p:nvPr/>
            </p:nvSpPr>
            <p:spPr>
              <a:xfrm>
                <a:off x="13453519" y="-3571"/>
                <a:ext cx="332509" cy="332509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28" name="Retângulo Arredondado 27">
                <a:extLst>
                  <a:ext uri="{FF2B5EF4-FFF2-40B4-BE49-F238E27FC236}">
                    <a16:creationId xmlns:a16="http://schemas.microsoft.com/office/drawing/2014/main" id="{C3699E5E-2159-7040-DAC8-5C3723C9056B}"/>
                  </a:ext>
                </a:extLst>
              </p:cNvPr>
              <p:cNvSpPr/>
              <p:nvPr/>
            </p:nvSpPr>
            <p:spPr>
              <a:xfrm>
                <a:off x="12721138" y="-1138591"/>
                <a:ext cx="915215" cy="915215"/>
              </a:xfrm>
              <a:prstGeom prst="roundRect">
                <a:avLst/>
              </a:prstGeom>
              <a:solidFill>
                <a:srgbClr val="530C05">
                  <a:alpha val="4999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30" name="Retângulo Arredondado 29">
                <a:extLst>
                  <a:ext uri="{FF2B5EF4-FFF2-40B4-BE49-F238E27FC236}">
                    <a16:creationId xmlns:a16="http://schemas.microsoft.com/office/drawing/2014/main" id="{C0432C9F-4D6A-151B-ED8A-AEC121A711B7}"/>
                  </a:ext>
                </a:extLst>
              </p:cNvPr>
              <p:cNvSpPr/>
              <p:nvPr/>
            </p:nvSpPr>
            <p:spPr>
              <a:xfrm>
                <a:off x="19597455" y="-2035659"/>
                <a:ext cx="493654" cy="493655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FF869268-829A-2D97-326D-BEF4D9BA210F}"/>
                </a:ext>
              </a:extLst>
            </p:cNvPr>
            <p:cNvGrpSpPr/>
            <p:nvPr/>
          </p:nvGrpSpPr>
          <p:grpSpPr>
            <a:xfrm>
              <a:off x="13415276" y="-4562752"/>
              <a:ext cx="7485549" cy="5873976"/>
              <a:chOff x="6877893" y="-2215211"/>
              <a:chExt cx="3008340" cy="2360668"/>
            </a:xfrm>
          </p:grpSpPr>
          <p:sp>
            <p:nvSpPr>
              <p:cNvPr id="24" name="Retângulo Arredondado 23">
                <a:extLst>
                  <a:ext uri="{FF2B5EF4-FFF2-40B4-BE49-F238E27FC236}">
                    <a16:creationId xmlns:a16="http://schemas.microsoft.com/office/drawing/2014/main" id="{736879F4-1242-BDDF-BE30-64B52761E17D}"/>
                  </a:ext>
                </a:extLst>
              </p:cNvPr>
              <p:cNvSpPr/>
              <p:nvPr/>
            </p:nvSpPr>
            <p:spPr>
              <a:xfrm>
                <a:off x="9420720" y="-956014"/>
                <a:ext cx="465513" cy="465513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5" name="Retângulo Arredondado 24">
                <a:extLst>
                  <a:ext uri="{FF2B5EF4-FFF2-40B4-BE49-F238E27FC236}">
                    <a16:creationId xmlns:a16="http://schemas.microsoft.com/office/drawing/2014/main" id="{9E04100C-6222-C146-3169-33F219B76DCA}"/>
                  </a:ext>
                </a:extLst>
              </p:cNvPr>
              <p:cNvSpPr/>
              <p:nvPr/>
            </p:nvSpPr>
            <p:spPr>
              <a:xfrm>
                <a:off x="7545574" y="-23026"/>
                <a:ext cx="168483" cy="168483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6" name="Retângulo Arredondado 25">
                <a:extLst>
                  <a:ext uri="{FF2B5EF4-FFF2-40B4-BE49-F238E27FC236}">
                    <a16:creationId xmlns:a16="http://schemas.microsoft.com/office/drawing/2014/main" id="{CF203DC5-1B50-52A8-8391-CD0069A53419}"/>
                  </a:ext>
                </a:extLst>
              </p:cNvPr>
              <p:cNvSpPr/>
              <p:nvPr/>
            </p:nvSpPr>
            <p:spPr>
              <a:xfrm>
                <a:off x="7377855" y="-20082"/>
                <a:ext cx="81297" cy="81297"/>
              </a:xfrm>
              <a:prstGeom prst="roundRect">
                <a:avLst/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29" name="Retângulo Arredondado 28">
                <a:extLst>
                  <a:ext uri="{FF2B5EF4-FFF2-40B4-BE49-F238E27FC236}">
                    <a16:creationId xmlns:a16="http://schemas.microsoft.com/office/drawing/2014/main" id="{10D4AADC-70CF-759B-64F3-EEA502A2C07F}"/>
                  </a:ext>
                </a:extLst>
              </p:cNvPr>
              <p:cNvSpPr/>
              <p:nvPr/>
            </p:nvSpPr>
            <p:spPr>
              <a:xfrm>
                <a:off x="9223677" y="-2215211"/>
                <a:ext cx="600084" cy="600084"/>
              </a:xfrm>
              <a:prstGeom prst="roundRect">
                <a:avLst/>
              </a:prstGeom>
              <a:solidFill>
                <a:srgbClr val="9A1003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sp>
            <p:nvSpPr>
              <p:cNvPr id="31" name="Retângulo Arredondado 30">
                <a:extLst>
                  <a:ext uri="{FF2B5EF4-FFF2-40B4-BE49-F238E27FC236}">
                    <a16:creationId xmlns:a16="http://schemas.microsoft.com/office/drawing/2014/main" id="{74D7C1C2-1059-8CB1-6334-3A75EA79AF93}"/>
                  </a:ext>
                </a:extLst>
              </p:cNvPr>
              <p:cNvSpPr/>
              <p:nvPr/>
            </p:nvSpPr>
            <p:spPr>
              <a:xfrm>
                <a:off x="6877893" y="-1795285"/>
                <a:ext cx="108910" cy="108910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37F4460E-5B6F-2EAD-2DF1-B1A768F5A7A1}"/>
              </a:ext>
            </a:extLst>
          </p:cNvPr>
          <p:cNvSpPr txBox="1"/>
          <p:nvPr/>
        </p:nvSpPr>
        <p:spPr>
          <a:xfrm>
            <a:off x="7237469" y="1986638"/>
            <a:ext cx="4502863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/>
              <a:t>Adapte a proposta ao que</a:t>
            </a:r>
          </a:p>
          <a:p>
            <a:r>
              <a:rPr lang="pt-BR" sz="2000" dirty="0"/>
              <a:t>o cliente revelou:</a:t>
            </a:r>
          </a:p>
          <a:p>
            <a:endParaRPr lang="pt-BR" sz="2000" dirty="0"/>
          </a:p>
          <a:p>
            <a:r>
              <a:rPr lang="pt-BR" sz="2000" dirty="0"/>
              <a:t>Mostre como sua solução</a:t>
            </a:r>
          </a:p>
          <a:p>
            <a:r>
              <a:rPr lang="pt-BR" sz="2000" dirty="0"/>
              <a:t>resolve os problemas específicos mencionados por ele.</a:t>
            </a:r>
          </a:p>
          <a:p>
            <a:endParaRPr lang="pt-BR" sz="2000" dirty="0"/>
          </a:p>
          <a:p>
            <a:r>
              <a:rPr lang="pt-BR" sz="2000" dirty="0"/>
              <a:t>Use a linguagem do cliente,</a:t>
            </a:r>
          </a:p>
          <a:p>
            <a:r>
              <a:rPr lang="pt-BR" sz="2000" dirty="0"/>
              <a:t>e não a do produto.</a:t>
            </a:r>
          </a:p>
          <a:p>
            <a:endParaRPr lang="pt-BR" sz="2000" dirty="0"/>
          </a:p>
          <a:p>
            <a:r>
              <a:rPr lang="pt-BR" sz="2000" dirty="0"/>
              <a:t>“Como você disse que perde muito tempo com X, a nossa solução Y atua exatamente nesse ponto.”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A951F7EE-42DF-EB31-CD7B-7798A416B945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2C4DADA9-93F4-6E2A-81C3-2B1B42D54427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5" name="Group 6">
                <a:extLst>
                  <a:ext uri="{FF2B5EF4-FFF2-40B4-BE49-F238E27FC236}">
                    <a16:creationId xmlns:a16="http://schemas.microsoft.com/office/drawing/2014/main" id="{04DC6314-F554-E641-8C77-834219C2C54E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7" name="Retângulo: Cantos Arredondados 6">
                  <a:extLst>
                    <a:ext uri="{FF2B5EF4-FFF2-40B4-BE49-F238E27FC236}">
                      <a16:creationId xmlns:a16="http://schemas.microsoft.com/office/drawing/2014/main" id="{28AF36BB-C42C-A352-9CF8-0465F3BD8B29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8" name="Gráfico 7">
                  <a:extLst>
                    <a:ext uri="{FF2B5EF4-FFF2-40B4-BE49-F238E27FC236}">
                      <a16:creationId xmlns:a16="http://schemas.microsoft.com/office/drawing/2014/main" id="{C21F09CC-10AE-8DD6-C6C7-41E199C2A2C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6" name="CaixaDeTexto 17">
                <a:extLst>
                  <a:ext uri="{FF2B5EF4-FFF2-40B4-BE49-F238E27FC236}">
                    <a16:creationId xmlns:a16="http://schemas.microsoft.com/office/drawing/2014/main" id="{182B7BF3-9994-6D7B-FF54-7D6AD8310930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F2CFA66F-BDEA-5830-913D-09785B333EC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9" name="Retângulo: Cantos Arredondados 15">
            <a:extLst>
              <a:ext uri="{FF2B5EF4-FFF2-40B4-BE49-F238E27FC236}">
                <a16:creationId xmlns:a16="http://schemas.microsoft.com/office/drawing/2014/main" id="{3708A902-B993-E695-C71F-A1F8962642E1}"/>
              </a:ext>
            </a:extLst>
          </p:cNvPr>
          <p:cNvSpPr/>
          <p:nvPr/>
        </p:nvSpPr>
        <p:spPr>
          <a:xfrm>
            <a:off x="7171689" y="887931"/>
            <a:ext cx="4637570" cy="720100"/>
          </a:xfrm>
          <a:prstGeom prst="roundRect">
            <a:avLst>
              <a:gd name="adj" fmla="val 31421"/>
            </a:avLst>
          </a:prstGeom>
          <a:gradFill>
            <a:gsLst>
              <a:gs pos="100000">
                <a:srgbClr val="EA5800"/>
              </a:gs>
              <a:gs pos="55000">
                <a:srgbClr val="530C0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/>
              <a:t>Separamos algumas dicas para você!</a:t>
            </a:r>
          </a:p>
        </p:txBody>
      </p:sp>
    </p:spTree>
    <p:extLst>
      <p:ext uri="{BB962C8B-B14F-4D97-AF65-F5344CB8AC3E}">
        <p14:creationId xmlns:p14="http://schemas.microsoft.com/office/powerpoint/2010/main" val="1842638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75F83-ABC3-69DF-F92F-A18F94381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9A6116EF-5189-4793-40D4-2427F6E955E4}"/>
              </a:ext>
            </a:extLst>
          </p:cNvPr>
          <p:cNvSpPr txBox="1"/>
          <p:nvPr/>
        </p:nvSpPr>
        <p:spPr>
          <a:xfrm>
            <a:off x="3433010" y="1169320"/>
            <a:ext cx="53259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dirty="0">
                <a:solidFill>
                  <a:srgbClr val="530C05"/>
                </a:solidFill>
                <a:latin typeface="AMX" pitchFamily="2" charset="77"/>
              </a:rPr>
              <a:t>Essas mudanças irão refletir na forma como o cliente vê você: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2C2A6E5-02DA-16D6-86D1-70C638A877C1}"/>
              </a:ext>
            </a:extLst>
          </p:cNvPr>
          <p:cNvGrpSpPr/>
          <p:nvPr/>
        </p:nvGrpSpPr>
        <p:grpSpPr>
          <a:xfrm>
            <a:off x="270300" y="2502567"/>
            <a:ext cx="5681926" cy="2887579"/>
            <a:chOff x="270300" y="2502567"/>
            <a:chExt cx="5681926" cy="2887579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02681AE-5F06-0E64-2DF5-E6A0D8617184}"/>
                </a:ext>
              </a:extLst>
            </p:cNvPr>
            <p:cNvSpPr/>
            <p:nvPr/>
          </p:nvSpPr>
          <p:spPr>
            <a:xfrm rot="10800000">
              <a:off x="270300" y="2502567"/>
              <a:ext cx="5681926" cy="2887579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BB5D98F9-8792-E44E-6BCE-1CD4172085E2}"/>
                </a:ext>
              </a:extLst>
            </p:cNvPr>
            <p:cNvSpPr/>
            <p:nvPr/>
          </p:nvSpPr>
          <p:spPr>
            <a:xfrm>
              <a:off x="496852" y="2839452"/>
              <a:ext cx="5228818" cy="2213810"/>
            </a:xfrm>
            <a:prstGeom prst="roundRect">
              <a:avLst>
                <a:gd name="adj" fmla="val 975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ABF5836C-5FBD-9918-337C-8BDC30599D11}"/>
                </a:ext>
              </a:extLst>
            </p:cNvPr>
            <p:cNvSpPr txBox="1"/>
            <p:nvPr/>
          </p:nvSpPr>
          <p:spPr>
            <a:xfrm>
              <a:off x="607861" y="3317395"/>
              <a:ext cx="5006799" cy="10772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3200" b="1" dirty="0">
                  <a:solidFill>
                    <a:srgbClr val="880000"/>
                  </a:solidFill>
                </a:rPr>
                <a:t>Você é visto especialista, não como um vendedor.</a:t>
              </a:r>
            </a:p>
          </p:txBody>
        </p: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E6300BCA-5EC3-265F-CE31-665BE1F4FF3F}"/>
              </a:ext>
            </a:extLst>
          </p:cNvPr>
          <p:cNvGrpSpPr/>
          <p:nvPr/>
        </p:nvGrpSpPr>
        <p:grpSpPr>
          <a:xfrm>
            <a:off x="6239770" y="2502564"/>
            <a:ext cx="5681927" cy="2887581"/>
            <a:chOff x="6239770" y="2502564"/>
            <a:chExt cx="5681927" cy="2887581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C3785FAB-B3AB-B946-7A51-2D80917FDC59}"/>
                </a:ext>
              </a:extLst>
            </p:cNvPr>
            <p:cNvSpPr/>
            <p:nvPr/>
          </p:nvSpPr>
          <p:spPr>
            <a:xfrm rot="10800000">
              <a:off x="6239770" y="2502564"/>
              <a:ext cx="5681927" cy="2887581"/>
            </a:xfrm>
            <a:prstGeom prst="roundRect">
              <a:avLst>
                <a:gd name="adj" fmla="val 7363"/>
              </a:avLst>
            </a:prstGeom>
            <a:gradFill>
              <a:gsLst>
                <a:gs pos="0">
                  <a:srgbClr val="EA5800"/>
                </a:gs>
                <a:gs pos="32000">
                  <a:srgbClr val="530C05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EB3ED9F6-83EE-21AB-A366-B0260A26F2B9}"/>
                </a:ext>
              </a:extLst>
            </p:cNvPr>
            <p:cNvSpPr/>
            <p:nvPr/>
          </p:nvSpPr>
          <p:spPr>
            <a:xfrm>
              <a:off x="6466330" y="2839452"/>
              <a:ext cx="5228818" cy="2213810"/>
            </a:xfrm>
            <a:prstGeom prst="roundRect">
              <a:avLst>
                <a:gd name="adj" fmla="val 975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B4F76AB9-55CD-D002-24F7-CB3C26EBF7C6}"/>
                </a:ext>
              </a:extLst>
            </p:cNvPr>
            <p:cNvSpPr txBox="1"/>
            <p:nvPr/>
          </p:nvSpPr>
          <p:spPr>
            <a:xfrm>
              <a:off x="6858939" y="2915302"/>
              <a:ext cx="4443587" cy="206210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pt-BR" sz="3200" b="1" dirty="0">
                  <a:solidFill>
                    <a:srgbClr val="880000"/>
                  </a:solidFill>
                </a:rPr>
                <a:t>Você é visto como uma parceria estratégica, pois cria relevância desde o início.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1647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87031-1A6A-C748-D472-53B618019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E9877F9A-DC3C-75D2-8A3F-20709D2200BD}"/>
              </a:ext>
            </a:extLst>
          </p:cNvPr>
          <p:cNvGrpSpPr/>
          <p:nvPr/>
        </p:nvGrpSpPr>
        <p:grpSpPr>
          <a:xfrm>
            <a:off x="270300" y="2502567"/>
            <a:ext cx="5681926" cy="2887579"/>
            <a:chOff x="270300" y="2502567"/>
            <a:chExt cx="5681926" cy="2887579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DEE1E32-8C8E-C7BC-F1B0-DA9A1C0D7B8A}"/>
                </a:ext>
              </a:extLst>
            </p:cNvPr>
            <p:cNvSpPr/>
            <p:nvPr/>
          </p:nvSpPr>
          <p:spPr>
            <a:xfrm rot="10800000">
              <a:off x="270300" y="2502567"/>
              <a:ext cx="5681926" cy="2887579"/>
            </a:xfrm>
            <a:prstGeom prst="roundRect">
              <a:avLst>
                <a:gd name="adj" fmla="val 7363"/>
              </a:avLst>
            </a:prstGeom>
            <a:gradFill>
              <a:gsLst>
                <a:gs pos="12000">
                  <a:srgbClr val="530C05"/>
                </a:gs>
                <a:gs pos="77000">
                  <a:srgbClr val="9A1003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8" name="Retângulo: Cantos Arredondados 7">
              <a:extLst>
                <a:ext uri="{FF2B5EF4-FFF2-40B4-BE49-F238E27FC236}">
                  <a16:creationId xmlns:a16="http://schemas.microsoft.com/office/drawing/2014/main" id="{9ED7C7E1-E588-CE55-79A7-BC5814AA921D}"/>
                </a:ext>
              </a:extLst>
            </p:cNvPr>
            <p:cNvSpPr/>
            <p:nvPr/>
          </p:nvSpPr>
          <p:spPr>
            <a:xfrm>
              <a:off x="496852" y="2839452"/>
              <a:ext cx="5228818" cy="2213810"/>
            </a:xfrm>
            <a:prstGeom prst="roundRect">
              <a:avLst>
                <a:gd name="adj" fmla="val 975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B751BA49-B32E-AD86-7D1D-159E6C7BA6E5}"/>
                </a:ext>
              </a:extLst>
            </p:cNvPr>
            <p:cNvSpPr txBox="1"/>
            <p:nvPr/>
          </p:nvSpPr>
          <p:spPr>
            <a:xfrm>
              <a:off x="1023144" y="3161523"/>
              <a:ext cx="4176234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pt-BR" sz="2400" b="1" dirty="0">
                  <a:solidFill>
                    <a:srgbClr val="880000"/>
                  </a:solidFill>
                </a:rPr>
                <a:t>Gera confiança: </a:t>
              </a:r>
            </a:p>
            <a:p>
              <a:pPr lvl="0" algn="ctr"/>
              <a:r>
                <a:rPr lang="pt-BR" sz="2400" b="1" dirty="0">
                  <a:solidFill>
                    <a:srgbClr val="880000"/>
                  </a:solidFill>
                </a:rPr>
                <a:t>O cliente sente que está sendo compreendido,</a:t>
              </a:r>
            </a:p>
            <a:p>
              <a:pPr lvl="0" algn="ctr"/>
              <a:r>
                <a:rPr lang="pt-BR" sz="2400" b="1" dirty="0">
                  <a:solidFill>
                    <a:srgbClr val="880000"/>
                  </a:solidFill>
                </a:rPr>
                <a:t>e não pressionado.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E722CDCE-ED7B-DFCE-64D0-D62ADFA3113A}"/>
              </a:ext>
            </a:extLst>
          </p:cNvPr>
          <p:cNvGrpSpPr/>
          <p:nvPr/>
        </p:nvGrpSpPr>
        <p:grpSpPr>
          <a:xfrm>
            <a:off x="6239770" y="2502564"/>
            <a:ext cx="5681927" cy="2887581"/>
            <a:chOff x="6239770" y="2502564"/>
            <a:chExt cx="5681927" cy="2887581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4B0898AD-D6CF-1CAE-D1EF-CD53D4C17CD6}"/>
                </a:ext>
              </a:extLst>
            </p:cNvPr>
            <p:cNvSpPr/>
            <p:nvPr/>
          </p:nvSpPr>
          <p:spPr>
            <a:xfrm rot="10800000">
              <a:off x="6239770" y="2502564"/>
              <a:ext cx="5681927" cy="2887581"/>
            </a:xfrm>
            <a:prstGeom prst="roundRect">
              <a:avLst>
                <a:gd name="adj" fmla="val 7363"/>
              </a:avLst>
            </a:prstGeom>
            <a:gradFill>
              <a:gsLst>
                <a:gs pos="0">
                  <a:srgbClr val="EA5800"/>
                </a:gs>
                <a:gs pos="32000">
                  <a:srgbClr val="530C05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182D10F9-122C-5FC1-A7F2-911613FD1D6A}"/>
                </a:ext>
              </a:extLst>
            </p:cNvPr>
            <p:cNvSpPr/>
            <p:nvPr/>
          </p:nvSpPr>
          <p:spPr>
            <a:xfrm>
              <a:off x="6466330" y="2839452"/>
              <a:ext cx="5228818" cy="2213810"/>
            </a:xfrm>
            <a:prstGeom prst="roundRect">
              <a:avLst>
                <a:gd name="adj" fmla="val 975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FE68B833-3C61-446B-6C8C-B9D140B45A6C}"/>
                </a:ext>
              </a:extLst>
            </p:cNvPr>
            <p:cNvSpPr txBox="1"/>
            <p:nvPr/>
          </p:nvSpPr>
          <p:spPr>
            <a:xfrm>
              <a:off x="6662628" y="3161523"/>
              <a:ext cx="4836209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/>
              <a:r>
                <a:rPr lang="pt-BR" sz="2400" b="1" dirty="0">
                  <a:solidFill>
                    <a:srgbClr val="880000"/>
                  </a:solidFill>
                </a:rPr>
                <a:t>Cria valor: </a:t>
              </a:r>
            </a:p>
            <a:p>
              <a:pPr lvl="0" algn="ctr"/>
              <a:r>
                <a:rPr lang="pt-BR" sz="2400" b="1" dirty="0">
                  <a:solidFill>
                    <a:srgbClr val="880000"/>
                  </a:solidFill>
                </a:rPr>
                <a:t>A venda deixa de ser uma simples transação e se consolida como uma relação de longo prazo.</a:t>
              </a: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F96A5402-C514-883F-F849-AFB252CF40CB}"/>
              </a:ext>
            </a:extLst>
          </p:cNvPr>
          <p:cNvGrpSpPr/>
          <p:nvPr/>
        </p:nvGrpSpPr>
        <p:grpSpPr>
          <a:xfrm>
            <a:off x="2687053" y="1033479"/>
            <a:ext cx="6817894" cy="954107"/>
            <a:chOff x="1941096" y="1169320"/>
            <a:chExt cx="6817894" cy="954107"/>
          </a:xfrm>
        </p:grpSpPr>
        <p:sp>
          <p:nvSpPr>
            <p:cNvPr id="2" name="CaixaDeTexto 1">
              <a:extLst>
                <a:ext uri="{FF2B5EF4-FFF2-40B4-BE49-F238E27FC236}">
                  <a16:creationId xmlns:a16="http://schemas.microsoft.com/office/drawing/2014/main" id="{22235077-CD45-11C0-50B6-2E1C434561BF}"/>
                </a:ext>
              </a:extLst>
            </p:cNvPr>
            <p:cNvSpPr txBox="1"/>
            <p:nvPr/>
          </p:nvSpPr>
          <p:spPr>
            <a:xfrm>
              <a:off x="1941096" y="1169320"/>
              <a:ext cx="6817894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800" b="1" dirty="0">
                  <a:solidFill>
                    <a:srgbClr val="530C05"/>
                  </a:solidFill>
                  <a:latin typeface="AMX" pitchFamily="2" charset="77"/>
                </a:rPr>
                <a:t>Essas mudanças irão refletir na forma como o cliente vê a                                     :</a:t>
              </a:r>
            </a:p>
          </p:txBody>
        </p:sp>
        <p:pic>
          <p:nvPicPr>
            <p:cNvPr id="7" name="Gráfico 6">
              <a:extLst>
                <a:ext uri="{FF2B5EF4-FFF2-40B4-BE49-F238E27FC236}">
                  <a16:creationId xmlns:a16="http://schemas.microsoft.com/office/drawing/2014/main" id="{90DB85CB-4CD3-DF6B-0282-348431630A1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83297" y="1646373"/>
              <a:ext cx="2494422" cy="4014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6852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38C90-0DEC-0030-B6F0-07A8D99B0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09DDF965-7465-0087-3E71-22953BA825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06176" cy="6974958"/>
          </a:xfrm>
          <a:prstGeom prst="rect">
            <a:avLst/>
          </a:prstGeom>
        </p:spPr>
      </p:pic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D4268655-A9CA-A5A6-6CFC-7AFC4A388E9E}"/>
              </a:ext>
            </a:extLst>
          </p:cNvPr>
          <p:cNvSpPr/>
          <p:nvPr/>
        </p:nvSpPr>
        <p:spPr>
          <a:xfrm rot="10800000" flipH="1">
            <a:off x="552892" y="2831191"/>
            <a:ext cx="6453963" cy="1905541"/>
          </a:xfrm>
          <a:prstGeom prst="roundRect">
            <a:avLst>
              <a:gd name="adj" fmla="val 5793"/>
            </a:avLst>
          </a:prstGeom>
          <a:gradFill>
            <a:gsLst>
              <a:gs pos="77000">
                <a:srgbClr val="530C05">
                  <a:alpha val="88000"/>
                </a:srgbClr>
              </a:gs>
              <a:gs pos="100000">
                <a:srgbClr val="530C05">
                  <a:alpha val="0"/>
                </a:srgbClr>
              </a:gs>
              <a:gs pos="88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AC448C7-6EB7-B44B-A6D9-297E04994000}"/>
              </a:ext>
            </a:extLst>
          </p:cNvPr>
          <p:cNvSpPr txBox="1"/>
          <p:nvPr/>
        </p:nvSpPr>
        <p:spPr>
          <a:xfrm>
            <a:off x="1085454" y="3183797"/>
            <a:ext cx="53888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latin typeface="AMX" pitchFamily="2" charset="77"/>
              </a:rPr>
              <a:t>Atividade:</a:t>
            </a:r>
          </a:p>
          <a:p>
            <a:r>
              <a:rPr lang="pt-BR" sz="3600" b="1" dirty="0">
                <a:solidFill>
                  <a:schemeClr val="bg1"/>
                </a:solidFill>
                <a:latin typeface="AMX" pitchFamily="2" charset="77"/>
              </a:rPr>
              <a:t>SPIN no dia a dia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7C4BAC94-475E-FAFE-087B-82288BEF5151}"/>
              </a:ext>
            </a:extLst>
          </p:cNvPr>
          <p:cNvGrpSpPr/>
          <p:nvPr/>
        </p:nvGrpSpPr>
        <p:grpSpPr>
          <a:xfrm>
            <a:off x="3779873" y="754330"/>
            <a:ext cx="1624180" cy="1661221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5E62037F-FA8D-1850-F97D-10656728F5B6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9181B7AD-DC7D-B726-5393-A613665575F2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11C32E1A-56DB-D5D7-49F3-5AC687EDB3A3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97621126-F4D9-0F9B-3BF2-6436259FFDFD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AA6AA8F2-4A44-9101-EF36-EC6EDDAABA16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72027FE2-4E46-EDAE-C544-201428780ED6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1CC3E7A9-C9AE-4002-AB3C-81E116E004D7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00A88EED-210C-4EF8-850D-716073C000D6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430144C7-26DE-7644-F794-FCAB6BF1E6B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54880049-5C32-EB27-D911-1547172C62AC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C2E246FF-861A-292F-7564-CA696E8B10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0256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E97C9-C3BB-B592-7423-BB6BC2039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07194832-A3A0-9673-51A2-067E80C4C6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06176" cy="6974958"/>
          </a:xfrm>
          <a:prstGeom prst="rect">
            <a:avLst/>
          </a:prstGeom>
        </p:spPr>
      </p:pic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69856646-B3BF-9F49-2003-B1EF5A1AC3E9}"/>
              </a:ext>
            </a:extLst>
          </p:cNvPr>
          <p:cNvSpPr/>
          <p:nvPr/>
        </p:nvSpPr>
        <p:spPr>
          <a:xfrm rot="10800000" flipH="1">
            <a:off x="552892" y="1239607"/>
            <a:ext cx="7301865" cy="5367352"/>
          </a:xfrm>
          <a:prstGeom prst="roundRect">
            <a:avLst>
              <a:gd name="adj" fmla="val 5793"/>
            </a:avLst>
          </a:prstGeom>
          <a:gradFill>
            <a:gsLst>
              <a:gs pos="77000">
                <a:srgbClr val="530C05">
                  <a:alpha val="88000"/>
                </a:srgbClr>
              </a:gs>
              <a:gs pos="100000">
                <a:srgbClr val="530C05">
                  <a:alpha val="0"/>
                </a:srgbClr>
              </a:gs>
              <a:gs pos="88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3D0D174-263B-0E25-EE0B-1F03A372410B}"/>
              </a:ext>
            </a:extLst>
          </p:cNvPr>
          <p:cNvSpPr txBox="1"/>
          <p:nvPr/>
        </p:nvSpPr>
        <p:spPr>
          <a:xfrm>
            <a:off x="1010083" y="1706470"/>
            <a:ext cx="49335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Indústria de peças metálicas</a:t>
            </a:r>
          </a:p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para construção civil</a:t>
            </a:r>
          </a:p>
          <a:p>
            <a:endParaRPr lang="pt-BR" sz="2400" b="1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Funcionários: 120 </a:t>
            </a: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Opera em dois turnos. Possui escritório administrativo, chão de fábrica e equipe comercial externa.</a:t>
            </a:r>
          </a:p>
          <a:p>
            <a:endParaRPr lang="pt-BR" sz="24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Enfrenta dificuldades na gestão com dispositivos móveis da equipe externa, além de desafios de comunicação interna entre setores.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BD50BF32-EF68-EA52-B0E9-59669B36F88E}"/>
              </a:ext>
            </a:extLst>
          </p:cNvPr>
          <p:cNvGrpSpPr/>
          <p:nvPr/>
        </p:nvGrpSpPr>
        <p:grpSpPr>
          <a:xfrm>
            <a:off x="9594844" y="1180771"/>
            <a:ext cx="1624180" cy="1661221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2B6516B7-4D40-0959-F0F7-8710815CF717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A022FE15-7E24-17EF-3490-E6DFC3ECF3AD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D52ADECC-F338-547E-3833-6449651116A7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6AF7B8A2-DD22-FC3D-C55A-C42B48C5D31A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C383EE2-0831-0C7A-F3F0-DBA78B197C86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D0E62C20-37AB-9953-F896-D1153AF4D208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35951861-8963-056C-DAEC-AB5E7AD58633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5DCB0675-96FE-1FDB-0BE4-3F72E44990E7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653E4ABA-35F7-6172-1F7C-F69DDA7DC2E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4A632FE3-966C-DDE7-B7F5-325D37026F0C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29D02BB7-9579-00FC-F8A6-97621923F1F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9872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76918-902B-5B94-8081-F6A74A3F0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570EDE4C-F418-2C08-E7EC-DF146A28C006}"/>
              </a:ext>
            </a:extLst>
          </p:cNvPr>
          <p:cNvSpPr/>
          <p:nvPr/>
        </p:nvSpPr>
        <p:spPr>
          <a:xfrm rot="10800000" flipH="1">
            <a:off x="2869017" y="991150"/>
            <a:ext cx="645396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6AE6A470-B043-6741-7298-5CBC22D1F2E7}"/>
              </a:ext>
            </a:extLst>
          </p:cNvPr>
          <p:cNvSpPr txBox="1"/>
          <p:nvPr/>
        </p:nvSpPr>
        <p:spPr>
          <a:xfrm>
            <a:off x="3868339" y="1751221"/>
            <a:ext cx="445531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dirty="0">
                <a:solidFill>
                  <a:schemeClr val="bg1"/>
                </a:solidFill>
              </a:rPr>
              <a:t>Pergunta de problema (P): </a:t>
            </a:r>
          </a:p>
          <a:p>
            <a:endParaRPr lang="pt-BR" sz="2400" dirty="0">
              <a:solidFill>
                <a:schemeClr val="bg1"/>
              </a:solidFill>
            </a:endParaRPr>
          </a:p>
          <a:p>
            <a:r>
              <a:rPr lang="pt-BR" sz="2400" dirty="0">
                <a:solidFill>
                  <a:schemeClr val="bg1"/>
                </a:solidFill>
              </a:rPr>
              <a:t>Deve investigar como a falta de acesso ao sistema afeta o desempenho de equipes externas ou no chão de fábrica, com o objetivo de identificar se e qual é a dificuldade específica (</a:t>
            </a:r>
            <a:r>
              <a:rPr lang="pt-BR" sz="2400" dirty="0" err="1">
                <a:solidFill>
                  <a:schemeClr val="bg1"/>
                </a:solidFill>
              </a:rPr>
              <a:t>ex</a:t>
            </a:r>
            <a:r>
              <a:rPr lang="pt-BR" sz="2400" dirty="0">
                <a:solidFill>
                  <a:schemeClr val="bg1"/>
                </a:solidFill>
              </a:rPr>
              <a:t>: problema de conexão, falha nos dispositivos móveis etc.).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9D00244B-1909-8115-FCCA-2EDEC17A07C4}"/>
              </a:ext>
            </a:extLst>
          </p:cNvPr>
          <p:cNvGrpSpPr/>
          <p:nvPr/>
        </p:nvGrpSpPr>
        <p:grpSpPr>
          <a:xfrm>
            <a:off x="9607408" y="991149"/>
            <a:ext cx="2127213" cy="2175726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EAB2EF40-ECDA-303E-1B18-93F4B6951D2E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64CA7945-3B02-C7A7-923F-B82C5C3DD2C0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7682E598-C777-2671-E5BB-6F0ABC3CD27A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B51D4009-8BFB-4A60-1F95-B84F5CD2629F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E1EB0E9-155B-5B46-3B62-23371DA154EA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AE11DDF7-480F-9EA3-F4B9-1D3314C8F72C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63C7B962-0813-8F5E-F7D3-9F67977D3126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15B78CFD-A9E5-E26C-4F7F-6DB869BF5040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82908EC7-F0BE-CD13-CB10-C86B1ECB61E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C3F4B816-D21F-D5C6-D055-4EECBF97F0E9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38A2D31C-7D76-6C74-A0A6-E5D5EE7E216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EDD3B500-C3D1-A8D8-0736-F56FD736C06F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E0C4F2D5-006E-72C2-A419-FF39EDA117ED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2A966984-0CDE-7038-7231-C5A90C55DD87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E2BFCD5B-7619-0B96-D178-F2F1966D871E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BAF9FB4F-3F45-A3BE-8B0D-540FE314EC24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403222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1BA4B-59A4-AE2D-0276-AA0E6541A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77BB10AE-C1F2-0B8D-5401-E4E4D4ED834C}"/>
              </a:ext>
            </a:extLst>
          </p:cNvPr>
          <p:cNvSpPr/>
          <p:nvPr/>
        </p:nvSpPr>
        <p:spPr>
          <a:xfrm rot="10800000" flipH="1">
            <a:off x="2869017" y="991150"/>
            <a:ext cx="932298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72EE74C9-1D63-0278-87B3-D36764711FFA}"/>
              </a:ext>
            </a:extLst>
          </p:cNvPr>
          <p:cNvSpPr txBox="1"/>
          <p:nvPr/>
        </p:nvSpPr>
        <p:spPr>
          <a:xfrm>
            <a:off x="3534660" y="1597334"/>
            <a:ext cx="479940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chemeClr val="bg1"/>
                </a:solidFill>
              </a:rPr>
              <a:t>Confira se sua resposta:</a:t>
            </a:r>
          </a:p>
          <a:p>
            <a:endParaRPr lang="pt-BR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</a:rPr>
              <a:t>Explora uma dor já vivida pelo cliente, como a dificuldade de comunicação, algo cotidiano para a equipe.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</a:rPr>
              <a:t>Foca no funcionamento atual dos sistemas, sem sugerir nenhuma solução. O objetivo nesse momento é entender como as coisas funcionam hoje.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6010FFDF-14C6-B91E-CC07-476CE863F00A}"/>
              </a:ext>
            </a:extLst>
          </p:cNvPr>
          <p:cNvGrpSpPr/>
          <p:nvPr/>
        </p:nvGrpSpPr>
        <p:grpSpPr>
          <a:xfrm>
            <a:off x="9194222" y="1385245"/>
            <a:ext cx="2127213" cy="2175726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739CC643-24FF-FBE4-7078-3171EADCAFB7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2E02069C-0BF4-A73F-BE99-FBD856C38607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3E8C6FC9-C756-6546-A5B1-D683C06E9F7D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06A033F0-090A-AC34-6686-4C0057B7FBF9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57003AAC-2140-2672-0865-388F212B5DEF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1B57145F-65CF-CDF3-32B9-034CF5DACF16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4CABAD93-3B03-5168-3D2B-583CD7922660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88CE2BC5-6589-4523-82A2-8DBD58614804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7FE63A75-8399-43E9-7BA9-B0C608D3379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13C24666-594B-DBE4-5093-4357C8BBD9EE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43E5C53F-7103-0564-D5EC-1BE4781CB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E6740DCD-A0A5-9C8F-003F-CA43070518F6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47ED0E09-5D2C-FA10-6626-002150F13FB5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D28F3009-6099-FE5A-282D-DE1B3E27FCB5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4A142C79-C596-97E7-730E-733DEC02E2EC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1BDE0C35-2B99-48CB-5378-C838212A8EC4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404520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07E1C-E33F-EFDF-C4F0-3C7A3C738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0F13B47C-D615-72E9-97BD-EB9AD41B5017}"/>
              </a:ext>
            </a:extLst>
          </p:cNvPr>
          <p:cNvSpPr/>
          <p:nvPr/>
        </p:nvSpPr>
        <p:spPr>
          <a:xfrm rot="10800000" flipH="1">
            <a:off x="2869017" y="991150"/>
            <a:ext cx="645396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DB669E5-C0C8-9E4A-96BA-928F4A60B333}"/>
              </a:ext>
            </a:extLst>
          </p:cNvPr>
          <p:cNvSpPr txBox="1"/>
          <p:nvPr/>
        </p:nvSpPr>
        <p:spPr>
          <a:xfrm>
            <a:off x="3522861" y="1228001"/>
            <a:ext cx="495392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chemeClr val="bg1"/>
                </a:solidFill>
              </a:rPr>
              <a:t>Pergunta de implicação (I): </a:t>
            </a:r>
          </a:p>
          <a:p>
            <a:endParaRPr lang="pt-BR" sz="2400" dirty="0">
              <a:solidFill>
                <a:schemeClr val="bg1"/>
              </a:solidFill>
            </a:endParaRPr>
          </a:p>
          <a:p>
            <a:r>
              <a:rPr lang="pt-BR" sz="2400" dirty="0">
                <a:solidFill>
                  <a:schemeClr val="bg1"/>
                </a:solidFill>
              </a:rPr>
              <a:t>Deve ajudar o cliente a visualizar que, se a comunicação não flui corretamente, isso pode levar a atrasos em processos importantes como o envio de propostas ou a finalização de pedidos. É importante mostrar que os impactos não são apenas pontuais, mas podem afetar diversas áreas da empresa, gerando perda de produtividade e, possivelmente, de clientes.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73F4322D-EC2D-A2AB-23A8-102E0DF21A23}"/>
              </a:ext>
            </a:extLst>
          </p:cNvPr>
          <p:cNvGrpSpPr/>
          <p:nvPr/>
        </p:nvGrpSpPr>
        <p:grpSpPr>
          <a:xfrm>
            <a:off x="9607408" y="991149"/>
            <a:ext cx="2127213" cy="2175726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90458CF1-B095-580F-2916-7FE6BE160280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2BF3C847-3B5C-AE71-B360-A74E317A3891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19317A29-1E15-DF18-1669-A99505EB7825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1742DBF6-57CD-421C-48EA-53CDFA6A215D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519F9C0-BE6C-2F1F-0C1E-18225AFAF3D0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D2A508FE-8190-843C-F6CD-D3F1715BBB39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1E1F254D-5ABE-2D4A-A389-865E7C8A3142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A4F84D18-B423-E90D-B6BE-06A0D2003297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3CF4406C-70A7-C0CF-8404-CB1832E9E8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BFEE120E-02EA-F9A6-7714-1D3DEABB50D8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7828583F-5D51-E70C-2922-23407BD294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66A894B0-3AA5-22ED-8839-14A7B6B1CDCD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E5D596DC-8FAE-C594-A49C-737DDA8E3EEF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41DA2321-9237-C6CF-3C5E-078AAAB141F3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7076378E-C982-6CB0-C96E-95F2E5F3910E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C90C3348-AF13-7267-645B-81AB6660BFD7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1072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5ADC6-56DC-2F38-DE3C-A25350539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F7904FBF-9256-5290-E5A9-D2CD1CBB227B}"/>
              </a:ext>
            </a:extLst>
          </p:cNvPr>
          <p:cNvSpPr/>
          <p:nvPr/>
        </p:nvSpPr>
        <p:spPr>
          <a:xfrm rot="10800000" flipH="1">
            <a:off x="2869017" y="991150"/>
            <a:ext cx="932298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FA00606-8993-F060-5E61-9B3550625DD2}"/>
              </a:ext>
            </a:extLst>
          </p:cNvPr>
          <p:cNvSpPr txBox="1"/>
          <p:nvPr/>
        </p:nvSpPr>
        <p:spPr>
          <a:xfrm>
            <a:off x="3524250" y="1858530"/>
            <a:ext cx="47994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 dirty="0">
                <a:solidFill>
                  <a:schemeClr val="bg1"/>
                </a:solidFill>
              </a:rPr>
              <a:t>Confira se sua resposta:</a:t>
            </a:r>
          </a:p>
          <a:p>
            <a:endParaRPr lang="pt-BR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</a:rPr>
              <a:t>Conecta o problema a uma perda de eficiência operacional.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</a:rPr>
              <a:t>Faz o cliente refletir sobre impactos práticos e estratégicos, atrasos nas propostas, perda de oportunidades comerciais, falhas na produção, ou até mesmo retrabalho.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C8C7E399-4CA8-2B09-F929-5D10A52DCE0D}"/>
              </a:ext>
            </a:extLst>
          </p:cNvPr>
          <p:cNvGrpSpPr/>
          <p:nvPr/>
        </p:nvGrpSpPr>
        <p:grpSpPr>
          <a:xfrm>
            <a:off x="9194222" y="1385245"/>
            <a:ext cx="2127213" cy="2175726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13EEAF46-F519-A51C-F11F-E78B32E474FD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FECB24ED-C9AE-364B-1C23-7E08DFD4CB7E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B7626205-0965-6B32-8B22-2EC11B614D27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F884C988-41BA-2B39-F95C-3FFFC260E176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B94955B2-7641-59D5-B154-EFE17D36A20D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9FA30F3F-20C3-FF72-9947-14CA4AD3138C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61EF8BE7-E343-07AE-840F-0A4FBA02C03C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868F4F60-A6B3-FF9B-55F2-A7E9C41E72CA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FBC03B16-A6CD-668C-B354-64C81FC8932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2D152387-21EA-B2BD-1D47-8D5D8EABCB9C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4371BD42-AAFF-C340-BD16-A83F7F63626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CBDD9C58-BD96-07AD-1FFA-EC4F222A2024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63AA1BBA-6FAF-1360-34D4-EB23DB60B169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0AF591DF-F101-5382-098E-198360C1982E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71806F4B-5986-096A-D7F6-61DC0EA0F9E1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1328107F-4459-A9B4-EE0A-CE8E2B7B0A82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4049886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64919-42F7-124A-206E-8FBEC9625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D03EC454-F324-B953-AE54-96F3FD70B7A2}"/>
              </a:ext>
            </a:extLst>
          </p:cNvPr>
          <p:cNvSpPr/>
          <p:nvPr/>
        </p:nvSpPr>
        <p:spPr>
          <a:xfrm rot="10800000" flipH="1">
            <a:off x="2869017" y="991150"/>
            <a:ext cx="645396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2D382DF6-BA01-AE24-1559-CBBB00386281}"/>
              </a:ext>
            </a:extLst>
          </p:cNvPr>
          <p:cNvSpPr txBox="1"/>
          <p:nvPr/>
        </p:nvSpPr>
        <p:spPr>
          <a:xfrm>
            <a:off x="3474863" y="1464434"/>
            <a:ext cx="524227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>
                <a:solidFill>
                  <a:schemeClr val="bg1"/>
                </a:solidFill>
              </a:rPr>
              <a:t>Pergunta de necessidade de solução (N): </a:t>
            </a:r>
          </a:p>
          <a:p>
            <a:endParaRPr lang="pt-BR" sz="2200" dirty="0"/>
          </a:p>
          <a:p>
            <a:r>
              <a:rPr lang="pt-BR" sz="2200" dirty="0">
                <a:solidFill>
                  <a:schemeClr val="bg1"/>
                </a:solidFill>
              </a:rPr>
              <a:t>Deve focar no que muda na empresa se</a:t>
            </a:r>
          </a:p>
          <a:p>
            <a:r>
              <a:rPr lang="pt-BR" sz="2200" dirty="0">
                <a:solidFill>
                  <a:schemeClr val="bg1"/>
                </a:solidFill>
              </a:rPr>
              <a:t>a solução de conectividade melhorar: agilidade nas respostas, menor tempo perdido em falhas de sistema, possibilidade de comunicação mais eficiente entre a fábrica e o escritório.</a:t>
            </a:r>
            <a:br>
              <a:rPr lang="pt-BR" sz="2200" dirty="0">
                <a:solidFill>
                  <a:schemeClr val="bg1"/>
                </a:solidFill>
              </a:rPr>
            </a:br>
            <a:r>
              <a:rPr lang="pt-BR" sz="2200" dirty="0">
                <a:solidFill>
                  <a:schemeClr val="bg1"/>
                </a:solidFill>
              </a:rPr>
              <a:t>O cliente deve perceber como uma solução robusta de conectividade vai impactar positivamente não só a comunicação, mas também a eficiência</a:t>
            </a:r>
          </a:p>
          <a:p>
            <a:r>
              <a:rPr lang="pt-BR" sz="2200" dirty="0">
                <a:solidFill>
                  <a:schemeClr val="bg1"/>
                </a:solidFill>
              </a:rPr>
              <a:t>da equipe e a satisfação do cliente.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EBCB77CB-B234-A792-B2F6-55B551935E83}"/>
              </a:ext>
            </a:extLst>
          </p:cNvPr>
          <p:cNvGrpSpPr/>
          <p:nvPr/>
        </p:nvGrpSpPr>
        <p:grpSpPr>
          <a:xfrm>
            <a:off x="9607408" y="991149"/>
            <a:ext cx="2127213" cy="2175726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E438E6CD-D1D5-D7E7-A261-0CF2CA790840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4D5BD4B5-A2C0-71B7-43D1-BC0A0C83ADA9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6589009B-F83A-6DD1-D276-DAE6DA0BF550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3CE59287-0998-0AF2-28C1-D8C091052250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E423BAC-E65D-7F81-DAF2-EEBA5D4228F5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7CA91E04-A5FC-D935-21EC-93B4B0FCEE4B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0CA589D5-94BD-EBD5-ECDE-C1194A26E05D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531F732B-2A91-6EB9-AF71-BA2566DE531D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92C17401-E974-35B7-ECBC-E04C0DE9E80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DAAD6FCF-13BF-492C-9473-D57FE0674894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59D9C198-6B81-8077-D9C2-6947D14CDD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DB6CAE25-2EF2-D89C-8839-938F815C2484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F89A8904-21AE-9397-9488-C299DF333375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504B09BC-A916-41CC-CEB9-269B9CD375A4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1A55747E-D421-6273-DB9E-63E13C2C6C3F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8AF0AAF6-DFD2-2E47-6EE4-BD1F32E9D3A9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373911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2A2523-E521-10D8-2B7F-D04FECC6B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C212B53D-EB49-8C4B-6B83-61FD4F51BB04}"/>
              </a:ext>
            </a:extLst>
          </p:cNvPr>
          <p:cNvSpPr/>
          <p:nvPr/>
        </p:nvSpPr>
        <p:spPr>
          <a:xfrm rot="10800000" flipH="1">
            <a:off x="2869017" y="991150"/>
            <a:ext cx="9322983" cy="5367352"/>
          </a:xfrm>
          <a:prstGeom prst="roundRect">
            <a:avLst>
              <a:gd name="adj" fmla="val 5793"/>
            </a:avLst>
          </a:prstGeom>
          <a:gradFill>
            <a:gsLst>
              <a:gs pos="60000">
                <a:srgbClr val="880000"/>
              </a:gs>
              <a:gs pos="100000">
                <a:srgbClr val="530C05">
                  <a:alpha val="0"/>
                </a:srgbClr>
              </a:gs>
              <a:gs pos="88000">
                <a:srgbClr val="EA58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862E2605-9C27-BBDA-19D5-418A0053B7D3}"/>
              </a:ext>
            </a:extLst>
          </p:cNvPr>
          <p:cNvSpPr txBox="1"/>
          <p:nvPr/>
        </p:nvSpPr>
        <p:spPr>
          <a:xfrm>
            <a:off x="3460425" y="1935888"/>
            <a:ext cx="721383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200" b="1" dirty="0">
                <a:solidFill>
                  <a:schemeClr val="bg1"/>
                </a:solidFill>
              </a:rPr>
              <a:t>Confira se sua resposta:</a:t>
            </a:r>
          </a:p>
          <a:p>
            <a:endParaRPr lang="pt-BR" sz="2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</a:rPr>
              <a:t>Permite que o cliente visualize como as melhorias na conectividade podem ajudar a resolver os problemas que foram apontados nas perguntas anteriores, como a dificuldade de comunicação ou a gestão de dispositivos.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200" dirty="0">
                <a:solidFill>
                  <a:schemeClr val="bg1"/>
                </a:solidFill>
              </a:rPr>
              <a:t>Demonstra uma solução que se encaixe no contexto da empresa e como ela melhorar a agilidade no processo comercial, reduzindo falhas de comunicação e aumentando a produtividade.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6FABDBA8-952A-C323-E01C-2A35DBFFEC83}"/>
              </a:ext>
            </a:extLst>
          </p:cNvPr>
          <p:cNvGrpSpPr/>
          <p:nvPr/>
        </p:nvGrpSpPr>
        <p:grpSpPr>
          <a:xfrm>
            <a:off x="10440568" y="664377"/>
            <a:ext cx="1368692" cy="1315009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F5866E5D-BDA2-1071-D419-9B241C68243E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76F7BAD1-AE71-BB9B-4A2E-808416B50840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C2D43DAB-C5D3-41DC-3EB5-92AE823F1850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5953FC4E-E0EF-D26C-FEAF-5C06B8A9266B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BB22BF54-F647-7AD4-3FB9-F0AC271A73BD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32BF2C96-64D0-6825-E727-018EF4646EFA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0" name="Group 6">
                <a:extLst>
                  <a:ext uri="{FF2B5EF4-FFF2-40B4-BE49-F238E27FC236}">
                    <a16:creationId xmlns:a16="http://schemas.microsoft.com/office/drawing/2014/main" id="{982195FC-9030-128D-0FFC-4C29173F7054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2" name="Retângulo: Cantos Arredondados 21">
                  <a:extLst>
                    <a:ext uri="{FF2B5EF4-FFF2-40B4-BE49-F238E27FC236}">
                      <a16:creationId xmlns:a16="http://schemas.microsoft.com/office/drawing/2014/main" id="{EF9515B5-EA74-6258-95B5-B19903614C20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3" name="Gráfico 22">
                  <a:extLst>
                    <a:ext uri="{FF2B5EF4-FFF2-40B4-BE49-F238E27FC236}">
                      <a16:creationId xmlns:a16="http://schemas.microsoft.com/office/drawing/2014/main" id="{3B632113-960E-4D41-1B78-3B27822AC30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1" name="CaixaDeTexto 17">
                <a:extLst>
                  <a:ext uri="{FF2B5EF4-FFF2-40B4-BE49-F238E27FC236}">
                    <a16:creationId xmlns:a16="http://schemas.microsoft.com/office/drawing/2014/main" id="{8A25ACAB-8B07-A889-A8BD-E0BBF083A202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AC0E3BC5-0407-804D-979E-099BC2EC529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D120D6F8-9201-1E83-2B4B-11FC03D18605}"/>
              </a:ext>
            </a:extLst>
          </p:cNvPr>
          <p:cNvGrpSpPr/>
          <p:nvPr/>
        </p:nvGrpSpPr>
        <p:grpSpPr>
          <a:xfrm rot="10800000">
            <a:off x="457376" y="4204613"/>
            <a:ext cx="2127213" cy="2175726"/>
            <a:chOff x="6011821" y="3645136"/>
            <a:chExt cx="1046140" cy="1069998"/>
          </a:xfrm>
        </p:grpSpPr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53EE6996-A7BA-6511-C8F8-D6DB1A25ACD3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4" name="Retângulo Arredondado 14">
                <a:extLst>
                  <a:ext uri="{FF2B5EF4-FFF2-40B4-BE49-F238E27FC236}">
                    <a16:creationId xmlns:a16="http://schemas.microsoft.com/office/drawing/2014/main" id="{B7C86B20-0BB8-688B-EAFA-98E67024D10D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5" name="Retângulo Arredondado 15">
                <a:extLst>
                  <a:ext uri="{FF2B5EF4-FFF2-40B4-BE49-F238E27FC236}">
                    <a16:creationId xmlns:a16="http://schemas.microsoft.com/office/drawing/2014/main" id="{5BF8FDD9-587E-6A42-2637-AFABCBBCDB85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3" name="Retângulo Arredondado 12">
              <a:extLst>
                <a:ext uri="{FF2B5EF4-FFF2-40B4-BE49-F238E27FC236}">
                  <a16:creationId xmlns:a16="http://schemas.microsoft.com/office/drawing/2014/main" id="{08DC2AF3-E5EE-7CF5-BD78-A982B4B5E1ED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</p:spTree>
    <p:extLst>
      <p:ext uri="{BB962C8B-B14F-4D97-AF65-F5344CB8AC3E}">
        <p14:creationId xmlns:p14="http://schemas.microsoft.com/office/powerpoint/2010/main" val="462787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422D2A-A38A-3AD0-BE66-694281211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7DBB13F-03E4-22DC-0A6C-638A61056D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" t="4441" r="12131" b="8654"/>
          <a:stretch>
            <a:fillRect/>
          </a:stretch>
        </p:blipFill>
        <p:spPr>
          <a:xfrm>
            <a:off x="-259307" y="-109183"/>
            <a:ext cx="12555940" cy="7124131"/>
          </a:xfrm>
          <a:prstGeom prst="rect">
            <a:avLst/>
          </a:prstGeom>
        </p:spPr>
      </p:pic>
      <p:sp>
        <p:nvSpPr>
          <p:cNvPr id="18" name="Retângulo: Cantos Arredondados 15">
            <a:extLst>
              <a:ext uri="{FF2B5EF4-FFF2-40B4-BE49-F238E27FC236}">
                <a16:creationId xmlns:a16="http://schemas.microsoft.com/office/drawing/2014/main" id="{97E48968-F101-AA04-9742-140C33219664}"/>
              </a:ext>
            </a:extLst>
          </p:cNvPr>
          <p:cNvSpPr/>
          <p:nvPr/>
        </p:nvSpPr>
        <p:spPr>
          <a:xfrm>
            <a:off x="304800" y="2066089"/>
            <a:ext cx="7610901" cy="3390723"/>
          </a:xfrm>
          <a:prstGeom prst="roundRect">
            <a:avLst>
              <a:gd name="adj" fmla="val 2538"/>
            </a:avLst>
          </a:prstGeom>
          <a:gradFill>
            <a:gsLst>
              <a:gs pos="49000">
                <a:srgbClr val="530C05">
                  <a:alpha val="88000"/>
                </a:srgbClr>
              </a:gs>
              <a:gs pos="96000">
                <a:srgbClr val="530C05">
                  <a:alpha val="0"/>
                </a:srgbClr>
              </a:gs>
              <a:gs pos="81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23F4FE9D-7E42-72E7-7E71-B9AE38A4ADFE}"/>
              </a:ext>
            </a:extLst>
          </p:cNvPr>
          <p:cNvSpPr txBox="1"/>
          <p:nvPr/>
        </p:nvSpPr>
        <p:spPr>
          <a:xfrm>
            <a:off x="833518" y="2422622"/>
            <a:ext cx="540744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Como aplicar as técnicas</a:t>
            </a:r>
          </a:p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no seu dia a dia - Hora de Aprofundar:​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Agora que você sabe como aplicar as técnicas no seu dia a dia, chegou o momento de explorar o que fica nas entrelinhas.​</a:t>
            </a:r>
          </a:p>
          <a:p>
            <a:endParaRPr lang="pt-BR" sz="2000" dirty="0">
              <a:solidFill>
                <a:schemeClr val="bg1"/>
              </a:solidFill>
              <a:latin typeface="AMX" pitchFamily="2" charset="77"/>
            </a:endParaRPr>
          </a:p>
          <a:p>
            <a:r>
              <a:rPr lang="pt-BR" sz="2000" dirty="0">
                <a:solidFill>
                  <a:schemeClr val="bg1"/>
                </a:solidFill>
                <a:latin typeface="AMX" pitchFamily="2" charset="77"/>
              </a:rPr>
              <a:t>Vamos conversar? ​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0C6144BD-5848-75FB-254D-B139804B1BCB}"/>
              </a:ext>
            </a:extLst>
          </p:cNvPr>
          <p:cNvGrpSpPr/>
          <p:nvPr/>
        </p:nvGrpSpPr>
        <p:grpSpPr>
          <a:xfrm>
            <a:off x="4784437" y="828339"/>
            <a:ext cx="3264693" cy="5896541"/>
            <a:chOff x="937481" y="1890979"/>
            <a:chExt cx="3264693" cy="5896541"/>
          </a:xfrm>
        </p:grpSpPr>
        <p:sp>
          <p:nvSpPr>
            <p:cNvPr id="24" name="Retângulo Arredondado 29">
              <a:extLst>
                <a:ext uri="{FF2B5EF4-FFF2-40B4-BE49-F238E27FC236}">
                  <a16:creationId xmlns:a16="http://schemas.microsoft.com/office/drawing/2014/main" id="{9D7A3328-E48E-64B8-EEBF-FF3860CC9D4C}"/>
                </a:ext>
              </a:extLst>
            </p:cNvPr>
            <p:cNvSpPr/>
            <p:nvPr/>
          </p:nvSpPr>
          <p:spPr>
            <a:xfrm>
              <a:off x="1158349" y="6812279"/>
              <a:ext cx="230190" cy="230190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Retângulo Arredondado 30">
              <a:extLst>
                <a:ext uri="{FF2B5EF4-FFF2-40B4-BE49-F238E27FC236}">
                  <a16:creationId xmlns:a16="http://schemas.microsoft.com/office/drawing/2014/main" id="{5AD9089C-4DB0-86E1-50F4-B56D3A4D1B1C}"/>
                </a:ext>
              </a:extLst>
            </p:cNvPr>
            <p:cNvSpPr/>
            <p:nvPr/>
          </p:nvSpPr>
          <p:spPr>
            <a:xfrm>
              <a:off x="3568587" y="3231268"/>
              <a:ext cx="633587" cy="633586"/>
            </a:xfrm>
            <a:prstGeom prst="roundRect">
              <a:avLst/>
            </a:prstGeom>
            <a:solidFill>
              <a:srgbClr val="530C05">
                <a:alpha val="2691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Retângulo Arredondado 31">
              <a:extLst>
                <a:ext uri="{FF2B5EF4-FFF2-40B4-BE49-F238E27FC236}">
                  <a16:creationId xmlns:a16="http://schemas.microsoft.com/office/drawing/2014/main" id="{6E61CC7A-6071-7DAC-B0EC-DEC0F6E6B854}"/>
                </a:ext>
              </a:extLst>
            </p:cNvPr>
            <p:cNvSpPr/>
            <p:nvPr/>
          </p:nvSpPr>
          <p:spPr>
            <a:xfrm>
              <a:off x="1410152" y="6985636"/>
              <a:ext cx="801884" cy="801884"/>
            </a:xfrm>
            <a:prstGeom prst="roundRect">
              <a:avLst/>
            </a:prstGeom>
            <a:solidFill>
              <a:srgbClr val="530C05">
                <a:alpha val="58434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Retângulo Arredondado 32">
              <a:extLst>
                <a:ext uri="{FF2B5EF4-FFF2-40B4-BE49-F238E27FC236}">
                  <a16:creationId xmlns:a16="http://schemas.microsoft.com/office/drawing/2014/main" id="{FD3707F4-3B47-8948-A31F-37C6439D79C8}"/>
                </a:ext>
              </a:extLst>
            </p:cNvPr>
            <p:cNvSpPr/>
            <p:nvPr/>
          </p:nvSpPr>
          <p:spPr>
            <a:xfrm>
              <a:off x="2467865" y="2545676"/>
              <a:ext cx="290226" cy="290226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Retângulo Arredondado 33">
              <a:extLst>
                <a:ext uri="{FF2B5EF4-FFF2-40B4-BE49-F238E27FC236}">
                  <a16:creationId xmlns:a16="http://schemas.microsoft.com/office/drawing/2014/main" id="{308950A2-43A9-8E34-234D-E5A871265141}"/>
                </a:ext>
              </a:extLst>
            </p:cNvPr>
            <p:cNvSpPr/>
            <p:nvPr/>
          </p:nvSpPr>
          <p:spPr>
            <a:xfrm>
              <a:off x="937481" y="7042469"/>
              <a:ext cx="140041" cy="140041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9" name="Retângulo Arredondado 34">
              <a:extLst>
                <a:ext uri="{FF2B5EF4-FFF2-40B4-BE49-F238E27FC236}">
                  <a16:creationId xmlns:a16="http://schemas.microsoft.com/office/drawing/2014/main" id="{3684E616-8EA5-BBFF-3EA3-2AF3AC35ABC1}"/>
                </a:ext>
              </a:extLst>
            </p:cNvPr>
            <p:cNvSpPr/>
            <p:nvPr/>
          </p:nvSpPr>
          <p:spPr>
            <a:xfrm>
              <a:off x="1619952" y="1994936"/>
              <a:ext cx="382284" cy="382284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30" name="Retângulo Arredondado 35">
              <a:extLst>
                <a:ext uri="{FF2B5EF4-FFF2-40B4-BE49-F238E27FC236}">
                  <a16:creationId xmlns:a16="http://schemas.microsoft.com/office/drawing/2014/main" id="{2C0F8FE5-0696-D4CF-1308-44597CF67C8D}"/>
                </a:ext>
              </a:extLst>
            </p:cNvPr>
            <p:cNvSpPr/>
            <p:nvPr/>
          </p:nvSpPr>
          <p:spPr>
            <a:xfrm>
              <a:off x="2915414" y="1890979"/>
              <a:ext cx="200301" cy="200301"/>
            </a:xfrm>
            <a:prstGeom prst="roundRect">
              <a:avLst/>
            </a:prstGeom>
            <a:solidFill>
              <a:srgbClr val="9A100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" name="Agrupar 1">
            <a:extLst>
              <a:ext uri="{FF2B5EF4-FFF2-40B4-BE49-F238E27FC236}">
                <a16:creationId xmlns:a16="http://schemas.microsoft.com/office/drawing/2014/main" id="{A6C2E326-758C-A2EA-F059-F3C1332441FB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3" name="Agrupar 2">
              <a:extLst>
                <a:ext uri="{FF2B5EF4-FFF2-40B4-BE49-F238E27FC236}">
                  <a16:creationId xmlns:a16="http://schemas.microsoft.com/office/drawing/2014/main" id="{F924DE23-E7D6-E2D7-D824-C6DFCE2B2838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6" name="Group 6">
                <a:extLst>
                  <a:ext uri="{FF2B5EF4-FFF2-40B4-BE49-F238E27FC236}">
                    <a16:creationId xmlns:a16="http://schemas.microsoft.com/office/drawing/2014/main" id="{35164E6D-D182-4281-C7CE-2F87846EDD6A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8" name="Retângulo: Cantos Arredondados 7">
                  <a:extLst>
                    <a:ext uri="{FF2B5EF4-FFF2-40B4-BE49-F238E27FC236}">
                      <a16:creationId xmlns:a16="http://schemas.microsoft.com/office/drawing/2014/main" id="{ADBCD5FE-FD4B-4B53-7DC1-9311D260C1D3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9" name="Gráfico 8">
                  <a:extLst>
                    <a:ext uri="{FF2B5EF4-FFF2-40B4-BE49-F238E27FC236}">
                      <a16:creationId xmlns:a16="http://schemas.microsoft.com/office/drawing/2014/main" id="{C9F44610-D4F8-00BF-C2AB-207CC97B0B8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7" name="CaixaDeTexto 17">
                <a:extLst>
                  <a:ext uri="{FF2B5EF4-FFF2-40B4-BE49-F238E27FC236}">
                    <a16:creationId xmlns:a16="http://schemas.microsoft.com/office/drawing/2014/main" id="{B0D78274-1C08-BD9D-87EF-7B16A1328323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TÉCNICAS DE NEGOCIAÇÃO</a:t>
                </a:r>
              </a:p>
            </p:txBody>
          </p:sp>
        </p:grp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A195F263-6758-E7C1-B514-632484DE154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33866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52">
            <a:extLst>
              <a:ext uri="{FF2B5EF4-FFF2-40B4-BE49-F238E27FC236}">
                <a16:creationId xmlns:a16="http://schemas.microsoft.com/office/drawing/2014/main" id="{DBD6C468-F752-71E3-D03D-F61BF5036C98}"/>
              </a:ext>
            </a:extLst>
          </p:cNvPr>
          <p:cNvSpPr/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1BBE0B1-EE7C-D51A-F047-D82FFD4B6982}"/>
              </a:ext>
            </a:extLst>
          </p:cNvPr>
          <p:cNvSpPr txBox="1"/>
          <p:nvPr/>
        </p:nvSpPr>
        <p:spPr>
          <a:xfrm>
            <a:off x="622999" y="1269587"/>
            <a:ext cx="49844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Recapitulando...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023F22A4-D3B1-57D4-FCF0-33DC224F1149}"/>
              </a:ext>
            </a:extLst>
          </p:cNvPr>
          <p:cNvSpPr txBox="1"/>
          <p:nvPr/>
        </p:nvSpPr>
        <p:spPr>
          <a:xfrm>
            <a:off x="622999" y="2324945"/>
            <a:ext cx="651293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As 4 Etapas da Venda segundo Neil </a:t>
            </a:r>
            <a:r>
              <a:rPr lang="pt-BR" sz="2000" dirty="0" err="1"/>
              <a:t>Rackham</a:t>
            </a:r>
            <a:r>
              <a:rPr lang="pt-BR" sz="2000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880000"/>
                </a:solidFill>
              </a:rPr>
              <a:t>Abertura: </a:t>
            </a:r>
            <a:r>
              <a:rPr lang="pt-BR" sz="2000" dirty="0"/>
              <a:t>Gera conexão, estabelece confiança e prepara o ambiente para a conversa.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880000"/>
                </a:solidFill>
              </a:rPr>
              <a:t>Investigação: </a:t>
            </a:r>
            <a:r>
              <a:rPr lang="pt-BR" sz="2000" dirty="0"/>
              <a:t>Identifica problemas, impactos e necessidades do cliente a partir da metodologia SPIN.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880000"/>
                </a:solidFill>
              </a:rPr>
              <a:t>Demonstração de Capacidade: </a:t>
            </a:r>
            <a:r>
              <a:rPr lang="pt-BR" sz="2000" dirty="0"/>
              <a:t>Apresenta a solução conectando benefícios reais às dores levantadas.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880000"/>
                </a:solidFill>
              </a:rPr>
              <a:t>Obtenção de Compromisso: </a:t>
            </a:r>
            <a:r>
              <a:rPr lang="pt-BR" sz="2000" dirty="0"/>
              <a:t>Leva o cliente ao próximo passo de forma natural, com base em valor percebido.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2EA89B6C-233C-E3DD-C778-BC2A27658710}"/>
              </a:ext>
            </a:extLst>
          </p:cNvPr>
          <p:cNvGrpSpPr/>
          <p:nvPr/>
        </p:nvGrpSpPr>
        <p:grpSpPr>
          <a:xfrm>
            <a:off x="10521810" y="4539085"/>
            <a:ext cx="1287450" cy="1316812"/>
            <a:chOff x="6011821" y="3645136"/>
            <a:chExt cx="1046140" cy="1069998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AE9FB640-BEB3-A3CB-01B4-C886FD978F91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7" name="Retângulo Arredondado 14">
                <a:extLst>
                  <a:ext uri="{FF2B5EF4-FFF2-40B4-BE49-F238E27FC236}">
                    <a16:creationId xmlns:a16="http://schemas.microsoft.com/office/drawing/2014/main" id="{D6E4EBB1-3779-27F3-D438-3265B36F8244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8" name="Retângulo Arredondado 15">
                <a:extLst>
                  <a:ext uri="{FF2B5EF4-FFF2-40B4-BE49-F238E27FC236}">
                    <a16:creationId xmlns:a16="http://schemas.microsoft.com/office/drawing/2014/main" id="{57CBCC4E-4B0E-5A0C-5051-8A29A14AD038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6" name="Retângulo Arredondado 12">
              <a:extLst>
                <a:ext uri="{FF2B5EF4-FFF2-40B4-BE49-F238E27FC236}">
                  <a16:creationId xmlns:a16="http://schemas.microsoft.com/office/drawing/2014/main" id="{F4180CE3-B4BF-4812-40C1-E58AE071D64E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E0D57C5E-700E-13CE-CD6C-173E659E3BE6}"/>
              </a:ext>
            </a:extLst>
          </p:cNvPr>
          <p:cNvGrpSpPr/>
          <p:nvPr/>
        </p:nvGrpSpPr>
        <p:grpSpPr>
          <a:xfrm>
            <a:off x="7135934" y="962775"/>
            <a:ext cx="902895" cy="957495"/>
            <a:chOff x="10270977" y="1281950"/>
            <a:chExt cx="902895" cy="957495"/>
          </a:xfrm>
        </p:grpSpPr>
        <p:sp>
          <p:nvSpPr>
            <p:cNvPr id="19" name="Retângulo Arredondado 7">
              <a:extLst>
                <a:ext uri="{FF2B5EF4-FFF2-40B4-BE49-F238E27FC236}">
                  <a16:creationId xmlns:a16="http://schemas.microsoft.com/office/drawing/2014/main" id="{A763433B-5F8C-5853-86DC-2A2A1F8E39A9}"/>
                </a:ext>
              </a:extLst>
            </p:cNvPr>
            <p:cNvSpPr/>
            <p:nvPr/>
          </p:nvSpPr>
          <p:spPr>
            <a:xfrm>
              <a:off x="10422721" y="1281950"/>
              <a:ext cx="751151" cy="751151"/>
            </a:xfrm>
            <a:prstGeom prst="roundRect">
              <a:avLst/>
            </a:prstGeom>
            <a:solidFill>
              <a:srgbClr val="530C05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0" name="Retângulo Arredondado 7">
              <a:extLst>
                <a:ext uri="{FF2B5EF4-FFF2-40B4-BE49-F238E27FC236}">
                  <a16:creationId xmlns:a16="http://schemas.microsoft.com/office/drawing/2014/main" id="{ADD1622F-312D-0B01-904F-A19B62EF56FA}"/>
                </a:ext>
              </a:extLst>
            </p:cNvPr>
            <p:cNvSpPr/>
            <p:nvPr/>
          </p:nvSpPr>
          <p:spPr>
            <a:xfrm>
              <a:off x="10270977" y="1826757"/>
              <a:ext cx="412688" cy="412688"/>
            </a:xfrm>
            <a:prstGeom prst="roundRect">
              <a:avLst/>
            </a:prstGeom>
            <a:solidFill>
              <a:srgbClr val="530C05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AD935189-393B-6CF4-381C-146F0AB27439}"/>
              </a:ext>
            </a:extLst>
          </p:cNvPr>
          <p:cNvGrpSpPr/>
          <p:nvPr/>
        </p:nvGrpSpPr>
        <p:grpSpPr>
          <a:xfrm>
            <a:off x="10225404" y="1043282"/>
            <a:ext cx="1340093" cy="1225694"/>
            <a:chOff x="1054119" y="2689975"/>
            <a:chExt cx="1340093" cy="1225694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A3E93095-21E8-C44C-6C4C-EB969B9D0D78}"/>
                </a:ext>
              </a:extLst>
            </p:cNvPr>
            <p:cNvGrpSpPr/>
            <p:nvPr/>
          </p:nvGrpSpPr>
          <p:grpSpPr>
            <a:xfrm>
              <a:off x="1054119" y="2689975"/>
              <a:ext cx="1340093" cy="1225694"/>
              <a:chOff x="2531529" y="1120395"/>
              <a:chExt cx="2346791" cy="2146457"/>
            </a:xfrm>
          </p:grpSpPr>
          <p:sp>
            <p:nvSpPr>
              <p:cNvPr id="23" name="Retângulo Arredondado 5">
                <a:extLst>
                  <a:ext uri="{FF2B5EF4-FFF2-40B4-BE49-F238E27FC236}">
                    <a16:creationId xmlns:a16="http://schemas.microsoft.com/office/drawing/2014/main" id="{FC275023-7498-7849-E8F5-FFA46FC02F73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4" name="Retângulo Arredondado 6">
                <a:extLst>
                  <a:ext uri="{FF2B5EF4-FFF2-40B4-BE49-F238E27FC236}">
                    <a16:creationId xmlns:a16="http://schemas.microsoft.com/office/drawing/2014/main" id="{17D6284C-DBF1-EA4F-2D47-3E7B26EB6F59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25" name="Retângulo Arredondado 7">
                <a:extLst>
                  <a:ext uri="{FF2B5EF4-FFF2-40B4-BE49-F238E27FC236}">
                    <a16:creationId xmlns:a16="http://schemas.microsoft.com/office/drawing/2014/main" id="{25D5E508-5E2B-8AC6-2DF0-ECB97F1D3F4C}"/>
                  </a:ext>
                </a:extLst>
              </p:cNvPr>
              <p:cNvSpPr/>
              <p:nvPr/>
            </p:nvSpPr>
            <p:spPr>
              <a:xfrm>
                <a:off x="2920675" y="1470845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22" name="Gráfico 21">
              <a:extLst>
                <a:ext uri="{FF2B5EF4-FFF2-40B4-BE49-F238E27FC236}">
                  <a16:creationId xmlns:a16="http://schemas.microsoft.com/office/drawing/2014/main" id="{847282BC-99B3-15B6-8B5B-D32D4B17C28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465186" y="2977480"/>
              <a:ext cx="528542" cy="646686"/>
            </a:xfrm>
            <a:prstGeom prst="rect">
              <a:avLst/>
            </a:prstGeom>
          </p:spPr>
        </p:pic>
      </p:grp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D6536106-3B63-5947-2264-C1B3C50893CC}"/>
              </a:ext>
            </a:extLst>
          </p:cNvPr>
          <p:cNvGrpSpPr/>
          <p:nvPr/>
        </p:nvGrpSpPr>
        <p:grpSpPr>
          <a:xfrm>
            <a:off x="8375698" y="2035276"/>
            <a:ext cx="1340093" cy="1225694"/>
            <a:chOff x="3860707" y="2689975"/>
            <a:chExt cx="1340093" cy="1225694"/>
          </a:xfrm>
        </p:grpSpPr>
        <p:grpSp>
          <p:nvGrpSpPr>
            <p:cNvPr id="27" name="Agrupar 26">
              <a:extLst>
                <a:ext uri="{FF2B5EF4-FFF2-40B4-BE49-F238E27FC236}">
                  <a16:creationId xmlns:a16="http://schemas.microsoft.com/office/drawing/2014/main" id="{1B3D564A-7694-D563-1262-443533A722A7}"/>
                </a:ext>
              </a:extLst>
            </p:cNvPr>
            <p:cNvGrpSpPr/>
            <p:nvPr/>
          </p:nvGrpSpPr>
          <p:grpSpPr>
            <a:xfrm>
              <a:off x="3860707" y="2689975"/>
              <a:ext cx="1340093" cy="1225694"/>
              <a:chOff x="2531529" y="1120395"/>
              <a:chExt cx="2346791" cy="2146457"/>
            </a:xfrm>
          </p:grpSpPr>
          <p:sp>
            <p:nvSpPr>
              <p:cNvPr id="29" name="Retângulo Arredondado 19">
                <a:extLst>
                  <a:ext uri="{FF2B5EF4-FFF2-40B4-BE49-F238E27FC236}">
                    <a16:creationId xmlns:a16="http://schemas.microsoft.com/office/drawing/2014/main" id="{11B0AE8F-62E6-6CAB-23FC-97C7BC3EE926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0" name="Retângulo Arredondado 20">
                <a:extLst>
                  <a:ext uri="{FF2B5EF4-FFF2-40B4-BE49-F238E27FC236}">
                    <a16:creationId xmlns:a16="http://schemas.microsoft.com/office/drawing/2014/main" id="{03F87043-3057-136D-3911-1B326630A34B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1" name="Retângulo Arredondado 21">
                <a:extLst>
                  <a:ext uri="{FF2B5EF4-FFF2-40B4-BE49-F238E27FC236}">
                    <a16:creationId xmlns:a16="http://schemas.microsoft.com/office/drawing/2014/main" id="{1D8C8FC6-BA9B-8466-E944-5800DA773C2B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BC713484-647D-B3BC-752E-7EAD9E4B14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207628" y="3050382"/>
              <a:ext cx="669409" cy="529864"/>
            </a:xfrm>
            <a:prstGeom prst="rect">
              <a:avLst/>
            </a:prstGeom>
          </p:spPr>
        </p:pic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1A617DDF-D231-5103-D59C-992A4BC381D6}"/>
              </a:ext>
            </a:extLst>
          </p:cNvPr>
          <p:cNvGrpSpPr/>
          <p:nvPr/>
        </p:nvGrpSpPr>
        <p:grpSpPr>
          <a:xfrm>
            <a:off x="8383867" y="4169547"/>
            <a:ext cx="1340093" cy="1225694"/>
            <a:chOff x="6667295" y="2689975"/>
            <a:chExt cx="1340093" cy="1225694"/>
          </a:xfrm>
        </p:grpSpPr>
        <p:grpSp>
          <p:nvGrpSpPr>
            <p:cNvPr id="33" name="Agrupar 32">
              <a:extLst>
                <a:ext uri="{FF2B5EF4-FFF2-40B4-BE49-F238E27FC236}">
                  <a16:creationId xmlns:a16="http://schemas.microsoft.com/office/drawing/2014/main" id="{340CFC44-0792-12B3-2B79-41D8DFA6BFEE}"/>
                </a:ext>
              </a:extLst>
            </p:cNvPr>
            <p:cNvGrpSpPr/>
            <p:nvPr/>
          </p:nvGrpSpPr>
          <p:grpSpPr>
            <a:xfrm>
              <a:off x="6667295" y="2689975"/>
              <a:ext cx="1340093" cy="1225694"/>
              <a:chOff x="2531529" y="1120395"/>
              <a:chExt cx="2346791" cy="2146457"/>
            </a:xfrm>
          </p:grpSpPr>
          <p:sp>
            <p:nvSpPr>
              <p:cNvPr id="35" name="Retângulo Arredondado 27">
                <a:extLst>
                  <a:ext uri="{FF2B5EF4-FFF2-40B4-BE49-F238E27FC236}">
                    <a16:creationId xmlns:a16="http://schemas.microsoft.com/office/drawing/2014/main" id="{052B3E6A-4D09-2FB1-042A-A13A7C48A0A2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6" name="Retângulo Arredondado 28">
                <a:extLst>
                  <a:ext uri="{FF2B5EF4-FFF2-40B4-BE49-F238E27FC236}">
                    <a16:creationId xmlns:a16="http://schemas.microsoft.com/office/drawing/2014/main" id="{2A03BBAB-DF7B-047E-45B9-9A87062AE6C6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37" name="Retângulo Arredondado 29">
                <a:extLst>
                  <a:ext uri="{FF2B5EF4-FFF2-40B4-BE49-F238E27FC236}">
                    <a16:creationId xmlns:a16="http://schemas.microsoft.com/office/drawing/2014/main" id="{EA6566D4-F7CD-2A81-68D5-6E3C7CA14653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34" name="Gráfico 33">
              <a:extLst>
                <a:ext uri="{FF2B5EF4-FFF2-40B4-BE49-F238E27FC236}">
                  <a16:creationId xmlns:a16="http://schemas.microsoft.com/office/drawing/2014/main" id="{48444046-26FB-1037-D430-227CCF75FE4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019991" y="3017616"/>
              <a:ext cx="693521" cy="566413"/>
            </a:xfrm>
            <a:prstGeom prst="rect">
              <a:avLst/>
            </a:prstGeom>
          </p:spPr>
        </p:pic>
      </p:grpSp>
      <p:grpSp>
        <p:nvGrpSpPr>
          <p:cNvPr id="38" name="Agrupar 37">
            <a:extLst>
              <a:ext uri="{FF2B5EF4-FFF2-40B4-BE49-F238E27FC236}">
                <a16:creationId xmlns:a16="http://schemas.microsoft.com/office/drawing/2014/main" id="{D6492E83-9148-04F4-FB99-6EB5DC417950}"/>
              </a:ext>
            </a:extLst>
          </p:cNvPr>
          <p:cNvGrpSpPr/>
          <p:nvPr/>
        </p:nvGrpSpPr>
        <p:grpSpPr>
          <a:xfrm>
            <a:off x="10225403" y="2949175"/>
            <a:ext cx="1340093" cy="1225694"/>
            <a:chOff x="9473883" y="2689975"/>
            <a:chExt cx="1340093" cy="1225694"/>
          </a:xfrm>
        </p:grpSpPr>
        <p:grpSp>
          <p:nvGrpSpPr>
            <p:cNvPr id="39" name="Agrupar 38">
              <a:extLst>
                <a:ext uri="{FF2B5EF4-FFF2-40B4-BE49-F238E27FC236}">
                  <a16:creationId xmlns:a16="http://schemas.microsoft.com/office/drawing/2014/main" id="{10512507-7EB4-7715-0548-65310DF59ED4}"/>
                </a:ext>
              </a:extLst>
            </p:cNvPr>
            <p:cNvGrpSpPr/>
            <p:nvPr/>
          </p:nvGrpSpPr>
          <p:grpSpPr>
            <a:xfrm>
              <a:off x="9473883" y="2689975"/>
              <a:ext cx="1340093" cy="1225694"/>
              <a:chOff x="2531529" y="1120395"/>
              <a:chExt cx="2346791" cy="2146457"/>
            </a:xfrm>
          </p:grpSpPr>
          <p:sp>
            <p:nvSpPr>
              <p:cNvPr id="41" name="Retângulo Arredondado 35">
                <a:extLst>
                  <a:ext uri="{FF2B5EF4-FFF2-40B4-BE49-F238E27FC236}">
                    <a16:creationId xmlns:a16="http://schemas.microsoft.com/office/drawing/2014/main" id="{293017EC-97A0-032B-1D51-155DCAFD85DB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2" name="Retângulo Arredondado 36">
                <a:extLst>
                  <a:ext uri="{FF2B5EF4-FFF2-40B4-BE49-F238E27FC236}">
                    <a16:creationId xmlns:a16="http://schemas.microsoft.com/office/drawing/2014/main" id="{39DB5990-CBD2-0451-6899-C1BB37DE6E6C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 dirty="0"/>
              </a:p>
            </p:txBody>
          </p:sp>
          <p:sp>
            <p:nvSpPr>
              <p:cNvPr id="43" name="Retângulo Arredondado 37">
                <a:extLst>
                  <a:ext uri="{FF2B5EF4-FFF2-40B4-BE49-F238E27FC236}">
                    <a16:creationId xmlns:a16="http://schemas.microsoft.com/office/drawing/2014/main" id="{11BB8B93-AB43-9BE6-843D-BDD34B2E823E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  <p:pic>
          <p:nvPicPr>
            <p:cNvPr id="40" name="Gráfico 39">
              <a:extLst>
                <a:ext uri="{FF2B5EF4-FFF2-40B4-BE49-F238E27FC236}">
                  <a16:creationId xmlns:a16="http://schemas.microsoft.com/office/drawing/2014/main" id="{90FD751C-76C7-59FC-0DA9-9265B21A8B9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815237" y="2968224"/>
              <a:ext cx="673724" cy="6651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254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6C2BE3-4074-9BEA-D7CD-696B85BEA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Arredondado 52">
            <a:extLst>
              <a:ext uri="{FF2B5EF4-FFF2-40B4-BE49-F238E27FC236}">
                <a16:creationId xmlns:a16="http://schemas.microsoft.com/office/drawing/2014/main" id="{AD9F5C65-6C5B-22BF-1ABE-463057FC80A4}"/>
              </a:ext>
            </a:extLst>
          </p:cNvPr>
          <p:cNvSpPr/>
          <p:nvPr/>
        </p:nvSpPr>
        <p:spPr>
          <a:xfrm>
            <a:off x="206491" y="852598"/>
            <a:ext cx="11779017" cy="5663508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8318F40F-4B2F-11E8-D098-6E0477DBEB30}"/>
              </a:ext>
            </a:extLst>
          </p:cNvPr>
          <p:cNvSpPr txBox="1"/>
          <p:nvPr/>
        </p:nvSpPr>
        <p:spPr>
          <a:xfrm>
            <a:off x="3603785" y="1434066"/>
            <a:ext cx="49844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rgbClr val="530C05"/>
                </a:solidFill>
                <a:latin typeface="AMX" pitchFamily="2" charset="77"/>
              </a:rPr>
              <a:t>Recapitulando...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2DB5C8AB-D349-9FD8-EF1F-B3322DFFE9D7}"/>
              </a:ext>
            </a:extLst>
          </p:cNvPr>
          <p:cNvGrpSpPr/>
          <p:nvPr/>
        </p:nvGrpSpPr>
        <p:grpSpPr>
          <a:xfrm>
            <a:off x="10172715" y="1087191"/>
            <a:ext cx="1287450" cy="1316812"/>
            <a:chOff x="6011821" y="3645136"/>
            <a:chExt cx="1046140" cy="1069998"/>
          </a:xfrm>
        </p:grpSpPr>
        <p:grpSp>
          <p:nvGrpSpPr>
            <p:cNvPr id="15" name="Agrupar 14">
              <a:extLst>
                <a:ext uri="{FF2B5EF4-FFF2-40B4-BE49-F238E27FC236}">
                  <a16:creationId xmlns:a16="http://schemas.microsoft.com/office/drawing/2014/main" id="{302B52C7-3E64-FC9C-BB86-DAE15C4CFB05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7" name="Retângulo Arredondado 14">
                <a:extLst>
                  <a:ext uri="{FF2B5EF4-FFF2-40B4-BE49-F238E27FC236}">
                    <a16:creationId xmlns:a16="http://schemas.microsoft.com/office/drawing/2014/main" id="{2573A7D0-39CB-1FC8-E6D3-572A7740E55B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8" name="Retângulo Arredondado 15">
                <a:extLst>
                  <a:ext uri="{FF2B5EF4-FFF2-40B4-BE49-F238E27FC236}">
                    <a16:creationId xmlns:a16="http://schemas.microsoft.com/office/drawing/2014/main" id="{18320337-9454-3932-EBB5-186216AA6703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6" name="Retângulo Arredondado 12">
              <a:extLst>
                <a:ext uri="{FF2B5EF4-FFF2-40B4-BE49-F238E27FC236}">
                  <a16:creationId xmlns:a16="http://schemas.microsoft.com/office/drawing/2014/main" id="{87BF1AB2-07CC-3CE4-9ED4-3B3F08F1A03F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201F75A8-26EF-7CB5-F68E-2B3ED0F75C71}"/>
              </a:ext>
            </a:extLst>
          </p:cNvPr>
          <p:cNvGrpSpPr/>
          <p:nvPr/>
        </p:nvGrpSpPr>
        <p:grpSpPr>
          <a:xfrm>
            <a:off x="622999" y="4825531"/>
            <a:ext cx="902895" cy="1267522"/>
            <a:chOff x="10270977" y="1281950"/>
            <a:chExt cx="902895" cy="1267522"/>
          </a:xfrm>
        </p:grpSpPr>
        <p:sp>
          <p:nvSpPr>
            <p:cNvPr id="19" name="Retângulo Arredondado 7">
              <a:extLst>
                <a:ext uri="{FF2B5EF4-FFF2-40B4-BE49-F238E27FC236}">
                  <a16:creationId xmlns:a16="http://schemas.microsoft.com/office/drawing/2014/main" id="{4C3EE875-589C-660D-A0EF-B4EB5A7B2A89}"/>
                </a:ext>
              </a:extLst>
            </p:cNvPr>
            <p:cNvSpPr/>
            <p:nvPr/>
          </p:nvSpPr>
          <p:spPr>
            <a:xfrm>
              <a:off x="10422721" y="1281950"/>
              <a:ext cx="751151" cy="751151"/>
            </a:xfrm>
            <a:prstGeom prst="roundRect">
              <a:avLst/>
            </a:prstGeom>
            <a:solidFill>
              <a:srgbClr val="530C05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0" name="Retângulo Arredondado 7">
              <a:extLst>
                <a:ext uri="{FF2B5EF4-FFF2-40B4-BE49-F238E27FC236}">
                  <a16:creationId xmlns:a16="http://schemas.microsoft.com/office/drawing/2014/main" id="{D4442E43-5C88-6A91-8846-307FCC59CC9B}"/>
                </a:ext>
              </a:extLst>
            </p:cNvPr>
            <p:cNvSpPr/>
            <p:nvPr/>
          </p:nvSpPr>
          <p:spPr>
            <a:xfrm>
              <a:off x="10270977" y="2136784"/>
              <a:ext cx="412688" cy="412688"/>
            </a:xfrm>
            <a:prstGeom prst="roundRect">
              <a:avLst/>
            </a:prstGeom>
            <a:solidFill>
              <a:srgbClr val="530C05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aphicFrame>
        <p:nvGraphicFramePr>
          <p:cNvPr id="44" name="Tabela 43">
            <a:extLst>
              <a:ext uri="{FF2B5EF4-FFF2-40B4-BE49-F238E27FC236}">
                <a16:creationId xmlns:a16="http://schemas.microsoft.com/office/drawing/2014/main" id="{F98F83AC-54E6-D347-435C-5AD1ED44ED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219558"/>
              </p:ext>
            </p:extLst>
          </p:nvPr>
        </p:nvGraphicFramePr>
        <p:xfrm>
          <a:off x="2019278" y="2666053"/>
          <a:ext cx="8153437" cy="3020982"/>
        </p:xfrm>
        <a:graphic>
          <a:graphicData uri="http://schemas.openxmlformats.org/drawingml/2006/table">
            <a:tbl>
              <a:tblPr/>
              <a:tblGrid>
                <a:gridCol w="3887105">
                  <a:extLst>
                    <a:ext uri="{9D8B030D-6E8A-4147-A177-3AD203B41FA5}">
                      <a16:colId xmlns:a16="http://schemas.microsoft.com/office/drawing/2014/main" val="1546728389"/>
                    </a:ext>
                  </a:extLst>
                </a:gridCol>
                <a:gridCol w="4266332">
                  <a:extLst>
                    <a:ext uri="{9D8B030D-6E8A-4147-A177-3AD203B41FA5}">
                      <a16:colId xmlns:a16="http://schemas.microsoft.com/office/drawing/2014/main" val="2442561088"/>
                    </a:ext>
                  </a:extLst>
                </a:gridCol>
              </a:tblGrid>
              <a:tr h="695810"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</a:rPr>
                        <a:t>Vendedor-Apresentador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8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pt-BR" sz="2000" b="1" dirty="0">
                          <a:solidFill>
                            <a:schemeClr val="bg1"/>
                          </a:solidFill>
                        </a:rPr>
                        <a:t>Consultor-Diagnóstico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8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7162584"/>
                  </a:ext>
                </a:extLst>
              </a:tr>
              <a:tr h="572147"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pt-BR" sz="2000" dirty="0"/>
                        <a:t>Fala mais do que ouve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pt-BR" sz="2000"/>
                        <a:t>Ouve mais do que fala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008561"/>
                  </a:ext>
                </a:extLst>
              </a:tr>
              <a:tr h="520478"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pt-BR" sz="2000" dirty="0"/>
                        <a:t>Enfatiza o produto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pt-BR" sz="2000" dirty="0"/>
                        <a:t>Enfatiza a necessidade do cliente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8714"/>
                  </a:ext>
                </a:extLst>
              </a:tr>
              <a:tr h="547759"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pt-BR" sz="2000" dirty="0"/>
                        <a:t>Usa discurso padrão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pt-BR" sz="2000" dirty="0"/>
                        <a:t>Personaliza a abordagem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15345"/>
                  </a:ext>
                </a:extLst>
              </a:tr>
              <a:tr h="684788"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pt-BR" sz="2000"/>
                        <a:t>Pressiona para fechar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pt-BR" sz="2000" dirty="0"/>
                        <a:t>Constrói valor para o cliente decidir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0C0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7588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750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CC8E2-C24D-6DBB-CB0A-551DA7F1A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3D1EC99D-867A-B14F-9EB0-6D36621BDE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4176" y="0"/>
            <a:ext cx="12206176" cy="6974957"/>
          </a:xfrm>
          <a:prstGeom prst="rect">
            <a:avLst/>
          </a:prstGeom>
        </p:spPr>
      </p:pic>
      <p:sp>
        <p:nvSpPr>
          <p:cNvPr id="29" name="Retângulo: Cantos Arredondados 15">
            <a:extLst>
              <a:ext uri="{FF2B5EF4-FFF2-40B4-BE49-F238E27FC236}">
                <a16:creationId xmlns:a16="http://schemas.microsoft.com/office/drawing/2014/main" id="{4696BDEA-B3A7-6BA1-2EB9-075C2AE45AA6}"/>
              </a:ext>
            </a:extLst>
          </p:cNvPr>
          <p:cNvSpPr/>
          <p:nvPr/>
        </p:nvSpPr>
        <p:spPr>
          <a:xfrm rot="10800000" flipH="1">
            <a:off x="552892" y="2108176"/>
            <a:ext cx="5209955" cy="1905541"/>
          </a:xfrm>
          <a:prstGeom prst="roundRect">
            <a:avLst>
              <a:gd name="adj" fmla="val 5793"/>
            </a:avLst>
          </a:prstGeom>
          <a:gradFill>
            <a:gsLst>
              <a:gs pos="77000">
                <a:srgbClr val="530C05">
                  <a:alpha val="88000"/>
                </a:srgbClr>
              </a:gs>
              <a:gs pos="100000">
                <a:srgbClr val="530C05">
                  <a:alpha val="0"/>
                </a:srgbClr>
              </a:gs>
              <a:gs pos="88000">
                <a:srgbClr val="9A1003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CEB5EF15-7D4C-3D83-ABEA-ECEB15B35AE7}"/>
              </a:ext>
            </a:extLst>
          </p:cNvPr>
          <p:cNvSpPr txBox="1"/>
          <p:nvPr/>
        </p:nvSpPr>
        <p:spPr>
          <a:xfrm>
            <a:off x="1361195" y="2553116"/>
            <a:ext cx="41145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b="1" dirty="0">
                <a:solidFill>
                  <a:schemeClr val="bg1"/>
                </a:solidFill>
                <a:latin typeface="AMX" pitchFamily="2" charset="77"/>
              </a:rPr>
              <a:t>Dúvidas?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CE82DBD-77A6-65CD-4E24-17E2394F40C4}"/>
              </a:ext>
            </a:extLst>
          </p:cNvPr>
          <p:cNvGrpSpPr/>
          <p:nvPr/>
        </p:nvGrpSpPr>
        <p:grpSpPr>
          <a:xfrm>
            <a:off x="9594844" y="1180771"/>
            <a:ext cx="1624180" cy="1661221"/>
            <a:chOff x="6011821" y="3645136"/>
            <a:chExt cx="1046140" cy="1069998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DF7EA3A6-710B-F17E-6880-256A92216600}"/>
                </a:ext>
              </a:extLst>
            </p:cNvPr>
            <p:cNvGrpSpPr/>
            <p:nvPr/>
          </p:nvGrpSpPr>
          <p:grpSpPr>
            <a:xfrm>
              <a:off x="6107480" y="3645136"/>
              <a:ext cx="950481" cy="834904"/>
              <a:chOff x="6107480" y="3645136"/>
              <a:chExt cx="950481" cy="834904"/>
            </a:xfrm>
          </p:grpSpPr>
          <p:sp>
            <p:nvSpPr>
              <p:cNvPr id="10" name="Retângulo Arredondado 14">
                <a:extLst>
                  <a:ext uri="{FF2B5EF4-FFF2-40B4-BE49-F238E27FC236}">
                    <a16:creationId xmlns:a16="http://schemas.microsoft.com/office/drawing/2014/main" id="{EAC02830-A50F-4239-100B-F8B3FAB40E07}"/>
                  </a:ext>
                </a:extLst>
              </p:cNvPr>
              <p:cNvSpPr/>
              <p:nvPr/>
            </p:nvSpPr>
            <p:spPr>
              <a:xfrm>
                <a:off x="6107480" y="3645136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1" name="Retângulo Arredondado 15">
                <a:extLst>
                  <a:ext uri="{FF2B5EF4-FFF2-40B4-BE49-F238E27FC236}">
                    <a16:creationId xmlns:a16="http://schemas.microsoft.com/office/drawing/2014/main" id="{7FB715D1-C05A-0A84-63F6-25F8EA19A6AA}"/>
                  </a:ext>
                </a:extLst>
              </p:cNvPr>
              <p:cNvSpPr/>
              <p:nvPr/>
            </p:nvSpPr>
            <p:spPr>
              <a:xfrm>
                <a:off x="6725452" y="4147531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9" name="Retângulo Arredondado 12">
              <a:extLst>
                <a:ext uri="{FF2B5EF4-FFF2-40B4-BE49-F238E27FC236}">
                  <a16:creationId xmlns:a16="http://schemas.microsoft.com/office/drawing/2014/main" id="{B8AE83C9-CCF9-F6D3-B7CC-43333A551A85}"/>
                </a:ext>
              </a:extLst>
            </p:cNvPr>
            <p:cNvSpPr/>
            <p:nvPr/>
          </p:nvSpPr>
          <p:spPr>
            <a:xfrm>
              <a:off x="6011821" y="4536516"/>
              <a:ext cx="178618" cy="178618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38BC5604-A23E-8691-1376-0F19DBB9B449}"/>
              </a:ext>
            </a:extLst>
          </p:cNvPr>
          <p:cNvGrpSpPr/>
          <p:nvPr/>
        </p:nvGrpSpPr>
        <p:grpSpPr>
          <a:xfrm>
            <a:off x="465019" y="1244599"/>
            <a:ext cx="1225624" cy="5105324"/>
            <a:chOff x="6011821" y="1108227"/>
            <a:chExt cx="865903" cy="3606908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00A07120-C2DC-0AB6-9572-10CF762AD190}"/>
                </a:ext>
              </a:extLst>
            </p:cNvPr>
            <p:cNvGrpSpPr/>
            <p:nvPr/>
          </p:nvGrpSpPr>
          <p:grpSpPr>
            <a:xfrm>
              <a:off x="6412211" y="1108227"/>
              <a:ext cx="465513" cy="2603239"/>
              <a:chOff x="6412211" y="1108227"/>
              <a:chExt cx="465513" cy="2603239"/>
            </a:xfrm>
          </p:grpSpPr>
          <p:sp>
            <p:nvSpPr>
              <p:cNvPr id="15" name="Retângulo Arredondado 14">
                <a:extLst>
                  <a:ext uri="{FF2B5EF4-FFF2-40B4-BE49-F238E27FC236}">
                    <a16:creationId xmlns:a16="http://schemas.microsoft.com/office/drawing/2014/main" id="{71EAF7C9-2715-AD88-5F49-79D2A548838A}"/>
                  </a:ext>
                </a:extLst>
              </p:cNvPr>
              <p:cNvSpPr/>
              <p:nvPr/>
            </p:nvSpPr>
            <p:spPr>
              <a:xfrm>
                <a:off x="6412211" y="1108227"/>
                <a:ext cx="465513" cy="465513"/>
              </a:xfrm>
              <a:prstGeom prst="roundRect">
                <a:avLst/>
              </a:prstGeom>
              <a:solidFill>
                <a:srgbClr val="530C05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16" name="Retângulo Arredondado 15">
                <a:extLst>
                  <a:ext uri="{FF2B5EF4-FFF2-40B4-BE49-F238E27FC236}">
                    <a16:creationId xmlns:a16="http://schemas.microsoft.com/office/drawing/2014/main" id="{8957D0B0-C7D4-D897-9509-CC8A81154E58}"/>
                  </a:ext>
                </a:extLst>
              </p:cNvPr>
              <p:cNvSpPr/>
              <p:nvPr/>
            </p:nvSpPr>
            <p:spPr>
              <a:xfrm>
                <a:off x="6499150" y="3378957"/>
                <a:ext cx="332509" cy="332509"/>
              </a:xfrm>
              <a:prstGeom prst="roundRect">
                <a:avLst/>
              </a:prstGeom>
              <a:solidFill>
                <a:srgbClr val="9A100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sp>
          <p:nvSpPr>
            <p:cNvPr id="14" name="Retângulo Arredondado 12">
              <a:extLst>
                <a:ext uri="{FF2B5EF4-FFF2-40B4-BE49-F238E27FC236}">
                  <a16:creationId xmlns:a16="http://schemas.microsoft.com/office/drawing/2014/main" id="{BFD2BF41-9795-763B-843B-D3E0E812E88F}"/>
                </a:ext>
              </a:extLst>
            </p:cNvPr>
            <p:cNvSpPr/>
            <p:nvPr/>
          </p:nvSpPr>
          <p:spPr>
            <a:xfrm>
              <a:off x="6011821" y="3984493"/>
              <a:ext cx="730642" cy="730642"/>
            </a:xfrm>
            <a:prstGeom prst="roundRect">
              <a:avLst/>
            </a:prstGeom>
            <a:solidFill>
              <a:srgbClr val="530C0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F9AA171A-EA7B-943B-7B2A-B7E39B6BC713}"/>
              </a:ext>
            </a:extLst>
          </p:cNvPr>
          <p:cNvGrpSpPr/>
          <p:nvPr/>
        </p:nvGrpSpPr>
        <p:grpSpPr>
          <a:xfrm>
            <a:off x="206491" y="161364"/>
            <a:ext cx="11779017" cy="431602"/>
            <a:chOff x="206491" y="161364"/>
            <a:chExt cx="11779017" cy="431602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8E8BDDAD-53F3-AA75-5BCD-9C08F6748599}"/>
                </a:ext>
              </a:extLst>
            </p:cNvPr>
            <p:cNvGrpSpPr/>
            <p:nvPr/>
          </p:nvGrpSpPr>
          <p:grpSpPr>
            <a:xfrm>
              <a:off x="206491" y="161364"/>
              <a:ext cx="11779017" cy="431602"/>
              <a:chOff x="206491" y="161364"/>
              <a:chExt cx="11779017" cy="431602"/>
            </a:xfrm>
          </p:grpSpPr>
          <p:grpSp>
            <p:nvGrpSpPr>
              <p:cNvPr id="22" name="Group 6">
                <a:extLst>
                  <a:ext uri="{FF2B5EF4-FFF2-40B4-BE49-F238E27FC236}">
                    <a16:creationId xmlns:a16="http://schemas.microsoft.com/office/drawing/2014/main" id="{A0BAC8D5-B4B2-A036-7FB1-7C26BFA18541}"/>
                  </a:ext>
                </a:extLst>
              </p:cNvPr>
              <p:cNvGrpSpPr/>
              <p:nvPr/>
            </p:nvGrpSpPr>
            <p:grpSpPr>
              <a:xfrm>
                <a:off x="206491" y="161364"/>
                <a:ext cx="11779017" cy="431602"/>
                <a:chOff x="206491" y="161364"/>
                <a:chExt cx="11779017" cy="431602"/>
              </a:xfrm>
            </p:grpSpPr>
            <p:sp>
              <p:nvSpPr>
                <p:cNvPr id="24" name="Retângulo: Cantos Arredondados 23">
                  <a:extLst>
                    <a:ext uri="{FF2B5EF4-FFF2-40B4-BE49-F238E27FC236}">
                      <a16:creationId xmlns:a16="http://schemas.microsoft.com/office/drawing/2014/main" id="{FA23BA23-150F-182D-5DFC-7F3CC6740A47}"/>
                    </a:ext>
                  </a:extLst>
                </p:cNvPr>
                <p:cNvSpPr/>
                <p:nvPr/>
              </p:nvSpPr>
              <p:spPr>
                <a:xfrm>
                  <a:off x="206491" y="161364"/>
                  <a:ext cx="11779017" cy="431602"/>
                </a:xfrm>
                <a:prstGeom prst="roundRect">
                  <a:avLst/>
                </a:prstGeom>
                <a:gradFill>
                  <a:gsLst>
                    <a:gs pos="99000">
                      <a:srgbClr val="EB5800"/>
                    </a:gs>
                    <a:gs pos="0">
                      <a:srgbClr val="530A05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pic>
              <p:nvPicPr>
                <p:cNvPr id="25" name="Gráfico 24">
                  <a:extLst>
                    <a:ext uri="{FF2B5EF4-FFF2-40B4-BE49-F238E27FC236}">
                      <a16:creationId xmlns:a16="http://schemas.microsoft.com/office/drawing/2014/main" id="{4A47A01F-817B-6459-25ED-D8375ADA357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45621" y="251040"/>
                  <a:ext cx="1523323" cy="247025"/>
                </a:xfrm>
                <a:prstGeom prst="rect">
                  <a:avLst/>
                </a:prstGeom>
              </p:spPr>
            </p:pic>
          </p:grpSp>
          <p:sp>
            <p:nvSpPr>
              <p:cNvPr id="23" name="CaixaDeTexto 17">
                <a:extLst>
                  <a:ext uri="{FF2B5EF4-FFF2-40B4-BE49-F238E27FC236}">
                    <a16:creationId xmlns:a16="http://schemas.microsoft.com/office/drawing/2014/main" id="{BD410D47-CDE8-B7F8-A743-D128E869B93D}"/>
                  </a:ext>
                </a:extLst>
              </p:cNvPr>
              <p:cNvSpPr txBox="1"/>
              <p:nvPr/>
            </p:nvSpPr>
            <p:spPr>
              <a:xfrm>
                <a:off x="4063126" y="227735"/>
                <a:ext cx="38733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1400" dirty="0">
                    <a:solidFill>
                      <a:schemeClr val="bg1"/>
                    </a:solidFill>
                    <a:latin typeface="AMX" pitchFamily="2" charset="77"/>
                  </a:rPr>
                  <a:t>GEEK CLARO EMPRESAS - CLIENTE NO CENTRO</a:t>
                </a:r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0F19B9E3-016B-E93C-CCBE-DFEC166DDD6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751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79C2C-BB7F-D45A-DF68-90FFA8015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334E480A-BDF2-39C6-22C3-7C13172744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397" t="5141" r="9766" b="228"/>
          <a:stretch>
            <a:fillRect/>
          </a:stretch>
        </p:blipFill>
        <p:spPr>
          <a:xfrm>
            <a:off x="-67553" y="-155127"/>
            <a:ext cx="12411953" cy="7168254"/>
          </a:xfrm>
          <a:prstGeom prst="rect">
            <a:avLst/>
          </a:prstGeom>
        </p:spPr>
      </p:pic>
      <p:sp>
        <p:nvSpPr>
          <p:cNvPr id="20" name="Retângulo Arredondado 40">
            <a:extLst>
              <a:ext uri="{FF2B5EF4-FFF2-40B4-BE49-F238E27FC236}">
                <a16:creationId xmlns:a16="http://schemas.microsoft.com/office/drawing/2014/main" id="{2C39520B-90D5-7F85-5184-678DF6D54901}"/>
              </a:ext>
            </a:extLst>
          </p:cNvPr>
          <p:cNvSpPr/>
          <p:nvPr/>
        </p:nvSpPr>
        <p:spPr>
          <a:xfrm>
            <a:off x="8990472" y="3242880"/>
            <a:ext cx="933642" cy="933642"/>
          </a:xfrm>
          <a:prstGeom prst="roundRect">
            <a:avLst/>
          </a:prstGeom>
          <a:solidFill>
            <a:srgbClr val="530C0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EE9DE7BF-6A1D-81E8-9760-72AE1620BE4F}"/>
              </a:ext>
            </a:extLst>
          </p:cNvPr>
          <p:cNvSpPr/>
          <p:nvPr/>
        </p:nvSpPr>
        <p:spPr>
          <a:xfrm>
            <a:off x="-67553" y="-190579"/>
            <a:ext cx="11277376" cy="7168253"/>
          </a:xfrm>
          <a:prstGeom prst="rect">
            <a:avLst/>
          </a:prstGeom>
          <a:gradFill>
            <a:gsLst>
              <a:gs pos="7000">
                <a:srgbClr val="9A1003"/>
              </a:gs>
              <a:gs pos="24000">
                <a:srgbClr val="880000">
                  <a:alpha val="74765"/>
                </a:srgbClr>
              </a:gs>
              <a:gs pos="100000">
                <a:srgbClr val="880000">
                  <a:alpha val="0"/>
                </a:srgbClr>
              </a:gs>
              <a:gs pos="62000">
                <a:srgbClr val="880000">
                  <a:alpha val="3089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Imagem 2" descr="Luz do sol&#10;&#10;O conteúdo gerado por IA pode estar incorreto.">
            <a:extLst>
              <a:ext uri="{FF2B5EF4-FFF2-40B4-BE49-F238E27FC236}">
                <a16:creationId xmlns:a16="http://schemas.microsoft.com/office/drawing/2014/main" id="{EB06A73A-8DB9-FDBF-72AE-9CA2A649948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rcRect l="15188" r="8664" b="22849"/>
          <a:stretch>
            <a:fillRect/>
          </a:stretch>
        </p:blipFill>
        <p:spPr>
          <a:xfrm>
            <a:off x="-67553" y="652349"/>
            <a:ext cx="12411953" cy="6360778"/>
          </a:xfrm>
          <a:prstGeom prst="rect">
            <a:avLst/>
          </a:prstGeom>
        </p:spPr>
      </p:pic>
      <p:grpSp>
        <p:nvGrpSpPr>
          <p:cNvPr id="61" name="Agrupar 60">
            <a:extLst>
              <a:ext uri="{FF2B5EF4-FFF2-40B4-BE49-F238E27FC236}">
                <a16:creationId xmlns:a16="http://schemas.microsoft.com/office/drawing/2014/main" id="{20E5AB10-4F88-C456-548D-013D550C30FB}"/>
              </a:ext>
            </a:extLst>
          </p:cNvPr>
          <p:cNvGrpSpPr/>
          <p:nvPr/>
        </p:nvGrpSpPr>
        <p:grpSpPr>
          <a:xfrm>
            <a:off x="1931556" y="1091023"/>
            <a:ext cx="8467451" cy="5718008"/>
            <a:chOff x="1931556" y="1091023"/>
            <a:chExt cx="8467451" cy="5718008"/>
          </a:xfrm>
        </p:grpSpPr>
        <p:sp>
          <p:nvSpPr>
            <p:cNvPr id="33" name="Retângulo Arredondado 32">
              <a:extLst>
                <a:ext uri="{FF2B5EF4-FFF2-40B4-BE49-F238E27FC236}">
                  <a16:creationId xmlns:a16="http://schemas.microsoft.com/office/drawing/2014/main" id="{707B36A6-91EF-79EA-677A-6BA846F47746}"/>
                </a:ext>
              </a:extLst>
            </p:cNvPr>
            <p:cNvSpPr/>
            <p:nvPr/>
          </p:nvSpPr>
          <p:spPr>
            <a:xfrm>
              <a:off x="8430001" y="5878183"/>
              <a:ext cx="930847" cy="930848"/>
            </a:xfrm>
            <a:prstGeom prst="roundRect">
              <a:avLst/>
            </a:prstGeom>
            <a:solidFill>
              <a:srgbClr val="9A1003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5" name="Agrupar 34">
              <a:extLst>
                <a:ext uri="{FF2B5EF4-FFF2-40B4-BE49-F238E27FC236}">
                  <a16:creationId xmlns:a16="http://schemas.microsoft.com/office/drawing/2014/main" id="{8B291E83-921E-4714-56AA-5F95FD52503F}"/>
                </a:ext>
              </a:extLst>
            </p:cNvPr>
            <p:cNvGrpSpPr/>
            <p:nvPr/>
          </p:nvGrpSpPr>
          <p:grpSpPr>
            <a:xfrm>
              <a:off x="1931556" y="1091023"/>
              <a:ext cx="8467451" cy="5238797"/>
              <a:chOff x="3338121" y="-291200"/>
              <a:chExt cx="8467451" cy="5238797"/>
            </a:xfrm>
          </p:grpSpPr>
          <p:grpSp>
            <p:nvGrpSpPr>
              <p:cNvPr id="36" name="Agrupar 35">
                <a:extLst>
                  <a:ext uri="{FF2B5EF4-FFF2-40B4-BE49-F238E27FC236}">
                    <a16:creationId xmlns:a16="http://schemas.microsoft.com/office/drawing/2014/main" id="{716AE81E-CC90-DF52-9615-82911C2F2B68}"/>
                  </a:ext>
                </a:extLst>
              </p:cNvPr>
              <p:cNvGrpSpPr/>
              <p:nvPr/>
            </p:nvGrpSpPr>
            <p:grpSpPr>
              <a:xfrm>
                <a:off x="6597650" y="4329706"/>
                <a:ext cx="5207922" cy="332509"/>
                <a:chOff x="6597650" y="4329706"/>
                <a:chExt cx="5207922" cy="332509"/>
              </a:xfrm>
            </p:grpSpPr>
            <p:sp>
              <p:nvSpPr>
                <p:cNvPr id="53" name="Retângulo Arredondado 52">
                  <a:extLst>
                    <a:ext uri="{FF2B5EF4-FFF2-40B4-BE49-F238E27FC236}">
                      <a16:creationId xmlns:a16="http://schemas.microsoft.com/office/drawing/2014/main" id="{EBAF889F-C156-7321-C284-220F471BACD3}"/>
                    </a:ext>
                  </a:extLst>
                </p:cNvPr>
                <p:cNvSpPr/>
                <p:nvPr/>
              </p:nvSpPr>
              <p:spPr>
                <a:xfrm>
                  <a:off x="11473063" y="4329706"/>
                  <a:ext cx="332509" cy="332509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59" name="Retângulo Arredondado 58">
                  <a:extLst>
                    <a:ext uri="{FF2B5EF4-FFF2-40B4-BE49-F238E27FC236}">
                      <a16:creationId xmlns:a16="http://schemas.microsoft.com/office/drawing/2014/main" id="{44E51084-3006-E1BD-A6A1-CDA6157C47AD}"/>
                    </a:ext>
                  </a:extLst>
                </p:cNvPr>
                <p:cNvSpPr/>
                <p:nvPr/>
              </p:nvSpPr>
              <p:spPr>
                <a:xfrm>
                  <a:off x="6597650" y="4404337"/>
                  <a:ext cx="153996" cy="153996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</p:grpSp>
          <p:grpSp>
            <p:nvGrpSpPr>
              <p:cNvPr id="37" name="Agrupar 36">
                <a:extLst>
                  <a:ext uri="{FF2B5EF4-FFF2-40B4-BE49-F238E27FC236}">
                    <a16:creationId xmlns:a16="http://schemas.microsoft.com/office/drawing/2014/main" id="{B8683A73-2F06-A328-AD96-CCB3AC9E263E}"/>
                  </a:ext>
                </a:extLst>
              </p:cNvPr>
              <p:cNvGrpSpPr/>
              <p:nvPr/>
            </p:nvGrpSpPr>
            <p:grpSpPr>
              <a:xfrm>
                <a:off x="3338121" y="-291200"/>
                <a:ext cx="4158067" cy="5238797"/>
                <a:chOff x="2828021" y="-498535"/>
                <a:chExt cx="1671070" cy="2105400"/>
              </a:xfrm>
            </p:grpSpPr>
            <p:sp>
              <p:nvSpPr>
                <p:cNvPr id="38" name="Retângulo Arredondado 37">
                  <a:extLst>
                    <a:ext uri="{FF2B5EF4-FFF2-40B4-BE49-F238E27FC236}">
                      <a16:creationId xmlns:a16="http://schemas.microsoft.com/office/drawing/2014/main" id="{FE9C3F67-66AA-6A38-61B4-4B07BE77FA92}"/>
                    </a:ext>
                  </a:extLst>
                </p:cNvPr>
                <p:cNvSpPr/>
                <p:nvPr/>
              </p:nvSpPr>
              <p:spPr>
                <a:xfrm>
                  <a:off x="4033578" y="-498535"/>
                  <a:ext cx="465513" cy="465513"/>
                </a:xfrm>
                <a:prstGeom prst="roundRect">
                  <a:avLst/>
                </a:prstGeom>
                <a:solidFill>
                  <a:srgbClr val="9A1003">
                    <a:alpha val="57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/>
                </a:p>
              </p:txBody>
            </p:sp>
            <p:sp>
              <p:nvSpPr>
                <p:cNvPr id="39" name="Retângulo Arredondado 38">
                  <a:extLst>
                    <a:ext uri="{FF2B5EF4-FFF2-40B4-BE49-F238E27FC236}">
                      <a16:creationId xmlns:a16="http://schemas.microsoft.com/office/drawing/2014/main" id="{3EF15935-E485-CAB9-87D7-6CC2D95B8C49}"/>
                    </a:ext>
                  </a:extLst>
                </p:cNvPr>
                <p:cNvSpPr/>
                <p:nvPr/>
              </p:nvSpPr>
              <p:spPr>
                <a:xfrm>
                  <a:off x="3663214" y="1061709"/>
                  <a:ext cx="168483" cy="168483"/>
                </a:xfrm>
                <a:prstGeom prst="roundRect">
                  <a:avLst/>
                </a:prstGeom>
                <a:solidFill>
                  <a:srgbClr val="9A1003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40" name="Retângulo Arredondado 39">
                  <a:extLst>
                    <a:ext uri="{FF2B5EF4-FFF2-40B4-BE49-F238E27FC236}">
                      <a16:creationId xmlns:a16="http://schemas.microsoft.com/office/drawing/2014/main" id="{B7CB2493-E93D-9EE1-FDA1-7AE355BC3252}"/>
                    </a:ext>
                  </a:extLst>
                </p:cNvPr>
                <p:cNvSpPr/>
                <p:nvPr/>
              </p:nvSpPr>
              <p:spPr>
                <a:xfrm>
                  <a:off x="2828021" y="1303956"/>
                  <a:ext cx="71784" cy="71784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  <p:sp>
              <p:nvSpPr>
                <p:cNvPr id="41" name="Retângulo Arredondado 40">
                  <a:extLst>
                    <a:ext uri="{FF2B5EF4-FFF2-40B4-BE49-F238E27FC236}">
                      <a16:creationId xmlns:a16="http://schemas.microsoft.com/office/drawing/2014/main" id="{157648D2-E38C-B983-395B-9389F60A2A8F}"/>
                    </a:ext>
                  </a:extLst>
                </p:cNvPr>
                <p:cNvSpPr/>
                <p:nvPr/>
              </p:nvSpPr>
              <p:spPr>
                <a:xfrm>
                  <a:off x="3230774" y="1473889"/>
                  <a:ext cx="132976" cy="132976"/>
                </a:xfrm>
                <a:prstGeom prst="roundRect">
                  <a:avLst/>
                </a:prstGeom>
                <a:solidFill>
                  <a:srgbClr val="530C05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dirty="0"/>
                </a:p>
              </p:txBody>
            </p:sp>
          </p:grpSp>
        </p:grpSp>
      </p:grpSp>
      <p:pic>
        <p:nvPicPr>
          <p:cNvPr id="23" name="Imagem 22" hidden="1">
            <a:extLst>
              <a:ext uri="{FF2B5EF4-FFF2-40B4-BE49-F238E27FC236}">
                <a16:creationId xmlns:a16="http://schemas.microsoft.com/office/drawing/2014/main" id="{2F2238C0-EB9E-599D-C84B-C97E338166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0" b="980"/>
          <a:stretch/>
        </p:blipFill>
        <p:spPr>
          <a:xfrm>
            <a:off x="-43053" y="0"/>
            <a:ext cx="12241530" cy="6858000"/>
          </a:xfrm>
          <a:prstGeom prst="rect">
            <a:avLst/>
          </a:prstGeom>
        </p:spPr>
      </p:pic>
      <p:pic>
        <p:nvPicPr>
          <p:cNvPr id="5" name="Imagem 4" descr="Luz do sol&#10;&#10;O conteúdo gerado por IA pode estar incorreto." hidden="1">
            <a:extLst>
              <a:ext uri="{FF2B5EF4-FFF2-40B4-BE49-F238E27FC236}">
                <a16:creationId xmlns:a16="http://schemas.microsoft.com/office/drawing/2014/main" id="{55874D5A-6A0B-0F53-8A2D-1FC7A31F70A2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9000"/>
          </a:blip>
          <a:srcRect l="19756" t="43250" r="21113"/>
          <a:stretch>
            <a:fillRect/>
          </a:stretch>
        </p:blipFill>
        <p:spPr>
          <a:xfrm>
            <a:off x="2563301" y="3451860"/>
            <a:ext cx="7063741" cy="3429000"/>
          </a:xfrm>
          <a:prstGeom prst="rect">
            <a:avLst/>
          </a:prstGeom>
        </p:spPr>
      </p:pic>
      <p:grpSp>
        <p:nvGrpSpPr>
          <p:cNvPr id="29" name="Agrupar 28">
            <a:extLst>
              <a:ext uri="{FF2B5EF4-FFF2-40B4-BE49-F238E27FC236}">
                <a16:creationId xmlns:a16="http://schemas.microsoft.com/office/drawing/2014/main" id="{6E40918A-5247-BBF2-E756-69B759913981}"/>
              </a:ext>
            </a:extLst>
          </p:cNvPr>
          <p:cNvGrpSpPr/>
          <p:nvPr/>
        </p:nvGrpSpPr>
        <p:grpSpPr>
          <a:xfrm>
            <a:off x="345621" y="232775"/>
            <a:ext cx="11463639" cy="286406"/>
            <a:chOff x="345621" y="232775"/>
            <a:chExt cx="11463639" cy="286406"/>
          </a:xfrm>
        </p:grpSpPr>
        <p:pic>
          <p:nvPicPr>
            <p:cNvPr id="15" name="Gráfico 16">
              <a:extLst>
                <a:ext uri="{FF2B5EF4-FFF2-40B4-BE49-F238E27FC236}">
                  <a16:creationId xmlns:a16="http://schemas.microsoft.com/office/drawing/2014/main" id="{988E25B8-37BE-E1C3-2D63-51905A03F45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pic>
          <p:nvPicPr>
            <p:cNvPr id="28" name="Gráfico 27">
              <a:extLst>
                <a:ext uri="{FF2B5EF4-FFF2-40B4-BE49-F238E27FC236}">
                  <a16:creationId xmlns:a16="http://schemas.microsoft.com/office/drawing/2014/main" id="{C7D6E037-FBDF-825B-34C9-0D2D1669D86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1050739" y="232775"/>
              <a:ext cx="758521" cy="286406"/>
            </a:xfrm>
            <a:prstGeom prst="rect">
              <a:avLst/>
            </a:prstGeom>
          </p:spPr>
        </p:pic>
      </p:grpSp>
      <p:sp>
        <p:nvSpPr>
          <p:cNvPr id="19" name="Retângulo Arredondado 38">
            <a:extLst>
              <a:ext uri="{FF2B5EF4-FFF2-40B4-BE49-F238E27FC236}">
                <a16:creationId xmlns:a16="http://schemas.microsoft.com/office/drawing/2014/main" id="{8312FB9F-C997-7B31-1BB3-1BE6518D5BA7}"/>
              </a:ext>
            </a:extLst>
          </p:cNvPr>
          <p:cNvSpPr/>
          <p:nvPr/>
        </p:nvSpPr>
        <p:spPr>
          <a:xfrm>
            <a:off x="10273582" y="1592290"/>
            <a:ext cx="595636" cy="595636"/>
          </a:xfrm>
          <a:prstGeom prst="roundRect">
            <a:avLst/>
          </a:prstGeom>
          <a:solidFill>
            <a:srgbClr val="9A10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2" name="Retângulo Arredondado 38">
            <a:extLst>
              <a:ext uri="{FF2B5EF4-FFF2-40B4-BE49-F238E27FC236}">
                <a16:creationId xmlns:a16="http://schemas.microsoft.com/office/drawing/2014/main" id="{25A30471-3468-DF37-D0E6-55AC7FCF4BC7}"/>
              </a:ext>
            </a:extLst>
          </p:cNvPr>
          <p:cNvSpPr/>
          <p:nvPr/>
        </p:nvSpPr>
        <p:spPr>
          <a:xfrm>
            <a:off x="8895424" y="374552"/>
            <a:ext cx="443236" cy="443236"/>
          </a:xfrm>
          <a:prstGeom prst="roundRect">
            <a:avLst/>
          </a:prstGeom>
          <a:solidFill>
            <a:srgbClr val="530C05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2" name="Imagem 1" descr="Luz do sol&#10;&#10;O conteúdo gerado por IA pode estar incorreto.">
            <a:extLst>
              <a:ext uri="{FF2B5EF4-FFF2-40B4-BE49-F238E27FC236}">
                <a16:creationId xmlns:a16="http://schemas.microsoft.com/office/drawing/2014/main" id="{37E00FF6-7CFA-454A-9691-3B110D45D3B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rcRect l="150" t="52175" r="94610" b="26914"/>
          <a:stretch>
            <a:fillRect/>
          </a:stretch>
        </p:blipFill>
        <p:spPr>
          <a:xfrm rot="1204679">
            <a:off x="-63861" y="1904001"/>
            <a:ext cx="854131" cy="1723998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631C336D-0985-A0C0-C1C1-F008752C5A52}"/>
              </a:ext>
            </a:extLst>
          </p:cNvPr>
          <p:cNvSpPr txBox="1"/>
          <p:nvPr/>
        </p:nvSpPr>
        <p:spPr>
          <a:xfrm>
            <a:off x="1285606" y="1618798"/>
            <a:ext cx="48167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b="1" dirty="0">
                <a:solidFill>
                  <a:schemeClr val="bg1"/>
                </a:solidFill>
                <a:latin typeface="AMX" pitchFamily="2" charset="77"/>
              </a:rPr>
              <a:t>Agradecemos </a:t>
            </a:r>
          </a:p>
          <a:p>
            <a:r>
              <a:rPr lang="pt-BR" sz="4800" b="1" dirty="0">
                <a:solidFill>
                  <a:schemeClr val="bg1"/>
                </a:solidFill>
                <a:latin typeface="AMX" pitchFamily="2" charset="77"/>
              </a:rPr>
              <a:t>sua participação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75795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6" grpId="0" uiExpand="1" bldLvl="3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4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Personalizar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ersonalizada 2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1da169a7e93184833a733487433bf579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8ad162ef13b50bf772788f11b912b26b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04C2A1DA-D0E9-4CE7-9BF5-13B7DF5537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B98605E-619D-4F01-AE0F-187362DD3A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0C90E5-0ACF-4DC9-88B1-07D48AD13A71}">
  <ds:schemaRefs>
    <ds:schemaRef ds:uri="http://schemas.microsoft.com/office/2006/metadata/properties"/>
    <ds:schemaRef ds:uri="http://schemas.microsoft.com/office/infopath/2007/PartnerControls"/>
    <ds:schemaRef ds:uri="05ec3496-d55f-4088-b91d-c078abc80e92"/>
    <ds:schemaRef ds:uri="81d509b4-a50c-4eb4-9c41-c741e6a750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2025.02.04.Template_DI_PPT.DN</Template>
  <TotalTime>13035</TotalTime>
  <Words>5039</Words>
  <Application>Microsoft Office PowerPoint</Application>
  <PresentationFormat>Widescreen</PresentationFormat>
  <Paragraphs>605</Paragraphs>
  <Slides>74</Slides>
  <Notes>50</Notes>
  <HiddenSlides>0</HiddenSlides>
  <MMClips>0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74</vt:i4>
      </vt:variant>
    </vt:vector>
  </HeadingPairs>
  <TitlesOfParts>
    <vt:vector size="82" baseType="lpstr">
      <vt:lpstr>AMX</vt:lpstr>
      <vt:lpstr>AMX Black</vt:lpstr>
      <vt:lpstr>Aptos</vt:lpstr>
      <vt:lpstr>Arial</vt:lpstr>
      <vt:lpstr>Arial,Sans-Serif</vt:lpstr>
      <vt:lpstr>Calibri</vt:lpstr>
      <vt:lpstr>Google Sans Text</vt:lpstr>
      <vt:lpstr>Personalizar design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Débora Neves</dc:creator>
  <cp:lastModifiedBy>Rivania Silva</cp:lastModifiedBy>
  <cp:revision>129</cp:revision>
  <dcterms:created xsi:type="dcterms:W3CDTF">2025-05-09T19:08:35Z</dcterms:created>
  <dcterms:modified xsi:type="dcterms:W3CDTF">2025-09-29T17:10:32Z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  <property fmtid="{D5CDD505-2E9C-101B-9397-08002B2CF9AE}" pid="4" name="ArticulateGUID">
    <vt:lpwstr>AC38192F-C2CB-4DC2-AC04-F19587690B87</vt:lpwstr>
  </property>
  <property fmtid="{D5CDD505-2E9C-101B-9397-08002B2CF9AE}" pid="5" name="ArticulatePath">
    <vt:lpwstr>2025.08.28_GEEK_CLIENTE_NO_CENTRO_RL_AB</vt:lpwstr>
  </property>
</Properties>
</file>