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</p:sldMasterIdLst>
  <p:notesMasterIdLst>
    <p:notesMasterId r:id="rId48"/>
  </p:notesMasterIdLst>
  <p:sldIdLst>
    <p:sldId id="259" r:id="rId5"/>
    <p:sldId id="260" r:id="rId6"/>
    <p:sldId id="565" r:id="rId7"/>
    <p:sldId id="261" r:id="rId8"/>
    <p:sldId id="563" r:id="rId9"/>
    <p:sldId id="564" r:id="rId10"/>
    <p:sldId id="269" r:id="rId11"/>
    <p:sldId id="262" r:id="rId12"/>
    <p:sldId id="263" r:id="rId13"/>
    <p:sldId id="256" r:id="rId14"/>
    <p:sldId id="264" r:id="rId15"/>
    <p:sldId id="302" r:id="rId16"/>
    <p:sldId id="276" r:id="rId17"/>
    <p:sldId id="272" r:id="rId18"/>
    <p:sldId id="277" r:id="rId19"/>
    <p:sldId id="278" r:id="rId20"/>
    <p:sldId id="301" r:id="rId21"/>
    <p:sldId id="560" r:id="rId22"/>
    <p:sldId id="274" r:id="rId23"/>
    <p:sldId id="266" r:id="rId24"/>
    <p:sldId id="562" r:id="rId25"/>
    <p:sldId id="279" r:id="rId26"/>
    <p:sldId id="566" r:id="rId27"/>
    <p:sldId id="300" r:id="rId28"/>
    <p:sldId id="287" r:id="rId29"/>
    <p:sldId id="290" r:id="rId30"/>
    <p:sldId id="292" r:id="rId31"/>
    <p:sldId id="294" r:id="rId32"/>
    <p:sldId id="296" r:id="rId33"/>
    <p:sldId id="297" r:id="rId34"/>
    <p:sldId id="303" r:id="rId35"/>
    <p:sldId id="295" r:id="rId36"/>
    <p:sldId id="304" r:id="rId37"/>
    <p:sldId id="305" r:id="rId38"/>
    <p:sldId id="567" r:id="rId39"/>
    <p:sldId id="306" r:id="rId40"/>
    <p:sldId id="568" r:id="rId41"/>
    <p:sldId id="307" r:id="rId42"/>
    <p:sldId id="308" r:id="rId43"/>
    <p:sldId id="561" r:id="rId44"/>
    <p:sldId id="569" r:id="rId45"/>
    <p:sldId id="280" r:id="rId46"/>
    <p:sldId id="551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F96E8622-CFD2-439E-9347-780CD8E8A196}">
          <p14:sldIdLst>
            <p14:sldId id="259"/>
            <p14:sldId id="260"/>
            <p14:sldId id="565"/>
            <p14:sldId id="261"/>
            <p14:sldId id="563"/>
            <p14:sldId id="564"/>
            <p14:sldId id="269"/>
            <p14:sldId id="262"/>
          </p14:sldIdLst>
        </p14:section>
        <p14:section name="O produto e características" id="{27124011-8D0E-48EF-BB9D-4300B06D62F8}">
          <p14:sldIdLst>
            <p14:sldId id="263"/>
            <p14:sldId id="256"/>
            <p14:sldId id="264"/>
            <p14:sldId id="302"/>
          </p14:sldIdLst>
        </p14:section>
        <p14:section name="Funcionamento" id="{545C712D-D033-49FF-9499-CD2795FC96E3}">
          <p14:sldIdLst>
            <p14:sldId id="276"/>
            <p14:sldId id="272"/>
            <p14:sldId id="277"/>
            <p14:sldId id="278"/>
            <p14:sldId id="301"/>
            <p14:sldId id="560"/>
          </p14:sldIdLst>
        </p14:section>
        <p14:section name="Benefícios" id="{2D5BD655-0665-4FAC-BE88-4C69B8C90681}">
          <p14:sldIdLst>
            <p14:sldId id="274"/>
            <p14:sldId id="266"/>
            <p14:sldId id="562"/>
            <p14:sldId id="279"/>
            <p14:sldId id="566"/>
            <p14:sldId id="300"/>
          </p14:sldIdLst>
        </p14:section>
        <p14:section name="Público-alvo" id="{80EBD8E8-0DDD-4CA7-B21C-151B338282FD}">
          <p14:sldIdLst>
            <p14:sldId id="287"/>
            <p14:sldId id="290"/>
            <p14:sldId id="292"/>
          </p14:sldIdLst>
        </p14:section>
        <p14:section name="Política comercial" id="{867E34DC-C2FB-4892-BB3A-CF56F50728A9}">
          <p14:sldIdLst>
            <p14:sldId id="294"/>
            <p14:sldId id="296"/>
            <p14:sldId id="297"/>
            <p14:sldId id="303"/>
          </p14:sldIdLst>
        </p14:section>
        <p14:section name="Ativação" id="{64CF445C-56EB-429D-B7A1-C32A914420B1}">
          <p14:sldIdLst>
            <p14:sldId id="295"/>
            <p14:sldId id="304"/>
            <p14:sldId id="305"/>
            <p14:sldId id="567"/>
            <p14:sldId id="306"/>
            <p14:sldId id="568"/>
            <p14:sldId id="307"/>
            <p14:sldId id="308"/>
            <p14:sldId id="561"/>
            <p14:sldId id="569"/>
            <p14:sldId id="280"/>
            <p14:sldId id="5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A14"/>
    <a:srgbClr val="F05A24"/>
    <a:srgbClr val="EC4A4A"/>
    <a:srgbClr val="E6E6E6"/>
    <a:srgbClr val="C0272D"/>
    <a:srgbClr val="EC4949"/>
    <a:srgbClr val="880000"/>
    <a:srgbClr val="4BE3EB"/>
    <a:srgbClr val="465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1" autoAdjust="0"/>
    <p:restoredTop sz="92901" autoAdjust="0"/>
  </p:normalViewPr>
  <p:slideViewPr>
    <p:cSldViewPr snapToGrid="0">
      <p:cViewPr varScale="1">
        <p:scale>
          <a:sx n="105" d="100"/>
          <a:sy n="105" d="100"/>
        </p:scale>
        <p:origin x="58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DCEB7-347C-405D-8C8F-75EFCCD85ED4}" type="datetimeFigureOut">
              <a:rPr lang="pt-BR" smtClean="0"/>
              <a:t>07/05/2026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A86BF-C434-4530-929B-BBD1B7738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01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riadordecruzadinhas.com.br/crossword/cw_1770742248811_004p7kguh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Calibri"/>
                <a:ea typeface="Calibri"/>
                <a:cs typeface="Calibri"/>
              </a:rPr>
              <a:t>Facilitador</a:t>
            </a:r>
            <a:r>
              <a:rPr lang="en-US" dirty="0">
                <a:latin typeface="Calibri"/>
                <a:ea typeface="Calibri"/>
                <a:cs typeface="Calibri"/>
              </a:rPr>
              <a:t>: </a:t>
            </a:r>
            <a:r>
              <a:rPr lang="en-US" dirty="0" err="1">
                <a:latin typeface="Calibri"/>
                <a:ea typeface="Calibri"/>
                <a:cs typeface="Calibri"/>
              </a:rPr>
              <a:t>Relembre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os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combinados</a:t>
            </a:r>
            <a:r>
              <a:rPr lang="en-US" dirty="0">
                <a:latin typeface="Calibri"/>
                <a:ea typeface="Calibri"/>
                <a:cs typeface="Calibri"/>
              </a:rPr>
              <a:t> junto </a:t>
            </a:r>
            <a:r>
              <a:rPr lang="en-US" dirty="0" err="1">
                <a:latin typeface="Calibri"/>
                <a:ea typeface="Calibri"/>
                <a:cs typeface="Calibri"/>
              </a:rPr>
              <a:t>ao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grupo</a:t>
            </a:r>
            <a:r>
              <a:rPr lang="en-US" dirty="0">
                <a:latin typeface="Calibri"/>
                <a:ea typeface="Calibri"/>
                <a:cs typeface="Calibri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803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cada tópico</a:t>
            </a:r>
          </a:p>
          <a:p>
            <a:endParaRPr lang="pt-BR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1200" dirty="0"/>
              <a:t>O MPLS funciona como uma tecnologia de transporte que permite a criação de redes privadas corporativas sobre a infraestrutura da operadora.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1200" dirty="0"/>
              <a:t>O fluxo começa quando os dados de uma filial, matriz ou data center entram na rede MPLS por meio de um roteador de borda. Nesse momento, o tráfego é identificado e classificado, recebendo um rótulo que define o caminho a ser seguido dentro da rede.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1200" dirty="0"/>
              <a:t>Durante o percurso, o MPLS permite a aplicação de políticas de qualidade de serviço, priorizando aplicações críticas.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1200" dirty="0"/>
              <a:t>Ao chegar ao destino, o rótulo é removido e os dados são entregues como se estivessem circulando em uma única rede privada, segura e confiável.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pt-BR" sz="1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985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Facilitador, explique as etapas de funcionamento do MPLS.</a:t>
            </a:r>
          </a:p>
          <a:p>
            <a:r>
              <a:rPr lang="pt-BR" b="1" dirty="0"/>
              <a:t>1. Classificação do tráfego</a:t>
            </a:r>
            <a:br>
              <a:rPr lang="pt-BR" dirty="0"/>
            </a:br>
            <a:r>
              <a:rPr lang="pt-BR" dirty="0"/>
              <a:t>Ao entrar na rede MPLS, o tráfego é </a:t>
            </a:r>
            <a:r>
              <a:rPr lang="pt-BR" b="1" dirty="0"/>
              <a:t>identificado e classificado</a:t>
            </a:r>
            <a:r>
              <a:rPr lang="pt-BR" dirty="0"/>
              <a:t> conforme regras definidas (tipo de aplicação, prioridade, origem ou destino).</a:t>
            </a:r>
          </a:p>
          <a:p>
            <a:r>
              <a:rPr lang="pt-BR" b="1" dirty="0"/>
              <a:t>2. Atribuição de rótulos (</a:t>
            </a:r>
            <a:r>
              <a:rPr lang="pt-BR" b="1" dirty="0" err="1"/>
              <a:t>labels</a:t>
            </a:r>
            <a:r>
              <a:rPr lang="pt-BR" b="1" dirty="0"/>
              <a:t>)</a:t>
            </a:r>
            <a:br>
              <a:rPr lang="pt-BR" dirty="0"/>
            </a:br>
            <a:r>
              <a:rPr lang="pt-BR" dirty="0"/>
              <a:t>Cada pacote recebe um </a:t>
            </a:r>
            <a:r>
              <a:rPr lang="pt-BR" b="1" dirty="0"/>
              <a:t>rótulo MPLS</a:t>
            </a:r>
            <a:r>
              <a:rPr lang="pt-BR" dirty="0"/>
              <a:t>, que substitui a análise completa do endereço IP e define o caminho que o dado deve seguir.</a:t>
            </a:r>
          </a:p>
          <a:p>
            <a:r>
              <a:rPr lang="pt-BR" b="1" dirty="0"/>
              <a:t>3. Encaminhamento por caminhos pré-definidos</a:t>
            </a:r>
            <a:br>
              <a:rPr lang="pt-BR" dirty="0"/>
            </a:br>
            <a:r>
              <a:rPr lang="pt-BR" dirty="0"/>
              <a:t>Dentro da rede da operadora, os equipamentos usam </a:t>
            </a:r>
            <a:r>
              <a:rPr lang="pt-BR" b="1" dirty="0"/>
              <a:t>apenas os rótulos</a:t>
            </a:r>
            <a:r>
              <a:rPr lang="pt-BR" dirty="0"/>
              <a:t> para encaminhar os pacotes pelos </a:t>
            </a:r>
            <a:r>
              <a:rPr lang="pt-BR" b="1" dirty="0" err="1"/>
              <a:t>Label</a:t>
            </a:r>
            <a:r>
              <a:rPr lang="pt-BR" b="1" dirty="0"/>
              <a:t> </a:t>
            </a:r>
            <a:r>
              <a:rPr lang="pt-BR" b="1" dirty="0" err="1"/>
              <a:t>Switched</a:t>
            </a:r>
            <a:r>
              <a:rPr lang="pt-BR" b="1" dirty="0"/>
              <a:t> Paths (</a:t>
            </a:r>
            <a:r>
              <a:rPr lang="pt-BR" b="1" dirty="0" err="1"/>
              <a:t>LSPs</a:t>
            </a:r>
            <a:r>
              <a:rPr lang="pt-BR" b="1" dirty="0"/>
              <a:t>)</a:t>
            </a:r>
            <a:r>
              <a:rPr lang="pt-BR" dirty="0"/>
              <a:t>, garantindo rapidez e previsibilidade.</a:t>
            </a:r>
          </a:p>
          <a:p>
            <a:r>
              <a:rPr lang="pt-BR" b="1" dirty="0"/>
              <a:t>4. Aplicação de Qualidade de Serviço (</a:t>
            </a:r>
            <a:r>
              <a:rPr lang="pt-BR" b="1" dirty="0" err="1"/>
              <a:t>QoS</a:t>
            </a:r>
            <a:r>
              <a:rPr lang="pt-BR" b="1" dirty="0"/>
              <a:t>)</a:t>
            </a:r>
            <a:br>
              <a:rPr lang="pt-BR" dirty="0"/>
            </a:br>
            <a:r>
              <a:rPr lang="pt-BR" dirty="0"/>
              <a:t>O MPLS permite </a:t>
            </a:r>
            <a:r>
              <a:rPr lang="pt-BR" b="1" dirty="0"/>
              <a:t>priorizar tráfegos críticos</a:t>
            </a:r>
            <a:r>
              <a:rPr lang="pt-BR" dirty="0"/>
              <a:t>, como voz e vídeo, assegurando desempenho mesmo em momentos de alta utilização.</a:t>
            </a:r>
          </a:p>
          <a:p>
            <a:r>
              <a:rPr lang="pt-BR" b="1" dirty="0"/>
              <a:t>5. Isolamento da VPN corporativa</a:t>
            </a:r>
            <a:br>
              <a:rPr lang="pt-BR" dirty="0"/>
            </a:br>
            <a:r>
              <a:rPr lang="pt-BR" dirty="0"/>
              <a:t>Os rótulos também garantem o </a:t>
            </a:r>
            <a:r>
              <a:rPr lang="pt-BR" b="1" dirty="0"/>
              <a:t>isolamento lógico da VPN</a:t>
            </a:r>
            <a:r>
              <a:rPr lang="pt-BR" dirty="0"/>
              <a:t>, impedindo que dados de clientes diferentes se misturem.</a:t>
            </a:r>
          </a:p>
          <a:p>
            <a:r>
              <a:rPr lang="pt-BR" b="1" dirty="0"/>
              <a:t>6. Remoção do rótulo e entrega do tráfego</a:t>
            </a:r>
            <a:br>
              <a:rPr lang="pt-BR" dirty="0"/>
            </a:br>
            <a:r>
              <a:rPr lang="pt-BR" dirty="0"/>
              <a:t>Ao sair da rede MPLS, o rótulo é removido e o pacote IP é entregue ao destino final, como se estivesse trafegando em uma </a:t>
            </a:r>
            <a:r>
              <a:rPr lang="pt-BR" b="1" dirty="0"/>
              <a:t>única rede privada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0243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Uma rede inteligente sabe priorizar o que é importante. O sistema de classificação (</a:t>
            </a:r>
            <a:r>
              <a:rPr lang="pt-BR" sz="1200" dirty="0" err="1"/>
              <a:t>CoS</a:t>
            </a:r>
            <a:r>
              <a:rPr lang="pt-BR" sz="1200" dirty="0"/>
              <a:t>) e priorização (</a:t>
            </a:r>
            <a:r>
              <a:rPr lang="pt-BR" sz="1200" dirty="0" err="1"/>
              <a:t>QoS</a:t>
            </a:r>
            <a:r>
              <a:rPr lang="pt-BR" sz="1200" dirty="0"/>
              <a:t>) garantem que uma videoconferência não trave por causa de um e-mail sendo enviado.</a:t>
            </a:r>
            <a:endParaRPr lang="pt-B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/>
              <a:t>Classe de voz e vídeo </a:t>
            </a:r>
            <a:r>
              <a:rPr lang="pt-BR" dirty="0"/>
              <a:t>- </a:t>
            </a:r>
            <a:r>
              <a:rPr lang="pt-BR" sz="1200" dirty="0">
                <a:solidFill>
                  <a:srgbClr val="820000"/>
                </a:solidFill>
              </a:rPr>
              <a:t>Prioriza a comunicação em tempo real. Essencial para garantir estabilidade e continuidade das chamadas e reuniões virtuais, sem "picotes" no áudio.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/>
              <a:t>Classe de aplicações críticas </a:t>
            </a:r>
            <a:r>
              <a:rPr lang="pt-BR" dirty="0"/>
              <a:t>- </a:t>
            </a:r>
            <a:r>
              <a:rPr lang="pt-BR" sz="1200" dirty="0">
                <a:solidFill>
                  <a:srgbClr val="820000"/>
                </a:solidFill>
              </a:rPr>
              <a:t>Foca nos sistemas essenciais para a operação do negócio, como ERP, CRM e bases de dados corporativas que não podem sair do ar.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/>
              <a:t>Classe de aplicações transacionais </a:t>
            </a:r>
            <a:r>
              <a:rPr lang="pt-BR" dirty="0"/>
              <a:t>- </a:t>
            </a:r>
            <a:r>
              <a:rPr lang="pt-BR" sz="1200" dirty="0">
                <a:solidFill>
                  <a:srgbClr val="820000"/>
                </a:solidFill>
              </a:rPr>
              <a:t>Destinada a atividades com necessidade de baixa latência (resposta imediata), como consultas a banco de dados e atualizações rápidas de sistema.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b="1" dirty="0">
                <a:solidFill>
                  <a:srgbClr val="820000"/>
                </a:solidFill>
              </a:rPr>
              <a:t>Best </a:t>
            </a:r>
            <a:r>
              <a:rPr lang="pt-BR" sz="1200" b="1" dirty="0" err="1">
                <a:solidFill>
                  <a:srgbClr val="820000"/>
                </a:solidFill>
              </a:rPr>
              <a:t>effort</a:t>
            </a:r>
            <a:r>
              <a:rPr lang="pt-BR" sz="1200" b="1" dirty="0">
                <a:solidFill>
                  <a:srgbClr val="820000"/>
                </a:solidFill>
              </a:rPr>
              <a:t> ou melhor esforço </a:t>
            </a:r>
            <a:r>
              <a:rPr lang="pt-BR" sz="1200" dirty="0">
                <a:solidFill>
                  <a:srgbClr val="820000"/>
                </a:solidFill>
              </a:rPr>
              <a:t>- Tráfego sem prioridade específica, utilizado para atividades gerais como navegação na web e e-mails, aproveitando a banda disponível.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00" dirty="0">
              <a:solidFill>
                <a:srgbClr val="82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783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F3E98-4CF3-69A0-C23E-57CE4D3AE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A564A40-19ED-616E-952A-30447A75D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BA5E603-CC70-006B-6910-75F61B433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revise com o grupo o que  vocês viram neste capítulo.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b="1" dirty="0">
                <a:latin typeface="AMX"/>
              </a:rPr>
              <a:t>Entrada, classificação e rotulagem do tráfego</a:t>
            </a:r>
            <a:br>
              <a:rPr lang="pt-BR" altLang="pt-BR" dirty="0">
                <a:latin typeface="AMX"/>
              </a:rPr>
            </a:br>
            <a:r>
              <a:rPr lang="pt-BR" altLang="pt-BR" dirty="0">
                <a:latin typeface="AMX"/>
              </a:rPr>
              <a:t>Os dados entram na rede da operadora, são classificados por tipo e prioridade e recebem rótulos (</a:t>
            </a:r>
            <a:r>
              <a:rPr lang="pt-BR" altLang="pt-BR" dirty="0" err="1">
                <a:latin typeface="AMX"/>
              </a:rPr>
              <a:t>labels</a:t>
            </a:r>
            <a:r>
              <a:rPr lang="pt-BR" altLang="pt-BR" dirty="0">
                <a:latin typeface="AMX"/>
              </a:rPr>
              <a:t>) que definem o caminho a ser seguido.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b="1" dirty="0">
                <a:latin typeface="AMX"/>
              </a:rPr>
              <a:t>Encaminhamento inteligente com </a:t>
            </a:r>
            <a:r>
              <a:rPr lang="pt-BR" altLang="pt-BR" b="1" dirty="0" err="1">
                <a:latin typeface="AMX"/>
              </a:rPr>
              <a:t>QoS</a:t>
            </a:r>
            <a:br>
              <a:rPr lang="pt-BR" altLang="pt-BR" dirty="0">
                <a:latin typeface="AMX"/>
              </a:rPr>
            </a:br>
            <a:r>
              <a:rPr lang="pt-BR" altLang="pt-BR" dirty="0">
                <a:latin typeface="AMX"/>
              </a:rPr>
              <a:t>Os pacotes são transportados por caminhos pré-definidos (</a:t>
            </a:r>
            <a:r>
              <a:rPr lang="pt-BR" altLang="pt-BR" dirty="0" err="1">
                <a:latin typeface="AMX"/>
              </a:rPr>
              <a:t>LSPs</a:t>
            </a:r>
            <a:r>
              <a:rPr lang="pt-BR" altLang="pt-BR" dirty="0">
                <a:latin typeface="AMX"/>
              </a:rPr>
              <a:t>), com aplicação de Qualidade de Serviço para priorizar voz, vídeo e aplicações críticas.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b="1" dirty="0">
                <a:latin typeface="AMX"/>
              </a:rPr>
              <a:t>Isolamento e entrega segura dos dados</a:t>
            </a:r>
            <a:br>
              <a:rPr lang="pt-BR" altLang="pt-BR" dirty="0">
                <a:latin typeface="AMX"/>
              </a:rPr>
            </a:br>
            <a:r>
              <a:rPr lang="pt-BR" altLang="pt-BR" dirty="0">
                <a:latin typeface="AMX"/>
              </a:rPr>
              <a:t>Os rótulos garantem o isolamento da VPN corporativa e, ao final do percurso, são removidos para a entrega dos dados como em uma rede privada única</a:t>
            </a:r>
            <a:endParaRPr lang="pt-BR" dirty="0">
              <a:latin typeface="AMX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EB150A-0586-C02C-353B-7FF0C860EC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6650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hora de ajudar os participantes a refletirem no que acabaram de aprender. Vamos fazer uma dinâmica com palavras-cruzadas, serão dadas dicas e os participantes terão 5 min para realizar a atividade. </a:t>
            </a:r>
          </a:p>
          <a:p>
            <a:endParaRPr lang="pt-BR" dirty="0"/>
          </a:p>
          <a:p>
            <a:r>
              <a:rPr lang="pt-BR" dirty="0"/>
              <a:t>Envie o link para os participantes. </a:t>
            </a:r>
          </a:p>
          <a:p>
            <a:r>
              <a:rPr lang="pt-BR" dirty="0">
                <a:hlinkClick r:id="rId3" tooltip="https://criadordecruzadinhas.com.br/crossword/cw_1770742248811_004p7kguh"/>
              </a:rPr>
              <a:t>https://criadordecruzadinhas.com.br/crossword/cw_1770742248811_004p7kguh</a:t>
            </a:r>
            <a:endParaRPr lang="pt-BR" dirty="0"/>
          </a:p>
          <a:p>
            <a:r>
              <a:rPr lang="pt-BR" dirty="0"/>
              <a:t>Gabarito:</a:t>
            </a:r>
          </a:p>
          <a:p>
            <a:r>
              <a:rPr lang="pt-BR" dirty="0"/>
              <a:t>1. VPN</a:t>
            </a:r>
          </a:p>
          <a:p>
            <a:r>
              <a:rPr lang="pt-BR" dirty="0"/>
              <a:t>2. MPLS</a:t>
            </a:r>
          </a:p>
          <a:p>
            <a:r>
              <a:rPr lang="pt-BR" dirty="0"/>
              <a:t>3. ESCALABILIDADE</a:t>
            </a:r>
          </a:p>
          <a:p>
            <a:r>
              <a:rPr lang="pt-BR" dirty="0"/>
              <a:t>4. COS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220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explique os benefícios da contratação do serviço para o cliente.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Ao adicionar inteligência ao roteamento, superamos limitações antigas e entregamos uma conexão preparada para o futuro.</a:t>
            </a:r>
          </a:p>
          <a:p>
            <a:r>
              <a:rPr lang="pt-BR" dirty="0"/>
              <a:t>Facilitador, explique: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Segurança</a:t>
            </a:r>
            <a:r>
              <a:rPr lang="pt-BR" dirty="0"/>
              <a:t>: </a:t>
            </a:r>
            <a:r>
              <a:rPr lang="pt-BR" sz="1200" dirty="0"/>
              <a:t>A Rede MPLS proporciona uma redução de riscos de acessos não autorizados. </a:t>
            </a:r>
            <a:r>
              <a:rPr lang="pt-BR" sz="1200" dirty="0">
                <a:latin typeface="Segoe UI"/>
                <a:cs typeface="Segoe UI"/>
              </a:rPr>
              <a:t>E possibilita a transmissão de informações dentro de uma rede exclusiva, que previne riscos associados a redes abertas ou compartilhadas</a:t>
            </a:r>
            <a:r>
              <a:rPr lang="pt-BR" sz="1200" dirty="0">
                <a:solidFill>
                  <a:srgbClr val="000000"/>
                </a:solidFill>
                <a:latin typeface="Segoe UI"/>
                <a:cs typeface="Segoe UI"/>
              </a:rPr>
              <a:t>, assim os </a:t>
            </a:r>
            <a:r>
              <a:rPr lang="pt-BR" dirty="0">
                <a:solidFill>
                  <a:schemeClr val="tx1"/>
                </a:solidFill>
              </a:rPr>
              <a:t>dados não ficam expostos na internet pública, dispensando configurações complexas de criptografia em cada computador. 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Confiança</a:t>
            </a:r>
            <a:r>
              <a:rPr lang="pt-BR" dirty="0"/>
              <a:t>: </a:t>
            </a:r>
            <a:r>
              <a:rPr lang="pt-BR" sz="1200" dirty="0"/>
              <a:t>A arquitetura MPLS utiliza o </a:t>
            </a:r>
            <a:r>
              <a:rPr lang="pt-BR" sz="1200" dirty="0" err="1"/>
              <a:t>backbone</a:t>
            </a:r>
            <a:r>
              <a:rPr lang="pt-BR" sz="1200" dirty="0"/>
              <a:t> da Claro empresas, assegurando estabilidade, baixa latência e alta disponibilidade entre matriz e filiais, mesmo em operações. </a:t>
            </a:r>
            <a:r>
              <a:rPr lang="pt-BR" dirty="0">
                <a:solidFill>
                  <a:schemeClr val="tx1"/>
                </a:solidFill>
              </a:rPr>
              <a:t>O uso de rótulos (</a:t>
            </a:r>
            <a:r>
              <a:rPr lang="pt-BR" dirty="0" err="1">
                <a:solidFill>
                  <a:schemeClr val="tx1"/>
                </a:solidFill>
              </a:rPr>
              <a:t>labels</a:t>
            </a:r>
            <a:r>
              <a:rPr lang="pt-BR" dirty="0">
                <a:solidFill>
                  <a:schemeClr val="tx1"/>
                </a:solidFill>
              </a:rPr>
              <a:t>) para guiar os dados reduz falhas de rota e tempo de resposta. Tudo isso garantido por contrato através de </a:t>
            </a:r>
            <a:r>
              <a:rPr lang="pt-BR" dirty="0" err="1">
                <a:solidFill>
                  <a:schemeClr val="tx1"/>
                </a:solidFill>
              </a:rPr>
              <a:t>SLAs</a:t>
            </a:r>
            <a:r>
              <a:rPr lang="pt-BR" dirty="0">
                <a:solidFill>
                  <a:schemeClr val="tx1"/>
                </a:solidFill>
              </a:rPr>
              <a:t> (Acordos de Nível de Serviço). 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 err="1"/>
              <a:t>Eficiencia</a:t>
            </a:r>
            <a:r>
              <a:rPr lang="pt-BR" dirty="0"/>
              <a:t>: </a:t>
            </a:r>
            <a:r>
              <a:rPr lang="pt-BR" sz="1200" dirty="0">
                <a:solidFill>
                  <a:srgbClr val="000000"/>
                </a:solidFill>
                <a:ea typeface="+mn-lt"/>
                <a:cs typeface="+mn-lt"/>
              </a:rPr>
              <a:t>O grande diferencial da tecnologia MPLS em relação às redes IP convencionais está na forma como os dados são roteados. O MPLS utiliza um sistema de rótulos (</a:t>
            </a:r>
            <a:r>
              <a:rPr lang="pt-BR" sz="1200" dirty="0" err="1">
                <a:solidFill>
                  <a:srgbClr val="000000"/>
                </a:solidFill>
                <a:ea typeface="+mn-lt"/>
                <a:cs typeface="+mn-lt"/>
              </a:rPr>
              <a:t>labels</a:t>
            </a:r>
            <a:r>
              <a:rPr lang="pt-BR" sz="1200" dirty="0">
                <a:solidFill>
                  <a:srgbClr val="000000"/>
                </a:solidFill>
                <a:ea typeface="+mn-lt"/>
                <a:cs typeface="+mn-lt"/>
              </a:rPr>
              <a:t>), para roteamento de dados, que define os caminhos de transmissão com maior eficiência, reduzindo os tempos de resposta e eliminando deficiências comuns das redes IP tradicionais.</a:t>
            </a:r>
            <a:br>
              <a:rPr lang="pt-BR" sz="1200" dirty="0">
                <a:solidFill>
                  <a:srgbClr val="000000"/>
                </a:solidFill>
                <a:ea typeface="+mn-lt"/>
                <a:cs typeface="+mn-lt"/>
              </a:rPr>
            </a:br>
            <a:r>
              <a:rPr lang="pt-BR" b="1" dirty="0"/>
              <a:t>Escalabilidade</a:t>
            </a:r>
            <a:r>
              <a:rPr lang="pt-BR" dirty="0"/>
              <a:t>: </a:t>
            </a:r>
            <a:r>
              <a:rPr lang="pt-BR" dirty="0">
                <a:latin typeface="Segoe UI"/>
                <a:cs typeface="Segoe UI"/>
              </a:rPr>
              <a:t>Se adapta facilmente ao crescimento da rede do cliente. A ampliação da rede é simples e eficiente.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t-BR" sz="1200" dirty="0">
                <a:solidFill>
                  <a:srgbClr val="000000"/>
                </a:solidFill>
                <a:ea typeface="+mn-lt"/>
                <a:cs typeface="+mn-lt"/>
              </a:rPr>
            </a:br>
            <a:r>
              <a:rPr lang="pt-BR" sz="1200" b="1" dirty="0">
                <a:solidFill>
                  <a:srgbClr val="000000"/>
                </a:solidFill>
                <a:ea typeface="+mn-lt"/>
                <a:cs typeface="+mn-lt"/>
              </a:rPr>
              <a:t>Facilitador: verifique se todos sabem o que é </a:t>
            </a:r>
            <a:r>
              <a:rPr lang="pt-BR" sz="1200" b="1" dirty="0" err="1">
                <a:solidFill>
                  <a:srgbClr val="000000"/>
                </a:solidFill>
                <a:ea typeface="+mn-lt"/>
                <a:cs typeface="+mn-lt"/>
              </a:rPr>
              <a:t>backbone</a:t>
            </a:r>
            <a:r>
              <a:rPr lang="pt-BR" sz="1200" b="1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000000"/>
                </a:solidFill>
                <a:ea typeface="+mn-lt"/>
                <a:cs typeface="+mn-lt"/>
              </a:rPr>
              <a:t>Definição: </a:t>
            </a:r>
            <a:r>
              <a:rPr lang="pt-BR" b="1" dirty="0"/>
              <a:t>Backbone (espinha dorsal, em inglês) é a infraestrutura de rede principal de alta capacidade que interconecta diferentes redes, cidades e países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pt-BR" sz="12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484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dirty="0">
                <a:solidFill>
                  <a:srgbClr val="820000"/>
                </a:solidFill>
              </a:rPr>
              <a:t>Facilitador, explique o impacto do MPLS na empresa do cliente. </a:t>
            </a:r>
          </a:p>
          <a:p>
            <a:r>
              <a:rPr lang="pt-BR" sz="1200" b="1" dirty="0">
                <a:solidFill>
                  <a:srgbClr val="820000"/>
                </a:solidFill>
              </a:rPr>
              <a:t>Ajude os participantes a entender que a empresa do cliente pode crescer sem impacto na operação e no desempenho, devido à conectividade confiável do MPLS (visto em benefícios).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rgbClr val="820000"/>
                </a:solidFill>
              </a:rPr>
              <a:t>Crescimento da empresa</a:t>
            </a:r>
          </a:p>
          <a:p>
            <a:r>
              <a:rPr lang="pt-BR" sz="1200" dirty="0">
                <a:solidFill>
                  <a:schemeClr val="tx1"/>
                </a:solidFill>
              </a:rPr>
              <a:t>Novas unidades são abertas ou o quadro de funcionários aumenta, ampliando imediatamente a demanda por conectividade e tráfego de dados.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rgbClr val="820000"/>
                </a:solidFill>
              </a:rPr>
              <a:t>Expansão da rede </a:t>
            </a:r>
          </a:p>
          <a:p>
            <a:r>
              <a:rPr lang="pt-BR" sz="1200" dirty="0">
                <a:solidFill>
                  <a:schemeClr val="tx1"/>
                </a:solidFill>
              </a:rPr>
              <a:t>A arquitetura MPLS permite a inclusão de novos pontos de forma ágil, sem interrupções no serviço atual e sem alterações profundas na estrutura já instalada.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rgbClr val="820000"/>
                </a:solidFill>
              </a:rPr>
              <a:t>Ajustes de capacidade </a:t>
            </a:r>
          </a:p>
          <a:p>
            <a:r>
              <a:rPr lang="pt-BR" sz="1200" dirty="0">
                <a:solidFill>
                  <a:schemeClr val="tx1"/>
                </a:solidFill>
              </a:rPr>
              <a:t>A capacidade de banda pode ser ampliada conforme a necessidade específica de cada unidade, mantendo a performance das aplicações críticas.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rgbClr val="820000"/>
                </a:solidFill>
              </a:rPr>
              <a:t>Operação estável </a:t>
            </a:r>
          </a:p>
          <a:p>
            <a:r>
              <a:rPr lang="pt-BR" sz="1200" dirty="0">
                <a:solidFill>
                  <a:schemeClr val="tx1"/>
                </a:solidFill>
              </a:rPr>
              <a:t>Mesmo com o aumento da complexidade e do tamanho da rede, o desempenho permanece consistente e previsível, garantido pelo SLA.</a:t>
            </a:r>
          </a:p>
          <a:p>
            <a:endParaRPr lang="pt-BR" sz="1200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4132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explique:</a:t>
            </a:r>
          </a:p>
          <a:p>
            <a:endParaRPr lang="pt-BR" dirty="0"/>
          </a:p>
          <a:p>
            <a:r>
              <a:rPr lang="pt-BR" dirty="0"/>
              <a:t>Em uma </a:t>
            </a:r>
            <a:r>
              <a:rPr lang="pt-BR" b="1" dirty="0"/>
              <a:t>rede MPLS</a:t>
            </a:r>
            <a:r>
              <a:rPr lang="pt-BR" dirty="0"/>
              <a:t>, </a:t>
            </a:r>
            <a:r>
              <a:rPr lang="pt-BR" b="1" dirty="0"/>
              <a:t>flexibilidade de topologia para uma rede sob medida</a:t>
            </a:r>
            <a:r>
              <a:rPr lang="pt-BR" dirty="0"/>
              <a:t> significa a capacidade de </a:t>
            </a:r>
            <a:r>
              <a:rPr lang="pt-BR" b="1" dirty="0"/>
              <a:t>desenhar a arquitetura da rede exatamente de acordo com as necessidades do negócio</a:t>
            </a:r>
            <a:r>
              <a:rPr lang="pt-BR" dirty="0"/>
              <a:t>, e não o contrário.</a:t>
            </a:r>
          </a:p>
          <a:p>
            <a:r>
              <a:rPr lang="pt-BR" dirty="0"/>
              <a:t>Na prática, isso quer dizer que a empresa pode: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Escolher como os pontos se conectam</a:t>
            </a:r>
            <a:r>
              <a:rPr lang="pt-BR" dirty="0"/>
              <a:t>: topologia em </a:t>
            </a:r>
            <a:r>
              <a:rPr lang="pt-BR" b="1" dirty="0"/>
              <a:t>estrela</a:t>
            </a:r>
            <a:r>
              <a:rPr lang="pt-BR" dirty="0"/>
              <a:t>, </a:t>
            </a:r>
            <a:r>
              <a:rPr lang="pt-BR" b="1" dirty="0"/>
              <a:t>malha</a:t>
            </a:r>
            <a:r>
              <a:rPr lang="pt-BR" dirty="0"/>
              <a:t>, </a:t>
            </a:r>
            <a:r>
              <a:rPr lang="pt-BR" b="1" dirty="0"/>
              <a:t>hub-</a:t>
            </a:r>
            <a:r>
              <a:rPr lang="pt-BR" b="1" dirty="0" err="1"/>
              <a:t>and</a:t>
            </a:r>
            <a:r>
              <a:rPr lang="pt-BR" b="1" dirty="0"/>
              <a:t>-</a:t>
            </a:r>
            <a:r>
              <a:rPr lang="pt-BR" b="1" dirty="0" err="1"/>
              <a:t>spoke</a:t>
            </a:r>
            <a:r>
              <a:rPr lang="pt-BR" dirty="0"/>
              <a:t> ou </a:t>
            </a:r>
            <a:r>
              <a:rPr lang="pt-BR" b="1" dirty="0"/>
              <a:t>híbrida</a:t>
            </a:r>
            <a:r>
              <a:rPr lang="pt-BR" dirty="0"/>
              <a:t>, conforme o fluxo de dados.</a:t>
            </a:r>
            <a:endParaRPr lang="pt-B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Ajustar o papel de cada unidade</a:t>
            </a:r>
            <a:r>
              <a:rPr lang="pt-BR" dirty="0"/>
              <a:t>: filiais podem falar apenas com a matriz, ou se comunicar diretamente entre si.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Evoluir a rede ao longo do tempo</a:t>
            </a:r>
            <a:r>
              <a:rPr lang="pt-BR" dirty="0"/>
              <a:t>: adicionar, remover ou alterar pontos sem redesenhar toda a infraestrutura.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Otimizar desempenho e custos</a:t>
            </a:r>
            <a:r>
              <a:rPr lang="pt-BR" dirty="0"/>
              <a:t>: aplicações críticas podem ter caminhos diretos e prioritários, enquanto tráfegos menos sensíveis seguem rotas mais simples.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Redução de custos de contratação: </a:t>
            </a:r>
            <a:r>
              <a:rPr lang="pt-BR" dirty="0"/>
              <a:t>elimina os altos custos de contratação de </a:t>
            </a:r>
            <a:r>
              <a:rPr lang="pt-BR" dirty="0">
                <a:ea typeface="+mn-lt"/>
                <a:cs typeface="+mn-lt"/>
              </a:rPr>
              <a:t>links dedicados mais caros</a:t>
            </a:r>
            <a:r>
              <a:rPr lang="pt-BR" dirty="0"/>
              <a:t>.</a:t>
            </a:r>
          </a:p>
          <a:p>
            <a:endParaRPr lang="pt-BR" b="1" dirty="0"/>
          </a:p>
          <a:p>
            <a:r>
              <a:rPr lang="pt-BR" dirty="0"/>
              <a:t>Em resumo, a flexibilidade de topologia no MPLS permite criar uma </a:t>
            </a:r>
            <a:r>
              <a:rPr lang="pt-BR" b="1" dirty="0"/>
              <a:t>rede corporativa personalizada</a:t>
            </a:r>
            <a:r>
              <a:rPr lang="pt-BR" dirty="0"/>
              <a:t>, alinhada à operação da empresa, garantindo </a:t>
            </a:r>
            <a:r>
              <a:rPr lang="pt-BR" b="1" dirty="0"/>
              <a:t>desempenho, controle e escalabilidade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395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B2E9A-15F6-B40B-FC29-D23A605E9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C210F19-8A09-55D7-B810-B1EE9D213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64E5A4-D3F1-B0C9-9125-31C83816A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Facilitador, explique cada um dos modelos.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b="1" dirty="0"/>
              <a:t>Full </a:t>
            </a:r>
            <a:r>
              <a:rPr lang="pt-BR" b="1" dirty="0" err="1"/>
              <a:t>mesh</a:t>
            </a:r>
            <a:r>
              <a:rPr lang="pt-BR" b="1" dirty="0"/>
              <a:t> (malha): </a:t>
            </a:r>
            <a:r>
              <a:rPr lang="pt-BR" dirty="0"/>
              <a:t>Permite a Comunicação Direta. Neste modelo, todas as unidades (matriz e filiais) se comunicam diretamente umas com as outras. </a:t>
            </a:r>
            <a:r>
              <a:rPr lang="pt-BR" b="1" dirty="0"/>
              <a:t>Vantagem</a:t>
            </a:r>
            <a:r>
              <a:rPr lang="pt-BR" dirty="0"/>
              <a:t>: Máxima redundância e agilidade, pois o tráfego não precisa passar por um ponto central para chegar ao destino. Ideal para empresas descentralizadas.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b="1" dirty="0"/>
              <a:t>Hub </a:t>
            </a:r>
            <a:r>
              <a:rPr lang="pt-BR" b="1" dirty="0" err="1"/>
              <a:t>and</a:t>
            </a:r>
            <a:r>
              <a:rPr lang="pt-BR" b="1" dirty="0"/>
              <a:t> </a:t>
            </a:r>
            <a:r>
              <a:rPr lang="pt-BR" b="1" dirty="0" err="1"/>
              <a:t>Spoke</a:t>
            </a:r>
            <a:r>
              <a:rPr lang="pt-BR" b="1" dirty="0"/>
              <a:t> (estrela): </a:t>
            </a:r>
            <a:r>
              <a:rPr lang="pt-BR" dirty="0"/>
              <a:t>Com esse modelo, todo o tráfego das filiais precisa passar obrigatoriamente por um ponto central (Hub/Matriz) antes de ir para qualquer outro lugar. </a:t>
            </a:r>
            <a:r>
              <a:rPr lang="pt-BR" b="1" dirty="0"/>
              <a:t>Vantagem</a:t>
            </a:r>
            <a:r>
              <a:rPr lang="pt-BR" dirty="0"/>
              <a:t>: Tem maior controle de segurança e facilidade de gestão, pois tudo passa pela inspeção da Matriz.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b="1" dirty="0"/>
              <a:t>Topologia mista</a:t>
            </a:r>
            <a:r>
              <a:rPr lang="pt-BR" dirty="0"/>
              <a:t>: Esse modelo permite criar regras específicas. Por exemplo: filiais importantes falam direto entre si (Full </a:t>
            </a:r>
            <a:r>
              <a:rPr lang="pt-BR" dirty="0" err="1"/>
              <a:t>Mesh</a:t>
            </a:r>
            <a:r>
              <a:rPr lang="pt-BR" dirty="0"/>
              <a:t>), enquanto lojas menores falam apenas com a regional (Hub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Spoke</a:t>
            </a:r>
            <a:r>
              <a:rPr lang="pt-BR" dirty="0"/>
              <a:t>). </a:t>
            </a:r>
            <a:r>
              <a:rPr lang="pt-BR" b="1" dirty="0"/>
              <a:t>Vantagem</a:t>
            </a:r>
            <a:r>
              <a:rPr lang="pt-BR" dirty="0"/>
              <a:t>: Otimização de custos e performance, desenhando a rede exatamente onde o tráfego é mais intenso.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2D83782-8657-1A30-86ED-E53B9ECDA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5756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E1C27-D485-EB40-95F4-9F99B463F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F8718FF-A67F-9F99-F46C-B4E35A076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9C882D-30C0-3C0A-CFDE-A9B5D1FC9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revise com o grupo o que  vocês viram neste capítulo.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Segurança, confiabilidade e desempenho</a:t>
            </a:r>
            <a:br>
              <a:rPr lang="pt-BR" dirty="0"/>
            </a:br>
            <a:r>
              <a:rPr lang="pt-BR" dirty="0"/>
              <a:t>Rede exclusiva, sem exposição à internet pública, com roteamento inteligente, priorização de tráfego (</a:t>
            </a:r>
            <a:r>
              <a:rPr lang="pt-BR" dirty="0" err="1"/>
              <a:t>QoS</a:t>
            </a:r>
            <a:r>
              <a:rPr lang="pt-BR" dirty="0"/>
              <a:t>/</a:t>
            </a:r>
            <a:r>
              <a:rPr lang="pt-BR" dirty="0" err="1"/>
              <a:t>CoS</a:t>
            </a:r>
            <a:r>
              <a:rPr lang="pt-BR" dirty="0"/>
              <a:t>) e </a:t>
            </a:r>
            <a:r>
              <a:rPr lang="pt-BR" dirty="0" err="1"/>
              <a:t>SLAs</a:t>
            </a:r>
            <a:r>
              <a:rPr lang="pt-BR" dirty="0"/>
              <a:t> garantidos.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Flexibilidade de topologia sob medida</a:t>
            </a:r>
            <a:br>
              <a:rPr lang="pt-BR" dirty="0"/>
            </a:br>
            <a:r>
              <a:rPr lang="pt-BR" dirty="0"/>
              <a:t>Possibilidade de desenhar a VPN conforme o fluxo do negócio, utilizando modelos full </a:t>
            </a:r>
            <a:r>
              <a:rPr lang="pt-BR" dirty="0" err="1"/>
              <a:t>mesh</a:t>
            </a:r>
            <a:r>
              <a:rPr lang="pt-BR" dirty="0"/>
              <a:t>, hub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spoke</a:t>
            </a:r>
            <a:r>
              <a:rPr lang="pt-BR" dirty="0"/>
              <a:t> ou topologia mista.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Escalabilidade e custo-benefício</a:t>
            </a:r>
            <a:br>
              <a:rPr lang="pt-BR" dirty="0"/>
            </a:br>
            <a:r>
              <a:rPr lang="pt-BR" dirty="0"/>
              <a:t>Crescimento simples e rápido da rede, com inclusão de novos pontos sem grandes mudanças de infraestrutura e menor custo que links dedicados.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B8F6CA-492E-CEE5-A281-6665662B5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797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b="0" dirty="0"/>
              <a:t>Apresentar o mapa das categorias com a história a seguir. </a:t>
            </a:r>
            <a:r>
              <a:rPr lang="pt-BR" b="1" dirty="0">
                <a:highlight>
                  <a:srgbClr val="FFFF00"/>
                </a:highlight>
              </a:rPr>
              <a:t>Caso os participantes do treinamento já tenham visto o mapa, ocultar slide.</a:t>
            </a:r>
            <a:endParaRPr lang="pt-BR" dirty="0"/>
          </a:p>
          <a:p>
            <a:endParaRPr lang="pt-BR" b="1" dirty="0"/>
          </a:p>
          <a:p>
            <a:r>
              <a:rPr lang="pt-BR" dirty="0"/>
              <a:t>Toda empresa é um organismo vivo: ela precisa se comunicar, operar, proteger seus dados, evoluir e crescer com segurança. Cada decisão é uma peça que sustenta esse movimento — e é exatamente aqui que entram os produtos da </a:t>
            </a:r>
            <a:r>
              <a:rPr lang="pt-BR" b="0" dirty="0"/>
              <a:t>Claro empresas.</a:t>
            </a:r>
          </a:p>
          <a:p>
            <a:endParaRPr lang="pt-BR" dirty="0"/>
          </a:p>
          <a:p>
            <a:r>
              <a:rPr lang="pt-BR" dirty="0"/>
              <a:t>Para simplificar esse universo de possibilidades, a </a:t>
            </a:r>
            <a:r>
              <a:rPr lang="pt-BR" b="0" dirty="0"/>
              <a:t>Claro empresas </a:t>
            </a:r>
            <a:r>
              <a:rPr lang="pt-BR" dirty="0"/>
              <a:t>organiza seu portfólio em um mapa que ajuda a localizar os produtos de acordo com o que a empresa do cliente realmente precisa. </a:t>
            </a:r>
            <a:r>
              <a:rPr lang="pt-BR" b="0" dirty="0"/>
              <a:t>Ele é dividido </a:t>
            </a:r>
            <a:r>
              <a:rPr lang="pt-BR" dirty="0"/>
              <a:t>em duas grandes forças que sustentam a transformação dos negócios: Conectividade e Soluções Digitais.</a:t>
            </a:r>
          </a:p>
          <a:p>
            <a:endParaRPr lang="pt-BR" dirty="0"/>
          </a:p>
          <a:p>
            <a:r>
              <a:rPr lang="pt-BR" dirty="0"/>
              <a:t>De um lado, a categoria Conectividade, que conecta pessoas, unidades, sistemas e operações. Do outro, </a:t>
            </a:r>
            <a:r>
              <a:rPr lang="pt-BR" b="0" dirty="0"/>
              <a:t>Soluções Digitais, que impulsiona a produtividade</a:t>
            </a:r>
            <a:r>
              <a:rPr lang="pt-BR" dirty="0"/>
              <a:t>, segurança, inteligência e inovação. Juntas, essas duas categorias formam um ecossistema completo, pensado para atender </a:t>
            </a:r>
            <a:r>
              <a:rPr lang="pt-BR" b="0" dirty="0" err="1"/>
              <a:t>PMEs</a:t>
            </a:r>
            <a:r>
              <a:rPr lang="pt-BR" b="0" dirty="0"/>
              <a:t> </a:t>
            </a:r>
            <a:r>
              <a:rPr lang="pt-BR" dirty="0"/>
              <a:t>de forma estratégica, integrada e sob medida.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963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em resumo o MPLS é ideal para empresas cuja </a:t>
            </a:r>
            <a:r>
              <a:rPr lang="pt-BR" b="1" dirty="0"/>
              <a:t>operação depende diretamente da estabilidade e do desempenho da rede</a:t>
            </a:r>
            <a:r>
              <a:rPr lang="pt-BR" dirty="0"/>
              <a:t>.</a:t>
            </a:r>
          </a:p>
          <a:p>
            <a:endParaRPr lang="pt-BR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dirty="0"/>
              <a:t>Exemplos de unidades: Matriz, filiais e data centers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dirty="0"/>
              <a:t>Exemplos de sistemas: Videoconferência e bases de dados ou que não podem sofrer instabilidade.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dirty="0"/>
              <a:t>Exemplo de setores: Indústrias, varejo, educacional, corporativo, ou que demandam </a:t>
            </a:r>
            <a:r>
              <a:rPr lang="pt-BR" b="1" dirty="0"/>
              <a:t>rede privada e previsibilidade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16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E3BF2-CF46-BFF2-CFCD-4C969D77D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F18F3C8-41BE-DA99-2BD0-54502A9E7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C410AA9-92FB-CFD2-920F-286E32823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revise com o grupo o que  vocês viram neste capítulo.</a:t>
            </a:r>
          </a:p>
          <a:p>
            <a:endParaRPr lang="pt-BR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Público-alvo: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alt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Empresas com múltiplas unidades que operam em uma única rede corporativa, utilizam sistemas críticos como ERP, CRM e telefonia IP, e atuam em setores que exigem segurança e SLA.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Argumentos de venda: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alt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Compreender que a inclusão do MPLS permite a expansão e manutenção da empresa do cliente, mantendo os serviços sem interrupção.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altLang="pt-B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Possibilita ajustes de capacidade conforme a necessidade de cada unidade, mantendo a operação previsível, mesmo com o aumento da complexidade da rede.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58E426F-0D16-584F-76F5-A1C650AB9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357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dirty="0">
                <a:solidFill>
                  <a:schemeClr val="tx1"/>
                </a:solidFill>
              </a:rPr>
              <a:t>Facilitador, explique as regras do contrato.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tx1"/>
                </a:solidFill>
              </a:rPr>
              <a:t>Vigência do contrato</a:t>
            </a:r>
            <a:endParaRPr lang="pt-BR" sz="1200" dirty="0">
              <a:solidFill>
                <a:schemeClr val="tx1"/>
              </a:solidFill>
            </a:endParaRPr>
          </a:p>
          <a:p>
            <a:r>
              <a:rPr lang="pt-BR" sz="1200" dirty="0">
                <a:solidFill>
                  <a:schemeClr val="tx1"/>
                </a:solidFill>
              </a:rPr>
              <a:t>A contratação pode ser feita com vigências de 12, 24 ou 36 meses (1, 2 ou 3 anos), permitindo adaptar a solução ao planejamento financeiro e operacional do cliente.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tx1"/>
                </a:solidFill>
              </a:rPr>
              <a:t>Taxas de serviço</a:t>
            </a:r>
            <a:endParaRPr lang="pt-BR" sz="1200" dirty="0">
              <a:solidFill>
                <a:schemeClr val="tx1"/>
              </a:solidFill>
            </a:endParaRPr>
          </a:p>
          <a:p>
            <a:r>
              <a:rPr lang="pt-BR" sz="1200" dirty="0">
                <a:solidFill>
                  <a:schemeClr val="tx1"/>
                </a:solidFill>
              </a:rPr>
              <a:t>Fique atento: tanto a instalação inicial quanto eventuais mudanças de endereço (mudança de local da filial) estão sujeitas à cobrança de taxa de instalação.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tx1"/>
                </a:solidFill>
              </a:rPr>
              <a:t>Conectividade e internet</a:t>
            </a:r>
          </a:p>
          <a:p>
            <a:r>
              <a:rPr lang="pt-BR" sz="1200" dirty="0">
                <a:solidFill>
                  <a:schemeClr val="tx1"/>
                </a:solidFill>
              </a:rPr>
              <a:t>Importante: O RUD MPLS conecta filiais, mas não inclui acesso direto à internet. Caso o cliente precise navegar, oferte o Business Link como adicional.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tx1"/>
                </a:solidFill>
              </a:rPr>
              <a:t>Preço e descontos </a:t>
            </a:r>
          </a:p>
          <a:p>
            <a:r>
              <a:rPr lang="pt-BR" sz="1200" dirty="0">
                <a:solidFill>
                  <a:srgbClr val="000000"/>
                </a:solidFill>
                <a:ea typeface="+mn-lt"/>
                <a:cs typeface="+mn-lt"/>
              </a:rPr>
              <a:t>A precificação segue o book vigente da Claro Empresas (GE), respeitando as alçadas de desconto permitidas para os canais próprios (exceto AACE).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tx1"/>
                </a:solidFill>
              </a:rPr>
              <a:t>Comissionamento </a:t>
            </a:r>
          </a:p>
          <a:p>
            <a:r>
              <a:rPr lang="pt-BR" sz="1200" dirty="0">
                <a:solidFill>
                  <a:schemeClr val="tx1"/>
                </a:solidFill>
              </a:rPr>
              <a:t>O comissionamento do canal AACE é composto por 3 fatores variáveis, seguindo o modelo comercial padrão da Claro Empresas para este produto específico.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chemeClr val="tx1"/>
                </a:solidFill>
              </a:rPr>
              <a:t>Multa por fidelização </a:t>
            </a:r>
          </a:p>
          <a:p>
            <a:r>
              <a:rPr lang="pt-BR" sz="1200" dirty="0">
                <a:solidFill>
                  <a:schemeClr val="tx1"/>
                </a:solidFill>
              </a:rPr>
              <a:t>Em caso de cancelamento antecipado, a multa é proporcional ao tempo restante do contrato. Fórmula: P = (V × M) / T Onde: P (Penalidade), V (Valor da multa total), M (Meses restantes), T (Tempo total de vigência).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5973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explique que </a:t>
            </a:r>
            <a:r>
              <a:rPr lang="pt-BR" sz="1200" b="1" dirty="0">
                <a:solidFill>
                  <a:srgbClr val="820000"/>
                </a:solidFill>
              </a:rPr>
              <a:t>caso a empresa necessite acessar a rede pública, é necessário contratar um serviço adicional, como o Business Link, que garante uma conexão segura e de alto desempenho com a Internet mundial.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45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ED4A0-08AE-03DA-1D44-BC9F8DFC1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486CDB1-334B-B92B-2BD6-D7BB61BA0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9CEA146-F903-D368-E9E0-1FBEE9B45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revise com o grupo o que  vocês viram neste capítulo.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Condições contratuais</a:t>
            </a:r>
            <a:br>
              <a:rPr lang="pt-BR" dirty="0"/>
            </a:br>
            <a:r>
              <a:rPr lang="pt-BR" dirty="0"/>
              <a:t>Contratação com vigência de 12, 24 ou 36 meses, com multa proporcional em caso de cancelamento antecipado, conforme o tempo restante do contrato.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Custos, preço e comissionamento</a:t>
            </a:r>
            <a:br>
              <a:rPr lang="pt-BR" dirty="0"/>
            </a:br>
            <a:r>
              <a:rPr lang="pt-BR" dirty="0"/>
              <a:t>Instalação inicial e mudanças de endereço estão sujeitas à taxa; a precificação segue o book vigente da Claro Empresas, com regras específicas de desconto e comissionamento.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Conectividade e serviços adicionais</a:t>
            </a:r>
            <a:br>
              <a:rPr lang="pt-BR" dirty="0"/>
            </a:br>
            <a:r>
              <a:rPr lang="pt-BR" dirty="0"/>
              <a:t>O RUD MPLS conecta filiais, mas não inclui acesso à internet, sendo necessário ofertar o Business Link como serviço complementar quando houver necessidade de navegação.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30A47EF-144E-02F2-2B61-0FEA1A830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241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que </a:t>
            </a:r>
            <a:r>
              <a:rPr lang="pt-BR" sz="1200" b="1" dirty="0"/>
              <a:t>vender é apenas o primeiro passo. Para que o cliente navegue com qualidade, existe um bastidor técnico rigoroso que envolve vistoria, projeto de rede e instalação de equipamentos. Analise os fluxogramas a seguir para conhecer todas as etapas do processo de entrega.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885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104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D6DFA-795B-42DC-2BAB-423851FC8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814EC25-D4D8-40A8-6E0A-B33F64761A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D8EBC15-A004-04B0-09EC-9122938FDF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70D9C04-06F7-E194-E734-A21A079F3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477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B1033-828C-D092-93E5-B75F713B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A2696C9-E51C-EB33-700F-C8A9A0C9D9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494CEC-C901-5C0F-E45A-4C9C072E2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revise com o grupo o que  vocês viram neste capítulo.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F59AF27-C9FD-BB28-26FE-A7AAFB94E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444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abra uma votação da questão no chat e dê 2min para os participantes votarem.</a:t>
            </a:r>
          </a:p>
          <a:p>
            <a:endParaRPr lang="pt-BR" dirty="0"/>
          </a:p>
          <a:p>
            <a:r>
              <a:rPr lang="pt-BR" dirty="0"/>
              <a:t>Explique que a resposta correta é a letra A. Pois, o treinamento mostra que o MPLS é vendido como uma solução corporativa de longo prazo, focada em estabilidade, escalabilidade e suporte ao crescimento do cliente, com </a:t>
            </a:r>
            <a:r>
              <a:rPr lang="pt-BR" dirty="0" err="1"/>
              <a:t>SLAs</a:t>
            </a:r>
            <a:r>
              <a:rPr lang="pt-BR" dirty="0"/>
              <a:t> garantidos. Além disso, a ativação envolve etapas técnicas rigorosas e regras contratuais claras. A alternativa B está incorreta porque o MPLS </a:t>
            </a:r>
            <a:r>
              <a:rPr lang="pt-BR" b="1" dirty="0"/>
              <a:t>não é acesso à internet</a:t>
            </a:r>
            <a:r>
              <a:rPr lang="pt-BR" dirty="0"/>
              <a:t>, possui </a:t>
            </a:r>
            <a:r>
              <a:rPr lang="pt-BR" b="1" dirty="0"/>
              <a:t>políticas comerciais</a:t>
            </a:r>
            <a:r>
              <a:rPr lang="pt-BR" dirty="0"/>
              <a:t>, </a:t>
            </a:r>
            <a:r>
              <a:rPr lang="pt-BR" b="1" dirty="0"/>
              <a:t>vigência contratual</a:t>
            </a:r>
            <a:r>
              <a:rPr lang="pt-BR" dirty="0"/>
              <a:t> e um </a:t>
            </a:r>
            <a:r>
              <a:rPr lang="pt-BR" b="1" dirty="0"/>
              <a:t>processo estruturado de ativação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6251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b="0" dirty="0"/>
              <a:t>Siga explicando o mapa das categorias, agora apresentando brevemente as subcategorias. </a:t>
            </a:r>
            <a:r>
              <a:rPr lang="pt-BR" b="1" dirty="0">
                <a:highlight>
                  <a:srgbClr val="FFFF00"/>
                </a:highlight>
              </a:rPr>
              <a:t>Caso os participantes do treinamento já tenham visto o mapa, ocultar slide.</a:t>
            </a:r>
            <a:endParaRPr lang="pt-BR" dirty="0"/>
          </a:p>
          <a:p>
            <a:endParaRPr lang="pt-BR" b="1" dirty="0"/>
          </a:p>
          <a:p>
            <a:r>
              <a:rPr lang="pt-BR" dirty="0"/>
              <a:t>As categorias de Conectividade e Soluções Digitais se desdobram em subcategorias que organizam os produtos do portfólio de acordo com </a:t>
            </a:r>
            <a:r>
              <a:rPr lang="pt-BR" b="0" dirty="0"/>
              <a:t>a área de demanda dos clientes, facilitando a identificação rápida da solução mais adequada para cada cenário.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24885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AB196-0C87-DD2D-6AE5-42D1E519D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E6A63E2-AD7A-EC10-DB86-B1764B5A6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D8E3C43-CB12-4E54-DF53-35DEB2E1F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abra uma votação da questão no chat e dê 2min para os participantes votarem.</a:t>
            </a:r>
          </a:p>
          <a:p>
            <a:endParaRPr lang="pt-BR" dirty="0"/>
          </a:p>
          <a:p>
            <a:r>
              <a:rPr lang="pt-BR" dirty="0"/>
              <a:t>Explique que a resposta correta é a letra A. Pois, o treinamento mostra que o MPLS é vendido como uma solução corporativa de longo prazo, focada em estabilidade, escalabilidade e suporte ao crescimento do cliente, com </a:t>
            </a:r>
            <a:r>
              <a:rPr lang="pt-BR" dirty="0" err="1"/>
              <a:t>SLAs</a:t>
            </a:r>
            <a:r>
              <a:rPr lang="pt-BR" dirty="0"/>
              <a:t> garantidos. Além disso, a ativação envolve etapas técnicas rigorosas e regras contratuais claras. A alternativa B está incorreta porque o MPLS </a:t>
            </a:r>
            <a:r>
              <a:rPr lang="pt-BR" b="1" dirty="0"/>
              <a:t>não é acesso à internet</a:t>
            </a:r>
            <a:r>
              <a:rPr lang="pt-BR" dirty="0"/>
              <a:t>, possui </a:t>
            </a:r>
            <a:r>
              <a:rPr lang="pt-BR" b="1" dirty="0"/>
              <a:t>políticas comerciais</a:t>
            </a:r>
            <a:r>
              <a:rPr lang="pt-BR" dirty="0"/>
              <a:t>, </a:t>
            </a:r>
            <a:r>
              <a:rPr lang="pt-BR" b="1" dirty="0"/>
              <a:t>vigência contratual</a:t>
            </a:r>
            <a:r>
              <a:rPr lang="pt-BR" dirty="0"/>
              <a:t> e um </a:t>
            </a:r>
            <a:r>
              <a:rPr lang="pt-BR" b="1" dirty="0"/>
              <a:t>processo estruturado de ativação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7D2E5E-CA5C-7AC6-08F1-AB5C98481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362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os tópicos trabalhados no treinamento: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altLang="pt-BR" sz="1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Conceito e propósito do MPLS</a:t>
            </a:r>
            <a:b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Tecnologia usada para a criação de </a:t>
            </a:r>
            <a:r>
              <a:rPr lang="pt-BR" altLang="pt-BR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VPNs</a:t>
            </a:r>
            <a: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corporativas, permitindo a interligação segura, confiável e eficiente entre filiais, matriz e data centers em uma única rede privada.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altLang="pt-BR" sz="1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Funcionamento e desempenho da rede</a:t>
            </a:r>
            <a:b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tráfego é classificado, rotulado e encaminhado por caminhos pré-definidos, com aplicação de </a:t>
            </a:r>
            <a:r>
              <a:rPr lang="pt-BR" altLang="pt-BR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QoS</a:t>
            </a:r>
            <a: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priorizar aplicações críticas e garantir previsibilidade.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altLang="pt-BR" sz="1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Benefícios e flexibilidade de topologia</a:t>
            </a:r>
            <a:b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Segurança, alta confiabilidade, escalabilidade e liberdade para desenhar a rede conforme o fluxo do negócio, utilizando topologias como full </a:t>
            </a:r>
            <a:r>
              <a:rPr lang="pt-BR" altLang="pt-BR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mesh</a:t>
            </a:r>
            <a: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hub </a:t>
            </a:r>
            <a:r>
              <a:rPr lang="pt-BR" altLang="pt-BR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altLang="pt-BR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spoke</a:t>
            </a:r>
            <a: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ou mista.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t-BR" altLang="pt-BR" sz="1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Público-alvo e condições de contratação</a:t>
            </a:r>
            <a:b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Indicado para empresas com múltiplas unidades e sistemas críticos, com modelos contratuais flexíveis, custos definidos, possibilidade de expansão e </a:t>
            </a:r>
            <a:r>
              <a:rPr lang="pt-BR" altLang="pt-BR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SLAs</a:t>
            </a:r>
            <a:r>
              <a:rPr lang="pt-BR" altLang="pt-B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garantidos.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88222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E9B2A-8AB6-FE3F-23DD-0FA69B12A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252A2B3-18DC-E5F2-D4C6-E6D033079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34D6249-FF01-0290-1BF2-CFC00AF3A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/>
              <a:t>Facilitador: Encerre o treinamento e se despeça dos participantes agradecendo pela atenção e participação.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DCB8D4-F25E-F260-344F-1BF1447DD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E0E2F-D2E1-4284-8BA9-858CBAA8D99C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510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  <a:r>
              <a:rPr lang="pt-BR" b="0" dirty="0"/>
              <a:t>Apresentar a subcategoria do treinamento.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Conheça a subcategoria </a:t>
            </a:r>
            <a:r>
              <a:rPr lang="pt-BR" b="1" dirty="0"/>
              <a:t>Fixa Avançada</a:t>
            </a:r>
            <a:r>
              <a:rPr lang="pt-BR" dirty="0"/>
              <a:t>, que reúne produtos </a:t>
            </a:r>
            <a:r>
              <a:rPr lang="pt-BR" b="1" dirty="0"/>
              <a:t>de conectividade e comunicação corporativa voltados a garantir desempenho, disponibilidade e integração entre unidades e operações do negócio.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highlight>
                  <a:srgbClr val="FFFF00"/>
                </a:highlight>
              </a:rPr>
              <a:t>Observação interna: O texto será adaptado de acordo com a subcategoria apresentada no treinamento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3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661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use esses tópicos para explicar rapidamente que o MPLS é uma solução que conecta a rede de diferentes unidades de uma empresa para manter a conexão </a:t>
            </a:r>
            <a:r>
              <a:rPr lang="pt-BR" b="1" dirty="0"/>
              <a:t>segura e estável.</a:t>
            </a:r>
          </a:p>
          <a:p>
            <a:endParaRPr lang="pt-BR" b="1" dirty="0"/>
          </a:p>
          <a:p>
            <a:r>
              <a:rPr lang="pt-BR" b="1" dirty="0"/>
              <a:t>Explique o que é MPLS: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É uma solução de VPN corporativa.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Proporciona conectividade segura e eficiente entre diferentes unidades de uma empresa.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É classificada como uma Rede Única de Dados.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Conecta filiais, data centers e sistemas (unidades).</a:t>
            </a:r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895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/>
              <a:t>O MPLS não é uma VPN por si só, mas é uma das principais tecnologias usadas para criar </a:t>
            </a:r>
            <a:r>
              <a:rPr lang="pt-BR" sz="1200" dirty="0" err="1"/>
              <a:t>VPNs</a:t>
            </a:r>
            <a:r>
              <a:rPr lang="pt-BR" sz="1200" dirty="0"/>
              <a:t> corporativas.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“VPN MPLS”, se refere a uma VPN corporativa construída sobre a tecnologia MPLS.</a:t>
            </a:r>
            <a:endParaRPr lang="pt-B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/>
              <a:t>     Na prática do mercado, quando alguém fala </a:t>
            </a:r>
            <a:r>
              <a:rPr lang="pt-BR" sz="1200" b="1" dirty="0"/>
              <a:t>“VPN MPLS”</a:t>
            </a:r>
            <a:r>
              <a:rPr lang="pt-BR" sz="1200" dirty="0"/>
              <a:t>, está se referindo a uma </a:t>
            </a:r>
            <a:r>
              <a:rPr lang="pt-BR" sz="1200" b="1" dirty="0"/>
              <a:t>VPN corporativa construída sobre a tecnologia MPLS</a:t>
            </a:r>
            <a:r>
              <a:rPr lang="pt-BR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Facilitador, caso você ache necessário, explique o que é VPN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  <a:p>
            <a:r>
              <a:rPr lang="pt-BR" b="1" dirty="0"/>
              <a:t>VPN (Virtual Private Network)</a:t>
            </a:r>
            <a:r>
              <a:rPr lang="pt-BR" dirty="0"/>
              <a:t> é um </a:t>
            </a:r>
            <a:r>
              <a:rPr lang="pt-BR" b="1" dirty="0"/>
              <a:t>conceito</a:t>
            </a:r>
            <a:r>
              <a:rPr lang="pt-BR" dirty="0"/>
              <a:t>, não uma tecnologia específica. Uma </a:t>
            </a:r>
            <a:r>
              <a:rPr lang="pt-BR" b="1" dirty="0"/>
              <a:t>rede privada lógica</a:t>
            </a:r>
            <a:r>
              <a:rPr lang="pt-BR" dirty="0"/>
              <a:t>, criada sobre uma infraestrutura compartilhada, que garante </a:t>
            </a:r>
            <a:r>
              <a:rPr lang="pt-BR" b="1" dirty="0"/>
              <a:t>isolamento, segurança e comunicação entre pontos autorizados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010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01D99-5FD7-E982-CEFE-ED1EDE69F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B948028-0868-F652-8A46-A281F7AE42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590EEA4-35FD-3733-3C79-7921BDD7E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revise com o grupo o que  vocês viram neste capítulo.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/>
              </a:rPr>
              <a:t>MPLS é uma tecnologia usada para criar </a:t>
            </a:r>
            <a:r>
              <a:rPr kumimoji="0" lang="pt-BR" altLang="pt-BR" sz="1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MX"/>
              </a:rPr>
              <a:t>VPNs</a:t>
            </a:r>
            <a:r>
              <a:rPr kumimoji="0" lang="pt-BR" altLang="pt-BR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/>
              </a:rPr>
              <a:t> corporativas, conectando filiais, data centers e sistemas em uma rede privada de dados.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/>
              </a:rPr>
              <a:t>MPLS não é uma VPN, mas uma das principais formas de implementá-la.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/>
              </a:rPr>
              <a:t>O termo “VPN MPLS” refere-se à VPN corporativa construída sobre a tecnologia MPLS, garantindo segurança, desempenho e confiabilidade.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9EA7C5-3CDA-EE63-C483-2EED15504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0159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99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7928BDA-DCA8-0A57-2EF3-A29BD0A89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4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825852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 userDrawn="1"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 userDrawn="1"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 userDrawn="1"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 userDrawn="1"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 userDrawn="1"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 userDrawn="1"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 userDrawn="1"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 userDrawn="1"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 userDrawn="1"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4757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29798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08109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74236EA-C3F9-001C-FD2D-8847DD77E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595B0F5-0C75-63D0-1AB9-14FD046D22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"/>
            <a:ext cx="12192000" cy="68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06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80444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1C572EC-7C53-5D02-F733-12DCBA17E7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59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5B84E5-28B1-D293-E9F7-3ACA6E6EC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7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3F21D32-51F0-B2B2-1129-21641E0C9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12252960" cy="68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89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3ACB69A-4D95-0496-12B5-CCF5ABDB8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78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94105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382103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18869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0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0" r:id="rId2"/>
    <p:sldLayoutId id="2147483684" r:id="rId3"/>
    <p:sldLayoutId id="2147483683" r:id="rId4"/>
    <p:sldLayoutId id="2147483682" r:id="rId5"/>
    <p:sldLayoutId id="2147483685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80" r:id="rId14"/>
    <p:sldLayoutId id="21474836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63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24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6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69.svg"/><Relationship Id="rId4" Type="http://schemas.openxmlformats.org/officeDocument/2006/relationships/image" Target="../media/image65.sv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15.svg"/><Relationship Id="rId4" Type="http://schemas.openxmlformats.org/officeDocument/2006/relationships/image" Target="../media/image47.sv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2.png"/><Relationship Id="rId18" Type="http://schemas.openxmlformats.org/officeDocument/2006/relationships/image" Target="../media/image87.svg"/><Relationship Id="rId3" Type="http://schemas.openxmlformats.org/officeDocument/2006/relationships/image" Target="../media/image72.png"/><Relationship Id="rId21" Type="http://schemas.openxmlformats.org/officeDocument/2006/relationships/image" Target="../media/image68.png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5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svg"/><Relationship Id="rId19" Type="http://schemas.openxmlformats.org/officeDocument/2006/relationships/image" Target="../media/image24.png"/><Relationship Id="rId4" Type="http://schemas.openxmlformats.org/officeDocument/2006/relationships/image" Target="../media/image73.svg"/><Relationship Id="rId9" Type="http://schemas.openxmlformats.org/officeDocument/2006/relationships/image" Target="../media/image78.png"/><Relationship Id="rId14" Type="http://schemas.openxmlformats.org/officeDocument/2006/relationships/image" Target="../media/image83.svg"/><Relationship Id="rId22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18" Type="http://schemas.openxmlformats.org/officeDocument/2006/relationships/image" Target="../media/image25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1.sv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sv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svg"/><Relationship Id="rId19" Type="http://schemas.openxmlformats.org/officeDocument/2006/relationships/image" Target="../media/image68.png"/><Relationship Id="rId4" Type="http://schemas.openxmlformats.org/officeDocument/2006/relationships/image" Target="../media/image89.svg"/><Relationship Id="rId9" Type="http://schemas.openxmlformats.org/officeDocument/2006/relationships/image" Target="../media/image94.png"/><Relationship Id="rId14" Type="http://schemas.openxmlformats.org/officeDocument/2006/relationships/image" Target="../media/image9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8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114.png"/><Relationship Id="rId18" Type="http://schemas.openxmlformats.org/officeDocument/2006/relationships/image" Target="../media/image119.svg"/><Relationship Id="rId3" Type="http://schemas.openxmlformats.org/officeDocument/2006/relationships/image" Target="../media/image24.png"/><Relationship Id="rId21" Type="http://schemas.openxmlformats.org/officeDocument/2006/relationships/image" Target="../media/image68.png"/><Relationship Id="rId7" Type="http://schemas.openxmlformats.org/officeDocument/2006/relationships/image" Target="../media/image108.png"/><Relationship Id="rId12" Type="http://schemas.openxmlformats.org/officeDocument/2006/relationships/image" Target="../media/image113.sv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7.svg"/><Relationship Id="rId20" Type="http://schemas.openxmlformats.org/officeDocument/2006/relationships/image" Target="../media/image12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sv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svg"/><Relationship Id="rId19" Type="http://schemas.openxmlformats.org/officeDocument/2006/relationships/image" Target="../media/image120.png"/><Relationship Id="rId4" Type="http://schemas.openxmlformats.org/officeDocument/2006/relationships/image" Target="../media/image25.svg"/><Relationship Id="rId9" Type="http://schemas.openxmlformats.org/officeDocument/2006/relationships/image" Target="../media/image110.png"/><Relationship Id="rId14" Type="http://schemas.openxmlformats.org/officeDocument/2006/relationships/image" Target="../media/image115.svg"/><Relationship Id="rId22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68.png"/><Relationship Id="rId18" Type="http://schemas.openxmlformats.org/officeDocument/2006/relationships/image" Target="../media/image133.svg"/><Relationship Id="rId3" Type="http://schemas.openxmlformats.org/officeDocument/2006/relationships/image" Target="../media/image122.png"/><Relationship Id="rId21" Type="http://schemas.openxmlformats.org/officeDocument/2006/relationships/image" Target="../media/image136.png"/><Relationship Id="rId7" Type="http://schemas.openxmlformats.org/officeDocument/2006/relationships/image" Target="../media/image126.png"/><Relationship Id="rId12" Type="http://schemas.openxmlformats.org/officeDocument/2006/relationships/image" Target="../media/image25.svg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1.svg"/><Relationship Id="rId20" Type="http://schemas.openxmlformats.org/officeDocument/2006/relationships/image" Target="../media/image13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svg"/><Relationship Id="rId11" Type="http://schemas.openxmlformats.org/officeDocument/2006/relationships/image" Target="../media/image24.png"/><Relationship Id="rId5" Type="http://schemas.openxmlformats.org/officeDocument/2006/relationships/image" Target="../media/image124.png"/><Relationship Id="rId15" Type="http://schemas.openxmlformats.org/officeDocument/2006/relationships/image" Target="../media/image130.png"/><Relationship Id="rId10" Type="http://schemas.openxmlformats.org/officeDocument/2006/relationships/image" Target="../media/image129.svg"/><Relationship Id="rId19" Type="http://schemas.openxmlformats.org/officeDocument/2006/relationships/image" Target="../media/image134.png"/><Relationship Id="rId4" Type="http://schemas.openxmlformats.org/officeDocument/2006/relationships/image" Target="../media/image123.svg"/><Relationship Id="rId9" Type="http://schemas.openxmlformats.org/officeDocument/2006/relationships/image" Target="../media/image128.png"/><Relationship Id="rId14" Type="http://schemas.openxmlformats.org/officeDocument/2006/relationships/image" Target="../media/image69.svg"/><Relationship Id="rId22" Type="http://schemas.openxmlformats.org/officeDocument/2006/relationships/image" Target="../media/image13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13" Type="http://schemas.openxmlformats.org/officeDocument/2006/relationships/image" Target="../media/image144.png"/><Relationship Id="rId18" Type="http://schemas.openxmlformats.org/officeDocument/2006/relationships/image" Target="../media/image149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23.svg"/><Relationship Id="rId17" Type="http://schemas.openxmlformats.org/officeDocument/2006/relationships/image" Target="../media/image14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4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svg"/><Relationship Id="rId11" Type="http://schemas.openxmlformats.org/officeDocument/2006/relationships/image" Target="../media/image22.png"/><Relationship Id="rId5" Type="http://schemas.openxmlformats.org/officeDocument/2006/relationships/image" Target="../media/image140.png"/><Relationship Id="rId15" Type="http://schemas.openxmlformats.org/officeDocument/2006/relationships/image" Target="../media/image146.png"/><Relationship Id="rId10" Type="http://schemas.openxmlformats.org/officeDocument/2006/relationships/image" Target="../media/image25.svg"/><Relationship Id="rId4" Type="http://schemas.openxmlformats.org/officeDocument/2006/relationships/image" Target="../media/image139.svg"/><Relationship Id="rId9" Type="http://schemas.openxmlformats.org/officeDocument/2006/relationships/image" Target="../media/image24.png"/><Relationship Id="rId14" Type="http://schemas.openxmlformats.org/officeDocument/2006/relationships/image" Target="../media/image14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1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3" Type="http://schemas.openxmlformats.org/officeDocument/2006/relationships/image" Target="../media/image68.png"/><Relationship Id="rId7" Type="http://schemas.openxmlformats.org/officeDocument/2006/relationships/image" Target="../media/image152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svg"/><Relationship Id="rId11" Type="http://schemas.openxmlformats.org/officeDocument/2006/relationships/image" Target="../media/image24.png"/><Relationship Id="rId5" Type="http://schemas.openxmlformats.org/officeDocument/2006/relationships/image" Target="../media/image150.png"/><Relationship Id="rId10" Type="http://schemas.openxmlformats.org/officeDocument/2006/relationships/image" Target="../media/image155.svg"/><Relationship Id="rId4" Type="http://schemas.openxmlformats.org/officeDocument/2006/relationships/image" Target="../media/image69.svg"/><Relationship Id="rId9" Type="http://schemas.openxmlformats.org/officeDocument/2006/relationships/image" Target="../media/image1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1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2.svg"/><Relationship Id="rId3" Type="http://schemas.openxmlformats.org/officeDocument/2006/relationships/image" Target="../media/image156.png"/><Relationship Id="rId7" Type="http://schemas.openxmlformats.org/officeDocument/2006/relationships/image" Target="../media/image23.sv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5.svg"/><Relationship Id="rId5" Type="http://schemas.openxmlformats.org/officeDocument/2006/relationships/image" Target="../media/image158.svg"/><Relationship Id="rId10" Type="http://schemas.openxmlformats.org/officeDocument/2006/relationships/image" Target="../media/image24.png"/><Relationship Id="rId4" Type="http://schemas.openxmlformats.org/officeDocument/2006/relationships/image" Target="../media/image157.png"/><Relationship Id="rId9" Type="http://schemas.openxmlformats.org/officeDocument/2006/relationships/image" Target="../media/image16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0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4.svg"/><Relationship Id="rId5" Type="http://schemas.openxmlformats.org/officeDocument/2006/relationships/image" Target="../media/image163.png"/><Relationship Id="rId4" Type="http://schemas.openxmlformats.org/officeDocument/2006/relationships/image" Target="../media/image10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1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6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6.svg"/><Relationship Id="rId5" Type="http://schemas.openxmlformats.org/officeDocument/2006/relationships/image" Target="../media/image165.png"/><Relationship Id="rId4" Type="http://schemas.openxmlformats.org/officeDocument/2006/relationships/image" Target="../media/image63.svg"/><Relationship Id="rId9" Type="http://schemas.openxmlformats.org/officeDocument/2006/relationships/image" Target="../media/image1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6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svg"/><Relationship Id="rId11" Type="http://schemas.openxmlformats.org/officeDocument/2006/relationships/image" Target="../media/image18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7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03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71.svg"/><Relationship Id="rId4" Type="http://schemas.openxmlformats.org/officeDocument/2006/relationships/image" Target="../media/image103.svg"/><Relationship Id="rId9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69.png"/><Relationship Id="rId11" Type="http://schemas.openxmlformats.org/officeDocument/2006/relationships/image" Target="../media/image14.png"/><Relationship Id="rId5" Type="http://schemas.openxmlformats.org/officeDocument/2006/relationships/image" Target="../media/image168.png"/><Relationship Id="rId10" Type="http://schemas.openxmlformats.org/officeDocument/2006/relationships/image" Target="../media/image13.sv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DDE1BC2-F822-8CCC-EC5D-8053DB98C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85F1E13-E8ED-33A7-A373-7C4964B86FB0}"/>
              </a:ext>
            </a:extLst>
          </p:cNvPr>
          <p:cNvSpPr txBox="1"/>
          <p:nvPr/>
        </p:nvSpPr>
        <p:spPr>
          <a:xfrm>
            <a:off x="897323" y="1761726"/>
            <a:ext cx="535915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0" b="1" dirty="0">
                <a:solidFill>
                  <a:schemeClr val="bg1"/>
                </a:solidFill>
              </a:rPr>
              <a:t>MPLS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FCAD924-33D3-B25D-15A7-C4F63EE47C7B}"/>
              </a:ext>
            </a:extLst>
          </p:cNvPr>
          <p:cNvSpPr txBox="1"/>
          <p:nvPr/>
        </p:nvSpPr>
        <p:spPr>
          <a:xfrm>
            <a:off x="897323" y="3830132"/>
            <a:ext cx="5900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Multiprotocol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Label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Switching</a:t>
            </a:r>
            <a:endParaRPr lang="pt-BR" sz="3000" dirty="0">
              <a:solidFill>
                <a:schemeClr val="bg1"/>
              </a:solidFill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9B684E9D-B97A-9A25-8F0D-478D2BD49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463" y="646971"/>
            <a:ext cx="2657475" cy="42862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F382CBB7-EBA4-0DFF-80FA-64989514B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463" y="5463946"/>
            <a:ext cx="1228725" cy="46672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F587F7A8-49A3-F7A7-6999-F742CA5A7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232" t="19897"/>
          <a:stretch>
            <a:fillRect/>
          </a:stretch>
        </p:blipFill>
        <p:spPr>
          <a:xfrm>
            <a:off x="0" y="2177607"/>
            <a:ext cx="6402386" cy="16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BFDD188-654E-75FB-40D8-2C04EFBBE74C}"/>
              </a:ext>
            </a:extLst>
          </p:cNvPr>
          <p:cNvGrpSpPr/>
          <p:nvPr/>
        </p:nvGrpSpPr>
        <p:grpSpPr>
          <a:xfrm>
            <a:off x="8597282" y="2257892"/>
            <a:ext cx="1718609" cy="417002"/>
            <a:chOff x="8846503" y="2218161"/>
            <a:chExt cx="1718609" cy="417002"/>
          </a:xfrm>
        </p:grpSpPr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6AC96BA4-22F7-A763-8443-DBEAEF7555A2}"/>
                </a:ext>
              </a:extLst>
            </p:cNvPr>
            <p:cNvSpPr/>
            <p:nvPr/>
          </p:nvSpPr>
          <p:spPr>
            <a:xfrm>
              <a:off x="8846503" y="2218161"/>
              <a:ext cx="1718609" cy="417002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3C409AE7-B22B-3F79-0395-94C92F484EA4}"/>
                </a:ext>
              </a:extLst>
            </p:cNvPr>
            <p:cNvSpPr txBox="1"/>
            <p:nvPr/>
          </p:nvSpPr>
          <p:spPr>
            <a:xfrm>
              <a:off x="9357969" y="2224304"/>
              <a:ext cx="11943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solidFill>
                    <a:schemeClr val="bg1"/>
                  </a:solidFill>
                </a:rPr>
                <a:t>FILIAL B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4F7A2D7-4DEB-2148-6FBD-9D4ACC48430C}"/>
              </a:ext>
            </a:extLst>
          </p:cNvPr>
          <p:cNvGrpSpPr/>
          <p:nvPr/>
        </p:nvGrpSpPr>
        <p:grpSpPr>
          <a:xfrm>
            <a:off x="2978667" y="2312405"/>
            <a:ext cx="1718609" cy="417002"/>
            <a:chOff x="3227888" y="2272674"/>
            <a:chExt cx="1718609" cy="417002"/>
          </a:xfrm>
        </p:grpSpPr>
        <p:sp>
          <p:nvSpPr>
            <p:cNvPr id="50" name="Retângulo: Cantos Arredondados 49">
              <a:extLst>
                <a:ext uri="{FF2B5EF4-FFF2-40B4-BE49-F238E27FC236}">
                  <a16:creationId xmlns:a16="http://schemas.microsoft.com/office/drawing/2014/main" id="{5BD87E98-AF68-2B8F-58DA-70086DA63DD4}"/>
                </a:ext>
              </a:extLst>
            </p:cNvPr>
            <p:cNvSpPr/>
            <p:nvPr/>
          </p:nvSpPr>
          <p:spPr>
            <a:xfrm>
              <a:off x="3227888" y="2272674"/>
              <a:ext cx="1718609" cy="417002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257EB209-86EE-E67D-A5CA-DA3E6A0AB947}"/>
                </a:ext>
              </a:extLst>
            </p:cNvPr>
            <p:cNvSpPr txBox="1"/>
            <p:nvPr/>
          </p:nvSpPr>
          <p:spPr>
            <a:xfrm>
              <a:off x="3345305" y="2278817"/>
              <a:ext cx="11943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solidFill>
                    <a:schemeClr val="bg1"/>
                  </a:solidFill>
                </a:rPr>
                <a:t>MATRIZ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CB46C30-5642-2617-4EBD-374C47495874}"/>
              </a:ext>
            </a:extLst>
          </p:cNvPr>
          <p:cNvGrpSpPr/>
          <p:nvPr/>
        </p:nvGrpSpPr>
        <p:grpSpPr>
          <a:xfrm>
            <a:off x="2978667" y="4463747"/>
            <a:ext cx="1718609" cy="417002"/>
            <a:chOff x="3227888" y="4424016"/>
            <a:chExt cx="1718609" cy="417002"/>
          </a:xfrm>
        </p:grpSpPr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id="{424F0782-0D97-5DB2-5C27-E58EBC3AD955}"/>
                </a:ext>
              </a:extLst>
            </p:cNvPr>
            <p:cNvSpPr/>
            <p:nvPr/>
          </p:nvSpPr>
          <p:spPr>
            <a:xfrm>
              <a:off x="3227888" y="4424016"/>
              <a:ext cx="1718609" cy="417002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DA5E8584-4201-F0C7-487A-2B91C181E65E}"/>
                </a:ext>
              </a:extLst>
            </p:cNvPr>
            <p:cNvSpPr txBox="1"/>
            <p:nvPr/>
          </p:nvSpPr>
          <p:spPr>
            <a:xfrm>
              <a:off x="3345305" y="4430159"/>
              <a:ext cx="11943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solidFill>
                    <a:schemeClr val="bg1"/>
                  </a:solidFill>
                </a:rPr>
                <a:t>FILIAL A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4006795-65F4-524C-9051-1A8405732A75}"/>
              </a:ext>
            </a:extLst>
          </p:cNvPr>
          <p:cNvGrpSpPr/>
          <p:nvPr/>
        </p:nvGrpSpPr>
        <p:grpSpPr>
          <a:xfrm>
            <a:off x="8597282" y="4445824"/>
            <a:ext cx="1718609" cy="417002"/>
            <a:chOff x="8846503" y="4406093"/>
            <a:chExt cx="1718609" cy="417002"/>
          </a:xfrm>
        </p:grpSpPr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045CB466-8114-BE08-0063-2FF6387B1A05}"/>
                </a:ext>
              </a:extLst>
            </p:cNvPr>
            <p:cNvSpPr/>
            <p:nvPr/>
          </p:nvSpPr>
          <p:spPr>
            <a:xfrm>
              <a:off x="8846503" y="4406093"/>
              <a:ext cx="1718609" cy="417002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F331C3FC-D783-0A05-7E36-4EA3998704A3}"/>
                </a:ext>
              </a:extLst>
            </p:cNvPr>
            <p:cNvSpPr txBox="1"/>
            <p:nvPr/>
          </p:nvSpPr>
          <p:spPr>
            <a:xfrm>
              <a:off x="9357969" y="4412236"/>
              <a:ext cx="11943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solidFill>
                    <a:schemeClr val="bg1"/>
                  </a:solidFill>
                </a:rPr>
                <a:t>FILIAL C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C40AAA3-CE8D-9176-F594-167AAF1CDD0A}"/>
              </a:ext>
            </a:extLst>
          </p:cNvPr>
          <p:cNvSpPr txBox="1"/>
          <p:nvPr/>
        </p:nvSpPr>
        <p:spPr>
          <a:xfrm>
            <a:off x="3381336" y="707082"/>
            <a:ext cx="8975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/>
              <a:t>MPLS é uma </a:t>
            </a:r>
            <a:r>
              <a:rPr lang="pt-BR" sz="2500" b="1" dirty="0"/>
              <a:t>tecnologia de infraestrutura </a:t>
            </a:r>
            <a:r>
              <a:rPr lang="pt-BR" sz="2500" dirty="0"/>
              <a:t>que conecta unidades em uma única rede privada de dados. 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16FCAB0-3163-5E82-34E0-52696A4B0195}"/>
              </a:ext>
            </a:extLst>
          </p:cNvPr>
          <p:cNvSpPr/>
          <p:nvPr/>
        </p:nvSpPr>
        <p:spPr>
          <a:xfrm>
            <a:off x="561123" y="482720"/>
            <a:ext cx="2553469" cy="1609524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6EEA6E7-D036-7233-E90D-10F02B98C200}"/>
              </a:ext>
            </a:extLst>
          </p:cNvPr>
          <p:cNvSpPr txBox="1"/>
          <p:nvPr/>
        </p:nvSpPr>
        <p:spPr>
          <a:xfrm>
            <a:off x="756256" y="482720"/>
            <a:ext cx="3223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880000"/>
                </a:solidFill>
              </a:rPr>
              <a:t>O que é </a:t>
            </a:r>
            <a:r>
              <a:rPr lang="pt-BR" sz="4800" b="1" dirty="0">
                <a:solidFill>
                  <a:srgbClr val="880000"/>
                </a:solidFill>
              </a:rPr>
              <a:t>MPLS?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04FC892-494D-79F9-233D-FD908FE6E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9850" y="1979598"/>
            <a:ext cx="1314450" cy="128587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3D54BBA-84C1-710F-8BC1-8DDDF0538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1007" y="1951023"/>
            <a:ext cx="1352550" cy="131445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0E22177D-514E-3179-2E83-A5A1BB079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68344" y="4085933"/>
            <a:ext cx="1352550" cy="131445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8144D345-03BC-CD10-1519-3E331F31C9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86151" y="3003581"/>
            <a:ext cx="2083357" cy="1221278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BA2EBB8E-FAB7-2C83-9A74-6F2294996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21007" y="4085933"/>
            <a:ext cx="1352550" cy="1343025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84D0DCE3-575C-BAB9-361A-F88F687F1F19}"/>
              </a:ext>
            </a:extLst>
          </p:cNvPr>
          <p:cNvCxnSpPr>
            <a:cxnSpLocks/>
          </p:cNvCxnSpPr>
          <p:nvPr/>
        </p:nvCxnSpPr>
        <p:spPr>
          <a:xfrm>
            <a:off x="5201278" y="2547958"/>
            <a:ext cx="2900597" cy="0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FE20DF02-1C00-BF18-BE55-914F4E2884A4}"/>
              </a:ext>
            </a:extLst>
          </p:cNvPr>
          <p:cNvCxnSpPr>
            <a:cxnSpLocks/>
          </p:cNvCxnSpPr>
          <p:nvPr/>
        </p:nvCxnSpPr>
        <p:spPr>
          <a:xfrm flipV="1">
            <a:off x="4644619" y="3373652"/>
            <a:ext cx="0" cy="651993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CDDD2DD0-3EBE-ABAD-C09C-905BDB6B08B2}"/>
              </a:ext>
            </a:extLst>
          </p:cNvPr>
          <p:cNvCxnSpPr>
            <a:cxnSpLocks/>
          </p:cNvCxnSpPr>
          <p:nvPr/>
        </p:nvCxnSpPr>
        <p:spPr>
          <a:xfrm flipV="1">
            <a:off x="8597282" y="3373652"/>
            <a:ext cx="0" cy="651993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9C201926-5568-EEFE-8A1A-5C6580D443C7}"/>
              </a:ext>
            </a:extLst>
          </p:cNvPr>
          <p:cNvCxnSpPr>
            <a:cxnSpLocks/>
          </p:cNvCxnSpPr>
          <p:nvPr/>
        </p:nvCxnSpPr>
        <p:spPr>
          <a:xfrm flipH="1" flipV="1">
            <a:off x="5067964" y="3164991"/>
            <a:ext cx="518187" cy="319191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E012E47D-0E41-FDE8-0DCC-953C4D2201DD}"/>
              </a:ext>
            </a:extLst>
          </p:cNvPr>
          <p:cNvCxnSpPr>
            <a:cxnSpLocks/>
          </p:cNvCxnSpPr>
          <p:nvPr/>
        </p:nvCxnSpPr>
        <p:spPr>
          <a:xfrm flipH="1">
            <a:off x="5060520" y="4164460"/>
            <a:ext cx="533075" cy="342496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áfico 39">
            <a:extLst>
              <a:ext uri="{FF2B5EF4-FFF2-40B4-BE49-F238E27FC236}">
                <a16:creationId xmlns:a16="http://schemas.microsoft.com/office/drawing/2014/main" id="{4FA8A09C-C9C4-CB47-AA28-ECE55CCD5F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49855" y="4537914"/>
            <a:ext cx="634654" cy="470872"/>
          </a:xfrm>
          <a:prstGeom prst="rect">
            <a:avLst/>
          </a:prstGeom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E4378C90-DD0A-7C0E-6569-382541E1ABA5}"/>
              </a:ext>
            </a:extLst>
          </p:cNvPr>
          <p:cNvSpPr txBox="1"/>
          <p:nvPr/>
        </p:nvSpPr>
        <p:spPr>
          <a:xfrm>
            <a:off x="4897550" y="5143082"/>
            <a:ext cx="335101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700" i="1" dirty="0"/>
              <a:t>CONECTADO COM MPLS CLARO.</a:t>
            </a:r>
          </a:p>
          <a:p>
            <a:pPr algn="ctr"/>
            <a:r>
              <a:rPr lang="pt-BR" sz="1700" i="1" dirty="0"/>
              <a:t>REDE SEGURA E UNIFICADA.</a:t>
            </a:r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52B9EB41-0563-48E2-50D6-D027D436860C}"/>
              </a:ext>
            </a:extLst>
          </p:cNvPr>
          <p:cNvCxnSpPr>
            <a:cxnSpLocks/>
          </p:cNvCxnSpPr>
          <p:nvPr/>
        </p:nvCxnSpPr>
        <p:spPr>
          <a:xfrm flipV="1">
            <a:off x="7609926" y="3164991"/>
            <a:ext cx="518187" cy="319191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CC0E81B8-FBE1-3E7F-081F-475D1AF62E3D}"/>
              </a:ext>
            </a:extLst>
          </p:cNvPr>
          <p:cNvCxnSpPr>
            <a:cxnSpLocks/>
          </p:cNvCxnSpPr>
          <p:nvPr/>
        </p:nvCxnSpPr>
        <p:spPr>
          <a:xfrm>
            <a:off x="7602482" y="4164460"/>
            <a:ext cx="533075" cy="342496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055B6EDA-5994-2E09-D166-0AC5CD8B17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AED4FE7-D33B-2ECB-25F5-9F1B50302A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4240"/>
          <a:stretch>
            <a:fillRect/>
          </a:stretch>
        </p:blipFill>
        <p:spPr>
          <a:xfrm>
            <a:off x="0" y="302224"/>
            <a:ext cx="2978667" cy="1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5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0AE50-B88D-2212-AF6C-F46994E95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D489854A-0E7D-D5F1-8E21-98B263FC768C}"/>
              </a:ext>
            </a:extLst>
          </p:cNvPr>
          <p:cNvGrpSpPr/>
          <p:nvPr/>
        </p:nvGrpSpPr>
        <p:grpSpPr>
          <a:xfrm>
            <a:off x="3468210" y="388441"/>
            <a:ext cx="4827609" cy="953814"/>
            <a:chOff x="3468210" y="388441"/>
            <a:chExt cx="4827609" cy="953814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8F616C1F-233F-F66F-820A-CD5C003BEBBB}"/>
                </a:ext>
              </a:extLst>
            </p:cNvPr>
            <p:cNvSpPr/>
            <p:nvPr/>
          </p:nvSpPr>
          <p:spPr>
            <a:xfrm>
              <a:off x="3468210" y="388441"/>
              <a:ext cx="4827609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FD179F56-203D-47DD-77D7-EFC7A95313AB}"/>
                </a:ext>
              </a:extLst>
            </p:cNvPr>
            <p:cNvSpPr txBox="1"/>
            <p:nvPr/>
          </p:nvSpPr>
          <p:spPr>
            <a:xfrm>
              <a:off x="3691351" y="531350"/>
              <a:ext cx="4604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</a:rPr>
                <a:t>Entenda a relação</a:t>
              </a: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0770BEAD-40A2-0908-ABBB-A294FC3A53D2}"/>
              </a:ext>
            </a:extLst>
          </p:cNvPr>
          <p:cNvSpPr txBox="1"/>
          <p:nvPr/>
        </p:nvSpPr>
        <p:spPr>
          <a:xfrm>
            <a:off x="1420260" y="4285345"/>
            <a:ext cx="9650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800" dirty="0"/>
              <a:t>O MPLS </a:t>
            </a:r>
            <a:r>
              <a:rPr lang="pt-BR" sz="2800" b="1" dirty="0">
                <a:latin typeface="AMX" pitchFamily="2" charset="0"/>
              </a:rPr>
              <a:t>não é uma VPN por si só</a:t>
            </a:r>
            <a:r>
              <a:rPr lang="pt-BR" sz="2800" dirty="0"/>
              <a:t>, mas é uma </a:t>
            </a:r>
            <a:r>
              <a:rPr lang="pt-BR" sz="2800" b="1" dirty="0"/>
              <a:t>das principais tecnologias usadas para criar </a:t>
            </a:r>
            <a:r>
              <a:rPr lang="pt-BR" sz="2800" b="1" dirty="0" err="1"/>
              <a:t>VPNs</a:t>
            </a:r>
            <a:r>
              <a:rPr lang="pt-BR" sz="2800" b="1" dirty="0"/>
              <a:t> corporativas.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2EF894C-2662-37C0-18F4-08E5B6A7EAEA}"/>
              </a:ext>
            </a:extLst>
          </p:cNvPr>
          <p:cNvGrpSpPr/>
          <p:nvPr/>
        </p:nvGrpSpPr>
        <p:grpSpPr>
          <a:xfrm>
            <a:off x="748090" y="2281795"/>
            <a:ext cx="5032438" cy="1308099"/>
            <a:chOff x="748090" y="2281795"/>
            <a:chExt cx="5032438" cy="1308099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855A4912-56F5-8423-4DF8-BD941003B700}"/>
                </a:ext>
              </a:extLst>
            </p:cNvPr>
            <p:cNvSpPr/>
            <p:nvPr/>
          </p:nvSpPr>
          <p:spPr>
            <a:xfrm>
              <a:off x="748090" y="2281795"/>
              <a:ext cx="5032438" cy="1308099"/>
            </a:xfrm>
            <a:prstGeom prst="roundRect">
              <a:avLst/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214B8E49-EA20-8075-59F0-4DC31CF403C4}"/>
                </a:ext>
              </a:extLst>
            </p:cNvPr>
            <p:cNvSpPr/>
            <p:nvPr/>
          </p:nvSpPr>
          <p:spPr>
            <a:xfrm>
              <a:off x="4434510" y="2389949"/>
              <a:ext cx="1238026" cy="107949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454EA2B-B75F-0DD4-1864-4A62989FC370}"/>
              </a:ext>
            </a:extLst>
          </p:cNvPr>
          <p:cNvGrpSpPr/>
          <p:nvPr/>
        </p:nvGrpSpPr>
        <p:grpSpPr>
          <a:xfrm>
            <a:off x="6322981" y="2281795"/>
            <a:ext cx="5032438" cy="1308099"/>
            <a:chOff x="6322981" y="2281795"/>
            <a:chExt cx="5032438" cy="1308099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694E223D-77E3-3CAF-4BC3-0A9347194618}"/>
                </a:ext>
              </a:extLst>
            </p:cNvPr>
            <p:cNvSpPr/>
            <p:nvPr/>
          </p:nvSpPr>
          <p:spPr>
            <a:xfrm>
              <a:off x="6322981" y="2281795"/>
              <a:ext cx="5032438" cy="1308099"/>
            </a:xfrm>
            <a:prstGeom prst="roundRect">
              <a:avLst/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AD382963-2D6D-7901-3F73-EC2B76FF3C41}"/>
                </a:ext>
              </a:extLst>
            </p:cNvPr>
            <p:cNvSpPr/>
            <p:nvPr/>
          </p:nvSpPr>
          <p:spPr>
            <a:xfrm>
              <a:off x="6505539" y="2389949"/>
              <a:ext cx="1238026" cy="107949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" name="Gráfico 9">
            <a:extLst>
              <a:ext uri="{FF2B5EF4-FFF2-40B4-BE49-F238E27FC236}">
                <a16:creationId xmlns:a16="http://schemas.microsoft.com/office/drawing/2014/main" id="{88A959B9-945E-EC9E-9271-570E19B97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1664" y="2487757"/>
            <a:ext cx="825910" cy="81300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6738B93D-B497-75FB-47F1-720D1C1C0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80128" y="2507311"/>
            <a:ext cx="500320" cy="75658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FACDC081-8B76-D699-AAED-FB15C7C81E30}"/>
              </a:ext>
            </a:extLst>
          </p:cNvPr>
          <p:cNvSpPr txBox="1"/>
          <p:nvPr/>
        </p:nvSpPr>
        <p:spPr>
          <a:xfrm>
            <a:off x="1420260" y="2421866"/>
            <a:ext cx="33090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MX Black" pitchFamily="2" charset="0"/>
              </a:rPr>
              <a:t>MPLS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DD8DEDE-E740-EDFE-6B1C-B3CF6E316733}"/>
              </a:ext>
            </a:extLst>
          </p:cNvPr>
          <p:cNvSpPr txBox="1"/>
          <p:nvPr/>
        </p:nvSpPr>
        <p:spPr>
          <a:xfrm>
            <a:off x="8523890" y="2436131"/>
            <a:ext cx="23560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MX Black" pitchFamily="2" charset="0"/>
              </a:rPr>
              <a:t>VPN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F40F10EB-1FB1-557F-15D6-B54088758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BB6C78F6-58AD-05D5-7AAF-5EE68B7C4A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5342"/>
          <a:stretch>
            <a:fillRect/>
          </a:stretch>
        </p:blipFill>
        <p:spPr>
          <a:xfrm>
            <a:off x="3674767" y="-28281"/>
            <a:ext cx="4901882" cy="15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F6579E-B09E-43BC-5E41-455A318D6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980D5DD3-1361-CB74-321C-E469B494227A}"/>
              </a:ext>
            </a:extLst>
          </p:cNvPr>
          <p:cNvGrpSpPr/>
          <p:nvPr/>
        </p:nvGrpSpPr>
        <p:grpSpPr>
          <a:xfrm>
            <a:off x="1435698" y="2203556"/>
            <a:ext cx="5063613" cy="1459476"/>
            <a:chOff x="1435698" y="2203556"/>
            <a:chExt cx="5063613" cy="1459476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5FC206BE-4E6F-8573-8125-38ECF4E81467}"/>
                </a:ext>
              </a:extLst>
            </p:cNvPr>
            <p:cNvSpPr/>
            <p:nvPr/>
          </p:nvSpPr>
          <p:spPr>
            <a:xfrm>
              <a:off x="1435698" y="2203556"/>
              <a:ext cx="5063613" cy="145947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004AFFD-AABD-5E12-0024-51E9D6ECCE9F}"/>
                </a:ext>
              </a:extLst>
            </p:cNvPr>
            <p:cNvSpPr txBox="1"/>
            <p:nvPr/>
          </p:nvSpPr>
          <p:spPr>
            <a:xfrm>
              <a:off x="2509991" y="2656295"/>
              <a:ext cx="278750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3000" b="1" dirty="0"/>
                <a:t>O QUE É MPLS</a:t>
              </a:r>
              <a:endParaRPr lang="pt-BR" sz="3000" dirty="0">
                <a:latin typeface="+mj-lt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EAA0414-F008-E2E3-FDA1-16710D264F60}"/>
              </a:ext>
            </a:extLst>
          </p:cNvPr>
          <p:cNvGrpSpPr/>
          <p:nvPr/>
        </p:nvGrpSpPr>
        <p:grpSpPr>
          <a:xfrm>
            <a:off x="1435698" y="3958079"/>
            <a:ext cx="5063613" cy="1459476"/>
            <a:chOff x="1435698" y="3958079"/>
            <a:chExt cx="5063613" cy="1459476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4E4D7C04-825D-8ADF-2930-442D656B5954}"/>
                </a:ext>
              </a:extLst>
            </p:cNvPr>
            <p:cNvSpPr/>
            <p:nvPr/>
          </p:nvSpPr>
          <p:spPr>
            <a:xfrm>
              <a:off x="1435698" y="3958079"/>
              <a:ext cx="5063613" cy="145947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9656D0C-C030-04C6-389B-07F15C6C5F42}"/>
                </a:ext>
              </a:extLst>
            </p:cNvPr>
            <p:cNvSpPr txBox="1"/>
            <p:nvPr/>
          </p:nvSpPr>
          <p:spPr>
            <a:xfrm>
              <a:off x="2031744" y="4432111"/>
              <a:ext cx="404853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3000" b="1" dirty="0"/>
                <a:t>Relação MPLS e VPN</a:t>
              </a:r>
              <a:endParaRPr lang="pt-BR" altLang="pt-BR" sz="3000" b="1" dirty="0">
                <a:latin typeface="+mj-lt"/>
              </a:endParaRP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E186FF0-6795-4CBC-42A5-968751C5B584}"/>
              </a:ext>
            </a:extLst>
          </p:cNvPr>
          <p:cNvSpPr txBox="1"/>
          <p:nvPr/>
        </p:nvSpPr>
        <p:spPr>
          <a:xfrm>
            <a:off x="1267434" y="571464"/>
            <a:ext cx="4828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</a:rPr>
              <a:t>Vimos até agora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40F00FF-6C02-0503-065F-E282B3566AB9}"/>
              </a:ext>
            </a:extLst>
          </p:cNvPr>
          <p:cNvSpPr txBox="1"/>
          <p:nvPr/>
        </p:nvSpPr>
        <p:spPr>
          <a:xfrm>
            <a:off x="7714819" y="2358405"/>
            <a:ext cx="41920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b="1" dirty="0">
                <a:solidFill>
                  <a:schemeClr val="bg1"/>
                </a:solidFill>
              </a:rPr>
              <a:t>Alguma dúvida?</a:t>
            </a:r>
            <a:endParaRPr lang="pt-BR" sz="7000" dirty="0">
              <a:solidFill>
                <a:schemeClr val="bg1"/>
              </a:solidFill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3C770867-6E9F-F7A7-2FD8-77F819FCB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EA6820-E28D-754F-AA00-05448B1989E8}"/>
              </a:ext>
            </a:extLst>
          </p:cNvPr>
          <p:cNvSpPr/>
          <p:nvPr/>
        </p:nvSpPr>
        <p:spPr>
          <a:xfrm>
            <a:off x="1040814" y="2507255"/>
            <a:ext cx="859106" cy="8617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9980248A-6EA3-79E7-0F5E-D5127F3BD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845" y="2688281"/>
            <a:ext cx="614548" cy="455955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5D6D71C-960E-2C5A-ADBD-7B9A2A5F5347}"/>
              </a:ext>
            </a:extLst>
          </p:cNvPr>
          <p:cNvSpPr/>
          <p:nvPr/>
        </p:nvSpPr>
        <p:spPr>
          <a:xfrm>
            <a:off x="1040814" y="4255362"/>
            <a:ext cx="859106" cy="8617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C68BEC1-469D-05AA-76B8-824B5A401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845" y="4436388"/>
            <a:ext cx="614548" cy="45595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3066A41-6AB5-9C84-D150-8B5EC3B73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232" t="19897"/>
          <a:stretch>
            <a:fillRect/>
          </a:stretch>
        </p:blipFill>
        <p:spPr>
          <a:xfrm>
            <a:off x="0" y="-1"/>
            <a:ext cx="6402386" cy="16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8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E657D-2C84-23BF-2C77-B1CE901B9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1BDA4C6-84D9-A5C3-8047-4C2117232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4508" y="2913870"/>
            <a:ext cx="4157698" cy="75691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A6B1F4F5-5FBE-0EB0-C571-29FCC2B5E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4508" y="3665697"/>
            <a:ext cx="4157698" cy="75691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BE33E3D5-82B1-8353-A2DB-4D597D3D2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4508" y="4428769"/>
            <a:ext cx="4157698" cy="75691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D2FAA1CE-97C0-E32D-A007-7028DF59A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297" y="2913870"/>
            <a:ext cx="4157698" cy="756914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BA03011-036E-F138-8FB7-68C3A7F3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297" y="3665697"/>
            <a:ext cx="4157698" cy="7569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2B6B21A-0A24-3555-97B9-87A86FB77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297" y="4428769"/>
            <a:ext cx="4157698" cy="756914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1EB87BDA-911E-7DAA-3EEA-232341BD5106}"/>
              </a:ext>
            </a:extLst>
          </p:cNvPr>
          <p:cNvSpPr txBox="1"/>
          <p:nvPr/>
        </p:nvSpPr>
        <p:spPr>
          <a:xfrm>
            <a:off x="1574508" y="3068669"/>
            <a:ext cx="2407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O PRODUTO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F86B3B2-7525-E1DE-9F78-2EE3CC3AF951}"/>
              </a:ext>
            </a:extLst>
          </p:cNvPr>
          <p:cNvSpPr txBox="1"/>
          <p:nvPr/>
        </p:nvSpPr>
        <p:spPr>
          <a:xfrm>
            <a:off x="1809137" y="3827856"/>
            <a:ext cx="2664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EC4949"/>
                </a:solidFill>
                <a:latin typeface="AMX Black" pitchFamily="2" charset="0"/>
              </a:rPr>
              <a:t>FUNCIONAMENTO</a:t>
            </a:r>
            <a:endParaRPr lang="pt-BR" dirty="0">
              <a:solidFill>
                <a:srgbClr val="EC4949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0D9DF33-9970-43C5-5E8B-D2A19E5D68C1}"/>
              </a:ext>
            </a:extLst>
          </p:cNvPr>
          <p:cNvSpPr txBox="1"/>
          <p:nvPr/>
        </p:nvSpPr>
        <p:spPr>
          <a:xfrm>
            <a:off x="1604005" y="4609814"/>
            <a:ext cx="3233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BENEFÍCIOS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AAD9C6F-03F7-365F-16B2-D8720C181B8A}"/>
              </a:ext>
            </a:extLst>
          </p:cNvPr>
          <p:cNvSpPr txBox="1"/>
          <p:nvPr/>
        </p:nvSpPr>
        <p:spPr>
          <a:xfrm>
            <a:off x="6507870" y="3078096"/>
            <a:ext cx="2614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PÚBLICO-ALVO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F0BF195-72FD-0EDF-17D1-BAB2EB89B2AF}"/>
              </a:ext>
            </a:extLst>
          </p:cNvPr>
          <p:cNvSpPr txBox="1"/>
          <p:nvPr/>
        </p:nvSpPr>
        <p:spPr>
          <a:xfrm>
            <a:off x="6511253" y="3816449"/>
            <a:ext cx="318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POLÍTICA COMERCIAL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68D0427-7E57-77D7-8A9E-56EAC192E5FA}"/>
              </a:ext>
            </a:extLst>
          </p:cNvPr>
          <p:cNvSpPr txBox="1"/>
          <p:nvPr/>
        </p:nvSpPr>
        <p:spPr>
          <a:xfrm>
            <a:off x="6736053" y="4602240"/>
            <a:ext cx="150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MX Black" pitchFamily="2" charset="0"/>
              </a:rPr>
              <a:t>ATIVAÇÃO</a:t>
            </a:r>
            <a:endParaRPr lang="pt-BR" dirty="0"/>
          </a:p>
        </p:txBody>
      </p:sp>
      <p:pic>
        <p:nvPicPr>
          <p:cNvPr id="34" name="Gráfico 33">
            <a:extLst>
              <a:ext uri="{FF2B5EF4-FFF2-40B4-BE49-F238E27FC236}">
                <a16:creationId xmlns:a16="http://schemas.microsoft.com/office/drawing/2014/main" id="{D20741A4-7379-3D65-981B-082C899802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8A12ED66-A8C1-3D84-D9C4-EDF53D777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2234" y="3893061"/>
            <a:ext cx="295275" cy="21907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55CF30C5-B8F0-C414-8560-A2687E472CCE}"/>
              </a:ext>
            </a:extLst>
          </p:cNvPr>
          <p:cNvGrpSpPr/>
          <p:nvPr/>
        </p:nvGrpSpPr>
        <p:grpSpPr>
          <a:xfrm>
            <a:off x="792480" y="672899"/>
            <a:ext cx="8902127" cy="953814"/>
            <a:chOff x="792480" y="672899"/>
            <a:chExt cx="8902127" cy="953814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8B71A5D8-A95E-CD11-B446-F9773EE44A8C}"/>
                </a:ext>
              </a:extLst>
            </p:cNvPr>
            <p:cNvSpPr/>
            <p:nvPr/>
          </p:nvSpPr>
          <p:spPr>
            <a:xfrm>
              <a:off x="792480" y="672899"/>
              <a:ext cx="7904480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8B2F32BB-1442-F448-B6EB-59E7F483962F}"/>
                </a:ext>
              </a:extLst>
            </p:cNvPr>
            <p:cNvSpPr txBox="1"/>
            <p:nvPr/>
          </p:nvSpPr>
          <p:spPr>
            <a:xfrm>
              <a:off x="1036110" y="815819"/>
              <a:ext cx="865849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800" dirty="0">
                  <a:solidFill>
                    <a:schemeClr val="bg1"/>
                  </a:solidFill>
                  <a:latin typeface="AMX" pitchFamily="2" charset="77"/>
                </a:rPr>
                <a:t>Confira os assuntos que </a:t>
              </a:r>
              <a:r>
                <a:rPr lang="pt-BR" sz="3800" b="1" dirty="0">
                  <a:solidFill>
                    <a:schemeClr val="bg1"/>
                  </a:solidFill>
                  <a:latin typeface="AMX" pitchFamily="2" charset="77"/>
                </a:rPr>
                <a:t>vamos ver</a:t>
              </a:r>
              <a:endParaRPr lang="pt-BR" sz="380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</p:grpSp>
      <p:pic>
        <p:nvPicPr>
          <p:cNvPr id="11" name="Gráfico 10">
            <a:extLst>
              <a:ext uri="{FF2B5EF4-FFF2-40B4-BE49-F238E27FC236}">
                <a16:creationId xmlns:a16="http://schemas.microsoft.com/office/drawing/2014/main" id="{100BFA78-E14B-A185-ADC3-CD450902CF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9645"/>
          <a:stretch>
            <a:fillRect/>
          </a:stretch>
        </p:blipFill>
        <p:spPr>
          <a:xfrm>
            <a:off x="956737" y="0"/>
            <a:ext cx="8026289" cy="18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7218EA0-208C-8B37-EDB1-E7D8AEF80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2637" y="2061211"/>
            <a:ext cx="2619375" cy="288607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04CD0BA-1D7F-C44B-8BCB-222F5FE79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9987" y="2109312"/>
            <a:ext cx="2438400" cy="284797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CA17414-D63D-AAD2-47F5-B837A22CB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16923" y="2109312"/>
            <a:ext cx="2981325" cy="28575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5683F54D-BD4D-6AD2-AAAC-B97E276418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51588" y="2089786"/>
            <a:ext cx="2886075" cy="2857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E945793-4B59-E982-120D-CB5A62AEC359}"/>
              </a:ext>
            </a:extLst>
          </p:cNvPr>
          <p:cNvSpPr txBox="1"/>
          <p:nvPr/>
        </p:nvSpPr>
        <p:spPr>
          <a:xfrm>
            <a:off x="9042400" y="-1239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786394A-2598-02C4-FCCE-E1EF1292EF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6151" y="2230083"/>
            <a:ext cx="561975" cy="6381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C90202A-B103-789B-7481-8003F3E821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74616" y="2297731"/>
            <a:ext cx="638175" cy="63817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1EDF8619-1B6D-70A9-6456-F22010F734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34733" y="2316782"/>
            <a:ext cx="600075" cy="600075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EF1FF7B4-C2DF-34CB-2ABB-B228BB4FF7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102324" y="2278682"/>
            <a:ext cx="542925" cy="638175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B11B8622-81D8-B810-02E3-D01B655113E9}"/>
              </a:ext>
            </a:extLst>
          </p:cNvPr>
          <p:cNvSpPr txBox="1"/>
          <p:nvPr/>
        </p:nvSpPr>
        <p:spPr>
          <a:xfrm>
            <a:off x="895443" y="3261840"/>
            <a:ext cx="22560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>
                <a:solidFill>
                  <a:schemeClr val="bg1"/>
                </a:solidFill>
              </a:rPr>
              <a:t>Tecnologia de transporte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0FBE5F6-B281-108A-1FBE-D5E36C24E53F}"/>
              </a:ext>
            </a:extLst>
          </p:cNvPr>
          <p:cNvSpPr txBox="1"/>
          <p:nvPr/>
        </p:nvSpPr>
        <p:spPr>
          <a:xfrm>
            <a:off x="3642655" y="3261840"/>
            <a:ext cx="225602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>
                <a:solidFill>
                  <a:schemeClr val="bg1"/>
                </a:solidFill>
              </a:rPr>
              <a:t>Início do fluxo e classificação de rótulo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1B8DA4A6-6CDE-15A3-8094-3FCAA6639520}"/>
              </a:ext>
            </a:extLst>
          </p:cNvPr>
          <p:cNvSpPr txBox="1"/>
          <p:nvPr/>
        </p:nvSpPr>
        <p:spPr>
          <a:xfrm>
            <a:off x="6443230" y="3261840"/>
            <a:ext cx="225602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>
                <a:solidFill>
                  <a:schemeClr val="bg1"/>
                </a:solidFill>
              </a:rPr>
              <a:t>Políticas de qualidade </a:t>
            </a:r>
          </a:p>
          <a:p>
            <a:pPr lvl="0" algn="ctr"/>
            <a:r>
              <a:rPr lang="pt-BR" sz="2400" b="1" dirty="0">
                <a:solidFill>
                  <a:schemeClr val="bg1"/>
                </a:solidFill>
              </a:rPr>
              <a:t>de serviço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13D94F0-64C0-6EF9-71E0-ADDBA835ACD1}"/>
              </a:ext>
            </a:extLst>
          </p:cNvPr>
          <p:cNvSpPr txBox="1"/>
          <p:nvPr/>
        </p:nvSpPr>
        <p:spPr>
          <a:xfrm>
            <a:off x="9223253" y="3261840"/>
            <a:ext cx="22560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>
                <a:solidFill>
                  <a:schemeClr val="bg1"/>
                </a:solidFill>
              </a:rPr>
              <a:t>Finalização </a:t>
            </a:r>
          </a:p>
          <a:p>
            <a:pPr lvl="0" algn="ctr"/>
            <a:r>
              <a:rPr lang="pt-BR" sz="2400" b="1" dirty="0">
                <a:solidFill>
                  <a:schemeClr val="bg1"/>
                </a:solidFill>
              </a:rPr>
              <a:t>do fluxo</a:t>
            </a:r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id="{7F011588-FDFF-E5E8-AE4B-E7860BFDFE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856A92E-D5FE-1B99-556D-6282EC383B3E}"/>
              </a:ext>
            </a:extLst>
          </p:cNvPr>
          <p:cNvGrpSpPr/>
          <p:nvPr/>
        </p:nvGrpSpPr>
        <p:grpSpPr>
          <a:xfrm>
            <a:off x="3061395" y="229627"/>
            <a:ext cx="5824559" cy="953814"/>
            <a:chOff x="3061395" y="229627"/>
            <a:chExt cx="5824559" cy="953814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A7C7DCDC-6A1C-61B5-7235-814D130B6967}"/>
                </a:ext>
              </a:extLst>
            </p:cNvPr>
            <p:cNvSpPr/>
            <p:nvPr/>
          </p:nvSpPr>
          <p:spPr>
            <a:xfrm>
              <a:off x="3061395" y="229627"/>
              <a:ext cx="5813351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BBAA0D5-51A8-5B11-8196-19DEC192656A}"/>
                </a:ext>
              </a:extLst>
            </p:cNvPr>
            <p:cNvSpPr txBox="1"/>
            <p:nvPr/>
          </p:nvSpPr>
          <p:spPr>
            <a:xfrm>
              <a:off x="3072603" y="358262"/>
              <a:ext cx="58133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</a:rPr>
                <a:t>Funcionamento MPLS</a:t>
              </a:r>
            </a:p>
          </p:txBody>
        </p:sp>
      </p:grpSp>
      <p:pic>
        <p:nvPicPr>
          <p:cNvPr id="16" name="Gráfico 15">
            <a:extLst>
              <a:ext uri="{FF2B5EF4-FFF2-40B4-BE49-F238E27FC236}">
                <a16:creationId xmlns:a16="http://schemas.microsoft.com/office/drawing/2014/main" id="{D7B8EA47-337C-DF7A-4E2F-6C8BDB874F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40817"/>
          <a:stretch>
            <a:fillRect/>
          </a:stretch>
        </p:blipFill>
        <p:spPr>
          <a:xfrm>
            <a:off x="3317256" y="-71120"/>
            <a:ext cx="5813350" cy="142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BE1136C3-B777-0846-3BB9-30F0B2B7A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3225" y="2732795"/>
            <a:ext cx="6305550" cy="2419350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15CF88AE-727F-83FE-3277-AFF419ABA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74432" y="3159589"/>
            <a:ext cx="1276350" cy="62865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3A9E6546-DA64-A635-F27C-410CF11DD1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83345" y="2420337"/>
            <a:ext cx="409575" cy="63817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526492AC-AC0D-6DEC-A2B2-7D6338E5BD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93853" y="2228358"/>
            <a:ext cx="285750" cy="152400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47356F1F-22DF-E3EA-EF83-7CB9FBF999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64918" y="2988996"/>
            <a:ext cx="2152650" cy="590550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641C97D5-7AE2-FD60-FF2E-31A83A8F17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07254" y="3637053"/>
            <a:ext cx="2247900" cy="438150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475E0CF4-827B-284D-9EE4-27DFF1B262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28655" y="4857549"/>
            <a:ext cx="200025" cy="752475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FFB5E9F8-B72E-60D9-D3B2-57441529C3FC}"/>
              </a:ext>
            </a:extLst>
          </p:cNvPr>
          <p:cNvGrpSpPr/>
          <p:nvPr/>
        </p:nvGrpSpPr>
        <p:grpSpPr>
          <a:xfrm>
            <a:off x="554627" y="2859493"/>
            <a:ext cx="2201022" cy="953814"/>
            <a:chOff x="554627" y="2762726"/>
            <a:chExt cx="2201022" cy="953814"/>
          </a:xfrm>
        </p:grpSpPr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021B21E7-DB38-9DA0-9845-8F3763258EB0}"/>
                </a:ext>
              </a:extLst>
            </p:cNvPr>
            <p:cNvSpPr/>
            <p:nvPr/>
          </p:nvSpPr>
          <p:spPr>
            <a:xfrm>
              <a:off x="554627" y="2762726"/>
              <a:ext cx="2025771" cy="95381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5FB28C74-C760-E4DE-0C54-EF466427F56B}"/>
                </a:ext>
              </a:extLst>
            </p:cNvPr>
            <p:cNvSpPr txBox="1"/>
            <p:nvPr/>
          </p:nvSpPr>
          <p:spPr>
            <a:xfrm>
              <a:off x="729878" y="2909838"/>
              <a:ext cx="2025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EC4949"/>
                  </a:solidFill>
                </a:rPr>
                <a:t>1. </a:t>
              </a:r>
              <a:r>
                <a:rPr lang="pt-BR" b="1" dirty="0"/>
                <a:t>Classificação</a:t>
              </a:r>
            </a:p>
            <a:p>
              <a:r>
                <a:rPr lang="pt-BR" b="1" dirty="0"/>
                <a:t>     do tráfego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FBF4A2D-61C1-802C-8A2C-2DE6F6FFBE59}"/>
              </a:ext>
            </a:extLst>
          </p:cNvPr>
          <p:cNvGrpSpPr/>
          <p:nvPr/>
        </p:nvGrpSpPr>
        <p:grpSpPr>
          <a:xfrm>
            <a:off x="2177762" y="1652376"/>
            <a:ext cx="2201022" cy="953814"/>
            <a:chOff x="2177762" y="1555609"/>
            <a:chExt cx="2201022" cy="953814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03DB5D4A-040D-5984-6FD1-45C49B1552B2}"/>
                </a:ext>
              </a:extLst>
            </p:cNvPr>
            <p:cNvSpPr/>
            <p:nvPr/>
          </p:nvSpPr>
          <p:spPr>
            <a:xfrm>
              <a:off x="2177762" y="1555609"/>
              <a:ext cx="2201022" cy="95381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EAE67737-4F3B-8A74-AE62-0612E84BE120}"/>
                </a:ext>
              </a:extLst>
            </p:cNvPr>
            <p:cNvSpPr txBox="1"/>
            <p:nvPr/>
          </p:nvSpPr>
          <p:spPr>
            <a:xfrm>
              <a:off x="2230462" y="1702721"/>
              <a:ext cx="2025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EC4949"/>
                  </a:solidFill>
                </a:rPr>
                <a:t>2. </a:t>
              </a:r>
              <a:r>
                <a:rPr lang="pt-BR" b="1" dirty="0"/>
                <a:t>Atribuição de</a:t>
              </a:r>
            </a:p>
            <a:p>
              <a:pPr algn="ctr"/>
              <a:r>
                <a:rPr lang="pt-BR" b="1" dirty="0"/>
                <a:t>     rótulos (</a:t>
              </a:r>
              <a:r>
                <a:rPr lang="pt-BR" b="1" dirty="0" err="1"/>
                <a:t>labels</a:t>
              </a:r>
              <a:r>
                <a:rPr lang="pt-BR" b="1" dirty="0"/>
                <a:t>)​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6D3EBA0-7EBB-5E6B-B721-D4C0102155ED}"/>
              </a:ext>
            </a:extLst>
          </p:cNvPr>
          <p:cNvGrpSpPr/>
          <p:nvPr/>
        </p:nvGrpSpPr>
        <p:grpSpPr>
          <a:xfrm>
            <a:off x="6200597" y="1661049"/>
            <a:ext cx="3316971" cy="854188"/>
            <a:chOff x="6200597" y="1564282"/>
            <a:chExt cx="3316971" cy="854188"/>
          </a:xfrm>
        </p:grpSpPr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7E1F6F02-F125-A047-4A39-185434014C5A}"/>
                </a:ext>
              </a:extLst>
            </p:cNvPr>
            <p:cNvSpPr/>
            <p:nvPr/>
          </p:nvSpPr>
          <p:spPr>
            <a:xfrm>
              <a:off x="6298148" y="1564282"/>
              <a:ext cx="3219420" cy="8541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24613C9E-C8D4-7E2E-5787-ECFEE805A7F8}"/>
                </a:ext>
              </a:extLst>
            </p:cNvPr>
            <p:cNvSpPr txBox="1"/>
            <p:nvPr/>
          </p:nvSpPr>
          <p:spPr>
            <a:xfrm>
              <a:off x="6200597" y="1679396"/>
              <a:ext cx="32914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EC4949"/>
                  </a:solidFill>
                </a:rPr>
                <a:t>3. </a:t>
              </a:r>
              <a:r>
                <a:rPr lang="pt-BR" b="1" dirty="0"/>
                <a:t>Encaminhamento por</a:t>
              </a:r>
            </a:p>
            <a:p>
              <a:pPr algn="ctr"/>
              <a:r>
                <a:rPr lang="pt-BR" b="1" dirty="0"/>
                <a:t>     caminhos predefinidos​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D1AA2EB-A9C3-6696-3B9C-5C87E5B5DD26}"/>
              </a:ext>
            </a:extLst>
          </p:cNvPr>
          <p:cNvGrpSpPr/>
          <p:nvPr/>
        </p:nvGrpSpPr>
        <p:grpSpPr>
          <a:xfrm>
            <a:off x="9633446" y="2606190"/>
            <a:ext cx="1609710" cy="847697"/>
            <a:chOff x="9633446" y="2509423"/>
            <a:chExt cx="1609710" cy="84769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E3C72CDB-0095-4D0E-D8CA-A41F07A8D95F}"/>
                </a:ext>
              </a:extLst>
            </p:cNvPr>
            <p:cNvSpPr/>
            <p:nvPr/>
          </p:nvSpPr>
          <p:spPr>
            <a:xfrm>
              <a:off x="9633446" y="2509423"/>
              <a:ext cx="1609710" cy="8476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C51EEF5C-82EA-ADCD-9CE2-2529D78EB613}"/>
                </a:ext>
              </a:extLst>
            </p:cNvPr>
            <p:cNvSpPr txBox="1"/>
            <p:nvPr/>
          </p:nvSpPr>
          <p:spPr>
            <a:xfrm>
              <a:off x="9724328" y="2598559"/>
              <a:ext cx="14344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EC4949"/>
                  </a:solidFill>
                </a:rPr>
                <a:t>4. </a:t>
              </a:r>
              <a:r>
                <a:rPr lang="pt-BR" b="1" dirty="0"/>
                <a:t>Aplicação           de </a:t>
              </a:r>
              <a:r>
                <a:rPr lang="pt-BR" b="1" dirty="0" err="1"/>
                <a:t>QoS</a:t>
              </a:r>
              <a:endParaRPr lang="pt-BR" b="1" dirty="0"/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F6A131D-92B5-6927-20FF-65DB6BFF3AA6}"/>
              </a:ext>
            </a:extLst>
          </p:cNvPr>
          <p:cNvGrpSpPr/>
          <p:nvPr/>
        </p:nvGrpSpPr>
        <p:grpSpPr>
          <a:xfrm>
            <a:off x="9759307" y="4189825"/>
            <a:ext cx="1836491" cy="847697"/>
            <a:chOff x="9759307" y="4093058"/>
            <a:chExt cx="1836491" cy="847697"/>
          </a:xfrm>
        </p:grpSpPr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E8C86FB2-B8F5-0621-0DF8-BEB837A6BB5E}"/>
                </a:ext>
              </a:extLst>
            </p:cNvPr>
            <p:cNvSpPr/>
            <p:nvPr/>
          </p:nvSpPr>
          <p:spPr>
            <a:xfrm>
              <a:off x="9759307" y="4093058"/>
              <a:ext cx="1836491" cy="8476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CD824AE8-7530-A573-2115-FFE6E904A03C}"/>
                </a:ext>
              </a:extLst>
            </p:cNvPr>
            <p:cNvSpPr txBox="1"/>
            <p:nvPr/>
          </p:nvSpPr>
          <p:spPr>
            <a:xfrm>
              <a:off x="9884772" y="4199992"/>
              <a:ext cx="1701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EC4949"/>
                  </a:solidFill>
                </a:rPr>
                <a:t>5. </a:t>
              </a:r>
              <a:r>
                <a:rPr lang="pt-BR" b="1" dirty="0"/>
                <a:t>Isolamento</a:t>
              </a:r>
            </a:p>
            <a:p>
              <a:r>
                <a:rPr lang="pt-BR" b="1" dirty="0"/>
                <a:t>     da VPN​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63422B6-4183-7873-8FB8-3B3921065DDF}"/>
              </a:ext>
            </a:extLst>
          </p:cNvPr>
          <p:cNvGrpSpPr/>
          <p:nvPr/>
        </p:nvGrpSpPr>
        <p:grpSpPr>
          <a:xfrm>
            <a:off x="3546546" y="5278749"/>
            <a:ext cx="5082109" cy="602851"/>
            <a:chOff x="3546546" y="5181982"/>
            <a:chExt cx="5082109" cy="602851"/>
          </a:xfrm>
        </p:grpSpPr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803CD53E-7BFB-5FA4-A743-E97A3A1A7CF2}"/>
                </a:ext>
              </a:extLst>
            </p:cNvPr>
            <p:cNvSpPr/>
            <p:nvPr/>
          </p:nvSpPr>
          <p:spPr>
            <a:xfrm>
              <a:off x="3546546" y="5181982"/>
              <a:ext cx="4882083" cy="6028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3D0F9F21-6956-9101-DADF-7954491E68EA}"/>
                </a:ext>
              </a:extLst>
            </p:cNvPr>
            <p:cNvSpPr txBox="1"/>
            <p:nvPr/>
          </p:nvSpPr>
          <p:spPr>
            <a:xfrm>
              <a:off x="3681439" y="5287679"/>
              <a:ext cx="4947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EC4949"/>
                  </a:solidFill>
                </a:rPr>
                <a:t>6. </a:t>
              </a:r>
              <a:r>
                <a:rPr lang="pt-BR" b="1" dirty="0"/>
                <a:t>Remoção do rótulo e entrega do tráfego​</a:t>
              </a:r>
            </a:p>
          </p:txBody>
        </p:sp>
      </p:grpSp>
      <p:pic>
        <p:nvPicPr>
          <p:cNvPr id="47" name="Gráfico 46">
            <a:extLst>
              <a:ext uri="{FF2B5EF4-FFF2-40B4-BE49-F238E27FC236}">
                <a16:creationId xmlns:a16="http://schemas.microsoft.com/office/drawing/2014/main" id="{091D1373-3216-602A-B007-FE893452FD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9DA6262B-8CA3-2AE6-F0F9-690F1293D36A}"/>
              </a:ext>
            </a:extLst>
          </p:cNvPr>
          <p:cNvGrpSpPr/>
          <p:nvPr/>
        </p:nvGrpSpPr>
        <p:grpSpPr>
          <a:xfrm>
            <a:off x="3061395" y="229627"/>
            <a:ext cx="5824559" cy="953814"/>
            <a:chOff x="3061395" y="229627"/>
            <a:chExt cx="5824559" cy="953814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4224FCCD-F49F-02C6-3ABF-D3B419BF2E8E}"/>
                </a:ext>
              </a:extLst>
            </p:cNvPr>
            <p:cNvSpPr/>
            <p:nvPr/>
          </p:nvSpPr>
          <p:spPr>
            <a:xfrm>
              <a:off x="3061395" y="229627"/>
              <a:ext cx="5813351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5AF4D8CD-8A54-7DDD-FC1E-4F0B3A00CBF9}"/>
                </a:ext>
              </a:extLst>
            </p:cNvPr>
            <p:cNvSpPr txBox="1"/>
            <p:nvPr/>
          </p:nvSpPr>
          <p:spPr>
            <a:xfrm>
              <a:off x="3072603" y="358262"/>
              <a:ext cx="58133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</a:rPr>
                <a:t>Funcionamento MPLS</a:t>
              </a:r>
            </a:p>
          </p:txBody>
        </p:sp>
      </p:grpSp>
      <p:pic>
        <p:nvPicPr>
          <p:cNvPr id="17" name="Gráfico 16">
            <a:extLst>
              <a:ext uri="{FF2B5EF4-FFF2-40B4-BE49-F238E27FC236}">
                <a16:creationId xmlns:a16="http://schemas.microsoft.com/office/drawing/2014/main" id="{B45425F8-D208-A5F9-3F62-5B176C1766B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40817"/>
          <a:stretch>
            <a:fillRect/>
          </a:stretch>
        </p:blipFill>
        <p:spPr>
          <a:xfrm>
            <a:off x="3317256" y="-71120"/>
            <a:ext cx="5813350" cy="142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áfico 21">
            <a:extLst>
              <a:ext uri="{FF2B5EF4-FFF2-40B4-BE49-F238E27FC236}">
                <a16:creationId xmlns:a16="http://schemas.microsoft.com/office/drawing/2014/main" id="{55BA9EFF-6A72-A951-4DCF-CFF9EF701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FBFAF543-8B07-E074-BE6A-EAE15C02A136}"/>
              </a:ext>
            </a:extLst>
          </p:cNvPr>
          <p:cNvGrpSpPr/>
          <p:nvPr/>
        </p:nvGrpSpPr>
        <p:grpSpPr>
          <a:xfrm>
            <a:off x="1061417" y="229627"/>
            <a:ext cx="10069167" cy="953814"/>
            <a:chOff x="1061417" y="229627"/>
            <a:chExt cx="10069167" cy="953814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51F10136-F9B2-88BA-977F-86C10392D897}"/>
                </a:ext>
              </a:extLst>
            </p:cNvPr>
            <p:cNvSpPr/>
            <p:nvPr/>
          </p:nvSpPr>
          <p:spPr>
            <a:xfrm>
              <a:off x="1594958" y="229627"/>
              <a:ext cx="8954225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9D7CE4DB-11B6-2B0F-16C0-CDB1A3B2FA54}"/>
                </a:ext>
              </a:extLst>
            </p:cNvPr>
            <p:cNvSpPr txBox="1"/>
            <p:nvPr/>
          </p:nvSpPr>
          <p:spPr>
            <a:xfrm>
              <a:off x="1061417" y="366341"/>
              <a:ext cx="10069167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500" b="1" dirty="0">
                  <a:solidFill>
                    <a:schemeClr val="bg1"/>
                  </a:solidFill>
                </a:rPr>
                <a:t>Como a rede organiza o tráfego de dados?</a:t>
              </a:r>
            </a:p>
          </p:txBody>
        </p:sp>
      </p:grpSp>
      <p:pic>
        <p:nvPicPr>
          <p:cNvPr id="29" name="Gráfico 28">
            <a:extLst>
              <a:ext uri="{FF2B5EF4-FFF2-40B4-BE49-F238E27FC236}">
                <a16:creationId xmlns:a16="http://schemas.microsoft.com/office/drawing/2014/main" id="{12CA1564-326C-6509-96AC-0C79514AD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0961"/>
          <a:stretch>
            <a:fillRect/>
          </a:stretch>
        </p:blipFill>
        <p:spPr>
          <a:xfrm>
            <a:off x="1750987" y="-27097"/>
            <a:ext cx="9093828" cy="1345343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4453528-AE98-09AF-6B8C-44ECACCD4A81}"/>
              </a:ext>
            </a:extLst>
          </p:cNvPr>
          <p:cNvSpPr/>
          <p:nvPr/>
        </p:nvSpPr>
        <p:spPr>
          <a:xfrm>
            <a:off x="1078399" y="3429000"/>
            <a:ext cx="10052185" cy="1890252"/>
          </a:xfrm>
          <a:prstGeom prst="roundRect">
            <a:avLst>
              <a:gd name="adj" fmla="val 10913"/>
            </a:avLst>
          </a:prstGeom>
          <a:solidFill>
            <a:srgbClr val="EC4949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9F2053E-9A75-A108-85CD-0A070849F418}"/>
              </a:ext>
            </a:extLst>
          </p:cNvPr>
          <p:cNvSpPr txBox="1"/>
          <p:nvPr/>
        </p:nvSpPr>
        <p:spPr>
          <a:xfrm>
            <a:off x="1250849" y="1725701"/>
            <a:ext cx="9593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Priorizando o que é importante</a:t>
            </a:r>
            <a:r>
              <a:rPr lang="pt-BR" sz="2400" dirty="0"/>
              <a:t> por meio do uso de </a:t>
            </a:r>
            <a:r>
              <a:rPr lang="pt-BR" sz="2400" b="1" dirty="0" err="1"/>
              <a:t>CoS</a:t>
            </a:r>
            <a:r>
              <a:rPr lang="pt-BR" sz="2400" b="1" dirty="0"/>
              <a:t> e </a:t>
            </a:r>
            <a:r>
              <a:rPr lang="pt-BR" sz="2400" b="1" dirty="0" err="1"/>
              <a:t>QoS</a:t>
            </a:r>
            <a:r>
              <a:rPr lang="pt-BR" sz="2400" b="1" dirty="0"/>
              <a:t> </a:t>
            </a:r>
            <a:r>
              <a:rPr lang="pt-BR" sz="2400" dirty="0"/>
              <a:t>e </a:t>
            </a:r>
            <a:r>
              <a:rPr lang="pt-BR" sz="2400" b="1" dirty="0"/>
              <a:t>garantindo que a execução de um procedimento não seja prejudicada </a:t>
            </a:r>
            <a:r>
              <a:rPr lang="pt-BR" sz="2400" dirty="0"/>
              <a:t>pela execução de um outro. 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B4AB1501-3A4B-EABE-D9BB-6AEB89DFE68B}"/>
              </a:ext>
            </a:extLst>
          </p:cNvPr>
          <p:cNvGrpSpPr/>
          <p:nvPr/>
        </p:nvGrpSpPr>
        <p:grpSpPr>
          <a:xfrm>
            <a:off x="1358138" y="3583362"/>
            <a:ext cx="4670514" cy="646331"/>
            <a:chOff x="1391181" y="3583362"/>
            <a:chExt cx="4670514" cy="646331"/>
          </a:xfrm>
          <a:solidFill>
            <a:srgbClr val="880000"/>
          </a:solidFill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51F35872-8286-11C0-DEED-9A71D009B6ED}"/>
                </a:ext>
              </a:extLst>
            </p:cNvPr>
            <p:cNvSpPr/>
            <p:nvPr/>
          </p:nvSpPr>
          <p:spPr>
            <a:xfrm>
              <a:off x="1391181" y="3583362"/>
              <a:ext cx="4670514" cy="646331"/>
            </a:xfrm>
            <a:prstGeom prst="roundRect">
              <a:avLst>
                <a:gd name="adj" fmla="val 31965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CD59F0CF-F62F-DEB5-2310-A21E165E2761}"/>
                </a:ext>
              </a:extLst>
            </p:cNvPr>
            <p:cNvSpPr txBox="1"/>
            <p:nvPr/>
          </p:nvSpPr>
          <p:spPr>
            <a:xfrm>
              <a:off x="2090893" y="3668975"/>
              <a:ext cx="327108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dirty="0">
                  <a:solidFill>
                    <a:schemeClr val="bg1"/>
                  </a:solidFill>
                </a:rPr>
                <a:t>Classe de voz e vídeo 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BE228D48-F0F2-0034-D2B8-E54E171CC550}"/>
              </a:ext>
            </a:extLst>
          </p:cNvPr>
          <p:cNvGrpSpPr/>
          <p:nvPr/>
        </p:nvGrpSpPr>
        <p:grpSpPr>
          <a:xfrm>
            <a:off x="1358138" y="4427672"/>
            <a:ext cx="4670514" cy="646331"/>
            <a:chOff x="1391181" y="4427672"/>
            <a:chExt cx="4670514" cy="646331"/>
          </a:xfrm>
          <a:solidFill>
            <a:srgbClr val="880000"/>
          </a:solidFill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31C3C630-C71E-3E21-C6C5-AC1826945388}"/>
                </a:ext>
              </a:extLst>
            </p:cNvPr>
            <p:cNvSpPr/>
            <p:nvPr/>
          </p:nvSpPr>
          <p:spPr>
            <a:xfrm>
              <a:off x="1391181" y="4427672"/>
              <a:ext cx="4670514" cy="646331"/>
            </a:xfrm>
            <a:prstGeom prst="roundRect">
              <a:avLst>
                <a:gd name="adj" fmla="val 31965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D9AFEA8E-0675-EC7A-BE14-D3F192BBFD7B}"/>
                </a:ext>
              </a:extLst>
            </p:cNvPr>
            <p:cNvSpPr txBox="1"/>
            <p:nvPr/>
          </p:nvSpPr>
          <p:spPr>
            <a:xfrm>
              <a:off x="1835202" y="4512310"/>
              <a:ext cx="378247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b="1" dirty="0">
                  <a:solidFill>
                    <a:schemeClr val="bg1"/>
                  </a:solidFill>
                </a:rPr>
                <a:t>Classe de aplicações críticas 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50C3D840-FD7A-C0A1-20E9-AF20E8C95647}"/>
              </a:ext>
            </a:extLst>
          </p:cNvPr>
          <p:cNvGrpSpPr/>
          <p:nvPr/>
        </p:nvGrpSpPr>
        <p:grpSpPr>
          <a:xfrm>
            <a:off x="6223594" y="3583362"/>
            <a:ext cx="4714206" cy="646331"/>
            <a:chOff x="6223594" y="3583362"/>
            <a:chExt cx="4714206" cy="646331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299B7D50-8296-F618-DE86-2F37461979CC}"/>
                </a:ext>
              </a:extLst>
            </p:cNvPr>
            <p:cNvSpPr/>
            <p:nvPr/>
          </p:nvSpPr>
          <p:spPr>
            <a:xfrm>
              <a:off x="6223594" y="3583362"/>
              <a:ext cx="4670514" cy="646331"/>
            </a:xfrm>
            <a:prstGeom prst="roundRect">
              <a:avLst>
                <a:gd name="adj" fmla="val 31965"/>
              </a:avLst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CC49CD51-CDFD-7382-53A5-252288FF6B71}"/>
                </a:ext>
              </a:extLst>
            </p:cNvPr>
            <p:cNvSpPr txBox="1"/>
            <p:nvPr/>
          </p:nvSpPr>
          <p:spPr>
            <a:xfrm>
              <a:off x="6358263" y="3674368"/>
              <a:ext cx="457953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b="1" dirty="0">
                  <a:solidFill>
                    <a:schemeClr val="bg1"/>
                  </a:solidFill>
                </a:rPr>
                <a:t>Classe de aplicações transacionais 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D4330A79-3706-5F2D-7BE2-27B04E751BB8}"/>
              </a:ext>
            </a:extLst>
          </p:cNvPr>
          <p:cNvGrpSpPr/>
          <p:nvPr/>
        </p:nvGrpSpPr>
        <p:grpSpPr>
          <a:xfrm>
            <a:off x="6223594" y="4427672"/>
            <a:ext cx="4670514" cy="646331"/>
            <a:chOff x="6256637" y="4427672"/>
            <a:chExt cx="4670514" cy="646331"/>
          </a:xfrm>
          <a:solidFill>
            <a:srgbClr val="880000"/>
          </a:solidFill>
        </p:grpSpPr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1E887EDC-6BBA-D37A-803E-D8A36A69FDE5}"/>
                </a:ext>
              </a:extLst>
            </p:cNvPr>
            <p:cNvSpPr/>
            <p:nvPr/>
          </p:nvSpPr>
          <p:spPr>
            <a:xfrm>
              <a:off x="6256637" y="4427672"/>
              <a:ext cx="4670514" cy="646331"/>
            </a:xfrm>
            <a:prstGeom prst="roundRect">
              <a:avLst>
                <a:gd name="adj" fmla="val 31965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A6FD1789-E4DF-8853-7504-6BBE92A267F9}"/>
                </a:ext>
              </a:extLst>
            </p:cNvPr>
            <p:cNvSpPr txBox="1"/>
            <p:nvPr/>
          </p:nvSpPr>
          <p:spPr>
            <a:xfrm>
              <a:off x="6633618" y="4512310"/>
              <a:ext cx="398159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b="1" dirty="0">
                  <a:solidFill>
                    <a:schemeClr val="bg1"/>
                  </a:solidFill>
                </a:rPr>
                <a:t>Best </a:t>
              </a:r>
              <a:r>
                <a:rPr lang="pt-BR" sz="2200" b="1" dirty="0" err="1">
                  <a:solidFill>
                    <a:schemeClr val="bg1"/>
                  </a:solidFill>
                </a:rPr>
                <a:t>effort</a:t>
              </a:r>
              <a:r>
                <a:rPr lang="pt-BR" sz="2200" b="1" dirty="0">
                  <a:solidFill>
                    <a:schemeClr val="bg1"/>
                  </a:solidFill>
                </a:rPr>
                <a:t> ou melhor esforço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20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C8BDA-9D59-93BC-2768-08E011F1A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D0C991D0-777E-AB8A-83DF-B716FBB1E408}"/>
              </a:ext>
            </a:extLst>
          </p:cNvPr>
          <p:cNvSpPr txBox="1"/>
          <p:nvPr/>
        </p:nvSpPr>
        <p:spPr>
          <a:xfrm>
            <a:off x="1083140" y="427909"/>
            <a:ext cx="4828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</a:rPr>
              <a:t>Vimos até agora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D9276FF-BD7B-E121-C603-5AB99D7C0B56}"/>
              </a:ext>
            </a:extLst>
          </p:cNvPr>
          <p:cNvSpPr txBox="1"/>
          <p:nvPr/>
        </p:nvSpPr>
        <p:spPr>
          <a:xfrm>
            <a:off x="7714819" y="2358405"/>
            <a:ext cx="41920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b="1" dirty="0">
                <a:solidFill>
                  <a:schemeClr val="bg1"/>
                </a:solidFill>
              </a:rPr>
              <a:t>Alguma dúvida?</a:t>
            </a:r>
            <a:endParaRPr lang="pt-BR" sz="7000" dirty="0">
              <a:solidFill>
                <a:schemeClr val="bg1"/>
              </a:solidFill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032930F7-BC51-B563-0018-D05B8D22A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CC507BD-000E-E657-B721-ACCBAB38994C}"/>
              </a:ext>
            </a:extLst>
          </p:cNvPr>
          <p:cNvGrpSpPr/>
          <p:nvPr/>
        </p:nvGrpSpPr>
        <p:grpSpPr>
          <a:xfrm>
            <a:off x="1251404" y="1820229"/>
            <a:ext cx="5979514" cy="1133989"/>
            <a:chOff x="1251404" y="1820229"/>
            <a:chExt cx="5979514" cy="1133989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0247FFF5-2B90-0642-0113-8EABFBC5A7D5}"/>
                </a:ext>
              </a:extLst>
            </p:cNvPr>
            <p:cNvSpPr/>
            <p:nvPr/>
          </p:nvSpPr>
          <p:spPr>
            <a:xfrm>
              <a:off x="1251404" y="1820229"/>
              <a:ext cx="5656345" cy="11339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F8D6B82-ADB4-AE8B-DB82-D12BE62B64E0}"/>
                </a:ext>
              </a:extLst>
            </p:cNvPr>
            <p:cNvSpPr txBox="1"/>
            <p:nvPr/>
          </p:nvSpPr>
          <p:spPr>
            <a:xfrm>
              <a:off x="1847449" y="1875459"/>
              <a:ext cx="538346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2800" b="1" dirty="0"/>
                <a:t>Entrada, classificação e rotulagem do tráfego</a:t>
              </a:r>
              <a:endParaRPr lang="pt-BR" dirty="0">
                <a:latin typeface="+mj-lt"/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BE5F203-818E-D5B2-4FC6-926A5CE423B2}"/>
              </a:ext>
            </a:extLst>
          </p:cNvPr>
          <p:cNvGrpSpPr/>
          <p:nvPr/>
        </p:nvGrpSpPr>
        <p:grpSpPr>
          <a:xfrm>
            <a:off x="1251404" y="3141000"/>
            <a:ext cx="5656345" cy="1133989"/>
            <a:chOff x="1251404" y="3141000"/>
            <a:chExt cx="5656345" cy="1133989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B044896C-97E8-57CF-41F7-B5D6CCC21D78}"/>
                </a:ext>
              </a:extLst>
            </p:cNvPr>
            <p:cNvSpPr/>
            <p:nvPr/>
          </p:nvSpPr>
          <p:spPr>
            <a:xfrm>
              <a:off x="1251404" y="3141000"/>
              <a:ext cx="5656345" cy="11339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D23C236A-DD35-AF62-387B-6B2A9122D42F}"/>
                </a:ext>
              </a:extLst>
            </p:cNvPr>
            <p:cNvSpPr txBox="1"/>
            <p:nvPr/>
          </p:nvSpPr>
          <p:spPr>
            <a:xfrm>
              <a:off x="1847449" y="3201122"/>
              <a:ext cx="478446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2800" b="1" dirty="0"/>
                <a:t>Encaminhamento inteligente com </a:t>
              </a:r>
              <a:r>
                <a:rPr lang="pt-BR" altLang="pt-BR" sz="2800" b="1" dirty="0" err="1"/>
                <a:t>QoS</a:t>
              </a:r>
              <a:r>
                <a:rPr lang="pt-BR" altLang="pt-BR" sz="2800" b="1" dirty="0"/>
                <a:t> e </a:t>
              </a:r>
              <a:r>
                <a:rPr lang="pt-BR" altLang="pt-BR" sz="2800" b="1" dirty="0" err="1"/>
                <a:t>QoS</a:t>
              </a:r>
              <a:r>
                <a:rPr lang="pt-BR" altLang="pt-BR" sz="2800" b="1" dirty="0"/>
                <a:t> 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D2A4547F-DE37-E2F8-6F49-F05ECAEB494E}"/>
              </a:ext>
            </a:extLst>
          </p:cNvPr>
          <p:cNvGrpSpPr/>
          <p:nvPr/>
        </p:nvGrpSpPr>
        <p:grpSpPr>
          <a:xfrm>
            <a:off x="1251404" y="4461771"/>
            <a:ext cx="5656345" cy="1133989"/>
            <a:chOff x="1251404" y="4461771"/>
            <a:chExt cx="5656345" cy="1133989"/>
          </a:xfrm>
        </p:grpSpPr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D0603C02-E6CB-EF5C-65E1-CE8D4CA7B45A}"/>
                </a:ext>
              </a:extLst>
            </p:cNvPr>
            <p:cNvSpPr/>
            <p:nvPr/>
          </p:nvSpPr>
          <p:spPr>
            <a:xfrm>
              <a:off x="1251404" y="4461771"/>
              <a:ext cx="5656345" cy="11339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27539181-AD0E-72F6-C645-EDDB17AB8376}"/>
                </a:ext>
              </a:extLst>
            </p:cNvPr>
            <p:cNvSpPr txBox="1"/>
            <p:nvPr/>
          </p:nvSpPr>
          <p:spPr>
            <a:xfrm>
              <a:off x="1847449" y="4538505"/>
              <a:ext cx="433228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2800" b="1" dirty="0"/>
                <a:t>Isolamento e entrega segura de dados</a:t>
              </a:r>
            </a:p>
          </p:txBody>
        </p:sp>
      </p:grp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7C4A8DA-01C6-593E-E263-5CC585E5BBAE}"/>
              </a:ext>
            </a:extLst>
          </p:cNvPr>
          <p:cNvSpPr/>
          <p:nvPr/>
        </p:nvSpPr>
        <p:spPr>
          <a:xfrm>
            <a:off x="773183" y="1959150"/>
            <a:ext cx="832315" cy="83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FF44FDC-AB5B-C877-3886-2AEDFEF26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2140177"/>
            <a:ext cx="595383" cy="441736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41AD29D-F31C-7449-6E96-B01C9CA6C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232" t="19897"/>
          <a:stretch>
            <a:fillRect/>
          </a:stretch>
        </p:blipFill>
        <p:spPr>
          <a:xfrm>
            <a:off x="0" y="-171073"/>
            <a:ext cx="6402386" cy="1603365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371E7B1-81B7-60A3-4150-D2B33CF27E96}"/>
              </a:ext>
            </a:extLst>
          </p:cNvPr>
          <p:cNvSpPr/>
          <p:nvPr/>
        </p:nvSpPr>
        <p:spPr>
          <a:xfrm>
            <a:off x="773183" y="3301051"/>
            <a:ext cx="832315" cy="83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DE76C65-AC97-16A4-C254-B93E39441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3482078"/>
            <a:ext cx="595383" cy="441736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488F922-89F9-3BA6-2FE7-B2C810979094}"/>
              </a:ext>
            </a:extLst>
          </p:cNvPr>
          <p:cNvSpPr/>
          <p:nvPr/>
        </p:nvSpPr>
        <p:spPr>
          <a:xfrm>
            <a:off x="773183" y="4588540"/>
            <a:ext cx="832315" cy="83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D8AAFA7-4B43-0CA8-FF8A-A8DD1D373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4769567"/>
            <a:ext cx="595383" cy="44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49C058F7-2CD0-A958-BC64-38BD815B6391}"/>
              </a:ext>
            </a:extLst>
          </p:cNvPr>
          <p:cNvGrpSpPr/>
          <p:nvPr/>
        </p:nvGrpSpPr>
        <p:grpSpPr>
          <a:xfrm>
            <a:off x="1615440" y="2184400"/>
            <a:ext cx="9123679" cy="2643238"/>
            <a:chOff x="1615440" y="2184400"/>
            <a:chExt cx="9123679" cy="2643238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5C2A26B1-80CD-2332-98B1-30C08FDBB00E}"/>
                </a:ext>
              </a:extLst>
            </p:cNvPr>
            <p:cNvSpPr/>
            <p:nvPr/>
          </p:nvSpPr>
          <p:spPr>
            <a:xfrm>
              <a:off x="1615440" y="2184400"/>
              <a:ext cx="9123679" cy="2643238"/>
            </a:xfrm>
            <a:prstGeom prst="roundRect">
              <a:avLst>
                <a:gd name="adj" fmla="val 10913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EB1C5BCF-B59F-E1FF-D254-0A1E769436A1}"/>
                </a:ext>
              </a:extLst>
            </p:cNvPr>
            <p:cNvSpPr txBox="1"/>
            <p:nvPr/>
          </p:nvSpPr>
          <p:spPr>
            <a:xfrm>
              <a:off x="2672271" y="2459504"/>
              <a:ext cx="6847455" cy="193899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3000" dirty="0">
                  <a:latin typeface="+mj-lt"/>
                </a:rPr>
                <a:t>Relembre alguns dos</a:t>
              </a:r>
              <a:r>
                <a:rPr lang="pt-BR" altLang="pt-BR" sz="3000" b="1" dirty="0">
                  <a:latin typeface="+mj-lt"/>
                </a:rPr>
                <a:t> principais conceitos usados no treinamento</a:t>
              </a:r>
              <a:r>
                <a:rPr lang="pt-BR" altLang="pt-BR" sz="3000" dirty="0">
                  <a:latin typeface="+mj-lt"/>
                </a:rPr>
                <a:t>.</a:t>
              </a:r>
              <a:br>
                <a:rPr lang="pt-BR" altLang="pt-BR" sz="3000" dirty="0">
                  <a:latin typeface="+mj-lt"/>
                </a:rPr>
              </a:br>
              <a:r>
                <a:rPr lang="pt-BR" altLang="pt-BR" sz="3000" dirty="0">
                  <a:latin typeface="+mj-lt"/>
                </a:rPr>
                <a:t>Faça as palavras-cruzadas e use as dicas para completar com a palavra correta.</a:t>
              </a:r>
            </a:p>
          </p:txBody>
        </p:sp>
      </p:grpSp>
      <p:pic>
        <p:nvPicPr>
          <p:cNvPr id="12" name="Gráfico 11">
            <a:extLst>
              <a:ext uri="{FF2B5EF4-FFF2-40B4-BE49-F238E27FC236}">
                <a16:creationId xmlns:a16="http://schemas.microsoft.com/office/drawing/2014/main" id="{104A8354-9F7E-585F-1040-77ED51392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84F4FFA6-04BA-4FD3-0009-82A510E51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1913" y="0"/>
            <a:ext cx="8059086" cy="507682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2CCB931-BAA2-EA18-0D63-BC7153A0F5A4}"/>
              </a:ext>
            </a:extLst>
          </p:cNvPr>
          <p:cNvSpPr txBox="1"/>
          <p:nvPr/>
        </p:nvSpPr>
        <p:spPr>
          <a:xfrm>
            <a:off x="2282930" y="631980"/>
            <a:ext cx="762614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</a:rPr>
              <a:t>Teste seu conhecimento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808378C-54CD-9808-6147-88D7D9B35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36758" y="631980"/>
            <a:ext cx="471026" cy="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6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45F39-8CB5-3D19-F21E-441B21338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áfico 35">
            <a:extLst>
              <a:ext uri="{FF2B5EF4-FFF2-40B4-BE49-F238E27FC236}">
                <a16:creationId xmlns:a16="http://schemas.microsoft.com/office/drawing/2014/main" id="{D1376659-6D5F-583F-D31A-45C22816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2913870"/>
            <a:ext cx="4157698" cy="756914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FC7653B3-FA5D-C036-B9E9-8CD7ABFD5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3665697"/>
            <a:ext cx="4157698" cy="756914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7D710A7A-D03A-1542-9BCD-BEDC6889C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4428769"/>
            <a:ext cx="4157698" cy="756914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9B4D0FA8-E966-D86B-2B15-65891796F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2913870"/>
            <a:ext cx="4157698" cy="756914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593DF262-2054-4D0E-2685-E929F7259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3665697"/>
            <a:ext cx="4157698" cy="756914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F3A32F38-889F-C89F-95E8-B78AF4ECB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4428769"/>
            <a:ext cx="4157698" cy="756914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EE87CB84-6B53-3501-AFE3-5B3393BDE5E5}"/>
              </a:ext>
            </a:extLst>
          </p:cNvPr>
          <p:cNvSpPr txBox="1"/>
          <p:nvPr/>
        </p:nvSpPr>
        <p:spPr>
          <a:xfrm>
            <a:off x="1574508" y="3068669"/>
            <a:ext cx="2407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O PRODUTO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931FC48A-631C-B07E-7A1F-9B01A42089E8}"/>
              </a:ext>
            </a:extLst>
          </p:cNvPr>
          <p:cNvSpPr txBox="1"/>
          <p:nvPr/>
        </p:nvSpPr>
        <p:spPr>
          <a:xfrm>
            <a:off x="1809137" y="3827856"/>
            <a:ext cx="2664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MX Black" pitchFamily="2" charset="0"/>
              </a:rPr>
              <a:t>FUNCIONAMENTO</a:t>
            </a:r>
            <a:endParaRPr lang="pt-BR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88B5EAD1-2E60-38BC-1C28-B55229F5D6FE}"/>
              </a:ext>
            </a:extLst>
          </p:cNvPr>
          <p:cNvSpPr txBox="1"/>
          <p:nvPr/>
        </p:nvSpPr>
        <p:spPr>
          <a:xfrm>
            <a:off x="1604005" y="4609814"/>
            <a:ext cx="3233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solidFill>
                  <a:srgbClr val="EC4949"/>
                </a:solidFill>
                <a:latin typeface="AMX Black" pitchFamily="2" charset="0"/>
              </a:rPr>
              <a:t>BENEFÍCIOS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20E06011-C6E2-8636-A5E5-F1C2A916E0F0}"/>
              </a:ext>
            </a:extLst>
          </p:cNvPr>
          <p:cNvSpPr txBox="1"/>
          <p:nvPr/>
        </p:nvSpPr>
        <p:spPr>
          <a:xfrm>
            <a:off x="6479589" y="3087523"/>
            <a:ext cx="2614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PÚBLICO-ALVO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D54DFD49-92B7-A497-0FB0-408D82014364}"/>
              </a:ext>
            </a:extLst>
          </p:cNvPr>
          <p:cNvSpPr txBox="1"/>
          <p:nvPr/>
        </p:nvSpPr>
        <p:spPr>
          <a:xfrm>
            <a:off x="6511253" y="3816449"/>
            <a:ext cx="318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POLÍTICA COMERCIAL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B456957B-C9E4-3D43-7596-DBB2DE0EAC4B}"/>
              </a:ext>
            </a:extLst>
          </p:cNvPr>
          <p:cNvSpPr txBox="1"/>
          <p:nvPr/>
        </p:nvSpPr>
        <p:spPr>
          <a:xfrm>
            <a:off x="6736053" y="4602240"/>
            <a:ext cx="150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MX Black" pitchFamily="2" charset="0"/>
              </a:rPr>
              <a:t>ATIVAÇÃO</a:t>
            </a:r>
            <a:endParaRPr lang="pt-BR" dirty="0"/>
          </a:p>
        </p:txBody>
      </p:sp>
      <p:pic>
        <p:nvPicPr>
          <p:cNvPr id="50" name="Gráfico 49">
            <a:extLst>
              <a:ext uri="{FF2B5EF4-FFF2-40B4-BE49-F238E27FC236}">
                <a16:creationId xmlns:a16="http://schemas.microsoft.com/office/drawing/2014/main" id="{86A5656E-F057-7E42-BB28-1B311D550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pic>
        <p:nvPicPr>
          <p:cNvPr id="52" name="Gráfico 51">
            <a:extLst>
              <a:ext uri="{FF2B5EF4-FFF2-40B4-BE49-F238E27FC236}">
                <a16:creationId xmlns:a16="http://schemas.microsoft.com/office/drawing/2014/main" id="{6CE86CD8-8ACB-999C-EFE5-0A679E24F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37201" y="4657284"/>
            <a:ext cx="295275" cy="21907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FD867FF7-EE4E-8950-2CA5-73C868BE9E1E}"/>
              </a:ext>
            </a:extLst>
          </p:cNvPr>
          <p:cNvGrpSpPr/>
          <p:nvPr/>
        </p:nvGrpSpPr>
        <p:grpSpPr>
          <a:xfrm>
            <a:off x="792480" y="672899"/>
            <a:ext cx="8902127" cy="953814"/>
            <a:chOff x="792480" y="672899"/>
            <a:chExt cx="8902127" cy="953814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912B28EB-FAF9-038D-4D2E-BE3F51D61EF2}"/>
                </a:ext>
              </a:extLst>
            </p:cNvPr>
            <p:cNvSpPr/>
            <p:nvPr/>
          </p:nvSpPr>
          <p:spPr>
            <a:xfrm>
              <a:off x="792480" y="672899"/>
              <a:ext cx="7904480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EBC914F2-7BFC-AEB1-B1BF-2DBF7D1E951E}"/>
                </a:ext>
              </a:extLst>
            </p:cNvPr>
            <p:cNvSpPr txBox="1"/>
            <p:nvPr/>
          </p:nvSpPr>
          <p:spPr>
            <a:xfrm>
              <a:off x="1036110" y="815819"/>
              <a:ext cx="865849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800" dirty="0">
                  <a:solidFill>
                    <a:schemeClr val="bg1"/>
                  </a:solidFill>
                  <a:latin typeface="AMX" pitchFamily="2" charset="77"/>
                </a:rPr>
                <a:t>Confira os assuntos que </a:t>
              </a:r>
              <a:r>
                <a:rPr lang="pt-BR" sz="3800" b="1" dirty="0">
                  <a:solidFill>
                    <a:schemeClr val="bg1"/>
                  </a:solidFill>
                  <a:latin typeface="AMX" pitchFamily="2" charset="77"/>
                </a:rPr>
                <a:t>vamos ver</a:t>
              </a:r>
              <a:endParaRPr lang="pt-BR" sz="380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165F543E-62F2-8368-1A1D-816BCD3613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9645"/>
          <a:stretch>
            <a:fillRect/>
          </a:stretch>
        </p:blipFill>
        <p:spPr>
          <a:xfrm>
            <a:off x="956737" y="0"/>
            <a:ext cx="8026289" cy="18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8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6EDAD3C-0325-CF6C-17CA-CF6EE834D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15290A9-54A8-E85C-F57C-06DF08E68BB4}"/>
              </a:ext>
            </a:extLst>
          </p:cNvPr>
          <p:cNvSpPr txBox="1"/>
          <p:nvPr/>
        </p:nvSpPr>
        <p:spPr>
          <a:xfrm>
            <a:off x="975963" y="1274731"/>
            <a:ext cx="6178680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500" dirty="0"/>
              <a:t>Sejam </a:t>
            </a:r>
          </a:p>
          <a:p>
            <a:r>
              <a:rPr lang="pt-BR" sz="4500" dirty="0"/>
              <a:t>bem-vindos </a:t>
            </a:r>
          </a:p>
          <a:p>
            <a:r>
              <a:rPr lang="pt-BR" sz="4500" dirty="0"/>
              <a:t>ao treinamento </a:t>
            </a:r>
            <a:r>
              <a:rPr lang="pt-BR" sz="10000" b="1" dirty="0">
                <a:solidFill>
                  <a:srgbClr val="530C05"/>
                </a:solidFill>
              </a:rPr>
              <a:t>MPLS!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ACA05A9-0F9D-AFD1-1ABC-4C9FE34E5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01518"/>
            <a:ext cx="3385874" cy="4404546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E16559DD-4ACB-F3DF-30BA-111C9AA43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9354" y="5987633"/>
            <a:ext cx="2764556" cy="36927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34E70755-83D4-682C-A7B8-B4E5BF0C7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269"/>
          <a:stretch>
            <a:fillRect/>
          </a:stretch>
        </p:blipFill>
        <p:spPr>
          <a:xfrm>
            <a:off x="142241" y="4240489"/>
            <a:ext cx="503491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B536A-B578-3865-11EC-DA893C3D1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4D5F8099-02CC-738E-1A25-7CF05E91DBD4}"/>
              </a:ext>
            </a:extLst>
          </p:cNvPr>
          <p:cNvSpPr txBox="1"/>
          <p:nvPr/>
        </p:nvSpPr>
        <p:spPr>
          <a:xfrm>
            <a:off x="1377304" y="1661337"/>
            <a:ext cx="94373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O MPLS </a:t>
            </a:r>
            <a:r>
              <a:rPr lang="pt-BR" sz="2800" b="1" dirty="0"/>
              <a:t>conecta e evolui a rede IP </a:t>
            </a:r>
            <a:r>
              <a:rPr lang="pt-BR" sz="2800" dirty="0"/>
              <a:t>tradicional entregando: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A17602B7-0D7D-02F1-C767-8AB885C04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47E771DF-689A-1157-435C-D55DC07C7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0677" y="2761419"/>
            <a:ext cx="2447925" cy="246697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0DB6A34-ABAF-9621-91DF-DCC7ECA51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67588" y="2754756"/>
            <a:ext cx="2684296" cy="246697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576A9840-3D71-F932-FCD7-CB538F071D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0532" y="2772374"/>
            <a:ext cx="2981325" cy="2466975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BC4DC753-BF01-4242-5C0E-E5CE2D811A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43283" y="2763565"/>
            <a:ext cx="2886075" cy="2466975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664FF3F5-312B-8923-DF3B-6EE98D276E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63734" y="2938309"/>
            <a:ext cx="457200" cy="647700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1A4FF762-756E-C7B9-E1E1-3E0438EA0F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14850" y="2975180"/>
            <a:ext cx="523875" cy="657225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4590C1CF-2C78-162F-5743-1639AE09C0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35971" y="2967191"/>
            <a:ext cx="628650" cy="638175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E778A123-3514-8ED1-4A7C-5072292D0E9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008330" y="2957359"/>
            <a:ext cx="628650" cy="628650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14BA160A-E8EB-B48E-9802-15A2E7645108}"/>
              </a:ext>
            </a:extLst>
          </p:cNvPr>
          <p:cNvSpPr txBox="1"/>
          <p:nvPr/>
        </p:nvSpPr>
        <p:spPr>
          <a:xfrm>
            <a:off x="892600" y="4084521"/>
            <a:ext cx="225602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500" b="1" dirty="0">
                <a:solidFill>
                  <a:schemeClr val="bg1"/>
                </a:solidFill>
              </a:rPr>
              <a:t>Segurança</a:t>
            </a:r>
            <a:endParaRPr lang="pt-BR" sz="2500" dirty="0">
              <a:solidFill>
                <a:schemeClr val="bg1"/>
              </a:solidFill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52B2D17-5ED0-471B-B176-6654F155D561}"/>
              </a:ext>
            </a:extLst>
          </p:cNvPr>
          <p:cNvSpPr txBox="1"/>
          <p:nvPr/>
        </p:nvSpPr>
        <p:spPr>
          <a:xfrm>
            <a:off x="3645960" y="4084521"/>
            <a:ext cx="225602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500" b="1" dirty="0">
                <a:solidFill>
                  <a:schemeClr val="bg1"/>
                </a:solidFill>
              </a:rPr>
              <a:t>Confiança</a:t>
            </a:r>
            <a:endParaRPr lang="pt-BR" sz="2500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B4D3EE5-235C-2D5B-466B-60C1E1019C49}"/>
              </a:ext>
            </a:extLst>
          </p:cNvPr>
          <p:cNvSpPr txBox="1"/>
          <p:nvPr/>
        </p:nvSpPr>
        <p:spPr>
          <a:xfrm>
            <a:off x="6422281" y="4084521"/>
            <a:ext cx="225602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500" b="1" dirty="0">
                <a:solidFill>
                  <a:schemeClr val="bg1"/>
                </a:solidFill>
              </a:rPr>
              <a:t>Eficiência</a:t>
            </a:r>
            <a:endParaRPr lang="pt-BR" sz="2500" dirty="0">
              <a:solidFill>
                <a:schemeClr val="bg1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D3C648A-AF18-F27B-7CF3-29AF21DA739E}"/>
              </a:ext>
            </a:extLst>
          </p:cNvPr>
          <p:cNvSpPr txBox="1"/>
          <p:nvPr/>
        </p:nvSpPr>
        <p:spPr>
          <a:xfrm>
            <a:off x="9215519" y="4084521"/>
            <a:ext cx="225602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500" b="1" dirty="0">
                <a:solidFill>
                  <a:schemeClr val="bg1"/>
                </a:solidFill>
              </a:rPr>
              <a:t>Escalabilidade</a:t>
            </a:r>
            <a:endParaRPr lang="pt-BR" sz="2500" dirty="0">
              <a:solidFill>
                <a:schemeClr val="bg1"/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0B4FE98-0BE6-E6F8-38AE-30C452660FFF}"/>
              </a:ext>
            </a:extLst>
          </p:cNvPr>
          <p:cNvGrpSpPr/>
          <p:nvPr/>
        </p:nvGrpSpPr>
        <p:grpSpPr>
          <a:xfrm>
            <a:off x="3061395" y="229627"/>
            <a:ext cx="5824559" cy="953814"/>
            <a:chOff x="3061395" y="229627"/>
            <a:chExt cx="5824559" cy="953814"/>
          </a:xfrm>
        </p:grpSpPr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A24BABF9-1EBD-F3A3-D3DC-DD5938A31D4B}"/>
                </a:ext>
              </a:extLst>
            </p:cNvPr>
            <p:cNvSpPr/>
            <p:nvPr/>
          </p:nvSpPr>
          <p:spPr>
            <a:xfrm>
              <a:off x="3061395" y="229627"/>
              <a:ext cx="5813351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B4D5F07C-C4BA-0103-90CB-A4855129EF45}"/>
                </a:ext>
              </a:extLst>
            </p:cNvPr>
            <p:cNvSpPr txBox="1"/>
            <p:nvPr/>
          </p:nvSpPr>
          <p:spPr>
            <a:xfrm>
              <a:off x="3072603" y="358262"/>
              <a:ext cx="58133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</a:rPr>
                <a:t>Quais os benefícios?</a:t>
              </a:r>
            </a:p>
          </p:txBody>
        </p:sp>
      </p:grpSp>
      <p:pic>
        <p:nvPicPr>
          <p:cNvPr id="41" name="Gráfico 40">
            <a:extLst>
              <a:ext uri="{FF2B5EF4-FFF2-40B4-BE49-F238E27FC236}">
                <a16:creationId xmlns:a16="http://schemas.microsoft.com/office/drawing/2014/main" id="{0F50CCD4-769A-507C-140B-1DCF0020039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40817"/>
          <a:stretch>
            <a:fillRect/>
          </a:stretch>
        </p:blipFill>
        <p:spPr>
          <a:xfrm>
            <a:off x="3317256" y="-71120"/>
            <a:ext cx="5813350" cy="142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5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5BD9F7AC-8158-2573-AD9C-35D2E3073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0675" y="2509002"/>
            <a:ext cx="1390650" cy="143827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396D9258-6B94-9553-DFA9-EDBB3B96E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87703" y="2509004"/>
            <a:ext cx="1390650" cy="146685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ABBA904C-D4B7-D1D0-55E5-B4AD22035F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74843" y="2509004"/>
            <a:ext cx="1390650" cy="1438275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4206B1EA-1E86-D0E6-1EA9-92539A4836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07332" y="2509003"/>
            <a:ext cx="1390650" cy="143827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24BAF2B-B9C1-5D73-D0A8-06C7AD576A38}"/>
              </a:ext>
            </a:extLst>
          </p:cNvPr>
          <p:cNvSpPr txBox="1"/>
          <p:nvPr/>
        </p:nvSpPr>
        <p:spPr>
          <a:xfrm>
            <a:off x="1006337" y="1911180"/>
            <a:ext cx="39849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Vender MPLS </a:t>
            </a:r>
            <a:r>
              <a:rPr lang="pt-BR" sz="2400" b="1" dirty="0"/>
              <a:t>é oferecer tranquilidade a longo prazo</a:t>
            </a:r>
            <a:r>
              <a:rPr lang="pt-BR" sz="2400" dirty="0"/>
              <a:t>. O cliente precisa saber que, </a:t>
            </a:r>
            <a:r>
              <a:rPr lang="pt-BR" sz="2400" b="1" dirty="0"/>
              <a:t>se a empresa dele dobrar de tamanho amanhã</a:t>
            </a:r>
            <a:r>
              <a:rPr lang="pt-BR" sz="2400" dirty="0"/>
              <a:t>, a rede da </a:t>
            </a:r>
            <a:r>
              <a:rPr lang="pt-BR" sz="2400" b="1" dirty="0"/>
              <a:t>Claro estará pronta para suportar essa carga </a:t>
            </a:r>
          </a:p>
          <a:p>
            <a:r>
              <a:rPr lang="pt-BR" sz="2400" b="1" dirty="0"/>
              <a:t>sem complicações.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CFE3919-BE1C-2E29-4B1B-779C3AF58104}"/>
              </a:ext>
            </a:extLst>
          </p:cNvPr>
          <p:cNvSpPr txBox="1"/>
          <p:nvPr/>
        </p:nvSpPr>
        <p:spPr>
          <a:xfrm>
            <a:off x="5089483" y="4132480"/>
            <a:ext cx="2067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300" b="1" dirty="0">
                <a:solidFill>
                  <a:srgbClr val="F05A24"/>
                </a:solidFill>
              </a:rPr>
              <a:t>Crescimento da empresa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58B88E7-C97D-311F-F03A-94EB4768984F}"/>
              </a:ext>
            </a:extLst>
          </p:cNvPr>
          <p:cNvSpPr txBox="1"/>
          <p:nvPr/>
        </p:nvSpPr>
        <p:spPr>
          <a:xfrm>
            <a:off x="6918351" y="4153519"/>
            <a:ext cx="16108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300" b="1" dirty="0">
                <a:solidFill>
                  <a:srgbClr val="EC4A4A"/>
                </a:solidFill>
              </a:rPr>
              <a:t>Expansão da rede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E9A3076-FCE8-496C-B9FD-5F0B8B8DAC37}"/>
              </a:ext>
            </a:extLst>
          </p:cNvPr>
          <p:cNvSpPr txBox="1"/>
          <p:nvPr/>
        </p:nvSpPr>
        <p:spPr>
          <a:xfrm>
            <a:off x="8245276" y="4173985"/>
            <a:ext cx="2067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300" b="1" dirty="0">
                <a:solidFill>
                  <a:srgbClr val="EC4A4A"/>
                </a:solidFill>
              </a:rPr>
              <a:t>Ajuste de capacidade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359C915-A387-9530-AB86-105DCF1CB52D}"/>
              </a:ext>
            </a:extLst>
          </p:cNvPr>
          <p:cNvSpPr txBox="1"/>
          <p:nvPr/>
        </p:nvSpPr>
        <p:spPr>
          <a:xfrm>
            <a:off x="9997218" y="4172373"/>
            <a:ext cx="16108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300" b="1" dirty="0">
                <a:solidFill>
                  <a:srgbClr val="880000"/>
                </a:solidFill>
              </a:rPr>
              <a:t>Operação</a:t>
            </a:r>
          </a:p>
          <a:p>
            <a:pPr algn="ctr"/>
            <a:r>
              <a:rPr lang="pt-BR" sz="2300" b="1" dirty="0">
                <a:solidFill>
                  <a:srgbClr val="880000"/>
                </a:solidFill>
              </a:rPr>
              <a:t>estável</a:t>
            </a:r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0081DA4F-C23F-9D9F-395C-2C14664152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B53B3996-5B00-AF21-45B8-6E4EAE072529}"/>
              </a:ext>
            </a:extLst>
          </p:cNvPr>
          <p:cNvGrpSpPr/>
          <p:nvPr/>
        </p:nvGrpSpPr>
        <p:grpSpPr>
          <a:xfrm>
            <a:off x="3061395" y="229627"/>
            <a:ext cx="5824559" cy="953814"/>
            <a:chOff x="3061395" y="229627"/>
            <a:chExt cx="5824559" cy="953814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A27D635F-170B-5757-DCA8-CB67A4FF7FB1}"/>
                </a:ext>
              </a:extLst>
            </p:cNvPr>
            <p:cNvSpPr/>
            <p:nvPr/>
          </p:nvSpPr>
          <p:spPr>
            <a:xfrm>
              <a:off x="3061395" y="229627"/>
              <a:ext cx="5813351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AF4880C4-6394-3AA6-6CB2-FCCA60B3977D}"/>
                </a:ext>
              </a:extLst>
            </p:cNvPr>
            <p:cNvSpPr txBox="1"/>
            <p:nvPr/>
          </p:nvSpPr>
          <p:spPr>
            <a:xfrm>
              <a:off x="3072603" y="358262"/>
              <a:ext cx="58133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</a:rPr>
                <a:t>Impacto no cliente</a:t>
              </a:r>
            </a:p>
          </p:txBody>
        </p:sp>
      </p:grpSp>
      <p:pic>
        <p:nvPicPr>
          <p:cNvPr id="6" name="Gráfico 5">
            <a:extLst>
              <a:ext uri="{FF2B5EF4-FFF2-40B4-BE49-F238E27FC236}">
                <a16:creationId xmlns:a16="http://schemas.microsoft.com/office/drawing/2014/main" id="{0969637B-486A-590B-0DCE-259634CFA7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0817"/>
          <a:stretch>
            <a:fillRect/>
          </a:stretch>
        </p:blipFill>
        <p:spPr>
          <a:xfrm>
            <a:off x="3317256" y="-71120"/>
            <a:ext cx="5813350" cy="1420386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898A592F-5016-F2FF-AE22-1B45CF2678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74057" y="2728258"/>
            <a:ext cx="457200" cy="542925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CB8E1038-30F3-4236-B497-F8CEE21DB2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76925" y="2752071"/>
            <a:ext cx="438150" cy="495300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F2F94FB9-CDC3-9DA1-38DF-D32D006416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12340" y="2756833"/>
            <a:ext cx="533400" cy="51435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F46A2D9D-AD6E-7D6B-D6B1-44E6279AEA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989180" y="2785407"/>
            <a:ext cx="5619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4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8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20348BA-8433-D6BB-D25C-3BF0F53789D0}"/>
              </a:ext>
            </a:extLst>
          </p:cNvPr>
          <p:cNvSpPr/>
          <p:nvPr/>
        </p:nvSpPr>
        <p:spPr>
          <a:xfrm>
            <a:off x="1069907" y="2092959"/>
            <a:ext cx="10052185" cy="3566161"/>
          </a:xfrm>
          <a:prstGeom prst="roundRect">
            <a:avLst>
              <a:gd name="adj" fmla="val 8472"/>
            </a:avLst>
          </a:prstGeom>
          <a:solidFill>
            <a:srgbClr val="880000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A7CE347-3C01-9E0B-D9C9-C1E1ED606541}"/>
              </a:ext>
            </a:extLst>
          </p:cNvPr>
          <p:cNvGrpSpPr/>
          <p:nvPr/>
        </p:nvGrpSpPr>
        <p:grpSpPr>
          <a:xfrm>
            <a:off x="2138003" y="300747"/>
            <a:ext cx="7554637" cy="1203952"/>
            <a:chOff x="2138003" y="300747"/>
            <a:chExt cx="7554637" cy="1203952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3F5F596F-2E07-6762-5EF0-4F053655352C}"/>
                </a:ext>
              </a:extLst>
            </p:cNvPr>
            <p:cNvSpPr/>
            <p:nvPr/>
          </p:nvSpPr>
          <p:spPr>
            <a:xfrm>
              <a:off x="2138003" y="300747"/>
              <a:ext cx="7554637" cy="1163716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3ED1E3C0-C943-828B-5AEF-44F86C357D29}"/>
                </a:ext>
              </a:extLst>
            </p:cNvPr>
            <p:cNvSpPr txBox="1"/>
            <p:nvPr/>
          </p:nvSpPr>
          <p:spPr>
            <a:xfrm>
              <a:off x="2494226" y="304370"/>
              <a:ext cx="68830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500" b="1" dirty="0">
                  <a:solidFill>
                    <a:schemeClr val="bg1"/>
                  </a:solidFill>
                </a:rPr>
                <a:t>Flexibilidade de topologia para uma rede sob medida</a:t>
              </a:r>
            </a:p>
          </p:txBody>
        </p:sp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A808BFE-634F-8AA1-2670-5636F2798E12}"/>
              </a:ext>
            </a:extLst>
          </p:cNvPr>
          <p:cNvSpPr txBox="1"/>
          <p:nvPr/>
        </p:nvSpPr>
        <p:spPr>
          <a:xfrm>
            <a:off x="1523756" y="2255206"/>
            <a:ext cx="42313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Na prática, isso quer dizer que a </a:t>
            </a:r>
            <a:r>
              <a:rPr lang="pt-BR" sz="2800" b="1" dirty="0">
                <a:solidFill>
                  <a:schemeClr val="bg1"/>
                </a:solidFill>
              </a:rPr>
              <a:t>empresa pode: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7BD5587-405C-C986-D8F3-0C805408E739}"/>
              </a:ext>
            </a:extLst>
          </p:cNvPr>
          <p:cNvGrpSpPr/>
          <p:nvPr/>
        </p:nvGrpSpPr>
        <p:grpSpPr>
          <a:xfrm>
            <a:off x="1391180" y="3419010"/>
            <a:ext cx="4670514" cy="901367"/>
            <a:chOff x="1391180" y="3419010"/>
            <a:chExt cx="4670514" cy="901367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851E2FD7-94F8-148A-E31F-76B9E2B7F6E7}"/>
                </a:ext>
              </a:extLst>
            </p:cNvPr>
            <p:cNvSpPr/>
            <p:nvPr/>
          </p:nvSpPr>
          <p:spPr>
            <a:xfrm>
              <a:off x="1391180" y="3419010"/>
              <a:ext cx="4670514" cy="901367"/>
            </a:xfrm>
            <a:prstGeom prst="roundRect">
              <a:avLst>
                <a:gd name="adj" fmla="val 21932"/>
              </a:avLst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AB011248-93B8-BD3B-1E9B-6913EC28EECA}"/>
                </a:ext>
              </a:extLst>
            </p:cNvPr>
            <p:cNvSpPr txBox="1"/>
            <p:nvPr/>
          </p:nvSpPr>
          <p:spPr>
            <a:xfrm>
              <a:off x="1640423" y="3445250"/>
              <a:ext cx="350433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Escolher como os pontos se conectam.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DB133D8-42EC-0270-70B5-4C5B621561E3}"/>
              </a:ext>
            </a:extLst>
          </p:cNvPr>
          <p:cNvGrpSpPr/>
          <p:nvPr/>
        </p:nvGrpSpPr>
        <p:grpSpPr>
          <a:xfrm>
            <a:off x="1391180" y="4493870"/>
            <a:ext cx="4670514" cy="906094"/>
            <a:chOff x="1391180" y="4493870"/>
            <a:chExt cx="4670514" cy="906094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811674F6-541D-90AF-48D2-CFFB15B57231}"/>
                </a:ext>
              </a:extLst>
            </p:cNvPr>
            <p:cNvSpPr/>
            <p:nvPr/>
          </p:nvSpPr>
          <p:spPr>
            <a:xfrm>
              <a:off x="1391180" y="4493870"/>
              <a:ext cx="4670514" cy="901367"/>
            </a:xfrm>
            <a:prstGeom prst="roundRect">
              <a:avLst>
                <a:gd name="adj" fmla="val 21932"/>
              </a:avLst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463E4DA3-8AD2-71F9-072A-9F6B41542508}"/>
                </a:ext>
              </a:extLst>
            </p:cNvPr>
            <p:cNvSpPr txBox="1"/>
            <p:nvPr/>
          </p:nvSpPr>
          <p:spPr>
            <a:xfrm>
              <a:off x="1640424" y="4568967"/>
              <a:ext cx="276075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Ajustar o papel de cada unidade.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B6DD4F9-34F2-0640-6EF4-42EB9BAEAA78}"/>
              </a:ext>
            </a:extLst>
          </p:cNvPr>
          <p:cNvGrpSpPr/>
          <p:nvPr/>
        </p:nvGrpSpPr>
        <p:grpSpPr>
          <a:xfrm>
            <a:off x="6208984" y="2355967"/>
            <a:ext cx="4670514" cy="901367"/>
            <a:chOff x="6208984" y="2355967"/>
            <a:chExt cx="4670514" cy="901367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6E0A1DF7-CEA1-63EE-7F60-770E7BCCC09D}"/>
                </a:ext>
              </a:extLst>
            </p:cNvPr>
            <p:cNvSpPr/>
            <p:nvPr/>
          </p:nvSpPr>
          <p:spPr>
            <a:xfrm>
              <a:off x="6208984" y="2355967"/>
              <a:ext cx="4670514" cy="901367"/>
            </a:xfrm>
            <a:prstGeom prst="roundRect">
              <a:avLst>
                <a:gd name="adj" fmla="val 21932"/>
              </a:avLst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6FE13BE-AC6A-7408-5EB0-D06FD78DCC60}"/>
                </a:ext>
              </a:extLst>
            </p:cNvPr>
            <p:cNvSpPr txBox="1"/>
            <p:nvPr/>
          </p:nvSpPr>
          <p:spPr>
            <a:xfrm>
              <a:off x="6458227" y="2382207"/>
              <a:ext cx="350433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Evoluir a rede ao longo do tempo.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249D91E-B28D-B704-557B-E511AD71723B}"/>
              </a:ext>
            </a:extLst>
          </p:cNvPr>
          <p:cNvGrpSpPr/>
          <p:nvPr/>
        </p:nvGrpSpPr>
        <p:grpSpPr>
          <a:xfrm>
            <a:off x="6208984" y="3414283"/>
            <a:ext cx="4670514" cy="901367"/>
            <a:chOff x="6208984" y="3414283"/>
            <a:chExt cx="4670514" cy="901367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A1154A12-2DEF-661C-8231-84DB25D5977D}"/>
                </a:ext>
              </a:extLst>
            </p:cNvPr>
            <p:cNvSpPr/>
            <p:nvPr/>
          </p:nvSpPr>
          <p:spPr>
            <a:xfrm>
              <a:off x="6208984" y="3414283"/>
              <a:ext cx="4670514" cy="901367"/>
            </a:xfrm>
            <a:prstGeom prst="roundRect">
              <a:avLst>
                <a:gd name="adj" fmla="val 21932"/>
              </a:avLst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23A87F74-556E-FFD4-ED1D-503A8140AD1E}"/>
                </a:ext>
              </a:extLst>
            </p:cNvPr>
            <p:cNvSpPr txBox="1"/>
            <p:nvPr/>
          </p:nvSpPr>
          <p:spPr>
            <a:xfrm>
              <a:off x="6458227" y="3461099"/>
              <a:ext cx="33288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Otimizar desempenho e custos.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D809A90-35AE-2DAF-8BCF-60502329DA98}"/>
              </a:ext>
            </a:extLst>
          </p:cNvPr>
          <p:cNvGrpSpPr/>
          <p:nvPr/>
        </p:nvGrpSpPr>
        <p:grpSpPr>
          <a:xfrm>
            <a:off x="6208984" y="4493870"/>
            <a:ext cx="4670514" cy="901367"/>
            <a:chOff x="6208984" y="4493870"/>
            <a:chExt cx="4670514" cy="901367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A6C81003-1C49-ACD4-B08E-3AD9C92FDCE7}"/>
                </a:ext>
              </a:extLst>
            </p:cNvPr>
            <p:cNvSpPr/>
            <p:nvPr/>
          </p:nvSpPr>
          <p:spPr>
            <a:xfrm>
              <a:off x="6208984" y="4493870"/>
              <a:ext cx="4670514" cy="901367"/>
            </a:xfrm>
            <a:prstGeom prst="roundRect">
              <a:avLst>
                <a:gd name="adj" fmla="val 21932"/>
              </a:avLst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CD083548-D9E8-6D0F-909A-3EF623A4FED2}"/>
                </a:ext>
              </a:extLst>
            </p:cNvPr>
            <p:cNvSpPr txBox="1"/>
            <p:nvPr/>
          </p:nvSpPr>
          <p:spPr>
            <a:xfrm>
              <a:off x="6458228" y="4550113"/>
              <a:ext cx="276075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Redução de custos de contratação.</a:t>
              </a:r>
            </a:p>
          </p:txBody>
        </p:sp>
      </p:grpSp>
      <p:pic>
        <p:nvPicPr>
          <p:cNvPr id="28" name="Gráfico 27">
            <a:extLst>
              <a:ext uri="{FF2B5EF4-FFF2-40B4-BE49-F238E27FC236}">
                <a16:creationId xmlns:a16="http://schemas.microsoft.com/office/drawing/2014/main" id="{88D9F5A9-C101-C478-6270-DC9672B9A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A42960A5-0903-2A95-058C-391C8F55E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2621" b="-1"/>
          <a:stretch>
            <a:fillRect/>
          </a:stretch>
        </p:blipFill>
        <p:spPr>
          <a:xfrm>
            <a:off x="2407921" y="-152399"/>
            <a:ext cx="7554636" cy="172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9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601E5-8402-7AEE-EE8A-B679A91B2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E0BA092A-9560-1E92-4B83-4F5115AD7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1533" y="3031893"/>
            <a:ext cx="2302144" cy="239382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C911A861-6831-72AC-57C3-BF388A29B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72929" y="3031893"/>
            <a:ext cx="2302144" cy="2383636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564B9757-A259-0E40-8C2C-D2959A8DF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47967" y="3031893"/>
            <a:ext cx="2302144" cy="23836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EE0E59E-75FA-F209-0E8E-1DD0C0DE0681}"/>
              </a:ext>
            </a:extLst>
          </p:cNvPr>
          <p:cNvSpPr txBox="1"/>
          <p:nvPr/>
        </p:nvSpPr>
        <p:spPr>
          <a:xfrm>
            <a:off x="1169670" y="1816416"/>
            <a:ext cx="98526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500" dirty="0"/>
              <a:t>Por se tratar de uma </a:t>
            </a:r>
            <a:r>
              <a:rPr lang="pt-BR" sz="2500" b="1" dirty="0"/>
              <a:t>solução sob medida</a:t>
            </a:r>
            <a:r>
              <a:rPr lang="pt-BR" sz="2500" dirty="0"/>
              <a:t>, há diferentes </a:t>
            </a:r>
            <a:r>
              <a:rPr lang="pt-BR" sz="2500" b="1" dirty="0"/>
              <a:t>formas de atender </a:t>
            </a:r>
            <a:r>
              <a:rPr lang="pt-BR" sz="2500" dirty="0"/>
              <a:t>uma empresa. </a:t>
            </a:r>
            <a:r>
              <a:rPr lang="pt-BR" sz="2500" b="1" dirty="0"/>
              <a:t>Veja a seguir modelos de topologia de rede</a:t>
            </a:r>
            <a:r>
              <a:rPr lang="pt-BR" sz="2500" dirty="0"/>
              <a:t>: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8640139-2DFA-8E16-D556-60736A2ED007}"/>
              </a:ext>
            </a:extLst>
          </p:cNvPr>
          <p:cNvGrpSpPr/>
          <p:nvPr/>
        </p:nvGrpSpPr>
        <p:grpSpPr>
          <a:xfrm>
            <a:off x="2249924" y="422667"/>
            <a:ext cx="7554636" cy="953814"/>
            <a:chOff x="2249924" y="422667"/>
            <a:chExt cx="7554636" cy="953814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9A8785A0-671C-2275-D117-2804A03586F6}"/>
                </a:ext>
              </a:extLst>
            </p:cNvPr>
            <p:cNvSpPr/>
            <p:nvPr/>
          </p:nvSpPr>
          <p:spPr>
            <a:xfrm>
              <a:off x="2249924" y="422667"/>
              <a:ext cx="7554636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9010174D-EA89-C851-3670-B2A060B22993}"/>
                </a:ext>
              </a:extLst>
            </p:cNvPr>
            <p:cNvSpPr txBox="1"/>
            <p:nvPr/>
          </p:nvSpPr>
          <p:spPr>
            <a:xfrm>
              <a:off x="2317277" y="552004"/>
              <a:ext cx="71894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</a:rPr>
                <a:t>Modelos de topologia de rede</a:t>
              </a:r>
            </a:p>
          </p:txBody>
        </p:sp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E1B7AB95-67C4-21E5-287B-1AA3294DF9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FE8EAA1-E661-0074-322B-1CE7C88B8DCF}"/>
              </a:ext>
            </a:extLst>
          </p:cNvPr>
          <p:cNvSpPr txBox="1"/>
          <p:nvPr/>
        </p:nvSpPr>
        <p:spPr>
          <a:xfrm>
            <a:off x="2128360" y="4261807"/>
            <a:ext cx="2412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Full </a:t>
            </a:r>
            <a:r>
              <a:rPr lang="pt-BR" sz="2400" b="1" dirty="0" err="1">
                <a:solidFill>
                  <a:schemeClr val="bg1"/>
                </a:solidFill>
              </a:rPr>
              <a:t>mesh</a:t>
            </a:r>
            <a:endParaRPr lang="pt-BR" sz="2400" b="1" dirty="0">
              <a:solidFill>
                <a:schemeClr val="bg1"/>
              </a:solidFill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(malha)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9CB0F34-E400-3659-E078-D90A6172BC40}"/>
              </a:ext>
            </a:extLst>
          </p:cNvPr>
          <p:cNvSpPr txBox="1"/>
          <p:nvPr/>
        </p:nvSpPr>
        <p:spPr>
          <a:xfrm>
            <a:off x="4944928" y="4268679"/>
            <a:ext cx="2302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Hub </a:t>
            </a:r>
            <a:r>
              <a:rPr lang="pt-BR" sz="2400" b="1" dirty="0" err="1">
                <a:solidFill>
                  <a:schemeClr val="bg1"/>
                </a:solidFill>
              </a:rPr>
              <a:t>and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Spoke</a:t>
            </a:r>
            <a:r>
              <a:rPr lang="pt-BR" sz="2400" b="1" dirty="0">
                <a:solidFill>
                  <a:schemeClr val="bg1"/>
                </a:solidFill>
              </a:rPr>
              <a:t> (estrela)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0762F9A-F324-A5FA-F2DE-C9F4F39F9CC8}"/>
              </a:ext>
            </a:extLst>
          </p:cNvPr>
          <p:cNvSpPr txBox="1"/>
          <p:nvPr/>
        </p:nvSpPr>
        <p:spPr>
          <a:xfrm>
            <a:off x="7872007" y="4268679"/>
            <a:ext cx="2021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>
                <a:solidFill>
                  <a:schemeClr val="bg1"/>
                </a:solidFill>
              </a:rPr>
              <a:t>Topologia mista</a:t>
            </a: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A4643876-D355-98B5-AF75-E2BA1F4D84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-2621" b="-1"/>
          <a:stretch>
            <a:fillRect/>
          </a:stretch>
        </p:blipFill>
        <p:spPr>
          <a:xfrm>
            <a:off x="2479041" y="-152399"/>
            <a:ext cx="7554636" cy="1729782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59021907-9614-7499-D4CE-C0DD427DD9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79354" y="3235596"/>
            <a:ext cx="621375" cy="631561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ED2931F2-F232-21B7-5A84-1CCBFC8C34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08481" y="3235597"/>
            <a:ext cx="662121" cy="662121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F65C93AB-C26D-A00C-852E-65F687DAC9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750007" y="3247703"/>
            <a:ext cx="702867" cy="63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D5644-ADD3-7C44-9047-2359F2423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3E227D3B-5D76-5356-086A-7ECCE207AD5B}"/>
              </a:ext>
            </a:extLst>
          </p:cNvPr>
          <p:cNvSpPr txBox="1"/>
          <p:nvPr/>
        </p:nvSpPr>
        <p:spPr>
          <a:xfrm>
            <a:off x="1083140" y="427909"/>
            <a:ext cx="4828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</a:rPr>
              <a:t>Vimos até agora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965BE03-BFB2-BB18-AEEE-974B7D5B375F}"/>
              </a:ext>
            </a:extLst>
          </p:cNvPr>
          <p:cNvSpPr txBox="1"/>
          <p:nvPr/>
        </p:nvSpPr>
        <p:spPr>
          <a:xfrm>
            <a:off x="7714819" y="2358405"/>
            <a:ext cx="41920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b="1" dirty="0">
                <a:solidFill>
                  <a:schemeClr val="bg1"/>
                </a:solidFill>
              </a:rPr>
              <a:t>Alguma dúvida?</a:t>
            </a:r>
            <a:endParaRPr lang="pt-BR" sz="7000" dirty="0">
              <a:solidFill>
                <a:schemeClr val="bg1"/>
              </a:solidFill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1E038D92-FB7F-7347-14EE-1703DB494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193FAB32-B353-808E-9227-750510DA6263}"/>
              </a:ext>
            </a:extLst>
          </p:cNvPr>
          <p:cNvGrpSpPr/>
          <p:nvPr/>
        </p:nvGrpSpPr>
        <p:grpSpPr>
          <a:xfrm>
            <a:off x="1251404" y="1820229"/>
            <a:ext cx="5656345" cy="1133989"/>
            <a:chOff x="1251404" y="1820229"/>
            <a:chExt cx="5656345" cy="1133989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DA010E29-E392-893B-9990-700C623CD8D0}"/>
                </a:ext>
              </a:extLst>
            </p:cNvPr>
            <p:cNvSpPr/>
            <p:nvPr/>
          </p:nvSpPr>
          <p:spPr>
            <a:xfrm>
              <a:off x="1251404" y="1820229"/>
              <a:ext cx="5656345" cy="11339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1650ADC6-0883-2B6D-CDBD-7A9F7BFC2732}"/>
                </a:ext>
              </a:extLst>
            </p:cNvPr>
            <p:cNvSpPr txBox="1"/>
            <p:nvPr/>
          </p:nvSpPr>
          <p:spPr>
            <a:xfrm>
              <a:off x="1847449" y="1875459"/>
              <a:ext cx="445286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2800" b="1" dirty="0"/>
                <a:t>Segurança, confiabilidade e desempenho</a:t>
              </a:r>
              <a:endParaRPr lang="pt-BR" dirty="0">
                <a:latin typeface="+mj-lt"/>
              </a:endParaRP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0F470A5-2FF2-DC0F-C362-5433302FF4A0}"/>
              </a:ext>
            </a:extLst>
          </p:cNvPr>
          <p:cNvGrpSpPr/>
          <p:nvPr/>
        </p:nvGrpSpPr>
        <p:grpSpPr>
          <a:xfrm>
            <a:off x="1251404" y="3141000"/>
            <a:ext cx="5656345" cy="1133989"/>
            <a:chOff x="1251404" y="3141000"/>
            <a:chExt cx="5656345" cy="1133989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21C1AD6C-2F4F-0FF0-AA47-959969EB4DF0}"/>
                </a:ext>
              </a:extLst>
            </p:cNvPr>
            <p:cNvSpPr/>
            <p:nvPr/>
          </p:nvSpPr>
          <p:spPr>
            <a:xfrm>
              <a:off x="1251404" y="3141000"/>
              <a:ext cx="5656345" cy="11339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C164D8C6-1B6A-3D48-7713-E4BEAD8A0265}"/>
                </a:ext>
              </a:extLst>
            </p:cNvPr>
            <p:cNvSpPr txBox="1"/>
            <p:nvPr/>
          </p:nvSpPr>
          <p:spPr>
            <a:xfrm>
              <a:off x="1847449" y="3201122"/>
              <a:ext cx="478446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2800" b="1" dirty="0"/>
                <a:t>Flexibilidade de topologia sob medida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8692ED3-A67F-4838-C1BF-ABDD755F6D4D}"/>
              </a:ext>
            </a:extLst>
          </p:cNvPr>
          <p:cNvGrpSpPr/>
          <p:nvPr/>
        </p:nvGrpSpPr>
        <p:grpSpPr>
          <a:xfrm>
            <a:off x="1251404" y="4461771"/>
            <a:ext cx="5656345" cy="1133989"/>
            <a:chOff x="1251404" y="4461771"/>
            <a:chExt cx="5656345" cy="1133989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D4406A74-2469-9222-4C2E-496A9861C499}"/>
                </a:ext>
              </a:extLst>
            </p:cNvPr>
            <p:cNvSpPr/>
            <p:nvPr/>
          </p:nvSpPr>
          <p:spPr>
            <a:xfrm>
              <a:off x="1251404" y="4461771"/>
              <a:ext cx="5656345" cy="11339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6EBF695C-FF84-5E5F-E7DE-867AB2FEE3D9}"/>
                </a:ext>
              </a:extLst>
            </p:cNvPr>
            <p:cNvSpPr txBox="1"/>
            <p:nvPr/>
          </p:nvSpPr>
          <p:spPr>
            <a:xfrm>
              <a:off x="1847450" y="4538505"/>
              <a:ext cx="35996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2800" b="1" dirty="0"/>
                <a:t>Escalabilidade e custo-benefício</a:t>
              </a: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B875109-5C45-8CC4-72EA-D5D3629FED37}"/>
              </a:ext>
            </a:extLst>
          </p:cNvPr>
          <p:cNvSpPr/>
          <p:nvPr/>
        </p:nvSpPr>
        <p:spPr>
          <a:xfrm>
            <a:off x="773183" y="1959150"/>
            <a:ext cx="832315" cy="83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6823A23-5190-4CBA-B154-01783A802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2140177"/>
            <a:ext cx="595383" cy="441736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04F27CC-31FD-930F-2B22-1E7C0D919032}"/>
              </a:ext>
            </a:extLst>
          </p:cNvPr>
          <p:cNvSpPr/>
          <p:nvPr/>
        </p:nvSpPr>
        <p:spPr>
          <a:xfrm>
            <a:off x="773183" y="3320329"/>
            <a:ext cx="832315" cy="83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F1F98745-DB07-32A8-65DD-D54D00140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3501356"/>
            <a:ext cx="595383" cy="441736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F1A3662-6E0A-6894-FC88-5DFCD94DECA9}"/>
              </a:ext>
            </a:extLst>
          </p:cNvPr>
          <p:cNvSpPr/>
          <p:nvPr/>
        </p:nvSpPr>
        <p:spPr>
          <a:xfrm>
            <a:off x="773183" y="4605174"/>
            <a:ext cx="832315" cy="83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1645A30-1988-999D-FF3D-228594D41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4786201"/>
            <a:ext cx="595383" cy="44173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046C4003-6BBF-CFEF-2C3C-C5C3C66F41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232" t="19897"/>
          <a:stretch>
            <a:fillRect/>
          </a:stretch>
        </p:blipFill>
        <p:spPr>
          <a:xfrm>
            <a:off x="0" y="-171073"/>
            <a:ext cx="6402386" cy="16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4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 animBg="1"/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9D153-AAAD-1B82-3AE4-EC1DE3343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2C8B38F-CE05-70FB-1BE0-CBE2E15F3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2913870"/>
            <a:ext cx="4157698" cy="75691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CEA46E44-BA9F-265E-7529-8FFE9E3E6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3665697"/>
            <a:ext cx="4157698" cy="75691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911B37C-5A02-164D-C454-C43E8050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4428769"/>
            <a:ext cx="4157698" cy="75691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E13B901-443F-C7A2-9FB8-DDFF54647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2913870"/>
            <a:ext cx="4157698" cy="756914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EA657404-7F29-E077-BF97-C73FBE6F4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3665697"/>
            <a:ext cx="4157698" cy="7569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E32D560-E467-68F7-9B07-89B05913E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4428769"/>
            <a:ext cx="4157698" cy="75691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A2B1ED0E-EF3B-7491-01BD-2CEAC6044BEB}"/>
              </a:ext>
            </a:extLst>
          </p:cNvPr>
          <p:cNvSpPr txBox="1"/>
          <p:nvPr/>
        </p:nvSpPr>
        <p:spPr>
          <a:xfrm>
            <a:off x="1574508" y="3040388"/>
            <a:ext cx="2407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O PRODUTO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78BF9D0-FCFC-FAEC-9B00-BD3595F777C9}"/>
              </a:ext>
            </a:extLst>
          </p:cNvPr>
          <p:cNvSpPr txBox="1"/>
          <p:nvPr/>
        </p:nvSpPr>
        <p:spPr>
          <a:xfrm>
            <a:off x="1809137" y="3827856"/>
            <a:ext cx="2664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MX Black" pitchFamily="2" charset="0"/>
              </a:rPr>
              <a:t>FUNCIONAMENTO</a:t>
            </a:r>
            <a:endParaRPr lang="pt-BR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6BBC45D-3BF2-1EB7-FEB1-621213DED80D}"/>
              </a:ext>
            </a:extLst>
          </p:cNvPr>
          <p:cNvSpPr txBox="1"/>
          <p:nvPr/>
        </p:nvSpPr>
        <p:spPr>
          <a:xfrm>
            <a:off x="1604005" y="4609814"/>
            <a:ext cx="3233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BENEFÍCIOS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89D8962-CF30-E547-27A0-CD6057CE53F6}"/>
              </a:ext>
            </a:extLst>
          </p:cNvPr>
          <p:cNvSpPr txBox="1"/>
          <p:nvPr/>
        </p:nvSpPr>
        <p:spPr>
          <a:xfrm>
            <a:off x="6451308" y="3078096"/>
            <a:ext cx="2614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solidFill>
                  <a:srgbClr val="EC4949"/>
                </a:solidFill>
                <a:latin typeface="AMX Black" pitchFamily="2" charset="0"/>
              </a:rPr>
              <a:t>PÚBLICO-ALVO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DE1C8DB-DBB4-FCE9-E72A-9C21E7B60FD1}"/>
              </a:ext>
            </a:extLst>
          </p:cNvPr>
          <p:cNvSpPr txBox="1"/>
          <p:nvPr/>
        </p:nvSpPr>
        <p:spPr>
          <a:xfrm>
            <a:off x="6511253" y="3816449"/>
            <a:ext cx="318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POLÍTICA COMERCIAL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C63C849-35E3-B4F2-B490-64D40053A983}"/>
              </a:ext>
            </a:extLst>
          </p:cNvPr>
          <p:cNvSpPr txBox="1"/>
          <p:nvPr/>
        </p:nvSpPr>
        <p:spPr>
          <a:xfrm>
            <a:off x="6736053" y="4602240"/>
            <a:ext cx="150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MX Black" pitchFamily="2" charset="0"/>
              </a:rPr>
              <a:t>ATIVAÇÃO</a:t>
            </a:r>
            <a:endParaRPr lang="pt-BR" dirty="0"/>
          </a:p>
        </p:txBody>
      </p:sp>
      <p:pic>
        <p:nvPicPr>
          <p:cNvPr id="35" name="Gráfico 34">
            <a:extLst>
              <a:ext uri="{FF2B5EF4-FFF2-40B4-BE49-F238E27FC236}">
                <a16:creationId xmlns:a16="http://schemas.microsoft.com/office/drawing/2014/main" id="{AE72CB9B-9938-6F53-6D9E-F7B5C324A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E1E0F2CB-E7AB-2F56-415D-2AC84E58A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08554" y="3150907"/>
            <a:ext cx="295275" cy="21907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1372DB62-7F3E-3417-74DA-36B1E98B556F}"/>
              </a:ext>
            </a:extLst>
          </p:cNvPr>
          <p:cNvGrpSpPr/>
          <p:nvPr/>
        </p:nvGrpSpPr>
        <p:grpSpPr>
          <a:xfrm>
            <a:off x="792480" y="672899"/>
            <a:ext cx="8902127" cy="953814"/>
            <a:chOff x="792480" y="672899"/>
            <a:chExt cx="8902127" cy="953814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03BE224F-5C3F-2D69-A769-4F306D1C497D}"/>
                </a:ext>
              </a:extLst>
            </p:cNvPr>
            <p:cNvSpPr/>
            <p:nvPr/>
          </p:nvSpPr>
          <p:spPr>
            <a:xfrm>
              <a:off x="792480" y="672899"/>
              <a:ext cx="7904480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BEACA0F-C119-9F4E-5D41-537D5F6CF403}"/>
                </a:ext>
              </a:extLst>
            </p:cNvPr>
            <p:cNvSpPr txBox="1"/>
            <p:nvPr/>
          </p:nvSpPr>
          <p:spPr>
            <a:xfrm>
              <a:off x="1036110" y="815819"/>
              <a:ext cx="865849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800" dirty="0">
                  <a:solidFill>
                    <a:schemeClr val="bg1"/>
                  </a:solidFill>
                  <a:latin typeface="AMX" pitchFamily="2" charset="77"/>
                </a:rPr>
                <a:t>Confira os assuntos que </a:t>
              </a:r>
              <a:r>
                <a:rPr lang="pt-BR" sz="3800" b="1" dirty="0">
                  <a:solidFill>
                    <a:schemeClr val="bg1"/>
                  </a:solidFill>
                  <a:latin typeface="AMX" pitchFamily="2" charset="77"/>
                </a:rPr>
                <a:t>vamos ver</a:t>
              </a:r>
              <a:endParaRPr lang="pt-BR" sz="380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</p:grpSp>
      <p:pic>
        <p:nvPicPr>
          <p:cNvPr id="11" name="Gráfico 10">
            <a:extLst>
              <a:ext uri="{FF2B5EF4-FFF2-40B4-BE49-F238E27FC236}">
                <a16:creationId xmlns:a16="http://schemas.microsoft.com/office/drawing/2014/main" id="{27A19672-D77E-D61C-7C7F-9E2DED8F3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9645"/>
          <a:stretch>
            <a:fillRect/>
          </a:stretch>
        </p:blipFill>
        <p:spPr>
          <a:xfrm>
            <a:off x="956737" y="0"/>
            <a:ext cx="8026289" cy="18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1B00FF50-CF14-15F3-4AD1-0D379519C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0817"/>
          <a:stretch>
            <a:fillRect/>
          </a:stretch>
        </p:blipFill>
        <p:spPr>
          <a:xfrm>
            <a:off x="3317256" y="-71120"/>
            <a:ext cx="5813350" cy="1420386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5CF16CB-0E5F-D71D-A5FC-2B5168B43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7021" y="1950576"/>
            <a:ext cx="3110780" cy="3640045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5BB95A47-A026-C03E-6F84-CD4D13879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6609" y="1950577"/>
            <a:ext cx="3110780" cy="3640045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577BE68F-758A-981F-C29F-5190D6C95C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96815" y="1950577"/>
            <a:ext cx="3110780" cy="364004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339451C-A59D-72AD-0253-A9B642FB9346}"/>
              </a:ext>
            </a:extLst>
          </p:cNvPr>
          <p:cNvSpPr txBox="1"/>
          <p:nvPr/>
        </p:nvSpPr>
        <p:spPr>
          <a:xfrm>
            <a:off x="2125208" y="2164787"/>
            <a:ext cx="1039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EC4949"/>
                </a:solidFill>
                <a:latin typeface="AMX Black" pitchFamily="2" charset="0"/>
              </a:rPr>
              <a:t>01.</a:t>
            </a:r>
            <a:endParaRPr lang="pt-BR" sz="4000" dirty="0">
              <a:solidFill>
                <a:srgbClr val="EC4949"/>
              </a:solidFill>
              <a:latin typeface="AMX Black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BD9DDAB-DE8B-8C53-91A5-752B2D93F6A3}"/>
              </a:ext>
            </a:extLst>
          </p:cNvPr>
          <p:cNvSpPr txBox="1"/>
          <p:nvPr/>
        </p:nvSpPr>
        <p:spPr>
          <a:xfrm>
            <a:off x="1250399" y="3324334"/>
            <a:ext cx="2743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Empresas </a:t>
            </a:r>
            <a:r>
              <a:rPr lang="pt-BR" sz="2400" dirty="0">
                <a:solidFill>
                  <a:schemeClr val="bg1"/>
                </a:solidFill>
              </a:rPr>
              <a:t>com múltiplas unidades que operam em </a:t>
            </a:r>
            <a:r>
              <a:rPr lang="pt-BR" sz="2400" b="1" dirty="0">
                <a:solidFill>
                  <a:schemeClr val="bg1"/>
                </a:solidFill>
              </a:rPr>
              <a:t>uma única rede corporativa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BC349DD-4DE9-DB4B-C5A9-1801AFA64968}"/>
              </a:ext>
            </a:extLst>
          </p:cNvPr>
          <p:cNvSpPr txBox="1"/>
          <p:nvPr/>
        </p:nvSpPr>
        <p:spPr>
          <a:xfrm>
            <a:off x="5551972" y="2164787"/>
            <a:ext cx="1039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AMX Black" pitchFamily="2" charset="0"/>
              </a:rPr>
              <a:t>02.</a:t>
            </a:r>
            <a:endParaRPr lang="pt-BR" sz="4000" dirty="0">
              <a:solidFill>
                <a:srgbClr val="C00000"/>
              </a:solidFill>
              <a:latin typeface="AMX Black" pitchFamily="2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227A8BD-2501-9891-AE2C-ABBAB9C23EFC}"/>
              </a:ext>
            </a:extLst>
          </p:cNvPr>
          <p:cNvSpPr txBox="1"/>
          <p:nvPr/>
        </p:nvSpPr>
        <p:spPr>
          <a:xfrm>
            <a:off x="4731995" y="3324334"/>
            <a:ext cx="26404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Organizações que utilizam sistemas como </a:t>
            </a:r>
            <a:r>
              <a:rPr lang="pt-BR" sz="2400" b="1" dirty="0">
                <a:solidFill>
                  <a:schemeClr val="bg1"/>
                </a:solidFill>
              </a:rPr>
              <a:t>ERP, CRM, telefonia IP.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ED999CE-6735-52AA-D1D0-4868F38ADB87}"/>
              </a:ext>
            </a:extLst>
          </p:cNvPr>
          <p:cNvSpPr txBox="1"/>
          <p:nvPr/>
        </p:nvSpPr>
        <p:spPr>
          <a:xfrm>
            <a:off x="9036233" y="2164787"/>
            <a:ext cx="1039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880000"/>
                </a:solidFill>
                <a:latin typeface="AMX Black" pitchFamily="2" charset="0"/>
              </a:rPr>
              <a:t>03.</a:t>
            </a:r>
            <a:endParaRPr lang="pt-BR" sz="4000" dirty="0">
              <a:solidFill>
                <a:srgbClr val="880000"/>
              </a:solidFill>
              <a:latin typeface="AMX Black" pitchFamily="2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BF64E3D-E94F-6036-F83C-91E01DC38DF4}"/>
              </a:ext>
            </a:extLst>
          </p:cNvPr>
          <p:cNvSpPr txBox="1"/>
          <p:nvPr/>
        </p:nvSpPr>
        <p:spPr>
          <a:xfrm>
            <a:off x="8143361" y="3324334"/>
            <a:ext cx="2678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Setores que </a:t>
            </a:r>
            <a:r>
              <a:rPr lang="pt-BR" sz="2400" b="1" dirty="0">
                <a:solidFill>
                  <a:schemeClr val="bg1"/>
                </a:solidFill>
              </a:rPr>
              <a:t>exigem segurança e SLA.</a:t>
            </a: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DECC3D5D-D03E-1449-B754-40704AD353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07A11C7B-937B-7960-4C17-668661FD68BC}"/>
              </a:ext>
            </a:extLst>
          </p:cNvPr>
          <p:cNvGrpSpPr/>
          <p:nvPr/>
        </p:nvGrpSpPr>
        <p:grpSpPr>
          <a:xfrm>
            <a:off x="2373338" y="229627"/>
            <a:ext cx="7189464" cy="953814"/>
            <a:chOff x="2373338" y="229627"/>
            <a:chExt cx="7189464" cy="953814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6DE64538-E5BE-EDAB-505C-18D280B67619}"/>
                </a:ext>
              </a:extLst>
            </p:cNvPr>
            <p:cNvSpPr/>
            <p:nvPr/>
          </p:nvSpPr>
          <p:spPr>
            <a:xfrm>
              <a:off x="3061395" y="229627"/>
              <a:ext cx="5813351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7B72AAF3-32C2-B086-D8A3-811B7B473D6E}"/>
                </a:ext>
              </a:extLst>
            </p:cNvPr>
            <p:cNvSpPr txBox="1"/>
            <p:nvPr/>
          </p:nvSpPr>
          <p:spPr>
            <a:xfrm>
              <a:off x="2373338" y="347443"/>
              <a:ext cx="71894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</a:rPr>
                <a:t>Para quem é o MPLS?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7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23" grpId="0"/>
      <p:bldP spid="24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BFDD2D-766D-435F-36F7-0E7B6BC18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90E832E3-4622-B234-D6E7-B0321085BD23}"/>
              </a:ext>
            </a:extLst>
          </p:cNvPr>
          <p:cNvGrpSpPr/>
          <p:nvPr/>
        </p:nvGrpSpPr>
        <p:grpSpPr>
          <a:xfrm>
            <a:off x="1200651" y="2699262"/>
            <a:ext cx="5063613" cy="1459476"/>
            <a:chOff x="1200651" y="2699262"/>
            <a:chExt cx="5063613" cy="1459476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418FB369-0AE6-1084-179E-B21E4AECF6CF}"/>
                </a:ext>
              </a:extLst>
            </p:cNvPr>
            <p:cNvSpPr/>
            <p:nvPr/>
          </p:nvSpPr>
          <p:spPr>
            <a:xfrm>
              <a:off x="1200651" y="2699262"/>
              <a:ext cx="5063613" cy="145947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9FBE66BC-48CD-8E69-ADCE-1B58AEFE2C7F}"/>
                </a:ext>
              </a:extLst>
            </p:cNvPr>
            <p:cNvSpPr txBox="1"/>
            <p:nvPr/>
          </p:nvSpPr>
          <p:spPr>
            <a:xfrm>
              <a:off x="2274944" y="3152001"/>
              <a:ext cx="3271377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3000" b="1" dirty="0"/>
                <a:t>PÚBLICO-ALVO</a:t>
              </a:r>
              <a:endParaRPr lang="pt-BR" sz="3000" dirty="0">
                <a:latin typeface="+mj-lt"/>
              </a:endParaRP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D20FDCB-710F-4A10-6890-C9C499C8B356}"/>
              </a:ext>
            </a:extLst>
          </p:cNvPr>
          <p:cNvSpPr txBox="1"/>
          <p:nvPr/>
        </p:nvSpPr>
        <p:spPr>
          <a:xfrm>
            <a:off x="7714819" y="2305615"/>
            <a:ext cx="41920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b="1" dirty="0">
                <a:solidFill>
                  <a:schemeClr val="bg1"/>
                </a:solidFill>
              </a:rPr>
              <a:t>Alguma dúvida?</a:t>
            </a:r>
            <a:endParaRPr lang="pt-BR" sz="7000" dirty="0">
              <a:solidFill>
                <a:schemeClr val="bg1"/>
              </a:solidFill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46AB7C33-9A34-097F-36DF-AD11C1230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C165749-8CBB-9BA7-FB4A-ECCA0FA200BA}"/>
              </a:ext>
            </a:extLst>
          </p:cNvPr>
          <p:cNvSpPr/>
          <p:nvPr/>
        </p:nvSpPr>
        <p:spPr>
          <a:xfrm>
            <a:off x="773183" y="3064456"/>
            <a:ext cx="832315" cy="83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0493F7C-334D-4CDB-CD36-3CB053C2F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3245483"/>
            <a:ext cx="595383" cy="4417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113AA27-F2B8-5EF7-98B0-5304BC3B2F48}"/>
              </a:ext>
            </a:extLst>
          </p:cNvPr>
          <p:cNvSpPr txBox="1"/>
          <p:nvPr/>
        </p:nvSpPr>
        <p:spPr>
          <a:xfrm>
            <a:off x="1083140" y="427909"/>
            <a:ext cx="4828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</a:rPr>
              <a:t>Vimos até agora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A62C5AAC-EE31-BC79-24CA-A63ABFDEE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232" t="19897"/>
          <a:stretch>
            <a:fillRect/>
          </a:stretch>
        </p:blipFill>
        <p:spPr>
          <a:xfrm>
            <a:off x="0" y="-171073"/>
            <a:ext cx="6402386" cy="16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50B3C-8A7B-44DE-A79C-4A337D465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98B77CD-E241-393E-BA36-F437E22DD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2913870"/>
            <a:ext cx="4157698" cy="75691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37DDD968-9653-8E12-B3AD-898153429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3665697"/>
            <a:ext cx="4157698" cy="75691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B7BF9C7A-9D37-9EDE-7E22-E674BB218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4428769"/>
            <a:ext cx="4157698" cy="75691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98DD41E-A618-35B0-FBE0-315691CFA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2913870"/>
            <a:ext cx="4157698" cy="756914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F353795B-FFB0-A400-BE42-E9B758585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3665697"/>
            <a:ext cx="4157698" cy="7569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0A76F47-96DA-CA00-098D-C4C45D8F4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4428769"/>
            <a:ext cx="4157698" cy="75691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DEB12CD9-3E7F-7C92-08CD-BB0D2C26CD82}"/>
              </a:ext>
            </a:extLst>
          </p:cNvPr>
          <p:cNvSpPr txBox="1"/>
          <p:nvPr/>
        </p:nvSpPr>
        <p:spPr>
          <a:xfrm>
            <a:off x="1574508" y="3040388"/>
            <a:ext cx="2407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O PRODUTO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1C75ED3-A2C5-9CBC-C60C-207DE82ED89D}"/>
              </a:ext>
            </a:extLst>
          </p:cNvPr>
          <p:cNvSpPr txBox="1"/>
          <p:nvPr/>
        </p:nvSpPr>
        <p:spPr>
          <a:xfrm>
            <a:off x="1809137" y="3827856"/>
            <a:ext cx="2664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MX Black" pitchFamily="2" charset="0"/>
              </a:rPr>
              <a:t>FUNCIONAMENTO</a:t>
            </a:r>
            <a:endParaRPr lang="pt-BR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E322FEE-297B-69E1-F262-C0D423536161}"/>
              </a:ext>
            </a:extLst>
          </p:cNvPr>
          <p:cNvSpPr txBox="1"/>
          <p:nvPr/>
        </p:nvSpPr>
        <p:spPr>
          <a:xfrm>
            <a:off x="1604005" y="4609814"/>
            <a:ext cx="3233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BENEFÍCIOS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8CB1AE5-5414-9947-59CB-5533A6AE000C}"/>
              </a:ext>
            </a:extLst>
          </p:cNvPr>
          <p:cNvSpPr txBox="1"/>
          <p:nvPr/>
        </p:nvSpPr>
        <p:spPr>
          <a:xfrm>
            <a:off x="6451308" y="3040388"/>
            <a:ext cx="2614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PÚBLICO-ALVO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EEA8C50-D713-F22F-D1BE-4927A9DBEDE0}"/>
              </a:ext>
            </a:extLst>
          </p:cNvPr>
          <p:cNvSpPr txBox="1"/>
          <p:nvPr/>
        </p:nvSpPr>
        <p:spPr>
          <a:xfrm>
            <a:off x="6511253" y="3816449"/>
            <a:ext cx="318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solidFill>
                  <a:srgbClr val="EC4949"/>
                </a:solidFill>
                <a:latin typeface="AMX Black" pitchFamily="2" charset="0"/>
              </a:rPr>
              <a:t>POLÍTICA COMERCIAL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2A4DE330-0BA4-CA48-161A-F20B846FEE67}"/>
              </a:ext>
            </a:extLst>
          </p:cNvPr>
          <p:cNvSpPr txBox="1"/>
          <p:nvPr/>
        </p:nvSpPr>
        <p:spPr>
          <a:xfrm>
            <a:off x="6736053" y="4602240"/>
            <a:ext cx="150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MX Black" pitchFamily="2" charset="0"/>
              </a:rPr>
              <a:t>ATIVAÇÃO</a:t>
            </a:r>
            <a:endParaRPr lang="pt-BR" dirty="0"/>
          </a:p>
        </p:txBody>
      </p:sp>
      <p:pic>
        <p:nvPicPr>
          <p:cNvPr id="35" name="Gráfico 34">
            <a:extLst>
              <a:ext uri="{FF2B5EF4-FFF2-40B4-BE49-F238E27FC236}">
                <a16:creationId xmlns:a16="http://schemas.microsoft.com/office/drawing/2014/main" id="{3FED2D44-AAAE-51E5-DF1D-5E4295074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65FF80EE-E913-280D-FD8E-B8BF36670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93663" y="3902984"/>
            <a:ext cx="295275" cy="21907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9A71BC8B-8D85-D2F7-8469-5D5589CFA9D5}"/>
              </a:ext>
            </a:extLst>
          </p:cNvPr>
          <p:cNvGrpSpPr/>
          <p:nvPr/>
        </p:nvGrpSpPr>
        <p:grpSpPr>
          <a:xfrm>
            <a:off x="792480" y="672899"/>
            <a:ext cx="8902127" cy="953814"/>
            <a:chOff x="792480" y="672899"/>
            <a:chExt cx="8902127" cy="953814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13850570-CEB2-082B-C957-6EC51BF7F0AB}"/>
                </a:ext>
              </a:extLst>
            </p:cNvPr>
            <p:cNvSpPr/>
            <p:nvPr/>
          </p:nvSpPr>
          <p:spPr>
            <a:xfrm>
              <a:off x="792480" y="672899"/>
              <a:ext cx="7904480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45BA9211-F912-122B-150F-A77CEFFA9DBC}"/>
                </a:ext>
              </a:extLst>
            </p:cNvPr>
            <p:cNvSpPr txBox="1"/>
            <p:nvPr/>
          </p:nvSpPr>
          <p:spPr>
            <a:xfrm>
              <a:off x="1036110" y="815819"/>
              <a:ext cx="865849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800" dirty="0">
                  <a:solidFill>
                    <a:schemeClr val="bg1"/>
                  </a:solidFill>
                  <a:latin typeface="AMX" pitchFamily="2" charset="77"/>
                </a:rPr>
                <a:t>Confira os assuntos que </a:t>
              </a:r>
              <a:r>
                <a:rPr lang="pt-BR" sz="3800" b="1" dirty="0">
                  <a:solidFill>
                    <a:schemeClr val="bg1"/>
                  </a:solidFill>
                  <a:latin typeface="AMX" pitchFamily="2" charset="77"/>
                </a:rPr>
                <a:t>vamos ver</a:t>
              </a:r>
              <a:endParaRPr lang="pt-BR" sz="380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</p:grpSp>
      <p:pic>
        <p:nvPicPr>
          <p:cNvPr id="11" name="Gráfico 10">
            <a:extLst>
              <a:ext uri="{FF2B5EF4-FFF2-40B4-BE49-F238E27FC236}">
                <a16:creationId xmlns:a16="http://schemas.microsoft.com/office/drawing/2014/main" id="{38072608-A1D2-B752-B249-CE241319ED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9645"/>
          <a:stretch>
            <a:fillRect/>
          </a:stretch>
        </p:blipFill>
        <p:spPr>
          <a:xfrm>
            <a:off x="956737" y="0"/>
            <a:ext cx="8026289" cy="18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307D9C9E-700F-2270-782A-B34FCC24D3EB}"/>
              </a:ext>
            </a:extLst>
          </p:cNvPr>
          <p:cNvGrpSpPr/>
          <p:nvPr/>
        </p:nvGrpSpPr>
        <p:grpSpPr>
          <a:xfrm>
            <a:off x="1315404" y="4333590"/>
            <a:ext cx="1823323" cy="682128"/>
            <a:chOff x="1315404" y="4333590"/>
            <a:chExt cx="1823323" cy="682128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58ADA73A-36A2-A4EC-EDDF-8962F0B7B1DF}"/>
                </a:ext>
              </a:extLst>
            </p:cNvPr>
            <p:cNvSpPr/>
            <p:nvPr/>
          </p:nvSpPr>
          <p:spPr>
            <a:xfrm>
              <a:off x="1315404" y="4333590"/>
              <a:ext cx="1765932" cy="682128"/>
            </a:xfrm>
            <a:prstGeom prst="roundRect">
              <a:avLst/>
            </a:prstGeom>
            <a:solidFill>
              <a:srgbClr val="EC494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5652C54E-C658-CDC3-E831-261F5379AE8D}"/>
                </a:ext>
              </a:extLst>
            </p:cNvPr>
            <p:cNvSpPr txBox="1"/>
            <p:nvPr/>
          </p:nvSpPr>
          <p:spPr>
            <a:xfrm>
              <a:off x="1358695" y="4554910"/>
              <a:ext cx="17800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solidFill>
                    <a:schemeClr val="bg1"/>
                  </a:solidFill>
                </a:rPr>
                <a:t>P = (V × M) / T 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1EEF76E5-ED80-20DD-9B63-49F8D10D3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08" y="2321369"/>
            <a:ext cx="4273325" cy="3646676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D106AEE5-7E0A-07D1-CAF6-8889E67EE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6079" y="2588763"/>
            <a:ext cx="4063671" cy="34490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0549632-2BEE-AA6A-3A31-98D492ED6089}"/>
              </a:ext>
            </a:extLst>
          </p:cNvPr>
          <p:cNvSpPr txBox="1"/>
          <p:nvPr/>
        </p:nvSpPr>
        <p:spPr>
          <a:xfrm>
            <a:off x="1198659" y="1442098"/>
            <a:ext cx="98521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100" dirty="0"/>
              <a:t>Para garantir uma </a:t>
            </a:r>
            <a:r>
              <a:rPr lang="pt-BR" sz="2100" b="1" dirty="0"/>
              <a:t>venda saudável e evitar surpresas </a:t>
            </a:r>
            <a:r>
              <a:rPr lang="pt-BR" sz="2100" dirty="0"/>
              <a:t>na fatura do cliente,</a:t>
            </a:r>
            <a:br>
              <a:rPr lang="pt-BR" sz="2100" dirty="0"/>
            </a:br>
            <a:r>
              <a:rPr lang="pt-BR" sz="2100" dirty="0"/>
              <a:t>é fundamental </a:t>
            </a:r>
            <a:r>
              <a:rPr lang="pt-BR" sz="2100" b="1" dirty="0"/>
              <a:t>dominar as regras do jogo</a:t>
            </a:r>
            <a:r>
              <a:rPr lang="pt-BR" sz="2100" dirty="0"/>
              <a:t>. 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8B352B2-AC5C-FCA3-DD44-B3341C6563FE}"/>
              </a:ext>
            </a:extLst>
          </p:cNvPr>
          <p:cNvSpPr/>
          <p:nvPr/>
        </p:nvSpPr>
        <p:spPr>
          <a:xfrm>
            <a:off x="931107" y="2744238"/>
            <a:ext cx="2787806" cy="5071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Vigência do contrato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7EFEA2D-A0EE-58D2-8083-463EBCD921EC}"/>
              </a:ext>
            </a:extLst>
          </p:cNvPr>
          <p:cNvSpPr/>
          <p:nvPr/>
        </p:nvSpPr>
        <p:spPr>
          <a:xfrm>
            <a:off x="8411933" y="2784888"/>
            <a:ext cx="2320774" cy="5071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Taxas do serviço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EEAFC99-1889-7D81-9F96-EB5FCFD25630}"/>
              </a:ext>
            </a:extLst>
          </p:cNvPr>
          <p:cNvSpPr/>
          <p:nvPr/>
        </p:nvSpPr>
        <p:spPr>
          <a:xfrm>
            <a:off x="8629050" y="3950690"/>
            <a:ext cx="2841006" cy="54123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Conectividade e internet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F58EA0CE-8979-0C5F-56D7-7236C8010F15}"/>
              </a:ext>
            </a:extLst>
          </p:cNvPr>
          <p:cNvSpPr/>
          <p:nvPr/>
        </p:nvSpPr>
        <p:spPr>
          <a:xfrm>
            <a:off x="8536326" y="5240453"/>
            <a:ext cx="2320774" cy="5071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Preço e desconto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193CC360-C157-217D-E5A0-488EBFFCDE0B}"/>
              </a:ext>
            </a:extLst>
          </p:cNvPr>
          <p:cNvSpPr/>
          <p:nvPr/>
        </p:nvSpPr>
        <p:spPr>
          <a:xfrm>
            <a:off x="1310257" y="5353577"/>
            <a:ext cx="2320774" cy="5071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Comissionamento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DF4BE4F-43DB-D214-680D-C076DF2634B5}"/>
              </a:ext>
            </a:extLst>
          </p:cNvPr>
          <p:cNvSpPr/>
          <p:nvPr/>
        </p:nvSpPr>
        <p:spPr>
          <a:xfrm>
            <a:off x="931107" y="3992233"/>
            <a:ext cx="2554290" cy="5071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Multa por fidelização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285558D1-9D31-A2CB-3F26-EA96AC9E1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0961"/>
          <a:stretch>
            <a:fillRect/>
          </a:stretch>
        </p:blipFill>
        <p:spPr>
          <a:xfrm>
            <a:off x="2043259" y="-25061"/>
            <a:ext cx="8548242" cy="1352113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B2707C92-333E-51DC-2F63-6DAC16C0E1D8}"/>
              </a:ext>
            </a:extLst>
          </p:cNvPr>
          <p:cNvGrpSpPr/>
          <p:nvPr/>
        </p:nvGrpSpPr>
        <p:grpSpPr>
          <a:xfrm>
            <a:off x="1794348" y="226566"/>
            <a:ext cx="8548242" cy="953814"/>
            <a:chOff x="1794348" y="226566"/>
            <a:chExt cx="8548242" cy="953814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4DBA86F1-9A14-E0AC-C2CA-AC6D4CA3BE27}"/>
                </a:ext>
              </a:extLst>
            </p:cNvPr>
            <p:cNvSpPr/>
            <p:nvPr/>
          </p:nvSpPr>
          <p:spPr>
            <a:xfrm>
              <a:off x="1794348" y="226566"/>
              <a:ext cx="8548242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DE58E0C0-124A-B2DF-9346-9BC3972DECF6}"/>
                </a:ext>
              </a:extLst>
            </p:cNvPr>
            <p:cNvSpPr txBox="1"/>
            <p:nvPr/>
          </p:nvSpPr>
          <p:spPr>
            <a:xfrm>
              <a:off x="2403446" y="344677"/>
              <a:ext cx="77780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3600" b="1" dirty="0">
                  <a:solidFill>
                    <a:schemeClr val="bg1"/>
                  </a:solidFill>
                </a:rPr>
                <a:t>Fique atento às regras do contrato</a:t>
              </a:r>
            </a:p>
          </p:txBody>
        </p:sp>
      </p:grpSp>
      <p:pic>
        <p:nvPicPr>
          <p:cNvPr id="20" name="Gráfico 19">
            <a:extLst>
              <a:ext uri="{FF2B5EF4-FFF2-40B4-BE49-F238E27FC236}">
                <a16:creationId xmlns:a16="http://schemas.microsoft.com/office/drawing/2014/main" id="{29A4B0CB-1FF2-277C-020B-A08E1AACA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2597" y="2478933"/>
            <a:ext cx="1466850" cy="336063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3FEDC51A-0815-3926-A719-EE2F49EF2D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EA024176-A085-304D-2B89-AF8011922A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222023" y="2478932"/>
            <a:ext cx="1466850" cy="336063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C95C1476-466E-0E90-B726-A25C3D4CCD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895625" y="3673356"/>
            <a:ext cx="1466850" cy="336063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6904DFD6-5928-8047-DF91-C965A9E3BC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62137" y="3660515"/>
            <a:ext cx="1466850" cy="336063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7D41DDFC-D329-E04E-0DD7-A0E6957A64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29800" b="-115630"/>
          <a:stretch>
            <a:fillRect/>
          </a:stretch>
        </p:blipFill>
        <p:spPr>
          <a:xfrm>
            <a:off x="3638425" y="5550612"/>
            <a:ext cx="969546" cy="164310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742734AC-A932-2604-8E81-9A93732F81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29800" b="-115630"/>
          <a:stretch>
            <a:fillRect/>
          </a:stretch>
        </p:blipFill>
        <p:spPr>
          <a:xfrm flipH="1">
            <a:off x="7486292" y="5494050"/>
            <a:ext cx="969546" cy="16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193E0A6D-04A4-54F2-EC92-668BB4446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961"/>
          <a:stretch>
            <a:fillRect/>
          </a:stretch>
        </p:blipFill>
        <p:spPr>
          <a:xfrm>
            <a:off x="1558108" y="-57577"/>
            <a:ext cx="9660503" cy="1429177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BE72481F-CE60-175A-4511-FAA61DD9810A}"/>
              </a:ext>
            </a:extLst>
          </p:cNvPr>
          <p:cNvGrpSpPr/>
          <p:nvPr/>
        </p:nvGrpSpPr>
        <p:grpSpPr>
          <a:xfrm>
            <a:off x="652997" y="229627"/>
            <a:ext cx="10865685" cy="953814"/>
            <a:chOff x="652997" y="229627"/>
            <a:chExt cx="10865685" cy="953814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DE160E88-F7C8-193C-7D14-30AFF4400981}"/>
                </a:ext>
              </a:extLst>
            </p:cNvPr>
            <p:cNvSpPr/>
            <p:nvPr/>
          </p:nvSpPr>
          <p:spPr>
            <a:xfrm>
              <a:off x="1229360" y="229627"/>
              <a:ext cx="9712960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632C9DC0-6F96-3DE1-4853-5E7D26F2C25A}"/>
                </a:ext>
              </a:extLst>
            </p:cNvPr>
            <p:cNvSpPr txBox="1"/>
            <p:nvPr/>
          </p:nvSpPr>
          <p:spPr>
            <a:xfrm>
              <a:off x="652997" y="400358"/>
              <a:ext cx="108656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  <a:latin typeface="AMX" pitchFamily="2" charset="0"/>
                </a:rPr>
                <a:t>Ao longo deste conteúdo, vocês irão compreender</a:t>
              </a:r>
            </a:p>
          </p:txBody>
        </p:sp>
      </p:grpSp>
      <p:pic>
        <p:nvPicPr>
          <p:cNvPr id="12" name="Gráfico 11">
            <a:extLst>
              <a:ext uri="{FF2B5EF4-FFF2-40B4-BE49-F238E27FC236}">
                <a16:creationId xmlns:a16="http://schemas.microsoft.com/office/drawing/2014/main" id="{C6980792-F6E3-46B5-5449-3B517A7CB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34782120-E000-9583-AB83-D5AC5B5BF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7737" y="1757127"/>
            <a:ext cx="3571170" cy="38162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9CF53E3-CFEF-BD85-E7F2-F9E437EB896A}"/>
              </a:ext>
            </a:extLst>
          </p:cNvPr>
          <p:cNvSpPr txBox="1"/>
          <p:nvPr/>
        </p:nvSpPr>
        <p:spPr>
          <a:xfrm>
            <a:off x="4938553" y="1755019"/>
            <a:ext cx="6388214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800" dirty="0"/>
              <a:t>O que é </a:t>
            </a:r>
            <a:r>
              <a:rPr lang="pt-BR" sz="2800" b="1" dirty="0"/>
              <a:t>MPLS</a:t>
            </a:r>
            <a:r>
              <a:rPr lang="pt-BR" sz="2800" dirty="0"/>
              <a:t>;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800" b="1" dirty="0"/>
              <a:t>Funcionamento </a:t>
            </a:r>
            <a:r>
              <a:rPr lang="pt-BR" sz="2800" dirty="0"/>
              <a:t>do MPLS;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800" dirty="0"/>
              <a:t>O </a:t>
            </a:r>
            <a:r>
              <a:rPr lang="pt-BR" sz="2800" b="1" dirty="0"/>
              <a:t>público-alvo</a:t>
            </a:r>
            <a:r>
              <a:rPr lang="pt-BR" sz="2800" dirty="0"/>
              <a:t> da solução;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800" dirty="0"/>
              <a:t>Os principais </a:t>
            </a:r>
            <a:r>
              <a:rPr lang="pt-BR" sz="2800" b="1" dirty="0"/>
              <a:t>argumentos de venda</a:t>
            </a:r>
            <a:r>
              <a:rPr lang="pt-BR" sz="2800" dirty="0"/>
              <a:t>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800" dirty="0"/>
              <a:t>As </a:t>
            </a:r>
            <a:r>
              <a:rPr lang="pt-BR" sz="2800" b="1" dirty="0"/>
              <a:t>políticas comerciais </a:t>
            </a:r>
            <a:r>
              <a:rPr lang="pt-BR" sz="2800" dirty="0"/>
              <a:t>do produto;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800" dirty="0"/>
              <a:t>E o </a:t>
            </a:r>
            <a:r>
              <a:rPr lang="pt-BR" sz="2800" b="1" dirty="0"/>
              <a:t>processo de ativação e contratação </a:t>
            </a:r>
            <a:r>
              <a:rPr lang="pt-BR" sz="2800" dirty="0"/>
              <a:t>do MPLS Claro empresas.</a:t>
            </a:r>
            <a:endParaRPr lang="pt-BR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9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0A3742D3-69F6-00DF-38F8-9719FB8543B0}"/>
              </a:ext>
            </a:extLst>
          </p:cNvPr>
          <p:cNvGrpSpPr/>
          <p:nvPr/>
        </p:nvGrpSpPr>
        <p:grpSpPr>
          <a:xfrm>
            <a:off x="2113279" y="2740883"/>
            <a:ext cx="7873793" cy="2796318"/>
            <a:chOff x="2113279" y="2740883"/>
            <a:chExt cx="7873793" cy="2796318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87ACBC60-5525-6A3A-0BC8-DA3D8BF030FF}"/>
                </a:ext>
              </a:extLst>
            </p:cNvPr>
            <p:cNvSpPr/>
            <p:nvPr/>
          </p:nvSpPr>
          <p:spPr>
            <a:xfrm>
              <a:off x="2113279" y="2740883"/>
              <a:ext cx="7873793" cy="2796318"/>
            </a:xfrm>
            <a:prstGeom prst="roundRect">
              <a:avLst>
                <a:gd name="adj" fmla="val 10913"/>
              </a:avLst>
            </a:prstGeom>
            <a:solidFill>
              <a:schemeClr val="bg1"/>
            </a:solidFill>
            <a:ln w="76200">
              <a:solidFill>
                <a:srgbClr val="EC494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01E0E5A9-55F4-DDE7-707F-49748FE0B593}"/>
                </a:ext>
              </a:extLst>
            </p:cNvPr>
            <p:cNvSpPr txBox="1"/>
            <p:nvPr/>
          </p:nvSpPr>
          <p:spPr>
            <a:xfrm>
              <a:off x="2995766" y="3306146"/>
              <a:ext cx="59310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4000" dirty="0"/>
                <a:t>O RUD MPLS </a:t>
              </a:r>
              <a:r>
                <a:rPr lang="pt-BR" sz="4000" b="1" dirty="0"/>
                <a:t>não inclui conectividade direta </a:t>
              </a:r>
              <a:r>
                <a:rPr lang="pt-BR" sz="4000" dirty="0"/>
                <a:t>com a Internet.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C1606F4-2DE9-382A-9AA9-A7E16460D862}"/>
              </a:ext>
            </a:extLst>
          </p:cNvPr>
          <p:cNvGrpSpPr/>
          <p:nvPr/>
        </p:nvGrpSpPr>
        <p:grpSpPr>
          <a:xfrm>
            <a:off x="2691184" y="1563329"/>
            <a:ext cx="6639630" cy="1661759"/>
            <a:chOff x="2691184" y="1563329"/>
            <a:chExt cx="6639630" cy="1661759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0F8738F1-F8FA-16AE-EF0D-22C6D4933A1D}"/>
                </a:ext>
              </a:extLst>
            </p:cNvPr>
            <p:cNvSpPr/>
            <p:nvPr/>
          </p:nvSpPr>
          <p:spPr>
            <a:xfrm>
              <a:off x="2691184" y="1563329"/>
              <a:ext cx="6639630" cy="1661759"/>
            </a:xfrm>
            <a:prstGeom prst="roundRect">
              <a:avLst>
                <a:gd name="adj" fmla="val 21932"/>
              </a:avLst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F4AC9EFC-A990-E6B5-5814-051BAB071246}"/>
                </a:ext>
              </a:extLst>
            </p:cNvPr>
            <p:cNvSpPr txBox="1"/>
            <p:nvPr/>
          </p:nvSpPr>
          <p:spPr>
            <a:xfrm>
              <a:off x="3070506" y="1888434"/>
              <a:ext cx="5856290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6500" b="1" dirty="0">
                  <a:solidFill>
                    <a:schemeClr val="bg1"/>
                  </a:solidFill>
                </a:rPr>
                <a:t>IMPORTANTE!</a:t>
              </a:r>
            </a:p>
          </p:txBody>
        </p:sp>
      </p:grpSp>
      <p:pic>
        <p:nvPicPr>
          <p:cNvPr id="2" name="Gráfico 1">
            <a:extLst>
              <a:ext uri="{FF2B5EF4-FFF2-40B4-BE49-F238E27FC236}">
                <a16:creationId xmlns:a16="http://schemas.microsoft.com/office/drawing/2014/main" id="{876C283B-4668-2673-966A-4B0A196EB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0852"/>
          <a:stretch>
            <a:fillRect/>
          </a:stretch>
        </p:blipFill>
        <p:spPr>
          <a:xfrm rot="5400000" flipH="1">
            <a:off x="3860445" y="-1446199"/>
            <a:ext cx="2490840" cy="5383233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8E34E13-3054-D285-9D92-501CB9DE10B9}"/>
              </a:ext>
            </a:extLst>
          </p:cNvPr>
          <p:cNvSpPr/>
          <p:nvPr/>
        </p:nvSpPr>
        <p:spPr>
          <a:xfrm>
            <a:off x="5306181" y="575793"/>
            <a:ext cx="1579638" cy="1390945"/>
          </a:xfrm>
          <a:prstGeom prst="roundRect">
            <a:avLst/>
          </a:prstGeom>
          <a:solidFill>
            <a:schemeClr val="bg1"/>
          </a:solidFill>
          <a:ln w="79375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BEB4E19-E25E-BFE7-129B-2BD6AB314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6413" y="766219"/>
            <a:ext cx="1019175" cy="92392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B140A316-B9F1-2F76-AF08-7A3105E43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C91F48-744E-73D8-0DEE-FAE2D2EA1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EDC05DB0-DAE2-D9B5-A104-18D995787E0E}"/>
              </a:ext>
            </a:extLst>
          </p:cNvPr>
          <p:cNvSpPr txBox="1"/>
          <p:nvPr/>
        </p:nvSpPr>
        <p:spPr>
          <a:xfrm>
            <a:off x="7714819" y="2358405"/>
            <a:ext cx="41920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b="1" dirty="0">
                <a:solidFill>
                  <a:schemeClr val="bg1"/>
                </a:solidFill>
              </a:rPr>
              <a:t>Alguma dúvida?</a:t>
            </a:r>
            <a:endParaRPr lang="pt-BR" sz="7000" dirty="0">
              <a:solidFill>
                <a:schemeClr val="bg1"/>
              </a:solidFill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66678D0A-797B-262B-976F-3311007E8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0E618AEE-870C-11E6-1357-B41989CAD7DA}"/>
              </a:ext>
            </a:extLst>
          </p:cNvPr>
          <p:cNvGrpSpPr/>
          <p:nvPr/>
        </p:nvGrpSpPr>
        <p:grpSpPr>
          <a:xfrm>
            <a:off x="1199724" y="2119053"/>
            <a:ext cx="5063613" cy="1459476"/>
            <a:chOff x="1199724" y="2119053"/>
            <a:chExt cx="5063613" cy="1459476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84352F10-C485-0EB1-2C24-B87CD6AC7C8B}"/>
                </a:ext>
              </a:extLst>
            </p:cNvPr>
            <p:cNvSpPr/>
            <p:nvPr/>
          </p:nvSpPr>
          <p:spPr>
            <a:xfrm>
              <a:off x="1199724" y="2119053"/>
              <a:ext cx="5063613" cy="145947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216C66A1-FCB5-6D87-B4EC-5DA11BF34D1E}"/>
                </a:ext>
              </a:extLst>
            </p:cNvPr>
            <p:cNvSpPr txBox="1"/>
            <p:nvPr/>
          </p:nvSpPr>
          <p:spPr>
            <a:xfrm>
              <a:off x="1499365" y="2571792"/>
              <a:ext cx="476397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3000" b="1" dirty="0"/>
                <a:t>REGRAS DO CONTRATO</a:t>
              </a:r>
              <a:endParaRPr lang="pt-BR" sz="3000" dirty="0">
                <a:latin typeface="+mj-lt"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F0DF7A5-6896-1FAB-E704-D0D10D2526E7}"/>
              </a:ext>
            </a:extLst>
          </p:cNvPr>
          <p:cNvGrpSpPr/>
          <p:nvPr/>
        </p:nvGrpSpPr>
        <p:grpSpPr>
          <a:xfrm>
            <a:off x="1199724" y="3873576"/>
            <a:ext cx="5063613" cy="1459476"/>
            <a:chOff x="1199724" y="3873576"/>
            <a:chExt cx="5063613" cy="1459476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A9E43745-BFB3-E5CC-AD02-4C83E818FE40}"/>
                </a:ext>
              </a:extLst>
            </p:cNvPr>
            <p:cNvSpPr/>
            <p:nvPr/>
          </p:nvSpPr>
          <p:spPr>
            <a:xfrm>
              <a:off x="1199724" y="3873576"/>
              <a:ext cx="5063613" cy="145947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4B4A7D38-E67B-F2AB-EE64-82D4EBA18C4B}"/>
                </a:ext>
              </a:extLst>
            </p:cNvPr>
            <p:cNvSpPr txBox="1"/>
            <p:nvPr/>
          </p:nvSpPr>
          <p:spPr>
            <a:xfrm>
              <a:off x="1795769" y="4148099"/>
              <a:ext cx="433304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800" b="1" dirty="0"/>
                <a:t>CONECTIVIDADE E SERVIÇOS ADICIONAIS</a:t>
              </a:r>
              <a:endParaRPr lang="pt-BR" altLang="pt-BR" sz="2800" b="1" dirty="0">
                <a:latin typeface="+mj-lt"/>
              </a:endParaRPr>
            </a:p>
          </p:txBody>
        </p:sp>
      </p:grp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6AB0FCB-10C2-166D-6E4F-39AB8AF91FD6}"/>
              </a:ext>
            </a:extLst>
          </p:cNvPr>
          <p:cNvSpPr/>
          <p:nvPr/>
        </p:nvSpPr>
        <p:spPr>
          <a:xfrm>
            <a:off x="773183" y="2473703"/>
            <a:ext cx="832315" cy="83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A67F6CC-42D9-CF50-7DB3-D82380CBB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2654730"/>
            <a:ext cx="595383" cy="4417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17F79CF-DC4A-A973-E48E-66EF1575AE29}"/>
              </a:ext>
            </a:extLst>
          </p:cNvPr>
          <p:cNvSpPr txBox="1"/>
          <p:nvPr/>
        </p:nvSpPr>
        <p:spPr>
          <a:xfrm>
            <a:off x="1083140" y="427909"/>
            <a:ext cx="4828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</a:rPr>
              <a:t>Vimos até agora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05263CB4-89D8-ECCA-D1C0-E864A81C6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232" t="19897"/>
          <a:stretch>
            <a:fillRect/>
          </a:stretch>
        </p:blipFill>
        <p:spPr>
          <a:xfrm>
            <a:off x="0" y="-171073"/>
            <a:ext cx="6402386" cy="1603365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39277DE-0DD1-E222-290D-2D5488178087}"/>
              </a:ext>
            </a:extLst>
          </p:cNvPr>
          <p:cNvSpPr/>
          <p:nvPr/>
        </p:nvSpPr>
        <p:spPr>
          <a:xfrm>
            <a:off x="773183" y="4148099"/>
            <a:ext cx="832315" cy="83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09817FA2-958E-A531-5D41-A24450FD5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4329126"/>
            <a:ext cx="595383" cy="44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6" grpId="0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0F1F6-F271-8A51-E671-429C5B5EC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B4CFF857-D094-6468-01C3-67E4CB7F9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2913870"/>
            <a:ext cx="4157698" cy="75691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E36BA70-2344-DE53-5784-EF635504C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3665697"/>
            <a:ext cx="4157698" cy="75691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B832FE5-13F6-F799-F542-A29625B90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4428769"/>
            <a:ext cx="4157698" cy="75691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F208B3B3-88B4-5F2E-563B-A5DB37BAD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2913870"/>
            <a:ext cx="4157698" cy="756914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F9D92ED-C505-91C7-86EB-62EA8C930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3665697"/>
            <a:ext cx="4157698" cy="7569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BFFF37CA-2677-BDE5-5D24-751572987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4428769"/>
            <a:ext cx="4157698" cy="75691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F920FCF-056A-BE61-9861-E3629768EDC2}"/>
              </a:ext>
            </a:extLst>
          </p:cNvPr>
          <p:cNvSpPr txBox="1"/>
          <p:nvPr/>
        </p:nvSpPr>
        <p:spPr>
          <a:xfrm>
            <a:off x="1574508" y="3040388"/>
            <a:ext cx="2407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O PRODUTO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2428455-E0F7-8B55-B5E0-C46273FDF6DE}"/>
              </a:ext>
            </a:extLst>
          </p:cNvPr>
          <p:cNvSpPr txBox="1"/>
          <p:nvPr/>
        </p:nvSpPr>
        <p:spPr>
          <a:xfrm>
            <a:off x="1809137" y="3827856"/>
            <a:ext cx="2664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MX Black" pitchFamily="2" charset="0"/>
              </a:rPr>
              <a:t>FUNCIONAMENTO</a:t>
            </a: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7DAAE9B-109A-1756-2F75-EBEB4A150401}"/>
              </a:ext>
            </a:extLst>
          </p:cNvPr>
          <p:cNvSpPr txBox="1"/>
          <p:nvPr/>
        </p:nvSpPr>
        <p:spPr>
          <a:xfrm>
            <a:off x="1604005" y="4609814"/>
            <a:ext cx="3233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BENEFÍCIOS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8F432C6-BA99-7C9D-C38D-913C6A40087A}"/>
              </a:ext>
            </a:extLst>
          </p:cNvPr>
          <p:cNvSpPr txBox="1"/>
          <p:nvPr/>
        </p:nvSpPr>
        <p:spPr>
          <a:xfrm>
            <a:off x="6451308" y="3040388"/>
            <a:ext cx="2614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PÚBLICO-ALVO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08310ED-F7C5-B580-A91A-51A0A404D3AB}"/>
              </a:ext>
            </a:extLst>
          </p:cNvPr>
          <p:cNvSpPr txBox="1"/>
          <p:nvPr/>
        </p:nvSpPr>
        <p:spPr>
          <a:xfrm>
            <a:off x="6511253" y="3816449"/>
            <a:ext cx="318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POLÍTICA COMERCIAL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8DD6307-A88C-6B49-408A-C710707C9E8B}"/>
              </a:ext>
            </a:extLst>
          </p:cNvPr>
          <p:cNvSpPr txBox="1"/>
          <p:nvPr/>
        </p:nvSpPr>
        <p:spPr>
          <a:xfrm>
            <a:off x="6736053" y="4602240"/>
            <a:ext cx="150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EC4949"/>
                </a:solidFill>
                <a:latin typeface="AMX Black" pitchFamily="2" charset="0"/>
              </a:rPr>
              <a:t>ATIVAÇÃO</a:t>
            </a:r>
            <a:endParaRPr lang="pt-BR" dirty="0">
              <a:solidFill>
                <a:srgbClr val="EC4949"/>
              </a:solidFill>
            </a:endParaRPr>
          </a:p>
        </p:txBody>
      </p:sp>
      <p:pic>
        <p:nvPicPr>
          <p:cNvPr id="34" name="Gráfico 33">
            <a:extLst>
              <a:ext uri="{FF2B5EF4-FFF2-40B4-BE49-F238E27FC236}">
                <a16:creationId xmlns:a16="http://schemas.microsoft.com/office/drawing/2014/main" id="{6A81A9B1-08B7-3EC6-1687-B0FD1703E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71B1C213-CC33-F05F-800D-6FBA724FC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10020" y="4665855"/>
            <a:ext cx="295275" cy="21907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F4480B26-93D7-6192-E028-3092BF461CCC}"/>
              </a:ext>
            </a:extLst>
          </p:cNvPr>
          <p:cNvGrpSpPr/>
          <p:nvPr/>
        </p:nvGrpSpPr>
        <p:grpSpPr>
          <a:xfrm>
            <a:off x="792480" y="672899"/>
            <a:ext cx="8902127" cy="953814"/>
            <a:chOff x="792480" y="672899"/>
            <a:chExt cx="8902127" cy="953814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73E48CD4-222D-10B3-F989-D0775005FE48}"/>
                </a:ext>
              </a:extLst>
            </p:cNvPr>
            <p:cNvSpPr/>
            <p:nvPr/>
          </p:nvSpPr>
          <p:spPr>
            <a:xfrm>
              <a:off x="792480" y="672899"/>
              <a:ext cx="7904480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32FFA02-1EB1-6548-F83E-2D93FBF71B92}"/>
                </a:ext>
              </a:extLst>
            </p:cNvPr>
            <p:cNvSpPr txBox="1"/>
            <p:nvPr/>
          </p:nvSpPr>
          <p:spPr>
            <a:xfrm>
              <a:off x="1036110" y="815819"/>
              <a:ext cx="865849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800" dirty="0">
                  <a:solidFill>
                    <a:schemeClr val="bg1"/>
                  </a:solidFill>
                  <a:latin typeface="AMX" pitchFamily="2" charset="77"/>
                </a:rPr>
                <a:t>Confira os assuntos que </a:t>
              </a:r>
              <a:r>
                <a:rPr lang="pt-BR" sz="3800" b="1" dirty="0">
                  <a:solidFill>
                    <a:schemeClr val="bg1"/>
                  </a:solidFill>
                  <a:latin typeface="AMX" pitchFamily="2" charset="77"/>
                </a:rPr>
                <a:t>vamos ver</a:t>
              </a:r>
              <a:endParaRPr lang="pt-BR" sz="380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</p:grpSp>
      <p:pic>
        <p:nvPicPr>
          <p:cNvPr id="11" name="Gráfico 10">
            <a:extLst>
              <a:ext uri="{FF2B5EF4-FFF2-40B4-BE49-F238E27FC236}">
                <a16:creationId xmlns:a16="http://schemas.microsoft.com/office/drawing/2014/main" id="{C931BC3A-02C0-497F-B022-E482E5761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9645"/>
          <a:stretch>
            <a:fillRect/>
          </a:stretch>
        </p:blipFill>
        <p:spPr>
          <a:xfrm>
            <a:off x="956737" y="0"/>
            <a:ext cx="8026289" cy="18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1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A3C0C99B-E1A6-92ED-A219-BE170E880457}"/>
              </a:ext>
            </a:extLst>
          </p:cNvPr>
          <p:cNvGrpSpPr/>
          <p:nvPr/>
        </p:nvGrpSpPr>
        <p:grpSpPr>
          <a:xfrm>
            <a:off x="443136" y="476925"/>
            <a:ext cx="4168193" cy="1477327"/>
            <a:chOff x="443136" y="476925"/>
            <a:chExt cx="4168193" cy="1477327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21D5FDFB-79C0-C3FE-EE14-12B6408584C2}"/>
                </a:ext>
              </a:extLst>
            </p:cNvPr>
            <p:cNvSpPr/>
            <p:nvPr/>
          </p:nvSpPr>
          <p:spPr>
            <a:xfrm>
              <a:off x="443136" y="476925"/>
              <a:ext cx="4168193" cy="1477327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E493E7A8-A53A-B2EE-6AD6-DD1E3C4D22BF}"/>
                </a:ext>
              </a:extLst>
            </p:cNvPr>
            <p:cNvSpPr txBox="1"/>
            <p:nvPr/>
          </p:nvSpPr>
          <p:spPr>
            <a:xfrm>
              <a:off x="698631" y="681345"/>
              <a:ext cx="295897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5400" b="1" dirty="0">
                  <a:solidFill>
                    <a:srgbClr val="820000"/>
                  </a:solidFill>
                </a:rPr>
                <a:t>Ativação </a:t>
              </a:r>
            </a:p>
          </p:txBody>
        </p:sp>
      </p:grpSp>
      <p:pic>
        <p:nvPicPr>
          <p:cNvPr id="6" name="Gráfico 5">
            <a:extLst>
              <a:ext uri="{FF2B5EF4-FFF2-40B4-BE49-F238E27FC236}">
                <a16:creationId xmlns:a16="http://schemas.microsoft.com/office/drawing/2014/main" id="{4EBA1F8A-D5B7-3BA4-A88D-2F949033F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87"/>
          <a:stretch>
            <a:fillRect/>
          </a:stretch>
        </p:blipFill>
        <p:spPr>
          <a:xfrm>
            <a:off x="0" y="-483604"/>
            <a:ext cx="3896282" cy="225228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D1892F4-6CBD-952C-76BF-9D0B27FE0E36}"/>
              </a:ext>
            </a:extLst>
          </p:cNvPr>
          <p:cNvSpPr txBox="1"/>
          <p:nvPr/>
        </p:nvSpPr>
        <p:spPr>
          <a:xfrm>
            <a:off x="4053525" y="790365"/>
            <a:ext cx="82981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500" dirty="0"/>
              <a:t>Para a </a:t>
            </a:r>
            <a:r>
              <a:rPr lang="pt-BR" sz="2500" b="1" dirty="0"/>
              <a:t>ativação</a:t>
            </a:r>
            <a:r>
              <a:rPr lang="pt-BR" sz="2500" dirty="0"/>
              <a:t> existe uma </a:t>
            </a:r>
            <a:r>
              <a:rPr lang="pt-BR" sz="2500" b="1" dirty="0"/>
              <a:t>etapa técnica </a:t>
            </a:r>
            <a:r>
              <a:rPr lang="pt-BR" sz="2500" dirty="0"/>
              <a:t>que envolve vistoria, projeto de rede e instalação de equipamentos.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01763EB-17E5-F16F-96FA-C1D74CA68210}"/>
              </a:ext>
            </a:extLst>
          </p:cNvPr>
          <p:cNvGrpSpPr/>
          <p:nvPr/>
        </p:nvGrpSpPr>
        <p:grpSpPr>
          <a:xfrm>
            <a:off x="2741836" y="2593976"/>
            <a:ext cx="5112776" cy="2743200"/>
            <a:chOff x="2741836" y="2593976"/>
            <a:chExt cx="5112776" cy="2743200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747D137D-5E2C-016D-D32A-9B221C843668}"/>
                </a:ext>
              </a:extLst>
            </p:cNvPr>
            <p:cNvSpPr/>
            <p:nvPr/>
          </p:nvSpPr>
          <p:spPr>
            <a:xfrm>
              <a:off x="2741836" y="2593976"/>
              <a:ext cx="5112776" cy="2743200"/>
            </a:xfrm>
            <a:prstGeom prst="roundRect">
              <a:avLst>
                <a:gd name="adj" fmla="val 12008"/>
              </a:avLst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63306460-7320-BB84-90B6-8869CC943FE0}"/>
                </a:ext>
              </a:extLst>
            </p:cNvPr>
            <p:cNvSpPr txBox="1"/>
            <p:nvPr/>
          </p:nvSpPr>
          <p:spPr>
            <a:xfrm>
              <a:off x="2741836" y="2896089"/>
              <a:ext cx="402097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3000" b="1" dirty="0">
                  <a:solidFill>
                    <a:schemeClr val="bg1"/>
                  </a:solidFill>
                </a:rPr>
                <a:t>Veja os fluxogramas </a:t>
              </a:r>
            </a:p>
            <a:p>
              <a:pPr algn="r"/>
              <a:r>
                <a:rPr lang="pt-BR" sz="3000" b="1" dirty="0">
                  <a:solidFill>
                    <a:schemeClr val="bg1"/>
                  </a:solidFill>
                </a:rPr>
                <a:t>a seguir e conheça todas as etapas do processo de entrega.</a:t>
              </a:r>
            </a:p>
          </p:txBody>
        </p:sp>
      </p:grpSp>
      <p:pic>
        <p:nvPicPr>
          <p:cNvPr id="12" name="Gráfico 11">
            <a:extLst>
              <a:ext uri="{FF2B5EF4-FFF2-40B4-BE49-F238E27FC236}">
                <a16:creationId xmlns:a16="http://schemas.microsoft.com/office/drawing/2014/main" id="{99312BC4-084B-1A2E-7289-8B181860A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02233" y="2204558"/>
            <a:ext cx="3342967" cy="3572386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79E2E6C-6849-090B-C871-EEFF68258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6A8224F-D5BD-E8A2-52A6-EC010A4D85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33" y="1954252"/>
            <a:ext cx="3049473" cy="37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E8942195-25E6-E157-472C-E39DBBDDB421}"/>
              </a:ext>
            </a:extLst>
          </p:cNvPr>
          <p:cNvSpPr/>
          <p:nvPr/>
        </p:nvSpPr>
        <p:spPr>
          <a:xfrm>
            <a:off x="0" y="1454794"/>
            <a:ext cx="12260826" cy="1922965"/>
          </a:xfrm>
          <a:prstGeom prst="rect">
            <a:avLst/>
          </a:prstGeom>
          <a:solidFill>
            <a:srgbClr val="F05A24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F7BE89C-A2FA-A658-9E78-14869AA76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827"/>
          <a:stretch>
            <a:fillRect/>
          </a:stretch>
        </p:blipFill>
        <p:spPr>
          <a:xfrm>
            <a:off x="3856038" y="-228434"/>
            <a:ext cx="4901882" cy="1581985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413227B7-11E2-5813-75DA-E717D6E63983}"/>
              </a:ext>
            </a:extLst>
          </p:cNvPr>
          <p:cNvSpPr/>
          <p:nvPr/>
        </p:nvSpPr>
        <p:spPr>
          <a:xfrm>
            <a:off x="1691147" y="1857988"/>
            <a:ext cx="609600" cy="609600"/>
          </a:xfrm>
          <a:prstGeom prst="ellipse">
            <a:avLst/>
          </a:prstGeom>
          <a:solidFill>
            <a:srgbClr val="F05A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1" name="Agrupar 100">
            <a:extLst>
              <a:ext uri="{FF2B5EF4-FFF2-40B4-BE49-F238E27FC236}">
                <a16:creationId xmlns:a16="http://schemas.microsoft.com/office/drawing/2014/main" id="{D60C7178-FA9D-0985-0F13-0A57018F33FA}"/>
              </a:ext>
            </a:extLst>
          </p:cNvPr>
          <p:cNvGrpSpPr/>
          <p:nvPr/>
        </p:nvGrpSpPr>
        <p:grpSpPr>
          <a:xfrm>
            <a:off x="432619" y="1570352"/>
            <a:ext cx="825910" cy="1701331"/>
            <a:chOff x="432619" y="1570352"/>
            <a:chExt cx="825910" cy="1701331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B87C47F5-09B1-5BCE-3BC9-D6BE5C23ACF7}"/>
                </a:ext>
              </a:extLst>
            </p:cNvPr>
            <p:cNvSpPr/>
            <p:nvPr/>
          </p:nvSpPr>
          <p:spPr>
            <a:xfrm>
              <a:off x="432619" y="1570352"/>
              <a:ext cx="825910" cy="170133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05A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6B328D74-7B87-81CD-0C8A-81FD979C5E53}"/>
                </a:ext>
              </a:extLst>
            </p:cNvPr>
            <p:cNvSpPr txBox="1"/>
            <p:nvPr/>
          </p:nvSpPr>
          <p:spPr>
            <a:xfrm rot="16200000">
              <a:off x="88982" y="2097771"/>
              <a:ext cx="1496115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/>
                <a:t>PROCESSO COMERCIAL</a:t>
              </a:r>
            </a:p>
          </p:txBody>
        </p:sp>
      </p:grp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5CAF582F-EC91-ABD1-1B99-39842247F847}"/>
              </a:ext>
            </a:extLst>
          </p:cNvPr>
          <p:cNvGrpSpPr/>
          <p:nvPr/>
        </p:nvGrpSpPr>
        <p:grpSpPr>
          <a:xfrm>
            <a:off x="3190723" y="1698366"/>
            <a:ext cx="1776360" cy="973395"/>
            <a:chOff x="3190723" y="1698366"/>
            <a:chExt cx="1776360" cy="973395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4D5BC1CA-C4F7-672E-9361-087F5872FFEF}"/>
                </a:ext>
              </a:extLst>
            </p:cNvPr>
            <p:cNvSpPr/>
            <p:nvPr/>
          </p:nvSpPr>
          <p:spPr>
            <a:xfrm>
              <a:off x="3190723" y="1698366"/>
              <a:ext cx="1776360" cy="973395"/>
            </a:xfrm>
            <a:prstGeom prst="roundRect">
              <a:avLst/>
            </a:prstGeom>
            <a:solidFill>
              <a:srgbClr val="F05A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6B8496F-5770-AF27-AF22-8D9B65928546}"/>
                </a:ext>
              </a:extLst>
            </p:cNvPr>
            <p:cNvSpPr txBox="1"/>
            <p:nvPr/>
          </p:nvSpPr>
          <p:spPr>
            <a:xfrm>
              <a:off x="3330845" y="1871810"/>
              <a:ext cx="1496115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PROCESSO DE VENDAS</a:t>
              </a:r>
            </a:p>
          </p:txBody>
        </p:sp>
      </p:grp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9689A508-BAFE-69D0-735D-477DDE4ED722}"/>
              </a:ext>
            </a:extLst>
          </p:cNvPr>
          <p:cNvGrpSpPr/>
          <p:nvPr/>
        </p:nvGrpSpPr>
        <p:grpSpPr>
          <a:xfrm>
            <a:off x="5746432" y="1678703"/>
            <a:ext cx="2678455" cy="993058"/>
            <a:chOff x="5746432" y="1678703"/>
            <a:chExt cx="2678455" cy="993058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CBE6EAF3-2615-EA18-673D-BB5929658E7F}"/>
                </a:ext>
              </a:extLst>
            </p:cNvPr>
            <p:cNvSpPr/>
            <p:nvPr/>
          </p:nvSpPr>
          <p:spPr>
            <a:xfrm>
              <a:off x="5746432" y="1678703"/>
              <a:ext cx="2678455" cy="993058"/>
            </a:xfrm>
            <a:prstGeom prst="roundRect">
              <a:avLst/>
            </a:prstGeom>
            <a:solidFill>
              <a:srgbClr val="F05A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CECFEDEE-33C1-8ADB-0855-7AEE803B7431}"/>
                </a:ext>
              </a:extLst>
            </p:cNvPr>
            <p:cNvSpPr txBox="1"/>
            <p:nvPr/>
          </p:nvSpPr>
          <p:spPr>
            <a:xfrm>
              <a:off x="5886555" y="1733311"/>
              <a:ext cx="2440009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ABRIR OI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(ORDEM INTERNA)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PARA IMPLANTAÇÃO</a:t>
              </a:r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175FA47A-EB84-A46A-06DE-48B85C8AF25E}"/>
              </a:ext>
            </a:extLst>
          </p:cNvPr>
          <p:cNvSpPr/>
          <p:nvPr/>
        </p:nvSpPr>
        <p:spPr>
          <a:xfrm>
            <a:off x="0" y="3504068"/>
            <a:ext cx="12260826" cy="2301488"/>
          </a:xfrm>
          <a:prstGeom prst="rect">
            <a:avLst/>
          </a:prstGeom>
          <a:solidFill>
            <a:srgbClr val="EC4A4A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AA9F6205-3233-81FD-2832-5B621C2D08C1}"/>
              </a:ext>
            </a:extLst>
          </p:cNvPr>
          <p:cNvGrpSpPr/>
          <p:nvPr/>
        </p:nvGrpSpPr>
        <p:grpSpPr>
          <a:xfrm>
            <a:off x="432619" y="3647612"/>
            <a:ext cx="825910" cy="1976440"/>
            <a:chOff x="432619" y="3647612"/>
            <a:chExt cx="825910" cy="1976440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AFF18621-1E1F-7509-0146-031D37FD8E5D}"/>
                </a:ext>
              </a:extLst>
            </p:cNvPr>
            <p:cNvSpPr/>
            <p:nvPr/>
          </p:nvSpPr>
          <p:spPr>
            <a:xfrm>
              <a:off x="432619" y="3647612"/>
              <a:ext cx="825910" cy="1976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C4A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36631A8C-18F9-F36E-CCCF-2A6737F4E20B}"/>
                </a:ext>
              </a:extLst>
            </p:cNvPr>
            <p:cNvSpPr txBox="1"/>
            <p:nvPr/>
          </p:nvSpPr>
          <p:spPr>
            <a:xfrm rot="16200000">
              <a:off x="99551" y="4439269"/>
              <a:ext cx="1496115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/>
                <a:t>PROJETO</a:t>
              </a:r>
            </a:p>
          </p:txBody>
        </p:sp>
      </p:grpSp>
      <p:grpSp>
        <p:nvGrpSpPr>
          <p:cNvPr id="105" name="Agrupar 104">
            <a:extLst>
              <a:ext uri="{FF2B5EF4-FFF2-40B4-BE49-F238E27FC236}">
                <a16:creationId xmlns:a16="http://schemas.microsoft.com/office/drawing/2014/main" id="{ABAA3A91-6B53-E9FD-DD92-7127872547EA}"/>
              </a:ext>
            </a:extLst>
          </p:cNvPr>
          <p:cNvGrpSpPr/>
          <p:nvPr/>
        </p:nvGrpSpPr>
        <p:grpSpPr>
          <a:xfrm>
            <a:off x="1485978" y="3669876"/>
            <a:ext cx="2098587" cy="973395"/>
            <a:chOff x="1485978" y="3669876"/>
            <a:chExt cx="2098587" cy="973395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70A6A831-9E24-BCD7-DE5B-4AD0FACE8139}"/>
                </a:ext>
              </a:extLst>
            </p:cNvPr>
            <p:cNvSpPr/>
            <p:nvPr/>
          </p:nvSpPr>
          <p:spPr>
            <a:xfrm>
              <a:off x="1494946" y="3669876"/>
              <a:ext cx="2039738" cy="973395"/>
            </a:xfrm>
            <a:prstGeom prst="roundRect">
              <a:avLst/>
            </a:prstGeom>
            <a:solidFill>
              <a:srgbClr val="EC4A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C1E83B48-357B-83A4-CC22-AF821E96BA1F}"/>
                </a:ext>
              </a:extLst>
            </p:cNvPr>
            <p:cNvSpPr txBox="1"/>
            <p:nvPr/>
          </p:nvSpPr>
          <p:spPr>
            <a:xfrm>
              <a:off x="1485978" y="3739078"/>
              <a:ext cx="2098587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RECEBER OI COM DADOS PARA IMPLANTAÇÃO</a:t>
              </a:r>
            </a:p>
          </p:txBody>
        </p:sp>
      </p:grpSp>
      <p:pic>
        <p:nvPicPr>
          <p:cNvPr id="36" name="Gráfico 35">
            <a:extLst>
              <a:ext uri="{FF2B5EF4-FFF2-40B4-BE49-F238E27FC236}">
                <a16:creationId xmlns:a16="http://schemas.microsoft.com/office/drawing/2014/main" id="{39CAA17F-4D8C-A6BE-C9D8-041D016FA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grpSp>
        <p:nvGrpSpPr>
          <p:cNvPr id="106" name="Agrupar 105">
            <a:extLst>
              <a:ext uri="{FF2B5EF4-FFF2-40B4-BE49-F238E27FC236}">
                <a16:creationId xmlns:a16="http://schemas.microsoft.com/office/drawing/2014/main" id="{A758956F-C117-A39A-7718-055C218E64D6}"/>
              </a:ext>
            </a:extLst>
          </p:cNvPr>
          <p:cNvGrpSpPr/>
          <p:nvPr/>
        </p:nvGrpSpPr>
        <p:grpSpPr>
          <a:xfrm>
            <a:off x="3951496" y="3669876"/>
            <a:ext cx="1553475" cy="973395"/>
            <a:chOff x="3951496" y="3669876"/>
            <a:chExt cx="1553475" cy="973395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1A45411B-E7EE-8CDD-EDDD-8A92E8870261}"/>
                </a:ext>
              </a:extLst>
            </p:cNvPr>
            <p:cNvSpPr/>
            <p:nvPr/>
          </p:nvSpPr>
          <p:spPr>
            <a:xfrm>
              <a:off x="4000887" y="3669876"/>
              <a:ext cx="1475681" cy="973395"/>
            </a:xfrm>
            <a:prstGeom prst="roundRect">
              <a:avLst/>
            </a:prstGeom>
            <a:solidFill>
              <a:srgbClr val="EC4A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78D28760-8739-E38A-3278-062F759655F7}"/>
                </a:ext>
              </a:extLst>
            </p:cNvPr>
            <p:cNvSpPr txBox="1"/>
            <p:nvPr/>
          </p:nvSpPr>
          <p:spPr>
            <a:xfrm>
              <a:off x="3951496" y="3717990"/>
              <a:ext cx="1553475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DEFINIR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SOLUÇÃO 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DE ACESSO</a:t>
              </a:r>
            </a:p>
          </p:txBody>
        </p:sp>
      </p:grpSp>
      <p:grpSp>
        <p:nvGrpSpPr>
          <p:cNvPr id="107" name="Agrupar 106">
            <a:extLst>
              <a:ext uri="{FF2B5EF4-FFF2-40B4-BE49-F238E27FC236}">
                <a16:creationId xmlns:a16="http://schemas.microsoft.com/office/drawing/2014/main" id="{E31F0236-87EB-5914-4FC5-CAABDAF0448D}"/>
              </a:ext>
            </a:extLst>
          </p:cNvPr>
          <p:cNvGrpSpPr/>
          <p:nvPr/>
        </p:nvGrpSpPr>
        <p:grpSpPr>
          <a:xfrm>
            <a:off x="5908657" y="3669876"/>
            <a:ext cx="1553475" cy="973395"/>
            <a:chOff x="5908657" y="3669876"/>
            <a:chExt cx="1553475" cy="973395"/>
          </a:xfrm>
        </p:grpSpPr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E1DF6880-127F-7149-BD91-D5569F8DBC55}"/>
                </a:ext>
              </a:extLst>
            </p:cNvPr>
            <p:cNvSpPr/>
            <p:nvPr/>
          </p:nvSpPr>
          <p:spPr>
            <a:xfrm>
              <a:off x="5933908" y="3669876"/>
              <a:ext cx="1475681" cy="973395"/>
            </a:xfrm>
            <a:prstGeom prst="roundRect">
              <a:avLst/>
            </a:prstGeom>
            <a:solidFill>
              <a:srgbClr val="EC4A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4E86BEF1-15F0-C4E2-162C-00E9B870EDC7}"/>
                </a:ext>
              </a:extLst>
            </p:cNvPr>
            <p:cNvSpPr txBox="1"/>
            <p:nvPr/>
          </p:nvSpPr>
          <p:spPr>
            <a:xfrm>
              <a:off x="5908657" y="3842232"/>
              <a:ext cx="1553475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AVALIAÇÃO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DE PLANTA</a:t>
              </a:r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D1DBA8F8-12BE-B501-EA66-983D1A693EFD}"/>
              </a:ext>
            </a:extLst>
          </p:cNvPr>
          <p:cNvGrpSpPr/>
          <p:nvPr/>
        </p:nvGrpSpPr>
        <p:grpSpPr>
          <a:xfrm>
            <a:off x="7751418" y="3669876"/>
            <a:ext cx="2258405" cy="973395"/>
            <a:chOff x="7751418" y="3669876"/>
            <a:chExt cx="2258405" cy="973395"/>
          </a:xfrm>
        </p:grpSpPr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C61C7E4F-3C1C-9CE5-AD51-94D39FE30C93}"/>
                </a:ext>
              </a:extLst>
            </p:cNvPr>
            <p:cNvSpPr/>
            <p:nvPr/>
          </p:nvSpPr>
          <p:spPr>
            <a:xfrm>
              <a:off x="7832421" y="3669876"/>
              <a:ext cx="2064774" cy="973395"/>
            </a:xfrm>
            <a:prstGeom prst="roundRect">
              <a:avLst/>
            </a:prstGeom>
            <a:solidFill>
              <a:srgbClr val="EC4A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9A2801F9-9577-B853-CFD2-08F9987E573A}"/>
                </a:ext>
              </a:extLst>
            </p:cNvPr>
            <p:cNvSpPr txBox="1"/>
            <p:nvPr/>
          </p:nvSpPr>
          <p:spPr>
            <a:xfrm>
              <a:off x="7751418" y="3707584"/>
              <a:ext cx="2258405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REALIZAR A RESERVA DE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BANDA/PORTA PE</a:t>
              </a:r>
            </a:p>
          </p:txBody>
        </p: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6271B83F-E1E6-D070-3B58-8B7650E0AF64}"/>
              </a:ext>
            </a:extLst>
          </p:cNvPr>
          <p:cNvGrpSpPr/>
          <p:nvPr/>
        </p:nvGrpSpPr>
        <p:grpSpPr>
          <a:xfrm>
            <a:off x="10274507" y="3669876"/>
            <a:ext cx="1369697" cy="973395"/>
            <a:chOff x="10274507" y="3669876"/>
            <a:chExt cx="1369697" cy="973395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F7829CA2-58C8-901A-2FBF-20B45A572303}"/>
                </a:ext>
              </a:extLst>
            </p:cNvPr>
            <p:cNvSpPr/>
            <p:nvPr/>
          </p:nvSpPr>
          <p:spPr>
            <a:xfrm>
              <a:off x="10299109" y="3669876"/>
              <a:ext cx="1284219" cy="973395"/>
            </a:xfrm>
            <a:prstGeom prst="roundRect">
              <a:avLst/>
            </a:prstGeom>
            <a:solidFill>
              <a:srgbClr val="EC4A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61E51F45-7C15-67A3-CECA-E039DC0AB4BD}"/>
                </a:ext>
              </a:extLst>
            </p:cNvPr>
            <p:cNvSpPr txBox="1"/>
            <p:nvPr/>
          </p:nvSpPr>
          <p:spPr>
            <a:xfrm>
              <a:off x="10274507" y="3711426"/>
              <a:ext cx="1369697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REALIZAR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PROJETO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DE ACESSO</a:t>
              </a:r>
            </a:p>
          </p:txBody>
        </p:sp>
      </p:grpSp>
      <p:cxnSp>
        <p:nvCxnSpPr>
          <p:cNvPr id="47" name="Conector: Angulado 46">
            <a:extLst>
              <a:ext uri="{FF2B5EF4-FFF2-40B4-BE49-F238E27FC236}">
                <a16:creationId xmlns:a16="http://schemas.microsoft.com/office/drawing/2014/main" id="{E39B5584-B4CE-25BB-A324-AF546F358BD6}"/>
              </a:ext>
            </a:extLst>
          </p:cNvPr>
          <p:cNvCxnSpPr>
            <a:cxnSpLocks/>
            <a:stCxn id="19" idx="2"/>
            <a:endCxn id="29" idx="0"/>
          </p:cNvCxnSpPr>
          <p:nvPr/>
        </p:nvCxnSpPr>
        <p:spPr>
          <a:xfrm rot="5400000">
            <a:off x="4301181" y="885396"/>
            <a:ext cx="998115" cy="4570845"/>
          </a:xfrm>
          <a:prstGeom prst="bentConnector3">
            <a:avLst>
              <a:gd name="adj1" fmla="val 50000"/>
            </a:avLst>
          </a:prstGeom>
          <a:ln w="38100">
            <a:solidFill>
              <a:srgbClr val="F05A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>
            <a:extLst>
              <a:ext uri="{FF2B5EF4-FFF2-40B4-BE49-F238E27FC236}">
                <a16:creationId xmlns:a16="http://schemas.microsoft.com/office/drawing/2014/main" id="{B0A3D3C4-FF31-07F3-F4CF-F09B1BDF7FAB}"/>
              </a:ext>
            </a:extLst>
          </p:cNvPr>
          <p:cNvCxnSpPr/>
          <p:nvPr/>
        </p:nvCxnSpPr>
        <p:spPr>
          <a:xfrm>
            <a:off x="2514816" y="2194644"/>
            <a:ext cx="523352" cy="0"/>
          </a:xfrm>
          <a:prstGeom prst="straightConnector1">
            <a:avLst/>
          </a:prstGeom>
          <a:ln w="38100">
            <a:solidFill>
              <a:srgbClr val="F05A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>
            <a:extLst>
              <a:ext uri="{FF2B5EF4-FFF2-40B4-BE49-F238E27FC236}">
                <a16:creationId xmlns:a16="http://schemas.microsoft.com/office/drawing/2014/main" id="{D0557ECB-8A97-097C-B732-4791E5D7DFD5}"/>
              </a:ext>
            </a:extLst>
          </p:cNvPr>
          <p:cNvCxnSpPr/>
          <p:nvPr/>
        </p:nvCxnSpPr>
        <p:spPr>
          <a:xfrm>
            <a:off x="5090868" y="2194644"/>
            <a:ext cx="523352" cy="0"/>
          </a:xfrm>
          <a:prstGeom prst="straightConnector1">
            <a:avLst/>
          </a:prstGeom>
          <a:ln w="38100">
            <a:solidFill>
              <a:srgbClr val="F05A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>
            <a:extLst>
              <a:ext uri="{FF2B5EF4-FFF2-40B4-BE49-F238E27FC236}">
                <a16:creationId xmlns:a16="http://schemas.microsoft.com/office/drawing/2014/main" id="{B7FDD435-5245-DC0B-282E-BB57F7D93E3B}"/>
              </a:ext>
            </a:extLst>
          </p:cNvPr>
          <p:cNvCxnSpPr>
            <a:cxnSpLocks/>
          </p:cNvCxnSpPr>
          <p:nvPr/>
        </p:nvCxnSpPr>
        <p:spPr>
          <a:xfrm>
            <a:off x="3584565" y="4152263"/>
            <a:ext cx="366931" cy="0"/>
          </a:xfrm>
          <a:prstGeom prst="straightConnector1">
            <a:avLst/>
          </a:prstGeom>
          <a:ln w="38100">
            <a:solidFill>
              <a:srgbClr val="EC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>
            <a:extLst>
              <a:ext uri="{FF2B5EF4-FFF2-40B4-BE49-F238E27FC236}">
                <a16:creationId xmlns:a16="http://schemas.microsoft.com/office/drawing/2014/main" id="{69057EBA-7F3E-7128-5BD9-80590F1134B7}"/>
              </a:ext>
            </a:extLst>
          </p:cNvPr>
          <p:cNvCxnSpPr>
            <a:cxnSpLocks/>
          </p:cNvCxnSpPr>
          <p:nvPr/>
        </p:nvCxnSpPr>
        <p:spPr>
          <a:xfrm>
            <a:off x="5541726" y="4152263"/>
            <a:ext cx="366931" cy="0"/>
          </a:xfrm>
          <a:prstGeom prst="straightConnector1">
            <a:avLst/>
          </a:prstGeom>
          <a:ln w="38100">
            <a:solidFill>
              <a:srgbClr val="EC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de Seta Reta 58">
            <a:extLst>
              <a:ext uri="{FF2B5EF4-FFF2-40B4-BE49-F238E27FC236}">
                <a16:creationId xmlns:a16="http://schemas.microsoft.com/office/drawing/2014/main" id="{C00AE5B2-CF80-3194-CBDC-2C8705E87166}"/>
              </a:ext>
            </a:extLst>
          </p:cNvPr>
          <p:cNvCxnSpPr>
            <a:cxnSpLocks/>
          </p:cNvCxnSpPr>
          <p:nvPr/>
        </p:nvCxnSpPr>
        <p:spPr>
          <a:xfrm>
            <a:off x="9916907" y="4152263"/>
            <a:ext cx="366931" cy="0"/>
          </a:xfrm>
          <a:prstGeom prst="straightConnector1">
            <a:avLst/>
          </a:prstGeom>
          <a:ln w="38100">
            <a:solidFill>
              <a:srgbClr val="EC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>
            <a:extLst>
              <a:ext uri="{FF2B5EF4-FFF2-40B4-BE49-F238E27FC236}">
                <a16:creationId xmlns:a16="http://schemas.microsoft.com/office/drawing/2014/main" id="{E468081A-CD56-BB5B-7B19-70696F05F70B}"/>
              </a:ext>
            </a:extLst>
          </p:cNvPr>
          <p:cNvCxnSpPr>
            <a:cxnSpLocks/>
          </p:cNvCxnSpPr>
          <p:nvPr/>
        </p:nvCxnSpPr>
        <p:spPr>
          <a:xfrm>
            <a:off x="6668857" y="4667848"/>
            <a:ext cx="0" cy="262175"/>
          </a:xfrm>
          <a:prstGeom prst="straightConnector1">
            <a:avLst/>
          </a:prstGeom>
          <a:ln w="38100">
            <a:solidFill>
              <a:srgbClr val="EC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7E54C9FA-7042-6058-4D0A-FFBB2F3DAE0C}"/>
              </a:ext>
            </a:extLst>
          </p:cNvPr>
          <p:cNvSpPr/>
          <p:nvPr/>
        </p:nvSpPr>
        <p:spPr>
          <a:xfrm rot="2700000">
            <a:off x="6586504" y="5005867"/>
            <a:ext cx="164704" cy="16470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: Cantos Arredondados 63">
            <a:extLst>
              <a:ext uri="{FF2B5EF4-FFF2-40B4-BE49-F238E27FC236}">
                <a16:creationId xmlns:a16="http://schemas.microsoft.com/office/drawing/2014/main" id="{005E99D0-E371-7E98-F001-AC00BF30AAC4}"/>
              </a:ext>
            </a:extLst>
          </p:cNvPr>
          <p:cNvSpPr/>
          <p:nvPr/>
        </p:nvSpPr>
        <p:spPr>
          <a:xfrm rot="2700000">
            <a:off x="10916331" y="4996035"/>
            <a:ext cx="164704" cy="16470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6" name="Conector de Seta Reta 65">
            <a:extLst>
              <a:ext uri="{FF2B5EF4-FFF2-40B4-BE49-F238E27FC236}">
                <a16:creationId xmlns:a16="http://schemas.microsoft.com/office/drawing/2014/main" id="{CE153467-70D5-B29C-463C-29939CCA112B}"/>
              </a:ext>
            </a:extLst>
          </p:cNvPr>
          <p:cNvCxnSpPr>
            <a:cxnSpLocks/>
          </p:cNvCxnSpPr>
          <p:nvPr/>
        </p:nvCxnSpPr>
        <p:spPr>
          <a:xfrm>
            <a:off x="10992964" y="4667848"/>
            <a:ext cx="0" cy="262175"/>
          </a:xfrm>
          <a:prstGeom prst="straightConnector1">
            <a:avLst/>
          </a:prstGeom>
          <a:ln w="38100">
            <a:solidFill>
              <a:srgbClr val="EC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: Angulado 76">
            <a:extLst>
              <a:ext uri="{FF2B5EF4-FFF2-40B4-BE49-F238E27FC236}">
                <a16:creationId xmlns:a16="http://schemas.microsoft.com/office/drawing/2014/main" id="{D0A71A7F-4485-9BFC-92AB-7FD2BEFB40F9}"/>
              </a:ext>
            </a:extLst>
          </p:cNvPr>
          <p:cNvCxnSpPr>
            <a:cxnSpLocks/>
          </p:cNvCxnSpPr>
          <p:nvPr/>
        </p:nvCxnSpPr>
        <p:spPr>
          <a:xfrm flipV="1">
            <a:off x="6853086" y="4710118"/>
            <a:ext cx="1973821" cy="387038"/>
          </a:xfrm>
          <a:prstGeom prst="bentConnector3">
            <a:avLst>
              <a:gd name="adj1" fmla="val 100311"/>
            </a:avLst>
          </a:prstGeom>
          <a:ln w="38100">
            <a:solidFill>
              <a:srgbClr val="EC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DF1CE038-CE79-B320-6569-09D8254C67C2}"/>
              </a:ext>
            </a:extLst>
          </p:cNvPr>
          <p:cNvSpPr txBox="1"/>
          <p:nvPr/>
        </p:nvSpPr>
        <p:spPr>
          <a:xfrm>
            <a:off x="6904025" y="4766223"/>
            <a:ext cx="669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NÃO</a:t>
            </a:r>
            <a:endParaRPr lang="pt-BR" dirty="0"/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7C2B7FDE-C463-37F1-63ED-532391DD9C33}"/>
              </a:ext>
            </a:extLst>
          </p:cNvPr>
          <p:cNvSpPr txBox="1"/>
          <p:nvPr/>
        </p:nvSpPr>
        <p:spPr>
          <a:xfrm>
            <a:off x="5033887" y="4773990"/>
            <a:ext cx="15447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b="1" dirty="0"/>
              <a:t>NECESSÁRIO EXPANSÃO?</a:t>
            </a:r>
            <a:endParaRPr lang="pt-BR" dirty="0"/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60913005-18D8-9CB5-3E5D-DA780F68B823}"/>
              </a:ext>
            </a:extLst>
          </p:cNvPr>
          <p:cNvSpPr txBox="1"/>
          <p:nvPr/>
        </p:nvSpPr>
        <p:spPr>
          <a:xfrm>
            <a:off x="9030174" y="4755249"/>
            <a:ext cx="1894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b="1" dirty="0"/>
              <a:t>NECESSÁRIO CONSTRUÇÃO?</a:t>
            </a:r>
            <a:endParaRPr lang="pt-BR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B2C6D0D-6179-A245-37DF-42F701AB901E}"/>
              </a:ext>
            </a:extLst>
          </p:cNvPr>
          <p:cNvGrpSpPr/>
          <p:nvPr/>
        </p:nvGrpSpPr>
        <p:grpSpPr>
          <a:xfrm>
            <a:off x="3392129" y="231127"/>
            <a:ext cx="5161936" cy="953814"/>
            <a:chOff x="3392129" y="231127"/>
            <a:chExt cx="5161936" cy="953814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AC440F76-6666-61D5-515E-C8BE1BAC76A5}"/>
                </a:ext>
              </a:extLst>
            </p:cNvPr>
            <p:cNvSpPr/>
            <p:nvPr/>
          </p:nvSpPr>
          <p:spPr>
            <a:xfrm>
              <a:off x="3392129" y="231127"/>
              <a:ext cx="5161936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6EA3769-D08C-3EFB-A754-4D662734C15F}"/>
                </a:ext>
              </a:extLst>
            </p:cNvPr>
            <p:cNvSpPr txBox="1"/>
            <p:nvPr/>
          </p:nvSpPr>
          <p:spPr>
            <a:xfrm>
              <a:off x="3479586" y="349090"/>
              <a:ext cx="49018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</a:rPr>
                <a:t>Processo de entrega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2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" grpId="0" animBg="1"/>
      <p:bldP spid="25" grpId="0" animBg="1"/>
      <p:bldP spid="63" grpId="0" animBg="1"/>
      <p:bldP spid="64" grpId="0" animBg="1"/>
      <p:bldP spid="83" grpId="0"/>
      <p:bldP spid="84" grpId="0"/>
      <p:bldP spid="8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0762E-BBF3-28A3-500E-67D92FD66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943BD6C9-3584-FF10-C2B0-55BCC8DCC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827"/>
          <a:stretch>
            <a:fillRect/>
          </a:stretch>
        </p:blipFill>
        <p:spPr>
          <a:xfrm>
            <a:off x="3856038" y="-228434"/>
            <a:ext cx="4901882" cy="1581985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57D82F5-C293-F273-7EFD-78AD8BE2F0CC}"/>
              </a:ext>
            </a:extLst>
          </p:cNvPr>
          <p:cNvGrpSpPr/>
          <p:nvPr/>
        </p:nvGrpSpPr>
        <p:grpSpPr>
          <a:xfrm>
            <a:off x="3392129" y="231127"/>
            <a:ext cx="5161936" cy="953814"/>
            <a:chOff x="3392129" y="231127"/>
            <a:chExt cx="5161936" cy="953814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96371DC0-7340-D94D-48AD-74963B78A17A}"/>
                </a:ext>
              </a:extLst>
            </p:cNvPr>
            <p:cNvSpPr/>
            <p:nvPr/>
          </p:nvSpPr>
          <p:spPr>
            <a:xfrm>
              <a:off x="3392129" y="231127"/>
              <a:ext cx="5161936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C9DF5A2B-965A-D84B-2B1E-AB7B2E2FBA68}"/>
                </a:ext>
              </a:extLst>
            </p:cNvPr>
            <p:cNvSpPr txBox="1"/>
            <p:nvPr/>
          </p:nvSpPr>
          <p:spPr>
            <a:xfrm>
              <a:off x="3479586" y="349090"/>
              <a:ext cx="49018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</a:rPr>
                <a:t>Processo de entrega</a:t>
              </a:r>
            </a:p>
          </p:txBody>
        </p:sp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5A0D5EE9-A1C6-1BB2-E7B2-55B7F7F58262}"/>
              </a:ext>
            </a:extLst>
          </p:cNvPr>
          <p:cNvGrpSpPr/>
          <p:nvPr/>
        </p:nvGrpSpPr>
        <p:grpSpPr>
          <a:xfrm>
            <a:off x="0" y="3577511"/>
            <a:ext cx="12260826" cy="2301488"/>
            <a:chOff x="0" y="3504068"/>
            <a:chExt cx="12260826" cy="230148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19BA44-002A-0B11-F5A7-CC3DD443112E}"/>
                </a:ext>
              </a:extLst>
            </p:cNvPr>
            <p:cNvSpPr/>
            <p:nvPr/>
          </p:nvSpPr>
          <p:spPr>
            <a:xfrm>
              <a:off x="0" y="3504068"/>
              <a:ext cx="12260826" cy="2301488"/>
            </a:xfrm>
            <a:prstGeom prst="rect">
              <a:avLst/>
            </a:prstGeom>
            <a:solidFill>
              <a:srgbClr val="EC4A4A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201F8068-7172-F009-9CB5-0AE83FC519D9}"/>
                </a:ext>
              </a:extLst>
            </p:cNvPr>
            <p:cNvSpPr/>
            <p:nvPr/>
          </p:nvSpPr>
          <p:spPr>
            <a:xfrm>
              <a:off x="432619" y="3647612"/>
              <a:ext cx="825910" cy="1976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C4A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AACCDE3E-6DE1-C452-4D49-20F4307C7257}"/>
                </a:ext>
              </a:extLst>
            </p:cNvPr>
            <p:cNvSpPr/>
            <p:nvPr/>
          </p:nvSpPr>
          <p:spPr>
            <a:xfrm>
              <a:off x="1494946" y="3669876"/>
              <a:ext cx="2039738" cy="973395"/>
            </a:xfrm>
            <a:prstGeom prst="roundRect">
              <a:avLst/>
            </a:prstGeom>
            <a:solidFill>
              <a:srgbClr val="EC4A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CAA928C-231F-3FE9-0060-DADAA0FAA8DF}"/>
                </a:ext>
              </a:extLst>
            </p:cNvPr>
            <p:cNvSpPr txBox="1"/>
            <p:nvPr/>
          </p:nvSpPr>
          <p:spPr>
            <a:xfrm rot="16200000">
              <a:off x="99551" y="4439269"/>
              <a:ext cx="1496115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/>
                <a:t>PROJETO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5D4481D-07EB-1F51-F689-6AB3CDB0F5C9}"/>
                </a:ext>
              </a:extLst>
            </p:cNvPr>
            <p:cNvSpPr txBox="1"/>
            <p:nvPr/>
          </p:nvSpPr>
          <p:spPr>
            <a:xfrm>
              <a:off x="1485978" y="3739078"/>
              <a:ext cx="2098587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RECEBER OI COM DADOS PARA IMPLANTAÇÃO</a:t>
              </a:r>
            </a:p>
          </p:txBody>
        </p:sp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E11B8051-0778-7497-4E47-39DD38E35BCF}"/>
                </a:ext>
              </a:extLst>
            </p:cNvPr>
            <p:cNvSpPr/>
            <p:nvPr/>
          </p:nvSpPr>
          <p:spPr>
            <a:xfrm>
              <a:off x="4000887" y="3669876"/>
              <a:ext cx="1475681" cy="973395"/>
            </a:xfrm>
            <a:prstGeom prst="roundRect">
              <a:avLst/>
            </a:prstGeom>
            <a:solidFill>
              <a:srgbClr val="EC4A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50FE959E-9788-6C22-30CE-55345E2001E0}"/>
                </a:ext>
              </a:extLst>
            </p:cNvPr>
            <p:cNvSpPr txBox="1"/>
            <p:nvPr/>
          </p:nvSpPr>
          <p:spPr>
            <a:xfrm>
              <a:off x="3951496" y="3717990"/>
              <a:ext cx="1553475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DEFINIR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SOLUÇÃO 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DE ACESSO</a:t>
              </a:r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8464393A-26FD-7064-08BD-3BD28493418D}"/>
                </a:ext>
              </a:extLst>
            </p:cNvPr>
            <p:cNvSpPr/>
            <p:nvPr/>
          </p:nvSpPr>
          <p:spPr>
            <a:xfrm>
              <a:off x="5933908" y="3669876"/>
              <a:ext cx="1475681" cy="973395"/>
            </a:xfrm>
            <a:prstGeom prst="roundRect">
              <a:avLst/>
            </a:prstGeom>
            <a:solidFill>
              <a:srgbClr val="EC4A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AC003FE2-3D7E-383E-3D92-0BE3E557C829}"/>
                </a:ext>
              </a:extLst>
            </p:cNvPr>
            <p:cNvSpPr txBox="1"/>
            <p:nvPr/>
          </p:nvSpPr>
          <p:spPr>
            <a:xfrm>
              <a:off x="5908657" y="3842232"/>
              <a:ext cx="1553475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AVALIAÇÃO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DE PLANTA</a:t>
              </a:r>
            </a:p>
          </p:txBody>
        </p:sp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144A6697-C3A6-F157-3498-82CE4AD5832D}"/>
                </a:ext>
              </a:extLst>
            </p:cNvPr>
            <p:cNvSpPr/>
            <p:nvPr/>
          </p:nvSpPr>
          <p:spPr>
            <a:xfrm>
              <a:off x="7832421" y="3669876"/>
              <a:ext cx="2064774" cy="973395"/>
            </a:xfrm>
            <a:prstGeom prst="roundRect">
              <a:avLst/>
            </a:prstGeom>
            <a:solidFill>
              <a:srgbClr val="EC4A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2C00A94D-FDC2-E243-BD15-A0582AD6946C}"/>
                </a:ext>
              </a:extLst>
            </p:cNvPr>
            <p:cNvSpPr txBox="1"/>
            <p:nvPr/>
          </p:nvSpPr>
          <p:spPr>
            <a:xfrm>
              <a:off x="7751418" y="3669876"/>
              <a:ext cx="2258405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REALIZAR A RESERVA DE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BANDA/PORTA PE</a:t>
              </a:r>
            </a:p>
          </p:txBody>
        </p:sp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B63F3BAB-E28D-E306-7D5D-68CC033DF05D}"/>
                </a:ext>
              </a:extLst>
            </p:cNvPr>
            <p:cNvSpPr/>
            <p:nvPr/>
          </p:nvSpPr>
          <p:spPr>
            <a:xfrm>
              <a:off x="10299109" y="3669876"/>
              <a:ext cx="1284219" cy="973395"/>
            </a:xfrm>
            <a:prstGeom prst="roundRect">
              <a:avLst/>
            </a:prstGeom>
            <a:solidFill>
              <a:srgbClr val="EC4A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067DE385-0007-5C57-7174-DC53EEC6E6BE}"/>
                </a:ext>
              </a:extLst>
            </p:cNvPr>
            <p:cNvSpPr txBox="1"/>
            <p:nvPr/>
          </p:nvSpPr>
          <p:spPr>
            <a:xfrm>
              <a:off x="10274507" y="3711426"/>
              <a:ext cx="1369697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REALIZAR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PROJETO</a:t>
              </a:r>
            </a:p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DE ACESSO</a:t>
              </a:r>
            </a:p>
          </p:txBody>
        </p:sp>
        <p:cxnSp>
          <p:nvCxnSpPr>
            <p:cNvPr id="32" name="Conector de Seta Reta 31">
              <a:extLst>
                <a:ext uri="{FF2B5EF4-FFF2-40B4-BE49-F238E27FC236}">
                  <a16:creationId xmlns:a16="http://schemas.microsoft.com/office/drawing/2014/main" id="{39FA12B4-CEBF-20DC-B45C-88F7D722A3AD}"/>
                </a:ext>
              </a:extLst>
            </p:cNvPr>
            <p:cNvCxnSpPr>
              <a:cxnSpLocks/>
            </p:cNvCxnSpPr>
            <p:nvPr/>
          </p:nvCxnSpPr>
          <p:spPr>
            <a:xfrm>
              <a:off x="3584565" y="4152263"/>
              <a:ext cx="366931" cy="0"/>
            </a:xfrm>
            <a:prstGeom prst="straightConnector1">
              <a:avLst/>
            </a:prstGeom>
            <a:ln w="38100">
              <a:solidFill>
                <a:srgbClr val="EC4A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2453AC39-C04D-7B7F-DFDD-A7241412B712}"/>
                </a:ext>
              </a:extLst>
            </p:cNvPr>
            <p:cNvCxnSpPr>
              <a:cxnSpLocks/>
            </p:cNvCxnSpPr>
            <p:nvPr/>
          </p:nvCxnSpPr>
          <p:spPr>
            <a:xfrm>
              <a:off x="5541726" y="4152263"/>
              <a:ext cx="366931" cy="0"/>
            </a:xfrm>
            <a:prstGeom prst="straightConnector1">
              <a:avLst/>
            </a:prstGeom>
            <a:ln w="38100">
              <a:solidFill>
                <a:srgbClr val="EC4A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>
              <a:extLst>
                <a:ext uri="{FF2B5EF4-FFF2-40B4-BE49-F238E27FC236}">
                  <a16:creationId xmlns:a16="http://schemas.microsoft.com/office/drawing/2014/main" id="{568134B9-552D-3D5C-84E6-28C6D5C7E0D3}"/>
                </a:ext>
              </a:extLst>
            </p:cNvPr>
            <p:cNvCxnSpPr>
              <a:cxnSpLocks/>
            </p:cNvCxnSpPr>
            <p:nvPr/>
          </p:nvCxnSpPr>
          <p:spPr>
            <a:xfrm>
              <a:off x="9907576" y="4152263"/>
              <a:ext cx="366931" cy="0"/>
            </a:xfrm>
            <a:prstGeom prst="straightConnector1">
              <a:avLst/>
            </a:prstGeom>
            <a:ln w="38100">
              <a:solidFill>
                <a:srgbClr val="EC4A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de Seta Reta 34">
              <a:extLst>
                <a:ext uri="{FF2B5EF4-FFF2-40B4-BE49-F238E27FC236}">
                  <a16:creationId xmlns:a16="http://schemas.microsoft.com/office/drawing/2014/main" id="{2CDFDC46-EE3A-4A49-98EC-332897773A1C}"/>
                </a:ext>
              </a:extLst>
            </p:cNvPr>
            <p:cNvCxnSpPr>
              <a:cxnSpLocks/>
            </p:cNvCxnSpPr>
            <p:nvPr/>
          </p:nvCxnSpPr>
          <p:spPr>
            <a:xfrm>
              <a:off x="6668857" y="4667848"/>
              <a:ext cx="0" cy="262175"/>
            </a:xfrm>
            <a:prstGeom prst="straightConnector1">
              <a:avLst/>
            </a:prstGeom>
            <a:ln w="38100">
              <a:solidFill>
                <a:srgbClr val="EC4A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FD4B07B6-4C4A-CC6B-7EDF-86243BC17B02}"/>
                </a:ext>
              </a:extLst>
            </p:cNvPr>
            <p:cNvSpPr/>
            <p:nvPr/>
          </p:nvSpPr>
          <p:spPr>
            <a:xfrm rot="2700000">
              <a:off x="10916331" y="4996035"/>
              <a:ext cx="164704" cy="164704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8" name="Conector de Seta Reta 47">
              <a:extLst>
                <a:ext uri="{FF2B5EF4-FFF2-40B4-BE49-F238E27FC236}">
                  <a16:creationId xmlns:a16="http://schemas.microsoft.com/office/drawing/2014/main" id="{5AC1B18B-CB96-160E-605A-8986545D52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92964" y="4667848"/>
              <a:ext cx="0" cy="262175"/>
            </a:xfrm>
            <a:prstGeom prst="straightConnector1">
              <a:avLst/>
            </a:prstGeom>
            <a:ln w="38100">
              <a:solidFill>
                <a:srgbClr val="EC4A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: Angulado 49">
              <a:extLst>
                <a:ext uri="{FF2B5EF4-FFF2-40B4-BE49-F238E27FC236}">
                  <a16:creationId xmlns:a16="http://schemas.microsoft.com/office/drawing/2014/main" id="{8DA5CB92-3C38-D755-D5DA-5E0334A8A7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3086" y="4710118"/>
              <a:ext cx="1973821" cy="387038"/>
            </a:xfrm>
            <a:prstGeom prst="bentConnector3">
              <a:avLst>
                <a:gd name="adj1" fmla="val 100311"/>
              </a:avLst>
            </a:prstGeom>
            <a:ln w="38100">
              <a:solidFill>
                <a:srgbClr val="EC4A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AAFAF170-AB5D-589F-A987-10A6B9EC39B3}"/>
                </a:ext>
              </a:extLst>
            </p:cNvPr>
            <p:cNvSpPr txBox="1"/>
            <p:nvPr/>
          </p:nvSpPr>
          <p:spPr>
            <a:xfrm>
              <a:off x="6904025" y="4766223"/>
              <a:ext cx="6698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/>
                <a:t>NÃO</a:t>
              </a:r>
              <a:endParaRPr lang="pt-BR" dirty="0"/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F2F3E816-34A6-C6A1-E18D-C12A427962AA}"/>
                </a:ext>
              </a:extLst>
            </p:cNvPr>
            <p:cNvSpPr txBox="1"/>
            <p:nvPr/>
          </p:nvSpPr>
          <p:spPr>
            <a:xfrm>
              <a:off x="5033887" y="4773990"/>
              <a:ext cx="15447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1800" b="1" dirty="0"/>
                <a:t>NECESSÁRIO EXPANSÃO?</a:t>
              </a:r>
              <a:endParaRPr lang="pt-BR" dirty="0"/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887A5EE7-0AC1-AF20-B9D0-776775A2511F}"/>
                </a:ext>
              </a:extLst>
            </p:cNvPr>
            <p:cNvSpPr txBox="1"/>
            <p:nvPr/>
          </p:nvSpPr>
          <p:spPr>
            <a:xfrm>
              <a:off x="9030174" y="4755249"/>
              <a:ext cx="18940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1800" b="1" dirty="0"/>
                <a:t>NECESSÁRIO CONSTRUÇÃO?</a:t>
              </a:r>
              <a:endParaRPr lang="pt-BR" dirty="0"/>
            </a:p>
          </p:txBody>
        </p:sp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18946348-050C-0386-2646-1786747CEF46}"/>
                </a:ext>
              </a:extLst>
            </p:cNvPr>
            <p:cNvSpPr/>
            <p:nvPr/>
          </p:nvSpPr>
          <p:spPr>
            <a:xfrm rot="2700000">
              <a:off x="6586504" y="5015198"/>
              <a:ext cx="164704" cy="164704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4" name="Agrupar 113">
            <a:extLst>
              <a:ext uri="{FF2B5EF4-FFF2-40B4-BE49-F238E27FC236}">
                <a16:creationId xmlns:a16="http://schemas.microsoft.com/office/drawing/2014/main" id="{A31A161A-C72B-63C6-7DBF-B3A55E86786F}"/>
              </a:ext>
            </a:extLst>
          </p:cNvPr>
          <p:cNvGrpSpPr/>
          <p:nvPr/>
        </p:nvGrpSpPr>
        <p:grpSpPr>
          <a:xfrm>
            <a:off x="0" y="3993609"/>
            <a:ext cx="12260826" cy="1837801"/>
            <a:chOff x="0" y="3993609"/>
            <a:chExt cx="12260826" cy="1837801"/>
          </a:xfrm>
        </p:grpSpPr>
        <p:grpSp>
          <p:nvGrpSpPr>
            <p:cNvPr id="113" name="Agrupar 112">
              <a:extLst>
                <a:ext uri="{FF2B5EF4-FFF2-40B4-BE49-F238E27FC236}">
                  <a16:creationId xmlns:a16="http://schemas.microsoft.com/office/drawing/2014/main" id="{AC9361C6-0DF6-80B6-0F4B-9189270F4E81}"/>
                </a:ext>
              </a:extLst>
            </p:cNvPr>
            <p:cNvGrpSpPr/>
            <p:nvPr/>
          </p:nvGrpSpPr>
          <p:grpSpPr>
            <a:xfrm>
              <a:off x="0" y="3993609"/>
              <a:ext cx="12260826" cy="1837801"/>
              <a:chOff x="0" y="3993609"/>
              <a:chExt cx="12260826" cy="1837801"/>
            </a:xfrm>
          </p:grpSpPr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5BD15960-9C8E-30E7-243B-936D85D1EBD3}"/>
                  </a:ext>
                </a:extLst>
              </p:cNvPr>
              <p:cNvSpPr/>
              <p:nvPr/>
            </p:nvSpPr>
            <p:spPr>
              <a:xfrm>
                <a:off x="0" y="3993609"/>
                <a:ext cx="12260826" cy="1837801"/>
              </a:xfrm>
              <a:prstGeom prst="rect">
                <a:avLst/>
              </a:prstGeom>
              <a:solidFill>
                <a:srgbClr val="C0272D">
                  <a:alpha val="2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70" name="Retângulo: Cantos Arredondados 69">
                <a:extLst>
                  <a:ext uri="{FF2B5EF4-FFF2-40B4-BE49-F238E27FC236}">
                    <a16:creationId xmlns:a16="http://schemas.microsoft.com/office/drawing/2014/main" id="{5F6ED03C-6FB5-9DAE-9C43-39F2D3CDA391}"/>
                  </a:ext>
                </a:extLst>
              </p:cNvPr>
              <p:cNvSpPr/>
              <p:nvPr/>
            </p:nvSpPr>
            <p:spPr>
              <a:xfrm>
                <a:off x="432619" y="4124567"/>
                <a:ext cx="825910" cy="1588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C0272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9C79743F-5E2A-9A20-83E4-C83A58A74DB6}"/>
                </a:ext>
              </a:extLst>
            </p:cNvPr>
            <p:cNvSpPr txBox="1"/>
            <p:nvPr/>
          </p:nvSpPr>
          <p:spPr>
            <a:xfrm rot="16200000">
              <a:off x="69390" y="4610882"/>
              <a:ext cx="1496115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/>
                <a:t>PLANTA/ BACKBONE</a:t>
              </a:r>
            </a:p>
          </p:txBody>
        </p: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9A99BB57-330A-0D30-2583-9414A34AA096}"/>
              </a:ext>
            </a:extLst>
          </p:cNvPr>
          <p:cNvGrpSpPr/>
          <p:nvPr/>
        </p:nvGrpSpPr>
        <p:grpSpPr>
          <a:xfrm>
            <a:off x="1494946" y="4418006"/>
            <a:ext cx="1455474" cy="973395"/>
            <a:chOff x="1494946" y="4418006"/>
            <a:chExt cx="1455474" cy="973395"/>
          </a:xfrm>
        </p:grpSpPr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5EFE969B-EFCE-79BF-2A8D-31948C5D77F4}"/>
                </a:ext>
              </a:extLst>
            </p:cNvPr>
            <p:cNvSpPr/>
            <p:nvPr/>
          </p:nvSpPr>
          <p:spPr>
            <a:xfrm>
              <a:off x="1494946" y="4418006"/>
              <a:ext cx="1455474" cy="973395"/>
            </a:xfrm>
            <a:prstGeom prst="roundRect">
              <a:avLst/>
            </a:prstGeom>
            <a:solidFill>
              <a:srgbClr val="C02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C5CFDE1D-67CE-9156-8982-8E1766CE662F}"/>
                </a:ext>
              </a:extLst>
            </p:cNvPr>
            <p:cNvSpPr txBox="1"/>
            <p:nvPr/>
          </p:nvSpPr>
          <p:spPr>
            <a:xfrm>
              <a:off x="1565988" y="4547447"/>
              <a:ext cx="131339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PROJETO DE PLANTA</a:t>
              </a:r>
            </a:p>
          </p:txBody>
        </p:sp>
      </p:grp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C0644511-FAEE-B623-A42E-9F1C042E9238}"/>
              </a:ext>
            </a:extLst>
          </p:cNvPr>
          <p:cNvGrpSpPr/>
          <p:nvPr/>
        </p:nvGrpSpPr>
        <p:grpSpPr>
          <a:xfrm>
            <a:off x="3398840" y="4418006"/>
            <a:ext cx="1667875" cy="973395"/>
            <a:chOff x="3398840" y="4418006"/>
            <a:chExt cx="1667875" cy="973395"/>
          </a:xfrm>
        </p:grpSpPr>
        <p:sp>
          <p:nvSpPr>
            <p:cNvPr id="74" name="Retângulo: Cantos Arredondados 73">
              <a:extLst>
                <a:ext uri="{FF2B5EF4-FFF2-40B4-BE49-F238E27FC236}">
                  <a16:creationId xmlns:a16="http://schemas.microsoft.com/office/drawing/2014/main" id="{3C1024E8-60AF-F4EE-5F11-1474BB9D6B32}"/>
                </a:ext>
              </a:extLst>
            </p:cNvPr>
            <p:cNvSpPr/>
            <p:nvPr/>
          </p:nvSpPr>
          <p:spPr>
            <a:xfrm>
              <a:off x="3428135" y="4418006"/>
              <a:ext cx="1618484" cy="973395"/>
            </a:xfrm>
            <a:prstGeom prst="roundRect">
              <a:avLst/>
            </a:prstGeom>
            <a:solidFill>
              <a:srgbClr val="C02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CaixaDeTexto 74">
              <a:extLst>
                <a:ext uri="{FF2B5EF4-FFF2-40B4-BE49-F238E27FC236}">
                  <a16:creationId xmlns:a16="http://schemas.microsoft.com/office/drawing/2014/main" id="{07D20CAC-7E7F-720F-FA74-063102C2A0AF}"/>
                </a:ext>
              </a:extLst>
            </p:cNvPr>
            <p:cNvSpPr txBox="1"/>
            <p:nvPr/>
          </p:nvSpPr>
          <p:spPr>
            <a:xfrm>
              <a:off x="3398840" y="4466120"/>
              <a:ext cx="1667875" cy="8771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AQUISIÇÃO DE MATERIAIS E RECURSOS</a:t>
              </a:r>
            </a:p>
          </p:txBody>
        </p:sp>
      </p:grp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BBDC1C96-DE44-59F5-E8F1-88B45D4D559D}"/>
              </a:ext>
            </a:extLst>
          </p:cNvPr>
          <p:cNvGrpSpPr/>
          <p:nvPr/>
        </p:nvGrpSpPr>
        <p:grpSpPr>
          <a:xfrm>
            <a:off x="5486628" y="4418006"/>
            <a:ext cx="1888864" cy="973395"/>
            <a:chOff x="5486628" y="4418006"/>
            <a:chExt cx="1888864" cy="973395"/>
          </a:xfrm>
        </p:grpSpPr>
        <p:sp>
          <p:nvSpPr>
            <p:cNvPr id="76" name="Retângulo: Cantos Arredondados 75">
              <a:extLst>
                <a:ext uri="{FF2B5EF4-FFF2-40B4-BE49-F238E27FC236}">
                  <a16:creationId xmlns:a16="http://schemas.microsoft.com/office/drawing/2014/main" id="{A5423F2D-A668-CE2D-61B9-91AD134E3989}"/>
                </a:ext>
              </a:extLst>
            </p:cNvPr>
            <p:cNvSpPr/>
            <p:nvPr/>
          </p:nvSpPr>
          <p:spPr>
            <a:xfrm>
              <a:off x="5491783" y="4418006"/>
              <a:ext cx="1883709" cy="973395"/>
            </a:xfrm>
            <a:prstGeom prst="roundRect">
              <a:avLst/>
            </a:prstGeom>
            <a:solidFill>
              <a:srgbClr val="C02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8C7652B0-6030-0301-88DD-8CBFD20E876A}"/>
                </a:ext>
              </a:extLst>
            </p:cNvPr>
            <p:cNvSpPr txBox="1"/>
            <p:nvPr/>
          </p:nvSpPr>
          <p:spPr>
            <a:xfrm>
              <a:off x="5486628" y="4590362"/>
              <a:ext cx="1811136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INSTALAÇÃO DE EQUIPAMENTOS</a:t>
              </a: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364AC9CA-D8DA-AA0E-8A6C-5AD6173CE2E2}"/>
              </a:ext>
            </a:extLst>
          </p:cNvPr>
          <p:cNvGrpSpPr/>
          <p:nvPr/>
        </p:nvGrpSpPr>
        <p:grpSpPr>
          <a:xfrm>
            <a:off x="7792530" y="4418006"/>
            <a:ext cx="2089376" cy="973395"/>
            <a:chOff x="7792530" y="4418006"/>
            <a:chExt cx="2089376" cy="973395"/>
          </a:xfrm>
        </p:grpSpPr>
        <p:sp>
          <p:nvSpPr>
            <p:cNvPr id="79" name="Retângulo: Cantos Arredondados 78">
              <a:extLst>
                <a:ext uri="{FF2B5EF4-FFF2-40B4-BE49-F238E27FC236}">
                  <a16:creationId xmlns:a16="http://schemas.microsoft.com/office/drawing/2014/main" id="{85976621-A615-DD93-B2D3-734F8B1975A7}"/>
                </a:ext>
              </a:extLst>
            </p:cNvPr>
            <p:cNvSpPr/>
            <p:nvPr/>
          </p:nvSpPr>
          <p:spPr>
            <a:xfrm>
              <a:off x="7817132" y="4418006"/>
              <a:ext cx="2064774" cy="973395"/>
            </a:xfrm>
            <a:prstGeom prst="roundRect">
              <a:avLst/>
            </a:prstGeom>
            <a:solidFill>
              <a:srgbClr val="C027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id="{1CD69874-7E77-40FC-5E35-460BBDD77753}"/>
                </a:ext>
              </a:extLst>
            </p:cNvPr>
            <p:cNvSpPr txBox="1"/>
            <p:nvPr/>
          </p:nvSpPr>
          <p:spPr>
            <a:xfrm>
              <a:off x="7792530" y="4604009"/>
              <a:ext cx="2064775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>
                  <a:solidFill>
                    <a:schemeClr val="bg1"/>
                  </a:solidFill>
                </a:rPr>
                <a:t>DOCUMENTAÇÃO NOS SISTEMAS</a:t>
              </a:r>
            </a:p>
          </p:txBody>
        </p:sp>
      </p:grpSp>
      <p:cxnSp>
        <p:nvCxnSpPr>
          <p:cNvPr id="86" name="Conector de Seta Reta 85">
            <a:extLst>
              <a:ext uri="{FF2B5EF4-FFF2-40B4-BE49-F238E27FC236}">
                <a16:creationId xmlns:a16="http://schemas.microsoft.com/office/drawing/2014/main" id="{3EA99F97-5595-FF44-E849-C5D1D3E21FC8}"/>
              </a:ext>
            </a:extLst>
          </p:cNvPr>
          <p:cNvCxnSpPr>
            <a:cxnSpLocks/>
          </p:cNvCxnSpPr>
          <p:nvPr/>
        </p:nvCxnSpPr>
        <p:spPr>
          <a:xfrm>
            <a:off x="3001762" y="4900393"/>
            <a:ext cx="366931" cy="0"/>
          </a:xfrm>
          <a:prstGeom prst="straightConnector1">
            <a:avLst/>
          </a:prstGeom>
          <a:ln w="38100">
            <a:solidFill>
              <a:srgbClr val="C027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>
            <a:extLst>
              <a:ext uri="{FF2B5EF4-FFF2-40B4-BE49-F238E27FC236}">
                <a16:creationId xmlns:a16="http://schemas.microsoft.com/office/drawing/2014/main" id="{30E7F65E-7158-E5BE-8A57-ACEC6D06AE2C}"/>
              </a:ext>
            </a:extLst>
          </p:cNvPr>
          <p:cNvCxnSpPr>
            <a:cxnSpLocks/>
          </p:cNvCxnSpPr>
          <p:nvPr/>
        </p:nvCxnSpPr>
        <p:spPr>
          <a:xfrm>
            <a:off x="5099601" y="4900393"/>
            <a:ext cx="366931" cy="0"/>
          </a:xfrm>
          <a:prstGeom prst="straightConnector1">
            <a:avLst/>
          </a:prstGeom>
          <a:ln w="38100">
            <a:solidFill>
              <a:srgbClr val="C027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de Seta Reta 88">
            <a:extLst>
              <a:ext uri="{FF2B5EF4-FFF2-40B4-BE49-F238E27FC236}">
                <a16:creationId xmlns:a16="http://schemas.microsoft.com/office/drawing/2014/main" id="{95AF6EF2-B98E-2FC2-22FD-E612EA5EF4B1}"/>
              </a:ext>
            </a:extLst>
          </p:cNvPr>
          <p:cNvCxnSpPr>
            <a:cxnSpLocks/>
          </p:cNvCxnSpPr>
          <p:nvPr/>
        </p:nvCxnSpPr>
        <p:spPr>
          <a:xfrm>
            <a:off x="7426747" y="4900393"/>
            <a:ext cx="366931" cy="0"/>
          </a:xfrm>
          <a:prstGeom prst="straightConnector1">
            <a:avLst/>
          </a:prstGeom>
          <a:ln w="38100">
            <a:solidFill>
              <a:srgbClr val="C027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ipse 89">
            <a:extLst>
              <a:ext uri="{FF2B5EF4-FFF2-40B4-BE49-F238E27FC236}">
                <a16:creationId xmlns:a16="http://schemas.microsoft.com/office/drawing/2014/main" id="{DC3D8A59-C0A9-90F2-B4DA-49465AF9109C}"/>
              </a:ext>
            </a:extLst>
          </p:cNvPr>
          <p:cNvSpPr/>
          <p:nvPr/>
        </p:nvSpPr>
        <p:spPr>
          <a:xfrm>
            <a:off x="10703384" y="4613859"/>
            <a:ext cx="609600" cy="609600"/>
          </a:xfrm>
          <a:prstGeom prst="ellipse">
            <a:avLst/>
          </a:prstGeom>
          <a:solidFill>
            <a:srgbClr val="C02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6" name="Conector: Angulado 105">
            <a:extLst>
              <a:ext uri="{FF2B5EF4-FFF2-40B4-BE49-F238E27FC236}">
                <a16:creationId xmlns:a16="http://schemas.microsoft.com/office/drawing/2014/main" id="{5F36F7AB-4D16-2DCC-1C6B-37D3CA71906C}"/>
              </a:ext>
            </a:extLst>
          </p:cNvPr>
          <p:cNvCxnSpPr>
            <a:cxnSpLocks/>
          </p:cNvCxnSpPr>
          <p:nvPr/>
        </p:nvCxnSpPr>
        <p:spPr>
          <a:xfrm rot="5400000">
            <a:off x="3707227" y="1673022"/>
            <a:ext cx="1421807" cy="4504405"/>
          </a:xfrm>
          <a:prstGeom prst="bentConnector3">
            <a:avLst>
              <a:gd name="adj1" fmla="val 50000"/>
            </a:avLst>
          </a:prstGeom>
          <a:ln w="38100">
            <a:solidFill>
              <a:srgbClr val="EC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49C9CB54-512D-B369-0C75-573791B2C86B}"/>
              </a:ext>
            </a:extLst>
          </p:cNvPr>
          <p:cNvSpPr txBox="1"/>
          <p:nvPr/>
        </p:nvSpPr>
        <p:spPr>
          <a:xfrm>
            <a:off x="6039849" y="3378642"/>
            <a:ext cx="628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SIM</a:t>
            </a:r>
            <a:endParaRPr lang="pt-BR" dirty="0"/>
          </a:p>
        </p:txBody>
      </p:sp>
      <p:cxnSp>
        <p:nvCxnSpPr>
          <p:cNvPr id="115" name="Conector de Seta Reta 114">
            <a:extLst>
              <a:ext uri="{FF2B5EF4-FFF2-40B4-BE49-F238E27FC236}">
                <a16:creationId xmlns:a16="http://schemas.microsoft.com/office/drawing/2014/main" id="{4E8BE498-4C57-E525-E163-69A086365F11}"/>
              </a:ext>
            </a:extLst>
          </p:cNvPr>
          <p:cNvCxnSpPr>
            <a:cxnSpLocks/>
          </p:cNvCxnSpPr>
          <p:nvPr/>
        </p:nvCxnSpPr>
        <p:spPr>
          <a:xfrm flipV="1">
            <a:off x="9049131" y="2696547"/>
            <a:ext cx="0" cy="1654071"/>
          </a:xfrm>
          <a:prstGeom prst="straightConnector1">
            <a:avLst/>
          </a:prstGeom>
          <a:ln w="38100">
            <a:solidFill>
              <a:srgbClr val="C027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de Seta Reta 123">
            <a:extLst>
              <a:ext uri="{FF2B5EF4-FFF2-40B4-BE49-F238E27FC236}">
                <a16:creationId xmlns:a16="http://schemas.microsoft.com/office/drawing/2014/main" id="{C4BBDC9E-9B99-88BC-94CE-680F483021F5}"/>
              </a:ext>
            </a:extLst>
          </p:cNvPr>
          <p:cNvCxnSpPr>
            <a:cxnSpLocks/>
          </p:cNvCxnSpPr>
          <p:nvPr/>
        </p:nvCxnSpPr>
        <p:spPr>
          <a:xfrm>
            <a:off x="10997277" y="3214321"/>
            <a:ext cx="0" cy="1251824"/>
          </a:xfrm>
          <a:prstGeom prst="straightConnector1">
            <a:avLst/>
          </a:prstGeom>
          <a:ln w="38100">
            <a:solidFill>
              <a:srgbClr val="EC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CaixaDeTexto 129">
            <a:extLst>
              <a:ext uri="{FF2B5EF4-FFF2-40B4-BE49-F238E27FC236}">
                <a16:creationId xmlns:a16="http://schemas.microsoft.com/office/drawing/2014/main" id="{1C3C5ACA-A00E-E976-AC3F-DEC1CEDB4F10}"/>
              </a:ext>
            </a:extLst>
          </p:cNvPr>
          <p:cNvSpPr txBox="1"/>
          <p:nvPr/>
        </p:nvSpPr>
        <p:spPr>
          <a:xfrm>
            <a:off x="10969391" y="3339523"/>
            <a:ext cx="628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SIM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3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456 L -4.375E-6 -0.29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7" grpId="0"/>
      <p:bldP spid="1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3990F3CB-410F-14CA-DFA0-C49D56696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827"/>
          <a:stretch>
            <a:fillRect/>
          </a:stretch>
        </p:blipFill>
        <p:spPr>
          <a:xfrm>
            <a:off x="3856038" y="-228434"/>
            <a:ext cx="4901882" cy="1581985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E3CB1B4-DB0F-80E0-34C3-47D900B20388}"/>
              </a:ext>
            </a:extLst>
          </p:cNvPr>
          <p:cNvSpPr/>
          <p:nvPr/>
        </p:nvSpPr>
        <p:spPr>
          <a:xfrm>
            <a:off x="3392129" y="231127"/>
            <a:ext cx="5161936" cy="953814"/>
          </a:xfrm>
          <a:prstGeom prst="roundRect">
            <a:avLst/>
          </a:prstGeom>
          <a:solidFill>
            <a:srgbClr val="88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C00350-E370-1850-87F3-36A14EBD92C3}"/>
              </a:ext>
            </a:extLst>
          </p:cNvPr>
          <p:cNvSpPr txBox="1"/>
          <p:nvPr/>
        </p:nvSpPr>
        <p:spPr>
          <a:xfrm>
            <a:off x="3479586" y="349090"/>
            <a:ext cx="4901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Processo de entrega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5B3F280-51AE-A90C-BCC4-BCE367203835}"/>
              </a:ext>
            </a:extLst>
          </p:cNvPr>
          <p:cNvSpPr/>
          <p:nvPr/>
        </p:nvSpPr>
        <p:spPr>
          <a:xfrm>
            <a:off x="0" y="1454794"/>
            <a:ext cx="12260826" cy="1922965"/>
          </a:xfrm>
          <a:prstGeom prst="rect">
            <a:avLst/>
          </a:prstGeom>
          <a:solidFill>
            <a:srgbClr val="8E0A14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FD9E9EB-EE38-D02A-B701-17753D30E22B}"/>
              </a:ext>
            </a:extLst>
          </p:cNvPr>
          <p:cNvGrpSpPr/>
          <p:nvPr/>
        </p:nvGrpSpPr>
        <p:grpSpPr>
          <a:xfrm>
            <a:off x="432619" y="1570352"/>
            <a:ext cx="825910" cy="1701331"/>
            <a:chOff x="432619" y="1570352"/>
            <a:chExt cx="825910" cy="1701331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CE7977E6-E8FF-09FF-ECAF-F8738E742D62}"/>
                </a:ext>
              </a:extLst>
            </p:cNvPr>
            <p:cNvSpPr/>
            <p:nvPr/>
          </p:nvSpPr>
          <p:spPr>
            <a:xfrm>
              <a:off x="432619" y="1570352"/>
              <a:ext cx="825910" cy="170133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8E0A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D297F569-76D3-542F-FBF6-3FEC74BE11C9}"/>
                </a:ext>
              </a:extLst>
            </p:cNvPr>
            <p:cNvSpPr txBox="1"/>
            <p:nvPr/>
          </p:nvSpPr>
          <p:spPr>
            <a:xfrm rot="16200000">
              <a:off x="88982" y="2097771"/>
              <a:ext cx="1496115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/>
                <a:t>INSTALAÇÃO</a:t>
              </a:r>
            </a:p>
            <a:p>
              <a:pPr algn="ctr"/>
              <a:r>
                <a:rPr lang="pt-BR" sz="1700" b="1" dirty="0"/>
                <a:t>DE ACESSO</a:t>
              </a:r>
            </a:p>
          </p:txBody>
        </p:sp>
      </p:grpSp>
      <p:sp>
        <p:nvSpPr>
          <p:cNvPr id="19" name="Elipse 18">
            <a:extLst>
              <a:ext uri="{FF2B5EF4-FFF2-40B4-BE49-F238E27FC236}">
                <a16:creationId xmlns:a16="http://schemas.microsoft.com/office/drawing/2014/main" id="{2561409A-D1BC-0833-2D8B-DB826ABF63C0}"/>
              </a:ext>
            </a:extLst>
          </p:cNvPr>
          <p:cNvSpPr/>
          <p:nvPr/>
        </p:nvSpPr>
        <p:spPr>
          <a:xfrm>
            <a:off x="1427398" y="2136341"/>
            <a:ext cx="414455" cy="414455"/>
          </a:xfrm>
          <a:prstGeom prst="ellipse">
            <a:avLst/>
          </a:prstGeom>
          <a:solidFill>
            <a:srgbClr val="8E0A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7A75E00-5D35-EC95-AD25-9DC649A9E048}"/>
              </a:ext>
            </a:extLst>
          </p:cNvPr>
          <p:cNvGrpSpPr/>
          <p:nvPr/>
        </p:nvGrpSpPr>
        <p:grpSpPr>
          <a:xfrm>
            <a:off x="1991105" y="1933075"/>
            <a:ext cx="1496115" cy="788237"/>
            <a:chOff x="2804427" y="1800523"/>
            <a:chExt cx="1496115" cy="788237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DF88E15C-B49E-91D6-C4EE-739F9A4B7FC7}"/>
                </a:ext>
              </a:extLst>
            </p:cNvPr>
            <p:cNvSpPr/>
            <p:nvPr/>
          </p:nvSpPr>
          <p:spPr>
            <a:xfrm>
              <a:off x="3039671" y="1800523"/>
              <a:ext cx="1047546" cy="788237"/>
            </a:xfrm>
            <a:prstGeom prst="roundRect">
              <a:avLst/>
            </a:prstGeom>
            <a:solidFill>
              <a:srgbClr val="8E0A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5A6A5C4-69E7-ED18-3014-72707ED20273}"/>
                </a:ext>
              </a:extLst>
            </p:cNvPr>
            <p:cNvSpPr txBox="1"/>
            <p:nvPr/>
          </p:nvSpPr>
          <p:spPr>
            <a:xfrm>
              <a:off x="2804427" y="2021583"/>
              <a:ext cx="149611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VISTORIA</a:t>
              </a:r>
            </a:p>
          </p:txBody>
        </p:sp>
      </p:grp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87B52826-E3B5-3C9E-5C39-43AE08EAB06E}"/>
              </a:ext>
            </a:extLst>
          </p:cNvPr>
          <p:cNvCxnSpPr>
            <a:cxnSpLocks/>
          </p:cNvCxnSpPr>
          <p:nvPr/>
        </p:nvCxnSpPr>
        <p:spPr>
          <a:xfrm>
            <a:off x="1896177" y="2327196"/>
            <a:ext cx="287488" cy="0"/>
          </a:xfrm>
          <a:prstGeom prst="straightConnector1">
            <a:avLst/>
          </a:prstGeom>
          <a:ln w="38100">
            <a:solidFill>
              <a:srgbClr val="8E0A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0FD2D0D6-3A34-1AE5-6D74-C251836EDA76}"/>
              </a:ext>
            </a:extLst>
          </p:cNvPr>
          <p:cNvGrpSpPr/>
          <p:nvPr/>
        </p:nvGrpSpPr>
        <p:grpSpPr>
          <a:xfrm>
            <a:off x="3681201" y="1949449"/>
            <a:ext cx="1507233" cy="788238"/>
            <a:chOff x="3160754" y="1800523"/>
            <a:chExt cx="1507233" cy="788238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A7C95707-1721-2E46-2A07-06BCB37611CF}"/>
                </a:ext>
              </a:extLst>
            </p:cNvPr>
            <p:cNvSpPr/>
            <p:nvPr/>
          </p:nvSpPr>
          <p:spPr>
            <a:xfrm>
              <a:off x="3160754" y="1800523"/>
              <a:ext cx="1507233" cy="788238"/>
            </a:xfrm>
            <a:prstGeom prst="roundRect">
              <a:avLst/>
            </a:prstGeom>
            <a:solidFill>
              <a:srgbClr val="8E0A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9B5B0801-2C9B-E279-10BD-AB528DAB2DFB}"/>
                </a:ext>
              </a:extLst>
            </p:cNvPr>
            <p:cNvSpPr txBox="1"/>
            <p:nvPr/>
          </p:nvSpPr>
          <p:spPr>
            <a:xfrm>
              <a:off x="3171872" y="1886866"/>
              <a:ext cx="149611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PROJETO DE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INSTALAÇÃO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119FAC48-1DCE-3329-D83B-DA2888C7257F}"/>
              </a:ext>
            </a:extLst>
          </p:cNvPr>
          <p:cNvGrpSpPr/>
          <p:nvPr/>
        </p:nvGrpSpPr>
        <p:grpSpPr>
          <a:xfrm>
            <a:off x="5409604" y="1847293"/>
            <a:ext cx="2702355" cy="496278"/>
            <a:chOff x="3122426" y="1698367"/>
            <a:chExt cx="2702355" cy="496278"/>
          </a:xfrm>
        </p:grpSpPr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9B78CE7D-E6BA-6BFD-EC63-1EBE872345AA}"/>
                </a:ext>
              </a:extLst>
            </p:cNvPr>
            <p:cNvSpPr/>
            <p:nvPr/>
          </p:nvSpPr>
          <p:spPr>
            <a:xfrm>
              <a:off x="3317259" y="1698367"/>
              <a:ext cx="2307532" cy="496278"/>
            </a:xfrm>
            <a:prstGeom prst="roundRect">
              <a:avLst>
                <a:gd name="adj" fmla="val 32517"/>
              </a:avLst>
            </a:prstGeom>
            <a:solidFill>
              <a:srgbClr val="8E0A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6676F9AD-009E-5FA5-D8D6-7C887DB4FA91}"/>
                </a:ext>
              </a:extLst>
            </p:cNvPr>
            <p:cNvSpPr txBox="1"/>
            <p:nvPr/>
          </p:nvSpPr>
          <p:spPr>
            <a:xfrm>
              <a:off x="3122426" y="1769534"/>
              <a:ext cx="270235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LANÇAMENTO INTERNO</a:t>
              </a:r>
            </a:p>
          </p:txBody>
        </p:sp>
      </p:grp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BA26EA1A-5319-1C3F-ED14-EB90AC2D9619}"/>
              </a:ext>
            </a:extLst>
          </p:cNvPr>
          <p:cNvCxnSpPr>
            <a:cxnSpLocks/>
          </p:cNvCxnSpPr>
          <p:nvPr/>
        </p:nvCxnSpPr>
        <p:spPr>
          <a:xfrm flipV="1">
            <a:off x="5288576" y="2113594"/>
            <a:ext cx="246165" cy="187725"/>
          </a:xfrm>
          <a:prstGeom prst="straightConnector1">
            <a:avLst/>
          </a:prstGeom>
          <a:ln w="38100">
            <a:solidFill>
              <a:srgbClr val="8E0A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F2DE61D1-D2E0-3D4F-AC40-1AB18386E2DE}"/>
              </a:ext>
            </a:extLst>
          </p:cNvPr>
          <p:cNvCxnSpPr>
            <a:cxnSpLocks/>
          </p:cNvCxnSpPr>
          <p:nvPr/>
        </p:nvCxnSpPr>
        <p:spPr>
          <a:xfrm>
            <a:off x="5288576" y="2477300"/>
            <a:ext cx="229657" cy="187725"/>
          </a:xfrm>
          <a:prstGeom prst="straightConnector1">
            <a:avLst/>
          </a:prstGeom>
          <a:ln w="38100">
            <a:solidFill>
              <a:srgbClr val="8E0A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42A4D2F1-B4C5-AFD0-3D14-921D872826E4}"/>
              </a:ext>
            </a:extLst>
          </p:cNvPr>
          <p:cNvGrpSpPr/>
          <p:nvPr/>
        </p:nvGrpSpPr>
        <p:grpSpPr>
          <a:xfrm>
            <a:off x="5408604" y="2527574"/>
            <a:ext cx="2702355" cy="496278"/>
            <a:chOff x="3121426" y="1698367"/>
            <a:chExt cx="2702355" cy="496278"/>
          </a:xfrm>
        </p:grpSpPr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FFFDE282-3D5C-3ED9-937F-F74BF0A68A01}"/>
                </a:ext>
              </a:extLst>
            </p:cNvPr>
            <p:cNvSpPr/>
            <p:nvPr/>
          </p:nvSpPr>
          <p:spPr>
            <a:xfrm>
              <a:off x="3317259" y="1698367"/>
              <a:ext cx="2307532" cy="496278"/>
            </a:xfrm>
            <a:prstGeom prst="roundRect">
              <a:avLst>
                <a:gd name="adj" fmla="val 32517"/>
              </a:avLst>
            </a:prstGeom>
            <a:solidFill>
              <a:srgbClr val="8E0A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CC95D1C3-2191-09A6-46AB-9ABAD5D70656}"/>
                </a:ext>
              </a:extLst>
            </p:cNvPr>
            <p:cNvSpPr txBox="1"/>
            <p:nvPr/>
          </p:nvSpPr>
          <p:spPr>
            <a:xfrm>
              <a:off x="3121426" y="1769534"/>
              <a:ext cx="270235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LANÇAMENTO EXTERNO</a:t>
              </a:r>
            </a:p>
          </p:txBody>
        </p:sp>
      </p:grp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F72EBEDD-C60A-0507-FD56-F8DA05746A07}"/>
              </a:ext>
            </a:extLst>
          </p:cNvPr>
          <p:cNvCxnSpPr>
            <a:cxnSpLocks/>
          </p:cNvCxnSpPr>
          <p:nvPr/>
        </p:nvCxnSpPr>
        <p:spPr>
          <a:xfrm>
            <a:off x="7969551" y="2188332"/>
            <a:ext cx="230657" cy="187725"/>
          </a:xfrm>
          <a:prstGeom prst="straightConnector1">
            <a:avLst/>
          </a:prstGeom>
          <a:ln w="38100">
            <a:solidFill>
              <a:srgbClr val="8E0A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EA6176D4-65EB-9028-00DF-9798431C601C}"/>
              </a:ext>
            </a:extLst>
          </p:cNvPr>
          <p:cNvCxnSpPr>
            <a:cxnSpLocks/>
          </p:cNvCxnSpPr>
          <p:nvPr/>
        </p:nvCxnSpPr>
        <p:spPr>
          <a:xfrm flipV="1">
            <a:off x="7969551" y="2477300"/>
            <a:ext cx="229657" cy="187725"/>
          </a:xfrm>
          <a:prstGeom prst="straightConnector1">
            <a:avLst/>
          </a:prstGeom>
          <a:ln w="38100">
            <a:solidFill>
              <a:srgbClr val="8E0A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98711597-A8F8-4CE8-8CAC-18744E1C5A6E}"/>
              </a:ext>
            </a:extLst>
          </p:cNvPr>
          <p:cNvGrpSpPr/>
          <p:nvPr/>
        </p:nvGrpSpPr>
        <p:grpSpPr>
          <a:xfrm>
            <a:off x="8172027" y="1979780"/>
            <a:ext cx="1806886" cy="788238"/>
            <a:chOff x="3073854" y="1800523"/>
            <a:chExt cx="1806886" cy="788238"/>
          </a:xfrm>
        </p:grpSpPr>
        <p:sp>
          <p:nvSpPr>
            <p:cNvPr id="55" name="Retângulo: Cantos Arredondados 54">
              <a:extLst>
                <a:ext uri="{FF2B5EF4-FFF2-40B4-BE49-F238E27FC236}">
                  <a16:creationId xmlns:a16="http://schemas.microsoft.com/office/drawing/2014/main" id="{A401ECEE-E090-38E8-30C7-D25D34BCA495}"/>
                </a:ext>
              </a:extLst>
            </p:cNvPr>
            <p:cNvSpPr/>
            <p:nvPr/>
          </p:nvSpPr>
          <p:spPr>
            <a:xfrm>
              <a:off x="3160754" y="1800523"/>
              <a:ext cx="1641024" cy="788238"/>
            </a:xfrm>
            <a:prstGeom prst="roundRect">
              <a:avLst/>
            </a:prstGeom>
            <a:solidFill>
              <a:srgbClr val="8E0A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9F3053C3-AB8F-9359-21CD-B6BE839E3D50}"/>
                </a:ext>
              </a:extLst>
            </p:cNvPr>
            <p:cNvSpPr txBox="1"/>
            <p:nvPr/>
          </p:nvSpPr>
          <p:spPr>
            <a:xfrm>
              <a:off x="3073854" y="1908480"/>
              <a:ext cx="180688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INSTALAÇÃO DE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EQUIPAMENTO</a:t>
              </a:r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95A6F975-4C4E-41CA-8413-6C0B2551A3C6}"/>
              </a:ext>
            </a:extLst>
          </p:cNvPr>
          <p:cNvGrpSpPr/>
          <p:nvPr/>
        </p:nvGrpSpPr>
        <p:grpSpPr>
          <a:xfrm>
            <a:off x="10283467" y="1979780"/>
            <a:ext cx="1647096" cy="800630"/>
            <a:chOff x="3154682" y="1800523"/>
            <a:chExt cx="1647096" cy="800630"/>
          </a:xfrm>
        </p:grpSpPr>
        <p:sp>
          <p:nvSpPr>
            <p:cNvPr id="58" name="Retângulo: Cantos Arredondados 57">
              <a:extLst>
                <a:ext uri="{FF2B5EF4-FFF2-40B4-BE49-F238E27FC236}">
                  <a16:creationId xmlns:a16="http://schemas.microsoft.com/office/drawing/2014/main" id="{B78E4A23-5596-82FF-804F-656E36F8801B}"/>
                </a:ext>
              </a:extLst>
            </p:cNvPr>
            <p:cNvSpPr/>
            <p:nvPr/>
          </p:nvSpPr>
          <p:spPr>
            <a:xfrm>
              <a:off x="3160754" y="1800523"/>
              <a:ext cx="1641024" cy="788238"/>
            </a:xfrm>
            <a:prstGeom prst="roundRect">
              <a:avLst/>
            </a:prstGeom>
            <a:solidFill>
              <a:srgbClr val="8E0A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DD96FED1-81D1-B15A-5861-409683FF748B}"/>
                </a:ext>
              </a:extLst>
            </p:cNvPr>
            <p:cNvSpPr txBox="1"/>
            <p:nvPr/>
          </p:nvSpPr>
          <p:spPr>
            <a:xfrm>
              <a:off x="3154682" y="1816323"/>
              <a:ext cx="1641024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DOCUMENTAR E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ENVIAR PARA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CONFIGURAÇÃO</a:t>
              </a:r>
            </a:p>
          </p:txBody>
        </p:sp>
      </p:grp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786D1DD0-445B-0E76-CBDE-53FBC51DCBE8}"/>
              </a:ext>
            </a:extLst>
          </p:cNvPr>
          <p:cNvCxnSpPr>
            <a:cxnSpLocks/>
          </p:cNvCxnSpPr>
          <p:nvPr/>
        </p:nvCxnSpPr>
        <p:spPr>
          <a:xfrm>
            <a:off x="3343476" y="2327196"/>
            <a:ext cx="287488" cy="0"/>
          </a:xfrm>
          <a:prstGeom prst="straightConnector1">
            <a:avLst/>
          </a:prstGeom>
          <a:ln w="38100">
            <a:solidFill>
              <a:srgbClr val="8E0A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de Seta Reta 67">
            <a:extLst>
              <a:ext uri="{FF2B5EF4-FFF2-40B4-BE49-F238E27FC236}">
                <a16:creationId xmlns:a16="http://schemas.microsoft.com/office/drawing/2014/main" id="{C8A01C3A-FEAD-C8F9-7C4C-EEF684FD757D}"/>
              </a:ext>
            </a:extLst>
          </p:cNvPr>
          <p:cNvCxnSpPr>
            <a:cxnSpLocks/>
          </p:cNvCxnSpPr>
          <p:nvPr/>
        </p:nvCxnSpPr>
        <p:spPr>
          <a:xfrm>
            <a:off x="9963551" y="2327196"/>
            <a:ext cx="287488" cy="0"/>
          </a:xfrm>
          <a:prstGeom prst="straightConnector1">
            <a:avLst/>
          </a:prstGeom>
          <a:ln w="38100">
            <a:solidFill>
              <a:srgbClr val="8E0A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tângulo 68">
            <a:extLst>
              <a:ext uri="{FF2B5EF4-FFF2-40B4-BE49-F238E27FC236}">
                <a16:creationId xmlns:a16="http://schemas.microsoft.com/office/drawing/2014/main" id="{885DBEA4-7F39-7581-D2B6-835E7A28D220}"/>
              </a:ext>
            </a:extLst>
          </p:cNvPr>
          <p:cNvSpPr/>
          <p:nvPr/>
        </p:nvSpPr>
        <p:spPr>
          <a:xfrm>
            <a:off x="0" y="3478354"/>
            <a:ext cx="12260826" cy="2641789"/>
          </a:xfrm>
          <a:prstGeom prst="rect">
            <a:avLst/>
          </a:prstGeom>
          <a:solidFill>
            <a:srgbClr val="EC4949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B5B24DDB-06C8-A988-E2A8-D48A96D77B4F}"/>
              </a:ext>
            </a:extLst>
          </p:cNvPr>
          <p:cNvGrpSpPr/>
          <p:nvPr/>
        </p:nvGrpSpPr>
        <p:grpSpPr>
          <a:xfrm>
            <a:off x="432619" y="3784028"/>
            <a:ext cx="825910" cy="2118825"/>
            <a:chOff x="432619" y="1570352"/>
            <a:chExt cx="825910" cy="2118825"/>
          </a:xfrm>
        </p:grpSpPr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7B7425F9-F856-C974-BE25-E36D77094A92}"/>
                </a:ext>
              </a:extLst>
            </p:cNvPr>
            <p:cNvSpPr/>
            <p:nvPr/>
          </p:nvSpPr>
          <p:spPr>
            <a:xfrm>
              <a:off x="432619" y="1570352"/>
              <a:ext cx="825910" cy="21188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0FAA90E8-2DB7-34DD-322A-53CBF2074231}"/>
                </a:ext>
              </a:extLst>
            </p:cNvPr>
            <p:cNvSpPr txBox="1"/>
            <p:nvPr/>
          </p:nvSpPr>
          <p:spPr>
            <a:xfrm rot="16200000">
              <a:off x="-52287" y="2446531"/>
              <a:ext cx="1795725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/>
                <a:t>CONFIGURAÇÃO</a:t>
              </a:r>
            </a:p>
          </p:txBody>
        </p:sp>
      </p:grpSp>
      <p:sp>
        <p:nvSpPr>
          <p:cNvPr id="73" name="Elipse 72">
            <a:extLst>
              <a:ext uri="{FF2B5EF4-FFF2-40B4-BE49-F238E27FC236}">
                <a16:creationId xmlns:a16="http://schemas.microsoft.com/office/drawing/2014/main" id="{8D7C9B51-B124-14BD-AE5F-4011EBCBC60E}"/>
              </a:ext>
            </a:extLst>
          </p:cNvPr>
          <p:cNvSpPr/>
          <p:nvPr/>
        </p:nvSpPr>
        <p:spPr>
          <a:xfrm>
            <a:off x="1427398" y="4422723"/>
            <a:ext cx="414455" cy="414455"/>
          </a:xfrm>
          <a:prstGeom prst="ellipse">
            <a:avLst/>
          </a:prstGeom>
          <a:solidFill>
            <a:srgbClr val="EC49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4" name="Agrupar 73">
            <a:extLst>
              <a:ext uri="{FF2B5EF4-FFF2-40B4-BE49-F238E27FC236}">
                <a16:creationId xmlns:a16="http://schemas.microsoft.com/office/drawing/2014/main" id="{A5971B26-5113-5C57-4E9D-A3AB4CEEDDC8}"/>
              </a:ext>
            </a:extLst>
          </p:cNvPr>
          <p:cNvGrpSpPr/>
          <p:nvPr/>
        </p:nvGrpSpPr>
        <p:grpSpPr>
          <a:xfrm>
            <a:off x="2134849" y="4235831"/>
            <a:ext cx="1496115" cy="788237"/>
            <a:chOff x="2948171" y="1800523"/>
            <a:chExt cx="1496115" cy="788237"/>
          </a:xfrm>
        </p:grpSpPr>
        <p:sp>
          <p:nvSpPr>
            <p:cNvPr id="75" name="Retângulo: Cantos Arredondados 74">
              <a:extLst>
                <a:ext uri="{FF2B5EF4-FFF2-40B4-BE49-F238E27FC236}">
                  <a16:creationId xmlns:a16="http://schemas.microsoft.com/office/drawing/2014/main" id="{44B73B97-0B4A-B4E0-AC0D-358495733C52}"/>
                </a:ext>
              </a:extLst>
            </p:cNvPr>
            <p:cNvSpPr/>
            <p:nvPr/>
          </p:nvSpPr>
          <p:spPr>
            <a:xfrm>
              <a:off x="3039670" y="1800523"/>
              <a:ext cx="1355799" cy="788237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D29D52B7-FB13-A880-A262-4E4045FB058D}"/>
                </a:ext>
              </a:extLst>
            </p:cNvPr>
            <p:cNvSpPr txBox="1"/>
            <p:nvPr/>
          </p:nvSpPr>
          <p:spPr>
            <a:xfrm>
              <a:off x="2948171" y="1965656"/>
              <a:ext cx="149611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CONFIGURAR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TX</a:t>
              </a:r>
            </a:p>
          </p:txBody>
        </p:sp>
      </p:grpSp>
      <p:cxnSp>
        <p:nvCxnSpPr>
          <p:cNvPr id="77" name="Conector de Seta Reta 76">
            <a:extLst>
              <a:ext uri="{FF2B5EF4-FFF2-40B4-BE49-F238E27FC236}">
                <a16:creationId xmlns:a16="http://schemas.microsoft.com/office/drawing/2014/main" id="{046ED0AB-4CE8-D94E-C963-19207EC1F9E4}"/>
              </a:ext>
            </a:extLst>
          </p:cNvPr>
          <p:cNvCxnSpPr>
            <a:cxnSpLocks/>
          </p:cNvCxnSpPr>
          <p:nvPr/>
        </p:nvCxnSpPr>
        <p:spPr>
          <a:xfrm>
            <a:off x="1896177" y="4629949"/>
            <a:ext cx="287488" cy="0"/>
          </a:xfrm>
          <a:prstGeom prst="straightConnector1">
            <a:avLst/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tângulo: Cantos Arredondados 77">
            <a:extLst>
              <a:ext uri="{FF2B5EF4-FFF2-40B4-BE49-F238E27FC236}">
                <a16:creationId xmlns:a16="http://schemas.microsoft.com/office/drawing/2014/main" id="{F29F5E6E-68D7-F08A-FFE5-E866BD4C4DEA}"/>
              </a:ext>
            </a:extLst>
          </p:cNvPr>
          <p:cNvSpPr/>
          <p:nvPr/>
        </p:nvSpPr>
        <p:spPr>
          <a:xfrm rot="2700000">
            <a:off x="4236001" y="4547487"/>
            <a:ext cx="164704" cy="16470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9" name="Conector de Seta Reta 78">
            <a:extLst>
              <a:ext uri="{FF2B5EF4-FFF2-40B4-BE49-F238E27FC236}">
                <a16:creationId xmlns:a16="http://schemas.microsoft.com/office/drawing/2014/main" id="{1F619F25-B256-844B-B226-D4D92C108531}"/>
              </a:ext>
            </a:extLst>
          </p:cNvPr>
          <p:cNvCxnSpPr>
            <a:cxnSpLocks/>
          </p:cNvCxnSpPr>
          <p:nvPr/>
        </p:nvCxnSpPr>
        <p:spPr>
          <a:xfrm>
            <a:off x="3630964" y="4622800"/>
            <a:ext cx="488649" cy="0"/>
          </a:xfrm>
          <a:prstGeom prst="straightConnector1">
            <a:avLst/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3754F48A-39C3-D1CD-BE93-1D709090A26B}"/>
              </a:ext>
            </a:extLst>
          </p:cNvPr>
          <p:cNvSpPr txBox="1"/>
          <p:nvPr/>
        </p:nvSpPr>
        <p:spPr>
          <a:xfrm>
            <a:off x="3582147" y="3736901"/>
            <a:ext cx="157723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/>
              <a:t>Dados de</a:t>
            </a:r>
          </a:p>
          <a:p>
            <a:pPr algn="ctr"/>
            <a:r>
              <a:rPr lang="pt-BR" sz="1500" b="1" dirty="0"/>
              <a:t>configuração</a:t>
            </a:r>
          </a:p>
          <a:p>
            <a:pPr algn="ctr"/>
            <a:r>
              <a:rPr lang="pt-BR" sz="1500" b="1" dirty="0"/>
              <a:t>informados?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C2B31303-6428-874F-02A0-45D713209EE0}"/>
              </a:ext>
            </a:extLst>
          </p:cNvPr>
          <p:cNvSpPr txBox="1"/>
          <p:nvPr/>
        </p:nvSpPr>
        <p:spPr>
          <a:xfrm>
            <a:off x="3743909" y="4895000"/>
            <a:ext cx="61040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/>
              <a:t>NÃO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C9066632-49B8-6D4B-F0D6-CCF68BAFFDB7}"/>
              </a:ext>
            </a:extLst>
          </p:cNvPr>
          <p:cNvSpPr txBox="1"/>
          <p:nvPr/>
        </p:nvSpPr>
        <p:spPr>
          <a:xfrm>
            <a:off x="4488451" y="4631797"/>
            <a:ext cx="61040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/>
              <a:t>SIM</a:t>
            </a:r>
          </a:p>
        </p:txBody>
      </p:sp>
      <p:cxnSp>
        <p:nvCxnSpPr>
          <p:cNvPr id="86" name="Conector de Seta Reta 85">
            <a:extLst>
              <a:ext uri="{FF2B5EF4-FFF2-40B4-BE49-F238E27FC236}">
                <a16:creationId xmlns:a16="http://schemas.microsoft.com/office/drawing/2014/main" id="{8D5703CC-E1CC-FF26-56B2-BB8D6A21608E}"/>
              </a:ext>
            </a:extLst>
          </p:cNvPr>
          <p:cNvCxnSpPr>
            <a:cxnSpLocks/>
          </p:cNvCxnSpPr>
          <p:nvPr/>
        </p:nvCxnSpPr>
        <p:spPr>
          <a:xfrm>
            <a:off x="4535929" y="4622800"/>
            <a:ext cx="488649" cy="0"/>
          </a:xfrm>
          <a:prstGeom prst="straightConnector1">
            <a:avLst/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de Seta Reta 86">
            <a:extLst>
              <a:ext uri="{FF2B5EF4-FFF2-40B4-BE49-F238E27FC236}">
                <a16:creationId xmlns:a16="http://schemas.microsoft.com/office/drawing/2014/main" id="{B1864B48-FD40-D4CD-658D-16AA1F5C7B9B}"/>
              </a:ext>
            </a:extLst>
          </p:cNvPr>
          <p:cNvCxnSpPr>
            <a:cxnSpLocks/>
          </p:cNvCxnSpPr>
          <p:nvPr/>
        </p:nvCxnSpPr>
        <p:spPr>
          <a:xfrm>
            <a:off x="4317083" y="4844626"/>
            <a:ext cx="0" cy="523882"/>
          </a:xfrm>
          <a:prstGeom prst="straightConnector1">
            <a:avLst/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12518690-4FC9-EFC6-C1F8-5DE95863EC95}"/>
              </a:ext>
            </a:extLst>
          </p:cNvPr>
          <p:cNvGrpSpPr/>
          <p:nvPr/>
        </p:nvGrpSpPr>
        <p:grpSpPr>
          <a:xfrm>
            <a:off x="5098858" y="4235831"/>
            <a:ext cx="1496115" cy="788237"/>
            <a:chOff x="2948171" y="1800523"/>
            <a:chExt cx="1496115" cy="788237"/>
          </a:xfrm>
        </p:grpSpPr>
        <p:sp>
          <p:nvSpPr>
            <p:cNvPr id="91" name="Retângulo: Cantos Arredondados 90">
              <a:extLst>
                <a:ext uri="{FF2B5EF4-FFF2-40B4-BE49-F238E27FC236}">
                  <a16:creationId xmlns:a16="http://schemas.microsoft.com/office/drawing/2014/main" id="{39C81573-12C9-3113-095B-8A69A3577394}"/>
                </a:ext>
              </a:extLst>
            </p:cNvPr>
            <p:cNvSpPr/>
            <p:nvPr/>
          </p:nvSpPr>
          <p:spPr>
            <a:xfrm>
              <a:off x="3039670" y="1800523"/>
              <a:ext cx="1355799" cy="788237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CaixaDeTexto 91">
              <a:extLst>
                <a:ext uri="{FF2B5EF4-FFF2-40B4-BE49-F238E27FC236}">
                  <a16:creationId xmlns:a16="http://schemas.microsoft.com/office/drawing/2014/main" id="{A21F6CB9-945E-FD90-2B50-442E5A150959}"/>
                </a:ext>
              </a:extLst>
            </p:cNvPr>
            <p:cNvSpPr txBox="1"/>
            <p:nvPr/>
          </p:nvSpPr>
          <p:spPr>
            <a:xfrm>
              <a:off x="2948171" y="1965656"/>
              <a:ext cx="149611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CONFIGURAR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PE</a:t>
              </a:r>
            </a:p>
          </p:txBody>
        </p:sp>
      </p:grpSp>
      <p:cxnSp>
        <p:nvCxnSpPr>
          <p:cNvPr id="93" name="Conector de Seta Reta 92">
            <a:extLst>
              <a:ext uri="{FF2B5EF4-FFF2-40B4-BE49-F238E27FC236}">
                <a16:creationId xmlns:a16="http://schemas.microsoft.com/office/drawing/2014/main" id="{95BBA6B2-734E-1243-F60B-675E144C39C8}"/>
              </a:ext>
            </a:extLst>
          </p:cNvPr>
          <p:cNvCxnSpPr>
            <a:cxnSpLocks/>
          </p:cNvCxnSpPr>
          <p:nvPr/>
        </p:nvCxnSpPr>
        <p:spPr>
          <a:xfrm>
            <a:off x="6594973" y="4622800"/>
            <a:ext cx="327450" cy="0"/>
          </a:xfrm>
          <a:prstGeom prst="straightConnector1">
            <a:avLst/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DF18FCF4-D46B-333C-FBDD-7AB8BCD2C80E}"/>
              </a:ext>
            </a:extLst>
          </p:cNvPr>
          <p:cNvGrpSpPr/>
          <p:nvPr/>
        </p:nvGrpSpPr>
        <p:grpSpPr>
          <a:xfrm>
            <a:off x="6969026" y="4235831"/>
            <a:ext cx="1674497" cy="788237"/>
            <a:chOff x="2956688" y="1800523"/>
            <a:chExt cx="1674497" cy="788237"/>
          </a:xfrm>
        </p:grpSpPr>
        <p:sp>
          <p:nvSpPr>
            <p:cNvPr id="96" name="Retângulo: Cantos Arredondados 95">
              <a:extLst>
                <a:ext uri="{FF2B5EF4-FFF2-40B4-BE49-F238E27FC236}">
                  <a16:creationId xmlns:a16="http://schemas.microsoft.com/office/drawing/2014/main" id="{C1C9F603-9348-427E-D123-FBCB76C2777D}"/>
                </a:ext>
              </a:extLst>
            </p:cNvPr>
            <p:cNvSpPr/>
            <p:nvPr/>
          </p:nvSpPr>
          <p:spPr>
            <a:xfrm>
              <a:off x="2969942" y="1800523"/>
              <a:ext cx="1652726" cy="788237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CaixaDeTexto 96">
              <a:extLst>
                <a:ext uri="{FF2B5EF4-FFF2-40B4-BE49-F238E27FC236}">
                  <a16:creationId xmlns:a16="http://schemas.microsoft.com/office/drawing/2014/main" id="{92684B5B-D9A5-096D-B651-450B062D27F6}"/>
                </a:ext>
              </a:extLst>
            </p:cNvPr>
            <p:cNvSpPr txBox="1"/>
            <p:nvPr/>
          </p:nvSpPr>
          <p:spPr>
            <a:xfrm>
              <a:off x="2956688" y="1910493"/>
              <a:ext cx="1674497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ENVIAR PARA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AGENDAMENTO</a:t>
              </a:r>
            </a:p>
          </p:txBody>
        </p:sp>
      </p:grpSp>
      <p:cxnSp>
        <p:nvCxnSpPr>
          <p:cNvPr id="98" name="Conector de Seta Reta 97">
            <a:extLst>
              <a:ext uri="{FF2B5EF4-FFF2-40B4-BE49-F238E27FC236}">
                <a16:creationId xmlns:a16="http://schemas.microsoft.com/office/drawing/2014/main" id="{8DE88D15-FE8A-6037-C7CF-3E789BEE0990}"/>
              </a:ext>
            </a:extLst>
          </p:cNvPr>
          <p:cNvCxnSpPr>
            <a:cxnSpLocks/>
          </p:cNvCxnSpPr>
          <p:nvPr/>
        </p:nvCxnSpPr>
        <p:spPr>
          <a:xfrm>
            <a:off x="11025892" y="2871983"/>
            <a:ext cx="1" cy="930151"/>
          </a:xfrm>
          <a:prstGeom prst="straightConnector1">
            <a:avLst/>
          </a:prstGeom>
          <a:ln w="38100">
            <a:solidFill>
              <a:srgbClr val="8E0A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FC8BB70D-D3E1-00BA-5CEE-3BC0877940EA}"/>
              </a:ext>
            </a:extLst>
          </p:cNvPr>
          <p:cNvGrpSpPr/>
          <p:nvPr/>
        </p:nvGrpSpPr>
        <p:grpSpPr>
          <a:xfrm>
            <a:off x="10107295" y="4960348"/>
            <a:ext cx="1674497" cy="799127"/>
            <a:chOff x="2979863" y="1800523"/>
            <a:chExt cx="1674497" cy="799127"/>
          </a:xfrm>
        </p:grpSpPr>
        <p:sp>
          <p:nvSpPr>
            <p:cNvPr id="101" name="Retângulo: Cantos Arredondados 100">
              <a:extLst>
                <a:ext uri="{FF2B5EF4-FFF2-40B4-BE49-F238E27FC236}">
                  <a16:creationId xmlns:a16="http://schemas.microsoft.com/office/drawing/2014/main" id="{424436F5-E94A-EFC4-795C-B8CD64699740}"/>
                </a:ext>
              </a:extLst>
            </p:cNvPr>
            <p:cNvSpPr/>
            <p:nvPr/>
          </p:nvSpPr>
          <p:spPr>
            <a:xfrm>
              <a:off x="3039670" y="1800523"/>
              <a:ext cx="1582998" cy="788237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CaixaDeTexto 101">
              <a:extLst>
                <a:ext uri="{FF2B5EF4-FFF2-40B4-BE49-F238E27FC236}">
                  <a16:creationId xmlns:a16="http://schemas.microsoft.com/office/drawing/2014/main" id="{A0EADEA6-9C88-8A5A-38D0-31104ED77C63}"/>
                </a:ext>
              </a:extLst>
            </p:cNvPr>
            <p:cNvSpPr txBox="1"/>
            <p:nvPr/>
          </p:nvSpPr>
          <p:spPr>
            <a:xfrm>
              <a:off x="2979863" y="1814820"/>
              <a:ext cx="1674497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SEPARAR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ROTEADOR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COMPATÍVEL</a:t>
              </a:r>
            </a:p>
          </p:txBody>
        </p:sp>
      </p:grpSp>
      <p:sp>
        <p:nvSpPr>
          <p:cNvPr id="103" name="Retângulo: Cantos Arredondados 102">
            <a:extLst>
              <a:ext uri="{FF2B5EF4-FFF2-40B4-BE49-F238E27FC236}">
                <a16:creationId xmlns:a16="http://schemas.microsoft.com/office/drawing/2014/main" id="{AAAF8F54-D1FF-F6D9-11CD-4B747C8C1B63}"/>
              </a:ext>
            </a:extLst>
          </p:cNvPr>
          <p:cNvSpPr/>
          <p:nvPr/>
        </p:nvSpPr>
        <p:spPr>
          <a:xfrm rot="2700000">
            <a:off x="10947913" y="3927241"/>
            <a:ext cx="164704" cy="16470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96941B6D-1FBB-37D9-40D6-1F3DE9841811}"/>
              </a:ext>
            </a:extLst>
          </p:cNvPr>
          <p:cNvSpPr txBox="1"/>
          <p:nvPr/>
        </p:nvSpPr>
        <p:spPr>
          <a:xfrm>
            <a:off x="9520865" y="3713667"/>
            <a:ext cx="15772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/>
              <a:t>Roteador</a:t>
            </a:r>
          </a:p>
          <a:p>
            <a:pPr algn="ctr"/>
            <a:r>
              <a:rPr lang="pt-BR" sz="1500" b="1" dirty="0"/>
              <a:t>Compatível?</a:t>
            </a:r>
          </a:p>
        </p:txBody>
      </p:sp>
      <p:cxnSp>
        <p:nvCxnSpPr>
          <p:cNvPr id="107" name="Conector: Angulado 106">
            <a:extLst>
              <a:ext uri="{FF2B5EF4-FFF2-40B4-BE49-F238E27FC236}">
                <a16:creationId xmlns:a16="http://schemas.microsoft.com/office/drawing/2014/main" id="{0698A44C-7B66-3651-DFA1-DB0A3530B2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933212" y="4285920"/>
            <a:ext cx="912400" cy="329440"/>
          </a:xfrm>
          <a:prstGeom prst="bentConnector3">
            <a:avLst>
              <a:gd name="adj1" fmla="val 2371"/>
            </a:avLst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E6A367DF-EB40-C280-E390-EB359DE0193B}"/>
              </a:ext>
            </a:extLst>
          </p:cNvPr>
          <p:cNvSpPr txBox="1"/>
          <p:nvPr/>
        </p:nvSpPr>
        <p:spPr>
          <a:xfrm>
            <a:off x="11104687" y="3700800"/>
            <a:ext cx="61040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/>
              <a:t>NÃO</a:t>
            </a:r>
          </a:p>
        </p:txBody>
      </p:sp>
      <p:cxnSp>
        <p:nvCxnSpPr>
          <p:cNvPr id="111" name="Conector: Angulado 110">
            <a:extLst>
              <a:ext uri="{FF2B5EF4-FFF2-40B4-BE49-F238E27FC236}">
                <a16:creationId xmlns:a16="http://schemas.microsoft.com/office/drawing/2014/main" id="{2CD333DD-A614-431D-20F9-0F00858ECEA1}"/>
              </a:ext>
            </a:extLst>
          </p:cNvPr>
          <p:cNvCxnSpPr>
            <a:cxnSpLocks/>
          </p:cNvCxnSpPr>
          <p:nvPr/>
        </p:nvCxnSpPr>
        <p:spPr>
          <a:xfrm rot="10800000" flipV="1">
            <a:off x="8653114" y="4221534"/>
            <a:ext cx="2372779" cy="368152"/>
          </a:xfrm>
          <a:prstGeom prst="bentConnector3">
            <a:avLst>
              <a:gd name="adj1" fmla="val -747"/>
            </a:avLst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2CA25B63-5325-684A-09F5-F4823E6DBAC3}"/>
              </a:ext>
            </a:extLst>
          </p:cNvPr>
          <p:cNvSpPr txBox="1"/>
          <p:nvPr/>
        </p:nvSpPr>
        <p:spPr>
          <a:xfrm>
            <a:off x="10451587" y="4261145"/>
            <a:ext cx="61040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/>
              <a:t>SIM</a:t>
            </a:r>
          </a:p>
        </p:txBody>
      </p:sp>
      <p:cxnSp>
        <p:nvCxnSpPr>
          <p:cNvPr id="126" name="Conector: Angulado 125">
            <a:extLst>
              <a:ext uri="{FF2B5EF4-FFF2-40B4-BE49-F238E27FC236}">
                <a16:creationId xmlns:a16="http://schemas.microsoft.com/office/drawing/2014/main" id="{C6047AC5-7506-6A77-94D1-1E881F99F069}"/>
              </a:ext>
            </a:extLst>
          </p:cNvPr>
          <p:cNvCxnSpPr>
            <a:cxnSpLocks/>
          </p:cNvCxnSpPr>
          <p:nvPr/>
        </p:nvCxnSpPr>
        <p:spPr>
          <a:xfrm rot="10800000">
            <a:off x="8698861" y="4741767"/>
            <a:ext cx="1371202" cy="605748"/>
          </a:xfrm>
          <a:prstGeom prst="bentConnector3">
            <a:avLst>
              <a:gd name="adj1" fmla="val 38776"/>
            </a:avLst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Elipse 130">
            <a:extLst>
              <a:ext uri="{FF2B5EF4-FFF2-40B4-BE49-F238E27FC236}">
                <a16:creationId xmlns:a16="http://schemas.microsoft.com/office/drawing/2014/main" id="{FB0F8FCC-3BCE-A44E-7301-4863A03E497B}"/>
              </a:ext>
            </a:extLst>
          </p:cNvPr>
          <p:cNvSpPr/>
          <p:nvPr/>
        </p:nvSpPr>
        <p:spPr>
          <a:xfrm>
            <a:off x="4121474" y="5444499"/>
            <a:ext cx="414455" cy="414455"/>
          </a:xfrm>
          <a:prstGeom prst="ellipse">
            <a:avLst/>
          </a:prstGeom>
          <a:solidFill>
            <a:srgbClr val="EC49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: Angulado 3">
            <a:extLst>
              <a:ext uri="{FF2B5EF4-FFF2-40B4-BE49-F238E27FC236}">
                <a16:creationId xmlns:a16="http://schemas.microsoft.com/office/drawing/2014/main" id="{9298C59E-1B14-2D60-C7D6-9347561DD4F7}"/>
              </a:ext>
            </a:extLst>
          </p:cNvPr>
          <p:cNvCxnSpPr>
            <a:cxnSpLocks/>
            <a:stCxn id="16" idx="2"/>
            <a:endCxn id="73" idx="0"/>
          </p:cNvCxnSpPr>
          <p:nvPr/>
        </p:nvCxnSpPr>
        <p:spPr>
          <a:xfrm rot="5400000">
            <a:off x="5361251" y="-855271"/>
            <a:ext cx="1551370" cy="9004619"/>
          </a:xfrm>
          <a:prstGeom prst="bentConnector3">
            <a:avLst>
              <a:gd name="adj1" fmla="val 50000"/>
            </a:avLst>
          </a:prstGeom>
          <a:ln w="38100">
            <a:solidFill>
              <a:srgbClr val="8E0A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03325A7B-8C82-E5C5-095F-47D2A4BBD6AC}"/>
              </a:ext>
            </a:extLst>
          </p:cNvPr>
          <p:cNvSpPr/>
          <p:nvPr/>
        </p:nvSpPr>
        <p:spPr>
          <a:xfrm>
            <a:off x="10451587" y="2740005"/>
            <a:ext cx="375315" cy="131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0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69" grpId="0" animBg="1"/>
      <p:bldP spid="73" grpId="0" animBg="1"/>
      <p:bldP spid="78" grpId="0" animBg="1"/>
      <p:bldP spid="82" grpId="0"/>
      <p:bldP spid="83" grpId="0"/>
      <p:bldP spid="84" grpId="0"/>
      <p:bldP spid="103" grpId="0" animBg="1"/>
      <p:bldP spid="104" grpId="0"/>
      <p:bldP spid="110" grpId="0"/>
      <p:bldP spid="121" grpId="0"/>
      <p:bldP spid="1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EB8EA-C78B-3522-50C0-17F9F6117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378F03E3-5EB5-63A3-3CBA-ECC7B006D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827"/>
          <a:stretch>
            <a:fillRect/>
          </a:stretch>
        </p:blipFill>
        <p:spPr>
          <a:xfrm>
            <a:off x="3856038" y="-228434"/>
            <a:ext cx="4901882" cy="1581985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1AA98B0-4257-75AD-FC97-179FF5998082}"/>
              </a:ext>
            </a:extLst>
          </p:cNvPr>
          <p:cNvSpPr/>
          <p:nvPr/>
        </p:nvSpPr>
        <p:spPr>
          <a:xfrm>
            <a:off x="3392129" y="231127"/>
            <a:ext cx="5161936" cy="953814"/>
          </a:xfrm>
          <a:prstGeom prst="roundRect">
            <a:avLst/>
          </a:prstGeom>
          <a:solidFill>
            <a:srgbClr val="88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E8FE026-00F5-98DE-7D2B-2525917CA152}"/>
              </a:ext>
            </a:extLst>
          </p:cNvPr>
          <p:cNvSpPr txBox="1"/>
          <p:nvPr/>
        </p:nvSpPr>
        <p:spPr>
          <a:xfrm>
            <a:off x="3479586" y="349090"/>
            <a:ext cx="4901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Processo de entrega</a:t>
            </a:r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2F24EAEF-9572-7A90-7F38-8A05FF1C8191}"/>
              </a:ext>
            </a:extLst>
          </p:cNvPr>
          <p:cNvGrpSpPr/>
          <p:nvPr/>
        </p:nvGrpSpPr>
        <p:grpSpPr>
          <a:xfrm>
            <a:off x="0" y="3478354"/>
            <a:ext cx="12260826" cy="2641789"/>
            <a:chOff x="0" y="3478354"/>
            <a:chExt cx="12260826" cy="2641789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F4D172CD-0413-C268-9940-E655F5AEB710}"/>
                </a:ext>
              </a:extLst>
            </p:cNvPr>
            <p:cNvSpPr/>
            <p:nvPr/>
          </p:nvSpPr>
          <p:spPr>
            <a:xfrm>
              <a:off x="0" y="3478354"/>
              <a:ext cx="12260826" cy="2641789"/>
            </a:xfrm>
            <a:prstGeom prst="rect">
              <a:avLst/>
            </a:prstGeom>
            <a:solidFill>
              <a:srgbClr val="EC4949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B120FAAE-C566-7A8F-0A21-BF4FBC30DB06}"/>
                </a:ext>
              </a:extLst>
            </p:cNvPr>
            <p:cNvGrpSpPr/>
            <p:nvPr/>
          </p:nvGrpSpPr>
          <p:grpSpPr>
            <a:xfrm>
              <a:off x="432619" y="3784028"/>
              <a:ext cx="825910" cy="2118825"/>
              <a:chOff x="432619" y="1570352"/>
              <a:chExt cx="825910" cy="2118825"/>
            </a:xfrm>
          </p:grpSpPr>
          <p:sp>
            <p:nvSpPr>
              <p:cNvPr id="6" name="Retângulo: Cantos Arredondados 5">
                <a:extLst>
                  <a:ext uri="{FF2B5EF4-FFF2-40B4-BE49-F238E27FC236}">
                    <a16:creationId xmlns:a16="http://schemas.microsoft.com/office/drawing/2014/main" id="{DD980A70-8991-046B-ACAB-4412B5624B05}"/>
                  </a:ext>
                </a:extLst>
              </p:cNvPr>
              <p:cNvSpPr/>
              <p:nvPr/>
            </p:nvSpPr>
            <p:spPr>
              <a:xfrm>
                <a:off x="432619" y="1570352"/>
                <a:ext cx="825910" cy="211882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EC494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E714AE68-27A5-3C91-13A6-D5B1A299BEBE}"/>
                  </a:ext>
                </a:extLst>
              </p:cNvPr>
              <p:cNvSpPr txBox="1"/>
              <p:nvPr/>
            </p:nvSpPr>
            <p:spPr>
              <a:xfrm rot="16200000">
                <a:off x="-52287" y="2446531"/>
                <a:ext cx="1795725" cy="353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700" b="1" dirty="0"/>
                  <a:t>CONFIGURAÇÃO</a:t>
                </a:r>
              </a:p>
            </p:txBody>
          </p:sp>
        </p:grp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B356D01D-BE7E-3887-BECB-8CE8AA76D571}"/>
                </a:ext>
              </a:extLst>
            </p:cNvPr>
            <p:cNvSpPr/>
            <p:nvPr/>
          </p:nvSpPr>
          <p:spPr>
            <a:xfrm>
              <a:off x="1427398" y="4422723"/>
              <a:ext cx="414455" cy="414455"/>
            </a:xfrm>
            <a:prstGeom prst="ellipse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591DB870-F92C-6FBD-6E0B-37546FF09299}"/>
                </a:ext>
              </a:extLst>
            </p:cNvPr>
            <p:cNvGrpSpPr/>
            <p:nvPr/>
          </p:nvGrpSpPr>
          <p:grpSpPr>
            <a:xfrm>
              <a:off x="2134849" y="4235831"/>
              <a:ext cx="1496115" cy="788237"/>
              <a:chOff x="2948171" y="1800523"/>
              <a:chExt cx="1496115" cy="788237"/>
            </a:xfrm>
          </p:grpSpPr>
          <p:sp>
            <p:nvSpPr>
              <p:cNvPr id="17" name="Retângulo: Cantos Arredondados 16">
                <a:extLst>
                  <a:ext uri="{FF2B5EF4-FFF2-40B4-BE49-F238E27FC236}">
                    <a16:creationId xmlns:a16="http://schemas.microsoft.com/office/drawing/2014/main" id="{200412DB-F5B2-4C27-F52A-E79D185FB355}"/>
                  </a:ext>
                </a:extLst>
              </p:cNvPr>
              <p:cNvSpPr/>
              <p:nvPr/>
            </p:nvSpPr>
            <p:spPr>
              <a:xfrm>
                <a:off x="3039670" y="1800523"/>
                <a:ext cx="1355799" cy="788237"/>
              </a:xfrm>
              <a:prstGeom prst="roundRect">
                <a:avLst/>
              </a:prstGeom>
              <a:solidFill>
                <a:srgbClr val="EC494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3D8A8901-C573-FFCC-9B97-81B007E20F60}"/>
                  </a:ext>
                </a:extLst>
              </p:cNvPr>
              <p:cNvSpPr txBox="1"/>
              <p:nvPr/>
            </p:nvSpPr>
            <p:spPr>
              <a:xfrm>
                <a:off x="2948171" y="1965656"/>
                <a:ext cx="1496115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500" b="1" dirty="0">
                    <a:solidFill>
                      <a:schemeClr val="bg1"/>
                    </a:solidFill>
                  </a:rPr>
                  <a:t>CONFIGURAR</a:t>
                </a:r>
              </a:p>
              <a:p>
                <a:pPr algn="ctr"/>
                <a:r>
                  <a:rPr lang="pt-BR" sz="1500" b="1" dirty="0">
                    <a:solidFill>
                      <a:schemeClr val="bg1"/>
                    </a:solidFill>
                  </a:rPr>
                  <a:t>TX</a:t>
                </a:r>
              </a:p>
            </p:txBody>
          </p:sp>
        </p:grpSp>
        <p:cxnSp>
          <p:nvCxnSpPr>
            <p:cNvPr id="27" name="Conector de Seta Reta 26">
              <a:extLst>
                <a:ext uri="{FF2B5EF4-FFF2-40B4-BE49-F238E27FC236}">
                  <a16:creationId xmlns:a16="http://schemas.microsoft.com/office/drawing/2014/main" id="{3E337370-29E7-275F-3CB5-8CCBA333D2D0}"/>
                </a:ext>
              </a:extLst>
            </p:cNvPr>
            <p:cNvCxnSpPr>
              <a:cxnSpLocks/>
            </p:cNvCxnSpPr>
            <p:nvPr/>
          </p:nvCxnSpPr>
          <p:spPr>
            <a:xfrm>
              <a:off x="1896177" y="4629949"/>
              <a:ext cx="287488" cy="0"/>
            </a:xfrm>
            <a:prstGeom prst="straightConnector1">
              <a:avLst/>
            </a:prstGeom>
            <a:ln w="38100">
              <a:solidFill>
                <a:srgbClr val="EC494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81B7A028-D569-F046-1790-44133A25F2EF}"/>
                </a:ext>
              </a:extLst>
            </p:cNvPr>
            <p:cNvSpPr/>
            <p:nvPr/>
          </p:nvSpPr>
          <p:spPr>
            <a:xfrm rot="2700000">
              <a:off x="4236001" y="4547487"/>
              <a:ext cx="164704" cy="16470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48ED4B75-626A-CD8B-165A-9E7E8B3967C9}"/>
                </a:ext>
              </a:extLst>
            </p:cNvPr>
            <p:cNvCxnSpPr>
              <a:cxnSpLocks/>
            </p:cNvCxnSpPr>
            <p:nvPr/>
          </p:nvCxnSpPr>
          <p:spPr>
            <a:xfrm>
              <a:off x="3630964" y="4622800"/>
              <a:ext cx="488649" cy="0"/>
            </a:xfrm>
            <a:prstGeom prst="straightConnector1">
              <a:avLst/>
            </a:prstGeom>
            <a:ln w="38100">
              <a:solidFill>
                <a:srgbClr val="EC494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3BDEF5FE-0CD7-4A7C-025C-78A7652419BE}"/>
                </a:ext>
              </a:extLst>
            </p:cNvPr>
            <p:cNvSpPr txBox="1"/>
            <p:nvPr/>
          </p:nvSpPr>
          <p:spPr>
            <a:xfrm>
              <a:off x="3582147" y="3736901"/>
              <a:ext cx="157723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/>
                <a:t>Dados de</a:t>
              </a:r>
            </a:p>
            <a:p>
              <a:pPr algn="ctr"/>
              <a:r>
                <a:rPr lang="pt-BR" sz="1500" b="1" dirty="0"/>
                <a:t>configuração</a:t>
              </a:r>
            </a:p>
            <a:p>
              <a:pPr algn="ctr"/>
              <a:r>
                <a:rPr lang="pt-BR" sz="1500" b="1" dirty="0"/>
                <a:t>informados?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19B3FF82-93D3-4254-3697-4009F2633EE3}"/>
                </a:ext>
              </a:extLst>
            </p:cNvPr>
            <p:cNvSpPr txBox="1"/>
            <p:nvPr/>
          </p:nvSpPr>
          <p:spPr>
            <a:xfrm>
              <a:off x="3743909" y="4895000"/>
              <a:ext cx="61040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/>
                <a:t>NÃO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2EB241E6-0396-7652-4F0A-268F7E43F278}"/>
                </a:ext>
              </a:extLst>
            </p:cNvPr>
            <p:cNvSpPr txBox="1"/>
            <p:nvPr/>
          </p:nvSpPr>
          <p:spPr>
            <a:xfrm>
              <a:off x="4488451" y="4631797"/>
              <a:ext cx="61040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/>
                <a:t>SIM</a:t>
              </a:r>
            </a:p>
          </p:txBody>
        </p:sp>
        <p:cxnSp>
          <p:nvCxnSpPr>
            <p:cNvPr id="43" name="Conector de Seta Reta 42">
              <a:extLst>
                <a:ext uri="{FF2B5EF4-FFF2-40B4-BE49-F238E27FC236}">
                  <a16:creationId xmlns:a16="http://schemas.microsoft.com/office/drawing/2014/main" id="{BD4B2C77-30EC-13B2-D368-68EE05815C47}"/>
                </a:ext>
              </a:extLst>
            </p:cNvPr>
            <p:cNvCxnSpPr>
              <a:cxnSpLocks/>
            </p:cNvCxnSpPr>
            <p:nvPr/>
          </p:nvCxnSpPr>
          <p:spPr>
            <a:xfrm>
              <a:off x="4535929" y="4622800"/>
              <a:ext cx="488649" cy="0"/>
            </a:xfrm>
            <a:prstGeom prst="straightConnector1">
              <a:avLst/>
            </a:prstGeom>
            <a:ln w="38100">
              <a:solidFill>
                <a:srgbClr val="EC494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de Seta Reta 43">
              <a:extLst>
                <a:ext uri="{FF2B5EF4-FFF2-40B4-BE49-F238E27FC236}">
                  <a16:creationId xmlns:a16="http://schemas.microsoft.com/office/drawing/2014/main" id="{B15BBE65-E057-69DF-6E46-136383228082}"/>
                </a:ext>
              </a:extLst>
            </p:cNvPr>
            <p:cNvCxnSpPr>
              <a:cxnSpLocks/>
            </p:cNvCxnSpPr>
            <p:nvPr/>
          </p:nvCxnSpPr>
          <p:spPr>
            <a:xfrm>
              <a:off x="4317083" y="4844626"/>
              <a:ext cx="0" cy="523882"/>
            </a:xfrm>
            <a:prstGeom prst="straightConnector1">
              <a:avLst/>
            </a:prstGeom>
            <a:ln w="38100">
              <a:solidFill>
                <a:srgbClr val="EC494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Agrupar 44">
              <a:extLst>
                <a:ext uri="{FF2B5EF4-FFF2-40B4-BE49-F238E27FC236}">
                  <a16:creationId xmlns:a16="http://schemas.microsoft.com/office/drawing/2014/main" id="{69999257-AA63-AA07-7AF8-0A8A656C1E7F}"/>
                </a:ext>
              </a:extLst>
            </p:cNvPr>
            <p:cNvGrpSpPr/>
            <p:nvPr/>
          </p:nvGrpSpPr>
          <p:grpSpPr>
            <a:xfrm>
              <a:off x="5098858" y="4235831"/>
              <a:ext cx="1496115" cy="788237"/>
              <a:chOff x="2948171" y="1800523"/>
              <a:chExt cx="1496115" cy="788237"/>
            </a:xfrm>
          </p:grpSpPr>
          <p:sp>
            <p:nvSpPr>
              <p:cNvPr id="46" name="Retângulo: Cantos Arredondados 45">
                <a:extLst>
                  <a:ext uri="{FF2B5EF4-FFF2-40B4-BE49-F238E27FC236}">
                    <a16:creationId xmlns:a16="http://schemas.microsoft.com/office/drawing/2014/main" id="{55230FD1-9779-4E0E-1C50-7AAC23ECB0C7}"/>
                  </a:ext>
                </a:extLst>
              </p:cNvPr>
              <p:cNvSpPr/>
              <p:nvPr/>
            </p:nvSpPr>
            <p:spPr>
              <a:xfrm>
                <a:off x="3039670" y="1800523"/>
                <a:ext cx="1355799" cy="788237"/>
              </a:xfrm>
              <a:prstGeom prst="roundRect">
                <a:avLst/>
              </a:prstGeom>
              <a:solidFill>
                <a:srgbClr val="EC494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F7A0D21-E812-947C-E9F8-7D228EFA1BA9}"/>
                  </a:ext>
                </a:extLst>
              </p:cNvPr>
              <p:cNvSpPr txBox="1"/>
              <p:nvPr/>
            </p:nvSpPr>
            <p:spPr>
              <a:xfrm>
                <a:off x="2948171" y="1965656"/>
                <a:ext cx="1496115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500" b="1" dirty="0">
                    <a:solidFill>
                      <a:schemeClr val="bg1"/>
                    </a:solidFill>
                  </a:rPr>
                  <a:t>CONFIGURAR</a:t>
                </a:r>
              </a:p>
              <a:p>
                <a:pPr algn="ctr"/>
                <a:r>
                  <a:rPr lang="pt-BR" sz="1500" b="1" dirty="0">
                    <a:solidFill>
                      <a:schemeClr val="bg1"/>
                    </a:solidFill>
                  </a:rPr>
                  <a:t>PE</a:t>
                </a:r>
              </a:p>
            </p:txBody>
          </p:sp>
        </p:grpSp>
        <p:cxnSp>
          <p:nvCxnSpPr>
            <p:cNvPr id="48" name="Conector de Seta Reta 47">
              <a:extLst>
                <a:ext uri="{FF2B5EF4-FFF2-40B4-BE49-F238E27FC236}">
                  <a16:creationId xmlns:a16="http://schemas.microsoft.com/office/drawing/2014/main" id="{BA0E9ECD-C594-1E0B-A627-8B2BF945CA4E}"/>
                </a:ext>
              </a:extLst>
            </p:cNvPr>
            <p:cNvCxnSpPr>
              <a:cxnSpLocks/>
            </p:cNvCxnSpPr>
            <p:nvPr/>
          </p:nvCxnSpPr>
          <p:spPr>
            <a:xfrm>
              <a:off x="6594973" y="4622800"/>
              <a:ext cx="327450" cy="0"/>
            </a:xfrm>
            <a:prstGeom prst="straightConnector1">
              <a:avLst/>
            </a:prstGeom>
            <a:ln w="38100">
              <a:solidFill>
                <a:srgbClr val="EC494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FE2B2FE3-0C4A-0C2D-F292-5FA8FBC83498}"/>
                </a:ext>
              </a:extLst>
            </p:cNvPr>
            <p:cNvGrpSpPr/>
            <p:nvPr/>
          </p:nvGrpSpPr>
          <p:grpSpPr>
            <a:xfrm>
              <a:off x="6969026" y="4235831"/>
              <a:ext cx="1674497" cy="788237"/>
              <a:chOff x="2956688" y="1800523"/>
              <a:chExt cx="1674497" cy="788237"/>
            </a:xfrm>
          </p:grpSpPr>
          <p:sp>
            <p:nvSpPr>
              <p:cNvPr id="50" name="Retângulo: Cantos Arredondados 49">
                <a:extLst>
                  <a:ext uri="{FF2B5EF4-FFF2-40B4-BE49-F238E27FC236}">
                    <a16:creationId xmlns:a16="http://schemas.microsoft.com/office/drawing/2014/main" id="{04BD979E-FD42-6ACE-7F2B-F113DDF519B7}"/>
                  </a:ext>
                </a:extLst>
              </p:cNvPr>
              <p:cNvSpPr/>
              <p:nvPr/>
            </p:nvSpPr>
            <p:spPr>
              <a:xfrm>
                <a:off x="2969942" y="1800523"/>
                <a:ext cx="1652726" cy="788237"/>
              </a:xfrm>
              <a:prstGeom prst="roundRect">
                <a:avLst/>
              </a:prstGeom>
              <a:solidFill>
                <a:srgbClr val="EC494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EE59510D-24C1-6225-5E31-BE72CB8FF0F8}"/>
                  </a:ext>
                </a:extLst>
              </p:cNvPr>
              <p:cNvSpPr txBox="1"/>
              <p:nvPr/>
            </p:nvSpPr>
            <p:spPr>
              <a:xfrm>
                <a:off x="2956688" y="1910493"/>
                <a:ext cx="1674497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500" b="1" dirty="0">
                    <a:solidFill>
                      <a:schemeClr val="bg1"/>
                    </a:solidFill>
                  </a:rPr>
                  <a:t>ENVIAR PARA</a:t>
                </a:r>
              </a:p>
              <a:p>
                <a:pPr algn="ctr"/>
                <a:r>
                  <a:rPr lang="pt-BR" sz="1500" b="1" dirty="0">
                    <a:solidFill>
                      <a:schemeClr val="bg1"/>
                    </a:solidFill>
                  </a:rPr>
                  <a:t>AGENDAMENTO</a:t>
                </a:r>
              </a:p>
            </p:txBody>
          </p:sp>
        </p:grpSp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71F1F3EF-BCA0-F632-A03C-5FD7D1C9E1BF}"/>
                </a:ext>
              </a:extLst>
            </p:cNvPr>
            <p:cNvGrpSpPr/>
            <p:nvPr/>
          </p:nvGrpSpPr>
          <p:grpSpPr>
            <a:xfrm>
              <a:off x="10107295" y="4960348"/>
              <a:ext cx="1674497" cy="799127"/>
              <a:chOff x="2979863" y="1800523"/>
              <a:chExt cx="1674497" cy="799127"/>
            </a:xfrm>
          </p:grpSpPr>
          <p:sp>
            <p:nvSpPr>
              <p:cNvPr id="53" name="Retângulo: Cantos Arredondados 52">
                <a:extLst>
                  <a:ext uri="{FF2B5EF4-FFF2-40B4-BE49-F238E27FC236}">
                    <a16:creationId xmlns:a16="http://schemas.microsoft.com/office/drawing/2014/main" id="{FEC87031-9490-CB0F-5788-2CBD6F9C9F19}"/>
                  </a:ext>
                </a:extLst>
              </p:cNvPr>
              <p:cNvSpPr/>
              <p:nvPr/>
            </p:nvSpPr>
            <p:spPr>
              <a:xfrm>
                <a:off x="3039670" y="1800523"/>
                <a:ext cx="1582998" cy="788237"/>
              </a:xfrm>
              <a:prstGeom prst="roundRect">
                <a:avLst/>
              </a:prstGeom>
              <a:solidFill>
                <a:srgbClr val="EC494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0" name="CaixaDeTexto 59">
                <a:extLst>
                  <a:ext uri="{FF2B5EF4-FFF2-40B4-BE49-F238E27FC236}">
                    <a16:creationId xmlns:a16="http://schemas.microsoft.com/office/drawing/2014/main" id="{0947EDE6-D6D2-5304-9306-EED9A5F50D42}"/>
                  </a:ext>
                </a:extLst>
              </p:cNvPr>
              <p:cNvSpPr txBox="1"/>
              <p:nvPr/>
            </p:nvSpPr>
            <p:spPr>
              <a:xfrm>
                <a:off x="2979863" y="1814820"/>
                <a:ext cx="1674497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500" b="1" dirty="0">
                    <a:solidFill>
                      <a:schemeClr val="bg1"/>
                    </a:solidFill>
                  </a:rPr>
                  <a:t>SEPARAR</a:t>
                </a:r>
              </a:p>
              <a:p>
                <a:pPr algn="ctr"/>
                <a:r>
                  <a:rPr lang="pt-BR" sz="1500" b="1" dirty="0">
                    <a:solidFill>
                      <a:schemeClr val="bg1"/>
                    </a:solidFill>
                  </a:rPr>
                  <a:t>ROTEADOR</a:t>
                </a:r>
              </a:p>
              <a:p>
                <a:pPr algn="ctr"/>
                <a:r>
                  <a:rPr lang="pt-BR" sz="1500" b="1" dirty="0">
                    <a:solidFill>
                      <a:schemeClr val="bg1"/>
                    </a:solidFill>
                  </a:rPr>
                  <a:t>COMPATÍVEL</a:t>
                </a:r>
              </a:p>
            </p:txBody>
          </p:sp>
        </p:grpSp>
        <p:sp>
          <p:nvSpPr>
            <p:cNvPr id="62" name="Retângulo: Cantos Arredondados 61">
              <a:extLst>
                <a:ext uri="{FF2B5EF4-FFF2-40B4-BE49-F238E27FC236}">
                  <a16:creationId xmlns:a16="http://schemas.microsoft.com/office/drawing/2014/main" id="{8B7D6E33-5F44-9181-152A-4BD1DB4BA67E}"/>
                </a:ext>
              </a:extLst>
            </p:cNvPr>
            <p:cNvSpPr/>
            <p:nvPr/>
          </p:nvSpPr>
          <p:spPr>
            <a:xfrm rot="2700000">
              <a:off x="10947913" y="3927241"/>
              <a:ext cx="164704" cy="16470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A4C7B5AC-035F-C182-58B5-217DA9F6B36C}"/>
                </a:ext>
              </a:extLst>
            </p:cNvPr>
            <p:cNvSpPr txBox="1"/>
            <p:nvPr/>
          </p:nvSpPr>
          <p:spPr>
            <a:xfrm>
              <a:off x="9520865" y="3713667"/>
              <a:ext cx="157723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/>
                <a:t>Roteador</a:t>
              </a:r>
            </a:p>
            <a:p>
              <a:pPr algn="ctr"/>
              <a:r>
                <a:rPr lang="pt-BR" sz="1500" b="1" dirty="0"/>
                <a:t>Compatível?</a:t>
              </a:r>
            </a:p>
          </p:txBody>
        </p:sp>
        <p:cxnSp>
          <p:nvCxnSpPr>
            <p:cNvPr id="64" name="Conector: Angulado 63">
              <a:extLst>
                <a:ext uri="{FF2B5EF4-FFF2-40B4-BE49-F238E27FC236}">
                  <a16:creationId xmlns:a16="http://schemas.microsoft.com/office/drawing/2014/main" id="{929BE1E1-A760-C90F-51AF-C9BCEAE5745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933212" y="4285920"/>
              <a:ext cx="912400" cy="329440"/>
            </a:xfrm>
            <a:prstGeom prst="bentConnector3">
              <a:avLst>
                <a:gd name="adj1" fmla="val 2371"/>
              </a:avLst>
            </a:prstGeom>
            <a:ln w="38100">
              <a:solidFill>
                <a:srgbClr val="EC494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1575BA5B-622C-136B-43E0-5F5BCAB21827}"/>
                </a:ext>
              </a:extLst>
            </p:cNvPr>
            <p:cNvSpPr txBox="1"/>
            <p:nvPr/>
          </p:nvSpPr>
          <p:spPr>
            <a:xfrm>
              <a:off x="11104687" y="3700800"/>
              <a:ext cx="61040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/>
                <a:t>NÃO</a:t>
              </a:r>
            </a:p>
          </p:txBody>
        </p:sp>
        <p:cxnSp>
          <p:nvCxnSpPr>
            <p:cNvPr id="66" name="Conector: Angulado 65">
              <a:extLst>
                <a:ext uri="{FF2B5EF4-FFF2-40B4-BE49-F238E27FC236}">
                  <a16:creationId xmlns:a16="http://schemas.microsoft.com/office/drawing/2014/main" id="{6214FC0B-D6D7-5A99-869E-C1B0B76D361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653114" y="4221534"/>
              <a:ext cx="2372779" cy="368152"/>
            </a:xfrm>
            <a:prstGeom prst="bentConnector3">
              <a:avLst>
                <a:gd name="adj1" fmla="val -747"/>
              </a:avLst>
            </a:prstGeom>
            <a:ln w="38100">
              <a:solidFill>
                <a:srgbClr val="EC494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350BE005-E89A-D544-09FB-D16401723C9B}"/>
                </a:ext>
              </a:extLst>
            </p:cNvPr>
            <p:cNvSpPr txBox="1"/>
            <p:nvPr/>
          </p:nvSpPr>
          <p:spPr>
            <a:xfrm>
              <a:off x="10451587" y="4261145"/>
              <a:ext cx="61040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/>
                <a:t>SIM</a:t>
              </a:r>
            </a:p>
          </p:txBody>
        </p:sp>
        <p:cxnSp>
          <p:nvCxnSpPr>
            <p:cNvPr id="80" name="Conector: Angulado 79">
              <a:extLst>
                <a:ext uri="{FF2B5EF4-FFF2-40B4-BE49-F238E27FC236}">
                  <a16:creationId xmlns:a16="http://schemas.microsoft.com/office/drawing/2014/main" id="{290FB16D-025A-19C5-911A-78BFC5ECB46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698861" y="4741767"/>
              <a:ext cx="1371202" cy="605748"/>
            </a:xfrm>
            <a:prstGeom prst="bentConnector3">
              <a:avLst>
                <a:gd name="adj1" fmla="val 38776"/>
              </a:avLst>
            </a:prstGeom>
            <a:ln w="38100">
              <a:solidFill>
                <a:srgbClr val="EC494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Elipse 80">
              <a:extLst>
                <a:ext uri="{FF2B5EF4-FFF2-40B4-BE49-F238E27FC236}">
                  <a16:creationId xmlns:a16="http://schemas.microsoft.com/office/drawing/2014/main" id="{8CE8ACB6-1642-39B6-F52B-9A0F935A477C}"/>
                </a:ext>
              </a:extLst>
            </p:cNvPr>
            <p:cNvSpPr/>
            <p:nvPr/>
          </p:nvSpPr>
          <p:spPr>
            <a:xfrm>
              <a:off x="4121474" y="5444499"/>
              <a:ext cx="414455" cy="414455"/>
            </a:xfrm>
            <a:prstGeom prst="ellipse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8" name="Retângulo 127">
            <a:extLst>
              <a:ext uri="{FF2B5EF4-FFF2-40B4-BE49-F238E27FC236}">
                <a16:creationId xmlns:a16="http://schemas.microsoft.com/office/drawing/2014/main" id="{2B116F43-FBF8-9FE3-A3B8-98B5F865EEF8}"/>
              </a:ext>
            </a:extLst>
          </p:cNvPr>
          <p:cNvSpPr/>
          <p:nvPr/>
        </p:nvSpPr>
        <p:spPr>
          <a:xfrm>
            <a:off x="2408222" y="6826313"/>
            <a:ext cx="398352" cy="310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4" name="Conector: Angulado 133">
            <a:extLst>
              <a:ext uri="{FF2B5EF4-FFF2-40B4-BE49-F238E27FC236}">
                <a16:creationId xmlns:a16="http://schemas.microsoft.com/office/drawing/2014/main" id="{486C8C11-FD0E-D89A-5294-7C95F472E984}"/>
              </a:ext>
            </a:extLst>
          </p:cNvPr>
          <p:cNvCxnSpPr>
            <a:cxnSpLocks/>
          </p:cNvCxnSpPr>
          <p:nvPr/>
        </p:nvCxnSpPr>
        <p:spPr>
          <a:xfrm rot="5400000">
            <a:off x="4306899" y="1385744"/>
            <a:ext cx="1802245" cy="5201245"/>
          </a:xfrm>
          <a:prstGeom prst="bentConnector3">
            <a:avLst>
              <a:gd name="adj1" fmla="val 74113"/>
            </a:avLst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tângulo 134">
            <a:extLst>
              <a:ext uri="{FF2B5EF4-FFF2-40B4-BE49-F238E27FC236}">
                <a16:creationId xmlns:a16="http://schemas.microsoft.com/office/drawing/2014/main" id="{AD5BCC91-59B5-4A93-7952-2DA69EB2610F}"/>
              </a:ext>
            </a:extLst>
          </p:cNvPr>
          <p:cNvSpPr/>
          <p:nvPr/>
        </p:nvSpPr>
        <p:spPr>
          <a:xfrm>
            <a:off x="0" y="4270754"/>
            <a:ext cx="12260826" cy="2417753"/>
          </a:xfrm>
          <a:prstGeom prst="rect">
            <a:avLst/>
          </a:prstGeom>
          <a:solidFill>
            <a:srgbClr val="F05A2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6" name="Agrupar 135">
            <a:extLst>
              <a:ext uri="{FF2B5EF4-FFF2-40B4-BE49-F238E27FC236}">
                <a16:creationId xmlns:a16="http://schemas.microsoft.com/office/drawing/2014/main" id="{A75BA3AE-0318-B01E-3575-36B76F925EF2}"/>
              </a:ext>
            </a:extLst>
          </p:cNvPr>
          <p:cNvGrpSpPr/>
          <p:nvPr/>
        </p:nvGrpSpPr>
        <p:grpSpPr>
          <a:xfrm>
            <a:off x="432619" y="4407470"/>
            <a:ext cx="825910" cy="2118825"/>
            <a:chOff x="432619" y="1570352"/>
            <a:chExt cx="825910" cy="2118825"/>
          </a:xfrm>
        </p:grpSpPr>
        <p:sp>
          <p:nvSpPr>
            <p:cNvPr id="137" name="Retângulo: Cantos Arredondados 136">
              <a:extLst>
                <a:ext uri="{FF2B5EF4-FFF2-40B4-BE49-F238E27FC236}">
                  <a16:creationId xmlns:a16="http://schemas.microsoft.com/office/drawing/2014/main" id="{A52E2C16-5259-F13E-4888-215AD8C783C9}"/>
                </a:ext>
              </a:extLst>
            </p:cNvPr>
            <p:cNvSpPr/>
            <p:nvPr/>
          </p:nvSpPr>
          <p:spPr>
            <a:xfrm>
              <a:off x="432619" y="1570352"/>
              <a:ext cx="825910" cy="21188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05A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8" name="CaixaDeTexto 137">
              <a:extLst>
                <a:ext uri="{FF2B5EF4-FFF2-40B4-BE49-F238E27FC236}">
                  <a16:creationId xmlns:a16="http://schemas.microsoft.com/office/drawing/2014/main" id="{7680F3F5-B80E-E042-04D9-94EFC908923F}"/>
                </a:ext>
              </a:extLst>
            </p:cNvPr>
            <p:cNvSpPr txBox="1"/>
            <p:nvPr/>
          </p:nvSpPr>
          <p:spPr>
            <a:xfrm rot="16200000">
              <a:off x="-52287" y="2446531"/>
              <a:ext cx="1795725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/>
                <a:t>AGENDAMENTO</a:t>
              </a:r>
            </a:p>
          </p:txBody>
        </p:sp>
      </p:grpSp>
      <p:grpSp>
        <p:nvGrpSpPr>
          <p:cNvPr id="139" name="Agrupar 138">
            <a:extLst>
              <a:ext uri="{FF2B5EF4-FFF2-40B4-BE49-F238E27FC236}">
                <a16:creationId xmlns:a16="http://schemas.microsoft.com/office/drawing/2014/main" id="{80B16EF1-7DAA-0E34-94E1-4CCE33600A6F}"/>
              </a:ext>
            </a:extLst>
          </p:cNvPr>
          <p:cNvGrpSpPr/>
          <p:nvPr/>
        </p:nvGrpSpPr>
        <p:grpSpPr>
          <a:xfrm>
            <a:off x="1579760" y="4997941"/>
            <a:ext cx="1627081" cy="790761"/>
            <a:chOff x="3039562" y="1797999"/>
            <a:chExt cx="1627081" cy="790761"/>
          </a:xfrm>
        </p:grpSpPr>
        <p:sp>
          <p:nvSpPr>
            <p:cNvPr id="140" name="Retângulo: Cantos Arredondados 139">
              <a:extLst>
                <a:ext uri="{FF2B5EF4-FFF2-40B4-BE49-F238E27FC236}">
                  <a16:creationId xmlns:a16="http://schemas.microsoft.com/office/drawing/2014/main" id="{46049552-DB8F-8F21-9BAA-7CADBC54ACDB}"/>
                </a:ext>
              </a:extLst>
            </p:cNvPr>
            <p:cNvSpPr/>
            <p:nvPr/>
          </p:nvSpPr>
          <p:spPr>
            <a:xfrm>
              <a:off x="3039670" y="1800523"/>
              <a:ext cx="1626973" cy="788237"/>
            </a:xfrm>
            <a:prstGeom prst="roundRect">
              <a:avLst/>
            </a:prstGeom>
            <a:solidFill>
              <a:srgbClr val="F05A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1" name="CaixaDeTexto 140">
              <a:extLst>
                <a:ext uri="{FF2B5EF4-FFF2-40B4-BE49-F238E27FC236}">
                  <a16:creationId xmlns:a16="http://schemas.microsoft.com/office/drawing/2014/main" id="{072BC209-FF3E-1EDE-7F55-C7BADB44B155}"/>
                </a:ext>
              </a:extLst>
            </p:cNvPr>
            <p:cNvSpPr txBox="1"/>
            <p:nvPr/>
          </p:nvSpPr>
          <p:spPr>
            <a:xfrm>
              <a:off x="3039562" y="1797999"/>
              <a:ext cx="160674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ANALISAR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DETALHES DO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AGENDAMENTO </a:t>
              </a:r>
            </a:p>
          </p:txBody>
        </p:sp>
      </p:grpSp>
      <p:cxnSp>
        <p:nvCxnSpPr>
          <p:cNvPr id="142" name="Conector de Seta Reta 141">
            <a:extLst>
              <a:ext uri="{FF2B5EF4-FFF2-40B4-BE49-F238E27FC236}">
                <a16:creationId xmlns:a16="http://schemas.microsoft.com/office/drawing/2014/main" id="{CB9CE96C-5B1F-8F13-FDA8-BADCAF3DBBA1}"/>
              </a:ext>
            </a:extLst>
          </p:cNvPr>
          <p:cNvCxnSpPr>
            <a:cxnSpLocks/>
          </p:cNvCxnSpPr>
          <p:nvPr/>
        </p:nvCxnSpPr>
        <p:spPr>
          <a:xfrm>
            <a:off x="3255260" y="5394583"/>
            <a:ext cx="488649" cy="0"/>
          </a:xfrm>
          <a:prstGeom prst="straightConnector1">
            <a:avLst/>
          </a:prstGeom>
          <a:ln w="38100">
            <a:solidFill>
              <a:srgbClr val="F05A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Agrupar 142">
            <a:extLst>
              <a:ext uri="{FF2B5EF4-FFF2-40B4-BE49-F238E27FC236}">
                <a16:creationId xmlns:a16="http://schemas.microsoft.com/office/drawing/2014/main" id="{951E29C6-C567-C7A6-3460-E74F28D43D45}"/>
              </a:ext>
            </a:extLst>
          </p:cNvPr>
          <p:cNvGrpSpPr/>
          <p:nvPr/>
        </p:nvGrpSpPr>
        <p:grpSpPr>
          <a:xfrm>
            <a:off x="3850096" y="4981291"/>
            <a:ext cx="2024653" cy="807411"/>
            <a:chOff x="3039670" y="1781349"/>
            <a:chExt cx="2024653" cy="807411"/>
          </a:xfrm>
        </p:grpSpPr>
        <p:sp>
          <p:nvSpPr>
            <p:cNvPr id="144" name="Retângulo: Cantos Arredondados 143">
              <a:extLst>
                <a:ext uri="{FF2B5EF4-FFF2-40B4-BE49-F238E27FC236}">
                  <a16:creationId xmlns:a16="http://schemas.microsoft.com/office/drawing/2014/main" id="{D480C66D-3ABD-8EE8-7131-A12D839A94C4}"/>
                </a:ext>
              </a:extLst>
            </p:cNvPr>
            <p:cNvSpPr/>
            <p:nvPr/>
          </p:nvSpPr>
          <p:spPr>
            <a:xfrm>
              <a:off x="3039670" y="1800523"/>
              <a:ext cx="1980261" cy="788237"/>
            </a:xfrm>
            <a:prstGeom prst="roundRect">
              <a:avLst/>
            </a:prstGeom>
            <a:solidFill>
              <a:srgbClr val="F05A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5" name="CaixaDeTexto 144">
              <a:extLst>
                <a:ext uri="{FF2B5EF4-FFF2-40B4-BE49-F238E27FC236}">
                  <a16:creationId xmlns:a16="http://schemas.microsoft.com/office/drawing/2014/main" id="{9E217F63-2B19-8F56-A1CF-228ADCC8CD4F}"/>
                </a:ext>
              </a:extLst>
            </p:cNvPr>
            <p:cNvSpPr txBox="1"/>
            <p:nvPr/>
          </p:nvSpPr>
          <p:spPr>
            <a:xfrm>
              <a:off x="3060612" y="1781349"/>
              <a:ext cx="200371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REALIZAR CONTATO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COM CLIENTE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PROPONDO AGENDA</a:t>
              </a:r>
            </a:p>
          </p:txBody>
        </p:sp>
      </p:grpSp>
      <p:cxnSp>
        <p:nvCxnSpPr>
          <p:cNvPr id="146" name="Conector de Seta Reta 145">
            <a:extLst>
              <a:ext uri="{FF2B5EF4-FFF2-40B4-BE49-F238E27FC236}">
                <a16:creationId xmlns:a16="http://schemas.microsoft.com/office/drawing/2014/main" id="{27DDDB63-6A23-6BBD-B3F2-AA42B8387E71}"/>
              </a:ext>
            </a:extLst>
          </p:cNvPr>
          <p:cNvCxnSpPr>
            <a:cxnSpLocks/>
          </p:cNvCxnSpPr>
          <p:nvPr/>
        </p:nvCxnSpPr>
        <p:spPr>
          <a:xfrm>
            <a:off x="5944487" y="5394583"/>
            <a:ext cx="601669" cy="0"/>
          </a:xfrm>
          <a:prstGeom prst="straightConnector1">
            <a:avLst/>
          </a:prstGeom>
          <a:ln w="38100">
            <a:solidFill>
              <a:srgbClr val="F05A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Agrupar 146">
            <a:extLst>
              <a:ext uri="{FF2B5EF4-FFF2-40B4-BE49-F238E27FC236}">
                <a16:creationId xmlns:a16="http://schemas.microsoft.com/office/drawing/2014/main" id="{05BDEC23-6638-547B-1928-3C0F28A4B5FC}"/>
              </a:ext>
            </a:extLst>
          </p:cNvPr>
          <p:cNvGrpSpPr/>
          <p:nvPr/>
        </p:nvGrpSpPr>
        <p:grpSpPr>
          <a:xfrm>
            <a:off x="6691209" y="5000465"/>
            <a:ext cx="2026833" cy="788237"/>
            <a:chOff x="3037490" y="1800523"/>
            <a:chExt cx="2026833" cy="788237"/>
          </a:xfrm>
        </p:grpSpPr>
        <p:sp>
          <p:nvSpPr>
            <p:cNvPr id="148" name="Retângulo: Cantos Arredondados 147">
              <a:extLst>
                <a:ext uri="{FF2B5EF4-FFF2-40B4-BE49-F238E27FC236}">
                  <a16:creationId xmlns:a16="http://schemas.microsoft.com/office/drawing/2014/main" id="{58DECFDE-3395-75FD-6800-2EDDCB3AC018}"/>
                </a:ext>
              </a:extLst>
            </p:cNvPr>
            <p:cNvSpPr/>
            <p:nvPr/>
          </p:nvSpPr>
          <p:spPr>
            <a:xfrm>
              <a:off x="3039670" y="1800523"/>
              <a:ext cx="1980261" cy="788237"/>
            </a:xfrm>
            <a:prstGeom prst="roundRect">
              <a:avLst/>
            </a:prstGeom>
            <a:solidFill>
              <a:srgbClr val="F05A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9" name="CaixaDeTexto 148">
              <a:extLst>
                <a:ext uri="{FF2B5EF4-FFF2-40B4-BE49-F238E27FC236}">
                  <a16:creationId xmlns:a16="http://schemas.microsoft.com/office/drawing/2014/main" id="{D07E2360-5C6C-B8EF-76D5-F4291E561C14}"/>
                </a:ext>
              </a:extLst>
            </p:cNvPr>
            <p:cNvSpPr txBox="1"/>
            <p:nvPr/>
          </p:nvSpPr>
          <p:spPr>
            <a:xfrm>
              <a:off x="3037490" y="1896765"/>
              <a:ext cx="202683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FORMALIZAR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AGENDAMENTO</a:t>
              </a:r>
            </a:p>
          </p:txBody>
        </p:sp>
      </p:grpSp>
      <p:cxnSp>
        <p:nvCxnSpPr>
          <p:cNvPr id="150" name="Conector de Seta Reta 149">
            <a:extLst>
              <a:ext uri="{FF2B5EF4-FFF2-40B4-BE49-F238E27FC236}">
                <a16:creationId xmlns:a16="http://schemas.microsoft.com/office/drawing/2014/main" id="{5E8A23E6-C553-A582-1D2C-4171BBEBDC56}"/>
              </a:ext>
            </a:extLst>
          </p:cNvPr>
          <p:cNvCxnSpPr>
            <a:cxnSpLocks/>
          </p:cNvCxnSpPr>
          <p:nvPr/>
        </p:nvCxnSpPr>
        <p:spPr>
          <a:xfrm>
            <a:off x="8872396" y="5394583"/>
            <a:ext cx="689472" cy="0"/>
          </a:xfrm>
          <a:prstGeom prst="straightConnector1">
            <a:avLst/>
          </a:prstGeom>
          <a:ln w="38100">
            <a:solidFill>
              <a:srgbClr val="F05A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Agrupar 150">
            <a:extLst>
              <a:ext uri="{FF2B5EF4-FFF2-40B4-BE49-F238E27FC236}">
                <a16:creationId xmlns:a16="http://schemas.microsoft.com/office/drawing/2014/main" id="{9669B985-61FF-7EEF-A407-1CA4FCE6A157}"/>
              </a:ext>
            </a:extLst>
          </p:cNvPr>
          <p:cNvGrpSpPr/>
          <p:nvPr/>
        </p:nvGrpSpPr>
        <p:grpSpPr>
          <a:xfrm>
            <a:off x="9732548" y="5000465"/>
            <a:ext cx="2026833" cy="788237"/>
            <a:chOff x="3037490" y="1800523"/>
            <a:chExt cx="2026833" cy="788237"/>
          </a:xfrm>
        </p:grpSpPr>
        <p:sp>
          <p:nvSpPr>
            <p:cNvPr id="152" name="Retângulo: Cantos Arredondados 151">
              <a:extLst>
                <a:ext uri="{FF2B5EF4-FFF2-40B4-BE49-F238E27FC236}">
                  <a16:creationId xmlns:a16="http://schemas.microsoft.com/office/drawing/2014/main" id="{49BA1076-FF1C-C3CF-606D-55A1E54A97F9}"/>
                </a:ext>
              </a:extLst>
            </p:cNvPr>
            <p:cNvSpPr/>
            <p:nvPr/>
          </p:nvSpPr>
          <p:spPr>
            <a:xfrm>
              <a:off x="3039670" y="1800523"/>
              <a:ext cx="1980261" cy="788237"/>
            </a:xfrm>
            <a:prstGeom prst="roundRect">
              <a:avLst/>
            </a:prstGeom>
            <a:solidFill>
              <a:srgbClr val="F05A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3" name="CaixaDeTexto 152">
              <a:extLst>
                <a:ext uri="{FF2B5EF4-FFF2-40B4-BE49-F238E27FC236}">
                  <a16:creationId xmlns:a16="http://schemas.microsoft.com/office/drawing/2014/main" id="{9F54C896-0CD3-2D9E-9531-5A3DBD7BB5EC}"/>
                </a:ext>
              </a:extLst>
            </p:cNvPr>
            <p:cNvSpPr txBox="1"/>
            <p:nvPr/>
          </p:nvSpPr>
          <p:spPr>
            <a:xfrm>
              <a:off x="3037490" y="1896765"/>
              <a:ext cx="202683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AGUARDAR DATA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AGENDAMENTO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96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4167 L -4.375E-6 -0.29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tângulo 88">
            <a:extLst>
              <a:ext uri="{FF2B5EF4-FFF2-40B4-BE49-F238E27FC236}">
                <a16:creationId xmlns:a16="http://schemas.microsoft.com/office/drawing/2014/main" id="{5F0F1F71-4141-15E9-F448-1B5128ED0C9C}"/>
              </a:ext>
            </a:extLst>
          </p:cNvPr>
          <p:cNvSpPr/>
          <p:nvPr/>
        </p:nvSpPr>
        <p:spPr>
          <a:xfrm>
            <a:off x="0" y="4627233"/>
            <a:ext cx="12260826" cy="2099492"/>
          </a:xfrm>
          <a:prstGeom prst="rect">
            <a:avLst/>
          </a:prstGeom>
          <a:solidFill>
            <a:srgbClr val="8E0A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A5EE860-7B40-6ED4-240A-7084BBA86672}"/>
              </a:ext>
            </a:extLst>
          </p:cNvPr>
          <p:cNvSpPr/>
          <p:nvPr/>
        </p:nvSpPr>
        <p:spPr>
          <a:xfrm>
            <a:off x="17601547" y="966444"/>
            <a:ext cx="3200400" cy="7010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9E7952D8-CED9-B3C9-340E-BDF1C0173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827"/>
          <a:stretch>
            <a:fillRect/>
          </a:stretch>
        </p:blipFill>
        <p:spPr>
          <a:xfrm>
            <a:off x="3856038" y="-228434"/>
            <a:ext cx="4901882" cy="1581985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496914C-86C0-80DE-4EF0-93AB4F8D27F8}"/>
              </a:ext>
            </a:extLst>
          </p:cNvPr>
          <p:cNvSpPr/>
          <p:nvPr/>
        </p:nvSpPr>
        <p:spPr>
          <a:xfrm>
            <a:off x="3392129" y="231127"/>
            <a:ext cx="5161936" cy="953814"/>
          </a:xfrm>
          <a:prstGeom prst="roundRect">
            <a:avLst/>
          </a:prstGeom>
          <a:solidFill>
            <a:srgbClr val="88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9778F4E-0D60-7B71-267E-7F026715B7D2}"/>
              </a:ext>
            </a:extLst>
          </p:cNvPr>
          <p:cNvSpPr txBox="1"/>
          <p:nvPr/>
        </p:nvSpPr>
        <p:spPr>
          <a:xfrm>
            <a:off x="3479586" y="349090"/>
            <a:ext cx="4901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Processo de entrega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97F7880-A03F-2F9D-3129-36BD579BC6FF}"/>
              </a:ext>
            </a:extLst>
          </p:cNvPr>
          <p:cNvSpPr/>
          <p:nvPr/>
        </p:nvSpPr>
        <p:spPr>
          <a:xfrm>
            <a:off x="0" y="1454794"/>
            <a:ext cx="12260826" cy="3005943"/>
          </a:xfrm>
          <a:prstGeom prst="rect">
            <a:avLst/>
          </a:prstGeom>
          <a:solidFill>
            <a:srgbClr val="EC4949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3096019-0D80-7B79-02DB-C475EDFDC665}"/>
              </a:ext>
            </a:extLst>
          </p:cNvPr>
          <p:cNvGrpSpPr/>
          <p:nvPr/>
        </p:nvGrpSpPr>
        <p:grpSpPr>
          <a:xfrm>
            <a:off x="432619" y="1590656"/>
            <a:ext cx="825910" cy="2755008"/>
            <a:chOff x="432619" y="1570352"/>
            <a:chExt cx="825910" cy="2897267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9AC0317A-9093-D83B-B241-3804E57DB787}"/>
                </a:ext>
              </a:extLst>
            </p:cNvPr>
            <p:cNvSpPr/>
            <p:nvPr/>
          </p:nvSpPr>
          <p:spPr>
            <a:xfrm>
              <a:off x="432619" y="1570352"/>
              <a:ext cx="825910" cy="28972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CC9EAFE-F69B-9715-9FDD-4D1FB1A113FA}"/>
                </a:ext>
              </a:extLst>
            </p:cNvPr>
            <p:cNvSpPr txBox="1"/>
            <p:nvPr/>
          </p:nvSpPr>
          <p:spPr>
            <a:xfrm rot="16200000">
              <a:off x="68519" y="2883635"/>
              <a:ext cx="1496115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/>
                <a:t>ATIVAÇÃO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FF29B53-8C5A-EF19-FAD6-F1290B6776A7}"/>
              </a:ext>
            </a:extLst>
          </p:cNvPr>
          <p:cNvGrpSpPr/>
          <p:nvPr/>
        </p:nvGrpSpPr>
        <p:grpSpPr>
          <a:xfrm>
            <a:off x="3463683" y="1615639"/>
            <a:ext cx="2089925" cy="1223705"/>
            <a:chOff x="2813480" y="1800523"/>
            <a:chExt cx="2089925" cy="1223705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270E8536-1F87-61AD-E177-7DA6933FEFF2}"/>
                </a:ext>
              </a:extLst>
            </p:cNvPr>
            <p:cNvSpPr/>
            <p:nvPr/>
          </p:nvSpPr>
          <p:spPr>
            <a:xfrm>
              <a:off x="2847208" y="1800523"/>
              <a:ext cx="2047144" cy="1223705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0AD62620-1B65-7E22-412F-DD9E935BE25F}"/>
                </a:ext>
              </a:extLst>
            </p:cNvPr>
            <p:cNvSpPr txBox="1"/>
            <p:nvPr/>
          </p:nvSpPr>
          <p:spPr>
            <a:xfrm>
              <a:off x="2813480" y="1923614"/>
              <a:ext cx="208992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TÉCNICO SUPORTE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ENTRA EM CONTATO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COM CLIENTE PARA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INÍCIO DA ATIVIDADE</a:t>
              </a:r>
            </a:p>
          </p:txBody>
        </p:sp>
      </p:grp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ADCF48EF-BFBE-5925-E454-786CAC10433D}"/>
              </a:ext>
            </a:extLst>
          </p:cNvPr>
          <p:cNvCxnSpPr>
            <a:cxnSpLocks/>
          </p:cNvCxnSpPr>
          <p:nvPr/>
        </p:nvCxnSpPr>
        <p:spPr>
          <a:xfrm>
            <a:off x="2680277" y="2228367"/>
            <a:ext cx="732876" cy="0"/>
          </a:xfrm>
          <a:prstGeom prst="straightConnector1">
            <a:avLst/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1A10F90-FCA6-3682-EF5B-C79E0368B92B}"/>
              </a:ext>
            </a:extLst>
          </p:cNvPr>
          <p:cNvSpPr txBox="1"/>
          <p:nvPr/>
        </p:nvSpPr>
        <p:spPr>
          <a:xfrm>
            <a:off x="1696305" y="1557905"/>
            <a:ext cx="15772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/>
              <a:t>Ativação</a:t>
            </a:r>
          </a:p>
          <a:p>
            <a:pPr algn="ctr"/>
            <a:r>
              <a:rPr lang="pt-BR" sz="1500" b="1" dirty="0"/>
              <a:t>remota?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4FDD754-1F79-F2A0-4D9E-BB5BF596F047}"/>
              </a:ext>
            </a:extLst>
          </p:cNvPr>
          <p:cNvSpPr txBox="1"/>
          <p:nvPr/>
        </p:nvSpPr>
        <p:spPr>
          <a:xfrm>
            <a:off x="1874513" y="2371873"/>
            <a:ext cx="61040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/>
              <a:t>NÃO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275B6A6-091A-A78C-C5B9-840C55022DFB}"/>
              </a:ext>
            </a:extLst>
          </p:cNvPr>
          <p:cNvSpPr txBox="1"/>
          <p:nvPr/>
        </p:nvSpPr>
        <p:spPr>
          <a:xfrm>
            <a:off x="2685680" y="2210290"/>
            <a:ext cx="61040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/>
              <a:t>SIM</a:t>
            </a: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32FBE80D-3BD7-4640-1E21-96AD6022B41D}"/>
              </a:ext>
            </a:extLst>
          </p:cNvPr>
          <p:cNvSpPr/>
          <p:nvPr/>
        </p:nvSpPr>
        <p:spPr>
          <a:xfrm rot="2700000">
            <a:off x="2402569" y="2146015"/>
            <a:ext cx="164704" cy="16470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3E3206C9-37AD-702E-7995-AF2A6F292200}"/>
              </a:ext>
            </a:extLst>
          </p:cNvPr>
          <p:cNvCxnSpPr>
            <a:cxnSpLocks/>
          </p:cNvCxnSpPr>
          <p:nvPr/>
        </p:nvCxnSpPr>
        <p:spPr>
          <a:xfrm>
            <a:off x="2495532" y="2391812"/>
            <a:ext cx="5256" cy="761793"/>
          </a:xfrm>
          <a:prstGeom prst="straightConnector1">
            <a:avLst/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D4A37D5B-402F-42A9-E7B9-F90F58BE058D}"/>
              </a:ext>
            </a:extLst>
          </p:cNvPr>
          <p:cNvCxnSpPr>
            <a:cxnSpLocks/>
          </p:cNvCxnSpPr>
          <p:nvPr/>
        </p:nvCxnSpPr>
        <p:spPr>
          <a:xfrm>
            <a:off x="5584249" y="2228367"/>
            <a:ext cx="372928" cy="0"/>
          </a:xfrm>
          <a:prstGeom prst="straightConnector1">
            <a:avLst/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9A198238-4F89-59BD-BE96-F2F4FB58BF96}"/>
              </a:ext>
            </a:extLst>
          </p:cNvPr>
          <p:cNvGrpSpPr/>
          <p:nvPr/>
        </p:nvGrpSpPr>
        <p:grpSpPr>
          <a:xfrm>
            <a:off x="6002136" y="1615639"/>
            <a:ext cx="2089925" cy="1223705"/>
            <a:chOff x="2813480" y="1800523"/>
            <a:chExt cx="2089925" cy="1223705"/>
          </a:xfrm>
        </p:grpSpPr>
        <p:sp>
          <p:nvSpPr>
            <p:cNvPr id="52" name="Retângulo: Cantos Arredondados 51">
              <a:extLst>
                <a:ext uri="{FF2B5EF4-FFF2-40B4-BE49-F238E27FC236}">
                  <a16:creationId xmlns:a16="http://schemas.microsoft.com/office/drawing/2014/main" id="{70614125-F886-C1B0-6FCD-5DD82C9B5C21}"/>
                </a:ext>
              </a:extLst>
            </p:cNvPr>
            <p:cNvSpPr/>
            <p:nvPr/>
          </p:nvSpPr>
          <p:spPr>
            <a:xfrm>
              <a:off x="2847208" y="1800523"/>
              <a:ext cx="2047144" cy="1223705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6E617D4D-E0CC-F442-A968-353388E123E5}"/>
                </a:ext>
              </a:extLst>
            </p:cNvPr>
            <p:cNvSpPr txBox="1"/>
            <p:nvPr/>
          </p:nvSpPr>
          <p:spPr>
            <a:xfrm>
              <a:off x="2813480" y="1827980"/>
              <a:ext cx="208992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SUPORTE APLICA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CONFIGURAÇÕES NO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ROTEADOR DE ACORDO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COM O FORMULÁRIO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DO CONSULTOR</a:t>
              </a:r>
            </a:p>
          </p:txBody>
        </p:sp>
      </p:grpSp>
      <p:cxnSp>
        <p:nvCxnSpPr>
          <p:cNvPr id="54" name="Conector de Seta Reta 53">
            <a:extLst>
              <a:ext uri="{FF2B5EF4-FFF2-40B4-BE49-F238E27FC236}">
                <a16:creationId xmlns:a16="http://schemas.microsoft.com/office/drawing/2014/main" id="{19C56A2F-BEB1-B187-A1CC-71CB71F82D06}"/>
              </a:ext>
            </a:extLst>
          </p:cNvPr>
          <p:cNvCxnSpPr>
            <a:cxnSpLocks/>
          </p:cNvCxnSpPr>
          <p:nvPr/>
        </p:nvCxnSpPr>
        <p:spPr>
          <a:xfrm>
            <a:off x="8137327" y="2228367"/>
            <a:ext cx="372928" cy="0"/>
          </a:xfrm>
          <a:prstGeom prst="straightConnector1">
            <a:avLst/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86F2214C-DE7E-A23B-F24F-3E3BBF8D718B}"/>
              </a:ext>
            </a:extLst>
          </p:cNvPr>
          <p:cNvGrpSpPr/>
          <p:nvPr/>
        </p:nvGrpSpPr>
        <p:grpSpPr>
          <a:xfrm>
            <a:off x="8588942" y="1775021"/>
            <a:ext cx="1358327" cy="917816"/>
            <a:chOff x="2847208" y="1800524"/>
            <a:chExt cx="1358327" cy="917816"/>
          </a:xfrm>
        </p:grpSpPr>
        <p:sp>
          <p:nvSpPr>
            <p:cNvPr id="56" name="Retângulo: Cantos Arredondados 55">
              <a:extLst>
                <a:ext uri="{FF2B5EF4-FFF2-40B4-BE49-F238E27FC236}">
                  <a16:creationId xmlns:a16="http://schemas.microsoft.com/office/drawing/2014/main" id="{E0D0E62B-52F3-E7F2-8125-D54E66CF0E8E}"/>
                </a:ext>
              </a:extLst>
            </p:cNvPr>
            <p:cNvSpPr/>
            <p:nvPr/>
          </p:nvSpPr>
          <p:spPr>
            <a:xfrm>
              <a:off x="2847208" y="1800524"/>
              <a:ext cx="1358327" cy="917816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734405B2-AAAC-9126-8555-59EA0A4F0FB5}"/>
                </a:ext>
              </a:extLst>
            </p:cNvPr>
            <p:cNvSpPr txBox="1"/>
            <p:nvPr/>
          </p:nvSpPr>
          <p:spPr>
            <a:xfrm>
              <a:off x="2847208" y="1890100"/>
              <a:ext cx="135832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AGUARDA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VALIDAÇÃO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CLIENTE</a:t>
              </a:r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1F86EE41-553F-FED1-39FE-BD3C92CA677B}"/>
              </a:ext>
            </a:extLst>
          </p:cNvPr>
          <p:cNvGrpSpPr/>
          <p:nvPr/>
        </p:nvGrpSpPr>
        <p:grpSpPr>
          <a:xfrm>
            <a:off x="10418049" y="1775021"/>
            <a:ext cx="1358328" cy="917816"/>
            <a:chOff x="2818123" y="1800524"/>
            <a:chExt cx="1358328" cy="917816"/>
          </a:xfrm>
        </p:grpSpPr>
        <p:sp>
          <p:nvSpPr>
            <p:cNvPr id="59" name="Retângulo: Cantos Arredondados 58">
              <a:extLst>
                <a:ext uri="{FF2B5EF4-FFF2-40B4-BE49-F238E27FC236}">
                  <a16:creationId xmlns:a16="http://schemas.microsoft.com/office/drawing/2014/main" id="{F9207D4F-E048-D3FE-08AB-63D8618D7A66}"/>
                </a:ext>
              </a:extLst>
            </p:cNvPr>
            <p:cNvSpPr/>
            <p:nvPr/>
          </p:nvSpPr>
          <p:spPr>
            <a:xfrm>
              <a:off x="2847209" y="1800524"/>
              <a:ext cx="1329242" cy="917816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81FE059B-8E38-F3BB-CB47-21E5EDD71824}"/>
                </a:ext>
              </a:extLst>
            </p:cNvPr>
            <p:cNvSpPr txBox="1"/>
            <p:nvPr/>
          </p:nvSpPr>
          <p:spPr>
            <a:xfrm>
              <a:off x="2818123" y="1974183"/>
              <a:ext cx="135832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FINALIZA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ATIVIDADE</a:t>
              </a:r>
            </a:p>
          </p:txBody>
        </p:sp>
      </p:grp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25FEAF50-8432-4DE4-1333-5B3E700E8146}"/>
              </a:ext>
            </a:extLst>
          </p:cNvPr>
          <p:cNvCxnSpPr>
            <a:cxnSpLocks/>
          </p:cNvCxnSpPr>
          <p:nvPr/>
        </p:nvCxnSpPr>
        <p:spPr>
          <a:xfrm>
            <a:off x="10011395" y="2228367"/>
            <a:ext cx="372928" cy="0"/>
          </a:xfrm>
          <a:prstGeom prst="straightConnector1">
            <a:avLst/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D96645A5-96C1-82B7-E9DB-A153858C7D6F}"/>
              </a:ext>
            </a:extLst>
          </p:cNvPr>
          <p:cNvSpPr/>
          <p:nvPr/>
        </p:nvSpPr>
        <p:spPr>
          <a:xfrm rot="2700000">
            <a:off x="2429728" y="3257755"/>
            <a:ext cx="164704" cy="16470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D15B5D3F-1355-6EA7-2C15-E2087AC9F7CF}"/>
              </a:ext>
            </a:extLst>
          </p:cNvPr>
          <p:cNvSpPr txBox="1"/>
          <p:nvPr/>
        </p:nvSpPr>
        <p:spPr>
          <a:xfrm>
            <a:off x="1135800" y="3090594"/>
            <a:ext cx="15772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500" b="1" dirty="0"/>
              <a:t>Troca de roteador</a:t>
            </a:r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B02790BD-24EB-2DF5-FB09-76281FDB22EA}"/>
              </a:ext>
            </a:extLst>
          </p:cNvPr>
          <p:cNvGrpSpPr/>
          <p:nvPr/>
        </p:nvGrpSpPr>
        <p:grpSpPr>
          <a:xfrm>
            <a:off x="3304974" y="3542039"/>
            <a:ext cx="2915219" cy="729934"/>
            <a:chOff x="2705301" y="1939564"/>
            <a:chExt cx="2915219" cy="729934"/>
          </a:xfrm>
        </p:grpSpPr>
        <p:sp>
          <p:nvSpPr>
            <p:cNvPr id="66" name="Retângulo: Cantos Arredondados 65">
              <a:extLst>
                <a:ext uri="{FF2B5EF4-FFF2-40B4-BE49-F238E27FC236}">
                  <a16:creationId xmlns:a16="http://schemas.microsoft.com/office/drawing/2014/main" id="{A3D02662-782C-C0C8-3B76-467841C7388B}"/>
                </a:ext>
              </a:extLst>
            </p:cNvPr>
            <p:cNvSpPr/>
            <p:nvPr/>
          </p:nvSpPr>
          <p:spPr>
            <a:xfrm>
              <a:off x="2847207" y="1939564"/>
              <a:ext cx="2649119" cy="729934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A60DE538-D284-82A2-5AF8-A2C0CD9D3181}"/>
                </a:ext>
              </a:extLst>
            </p:cNvPr>
            <p:cNvSpPr txBox="1"/>
            <p:nvPr/>
          </p:nvSpPr>
          <p:spPr>
            <a:xfrm>
              <a:off x="2705301" y="2021219"/>
              <a:ext cx="29152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TÉCNICO LOCAL INSTALA ROTEADOR NO RACK CLIENTE</a:t>
              </a:r>
            </a:p>
          </p:txBody>
        </p:sp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5113900F-266F-30EB-9662-9013D93ACA39}"/>
              </a:ext>
            </a:extLst>
          </p:cNvPr>
          <p:cNvGrpSpPr/>
          <p:nvPr/>
        </p:nvGrpSpPr>
        <p:grpSpPr>
          <a:xfrm>
            <a:off x="6698707" y="3542040"/>
            <a:ext cx="2089925" cy="729934"/>
            <a:chOff x="2833466" y="1939565"/>
            <a:chExt cx="2089925" cy="729934"/>
          </a:xfrm>
        </p:grpSpPr>
        <p:sp>
          <p:nvSpPr>
            <p:cNvPr id="69" name="Retângulo: Cantos Arredondados 68">
              <a:extLst>
                <a:ext uri="{FF2B5EF4-FFF2-40B4-BE49-F238E27FC236}">
                  <a16:creationId xmlns:a16="http://schemas.microsoft.com/office/drawing/2014/main" id="{5B2F1C33-C5A0-B172-4AFE-4C251E5197B8}"/>
                </a:ext>
              </a:extLst>
            </p:cNvPr>
            <p:cNvSpPr/>
            <p:nvPr/>
          </p:nvSpPr>
          <p:spPr>
            <a:xfrm>
              <a:off x="2847208" y="1939565"/>
              <a:ext cx="2047144" cy="729934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F3A2C813-91E6-D9D3-3390-2D7F378D437B}"/>
                </a:ext>
              </a:extLst>
            </p:cNvPr>
            <p:cNvSpPr txBox="1"/>
            <p:nvPr/>
          </p:nvSpPr>
          <p:spPr>
            <a:xfrm>
              <a:off x="2833466" y="2031336"/>
              <a:ext cx="208992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ACIONA O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SUPORTE REMOTO</a:t>
              </a:r>
            </a:p>
          </p:txBody>
        </p:sp>
      </p:grpSp>
      <p:cxnSp>
        <p:nvCxnSpPr>
          <p:cNvPr id="71" name="Conector de Seta Reta 70">
            <a:extLst>
              <a:ext uri="{FF2B5EF4-FFF2-40B4-BE49-F238E27FC236}">
                <a16:creationId xmlns:a16="http://schemas.microsoft.com/office/drawing/2014/main" id="{3D4AFED8-940E-6A78-63B3-F7848ED9CD80}"/>
              </a:ext>
            </a:extLst>
          </p:cNvPr>
          <p:cNvCxnSpPr>
            <a:cxnSpLocks/>
          </p:cNvCxnSpPr>
          <p:nvPr/>
        </p:nvCxnSpPr>
        <p:spPr>
          <a:xfrm>
            <a:off x="6174467" y="3913310"/>
            <a:ext cx="471288" cy="0"/>
          </a:xfrm>
          <a:prstGeom prst="straightConnector1">
            <a:avLst/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: Angulado 71">
            <a:extLst>
              <a:ext uri="{FF2B5EF4-FFF2-40B4-BE49-F238E27FC236}">
                <a16:creationId xmlns:a16="http://schemas.microsoft.com/office/drawing/2014/main" id="{70CE1996-1517-9C43-279A-A91D631344A3}"/>
              </a:ext>
            </a:extLst>
          </p:cNvPr>
          <p:cNvCxnSpPr>
            <a:cxnSpLocks/>
          </p:cNvCxnSpPr>
          <p:nvPr/>
        </p:nvCxnSpPr>
        <p:spPr>
          <a:xfrm>
            <a:off x="2498160" y="3547278"/>
            <a:ext cx="924045" cy="357360"/>
          </a:xfrm>
          <a:prstGeom prst="bentConnector3">
            <a:avLst>
              <a:gd name="adj1" fmla="val 1992"/>
            </a:avLst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: Angulado 75">
            <a:extLst>
              <a:ext uri="{FF2B5EF4-FFF2-40B4-BE49-F238E27FC236}">
                <a16:creationId xmlns:a16="http://schemas.microsoft.com/office/drawing/2014/main" id="{62532C77-4783-4214-3377-A502B842C6F2}"/>
              </a:ext>
            </a:extLst>
          </p:cNvPr>
          <p:cNvCxnSpPr>
            <a:cxnSpLocks/>
            <a:stCxn id="69" idx="0"/>
            <a:endCxn id="18" idx="2"/>
          </p:cNvCxnSpPr>
          <p:nvPr/>
        </p:nvCxnSpPr>
        <p:spPr>
          <a:xfrm rot="16200000" flipV="1">
            <a:off x="5777154" y="1583173"/>
            <a:ext cx="702696" cy="3215038"/>
          </a:xfrm>
          <a:prstGeom prst="bentConnector3">
            <a:avLst>
              <a:gd name="adj1" fmla="val 50000"/>
            </a:avLst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de Seta Reta 79">
            <a:extLst>
              <a:ext uri="{FF2B5EF4-FFF2-40B4-BE49-F238E27FC236}">
                <a16:creationId xmlns:a16="http://schemas.microsoft.com/office/drawing/2014/main" id="{31D562E2-AAFE-FA6F-BF71-25C1B75C8EB2}"/>
              </a:ext>
            </a:extLst>
          </p:cNvPr>
          <p:cNvCxnSpPr>
            <a:cxnSpLocks/>
          </p:cNvCxnSpPr>
          <p:nvPr/>
        </p:nvCxnSpPr>
        <p:spPr>
          <a:xfrm>
            <a:off x="11126638" y="2790863"/>
            <a:ext cx="0" cy="2525408"/>
          </a:xfrm>
          <a:prstGeom prst="straightConnector1">
            <a:avLst/>
          </a:prstGeom>
          <a:ln w="38100">
            <a:solidFill>
              <a:srgbClr val="EC4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ipse 81">
            <a:extLst>
              <a:ext uri="{FF2B5EF4-FFF2-40B4-BE49-F238E27FC236}">
                <a16:creationId xmlns:a16="http://schemas.microsoft.com/office/drawing/2014/main" id="{1287AD1C-DD64-9B4D-E851-9339C20F8AC9}"/>
              </a:ext>
            </a:extLst>
          </p:cNvPr>
          <p:cNvSpPr/>
          <p:nvPr/>
        </p:nvSpPr>
        <p:spPr>
          <a:xfrm>
            <a:off x="10919410" y="5455814"/>
            <a:ext cx="414455" cy="414455"/>
          </a:xfrm>
          <a:prstGeom prst="ellipse">
            <a:avLst/>
          </a:prstGeom>
          <a:solidFill>
            <a:srgbClr val="8E0A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A3EFB964-DC93-BA97-53C3-2579036A4A16}"/>
              </a:ext>
            </a:extLst>
          </p:cNvPr>
          <p:cNvSpPr txBox="1"/>
          <p:nvPr/>
        </p:nvSpPr>
        <p:spPr>
          <a:xfrm>
            <a:off x="9154694" y="5316271"/>
            <a:ext cx="17329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500" b="1" dirty="0"/>
              <a:t>Envio da ordem</a:t>
            </a:r>
          </a:p>
          <a:p>
            <a:pPr algn="r"/>
            <a:r>
              <a:rPr lang="pt-BR" sz="1500" b="1" dirty="0"/>
              <a:t>para faturamento</a:t>
            </a:r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E11B45A4-1FC3-F79F-F751-3C2B3C54978E}"/>
              </a:ext>
            </a:extLst>
          </p:cNvPr>
          <p:cNvGrpSpPr/>
          <p:nvPr/>
        </p:nvGrpSpPr>
        <p:grpSpPr>
          <a:xfrm>
            <a:off x="432619" y="4690602"/>
            <a:ext cx="825910" cy="1906163"/>
            <a:chOff x="432619" y="1525162"/>
            <a:chExt cx="825910" cy="2058234"/>
          </a:xfrm>
        </p:grpSpPr>
        <p:sp>
          <p:nvSpPr>
            <p:cNvPr id="86" name="Retângulo: Cantos Arredondados 85">
              <a:extLst>
                <a:ext uri="{FF2B5EF4-FFF2-40B4-BE49-F238E27FC236}">
                  <a16:creationId xmlns:a16="http://schemas.microsoft.com/office/drawing/2014/main" id="{7313E4CE-E394-3C33-C514-A3D10889DE79}"/>
                </a:ext>
              </a:extLst>
            </p:cNvPr>
            <p:cNvSpPr/>
            <p:nvPr/>
          </p:nvSpPr>
          <p:spPr>
            <a:xfrm>
              <a:off x="432619" y="1525162"/>
              <a:ext cx="825910" cy="20582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8E0A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CaixaDeTexto 86">
              <a:extLst>
                <a:ext uri="{FF2B5EF4-FFF2-40B4-BE49-F238E27FC236}">
                  <a16:creationId xmlns:a16="http://schemas.microsoft.com/office/drawing/2014/main" id="{F643C485-0CBC-0417-958D-A4ECD22DDE84}"/>
                </a:ext>
              </a:extLst>
            </p:cNvPr>
            <p:cNvSpPr txBox="1"/>
            <p:nvPr/>
          </p:nvSpPr>
          <p:spPr>
            <a:xfrm rot="16200000">
              <a:off x="-125914" y="2337165"/>
              <a:ext cx="1925910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700" b="1" dirty="0"/>
                <a:t>FATURAMENTO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526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12" grpId="0" animBg="1"/>
      <p:bldP spid="43" grpId="0"/>
      <p:bldP spid="44" grpId="0"/>
      <p:bldP spid="45" grpId="0"/>
      <p:bldP spid="42" grpId="0" animBg="1"/>
      <p:bldP spid="62" grpId="0" animBg="1"/>
      <p:bldP spid="64" grpId="0"/>
      <p:bldP spid="82" grpId="0" animBg="1"/>
      <p:bldP spid="8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CD00C3-E9EA-E184-05CF-995E44A8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FAC04787-380D-D618-1EF3-1A579334601E}"/>
              </a:ext>
            </a:extLst>
          </p:cNvPr>
          <p:cNvGrpSpPr/>
          <p:nvPr/>
        </p:nvGrpSpPr>
        <p:grpSpPr>
          <a:xfrm>
            <a:off x="1221094" y="4292898"/>
            <a:ext cx="5063613" cy="1021043"/>
            <a:chOff x="1221094" y="4292898"/>
            <a:chExt cx="5063613" cy="1021043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E0587619-B6B3-3C33-0061-E82A71612FCA}"/>
                </a:ext>
              </a:extLst>
            </p:cNvPr>
            <p:cNvSpPr/>
            <p:nvPr/>
          </p:nvSpPr>
          <p:spPr>
            <a:xfrm>
              <a:off x="1221094" y="4292898"/>
              <a:ext cx="5063613" cy="10210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9333DB1-0DC7-F274-7DFA-512013C585FA}"/>
                </a:ext>
              </a:extLst>
            </p:cNvPr>
            <p:cNvSpPr txBox="1"/>
            <p:nvPr/>
          </p:nvSpPr>
          <p:spPr>
            <a:xfrm>
              <a:off x="1775681" y="4563997"/>
              <a:ext cx="30272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800" b="1" dirty="0"/>
                <a:t>ATIVAÇÃO</a:t>
              </a:r>
              <a:endParaRPr lang="pt-BR" altLang="pt-BR" sz="2800" b="1" dirty="0">
                <a:latin typeface="+mj-lt"/>
              </a:endParaRPr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F3EEB5B-F23B-0997-C29A-C9580C2993C0}"/>
              </a:ext>
            </a:extLst>
          </p:cNvPr>
          <p:cNvSpPr txBox="1"/>
          <p:nvPr/>
        </p:nvSpPr>
        <p:spPr>
          <a:xfrm>
            <a:off x="7714819" y="2358405"/>
            <a:ext cx="41920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b="1" dirty="0">
                <a:solidFill>
                  <a:schemeClr val="bg1"/>
                </a:solidFill>
              </a:rPr>
              <a:t>Alguma dúvida?</a:t>
            </a:r>
            <a:endParaRPr lang="pt-BR" sz="7000" dirty="0">
              <a:solidFill>
                <a:schemeClr val="bg1"/>
              </a:solidFill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E8EF97BA-7750-7F38-60A3-579FDCC52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9B4EFA12-83BD-B3F4-5EF9-ED305DD8D6B6}"/>
              </a:ext>
            </a:extLst>
          </p:cNvPr>
          <p:cNvGrpSpPr/>
          <p:nvPr/>
        </p:nvGrpSpPr>
        <p:grpSpPr>
          <a:xfrm>
            <a:off x="1221094" y="1887040"/>
            <a:ext cx="5063613" cy="1021043"/>
            <a:chOff x="1221094" y="1887040"/>
            <a:chExt cx="5063613" cy="1021043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435FA36E-213D-1883-C6CE-C7C0CF320023}"/>
                </a:ext>
              </a:extLst>
            </p:cNvPr>
            <p:cNvSpPr/>
            <p:nvPr/>
          </p:nvSpPr>
          <p:spPr>
            <a:xfrm>
              <a:off x="1221094" y="1887040"/>
              <a:ext cx="5063613" cy="10210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6057F08-DDFF-7E99-2AE7-AC64ED228016}"/>
                </a:ext>
              </a:extLst>
            </p:cNvPr>
            <p:cNvSpPr txBox="1"/>
            <p:nvPr/>
          </p:nvSpPr>
          <p:spPr>
            <a:xfrm>
              <a:off x="1712122" y="2121305"/>
              <a:ext cx="39849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800" b="1" dirty="0">
                  <a:latin typeface="+mj-lt"/>
                </a:rPr>
                <a:t>PROCESSO COMERCIAL</a:t>
              </a:r>
              <a:endParaRPr lang="pt-BR" dirty="0">
                <a:latin typeface="+mj-lt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5F3677C-9737-D627-BB3B-E443CBED9943}"/>
              </a:ext>
            </a:extLst>
          </p:cNvPr>
          <p:cNvGrpSpPr/>
          <p:nvPr/>
        </p:nvGrpSpPr>
        <p:grpSpPr>
          <a:xfrm>
            <a:off x="1221094" y="3089969"/>
            <a:ext cx="5063613" cy="1021043"/>
            <a:chOff x="1221094" y="3089969"/>
            <a:chExt cx="5063613" cy="1021043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E6BD0ECB-1C18-130F-358E-10E0F9458AED}"/>
                </a:ext>
              </a:extLst>
            </p:cNvPr>
            <p:cNvSpPr/>
            <p:nvPr/>
          </p:nvSpPr>
          <p:spPr>
            <a:xfrm>
              <a:off x="1221094" y="3089969"/>
              <a:ext cx="5063613" cy="10210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4B3E7397-FF74-1C2F-01BA-9B034E5842D0}"/>
                </a:ext>
              </a:extLst>
            </p:cNvPr>
            <p:cNvSpPr txBox="1"/>
            <p:nvPr/>
          </p:nvSpPr>
          <p:spPr>
            <a:xfrm>
              <a:off x="1575316" y="3288645"/>
              <a:ext cx="43857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800" b="1" dirty="0"/>
                <a:t>INSTALAÇÃO DE ACESSO</a:t>
              </a:r>
              <a:endParaRPr lang="pt-BR" altLang="pt-BR" sz="2800" b="1" dirty="0">
                <a:latin typeface="+mj-lt"/>
              </a:endParaRP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B7E8B2-62EE-3623-7D56-A057C2496895}"/>
              </a:ext>
            </a:extLst>
          </p:cNvPr>
          <p:cNvSpPr txBox="1"/>
          <p:nvPr/>
        </p:nvSpPr>
        <p:spPr>
          <a:xfrm>
            <a:off x="1083140" y="427909"/>
            <a:ext cx="4828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</a:rPr>
              <a:t>Vimos até agora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F82F409D-0F8E-6E0D-6F0C-3A1A4320E44E}"/>
              </a:ext>
            </a:extLst>
          </p:cNvPr>
          <p:cNvSpPr/>
          <p:nvPr/>
        </p:nvSpPr>
        <p:spPr>
          <a:xfrm>
            <a:off x="773183" y="1940955"/>
            <a:ext cx="832315" cy="83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24FF842F-1EF1-8645-EE08-90A66761D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2121982"/>
            <a:ext cx="595383" cy="441736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5EC993D-617C-8484-E493-942BBA4B3308}"/>
              </a:ext>
            </a:extLst>
          </p:cNvPr>
          <p:cNvSpPr/>
          <p:nvPr/>
        </p:nvSpPr>
        <p:spPr>
          <a:xfrm>
            <a:off x="773183" y="3188560"/>
            <a:ext cx="832315" cy="83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539A6BB-1AF6-3901-A3AF-15605B277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3369587"/>
            <a:ext cx="595383" cy="441736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3FB333A6-99E0-719B-FDE4-3410581F14E6}"/>
              </a:ext>
            </a:extLst>
          </p:cNvPr>
          <p:cNvSpPr/>
          <p:nvPr/>
        </p:nvSpPr>
        <p:spPr>
          <a:xfrm>
            <a:off x="773183" y="4391489"/>
            <a:ext cx="832315" cy="83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A82BB26F-0D14-03DD-6EE1-8F9DC1FCD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4572516"/>
            <a:ext cx="595383" cy="441736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58C370B4-CAF0-D85A-D553-A85842F67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232" t="19897"/>
          <a:stretch>
            <a:fillRect/>
          </a:stretch>
        </p:blipFill>
        <p:spPr>
          <a:xfrm>
            <a:off x="0" y="-171073"/>
            <a:ext cx="6402386" cy="16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6" grpId="0" animBg="1"/>
      <p:bldP spid="8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F12C7963-60E2-6660-152F-ACCDF82058CE}"/>
              </a:ext>
            </a:extLst>
          </p:cNvPr>
          <p:cNvCxnSpPr/>
          <p:nvPr/>
        </p:nvCxnSpPr>
        <p:spPr>
          <a:xfrm>
            <a:off x="3362632" y="3903406"/>
            <a:ext cx="58737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áfico 25">
            <a:extLst>
              <a:ext uri="{FF2B5EF4-FFF2-40B4-BE49-F238E27FC236}">
                <a16:creationId xmlns:a16="http://schemas.microsoft.com/office/drawing/2014/main" id="{148D169C-1C74-155A-8013-E19A42E9F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8459" y="2068194"/>
            <a:ext cx="3156722" cy="3132807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34A67AD4-F873-7708-A738-B0359B7C2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643" r="5744" b="15137"/>
          <a:stretch>
            <a:fillRect/>
          </a:stretch>
        </p:blipFill>
        <p:spPr>
          <a:xfrm>
            <a:off x="2184818" y="2322105"/>
            <a:ext cx="591325" cy="635333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42B2C043-AB8C-B684-0C27-4A6A581F7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7639" y="2068194"/>
            <a:ext cx="3156722" cy="3132807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719CF41A-330A-BFA3-CDA2-0B11DD7734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7059" b="7059"/>
          <a:stretch/>
        </p:blipFill>
        <p:spPr>
          <a:xfrm>
            <a:off x="5786547" y="2407949"/>
            <a:ext cx="618906" cy="531528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29CE9655-5564-F6C9-9201-E4D2D9420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819" y="2068194"/>
            <a:ext cx="3156722" cy="3132807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F49DCFB-3AD7-25F9-6D12-BE99998A6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-54135" t="-8475" r="-45837" b="-17544"/>
          <a:stretch>
            <a:fillRect/>
          </a:stretch>
        </p:blipFill>
        <p:spPr>
          <a:xfrm>
            <a:off x="9236370" y="2322105"/>
            <a:ext cx="803564" cy="784106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6F82C856-2ACB-4D07-6E45-DEC7DC1C2476}"/>
              </a:ext>
            </a:extLst>
          </p:cNvPr>
          <p:cNvSpPr txBox="1"/>
          <p:nvPr/>
        </p:nvSpPr>
        <p:spPr>
          <a:xfrm>
            <a:off x="1672400" y="3628780"/>
            <a:ext cx="1616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MX" pitchFamily="2" charset="77"/>
              </a:rPr>
              <a:t>Abra a sua </a:t>
            </a:r>
            <a:r>
              <a:rPr lang="pt-BR" sz="2000" b="1" dirty="0">
                <a:latin typeface="AMX" pitchFamily="2" charset="77"/>
              </a:rPr>
              <a:t>câmera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A2271C8-F164-137C-4279-53C7856B74CB}"/>
              </a:ext>
            </a:extLst>
          </p:cNvPr>
          <p:cNvSpPr txBox="1"/>
          <p:nvPr/>
        </p:nvSpPr>
        <p:spPr>
          <a:xfrm>
            <a:off x="4945020" y="3628780"/>
            <a:ext cx="2301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MX" pitchFamily="2" charset="77"/>
              </a:rPr>
              <a:t>Desative o </a:t>
            </a:r>
            <a:r>
              <a:rPr lang="pt-BR" sz="2000" b="1" dirty="0">
                <a:latin typeface="AMX" pitchFamily="2" charset="77"/>
              </a:rPr>
              <a:t>microfone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7FF6608-65B2-CDC6-C8BD-1819F011B2F4}"/>
              </a:ext>
            </a:extLst>
          </p:cNvPr>
          <p:cNvSpPr txBox="1"/>
          <p:nvPr/>
        </p:nvSpPr>
        <p:spPr>
          <a:xfrm>
            <a:off x="8257759" y="3474891"/>
            <a:ext cx="276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MX" pitchFamily="2" charset="77"/>
              </a:rPr>
              <a:t>Para interagir, acione </a:t>
            </a:r>
          </a:p>
          <a:p>
            <a:pPr algn="ctr"/>
            <a:r>
              <a:rPr lang="pt-BR" sz="2000" dirty="0">
                <a:latin typeface="AMX" pitchFamily="2" charset="77"/>
              </a:rPr>
              <a:t>o </a:t>
            </a:r>
            <a:r>
              <a:rPr lang="pt-BR" sz="2000" b="1" dirty="0">
                <a:latin typeface="AMX" pitchFamily="2" charset="77"/>
              </a:rPr>
              <a:t>botão de levantar </a:t>
            </a:r>
          </a:p>
          <a:p>
            <a:pPr algn="ctr"/>
            <a:r>
              <a:rPr lang="pt-BR" sz="2000" b="1" dirty="0">
                <a:latin typeface="AMX" pitchFamily="2" charset="77"/>
              </a:rPr>
              <a:t>a mão </a:t>
            </a:r>
            <a:r>
              <a:rPr lang="pt-BR" sz="2000" dirty="0">
                <a:latin typeface="AMX" pitchFamily="2" charset="77"/>
              </a:rPr>
              <a:t>e aguarde.</a:t>
            </a:r>
          </a:p>
        </p:txBody>
      </p:sp>
      <p:pic>
        <p:nvPicPr>
          <p:cNvPr id="34" name="Gráfico 33">
            <a:extLst>
              <a:ext uri="{FF2B5EF4-FFF2-40B4-BE49-F238E27FC236}">
                <a16:creationId xmlns:a16="http://schemas.microsoft.com/office/drawing/2014/main" id="{1E5E0506-2312-A36A-0C0D-14E73A0E69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76787" y="5773696"/>
            <a:ext cx="2638425" cy="352425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7D9AFD7E-B323-BD6F-B7DE-CC34258DE6F8}"/>
              </a:ext>
            </a:extLst>
          </p:cNvPr>
          <p:cNvGrpSpPr/>
          <p:nvPr/>
        </p:nvGrpSpPr>
        <p:grpSpPr>
          <a:xfrm>
            <a:off x="2671236" y="500160"/>
            <a:ext cx="6421555" cy="953814"/>
            <a:chOff x="2671236" y="500160"/>
            <a:chExt cx="6421555" cy="953814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948E02C6-563D-080C-A5BF-877E5B15B377}"/>
                </a:ext>
              </a:extLst>
            </p:cNvPr>
            <p:cNvSpPr/>
            <p:nvPr/>
          </p:nvSpPr>
          <p:spPr>
            <a:xfrm>
              <a:off x="3468210" y="500160"/>
              <a:ext cx="4827609" cy="95381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AAEF5292-1EC0-2139-0077-FA763F63B9AC}"/>
                </a:ext>
              </a:extLst>
            </p:cNvPr>
            <p:cNvSpPr txBox="1"/>
            <p:nvPr/>
          </p:nvSpPr>
          <p:spPr>
            <a:xfrm>
              <a:off x="2671236" y="536632"/>
              <a:ext cx="64215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000" b="1" dirty="0">
                  <a:solidFill>
                    <a:srgbClr val="880000"/>
                  </a:solidFill>
                  <a:latin typeface="AMX" pitchFamily="2" charset="77"/>
                </a:rPr>
                <a:t>Combinados</a:t>
              </a:r>
            </a:p>
          </p:txBody>
        </p:sp>
      </p:grpSp>
      <p:pic>
        <p:nvPicPr>
          <p:cNvPr id="7" name="Gráfico 6">
            <a:extLst>
              <a:ext uri="{FF2B5EF4-FFF2-40B4-BE49-F238E27FC236}">
                <a16:creationId xmlns:a16="http://schemas.microsoft.com/office/drawing/2014/main" id="{466A0322-725B-8BAB-0DF7-2A588B3114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6659"/>
          <a:stretch>
            <a:fillRect/>
          </a:stretch>
        </p:blipFill>
        <p:spPr>
          <a:xfrm>
            <a:off x="3662042" y="0"/>
            <a:ext cx="4943686" cy="16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B559C6C-E70C-0A6B-A0D9-9BAB0A552849}"/>
              </a:ext>
            </a:extLst>
          </p:cNvPr>
          <p:cNvSpPr/>
          <p:nvPr/>
        </p:nvSpPr>
        <p:spPr>
          <a:xfrm>
            <a:off x="1615440" y="1922109"/>
            <a:ext cx="9123679" cy="3648270"/>
          </a:xfrm>
          <a:prstGeom prst="roundRect">
            <a:avLst>
              <a:gd name="adj" fmla="val 10913"/>
            </a:avLst>
          </a:prstGeom>
          <a:solidFill>
            <a:srgbClr val="EC4949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F47C43A0-461E-487B-FD18-B6D638A4E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2304" y="-1"/>
            <a:ext cx="9360972" cy="5896948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60F0F76C-E47E-536C-C612-02F343465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B4B1826-81E3-8222-09EB-29F0EFFD0839}"/>
              </a:ext>
            </a:extLst>
          </p:cNvPr>
          <p:cNvSpPr txBox="1"/>
          <p:nvPr/>
        </p:nvSpPr>
        <p:spPr>
          <a:xfrm>
            <a:off x="2376441" y="2053566"/>
            <a:ext cx="74391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Ao </a:t>
            </a:r>
            <a:r>
              <a:rPr lang="pt-BR" sz="2400" b="1" dirty="0">
                <a:solidFill>
                  <a:schemeClr val="bg1"/>
                </a:solidFill>
              </a:rPr>
              <a:t>vender e ativar a solução</a:t>
            </a:r>
            <a:r>
              <a:rPr lang="pt-BR" sz="2400" dirty="0">
                <a:solidFill>
                  <a:schemeClr val="bg1"/>
                </a:solidFill>
              </a:rPr>
              <a:t> MPLS da Claro empresas qual afirmativa </a:t>
            </a:r>
            <a:r>
              <a:rPr lang="pt-BR" sz="2400" b="1" dirty="0">
                <a:solidFill>
                  <a:schemeClr val="bg1"/>
                </a:solidFill>
              </a:rPr>
              <a:t>está correta?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8A411EF-423C-5DEA-AF4A-8BD9BECA6CA7}"/>
              </a:ext>
            </a:extLst>
          </p:cNvPr>
          <p:cNvSpPr/>
          <p:nvPr/>
        </p:nvSpPr>
        <p:spPr>
          <a:xfrm>
            <a:off x="2089748" y="2972051"/>
            <a:ext cx="8239948" cy="10649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A) </a:t>
            </a:r>
            <a:r>
              <a:rPr lang="pt-BR" dirty="0">
                <a:solidFill>
                  <a:schemeClr val="tx1"/>
                </a:solidFill>
              </a:rPr>
              <a:t>O MPLS é indicado para </a:t>
            </a:r>
            <a:r>
              <a:rPr lang="pt-BR" b="1" dirty="0">
                <a:solidFill>
                  <a:schemeClr val="tx1"/>
                </a:solidFill>
              </a:rPr>
              <a:t>empresas com múltiplas unidades</a:t>
            </a:r>
            <a:r>
              <a:rPr lang="pt-BR" dirty="0">
                <a:solidFill>
                  <a:schemeClr val="tx1"/>
                </a:solidFill>
              </a:rPr>
              <a:t>, pois oferece </a:t>
            </a:r>
            <a:r>
              <a:rPr lang="pt-BR" b="1" dirty="0">
                <a:solidFill>
                  <a:schemeClr val="tx1"/>
                </a:solidFill>
              </a:rPr>
              <a:t>crescimento escalável, operação estável com SLA e permite a inclusão de novos pontos</a:t>
            </a:r>
            <a:r>
              <a:rPr lang="pt-BR" dirty="0">
                <a:solidFill>
                  <a:schemeClr val="tx1"/>
                </a:solidFill>
              </a:rPr>
              <a:t> na rede sem interrupções no serviço.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1789EE3-6C1D-C73A-2BB6-3B0FF248245D}"/>
              </a:ext>
            </a:extLst>
          </p:cNvPr>
          <p:cNvSpPr/>
          <p:nvPr/>
        </p:nvSpPr>
        <p:spPr>
          <a:xfrm>
            <a:off x="2089748" y="4124509"/>
            <a:ext cx="8239948" cy="10649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B) </a:t>
            </a:r>
            <a:r>
              <a:rPr lang="pt-BR" dirty="0">
                <a:solidFill>
                  <a:schemeClr val="tx1"/>
                </a:solidFill>
              </a:rPr>
              <a:t>O MPLS é uma solução </a:t>
            </a:r>
            <a:r>
              <a:rPr lang="pt-BR" b="1" dirty="0">
                <a:solidFill>
                  <a:schemeClr val="tx1"/>
                </a:solidFill>
              </a:rPr>
              <a:t>voltada apenas para acesso à internet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b="1" dirty="0">
                <a:solidFill>
                  <a:schemeClr val="tx1"/>
                </a:solidFill>
              </a:rPr>
              <a:t>dispensando contrato de fidelização, regras comerciais e etapas técnicas de ativação.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52DF8A2-EC96-42EA-214A-1E93B59687A5}"/>
              </a:ext>
            </a:extLst>
          </p:cNvPr>
          <p:cNvSpPr txBox="1"/>
          <p:nvPr/>
        </p:nvSpPr>
        <p:spPr>
          <a:xfrm>
            <a:off x="2282930" y="631980"/>
            <a:ext cx="762614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</a:rPr>
              <a:t>Teste seu conhecimento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8B2F1A0-F64E-56CA-85E2-0B38CE9D17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36758" y="631980"/>
            <a:ext cx="471026" cy="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5" grpId="0" animBg="1"/>
      <p:bldP spid="8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83239-45FA-BDCE-AFE5-3BF5F29BA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1482299-E9ED-BF93-CEAC-CBE42D601693}"/>
              </a:ext>
            </a:extLst>
          </p:cNvPr>
          <p:cNvSpPr/>
          <p:nvPr/>
        </p:nvSpPr>
        <p:spPr>
          <a:xfrm>
            <a:off x="1615440" y="1922109"/>
            <a:ext cx="9123679" cy="3648270"/>
          </a:xfrm>
          <a:prstGeom prst="roundRect">
            <a:avLst>
              <a:gd name="adj" fmla="val 10913"/>
            </a:avLst>
          </a:prstGeom>
          <a:solidFill>
            <a:srgbClr val="EC4949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2435755E-B181-D975-4E6E-DA0E653AB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2304" y="-1"/>
            <a:ext cx="9360972" cy="5896948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3F73F90F-D713-A769-0B58-FFCC2F7BD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1513C7-89DF-F667-E823-3BBBAD0F8D04}"/>
              </a:ext>
            </a:extLst>
          </p:cNvPr>
          <p:cNvSpPr txBox="1"/>
          <p:nvPr/>
        </p:nvSpPr>
        <p:spPr>
          <a:xfrm>
            <a:off x="2376441" y="2053566"/>
            <a:ext cx="74391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Ao </a:t>
            </a:r>
            <a:r>
              <a:rPr lang="pt-BR" sz="2400" b="1" dirty="0">
                <a:solidFill>
                  <a:schemeClr val="bg1"/>
                </a:solidFill>
              </a:rPr>
              <a:t>vender e ativar a solução</a:t>
            </a:r>
            <a:r>
              <a:rPr lang="pt-BR" sz="2400" dirty="0">
                <a:solidFill>
                  <a:schemeClr val="bg1"/>
                </a:solidFill>
              </a:rPr>
              <a:t> MPLS da Claro empresas qual afirmativa </a:t>
            </a:r>
            <a:r>
              <a:rPr lang="pt-BR" sz="2400" b="1" dirty="0">
                <a:solidFill>
                  <a:schemeClr val="bg1"/>
                </a:solidFill>
              </a:rPr>
              <a:t>está correta?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F311B7A-3593-C468-FF63-3A201E9E8D49}"/>
              </a:ext>
            </a:extLst>
          </p:cNvPr>
          <p:cNvSpPr/>
          <p:nvPr/>
        </p:nvSpPr>
        <p:spPr>
          <a:xfrm>
            <a:off x="2089748" y="2972051"/>
            <a:ext cx="8239948" cy="10649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E0A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A) </a:t>
            </a:r>
            <a:r>
              <a:rPr lang="pt-BR" dirty="0">
                <a:solidFill>
                  <a:schemeClr val="tx1"/>
                </a:solidFill>
              </a:rPr>
              <a:t>O MPLS é indicado para </a:t>
            </a:r>
            <a:r>
              <a:rPr lang="pt-BR" b="1" dirty="0">
                <a:solidFill>
                  <a:schemeClr val="tx1"/>
                </a:solidFill>
              </a:rPr>
              <a:t>empresas com múltiplas unidades</a:t>
            </a:r>
            <a:r>
              <a:rPr lang="pt-BR" dirty="0">
                <a:solidFill>
                  <a:schemeClr val="tx1"/>
                </a:solidFill>
              </a:rPr>
              <a:t>, pois oferece </a:t>
            </a:r>
            <a:r>
              <a:rPr lang="pt-BR" b="1" dirty="0">
                <a:solidFill>
                  <a:schemeClr val="tx1"/>
                </a:solidFill>
              </a:rPr>
              <a:t>crescimento escalável, operação estável com SLA e permite a inclusão de novos pontos</a:t>
            </a:r>
            <a:r>
              <a:rPr lang="pt-BR" dirty="0">
                <a:solidFill>
                  <a:schemeClr val="tx1"/>
                </a:solidFill>
              </a:rPr>
              <a:t> na rede sem interrupções no serviço.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40E490C-C56A-13F5-4EEA-6CABF5BE5A4E}"/>
              </a:ext>
            </a:extLst>
          </p:cNvPr>
          <p:cNvSpPr/>
          <p:nvPr/>
        </p:nvSpPr>
        <p:spPr>
          <a:xfrm>
            <a:off x="2089748" y="4124509"/>
            <a:ext cx="8239948" cy="10649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B) </a:t>
            </a:r>
            <a:r>
              <a:rPr lang="pt-BR" dirty="0">
                <a:solidFill>
                  <a:schemeClr val="tx1"/>
                </a:solidFill>
              </a:rPr>
              <a:t>O MPLS é uma solução </a:t>
            </a:r>
            <a:r>
              <a:rPr lang="pt-BR" b="1" dirty="0">
                <a:solidFill>
                  <a:schemeClr val="tx1"/>
                </a:solidFill>
              </a:rPr>
              <a:t>voltada apenas para acesso à internet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b="1" dirty="0">
                <a:solidFill>
                  <a:schemeClr val="tx1"/>
                </a:solidFill>
              </a:rPr>
              <a:t>dispensando contrato de fidelização, regras comerciais e etapas técnicas de ativação.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75BEB4C-7E2F-1D41-B6E9-2377771B0DE0}"/>
              </a:ext>
            </a:extLst>
          </p:cNvPr>
          <p:cNvSpPr txBox="1"/>
          <p:nvPr/>
        </p:nvSpPr>
        <p:spPr>
          <a:xfrm>
            <a:off x="2282930" y="631980"/>
            <a:ext cx="762614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</a:rPr>
              <a:t>Teste seu conhecimento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404AFF7-CD60-4B13-A012-6AE1228DE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36758" y="631980"/>
            <a:ext cx="471026" cy="430652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16C86B4-1983-21E3-888C-0DCF24E2FDCC}"/>
              </a:ext>
            </a:extLst>
          </p:cNvPr>
          <p:cNvSpPr/>
          <p:nvPr/>
        </p:nvSpPr>
        <p:spPr>
          <a:xfrm>
            <a:off x="1300364" y="3076233"/>
            <a:ext cx="832315" cy="834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6C67DCB-088D-BDE2-7488-DAD08823E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11397" y="3272815"/>
            <a:ext cx="595383" cy="44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131E527-5F30-3B1F-4388-F56DFBF88563}"/>
              </a:ext>
            </a:extLst>
          </p:cNvPr>
          <p:cNvSpPr txBox="1"/>
          <p:nvPr/>
        </p:nvSpPr>
        <p:spPr>
          <a:xfrm>
            <a:off x="506185" y="1614634"/>
            <a:ext cx="1117962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2400" b="1" dirty="0"/>
              <a:t>Chegamos à reta final</a:t>
            </a:r>
            <a:r>
              <a:rPr lang="pt-BR" sz="2400" dirty="0"/>
              <a:t>. Neste treinamento, você descobriu que a </a:t>
            </a:r>
            <a:r>
              <a:rPr lang="pt-BR" sz="2400" b="1" dirty="0"/>
              <a:t>Solução MPLS é a chave para negócios </a:t>
            </a:r>
            <a:r>
              <a:rPr lang="pt-BR" sz="2400" dirty="0"/>
              <a:t>que exigem </a:t>
            </a:r>
            <a:r>
              <a:rPr lang="pt-BR" sz="2400" b="1" dirty="0"/>
              <a:t>mais do que uma simples conexão </a:t>
            </a:r>
            <a:r>
              <a:rPr lang="pt-BR" sz="2400" dirty="0"/>
              <a:t>de internet.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8F53BB9-B2BD-B38E-DB4E-3BF8A911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827"/>
          <a:stretch>
            <a:fillRect/>
          </a:stretch>
        </p:blipFill>
        <p:spPr>
          <a:xfrm>
            <a:off x="3856038" y="-228434"/>
            <a:ext cx="4901882" cy="1581985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765D35FB-C66B-7151-6233-DC4097BF8EF0}"/>
              </a:ext>
            </a:extLst>
          </p:cNvPr>
          <p:cNvGrpSpPr/>
          <p:nvPr/>
        </p:nvGrpSpPr>
        <p:grpSpPr>
          <a:xfrm>
            <a:off x="3392129" y="231127"/>
            <a:ext cx="5161936" cy="953814"/>
            <a:chOff x="3392129" y="231127"/>
            <a:chExt cx="5161936" cy="953814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7F4A47F5-624F-CE94-2C47-744CCB6E7001}"/>
                </a:ext>
              </a:extLst>
            </p:cNvPr>
            <p:cNvSpPr/>
            <p:nvPr/>
          </p:nvSpPr>
          <p:spPr>
            <a:xfrm>
              <a:off x="3392129" y="231127"/>
              <a:ext cx="5161936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72AEFCA7-2BCD-2C65-3B6A-450C4212C26B}"/>
                </a:ext>
              </a:extLst>
            </p:cNvPr>
            <p:cNvSpPr txBox="1"/>
            <p:nvPr/>
          </p:nvSpPr>
          <p:spPr>
            <a:xfrm>
              <a:off x="3479586" y="349090"/>
              <a:ext cx="49018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</a:rPr>
                <a:t>Resumo da jornada</a:t>
              </a:r>
            </a:p>
          </p:txBody>
        </p:sp>
      </p:grp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00AAF38-E5EF-9465-23D7-83D5AA9E7824}"/>
              </a:ext>
            </a:extLst>
          </p:cNvPr>
          <p:cNvSpPr/>
          <p:nvPr/>
        </p:nvSpPr>
        <p:spPr>
          <a:xfrm>
            <a:off x="1078399" y="2808519"/>
            <a:ext cx="10052185" cy="2911151"/>
          </a:xfrm>
          <a:prstGeom prst="roundRect">
            <a:avLst>
              <a:gd name="adj" fmla="val 10913"/>
            </a:avLst>
          </a:prstGeom>
          <a:solidFill>
            <a:srgbClr val="EC4949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913F361-404A-401A-0980-4BD1659D8448}"/>
              </a:ext>
            </a:extLst>
          </p:cNvPr>
          <p:cNvGrpSpPr/>
          <p:nvPr/>
        </p:nvGrpSpPr>
        <p:grpSpPr>
          <a:xfrm>
            <a:off x="1358138" y="3601890"/>
            <a:ext cx="4670514" cy="907728"/>
            <a:chOff x="1391181" y="3321966"/>
            <a:chExt cx="4670514" cy="907728"/>
          </a:xfrm>
          <a:solidFill>
            <a:srgbClr val="880000"/>
          </a:solidFill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17EFB7FA-A518-6398-ADF1-F3C922A214FF}"/>
                </a:ext>
              </a:extLst>
            </p:cNvPr>
            <p:cNvSpPr/>
            <p:nvPr/>
          </p:nvSpPr>
          <p:spPr>
            <a:xfrm>
              <a:off x="1391181" y="3321966"/>
              <a:ext cx="4670514" cy="907728"/>
            </a:xfrm>
            <a:prstGeom prst="roundRect">
              <a:avLst>
                <a:gd name="adj" fmla="val 31965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0E4CF94F-8757-24C2-8DBD-2D96ECE6B039}"/>
                </a:ext>
              </a:extLst>
            </p:cNvPr>
            <p:cNvSpPr txBox="1"/>
            <p:nvPr/>
          </p:nvSpPr>
          <p:spPr>
            <a:xfrm>
              <a:off x="2308885" y="3380325"/>
              <a:ext cx="28329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dirty="0">
                  <a:solidFill>
                    <a:schemeClr val="bg1"/>
                  </a:solidFill>
                </a:rPr>
                <a:t>Conceito e propósito do MPLS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0D123A0-04BB-5E77-988D-BA438ADADAA1}"/>
              </a:ext>
            </a:extLst>
          </p:cNvPr>
          <p:cNvGrpSpPr/>
          <p:nvPr/>
        </p:nvGrpSpPr>
        <p:grpSpPr>
          <a:xfrm>
            <a:off x="1358138" y="4594258"/>
            <a:ext cx="4670514" cy="907728"/>
            <a:chOff x="1391181" y="4314334"/>
            <a:chExt cx="4670514" cy="907728"/>
          </a:xfrm>
          <a:solidFill>
            <a:srgbClr val="880000"/>
          </a:solidFill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A570AD1D-3A30-B4F1-F0AA-2A4A8AC0B1D0}"/>
                </a:ext>
              </a:extLst>
            </p:cNvPr>
            <p:cNvSpPr/>
            <p:nvPr/>
          </p:nvSpPr>
          <p:spPr>
            <a:xfrm>
              <a:off x="1391181" y="4314334"/>
              <a:ext cx="4670514" cy="907728"/>
            </a:xfrm>
            <a:prstGeom prst="roundRect">
              <a:avLst>
                <a:gd name="adj" fmla="val 31965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A2F6245-A4E8-D5DA-F5D2-5C75AA4B8C29}"/>
                </a:ext>
              </a:extLst>
            </p:cNvPr>
            <p:cNvSpPr txBox="1"/>
            <p:nvPr/>
          </p:nvSpPr>
          <p:spPr>
            <a:xfrm>
              <a:off x="1837199" y="4383477"/>
              <a:ext cx="378926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dirty="0">
                  <a:solidFill>
                    <a:schemeClr val="bg1"/>
                  </a:solidFill>
                </a:rPr>
                <a:t>Funcionamento e desempenho da rede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3E08EB8-7E65-20FE-95E1-AFBD63A2DD37}"/>
              </a:ext>
            </a:extLst>
          </p:cNvPr>
          <p:cNvGrpSpPr/>
          <p:nvPr/>
        </p:nvGrpSpPr>
        <p:grpSpPr>
          <a:xfrm>
            <a:off x="6223594" y="3601890"/>
            <a:ext cx="4670514" cy="907728"/>
            <a:chOff x="6223594" y="3321966"/>
            <a:chExt cx="4670514" cy="907728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545EFC94-B227-D5C4-B542-65DA08A9D85E}"/>
                </a:ext>
              </a:extLst>
            </p:cNvPr>
            <p:cNvSpPr/>
            <p:nvPr/>
          </p:nvSpPr>
          <p:spPr>
            <a:xfrm>
              <a:off x="6223594" y="3321966"/>
              <a:ext cx="4670514" cy="907728"/>
            </a:xfrm>
            <a:prstGeom prst="roundRect">
              <a:avLst>
                <a:gd name="adj" fmla="val 31965"/>
              </a:avLst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7E21D249-BC7F-426C-9A00-1D795E1E0FDA}"/>
                </a:ext>
              </a:extLst>
            </p:cNvPr>
            <p:cNvSpPr txBox="1"/>
            <p:nvPr/>
          </p:nvSpPr>
          <p:spPr>
            <a:xfrm>
              <a:off x="6722157" y="3380324"/>
              <a:ext cx="35228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dirty="0">
                  <a:solidFill>
                    <a:schemeClr val="bg1"/>
                  </a:solidFill>
                </a:rPr>
                <a:t>Benefícios e flexibilidade de topologia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19A019D-99D4-A02B-5695-962DB6C9AAB0}"/>
              </a:ext>
            </a:extLst>
          </p:cNvPr>
          <p:cNvGrpSpPr/>
          <p:nvPr/>
        </p:nvGrpSpPr>
        <p:grpSpPr>
          <a:xfrm>
            <a:off x="6223594" y="4594258"/>
            <a:ext cx="4670514" cy="907728"/>
            <a:chOff x="6256637" y="4314334"/>
            <a:chExt cx="4670514" cy="907728"/>
          </a:xfrm>
          <a:solidFill>
            <a:srgbClr val="880000"/>
          </a:solidFill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C4E881C3-B2FB-5B26-2E67-22E1B3697EB2}"/>
                </a:ext>
              </a:extLst>
            </p:cNvPr>
            <p:cNvSpPr/>
            <p:nvPr/>
          </p:nvSpPr>
          <p:spPr>
            <a:xfrm>
              <a:off x="6256637" y="4314334"/>
              <a:ext cx="4670514" cy="907728"/>
            </a:xfrm>
            <a:prstGeom prst="roundRect">
              <a:avLst>
                <a:gd name="adj" fmla="val 31965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B2576ECF-0E34-3052-0B39-1886F4FFCA3F}"/>
                </a:ext>
              </a:extLst>
            </p:cNvPr>
            <p:cNvSpPr txBox="1"/>
            <p:nvPr/>
          </p:nvSpPr>
          <p:spPr>
            <a:xfrm>
              <a:off x="6755199" y="4383477"/>
              <a:ext cx="35228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dirty="0">
                  <a:solidFill>
                    <a:schemeClr val="bg1"/>
                  </a:solidFill>
                </a:rPr>
                <a:t>Público-alvo e condições de contratação</a:t>
              </a: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8E0D7BD-BC0D-4178-05C9-4B83118B62C9}"/>
              </a:ext>
            </a:extLst>
          </p:cNvPr>
          <p:cNvSpPr txBox="1"/>
          <p:nvPr/>
        </p:nvSpPr>
        <p:spPr>
          <a:xfrm>
            <a:off x="3554583" y="3010100"/>
            <a:ext cx="6125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Relembre tópicos do treinamento:</a:t>
            </a:r>
          </a:p>
        </p:txBody>
      </p:sp>
    </p:spTree>
    <p:extLst>
      <p:ext uri="{BB962C8B-B14F-4D97-AF65-F5344CB8AC3E}">
        <p14:creationId xmlns:p14="http://schemas.microsoft.com/office/powerpoint/2010/main" val="10826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79C2C-BB7F-D45A-DF68-90FFA8015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C871C8A-D92A-2270-F1B7-4259B41D5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m 22" hidden="1">
            <a:extLst>
              <a:ext uri="{FF2B5EF4-FFF2-40B4-BE49-F238E27FC236}">
                <a16:creationId xmlns:a16="http://schemas.microsoft.com/office/drawing/2014/main" id="{2F2238C0-EB9E-599D-C84B-C97E33816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 b="980"/>
          <a:stretch/>
        </p:blipFill>
        <p:spPr>
          <a:xfrm>
            <a:off x="-43053" y="0"/>
            <a:ext cx="12241530" cy="6858000"/>
          </a:xfrm>
          <a:prstGeom prst="rect">
            <a:avLst/>
          </a:prstGeom>
        </p:spPr>
      </p:pic>
      <p:pic>
        <p:nvPicPr>
          <p:cNvPr id="5" name="Imagem 4" descr="Luz do sol&#10;&#10;O conteúdo gerado por IA pode estar incorreto." hidden="1">
            <a:extLst>
              <a:ext uri="{FF2B5EF4-FFF2-40B4-BE49-F238E27FC236}">
                <a16:creationId xmlns:a16="http://schemas.microsoft.com/office/drawing/2014/main" id="{55874D5A-6A0B-0F53-8A2D-1FC7A31F70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9000"/>
          </a:blip>
          <a:srcRect l="19756" t="43250" r="21113"/>
          <a:stretch>
            <a:fillRect/>
          </a:stretch>
        </p:blipFill>
        <p:spPr>
          <a:xfrm>
            <a:off x="2563301" y="3451860"/>
            <a:ext cx="7063741" cy="3429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31C336D-0985-A0C0-C1C1-F008752C5A52}"/>
              </a:ext>
            </a:extLst>
          </p:cNvPr>
          <p:cNvSpPr txBox="1"/>
          <p:nvPr/>
        </p:nvSpPr>
        <p:spPr>
          <a:xfrm>
            <a:off x="620683" y="1942962"/>
            <a:ext cx="54245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  <a:latin typeface="AMX" pitchFamily="2" charset="77"/>
              </a:rPr>
              <a:t>Agradecemos </a:t>
            </a:r>
          </a:p>
          <a:p>
            <a:r>
              <a:rPr lang="pt-BR" sz="5000" b="1" dirty="0">
                <a:solidFill>
                  <a:schemeClr val="bg1"/>
                </a:solidFill>
                <a:latin typeface="AMX" pitchFamily="2" charset="77"/>
              </a:rPr>
              <a:t>sua participação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6C03B16-ACCF-B83B-8CB9-241CED73A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463" y="646971"/>
            <a:ext cx="2657475" cy="42862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B2CBC707-C967-140E-631D-DC52175A8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5463" y="5463946"/>
            <a:ext cx="1228725" cy="466725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54FA3669-CC20-3423-6CF9-9AEF67BD18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0232" t="19897"/>
          <a:stretch>
            <a:fillRect/>
          </a:stretch>
        </p:blipFill>
        <p:spPr>
          <a:xfrm>
            <a:off x="0" y="2313532"/>
            <a:ext cx="5859624" cy="1467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79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ldLvl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18C2346-CC92-3E2E-1D30-9D1FCF969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1F4892F-2B23-0940-23CE-A82863CB89BC}"/>
              </a:ext>
            </a:extLst>
          </p:cNvPr>
          <p:cNvGrpSpPr/>
          <p:nvPr/>
        </p:nvGrpSpPr>
        <p:grpSpPr>
          <a:xfrm>
            <a:off x="422277" y="415699"/>
            <a:ext cx="11363323" cy="6101144"/>
            <a:chOff x="422277" y="415699"/>
            <a:chExt cx="11363323" cy="6101144"/>
          </a:xfrm>
        </p:grpSpPr>
        <p:pic>
          <p:nvPicPr>
            <p:cNvPr id="3" name="Imagem 2" descr="Texto&#10;&#10;O conteúdo gerado por IA pode estar incorreto.">
              <a:extLst>
                <a:ext uri="{FF2B5EF4-FFF2-40B4-BE49-F238E27FC236}">
                  <a16:creationId xmlns:a16="http://schemas.microsoft.com/office/drawing/2014/main" id="{F328D410-39A6-F12A-ABA9-8A1EDB472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62" y="6037160"/>
              <a:ext cx="1268938" cy="479683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AB7AB0AC-3DE7-05D2-C964-FF254CCF1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2277" y="415699"/>
              <a:ext cx="1895809" cy="305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97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7F836-0D55-6E29-DDE2-793221054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9DB8B1C-B0CD-B0A7-6939-05E768BC0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390AF535-2667-22CE-5D20-4ED53FB9116A}"/>
              </a:ext>
            </a:extLst>
          </p:cNvPr>
          <p:cNvGrpSpPr/>
          <p:nvPr/>
        </p:nvGrpSpPr>
        <p:grpSpPr>
          <a:xfrm>
            <a:off x="422277" y="415699"/>
            <a:ext cx="11363323" cy="6101144"/>
            <a:chOff x="422277" y="415699"/>
            <a:chExt cx="11363323" cy="6101144"/>
          </a:xfrm>
        </p:grpSpPr>
        <p:pic>
          <p:nvPicPr>
            <p:cNvPr id="4" name="Imagem 3" descr="Texto&#10;&#10;O conteúdo gerado por IA pode estar incorreto.">
              <a:extLst>
                <a:ext uri="{FF2B5EF4-FFF2-40B4-BE49-F238E27FC236}">
                  <a16:creationId xmlns:a16="http://schemas.microsoft.com/office/drawing/2014/main" id="{64DFFB74-C8AD-7767-527C-30FA5EAE2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62" y="6037160"/>
              <a:ext cx="1268938" cy="479683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995149AF-9488-E6C5-AA6A-798685A93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2277" y="415699"/>
              <a:ext cx="1895809" cy="305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05750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AECE9-3405-33E8-F31F-B05898EE8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A39C87B-79B2-99F8-7D33-0898A06AE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8" t="11940" r="37318" b="300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39499ECD-83A1-5D38-45A9-07254E89A619}"/>
              </a:ext>
            </a:extLst>
          </p:cNvPr>
          <p:cNvCxnSpPr>
            <a:cxnSpLocks/>
          </p:cNvCxnSpPr>
          <p:nvPr/>
        </p:nvCxnSpPr>
        <p:spPr>
          <a:xfrm>
            <a:off x="5278302" y="954824"/>
            <a:ext cx="0" cy="44867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A5079814-4909-F72D-C1E0-686C13176C32}"/>
              </a:ext>
            </a:extLst>
          </p:cNvPr>
          <p:cNvSpPr/>
          <p:nvPr/>
        </p:nvSpPr>
        <p:spPr>
          <a:xfrm>
            <a:off x="4178711" y="4208146"/>
            <a:ext cx="928887" cy="443346"/>
          </a:xfrm>
          <a:prstGeom prst="roundRect">
            <a:avLst/>
          </a:prstGeom>
          <a:solidFill>
            <a:srgbClr val="DA28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614CED8-07AC-0CFD-92FC-77EDF2C0CF9A}"/>
              </a:ext>
            </a:extLst>
          </p:cNvPr>
          <p:cNvSpPr txBox="1"/>
          <p:nvPr/>
        </p:nvSpPr>
        <p:spPr>
          <a:xfrm>
            <a:off x="1613257" y="586347"/>
            <a:ext cx="3447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endParaRPr lang="pt-BR" sz="2000" dirty="0">
              <a:solidFill>
                <a:schemeClr val="bg1"/>
              </a:solidFill>
              <a:latin typeface="AMX" pitchFamily="2" charset="0"/>
            </a:endParaRP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Internet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Internet dedicada (BLD)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Internet via satélite (IP SAT)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BLC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PABX Virtual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Vip Único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Número único 0800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MPLS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SD-</a:t>
            </a:r>
            <a:r>
              <a:rPr lang="pt-BR" sz="2000" dirty="0" err="1">
                <a:solidFill>
                  <a:schemeClr val="bg1"/>
                </a:solidFill>
                <a:latin typeface="AMX" pitchFamily="2" charset="0"/>
              </a:rPr>
              <a:t>Wan</a:t>
            </a:r>
            <a:endParaRPr lang="pt-BR" sz="2000" dirty="0">
              <a:solidFill>
                <a:schemeClr val="bg1"/>
              </a:solidFill>
              <a:latin typeface="AMX" pitchFamily="2" charset="0"/>
            </a:endParaRP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L2L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FFE1299-377A-17D5-0349-C689B9D926F4}"/>
              </a:ext>
            </a:extLst>
          </p:cNvPr>
          <p:cNvSpPr txBox="1"/>
          <p:nvPr/>
        </p:nvSpPr>
        <p:spPr>
          <a:xfrm>
            <a:off x="5248678" y="1042993"/>
            <a:ext cx="1761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pt-BR" sz="2500" b="1" dirty="0">
                <a:solidFill>
                  <a:schemeClr val="bg1"/>
                </a:solidFill>
                <a:latin typeface="AMX" pitchFamily="2" charset="0"/>
              </a:rPr>
              <a:t>Fixa avançada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7875401-F647-52C3-6DA6-35DEF5E93CFF}"/>
              </a:ext>
            </a:extLst>
          </p:cNvPr>
          <p:cNvGrpSpPr/>
          <p:nvPr/>
        </p:nvGrpSpPr>
        <p:grpSpPr>
          <a:xfrm>
            <a:off x="422277" y="415699"/>
            <a:ext cx="11363323" cy="6101144"/>
            <a:chOff x="422277" y="415699"/>
            <a:chExt cx="11363323" cy="6101144"/>
          </a:xfrm>
        </p:grpSpPr>
        <p:pic>
          <p:nvPicPr>
            <p:cNvPr id="6" name="Imagem 5" descr="Texto&#10;&#10;O conteúdo gerado por IA pode estar incorreto.">
              <a:extLst>
                <a:ext uri="{FF2B5EF4-FFF2-40B4-BE49-F238E27FC236}">
                  <a16:creationId xmlns:a16="http://schemas.microsoft.com/office/drawing/2014/main" id="{16F48D4D-45AF-0AD6-D847-E37C723B6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62" y="6037160"/>
              <a:ext cx="1268938" cy="479683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115C707C-E1CC-9DA2-4F78-9673B1BAD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2277" y="415699"/>
              <a:ext cx="1895809" cy="305119"/>
            </a:xfrm>
            <a:prstGeom prst="rect">
              <a:avLst/>
            </a:prstGeom>
          </p:spPr>
        </p:pic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39B5F9AB-DBF1-FDE0-AE5E-284D767AF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1478" y="1034998"/>
            <a:ext cx="826714" cy="8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66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Agrupar 20">
            <a:extLst>
              <a:ext uri="{FF2B5EF4-FFF2-40B4-BE49-F238E27FC236}">
                <a16:creationId xmlns:a16="http://schemas.microsoft.com/office/drawing/2014/main" id="{3A31812F-4758-C2A2-984E-FB1822ADD63D}"/>
              </a:ext>
            </a:extLst>
          </p:cNvPr>
          <p:cNvGrpSpPr/>
          <p:nvPr/>
        </p:nvGrpSpPr>
        <p:grpSpPr>
          <a:xfrm>
            <a:off x="1574508" y="2913870"/>
            <a:ext cx="9013487" cy="2271813"/>
            <a:chOff x="1574508" y="2913870"/>
            <a:chExt cx="9013487" cy="2271813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95C399D3-D8B8-3833-4F07-C1EADDD47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74508" y="2913870"/>
              <a:ext cx="4157698" cy="75691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0A3DFC4C-4E6A-0886-6A9D-3BFF7937A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74508" y="3665697"/>
              <a:ext cx="4157698" cy="756914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82EC0F08-80E3-8096-13BB-B22A75479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74508" y="4428769"/>
              <a:ext cx="4157698" cy="756914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74C70FC5-06B7-CC94-20E4-01F1E21B7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30297" y="2913870"/>
              <a:ext cx="4157698" cy="756914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FC82C597-0AD5-DD7E-6451-6734968AF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30297" y="3665697"/>
              <a:ext cx="4157698" cy="756914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803818F4-E72E-D2D7-28C9-5693319F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30297" y="4428769"/>
              <a:ext cx="4157698" cy="756914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139B7D81-BE45-78CF-1DB1-E19ECC090C50}"/>
                </a:ext>
              </a:extLst>
            </p:cNvPr>
            <p:cNvSpPr txBox="1"/>
            <p:nvPr/>
          </p:nvSpPr>
          <p:spPr>
            <a:xfrm>
              <a:off x="1574508" y="3068669"/>
              <a:ext cx="24075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3838"/>
              <a:r>
                <a:rPr lang="pt-BR" sz="1800" dirty="0">
                  <a:latin typeface="AMX Black" pitchFamily="2" charset="0"/>
                </a:rPr>
                <a:t>O PRODUTO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EC03F54-95C7-0022-5F89-F3FEFDFF362D}"/>
                </a:ext>
              </a:extLst>
            </p:cNvPr>
            <p:cNvSpPr txBox="1"/>
            <p:nvPr/>
          </p:nvSpPr>
          <p:spPr>
            <a:xfrm>
              <a:off x="1809137" y="3827856"/>
              <a:ext cx="26645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dirty="0">
                  <a:latin typeface="AMX Black" pitchFamily="2" charset="0"/>
                </a:rPr>
                <a:t>FUNCIONAMENTO</a:t>
              </a:r>
              <a:endParaRPr lang="pt-BR" dirty="0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5A2CA7F5-60F5-3647-B849-8422D531E7DD}"/>
                </a:ext>
              </a:extLst>
            </p:cNvPr>
            <p:cNvSpPr txBox="1"/>
            <p:nvPr/>
          </p:nvSpPr>
          <p:spPr>
            <a:xfrm>
              <a:off x="1604005" y="4609814"/>
              <a:ext cx="32334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3838"/>
              <a:r>
                <a:rPr lang="pt-BR" sz="1800" dirty="0">
                  <a:latin typeface="AMX Black" pitchFamily="2" charset="0"/>
                </a:rPr>
                <a:t>BENEFÍCIOS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354A6135-2CF9-FF64-E1D6-A1E46F1E946B}"/>
                </a:ext>
              </a:extLst>
            </p:cNvPr>
            <p:cNvSpPr txBox="1"/>
            <p:nvPr/>
          </p:nvSpPr>
          <p:spPr>
            <a:xfrm>
              <a:off x="6498443" y="3096950"/>
              <a:ext cx="26140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3838"/>
              <a:r>
                <a:rPr lang="pt-BR" sz="1800" dirty="0">
                  <a:latin typeface="AMX Black" pitchFamily="2" charset="0"/>
                </a:rPr>
                <a:t>PÚBLICO-ALVO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B225D45B-9A4A-AFB5-BE6B-1A98B0A917B9}"/>
                </a:ext>
              </a:extLst>
            </p:cNvPr>
            <p:cNvSpPr txBox="1"/>
            <p:nvPr/>
          </p:nvSpPr>
          <p:spPr>
            <a:xfrm>
              <a:off x="6511253" y="3816449"/>
              <a:ext cx="31833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3838"/>
              <a:r>
                <a:rPr lang="pt-BR" sz="1800" dirty="0">
                  <a:latin typeface="AMX Black" pitchFamily="2" charset="0"/>
                </a:rPr>
                <a:t>POLÍTICA COMERCIAL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6B195A02-600C-D134-70C4-DA1A8B2335E9}"/>
                </a:ext>
              </a:extLst>
            </p:cNvPr>
            <p:cNvSpPr txBox="1"/>
            <p:nvPr/>
          </p:nvSpPr>
          <p:spPr>
            <a:xfrm>
              <a:off x="6736053" y="4602240"/>
              <a:ext cx="15033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dirty="0">
                  <a:latin typeface="AMX Black" pitchFamily="2" charset="0"/>
                </a:rPr>
                <a:t>ATIVAÇÃO</a:t>
              </a:r>
              <a:endParaRPr lang="pt-BR" dirty="0"/>
            </a:p>
          </p:txBody>
        </p:sp>
      </p:grpSp>
      <p:pic>
        <p:nvPicPr>
          <p:cNvPr id="19" name="Gráfico 18">
            <a:extLst>
              <a:ext uri="{FF2B5EF4-FFF2-40B4-BE49-F238E27FC236}">
                <a16:creationId xmlns:a16="http://schemas.microsoft.com/office/drawing/2014/main" id="{C2C0CB62-39FB-7B46-A2E6-1989D8800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0C19128A-2A33-72FC-1091-012572E0505F}"/>
              </a:ext>
            </a:extLst>
          </p:cNvPr>
          <p:cNvGrpSpPr/>
          <p:nvPr/>
        </p:nvGrpSpPr>
        <p:grpSpPr>
          <a:xfrm>
            <a:off x="792480" y="672899"/>
            <a:ext cx="8902127" cy="953814"/>
            <a:chOff x="792480" y="672899"/>
            <a:chExt cx="8902127" cy="953814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DAE71267-137A-1E25-CDFF-131841D04412}"/>
                </a:ext>
              </a:extLst>
            </p:cNvPr>
            <p:cNvSpPr/>
            <p:nvPr/>
          </p:nvSpPr>
          <p:spPr>
            <a:xfrm>
              <a:off x="792480" y="672899"/>
              <a:ext cx="7904480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7657C7E-AD99-5C70-F385-72124C77A1CF}"/>
                </a:ext>
              </a:extLst>
            </p:cNvPr>
            <p:cNvSpPr txBox="1"/>
            <p:nvPr/>
          </p:nvSpPr>
          <p:spPr>
            <a:xfrm>
              <a:off x="1036110" y="815819"/>
              <a:ext cx="865849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800" dirty="0">
                  <a:solidFill>
                    <a:schemeClr val="bg1"/>
                  </a:solidFill>
                  <a:latin typeface="AMX" pitchFamily="2" charset="77"/>
                </a:rPr>
                <a:t>Confira os assuntos que </a:t>
              </a:r>
              <a:r>
                <a:rPr lang="pt-BR" sz="3800" b="1" dirty="0">
                  <a:solidFill>
                    <a:schemeClr val="bg1"/>
                  </a:solidFill>
                  <a:latin typeface="AMX" pitchFamily="2" charset="77"/>
                </a:rPr>
                <a:t>vamos ver</a:t>
              </a:r>
              <a:endParaRPr lang="pt-BR" sz="380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</p:grpSp>
      <p:pic>
        <p:nvPicPr>
          <p:cNvPr id="16" name="Gráfico 15">
            <a:extLst>
              <a:ext uri="{FF2B5EF4-FFF2-40B4-BE49-F238E27FC236}">
                <a16:creationId xmlns:a16="http://schemas.microsoft.com/office/drawing/2014/main" id="{D61AC797-5F30-16A0-90F8-7897656ED4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9645"/>
          <a:stretch>
            <a:fillRect/>
          </a:stretch>
        </p:blipFill>
        <p:spPr>
          <a:xfrm>
            <a:off x="956737" y="0"/>
            <a:ext cx="8026289" cy="18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346868E-534C-DA2E-18C0-AC2618CA7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2913870"/>
            <a:ext cx="4157698" cy="75691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2C77B5BF-A807-1488-94DF-8FAFB378C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3665697"/>
            <a:ext cx="4157698" cy="75691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4BC346C-8FBA-EB16-63CE-9403D63F7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4428769"/>
            <a:ext cx="4157698" cy="75691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776F09E5-5781-5B75-DC9D-51D499E0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2913870"/>
            <a:ext cx="4157698" cy="756914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8FFDE97F-1093-5D48-4B83-22BB0A504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3665697"/>
            <a:ext cx="4157698" cy="7569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F4295B2-3CD4-7FA5-D1F1-EA81B8048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4428769"/>
            <a:ext cx="4157698" cy="75691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BD6B4B4F-2B38-788B-EB5B-E55109423F9B}"/>
              </a:ext>
            </a:extLst>
          </p:cNvPr>
          <p:cNvSpPr txBox="1"/>
          <p:nvPr/>
        </p:nvSpPr>
        <p:spPr>
          <a:xfrm>
            <a:off x="1574508" y="3087523"/>
            <a:ext cx="2407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solidFill>
                  <a:srgbClr val="EC4949"/>
                </a:solidFill>
                <a:latin typeface="AMX Black" pitchFamily="2" charset="0"/>
              </a:rPr>
              <a:t>O PRODUTO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CE189BF-D8AA-7A87-91CA-585E3787DC87}"/>
              </a:ext>
            </a:extLst>
          </p:cNvPr>
          <p:cNvSpPr txBox="1"/>
          <p:nvPr/>
        </p:nvSpPr>
        <p:spPr>
          <a:xfrm>
            <a:off x="1809137" y="3827856"/>
            <a:ext cx="2664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MX Black" pitchFamily="2" charset="0"/>
              </a:rPr>
              <a:t>FUNCIONAMENTO</a:t>
            </a:r>
            <a:endParaRPr lang="pt-BR" dirty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44B9BF4-FFB9-A1DD-D87D-2A41A22CF0F5}"/>
              </a:ext>
            </a:extLst>
          </p:cNvPr>
          <p:cNvSpPr txBox="1"/>
          <p:nvPr/>
        </p:nvSpPr>
        <p:spPr>
          <a:xfrm>
            <a:off x="1604005" y="4609814"/>
            <a:ext cx="3233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BENEFÍCIOS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4568668-2EFD-FBF2-1545-651E5AEDB37E}"/>
              </a:ext>
            </a:extLst>
          </p:cNvPr>
          <p:cNvSpPr txBox="1"/>
          <p:nvPr/>
        </p:nvSpPr>
        <p:spPr>
          <a:xfrm>
            <a:off x="6498443" y="3096950"/>
            <a:ext cx="2614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PÚBLICO-ALVO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91C8FC5-6B85-DB60-CFB8-1DC2559745B7}"/>
              </a:ext>
            </a:extLst>
          </p:cNvPr>
          <p:cNvSpPr txBox="1"/>
          <p:nvPr/>
        </p:nvSpPr>
        <p:spPr>
          <a:xfrm>
            <a:off x="6511253" y="3816449"/>
            <a:ext cx="318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POLÍTICA COMERCIAL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99EF743-9667-23D2-9B46-A400DA99D9E6}"/>
              </a:ext>
            </a:extLst>
          </p:cNvPr>
          <p:cNvSpPr txBox="1"/>
          <p:nvPr/>
        </p:nvSpPr>
        <p:spPr>
          <a:xfrm>
            <a:off x="6736053" y="4602240"/>
            <a:ext cx="150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MX Black" pitchFamily="2" charset="0"/>
              </a:rPr>
              <a:t>ATIVAÇÃO</a:t>
            </a:r>
            <a:endParaRPr lang="pt-BR" dirty="0"/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ED74E776-45B2-71A8-3055-CFB219AC1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0890DCA4-F766-692E-5504-01798516B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62234" y="3150907"/>
            <a:ext cx="295275" cy="21907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ECDA74CE-C00F-411C-BF7A-57313C4574D4}"/>
              </a:ext>
            </a:extLst>
          </p:cNvPr>
          <p:cNvGrpSpPr/>
          <p:nvPr/>
        </p:nvGrpSpPr>
        <p:grpSpPr>
          <a:xfrm>
            <a:off x="792480" y="672899"/>
            <a:ext cx="8902127" cy="953814"/>
            <a:chOff x="792480" y="672899"/>
            <a:chExt cx="8902127" cy="953814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EC3BF2DC-4EE2-EE4A-495A-C48EF20015E4}"/>
                </a:ext>
              </a:extLst>
            </p:cNvPr>
            <p:cNvSpPr/>
            <p:nvPr/>
          </p:nvSpPr>
          <p:spPr>
            <a:xfrm>
              <a:off x="792480" y="672899"/>
              <a:ext cx="7904480" cy="953814"/>
            </a:xfrm>
            <a:prstGeom prst="roundRect">
              <a:avLst/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FCFD4197-7C62-BF59-E386-DEEFEAE8F73C}"/>
                </a:ext>
              </a:extLst>
            </p:cNvPr>
            <p:cNvSpPr txBox="1"/>
            <p:nvPr/>
          </p:nvSpPr>
          <p:spPr>
            <a:xfrm>
              <a:off x="1036110" y="815819"/>
              <a:ext cx="865849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800" dirty="0">
                  <a:solidFill>
                    <a:schemeClr val="bg1"/>
                  </a:solidFill>
                  <a:latin typeface="AMX" pitchFamily="2" charset="77"/>
                </a:rPr>
                <a:t>Confira os assuntos que </a:t>
              </a:r>
              <a:r>
                <a:rPr lang="pt-BR" sz="3800" b="1" dirty="0">
                  <a:solidFill>
                    <a:schemeClr val="bg1"/>
                  </a:solidFill>
                  <a:latin typeface="AMX" pitchFamily="2" charset="77"/>
                </a:rPr>
                <a:t>vamos ver</a:t>
              </a:r>
              <a:endParaRPr lang="pt-BR" sz="380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</p:grpSp>
      <p:pic>
        <p:nvPicPr>
          <p:cNvPr id="11" name="Gráfico 10">
            <a:extLst>
              <a:ext uri="{FF2B5EF4-FFF2-40B4-BE49-F238E27FC236}">
                <a16:creationId xmlns:a16="http://schemas.microsoft.com/office/drawing/2014/main" id="{97738CBB-E89A-06F5-7B57-72E16C38CC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9645"/>
          <a:stretch>
            <a:fillRect/>
          </a:stretch>
        </p:blipFill>
        <p:spPr>
          <a:xfrm>
            <a:off x="956737" y="0"/>
            <a:ext cx="8026289" cy="18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EC4AA784-A52C-43AE-AAD5-464F4A2BC5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0C5409-B82E-407A-95EE-BDEBC4CD90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A666D3-B62D-42DF-8905-7B802C7557CF}">
  <ds:schemaRefs>
    <ds:schemaRef ds:uri="7babed9f-316c-44a4-80aa-0c7e514345e0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05ec3496-d55f-4088-b91d-c078abc80e92"/>
    <ds:schemaRef ds:uri="81d509b4-a50c-4eb4-9c41-c741e6a7502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2025.07.17_FI_Lojas_Teams_SVAS_Fixo_LA</Template>
  <TotalTime>3773</TotalTime>
  <Words>4427</Words>
  <Application>Microsoft Office PowerPoint</Application>
  <PresentationFormat>Widescreen</PresentationFormat>
  <Paragraphs>528</Paragraphs>
  <Slides>43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2" baseType="lpstr">
      <vt:lpstr>AMX</vt:lpstr>
      <vt:lpstr>AMX Black</vt:lpstr>
      <vt:lpstr>Aptos</vt:lpstr>
      <vt:lpstr>Arial</vt:lpstr>
      <vt:lpstr>Arial Black</vt:lpstr>
      <vt:lpstr>Calibri</vt:lpstr>
      <vt:lpstr>Segoe UI</vt:lpstr>
      <vt:lpstr>Verdana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Luiza Guimarães d'Avila</dc:creator>
  <cp:lastModifiedBy>Paula Mascarenhas</cp:lastModifiedBy>
  <cp:revision>210</cp:revision>
  <dcterms:created xsi:type="dcterms:W3CDTF">2025-11-14T19:06:43Z</dcterms:created>
  <dcterms:modified xsi:type="dcterms:W3CDTF">2026-05-07T15:58:40Z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