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27"/>
  </p:notesMasterIdLst>
  <p:sldIdLst>
    <p:sldId id="259" r:id="rId5"/>
    <p:sldId id="260" r:id="rId6"/>
    <p:sldId id="565" r:id="rId7"/>
    <p:sldId id="261" r:id="rId8"/>
    <p:sldId id="563" r:id="rId9"/>
    <p:sldId id="564" r:id="rId10"/>
    <p:sldId id="269" r:id="rId11"/>
    <p:sldId id="262" r:id="rId12"/>
    <p:sldId id="263" r:id="rId13"/>
    <p:sldId id="256" r:id="rId14"/>
    <p:sldId id="264" r:id="rId15"/>
    <p:sldId id="302" r:id="rId16"/>
    <p:sldId id="276" r:id="rId17"/>
    <p:sldId id="272" r:id="rId18"/>
    <p:sldId id="277" r:id="rId19"/>
    <p:sldId id="278" r:id="rId20"/>
    <p:sldId id="301" r:id="rId21"/>
    <p:sldId id="560" r:id="rId22"/>
    <p:sldId id="279" r:id="rId23"/>
    <p:sldId id="566" r:id="rId24"/>
    <p:sldId id="297" r:id="rId25"/>
    <p:sldId id="55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96E8622-CFD2-439E-9347-780CD8E8A196}">
          <p14:sldIdLst>
            <p14:sldId id="259"/>
            <p14:sldId id="260"/>
            <p14:sldId id="565"/>
            <p14:sldId id="261"/>
            <p14:sldId id="563"/>
            <p14:sldId id="564"/>
            <p14:sldId id="269"/>
            <p14:sldId id="262"/>
          </p14:sldIdLst>
        </p14:section>
        <p14:section name="O produto e características" id="{27124011-8D0E-48EF-BB9D-4300B06D62F8}">
          <p14:sldIdLst>
            <p14:sldId id="263"/>
            <p14:sldId id="256"/>
            <p14:sldId id="264"/>
            <p14:sldId id="302"/>
          </p14:sldIdLst>
        </p14:section>
        <p14:section name="Funcionamento" id="{545C712D-D033-49FF-9499-CD2795FC96E3}">
          <p14:sldIdLst>
            <p14:sldId id="276"/>
            <p14:sldId id="272"/>
            <p14:sldId id="277"/>
            <p14:sldId id="278"/>
            <p14:sldId id="301"/>
            <p14:sldId id="560"/>
          </p14:sldIdLst>
        </p14:section>
        <p14:section name="Benefícios" id="{2D5BD655-0665-4FAC-BE88-4C69B8C90681}">
          <p14:sldIdLst>
            <p14:sldId id="279"/>
            <p14:sldId id="566"/>
          </p14:sldIdLst>
        </p14:section>
        <p14:section name="Público-alvo" id="{80EBD8E8-0DDD-4CA7-B21C-151B338282FD}">
          <p14:sldIdLst/>
        </p14:section>
        <p14:section name="Política comercial" id="{867E34DC-C2FB-4892-BB3A-CF56F50728A9}">
          <p14:sldIdLst>
            <p14:sldId id="297"/>
          </p14:sldIdLst>
        </p14:section>
        <p14:section name="Ativação" id="{64CF445C-56EB-429D-B7A1-C32A914420B1}">
          <p14:sldIdLst>
            <p14:sldId id="5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000"/>
    <a:srgbClr val="EC4949"/>
    <a:srgbClr val="4BE3EB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0" autoAdjust="0"/>
    <p:restoredTop sz="86068" autoAdjust="0"/>
  </p:normalViewPr>
  <p:slideViewPr>
    <p:cSldViewPr snapToGrid="0">
      <p:cViewPr varScale="1">
        <p:scale>
          <a:sx n="97" d="100"/>
          <a:sy n="97" d="100"/>
        </p:scale>
        <p:origin x="9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CEB7-347C-405D-8C8F-75EFCCD85ED4}" type="datetimeFigureOut">
              <a:rPr lang="pt-BR" smtClean="0"/>
              <a:t>29/04/2026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A86BF-C434-4530-929B-BBD1B7738E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01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iadordecruzadinhas.com.br/crossword/cw_1770742248811_004p7kguh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Calibri"/>
                <a:ea typeface="Calibri"/>
                <a:cs typeface="Calibri"/>
              </a:rPr>
              <a:t>Facilitador</a:t>
            </a:r>
            <a:r>
              <a:rPr lang="en-US" dirty="0">
                <a:latin typeface="Calibri"/>
                <a:ea typeface="Calibri"/>
                <a:cs typeface="Calibri"/>
              </a:rPr>
              <a:t>: </a:t>
            </a:r>
            <a:r>
              <a:rPr lang="en-US" dirty="0" err="1">
                <a:latin typeface="Calibri"/>
                <a:ea typeface="Calibri"/>
                <a:cs typeface="Calibri"/>
              </a:rPr>
              <a:t>Relembre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combinados</a:t>
            </a:r>
            <a:r>
              <a:rPr lang="en-US" dirty="0">
                <a:latin typeface="Calibri"/>
                <a:ea typeface="Calibri"/>
                <a:cs typeface="Calibri"/>
              </a:rPr>
              <a:t> junto </a:t>
            </a:r>
            <a:r>
              <a:rPr lang="en-US" dirty="0" err="1">
                <a:latin typeface="Calibri"/>
                <a:ea typeface="Calibri"/>
                <a:cs typeface="Calibri"/>
              </a:rPr>
              <a:t>ao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grupo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803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F3E98-4CF3-69A0-C23E-57CE4D3A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564A40-19ED-616E-952A-30447A75D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BA5E603-CC70-006B-6910-75F61B433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MX"/>
              </a:rPr>
              <a:t>Entrada, classificação e rotulagem do tráfego</a:t>
            </a:r>
            <a:br>
              <a:rPr lang="pt-BR" altLang="pt-BR" dirty="0">
                <a:latin typeface="AMX"/>
              </a:rPr>
            </a:br>
            <a:r>
              <a:rPr lang="pt-BR" altLang="pt-BR" dirty="0">
                <a:latin typeface="AMX"/>
              </a:rPr>
              <a:t>Os dados entram na rede da operadora, são classificados por tipo e prioridade e recebem rótulos (</a:t>
            </a:r>
            <a:r>
              <a:rPr lang="pt-BR" altLang="pt-BR" dirty="0" err="1">
                <a:latin typeface="AMX"/>
              </a:rPr>
              <a:t>labels</a:t>
            </a:r>
            <a:r>
              <a:rPr lang="pt-BR" altLang="pt-BR" dirty="0">
                <a:latin typeface="AMX"/>
              </a:rPr>
              <a:t>) que definem o caminho a ser seguido.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MX"/>
              </a:rPr>
              <a:t>Encaminhamento inteligente com </a:t>
            </a:r>
            <a:r>
              <a:rPr lang="pt-BR" altLang="pt-BR" b="1" dirty="0" err="1">
                <a:latin typeface="AMX"/>
              </a:rPr>
              <a:t>QoS</a:t>
            </a:r>
            <a:br>
              <a:rPr lang="pt-BR" altLang="pt-BR" dirty="0">
                <a:latin typeface="AMX"/>
              </a:rPr>
            </a:br>
            <a:r>
              <a:rPr lang="pt-BR" altLang="pt-BR" dirty="0">
                <a:latin typeface="AMX"/>
              </a:rPr>
              <a:t>Os pacotes são transportados por caminhos pré-definidos (</a:t>
            </a:r>
            <a:r>
              <a:rPr lang="pt-BR" altLang="pt-BR" dirty="0" err="1">
                <a:latin typeface="AMX"/>
              </a:rPr>
              <a:t>LSPs</a:t>
            </a:r>
            <a:r>
              <a:rPr lang="pt-BR" altLang="pt-BR" dirty="0">
                <a:latin typeface="AMX"/>
              </a:rPr>
              <a:t>), com aplicação de Qualidade de Serviço para priorizar voz, vídeo e aplicações críticas.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MX"/>
              </a:rPr>
              <a:t>Isolamento e entrega segura dos dados</a:t>
            </a:r>
            <a:br>
              <a:rPr lang="pt-BR" altLang="pt-BR" dirty="0">
                <a:latin typeface="AMX"/>
              </a:rPr>
            </a:br>
            <a:r>
              <a:rPr lang="pt-BR" altLang="pt-BR" dirty="0">
                <a:latin typeface="AMX"/>
              </a:rPr>
              <a:t>Os rótulos garantem o isolamento da VPN corporativa e, ao final do percurso, são removidos para a entrega dos dados como em uma rede privada única</a:t>
            </a:r>
            <a:endParaRPr lang="pt-BR" dirty="0">
              <a:latin typeface="AMX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EB150A-0586-C02C-353B-7FF0C860E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650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hora de ajudar os participantes a refletirem no que acabaram de aprender. Vamos fazer uma dinâmica com palavras-cruzadas, serão dadas dicas e os participantes terão 5 min para realizar a atividade. </a:t>
            </a:r>
          </a:p>
          <a:p>
            <a:endParaRPr lang="pt-BR" dirty="0"/>
          </a:p>
          <a:p>
            <a:r>
              <a:rPr lang="pt-BR" dirty="0"/>
              <a:t>Envie o link para os participantes. </a:t>
            </a:r>
          </a:p>
          <a:p>
            <a:r>
              <a:rPr lang="pt-BR" dirty="0">
                <a:hlinkClick r:id="rId3" tooltip="https://criadordecruzadinhas.com.br/crossword/cw_1770742248811_004p7kguh"/>
              </a:rPr>
              <a:t>https://criadordecruzadinhas.com.br/crossword/cw_1770742248811_004p7kguh</a:t>
            </a:r>
            <a:endParaRPr lang="pt-BR" dirty="0"/>
          </a:p>
          <a:p>
            <a:r>
              <a:rPr lang="pt-BR" dirty="0"/>
              <a:t>Gabarito:</a:t>
            </a:r>
          </a:p>
          <a:p>
            <a:r>
              <a:rPr lang="pt-BR" dirty="0"/>
              <a:t>1. VPN</a:t>
            </a:r>
          </a:p>
          <a:p>
            <a:r>
              <a:rPr lang="pt-BR" dirty="0"/>
              <a:t>2. MPLS</a:t>
            </a:r>
          </a:p>
          <a:p>
            <a:r>
              <a:rPr lang="pt-BR" dirty="0"/>
              <a:t>3. ESCALABILIDADE</a:t>
            </a:r>
          </a:p>
          <a:p>
            <a:r>
              <a:rPr lang="pt-BR" dirty="0"/>
              <a:t>4. COS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22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explique:</a:t>
            </a:r>
          </a:p>
          <a:p>
            <a:endParaRPr lang="pt-BR" dirty="0"/>
          </a:p>
          <a:p>
            <a:r>
              <a:rPr lang="pt-BR" dirty="0"/>
              <a:t>Em uma </a:t>
            </a:r>
            <a:r>
              <a:rPr lang="pt-BR" b="1" dirty="0"/>
              <a:t>rede MPLS</a:t>
            </a:r>
            <a:r>
              <a:rPr lang="pt-BR" dirty="0"/>
              <a:t>, </a:t>
            </a:r>
            <a:r>
              <a:rPr lang="pt-BR" b="1" dirty="0"/>
              <a:t>flexibilidade de topologia para uma rede sob medida</a:t>
            </a:r>
            <a:r>
              <a:rPr lang="pt-BR" dirty="0"/>
              <a:t> significa a capacidade de </a:t>
            </a:r>
            <a:r>
              <a:rPr lang="pt-BR" b="1" dirty="0"/>
              <a:t>desenhar a arquitetura da rede exatamente de acordo com as necessidades do negócio</a:t>
            </a:r>
            <a:r>
              <a:rPr lang="pt-BR" dirty="0"/>
              <a:t>, e não o contrário.</a:t>
            </a:r>
          </a:p>
          <a:p>
            <a:r>
              <a:rPr lang="pt-BR" dirty="0"/>
              <a:t>Na prática, isso quer dizer que a empresa pode: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Escolher como os pontos se conectam</a:t>
            </a:r>
            <a:r>
              <a:rPr lang="pt-BR" dirty="0"/>
              <a:t>: topologia em </a:t>
            </a:r>
            <a:r>
              <a:rPr lang="pt-BR" b="1" dirty="0"/>
              <a:t>estrela</a:t>
            </a:r>
            <a:r>
              <a:rPr lang="pt-BR" dirty="0"/>
              <a:t>, </a:t>
            </a:r>
            <a:r>
              <a:rPr lang="pt-BR" b="1" dirty="0"/>
              <a:t>malha</a:t>
            </a:r>
            <a:r>
              <a:rPr lang="pt-BR" dirty="0"/>
              <a:t>, </a:t>
            </a:r>
            <a:r>
              <a:rPr lang="pt-BR" b="1" dirty="0"/>
              <a:t>hub-</a:t>
            </a:r>
            <a:r>
              <a:rPr lang="pt-BR" b="1" dirty="0" err="1"/>
              <a:t>and</a:t>
            </a:r>
            <a:r>
              <a:rPr lang="pt-BR" b="1" dirty="0"/>
              <a:t>-</a:t>
            </a:r>
            <a:r>
              <a:rPr lang="pt-BR" b="1" dirty="0" err="1"/>
              <a:t>spoke</a:t>
            </a:r>
            <a:r>
              <a:rPr lang="pt-BR" dirty="0"/>
              <a:t> ou </a:t>
            </a:r>
            <a:r>
              <a:rPr lang="pt-BR" b="1" dirty="0"/>
              <a:t>híbrida</a:t>
            </a:r>
            <a:r>
              <a:rPr lang="pt-BR" dirty="0"/>
              <a:t>, conforme o fluxo de dados.</a:t>
            </a:r>
            <a:endParaRPr lang="pt-B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Ajustar o papel de cada unidade</a:t>
            </a:r>
            <a:r>
              <a:rPr lang="pt-BR" dirty="0"/>
              <a:t>: filiais podem falar apenas com a matriz, ou se comunicar diretamente entre si.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Evoluir a rede ao longo do tempo</a:t>
            </a:r>
            <a:r>
              <a:rPr lang="pt-BR" dirty="0"/>
              <a:t>: adicionar, remover ou alterar pontos sem redesenhar toda a infraestrutura.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Otimizar desempenho e custos</a:t>
            </a:r>
            <a:r>
              <a:rPr lang="pt-BR" dirty="0"/>
              <a:t>: aplicações críticas podem ter caminhos diretos e prioritários, enquanto tráfegos menos sensíveis seguem rotas mais simples.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Redução de custos de contratação: </a:t>
            </a:r>
            <a:r>
              <a:rPr lang="pt-BR" dirty="0"/>
              <a:t>elimina os altos custos de contratação de </a:t>
            </a:r>
            <a:r>
              <a:rPr lang="pt-BR" dirty="0">
                <a:ea typeface="+mn-lt"/>
                <a:cs typeface="+mn-lt"/>
              </a:rPr>
              <a:t>links dedicados mais caros</a:t>
            </a:r>
            <a:r>
              <a:rPr lang="pt-BR" dirty="0"/>
              <a:t>.</a:t>
            </a:r>
          </a:p>
          <a:p>
            <a:endParaRPr lang="pt-BR" b="1" dirty="0"/>
          </a:p>
          <a:p>
            <a:r>
              <a:rPr lang="pt-BR" dirty="0"/>
              <a:t>Em resumo, a flexibilidade de topologia no MPLS permite criar uma </a:t>
            </a:r>
            <a:r>
              <a:rPr lang="pt-BR" b="1" dirty="0"/>
              <a:t>rede corporativa personalizada</a:t>
            </a:r>
            <a:r>
              <a:rPr lang="pt-BR" dirty="0"/>
              <a:t>, alinhada à operação da empresa, garantindo </a:t>
            </a:r>
            <a:r>
              <a:rPr lang="pt-BR" b="1" dirty="0"/>
              <a:t>desempenho, controle e escalabilidade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395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B2E9A-15F6-B40B-FC29-D23A605E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210F19-8A09-55D7-B810-B1EE9D213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64E5A4-D3F1-B0C9-9125-31C83816A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explique cada um dos modelos.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Full </a:t>
            </a:r>
            <a:r>
              <a:rPr lang="pt-BR" b="1" dirty="0" err="1"/>
              <a:t>mesh</a:t>
            </a:r>
            <a:r>
              <a:rPr lang="pt-BR" b="1" dirty="0"/>
              <a:t> (malha): </a:t>
            </a:r>
            <a:r>
              <a:rPr lang="pt-BR" dirty="0"/>
              <a:t>Permite a Comunicação Direta. Neste modelo, todas as unidades (matriz e filiais) se comunicam diretamente umas com as outras. </a:t>
            </a:r>
            <a:r>
              <a:rPr lang="pt-BR" b="1" dirty="0"/>
              <a:t>Vantagem</a:t>
            </a:r>
            <a:r>
              <a:rPr lang="pt-BR" dirty="0"/>
              <a:t>: Máxima redundância e agilidade, pois o tráfego não precisa passar por um ponto central para chegar ao destino. Ideal para empresas descentralizadas.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Hub </a:t>
            </a:r>
            <a:r>
              <a:rPr lang="pt-BR" b="1" dirty="0" err="1"/>
              <a:t>and</a:t>
            </a:r>
            <a:r>
              <a:rPr lang="pt-BR" b="1" dirty="0"/>
              <a:t> </a:t>
            </a:r>
            <a:r>
              <a:rPr lang="pt-BR" b="1" dirty="0" err="1"/>
              <a:t>Spoke</a:t>
            </a:r>
            <a:r>
              <a:rPr lang="pt-BR" b="1" dirty="0"/>
              <a:t> (estrela): </a:t>
            </a:r>
            <a:r>
              <a:rPr lang="pt-BR" dirty="0"/>
              <a:t>Com esse modelo, todo o tráfego das filiais precisa passar obrigatoriamente por um ponto central (Hub/Matriz) antes de ir para qualquer outro lugar. </a:t>
            </a:r>
            <a:r>
              <a:rPr lang="pt-BR" b="1" dirty="0"/>
              <a:t>Vantagem</a:t>
            </a:r>
            <a:r>
              <a:rPr lang="pt-BR" dirty="0"/>
              <a:t>: Tem maior controle de segurança e facilidade de gestão, pois tudo passa pela inspeção da Matriz.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b="1" dirty="0"/>
              <a:t>Topologia mista</a:t>
            </a:r>
            <a:r>
              <a:rPr lang="pt-BR" dirty="0"/>
              <a:t>: Esse modelo permite criar regras específicas. Por exemplo: filiais importantes falam direto entre si (Full </a:t>
            </a:r>
            <a:r>
              <a:rPr lang="pt-BR" dirty="0" err="1"/>
              <a:t>Mesh</a:t>
            </a:r>
            <a:r>
              <a:rPr lang="pt-BR" dirty="0"/>
              <a:t>), enquanto lojas menores falam apenas com a regional (Hub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Spoke</a:t>
            </a:r>
            <a:r>
              <a:rPr lang="pt-BR" dirty="0"/>
              <a:t>). </a:t>
            </a:r>
            <a:r>
              <a:rPr lang="pt-BR" b="1" dirty="0"/>
              <a:t>Vantagem</a:t>
            </a:r>
            <a:r>
              <a:rPr lang="pt-BR" dirty="0"/>
              <a:t>: Otimização de custos e performance, desenhando a rede exatamente onde o tráfego é mais intenso.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D83782-8657-1A30-86ED-E53B9ECDA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75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Facilitador, explique que </a:t>
            </a:r>
            <a:r>
              <a:rPr lang="pt-BR" sz="1200" b="1" dirty="0">
                <a:solidFill>
                  <a:srgbClr val="820000"/>
                </a:solidFill>
              </a:rPr>
              <a:t>caso a empresa necessite acessar a rede pública, é necessário contratar um serviço adicional, como o Business Link, que garante uma conexão segura e de alto desempenho com a Internet mundial.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E9B2A-8AB6-FE3F-23DD-0FA69B12A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52A2B3-18DC-E5F2-D4C6-E6D033079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4D6249-FF01-0290-1BF2-CFC00AF3A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/>
              <a:t>Facilitador: Encerre o treinamento e se despeça dos participantes agradecendo pela atenção e participação.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DCB8D4-F25E-F260-344F-1BF1447DD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E0E2F-D2E1-4284-8BA9-858CBAA8D99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51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6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use esses tópicos para explicar rapidamente que o MPLS é uma solução que conecta a rede de diferentes unidades de uma empresa para manter a conexão </a:t>
            </a:r>
            <a:r>
              <a:rPr lang="pt-BR" b="1" dirty="0"/>
              <a:t>segura e estável.</a:t>
            </a:r>
          </a:p>
          <a:p>
            <a:endParaRPr lang="pt-BR" b="1" dirty="0"/>
          </a:p>
          <a:p>
            <a:r>
              <a:rPr lang="pt-BR" b="1" dirty="0"/>
              <a:t>Explique o que é MPLS: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É uma solução de VPN corporativa.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Proporciona conectividade segura e eficiente entre diferentes unidades de uma empresa.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É classificada como uma Rede Única de Dados.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Conecta filiais, data centers e sistemas (unidades).</a:t>
            </a:r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89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O MPLS não é uma VPN por si só, mas é uma das principais tecnologias usadas para criar </a:t>
            </a:r>
            <a:r>
              <a:rPr lang="pt-BR" sz="1200" dirty="0" err="1"/>
              <a:t>VPNs</a:t>
            </a:r>
            <a:r>
              <a:rPr lang="pt-BR" sz="1200" dirty="0"/>
              <a:t> corporativas.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“VPN MPLS”, se refere a uma VPN corporativa construída sobre a tecnologia MPLS.</a:t>
            </a: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/>
              <a:t>     Na prática do mercado, quando alguém fala </a:t>
            </a:r>
            <a:r>
              <a:rPr lang="pt-BR" sz="1200" b="1" dirty="0"/>
              <a:t>“VPN MPLS”</a:t>
            </a:r>
            <a:r>
              <a:rPr lang="pt-BR" sz="1200" dirty="0"/>
              <a:t>, está se referindo a uma </a:t>
            </a:r>
            <a:r>
              <a:rPr lang="pt-BR" sz="1200" b="1" dirty="0"/>
              <a:t>VPN corporativa construída sobre a tecnologia MPLS</a:t>
            </a:r>
            <a:r>
              <a:rPr lang="pt-BR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Facilitador, caso você ache necessário, explique o que é VPN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r>
              <a:rPr lang="pt-BR" b="1" dirty="0"/>
              <a:t>VPN (Virtual Private Network)</a:t>
            </a:r>
            <a:r>
              <a:rPr lang="pt-BR" dirty="0"/>
              <a:t> é um </a:t>
            </a:r>
            <a:r>
              <a:rPr lang="pt-BR" b="1" dirty="0"/>
              <a:t>conceito</a:t>
            </a:r>
            <a:r>
              <a:rPr lang="pt-BR" dirty="0"/>
              <a:t>, não uma tecnologia específica. Uma </a:t>
            </a:r>
            <a:r>
              <a:rPr lang="pt-BR" b="1" dirty="0"/>
              <a:t>rede privada lógica</a:t>
            </a:r>
            <a:r>
              <a:rPr lang="pt-BR" dirty="0"/>
              <a:t>, criada sobre uma infraestrutura compartilhada, que garante </a:t>
            </a:r>
            <a:r>
              <a:rPr lang="pt-BR" b="1" dirty="0"/>
              <a:t>isolamento, segurança e comunicação entre pontos autorizados</a:t>
            </a:r>
            <a:r>
              <a:rPr lang="pt-B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10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01D99-5FD7-E982-CEFE-ED1EDE69F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948028-0868-F652-8A46-A281F7AE4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590EEA4-35FD-3733-3C79-7921BDD7E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revise com o grupo o que  vocês viram neste capítulo.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MPLS é uma tecnologia usada para criar </a:t>
            </a:r>
            <a:r>
              <a:rPr kumimoji="0" lang="pt-BR" altLang="pt-BR" sz="1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VPNs</a:t>
            </a: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 corporativas, conectando filiais, data centers e sistemas em uma rede privada de dados.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MPLS não é uma VPN, mas uma das principais formas de implementá-la.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MX"/>
              </a:rPr>
              <a:t>O termo “VPN MPLS” refere-se à VPN corporativa construída sobre a tecnologia MPLS, garantindo segurança, desempenho e confiabilidade.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9EA7C5-3CDA-EE63-C483-2EED15504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15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99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 cada tópico</a:t>
            </a:r>
          </a:p>
          <a:p>
            <a:endParaRPr lang="pt-BR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O MPLS funciona como uma tecnologia de transporte que permite a criação de redes privadas corporativas sobre a infraestrutura da operadora.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O fluxo começa quando os dados de uma filial, matriz ou data center entram na rede MPLS por meio de um roteador de borda. Nesse momento, o tráfego é identificado e classificado, recebendo um rótulo que define o caminho a ser seguido dentro da rede.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Durante o percurso, o MPLS permite a aplicação de políticas de qualidade de serviço, priorizando aplicações críticas.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1200" dirty="0"/>
              <a:t>Ao chegar ao destino, o rótulo é removido e os dados são entregues como se estivessem circulando em uma única rede privada, segura e confiável.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985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explique as etapas de funcionamento do MPLS.</a:t>
            </a:r>
          </a:p>
          <a:p>
            <a:r>
              <a:rPr lang="pt-BR" b="1" dirty="0"/>
              <a:t>1. Classificação do tráfego</a:t>
            </a:r>
            <a:br>
              <a:rPr lang="pt-BR" dirty="0"/>
            </a:br>
            <a:r>
              <a:rPr lang="pt-BR" dirty="0"/>
              <a:t>Ao entrar na rede MPLS, o tráfego é </a:t>
            </a:r>
            <a:r>
              <a:rPr lang="pt-BR" b="1" dirty="0"/>
              <a:t>identificado e classificado</a:t>
            </a:r>
            <a:r>
              <a:rPr lang="pt-BR" dirty="0"/>
              <a:t> conforme regras definidas (tipo de aplicação, prioridade, origem ou destino).</a:t>
            </a:r>
          </a:p>
          <a:p>
            <a:r>
              <a:rPr lang="pt-BR" b="1" dirty="0"/>
              <a:t>2. Atribuição de rótulos (</a:t>
            </a:r>
            <a:r>
              <a:rPr lang="pt-BR" b="1" dirty="0" err="1"/>
              <a:t>labels</a:t>
            </a:r>
            <a:r>
              <a:rPr lang="pt-BR" b="1" dirty="0"/>
              <a:t>)</a:t>
            </a:r>
            <a:br>
              <a:rPr lang="pt-BR" dirty="0"/>
            </a:br>
            <a:r>
              <a:rPr lang="pt-BR" dirty="0"/>
              <a:t>Cada pacote recebe um </a:t>
            </a:r>
            <a:r>
              <a:rPr lang="pt-BR" b="1" dirty="0"/>
              <a:t>rótulo MPLS</a:t>
            </a:r>
            <a:r>
              <a:rPr lang="pt-BR" dirty="0"/>
              <a:t>, que substitui a análise completa do endereço IP e define o caminho que o dado deve seguir.</a:t>
            </a:r>
          </a:p>
          <a:p>
            <a:r>
              <a:rPr lang="pt-BR" b="1" dirty="0"/>
              <a:t>3. Encaminhamento por caminhos pré-definidos</a:t>
            </a:r>
            <a:br>
              <a:rPr lang="pt-BR" dirty="0"/>
            </a:br>
            <a:r>
              <a:rPr lang="pt-BR" dirty="0"/>
              <a:t>Dentro da rede da operadora, os equipamentos usam </a:t>
            </a:r>
            <a:r>
              <a:rPr lang="pt-BR" b="1" dirty="0"/>
              <a:t>apenas os rótulos</a:t>
            </a:r>
            <a:r>
              <a:rPr lang="pt-BR" dirty="0"/>
              <a:t> para encaminhar os pacotes pelos </a:t>
            </a:r>
            <a:r>
              <a:rPr lang="pt-BR" b="1" dirty="0" err="1"/>
              <a:t>Label</a:t>
            </a:r>
            <a:r>
              <a:rPr lang="pt-BR" b="1" dirty="0"/>
              <a:t> </a:t>
            </a:r>
            <a:r>
              <a:rPr lang="pt-BR" b="1" dirty="0" err="1"/>
              <a:t>Switched</a:t>
            </a:r>
            <a:r>
              <a:rPr lang="pt-BR" b="1" dirty="0"/>
              <a:t> Paths (</a:t>
            </a:r>
            <a:r>
              <a:rPr lang="pt-BR" b="1" dirty="0" err="1"/>
              <a:t>LSPs</a:t>
            </a:r>
            <a:r>
              <a:rPr lang="pt-BR" b="1" dirty="0"/>
              <a:t>)</a:t>
            </a:r>
            <a:r>
              <a:rPr lang="pt-BR" dirty="0"/>
              <a:t>, garantindo rapidez e previsibilidade.</a:t>
            </a:r>
          </a:p>
          <a:p>
            <a:r>
              <a:rPr lang="pt-BR" b="1" dirty="0"/>
              <a:t>4. Aplicação de Qualidade de Serviço (</a:t>
            </a:r>
            <a:r>
              <a:rPr lang="pt-BR" b="1" dirty="0" err="1"/>
              <a:t>QoS</a:t>
            </a:r>
            <a:r>
              <a:rPr lang="pt-BR" b="1" dirty="0"/>
              <a:t>)</a:t>
            </a:r>
            <a:br>
              <a:rPr lang="pt-BR" dirty="0"/>
            </a:br>
            <a:r>
              <a:rPr lang="pt-BR" dirty="0"/>
              <a:t>O MPLS permite </a:t>
            </a:r>
            <a:r>
              <a:rPr lang="pt-BR" b="1" dirty="0"/>
              <a:t>priorizar tráfegos críticos</a:t>
            </a:r>
            <a:r>
              <a:rPr lang="pt-BR" dirty="0"/>
              <a:t>, como voz e vídeo, assegurando desempenho mesmo em momentos de alta utilização.</a:t>
            </a:r>
          </a:p>
          <a:p>
            <a:r>
              <a:rPr lang="pt-BR" b="1" dirty="0"/>
              <a:t>5. Isolamento da VPN corporativa</a:t>
            </a:r>
            <a:br>
              <a:rPr lang="pt-BR" dirty="0"/>
            </a:br>
            <a:r>
              <a:rPr lang="pt-BR" dirty="0"/>
              <a:t>Os rótulos também garantem o </a:t>
            </a:r>
            <a:r>
              <a:rPr lang="pt-BR" b="1" dirty="0"/>
              <a:t>isolamento lógico da VPN</a:t>
            </a:r>
            <a:r>
              <a:rPr lang="pt-BR" dirty="0"/>
              <a:t>, impedindo que dados de clientes diferentes se misturem.</a:t>
            </a:r>
          </a:p>
          <a:p>
            <a:r>
              <a:rPr lang="pt-BR" b="1" dirty="0"/>
              <a:t>6. Remoção do rótulo e entrega do tráfego</a:t>
            </a:r>
            <a:br>
              <a:rPr lang="pt-BR" dirty="0"/>
            </a:br>
            <a:r>
              <a:rPr lang="pt-BR" dirty="0"/>
              <a:t>Ao sair da rede MPLS, o rótulo é removido e o pacote IP é entregue ao destino final, como se estivesse trafegando em uma </a:t>
            </a:r>
            <a:r>
              <a:rPr lang="pt-BR" b="1" dirty="0"/>
              <a:t>única rede privada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243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Facilitador, explique: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Uma rede inteligente sabe priorizar o que é importante. O sistema de classificação (</a:t>
            </a:r>
            <a:r>
              <a:rPr lang="pt-BR" sz="1200" dirty="0" err="1"/>
              <a:t>CoS</a:t>
            </a:r>
            <a:r>
              <a:rPr lang="pt-BR" sz="1200" dirty="0"/>
              <a:t>) e priorização (</a:t>
            </a:r>
            <a:r>
              <a:rPr lang="pt-BR" sz="1200" dirty="0" err="1"/>
              <a:t>QoS</a:t>
            </a:r>
            <a:r>
              <a:rPr lang="pt-BR" sz="1200" dirty="0"/>
              <a:t>) garantem que uma videoconferência não trave por causa de um e-mail sendo enviado.</a:t>
            </a: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Classe de voz e vídeo </a:t>
            </a:r>
            <a:r>
              <a:rPr lang="pt-BR" dirty="0"/>
              <a:t>- </a:t>
            </a:r>
            <a:r>
              <a:rPr lang="pt-BR" sz="1200" dirty="0">
                <a:solidFill>
                  <a:srgbClr val="820000"/>
                </a:solidFill>
              </a:rPr>
              <a:t>Prioriza a comunicação em tempo real. Essencial para garantir estabilidade e continuidade das chamadas e reuniões virtuais, sem "picotes" no áudio.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Classe de aplicações críticas </a:t>
            </a:r>
            <a:r>
              <a:rPr lang="pt-BR" dirty="0"/>
              <a:t>- </a:t>
            </a:r>
            <a:r>
              <a:rPr lang="pt-BR" sz="1200" dirty="0">
                <a:solidFill>
                  <a:srgbClr val="820000"/>
                </a:solidFill>
              </a:rPr>
              <a:t>Foca nos sistemas essenciais para a operação do negócio, como ERP, CRM e bases de dados corporativas que não podem sair do 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Classe de aplicações transacionais </a:t>
            </a:r>
            <a:r>
              <a:rPr lang="pt-BR" dirty="0"/>
              <a:t>- </a:t>
            </a:r>
            <a:r>
              <a:rPr lang="pt-BR" sz="1200" dirty="0">
                <a:solidFill>
                  <a:srgbClr val="820000"/>
                </a:solidFill>
              </a:rPr>
              <a:t>Destinada a atividades com necessidade de baixa latência (resposta imediata), como consultas a banco de dados e atualizações rápidas de sistema.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b="1" dirty="0">
                <a:solidFill>
                  <a:srgbClr val="820000"/>
                </a:solidFill>
              </a:rPr>
              <a:t>Best </a:t>
            </a:r>
            <a:r>
              <a:rPr lang="pt-BR" sz="1200" b="1" dirty="0" err="1">
                <a:solidFill>
                  <a:srgbClr val="820000"/>
                </a:solidFill>
              </a:rPr>
              <a:t>effort</a:t>
            </a:r>
            <a:r>
              <a:rPr lang="pt-BR" sz="1200" b="1" dirty="0">
                <a:solidFill>
                  <a:srgbClr val="820000"/>
                </a:solidFill>
              </a:rPr>
              <a:t> ou melhor esforço </a:t>
            </a:r>
            <a:r>
              <a:rPr lang="pt-BR" sz="1200" dirty="0">
                <a:solidFill>
                  <a:srgbClr val="820000"/>
                </a:solidFill>
              </a:rPr>
              <a:t>- Tráfego sem prioridade específica, utilizado para atividades gerais como navegação na web e e-mails, aproveitando a banda disponível.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00" dirty="0">
              <a:solidFill>
                <a:srgbClr val="82000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3A86BF-C434-4530-929B-BBD1B7738E7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78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 userDrawn="1"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 userDrawn="1"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 userDrawn="1"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 userDrawn="1"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 userDrawn="1"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4236EA-C3F9-001C-FD2D-8847DD77E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595B0F5-0C75-63D0-1AB9-14FD046D22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1C572EC-7C53-5D02-F733-12DCBA17E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5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5B84E5-28B1-D293-E9F7-3ACA6E6EC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7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F21D32-51F0-B2B2-1129-21641E0C9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12252960" cy="68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3ACB69A-4D95-0496-12B5-CCF5ABDB8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7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0" r:id="rId2"/>
    <p:sldLayoutId id="2147483684" r:id="rId3"/>
    <p:sldLayoutId id="2147483683" r:id="rId4"/>
    <p:sldLayoutId id="2147483682" r:id="rId5"/>
    <p:sldLayoutId id="2147483685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3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26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69.svg"/><Relationship Id="rId4" Type="http://schemas.openxmlformats.org/officeDocument/2006/relationships/image" Target="../media/image65.sv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47.sv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87.svg"/><Relationship Id="rId3" Type="http://schemas.openxmlformats.org/officeDocument/2006/relationships/image" Target="../media/image72.png"/><Relationship Id="rId21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5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image" Target="../media/image26.pn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svg"/><Relationship Id="rId22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18" Type="http://schemas.openxmlformats.org/officeDocument/2006/relationships/image" Target="../media/image27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1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svg"/><Relationship Id="rId19" Type="http://schemas.openxmlformats.org/officeDocument/2006/relationships/image" Target="../media/image68.png"/><Relationship Id="rId4" Type="http://schemas.openxmlformats.org/officeDocument/2006/relationships/image" Target="../media/image89.svg"/><Relationship Id="rId9" Type="http://schemas.openxmlformats.org/officeDocument/2006/relationships/image" Target="../media/image94.png"/><Relationship Id="rId14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0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110.png"/><Relationship Id="rId18" Type="http://schemas.openxmlformats.org/officeDocument/2006/relationships/image" Target="../media/image25.svg"/><Relationship Id="rId3" Type="http://schemas.openxmlformats.org/officeDocument/2006/relationships/image" Target="../media/image106.png"/><Relationship Id="rId7" Type="http://schemas.openxmlformats.org/officeDocument/2006/relationships/image" Target="../media/image72.png"/><Relationship Id="rId12" Type="http://schemas.openxmlformats.org/officeDocument/2006/relationships/image" Target="../media/image109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11" Type="http://schemas.openxmlformats.org/officeDocument/2006/relationships/image" Target="../media/image108.png"/><Relationship Id="rId5" Type="http://schemas.openxmlformats.org/officeDocument/2006/relationships/image" Target="../media/image26.png"/><Relationship Id="rId15" Type="http://schemas.openxmlformats.org/officeDocument/2006/relationships/image" Target="../media/image112.png"/><Relationship Id="rId10" Type="http://schemas.openxmlformats.org/officeDocument/2006/relationships/image" Target="../media/image79.svg"/><Relationship Id="rId4" Type="http://schemas.openxmlformats.org/officeDocument/2006/relationships/image" Target="../media/image107.svg"/><Relationship Id="rId9" Type="http://schemas.openxmlformats.org/officeDocument/2006/relationships/image" Target="../media/image78.png"/><Relationship Id="rId14" Type="http://schemas.openxmlformats.org/officeDocument/2006/relationships/image" Target="../media/image1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0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8.png"/><Relationship Id="rId12" Type="http://schemas.openxmlformats.org/officeDocument/2006/relationships/image" Target="../media/image13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17.png"/><Relationship Id="rId11" Type="http://schemas.openxmlformats.org/officeDocument/2006/relationships/image" Target="../media/image12.png"/><Relationship Id="rId5" Type="http://schemas.openxmlformats.org/officeDocument/2006/relationships/image" Target="../media/image116.png"/><Relationship Id="rId10" Type="http://schemas.openxmlformats.org/officeDocument/2006/relationships/image" Target="../media/image11.svg"/><Relationship Id="rId4" Type="http://schemas.openxmlformats.org/officeDocument/2006/relationships/image" Target="../media/image9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svg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DE1BC2-F822-8CCC-EC5D-8053DB98C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85F1E13-E8ED-33A7-A373-7C4964B86FB0}"/>
              </a:ext>
            </a:extLst>
          </p:cNvPr>
          <p:cNvSpPr txBox="1"/>
          <p:nvPr/>
        </p:nvSpPr>
        <p:spPr>
          <a:xfrm>
            <a:off x="897323" y="1761726"/>
            <a:ext cx="535915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b="1" dirty="0">
                <a:solidFill>
                  <a:schemeClr val="bg1"/>
                </a:solidFill>
              </a:rPr>
              <a:t>MPLS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FCAD924-33D3-B25D-15A7-C4F63EE47C7B}"/>
              </a:ext>
            </a:extLst>
          </p:cNvPr>
          <p:cNvSpPr txBox="1"/>
          <p:nvPr/>
        </p:nvSpPr>
        <p:spPr>
          <a:xfrm>
            <a:off x="897323" y="3820300"/>
            <a:ext cx="5900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Multiprotocol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Label</a:t>
            </a:r>
            <a:r>
              <a:rPr lang="pt-BR" sz="3000" dirty="0">
                <a:solidFill>
                  <a:schemeClr val="bg1"/>
                </a:solidFill>
              </a:rPr>
              <a:t> </a:t>
            </a:r>
            <a:r>
              <a:rPr lang="pt-BR" sz="3000" dirty="0" err="1">
                <a:solidFill>
                  <a:schemeClr val="bg1"/>
                </a:solidFill>
              </a:rPr>
              <a:t>Switching</a:t>
            </a:r>
            <a:endParaRPr lang="pt-BR" sz="3000" dirty="0">
              <a:solidFill>
                <a:schemeClr val="bg1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B684E9D-B97A-9A25-8F0D-478D2BD49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463" y="646971"/>
            <a:ext cx="2657475" cy="42862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F382CBB7-EBA4-0DFF-80FA-64989514B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463" y="5463946"/>
            <a:ext cx="1228725" cy="46672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511A625-E442-2848-E36A-0167C01D9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2177607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BFDD188-654E-75FB-40D8-2C04EFBBE74C}"/>
              </a:ext>
            </a:extLst>
          </p:cNvPr>
          <p:cNvGrpSpPr/>
          <p:nvPr/>
        </p:nvGrpSpPr>
        <p:grpSpPr>
          <a:xfrm>
            <a:off x="8597282" y="2257892"/>
            <a:ext cx="1718609" cy="417002"/>
            <a:chOff x="8846503" y="2218161"/>
            <a:chExt cx="1718609" cy="417002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6AC96BA4-22F7-A763-8443-DBEAEF7555A2}"/>
                </a:ext>
              </a:extLst>
            </p:cNvPr>
            <p:cNvSpPr/>
            <p:nvPr/>
          </p:nvSpPr>
          <p:spPr>
            <a:xfrm>
              <a:off x="8846503" y="2218161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3C409AE7-B22B-3F79-0395-94C92F484EA4}"/>
                </a:ext>
              </a:extLst>
            </p:cNvPr>
            <p:cNvSpPr txBox="1"/>
            <p:nvPr/>
          </p:nvSpPr>
          <p:spPr>
            <a:xfrm>
              <a:off x="9357969" y="2224304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FILIAL B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4F7A2D7-4DEB-2148-6FBD-9D4ACC48430C}"/>
              </a:ext>
            </a:extLst>
          </p:cNvPr>
          <p:cNvGrpSpPr/>
          <p:nvPr/>
        </p:nvGrpSpPr>
        <p:grpSpPr>
          <a:xfrm>
            <a:off x="2978667" y="2312405"/>
            <a:ext cx="1718609" cy="417002"/>
            <a:chOff x="3227888" y="2272674"/>
            <a:chExt cx="1718609" cy="417002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5BD87E98-AF68-2B8F-58DA-70086DA63DD4}"/>
                </a:ext>
              </a:extLst>
            </p:cNvPr>
            <p:cNvSpPr/>
            <p:nvPr/>
          </p:nvSpPr>
          <p:spPr>
            <a:xfrm>
              <a:off x="3227888" y="2272674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257EB209-86EE-E67D-A5CA-DA3E6A0AB947}"/>
                </a:ext>
              </a:extLst>
            </p:cNvPr>
            <p:cNvSpPr txBox="1"/>
            <p:nvPr/>
          </p:nvSpPr>
          <p:spPr>
            <a:xfrm>
              <a:off x="3345305" y="2278817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MATRIZ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CB46C30-5642-2617-4EBD-374C47495874}"/>
              </a:ext>
            </a:extLst>
          </p:cNvPr>
          <p:cNvGrpSpPr/>
          <p:nvPr/>
        </p:nvGrpSpPr>
        <p:grpSpPr>
          <a:xfrm>
            <a:off x="2978667" y="4463747"/>
            <a:ext cx="1718609" cy="417002"/>
            <a:chOff x="3227888" y="4424016"/>
            <a:chExt cx="1718609" cy="417002"/>
          </a:xfrm>
        </p:grpSpPr>
        <p:sp>
          <p:nvSpPr>
            <p:cNvPr id="48" name="Retângulo: Cantos Arredondados 47">
              <a:extLst>
                <a:ext uri="{FF2B5EF4-FFF2-40B4-BE49-F238E27FC236}">
                  <a16:creationId xmlns:a16="http://schemas.microsoft.com/office/drawing/2014/main" id="{424F0782-0D97-5DB2-5C27-E58EBC3AD955}"/>
                </a:ext>
              </a:extLst>
            </p:cNvPr>
            <p:cNvSpPr/>
            <p:nvPr/>
          </p:nvSpPr>
          <p:spPr>
            <a:xfrm>
              <a:off x="3227888" y="4424016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DA5E8584-4201-F0C7-487A-2B91C181E65E}"/>
                </a:ext>
              </a:extLst>
            </p:cNvPr>
            <p:cNvSpPr txBox="1"/>
            <p:nvPr/>
          </p:nvSpPr>
          <p:spPr>
            <a:xfrm>
              <a:off x="3345305" y="4430159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FILIAL A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4006795-65F4-524C-9051-1A8405732A75}"/>
              </a:ext>
            </a:extLst>
          </p:cNvPr>
          <p:cNvGrpSpPr/>
          <p:nvPr/>
        </p:nvGrpSpPr>
        <p:grpSpPr>
          <a:xfrm>
            <a:off x="8597282" y="4445824"/>
            <a:ext cx="1718609" cy="417002"/>
            <a:chOff x="8846503" y="4406093"/>
            <a:chExt cx="1718609" cy="417002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045CB466-8114-BE08-0063-2FF6387B1A05}"/>
                </a:ext>
              </a:extLst>
            </p:cNvPr>
            <p:cNvSpPr/>
            <p:nvPr/>
          </p:nvSpPr>
          <p:spPr>
            <a:xfrm>
              <a:off x="8846503" y="4406093"/>
              <a:ext cx="1718609" cy="417002"/>
            </a:xfrm>
            <a:prstGeom prst="roundRect">
              <a:avLst/>
            </a:prstGeom>
            <a:solidFill>
              <a:srgbClr val="EC49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noFill/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F331C3FC-D783-0A05-7E36-4EA3998704A3}"/>
                </a:ext>
              </a:extLst>
            </p:cNvPr>
            <p:cNvSpPr txBox="1"/>
            <p:nvPr/>
          </p:nvSpPr>
          <p:spPr>
            <a:xfrm>
              <a:off x="9357969" y="4412236"/>
              <a:ext cx="11943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</a:rPr>
                <a:t>FILIAL C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0AAA3-CE8D-9176-F594-167AAF1CDD0A}"/>
              </a:ext>
            </a:extLst>
          </p:cNvPr>
          <p:cNvSpPr txBox="1"/>
          <p:nvPr/>
        </p:nvSpPr>
        <p:spPr>
          <a:xfrm>
            <a:off x="3568698" y="725820"/>
            <a:ext cx="89753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MPLS é uma </a:t>
            </a:r>
            <a:r>
              <a:rPr lang="pt-BR" sz="2500" b="1" dirty="0"/>
              <a:t>tecnologia de infraestrutura </a:t>
            </a:r>
            <a:r>
              <a:rPr lang="pt-BR" sz="2500" dirty="0"/>
              <a:t>que conecta unidades em uma única rede privada de dados. 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16FCAB0-3163-5E82-34E0-52696A4B0195}"/>
              </a:ext>
            </a:extLst>
          </p:cNvPr>
          <p:cNvSpPr/>
          <p:nvPr/>
        </p:nvSpPr>
        <p:spPr>
          <a:xfrm>
            <a:off x="561123" y="482720"/>
            <a:ext cx="2553469" cy="1609524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6EEA6E7-D036-7233-E90D-10F02B98C200}"/>
              </a:ext>
            </a:extLst>
          </p:cNvPr>
          <p:cNvSpPr txBox="1"/>
          <p:nvPr/>
        </p:nvSpPr>
        <p:spPr>
          <a:xfrm>
            <a:off x="756256" y="482720"/>
            <a:ext cx="3223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880000"/>
                </a:solidFill>
              </a:rPr>
              <a:t>O que é </a:t>
            </a:r>
            <a:r>
              <a:rPr lang="pt-BR" sz="4800" b="1" dirty="0">
                <a:solidFill>
                  <a:srgbClr val="880000"/>
                </a:solidFill>
              </a:rPr>
              <a:t>MPLS?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04FC892-494D-79F9-233D-FD908FE6E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9850" y="1979598"/>
            <a:ext cx="1314450" cy="12858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3D54BBA-84C1-710F-8BC1-8DDDF053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1007" y="1951023"/>
            <a:ext cx="1352550" cy="131445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0E22177D-514E-3179-2E83-A5A1BB079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8344" y="4085933"/>
            <a:ext cx="1352550" cy="131445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144D345-03BC-CD10-1519-3E331F31C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86151" y="3003581"/>
            <a:ext cx="2083357" cy="1221278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BA2EBB8E-FAB7-2C83-9A74-6F2294996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1007" y="4085933"/>
            <a:ext cx="1352550" cy="1343025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4D0DCE3-575C-BAB9-361A-F88F687F1F19}"/>
              </a:ext>
            </a:extLst>
          </p:cNvPr>
          <p:cNvCxnSpPr>
            <a:cxnSpLocks/>
          </p:cNvCxnSpPr>
          <p:nvPr/>
        </p:nvCxnSpPr>
        <p:spPr>
          <a:xfrm>
            <a:off x="5201278" y="2547958"/>
            <a:ext cx="2900597" cy="0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FE20DF02-1C00-BF18-BE55-914F4E2884A4}"/>
              </a:ext>
            </a:extLst>
          </p:cNvPr>
          <p:cNvCxnSpPr>
            <a:cxnSpLocks/>
          </p:cNvCxnSpPr>
          <p:nvPr/>
        </p:nvCxnSpPr>
        <p:spPr>
          <a:xfrm flipV="1">
            <a:off x="4644619" y="3373652"/>
            <a:ext cx="0" cy="651993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DDD2DD0-3EBE-ABAD-C09C-905BDB6B08B2}"/>
              </a:ext>
            </a:extLst>
          </p:cNvPr>
          <p:cNvCxnSpPr>
            <a:cxnSpLocks/>
          </p:cNvCxnSpPr>
          <p:nvPr/>
        </p:nvCxnSpPr>
        <p:spPr>
          <a:xfrm flipV="1">
            <a:off x="8597282" y="3373652"/>
            <a:ext cx="0" cy="651993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C201926-5568-EEFE-8A1A-5C6580D443C7}"/>
              </a:ext>
            </a:extLst>
          </p:cNvPr>
          <p:cNvCxnSpPr>
            <a:cxnSpLocks/>
          </p:cNvCxnSpPr>
          <p:nvPr/>
        </p:nvCxnSpPr>
        <p:spPr>
          <a:xfrm flipH="1" flipV="1">
            <a:off x="5067964" y="3164991"/>
            <a:ext cx="518187" cy="319191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012E47D-0E41-FDE8-0DCC-953C4D2201DD}"/>
              </a:ext>
            </a:extLst>
          </p:cNvPr>
          <p:cNvCxnSpPr>
            <a:cxnSpLocks/>
          </p:cNvCxnSpPr>
          <p:nvPr/>
        </p:nvCxnSpPr>
        <p:spPr>
          <a:xfrm flipH="1">
            <a:off x="5060520" y="4164460"/>
            <a:ext cx="533075" cy="342496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áfico 39">
            <a:extLst>
              <a:ext uri="{FF2B5EF4-FFF2-40B4-BE49-F238E27FC236}">
                <a16:creationId xmlns:a16="http://schemas.microsoft.com/office/drawing/2014/main" id="{4FA8A09C-C9C4-CB47-AA28-ECE55CCD5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49855" y="4537914"/>
            <a:ext cx="634654" cy="470872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E4378C90-DD0A-7C0E-6569-382541E1ABA5}"/>
              </a:ext>
            </a:extLst>
          </p:cNvPr>
          <p:cNvSpPr txBox="1"/>
          <p:nvPr/>
        </p:nvSpPr>
        <p:spPr>
          <a:xfrm>
            <a:off x="4897550" y="5143082"/>
            <a:ext cx="335101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700" i="1" dirty="0"/>
              <a:t>CONECTADO COM MPLS CLARO.</a:t>
            </a:r>
          </a:p>
          <a:p>
            <a:pPr algn="ctr"/>
            <a:r>
              <a:rPr lang="pt-BR" sz="1700" i="1" dirty="0"/>
              <a:t>REDE SEGURA E UNIFICADA.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52B9EB41-0563-48E2-50D6-D027D436860C}"/>
              </a:ext>
            </a:extLst>
          </p:cNvPr>
          <p:cNvCxnSpPr>
            <a:cxnSpLocks/>
          </p:cNvCxnSpPr>
          <p:nvPr/>
        </p:nvCxnSpPr>
        <p:spPr>
          <a:xfrm flipV="1">
            <a:off x="7609926" y="3164991"/>
            <a:ext cx="518187" cy="319191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CC0E81B8-FBE1-3E7F-081F-475D1AF62E3D}"/>
              </a:ext>
            </a:extLst>
          </p:cNvPr>
          <p:cNvCxnSpPr>
            <a:cxnSpLocks/>
          </p:cNvCxnSpPr>
          <p:nvPr/>
        </p:nvCxnSpPr>
        <p:spPr>
          <a:xfrm>
            <a:off x="7602482" y="4164460"/>
            <a:ext cx="533075" cy="342496"/>
          </a:xfrm>
          <a:prstGeom prst="line">
            <a:avLst/>
          </a:prstGeom>
          <a:ln w="38100">
            <a:solidFill>
              <a:srgbClr val="4BE3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055B6EDA-5994-2E09-D166-0AC5CD8B17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AED4FE7-D33B-2ECB-25F5-9F1B50302A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4240"/>
          <a:stretch>
            <a:fillRect/>
          </a:stretch>
        </p:blipFill>
        <p:spPr>
          <a:xfrm>
            <a:off x="0" y="302224"/>
            <a:ext cx="2978667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0AE50-B88D-2212-AF6C-F46994E9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F616C1F-233F-F66F-820A-CD5C003BEBBB}"/>
              </a:ext>
            </a:extLst>
          </p:cNvPr>
          <p:cNvSpPr/>
          <p:nvPr/>
        </p:nvSpPr>
        <p:spPr>
          <a:xfrm>
            <a:off x="3468210" y="388441"/>
            <a:ext cx="4827609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D179F56-203D-47DD-77D7-EFC7A95313AB}"/>
              </a:ext>
            </a:extLst>
          </p:cNvPr>
          <p:cNvSpPr txBox="1"/>
          <p:nvPr/>
        </p:nvSpPr>
        <p:spPr>
          <a:xfrm>
            <a:off x="3579780" y="531350"/>
            <a:ext cx="4604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Entenda a relação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70BEAD-40A2-0908-ABBB-A294FC3A53D2}"/>
              </a:ext>
            </a:extLst>
          </p:cNvPr>
          <p:cNvSpPr txBox="1"/>
          <p:nvPr/>
        </p:nvSpPr>
        <p:spPr>
          <a:xfrm>
            <a:off x="1420260" y="4285345"/>
            <a:ext cx="9650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800" dirty="0"/>
              <a:t>O MPLS </a:t>
            </a:r>
            <a:r>
              <a:rPr lang="pt-BR" sz="2800" b="1" dirty="0">
                <a:latin typeface="AMX" pitchFamily="2" charset="0"/>
              </a:rPr>
              <a:t>não é uma VPN por si só</a:t>
            </a:r>
            <a:r>
              <a:rPr lang="pt-BR" sz="2800" dirty="0"/>
              <a:t>, mas é uma </a:t>
            </a:r>
            <a:r>
              <a:rPr lang="pt-BR" sz="2800" b="1" dirty="0"/>
              <a:t>das principais tecnologias usadas para criar </a:t>
            </a:r>
            <a:r>
              <a:rPr lang="pt-BR" sz="2800" b="1" dirty="0" err="1"/>
              <a:t>VPNs</a:t>
            </a:r>
            <a:r>
              <a:rPr lang="pt-BR" sz="2800" b="1" dirty="0"/>
              <a:t> corporativas.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2EF894C-2662-37C0-18F4-08E5B6A7EAEA}"/>
              </a:ext>
            </a:extLst>
          </p:cNvPr>
          <p:cNvGrpSpPr/>
          <p:nvPr/>
        </p:nvGrpSpPr>
        <p:grpSpPr>
          <a:xfrm>
            <a:off x="748090" y="2281795"/>
            <a:ext cx="5032438" cy="1308099"/>
            <a:chOff x="748090" y="2281795"/>
            <a:chExt cx="5032438" cy="1308099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855A4912-56F5-8423-4DF8-BD941003B700}"/>
                </a:ext>
              </a:extLst>
            </p:cNvPr>
            <p:cNvSpPr/>
            <p:nvPr/>
          </p:nvSpPr>
          <p:spPr>
            <a:xfrm>
              <a:off x="748090" y="2281795"/>
              <a:ext cx="5032438" cy="1308099"/>
            </a:xfrm>
            <a:prstGeom prst="roundRect">
              <a:avLst/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214B8E49-EA20-8075-59F0-4DC31CF403C4}"/>
                </a:ext>
              </a:extLst>
            </p:cNvPr>
            <p:cNvSpPr/>
            <p:nvPr/>
          </p:nvSpPr>
          <p:spPr>
            <a:xfrm>
              <a:off x="4434510" y="2389949"/>
              <a:ext cx="1238026" cy="107949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454EA2B-B75F-0DD4-1864-4A62989FC370}"/>
              </a:ext>
            </a:extLst>
          </p:cNvPr>
          <p:cNvGrpSpPr/>
          <p:nvPr/>
        </p:nvGrpSpPr>
        <p:grpSpPr>
          <a:xfrm>
            <a:off x="6322981" y="2281795"/>
            <a:ext cx="5032438" cy="1308099"/>
            <a:chOff x="6322981" y="2281795"/>
            <a:chExt cx="5032438" cy="1308099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694E223D-77E3-3CAF-4BC3-0A9347194618}"/>
                </a:ext>
              </a:extLst>
            </p:cNvPr>
            <p:cNvSpPr/>
            <p:nvPr/>
          </p:nvSpPr>
          <p:spPr>
            <a:xfrm>
              <a:off x="6322981" y="2281795"/>
              <a:ext cx="5032438" cy="1308099"/>
            </a:xfrm>
            <a:prstGeom prst="roundRect">
              <a:avLst/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AD382963-2D6D-7901-3F73-EC2B76FF3C41}"/>
                </a:ext>
              </a:extLst>
            </p:cNvPr>
            <p:cNvSpPr/>
            <p:nvPr/>
          </p:nvSpPr>
          <p:spPr>
            <a:xfrm>
              <a:off x="6505539" y="2389949"/>
              <a:ext cx="1238026" cy="1079499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Gráfico 9">
            <a:extLst>
              <a:ext uri="{FF2B5EF4-FFF2-40B4-BE49-F238E27FC236}">
                <a16:creationId xmlns:a16="http://schemas.microsoft.com/office/drawing/2014/main" id="{88A959B9-945E-EC9E-9271-570E19B97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1664" y="2487757"/>
            <a:ext cx="825910" cy="8130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738B93D-B497-75FB-47F1-720D1C1C0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0128" y="2507311"/>
            <a:ext cx="500320" cy="75658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ACDC081-8B76-D699-AAED-FB15C7C81E30}"/>
              </a:ext>
            </a:extLst>
          </p:cNvPr>
          <p:cNvSpPr txBox="1"/>
          <p:nvPr/>
        </p:nvSpPr>
        <p:spPr>
          <a:xfrm>
            <a:off x="1420260" y="2421866"/>
            <a:ext cx="33090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MX Black" pitchFamily="2" charset="0"/>
              </a:rPr>
              <a:t>MPLS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D8DEDE-E740-EDFE-6B1C-B3CF6E316733}"/>
              </a:ext>
            </a:extLst>
          </p:cNvPr>
          <p:cNvSpPr txBox="1"/>
          <p:nvPr/>
        </p:nvSpPr>
        <p:spPr>
          <a:xfrm>
            <a:off x="8523890" y="2436131"/>
            <a:ext cx="23560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MX Black" pitchFamily="2" charset="0"/>
              </a:rPr>
              <a:t>VPN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40F10EB-1FB1-557F-15D6-B54088758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BB6C78F6-58AD-05D5-7AAF-5EE68B7C4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1827"/>
          <a:stretch>
            <a:fillRect/>
          </a:stretch>
        </p:blipFill>
        <p:spPr>
          <a:xfrm>
            <a:off x="3674767" y="-71120"/>
            <a:ext cx="4901882" cy="15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6579E-B09E-43BC-5E41-455A318D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80D5DD3-1361-CB74-321C-E469B494227A}"/>
              </a:ext>
            </a:extLst>
          </p:cNvPr>
          <p:cNvGrpSpPr/>
          <p:nvPr/>
        </p:nvGrpSpPr>
        <p:grpSpPr>
          <a:xfrm>
            <a:off x="1435698" y="2203556"/>
            <a:ext cx="5063613" cy="1459476"/>
            <a:chOff x="1435698" y="2203556"/>
            <a:chExt cx="5063613" cy="1459476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5FC206BE-4E6F-8573-8125-38ECF4E81467}"/>
                </a:ext>
              </a:extLst>
            </p:cNvPr>
            <p:cNvSpPr/>
            <p:nvPr/>
          </p:nvSpPr>
          <p:spPr>
            <a:xfrm>
              <a:off x="1435698" y="2203556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004AFFD-AABD-5E12-0024-51E9D6ECCE9F}"/>
                </a:ext>
              </a:extLst>
            </p:cNvPr>
            <p:cNvSpPr txBox="1"/>
            <p:nvPr/>
          </p:nvSpPr>
          <p:spPr>
            <a:xfrm>
              <a:off x="2509991" y="2656295"/>
              <a:ext cx="2787501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b="1" dirty="0"/>
                <a:t>O QUE É MPLS</a:t>
              </a:r>
              <a:endParaRPr lang="pt-BR" sz="3000" dirty="0">
                <a:latin typeface="+mj-lt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EAA0414-F008-E2E3-FDA1-16710D264F60}"/>
              </a:ext>
            </a:extLst>
          </p:cNvPr>
          <p:cNvGrpSpPr/>
          <p:nvPr/>
        </p:nvGrpSpPr>
        <p:grpSpPr>
          <a:xfrm>
            <a:off x="1435698" y="3958079"/>
            <a:ext cx="5063613" cy="1459476"/>
            <a:chOff x="1435698" y="3958079"/>
            <a:chExt cx="5063613" cy="1459476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4E4D7C04-825D-8ADF-2930-442D656B5954}"/>
                </a:ext>
              </a:extLst>
            </p:cNvPr>
            <p:cNvSpPr/>
            <p:nvPr/>
          </p:nvSpPr>
          <p:spPr>
            <a:xfrm>
              <a:off x="1435698" y="3958079"/>
              <a:ext cx="5063613" cy="145947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9656D0C-C030-04C6-389B-07F15C6C5F42}"/>
                </a:ext>
              </a:extLst>
            </p:cNvPr>
            <p:cNvSpPr txBox="1"/>
            <p:nvPr/>
          </p:nvSpPr>
          <p:spPr>
            <a:xfrm>
              <a:off x="2031744" y="4432111"/>
              <a:ext cx="404853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b="1" dirty="0"/>
                <a:t>Relação MPLS e VPN</a:t>
              </a:r>
              <a:endParaRPr lang="pt-BR" altLang="pt-BR" sz="3000" b="1" dirty="0">
                <a:latin typeface="+mj-lt"/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186FF0-6795-4CBC-42A5-968751C5B584}"/>
              </a:ext>
            </a:extLst>
          </p:cNvPr>
          <p:cNvSpPr txBox="1"/>
          <p:nvPr/>
        </p:nvSpPr>
        <p:spPr>
          <a:xfrm>
            <a:off x="1267434" y="571464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40F00FF-6C02-0503-065F-E282B3566AB9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3C770867-6E9F-F7A7-2FD8-77F819FC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EA6820-E28D-754F-AA00-05448B1989E8}"/>
              </a:ext>
            </a:extLst>
          </p:cNvPr>
          <p:cNvSpPr/>
          <p:nvPr/>
        </p:nvSpPr>
        <p:spPr>
          <a:xfrm>
            <a:off x="1040814" y="2507255"/>
            <a:ext cx="859106" cy="861774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980248A-6EA3-79E7-0F5E-D5127F3BD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845" y="2688281"/>
            <a:ext cx="614548" cy="45595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5D6D71C-960E-2C5A-ADBD-7B9A2A5F5347}"/>
              </a:ext>
            </a:extLst>
          </p:cNvPr>
          <p:cNvSpPr/>
          <p:nvPr/>
        </p:nvSpPr>
        <p:spPr>
          <a:xfrm>
            <a:off x="1040814" y="4255362"/>
            <a:ext cx="859106" cy="861774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C68BEC1-469D-05AA-76B8-824B5A401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845" y="4436388"/>
            <a:ext cx="614548" cy="45595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3066A41-6AB5-9C84-D150-8B5EC3B73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"/>
            <a:ext cx="6402386" cy="16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657D-2C84-23BF-2C77-B1CE901B9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1BDA4C6-84D9-A5C3-8047-4C2117232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6B1F4F5-5FBE-0EB0-C571-29FCC2B5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BE33E3D5-82B1-8353-A2DB-4D597D3D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2FAA1CE-97C0-E32D-A007-7028DF59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BA03011-036E-F138-8FB7-68C3A7F3D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2B6B21A-0A24-3555-97B9-87A86FB7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EB87BDA-911E-7DAA-3EEA-232341BD5106}"/>
              </a:ext>
            </a:extLst>
          </p:cNvPr>
          <p:cNvSpPr txBox="1"/>
          <p:nvPr/>
        </p:nvSpPr>
        <p:spPr>
          <a:xfrm>
            <a:off x="1574508" y="3040388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O PRODUTO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F86B3B2-7525-E1DE-9F78-2EE3CC3AF951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FUNCIONAMENTO</a:t>
            </a:r>
            <a:endParaRPr lang="pt-BR" dirty="0">
              <a:solidFill>
                <a:srgbClr val="EC4949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0D9DF33-9970-43C5-5E8B-D2A19E5D68C1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AAD9C6F-03F7-365F-16B2-D8720C181B8A}"/>
              </a:ext>
            </a:extLst>
          </p:cNvPr>
          <p:cNvSpPr txBox="1"/>
          <p:nvPr/>
        </p:nvSpPr>
        <p:spPr>
          <a:xfrm>
            <a:off x="6451308" y="3040388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F0BF195-72FD-0EDF-17D1-BAB2EB89B2AF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68D0427-7E57-77D7-8A9E-56EAC192E5FA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D20741A4-7379-3D65-981B-082C89980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8A12ED66-A8C1-3D84-D9C4-EDF53D777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2234" y="3893061"/>
            <a:ext cx="295275" cy="21907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B71A5D8-A95E-CD11-B446-F9773EE44A8C}"/>
              </a:ext>
            </a:extLst>
          </p:cNvPr>
          <p:cNvSpPr/>
          <p:nvPr/>
        </p:nvSpPr>
        <p:spPr>
          <a:xfrm>
            <a:off x="792480" y="672899"/>
            <a:ext cx="7904480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B2F32BB-1442-F448-B6EB-59E7F483962F}"/>
              </a:ext>
            </a:extLst>
          </p:cNvPr>
          <p:cNvSpPr txBox="1"/>
          <p:nvPr/>
        </p:nvSpPr>
        <p:spPr>
          <a:xfrm>
            <a:off x="1036110" y="815819"/>
            <a:ext cx="8658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3800" b="1" dirty="0">
                <a:solidFill>
                  <a:schemeClr val="bg1"/>
                </a:solidFill>
                <a:latin typeface="AMX" pitchFamily="2" charset="77"/>
              </a:rPr>
              <a:t>vamos ver</a:t>
            </a:r>
            <a:endParaRPr lang="pt-BR" sz="3800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00BFA78-E14B-A185-ADC3-CD450902C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áfico 27">
            <a:extLst>
              <a:ext uri="{FF2B5EF4-FFF2-40B4-BE49-F238E27FC236}">
                <a16:creationId xmlns:a16="http://schemas.microsoft.com/office/drawing/2014/main" id="{7F6432F8-3228-38B7-681B-A4A17677C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8577" y="1971675"/>
            <a:ext cx="2981325" cy="291465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8A6B8D16-7B31-0325-2322-6E31D6693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9526" y="1958536"/>
            <a:ext cx="2886075" cy="291465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F47E0526-1EC5-107D-2939-C832FF7F9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9727" y="1958536"/>
            <a:ext cx="2619375" cy="291465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6086269A-CB80-044C-42B8-748DB1CBE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4046" y="1971675"/>
            <a:ext cx="2438400" cy="29146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E945793-4B59-E982-120D-CB5A62AEC359}"/>
              </a:ext>
            </a:extLst>
          </p:cNvPr>
          <p:cNvSpPr txBox="1"/>
          <p:nvPr/>
        </p:nvSpPr>
        <p:spPr>
          <a:xfrm>
            <a:off x="9042400" y="-1239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786394A-2598-02C4-FCCE-E1EF1292E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6151" y="2230083"/>
            <a:ext cx="561975" cy="6381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C90202A-B103-789B-7481-8003F3E821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30943" y="2239860"/>
            <a:ext cx="638175" cy="63817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1EDF8619-1B6D-70A9-6456-F22010F734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88369" y="2277960"/>
            <a:ext cx="600075" cy="60007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EF1FF7B4-C2DF-34CB-2ABB-B228BB4FF7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04156" y="2230082"/>
            <a:ext cx="542925" cy="638175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B11B8622-81D8-B810-02E3-D01B655113E9}"/>
              </a:ext>
            </a:extLst>
          </p:cNvPr>
          <p:cNvSpPr txBox="1"/>
          <p:nvPr/>
        </p:nvSpPr>
        <p:spPr>
          <a:xfrm>
            <a:off x="842898" y="3295616"/>
            <a:ext cx="22560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600" b="1" dirty="0">
                <a:solidFill>
                  <a:schemeClr val="bg1"/>
                </a:solidFill>
              </a:rPr>
              <a:t>Tecnologia de transporte</a:t>
            </a:r>
            <a:endParaRPr lang="pt-BR" sz="2600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0FBE5F6-B281-108A-1FBE-D5E36C24E53F}"/>
              </a:ext>
            </a:extLst>
          </p:cNvPr>
          <p:cNvSpPr txBox="1"/>
          <p:nvPr/>
        </p:nvSpPr>
        <p:spPr>
          <a:xfrm>
            <a:off x="3613159" y="3018839"/>
            <a:ext cx="225602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600" b="1" dirty="0">
                <a:solidFill>
                  <a:schemeClr val="bg1"/>
                </a:solidFill>
              </a:rPr>
              <a:t>Início do fluxo e classificação de rótulo</a:t>
            </a:r>
            <a:endParaRPr lang="pt-BR" sz="2600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B8DA4A6-6CDE-15A3-8094-3FCAA6639520}"/>
              </a:ext>
            </a:extLst>
          </p:cNvPr>
          <p:cNvSpPr txBox="1"/>
          <p:nvPr/>
        </p:nvSpPr>
        <p:spPr>
          <a:xfrm>
            <a:off x="6344909" y="3107470"/>
            <a:ext cx="22560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chemeClr val="bg1"/>
                </a:solidFill>
              </a:rPr>
              <a:t>Políticas de qualidade de serviço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13D94F0-64C0-6EF9-71E0-ADDBA835ACD1}"/>
              </a:ext>
            </a:extLst>
          </p:cNvPr>
          <p:cNvSpPr txBox="1"/>
          <p:nvPr/>
        </p:nvSpPr>
        <p:spPr>
          <a:xfrm>
            <a:off x="9134765" y="3296397"/>
            <a:ext cx="22560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600" b="1" dirty="0">
                <a:solidFill>
                  <a:schemeClr val="bg1"/>
                </a:solidFill>
              </a:rPr>
              <a:t>Finalização do fluxo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7F011588-FDFF-E5E8-AE4B-E7860BFDFE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7C7DCDC-6A1C-61B5-7235-814D130B6967}"/>
              </a:ext>
            </a:extLst>
          </p:cNvPr>
          <p:cNvSpPr/>
          <p:nvPr/>
        </p:nvSpPr>
        <p:spPr>
          <a:xfrm>
            <a:off x="3061395" y="229627"/>
            <a:ext cx="5813351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BBAA0D5-51A8-5B11-8196-19DEC192656A}"/>
              </a:ext>
            </a:extLst>
          </p:cNvPr>
          <p:cNvSpPr txBox="1"/>
          <p:nvPr/>
        </p:nvSpPr>
        <p:spPr>
          <a:xfrm>
            <a:off x="3072603" y="358262"/>
            <a:ext cx="581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Funcionamento MPLS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D7B8EA47-337C-DF7A-4E2F-6C8BDB874F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E1136C3-B777-0846-3BB9-30F0B2B7A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3225" y="2732795"/>
            <a:ext cx="6305550" cy="241935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15CF88AE-727F-83FE-3277-AFF419ABA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4432" y="3159589"/>
            <a:ext cx="1276350" cy="62865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A9E6546-DA64-A635-F27C-410CF11DD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83345" y="2420337"/>
            <a:ext cx="409575" cy="6381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26492AC-AC0D-6DEC-A2B2-7D6338E5B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3853" y="2228358"/>
            <a:ext cx="285750" cy="15240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7356F1F-22DF-E3EA-EF83-7CB9FBF999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4918" y="2988996"/>
            <a:ext cx="2152650" cy="59055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641C97D5-7AE2-FD60-FF2E-31A83A8F17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07254" y="3637053"/>
            <a:ext cx="2247900" cy="43815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475E0CF4-827B-284D-9EE4-27DFF1B262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28655" y="4857549"/>
            <a:ext cx="200025" cy="75247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FB5E9F8-B72E-60D9-D3B2-57441529C3FC}"/>
              </a:ext>
            </a:extLst>
          </p:cNvPr>
          <p:cNvGrpSpPr/>
          <p:nvPr/>
        </p:nvGrpSpPr>
        <p:grpSpPr>
          <a:xfrm>
            <a:off x="554627" y="2942818"/>
            <a:ext cx="2201022" cy="739964"/>
            <a:chOff x="554627" y="2846051"/>
            <a:chExt cx="2201022" cy="739964"/>
          </a:xfrm>
        </p:grpSpPr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021B21E7-DB38-9DA0-9845-8F3763258EB0}"/>
                </a:ext>
              </a:extLst>
            </p:cNvPr>
            <p:cNvSpPr/>
            <p:nvPr/>
          </p:nvSpPr>
          <p:spPr>
            <a:xfrm>
              <a:off x="554627" y="2846051"/>
              <a:ext cx="2025771" cy="7399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5FB28C74-C760-E4DE-0C54-EF466427F56B}"/>
                </a:ext>
              </a:extLst>
            </p:cNvPr>
            <p:cNvSpPr txBox="1"/>
            <p:nvPr/>
          </p:nvSpPr>
          <p:spPr>
            <a:xfrm>
              <a:off x="729878" y="2909838"/>
              <a:ext cx="202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1. </a:t>
              </a:r>
              <a:r>
                <a:rPr lang="pt-BR" b="1" dirty="0"/>
                <a:t>Classificação</a:t>
              </a:r>
            </a:p>
            <a:p>
              <a:r>
                <a:rPr lang="pt-BR" b="1" dirty="0"/>
                <a:t>     do tráfego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FBF4A2D-61C1-802C-8A2C-2DE6F6FFBE59}"/>
              </a:ext>
            </a:extLst>
          </p:cNvPr>
          <p:cNvGrpSpPr/>
          <p:nvPr/>
        </p:nvGrpSpPr>
        <p:grpSpPr>
          <a:xfrm>
            <a:off x="2177762" y="1776060"/>
            <a:ext cx="2201022" cy="739964"/>
            <a:chOff x="2177762" y="1679293"/>
            <a:chExt cx="2201022" cy="739964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03DB5D4A-040D-5984-6FD1-45C49B1552B2}"/>
                </a:ext>
              </a:extLst>
            </p:cNvPr>
            <p:cNvSpPr/>
            <p:nvPr/>
          </p:nvSpPr>
          <p:spPr>
            <a:xfrm>
              <a:off x="2177762" y="1679293"/>
              <a:ext cx="2201022" cy="7399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EAE67737-4F3B-8A74-AE62-0612E84BE120}"/>
                </a:ext>
              </a:extLst>
            </p:cNvPr>
            <p:cNvSpPr txBox="1"/>
            <p:nvPr/>
          </p:nvSpPr>
          <p:spPr>
            <a:xfrm>
              <a:off x="2353013" y="1702721"/>
              <a:ext cx="2025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2. </a:t>
              </a:r>
              <a:r>
                <a:rPr lang="pt-BR" b="1" dirty="0"/>
                <a:t>Atribuição de</a:t>
              </a:r>
            </a:p>
            <a:p>
              <a:r>
                <a:rPr lang="pt-BR" b="1" dirty="0"/>
                <a:t>     rótulos (</a:t>
              </a:r>
              <a:r>
                <a:rPr lang="pt-BR" b="1" dirty="0" err="1"/>
                <a:t>labels</a:t>
              </a:r>
              <a:r>
                <a:rPr lang="pt-BR" b="1" dirty="0"/>
                <a:t>)​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6D3EBA0-7EBB-5E6B-B721-D4C0102155ED}"/>
              </a:ext>
            </a:extLst>
          </p:cNvPr>
          <p:cNvGrpSpPr/>
          <p:nvPr/>
        </p:nvGrpSpPr>
        <p:grpSpPr>
          <a:xfrm>
            <a:off x="6298148" y="1705855"/>
            <a:ext cx="3401250" cy="739964"/>
            <a:chOff x="6298148" y="1609088"/>
            <a:chExt cx="3401250" cy="739964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7E1F6F02-F125-A047-4A39-185434014C5A}"/>
                </a:ext>
              </a:extLst>
            </p:cNvPr>
            <p:cNvSpPr/>
            <p:nvPr/>
          </p:nvSpPr>
          <p:spPr>
            <a:xfrm>
              <a:off x="6298148" y="1609088"/>
              <a:ext cx="3219420" cy="7399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24613C9E-C8D4-7E2E-5787-ECFEE805A7F8}"/>
                </a:ext>
              </a:extLst>
            </p:cNvPr>
            <p:cNvSpPr txBox="1"/>
            <p:nvPr/>
          </p:nvSpPr>
          <p:spPr>
            <a:xfrm>
              <a:off x="6407989" y="1679396"/>
              <a:ext cx="3291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3. </a:t>
              </a:r>
              <a:r>
                <a:rPr lang="pt-BR" b="1" dirty="0"/>
                <a:t>Encaminhamento por</a:t>
              </a:r>
            </a:p>
            <a:p>
              <a:r>
                <a:rPr lang="pt-BR" b="1" dirty="0"/>
                <a:t>     caminhos pré-definidos​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6D1AA2EB-A9C3-6696-3B9C-5C87E5B5DD26}"/>
              </a:ext>
            </a:extLst>
          </p:cNvPr>
          <p:cNvGrpSpPr/>
          <p:nvPr/>
        </p:nvGrpSpPr>
        <p:grpSpPr>
          <a:xfrm>
            <a:off x="9633446" y="2606190"/>
            <a:ext cx="1609710" cy="761297"/>
            <a:chOff x="9633446" y="2509423"/>
            <a:chExt cx="1609710" cy="761297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3C72CDB-0095-4D0E-D8CA-A41F07A8D95F}"/>
                </a:ext>
              </a:extLst>
            </p:cNvPr>
            <p:cNvSpPr/>
            <p:nvPr/>
          </p:nvSpPr>
          <p:spPr>
            <a:xfrm>
              <a:off x="9633446" y="2509423"/>
              <a:ext cx="1609710" cy="7612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C51EEF5C-82EA-ADCD-9CE2-2529D78EB613}"/>
                </a:ext>
              </a:extLst>
            </p:cNvPr>
            <p:cNvSpPr txBox="1"/>
            <p:nvPr/>
          </p:nvSpPr>
          <p:spPr>
            <a:xfrm>
              <a:off x="9752609" y="2570278"/>
              <a:ext cx="1434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4. </a:t>
              </a:r>
              <a:r>
                <a:rPr lang="pt-BR" b="1" dirty="0"/>
                <a:t>Aplicação           de </a:t>
              </a:r>
              <a:r>
                <a:rPr lang="pt-BR" b="1" dirty="0" err="1"/>
                <a:t>QoS</a:t>
              </a:r>
              <a:endParaRPr lang="pt-BR" b="1" dirty="0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F6A131D-92B5-6927-20FF-65DB6BFF3AA6}"/>
              </a:ext>
            </a:extLst>
          </p:cNvPr>
          <p:cNvGrpSpPr/>
          <p:nvPr/>
        </p:nvGrpSpPr>
        <p:grpSpPr>
          <a:xfrm>
            <a:off x="9759307" y="4258369"/>
            <a:ext cx="1836491" cy="684721"/>
            <a:chOff x="9759307" y="4161602"/>
            <a:chExt cx="1836491" cy="684721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E8C86FB2-B8F5-0621-0DF8-BEB837A6BB5E}"/>
                </a:ext>
              </a:extLst>
            </p:cNvPr>
            <p:cNvSpPr/>
            <p:nvPr/>
          </p:nvSpPr>
          <p:spPr>
            <a:xfrm>
              <a:off x="9759307" y="4161602"/>
              <a:ext cx="1836491" cy="68472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CD824AE8-7530-A573-2115-FFE6E904A03C}"/>
                </a:ext>
              </a:extLst>
            </p:cNvPr>
            <p:cNvSpPr txBox="1"/>
            <p:nvPr/>
          </p:nvSpPr>
          <p:spPr>
            <a:xfrm>
              <a:off x="9894199" y="4199992"/>
              <a:ext cx="1701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5. </a:t>
              </a:r>
              <a:r>
                <a:rPr lang="pt-BR" b="1" dirty="0"/>
                <a:t>Isolamento</a:t>
              </a:r>
            </a:p>
            <a:p>
              <a:r>
                <a:rPr lang="pt-BR" b="1" dirty="0"/>
                <a:t>     da VPN​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63422B6-4183-7873-8FB8-3B3921065DDF}"/>
              </a:ext>
            </a:extLst>
          </p:cNvPr>
          <p:cNvGrpSpPr/>
          <p:nvPr/>
        </p:nvGrpSpPr>
        <p:grpSpPr>
          <a:xfrm>
            <a:off x="3546546" y="5278749"/>
            <a:ext cx="5082109" cy="516961"/>
            <a:chOff x="3546546" y="5181982"/>
            <a:chExt cx="5082109" cy="516961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803CD53E-7BFB-5FA4-A743-E97A3A1A7CF2}"/>
                </a:ext>
              </a:extLst>
            </p:cNvPr>
            <p:cNvSpPr/>
            <p:nvPr/>
          </p:nvSpPr>
          <p:spPr>
            <a:xfrm>
              <a:off x="3546546" y="5181982"/>
              <a:ext cx="4882083" cy="51696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C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3D0F9F21-6956-9101-DADF-7954491E68EA}"/>
                </a:ext>
              </a:extLst>
            </p:cNvPr>
            <p:cNvSpPr txBox="1"/>
            <p:nvPr/>
          </p:nvSpPr>
          <p:spPr>
            <a:xfrm>
              <a:off x="3681439" y="5248351"/>
              <a:ext cx="4947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EC4949"/>
                  </a:solidFill>
                </a:rPr>
                <a:t>6. </a:t>
              </a:r>
              <a:r>
                <a:rPr lang="pt-BR" b="1" dirty="0"/>
                <a:t>Remoção do rótulo e entrega do tráfego​</a:t>
              </a:r>
            </a:p>
          </p:txBody>
        </p:sp>
      </p:grpSp>
      <p:pic>
        <p:nvPicPr>
          <p:cNvPr id="47" name="Gráfico 46">
            <a:extLst>
              <a:ext uri="{FF2B5EF4-FFF2-40B4-BE49-F238E27FC236}">
                <a16:creationId xmlns:a16="http://schemas.microsoft.com/office/drawing/2014/main" id="{091D1373-3216-602A-B007-FE893452FD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224FCCD-F49F-02C6-3ABF-D3B419BF2E8E}"/>
              </a:ext>
            </a:extLst>
          </p:cNvPr>
          <p:cNvSpPr/>
          <p:nvPr/>
        </p:nvSpPr>
        <p:spPr>
          <a:xfrm>
            <a:off x="3061395" y="229627"/>
            <a:ext cx="5813351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F4D8CD-8A54-7DDD-FC1E-4F0B3A00CBF9}"/>
              </a:ext>
            </a:extLst>
          </p:cNvPr>
          <p:cNvSpPr txBox="1"/>
          <p:nvPr/>
        </p:nvSpPr>
        <p:spPr>
          <a:xfrm>
            <a:off x="3072603" y="358262"/>
            <a:ext cx="581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Funcionamento MPLS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B45425F8-D208-A5F9-3F62-5B176C1766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40817"/>
          <a:stretch>
            <a:fillRect/>
          </a:stretch>
        </p:blipFill>
        <p:spPr>
          <a:xfrm>
            <a:off x="3317256" y="-71120"/>
            <a:ext cx="5813350" cy="14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3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E3668B9-F8A4-0864-00F4-CE45F9B49D59}"/>
              </a:ext>
            </a:extLst>
          </p:cNvPr>
          <p:cNvSpPr/>
          <p:nvPr/>
        </p:nvSpPr>
        <p:spPr>
          <a:xfrm>
            <a:off x="1078399" y="3429000"/>
            <a:ext cx="10052185" cy="1890252"/>
          </a:xfrm>
          <a:prstGeom prst="roundRect">
            <a:avLst>
              <a:gd name="adj" fmla="val 10913"/>
            </a:avLst>
          </a:prstGeom>
          <a:solidFill>
            <a:srgbClr val="EC4949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3AFA15-1C5A-828F-520C-9F1075299F8A}"/>
              </a:ext>
            </a:extLst>
          </p:cNvPr>
          <p:cNvSpPr txBox="1"/>
          <p:nvPr/>
        </p:nvSpPr>
        <p:spPr>
          <a:xfrm>
            <a:off x="1250849" y="1725701"/>
            <a:ext cx="9593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Priorizando o que é importante</a:t>
            </a:r>
            <a:r>
              <a:rPr lang="pt-BR" sz="2400" dirty="0"/>
              <a:t> por meio do uso de </a:t>
            </a:r>
            <a:r>
              <a:rPr lang="pt-BR" sz="2400" b="1" dirty="0" err="1"/>
              <a:t>CoS</a:t>
            </a:r>
            <a:r>
              <a:rPr lang="pt-BR" sz="2400" b="1" dirty="0"/>
              <a:t> e </a:t>
            </a:r>
            <a:r>
              <a:rPr lang="pt-BR" sz="2400" b="1" dirty="0" err="1"/>
              <a:t>QoS</a:t>
            </a:r>
            <a:r>
              <a:rPr lang="pt-BR" sz="2400" b="1" dirty="0"/>
              <a:t> </a:t>
            </a:r>
            <a:r>
              <a:rPr lang="pt-BR" sz="2400" dirty="0"/>
              <a:t>e </a:t>
            </a:r>
            <a:r>
              <a:rPr lang="pt-BR" sz="2400" b="1" dirty="0"/>
              <a:t>garantindo que a execução de um procedimento não seja prejudicada </a:t>
            </a:r>
            <a:r>
              <a:rPr lang="pt-BR" sz="2400" dirty="0"/>
              <a:t>pela execução de um outro. 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904EBCF-7BF4-A78B-8AB3-362BFF07F505}"/>
              </a:ext>
            </a:extLst>
          </p:cNvPr>
          <p:cNvGrpSpPr/>
          <p:nvPr/>
        </p:nvGrpSpPr>
        <p:grpSpPr>
          <a:xfrm>
            <a:off x="1358138" y="3583362"/>
            <a:ext cx="4670514" cy="646331"/>
            <a:chOff x="1391181" y="3583362"/>
            <a:chExt cx="4670514" cy="646331"/>
          </a:xfrm>
          <a:solidFill>
            <a:srgbClr val="880000"/>
          </a:solidFill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906B91FB-1F05-15A5-443F-7BA46AB9A1B5}"/>
                </a:ext>
              </a:extLst>
            </p:cNvPr>
            <p:cNvSpPr/>
            <p:nvPr/>
          </p:nvSpPr>
          <p:spPr>
            <a:xfrm>
              <a:off x="1391181" y="3583362"/>
              <a:ext cx="4670514" cy="646331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BD820D7-CE26-260B-9C37-677E24030D5A}"/>
                </a:ext>
              </a:extLst>
            </p:cNvPr>
            <p:cNvSpPr txBox="1"/>
            <p:nvPr/>
          </p:nvSpPr>
          <p:spPr>
            <a:xfrm>
              <a:off x="2090893" y="3668975"/>
              <a:ext cx="3271089" cy="430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dirty="0">
                  <a:solidFill>
                    <a:schemeClr val="bg1"/>
                  </a:solidFill>
                </a:rPr>
                <a:t>Classe de voz e vídeo 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419055A-1583-6480-EFCB-33C594C9BEB9}"/>
              </a:ext>
            </a:extLst>
          </p:cNvPr>
          <p:cNvGrpSpPr/>
          <p:nvPr/>
        </p:nvGrpSpPr>
        <p:grpSpPr>
          <a:xfrm>
            <a:off x="1358138" y="4427672"/>
            <a:ext cx="4670514" cy="646331"/>
            <a:chOff x="1391181" y="4427672"/>
            <a:chExt cx="4670514" cy="646331"/>
          </a:xfrm>
          <a:solidFill>
            <a:srgbClr val="880000"/>
          </a:solidFill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65B4E58F-70A0-1532-60FC-339DC309197C}"/>
                </a:ext>
              </a:extLst>
            </p:cNvPr>
            <p:cNvSpPr/>
            <p:nvPr/>
          </p:nvSpPr>
          <p:spPr>
            <a:xfrm>
              <a:off x="1391181" y="4427672"/>
              <a:ext cx="4670514" cy="646331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88B8909-A397-B020-A3BB-D629187DDC64}"/>
                </a:ext>
              </a:extLst>
            </p:cNvPr>
            <p:cNvSpPr txBox="1"/>
            <p:nvPr/>
          </p:nvSpPr>
          <p:spPr>
            <a:xfrm>
              <a:off x="1835202" y="4512310"/>
              <a:ext cx="3782470" cy="430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schemeClr val="bg1"/>
                  </a:solidFill>
                </a:rPr>
                <a:t>Classe de aplicações críticas 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62AE23E-8D36-F2FA-AFB6-D9A318554824}"/>
              </a:ext>
            </a:extLst>
          </p:cNvPr>
          <p:cNvGrpSpPr/>
          <p:nvPr/>
        </p:nvGrpSpPr>
        <p:grpSpPr>
          <a:xfrm>
            <a:off x="6223594" y="3583362"/>
            <a:ext cx="4714206" cy="646331"/>
            <a:chOff x="6223594" y="3583362"/>
            <a:chExt cx="4714206" cy="646331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6F338003-ABE2-4967-FCB1-67605B9B2298}"/>
                </a:ext>
              </a:extLst>
            </p:cNvPr>
            <p:cNvSpPr/>
            <p:nvPr/>
          </p:nvSpPr>
          <p:spPr>
            <a:xfrm>
              <a:off x="6223594" y="3583362"/>
              <a:ext cx="4670514" cy="646331"/>
            </a:xfrm>
            <a:prstGeom prst="roundRect">
              <a:avLst>
                <a:gd name="adj" fmla="val 31965"/>
              </a:avLst>
            </a:prstGeom>
            <a:solidFill>
              <a:srgbClr val="880000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C3DED40-8BF4-818A-E155-D60C21354827}"/>
                </a:ext>
              </a:extLst>
            </p:cNvPr>
            <p:cNvSpPr txBox="1"/>
            <p:nvPr/>
          </p:nvSpPr>
          <p:spPr>
            <a:xfrm>
              <a:off x="6358263" y="3674368"/>
              <a:ext cx="457953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schemeClr val="bg1"/>
                  </a:solidFill>
                </a:rPr>
                <a:t>Classe de aplicações transacionais 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4CFA36C-9BB4-BB1E-31A1-0B1129A45350}"/>
              </a:ext>
            </a:extLst>
          </p:cNvPr>
          <p:cNvGrpSpPr/>
          <p:nvPr/>
        </p:nvGrpSpPr>
        <p:grpSpPr>
          <a:xfrm>
            <a:off x="6223594" y="4427672"/>
            <a:ext cx="4670514" cy="646331"/>
            <a:chOff x="6256637" y="4427672"/>
            <a:chExt cx="4670514" cy="646331"/>
          </a:xfrm>
          <a:solidFill>
            <a:srgbClr val="880000"/>
          </a:solidFill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F3EFC546-643F-33B1-7DD2-ABA91AD01069}"/>
                </a:ext>
              </a:extLst>
            </p:cNvPr>
            <p:cNvSpPr/>
            <p:nvPr/>
          </p:nvSpPr>
          <p:spPr>
            <a:xfrm>
              <a:off x="6256637" y="4427672"/>
              <a:ext cx="4670514" cy="646331"/>
            </a:xfrm>
            <a:prstGeom prst="roundRect">
              <a:avLst>
                <a:gd name="adj" fmla="val 31965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7DF2087-32F4-A8DC-680C-3496742FDC14}"/>
                </a:ext>
              </a:extLst>
            </p:cNvPr>
            <p:cNvSpPr txBox="1"/>
            <p:nvPr/>
          </p:nvSpPr>
          <p:spPr>
            <a:xfrm>
              <a:off x="6633618" y="4512310"/>
              <a:ext cx="3981591" cy="4308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pt-BR" sz="2200" b="1" dirty="0">
                  <a:solidFill>
                    <a:schemeClr val="bg1"/>
                  </a:solidFill>
                </a:rPr>
                <a:t>Best </a:t>
              </a:r>
              <a:r>
                <a:rPr lang="pt-BR" sz="2200" b="1" dirty="0" err="1">
                  <a:solidFill>
                    <a:schemeClr val="bg1"/>
                  </a:solidFill>
                </a:rPr>
                <a:t>effort</a:t>
              </a:r>
              <a:r>
                <a:rPr lang="pt-BR" sz="2200" b="1" dirty="0">
                  <a:solidFill>
                    <a:schemeClr val="bg1"/>
                  </a:solidFill>
                </a:rPr>
                <a:t> ou melhor esforço</a:t>
              </a:r>
            </a:p>
          </p:txBody>
        </p:sp>
      </p:grpSp>
      <p:pic>
        <p:nvPicPr>
          <p:cNvPr id="22" name="Gráfico 21">
            <a:extLst>
              <a:ext uri="{FF2B5EF4-FFF2-40B4-BE49-F238E27FC236}">
                <a16:creationId xmlns:a16="http://schemas.microsoft.com/office/drawing/2014/main" id="{55BA9EFF-6A72-A951-4DCF-CFF9EF701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1F10136-F9B2-88BA-977F-86C10392D897}"/>
              </a:ext>
            </a:extLst>
          </p:cNvPr>
          <p:cNvSpPr/>
          <p:nvPr/>
        </p:nvSpPr>
        <p:spPr>
          <a:xfrm>
            <a:off x="1594958" y="229627"/>
            <a:ext cx="8954225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D7CE4DB-11B6-2B0F-16C0-CDB1A3B2FA54}"/>
              </a:ext>
            </a:extLst>
          </p:cNvPr>
          <p:cNvSpPr txBox="1"/>
          <p:nvPr/>
        </p:nvSpPr>
        <p:spPr>
          <a:xfrm>
            <a:off x="1061417" y="366341"/>
            <a:ext cx="100691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500" b="1" dirty="0">
                <a:solidFill>
                  <a:schemeClr val="bg1"/>
                </a:solidFill>
              </a:rPr>
              <a:t>Como a rede organiza o tráfego de dados?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12CA1564-326C-6509-96AC-0C79514AD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961"/>
          <a:stretch>
            <a:fillRect/>
          </a:stretch>
        </p:blipFill>
        <p:spPr>
          <a:xfrm>
            <a:off x="1750987" y="-27097"/>
            <a:ext cx="9093828" cy="134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C8BDA-9D59-93BC-2768-08E011F1A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D0603C02-E6CB-EF5C-65E1-CE8D4CA7B45A}"/>
              </a:ext>
            </a:extLst>
          </p:cNvPr>
          <p:cNvSpPr/>
          <p:nvPr/>
        </p:nvSpPr>
        <p:spPr>
          <a:xfrm>
            <a:off x="1251404" y="4461771"/>
            <a:ext cx="5656345" cy="1133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B044896C-97E8-57CF-41F7-B5D6CCC21D78}"/>
              </a:ext>
            </a:extLst>
          </p:cNvPr>
          <p:cNvSpPr/>
          <p:nvPr/>
        </p:nvSpPr>
        <p:spPr>
          <a:xfrm>
            <a:off x="1251404" y="3141000"/>
            <a:ext cx="5656345" cy="1133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247FFF5-2B90-0642-0113-8EABFBC5A7D5}"/>
              </a:ext>
            </a:extLst>
          </p:cNvPr>
          <p:cNvSpPr/>
          <p:nvPr/>
        </p:nvSpPr>
        <p:spPr>
          <a:xfrm>
            <a:off x="1251404" y="1820229"/>
            <a:ext cx="5656345" cy="1133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0C991D0-777E-AB8A-83DF-B716FBB1E408}"/>
              </a:ext>
            </a:extLst>
          </p:cNvPr>
          <p:cNvSpPr txBox="1"/>
          <p:nvPr/>
        </p:nvSpPr>
        <p:spPr>
          <a:xfrm>
            <a:off x="1083140" y="427909"/>
            <a:ext cx="482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Vimos até agora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9276FF-BD7B-E121-C603-5AB99D7C0B56}"/>
              </a:ext>
            </a:extLst>
          </p:cNvPr>
          <p:cNvSpPr txBox="1"/>
          <p:nvPr/>
        </p:nvSpPr>
        <p:spPr>
          <a:xfrm>
            <a:off x="7714819" y="2358405"/>
            <a:ext cx="41920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Alguma dúvida?</a:t>
            </a:r>
            <a:endParaRPr lang="pt-BR" sz="7000" dirty="0">
              <a:solidFill>
                <a:schemeClr val="bg1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032930F7-BC51-B563-0018-D05B8D22A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F8D6B82-ADB4-AE8B-DB82-D12BE62B64E0}"/>
              </a:ext>
            </a:extLst>
          </p:cNvPr>
          <p:cNvSpPr txBox="1"/>
          <p:nvPr/>
        </p:nvSpPr>
        <p:spPr>
          <a:xfrm>
            <a:off x="1847449" y="1875459"/>
            <a:ext cx="53834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/>
              <a:t>Entrada, classificação e rotulagem do tráfego</a:t>
            </a:r>
            <a:endParaRPr lang="pt-BR" dirty="0">
              <a:latin typeface="+mj-lt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23C236A-DD35-AF62-387B-6B2A9122D42F}"/>
              </a:ext>
            </a:extLst>
          </p:cNvPr>
          <p:cNvSpPr txBox="1"/>
          <p:nvPr/>
        </p:nvSpPr>
        <p:spPr>
          <a:xfrm>
            <a:off x="1847449" y="3201122"/>
            <a:ext cx="4784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/>
              <a:t>Encaminhamento inteligente com </a:t>
            </a:r>
            <a:r>
              <a:rPr lang="pt-BR" altLang="pt-BR" sz="2800" b="1" dirty="0" err="1"/>
              <a:t>QoS</a:t>
            </a:r>
            <a:r>
              <a:rPr lang="pt-BR" altLang="pt-BR" sz="2800" b="1" dirty="0"/>
              <a:t> e </a:t>
            </a:r>
            <a:r>
              <a:rPr lang="pt-BR" altLang="pt-BR" sz="2800" b="1" dirty="0" err="1"/>
              <a:t>QoS</a:t>
            </a:r>
            <a:r>
              <a:rPr lang="pt-BR" altLang="pt-BR" sz="2800" b="1" dirty="0"/>
              <a:t>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7539181-AD0E-72F6-C645-EDDB17AB8376}"/>
              </a:ext>
            </a:extLst>
          </p:cNvPr>
          <p:cNvSpPr txBox="1"/>
          <p:nvPr/>
        </p:nvSpPr>
        <p:spPr>
          <a:xfrm>
            <a:off x="1847449" y="4538505"/>
            <a:ext cx="4332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800" b="1" dirty="0"/>
              <a:t>Isolamento e entrega segura de dados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7C4A8DA-01C6-593E-E263-5CC585E5BBAE}"/>
              </a:ext>
            </a:extLst>
          </p:cNvPr>
          <p:cNvSpPr/>
          <p:nvPr/>
        </p:nvSpPr>
        <p:spPr>
          <a:xfrm>
            <a:off x="773183" y="1959150"/>
            <a:ext cx="832315" cy="834900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FF44FDC-AB5B-C877-3886-2AEDFEF26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2140177"/>
            <a:ext cx="595383" cy="44173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41AD29D-F31C-7449-6E96-B01C9CA6C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232" t="19897"/>
          <a:stretch>
            <a:fillRect/>
          </a:stretch>
        </p:blipFill>
        <p:spPr>
          <a:xfrm>
            <a:off x="0" y="-171073"/>
            <a:ext cx="6402386" cy="1603365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371E7B1-81B7-60A3-4150-D2B33CF27E96}"/>
              </a:ext>
            </a:extLst>
          </p:cNvPr>
          <p:cNvSpPr/>
          <p:nvPr/>
        </p:nvSpPr>
        <p:spPr>
          <a:xfrm>
            <a:off x="773183" y="3301051"/>
            <a:ext cx="832315" cy="834900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DE76C65-AC97-16A4-C254-B93E39441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3482078"/>
            <a:ext cx="595383" cy="441736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488F922-89F9-3BA6-2FE7-B2C810979094}"/>
              </a:ext>
            </a:extLst>
          </p:cNvPr>
          <p:cNvSpPr/>
          <p:nvPr/>
        </p:nvSpPr>
        <p:spPr>
          <a:xfrm>
            <a:off x="773183" y="4588540"/>
            <a:ext cx="832315" cy="834900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D8AAFA7-4B43-0CA8-FF8A-A8DD1D373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214" y="4769567"/>
            <a:ext cx="595383" cy="4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8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FE888B2-6FF2-17CA-5DB7-78F203DDAD74}"/>
              </a:ext>
            </a:extLst>
          </p:cNvPr>
          <p:cNvGrpSpPr/>
          <p:nvPr/>
        </p:nvGrpSpPr>
        <p:grpSpPr>
          <a:xfrm>
            <a:off x="1615440" y="2184400"/>
            <a:ext cx="9123679" cy="2643238"/>
            <a:chOff x="1615440" y="2184400"/>
            <a:chExt cx="9123679" cy="2643238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5C2A26B1-80CD-2332-98B1-30C08FDBB00E}"/>
                </a:ext>
              </a:extLst>
            </p:cNvPr>
            <p:cNvSpPr/>
            <p:nvPr/>
          </p:nvSpPr>
          <p:spPr>
            <a:xfrm>
              <a:off x="1615440" y="2184400"/>
              <a:ext cx="9123679" cy="2643238"/>
            </a:xfrm>
            <a:prstGeom prst="roundRect">
              <a:avLst>
                <a:gd name="adj" fmla="val 10913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EB1C5BCF-B59F-E1FF-D254-0A1E769436A1}"/>
                </a:ext>
              </a:extLst>
            </p:cNvPr>
            <p:cNvSpPr txBox="1"/>
            <p:nvPr/>
          </p:nvSpPr>
          <p:spPr>
            <a:xfrm>
              <a:off x="2672271" y="2459504"/>
              <a:ext cx="684745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3000" dirty="0">
                  <a:latin typeface="+mj-lt"/>
                </a:rPr>
                <a:t>Relembre alguns dos</a:t>
              </a:r>
              <a:r>
                <a:rPr lang="pt-BR" altLang="pt-BR" sz="3000" b="1" dirty="0">
                  <a:latin typeface="+mj-lt"/>
                </a:rPr>
                <a:t> principais conceitos usados no treinamento</a:t>
              </a:r>
              <a:r>
                <a:rPr lang="pt-BR" altLang="pt-BR" sz="3000" dirty="0">
                  <a:latin typeface="+mj-lt"/>
                </a:rPr>
                <a:t>. Faça as palavras-cruzadas e use as dicas para completar com a palavra correta.</a:t>
              </a: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53843DCE-2DA9-2A20-C558-ABBCC59E5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i-sans-serif"/>
              </a:rPr>
            </a:b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BD8478-3960-26AF-0312-ECB7223D9659}"/>
              </a:ext>
            </a:extLst>
          </p:cNvPr>
          <p:cNvSpPr txBox="1"/>
          <p:nvPr/>
        </p:nvSpPr>
        <p:spPr>
          <a:xfrm>
            <a:off x="2282930" y="631980"/>
            <a:ext cx="762614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Teste seu conhecimento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4B595BD-2832-74A6-022E-CD571A20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6758" y="631980"/>
            <a:ext cx="471026" cy="43065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104A8354-9F7E-585F-1040-77ED51392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4F4FFA6-04BA-4FD3-0009-82A510E51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1913" y="0"/>
            <a:ext cx="805908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F5F596F-2E07-6762-5EF0-4F053655352C}"/>
              </a:ext>
            </a:extLst>
          </p:cNvPr>
          <p:cNvSpPr/>
          <p:nvPr/>
        </p:nvSpPr>
        <p:spPr>
          <a:xfrm>
            <a:off x="2138003" y="300747"/>
            <a:ext cx="7554637" cy="1163716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20348BA-8433-D6BB-D25C-3BF0F53789D0}"/>
              </a:ext>
            </a:extLst>
          </p:cNvPr>
          <p:cNvSpPr/>
          <p:nvPr/>
        </p:nvSpPr>
        <p:spPr>
          <a:xfrm>
            <a:off x="1069907" y="2092959"/>
            <a:ext cx="10052185" cy="3566161"/>
          </a:xfrm>
          <a:prstGeom prst="roundRect">
            <a:avLst>
              <a:gd name="adj" fmla="val 8472"/>
            </a:avLst>
          </a:prstGeom>
          <a:solidFill>
            <a:srgbClr val="880000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D1E3C0-C943-828B-5AEF-44F86C357D29}"/>
              </a:ext>
            </a:extLst>
          </p:cNvPr>
          <p:cNvSpPr txBox="1"/>
          <p:nvPr/>
        </p:nvSpPr>
        <p:spPr>
          <a:xfrm>
            <a:off x="2654483" y="304370"/>
            <a:ext cx="6883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b="1" dirty="0">
                <a:solidFill>
                  <a:schemeClr val="bg1"/>
                </a:solidFill>
              </a:rPr>
              <a:t>Flexibilidade de topologia para uma rede sob medida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A808BFE-634F-8AA1-2670-5636F2798E12}"/>
              </a:ext>
            </a:extLst>
          </p:cNvPr>
          <p:cNvSpPr txBox="1"/>
          <p:nvPr/>
        </p:nvSpPr>
        <p:spPr>
          <a:xfrm>
            <a:off x="1523756" y="2255206"/>
            <a:ext cx="42313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Na prática, isso quer dizer que a </a:t>
            </a:r>
            <a:r>
              <a:rPr lang="pt-BR" sz="2800" b="1" dirty="0">
                <a:solidFill>
                  <a:schemeClr val="bg1"/>
                </a:solidFill>
              </a:rPr>
              <a:t>empresa pode: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B9A7E00-F27B-D4C4-BE4A-8A74945ABF01}"/>
              </a:ext>
            </a:extLst>
          </p:cNvPr>
          <p:cNvGrpSpPr/>
          <p:nvPr/>
        </p:nvGrpSpPr>
        <p:grpSpPr>
          <a:xfrm>
            <a:off x="1391180" y="3419010"/>
            <a:ext cx="4670514" cy="901367"/>
            <a:chOff x="1391180" y="3419010"/>
            <a:chExt cx="4670514" cy="901367"/>
          </a:xfrm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851E2FD7-94F8-148A-E31F-76B9E2B7F6E7}"/>
                </a:ext>
              </a:extLst>
            </p:cNvPr>
            <p:cNvSpPr/>
            <p:nvPr/>
          </p:nvSpPr>
          <p:spPr>
            <a:xfrm>
              <a:off x="1391180" y="3419010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AB011248-93B8-BD3B-1E9B-6913EC28EECA}"/>
                </a:ext>
              </a:extLst>
            </p:cNvPr>
            <p:cNvSpPr txBox="1"/>
            <p:nvPr/>
          </p:nvSpPr>
          <p:spPr>
            <a:xfrm>
              <a:off x="1640423" y="3445250"/>
              <a:ext cx="35043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Escolher como os pontos se conectam.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F3E20CE-0222-27A3-D109-06FF20EFC370}"/>
              </a:ext>
            </a:extLst>
          </p:cNvPr>
          <p:cNvGrpSpPr/>
          <p:nvPr/>
        </p:nvGrpSpPr>
        <p:grpSpPr>
          <a:xfrm>
            <a:off x="1391180" y="4493870"/>
            <a:ext cx="4670514" cy="906094"/>
            <a:chOff x="1391180" y="4493870"/>
            <a:chExt cx="4670514" cy="906094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811674F6-541D-90AF-48D2-CFFB15B57231}"/>
                </a:ext>
              </a:extLst>
            </p:cNvPr>
            <p:cNvSpPr/>
            <p:nvPr/>
          </p:nvSpPr>
          <p:spPr>
            <a:xfrm>
              <a:off x="1391180" y="4493870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63E4DA3-8AD2-71F9-072A-9F6B41542508}"/>
                </a:ext>
              </a:extLst>
            </p:cNvPr>
            <p:cNvSpPr txBox="1"/>
            <p:nvPr/>
          </p:nvSpPr>
          <p:spPr>
            <a:xfrm>
              <a:off x="1640424" y="4568967"/>
              <a:ext cx="27607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Ajustar o papel de cada unidade.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0B851B9-EBFA-A4DB-CA3E-FA90D384CF63}"/>
              </a:ext>
            </a:extLst>
          </p:cNvPr>
          <p:cNvGrpSpPr/>
          <p:nvPr/>
        </p:nvGrpSpPr>
        <p:grpSpPr>
          <a:xfrm>
            <a:off x="6208984" y="2355967"/>
            <a:ext cx="4670514" cy="901367"/>
            <a:chOff x="6208984" y="2355967"/>
            <a:chExt cx="4670514" cy="901367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6E0A1DF7-CEA1-63EE-7F60-770E7BCCC09D}"/>
                </a:ext>
              </a:extLst>
            </p:cNvPr>
            <p:cNvSpPr/>
            <p:nvPr/>
          </p:nvSpPr>
          <p:spPr>
            <a:xfrm>
              <a:off x="6208984" y="2355967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6FE13BE-AC6A-7408-5EB0-D06FD78DCC60}"/>
                </a:ext>
              </a:extLst>
            </p:cNvPr>
            <p:cNvSpPr txBox="1"/>
            <p:nvPr/>
          </p:nvSpPr>
          <p:spPr>
            <a:xfrm>
              <a:off x="6458227" y="2382207"/>
              <a:ext cx="350433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Evoluir a rede ao longo do tempo.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7490DEB-0F57-283E-C5BD-79DE5606F7A0}"/>
              </a:ext>
            </a:extLst>
          </p:cNvPr>
          <p:cNvGrpSpPr/>
          <p:nvPr/>
        </p:nvGrpSpPr>
        <p:grpSpPr>
          <a:xfrm>
            <a:off x="6208984" y="3414283"/>
            <a:ext cx="4670514" cy="906094"/>
            <a:chOff x="6208984" y="3414283"/>
            <a:chExt cx="4670514" cy="906094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A1154A12-2DEF-661C-8231-84DB25D5977D}"/>
                </a:ext>
              </a:extLst>
            </p:cNvPr>
            <p:cNvSpPr/>
            <p:nvPr/>
          </p:nvSpPr>
          <p:spPr>
            <a:xfrm>
              <a:off x="6208984" y="3414283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3A87F74-556E-FFD4-ED1D-503A8140AD1E}"/>
                </a:ext>
              </a:extLst>
            </p:cNvPr>
            <p:cNvSpPr txBox="1"/>
            <p:nvPr/>
          </p:nvSpPr>
          <p:spPr>
            <a:xfrm>
              <a:off x="6458227" y="3489380"/>
              <a:ext cx="33288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Otimizar desempenho e custos.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E86F36B-605E-E6E4-F116-E665312A5972}"/>
              </a:ext>
            </a:extLst>
          </p:cNvPr>
          <p:cNvGrpSpPr/>
          <p:nvPr/>
        </p:nvGrpSpPr>
        <p:grpSpPr>
          <a:xfrm>
            <a:off x="6208984" y="4493870"/>
            <a:ext cx="4670514" cy="906094"/>
            <a:chOff x="6208984" y="4493870"/>
            <a:chExt cx="4670514" cy="906094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A6C81003-1C49-ACD4-B08E-3AD9C92FDCE7}"/>
                </a:ext>
              </a:extLst>
            </p:cNvPr>
            <p:cNvSpPr/>
            <p:nvPr/>
          </p:nvSpPr>
          <p:spPr>
            <a:xfrm>
              <a:off x="6208984" y="4493870"/>
              <a:ext cx="4670514" cy="901367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D083548-D9E8-6D0F-909A-3EF623A4FED2}"/>
                </a:ext>
              </a:extLst>
            </p:cNvPr>
            <p:cNvSpPr txBox="1"/>
            <p:nvPr/>
          </p:nvSpPr>
          <p:spPr>
            <a:xfrm>
              <a:off x="6458228" y="4568967"/>
              <a:ext cx="276075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Redução de custos de contratação.</a:t>
              </a:r>
            </a:p>
          </p:txBody>
        </p:sp>
      </p:grpSp>
      <p:pic>
        <p:nvPicPr>
          <p:cNvPr id="28" name="Gráfico 27">
            <a:extLst>
              <a:ext uri="{FF2B5EF4-FFF2-40B4-BE49-F238E27FC236}">
                <a16:creationId xmlns:a16="http://schemas.microsoft.com/office/drawing/2014/main" id="{88D9F5A9-C101-C478-6270-DC9672B9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42960A5-0903-2A95-058C-391C8F55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621" b="-1"/>
          <a:stretch>
            <a:fillRect/>
          </a:stretch>
        </p:blipFill>
        <p:spPr>
          <a:xfrm>
            <a:off x="2407921" y="-152399"/>
            <a:ext cx="7554636" cy="17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6EDAD3C-0325-CF6C-17CA-CF6EE834D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15290A9-54A8-E85C-F57C-06DF08E68BB4}"/>
              </a:ext>
            </a:extLst>
          </p:cNvPr>
          <p:cNvSpPr txBox="1"/>
          <p:nvPr/>
        </p:nvSpPr>
        <p:spPr>
          <a:xfrm>
            <a:off x="975963" y="1274731"/>
            <a:ext cx="6178680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500" dirty="0"/>
              <a:t>Sejam </a:t>
            </a:r>
          </a:p>
          <a:p>
            <a:r>
              <a:rPr lang="pt-BR" sz="4500" dirty="0"/>
              <a:t>bem-vindos </a:t>
            </a:r>
          </a:p>
          <a:p>
            <a:r>
              <a:rPr lang="pt-BR" sz="4500" dirty="0"/>
              <a:t>ao treinamento </a:t>
            </a:r>
            <a:r>
              <a:rPr lang="pt-BR" sz="10000" b="1" dirty="0">
                <a:solidFill>
                  <a:srgbClr val="530C05"/>
                </a:solidFill>
              </a:rPr>
              <a:t>MPLS!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ACA05A9-0F9D-AFD1-1ABC-4C9FE34E5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1518"/>
            <a:ext cx="3385874" cy="440454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16559DD-4ACB-F3DF-30BA-111C9AA43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9354" y="5987633"/>
            <a:ext cx="2764556" cy="36927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4E70755-83D4-682C-A7B8-B4E5BF0C7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269"/>
          <a:stretch>
            <a:fillRect/>
          </a:stretch>
        </p:blipFill>
        <p:spPr>
          <a:xfrm>
            <a:off x="142241" y="4240489"/>
            <a:ext cx="5034914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601E5-8402-7AEE-EE8A-B679A91B2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DEAC5091-42EB-F48C-91AB-242ED47A3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8234" y="2805380"/>
            <a:ext cx="2581275" cy="29146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EE0E59E-75FA-F209-0E8E-1DD0C0DE0681}"/>
              </a:ext>
            </a:extLst>
          </p:cNvPr>
          <p:cNvSpPr txBox="1"/>
          <p:nvPr/>
        </p:nvSpPr>
        <p:spPr>
          <a:xfrm>
            <a:off x="1169670" y="1816416"/>
            <a:ext cx="98526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00" dirty="0"/>
              <a:t>Por se tratar de uma </a:t>
            </a:r>
            <a:r>
              <a:rPr lang="pt-BR" sz="2500" b="1" dirty="0"/>
              <a:t>solução sob medida</a:t>
            </a:r>
            <a:r>
              <a:rPr lang="pt-BR" sz="2500" dirty="0"/>
              <a:t>, há diferentes </a:t>
            </a:r>
            <a:r>
              <a:rPr lang="pt-BR" sz="2500" b="1" dirty="0"/>
              <a:t>formas de atender </a:t>
            </a:r>
            <a:r>
              <a:rPr lang="pt-BR" sz="2500" dirty="0"/>
              <a:t>uma empresa. </a:t>
            </a:r>
            <a:r>
              <a:rPr lang="pt-BR" sz="2500" b="1" dirty="0"/>
              <a:t>Veja a seguir modelos de topologia de rede</a:t>
            </a:r>
            <a:r>
              <a:rPr lang="pt-BR" sz="2500" dirty="0"/>
              <a:t>: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A8785A0-671C-2275-D117-2804A03586F6}"/>
              </a:ext>
            </a:extLst>
          </p:cNvPr>
          <p:cNvSpPr/>
          <p:nvPr/>
        </p:nvSpPr>
        <p:spPr>
          <a:xfrm>
            <a:off x="2249924" y="422667"/>
            <a:ext cx="7554636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010174D-EA89-C851-3670-B2A060B22993}"/>
              </a:ext>
            </a:extLst>
          </p:cNvPr>
          <p:cNvSpPr txBox="1"/>
          <p:nvPr/>
        </p:nvSpPr>
        <p:spPr>
          <a:xfrm>
            <a:off x="2317277" y="552004"/>
            <a:ext cx="7189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Modelos de topologia de rede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1B7AB95-67C4-21E5-287B-1AA3294DF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565E8AE-424E-1339-63B2-C23AD84E1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08801" y="2805380"/>
            <a:ext cx="2981325" cy="29146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E660E7F6-0265-F987-3520-B4220414FB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14270" y="2805380"/>
            <a:ext cx="2438400" cy="29146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FE8EAA1-E661-0074-322B-1CE7C88B8DCF}"/>
              </a:ext>
            </a:extLst>
          </p:cNvPr>
          <p:cNvSpPr txBox="1"/>
          <p:nvPr/>
        </p:nvSpPr>
        <p:spPr>
          <a:xfrm>
            <a:off x="2273122" y="4129321"/>
            <a:ext cx="22560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Full </a:t>
            </a:r>
            <a:r>
              <a:rPr lang="pt-BR" sz="2800" b="1" dirty="0" err="1">
                <a:solidFill>
                  <a:schemeClr val="bg1"/>
                </a:solidFill>
              </a:rPr>
              <a:t>mesh</a:t>
            </a:r>
            <a:endParaRPr lang="pt-BR" sz="2800" b="1" dirty="0">
              <a:solidFill>
                <a:schemeClr val="bg1"/>
              </a:solidFill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(malha)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CB0F34-E400-3659-E078-D90A6172BC40}"/>
              </a:ext>
            </a:extLst>
          </p:cNvPr>
          <p:cNvSpPr txBox="1"/>
          <p:nvPr/>
        </p:nvSpPr>
        <p:spPr>
          <a:xfrm>
            <a:off x="5043383" y="4015104"/>
            <a:ext cx="22560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Hub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Spoke</a:t>
            </a:r>
            <a:r>
              <a:rPr lang="pt-BR" sz="2800" b="1" dirty="0">
                <a:solidFill>
                  <a:schemeClr val="bg1"/>
                </a:solidFill>
              </a:rPr>
              <a:t> (estrela)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0762F9A-F324-A5FA-F2DE-C9F4F39F9CC8}"/>
              </a:ext>
            </a:extLst>
          </p:cNvPr>
          <p:cNvSpPr txBox="1"/>
          <p:nvPr/>
        </p:nvSpPr>
        <p:spPr>
          <a:xfrm>
            <a:off x="7820251" y="4130102"/>
            <a:ext cx="22560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600" b="1" dirty="0">
                <a:solidFill>
                  <a:schemeClr val="bg1"/>
                </a:solidFill>
              </a:rPr>
              <a:t>Topologia mista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62806D6F-F1D1-1768-2D4B-2EB6AED5C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57752" y="3099617"/>
            <a:ext cx="581025" cy="59055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8B85DAFC-2C12-6194-42BA-BD0F35D2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29673" y="3135176"/>
            <a:ext cx="542925" cy="542925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2B4F5CDC-8D06-6ADA-EC71-CC9B0F9BCD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85647" y="3105514"/>
            <a:ext cx="571500" cy="514350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A4643876-D355-98B5-AF75-E2BA1F4D84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2621" b="-1"/>
          <a:stretch>
            <a:fillRect/>
          </a:stretch>
        </p:blipFill>
        <p:spPr>
          <a:xfrm>
            <a:off x="2479041" y="-152399"/>
            <a:ext cx="7554636" cy="17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9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221B3D3-B97D-9F19-B137-30871096301B}"/>
              </a:ext>
            </a:extLst>
          </p:cNvPr>
          <p:cNvGrpSpPr/>
          <p:nvPr/>
        </p:nvGrpSpPr>
        <p:grpSpPr>
          <a:xfrm>
            <a:off x="2113279" y="2740883"/>
            <a:ext cx="7873793" cy="2796318"/>
            <a:chOff x="2113279" y="2740883"/>
            <a:chExt cx="7873793" cy="2796318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87ACBC60-5525-6A3A-0BC8-DA3D8BF030FF}"/>
                </a:ext>
              </a:extLst>
            </p:cNvPr>
            <p:cNvSpPr/>
            <p:nvPr/>
          </p:nvSpPr>
          <p:spPr>
            <a:xfrm>
              <a:off x="2113279" y="2740883"/>
              <a:ext cx="7873793" cy="2796318"/>
            </a:xfrm>
            <a:prstGeom prst="roundRect">
              <a:avLst>
                <a:gd name="adj" fmla="val 10913"/>
              </a:avLst>
            </a:prstGeom>
            <a:solidFill>
              <a:schemeClr val="bg1"/>
            </a:solidFill>
            <a:ln w="76200">
              <a:solidFill>
                <a:srgbClr val="EC494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1E0E5A9-55F4-DDE7-707F-49748FE0B593}"/>
                </a:ext>
              </a:extLst>
            </p:cNvPr>
            <p:cNvSpPr txBox="1"/>
            <p:nvPr/>
          </p:nvSpPr>
          <p:spPr>
            <a:xfrm>
              <a:off x="2995766" y="3306146"/>
              <a:ext cx="59310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000" dirty="0"/>
                <a:t>O RUD MPLS </a:t>
              </a:r>
              <a:r>
                <a:rPr lang="pt-BR" sz="4000" b="1" dirty="0"/>
                <a:t>não inclui conectividade direta </a:t>
              </a:r>
              <a:r>
                <a:rPr lang="pt-BR" sz="4000" dirty="0"/>
                <a:t>com a Internet.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CB0C89F-48DD-859E-26F3-68B64D69F5D3}"/>
              </a:ext>
            </a:extLst>
          </p:cNvPr>
          <p:cNvGrpSpPr/>
          <p:nvPr/>
        </p:nvGrpSpPr>
        <p:grpSpPr>
          <a:xfrm>
            <a:off x="2691184" y="1563329"/>
            <a:ext cx="6639630" cy="1661759"/>
            <a:chOff x="2691184" y="1563329"/>
            <a:chExt cx="6639630" cy="1661759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0F8738F1-F8FA-16AE-EF0D-22C6D4933A1D}"/>
                </a:ext>
              </a:extLst>
            </p:cNvPr>
            <p:cNvSpPr/>
            <p:nvPr/>
          </p:nvSpPr>
          <p:spPr>
            <a:xfrm>
              <a:off x="2691184" y="1563329"/>
              <a:ext cx="6639630" cy="1661759"/>
            </a:xfrm>
            <a:prstGeom prst="roundRect">
              <a:avLst>
                <a:gd name="adj" fmla="val 21932"/>
              </a:avLst>
            </a:prstGeom>
            <a:solidFill>
              <a:srgbClr val="EC4949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F4AC9EFC-A990-E6B5-5814-051BAB071246}"/>
                </a:ext>
              </a:extLst>
            </p:cNvPr>
            <p:cNvSpPr txBox="1"/>
            <p:nvPr/>
          </p:nvSpPr>
          <p:spPr>
            <a:xfrm>
              <a:off x="3070506" y="1888434"/>
              <a:ext cx="5856290" cy="1092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500" b="1" dirty="0">
                  <a:solidFill>
                    <a:schemeClr val="bg1"/>
                  </a:solidFill>
                </a:rPr>
                <a:t>IMPORTANTE!</a:t>
              </a:r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876C283B-4668-2673-966A-4B0A196EB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0852"/>
          <a:stretch>
            <a:fillRect/>
          </a:stretch>
        </p:blipFill>
        <p:spPr>
          <a:xfrm rot="5400000" flipH="1">
            <a:off x="3860445" y="-1446199"/>
            <a:ext cx="2490840" cy="5383233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8E34E13-3054-D285-9D92-501CB9DE10B9}"/>
              </a:ext>
            </a:extLst>
          </p:cNvPr>
          <p:cNvSpPr/>
          <p:nvPr/>
        </p:nvSpPr>
        <p:spPr>
          <a:xfrm>
            <a:off x="5306181" y="575793"/>
            <a:ext cx="1579638" cy="1390945"/>
          </a:xfrm>
          <a:prstGeom prst="roundRect">
            <a:avLst/>
          </a:prstGeom>
          <a:solidFill>
            <a:schemeClr val="bg1"/>
          </a:solidFill>
          <a:ln w="79375">
            <a:solidFill>
              <a:srgbClr val="EC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BEB4E19-E25E-BFE7-129B-2BD6AB314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413" y="766219"/>
            <a:ext cx="1019175" cy="92392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B140A316-B9F1-2F76-AF08-7A3105E43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79C2C-BB7F-D45A-DF68-90FFA801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C871C8A-D92A-2270-F1B7-4259B41D5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m 22" hidden="1">
            <a:extLst>
              <a:ext uri="{FF2B5EF4-FFF2-40B4-BE49-F238E27FC236}">
                <a16:creationId xmlns:a16="http://schemas.microsoft.com/office/drawing/2014/main" id="{2F2238C0-EB9E-599D-C84B-C97E33816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>
            <a:off x="-43053" y="0"/>
            <a:ext cx="12241530" cy="6858000"/>
          </a:xfrm>
          <a:prstGeom prst="rect">
            <a:avLst/>
          </a:prstGeom>
        </p:spPr>
      </p:pic>
      <p:pic>
        <p:nvPicPr>
          <p:cNvPr id="5" name="Imagem 4" descr="Luz do sol&#10;&#10;O conteúdo gerado por IA pode estar incorreto." hidden="1">
            <a:extLst>
              <a:ext uri="{FF2B5EF4-FFF2-40B4-BE49-F238E27FC236}">
                <a16:creationId xmlns:a16="http://schemas.microsoft.com/office/drawing/2014/main" id="{55874D5A-6A0B-0F53-8A2D-1FC7A31F70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9000"/>
          </a:blip>
          <a:srcRect l="19756" t="43250" r="21113"/>
          <a:stretch>
            <a:fillRect/>
          </a:stretch>
        </p:blipFill>
        <p:spPr>
          <a:xfrm>
            <a:off x="2563301" y="3451860"/>
            <a:ext cx="7063741" cy="3429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31C336D-0985-A0C0-C1C1-F008752C5A52}"/>
              </a:ext>
            </a:extLst>
          </p:cNvPr>
          <p:cNvSpPr txBox="1"/>
          <p:nvPr/>
        </p:nvSpPr>
        <p:spPr>
          <a:xfrm>
            <a:off x="892315" y="2179236"/>
            <a:ext cx="4816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AMX" pitchFamily="2" charset="77"/>
              </a:rPr>
              <a:t>Agradecemos </a:t>
            </a:r>
          </a:p>
          <a:p>
            <a:r>
              <a:rPr lang="pt-BR" sz="4800" b="1" dirty="0">
                <a:solidFill>
                  <a:schemeClr val="bg1"/>
                </a:solidFill>
                <a:latin typeface="AMX" pitchFamily="2" charset="77"/>
              </a:rPr>
              <a:t>sua participação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02C3927-AF31-9FDC-CC5A-42FFCF71D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463" y="1958541"/>
            <a:ext cx="5033625" cy="243562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6C03B16-ACCF-B83B-8CB9-241CED73A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5463" y="646971"/>
            <a:ext cx="2657475" cy="42862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B2CBC707-C967-140E-631D-DC52175A82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5463" y="5463946"/>
            <a:ext cx="1228725" cy="466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7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A90D1345-084A-E27C-5609-834E8670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737" y="1757127"/>
            <a:ext cx="3571170" cy="381625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E160E88-F7C8-193C-7D14-30AFF4400981}"/>
              </a:ext>
            </a:extLst>
          </p:cNvPr>
          <p:cNvSpPr/>
          <p:nvPr/>
        </p:nvSpPr>
        <p:spPr>
          <a:xfrm>
            <a:off x="1229360" y="229627"/>
            <a:ext cx="9712960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93E0A6D-04A4-54F2-EC92-668BB444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0961"/>
          <a:stretch>
            <a:fillRect/>
          </a:stretch>
        </p:blipFill>
        <p:spPr>
          <a:xfrm>
            <a:off x="1558108" y="-57577"/>
            <a:ext cx="9660503" cy="14291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92514C-A3D9-DB5E-7EAD-0AFAFEBB05BE}"/>
              </a:ext>
            </a:extLst>
          </p:cNvPr>
          <p:cNvSpPr txBox="1"/>
          <p:nvPr/>
        </p:nvSpPr>
        <p:spPr>
          <a:xfrm>
            <a:off x="4938553" y="2207505"/>
            <a:ext cx="638821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/>
              <a:t>o que é </a:t>
            </a:r>
            <a:r>
              <a:rPr lang="pt-BR" sz="2800" b="1" dirty="0"/>
              <a:t>MPLS</a:t>
            </a:r>
            <a:r>
              <a:rPr lang="pt-BR" sz="2800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/>
              <a:t>funcionamento </a:t>
            </a:r>
            <a:r>
              <a:rPr lang="pt-BR" sz="2800" dirty="0"/>
              <a:t>do MPLS;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/>
              <a:t>o </a:t>
            </a:r>
            <a:r>
              <a:rPr lang="pt-BR" sz="2800" b="1" dirty="0"/>
              <a:t>público-alvo</a:t>
            </a:r>
            <a:r>
              <a:rPr lang="pt-BR" sz="2800" dirty="0"/>
              <a:t> da solução;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/>
              <a:t>os principais </a:t>
            </a:r>
            <a:r>
              <a:rPr lang="pt-BR" sz="2800" b="1" dirty="0"/>
              <a:t>argumentos de venda</a:t>
            </a:r>
            <a:r>
              <a:rPr lang="pt-BR" sz="28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/>
              <a:t>as </a:t>
            </a:r>
            <a:r>
              <a:rPr lang="pt-BR" sz="2800" b="1" dirty="0"/>
              <a:t>políticas comerciais </a:t>
            </a:r>
            <a:r>
              <a:rPr lang="pt-BR" sz="2800" dirty="0"/>
              <a:t>do produto;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/>
              <a:t>e o </a:t>
            </a:r>
            <a:r>
              <a:rPr lang="pt-BR" sz="2800" b="1" dirty="0"/>
              <a:t>processo de ativação e contratação </a:t>
            </a:r>
            <a:r>
              <a:rPr lang="pt-BR" sz="2800" dirty="0"/>
              <a:t>do MPLS Claro Empresas.</a:t>
            </a:r>
            <a:endParaRPr lang="pt-BR" sz="2800" dirty="0">
              <a:latin typeface="+mj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2C9DC0-6F96-3DE1-4853-5E7D26F2C25A}"/>
              </a:ext>
            </a:extLst>
          </p:cNvPr>
          <p:cNvSpPr txBox="1"/>
          <p:nvPr/>
        </p:nvSpPr>
        <p:spPr>
          <a:xfrm>
            <a:off x="652997" y="400358"/>
            <a:ext cx="10865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</a:rPr>
              <a:t>Ao longo deste conteúdo, vocês irão compreender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C6980792-F6E3-46B5-5449-3B517A7CB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6788" y="6164718"/>
            <a:ext cx="26384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48E02C6-563D-080C-A5BF-877E5B15B377}"/>
              </a:ext>
            </a:extLst>
          </p:cNvPr>
          <p:cNvSpPr/>
          <p:nvPr/>
        </p:nvSpPr>
        <p:spPr>
          <a:xfrm>
            <a:off x="3468210" y="500160"/>
            <a:ext cx="4827609" cy="953814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F12C7963-60E2-6660-152F-ACCDF82058CE}"/>
              </a:ext>
            </a:extLst>
          </p:cNvPr>
          <p:cNvCxnSpPr/>
          <p:nvPr/>
        </p:nvCxnSpPr>
        <p:spPr>
          <a:xfrm>
            <a:off x="3362632" y="3903406"/>
            <a:ext cx="58737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áfico 25">
            <a:extLst>
              <a:ext uri="{FF2B5EF4-FFF2-40B4-BE49-F238E27FC236}">
                <a16:creationId xmlns:a16="http://schemas.microsoft.com/office/drawing/2014/main" id="{148D169C-1C74-155A-8013-E19A42E9F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459" y="2068194"/>
            <a:ext cx="3156722" cy="3132807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34A67AD4-F873-7708-A738-B0359B7C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643" r="5744" b="15137"/>
          <a:stretch>
            <a:fillRect/>
          </a:stretch>
        </p:blipFill>
        <p:spPr>
          <a:xfrm>
            <a:off x="2184818" y="2322105"/>
            <a:ext cx="591325" cy="635333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42B2C043-AB8C-B684-0C27-4A6A581F7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639" y="2068194"/>
            <a:ext cx="3156722" cy="3132807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19CF41A-330A-BFA3-CDA2-0B11DD773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059" b="7059"/>
          <a:stretch/>
        </p:blipFill>
        <p:spPr>
          <a:xfrm>
            <a:off x="5786547" y="2407949"/>
            <a:ext cx="618906" cy="5315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29CE9655-5564-F6C9-9201-E4D2D9420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6819" y="2068194"/>
            <a:ext cx="3156722" cy="313280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F49DCFB-3AD7-25F9-6D12-BE99998A6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54135" t="-8475" r="-45837" b="-17544"/>
          <a:stretch>
            <a:fillRect/>
          </a:stretch>
        </p:blipFill>
        <p:spPr>
          <a:xfrm>
            <a:off x="9236370" y="2322105"/>
            <a:ext cx="803564" cy="78410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F82C856-2ACB-4D07-6E45-DEC7DC1C2476}"/>
              </a:ext>
            </a:extLst>
          </p:cNvPr>
          <p:cNvSpPr txBox="1"/>
          <p:nvPr/>
        </p:nvSpPr>
        <p:spPr>
          <a:xfrm>
            <a:off x="1672400" y="3628780"/>
            <a:ext cx="1616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Abra a sua </a:t>
            </a:r>
            <a:r>
              <a:rPr lang="pt-BR" sz="2000" b="1" dirty="0">
                <a:latin typeface="AMX" pitchFamily="2" charset="77"/>
              </a:rPr>
              <a:t>câmera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A2271C8-F164-137C-4279-53C7856B74CB}"/>
              </a:ext>
            </a:extLst>
          </p:cNvPr>
          <p:cNvSpPr txBox="1"/>
          <p:nvPr/>
        </p:nvSpPr>
        <p:spPr>
          <a:xfrm>
            <a:off x="4945020" y="3628780"/>
            <a:ext cx="230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Desative o </a:t>
            </a:r>
            <a:r>
              <a:rPr lang="pt-BR" sz="2000" b="1" dirty="0">
                <a:latin typeface="AMX" pitchFamily="2" charset="77"/>
              </a:rPr>
              <a:t>microfone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7FF6608-65B2-CDC6-C8BD-1819F011B2F4}"/>
              </a:ext>
            </a:extLst>
          </p:cNvPr>
          <p:cNvSpPr txBox="1"/>
          <p:nvPr/>
        </p:nvSpPr>
        <p:spPr>
          <a:xfrm>
            <a:off x="8257759" y="3474891"/>
            <a:ext cx="276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Para interagir, acione </a:t>
            </a:r>
          </a:p>
          <a:p>
            <a:pPr algn="ctr"/>
            <a:r>
              <a:rPr lang="pt-BR" sz="2000" dirty="0">
                <a:latin typeface="AMX" pitchFamily="2" charset="77"/>
              </a:rPr>
              <a:t>o </a:t>
            </a:r>
            <a:r>
              <a:rPr lang="pt-BR" sz="2000" b="1" dirty="0">
                <a:latin typeface="AMX" pitchFamily="2" charset="77"/>
              </a:rPr>
              <a:t>botão de levantar </a:t>
            </a:r>
          </a:p>
          <a:p>
            <a:pPr algn="ctr"/>
            <a:r>
              <a:rPr lang="pt-BR" sz="2000" b="1" dirty="0">
                <a:latin typeface="AMX" pitchFamily="2" charset="77"/>
              </a:rPr>
              <a:t>a mão </a:t>
            </a:r>
            <a:r>
              <a:rPr lang="pt-BR" sz="2000" dirty="0">
                <a:latin typeface="AMX" pitchFamily="2" charset="77"/>
              </a:rPr>
              <a:t>e aguarde.</a:t>
            </a: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1E5E0506-2312-A36A-0C0D-14E73A0E69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76787" y="5773696"/>
            <a:ext cx="2638425" cy="35242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AAEF5292-1EC0-2139-0077-FA763F63B9AC}"/>
              </a:ext>
            </a:extLst>
          </p:cNvPr>
          <p:cNvSpPr txBox="1"/>
          <p:nvPr/>
        </p:nvSpPr>
        <p:spPr>
          <a:xfrm>
            <a:off x="2671236" y="536632"/>
            <a:ext cx="64215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rgbClr val="880000"/>
                </a:solidFill>
                <a:latin typeface="AMX" pitchFamily="2" charset="77"/>
              </a:rPr>
              <a:t>Combinados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466A0322-725B-8BAB-0DF7-2A588B311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6659"/>
          <a:stretch>
            <a:fillRect/>
          </a:stretch>
        </p:blipFill>
        <p:spPr>
          <a:xfrm>
            <a:off x="3662042" y="0"/>
            <a:ext cx="4943686" cy="16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8C2346-CC92-3E2E-1D30-9D1FCF969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F4892F-2B23-0940-23CE-A82863CB89BC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3" name="Imagem 2" descr="Texto&#10;&#10;O conteúdo gerado por IA pode estar incorreto.">
              <a:extLst>
                <a:ext uri="{FF2B5EF4-FFF2-40B4-BE49-F238E27FC236}">
                  <a16:creationId xmlns:a16="http://schemas.microsoft.com/office/drawing/2014/main" id="{F328D410-39A6-F12A-ABA9-8A1EDB472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B7AB0AC-3DE7-05D2-C964-FF254CCF1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7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F836-0D55-6E29-DDE2-793221054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DB8B1C-B0CD-B0A7-6939-05E768BC0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90AF535-2667-22CE-5D20-4ED53FB9116A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4" name="Imagem 3" descr="Texto&#10;&#10;O conteúdo gerado por IA pode estar incorreto.">
              <a:extLst>
                <a:ext uri="{FF2B5EF4-FFF2-40B4-BE49-F238E27FC236}">
                  <a16:creationId xmlns:a16="http://schemas.microsoft.com/office/drawing/2014/main" id="{64DFFB74-C8AD-7767-527C-30FA5EAE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95149AF-9488-E6C5-AA6A-798685A9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5750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ECE9-3405-33E8-F31F-B05898EE8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A39C87B-79B2-99F8-7D33-0898A06A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8" t="11940" r="37318" b="300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9499ECD-83A1-5D38-45A9-07254E89A619}"/>
              </a:ext>
            </a:extLst>
          </p:cNvPr>
          <p:cNvCxnSpPr>
            <a:cxnSpLocks/>
          </p:cNvCxnSpPr>
          <p:nvPr/>
        </p:nvCxnSpPr>
        <p:spPr>
          <a:xfrm>
            <a:off x="5278302" y="954824"/>
            <a:ext cx="0" cy="44867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5079814-4909-F72D-C1E0-686C13176C32}"/>
              </a:ext>
            </a:extLst>
          </p:cNvPr>
          <p:cNvSpPr/>
          <p:nvPr/>
        </p:nvSpPr>
        <p:spPr>
          <a:xfrm>
            <a:off x="4178711" y="4208146"/>
            <a:ext cx="928887" cy="443346"/>
          </a:xfrm>
          <a:prstGeom prst="roundRect">
            <a:avLst/>
          </a:prstGeom>
          <a:solidFill>
            <a:srgbClr val="DA28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14CED8-07AC-0CFD-92FC-77EDF2C0CF9A}"/>
              </a:ext>
            </a:extLst>
          </p:cNvPr>
          <p:cNvSpPr txBox="1"/>
          <p:nvPr/>
        </p:nvSpPr>
        <p:spPr>
          <a:xfrm>
            <a:off x="1613257" y="586347"/>
            <a:ext cx="344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endParaRPr lang="pt-BR" sz="2000" dirty="0">
              <a:solidFill>
                <a:schemeClr val="bg1"/>
              </a:solidFill>
              <a:latin typeface="AMX" pitchFamily="2" charset="0"/>
            </a:endParaRP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Internet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Internet dedicada (BLD)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Internet via </a:t>
            </a:r>
            <a:r>
              <a:rPr lang="pt-BR" sz="2000" dirty="0" err="1">
                <a:solidFill>
                  <a:schemeClr val="bg1"/>
                </a:solidFill>
                <a:latin typeface="AMX" pitchFamily="2" charset="0"/>
              </a:rPr>
              <a:t>satelite</a:t>
            </a: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(IP SAT)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BLC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PABX Virtual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Vip Único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Número único 0800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MPLS</a:t>
            </a: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SD-</a:t>
            </a:r>
            <a:r>
              <a:rPr lang="pt-BR" sz="2000" dirty="0" err="1">
                <a:solidFill>
                  <a:schemeClr val="bg1"/>
                </a:solidFill>
                <a:latin typeface="AMX" pitchFamily="2" charset="0"/>
              </a:rPr>
              <a:t>Wan</a:t>
            </a:r>
            <a:endParaRPr lang="pt-BR" sz="2000" dirty="0">
              <a:solidFill>
                <a:schemeClr val="bg1"/>
              </a:solidFill>
              <a:latin typeface="AMX" pitchFamily="2" charset="0"/>
            </a:endParaRPr>
          </a:p>
          <a:p>
            <a:pPr algn="r">
              <a:spcBef>
                <a:spcPts val="1200"/>
              </a:spcBef>
            </a:pP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L2L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FE1299-377A-17D5-0349-C689B9D926F4}"/>
              </a:ext>
            </a:extLst>
          </p:cNvPr>
          <p:cNvSpPr txBox="1"/>
          <p:nvPr/>
        </p:nvSpPr>
        <p:spPr>
          <a:xfrm>
            <a:off x="5248678" y="1042993"/>
            <a:ext cx="1761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pt-BR" sz="2500" b="1" dirty="0">
                <a:solidFill>
                  <a:schemeClr val="bg1"/>
                </a:solidFill>
                <a:latin typeface="AMX" pitchFamily="2" charset="0"/>
              </a:rPr>
              <a:t>Fixa avançada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7875401-F647-52C3-6DA6-35DEF5E93CFF}"/>
              </a:ext>
            </a:extLst>
          </p:cNvPr>
          <p:cNvGrpSpPr/>
          <p:nvPr/>
        </p:nvGrpSpPr>
        <p:grpSpPr>
          <a:xfrm>
            <a:off x="422277" y="415699"/>
            <a:ext cx="11363323" cy="6101144"/>
            <a:chOff x="422277" y="415699"/>
            <a:chExt cx="11363323" cy="6101144"/>
          </a:xfrm>
        </p:grpSpPr>
        <p:pic>
          <p:nvPicPr>
            <p:cNvPr id="6" name="Imagem 5" descr="Texto&#10;&#10;O conteúdo gerado por IA pode estar incorreto.">
              <a:extLst>
                <a:ext uri="{FF2B5EF4-FFF2-40B4-BE49-F238E27FC236}">
                  <a16:creationId xmlns:a16="http://schemas.microsoft.com/office/drawing/2014/main" id="{16F48D4D-45AF-0AD6-D847-E37C723B6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62" y="6037160"/>
              <a:ext cx="1268938" cy="479683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115C707C-E1CC-9DA2-4F78-9673B1BA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2277" y="415699"/>
              <a:ext cx="1895809" cy="305119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39B5F9AB-DBF1-FDE0-AE5E-284D767AF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1478" y="1034998"/>
            <a:ext cx="826714" cy="8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6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A31812F-4758-C2A2-984E-FB1822ADD63D}"/>
              </a:ext>
            </a:extLst>
          </p:cNvPr>
          <p:cNvGrpSpPr/>
          <p:nvPr/>
        </p:nvGrpSpPr>
        <p:grpSpPr>
          <a:xfrm>
            <a:off x="1574508" y="2913870"/>
            <a:ext cx="9013487" cy="2271813"/>
            <a:chOff x="1574508" y="2913870"/>
            <a:chExt cx="9013487" cy="2271813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95C399D3-D8B8-3833-4F07-C1EADDD47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508" y="2913870"/>
              <a:ext cx="4157698" cy="756914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0A3DFC4C-4E6A-0886-6A9D-3BFF7937A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508" y="3665697"/>
              <a:ext cx="4157698" cy="756914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82EC0F08-80E3-8096-13BB-B22A75479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4508" y="4428769"/>
              <a:ext cx="4157698" cy="756914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74C70FC5-06B7-CC94-20E4-01F1E21B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297" y="2913870"/>
              <a:ext cx="4157698" cy="756914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FC82C597-0AD5-DD7E-6451-6734968AF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297" y="3665697"/>
              <a:ext cx="4157698" cy="75691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803818F4-E72E-D2D7-28C9-5693319F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30297" y="4428769"/>
              <a:ext cx="4157698" cy="756914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39B7D81-BE45-78CF-1DB1-E19ECC090C50}"/>
                </a:ext>
              </a:extLst>
            </p:cNvPr>
            <p:cNvSpPr txBox="1"/>
            <p:nvPr/>
          </p:nvSpPr>
          <p:spPr>
            <a:xfrm>
              <a:off x="1574508" y="3040388"/>
              <a:ext cx="24075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O PRODUTO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EC03F54-95C7-0022-5F89-F3FEFDFF362D}"/>
                </a:ext>
              </a:extLst>
            </p:cNvPr>
            <p:cNvSpPr txBox="1"/>
            <p:nvPr/>
          </p:nvSpPr>
          <p:spPr>
            <a:xfrm>
              <a:off x="1809137" y="3827856"/>
              <a:ext cx="26645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>
                  <a:latin typeface="AMX Black" pitchFamily="2" charset="0"/>
                </a:rPr>
                <a:t>FUNCIONAMENTO</a:t>
              </a:r>
              <a:endParaRPr lang="pt-BR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5A2CA7F5-60F5-3647-B849-8422D531E7DD}"/>
                </a:ext>
              </a:extLst>
            </p:cNvPr>
            <p:cNvSpPr txBox="1"/>
            <p:nvPr/>
          </p:nvSpPr>
          <p:spPr>
            <a:xfrm>
              <a:off x="1604005" y="4609814"/>
              <a:ext cx="32334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BENEFÍCIOS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54A6135-2CF9-FF64-E1D6-A1E46F1E946B}"/>
                </a:ext>
              </a:extLst>
            </p:cNvPr>
            <p:cNvSpPr txBox="1"/>
            <p:nvPr/>
          </p:nvSpPr>
          <p:spPr>
            <a:xfrm>
              <a:off x="6451308" y="3040388"/>
              <a:ext cx="26140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PÚBLICO-ALVO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225D45B-9A4A-AFB5-BE6B-1A98B0A917B9}"/>
                </a:ext>
              </a:extLst>
            </p:cNvPr>
            <p:cNvSpPr txBox="1"/>
            <p:nvPr/>
          </p:nvSpPr>
          <p:spPr>
            <a:xfrm>
              <a:off x="6511253" y="3816449"/>
              <a:ext cx="31833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3838"/>
              <a:r>
                <a:rPr lang="pt-BR" sz="1800" dirty="0">
                  <a:latin typeface="AMX Black" pitchFamily="2" charset="0"/>
                </a:rPr>
                <a:t>POLÍTICA COMERCIAL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B195A02-600C-D134-70C4-DA1A8B2335E9}"/>
                </a:ext>
              </a:extLst>
            </p:cNvPr>
            <p:cNvSpPr txBox="1"/>
            <p:nvPr/>
          </p:nvSpPr>
          <p:spPr>
            <a:xfrm>
              <a:off x="6736053" y="4602240"/>
              <a:ext cx="15033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>
                  <a:latin typeface="AMX Black" pitchFamily="2" charset="0"/>
                </a:rPr>
                <a:t>ATIVAÇÃO</a:t>
              </a:r>
              <a:endParaRPr lang="pt-BR" dirty="0"/>
            </a:p>
          </p:txBody>
        </p:sp>
      </p:grpSp>
      <p:pic>
        <p:nvPicPr>
          <p:cNvPr id="19" name="Gráfico 18">
            <a:extLst>
              <a:ext uri="{FF2B5EF4-FFF2-40B4-BE49-F238E27FC236}">
                <a16:creationId xmlns:a16="http://schemas.microsoft.com/office/drawing/2014/main" id="{C2C0CB62-39FB-7B46-A2E6-1989D8800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AE71267-137A-1E25-CDFF-131841D04412}"/>
              </a:ext>
            </a:extLst>
          </p:cNvPr>
          <p:cNvSpPr/>
          <p:nvPr/>
        </p:nvSpPr>
        <p:spPr>
          <a:xfrm>
            <a:off x="792480" y="672899"/>
            <a:ext cx="7904480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7657C7E-AD99-5C70-F385-72124C77A1CF}"/>
              </a:ext>
            </a:extLst>
          </p:cNvPr>
          <p:cNvSpPr txBox="1"/>
          <p:nvPr/>
        </p:nvSpPr>
        <p:spPr>
          <a:xfrm>
            <a:off x="1036110" y="815819"/>
            <a:ext cx="8658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3800" b="1" dirty="0">
                <a:solidFill>
                  <a:schemeClr val="bg1"/>
                </a:solidFill>
                <a:latin typeface="AMX" pitchFamily="2" charset="77"/>
              </a:rPr>
              <a:t>vamos ver</a:t>
            </a:r>
            <a:endParaRPr lang="pt-BR" sz="3800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D61AC797-5F30-16A0-90F8-7897656ED4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346868E-534C-DA2E-18C0-AC2618CA7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2913870"/>
            <a:ext cx="4157698" cy="75691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2C77B5BF-A807-1488-94DF-8FAFB378C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3665697"/>
            <a:ext cx="4157698" cy="7569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4BC346C-8FBA-EB16-63CE-9403D63F7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508" y="4428769"/>
            <a:ext cx="4157698" cy="75691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76F09E5-5781-5B75-DC9D-51D499E00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2913870"/>
            <a:ext cx="4157698" cy="756914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8FFDE97F-1093-5D48-4B83-22BB0A504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3665697"/>
            <a:ext cx="4157698" cy="7569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F4295B2-3CD4-7FA5-D1F1-EA81B8048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297" y="4428769"/>
            <a:ext cx="4157698" cy="75691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BD6B4B4F-2B38-788B-EB5B-E55109423F9B}"/>
              </a:ext>
            </a:extLst>
          </p:cNvPr>
          <p:cNvSpPr txBox="1"/>
          <p:nvPr/>
        </p:nvSpPr>
        <p:spPr>
          <a:xfrm>
            <a:off x="1574508" y="3040388"/>
            <a:ext cx="240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solidFill>
                  <a:srgbClr val="EC4949"/>
                </a:solidFill>
                <a:latin typeface="AMX Black" pitchFamily="2" charset="0"/>
              </a:rPr>
              <a:t>O PRODUTO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CE189BF-D8AA-7A87-91CA-585E3787DC87}"/>
              </a:ext>
            </a:extLst>
          </p:cNvPr>
          <p:cNvSpPr txBox="1"/>
          <p:nvPr/>
        </p:nvSpPr>
        <p:spPr>
          <a:xfrm>
            <a:off x="1809137" y="3827856"/>
            <a:ext cx="2664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FUNCIONAMENTO</a:t>
            </a:r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44B9BF4-FFB9-A1DD-D87D-2A41A22CF0F5}"/>
              </a:ext>
            </a:extLst>
          </p:cNvPr>
          <p:cNvSpPr txBox="1"/>
          <p:nvPr/>
        </p:nvSpPr>
        <p:spPr>
          <a:xfrm>
            <a:off x="1604005" y="4609814"/>
            <a:ext cx="323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BENEFÍCIOS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4568668-2EFD-FBF2-1545-651E5AEDB37E}"/>
              </a:ext>
            </a:extLst>
          </p:cNvPr>
          <p:cNvSpPr txBox="1"/>
          <p:nvPr/>
        </p:nvSpPr>
        <p:spPr>
          <a:xfrm>
            <a:off x="6451308" y="3040388"/>
            <a:ext cx="2614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PÚBLICO-ALVO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91C8FC5-6B85-DB60-CFB8-1DC2559745B7}"/>
              </a:ext>
            </a:extLst>
          </p:cNvPr>
          <p:cNvSpPr txBox="1"/>
          <p:nvPr/>
        </p:nvSpPr>
        <p:spPr>
          <a:xfrm>
            <a:off x="6511253" y="3816449"/>
            <a:ext cx="31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/>
            <a:r>
              <a:rPr lang="pt-BR" sz="1800" dirty="0">
                <a:latin typeface="AMX Black" pitchFamily="2" charset="0"/>
              </a:rPr>
              <a:t>POLÍTICA COMERCIAL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99EF743-9667-23D2-9B46-A400DA99D9E6}"/>
              </a:ext>
            </a:extLst>
          </p:cNvPr>
          <p:cNvSpPr txBox="1"/>
          <p:nvPr/>
        </p:nvSpPr>
        <p:spPr>
          <a:xfrm>
            <a:off x="6736053" y="4602240"/>
            <a:ext cx="150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MX Black" pitchFamily="2" charset="0"/>
              </a:rPr>
              <a:t>ATIVAÇÃO</a:t>
            </a:r>
            <a:endParaRPr lang="pt-BR" dirty="0"/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ED74E776-45B2-71A8-3055-CFB219AC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6787" y="6110323"/>
            <a:ext cx="2638425" cy="35242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890DCA4-F766-692E-5504-01798516B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62234" y="3150907"/>
            <a:ext cx="295275" cy="219075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7E7831C-0352-95BB-D293-02D6ADAF3CE6}"/>
              </a:ext>
            </a:extLst>
          </p:cNvPr>
          <p:cNvSpPr/>
          <p:nvPr/>
        </p:nvSpPr>
        <p:spPr>
          <a:xfrm>
            <a:off x="792480" y="672899"/>
            <a:ext cx="7904480" cy="953814"/>
          </a:xfrm>
          <a:prstGeom prst="roundRect">
            <a:avLst/>
          </a:prstGeom>
          <a:solidFill>
            <a:srgbClr val="88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AA3EA7-1E48-8B75-65A6-F8B8D68AA1C8}"/>
              </a:ext>
            </a:extLst>
          </p:cNvPr>
          <p:cNvSpPr txBox="1"/>
          <p:nvPr/>
        </p:nvSpPr>
        <p:spPr>
          <a:xfrm>
            <a:off x="1036110" y="815819"/>
            <a:ext cx="8658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MX" pitchFamily="2" charset="77"/>
              </a:rPr>
              <a:t>Confira os assuntos que </a:t>
            </a:r>
            <a:r>
              <a:rPr lang="pt-BR" sz="3800" b="1" dirty="0">
                <a:solidFill>
                  <a:schemeClr val="bg1"/>
                </a:solidFill>
                <a:latin typeface="AMX" pitchFamily="2" charset="77"/>
              </a:rPr>
              <a:t>vamos ver</a:t>
            </a:r>
            <a:endParaRPr lang="pt-BR" sz="3800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E75C903C-1CB7-1A50-463F-30AFCB0BE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9645"/>
          <a:stretch>
            <a:fillRect/>
          </a:stretch>
        </p:blipFill>
        <p:spPr>
          <a:xfrm>
            <a:off x="956737" y="0"/>
            <a:ext cx="8026289" cy="18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0C5409-B82E-407A-95EE-BDEBC4CD90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A666D3-B62D-42DF-8905-7B802C7557CF}">
  <ds:schemaRefs>
    <ds:schemaRef ds:uri="7babed9f-316c-44a4-80aa-0c7e514345e0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CBC2A27-845C-4301-B529-7E841015BC2A}"/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3203</TotalTime>
  <Words>1898</Words>
  <Application>Microsoft Office PowerPoint</Application>
  <PresentationFormat>Widescreen</PresentationFormat>
  <Paragraphs>201</Paragraphs>
  <Slides>22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AMX</vt:lpstr>
      <vt:lpstr>AMX Black</vt:lpstr>
      <vt:lpstr>Aptos</vt:lpstr>
      <vt:lpstr>Arial</vt:lpstr>
      <vt:lpstr>Arial Black</vt:lpstr>
      <vt:lpstr>Calibri</vt:lpstr>
      <vt:lpstr>ui-sans-serif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Paula Mascarenhas</cp:lastModifiedBy>
  <cp:revision>129</cp:revision>
  <dcterms:created xsi:type="dcterms:W3CDTF">2025-11-14T19:06:43Z</dcterms:created>
  <dcterms:modified xsi:type="dcterms:W3CDTF">2026-04-29T20:05:41Z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</Properties>
</file>