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1278" r:id="rId4"/>
    <p:sldId id="259" r:id="rId5"/>
    <p:sldId id="25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1FAB7-444C-4C6D-8B71-545D4590D9E7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74EF6-1752-492A-8015-24E2B704A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dirty="0"/>
              <a:t>Facilitador: </a:t>
            </a:r>
            <a:r>
              <a:rPr lang="pt-BR" dirty="0"/>
              <a:t>Explique que o </a:t>
            </a:r>
            <a:r>
              <a:rPr lang="pt-BR" b="1" dirty="0"/>
              <a:t>Wi-Fi </a:t>
            </a:r>
            <a:r>
              <a:rPr lang="pt-BR" b="1" dirty="0" err="1"/>
              <a:t>Mesh</a:t>
            </a:r>
            <a:r>
              <a:rPr lang="pt-BR" dirty="0"/>
              <a:t> é uma tecnologia de rede sem fio de alta performance que utiliza múltiplos pontos de acesso interconectados para cobrir todo o ambiente, garantindo sinal estável e de qualidade em qualquer área da empresa.</a:t>
            </a:r>
          </a:p>
          <a:p>
            <a:endParaRPr lang="pt-BR" dirty="0"/>
          </a:p>
          <a:p>
            <a:r>
              <a:rPr lang="pt-BR" dirty="0"/>
              <a:t>Reforce que o </a:t>
            </a:r>
            <a:r>
              <a:rPr lang="pt-BR" b="1" dirty="0" err="1"/>
              <a:t>Mesh</a:t>
            </a:r>
            <a:r>
              <a:rPr lang="pt-BR" b="1" dirty="0"/>
              <a:t> Wi-Fi 7</a:t>
            </a:r>
            <a:r>
              <a:rPr lang="pt-BR" dirty="0"/>
              <a:t> é mais rápido, estável e eficiente, permite a conexão simultânea de vários dispositivos sem perda de performance e integra-se às Giga Velocidades de 5 e 10 Giga.</a:t>
            </a:r>
          </a:p>
          <a:p>
            <a:endParaRPr lang="pt-BR" dirty="0"/>
          </a:p>
          <a:p>
            <a:r>
              <a:rPr lang="pt-BR" dirty="0"/>
              <a:t>Destaque que essa solução entrega uma experiência completa para o cliente, aumenta a </a:t>
            </a:r>
            <a:r>
              <a:rPr lang="pt-BR" b="1" dirty="0"/>
              <a:t>percepção de valor </a:t>
            </a:r>
            <a:r>
              <a:rPr lang="pt-BR" dirty="0"/>
              <a:t>do plano e reduz reclamações de Wi-Fi, diminuindo o risco de cancelamentos.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8D6E9-7293-45A1-A027-6FB283E65FD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87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1CD5C-2AB5-CC07-8F78-E43E70271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EED9D3-618C-006E-DBA7-55CC9DE1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79D751-DA29-CCBF-99BD-C6D46DFC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1D1553-0DB5-C002-A02A-DA340116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1819C0-FD9F-C2D4-E000-84866C45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50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F41B4-8C90-B0DA-703C-59091936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1A99F5-9F56-C358-4B60-4E43A0819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EFC51A-CBC8-253A-9E73-04C99CF3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9E1385-07FD-F752-58EA-3C46439D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BAFBEF-3AF0-1843-9067-91854561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1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7F0A35-3762-56A4-9885-5EC90D94C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59BF51-CE61-E23B-69E7-CFBAF011B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1F838E-FC63-82E7-BC67-659021CF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686BC-2C02-84A6-2EED-DAAC08D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C97C77-3EF0-2BAE-D09D-4FC1986A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35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61927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42294-AB59-DBA3-5CC6-EC1ECB71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6BE160-8931-BCCA-2872-D9F77B79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04DD98-4C9B-464C-D16C-770FA6F6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49FB7D-28F6-7E6F-F898-C9EB819B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45BAD2-5C59-6E13-01DE-A7815D99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20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CD919-74EA-E37B-FBEA-99C00FF2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87CF47-23C7-FC21-B3EA-64A344C1C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D8D39D-4CB2-EC89-6465-94B5F8B9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FFAB3B-6FF5-6019-843C-059019E4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2FEEE4-3136-5A26-3453-A6835730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5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55689-C018-9A04-F02F-800D907A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E4FD69-D130-1D2D-3C30-902EBE34E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A14525-BE52-D6B7-7BDC-5EFD13B61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0AAA86-F63A-F479-4C56-A350B14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5D0578-75BC-A88A-315A-19C48068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099798-4D79-3269-F9FB-C99F0E80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2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65E45-AFE5-938F-D706-D39E0DD9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BEA32A-A4BD-5646-A594-50F130994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6774CB-3267-C545-6BD2-6CD136198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EC3674-0113-A01E-8C7F-61207A089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AE293E-6F06-E4CF-04F3-4539AF874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32C6A08-1B74-C3B6-2AA1-0044C93E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A5A4627-4A99-209F-DB18-7B8B51A7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1BFC931-050D-0026-6B20-E37B9445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27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19A93-DE1C-094C-9BD1-7C305406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B76B3B-DF5E-B2CA-A997-DBC687F4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02F645-68DD-A687-F4F0-DFFA7125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B10FE8-CF06-9C24-A1B4-1B4B0E77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1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2AF05A-E3C2-6E93-EADD-73164909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AF469CE-15A9-13C6-25C7-44F2DBCE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572E3D-15C8-2F2F-414F-607025F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92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A53A7-4B32-ABF2-0213-E328C864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9DCB38-F628-8308-1E67-C44661AF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1603E7-83B2-43D1-2BD7-AE9F21C9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5BFAF9-BB05-23A2-7A51-9CD4D8A9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F25110-003F-AF1B-DEAC-31BF868F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229624-CBA7-52F3-45CD-F7BD781B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79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402F4-502D-3444-58A9-2F84EBE4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0BED71-4B93-34BC-91DD-93AB71CDE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83D93D-E718-BFED-5184-4D70BD13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29D289-030A-196E-767E-2CA74507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4268F5-8A77-B67E-F0CB-9ECB8F4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00A2F-4FB7-C52F-2B3D-14CD4DA7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039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CC1C924-3042-2CAD-D773-E80492D1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2BB0C3-28B7-195B-1011-BF418BCAA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5A0FAC-22B2-4EF1-DBE8-536A331C5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8B4DDA-A0F1-431D-BBE6-EE82F70E7459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5726D-2348-B2C8-7878-00289F46F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E7D02C-7DD3-7EBA-8054-FCC0091E2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3043E-45DE-4DB4-ADD8-7FB3B5D3EF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6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m">
            <a:extLst>
              <a:ext uri="{FF2B5EF4-FFF2-40B4-BE49-F238E27FC236}">
                <a16:creationId xmlns:a16="http://schemas.microsoft.com/office/drawing/2014/main" id="{438A133A-5D4E-EE88-7D8E-ACEFA7D8F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79D7665-D23A-9470-B0AC-894DA211E68D}"/>
              </a:ext>
            </a:extLst>
          </p:cNvPr>
          <p:cNvSpPr txBox="1"/>
          <p:nvPr/>
        </p:nvSpPr>
        <p:spPr>
          <a:xfrm>
            <a:off x="8317281" y="4836844"/>
            <a:ext cx="3253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highlight>
                  <a:srgbClr val="FFFF00"/>
                </a:highlight>
              </a:rPr>
              <a:t>no item de transferência rápida ainda informa 2GB e 5GB ao invés de 5GB e 10GB</a:t>
            </a:r>
          </a:p>
          <a:p>
            <a:pPr>
              <a:buNone/>
            </a:pPr>
            <a:r>
              <a:rPr lang="pt-BR" dirty="0">
                <a:highlight>
                  <a:srgbClr val="FFFF00"/>
                </a:highligh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52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621E-30D8-C601-ED10-08B210687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">
            <a:extLst>
              <a:ext uri="{FF2B5EF4-FFF2-40B4-BE49-F238E27FC236}">
                <a16:creationId xmlns:a16="http://schemas.microsoft.com/office/drawing/2014/main" id="{938A997C-BD56-6038-C6EF-B0D6D9011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5AE317E-96E5-6BC6-7A6C-A6511D191CF8}"/>
              </a:ext>
            </a:extLst>
          </p:cNvPr>
          <p:cNvSpPr txBox="1"/>
          <p:nvPr/>
        </p:nvSpPr>
        <p:spPr>
          <a:xfrm>
            <a:off x="9815187" y="1743629"/>
            <a:ext cx="23768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Nesse aqui, sugiro alterar a frase do titulo e os </a:t>
            </a:r>
            <a:r>
              <a:rPr lang="pt-BR" dirty="0" err="1">
                <a:highlight>
                  <a:srgbClr val="FFFF00"/>
                </a:highlight>
              </a:rPr>
              <a:t>claim</a:t>
            </a:r>
            <a:r>
              <a:rPr lang="pt-BR" dirty="0">
                <a:highlight>
                  <a:srgbClr val="FFFF00"/>
                </a:highlight>
              </a:rPr>
              <a:t> conforme as informações sugeridas no PPT dos analistas. (Conforme o próximo slide</a:t>
            </a:r>
          </a:p>
          <a:p>
            <a:endParaRPr lang="pt-BR" dirty="0">
              <a:highlight>
                <a:srgbClr val="FFFF00"/>
              </a:highlight>
            </a:endParaRPr>
          </a:p>
          <a:p>
            <a:r>
              <a:rPr lang="pt-BR" dirty="0">
                <a:highlight>
                  <a:srgbClr val="FFFF00"/>
                </a:highlight>
              </a:rPr>
              <a:t>Assim, melhoramos o flow e a transição entre os temas.</a:t>
            </a:r>
          </a:p>
        </p:txBody>
      </p:sp>
    </p:spTree>
    <p:extLst>
      <p:ext uri="{BB962C8B-B14F-4D97-AF65-F5344CB8AC3E}">
        <p14:creationId xmlns:p14="http://schemas.microsoft.com/office/powerpoint/2010/main" val="203090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84A47-CB8A-0BDD-3FDD-1D3AB4536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1526E3F-2C1B-7F08-DF02-A6556FB0A8B9}"/>
              </a:ext>
            </a:extLst>
          </p:cNvPr>
          <p:cNvSpPr/>
          <p:nvPr/>
        </p:nvSpPr>
        <p:spPr>
          <a:xfrm>
            <a:off x="5970187" y="5029201"/>
            <a:ext cx="4598587" cy="9559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Percepção de valor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76C4854-705E-3669-8B19-A4FD912FAF21}"/>
              </a:ext>
            </a:extLst>
          </p:cNvPr>
          <p:cNvSpPr/>
          <p:nvPr/>
        </p:nvSpPr>
        <p:spPr>
          <a:xfrm>
            <a:off x="5970187" y="3429000"/>
            <a:ext cx="4598587" cy="9559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 err="1"/>
              <a:t>Mesh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com </a:t>
            </a:r>
            <a:r>
              <a:rPr lang="pt-BR" sz="2400" dirty="0"/>
              <a:t>Wi-Fi 7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0F1BEBD-77F8-6CC4-F04A-B8CC36D803A5}"/>
              </a:ext>
            </a:extLst>
          </p:cNvPr>
          <p:cNvSpPr/>
          <p:nvPr/>
        </p:nvSpPr>
        <p:spPr>
          <a:xfrm>
            <a:off x="5970188" y="1814945"/>
            <a:ext cx="4598587" cy="9559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Sinal garantido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656943-FAA8-A340-1AF4-33A016F124D9}"/>
              </a:ext>
            </a:extLst>
          </p:cNvPr>
          <p:cNvSpPr txBox="1"/>
          <p:nvPr/>
        </p:nvSpPr>
        <p:spPr>
          <a:xfrm>
            <a:off x="1168400" y="563586"/>
            <a:ext cx="985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WI-FI MESH: Sinal estável em toda a empresa</a:t>
            </a:r>
            <a:endParaRPr lang="pt-BR" sz="3600" b="1" dirty="0">
              <a:latin typeface="AMX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FC37AF4-5ECF-EA1A-28F2-358847F8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1447744"/>
            <a:ext cx="5053413" cy="507172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81D726-675C-4A28-C18D-1DB95C676E7F}"/>
              </a:ext>
            </a:extLst>
          </p:cNvPr>
          <p:cNvSpPr txBox="1"/>
          <p:nvPr/>
        </p:nvSpPr>
        <p:spPr>
          <a:xfrm>
            <a:off x="-3350009" y="208101"/>
            <a:ext cx="2787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DG:&lt;imagem&gt;: Temos a versão diagramada desta imagem na versão online.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D6EA0A7-2B22-E364-43E4-9ECB18B16396}"/>
              </a:ext>
            </a:extLst>
          </p:cNvPr>
          <p:cNvSpPr/>
          <p:nvPr/>
        </p:nvSpPr>
        <p:spPr>
          <a:xfrm>
            <a:off x="266344" y="0"/>
            <a:ext cx="216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QUE É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D5F3362-A710-87FA-42D7-8F1E44C3C521}"/>
              </a:ext>
            </a:extLst>
          </p:cNvPr>
          <p:cNvSpPr/>
          <p:nvPr/>
        </p:nvSpPr>
        <p:spPr>
          <a:xfrm>
            <a:off x="3367755" y="0"/>
            <a:ext cx="2160000" cy="36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WI-FI 7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D0F0746A-10AC-9F2E-8081-0BB91B72D96F}"/>
              </a:ext>
            </a:extLst>
          </p:cNvPr>
          <p:cNvSpPr/>
          <p:nvPr/>
        </p:nvSpPr>
        <p:spPr>
          <a:xfrm>
            <a:off x="9570577" y="0"/>
            <a:ext cx="216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COMO VENDER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7D3DF1F9-787A-EAA3-248B-7C169891DFD0}"/>
              </a:ext>
            </a:extLst>
          </p:cNvPr>
          <p:cNvSpPr/>
          <p:nvPr/>
        </p:nvSpPr>
        <p:spPr>
          <a:xfrm>
            <a:off x="6469166" y="0"/>
            <a:ext cx="2160000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PORTFÓLIO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A945894-3C10-1B3C-736B-E15F71C206D2}"/>
              </a:ext>
            </a:extLst>
          </p:cNvPr>
          <p:cNvSpPr/>
          <p:nvPr/>
        </p:nvSpPr>
        <p:spPr>
          <a:xfrm>
            <a:off x="-1949824" y="366623"/>
            <a:ext cx="2958352" cy="9412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Sugestão: Melhorar a sinergia entre o </a:t>
            </a:r>
            <a:r>
              <a:rPr lang="pt-BR" dirty="0" err="1"/>
              <a:t>wi-fi</a:t>
            </a:r>
            <a:r>
              <a:rPr lang="pt-BR" dirty="0"/>
              <a:t> 7 e o extensor </a:t>
            </a:r>
            <a:r>
              <a:rPr lang="pt-BR" dirty="0" err="1"/>
              <a:t>mes</a:t>
            </a:r>
            <a:r>
              <a:rPr lang="pt-BR" dirty="0"/>
              <a:t>h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E762E87-A24D-EE72-44DC-A8CAFA00FDB0}"/>
              </a:ext>
            </a:extLst>
          </p:cNvPr>
          <p:cNvSpPr/>
          <p:nvPr/>
        </p:nvSpPr>
        <p:spPr>
          <a:xfrm>
            <a:off x="1170062" y="524773"/>
            <a:ext cx="9859483" cy="826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latin typeface="Segoe UI"/>
                <a:cs typeface="Segoe UI"/>
              </a:rPr>
              <a:t>WI‑FI 7 COM </a:t>
            </a:r>
            <a:r>
              <a:rPr lang="pt-BR" b="1" dirty="0" err="1">
                <a:latin typeface="Segoe UI"/>
                <a:cs typeface="Segoe UI"/>
              </a:rPr>
              <a:t>MESH</a:t>
            </a:r>
            <a:r>
              <a:rPr lang="pt-BR" b="1" dirty="0">
                <a:latin typeface="Segoe UI"/>
                <a:cs typeface="Segoe UI"/>
              </a:rPr>
              <a:t> EVOLUÍDO:</a:t>
            </a:r>
            <a:r>
              <a:rPr lang="pt-BR" dirty="0">
                <a:latin typeface="Segoe UI"/>
                <a:cs typeface="Segoe UI"/>
              </a:rPr>
              <a:t> SINAL FORTE E ESTÁVEL EM TODA A EMPRESA.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61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78BCA-39D2-378C-02A5-7EA246C1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">
            <a:extLst>
              <a:ext uri="{FF2B5EF4-FFF2-40B4-BE49-F238E27FC236}">
                <a16:creationId xmlns:a16="http://schemas.microsoft.com/office/drawing/2014/main" id="{ADF68C73-5367-78D7-4574-5E82D6FF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3EEE36F-D3AF-FDD9-CBDF-05A13AC86175}"/>
              </a:ext>
            </a:extLst>
          </p:cNvPr>
          <p:cNvSpPr txBox="1"/>
          <p:nvPr/>
        </p:nvSpPr>
        <p:spPr>
          <a:xfrm>
            <a:off x="776613" y="2758237"/>
            <a:ext cx="43559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Os profiles estão incorretos, por favor, considerar para Fibra:</a:t>
            </a:r>
          </a:p>
          <a:p>
            <a:r>
              <a:rPr lang="pt-BR" dirty="0">
                <a:highlight>
                  <a:srgbClr val="FFFF00"/>
                </a:highlight>
              </a:rPr>
              <a:t>400M = 400161</a:t>
            </a:r>
          </a:p>
          <a:p>
            <a:r>
              <a:rPr lang="pt-BR" dirty="0">
                <a:highlight>
                  <a:srgbClr val="FFFF00"/>
                </a:highlight>
              </a:rPr>
              <a:t>600M = 600161</a:t>
            </a:r>
          </a:p>
          <a:p>
            <a:r>
              <a:rPr lang="pt-BR" dirty="0">
                <a:highlight>
                  <a:srgbClr val="FFFF00"/>
                </a:highlight>
              </a:rPr>
              <a:t>800M = 800161</a:t>
            </a:r>
          </a:p>
          <a:p>
            <a:r>
              <a:rPr lang="pt-BR" dirty="0">
                <a:highlight>
                  <a:srgbClr val="FFFF00"/>
                </a:highlight>
              </a:rPr>
              <a:t>1GB = 1000161</a:t>
            </a:r>
          </a:p>
          <a:p>
            <a:r>
              <a:rPr lang="pt-BR" dirty="0">
                <a:highlight>
                  <a:srgbClr val="FFFF00"/>
                </a:highlight>
              </a:rPr>
              <a:t>5GB=50001091</a:t>
            </a:r>
          </a:p>
          <a:p>
            <a:r>
              <a:rPr lang="pt-BR" dirty="0">
                <a:highlight>
                  <a:srgbClr val="FFFF00"/>
                </a:highlight>
              </a:rPr>
              <a:t>10GB=100001091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E5C4DE-E79D-F683-B5A5-E29D32BCC72A}"/>
              </a:ext>
            </a:extLst>
          </p:cNvPr>
          <p:cNvSpPr txBox="1"/>
          <p:nvPr/>
        </p:nvSpPr>
        <p:spPr>
          <a:xfrm>
            <a:off x="7993691" y="405431"/>
            <a:ext cx="4355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No item atenção. </a:t>
            </a:r>
            <a:r>
              <a:rPr lang="pt-BR" dirty="0">
                <a:highlight>
                  <a:srgbClr val="FFFF00"/>
                </a:highlight>
              </a:rPr>
              <a:t>Alterar a descrição para Fibra, podendo colocar entre (GPON e XGSPON), pq as </a:t>
            </a:r>
            <a:r>
              <a:rPr lang="pt-BR" dirty="0" err="1">
                <a:highlight>
                  <a:srgbClr val="FFFF00"/>
                </a:highlight>
              </a:rPr>
              <a:t>gigavelocidades</a:t>
            </a:r>
            <a:r>
              <a:rPr lang="pt-BR" dirty="0">
                <a:highlight>
                  <a:srgbClr val="FFFF00"/>
                </a:highlight>
              </a:rPr>
              <a:t> não são GPON e na Tabela de preços, tbm pedimos a adequação do termo</a:t>
            </a:r>
          </a:p>
        </p:txBody>
      </p:sp>
    </p:spTree>
    <p:extLst>
      <p:ext uri="{BB962C8B-B14F-4D97-AF65-F5344CB8AC3E}">
        <p14:creationId xmlns:p14="http://schemas.microsoft.com/office/powerpoint/2010/main" val="427574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9218B-4D49-2F08-F4CD-B3C4B9016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m">
            <a:extLst>
              <a:ext uri="{FF2B5EF4-FFF2-40B4-BE49-F238E27FC236}">
                <a16:creationId xmlns:a16="http://schemas.microsoft.com/office/drawing/2014/main" id="{6B8FEA6B-1FCA-A85D-DEA5-776F3042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E42424F-DC8B-12D5-FD28-8AA81E69CF90}"/>
              </a:ext>
            </a:extLst>
          </p:cNvPr>
          <p:cNvSpPr txBox="1"/>
          <p:nvPr/>
        </p:nvSpPr>
        <p:spPr>
          <a:xfrm>
            <a:off x="1486422" y="1881415"/>
            <a:ext cx="3107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O titulo ficou redundante com palavras repetidas, sugiro manter a frase a partir de Mais do que internet........</a:t>
            </a:r>
          </a:p>
        </p:txBody>
      </p:sp>
    </p:spTree>
    <p:extLst>
      <p:ext uri="{BB962C8B-B14F-4D97-AF65-F5344CB8AC3E}">
        <p14:creationId xmlns:p14="http://schemas.microsoft.com/office/powerpoint/2010/main" val="401104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321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AMX</vt:lpstr>
      <vt:lpstr>Aptos</vt:lpstr>
      <vt:lpstr>Aptos Display</vt:lpstr>
      <vt:lpstr>Arial</vt:lpstr>
      <vt:lpstr>Arial Black</vt:lpstr>
      <vt:lpstr>Calibri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Daniella Domênica Leite</dc:creator>
  <cp:lastModifiedBy>ALEXANDRA LUZI TAMBORIM</cp:lastModifiedBy>
  <cp:revision>1</cp:revision>
  <dcterms:created xsi:type="dcterms:W3CDTF">2026-04-22T19:22:01Z</dcterms:created>
  <dcterms:modified xsi:type="dcterms:W3CDTF">2026-04-22T20:15:35Z</dcterms:modified>
</cp:coreProperties>
</file>