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750" r:id="rId5"/>
    <p:sldId id="2147471072" r:id="rId6"/>
    <p:sldId id="818" r:id="rId7"/>
    <p:sldId id="2147474309" r:id="rId8"/>
    <p:sldId id="2147480247" r:id="rId9"/>
    <p:sldId id="2147480248" r:id="rId10"/>
    <p:sldId id="2147474322" r:id="rId11"/>
    <p:sldId id="2147474323" r:id="rId12"/>
    <p:sldId id="2147474324" r:id="rId13"/>
    <p:sldId id="2147474320" r:id="rId14"/>
    <p:sldId id="2147474325" r:id="rId15"/>
    <p:sldId id="2147474326" r:id="rId16"/>
    <p:sldId id="2147480255" r:id="rId17"/>
    <p:sldId id="2147480250" r:id="rId18"/>
    <p:sldId id="2147474329" r:id="rId19"/>
    <p:sldId id="1203" r:id="rId20"/>
    <p:sldId id="2147474339" r:id="rId21"/>
    <p:sldId id="2147474338" r:id="rId22"/>
    <p:sldId id="1213" r:id="rId23"/>
    <p:sldId id="2147474331" r:id="rId24"/>
    <p:sldId id="1278" r:id="rId25"/>
    <p:sldId id="2147474330" r:id="rId26"/>
    <p:sldId id="2147474332" r:id="rId27"/>
    <p:sldId id="2147480261" r:id="rId28"/>
    <p:sldId id="2147480251" r:id="rId29"/>
    <p:sldId id="1232" r:id="rId30"/>
    <p:sldId id="2147480253" r:id="rId31"/>
    <p:sldId id="1272" r:id="rId32"/>
    <p:sldId id="2147480254" r:id="rId33"/>
    <p:sldId id="2147480236" r:id="rId34"/>
    <p:sldId id="2147480252" r:id="rId35"/>
    <p:sldId id="2147474337" r:id="rId36"/>
    <p:sldId id="2147474341" r:id="rId37"/>
    <p:sldId id="1245" r:id="rId38"/>
    <p:sldId id="1246" r:id="rId39"/>
    <p:sldId id="1254" r:id="rId40"/>
    <p:sldId id="2147480256" r:id="rId41"/>
    <p:sldId id="2147480257" r:id="rId42"/>
    <p:sldId id="2147480258" r:id="rId43"/>
    <p:sldId id="2147480259" r:id="rId44"/>
    <p:sldId id="2147480260" r:id="rId45"/>
    <p:sldId id="1241" r:id="rId46"/>
    <p:sldId id="1264" r:id="rId47"/>
    <p:sldId id="4451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E6EB30-7414-92B4-C6DC-DC1158D96524}" name="JESSICA FERREIRA TERRAZZAN" initials="JT" userId="S::jessica.terrazzan@claro.com.br::42d0adae-447a-4881-8ceb-a97c0b430b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0000"/>
    <a:srgbClr val="CDCECD"/>
    <a:srgbClr val="614242"/>
    <a:srgbClr val="5F4140"/>
    <a:srgbClr val="C00000"/>
    <a:srgbClr val="F3901A"/>
    <a:srgbClr val="FF0000"/>
    <a:srgbClr val="A09EA3"/>
    <a:srgbClr val="1AEE1A"/>
    <a:srgbClr val="FD9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6"/>
    <p:restoredTop sz="90379" autoAdjust="0"/>
  </p:normalViewPr>
  <p:slideViewPr>
    <p:cSldViewPr snapToGrid="0">
      <p:cViewPr varScale="1">
        <p:scale>
          <a:sx n="106" d="100"/>
          <a:sy n="106" d="100"/>
        </p:scale>
        <p:origin x="8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23/04/2026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23/04/2026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Calibri"/>
                <a:ea typeface="Calibri"/>
                <a:cs typeface="Calibri"/>
              </a:rPr>
              <a:t>Facilitador: </a:t>
            </a:r>
            <a:r>
              <a:rPr lang="pt-BR"/>
              <a:t>Dê as boas-vindas aos participantes.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16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Após responder as possíveis dúvidas, direcione os participantes para a atividade.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253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448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40B6-92BB-1DD2-0AE2-10AFC134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0E5B05-86FC-C005-77FD-EB89FBC6C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DEC7AA7-9FD0-A2D0-91C2-BB92D37FA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Explique que a alternativa correta é a B. Reforce que a baixa latência não está relacionada ao carregamento de páginas estáticas, pois esse processo depende principalmente da velocidade de download.</a:t>
            </a:r>
          </a:p>
          <a:p>
            <a:endParaRPr lang="pt-BR" dirty="0"/>
          </a:p>
          <a:p>
            <a:r>
              <a:rPr lang="pt-BR" dirty="0"/>
              <a:t>Destaque que a baixa latência é um diferencial das Giga Velocidades porque melhora o desempenho de aplicações que exigem comunicação contínua e resposta imediata, como reuniões online, suporte remoto, integrações com sistemas em nuvem e outras operações corporativas que precisam de precisão e estabilidade.</a:t>
            </a:r>
          </a:p>
          <a:p>
            <a:endParaRPr lang="pt-BR" dirty="0"/>
          </a:p>
          <a:p>
            <a:r>
              <a:rPr lang="pt-BR" dirty="0"/>
              <a:t>Finalize reforçando que entender esse conceito é essencial para demonstrar ao cliente os benefícios reais da Giga Velocidade no ambiente corporativo e conduza para o próximo tópico.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4120CE-17E9-FDC9-D6C5-96F50E5DC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402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F462-F0F6-8548-60FD-1D8A7A38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C72F78-C6E7-109E-2012-E09EA6260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9D80E2-F393-8811-DFDC-68FED8F05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Inicie o próximo tópico sobre Wi-Fi 7.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C66C921-1643-92B6-AB44-A0350D0BC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146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Explique que o Wi-Fi 7 é a nova geração do Wi-Fi que segue o padrão 802.11be. </a:t>
            </a:r>
          </a:p>
          <a:p>
            <a:endParaRPr lang="pt-BR"/>
          </a:p>
          <a:p>
            <a:r>
              <a:rPr lang="pt-BR"/>
              <a:t>Esse padrão é o nome técnico que define as regras e melhorias da tecnologia, garantindo mais velocidade, menor latência e melhor desempenho com muitos dispositivos conectados.</a:t>
            </a:r>
          </a:p>
          <a:p>
            <a:endParaRPr lang="pt-BR"/>
          </a:p>
          <a:p>
            <a:r>
              <a:rPr lang="pt-BR"/>
              <a:t>Reforce que o Wi-Fi 7 funciona muito bem em ambientes corporativos e industriais, entregando conexão rápida, estável e preparada para operações de alta demanda.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411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E</a:t>
            </a:r>
            <a:r>
              <a:rPr lang="pt-BR" b="0"/>
              <a:t>xplique os 5 benefícios do Wi-Fi 7:</a:t>
            </a:r>
          </a:p>
          <a:p>
            <a:endParaRPr lang="pt-BR"/>
          </a:p>
          <a:p>
            <a:pPr marL="228600" indent="-228600">
              <a:buFont typeface="+mj-lt"/>
              <a:buAutoNum type="arabicPeriod"/>
            </a:pPr>
            <a:r>
              <a:rPr lang="pt-BR" b="1"/>
              <a:t>Velocidades ultrarrápidas: </a:t>
            </a:r>
            <a:r>
              <a:rPr lang="pt-BR" b="0"/>
              <a:t>permite até 46 Gbps, muito superiores às gerações anteriores, garantindo transferência de dados extremamente rápida e suporte a múltiplas atividades simultâneas sem lentidão.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/>
              <a:t>Operação </a:t>
            </a:r>
            <a:r>
              <a:rPr lang="pt-BR" b="1" err="1"/>
              <a:t>Multi-Link</a:t>
            </a:r>
            <a:r>
              <a:rPr lang="pt-BR" b="1"/>
              <a:t>: </a:t>
            </a:r>
            <a:r>
              <a:rPr lang="pt-BR" b="0"/>
              <a:t>possibilita o uso simultâneo de várias bandas de frequência, proporcionando conexões mais estáveis e eficientes, mesmo em ambientes com muitos dispositivos conectados.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/>
              <a:t>Suporte às bandas 2,4 GHz, 2,4 (IoT), 5 GHz e 6 GHz: </a:t>
            </a:r>
            <a:r>
              <a:rPr lang="pt-BR" b="0"/>
              <a:t>oferece maior flexibilidade e melhor aproveitamento da rede, permitindo que diferentes dispositivos operem na banda mais adequada para cada necessidade.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/>
              <a:t>Compatibilidade com Wi-Fi anterior: </a:t>
            </a:r>
            <a:r>
              <a:rPr lang="pt-BR" b="0"/>
              <a:t>garante que dispositivos mais antigos continuem funcionando normalmente, facilitando a integração de equipamentos existentes com a nova tecnologia.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/>
              <a:t>Desempenho: </a:t>
            </a:r>
            <a:r>
              <a:rPr lang="pt-BR" b="0"/>
              <a:t>ideal para ambientes com alta densidade de rede e dispositivos IoT, mantendo a rede rápida e confiável mesmo com grande número de conexões simultâneas.</a:t>
            </a:r>
          </a:p>
          <a:p>
            <a:pPr marL="0" indent="0">
              <a:buFont typeface="+mj-lt"/>
              <a:buNone/>
            </a:pPr>
            <a:endParaRPr lang="pt-BR" b="0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83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Explique comparando que a fibra óptica GPON oferece velocidades de até 1 Gbps, sendo ideal para uso moderado de dados, enquanto a nova geração de fibra Giga Velocidade chega a 5 e 10 Gbps simétricos, com 4x mais capacidade que o GPON, ideal para uso intenso em sistemas em nuvem, videoconferências e </a:t>
            </a:r>
            <a:r>
              <a:rPr lang="pt-BR" err="1"/>
              <a:t>ERPs</a:t>
            </a:r>
            <a:r>
              <a:rPr lang="pt-BR"/>
              <a:t> interligando os setores. </a:t>
            </a:r>
          </a:p>
          <a:p>
            <a:endParaRPr lang="pt-BR"/>
          </a:p>
          <a:p>
            <a:r>
              <a:rPr lang="pt-BR"/>
              <a:t>Ressalte que a Giga Velocidade garante conectividade total e estável, preparada para o futuro digital, e que o Wi-Fi 7 é um diferencial competitivo, proporcionando mais inteligência e melhor aproveitamento da rede.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975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explique a evolução do Wi-Fi comparando </a:t>
            </a:r>
            <a:r>
              <a:rPr lang="pt-BR" b="1"/>
              <a:t>Wi-Fi 6</a:t>
            </a:r>
            <a:r>
              <a:rPr lang="pt-BR"/>
              <a:t> e </a:t>
            </a:r>
            <a:r>
              <a:rPr lang="pt-BR" b="1"/>
              <a:t>Wi-Fi 7.</a:t>
            </a:r>
          </a:p>
          <a:p>
            <a:endParaRPr lang="pt-BR" b="1"/>
          </a:p>
          <a:p>
            <a:r>
              <a:rPr lang="pt-BR" b="0"/>
              <a:t>O</a:t>
            </a:r>
            <a:r>
              <a:rPr lang="pt-BR"/>
              <a:t> Wi-Fi 6 opera em 2,4 GHz e 5 GHz, oferecendo velocidades de 800 M ou 1 GB, enquanto o Wi-Fi 7 amplia para 2,4 GHz (IoT), 5 GHz e 6 GHz, permitindo mais flexibilidade e suportando mais dispositivos simultaneamente. </a:t>
            </a:r>
          </a:p>
          <a:p>
            <a:endParaRPr lang="pt-BR"/>
          </a:p>
          <a:p>
            <a:r>
              <a:rPr lang="pt-BR"/>
              <a:t>O Wi-Fi 7 também oferece planos de 5 GB e 10 GB, garantindo maior performance e tráfego. Seu diferencial é somar a capacidade de todas as faixas ao mesmo tempo.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058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Explique que as redes Wi-Fi funcionam utilizando diferentes faixas de frequência — 2,4 GHz, 5 GHz e 6 GHz. Essas faixas são como “caminhos” que o roteador usa para enviar e receber dados.</a:t>
            </a:r>
          </a:p>
          <a:p>
            <a:endParaRPr lang="pt-BR"/>
          </a:p>
          <a:p>
            <a:r>
              <a:rPr lang="pt-BR"/>
              <a:t>Ressalte que cada faixa tem suas próprias características:</a:t>
            </a:r>
          </a:p>
          <a:p>
            <a:r>
              <a:rPr lang="pt-BR" b="1"/>
              <a:t>2,4 GHz</a:t>
            </a:r>
            <a:r>
              <a:rPr lang="pt-BR"/>
              <a:t>: maior alcance, porém mais sujeita a interferências. </a:t>
            </a:r>
          </a:p>
          <a:p>
            <a:r>
              <a:rPr lang="pt-BR" b="1"/>
              <a:t>5 GHz</a:t>
            </a:r>
            <a:r>
              <a:rPr lang="pt-BR"/>
              <a:t>: velocidade maior, com alcance um pouco menor. </a:t>
            </a:r>
          </a:p>
          <a:p>
            <a:r>
              <a:rPr lang="pt-BR" b="1"/>
              <a:t>6 GHz</a:t>
            </a:r>
            <a:r>
              <a:rPr lang="pt-BR"/>
              <a:t>: ainda mais rápida e com menos interferência, ideal para ambientes modernos e com muitos dispositivos. </a:t>
            </a:r>
          </a:p>
          <a:p>
            <a:endParaRPr lang="pt-BR"/>
          </a:p>
          <a:p>
            <a:r>
              <a:rPr lang="pt-BR"/>
              <a:t>Reforce que entender essas faixas ajuda a perceber como o Wi-Fi escolhe o melhor caminho para oferecer mais velocidade, estabilidade e qualidade de conexão no dia a dia.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806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Comente de forma descontraída que essa cena é tão real no dia a dia de algumas empresas que “</a:t>
            </a:r>
            <a:r>
              <a:rPr lang="pt-BR" i="0"/>
              <a:t>nem é meme</a:t>
            </a:r>
            <a:r>
              <a:rPr lang="pt-BR"/>
              <a:t>”. Depois, siga para o conteúdo de Wi-Fi </a:t>
            </a:r>
            <a:r>
              <a:rPr lang="pt-BR" err="1"/>
              <a:t>Mesh</a:t>
            </a:r>
            <a:r>
              <a:rPr lang="pt-BR"/>
              <a:t>, mostrando que existe solução pra isso.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6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Calibri"/>
                <a:ea typeface="Calibri"/>
                <a:cs typeface="Calibri"/>
              </a:rPr>
              <a:t>Facilitador: </a:t>
            </a:r>
            <a:r>
              <a:rPr lang="pt-BR" b="0">
                <a:latin typeface="Calibri"/>
                <a:ea typeface="Calibri"/>
                <a:cs typeface="Calibri"/>
              </a:rPr>
              <a:t>E</a:t>
            </a:r>
            <a:r>
              <a:rPr lang="pt-BR"/>
              <a:t>stabeleça os combinados com o grupo.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584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/>
              <a:t>Facilitador: </a:t>
            </a:r>
            <a:r>
              <a:rPr lang="pt-BR"/>
              <a:t>Explique que o </a:t>
            </a:r>
            <a:r>
              <a:rPr lang="pt-BR" b="1"/>
              <a:t>Wi-Fi </a:t>
            </a:r>
            <a:r>
              <a:rPr lang="pt-BR" b="1" err="1"/>
              <a:t>Mesh</a:t>
            </a:r>
            <a:r>
              <a:rPr lang="pt-BR"/>
              <a:t> é uma tecnologia de rede sem fio de alta performance que utiliza múltiplos pontos de acesso interconectados para cobrir todo o ambiente, garantindo sinal estável e de qualidade em qualquer área da empresa.</a:t>
            </a:r>
          </a:p>
          <a:p>
            <a:endParaRPr lang="pt-BR"/>
          </a:p>
          <a:p>
            <a:r>
              <a:rPr lang="pt-BR"/>
              <a:t>Reforce que o </a:t>
            </a:r>
            <a:r>
              <a:rPr lang="pt-BR" b="1" err="1"/>
              <a:t>Mesh</a:t>
            </a:r>
            <a:r>
              <a:rPr lang="pt-BR" b="1"/>
              <a:t> Wi-Fi 7</a:t>
            </a:r>
            <a:r>
              <a:rPr lang="pt-BR"/>
              <a:t> é mais rápido, estável e eficiente, permite a conexão simultânea de vários dispositivos sem perda de performance e integra-se às Giga Velocidades de 5 e 10 Giga.</a:t>
            </a:r>
          </a:p>
          <a:p>
            <a:endParaRPr lang="pt-BR"/>
          </a:p>
          <a:p>
            <a:r>
              <a:rPr lang="pt-BR"/>
              <a:t>Destaque que essa solução entrega uma experiência completa para o cliente, aumenta a </a:t>
            </a:r>
            <a:r>
              <a:rPr lang="pt-BR" b="1"/>
              <a:t>percepção de valor </a:t>
            </a:r>
            <a:r>
              <a:rPr lang="pt-BR"/>
              <a:t>do plano e reduz reclamações de Wi-Fi, diminuindo o risco de cancelamentos.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875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6DB10-4A24-3FC3-E4E7-8644C5423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72CEBE-E1FF-1BC0-38FF-EC2DA2E9B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B7FF06-A36F-4D6C-081A-824A2B4ED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Faça a chamada para a atividade a seguir.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1A77A7-42D9-1D9C-08EB-B70011EC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617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518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23B9-94A0-886F-A064-99621CAF8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E60975-1D59-5146-70BD-222606723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F104993-E28C-BC4D-6CF9-5DEFA28FD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pt-BR" b="1" dirty="0"/>
              <a:t>Facilitador:</a:t>
            </a:r>
            <a:r>
              <a:rPr lang="pt-BR" dirty="0"/>
              <a:t> Indique que a afirmação é </a:t>
            </a:r>
            <a:r>
              <a:rPr lang="pt-BR" b="1" dirty="0"/>
              <a:t>errada</a:t>
            </a:r>
            <a:r>
              <a:rPr lang="pt-BR" dirty="0"/>
              <a:t>, porque o Wi-Fi 7 oferece ganhos significativos de velocidade e capacidade, operando simultaneamente nas bandas de 2,4 GHz, 5 GHz e 6 GHz via </a:t>
            </a:r>
            <a:r>
              <a:rPr lang="pt-BR" dirty="0" err="1"/>
              <a:t>Multi-Link</a:t>
            </a:r>
            <a:r>
              <a:rPr lang="pt-BR" dirty="0"/>
              <a:t>, enquanto o Wi-Fi 6 alterna entre faixas. </a:t>
            </a:r>
          </a:p>
          <a:p>
            <a:pPr lvl="0">
              <a:defRPr/>
            </a:pPr>
            <a:endParaRPr lang="pt-BR" dirty="0"/>
          </a:p>
          <a:p>
            <a:pPr lvl="0">
              <a:defRPr/>
            </a:pPr>
            <a:r>
              <a:rPr lang="pt-BR" dirty="0"/>
              <a:t>Além disso, a Claro oferece o GPON (até 1 Gbps) e também evoluiu para o Giga Velocidade (5 e 10 Gbps), permitindo que o Wi-Fi 7 entregue seu potencial máximo; portanto, a limitação de 1 Gbps não se aplica à nova infraestrutura. </a:t>
            </a:r>
          </a:p>
          <a:p>
            <a:pPr lvl="0">
              <a:defRPr/>
            </a:pPr>
            <a:endParaRPr lang="pt-BR" dirty="0"/>
          </a:p>
          <a:p>
            <a:pPr lvl="0">
              <a:defRPr/>
            </a:pPr>
            <a:r>
              <a:rPr lang="pt-BR" dirty="0"/>
              <a:t>Direcione para o próximo tópico.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E4CF3C-6149-3BFC-036F-19BA2D302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52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27DEF-CDF0-CD89-623C-3623F9D42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2B4B748-E210-3745-A059-175EA2310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E030A86-A25F-A044-3D4F-2993AAE33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Inicie o próximo tópico sobre Portfólio.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B9B0D-3829-7946-0A71-216577765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593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</a:t>
            </a:r>
            <a:r>
              <a:rPr lang="pt-BR" b="0"/>
              <a:t>Explique que, com as Gigas Velocidades, o portfólio oferece planos de 5 e 10 GB, pensados para empresas que precisam de mais velocidade, confiabilidade e performance, garantindo conectividade preparada para o presente e o futuro.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472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91598-E2DA-6B36-D12D-8C416A81E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47BBAA9-6272-EC82-70E6-3B4B7330F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3E2003-467B-CED4-5972-5987D4C9B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Apresente os planos disponíveis, destacando as velocidades de 5 e 10 GB.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276373-9DF5-AA85-38AA-8E8F08BBB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189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</a:t>
            </a:r>
            <a:r>
              <a:rPr lang="pt-BR" b="0"/>
              <a:t>explique que todos os planos oferecem Soluções Digitais, com conteúdos exclusivos e proteção digital, e que quanto maior a velocidade contratada, mais soluções o cliente terá.</a:t>
            </a:r>
          </a:p>
          <a:p>
            <a:endParaRPr lang="pt-BR" b="0"/>
          </a:p>
          <a:p>
            <a:r>
              <a:rPr lang="pt-BR" b="0" err="1"/>
              <a:t>Skeelo</a:t>
            </a:r>
            <a:r>
              <a:rPr lang="pt-BR" b="0"/>
              <a:t>: plataforma de livros em áudio com categorias voltadas para empresas, como Empreendedorismo, Gestão e Biografias. </a:t>
            </a:r>
          </a:p>
          <a:p>
            <a:r>
              <a:rPr lang="pt-BR" b="0"/>
              <a:t>McAfee: antivírus com VPN para computadores, celulares, tablets e leitores digitais, garantindo mais segurança para o negócio. </a:t>
            </a:r>
          </a:p>
          <a:p>
            <a:r>
              <a:rPr lang="pt-BR" b="0"/>
              <a:t>Claro Banca: aplicativo de notícias e revistas, disponível para leitura a qualquer hora e em qualquer lugar. </a:t>
            </a:r>
          </a:p>
          <a:p>
            <a:r>
              <a:rPr lang="pt-BR" b="0"/>
              <a:t>Microsoft 365: pacote completo de programas que facilita o dia a dia e aumenta a produtividade da empresa.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>
              <a:solidFill>
                <a:prstClr val="black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>
              <a:solidFill>
                <a:prstClr val="black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fontAlgn="auto">
              <a:lnSpc>
                <a:spcPct val="100000"/>
              </a:lnSpc>
              <a:buClrTx/>
              <a:buSzTx/>
              <a:tabLst/>
              <a:defRPr/>
            </a:pPr>
            <a:endParaRPr lang="pt-BR" sz="1200">
              <a:latin typeface="AMX Medium" pitchFamily="2" charset="0"/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85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55A93-7075-E0D3-50E4-9E34033C3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C32683-844A-959F-144F-B5FA41FE2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05028E-8432-E4DC-742B-36C3B2616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Apresente as soluções digitais disponíveis para cada velocidade.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92B45E-BA44-EA12-E437-C6A03FDB9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324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Abertura para possíveis dúvidas.</a:t>
            </a:r>
          </a:p>
          <a:p>
            <a:endParaRPr lang="pt-BR" dirty="0"/>
          </a:p>
          <a:p>
            <a:r>
              <a:rPr lang="pt-BR" dirty="0"/>
              <a:t>Pergunte aos participantes se há alguma dúvida sobre o conteúdo visto até aqui e, em seguida, explique que, agora que os conceitos e as soluções foram apresentados, é o momento de avançar para como vender, indicando a solução ideal para cada tipo de cliente.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862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Introduza o tema ressaltando como a transformação digital ampliou a necessidade por conexões cada vez mais rápidas e estáveis. Contextualize que o treinamento </a:t>
            </a:r>
            <a:r>
              <a:rPr lang="pt-BR" b="0"/>
              <a:t>Giga Velocidades de Banda Larga </a:t>
            </a:r>
            <a:r>
              <a:rPr lang="pt-BR"/>
              <a:t>foi desenvolvido para apresentar os conceitos e soluções que sustentam esse novo patamar de desempenho oferecido pela Claro. Em seguida, direcione para a apresentação dos tópicos que farão parte do treinamento.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460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88C8E-E1AD-A230-D05B-CBB327448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EFB7492-376E-7CFD-F032-8DF455E4F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A451F8-2ACE-909D-42CD-06A5BDA7E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Inicie o próximo tópico sobre “Como Vender”.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C1FDA1-FFA0-74B2-6328-FADBAA7E6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255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 b="0"/>
              <a:t>Apresente o áudio e depois direcione para a pergunta do próximo slide.</a:t>
            </a:r>
          </a:p>
          <a:p>
            <a:endParaRPr lang="pt-BR" b="0"/>
          </a:p>
          <a:p>
            <a:r>
              <a:rPr lang="pt-BR" b="1"/>
              <a:t>Script – </a:t>
            </a:r>
            <a:r>
              <a:rPr lang="pt-BR" b="1" err="1"/>
              <a:t>Audio</a:t>
            </a:r>
            <a:r>
              <a:rPr lang="pt-BR" b="1"/>
              <a:t>:</a:t>
            </a:r>
          </a:p>
          <a:p>
            <a:pPr rtl="0"/>
            <a:r>
              <a:rPr lang="pt-BR">
                <a:effectLst/>
              </a:rPr>
              <a:t>Bem-vindos. Este é o seu resumo rápido sobre as oportunidades de Giga velocidades.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Olha, para a nossa equipe comercial, dominar os números do mercado é, sem dúvida, o primeiro passo para uma venda consultiva matadora, porque eles são exatamente a munição que a gente precisa para fechar negócio, sabe?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Então, primeiro vamos entender o terreno onde a gente está pisando.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Para você ter uma ideia, 95% das empresas brasileiras são pequenas e médias.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E detalhe, 80% delas dependem da internet para faturar. </a:t>
            </a:r>
          </a:p>
          <a:p>
            <a:pPr rtl="0"/>
            <a:r>
              <a:rPr lang="pt-BR">
                <a:effectLst/>
              </a:rPr>
              <a:t>Pensa comigo, se a internet cai, o dinheiro simplesmente para de entrar, certo?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Isso prova pra gente que hoje boa conexão não é luxo. </a:t>
            </a:r>
          </a:p>
          <a:p>
            <a:pPr rtl="0"/>
            <a:r>
              <a:rPr lang="pt-BR">
                <a:effectLst/>
              </a:rPr>
              <a:t>É literalmente sobrevivência, segundo.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Vamos falar do impacto real que resolve de vez a urgência do cliente. </a:t>
            </a:r>
          </a:p>
          <a:p>
            <a:pPr rtl="0"/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Quando a gente entrega uma conexão eficiente de verdade, essas empresas registram 30% a mais de produtividade e, pasmem, 40% a menos de perdas operacionais.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Pensa na nossa solução como um verdadeiro tapa buracos financeiros, sabe?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Ela estanca aquele desperdício diário invisível de tempo e dinheiro na operação.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Em resumo, vender Giga velocidades é, na prática, entregar a sobrevivência e o crescimento blindado que as empresas brasileiras tanto procura.</a:t>
            </a:r>
          </a:p>
          <a:p>
            <a:endParaRPr lang="pt-BR" b="1"/>
          </a:p>
          <a:p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2081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DDE00-C7EA-3150-1F25-1E717DBEC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6EF2AC-6284-0431-1FC3-62E1DF7DB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8D97D9B-897C-7483-FD1A-69A247AC6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Faça a pergunta para a turma e peça que respondam pelo chat ou abram o microfone para comentar.</a:t>
            </a:r>
          </a:p>
          <a:p>
            <a:endParaRPr lang="pt-BR"/>
          </a:p>
          <a:p>
            <a:r>
              <a:rPr lang="pt-BR" i="1"/>
              <a:t>“Após ouvir o áudio e considerando tudo o que vimos até aqui, pergunte: Quando pensamos em oferecer planos de 5 ou 10 GB para uma empresa, qual deve ser o foco principal do argumento de venda?”</a:t>
            </a:r>
          </a:p>
          <a:p>
            <a:endParaRPr lang="pt-BR" b="1"/>
          </a:p>
          <a:p>
            <a:r>
              <a:rPr lang="pt-BR" b="1"/>
              <a:t>Resposta esperada:</a:t>
            </a:r>
            <a:r>
              <a:rPr lang="pt-BR"/>
              <a:t> o argumento de venda não é apenas internet rápida, mas sim aumento de produtividade e redução de prejuízo.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BE290A-3CC9-0988-1A74-8D922DBAB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0956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Explique que, para vender valor, é essencial mostrar como as novas velocidades resolvem as dores e necessidades da empresa do cliente. </a:t>
            </a:r>
          </a:p>
          <a:p>
            <a:endParaRPr lang="pt-BR" dirty="0"/>
          </a:p>
          <a:p>
            <a:r>
              <a:rPr lang="pt-BR" dirty="0"/>
              <a:t>Reforce que cada benefício está diretamente ligado ao impacto no negócio:</a:t>
            </a:r>
          </a:p>
          <a:p>
            <a:endParaRPr lang="pt-BR" dirty="0"/>
          </a:p>
          <a:p>
            <a:r>
              <a:rPr lang="pt-BR" b="1" dirty="0"/>
              <a:t>Operação eficiente:</a:t>
            </a:r>
            <a:r>
              <a:rPr lang="pt-BR" dirty="0"/>
              <a:t> otimiza processos internos e externos, reduzindo tempo parado e aumentando a produtividade. </a:t>
            </a:r>
          </a:p>
          <a:p>
            <a:r>
              <a:rPr lang="pt-BR" b="1" dirty="0"/>
              <a:t>Acesso a mercados digitais:</a:t>
            </a:r>
            <a:r>
              <a:rPr lang="pt-BR" dirty="0"/>
              <a:t> amplia oportunidades de venda e alcance de clientes, funcionando como porta de entrada para novos mercados. </a:t>
            </a:r>
          </a:p>
          <a:p>
            <a:r>
              <a:rPr lang="pt-BR" b="1" dirty="0"/>
              <a:t>Comunicação avançada:</a:t>
            </a:r>
            <a:r>
              <a:rPr lang="pt-BR" dirty="0"/>
              <a:t> garante uma conexão confiável que mantém a fluidez da comunicação entre clientes, fornecedores e equipes.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253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</a:t>
            </a:r>
            <a:r>
              <a:rPr lang="pt-BR"/>
              <a:t> Reforçe que conhecer o perfil do cliente é essencial para oferecer soluções mais assertivas e gerar valor real para o negócio. Em seguida, dê continuidade à apresentação da atividade.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8931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dirty="0"/>
              <a:t>Apresente a pergunta e peça para que os </a:t>
            </a:r>
            <a:r>
              <a:rPr lang="pt-BR" b="0" dirty="0"/>
              <a:t>participantes indiquem </a:t>
            </a:r>
            <a:r>
              <a:rPr lang="pt-BR" dirty="0"/>
              <a:t>a alternativa correta no chat.</a:t>
            </a:r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442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BD679-34B1-92F5-052E-088B0EEC8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A5F415-EE3D-B312-99D3-24DEBF610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CDB3A03-FC75-16E7-457E-E8F941556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Apresente a resposta ideal - </a:t>
            </a:r>
            <a:r>
              <a:rPr lang="pt-BR" b="1" dirty="0"/>
              <a:t>5 GIGA </a:t>
            </a:r>
            <a:r>
              <a:rPr lang="pt-BR" dirty="0"/>
              <a:t>– e explique que, para microempresas como estúdios e pequenos comércios, a prioridade é ter uma conexão estável para os processos essenciais. O plano de 5 GIGA atende perfeitamente à demanda de poucos dispositivos, oferecendo excelente custo-benefício.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574C1D-C6A2-D0A4-C5D0-DE2C29452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334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46A16-6B71-B755-0927-B0CF650D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BE0F1B-62D2-8C96-4509-F192EF289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EA5F8A-EF51-8164-C7CF-4FCDD35C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  <a:endParaRPr lang="pt-BR" b="1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10DFA2-0E3D-0ABB-1561-EDA63772E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760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B8885-EF81-72BB-D552-9E288E39C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A3AF2A-5282-1C80-F283-4B8C3709A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E24BB90-3CD3-C963-9B77-56025BB05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pt-BR" b="1" dirty="0"/>
              <a:t>Facilitador:</a:t>
            </a:r>
            <a:r>
              <a:rPr lang="pt-BR" dirty="0"/>
              <a:t> Apresente a resposta correta – </a:t>
            </a:r>
            <a:r>
              <a:rPr lang="pt-BR" b="1" dirty="0"/>
              <a:t>10 GIGA </a:t>
            </a:r>
            <a:r>
              <a:rPr lang="pt-BR" dirty="0"/>
              <a:t>- e explique que Pequenas Empresas, como escritórios de serviços especializados, demandam uso intenso de cloud, videoconferências e Wi-Fi gerenciado. A oferta de 10 GIGA atende bem esse fluxo de trabalho mais robusto.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042F24-5C29-178D-AEF1-A468FF99C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0846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530E2-4BAA-55FC-DA8A-1C73C9E2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1A73D2-5AA1-EE9D-F739-8D8897F51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36C969-88BA-CCE8-667B-DD8EE8688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  <a:endParaRPr lang="pt-BR" b="1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7DD999-8808-73AD-5B97-A218B46D9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34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71EA-9BF3-4586-88F5-E9424048F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CC4480-74AF-C3FD-28FD-84DE94708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1BFFC67-8018-DE6E-63BD-12132290E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Ao exibir esta tela, apresente os quatro pilares que irão guiar o </a:t>
            </a:r>
            <a:r>
              <a:rPr lang="pt-BR" b="0" dirty="0"/>
              <a:t>treinamento Giga Velocidades de Banda Larga</a:t>
            </a:r>
            <a:r>
              <a:rPr lang="pt-BR" dirty="0"/>
              <a:t>. Explique brevemente que:</a:t>
            </a:r>
          </a:p>
          <a:p>
            <a:endParaRPr lang="pt-BR" dirty="0"/>
          </a:p>
          <a:p>
            <a:r>
              <a:rPr lang="pt-BR" b="1" dirty="0"/>
              <a:t>O que é:</a:t>
            </a:r>
            <a:r>
              <a:rPr lang="pt-BR" dirty="0"/>
              <a:t> vamos começar entendendo os principais conceitos relacionados às Giga Velocidades. </a:t>
            </a:r>
          </a:p>
          <a:p>
            <a:r>
              <a:rPr lang="pt-BR" b="1" dirty="0"/>
              <a:t>Wi-Fi 7:</a:t>
            </a:r>
            <a:r>
              <a:rPr lang="pt-BR" dirty="0"/>
              <a:t> em seguida, veremos como o Wi-Fi 7 potencializa essa entrega, oferecendo mais desempenho e eficiência, além de apresentar o </a:t>
            </a:r>
            <a:r>
              <a:rPr lang="pt-BR" dirty="0" err="1"/>
              <a:t>Mesh</a:t>
            </a:r>
            <a:r>
              <a:rPr lang="pt-BR" dirty="0"/>
              <a:t> Wi-Fi 7. </a:t>
            </a:r>
          </a:p>
          <a:p>
            <a:r>
              <a:rPr lang="pt-BR" b="1" dirty="0"/>
              <a:t>Portfólio:</a:t>
            </a:r>
            <a:r>
              <a:rPr lang="pt-BR" dirty="0"/>
              <a:t> depois, exploraremos os planos e as soluções digitais disponíveis. </a:t>
            </a:r>
          </a:p>
          <a:p>
            <a:r>
              <a:rPr lang="pt-BR" b="1" dirty="0"/>
              <a:t>Como vender:</a:t>
            </a:r>
            <a:r>
              <a:rPr lang="pt-BR" dirty="0"/>
              <a:t> por fim, entenderemos como indicar a solução ideal para cada perfil de empresa. 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07AA7A-C181-3EB5-3CC0-60443CA5C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052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3A88-4534-C77E-680F-805B9C7B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8E8C33-666E-513D-02BB-D6AC1241D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56617D7-CD2B-F60C-4209-1F6E56891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pt-BR" b="1" dirty="0"/>
              <a:t>Facilitador:</a:t>
            </a:r>
            <a:r>
              <a:rPr lang="pt-BR" dirty="0"/>
              <a:t> Apresente a resposta correta – </a:t>
            </a:r>
            <a:r>
              <a:rPr lang="pt-BR" b="1" dirty="0"/>
              <a:t>10 GIGA </a:t>
            </a:r>
            <a:r>
              <a:rPr lang="pt-BR" dirty="0"/>
              <a:t>- e explique que Pequenas Empresas, como escritórios de serviços especializados, demandam uso intenso de cloud, videoconferências e Wi-Fi gerenciado. A oferta de 10 GIGA atende bem esse fluxo de trabalho mais robusto.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8FC6B6-64C4-70A9-C90B-0C01DCA15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7694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Finalize reforçando </a:t>
            </a:r>
            <a:r>
              <a:rPr lang="pt-BR" b="0"/>
              <a:t>que </a:t>
            </a:r>
            <a:r>
              <a:rPr lang="pt-BR" sz="1200" b="0"/>
              <a:t>identificar o perfil e as necessidades do cliente é o primeiro passo para recomendar a solução certa, garantindo desempenho, eficiência e geração de valor para o negócio. Siga para o recapitulando.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174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Faça um breve fechamento do conteúdo retomando alguns pontos abordados no treinamento.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5208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Encerre agradecendo a participação e incentive os participantes a colocarem os aprendizados em prática.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18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78D86-C23E-2044-6D23-B4D9774E1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02B894-A6BE-5BC8-E4CC-4B357C901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8008E8-E8CF-C105-2F0F-F218A98DC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pt-BR" b="1" dirty="0"/>
              <a:t>Facilitador </a:t>
            </a:r>
            <a:r>
              <a:rPr lang="pt-BR" dirty="0"/>
              <a:t>Inicie o primeiro tópico.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40E41A-5400-CF7F-D7F1-ED5BE31D5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29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Para iniciar este tópico sobre conceitos, pergunte aos participantes o que é </a:t>
            </a:r>
            <a:r>
              <a:rPr lang="pt-BR" b="0"/>
              <a:t>Giga Velocidade</a:t>
            </a:r>
            <a:r>
              <a:rPr lang="pt-BR"/>
              <a:t>, estimulando a participação e verificando o nível de conhecimento do grupo. </a:t>
            </a:r>
          </a:p>
          <a:p>
            <a:endParaRPr lang="pt-BR"/>
          </a:p>
          <a:p>
            <a:r>
              <a:rPr lang="pt-BR"/>
              <a:t>Em seguida, explique que Giga Velocidade representa um nível de velocidade muito maior na banda larga, ampliando de forma significativa a capacidade de navegação. </a:t>
            </a:r>
          </a:p>
          <a:p>
            <a:endParaRPr lang="pt-BR"/>
          </a:p>
          <a:p>
            <a:r>
              <a:rPr lang="pt-BR"/>
              <a:t>Com taxas que podem chegar a 10 Gbps para enviar e receber dados, ela oferece muito mais desempenho e acompanha as novas formas de uso da internet no dia a dia.</a:t>
            </a:r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797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Explique que a Giga Velocidade utiliza </a:t>
            </a:r>
            <a:r>
              <a:rPr lang="pt-BR" b="1"/>
              <a:t>tecnologia de rede óptica </a:t>
            </a:r>
            <a:r>
              <a:rPr lang="pt-BR"/>
              <a:t>que dispensa componentes ativos entre o provedor e o cliente, tornando a infraestrutura mais eficiente. Para que essa velocidade chegue até os clientes, a rede utiliza dois elementos principais: OLT e </a:t>
            </a:r>
            <a:r>
              <a:rPr lang="pt-BR" err="1"/>
              <a:t>splitters</a:t>
            </a:r>
            <a:r>
              <a:rPr lang="pt-BR"/>
              <a:t>.</a:t>
            </a:r>
          </a:p>
          <a:p>
            <a:br>
              <a:rPr lang="pt-BR"/>
            </a:br>
            <a:r>
              <a:rPr lang="pt-BR"/>
              <a:t>A </a:t>
            </a:r>
            <a:r>
              <a:rPr lang="pt-BR" b="1"/>
              <a:t>OLT</a:t>
            </a:r>
            <a:r>
              <a:rPr lang="pt-BR"/>
              <a:t> é instalada na central da operadora e funciona como o ponto inicial do sinal, de onde a internet é distribuída.</a:t>
            </a:r>
          </a:p>
          <a:p>
            <a:br>
              <a:rPr lang="pt-BR"/>
            </a:br>
            <a:r>
              <a:rPr lang="pt-BR"/>
              <a:t>Os </a:t>
            </a:r>
            <a:r>
              <a:rPr lang="pt-BR" b="1" err="1"/>
              <a:t>splitters</a:t>
            </a:r>
            <a:r>
              <a:rPr lang="pt-BR"/>
              <a:t> atuam como divisores: recebem o sinal de um único cabo de fibra vindo da OLT e o distribuem para várias empresas ou residências simultaneamente.</a:t>
            </a:r>
          </a:p>
          <a:p>
            <a:br>
              <a:rPr lang="pt-BR"/>
            </a:br>
            <a:r>
              <a:rPr lang="pt-BR"/>
              <a:t>Essa arquitetura permite atender muitos usuários a partir de um único ponto, ampliando o alcance da rede e mantendo alta eficiência na distribuição da Giga Velocidade.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53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</a:t>
            </a:r>
            <a:r>
              <a:rPr lang="pt-BR"/>
              <a:t> Pergunte se os participantes já vivenciaram uma situação como essa e peça para imaginarem o impacto disso na empresa do cliente. Explique que situações como travamentos em reuniões ou atrasos em mensagens podem prejudicar o dia a dia das empresas, afetando a produtividade e a qualidade das experiências digitais.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Em seguida, diga que no vídeo a seguir serão apresentados os diferenciais das Giga Velocidades que ajudam a solucionar esse e outros desafios.</a:t>
            </a:r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463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Apresente o vídeo e, em seguida, verifique se ficou alguma dúvida sobre o que foi apresentado.</a:t>
            </a:r>
          </a:p>
          <a:p>
            <a:endParaRPr lang="pt-BR"/>
          </a:p>
          <a:p>
            <a:r>
              <a:rPr lang="pt-BR" b="1"/>
              <a:t>Script – Vídeo:</a:t>
            </a:r>
          </a:p>
          <a:p>
            <a:r>
              <a:rPr lang="pt-BR"/>
              <a:t>Olá! Neste vídeo, vamos conhecer os principais diferenciais das Giga Velocidades e como elas impulsionam a performance das empresas.</a:t>
            </a:r>
            <a:br>
              <a:rPr lang="pt-BR"/>
            </a:br>
            <a:br>
              <a:rPr lang="pt-BR"/>
            </a:br>
            <a:r>
              <a:rPr lang="pt-BR"/>
              <a:t>As Giga Velocidades oferecem uma conexão muito mais rápida e estável.</a:t>
            </a:r>
            <a:br>
              <a:rPr lang="pt-BR"/>
            </a:br>
            <a:br>
              <a:rPr lang="pt-BR"/>
            </a:br>
            <a:r>
              <a:rPr lang="pt-BR"/>
              <a:t>O primeiro destaque é a velocidade simétrica de até 10 gigabits por segundo, garantindo a mesma capacidade de download e upload. Isso agiliza tarefas como o envio de arquivos grandes, por exemplo.</a:t>
            </a:r>
            <a:br>
              <a:rPr lang="pt-BR"/>
            </a:br>
            <a:br>
              <a:rPr lang="pt-BR"/>
            </a:br>
            <a:r>
              <a:rPr lang="pt-BR"/>
              <a:t>Outro ponto essencial é a baixa latência, que entrega respostas quase em tempo real. Ela melhora videoconferências, suporte remoto e qualquer comunicação que exige precisão e continuidade.</a:t>
            </a:r>
            <a:br>
              <a:rPr lang="pt-BR"/>
            </a:br>
            <a:br>
              <a:rPr lang="pt-BR"/>
            </a:br>
            <a:r>
              <a:rPr lang="pt-BR"/>
              <a:t>As Giga Velocidades também oferecem cobertura ampliada, mantendo o desempenho em áreas maiores, além de trazer eficiência energética, reduzindo custos operacionais.</a:t>
            </a:r>
            <a:br>
              <a:rPr lang="pt-BR"/>
            </a:br>
            <a:br>
              <a:rPr lang="pt-BR"/>
            </a:br>
            <a:r>
              <a:rPr lang="pt-BR"/>
              <a:t>E tudo isso é compatível com a infraestrutura já existente da empresa, facilitando upgrades e expansões sem interrupções.</a:t>
            </a:r>
            <a:br>
              <a:rPr lang="pt-BR"/>
            </a:br>
            <a:endParaRPr lang="pt-BR"/>
          </a:p>
          <a:p>
            <a:endParaRPr lang="pt-BR" b="1"/>
          </a:p>
          <a:p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04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C25C3B1-1FF4-3FAD-3979-EAE4C98CCB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13379847-9ECA-C34F-0202-0F407DB3FD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967" y="192209"/>
            <a:ext cx="11473192" cy="3135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67F8434-CDB5-5096-8D7A-C80367DE3C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967" y="192209"/>
            <a:ext cx="11473192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87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3">
            <a:extLst>
              <a:ext uri="{FF2B5EF4-FFF2-40B4-BE49-F238E27FC236}">
                <a16:creationId xmlns:a16="http://schemas.microsoft.com/office/drawing/2014/main" id="{4ADC615E-706E-DD81-9E30-AA1B26A5E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4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D5195160-B731-2565-9911-C3093EE3B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582EB07D-C336-90A4-6DEA-2EF7F031BC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967" y="192209"/>
            <a:ext cx="11473165" cy="31352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6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0.sv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svg"/><Relationship Id="rId5" Type="http://schemas.openxmlformats.org/officeDocument/2006/relationships/image" Target="../media/image30.sv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5" Type="http://schemas.openxmlformats.org/officeDocument/2006/relationships/image" Target="../media/image45.svg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svg"/><Relationship Id="rId4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jpg"/><Relationship Id="rId7" Type="http://schemas.openxmlformats.org/officeDocument/2006/relationships/image" Target="../media/image51.svg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svg"/><Relationship Id="rId11" Type="http://schemas.openxmlformats.org/officeDocument/2006/relationships/image" Target="../media/image30.svg"/><Relationship Id="rId5" Type="http://schemas.openxmlformats.org/officeDocument/2006/relationships/image" Target="../media/image49.svg"/><Relationship Id="rId10" Type="http://schemas.openxmlformats.org/officeDocument/2006/relationships/image" Target="../media/image54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svg"/><Relationship Id="rId5" Type="http://schemas.openxmlformats.org/officeDocument/2006/relationships/image" Target="../media/image58.svg"/><Relationship Id="rId4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svg"/><Relationship Id="rId5" Type="http://schemas.openxmlformats.org/officeDocument/2006/relationships/image" Target="../media/image61.png"/><Relationship Id="rId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svg"/><Relationship Id="rId4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5.jp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svg"/><Relationship Id="rId5" Type="http://schemas.openxmlformats.org/officeDocument/2006/relationships/image" Target="../media/image65.svg"/><Relationship Id="rId10" Type="http://schemas.openxmlformats.org/officeDocument/2006/relationships/image" Target="../media/image4.svg"/><Relationship Id="rId4" Type="http://schemas.openxmlformats.org/officeDocument/2006/relationships/image" Target="../media/image64.jpg"/><Relationship Id="rId9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30.sv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svg"/><Relationship Id="rId5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1.jp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sv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svg"/><Relationship Id="rId5" Type="http://schemas.openxmlformats.org/officeDocument/2006/relationships/image" Target="../media/image75.png"/><Relationship Id="rId4" Type="http://schemas.openxmlformats.org/officeDocument/2006/relationships/image" Target="../media/image2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5.svg"/><Relationship Id="rId5" Type="http://schemas.openxmlformats.org/officeDocument/2006/relationships/image" Target="../media/image76.jpg"/><Relationship Id="rId10" Type="http://schemas.openxmlformats.org/officeDocument/2006/relationships/image" Target="../media/image2.sv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6.svg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5.jp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svg"/><Relationship Id="rId5" Type="http://schemas.openxmlformats.org/officeDocument/2006/relationships/image" Target="../media/image81.svg"/><Relationship Id="rId4" Type="http://schemas.openxmlformats.org/officeDocument/2006/relationships/image" Target="../media/image8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5" Type="http://schemas.openxmlformats.org/officeDocument/2006/relationships/image" Target="../media/image36.png"/><Relationship Id="rId4" Type="http://schemas.openxmlformats.org/officeDocument/2006/relationships/image" Target="../media/image8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sv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27CA146-33D7-4F29-3833-E2D0BDEA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2E0FC100-676C-B6D5-9670-4047567B83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0455" y="3199740"/>
            <a:ext cx="3390900" cy="79057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6FBB26AF-7532-DD69-924F-6C92F09C72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2688" y="628134"/>
            <a:ext cx="4648200" cy="52387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2AD0A8F7-8EA1-2C3F-7BC9-2659F59312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688" y="5644251"/>
            <a:ext cx="3400425" cy="5524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9C0D627-11B5-C1D8-73BA-208D7325E7F7}"/>
              </a:ext>
            </a:extLst>
          </p:cNvPr>
          <p:cNvSpPr txBox="1"/>
          <p:nvPr/>
        </p:nvSpPr>
        <p:spPr>
          <a:xfrm>
            <a:off x="1162688" y="2459504"/>
            <a:ext cx="66752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GIGA VELOCIDADES</a:t>
            </a:r>
          </a:p>
          <a:p>
            <a:r>
              <a:rPr lang="pt-BR" sz="60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BANDA LARGA</a:t>
            </a:r>
          </a:p>
        </p:txBody>
      </p:sp>
    </p:spTree>
    <p:extLst>
      <p:ext uri="{BB962C8B-B14F-4D97-AF65-F5344CB8AC3E}">
        <p14:creationId xmlns:p14="http://schemas.microsoft.com/office/powerpoint/2010/main" val="145391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ga_Velocidades_e_Seus_Diferenciais">
            <a:hlinkClick r:id="" action="ppaction://media"/>
            <a:extLst>
              <a:ext uri="{FF2B5EF4-FFF2-40B4-BE49-F238E27FC236}">
                <a16:creationId xmlns:a16="http://schemas.microsoft.com/office/drawing/2014/main" id="{F3C4F4DD-37EF-4DEB-20B4-9F67D6CAA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571" r="1192" b="12752"/>
          <a:stretch>
            <a:fillRect/>
          </a:stretch>
        </p:blipFill>
        <p:spPr>
          <a:xfrm>
            <a:off x="2050705" y="1318861"/>
            <a:ext cx="8844126" cy="4418328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EF151A1-5B24-6DCF-FC0F-BDEDBEBE23B9}"/>
              </a:ext>
            </a:extLst>
          </p:cNvPr>
          <p:cNvSpPr/>
          <p:nvPr/>
        </p:nvSpPr>
        <p:spPr>
          <a:xfrm>
            <a:off x="9413661" y="5301058"/>
            <a:ext cx="1190376" cy="289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EFB6DE2-F335-59FD-CC3E-4F85D01043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96" y="1079276"/>
            <a:ext cx="10097208" cy="489749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A2D2D2AC-CF64-5B1E-02A3-DBFD5237B8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523" y="5415092"/>
            <a:ext cx="3390900" cy="79057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B3BCBF1-AB2F-65DE-2B85-FE2DB93354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069" y="2242669"/>
            <a:ext cx="3390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EBD45BDD-76ED-F06A-095E-E451415DD187}"/>
              </a:ext>
            </a:extLst>
          </p:cNvPr>
          <p:cNvSpPr txBox="1"/>
          <p:nvPr/>
        </p:nvSpPr>
        <p:spPr>
          <a:xfrm>
            <a:off x="5948855" y="3858223"/>
            <a:ext cx="53676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4000" b="1" i="1" dirty="0">
                <a:solidFill>
                  <a:schemeClr val="bg1"/>
                </a:solidFill>
                <a:latin typeface="AMX Medium" pitchFamily="2" charset="0"/>
              </a:rPr>
              <a:t>Antes de finalizar esse tópico, respondam a pergunta a seguir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CF9B548E-F4D3-19D4-B765-1789C943F2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8144" y="1528599"/>
            <a:ext cx="2457450" cy="64770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6C6E0EDB-90A3-0196-3D45-D688A17954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8048" y="5606611"/>
            <a:ext cx="245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8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497A5D4-77A7-32C2-FD71-F299592415B3}"/>
              </a:ext>
            </a:extLst>
          </p:cNvPr>
          <p:cNvGrpSpPr/>
          <p:nvPr/>
        </p:nvGrpSpPr>
        <p:grpSpPr>
          <a:xfrm>
            <a:off x="2177008" y="2619188"/>
            <a:ext cx="3812191" cy="3063808"/>
            <a:chOff x="2177008" y="2619188"/>
            <a:chExt cx="3812191" cy="3063808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116579BF-C5A8-0AFF-D7EA-8BEFF3ECE3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77008" y="2619188"/>
              <a:ext cx="3812191" cy="3063808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5F717A8-D0B6-7CA3-1D7B-CFAA84FB4F04}"/>
                </a:ext>
              </a:extLst>
            </p:cNvPr>
            <p:cNvSpPr txBox="1"/>
            <p:nvPr/>
          </p:nvSpPr>
          <p:spPr>
            <a:xfrm>
              <a:off x="2743303" y="3082158"/>
              <a:ext cx="275195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A)</a:t>
              </a:r>
              <a:r>
                <a:rPr lang="pt-BR" dirty="0">
                  <a:solidFill>
                    <a:schemeClr val="bg1"/>
                  </a:solidFill>
                </a:rPr>
                <a:t> A baixa latência reduz o tempo de carregamento de páginas estáticas e não influencia aplicações em tempo real.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C0A966A-0A3D-5633-02E9-F376B1EC129D}"/>
              </a:ext>
            </a:extLst>
          </p:cNvPr>
          <p:cNvGrpSpPr/>
          <p:nvPr/>
        </p:nvGrpSpPr>
        <p:grpSpPr>
          <a:xfrm>
            <a:off x="6483137" y="2619188"/>
            <a:ext cx="3812191" cy="3063808"/>
            <a:chOff x="6483137" y="2619188"/>
            <a:chExt cx="3812191" cy="3063808"/>
          </a:xfrm>
        </p:grpSpPr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42921457-8EB9-205C-D78B-88D9A01C355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83137" y="2619188"/>
              <a:ext cx="3812191" cy="3063808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80140C3F-43DF-319C-6E7D-D65873833EC1}"/>
                </a:ext>
              </a:extLst>
            </p:cNvPr>
            <p:cNvSpPr txBox="1"/>
            <p:nvPr/>
          </p:nvSpPr>
          <p:spPr>
            <a:xfrm>
              <a:off x="6991275" y="3003671"/>
              <a:ext cx="3285483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B)</a:t>
              </a:r>
              <a:r>
                <a:rPr lang="pt-BR" dirty="0">
                  <a:solidFill>
                    <a:schemeClr val="bg1"/>
                  </a:solidFill>
                </a:rPr>
                <a:t> A baixa latência melhora </a:t>
              </a:r>
            </a:p>
            <a:p>
              <a:r>
                <a:rPr lang="pt-BR" dirty="0">
                  <a:solidFill>
                    <a:schemeClr val="bg1"/>
                  </a:solidFill>
                </a:rPr>
                <a:t>a resposta de aplicações que dependem de comunicação contínua, como reuniões online e sistemas em </a:t>
              </a:r>
            </a:p>
            <a:p>
              <a:r>
                <a:rPr lang="pt-BR" dirty="0">
                  <a:solidFill>
                    <a:schemeClr val="bg1"/>
                  </a:solidFill>
                </a:rPr>
                <a:t>nuvem que exigem </a:t>
              </a:r>
            </a:p>
            <a:p>
              <a:r>
                <a:rPr lang="pt-BR" dirty="0">
                  <a:solidFill>
                    <a:schemeClr val="bg1"/>
                  </a:solidFill>
                </a:rPr>
                <a:t>precisão e estabilidade.</a:t>
              </a: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3EB61D-8A93-737B-2919-577413BA5B7B}"/>
              </a:ext>
            </a:extLst>
          </p:cNvPr>
          <p:cNvSpPr txBox="1"/>
          <p:nvPr/>
        </p:nvSpPr>
        <p:spPr>
          <a:xfrm>
            <a:off x="1233816" y="940372"/>
            <a:ext cx="97243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b="1" i="1" dirty="0">
                <a:solidFill>
                  <a:schemeClr val="bg1"/>
                </a:solidFill>
                <a:latin typeface="AMX Medium" pitchFamily="2" charset="0"/>
              </a:rPr>
              <a:t>Qual das alternativas descreve corretamente um dos diferenciais relacionados às Giga Velocidades?</a:t>
            </a:r>
          </a:p>
        </p:txBody>
      </p:sp>
    </p:spTree>
    <p:extLst>
      <p:ext uri="{BB962C8B-B14F-4D97-AF65-F5344CB8AC3E}">
        <p14:creationId xmlns:p14="http://schemas.microsoft.com/office/powerpoint/2010/main" val="26756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0638D-CFF5-CBEB-53E7-51EB320AE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áfico 33">
            <a:extLst>
              <a:ext uri="{FF2B5EF4-FFF2-40B4-BE49-F238E27FC236}">
                <a16:creationId xmlns:a16="http://schemas.microsoft.com/office/drawing/2014/main" id="{BE52CA23-59EF-E450-0E7C-0B7C506DDD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7008" y="2619188"/>
            <a:ext cx="3812191" cy="3063808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9ED1F59D-9BDF-CE29-F97F-D3E93DE438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579" y="2629698"/>
            <a:ext cx="3801239" cy="3038837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AE7170B-65CB-94CD-291A-D67391F4E5E7}"/>
              </a:ext>
            </a:extLst>
          </p:cNvPr>
          <p:cNvGrpSpPr/>
          <p:nvPr/>
        </p:nvGrpSpPr>
        <p:grpSpPr>
          <a:xfrm>
            <a:off x="8166922" y="2311286"/>
            <a:ext cx="657225" cy="571500"/>
            <a:chOff x="10255737" y="5379861"/>
            <a:chExt cx="657225" cy="571500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6B2CACE6-7837-F6C2-B1C5-8266B35584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529367E-4B04-02DD-9E9B-E8F82EC66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8B604124-08AF-5CCA-2CF7-F3193ECD36D7}"/>
              </a:ext>
            </a:extLst>
          </p:cNvPr>
          <p:cNvSpPr txBox="1"/>
          <p:nvPr/>
        </p:nvSpPr>
        <p:spPr>
          <a:xfrm>
            <a:off x="1233816" y="940372"/>
            <a:ext cx="97243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b="1" i="1" dirty="0">
                <a:solidFill>
                  <a:schemeClr val="bg1"/>
                </a:solidFill>
                <a:latin typeface="AMX Medium" pitchFamily="2" charset="0"/>
              </a:rPr>
              <a:t>Qual das alternativas descreve corretamente um dos diferenciais relacionados às Giga Velocidades?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6B5FD0-64E7-647A-A26F-F80D0E460640}"/>
              </a:ext>
            </a:extLst>
          </p:cNvPr>
          <p:cNvSpPr txBox="1"/>
          <p:nvPr/>
        </p:nvSpPr>
        <p:spPr>
          <a:xfrm>
            <a:off x="2743303" y="3082158"/>
            <a:ext cx="27519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A)</a:t>
            </a:r>
            <a:r>
              <a:rPr lang="pt-BR" dirty="0">
                <a:solidFill>
                  <a:schemeClr val="bg1"/>
                </a:solidFill>
              </a:rPr>
              <a:t> A baixa latência reduz o tempo de carregamento de páginas estáticas e não influencia aplicações em tempo real.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97D104B-0A86-25A1-5341-74B9C4CA3353}"/>
              </a:ext>
            </a:extLst>
          </p:cNvPr>
          <p:cNvSpPr txBox="1"/>
          <p:nvPr/>
        </p:nvSpPr>
        <p:spPr>
          <a:xfrm>
            <a:off x="6991275" y="3003671"/>
            <a:ext cx="32854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B)</a:t>
            </a:r>
            <a:r>
              <a:rPr lang="pt-BR" dirty="0"/>
              <a:t> A baixa latência melhora </a:t>
            </a:r>
          </a:p>
          <a:p>
            <a:r>
              <a:rPr lang="pt-BR" dirty="0"/>
              <a:t>a resposta de aplicações que dependem de comunicação contínua, como reuniões online e sistemas em </a:t>
            </a:r>
          </a:p>
          <a:p>
            <a:r>
              <a:rPr lang="pt-BR" dirty="0"/>
              <a:t>nuvem que exigem </a:t>
            </a:r>
          </a:p>
          <a:p>
            <a:r>
              <a:rPr lang="pt-BR" dirty="0"/>
              <a:t>precisão e estabilidade.</a:t>
            </a:r>
          </a:p>
        </p:txBody>
      </p:sp>
    </p:spTree>
    <p:extLst>
      <p:ext uri="{BB962C8B-B14F-4D97-AF65-F5344CB8AC3E}">
        <p14:creationId xmlns:p14="http://schemas.microsoft.com/office/powerpoint/2010/main" val="7101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E9B2-2C04-9133-EFA9-71A60D845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CBDCBCCD-D82E-8D2D-CF4A-1751E2D32F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2878544"/>
            <a:ext cx="2735407" cy="80522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E0E361BC-FC02-BF1A-392D-4B51009D3A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301" y="3737019"/>
            <a:ext cx="2735407" cy="8052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4BF9CEF9-15BE-3C32-4402-FDCD2027E3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4603390"/>
            <a:ext cx="2735407" cy="80522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A256337-5A20-AA27-7B9F-3E0DCD6276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5543899"/>
            <a:ext cx="2735407" cy="80522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3F3A7E5-B7B9-624A-DAE2-E82573A79ECB}"/>
              </a:ext>
            </a:extLst>
          </p:cNvPr>
          <p:cNvSpPr txBox="1"/>
          <p:nvPr/>
        </p:nvSpPr>
        <p:spPr>
          <a:xfrm>
            <a:off x="8972113" y="3089423"/>
            <a:ext cx="170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6F5C966-804F-5C97-7A62-0C02DB53AE6B}"/>
              </a:ext>
            </a:extLst>
          </p:cNvPr>
          <p:cNvSpPr txBox="1"/>
          <p:nvPr/>
        </p:nvSpPr>
        <p:spPr>
          <a:xfrm>
            <a:off x="8724673" y="3921278"/>
            <a:ext cx="219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AD71D2-D6D7-1D14-B4E1-05A3B20F76BC}"/>
              </a:ext>
            </a:extLst>
          </p:cNvPr>
          <p:cNvSpPr txBox="1"/>
          <p:nvPr/>
        </p:nvSpPr>
        <p:spPr>
          <a:xfrm>
            <a:off x="8835031" y="4780765"/>
            <a:ext cx="1975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5F2581-FB19-597B-76D9-374DDE39CE0D}"/>
              </a:ext>
            </a:extLst>
          </p:cNvPr>
          <p:cNvSpPr txBox="1"/>
          <p:nvPr/>
        </p:nvSpPr>
        <p:spPr>
          <a:xfrm>
            <a:off x="8761458" y="5761847"/>
            <a:ext cx="212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29018049-29C3-7E02-E77F-091734DD84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7198" y="4128769"/>
            <a:ext cx="2657475" cy="46672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3931F06-1A3C-0A1B-E3C6-494602FBD378}"/>
              </a:ext>
            </a:extLst>
          </p:cNvPr>
          <p:cNvSpPr txBox="1"/>
          <p:nvPr/>
        </p:nvSpPr>
        <p:spPr>
          <a:xfrm>
            <a:off x="6906695" y="1314101"/>
            <a:ext cx="4822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</a:rPr>
              <a:t>O QUE VAMOS VER: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36088E0F-AEDC-62AF-627B-849B1CEC6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0"/>
          <a:stretch>
            <a:fillRect/>
          </a:stretch>
        </p:blipFill>
        <p:spPr>
          <a:xfrm flipH="1">
            <a:off x="-1" y="1454337"/>
            <a:ext cx="7395934" cy="5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1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29">
            <a:extLst>
              <a:ext uri="{FF2B5EF4-FFF2-40B4-BE49-F238E27FC236}">
                <a16:creationId xmlns:a16="http://schemas.microsoft.com/office/drawing/2014/main" id="{E335EED1-83F9-EDDA-B32A-A4C53A68BFCB}"/>
              </a:ext>
            </a:extLst>
          </p:cNvPr>
          <p:cNvSpPr txBox="1"/>
          <p:nvPr/>
        </p:nvSpPr>
        <p:spPr>
          <a:xfrm>
            <a:off x="1941922" y="626565"/>
            <a:ext cx="701735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i="1" dirty="0">
                <a:solidFill>
                  <a:srgbClr val="880000"/>
                </a:solidFill>
                <a:latin typeface="AMX Black" pitchFamily="2" charset="0"/>
              </a:rPr>
              <a:t>A NOVA GERAÇÃO DO Wi-Fi 7 </a:t>
            </a:r>
          </a:p>
        </p:txBody>
      </p:sp>
      <p:pic>
        <p:nvPicPr>
          <p:cNvPr id="40" name="Gráfico 39">
            <a:extLst>
              <a:ext uri="{FF2B5EF4-FFF2-40B4-BE49-F238E27FC236}">
                <a16:creationId xmlns:a16="http://schemas.microsoft.com/office/drawing/2014/main" id="{0829E02F-3062-6474-2823-F000B6CC76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4922" y="804392"/>
            <a:ext cx="2908709" cy="453115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3D91ABD-3FF1-DEA1-87B7-B1A513CF3A45}"/>
              </a:ext>
            </a:extLst>
          </p:cNvPr>
          <p:cNvGrpSpPr/>
          <p:nvPr/>
        </p:nvGrpSpPr>
        <p:grpSpPr>
          <a:xfrm>
            <a:off x="589270" y="2435438"/>
            <a:ext cx="2540407" cy="2220807"/>
            <a:chOff x="589270" y="2435438"/>
            <a:chExt cx="2540407" cy="2220807"/>
          </a:xfrm>
        </p:grpSpPr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1300B44C-3BA1-E308-5CF0-8AE9729BD9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270" y="2435438"/>
              <a:ext cx="2540407" cy="2220807"/>
            </a:xfrm>
            <a:prstGeom prst="rect">
              <a:avLst/>
            </a:prstGeom>
          </p:spPr>
        </p:pic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359F59AA-B572-72CC-B3CA-BA8531BCB81C}"/>
                </a:ext>
              </a:extLst>
            </p:cNvPr>
            <p:cNvSpPr txBox="1"/>
            <p:nvPr/>
          </p:nvSpPr>
          <p:spPr>
            <a:xfrm>
              <a:off x="656017" y="3767195"/>
              <a:ext cx="24574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solidFill>
                    <a:schemeClr val="bg1"/>
                  </a:solidFill>
                  <a:latin typeface="AMX Medium" pitchFamily="2" charset="0"/>
                </a:rPr>
                <a:t>Padrão 802.11be</a:t>
              </a:r>
            </a:p>
          </p:txBody>
        </p:sp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3DC9FB5D-145F-B4B4-3CC0-399FE537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983" y="2775821"/>
              <a:ext cx="853518" cy="714284"/>
            </a:xfrm>
            <a:prstGeom prst="rect">
              <a:avLst/>
            </a:prstGeom>
            <a:noFill/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0EADC5E2-EAC7-43D0-C6C0-785A7B522EED}"/>
              </a:ext>
            </a:extLst>
          </p:cNvPr>
          <p:cNvGrpSpPr/>
          <p:nvPr/>
        </p:nvGrpSpPr>
        <p:grpSpPr>
          <a:xfrm>
            <a:off x="3353725" y="2435438"/>
            <a:ext cx="2540407" cy="2220807"/>
            <a:chOff x="3353725" y="2435438"/>
            <a:chExt cx="2540407" cy="2220807"/>
          </a:xfrm>
        </p:grpSpPr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21A2B5AD-148D-10B6-A699-E05163D243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53725" y="2435438"/>
              <a:ext cx="2540407" cy="2220807"/>
            </a:xfrm>
            <a:prstGeom prst="rect">
              <a:avLst/>
            </a:prstGeom>
          </p:spPr>
        </p:pic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D949AD5-4743-1166-74F2-F2BAC1E3166D}"/>
                </a:ext>
              </a:extLst>
            </p:cNvPr>
            <p:cNvSpPr txBox="1"/>
            <p:nvPr/>
          </p:nvSpPr>
          <p:spPr>
            <a:xfrm>
              <a:off x="3551118" y="3628696"/>
              <a:ext cx="21456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solidFill>
                    <a:schemeClr val="bg1"/>
                  </a:solidFill>
                  <a:latin typeface="AMX Medium" pitchFamily="2" charset="0"/>
                </a:rPr>
                <a:t>Velocidades ultrarrápidas</a:t>
              </a:r>
            </a:p>
          </p:txBody>
        </p:sp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5DA8FBBC-95EB-3D38-4A56-C65A4DBF7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119" y="2809798"/>
              <a:ext cx="869281" cy="6463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AB44E125-65A6-ECF1-C94D-7653798887E8}"/>
              </a:ext>
            </a:extLst>
          </p:cNvPr>
          <p:cNvGrpSpPr/>
          <p:nvPr/>
        </p:nvGrpSpPr>
        <p:grpSpPr>
          <a:xfrm>
            <a:off x="8959277" y="2435437"/>
            <a:ext cx="2540407" cy="2220807"/>
            <a:chOff x="8959277" y="2435437"/>
            <a:chExt cx="2540407" cy="2220807"/>
          </a:xfrm>
        </p:grpSpPr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0A2EDFDA-9187-4BF8-1134-F05E7FCC0C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9277" y="2435437"/>
              <a:ext cx="2540407" cy="2220807"/>
            </a:xfrm>
            <a:prstGeom prst="rect">
              <a:avLst/>
            </a:prstGeom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342F21DE-CD91-838C-2B92-A9D902106751}"/>
                </a:ext>
              </a:extLst>
            </p:cNvPr>
            <p:cNvSpPr txBox="1"/>
            <p:nvPr/>
          </p:nvSpPr>
          <p:spPr>
            <a:xfrm>
              <a:off x="9229356" y="3767195"/>
              <a:ext cx="20002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solidFill>
                    <a:schemeClr val="bg1"/>
                  </a:solidFill>
                  <a:latin typeface="AMX Medium" pitchFamily="2" charset="0"/>
                </a:rPr>
                <a:t>Baixa latência</a:t>
              </a:r>
            </a:p>
          </p:txBody>
        </p:sp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22A1997D-B2EA-8194-C6AC-772FA7268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485" y="2769969"/>
              <a:ext cx="725989" cy="725989"/>
            </a:xfrm>
            <a:prstGeom prst="rect">
              <a:avLst/>
            </a:prstGeom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47B998C7-665B-EC50-F5D2-C6BBCD13B420}"/>
              </a:ext>
            </a:extLst>
          </p:cNvPr>
          <p:cNvGrpSpPr/>
          <p:nvPr/>
        </p:nvGrpSpPr>
        <p:grpSpPr>
          <a:xfrm>
            <a:off x="6136789" y="2435437"/>
            <a:ext cx="2540407" cy="2220807"/>
            <a:chOff x="6136789" y="2435437"/>
            <a:chExt cx="2540407" cy="2220807"/>
          </a:xfrm>
        </p:grpSpPr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E001F239-3D95-A490-8713-095A7833CF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36789" y="2435437"/>
              <a:ext cx="2540407" cy="2220807"/>
            </a:xfrm>
            <a:prstGeom prst="rect">
              <a:avLst/>
            </a:prstGeom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CCA67ACF-38A9-7C95-F8DF-5207C772A074}"/>
                </a:ext>
              </a:extLst>
            </p:cNvPr>
            <p:cNvSpPr txBox="1"/>
            <p:nvPr/>
          </p:nvSpPr>
          <p:spPr>
            <a:xfrm>
              <a:off x="6418571" y="3628696"/>
              <a:ext cx="208342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solidFill>
                    <a:schemeClr val="bg1"/>
                  </a:solidFill>
                  <a:latin typeface="AMX Medium" pitchFamily="2" charset="0"/>
                </a:rPr>
                <a:t>Maior capacidade de dispositivos conectados</a:t>
              </a:r>
            </a:p>
          </p:txBody>
        </p:sp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564A8CDE-AFB1-E80F-EEFF-EE326E3D7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280" y="2767676"/>
              <a:ext cx="739423" cy="730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78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87168C-9BF6-B904-A665-2266BB905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9D15014-9446-BEF8-6A57-04004E432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136067-87A9-FCD6-E892-75F96748D97A}"/>
              </a:ext>
            </a:extLst>
          </p:cNvPr>
          <p:cNvSpPr txBox="1"/>
          <p:nvPr/>
        </p:nvSpPr>
        <p:spPr>
          <a:xfrm>
            <a:off x="2831829" y="2195800"/>
            <a:ext cx="7597491" cy="347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>
              <a:lnSpc>
                <a:spcPct val="150000"/>
              </a:lnSpc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3000" i="1" dirty="0">
                <a:latin typeface="AMX Medium" pitchFamily="2" charset="0"/>
              </a:rPr>
              <a:t>Velocidades ultrarrápidas</a:t>
            </a:r>
          </a:p>
          <a:p>
            <a:pPr marL="360363" indent="-360363">
              <a:lnSpc>
                <a:spcPct val="150000"/>
              </a:lnSpc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3000" i="1" dirty="0">
                <a:latin typeface="AMX Medium" pitchFamily="2" charset="0"/>
              </a:rPr>
              <a:t>Operação </a:t>
            </a:r>
            <a:r>
              <a:rPr lang="pt-BR" sz="3000" i="1" dirty="0" err="1">
                <a:latin typeface="AMX Medium" pitchFamily="2" charset="0"/>
              </a:rPr>
              <a:t>Multi-Link</a:t>
            </a:r>
            <a:endParaRPr lang="pt-BR" sz="3000" i="1" dirty="0">
              <a:latin typeface="AMX Medium" pitchFamily="2" charset="0"/>
            </a:endParaRPr>
          </a:p>
          <a:p>
            <a:pPr marL="360363" indent="-360363">
              <a:lnSpc>
                <a:spcPct val="150000"/>
              </a:lnSpc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3000" i="1" dirty="0">
                <a:latin typeface="AMX Medium" pitchFamily="2" charset="0"/>
              </a:rPr>
              <a:t>Suporte às bandas 2,4 GHz, 5 GHz e 6 GHz</a:t>
            </a:r>
          </a:p>
          <a:p>
            <a:pPr marL="360363" indent="-360363">
              <a:lnSpc>
                <a:spcPct val="150000"/>
              </a:lnSpc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3000" i="1" dirty="0">
                <a:latin typeface="AMX Medium" pitchFamily="2" charset="0"/>
              </a:rPr>
              <a:t>Compatibilidade com Wi-Fi anterior</a:t>
            </a:r>
          </a:p>
          <a:p>
            <a:pPr marL="360363" indent="-360363">
              <a:lnSpc>
                <a:spcPct val="150000"/>
              </a:lnSpc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3000" i="1" dirty="0">
                <a:latin typeface="AMX Medium" pitchFamily="2" charset="0"/>
              </a:rPr>
              <a:t>Alto desempenho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F130DB0-137B-BE97-4E4F-0A1970EE91DC}"/>
              </a:ext>
            </a:extLst>
          </p:cNvPr>
          <p:cNvSpPr txBox="1"/>
          <p:nvPr/>
        </p:nvSpPr>
        <p:spPr>
          <a:xfrm>
            <a:off x="2831829" y="625319"/>
            <a:ext cx="67266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500" b="1" i="1" dirty="0">
                <a:solidFill>
                  <a:srgbClr val="880000"/>
                </a:solidFill>
                <a:latin typeface="AMX Black" pitchFamily="2" charset="0"/>
              </a:rPr>
              <a:t>5 BENEFÍCIOS DO WI-FI 7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BD6EF7AB-0C90-07EF-278C-85F4E0AB10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4128" y="820872"/>
            <a:ext cx="2908709" cy="45311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8F6E5BFB-45A6-8BB7-FAA9-D774EAA557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967" y="192209"/>
            <a:ext cx="11473192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7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F8A55DD-E4E1-B156-EF21-DA740479DA61}"/>
              </a:ext>
            </a:extLst>
          </p:cNvPr>
          <p:cNvCxnSpPr>
            <a:cxnSpLocks/>
          </p:cNvCxnSpPr>
          <p:nvPr/>
        </p:nvCxnSpPr>
        <p:spPr>
          <a:xfrm>
            <a:off x="6031626" y="3329812"/>
            <a:ext cx="4216843" cy="0"/>
          </a:xfrm>
          <a:prstGeom prst="straightConnector1">
            <a:avLst/>
          </a:prstGeom>
          <a:ln w="190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8EE6E65-D9D4-162F-408C-A9D59F0050F4}"/>
              </a:ext>
            </a:extLst>
          </p:cNvPr>
          <p:cNvCxnSpPr>
            <a:cxnSpLocks/>
          </p:cNvCxnSpPr>
          <p:nvPr/>
        </p:nvCxnSpPr>
        <p:spPr>
          <a:xfrm>
            <a:off x="2361618" y="3329811"/>
            <a:ext cx="3656366" cy="0"/>
          </a:xfrm>
          <a:prstGeom prst="line">
            <a:avLst/>
          </a:prstGeom>
          <a:ln w="190500">
            <a:solidFill>
              <a:srgbClr val="F39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1ACEE431-7426-11E3-64A3-F8BABB1F1819}"/>
              </a:ext>
            </a:extLst>
          </p:cNvPr>
          <p:cNvSpPr txBox="1"/>
          <p:nvPr/>
        </p:nvSpPr>
        <p:spPr>
          <a:xfrm>
            <a:off x="2541114" y="2667395"/>
            <a:ext cx="299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latin typeface="AMX Medium" pitchFamily="2" charset="0"/>
              </a:rPr>
              <a:t>Até 1 GIGA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8B4A28-B6BD-070C-E371-57DD6AB165F6}"/>
              </a:ext>
            </a:extLst>
          </p:cNvPr>
          <p:cNvSpPr txBox="1"/>
          <p:nvPr/>
        </p:nvSpPr>
        <p:spPr>
          <a:xfrm>
            <a:off x="2264843" y="2267572"/>
            <a:ext cx="34938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b="1" i="1" dirty="0">
                <a:latin typeface="AMX Medium" pitchFamily="2" charset="0"/>
              </a:rPr>
              <a:t>GPON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3E7B38-B657-D97A-5097-7FEE9956988C}"/>
              </a:ext>
            </a:extLst>
          </p:cNvPr>
          <p:cNvSpPr txBox="1"/>
          <p:nvPr/>
        </p:nvSpPr>
        <p:spPr>
          <a:xfrm>
            <a:off x="6031626" y="2267572"/>
            <a:ext cx="34938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b="1" i="1" dirty="0">
                <a:latin typeface="AMX Medium" pitchFamily="2" charset="0"/>
              </a:rPr>
              <a:t>GIGA VELOCIDADE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58C46C6-24C9-6745-A9E0-A58EF30121B1}"/>
              </a:ext>
            </a:extLst>
          </p:cNvPr>
          <p:cNvSpPr txBox="1"/>
          <p:nvPr/>
        </p:nvSpPr>
        <p:spPr>
          <a:xfrm>
            <a:off x="6310441" y="2667395"/>
            <a:ext cx="299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latin typeface="AMX Medium" pitchFamily="2" charset="0"/>
              </a:rPr>
              <a:t>5 e 10 GIGA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9B541FB-79ED-19F2-CCBA-6D42B40C8C57}"/>
              </a:ext>
            </a:extLst>
          </p:cNvPr>
          <p:cNvSpPr txBox="1"/>
          <p:nvPr/>
        </p:nvSpPr>
        <p:spPr>
          <a:xfrm>
            <a:off x="2101997" y="5560533"/>
            <a:ext cx="7859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1" dirty="0">
                <a:latin typeface="AMX Medium" pitchFamily="2" charset="0"/>
              </a:rPr>
              <a:t>A Claro evolui do GPON para a GIGA VELOCIDADE e entrega o Wi-Fi 7 como diferencial competitivo, garantindo conectividade total e estável.</a:t>
            </a: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ACFDDA4D-12F5-CD8D-5C0B-51042D9A40A5}"/>
              </a:ext>
            </a:extLst>
          </p:cNvPr>
          <p:cNvGrpSpPr/>
          <p:nvPr/>
        </p:nvGrpSpPr>
        <p:grpSpPr>
          <a:xfrm>
            <a:off x="2361618" y="3468447"/>
            <a:ext cx="3766783" cy="793446"/>
            <a:chOff x="2361618" y="3657634"/>
            <a:chExt cx="3766783" cy="793446"/>
          </a:xfrm>
        </p:grpSpPr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34BFBF01-2F21-5094-205D-A903D4F309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61618" y="3657634"/>
              <a:ext cx="3766783" cy="793446"/>
            </a:xfrm>
            <a:prstGeom prst="rect">
              <a:avLst/>
            </a:prstGeom>
          </p:spPr>
        </p:pic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443D2DA2-52CA-A870-CB64-85EDDBFF19B1}"/>
                </a:ext>
              </a:extLst>
            </p:cNvPr>
            <p:cNvSpPr txBox="1"/>
            <p:nvPr/>
          </p:nvSpPr>
          <p:spPr>
            <a:xfrm>
              <a:off x="2775121" y="3733346"/>
              <a:ext cx="28561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latin typeface="AMX Medium" pitchFamily="2" charset="0"/>
                </a:rPr>
                <a:t>Rede estável, ideal para uso moderado de dados.</a:t>
              </a:r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FC975410-99CB-6763-7DB8-1454603CCCA9}"/>
              </a:ext>
            </a:extLst>
          </p:cNvPr>
          <p:cNvGrpSpPr/>
          <p:nvPr/>
        </p:nvGrpSpPr>
        <p:grpSpPr>
          <a:xfrm>
            <a:off x="6066514" y="3467386"/>
            <a:ext cx="3638643" cy="766455"/>
            <a:chOff x="6066514" y="3656573"/>
            <a:chExt cx="3638643" cy="766455"/>
          </a:xfrm>
        </p:grpSpPr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4D8C0F8B-3B72-64D1-3A4D-4E550D61B7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66514" y="3656573"/>
              <a:ext cx="3638643" cy="766455"/>
            </a:xfrm>
            <a:prstGeom prst="rect">
              <a:avLst/>
            </a:prstGeom>
          </p:spPr>
        </p:pic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DB8861A3-DB43-B9BB-BF64-80E00BDFEEFC}"/>
                </a:ext>
              </a:extLst>
            </p:cNvPr>
            <p:cNvSpPr txBox="1"/>
            <p:nvPr/>
          </p:nvSpPr>
          <p:spPr>
            <a:xfrm>
              <a:off x="6502974" y="3697923"/>
              <a:ext cx="27657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solidFill>
                    <a:schemeClr val="bg1"/>
                  </a:solidFill>
                  <a:latin typeface="AMX Medium" pitchFamily="2" charset="0"/>
                </a:rPr>
                <a:t>4x mais capacidade, ideal para uso intenso. 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318108F4-755B-BE06-2055-18A569851FF5}"/>
              </a:ext>
            </a:extLst>
          </p:cNvPr>
          <p:cNvSpPr txBox="1"/>
          <p:nvPr/>
        </p:nvSpPr>
        <p:spPr>
          <a:xfrm>
            <a:off x="2313091" y="756000"/>
            <a:ext cx="66364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b="1" i="1" dirty="0">
                <a:solidFill>
                  <a:srgbClr val="880000"/>
                </a:solidFill>
                <a:latin typeface="AMX Black" pitchFamily="2" charset="0"/>
              </a:rPr>
              <a:t>EVOLUÇÃO DA CONECTIVIDADE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1913FA-2B45-0B3E-3141-69384694B9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3725" y="924554"/>
            <a:ext cx="2908709" cy="4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1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BFC205C-D91A-F992-73FA-7173CFCBADFA}"/>
              </a:ext>
            </a:extLst>
          </p:cNvPr>
          <p:cNvGrpSpPr/>
          <p:nvPr/>
        </p:nvGrpSpPr>
        <p:grpSpPr>
          <a:xfrm>
            <a:off x="2089167" y="2106266"/>
            <a:ext cx="1685925" cy="1512606"/>
            <a:chOff x="2089167" y="2495149"/>
            <a:chExt cx="1685925" cy="1512606"/>
          </a:xfrm>
        </p:grpSpPr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C61485C6-80B1-CEB7-4935-15D3DE210C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38986" y="2495149"/>
              <a:ext cx="1621820" cy="1512606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067CA74-3263-3B25-0AB5-3C4437E90774}"/>
                </a:ext>
              </a:extLst>
            </p:cNvPr>
            <p:cNvSpPr txBox="1"/>
            <p:nvPr/>
          </p:nvSpPr>
          <p:spPr>
            <a:xfrm>
              <a:off x="2089167" y="3020621"/>
              <a:ext cx="1685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Wi-Fi 6</a:t>
              </a:r>
            </a:p>
          </p:txBody>
        </p:sp>
      </p:grp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1555875-7944-242F-1545-05EA0FE92707}"/>
              </a:ext>
            </a:extLst>
          </p:cNvPr>
          <p:cNvCxnSpPr/>
          <p:nvPr/>
        </p:nvCxnSpPr>
        <p:spPr>
          <a:xfrm>
            <a:off x="3775091" y="2336165"/>
            <a:ext cx="0" cy="1080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3318CDF-BCB7-90D4-1ED1-9B8EB6796CC7}"/>
              </a:ext>
            </a:extLst>
          </p:cNvPr>
          <p:cNvCxnSpPr/>
          <p:nvPr/>
        </p:nvCxnSpPr>
        <p:spPr>
          <a:xfrm>
            <a:off x="3775091" y="4284048"/>
            <a:ext cx="0" cy="1080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BF38AC9C-B8BB-61EC-AB77-8B9A751CC68C}"/>
              </a:ext>
            </a:extLst>
          </p:cNvPr>
          <p:cNvGrpSpPr/>
          <p:nvPr/>
        </p:nvGrpSpPr>
        <p:grpSpPr>
          <a:xfrm>
            <a:off x="3803660" y="2491095"/>
            <a:ext cx="3671875" cy="830908"/>
            <a:chOff x="3803660" y="2879978"/>
            <a:chExt cx="3671875" cy="830908"/>
          </a:xfrm>
        </p:grpSpPr>
        <p:sp>
          <p:nvSpPr>
            <p:cNvPr id="10" name="Seta: Pentágono 9">
              <a:extLst>
                <a:ext uri="{FF2B5EF4-FFF2-40B4-BE49-F238E27FC236}">
                  <a16:creationId xmlns:a16="http://schemas.microsoft.com/office/drawing/2014/main" id="{6D35DAA8-A8FD-122C-870D-7E806B0DD9CE}"/>
                </a:ext>
              </a:extLst>
            </p:cNvPr>
            <p:cNvSpPr/>
            <p:nvPr/>
          </p:nvSpPr>
          <p:spPr>
            <a:xfrm>
              <a:off x="3803661" y="2892033"/>
              <a:ext cx="1214435" cy="37147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2,4 GHz</a:t>
              </a:r>
            </a:p>
          </p:txBody>
        </p:sp>
        <p:sp>
          <p:nvSpPr>
            <p:cNvPr id="11" name="Seta: Pentágono 10">
              <a:extLst>
                <a:ext uri="{FF2B5EF4-FFF2-40B4-BE49-F238E27FC236}">
                  <a16:creationId xmlns:a16="http://schemas.microsoft.com/office/drawing/2014/main" id="{3AB54BCD-B9E0-10BD-DD1C-EAA848004A7C}"/>
                </a:ext>
              </a:extLst>
            </p:cNvPr>
            <p:cNvSpPr/>
            <p:nvPr/>
          </p:nvSpPr>
          <p:spPr>
            <a:xfrm>
              <a:off x="3803660" y="3339411"/>
              <a:ext cx="1214435" cy="371475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Seta: Pentágono 11">
              <a:extLst>
                <a:ext uri="{FF2B5EF4-FFF2-40B4-BE49-F238E27FC236}">
                  <a16:creationId xmlns:a16="http://schemas.microsoft.com/office/drawing/2014/main" id="{74A18A2A-444D-7C1F-3B07-D2D6CEA803D5}"/>
                </a:ext>
              </a:extLst>
            </p:cNvPr>
            <p:cNvSpPr/>
            <p:nvPr/>
          </p:nvSpPr>
          <p:spPr>
            <a:xfrm>
              <a:off x="5046665" y="2910786"/>
              <a:ext cx="1214435" cy="371475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Seta: Pentágono 12">
              <a:extLst>
                <a:ext uri="{FF2B5EF4-FFF2-40B4-BE49-F238E27FC236}">
                  <a16:creationId xmlns:a16="http://schemas.microsoft.com/office/drawing/2014/main" id="{35D9FA9D-A591-1E59-5986-888A731B922B}"/>
                </a:ext>
              </a:extLst>
            </p:cNvPr>
            <p:cNvSpPr/>
            <p:nvPr/>
          </p:nvSpPr>
          <p:spPr>
            <a:xfrm>
              <a:off x="5018095" y="3339411"/>
              <a:ext cx="1214435" cy="371475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5 GHz</a:t>
              </a:r>
            </a:p>
          </p:txBody>
        </p:sp>
        <p:sp>
          <p:nvSpPr>
            <p:cNvPr id="14" name="Seta: Pentágono 13">
              <a:extLst>
                <a:ext uri="{FF2B5EF4-FFF2-40B4-BE49-F238E27FC236}">
                  <a16:creationId xmlns:a16="http://schemas.microsoft.com/office/drawing/2014/main" id="{32744B9C-3CCB-6173-581F-800182F862C6}"/>
                </a:ext>
              </a:extLst>
            </p:cNvPr>
            <p:cNvSpPr/>
            <p:nvPr/>
          </p:nvSpPr>
          <p:spPr>
            <a:xfrm>
              <a:off x="6261100" y="2879978"/>
              <a:ext cx="1214435" cy="371475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5 GHz</a:t>
              </a:r>
            </a:p>
          </p:txBody>
        </p:sp>
        <p:sp>
          <p:nvSpPr>
            <p:cNvPr id="15" name="Seta: Pentágono 14">
              <a:extLst>
                <a:ext uri="{FF2B5EF4-FFF2-40B4-BE49-F238E27FC236}">
                  <a16:creationId xmlns:a16="http://schemas.microsoft.com/office/drawing/2014/main" id="{0AD606DA-61B4-853F-F89C-E5B1D70F653E}"/>
                </a:ext>
              </a:extLst>
            </p:cNvPr>
            <p:cNvSpPr/>
            <p:nvPr/>
          </p:nvSpPr>
          <p:spPr>
            <a:xfrm>
              <a:off x="6261100" y="3310835"/>
              <a:ext cx="1214435" cy="371475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2C59DB0-2F44-AC49-49F8-FB61E6A70EE8}"/>
              </a:ext>
            </a:extLst>
          </p:cNvPr>
          <p:cNvSpPr txBox="1"/>
          <p:nvPr/>
        </p:nvSpPr>
        <p:spPr>
          <a:xfrm>
            <a:off x="8225340" y="2462430"/>
            <a:ext cx="181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800 MEGA</a:t>
            </a:r>
          </a:p>
          <a:p>
            <a:pPr algn="ctr"/>
            <a:r>
              <a:rPr lang="pt-BR" sz="2400" b="1" dirty="0"/>
              <a:t>1 GIGA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3F4CD2EE-1585-8511-AB03-99C245ED572A}"/>
              </a:ext>
            </a:extLst>
          </p:cNvPr>
          <p:cNvGrpSpPr/>
          <p:nvPr/>
        </p:nvGrpSpPr>
        <p:grpSpPr>
          <a:xfrm>
            <a:off x="2089167" y="4059235"/>
            <a:ext cx="1685925" cy="1512606"/>
            <a:chOff x="2089167" y="4448118"/>
            <a:chExt cx="1685925" cy="1512606"/>
          </a:xfrm>
        </p:grpSpPr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7519156D-39AD-6380-3BA2-254FB974EA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38986" y="4448118"/>
              <a:ext cx="1621820" cy="1512606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7F0F1CF-AFA5-7770-64C7-4ED426B68801}"/>
                </a:ext>
              </a:extLst>
            </p:cNvPr>
            <p:cNvSpPr txBox="1"/>
            <p:nvPr/>
          </p:nvSpPr>
          <p:spPr>
            <a:xfrm>
              <a:off x="2089167" y="5018031"/>
              <a:ext cx="1685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Wi-Fi 7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C2E640CC-E793-3022-ADF1-FB113528029C}"/>
              </a:ext>
            </a:extLst>
          </p:cNvPr>
          <p:cNvGrpSpPr/>
          <p:nvPr/>
        </p:nvGrpSpPr>
        <p:grpSpPr>
          <a:xfrm>
            <a:off x="3789394" y="4369533"/>
            <a:ext cx="3686141" cy="937844"/>
            <a:chOff x="3789394" y="4758416"/>
            <a:chExt cx="3686141" cy="937844"/>
          </a:xfrm>
        </p:grpSpPr>
        <p:sp>
          <p:nvSpPr>
            <p:cNvPr id="16" name="Seta: Pentágono 15">
              <a:extLst>
                <a:ext uri="{FF2B5EF4-FFF2-40B4-BE49-F238E27FC236}">
                  <a16:creationId xmlns:a16="http://schemas.microsoft.com/office/drawing/2014/main" id="{A091BD4D-9FAB-B457-A8AF-65BA53E6AFD7}"/>
                </a:ext>
              </a:extLst>
            </p:cNvPr>
            <p:cNvSpPr/>
            <p:nvPr/>
          </p:nvSpPr>
          <p:spPr>
            <a:xfrm>
              <a:off x="3803655" y="4758416"/>
              <a:ext cx="3671880" cy="28800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2,4 GHz e 2,4 GHz (IoT)</a:t>
              </a:r>
            </a:p>
          </p:txBody>
        </p:sp>
        <p:sp>
          <p:nvSpPr>
            <p:cNvPr id="17" name="Seta: Pentágono 16">
              <a:extLst>
                <a:ext uri="{FF2B5EF4-FFF2-40B4-BE49-F238E27FC236}">
                  <a16:creationId xmlns:a16="http://schemas.microsoft.com/office/drawing/2014/main" id="{203A8A0F-2543-EA5A-17A3-6BB17D79D9EB}"/>
                </a:ext>
              </a:extLst>
            </p:cNvPr>
            <p:cNvSpPr/>
            <p:nvPr/>
          </p:nvSpPr>
          <p:spPr>
            <a:xfrm>
              <a:off x="3803655" y="5082580"/>
              <a:ext cx="3671880" cy="288000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5 GHz</a:t>
              </a:r>
            </a:p>
          </p:txBody>
        </p:sp>
        <p:sp>
          <p:nvSpPr>
            <p:cNvPr id="18" name="Seta: Pentágono 17">
              <a:extLst>
                <a:ext uri="{FF2B5EF4-FFF2-40B4-BE49-F238E27FC236}">
                  <a16:creationId xmlns:a16="http://schemas.microsoft.com/office/drawing/2014/main" id="{34363682-5322-52E5-DA91-60717966D14A}"/>
                </a:ext>
              </a:extLst>
            </p:cNvPr>
            <p:cNvSpPr/>
            <p:nvPr/>
          </p:nvSpPr>
          <p:spPr>
            <a:xfrm>
              <a:off x="3789394" y="5408260"/>
              <a:ext cx="3671880" cy="28800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6 GHz</a:t>
              </a: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D8F811-035C-0281-CDA5-5D4D843C533D}"/>
              </a:ext>
            </a:extLst>
          </p:cNvPr>
          <p:cNvSpPr txBox="1"/>
          <p:nvPr/>
        </p:nvSpPr>
        <p:spPr>
          <a:xfrm>
            <a:off x="8320826" y="4408549"/>
            <a:ext cx="1685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/>
              <a:t>5 GIGA</a:t>
            </a:r>
          </a:p>
          <a:p>
            <a:pPr algn="ctr"/>
            <a:r>
              <a:rPr lang="pt-BR" sz="2400" b="1"/>
              <a:t>10 GIGA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D3A769C-2B21-030E-FE30-B3C384AD72CC}"/>
              </a:ext>
            </a:extLst>
          </p:cNvPr>
          <p:cNvSpPr txBox="1"/>
          <p:nvPr/>
        </p:nvSpPr>
        <p:spPr>
          <a:xfrm>
            <a:off x="2313091" y="756000"/>
            <a:ext cx="66364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b="1" i="1" dirty="0">
                <a:solidFill>
                  <a:srgbClr val="880000"/>
                </a:solidFill>
                <a:latin typeface="AMX Black" pitchFamily="2" charset="0"/>
              </a:rPr>
              <a:t>EVOLUÇÃO DA CONECTIVIDADE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C78F28BB-11B6-F926-409D-A5A19B9AF6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3725" y="924554"/>
            <a:ext cx="2908709" cy="4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5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91664B-6BD1-A21D-003B-CA1B8341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B44452-FFD8-B1AE-E201-D3BD4462A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089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03E7F23-279A-F511-9155-ACEF135DA1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7180" y="2211911"/>
            <a:ext cx="1343025" cy="269557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8A157F82-D83E-11DD-1AB4-E4EEA9AB4C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4098" y="3515362"/>
            <a:ext cx="1038225" cy="61912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2B5720E-CA03-71B2-8724-5B685A23D3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9164" y="4288361"/>
            <a:ext cx="1038225" cy="619125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F7051A56-81E0-FC08-E42C-DB71F69D1E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2277" y="5321322"/>
            <a:ext cx="1038225" cy="61912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39720FC-8756-C0C8-6568-7701B790E4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8582" y="2456669"/>
            <a:ext cx="1068677" cy="214493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6F0DCAB-20F9-B9CF-F509-2F0C5AD6D2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53513" y="1534346"/>
            <a:ext cx="4438487" cy="291415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DE0DB2-0B5C-A1F7-F198-D79F5425DB4C}"/>
              </a:ext>
            </a:extLst>
          </p:cNvPr>
          <p:cNvSpPr txBox="1"/>
          <p:nvPr/>
        </p:nvSpPr>
        <p:spPr>
          <a:xfrm>
            <a:off x="7967699" y="2053262"/>
            <a:ext cx="401011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i="1" dirty="0">
                <a:solidFill>
                  <a:srgbClr val="880000"/>
                </a:solidFill>
                <a:latin typeface="AMX Black" pitchFamily="2" charset="0"/>
                <a:sym typeface="Quattrocento Sans"/>
              </a:rPr>
              <a:t>Principais recursos utilizados nas redes WI-FI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6B724244-ECC4-376D-BFAA-CC6E23B150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93531" y="3475615"/>
            <a:ext cx="2023854" cy="315274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C892005B-1EA7-3F8B-FC0B-1143C5F7C3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1967" y="192209"/>
            <a:ext cx="11473192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3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2D0FF7C-DF63-AB5A-D328-89C9F5586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23D83E3-418B-54CC-1874-1C63A19D87CB}"/>
              </a:ext>
            </a:extLst>
          </p:cNvPr>
          <p:cNvSpPr txBox="1"/>
          <p:nvPr/>
        </p:nvSpPr>
        <p:spPr>
          <a:xfrm>
            <a:off x="844872" y="1782141"/>
            <a:ext cx="59235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4400" b="1" i="1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AMX Black" pitchFamily="2" charset="0"/>
                <a:ea typeface="+mj-ea"/>
                <a:cs typeface="+mj-cs"/>
              </a:rPr>
              <a:t>Olá, turma!</a:t>
            </a:r>
            <a:br>
              <a:rPr kumimoji="0" lang="pt-BR" sz="4400" b="1" i="1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AMX Black" pitchFamily="2" charset="0"/>
                <a:ea typeface="+mj-ea"/>
                <a:cs typeface="+mj-cs"/>
              </a:rPr>
            </a:br>
            <a:r>
              <a:rPr kumimoji="0" lang="pt-BR" sz="4400" b="1" i="1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AMX Black" pitchFamily="2" charset="0"/>
                <a:ea typeface="+mj-ea"/>
                <a:cs typeface="+mj-cs"/>
              </a:rPr>
              <a:t>Sejam bem-vindos.</a:t>
            </a:r>
            <a:endParaRPr lang="pt-BR" b="1" i="1" dirty="0">
              <a:solidFill>
                <a:srgbClr val="880000"/>
              </a:solidFill>
              <a:latin typeface="AMX Black" pitchFamily="2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852392C-FBD9-472D-1DA1-55E48B4F10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3994" y="3924783"/>
            <a:ext cx="3390900" cy="79057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09687B4-CA62-3319-0871-43F1581AE9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967" y="192209"/>
            <a:ext cx="11473192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9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AA2FF61-D7BB-017B-0E47-CDA0DFB30A0F}"/>
              </a:ext>
            </a:extLst>
          </p:cNvPr>
          <p:cNvGrpSpPr/>
          <p:nvPr/>
        </p:nvGrpSpPr>
        <p:grpSpPr>
          <a:xfrm>
            <a:off x="1017458" y="895281"/>
            <a:ext cx="4856512" cy="5067438"/>
            <a:chOff x="1175114" y="1326065"/>
            <a:chExt cx="4856512" cy="506743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6006961-6F07-5EC3-72E9-BCEBAEA39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81" r="50349" b="4236"/>
            <a:stretch>
              <a:fillRect/>
            </a:stretch>
          </p:blipFill>
          <p:spPr>
            <a:xfrm>
              <a:off x="1310407" y="1435687"/>
              <a:ext cx="4573188" cy="4591963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B6684FFC-73D1-2478-9E66-1FC360321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114" y="1326065"/>
              <a:ext cx="4856512" cy="5067438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53D1BD8-8124-C396-BC52-6E5801D18AB0}"/>
                </a:ext>
              </a:extLst>
            </p:cNvPr>
            <p:cNvSpPr txBox="1"/>
            <p:nvPr/>
          </p:nvSpPr>
          <p:spPr>
            <a:xfrm>
              <a:off x="2198714" y="5410357"/>
              <a:ext cx="3180436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300" b="1" i="1" dirty="0">
                  <a:solidFill>
                    <a:schemeClr val="bg1"/>
                  </a:solidFill>
                  <a:latin typeface="AMX Medium" pitchFamily="2" charset="0"/>
                </a:rPr>
                <a:t>Quando estou do lado do roteador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055EA1C-2B1C-9AFF-BF3E-08203A08313C}"/>
              </a:ext>
            </a:extLst>
          </p:cNvPr>
          <p:cNvGrpSpPr/>
          <p:nvPr/>
        </p:nvGrpSpPr>
        <p:grpSpPr>
          <a:xfrm>
            <a:off x="6269717" y="895281"/>
            <a:ext cx="4856512" cy="5067438"/>
            <a:chOff x="6427373" y="1326065"/>
            <a:chExt cx="4856512" cy="5067438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92DC59A-60C7-C589-D5C0-03AD59389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33" t="20282" r="116" b="4935"/>
            <a:stretch>
              <a:fillRect/>
            </a:stretch>
          </p:blipFill>
          <p:spPr>
            <a:xfrm>
              <a:off x="6649216" y="1435686"/>
              <a:ext cx="4573188" cy="4591963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D103D2F-3A9B-E587-420F-7EB236D5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373" y="1326065"/>
              <a:ext cx="4856512" cy="5067438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F8ABD89-9A88-8167-387A-62FB7DEFE915}"/>
                </a:ext>
              </a:extLst>
            </p:cNvPr>
            <p:cNvSpPr txBox="1"/>
            <p:nvPr/>
          </p:nvSpPr>
          <p:spPr>
            <a:xfrm>
              <a:off x="7215401" y="5410356"/>
              <a:ext cx="354148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300" b="1" i="1" dirty="0">
                  <a:solidFill>
                    <a:schemeClr val="bg1"/>
                  </a:solidFill>
                  <a:latin typeface="AMX Medium" pitchFamily="2" charset="0"/>
                </a:rPr>
                <a:t>Quando me distancio poucos passos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60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84A47-CB8A-0BDD-3FDD-1D3AB4536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E011A834-3029-3F82-92E6-823710C7B8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3614" y="2387799"/>
            <a:ext cx="5357633" cy="367364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6CE23CB-262C-9B7A-DCE0-7C85FB8C61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446" y="2472129"/>
            <a:ext cx="853470" cy="85347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EC18207-33BA-F653-961F-F93EF89A64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6703" y="3651090"/>
            <a:ext cx="853470" cy="85347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D78E151-8499-AD60-6CD2-C9CC78E05C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446" y="5013685"/>
            <a:ext cx="853470" cy="85347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9EA70F4B-91B6-6C4E-B8D2-0098D7C3A375}"/>
              </a:ext>
            </a:extLst>
          </p:cNvPr>
          <p:cNvGrpSpPr/>
          <p:nvPr/>
        </p:nvGrpSpPr>
        <p:grpSpPr>
          <a:xfrm>
            <a:off x="5606425" y="2241462"/>
            <a:ext cx="5686888" cy="1210136"/>
            <a:chOff x="5606425" y="2525241"/>
            <a:chExt cx="5686888" cy="1210136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BFB17B35-A285-C925-EBBA-3391F09F67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06425" y="2525241"/>
              <a:ext cx="5686888" cy="1210136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988B946B-6C38-3167-BEEE-29CACBFE2051}"/>
                </a:ext>
              </a:extLst>
            </p:cNvPr>
            <p:cNvSpPr txBox="1"/>
            <p:nvPr/>
          </p:nvSpPr>
          <p:spPr>
            <a:xfrm>
              <a:off x="7352001" y="2835560"/>
              <a:ext cx="324159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500" b="1" dirty="0"/>
                <a:t>Sinal garantido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4E35831-FDDE-74E5-4D92-DDFCC0781A3F}"/>
              </a:ext>
            </a:extLst>
          </p:cNvPr>
          <p:cNvGrpSpPr/>
          <p:nvPr/>
        </p:nvGrpSpPr>
        <p:grpSpPr>
          <a:xfrm>
            <a:off x="5606425" y="3490161"/>
            <a:ext cx="5686888" cy="1210136"/>
            <a:chOff x="5606425" y="3773940"/>
            <a:chExt cx="5686888" cy="121013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D96D849F-05B1-1588-E276-B4DF0E71EB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06425" y="3773940"/>
              <a:ext cx="5686888" cy="1210136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1ED9B6D5-04BD-269D-681D-5DC4443DAFF0}"/>
                </a:ext>
              </a:extLst>
            </p:cNvPr>
            <p:cNvSpPr txBox="1"/>
            <p:nvPr/>
          </p:nvSpPr>
          <p:spPr>
            <a:xfrm>
              <a:off x="7352000" y="4086538"/>
              <a:ext cx="324159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500" b="1" dirty="0" err="1"/>
                <a:t>Mesh</a:t>
              </a:r>
              <a:r>
                <a:rPr lang="pt-BR" sz="2500" b="1" dirty="0"/>
                <a:t> com Wi-Fi 7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8DADEA9-3690-9ADD-C964-750E7612C10D}"/>
              </a:ext>
            </a:extLst>
          </p:cNvPr>
          <p:cNvGrpSpPr/>
          <p:nvPr/>
        </p:nvGrpSpPr>
        <p:grpSpPr>
          <a:xfrm>
            <a:off x="5635518" y="4851304"/>
            <a:ext cx="5686888" cy="1210136"/>
            <a:chOff x="5635518" y="5135083"/>
            <a:chExt cx="5686888" cy="1210136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C15DCFED-F220-CDA6-0F15-4CFED0A415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5518" y="5135083"/>
              <a:ext cx="5686888" cy="1210136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0E4ED02-E46C-0035-37E4-E14D355BDD28}"/>
                </a:ext>
              </a:extLst>
            </p:cNvPr>
            <p:cNvSpPr txBox="1"/>
            <p:nvPr/>
          </p:nvSpPr>
          <p:spPr>
            <a:xfrm>
              <a:off x="7387770" y="5485672"/>
              <a:ext cx="324159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500" b="1" dirty="0"/>
                <a:t>Percepção de valor</a:t>
              </a: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17514A-CDFC-22D4-A521-02B08ED82155}"/>
              </a:ext>
            </a:extLst>
          </p:cNvPr>
          <p:cNvSpPr txBox="1"/>
          <p:nvPr/>
        </p:nvSpPr>
        <p:spPr>
          <a:xfrm>
            <a:off x="1728951" y="449588"/>
            <a:ext cx="87340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i="1" dirty="0">
                <a:solidFill>
                  <a:srgbClr val="880000"/>
                </a:solidFill>
                <a:latin typeface="AMX Black" pitchFamily="2" charset="0"/>
                <a:sym typeface="Quattrocento Sans"/>
              </a:rPr>
              <a:t>WI‑FI 7 COM MESH EVOLUÍDO: </a:t>
            </a:r>
          </a:p>
          <a:p>
            <a:pPr algn="ctr"/>
            <a:r>
              <a:rPr lang="pt-BR" sz="3500" i="1" dirty="0">
                <a:solidFill>
                  <a:srgbClr val="880000"/>
                </a:solidFill>
                <a:latin typeface="AMX Black" pitchFamily="2" charset="0"/>
                <a:sym typeface="Quattrocento Sans"/>
              </a:rPr>
              <a:t>Sinal forte e estável em toda a empresa.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C9DAA40-70C4-BE8F-BB02-0799AFC18B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629" y="755849"/>
            <a:ext cx="2389354" cy="3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1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28940-5369-BB81-C549-01575E7FD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35D5A66-273F-DAEB-2AA4-63A93840F4E3}"/>
              </a:ext>
            </a:extLst>
          </p:cNvPr>
          <p:cNvSpPr txBox="1"/>
          <p:nvPr/>
        </p:nvSpPr>
        <p:spPr>
          <a:xfrm>
            <a:off x="5223642" y="3894477"/>
            <a:ext cx="61904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4000" b="1" i="1" dirty="0">
                <a:solidFill>
                  <a:schemeClr val="bg1"/>
                </a:solidFill>
                <a:latin typeface="AMX Medium" pitchFamily="2" charset="0"/>
              </a:rPr>
              <a:t>Agora, vamos ver se vocês estão realmente conectados com o conteúdo.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49A2988-A3D9-D602-8915-93F7AE74F5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8144" y="1528599"/>
            <a:ext cx="2457450" cy="6477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3A35AE52-99C3-7485-DEED-FE57C1F9F2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8048" y="5606611"/>
            <a:ext cx="245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8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3EF567E-238B-05D4-3168-CCCF1D088DBE}"/>
              </a:ext>
            </a:extLst>
          </p:cNvPr>
          <p:cNvSpPr txBox="1"/>
          <p:nvPr/>
        </p:nvSpPr>
        <p:spPr>
          <a:xfrm>
            <a:off x="1172816" y="2151711"/>
            <a:ext cx="98463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i="1" dirty="0">
                <a:solidFill>
                  <a:schemeClr val="bg1"/>
                </a:solidFill>
                <a:latin typeface="AMX Medium" pitchFamily="2" charset="0"/>
              </a:rPr>
              <a:t>O Wi-Fi 7, apesar de operar simultaneamente nas bandas de 2,4 GHz, 5 GHz e 6 GHz por meio da Operação </a:t>
            </a:r>
            <a:r>
              <a:rPr lang="pt-BR" sz="2500" i="1" dirty="0" err="1">
                <a:solidFill>
                  <a:schemeClr val="bg1"/>
                </a:solidFill>
                <a:latin typeface="AMX Medium" pitchFamily="2" charset="0"/>
              </a:rPr>
              <a:t>Multi-Link</a:t>
            </a:r>
            <a:r>
              <a:rPr lang="pt-BR" sz="2500" i="1" dirty="0">
                <a:solidFill>
                  <a:schemeClr val="bg1"/>
                </a:solidFill>
                <a:latin typeface="AMX Medium" pitchFamily="2" charset="0"/>
              </a:rPr>
              <a:t>, não apresenta ganho significativo de velocidade em relação ao Wi-Fi 6, já que ambos dependem da mesma infraestrutura.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12E3AFB6-38FB-85A9-E2C7-E5D7AC9CB411}"/>
              </a:ext>
            </a:extLst>
          </p:cNvPr>
          <p:cNvGrpSpPr/>
          <p:nvPr/>
        </p:nvGrpSpPr>
        <p:grpSpPr>
          <a:xfrm>
            <a:off x="4451734" y="4368665"/>
            <a:ext cx="1302713" cy="1132794"/>
            <a:chOff x="4441224" y="3864168"/>
            <a:chExt cx="1302713" cy="1132794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2CDCA2FD-2674-4910-0BAE-2AA4292612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1224" y="3864168"/>
              <a:ext cx="1302713" cy="1132794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2D4E20A0-5B17-4BF4-A46C-E55F95D952A4}"/>
                </a:ext>
              </a:extLst>
            </p:cNvPr>
            <p:cNvSpPr txBox="1"/>
            <p:nvPr/>
          </p:nvSpPr>
          <p:spPr>
            <a:xfrm>
              <a:off x="4610205" y="4220068"/>
              <a:ext cx="9647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CERTO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FA78D60-C571-2959-E8DC-9D92B38AE084}"/>
              </a:ext>
            </a:extLst>
          </p:cNvPr>
          <p:cNvGrpSpPr/>
          <p:nvPr/>
        </p:nvGrpSpPr>
        <p:grpSpPr>
          <a:xfrm>
            <a:off x="6454370" y="4368665"/>
            <a:ext cx="1302713" cy="1132794"/>
            <a:chOff x="6443860" y="3864168"/>
            <a:chExt cx="1302713" cy="1132794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50D65328-36BD-5144-7208-043AECB348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43860" y="3864168"/>
              <a:ext cx="1302713" cy="1132794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EA7D0E3-B4AA-0219-7196-50B9435B1DD3}"/>
                </a:ext>
              </a:extLst>
            </p:cNvPr>
            <p:cNvSpPr txBox="1"/>
            <p:nvPr/>
          </p:nvSpPr>
          <p:spPr>
            <a:xfrm>
              <a:off x="6540989" y="4220068"/>
              <a:ext cx="11084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ERRADO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30163381-5D54-1C72-2266-0D0B6BB1683E}"/>
              </a:ext>
            </a:extLst>
          </p:cNvPr>
          <p:cNvSpPr txBox="1"/>
          <p:nvPr/>
        </p:nvSpPr>
        <p:spPr>
          <a:xfrm>
            <a:off x="2932386" y="51029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b="1" i="1" dirty="0">
                <a:solidFill>
                  <a:schemeClr val="bg1"/>
                </a:solidFill>
                <a:latin typeface="AMX Medium" pitchFamily="2" charset="0"/>
              </a:rPr>
              <a:t>Indique se a afirmação abaixo é certo ou errado.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75D34D5-3CFD-46A3-B221-7AB2552E0E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257" y="771223"/>
            <a:ext cx="245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0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27C4-5BAB-9CE0-7A83-D9422052F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7AA9E85-CA93-A1A6-7E0C-6186F190609B}"/>
              </a:ext>
            </a:extLst>
          </p:cNvPr>
          <p:cNvSpPr txBox="1"/>
          <p:nvPr/>
        </p:nvSpPr>
        <p:spPr>
          <a:xfrm>
            <a:off x="1172816" y="2151711"/>
            <a:ext cx="98463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i="1" dirty="0">
                <a:solidFill>
                  <a:schemeClr val="bg1"/>
                </a:solidFill>
                <a:latin typeface="AMX Medium" pitchFamily="2" charset="0"/>
              </a:rPr>
              <a:t>O Wi-Fi 7, apesar de operar simultaneamente nas bandas de 2,4 GHz, 5 GHz e 6 GHz por meio da Operação </a:t>
            </a:r>
            <a:r>
              <a:rPr lang="pt-BR" sz="2500" i="1" dirty="0" err="1">
                <a:solidFill>
                  <a:schemeClr val="bg1"/>
                </a:solidFill>
                <a:latin typeface="AMX Medium" pitchFamily="2" charset="0"/>
              </a:rPr>
              <a:t>Multi-Link</a:t>
            </a:r>
            <a:r>
              <a:rPr lang="pt-BR" sz="2500" i="1" dirty="0">
                <a:solidFill>
                  <a:schemeClr val="bg1"/>
                </a:solidFill>
                <a:latin typeface="AMX Medium" pitchFamily="2" charset="0"/>
              </a:rPr>
              <a:t>, não apresenta ganho significativo de velocidade em relação ao Wi-Fi 6, já que ambos dependem da mesma infraestrutura.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D7020A3-7E90-641E-161E-AE5CD1BFF48A}"/>
              </a:ext>
            </a:extLst>
          </p:cNvPr>
          <p:cNvSpPr txBox="1"/>
          <p:nvPr/>
        </p:nvSpPr>
        <p:spPr>
          <a:xfrm>
            <a:off x="2932386" y="51029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b="1" i="1" dirty="0">
                <a:solidFill>
                  <a:schemeClr val="bg1"/>
                </a:solidFill>
                <a:latin typeface="AMX Medium" pitchFamily="2" charset="0"/>
              </a:rPr>
              <a:t>Indique se a afirmação abaixo é certo ou errado.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6E5123F3-9E88-E38E-6FBD-BD87B0DA5393}"/>
              </a:ext>
            </a:extLst>
          </p:cNvPr>
          <p:cNvGrpSpPr/>
          <p:nvPr/>
        </p:nvGrpSpPr>
        <p:grpSpPr>
          <a:xfrm>
            <a:off x="4451734" y="4368665"/>
            <a:ext cx="1302713" cy="1132794"/>
            <a:chOff x="4441224" y="3864168"/>
            <a:chExt cx="1302713" cy="1132794"/>
          </a:xfrm>
        </p:grpSpPr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B18989C7-7963-A0F3-ACB2-104A2B1D7F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1224" y="3864168"/>
              <a:ext cx="1302713" cy="1132794"/>
            </a:xfrm>
            <a:prstGeom prst="rect">
              <a:avLst/>
            </a:prstGeom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54103858-C9D6-96FA-CB30-D9B708A1F511}"/>
                </a:ext>
              </a:extLst>
            </p:cNvPr>
            <p:cNvSpPr txBox="1"/>
            <p:nvPr/>
          </p:nvSpPr>
          <p:spPr>
            <a:xfrm>
              <a:off x="4610205" y="4220068"/>
              <a:ext cx="9647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CERTO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DE35098-F831-E3C0-4F74-504CDF5B7121}"/>
              </a:ext>
            </a:extLst>
          </p:cNvPr>
          <p:cNvGrpSpPr/>
          <p:nvPr/>
        </p:nvGrpSpPr>
        <p:grpSpPr>
          <a:xfrm>
            <a:off x="6454370" y="4368665"/>
            <a:ext cx="1302713" cy="1132794"/>
            <a:chOff x="6454370" y="4368665"/>
            <a:chExt cx="1302713" cy="1132794"/>
          </a:xfrm>
        </p:grpSpPr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57F9676E-4D51-3B5E-5853-8903F080BC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54370" y="4368665"/>
              <a:ext cx="1302713" cy="1132794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00A5E657-9C95-58D3-D0CC-04F6AC988726}"/>
                </a:ext>
              </a:extLst>
            </p:cNvPr>
            <p:cNvSpPr txBox="1"/>
            <p:nvPr/>
          </p:nvSpPr>
          <p:spPr>
            <a:xfrm>
              <a:off x="6551499" y="4724565"/>
              <a:ext cx="11084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rgbClr val="880000"/>
                  </a:solidFill>
                </a:rPr>
                <a:t>ERRADO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E9E3E7F-BE07-7F0A-91AF-BA4A738D7633}"/>
              </a:ext>
            </a:extLst>
          </p:cNvPr>
          <p:cNvGrpSpPr/>
          <p:nvPr/>
        </p:nvGrpSpPr>
        <p:grpSpPr>
          <a:xfrm>
            <a:off x="6777112" y="3969039"/>
            <a:ext cx="657225" cy="571500"/>
            <a:chOff x="10255737" y="5379861"/>
            <a:chExt cx="657225" cy="57150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DDF2C450-4978-5A07-9802-9553AF2C85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CEEBC536-7B76-E7C4-F57A-B185271A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  <p:pic>
        <p:nvPicPr>
          <p:cNvPr id="35" name="Gráfico 34">
            <a:extLst>
              <a:ext uri="{FF2B5EF4-FFF2-40B4-BE49-F238E27FC236}">
                <a16:creationId xmlns:a16="http://schemas.microsoft.com/office/drawing/2014/main" id="{D7D1C7AB-755F-1734-6356-95105E5A0E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1257" y="771223"/>
            <a:ext cx="245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9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615C-77E1-FC12-2709-A8AAB0F06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BDE178F4-6595-9DE0-F886-6667E06F4B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2864413"/>
            <a:ext cx="2735407" cy="80522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52CBB05D-5AFF-1751-84CE-519E8D4CB0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301" y="4608677"/>
            <a:ext cx="2735407" cy="80522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A3BD720-2C29-D6C4-8E28-E50A747A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70"/>
          <a:stretch>
            <a:fillRect/>
          </a:stretch>
        </p:blipFill>
        <p:spPr>
          <a:xfrm flipH="1">
            <a:off x="0" y="1288536"/>
            <a:ext cx="7154148" cy="556946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73BBEC6-9BDC-F46C-17F9-6942CD3486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5543899"/>
            <a:ext cx="2735407" cy="80522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CF56FA-FAD2-C395-243D-20D448765E58}"/>
              </a:ext>
            </a:extLst>
          </p:cNvPr>
          <p:cNvSpPr txBox="1"/>
          <p:nvPr/>
        </p:nvSpPr>
        <p:spPr>
          <a:xfrm>
            <a:off x="8972113" y="3089423"/>
            <a:ext cx="170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B4F3A3D5-8AFF-3709-D3A0-8ED5FEFEEC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3737019"/>
            <a:ext cx="2735407" cy="80522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DC4621-57D7-88D1-CE0A-D0A1BE6B2DBB}"/>
              </a:ext>
            </a:extLst>
          </p:cNvPr>
          <p:cNvSpPr txBox="1"/>
          <p:nvPr/>
        </p:nvSpPr>
        <p:spPr>
          <a:xfrm>
            <a:off x="8724673" y="3921278"/>
            <a:ext cx="219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EDB9F63-C9C4-295A-7072-48561370F7AB}"/>
              </a:ext>
            </a:extLst>
          </p:cNvPr>
          <p:cNvSpPr txBox="1"/>
          <p:nvPr/>
        </p:nvSpPr>
        <p:spPr>
          <a:xfrm>
            <a:off x="8835031" y="4780765"/>
            <a:ext cx="1975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CD5EEB7-09BF-AC2E-F051-FEA96EF789DC}"/>
              </a:ext>
            </a:extLst>
          </p:cNvPr>
          <p:cNvSpPr txBox="1"/>
          <p:nvPr/>
        </p:nvSpPr>
        <p:spPr>
          <a:xfrm>
            <a:off x="8761458" y="5761847"/>
            <a:ext cx="212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11944D43-EEDE-9195-DACA-F3E604835E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7198" y="4916734"/>
            <a:ext cx="2657475" cy="46672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D9BC324-3308-CE51-3F64-647D10F2CDFB}"/>
              </a:ext>
            </a:extLst>
          </p:cNvPr>
          <p:cNvSpPr txBox="1"/>
          <p:nvPr/>
        </p:nvSpPr>
        <p:spPr>
          <a:xfrm>
            <a:off x="6906695" y="1314101"/>
            <a:ext cx="4822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</a:rPr>
              <a:t>O QUE VAMOS VER:</a:t>
            </a:r>
          </a:p>
        </p:txBody>
      </p:sp>
    </p:spTree>
    <p:extLst>
      <p:ext uri="{BB962C8B-B14F-4D97-AF65-F5344CB8AC3E}">
        <p14:creationId xmlns:p14="http://schemas.microsoft.com/office/powerpoint/2010/main" val="186462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23AF3BA-D000-B29B-5DB3-974FD8FCF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5" y="0"/>
            <a:ext cx="12175090" cy="685799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9FB3832-6778-D1A2-9D1F-E1F084B69C68}"/>
              </a:ext>
            </a:extLst>
          </p:cNvPr>
          <p:cNvSpPr txBox="1"/>
          <p:nvPr/>
        </p:nvSpPr>
        <p:spPr>
          <a:xfrm>
            <a:off x="5507421" y="2367279"/>
            <a:ext cx="60224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i="1" dirty="0">
                <a:solidFill>
                  <a:schemeClr val="bg1"/>
                </a:solidFill>
                <a:latin typeface="AMX Medium" pitchFamily="2" charset="0"/>
              </a:rPr>
              <a:t>Com as Giga Velocidades, o portfólio entrega os planos de 5 e 10 GB.</a:t>
            </a:r>
          </a:p>
          <a:p>
            <a:endParaRPr lang="pt-BR" sz="3000" b="1" i="1" dirty="0">
              <a:solidFill>
                <a:schemeClr val="bg1"/>
              </a:solidFill>
              <a:latin typeface="AMX Medium" pitchFamily="2" charset="0"/>
            </a:endParaRPr>
          </a:p>
          <a:p>
            <a:r>
              <a:rPr lang="pt-BR" sz="3000" b="1" i="1" dirty="0">
                <a:solidFill>
                  <a:schemeClr val="bg1"/>
                </a:solidFill>
                <a:latin typeface="AMX Medium" pitchFamily="2" charset="0"/>
              </a:rPr>
              <a:t>É conectividade pensada para empresas que exigem mais: mais velocidade, mais confiabilidade e mais performance para evoluir hoje e no futuro.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138C80A-3D3B-5E30-D453-C550354A00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6310" y="950530"/>
            <a:ext cx="2457450" cy="6477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FF6850D-2FF7-C0AE-CD80-9D33CF986E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8048" y="5606611"/>
            <a:ext cx="2457450" cy="6477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1D443CC-1D78-9DB5-1959-5DDB2C9A3D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967" y="192209"/>
            <a:ext cx="11473165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5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E2557-EC9B-38F2-CDD8-171B0C7A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BBB1AD3-A831-1339-677C-E94E4AFF7DBA}"/>
              </a:ext>
            </a:extLst>
          </p:cNvPr>
          <p:cNvSpPr txBox="1"/>
          <p:nvPr/>
        </p:nvSpPr>
        <p:spPr>
          <a:xfrm>
            <a:off x="649585" y="1453091"/>
            <a:ext cx="10892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latin typeface="AMX Medium" pitchFamily="2" charset="0"/>
              </a:rPr>
              <a:t>Vamos ver como fica o portfólio com as novas velocidades: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11BDF6F-14D8-9C4A-EF71-514CB0C63E67}"/>
              </a:ext>
            </a:extLst>
          </p:cNvPr>
          <p:cNvSpPr txBox="1"/>
          <p:nvPr/>
        </p:nvSpPr>
        <p:spPr>
          <a:xfrm>
            <a:off x="354093" y="5892791"/>
            <a:ext cx="936413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pt-BR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X Medium" pitchFamily="2" charset="0"/>
                <a:ea typeface="Quattrocento Sans"/>
                <a:cs typeface="Calibri" panose="020F0502020204030204" pitchFamily="34" charset="0"/>
                <a:sym typeface="Quattrocento Sans"/>
              </a:rPr>
              <a:t>Todas as velocidades possuem Wi-Fi Plus incluso sem custo adicional.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pt-BR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X Medium" pitchFamily="2" charset="0"/>
                <a:ea typeface="Quattrocento Sans"/>
                <a:cs typeface="Calibri" panose="020F0502020204030204" pitchFamily="34" charset="0"/>
                <a:sym typeface="Quattrocento Sans"/>
              </a:rPr>
              <a:t>Nas velocidades 800MB e 1GB possuem o Wi-Fi 6.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lang="pt-BR" sz="1700" i="1" dirty="0">
                <a:solidFill>
                  <a:srgbClr val="000000"/>
                </a:solidFill>
                <a:latin typeface="AMX Medium" pitchFamily="2" charset="0"/>
                <a:ea typeface="Quattrocento Sans"/>
                <a:cs typeface="Calibri" panose="020F0502020204030204" pitchFamily="34" charset="0"/>
                <a:sym typeface="Quattrocento Sans"/>
              </a:rPr>
              <a:t>As velocidades de 5GB e 10GB possuem o WI-FI 7.</a:t>
            </a:r>
            <a:endParaRPr kumimoji="0" lang="pt-BR" sz="17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X Medium" pitchFamily="2" charset="0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4375C12-186E-8497-6CF0-6E200BD1C4C7}"/>
              </a:ext>
            </a:extLst>
          </p:cNvPr>
          <p:cNvSpPr txBox="1"/>
          <p:nvPr/>
        </p:nvSpPr>
        <p:spPr>
          <a:xfrm>
            <a:off x="8620017" y="5892791"/>
            <a:ext cx="320217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pt-BR" sz="17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X Medium" pitchFamily="2" charset="0"/>
                <a:ea typeface="Quattrocento Sans"/>
                <a:cs typeface="Calibri" panose="020F0502020204030204" pitchFamily="34" charset="0"/>
                <a:sym typeface="Quattrocento Sans"/>
              </a:rPr>
              <a:t>Disponível nas cidades Claro fibra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695C785-A843-D952-67C6-1B5BAFF496D0}"/>
              </a:ext>
            </a:extLst>
          </p:cNvPr>
          <p:cNvSpPr txBox="1"/>
          <p:nvPr/>
        </p:nvSpPr>
        <p:spPr>
          <a:xfrm>
            <a:off x="2686200" y="585294"/>
            <a:ext cx="6096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1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  <a:sym typeface="Quattrocento Sans"/>
              </a:rPr>
              <a:t>Claro fibra empresas</a:t>
            </a:r>
            <a:endParaRPr kumimoji="0" lang="pt-BR" sz="3500" b="1" i="1" u="none" strike="noStrike" kern="1200" cap="none" spc="0" normalizeH="0" baseline="0" noProof="0" dirty="0">
              <a:ln>
                <a:noFill/>
              </a:ln>
              <a:solidFill>
                <a:srgbClr val="880000"/>
              </a:solidFill>
              <a:effectLst/>
              <a:uLnTx/>
              <a:uFillTx/>
              <a:latin typeface="AMX Black" pitchFamily="2" charset="0"/>
              <a:ea typeface="+mn-ea"/>
              <a:cs typeface="+mn-cs"/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6737C54C-9C8E-F16D-48F5-252167B0A826}"/>
              </a:ext>
            </a:extLst>
          </p:cNvPr>
          <p:cNvGrpSpPr/>
          <p:nvPr/>
        </p:nvGrpSpPr>
        <p:grpSpPr>
          <a:xfrm>
            <a:off x="345621" y="1900854"/>
            <a:ext cx="11401425" cy="3543300"/>
            <a:chOff x="345621" y="1900854"/>
            <a:chExt cx="11401425" cy="3543300"/>
          </a:xfrm>
        </p:grpSpPr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8DB2D5AC-0B25-0AA0-A67D-19CDAA80A1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1900854"/>
              <a:ext cx="11401425" cy="3543300"/>
            </a:xfrm>
            <a:prstGeom prst="rect">
              <a:avLst/>
            </a:prstGeom>
          </p:spPr>
        </p:pic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52070CBF-EECD-581E-DD30-3EB2A2D0BD88}"/>
                </a:ext>
              </a:extLst>
            </p:cNvPr>
            <p:cNvSpPr txBox="1"/>
            <p:nvPr/>
          </p:nvSpPr>
          <p:spPr>
            <a:xfrm>
              <a:off x="841342" y="2333833"/>
              <a:ext cx="1027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Planos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4C30C925-4BA2-BBBE-E701-28D2BECAA994}"/>
                </a:ext>
              </a:extLst>
            </p:cNvPr>
            <p:cNvSpPr txBox="1"/>
            <p:nvPr/>
          </p:nvSpPr>
          <p:spPr>
            <a:xfrm>
              <a:off x="4851051" y="1915480"/>
              <a:ext cx="2392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IP Dinâmico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B9D405EC-C418-4CE2-7799-C31B587F6464}"/>
                </a:ext>
              </a:extLst>
            </p:cNvPr>
            <p:cNvSpPr txBox="1"/>
            <p:nvPr/>
          </p:nvSpPr>
          <p:spPr>
            <a:xfrm>
              <a:off x="2512051" y="2333833"/>
              <a:ext cx="1027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400 MB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585B6BF8-5E0D-6BE7-BBB5-25E65ACCAC9D}"/>
                </a:ext>
              </a:extLst>
            </p:cNvPr>
            <p:cNvSpPr txBox="1"/>
            <p:nvPr/>
          </p:nvSpPr>
          <p:spPr>
            <a:xfrm>
              <a:off x="4079063" y="2318428"/>
              <a:ext cx="1027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600 MB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BC255A55-8E72-BDB8-D962-6A819FF53343}"/>
                </a:ext>
              </a:extLst>
            </p:cNvPr>
            <p:cNvSpPr txBox="1"/>
            <p:nvPr/>
          </p:nvSpPr>
          <p:spPr>
            <a:xfrm>
              <a:off x="5646075" y="2318428"/>
              <a:ext cx="1027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i="1" dirty="0">
                  <a:solidFill>
                    <a:schemeClr val="bg1"/>
                  </a:solidFill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8</a:t>
              </a:r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00 MB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589FF5F-5699-3925-DBB4-2772564DA57E}"/>
                </a:ext>
              </a:extLst>
            </p:cNvPr>
            <p:cNvSpPr txBox="1"/>
            <p:nvPr/>
          </p:nvSpPr>
          <p:spPr>
            <a:xfrm>
              <a:off x="7379892" y="2325873"/>
              <a:ext cx="1027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i="1" dirty="0">
                  <a:solidFill>
                    <a:schemeClr val="bg1"/>
                  </a:solidFill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1 GB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E1F5938E-3021-CF7C-F10B-620D1DD79C94}"/>
                </a:ext>
              </a:extLst>
            </p:cNvPr>
            <p:cNvSpPr txBox="1"/>
            <p:nvPr/>
          </p:nvSpPr>
          <p:spPr>
            <a:xfrm>
              <a:off x="8963593" y="2325873"/>
              <a:ext cx="1027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i="1" dirty="0">
                  <a:solidFill>
                    <a:schemeClr val="bg1"/>
                  </a:solidFill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5 GB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9209C895-127B-09BE-8C23-942C5E72E149}"/>
                </a:ext>
              </a:extLst>
            </p:cNvPr>
            <p:cNvSpPr txBox="1"/>
            <p:nvPr/>
          </p:nvSpPr>
          <p:spPr>
            <a:xfrm>
              <a:off x="10484484" y="2318428"/>
              <a:ext cx="1027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i="1" dirty="0">
                  <a:solidFill>
                    <a:schemeClr val="bg1"/>
                  </a:solidFill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10 GB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6EB245CD-58D2-36AA-19B8-B9929B7A48C5}"/>
                </a:ext>
              </a:extLst>
            </p:cNvPr>
            <p:cNvSpPr txBox="1"/>
            <p:nvPr/>
          </p:nvSpPr>
          <p:spPr>
            <a:xfrm>
              <a:off x="511215" y="2884389"/>
              <a:ext cx="150102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VELOCIDADE DE DOWNLOAD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DB0E802E-BAA4-53B8-59E9-CAFF99DBDE76}"/>
                </a:ext>
              </a:extLst>
            </p:cNvPr>
            <p:cNvSpPr txBox="1"/>
            <p:nvPr/>
          </p:nvSpPr>
          <p:spPr>
            <a:xfrm>
              <a:off x="582863" y="3761371"/>
              <a:ext cx="135772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VELOCIDADE DE UPLOAD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3A9DD6E7-3E37-9833-38BD-13FA5FC9F85C}"/>
                </a:ext>
              </a:extLst>
            </p:cNvPr>
            <p:cNvSpPr txBox="1"/>
            <p:nvPr/>
          </p:nvSpPr>
          <p:spPr>
            <a:xfrm>
              <a:off x="582863" y="4665965"/>
              <a:ext cx="135772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FRANQUIA DE CONSUMO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F8152D8E-730C-737F-D85B-E9065084F6D0}"/>
                </a:ext>
              </a:extLst>
            </p:cNvPr>
            <p:cNvSpPr txBox="1"/>
            <p:nvPr/>
          </p:nvSpPr>
          <p:spPr>
            <a:xfrm>
              <a:off x="2233139" y="2962396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400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598E2965-3FA2-85C5-E156-6F5E6011313D}"/>
                </a:ext>
              </a:extLst>
            </p:cNvPr>
            <p:cNvSpPr txBox="1"/>
            <p:nvPr/>
          </p:nvSpPr>
          <p:spPr>
            <a:xfrm>
              <a:off x="2304787" y="3848380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200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4872276A-4737-DD3C-E225-96C4A796C767}"/>
                </a:ext>
              </a:extLst>
            </p:cNvPr>
            <p:cNvSpPr txBox="1"/>
            <p:nvPr/>
          </p:nvSpPr>
          <p:spPr>
            <a:xfrm>
              <a:off x="2304787" y="4745582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2000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579C1BD8-9994-6382-98B4-13E35B986826}"/>
                </a:ext>
              </a:extLst>
            </p:cNvPr>
            <p:cNvSpPr txBox="1"/>
            <p:nvPr/>
          </p:nvSpPr>
          <p:spPr>
            <a:xfrm>
              <a:off x="3830946" y="2962396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600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4A70ED15-9CE7-5FD6-46C6-EB7EBAB5008E}"/>
                </a:ext>
              </a:extLst>
            </p:cNvPr>
            <p:cNvSpPr txBox="1"/>
            <p:nvPr/>
          </p:nvSpPr>
          <p:spPr>
            <a:xfrm>
              <a:off x="3902594" y="3848380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300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5079CE1F-A26E-C987-25D1-EE9AC9ABDAD9}"/>
                </a:ext>
              </a:extLst>
            </p:cNvPr>
            <p:cNvSpPr txBox="1"/>
            <p:nvPr/>
          </p:nvSpPr>
          <p:spPr>
            <a:xfrm>
              <a:off x="3902594" y="4745582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2000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B5DC0755-829D-D13A-8BBF-8A343F3DD1DB}"/>
                </a:ext>
              </a:extLst>
            </p:cNvPr>
            <p:cNvSpPr txBox="1"/>
            <p:nvPr/>
          </p:nvSpPr>
          <p:spPr>
            <a:xfrm>
              <a:off x="5407599" y="2962396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800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68C66AC-14A3-DDBD-82F8-5BE8709A9BD7}"/>
                </a:ext>
              </a:extLst>
            </p:cNvPr>
            <p:cNvSpPr txBox="1"/>
            <p:nvPr/>
          </p:nvSpPr>
          <p:spPr>
            <a:xfrm>
              <a:off x="5479247" y="3848380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400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87A36DFE-0251-B48C-0A6D-3E5682226051}"/>
                </a:ext>
              </a:extLst>
            </p:cNvPr>
            <p:cNvSpPr txBox="1"/>
            <p:nvPr/>
          </p:nvSpPr>
          <p:spPr>
            <a:xfrm>
              <a:off x="5479247" y="4745582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2000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22157E9E-5885-90CA-EC6E-22DCA27AEF9C}"/>
                </a:ext>
              </a:extLst>
            </p:cNvPr>
            <p:cNvSpPr txBox="1"/>
            <p:nvPr/>
          </p:nvSpPr>
          <p:spPr>
            <a:xfrm>
              <a:off x="6945989" y="2962396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1 GB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0DD9FA97-FE51-3C63-6EDF-8B9B2B146C37}"/>
                </a:ext>
              </a:extLst>
            </p:cNvPr>
            <p:cNvSpPr txBox="1"/>
            <p:nvPr/>
          </p:nvSpPr>
          <p:spPr>
            <a:xfrm>
              <a:off x="7017637" y="3848380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269ABE20-4D80-31E7-4817-8757672D4B71}"/>
                </a:ext>
              </a:extLst>
            </p:cNvPr>
            <p:cNvSpPr txBox="1"/>
            <p:nvPr/>
          </p:nvSpPr>
          <p:spPr>
            <a:xfrm>
              <a:off x="7017637" y="4745582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3000 MB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9A00D0F3-A975-154B-5D10-063DC48F7FFF}"/>
                </a:ext>
              </a:extLst>
            </p:cNvPr>
            <p:cNvSpPr txBox="1"/>
            <p:nvPr/>
          </p:nvSpPr>
          <p:spPr>
            <a:xfrm>
              <a:off x="8558180" y="2962396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 GB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7F5AFC41-E377-5E7D-5C0B-16E9A61D5773}"/>
                </a:ext>
              </a:extLst>
            </p:cNvPr>
            <p:cNvSpPr txBox="1"/>
            <p:nvPr/>
          </p:nvSpPr>
          <p:spPr>
            <a:xfrm>
              <a:off x="8629828" y="3848380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 GB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E0C8E23C-F659-687D-4062-5702993AA9FC}"/>
                </a:ext>
              </a:extLst>
            </p:cNvPr>
            <p:cNvSpPr txBox="1"/>
            <p:nvPr/>
          </p:nvSpPr>
          <p:spPr>
            <a:xfrm>
              <a:off x="8629828" y="4745582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5000 GB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6C1C27EA-CDB0-A3A1-74B8-B6A4A82CDE5D}"/>
                </a:ext>
              </a:extLst>
            </p:cNvPr>
            <p:cNvSpPr txBox="1"/>
            <p:nvPr/>
          </p:nvSpPr>
          <p:spPr>
            <a:xfrm>
              <a:off x="10130851" y="2962396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10 GB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F3696F07-E50A-9713-72A7-D9DDCA371386}"/>
                </a:ext>
              </a:extLst>
            </p:cNvPr>
            <p:cNvSpPr txBox="1"/>
            <p:nvPr/>
          </p:nvSpPr>
          <p:spPr>
            <a:xfrm>
              <a:off x="10202499" y="3848380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10 GB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A8CB1866-203E-8466-DD72-E73C9A617B0E}"/>
                </a:ext>
              </a:extLst>
            </p:cNvPr>
            <p:cNvSpPr txBox="1"/>
            <p:nvPr/>
          </p:nvSpPr>
          <p:spPr>
            <a:xfrm>
              <a:off x="10202499" y="4745582"/>
              <a:ext cx="13577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5000 GB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153E04D4-DA76-8D39-B1FE-A384F3A77924}"/>
                </a:ext>
              </a:extLst>
            </p:cNvPr>
            <p:cNvCxnSpPr>
              <a:cxnSpLocks/>
            </p:cNvCxnSpPr>
            <p:nvPr/>
          </p:nvCxnSpPr>
          <p:spPr>
            <a:xfrm>
              <a:off x="2196448" y="2284812"/>
              <a:ext cx="0" cy="31593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4EF52D94-1ABD-CF75-A07E-62177A849AB7}"/>
                </a:ext>
              </a:extLst>
            </p:cNvPr>
            <p:cNvCxnSpPr>
              <a:cxnSpLocks/>
            </p:cNvCxnSpPr>
            <p:nvPr/>
          </p:nvCxnSpPr>
          <p:spPr>
            <a:xfrm>
              <a:off x="3782554" y="2284812"/>
              <a:ext cx="0" cy="31593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AD99E79C-C33C-F252-C36E-0F1448B5E548}"/>
                </a:ext>
              </a:extLst>
            </p:cNvPr>
            <p:cNvCxnSpPr>
              <a:cxnSpLocks/>
            </p:cNvCxnSpPr>
            <p:nvPr/>
          </p:nvCxnSpPr>
          <p:spPr>
            <a:xfrm>
              <a:off x="5375685" y="2284812"/>
              <a:ext cx="0" cy="31593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E069DBC6-E4EE-730B-99B2-D53953D3CF35}"/>
                </a:ext>
              </a:extLst>
            </p:cNvPr>
            <p:cNvCxnSpPr>
              <a:cxnSpLocks/>
            </p:cNvCxnSpPr>
            <p:nvPr/>
          </p:nvCxnSpPr>
          <p:spPr>
            <a:xfrm>
              <a:off x="6949961" y="2284812"/>
              <a:ext cx="0" cy="31593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736E8E44-3989-1673-0FA8-05A01C52943C}"/>
                </a:ext>
              </a:extLst>
            </p:cNvPr>
            <p:cNvCxnSpPr>
              <a:cxnSpLocks/>
            </p:cNvCxnSpPr>
            <p:nvPr/>
          </p:nvCxnSpPr>
          <p:spPr>
            <a:xfrm>
              <a:off x="8486532" y="2284812"/>
              <a:ext cx="0" cy="31593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A4E11310-6080-E7D2-3E9E-E32209F63DE2}"/>
                </a:ext>
              </a:extLst>
            </p:cNvPr>
            <p:cNvCxnSpPr>
              <a:cxnSpLocks/>
            </p:cNvCxnSpPr>
            <p:nvPr/>
          </p:nvCxnSpPr>
          <p:spPr>
            <a:xfrm>
              <a:off x="10070233" y="2284812"/>
              <a:ext cx="0" cy="31593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CD0A194E-CB50-D391-3C2B-7C00267C9867}"/>
                </a:ext>
              </a:extLst>
            </p:cNvPr>
            <p:cNvCxnSpPr/>
            <p:nvPr/>
          </p:nvCxnSpPr>
          <p:spPr>
            <a:xfrm>
              <a:off x="345621" y="2284812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D208D2C8-1584-65C3-53A6-9B03B1C7F0D3}"/>
                </a:ext>
              </a:extLst>
            </p:cNvPr>
            <p:cNvCxnSpPr/>
            <p:nvPr/>
          </p:nvCxnSpPr>
          <p:spPr>
            <a:xfrm>
              <a:off x="345621" y="2709028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F8825C2A-F429-FC04-F719-08AF74D550E3}"/>
                </a:ext>
              </a:extLst>
            </p:cNvPr>
            <p:cNvCxnSpPr/>
            <p:nvPr/>
          </p:nvCxnSpPr>
          <p:spPr>
            <a:xfrm>
              <a:off x="345621" y="3583177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C26629EF-B7AA-33F9-4AFB-21B5A142815B}"/>
                </a:ext>
              </a:extLst>
            </p:cNvPr>
            <p:cNvCxnSpPr/>
            <p:nvPr/>
          </p:nvCxnSpPr>
          <p:spPr>
            <a:xfrm>
              <a:off x="345621" y="4487143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Gráfico 79">
            <a:extLst>
              <a:ext uri="{FF2B5EF4-FFF2-40B4-BE49-F238E27FC236}">
                <a16:creationId xmlns:a16="http://schemas.microsoft.com/office/drawing/2014/main" id="{BD0F656A-7425-BF69-49FD-8A5447F65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4553" y="632243"/>
            <a:ext cx="2389354" cy="3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6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8D6B556-6533-E372-DFE1-EADE8AA1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12192000" cy="6862763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BAA17591-1FA6-F04C-B187-D74F3D7327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5513" y="2875313"/>
            <a:ext cx="2342703" cy="1734377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C31D7F73-C924-584B-AEFE-4C2F7F82A4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255" y="2868132"/>
            <a:ext cx="2342703" cy="1734377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D877D801-066A-37FA-073E-C86F915753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6880" y="2868133"/>
            <a:ext cx="2342703" cy="1734377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D52FB2AC-816B-B1CA-0D77-7EF805C43C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5888" y="2875313"/>
            <a:ext cx="2342703" cy="173437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8CE8C64-6955-D91A-ABBC-E2DA6F655640}"/>
              </a:ext>
            </a:extLst>
          </p:cNvPr>
          <p:cNvSpPr txBox="1"/>
          <p:nvPr/>
        </p:nvSpPr>
        <p:spPr>
          <a:xfrm>
            <a:off x="2672591" y="70270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</a:rPr>
              <a:t>Soluções digitais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CB44E193-D7E7-9660-FA52-4C7289C11F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09958" y="963381"/>
            <a:ext cx="2389354" cy="372211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40552F58-6181-B45D-E046-2667FBFCD6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967" y="192209"/>
            <a:ext cx="11473192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5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87362-48CB-DD02-EA5A-717D84051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9A68553-09FC-4C0F-DB57-040F17911B01}"/>
              </a:ext>
            </a:extLst>
          </p:cNvPr>
          <p:cNvSpPr txBox="1"/>
          <p:nvPr/>
        </p:nvSpPr>
        <p:spPr>
          <a:xfrm>
            <a:off x="1072101" y="5571544"/>
            <a:ext cx="10265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 dirty="0"/>
              <a:t>Consulte a tabela de preços de acordo com sua localidade.</a:t>
            </a:r>
            <a:endParaRPr lang="pt-BR" i="1" dirty="0">
              <a:latin typeface="AMX Medium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A5E4B37-72AE-10B4-E84E-E8619B78AF5E}"/>
              </a:ext>
            </a:extLst>
          </p:cNvPr>
          <p:cNvSpPr txBox="1"/>
          <p:nvPr/>
        </p:nvSpPr>
        <p:spPr>
          <a:xfrm>
            <a:off x="1436756" y="775236"/>
            <a:ext cx="859762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buClrTx/>
              <a:buSzTx/>
              <a:tabLst/>
              <a:defRPr/>
            </a:pPr>
            <a:r>
              <a:rPr lang="pt-BR" sz="3500" b="1" i="1" dirty="0">
                <a:solidFill>
                  <a:srgbClr val="880000"/>
                </a:solidFill>
                <a:latin typeface="AMX Black" pitchFamily="2" charset="0"/>
              </a:rPr>
              <a:t>Soluções digitais para cada velocidade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005071C-BED2-AB51-49C1-7F548F8376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1573" y="1080386"/>
            <a:ext cx="2389354" cy="372211"/>
          </a:xfrm>
          <a:prstGeom prst="rect">
            <a:avLst/>
          </a:prstGeom>
        </p:spPr>
      </p:pic>
      <p:grpSp>
        <p:nvGrpSpPr>
          <p:cNvPr id="79" name="Agrupar 78">
            <a:extLst>
              <a:ext uri="{FF2B5EF4-FFF2-40B4-BE49-F238E27FC236}">
                <a16:creationId xmlns:a16="http://schemas.microsoft.com/office/drawing/2014/main" id="{7B395FA0-5305-CF6B-2A58-883B2219B11C}"/>
              </a:ext>
            </a:extLst>
          </p:cNvPr>
          <p:cNvGrpSpPr/>
          <p:nvPr/>
        </p:nvGrpSpPr>
        <p:grpSpPr>
          <a:xfrm>
            <a:off x="395287" y="1757747"/>
            <a:ext cx="11401425" cy="3543300"/>
            <a:chOff x="395287" y="1757747"/>
            <a:chExt cx="11401425" cy="3543300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B0C5F106-5A6E-FBFC-7768-3B36BE8FA3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287" y="1757747"/>
              <a:ext cx="11401425" cy="3543300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EE1CFA3-5A0A-0F6C-0757-A4E4925F0FF7}"/>
                </a:ext>
              </a:extLst>
            </p:cNvPr>
            <p:cNvSpPr txBox="1"/>
            <p:nvPr/>
          </p:nvSpPr>
          <p:spPr>
            <a:xfrm>
              <a:off x="860092" y="1992839"/>
              <a:ext cx="1486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/>
                  <a:ea typeface="Quattrocento Sans"/>
                  <a:cs typeface="Calibri" panose="020F0502020204030204" pitchFamily="34" charset="0"/>
                  <a:sym typeface="Quattrocento Sans"/>
                </a:rPr>
                <a:t>VELOCIDADE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F007ADE9-D4EA-2888-A7C2-00E915ACCD0C}"/>
                </a:ext>
              </a:extLst>
            </p:cNvPr>
            <p:cNvSpPr txBox="1"/>
            <p:nvPr/>
          </p:nvSpPr>
          <p:spPr>
            <a:xfrm>
              <a:off x="784119" y="2456903"/>
              <a:ext cx="1501024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400 MEGA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05EB113-535B-0D13-ED4C-4F29222317BE}"/>
                </a:ext>
              </a:extLst>
            </p:cNvPr>
            <p:cNvSpPr txBox="1"/>
            <p:nvPr/>
          </p:nvSpPr>
          <p:spPr>
            <a:xfrm>
              <a:off x="855767" y="2941098"/>
              <a:ext cx="135772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600 MEGA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6589DE9-D1DF-A477-7E29-23F5621C4655}"/>
                </a:ext>
              </a:extLst>
            </p:cNvPr>
            <p:cNvSpPr txBox="1"/>
            <p:nvPr/>
          </p:nvSpPr>
          <p:spPr>
            <a:xfrm>
              <a:off x="855767" y="3400780"/>
              <a:ext cx="135772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800 MEGA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21CF60AF-F80D-0A71-2707-B52C88F73716}"/>
                </a:ext>
              </a:extLst>
            </p:cNvPr>
            <p:cNvSpPr txBox="1"/>
            <p:nvPr/>
          </p:nvSpPr>
          <p:spPr>
            <a:xfrm>
              <a:off x="855767" y="3879943"/>
              <a:ext cx="135772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1 GIGA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34F3CD7-4C16-6D99-3565-9FD45F0EA151}"/>
                </a:ext>
              </a:extLst>
            </p:cNvPr>
            <p:cNvSpPr txBox="1"/>
            <p:nvPr/>
          </p:nvSpPr>
          <p:spPr>
            <a:xfrm>
              <a:off x="8160042" y="2472292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3 Licenças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355F776F-40FC-CF5D-67F3-18E86C70CE6C}"/>
                </a:ext>
              </a:extLst>
            </p:cNvPr>
            <p:cNvCxnSpPr>
              <a:cxnSpLocks/>
            </p:cNvCxnSpPr>
            <p:nvPr/>
          </p:nvCxnSpPr>
          <p:spPr>
            <a:xfrm>
              <a:off x="2630266" y="1790132"/>
              <a:ext cx="0" cy="351091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A089E6A2-C3B2-5E3B-0678-48EB13DA1FD6}"/>
                </a:ext>
              </a:extLst>
            </p:cNvPr>
            <p:cNvCxnSpPr>
              <a:cxnSpLocks/>
            </p:cNvCxnSpPr>
            <p:nvPr/>
          </p:nvCxnSpPr>
          <p:spPr>
            <a:xfrm>
              <a:off x="4774901" y="1757747"/>
              <a:ext cx="0" cy="35433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2DC93C99-D99F-4DFB-1937-53A7AD41D7AE}"/>
                </a:ext>
              </a:extLst>
            </p:cNvPr>
            <p:cNvCxnSpPr>
              <a:cxnSpLocks/>
            </p:cNvCxnSpPr>
            <p:nvPr/>
          </p:nvCxnSpPr>
          <p:spPr>
            <a:xfrm>
              <a:off x="7169310" y="1790132"/>
              <a:ext cx="0" cy="351091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31C1A38B-69CC-BF6D-678F-BC9285910A43}"/>
                </a:ext>
              </a:extLst>
            </p:cNvPr>
            <p:cNvCxnSpPr>
              <a:cxnSpLocks/>
            </p:cNvCxnSpPr>
            <p:nvPr/>
          </p:nvCxnSpPr>
          <p:spPr>
            <a:xfrm>
              <a:off x="9516947" y="1757747"/>
              <a:ext cx="0" cy="35433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B6D3DA3C-457F-1D58-AF8F-06E9427F7A8B}"/>
                </a:ext>
              </a:extLst>
            </p:cNvPr>
            <p:cNvCxnSpPr/>
            <p:nvPr/>
          </p:nvCxnSpPr>
          <p:spPr>
            <a:xfrm>
              <a:off x="395287" y="2406635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1E6FAE0D-F3CD-3190-1287-8CAC6A67E07A}"/>
                </a:ext>
              </a:extLst>
            </p:cNvPr>
            <p:cNvCxnSpPr/>
            <p:nvPr/>
          </p:nvCxnSpPr>
          <p:spPr>
            <a:xfrm>
              <a:off x="395287" y="2877573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177584B2-6845-AEE6-2F94-491D0BFDA6D6}"/>
                </a:ext>
              </a:extLst>
            </p:cNvPr>
            <p:cNvCxnSpPr/>
            <p:nvPr/>
          </p:nvCxnSpPr>
          <p:spPr>
            <a:xfrm>
              <a:off x="395287" y="4290387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393DA45-E7C1-9081-9E33-B74FD668C122}"/>
                </a:ext>
              </a:extLst>
            </p:cNvPr>
            <p:cNvSpPr txBox="1"/>
            <p:nvPr/>
          </p:nvSpPr>
          <p:spPr>
            <a:xfrm>
              <a:off x="855767" y="4351422"/>
              <a:ext cx="135772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 GIGA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790B43F-CC7E-5C7C-51C1-3D87F21110CF}"/>
                </a:ext>
              </a:extLst>
            </p:cNvPr>
            <p:cNvSpPr txBox="1"/>
            <p:nvPr/>
          </p:nvSpPr>
          <p:spPr>
            <a:xfrm>
              <a:off x="855767" y="4845409"/>
              <a:ext cx="135772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10 GIGA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52312A6F-5C95-D5F1-939F-62FC94D68476}"/>
                </a:ext>
              </a:extLst>
            </p:cNvPr>
            <p:cNvCxnSpPr/>
            <p:nvPr/>
          </p:nvCxnSpPr>
          <p:spPr>
            <a:xfrm>
              <a:off x="395287" y="3348511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C204E073-EEEA-9CAA-B852-7665DE7D0BE7}"/>
                </a:ext>
              </a:extLst>
            </p:cNvPr>
            <p:cNvCxnSpPr/>
            <p:nvPr/>
          </p:nvCxnSpPr>
          <p:spPr>
            <a:xfrm>
              <a:off x="395287" y="3819449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6C948D16-1AD8-2727-9DEE-A76779735B5A}"/>
                </a:ext>
              </a:extLst>
            </p:cNvPr>
            <p:cNvCxnSpPr/>
            <p:nvPr/>
          </p:nvCxnSpPr>
          <p:spPr>
            <a:xfrm>
              <a:off x="395287" y="4761326"/>
              <a:ext cx="114014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171D70DF-8CB4-11AB-4DE5-6EABAE0F7B1E}"/>
                </a:ext>
              </a:extLst>
            </p:cNvPr>
            <p:cNvSpPr txBox="1"/>
            <p:nvPr/>
          </p:nvSpPr>
          <p:spPr>
            <a:xfrm>
              <a:off x="8160042" y="2949287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3 Licenças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9F51EFBD-558D-3D4A-B7DA-2A9D74AA54FF}"/>
                </a:ext>
              </a:extLst>
            </p:cNvPr>
            <p:cNvSpPr txBox="1"/>
            <p:nvPr/>
          </p:nvSpPr>
          <p:spPr>
            <a:xfrm>
              <a:off x="8160042" y="3401769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 Licenças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EF6A793C-59F8-1157-BF85-2AB6344F82B0}"/>
                </a:ext>
              </a:extLst>
            </p:cNvPr>
            <p:cNvSpPr txBox="1"/>
            <p:nvPr/>
          </p:nvSpPr>
          <p:spPr>
            <a:xfrm>
              <a:off x="8160042" y="3873732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 Licenças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CD607724-9B11-4A74-B8AA-1A9708584651}"/>
                </a:ext>
              </a:extLst>
            </p:cNvPr>
            <p:cNvSpPr txBox="1"/>
            <p:nvPr/>
          </p:nvSpPr>
          <p:spPr>
            <a:xfrm>
              <a:off x="8160042" y="4352411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 Licenças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3E489854-5ECE-3468-1A96-B3966B8BE712}"/>
                </a:ext>
              </a:extLst>
            </p:cNvPr>
            <p:cNvSpPr txBox="1"/>
            <p:nvPr/>
          </p:nvSpPr>
          <p:spPr>
            <a:xfrm>
              <a:off x="8160042" y="4860798"/>
              <a:ext cx="15010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5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 Licenças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2EEB0CCC-CB75-188D-03C0-84EC6D5D2E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78734" y="1838952"/>
              <a:ext cx="647700" cy="428625"/>
            </a:xfrm>
            <a:prstGeom prst="rect">
              <a:avLst/>
            </a:prstGeom>
          </p:spPr>
        </p:pic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338469EF-7ACA-7931-D6A5-094D51DE24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25978" y="1790132"/>
              <a:ext cx="478907" cy="515051"/>
            </a:xfrm>
            <a:prstGeom prst="rect">
              <a:avLst/>
            </a:prstGeom>
          </p:spPr>
        </p:pic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id="{7DB39039-B755-A33B-234A-0FDEFBB0273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8458" y="1837456"/>
              <a:ext cx="571500" cy="447675"/>
            </a:xfrm>
            <a:prstGeom prst="rect">
              <a:avLst/>
            </a:prstGeom>
          </p:spPr>
        </p:pic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E6054620-4B6A-3CD3-F446-277520A9F2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64025" y="1830311"/>
              <a:ext cx="542925" cy="485775"/>
            </a:xfrm>
            <a:prstGeom prst="rect">
              <a:avLst/>
            </a:prstGeom>
          </p:spPr>
        </p:pic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4FE458C2-C32D-A20E-C13F-47A33F55EE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57238" y="2514812"/>
              <a:ext cx="304800" cy="238125"/>
            </a:xfrm>
            <a:prstGeom prst="rect">
              <a:avLst/>
            </a:prstGeom>
          </p:spPr>
        </p:pic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F9E279E0-3608-33A2-F519-63C4A76379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57238" y="2991807"/>
              <a:ext cx="304800" cy="238125"/>
            </a:xfrm>
            <a:prstGeom prst="rect">
              <a:avLst/>
            </a:prstGeom>
          </p:spPr>
        </p:pic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13DFBCC4-796F-13E9-3542-27A1270FB1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57238" y="3444289"/>
              <a:ext cx="304800" cy="238125"/>
            </a:xfrm>
            <a:prstGeom prst="rect">
              <a:avLst/>
            </a:prstGeom>
          </p:spPr>
        </p:pic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77D20626-07CA-FAFD-7AA1-2C2DD6884C6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57238" y="3916252"/>
              <a:ext cx="304800" cy="238125"/>
            </a:xfrm>
            <a:prstGeom prst="rect">
              <a:avLst/>
            </a:prstGeom>
          </p:spPr>
        </p:pic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0D98B01E-B47E-106F-67F0-47E340D6BB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57238" y="4394931"/>
              <a:ext cx="304800" cy="238125"/>
            </a:xfrm>
            <a:prstGeom prst="rect">
              <a:avLst/>
            </a:prstGeom>
          </p:spPr>
        </p:pic>
        <p:pic>
          <p:nvPicPr>
            <p:cNvPr id="51" name="Gráfico 50">
              <a:extLst>
                <a:ext uri="{FF2B5EF4-FFF2-40B4-BE49-F238E27FC236}">
                  <a16:creationId xmlns:a16="http://schemas.microsoft.com/office/drawing/2014/main" id="{4107A913-05AA-420A-F15D-B1095FE845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57238" y="4903318"/>
              <a:ext cx="304800" cy="238125"/>
            </a:xfrm>
            <a:prstGeom prst="rect">
              <a:avLst/>
            </a:prstGeom>
          </p:spPr>
        </p:pic>
        <p:pic>
          <p:nvPicPr>
            <p:cNvPr id="56" name="Gráfico 55">
              <a:extLst>
                <a:ext uri="{FF2B5EF4-FFF2-40B4-BE49-F238E27FC236}">
                  <a16:creationId xmlns:a16="http://schemas.microsoft.com/office/drawing/2014/main" id="{C589346D-0BB0-0A31-1873-0A791F75D0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3092" y="2514812"/>
              <a:ext cx="304800" cy="238125"/>
            </a:xfrm>
            <a:prstGeom prst="rect">
              <a:avLst/>
            </a:prstGeom>
          </p:spPr>
        </p:pic>
        <p:pic>
          <p:nvPicPr>
            <p:cNvPr id="57" name="Gráfico 56">
              <a:extLst>
                <a:ext uri="{FF2B5EF4-FFF2-40B4-BE49-F238E27FC236}">
                  <a16:creationId xmlns:a16="http://schemas.microsoft.com/office/drawing/2014/main" id="{FE8B8D96-A607-674E-EEB2-40A46393D5D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3092" y="2991807"/>
              <a:ext cx="304800" cy="238125"/>
            </a:xfrm>
            <a:prstGeom prst="rect">
              <a:avLst/>
            </a:prstGeom>
          </p:spPr>
        </p:pic>
        <p:pic>
          <p:nvPicPr>
            <p:cNvPr id="58" name="Gráfico 57">
              <a:extLst>
                <a:ext uri="{FF2B5EF4-FFF2-40B4-BE49-F238E27FC236}">
                  <a16:creationId xmlns:a16="http://schemas.microsoft.com/office/drawing/2014/main" id="{25CBAA80-F27A-3D5D-230B-3D3F54FFB4E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3092" y="3444289"/>
              <a:ext cx="304800" cy="238125"/>
            </a:xfrm>
            <a:prstGeom prst="rect">
              <a:avLst/>
            </a:prstGeom>
          </p:spPr>
        </p:pic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EFE30F1C-70A7-BB5F-102E-A5961F610A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3092" y="3916252"/>
              <a:ext cx="304800" cy="238125"/>
            </a:xfrm>
            <a:prstGeom prst="rect">
              <a:avLst/>
            </a:prstGeom>
          </p:spPr>
        </p:pic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E535C7B8-601A-AF28-E763-95008B74E5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3092" y="4394931"/>
              <a:ext cx="304800" cy="238125"/>
            </a:xfrm>
            <a:prstGeom prst="rect">
              <a:avLst/>
            </a:prstGeom>
          </p:spPr>
        </p:pic>
        <p:pic>
          <p:nvPicPr>
            <p:cNvPr id="66" name="Gráfico 65">
              <a:extLst>
                <a:ext uri="{FF2B5EF4-FFF2-40B4-BE49-F238E27FC236}">
                  <a16:creationId xmlns:a16="http://schemas.microsoft.com/office/drawing/2014/main" id="{C7774273-3680-730C-DC20-8F1E077D63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3092" y="4903318"/>
              <a:ext cx="304800" cy="238125"/>
            </a:xfrm>
            <a:prstGeom prst="rect">
              <a:avLst/>
            </a:prstGeom>
          </p:spPr>
        </p:pic>
        <p:pic>
          <p:nvPicPr>
            <p:cNvPr id="67" name="Gráfico 66">
              <a:extLst>
                <a:ext uri="{FF2B5EF4-FFF2-40B4-BE49-F238E27FC236}">
                  <a16:creationId xmlns:a16="http://schemas.microsoft.com/office/drawing/2014/main" id="{E405E76F-C480-B7A9-7720-42DE89E563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0189" y="2514812"/>
              <a:ext cx="304800" cy="238125"/>
            </a:xfrm>
            <a:prstGeom prst="rect">
              <a:avLst/>
            </a:prstGeom>
          </p:spPr>
        </p:pic>
        <p:pic>
          <p:nvPicPr>
            <p:cNvPr id="68" name="Gráfico 67">
              <a:extLst>
                <a:ext uri="{FF2B5EF4-FFF2-40B4-BE49-F238E27FC236}">
                  <a16:creationId xmlns:a16="http://schemas.microsoft.com/office/drawing/2014/main" id="{F40BAB39-4671-AB2D-69D3-5D13BA20A4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0189" y="2991807"/>
              <a:ext cx="304800" cy="238125"/>
            </a:xfrm>
            <a:prstGeom prst="rect">
              <a:avLst/>
            </a:prstGeom>
          </p:spPr>
        </p:pic>
        <p:pic>
          <p:nvPicPr>
            <p:cNvPr id="69" name="Gráfico 68">
              <a:extLst>
                <a:ext uri="{FF2B5EF4-FFF2-40B4-BE49-F238E27FC236}">
                  <a16:creationId xmlns:a16="http://schemas.microsoft.com/office/drawing/2014/main" id="{6F5F3995-09E4-D987-0007-FF9FD06286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0189" y="3444289"/>
              <a:ext cx="304800" cy="238125"/>
            </a:xfrm>
            <a:prstGeom prst="rect">
              <a:avLst/>
            </a:prstGeom>
          </p:spPr>
        </p:pic>
        <p:pic>
          <p:nvPicPr>
            <p:cNvPr id="70" name="Gráfico 69">
              <a:extLst>
                <a:ext uri="{FF2B5EF4-FFF2-40B4-BE49-F238E27FC236}">
                  <a16:creationId xmlns:a16="http://schemas.microsoft.com/office/drawing/2014/main" id="{4146E618-74F6-66E8-6041-AEA17DC23C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0189" y="3916252"/>
              <a:ext cx="304800" cy="238125"/>
            </a:xfrm>
            <a:prstGeom prst="rect">
              <a:avLst/>
            </a:prstGeom>
          </p:spPr>
        </p:pic>
        <p:pic>
          <p:nvPicPr>
            <p:cNvPr id="71" name="Gráfico 70">
              <a:extLst>
                <a:ext uri="{FF2B5EF4-FFF2-40B4-BE49-F238E27FC236}">
                  <a16:creationId xmlns:a16="http://schemas.microsoft.com/office/drawing/2014/main" id="{E8A2A181-005A-38FA-6B98-612247F6C0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0189" y="4394931"/>
              <a:ext cx="304800" cy="238125"/>
            </a:xfrm>
            <a:prstGeom prst="rect">
              <a:avLst/>
            </a:prstGeom>
          </p:spPr>
        </p:pic>
        <p:pic>
          <p:nvPicPr>
            <p:cNvPr id="72" name="Gráfico 71">
              <a:extLst>
                <a:ext uri="{FF2B5EF4-FFF2-40B4-BE49-F238E27FC236}">
                  <a16:creationId xmlns:a16="http://schemas.microsoft.com/office/drawing/2014/main" id="{D5B35AF6-FD2E-01C5-131F-C99F2A0879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0189" y="4903318"/>
              <a:ext cx="304800" cy="238125"/>
            </a:xfrm>
            <a:prstGeom prst="rect">
              <a:avLst/>
            </a:prstGeom>
          </p:spPr>
        </p:pic>
        <p:pic>
          <p:nvPicPr>
            <p:cNvPr id="73" name="Gráfico 72">
              <a:extLst>
                <a:ext uri="{FF2B5EF4-FFF2-40B4-BE49-F238E27FC236}">
                  <a16:creationId xmlns:a16="http://schemas.microsoft.com/office/drawing/2014/main" id="{165F223B-98E2-200A-5CC0-AD25A3D828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68888" y="3916252"/>
              <a:ext cx="304800" cy="238125"/>
            </a:xfrm>
            <a:prstGeom prst="rect">
              <a:avLst/>
            </a:prstGeom>
          </p:spPr>
        </p:pic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1B0512E6-065B-2A46-5EE6-B8638E83A55E}"/>
                </a:ext>
              </a:extLst>
            </p:cNvPr>
            <p:cNvCxnSpPr>
              <a:cxnSpLocks/>
            </p:cNvCxnSpPr>
            <p:nvPr/>
          </p:nvCxnSpPr>
          <p:spPr>
            <a:xfrm>
              <a:off x="10506042" y="2633874"/>
              <a:ext cx="36764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557F3A4F-D3E8-2C3C-8BEA-086B06C3C051}"/>
                </a:ext>
              </a:extLst>
            </p:cNvPr>
            <p:cNvCxnSpPr>
              <a:cxnSpLocks/>
            </p:cNvCxnSpPr>
            <p:nvPr/>
          </p:nvCxnSpPr>
          <p:spPr>
            <a:xfrm>
              <a:off x="10506042" y="3110869"/>
              <a:ext cx="36764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7EE8EC4E-71C4-CC2A-EBED-CBD43F809938}"/>
                </a:ext>
              </a:extLst>
            </p:cNvPr>
            <p:cNvCxnSpPr>
              <a:cxnSpLocks/>
            </p:cNvCxnSpPr>
            <p:nvPr/>
          </p:nvCxnSpPr>
          <p:spPr>
            <a:xfrm>
              <a:off x="10506042" y="3563351"/>
              <a:ext cx="36764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E3546937-1408-D9E5-820D-77928891D698}"/>
                </a:ext>
              </a:extLst>
            </p:cNvPr>
            <p:cNvCxnSpPr>
              <a:cxnSpLocks/>
            </p:cNvCxnSpPr>
            <p:nvPr/>
          </p:nvCxnSpPr>
          <p:spPr>
            <a:xfrm>
              <a:off x="10506042" y="4513993"/>
              <a:ext cx="36764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6538F87A-2527-1D7F-391F-D3E903718AC3}"/>
                </a:ext>
              </a:extLst>
            </p:cNvPr>
            <p:cNvCxnSpPr>
              <a:cxnSpLocks/>
            </p:cNvCxnSpPr>
            <p:nvPr/>
          </p:nvCxnSpPr>
          <p:spPr>
            <a:xfrm>
              <a:off x="10506042" y="5022380"/>
              <a:ext cx="36764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136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AEEC8-DC87-74C9-97CE-0BB009D26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F9666380-1E6F-BB92-A1DA-EF4D9252B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4" y="0"/>
            <a:ext cx="12183545" cy="6857999"/>
          </a:xfrm>
          <a:prstGeom prst="rect">
            <a:avLst/>
          </a:prstGeom>
        </p:spPr>
      </p:pic>
      <p:sp>
        <p:nvSpPr>
          <p:cNvPr id="9" name="CaixaDeTexto 2">
            <a:extLst>
              <a:ext uri="{FF2B5EF4-FFF2-40B4-BE49-F238E27FC236}">
                <a16:creationId xmlns:a16="http://schemas.microsoft.com/office/drawing/2014/main" id="{060F3997-0042-F9E5-D485-14B2B7A92DD0}"/>
              </a:ext>
            </a:extLst>
          </p:cNvPr>
          <p:cNvSpPr txBox="1"/>
          <p:nvPr/>
        </p:nvSpPr>
        <p:spPr>
          <a:xfrm>
            <a:off x="3066905" y="1033085"/>
            <a:ext cx="493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477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6957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432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3908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2388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0863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9341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7818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i="1" dirty="0">
                <a:solidFill>
                  <a:schemeClr val="bg1"/>
                </a:solidFill>
                <a:latin typeface="AMX Black" pitchFamily="2" charset="0"/>
              </a:rPr>
              <a:t>COMBINADOS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0A5FBBB-7E97-BF94-EE71-FB864DB27261}"/>
              </a:ext>
            </a:extLst>
          </p:cNvPr>
          <p:cNvGrpSpPr/>
          <p:nvPr/>
        </p:nvGrpSpPr>
        <p:grpSpPr>
          <a:xfrm>
            <a:off x="907273" y="2692076"/>
            <a:ext cx="3134609" cy="2519245"/>
            <a:chOff x="907273" y="2692076"/>
            <a:chExt cx="3134609" cy="2519245"/>
          </a:xfrm>
        </p:grpSpPr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5F14E6C8-FC85-FE25-F2EC-9652059D46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7273" y="2692076"/>
              <a:ext cx="3134609" cy="2519245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4E98EF3-FFEC-C195-CDC1-F035E5968D1D}"/>
                </a:ext>
              </a:extLst>
            </p:cNvPr>
            <p:cNvSpPr txBox="1"/>
            <p:nvPr/>
          </p:nvSpPr>
          <p:spPr>
            <a:xfrm>
              <a:off x="1560178" y="4001254"/>
              <a:ext cx="182880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bg1"/>
                  </a:solidFill>
                </a:rPr>
                <a:t>Manter a câmera ligada.</a:t>
              </a:r>
            </a:p>
          </p:txBody>
        </p:sp>
        <p:pic>
          <p:nvPicPr>
            <p:cNvPr id="16" name="Graphic 18">
              <a:extLst>
                <a:ext uri="{FF2B5EF4-FFF2-40B4-BE49-F238E27FC236}">
                  <a16:creationId xmlns:a16="http://schemas.microsoft.com/office/drawing/2014/main" id="{04EB12FB-4356-1677-AC63-5AB151D990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181392" y="3143189"/>
              <a:ext cx="586372" cy="781830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20A15725-13EB-2F3E-C85C-AF7E60DD7C96}"/>
              </a:ext>
            </a:extLst>
          </p:cNvPr>
          <p:cNvGrpSpPr/>
          <p:nvPr/>
        </p:nvGrpSpPr>
        <p:grpSpPr>
          <a:xfrm>
            <a:off x="4435415" y="2692076"/>
            <a:ext cx="3134609" cy="2519245"/>
            <a:chOff x="4435415" y="2692076"/>
            <a:chExt cx="3134609" cy="2519245"/>
          </a:xfrm>
        </p:grpSpPr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9661E527-A8CC-1CB5-1D2B-09B843BB16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5415" y="2692076"/>
              <a:ext cx="3134609" cy="2519245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643157D-9857-B404-E7EB-D42713B657B7}"/>
                </a:ext>
              </a:extLst>
            </p:cNvPr>
            <p:cNvSpPr txBox="1"/>
            <p:nvPr/>
          </p:nvSpPr>
          <p:spPr>
            <a:xfrm>
              <a:off x="5024675" y="4236955"/>
              <a:ext cx="1828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bg1"/>
                  </a:solidFill>
                </a:rPr>
                <a:t>Desligar o áudio.</a:t>
              </a:r>
            </a:p>
          </p:txBody>
        </p:sp>
        <p:pic>
          <p:nvPicPr>
            <p:cNvPr id="20" name="Graphic 18">
              <a:extLst>
                <a:ext uri="{FF2B5EF4-FFF2-40B4-BE49-F238E27FC236}">
                  <a16:creationId xmlns:a16="http://schemas.microsoft.com/office/drawing/2014/main" id="{1FF8FCAE-A8DD-FEFD-00AF-3566E05AC6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727113" y="3219424"/>
              <a:ext cx="426452" cy="781830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1CC679D-D4C1-F910-D65B-70681007E6B7}"/>
              </a:ext>
            </a:extLst>
          </p:cNvPr>
          <p:cNvGrpSpPr/>
          <p:nvPr/>
        </p:nvGrpSpPr>
        <p:grpSpPr>
          <a:xfrm>
            <a:off x="7986561" y="2692076"/>
            <a:ext cx="3134609" cy="2519245"/>
            <a:chOff x="7986561" y="2692076"/>
            <a:chExt cx="3134609" cy="2519245"/>
          </a:xfrm>
        </p:grpSpPr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8AEDF40D-F92B-4F01-7FE3-682C5413593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86561" y="2692076"/>
              <a:ext cx="3134609" cy="2519245"/>
            </a:xfrm>
            <a:prstGeom prst="rect">
              <a:avLst/>
            </a:prstGeom>
          </p:spPr>
        </p:pic>
        <p:sp>
          <p:nvSpPr>
            <p:cNvPr id="12" name="CaixaDeTexto 19">
              <a:extLst>
                <a:ext uri="{FF2B5EF4-FFF2-40B4-BE49-F238E27FC236}">
                  <a16:creationId xmlns:a16="http://schemas.microsoft.com/office/drawing/2014/main" id="{03914645-E03B-B21C-85B6-B63157037DBA}"/>
                </a:ext>
              </a:extLst>
            </p:cNvPr>
            <p:cNvSpPr txBox="1"/>
            <p:nvPr/>
          </p:nvSpPr>
          <p:spPr>
            <a:xfrm>
              <a:off x="8098520" y="4087745"/>
              <a:ext cx="2842303" cy="6155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700" dirty="0">
                  <a:solidFill>
                    <a:schemeClr val="bg1"/>
                  </a:solidFill>
                </a:rPr>
                <a:t>Levantar a mão e aguardar (em caso de dúvida).</a:t>
              </a:r>
            </a:p>
          </p:txBody>
        </p:sp>
        <p:pic>
          <p:nvPicPr>
            <p:cNvPr id="24" name="Graphic 18">
              <a:extLst>
                <a:ext uri="{FF2B5EF4-FFF2-40B4-BE49-F238E27FC236}">
                  <a16:creationId xmlns:a16="http://schemas.microsoft.com/office/drawing/2014/main" id="{2B0F688D-0D15-3FB9-05C7-73362BE573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112914" y="3120971"/>
              <a:ext cx="767500" cy="804048"/>
            </a:xfrm>
            <a:prstGeom prst="rect">
              <a:avLst/>
            </a:prstGeom>
          </p:spPr>
        </p:pic>
      </p:grpSp>
      <p:pic>
        <p:nvPicPr>
          <p:cNvPr id="27" name="Gráfico 26">
            <a:extLst>
              <a:ext uri="{FF2B5EF4-FFF2-40B4-BE49-F238E27FC236}">
                <a16:creationId xmlns:a16="http://schemas.microsoft.com/office/drawing/2014/main" id="{DB446871-009C-74CB-70CE-BC4057CF00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1967" y="192209"/>
            <a:ext cx="11473165" cy="313528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B77A6880-AF9D-9E81-E3DA-B11BAFEE1B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48923" y="1091547"/>
            <a:ext cx="2463991" cy="6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5F042-739F-26EB-9B69-583E6720E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F053009-E718-73E2-3ED3-1FCA66EF5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" y="0"/>
            <a:ext cx="1218354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26F1B75-5794-AADB-5192-2E6B06ECF578}"/>
              </a:ext>
            </a:extLst>
          </p:cNvPr>
          <p:cNvSpPr txBox="1"/>
          <p:nvPr/>
        </p:nvSpPr>
        <p:spPr>
          <a:xfrm>
            <a:off x="871371" y="1698555"/>
            <a:ext cx="4699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6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 Black" pitchFamily="2" charset="0"/>
              </a:rPr>
              <a:t>DÚVIDAS?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2F5D5DBD-220A-B052-9965-33C35715AB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967" y="192209"/>
            <a:ext cx="11473165" cy="31352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F69FC53-0D4A-6754-7B35-61264D42A9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3372" y="2398949"/>
            <a:ext cx="2457450" cy="6477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1B5308E9-C98C-FF2C-13E2-EABCF5D498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7509" y="4939862"/>
            <a:ext cx="4349140" cy="11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3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7FB3-DA4E-C1D3-90A6-767EB70F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áfico 29">
            <a:extLst>
              <a:ext uri="{FF2B5EF4-FFF2-40B4-BE49-F238E27FC236}">
                <a16:creationId xmlns:a16="http://schemas.microsoft.com/office/drawing/2014/main" id="{9C260403-1F4B-0225-0B6D-9BBE1DAE94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4599237"/>
            <a:ext cx="2735407" cy="805228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840C8DCF-0C92-6377-E476-A6B8F0D6B4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301" y="5543899"/>
            <a:ext cx="2735407" cy="8052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5E8C18-8848-B54C-8A0A-6C7975F34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6"/>
          <a:stretch>
            <a:fillRect/>
          </a:stretch>
        </p:blipFill>
        <p:spPr>
          <a:xfrm flipH="1">
            <a:off x="-2" y="1439917"/>
            <a:ext cx="7116987" cy="541808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6FD2DB3-5D45-0966-8A9F-2FA0B2E59D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2864413"/>
            <a:ext cx="2735407" cy="80522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82C4FB-E434-E059-606A-0B5C9B332C44}"/>
              </a:ext>
            </a:extLst>
          </p:cNvPr>
          <p:cNvSpPr txBox="1"/>
          <p:nvPr/>
        </p:nvSpPr>
        <p:spPr>
          <a:xfrm>
            <a:off x="8972113" y="3089423"/>
            <a:ext cx="170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B62ED57-0964-9DA5-F35D-4EE5538EC7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3737019"/>
            <a:ext cx="2735407" cy="80522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F8014E2-239C-B2B1-2A64-35794360DD92}"/>
              </a:ext>
            </a:extLst>
          </p:cNvPr>
          <p:cNvSpPr txBox="1"/>
          <p:nvPr/>
        </p:nvSpPr>
        <p:spPr>
          <a:xfrm>
            <a:off x="8724673" y="3921278"/>
            <a:ext cx="219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649847A-68AA-D3B0-AA78-CE2321BC161E}"/>
              </a:ext>
            </a:extLst>
          </p:cNvPr>
          <p:cNvSpPr txBox="1"/>
          <p:nvPr/>
        </p:nvSpPr>
        <p:spPr>
          <a:xfrm>
            <a:off x="8835031" y="4780765"/>
            <a:ext cx="1975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4C1B01C-CE9E-0AEE-A0E4-3AF525C79C28}"/>
              </a:ext>
            </a:extLst>
          </p:cNvPr>
          <p:cNvSpPr txBox="1"/>
          <p:nvPr/>
        </p:nvSpPr>
        <p:spPr>
          <a:xfrm>
            <a:off x="8761458" y="5713150"/>
            <a:ext cx="212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AMX Black" pitchFamily="2" charset="0"/>
                <a:sym typeface="+mn-ea"/>
              </a:rPr>
              <a:t>COMO VENDER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FC041F8A-5E8D-DD2D-E6D1-5F1FFDC52A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7198" y="5849119"/>
            <a:ext cx="2657475" cy="46672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5884BA4-BB99-DBCB-0362-5C8E6EBB19AB}"/>
              </a:ext>
            </a:extLst>
          </p:cNvPr>
          <p:cNvSpPr txBox="1"/>
          <p:nvPr/>
        </p:nvSpPr>
        <p:spPr>
          <a:xfrm>
            <a:off x="6906695" y="1314101"/>
            <a:ext cx="4822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</a:rPr>
              <a:t>O QUE VAMOS VER:</a:t>
            </a:r>
          </a:p>
        </p:txBody>
      </p:sp>
    </p:spTree>
    <p:extLst>
      <p:ext uri="{BB962C8B-B14F-4D97-AF65-F5344CB8AC3E}">
        <p14:creationId xmlns:p14="http://schemas.microsoft.com/office/powerpoint/2010/main" val="189040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55059-25A1-D8A6-D820-D26BCF55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AE3B2A82-6B11-AAA8-3130-110E72828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4" y="0"/>
            <a:ext cx="12183545" cy="6857999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4C911F16-991A-D8D5-0739-49B3213C3D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2254" y="4289291"/>
            <a:ext cx="1335503" cy="1161307"/>
          </a:xfrm>
          <a:prstGeom prst="rect">
            <a:avLst/>
          </a:prstGeom>
        </p:spPr>
      </p:pic>
      <p:pic>
        <p:nvPicPr>
          <p:cNvPr id="4" name="Oportunidade de Mercado">
            <a:hlinkClick r:id="" action="ppaction://media"/>
            <a:extLst>
              <a:ext uri="{FF2B5EF4-FFF2-40B4-BE49-F238E27FC236}">
                <a16:creationId xmlns:a16="http://schemas.microsoft.com/office/drawing/2014/main" id="{69B63C66-5A17-CF08-FAC8-FB9CDCC9F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9536093" y="4481177"/>
            <a:ext cx="794768" cy="794768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09DA06B2-C0F3-C065-C101-E1D1B1A78BEE}"/>
              </a:ext>
            </a:extLst>
          </p:cNvPr>
          <p:cNvSpPr txBox="1"/>
          <p:nvPr/>
        </p:nvSpPr>
        <p:spPr>
          <a:xfrm>
            <a:off x="8455" y="1860979"/>
            <a:ext cx="361559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500" b="1" i="1" dirty="0">
                <a:solidFill>
                  <a:schemeClr val="bg1"/>
                </a:solidFill>
                <a:latin typeface="AMX Medium" pitchFamily="2" charset="0"/>
              </a:rPr>
              <a:t>Aumente o som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DEEFB4-484F-8FFB-53AA-D8F0B961C058}"/>
              </a:ext>
            </a:extLst>
          </p:cNvPr>
          <p:cNvSpPr txBox="1"/>
          <p:nvPr/>
        </p:nvSpPr>
        <p:spPr>
          <a:xfrm>
            <a:off x="6792295" y="862019"/>
            <a:ext cx="44055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chemeClr val="bg1"/>
                </a:solidFill>
                <a:latin typeface="AMX Black" pitchFamily="2" charset="0"/>
              </a:rPr>
              <a:t>OPORTUNIDADE DE MERCADO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DD2DAD4C-1289-B258-27E2-08F631BE31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35265" y="5305217"/>
            <a:ext cx="3124881" cy="823612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4381CEE5-746C-FE1E-C61F-6850DF155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5477" y="2272785"/>
            <a:ext cx="2657475" cy="46672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1EBB400-B553-AD45-E0B8-26D52D1337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967" y="192209"/>
            <a:ext cx="11473165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5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1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CA2652-64F8-4708-EBA7-1447A7687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38E4F4D-AA83-6A6C-1B15-A8D11FCB8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4" y="0"/>
            <a:ext cx="12183545" cy="68579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5497CAB-03CB-73D1-7D1A-99ABCDE7245B}"/>
              </a:ext>
            </a:extLst>
          </p:cNvPr>
          <p:cNvSpPr txBox="1"/>
          <p:nvPr/>
        </p:nvSpPr>
        <p:spPr>
          <a:xfrm>
            <a:off x="6096000" y="2798378"/>
            <a:ext cx="5454869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i="1" dirty="0">
                <a:solidFill>
                  <a:schemeClr val="bg1"/>
                </a:solidFill>
                <a:latin typeface="AMX Medium" pitchFamily="2" charset="0"/>
              </a:rPr>
              <a:t>Quando pensamos em oferecer planos de 5 ou 10 GB para uma empresa, qual deve ser o foco principal do argumento de venda?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5B57D63-FE8A-ED8C-8884-0FED70C856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0412" y="5397266"/>
            <a:ext cx="3124881" cy="82361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6F87375A-FEED-F62D-5917-C4BBCCF264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198" y="533520"/>
            <a:ext cx="3124881" cy="823612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4CEB71A0-D8FA-A7B6-AE56-13B87A9E5A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967" y="192209"/>
            <a:ext cx="11473165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0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EBD06AA-3A8E-D4F7-B147-FD78B01EE8E8}"/>
              </a:ext>
            </a:extLst>
          </p:cNvPr>
          <p:cNvGrpSpPr/>
          <p:nvPr/>
        </p:nvGrpSpPr>
        <p:grpSpPr>
          <a:xfrm>
            <a:off x="956441" y="2800458"/>
            <a:ext cx="2991293" cy="2244508"/>
            <a:chOff x="1094385" y="3283933"/>
            <a:chExt cx="2853349" cy="211854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BC2EABEE-E4CA-7008-81C6-9321276E4C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4385" y="3283933"/>
              <a:ext cx="2853349" cy="2118540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8BBBEAA-8819-8275-4CFF-D00938975968}"/>
                </a:ext>
              </a:extLst>
            </p:cNvPr>
            <p:cNvSpPr txBox="1"/>
            <p:nvPr/>
          </p:nvSpPr>
          <p:spPr>
            <a:xfrm>
              <a:off x="1409126" y="4345198"/>
              <a:ext cx="2218494" cy="755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300" b="1" i="1" dirty="0">
                  <a:solidFill>
                    <a:schemeClr val="bg1"/>
                  </a:solidFill>
                  <a:latin typeface="AMX Medium" pitchFamily="2" charset="0"/>
                </a:rPr>
                <a:t>Operação eficiente</a:t>
              </a:r>
            </a:p>
          </p:txBody>
        </p:sp>
        <p:pic>
          <p:nvPicPr>
            <p:cNvPr id="16" name="Gráfico 15" descr="Engrenagens com preenchimento sólido">
              <a:extLst>
                <a:ext uri="{FF2B5EF4-FFF2-40B4-BE49-F238E27FC236}">
                  <a16:creationId xmlns:a16="http://schemas.microsoft.com/office/drawing/2014/main" id="{B57A8086-FCE0-9493-939B-6DD51BD7C5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61173" y="3428803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EEDF4FA7-C81B-5090-F15C-7E5B15B06CA1}"/>
              </a:ext>
            </a:extLst>
          </p:cNvPr>
          <p:cNvGrpSpPr/>
          <p:nvPr/>
        </p:nvGrpSpPr>
        <p:grpSpPr>
          <a:xfrm>
            <a:off x="4575544" y="2800458"/>
            <a:ext cx="3143816" cy="2244508"/>
            <a:chOff x="4596580" y="3283933"/>
            <a:chExt cx="2998838" cy="2118540"/>
          </a:xfrm>
        </p:grpSpPr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026384D6-083C-F15F-A62D-55A019F574E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51584" y="3283933"/>
              <a:ext cx="2853349" cy="211854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E64F0D4-D1B3-5FD0-0A0E-37C8762894FF}"/>
                </a:ext>
              </a:extLst>
            </p:cNvPr>
            <p:cNvSpPr txBox="1"/>
            <p:nvPr/>
          </p:nvSpPr>
          <p:spPr>
            <a:xfrm>
              <a:off x="4596580" y="4345198"/>
              <a:ext cx="2998838" cy="726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chemeClr val="bg1"/>
                  </a:solidFill>
                  <a:latin typeface="AMX Medium" pitchFamily="2" charset="0"/>
                </a:rPr>
                <a:t>Acesso a mercados digitais</a:t>
              </a:r>
            </a:p>
          </p:txBody>
        </p:sp>
        <p:pic>
          <p:nvPicPr>
            <p:cNvPr id="18" name="Gráfico 17" descr="Internet com preenchimento sólido">
              <a:extLst>
                <a:ext uri="{FF2B5EF4-FFF2-40B4-BE49-F238E27FC236}">
                  <a16:creationId xmlns:a16="http://schemas.microsoft.com/office/drawing/2014/main" id="{3E9DF8A7-7084-5B6C-EC64-C0B9759C8E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8799" y="3321419"/>
              <a:ext cx="914400" cy="914400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7E5CB06-44BA-0463-A09D-B3999C7DC30D}"/>
              </a:ext>
            </a:extLst>
          </p:cNvPr>
          <p:cNvGrpSpPr/>
          <p:nvPr/>
        </p:nvGrpSpPr>
        <p:grpSpPr>
          <a:xfrm>
            <a:off x="8354204" y="2800458"/>
            <a:ext cx="2991293" cy="2244508"/>
            <a:chOff x="8492148" y="3283933"/>
            <a:chExt cx="2853349" cy="2118540"/>
          </a:xfrm>
        </p:grpSpPr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58DAC79A-9213-6A47-A79E-101CB3BC70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92148" y="3283933"/>
              <a:ext cx="2853349" cy="2118540"/>
            </a:xfrm>
            <a:prstGeom prst="rect">
              <a:avLst/>
            </a:prstGeom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A6CB80B6-E894-43C1-9477-5AE004134E52}"/>
                </a:ext>
              </a:extLst>
            </p:cNvPr>
            <p:cNvSpPr txBox="1"/>
            <p:nvPr/>
          </p:nvSpPr>
          <p:spPr>
            <a:xfrm>
              <a:off x="8870505" y="4345198"/>
              <a:ext cx="2218496" cy="726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chemeClr val="bg1"/>
                  </a:solidFill>
                  <a:latin typeface="AMX Medium" pitchFamily="2" charset="0"/>
                </a:rPr>
                <a:t>Comunicação avançada</a:t>
              </a:r>
            </a:p>
          </p:txBody>
        </p:sp>
        <p:pic>
          <p:nvPicPr>
            <p:cNvPr id="20" name="Gráfico 19" descr="Chat com preenchimento sólido">
              <a:extLst>
                <a:ext uri="{FF2B5EF4-FFF2-40B4-BE49-F238E27FC236}">
                  <a16:creationId xmlns:a16="http://schemas.microsoft.com/office/drawing/2014/main" id="{918751F0-87A8-1D04-3B36-E6C7A45A75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06219" y="3321419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8D9402-852E-30AE-E174-99A0C6276624}"/>
              </a:ext>
            </a:extLst>
          </p:cNvPr>
          <p:cNvSpPr txBox="1"/>
          <p:nvPr/>
        </p:nvSpPr>
        <p:spPr>
          <a:xfrm>
            <a:off x="2928574" y="778524"/>
            <a:ext cx="702618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i="1" dirty="0">
                <a:solidFill>
                  <a:srgbClr val="880000"/>
                </a:solidFill>
                <a:latin typeface="AMX Black" pitchFamily="2" charset="0"/>
              </a:rPr>
              <a:t>A importância da conectividade para o segmento PME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208E14E4-F034-D3F5-5EA9-5F1B04E7B9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4637" y="1500205"/>
            <a:ext cx="2559320" cy="3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AC2C30C-FA79-D369-D237-1060F9909C8B}"/>
              </a:ext>
            </a:extLst>
          </p:cNvPr>
          <p:cNvSpPr txBox="1"/>
          <p:nvPr/>
        </p:nvSpPr>
        <p:spPr>
          <a:xfrm>
            <a:off x="5807330" y="2197977"/>
            <a:ext cx="5698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chemeClr val="bg1"/>
                </a:solidFill>
                <a:latin typeface="AMX Black" pitchFamily="2" charset="0"/>
              </a:rPr>
              <a:t>SOLUÇÕES SOB MEDIDA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75A080-DF2A-06C0-7E37-854E40F0AF3D}"/>
              </a:ext>
            </a:extLst>
          </p:cNvPr>
          <p:cNvSpPr txBox="1"/>
          <p:nvPr/>
        </p:nvSpPr>
        <p:spPr>
          <a:xfrm>
            <a:off x="5822974" y="3219890"/>
            <a:ext cx="587504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  <a:latin typeface="AMX Medium" pitchFamily="2" charset="0"/>
              </a:rPr>
              <a:t>A seguir, serão apresentados </a:t>
            </a:r>
            <a:r>
              <a:rPr lang="pt-BR" sz="3000" b="1" i="1" dirty="0">
                <a:solidFill>
                  <a:schemeClr val="bg1"/>
                </a:solidFill>
                <a:latin typeface="AMX Medium" pitchFamily="2" charset="0"/>
              </a:rPr>
              <a:t>três cenários com diferentes perfis e necessidades. </a:t>
            </a:r>
            <a:r>
              <a:rPr lang="pt-BR" sz="3000" i="1" dirty="0">
                <a:solidFill>
                  <a:schemeClr val="bg1"/>
                </a:solidFill>
                <a:latin typeface="AMX Medium" pitchFamily="2" charset="0"/>
              </a:rPr>
              <a:t>Analisem cada situação, escolham a solução que </a:t>
            </a:r>
            <a:r>
              <a:rPr lang="pt-BR" sz="3000" b="1" i="1" dirty="0">
                <a:solidFill>
                  <a:schemeClr val="bg1"/>
                </a:solidFill>
                <a:latin typeface="AMX Medium" pitchFamily="2" charset="0"/>
              </a:rPr>
              <a:t>melhor se adequa a cada cliente.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7C49D22-7531-5422-08D6-C5B1232216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8144" y="1528599"/>
            <a:ext cx="2457450" cy="6477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E50029C-E051-7565-3613-8EAB7610E5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8048" y="5606611"/>
            <a:ext cx="245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0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8A332-8621-B4A1-4C79-460FF3393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58CF5CC-179D-DFF0-8048-13616DE23914}"/>
              </a:ext>
            </a:extLst>
          </p:cNvPr>
          <p:cNvSpPr txBox="1"/>
          <p:nvPr/>
        </p:nvSpPr>
        <p:spPr>
          <a:xfrm>
            <a:off x="469900" y="1842592"/>
            <a:ext cx="5194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Cenário 1: Studio de Pilates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Perfil: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O "Espaço Equilíbrio" é gerido por um instrutor e uma recepcionista. Eles utilizam </a:t>
            </a:r>
            <a:br>
              <a:rPr lang="pt-BR" i="1" dirty="0">
                <a:solidFill>
                  <a:schemeClr val="bg1"/>
                </a:solidFill>
                <a:latin typeface="AMX Medium" pitchFamily="2" charset="0"/>
              </a:rPr>
            </a:b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um sistema de agendamento via web,</a:t>
            </a:r>
            <a:br>
              <a:rPr lang="pt-BR" i="1" dirty="0">
                <a:solidFill>
                  <a:schemeClr val="bg1"/>
                </a:solidFill>
                <a:latin typeface="AMX Medium" pitchFamily="2" charset="0"/>
              </a:rPr>
            </a:b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realizam pagamentos por maquininha.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Dores: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Quando a internet oscila, a recepção</a:t>
            </a:r>
            <a:br>
              <a:rPr lang="pt-BR" i="1" dirty="0">
                <a:solidFill>
                  <a:schemeClr val="bg1"/>
                </a:solidFill>
                <a:latin typeface="AMX Medium" pitchFamily="2" charset="0"/>
              </a:rPr>
            </a:b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não consegue confirmar os agendamentos e a maquininha de cartão apresenta erro na conexão.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Qual a melhor oferta?</a:t>
            </a:r>
            <a:endParaRPr lang="pt-BR" i="1" dirty="0">
              <a:solidFill>
                <a:schemeClr val="bg1"/>
              </a:solidFill>
              <a:latin typeface="AMX Medium" pitchFamily="2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9EB5480C-AD10-FCE4-D905-477D9DCF2A5F}"/>
              </a:ext>
            </a:extLst>
          </p:cNvPr>
          <p:cNvGrpSpPr/>
          <p:nvPr/>
        </p:nvGrpSpPr>
        <p:grpSpPr>
          <a:xfrm>
            <a:off x="1416956" y="5387610"/>
            <a:ext cx="1086789" cy="945034"/>
            <a:chOff x="1416956" y="5387610"/>
            <a:chExt cx="1086789" cy="945034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AA8DD5A9-6D6C-BAAA-67F6-077BDEBB7D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086789" cy="945034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6894ECFB-EFEE-A3B1-B3A3-970EB231C433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8D01DD5-D8E5-F3E2-8F59-EBAEC9F8C597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47767EA7-552A-2B23-588F-68D6929CDB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56299A0E-8B76-5078-53A8-F949E92ACB3C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95CFF2-712D-1713-8DDC-F79FEE2771DF}"/>
              </a:ext>
            </a:extLst>
          </p:cNvPr>
          <p:cNvSpPr txBox="1"/>
          <p:nvPr/>
        </p:nvSpPr>
        <p:spPr>
          <a:xfrm>
            <a:off x="469900" y="952757"/>
            <a:ext cx="5698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chemeClr val="bg1"/>
                </a:solidFill>
                <a:latin typeface="AMX Black" pitchFamily="2" charset="0"/>
              </a:rPr>
              <a:t>SOLUÇÕES SOB MEDIDA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F462B4E-48FE-F29E-2A7B-1CDA694C2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8"/>
          <a:stretch>
            <a:fillRect/>
          </a:stretch>
        </p:blipFill>
        <p:spPr>
          <a:xfrm>
            <a:off x="6011905" y="1199985"/>
            <a:ext cx="6180095" cy="56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6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FC252-FC88-5857-8AD2-A2A0EA5FE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6B47B5BA-71D3-0D9F-1D55-073505BE88EB}"/>
              </a:ext>
            </a:extLst>
          </p:cNvPr>
          <p:cNvGrpSpPr/>
          <p:nvPr/>
        </p:nvGrpSpPr>
        <p:grpSpPr>
          <a:xfrm>
            <a:off x="1416956" y="5387610"/>
            <a:ext cx="1086789" cy="945034"/>
            <a:chOff x="1416956" y="5387610"/>
            <a:chExt cx="1086789" cy="945034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F1C75432-E2A1-2002-BBAB-A1BEA9F593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086789" cy="945034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0F1E0B9-8F66-77C3-D474-ACD63A0262C2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15A4E65F-997C-A875-D38C-3BDED91454E1}"/>
              </a:ext>
            </a:extLst>
          </p:cNvPr>
          <p:cNvGrpSpPr/>
          <p:nvPr/>
        </p:nvGrpSpPr>
        <p:grpSpPr>
          <a:xfrm>
            <a:off x="3286480" y="5387610"/>
            <a:ext cx="1108452" cy="963872"/>
            <a:chOff x="3286480" y="5387610"/>
            <a:chExt cx="1108452" cy="963872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50F3798F-2F7C-D02C-5F2E-F9735661D96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286480" y="5387610"/>
              <a:ext cx="1108452" cy="963872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7479E8B-5723-E5C4-6D56-86F15439B1DC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/>
                <a:t>5 GIGA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2BBA7A0-CBB7-0007-1CC2-6A615989C214}"/>
              </a:ext>
            </a:extLst>
          </p:cNvPr>
          <p:cNvGrpSpPr/>
          <p:nvPr/>
        </p:nvGrpSpPr>
        <p:grpSpPr>
          <a:xfrm>
            <a:off x="4155009" y="5574377"/>
            <a:ext cx="657225" cy="571500"/>
            <a:chOff x="10255737" y="5379861"/>
            <a:chExt cx="657225" cy="571500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AA322D22-C433-51D4-C579-E0E688ED11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F35CFF0B-0EAC-7359-70E4-2CF35028D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C6BBA1-820A-7E6B-7812-6734FAD75F66}"/>
              </a:ext>
            </a:extLst>
          </p:cNvPr>
          <p:cNvSpPr txBox="1"/>
          <p:nvPr/>
        </p:nvSpPr>
        <p:spPr>
          <a:xfrm>
            <a:off x="469900" y="952757"/>
            <a:ext cx="5698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chemeClr val="bg1"/>
                </a:solidFill>
                <a:latin typeface="AMX Black" pitchFamily="2" charset="0"/>
              </a:rPr>
              <a:t>SOLUÇÕES SOB MEDIDA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4EE4624-9D2C-B89D-39FB-450FCC6BA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8"/>
          <a:stretch>
            <a:fillRect/>
          </a:stretch>
        </p:blipFill>
        <p:spPr>
          <a:xfrm>
            <a:off x="6011905" y="1199985"/>
            <a:ext cx="6180095" cy="565801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76E065D-25E9-B35B-1DC2-451DD015DED8}"/>
              </a:ext>
            </a:extLst>
          </p:cNvPr>
          <p:cNvSpPr txBox="1"/>
          <p:nvPr/>
        </p:nvSpPr>
        <p:spPr>
          <a:xfrm>
            <a:off x="469900" y="1842592"/>
            <a:ext cx="5194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Cenário 1: Studio de Pilates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Perfil: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O "Espaço Equilíbrio" é gerido por um instrutor e uma recepcionista. Eles utilizam </a:t>
            </a:r>
            <a:br>
              <a:rPr lang="pt-BR" i="1" dirty="0">
                <a:solidFill>
                  <a:schemeClr val="bg1"/>
                </a:solidFill>
                <a:latin typeface="AMX Medium" pitchFamily="2" charset="0"/>
              </a:rPr>
            </a:b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um sistema de agendamento via web,</a:t>
            </a:r>
            <a:br>
              <a:rPr lang="pt-BR" i="1" dirty="0">
                <a:solidFill>
                  <a:schemeClr val="bg1"/>
                </a:solidFill>
                <a:latin typeface="AMX Medium" pitchFamily="2" charset="0"/>
              </a:rPr>
            </a:b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realizam pagamentos por maquininha.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Dores: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Quando a internet oscila, a recepção</a:t>
            </a:r>
            <a:br>
              <a:rPr lang="pt-BR" i="1" dirty="0">
                <a:solidFill>
                  <a:schemeClr val="bg1"/>
                </a:solidFill>
                <a:latin typeface="AMX Medium" pitchFamily="2" charset="0"/>
              </a:rPr>
            </a:b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não consegue confirmar os agendamentos e a maquininha de cartão apresenta erro na conexão.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Qual a melhor oferta?</a:t>
            </a:r>
            <a:endParaRPr lang="pt-BR" i="1" dirty="0">
              <a:solidFill>
                <a:schemeClr val="bg1"/>
              </a:solidFill>
              <a:latin typeface="AMX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4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23B61-AA37-DC83-F82E-E4F3E893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9117BB6-BFFF-B51D-C25A-5889B6B18A19}"/>
              </a:ext>
            </a:extLst>
          </p:cNvPr>
          <p:cNvGrpSpPr/>
          <p:nvPr/>
        </p:nvGrpSpPr>
        <p:grpSpPr>
          <a:xfrm>
            <a:off x="1416956" y="5387610"/>
            <a:ext cx="1086789" cy="945034"/>
            <a:chOff x="1416956" y="5387610"/>
            <a:chExt cx="1086789" cy="945034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FE141AD6-7C5B-FC20-C3EA-DF20955F0F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086789" cy="945034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46B38259-F022-256A-FD6E-245F7786EC29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A42189E-CF71-06BA-EFB6-DB456A6229FB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353CC0E7-0225-D5D7-19C7-C4C37AEFF1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CF0EA6C1-7CBA-C412-61FF-08F0143539E1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2C6D0D-F351-5BDB-033A-7932B9E06ED5}"/>
              </a:ext>
            </a:extLst>
          </p:cNvPr>
          <p:cNvSpPr txBox="1"/>
          <p:nvPr/>
        </p:nvSpPr>
        <p:spPr>
          <a:xfrm>
            <a:off x="469900" y="1646689"/>
            <a:ext cx="52752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Cenário 2: Escritório de Arquitetura</a:t>
            </a:r>
          </a:p>
          <a:p>
            <a:pPr>
              <a:buNone/>
            </a:pPr>
            <a:endParaRPr lang="pt-BR" b="1" i="1" dirty="0">
              <a:solidFill>
                <a:schemeClr val="bg1"/>
              </a:solidFill>
              <a:latin typeface="AMX Medium" pitchFamily="2" charset="0"/>
            </a:endParaRPr>
          </a:p>
          <a:p>
            <a:pPr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Perfil: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A "Traço &amp; Design" possui 12 colaboradores. Realizam constantes videoconferências com fornecedores e precisam enviar e baixar projetos pesados (AutoCAD e </a:t>
            </a:r>
            <a:r>
              <a:rPr lang="pt-BR" i="1" dirty="0" err="1">
                <a:solidFill>
                  <a:schemeClr val="bg1"/>
                </a:solidFill>
                <a:latin typeface="AMX Medium" pitchFamily="2" charset="0"/>
              </a:rPr>
              <a:t>renders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3D) em servidores na nuvem diariamente.</a:t>
            </a:r>
          </a:p>
          <a:p>
            <a:pPr>
              <a:buNone/>
            </a:pPr>
            <a:endParaRPr lang="pt-BR" b="1" i="1" dirty="0">
              <a:solidFill>
                <a:schemeClr val="bg1"/>
              </a:solidFill>
              <a:latin typeface="AMX Medium" pitchFamily="2" charset="0"/>
            </a:endParaRPr>
          </a:p>
          <a:p>
            <a:pPr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Dores: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Demora para carregar projetos na nuvem para os clientes e travamentos constantes em chamadas de vídeo.</a:t>
            </a:r>
          </a:p>
          <a:p>
            <a:pPr>
              <a:buNone/>
            </a:pPr>
            <a:endParaRPr lang="pt-BR" b="1" i="1" dirty="0">
              <a:solidFill>
                <a:schemeClr val="bg1"/>
              </a:solidFill>
              <a:latin typeface="AMX Medium" pitchFamily="2" charset="0"/>
            </a:endParaRPr>
          </a:p>
          <a:p>
            <a:pPr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Qual a melhor oferta?</a:t>
            </a:r>
            <a:endParaRPr lang="pt-BR" i="1" dirty="0">
              <a:solidFill>
                <a:schemeClr val="bg1"/>
              </a:solidFill>
              <a:latin typeface="AMX Medium" pitchFamily="2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1366EDB-6F03-0CEE-E494-3EDE3EF47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4"/>
          <a:stretch>
            <a:fillRect/>
          </a:stretch>
        </p:blipFill>
        <p:spPr>
          <a:xfrm>
            <a:off x="6011905" y="1198922"/>
            <a:ext cx="6180095" cy="565907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0EDD1558-E08C-6DD1-758D-6FF02819537D}"/>
              </a:ext>
            </a:extLst>
          </p:cNvPr>
          <p:cNvSpPr txBox="1"/>
          <p:nvPr/>
        </p:nvSpPr>
        <p:spPr>
          <a:xfrm>
            <a:off x="469900" y="952757"/>
            <a:ext cx="5698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chemeClr val="bg1"/>
                </a:solidFill>
                <a:latin typeface="AMX Black" pitchFamily="2" charset="0"/>
              </a:rPr>
              <a:t>SOLUÇÕES SOB MEDIDA</a:t>
            </a:r>
          </a:p>
        </p:txBody>
      </p:sp>
    </p:spTree>
    <p:extLst>
      <p:ext uri="{BB962C8B-B14F-4D97-AF65-F5344CB8AC3E}">
        <p14:creationId xmlns:p14="http://schemas.microsoft.com/office/powerpoint/2010/main" val="172124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795ED-4A01-1944-89C2-8E2EA3F8B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81A70A6-C2A2-DD6D-30F1-45D48C5FDF04}"/>
              </a:ext>
            </a:extLst>
          </p:cNvPr>
          <p:cNvGrpSpPr/>
          <p:nvPr/>
        </p:nvGrpSpPr>
        <p:grpSpPr>
          <a:xfrm>
            <a:off x="1416956" y="5387610"/>
            <a:ext cx="1108452" cy="963872"/>
            <a:chOff x="1416956" y="5387610"/>
            <a:chExt cx="1108452" cy="963872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55ED4F1D-3665-5C16-FE8C-39752AC553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416956" y="5387610"/>
              <a:ext cx="1108452" cy="963872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4BADC670-885B-FC45-94B6-642E8F43708C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/>
                <a:t>10 GIGA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E3901F3-1E96-0978-35B2-940771A92D80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B2D6BBF7-50F9-B837-9314-4D46116DB1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28661FD0-C2C7-EDF1-4DC5-8C9CFDEDA3FC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AE7F7C2-A723-6626-2AB3-D6D8C02628EB}"/>
              </a:ext>
            </a:extLst>
          </p:cNvPr>
          <p:cNvGrpSpPr/>
          <p:nvPr/>
        </p:nvGrpSpPr>
        <p:grpSpPr>
          <a:xfrm>
            <a:off x="2292738" y="5574377"/>
            <a:ext cx="657225" cy="571500"/>
            <a:chOff x="10255737" y="5379861"/>
            <a:chExt cx="657225" cy="57150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4E5F52AF-D30E-5543-7AF0-8EDB6FF9DD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0EB21D1-81EC-5291-6332-BC90AAD1B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51B321-FA2B-6B54-6D75-333AA9BE8F62}"/>
              </a:ext>
            </a:extLst>
          </p:cNvPr>
          <p:cNvSpPr txBox="1"/>
          <p:nvPr/>
        </p:nvSpPr>
        <p:spPr>
          <a:xfrm>
            <a:off x="469900" y="1646689"/>
            <a:ext cx="52752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Cenário 2: Escritório de Arquitetura</a:t>
            </a:r>
          </a:p>
          <a:p>
            <a:pPr>
              <a:buNone/>
            </a:pPr>
            <a:endParaRPr lang="pt-BR" b="1" i="1" dirty="0">
              <a:solidFill>
                <a:schemeClr val="bg1"/>
              </a:solidFill>
              <a:latin typeface="AMX Medium" pitchFamily="2" charset="0"/>
            </a:endParaRPr>
          </a:p>
          <a:p>
            <a:pPr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Perfil: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A "Traço &amp; Design" possui 12 colaboradores. Realizam constantes videoconferências com fornecedores e precisam enviar e baixar projetos pesados (AutoCAD e </a:t>
            </a:r>
            <a:r>
              <a:rPr lang="pt-BR" i="1" dirty="0" err="1">
                <a:solidFill>
                  <a:schemeClr val="bg1"/>
                </a:solidFill>
                <a:latin typeface="AMX Medium" pitchFamily="2" charset="0"/>
              </a:rPr>
              <a:t>renders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3D) em servidores na nuvem diariamente.</a:t>
            </a:r>
          </a:p>
          <a:p>
            <a:pPr>
              <a:buNone/>
            </a:pPr>
            <a:endParaRPr lang="pt-BR" b="1" i="1" dirty="0">
              <a:solidFill>
                <a:schemeClr val="bg1"/>
              </a:solidFill>
              <a:latin typeface="AMX Medium" pitchFamily="2" charset="0"/>
            </a:endParaRPr>
          </a:p>
          <a:p>
            <a:pPr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Dores: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Demora para carregar projetos na nuvem para os clientes e travamentos constantes em chamadas de vídeo.</a:t>
            </a:r>
          </a:p>
          <a:p>
            <a:pPr>
              <a:buNone/>
            </a:pPr>
            <a:endParaRPr lang="pt-BR" b="1" i="1" dirty="0">
              <a:solidFill>
                <a:schemeClr val="bg1"/>
              </a:solidFill>
              <a:latin typeface="AMX Medium" pitchFamily="2" charset="0"/>
            </a:endParaRPr>
          </a:p>
          <a:p>
            <a:pPr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Qual a melhor oferta?</a:t>
            </a:r>
            <a:endParaRPr lang="pt-BR" i="1" dirty="0">
              <a:solidFill>
                <a:schemeClr val="bg1"/>
              </a:solidFill>
              <a:latin typeface="AMX Medium" pitchFamily="2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CF55F09-7282-EB7F-DB22-69A91601C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4"/>
          <a:stretch>
            <a:fillRect/>
          </a:stretch>
        </p:blipFill>
        <p:spPr>
          <a:xfrm>
            <a:off x="6011905" y="1198922"/>
            <a:ext cx="6180095" cy="565907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3784F7C-6806-10EE-68DD-F7966D6571BE}"/>
              </a:ext>
            </a:extLst>
          </p:cNvPr>
          <p:cNvSpPr txBox="1"/>
          <p:nvPr/>
        </p:nvSpPr>
        <p:spPr>
          <a:xfrm>
            <a:off x="469900" y="952757"/>
            <a:ext cx="5698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chemeClr val="bg1"/>
                </a:solidFill>
                <a:latin typeface="AMX Black" pitchFamily="2" charset="0"/>
              </a:rPr>
              <a:t>SOLUÇÕES SOB MEDIDA</a:t>
            </a:r>
          </a:p>
        </p:txBody>
      </p:sp>
    </p:spTree>
    <p:extLst>
      <p:ext uri="{BB962C8B-B14F-4D97-AF65-F5344CB8AC3E}">
        <p14:creationId xmlns:p14="http://schemas.microsoft.com/office/powerpoint/2010/main" val="218657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4FEF20B5-06D5-DCC5-EA1A-3988647588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9098"/>
          <a:stretch>
            <a:fillRect/>
          </a:stretch>
        </p:blipFill>
        <p:spPr>
          <a:xfrm>
            <a:off x="5981013" y="1862351"/>
            <a:ext cx="6210987" cy="503872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541BD1F6-64C3-EFEA-ABC3-E669097EFD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828"/>
          <a:stretch>
            <a:fillRect/>
          </a:stretch>
        </p:blipFill>
        <p:spPr>
          <a:xfrm>
            <a:off x="5883494" y="1862352"/>
            <a:ext cx="6308506" cy="503872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6B2543B-5EB3-2103-EFB8-B8A794EA1C46}"/>
              </a:ext>
            </a:extLst>
          </p:cNvPr>
          <p:cNvSpPr txBox="1"/>
          <p:nvPr/>
        </p:nvSpPr>
        <p:spPr>
          <a:xfrm>
            <a:off x="888306" y="2012708"/>
            <a:ext cx="4853479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i="1" dirty="0">
                <a:latin typeface="AMX Medium" pitchFamily="2" charset="0"/>
              </a:rPr>
              <a:t>A transformação digital acelerada mudou definitivamente a forma como pessoas e empresas se conectam, trabalham e utilizam serviços online. </a:t>
            </a:r>
          </a:p>
          <a:p>
            <a:endParaRPr lang="pt-BR" sz="2500" i="1" dirty="0">
              <a:latin typeface="AMX Medium" pitchFamily="2" charset="0"/>
            </a:endParaRPr>
          </a:p>
          <a:p>
            <a:r>
              <a:rPr lang="pt-BR" sz="2500" i="1" dirty="0">
                <a:latin typeface="AMX Medium" pitchFamily="2" charset="0"/>
              </a:rPr>
              <a:t>Nesse contexto, </a:t>
            </a:r>
            <a:r>
              <a:rPr lang="pt-BR" sz="2500" b="1" i="1" dirty="0">
                <a:latin typeface="AMX Medium" pitchFamily="2" charset="0"/>
              </a:rPr>
              <a:t>uma internet </a:t>
            </a:r>
          </a:p>
          <a:p>
            <a:r>
              <a:rPr lang="pt-BR" sz="2500" b="1" i="1" dirty="0">
                <a:latin typeface="AMX Medium" pitchFamily="2" charset="0"/>
              </a:rPr>
              <a:t>mais rápida, estável e confiável tornou-se indispensável.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0568BB10-F1D1-AB15-6D85-5BC33BCB77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8315" y="5018690"/>
            <a:ext cx="3390900" cy="7905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BC262AFC-DC03-6B61-2052-4B98024504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9215" y="1071777"/>
            <a:ext cx="3390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DBD63-8038-7FA4-42E2-A2314856C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20CD3A3-8C15-2A88-CE45-9A6A4F1E6D32}"/>
              </a:ext>
            </a:extLst>
          </p:cNvPr>
          <p:cNvSpPr txBox="1"/>
          <p:nvPr/>
        </p:nvSpPr>
        <p:spPr>
          <a:xfrm>
            <a:off x="469900" y="1694291"/>
            <a:ext cx="544297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Cenário 3: E-commerce de Moda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Perfil: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Uma loja de roupas online em fase de expansão acelerada. O negócio é 100% digital, com dezenas de computadores conectados simultaneamente gerenciando estoque, logística e transmissões de </a:t>
            </a:r>
          </a:p>
          <a:p>
            <a:pPr>
              <a:spcBef>
                <a:spcPts val="1200"/>
              </a:spcBef>
              <a:buNone/>
            </a:pP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"Live </a:t>
            </a:r>
            <a:r>
              <a:rPr lang="pt-BR" i="1" dirty="0" err="1">
                <a:solidFill>
                  <a:schemeClr val="bg1"/>
                </a:solidFill>
                <a:latin typeface="AMX Medium" pitchFamily="2" charset="0"/>
              </a:rPr>
              <a:t>Commerce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" (vendas ao vivo).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Dores: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A baixa velocidade de upload trava as transmissões ao vivo e atrasa a sincronização </a:t>
            </a:r>
            <a:br>
              <a:rPr lang="pt-BR" i="1" dirty="0">
                <a:solidFill>
                  <a:schemeClr val="bg1"/>
                </a:solidFill>
                <a:latin typeface="AMX Medium" pitchFamily="2" charset="0"/>
              </a:rPr>
            </a:b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do inventário nos servidores em tempo real.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Qual a melhor oferta?</a:t>
            </a:r>
            <a:endParaRPr lang="pt-BR" i="1" dirty="0">
              <a:solidFill>
                <a:schemeClr val="bg1"/>
              </a:solidFill>
              <a:latin typeface="AMX Medium" pitchFamily="2" charset="0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601A871-E506-3510-30E2-0EB2595A062C}"/>
              </a:ext>
            </a:extLst>
          </p:cNvPr>
          <p:cNvGrpSpPr/>
          <p:nvPr/>
        </p:nvGrpSpPr>
        <p:grpSpPr>
          <a:xfrm>
            <a:off x="1416956" y="5387610"/>
            <a:ext cx="1086789" cy="945034"/>
            <a:chOff x="1416956" y="5387610"/>
            <a:chExt cx="1086789" cy="94503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0DDFF3E-1726-B175-8F37-E14ADED89C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086789" cy="945034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0502860-0B2A-C89E-D7EA-6518FCC9BEE2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DEF823B-10B5-6259-FF8D-5DA0756793A0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1354F1D0-DD6C-CC51-4121-902710A9719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6C3570A-291E-D5D4-D356-3E005177F023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BFA9A405-A558-2507-801D-1CDDA9CBB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4"/>
          <a:stretch>
            <a:fillRect/>
          </a:stretch>
        </p:blipFill>
        <p:spPr>
          <a:xfrm>
            <a:off x="6011905" y="1198922"/>
            <a:ext cx="6180095" cy="5659078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7719510-A524-0DAF-F1E7-E80989704C51}"/>
              </a:ext>
            </a:extLst>
          </p:cNvPr>
          <p:cNvSpPr txBox="1"/>
          <p:nvPr/>
        </p:nvSpPr>
        <p:spPr>
          <a:xfrm>
            <a:off x="469900" y="952757"/>
            <a:ext cx="5698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chemeClr val="bg1"/>
                </a:solidFill>
                <a:latin typeface="AMX Black" pitchFamily="2" charset="0"/>
              </a:rPr>
              <a:t>SOLUÇÕES SOB MEDIDA</a:t>
            </a:r>
          </a:p>
        </p:txBody>
      </p:sp>
    </p:spTree>
    <p:extLst>
      <p:ext uri="{BB962C8B-B14F-4D97-AF65-F5344CB8AC3E}">
        <p14:creationId xmlns:p14="http://schemas.microsoft.com/office/powerpoint/2010/main" val="165036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36DC0-2352-B895-33A6-F1883EFD0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AD515F2F-BB82-C9EF-7298-3C0BDC5E1FCD}"/>
              </a:ext>
            </a:extLst>
          </p:cNvPr>
          <p:cNvGrpSpPr/>
          <p:nvPr/>
        </p:nvGrpSpPr>
        <p:grpSpPr>
          <a:xfrm>
            <a:off x="1416956" y="5387610"/>
            <a:ext cx="1108452" cy="963872"/>
            <a:chOff x="1416956" y="5387610"/>
            <a:chExt cx="1108452" cy="963872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A2D2A4CF-3B5C-8B96-B7F7-85546F26501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416956" y="5387610"/>
              <a:ext cx="1108452" cy="963872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BCFCA9A8-D3A6-7DC6-5110-6D23D668755D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/>
                <a:t>10 GIGA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E4B9635-F6EA-F2B7-C907-275C71DC3BB7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82FD7A7A-DB67-31C8-4963-ED7223CCB5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895BFE1-9DBF-EFC1-3242-1705EC01D933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6479D04-4E62-F893-55DB-B6E84FB6EF2C}"/>
              </a:ext>
            </a:extLst>
          </p:cNvPr>
          <p:cNvGrpSpPr/>
          <p:nvPr/>
        </p:nvGrpSpPr>
        <p:grpSpPr>
          <a:xfrm>
            <a:off x="2295806" y="5541284"/>
            <a:ext cx="657225" cy="571500"/>
            <a:chOff x="10255737" y="5379861"/>
            <a:chExt cx="657225" cy="57150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728BE88F-6EA7-46BC-DF25-4FBD7D5DC8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154D828E-F98F-6452-CFEE-F9BD498B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8FC769-F419-F716-FDD3-4A837B06CEE2}"/>
              </a:ext>
            </a:extLst>
          </p:cNvPr>
          <p:cNvSpPr txBox="1"/>
          <p:nvPr/>
        </p:nvSpPr>
        <p:spPr>
          <a:xfrm>
            <a:off x="469900" y="1694291"/>
            <a:ext cx="544297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Cenário 3: E-commerce de Moda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Perfil: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Uma loja de roupas online em fase de expansão acelerada. O negócio é 100% digital, com dezenas de computadores conectados simultaneamente gerenciando estoque, logística e transmissões de </a:t>
            </a:r>
          </a:p>
          <a:p>
            <a:pPr>
              <a:spcBef>
                <a:spcPts val="1200"/>
              </a:spcBef>
              <a:buNone/>
            </a:pP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"Live </a:t>
            </a:r>
            <a:r>
              <a:rPr lang="pt-BR" i="1" dirty="0" err="1">
                <a:solidFill>
                  <a:schemeClr val="bg1"/>
                </a:solidFill>
                <a:latin typeface="AMX Medium" pitchFamily="2" charset="0"/>
              </a:rPr>
              <a:t>Commerce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" (vendas ao vivo).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Dores:</a:t>
            </a: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 A baixa velocidade de upload trava as transmissões ao vivo e atrasa a sincronização </a:t>
            </a:r>
            <a:br>
              <a:rPr lang="pt-BR" i="1" dirty="0">
                <a:solidFill>
                  <a:schemeClr val="bg1"/>
                </a:solidFill>
                <a:latin typeface="AMX Medium" pitchFamily="2" charset="0"/>
              </a:rPr>
            </a:br>
            <a:r>
              <a:rPr lang="pt-BR" i="1" dirty="0">
                <a:solidFill>
                  <a:schemeClr val="bg1"/>
                </a:solidFill>
                <a:latin typeface="AMX Medium" pitchFamily="2" charset="0"/>
              </a:rPr>
              <a:t>do inventário nos servidores em tempo real.</a:t>
            </a:r>
          </a:p>
          <a:p>
            <a:pPr>
              <a:spcBef>
                <a:spcPts val="1200"/>
              </a:spcBef>
              <a:buNone/>
            </a:pPr>
            <a:r>
              <a:rPr lang="pt-BR" b="1" i="1" dirty="0">
                <a:solidFill>
                  <a:schemeClr val="bg1"/>
                </a:solidFill>
                <a:latin typeface="AMX Medium" pitchFamily="2" charset="0"/>
              </a:rPr>
              <a:t>Qual a melhor oferta?</a:t>
            </a:r>
            <a:endParaRPr lang="pt-BR" i="1" dirty="0">
              <a:solidFill>
                <a:schemeClr val="bg1"/>
              </a:solidFill>
              <a:latin typeface="AMX Medium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439156-0303-353B-DA48-A6CBB70102EC}"/>
              </a:ext>
            </a:extLst>
          </p:cNvPr>
          <p:cNvSpPr txBox="1"/>
          <p:nvPr/>
        </p:nvSpPr>
        <p:spPr>
          <a:xfrm>
            <a:off x="469900" y="952757"/>
            <a:ext cx="5698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chemeClr val="bg1"/>
                </a:solidFill>
                <a:latin typeface="AMX Black" pitchFamily="2" charset="0"/>
              </a:rPr>
              <a:t>SOLUÇÕES SOB MEDIDA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187D6D5-BC07-382E-9429-1F90957BF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4"/>
          <a:stretch>
            <a:fillRect/>
          </a:stretch>
        </p:blipFill>
        <p:spPr>
          <a:xfrm>
            <a:off x="6011905" y="1198922"/>
            <a:ext cx="6180095" cy="56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ixaDeTexto 32">
            <a:extLst>
              <a:ext uri="{FF2B5EF4-FFF2-40B4-BE49-F238E27FC236}">
                <a16:creationId xmlns:a16="http://schemas.microsoft.com/office/drawing/2014/main" id="{42A2D3E7-DFB2-086D-522A-7E0AD7B75F4A}"/>
              </a:ext>
            </a:extLst>
          </p:cNvPr>
          <p:cNvSpPr txBox="1"/>
          <p:nvPr/>
        </p:nvSpPr>
        <p:spPr>
          <a:xfrm>
            <a:off x="3972864" y="64668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</a:rPr>
              <a:t>RESUMINDO...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5E7B267-E0AB-1AFE-C489-2927AB471696}"/>
              </a:ext>
            </a:extLst>
          </p:cNvPr>
          <p:cNvGrpSpPr/>
          <p:nvPr/>
        </p:nvGrpSpPr>
        <p:grpSpPr>
          <a:xfrm>
            <a:off x="452337" y="1669640"/>
            <a:ext cx="11287325" cy="4032251"/>
            <a:chOff x="459722" y="2190420"/>
            <a:chExt cx="11287325" cy="4032251"/>
          </a:xfrm>
        </p:grpSpPr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A9F2FF7C-D25F-23EF-25E2-C260057FE1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9722" y="2190420"/>
              <a:ext cx="11272555" cy="4032251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6F60AA1-EBDA-9851-DC7E-9C2E85B8A705}"/>
                </a:ext>
              </a:extLst>
            </p:cNvPr>
            <p:cNvSpPr txBox="1"/>
            <p:nvPr/>
          </p:nvSpPr>
          <p:spPr>
            <a:xfrm>
              <a:off x="3390260" y="2447567"/>
              <a:ext cx="18131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 Medium" pitchFamily="2" charset="0"/>
                  <a:ea typeface="Quattrocento Sans"/>
                  <a:cs typeface="Calibri" panose="020F0502020204030204" pitchFamily="34" charset="0"/>
                  <a:sym typeface="Quattrocento Sans"/>
                </a:rPr>
                <a:t>Microempresa</a:t>
              </a:r>
              <a:endParaRPr lang="pt-BR" b="1" dirty="0">
                <a:solidFill>
                  <a:schemeClr val="bg1"/>
                </a:solidFill>
                <a:latin typeface="AMX Medium" pitchFamily="2" charset="0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CDC5F5B7-E932-C827-1963-2C6E9A6B9192}"/>
                </a:ext>
              </a:extLst>
            </p:cNvPr>
            <p:cNvSpPr txBox="1"/>
            <p:nvPr/>
          </p:nvSpPr>
          <p:spPr>
            <a:xfrm>
              <a:off x="882197" y="3419176"/>
              <a:ext cx="16593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i="1" dirty="0">
                  <a:solidFill>
                    <a:schemeClr val="bg1"/>
                  </a:solidFill>
                  <a:latin typeface="AMX Medium" pitchFamily="2" charset="0"/>
                  <a:cs typeface="Calibri" panose="020F0502020204030204" pitchFamily="34" charset="0"/>
                  <a:sym typeface="Quattrocento Sans"/>
                </a:rPr>
                <a:t>Perfil</a:t>
              </a:r>
              <a:endParaRPr lang="pt-BR" dirty="0">
                <a:solidFill>
                  <a:schemeClr val="bg1"/>
                </a:solidFill>
                <a:latin typeface="AMX Medium" pitchFamily="2" charset="0"/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C740D74-D31E-6ABA-F42E-8AB5525FCA74}"/>
                </a:ext>
              </a:extLst>
            </p:cNvPr>
            <p:cNvSpPr txBox="1"/>
            <p:nvPr/>
          </p:nvSpPr>
          <p:spPr>
            <a:xfrm>
              <a:off x="6016241" y="2447567"/>
              <a:ext cx="20885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 Medium" pitchFamily="2" charset="0"/>
                  <a:ea typeface="Quattrocento Sans"/>
                  <a:cs typeface="Calibri" panose="020F0502020204030204" pitchFamily="34" charset="0"/>
                  <a:sym typeface="Quattrocento Sans"/>
                </a:rPr>
                <a:t>Pequena Empresa</a:t>
              </a:r>
              <a:endParaRPr lang="pt-BR" b="1" dirty="0">
                <a:solidFill>
                  <a:schemeClr val="bg1"/>
                </a:solidFill>
                <a:latin typeface="AMX Medium" pitchFamily="2" charset="0"/>
              </a:endParaRP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BA45F160-F519-8E8A-80E3-C0C9EAC226AF}"/>
                </a:ext>
              </a:extLst>
            </p:cNvPr>
            <p:cNvSpPr txBox="1"/>
            <p:nvPr/>
          </p:nvSpPr>
          <p:spPr>
            <a:xfrm>
              <a:off x="8944228" y="2309068"/>
              <a:ext cx="24310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 Medium" pitchFamily="2" charset="0"/>
                  <a:ea typeface="Quattrocento Sans"/>
                  <a:cs typeface="Calibri" panose="020F0502020204030204" pitchFamily="34" charset="0"/>
                  <a:sym typeface="Quattrocento Sans"/>
                </a:rPr>
                <a:t>Média Empresa/ Premium / </a:t>
              </a:r>
              <a:r>
                <a:rPr kumimoji="0" lang="pt-BR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 Medium" pitchFamily="2" charset="0"/>
                  <a:ea typeface="Quattrocento Sans"/>
                  <a:cs typeface="Calibri" panose="020F0502020204030204" pitchFamily="34" charset="0"/>
                  <a:sym typeface="Quattrocento Sans"/>
                </a:rPr>
                <a:t>Scale-up</a:t>
              </a:r>
              <a:endParaRPr lang="pt-BR" b="1" dirty="0">
                <a:solidFill>
                  <a:schemeClr val="bg1"/>
                </a:solidFill>
                <a:latin typeface="AMX Medium" pitchFamily="2" charset="0"/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A887F136-CFF5-2CEF-1C99-BC039F8D993B}"/>
                </a:ext>
              </a:extLst>
            </p:cNvPr>
            <p:cNvSpPr txBox="1"/>
            <p:nvPr/>
          </p:nvSpPr>
          <p:spPr>
            <a:xfrm>
              <a:off x="805317" y="2447567"/>
              <a:ext cx="18131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 Medium" pitchFamily="2" charset="0"/>
                  <a:ea typeface="Quattrocento Sans"/>
                  <a:cs typeface="Calibri" panose="020F0502020204030204" pitchFamily="34" charset="0"/>
                  <a:sym typeface="Quattrocento Sans"/>
                </a:rPr>
                <a:t>Categoria</a:t>
              </a:r>
              <a:endParaRPr lang="pt-BR" b="1" dirty="0">
                <a:solidFill>
                  <a:schemeClr val="bg1"/>
                </a:solidFill>
                <a:latin typeface="AMX Medium" pitchFamily="2" charset="0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F8B5B36-0156-DE7B-F87A-B6A3DB024ACE}"/>
                </a:ext>
              </a:extLst>
            </p:cNvPr>
            <p:cNvSpPr txBox="1"/>
            <p:nvPr/>
          </p:nvSpPr>
          <p:spPr>
            <a:xfrm>
              <a:off x="882197" y="4490958"/>
              <a:ext cx="16593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i="1" dirty="0">
                  <a:solidFill>
                    <a:schemeClr val="bg1"/>
                  </a:solidFill>
                  <a:latin typeface="AMX Medium" pitchFamily="2" charset="0"/>
                  <a:cs typeface="Calibri" panose="020F0502020204030204" pitchFamily="34" charset="0"/>
                  <a:sym typeface="Quattrocento Sans"/>
                </a:rPr>
                <a:t>Necessidades</a:t>
              </a:r>
              <a:endParaRPr lang="pt-BR" dirty="0">
                <a:solidFill>
                  <a:schemeClr val="bg1"/>
                </a:solidFill>
                <a:latin typeface="AMX Medium" pitchFamily="2" charset="0"/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DB6FAE82-4C74-928C-0391-55CB93B60DA1}"/>
                </a:ext>
              </a:extLst>
            </p:cNvPr>
            <p:cNvSpPr txBox="1"/>
            <p:nvPr/>
          </p:nvSpPr>
          <p:spPr>
            <a:xfrm>
              <a:off x="882197" y="5364503"/>
              <a:ext cx="16593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i="1" dirty="0">
                  <a:solidFill>
                    <a:schemeClr val="bg1"/>
                  </a:solidFill>
                  <a:latin typeface="AMX Medium" pitchFamily="2" charset="0"/>
                  <a:cs typeface="Calibri" panose="020F0502020204030204" pitchFamily="34" charset="0"/>
                  <a:sym typeface="Quattrocento Sans"/>
                </a:rPr>
                <a:t>Plano recomendado</a:t>
              </a:r>
              <a:endParaRPr lang="pt-BR" dirty="0">
                <a:solidFill>
                  <a:schemeClr val="bg1"/>
                </a:solidFill>
                <a:latin typeface="AMX Medium" pitchFamily="2" charset="0"/>
              </a:endParaRPr>
            </a:p>
          </p:txBody>
        </p: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5362051E-C42A-DBFC-3A48-9C71A1538B87}"/>
                </a:ext>
              </a:extLst>
            </p:cNvPr>
            <p:cNvCxnSpPr>
              <a:cxnSpLocks/>
            </p:cNvCxnSpPr>
            <p:nvPr/>
          </p:nvCxnSpPr>
          <p:spPr>
            <a:xfrm>
              <a:off x="2931739" y="2190420"/>
              <a:ext cx="0" cy="40322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B3051ADA-D646-1426-94DC-6B65FBD9C299}"/>
                </a:ext>
              </a:extLst>
            </p:cNvPr>
            <p:cNvCxnSpPr>
              <a:cxnSpLocks/>
            </p:cNvCxnSpPr>
            <p:nvPr/>
          </p:nvCxnSpPr>
          <p:spPr>
            <a:xfrm>
              <a:off x="5637232" y="2190420"/>
              <a:ext cx="0" cy="40322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748706A8-8008-C8D9-0A57-3371A8C98CA3}"/>
                </a:ext>
              </a:extLst>
            </p:cNvPr>
            <p:cNvCxnSpPr>
              <a:cxnSpLocks/>
            </p:cNvCxnSpPr>
            <p:nvPr/>
          </p:nvCxnSpPr>
          <p:spPr>
            <a:xfrm>
              <a:off x="8540687" y="2190420"/>
              <a:ext cx="0" cy="40322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E984FD8F-E89A-19DD-8E47-16066206CBF5}"/>
                </a:ext>
              </a:extLst>
            </p:cNvPr>
            <p:cNvCxnSpPr>
              <a:cxnSpLocks/>
            </p:cNvCxnSpPr>
            <p:nvPr/>
          </p:nvCxnSpPr>
          <p:spPr>
            <a:xfrm>
              <a:off x="459722" y="3100942"/>
              <a:ext cx="112873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8260A953-F2F0-369B-179F-BE08AB7F2E60}"/>
                </a:ext>
              </a:extLst>
            </p:cNvPr>
            <p:cNvCxnSpPr>
              <a:cxnSpLocks/>
            </p:cNvCxnSpPr>
            <p:nvPr/>
          </p:nvCxnSpPr>
          <p:spPr>
            <a:xfrm>
              <a:off x="459722" y="4150936"/>
              <a:ext cx="112873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6A14732C-6060-38AE-CE55-08F4DD64D49A}"/>
                </a:ext>
              </a:extLst>
            </p:cNvPr>
            <p:cNvCxnSpPr>
              <a:cxnSpLocks/>
            </p:cNvCxnSpPr>
            <p:nvPr/>
          </p:nvCxnSpPr>
          <p:spPr>
            <a:xfrm>
              <a:off x="459722" y="5193692"/>
              <a:ext cx="112873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C71D006F-EF30-2597-5DAD-5F2354FD2E9E}"/>
                </a:ext>
              </a:extLst>
            </p:cNvPr>
            <p:cNvSpPr txBox="1"/>
            <p:nvPr/>
          </p:nvSpPr>
          <p:spPr>
            <a:xfrm>
              <a:off x="3399855" y="3426871"/>
              <a:ext cx="1793964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Consultórios, lojas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1C97356-702F-CA4A-788F-5256654A88FE}"/>
                </a:ext>
              </a:extLst>
            </p:cNvPr>
            <p:cNvSpPr txBox="1"/>
            <p:nvPr/>
          </p:nvSpPr>
          <p:spPr>
            <a:xfrm>
              <a:off x="3481032" y="4498653"/>
              <a:ext cx="1631611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Conexão estável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1EB91C01-A252-8223-B73E-9E2004896E16}"/>
                </a:ext>
              </a:extLst>
            </p:cNvPr>
            <p:cNvSpPr txBox="1"/>
            <p:nvPr/>
          </p:nvSpPr>
          <p:spPr>
            <a:xfrm>
              <a:off x="3451699" y="5503002"/>
              <a:ext cx="1690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5 GIGA (Gbps)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53B7AA2C-4756-BE43-F38D-0E30CC73A99F}"/>
                </a:ext>
              </a:extLst>
            </p:cNvPr>
            <p:cNvSpPr txBox="1"/>
            <p:nvPr/>
          </p:nvSpPr>
          <p:spPr>
            <a:xfrm>
              <a:off x="5981046" y="3426871"/>
              <a:ext cx="2158949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Escritórios, agências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1C18584D-2781-0914-F04C-BB1EC18EC0D8}"/>
                </a:ext>
              </a:extLst>
            </p:cNvPr>
            <p:cNvSpPr txBox="1"/>
            <p:nvPr/>
          </p:nvSpPr>
          <p:spPr>
            <a:xfrm>
              <a:off x="5785954" y="4367848"/>
              <a:ext cx="254913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Cloud, videoconferências, WI-FI gerenciado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FC8A07D8-C6E3-517C-DA7E-02E650C00AC4}"/>
                </a:ext>
              </a:extLst>
            </p:cNvPr>
            <p:cNvSpPr txBox="1"/>
            <p:nvPr/>
          </p:nvSpPr>
          <p:spPr>
            <a:xfrm>
              <a:off x="6215382" y="5503002"/>
              <a:ext cx="1690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10 GIGA (Gbps)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A3721CD3-8EFD-3518-2EC1-604D30BD8881}"/>
                </a:ext>
              </a:extLst>
            </p:cNvPr>
            <p:cNvSpPr txBox="1"/>
            <p:nvPr/>
          </p:nvSpPr>
          <p:spPr>
            <a:xfrm>
              <a:off x="9080284" y="3296066"/>
              <a:ext cx="215894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E-commerce, Fintechs, Data-</a:t>
              </a:r>
              <a:r>
                <a:rPr lang="pt-BR" sz="1700" i="1" dirty="0" err="1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Driven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A2BB38B3-F098-DAF5-4C43-290CA93D760B}"/>
                </a:ext>
              </a:extLst>
            </p:cNvPr>
            <p:cNvSpPr txBox="1"/>
            <p:nvPr/>
          </p:nvSpPr>
          <p:spPr>
            <a:xfrm>
              <a:off x="8885192" y="4237043"/>
              <a:ext cx="2549132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Upload simétrico, múltiplos dispositivos, maior performance</a:t>
              </a:r>
              <a:endParaRPr lang="pt-BR" sz="1700" dirty="0">
                <a:solidFill>
                  <a:schemeClr val="bg1"/>
                </a:solidFill>
              </a:endParaRP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D6F86588-BDB2-3D25-DB22-88D1951E13AA}"/>
                </a:ext>
              </a:extLst>
            </p:cNvPr>
            <p:cNvSpPr txBox="1"/>
            <p:nvPr/>
          </p:nvSpPr>
          <p:spPr>
            <a:xfrm>
              <a:off x="9314620" y="5503002"/>
              <a:ext cx="1690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i="1" dirty="0">
                  <a:solidFill>
                    <a:schemeClr val="bg1"/>
                  </a:solidFill>
                  <a:latin typeface="AMX"/>
                  <a:cs typeface="Calibri" panose="020F0502020204030204" pitchFamily="34" charset="0"/>
                  <a:sym typeface="Quattrocento Sans"/>
                </a:rPr>
                <a:t>10 GIGA (Gbps)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8" name="Gráfico 57">
            <a:extLst>
              <a:ext uri="{FF2B5EF4-FFF2-40B4-BE49-F238E27FC236}">
                <a16:creationId xmlns:a16="http://schemas.microsoft.com/office/drawing/2014/main" id="{0D8B7A76-5794-932A-609D-251CD3153F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5204" y="637395"/>
            <a:ext cx="2559320" cy="3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7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FDA0E-C021-D805-B023-105005E7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036F0E8-E274-E5B0-34DC-F6EE529B0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DCDAE4-C52E-3F05-4429-EEA9C8AFB615}"/>
              </a:ext>
            </a:extLst>
          </p:cNvPr>
          <p:cNvSpPr txBox="1"/>
          <p:nvPr/>
        </p:nvSpPr>
        <p:spPr>
          <a:xfrm>
            <a:off x="1039560" y="1920721"/>
            <a:ext cx="888686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300" b="1" i="1" dirty="0">
                <a:latin typeface="AMX Medium" pitchFamily="2" charset="0"/>
              </a:rPr>
              <a:t>Estamos chegando ao final do treinamento!</a:t>
            </a:r>
          </a:p>
          <a:p>
            <a:pPr marL="342900" indent="-342900">
              <a:spcBef>
                <a:spcPts val="1200"/>
              </a:spcBef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2300" i="1" dirty="0">
                <a:latin typeface="AMX Medium" pitchFamily="2" charset="0"/>
              </a:rPr>
              <a:t>Vimos o que são as Giga Velocidades e como elas funcionam;</a:t>
            </a:r>
          </a:p>
          <a:p>
            <a:pPr marL="342900" indent="-342900">
              <a:spcBef>
                <a:spcPts val="1200"/>
              </a:spcBef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2300" i="1" dirty="0">
                <a:latin typeface="AMX Medium" pitchFamily="2" charset="0"/>
              </a:rPr>
              <a:t>Conhecemos o Wi-Fi 7, que entrega conectividade mais rápida, estável e eficiente;</a:t>
            </a:r>
          </a:p>
          <a:p>
            <a:pPr marL="342900" indent="-342900">
              <a:spcBef>
                <a:spcPts val="1200"/>
              </a:spcBef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2300" i="1" dirty="0">
                <a:latin typeface="AMX Medium" pitchFamily="2" charset="0"/>
              </a:rPr>
              <a:t>Exploramos o portfólio de soluções da Claro, pensado para atender diferentes necessidades das empresas;</a:t>
            </a:r>
          </a:p>
          <a:p>
            <a:pPr marL="342900" indent="-342900">
              <a:spcBef>
                <a:spcPts val="1200"/>
              </a:spcBef>
              <a:buClr>
                <a:srgbClr val="880000"/>
              </a:buClr>
              <a:buFont typeface="Arial" panose="020B0604020202020204" pitchFamily="34" charset="0"/>
              <a:buChar char="•"/>
            </a:pPr>
            <a:r>
              <a:rPr lang="pt-BR" sz="2300" i="1" dirty="0">
                <a:latin typeface="AMX Medium" pitchFamily="2" charset="0"/>
              </a:rPr>
              <a:t>E entendemos como direcionar a melhor solução para cada tipo de negócio, considerando os diferentes perfis e demandas dos clientes.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4918AE-6F1B-03B6-FB4B-95D5BE024ABE}"/>
              </a:ext>
            </a:extLst>
          </p:cNvPr>
          <p:cNvSpPr txBox="1"/>
          <p:nvPr/>
        </p:nvSpPr>
        <p:spPr>
          <a:xfrm>
            <a:off x="3678621" y="65994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</a:rPr>
              <a:t>RECAPITULANDO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9325AFF-2C9B-5FCC-43AB-73E9552055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8887" y="659942"/>
            <a:ext cx="2559320" cy="398688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BD33E5A1-44AA-FB32-78E5-77042EBEE1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967" y="192209"/>
            <a:ext cx="11473192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5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DFD2DB7-0163-10B1-031E-38E2439D5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5497C0D-902F-48C9-26BB-3DF1973BD70B}"/>
              </a:ext>
            </a:extLst>
          </p:cNvPr>
          <p:cNvSpPr txBox="1"/>
          <p:nvPr/>
        </p:nvSpPr>
        <p:spPr>
          <a:xfrm>
            <a:off x="6185278" y="1022966"/>
            <a:ext cx="580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Agradecemos a sua participação!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67B1F8C-BC84-805D-4EE7-32B355F76E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5486" y="2022092"/>
            <a:ext cx="3390900" cy="79057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E83C2BBB-378C-D58A-A4F7-0EA13932A7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960" y="646606"/>
            <a:ext cx="4648200" cy="5238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BBFC5D5-7C1D-A577-289C-88618BC122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60" y="5662723"/>
            <a:ext cx="3400425" cy="5524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F9C770-F39A-115E-2827-E1CF06E66E0C}"/>
              </a:ext>
            </a:extLst>
          </p:cNvPr>
          <p:cNvSpPr txBox="1"/>
          <p:nvPr/>
        </p:nvSpPr>
        <p:spPr>
          <a:xfrm>
            <a:off x="776925" y="2551837"/>
            <a:ext cx="60276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GIGA VELOCIDADES</a:t>
            </a:r>
          </a:p>
          <a:p>
            <a:r>
              <a:rPr lang="pt-BR" sz="5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BANDA LARGA</a:t>
            </a:r>
          </a:p>
        </p:txBody>
      </p:sp>
    </p:spTree>
    <p:extLst>
      <p:ext uri="{BB962C8B-B14F-4D97-AF65-F5344CB8AC3E}">
        <p14:creationId xmlns:p14="http://schemas.microsoft.com/office/powerpoint/2010/main" val="131456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A07550-002C-3F5F-8272-88A77A112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43DC2580-79C1-D30B-C8CC-DB4C224774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301" y="4603390"/>
            <a:ext cx="2735407" cy="805228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BA2F8DA-DDBE-8E76-D944-56998A0736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301" y="5543899"/>
            <a:ext cx="2735407" cy="80522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9E7BF07-958A-9656-B728-FFEC02B89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8"/>
          <a:stretch>
            <a:fillRect/>
          </a:stretch>
        </p:blipFill>
        <p:spPr>
          <a:xfrm flipH="1">
            <a:off x="0" y="1454339"/>
            <a:ext cx="7430814" cy="54036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4020549-D335-5977-7F3B-652BE435EE62}"/>
              </a:ext>
            </a:extLst>
          </p:cNvPr>
          <p:cNvSpPr txBox="1"/>
          <p:nvPr/>
        </p:nvSpPr>
        <p:spPr>
          <a:xfrm>
            <a:off x="6906695" y="1314101"/>
            <a:ext cx="4822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</a:rPr>
              <a:t>O QUE VAMOS VER: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DB7D74E2-86D9-5FAC-74C6-16D2C81E28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301" y="2873037"/>
            <a:ext cx="2735407" cy="80522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EC7FD58-4ACE-F00B-9DB5-8FC80A28DB7C}"/>
              </a:ext>
            </a:extLst>
          </p:cNvPr>
          <p:cNvSpPr txBox="1"/>
          <p:nvPr/>
        </p:nvSpPr>
        <p:spPr>
          <a:xfrm>
            <a:off x="8972113" y="3089423"/>
            <a:ext cx="170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34443012-C1AB-9CB9-1E14-24363CD064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301" y="3737019"/>
            <a:ext cx="2735407" cy="805228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292FF01C-F9B8-E4BF-0278-46AC57DC6C29}"/>
              </a:ext>
            </a:extLst>
          </p:cNvPr>
          <p:cNvSpPr txBox="1"/>
          <p:nvPr/>
        </p:nvSpPr>
        <p:spPr>
          <a:xfrm>
            <a:off x="8724673" y="3921278"/>
            <a:ext cx="219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27C7718-1F40-7D1E-6049-A9D4EBD5A28E}"/>
              </a:ext>
            </a:extLst>
          </p:cNvPr>
          <p:cNvSpPr txBox="1"/>
          <p:nvPr/>
        </p:nvSpPr>
        <p:spPr>
          <a:xfrm>
            <a:off x="8835031" y="4780765"/>
            <a:ext cx="1975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09FA6A0-5083-4B9C-8519-72B52BD47105}"/>
              </a:ext>
            </a:extLst>
          </p:cNvPr>
          <p:cNvSpPr txBox="1"/>
          <p:nvPr/>
        </p:nvSpPr>
        <p:spPr>
          <a:xfrm>
            <a:off x="8761458" y="5761847"/>
            <a:ext cx="212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</p:spTree>
    <p:extLst>
      <p:ext uri="{BB962C8B-B14F-4D97-AF65-F5344CB8AC3E}">
        <p14:creationId xmlns:p14="http://schemas.microsoft.com/office/powerpoint/2010/main" val="289231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4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42714-3195-7692-75A7-A35F5A7A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947E93F-A72D-1388-56EC-8D65F2DD5A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4603390"/>
            <a:ext cx="2735407" cy="80522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3ED2170-2608-1EA5-59F0-FB3C429CDA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5543899"/>
            <a:ext cx="2735407" cy="80522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5ACDF3E-9C38-5505-C08F-09605537D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8"/>
          <a:stretch>
            <a:fillRect/>
          </a:stretch>
        </p:blipFill>
        <p:spPr>
          <a:xfrm flipH="1">
            <a:off x="0" y="1454339"/>
            <a:ext cx="7430814" cy="5403662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E0E96C5-58F3-CBFD-2CD5-25783651E81D}"/>
              </a:ext>
            </a:extLst>
          </p:cNvPr>
          <p:cNvGrpSpPr/>
          <p:nvPr/>
        </p:nvGrpSpPr>
        <p:grpSpPr>
          <a:xfrm>
            <a:off x="8455301" y="2873037"/>
            <a:ext cx="2735407" cy="805228"/>
            <a:chOff x="8455301" y="2873037"/>
            <a:chExt cx="2735407" cy="805228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96F4B9FF-969E-0A47-05DC-229AEE49265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55301" y="2873037"/>
              <a:ext cx="2735407" cy="805228"/>
            </a:xfrm>
            <a:prstGeom prst="rect">
              <a:avLst/>
            </a:prstGeom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A9E729E6-F42A-193B-CD4F-9D01412140A5}"/>
                </a:ext>
              </a:extLst>
            </p:cNvPr>
            <p:cNvSpPr txBox="1"/>
            <p:nvPr/>
          </p:nvSpPr>
          <p:spPr>
            <a:xfrm>
              <a:off x="8972113" y="3089423"/>
              <a:ext cx="17041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dirty="0">
                  <a:latin typeface="AMX Black" pitchFamily="2" charset="0"/>
                  <a:sym typeface="+mn-ea"/>
                </a:rPr>
                <a:t>O QUE É</a:t>
              </a:r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81C8E25F-EB44-D090-D407-5352311DEB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301" y="3737019"/>
            <a:ext cx="2735407" cy="80522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BF4248B-E593-0194-9D97-CEA9AB85A9DC}"/>
              </a:ext>
            </a:extLst>
          </p:cNvPr>
          <p:cNvSpPr txBox="1"/>
          <p:nvPr/>
        </p:nvSpPr>
        <p:spPr>
          <a:xfrm>
            <a:off x="8724673" y="3921278"/>
            <a:ext cx="219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F5BCBBD-26F8-893B-4C72-8F2740E89E30}"/>
              </a:ext>
            </a:extLst>
          </p:cNvPr>
          <p:cNvSpPr txBox="1"/>
          <p:nvPr/>
        </p:nvSpPr>
        <p:spPr>
          <a:xfrm>
            <a:off x="8835031" y="4780765"/>
            <a:ext cx="1975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EE8FABD-1D60-9D7E-6258-A6CB1E0B8F1C}"/>
              </a:ext>
            </a:extLst>
          </p:cNvPr>
          <p:cNvSpPr txBox="1"/>
          <p:nvPr/>
        </p:nvSpPr>
        <p:spPr>
          <a:xfrm>
            <a:off x="8761458" y="5761847"/>
            <a:ext cx="212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CEF03CE3-E65E-0F90-3FCF-40F0BD9D02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7198" y="3270294"/>
            <a:ext cx="2657475" cy="46672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89CD8A9-3F05-F815-287E-44939369FB43}"/>
              </a:ext>
            </a:extLst>
          </p:cNvPr>
          <p:cNvSpPr txBox="1"/>
          <p:nvPr/>
        </p:nvSpPr>
        <p:spPr>
          <a:xfrm>
            <a:off x="6906695" y="1314101"/>
            <a:ext cx="4822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</a:rPr>
              <a:t>O QUE VAMOS VER:</a:t>
            </a:r>
          </a:p>
        </p:txBody>
      </p:sp>
    </p:spTree>
    <p:extLst>
      <p:ext uri="{BB962C8B-B14F-4D97-AF65-F5344CB8AC3E}">
        <p14:creationId xmlns:p14="http://schemas.microsoft.com/office/powerpoint/2010/main" val="122187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08C11CBB-E6A1-63F6-78AF-65E8E67A7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5" y="0"/>
            <a:ext cx="1217509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A5C172B-E52B-B8C2-6361-32D9C21C67E0}"/>
              </a:ext>
            </a:extLst>
          </p:cNvPr>
          <p:cNvSpPr txBox="1"/>
          <p:nvPr/>
        </p:nvSpPr>
        <p:spPr>
          <a:xfrm>
            <a:off x="7538115" y="2948136"/>
            <a:ext cx="38563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500" b="1" i="1" dirty="0">
                <a:solidFill>
                  <a:schemeClr val="bg1"/>
                </a:solidFill>
                <a:latin typeface="AMX Black" pitchFamily="2" charset="0"/>
              </a:rPr>
              <a:t>O QUE É GIGA VELOCIDADE?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6E99932A-740F-41C9-AE26-87EAE749A3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5601" y="4198225"/>
            <a:ext cx="3770917" cy="99388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AF99874C-9911-1ECB-CDBD-5BEAA20D86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192" y="593177"/>
            <a:ext cx="4129810" cy="1088477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4DF1950E-35D6-B23C-6EB0-D4E43CED21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967" y="192209"/>
            <a:ext cx="11473165" cy="3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0A9EDFF7-401C-6853-6AFC-77389AF89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275" y="1200149"/>
            <a:ext cx="11601450" cy="52332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B1B030A-09D3-D8BC-4383-526AC29C3817}"/>
              </a:ext>
            </a:extLst>
          </p:cNvPr>
          <p:cNvSpPr txBox="1"/>
          <p:nvPr/>
        </p:nvSpPr>
        <p:spPr>
          <a:xfrm>
            <a:off x="783102" y="2643274"/>
            <a:ext cx="38593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  <a:latin typeface="AMX Medium" pitchFamily="2" charset="0"/>
              </a:rPr>
              <a:t>Tecnologia de rede óptica passiva e infraestrutura com </a:t>
            </a:r>
            <a:r>
              <a:rPr lang="pt-BR" sz="3000" i="1" dirty="0" err="1">
                <a:solidFill>
                  <a:schemeClr val="bg1"/>
                </a:solidFill>
                <a:latin typeface="AMX Medium" pitchFamily="2" charset="0"/>
              </a:rPr>
              <a:t>OLTs</a:t>
            </a:r>
            <a:r>
              <a:rPr lang="pt-BR" sz="3000" i="1" dirty="0">
                <a:solidFill>
                  <a:schemeClr val="bg1"/>
                </a:solidFill>
                <a:latin typeface="AMX Medium" pitchFamily="2" charset="0"/>
              </a:rPr>
              <a:t> e </a:t>
            </a:r>
            <a:r>
              <a:rPr lang="pt-BR" sz="3000" i="1" dirty="0" err="1">
                <a:solidFill>
                  <a:schemeClr val="bg1"/>
                </a:solidFill>
                <a:latin typeface="AMX Medium" pitchFamily="2" charset="0"/>
              </a:rPr>
              <a:t>splitters</a:t>
            </a:r>
            <a:endParaRPr lang="pt-BR" sz="3000" i="1" dirty="0">
              <a:solidFill>
                <a:schemeClr val="bg1"/>
              </a:solidFill>
              <a:latin typeface="AMX Medium" pitchFamily="2" charset="0"/>
            </a:endParaRP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30BA1F7F-E894-C8AD-20AC-C13E9CE7B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68" y="2177957"/>
            <a:ext cx="1054720" cy="1562632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10F4ACEA-8316-0C33-F8F6-53F999AAF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62" y="2941776"/>
            <a:ext cx="1053279" cy="1635413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22E09FE8-A34D-5715-C1BA-F0347649C1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75" y="4285487"/>
            <a:ext cx="1053278" cy="1562631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DDEF1CB-2EC1-C029-5EC4-EEAF5A3CA14B}"/>
              </a:ext>
            </a:extLst>
          </p:cNvPr>
          <p:cNvGrpSpPr/>
          <p:nvPr/>
        </p:nvGrpSpPr>
        <p:grpSpPr>
          <a:xfrm>
            <a:off x="4737246" y="1777753"/>
            <a:ext cx="1687397" cy="3988425"/>
            <a:chOff x="4737246" y="1777753"/>
            <a:chExt cx="1687397" cy="3988425"/>
          </a:xfrm>
        </p:grpSpPr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F31AC080-3D75-4F60-1B83-FF47BA623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264" y="1777753"/>
              <a:ext cx="901362" cy="2952509"/>
            </a:xfrm>
            <a:prstGeom prst="rect">
              <a:avLst/>
            </a:prstGeom>
          </p:spPr>
        </p:pic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1BF13C41-FA47-6B9F-1866-B6B9C880AAF9}"/>
                </a:ext>
              </a:extLst>
            </p:cNvPr>
            <p:cNvSpPr txBox="1"/>
            <p:nvPr/>
          </p:nvSpPr>
          <p:spPr>
            <a:xfrm>
              <a:off x="4737246" y="4842848"/>
              <a:ext cx="168739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>
                  <a:solidFill>
                    <a:schemeClr val="bg1"/>
                  </a:solidFill>
                </a:rPr>
                <a:t>OLT</a:t>
              </a:r>
            </a:p>
            <a:p>
              <a:pPr algn="ctr"/>
              <a:r>
                <a:rPr lang="pt-BR" b="1" dirty="0" err="1">
                  <a:solidFill>
                    <a:schemeClr val="bg1"/>
                  </a:solidFill>
                </a:rPr>
                <a:t>Optical</a:t>
              </a:r>
              <a:endParaRPr lang="pt-BR" b="1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Lime Terminal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CD62F879-13AA-C215-A4E8-9F12DC4833CB}"/>
              </a:ext>
            </a:extLst>
          </p:cNvPr>
          <p:cNvGrpSpPr/>
          <p:nvPr/>
        </p:nvGrpSpPr>
        <p:grpSpPr>
          <a:xfrm>
            <a:off x="6785745" y="3809682"/>
            <a:ext cx="1687397" cy="1289912"/>
            <a:chOff x="6785745" y="3809682"/>
            <a:chExt cx="1687397" cy="1289912"/>
          </a:xfrm>
        </p:grpSpPr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72B7CC21-6677-6B21-1B90-1A324F657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587" y="3809682"/>
              <a:ext cx="751938" cy="749603"/>
            </a:xfrm>
            <a:prstGeom prst="rect">
              <a:avLst/>
            </a:prstGeom>
          </p:spPr>
        </p:pic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AB1A078B-AD8F-F3A7-8D6E-EB67D101CA01}"/>
                </a:ext>
              </a:extLst>
            </p:cNvPr>
            <p:cNvSpPr txBox="1"/>
            <p:nvPr/>
          </p:nvSpPr>
          <p:spPr>
            <a:xfrm>
              <a:off x="6785745" y="4730262"/>
              <a:ext cx="1687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>
                  <a:solidFill>
                    <a:schemeClr val="bg1"/>
                  </a:solidFill>
                </a:rPr>
                <a:t>Splitter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74130440-ED23-2B49-622B-24E07A094571}"/>
              </a:ext>
            </a:extLst>
          </p:cNvPr>
          <p:cNvCxnSpPr>
            <a:cxnSpLocks/>
          </p:cNvCxnSpPr>
          <p:nvPr/>
        </p:nvCxnSpPr>
        <p:spPr>
          <a:xfrm>
            <a:off x="5943600" y="4184483"/>
            <a:ext cx="1532238" cy="0"/>
          </a:xfrm>
          <a:prstGeom prst="line">
            <a:avLst/>
          </a:prstGeom>
          <a:ln w="28575">
            <a:solidFill>
              <a:srgbClr val="CDCEC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DA974D47-C697-8EA5-FFCB-9D3B118AF8F5}"/>
              </a:ext>
            </a:extLst>
          </p:cNvPr>
          <p:cNvCxnSpPr>
            <a:cxnSpLocks/>
          </p:cNvCxnSpPr>
          <p:nvPr/>
        </p:nvCxnSpPr>
        <p:spPr>
          <a:xfrm>
            <a:off x="7768281" y="4184483"/>
            <a:ext cx="2563496" cy="0"/>
          </a:xfrm>
          <a:prstGeom prst="line">
            <a:avLst/>
          </a:prstGeom>
          <a:ln w="28575">
            <a:solidFill>
              <a:srgbClr val="CDCEC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57457B55-BB56-2F90-6C42-E13F80C55C3D}"/>
              </a:ext>
            </a:extLst>
          </p:cNvPr>
          <p:cNvCxnSpPr>
            <a:cxnSpLocks/>
          </p:cNvCxnSpPr>
          <p:nvPr/>
        </p:nvCxnSpPr>
        <p:spPr>
          <a:xfrm flipV="1">
            <a:off x="7910918" y="3394709"/>
            <a:ext cx="1178410" cy="676585"/>
          </a:xfrm>
          <a:prstGeom prst="line">
            <a:avLst/>
          </a:prstGeom>
          <a:ln w="28575">
            <a:solidFill>
              <a:srgbClr val="CDCEC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30DB2255-A0A7-13CC-3200-2064FF38A953}"/>
              </a:ext>
            </a:extLst>
          </p:cNvPr>
          <p:cNvCxnSpPr>
            <a:cxnSpLocks/>
          </p:cNvCxnSpPr>
          <p:nvPr/>
        </p:nvCxnSpPr>
        <p:spPr>
          <a:xfrm>
            <a:off x="7961870" y="4342756"/>
            <a:ext cx="1033114" cy="850491"/>
          </a:xfrm>
          <a:prstGeom prst="line">
            <a:avLst/>
          </a:prstGeom>
          <a:ln w="28575">
            <a:solidFill>
              <a:srgbClr val="CDCEC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6561F6A-64C5-53F7-3966-935BF0A39F5D}"/>
              </a:ext>
            </a:extLst>
          </p:cNvPr>
          <p:cNvSpPr txBox="1"/>
          <p:nvPr/>
        </p:nvSpPr>
        <p:spPr>
          <a:xfrm>
            <a:off x="2786575" y="35730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880000"/>
                </a:solidFill>
                <a:latin typeface="AMX Black" pitchFamily="2" charset="0"/>
                <a:sym typeface="Quattrocento Sans"/>
              </a:rPr>
              <a:t>COMO FUNCIONA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01E792FE-25AB-A14B-5AD2-0F33ADA8C1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26770" y="587088"/>
            <a:ext cx="2774201" cy="4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3B99DB3-49B5-0384-1F1C-0A4952F2C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4" b="49701"/>
          <a:stretch>
            <a:fillRect/>
          </a:stretch>
        </p:blipFill>
        <p:spPr>
          <a:xfrm>
            <a:off x="1096241" y="939426"/>
            <a:ext cx="5073331" cy="270824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3589AE2-7713-8E3B-C9CB-959929A5D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4" b="49701"/>
          <a:stretch>
            <a:fillRect/>
          </a:stretch>
        </p:blipFill>
        <p:spPr>
          <a:xfrm>
            <a:off x="6163765" y="939426"/>
            <a:ext cx="5073331" cy="27082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90D290-CAF2-E67C-EFF1-36A0E1686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9" r="50374" b="-1488"/>
          <a:stretch>
            <a:fillRect/>
          </a:stretch>
        </p:blipFill>
        <p:spPr>
          <a:xfrm>
            <a:off x="1096241" y="3626070"/>
            <a:ext cx="5073331" cy="2708244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F770B78A-3569-FCD1-DA91-EB50B6594AD1}"/>
              </a:ext>
            </a:extLst>
          </p:cNvPr>
          <p:cNvGrpSpPr/>
          <p:nvPr/>
        </p:nvGrpSpPr>
        <p:grpSpPr>
          <a:xfrm>
            <a:off x="6163765" y="3647670"/>
            <a:ext cx="5073331" cy="2708244"/>
            <a:chOff x="6163765" y="3626070"/>
            <a:chExt cx="5073331" cy="2708244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EE8EA0D3-258F-DC43-1E40-0E8AEE53C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74" t="51568" b="-1867"/>
            <a:stretch>
              <a:fillRect/>
            </a:stretch>
          </p:blipFill>
          <p:spPr>
            <a:xfrm>
              <a:off x="6163765" y="3626070"/>
              <a:ext cx="5073331" cy="2708244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94FF5B8-3DE8-32B5-BD4F-6D3063817F4F}"/>
                </a:ext>
              </a:extLst>
            </p:cNvPr>
            <p:cNvSpPr/>
            <p:nvPr/>
          </p:nvSpPr>
          <p:spPr>
            <a:xfrm>
              <a:off x="10584618" y="5639616"/>
              <a:ext cx="532161" cy="538055"/>
            </a:xfrm>
            <a:prstGeom prst="rect">
              <a:avLst/>
            </a:prstGeom>
            <a:solidFill>
              <a:srgbClr val="A09E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471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4EBF86E5-EC9C-4D25-8435-033595C1A1A5}">
  <ds:schemaRefs>
    <ds:schemaRef ds:uri="05ec3496-d55f-4088-b91d-c078abc80e92"/>
    <ds:schemaRef ds:uri="81d509b4-a50c-4eb4-9c41-c741e6a750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121849-4437-4D97-8050-36BB5475C8C5}">
  <ds:schemaRefs>
    <ds:schemaRef ds:uri="http://schemas.microsoft.com/office/2006/documentManagement/types"/>
    <ds:schemaRef ds:uri="05ec3496-d55f-4088-b91d-c078abc80e92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1d509b4-a50c-4eb4-9c41-c741e6a75022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1473</TotalTime>
  <Words>4173</Words>
  <Application>Microsoft Office PowerPoint</Application>
  <PresentationFormat>Widescreen</PresentationFormat>
  <Paragraphs>427</Paragraphs>
  <Slides>44</Slides>
  <Notes>43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2" baseType="lpstr">
      <vt:lpstr>AMX</vt:lpstr>
      <vt:lpstr>AMX Black</vt:lpstr>
      <vt:lpstr>AMX Medium</vt:lpstr>
      <vt:lpstr>Aptos</vt:lpstr>
      <vt:lpstr>Arial</vt:lpstr>
      <vt:lpstr>Arial Black</vt:lpstr>
      <vt:lpstr>Calibri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Felipe Guimarães</cp:lastModifiedBy>
  <cp:revision>184</cp:revision>
  <dcterms:created xsi:type="dcterms:W3CDTF">2025-01-06T18:07:00Z</dcterms:created>
  <dcterms:modified xsi:type="dcterms:W3CDTF">2026-04-23T20:31:18Z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