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750" r:id="rId5"/>
    <p:sldId id="2147471072" r:id="rId6"/>
    <p:sldId id="818" r:id="rId7"/>
    <p:sldId id="2147474309" r:id="rId8"/>
    <p:sldId id="2147480247" r:id="rId9"/>
    <p:sldId id="2147480248" r:id="rId10"/>
    <p:sldId id="2147474322" r:id="rId11"/>
    <p:sldId id="2147474323" r:id="rId12"/>
    <p:sldId id="2147474324" r:id="rId13"/>
    <p:sldId id="2147474320" r:id="rId14"/>
    <p:sldId id="2147474325" r:id="rId15"/>
    <p:sldId id="2147474326" r:id="rId16"/>
    <p:sldId id="2147480255" r:id="rId17"/>
    <p:sldId id="2147480250" r:id="rId18"/>
    <p:sldId id="2147474329" r:id="rId19"/>
    <p:sldId id="1203" r:id="rId20"/>
    <p:sldId id="2147474339" r:id="rId21"/>
    <p:sldId id="2147474338" r:id="rId22"/>
    <p:sldId id="1213" r:id="rId23"/>
    <p:sldId id="2147474331" r:id="rId24"/>
    <p:sldId id="1278" r:id="rId25"/>
    <p:sldId id="2147474330" r:id="rId26"/>
    <p:sldId id="2147474332" r:id="rId27"/>
    <p:sldId id="2147480261" r:id="rId28"/>
    <p:sldId id="2147480251" r:id="rId29"/>
    <p:sldId id="1232" r:id="rId30"/>
    <p:sldId id="2147480253" r:id="rId31"/>
    <p:sldId id="1272" r:id="rId32"/>
    <p:sldId id="2147480254" r:id="rId33"/>
    <p:sldId id="2147480236" r:id="rId34"/>
    <p:sldId id="2147480252" r:id="rId35"/>
    <p:sldId id="2147474337" r:id="rId36"/>
    <p:sldId id="2147474341" r:id="rId37"/>
    <p:sldId id="1245" r:id="rId38"/>
    <p:sldId id="1246" r:id="rId39"/>
    <p:sldId id="1254" r:id="rId40"/>
    <p:sldId id="2147480256" r:id="rId41"/>
    <p:sldId id="2147480257" r:id="rId42"/>
    <p:sldId id="2147480258" r:id="rId43"/>
    <p:sldId id="2147480259" r:id="rId44"/>
    <p:sldId id="2147480260" r:id="rId45"/>
    <p:sldId id="1241" r:id="rId46"/>
    <p:sldId id="1264" r:id="rId47"/>
    <p:sldId id="4451" r:id="rId4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E6EB30-7414-92B4-C6DC-DC1158D96524}" name="JESSICA FERREIRA TERRAZZAN" initials="JT" userId="S::jessica.terrazzan@claro.com.br::42d0adae-447a-4881-8ceb-a97c0b430b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4242"/>
    <a:srgbClr val="5F4140"/>
    <a:srgbClr val="C00000"/>
    <a:srgbClr val="F3901A"/>
    <a:srgbClr val="FF0000"/>
    <a:srgbClr val="A09EA3"/>
    <a:srgbClr val="1AEE1A"/>
    <a:srgbClr val="FD988D"/>
    <a:srgbClr val="F6AEA4"/>
    <a:srgbClr val="FFB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61"/>
    <p:restoredTop sz="90408" autoAdjust="0"/>
  </p:normalViewPr>
  <p:slideViewPr>
    <p:cSldViewPr snapToGrid="0">
      <p:cViewPr varScale="1">
        <p:scale>
          <a:sx n="111" d="100"/>
          <a:sy n="111" d="100"/>
        </p:scale>
        <p:origin x="12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18574-DBF7-465D-B037-FE631F471BB2}" type="datetimeFigureOut">
              <a:rPr lang="pt-BR" smtClean="0"/>
              <a:t>22/04/2026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C3D8E-6D01-472B-9760-E65C392860F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7F4E7-FAD2-4647-8906-E26341934885}" type="datetimeFigureOut">
              <a:rPr lang="pt-BR" smtClean="0"/>
              <a:t>22/04/2026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8D6E9-7293-45A1-A027-6FB283E65FDD}" type="slidenum">
              <a:rPr lang="pt-BR" smtClean="0"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Calibri"/>
                <a:ea typeface="Calibri"/>
                <a:cs typeface="Calibri"/>
              </a:rPr>
              <a:t>Facilitador: </a:t>
            </a:r>
            <a:r>
              <a:rPr lang="pt-BR"/>
              <a:t>Dê as boas-vindas aos participantes.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8163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Após responder as possíveis dúvidas, direcione os participantes para a atividade.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7253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Apresente a pergunta e peça para que os </a:t>
            </a:r>
            <a:r>
              <a:rPr lang="pt-BR" b="0"/>
              <a:t>participantes indiquem </a:t>
            </a:r>
            <a:r>
              <a:rPr lang="pt-BR"/>
              <a:t>a alternativa correta no chat.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8448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A40B6-92BB-1DD2-0AE2-10AFC134A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70E5B05-86FC-C005-77FD-EB89FBC6C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DEC7AA7-9FD0-A2D0-91C2-BB92D37FA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r>
              <a:rPr lang="pt-BR" dirty="0"/>
              <a:t> Explique que a alternativa correta é a B. Reforce que a baixa latência não está relacionada ao carregamento de páginas estáticas, pois esse processo depende principalmente da velocidade de download.</a:t>
            </a:r>
          </a:p>
          <a:p>
            <a:endParaRPr lang="pt-BR" dirty="0"/>
          </a:p>
          <a:p>
            <a:r>
              <a:rPr lang="pt-BR" dirty="0"/>
              <a:t>Destaque que a baixa latência é um diferencial das Giga Velocidades porque melhora o desempenho de aplicações que exigem comunicação contínua e resposta imediata, como reuniões online, suporte remoto, integrações com sistemas em nuvem e outras operações corporativas que precisam de precisão e estabilidade.</a:t>
            </a:r>
          </a:p>
          <a:p>
            <a:endParaRPr lang="pt-BR" dirty="0"/>
          </a:p>
          <a:p>
            <a:r>
              <a:rPr lang="pt-BR" dirty="0"/>
              <a:t>Finalize reforçando que entender esse conceito é essencial para demonstrar ao cliente os benefícios reais da Giga Velocidade no ambiente corporativo e conduza para o próximo tópico.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4120CE-17E9-FDC9-D6C5-96F50E5DC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402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2F462-F0F6-8548-60FD-1D8A7A38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8C72F78-C6E7-109E-2012-E09EA6260F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9D80E2-F393-8811-DFDC-68FED8F05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Inicie o próximo tópico sobre Wi-Fi 7.</a:t>
            </a:r>
          </a:p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C66C921-1643-92B6-AB44-A0350D0BC3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5146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Explique que o Wi-Fi 7 é a nova geração do Wi-Fi que segue o padrão 802.11be. </a:t>
            </a:r>
          </a:p>
          <a:p>
            <a:endParaRPr lang="pt-BR"/>
          </a:p>
          <a:p>
            <a:r>
              <a:rPr lang="pt-BR"/>
              <a:t>Esse padrão é o nome técnico que define as regras e melhorias da tecnologia, garantindo mais velocidade, menor latência e melhor desempenho com muitos dispositivos conectados.</a:t>
            </a:r>
          </a:p>
          <a:p>
            <a:endParaRPr lang="pt-BR"/>
          </a:p>
          <a:p>
            <a:r>
              <a:rPr lang="pt-BR"/>
              <a:t>Reforce que o Wi-Fi 7 funciona muito bem em ambientes corporativos e industriais, entregando conexão rápida, estável e preparada para operações de alta demanda.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411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E</a:t>
            </a:r>
            <a:r>
              <a:rPr lang="pt-BR" b="0"/>
              <a:t>xplique os 5 benefícios do Wi-Fi 7:</a:t>
            </a:r>
          </a:p>
          <a:p>
            <a:endParaRPr lang="pt-BR"/>
          </a:p>
          <a:p>
            <a:pPr marL="228600" indent="-228600">
              <a:buFont typeface="+mj-lt"/>
              <a:buAutoNum type="arabicPeriod"/>
            </a:pPr>
            <a:r>
              <a:rPr lang="pt-BR" b="1"/>
              <a:t>Velocidades ultrarrápidas: </a:t>
            </a:r>
            <a:r>
              <a:rPr lang="pt-BR" b="0"/>
              <a:t>permite até 46 Gbps, muito superiores às gerações anteriores, garantindo transferência de dados extremamente rápida e suporte a múltiplas atividades simultâneas sem lentidão. </a:t>
            </a:r>
          </a:p>
          <a:p>
            <a:pPr marL="228600" indent="-228600">
              <a:buFont typeface="+mj-lt"/>
              <a:buAutoNum type="arabicPeriod"/>
            </a:pPr>
            <a:r>
              <a:rPr lang="pt-BR" b="1"/>
              <a:t>Operação </a:t>
            </a:r>
            <a:r>
              <a:rPr lang="pt-BR" b="1" err="1"/>
              <a:t>Multi-Link</a:t>
            </a:r>
            <a:r>
              <a:rPr lang="pt-BR" b="1"/>
              <a:t>: </a:t>
            </a:r>
            <a:r>
              <a:rPr lang="pt-BR" b="0"/>
              <a:t>possibilita o uso simultâneo de várias bandas de frequência, proporcionando conexões mais estáveis e eficientes, mesmo em ambientes com muitos dispositivos conectados. </a:t>
            </a:r>
          </a:p>
          <a:p>
            <a:pPr marL="228600" indent="-228600">
              <a:buFont typeface="+mj-lt"/>
              <a:buAutoNum type="arabicPeriod"/>
            </a:pPr>
            <a:r>
              <a:rPr lang="pt-BR" b="1"/>
              <a:t>Suporte às bandas 2,4 GHz, 2,4 (IoT), 5 GHz e 6 GHz: </a:t>
            </a:r>
            <a:r>
              <a:rPr lang="pt-BR" b="0"/>
              <a:t>oferece maior flexibilidade e melhor aproveitamento da rede, permitindo que diferentes dispositivos operem na banda mais adequada para cada necessidade. </a:t>
            </a:r>
          </a:p>
          <a:p>
            <a:pPr marL="228600" indent="-228600">
              <a:buFont typeface="+mj-lt"/>
              <a:buAutoNum type="arabicPeriod"/>
            </a:pPr>
            <a:r>
              <a:rPr lang="pt-BR" b="1"/>
              <a:t>Compatibilidade com Wi-Fi anterior: </a:t>
            </a:r>
            <a:r>
              <a:rPr lang="pt-BR" b="0"/>
              <a:t>garante que dispositivos mais antigos continuem funcionando normalmente, facilitando a integração de equipamentos existentes com a nova tecnologia. </a:t>
            </a:r>
          </a:p>
          <a:p>
            <a:pPr marL="228600" indent="-228600">
              <a:buFont typeface="+mj-lt"/>
              <a:buAutoNum type="arabicPeriod"/>
            </a:pPr>
            <a:r>
              <a:rPr lang="pt-BR" b="1"/>
              <a:t>Desempenho: </a:t>
            </a:r>
            <a:r>
              <a:rPr lang="pt-BR" b="0"/>
              <a:t>ideal para ambientes com alta densidade de rede e dispositivos IoT, mantendo a rede rápida e confiável mesmo com grande número de conexões simultâneas.</a:t>
            </a:r>
          </a:p>
          <a:p>
            <a:pPr marL="0" indent="0">
              <a:buFont typeface="+mj-lt"/>
              <a:buNone/>
            </a:pPr>
            <a:endParaRPr lang="pt-BR" b="0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683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Explique comparando que a fibra óptica GPON oferece velocidades de até 1 Gbps, sendo ideal para uso moderado de dados, enquanto a nova geração de fibra Giga Velocidade chega a 5 e 10 Gbps simétricos, com 4x mais capacidade que o GPON, ideal para uso intenso em sistemas em nuvem, videoconferências e </a:t>
            </a:r>
            <a:r>
              <a:rPr lang="pt-BR" err="1"/>
              <a:t>ERPs</a:t>
            </a:r>
            <a:r>
              <a:rPr lang="pt-BR"/>
              <a:t> interligando os setores. </a:t>
            </a:r>
          </a:p>
          <a:p>
            <a:endParaRPr lang="pt-BR"/>
          </a:p>
          <a:p>
            <a:r>
              <a:rPr lang="pt-BR"/>
              <a:t>Ressalte que a Giga Velocidade garante conectividade total e estável, preparada para o futuro digital, e que o Wi-Fi 7 é um diferencial competitivo, proporcionando mais inteligência e melhor aproveitamento da rede.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6975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explique a evolução do Wi-Fi comparando </a:t>
            </a:r>
            <a:r>
              <a:rPr lang="pt-BR" b="1"/>
              <a:t>Wi-Fi 6</a:t>
            </a:r>
            <a:r>
              <a:rPr lang="pt-BR"/>
              <a:t> e </a:t>
            </a:r>
            <a:r>
              <a:rPr lang="pt-BR" b="1"/>
              <a:t>Wi-Fi 7.</a:t>
            </a:r>
          </a:p>
          <a:p>
            <a:endParaRPr lang="pt-BR" b="1"/>
          </a:p>
          <a:p>
            <a:r>
              <a:rPr lang="pt-BR" b="0"/>
              <a:t>O</a:t>
            </a:r>
            <a:r>
              <a:rPr lang="pt-BR"/>
              <a:t> Wi-Fi 6 opera em 2,4 GHz e 5 GHz, oferecendo velocidades de 800 M ou 1 GB, enquanto o Wi-Fi 7 amplia para 2,4 GHz (IoT), 5 GHz e 6 GHz, permitindo mais flexibilidade e suportando mais dispositivos simultaneamente. </a:t>
            </a:r>
          </a:p>
          <a:p>
            <a:endParaRPr lang="pt-BR"/>
          </a:p>
          <a:p>
            <a:r>
              <a:rPr lang="pt-BR"/>
              <a:t>O Wi-Fi 7 também oferece planos de 5 GB e 10 GB, garantindo maior performance e tráfego. Seu diferencial é somar a capacidade de todas as faixas ao mesmo tempo.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3058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Explique que as redes Wi-Fi funcionam utilizando diferentes faixas de frequência — 2,4 GHz, 5 GHz e 6 GHz. Essas faixas são como “caminhos” que o roteador usa para enviar e receber dados.</a:t>
            </a:r>
          </a:p>
          <a:p>
            <a:endParaRPr lang="pt-BR"/>
          </a:p>
          <a:p>
            <a:r>
              <a:rPr lang="pt-BR"/>
              <a:t>Ressalte que cada faixa tem suas próprias características:</a:t>
            </a:r>
          </a:p>
          <a:p>
            <a:r>
              <a:rPr lang="pt-BR" b="1"/>
              <a:t>2,4 GHz</a:t>
            </a:r>
            <a:r>
              <a:rPr lang="pt-BR"/>
              <a:t>: maior alcance, porém mais sujeita a interferências. </a:t>
            </a:r>
          </a:p>
          <a:p>
            <a:r>
              <a:rPr lang="pt-BR" b="1"/>
              <a:t>5 GHz</a:t>
            </a:r>
            <a:r>
              <a:rPr lang="pt-BR"/>
              <a:t>: velocidade maior, com alcance um pouco menor. </a:t>
            </a:r>
          </a:p>
          <a:p>
            <a:r>
              <a:rPr lang="pt-BR" b="1"/>
              <a:t>6 GHz</a:t>
            </a:r>
            <a:r>
              <a:rPr lang="pt-BR"/>
              <a:t>: ainda mais rápida e com menos interferência, ideal para ambientes modernos e com muitos dispositivos. </a:t>
            </a:r>
          </a:p>
          <a:p>
            <a:endParaRPr lang="pt-BR"/>
          </a:p>
          <a:p>
            <a:r>
              <a:rPr lang="pt-BR"/>
              <a:t>Reforce que entender essas faixas ajuda a perceber como o Wi-Fi escolhe o melhor caminho para oferecer mais velocidade, estabilidade e qualidade de conexão no dia a dia.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806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Comente de forma descontraída que essa cena é tão real no dia a dia de algumas empresas que “</a:t>
            </a:r>
            <a:r>
              <a:rPr lang="pt-BR" i="0"/>
              <a:t>nem é meme</a:t>
            </a:r>
            <a:r>
              <a:rPr lang="pt-BR"/>
              <a:t>”. Depois, siga para o conteúdo de Wi-Fi </a:t>
            </a:r>
            <a:r>
              <a:rPr lang="pt-BR" err="1"/>
              <a:t>Mesh</a:t>
            </a:r>
            <a:r>
              <a:rPr lang="pt-BR"/>
              <a:t>, mostrando que existe solução pra isso.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68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Calibri"/>
                <a:ea typeface="Calibri"/>
                <a:cs typeface="Calibri"/>
              </a:rPr>
              <a:t>Facilitador: </a:t>
            </a:r>
            <a:r>
              <a:rPr lang="pt-BR" b="0">
                <a:latin typeface="Calibri"/>
                <a:ea typeface="Calibri"/>
                <a:cs typeface="Calibri"/>
              </a:rPr>
              <a:t>E</a:t>
            </a:r>
            <a:r>
              <a:rPr lang="pt-BR"/>
              <a:t>stabeleça os combinados com o grupo.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0584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/>
              <a:t>Facilitador: </a:t>
            </a:r>
            <a:r>
              <a:rPr lang="pt-BR"/>
              <a:t>Explique que o </a:t>
            </a:r>
            <a:r>
              <a:rPr lang="pt-BR" b="1"/>
              <a:t>Wi-Fi </a:t>
            </a:r>
            <a:r>
              <a:rPr lang="pt-BR" b="1" err="1"/>
              <a:t>Mesh</a:t>
            </a:r>
            <a:r>
              <a:rPr lang="pt-BR"/>
              <a:t> é uma tecnologia de rede sem fio de alta performance que utiliza múltiplos pontos de acesso interconectados para cobrir todo o ambiente, garantindo sinal estável e de qualidade em qualquer área da empresa.</a:t>
            </a:r>
          </a:p>
          <a:p>
            <a:endParaRPr lang="pt-BR"/>
          </a:p>
          <a:p>
            <a:r>
              <a:rPr lang="pt-BR"/>
              <a:t>Reforce que o </a:t>
            </a:r>
            <a:r>
              <a:rPr lang="pt-BR" b="1" err="1"/>
              <a:t>Mesh</a:t>
            </a:r>
            <a:r>
              <a:rPr lang="pt-BR" b="1"/>
              <a:t> Wi-Fi 7</a:t>
            </a:r>
            <a:r>
              <a:rPr lang="pt-BR"/>
              <a:t> é mais rápido, estável e eficiente, permite a conexão simultânea de vários dispositivos sem perda de performance e integra-se às Giga Velocidades de 5 e 10 Giga.</a:t>
            </a:r>
          </a:p>
          <a:p>
            <a:endParaRPr lang="pt-BR"/>
          </a:p>
          <a:p>
            <a:r>
              <a:rPr lang="pt-BR"/>
              <a:t>Destaque que essa solução entrega uma experiência completa para o cliente, aumenta a </a:t>
            </a:r>
            <a:r>
              <a:rPr lang="pt-BR" b="1"/>
              <a:t>percepção de valor </a:t>
            </a:r>
            <a:r>
              <a:rPr lang="pt-BR"/>
              <a:t>do plano e reduz reclamações de Wi-Fi, diminuindo o risco de cancelamentos.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1875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6DB10-4A24-3FC3-E4E7-8644C5423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B72CEBE-E1FF-1BC0-38FF-EC2DA2E9B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BB7FF06-A36F-4D6C-081A-824A2B4ED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Faça a chamada para a atividade a seguir.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1A77A7-42D9-1D9C-08EB-B70011ECB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5617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Apresente a pergunta e peça para que os </a:t>
            </a:r>
            <a:r>
              <a:rPr lang="pt-BR" b="0"/>
              <a:t>participantes indiquem </a:t>
            </a:r>
            <a:r>
              <a:rPr lang="pt-BR"/>
              <a:t>a alternativa correta no chat.</a:t>
            </a:r>
            <a:endParaRPr lang="pt-BR" b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518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023B9-94A0-886F-A064-99621CAF8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0E60975-1D59-5146-70BD-222606723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F104993-E28C-BC4D-6CF9-5DEFA28FD1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pt-BR" b="1" dirty="0"/>
              <a:t>Facilitador:</a:t>
            </a:r>
            <a:r>
              <a:rPr lang="pt-BR" dirty="0"/>
              <a:t> Indique que a afirmação é </a:t>
            </a:r>
            <a:r>
              <a:rPr lang="pt-BR" b="1" dirty="0"/>
              <a:t>errada</a:t>
            </a:r>
            <a:r>
              <a:rPr lang="pt-BR" dirty="0"/>
              <a:t>, porque o Wi-Fi 7 oferece ganhos significativos de velocidade e capacidade, operando simultaneamente nas bandas de 2,4 GHz, 5 GHz e 6 GHz via </a:t>
            </a:r>
            <a:r>
              <a:rPr lang="pt-BR" dirty="0" err="1"/>
              <a:t>Multi-Link</a:t>
            </a:r>
            <a:r>
              <a:rPr lang="pt-BR" dirty="0"/>
              <a:t>, enquanto o Wi-Fi 6 alterna entre faixas. </a:t>
            </a:r>
          </a:p>
          <a:p>
            <a:pPr lvl="0">
              <a:defRPr/>
            </a:pPr>
            <a:endParaRPr lang="pt-BR" dirty="0"/>
          </a:p>
          <a:p>
            <a:pPr lvl="0">
              <a:defRPr/>
            </a:pPr>
            <a:r>
              <a:rPr lang="pt-BR" dirty="0"/>
              <a:t>Além disso, a Claro oferece o GPON (até 1 Gbps) e também evoluiu para o Giga Velocidade (5 e 10 Gbps), permitindo que o Wi-Fi 7 entregue seu potencial máximo; portanto, a limitação de 1 Gbps não se aplica à nova infraestrutura. </a:t>
            </a:r>
          </a:p>
          <a:p>
            <a:pPr lvl="0">
              <a:defRPr/>
            </a:pPr>
            <a:endParaRPr lang="pt-BR" dirty="0"/>
          </a:p>
          <a:p>
            <a:pPr lvl="0">
              <a:defRPr/>
            </a:pPr>
            <a:r>
              <a:rPr lang="pt-BR" dirty="0"/>
              <a:t>Direcione para o próximo tópico.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E4CF3C-6149-3BFC-036F-19BA2D302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52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27DEF-CDF0-CD89-623C-3623F9D42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2B4B748-E210-3745-A059-175EA2310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E030A86-A25F-A044-3D4F-2993AAE33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dirty="0"/>
              <a:t>Inicie o próximo tópico sobre Portfólio.</a:t>
            </a:r>
          </a:p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2B9B0D-3829-7946-0A71-216577765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8593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</a:t>
            </a:r>
            <a:r>
              <a:rPr lang="pt-BR" b="0"/>
              <a:t>Explique que, com as Gigas Velocidades, o portfólio oferece planos de 5 e 10 GB, pensados para empresas que precisam de mais velocidade, confiabilidade e performance, garantindo conectividade preparada para o presente e o futuro.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3472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91598-E2DA-6B36-D12D-8C416A81E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47BBAA9-6272-EC82-70E6-3B4B7330F7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A3E2003-467B-CED4-5972-5987D4C9B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dirty="0"/>
              <a:t>Apresente os planos disponíveis, destacando as velocidades de 5 e 10 GB.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276373-9DF5-AA85-38AA-8E8F08BBB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1892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</a:t>
            </a:r>
            <a:r>
              <a:rPr lang="pt-BR" b="0"/>
              <a:t>explique que todos os planos oferecem Soluções Digitais, com conteúdos exclusivos e proteção digital, e que quanto maior a velocidade contratada, mais soluções o cliente terá.</a:t>
            </a:r>
          </a:p>
          <a:p>
            <a:endParaRPr lang="pt-BR" b="0"/>
          </a:p>
          <a:p>
            <a:r>
              <a:rPr lang="pt-BR" b="0" err="1"/>
              <a:t>Skeelo</a:t>
            </a:r>
            <a:r>
              <a:rPr lang="pt-BR" b="0"/>
              <a:t>: plataforma de livros em áudio com categorias voltadas para empresas, como Empreendedorismo, Gestão e Biografias. </a:t>
            </a:r>
          </a:p>
          <a:p>
            <a:r>
              <a:rPr lang="pt-BR" b="0"/>
              <a:t>McAfee: antivírus com VPN para computadores, celulares, tablets e leitores digitais, garantindo mais segurança para o negócio. </a:t>
            </a:r>
          </a:p>
          <a:p>
            <a:r>
              <a:rPr lang="pt-BR" b="0"/>
              <a:t>Claro Banca: aplicativo de notícias e revistas, disponível para leitura a qualquer hora e em qualquer lugar. </a:t>
            </a:r>
          </a:p>
          <a:p>
            <a:r>
              <a:rPr lang="pt-BR" b="0"/>
              <a:t>Microsoft 365: pacote completo de programas que facilita o dia a dia e aumenta a produtividade da empresa.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>
              <a:solidFill>
                <a:prstClr val="black"/>
              </a:solidFill>
              <a:latin typeface="+mn-lt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>
              <a:solidFill>
                <a:prstClr val="black"/>
              </a:solidFill>
              <a:latin typeface="+mn-lt"/>
              <a:ea typeface="+mn-ea"/>
              <a:cs typeface="Calibri" panose="020F0502020204030204" pitchFamily="34" charset="0"/>
            </a:endParaRPr>
          </a:p>
          <a:p>
            <a:pPr fontAlgn="auto">
              <a:lnSpc>
                <a:spcPct val="100000"/>
              </a:lnSpc>
              <a:buClrTx/>
              <a:buSzTx/>
              <a:tabLst/>
              <a:defRPr/>
            </a:pPr>
            <a:endParaRPr lang="pt-BR" sz="1200">
              <a:latin typeface="AMX Medium" pitchFamily="2" charset="0"/>
            </a:endParaRP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4856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55A93-7075-E0D3-50E4-9E34033C3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BC32683-844A-959F-144F-B5FA41FE2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D05028E-8432-E4DC-742B-36C3B2616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Apresente as soluções digitais disponíveis para cada velocidade.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A92B45E-BA44-EA12-E437-C6A03FDB9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324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dirty="0"/>
              <a:t>Abertura para possíveis dúvidas.</a:t>
            </a:r>
          </a:p>
          <a:p>
            <a:endParaRPr lang="pt-BR" dirty="0"/>
          </a:p>
          <a:p>
            <a:r>
              <a:rPr lang="pt-BR" dirty="0"/>
              <a:t>Pergunte aos participantes se há alguma dúvida sobre o conteúdo visto até aqui e, em seguida, explique que, agora que os conceitos e as soluções foram apresentados, é o momento de avançar para como vender, indicando a solução ideal para cada tipo de cliente.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6862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Facilitador: </a:t>
            </a:r>
            <a:r>
              <a:rPr lang="pt-BR"/>
              <a:t>Introduza o tema ressaltando como a transformação digital ampliou a necessidade por conexões cada vez mais rápidas e estáveis. Contextualize que o treinamento </a:t>
            </a:r>
            <a:r>
              <a:rPr lang="pt-BR" b="0"/>
              <a:t>Giga Velocidades de Banda Larga </a:t>
            </a:r>
            <a:r>
              <a:rPr lang="pt-BR"/>
              <a:t>foi desenvolvido para apresentar os conceitos e soluções que sustentam esse novo patamar de desempenho oferecido pela Claro. Em seguida, direcione para a apresentação dos tópicos que farão parte do treinamento.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34603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88C8E-E1AD-A230-D05B-CBB327448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EFB7492-376E-7CFD-F032-8DF455E4F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BA451F8-2ACE-909D-42CD-06A5BDA7E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dirty="0"/>
              <a:t>Inicie o próximo tópico sobre “Como Vender”.</a:t>
            </a:r>
          </a:p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C1FDA1-FFA0-74B2-6328-FADBAA7E6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92550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 b="0"/>
              <a:t>Apresente o áudio e depois direcione para a pergunta do próximo slide.</a:t>
            </a:r>
          </a:p>
          <a:p>
            <a:endParaRPr lang="pt-BR" b="0"/>
          </a:p>
          <a:p>
            <a:r>
              <a:rPr lang="pt-BR" b="1"/>
              <a:t>Script – </a:t>
            </a:r>
            <a:r>
              <a:rPr lang="pt-BR" b="1" err="1"/>
              <a:t>Audio</a:t>
            </a:r>
            <a:r>
              <a:rPr lang="pt-BR" b="1"/>
              <a:t>:</a:t>
            </a:r>
          </a:p>
          <a:p>
            <a:pPr rtl="0"/>
            <a:r>
              <a:rPr lang="pt-BR">
                <a:effectLst/>
              </a:rPr>
              <a:t>Bem-vindos. Este é o seu resumo rápido sobre as oportunidades de Giga velocidades. 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Olha, para a nossa equipe comercial, dominar os números do mercado é, sem dúvida, o primeiro passo para uma venda consultiva matadora, porque eles são exatamente a munição que a gente precisa para fechar negócio, sabe? 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Então, primeiro vamos entender o terreno onde a gente está pisando.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Para você ter uma ideia, 95% das empresas brasileiras são pequenas e médias. 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E detalhe, 80% delas dependem da internet para faturar. </a:t>
            </a:r>
          </a:p>
          <a:p>
            <a:pPr rtl="0"/>
            <a:r>
              <a:rPr lang="pt-BR">
                <a:effectLst/>
              </a:rPr>
              <a:t>Pensa comigo, se a internet cai, o dinheiro simplesmente para de entrar, certo? 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Isso prova pra gente que hoje boa conexão não é luxo. </a:t>
            </a:r>
          </a:p>
          <a:p>
            <a:pPr rtl="0"/>
            <a:r>
              <a:rPr lang="pt-BR">
                <a:effectLst/>
              </a:rPr>
              <a:t>É literalmente sobrevivência, segundo.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Vamos falar do impacto real que resolve de vez a urgência do cliente. </a:t>
            </a:r>
          </a:p>
          <a:p>
            <a:pPr rtl="0"/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Quando a gente entrega uma conexão eficiente de verdade, essas empresas registram 30% a mais de produtividade e, pasmem, 40% a menos de perdas operacionais. 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Pensa na nossa solução como um verdadeiro tapa buracos financeiros, sabe? 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Ela estanca aquele desperdício diário invisível de tempo e dinheiro na operação.</a:t>
            </a:r>
          </a:p>
          <a:p>
            <a:endParaRPr lang="pt-BR">
              <a:effectLst/>
            </a:endParaRPr>
          </a:p>
          <a:p>
            <a:pPr rtl="0"/>
            <a:r>
              <a:rPr lang="pt-BR">
                <a:effectLst/>
              </a:rPr>
              <a:t>Em resumo, vender Giga velocidades é, na prática, entregar a sobrevivência e o crescimento blindado que as empresas brasileiras tanto procura.</a:t>
            </a:r>
          </a:p>
          <a:p>
            <a:endParaRPr lang="pt-BR" b="1"/>
          </a:p>
          <a:p>
            <a:endParaRPr lang="pt-BR" b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42081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DDE00-C7EA-3150-1F25-1E717DBEC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B6EF2AC-6284-0431-1FC3-62E1DF7DBA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8D97D9B-897C-7483-FD1A-69A247AC6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Faça a pergunta para a turma e peça que respondam pelo chat ou abram o microfone para comentar.</a:t>
            </a:r>
          </a:p>
          <a:p>
            <a:endParaRPr lang="pt-BR"/>
          </a:p>
          <a:p>
            <a:r>
              <a:rPr lang="pt-BR" i="1"/>
              <a:t>“Após ouvir o áudio e considerando tudo o que vimos até aqui, pergunte: Quando pensamos em oferecer planos de 5 ou 10 GB para uma empresa, qual deve ser o foco principal do argumento de venda?”</a:t>
            </a:r>
          </a:p>
          <a:p>
            <a:endParaRPr lang="pt-BR" b="1"/>
          </a:p>
          <a:p>
            <a:r>
              <a:rPr lang="pt-BR" b="1"/>
              <a:t>Resposta esperada:</a:t>
            </a:r>
            <a:r>
              <a:rPr lang="pt-BR"/>
              <a:t> o argumento de venda não é apenas internet rápida, mas sim aumento de produtividade e redução de prejuízo.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BBE290A-3CC9-0988-1A74-8D922DBAB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80956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r>
              <a:rPr lang="pt-BR" dirty="0"/>
              <a:t> Explique que, para vender valor, é essencial mostrar como as novas velocidades resolvem as dores e necessidades da empresa do cliente. </a:t>
            </a:r>
          </a:p>
          <a:p>
            <a:endParaRPr lang="pt-BR" dirty="0"/>
          </a:p>
          <a:p>
            <a:r>
              <a:rPr lang="pt-BR" dirty="0"/>
              <a:t>Reforce que cada benefício está diretamente ligado ao impacto no negócio:</a:t>
            </a:r>
          </a:p>
          <a:p>
            <a:endParaRPr lang="pt-BR" dirty="0"/>
          </a:p>
          <a:p>
            <a:r>
              <a:rPr lang="pt-BR" b="1" dirty="0"/>
              <a:t>Operação eficiente:</a:t>
            </a:r>
            <a:r>
              <a:rPr lang="pt-BR" dirty="0"/>
              <a:t> otimiza processos internos e externos, reduzindo tempo parado e aumentando a produtividade. </a:t>
            </a:r>
          </a:p>
          <a:p>
            <a:r>
              <a:rPr lang="pt-BR" b="1" dirty="0"/>
              <a:t>Acesso a mercados digitais:</a:t>
            </a:r>
            <a:r>
              <a:rPr lang="pt-BR" dirty="0"/>
              <a:t> amplia oportunidades de venda e alcance de clientes, funcionando como porta de entrada para novos mercados. </a:t>
            </a:r>
          </a:p>
          <a:p>
            <a:r>
              <a:rPr lang="pt-BR" b="1" dirty="0"/>
              <a:t>Comunicação avançada:</a:t>
            </a:r>
            <a:r>
              <a:rPr lang="pt-BR" dirty="0"/>
              <a:t> garante uma conexão confiável que mantém a fluidez da comunicação entre clientes, fornecedores e equipes.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2530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Facilitador:</a:t>
            </a:r>
            <a:r>
              <a:rPr lang="pt-BR"/>
              <a:t> Reforçe que conhecer o perfil do cliente é essencial para oferecer soluções mais assertivas e gerar valor real para o negócio. Em seguida, dê continuidade à apresentação da atividade.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18931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Facilitador: </a:t>
            </a:r>
            <a:r>
              <a:rPr lang="pt-BR"/>
              <a:t>Apresente a pergunta e peça para que os </a:t>
            </a:r>
            <a:r>
              <a:rPr lang="pt-BR" b="0"/>
              <a:t>participantes indiquem </a:t>
            </a:r>
            <a:r>
              <a:rPr lang="pt-BR"/>
              <a:t>a alternativa correta no chat.</a:t>
            </a:r>
            <a:endParaRPr lang="pt-BR" b="1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24428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BD679-34B1-92F5-052E-088B0EEC8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0A5F415-EE3D-B312-99D3-24DEBF610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CDB3A03-FC75-16E7-457E-E8F941556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r>
              <a:rPr lang="pt-BR" dirty="0"/>
              <a:t> Apresente a resposta ideal - </a:t>
            </a:r>
            <a:r>
              <a:rPr lang="pt-BR" b="1" dirty="0"/>
              <a:t>5 GIGA </a:t>
            </a:r>
            <a:r>
              <a:rPr lang="pt-BR" dirty="0"/>
              <a:t>– e explique que, para microempresas como estúdios e pequenos comércios, a prioridade é ter uma conexão estável para os processos essenciais. O plano de 5 GIGA atende perfeitamente à demanda de poucos dispositivos, oferecendo excelente custo-benefício.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C574C1D-C6A2-D0A4-C5D0-DE2C294520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63340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46A16-6B71-B755-0927-B0CF650DD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0BE0F1B-62D2-8C96-4509-F192EF289F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BEA5F8A-EF51-8164-C7CF-4FCDD35CF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Facilitador: </a:t>
            </a:r>
            <a:r>
              <a:rPr lang="pt-BR"/>
              <a:t>Apresente a pergunta e peça para que os </a:t>
            </a:r>
            <a:r>
              <a:rPr lang="pt-BR" b="0"/>
              <a:t>participantes indiquem </a:t>
            </a:r>
            <a:r>
              <a:rPr lang="pt-BR"/>
              <a:t>a alternativa correta no chat.</a:t>
            </a:r>
            <a:endParaRPr lang="pt-BR" b="1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E10DFA2-0E3D-0ABB-1561-EDA63772E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67607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B8885-EF81-72BB-D552-9E288E39C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2A3AF2A-5282-1C80-F283-4B8C3709A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E24BB90-3CD3-C963-9B77-56025BB05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pt-BR" b="1" dirty="0"/>
              <a:t>Facilitador:</a:t>
            </a:r>
            <a:r>
              <a:rPr lang="pt-BR" dirty="0"/>
              <a:t> Apresente a resposta correta – </a:t>
            </a:r>
            <a:r>
              <a:rPr lang="pt-BR" b="1" dirty="0"/>
              <a:t>10 GIGA </a:t>
            </a:r>
            <a:r>
              <a:rPr lang="pt-BR" dirty="0"/>
              <a:t>- e explique que Pequenas Empresas, como escritórios de serviços especializados, demandam uso intenso de cloud, videoconferências e Wi-Fi gerenciado. A oferta de 10 GIGA atende bem esse fluxo de trabalho mais robusto.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E042F24-5C29-178D-AEF1-A468FF99C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70846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530E2-4BAA-55FC-DA8A-1C73C9E20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F1A73D2-5AA1-EE9D-F739-8D8897F51D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36C969-88BA-CCE8-667B-DD8EE8688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Facilitador: </a:t>
            </a:r>
            <a:r>
              <a:rPr lang="pt-BR"/>
              <a:t>Apresente a pergunta e peça para que os </a:t>
            </a:r>
            <a:r>
              <a:rPr lang="pt-BR" b="0"/>
              <a:t>participantes indiquem </a:t>
            </a:r>
            <a:r>
              <a:rPr lang="pt-BR"/>
              <a:t>a alternativa correta no chat.</a:t>
            </a:r>
            <a:endParaRPr lang="pt-BR" b="1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7DD999-8808-73AD-5B97-A218B46D9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341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C71EA-9BF3-4586-88F5-E9424048F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1CC4480-74AF-C3FD-28FD-84DE94708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1BFFC67-8018-DE6E-63BD-12132290E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dirty="0"/>
              <a:t>Ao exibir esta tela, apresente os quatro pilares que irão guiar o </a:t>
            </a:r>
            <a:r>
              <a:rPr lang="pt-BR" b="0" dirty="0"/>
              <a:t>treinamento Giga Velocidades de Banda Larga</a:t>
            </a:r>
            <a:r>
              <a:rPr lang="pt-BR" dirty="0"/>
              <a:t>. Explique brevemente que:</a:t>
            </a:r>
          </a:p>
          <a:p>
            <a:endParaRPr lang="pt-BR" dirty="0"/>
          </a:p>
          <a:p>
            <a:r>
              <a:rPr lang="pt-BR" b="1" dirty="0"/>
              <a:t>O que é:</a:t>
            </a:r>
            <a:r>
              <a:rPr lang="pt-BR" dirty="0"/>
              <a:t> vamos começar entendendo os principais conceitos relacionados às Giga Velocidades. </a:t>
            </a:r>
          </a:p>
          <a:p>
            <a:r>
              <a:rPr lang="pt-BR" b="1" dirty="0"/>
              <a:t>Wi-Fi 7:</a:t>
            </a:r>
            <a:r>
              <a:rPr lang="pt-BR" dirty="0"/>
              <a:t> em seguida, veremos como o Wi-Fi 7 potencializa essa entrega, oferecendo mais desempenho e eficiência, além de apresentar o </a:t>
            </a:r>
            <a:r>
              <a:rPr lang="pt-BR" dirty="0" err="1"/>
              <a:t>Mesh</a:t>
            </a:r>
            <a:r>
              <a:rPr lang="pt-BR" dirty="0"/>
              <a:t> Wi-Fi 7. </a:t>
            </a:r>
          </a:p>
          <a:p>
            <a:r>
              <a:rPr lang="pt-BR" b="1" dirty="0"/>
              <a:t>Portfólio:</a:t>
            </a:r>
            <a:r>
              <a:rPr lang="pt-BR" dirty="0"/>
              <a:t> depois, exploraremos os planos e as soluções digitais disponíveis. </a:t>
            </a:r>
          </a:p>
          <a:p>
            <a:r>
              <a:rPr lang="pt-BR" b="1" dirty="0"/>
              <a:t>Como vender:</a:t>
            </a:r>
            <a:r>
              <a:rPr lang="pt-BR" dirty="0"/>
              <a:t> por fim, entenderemos como indicar a solução ideal para cada perfil de empresa. </a:t>
            </a:r>
          </a:p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107AA7A-C181-3EB5-3CC0-60443CA5C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80528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63A88-4534-C77E-680F-805B9C7B4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F8E8C33-666E-513D-02BB-D6AC1241D4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56617D7-CD2B-F60C-4209-1F6E56891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pt-BR" b="1" dirty="0"/>
              <a:t>Facilitador:</a:t>
            </a:r>
            <a:r>
              <a:rPr lang="pt-BR" dirty="0"/>
              <a:t> Apresente a resposta correta – </a:t>
            </a:r>
            <a:r>
              <a:rPr lang="pt-BR" b="1" dirty="0"/>
              <a:t>10 GIGA </a:t>
            </a:r>
            <a:r>
              <a:rPr lang="pt-BR" dirty="0"/>
              <a:t>- e explique que Pequenas Empresas, como escritórios de serviços especializados, demandam uso intenso de cloud, videoconferências e Wi-Fi gerenciado. A oferta de 10 GIGA atende bem esse fluxo de trabalho mais robusto.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8FC6B6-64C4-70A9-C90B-0C01DCA15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67694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Facilitador: </a:t>
            </a:r>
            <a:r>
              <a:rPr lang="pt-BR"/>
              <a:t>Finalize reforçando </a:t>
            </a:r>
            <a:r>
              <a:rPr lang="pt-BR" b="0"/>
              <a:t>que </a:t>
            </a:r>
            <a:r>
              <a:rPr lang="pt-BR" sz="1200" b="0"/>
              <a:t>identificar o perfil e as necessidades do cliente é o primeiro passo para recomendar a solução certa, garantindo desempenho, eficiência e geração de valor para o negócio. Siga para o recapitulando.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11740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Faça um breve fechamento do conteúdo retomando alguns pontos abordados no treinamento.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5208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</a:t>
            </a:r>
            <a:r>
              <a:rPr lang="pt-BR"/>
              <a:t> Encerre agradecendo a participação e incentive os participantes a colocarem os aprendizados em prática.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180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78D86-C23E-2044-6D23-B4D9774E1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102B894-A6BE-5BC8-E4CC-4B357C901A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18008E8-E8CF-C105-2F0F-F218A98DC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pt-BR" b="1" dirty="0"/>
              <a:t>Facilitador </a:t>
            </a:r>
            <a:r>
              <a:rPr lang="pt-BR" dirty="0"/>
              <a:t>Inicie o primeiro tópico.</a:t>
            </a:r>
          </a:p>
          <a:p>
            <a:endParaRPr lang="pt-BR" b="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40E41A-5400-CF7F-D7F1-ED5BE31D5B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529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Para iniciar este tópico sobre conceitos, pergunte aos participantes o que é </a:t>
            </a:r>
            <a:r>
              <a:rPr lang="pt-BR" b="0"/>
              <a:t>Giga Velocidade</a:t>
            </a:r>
            <a:r>
              <a:rPr lang="pt-BR"/>
              <a:t>, estimulando a participação e verificando o nível de conhecimento do grupo. </a:t>
            </a:r>
          </a:p>
          <a:p>
            <a:endParaRPr lang="pt-BR"/>
          </a:p>
          <a:p>
            <a:r>
              <a:rPr lang="pt-BR"/>
              <a:t>Em seguida, explique que Giga Velocidade representa um nível de velocidade muito maior na banda larga, ampliando de forma significativa a capacidade de navegação. </a:t>
            </a:r>
          </a:p>
          <a:p>
            <a:endParaRPr lang="pt-BR"/>
          </a:p>
          <a:p>
            <a:r>
              <a:rPr lang="pt-BR"/>
              <a:t>Com taxas que podem chegar a 10 Gbps para enviar e receber dados, ela oferece muito mais desempenho e acompanha as novas formas de uso da internet no dia a dia.</a:t>
            </a:r>
            <a:endParaRPr lang="pt-BR" b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0797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Explique que a Giga Velocidade utiliza </a:t>
            </a:r>
            <a:r>
              <a:rPr lang="pt-BR" b="1"/>
              <a:t>tecnologia de rede óptica </a:t>
            </a:r>
            <a:r>
              <a:rPr lang="pt-BR"/>
              <a:t>que dispensa componentes ativos entre o provedor e o cliente, tornando a infraestrutura mais eficiente. Para que essa velocidade chegue até os clientes, a rede utiliza dois elementos principais: OLT e </a:t>
            </a:r>
            <a:r>
              <a:rPr lang="pt-BR" err="1"/>
              <a:t>splitters</a:t>
            </a:r>
            <a:r>
              <a:rPr lang="pt-BR"/>
              <a:t>.</a:t>
            </a:r>
          </a:p>
          <a:p>
            <a:br>
              <a:rPr lang="pt-BR"/>
            </a:br>
            <a:r>
              <a:rPr lang="pt-BR"/>
              <a:t>A </a:t>
            </a:r>
            <a:r>
              <a:rPr lang="pt-BR" b="1"/>
              <a:t>OLT</a:t>
            </a:r>
            <a:r>
              <a:rPr lang="pt-BR"/>
              <a:t> é instalada na central da operadora e funciona como o ponto inicial do sinal, de onde a internet é distribuída.</a:t>
            </a:r>
          </a:p>
          <a:p>
            <a:br>
              <a:rPr lang="pt-BR"/>
            </a:br>
            <a:r>
              <a:rPr lang="pt-BR"/>
              <a:t>Os </a:t>
            </a:r>
            <a:r>
              <a:rPr lang="pt-BR" b="1" err="1"/>
              <a:t>splitters</a:t>
            </a:r>
            <a:r>
              <a:rPr lang="pt-BR"/>
              <a:t> atuam como divisores: recebem o sinal de um único cabo de fibra vindo da OLT e o distribuem para várias empresas ou residências simultaneamente.</a:t>
            </a:r>
          </a:p>
          <a:p>
            <a:br>
              <a:rPr lang="pt-BR"/>
            </a:br>
            <a:r>
              <a:rPr lang="pt-BR"/>
              <a:t>Essa arquitetura permite atender muitos usuários a partir de um único ponto, ampliando o alcance da rede e mantendo alta eficiência na distribuição da Giga Velocidade.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9532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Facilitador:</a:t>
            </a:r>
            <a:r>
              <a:rPr lang="pt-BR"/>
              <a:t> Pergunte se os participantes já vivenciaram uma situação como essa e peça para imaginarem o impacto disso na empresa do cliente. Explique que situações como travamentos em reuniões ou atrasos em mensagens podem prejudicar o dia a dia das empresas, afetando a produtividade e a qualidade das experiências digitais.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Em seguida, diga que no vídeo a seguir serão apresentados os diferenciais das Giga Velocidades que ajudam a solucionar esse e outros desafios.</a:t>
            </a:r>
            <a:endParaRPr lang="pt-BR" b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463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</a:t>
            </a:r>
            <a:r>
              <a:rPr lang="pt-BR"/>
              <a:t>Apresente o vídeo e, em seguida, verifique se ficou alguma dúvida sobre o que foi apresentado.</a:t>
            </a:r>
          </a:p>
          <a:p>
            <a:endParaRPr lang="pt-BR"/>
          </a:p>
          <a:p>
            <a:r>
              <a:rPr lang="pt-BR" b="1"/>
              <a:t>Script – Vídeo:</a:t>
            </a:r>
          </a:p>
          <a:p>
            <a:r>
              <a:rPr lang="pt-BR"/>
              <a:t>Olá! Neste vídeo, vamos conhecer os principais diferenciais das Giga Velocidades e como elas impulsionam a performance das empresas.</a:t>
            </a:r>
            <a:br>
              <a:rPr lang="pt-BR"/>
            </a:br>
            <a:br>
              <a:rPr lang="pt-BR"/>
            </a:br>
            <a:r>
              <a:rPr lang="pt-BR"/>
              <a:t>As Giga Velocidades oferecem uma conexão muito mais rápida e estável.</a:t>
            </a:r>
            <a:br>
              <a:rPr lang="pt-BR"/>
            </a:br>
            <a:br>
              <a:rPr lang="pt-BR"/>
            </a:br>
            <a:r>
              <a:rPr lang="pt-BR"/>
              <a:t>O primeiro destaque é a velocidade simétrica de até 10 gigabits por segundo, garantindo a mesma capacidade de download e upload. Isso agiliza tarefas como o envio de arquivos grandes, por exemplo.</a:t>
            </a:r>
            <a:br>
              <a:rPr lang="pt-BR"/>
            </a:br>
            <a:br>
              <a:rPr lang="pt-BR"/>
            </a:br>
            <a:r>
              <a:rPr lang="pt-BR"/>
              <a:t>Outro ponto essencial é a baixa latência, que entrega respostas quase em tempo real. Ela melhora videoconferências, suporte remoto e qualquer comunicação que exige precisão e continuidade.</a:t>
            </a:r>
            <a:br>
              <a:rPr lang="pt-BR"/>
            </a:br>
            <a:br>
              <a:rPr lang="pt-BR"/>
            </a:br>
            <a:r>
              <a:rPr lang="pt-BR"/>
              <a:t>As Giga Velocidades também oferecem cobertura ampliada, mantendo o desempenho em áreas maiores, além de trazer eficiência energética, reduzindo custos operacionais.</a:t>
            </a:r>
            <a:br>
              <a:rPr lang="pt-BR"/>
            </a:br>
            <a:br>
              <a:rPr lang="pt-BR"/>
            </a:br>
            <a:r>
              <a:rPr lang="pt-BR"/>
              <a:t>E tudo isso é compatível com a infraestrutura já existente da empresa, facilitando upgrades e expansões sem interrupções.</a:t>
            </a:r>
            <a:br>
              <a:rPr lang="pt-BR"/>
            </a:br>
            <a:endParaRPr lang="pt-BR"/>
          </a:p>
          <a:p>
            <a:endParaRPr lang="pt-BR" b="1"/>
          </a:p>
          <a:p>
            <a:endParaRPr lang="pt-BR" b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04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89BC54-1CDC-4473-9720-F58E1E464D2A}" type="datetimeFigureOut">
              <a:rPr lang="pt-BR" smtClean="0"/>
              <a:t>22/04/2026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3682030-28A4-485C-A222-4952DDFF562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487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3">
            <a:extLst>
              <a:ext uri="{FF2B5EF4-FFF2-40B4-BE49-F238E27FC236}">
                <a16:creationId xmlns:a16="http://schemas.microsoft.com/office/drawing/2014/main" id="{4ADC615E-706E-DD81-9E30-AA1B26A5E6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34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ATENÇÃO/DICA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ali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AVALIAÇÃO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VÍDEO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6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svg"/><Relationship Id="rId5" Type="http://schemas.openxmlformats.org/officeDocument/2006/relationships/image" Target="../media/image27.svg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sv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svg"/><Relationship Id="rId5" Type="http://schemas.openxmlformats.org/officeDocument/2006/relationships/image" Target="../media/image38.sv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0.jp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46.svg"/><Relationship Id="rId5" Type="http://schemas.openxmlformats.org/officeDocument/2006/relationships/image" Target="../media/image8.svg"/><Relationship Id="rId10" Type="http://schemas.openxmlformats.org/officeDocument/2006/relationships/image" Target="../media/image45.svg"/><Relationship Id="rId4" Type="http://schemas.openxmlformats.org/officeDocument/2006/relationships/image" Target="../media/image41.png"/><Relationship Id="rId9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sv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svg"/><Relationship Id="rId5" Type="http://schemas.openxmlformats.org/officeDocument/2006/relationships/image" Target="../media/image52.svg"/><Relationship Id="rId4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5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sv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8.sv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svg"/><Relationship Id="rId5" Type="http://schemas.openxmlformats.org/officeDocument/2006/relationships/image" Target="../media/image57.sv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9.svg"/><Relationship Id="rId5" Type="http://schemas.openxmlformats.org/officeDocument/2006/relationships/image" Target="../media/image63.png"/><Relationship Id="rId10" Type="http://schemas.openxmlformats.org/officeDocument/2006/relationships/image" Target="../media/image32.sv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sv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svg"/><Relationship Id="rId5" Type="http://schemas.openxmlformats.org/officeDocument/2006/relationships/image" Target="../media/image68.svg"/><Relationship Id="rId4" Type="http://schemas.openxmlformats.org/officeDocument/2006/relationships/image" Target="../media/image6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svg"/><Relationship Id="rId5" Type="http://schemas.openxmlformats.org/officeDocument/2006/relationships/image" Target="../media/image71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sv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svg"/><Relationship Id="rId5" Type="http://schemas.openxmlformats.org/officeDocument/2006/relationships/image" Target="../media/image71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svg"/><Relationship Id="rId5" Type="http://schemas.openxmlformats.org/officeDocument/2006/relationships/image" Target="../media/image72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svg"/><Relationship Id="rId5" Type="http://schemas.openxmlformats.org/officeDocument/2006/relationships/image" Target="../media/image7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svg"/><Relationship Id="rId5" Type="http://schemas.openxmlformats.org/officeDocument/2006/relationships/image" Target="../media/image73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svg"/><Relationship Id="rId5" Type="http://schemas.openxmlformats.org/officeDocument/2006/relationships/image" Target="../media/image73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4.sv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sv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27CA146-33D7-4F29-3833-E2D0BDEAD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5090" cy="68580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2E0FC100-676C-B6D5-9670-4047567B83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3486" y="2945729"/>
            <a:ext cx="3390900" cy="790575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6FBB26AF-7532-DD69-924F-6C92F09C72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2688" y="628134"/>
            <a:ext cx="4648200" cy="523875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2AD0A8F7-8EA1-2C3F-7BC9-2659F59312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2688" y="5644251"/>
            <a:ext cx="3400425" cy="5524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9C0D627-11B5-C1D8-73BA-208D7325E7F7}"/>
              </a:ext>
            </a:extLst>
          </p:cNvPr>
          <p:cNvSpPr txBox="1"/>
          <p:nvPr/>
        </p:nvSpPr>
        <p:spPr>
          <a:xfrm>
            <a:off x="1162688" y="2459504"/>
            <a:ext cx="64390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GIGA VELOCIDADES</a:t>
            </a:r>
          </a:p>
          <a:p>
            <a:r>
              <a:rPr lang="pt-BR" sz="6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BANDA LARGA</a:t>
            </a:r>
          </a:p>
        </p:txBody>
      </p:sp>
    </p:spTree>
    <p:extLst>
      <p:ext uri="{BB962C8B-B14F-4D97-AF65-F5344CB8AC3E}">
        <p14:creationId xmlns:p14="http://schemas.microsoft.com/office/powerpoint/2010/main" val="1453917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ga_Velocidades_e_Seus_Diferenciais">
            <a:hlinkClick r:id="" action="ppaction://media"/>
            <a:extLst>
              <a:ext uri="{FF2B5EF4-FFF2-40B4-BE49-F238E27FC236}">
                <a16:creationId xmlns:a16="http://schemas.microsoft.com/office/drawing/2014/main" id="{F3C4F4DD-37EF-4DEB-20B4-9F67D6CAA0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571" r="1192" b="12752"/>
          <a:stretch>
            <a:fillRect/>
          </a:stretch>
        </p:blipFill>
        <p:spPr>
          <a:xfrm>
            <a:off x="2176134" y="1655192"/>
            <a:ext cx="8844126" cy="441832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2F08036-6E8B-1146-49C8-744DB9E95C22}"/>
              </a:ext>
            </a:extLst>
          </p:cNvPr>
          <p:cNvSpPr/>
          <p:nvPr/>
        </p:nvSpPr>
        <p:spPr>
          <a:xfrm>
            <a:off x="12219112" y="0"/>
            <a:ext cx="3744290" cy="20805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/>
              <a:t>Vídeo sobre os diferenciais das Giga Velocidades.</a:t>
            </a:r>
          </a:p>
          <a:p>
            <a:endParaRPr lang="pt-BR" b="1"/>
          </a:p>
          <a:p>
            <a:r>
              <a:rPr lang="pt-BR"/>
              <a:t>A descrição do script está disponível nas notas para validação. Na validação do vídeo, favor considerar o DI.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6EBEAEF-58AF-83CB-5F32-3421FCD19FA6}"/>
              </a:ext>
            </a:extLst>
          </p:cNvPr>
          <p:cNvSpPr txBox="1"/>
          <p:nvPr/>
        </p:nvSpPr>
        <p:spPr>
          <a:xfrm>
            <a:off x="-3543300" y="165785"/>
            <a:ext cx="34163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/>
              <a:t>DG: Adicionar </a:t>
            </a:r>
            <a:r>
              <a:rPr lang="pt-BR" err="1"/>
              <a:t>inserts</a:t>
            </a:r>
            <a:r>
              <a:rPr lang="pt-BR"/>
              <a:t> visuais que representem download e upload de arquivos, envio de arquivos, reuniões online, sincronizados com a narração.</a:t>
            </a:r>
          </a:p>
        </p:txBody>
      </p:sp>
      <p:sp>
        <p:nvSpPr>
          <p:cNvPr id="3" name="Retângulo Arredondado 1">
            <a:extLst>
              <a:ext uri="{FF2B5EF4-FFF2-40B4-BE49-F238E27FC236}">
                <a16:creationId xmlns:a16="http://schemas.microsoft.com/office/drawing/2014/main" id="{2BEC0437-97AB-D1C8-1ADE-3041C2D8BA96}"/>
              </a:ext>
            </a:extLst>
          </p:cNvPr>
          <p:cNvSpPr/>
          <p:nvPr/>
        </p:nvSpPr>
        <p:spPr>
          <a:xfrm>
            <a:off x="201336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bg1"/>
                </a:solidFill>
                <a:latin typeface="AMX Black" pitchFamily="2" charset="0"/>
              </a:rPr>
              <a:t>O QUE É</a:t>
            </a:r>
          </a:p>
        </p:txBody>
      </p:sp>
      <p:sp>
        <p:nvSpPr>
          <p:cNvPr id="5" name="Retângulo Arredondado 15">
            <a:extLst>
              <a:ext uri="{FF2B5EF4-FFF2-40B4-BE49-F238E27FC236}">
                <a16:creationId xmlns:a16="http://schemas.microsoft.com/office/drawing/2014/main" id="{096B4B52-DE1B-E081-C43F-149EC23AA4E7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66E7F58-9E71-ADBF-98F5-44DE7AF37453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7" name="Retângulo: Cantos Arredondados 15">
              <a:extLst>
                <a:ext uri="{FF2B5EF4-FFF2-40B4-BE49-F238E27FC236}">
                  <a16:creationId xmlns:a16="http://schemas.microsoft.com/office/drawing/2014/main" id="{92C9AC5C-D87A-1F51-07E2-CBB923EDE84E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Gráfico 16">
              <a:extLst>
                <a:ext uri="{FF2B5EF4-FFF2-40B4-BE49-F238E27FC236}">
                  <a16:creationId xmlns:a16="http://schemas.microsoft.com/office/drawing/2014/main" id="{1B3F09B6-83EC-B2A4-3DBE-A1049532210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9" name="CaixaDeTexto 17">
              <a:extLst>
                <a:ext uri="{FF2B5EF4-FFF2-40B4-BE49-F238E27FC236}">
                  <a16:creationId xmlns:a16="http://schemas.microsoft.com/office/drawing/2014/main" id="{7AE1075D-DE63-25BC-6147-AFE7D7835F34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992CD72-5B60-65A6-24CD-66325499B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2" name="Retângulo Arredondado 15">
            <a:extLst>
              <a:ext uri="{FF2B5EF4-FFF2-40B4-BE49-F238E27FC236}">
                <a16:creationId xmlns:a16="http://schemas.microsoft.com/office/drawing/2014/main" id="{317E4293-66A0-127F-D69E-E0231B360485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13" name="Retângulo Arredondado 15">
            <a:extLst>
              <a:ext uri="{FF2B5EF4-FFF2-40B4-BE49-F238E27FC236}">
                <a16:creationId xmlns:a16="http://schemas.microsoft.com/office/drawing/2014/main" id="{0D8FEB57-FDEC-4D38-8544-9F9A652B03F2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EF151A1-5B24-6DCF-FC0F-BDEDBEBE23B9}"/>
              </a:ext>
            </a:extLst>
          </p:cNvPr>
          <p:cNvSpPr/>
          <p:nvPr/>
        </p:nvSpPr>
        <p:spPr>
          <a:xfrm>
            <a:off x="9539090" y="5637389"/>
            <a:ext cx="1190376" cy="289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EFB6DE2-F335-59FD-CC3E-4F85D01043C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25" y="1415607"/>
            <a:ext cx="10097208" cy="489749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A2D2D2AC-CF64-5B1E-02A3-DBFD5237B8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79952" y="5751423"/>
            <a:ext cx="3390900" cy="790575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8B3BCBF1-AB2F-65DE-2B85-FE2DB93354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8498" y="2579000"/>
            <a:ext cx="3390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4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B8837A9-8159-B690-81D6-F8BDB1CFA8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0295145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F4090F1-1B31-43D5-02CE-99AC19D928E4}"/>
              </a:ext>
            </a:extLst>
          </p:cNvPr>
          <p:cNvSpPr/>
          <p:nvPr/>
        </p:nvSpPr>
        <p:spPr>
          <a:xfrm>
            <a:off x="3666837" y="1"/>
            <a:ext cx="8525164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41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>
              <a:latin typeface="AMX" pitchFamily="2" charset="7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BD45BDD-76ED-F06A-095E-E451415DD187}"/>
              </a:ext>
            </a:extLst>
          </p:cNvPr>
          <p:cNvSpPr txBox="1"/>
          <p:nvPr/>
        </p:nvSpPr>
        <p:spPr>
          <a:xfrm>
            <a:off x="7673740" y="4801526"/>
            <a:ext cx="39265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</a:rPr>
              <a:t>Antes de finalizar esse tópico, respondam a pergunta a seguir</a:t>
            </a: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C8603BA5-B60A-C185-4CAC-632E861E648C}"/>
              </a:ext>
            </a:extLst>
          </p:cNvPr>
          <p:cNvSpPr/>
          <p:nvPr/>
        </p:nvSpPr>
        <p:spPr>
          <a:xfrm>
            <a:off x="201336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bg1"/>
                </a:solidFill>
                <a:latin typeface="AMX Black" pitchFamily="2" charset="0"/>
              </a:rPr>
              <a:t>O QUE É</a:t>
            </a:r>
          </a:p>
        </p:txBody>
      </p:sp>
      <p:sp>
        <p:nvSpPr>
          <p:cNvPr id="3" name="Retângulo Arredondado 15">
            <a:extLst>
              <a:ext uri="{FF2B5EF4-FFF2-40B4-BE49-F238E27FC236}">
                <a16:creationId xmlns:a16="http://schemas.microsoft.com/office/drawing/2014/main" id="{971C54BF-AAFA-C7C4-7C80-39929C96CDA6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87B460EF-8D59-20BF-932E-5C872FC798EB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5" name="Retângulo: Cantos Arredondados 15">
              <a:extLst>
                <a:ext uri="{FF2B5EF4-FFF2-40B4-BE49-F238E27FC236}">
                  <a16:creationId xmlns:a16="http://schemas.microsoft.com/office/drawing/2014/main" id="{FEA579CC-FA07-4214-1B5F-AB6BBFDBC596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Gráfico 16">
              <a:extLst>
                <a:ext uri="{FF2B5EF4-FFF2-40B4-BE49-F238E27FC236}">
                  <a16:creationId xmlns:a16="http://schemas.microsoft.com/office/drawing/2014/main" id="{666E6C46-71AB-F438-AA27-85E890354EA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2" name="CaixaDeTexto 17">
              <a:extLst>
                <a:ext uri="{FF2B5EF4-FFF2-40B4-BE49-F238E27FC236}">
                  <a16:creationId xmlns:a16="http://schemas.microsoft.com/office/drawing/2014/main" id="{64D83030-9D9B-3239-2327-4F7B6F3BD13C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3" name="Graphic 10">
              <a:extLst>
                <a:ext uri="{FF2B5EF4-FFF2-40B4-BE49-F238E27FC236}">
                  <a16:creationId xmlns:a16="http://schemas.microsoft.com/office/drawing/2014/main" id="{2A5CF927-EFC3-D02B-1C34-B0640D10A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4" name="Retângulo Arredondado 15">
            <a:extLst>
              <a:ext uri="{FF2B5EF4-FFF2-40B4-BE49-F238E27FC236}">
                <a16:creationId xmlns:a16="http://schemas.microsoft.com/office/drawing/2014/main" id="{FE74E57F-5BF7-B61B-BF31-E2C6A4FA2BC9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15" name="Retângulo Arredondado 15">
            <a:extLst>
              <a:ext uri="{FF2B5EF4-FFF2-40B4-BE49-F238E27FC236}">
                <a16:creationId xmlns:a16="http://schemas.microsoft.com/office/drawing/2014/main" id="{86D730B6-6272-CB40-A8E3-0B423C587649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2872E65-1A15-A636-CC2C-97F0BE092A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4280" y="4610123"/>
            <a:ext cx="3390900" cy="7905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0FA493DA-91F8-24C7-6698-F0752E04E2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31293" y="1628860"/>
            <a:ext cx="3390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8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9AFF71F8-1DCD-94A3-3223-4C96A41C7882}"/>
              </a:ext>
            </a:extLst>
          </p:cNvPr>
          <p:cNvGrpSpPr/>
          <p:nvPr/>
        </p:nvGrpSpPr>
        <p:grpSpPr>
          <a:xfrm>
            <a:off x="1172816" y="1527215"/>
            <a:ext cx="9846365" cy="999961"/>
            <a:chOff x="1172816" y="1527215"/>
            <a:chExt cx="9846365" cy="999961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0043A61C-8914-BF26-A891-45ED9B15AA6D}"/>
                </a:ext>
              </a:extLst>
            </p:cNvPr>
            <p:cNvSpPr/>
            <p:nvPr/>
          </p:nvSpPr>
          <p:spPr>
            <a:xfrm>
              <a:off x="1445213" y="1527215"/>
              <a:ext cx="9420009" cy="999961"/>
            </a:xfrm>
            <a:prstGeom prst="roundRect">
              <a:avLst>
                <a:gd name="adj" fmla="val 14815"/>
              </a:avLst>
            </a:prstGeom>
            <a:solidFill>
              <a:srgbClr val="61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AMX Black" pitchFamily="2" charset="0"/>
                <a:sym typeface="Quattrocento Sans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2F21EA19-3A49-04F7-C5F9-B79F0915F3E8}"/>
                </a:ext>
              </a:extLst>
            </p:cNvPr>
            <p:cNvSpPr txBox="1"/>
            <p:nvPr/>
          </p:nvSpPr>
          <p:spPr>
            <a:xfrm>
              <a:off x="1172816" y="1598668"/>
              <a:ext cx="984636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Qual das alternativas descreve corretamente um dos diferenciais relacionados às Giga Velocidades?</a:t>
              </a:r>
            </a:p>
          </p:txBody>
        </p:sp>
      </p:grp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AFF7A649-D9FD-4129-F295-558B97F88F68}"/>
              </a:ext>
            </a:extLst>
          </p:cNvPr>
          <p:cNvSpPr/>
          <p:nvPr/>
        </p:nvSpPr>
        <p:spPr>
          <a:xfrm>
            <a:off x="201336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bg1"/>
                </a:solidFill>
                <a:latin typeface="AMX Black" pitchFamily="2" charset="0"/>
              </a:rPr>
              <a:t>O QUE É</a:t>
            </a:r>
          </a:p>
        </p:txBody>
      </p:sp>
      <p:sp>
        <p:nvSpPr>
          <p:cNvPr id="4" name="Retângulo Arredondado 15">
            <a:extLst>
              <a:ext uri="{FF2B5EF4-FFF2-40B4-BE49-F238E27FC236}">
                <a16:creationId xmlns:a16="http://schemas.microsoft.com/office/drawing/2014/main" id="{868ACE74-0033-71BF-4AB1-1E974307D6F3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4C55CEF-1A10-70D0-9C3B-22DC0FC6FA24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8" name="Retângulo: Cantos Arredondados 15">
              <a:extLst>
                <a:ext uri="{FF2B5EF4-FFF2-40B4-BE49-F238E27FC236}">
                  <a16:creationId xmlns:a16="http://schemas.microsoft.com/office/drawing/2014/main" id="{37F6A2A9-AF22-4FFE-C290-D6F4F8244DA7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Gráfico 16">
              <a:extLst>
                <a:ext uri="{FF2B5EF4-FFF2-40B4-BE49-F238E27FC236}">
                  <a16:creationId xmlns:a16="http://schemas.microsoft.com/office/drawing/2014/main" id="{AFFA2E96-9D70-32FA-EBBF-AB94F067852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4" name="CaixaDeTexto 17">
              <a:extLst>
                <a:ext uri="{FF2B5EF4-FFF2-40B4-BE49-F238E27FC236}">
                  <a16:creationId xmlns:a16="http://schemas.microsoft.com/office/drawing/2014/main" id="{F517DC6E-563D-D834-1265-1787894FF345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5" name="Graphic 10">
              <a:extLst>
                <a:ext uri="{FF2B5EF4-FFF2-40B4-BE49-F238E27FC236}">
                  <a16:creationId xmlns:a16="http://schemas.microsoft.com/office/drawing/2014/main" id="{EC827BFB-4F4F-5E28-BF5B-F0D2E5F06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BC7B8BDE-D470-7ECC-9D46-DEDC40F670E0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17" name="Retângulo Arredondado 15">
            <a:extLst>
              <a:ext uri="{FF2B5EF4-FFF2-40B4-BE49-F238E27FC236}">
                <a16:creationId xmlns:a16="http://schemas.microsoft.com/office/drawing/2014/main" id="{6A14DAC8-5BAD-C49E-753C-DAE8D9CBBB4B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8B33837-F7E6-6691-246F-B685A05AFE3F}"/>
              </a:ext>
            </a:extLst>
          </p:cNvPr>
          <p:cNvGrpSpPr/>
          <p:nvPr/>
        </p:nvGrpSpPr>
        <p:grpSpPr>
          <a:xfrm>
            <a:off x="2266185" y="2913303"/>
            <a:ext cx="3801240" cy="3036081"/>
            <a:chOff x="2266185" y="2913303"/>
            <a:chExt cx="3801240" cy="3036081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B296033D-17AB-F2E4-F211-98F5F1129F1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66185" y="2913303"/>
              <a:ext cx="3801240" cy="3036081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5F717A8-D0B6-7CA3-1D7B-CFAA84FB4F04}"/>
                </a:ext>
              </a:extLst>
            </p:cNvPr>
            <p:cNvSpPr txBox="1"/>
            <p:nvPr/>
          </p:nvSpPr>
          <p:spPr>
            <a:xfrm>
              <a:off x="2722282" y="3429000"/>
              <a:ext cx="2751959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A)</a:t>
              </a:r>
              <a:r>
                <a:rPr lang="pt-BR" dirty="0">
                  <a:solidFill>
                    <a:schemeClr val="bg1"/>
                  </a:solidFill>
                </a:rPr>
                <a:t> A baixa latência reduz o tempo de carregamento de páginas estáticas e não influencia aplicações em tempo real.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608633D-AD70-55F5-FC84-ED48499B0983}"/>
              </a:ext>
            </a:extLst>
          </p:cNvPr>
          <p:cNvGrpSpPr/>
          <p:nvPr/>
        </p:nvGrpSpPr>
        <p:grpSpPr>
          <a:xfrm>
            <a:off x="6590535" y="2913303"/>
            <a:ext cx="3801240" cy="3036081"/>
            <a:chOff x="6590535" y="2913303"/>
            <a:chExt cx="3801240" cy="3036081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D39B4757-B059-3A7F-069E-E734228EB2D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90535" y="2913303"/>
              <a:ext cx="3801240" cy="3036081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80140C3F-43DF-319C-6E7D-D65873833EC1}"/>
                </a:ext>
              </a:extLst>
            </p:cNvPr>
            <p:cNvSpPr txBox="1"/>
            <p:nvPr/>
          </p:nvSpPr>
          <p:spPr>
            <a:xfrm>
              <a:off x="6970254" y="3350513"/>
              <a:ext cx="3285483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B)</a:t>
              </a:r>
              <a:r>
                <a:rPr lang="pt-BR" dirty="0">
                  <a:solidFill>
                    <a:schemeClr val="bg1"/>
                  </a:solidFill>
                </a:rPr>
                <a:t> A baixa latência melhora </a:t>
              </a:r>
            </a:p>
            <a:p>
              <a:r>
                <a:rPr lang="pt-BR" dirty="0">
                  <a:solidFill>
                    <a:schemeClr val="bg1"/>
                  </a:solidFill>
                </a:rPr>
                <a:t>a resposta de aplicações que dependem de comunicação contínua, como reuniões online e sistemas em </a:t>
              </a:r>
            </a:p>
            <a:p>
              <a:r>
                <a:rPr lang="pt-BR" dirty="0">
                  <a:solidFill>
                    <a:schemeClr val="bg1"/>
                  </a:solidFill>
                </a:rPr>
                <a:t>nuvem que exigem </a:t>
              </a:r>
            </a:p>
            <a:p>
              <a:r>
                <a:rPr lang="pt-BR" dirty="0">
                  <a:solidFill>
                    <a:schemeClr val="bg1"/>
                  </a:solidFill>
                </a:rPr>
                <a:t>precisão e estabilidade.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6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0638D-CFF5-CBEB-53E7-51EB320AE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Agrupar 29">
            <a:extLst>
              <a:ext uri="{FF2B5EF4-FFF2-40B4-BE49-F238E27FC236}">
                <a16:creationId xmlns:a16="http://schemas.microsoft.com/office/drawing/2014/main" id="{B5FA9815-B3CB-CFE2-C573-F2126A6685B6}"/>
              </a:ext>
            </a:extLst>
          </p:cNvPr>
          <p:cNvGrpSpPr/>
          <p:nvPr/>
        </p:nvGrpSpPr>
        <p:grpSpPr>
          <a:xfrm>
            <a:off x="1172816" y="1527215"/>
            <a:ext cx="9846365" cy="999961"/>
            <a:chOff x="1172816" y="1527215"/>
            <a:chExt cx="9846365" cy="999961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1BDB563D-B682-9FC6-349E-EE10493952F2}"/>
                </a:ext>
              </a:extLst>
            </p:cNvPr>
            <p:cNvSpPr/>
            <p:nvPr/>
          </p:nvSpPr>
          <p:spPr>
            <a:xfrm>
              <a:off x="1445213" y="1527215"/>
              <a:ext cx="9420009" cy="999961"/>
            </a:xfrm>
            <a:prstGeom prst="roundRect">
              <a:avLst>
                <a:gd name="adj" fmla="val 14815"/>
              </a:avLst>
            </a:prstGeom>
            <a:solidFill>
              <a:srgbClr val="61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AMX Black" pitchFamily="2" charset="0"/>
                <a:sym typeface="Quattrocento Sans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1C87CAE2-01F2-D147-B9AD-2DF314FC4CEB}"/>
                </a:ext>
              </a:extLst>
            </p:cNvPr>
            <p:cNvSpPr txBox="1"/>
            <p:nvPr/>
          </p:nvSpPr>
          <p:spPr>
            <a:xfrm>
              <a:off x="1172816" y="1598668"/>
              <a:ext cx="984636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Qual das alternativas descreve corretamente um dos diferenciais relacionados às Giga Velocidades?</a:t>
              </a:r>
            </a:p>
          </p:txBody>
        </p:sp>
      </p:grp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9ED8C04F-2889-489E-3B23-AFBE84134F30}"/>
              </a:ext>
            </a:extLst>
          </p:cNvPr>
          <p:cNvSpPr/>
          <p:nvPr/>
        </p:nvSpPr>
        <p:spPr>
          <a:xfrm>
            <a:off x="201336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bg1"/>
                </a:solidFill>
                <a:latin typeface="AMX Black" pitchFamily="2" charset="0"/>
              </a:rPr>
              <a:t>O QUE É</a:t>
            </a:r>
          </a:p>
        </p:txBody>
      </p:sp>
      <p:sp>
        <p:nvSpPr>
          <p:cNvPr id="4" name="Retângulo Arredondado 15">
            <a:extLst>
              <a:ext uri="{FF2B5EF4-FFF2-40B4-BE49-F238E27FC236}">
                <a16:creationId xmlns:a16="http://schemas.microsoft.com/office/drawing/2014/main" id="{86024EB3-1C10-3AFE-5647-A343A910B37A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420867C-0BF4-EF50-B62C-1702FFF999F6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8" name="Retângulo: Cantos Arredondados 15">
              <a:extLst>
                <a:ext uri="{FF2B5EF4-FFF2-40B4-BE49-F238E27FC236}">
                  <a16:creationId xmlns:a16="http://schemas.microsoft.com/office/drawing/2014/main" id="{2EBE2F63-1A96-268F-F9B0-D14CBEC846AB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Gráfico 16">
              <a:extLst>
                <a:ext uri="{FF2B5EF4-FFF2-40B4-BE49-F238E27FC236}">
                  <a16:creationId xmlns:a16="http://schemas.microsoft.com/office/drawing/2014/main" id="{AA42F9DD-6B9A-DB02-29B5-B1DE8E8657B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4" name="CaixaDeTexto 17">
              <a:extLst>
                <a:ext uri="{FF2B5EF4-FFF2-40B4-BE49-F238E27FC236}">
                  <a16:creationId xmlns:a16="http://schemas.microsoft.com/office/drawing/2014/main" id="{27B9481D-D9DE-4068-BE1F-E9C52294EF63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5" name="Graphic 10">
              <a:extLst>
                <a:ext uri="{FF2B5EF4-FFF2-40B4-BE49-F238E27FC236}">
                  <a16:creationId xmlns:a16="http://schemas.microsoft.com/office/drawing/2014/main" id="{80C57E21-E8A2-B02C-A1A5-464A106FC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2192B585-4221-E0CC-0AC8-CF2C1CB55D66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17" name="Retângulo Arredondado 15">
            <a:extLst>
              <a:ext uri="{FF2B5EF4-FFF2-40B4-BE49-F238E27FC236}">
                <a16:creationId xmlns:a16="http://schemas.microsoft.com/office/drawing/2014/main" id="{4D502059-A635-BB40-3F89-97AEDD96B166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C9FF6900-E760-723E-06BE-FCDE3EDCC378}"/>
              </a:ext>
            </a:extLst>
          </p:cNvPr>
          <p:cNvGrpSpPr/>
          <p:nvPr/>
        </p:nvGrpSpPr>
        <p:grpSpPr>
          <a:xfrm>
            <a:off x="2266185" y="2913303"/>
            <a:ext cx="3801240" cy="3036081"/>
            <a:chOff x="2266185" y="2913303"/>
            <a:chExt cx="3801240" cy="3036081"/>
          </a:xfrm>
        </p:grpSpPr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7C6E30BC-6278-354D-97BC-2B4F51E4D23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66185" y="2913303"/>
              <a:ext cx="3801240" cy="3036081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35B2D5B0-E5AA-F4FE-9B5F-B70C1AA0A84C}"/>
                </a:ext>
              </a:extLst>
            </p:cNvPr>
            <p:cNvSpPr txBox="1"/>
            <p:nvPr/>
          </p:nvSpPr>
          <p:spPr>
            <a:xfrm>
              <a:off x="2722282" y="3429000"/>
              <a:ext cx="2751959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A)</a:t>
              </a:r>
              <a:r>
                <a:rPr lang="pt-BR" dirty="0">
                  <a:solidFill>
                    <a:schemeClr val="bg1"/>
                  </a:solidFill>
                </a:rPr>
                <a:t> A baixa latência reduz o tempo de carregamento de páginas estáticas e não influencia aplicações em tempo real.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095E330C-8D71-69D3-AB2C-5929ECA0AC9C}"/>
              </a:ext>
            </a:extLst>
          </p:cNvPr>
          <p:cNvGrpSpPr/>
          <p:nvPr/>
        </p:nvGrpSpPr>
        <p:grpSpPr>
          <a:xfrm>
            <a:off x="6608820" y="2913303"/>
            <a:ext cx="3773430" cy="3036081"/>
            <a:chOff x="6608820" y="2913303"/>
            <a:chExt cx="3773430" cy="3036081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2A63B082-23B2-4B10-A2EE-0D6B15117D4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08820" y="2913303"/>
              <a:ext cx="3773430" cy="3036081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588A3AFB-6C81-4E1C-794D-2166AEDDFAB4}"/>
                </a:ext>
              </a:extLst>
            </p:cNvPr>
            <p:cNvSpPr txBox="1"/>
            <p:nvPr/>
          </p:nvSpPr>
          <p:spPr>
            <a:xfrm>
              <a:off x="6970254" y="3350513"/>
              <a:ext cx="3285483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/>
                <a:t>B)</a:t>
              </a:r>
              <a:r>
                <a:rPr lang="pt-BR" dirty="0"/>
                <a:t> A baixa latência melhora </a:t>
              </a:r>
            </a:p>
            <a:p>
              <a:r>
                <a:rPr lang="pt-BR" dirty="0"/>
                <a:t>a resposta de aplicações que dependem de comunicação contínua, como reuniões online e sistemas em </a:t>
              </a:r>
            </a:p>
            <a:p>
              <a:r>
                <a:rPr lang="pt-BR" dirty="0"/>
                <a:t>nuvem que exigem </a:t>
              </a:r>
            </a:p>
            <a:p>
              <a:r>
                <a:rPr lang="pt-BR" dirty="0"/>
                <a:t>precisão e estabilidade.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AE7170B-65CB-94CD-291A-D67391F4E5E7}"/>
              </a:ext>
            </a:extLst>
          </p:cNvPr>
          <p:cNvGrpSpPr/>
          <p:nvPr/>
        </p:nvGrpSpPr>
        <p:grpSpPr>
          <a:xfrm>
            <a:off x="8166922" y="2764129"/>
            <a:ext cx="657225" cy="571500"/>
            <a:chOff x="10255737" y="5379861"/>
            <a:chExt cx="657225" cy="571500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6B2CACE6-7837-F6C2-B1C5-8266B35584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55737" y="5379861"/>
              <a:ext cx="657225" cy="571500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529367E-4B04-02DD-9E9B-E8F82EC66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5507" y="5491191"/>
              <a:ext cx="357684" cy="348840"/>
            </a:xfrm>
            <a:prstGeom prst="rect">
              <a:avLst/>
            </a:prstGeom>
          </p:spPr>
        </p:pic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DAA23CCA-DBE7-17D7-31CB-B371EE9DE94F}"/>
              </a:ext>
            </a:extLst>
          </p:cNvPr>
          <p:cNvGrpSpPr/>
          <p:nvPr/>
        </p:nvGrpSpPr>
        <p:grpSpPr>
          <a:xfrm>
            <a:off x="3905354" y="2762954"/>
            <a:ext cx="657225" cy="571500"/>
            <a:chOff x="3905354" y="2762954"/>
            <a:chExt cx="657225" cy="571500"/>
          </a:xfrm>
        </p:grpSpPr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0C5F66E3-9C8B-C178-6967-EE711878D7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05354" y="2762954"/>
              <a:ext cx="657225" cy="571500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F3610C2E-80DF-B48F-35D2-2290EFBB1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9546" y="2874638"/>
              <a:ext cx="338546" cy="336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1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4E9B2-2C04-9133-EFA9-71A60D845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129563F-11B1-2BBA-D56D-A55AF19CD6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4887" y="-220664"/>
            <a:ext cx="822960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6935BC6-1D3E-8195-8C3B-812597EC18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648"/>
          <a:stretch>
            <a:fillRect/>
          </a:stretch>
        </p:blipFill>
        <p:spPr>
          <a:xfrm>
            <a:off x="206493" y="712787"/>
            <a:ext cx="11779014" cy="5924549"/>
          </a:xfrm>
          <a:prstGeom prst="roundRect">
            <a:avLst>
              <a:gd name="adj" fmla="val 2778"/>
            </a:avLst>
          </a:prstGeom>
          <a:ln>
            <a:noFill/>
          </a:ln>
          <a:effectLst/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7274327-66C8-A00E-5F7C-3D77C4134F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151" y="712786"/>
            <a:ext cx="8944356" cy="592455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46DF064-3B9A-463F-DB37-BB909C40AD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2579" y="-279073"/>
            <a:ext cx="8229600" cy="6858000"/>
          </a:xfrm>
          <a:prstGeom prst="rect">
            <a:avLst/>
          </a:prstGeom>
        </p:spPr>
      </p:pic>
      <p:sp>
        <p:nvSpPr>
          <p:cNvPr id="21" name="Retângulo: Cantos Arredondados 62">
            <a:extLst>
              <a:ext uri="{FF2B5EF4-FFF2-40B4-BE49-F238E27FC236}">
                <a16:creationId xmlns:a16="http://schemas.microsoft.com/office/drawing/2014/main" id="{886F13CE-3A00-0963-F411-3948E53D8648}"/>
              </a:ext>
            </a:extLst>
          </p:cNvPr>
          <p:cNvSpPr/>
          <p:nvPr/>
        </p:nvSpPr>
        <p:spPr>
          <a:xfrm>
            <a:off x="7449604" y="3447160"/>
            <a:ext cx="2416572" cy="584775"/>
          </a:xfrm>
          <a:prstGeom prst="roundRect">
            <a:avLst>
              <a:gd name="adj" fmla="val 2504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WI-FI 7</a:t>
            </a:r>
          </a:p>
        </p:txBody>
      </p:sp>
      <p:sp>
        <p:nvSpPr>
          <p:cNvPr id="22" name="Retângulo: Cantos Arredondados 62">
            <a:extLst>
              <a:ext uri="{FF2B5EF4-FFF2-40B4-BE49-F238E27FC236}">
                <a16:creationId xmlns:a16="http://schemas.microsoft.com/office/drawing/2014/main" id="{F2CD6EEA-E239-09BA-2A1B-45850754B77C}"/>
              </a:ext>
            </a:extLst>
          </p:cNvPr>
          <p:cNvSpPr/>
          <p:nvPr/>
        </p:nvSpPr>
        <p:spPr>
          <a:xfrm>
            <a:off x="7449604" y="4154369"/>
            <a:ext cx="2416572" cy="5847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PORTFÓLIO</a:t>
            </a:r>
          </a:p>
        </p:txBody>
      </p:sp>
      <p:sp>
        <p:nvSpPr>
          <p:cNvPr id="23" name="Retângulo: Cantos Arredondados 62">
            <a:extLst>
              <a:ext uri="{FF2B5EF4-FFF2-40B4-BE49-F238E27FC236}">
                <a16:creationId xmlns:a16="http://schemas.microsoft.com/office/drawing/2014/main" id="{5CB3C05C-1C9E-3118-2F7D-2F364984C7BC}"/>
              </a:ext>
            </a:extLst>
          </p:cNvPr>
          <p:cNvSpPr/>
          <p:nvPr/>
        </p:nvSpPr>
        <p:spPr>
          <a:xfrm>
            <a:off x="7449605" y="4861577"/>
            <a:ext cx="2416572" cy="5847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COMO VENDER</a:t>
            </a:r>
          </a:p>
        </p:txBody>
      </p:sp>
      <p:grpSp>
        <p:nvGrpSpPr>
          <p:cNvPr id="24" name="Group 6">
            <a:extLst>
              <a:ext uri="{FF2B5EF4-FFF2-40B4-BE49-F238E27FC236}">
                <a16:creationId xmlns:a16="http://schemas.microsoft.com/office/drawing/2014/main" id="{E0AEF94E-953A-2BAE-E58D-25583D05C7A8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25" name="Retângulo: Cantos Arredondados 15">
              <a:extLst>
                <a:ext uri="{FF2B5EF4-FFF2-40B4-BE49-F238E27FC236}">
                  <a16:creationId xmlns:a16="http://schemas.microsoft.com/office/drawing/2014/main" id="{7EA1EA59-4D13-0CDC-6644-D373277B9467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6" name="Gráfico 16">
              <a:extLst>
                <a:ext uri="{FF2B5EF4-FFF2-40B4-BE49-F238E27FC236}">
                  <a16:creationId xmlns:a16="http://schemas.microsoft.com/office/drawing/2014/main" id="{087C39B6-5591-0E25-A725-AC460CA416E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27" name="CaixaDeTexto 17">
              <a:extLst>
                <a:ext uri="{FF2B5EF4-FFF2-40B4-BE49-F238E27FC236}">
                  <a16:creationId xmlns:a16="http://schemas.microsoft.com/office/drawing/2014/main" id="{3B45DB54-8040-891D-C2F8-500F647294F8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28" name="Graphic 10">
              <a:extLst>
                <a:ext uri="{FF2B5EF4-FFF2-40B4-BE49-F238E27FC236}">
                  <a16:creationId xmlns:a16="http://schemas.microsoft.com/office/drawing/2014/main" id="{9F32D531-1514-B18E-ED91-19D87BAC3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8905710-9888-B323-D5C5-ACB142E90B88}"/>
              </a:ext>
            </a:extLst>
          </p:cNvPr>
          <p:cNvSpPr txBox="1"/>
          <p:nvPr/>
        </p:nvSpPr>
        <p:spPr>
          <a:xfrm>
            <a:off x="7266215" y="1288536"/>
            <a:ext cx="41245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O que vamos ver:</a:t>
            </a:r>
          </a:p>
        </p:txBody>
      </p:sp>
      <p:sp>
        <p:nvSpPr>
          <p:cNvPr id="31" name="Retângulo: Cantos Arredondados 62">
            <a:extLst>
              <a:ext uri="{FF2B5EF4-FFF2-40B4-BE49-F238E27FC236}">
                <a16:creationId xmlns:a16="http://schemas.microsoft.com/office/drawing/2014/main" id="{F58307C5-04C7-D6E7-3305-6B8624AAA68D}"/>
              </a:ext>
            </a:extLst>
          </p:cNvPr>
          <p:cNvSpPr/>
          <p:nvPr/>
        </p:nvSpPr>
        <p:spPr>
          <a:xfrm>
            <a:off x="7449604" y="2739951"/>
            <a:ext cx="2416572" cy="5847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O QUE É</a:t>
            </a:r>
          </a:p>
        </p:txBody>
      </p:sp>
    </p:spTree>
    <p:extLst>
      <p:ext uri="{BB962C8B-B14F-4D97-AF65-F5344CB8AC3E}">
        <p14:creationId xmlns:p14="http://schemas.microsoft.com/office/powerpoint/2010/main" val="4170011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ipse 24">
            <a:extLst>
              <a:ext uri="{FF2B5EF4-FFF2-40B4-BE49-F238E27FC236}">
                <a16:creationId xmlns:a16="http://schemas.microsoft.com/office/drawing/2014/main" id="{E76E6C08-48A0-A885-FA62-D764696ADDC9}"/>
              </a:ext>
            </a:extLst>
          </p:cNvPr>
          <p:cNvSpPr/>
          <p:nvPr/>
        </p:nvSpPr>
        <p:spPr>
          <a:xfrm>
            <a:off x="2145670" y="1596734"/>
            <a:ext cx="8292975" cy="47302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Arredondado 15">
            <a:extLst>
              <a:ext uri="{FF2B5EF4-FFF2-40B4-BE49-F238E27FC236}">
                <a16:creationId xmlns:a16="http://schemas.microsoft.com/office/drawing/2014/main" id="{46B4BBBC-58B9-6F00-9567-B2911E6DD0E1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F52FF460-62DF-BE41-C401-C74FE74631E0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3" name="Retângulo: Cantos Arredondados 15">
              <a:extLst>
                <a:ext uri="{FF2B5EF4-FFF2-40B4-BE49-F238E27FC236}">
                  <a16:creationId xmlns:a16="http://schemas.microsoft.com/office/drawing/2014/main" id="{70478E6E-F7BA-9BE4-02A5-05922675484F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Gráfico 16">
              <a:extLst>
                <a:ext uri="{FF2B5EF4-FFF2-40B4-BE49-F238E27FC236}">
                  <a16:creationId xmlns:a16="http://schemas.microsoft.com/office/drawing/2014/main" id="{861B50C5-FF7F-0214-1579-DB0F5FBD13D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5" name="CaixaDeTexto 17">
              <a:extLst>
                <a:ext uri="{FF2B5EF4-FFF2-40B4-BE49-F238E27FC236}">
                  <a16:creationId xmlns:a16="http://schemas.microsoft.com/office/drawing/2014/main" id="{0B48D2AB-978E-444A-E271-AA1AF67742B1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7" name="Graphic 10">
              <a:extLst>
                <a:ext uri="{FF2B5EF4-FFF2-40B4-BE49-F238E27FC236}">
                  <a16:creationId xmlns:a16="http://schemas.microsoft.com/office/drawing/2014/main" id="{16B34A71-7654-1EF6-F121-4036361CF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9" name="Retângulo Arredondado 15">
            <a:extLst>
              <a:ext uri="{FF2B5EF4-FFF2-40B4-BE49-F238E27FC236}">
                <a16:creationId xmlns:a16="http://schemas.microsoft.com/office/drawing/2014/main" id="{2C12D983-72EA-A1B4-40B3-A1213989BEF6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21" name="Retângulo Arredondado 15">
            <a:extLst>
              <a:ext uri="{FF2B5EF4-FFF2-40B4-BE49-F238E27FC236}">
                <a16:creationId xmlns:a16="http://schemas.microsoft.com/office/drawing/2014/main" id="{44725454-7DFC-00FB-73BF-BBFD1576AFA9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24" name="Retângulo Arredondado 15">
            <a:extLst>
              <a:ext uri="{FF2B5EF4-FFF2-40B4-BE49-F238E27FC236}">
                <a16:creationId xmlns:a16="http://schemas.microsoft.com/office/drawing/2014/main" id="{FC5BDB3D-7F43-6428-15FB-0B17D4497B7E}"/>
              </a:ext>
            </a:extLst>
          </p:cNvPr>
          <p:cNvSpPr/>
          <p:nvPr/>
        </p:nvSpPr>
        <p:spPr>
          <a:xfrm>
            <a:off x="201335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C2948302-4AF7-A7E3-E1A0-A1AA9E299A7F}"/>
              </a:ext>
            </a:extLst>
          </p:cNvPr>
          <p:cNvGrpSpPr/>
          <p:nvPr/>
        </p:nvGrpSpPr>
        <p:grpSpPr>
          <a:xfrm>
            <a:off x="3179253" y="2544443"/>
            <a:ext cx="6118312" cy="2581457"/>
            <a:chOff x="2837434" y="2443071"/>
            <a:chExt cx="6118312" cy="2581457"/>
          </a:xfrm>
        </p:grpSpPr>
        <p:pic>
          <p:nvPicPr>
            <p:cNvPr id="27" name="Gráfico 26">
              <a:extLst>
                <a:ext uri="{FF2B5EF4-FFF2-40B4-BE49-F238E27FC236}">
                  <a16:creationId xmlns:a16="http://schemas.microsoft.com/office/drawing/2014/main" id="{DA451060-3EC4-564F-E3E8-6DD745B8C31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77928" y="2443071"/>
              <a:ext cx="4307707" cy="2581457"/>
            </a:xfrm>
            <a:prstGeom prst="rect">
              <a:avLst/>
            </a:prstGeom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E335EED1-83F9-EDDA-B32A-A4C53A68BFCB}"/>
                </a:ext>
              </a:extLst>
            </p:cNvPr>
            <p:cNvSpPr txBox="1"/>
            <p:nvPr/>
          </p:nvSpPr>
          <p:spPr>
            <a:xfrm>
              <a:off x="2859746" y="3149323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dirty="0">
                  <a:latin typeface="AMX"/>
                </a:rPr>
                <a:t>A nova geração do Wi-Fi 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0F13CBB5-D789-E429-635D-CA90F9CB0EC0}"/>
                </a:ext>
              </a:extLst>
            </p:cNvPr>
            <p:cNvSpPr txBox="1"/>
            <p:nvPr/>
          </p:nvSpPr>
          <p:spPr>
            <a:xfrm>
              <a:off x="2837434" y="3435463"/>
              <a:ext cx="60960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6000" b="1" dirty="0"/>
                <a:t>WI-FI 7</a:t>
              </a:r>
              <a:endParaRPr lang="pt-BR" sz="6000" dirty="0"/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AB2C2F24-F98C-4B3B-0334-1D163EA104E6}"/>
              </a:ext>
            </a:extLst>
          </p:cNvPr>
          <p:cNvGrpSpPr/>
          <p:nvPr/>
        </p:nvGrpSpPr>
        <p:grpSpPr>
          <a:xfrm>
            <a:off x="1184558" y="1247313"/>
            <a:ext cx="2457450" cy="2090401"/>
            <a:chOff x="842739" y="1145941"/>
            <a:chExt cx="2457450" cy="2090401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C21EDBE1-EF05-7099-B199-E8DDAB5BA82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6348" y="1145941"/>
              <a:ext cx="2241333" cy="2090401"/>
            </a:xfrm>
            <a:prstGeom prst="rect">
              <a:avLst/>
            </a:prstGeom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5C1186FD-C86B-DE3D-4434-982C334C1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4705" y="1476858"/>
              <a:ext cx="853518" cy="714284"/>
            </a:xfrm>
            <a:prstGeom prst="rect">
              <a:avLst/>
            </a:prstGeom>
          </p:spPr>
        </p:pic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359F59AA-B572-72CC-B3CA-BA8531BCB81C}"/>
                </a:ext>
              </a:extLst>
            </p:cNvPr>
            <p:cNvSpPr txBox="1"/>
            <p:nvPr/>
          </p:nvSpPr>
          <p:spPr>
            <a:xfrm>
              <a:off x="842739" y="2250566"/>
              <a:ext cx="24574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dirty="0"/>
                <a:t>Padrão </a:t>
              </a:r>
            </a:p>
            <a:p>
              <a:pPr algn="ctr"/>
              <a:r>
                <a:rPr lang="pt-BR" dirty="0"/>
                <a:t>802.11be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494500F-5657-7D6C-75B3-A6A4F0F1D3B2}"/>
              </a:ext>
            </a:extLst>
          </p:cNvPr>
          <p:cNvGrpSpPr/>
          <p:nvPr/>
        </p:nvGrpSpPr>
        <p:grpSpPr>
          <a:xfrm>
            <a:off x="8697177" y="1210295"/>
            <a:ext cx="2241333" cy="2090401"/>
            <a:chOff x="7812767" y="1243588"/>
            <a:chExt cx="2241333" cy="2090401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F82D7541-8061-980B-13CA-78D309B44C3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12767" y="1243588"/>
              <a:ext cx="2241333" cy="2090401"/>
            </a:xfrm>
            <a:prstGeom prst="rect">
              <a:avLst/>
            </a:prstGeom>
          </p:spPr>
        </p:pic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6ECAD6EE-9BCB-7075-6A13-996812A77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3926" y="1462640"/>
              <a:ext cx="869281" cy="646331"/>
            </a:xfrm>
            <a:prstGeom prst="rect">
              <a:avLst/>
            </a:prstGeom>
          </p:spPr>
        </p:pic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BD949AD5-4743-1166-74F2-F2BAC1E3166D}"/>
                </a:ext>
              </a:extLst>
            </p:cNvPr>
            <p:cNvSpPr txBox="1"/>
            <p:nvPr/>
          </p:nvSpPr>
          <p:spPr>
            <a:xfrm>
              <a:off x="7863075" y="2298702"/>
              <a:ext cx="214561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dirty="0"/>
                <a:t>Velocidades ultrarrápidas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14016B9-00AF-2013-6F80-006FC49B8555}"/>
              </a:ext>
            </a:extLst>
          </p:cNvPr>
          <p:cNvGrpSpPr/>
          <p:nvPr/>
        </p:nvGrpSpPr>
        <p:grpSpPr>
          <a:xfrm>
            <a:off x="8839354" y="4522720"/>
            <a:ext cx="2241333" cy="2090401"/>
            <a:chOff x="8803817" y="4461319"/>
            <a:chExt cx="2241333" cy="2090401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A9186D30-3595-EAF4-B7C6-4B75D8873B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03817" y="4461319"/>
              <a:ext cx="2241333" cy="2090401"/>
            </a:xfrm>
            <a:prstGeom prst="rect">
              <a:avLst/>
            </a:prstGeom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6F3681FE-78AC-A0E5-EF56-1F1E4FFEF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1488" y="4872562"/>
              <a:ext cx="725989" cy="725989"/>
            </a:xfrm>
            <a:prstGeom prst="rect">
              <a:avLst/>
            </a:prstGeom>
          </p:spPr>
        </p:pic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342F21DE-CD91-838C-2B92-A9D902106751}"/>
                </a:ext>
              </a:extLst>
            </p:cNvPr>
            <p:cNvSpPr txBox="1"/>
            <p:nvPr/>
          </p:nvSpPr>
          <p:spPr>
            <a:xfrm>
              <a:off x="8924358" y="5709136"/>
              <a:ext cx="20002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dirty="0"/>
                <a:t>Baixa latência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1F8468AA-06B0-F69E-4225-4FB9505C2406}"/>
              </a:ext>
            </a:extLst>
          </p:cNvPr>
          <p:cNvGrpSpPr/>
          <p:nvPr/>
        </p:nvGrpSpPr>
        <p:grpSpPr>
          <a:xfrm>
            <a:off x="1533281" y="4444323"/>
            <a:ext cx="2241333" cy="2090401"/>
            <a:chOff x="1587150" y="4203263"/>
            <a:chExt cx="2241333" cy="2090401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CB8CC0DE-C595-9508-46F2-6E5DDD2CDE3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87150" y="4203263"/>
              <a:ext cx="2241333" cy="2090401"/>
            </a:xfrm>
            <a:prstGeom prst="rect">
              <a:avLst/>
            </a:prstGeom>
          </p:spPr>
        </p:pic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6CF3808A-F869-0864-B7C9-151945CE3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5261" y="4394034"/>
              <a:ext cx="739423" cy="730574"/>
            </a:xfrm>
            <a:prstGeom prst="rect">
              <a:avLst/>
            </a:prstGeom>
          </p:spPr>
        </p:pic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CCA67ACF-38A9-7C95-F8DF-5207C772A074}"/>
                </a:ext>
              </a:extLst>
            </p:cNvPr>
            <p:cNvSpPr txBox="1"/>
            <p:nvPr/>
          </p:nvSpPr>
          <p:spPr>
            <a:xfrm>
              <a:off x="1649339" y="5221102"/>
              <a:ext cx="208342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dirty="0"/>
                <a:t>Maior capacidade de dispositivos conectados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97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7168C-9BF6-B904-A665-2266BB905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DF136067-87A9-FCD6-E892-75F96748D97A}"/>
              </a:ext>
            </a:extLst>
          </p:cNvPr>
          <p:cNvSpPr txBox="1"/>
          <p:nvPr/>
        </p:nvSpPr>
        <p:spPr>
          <a:xfrm>
            <a:off x="6155218" y="2554314"/>
            <a:ext cx="6185064" cy="2571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200" dirty="0"/>
              <a:t>Velocidades ultrarrápidas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200" dirty="0"/>
              <a:t>Operação </a:t>
            </a:r>
            <a:r>
              <a:rPr lang="pt-BR" sz="2200" dirty="0" err="1"/>
              <a:t>Multi-Link</a:t>
            </a:r>
            <a:endParaRPr lang="pt-BR" sz="22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200" dirty="0"/>
              <a:t>Suporte às bandas 2,4 GHz, 5 GHz e 6 GHz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200" dirty="0"/>
              <a:t>Compatibilidade com Wi-Fi anterior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200" dirty="0"/>
              <a:t>Alto desempenho</a:t>
            </a:r>
          </a:p>
        </p:txBody>
      </p:sp>
      <p:sp>
        <p:nvSpPr>
          <p:cNvPr id="2" name="Retângulo Arredondado 15">
            <a:extLst>
              <a:ext uri="{FF2B5EF4-FFF2-40B4-BE49-F238E27FC236}">
                <a16:creationId xmlns:a16="http://schemas.microsoft.com/office/drawing/2014/main" id="{EBAEA080-DDFF-A5C1-2FB8-53DB15A8BDD1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D624FEF7-9566-AAAB-D00F-7C94D1CC7106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4" name="Retângulo: Cantos Arredondados 15">
              <a:extLst>
                <a:ext uri="{FF2B5EF4-FFF2-40B4-BE49-F238E27FC236}">
                  <a16:creationId xmlns:a16="http://schemas.microsoft.com/office/drawing/2014/main" id="{625228F4-0DE1-AE4D-E52F-5CA9DB70C61D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Gráfico 16">
              <a:extLst>
                <a:ext uri="{FF2B5EF4-FFF2-40B4-BE49-F238E27FC236}">
                  <a16:creationId xmlns:a16="http://schemas.microsoft.com/office/drawing/2014/main" id="{E9979594-9457-51A2-781C-D90866BD63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6" name="CaixaDeTexto 17">
              <a:extLst>
                <a:ext uri="{FF2B5EF4-FFF2-40B4-BE49-F238E27FC236}">
                  <a16:creationId xmlns:a16="http://schemas.microsoft.com/office/drawing/2014/main" id="{68157DFD-06DA-9F62-B086-10F82BB0BD15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7" name="Graphic 10">
              <a:extLst>
                <a:ext uri="{FF2B5EF4-FFF2-40B4-BE49-F238E27FC236}">
                  <a16:creationId xmlns:a16="http://schemas.microsoft.com/office/drawing/2014/main" id="{9B303BC1-8A51-195C-3D0F-7EFE0F371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8" name="Retângulo Arredondado 15">
            <a:extLst>
              <a:ext uri="{FF2B5EF4-FFF2-40B4-BE49-F238E27FC236}">
                <a16:creationId xmlns:a16="http://schemas.microsoft.com/office/drawing/2014/main" id="{6CBB3CED-8147-2B1D-4BAE-B60544162CA7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9" name="Retângulo Arredondado 15">
            <a:extLst>
              <a:ext uri="{FF2B5EF4-FFF2-40B4-BE49-F238E27FC236}">
                <a16:creationId xmlns:a16="http://schemas.microsoft.com/office/drawing/2014/main" id="{C8031AD5-8EAD-F5A4-DE88-7456A85EB9F9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10" name="Retângulo Arredondado 15">
            <a:extLst>
              <a:ext uri="{FF2B5EF4-FFF2-40B4-BE49-F238E27FC236}">
                <a16:creationId xmlns:a16="http://schemas.microsoft.com/office/drawing/2014/main" id="{D2419DAB-BCCD-3073-6962-391955621E0D}"/>
              </a:ext>
            </a:extLst>
          </p:cNvPr>
          <p:cNvSpPr/>
          <p:nvPr/>
        </p:nvSpPr>
        <p:spPr>
          <a:xfrm>
            <a:off x="201335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66AAC81-D57F-5E3D-83EE-676EC4F4B622}"/>
              </a:ext>
            </a:extLst>
          </p:cNvPr>
          <p:cNvGrpSpPr/>
          <p:nvPr/>
        </p:nvGrpSpPr>
        <p:grpSpPr>
          <a:xfrm>
            <a:off x="734602" y="1489435"/>
            <a:ext cx="4498073" cy="4411744"/>
            <a:chOff x="734602" y="1489435"/>
            <a:chExt cx="4498073" cy="4411744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BBA4F610-90BD-F474-D6CB-BEB23DA4EA85}"/>
                </a:ext>
              </a:extLst>
            </p:cNvPr>
            <p:cNvSpPr/>
            <p:nvPr/>
          </p:nvSpPr>
          <p:spPr>
            <a:xfrm>
              <a:off x="734602" y="1489435"/>
              <a:ext cx="4498073" cy="441174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16088F64-E8EC-2838-C96D-C52826984233}"/>
                </a:ext>
              </a:extLst>
            </p:cNvPr>
            <p:cNvSpPr txBox="1"/>
            <p:nvPr/>
          </p:nvSpPr>
          <p:spPr>
            <a:xfrm>
              <a:off x="1385917" y="4664572"/>
              <a:ext cx="31954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pt-BR" sz="2400" b="1" dirty="0">
                  <a:solidFill>
                    <a:schemeClr val="bg1"/>
                  </a:solidFill>
                </a:rPr>
                <a:t>Benefícios do Wi-Fi 7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6C4D6C24-31A2-FB3D-0101-C555476A556F}"/>
                </a:ext>
              </a:extLst>
            </p:cNvPr>
            <p:cNvSpPr txBox="1"/>
            <p:nvPr/>
          </p:nvSpPr>
          <p:spPr>
            <a:xfrm>
              <a:off x="1456963" y="1725305"/>
              <a:ext cx="3195442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pt-BR" sz="200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12" name="Gráfico 11">
            <a:extLst>
              <a:ext uri="{FF2B5EF4-FFF2-40B4-BE49-F238E27FC236}">
                <a16:creationId xmlns:a16="http://schemas.microsoft.com/office/drawing/2014/main" id="{922CC0A5-B518-D22C-76C5-4401BE8514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572" y="1656748"/>
            <a:ext cx="5127432" cy="30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7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8F8A55DD-E4E1-B156-EF21-DA740479DA61}"/>
              </a:ext>
            </a:extLst>
          </p:cNvPr>
          <p:cNvCxnSpPr>
            <a:cxnSpLocks/>
          </p:cNvCxnSpPr>
          <p:nvPr/>
        </p:nvCxnSpPr>
        <p:spPr>
          <a:xfrm>
            <a:off x="6031626" y="3518999"/>
            <a:ext cx="4216843" cy="0"/>
          </a:xfrm>
          <a:prstGeom prst="straightConnector1">
            <a:avLst/>
          </a:prstGeom>
          <a:ln w="190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E8EE6E65-D9D4-162F-408C-A9D59F0050F4}"/>
              </a:ext>
            </a:extLst>
          </p:cNvPr>
          <p:cNvCxnSpPr>
            <a:cxnSpLocks/>
          </p:cNvCxnSpPr>
          <p:nvPr/>
        </p:nvCxnSpPr>
        <p:spPr>
          <a:xfrm>
            <a:off x="2361618" y="3518998"/>
            <a:ext cx="3656366" cy="0"/>
          </a:xfrm>
          <a:prstGeom prst="line">
            <a:avLst/>
          </a:prstGeom>
          <a:ln w="190500">
            <a:solidFill>
              <a:srgbClr val="F39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1ACEE431-7426-11E3-64A3-F8BABB1F1819}"/>
              </a:ext>
            </a:extLst>
          </p:cNvPr>
          <p:cNvSpPr txBox="1"/>
          <p:nvPr/>
        </p:nvSpPr>
        <p:spPr>
          <a:xfrm>
            <a:off x="2541114" y="2874262"/>
            <a:ext cx="2993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Até 1 GIGA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28B4A28-B6BD-070C-E371-57DD6AB165F6}"/>
              </a:ext>
            </a:extLst>
          </p:cNvPr>
          <p:cNvSpPr txBox="1"/>
          <p:nvPr/>
        </p:nvSpPr>
        <p:spPr>
          <a:xfrm>
            <a:off x="2264843" y="2456759"/>
            <a:ext cx="349383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500" b="1" dirty="0"/>
              <a:t>GPON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63E7B38-B657-D97A-5097-7FEE9956988C}"/>
              </a:ext>
            </a:extLst>
          </p:cNvPr>
          <p:cNvSpPr txBox="1"/>
          <p:nvPr/>
        </p:nvSpPr>
        <p:spPr>
          <a:xfrm>
            <a:off x="6031626" y="2456759"/>
            <a:ext cx="349383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500" b="1" dirty="0"/>
              <a:t>GIGA VELOCIDADE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58C46C6-24C9-6745-A9E0-A58EF30121B1}"/>
              </a:ext>
            </a:extLst>
          </p:cNvPr>
          <p:cNvSpPr txBox="1"/>
          <p:nvPr/>
        </p:nvSpPr>
        <p:spPr>
          <a:xfrm>
            <a:off x="6310441" y="2856582"/>
            <a:ext cx="2993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5 e 10 GIGA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C9B541FB-79ED-19F2-CCBA-6D42B40C8C57}"/>
              </a:ext>
            </a:extLst>
          </p:cNvPr>
          <p:cNvSpPr txBox="1"/>
          <p:nvPr/>
        </p:nvSpPr>
        <p:spPr>
          <a:xfrm>
            <a:off x="2101997" y="5465941"/>
            <a:ext cx="7859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/>
              <a:t>A Claro evolui do GPON para a GIGA VELOCIDADE e entrega o Wi-Fi 7 como diferencial competitivo, garantindo conectividade total e estável.</a:t>
            </a:r>
          </a:p>
        </p:txBody>
      </p: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3EEB28E0-9944-AB40-84CB-FACBB5653C08}"/>
              </a:ext>
            </a:extLst>
          </p:cNvPr>
          <p:cNvGrpSpPr/>
          <p:nvPr/>
        </p:nvGrpSpPr>
        <p:grpSpPr>
          <a:xfrm>
            <a:off x="3341116" y="1401587"/>
            <a:ext cx="5558440" cy="553998"/>
            <a:chOff x="3341116" y="1401587"/>
            <a:chExt cx="5558440" cy="553998"/>
          </a:xfrm>
        </p:grpSpPr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080F9F54-835A-F503-C310-0BCE87283677}"/>
                </a:ext>
              </a:extLst>
            </p:cNvPr>
            <p:cNvSpPr/>
            <p:nvPr/>
          </p:nvSpPr>
          <p:spPr>
            <a:xfrm>
              <a:off x="3341116" y="1425325"/>
              <a:ext cx="5558440" cy="529199"/>
            </a:xfrm>
            <a:prstGeom prst="roundRect">
              <a:avLst>
                <a:gd name="adj" fmla="val 14815"/>
              </a:avLst>
            </a:prstGeom>
            <a:solidFill>
              <a:srgbClr val="61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AMX Black" pitchFamily="2" charset="0"/>
                <a:sym typeface="Quattrocento Sans"/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FAD96828-70C7-3F22-01C1-A1CE4CD1B868}"/>
                </a:ext>
              </a:extLst>
            </p:cNvPr>
            <p:cNvSpPr txBox="1"/>
            <p:nvPr/>
          </p:nvSpPr>
          <p:spPr>
            <a:xfrm>
              <a:off x="3546999" y="1401587"/>
              <a:ext cx="5216438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000" b="1" dirty="0">
                  <a:solidFill>
                    <a:schemeClr val="bg1"/>
                  </a:solidFill>
                </a:rPr>
                <a:t>Evolução da conectividade</a:t>
              </a:r>
            </a:p>
          </p:txBody>
        </p:sp>
      </p:grpSp>
      <p:sp>
        <p:nvSpPr>
          <p:cNvPr id="23" name="Retângulo Arredondado 15">
            <a:extLst>
              <a:ext uri="{FF2B5EF4-FFF2-40B4-BE49-F238E27FC236}">
                <a16:creationId xmlns:a16="http://schemas.microsoft.com/office/drawing/2014/main" id="{530D6295-532B-BB06-132C-7261303B1C7D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24" name="Group 6">
            <a:extLst>
              <a:ext uri="{FF2B5EF4-FFF2-40B4-BE49-F238E27FC236}">
                <a16:creationId xmlns:a16="http://schemas.microsoft.com/office/drawing/2014/main" id="{CDFC2E29-29D8-E8CA-ABB7-7DBD0EFB2AC6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25" name="Retângulo: Cantos Arredondados 15">
              <a:extLst>
                <a:ext uri="{FF2B5EF4-FFF2-40B4-BE49-F238E27FC236}">
                  <a16:creationId xmlns:a16="http://schemas.microsoft.com/office/drawing/2014/main" id="{4228FFB2-94AF-7F1E-564F-2013A0B6205D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6" name="Gráfico 16">
              <a:extLst>
                <a:ext uri="{FF2B5EF4-FFF2-40B4-BE49-F238E27FC236}">
                  <a16:creationId xmlns:a16="http://schemas.microsoft.com/office/drawing/2014/main" id="{EBD1D8BB-8EC0-8708-97F5-5230840EDB6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29" name="CaixaDeTexto 17">
              <a:extLst>
                <a:ext uri="{FF2B5EF4-FFF2-40B4-BE49-F238E27FC236}">
                  <a16:creationId xmlns:a16="http://schemas.microsoft.com/office/drawing/2014/main" id="{6DAF0F31-8813-CBF2-D525-0222A7461D50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30" name="Graphic 10">
              <a:extLst>
                <a:ext uri="{FF2B5EF4-FFF2-40B4-BE49-F238E27FC236}">
                  <a16:creationId xmlns:a16="http://schemas.microsoft.com/office/drawing/2014/main" id="{A1B5CF5C-FEA7-67A0-5213-6C06D83BD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31" name="Retângulo Arredondado 15">
            <a:extLst>
              <a:ext uri="{FF2B5EF4-FFF2-40B4-BE49-F238E27FC236}">
                <a16:creationId xmlns:a16="http://schemas.microsoft.com/office/drawing/2014/main" id="{7E225834-7569-866D-2CF6-B333CF5381F2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32" name="Retângulo Arredondado 15">
            <a:extLst>
              <a:ext uri="{FF2B5EF4-FFF2-40B4-BE49-F238E27FC236}">
                <a16:creationId xmlns:a16="http://schemas.microsoft.com/office/drawing/2014/main" id="{64F8D43A-D4F2-0C6A-9459-58A8FA7E97DC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33" name="Retângulo Arredondado 15">
            <a:extLst>
              <a:ext uri="{FF2B5EF4-FFF2-40B4-BE49-F238E27FC236}">
                <a16:creationId xmlns:a16="http://schemas.microsoft.com/office/drawing/2014/main" id="{6213A3D7-30D6-CF31-717F-75BBBAFC1E4D}"/>
              </a:ext>
            </a:extLst>
          </p:cNvPr>
          <p:cNvSpPr/>
          <p:nvPr/>
        </p:nvSpPr>
        <p:spPr>
          <a:xfrm>
            <a:off x="201335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ACFDDA4D-12F5-CD8D-5C0B-51042D9A40A5}"/>
              </a:ext>
            </a:extLst>
          </p:cNvPr>
          <p:cNvGrpSpPr/>
          <p:nvPr/>
        </p:nvGrpSpPr>
        <p:grpSpPr>
          <a:xfrm>
            <a:off x="2361618" y="3657634"/>
            <a:ext cx="3766783" cy="793446"/>
            <a:chOff x="2361618" y="3657634"/>
            <a:chExt cx="3766783" cy="793446"/>
          </a:xfrm>
        </p:grpSpPr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id="{34BFBF01-2F21-5094-205D-A903D4F309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61618" y="3657634"/>
              <a:ext cx="3766783" cy="793446"/>
            </a:xfrm>
            <a:prstGeom prst="rect">
              <a:avLst/>
            </a:prstGeom>
          </p:spPr>
        </p:pic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443D2DA2-52CA-A870-CB64-85EDDBFF19B1}"/>
                </a:ext>
              </a:extLst>
            </p:cNvPr>
            <p:cNvSpPr txBox="1"/>
            <p:nvPr/>
          </p:nvSpPr>
          <p:spPr>
            <a:xfrm>
              <a:off x="2775121" y="3733346"/>
              <a:ext cx="28561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/>
                <a:t>Rede estável, ideal para uso moderado de dados.</a:t>
              </a:r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FC975410-99CB-6763-7DB8-1454603CCCA9}"/>
              </a:ext>
            </a:extLst>
          </p:cNvPr>
          <p:cNvGrpSpPr/>
          <p:nvPr/>
        </p:nvGrpSpPr>
        <p:grpSpPr>
          <a:xfrm>
            <a:off x="6066514" y="3656573"/>
            <a:ext cx="3638643" cy="766455"/>
            <a:chOff x="6066514" y="3656573"/>
            <a:chExt cx="3638643" cy="766455"/>
          </a:xfrm>
        </p:grpSpPr>
        <p:pic>
          <p:nvPicPr>
            <p:cNvPr id="46" name="Gráfico 45">
              <a:extLst>
                <a:ext uri="{FF2B5EF4-FFF2-40B4-BE49-F238E27FC236}">
                  <a16:creationId xmlns:a16="http://schemas.microsoft.com/office/drawing/2014/main" id="{4D8C0F8B-3B72-64D1-3A4D-4E550D61B7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66514" y="3656573"/>
              <a:ext cx="3638643" cy="766455"/>
            </a:xfrm>
            <a:prstGeom prst="rect">
              <a:avLst/>
            </a:prstGeom>
          </p:spPr>
        </p:pic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DB8861A3-DB43-B9BB-BF64-80E00BDFEEFC}"/>
                </a:ext>
              </a:extLst>
            </p:cNvPr>
            <p:cNvSpPr txBox="1"/>
            <p:nvPr/>
          </p:nvSpPr>
          <p:spPr>
            <a:xfrm>
              <a:off x="6502974" y="3697923"/>
              <a:ext cx="27657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4x mais capacidade, ideal para uso intenso.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271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Agrupar 42">
            <a:extLst>
              <a:ext uri="{FF2B5EF4-FFF2-40B4-BE49-F238E27FC236}">
                <a16:creationId xmlns:a16="http://schemas.microsoft.com/office/drawing/2014/main" id="{CBFC205C-D91A-F992-73FA-7173CFCBADFA}"/>
              </a:ext>
            </a:extLst>
          </p:cNvPr>
          <p:cNvGrpSpPr/>
          <p:nvPr/>
        </p:nvGrpSpPr>
        <p:grpSpPr>
          <a:xfrm>
            <a:off x="2089167" y="2495149"/>
            <a:ext cx="1685925" cy="1512606"/>
            <a:chOff x="2089167" y="2495149"/>
            <a:chExt cx="1685925" cy="1512606"/>
          </a:xfrm>
        </p:grpSpPr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C61485C6-80B1-CEB7-4935-15D3DE210CB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38986" y="2495149"/>
              <a:ext cx="1621820" cy="1512606"/>
            </a:xfrm>
            <a:prstGeom prst="rect">
              <a:avLst/>
            </a:prstGeom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2067CA74-3263-3B25-0AB5-3C4437E90774}"/>
                </a:ext>
              </a:extLst>
            </p:cNvPr>
            <p:cNvSpPr txBox="1"/>
            <p:nvPr/>
          </p:nvSpPr>
          <p:spPr>
            <a:xfrm>
              <a:off x="2089167" y="3020621"/>
              <a:ext cx="1685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Wi-Fi 6</a:t>
              </a:r>
            </a:p>
          </p:txBody>
        </p:sp>
      </p:grp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21555875-7944-242F-1545-05EA0FE92707}"/>
              </a:ext>
            </a:extLst>
          </p:cNvPr>
          <p:cNvCxnSpPr/>
          <p:nvPr/>
        </p:nvCxnSpPr>
        <p:spPr>
          <a:xfrm>
            <a:off x="3775091" y="2725048"/>
            <a:ext cx="0" cy="1080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83318CDF-BCB7-90D4-1ED1-9B8EB6796CC7}"/>
              </a:ext>
            </a:extLst>
          </p:cNvPr>
          <p:cNvCxnSpPr/>
          <p:nvPr/>
        </p:nvCxnSpPr>
        <p:spPr>
          <a:xfrm>
            <a:off x="3775091" y="4672931"/>
            <a:ext cx="0" cy="1080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BF38AC9C-B8BB-61EC-AB77-8B9A751CC68C}"/>
              </a:ext>
            </a:extLst>
          </p:cNvPr>
          <p:cNvGrpSpPr/>
          <p:nvPr/>
        </p:nvGrpSpPr>
        <p:grpSpPr>
          <a:xfrm>
            <a:off x="3803660" y="2879978"/>
            <a:ext cx="3671875" cy="830908"/>
            <a:chOff x="3803660" y="2879978"/>
            <a:chExt cx="3671875" cy="830908"/>
          </a:xfrm>
        </p:grpSpPr>
        <p:sp>
          <p:nvSpPr>
            <p:cNvPr id="10" name="Seta: Pentágono 9">
              <a:extLst>
                <a:ext uri="{FF2B5EF4-FFF2-40B4-BE49-F238E27FC236}">
                  <a16:creationId xmlns:a16="http://schemas.microsoft.com/office/drawing/2014/main" id="{6D35DAA8-A8FD-122C-870D-7E806B0DD9CE}"/>
                </a:ext>
              </a:extLst>
            </p:cNvPr>
            <p:cNvSpPr/>
            <p:nvPr/>
          </p:nvSpPr>
          <p:spPr>
            <a:xfrm>
              <a:off x="3803661" y="2892033"/>
              <a:ext cx="1214435" cy="37147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2,4 GHz</a:t>
              </a:r>
            </a:p>
          </p:txBody>
        </p:sp>
        <p:sp>
          <p:nvSpPr>
            <p:cNvPr id="11" name="Seta: Pentágono 10">
              <a:extLst>
                <a:ext uri="{FF2B5EF4-FFF2-40B4-BE49-F238E27FC236}">
                  <a16:creationId xmlns:a16="http://schemas.microsoft.com/office/drawing/2014/main" id="{3AB54BCD-B9E0-10BD-DD1C-EAA848004A7C}"/>
                </a:ext>
              </a:extLst>
            </p:cNvPr>
            <p:cNvSpPr/>
            <p:nvPr/>
          </p:nvSpPr>
          <p:spPr>
            <a:xfrm>
              <a:off x="3803660" y="3339411"/>
              <a:ext cx="1214435" cy="371475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Seta: Pentágono 11">
              <a:extLst>
                <a:ext uri="{FF2B5EF4-FFF2-40B4-BE49-F238E27FC236}">
                  <a16:creationId xmlns:a16="http://schemas.microsoft.com/office/drawing/2014/main" id="{74A18A2A-444D-7C1F-3B07-D2D6CEA803D5}"/>
                </a:ext>
              </a:extLst>
            </p:cNvPr>
            <p:cNvSpPr/>
            <p:nvPr/>
          </p:nvSpPr>
          <p:spPr>
            <a:xfrm>
              <a:off x="5046665" y="2910786"/>
              <a:ext cx="1214435" cy="371475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Seta: Pentágono 12">
              <a:extLst>
                <a:ext uri="{FF2B5EF4-FFF2-40B4-BE49-F238E27FC236}">
                  <a16:creationId xmlns:a16="http://schemas.microsoft.com/office/drawing/2014/main" id="{35D9FA9D-A591-1E59-5986-888A731B922B}"/>
                </a:ext>
              </a:extLst>
            </p:cNvPr>
            <p:cNvSpPr/>
            <p:nvPr/>
          </p:nvSpPr>
          <p:spPr>
            <a:xfrm>
              <a:off x="5018095" y="3339411"/>
              <a:ext cx="1214435" cy="371475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5 GHz</a:t>
              </a:r>
            </a:p>
          </p:txBody>
        </p:sp>
        <p:sp>
          <p:nvSpPr>
            <p:cNvPr id="14" name="Seta: Pentágono 13">
              <a:extLst>
                <a:ext uri="{FF2B5EF4-FFF2-40B4-BE49-F238E27FC236}">
                  <a16:creationId xmlns:a16="http://schemas.microsoft.com/office/drawing/2014/main" id="{32744B9C-3CCB-6173-581F-800182F862C6}"/>
                </a:ext>
              </a:extLst>
            </p:cNvPr>
            <p:cNvSpPr/>
            <p:nvPr/>
          </p:nvSpPr>
          <p:spPr>
            <a:xfrm>
              <a:off x="6261100" y="2879978"/>
              <a:ext cx="1214435" cy="371475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5 GHz</a:t>
              </a:r>
            </a:p>
          </p:txBody>
        </p:sp>
        <p:sp>
          <p:nvSpPr>
            <p:cNvPr id="15" name="Seta: Pentágono 14">
              <a:extLst>
                <a:ext uri="{FF2B5EF4-FFF2-40B4-BE49-F238E27FC236}">
                  <a16:creationId xmlns:a16="http://schemas.microsoft.com/office/drawing/2014/main" id="{0AD606DA-61B4-853F-F89C-E5B1D70F653E}"/>
                </a:ext>
              </a:extLst>
            </p:cNvPr>
            <p:cNvSpPr/>
            <p:nvPr/>
          </p:nvSpPr>
          <p:spPr>
            <a:xfrm>
              <a:off x="6261100" y="3310835"/>
              <a:ext cx="1214435" cy="371475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2C59DB0-2F44-AC49-49F8-FB61E6A70EE8}"/>
              </a:ext>
            </a:extLst>
          </p:cNvPr>
          <p:cNvSpPr txBox="1"/>
          <p:nvPr/>
        </p:nvSpPr>
        <p:spPr>
          <a:xfrm>
            <a:off x="8225340" y="2851313"/>
            <a:ext cx="1813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800 MEGA</a:t>
            </a:r>
          </a:p>
          <a:p>
            <a:pPr algn="ctr"/>
            <a:r>
              <a:rPr lang="pt-BR" sz="2400" b="1" dirty="0"/>
              <a:t>1 GIGA</a:t>
            </a: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3F4CD2EE-1585-8511-AB03-99C245ED572A}"/>
              </a:ext>
            </a:extLst>
          </p:cNvPr>
          <p:cNvGrpSpPr/>
          <p:nvPr/>
        </p:nvGrpSpPr>
        <p:grpSpPr>
          <a:xfrm>
            <a:off x="2089167" y="4448118"/>
            <a:ext cx="1685925" cy="1512606"/>
            <a:chOff x="2089167" y="4448118"/>
            <a:chExt cx="1685925" cy="1512606"/>
          </a:xfrm>
        </p:grpSpPr>
        <p:pic>
          <p:nvPicPr>
            <p:cNvPr id="41" name="Gráfico 40">
              <a:extLst>
                <a:ext uri="{FF2B5EF4-FFF2-40B4-BE49-F238E27FC236}">
                  <a16:creationId xmlns:a16="http://schemas.microsoft.com/office/drawing/2014/main" id="{7519156D-39AD-6380-3BA2-254FB974EA2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38986" y="4448118"/>
              <a:ext cx="1621820" cy="1512606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97F0F1CF-AFA5-7770-64C7-4ED426B68801}"/>
                </a:ext>
              </a:extLst>
            </p:cNvPr>
            <p:cNvSpPr txBox="1"/>
            <p:nvPr/>
          </p:nvSpPr>
          <p:spPr>
            <a:xfrm>
              <a:off x="2089167" y="5018031"/>
              <a:ext cx="1685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Wi-Fi 7</a:t>
              </a: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C2E640CC-E793-3022-ADF1-FB113528029C}"/>
              </a:ext>
            </a:extLst>
          </p:cNvPr>
          <p:cNvGrpSpPr/>
          <p:nvPr/>
        </p:nvGrpSpPr>
        <p:grpSpPr>
          <a:xfrm>
            <a:off x="3789394" y="4758416"/>
            <a:ext cx="3686141" cy="937844"/>
            <a:chOff x="3789394" y="4758416"/>
            <a:chExt cx="3686141" cy="937844"/>
          </a:xfrm>
        </p:grpSpPr>
        <p:sp>
          <p:nvSpPr>
            <p:cNvPr id="16" name="Seta: Pentágono 15">
              <a:extLst>
                <a:ext uri="{FF2B5EF4-FFF2-40B4-BE49-F238E27FC236}">
                  <a16:creationId xmlns:a16="http://schemas.microsoft.com/office/drawing/2014/main" id="{A091BD4D-9FAB-B457-A8AF-65BA53E6AFD7}"/>
                </a:ext>
              </a:extLst>
            </p:cNvPr>
            <p:cNvSpPr/>
            <p:nvPr/>
          </p:nvSpPr>
          <p:spPr>
            <a:xfrm>
              <a:off x="3803655" y="4758416"/>
              <a:ext cx="3671880" cy="288000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2,4 GHz e 2,4 GHz (IoT)</a:t>
              </a:r>
            </a:p>
          </p:txBody>
        </p:sp>
        <p:sp>
          <p:nvSpPr>
            <p:cNvPr id="17" name="Seta: Pentágono 16">
              <a:extLst>
                <a:ext uri="{FF2B5EF4-FFF2-40B4-BE49-F238E27FC236}">
                  <a16:creationId xmlns:a16="http://schemas.microsoft.com/office/drawing/2014/main" id="{203A8A0F-2543-EA5A-17A3-6BB17D79D9EB}"/>
                </a:ext>
              </a:extLst>
            </p:cNvPr>
            <p:cNvSpPr/>
            <p:nvPr/>
          </p:nvSpPr>
          <p:spPr>
            <a:xfrm>
              <a:off x="3803655" y="5082580"/>
              <a:ext cx="3671880" cy="288000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5 GHz</a:t>
              </a:r>
            </a:p>
          </p:txBody>
        </p:sp>
        <p:sp>
          <p:nvSpPr>
            <p:cNvPr id="18" name="Seta: Pentágono 17">
              <a:extLst>
                <a:ext uri="{FF2B5EF4-FFF2-40B4-BE49-F238E27FC236}">
                  <a16:creationId xmlns:a16="http://schemas.microsoft.com/office/drawing/2014/main" id="{34363682-5322-52E5-DA91-60717966D14A}"/>
                </a:ext>
              </a:extLst>
            </p:cNvPr>
            <p:cNvSpPr/>
            <p:nvPr/>
          </p:nvSpPr>
          <p:spPr>
            <a:xfrm>
              <a:off x="3789394" y="5408260"/>
              <a:ext cx="3671880" cy="288000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6 GHz</a:t>
              </a:r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4D8F811-035C-0281-CDA5-5D4D843C533D}"/>
              </a:ext>
            </a:extLst>
          </p:cNvPr>
          <p:cNvSpPr txBox="1"/>
          <p:nvPr/>
        </p:nvSpPr>
        <p:spPr>
          <a:xfrm>
            <a:off x="8320826" y="4797432"/>
            <a:ext cx="1685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/>
              <a:t>5 GIGA</a:t>
            </a:r>
          </a:p>
          <a:p>
            <a:pPr algn="ctr"/>
            <a:r>
              <a:rPr lang="pt-BR" sz="2400" b="1"/>
              <a:t>10 GIGA</a:t>
            </a:r>
          </a:p>
        </p:txBody>
      </p:sp>
      <p:sp>
        <p:nvSpPr>
          <p:cNvPr id="2" name="Retângulo Arredondado 15">
            <a:extLst>
              <a:ext uri="{FF2B5EF4-FFF2-40B4-BE49-F238E27FC236}">
                <a16:creationId xmlns:a16="http://schemas.microsoft.com/office/drawing/2014/main" id="{D08DD033-5DEA-6F4F-1D8C-5C11B1B5CF10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EDFA5ED2-C39A-0293-117F-A981FA7AF399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4" name="Retângulo: Cantos Arredondados 15">
              <a:extLst>
                <a:ext uri="{FF2B5EF4-FFF2-40B4-BE49-F238E27FC236}">
                  <a16:creationId xmlns:a16="http://schemas.microsoft.com/office/drawing/2014/main" id="{56F3190A-2AC7-B0D5-B666-F17521E3553D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Gráfico 16">
              <a:extLst>
                <a:ext uri="{FF2B5EF4-FFF2-40B4-BE49-F238E27FC236}">
                  <a16:creationId xmlns:a16="http://schemas.microsoft.com/office/drawing/2014/main" id="{4387BFB0-858A-C27E-F9B1-909BE9476EB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26" name="CaixaDeTexto 17">
              <a:extLst>
                <a:ext uri="{FF2B5EF4-FFF2-40B4-BE49-F238E27FC236}">
                  <a16:creationId xmlns:a16="http://schemas.microsoft.com/office/drawing/2014/main" id="{0ACA93F5-5F09-B697-ECE6-342995E6EB68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27" name="Graphic 10">
              <a:extLst>
                <a:ext uri="{FF2B5EF4-FFF2-40B4-BE49-F238E27FC236}">
                  <a16:creationId xmlns:a16="http://schemas.microsoft.com/office/drawing/2014/main" id="{4FC47F8F-82DF-7B6C-A84B-0625ABC76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28" name="Retângulo Arredondado 15">
            <a:extLst>
              <a:ext uri="{FF2B5EF4-FFF2-40B4-BE49-F238E27FC236}">
                <a16:creationId xmlns:a16="http://schemas.microsoft.com/office/drawing/2014/main" id="{AC4CAD65-4CE9-9326-7A4F-D7F30FD84DD2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29" name="Retângulo Arredondado 15">
            <a:extLst>
              <a:ext uri="{FF2B5EF4-FFF2-40B4-BE49-F238E27FC236}">
                <a16:creationId xmlns:a16="http://schemas.microsoft.com/office/drawing/2014/main" id="{A47AA27D-8456-3514-5686-0C898A9C3528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30" name="Retângulo Arredondado 15">
            <a:extLst>
              <a:ext uri="{FF2B5EF4-FFF2-40B4-BE49-F238E27FC236}">
                <a16:creationId xmlns:a16="http://schemas.microsoft.com/office/drawing/2014/main" id="{63D45AAC-B42C-314C-66B6-EB0952548DB2}"/>
              </a:ext>
            </a:extLst>
          </p:cNvPr>
          <p:cNvSpPr/>
          <p:nvPr/>
        </p:nvSpPr>
        <p:spPr>
          <a:xfrm>
            <a:off x="201335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96E03F9A-162F-B2D3-1AE6-9F7ACEEAD662}"/>
              </a:ext>
            </a:extLst>
          </p:cNvPr>
          <p:cNvGrpSpPr/>
          <p:nvPr/>
        </p:nvGrpSpPr>
        <p:grpSpPr>
          <a:xfrm>
            <a:off x="3341116" y="1401587"/>
            <a:ext cx="5628204" cy="553998"/>
            <a:chOff x="3341116" y="1401587"/>
            <a:chExt cx="5628204" cy="553998"/>
          </a:xfrm>
        </p:grpSpPr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97C79DFB-177F-7ECB-C88E-ECABD054A728}"/>
                </a:ext>
              </a:extLst>
            </p:cNvPr>
            <p:cNvSpPr/>
            <p:nvPr/>
          </p:nvSpPr>
          <p:spPr>
            <a:xfrm>
              <a:off x="3341116" y="1425325"/>
              <a:ext cx="5628204" cy="529199"/>
            </a:xfrm>
            <a:prstGeom prst="roundRect">
              <a:avLst>
                <a:gd name="adj" fmla="val 14815"/>
              </a:avLst>
            </a:prstGeom>
            <a:solidFill>
              <a:srgbClr val="61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AMX Black" pitchFamily="2" charset="0"/>
                <a:sym typeface="Quattrocento Sans"/>
              </a:endParaRP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7E3B9ABA-6CCA-4C42-2A38-926B1296A552}"/>
                </a:ext>
              </a:extLst>
            </p:cNvPr>
            <p:cNvSpPr txBox="1"/>
            <p:nvPr/>
          </p:nvSpPr>
          <p:spPr>
            <a:xfrm>
              <a:off x="3546999" y="1401587"/>
              <a:ext cx="5216438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000" b="1" dirty="0">
                  <a:solidFill>
                    <a:schemeClr val="bg1"/>
                  </a:solidFill>
                </a:rPr>
                <a:t>Evolução da conectividade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59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91664B-6BD1-A21D-003B-CA1B8341B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FB44452-FFD8-B1AE-E201-D3BD4462A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5089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20CC60E-8B20-B9D5-B29A-936550B601B5}"/>
              </a:ext>
            </a:extLst>
          </p:cNvPr>
          <p:cNvSpPr txBox="1"/>
          <p:nvPr/>
        </p:nvSpPr>
        <p:spPr>
          <a:xfrm>
            <a:off x="-3426326" y="92920"/>
            <a:ext cx="307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DG:&lt;imagem&gt;: Temos a versão diagramada desta imagem na versão online.</a:t>
            </a:r>
            <a:endParaRPr lang="pt-BR" b="1"/>
          </a:p>
        </p:txBody>
      </p:sp>
      <p:sp>
        <p:nvSpPr>
          <p:cNvPr id="12" name="Retângulo Arredondado 15">
            <a:extLst>
              <a:ext uri="{FF2B5EF4-FFF2-40B4-BE49-F238E27FC236}">
                <a16:creationId xmlns:a16="http://schemas.microsoft.com/office/drawing/2014/main" id="{F3846BFD-6C2B-EAF2-2051-C4D71CCA279E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B3CAD863-DF42-37FD-81E4-227F7C497573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4" name="Retângulo: Cantos Arredondados 15">
              <a:extLst>
                <a:ext uri="{FF2B5EF4-FFF2-40B4-BE49-F238E27FC236}">
                  <a16:creationId xmlns:a16="http://schemas.microsoft.com/office/drawing/2014/main" id="{0B5A9440-A518-1FD9-38C3-7CBEA4505112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Gráfico 16">
              <a:extLst>
                <a:ext uri="{FF2B5EF4-FFF2-40B4-BE49-F238E27FC236}">
                  <a16:creationId xmlns:a16="http://schemas.microsoft.com/office/drawing/2014/main" id="{E289ECF8-33B5-1BED-B873-0FC65BD9516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6" name="CaixaDeTexto 17">
              <a:extLst>
                <a:ext uri="{FF2B5EF4-FFF2-40B4-BE49-F238E27FC236}">
                  <a16:creationId xmlns:a16="http://schemas.microsoft.com/office/drawing/2014/main" id="{26A14BF0-B174-F3AA-293C-1AE854F19D7D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7" name="Graphic 10">
              <a:extLst>
                <a:ext uri="{FF2B5EF4-FFF2-40B4-BE49-F238E27FC236}">
                  <a16:creationId xmlns:a16="http://schemas.microsoft.com/office/drawing/2014/main" id="{9F41BD43-ED19-3004-F8D7-0AEAD607F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8" name="Retângulo Arredondado 15">
            <a:extLst>
              <a:ext uri="{FF2B5EF4-FFF2-40B4-BE49-F238E27FC236}">
                <a16:creationId xmlns:a16="http://schemas.microsoft.com/office/drawing/2014/main" id="{2562DCD6-10E5-BA87-7601-6521CE8FB76B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19" name="Retângulo Arredondado 15">
            <a:extLst>
              <a:ext uri="{FF2B5EF4-FFF2-40B4-BE49-F238E27FC236}">
                <a16:creationId xmlns:a16="http://schemas.microsoft.com/office/drawing/2014/main" id="{E81773FC-5FF8-A5AE-1AE5-2BE5EFD2DF4A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21" name="Retângulo Arredondado 15">
            <a:extLst>
              <a:ext uri="{FF2B5EF4-FFF2-40B4-BE49-F238E27FC236}">
                <a16:creationId xmlns:a16="http://schemas.microsoft.com/office/drawing/2014/main" id="{E72BA9CB-4483-C11A-EA58-D4CC4982BF54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C6571BFA-66D2-EA62-BAF2-29D631C1C753}"/>
              </a:ext>
            </a:extLst>
          </p:cNvPr>
          <p:cNvGrpSpPr/>
          <p:nvPr/>
        </p:nvGrpSpPr>
        <p:grpSpPr>
          <a:xfrm>
            <a:off x="1533741" y="1133394"/>
            <a:ext cx="8615350" cy="710661"/>
            <a:chOff x="4202130" y="707036"/>
            <a:chExt cx="3787740" cy="710661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EFD701BF-FDDE-6B71-9E83-24CCC93C542E}"/>
                </a:ext>
              </a:extLst>
            </p:cNvPr>
            <p:cNvSpPr/>
            <p:nvPr/>
          </p:nvSpPr>
          <p:spPr>
            <a:xfrm>
              <a:off x="4202130" y="707036"/>
              <a:ext cx="3787740" cy="710661"/>
            </a:xfrm>
            <a:prstGeom prst="roundRect">
              <a:avLst>
                <a:gd name="adj" fmla="val 14815"/>
              </a:avLst>
            </a:prstGeom>
            <a:solidFill>
              <a:srgbClr val="61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AMX Black" pitchFamily="2" charset="0"/>
                <a:sym typeface="Quattrocento Sans"/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20DE6C25-A534-9E04-1CC9-A29E3B182CAD}"/>
                </a:ext>
              </a:extLst>
            </p:cNvPr>
            <p:cNvSpPr txBox="1"/>
            <p:nvPr/>
          </p:nvSpPr>
          <p:spPr>
            <a:xfrm>
              <a:off x="4202130" y="800757"/>
              <a:ext cx="378774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bg1"/>
                  </a:solidFill>
                  <a:latin typeface="AMX Black" pitchFamily="2" charset="0"/>
                  <a:sym typeface="Quattrocento Sans"/>
                </a:rPr>
                <a:t>Principais recursos utilizados nas redes WI-FI</a:t>
              </a:r>
            </a:p>
          </p:txBody>
        </p:sp>
      </p:grpSp>
      <p:pic>
        <p:nvPicPr>
          <p:cNvPr id="5" name="Gráfico 4">
            <a:extLst>
              <a:ext uri="{FF2B5EF4-FFF2-40B4-BE49-F238E27FC236}">
                <a16:creationId xmlns:a16="http://schemas.microsoft.com/office/drawing/2014/main" id="{703E7F23-279A-F511-9155-ACEF135DA1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87180" y="2211911"/>
            <a:ext cx="1343025" cy="2695575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8A157F82-D83E-11DD-1AB4-E4EEA9AB4C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94098" y="3515362"/>
            <a:ext cx="1038225" cy="619125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E2B5720E-CA03-71B2-8724-5B685A23D3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59164" y="4288361"/>
            <a:ext cx="1038225" cy="619125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F7051A56-81E0-FC08-E42C-DB71F69D1E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2277" y="5321322"/>
            <a:ext cx="1038225" cy="619125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39720FC-8756-C0C8-6568-7701B790E4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28582" y="2456669"/>
            <a:ext cx="1068677" cy="214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3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2EC0C8-794F-0BB6-9914-C841E3222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3" y="-1"/>
            <a:ext cx="91526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F14CBD7-FB69-782D-16C4-D0F32D68724A}"/>
              </a:ext>
            </a:extLst>
          </p:cNvPr>
          <p:cNvSpPr/>
          <p:nvPr/>
        </p:nvSpPr>
        <p:spPr>
          <a:xfrm>
            <a:off x="4320553" y="1"/>
            <a:ext cx="7871447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41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>
              <a:latin typeface="AMX" pitchFamily="2" charset="77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23D83E3-418B-54CC-1874-1C63A19D87CB}"/>
              </a:ext>
            </a:extLst>
          </p:cNvPr>
          <p:cNvSpPr txBox="1"/>
          <p:nvPr/>
        </p:nvSpPr>
        <p:spPr>
          <a:xfrm>
            <a:off x="1872392" y="4612107"/>
            <a:ext cx="98511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Olá, turma!</a:t>
            </a:r>
            <a:b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Sejam bem-vindos.</a:t>
            </a:r>
            <a:endParaRPr lang="pt-BR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392E856C-81B1-7CA4-9CFD-8773B6507051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5" name="Retângulo: Cantos Arredondados 15">
              <a:extLst>
                <a:ext uri="{FF2B5EF4-FFF2-40B4-BE49-F238E27FC236}">
                  <a16:creationId xmlns:a16="http://schemas.microsoft.com/office/drawing/2014/main" id="{8C3118B0-57D2-2F56-8B48-E895583E479E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Gráfico 16">
              <a:extLst>
                <a:ext uri="{FF2B5EF4-FFF2-40B4-BE49-F238E27FC236}">
                  <a16:creationId xmlns:a16="http://schemas.microsoft.com/office/drawing/2014/main" id="{73CAAA1D-1CCC-59C2-26E1-701A6384BC6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9" name="CaixaDeTexto 17">
              <a:extLst>
                <a:ext uri="{FF2B5EF4-FFF2-40B4-BE49-F238E27FC236}">
                  <a16:creationId xmlns:a16="http://schemas.microsoft.com/office/drawing/2014/main" id="{F40EBA9E-539B-EA6B-189D-030F813D80DE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0" name="Graphic 10">
              <a:extLst>
                <a:ext uri="{FF2B5EF4-FFF2-40B4-BE49-F238E27FC236}">
                  <a16:creationId xmlns:a16="http://schemas.microsoft.com/office/drawing/2014/main" id="{662E6AF6-1E0B-35ED-3D4C-094C375AD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E852392C-FBD9-472D-1DA1-55E48B4F10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33994" y="3924783"/>
            <a:ext cx="3390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97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2DA9558A-F4C0-0A91-91D6-B34540A1BE30}"/>
              </a:ext>
            </a:extLst>
          </p:cNvPr>
          <p:cNvSpPr txBox="1"/>
          <p:nvPr/>
        </p:nvSpPr>
        <p:spPr>
          <a:xfrm>
            <a:off x="-3384645" y="204716"/>
            <a:ext cx="2552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DG: Imagem estilo meme, gerada por IA.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AA2FF61-D7BB-017B-0E47-CDA0DFB30A0F}"/>
              </a:ext>
            </a:extLst>
          </p:cNvPr>
          <p:cNvGrpSpPr/>
          <p:nvPr/>
        </p:nvGrpSpPr>
        <p:grpSpPr>
          <a:xfrm>
            <a:off x="1175114" y="1326065"/>
            <a:ext cx="4856512" cy="5067438"/>
            <a:chOff x="1175114" y="1326065"/>
            <a:chExt cx="4856512" cy="5067438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A6006961-6F07-5EC3-72E9-BCEBAEA39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10407" y="1435687"/>
              <a:ext cx="4573188" cy="4591963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B6684FFC-73D1-2478-9E66-1FC360321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114" y="1326065"/>
              <a:ext cx="4856512" cy="5067438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653D1BD8-8124-C396-BC52-6E5801D18AB0}"/>
                </a:ext>
              </a:extLst>
            </p:cNvPr>
            <p:cNvSpPr txBox="1"/>
            <p:nvPr/>
          </p:nvSpPr>
          <p:spPr>
            <a:xfrm>
              <a:off x="2198714" y="5410357"/>
              <a:ext cx="3180436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300" b="1" dirty="0">
                  <a:solidFill>
                    <a:schemeClr val="bg1"/>
                  </a:solidFill>
                </a:rPr>
                <a:t>Quando estou do lado do roteador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055EA1C-2B1C-9AFF-BF3E-08203A08313C}"/>
              </a:ext>
            </a:extLst>
          </p:cNvPr>
          <p:cNvGrpSpPr/>
          <p:nvPr/>
        </p:nvGrpSpPr>
        <p:grpSpPr>
          <a:xfrm>
            <a:off x="6427373" y="1326065"/>
            <a:ext cx="4856512" cy="5067438"/>
            <a:chOff x="6427373" y="1326065"/>
            <a:chExt cx="4856512" cy="5067438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592DC59A-60C7-C589-D5C0-03AD59389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49216" y="1435686"/>
              <a:ext cx="4573188" cy="4591963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D103D2F-3A9B-E587-420F-7EB236D5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7373" y="1326065"/>
              <a:ext cx="4856512" cy="5067438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4F8ABD89-9A88-8167-387A-62FB7DEFE915}"/>
                </a:ext>
              </a:extLst>
            </p:cNvPr>
            <p:cNvSpPr txBox="1"/>
            <p:nvPr/>
          </p:nvSpPr>
          <p:spPr>
            <a:xfrm>
              <a:off x="7215401" y="5410356"/>
              <a:ext cx="3541484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300" b="1" dirty="0">
                  <a:solidFill>
                    <a:schemeClr val="bg1"/>
                  </a:solidFill>
                </a:rPr>
                <a:t>Quando me distancio poucos passos</a:t>
              </a:r>
            </a:p>
          </p:txBody>
        </p:sp>
      </p:grpSp>
      <p:sp>
        <p:nvSpPr>
          <p:cNvPr id="17" name="Retângulo Arredondado 15">
            <a:extLst>
              <a:ext uri="{FF2B5EF4-FFF2-40B4-BE49-F238E27FC236}">
                <a16:creationId xmlns:a16="http://schemas.microsoft.com/office/drawing/2014/main" id="{FD6C01FB-6000-FA7B-0432-0A919BFF5243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2319F269-7A58-A992-6FCE-687A5DC3A7AD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9" name="Retângulo: Cantos Arredondados 15">
              <a:extLst>
                <a:ext uri="{FF2B5EF4-FFF2-40B4-BE49-F238E27FC236}">
                  <a16:creationId xmlns:a16="http://schemas.microsoft.com/office/drawing/2014/main" id="{7211795C-7BBA-B09D-DB22-1A57B2B37C91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Gráfico 16">
              <a:extLst>
                <a:ext uri="{FF2B5EF4-FFF2-40B4-BE49-F238E27FC236}">
                  <a16:creationId xmlns:a16="http://schemas.microsoft.com/office/drawing/2014/main" id="{BE059FF2-CB62-6083-419D-5625FAE85D5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21" name="CaixaDeTexto 17">
              <a:extLst>
                <a:ext uri="{FF2B5EF4-FFF2-40B4-BE49-F238E27FC236}">
                  <a16:creationId xmlns:a16="http://schemas.microsoft.com/office/drawing/2014/main" id="{A3CCC791-3CA5-7953-D088-A1C19385A507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22" name="Graphic 10">
              <a:extLst>
                <a:ext uri="{FF2B5EF4-FFF2-40B4-BE49-F238E27FC236}">
                  <a16:creationId xmlns:a16="http://schemas.microsoft.com/office/drawing/2014/main" id="{8C4ED6F4-69EE-1A4B-C24F-0C17A3D3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23" name="Retângulo Arredondado 15">
            <a:extLst>
              <a:ext uri="{FF2B5EF4-FFF2-40B4-BE49-F238E27FC236}">
                <a16:creationId xmlns:a16="http://schemas.microsoft.com/office/drawing/2014/main" id="{3CA3347C-B806-751B-524C-C77785E38E9D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24" name="Retângulo Arredondado 15">
            <a:extLst>
              <a:ext uri="{FF2B5EF4-FFF2-40B4-BE49-F238E27FC236}">
                <a16:creationId xmlns:a16="http://schemas.microsoft.com/office/drawing/2014/main" id="{A49CD782-1DDA-4802-71B1-389B5A83FEC2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25" name="Retângulo Arredondado 15">
            <a:extLst>
              <a:ext uri="{FF2B5EF4-FFF2-40B4-BE49-F238E27FC236}">
                <a16:creationId xmlns:a16="http://schemas.microsoft.com/office/drawing/2014/main" id="{CC8B588B-497A-21F4-D8C4-6D8FA85A20E8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</p:spTree>
    <p:extLst>
      <p:ext uri="{BB962C8B-B14F-4D97-AF65-F5344CB8AC3E}">
        <p14:creationId xmlns:p14="http://schemas.microsoft.com/office/powerpoint/2010/main" val="207260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84A47-CB8A-0BDD-3FDD-1D3AB4536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E011A834-3029-3F82-92E6-823710C7B8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3614" y="2671578"/>
            <a:ext cx="5357633" cy="367364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D6CE23CB-262C-9B7A-DCE0-7C85FB8C61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1446" y="2755908"/>
            <a:ext cx="853470" cy="85347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BEC18207-33BA-F653-961F-F93EF89A64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6703" y="3934869"/>
            <a:ext cx="853470" cy="85347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8D78E151-8499-AD60-6CD2-C9CC78E05C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1446" y="5297464"/>
            <a:ext cx="853470" cy="85347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9EA70F4B-91B6-6C4E-B8D2-0098D7C3A375}"/>
              </a:ext>
            </a:extLst>
          </p:cNvPr>
          <p:cNvGrpSpPr/>
          <p:nvPr/>
        </p:nvGrpSpPr>
        <p:grpSpPr>
          <a:xfrm>
            <a:off x="5606425" y="2525241"/>
            <a:ext cx="5686888" cy="1210136"/>
            <a:chOff x="5606425" y="2525241"/>
            <a:chExt cx="5686888" cy="1210136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BFB17B35-A285-C925-EBBA-3391F09F67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06425" y="2525241"/>
              <a:ext cx="5686888" cy="1210136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988B946B-6C38-3167-BEEE-29CACBFE2051}"/>
                </a:ext>
              </a:extLst>
            </p:cNvPr>
            <p:cNvSpPr txBox="1"/>
            <p:nvPr/>
          </p:nvSpPr>
          <p:spPr>
            <a:xfrm>
              <a:off x="7352001" y="2835560"/>
              <a:ext cx="324159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500" b="1" dirty="0"/>
                <a:t>Sinal garantido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4E35831-FDDE-74E5-4D92-DDFCC0781A3F}"/>
              </a:ext>
            </a:extLst>
          </p:cNvPr>
          <p:cNvGrpSpPr/>
          <p:nvPr/>
        </p:nvGrpSpPr>
        <p:grpSpPr>
          <a:xfrm>
            <a:off x="5606425" y="3773940"/>
            <a:ext cx="5686888" cy="1210136"/>
            <a:chOff x="5606425" y="3773940"/>
            <a:chExt cx="5686888" cy="1210136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D96D849F-05B1-1588-E276-B4DF0E71EB1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06425" y="3773940"/>
              <a:ext cx="5686888" cy="1210136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1ED9B6D5-04BD-269D-681D-5DC4443DAFF0}"/>
                </a:ext>
              </a:extLst>
            </p:cNvPr>
            <p:cNvSpPr txBox="1"/>
            <p:nvPr/>
          </p:nvSpPr>
          <p:spPr>
            <a:xfrm>
              <a:off x="7352000" y="4086538"/>
              <a:ext cx="324159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500" b="1" dirty="0" err="1"/>
                <a:t>Mesh</a:t>
              </a:r>
              <a:r>
                <a:rPr lang="pt-BR" sz="2500" b="1" dirty="0"/>
                <a:t> com Wi-Fi 7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8DADEA9-3690-9ADD-C964-750E7612C10D}"/>
              </a:ext>
            </a:extLst>
          </p:cNvPr>
          <p:cNvGrpSpPr/>
          <p:nvPr/>
        </p:nvGrpSpPr>
        <p:grpSpPr>
          <a:xfrm>
            <a:off x="5635518" y="5135083"/>
            <a:ext cx="5686888" cy="1210136"/>
            <a:chOff x="5635518" y="5135083"/>
            <a:chExt cx="5686888" cy="1210136"/>
          </a:xfrm>
        </p:grpSpPr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C15DCFED-F220-CDA6-0F15-4CFED0A4155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35518" y="5135083"/>
              <a:ext cx="5686888" cy="1210136"/>
            </a:xfrm>
            <a:prstGeom prst="rect">
              <a:avLst/>
            </a:prstGeom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D0E4ED02-E46C-0035-37E4-E14D355BDD28}"/>
                </a:ext>
              </a:extLst>
            </p:cNvPr>
            <p:cNvSpPr txBox="1"/>
            <p:nvPr/>
          </p:nvSpPr>
          <p:spPr>
            <a:xfrm>
              <a:off x="7387770" y="5485672"/>
              <a:ext cx="324159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500" b="1" dirty="0"/>
                <a:t>Percepção de valor</a:t>
              </a:r>
            </a:p>
          </p:txBody>
        </p:sp>
      </p:grpSp>
      <p:sp>
        <p:nvSpPr>
          <p:cNvPr id="26" name="Retângulo Arredondado 15">
            <a:extLst>
              <a:ext uri="{FF2B5EF4-FFF2-40B4-BE49-F238E27FC236}">
                <a16:creationId xmlns:a16="http://schemas.microsoft.com/office/drawing/2014/main" id="{9BC0CE80-776B-4762-0630-498E2508A7CA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B4CFA5A7-75FD-E7AD-05AE-25D44D9B643E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28" name="Retângulo: Cantos Arredondados 15">
              <a:extLst>
                <a:ext uri="{FF2B5EF4-FFF2-40B4-BE49-F238E27FC236}">
                  <a16:creationId xmlns:a16="http://schemas.microsoft.com/office/drawing/2014/main" id="{5CB9F9A4-AD9F-F10D-0CF4-61627545E7FA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9" name="Gráfico 16">
              <a:extLst>
                <a:ext uri="{FF2B5EF4-FFF2-40B4-BE49-F238E27FC236}">
                  <a16:creationId xmlns:a16="http://schemas.microsoft.com/office/drawing/2014/main" id="{EE607C6A-8728-1F2B-69A9-C962B130A1B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30" name="CaixaDeTexto 17">
              <a:extLst>
                <a:ext uri="{FF2B5EF4-FFF2-40B4-BE49-F238E27FC236}">
                  <a16:creationId xmlns:a16="http://schemas.microsoft.com/office/drawing/2014/main" id="{4057E512-FFD7-2837-08EF-34B58CAB4C20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31" name="Graphic 10">
              <a:extLst>
                <a:ext uri="{FF2B5EF4-FFF2-40B4-BE49-F238E27FC236}">
                  <a16:creationId xmlns:a16="http://schemas.microsoft.com/office/drawing/2014/main" id="{F25C294E-3C85-7793-DA9E-4D81AAEDD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32" name="Retângulo Arredondado 15">
            <a:extLst>
              <a:ext uri="{FF2B5EF4-FFF2-40B4-BE49-F238E27FC236}">
                <a16:creationId xmlns:a16="http://schemas.microsoft.com/office/drawing/2014/main" id="{669A1F88-A379-4E34-050E-5BEA817E42CB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33" name="Retângulo Arredondado 15">
            <a:extLst>
              <a:ext uri="{FF2B5EF4-FFF2-40B4-BE49-F238E27FC236}">
                <a16:creationId xmlns:a16="http://schemas.microsoft.com/office/drawing/2014/main" id="{C1B0C916-291F-0529-6A9C-66904496FE64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34" name="Retângulo Arredondado 15">
            <a:extLst>
              <a:ext uri="{FF2B5EF4-FFF2-40B4-BE49-F238E27FC236}">
                <a16:creationId xmlns:a16="http://schemas.microsoft.com/office/drawing/2014/main" id="{BDC985F3-E37F-54CF-17F1-079752DEEAAC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2D00B00-BA1F-567A-3CEC-25050CEDE26C}"/>
              </a:ext>
            </a:extLst>
          </p:cNvPr>
          <p:cNvGrpSpPr/>
          <p:nvPr/>
        </p:nvGrpSpPr>
        <p:grpSpPr>
          <a:xfrm>
            <a:off x="2211058" y="1315149"/>
            <a:ext cx="8101824" cy="886042"/>
            <a:chOff x="4240841" y="840374"/>
            <a:chExt cx="3921281" cy="646329"/>
          </a:xfrm>
        </p:grpSpPr>
        <p:sp>
          <p:nvSpPr>
            <p:cNvPr id="36" name="Retângulo: Cantos Arredondados 35">
              <a:extLst>
                <a:ext uri="{FF2B5EF4-FFF2-40B4-BE49-F238E27FC236}">
                  <a16:creationId xmlns:a16="http://schemas.microsoft.com/office/drawing/2014/main" id="{7C266F20-BAB4-BBB4-71C6-93BC1D13585D}"/>
                </a:ext>
              </a:extLst>
            </p:cNvPr>
            <p:cNvSpPr/>
            <p:nvPr/>
          </p:nvSpPr>
          <p:spPr>
            <a:xfrm>
              <a:off x="4538631" y="840374"/>
              <a:ext cx="3249980" cy="623689"/>
            </a:xfrm>
            <a:prstGeom prst="roundRect">
              <a:avLst>
                <a:gd name="adj" fmla="val 14815"/>
              </a:avLst>
            </a:prstGeom>
            <a:solidFill>
              <a:srgbClr val="61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AMX Black" pitchFamily="2" charset="0"/>
                <a:sym typeface="Quattrocento Sans"/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7A5C1766-46C9-1F7E-CC44-0DB863A86AB0}"/>
                </a:ext>
              </a:extLst>
            </p:cNvPr>
            <p:cNvSpPr txBox="1"/>
            <p:nvPr/>
          </p:nvSpPr>
          <p:spPr>
            <a:xfrm>
              <a:off x="4240841" y="858076"/>
              <a:ext cx="3921281" cy="6286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2500" dirty="0">
                  <a:solidFill>
                    <a:schemeClr val="bg1"/>
                  </a:solidFill>
                  <a:latin typeface="AMX Black" pitchFamily="2" charset="0"/>
                  <a:sym typeface="Quattrocento Sans"/>
                </a:rPr>
                <a:t>WI‑FI 7 COM MESH EVOLUÍDO: </a:t>
              </a:r>
            </a:p>
            <a:p>
              <a:pPr algn="ctr"/>
              <a:r>
                <a:rPr lang="pt-BR" sz="2500" dirty="0">
                  <a:solidFill>
                    <a:schemeClr val="bg1"/>
                  </a:solidFill>
                  <a:latin typeface="AMX Black" pitchFamily="2" charset="0"/>
                  <a:sym typeface="Quattrocento Sans"/>
                </a:rPr>
                <a:t>Sinal forte e estável em toda a empresa.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61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28940-5369-BB81-C549-01575E7FD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E57BA5C-7277-9F83-9403-BE668CEA4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93632" cy="679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F6BFE3B-7E8B-82EC-E1B1-320C167699D7}"/>
              </a:ext>
            </a:extLst>
          </p:cNvPr>
          <p:cNvSpPr/>
          <p:nvPr/>
        </p:nvSpPr>
        <p:spPr>
          <a:xfrm>
            <a:off x="3666837" y="1"/>
            <a:ext cx="8525164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41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>
              <a:latin typeface="AMX" pitchFamily="2" charset="7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35D5A66-273F-DAEB-2AA4-63A93840F4E3}"/>
              </a:ext>
            </a:extLst>
          </p:cNvPr>
          <p:cNvSpPr txBox="1"/>
          <p:nvPr/>
        </p:nvSpPr>
        <p:spPr>
          <a:xfrm>
            <a:off x="6661010" y="4640711"/>
            <a:ext cx="49422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</a:rPr>
              <a:t>Agora, vamos ver se vocês estão realmente conectados com o conteúdo.</a:t>
            </a:r>
          </a:p>
        </p:txBody>
      </p:sp>
      <p:sp>
        <p:nvSpPr>
          <p:cNvPr id="3" name="Retângulo Arredondado 15">
            <a:extLst>
              <a:ext uri="{FF2B5EF4-FFF2-40B4-BE49-F238E27FC236}">
                <a16:creationId xmlns:a16="http://schemas.microsoft.com/office/drawing/2014/main" id="{4B1EB652-5461-DD58-CE54-3B99A6E6F73E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65292D49-1798-937C-4849-B6B1BE6095F7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5" name="Retângulo: Cantos Arredondados 15">
              <a:extLst>
                <a:ext uri="{FF2B5EF4-FFF2-40B4-BE49-F238E27FC236}">
                  <a16:creationId xmlns:a16="http://schemas.microsoft.com/office/drawing/2014/main" id="{190F706B-4425-90E9-99EC-A59BE266DC8A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Gráfico 16">
              <a:extLst>
                <a:ext uri="{FF2B5EF4-FFF2-40B4-BE49-F238E27FC236}">
                  <a16:creationId xmlns:a16="http://schemas.microsoft.com/office/drawing/2014/main" id="{28939DB7-B2EC-CA70-60A8-1B38E4ABA63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2" name="CaixaDeTexto 17">
              <a:extLst>
                <a:ext uri="{FF2B5EF4-FFF2-40B4-BE49-F238E27FC236}">
                  <a16:creationId xmlns:a16="http://schemas.microsoft.com/office/drawing/2014/main" id="{CFDFB8E5-3EFF-5AE9-4728-1339A4D17CAD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3" name="Graphic 10">
              <a:extLst>
                <a:ext uri="{FF2B5EF4-FFF2-40B4-BE49-F238E27FC236}">
                  <a16:creationId xmlns:a16="http://schemas.microsoft.com/office/drawing/2014/main" id="{F352DA89-9AED-6204-16F7-6602F0163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4" name="Retângulo Arredondado 15">
            <a:extLst>
              <a:ext uri="{FF2B5EF4-FFF2-40B4-BE49-F238E27FC236}">
                <a16:creationId xmlns:a16="http://schemas.microsoft.com/office/drawing/2014/main" id="{26A6D285-E5EE-203D-F153-A59119B58D90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15" name="Retângulo Arredondado 15">
            <a:extLst>
              <a:ext uri="{FF2B5EF4-FFF2-40B4-BE49-F238E27FC236}">
                <a16:creationId xmlns:a16="http://schemas.microsoft.com/office/drawing/2014/main" id="{D5C59909-ED6D-5DFD-13D2-BF416D2246E7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F5F8F725-4F4B-9750-62AF-C05DEEFACE47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</p:spTree>
    <p:extLst>
      <p:ext uri="{BB962C8B-B14F-4D97-AF65-F5344CB8AC3E}">
        <p14:creationId xmlns:p14="http://schemas.microsoft.com/office/powerpoint/2010/main" val="9291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F3EF567E-238B-05D4-3168-CCCF1D088DBE}"/>
              </a:ext>
            </a:extLst>
          </p:cNvPr>
          <p:cNvSpPr txBox="1"/>
          <p:nvPr/>
        </p:nvSpPr>
        <p:spPr>
          <a:xfrm>
            <a:off x="1172816" y="2151711"/>
            <a:ext cx="9846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O Wi-Fi 7, apesar de operar simultaneamente nas bandas de 2,4 GHz, 5 GHz e 6 GHz por meio da Operação </a:t>
            </a:r>
            <a:r>
              <a:rPr lang="pt-BR" dirty="0" err="1"/>
              <a:t>Multi-Link</a:t>
            </a:r>
            <a:r>
              <a:rPr lang="pt-BR" dirty="0"/>
              <a:t>, não apresenta ganho significativo de velocidade em relação ao Wi-Fi 6, já que ambos dependem da mesma infraestrutura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8F20E7C9-CC1E-1421-04A4-3DECB663E1C8}"/>
              </a:ext>
            </a:extLst>
          </p:cNvPr>
          <p:cNvGrpSpPr/>
          <p:nvPr/>
        </p:nvGrpSpPr>
        <p:grpSpPr>
          <a:xfrm>
            <a:off x="1172816" y="1247171"/>
            <a:ext cx="9846365" cy="541706"/>
            <a:chOff x="1172816" y="1247171"/>
            <a:chExt cx="9846365" cy="541706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E0AF28E9-B266-1DF5-870A-073FBFBD2FD2}"/>
                </a:ext>
              </a:extLst>
            </p:cNvPr>
            <p:cNvSpPr/>
            <p:nvPr/>
          </p:nvSpPr>
          <p:spPr>
            <a:xfrm>
              <a:off x="2189034" y="1247171"/>
              <a:ext cx="7751672" cy="541706"/>
            </a:xfrm>
            <a:prstGeom prst="roundRect">
              <a:avLst>
                <a:gd name="adj" fmla="val 14815"/>
              </a:avLst>
            </a:prstGeom>
            <a:solidFill>
              <a:srgbClr val="61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AMX Black" pitchFamily="2" charset="0"/>
                <a:sym typeface="Quattrocento Sans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B6EC59FE-551E-55AD-08F8-2A2F74402BE0}"/>
                </a:ext>
              </a:extLst>
            </p:cNvPr>
            <p:cNvSpPr txBox="1"/>
            <p:nvPr/>
          </p:nvSpPr>
          <p:spPr>
            <a:xfrm>
              <a:off x="1172816" y="1287192"/>
              <a:ext cx="98463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Indique se a afirmação abaixo é certo ou errado.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12E3AFB6-38FB-85A9-E2C7-E5D7AC9CB411}"/>
              </a:ext>
            </a:extLst>
          </p:cNvPr>
          <p:cNvGrpSpPr/>
          <p:nvPr/>
        </p:nvGrpSpPr>
        <p:grpSpPr>
          <a:xfrm>
            <a:off x="4441224" y="3864168"/>
            <a:ext cx="1302713" cy="1132794"/>
            <a:chOff x="4441224" y="3864168"/>
            <a:chExt cx="1302713" cy="1132794"/>
          </a:xfrm>
        </p:grpSpPr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2CDCA2FD-2674-4910-0BAE-2AA4292612C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41224" y="3864168"/>
              <a:ext cx="1302713" cy="1132794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2D4E20A0-5B17-4BF4-A46C-E55F95D952A4}"/>
                </a:ext>
              </a:extLst>
            </p:cNvPr>
            <p:cNvSpPr txBox="1"/>
            <p:nvPr/>
          </p:nvSpPr>
          <p:spPr>
            <a:xfrm>
              <a:off x="4610205" y="4220068"/>
              <a:ext cx="9647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CERTO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4FA78D60-C571-2959-E8DC-9D92B38AE084}"/>
              </a:ext>
            </a:extLst>
          </p:cNvPr>
          <p:cNvGrpSpPr/>
          <p:nvPr/>
        </p:nvGrpSpPr>
        <p:grpSpPr>
          <a:xfrm>
            <a:off x="6443860" y="3864168"/>
            <a:ext cx="1302713" cy="1132794"/>
            <a:chOff x="6443860" y="3864168"/>
            <a:chExt cx="1302713" cy="1132794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50D65328-36BD-5144-7208-043AECB348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43860" y="3864168"/>
              <a:ext cx="1302713" cy="1132794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8EA7D0E3-B4AA-0219-7196-50B9435B1DD3}"/>
                </a:ext>
              </a:extLst>
            </p:cNvPr>
            <p:cNvSpPr txBox="1"/>
            <p:nvPr/>
          </p:nvSpPr>
          <p:spPr>
            <a:xfrm>
              <a:off x="6540989" y="4220068"/>
              <a:ext cx="11084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ERRADO</a:t>
              </a:r>
            </a:p>
          </p:txBody>
        </p:sp>
      </p:grpSp>
      <p:sp>
        <p:nvSpPr>
          <p:cNvPr id="14" name="Retângulo Arredondado 15">
            <a:extLst>
              <a:ext uri="{FF2B5EF4-FFF2-40B4-BE49-F238E27FC236}">
                <a16:creationId xmlns:a16="http://schemas.microsoft.com/office/drawing/2014/main" id="{7DE3F8F2-3E60-7423-E04F-A129978D2363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0A0A9085-DD28-5DBA-A930-8D0E957EC3C2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E7957A15-146B-79F6-76BA-E4F5819A8E8C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F844BF6E-29F4-E131-0E7B-25172F1E5BE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8B684F5-E1AD-466B-BEFC-AE77B305319F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9" name="Graphic 10">
              <a:extLst>
                <a:ext uri="{FF2B5EF4-FFF2-40B4-BE49-F238E27FC236}">
                  <a16:creationId xmlns:a16="http://schemas.microsoft.com/office/drawing/2014/main" id="{286AC158-5C6D-8011-483A-748B593F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20" name="Retângulo Arredondado 15">
            <a:extLst>
              <a:ext uri="{FF2B5EF4-FFF2-40B4-BE49-F238E27FC236}">
                <a16:creationId xmlns:a16="http://schemas.microsoft.com/office/drawing/2014/main" id="{A6E99DB8-31D9-B0B4-D175-F2613F78F52E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21" name="Retângulo Arredondado 15">
            <a:extLst>
              <a:ext uri="{FF2B5EF4-FFF2-40B4-BE49-F238E27FC236}">
                <a16:creationId xmlns:a16="http://schemas.microsoft.com/office/drawing/2014/main" id="{B52F268E-2B30-5C62-3DEA-83BC318F404D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22" name="Retângulo Arredondado 15">
            <a:extLst>
              <a:ext uri="{FF2B5EF4-FFF2-40B4-BE49-F238E27FC236}">
                <a16:creationId xmlns:a16="http://schemas.microsoft.com/office/drawing/2014/main" id="{8EFB4B0E-A4DC-0DC9-DFF4-5B20C428BD6D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</p:spTree>
    <p:extLst>
      <p:ext uri="{BB962C8B-B14F-4D97-AF65-F5344CB8AC3E}">
        <p14:creationId xmlns:p14="http://schemas.microsoft.com/office/powerpoint/2010/main" val="102540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C27C4-5BAB-9CE0-7A83-D9422052F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B7E8623-97A2-478D-7677-1B2EFC561922}"/>
              </a:ext>
            </a:extLst>
          </p:cNvPr>
          <p:cNvSpPr txBox="1"/>
          <p:nvPr/>
        </p:nvSpPr>
        <p:spPr>
          <a:xfrm>
            <a:off x="1172816" y="2151711"/>
            <a:ext cx="9846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O Wi-Fi 7, apesar de operar simultaneamente nas bandas de 2,4 GHz, 5 GHz e 6 GHz por meio da Operação </a:t>
            </a:r>
            <a:r>
              <a:rPr lang="pt-BR" dirty="0" err="1"/>
              <a:t>Multi-Link</a:t>
            </a:r>
            <a:r>
              <a:rPr lang="pt-BR" dirty="0"/>
              <a:t>, não apresenta ganho significativo de velocidade em relação ao Wi-Fi 6, já que ambos dependem da mesma infraestrutura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34CB5F6-F6CD-4937-BAFD-82350FA3EC53}"/>
              </a:ext>
            </a:extLst>
          </p:cNvPr>
          <p:cNvGrpSpPr/>
          <p:nvPr/>
        </p:nvGrpSpPr>
        <p:grpSpPr>
          <a:xfrm>
            <a:off x="4441224" y="3864168"/>
            <a:ext cx="1302713" cy="1132794"/>
            <a:chOff x="4441224" y="3864168"/>
            <a:chExt cx="1302713" cy="1132794"/>
          </a:xfrm>
        </p:grpSpPr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829641ED-E659-DD5E-185D-59B10BD7A5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41224" y="3864168"/>
              <a:ext cx="1302713" cy="1132794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85DE135A-70E9-C6AB-B2F5-AC1C5880B21F}"/>
                </a:ext>
              </a:extLst>
            </p:cNvPr>
            <p:cNvSpPr txBox="1"/>
            <p:nvPr/>
          </p:nvSpPr>
          <p:spPr>
            <a:xfrm>
              <a:off x="4610205" y="4220068"/>
              <a:ext cx="9647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CERTO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CDE3CFD-337A-3961-1A21-92E86EF61F3E}"/>
              </a:ext>
            </a:extLst>
          </p:cNvPr>
          <p:cNvGrpSpPr/>
          <p:nvPr/>
        </p:nvGrpSpPr>
        <p:grpSpPr>
          <a:xfrm>
            <a:off x="6430874" y="3864168"/>
            <a:ext cx="1328681" cy="1155375"/>
            <a:chOff x="6430874" y="3864168"/>
            <a:chExt cx="1328681" cy="1155375"/>
          </a:xfrm>
        </p:grpSpPr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20ABF15A-5346-1F85-A5CA-6D58F2BA955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30874" y="3864168"/>
              <a:ext cx="1328681" cy="1155375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965C9700-5CF6-1FC5-FE0F-BBACFC8BAABD}"/>
                </a:ext>
              </a:extLst>
            </p:cNvPr>
            <p:cNvSpPr txBox="1"/>
            <p:nvPr/>
          </p:nvSpPr>
          <p:spPr>
            <a:xfrm>
              <a:off x="6540989" y="4220068"/>
              <a:ext cx="11084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ERRADO</a:t>
              </a:r>
            </a:p>
          </p:txBody>
        </p:sp>
      </p:grpSp>
      <p:sp>
        <p:nvSpPr>
          <p:cNvPr id="14" name="Retângulo Arredondado 15">
            <a:extLst>
              <a:ext uri="{FF2B5EF4-FFF2-40B4-BE49-F238E27FC236}">
                <a16:creationId xmlns:a16="http://schemas.microsoft.com/office/drawing/2014/main" id="{23D6D044-E558-6EA1-07D4-880ECECC0A66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0F51AB1E-D19A-32F6-950C-20B49DDC0D0A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1D72FF39-F98B-2F47-BE07-DD7E9E24BE80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FD7CCB42-642A-2386-97F8-21E0526614C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4D24AE51-D3FB-6DEB-0350-C6415D68CA90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9" name="Graphic 10">
              <a:extLst>
                <a:ext uri="{FF2B5EF4-FFF2-40B4-BE49-F238E27FC236}">
                  <a16:creationId xmlns:a16="http://schemas.microsoft.com/office/drawing/2014/main" id="{BD295D74-D406-8D11-F662-8B1EE823C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20" name="Retângulo Arredondado 15">
            <a:extLst>
              <a:ext uri="{FF2B5EF4-FFF2-40B4-BE49-F238E27FC236}">
                <a16:creationId xmlns:a16="http://schemas.microsoft.com/office/drawing/2014/main" id="{E652795A-D944-0298-FECC-2550DC007F1E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21" name="Retângulo Arredondado 15">
            <a:extLst>
              <a:ext uri="{FF2B5EF4-FFF2-40B4-BE49-F238E27FC236}">
                <a16:creationId xmlns:a16="http://schemas.microsoft.com/office/drawing/2014/main" id="{61CEFCCD-81F3-85C5-631A-413176481C4C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22" name="Retângulo Arredondado 15">
            <a:extLst>
              <a:ext uri="{FF2B5EF4-FFF2-40B4-BE49-F238E27FC236}">
                <a16:creationId xmlns:a16="http://schemas.microsoft.com/office/drawing/2014/main" id="{B55039FD-80E2-600B-65CA-CAE129E31B9A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02FD2C4-C0BA-E29E-4C73-F7571C271C0B}"/>
              </a:ext>
            </a:extLst>
          </p:cNvPr>
          <p:cNvGrpSpPr/>
          <p:nvPr/>
        </p:nvGrpSpPr>
        <p:grpSpPr>
          <a:xfrm>
            <a:off x="1172816" y="1247171"/>
            <a:ext cx="9846365" cy="541706"/>
            <a:chOff x="1172816" y="1247171"/>
            <a:chExt cx="9846365" cy="541706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F9422720-405F-7CF0-E8C6-3BFED368A964}"/>
                </a:ext>
              </a:extLst>
            </p:cNvPr>
            <p:cNvSpPr/>
            <p:nvPr/>
          </p:nvSpPr>
          <p:spPr>
            <a:xfrm>
              <a:off x="2189034" y="1247171"/>
              <a:ext cx="7751672" cy="541706"/>
            </a:xfrm>
            <a:prstGeom prst="roundRect">
              <a:avLst>
                <a:gd name="adj" fmla="val 14815"/>
              </a:avLst>
            </a:prstGeom>
            <a:solidFill>
              <a:srgbClr val="61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AMX Black" pitchFamily="2" charset="0"/>
                <a:sym typeface="Quattrocento Sans"/>
              </a:endParaRP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08FD30B2-DAF4-9146-8139-779C52038103}"/>
                </a:ext>
              </a:extLst>
            </p:cNvPr>
            <p:cNvSpPr txBox="1"/>
            <p:nvPr/>
          </p:nvSpPr>
          <p:spPr>
            <a:xfrm>
              <a:off x="1172816" y="1287192"/>
              <a:ext cx="98463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Indique se a afirmação abaixo é certo ou errado.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E9E3E7F-BE07-7F0A-91AF-BA4A738D7633}"/>
              </a:ext>
            </a:extLst>
          </p:cNvPr>
          <p:cNvGrpSpPr/>
          <p:nvPr/>
        </p:nvGrpSpPr>
        <p:grpSpPr>
          <a:xfrm>
            <a:off x="6766601" y="3539755"/>
            <a:ext cx="657225" cy="571500"/>
            <a:chOff x="10255737" y="5379861"/>
            <a:chExt cx="657225" cy="571500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DDF2C450-4978-5A07-9802-9553AF2C857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55737" y="5379861"/>
              <a:ext cx="657225" cy="571500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CEEBC536-7B76-E7C4-F57A-B185271A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5507" y="5491191"/>
              <a:ext cx="357684" cy="348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719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615C-77E1-FC12-2709-A8AAB0F06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E87DDAE-FD81-0947-152A-7B2F148FB7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4887" y="-220664"/>
            <a:ext cx="822960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84ED89F-E4E7-ACFD-A9BF-84977BA769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648"/>
          <a:stretch>
            <a:fillRect/>
          </a:stretch>
        </p:blipFill>
        <p:spPr>
          <a:xfrm>
            <a:off x="206493" y="712787"/>
            <a:ext cx="11779014" cy="5924549"/>
          </a:xfrm>
          <a:prstGeom prst="roundRect">
            <a:avLst>
              <a:gd name="adj" fmla="val 2778"/>
            </a:avLst>
          </a:prstGeom>
          <a:ln>
            <a:noFill/>
          </a:ln>
          <a:effectLst/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02ED804-534C-2A67-D414-A7191E5489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151" y="712786"/>
            <a:ext cx="8944356" cy="592455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6A1C14C-0A28-FA7F-0F91-CE2F8FCD9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2579" y="-279073"/>
            <a:ext cx="8229600" cy="6858000"/>
          </a:xfrm>
          <a:prstGeom prst="rect">
            <a:avLst/>
          </a:prstGeom>
        </p:spPr>
      </p:pic>
      <p:sp>
        <p:nvSpPr>
          <p:cNvPr id="22" name="Retângulo: Cantos Arredondados 62">
            <a:extLst>
              <a:ext uri="{FF2B5EF4-FFF2-40B4-BE49-F238E27FC236}">
                <a16:creationId xmlns:a16="http://schemas.microsoft.com/office/drawing/2014/main" id="{E23472ED-D834-4EE8-F1B7-B3EAE583A67F}"/>
              </a:ext>
            </a:extLst>
          </p:cNvPr>
          <p:cNvSpPr/>
          <p:nvPr/>
        </p:nvSpPr>
        <p:spPr>
          <a:xfrm>
            <a:off x="7449604" y="4154369"/>
            <a:ext cx="2416572" cy="584775"/>
          </a:xfrm>
          <a:prstGeom prst="roundRect">
            <a:avLst>
              <a:gd name="adj" fmla="val 2504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PORTFÓLIO</a:t>
            </a:r>
          </a:p>
        </p:txBody>
      </p:sp>
      <p:sp>
        <p:nvSpPr>
          <p:cNvPr id="23" name="Retângulo: Cantos Arredondados 62">
            <a:extLst>
              <a:ext uri="{FF2B5EF4-FFF2-40B4-BE49-F238E27FC236}">
                <a16:creationId xmlns:a16="http://schemas.microsoft.com/office/drawing/2014/main" id="{344BD3F6-97D4-0926-9173-5D3C1025EC21}"/>
              </a:ext>
            </a:extLst>
          </p:cNvPr>
          <p:cNvSpPr/>
          <p:nvPr/>
        </p:nvSpPr>
        <p:spPr>
          <a:xfrm>
            <a:off x="7449605" y="4861577"/>
            <a:ext cx="2416572" cy="5847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COMO VENDER</a:t>
            </a:r>
          </a:p>
        </p:txBody>
      </p:sp>
      <p:grpSp>
        <p:nvGrpSpPr>
          <p:cNvPr id="24" name="Group 6">
            <a:extLst>
              <a:ext uri="{FF2B5EF4-FFF2-40B4-BE49-F238E27FC236}">
                <a16:creationId xmlns:a16="http://schemas.microsoft.com/office/drawing/2014/main" id="{13312DF3-6330-DA6A-05FA-AE91E77A7254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25" name="Retângulo: Cantos Arredondados 15">
              <a:extLst>
                <a:ext uri="{FF2B5EF4-FFF2-40B4-BE49-F238E27FC236}">
                  <a16:creationId xmlns:a16="http://schemas.microsoft.com/office/drawing/2014/main" id="{78832AE7-A76C-136B-B685-E5AB24F9B797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6" name="Gráfico 16">
              <a:extLst>
                <a:ext uri="{FF2B5EF4-FFF2-40B4-BE49-F238E27FC236}">
                  <a16:creationId xmlns:a16="http://schemas.microsoft.com/office/drawing/2014/main" id="{27F64F6F-8C4A-C438-D67A-A318697622F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27" name="CaixaDeTexto 17">
              <a:extLst>
                <a:ext uri="{FF2B5EF4-FFF2-40B4-BE49-F238E27FC236}">
                  <a16:creationId xmlns:a16="http://schemas.microsoft.com/office/drawing/2014/main" id="{6B51A6B5-8887-3469-AB6A-F7F1BE5C4D87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28" name="Graphic 10">
              <a:extLst>
                <a:ext uri="{FF2B5EF4-FFF2-40B4-BE49-F238E27FC236}">
                  <a16:creationId xmlns:a16="http://schemas.microsoft.com/office/drawing/2014/main" id="{4E4B1EAC-E1C0-3E07-4B13-B383C0008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C4787CD-5446-3BE7-98A4-8D0F7E7A62A1}"/>
              </a:ext>
            </a:extLst>
          </p:cNvPr>
          <p:cNvSpPr txBox="1"/>
          <p:nvPr/>
        </p:nvSpPr>
        <p:spPr>
          <a:xfrm>
            <a:off x="7266215" y="1288536"/>
            <a:ext cx="41245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O que vamos ver:</a:t>
            </a:r>
          </a:p>
        </p:txBody>
      </p:sp>
      <p:sp>
        <p:nvSpPr>
          <p:cNvPr id="31" name="Retângulo: Cantos Arredondados 62">
            <a:extLst>
              <a:ext uri="{FF2B5EF4-FFF2-40B4-BE49-F238E27FC236}">
                <a16:creationId xmlns:a16="http://schemas.microsoft.com/office/drawing/2014/main" id="{E7880CD6-DD5C-C614-DF8A-4BD3F24ACF62}"/>
              </a:ext>
            </a:extLst>
          </p:cNvPr>
          <p:cNvSpPr/>
          <p:nvPr/>
        </p:nvSpPr>
        <p:spPr>
          <a:xfrm>
            <a:off x="7449604" y="2739951"/>
            <a:ext cx="2416572" cy="5847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O QUE É</a:t>
            </a:r>
          </a:p>
        </p:txBody>
      </p:sp>
      <p:sp>
        <p:nvSpPr>
          <p:cNvPr id="3" name="Retângulo: Cantos Arredondados 62">
            <a:extLst>
              <a:ext uri="{FF2B5EF4-FFF2-40B4-BE49-F238E27FC236}">
                <a16:creationId xmlns:a16="http://schemas.microsoft.com/office/drawing/2014/main" id="{4FFF349B-F611-EC7D-2351-A8113691FD9D}"/>
              </a:ext>
            </a:extLst>
          </p:cNvPr>
          <p:cNvSpPr/>
          <p:nvPr/>
        </p:nvSpPr>
        <p:spPr>
          <a:xfrm>
            <a:off x="7449604" y="3455508"/>
            <a:ext cx="2416572" cy="5847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WI-FI 7</a:t>
            </a:r>
          </a:p>
        </p:txBody>
      </p:sp>
    </p:spTree>
    <p:extLst>
      <p:ext uri="{BB962C8B-B14F-4D97-AF65-F5344CB8AC3E}">
        <p14:creationId xmlns:p14="http://schemas.microsoft.com/office/powerpoint/2010/main" val="1864628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9FB3832-6778-D1A2-9D1F-E1F084B69C68}"/>
              </a:ext>
            </a:extLst>
          </p:cNvPr>
          <p:cNvSpPr txBox="1"/>
          <p:nvPr/>
        </p:nvSpPr>
        <p:spPr>
          <a:xfrm>
            <a:off x="6095999" y="2262175"/>
            <a:ext cx="537707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Com as Giga Velocidades, o portfólio entrega os planos de 5 e 10 GB.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É conectividade pensada para empresas que exigem mais: mais velocidade, mais confiabilidade e mais performance para evoluir </a:t>
            </a:r>
          </a:p>
          <a:p>
            <a:pPr algn="ctr"/>
            <a:r>
              <a:rPr lang="pt-BR" sz="2400" b="1" dirty="0"/>
              <a:t>hoje e no futuro.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F2EFD5E-971B-82D2-44E1-5A6571AA43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335" y="1207483"/>
            <a:ext cx="5377074" cy="5156372"/>
          </a:xfrm>
          <a:prstGeom prst="roundRect">
            <a:avLst>
              <a:gd name="adj" fmla="val 2778"/>
            </a:avLst>
          </a:prstGeom>
          <a:ln>
            <a:noFill/>
          </a:ln>
          <a:effectLst/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744ABAB6-6540-4FEC-928A-638CEAC18349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9" name="Retângulo: Cantos Arredondados 15">
              <a:extLst>
                <a:ext uri="{FF2B5EF4-FFF2-40B4-BE49-F238E27FC236}">
                  <a16:creationId xmlns:a16="http://schemas.microsoft.com/office/drawing/2014/main" id="{DFB47285-9062-F2F6-92D0-B8073CE2AA25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Gráfico 16">
              <a:extLst>
                <a:ext uri="{FF2B5EF4-FFF2-40B4-BE49-F238E27FC236}">
                  <a16:creationId xmlns:a16="http://schemas.microsoft.com/office/drawing/2014/main" id="{501602E7-05F1-6A53-C8CB-D712320CDCE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1" name="CaixaDeTexto 17">
              <a:extLst>
                <a:ext uri="{FF2B5EF4-FFF2-40B4-BE49-F238E27FC236}">
                  <a16:creationId xmlns:a16="http://schemas.microsoft.com/office/drawing/2014/main" id="{03C40ED1-E264-DB71-6203-C9CDCD949BBA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2" name="Graphic 10">
              <a:extLst>
                <a:ext uri="{FF2B5EF4-FFF2-40B4-BE49-F238E27FC236}">
                  <a16:creationId xmlns:a16="http://schemas.microsoft.com/office/drawing/2014/main" id="{96629BF9-603A-7D20-B657-7DCBFDAE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3" name="Retângulo Arredondado 15">
            <a:extLst>
              <a:ext uri="{FF2B5EF4-FFF2-40B4-BE49-F238E27FC236}">
                <a16:creationId xmlns:a16="http://schemas.microsoft.com/office/drawing/2014/main" id="{615EE22F-8C6A-2DCA-3543-F3542D3A606D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14" name="Retângulo Arredondado 15">
            <a:extLst>
              <a:ext uri="{FF2B5EF4-FFF2-40B4-BE49-F238E27FC236}">
                <a16:creationId xmlns:a16="http://schemas.microsoft.com/office/drawing/2014/main" id="{D568AC7E-1D0D-F999-157A-A03547A38F1F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15" name="Retângulo Arredondado 15">
            <a:extLst>
              <a:ext uri="{FF2B5EF4-FFF2-40B4-BE49-F238E27FC236}">
                <a16:creationId xmlns:a16="http://schemas.microsoft.com/office/drawing/2014/main" id="{571A2BED-454A-D8AB-4178-5ED85603CDDD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A8684404-FAAA-EE60-CF4F-A463892603CF}"/>
              </a:ext>
            </a:extLst>
          </p:cNvPr>
          <p:cNvSpPr/>
          <p:nvPr/>
        </p:nvSpPr>
        <p:spPr>
          <a:xfrm>
            <a:off x="3178276" y="628150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</p:spTree>
    <p:extLst>
      <p:ext uri="{BB962C8B-B14F-4D97-AF65-F5344CB8AC3E}">
        <p14:creationId xmlns:p14="http://schemas.microsoft.com/office/powerpoint/2010/main" val="183605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E2557-EC9B-38F2-CDD8-171B0C7AE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BBB1AD3-A831-1339-677C-E94E4AFF7DBA}"/>
              </a:ext>
            </a:extLst>
          </p:cNvPr>
          <p:cNvSpPr txBox="1"/>
          <p:nvPr/>
        </p:nvSpPr>
        <p:spPr>
          <a:xfrm>
            <a:off x="641727" y="1797628"/>
            <a:ext cx="10892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Vamos ver como fica o portfólio com as novas velocidades: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11BDF6F-14D8-9C4A-EF71-514CB0C63E67}"/>
              </a:ext>
            </a:extLst>
          </p:cNvPr>
          <p:cNvSpPr txBox="1"/>
          <p:nvPr/>
        </p:nvSpPr>
        <p:spPr>
          <a:xfrm>
            <a:off x="354093" y="5892791"/>
            <a:ext cx="9364133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pt-BR" sz="1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X"/>
                <a:ea typeface="Quattrocento Sans"/>
                <a:cs typeface="Calibri" panose="020F0502020204030204" pitchFamily="34" charset="0"/>
                <a:sym typeface="Quattrocento Sans"/>
              </a:rPr>
              <a:t>Todas as velocidades possuem Wi-Fi Plus incluso sem custo adicional.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pt-BR" sz="1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X"/>
                <a:ea typeface="Quattrocento Sans"/>
                <a:cs typeface="Calibri" panose="020F0502020204030204" pitchFamily="34" charset="0"/>
                <a:sym typeface="Quattrocento Sans"/>
              </a:rPr>
              <a:t>Nas velocidades 800MB e 1GB possuem o Wi-Fi 6.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lang="pt-BR" sz="1700" i="1" dirty="0">
                <a:solidFill>
                  <a:srgbClr val="000000"/>
                </a:solidFill>
                <a:latin typeface="AMX"/>
                <a:ea typeface="Quattrocento Sans"/>
                <a:cs typeface="Calibri" panose="020F0502020204030204" pitchFamily="34" charset="0"/>
                <a:sym typeface="Quattrocento Sans"/>
              </a:rPr>
              <a:t>As velocidades de 5GB e 10GB possuem o WI-FI 7.</a:t>
            </a:r>
            <a:endParaRPr kumimoji="0" lang="pt-BR" sz="17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X"/>
              <a:ea typeface="Quattrocento Sans"/>
              <a:cs typeface="Calibri" panose="020F0502020204030204" pitchFamily="34" charset="0"/>
              <a:sym typeface="Quattrocento Sans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0A615BEF-C377-5D08-5C1F-B738E6B99517}"/>
              </a:ext>
            </a:extLst>
          </p:cNvPr>
          <p:cNvGrpSpPr/>
          <p:nvPr/>
        </p:nvGrpSpPr>
        <p:grpSpPr>
          <a:xfrm>
            <a:off x="2248253" y="1132153"/>
            <a:ext cx="7813929" cy="559946"/>
            <a:chOff x="2248253" y="1132153"/>
            <a:chExt cx="7813929" cy="559946"/>
          </a:xfrm>
        </p:grpSpPr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31A3A725-63CC-74B0-7CA2-8928C5C21756}"/>
                </a:ext>
              </a:extLst>
            </p:cNvPr>
            <p:cNvSpPr/>
            <p:nvPr/>
          </p:nvSpPr>
          <p:spPr>
            <a:xfrm>
              <a:off x="2248253" y="1150393"/>
              <a:ext cx="7813929" cy="541706"/>
            </a:xfrm>
            <a:prstGeom prst="roundRect">
              <a:avLst>
                <a:gd name="adj" fmla="val 14815"/>
              </a:avLst>
            </a:prstGeom>
            <a:solidFill>
              <a:srgbClr val="61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AMX Black" pitchFamily="2" charset="0"/>
                <a:sym typeface="Quattrocento Sans"/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7FEE50D0-4D24-3098-3B94-7CAD6055A84D}"/>
                </a:ext>
              </a:extLst>
            </p:cNvPr>
            <p:cNvSpPr txBox="1"/>
            <p:nvPr/>
          </p:nvSpPr>
          <p:spPr>
            <a:xfrm>
              <a:off x="2657574" y="1132153"/>
              <a:ext cx="699528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MX Black" pitchFamily="2" charset="0"/>
                  <a:ea typeface="+mn-ea"/>
                  <a:cs typeface="+mn-cs"/>
                  <a:sym typeface="Quattrocento Sans"/>
                </a:rPr>
                <a:t>Claro fibra empresas</a:t>
              </a:r>
              <a:endPara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 Black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8826FFCF-DE82-896F-9972-F801687521A0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3" name="Retângulo: Cantos Arredondados 15">
              <a:extLst>
                <a:ext uri="{FF2B5EF4-FFF2-40B4-BE49-F238E27FC236}">
                  <a16:creationId xmlns:a16="http://schemas.microsoft.com/office/drawing/2014/main" id="{7A02BD46-7603-FEA2-0F28-592AA5094B86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Gráfico 16">
              <a:extLst>
                <a:ext uri="{FF2B5EF4-FFF2-40B4-BE49-F238E27FC236}">
                  <a16:creationId xmlns:a16="http://schemas.microsoft.com/office/drawing/2014/main" id="{AA5D7EBB-3989-64CF-B2AD-1CCFE1A39F9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21" name="CaixaDeTexto 17">
              <a:extLst>
                <a:ext uri="{FF2B5EF4-FFF2-40B4-BE49-F238E27FC236}">
                  <a16:creationId xmlns:a16="http://schemas.microsoft.com/office/drawing/2014/main" id="{EE69358A-FCF9-5171-1CDB-36BC517E032E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22" name="Graphic 10">
              <a:extLst>
                <a:ext uri="{FF2B5EF4-FFF2-40B4-BE49-F238E27FC236}">
                  <a16:creationId xmlns:a16="http://schemas.microsoft.com/office/drawing/2014/main" id="{B4E9919F-0F96-A139-FA78-0A0E4A659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23" name="Retângulo Arredondado 15">
            <a:extLst>
              <a:ext uri="{FF2B5EF4-FFF2-40B4-BE49-F238E27FC236}">
                <a16:creationId xmlns:a16="http://schemas.microsoft.com/office/drawing/2014/main" id="{4503C93E-FAC9-3DC1-AD94-48694F731B90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24" name="Retângulo Arredondado 15">
            <a:extLst>
              <a:ext uri="{FF2B5EF4-FFF2-40B4-BE49-F238E27FC236}">
                <a16:creationId xmlns:a16="http://schemas.microsoft.com/office/drawing/2014/main" id="{CC263CFB-B0CC-5E5D-B4D2-924F6FB3117A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25" name="Retângulo Arredondado 15">
            <a:extLst>
              <a:ext uri="{FF2B5EF4-FFF2-40B4-BE49-F238E27FC236}">
                <a16:creationId xmlns:a16="http://schemas.microsoft.com/office/drawing/2014/main" id="{47ED3B61-751B-4A75-E5F3-577956D06F15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sp>
        <p:nvSpPr>
          <p:cNvPr id="29" name="Retângulo Arredondado 15">
            <a:extLst>
              <a:ext uri="{FF2B5EF4-FFF2-40B4-BE49-F238E27FC236}">
                <a16:creationId xmlns:a16="http://schemas.microsoft.com/office/drawing/2014/main" id="{B4E43424-9D97-A4B4-6199-7AEFE4B5B06A}"/>
              </a:ext>
            </a:extLst>
          </p:cNvPr>
          <p:cNvSpPr/>
          <p:nvPr/>
        </p:nvSpPr>
        <p:spPr>
          <a:xfrm>
            <a:off x="3178276" y="628150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4375C12-186E-8497-6CF0-6E200BD1C4C7}"/>
              </a:ext>
            </a:extLst>
          </p:cNvPr>
          <p:cNvSpPr txBox="1"/>
          <p:nvPr/>
        </p:nvSpPr>
        <p:spPr>
          <a:xfrm>
            <a:off x="8620017" y="5892791"/>
            <a:ext cx="320217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pt-BR" sz="17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X"/>
                <a:ea typeface="Quattrocento Sans"/>
                <a:cs typeface="Calibri" panose="020F0502020204030204" pitchFamily="34" charset="0"/>
                <a:sym typeface="Quattrocento Sans"/>
              </a:rPr>
              <a:t>Disponível nas cidades Claro fibra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B88D840C-A522-4E81-56CD-6944940F015A}"/>
              </a:ext>
            </a:extLst>
          </p:cNvPr>
          <p:cNvGrpSpPr/>
          <p:nvPr/>
        </p:nvGrpSpPr>
        <p:grpSpPr>
          <a:xfrm>
            <a:off x="354093" y="2227493"/>
            <a:ext cx="11468100" cy="3543300"/>
            <a:chOff x="354093" y="2227493"/>
            <a:chExt cx="11468100" cy="3543300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3EB210A2-FC0E-D4B6-1A2E-9B63102A7F3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4093" y="2227493"/>
              <a:ext cx="11468100" cy="3543300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8660766B-4C2E-7020-CC19-1785F78E332D}"/>
                </a:ext>
              </a:extLst>
            </p:cNvPr>
            <p:cNvSpPr/>
            <p:nvPr/>
          </p:nvSpPr>
          <p:spPr>
            <a:xfrm>
              <a:off x="2793647" y="5112584"/>
              <a:ext cx="1067153" cy="544151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600" i="1" dirty="0"/>
                <a:t>400161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6E8DFDAB-DCBE-DBB3-C6F7-3DF25B39DBBC}"/>
                </a:ext>
              </a:extLst>
            </p:cNvPr>
            <p:cNvSpPr/>
            <p:nvPr/>
          </p:nvSpPr>
          <p:spPr>
            <a:xfrm>
              <a:off x="4411990" y="5112584"/>
              <a:ext cx="1067153" cy="544151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600" i="1" dirty="0"/>
                <a:t>600161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6D69E5AD-7914-538D-FE9A-6D5BB532EB85}"/>
                </a:ext>
              </a:extLst>
            </p:cNvPr>
            <p:cNvSpPr/>
            <p:nvPr/>
          </p:nvSpPr>
          <p:spPr>
            <a:xfrm>
              <a:off x="6019024" y="5112584"/>
              <a:ext cx="1067153" cy="544151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600" i="1" dirty="0"/>
                <a:t>800161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C220658A-DE5C-F061-9907-11848ADFCA5F}"/>
                </a:ext>
              </a:extLst>
            </p:cNvPr>
            <p:cNvSpPr/>
            <p:nvPr/>
          </p:nvSpPr>
          <p:spPr>
            <a:xfrm>
              <a:off x="7552864" y="5112584"/>
              <a:ext cx="1067153" cy="544151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600" i="1" dirty="0"/>
                <a:t>1000161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61C228C-6508-DA99-5255-D5D0960A245D}"/>
                </a:ext>
              </a:extLst>
            </p:cNvPr>
            <p:cNvSpPr/>
            <p:nvPr/>
          </p:nvSpPr>
          <p:spPr>
            <a:xfrm>
              <a:off x="9008567" y="5112584"/>
              <a:ext cx="1190745" cy="544151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600" i="1" dirty="0"/>
                <a:t>50001091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001A4600-078F-4AA2-9441-229FC341833E}"/>
                </a:ext>
              </a:extLst>
            </p:cNvPr>
            <p:cNvSpPr/>
            <p:nvPr/>
          </p:nvSpPr>
          <p:spPr>
            <a:xfrm>
              <a:off x="10358966" y="5126872"/>
              <a:ext cx="1190745" cy="358007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600" i="1" dirty="0"/>
                <a:t>100001091</a:t>
              </a: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8DBD1913-971A-3AE1-1CAD-356081D12561}"/>
                </a:ext>
              </a:extLst>
            </p:cNvPr>
            <p:cNvSpPr/>
            <p:nvPr/>
          </p:nvSpPr>
          <p:spPr>
            <a:xfrm>
              <a:off x="601291" y="3071812"/>
              <a:ext cx="1810869" cy="521502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600" i="1" dirty="0"/>
                <a:t>VELOCIDADE DE DOWNLOAD</a:t>
              </a: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A6BA3E6-BF38-2F4D-E085-E28C6E97455E}"/>
                </a:ext>
              </a:extLst>
            </p:cNvPr>
            <p:cNvSpPr/>
            <p:nvPr/>
          </p:nvSpPr>
          <p:spPr>
            <a:xfrm>
              <a:off x="601291" y="3715312"/>
              <a:ext cx="1810869" cy="521502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600" i="1" dirty="0"/>
                <a:t>VELOCIDADE DE UPLOAD</a:t>
              </a:r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8EB137D1-6E0E-E93E-3DB9-B298535723EA}"/>
                </a:ext>
              </a:extLst>
            </p:cNvPr>
            <p:cNvSpPr/>
            <p:nvPr/>
          </p:nvSpPr>
          <p:spPr>
            <a:xfrm>
              <a:off x="601291" y="4421302"/>
              <a:ext cx="1810869" cy="521502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600" i="1" dirty="0"/>
                <a:t>FRANQUIA DE CONSUMO</a:t>
              </a: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D6C59F9-838C-F375-F49A-8305A4862BD5}"/>
                </a:ext>
              </a:extLst>
            </p:cNvPr>
            <p:cNvSpPr/>
            <p:nvPr/>
          </p:nvSpPr>
          <p:spPr>
            <a:xfrm>
              <a:off x="641727" y="5110264"/>
              <a:ext cx="1770433" cy="521502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600" i="1" dirty="0"/>
                <a:t>PROFILE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4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60A5AC2E-A42B-2068-2B2F-CE611BCC57D6}"/>
              </a:ext>
            </a:extLst>
          </p:cNvPr>
          <p:cNvGrpSpPr/>
          <p:nvPr/>
        </p:nvGrpSpPr>
        <p:grpSpPr>
          <a:xfrm>
            <a:off x="4108197" y="1710023"/>
            <a:ext cx="4001330" cy="773370"/>
            <a:chOff x="4108197" y="1710023"/>
            <a:chExt cx="4001330" cy="773370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CDB7E612-8E14-F1DB-530F-C9C0093D8DB4}"/>
                </a:ext>
              </a:extLst>
            </p:cNvPr>
            <p:cNvSpPr/>
            <p:nvPr/>
          </p:nvSpPr>
          <p:spPr>
            <a:xfrm>
              <a:off x="4108197" y="1710023"/>
              <a:ext cx="4001330" cy="773370"/>
            </a:xfrm>
            <a:prstGeom prst="roundRect">
              <a:avLst>
                <a:gd name="adj" fmla="val 14815"/>
              </a:avLst>
            </a:prstGeom>
            <a:solidFill>
              <a:srgbClr val="61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AMX Black" pitchFamily="2" charset="0"/>
                <a:sym typeface="Quattrocento Sans"/>
              </a:endParaRP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60E95936-193E-E42F-C01D-009BB1637DB5}"/>
                </a:ext>
              </a:extLst>
            </p:cNvPr>
            <p:cNvSpPr txBox="1"/>
            <p:nvPr/>
          </p:nvSpPr>
          <p:spPr>
            <a:xfrm>
              <a:off x="4216187" y="1806827"/>
              <a:ext cx="3781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Soluções digitais</a:t>
              </a:r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5029645D-3A42-FF1D-0F79-A73625C8CBF7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4" name="Retângulo: Cantos Arredondados 15">
              <a:extLst>
                <a:ext uri="{FF2B5EF4-FFF2-40B4-BE49-F238E27FC236}">
                  <a16:creationId xmlns:a16="http://schemas.microsoft.com/office/drawing/2014/main" id="{96E1D877-A5CA-8E36-94C0-DAF8A134B59B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Gráfico 16">
              <a:extLst>
                <a:ext uri="{FF2B5EF4-FFF2-40B4-BE49-F238E27FC236}">
                  <a16:creationId xmlns:a16="http://schemas.microsoft.com/office/drawing/2014/main" id="{3DF48191-7018-91B4-1932-E61E0BA4BDE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7" name="CaixaDeTexto 17">
              <a:extLst>
                <a:ext uri="{FF2B5EF4-FFF2-40B4-BE49-F238E27FC236}">
                  <a16:creationId xmlns:a16="http://schemas.microsoft.com/office/drawing/2014/main" id="{C1832CCA-FAC7-862C-2677-AEAE46EE12D3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5" name="Graphic 10">
              <a:extLst>
                <a:ext uri="{FF2B5EF4-FFF2-40B4-BE49-F238E27FC236}">
                  <a16:creationId xmlns:a16="http://schemas.microsoft.com/office/drawing/2014/main" id="{5112D021-DA40-EBAF-EB61-72DED72D3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7" name="Retângulo Arredondado 15">
            <a:extLst>
              <a:ext uri="{FF2B5EF4-FFF2-40B4-BE49-F238E27FC236}">
                <a16:creationId xmlns:a16="http://schemas.microsoft.com/office/drawing/2014/main" id="{EAF4BBDC-F838-8749-38E7-FFFE26D32721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18" name="Retângulo Arredondado 15">
            <a:extLst>
              <a:ext uri="{FF2B5EF4-FFF2-40B4-BE49-F238E27FC236}">
                <a16:creationId xmlns:a16="http://schemas.microsoft.com/office/drawing/2014/main" id="{84BAAEF7-B09A-CD1B-E949-5B6241BBD242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20" name="Retângulo Arredondado 15">
            <a:extLst>
              <a:ext uri="{FF2B5EF4-FFF2-40B4-BE49-F238E27FC236}">
                <a16:creationId xmlns:a16="http://schemas.microsoft.com/office/drawing/2014/main" id="{0403E415-ABCD-6790-B157-0F9A864205F7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sp>
        <p:nvSpPr>
          <p:cNvPr id="23" name="Retângulo Arredondado 15">
            <a:extLst>
              <a:ext uri="{FF2B5EF4-FFF2-40B4-BE49-F238E27FC236}">
                <a16:creationId xmlns:a16="http://schemas.microsoft.com/office/drawing/2014/main" id="{AB727DCA-0A11-E639-C4F0-6CDD2B945022}"/>
              </a:ext>
            </a:extLst>
          </p:cNvPr>
          <p:cNvSpPr/>
          <p:nvPr/>
        </p:nvSpPr>
        <p:spPr>
          <a:xfrm>
            <a:off x="3178276" y="628150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BAA17591-1FA6-F04C-B187-D74F3D7327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41201" y="3230984"/>
            <a:ext cx="2249056" cy="1665047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C31D7F73-C924-584B-AEFE-4C2F7F82A4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2943" y="3223803"/>
            <a:ext cx="2249056" cy="1665047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D877D801-066A-37FA-073E-C86F915753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2568" y="3223804"/>
            <a:ext cx="2249056" cy="1665047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D52FB2AC-816B-B1CA-0D77-7EF805C43C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61576" y="3230984"/>
            <a:ext cx="2249056" cy="16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5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87362-48CB-DD02-EA5A-717D84051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DA81B96F-1EBC-9883-E652-BE8A88EDBC7E}"/>
              </a:ext>
            </a:extLst>
          </p:cNvPr>
          <p:cNvGrpSpPr/>
          <p:nvPr/>
        </p:nvGrpSpPr>
        <p:grpSpPr>
          <a:xfrm>
            <a:off x="2743200" y="1404281"/>
            <a:ext cx="6734585" cy="556270"/>
            <a:chOff x="2743200" y="1404281"/>
            <a:chExt cx="6734585" cy="556270"/>
          </a:xfrm>
        </p:grpSpPr>
        <p:sp>
          <p:nvSpPr>
            <p:cNvPr id="65" name="Retângulo: Cantos Arredondados 64">
              <a:extLst>
                <a:ext uri="{FF2B5EF4-FFF2-40B4-BE49-F238E27FC236}">
                  <a16:creationId xmlns:a16="http://schemas.microsoft.com/office/drawing/2014/main" id="{4D1B4F13-A8B1-23F8-9753-DA44C5EA631B}"/>
                </a:ext>
              </a:extLst>
            </p:cNvPr>
            <p:cNvSpPr/>
            <p:nvPr/>
          </p:nvSpPr>
          <p:spPr>
            <a:xfrm>
              <a:off x="2743200" y="1418845"/>
              <a:ext cx="6734585" cy="541706"/>
            </a:xfrm>
            <a:prstGeom prst="roundRect">
              <a:avLst>
                <a:gd name="adj" fmla="val 14815"/>
              </a:avLst>
            </a:prstGeom>
            <a:solidFill>
              <a:srgbClr val="61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AMX Black" pitchFamily="2" charset="0"/>
                <a:sym typeface="Quattrocento Sans"/>
              </a:endParaRPr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518629B6-556C-253F-9D39-BEF884F59DDC}"/>
                </a:ext>
              </a:extLst>
            </p:cNvPr>
            <p:cNvSpPr txBox="1"/>
            <p:nvPr/>
          </p:nvSpPr>
          <p:spPr>
            <a:xfrm>
              <a:off x="3058510" y="1404281"/>
              <a:ext cx="6150647" cy="556270"/>
            </a:xfrm>
            <a:prstGeom prst="rect">
              <a:avLst/>
            </a:prstGeom>
            <a:noFill/>
            <a:effectLst/>
          </p:spPr>
          <p:txBody>
            <a:bodyPr wrap="square" lIns="124172" tIns="62085" rIns="124172" bIns="62085" rtlCol="0">
              <a:spAutoFit/>
            </a:bodyPr>
            <a:lstStyle/>
            <a:p>
              <a:pPr algn="ctr" fontAlgn="auto">
                <a:lnSpc>
                  <a:spcPct val="100000"/>
                </a:lnSpc>
                <a:buClrTx/>
                <a:buSzTx/>
                <a:tabLst/>
                <a:defRPr/>
              </a:pPr>
              <a:r>
                <a:rPr lang="pt-BR" sz="2800" b="1" dirty="0">
                  <a:solidFill>
                    <a:schemeClr val="bg1"/>
                  </a:solidFill>
                  <a:latin typeface="AMX Medium" pitchFamily="2" charset="0"/>
                </a:rPr>
                <a:t>Soluções digitais para cada velocidade</a:t>
              </a:r>
            </a:p>
          </p:txBody>
        </p:sp>
      </p:grpSp>
      <p:grpSp>
        <p:nvGrpSpPr>
          <p:cNvPr id="50" name="Group 6">
            <a:extLst>
              <a:ext uri="{FF2B5EF4-FFF2-40B4-BE49-F238E27FC236}">
                <a16:creationId xmlns:a16="http://schemas.microsoft.com/office/drawing/2014/main" id="{48E752B8-411A-1531-391E-887364C19E43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52" name="Retângulo: Cantos Arredondados 15">
              <a:extLst>
                <a:ext uri="{FF2B5EF4-FFF2-40B4-BE49-F238E27FC236}">
                  <a16:creationId xmlns:a16="http://schemas.microsoft.com/office/drawing/2014/main" id="{777979B1-7D5F-179B-8134-CDAF02CE3F13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3" name="Gráfico 16">
              <a:extLst>
                <a:ext uri="{FF2B5EF4-FFF2-40B4-BE49-F238E27FC236}">
                  <a16:creationId xmlns:a16="http://schemas.microsoft.com/office/drawing/2014/main" id="{DAF80F57-BAE6-24FD-71B8-0E8557CBEC7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54" name="CaixaDeTexto 17">
              <a:extLst>
                <a:ext uri="{FF2B5EF4-FFF2-40B4-BE49-F238E27FC236}">
                  <a16:creationId xmlns:a16="http://schemas.microsoft.com/office/drawing/2014/main" id="{C77F4B71-5ED9-8062-5B71-64BC477B40B2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55" name="Graphic 10">
              <a:extLst>
                <a:ext uri="{FF2B5EF4-FFF2-40B4-BE49-F238E27FC236}">
                  <a16:creationId xmlns:a16="http://schemas.microsoft.com/office/drawing/2014/main" id="{F346F068-F27B-DE85-EE51-07E7642D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61" name="Retângulo Arredondado 15">
            <a:extLst>
              <a:ext uri="{FF2B5EF4-FFF2-40B4-BE49-F238E27FC236}">
                <a16:creationId xmlns:a16="http://schemas.microsoft.com/office/drawing/2014/main" id="{52D68EA1-0690-6B45-F86C-87863B0B4C56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62" name="Retângulo Arredondado 15">
            <a:extLst>
              <a:ext uri="{FF2B5EF4-FFF2-40B4-BE49-F238E27FC236}">
                <a16:creationId xmlns:a16="http://schemas.microsoft.com/office/drawing/2014/main" id="{981E56DB-A49C-D4F2-AA35-01FA0AC2D341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63" name="Retângulo Arredondado 15">
            <a:extLst>
              <a:ext uri="{FF2B5EF4-FFF2-40B4-BE49-F238E27FC236}">
                <a16:creationId xmlns:a16="http://schemas.microsoft.com/office/drawing/2014/main" id="{D195A0E7-3A0E-50B7-89B6-F4AE94E7E273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sp>
        <p:nvSpPr>
          <p:cNvPr id="64" name="Retângulo Arredondado 15">
            <a:extLst>
              <a:ext uri="{FF2B5EF4-FFF2-40B4-BE49-F238E27FC236}">
                <a16:creationId xmlns:a16="http://schemas.microsoft.com/office/drawing/2014/main" id="{E4559AEE-6B5C-4E5E-4DCA-8EE131D8846C}"/>
              </a:ext>
            </a:extLst>
          </p:cNvPr>
          <p:cNvSpPr/>
          <p:nvPr/>
        </p:nvSpPr>
        <p:spPr>
          <a:xfrm>
            <a:off x="3178276" y="628150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9A68553-09FC-4C0F-DB57-040F17911B01}"/>
              </a:ext>
            </a:extLst>
          </p:cNvPr>
          <p:cNvSpPr txBox="1"/>
          <p:nvPr/>
        </p:nvSpPr>
        <p:spPr>
          <a:xfrm>
            <a:off x="1107282" y="6222671"/>
            <a:ext cx="10265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Benefícios válidos nas velocidades com fidelidade 24 meses, fidelidade 12 meses e sem fidelidade.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6867A79-7319-0213-A511-EB4334746A4B}"/>
              </a:ext>
            </a:extLst>
          </p:cNvPr>
          <p:cNvGrpSpPr/>
          <p:nvPr/>
        </p:nvGrpSpPr>
        <p:grpSpPr>
          <a:xfrm>
            <a:off x="429460" y="2214074"/>
            <a:ext cx="11204329" cy="3755074"/>
            <a:chOff x="429460" y="2214074"/>
            <a:chExt cx="11204329" cy="3755074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DF3B85C5-532B-24E3-6587-C6673FF02A2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9460" y="2214074"/>
              <a:ext cx="11204329" cy="3755074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7ADA07BF-746B-540F-F0F7-E090F87E89DC}"/>
                </a:ext>
              </a:extLst>
            </p:cNvPr>
            <p:cNvSpPr/>
            <p:nvPr/>
          </p:nvSpPr>
          <p:spPr>
            <a:xfrm>
              <a:off x="8176508" y="3059667"/>
              <a:ext cx="1033872" cy="369333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400" i="1" dirty="0"/>
                <a:t>3 Licenças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5288A942-6625-8029-5DCF-707C91874999}"/>
                </a:ext>
              </a:extLst>
            </p:cNvPr>
            <p:cNvSpPr/>
            <p:nvPr/>
          </p:nvSpPr>
          <p:spPr>
            <a:xfrm>
              <a:off x="8176508" y="3559342"/>
              <a:ext cx="1033872" cy="369333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400" i="1" dirty="0"/>
                <a:t>3 Licenças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8805EF14-BB72-3CEE-B599-38B5488DE279}"/>
                </a:ext>
              </a:extLst>
            </p:cNvPr>
            <p:cNvSpPr/>
            <p:nvPr/>
          </p:nvSpPr>
          <p:spPr>
            <a:xfrm>
              <a:off x="8176508" y="4059017"/>
              <a:ext cx="1033872" cy="369333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400" i="1" dirty="0"/>
                <a:t>5 Licenças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90739301-21D8-E0FA-3733-3928EF38AF02}"/>
                </a:ext>
              </a:extLst>
            </p:cNvPr>
            <p:cNvSpPr/>
            <p:nvPr/>
          </p:nvSpPr>
          <p:spPr>
            <a:xfrm>
              <a:off x="8176508" y="4558692"/>
              <a:ext cx="1033872" cy="369333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400" i="1" dirty="0"/>
                <a:t>5 Licenças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67B4DB1E-BFA5-6DBC-E36B-7DAB13DA381E}"/>
                </a:ext>
              </a:extLst>
            </p:cNvPr>
            <p:cNvSpPr/>
            <p:nvPr/>
          </p:nvSpPr>
          <p:spPr>
            <a:xfrm>
              <a:off x="8176508" y="5058367"/>
              <a:ext cx="1033872" cy="369333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400" i="1" dirty="0"/>
                <a:t>5 Licenças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25D3EA1-D79C-FCA9-022F-7C472343A500}"/>
                </a:ext>
              </a:extLst>
            </p:cNvPr>
            <p:cNvSpPr/>
            <p:nvPr/>
          </p:nvSpPr>
          <p:spPr>
            <a:xfrm>
              <a:off x="8176508" y="5558043"/>
              <a:ext cx="1033872" cy="369333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1400" i="1" dirty="0"/>
                <a:t>5 Licenças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3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AEEC8-DC87-74C9-97CE-0BB009D26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FE25BCD4-F952-80EC-0FB3-3EBFBE3C0164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5" name="Retângulo: Cantos Arredondados 15">
              <a:extLst>
                <a:ext uri="{FF2B5EF4-FFF2-40B4-BE49-F238E27FC236}">
                  <a16:creationId xmlns:a16="http://schemas.microsoft.com/office/drawing/2014/main" id="{BE59050D-4E41-7C60-13E2-EF6748A40C88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Gráfico 16">
              <a:extLst>
                <a:ext uri="{FF2B5EF4-FFF2-40B4-BE49-F238E27FC236}">
                  <a16:creationId xmlns:a16="http://schemas.microsoft.com/office/drawing/2014/main" id="{C924A0A7-2660-E711-672A-EEE983F2AB1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7" name="CaixaDeTexto 17">
              <a:extLst>
                <a:ext uri="{FF2B5EF4-FFF2-40B4-BE49-F238E27FC236}">
                  <a16:creationId xmlns:a16="http://schemas.microsoft.com/office/drawing/2014/main" id="{9512D9C2-1356-7504-48C2-D7A49F4050D6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8" name="Graphic 10">
              <a:extLst>
                <a:ext uri="{FF2B5EF4-FFF2-40B4-BE49-F238E27FC236}">
                  <a16:creationId xmlns:a16="http://schemas.microsoft.com/office/drawing/2014/main" id="{E963996A-E29B-77DE-ADF9-AABE21F92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9" name="CaixaDeTexto 2">
            <a:extLst>
              <a:ext uri="{FF2B5EF4-FFF2-40B4-BE49-F238E27FC236}">
                <a16:creationId xmlns:a16="http://schemas.microsoft.com/office/drawing/2014/main" id="{060F3997-0042-F9E5-D485-14B2B7A92DD0}"/>
              </a:ext>
            </a:extLst>
          </p:cNvPr>
          <p:cNvSpPr txBox="1"/>
          <p:nvPr/>
        </p:nvSpPr>
        <p:spPr>
          <a:xfrm>
            <a:off x="3473662" y="974221"/>
            <a:ext cx="4930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8477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6957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432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3908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2388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0863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9341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67818" algn="l" defTabSz="1216957" rtl="0" eaLnBrk="1" latinLnBrk="0" hangingPunct="1">
              <a:defRPr sz="23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>
                <a:solidFill>
                  <a:schemeClr val="bg2">
                    <a:lumMod val="25000"/>
                  </a:schemeClr>
                </a:solidFill>
                <a:latin typeface="AMX Black" pitchFamily="2" charset="0"/>
              </a:rPr>
              <a:t>Combinados: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4E98EF3-FFEC-C195-CDC1-F035E5968D1D}"/>
              </a:ext>
            </a:extLst>
          </p:cNvPr>
          <p:cNvSpPr txBox="1"/>
          <p:nvPr/>
        </p:nvSpPr>
        <p:spPr>
          <a:xfrm>
            <a:off x="1469618" y="4451553"/>
            <a:ext cx="1828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/>
              <a:t>Manter a câmera ligada.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643157D-9857-B404-E7EB-D42713B657B7}"/>
              </a:ext>
            </a:extLst>
          </p:cNvPr>
          <p:cNvSpPr txBox="1"/>
          <p:nvPr/>
        </p:nvSpPr>
        <p:spPr>
          <a:xfrm>
            <a:off x="5024675" y="4451553"/>
            <a:ext cx="18288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/>
              <a:t>Desligar o áudio.</a:t>
            </a:r>
          </a:p>
        </p:txBody>
      </p:sp>
      <p:sp>
        <p:nvSpPr>
          <p:cNvPr id="12" name="CaixaDeTexto 19">
            <a:extLst>
              <a:ext uri="{FF2B5EF4-FFF2-40B4-BE49-F238E27FC236}">
                <a16:creationId xmlns:a16="http://schemas.microsoft.com/office/drawing/2014/main" id="{03914645-E03B-B21C-85B6-B63157037DBA}"/>
              </a:ext>
            </a:extLst>
          </p:cNvPr>
          <p:cNvSpPr txBox="1"/>
          <p:nvPr/>
        </p:nvSpPr>
        <p:spPr>
          <a:xfrm>
            <a:off x="7993863" y="4451553"/>
            <a:ext cx="300561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/>
              <a:t>Levantar a mão e aguardar (em caso de dúvida).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3671EFA-2F20-33B8-969A-0696072D31DD}"/>
              </a:ext>
            </a:extLst>
          </p:cNvPr>
          <p:cNvGrpSpPr/>
          <p:nvPr/>
        </p:nvGrpSpPr>
        <p:grpSpPr>
          <a:xfrm>
            <a:off x="1492951" y="2467915"/>
            <a:ext cx="1782134" cy="1782132"/>
            <a:chOff x="1448671" y="2300995"/>
            <a:chExt cx="1791476" cy="1791474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81EAD9CD-078D-FE83-8592-7AE609451D46}"/>
                </a:ext>
              </a:extLst>
            </p:cNvPr>
            <p:cNvSpPr/>
            <p:nvPr/>
          </p:nvSpPr>
          <p:spPr>
            <a:xfrm>
              <a:off x="1448671" y="2300995"/>
              <a:ext cx="1791476" cy="1791474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8477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6957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5432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390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238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0863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59341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6781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E5FA0644-5D39-DF63-61C6-CF53FD2AA647}"/>
                </a:ext>
              </a:extLst>
            </p:cNvPr>
            <p:cNvSpPr/>
            <p:nvPr/>
          </p:nvSpPr>
          <p:spPr>
            <a:xfrm>
              <a:off x="1593190" y="2445512"/>
              <a:ext cx="1502435" cy="150243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8477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6957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5432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390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238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0863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59341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6781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t-BR"/>
            </a:p>
          </p:txBody>
        </p:sp>
        <p:pic>
          <p:nvPicPr>
            <p:cNvPr id="16" name="Graphic 18">
              <a:extLst>
                <a:ext uri="{FF2B5EF4-FFF2-40B4-BE49-F238E27FC236}">
                  <a16:creationId xmlns:a16="http://schemas.microsoft.com/office/drawing/2014/main" id="{04EB12FB-4356-1677-AC63-5AB151D990D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049682" y="2803763"/>
              <a:ext cx="589446" cy="785928"/>
            </a:xfrm>
            <a:prstGeom prst="rect">
              <a:avLst/>
            </a:prstGeom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7D85CAC-C6D2-EF1A-FB46-3A351CBBAA76}"/>
              </a:ext>
            </a:extLst>
          </p:cNvPr>
          <p:cNvGrpSpPr/>
          <p:nvPr/>
        </p:nvGrpSpPr>
        <p:grpSpPr>
          <a:xfrm>
            <a:off x="5049276" y="2467915"/>
            <a:ext cx="1782134" cy="1782132"/>
            <a:chOff x="1448671" y="2300995"/>
            <a:chExt cx="1791476" cy="1791474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8A096613-B72C-8287-C03E-56E020BB7DAE}"/>
                </a:ext>
              </a:extLst>
            </p:cNvPr>
            <p:cNvSpPr/>
            <p:nvPr/>
          </p:nvSpPr>
          <p:spPr>
            <a:xfrm>
              <a:off x="1448671" y="2300995"/>
              <a:ext cx="1791476" cy="1791474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8477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6957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5432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390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238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0863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59341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6781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689BB06E-E9B5-CCB2-0E7B-D66A17DB18EF}"/>
                </a:ext>
              </a:extLst>
            </p:cNvPr>
            <p:cNvSpPr/>
            <p:nvPr/>
          </p:nvSpPr>
          <p:spPr>
            <a:xfrm>
              <a:off x="1593190" y="2445512"/>
              <a:ext cx="1502435" cy="150243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8477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6957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5432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390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238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0863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59341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6781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t-BR"/>
            </a:p>
          </p:txBody>
        </p:sp>
        <p:pic>
          <p:nvPicPr>
            <p:cNvPr id="20" name="Graphic 18">
              <a:extLst>
                <a:ext uri="{FF2B5EF4-FFF2-40B4-BE49-F238E27FC236}">
                  <a16:creationId xmlns:a16="http://schemas.microsoft.com/office/drawing/2014/main" id="{1FF8FCAE-A8DD-FEFD-00AF-3566E05AC60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130061" y="2803763"/>
              <a:ext cx="428687" cy="785928"/>
            </a:xfrm>
            <a:prstGeom prst="rect">
              <a:avLst/>
            </a:prstGeom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7711DA2-0879-A5FB-D17C-42228B9D661C}"/>
              </a:ext>
            </a:extLst>
          </p:cNvPr>
          <p:cNvGrpSpPr/>
          <p:nvPr/>
        </p:nvGrpSpPr>
        <p:grpSpPr>
          <a:xfrm>
            <a:off x="8605601" y="2467915"/>
            <a:ext cx="1782134" cy="1782132"/>
            <a:chOff x="1448671" y="2300995"/>
            <a:chExt cx="1791476" cy="1791474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E8BEDD4F-4CD7-925C-D7CC-F71A4C0B92A6}"/>
                </a:ext>
              </a:extLst>
            </p:cNvPr>
            <p:cNvSpPr/>
            <p:nvPr/>
          </p:nvSpPr>
          <p:spPr>
            <a:xfrm>
              <a:off x="1448671" y="2300995"/>
              <a:ext cx="1791476" cy="1791474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8477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6957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5432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390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238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0863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59341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6781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t-B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A41326F3-BA63-80BA-248D-E9D81C27C65B}"/>
                </a:ext>
              </a:extLst>
            </p:cNvPr>
            <p:cNvSpPr/>
            <p:nvPr/>
          </p:nvSpPr>
          <p:spPr>
            <a:xfrm>
              <a:off x="1593190" y="2445512"/>
              <a:ext cx="1502435" cy="150243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8477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6957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5432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390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238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0863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59341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67818" algn="l" defTabSz="1216957" rtl="0" eaLnBrk="1" latinLnBrk="0" hangingPunct="1">
                <a:defRPr sz="2392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pt-BR"/>
            </a:p>
          </p:txBody>
        </p:sp>
        <p:pic>
          <p:nvPicPr>
            <p:cNvPr id="24" name="Graphic 18">
              <a:extLst>
                <a:ext uri="{FF2B5EF4-FFF2-40B4-BE49-F238E27FC236}">
                  <a16:creationId xmlns:a16="http://schemas.microsoft.com/office/drawing/2014/main" id="{2B0F688D-0D15-3FB9-05C7-73362BE5732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958643" y="2792596"/>
              <a:ext cx="771523" cy="808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5241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5F042-739F-26EB-9B69-583E6720E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>
            <a:extLst>
              <a:ext uri="{FF2B5EF4-FFF2-40B4-BE49-F238E27FC236}">
                <a16:creationId xmlns:a16="http://schemas.microsoft.com/office/drawing/2014/main" id="{059FF37C-356B-52AA-8F28-150C3BA2B6EE}"/>
              </a:ext>
            </a:extLst>
          </p:cNvPr>
          <p:cNvSpPr txBox="1"/>
          <p:nvPr/>
        </p:nvSpPr>
        <p:spPr>
          <a:xfrm>
            <a:off x="-122637" y="2256777"/>
            <a:ext cx="485057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2169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0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AMX Black" pitchFamily="2" charset="0"/>
                <a:ea typeface="+mn-ea"/>
                <a:cs typeface="+mn-cs"/>
              </a:rPr>
              <a:t>DÚVIDA</a:t>
            </a:r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6399960E-4046-5085-EEA9-53F030C26785}"/>
              </a:ext>
            </a:extLst>
          </p:cNvPr>
          <p:cNvSpPr txBox="1"/>
          <p:nvPr/>
        </p:nvSpPr>
        <p:spPr>
          <a:xfrm>
            <a:off x="3937735" y="2247633"/>
            <a:ext cx="485057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2169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0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AMX Black" pitchFamily="2" charset="0"/>
                <a:ea typeface="+mn-ea"/>
                <a:cs typeface="+mn-cs"/>
              </a:rPr>
              <a:t>DÚVIDA</a:t>
            </a:r>
          </a:p>
        </p:txBody>
      </p:sp>
      <p:sp>
        <p:nvSpPr>
          <p:cNvPr id="12" name="CaixaDeTexto 8">
            <a:extLst>
              <a:ext uri="{FF2B5EF4-FFF2-40B4-BE49-F238E27FC236}">
                <a16:creationId xmlns:a16="http://schemas.microsoft.com/office/drawing/2014/main" id="{8C635A6C-7E1C-B675-3836-1318B90C1C0D}"/>
              </a:ext>
            </a:extLst>
          </p:cNvPr>
          <p:cNvSpPr txBox="1"/>
          <p:nvPr/>
        </p:nvSpPr>
        <p:spPr>
          <a:xfrm>
            <a:off x="8005452" y="2238489"/>
            <a:ext cx="485057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2169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0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AMX Black" pitchFamily="2" charset="0"/>
                <a:ea typeface="+mn-ea"/>
                <a:cs typeface="+mn-cs"/>
              </a:rPr>
              <a:t>DÚVIDA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26F1B75-5794-AADB-5192-2E6B06ECF578}"/>
              </a:ext>
            </a:extLst>
          </p:cNvPr>
          <p:cNvSpPr txBox="1"/>
          <p:nvPr/>
        </p:nvSpPr>
        <p:spPr>
          <a:xfrm>
            <a:off x="3746441" y="4708237"/>
            <a:ext cx="4699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69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 Medium" pitchFamily="2" charset="0"/>
                <a:ea typeface="+mn-ea"/>
                <a:cs typeface="+mn-cs"/>
              </a:rPr>
              <a:t>Dúvidas?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0636B61E-6CA2-16C9-2C00-331400B511AF}"/>
              </a:ext>
            </a:extLst>
          </p:cNvPr>
          <p:cNvGrpSpPr/>
          <p:nvPr/>
        </p:nvGrpSpPr>
        <p:grpSpPr>
          <a:xfrm>
            <a:off x="4727939" y="972240"/>
            <a:ext cx="2736120" cy="3274267"/>
            <a:chOff x="2553872" y="1573885"/>
            <a:chExt cx="2736120" cy="3274267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4E7AFE72-0FC7-2518-FA10-1487DA3885DD}"/>
                </a:ext>
              </a:extLst>
            </p:cNvPr>
            <p:cNvGrpSpPr/>
            <p:nvPr userDrawn="1"/>
          </p:nvGrpSpPr>
          <p:grpSpPr>
            <a:xfrm>
              <a:off x="2553872" y="2112035"/>
              <a:ext cx="2736120" cy="2736117"/>
              <a:chOff x="1259629" y="1800227"/>
              <a:chExt cx="1791476" cy="1791474"/>
            </a:xfrm>
          </p:grpSpPr>
          <p:sp>
            <p:nvSpPr>
              <p:cNvPr id="14" name="Elipse 14">
                <a:extLst>
                  <a:ext uri="{FF2B5EF4-FFF2-40B4-BE49-F238E27FC236}">
                    <a16:creationId xmlns:a16="http://schemas.microsoft.com/office/drawing/2014/main" id="{994E98D1-8832-FC79-57C0-54501DB6CA14}"/>
                  </a:ext>
                </a:extLst>
              </p:cNvPr>
              <p:cNvSpPr/>
              <p:nvPr userDrawn="1"/>
            </p:nvSpPr>
            <p:spPr>
              <a:xfrm>
                <a:off x="1259629" y="1800227"/>
                <a:ext cx="1791476" cy="1791474"/>
              </a:xfrm>
              <a:prstGeom prst="ellipse">
                <a:avLst/>
              </a:prstGeom>
              <a:solidFill>
                <a:srgbClr val="A00000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12169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39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/>
                  <a:ea typeface="+mn-ea"/>
                  <a:cs typeface="+mn-cs"/>
                </a:endParaRPr>
              </a:p>
            </p:txBody>
          </p:sp>
          <p:sp>
            <p:nvSpPr>
              <p:cNvPr id="15" name="Elipse 15">
                <a:extLst>
                  <a:ext uri="{FF2B5EF4-FFF2-40B4-BE49-F238E27FC236}">
                    <a16:creationId xmlns:a16="http://schemas.microsoft.com/office/drawing/2014/main" id="{4DB0517E-FFD6-E52B-7FFA-FDBCF893B1FE}"/>
                  </a:ext>
                </a:extLst>
              </p:cNvPr>
              <p:cNvSpPr/>
              <p:nvPr userDrawn="1"/>
            </p:nvSpPr>
            <p:spPr>
              <a:xfrm>
                <a:off x="1404148" y="1944744"/>
                <a:ext cx="1502435" cy="15024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12169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39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/>
                  <a:ea typeface="+mn-ea"/>
                  <a:cs typeface="+mn-cs"/>
                </a:endParaRPr>
              </a:p>
            </p:txBody>
          </p:sp>
        </p:grpSp>
        <p:pic>
          <p:nvPicPr>
            <p:cNvPr id="13" name="Imagem 12" descr="Mulher segurando celular na mão&#10;&#10;O conteúdo gerado por IA pode estar incorreto.">
              <a:extLst>
                <a:ext uri="{FF2B5EF4-FFF2-40B4-BE49-F238E27FC236}">
                  <a16:creationId xmlns:a16="http://schemas.microsoft.com/office/drawing/2014/main" id="{4E0F433D-421E-7BBB-018A-FBB9FD136F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795976" y="1573885"/>
              <a:ext cx="2273288" cy="3065496"/>
            </a:xfrm>
            <a:custGeom>
              <a:avLst/>
              <a:gdLst>
                <a:gd name="connsiteX0" fmla="*/ 982120 w 2273288"/>
                <a:gd name="connsiteY0" fmla="*/ 0 h 3065496"/>
                <a:gd name="connsiteX1" fmla="*/ 1291168 w 2273288"/>
                <a:gd name="connsiteY1" fmla="*/ 0 h 3065496"/>
                <a:gd name="connsiteX2" fmla="*/ 1365718 w 2273288"/>
                <a:gd name="connsiteY2" fmla="*/ 11378 h 3065496"/>
                <a:gd name="connsiteX3" fmla="*/ 2273288 w 2273288"/>
                <a:gd name="connsiteY3" fmla="*/ 1124929 h 3065496"/>
                <a:gd name="connsiteX4" fmla="*/ 2273288 w 2273288"/>
                <a:gd name="connsiteY4" fmla="*/ 1928852 h 3065496"/>
                <a:gd name="connsiteX5" fmla="*/ 1136644 w 2273288"/>
                <a:gd name="connsiteY5" fmla="*/ 3065496 h 3065496"/>
                <a:gd name="connsiteX6" fmla="*/ 0 w 2273288"/>
                <a:gd name="connsiteY6" fmla="*/ 1928852 h 3065496"/>
                <a:gd name="connsiteX7" fmla="*/ 0 w 2273288"/>
                <a:gd name="connsiteY7" fmla="*/ 1124929 h 3065496"/>
                <a:gd name="connsiteX8" fmla="*/ 907571 w 2273288"/>
                <a:gd name="connsiteY8" fmla="*/ 11378 h 3065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3288" h="3065496">
                  <a:moveTo>
                    <a:pt x="982120" y="0"/>
                  </a:moveTo>
                  <a:lnTo>
                    <a:pt x="1291168" y="0"/>
                  </a:lnTo>
                  <a:lnTo>
                    <a:pt x="1365718" y="11378"/>
                  </a:lnTo>
                  <a:cubicBezTo>
                    <a:pt x="1883667" y="117366"/>
                    <a:pt x="2273288" y="575647"/>
                    <a:pt x="2273288" y="1124929"/>
                  </a:cubicBezTo>
                  <a:lnTo>
                    <a:pt x="2273288" y="1928852"/>
                  </a:lnTo>
                  <a:cubicBezTo>
                    <a:pt x="2273288" y="2556603"/>
                    <a:pt x="1764395" y="3065496"/>
                    <a:pt x="1136644" y="3065496"/>
                  </a:cubicBezTo>
                  <a:cubicBezTo>
                    <a:pt x="508893" y="3065496"/>
                    <a:pt x="0" y="2556603"/>
                    <a:pt x="0" y="1928852"/>
                  </a:cubicBezTo>
                  <a:lnTo>
                    <a:pt x="0" y="1124929"/>
                  </a:lnTo>
                  <a:cubicBezTo>
                    <a:pt x="0" y="575647"/>
                    <a:pt x="389621" y="117366"/>
                    <a:pt x="907571" y="11378"/>
                  </a:cubicBezTo>
                  <a:close/>
                </a:path>
              </a:pathLst>
            </a:custGeom>
            <a:noFill/>
          </p:spPr>
        </p:pic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D5A38885-F899-37A7-AB2A-48E8E180819D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7" name="Retângulo: Cantos Arredondados 15">
              <a:extLst>
                <a:ext uri="{FF2B5EF4-FFF2-40B4-BE49-F238E27FC236}">
                  <a16:creationId xmlns:a16="http://schemas.microsoft.com/office/drawing/2014/main" id="{52CC5DF7-1B23-85B4-54B7-D15F5FCC194E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8" name="Gráfico 16">
              <a:extLst>
                <a:ext uri="{FF2B5EF4-FFF2-40B4-BE49-F238E27FC236}">
                  <a16:creationId xmlns:a16="http://schemas.microsoft.com/office/drawing/2014/main" id="{CB81B845-039B-A53F-36C4-748808F8430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9" name="CaixaDeTexto 17">
              <a:extLst>
                <a:ext uri="{FF2B5EF4-FFF2-40B4-BE49-F238E27FC236}">
                  <a16:creationId xmlns:a16="http://schemas.microsoft.com/office/drawing/2014/main" id="{347283F3-95D4-ECAD-4093-85895F178C9A}"/>
                </a:ext>
              </a:extLst>
            </p:cNvPr>
            <p:cNvSpPr txBox="1"/>
            <p:nvPr/>
          </p:nvSpPr>
          <p:spPr>
            <a:xfrm>
              <a:off x="4562572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pt-BR" altLang="en-US" sz="1400" dirty="0">
                  <a:solidFill>
                    <a:schemeClr val="bg1"/>
                  </a:solidFill>
                  <a:latin typeface="AMX" pitchFamily="2" charset="0"/>
                </a:rPr>
                <a:t>GIGA VELOCIDADES DE BANDA LARGA</a:t>
              </a:r>
            </a:p>
          </p:txBody>
        </p:sp>
        <p:pic>
          <p:nvPicPr>
            <p:cNvPr id="20" name="Graphic 10">
              <a:extLst>
                <a:ext uri="{FF2B5EF4-FFF2-40B4-BE49-F238E27FC236}">
                  <a16:creationId xmlns:a16="http://schemas.microsoft.com/office/drawing/2014/main" id="{61EE216F-1667-0572-7E9F-7F3059B94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263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B7FB3-DA4E-C1D3-90A6-767EB70F5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B0E208F-F4E9-15BC-A40E-0B476812E1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4887" y="-220664"/>
            <a:ext cx="822960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6246216-9437-F9FF-CAEA-7C877F8C0B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648"/>
          <a:stretch>
            <a:fillRect/>
          </a:stretch>
        </p:blipFill>
        <p:spPr>
          <a:xfrm>
            <a:off x="206493" y="712787"/>
            <a:ext cx="11779014" cy="5924549"/>
          </a:xfrm>
          <a:prstGeom prst="roundRect">
            <a:avLst>
              <a:gd name="adj" fmla="val 2778"/>
            </a:avLst>
          </a:prstGeom>
          <a:ln>
            <a:noFill/>
          </a:ln>
          <a:effectLst/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36B46C1-7FE0-9082-A78E-97BA8DDE9F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151" y="712786"/>
            <a:ext cx="8944356" cy="592455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849C6C9-DFD7-7276-712D-878676C16C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2579" y="-279073"/>
            <a:ext cx="8229600" cy="6858000"/>
          </a:xfrm>
          <a:prstGeom prst="rect">
            <a:avLst/>
          </a:prstGeom>
        </p:spPr>
      </p:pic>
      <p:sp>
        <p:nvSpPr>
          <p:cNvPr id="23" name="Retângulo: Cantos Arredondados 62">
            <a:extLst>
              <a:ext uri="{FF2B5EF4-FFF2-40B4-BE49-F238E27FC236}">
                <a16:creationId xmlns:a16="http://schemas.microsoft.com/office/drawing/2014/main" id="{4067FA7A-7B59-EDC5-990E-90925454027F}"/>
              </a:ext>
            </a:extLst>
          </p:cNvPr>
          <p:cNvSpPr/>
          <p:nvPr/>
        </p:nvSpPr>
        <p:spPr>
          <a:xfrm>
            <a:off x="7449605" y="4861577"/>
            <a:ext cx="2416572" cy="584775"/>
          </a:xfrm>
          <a:prstGeom prst="roundRect">
            <a:avLst>
              <a:gd name="adj" fmla="val 2504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COMO VENDER</a:t>
            </a:r>
          </a:p>
        </p:txBody>
      </p:sp>
      <p:grpSp>
        <p:nvGrpSpPr>
          <p:cNvPr id="24" name="Group 6">
            <a:extLst>
              <a:ext uri="{FF2B5EF4-FFF2-40B4-BE49-F238E27FC236}">
                <a16:creationId xmlns:a16="http://schemas.microsoft.com/office/drawing/2014/main" id="{D00199CB-2AD7-C457-632B-1F0C7B7F37AA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25" name="Retângulo: Cantos Arredondados 15">
              <a:extLst>
                <a:ext uri="{FF2B5EF4-FFF2-40B4-BE49-F238E27FC236}">
                  <a16:creationId xmlns:a16="http://schemas.microsoft.com/office/drawing/2014/main" id="{33F95B04-FE4E-CE90-41A5-B4876159F521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6" name="Gráfico 16">
              <a:extLst>
                <a:ext uri="{FF2B5EF4-FFF2-40B4-BE49-F238E27FC236}">
                  <a16:creationId xmlns:a16="http://schemas.microsoft.com/office/drawing/2014/main" id="{B0993780-0ECC-7820-D1E1-613527BA666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27" name="CaixaDeTexto 17">
              <a:extLst>
                <a:ext uri="{FF2B5EF4-FFF2-40B4-BE49-F238E27FC236}">
                  <a16:creationId xmlns:a16="http://schemas.microsoft.com/office/drawing/2014/main" id="{08E29DBE-BAE2-975A-D045-9CAD56CD9405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28" name="Graphic 10">
              <a:extLst>
                <a:ext uri="{FF2B5EF4-FFF2-40B4-BE49-F238E27FC236}">
                  <a16:creationId xmlns:a16="http://schemas.microsoft.com/office/drawing/2014/main" id="{AE328EDA-D95B-B65C-CDC4-73CEB1B9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8BEA69B-ECB7-35E2-57FC-4C78A2CE3A6F}"/>
              </a:ext>
            </a:extLst>
          </p:cNvPr>
          <p:cNvSpPr txBox="1"/>
          <p:nvPr/>
        </p:nvSpPr>
        <p:spPr>
          <a:xfrm>
            <a:off x="7266215" y="1288536"/>
            <a:ext cx="41245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O que vamos ver:</a:t>
            </a:r>
          </a:p>
        </p:txBody>
      </p:sp>
      <p:sp>
        <p:nvSpPr>
          <p:cNvPr id="31" name="Retângulo: Cantos Arredondados 62">
            <a:extLst>
              <a:ext uri="{FF2B5EF4-FFF2-40B4-BE49-F238E27FC236}">
                <a16:creationId xmlns:a16="http://schemas.microsoft.com/office/drawing/2014/main" id="{7FDA115A-3268-753F-7BB1-49DF744A665C}"/>
              </a:ext>
            </a:extLst>
          </p:cNvPr>
          <p:cNvSpPr/>
          <p:nvPr/>
        </p:nvSpPr>
        <p:spPr>
          <a:xfrm>
            <a:off x="7449604" y="2739951"/>
            <a:ext cx="2416572" cy="5847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O QUE É</a:t>
            </a:r>
          </a:p>
        </p:txBody>
      </p:sp>
      <p:sp>
        <p:nvSpPr>
          <p:cNvPr id="3" name="Retângulo: Cantos Arredondados 62">
            <a:extLst>
              <a:ext uri="{FF2B5EF4-FFF2-40B4-BE49-F238E27FC236}">
                <a16:creationId xmlns:a16="http://schemas.microsoft.com/office/drawing/2014/main" id="{95E61731-CE41-8186-ABC9-4EBC0CB8EB20}"/>
              </a:ext>
            </a:extLst>
          </p:cNvPr>
          <p:cNvSpPr/>
          <p:nvPr/>
        </p:nvSpPr>
        <p:spPr>
          <a:xfrm>
            <a:off x="7449604" y="3455508"/>
            <a:ext cx="2416572" cy="5847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WI-FI 7</a:t>
            </a:r>
          </a:p>
        </p:txBody>
      </p:sp>
      <p:sp>
        <p:nvSpPr>
          <p:cNvPr id="4" name="Retângulo: Cantos Arredondados 62">
            <a:extLst>
              <a:ext uri="{FF2B5EF4-FFF2-40B4-BE49-F238E27FC236}">
                <a16:creationId xmlns:a16="http://schemas.microsoft.com/office/drawing/2014/main" id="{129AD207-4470-09C1-9113-6D6E1B99AA29}"/>
              </a:ext>
            </a:extLst>
          </p:cNvPr>
          <p:cNvSpPr/>
          <p:nvPr/>
        </p:nvSpPr>
        <p:spPr>
          <a:xfrm>
            <a:off x="7449604" y="4146020"/>
            <a:ext cx="2416572" cy="5847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PORTFÓLIO</a:t>
            </a:r>
          </a:p>
        </p:txBody>
      </p:sp>
    </p:spTree>
    <p:extLst>
      <p:ext uri="{BB962C8B-B14F-4D97-AF65-F5344CB8AC3E}">
        <p14:creationId xmlns:p14="http://schemas.microsoft.com/office/powerpoint/2010/main" val="1890405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55059-25A1-D8A6-D820-D26BCF55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5CF61BBA-F005-9123-9224-D2CEE427AB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-1"/>
            <a:ext cx="12180587" cy="6858001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4C911F16-991A-D8D5-0739-49B3213C3D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7343" y="2551710"/>
            <a:ext cx="1335503" cy="1161307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085F6085-203A-5A11-FDE1-1AE0DDF2E9E3}"/>
              </a:ext>
            </a:extLst>
          </p:cNvPr>
          <p:cNvGrpSpPr/>
          <p:nvPr/>
        </p:nvGrpSpPr>
        <p:grpSpPr>
          <a:xfrm>
            <a:off x="6382960" y="1410185"/>
            <a:ext cx="4904518" cy="541706"/>
            <a:chOff x="6382960" y="1410185"/>
            <a:chExt cx="4904518" cy="541706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0993FC0E-49EA-321C-E830-186745FFA179}"/>
                </a:ext>
              </a:extLst>
            </p:cNvPr>
            <p:cNvSpPr/>
            <p:nvPr/>
          </p:nvSpPr>
          <p:spPr>
            <a:xfrm>
              <a:off x="6511627" y="1410185"/>
              <a:ext cx="4608955" cy="541706"/>
            </a:xfrm>
            <a:prstGeom prst="roundRect">
              <a:avLst>
                <a:gd name="adj" fmla="val 14815"/>
              </a:avLst>
            </a:prstGeom>
            <a:solidFill>
              <a:srgbClr val="61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AMX Black" pitchFamily="2" charset="0"/>
                <a:sym typeface="Quattrocento Sans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D889DC64-2882-79EB-72CA-BD86485D06C1}"/>
                </a:ext>
              </a:extLst>
            </p:cNvPr>
            <p:cNvSpPr txBox="1"/>
            <p:nvPr/>
          </p:nvSpPr>
          <p:spPr>
            <a:xfrm>
              <a:off x="6382960" y="1418973"/>
              <a:ext cx="490451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500" b="1" dirty="0">
                  <a:solidFill>
                    <a:schemeClr val="bg1"/>
                  </a:solidFill>
                </a:rPr>
                <a:t>Oportunidade de Mercado</a:t>
              </a:r>
            </a:p>
          </p:txBody>
        </p:sp>
      </p:grpSp>
      <p:pic>
        <p:nvPicPr>
          <p:cNvPr id="4" name="Oportunidade de Mercado">
            <a:hlinkClick r:id="" action="ppaction://media"/>
            <a:extLst>
              <a:ext uri="{FF2B5EF4-FFF2-40B4-BE49-F238E27FC236}">
                <a16:creationId xmlns:a16="http://schemas.microsoft.com/office/drawing/2014/main" id="{69B63C66-5A17-CF08-FAC8-FB9CDCC9F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8611182" y="2743596"/>
            <a:ext cx="794768" cy="79476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F54066F-E124-D013-408C-DF9572642963}"/>
              </a:ext>
            </a:extLst>
          </p:cNvPr>
          <p:cNvSpPr/>
          <p:nvPr/>
        </p:nvSpPr>
        <p:spPr>
          <a:xfrm>
            <a:off x="12323928" y="180000"/>
            <a:ext cx="3330054" cy="8162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Script do áudio disponível nas notas do slide.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85432DD-DB9D-6211-2379-E4CD69C101E6}"/>
              </a:ext>
            </a:extLst>
          </p:cNvPr>
          <p:cNvSpPr txBox="1"/>
          <p:nvPr/>
        </p:nvSpPr>
        <p:spPr>
          <a:xfrm>
            <a:off x="-3462728" y="180000"/>
            <a:ext cx="313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Imagem meramente ilustrativa.</a:t>
            </a: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759C4E37-A37D-13D9-8316-7C2DEB3E9AA4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2" name="Retângulo: Cantos Arredondados 15">
              <a:extLst>
                <a:ext uri="{FF2B5EF4-FFF2-40B4-BE49-F238E27FC236}">
                  <a16:creationId xmlns:a16="http://schemas.microsoft.com/office/drawing/2014/main" id="{2E31B636-2522-17C1-E4B1-97C11C84DF09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Gráfico 16">
              <a:extLst>
                <a:ext uri="{FF2B5EF4-FFF2-40B4-BE49-F238E27FC236}">
                  <a16:creationId xmlns:a16="http://schemas.microsoft.com/office/drawing/2014/main" id="{1EDF3B9A-AFF2-5266-D103-71F9588ED4D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4" name="CaixaDeTexto 17">
              <a:extLst>
                <a:ext uri="{FF2B5EF4-FFF2-40B4-BE49-F238E27FC236}">
                  <a16:creationId xmlns:a16="http://schemas.microsoft.com/office/drawing/2014/main" id="{64760A50-2922-7EBA-F4CF-67669783B056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5" name="Graphic 10">
              <a:extLst>
                <a:ext uri="{FF2B5EF4-FFF2-40B4-BE49-F238E27FC236}">
                  <a16:creationId xmlns:a16="http://schemas.microsoft.com/office/drawing/2014/main" id="{2745DD66-DF06-21E6-79E4-1B1CB0F8D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7" name="Retângulo Arredondado 15">
            <a:extLst>
              <a:ext uri="{FF2B5EF4-FFF2-40B4-BE49-F238E27FC236}">
                <a16:creationId xmlns:a16="http://schemas.microsoft.com/office/drawing/2014/main" id="{301070EC-CED2-986D-4983-97B36465DFF0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18" name="Retângulo Arredondado 15">
            <a:extLst>
              <a:ext uri="{FF2B5EF4-FFF2-40B4-BE49-F238E27FC236}">
                <a16:creationId xmlns:a16="http://schemas.microsoft.com/office/drawing/2014/main" id="{F1977A48-7811-A412-1238-24019C9E24A5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sp>
        <p:nvSpPr>
          <p:cNvPr id="19" name="Retângulo Arredondado 15">
            <a:extLst>
              <a:ext uri="{FF2B5EF4-FFF2-40B4-BE49-F238E27FC236}">
                <a16:creationId xmlns:a16="http://schemas.microsoft.com/office/drawing/2014/main" id="{B2602975-A2D8-32B8-8851-74F43869B6C3}"/>
              </a:ext>
            </a:extLst>
          </p:cNvPr>
          <p:cNvSpPr/>
          <p:nvPr/>
        </p:nvSpPr>
        <p:spPr>
          <a:xfrm>
            <a:off x="3178276" y="628150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sp>
        <p:nvSpPr>
          <p:cNvPr id="21" name="Retângulo Arredondado 15">
            <a:extLst>
              <a:ext uri="{FF2B5EF4-FFF2-40B4-BE49-F238E27FC236}">
                <a16:creationId xmlns:a16="http://schemas.microsoft.com/office/drawing/2014/main" id="{31B54258-7D6E-5557-A4E5-C7B4030D5237}"/>
              </a:ext>
            </a:extLst>
          </p:cNvPr>
          <p:cNvSpPr/>
          <p:nvPr/>
        </p:nvSpPr>
        <p:spPr>
          <a:xfrm>
            <a:off x="6155217" y="633348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C3BCC651-0EB0-856B-0282-9AA611718470}"/>
              </a:ext>
            </a:extLst>
          </p:cNvPr>
          <p:cNvGrpSpPr/>
          <p:nvPr/>
        </p:nvGrpSpPr>
        <p:grpSpPr>
          <a:xfrm>
            <a:off x="515667" y="2094489"/>
            <a:ext cx="2409410" cy="1443875"/>
            <a:chOff x="515667" y="2094489"/>
            <a:chExt cx="2409410" cy="1443875"/>
          </a:xfrm>
        </p:grpSpPr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09DA06B2-C0F3-C065-C101-E1D1B1A78BEE}"/>
                </a:ext>
              </a:extLst>
            </p:cNvPr>
            <p:cNvSpPr txBox="1"/>
            <p:nvPr/>
          </p:nvSpPr>
          <p:spPr>
            <a:xfrm>
              <a:off x="940216" y="2360367"/>
              <a:ext cx="156031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t-BR" sz="2500" b="1" dirty="0"/>
                <a:t>Aumente o som</a:t>
              </a:r>
            </a:p>
          </p:txBody>
        </p:sp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8D0166DC-375C-AFF1-21E7-324154256FB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5667" y="2094489"/>
              <a:ext cx="2409410" cy="1443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765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1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A2652-64F8-4708-EBA7-1447A7687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5497CAB-03CB-73D1-7D1A-99ABCDE7245B}"/>
              </a:ext>
            </a:extLst>
          </p:cNvPr>
          <p:cNvSpPr txBox="1"/>
          <p:nvPr/>
        </p:nvSpPr>
        <p:spPr>
          <a:xfrm>
            <a:off x="6528983" y="2494835"/>
            <a:ext cx="47999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Quando pensamos em oferecer planos de 5 ou 10 GB para uma empresa, qual deve ser o foco principal do argumento de venda?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110FCE67-0497-54E9-324C-613EC409B8A3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5" name="Retângulo: Cantos Arredondados 15">
              <a:extLst>
                <a:ext uri="{FF2B5EF4-FFF2-40B4-BE49-F238E27FC236}">
                  <a16:creationId xmlns:a16="http://schemas.microsoft.com/office/drawing/2014/main" id="{939AC0C5-7B03-A600-760D-4603D8F71592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Gráfico 16">
              <a:extLst>
                <a:ext uri="{FF2B5EF4-FFF2-40B4-BE49-F238E27FC236}">
                  <a16:creationId xmlns:a16="http://schemas.microsoft.com/office/drawing/2014/main" id="{DD178EE1-5652-9229-DF76-710C44E0D19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0" name="CaixaDeTexto 17">
              <a:extLst>
                <a:ext uri="{FF2B5EF4-FFF2-40B4-BE49-F238E27FC236}">
                  <a16:creationId xmlns:a16="http://schemas.microsoft.com/office/drawing/2014/main" id="{4C7EE160-C06B-F8AA-ED82-680C0B70702D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921E76A-1B81-F5CF-17E7-2BDABE615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2" name="Retângulo Arredondado 15">
            <a:extLst>
              <a:ext uri="{FF2B5EF4-FFF2-40B4-BE49-F238E27FC236}">
                <a16:creationId xmlns:a16="http://schemas.microsoft.com/office/drawing/2014/main" id="{314325B3-86BB-3C72-D50E-EA09CE929471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13" name="Retângulo Arredondado 15">
            <a:extLst>
              <a:ext uri="{FF2B5EF4-FFF2-40B4-BE49-F238E27FC236}">
                <a16:creationId xmlns:a16="http://schemas.microsoft.com/office/drawing/2014/main" id="{9006B180-7BB9-D56A-E0AE-86C4B2BFB80D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sp>
        <p:nvSpPr>
          <p:cNvPr id="14" name="Retângulo Arredondado 15">
            <a:extLst>
              <a:ext uri="{FF2B5EF4-FFF2-40B4-BE49-F238E27FC236}">
                <a16:creationId xmlns:a16="http://schemas.microsoft.com/office/drawing/2014/main" id="{60F8ABF2-E340-07AF-84B9-0942F97E508D}"/>
              </a:ext>
            </a:extLst>
          </p:cNvPr>
          <p:cNvSpPr/>
          <p:nvPr/>
        </p:nvSpPr>
        <p:spPr>
          <a:xfrm>
            <a:off x="3178276" y="628150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sp>
        <p:nvSpPr>
          <p:cNvPr id="15" name="Retângulo Arredondado 15">
            <a:extLst>
              <a:ext uri="{FF2B5EF4-FFF2-40B4-BE49-F238E27FC236}">
                <a16:creationId xmlns:a16="http://schemas.microsoft.com/office/drawing/2014/main" id="{DDCEB02D-47A8-331B-AEA6-87E3D4AA7A88}"/>
              </a:ext>
            </a:extLst>
          </p:cNvPr>
          <p:cNvSpPr/>
          <p:nvPr/>
        </p:nvSpPr>
        <p:spPr>
          <a:xfrm>
            <a:off x="6155217" y="633348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9C545E8-1EF1-EDAC-566D-43B1B4714A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01334" y="1207483"/>
            <a:ext cx="5580629" cy="5351572"/>
          </a:xfrm>
          <a:prstGeom prst="roundRect">
            <a:avLst>
              <a:gd name="adj" fmla="val 2778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9730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BEBD06AA-3A8E-D4F7-B147-FD78B01EE8E8}"/>
              </a:ext>
            </a:extLst>
          </p:cNvPr>
          <p:cNvGrpSpPr/>
          <p:nvPr/>
        </p:nvGrpSpPr>
        <p:grpSpPr>
          <a:xfrm>
            <a:off x="1094385" y="3283933"/>
            <a:ext cx="2853349" cy="2118540"/>
            <a:chOff x="1094385" y="3283933"/>
            <a:chExt cx="2853349" cy="2118540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BC2EABEE-E4CA-7008-81C6-9321276E4C5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94385" y="3283933"/>
              <a:ext cx="2853349" cy="2118540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F8BBBEAA-8819-8275-4CFF-D00938975968}"/>
                </a:ext>
              </a:extLst>
            </p:cNvPr>
            <p:cNvSpPr txBox="1"/>
            <p:nvPr/>
          </p:nvSpPr>
          <p:spPr>
            <a:xfrm>
              <a:off x="1409126" y="4345198"/>
              <a:ext cx="2218494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300" b="1" dirty="0">
                  <a:solidFill>
                    <a:schemeClr val="bg1"/>
                  </a:solidFill>
                </a:rPr>
                <a:t>Operação eficiente</a:t>
              </a:r>
            </a:p>
          </p:txBody>
        </p:sp>
        <p:pic>
          <p:nvPicPr>
            <p:cNvPr id="16" name="Gráfico 15" descr="Engrenagens com preenchimento sólido">
              <a:extLst>
                <a:ext uri="{FF2B5EF4-FFF2-40B4-BE49-F238E27FC236}">
                  <a16:creationId xmlns:a16="http://schemas.microsoft.com/office/drawing/2014/main" id="{B57A8086-FCE0-9493-939B-6DD51BD7C52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61173" y="3428803"/>
              <a:ext cx="914400" cy="914400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EEDF4FA7-C81B-5090-F15C-7E5B15B06CA1}"/>
              </a:ext>
            </a:extLst>
          </p:cNvPr>
          <p:cNvGrpSpPr/>
          <p:nvPr/>
        </p:nvGrpSpPr>
        <p:grpSpPr>
          <a:xfrm>
            <a:off x="4596580" y="3283933"/>
            <a:ext cx="2998838" cy="2118540"/>
            <a:chOff x="4596580" y="3283933"/>
            <a:chExt cx="2998838" cy="2118540"/>
          </a:xfrm>
        </p:grpSpPr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026384D6-083C-F15F-A62D-55A019F574E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51584" y="3283933"/>
              <a:ext cx="2853349" cy="2118540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BE64F0D4-D1B3-5FD0-0A0E-37C8762894FF}"/>
                </a:ext>
              </a:extLst>
            </p:cNvPr>
            <p:cNvSpPr txBox="1"/>
            <p:nvPr/>
          </p:nvSpPr>
          <p:spPr>
            <a:xfrm>
              <a:off x="4596580" y="4345198"/>
              <a:ext cx="299883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dirty="0">
                  <a:solidFill>
                    <a:schemeClr val="bg1"/>
                  </a:solidFill>
                </a:rPr>
                <a:t>Acesso a mercados digitais</a:t>
              </a:r>
            </a:p>
          </p:txBody>
        </p:sp>
        <p:pic>
          <p:nvPicPr>
            <p:cNvPr id="18" name="Gráfico 17" descr="Internet com preenchimento sólido">
              <a:extLst>
                <a:ext uri="{FF2B5EF4-FFF2-40B4-BE49-F238E27FC236}">
                  <a16:creationId xmlns:a16="http://schemas.microsoft.com/office/drawing/2014/main" id="{3E9DF8A7-7084-5B6C-EC64-C0B9759C8EB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38799" y="3321419"/>
              <a:ext cx="914400" cy="914400"/>
            </a:xfrm>
            <a:prstGeom prst="rect">
              <a:avLst/>
            </a:prstGeom>
          </p:spPr>
        </p:pic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7E5CB06-44BA-0463-A09D-B3999C7DC30D}"/>
              </a:ext>
            </a:extLst>
          </p:cNvPr>
          <p:cNvGrpSpPr/>
          <p:nvPr/>
        </p:nvGrpSpPr>
        <p:grpSpPr>
          <a:xfrm>
            <a:off x="8492148" y="3283933"/>
            <a:ext cx="2853349" cy="2118540"/>
            <a:chOff x="8492148" y="3283933"/>
            <a:chExt cx="2853349" cy="2118540"/>
          </a:xfrm>
        </p:grpSpPr>
        <p:pic>
          <p:nvPicPr>
            <p:cNvPr id="27" name="Gráfico 26">
              <a:extLst>
                <a:ext uri="{FF2B5EF4-FFF2-40B4-BE49-F238E27FC236}">
                  <a16:creationId xmlns:a16="http://schemas.microsoft.com/office/drawing/2014/main" id="{58DAC79A-9213-6A47-A79E-101CB3BC70C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92148" y="3283933"/>
              <a:ext cx="2853349" cy="2118540"/>
            </a:xfrm>
            <a:prstGeom prst="rect">
              <a:avLst/>
            </a:prstGeom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A6CB80B6-E894-43C1-9477-5AE004134E52}"/>
                </a:ext>
              </a:extLst>
            </p:cNvPr>
            <p:cNvSpPr txBox="1"/>
            <p:nvPr/>
          </p:nvSpPr>
          <p:spPr>
            <a:xfrm>
              <a:off x="8870505" y="4345198"/>
              <a:ext cx="22184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dirty="0">
                  <a:solidFill>
                    <a:schemeClr val="bg1"/>
                  </a:solidFill>
                </a:rPr>
                <a:t>Comunicação avançada</a:t>
              </a:r>
            </a:p>
          </p:txBody>
        </p:sp>
        <p:pic>
          <p:nvPicPr>
            <p:cNvPr id="20" name="Gráfico 19" descr="Chat com preenchimento sólido">
              <a:extLst>
                <a:ext uri="{FF2B5EF4-FFF2-40B4-BE49-F238E27FC236}">
                  <a16:creationId xmlns:a16="http://schemas.microsoft.com/office/drawing/2014/main" id="{918751F0-87A8-1D04-3B36-E6C7A45A75A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6219" y="3321419"/>
              <a:ext cx="914400" cy="914400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343A2D5-4B68-FA64-42AF-B316C229CE91}"/>
              </a:ext>
            </a:extLst>
          </p:cNvPr>
          <p:cNvGrpSpPr/>
          <p:nvPr/>
        </p:nvGrpSpPr>
        <p:grpSpPr>
          <a:xfrm>
            <a:off x="2975573" y="1437546"/>
            <a:ext cx="6205372" cy="1055548"/>
            <a:chOff x="2975573" y="1437546"/>
            <a:chExt cx="6205372" cy="1055548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41251709-2797-C6FE-0829-2DA5B8FA2402}"/>
                </a:ext>
              </a:extLst>
            </p:cNvPr>
            <p:cNvSpPr/>
            <p:nvPr/>
          </p:nvSpPr>
          <p:spPr>
            <a:xfrm>
              <a:off x="2975573" y="1437546"/>
              <a:ext cx="6205372" cy="1055548"/>
            </a:xfrm>
            <a:prstGeom prst="roundRect">
              <a:avLst>
                <a:gd name="adj" fmla="val 14815"/>
              </a:avLst>
            </a:prstGeom>
            <a:solidFill>
              <a:srgbClr val="61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AMX Black" pitchFamily="2" charset="0"/>
                <a:sym typeface="Quattrocento Sans"/>
              </a:endParaRP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2E58608E-2BEC-BC04-98A4-825A44BE634B}"/>
                </a:ext>
              </a:extLst>
            </p:cNvPr>
            <p:cNvSpPr txBox="1"/>
            <p:nvPr/>
          </p:nvSpPr>
          <p:spPr>
            <a:xfrm>
              <a:off x="3321493" y="1456018"/>
              <a:ext cx="554901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</a:rPr>
                <a:t>A importância da conectividade para o segmento PME</a:t>
              </a:r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03AA430F-5EC7-C728-A4CF-B6339D38697A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6" name="Retângulo: Cantos Arredondados 15">
              <a:extLst>
                <a:ext uri="{FF2B5EF4-FFF2-40B4-BE49-F238E27FC236}">
                  <a16:creationId xmlns:a16="http://schemas.microsoft.com/office/drawing/2014/main" id="{939B2830-E614-E15F-0F04-D9E813806518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Gráfico 16">
              <a:extLst>
                <a:ext uri="{FF2B5EF4-FFF2-40B4-BE49-F238E27FC236}">
                  <a16:creationId xmlns:a16="http://schemas.microsoft.com/office/drawing/2014/main" id="{80C63D2C-E6AC-9F15-873A-6FE45029F42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8" name="CaixaDeTexto 17">
              <a:extLst>
                <a:ext uri="{FF2B5EF4-FFF2-40B4-BE49-F238E27FC236}">
                  <a16:creationId xmlns:a16="http://schemas.microsoft.com/office/drawing/2014/main" id="{4426127D-1553-A3D8-EAAB-D529997CA72D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9" name="Graphic 10">
              <a:extLst>
                <a:ext uri="{FF2B5EF4-FFF2-40B4-BE49-F238E27FC236}">
                  <a16:creationId xmlns:a16="http://schemas.microsoft.com/office/drawing/2014/main" id="{15404E98-7387-808A-2886-FF13F8935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0" name="Retângulo Arredondado 15">
            <a:extLst>
              <a:ext uri="{FF2B5EF4-FFF2-40B4-BE49-F238E27FC236}">
                <a16:creationId xmlns:a16="http://schemas.microsoft.com/office/drawing/2014/main" id="{C09FB67E-D70A-7563-2866-BC99FEA8C378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11" name="Retângulo Arredondado 15">
            <a:extLst>
              <a:ext uri="{FF2B5EF4-FFF2-40B4-BE49-F238E27FC236}">
                <a16:creationId xmlns:a16="http://schemas.microsoft.com/office/drawing/2014/main" id="{3FE8E171-801F-627B-7B59-E1BF72472D1C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sp>
        <p:nvSpPr>
          <p:cNvPr id="13" name="Retângulo Arredondado 15">
            <a:extLst>
              <a:ext uri="{FF2B5EF4-FFF2-40B4-BE49-F238E27FC236}">
                <a16:creationId xmlns:a16="http://schemas.microsoft.com/office/drawing/2014/main" id="{61CBC778-8A3F-5830-47F3-3542C45925E4}"/>
              </a:ext>
            </a:extLst>
          </p:cNvPr>
          <p:cNvSpPr/>
          <p:nvPr/>
        </p:nvSpPr>
        <p:spPr>
          <a:xfrm>
            <a:off x="3178276" y="628150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sp>
        <p:nvSpPr>
          <p:cNvPr id="15" name="Retângulo Arredondado 15">
            <a:extLst>
              <a:ext uri="{FF2B5EF4-FFF2-40B4-BE49-F238E27FC236}">
                <a16:creationId xmlns:a16="http://schemas.microsoft.com/office/drawing/2014/main" id="{0DF5D9A6-DA0C-498B-1F58-B5D83CC3A186}"/>
              </a:ext>
            </a:extLst>
          </p:cNvPr>
          <p:cNvSpPr/>
          <p:nvPr/>
        </p:nvSpPr>
        <p:spPr>
          <a:xfrm>
            <a:off x="6155217" y="633348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</p:spTree>
    <p:extLst>
      <p:ext uri="{BB962C8B-B14F-4D97-AF65-F5344CB8AC3E}">
        <p14:creationId xmlns:p14="http://schemas.microsoft.com/office/powerpoint/2010/main" val="210801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17D77BEC-3F31-A691-3896-FC4B6B0B92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851354" cy="6858000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A5224527-7D0B-A2BA-5DD1-1B02B9900782}"/>
              </a:ext>
            </a:extLst>
          </p:cNvPr>
          <p:cNvSpPr/>
          <p:nvPr/>
        </p:nvSpPr>
        <p:spPr>
          <a:xfrm>
            <a:off x="3669876" y="0"/>
            <a:ext cx="8525164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41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>
              <a:latin typeface="AMX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AC2C30C-FA79-D369-D237-1060F9909C8B}"/>
              </a:ext>
            </a:extLst>
          </p:cNvPr>
          <p:cNvSpPr txBox="1"/>
          <p:nvPr/>
        </p:nvSpPr>
        <p:spPr>
          <a:xfrm>
            <a:off x="6159557" y="2151854"/>
            <a:ext cx="5698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Soluções sob medida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75A080-DF2A-06C0-7E37-854E40F0AF3D}"/>
              </a:ext>
            </a:extLst>
          </p:cNvPr>
          <p:cNvSpPr txBox="1"/>
          <p:nvPr/>
        </p:nvSpPr>
        <p:spPr>
          <a:xfrm>
            <a:off x="6453594" y="3139711"/>
            <a:ext cx="51099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A seguir, serão apresentados </a:t>
            </a:r>
            <a:r>
              <a:rPr lang="pt-BR" sz="2000" b="1" dirty="0">
                <a:solidFill>
                  <a:schemeClr val="bg1"/>
                </a:solidFill>
              </a:rPr>
              <a:t>três cenários com diferentes perfis e necessidades. </a:t>
            </a:r>
            <a:r>
              <a:rPr lang="pt-BR" sz="2000" dirty="0">
                <a:solidFill>
                  <a:schemeClr val="bg1"/>
                </a:solidFill>
              </a:rPr>
              <a:t>Analisem cada situação, escolham a solução que </a:t>
            </a:r>
            <a:r>
              <a:rPr lang="pt-BR" sz="2000" b="1" dirty="0">
                <a:solidFill>
                  <a:schemeClr val="bg1"/>
                </a:solidFill>
              </a:rPr>
              <a:t>melhor se adequa a cada cliente.</a:t>
            </a: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65E9A4DB-D193-5F7E-9F1F-B80F2BB294A6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9" name="Retângulo: Cantos Arredondados 15">
              <a:extLst>
                <a:ext uri="{FF2B5EF4-FFF2-40B4-BE49-F238E27FC236}">
                  <a16:creationId xmlns:a16="http://schemas.microsoft.com/office/drawing/2014/main" id="{7F1B2D89-0F13-74DE-0F41-59A86C52569C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Gráfico 16">
              <a:extLst>
                <a:ext uri="{FF2B5EF4-FFF2-40B4-BE49-F238E27FC236}">
                  <a16:creationId xmlns:a16="http://schemas.microsoft.com/office/drawing/2014/main" id="{795AE39E-0E2D-9336-64BB-B0CA0C3DAC4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1" name="CaixaDeTexto 17">
              <a:extLst>
                <a:ext uri="{FF2B5EF4-FFF2-40B4-BE49-F238E27FC236}">
                  <a16:creationId xmlns:a16="http://schemas.microsoft.com/office/drawing/2014/main" id="{5B450EBD-D648-A6DC-8A7E-37EF12F93E64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2" name="Graphic 10">
              <a:extLst>
                <a:ext uri="{FF2B5EF4-FFF2-40B4-BE49-F238E27FC236}">
                  <a16:creationId xmlns:a16="http://schemas.microsoft.com/office/drawing/2014/main" id="{A367D8DF-0A78-460A-59D6-E64E3A083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3" name="Retângulo Arredondado 15">
            <a:extLst>
              <a:ext uri="{FF2B5EF4-FFF2-40B4-BE49-F238E27FC236}">
                <a16:creationId xmlns:a16="http://schemas.microsoft.com/office/drawing/2014/main" id="{4A6BE277-0236-6FA0-C752-C38B01862F81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14" name="Retângulo Arredondado 15">
            <a:extLst>
              <a:ext uri="{FF2B5EF4-FFF2-40B4-BE49-F238E27FC236}">
                <a16:creationId xmlns:a16="http://schemas.microsoft.com/office/drawing/2014/main" id="{44C4B496-AE14-862D-28AE-564D73AAE906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sp>
        <p:nvSpPr>
          <p:cNvPr id="15" name="Retângulo Arredondado 15">
            <a:extLst>
              <a:ext uri="{FF2B5EF4-FFF2-40B4-BE49-F238E27FC236}">
                <a16:creationId xmlns:a16="http://schemas.microsoft.com/office/drawing/2014/main" id="{DE5C37D5-FFC2-146A-9C9E-CCA941EF69D1}"/>
              </a:ext>
            </a:extLst>
          </p:cNvPr>
          <p:cNvSpPr/>
          <p:nvPr/>
        </p:nvSpPr>
        <p:spPr>
          <a:xfrm>
            <a:off x="3178276" y="628150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E20C94D9-39A6-A779-4B27-B0A4F99B3A63}"/>
              </a:ext>
            </a:extLst>
          </p:cNvPr>
          <p:cNvSpPr/>
          <p:nvPr/>
        </p:nvSpPr>
        <p:spPr>
          <a:xfrm>
            <a:off x="6155217" y="633348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</p:spTree>
    <p:extLst>
      <p:ext uri="{BB962C8B-B14F-4D97-AF65-F5344CB8AC3E}">
        <p14:creationId xmlns:p14="http://schemas.microsoft.com/office/powerpoint/2010/main" val="326710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8A332-8621-B4A1-4C79-460FF3393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58CF5CC-179D-DFF0-8048-13616DE23914}"/>
              </a:ext>
            </a:extLst>
          </p:cNvPr>
          <p:cNvSpPr txBox="1"/>
          <p:nvPr/>
        </p:nvSpPr>
        <p:spPr>
          <a:xfrm>
            <a:off x="469900" y="1842592"/>
            <a:ext cx="519486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Cenário 1: Studio de Pilates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Perfil:</a:t>
            </a:r>
            <a:r>
              <a:rPr lang="pt-BR" dirty="0"/>
              <a:t> O "Espaço Equilíbrio" é gerido por um instrutor e uma recepcionista. Eles utilizam </a:t>
            </a:r>
          </a:p>
          <a:p>
            <a:pPr>
              <a:buNone/>
            </a:pPr>
            <a:r>
              <a:rPr lang="pt-BR" dirty="0"/>
              <a:t>um sistema de agendamento via web, </a:t>
            </a:r>
          </a:p>
          <a:p>
            <a:pPr>
              <a:buNone/>
            </a:pPr>
            <a:r>
              <a:rPr lang="pt-BR" dirty="0"/>
              <a:t>realizam pagamentos por maquininha.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Dores:</a:t>
            </a:r>
            <a:r>
              <a:rPr lang="pt-BR" dirty="0"/>
              <a:t> Quando a internet oscila, a recepção não consegue confirmar os agendamentos e a maquininha de cartão apresenta erro na conexão.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Qual a melhor oferta?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50C27D3-9C10-1D9A-6C70-A4515371D008}"/>
              </a:ext>
            </a:extLst>
          </p:cNvPr>
          <p:cNvSpPr txBox="1"/>
          <p:nvPr/>
        </p:nvSpPr>
        <p:spPr>
          <a:xfrm>
            <a:off x="469900" y="1103785"/>
            <a:ext cx="1102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/>
              <a:t>Soluções sob medida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42FFA317-756F-856C-E57C-45220F518B4B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1" name="Retângulo: Cantos Arredondados 15">
              <a:extLst>
                <a:ext uri="{FF2B5EF4-FFF2-40B4-BE49-F238E27FC236}">
                  <a16:creationId xmlns:a16="http://schemas.microsoft.com/office/drawing/2014/main" id="{C376CFA7-E178-3A65-110E-E8179D323755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6">
              <a:extLst>
                <a:ext uri="{FF2B5EF4-FFF2-40B4-BE49-F238E27FC236}">
                  <a16:creationId xmlns:a16="http://schemas.microsoft.com/office/drawing/2014/main" id="{AB262C5E-DD8D-48A6-EE77-4B0079715D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3" name="CaixaDeTexto 17">
              <a:extLst>
                <a:ext uri="{FF2B5EF4-FFF2-40B4-BE49-F238E27FC236}">
                  <a16:creationId xmlns:a16="http://schemas.microsoft.com/office/drawing/2014/main" id="{745AFBF4-2733-FFC8-51ED-FBDAF62524D7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4" name="Graphic 10">
              <a:extLst>
                <a:ext uri="{FF2B5EF4-FFF2-40B4-BE49-F238E27FC236}">
                  <a16:creationId xmlns:a16="http://schemas.microsoft.com/office/drawing/2014/main" id="{6381BED7-2569-85CD-0D1E-845C1EED0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5" name="Retângulo Arredondado 15">
            <a:extLst>
              <a:ext uri="{FF2B5EF4-FFF2-40B4-BE49-F238E27FC236}">
                <a16:creationId xmlns:a16="http://schemas.microsoft.com/office/drawing/2014/main" id="{3C4F7646-3263-D63D-3216-786C277F722F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18" name="Retângulo Arredondado 15">
            <a:extLst>
              <a:ext uri="{FF2B5EF4-FFF2-40B4-BE49-F238E27FC236}">
                <a16:creationId xmlns:a16="http://schemas.microsoft.com/office/drawing/2014/main" id="{F8F2D69A-DAA9-37CC-E5A0-5203E28F71FE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sp>
        <p:nvSpPr>
          <p:cNvPr id="19" name="Retângulo Arredondado 15">
            <a:extLst>
              <a:ext uri="{FF2B5EF4-FFF2-40B4-BE49-F238E27FC236}">
                <a16:creationId xmlns:a16="http://schemas.microsoft.com/office/drawing/2014/main" id="{A56412F3-A66F-D87F-932C-C8B75574064F}"/>
              </a:ext>
            </a:extLst>
          </p:cNvPr>
          <p:cNvSpPr/>
          <p:nvPr/>
        </p:nvSpPr>
        <p:spPr>
          <a:xfrm>
            <a:off x="3178276" y="628150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sp>
        <p:nvSpPr>
          <p:cNvPr id="20" name="Retângulo Arredondado 15">
            <a:extLst>
              <a:ext uri="{FF2B5EF4-FFF2-40B4-BE49-F238E27FC236}">
                <a16:creationId xmlns:a16="http://schemas.microsoft.com/office/drawing/2014/main" id="{1DFAD660-92C0-8CF8-4AE8-FA3D6C6B09F8}"/>
              </a:ext>
            </a:extLst>
          </p:cNvPr>
          <p:cNvSpPr/>
          <p:nvPr/>
        </p:nvSpPr>
        <p:spPr>
          <a:xfrm>
            <a:off x="6155217" y="633348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28963BA0-C909-8434-DF21-E3A09AEC7B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95"/>
          <a:stretch>
            <a:fillRect/>
          </a:stretch>
        </p:blipFill>
        <p:spPr>
          <a:xfrm flipH="1">
            <a:off x="6398841" y="1207483"/>
            <a:ext cx="5580629" cy="5351572"/>
          </a:xfrm>
          <a:prstGeom prst="roundRect">
            <a:avLst>
              <a:gd name="adj" fmla="val 2778"/>
            </a:avLst>
          </a:prstGeom>
          <a:ln>
            <a:noFill/>
          </a:ln>
          <a:effectLst/>
        </p:spPr>
      </p:pic>
      <p:grpSp>
        <p:nvGrpSpPr>
          <p:cNvPr id="31" name="Agrupar 30">
            <a:extLst>
              <a:ext uri="{FF2B5EF4-FFF2-40B4-BE49-F238E27FC236}">
                <a16:creationId xmlns:a16="http://schemas.microsoft.com/office/drawing/2014/main" id="{9EB5480C-AD10-FCE4-D905-477D9DCF2A5F}"/>
              </a:ext>
            </a:extLst>
          </p:cNvPr>
          <p:cNvGrpSpPr/>
          <p:nvPr/>
        </p:nvGrpSpPr>
        <p:grpSpPr>
          <a:xfrm>
            <a:off x="1416956" y="5387610"/>
            <a:ext cx="1086789" cy="945034"/>
            <a:chOff x="1416956" y="5387610"/>
            <a:chExt cx="1086789" cy="945034"/>
          </a:xfrm>
        </p:grpSpPr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AA8DD5A9-6D6C-BAAA-67F6-077BDEBB7D0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6956" y="5387610"/>
              <a:ext cx="1086789" cy="945034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6894ECFB-EFEE-A3B1-B3A3-970EB231C433}"/>
                </a:ext>
              </a:extLst>
            </p:cNvPr>
            <p:cNvSpPr txBox="1"/>
            <p:nvPr/>
          </p:nvSpPr>
          <p:spPr>
            <a:xfrm>
              <a:off x="1628009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10 GIGA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8D01DD5-D8E5-F3E2-8F59-EBAEC9F8C597}"/>
              </a:ext>
            </a:extLst>
          </p:cNvPr>
          <p:cNvGrpSpPr/>
          <p:nvPr/>
        </p:nvGrpSpPr>
        <p:grpSpPr>
          <a:xfrm>
            <a:off x="3252804" y="5387610"/>
            <a:ext cx="1086789" cy="945034"/>
            <a:chOff x="3252804" y="5387610"/>
            <a:chExt cx="1086789" cy="945034"/>
          </a:xfrm>
        </p:grpSpPr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47767EA7-552A-2B23-588F-68D6929CDBB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52804" y="5387610"/>
              <a:ext cx="1086789" cy="945034"/>
            </a:xfrm>
            <a:prstGeom prst="rect">
              <a:avLst/>
            </a:prstGeom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56299A0E-8B76-5078-53A8-F949E92ACB3C}"/>
                </a:ext>
              </a:extLst>
            </p:cNvPr>
            <p:cNvSpPr txBox="1"/>
            <p:nvPr/>
          </p:nvSpPr>
          <p:spPr>
            <a:xfrm>
              <a:off x="3463857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5 GIGA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26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FC252-FC88-5857-8AD2-A2A0EA5FE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CB77123-838C-7B5C-60B5-359904B3EFED}"/>
              </a:ext>
            </a:extLst>
          </p:cNvPr>
          <p:cNvSpPr txBox="1"/>
          <p:nvPr/>
        </p:nvSpPr>
        <p:spPr>
          <a:xfrm>
            <a:off x="469900" y="1842592"/>
            <a:ext cx="519486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Cenário 1: Studio de Pilates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Perfil:</a:t>
            </a:r>
            <a:r>
              <a:rPr lang="pt-BR" dirty="0"/>
              <a:t> O "Espaço Equilíbrio" é gerido por um instrutor e uma recepcionista. Eles utilizam </a:t>
            </a:r>
          </a:p>
          <a:p>
            <a:pPr>
              <a:buNone/>
            </a:pPr>
            <a:r>
              <a:rPr lang="pt-BR" dirty="0"/>
              <a:t>um sistema de agendamento via web, </a:t>
            </a:r>
          </a:p>
          <a:p>
            <a:pPr>
              <a:buNone/>
            </a:pPr>
            <a:r>
              <a:rPr lang="pt-BR" dirty="0"/>
              <a:t>realizam pagamentos por maquininha.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Dores:</a:t>
            </a:r>
            <a:r>
              <a:rPr lang="pt-BR" dirty="0"/>
              <a:t> Quando a internet oscila, a recepção não consegue confirmar os agendamentos e a maquininha de cartão apresenta erro na conexão.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Qual a melhor oferta?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4506122-E4EC-A501-EF24-18889B233CF0}"/>
              </a:ext>
            </a:extLst>
          </p:cNvPr>
          <p:cNvSpPr txBox="1"/>
          <p:nvPr/>
        </p:nvSpPr>
        <p:spPr>
          <a:xfrm>
            <a:off x="469900" y="1103785"/>
            <a:ext cx="1102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/>
              <a:t>Soluções sob medida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B4DF454D-E5BB-2596-D5A3-B1BE782CCC57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1" name="Retângulo: Cantos Arredondados 15">
              <a:extLst>
                <a:ext uri="{FF2B5EF4-FFF2-40B4-BE49-F238E27FC236}">
                  <a16:creationId xmlns:a16="http://schemas.microsoft.com/office/drawing/2014/main" id="{BDEE690E-1C8F-2C97-211A-0AEA5DDD516F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6">
              <a:extLst>
                <a:ext uri="{FF2B5EF4-FFF2-40B4-BE49-F238E27FC236}">
                  <a16:creationId xmlns:a16="http://schemas.microsoft.com/office/drawing/2014/main" id="{DDB486E3-F873-1092-3329-BA100C64A40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3" name="CaixaDeTexto 17">
              <a:extLst>
                <a:ext uri="{FF2B5EF4-FFF2-40B4-BE49-F238E27FC236}">
                  <a16:creationId xmlns:a16="http://schemas.microsoft.com/office/drawing/2014/main" id="{13BB6B68-2BE3-3355-87AD-13B7ADEFEBD5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4" name="Graphic 10">
              <a:extLst>
                <a:ext uri="{FF2B5EF4-FFF2-40B4-BE49-F238E27FC236}">
                  <a16:creationId xmlns:a16="http://schemas.microsoft.com/office/drawing/2014/main" id="{6E8D88DF-FD57-1F30-9BE0-D6D2134D9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5" name="Retângulo Arredondado 15">
            <a:extLst>
              <a:ext uri="{FF2B5EF4-FFF2-40B4-BE49-F238E27FC236}">
                <a16:creationId xmlns:a16="http://schemas.microsoft.com/office/drawing/2014/main" id="{DE28B007-B1C5-E128-876F-E35FAEB2FDE2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18" name="Retângulo Arredondado 15">
            <a:extLst>
              <a:ext uri="{FF2B5EF4-FFF2-40B4-BE49-F238E27FC236}">
                <a16:creationId xmlns:a16="http://schemas.microsoft.com/office/drawing/2014/main" id="{EB6251A0-0ABB-7783-C52C-505E32A180A7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sp>
        <p:nvSpPr>
          <p:cNvPr id="19" name="Retângulo Arredondado 15">
            <a:extLst>
              <a:ext uri="{FF2B5EF4-FFF2-40B4-BE49-F238E27FC236}">
                <a16:creationId xmlns:a16="http://schemas.microsoft.com/office/drawing/2014/main" id="{E2EA3CD4-EE73-DF19-9BFA-0D8588E5431B}"/>
              </a:ext>
            </a:extLst>
          </p:cNvPr>
          <p:cNvSpPr/>
          <p:nvPr/>
        </p:nvSpPr>
        <p:spPr>
          <a:xfrm>
            <a:off x="3178276" y="628150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sp>
        <p:nvSpPr>
          <p:cNvPr id="20" name="Retângulo Arredondado 15">
            <a:extLst>
              <a:ext uri="{FF2B5EF4-FFF2-40B4-BE49-F238E27FC236}">
                <a16:creationId xmlns:a16="http://schemas.microsoft.com/office/drawing/2014/main" id="{32ED5BBB-82B0-BAD8-A8D4-274CC35C458A}"/>
              </a:ext>
            </a:extLst>
          </p:cNvPr>
          <p:cNvSpPr/>
          <p:nvPr/>
        </p:nvSpPr>
        <p:spPr>
          <a:xfrm>
            <a:off x="6155217" y="633348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6681056C-2841-6C20-F48F-CEB733FA86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95"/>
          <a:stretch>
            <a:fillRect/>
          </a:stretch>
        </p:blipFill>
        <p:spPr>
          <a:xfrm flipH="1">
            <a:off x="6398841" y="1207483"/>
            <a:ext cx="5580629" cy="5351572"/>
          </a:xfrm>
          <a:prstGeom prst="roundRect">
            <a:avLst>
              <a:gd name="adj" fmla="val 2778"/>
            </a:avLst>
          </a:prstGeom>
          <a:ln>
            <a:noFill/>
          </a:ln>
          <a:effectLst/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6B47B5BA-71D3-0D9F-1D55-073505BE88EB}"/>
              </a:ext>
            </a:extLst>
          </p:cNvPr>
          <p:cNvGrpSpPr/>
          <p:nvPr/>
        </p:nvGrpSpPr>
        <p:grpSpPr>
          <a:xfrm>
            <a:off x="1416956" y="5387610"/>
            <a:ext cx="1086789" cy="945034"/>
            <a:chOff x="1416956" y="5387610"/>
            <a:chExt cx="1086789" cy="945034"/>
          </a:xfrm>
        </p:grpSpPr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F1C75432-E2A1-2002-BBAB-A1BEA9F593C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6956" y="5387610"/>
              <a:ext cx="1086789" cy="945034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A0F1E0B9-8F66-77C3-D474-ACD63A0262C2}"/>
                </a:ext>
              </a:extLst>
            </p:cNvPr>
            <p:cNvSpPr txBox="1"/>
            <p:nvPr/>
          </p:nvSpPr>
          <p:spPr>
            <a:xfrm>
              <a:off x="1628009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10 GIGA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A869E26E-C0D0-24EF-63D6-2BDE498E607E}"/>
              </a:ext>
            </a:extLst>
          </p:cNvPr>
          <p:cNvGrpSpPr/>
          <p:nvPr/>
        </p:nvGrpSpPr>
        <p:grpSpPr>
          <a:xfrm>
            <a:off x="3286480" y="5387610"/>
            <a:ext cx="1108453" cy="963872"/>
            <a:chOff x="3286480" y="5387610"/>
            <a:chExt cx="1108453" cy="963872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50F3798F-2F7C-D02C-5F2E-F9735661D96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86480" y="5387610"/>
              <a:ext cx="1108453" cy="963872"/>
            </a:xfrm>
            <a:prstGeom prst="rect">
              <a:avLst/>
            </a:prstGeom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67479E8B-5723-E5C4-6D56-86F15439B1DC}"/>
                </a:ext>
              </a:extLst>
            </p:cNvPr>
            <p:cNvSpPr txBox="1"/>
            <p:nvPr/>
          </p:nvSpPr>
          <p:spPr>
            <a:xfrm>
              <a:off x="3463857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5 GIGA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2BBA7A0-CBB7-0007-1CC2-6A615989C214}"/>
              </a:ext>
            </a:extLst>
          </p:cNvPr>
          <p:cNvGrpSpPr/>
          <p:nvPr/>
        </p:nvGrpSpPr>
        <p:grpSpPr>
          <a:xfrm>
            <a:off x="4155009" y="5574377"/>
            <a:ext cx="657225" cy="571500"/>
            <a:chOff x="10255737" y="5379861"/>
            <a:chExt cx="657225" cy="571500"/>
          </a:xfrm>
        </p:grpSpPr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AA322D22-C433-51D4-C579-E0E688ED110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55737" y="5379861"/>
              <a:ext cx="657225" cy="571500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F35CFF0B-0EAC-7359-70E4-2CF35028D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5507" y="5491191"/>
              <a:ext cx="357684" cy="348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54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23B61-AA37-DC83-F82E-E4F3E8938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8AA904A-BB03-E7E7-19AB-E4B59F2CE0DF}"/>
              </a:ext>
            </a:extLst>
          </p:cNvPr>
          <p:cNvSpPr txBox="1"/>
          <p:nvPr/>
        </p:nvSpPr>
        <p:spPr>
          <a:xfrm>
            <a:off x="469900" y="1103785"/>
            <a:ext cx="1102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/>
              <a:t>Soluções sob medida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C56E961E-A4C1-F3C4-F95D-68C3CB1113E2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1" name="Retângulo: Cantos Arredondados 15">
              <a:extLst>
                <a:ext uri="{FF2B5EF4-FFF2-40B4-BE49-F238E27FC236}">
                  <a16:creationId xmlns:a16="http://schemas.microsoft.com/office/drawing/2014/main" id="{4335F6B0-DEF3-DC28-6D54-5185142F0F28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6">
              <a:extLst>
                <a:ext uri="{FF2B5EF4-FFF2-40B4-BE49-F238E27FC236}">
                  <a16:creationId xmlns:a16="http://schemas.microsoft.com/office/drawing/2014/main" id="{48B0B389-2707-80D2-4E94-9357C3A8EEE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3" name="CaixaDeTexto 17">
              <a:extLst>
                <a:ext uri="{FF2B5EF4-FFF2-40B4-BE49-F238E27FC236}">
                  <a16:creationId xmlns:a16="http://schemas.microsoft.com/office/drawing/2014/main" id="{E8B312E6-1EAE-96A9-B777-304927E91136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4" name="Graphic 10">
              <a:extLst>
                <a:ext uri="{FF2B5EF4-FFF2-40B4-BE49-F238E27FC236}">
                  <a16:creationId xmlns:a16="http://schemas.microsoft.com/office/drawing/2014/main" id="{10EC1198-BF9D-7AF9-E33A-02347A31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5" name="Retângulo Arredondado 15">
            <a:extLst>
              <a:ext uri="{FF2B5EF4-FFF2-40B4-BE49-F238E27FC236}">
                <a16:creationId xmlns:a16="http://schemas.microsoft.com/office/drawing/2014/main" id="{F4647427-841C-9E48-1398-9A6B9C2DF55D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18" name="Retângulo Arredondado 15">
            <a:extLst>
              <a:ext uri="{FF2B5EF4-FFF2-40B4-BE49-F238E27FC236}">
                <a16:creationId xmlns:a16="http://schemas.microsoft.com/office/drawing/2014/main" id="{040D274F-570A-07F3-5E0B-2A2EEEE27C2F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sp>
        <p:nvSpPr>
          <p:cNvPr id="19" name="Retângulo Arredondado 15">
            <a:extLst>
              <a:ext uri="{FF2B5EF4-FFF2-40B4-BE49-F238E27FC236}">
                <a16:creationId xmlns:a16="http://schemas.microsoft.com/office/drawing/2014/main" id="{8B9E89BD-82C7-4DE5-4D64-C8C2B0C21FA2}"/>
              </a:ext>
            </a:extLst>
          </p:cNvPr>
          <p:cNvSpPr/>
          <p:nvPr/>
        </p:nvSpPr>
        <p:spPr>
          <a:xfrm>
            <a:off x="3178276" y="628150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sp>
        <p:nvSpPr>
          <p:cNvPr id="20" name="Retângulo Arredondado 15">
            <a:extLst>
              <a:ext uri="{FF2B5EF4-FFF2-40B4-BE49-F238E27FC236}">
                <a16:creationId xmlns:a16="http://schemas.microsoft.com/office/drawing/2014/main" id="{74610C68-9015-B963-9D0E-35B6A01F9019}"/>
              </a:ext>
            </a:extLst>
          </p:cNvPr>
          <p:cNvSpPr/>
          <p:nvPr/>
        </p:nvSpPr>
        <p:spPr>
          <a:xfrm>
            <a:off x="6155217" y="633348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600BCB51-E981-114E-12BC-DB712485A8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4"/>
          <a:stretch>
            <a:fillRect/>
          </a:stretch>
        </p:blipFill>
        <p:spPr>
          <a:xfrm flipH="1">
            <a:off x="6398841" y="1207483"/>
            <a:ext cx="5580629" cy="5351572"/>
          </a:xfrm>
          <a:prstGeom prst="roundRect">
            <a:avLst>
              <a:gd name="adj" fmla="val 2778"/>
            </a:avLst>
          </a:prstGeom>
          <a:ln>
            <a:noFill/>
          </a:ln>
          <a:effectLst/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C9117BB6-BFFF-B51D-C25A-5889B6B18A19}"/>
              </a:ext>
            </a:extLst>
          </p:cNvPr>
          <p:cNvGrpSpPr/>
          <p:nvPr/>
        </p:nvGrpSpPr>
        <p:grpSpPr>
          <a:xfrm>
            <a:off x="1416956" y="5387610"/>
            <a:ext cx="1086789" cy="945034"/>
            <a:chOff x="1416956" y="5387610"/>
            <a:chExt cx="1086789" cy="945034"/>
          </a:xfrm>
        </p:grpSpPr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FE141AD6-7C5B-FC20-C3EA-DF20955F0F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6956" y="5387610"/>
              <a:ext cx="1086789" cy="945034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46B38259-F022-256A-FD6E-245F7786EC29}"/>
                </a:ext>
              </a:extLst>
            </p:cNvPr>
            <p:cNvSpPr txBox="1"/>
            <p:nvPr/>
          </p:nvSpPr>
          <p:spPr>
            <a:xfrm>
              <a:off x="1628009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10 GIGA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A42189E-CF71-06BA-EFB6-DB456A6229FB}"/>
              </a:ext>
            </a:extLst>
          </p:cNvPr>
          <p:cNvGrpSpPr/>
          <p:nvPr/>
        </p:nvGrpSpPr>
        <p:grpSpPr>
          <a:xfrm>
            <a:off x="3252804" y="5387610"/>
            <a:ext cx="1086789" cy="945034"/>
            <a:chOff x="3252804" y="5387610"/>
            <a:chExt cx="1086789" cy="945034"/>
          </a:xfrm>
        </p:grpSpPr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353CC0E7-0225-D5D7-19C7-C4C37AEFF1A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52804" y="5387610"/>
              <a:ext cx="1086789" cy="945034"/>
            </a:xfrm>
            <a:prstGeom prst="rect">
              <a:avLst/>
            </a:prstGeom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CF0EA6C1-7CBA-C412-61FF-08F0143539E1}"/>
                </a:ext>
              </a:extLst>
            </p:cNvPr>
            <p:cNvSpPr txBox="1"/>
            <p:nvPr/>
          </p:nvSpPr>
          <p:spPr>
            <a:xfrm>
              <a:off x="3463857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5 GIGA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912C6D0D-F351-5BDB-033A-7932B9E06ED5}"/>
              </a:ext>
            </a:extLst>
          </p:cNvPr>
          <p:cNvSpPr txBox="1"/>
          <p:nvPr/>
        </p:nvSpPr>
        <p:spPr>
          <a:xfrm>
            <a:off x="484387" y="1733593"/>
            <a:ext cx="530877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Cenário 2: Escritório de Arquitetura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Perfil:</a:t>
            </a:r>
            <a:r>
              <a:rPr lang="pt-BR" dirty="0"/>
              <a:t> A "Traço &amp; Design" possui 12 colaboradores. Realizam constantes videoconferências com fornecedores e precisam enviar e baixar projetos pesados (AutoCAD e </a:t>
            </a:r>
            <a:r>
              <a:rPr lang="pt-BR" dirty="0" err="1"/>
              <a:t>renders</a:t>
            </a:r>
            <a:r>
              <a:rPr lang="pt-BR" dirty="0"/>
              <a:t> 3D) em servidores na nuvem diariamente.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Dores:</a:t>
            </a:r>
            <a:r>
              <a:rPr lang="pt-BR" dirty="0"/>
              <a:t> Demora para carregar projetos na nuvem para os clientes e travamentos constantes em chamadas de vídeo.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Qual a melhor oferta?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124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795ED-4A01-1944-89C2-8E2EA3F8B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5F3C400-7962-7772-29D0-35FA4AD85213}"/>
              </a:ext>
            </a:extLst>
          </p:cNvPr>
          <p:cNvSpPr txBox="1"/>
          <p:nvPr/>
        </p:nvSpPr>
        <p:spPr>
          <a:xfrm>
            <a:off x="469900" y="1103785"/>
            <a:ext cx="1102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/>
              <a:t>Soluções sob medida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BCE049B6-9CF0-08E9-D7D2-7CD09755336F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1" name="Retângulo: Cantos Arredondados 15">
              <a:extLst>
                <a:ext uri="{FF2B5EF4-FFF2-40B4-BE49-F238E27FC236}">
                  <a16:creationId xmlns:a16="http://schemas.microsoft.com/office/drawing/2014/main" id="{6BF25111-D306-82C3-9C28-C5F4BA5CFE3D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6">
              <a:extLst>
                <a:ext uri="{FF2B5EF4-FFF2-40B4-BE49-F238E27FC236}">
                  <a16:creationId xmlns:a16="http://schemas.microsoft.com/office/drawing/2014/main" id="{92AF4386-E285-E4DB-ABD4-1C033881A3C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3" name="CaixaDeTexto 17">
              <a:extLst>
                <a:ext uri="{FF2B5EF4-FFF2-40B4-BE49-F238E27FC236}">
                  <a16:creationId xmlns:a16="http://schemas.microsoft.com/office/drawing/2014/main" id="{6B79C894-199B-6E8A-F48D-07E9030ED2F7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4" name="Graphic 10">
              <a:extLst>
                <a:ext uri="{FF2B5EF4-FFF2-40B4-BE49-F238E27FC236}">
                  <a16:creationId xmlns:a16="http://schemas.microsoft.com/office/drawing/2014/main" id="{DBB45DFC-A066-C053-6713-88346B639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5" name="Retângulo Arredondado 15">
            <a:extLst>
              <a:ext uri="{FF2B5EF4-FFF2-40B4-BE49-F238E27FC236}">
                <a16:creationId xmlns:a16="http://schemas.microsoft.com/office/drawing/2014/main" id="{8BD66DA6-199E-FFE0-B7DA-B806D2B10847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18" name="Retângulo Arredondado 15">
            <a:extLst>
              <a:ext uri="{FF2B5EF4-FFF2-40B4-BE49-F238E27FC236}">
                <a16:creationId xmlns:a16="http://schemas.microsoft.com/office/drawing/2014/main" id="{CBABA168-C579-31A9-C159-27DF77807E95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sp>
        <p:nvSpPr>
          <p:cNvPr id="19" name="Retângulo Arredondado 15">
            <a:extLst>
              <a:ext uri="{FF2B5EF4-FFF2-40B4-BE49-F238E27FC236}">
                <a16:creationId xmlns:a16="http://schemas.microsoft.com/office/drawing/2014/main" id="{94DE8BF0-C883-38D1-BF2E-0C3594FF0465}"/>
              </a:ext>
            </a:extLst>
          </p:cNvPr>
          <p:cNvSpPr/>
          <p:nvPr/>
        </p:nvSpPr>
        <p:spPr>
          <a:xfrm>
            <a:off x="3178276" y="628150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sp>
        <p:nvSpPr>
          <p:cNvPr id="20" name="Retângulo Arredondado 15">
            <a:extLst>
              <a:ext uri="{FF2B5EF4-FFF2-40B4-BE49-F238E27FC236}">
                <a16:creationId xmlns:a16="http://schemas.microsoft.com/office/drawing/2014/main" id="{6EA1A446-9008-B07A-EBB2-58A17C5487A2}"/>
              </a:ext>
            </a:extLst>
          </p:cNvPr>
          <p:cNvSpPr/>
          <p:nvPr/>
        </p:nvSpPr>
        <p:spPr>
          <a:xfrm>
            <a:off x="6155217" y="633348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3275DDE-2B79-2FFC-70B4-82C0C12F91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4"/>
          <a:stretch>
            <a:fillRect/>
          </a:stretch>
        </p:blipFill>
        <p:spPr>
          <a:xfrm flipH="1">
            <a:off x="6398841" y="1207483"/>
            <a:ext cx="5580629" cy="5351572"/>
          </a:xfrm>
          <a:prstGeom prst="roundRect">
            <a:avLst>
              <a:gd name="adj" fmla="val 2778"/>
            </a:avLst>
          </a:prstGeom>
          <a:ln>
            <a:noFill/>
          </a:ln>
          <a:effectLst/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99DA567A-D0A1-551C-4C69-BC8CEE6B1CB9}"/>
              </a:ext>
            </a:extLst>
          </p:cNvPr>
          <p:cNvGrpSpPr/>
          <p:nvPr/>
        </p:nvGrpSpPr>
        <p:grpSpPr>
          <a:xfrm>
            <a:off x="1416956" y="5387610"/>
            <a:ext cx="1108453" cy="963872"/>
            <a:chOff x="1416956" y="5387610"/>
            <a:chExt cx="1108453" cy="963872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55ED4F1D-3665-5C16-FE8C-39752AC5534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6956" y="5387610"/>
              <a:ext cx="1108453" cy="963872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4BADC670-885B-FC45-94B6-642E8F43708C}"/>
                </a:ext>
              </a:extLst>
            </p:cNvPr>
            <p:cNvSpPr txBox="1"/>
            <p:nvPr/>
          </p:nvSpPr>
          <p:spPr>
            <a:xfrm>
              <a:off x="1628009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10 GIGA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7E3901F3-1E96-0978-35B2-940771A92D80}"/>
              </a:ext>
            </a:extLst>
          </p:cNvPr>
          <p:cNvGrpSpPr/>
          <p:nvPr/>
        </p:nvGrpSpPr>
        <p:grpSpPr>
          <a:xfrm>
            <a:off x="3252804" y="5387610"/>
            <a:ext cx="1086789" cy="945034"/>
            <a:chOff x="3252804" y="5387610"/>
            <a:chExt cx="1086789" cy="945034"/>
          </a:xfrm>
        </p:grpSpPr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B2D6BBF7-50F9-B837-9314-4D46116DB15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52804" y="5387610"/>
              <a:ext cx="1086789" cy="945034"/>
            </a:xfrm>
            <a:prstGeom prst="rect">
              <a:avLst/>
            </a:prstGeom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28661FD0-C2C7-EDF1-4DC5-8C9CFDEDA3FC}"/>
                </a:ext>
              </a:extLst>
            </p:cNvPr>
            <p:cNvSpPr txBox="1"/>
            <p:nvPr/>
          </p:nvSpPr>
          <p:spPr>
            <a:xfrm>
              <a:off x="3463857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5 GIGA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BF2E110D-8F95-88BB-7C91-C480938CD02D}"/>
              </a:ext>
            </a:extLst>
          </p:cNvPr>
          <p:cNvSpPr txBox="1"/>
          <p:nvPr/>
        </p:nvSpPr>
        <p:spPr>
          <a:xfrm>
            <a:off x="484387" y="1733593"/>
            <a:ext cx="530877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Cenário 2: Escritório de Arquitetura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Perfil:</a:t>
            </a:r>
            <a:r>
              <a:rPr lang="pt-BR" dirty="0"/>
              <a:t> A "Traço &amp; Design" possui 12 colaboradores. Realizam constantes videoconferências com fornecedores e precisam enviar e baixar projetos pesados (AutoCAD e </a:t>
            </a:r>
            <a:r>
              <a:rPr lang="pt-BR" dirty="0" err="1"/>
              <a:t>renders</a:t>
            </a:r>
            <a:r>
              <a:rPr lang="pt-BR" dirty="0"/>
              <a:t> 3D) em servidores na nuvem diariamente.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Dores:</a:t>
            </a:r>
            <a:r>
              <a:rPr lang="pt-BR" dirty="0"/>
              <a:t> Demora para carregar projetos na nuvem para os clientes e travamentos constantes em chamadas de vídeo.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Qual a melhor oferta?</a:t>
            </a:r>
            <a:endParaRPr lang="pt-BR" dirty="0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AE7F7C2-A723-6626-2AB3-D6D8C02628EB}"/>
              </a:ext>
            </a:extLst>
          </p:cNvPr>
          <p:cNvGrpSpPr/>
          <p:nvPr/>
        </p:nvGrpSpPr>
        <p:grpSpPr>
          <a:xfrm>
            <a:off x="2292738" y="5574377"/>
            <a:ext cx="657225" cy="571500"/>
            <a:chOff x="10255737" y="5379861"/>
            <a:chExt cx="657225" cy="571500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4E5F52AF-D30E-5543-7AF0-8EDB6FF9DD0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55737" y="5379861"/>
              <a:ext cx="657225" cy="571500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A0EB21D1-81EC-5291-6332-BC90AAD1B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5507" y="5491191"/>
              <a:ext cx="357684" cy="348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657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9D41752-C4ED-57F0-9A97-B0FA505A5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591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F11FB4A-BF6F-E080-B64C-D5963F64CD3F}"/>
              </a:ext>
            </a:extLst>
          </p:cNvPr>
          <p:cNvSpPr/>
          <p:nvPr/>
        </p:nvSpPr>
        <p:spPr>
          <a:xfrm>
            <a:off x="4320553" y="1"/>
            <a:ext cx="7871447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41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>
              <a:latin typeface="AMX" pitchFamily="2" charset="77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6B2543B-5EB3-2103-EFB8-B8A794EA1C46}"/>
              </a:ext>
            </a:extLst>
          </p:cNvPr>
          <p:cNvSpPr txBox="1"/>
          <p:nvPr/>
        </p:nvSpPr>
        <p:spPr>
          <a:xfrm>
            <a:off x="7638315" y="3051479"/>
            <a:ext cx="399891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A transformação digital acelerada mudou definitivamente a forma como pessoas e empresas se conectam, trabalham e utilizam serviços online. 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Nesse contexto, </a:t>
            </a:r>
            <a:r>
              <a:rPr lang="pt-BR" sz="2000" b="1" dirty="0">
                <a:solidFill>
                  <a:schemeClr val="bg1"/>
                </a:solidFill>
              </a:rPr>
              <a:t>uma internet mais rápida, estável e confiável tornou-se indispensável.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D8579F3A-79CD-EA30-D5E5-589B6E12C99E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5" name="Retângulo: Cantos Arredondados 15">
              <a:extLst>
                <a:ext uri="{FF2B5EF4-FFF2-40B4-BE49-F238E27FC236}">
                  <a16:creationId xmlns:a16="http://schemas.microsoft.com/office/drawing/2014/main" id="{04C29F63-347F-E5BD-338A-2BD280463905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Gráfico 16">
              <a:extLst>
                <a:ext uri="{FF2B5EF4-FFF2-40B4-BE49-F238E27FC236}">
                  <a16:creationId xmlns:a16="http://schemas.microsoft.com/office/drawing/2014/main" id="{1B68C438-10A5-874D-F339-AFF1578A99A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7" name="CaixaDeTexto 17">
              <a:extLst>
                <a:ext uri="{FF2B5EF4-FFF2-40B4-BE49-F238E27FC236}">
                  <a16:creationId xmlns:a16="http://schemas.microsoft.com/office/drawing/2014/main" id="{E3E83578-0731-CEDE-79DB-78F83080E8E4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8" name="Graphic 10">
              <a:extLst>
                <a:ext uri="{FF2B5EF4-FFF2-40B4-BE49-F238E27FC236}">
                  <a16:creationId xmlns:a16="http://schemas.microsoft.com/office/drawing/2014/main" id="{3001BBCF-57D6-1A8F-CC9F-BE088FBE5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0568BB10-F1D1-AB15-6D85-5BC33BCB77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8326" y="5825389"/>
            <a:ext cx="3390900" cy="7905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BC262AFC-DC03-6B61-2052-4B98024504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27347" y="1030340"/>
            <a:ext cx="3390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1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DBD63-8038-7FA4-42E2-A2314856C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3944F27-15C9-D314-EF99-E8D6E1B5E01F}"/>
              </a:ext>
            </a:extLst>
          </p:cNvPr>
          <p:cNvSpPr txBox="1"/>
          <p:nvPr/>
        </p:nvSpPr>
        <p:spPr>
          <a:xfrm>
            <a:off x="469900" y="1103785"/>
            <a:ext cx="1102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/>
              <a:t>Soluções sob medida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32C84F7C-BB99-38A6-B4FE-D8B21B0BAF60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1" name="Retângulo: Cantos Arredondados 15">
              <a:extLst>
                <a:ext uri="{FF2B5EF4-FFF2-40B4-BE49-F238E27FC236}">
                  <a16:creationId xmlns:a16="http://schemas.microsoft.com/office/drawing/2014/main" id="{86510F01-5628-BD27-1E88-6F1D3D0D0D85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6">
              <a:extLst>
                <a:ext uri="{FF2B5EF4-FFF2-40B4-BE49-F238E27FC236}">
                  <a16:creationId xmlns:a16="http://schemas.microsoft.com/office/drawing/2014/main" id="{F9CCB293-8181-2CA8-24C3-60E1B023FDE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3" name="CaixaDeTexto 17">
              <a:extLst>
                <a:ext uri="{FF2B5EF4-FFF2-40B4-BE49-F238E27FC236}">
                  <a16:creationId xmlns:a16="http://schemas.microsoft.com/office/drawing/2014/main" id="{42CB435F-1DC7-0B1B-7BD9-C809B4392F1D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4" name="Graphic 10">
              <a:extLst>
                <a:ext uri="{FF2B5EF4-FFF2-40B4-BE49-F238E27FC236}">
                  <a16:creationId xmlns:a16="http://schemas.microsoft.com/office/drawing/2014/main" id="{1212492C-4274-74F2-B668-E7507C93E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5" name="Retângulo Arredondado 15">
            <a:extLst>
              <a:ext uri="{FF2B5EF4-FFF2-40B4-BE49-F238E27FC236}">
                <a16:creationId xmlns:a16="http://schemas.microsoft.com/office/drawing/2014/main" id="{380C3C4A-9AE7-EDB2-7A1A-EFFDC6E5E99E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18" name="Retângulo Arredondado 15">
            <a:extLst>
              <a:ext uri="{FF2B5EF4-FFF2-40B4-BE49-F238E27FC236}">
                <a16:creationId xmlns:a16="http://schemas.microsoft.com/office/drawing/2014/main" id="{2F64C69B-6C00-6F34-283B-04C944B171AD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sp>
        <p:nvSpPr>
          <p:cNvPr id="19" name="Retângulo Arredondado 15">
            <a:extLst>
              <a:ext uri="{FF2B5EF4-FFF2-40B4-BE49-F238E27FC236}">
                <a16:creationId xmlns:a16="http://schemas.microsoft.com/office/drawing/2014/main" id="{E1A7812D-4E2A-C633-8F09-AAE5824C48DF}"/>
              </a:ext>
            </a:extLst>
          </p:cNvPr>
          <p:cNvSpPr/>
          <p:nvPr/>
        </p:nvSpPr>
        <p:spPr>
          <a:xfrm>
            <a:off x="3178276" y="628150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sp>
        <p:nvSpPr>
          <p:cNvPr id="20" name="Retângulo Arredondado 15">
            <a:extLst>
              <a:ext uri="{FF2B5EF4-FFF2-40B4-BE49-F238E27FC236}">
                <a16:creationId xmlns:a16="http://schemas.microsoft.com/office/drawing/2014/main" id="{D9C6C390-2261-31B5-9D3E-F0562E572479}"/>
              </a:ext>
            </a:extLst>
          </p:cNvPr>
          <p:cNvSpPr/>
          <p:nvPr/>
        </p:nvSpPr>
        <p:spPr>
          <a:xfrm>
            <a:off x="6155217" y="633348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8D662BF-D524-A078-C37E-063AB79143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98841" y="1207483"/>
            <a:ext cx="5580629" cy="5351572"/>
          </a:xfrm>
          <a:prstGeom prst="roundRect">
            <a:avLst>
              <a:gd name="adj" fmla="val 2778"/>
            </a:avLst>
          </a:prstGeom>
          <a:ln>
            <a:noFill/>
          </a:ln>
          <a:effectLst/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20CD3A3-8C15-2A88-CE45-9A6A4F1E6D32}"/>
              </a:ext>
            </a:extLst>
          </p:cNvPr>
          <p:cNvSpPr txBox="1"/>
          <p:nvPr/>
        </p:nvSpPr>
        <p:spPr>
          <a:xfrm>
            <a:off x="469900" y="1694291"/>
            <a:ext cx="544297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Cenário 3: E-commerce de Moda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Perfil:</a:t>
            </a:r>
            <a:r>
              <a:rPr lang="pt-BR" dirty="0"/>
              <a:t> Uma loja de roupas online em fase de expansão acelerada. O negócio é 100% digital, com dezenas de computadores conectados simultaneamente gerenciando estoque, logística e transmissões de "Live </a:t>
            </a:r>
            <a:r>
              <a:rPr lang="pt-BR" dirty="0" err="1"/>
              <a:t>Commerce</a:t>
            </a:r>
            <a:r>
              <a:rPr lang="pt-BR" dirty="0"/>
              <a:t>" (vendas ao vivo).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Dores:</a:t>
            </a:r>
            <a:r>
              <a:rPr lang="pt-BR" dirty="0"/>
              <a:t> A baixa velocidade de upload trava as transmissões ao vivo e atrasa a sincronização do inventário nos servidores em tempo real.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Qual a melhor oferta?</a:t>
            </a:r>
            <a:endParaRPr lang="pt-BR" dirty="0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D601A871-E506-3510-30E2-0EB2595A062C}"/>
              </a:ext>
            </a:extLst>
          </p:cNvPr>
          <p:cNvGrpSpPr/>
          <p:nvPr/>
        </p:nvGrpSpPr>
        <p:grpSpPr>
          <a:xfrm>
            <a:off x="1416956" y="5387610"/>
            <a:ext cx="1086789" cy="945034"/>
            <a:chOff x="1416956" y="5387610"/>
            <a:chExt cx="1086789" cy="945034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90DDFF3E-1726-B175-8F37-E14ADED89C7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6956" y="5387610"/>
              <a:ext cx="1086789" cy="945034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B0502860-0B2A-C89E-D7EA-6518FCC9BEE2}"/>
                </a:ext>
              </a:extLst>
            </p:cNvPr>
            <p:cNvSpPr txBox="1"/>
            <p:nvPr/>
          </p:nvSpPr>
          <p:spPr>
            <a:xfrm>
              <a:off x="1628009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10 GIGA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2DEF823B-10B5-6259-FF8D-5DA0756793A0}"/>
              </a:ext>
            </a:extLst>
          </p:cNvPr>
          <p:cNvGrpSpPr/>
          <p:nvPr/>
        </p:nvGrpSpPr>
        <p:grpSpPr>
          <a:xfrm>
            <a:off x="3252804" y="5387610"/>
            <a:ext cx="1086789" cy="945034"/>
            <a:chOff x="3252804" y="5387610"/>
            <a:chExt cx="1086789" cy="945034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1354F1D0-DD6C-CC51-4121-902710A9719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52804" y="5387610"/>
              <a:ext cx="1086789" cy="945034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6C3570A-291E-D5D4-D356-3E005177F023}"/>
                </a:ext>
              </a:extLst>
            </p:cNvPr>
            <p:cNvSpPr txBox="1"/>
            <p:nvPr/>
          </p:nvSpPr>
          <p:spPr>
            <a:xfrm>
              <a:off x="3463857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5 GIGA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036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36DC0-2352-B895-33A6-F1883EFD0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B538651-FEEF-1ECF-68F1-86686C05CB6A}"/>
              </a:ext>
            </a:extLst>
          </p:cNvPr>
          <p:cNvSpPr txBox="1"/>
          <p:nvPr/>
        </p:nvSpPr>
        <p:spPr>
          <a:xfrm>
            <a:off x="469900" y="1103785"/>
            <a:ext cx="1102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/>
              <a:t>Soluções sob medida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89F1DEA4-69F9-0C23-C35A-90B4D701BA37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1" name="Retângulo: Cantos Arredondados 15">
              <a:extLst>
                <a:ext uri="{FF2B5EF4-FFF2-40B4-BE49-F238E27FC236}">
                  <a16:creationId xmlns:a16="http://schemas.microsoft.com/office/drawing/2014/main" id="{EE32B749-1320-FB65-2E88-45A38B116A62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6">
              <a:extLst>
                <a:ext uri="{FF2B5EF4-FFF2-40B4-BE49-F238E27FC236}">
                  <a16:creationId xmlns:a16="http://schemas.microsoft.com/office/drawing/2014/main" id="{CFCF418A-E680-0FBB-EB35-553FECD1C8D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3" name="CaixaDeTexto 17">
              <a:extLst>
                <a:ext uri="{FF2B5EF4-FFF2-40B4-BE49-F238E27FC236}">
                  <a16:creationId xmlns:a16="http://schemas.microsoft.com/office/drawing/2014/main" id="{DA616391-8F60-5E37-EB61-897A72C85149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4" name="Graphic 10">
              <a:extLst>
                <a:ext uri="{FF2B5EF4-FFF2-40B4-BE49-F238E27FC236}">
                  <a16:creationId xmlns:a16="http://schemas.microsoft.com/office/drawing/2014/main" id="{FD5FF826-11FC-C5B8-5CD9-394DCE96A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5" name="Retângulo Arredondado 15">
            <a:extLst>
              <a:ext uri="{FF2B5EF4-FFF2-40B4-BE49-F238E27FC236}">
                <a16:creationId xmlns:a16="http://schemas.microsoft.com/office/drawing/2014/main" id="{355C1AC7-AECC-A0E7-77CF-39118168978C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18" name="Retângulo Arredondado 15">
            <a:extLst>
              <a:ext uri="{FF2B5EF4-FFF2-40B4-BE49-F238E27FC236}">
                <a16:creationId xmlns:a16="http://schemas.microsoft.com/office/drawing/2014/main" id="{447B15F8-B8B6-AD27-9342-B12FFEAB524D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sp>
        <p:nvSpPr>
          <p:cNvPr id="19" name="Retângulo Arredondado 15">
            <a:extLst>
              <a:ext uri="{FF2B5EF4-FFF2-40B4-BE49-F238E27FC236}">
                <a16:creationId xmlns:a16="http://schemas.microsoft.com/office/drawing/2014/main" id="{DCA315FD-A65D-AD00-EA37-8F3457563EFC}"/>
              </a:ext>
            </a:extLst>
          </p:cNvPr>
          <p:cNvSpPr/>
          <p:nvPr/>
        </p:nvSpPr>
        <p:spPr>
          <a:xfrm>
            <a:off x="3178276" y="628150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sp>
        <p:nvSpPr>
          <p:cNvPr id="20" name="Retângulo Arredondado 15">
            <a:extLst>
              <a:ext uri="{FF2B5EF4-FFF2-40B4-BE49-F238E27FC236}">
                <a16:creationId xmlns:a16="http://schemas.microsoft.com/office/drawing/2014/main" id="{631A5CF3-BD41-582C-C223-816FE6C9808F}"/>
              </a:ext>
            </a:extLst>
          </p:cNvPr>
          <p:cNvSpPr/>
          <p:nvPr/>
        </p:nvSpPr>
        <p:spPr>
          <a:xfrm>
            <a:off x="6155217" y="633348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118CC587-D0ED-58BD-529A-87EE65CBE7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98841" y="1207483"/>
            <a:ext cx="5580629" cy="5351572"/>
          </a:xfrm>
          <a:prstGeom prst="roundRect">
            <a:avLst>
              <a:gd name="adj" fmla="val 2778"/>
            </a:avLst>
          </a:prstGeom>
          <a:ln>
            <a:noFill/>
          </a:ln>
          <a:effectLst/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52D4361-565E-0723-56D4-09459846BCA6}"/>
              </a:ext>
            </a:extLst>
          </p:cNvPr>
          <p:cNvSpPr txBox="1"/>
          <p:nvPr/>
        </p:nvSpPr>
        <p:spPr>
          <a:xfrm>
            <a:off x="469900" y="1694291"/>
            <a:ext cx="544297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/>
              <a:t>Cenário 3: E-commerce de Moda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Perfil:</a:t>
            </a:r>
            <a:r>
              <a:rPr lang="pt-BR" dirty="0"/>
              <a:t> Uma loja de roupas online em fase de expansão acelerada. O negócio é 100% digital, com dezenas de computadores conectados simultaneamente gerenciando estoque, logística e transmissões de "Live </a:t>
            </a:r>
            <a:r>
              <a:rPr lang="pt-BR" dirty="0" err="1"/>
              <a:t>Commerce</a:t>
            </a:r>
            <a:r>
              <a:rPr lang="pt-BR" dirty="0"/>
              <a:t>" (vendas ao vivo).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Dores:</a:t>
            </a:r>
            <a:r>
              <a:rPr lang="pt-BR" dirty="0"/>
              <a:t> A baixa velocidade de upload trava as transmissões ao vivo e atrasa a sincronização do inventário nos servidores em tempo real.</a:t>
            </a:r>
          </a:p>
          <a:p>
            <a:pPr>
              <a:buNone/>
            </a:pPr>
            <a:endParaRPr lang="pt-BR" b="1" dirty="0"/>
          </a:p>
          <a:p>
            <a:pPr>
              <a:buNone/>
            </a:pPr>
            <a:r>
              <a:rPr lang="pt-BR" b="1" dirty="0"/>
              <a:t>Qual a melhor oferta?</a:t>
            </a:r>
            <a:endParaRPr lang="pt-BR" dirty="0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F1868A1E-8EFB-AE9B-F5FA-F4A26D5E3EE2}"/>
              </a:ext>
            </a:extLst>
          </p:cNvPr>
          <p:cNvGrpSpPr/>
          <p:nvPr/>
        </p:nvGrpSpPr>
        <p:grpSpPr>
          <a:xfrm>
            <a:off x="1416956" y="5387610"/>
            <a:ext cx="1108453" cy="963872"/>
            <a:chOff x="1416956" y="5387610"/>
            <a:chExt cx="1108453" cy="963872"/>
          </a:xfrm>
        </p:grpSpPr>
        <p:pic>
          <p:nvPicPr>
            <p:cNvPr id="2" name="Gráfico 1">
              <a:extLst>
                <a:ext uri="{FF2B5EF4-FFF2-40B4-BE49-F238E27FC236}">
                  <a16:creationId xmlns:a16="http://schemas.microsoft.com/office/drawing/2014/main" id="{A2D2A4CF-3B5C-8B96-B7F7-85546F26501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6956" y="5387610"/>
              <a:ext cx="1108453" cy="963872"/>
            </a:xfrm>
            <a:prstGeom prst="rect">
              <a:avLst/>
            </a:prstGeom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BCFCA9A8-D3A6-7DC6-5110-6D23D668755D}"/>
                </a:ext>
              </a:extLst>
            </p:cNvPr>
            <p:cNvSpPr txBox="1"/>
            <p:nvPr/>
          </p:nvSpPr>
          <p:spPr>
            <a:xfrm>
              <a:off x="1628009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10 GIGA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1E4B9635-F6EA-F2B7-C907-275C71DC3BB7}"/>
              </a:ext>
            </a:extLst>
          </p:cNvPr>
          <p:cNvGrpSpPr/>
          <p:nvPr/>
        </p:nvGrpSpPr>
        <p:grpSpPr>
          <a:xfrm>
            <a:off x="3252804" y="5387610"/>
            <a:ext cx="1086789" cy="945034"/>
            <a:chOff x="3252804" y="5387610"/>
            <a:chExt cx="1086789" cy="945034"/>
          </a:xfrm>
        </p:grpSpPr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82FD7A7A-DB67-31C8-4963-ED7223CCB5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52804" y="5387610"/>
              <a:ext cx="1086789" cy="945034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9895BFE1-9DBF-EFC1-3242-1705EC01D933}"/>
                </a:ext>
              </a:extLst>
            </p:cNvPr>
            <p:cNvSpPr txBox="1"/>
            <p:nvPr/>
          </p:nvSpPr>
          <p:spPr>
            <a:xfrm>
              <a:off x="3463857" y="5466453"/>
              <a:ext cx="753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5 GIGA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96479D04-4E62-F893-55DB-B6E84FB6EF2C}"/>
              </a:ext>
            </a:extLst>
          </p:cNvPr>
          <p:cNvGrpSpPr/>
          <p:nvPr/>
        </p:nvGrpSpPr>
        <p:grpSpPr>
          <a:xfrm>
            <a:off x="2295806" y="5541284"/>
            <a:ext cx="657225" cy="571500"/>
            <a:chOff x="10255737" y="5379861"/>
            <a:chExt cx="657225" cy="571500"/>
          </a:xfrm>
        </p:grpSpPr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728BE88F-6EA7-46BC-DF25-4FBD7D5DC8A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55737" y="5379861"/>
              <a:ext cx="657225" cy="571500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154D828E-F98F-6452-CFEE-F9BD498B7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5507" y="5491191"/>
              <a:ext cx="357684" cy="348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483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4824E67F-A725-54C0-B2BF-2EC54D1FF37A}"/>
              </a:ext>
            </a:extLst>
          </p:cNvPr>
          <p:cNvGrpSpPr/>
          <p:nvPr/>
        </p:nvGrpSpPr>
        <p:grpSpPr>
          <a:xfrm>
            <a:off x="4354716" y="1334458"/>
            <a:ext cx="3945528" cy="646331"/>
            <a:chOff x="4354716" y="1334458"/>
            <a:chExt cx="3945528" cy="646331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07E31D77-BE70-F8B4-25FF-7AA6441A731F}"/>
                </a:ext>
              </a:extLst>
            </p:cNvPr>
            <p:cNvSpPr/>
            <p:nvPr/>
          </p:nvSpPr>
          <p:spPr>
            <a:xfrm>
              <a:off x="4354716" y="1334458"/>
              <a:ext cx="3268302" cy="646331"/>
            </a:xfrm>
            <a:prstGeom prst="roundRect">
              <a:avLst>
                <a:gd name="adj" fmla="val 28823"/>
              </a:avLst>
            </a:prstGeom>
            <a:solidFill>
              <a:srgbClr val="61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AMX Black" pitchFamily="2" charset="0"/>
                <a:sym typeface="Quattrocento Sans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34A6FBC-1C40-362A-4879-60BE24BE4B27}"/>
                </a:ext>
              </a:extLst>
            </p:cNvPr>
            <p:cNvSpPr txBox="1"/>
            <p:nvPr/>
          </p:nvSpPr>
          <p:spPr>
            <a:xfrm>
              <a:off x="4725541" y="1380624"/>
              <a:ext cx="357470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000" b="1" dirty="0">
                  <a:solidFill>
                    <a:schemeClr val="bg1"/>
                  </a:solidFill>
                </a:rPr>
                <a:t>Resumindo...</a:t>
              </a:r>
            </a:p>
          </p:txBody>
        </p:sp>
      </p:grpSp>
      <p:grpSp>
        <p:nvGrpSpPr>
          <p:cNvPr id="12" name="Group 6">
            <a:extLst>
              <a:ext uri="{FF2B5EF4-FFF2-40B4-BE49-F238E27FC236}">
                <a16:creationId xmlns:a16="http://schemas.microsoft.com/office/drawing/2014/main" id="{E2ACCE59-F6B6-C7CA-7B41-0FFF6738BC0C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3" name="Retângulo: Cantos Arredondados 15">
              <a:extLst>
                <a:ext uri="{FF2B5EF4-FFF2-40B4-BE49-F238E27FC236}">
                  <a16:creationId xmlns:a16="http://schemas.microsoft.com/office/drawing/2014/main" id="{A6A62269-F52D-833E-9219-442BC1D3DF89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Gráfico 16">
              <a:extLst>
                <a:ext uri="{FF2B5EF4-FFF2-40B4-BE49-F238E27FC236}">
                  <a16:creationId xmlns:a16="http://schemas.microsoft.com/office/drawing/2014/main" id="{00AE6978-2966-DD8D-E463-B9F4CA790E9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5" name="CaixaDeTexto 17">
              <a:extLst>
                <a:ext uri="{FF2B5EF4-FFF2-40B4-BE49-F238E27FC236}">
                  <a16:creationId xmlns:a16="http://schemas.microsoft.com/office/drawing/2014/main" id="{7BBAC2FB-21A7-D9F6-6046-945D38CE7970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6" name="Graphic 10">
              <a:extLst>
                <a:ext uri="{FF2B5EF4-FFF2-40B4-BE49-F238E27FC236}">
                  <a16:creationId xmlns:a16="http://schemas.microsoft.com/office/drawing/2014/main" id="{5AE6F302-4D39-C64E-8AC2-4FEBE2C29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7" name="Retângulo Arredondado 15">
            <a:extLst>
              <a:ext uri="{FF2B5EF4-FFF2-40B4-BE49-F238E27FC236}">
                <a16:creationId xmlns:a16="http://schemas.microsoft.com/office/drawing/2014/main" id="{CB300330-14E8-76E8-3026-29461B946526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sp>
        <p:nvSpPr>
          <p:cNvPr id="18" name="Retângulo Arredondado 15">
            <a:extLst>
              <a:ext uri="{FF2B5EF4-FFF2-40B4-BE49-F238E27FC236}">
                <a16:creationId xmlns:a16="http://schemas.microsoft.com/office/drawing/2014/main" id="{80AC038C-6765-743E-04C3-16BB01106DAE}"/>
              </a:ext>
            </a:extLst>
          </p:cNvPr>
          <p:cNvSpPr/>
          <p:nvPr/>
        </p:nvSpPr>
        <p:spPr>
          <a:xfrm>
            <a:off x="201335" y="635329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O QUE É</a:t>
            </a:r>
          </a:p>
        </p:txBody>
      </p:sp>
      <p:sp>
        <p:nvSpPr>
          <p:cNvPr id="19" name="Retângulo Arredondado 15">
            <a:extLst>
              <a:ext uri="{FF2B5EF4-FFF2-40B4-BE49-F238E27FC236}">
                <a16:creationId xmlns:a16="http://schemas.microsoft.com/office/drawing/2014/main" id="{5E58358D-D5ED-BC9B-57ED-AB605BF4A1CF}"/>
              </a:ext>
            </a:extLst>
          </p:cNvPr>
          <p:cNvSpPr/>
          <p:nvPr/>
        </p:nvSpPr>
        <p:spPr>
          <a:xfrm>
            <a:off x="3178276" y="628150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sp>
        <p:nvSpPr>
          <p:cNvPr id="20" name="Retângulo Arredondado 15">
            <a:extLst>
              <a:ext uri="{FF2B5EF4-FFF2-40B4-BE49-F238E27FC236}">
                <a16:creationId xmlns:a16="http://schemas.microsoft.com/office/drawing/2014/main" id="{D3D265FC-41AA-C88B-A80C-CF2A37449BAD}"/>
              </a:ext>
            </a:extLst>
          </p:cNvPr>
          <p:cNvSpPr/>
          <p:nvPr/>
        </p:nvSpPr>
        <p:spPr>
          <a:xfrm>
            <a:off x="6155217" y="633348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68E1F6F-1A8C-9900-D216-F6CE52423BA0}"/>
              </a:ext>
            </a:extLst>
          </p:cNvPr>
          <p:cNvGrpSpPr/>
          <p:nvPr/>
        </p:nvGrpSpPr>
        <p:grpSpPr>
          <a:xfrm>
            <a:off x="464941" y="2316820"/>
            <a:ext cx="11262118" cy="4032250"/>
            <a:chOff x="464941" y="2316820"/>
            <a:chExt cx="11262118" cy="4032250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493C7ED4-4E6D-8EC7-5072-BAB60DA3733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4941" y="2316820"/>
              <a:ext cx="11262118" cy="4032250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E7D9CA3C-4E16-ABBF-ACEA-1227CA05E5DC}"/>
                </a:ext>
              </a:extLst>
            </p:cNvPr>
            <p:cNvSpPr/>
            <p:nvPr/>
          </p:nvSpPr>
          <p:spPr>
            <a:xfrm>
              <a:off x="7154944" y="3506771"/>
              <a:ext cx="1145300" cy="395926"/>
            </a:xfrm>
            <a:prstGeom prst="rect">
              <a:avLst/>
            </a:prstGeom>
            <a:solidFill>
              <a:srgbClr val="5F41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BB6D7FA-3F97-8202-CF28-480FA28CE744}"/>
                </a:ext>
              </a:extLst>
            </p:cNvPr>
            <p:cNvSpPr/>
            <p:nvPr/>
          </p:nvSpPr>
          <p:spPr>
            <a:xfrm>
              <a:off x="8748072" y="4326903"/>
              <a:ext cx="2466581" cy="965670"/>
            </a:xfrm>
            <a:prstGeom prst="rect">
              <a:avLst/>
            </a:prstGeom>
            <a:solidFill>
              <a:srgbClr val="5F41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ACC82842-5CC0-DB1A-24F9-71BF60E9877C}"/>
                </a:ext>
              </a:extLst>
            </p:cNvPr>
            <p:cNvSpPr txBox="1"/>
            <p:nvPr/>
          </p:nvSpPr>
          <p:spPr>
            <a:xfrm>
              <a:off x="8489542" y="4232657"/>
              <a:ext cx="3158644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300" i="1" dirty="0">
                  <a:solidFill>
                    <a:schemeClr val="bg1"/>
                  </a:solidFill>
                </a:rPr>
                <a:t>Upload simétrico, múltiplos dispositivos, maior performance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3F29927F-84B4-57AE-FEE6-40981FF0E85D}"/>
                </a:ext>
              </a:extLst>
            </p:cNvPr>
            <p:cNvSpPr/>
            <p:nvPr/>
          </p:nvSpPr>
          <p:spPr>
            <a:xfrm>
              <a:off x="3213766" y="3506770"/>
              <a:ext cx="2451457" cy="608029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i="1" dirty="0"/>
                <a:t>Consultórios, lojas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33BE17A-B7BF-B01E-5DBF-197AE991299C}"/>
                </a:ext>
              </a:extLst>
            </p:cNvPr>
            <p:cNvSpPr/>
            <p:nvPr/>
          </p:nvSpPr>
          <p:spPr>
            <a:xfrm>
              <a:off x="5841348" y="3506769"/>
              <a:ext cx="2451457" cy="608029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i="1" dirty="0"/>
                <a:t>Escritórios, agências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134E350-743E-8738-F43C-2885065E3ABC}"/>
                </a:ext>
              </a:extLst>
            </p:cNvPr>
            <p:cNvSpPr/>
            <p:nvPr/>
          </p:nvSpPr>
          <p:spPr>
            <a:xfrm>
              <a:off x="8633101" y="3456612"/>
              <a:ext cx="2839762" cy="681799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i="1" dirty="0"/>
                <a:t>E-commerce, Fintechs,  Data-</a:t>
              </a:r>
              <a:r>
                <a:rPr lang="pt-BR" i="1" dirty="0" err="1"/>
                <a:t>Driven</a:t>
              </a:r>
              <a:endParaRPr lang="pt-BR" i="1" dirty="0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4505212-CD2C-47D2-B53D-26B415571A43}"/>
                </a:ext>
              </a:extLst>
            </p:cNvPr>
            <p:cNvSpPr/>
            <p:nvPr/>
          </p:nvSpPr>
          <p:spPr>
            <a:xfrm>
              <a:off x="3213766" y="4623905"/>
              <a:ext cx="2451457" cy="608029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i="1" dirty="0"/>
                <a:t>Conexão estável</a:t>
              </a: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FDCE236A-3DEB-BE41-B75C-80D9F1FFFEC2}"/>
                </a:ext>
              </a:extLst>
            </p:cNvPr>
            <p:cNvSpPr/>
            <p:nvPr/>
          </p:nvSpPr>
          <p:spPr>
            <a:xfrm>
              <a:off x="5841348" y="4326903"/>
              <a:ext cx="2451457" cy="965670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i="1" dirty="0"/>
                <a:t>Cloud, videoconferências,     </a:t>
              </a:r>
              <a:r>
                <a:rPr lang="pt-BR" i="1" dirty="0" err="1"/>
                <a:t>Wi-FI</a:t>
              </a:r>
              <a:r>
                <a:rPr lang="pt-BR" i="1" dirty="0"/>
                <a:t> gerenciado</a:t>
              </a: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2377AC1-6C30-EE1E-A19B-6F5CA1B96FE8}"/>
                </a:ext>
              </a:extLst>
            </p:cNvPr>
            <p:cNvSpPr/>
            <p:nvPr/>
          </p:nvSpPr>
          <p:spPr>
            <a:xfrm>
              <a:off x="8651150" y="4326903"/>
              <a:ext cx="2803664" cy="1059916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i="1" dirty="0" err="1"/>
                <a:t>Uploud</a:t>
              </a:r>
              <a:r>
                <a:rPr lang="pt-BR" i="1" dirty="0"/>
                <a:t> simétrico,   múltiplos dispositivos,       maior performance</a:t>
              </a: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95DBD00-B6A9-ACE4-EBC4-FDED93699B13}"/>
                </a:ext>
              </a:extLst>
            </p:cNvPr>
            <p:cNvSpPr/>
            <p:nvPr/>
          </p:nvSpPr>
          <p:spPr>
            <a:xfrm>
              <a:off x="638763" y="3506769"/>
              <a:ext cx="2451457" cy="681799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b="1" i="1" dirty="0"/>
                <a:t>Perfil</a:t>
              </a:r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04D47AF-A3AF-51CB-E605-371EC623065C}"/>
                </a:ext>
              </a:extLst>
            </p:cNvPr>
            <p:cNvSpPr/>
            <p:nvPr/>
          </p:nvSpPr>
          <p:spPr>
            <a:xfrm>
              <a:off x="638763" y="4571733"/>
              <a:ext cx="2451457" cy="681799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b="1" i="1" dirty="0"/>
                <a:t>Necessidades</a:t>
              </a:r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417C1B7E-5957-6CB4-2645-88E8D8F85CC0}"/>
                </a:ext>
              </a:extLst>
            </p:cNvPr>
            <p:cNvSpPr/>
            <p:nvPr/>
          </p:nvSpPr>
          <p:spPr>
            <a:xfrm>
              <a:off x="757239" y="5517954"/>
              <a:ext cx="2226267" cy="681799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b="1" i="1" dirty="0"/>
                <a:t>Plano recomendado</a:t>
              </a: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08E7077-BFE9-AE8C-F62C-DBD81B3AAD70}"/>
                </a:ext>
              </a:extLst>
            </p:cNvPr>
            <p:cNvSpPr/>
            <p:nvPr/>
          </p:nvSpPr>
          <p:spPr>
            <a:xfrm>
              <a:off x="638763" y="2560548"/>
              <a:ext cx="2451457" cy="681799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2000" b="1" i="1" dirty="0"/>
                <a:t>Categoria</a:t>
              </a:r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F546042B-D49F-2936-76F5-105C7DEEDA12}"/>
                </a:ext>
              </a:extLst>
            </p:cNvPr>
            <p:cNvSpPr/>
            <p:nvPr/>
          </p:nvSpPr>
          <p:spPr>
            <a:xfrm>
              <a:off x="3213766" y="2560548"/>
              <a:ext cx="2451457" cy="681799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2000" b="1" i="1" dirty="0"/>
                <a:t>Microempresa</a:t>
              </a:r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8FCADCB1-A2AD-8963-38E7-388D06B577B6}"/>
                </a:ext>
              </a:extLst>
            </p:cNvPr>
            <p:cNvSpPr/>
            <p:nvPr/>
          </p:nvSpPr>
          <p:spPr>
            <a:xfrm>
              <a:off x="5841348" y="2560548"/>
              <a:ext cx="2451457" cy="681799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2000" b="1" i="1" dirty="0"/>
                <a:t>Pequena Empresa</a:t>
              </a:r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2323E0BC-AF6A-CE3B-958A-D7E9CECC650C}"/>
                </a:ext>
              </a:extLst>
            </p:cNvPr>
            <p:cNvSpPr/>
            <p:nvPr/>
          </p:nvSpPr>
          <p:spPr>
            <a:xfrm>
              <a:off x="8780255" y="2560548"/>
              <a:ext cx="2545454" cy="681799"/>
            </a:xfrm>
            <a:prstGeom prst="rect">
              <a:avLst/>
            </a:prstGeom>
            <a:solidFill>
              <a:srgbClr val="614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sz="2000" b="1" i="1" dirty="0"/>
                <a:t>Média Empresa | Premium | </a:t>
              </a:r>
              <a:r>
                <a:rPr lang="pt-BR" sz="2000" b="1" i="1" dirty="0" err="1"/>
                <a:t>Scale-up</a:t>
              </a:r>
              <a:endParaRPr lang="pt-BR" sz="20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9347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FDA0E-C021-D805-B023-105005E76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1DCDAE4-C52E-3F05-4429-EEA9C8AFB615}"/>
              </a:ext>
            </a:extLst>
          </p:cNvPr>
          <p:cNvSpPr txBox="1"/>
          <p:nvPr/>
        </p:nvSpPr>
        <p:spPr>
          <a:xfrm>
            <a:off x="1391712" y="2193095"/>
            <a:ext cx="9834586" cy="3430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Estamos chegando ao final do treinamento!</a:t>
            </a:r>
          </a:p>
          <a:p>
            <a:endParaRPr lang="pt-BR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Vimos o que são as Giga Velocidades e como elas funcionam;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Conhecemos o Wi-Fi 7, que entrega conectividade mais rápida, estável e eficiente;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Exploramos o portfólio de soluções da Claro, pensado para atender diferentes necessidades das empresas;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E entendemos como direcionar a melhor solução para cada tipo de negócio, considerando os diferentes perfis e demandas dos clientes.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13ECA08-ECDA-2923-E0A1-662E0AB8BA97}"/>
              </a:ext>
            </a:extLst>
          </p:cNvPr>
          <p:cNvGrpSpPr/>
          <p:nvPr/>
        </p:nvGrpSpPr>
        <p:grpSpPr>
          <a:xfrm>
            <a:off x="4383065" y="920623"/>
            <a:ext cx="3890109" cy="646331"/>
            <a:chOff x="4354716" y="1334458"/>
            <a:chExt cx="3890109" cy="646331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D04CABE2-C865-A082-D2EB-26E4F1FB6A33}"/>
                </a:ext>
              </a:extLst>
            </p:cNvPr>
            <p:cNvSpPr/>
            <p:nvPr/>
          </p:nvSpPr>
          <p:spPr>
            <a:xfrm>
              <a:off x="4354716" y="1334458"/>
              <a:ext cx="3268302" cy="646331"/>
            </a:xfrm>
            <a:prstGeom prst="roundRect">
              <a:avLst>
                <a:gd name="adj" fmla="val 28823"/>
              </a:avLst>
            </a:prstGeom>
            <a:solidFill>
              <a:srgbClr val="61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AMX Black" pitchFamily="2" charset="0"/>
                <a:sym typeface="Quattrocento Sans"/>
              </a:endParaRP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C64BD3CA-E2E7-EED0-9002-1FC099F194F3}"/>
                </a:ext>
              </a:extLst>
            </p:cNvPr>
            <p:cNvSpPr txBox="1"/>
            <p:nvPr/>
          </p:nvSpPr>
          <p:spPr>
            <a:xfrm>
              <a:off x="4670122" y="1380624"/>
              <a:ext cx="357470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000" b="1" dirty="0">
                  <a:solidFill>
                    <a:schemeClr val="bg1"/>
                  </a:solidFill>
                </a:rPr>
                <a:t>Recapitulando</a:t>
              </a:r>
            </a:p>
          </p:txBody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2C5E4D23-B641-C7BD-52BD-B3480CA4DB21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9" name="Retângulo: Cantos Arredondados 15">
              <a:extLst>
                <a:ext uri="{FF2B5EF4-FFF2-40B4-BE49-F238E27FC236}">
                  <a16:creationId xmlns:a16="http://schemas.microsoft.com/office/drawing/2014/main" id="{7A9D2FD0-F155-5FDE-49F0-FC2711673985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Gráfico 16">
              <a:extLst>
                <a:ext uri="{FF2B5EF4-FFF2-40B4-BE49-F238E27FC236}">
                  <a16:creationId xmlns:a16="http://schemas.microsoft.com/office/drawing/2014/main" id="{40977565-F0E9-51FA-DC1D-840017247C0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1" name="CaixaDeTexto 17">
              <a:extLst>
                <a:ext uri="{FF2B5EF4-FFF2-40B4-BE49-F238E27FC236}">
                  <a16:creationId xmlns:a16="http://schemas.microsoft.com/office/drawing/2014/main" id="{3DF1109D-23B4-F503-F988-DF08F6E3888F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2" name="Graphic 10">
              <a:extLst>
                <a:ext uri="{FF2B5EF4-FFF2-40B4-BE49-F238E27FC236}">
                  <a16:creationId xmlns:a16="http://schemas.microsoft.com/office/drawing/2014/main" id="{92AA4394-DDE0-3D9D-F2C2-4FF1801F5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385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DFD2DB7-0163-10B1-031E-38E2439D5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5090" cy="6858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5497C0D-902F-48C9-26BB-3DF1973BD70B}"/>
              </a:ext>
            </a:extLst>
          </p:cNvPr>
          <p:cNvSpPr txBox="1"/>
          <p:nvPr/>
        </p:nvSpPr>
        <p:spPr>
          <a:xfrm>
            <a:off x="6185278" y="1022966"/>
            <a:ext cx="5803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Agradecemos a sua participação!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67B1F8C-BC84-805D-4EE7-32B355F76E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5486" y="2022092"/>
            <a:ext cx="3390900" cy="79057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E83C2BBB-378C-D58A-A4F7-0EA13932A7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960" y="646606"/>
            <a:ext cx="4648200" cy="523875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BBFC5D5-7C1D-A577-289C-88618BC122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960" y="5662723"/>
            <a:ext cx="3400425" cy="55245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7F9C770-F39A-115E-2827-E1CF06E66E0C}"/>
              </a:ext>
            </a:extLst>
          </p:cNvPr>
          <p:cNvSpPr txBox="1"/>
          <p:nvPr/>
        </p:nvSpPr>
        <p:spPr>
          <a:xfrm>
            <a:off x="776925" y="2551837"/>
            <a:ext cx="58097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GIGA VELOCIDADES</a:t>
            </a:r>
          </a:p>
          <a:p>
            <a:r>
              <a:rPr lang="pt-BR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BANDA LARGA</a:t>
            </a:r>
          </a:p>
        </p:txBody>
      </p:sp>
    </p:spTree>
    <p:extLst>
      <p:ext uri="{BB962C8B-B14F-4D97-AF65-F5344CB8AC3E}">
        <p14:creationId xmlns:p14="http://schemas.microsoft.com/office/powerpoint/2010/main" val="131456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07550-002C-3F5F-8272-88A77A112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DF8F24-DA29-DC6E-F17A-419925556C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648"/>
          <a:stretch>
            <a:fillRect/>
          </a:stretch>
        </p:blipFill>
        <p:spPr>
          <a:xfrm>
            <a:off x="206493" y="712787"/>
            <a:ext cx="11779014" cy="5924549"/>
          </a:xfrm>
          <a:prstGeom prst="roundRect">
            <a:avLst>
              <a:gd name="adj" fmla="val 2778"/>
            </a:avLst>
          </a:prstGeom>
          <a:ln>
            <a:noFill/>
          </a:ln>
          <a:effectLst/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CCF4496-6D01-6F6F-40B3-47623F004C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151" y="712786"/>
            <a:ext cx="8944356" cy="59245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5E93522-495E-3B8C-81FC-B25EB05751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2579" y="-279073"/>
            <a:ext cx="8229600" cy="6858000"/>
          </a:xfrm>
          <a:prstGeom prst="rect">
            <a:avLst/>
          </a:prstGeom>
        </p:spPr>
      </p:pic>
      <p:sp>
        <p:nvSpPr>
          <p:cNvPr id="6" name="Retângulo: Cantos Arredondados 59">
            <a:extLst>
              <a:ext uri="{FF2B5EF4-FFF2-40B4-BE49-F238E27FC236}">
                <a16:creationId xmlns:a16="http://schemas.microsoft.com/office/drawing/2014/main" id="{B400F373-E97B-F855-9766-94C1848A865C}"/>
              </a:ext>
            </a:extLst>
          </p:cNvPr>
          <p:cNvSpPr/>
          <p:nvPr/>
        </p:nvSpPr>
        <p:spPr>
          <a:xfrm>
            <a:off x="7469092" y="2739951"/>
            <a:ext cx="2416573" cy="584775"/>
          </a:xfrm>
          <a:prstGeom prst="roundRect">
            <a:avLst>
              <a:gd name="adj" fmla="val 2504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O QUE É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4020549-D335-5977-7F3B-652BE435EE62}"/>
              </a:ext>
            </a:extLst>
          </p:cNvPr>
          <p:cNvSpPr txBox="1"/>
          <p:nvPr/>
        </p:nvSpPr>
        <p:spPr>
          <a:xfrm>
            <a:off x="7266215" y="1288536"/>
            <a:ext cx="41245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O que vamos ver:</a:t>
            </a: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601EC303-2436-5583-BADB-71E8B105A885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0" name="Retângulo: Cantos Arredondados 15">
              <a:extLst>
                <a:ext uri="{FF2B5EF4-FFF2-40B4-BE49-F238E27FC236}">
                  <a16:creationId xmlns:a16="http://schemas.microsoft.com/office/drawing/2014/main" id="{A3A8F393-3620-FE9F-0E29-FF6F4351CB3A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Gráfico 16">
              <a:extLst>
                <a:ext uri="{FF2B5EF4-FFF2-40B4-BE49-F238E27FC236}">
                  <a16:creationId xmlns:a16="http://schemas.microsoft.com/office/drawing/2014/main" id="{B4744824-B9F9-FFAD-16D9-8B95EFD2812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4" name="CaixaDeTexto 17">
              <a:extLst>
                <a:ext uri="{FF2B5EF4-FFF2-40B4-BE49-F238E27FC236}">
                  <a16:creationId xmlns:a16="http://schemas.microsoft.com/office/drawing/2014/main" id="{DB63EB2D-31BB-4E2C-B920-A2CEFB5926AF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5" name="Graphic 10">
              <a:extLst>
                <a:ext uri="{FF2B5EF4-FFF2-40B4-BE49-F238E27FC236}">
                  <a16:creationId xmlns:a16="http://schemas.microsoft.com/office/drawing/2014/main" id="{836A8383-DB4F-E1DD-8871-E047BFC2F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7" name="Retângulo: Cantos Arredondados 59">
            <a:extLst>
              <a:ext uri="{FF2B5EF4-FFF2-40B4-BE49-F238E27FC236}">
                <a16:creationId xmlns:a16="http://schemas.microsoft.com/office/drawing/2014/main" id="{8EC8EAF0-A4E2-CC8F-8B4E-BC309F719C21}"/>
              </a:ext>
            </a:extLst>
          </p:cNvPr>
          <p:cNvSpPr/>
          <p:nvPr/>
        </p:nvSpPr>
        <p:spPr>
          <a:xfrm>
            <a:off x="7469092" y="3447160"/>
            <a:ext cx="2416573" cy="584775"/>
          </a:xfrm>
          <a:prstGeom prst="roundRect">
            <a:avLst>
              <a:gd name="adj" fmla="val 2504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WI-FI 7</a:t>
            </a:r>
          </a:p>
        </p:txBody>
      </p:sp>
      <p:sp>
        <p:nvSpPr>
          <p:cNvPr id="18" name="Retângulo: Cantos Arredondados 59">
            <a:extLst>
              <a:ext uri="{FF2B5EF4-FFF2-40B4-BE49-F238E27FC236}">
                <a16:creationId xmlns:a16="http://schemas.microsoft.com/office/drawing/2014/main" id="{B034B3C7-484F-0E09-179E-1B285BFA4EC7}"/>
              </a:ext>
            </a:extLst>
          </p:cNvPr>
          <p:cNvSpPr/>
          <p:nvPr/>
        </p:nvSpPr>
        <p:spPr>
          <a:xfrm>
            <a:off x="7469092" y="4154369"/>
            <a:ext cx="2416573" cy="584775"/>
          </a:xfrm>
          <a:prstGeom prst="roundRect">
            <a:avLst>
              <a:gd name="adj" fmla="val 2504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PORTFÓLIO</a:t>
            </a:r>
          </a:p>
        </p:txBody>
      </p:sp>
      <p:sp>
        <p:nvSpPr>
          <p:cNvPr id="19" name="Retângulo: Cantos Arredondados 59">
            <a:extLst>
              <a:ext uri="{FF2B5EF4-FFF2-40B4-BE49-F238E27FC236}">
                <a16:creationId xmlns:a16="http://schemas.microsoft.com/office/drawing/2014/main" id="{A28ED880-DA71-E96D-8493-FC1B7BBF5A0A}"/>
              </a:ext>
            </a:extLst>
          </p:cNvPr>
          <p:cNvSpPr/>
          <p:nvPr/>
        </p:nvSpPr>
        <p:spPr>
          <a:xfrm>
            <a:off x="7469092" y="4861578"/>
            <a:ext cx="2416573" cy="584775"/>
          </a:xfrm>
          <a:prstGeom prst="roundRect">
            <a:avLst>
              <a:gd name="adj" fmla="val 2504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COMO VENDER</a:t>
            </a:r>
          </a:p>
        </p:txBody>
      </p:sp>
    </p:spTree>
    <p:extLst>
      <p:ext uri="{BB962C8B-B14F-4D97-AF65-F5344CB8AC3E}">
        <p14:creationId xmlns:p14="http://schemas.microsoft.com/office/powerpoint/2010/main" val="2892315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42714-3195-7692-75A7-A35F5A7A4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>
            <a:extLst>
              <a:ext uri="{FF2B5EF4-FFF2-40B4-BE49-F238E27FC236}">
                <a16:creationId xmlns:a16="http://schemas.microsoft.com/office/drawing/2014/main" id="{736FD151-98BD-2E64-F5BF-4A4C7D0161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648"/>
          <a:stretch>
            <a:fillRect/>
          </a:stretch>
        </p:blipFill>
        <p:spPr>
          <a:xfrm>
            <a:off x="206493" y="712787"/>
            <a:ext cx="11779014" cy="5924549"/>
          </a:xfrm>
          <a:prstGeom prst="roundRect">
            <a:avLst>
              <a:gd name="adj" fmla="val 2778"/>
            </a:avLst>
          </a:prstGeom>
          <a:ln>
            <a:noFill/>
          </a:ln>
          <a:effectLst/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CEE6F42B-2DAA-0777-CB0A-BC7F7C298C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151" y="712786"/>
            <a:ext cx="8944356" cy="5924550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E7C6418B-081B-C9B1-AAFE-E9A5F710E3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2579" y="-279073"/>
            <a:ext cx="8229600" cy="6858000"/>
          </a:xfrm>
          <a:prstGeom prst="rect">
            <a:avLst/>
          </a:prstGeom>
        </p:spPr>
      </p:pic>
      <p:sp>
        <p:nvSpPr>
          <p:cNvPr id="6" name="Retângulo: Cantos Arredondados 59">
            <a:extLst>
              <a:ext uri="{FF2B5EF4-FFF2-40B4-BE49-F238E27FC236}">
                <a16:creationId xmlns:a16="http://schemas.microsoft.com/office/drawing/2014/main" id="{7AD8560F-B7A1-F168-0C6E-0D7FF5231D30}"/>
              </a:ext>
            </a:extLst>
          </p:cNvPr>
          <p:cNvSpPr/>
          <p:nvPr/>
        </p:nvSpPr>
        <p:spPr>
          <a:xfrm>
            <a:off x="7449604" y="2739951"/>
            <a:ext cx="2416573" cy="584775"/>
          </a:xfrm>
          <a:prstGeom prst="roundRect">
            <a:avLst>
              <a:gd name="adj" fmla="val 2504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 Black" pitchFamily="2" charset="0"/>
                <a:sym typeface="+mn-ea"/>
              </a:rPr>
              <a:t>O QUE É</a:t>
            </a:r>
          </a:p>
        </p:txBody>
      </p:sp>
      <p:sp>
        <p:nvSpPr>
          <p:cNvPr id="11" name="Retângulo: Cantos Arredondados 62">
            <a:extLst>
              <a:ext uri="{FF2B5EF4-FFF2-40B4-BE49-F238E27FC236}">
                <a16:creationId xmlns:a16="http://schemas.microsoft.com/office/drawing/2014/main" id="{41357237-7158-3A8D-B530-78269084F793}"/>
              </a:ext>
            </a:extLst>
          </p:cNvPr>
          <p:cNvSpPr/>
          <p:nvPr/>
        </p:nvSpPr>
        <p:spPr>
          <a:xfrm>
            <a:off x="7449604" y="3447160"/>
            <a:ext cx="2416572" cy="5847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WI-FI 7</a:t>
            </a:r>
          </a:p>
        </p:txBody>
      </p:sp>
      <p:sp>
        <p:nvSpPr>
          <p:cNvPr id="12" name="Retângulo: Cantos Arredondados 62">
            <a:extLst>
              <a:ext uri="{FF2B5EF4-FFF2-40B4-BE49-F238E27FC236}">
                <a16:creationId xmlns:a16="http://schemas.microsoft.com/office/drawing/2014/main" id="{6AC4C595-DAF3-AE68-5E88-7D2E5096E092}"/>
              </a:ext>
            </a:extLst>
          </p:cNvPr>
          <p:cNvSpPr/>
          <p:nvPr/>
        </p:nvSpPr>
        <p:spPr>
          <a:xfrm>
            <a:off x="7449604" y="4154369"/>
            <a:ext cx="2416572" cy="5847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PORTFÓLIO</a:t>
            </a:r>
          </a:p>
        </p:txBody>
      </p:sp>
      <p:sp>
        <p:nvSpPr>
          <p:cNvPr id="20" name="Retângulo: Cantos Arredondados 62">
            <a:extLst>
              <a:ext uri="{FF2B5EF4-FFF2-40B4-BE49-F238E27FC236}">
                <a16:creationId xmlns:a16="http://schemas.microsoft.com/office/drawing/2014/main" id="{2A289873-8906-988C-78E6-9D7D96B7511F}"/>
              </a:ext>
            </a:extLst>
          </p:cNvPr>
          <p:cNvSpPr/>
          <p:nvPr/>
        </p:nvSpPr>
        <p:spPr>
          <a:xfrm>
            <a:off x="7449605" y="4861577"/>
            <a:ext cx="2416572" cy="584775"/>
          </a:xfrm>
          <a:prstGeom prst="roundRect">
            <a:avLst>
              <a:gd name="adj" fmla="val 2504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 Black" pitchFamily="2" charset="0"/>
                <a:sym typeface="+mn-ea"/>
              </a:rPr>
              <a:t>COMO VENDER</a:t>
            </a:r>
          </a:p>
        </p:txBody>
      </p:sp>
      <p:grpSp>
        <p:nvGrpSpPr>
          <p:cNvPr id="39" name="Group 6">
            <a:extLst>
              <a:ext uri="{FF2B5EF4-FFF2-40B4-BE49-F238E27FC236}">
                <a16:creationId xmlns:a16="http://schemas.microsoft.com/office/drawing/2014/main" id="{373D15E0-6DD3-CBB4-74B8-88739CD61569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40" name="Retângulo: Cantos Arredondados 15">
              <a:extLst>
                <a:ext uri="{FF2B5EF4-FFF2-40B4-BE49-F238E27FC236}">
                  <a16:creationId xmlns:a16="http://schemas.microsoft.com/office/drawing/2014/main" id="{0D78CD54-3758-F4E0-51C9-509209BF4301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1" name="Gráfico 16">
              <a:extLst>
                <a:ext uri="{FF2B5EF4-FFF2-40B4-BE49-F238E27FC236}">
                  <a16:creationId xmlns:a16="http://schemas.microsoft.com/office/drawing/2014/main" id="{489A999A-38CD-0F97-9FBB-C25E467A872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42" name="CaixaDeTexto 17">
              <a:extLst>
                <a:ext uri="{FF2B5EF4-FFF2-40B4-BE49-F238E27FC236}">
                  <a16:creationId xmlns:a16="http://schemas.microsoft.com/office/drawing/2014/main" id="{38C265BD-A76D-F0F3-1563-62CCF3DA2029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43" name="Graphic 10">
              <a:extLst>
                <a:ext uri="{FF2B5EF4-FFF2-40B4-BE49-F238E27FC236}">
                  <a16:creationId xmlns:a16="http://schemas.microsoft.com/office/drawing/2014/main" id="{4AEA689D-5776-065E-A1AC-A86295ECB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B5EFA31E-163A-5365-A438-7634CB69554E}"/>
              </a:ext>
            </a:extLst>
          </p:cNvPr>
          <p:cNvSpPr txBox="1"/>
          <p:nvPr/>
        </p:nvSpPr>
        <p:spPr>
          <a:xfrm>
            <a:off x="7266215" y="1288536"/>
            <a:ext cx="41245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O que vamos ver:</a:t>
            </a:r>
          </a:p>
        </p:txBody>
      </p:sp>
    </p:spTree>
    <p:extLst>
      <p:ext uri="{BB962C8B-B14F-4D97-AF65-F5344CB8AC3E}">
        <p14:creationId xmlns:p14="http://schemas.microsoft.com/office/powerpoint/2010/main" val="1221874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C449BCD-708A-C848-8912-E9A2915D9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0" y="0"/>
            <a:ext cx="121827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C58C484F-D311-0F26-4E17-FC68B85516F0}"/>
              </a:ext>
            </a:extLst>
          </p:cNvPr>
          <p:cNvSpPr/>
          <p:nvPr/>
        </p:nvSpPr>
        <p:spPr>
          <a:xfrm flipH="1">
            <a:off x="9270" y="1"/>
            <a:ext cx="7871447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41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>
              <a:latin typeface="AMX" pitchFamily="2" charset="77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A5C172B-E52B-B8C2-6361-32D9C21C67E0}"/>
              </a:ext>
            </a:extLst>
          </p:cNvPr>
          <p:cNvSpPr txBox="1"/>
          <p:nvPr/>
        </p:nvSpPr>
        <p:spPr>
          <a:xfrm>
            <a:off x="822004" y="2370067"/>
            <a:ext cx="38563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500" b="1" dirty="0">
                <a:solidFill>
                  <a:schemeClr val="bg1"/>
                </a:solidFill>
                <a:latin typeface="AMX"/>
              </a:rPr>
              <a:t>O QUE É GIGA VELOCIDADE?</a:t>
            </a:r>
          </a:p>
        </p:txBody>
      </p:sp>
      <p:sp>
        <p:nvSpPr>
          <p:cNvPr id="6" name="Retângulo Arredondado 1">
            <a:extLst>
              <a:ext uri="{FF2B5EF4-FFF2-40B4-BE49-F238E27FC236}">
                <a16:creationId xmlns:a16="http://schemas.microsoft.com/office/drawing/2014/main" id="{2790353B-AD67-274B-6715-716B0F7A7142}"/>
              </a:ext>
            </a:extLst>
          </p:cNvPr>
          <p:cNvSpPr/>
          <p:nvPr/>
        </p:nvSpPr>
        <p:spPr>
          <a:xfrm>
            <a:off x="201336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bg1"/>
                </a:solidFill>
                <a:latin typeface="AMX Black" pitchFamily="2" charset="0"/>
              </a:rPr>
              <a:t>O QUE É</a:t>
            </a:r>
          </a:p>
        </p:txBody>
      </p:sp>
      <p:sp>
        <p:nvSpPr>
          <p:cNvPr id="8" name="Retângulo Arredondado 15">
            <a:extLst>
              <a:ext uri="{FF2B5EF4-FFF2-40B4-BE49-F238E27FC236}">
                <a16:creationId xmlns:a16="http://schemas.microsoft.com/office/drawing/2014/main" id="{59F41740-015F-404F-D3D0-266E47DA60F9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26C6CE05-06EA-C7FB-106C-AC223BEBE286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1" name="Retângulo: Cantos Arredondados 15">
              <a:extLst>
                <a:ext uri="{FF2B5EF4-FFF2-40B4-BE49-F238E27FC236}">
                  <a16:creationId xmlns:a16="http://schemas.microsoft.com/office/drawing/2014/main" id="{4AEF8E43-013E-D932-0714-6F8A3E8E409F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6">
              <a:extLst>
                <a:ext uri="{FF2B5EF4-FFF2-40B4-BE49-F238E27FC236}">
                  <a16:creationId xmlns:a16="http://schemas.microsoft.com/office/drawing/2014/main" id="{E90A8A55-994D-B12A-8E85-E8827AAD98F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3" name="CaixaDeTexto 17">
              <a:extLst>
                <a:ext uri="{FF2B5EF4-FFF2-40B4-BE49-F238E27FC236}">
                  <a16:creationId xmlns:a16="http://schemas.microsoft.com/office/drawing/2014/main" id="{0254EA21-9B01-1B17-D756-69E32200CADF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4" name="Graphic 10">
              <a:extLst>
                <a:ext uri="{FF2B5EF4-FFF2-40B4-BE49-F238E27FC236}">
                  <a16:creationId xmlns:a16="http://schemas.microsoft.com/office/drawing/2014/main" id="{5F1CC16C-7D98-34B5-0A71-52A2FD4A8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5" name="Retângulo Arredondado 15">
            <a:extLst>
              <a:ext uri="{FF2B5EF4-FFF2-40B4-BE49-F238E27FC236}">
                <a16:creationId xmlns:a16="http://schemas.microsoft.com/office/drawing/2014/main" id="{CFAC1146-8D5B-86E3-17FB-D7D735B8D6E9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AAFF0E06-F8DB-5E89-0D5F-00E1084C5C2B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251EB00-D463-CF48-3E6A-E408EDDA1E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28010" y="3619983"/>
            <a:ext cx="3390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B1B030A-09D3-D8BC-4383-526AC29C3817}"/>
              </a:ext>
            </a:extLst>
          </p:cNvPr>
          <p:cNvSpPr txBox="1"/>
          <p:nvPr/>
        </p:nvSpPr>
        <p:spPr>
          <a:xfrm>
            <a:off x="516809" y="2885012"/>
            <a:ext cx="3985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Tecnologia de rede óptica passiva e infraestrutura com </a:t>
            </a:r>
            <a:r>
              <a:rPr lang="pt-BR" sz="1800" dirty="0" err="1"/>
              <a:t>OLTs</a:t>
            </a:r>
            <a:r>
              <a:rPr lang="pt-BR" sz="1800" dirty="0"/>
              <a:t> e </a:t>
            </a:r>
            <a:r>
              <a:rPr lang="pt-BR" sz="1800" dirty="0" err="1"/>
              <a:t>splitters</a:t>
            </a:r>
            <a:endParaRPr lang="pt-BR" dirty="0"/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193D4412-D79C-9702-25D5-EFFA3F084B82}"/>
              </a:ext>
            </a:extLst>
          </p:cNvPr>
          <p:cNvSpPr/>
          <p:nvPr/>
        </p:nvSpPr>
        <p:spPr>
          <a:xfrm>
            <a:off x="201336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bg1"/>
                </a:solidFill>
                <a:latin typeface="AMX Black" pitchFamily="2" charset="0"/>
              </a:rPr>
              <a:t>O QUE É</a:t>
            </a:r>
          </a:p>
        </p:txBody>
      </p:sp>
      <p:sp>
        <p:nvSpPr>
          <p:cNvPr id="4" name="Retângulo Arredondado 15">
            <a:extLst>
              <a:ext uri="{FF2B5EF4-FFF2-40B4-BE49-F238E27FC236}">
                <a16:creationId xmlns:a16="http://schemas.microsoft.com/office/drawing/2014/main" id="{C546A4DC-DCA2-5AC1-7598-A65B77544F1A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94B7F47-EB80-6D69-EC8A-5F2D6D07101E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7" name="Retângulo: Cantos Arredondados 15">
              <a:extLst>
                <a:ext uri="{FF2B5EF4-FFF2-40B4-BE49-F238E27FC236}">
                  <a16:creationId xmlns:a16="http://schemas.microsoft.com/office/drawing/2014/main" id="{669E915F-BFAC-54AE-EAE4-E054D895D22F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Gráfico 16">
              <a:extLst>
                <a:ext uri="{FF2B5EF4-FFF2-40B4-BE49-F238E27FC236}">
                  <a16:creationId xmlns:a16="http://schemas.microsoft.com/office/drawing/2014/main" id="{9315D985-4970-671D-9672-EC24FFEBB75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4" name="CaixaDeTexto 17">
              <a:extLst>
                <a:ext uri="{FF2B5EF4-FFF2-40B4-BE49-F238E27FC236}">
                  <a16:creationId xmlns:a16="http://schemas.microsoft.com/office/drawing/2014/main" id="{F1C768E9-455B-80CB-3F16-9278E8501486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5" name="Graphic 10">
              <a:extLst>
                <a:ext uri="{FF2B5EF4-FFF2-40B4-BE49-F238E27FC236}">
                  <a16:creationId xmlns:a16="http://schemas.microsoft.com/office/drawing/2014/main" id="{F8341D30-5E19-8103-6AA4-A08446C45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E5645A62-4E3E-580D-2830-D14759AF76E8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17" name="Retângulo Arredondado 15">
            <a:extLst>
              <a:ext uri="{FF2B5EF4-FFF2-40B4-BE49-F238E27FC236}">
                <a16:creationId xmlns:a16="http://schemas.microsoft.com/office/drawing/2014/main" id="{DC13E729-D320-7711-F60E-CF12D4C9FCAF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22193BD1-659E-CF1D-C88A-A95F5CF3F754}"/>
              </a:ext>
            </a:extLst>
          </p:cNvPr>
          <p:cNvGrpSpPr/>
          <p:nvPr/>
        </p:nvGrpSpPr>
        <p:grpSpPr>
          <a:xfrm>
            <a:off x="516809" y="1809183"/>
            <a:ext cx="3593277" cy="954107"/>
            <a:chOff x="4202130" y="585314"/>
            <a:chExt cx="3787740" cy="954107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1727D058-DFB3-6E04-0D62-66979FCFAEE7}"/>
                </a:ext>
              </a:extLst>
            </p:cNvPr>
            <p:cNvSpPr/>
            <p:nvPr/>
          </p:nvSpPr>
          <p:spPr>
            <a:xfrm>
              <a:off x="4202130" y="707036"/>
              <a:ext cx="3787740" cy="710661"/>
            </a:xfrm>
            <a:prstGeom prst="roundRect">
              <a:avLst>
                <a:gd name="adj" fmla="val 14815"/>
              </a:avLst>
            </a:prstGeom>
            <a:solidFill>
              <a:srgbClr val="61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AMX Black" pitchFamily="2" charset="0"/>
                <a:sym typeface="Quattrocento Sans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96822CE6-EC89-D84A-C2B8-A9C0770448F1}"/>
                </a:ext>
              </a:extLst>
            </p:cNvPr>
            <p:cNvSpPr txBox="1"/>
            <p:nvPr/>
          </p:nvSpPr>
          <p:spPr>
            <a:xfrm>
              <a:off x="4202130" y="585314"/>
              <a:ext cx="3787740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bg1"/>
                  </a:solidFill>
                  <a:latin typeface="AMX Black" pitchFamily="2" charset="0"/>
                  <a:sym typeface="Quattrocento Sans"/>
                </a:rPr>
                <a:t>Como funciona</a:t>
              </a:r>
            </a:p>
          </p:txBody>
        </p:sp>
      </p:grpSp>
      <p:pic>
        <p:nvPicPr>
          <p:cNvPr id="46" name="Imagem 45">
            <a:extLst>
              <a:ext uri="{FF2B5EF4-FFF2-40B4-BE49-F238E27FC236}">
                <a16:creationId xmlns:a16="http://schemas.microsoft.com/office/drawing/2014/main" id="{30BA1F7F-E894-C8AD-20AC-C13E9CE7B7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8568" y="2314591"/>
            <a:ext cx="1054720" cy="1562632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10F4ACEA-8316-0C33-F8F6-53F999AAF4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962" y="3078410"/>
            <a:ext cx="1053279" cy="1635413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22E09FE8-A34D-5715-C1BA-F0347649C12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575" y="4422121"/>
            <a:ext cx="1053278" cy="156263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6E47BD5E-B437-6F8F-7A86-3A088FB7AB88}"/>
              </a:ext>
            </a:extLst>
          </p:cNvPr>
          <p:cNvGrpSpPr/>
          <p:nvPr/>
        </p:nvGrpSpPr>
        <p:grpSpPr>
          <a:xfrm>
            <a:off x="4737246" y="1914387"/>
            <a:ext cx="1687397" cy="3988425"/>
            <a:chOff x="4737246" y="1914387"/>
            <a:chExt cx="1687397" cy="3988425"/>
          </a:xfrm>
        </p:grpSpPr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F31AC080-3D75-4F60-1B83-FF47BA623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0264" y="1914387"/>
              <a:ext cx="901362" cy="2952509"/>
            </a:xfrm>
            <a:prstGeom prst="rect">
              <a:avLst/>
            </a:prstGeom>
          </p:spPr>
        </p:pic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1BF13C41-FA47-6B9F-1866-B6B9C880AAF9}"/>
                </a:ext>
              </a:extLst>
            </p:cNvPr>
            <p:cNvSpPr txBox="1"/>
            <p:nvPr/>
          </p:nvSpPr>
          <p:spPr>
            <a:xfrm>
              <a:off x="4737246" y="4979482"/>
              <a:ext cx="168739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800" b="1" dirty="0"/>
                <a:t>OLT</a:t>
              </a:r>
            </a:p>
            <a:p>
              <a:pPr algn="ctr"/>
              <a:r>
                <a:rPr lang="pt-BR" b="1" dirty="0" err="1"/>
                <a:t>Optical</a:t>
              </a:r>
              <a:endParaRPr lang="pt-BR" b="1" dirty="0"/>
            </a:p>
            <a:p>
              <a:pPr algn="ctr"/>
              <a:r>
                <a:rPr lang="pt-BR" b="1" dirty="0"/>
                <a:t>Lime Terminal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1EB4908-A142-23F0-664C-EBD1F438D1D1}"/>
              </a:ext>
            </a:extLst>
          </p:cNvPr>
          <p:cNvGrpSpPr/>
          <p:nvPr/>
        </p:nvGrpSpPr>
        <p:grpSpPr>
          <a:xfrm>
            <a:off x="6785745" y="3946316"/>
            <a:ext cx="1687397" cy="1289912"/>
            <a:chOff x="6785745" y="3946316"/>
            <a:chExt cx="1687397" cy="1289912"/>
          </a:xfrm>
        </p:grpSpPr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72B7CC21-6677-6B21-1B90-1A324F657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0587" y="3946316"/>
              <a:ext cx="751938" cy="749603"/>
            </a:xfrm>
            <a:prstGeom prst="rect">
              <a:avLst/>
            </a:prstGeom>
          </p:spPr>
        </p:pic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AB1A078B-AD8F-F3A7-8D6E-EB67D101CA01}"/>
                </a:ext>
              </a:extLst>
            </p:cNvPr>
            <p:cNvSpPr txBox="1"/>
            <p:nvPr/>
          </p:nvSpPr>
          <p:spPr>
            <a:xfrm>
              <a:off x="6785745" y="4866896"/>
              <a:ext cx="16873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800" b="1" dirty="0"/>
                <a:t>Splitter</a:t>
              </a:r>
              <a:endParaRPr lang="pt-BR" b="1" dirty="0"/>
            </a:p>
          </p:txBody>
        </p:sp>
      </p:grp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74130440-ED23-2B49-622B-24E07A094571}"/>
              </a:ext>
            </a:extLst>
          </p:cNvPr>
          <p:cNvCxnSpPr>
            <a:cxnSpLocks/>
          </p:cNvCxnSpPr>
          <p:nvPr/>
        </p:nvCxnSpPr>
        <p:spPr>
          <a:xfrm>
            <a:off x="5943600" y="4321117"/>
            <a:ext cx="15322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id="{DA974D47-C697-8EA5-FFCB-9D3B118AF8F5}"/>
              </a:ext>
            </a:extLst>
          </p:cNvPr>
          <p:cNvCxnSpPr>
            <a:cxnSpLocks/>
          </p:cNvCxnSpPr>
          <p:nvPr/>
        </p:nvCxnSpPr>
        <p:spPr>
          <a:xfrm>
            <a:off x="7768281" y="4321117"/>
            <a:ext cx="25634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ector reto 63">
            <a:extLst>
              <a:ext uri="{FF2B5EF4-FFF2-40B4-BE49-F238E27FC236}">
                <a16:creationId xmlns:a16="http://schemas.microsoft.com/office/drawing/2014/main" id="{57457B55-BB56-2F90-6C42-E13F80C55C3D}"/>
              </a:ext>
            </a:extLst>
          </p:cNvPr>
          <p:cNvCxnSpPr>
            <a:cxnSpLocks/>
          </p:cNvCxnSpPr>
          <p:nvPr/>
        </p:nvCxnSpPr>
        <p:spPr>
          <a:xfrm flipV="1">
            <a:off x="7910918" y="3531343"/>
            <a:ext cx="1178410" cy="6765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ector reto 69">
            <a:extLst>
              <a:ext uri="{FF2B5EF4-FFF2-40B4-BE49-F238E27FC236}">
                <a16:creationId xmlns:a16="http://schemas.microsoft.com/office/drawing/2014/main" id="{30DB2255-A0A7-13CC-3200-2064FF38A953}"/>
              </a:ext>
            </a:extLst>
          </p:cNvPr>
          <p:cNvCxnSpPr>
            <a:cxnSpLocks/>
          </p:cNvCxnSpPr>
          <p:nvPr/>
        </p:nvCxnSpPr>
        <p:spPr>
          <a:xfrm>
            <a:off x="7961870" y="4479390"/>
            <a:ext cx="1033114" cy="8504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6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3F3574D-2C62-6950-BFE1-0DCD3D5460D7}"/>
              </a:ext>
            </a:extLst>
          </p:cNvPr>
          <p:cNvGrpSpPr/>
          <p:nvPr/>
        </p:nvGrpSpPr>
        <p:grpSpPr>
          <a:xfrm>
            <a:off x="1043689" y="1222625"/>
            <a:ext cx="10223057" cy="5384335"/>
            <a:chOff x="1660187" y="2035211"/>
            <a:chExt cx="8871626" cy="4672556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63B99DB3-49B5-0384-1F1C-0A4952F2C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187" y="2035211"/>
              <a:ext cx="8871626" cy="4672556"/>
            </a:xfrm>
            <a:prstGeom prst="rect">
              <a:avLst/>
            </a:prstGeom>
          </p:spPr>
        </p:pic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D94FF5B8-3DE8-32B5-BD4F-6D3063817F4F}"/>
                </a:ext>
              </a:extLst>
            </p:cNvPr>
            <p:cNvSpPr/>
            <p:nvPr/>
          </p:nvSpPr>
          <p:spPr>
            <a:xfrm>
              <a:off x="9998665" y="6199224"/>
              <a:ext cx="461812" cy="466927"/>
            </a:xfrm>
            <a:prstGeom prst="rect">
              <a:avLst/>
            </a:prstGeom>
            <a:solidFill>
              <a:srgbClr val="A09E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Retângulo Arredondado 1">
            <a:extLst>
              <a:ext uri="{FF2B5EF4-FFF2-40B4-BE49-F238E27FC236}">
                <a16:creationId xmlns:a16="http://schemas.microsoft.com/office/drawing/2014/main" id="{8122D9DE-03D0-DC4C-5124-6027A769FC31}"/>
              </a:ext>
            </a:extLst>
          </p:cNvPr>
          <p:cNvSpPr/>
          <p:nvPr/>
        </p:nvSpPr>
        <p:spPr>
          <a:xfrm>
            <a:off x="201336" y="632391"/>
            <a:ext cx="2853349" cy="3444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bg1"/>
                </a:solidFill>
                <a:latin typeface="AMX Black" pitchFamily="2" charset="0"/>
              </a:rPr>
              <a:t>O QUE É</a:t>
            </a:r>
          </a:p>
        </p:txBody>
      </p:sp>
      <p:sp>
        <p:nvSpPr>
          <p:cNvPr id="13" name="Retângulo Arredondado 15">
            <a:extLst>
              <a:ext uri="{FF2B5EF4-FFF2-40B4-BE49-F238E27FC236}">
                <a16:creationId xmlns:a16="http://schemas.microsoft.com/office/drawing/2014/main" id="{0B5EDC4D-39E6-6B6C-6F7E-1F6892FBCFB7}"/>
              </a:ext>
            </a:extLst>
          </p:cNvPr>
          <p:cNvSpPr/>
          <p:nvPr/>
        </p:nvSpPr>
        <p:spPr>
          <a:xfrm>
            <a:off x="3178277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WI-FI 7</a:t>
            </a:r>
          </a:p>
        </p:txBody>
      </p:sp>
      <p:grpSp>
        <p:nvGrpSpPr>
          <p:cNvPr id="14" name="Group 6">
            <a:extLst>
              <a:ext uri="{FF2B5EF4-FFF2-40B4-BE49-F238E27FC236}">
                <a16:creationId xmlns:a16="http://schemas.microsoft.com/office/drawing/2014/main" id="{37570D07-B633-B552-2566-DB130F07916C}"/>
              </a:ext>
            </a:extLst>
          </p:cNvPr>
          <p:cNvGrpSpPr/>
          <p:nvPr/>
        </p:nvGrpSpPr>
        <p:grpSpPr>
          <a:xfrm>
            <a:off x="206491" y="158751"/>
            <a:ext cx="11779017" cy="431602"/>
            <a:chOff x="206491" y="158751"/>
            <a:chExt cx="11779017" cy="431602"/>
          </a:xfrm>
        </p:grpSpPr>
        <p:sp>
          <p:nvSpPr>
            <p:cNvPr id="15" name="Retângulo: Cantos Arredondados 15">
              <a:extLst>
                <a:ext uri="{FF2B5EF4-FFF2-40B4-BE49-F238E27FC236}">
                  <a16:creationId xmlns:a16="http://schemas.microsoft.com/office/drawing/2014/main" id="{BA5D54E1-02EA-CEDC-B427-62566FB9CE32}"/>
                </a:ext>
              </a:extLst>
            </p:cNvPr>
            <p:cNvSpPr/>
            <p:nvPr/>
          </p:nvSpPr>
          <p:spPr>
            <a:xfrm>
              <a:off x="206491" y="158751"/>
              <a:ext cx="11779017" cy="431602"/>
            </a:xfrm>
            <a:prstGeom prst="roundRect">
              <a:avLst/>
            </a:prstGeom>
            <a:gradFill>
              <a:gsLst>
                <a:gs pos="100000">
                  <a:srgbClr val="AA0000"/>
                </a:gs>
                <a:gs pos="0">
                  <a:srgbClr val="61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Gráfico 16">
              <a:extLst>
                <a:ext uri="{FF2B5EF4-FFF2-40B4-BE49-F238E27FC236}">
                  <a16:creationId xmlns:a16="http://schemas.microsoft.com/office/drawing/2014/main" id="{3D2F84C1-8476-BE8A-D300-2AA8FB97F59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5621" y="251040"/>
              <a:ext cx="1523323" cy="247025"/>
            </a:xfrm>
            <a:prstGeom prst="rect">
              <a:avLst/>
            </a:prstGeom>
          </p:spPr>
        </p:pic>
        <p:sp>
          <p:nvSpPr>
            <p:cNvPr id="17" name="CaixaDeTexto 17">
              <a:extLst>
                <a:ext uri="{FF2B5EF4-FFF2-40B4-BE49-F238E27FC236}">
                  <a16:creationId xmlns:a16="http://schemas.microsoft.com/office/drawing/2014/main" id="{C1E25CC6-3B8C-A68A-D740-64B9B393CEAF}"/>
                </a:ext>
              </a:extLst>
            </p:cNvPr>
            <p:cNvSpPr txBox="1"/>
            <p:nvPr/>
          </p:nvSpPr>
          <p:spPr>
            <a:xfrm>
              <a:off x="4562579" y="220664"/>
              <a:ext cx="3066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altLang="en-US" sz="1400" kern="1200" dirty="0">
                  <a:solidFill>
                    <a:schemeClr val="bg1"/>
                  </a:solidFill>
                  <a:latin typeface="AMX" pitchFamily="2" charset="0"/>
                  <a:ea typeface="+mn-ea"/>
                  <a:cs typeface="+mn-cs"/>
                </a:rPr>
                <a:t>GIGA VELOCIDADES DE BANDA LARGA</a:t>
              </a:r>
            </a:p>
          </p:txBody>
        </p:sp>
        <p:pic>
          <p:nvPicPr>
            <p:cNvPr id="18" name="Graphic 10">
              <a:extLst>
                <a:ext uri="{FF2B5EF4-FFF2-40B4-BE49-F238E27FC236}">
                  <a16:creationId xmlns:a16="http://schemas.microsoft.com/office/drawing/2014/main" id="{118D65D8-79CA-8BB5-0E62-85CA0D3C5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9512" y="242036"/>
              <a:ext cx="702681" cy="265033"/>
            </a:xfrm>
            <a:prstGeom prst="rect">
              <a:avLst/>
            </a:prstGeom>
          </p:spPr>
        </p:pic>
      </p:grpSp>
      <p:sp>
        <p:nvSpPr>
          <p:cNvPr id="19" name="Retângulo Arredondado 15">
            <a:extLst>
              <a:ext uri="{FF2B5EF4-FFF2-40B4-BE49-F238E27FC236}">
                <a16:creationId xmlns:a16="http://schemas.microsoft.com/office/drawing/2014/main" id="{7A930F18-518E-FDDB-AD1E-91B0E6A56578}"/>
              </a:ext>
            </a:extLst>
          </p:cNvPr>
          <p:cNvSpPr/>
          <p:nvPr/>
        </p:nvSpPr>
        <p:spPr>
          <a:xfrm>
            <a:off x="6155218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20" name="Retângulo Arredondado 15">
            <a:extLst>
              <a:ext uri="{FF2B5EF4-FFF2-40B4-BE49-F238E27FC236}">
                <a16:creationId xmlns:a16="http://schemas.microsoft.com/office/drawing/2014/main" id="{F523AB81-6B8E-695D-69F5-7804339E7A66}"/>
              </a:ext>
            </a:extLst>
          </p:cNvPr>
          <p:cNvSpPr/>
          <p:nvPr/>
        </p:nvSpPr>
        <p:spPr>
          <a:xfrm>
            <a:off x="9132159" y="632391"/>
            <a:ext cx="2853349" cy="344401"/>
          </a:xfrm>
          <a:prstGeom prst="roundRect">
            <a:avLst/>
          </a:prstGeom>
          <a:gradFill>
            <a:gsLst>
              <a:gs pos="0">
                <a:srgbClr val="F2F2F2"/>
              </a:gs>
              <a:gs pos="100000">
                <a:srgbClr val="B9B6B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  <a:latin typeface="AMX Black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VENDER</a:t>
            </a:r>
          </a:p>
        </p:txBody>
      </p:sp>
    </p:spTree>
    <p:extLst>
      <p:ext uri="{BB962C8B-B14F-4D97-AF65-F5344CB8AC3E}">
        <p14:creationId xmlns:p14="http://schemas.microsoft.com/office/powerpoint/2010/main" val="1471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9519B9-B4BF-471C-8A79-21E908FFA6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121849-4437-4D97-8050-36BB5475C8C5}">
  <ds:schemaRefs>
    <ds:schemaRef ds:uri="http://schemas.microsoft.com/office/2006/documentManagement/types"/>
    <ds:schemaRef ds:uri="05ec3496-d55f-4088-b91d-c078abc80e92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1d509b4-a50c-4eb4-9c41-c741e6a75022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EBF86E5-EC9C-4D25-8435-033595C1A1A5}">
  <ds:schemaRefs>
    <ds:schemaRef ds:uri="05ec3496-d55f-4088-b91d-c078abc80e92"/>
    <ds:schemaRef ds:uri="81d509b4-a50c-4eb4-9c41-c741e6a750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Reframe_Modelo_PPT_DI</Template>
  <TotalTime>1169</TotalTime>
  <Words>4666</Words>
  <Application>Microsoft Macintosh PowerPoint</Application>
  <PresentationFormat>Widescreen</PresentationFormat>
  <Paragraphs>598</Paragraphs>
  <Slides>44</Slides>
  <Notes>43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AMX</vt:lpstr>
      <vt:lpstr>AMX Black</vt:lpstr>
      <vt:lpstr>AMX Medium</vt:lpstr>
      <vt:lpstr>Aptos</vt:lpstr>
      <vt:lpstr>Arial</vt:lpstr>
      <vt:lpstr>Arial Black</vt:lpstr>
      <vt:lpstr>Calibri</vt:lpstr>
      <vt:lpstr>Verdana</vt:lpstr>
      <vt:lpstr>Wingdings</vt:lpstr>
      <vt:lpstr>Template-DI-oficial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Débora Neves</dc:creator>
  <cp:lastModifiedBy>Renato Gangoni</cp:lastModifiedBy>
  <cp:revision>103</cp:revision>
  <dcterms:created xsi:type="dcterms:W3CDTF">2025-01-06T18:07:00Z</dcterms:created>
  <dcterms:modified xsi:type="dcterms:W3CDTF">2026-04-22T22:21:31Z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830D11A151C34AB0AF1FA525302B10B5_13</vt:lpwstr>
  </property>
  <property fmtid="{D5CDD505-2E9C-101B-9397-08002B2CF9AE}" pid="3" name="KSOProductBuildVer">
    <vt:lpwstr>1046-12.2.0.19805</vt:lpwstr>
  </property>
  <property fmtid="{D5CDD505-2E9C-101B-9397-08002B2CF9AE}" pid="4" name="ContentTypeId">
    <vt:lpwstr>0x01010030BAA0BFA4660643A687B2FDCEE2805C</vt:lpwstr>
  </property>
  <property fmtid="{D5CDD505-2E9C-101B-9397-08002B2CF9AE}" pid="5" name="MediaServiceImageTags">
    <vt:lpwstr/>
  </property>
</Properties>
</file>