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56"/>
  </p:notesMasterIdLst>
  <p:sldIdLst>
    <p:sldId id="257" r:id="rId5"/>
    <p:sldId id="258" r:id="rId6"/>
    <p:sldId id="259" r:id="rId7"/>
    <p:sldId id="260" r:id="rId8"/>
    <p:sldId id="261" r:id="rId9"/>
    <p:sldId id="557" r:id="rId10"/>
    <p:sldId id="558" r:id="rId11"/>
    <p:sldId id="559" r:id="rId12"/>
    <p:sldId id="560" r:id="rId13"/>
    <p:sldId id="561" r:id="rId14"/>
    <p:sldId id="1552" r:id="rId15"/>
    <p:sldId id="1553" r:id="rId16"/>
    <p:sldId id="1554" r:id="rId17"/>
    <p:sldId id="1555" r:id="rId18"/>
    <p:sldId id="1557" r:id="rId19"/>
    <p:sldId id="1558" r:id="rId20"/>
    <p:sldId id="1556" r:id="rId21"/>
    <p:sldId id="1570" r:id="rId22"/>
    <p:sldId id="2147474334" r:id="rId23"/>
    <p:sldId id="1572" r:id="rId24"/>
    <p:sldId id="2147474335" r:id="rId25"/>
    <p:sldId id="562" r:id="rId26"/>
    <p:sldId id="1575" r:id="rId27"/>
    <p:sldId id="1576" r:id="rId28"/>
    <p:sldId id="1577" r:id="rId29"/>
    <p:sldId id="1578" r:id="rId30"/>
    <p:sldId id="2147474305" r:id="rId31"/>
    <p:sldId id="2147474304" r:id="rId32"/>
    <p:sldId id="2147474336" r:id="rId33"/>
    <p:sldId id="2147474337" r:id="rId34"/>
    <p:sldId id="2147474339" r:id="rId35"/>
    <p:sldId id="2147474338" r:id="rId36"/>
    <p:sldId id="1579" r:id="rId37"/>
    <p:sldId id="2147474306" r:id="rId38"/>
    <p:sldId id="2147474308" r:id="rId39"/>
    <p:sldId id="2147474317" r:id="rId40"/>
    <p:sldId id="2147474318" r:id="rId41"/>
    <p:sldId id="563" r:id="rId42"/>
    <p:sldId id="2147474319" r:id="rId43"/>
    <p:sldId id="2147474324" r:id="rId44"/>
    <p:sldId id="2147474325" r:id="rId45"/>
    <p:sldId id="2147474326" r:id="rId46"/>
    <p:sldId id="2147474327" r:id="rId47"/>
    <p:sldId id="2147474328" r:id="rId48"/>
    <p:sldId id="2147474329" r:id="rId49"/>
    <p:sldId id="2147474330" r:id="rId50"/>
    <p:sldId id="2147474331" r:id="rId51"/>
    <p:sldId id="2147474332" r:id="rId52"/>
    <p:sldId id="596" r:id="rId53"/>
    <p:sldId id="2147474333" r:id="rId54"/>
    <p:sldId id="319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83C7ED-59CE-427E-909F-02CA6F6B0B08}">
          <p14:sldIdLst>
            <p14:sldId id="257"/>
            <p14:sldId id="258"/>
            <p14:sldId id="259"/>
            <p14:sldId id="260"/>
            <p14:sldId id="261"/>
            <p14:sldId id="557"/>
            <p14:sldId id="558"/>
            <p14:sldId id="559"/>
            <p14:sldId id="560"/>
          </p14:sldIdLst>
        </p14:section>
        <p14:section name="A SOLUÇÃO" id="{D85084A9-33E0-4BDD-B0FB-68D9C28B75FE}">
          <p14:sldIdLst>
            <p14:sldId id="561"/>
            <p14:sldId id="1552"/>
            <p14:sldId id="1553"/>
            <p14:sldId id="1554"/>
            <p14:sldId id="1555"/>
            <p14:sldId id="1557"/>
            <p14:sldId id="1558"/>
            <p14:sldId id="1556"/>
            <p14:sldId id="1570"/>
            <p14:sldId id="2147474334"/>
            <p14:sldId id="1572"/>
            <p14:sldId id="2147474335"/>
          </p14:sldIdLst>
        </p14:section>
        <p14:section name="COMO VENDER" id="{1CF7DC28-7B5D-4AAC-A8A6-8A2636189407}">
          <p14:sldIdLst>
            <p14:sldId id="562"/>
            <p14:sldId id="1575"/>
            <p14:sldId id="1576"/>
            <p14:sldId id="1577"/>
            <p14:sldId id="1578"/>
            <p14:sldId id="2147474305"/>
            <p14:sldId id="2147474304"/>
            <p14:sldId id="2147474336"/>
            <p14:sldId id="2147474337"/>
            <p14:sldId id="2147474339"/>
            <p14:sldId id="2147474338"/>
            <p14:sldId id="1579"/>
            <p14:sldId id="2147474306"/>
            <p14:sldId id="2147474308"/>
            <p14:sldId id="2147474317"/>
            <p14:sldId id="2147474318"/>
          </p14:sldIdLst>
        </p14:section>
        <p14:section name="FLUXOS DA JORNADA" id="{4564EA67-582E-47E4-823F-0C2EF8763D62}">
          <p14:sldIdLst>
            <p14:sldId id="563"/>
            <p14:sldId id="2147474319"/>
            <p14:sldId id="2147474324"/>
            <p14:sldId id="2147474325"/>
            <p14:sldId id="2147474326"/>
            <p14:sldId id="2147474327"/>
            <p14:sldId id="2147474328"/>
            <p14:sldId id="2147474329"/>
            <p14:sldId id="2147474330"/>
            <p14:sldId id="2147474331"/>
            <p14:sldId id="2147474332"/>
            <p14:sldId id="596"/>
            <p14:sldId id="214747433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00"/>
    <a:srgbClr val="B4C7E7"/>
    <a:srgbClr val="93B15A"/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9DE0B-C4A5-EE20-F423-BAFBC547EC2F}" v="2" dt="2026-05-05T20:58:49.934"/>
    <p1510:client id="{D2BC57FE-E096-6752-C9DF-DFC8F86CB8E5}" v="64" dt="2026-05-05T20:58:10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6" autoAdjust="0"/>
    <p:restoredTop sz="72277" autoAdjust="0"/>
  </p:normalViewPr>
  <p:slideViewPr>
    <p:cSldViewPr snapToGrid="0">
      <p:cViewPr>
        <p:scale>
          <a:sx n="63" d="100"/>
          <a:sy n="63" d="100"/>
        </p:scale>
        <p:origin x="1944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m Rocha" userId="S::yasmim.rocha@reframelearning.com::9cf38ee7-3380-4652-b5c9-1315b4a54869" providerId="AD" clId="Web-{D2BC57FE-E096-6752-C9DF-DFC8F86CB8E5}"/>
    <pc:docChg chg="addSld delSld modSection">
      <pc:chgData name="Yasmim Rocha" userId="S::yasmim.rocha@reframelearning.com::9cf38ee7-3380-4652-b5c9-1315b4a54869" providerId="AD" clId="Web-{D2BC57FE-E096-6752-C9DF-DFC8F86CB8E5}" dt="2026-05-05T20:58:10.488" v="63"/>
      <pc:docMkLst>
        <pc:docMk/>
      </pc:docMkLst>
      <pc:sldChg chg="add del">
        <pc:chgData name="Yasmim Rocha" userId="S::yasmim.rocha@reframelearning.com::9cf38ee7-3380-4652-b5c9-1315b4a54869" providerId="AD" clId="Web-{D2BC57FE-E096-6752-C9DF-DFC8F86CB8E5}" dt="2026-05-05T20:58:10.488" v="63"/>
        <pc:sldMkLst>
          <pc:docMk/>
          <pc:sldMk cId="497904524" sldId="319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3.410" v="17"/>
        <pc:sldMkLst>
          <pc:docMk/>
          <pc:sldMk cId="1901671634" sldId="562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6.660" v="50"/>
        <pc:sldMkLst>
          <pc:docMk/>
          <pc:sldMk cId="3263899569" sldId="563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10.332" v="61"/>
        <pc:sldMkLst>
          <pc:docMk/>
          <pc:sldMk cId="1936953209" sldId="596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3.457" v="18"/>
        <pc:sldMkLst>
          <pc:docMk/>
          <pc:sldMk cId="3588515090" sldId="1575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3.503" v="19"/>
        <pc:sldMkLst>
          <pc:docMk/>
          <pc:sldMk cId="4085951609" sldId="1576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3.628" v="20"/>
        <pc:sldMkLst>
          <pc:docMk/>
          <pc:sldMk cId="773144502" sldId="1577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3.707" v="21"/>
        <pc:sldMkLst>
          <pc:docMk/>
          <pc:sldMk cId="1974487322" sldId="1578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222" v="28"/>
        <pc:sldMkLst>
          <pc:docMk/>
          <pc:sldMk cId="3347251773" sldId="1579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003" v="23"/>
        <pc:sldMkLst>
          <pc:docMk/>
          <pc:sldMk cId="926810911" sldId="2147474304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3.863" v="22"/>
        <pc:sldMkLst>
          <pc:docMk/>
          <pc:sldMk cId="2565670165" sldId="2147474305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332" v="29"/>
        <pc:sldMkLst>
          <pc:docMk/>
          <pc:sldMk cId="398964362" sldId="2147474306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488" v="30"/>
        <pc:sldMkLst>
          <pc:docMk/>
          <pc:sldMk cId="2985882500" sldId="2147474308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597" v="31"/>
        <pc:sldMkLst>
          <pc:docMk/>
          <pc:sldMk cId="671512312" sldId="2147474317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644" v="32"/>
        <pc:sldMkLst>
          <pc:docMk/>
          <pc:sldMk cId="2818235910" sldId="2147474318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6.707" v="51"/>
        <pc:sldMkLst>
          <pc:docMk/>
          <pc:sldMk cId="2736519993" sldId="2147474319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6.832" v="52"/>
        <pc:sldMkLst>
          <pc:docMk/>
          <pc:sldMk cId="579905959" sldId="2147474324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7.066" v="53"/>
        <pc:sldMkLst>
          <pc:docMk/>
          <pc:sldMk cId="2174202754" sldId="2147474325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7.691" v="54"/>
        <pc:sldMkLst>
          <pc:docMk/>
          <pc:sldMk cId="1199560732" sldId="2147474326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8.425" v="55"/>
        <pc:sldMkLst>
          <pc:docMk/>
          <pc:sldMk cId="4131726287" sldId="2147474327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8.644" v="56"/>
        <pc:sldMkLst>
          <pc:docMk/>
          <pc:sldMk cId="844315797" sldId="2147474328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9.082" v="57"/>
        <pc:sldMkLst>
          <pc:docMk/>
          <pc:sldMk cId="26196011" sldId="2147474329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9.363" v="58"/>
        <pc:sldMkLst>
          <pc:docMk/>
          <pc:sldMk cId="2902117358" sldId="2147474330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09.832" v="59"/>
        <pc:sldMkLst>
          <pc:docMk/>
          <pc:sldMk cId="1297190412" sldId="2147474331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10.253" v="60"/>
        <pc:sldMkLst>
          <pc:docMk/>
          <pc:sldMk cId="4003871413" sldId="2147474332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8:10.441" v="62"/>
        <pc:sldMkLst>
          <pc:docMk/>
          <pc:sldMk cId="3508192228" sldId="2147474333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066" v="24"/>
        <pc:sldMkLst>
          <pc:docMk/>
          <pc:sldMk cId="4063917469" sldId="2147474336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113" v="25"/>
        <pc:sldMkLst>
          <pc:docMk/>
          <pc:sldMk cId="2209660991" sldId="2147474337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191" v="27"/>
        <pc:sldMkLst>
          <pc:docMk/>
          <pc:sldMk cId="11295582" sldId="2147474338"/>
        </pc:sldMkLst>
      </pc:sldChg>
      <pc:sldChg chg="add del">
        <pc:chgData name="Yasmim Rocha" userId="S::yasmim.rocha@reframelearning.com::9cf38ee7-3380-4652-b5c9-1315b4a54869" providerId="AD" clId="Web-{D2BC57FE-E096-6752-C9DF-DFC8F86CB8E5}" dt="2026-05-05T20:57:44.160" v="26"/>
        <pc:sldMkLst>
          <pc:docMk/>
          <pc:sldMk cId="2832163783" sldId="2147474339"/>
        </pc:sldMkLst>
      </pc:sldChg>
    </pc:docChg>
  </pc:docChgLst>
  <pc:docChgLst>
    <pc:chgData name="Yasmim Rocha" userId="S::yasmim.rocha@reframelearning.com::9cf38ee7-3380-4652-b5c9-1315b4a54869" providerId="AD" clId="Web-{2689DE0B-C4A5-EE20-F423-BAFBC547EC2F}"/>
    <pc:docChg chg="modSection">
      <pc:chgData name="Yasmim Rocha" userId="S::yasmim.rocha@reframelearning.com::9cf38ee7-3380-4652-b5c9-1315b4a54869" providerId="AD" clId="Web-{2689DE0B-C4A5-EE20-F423-BAFBC547EC2F}" dt="2026-05-05T20:58:49.934" v="1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4C142-1A38-0947-9A97-0003D448A87A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DA004F8-3DE2-BA4D-9D8B-888A2333E04C}">
      <dgm:prSet custT="1"/>
      <dgm:spPr/>
      <dgm:t>
        <a:bodyPr/>
        <a:lstStyle/>
        <a:p>
          <a:r>
            <a:rPr lang="pt-BR" sz="1800" dirty="0"/>
            <a:t>Pertencer à base</a:t>
          </a:r>
        </a:p>
      </dgm:t>
    </dgm:pt>
    <dgm:pt modelId="{5C7789C5-E03D-674A-B84C-6DD44A69791E}" type="parTrans" cxnId="{E1CC0643-B79D-DE4A-B762-0B0C5393D5C9}">
      <dgm:prSet/>
      <dgm:spPr/>
      <dgm:t>
        <a:bodyPr/>
        <a:lstStyle/>
        <a:p>
          <a:endParaRPr lang="pt-BR" sz="1800"/>
        </a:p>
      </dgm:t>
    </dgm:pt>
    <dgm:pt modelId="{B993D1F5-6479-8848-BD9A-9E5D668C0002}" type="sibTrans" cxnId="{E1CC0643-B79D-DE4A-B762-0B0C5393D5C9}">
      <dgm:prSet/>
      <dgm:spPr/>
      <dgm:t>
        <a:bodyPr/>
        <a:lstStyle/>
        <a:p>
          <a:endParaRPr lang="pt-BR" sz="1800"/>
        </a:p>
      </dgm:t>
    </dgm:pt>
    <dgm:pt modelId="{90BA1682-42AC-694F-90C3-1773AE006A46}">
      <dgm:prSet custT="1"/>
      <dgm:spPr/>
      <dgm:t>
        <a:bodyPr/>
        <a:lstStyle/>
        <a:p>
          <a:r>
            <a:rPr lang="pt-BR" sz="1800" dirty="0"/>
            <a:t>Estar adimplente</a:t>
          </a:r>
        </a:p>
      </dgm:t>
    </dgm:pt>
    <dgm:pt modelId="{2E467C48-C6E0-F743-88A0-59A439EC8800}" type="parTrans" cxnId="{90FFFE25-6986-FD41-857C-CC23D0F41C54}">
      <dgm:prSet/>
      <dgm:spPr/>
      <dgm:t>
        <a:bodyPr/>
        <a:lstStyle/>
        <a:p>
          <a:endParaRPr lang="pt-BR" sz="1800"/>
        </a:p>
      </dgm:t>
    </dgm:pt>
    <dgm:pt modelId="{80CA6C62-4707-F546-8D0F-8681BFE30F7C}" type="sibTrans" cxnId="{90FFFE25-6986-FD41-857C-CC23D0F41C54}">
      <dgm:prSet/>
      <dgm:spPr/>
      <dgm:t>
        <a:bodyPr/>
        <a:lstStyle/>
        <a:p>
          <a:endParaRPr lang="pt-BR" sz="1800"/>
        </a:p>
      </dgm:t>
    </dgm:pt>
    <dgm:pt modelId="{B4F994A1-00B5-9F4E-936D-57C22A386D3E}">
      <dgm:prSet custT="1"/>
      <dgm:spPr/>
      <dgm:t>
        <a:bodyPr/>
        <a:lstStyle/>
        <a:p>
          <a:r>
            <a:rPr lang="pt-BR" sz="1800" dirty="0"/>
            <a:t>Possuir fatura mensal a partir de </a:t>
          </a:r>
          <a:r>
            <a:rPr lang="pt-BR" sz="1800" dirty="0" err="1"/>
            <a:t>R</a:t>
          </a:r>
          <a:r>
            <a:rPr lang="pt-BR" sz="1800" dirty="0"/>
            <a:t>$ 1 mil</a:t>
          </a:r>
        </a:p>
      </dgm:t>
    </dgm:pt>
    <dgm:pt modelId="{7D3B2BA8-578D-AC43-97A2-E93041C3F55B}" type="parTrans" cxnId="{17148A35-CAE9-B745-BE87-5F67B92D4B42}">
      <dgm:prSet/>
      <dgm:spPr/>
      <dgm:t>
        <a:bodyPr/>
        <a:lstStyle/>
        <a:p>
          <a:endParaRPr lang="pt-BR" sz="1800"/>
        </a:p>
      </dgm:t>
    </dgm:pt>
    <dgm:pt modelId="{317C3BFB-12F1-5E49-BD5B-0B8929E36AD9}" type="sibTrans" cxnId="{17148A35-CAE9-B745-BE87-5F67B92D4B42}">
      <dgm:prSet/>
      <dgm:spPr/>
      <dgm:t>
        <a:bodyPr/>
        <a:lstStyle/>
        <a:p>
          <a:endParaRPr lang="pt-BR" sz="1800"/>
        </a:p>
      </dgm:t>
    </dgm:pt>
    <dgm:pt modelId="{E679D5FB-7002-0246-9965-BF2171C00EE1}">
      <dgm:prSet custT="1"/>
      <dgm:spPr/>
      <dgm:t>
        <a:bodyPr/>
        <a:lstStyle/>
        <a:p>
          <a:r>
            <a:rPr lang="pt-BR" sz="1800" dirty="0"/>
            <a:t>Atender aos critérios de crédito</a:t>
          </a:r>
        </a:p>
      </dgm:t>
    </dgm:pt>
    <dgm:pt modelId="{97A25F30-9DD0-BE40-9A02-4BF6722C592B}" type="parTrans" cxnId="{F2B8FA73-0F94-C54D-84A2-335EB64455EB}">
      <dgm:prSet/>
      <dgm:spPr/>
      <dgm:t>
        <a:bodyPr/>
        <a:lstStyle/>
        <a:p>
          <a:endParaRPr lang="pt-BR" sz="1800"/>
        </a:p>
      </dgm:t>
    </dgm:pt>
    <dgm:pt modelId="{C1371747-D312-4D4E-8042-C163587D22CD}" type="sibTrans" cxnId="{F2B8FA73-0F94-C54D-84A2-335EB64455EB}">
      <dgm:prSet/>
      <dgm:spPr/>
      <dgm:t>
        <a:bodyPr/>
        <a:lstStyle/>
        <a:p>
          <a:endParaRPr lang="pt-BR" sz="1800"/>
        </a:p>
      </dgm:t>
    </dgm:pt>
    <dgm:pt modelId="{0A8ED2EF-82EF-3445-893C-56D39E382B10}">
      <dgm:prSet custT="1"/>
      <dgm:spPr/>
      <dgm:t>
        <a:bodyPr/>
        <a:lstStyle/>
        <a:p>
          <a:r>
            <a:rPr lang="pt-BR" sz="1800" dirty="0"/>
            <a:t>Manter um bom histórico</a:t>
          </a:r>
        </a:p>
      </dgm:t>
    </dgm:pt>
    <dgm:pt modelId="{866EA34B-AA64-3F45-9850-862E00B2DC33}" type="parTrans" cxnId="{6D969E39-3E8E-DF47-9ACC-61E2139B4B26}">
      <dgm:prSet/>
      <dgm:spPr/>
      <dgm:t>
        <a:bodyPr/>
        <a:lstStyle/>
        <a:p>
          <a:endParaRPr lang="pt-BR" sz="1800"/>
        </a:p>
      </dgm:t>
    </dgm:pt>
    <dgm:pt modelId="{9CF658EC-AF67-A740-B23F-54192FD41134}" type="sibTrans" cxnId="{6D969E39-3E8E-DF47-9ACC-61E2139B4B26}">
      <dgm:prSet/>
      <dgm:spPr/>
      <dgm:t>
        <a:bodyPr/>
        <a:lstStyle/>
        <a:p>
          <a:endParaRPr lang="pt-BR" sz="1800"/>
        </a:p>
      </dgm:t>
    </dgm:pt>
    <dgm:pt modelId="{35C5B708-1B1C-E349-A7B9-D5DBA03B5D76}" type="pres">
      <dgm:prSet presAssocID="{4864C142-1A38-0947-9A97-0003D448A8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B05745-E7CE-AE48-B417-17D4FF0F413E}" type="pres">
      <dgm:prSet presAssocID="{4DA004F8-3DE2-BA4D-9D8B-888A2333E04C}" presName="vertOne" presStyleCnt="0"/>
      <dgm:spPr/>
    </dgm:pt>
    <dgm:pt modelId="{61783194-D919-1F42-AA11-9437F235C4A0}" type="pres">
      <dgm:prSet presAssocID="{4DA004F8-3DE2-BA4D-9D8B-888A2333E04C}" presName="txOne" presStyleLbl="node0" presStyleIdx="0" presStyleCnt="5">
        <dgm:presLayoutVars>
          <dgm:chPref val="3"/>
        </dgm:presLayoutVars>
      </dgm:prSet>
      <dgm:spPr/>
    </dgm:pt>
    <dgm:pt modelId="{AC7380E1-1973-A54C-9AB4-7F4238BF2ECE}" type="pres">
      <dgm:prSet presAssocID="{4DA004F8-3DE2-BA4D-9D8B-888A2333E04C}" presName="horzOne" presStyleCnt="0"/>
      <dgm:spPr/>
    </dgm:pt>
    <dgm:pt modelId="{E3FE3A39-B7CB-0B47-95C6-48F910333417}" type="pres">
      <dgm:prSet presAssocID="{B993D1F5-6479-8848-BD9A-9E5D668C0002}" presName="sibSpaceOne" presStyleCnt="0"/>
      <dgm:spPr/>
    </dgm:pt>
    <dgm:pt modelId="{78ADBEF5-EE01-0547-9008-C7492CF9D017}" type="pres">
      <dgm:prSet presAssocID="{90BA1682-42AC-694F-90C3-1773AE006A46}" presName="vertOne" presStyleCnt="0"/>
      <dgm:spPr/>
    </dgm:pt>
    <dgm:pt modelId="{0027A6B6-61F2-574A-AF31-971FB57E305A}" type="pres">
      <dgm:prSet presAssocID="{90BA1682-42AC-694F-90C3-1773AE006A46}" presName="txOne" presStyleLbl="node0" presStyleIdx="1" presStyleCnt="5">
        <dgm:presLayoutVars>
          <dgm:chPref val="3"/>
        </dgm:presLayoutVars>
      </dgm:prSet>
      <dgm:spPr/>
    </dgm:pt>
    <dgm:pt modelId="{BB1ADD27-0DAF-A14C-A259-9D05C15C4D7C}" type="pres">
      <dgm:prSet presAssocID="{90BA1682-42AC-694F-90C3-1773AE006A46}" presName="horzOne" presStyleCnt="0"/>
      <dgm:spPr/>
    </dgm:pt>
    <dgm:pt modelId="{656F3ABE-0FCB-9247-8874-0B51B6A27AB0}" type="pres">
      <dgm:prSet presAssocID="{80CA6C62-4707-F546-8D0F-8681BFE30F7C}" presName="sibSpaceOne" presStyleCnt="0"/>
      <dgm:spPr/>
    </dgm:pt>
    <dgm:pt modelId="{73074B2D-1E35-344E-B5B9-BEAC15C80065}" type="pres">
      <dgm:prSet presAssocID="{B4F994A1-00B5-9F4E-936D-57C22A386D3E}" presName="vertOne" presStyleCnt="0"/>
      <dgm:spPr/>
    </dgm:pt>
    <dgm:pt modelId="{9700B6B6-F66A-9B43-A243-6E7F6BF0E815}" type="pres">
      <dgm:prSet presAssocID="{B4F994A1-00B5-9F4E-936D-57C22A386D3E}" presName="txOne" presStyleLbl="node0" presStyleIdx="2" presStyleCnt="5">
        <dgm:presLayoutVars>
          <dgm:chPref val="3"/>
        </dgm:presLayoutVars>
      </dgm:prSet>
      <dgm:spPr/>
    </dgm:pt>
    <dgm:pt modelId="{94418470-0A2A-7141-A8DB-A2A2BD821E9F}" type="pres">
      <dgm:prSet presAssocID="{B4F994A1-00B5-9F4E-936D-57C22A386D3E}" presName="horzOne" presStyleCnt="0"/>
      <dgm:spPr/>
    </dgm:pt>
    <dgm:pt modelId="{9915F683-2D4A-EC46-80D4-3EE3D24700F6}" type="pres">
      <dgm:prSet presAssocID="{317C3BFB-12F1-5E49-BD5B-0B8929E36AD9}" presName="sibSpaceOne" presStyleCnt="0"/>
      <dgm:spPr/>
    </dgm:pt>
    <dgm:pt modelId="{6A69E6C5-E8C6-EB4C-978B-68E029CD6DB3}" type="pres">
      <dgm:prSet presAssocID="{E679D5FB-7002-0246-9965-BF2171C00EE1}" presName="vertOne" presStyleCnt="0"/>
      <dgm:spPr/>
    </dgm:pt>
    <dgm:pt modelId="{64D4EE7A-0483-7F47-8FAD-8425AB540549}" type="pres">
      <dgm:prSet presAssocID="{E679D5FB-7002-0246-9965-BF2171C00EE1}" presName="txOne" presStyleLbl="node0" presStyleIdx="3" presStyleCnt="5">
        <dgm:presLayoutVars>
          <dgm:chPref val="3"/>
        </dgm:presLayoutVars>
      </dgm:prSet>
      <dgm:spPr/>
    </dgm:pt>
    <dgm:pt modelId="{2AFCD9E9-446A-0E41-B5E6-A70344DFA446}" type="pres">
      <dgm:prSet presAssocID="{E679D5FB-7002-0246-9965-BF2171C00EE1}" presName="horzOne" presStyleCnt="0"/>
      <dgm:spPr/>
    </dgm:pt>
    <dgm:pt modelId="{DCDF3DDE-F6F5-F343-A321-939F7FA907E4}" type="pres">
      <dgm:prSet presAssocID="{C1371747-D312-4D4E-8042-C163587D22CD}" presName="sibSpaceOne" presStyleCnt="0"/>
      <dgm:spPr/>
    </dgm:pt>
    <dgm:pt modelId="{088623BD-E268-A148-8639-4676E34A95A2}" type="pres">
      <dgm:prSet presAssocID="{0A8ED2EF-82EF-3445-893C-56D39E382B10}" presName="vertOne" presStyleCnt="0"/>
      <dgm:spPr/>
    </dgm:pt>
    <dgm:pt modelId="{3908857E-C8ED-214D-8651-34C90B34853F}" type="pres">
      <dgm:prSet presAssocID="{0A8ED2EF-82EF-3445-893C-56D39E382B10}" presName="txOne" presStyleLbl="node0" presStyleIdx="4" presStyleCnt="5">
        <dgm:presLayoutVars>
          <dgm:chPref val="3"/>
        </dgm:presLayoutVars>
      </dgm:prSet>
      <dgm:spPr/>
    </dgm:pt>
    <dgm:pt modelId="{EE33E827-8E46-3144-A6A2-66F811C101BB}" type="pres">
      <dgm:prSet presAssocID="{0A8ED2EF-82EF-3445-893C-56D39E382B10}" presName="horzOne" presStyleCnt="0"/>
      <dgm:spPr/>
    </dgm:pt>
  </dgm:ptLst>
  <dgm:cxnLst>
    <dgm:cxn modelId="{C5A41805-DBDD-EB4B-A997-AC8FC8ECCA3B}" type="presOf" srcId="{90BA1682-42AC-694F-90C3-1773AE006A46}" destId="{0027A6B6-61F2-574A-AF31-971FB57E305A}" srcOrd="0" destOrd="0" presId="urn:microsoft.com/office/officeart/2005/8/layout/hierarchy4"/>
    <dgm:cxn modelId="{90FFFE25-6986-FD41-857C-CC23D0F41C54}" srcId="{4864C142-1A38-0947-9A97-0003D448A87A}" destId="{90BA1682-42AC-694F-90C3-1773AE006A46}" srcOrd="1" destOrd="0" parTransId="{2E467C48-C6E0-F743-88A0-59A439EC8800}" sibTransId="{80CA6C62-4707-F546-8D0F-8681BFE30F7C}"/>
    <dgm:cxn modelId="{9956492A-B8C6-2346-A142-D9C526C0FDAE}" type="presOf" srcId="{4864C142-1A38-0947-9A97-0003D448A87A}" destId="{35C5B708-1B1C-E349-A7B9-D5DBA03B5D76}" srcOrd="0" destOrd="0" presId="urn:microsoft.com/office/officeart/2005/8/layout/hierarchy4"/>
    <dgm:cxn modelId="{17148A35-CAE9-B745-BE87-5F67B92D4B42}" srcId="{4864C142-1A38-0947-9A97-0003D448A87A}" destId="{B4F994A1-00B5-9F4E-936D-57C22A386D3E}" srcOrd="2" destOrd="0" parTransId="{7D3B2BA8-578D-AC43-97A2-E93041C3F55B}" sibTransId="{317C3BFB-12F1-5E49-BD5B-0B8929E36AD9}"/>
    <dgm:cxn modelId="{6D969E39-3E8E-DF47-9ACC-61E2139B4B26}" srcId="{4864C142-1A38-0947-9A97-0003D448A87A}" destId="{0A8ED2EF-82EF-3445-893C-56D39E382B10}" srcOrd="4" destOrd="0" parTransId="{866EA34B-AA64-3F45-9850-862E00B2DC33}" sibTransId="{9CF658EC-AF67-A740-B23F-54192FD41134}"/>
    <dgm:cxn modelId="{E1CC0643-B79D-DE4A-B762-0B0C5393D5C9}" srcId="{4864C142-1A38-0947-9A97-0003D448A87A}" destId="{4DA004F8-3DE2-BA4D-9D8B-888A2333E04C}" srcOrd="0" destOrd="0" parTransId="{5C7789C5-E03D-674A-B84C-6DD44A69791E}" sibTransId="{B993D1F5-6479-8848-BD9A-9E5D668C0002}"/>
    <dgm:cxn modelId="{F2B8FA73-0F94-C54D-84A2-335EB64455EB}" srcId="{4864C142-1A38-0947-9A97-0003D448A87A}" destId="{E679D5FB-7002-0246-9965-BF2171C00EE1}" srcOrd="3" destOrd="0" parTransId="{97A25F30-9DD0-BE40-9A02-4BF6722C592B}" sibTransId="{C1371747-D312-4D4E-8042-C163587D22CD}"/>
    <dgm:cxn modelId="{F6E1E4A2-671B-A449-ABFE-5CD94F931D64}" type="presOf" srcId="{0A8ED2EF-82EF-3445-893C-56D39E382B10}" destId="{3908857E-C8ED-214D-8651-34C90B34853F}" srcOrd="0" destOrd="0" presId="urn:microsoft.com/office/officeart/2005/8/layout/hierarchy4"/>
    <dgm:cxn modelId="{11617DAA-5C7D-9F4A-9417-C6C7560A5297}" type="presOf" srcId="{B4F994A1-00B5-9F4E-936D-57C22A386D3E}" destId="{9700B6B6-F66A-9B43-A243-6E7F6BF0E815}" srcOrd="0" destOrd="0" presId="urn:microsoft.com/office/officeart/2005/8/layout/hierarchy4"/>
    <dgm:cxn modelId="{0FB242AE-B47B-9B44-97F6-0E912FE3BB71}" type="presOf" srcId="{4DA004F8-3DE2-BA4D-9D8B-888A2333E04C}" destId="{61783194-D919-1F42-AA11-9437F235C4A0}" srcOrd="0" destOrd="0" presId="urn:microsoft.com/office/officeart/2005/8/layout/hierarchy4"/>
    <dgm:cxn modelId="{E0D6B2C3-3FEB-524F-A299-881F2F2F6FE7}" type="presOf" srcId="{E679D5FB-7002-0246-9965-BF2171C00EE1}" destId="{64D4EE7A-0483-7F47-8FAD-8425AB540549}" srcOrd="0" destOrd="0" presId="urn:microsoft.com/office/officeart/2005/8/layout/hierarchy4"/>
    <dgm:cxn modelId="{5363A742-948F-BB4F-BD47-F9F1AD92F8B8}" type="presParOf" srcId="{35C5B708-1B1C-E349-A7B9-D5DBA03B5D76}" destId="{4BB05745-E7CE-AE48-B417-17D4FF0F413E}" srcOrd="0" destOrd="0" presId="urn:microsoft.com/office/officeart/2005/8/layout/hierarchy4"/>
    <dgm:cxn modelId="{F3153537-DBD2-064E-B1AE-43DE18AD6ACD}" type="presParOf" srcId="{4BB05745-E7CE-AE48-B417-17D4FF0F413E}" destId="{61783194-D919-1F42-AA11-9437F235C4A0}" srcOrd="0" destOrd="0" presId="urn:microsoft.com/office/officeart/2005/8/layout/hierarchy4"/>
    <dgm:cxn modelId="{394DECBC-CBAB-8845-B5D6-8C6F81FD3BCF}" type="presParOf" srcId="{4BB05745-E7CE-AE48-B417-17D4FF0F413E}" destId="{AC7380E1-1973-A54C-9AB4-7F4238BF2ECE}" srcOrd="1" destOrd="0" presId="urn:microsoft.com/office/officeart/2005/8/layout/hierarchy4"/>
    <dgm:cxn modelId="{A499853D-FC0D-154B-A04B-EFE0C8E0F899}" type="presParOf" srcId="{35C5B708-1B1C-E349-A7B9-D5DBA03B5D76}" destId="{E3FE3A39-B7CB-0B47-95C6-48F910333417}" srcOrd="1" destOrd="0" presId="urn:microsoft.com/office/officeart/2005/8/layout/hierarchy4"/>
    <dgm:cxn modelId="{2800F03B-CDB4-134D-8725-B70A5287A3B0}" type="presParOf" srcId="{35C5B708-1B1C-E349-A7B9-D5DBA03B5D76}" destId="{78ADBEF5-EE01-0547-9008-C7492CF9D017}" srcOrd="2" destOrd="0" presId="urn:microsoft.com/office/officeart/2005/8/layout/hierarchy4"/>
    <dgm:cxn modelId="{66BA3767-C5B0-AB43-BDB5-28005DE04FD0}" type="presParOf" srcId="{78ADBEF5-EE01-0547-9008-C7492CF9D017}" destId="{0027A6B6-61F2-574A-AF31-971FB57E305A}" srcOrd="0" destOrd="0" presId="urn:microsoft.com/office/officeart/2005/8/layout/hierarchy4"/>
    <dgm:cxn modelId="{DD757281-1568-964B-B9F3-7C07A58E1F49}" type="presParOf" srcId="{78ADBEF5-EE01-0547-9008-C7492CF9D017}" destId="{BB1ADD27-0DAF-A14C-A259-9D05C15C4D7C}" srcOrd="1" destOrd="0" presId="urn:microsoft.com/office/officeart/2005/8/layout/hierarchy4"/>
    <dgm:cxn modelId="{79CAC1B4-11A6-BC42-BBF8-B19A285CB225}" type="presParOf" srcId="{35C5B708-1B1C-E349-A7B9-D5DBA03B5D76}" destId="{656F3ABE-0FCB-9247-8874-0B51B6A27AB0}" srcOrd="3" destOrd="0" presId="urn:microsoft.com/office/officeart/2005/8/layout/hierarchy4"/>
    <dgm:cxn modelId="{D1FF5F1E-2696-2748-832F-2CC6267973F8}" type="presParOf" srcId="{35C5B708-1B1C-E349-A7B9-D5DBA03B5D76}" destId="{73074B2D-1E35-344E-B5B9-BEAC15C80065}" srcOrd="4" destOrd="0" presId="urn:microsoft.com/office/officeart/2005/8/layout/hierarchy4"/>
    <dgm:cxn modelId="{DB1259A4-2B31-014B-8620-9582BEABE3AF}" type="presParOf" srcId="{73074B2D-1E35-344E-B5B9-BEAC15C80065}" destId="{9700B6B6-F66A-9B43-A243-6E7F6BF0E815}" srcOrd="0" destOrd="0" presId="urn:microsoft.com/office/officeart/2005/8/layout/hierarchy4"/>
    <dgm:cxn modelId="{40B164E9-BC92-CE44-B694-BD2AEE2E59F0}" type="presParOf" srcId="{73074B2D-1E35-344E-B5B9-BEAC15C80065}" destId="{94418470-0A2A-7141-A8DB-A2A2BD821E9F}" srcOrd="1" destOrd="0" presId="urn:microsoft.com/office/officeart/2005/8/layout/hierarchy4"/>
    <dgm:cxn modelId="{B5C37CB7-7EF2-8D4A-9E94-7C4FCEBD910A}" type="presParOf" srcId="{35C5B708-1B1C-E349-A7B9-D5DBA03B5D76}" destId="{9915F683-2D4A-EC46-80D4-3EE3D24700F6}" srcOrd="5" destOrd="0" presId="urn:microsoft.com/office/officeart/2005/8/layout/hierarchy4"/>
    <dgm:cxn modelId="{F63A34F4-5914-B747-B54E-86521987EE51}" type="presParOf" srcId="{35C5B708-1B1C-E349-A7B9-D5DBA03B5D76}" destId="{6A69E6C5-E8C6-EB4C-978B-68E029CD6DB3}" srcOrd="6" destOrd="0" presId="urn:microsoft.com/office/officeart/2005/8/layout/hierarchy4"/>
    <dgm:cxn modelId="{978B2E64-B847-014D-8250-8332E58A7CD7}" type="presParOf" srcId="{6A69E6C5-E8C6-EB4C-978B-68E029CD6DB3}" destId="{64D4EE7A-0483-7F47-8FAD-8425AB540549}" srcOrd="0" destOrd="0" presId="urn:microsoft.com/office/officeart/2005/8/layout/hierarchy4"/>
    <dgm:cxn modelId="{93A814C8-E49D-4545-B102-B768EE31B81F}" type="presParOf" srcId="{6A69E6C5-E8C6-EB4C-978B-68E029CD6DB3}" destId="{2AFCD9E9-446A-0E41-B5E6-A70344DFA446}" srcOrd="1" destOrd="0" presId="urn:microsoft.com/office/officeart/2005/8/layout/hierarchy4"/>
    <dgm:cxn modelId="{E62EBBD3-5FAE-AE4F-B66E-659C83AD3F42}" type="presParOf" srcId="{35C5B708-1B1C-E349-A7B9-D5DBA03B5D76}" destId="{DCDF3DDE-F6F5-F343-A321-939F7FA907E4}" srcOrd="7" destOrd="0" presId="urn:microsoft.com/office/officeart/2005/8/layout/hierarchy4"/>
    <dgm:cxn modelId="{A9F52053-1DC4-824E-A131-4884CAD97958}" type="presParOf" srcId="{35C5B708-1B1C-E349-A7B9-D5DBA03B5D76}" destId="{088623BD-E268-A148-8639-4676E34A95A2}" srcOrd="8" destOrd="0" presId="urn:microsoft.com/office/officeart/2005/8/layout/hierarchy4"/>
    <dgm:cxn modelId="{5753F0A9-6B57-8F4F-A2A7-4DA85905BECA}" type="presParOf" srcId="{088623BD-E268-A148-8639-4676E34A95A2}" destId="{3908857E-C8ED-214D-8651-34C90B34853F}" srcOrd="0" destOrd="0" presId="urn:microsoft.com/office/officeart/2005/8/layout/hierarchy4"/>
    <dgm:cxn modelId="{A22586C4-5326-DD49-9090-AA2D570078AB}" type="presParOf" srcId="{088623BD-E268-A148-8639-4676E34A95A2}" destId="{EE33E827-8E46-3144-A6A2-66F811C101BB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83194-D919-1F42-AA11-9437F235C4A0}">
      <dsp:nvSpPr>
        <dsp:cNvPr id="0" name=""/>
        <dsp:cNvSpPr/>
      </dsp:nvSpPr>
      <dsp:spPr>
        <a:xfrm>
          <a:off x="1109" y="0"/>
          <a:ext cx="1963063" cy="13274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Pertencer à base</a:t>
          </a:r>
        </a:p>
      </dsp:txBody>
      <dsp:txXfrm>
        <a:off x="39990" y="38881"/>
        <a:ext cx="1885301" cy="1249734"/>
      </dsp:txXfrm>
    </dsp:sp>
    <dsp:sp modelId="{0027A6B6-61F2-574A-AF31-971FB57E305A}">
      <dsp:nvSpPr>
        <dsp:cNvPr id="0" name=""/>
        <dsp:cNvSpPr/>
      </dsp:nvSpPr>
      <dsp:spPr>
        <a:xfrm>
          <a:off x="2293967" y="0"/>
          <a:ext cx="1963063" cy="13274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Estar adimplente</a:t>
          </a:r>
        </a:p>
      </dsp:txBody>
      <dsp:txXfrm>
        <a:off x="2332848" y="38881"/>
        <a:ext cx="1885301" cy="1249734"/>
      </dsp:txXfrm>
    </dsp:sp>
    <dsp:sp modelId="{9700B6B6-F66A-9B43-A243-6E7F6BF0E815}">
      <dsp:nvSpPr>
        <dsp:cNvPr id="0" name=""/>
        <dsp:cNvSpPr/>
      </dsp:nvSpPr>
      <dsp:spPr>
        <a:xfrm>
          <a:off x="4586825" y="0"/>
          <a:ext cx="1963063" cy="13274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Possuir fatura mensal a partir de </a:t>
          </a:r>
          <a:r>
            <a:rPr lang="pt-BR" sz="1800" kern="1200" dirty="0" err="1"/>
            <a:t>R</a:t>
          </a:r>
          <a:r>
            <a:rPr lang="pt-BR" sz="1800" kern="1200" dirty="0"/>
            <a:t>$ 1 mil</a:t>
          </a:r>
        </a:p>
      </dsp:txBody>
      <dsp:txXfrm>
        <a:off x="4625706" y="38881"/>
        <a:ext cx="1885301" cy="1249734"/>
      </dsp:txXfrm>
    </dsp:sp>
    <dsp:sp modelId="{64D4EE7A-0483-7F47-8FAD-8425AB540549}">
      <dsp:nvSpPr>
        <dsp:cNvPr id="0" name=""/>
        <dsp:cNvSpPr/>
      </dsp:nvSpPr>
      <dsp:spPr>
        <a:xfrm>
          <a:off x="6879683" y="0"/>
          <a:ext cx="1963063" cy="13274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Atender aos critérios de crédito</a:t>
          </a:r>
        </a:p>
      </dsp:txBody>
      <dsp:txXfrm>
        <a:off x="6918564" y="38881"/>
        <a:ext cx="1885301" cy="1249734"/>
      </dsp:txXfrm>
    </dsp:sp>
    <dsp:sp modelId="{3908857E-C8ED-214D-8651-34C90B34853F}">
      <dsp:nvSpPr>
        <dsp:cNvPr id="0" name=""/>
        <dsp:cNvSpPr/>
      </dsp:nvSpPr>
      <dsp:spPr>
        <a:xfrm>
          <a:off x="9172542" y="0"/>
          <a:ext cx="1963063" cy="13274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Manter um bom histórico</a:t>
          </a:r>
        </a:p>
      </dsp:txBody>
      <dsp:txXfrm>
        <a:off x="9211423" y="38881"/>
        <a:ext cx="1885301" cy="124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olorir.com/crosswords/locacao_de_equipamentos-cf7f1a66b6a6a0b01fdb828002109f4a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dê as boas vindas aos participantes.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F0B2B-B77B-45A0-AEDD-D933E088FDC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99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7C938-B402-4028-E068-470DA78D3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14E04C-2773-3C97-AB35-C16D60C79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12C1A2-8880-B332-4C8F-D4A017DDB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apresente os benefícios da solução.</a:t>
            </a:r>
          </a:p>
          <a:p>
            <a:endParaRPr lang="pt-BR" dirty="0"/>
          </a:p>
          <a:p>
            <a:r>
              <a:rPr lang="pt-BR" b="1" dirty="0"/>
              <a:t>Escalabilidade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Possibilidade de expandir ou reduzir rapidamente o parque tecnológico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Ideal para crescimento, projetos temporários ou reorganizações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Evita ativos ociosos ou subutilizados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solução inclui </a:t>
            </a:r>
            <a:r>
              <a:rPr lang="pt-BR" b="1" dirty="0"/>
              <a:t>logística nacional para entrega e coleta dos equipamentos</a:t>
            </a:r>
            <a:r>
              <a:rPr lang="pt-BR" dirty="0"/>
              <a:t>, garantindo que os dispositivos cheguem prontos para uso e sejam recolhidos quando necessário, de acordo com a necessidade da empresa.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6AD0A7-6974-7CAC-3A6D-C07DC340B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403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A6A-2D37-B608-5664-EC40B1EE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962F920-D97C-F5CF-77AA-976176A45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C358B3-4B96-3AF6-6DE8-FCC6D0EF2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apresente os benefícios da solução.</a:t>
            </a:r>
          </a:p>
          <a:p>
            <a:endParaRPr lang="pt-BR" dirty="0"/>
          </a:p>
          <a:p>
            <a:r>
              <a:rPr lang="pt-BR" b="1" dirty="0"/>
              <a:t>Previsibilidade de custos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Modelo de pagamento mensal fixo (OPEX), sem investimento inicial em 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Custos fixos e previsíveis ao longo do contrato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Elimina gastos inesperados com manutenção e suporte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14FEA8-8672-DA66-14A9-F557FBED2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98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ECD79-975D-464F-4232-10B571F8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A40B0B-D314-544C-4509-B061BF917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4C8711-0211-F149-5AA8-106F40BA0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apresente os benefícios da solução.</a:t>
            </a:r>
          </a:p>
          <a:p>
            <a:endParaRPr lang="pt-BR" dirty="0"/>
          </a:p>
          <a:p>
            <a:r>
              <a:rPr lang="pt-BR" b="1" dirty="0"/>
              <a:t>Gestão simplificada de 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Suporte técnico e manutenção inclusos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Logística, substituição e inventário sob responsabilidade da solução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Libera a TI interna para focar em atividades estratégicas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CFB5EE-F617-9ED9-8D24-D8EEFA2AA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00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explique que o cliente poderá escolher entre essas opções.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bg1"/>
                </a:solidFill>
              </a:rPr>
              <a:t>A </a:t>
            </a:r>
            <a:r>
              <a:rPr lang="pt-BR" b="1" dirty="0">
                <a:solidFill>
                  <a:schemeClr val="bg1"/>
                </a:solidFill>
              </a:rPr>
              <a:t>locação</a:t>
            </a:r>
            <a:r>
              <a:rPr lang="pt-BR" dirty="0">
                <a:solidFill>
                  <a:schemeClr val="bg1"/>
                </a:solidFill>
              </a:rPr>
              <a:t> é realizada por meio de contratos de: 36 meses; 48 meses e 60 meses.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671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3022E-8B2A-B8FD-3DC4-A57B73D0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052B7D-E216-1669-4CE8-04AD4837B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881B96-873A-1BF8-1904-743133C84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explique que o cliente poderá escolher entre essas opções.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bg1"/>
                </a:solidFill>
              </a:rPr>
              <a:t>Os </a:t>
            </a:r>
            <a:r>
              <a:rPr lang="pt-BR" sz="1200" b="1" dirty="0">
                <a:solidFill>
                  <a:schemeClr val="bg1"/>
                </a:solidFill>
              </a:rPr>
              <a:t>equipamentos</a:t>
            </a:r>
            <a:r>
              <a:rPr lang="pt-BR" sz="1200" dirty="0">
                <a:solidFill>
                  <a:schemeClr val="bg1"/>
                </a:solidFill>
              </a:rPr>
              <a:t> são organizados em três categoria: </a:t>
            </a:r>
            <a:r>
              <a:rPr lang="pt-BR" sz="1200" b="1" dirty="0">
                <a:solidFill>
                  <a:schemeClr val="bg1"/>
                </a:solidFill>
              </a:rPr>
              <a:t>Básico</a:t>
            </a:r>
            <a:r>
              <a:rPr lang="pt-BR" sz="1200" dirty="0">
                <a:solidFill>
                  <a:schemeClr val="bg1"/>
                </a:solidFill>
              </a:rPr>
              <a:t> – para atividades operacionais simples; </a:t>
            </a:r>
            <a:r>
              <a:rPr lang="pt-BR" sz="1200" b="1" dirty="0">
                <a:solidFill>
                  <a:schemeClr val="bg1"/>
                </a:solidFill>
              </a:rPr>
              <a:t>Intermediário</a:t>
            </a:r>
            <a:r>
              <a:rPr lang="pt-BR" sz="1200" dirty="0">
                <a:solidFill>
                  <a:schemeClr val="bg1"/>
                </a:solidFill>
              </a:rPr>
              <a:t> – para uso profissional padrão; </a:t>
            </a:r>
            <a:r>
              <a:rPr lang="pt-BR" sz="1200" b="1" dirty="0">
                <a:solidFill>
                  <a:schemeClr val="bg1"/>
                </a:solidFill>
              </a:rPr>
              <a:t>Avançado</a:t>
            </a:r>
            <a:r>
              <a:rPr lang="pt-BR" sz="1200" dirty="0">
                <a:solidFill>
                  <a:schemeClr val="bg1"/>
                </a:solidFill>
              </a:rPr>
              <a:t> – para demandas mais exigentes.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2086B6-AEC0-DD2F-D574-A6CFBAEFE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87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explique a atividade e peça para os participantes votarem na sequência correta. </a:t>
            </a:r>
          </a:p>
          <a:p>
            <a:endParaRPr lang="pt-BR" dirty="0"/>
          </a:p>
          <a:p>
            <a:r>
              <a:rPr lang="pt-BR" dirty="0"/>
              <a:t>Segue o texto para a votação:</a:t>
            </a:r>
          </a:p>
          <a:p>
            <a:endParaRPr lang="pt-BR" dirty="0"/>
          </a:p>
          <a:p>
            <a:r>
              <a:rPr lang="pt-BR" dirty="0"/>
              <a:t>Qual a sequência correta?</a:t>
            </a:r>
          </a:p>
          <a:p>
            <a:pPr marL="0" indent="0">
              <a:buNone/>
            </a:pPr>
            <a:r>
              <a:rPr lang="pt-BR" dirty="0"/>
              <a:t>a) c – d – b – a </a:t>
            </a:r>
          </a:p>
          <a:p>
            <a:pPr marL="0" indent="0">
              <a:buNone/>
            </a:pPr>
            <a:r>
              <a:rPr lang="pt-BR" dirty="0"/>
              <a:t>b) b – a – d – c </a:t>
            </a:r>
          </a:p>
          <a:p>
            <a:pPr marL="0" indent="0">
              <a:buNone/>
            </a:pPr>
            <a:r>
              <a:rPr lang="pt-BR" dirty="0"/>
              <a:t>c)  d – c – a – b </a:t>
            </a:r>
          </a:p>
          <a:p>
            <a:r>
              <a:rPr lang="pt-BR" dirty="0"/>
              <a:t>d) a – b – c – d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6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66100-2DD6-1C26-ADE6-CCBD413C3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01FC78-4D24-480E-EAE4-AD1445DC3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82CA8BD-E581-6208-0812-755C37591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Revele as resposta “letra C” e explique quais são as vantagens da locação de equipamentos. </a:t>
            </a:r>
          </a:p>
          <a:p>
            <a:endParaRPr lang="pt-BR" dirty="0"/>
          </a:p>
          <a:p>
            <a:r>
              <a:rPr lang="pt-BR" dirty="0"/>
              <a:t>Segue o texto para a votação:</a:t>
            </a:r>
          </a:p>
          <a:p>
            <a:endParaRPr lang="pt-BR" dirty="0"/>
          </a:p>
          <a:p>
            <a:r>
              <a:rPr lang="pt-BR" dirty="0"/>
              <a:t>Qual a sequência correta?</a:t>
            </a:r>
          </a:p>
          <a:p>
            <a:pPr marL="0" indent="0">
              <a:buNone/>
            </a:pPr>
            <a:r>
              <a:rPr lang="pt-BR" dirty="0"/>
              <a:t>a) c – d – b – a </a:t>
            </a:r>
          </a:p>
          <a:p>
            <a:pPr marL="0" indent="0">
              <a:buNone/>
            </a:pPr>
            <a:r>
              <a:rPr lang="pt-BR" dirty="0"/>
              <a:t>b) b – a – d – c </a:t>
            </a:r>
          </a:p>
          <a:p>
            <a:pPr marL="0" indent="0">
              <a:buNone/>
            </a:pPr>
            <a:r>
              <a:rPr lang="pt-BR" dirty="0"/>
              <a:t>c)  d – c – a – b </a:t>
            </a:r>
          </a:p>
          <a:p>
            <a:r>
              <a:rPr lang="pt-BR" dirty="0"/>
              <a:t>d) a – b – c – d 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E9F503-CFFB-6B3C-6057-D5EBE2E7C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92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567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contextualize a atividade. “Baseado em tudo o que vimos até agora, imagine qual é o perfil do público-alvo da Locação de equipamentos. Selecione as opções que constituem o público-alvo de acordo com a sua análise da solução apresentada.”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Envie a questão no chat para votação no </a:t>
            </a:r>
            <a:r>
              <a:rPr lang="pt-BR" dirty="0" err="1"/>
              <a:t>teams</a:t>
            </a:r>
            <a:r>
              <a:rPr lang="pt-BR" dirty="0"/>
              <a:t>. Texto da atividade: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chemeClr val="bg1"/>
                </a:solidFill>
              </a:rPr>
              <a:t>Baseado em tudo o que vimos até agora, imagine qual é o perfil do público-alvo da Locação de equipamentos. Selecione as opções que constituem o público-alvo de acordo com a sua análise da solução apresentada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200" dirty="0">
                <a:solidFill>
                  <a:schemeClr val="bg1"/>
                </a:solidFill>
              </a:rPr>
              <a:t>Empresa Estatal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200" dirty="0">
                <a:solidFill>
                  <a:schemeClr val="bg1"/>
                </a:solidFill>
              </a:rPr>
              <a:t>Empresa Média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200" dirty="0">
                <a:solidFill>
                  <a:schemeClr val="bg1"/>
                </a:solidFill>
              </a:rPr>
              <a:t>Empresas com parque de TI (notebooks/tablets)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200" dirty="0">
                <a:solidFill>
                  <a:schemeClr val="bg1"/>
                </a:solidFill>
              </a:rPr>
              <a:t>Empresa com trabalho manufaturado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200" dirty="0">
                <a:solidFill>
                  <a:schemeClr val="bg1"/>
                </a:solidFill>
              </a:rPr>
              <a:t>Segmento de escritório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953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/>
              <a:t>Facilitador, explique que apesar da resposta o perfil de público-alvo desta solução é muito flexível. Porque, basta a empresa precisar de tablets e notebooks e estarem dentro da legibilidade para contratar o serviço. Portanto, grandes e pequenas empresas podem contratar, assim como empresas de diversos setores e áreas, como: Logística; </a:t>
            </a:r>
            <a:r>
              <a:rPr lang="pt-BR" dirty="0" err="1"/>
              <a:t>Escrítório</a:t>
            </a:r>
            <a:r>
              <a:rPr lang="pt-BR" dirty="0"/>
              <a:t>; Industria; Educação; Clínicas, entre outras.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27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alibri"/>
                <a:ea typeface="Calibri"/>
                <a:cs typeface="Calibri"/>
              </a:rPr>
              <a:t>Facilitador</a:t>
            </a:r>
            <a:r>
              <a:rPr lang="en-US" dirty="0">
                <a:latin typeface="Calibri"/>
                <a:ea typeface="Calibri"/>
                <a:cs typeface="Calibri"/>
              </a:rPr>
              <a:t>: </a:t>
            </a:r>
            <a:r>
              <a:rPr lang="en-US" dirty="0" err="1">
                <a:latin typeface="Calibri"/>
                <a:ea typeface="Calibri"/>
                <a:cs typeface="Calibri"/>
              </a:rPr>
              <a:t>Reforce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combinados</a:t>
            </a:r>
            <a:r>
              <a:rPr lang="en-US" dirty="0">
                <a:latin typeface="Calibri"/>
                <a:ea typeface="Calibri"/>
                <a:cs typeface="Calibri"/>
              </a:rPr>
              <a:t> junto </a:t>
            </a:r>
            <a:r>
              <a:rPr lang="en-US" dirty="0" err="1">
                <a:latin typeface="Calibri"/>
                <a:ea typeface="Calibri"/>
                <a:cs typeface="Calibri"/>
              </a:rPr>
              <a:t>ao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grupo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EE787-2C99-464E-AE90-AA763E101C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60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explique que </a:t>
            </a:r>
            <a:r>
              <a:rPr lang="pt-BR" b="0" dirty="0">
                <a:solidFill>
                  <a:schemeClr val="bg1"/>
                </a:solidFill>
              </a:rPr>
              <a:t>para compor o público elegível, o cliente deve: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dirty="0">
                <a:solidFill>
                  <a:schemeClr val="bg1"/>
                </a:solidFill>
              </a:rPr>
              <a:t>pertencer à base, com no mínimo 12 meses de relacionamento;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dirty="0">
                <a:solidFill>
                  <a:schemeClr val="bg1"/>
                </a:solidFill>
              </a:rPr>
              <a:t>estar adimplente;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dirty="0">
                <a:solidFill>
                  <a:schemeClr val="bg1"/>
                </a:solidFill>
              </a:rPr>
              <a:t>possuir fatura mensal a partir de R$ 1 mil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dirty="0">
                <a:solidFill>
                  <a:schemeClr val="bg1"/>
                </a:solidFill>
              </a:rPr>
              <a:t>atender aos critérios de crédito, com score mínimo definido;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0" dirty="0">
                <a:solidFill>
                  <a:schemeClr val="bg1"/>
                </a:solidFill>
              </a:rPr>
              <a:t>não ter histórico recente de inadimplência ou renegociação recorrente.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32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clique na tela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319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E7D3D-F67E-A577-8B61-AFC0BCA23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F869B2-B5D2-8F0B-AF6E-AF5448547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DFB999B-1F04-8C0F-C19D-5FF44EBFE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explique que é importante e</a:t>
            </a:r>
            <a:r>
              <a:rPr lang="pt-BR" dirty="0">
                <a:solidFill>
                  <a:schemeClr val="bg1"/>
                </a:solidFill>
              </a:rPr>
              <a:t>vitar clientes com contratos próximos do vencimento (entre 6 e 12 meses). E é importante que o cliente esteja de acordo com os prazos de entrega, que podem ser de até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30 dias </a:t>
            </a:r>
            <a:r>
              <a:rPr lang="pt-BR" dirty="0">
                <a:solidFill>
                  <a:schemeClr val="bg1"/>
                </a:solidFill>
              </a:rPr>
              <a:t>para equipamentos em estoque ou até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60 dias </a:t>
            </a:r>
            <a:r>
              <a:rPr lang="pt-BR" dirty="0">
                <a:solidFill>
                  <a:schemeClr val="bg1"/>
                </a:solidFill>
              </a:rPr>
              <a:t>quando não houver disponibilidade imediata.</a:t>
            </a:r>
          </a:p>
          <a:p>
            <a:pPr lvl="0" algn="l"/>
            <a:endParaRPr lang="pt-BR" dirty="0">
              <a:solidFill>
                <a:schemeClr val="bg1"/>
              </a:solidFill>
            </a:endParaRPr>
          </a:p>
          <a:p>
            <a:pPr lvl="0" algn="l"/>
            <a:r>
              <a:rPr lang="pt-BR" dirty="0">
                <a:solidFill>
                  <a:schemeClr val="bg1"/>
                </a:solidFill>
              </a:rPr>
              <a:t>Atenção à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multa rescisória</a:t>
            </a:r>
            <a:r>
              <a:rPr lang="pt-BR" dirty="0">
                <a:solidFill>
                  <a:schemeClr val="bg1"/>
                </a:solidFill>
              </a:rPr>
              <a:t>! </a:t>
            </a:r>
          </a:p>
          <a:p>
            <a:r>
              <a:rPr lang="pt-BR" dirty="0">
                <a:solidFill>
                  <a:schemeClr val="bg1"/>
                </a:solidFill>
              </a:rPr>
              <a:t>Ela é calculada de forma proporcional: o valor total do contrato é dividido pelo período de 36 meses e, depois, multiplicado pelo número de parcelas que ainda faltam pagar no momento do cancelamento.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EDAC92-4173-CB07-CB00-0ADAD38C4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473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Observem que os produtos são notebooks e tablets. Ao explicar o quadro dê destaque que os produtos são classificados em básicos, intermediários e avançados. Essa classificação foi explicada anteriormente, mas eu vou citar diretamente a anotação referente a essa classificação a seguir: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“</a:t>
            </a:r>
            <a:r>
              <a:rPr lang="pt-BR" sz="1200" dirty="0">
                <a:solidFill>
                  <a:schemeClr val="bg1"/>
                </a:solidFill>
              </a:rPr>
              <a:t>Os </a:t>
            </a:r>
            <a:r>
              <a:rPr lang="pt-BR" sz="1200" b="1" dirty="0">
                <a:solidFill>
                  <a:schemeClr val="bg1"/>
                </a:solidFill>
              </a:rPr>
              <a:t>equipamentos</a:t>
            </a:r>
            <a:r>
              <a:rPr lang="pt-BR" sz="1200" dirty="0">
                <a:solidFill>
                  <a:schemeClr val="bg1"/>
                </a:solidFill>
              </a:rPr>
              <a:t> são organizados em três categoria: </a:t>
            </a:r>
            <a:r>
              <a:rPr lang="pt-BR" sz="1200" b="1" dirty="0">
                <a:solidFill>
                  <a:schemeClr val="bg1"/>
                </a:solidFill>
              </a:rPr>
              <a:t>Básico</a:t>
            </a:r>
            <a:r>
              <a:rPr lang="pt-BR" sz="1200" dirty="0">
                <a:solidFill>
                  <a:schemeClr val="bg1"/>
                </a:solidFill>
              </a:rPr>
              <a:t> – para atividades operacionais simples; </a:t>
            </a:r>
            <a:r>
              <a:rPr lang="pt-BR" sz="1200" b="1" dirty="0">
                <a:solidFill>
                  <a:schemeClr val="bg1"/>
                </a:solidFill>
              </a:rPr>
              <a:t>Intermediário</a:t>
            </a:r>
            <a:r>
              <a:rPr lang="pt-BR" sz="1200" dirty="0">
                <a:solidFill>
                  <a:schemeClr val="bg1"/>
                </a:solidFill>
              </a:rPr>
              <a:t> – para uso profissional padrão; </a:t>
            </a:r>
            <a:r>
              <a:rPr lang="pt-BR" sz="1200" b="1" dirty="0">
                <a:solidFill>
                  <a:schemeClr val="bg1"/>
                </a:solidFill>
              </a:rPr>
              <a:t>Avançado</a:t>
            </a:r>
            <a:r>
              <a:rPr lang="pt-BR" sz="1200" dirty="0">
                <a:solidFill>
                  <a:schemeClr val="bg1"/>
                </a:solidFill>
              </a:rPr>
              <a:t> – para demandas mais exigentes.”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95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Facilitador, apresente os diferenciais estratégicos do nosso portifólio.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srgbClr val="C00000"/>
              </a:solidFill>
              <a:latin typeface="AMX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Fidelização da base: </a:t>
            </a:r>
            <a:r>
              <a:rPr lang="pt-BR" sz="1200" dirty="0">
                <a:latin typeface="AMX" panose="020B0604020202020204"/>
              </a:rPr>
              <a:t>Clientes que contratam locação de equipamentos tendem a apresentar </a:t>
            </a:r>
            <a:r>
              <a:rPr lang="pt-BR" sz="1200" b="1" dirty="0">
                <a:latin typeface="AMX" panose="020B0604020202020204"/>
              </a:rPr>
              <a:t>maior retenção</a:t>
            </a:r>
            <a:r>
              <a:rPr lang="pt-BR" sz="1200" dirty="0">
                <a:latin typeface="AMX" panose="020B0604020202020204"/>
              </a:rPr>
              <a:t>, pois se trata de um serviço com contratos de médio e longo prazo.</a:t>
            </a:r>
            <a:br>
              <a:rPr lang="pt-BR" sz="1200" dirty="0">
                <a:latin typeface="AMX" panose="020B0604020202020204"/>
              </a:rPr>
            </a:br>
            <a:r>
              <a:rPr lang="pt-BR" sz="1200" dirty="0">
                <a:latin typeface="AMX" panose="020B0604020202020204"/>
              </a:rPr>
              <a:t>Isso contribui para </a:t>
            </a:r>
            <a:r>
              <a:rPr lang="pt-BR" sz="1200" b="1" dirty="0">
                <a:latin typeface="AMX" panose="020B0604020202020204"/>
              </a:rPr>
              <a:t>aumento da permanência na base e redução do </a:t>
            </a:r>
            <a:r>
              <a:rPr lang="pt-BR" sz="1200" b="1" dirty="0" err="1">
                <a:latin typeface="AMX" panose="020B0604020202020204"/>
              </a:rPr>
              <a:t>churn</a:t>
            </a:r>
            <a:r>
              <a:rPr lang="pt-BR" sz="1200" b="1" dirty="0">
                <a:latin typeface="AMX" panose="020B0604020202020204"/>
              </a:rPr>
              <a:t>.</a:t>
            </a:r>
            <a:endParaRPr lang="pt-BR" sz="1200" dirty="0">
              <a:latin typeface="AMX" panose="020B0604020202020204"/>
              <a:ea typeface="MS Mincho" panose="020206090402050803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AMX" panose="020B0604020202020204"/>
            </a:endParaRPr>
          </a:p>
          <a:p>
            <a:endParaRPr lang="pt-BR" sz="1200" dirty="0">
              <a:latin typeface="AMX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srgbClr val="C00000"/>
              </a:solidFill>
              <a:latin typeface="AMX" panose="020B0604020202020204"/>
              <a:sym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354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D049F-5877-64F2-E256-30E68290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859CD7-6AC4-5DA1-3027-F7813E092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98CA14-65AB-A7E7-3FE1-D943A918F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Facilitador, apresente os diferenciais estratégicos do nosso portifólio.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srgbClr val="C00000"/>
              </a:solidFill>
              <a:latin typeface="AMX" panose="020B0604020202020204"/>
              <a:sym typeface="Arial"/>
            </a:endParaRPr>
          </a:p>
          <a:p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Cross-</a:t>
            </a:r>
            <a:r>
              <a:rPr lang="pt-BR" b="1" dirty="0" err="1">
                <a:solidFill>
                  <a:srgbClr val="C00000"/>
                </a:solidFill>
                <a:latin typeface="AMX" panose="020B0604020202020204"/>
                <a:sym typeface="Arial"/>
              </a:rPr>
              <a:t>sell</a:t>
            </a: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: </a:t>
            </a:r>
            <a:r>
              <a:rPr lang="pt-BR" sz="1200" dirty="0">
                <a:latin typeface="AMX" panose="020B0604020202020204"/>
              </a:rPr>
              <a:t>Abre oportunidades para </a:t>
            </a:r>
            <a:r>
              <a:rPr lang="pt-BR" sz="1200" b="1" dirty="0">
                <a:latin typeface="AMX" panose="020B0604020202020204"/>
              </a:rPr>
              <a:t>ofertas combinadas com soluções digitais</a:t>
            </a:r>
            <a:r>
              <a:rPr lang="pt-BR" sz="1200" dirty="0">
                <a:latin typeface="AMX" panose="020B0604020202020204"/>
              </a:rPr>
              <a:t>, como:</a:t>
            </a:r>
          </a:p>
          <a:p>
            <a:endParaRPr lang="pt-BR" sz="1200" dirty="0">
              <a:latin typeface="AMX" panose="020B0604020202020204"/>
            </a:endParaRPr>
          </a:p>
          <a:p>
            <a:r>
              <a:rPr lang="pt-BR" sz="1200" dirty="0">
                <a:latin typeface="AMX" panose="020B0604020202020204"/>
              </a:rPr>
              <a:t>• Microsoft 365</a:t>
            </a:r>
            <a:br>
              <a:rPr lang="pt-BR" sz="1200" dirty="0">
                <a:latin typeface="AMX" panose="020B0604020202020204"/>
              </a:rPr>
            </a:br>
            <a:r>
              <a:rPr lang="pt-BR" sz="1200" dirty="0">
                <a:latin typeface="AMX" panose="020B0604020202020204"/>
              </a:rPr>
              <a:t>• Google </a:t>
            </a:r>
            <a:r>
              <a:rPr lang="pt-BR" sz="1200" dirty="0" err="1">
                <a:latin typeface="AMX" panose="020B0604020202020204"/>
              </a:rPr>
              <a:t>Workspace</a:t>
            </a:r>
            <a:br>
              <a:rPr lang="pt-BR" sz="1200" dirty="0">
                <a:latin typeface="AMX" panose="020B0604020202020204"/>
              </a:rPr>
            </a:br>
            <a:r>
              <a:rPr lang="pt-BR" sz="1200" dirty="0">
                <a:latin typeface="AMX" panose="020B0604020202020204"/>
              </a:rPr>
              <a:t>• Claro Monitor </a:t>
            </a:r>
          </a:p>
          <a:p>
            <a:r>
              <a:rPr lang="pt-BR" sz="1600" dirty="0">
                <a:latin typeface="AMX" panose="020B0604020202020204"/>
              </a:rPr>
              <a:t>• </a:t>
            </a:r>
            <a:r>
              <a:rPr lang="pt-BR" sz="1200" dirty="0">
                <a:latin typeface="AMX" panose="020B0604020202020204"/>
              </a:rPr>
              <a:t>Proteção</a:t>
            </a:r>
            <a:r>
              <a:rPr lang="pt-BR" sz="1600" dirty="0">
                <a:latin typeface="AMX" panose="020B0604020202020204"/>
              </a:rPr>
              <a:t> </a:t>
            </a:r>
            <a:r>
              <a:rPr lang="pt-BR" sz="1200" dirty="0">
                <a:latin typeface="AMX" panose="020B0604020202020204"/>
              </a:rPr>
              <a:t>Digital</a:t>
            </a:r>
          </a:p>
          <a:p>
            <a:r>
              <a:rPr lang="pt-BR" sz="1200" dirty="0">
                <a:latin typeface="AMX" panose="020B0604020202020204"/>
              </a:rPr>
              <a:t>• EDR</a:t>
            </a:r>
            <a:br>
              <a:rPr lang="pt-BR" sz="1200" dirty="0">
                <a:latin typeface="AMX" panose="020B0604020202020204"/>
              </a:rPr>
            </a:br>
            <a:r>
              <a:rPr lang="pt-BR" sz="1200" dirty="0">
                <a:latin typeface="AMX" panose="020B0604020202020204"/>
              </a:rPr>
              <a:t>• Telemedicina</a:t>
            </a:r>
          </a:p>
          <a:p>
            <a:endParaRPr lang="pt-BR" sz="1200" dirty="0">
              <a:latin typeface="AMX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sym typeface="Arial"/>
              </a:rPr>
              <a:t>Demanda de portfólio completo: </a:t>
            </a:r>
            <a:r>
              <a:rPr lang="pt-BR" sz="1200" dirty="0"/>
              <a:t>Amplia a oferta de soluções tecnológicas e fortalece o posicionamento da Claro empresas como </a:t>
            </a:r>
            <a:r>
              <a:rPr lang="pt-BR" sz="1200" b="1" dirty="0"/>
              <a:t>parceira na transformação digital dos clientes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AMX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sym typeface="Arial"/>
              </a:rPr>
              <a:t>Estratégia de preços: </a:t>
            </a:r>
            <a:r>
              <a:rPr lang="pt-BR" sz="1200" dirty="0"/>
              <a:t>Permite </a:t>
            </a:r>
            <a:r>
              <a:rPr lang="pt-BR" sz="1200" b="1" dirty="0"/>
              <a:t>estratégias comerciais competitivas</a:t>
            </a:r>
            <a:r>
              <a:rPr lang="pt-BR" sz="1200" dirty="0"/>
              <a:t>, possibilitando a oferta de equipamentos com condições diferenciadas para clientes que contratam outras soluções. Essa abordagem contribui para </a:t>
            </a:r>
            <a:r>
              <a:rPr lang="pt-BR" sz="1200" b="1" dirty="0"/>
              <a:t>aumento do </a:t>
            </a:r>
            <a:r>
              <a:rPr lang="pt-BR" sz="1200" b="1" dirty="0" err="1"/>
              <a:t>lifetime</a:t>
            </a:r>
            <a:r>
              <a:rPr lang="pt-BR" sz="1200" b="1" dirty="0"/>
              <a:t> </a:t>
            </a:r>
            <a:r>
              <a:rPr lang="pt-BR" sz="1200" b="1" dirty="0" err="1"/>
              <a:t>value</a:t>
            </a:r>
            <a:r>
              <a:rPr lang="pt-BR" sz="1200" b="1" dirty="0"/>
              <a:t> da base.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AMX" panose="020B0604020202020204"/>
            </a:endParaRPr>
          </a:p>
          <a:p>
            <a:endParaRPr lang="pt-BR" sz="1200" dirty="0">
              <a:latin typeface="AMX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srgbClr val="C00000"/>
              </a:solidFill>
              <a:latin typeface="AMX" panose="020B0604020202020204"/>
              <a:sym typeface="Arial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1EF16D-D102-509F-C02B-F0397D40E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68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5456E-C567-311B-CA3F-C0BD9C4BB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E0A270-84E2-5EF9-879C-BD3B90487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6D2807-E284-3D23-BB2E-27706E34D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Facilitador, apresente os diferenciais estratégicos do nosso portifólio.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AMX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C00000"/>
                </a:solidFill>
                <a:sym typeface="Arial"/>
              </a:rPr>
              <a:t>Estratégia de preços: </a:t>
            </a:r>
            <a:r>
              <a:rPr lang="pt-BR" sz="1200" dirty="0"/>
              <a:t>Permite </a:t>
            </a:r>
            <a:r>
              <a:rPr lang="pt-BR" sz="1200" b="1" dirty="0"/>
              <a:t>estratégias comerciais competitivas</a:t>
            </a:r>
            <a:r>
              <a:rPr lang="pt-BR" sz="1200" dirty="0"/>
              <a:t>, possibilitando a oferta de equipamentos com condições diferenciadas para clientes que contratam outras soluções. Essa abordagem contribui para </a:t>
            </a:r>
            <a:r>
              <a:rPr lang="pt-BR" sz="1200" b="1" dirty="0"/>
              <a:t>aumento do </a:t>
            </a:r>
            <a:r>
              <a:rPr lang="pt-BR" sz="1200" b="1" dirty="0" err="1"/>
              <a:t>lifetime</a:t>
            </a:r>
            <a:r>
              <a:rPr lang="pt-BR" sz="1200" b="1" dirty="0"/>
              <a:t> </a:t>
            </a:r>
            <a:r>
              <a:rPr lang="pt-BR" sz="1200" b="1" dirty="0" err="1"/>
              <a:t>value</a:t>
            </a:r>
            <a:r>
              <a:rPr lang="pt-BR" sz="1200" b="1" dirty="0"/>
              <a:t> da base.</a:t>
            </a: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latin typeface="AMX" panose="020B0604020202020204"/>
            </a:endParaRPr>
          </a:p>
          <a:p>
            <a:endParaRPr lang="pt-BR" sz="1200" dirty="0">
              <a:latin typeface="AMX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>
              <a:solidFill>
                <a:srgbClr val="C00000"/>
              </a:solidFill>
              <a:latin typeface="AMX" panose="020B0604020202020204"/>
              <a:sym typeface="Arial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C1DB43-AD8A-45B9-861B-B7E0776EA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853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Coloque a atividade para votação no chat. </a:t>
            </a:r>
          </a:p>
          <a:p>
            <a:endParaRPr lang="pt-BR" dirty="0"/>
          </a:p>
          <a:p>
            <a:r>
              <a:rPr lang="pt-BR" dirty="0"/>
              <a:t>Texto da atividade: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É possível contratar outro serviço Claro empresas com melhores preços. Se o cliente contratar a Locação de equipamentos?</a:t>
            </a:r>
            <a:endParaRPr lang="pt-BR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778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Facilitador, explique que clientes ao contratar a Locação de equipamentos podem adquirir condições especiais em outros produtos Claro empresas.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81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0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Facilitador: </a:t>
            </a:r>
            <a:r>
              <a:rPr lang="pt-BR" b="0" dirty="0"/>
              <a:t>Apresentar o mapa das categorias com a história a seguir. </a:t>
            </a:r>
            <a:r>
              <a:rPr lang="pt-BR" b="1" dirty="0">
                <a:highlight>
                  <a:srgbClr val="FFFF00"/>
                </a:highlight>
              </a:rPr>
              <a:t>Caso os participantes do treinamento já tenham visto o mapa, ocultar slide.</a:t>
            </a:r>
            <a:endParaRPr lang="pt-BR" dirty="0"/>
          </a:p>
          <a:p>
            <a:endParaRPr lang="pt-BR" b="1" dirty="0"/>
          </a:p>
          <a:p>
            <a:r>
              <a:rPr lang="pt-BR" dirty="0"/>
              <a:t>Toda empresa é um organismo vivo: ela precisa se comunicar, operar, proteger seus dados, evoluir e crescer com segurança. Cada decisão é uma peça que sustenta esse movimento — e é exatamente aqui que entram os produtos da </a:t>
            </a:r>
            <a:r>
              <a:rPr lang="pt-BR" b="0" dirty="0"/>
              <a:t>Claro empresas.</a:t>
            </a:r>
          </a:p>
          <a:p>
            <a:endParaRPr lang="pt-BR" dirty="0"/>
          </a:p>
          <a:p>
            <a:r>
              <a:rPr lang="pt-BR" dirty="0"/>
              <a:t>Para simplificar esse universo de possibilidades, a </a:t>
            </a:r>
            <a:r>
              <a:rPr lang="pt-BR" b="0" dirty="0"/>
              <a:t>Claro empresas </a:t>
            </a:r>
            <a:r>
              <a:rPr lang="pt-BR" dirty="0"/>
              <a:t>organiza seu portfólio em um mapa que ajuda a localizar os serviços de acordo com o que a empresa do cliente realmente precisa. </a:t>
            </a:r>
            <a:r>
              <a:rPr lang="pt-BR" b="0" dirty="0"/>
              <a:t>Ele é dividido </a:t>
            </a:r>
            <a:r>
              <a:rPr lang="pt-BR" dirty="0"/>
              <a:t>em duas grandes forças que sustentam a transformação dos negócios: Conectividade e Soluções Digitais.</a:t>
            </a:r>
          </a:p>
          <a:p>
            <a:endParaRPr lang="pt-BR" dirty="0"/>
          </a:p>
          <a:p>
            <a:r>
              <a:rPr lang="pt-BR" dirty="0"/>
              <a:t>De um lado, a categoria Conectividade, que conecta pessoas, unidades, sistemas e operações. Do outro, </a:t>
            </a:r>
            <a:r>
              <a:rPr lang="pt-BR" b="0" dirty="0"/>
              <a:t>Soluções Digitais, que impulsiona a produtividade</a:t>
            </a:r>
            <a:r>
              <a:rPr lang="pt-BR" dirty="0"/>
              <a:t>, segurança, inteligência e inovação. Juntas, essas duas categorias formam um ecossistema completo, pensado para atender </a:t>
            </a:r>
            <a:r>
              <a:rPr lang="pt-BR" b="0" dirty="0" err="1"/>
              <a:t>PMEs</a:t>
            </a:r>
            <a:r>
              <a:rPr lang="pt-BR" b="0" dirty="0"/>
              <a:t> </a:t>
            </a:r>
            <a:r>
              <a:rPr lang="pt-BR" dirty="0"/>
              <a:t>de forma estratégica, integrada e sob medida.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4DF64-E037-4A24-B4A3-EAE921BB35F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834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Facilitador, compartilhe as palavras cruzadas para os participantes preencherem.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Após eles finalizarem, faça uma dinâmica em que você soluciona as palavras com as dicas dos participantes.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sem solução (para os participantes): </a:t>
            </a:r>
            <a:r>
              <a:rPr lang="pt-BR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www.educolorir.com/crosswords/locacao_de_equipamentos-cf7f1a66b6a6a0b01fdb828002109f4a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com solução (a resposta demora um pouco para aparecer na tela): </a:t>
            </a:r>
            <a:r>
              <a:rPr lang="pt-BR" sz="1200" b="0" i="0" u="sng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www.educolorir.com/crosswords/locacao_de_equipamentos-cf7f1a66b6a6a0b01fdb828002109f4a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Gabarito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Oportunidade 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Criação inicial da venda no sistema Radar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Documentação 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Etapa de verificação de documentos do cliente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Crédito 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Processo de análise de crédito antes da aprovação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Assinatura 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Ação de enviar documentos para assinatura digital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pt-BR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Entrega </a:t>
            </a:r>
            <a:r>
              <a:rPr lang="pt-BR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Etapa de entrega do equipamento do cliente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756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8065-966D-B5A3-5A36-AEDC983B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90160B-9C6D-FCC4-8171-2DFB6EA10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70BCCE-1492-F0B6-CD50-63BAAF788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traga um alívio no texto. Chegou a hora de finalizar o treinamento e todos ficam felizes com mais uma etapa se finalizando. Certo? Passe essa mensagem aos participantes e abra a oportunidade de tiraram as últimas dúvidas do treinamento.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05060-6E7C-6009-DB93-79F8E18B1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86BF-C434-4530-929B-BBD1B7738E75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76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recapitule tudo o que foi visto no treinamento.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57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Facilitador: </a:t>
            </a:r>
            <a:r>
              <a:rPr lang="pt-BR" b="0" dirty="0"/>
              <a:t>Siga explicando o mapa das categorias, agora apresentando brevemente as subcategorias. </a:t>
            </a:r>
            <a:r>
              <a:rPr lang="pt-BR" b="1" dirty="0">
                <a:highlight>
                  <a:srgbClr val="FFFF00"/>
                </a:highlight>
              </a:rPr>
              <a:t>Caso os participantes do treinamento já tenham visto o mapa, ocultar slide.</a:t>
            </a:r>
            <a:endParaRPr lang="pt-BR" dirty="0"/>
          </a:p>
          <a:p>
            <a:endParaRPr lang="pt-BR" b="1" dirty="0"/>
          </a:p>
          <a:p>
            <a:r>
              <a:rPr lang="pt-BR" dirty="0"/>
              <a:t>As categorias de Conectividade e Soluções Digitais se desdobram em subcategorias que organizam os produtos do portfólio de acordo com </a:t>
            </a:r>
            <a:r>
              <a:rPr lang="pt-BR" b="0" dirty="0"/>
              <a:t>a área de demanda dos clientes, facilitando a identificação rápida da solução mais adequada para cada cenário.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4DF64-E037-4A24-B4A3-EAE921BB35F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68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Facilitador: </a:t>
            </a:r>
            <a:r>
              <a:rPr lang="pt-BR" b="0" dirty="0"/>
              <a:t>Apresentar a subcategoria do treinamento.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Conheça a subcategoria </a:t>
            </a:r>
            <a:r>
              <a:rPr lang="pt-BR" b="1" dirty="0"/>
              <a:t>Fixa Avançada</a:t>
            </a:r>
            <a:r>
              <a:rPr lang="pt-BR" dirty="0"/>
              <a:t>, que reúne produtos </a:t>
            </a:r>
            <a:r>
              <a:rPr lang="pt-BR" b="1" dirty="0"/>
              <a:t>de conectividade e comunicação corporativa voltados a garantir desempenho, disponibilidade e integração entre unidades e operações do negócio.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4DF64-E037-4A24-B4A3-EAE921BB35F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37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86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contextualize o treinamento. </a:t>
            </a:r>
          </a:p>
          <a:p>
            <a:endParaRPr lang="pt-BR" dirty="0"/>
          </a:p>
          <a:p>
            <a:r>
              <a:rPr lang="pt-BR" dirty="0"/>
              <a:t>“Imagine uma empresa em plena desempenho, fecharam um novo contrato e a empresa vai expandir. </a:t>
            </a:r>
          </a:p>
          <a:p>
            <a:r>
              <a:rPr lang="pt-BR" dirty="0"/>
              <a:t>Mas ela enfrenta três problemas:</a:t>
            </a:r>
          </a:p>
          <a:p>
            <a:pPr marL="228600" indent="-228600">
              <a:buAutoNum type="arabicPeriod"/>
            </a:pPr>
            <a:r>
              <a:rPr lang="pt-BR" dirty="0"/>
              <a:t>A maioria dos computadores estão obsoletos;</a:t>
            </a:r>
          </a:p>
          <a:p>
            <a:pPr marL="228600" indent="-228600">
              <a:buAutoNum type="arabicPeriod"/>
            </a:pPr>
            <a:r>
              <a:rPr lang="pt-BR" dirty="0"/>
              <a:t>A equipe de TI não oferece todo o suporte necessário;</a:t>
            </a:r>
          </a:p>
          <a:p>
            <a:pPr marL="228600" indent="-228600">
              <a:buAutoNum type="arabicPeriod"/>
            </a:pPr>
            <a:r>
              <a:rPr lang="pt-BR" dirty="0"/>
              <a:t>Por causa do novo contrato vão precisar contratar mais funcionários.”</a:t>
            </a:r>
          </a:p>
          <a:p>
            <a:pPr marL="228600" indent="-228600"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“Agora vamos conhecer a solução da Claro empresas que resolve esses desafios.”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Facilitador, explique o que é a Locação de equipamentos.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200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Primeiramente, é uma solução de locação de equipamentos baseada no modelo </a:t>
            </a:r>
            <a:r>
              <a:rPr lang="pt-BR" sz="1200" b="1" dirty="0" err="1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HaaS</a:t>
            </a:r>
            <a:r>
              <a:rPr lang="pt-BR" sz="1200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 – Hardware as a Service (e </a:t>
            </a:r>
            <a:r>
              <a:rPr lang="pt-BR" sz="1200" b="1" dirty="0" err="1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PCaaS</a:t>
            </a:r>
            <a:r>
              <a:rPr lang="pt-BR" sz="1200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), no caso desta solução a locação é de tablets e notebooks. </a:t>
            </a:r>
            <a:endParaRPr lang="pt-BR" sz="1200" dirty="0">
              <a:latin typeface="AMX" pitchFamily="2" charset="0"/>
              <a:ea typeface="MS Mincho" panose="02020609040205080304" pitchFamily="49" charset="-128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Com esse serviço o cliente deixa de comprar equipamentos de TI e passa a utilizá-los por meio de um modelo de locação mensal </a:t>
            </a:r>
            <a:r>
              <a:rPr lang="pt-BR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(OPEX).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A solução inclui uma </a:t>
            </a:r>
            <a:r>
              <a:rPr lang="pt-BR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camada completa de serviços</a:t>
            </a:r>
            <a:r>
              <a:rPr lang="pt-BR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, como ativação, logística, manutenção, gestão de inventário e descarte sustentável.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9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Facilitador, apresente os benefícios da solução.</a:t>
            </a:r>
          </a:p>
          <a:p>
            <a:endParaRPr lang="pt-BR" dirty="0"/>
          </a:p>
          <a:p>
            <a:r>
              <a:rPr lang="pt-BR" b="1" dirty="0"/>
              <a:t>Tecnologia sempre atualizada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Equipamentos modernos acompanhando a evolução tecnológica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Redução do risco de obsolescência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Mais performance e produtividade para os usuários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8F70C-D027-39F4-249D-D8FE87248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CB108-A3FE-98B8-5CE0-3D315FF7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2E0AC3-348F-0772-083D-7D31EAE5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D68-5FC3-4A90-B151-E7293A37B3C8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967B1-26B8-0818-9A19-32491F92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D31517-8F7C-777A-F541-6B92E2F5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0A1E-E089-4A61-B65A-C0563CA43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61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99F62-FEFE-DF08-ADE1-3BE66A03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222B60-4829-1248-55AA-1DE669CF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D68-5FC3-4A90-B151-E7293A37B3C8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8E72D1-C64F-1A23-2E9B-127ACEB9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5C8695-68A0-C15C-60DD-A8F6428A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0A1E-E089-4A61-B65A-C0563CA43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2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0" r:id="rId11"/>
    <p:sldLayoutId id="2147483681" r:id="rId12"/>
    <p:sldLayoutId id="21474836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svg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263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Locação de equipamentos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Marina Araújo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189FBEE4-5E8B-9527-BF54-99BAEFAE0E5C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A SOLUÇÃO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A349DFB0-1557-1003-8E7E-D30EDED2A2C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FDC6E9-7928-8F1E-BB57-221D3E3E659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6" name="Retângulo: Cantos Arredondados 12">
            <a:extLst>
              <a:ext uri="{FF2B5EF4-FFF2-40B4-BE49-F238E27FC236}">
                <a16:creationId xmlns:a16="http://schemas.microsoft.com/office/drawing/2014/main" id="{01B8E921-9113-5D0C-8606-F45E0B5A0FBE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bg1"/>
                </a:solidFill>
                <a:latin typeface="AMX Black" pitchFamily="2" charset="0"/>
              </a:rPr>
              <a:t>FLUXOS DA JORNADA</a:t>
            </a:r>
          </a:p>
        </p:txBody>
      </p:sp>
    </p:spTree>
    <p:extLst>
      <p:ext uri="{BB962C8B-B14F-4D97-AF65-F5344CB8AC3E}">
        <p14:creationId xmlns:p14="http://schemas.microsoft.com/office/powerpoint/2010/main" val="2077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DAAFBE2-B218-B2FC-C9AD-709265A320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493" t="475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F0111F-99D8-3E48-7E9F-62B553DF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67" b="37855"/>
          <a:stretch>
            <a:fillRect/>
          </a:stretch>
        </p:blipFill>
        <p:spPr>
          <a:xfrm>
            <a:off x="-1507577" y="0"/>
            <a:ext cx="16207424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E75B50-6F54-1406-38C1-4D34D53E6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01" y="456472"/>
            <a:ext cx="10313043" cy="60016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FE374C2-81D0-8AB4-5FAC-D9CF1FD54BDC}"/>
              </a:ext>
            </a:extLst>
          </p:cNvPr>
          <p:cNvSpPr txBox="1"/>
          <p:nvPr/>
        </p:nvSpPr>
        <p:spPr>
          <a:xfrm>
            <a:off x="-2507847" y="173620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ideia é fazer uma animação começando por esta cena.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A5B808-B0AF-1109-F26D-E46F2A2F9EE7}"/>
              </a:ext>
            </a:extLst>
          </p:cNvPr>
          <p:cNvSpPr txBox="1"/>
          <p:nvPr/>
        </p:nvSpPr>
        <p:spPr>
          <a:xfrm>
            <a:off x="-2507847" y="1270570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1: Tela quase toda preenchida por uma página de erro.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1C8647-7751-0F57-8765-EAD369788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010" y="1096950"/>
            <a:ext cx="2575783" cy="16536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41936FA-7E4D-8B68-FA04-1A69A6710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118" y="1723554"/>
            <a:ext cx="2575783" cy="1653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98FD220-174E-B7FB-C1D3-0F1237355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108" y="2602158"/>
            <a:ext cx="2575783" cy="16536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AB3E5AB-5FEF-7510-4DC0-50553E274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839" y="3227191"/>
            <a:ext cx="2575783" cy="16536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2A3D9C3-8E2F-62CF-4F67-C5D278F4B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505" y="2653922"/>
            <a:ext cx="2575783" cy="165368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57F4D24-7677-872E-C8EE-A340B8393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928" y="3532526"/>
            <a:ext cx="2575783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7DA88E-9AF5-9D4F-25B4-B902E846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57969FD-FD3E-F51B-43F6-B43AF0165346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5F68F65-400F-9E70-D7FD-8763AA729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8555BF2-0D19-FC7A-2CF3-ED5E7E68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80211D-63E1-800E-BA93-F7EF3762C357}"/>
              </a:ext>
            </a:extLst>
          </p:cNvPr>
          <p:cNvSpPr txBox="1"/>
          <p:nvPr/>
        </p:nvSpPr>
        <p:spPr>
          <a:xfrm>
            <a:off x="1466850" y="360703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💢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5D24A4-779F-9E91-BECC-52BE82535CE3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805DB6-1F96-E8C0-AA0D-A4B4E4AEB829}"/>
              </a:ext>
            </a:extLst>
          </p:cNvPr>
          <p:cNvSpPr txBox="1"/>
          <p:nvPr/>
        </p:nvSpPr>
        <p:spPr>
          <a:xfrm>
            <a:off x="5786269" y="3422369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C6FF9D6-F73E-35C6-D6B1-6095FF462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80" y="2899197"/>
            <a:ext cx="347357" cy="2021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5C38BA0-3241-24BC-D321-22B29A201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4" name="Gráfico 13" descr="Nuvem com Relâmpagos e Chuva com preenchimento sólido">
            <a:extLst>
              <a:ext uri="{FF2B5EF4-FFF2-40B4-BE49-F238E27FC236}">
                <a16:creationId xmlns:a16="http://schemas.microsoft.com/office/drawing/2014/main" id="{EA4E7BF5-7AFF-4E49-27C7-8C2A2CC9B4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11" y="2143048"/>
            <a:ext cx="662392" cy="662392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F41B2637-8950-91BD-5A85-9CAFA96241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B0AA887B-C2AC-C099-7D90-8925D4B7F1B1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6913E464-E75A-9C3B-8BC3-51A034593ED2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5639F91-57A9-57D9-E68F-643C337EC353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D6C90EE-BE49-A542-368B-3BD6D1308EE9}"/>
              </a:ext>
            </a:extLst>
          </p:cNvPr>
          <p:cNvGrpSpPr/>
          <p:nvPr/>
        </p:nvGrpSpPr>
        <p:grpSpPr>
          <a:xfrm>
            <a:off x="8834334" y="4134914"/>
            <a:ext cx="2578281" cy="1421334"/>
            <a:chOff x="8834334" y="4134914"/>
            <a:chExt cx="2578281" cy="1421334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D43E9A7-5C05-78D2-DEB0-5E47A65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152171" y="4134914"/>
              <a:ext cx="840296" cy="53948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0282FAF-03FD-2B87-9470-156A0D73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32023" y="4323902"/>
              <a:ext cx="840296" cy="53948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6DE98A8A-2271-FEC4-784E-8E71CC68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197089" y="4609728"/>
              <a:ext cx="840296" cy="53948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AFFD596D-49E6-924D-7C77-837DFFE0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8834334" y="4863382"/>
              <a:ext cx="840296" cy="53948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C607877-5C6F-54FE-19D7-49B0A12F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572319" y="4719627"/>
              <a:ext cx="840296" cy="53948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06F67BF-09A2-069B-AE97-4CC06AA1C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97221" y="5016768"/>
              <a:ext cx="840296" cy="539480"/>
            </a:xfrm>
            <a:prstGeom prst="rect">
              <a:avLst/>
            </a:prstGeom>
          </p:spPr>
        </p:pic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B9141A4-236D-6319-490A-204A67DABF70}"/>
              </a:ext>
            </a:extLst>
          </p:cNvPr>
          <p:cNvSpPr txBox="1"/>
          <p:nvPr/>
        </p:nvSpPr>
        <p:spPr>
          <a:xfrm>
            <a:off x="-2507847" y="1270570"/>
            <a:ext cx="2507847" cy="120032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2: A cena abre, mostra que toda a empresa está passando por problemas</a:t>
            </a:r>
          </a:p>
        </p:txBody>
      </p:sp>
    </p:spTree>
    <p:extLst>
      <p:ext uri="{BB962C8B-B14F-4D97-AF65-F5344CB8AC3E}">
        <p14:creationId xmlns:p14="http://schemas.microsoft.com/office/powerpoint/2010/main" val="251785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7641B27-68DC-C118-F700-BAF7843DE547}"/>
              </a:ext>
            </a:extLst>
          </p:cNvPr>
          <p:cNvSpPr/>
          <p:nvPr/>
        </p:nvSpPr>
        <p:spPr>
          <a:xfrm>
            <a:off x="4114800" y="2767914"/>
            <a:ext cx="3101546" cy="19276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378EDC-2A78-6D6D-F470-DEC1E5CE293F}"/>
              </a:ext>
            </a:extLst>
          </p:cNvPr>
          <p:cNvSpPr/>
          <p:nvPr/>
        </p:nvSpPr>
        <p:spPr>
          <a:xfrm>
            <a:off x="0" y="752354"/>
            <a:ext cx="9190299" cy="89125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CD1369-45ED-464C-FBD6-5B2FDBC511F4}"/>
              </a:ext>
            </a:extLst>
          </p:cNvPr>
          <p:cNvSpPr txBox="1"/>
          <p:nvPr/>
        </p:nvSpPr>
        <p:spPr>
          <a:xfrm>
            <a:off x="538222" y="905591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que é a Locação de equipamentos?</a:t>
            </a:r>
          </a:p>
        </p:txBody>
      </p:sp>
      <p:pic>
        <p:nvPicPr>
          <p:cNvPr id="5" name="Gráfico 4" descr="Tablet estrutura de tópicos">
            <a:extLst>
              <a:ext uri="{FF2B5EF4-FFF2-40B4-BE49-F238E27FC236}">
                <a16:creationId xmlns:a16="http://schemas.microsoft.com/office/drawing/2014/main" id="{FBE85525-EF12-CAEC-987F-615F1D5ACA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3984" y="3302193"/>
            <a:ext cx="914400" cy="914400"/>
          </a:xfrm>
          <a:prstGeom prst="rect">
            <a:avLst/>
          </a:prstGeom>
        </p:spPr>
      </p:pic>
      <p:pic>
        <p:nvPicPr>
          <p:cNvPr id="9" name="Gráfico 8" descr="Laptop com preenchimento sólido">
            <a:extLst>
              <a:ext uri="{FF2B5EF4-FFF2-40B4-BE49-F238E27FC236}">
                <a16:creationId xmlns:a16="http://schemas.microsoft.com/office/drawing/2014/main" id="{756A6DA3-1419-446C-3169-29D8B861A5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5965" y="2884998"/>
            <a:ext cx="1480070" cy="1480070"/>
          </a:xfrm>
          <a:prstGeom prst="rect">
            <a:avLst/>
          </a:prstGeom>
        </p:spPr>
      </p:pic>
      <p:pic>
        <p:nvPicPr>
          <p:cNvPr id="11" name="Gráfico 10" descr="Tela sensível ao toque com preenchimento sólido">
            <a:extLst>
              <a:ext uri="{FF2B5EF4-FFF2-40B4-BE49-F238E27FC236}">
                <a16:creationId xmlns:a16="http://schemas.microsoft.com/office/drawing/2014/main" id="{FFA5A4C3-FC0D-DE93-504B-135BE77990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8636" y="3625033"/>
            <a:ext cx="740035" cy="740035"/>
          </a:xfrm>
          <a:prstGeom prst="rect">
            <a:avLst/>
          </a:prstGeom>
        </p:spPr>
      </p:pic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B79D14D6-B586-DAC0-1DA2-5CC6F9C2D586}"/>
              </a:ext>
            </a:extLst>
          </p:cNvPr>
          <p:cNvCxnSpPr>
            <a:cxnSpLocks/>
          </p:cNvCxnSpPr>
          <p:nvPr/>
        </p:nvCxnSpPr>
        <p:spPr>
          <a:xfrm rot="10800000">
            <a:off x="2776353" y="2614676"/>
            <a:ext cx="1338446" cy="539043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74A40C-1192-2E5D-BFA2-7EA1BC51D15E}"/>
              </a:ext>
            </a:extLst>
          </p:cNvPr>
          <p:cNvSpPr txBox="1"/>
          <p:nvPr/>
        </p:nvSpPr>
        <p:spPr>
          <a:xfrm>
            <a:off x="9190299" y="4163827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Suporte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6D862D53-BB40-187B-BDF9-789E4E2CD2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4282" y="4315446"/>
            <a:ext cx="1680519" cy="435425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79BF270-138D-037A-2C59-8A5BAE91930E}"/>
              </a:ext>
            </a:extLst>
          </p:cNvPr>
          <p:cNvSpPr txBox="1"/>
          <p:nvPr/>
        </p:nvSpPr>
        <p:spPr>
          <a:xfrm>
            <a:off x="1567509" y="456620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OPEX</a:t>
            </a:r>
            <a:endParaRPr lang="pt-BR" b="1" dirty="0"/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FEA036E3-DA5F-46AD-3CB7-D75375355F1D}"/>
              </a:ext>
            </a:extLst>
          </p:cNvPr>
          <p:cNvCxnSpPr>
            <a:cxnSpLocks/>
          </p:cNvCxnSpPr>
          <p:nvPr/>
        </p:nvCxnSpPr>
        <p:spPr>
          <a:xfrm>
            <a:off x="7178068" y="3778311"/>
            <a:ext cx="1680517" cy="537135"/>
          </a:xfrm>
          <a:prstGeom prst="bentConnector3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384F2AA-4A01-1BBA-4585-C1A9507A41F8}"/>
              </a:ext>
            </a:extLst>
          </p:cNvPr>
          <p:cNvSpPr txBox="1"/>
          <p:nvPr/>
        </p:nvSpPr>
        <p:spPr>
          <a:xfrm>
            <a:off x="1654228" y="2387792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err="1"/>
              <a:t>HaaS</a:t>
            </a:r>
            <a:r>
              <a:rPr lang="pt-BR" b="1" dirty="0"/>
              <a:t> </a:t>
            </a:r>
          </a:p>
          <a:p>
            <a:pPr algn="ctr"/>
            <a:r>
              <a:rPr lang="pt-BR" b="1" dirty="0"/>
              <a:t>e </a:t>
            </a:r>
            <a:r>
              <a:rPr lang="pt-BR" b="1" dirty="0" err="1"/>
              <a:t>PCaaS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5665AE-0B08-7838-1296-6BDEC6CF9599}"/>
              </a:ext>
            </a:extLst>
          </p:cNvPr>
          <p:cNvSpPr txBox="1"/>
          <p:nvPr/>
        </p:nvSpPr>
        <p:spPr>
          <a:xfrm>
            <a:off x="-2507847" y="1270570"/>
            <a:ext cx="2507847" cy="120032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Anime a passagem de texto, como se houvesse conexões entre os dispositivos e as palavras</a:t>
            </a:r>
          </a:p>
        </p:txBody>
      </p:sp>
    </p:spTree>
    <p:extLst>
      <p:ext uri="{BB962C8B-B14F-4D97-AF65-F5344CB8AC3E}">
        <p14:creationId xmlns:p14="http://schemas.microsoft.com/office/powerpoint/2010/main" val="58470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463962D-0E6A-0E36-15FB-59EAB35DB682}"/>
              </a:ext>
            </a:extLst>
          </p:cNvPr>
          <p:cNvSpPr/>
          <p:nvPr/>
        </p:nvSpPr>
        <p:spPr>
          <a:xfrm>
            <a:off x="335666" y="1866132"/>
            <a:ext cx="5655439" cy="142909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82BC4D-9AE8-2880-0781-169366C1590E}"/>
              </a:ext>
            </a:extLst>
          </p:cNvPr>
          <p:cNvSpPr txBox="1"/>
          <p:nvPr/>
        </p:nvSpPr>
        <p:spPr>
          <a:xfrm>
            <a:off x="2138345" y="717629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711459A-F4F5-720C-850A-9BA49D4C973B}"/>
              </a:ext>
            </a:extLst>
          </p:cNvPr>
          <p:cNvGrpSpPr/>
          <p:nvPr/>
        </p:nvGrpSpPr>
        <p:grpSpPr>
          <a:xfrm>
            <a:off x="4324350" y="1866132"/>
            <a:ext cx="3380532" cy="2881006"/>
            <a:chOff x="4856786" y="2143924"/>
            <a:chExt cx="3380532" cy="2881006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CD2F4A6-3637-463D-AB4F-91377C898298}"/>
                </a:ext>
              </a:extLst>
            </p:cNvPr>
            <p:cNvSpPr/>
            <p:nvPr/>
          </p:nvSpPr>
          <p:spPr>
            <a:xfrm>
              <a:off x="6570563" y="2143924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8A0899EB-FA57-97DD-5A8B-B48E2F69091B}"/>
                </a:ext>
              </a:extLst>
            </p:cNvPr>
            <p:cNvSpPr/>
            <p:nvPr/>
          </p:nvSpPr>
          <p:spPr>
            <a:xfrm>
              <a:off x="6570563" y="3595836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32DF8C07-C0A1-C570-5E12-C15C8E2C4D72}"/>
                </a:ext>
              </a:extLst>
            </p:cNvPr>
            <p:cNvSpPr/>
            <p:nvPr/>
          </p:nvSpPr>
          <p:spPr>
            <a:xfrm>
              <a:off x="4856786" y="359583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8BD44548-1DC1-7B24-F2AE-7B53D9D9DDB9}"/>
                </a:ext>
              </a:extLst>
            </p:cNvPr>
            <p:cNvSpPr/>
            <p:nvPr/>
          </p:nvSpPr>
          <p:spPr>
            <a:xfrm>
              <a:off x="4861367" y="2143924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21D2637-6E27-1469-110F-B1A592F3D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5185862" y="2294394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B97C51E-20B5-F521-6506-B1EB6F398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6857786" y="2271798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8B94FA2-67C1-69A6-E10D-C1FD78250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219342" y="3723488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7382825-784C-398A-E3DE-1A22C333B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6897341" y="3920259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1DE149-FAFE-DCF0-75B0-47D6B9AC753E}"/>
              </a:ext>
            </a:extLst>
          </p:cNvPr>
          <p:cNvSpPr txBox="1"/>
          <p:nvPr/>
        </p:nvSpPr>
        <p:spPr>
          <a:xfrm>
            <a:off x="577894" y="2396013"/>
            <a:ext cx="410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Tecnologia atualizada</a:t>
            </a:r>
          </a:p>
        </p:txBody>
      </p:sp>
    </p:spTree>
    <p:extLst>
      <p:ext uri="{BB962C8B-B14F-4D97-AF65-F5344CB8AC3E}">
        <p14:creationId xmlns:p14="http://schemas.microsoft.com/office/powerpoint/2010/main" val="94165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EF5AE-9F4F-72F7-C20E-4F0BB63B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6E99536-FA95-A539-F5E0-283C84FD404B}"/>
              </a:ext>
            </a:extLst>
          </p:cNvPr>
          <p:cNvSpPr/>
          <p:nvPr/>
        </p:nvSpPr>
        <p:spPr>
          <a:xfrm>
            <a:off x="6038127" y="1866130"/>
            <a:ext cx="5655439" cy="14290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553FB7-05B3-20A6-7939-D869333CFCF7}"/>
              </a:ext>
            </a:extLst>
          </p:cNvPr>
          <p:cNvSpPr txBox="1"/>
          <p:nvPr/>
        </p:nvSpPr>
        <p:spPr>
          <a:xfrm>
            <a:off x="2138345" y="717629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38133CD-5E4A-067C-6307-B7D3AABB3DCC}"/>
              </a:ext>
            </a:extLst>
          </p:cNvPr>
          <p:cNvGrpSpPr/>
          <p:nvPr/>
        </p:nvGrpSpPr>
        <p:grpSpPr>
          <a:xfrm>
            <a:off x="4324350" y="1866132"/>
            <a:ext cx="3380532" cy="2881006"/>
            <a:chOff x="4856786" y="2143924"/>
            <a:chExt cx="3380532" cy="2881006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4F507D9-5E2F-F49A-FDBF-55DF5D43DD72}"/>
                </a:ext>
              </a:extLst>
            </p:cNvPr>
            <p:cNvSpPr/>
            <p:nvPr/>
          </p:nvSpPr>
          <p:spPr>
            <a:xfrm>
              <a:off x="6570563" y="2143924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E72831CD-B64A-284A-1109-EE0C9A32B834}"/>
                </a:ext>
              </a:extLst>
            </p:cNvPr>
            <p:cNvSpPr/>
            <p:nvPr/>
          </p:nvSpPr>
          <p:spPr>
            <a:xfrm>
              <a:off x="6570563" y="3595836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76FE87D5-CCAC-2131-D0D7-82377BC970F0}"/>
                </a:ext>
              </a:extLst>
            </p:cNvPr>
            <p:cNvSpPr/>
            <p:nvPr/>
          </p:nvSpPr>
          <p:spPr>
            <a:xfrm>
              <a:off x="4856786" y="359583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5E80407C-1A9B-E1A1-AE33-18C962295888}"/>
                </a:ext>
              </a:extLst>
            </p:cNvPr>
            <p:cNvSpPr/>
            <p:nvPr/>
          </p:nvSpPr>
          <p:spPr>
            <a:xfrm>
              <a:off x="4861367" y="2143924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F1A2876-37F8-5E50-2089-F7B4B1C5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5185862" y="2294394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D317FF0-F651-8553-AB27-1093E863E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6857786" y="2271798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238980F-A6C4-81DF-CA14-2FC5A57BF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219342" y="3723488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45B7748-8C45-2F6E-4D00-E3B1B3BE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6897341" y="3920259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44625CE-0BD9-E6F6-E527-2688B7F5459D}"/>
              </a:ext>
            </a:extLst>
          </p:cNvPr>
          <p:cNvSpPr txBox="1"/>
          <p:nvPr/>
        </p:nvSpPr>
        <p:spPr>
          <a:xfrm>
            <a:off x="8651681" y="2396011"/>
            <a:ext cx="398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Escalabilidade</a:t>
            </a:r>
          </a:p>
        </p:txBody>
      </p:sp>
    </p:spTree>
    <p:extLst>
      <p:ext uri="{BB962C8B-B14F-4D97-AF65-F5344CB8AC3E}">
        <p14:creationId xmlns:p14="http://schemas.microsoft.com/office/powerpoint/2010/main" val="398693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2ABC9-4D63-F2CA-0B3C-458C5E59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C9FC6C1-0661-0E3E-2DD3-0E54FD4A6560}"/>
              </a:ext>
            </a:extLst>
          </p:cNvPr>
          <p:cNvSpPr/>
          <p:nvPr/>
        </p:nvSpPr>
        <p:spPr>
          <a:xfrm>
            <a:off x="335666" y="3318045"/>
            <a:ext cx="5655439" cy="142909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DD71D2-1B25-16A5-8480-F5A8E7D2FDBA}"/>
              </a:ext>
            </a:extLst>
          </p:cNvPr>
          <p:cNvSpPr txBox="1"/>
          <p:nvPr/>
        </p:nvSpPr>
        <p:spPr>
          <a:xfrm>
            <a:off x="2138345" y="717629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0EE1C6-ABE9-6552-9B3F-6D60F65DA050}"/>
              </a:ext>
            </a:extLst>
          </p:cNvPr>
          <p:cNvGrpSpPr/>
          <p:nvPr/>
        </p:nvGrpSpPr>
        <p:grpSpPr>
          <a:xfrm>
            <a:off x="4324350" y="1866132"/>
            <a:ext cx="3380532" cy="2881006"/>
            <a:chOff x="4856786" y="2143924"/>
            <a:chExt cx="3380532" cy="2881006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560B7F0B-C9BF-981B-6655-3215B944C6FA}"/>
                </a:ext>
              </a:extLst>
            </p:cNvPr>
            <p:cNvSpPr/>
            <p:nvPr/>
          </p:nvSpPr>
          <p:spPr>
            <a:xfrm>
              <a:off x="6570563" y="2143924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94C448AB-99F5-718E-E455-68D4E58D872E}"/>
                </a:ext>
              </a:extLst>
            </p:cNvPr>
            <p:cNvSpPr/>
            <p:nvPr/>
          </p:nvSpPr>
          <p:spPr>
            <a:xfrm>
              <a:off x="6570563" y="3595836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6DFEB90B-77DA-0767-3731-E80EB4E9902D}"/>
                </a:ext>
              </a:extLst>
            </p:cNvPr>
            <p:cNvSpPr/>
            <p:nvPr/>
          </p:nvSpPr>
          <p:spPr>
            <a:xfrm>
              <a:off x="4856786" y="359583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33B53861-D2E0-85A3-7E4E-B0346E9BA719}"/>
                </a:ext>
              </a:extLst>
            </p:cNvPr>
            <p:cNvSpPr/>
            <p:nvPr/>
          </p:nvSpPr>
          <p:spPr>
            <a:xfrm>
              <a:off x="4861367" y="2143924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7A3E674-E09A-94E2-6C31-D9EEA9DC9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5185862" y="2294394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3A6AF34-D333-0DD2-B0AB-E76408094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6857786" y="2271798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AC6B3B0-720E-8396-298B-8A3A4AE7A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219342" y="3723488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4CB0BC1-B631-92F8-7FE5-5FFB4D49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6897341" y="3920259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E51D68A-649E-386E-509D-10940BA04D33}"/>
              </a:ext>
            </a:extLst>
          </p:cNvPr>
          <p:cNvSpPr txBox="1"/>
          <p:nvPr/>
        </p:nvSpPr>
        <p:spPr>
          <a:xfrm>
            <a:off x="577894" y="3778838"/>
            <a:ext cx="3699434" cy="37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Previsibilidade de custos</a:t>
            </a:r>
          </a:p>
        </p:txBody>
      </p:sp>
    </p:spTree>
    <p:extLst>
      <p:ext uri="{BB962C8B-B14F-4D97-AF65-F5344CB8AC3E}">
        <p14:creationId xmlns:p14="http://schemas.microsoft.com/office/powerpoint/2010/main" val="190058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72B93-754E-258F-9781-6EA2CC29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3BEEEE-FE31-AFEB-EACF-CF776006D468}"/>
              </a:ext>
            </a:extLst>
          </p:cNvPr>
          <p:cNvSpPr txBox="1"/>
          <p:nvPr/>
        </p:nvSpPr>
        <p:spPr>
          <a:xfrm>
            <a:off x="2138345" y="717629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05B0A1A-89EC-566C-D004-283626815237}"/>
              </a:ext>
            </a:extLst>
          </p:cNvPr>
          <p:cNvSpPr/>
          <p:nvPr/>
        </p:nvSpPr>
        <p:spPr>
          <a:xfrm>
            <a:off x="6038127" y="3318045"/>
            <a:ext cx="5655439" cy="145191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2A65DDE-10A6-2BB3-9EB6-048168A8B85B}"/>
              </a:ext>
            </a:extLst>
          </p:cNvPr>
          <p:cNvGrpSpPr/>
          <p:nvPr/>
        </p:nvGrpSpPr>
        <p:grpSpPr>
          <a:xfrm>
            <a:off x="4324350" y="1866132"/>
            <a:ext cx="3380532" cy="2881006"/>
            <a:chOff x="4856786" y="2143924"/>
            <a:chExt cx="3380532" cy="2881006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682F4E1C-C578-12C5-E8EB-FE75E3B496E5}"/>
                </a:ext>
              </a:extLst>
            </p:cNvPr>
            <p:cNvSpPr/>
            <p:nvPr/>
          </p:nvSpPr>
          <p:spPr>
            <a:xfrm>
              <a:off x="6570563" y="2143924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846847AE-FF12-A9E5-4B88-FA7733E46FC0}"/>
                </a:ext>
              </a:extLst>
            </p:cNvPr>
            <p:cNvSpPr/>
            <p:nvPr/>
          </p:nvSpPr>
          <p:spPr>
            <a:xfrm>
              <a:off x="6570563" y="3595836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2B91B2B9-60A8-442D-5604-7B4E6623553A}"/>
                </a:ext>
              </a:extLst>
            </p:cNvPr>
            <p:cNvSpPr/>
            <p:nvPr/>
          </p:nvSpPr>
          <p:spPr>
            <a:xfrm>
              <a:off x="4856786" y="359583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64BDB020-0119-1E25-5F90-0FC1DB97260C}"/>
                </a:ext>
              </a:extLst>
            </p:cNvPr>
            <p:cNvSpPr/>
            <p:nvPr/>
          </p:nvSpPr>
          <p:spPr>
            <a:xfrm>
              <a:off x="4861367" y="2143924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6F60358-C61A-0458-49B0-09B21A68E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5185862" y="2294394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0FD6157-9E7B-E25D-6E03-885FAD13D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6857786" y="2271798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75F641C-EDFD-EE99-265B-5D8EACDB0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219342" y="3723488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EAD6C58-7FB1-3E53-368B-C6B029D4C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6897341" y="3920259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BE56FE-A120-EC9E-97C7-159D5BDC91A8}"/>
              </a:ext>
            </a:extLst>
          </p:cNvPr>
          <p:cNvSpPr txBox="1"/>
          <p:nvPr/>
        </p:nvSpPr>
        <p:spPr>
          <a:xfrm>
            <a:off x="8031660" y="3938419"/>
            <a:ext cx="398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Suporte técnico</a:t>
            </a:r>
          </a:p>
        </p:txBody>
      </p:sp>
    </p:spTree>
    <p:extLst>
      <p:ext uri="{BB962C8B-B14F-4D97-AF65-F5344CB8AC3E}">
        <p14:creationId xmlns:p14="http://schemas.microsoft.com/office/powerpoint/2010/main" val="206783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19FEB-05CF-E728-1FAA-C6D91D196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C75CC57-4681-F9C1-5343-D163C22960D7}"/>
              </a:ext>
            </a:extLst>
          </p:cNvPr>
          <p:cNvSpPr/>
          <p:nvPr/>
        </p:nvSpPr>
        <p:spPr>
          <a:xfrm>
            <a:off x="2623822" y="2123271"/>
            <a:ext cx="6944356" cy="36949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C91B8E-85F3-4347-D3A5-D028398769E6}"/>
              </a:ext>
            </a:extLst>
          </p:cNvPr>
          <p:cNvSpPr txBox="1"/>
          <p:nvPr/>
        </p:nvSpPr>
        <p:spPr>
          <a:xfrm>
            <a:off x="723718" y="1029409"/>
            <a:ext cx="785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Opções da </a:t>
            </a:r>
            <a:r>
              <a:rPr lang="pt-BR" sz="2400" b="1" dirty="0"/>
              <a:t>Locação de Equipamentos </a:t>
            </a:r>
            <a:r>
              <a:rPr lang="pt-BR" sz="2400" dirty="0"/>
              <a:t>da </a:t>
            </a:r>
            <a:r>
              <a:rPr lang="pt-BR" sz="2400" b="1" dirty="0"/>
              <a:t>Claro empresas:</a:t>
            </a:r>
          </a:p>
        </p:txBody>
      </p:sp>
      <p:pic>
        <p:nvPicPr>
          <p:cNvPr id="13" name="Gráfico 12" descr="Calendário diário com preenchimento sólido">
            <a:extLst>
              <a:ext uri="{FF2B5EF4-FFF2-40B4-BE49-F238E27FC236}">
                <a16:creationId xmlns:a16="http://schemas.microsoft.com/office/drawing/2014/main" id="{C2ED2F9E-FFC7-4033-43E5-7E03EAD8FF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8336" y="2066363"/>
            <a:ext cx="2395326" cy="26646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7CB99E9-C3A9-F38D-D86B-6DD600B31B8F}"/>
              </a:ext>
            </a:extLst>
          </p:cNvPr>
          <p:cNvSpPr txBox="1"/>
          <p:nvPr/>
        </p:nvSpPr>
        <p:spPr>
          <a:xfrm>
            <a:off x="3746816" y="4730993"/>
            <a:ext cx="4698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Tempo de contrato: </a:t>
            </a:r>
            <a:r>
              <a:rPr lang="pt-BR" sz="2000" b="1" dirty="0">
                <a:solidFill>
                  <a:schemeClr val="bg1"/>
                </a:solidFill>
              </a:rPr>
              <a:t>36</a:t>
            </a:r>
            <a:r>
              <a:rPr lang="pt-BR" sz="2000" dirty="0">
                <a:solidFill>
                  <a:schemeClr val="bg1"/>
                </a:solidFill>
              </a:rPr>
              <a:t>, </a:t>
            </a:r>
            <a:r>
              <a:rPr lang="pt-BR" sz="2000" b="1" dirty="0">
                <a:solidFill>
                  <a:schemeClr val="bg1"/>
                </a:solidFill>
              </a:rPr>
              <a:t>48</a:t>
            </a:r>
            <a:r>
              <a:rPr lang="pt-BR" sz="2000" dirty="0">
                <a:solidFill>
                  <a:schemeClr val="bg1"/>
                </a:solidFill>
              </a:rPr>
              <a:t> ou </a:t>
            </a:r>
            <a:r>
              <a:rPr lang="pt-BR" sz="2000" b="1" dirty="0">
                <a:solidFill>
                  <a:schemeClr val="bg1"/>
                </a:solidFill>
              </a:rPr>
              <a:t>60 meses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52EABF-F752-EC01-4027-FABA712CC473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Anime a passagem do texto</a:t>
            </a:r>
          </a:p>
        </p:txBody>
      </p:sp>
    </p:spTree>
    <p:extLst>
      <p:ext uri="{BB962C8B-B14F-4D97-AF65-F5344CB8AC3E}">
        <p14:creationId xmlns:p14="http://schemas.microsoft.com/office/powerpoint/2010/main" val="316698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5B8CD-31E6-56A2-CD91-850989F5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13">
            <a:extLst>
              <a:ext uri="{FF2B5EF4-FFF2-40B4-BE49-F238E27FC236}">
                <a16:creationId xmlns:a16="http://schemas.microsoft.com/office/drawing/2014/main" id="{ED016CFA-9DB6-706F-4A1B-43C71E1DA395}"/>
              </a:ext>
            </a:extLst>
          </p:cNvPr>
          <p:cNvSpPr/>
          <p:nvPr/>
        </p:nvSpPr>
        <p:spPr>
          <a:xfrm>
            <a:off x="2623822" y="2123271"/>
            <a:ext cx="6944356" cy="36949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F8043F-81FB-DB6A-F15C-87009AE32C74}"/>
              </a:ext>
            </a:extLst>
          </p:cNvPr>
          <p:cNvSpPr txBox="1"/>
          <p:nvPr/>
        </p:nvSpPr>
        <p:spPr>
          <a:xfrm>
            <a:off x="723718" y="1029409"/>
            <a:ext cx="785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Opções da </a:t>
            </a:r>
            <a:r>
              <a:rPr lang="pt-BR" sz="2400" b="1" dirty="0"/>
              <a:t>Locação de Equipamentos </a:t>
            </a:r>
            <a:r>
              <a:rPr lang="pt-BR" sz="2400" dirty="0"/>
              <a:t>da </a:t>
            </a:r>
            <a:r>
              <a:rPr lang="pt-BR" sz="2400" b="1" dirty="0"/>
              <a:t>Claro empresas: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6BEDCB-D774-526D-5AF8-222D55BE72D8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Anime a passagem do texto</a:t>
            </a:r>
          </a:p>
        </p:txBody>
      </p:sp>
      <p:pic>
        <p:nvPicPr>
          <p:cNvPr id="9" name="Gráfico 8" descr="Gráfico de barras com tendência ascendente com preenchimento sólido">
            <a:extLst>
              <a:ext uri="{FF2B5EF4-FFF2-40B4-BE49-F238E27FC236}">
                <a16:creationId xmlns:a16="http://schemas.microsoft.com/office/drawing/2014/main" id="{B9BD1A7A-3CBF-16D4-82A4-EF998622B43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8337" y="2160657"/>
            <a:ext cx="2395326" cy="266463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FE04679-4851-A1B4-68F5-BD62D47C9709}"/>
              </a:ext>
            </a:extLst>
          </p:cNvPr>
          <p:cNvSpPr txBox="1"/>
          <p:nvPr/>
        </p:nvSpPr>
        <p:spPr>
          <a:xfrm>
            <a:off x="3575213" y="4825287"/>
            <a:ext cx="504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Categorias de equipamentos: </a:t>
            </a:r>
            <a:r>
              <a:rPr lang="pt-BR" sz="2000" b="1" dirty="0">
                <a:solidFill>
                  <a:schemeClr val="bg1"/>
                </a:solidFill>
              </a:rPr>
              <a:t>Básico; Intermediário</a:t>
            </a:r>
            <a:r>
              <a:rPr lang="pt-BR" sz="2000" dirty="0">
                <a:solidFill>
                  <a:schemeClr val="bg1"/>
                </a:solidFill>
              </a:rPr>
              <a:t>; </a:t>
            </a:r>
            <a:r>
              <a:rPr lang="pt-BR" sz="2000" b="1" dirty="0">
                <a:solidFill>
                  <a:schemeClr val="bg1"/>
                </a:solidFill>
              </a:rPr>
              <a:t>Avançado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5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0E8F3C3-B9C3-71F9-3C95-F3F241D327C6}"/>
              </a:ext>
            </a:extLst>
          </p:cNvPr>
          <p:cNvSpPr/>
          <p:nvPr/>
        </p:nvSpPr>
        <p:spPr>
          <a:xfrm>
            <a:off x="786749" y="847113"/>
            <a:ext cx="10618499" cy="10894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03BF27-83B0-E83F-89DF-D865B41D496C}"/>
              </a:ext>
            </a:extLst>
          </p:cNvPr>
          <p:cNvSpPr txBox="1"/>
          <p:nvPr/>
        </p:nvSpPr>
        <p:spPr>
          <a:xfrm>
            <a:off x="1088843" y="1009550"/>
            <a:ext cx="994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Leia cada uma das frases e complete com as vantagens da aquisição da Locação de equipamentos da Claro.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4058375-47A8-6494-DFE0-524C539833CA}"/>
              </a:ext>
            </a:extLst>
          </p:cNvPr>
          <p:cNvSpPr/>
          <p:nvPr/>
        </p:nvSpPr>
        <p:spPr>
          <a:xfrm>
            <a:off x="786750" y="2278696"/>
            <a:ext cx="10618499" cy="1268158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AB2F305-17FD-C4B7-2987-4B8A568448D8}"/>
              </a:ext>
            </a:extLst>
          </p:cNvPr>
          <p:cNvSpPr/>
          <p:nvPr/>
        </p:nvSpPr>
        <p:spPr>
          <a:xfrm>
            <a:off x="6312568" y="3016403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d. investimento inicial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27D3A7D-2306-8021-6EB8-54427082A0F0}"/>
              </a:ext>
            </a:extLst>
          </p:cNvPr>
          <p:cNvSpPr/>
          <p:nvPr/>
        </p:nvSpPr>
        <p:spPr>
          <a:xfrm>
            <a:off x="6356911" y="2428663"/>
            <a:ext cx="3121573" cy="503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c. Depreciação do valor do equipamento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CAD252D-5256-FA18-38B9-3A424ECE384A}"/>
              </a:ext>
            </a:extLst>
          </p:cNvPr>
          <p:cNvSpPr/>
          <p:nvPr/>
        </p:nvSpPr>
        <p:spPr>
          <a:xfrm>
            <a:off x="2139919" y="2494916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a. Suporte técnico incluídos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2D355FA-2E41-25ED-21C1-EB1C014F97B9}"/>
              </a:ext>
            </a:extLst>
          </p:cNvPr>
          <p:cNvSpPr/>
          <p:nvPr/>
        </p:nvSpPr>
        <p:spPr>
          <a:xfrm>
            <a:off x="2139919" y="2974811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b. Suporte 24h por dia, sem custo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33A61-DAA0-8CBF-FB49-437C97DBEE01}"/>
              </a:ext>
            </a:extLst>
          </p:cNvPr>
          <p:cNvSpPr txBox="1"/>
          <p:nvPr/>
        </p:nvSpPr>
        <p:spPr>
          <a:xfrm>
            <a:off x="-2507847" y="1270570"/>
            <a:ext cx="2507847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É possível fazer uma atividade de arraste no Teams para o facilitador arrastar? Se for possível, por favor, implemente para essa atividade.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55C0C7-6AB4-C6E1-4086-BF8DD6F4427A}"/>
              </a:ext>
            </a:extLst>
          </p:cNvPr>
          <p:cNvSpPr txBox="1"/>
          <p:nvPr/>
        </p:nvSpPr>
        <p:spPr>
          <a:xfrm>
            <a:off x="1103585" y="3996267"/>
            <a:ext cx="696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 Com a Locação de Equipamentos o cliente não precisa fazer________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B0C2BDE-0862-677B-65C1-C27913B985B3}"/>
              </a:ext>
            </a:extLst>
          </p:cNvPr>
          <p:cNvSpPr txBox="1"/>
          <p:nvPr/>
        </p:nvSpPr>
        <p:spPr>
          <a:xfrm>
            <a:off x="1103585" y="4365599"/>
            <a:ext cx="91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2. O cliente poderá ter o orçamento dos equipamentos previsível, pois não enfrentará ________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43353CF-02FA-CA2D-13F0-D1CFEC48CD8A}"/>
              </a:ext>
            </a:extLst>
          </p:cNvPr>
          <p:cNvSpPr txBox="1"/>
          <p:nvPr/>
        </p:nvSpPr>
        <p:spPr>
          <a:xfrm>
            <a:off x="1103585" y="4838347"/>
            <a:ext cx="834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3. Não é necessário o cliente ter uma equipe de TI, porque a solução tem ___________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4E7B08F-9A59-4415-6F32-8ED04ECA2F3D}"/>
              </a:ext>
            </a:extLst>
          </p:cNvPr>
          <p:cNvSpPr txBox="1"/>
          <p:nvPr/>
        </p:nvSpPr>
        <p:spPr>
          <a:xfrm>
            <a:off x="1103585" y="5207679"/>
            <a:ext cx="722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4. Em caso de defeito nos equipamentos a solução oferece 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7705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BED1-90F4-DBE7-A350-4E09A98C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5FADE22-918D-F15A-DA5D-A9611AEFC7EA}"/>
              </a:ext>
            </a:extLst>
          </p:cNvPr>
          <p:cNvSpPr/>
          <p:nvPr/>
        </p:nvSpPr>
        <p:spPr>
          <a:xfrm>
            <a:off x="786749" y="847113"/>
            <a:ext cx="10618499" cy="10894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F32A01-1B85-6C7E-BD75-EF681EAE024C}"/>
              </a:ext>
            </a:extLst>
          </p:cNvPr>
          <p:cNvSpPr txBox="1"/>
          <p:nvPr/>
        </p:nvSpPr>
        <p:spPr>
          <a:xfrm>
            <a:off x="1088843" y="1009550"/>
            <a:ext cx="994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Leia cada uma das frases e complete com as vantagens da aquisição da Locação de equipamentos da Claro.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3A06515-5BF2-4351-D010-55A1CD55B229}"/>
              </a:ext>
            </a:extLst>
          </p:cNvPr>
          <p:cNvSpPr/>
          <p:nvPr/>
        </p:nvSpPr>
        <p:spPr>
          <a:xfrm>
            <a:off x="786750" y="2278696"/>
            <a:ext cx="10618499" cy="1268158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92B3698-5967-D134-1AF4-9ABA947BD524}"/>
              </a:ext>
            </a:extLst>
          </p:cNvPr>
          <p:cNvSpPr/>
          <p:nvPr/>
        </p:nvSpPr>
        <p:spPr>
          <a:xfrm>
            <a:off x="7093051" y="3926237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d. investimento inicial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95C038C-7356-49F7-DE36-0D412C9FE53D}"/>
              </a:ext>
            </a:extLst>
          </p:cNvPr>
          <p:cNvSpPr/>
          <p:nvPr/>
        </p:nvSpPr>
        <p:spPr>
          <a:xfrm>
            <a:off x="9235578" y="4125667"/>
            <a:ext cx="3121573" cy="503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c. Depreciação do valor do equipamento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5882CE5-225B-9C62-DCAC-FFB5460D4F91}"/>
              </a:ext>
            </a:extLst>
          </p:cNvPr>
          <p:cNvSpPr/>
          <p:nvPr/>
        </p:nvSpPr>
        <p:spPr>
          <a:xfrm>
            <a:off x="8106862" y="4758595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a. Suporte técnico incluídos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4EC4471-EC0B-F06D-310D-5A36D70A9680}"/>
              </a:ext>
            </a:extLst>
          </p:cNvPr>
          <p:cNvSpPr/>
          <p:nvPr/>
        </p:nvSpPr>
        <p:spPr>
          <a:xfrm>
            <a:off x="6764840" y="5207679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b. Suporte 24h por dia, sem custo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3E4F2C0-6A0B-0EF5-8F17-7C7C3A0A480E}"/>
              </a:ext>
            </a:extLst>
          </p:cNvPr>
          <p:cNvSpPr txBox="1"/>
          <p:nvPr/>
        </p:nvSpPr>
        <p:spPr>
          <a:xfrm>
            <a:off x="-2507847" y="1270570"/>
            <a:ext cx="2507847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É possível fazer uma atividade de arraste no Teams para o facilitador arrastar? Se for possível, por favor, implemente para essa atividade.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0C7A87-9C7F-CE0B-4868-3EBF05916984}"/>
              </a:ext>
            </a:extLst>
          </p:cNvPr>
          <p:cNvSpPr txBox="1"/>
          <p:nvPr/>
        </p:nvSpPr>
        <p:spPr>
          <a:xfrm>
            <a:off x="1103585" y="3996267"/>
            <a:ext cx="696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 Com a Locação de Equipamentos o cliente não precisa fazer________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7CAD0A9-02F0-403D-AE4D-453AD001206F}"/>
              </a:ext>
            </a:extLst>
          </p:cNvPr>
          <p:cNvSpPr txBox="1"/>
          <p:nvPr/>
        </p:nvSpPr>
        <p:spPr>
          <a:xfrm>
            <a:off x="1103585" y="4365599"/>
            <a:ext cx="91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2. O cliente poderá ter o orçamento dos equipamentos previsível, pois não enfrentará ________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897C62A-0C41-0F49-AA97-E28FD92BFDFB}"/>
              </a:ext>
            </a:extLst>
          </p:cNvPr>
          <p:cNvSpPr txBox="1"/>
          <p:nvPr/>
        </p:nvSpPr>
        <p:spPr>
          <a:xfrm>
            <a:off x="1103585" y="4838347"/>
            <a:ext cx="834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3. Não é necessário o cliente ter uma equipe de TI, porque a solução tem ___________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78A57F5-235A-2ED8-9D6F-FB0623E0AA44}"/>
              </a:ext>
            </a:extLst>
          </p:cNvPr>
          <p:cNvSpPr txBox="1"/>
          <p:nvPr/>
        </p:nvSpPr>
        <p:spPr>
          <a:xfrm>
            <a:off x="1103585" y="5207679"/>
            <a:ext cx="722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4. Em caso de defeito nos equipamentos a solução oferece 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39212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7E5E-71CD-1B20-1A28-6E9A0766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0B7ECE3-94E5-E7F1-CAC1-2C399A7E0FE7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A SOLUÇÃO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FC23E6DC-F7F6-C7C9-2190-5B4D39D48F8D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19586-645D-FFE4-4E68-6AEF25AE641E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6" name="Retângulo: Cantos Arredondados 12">
            <a:extLst>
              <a:ext uri="{FF2B5EF4-FFF2-40B4-BE49-F238E27FC236}">
                <a16:creationId xmlns:a16="http://schemas.microsoft.com/office/drawing/2014/main" id="{F29D8C85-B8C4-92B0-B3F8-AB6F985B825F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bg1"/>
                </a:solidFill>
                <a:latin typeface="AMX Black" pitchFamily="2" charset="0"/>
              </a:rPr>
              <a:t>FLUXOS DA JORNADA</a:t>
            </a:r>
          </a:p>
        </p:txBody>
      </p:sp>
    </p:spTree>
    <p:extLst>
      <p:ext uri="{BB962C8B-B14F-4D97-AF65-F5344CB8AC3E}">
        <p14:creationId xmlns:p14="http://schemas.microsoft.com/office/powerpoint/2010/main" val="1901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6764071-68D0-74B2-90A5-0541B172173E}"/>
              </a:ext>
            </a:extLst>
          </p:cNvPr>
          <p:cNvGrpSpPr/>
          <p:nvPr/>
        </p:nvGrpSpPr>
        <p:grpSpPr>
          <a:xfrm>
            <a:off x="786748" y="1331708"/>
            <a:ext cx="10618499" cy="1583468"/>
            <a:chOff x="801492" y="329415"/>
            <a:chExt cx="10618499" cy="1583468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DBCE8A64-A05C-57E3-0F96-FD50AB9E475C}"/>
                </a:ext>
              </a:extLst>
            </p:cNvPr>
            <p:cNvSpPr/>
            <p:nvPr/>
          </p:nvSpPr>
          <p:spPr>
            <a:xfrm>
              <a:off x="801492" y="329415"/>
              <a:ext cx="10618499" cy="158346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EC54D21-1D7E-099A-3875-89051706E3F5}"/>
                </a:ext>
              </a:extLst>
            </p:cNvPr>
            <p:cNvSpPr txBox="1"/>
            <p:nvPr/>
          </p:nvSpPr>
          <p:spPr>
            <a:xfrm>
              <a:off x="2185916" y="797983"/>
              <a:ext cx="7544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Baseado em tudo o que vimos até agora, imagine qual é o perfil do público-alvo da Locação de equipamentos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A1B20C0-6074-D7BA-D72E-0673E688E860}"/>
              </a:ext>
            </a:extLst>
          </p:cNvPr>
          <p:cNvSpPr/>
          <p:nvPr/>
        </p:nvSpPr>
        <p:spPr>
          <a:xfrm>
            <a:off x="2870421" y="3385253"/>
            <a:ext cx="6451155" cy="21410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F7BA58-3C82-C58E-D359-823CB563AFE9}"/>
              </a:ext>
            </a:extLst>
          </p:cNvPr>
          <p:cNvSpPr txBox="1"/>
          <p:nvPr/>
        </p:nvSpPr>
        <p:spPr>
          <a:xfrm>
            <a:off x="3078432" y="3640164"/>
            <a:ext cx="6243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Empresa Estatal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Empresa Média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Empresas com parque de TI (notebooks/tablets)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Empresa com trabalho manufaturado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Segmento de escritório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FE679E-EF2B-73A5-5B43-950D6D72ABBE}"/>
              </a:ext>
            </a:extLst>
          </p:cNvPr>
          <p:cNvSpPr txBox="1"/>
          <p:nvPr/>
        </p:nvSpPr>
        <p:spPr>
          <a:xfrm>
            <a:off x="786748" y="252777"/>
            <a:ext cx="3024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Público-alvo</a:t>
            </a:r>
          </a:p>
        </p:txBody>
      </p:sp>
    </p:spTree>
    <p:extLst>
      <p:ext uri="{BB962C8B-B14F-4D97-AF65-F5344CB8AC3E}">
        <p14:creationId xmlns:p14="http://schemas.microsoft.com/office/powerpoint/2010/main" val="358851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6FEB11-5699-AA8C-AF22-C763CBCAFD63}"/>
              </a:ext>
            </a:extLst>
          </p:cNvPr>
          <p:cNvSpPr/>
          <p:nvPr/>
        </p:nvSpPr>
        <p:spPr>
          <a:xfrm>
            <a:off x="753762" y="543698"/>
            <a:ext cx="10750379" cy="57829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43A23E-F70B-0B87-976C-825C883B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147124" y="2712361"/>
            <a:ext cx="5044876" cy="41456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6F29762-D451-046E-3F49-B2C00B0D9EC9}"/>
              </a:ext>
            </a:extLst>
          </p:cNvPr>
          <p:cNvSpPr txBox="1"/>
          <p:nvPr/>
        </p:nvSpPr>
        <p:spPr>
          <a:xfrm>
            <a:off x="1754659" y="1951672"/>
            <a:ext cx="62772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Opções corretas: 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Empresa Média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Empresas com parque de TI (notebooks/tablets)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Segmento de escritório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95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E8871C1-FAA4-B086-1945-3A7E00F246F2}"/>
              </a:ext>
            </a:extLst>
          </p:cNvPr>
          <p:cNvSpPr txBox="1"/>
          <p:nvPr/>
        </p:nvSpPr>
        <p:spPr>
          <a:xfrm>
            <a:off x="3093307" y="2376277"/>
            <a:ext cx="600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Para contratar a solução seu cliente precisa: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D7768A-A060-3F72-1B44-C282EFD2B34C}"/>
              </a:ext>
            </a:extLst>
          </p:cNvPr>
          <p:cNvSpPr txBox="1"/>
          <p:nvPr/>
        </p:nvSpPr>
        <p:spPr>
          <a:xfrm>
            <a:off x="967570" y="580218"/>
            <a:ext cx="860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Condições Comerciais de Contratação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EC02B00-CA5C-98F8-73FA-8E6E7506E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582925"/>
              </p:ext>
            </p:extLst>
          </p:nvPr>
        </p:nvGraphicFramePr>
        <p:xfrm>
          <a:off x="527642" y="3333535"/>
          <a:ext cx="11136715" cy="132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144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CA1071A-CDA2-C27B-F489-BDB9FD2F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 rot="16200000">
            <a:off x="3473898" y="-534089"/>
            <a:ext cx="5333503" cy="80327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5E79498-300A-8528-3DF3-73E7D12FAAD1}"/>
              </a:ext>
            </a:extLst>
          </p:cNvPr>
          <p:cNvSpPr/>
          <p:nvPr/>
        </p:nvSpPr>
        <p:spPr>
          <a:xfrm>
            <a:off x="2977978" y="1285203"/>
            <a:ext cx="6499654" cy="4423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accent4"/>
                </a:solidFill>
              </a:rPr>
              <a:t>ATENÇÃO!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B85276-33F0-5149-F8FB-A938FDDC879F}"/>
              </a:ext>
            </a:extLst>
          </p:cNvPr>
          <p:cNvSpPr txBox="1"/>
          <p:nvPr/>
        </p:nvSpPr>
        <p:spPr>
          <a:xfrm>
            <a:off x="-2421924" y="939114"/>
            <a:ext cx="2421924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ideia é a imagem aparecer em uma tela de tablet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94516AC-C211-2E17-823E-9CCBE904B6CE}"/>
              </a:ext>
            </a:extLst>
          </p:cNvPr>
          <p:cNvSpPr txBox="1"/>
          <p:nvPr/>
        </p:nvSpPr>
        <p:spPr>
          <a:xfrm>
            <a:off x="-2421924" y="2055341"/>
            <a:ext cx="2421924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mensagem deve chamar atenção de alguma forma, após o clique aparecerá a próxima tela</a:t>
            </a:r>
          </a:p>
        </p:txBody>
      </p:sp>
    </p:spTree>
    <p:extLst>
      <p:ext uri="{BB962C8B-B14F-4D97-AF65-F5344CB8AC3E}">
        <p14:creationId xmlns:p14="http://schemas.microsoft.com/office/powerpoint/2010/main" val="197448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2112D-273C-5EAA-96D0-2C69E7DFA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9C9C644-611D-722D-66CC-6E0D9A83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 rot="16200000">
            <a:off x="3473898" y="-534089"/>
            <a:ext cx="5333503" cy="80327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772620A-4BF6-3AC3-6E1B-B40862F24474}"/>
              </a:ext>
            </a:extLst>
          </p:cNvPr>
          <p:cNvSpPr/>
          <p:nvPr/>
        </p:nvSpPr>
        <p:spPr>
          <a:xfrm>
            <a:off x="2977978" y="1285203"/>
            <a:ext cx="6499654" cy="4423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8EF9DB-3AC5-6597-D202-AB53921DB336}"/>
              </a:ext>
            </a:extLst>
          </p:cNvPr>
          <p:cNvSpPr txBox="1"/>
          <p:nvPr/>
        </p:nvSpPr>
        <p:spPr>
          <a:xfrm>
            <a:off x="3625266" y="2227480"/>
            <a:ext cx="5649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Evite clientes com contratos próximos do vencimento (entre 6 e 12 meses).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O cliente deve estar de acordo com os prazos de entrega.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Atenção à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multa rescisória</a:t>
            </a:r>
            <a:r>
              <a:rPr lang="pt-BR" sz="2400" dirty="0">
                <a:solidFill>
                  <a:schemeClr val="bg1"/>
                </a:solidFill>
              </a:rPr>
              <a:t>! Ela é calculada de forma proporcional.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87BA70-6E91-8F6C-2160-F226B162B508}"/>
              </a:ext>
            </a:extLst>
          </p:cNvPr>
          <p:cNvSpPr txBox="1"/>
          <p:nvPr/>
        </p:nvSpPr>
        <p:spPr>
          <a:xfrm>
            <a:off x="-2421924" y="939114"/>
            <a:ext cx="2421924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ideia é a imagem aparecer em uma tela de tablet</a:t>
            </a:r>
          </a:p>
        </p:txBody>
      </p:sp>
    </p:spTree>
    <p:extLst>
      <p:ext uri="{BB962C8B-B14F-4D97-AF65-F5344CB8AC3E}">
        <p14:creationId xmlns:p14="http://schemas.microsoft.com/office/powerpoint/2010/main" val="256567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5C17823-B041-B5BE-9191-ECAE5B153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5881"/>
              </p:ext>
            </p:extLst>
          </p:nvPr>
        </p:nvGraphicFramePr>
        <p:xfrm>
          <a:off x="949411" y="2112849"/>
          <a:ext cx="10293178" cy="3215550"/>
        </p:xfrm>
        <a:graphic>
          <a:graphicData uri="http://schemas.openxmlformats.org/drawingml/2006/table">
            <a:tbl>
              <a:tblPr/>
              <a:tblGrid>
                <a:gridCol w="1391398">
                  <a:extLst>
                    <a:ext uri="{9D8B030D-6E8A-4147-A177-3AD203B41FA5}">
                      <a16:colId xmlns:a16="http://schemas.microsoft.com/office/drawing/2014/main" val="3906975940"/>
                    </a:ext>
                  </a:extLst>
                </a:gridCol>
                <a:gridCol w="1157759">
                  <a:extLst>
                    <a:ext uri="{9D8B030D-6E8A-4147-A177-3AD203B41FA5}">
                      <a16:colId xmlns:a16="http://schemas.microsoft.com/office/drawing/2014/main" val="1239052990"/>
                    </a:ext>
                  </a:extLst>
                </a:gridCol>
                <a:gridCol w="1213941">
                  <a:extLst>
                    <a:ext uri="{9D8B030D-6E8A-4147-A177-3AD203B41FA5}">
                      <a16:colId xmlns:a16="http://schemas.microsoft.com/office/drawing/2014/main" val="3748490736"/>
                    </a:ext>
                  </a:extLst>
                </a:gridCol>
                <a:gridCol w="6530080">
                  <a:extLst>
                    <a:ext uri="{9D8B030D-6E8A-4147-A177-3AD203B41FA5}">
                      <a16:colId xmlns:a16="http://schemas.microsoft.com/office/drawing/2014/main" val="1919898908"/>
                    </a:ext>
                  </a:extLst>
                </a:gridCol>
              </a:tblGrid>
              <a:tr h="5771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PRODUTO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MARCA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TIPO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400" b="1" i="0" u="none" strike="noStrike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DETALHES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5164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 - Basic.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 V14 AMD RYZEN 5 -  16 GB 256 GB SSD 14’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93828"/>
                  </a:ext>
                </a:extLst>
              </a:tr>
              <a:tr h="3632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 - Inter.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DELL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DELL PRO 14 CORE I5 - 16 GB 512 GB SSD 14’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97619"/>
                  </a:ext>
                </a:extLst>
              </a:tr>
              <a:tr h="3632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 - </a:t>
                      </a:r>
                      <a:r>
                        <a:rPr lang="pt-B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Avan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 E14 CORE ULTRA 7 - 16 GB 512 GB 14’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67632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 - Basic.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 M9 4GB WIFI 4G 64GB 9.0’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91120"/>
                  </a:ext>
                </a:extLst>
              </a:tr>
              <a:tr h="3017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 - Inter.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SAMSUNG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SAMSUNG GALAXY A9 - 4GB WIFI 4G 64GB 8.7 ‘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14662"/>
                  </a:ext>
                </a:extLst>
              </a:tr>
              <a:tr h="2630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 - </a:t>
                      </a:r>
                      <a:r>
                        <a:rPr lang="pt-BR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Avan</a:t>
                      </a: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APPLE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APPLE IPAD MINI A17 PRO 128GB TL8.3’ WIFI 5G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7514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8114431-05F3-4B37-D235-11AF64F2D627}"/>
              </a:ext>
            </a:extLst>
          </p:cNvPr>
          <p:cNvSpPr txBox="1"/>
          <p:nvPr/>
        </p:nvSpPr>
        <p:spPr>
          <a:xfrm>
            <a:off x="998915" y="501179"/>
            <a:ext cx="601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Portifólio inicial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3D3639-4334-0A27-11F0-A491C3EA8F6F}"/>
              </a:ext>
            </a:extLst>
          </p:cNvPr>
          <p:cNvSpPr txBox="1"/>
          <p:nvPr/>
        </p:nvSpPr>
        <p:spPr>
          <a:xfrm>
            <a:off x="998915" y="1260847"/>
            <a:ext cx="11051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sz="2000" dirty="0">
                <a:latin typeface="AMX" panose="020B0604020202020204"/>
                <a:sym typeface="Arial"/>
              </a:rPr>
              <a:t>Veja o que vamos oferecer.</a:t>
            </a:r>
          </a:p>
        </p:txBody>
      </p:sp>
    </p:spTree>
    <p:extLst>
      <p:ext uri="{BB962C8B-B14F-4D97-AF65-F5344CB8AC3E}">
        <p14:creationId xmlns:p14="http://schemas.microsoft.com/office/powerpoint/2010/main" val="92681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5767A92-6E82-F3CF-AF21-142458CEF0EB}"/>
              </a:ext>
            </a:extLst>
          </p:cNvPr>
          <p:cNvSpPr txBox="1"/>
          <p:nvPr/>
        </p:nvSpPr>
        <p:spPr>
          <a:xfrm>
            <a:off x="998915" y="501179"/>
            <a:ext cx="601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Argumentação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DE7AC4-9841-EE97-FB4C-AA2399E73BA3}"/>
              </a:ext>
            </a:extLst>
          </p:cNvPr>
          <p:cNvSpPr txBox="1"/>
          <p:nvPr/>
        </p:nvSpPr>
        <p:spPr>
          <a:xfrm>
            <a:off x="998915" y="1260847"/>
            <a:ext cx="835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sz="2000" dirty="0">
                <a:latin typeface="AMX" panose="020B0604020202020204"/>
                <a:sym typeface="Arial"/>
              </a:rPr>
              <a:t>No dia a dia de vendas, </a:t>
            </a:r>
            <a:r>
              <a:rPr lang="pt-BR" sz="2000" b="1" dirty="0">
                <a:latin typeface="AMX" panose="020B0604020202020204"/>
                <a:sym typeface="Arial"/>
              </a:rPr>
              <a:t>transforme as características da solução em benefícios claros </a:t>
            </a:r>
            <a:r>
              <a:rPr lang="pt-BR" sz="2000" dirty="0">
                <a:latin typeface="AMX" panose="020B0604020202020204"/>
                <a:sym typeface="Arial"/>
              </a:rPr>
              <a:t>para a empresa do seu cliente:</a:t>
            </a:r>
          </a:p>
        </p:txBody>
      </p:sp>
      <p:sp>
        <p:nvSpPr>
          <p:cNvPr id="6" name="Balão Retangular Arredondado 5">
            <a:extLst>
              <a:ext uri="{FF2B5EF4-FFF2-40B4-BE49-F238E27FC236}">
                <a16:creationId xmlns:a16="http://schemas.microsoft.com/office/drawing/2014/main" id="{CB37050B-0F57-E260-A4FC-F3C4694C22B7}"/>
              </a:ext>
            </a:extLst>
          </p:cNvPr>
          <p:cNvSpPr/>
          <p:nvPr/>
        </p:nvSpPr>
        <p:spPr>
          <a:xfrm>
            <a:off x="1916777" y="2773680"/>
            <a:ext cx="8358445" cy="2529840"/>
          </a:xfrm>
          <a:prstGeom prst="wedgeRoundRectCallout">
            <a:avLst>
              <a:gd name="adj1" fmla="val 46409"/>
              <a:gd name="adj2" fmla="val 7454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</a:rPr>
              <a:t>Com a Locação de equipamentos, </a:t>
            </a:r>
            <a:r>
              <a:rPr lang="pt-BR" b="1" dirty="0">
                <a:solidFill>
                  <a:schemeClr val="bg1"/>
                </a:solidFill>
              </a:rPr>
              <a:t>você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troca o custo da lentidão pela garantia da performance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Nós cuidamos do suporte técnico</a:t>
            </a:r>
            <a:r>
              <a:rPr lang="pt-BR" dirty="0">
                <a:solidFill>
                  <a:schemeClr val="bg1"/>
                </a:solidFill>
              </a:rPr>
              <a:t>, para que seu time foque em vender e crescer, sempre com máquinas de última geração que nunca deixam você na mão.</a:t>
            </a:r>
          </a:p>
        </p:txBody>
      </p:sp>
    </p:spTree>
    <p:extLst>
      <p:ext uri="{BB962C8B-B14F-4D97-AF65-F5344CB8AC3E}">
        <p14:creationId xmlns:p14="http://schemas.microsoft.com/office/powerpoint/2010/main" val="406391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48293F-435C-7212-B27C-82083A196E3F}"/>
              </a:ext>
            </a:extLst>
          </p:cNvPr>
          <p:cNvSpPr txBox="1"/>
          <p:nvPr/>
        </p:nvSpPr>
        <p:spPr>
          <a:xfrm>
            <a:off x="2122124" y="1613118"/>
            <a:ext cx="894668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500" b="1" dirty="0"/>
              <a:t>Locação de </a:t>
            </a:r>
          </a:p>
          <a:p>
            <a:pPr algn="ctr"/>
            <a:r>
              <a:rPr lang="pt-BR" sz="11500" b="1" dirty="0"/>
              <a:t>Equipamentos</a:t>
            </a:r>
          </a:p>
        </p:txBody>
      </p:sp>
    </p:spTree>
    <p:extLst>
      <p:ext uri="{BB962C8B-B14F-4D97-AF65-F5344CB8AC3E}">
        <p14:creationId xmlns:p14="http://schemas.microsoft.com/office/powerpoint/2010/main" val="188666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D159A-903C-BFE5-C217-85D46C659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405710-B260-7D60-1643-6418A1F049A8}"/>
              </a:ext>
            </a:extLst>
          </p:cNvPr>
          <p:cNvSpPr txBox="1"/>
          <p:nvPr/>
        </p:nvSpPr>
        <p:spPr>
          <a:xfrm>
            <a:off x="998915" y="501179"/>
            <a:ext cx="601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Argumentação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3B6C9A-723C-2DEB-9777-8E6CF9DC7C91}"/>
              </a:ext>
            </a:extLst>
          </p:cNvPr>
          <p:cNvSpPr txBox="1"/>
          <p:nvPr/>
        </p:nvSpPr>
        <p:spPr>
          <a:xfrm>
            <a:off x="998915" y="1260847"/>
            <a:ext cx="835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sz="2000" dirty="0">
                <a:latin typeface="AMX" panose="020B0604020202020204"/>
                <a:sym typeface="Arial"/>
              </a:rPr>
              <a:t>No dia a dia de vendas, </a:t>
            </a:r>
            <a:r>
              <a:rPr lang="pt-BR" sz="2000" b="1" dirty="0">
                <a:latin typeface="AMX" panose="020B0604020202020204"/>
                <a:sym typeface="Arial"/>
              </a:rPr>
              <a:t>transforme as características da solução em benefícios claros</a:t>
            </a:r>
            <a:r>
              <a:rPr lang="pt-BR" sz="2000" dirty="0">
                <a:latin typeface="AMX" panose="020B0604020202020204"/>
                <a:sym typeface="Arial"/>
              </a:rPr>
              <a:t> para a empresa do seu cliente:</a:t>
            </a:r>
          </a:p>
        </p:txBody>
      </p:sp>
      <p:sp>
        <p:nvSpPr>
          <p:cNvPr id="6" name="Balão Retangular Arredondado 5">
            <a:extLst>
              <a:ext uri="{FF2B5EF4-FFF2-40B4-BE49-F238E27FC236}">
                <a16:creationId xmlns:a16="http://schemas.microsoft.com/office/drawing/2014/main" id="{CA9A2063-F401-956A-8295-D58263AB3C58}"/>
              </a:ext>
            </a:extLst>
          </p:cNvPr>
          <p:cNvSpPr/>
          <p:nvPr/>
        </p:nvSpPr>
        <p:spPr>
          <a:xfrm>
            <a:off x="1916777" y="2773680"/>
            <a:ext cx="8358445" cy="2529840"/>
          </a:xfrm>
          <a:prstGeom prst="wedgeRoundRectCallout">
            <a:avLst>
              <a:gd name="adj1" fmla="val 46409"/>
              <a:gd name="adj2" fmla="val 7454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</a:rPr>
              <a:t>Com a nossa solução, </a:t>
            </a:r>
            <a:r>
              <a:rPr lang="pt-BR" b="1" dirty="0">
                <a:solidFill>
                  <a:schemeClr val="bg1"/>
                </a:solidFill>
              </a:rPr>
              <a:t>você escala seu parque de máquinas com facilidade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Além disso, </a:t>
            </a:r>
            <a:r>
              <a:rPr lang="pt-BR" b="1" dirty="0">
                <a:solidFill>
                  <a:schemeClr val="bg1"/>
                </a:solidFill>
              </a:rPr>
              <a:t>toda a logística fica por nossa conta </a:t>
            </a:r>
            <a:r>
              <a:rPr lang="pt-BR" dirty="0">
                <a:solidFill>
                  <a:schemeClr val="bg1"/>
                </a:solidFill>
              </a:rPr>
              <a:t>— entregamos o equipamento pronto para uso em qualquer lugar do Brasil e coletamos quando não for mais necessário.</a:t>
            </a:r>
          </a:p>
        </p:txBody>
      </p:sp>
    </p:spTree>
    <p:extLst>
      <p:ext uri="{BB962C8B-B14F-4D97-AF65-F5344CB8AC3E}">
        <p14:creationId xmlns:p14="http://schemas.microsoft.com/office/powerpoint/2010/main" val="2209660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8E982-6131-4727-823D-B84E520E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E218D2-630F-6952-0519-834524AB50A8}"/>
              </a:ext>
            </a:extLst>
          </p:cNvPr>
          <p:cNvSpPr txBox="1"/>
          <p:nvPr/>
        </p:nvSpPr>
        <p:spPr>
          <a:xfrm>
            <a:off x="998915" y="501179"/>
            <a:ext cx="6017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Argumentação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F875E0-1CF9-6A23-FC54-1286A3C4BF5F}"/>
              </a:ext>
            </a:extLst>
          </p:cNvPr>
          <p:cNvSpPr txBox="1"/>
          <p:nvPr/>
        </p:nvSpPr>
        <p:spPr>
          <a:xfrm>
            <a:off x="998915" y="1260847"/>
            <a:ext cx="835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sz="2000" dirty="0">
                <a:latin typeface="AMX" panose="020B0604020202020204"/>
                <a:sym typeface="Arial"/>
              </a:rPr>
              <a:t>No dia a dia de vendas, </a:t>
            </a:r>
            <a:r>
              <a:rPr lang="pt-BR" sz="2000" b="1" dirty="0">
                <a:latin typeface="AMX" panose="020B0604020202020204"/>
                <a:sym typeface="Arial"/>
              </a:rPr>
              <a:t>transforme as características da solução em benefícios claros</a:t>
            </a:r>
            <a:r>
              <a:rPr lang="pt-BR" sz="2000" dirty="0">
                <a:latin typeface="AMX" panose="020B0604020202020204"/>
                <a:sym typeface="Arial"/>
              </a:rPr>
              <a:t> para a empresa do seu cliente:</a:t>
            </a:r>
          </a:p>
        </p:txBody>
      </p:sp>
      <p:sp>
        <p:nvSpPr>
          <p:cNvPr id="6" name="Balão Retangular Arredondado 5">
            <a:extLst>
              <a:ext uri="{FF2B5EF4-FFF2-40B4-BE49-F238E27FC236}">
                <a16:creationId xmlns:a16="http://schemas.microsoft.com/office/drawing/2014/main" id="{BDF92E8B-0252-2E0B-89E4-A770EFBDAD52}"/>
              </a:ext>
            </a:extLst>
          </p:cNvPr>
          <p:cNvSpPr/>
          <p:nvPr/>
        </p:nvSpPr>
        <p:spPr>
          <a:xfrm>
            <a:off x="1916777" y="2773680"/>
            <a:ext cx="8358445" cy="2529840"/>
          </a:xfrm>
          <a:prstGeom prst="wedgeRoundRectCallout">
            <a:avLst>
              <a:gd name="adj1" fmla="val 46409"/>
              <a:gd name="adj2" fmla="val 74548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Ter uma surpresa no balanço da empresa é desastroso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Com a Locação de equipamentos, você elimina o investimento inicial pesado e troca o caos das manutenções por uma </a:t>
            </a:r>
            <a:r>
              <a:rPr lang="pt-BR" b="1" dirty="0">
                <a:solidFill>
                  <a:schemeClr val="bg1"/>
                </a:solidFill>
              </a:rPr>
              <a:t>parcela fixa mensal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216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D2775A-A968-A350-4D0C-5066E38F8FC6}"/>
              </a:ext>
            </a:extLst>
          </p:cNvPr>
          <p:cNvSpPr txBox="1"/>
          <p:nvPr/>
        </p:nvSpPr>
        <p:spPr>
          <a:xfrm>
            <a:off x="2406517" y="2890391"/>
            <a:ext cx="737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Curiosos para saber como a solução pode impactar nos seus resultados?</a:t>
            </a:r>
          </a:p>
        </p:txBody>
      </p:sp>
    </p:spTree>
    <p:extLst>
      <p:ext uri="{BB962C8B-B14F-4D97-AF65-F5344CB8AC3E}">
        <p14:creationId xmlns:p14="http://schemas.microsoft.com/office/powerpoint/2010/main" val="1129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3DD8EA85-CFF2-74A5-6056-BA7D54125C65}"/>
              </a:ext>
            </a:extLst>
          </p:cNvPr>
          <p:cNvSpPr/>
          <p:nvPr/>
        </p:nvSpPr>
        <p:spPr>
          <a:xfrm>
            <a:off x="6384053" y="2554012"/>
            <a:ext cx="4445876" cy="2596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AF5394F1-2A4E-AC73-ED42-8D2C0F52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812" y="2763836"/>
            <a:ext cx="3042900" cy="2166275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E6EDE74A-C35B-77B0-0678-5138D5F25589}"/>
              </a:ext>
            </a:extLst>
          </p:cNvPr>
          <p:cNvSpPr/>
          <p:nvPr/>
        </p:nvSpPr>
        <p:spPr>
          <a:xfrm>
            <a:off x="3415862" y="2070538"/>
            <a:ext cx="5486400" cy="35630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18E6DF4D-D60D-72B5-99E1-97B2C96A9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72" y="2384191"/>
            <a:ext cx="4418313" cy="2925567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4A194E3B-8195-1CCE-5A02-11158274E172}"/>
              </a:ext>
            </a:extLst>
          </p:cNvPr>
          <p:cNvSpPr txBox="1"/>
          <p:nvPr/>
        </p:nvSpPr>
        <p:spPr>
          <a:xfrm>
            <a:off x="4889672" y="2529036"/>
            <a:ext cx="24126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MX" panose="020B0604020202020204"/>
                <a:sym typeface="Arial"/>
              </a:rPr>
              <a:t>Fidelização da base</a:t>
            </a:r>
            <a:endParaRPr lang="pt-BR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5EFB538-0F15-319E-DBF8-684D52AFDB98}"/>
              </a:ext>
            </a:extLst>
          </p:cNvPr>
          <p:cNvSpPr txBox="1"/>
          <p:nvPr/>
        </p:nvSpPr>
        <p:spPr>
          <a:xfrm>
            <a:off x="-2421924" y="939114"/>
            <a:ext cx="2421924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Anime a passagem de tela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A51107-3D80-EC2A-600E-73AA92674082}"/>
              </a:ext>
            </a:extLst>
          </p:cNvPr>
          <p:cNvSpPr txBox="1"/>
          <p:nvPr/>
        </p:nvSpPr>
        <p:spPr>
          <a:xfrm>
            <a:off x="3913271" y="4940426"/>
            <a:ext cx="44183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MX" panose="020B0604020202020204"/>
                <a:sym typeface="Arial"/>
              </a:rPr>
              <a:t>Maior retenção + redução do </a:t>
            </a:r>
            <a:r>
              <a:rPr lang="pt-BR" b="1" dirty="0" err="1">
                <a:latin typeface="AMX" panose="020B0604020202020204"/>
                <a:sym typeface="Arial"/>
              </a:rPr>
              <a:t>churn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892776-93ED-89F3-1202-AD93FF913536}"/>
              </a:ext>
            </a:extLst>
          </p:cNvPr>
          <p:cNvSpPr txBox="1"/>
          <p:nvPr/>
        </p:nvSpPr>
        <p:spPr>
          <a:xfrm>
            <a:off x="917518" y="804474"/>
            <a:ext cx="849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Diferencial estratégico do portifólio</a:t>
            </a:r>
          </a:p>
        </p:txBody>
      </p:sp>
    </p:spTree>
    <p:extLst>
      <p:ext uri="{BB962C8B-B14F-4D97-AF65-F5344CB8AC3E}">
        <p14:creationId xmlns:p14="http://schemas.microsoft.com/office/powerpoint/2010/main" val="3347251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791B0-22BF-48AE-C63F-1D6D2063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00615ED-8611-FB06-24FA-BF6E8C50EE53}"/>
              </a:ext>
            </a:extLst>
          </p:cNvPr>
          <p:cNvSpPr/>
          <p:nvPr/>
        </p:nvSpPr>
        <p:spPr>
          <a:xfrm>
            <a:off x="6384053" y="2554012"/>
            <a:ext cx="4445876" cy="2596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6B82303-EF73-7DCF-A347-4D77AAC17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58" y="2829399"/>
            <a:ext cx="3874578" cy="207017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8ADA698-944B-80E0-63DD-2B4214999D55}"/>
              </a:ext>
            </a:extLst>
          </p:cNvPr>
          <p:cNvSpPr/>
          <p:nvPr/>
        </p:nvSpPr>
        <p:spPr>
          <a:xfrm>
            <a:off x="795733" y="2529036"/>
            <a:ext cx="4445876" cy="2596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4D3AAA-DE1F-C001-4CAC-1B4DE5FF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6" y="2842689"/>
            <a:ext cx="3112290" cy="2060789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02907BC0-1B01-90C2-1359-61F9ECEC3458}"/>
              </a:ext>
            </a:extLst>
          </p:cNvPr>
          <p:cNvSpPr/>
          <p:nvPr/>
        </p:nvSpPr>
        <p:spPr>
          <a:xfrm>
            <a:off x="3415862" y="2070538"/>
            <a:ext cx="5486400" cy="35630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048A0D-0F0F-F604-D6E0-5F564E2BCB1A}"/>
              </a:ext>
            </a:extLst>
          </p:cNvPr>
          <p:cNvSpPr txBox="1"/>
          <p:nvPr/>
        </p:nvSpPr>
        <p:spPr>
          <a:xfrm>
            <a:off x="-2421924" y="939114"/>
            <a:ext cx="2421924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Anime a passagem de tela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15D117-431E-9AF9-3C08-3E77E7B6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126" y="2413537"/>
            <a:ext cx="4100358" cy="2919091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04C66E2B-2DAB-88CB-AC3B-61E601111082}"/>
              </a:ext>
            </a:extLst>
          </p:cNvPr>
          <p:cNvSpPr txBox="1"/>
          <p:nvPr/>
        </p:nvSpPr>
        <p:spPr>
          <a:xfrm>
            <a:off x="4937047" y="2562532"/>
            <a:ext cx="24126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MX" panose="020B0604020202020204"/>
                <a:sym typeface="Arial"/>
              </a:rPr>
              <a:t>Cross-</a:t>
            </a:r>
            <a:r>
              <a:rPr lang="pt-BR" b="1" dirty="0" err="1">
                <a:latin typeface="AMX" panose="020B0604020202020204"/>
                <a:sym typeface="Arial"/>
              </a:rPr>
              <a:t>sell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6B70F8-2EBF-B39B-5E5B-A2EB35D8B95D}"/>
              </a:ext>
            </a:extLst>
          </p:cNvPr>
          <p:cNvSpPr txBox="1"/>
          <p:nvPr/>
        </p:nvSpPr>
        <p:spPr>
          <a:xfrm>
            <a:off x="-2421924" y="2239366"/>
            <a:ext cx="2421924" cy="1477328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que representa o Cross-</a:t>
            </a:r>
            <a:r>
              <a:rPr lang="pt-BR" dirty="0" err="1"/>
              <a:t>sell</a:t>
            </a:r>
            <a:r>
              <a:rPr lang="pt-BR" dirty="0"/>
              <a:t> é a imagem do computador com um dos programas listados em tela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EF2067-9A48-8455-7B8F-C41395CA06BF}"/>
              </a:ext>
            </a:extLst>
          </p:cNvPr>
          <p:cNvSpPr txBox="1"/>
          <p:nvPr/>
        </p:nvSpPr>
        <p:spPr>
          <a:xfrm>
            <a:off x="4184828" y="4797104"/>
            <a:ext cx="4111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Cenário perfeito para a oferta de soluções digitais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228A50-3E29-F1A9-60D3-195AC60C4563}"/>
              </a:ext>
            </a:extLst>
          </p:cNvPr>
          <p:cNvSpPr txBox="1"/>
          <p:nvPr/>
        </p:nvSpPr>
        <p:spPr>
          <a:xfrm>
            <a:off x="917518" y="804474"/>
            <a:ext cx="849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Diferencial estratégico do portifólio</a:t>
            </a:r>
          </a:p>
        </p:txBody>
      </p:sp>
    </p:spTree>
    <p:extLst>
      <p:ext uri="{BB962C8B-B14F-4D97-AF65-F5344CB8AC3E}">
        <p14:creationId xmlns:p14="http://schemas.microsoft.com/office/powerpoint/2010/main" val="39896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6DFFD-D6D0-FAF0-5E53-3A900225D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B230E43-BE97-0B23-D9B8-50B60FA7576F}"/>
              </a:ext>
            </a:extLst>
          </p:cNvPr>
          <p:cNvSpPr/>
          <p:nvPr/>
        </p:nvSpPr>
        <p:spPr>
          <a:xfrm>
            <a:off x="795733" y="2529036"/>
            <a:ext cx="4445876" cy="2596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628F20-D18A-15AB-E901-87DFD212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32" y="2729507"/>
            <a:ext cx="3153577" cy="2245067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6C0334A6-F75B-8185-5D55-3C9889F3F0EB}"/>
              </a:ext>
            </a:extLst>
          </p:cNvPr>
          <p:cNvSpPr/>
          <p:nvPr/>
        </p:nvSpPr>
        <p:spPr>
          <a:xfrm>
            <a:off x="3415862" y="2070538"/>
            <a:ext cx="5486400" cy="35630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7DD8E0-A57E-311F-C964-5DD78A984CA1}"/>
              </a:ext>
            </a:extLst>
          </p:cNvPr>
          <p:cNvSpPr txBox="1"/>
          <p:nvPr/>
        </p:nvSpPr>
        <p:spPr>
          <a:xfrm>
            <a:off x="-2421924" y="939114"/>
            <a:ext cx="2421924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Anime a passagem de tela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4484F6D-E4A9-C5DE-EA7D-00DE7818CAB7}"/>
              </a:ext>
            </a:extLst>
          </p:cNvPr>
          <p:cNvSpPr txBox="1"/>
          <p:nvPr/>
        </p:nvSpPr>
        <p:spPr>
          <a:xfrm>
            <a:off x="-2421924" y="2239366"/>
            <a:ext cx="2421924" cy="203132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que representa o portfólio um vendedor acessando as soluções da Claro. Se inspire na imagem e coloque ícones das nossas soluções de tecnologia.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8371EB8-9383-2B4F-EB01-679C7078A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44" y="2562532"/>
            <a:ext cx="4858835" cy="2596056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AF901C77-4BA8-56C8-929B-640DA09F63D6}"/>
              </a:ext>
            </a:extLst>
          </p:cNvPr>
          <p:cNvSpPr txBox="1"/>
          <p:nvPr/>
        </p:nvSpPr>
        <p:spPr>
          <a:xfrm>
            <a:off x="4937047" y="2562532"/>
            <a:ext cx="24126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MX" panose="020B0604020202020204"/>
                <a:sym typeface="Arial"/>
              </a:rPr>
              <a:t>Estratégia de preços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6DE5B8-7134-0AF5-171E-18B8147BFBBE}"/>
              </a:ext>
            </a:extLst>
          </p:cNvPr>
          <p:cNvSpPr txBox="1"/>
          <p:nvPr/>
        </p:nvSpPr>
        <p:spPr>
          <a:xfrm>
            <a:off x="3729644" y="4805712"/>
            <a:ext cx="48588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Aumento do </a:t>
            </a:r>
            <a:r>
              <a:rPr lang="pt-BR" b="1" dirty="0" err="1"/>
              <a:t>lifetime</a:t>
            </a:r>
            <a:r>
              <a:rPr lang="pt-BR" b="1" dirty="0"/>
              <a:t> </a:t>
            </a:r>
            <a:r>
              <a:rPr lang="pt-BR" b="1" dirty="0" err="1"/>
              <a:t>value</a:t>
            </a:r>
            <a:r>
              <a:rPr lang="pt-BR" b="1" dirty="0"/>
              <a:t> da base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A4804B-CA25-A11D-EBDC-CA226666AA3C}"/>
              </a:ext>
            </a:extLst>
          </p:cNvPr>
          <p:cNvSpPr txBox="1"/>
          <p:nvPr/>
        </p:nvSpPr>
        <p:spPr>
          <a:xfrm>
            <a:off x="917518" y="804474"/>
            <a:ext cx="849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Diferencial estratégico do portifólio</a:t>
            </a:r>
          </a:p>
        </p:txBody>
      </p:sp>
    </p:spTree>
    <p:extLst>
      <p:ext uri="{BB962C8B-B14F-4D97-AF65-F5344CB8AC3E}">
        <p14:creationId xmlns:p14="http://schemas.microsoft.com/office/powerpoint/2010/main" val="2985882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AA22E84-39C6-77E7-8F75-D73DD6E71CF4}"/>
              </a:ext>
            </a:extLst>
          </p:cNvPr>
          <p:cNvSpPr/>
          <p:nvPr/>
        </p:nvSpPr>
        <p:spPr>
          <a:xfrm>
            <a:off x="725542" y="649458"/>
            <a:ext cx="4345942" cy="10863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C21738B-3448-B998-4E2F-B2A8A6A788BC}"/>
              </a:ext>
            </a:extLst>
          </p:cNvPr>
          <p:cNvSpPr txBox="1"/>
          <p:nvPr/>
        </p:nvSpPr>
        <p:spPr>
          <a:xfrm>
            <a:off x="1598356" y="2323519"/>
            <a:ext cx="899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É possível contratar outro serviço Claro empresas com melhores preços. Se o cliente contratar a Locação de equipamentos?</a:t>
            </a:r>
            <a:endParaRPr lang="pt-BR" sz="2400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9203747-AED7-6C8A-C68E-8EAFBF30AC4A}"/>
              </a:ext>
            </a:extLst>
          </p:cNvPr>
          <p:cNvSpPr/>
          <p:nvPr/>
        </p:nvSpPr>
        <p:spPr>
          <a:xfrm>
            <a:off x="3923029" y="3993021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EA17614-37DF-93A9-CD0A-C5FB88120A3D}"/>
              </a:ext>
            </a:extLst>
          </p:cNvPr>
          <p:cNvSpPr txBox="1"/>
          <p:nvPr/>
        </p:nvSpPr>
        <p:spPr>
          <a:xfrm>
            <a:off x="5071484" y="4351524"/>
            <a:ext cx="367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(_) Sim        (_) Não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F9B6E2-D289-773D-51AB-2F8FC4741E7A}"/>
              </a:ext>
            </a:extLst>
          </p:cNvPr>
          <p:cNvSpPr txBox="1"/>
          <p:nvPr/>
        </p:nvSpPr>
        <p:spPr>
          <a:xfrm>
            <a:off x="2065426" y="900239"/>
            <a:ext cx="305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Pensa rápido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793B5B-394F-0CC5-D5A9-F7EE768D1901}"/>
              </a:ext>
            </a:extLst>
          </p:cNvPr>
          <p:cNvSpPr txBox="1"/>
          <p:nvPr/>
        </p:nvSpPr>
        <p:spPr>
          <a:xfrm>
            <a:off x="-2504031" y="106371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Crie um rótulo para o título da atividade “Pense rápido”</a:t>
            </a:r>
          </a:p>
        </p:txBody>
      </p:sp>
      <p:pic>
        <p:nvPicPr>
          <p:cNvPr id="5" name="Gráfico 4" descr="Debate de grupo com preenchimento sólido">
            <a:extLst>
              <a:ext uri="{FF2B5EF4-FFF2-40B4-BE49-F238E27FC236}">
                <a16:creationId xmlns:a16="http://schemas.microsoft.com/office/drawing/2014/main" id="{43AE6489-CB62-1157-9AA3-69AEE1D496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525" y="7098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12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69BDF76-B5F6-2797-B0A5-A9295635460A}"/>
              </a:ext>
            </a:extLst>
          </p:cNvPr>
          <p:cNvSpPr/>
          <p:nvPr/>
        </p:nvSpPr>
        <p:spPr>
          <a:xfrm>
            <a:off x="725542" y="649458"/>
            <a:ext cx="4345942" cy="108633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9FF401-4B23-E413-E96C-8CA2A53FDA6E}"/>
              </a:ext>
            </a:extLst>
          </p:cNvPr>
          <p:cNvSpPr txBox="1"/>
          <p:nvPr/>
        </p:nvSpPr>
        <p:spPr>
          <a:xfrm>
            <a:off x="2065426" y="900239"/>
            <a:ext cx="305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Pensa rápido</a:t>
            </a:r>
          </a:p>
        </p:txBody>
      </p:sp>
      <p:pic>
        <p:nvPicPr>
          <p:cNvPr id="7" name="Gráfico 6" descr="Debate de grupo com preenchimento sólido">
            <a:extLst>
              <a:ext uri="{FF2B5EF4-FFF2-40B4-BE49-F238E27FC236}">
                <a16:creationId xmlns:a16="http://schemas.microsoft.com/office/drawing/2014/main" id="{B0CC2735-49C4-37F8-6EAE-C411F2928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525" y="709885"/>
            <a:ext cx="914400" cy="914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CE7139-A14F-4643-26E5-DFE84CCFFA46}"/>
              </a:ext>
            </a:extLst>
          </p:cNvPr>
          <p:cNvSpPr txBox="1"/>
          <p:nvPr/>
        </p:nvSpPr>
        <p:spPr>
          <a:xfrm>
            <a:off x="1598356" y="2323519"/>
            <a:ext cx="8995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É possível contratar outro serviço Claro empresas com melhores preços. Se o cliente contratar a Locação de equipamentos?</a:t>
            </a:r>
            <a:endParaRPr lang="pt-BR" sz="2400" dirty="0"/>
          </a:p>
        </p:txBody>
      </p:sp>
      <p:sp>
        <p:nvSpPr>
          <p:cNvPr id="3" name="Retângulo: Cantos Arredondados 36">
            <a:extLst>
              <a:ext uri="{FF2B5EF4-FFF2-40B4-BE49-F238E27FC236}">
                <a16:creationId xmlns:a16="http://schemas.microsoft.com/office/drawing/2014/main" id="{21C9DBF4-E63B-FBB6-9268-318990A03FD7}"/>
              </a:ext>
            </a:extLst>
          </p:cNvPr>
          <p:cNvSpPr/>
          <p:nvPr/>
        </p:nvSpPr>
        <p:spPr>
          <a:xfrm>
            <a:off x="3923029" y="3993021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E95966-77C4-C481-B3CD-1125AA078692}"/>
              </a:ext>
            </a:extLst>
          </p:cNvPr>
          <p:cNvSpPr txBox="1"/>
          <p:nvPr/>
        </p:nvSpPr>
        <p:spPr>
          <a:xfrm>
            <a:off x="5071484" y="4351524"/>
            <a:ext cx="367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chemeClr val="bg1"/>
                </a:solidFill>
                <a:highlight>
                  <a:srgbClr val="00FF00"/>
                </a:highlight>
              </a:rPr>
              <a:t>X)</a:t>
            </a:r>
            <a:r>
              <a:rPr lang="pt-BR" b="1" dirty="0">
                <a:solidFill>
                  <a:schemeClr val="bg1"/>
                </a:solidFill>
              </a:rPr>
              <a:t> Sim        (_) Não)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35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D23C4-D955-2317-47E2-2B0C671A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366980E-1F2F-6A50-1BAE-723AD0AC24C0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A SOLUÇÃO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EEDE5113-A025-A385-A35B-4E44522C4E0C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DE6DB9F7-484E-5B14-6BD5-7F3B309D9C94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FLUXOS DA JORNADA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8D85BE-297D-48D5-1703-5B3657FC22C3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32638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6143D86-ADB4-FC15-E74C-2D493338E671}"/>
              </a:ext>
            </a:extLst>
          </p:cNvPr>
          <p:cNvSpPr/>
          <p:nvPr/>
        </p:nvSpPr>
        <p:spPr>
          <a:xfrm>
            <a:off x="2469290" y="1451919"/>
            <a:ext cx="7253417" cy="3954162"/>
          </a:xfrm>
          <a:prstGeom prst="roundRect">
            <a:avLst/>
          </a:prstGeom>
          <a:solidFill>
            <a:srgbClr val="C0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FA9C0-D809-C1D2-E6E7-19E12F3DBDC1}"/>
              </a:ext>
            </a:extLst>
          </p:cNvPr>
          <p:cNvSpPr txBox="1">
            <a:spLocks/>
          </p:cNvSpPr>
          <p:nvPr/>
        </p:nvSpPr>
        <p:spPr>
          <a:xfrm>
            <a:off x="3198340" y="2261153"/>
            <a:ext cx="5795319" cy="2335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Veja a seguir o mapa da jornada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Processo de Locação de Equipamento. 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Esses mapas definem o passo a passo para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B4C7E7"/>
                </a:highlight>
                <a:uLnTx/>
                <a:uFillTx/>
                <a:latin typeface="AMX" panose="020B0604020202020204" charset="0"/>
                <a:ea typeface="+mn-ea"/>
                <a:cs typeface="+mn-cs"/>
              </a:rPr>
              <a:t>abertura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B4C7E7"/>
                </a:highlight>
                <a:uLnTx/>
                <a:uFillTx/>
                <a:latin typeface="AMX" panose="020B0604020202020204" charset="0"/>
                <a:ea typeface="+mn-ea"/>
                <a:cs typeface="+mn-cs"/>
              </a:rPr>
              <a:t>emissão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e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B4C7E7"/>
                </a:highlight>
                <a:uLnTx/>
                <a:uFillTx/>
                <a:latin typeface="AMX" panose="020B0604020202020204" charset="0"/>
                <a:ea typeface="+mn-ea"/>
                <a:cs typeface="+mn-cs"/>
              </a:rPr>
              <a:t>cadastro de contratos e aditivos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relacionados ao serviço de Locação de Equipamento garantindo padronização e conformidade.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51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F5C25F-60CC-DF6A-31FC-B2840D2EB166}"/>
              </a:ext>
            </a:extLst>
          </p:cNvPr>
          <p:cNvSpPr txBox="1"/>
          <p:nvPr/>
        </p:nvSpPr>
        <p:spPr>
          <a:xfrm>
            <a:off x="1703236" y="714777"/>
            <a:ext cx="1015783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5400" dirty="0"/>
              <a:t>Sejam bem-vindos ao treinamento do</a:t>
            </a:r>
            <a:r>
              <a:rPr lang="pt-BR" sz="5400" b="1" dirty="0">
                <a:solidFill>
                  <a:srgbClr val="530C05"/>
                </a:solidFill>
              </a:rPr>
              <a:t> Locação de equipamentos!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F8ADED-F9FD-1BBC-BFD9-87AAB2CCCCD2}"/>
              </a:ext>
            </a:extLst>
          </p:cNvPr>
          <p:cNvSpPr txBox="1"/>
          <p:nvPr/>
        </p:nvSpPr>
        <p:spPr>
          <a:xfrm>
            <a:off x="1703236" y="3008925"/>
            <a:ext cx="782826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dirty="0"/>
              <a:t>No treinamento de hoje, você vai ver por que a Locação de equipamentos é uma solução para empresas que precisam escalar a sua produção e poupar custos. </a:t>
            </a:r>
          </a:p>
          <a:p>
            <a:endParaRPr lang="pt-BR" sz="2400" dirty="0"/>
          </a:p>
          <a:p>
            <a:r>
              <a:rPr lang="pt-BR" sz="2400" dirty="0"/>
              <a:t>Bom treinamento!</a:t>
            </a:r>
          </a:p>
        </p:txBody>
      </p:sp>
    </p:spTree>
    <p:extLst>
      <p:ext uri="{BB962C8B-B14F-4D97-AF65-F5344CB8AC3E}">
        <p14:creationId xmlns:p14="http://schemas.microsoft.com/office/powerpoint/2010/main" val="5494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A5ED10E8-C74C-7901-6AB0-947E75D7A7B7}"/>
              </a:ext>
            </a:extLst>
          </p:cNvPr>
          <p:cNvSpPr/>
          <p:nvPr/>
        </p:nvSpPr>
        <p:spPr>
          <a:xfrm>
            <a:off x="173520" y="1066264"/>
            <a:ext cx="6369520" cy="1778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A2BCD36-8FC6-9A80-354B-5BBE1F3D18B5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720060" y="2215017"/>
            <a:ext cx="3767" cy="3085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F0FA25C3-B0AA-18FE-3CBD-FBC3DC3A6BAA}"/>
              </a:ext>
            </a:extLst>
          </p:cNvPr>
          <p:cNvSpPr/>
          <p:nvPr/>
        </p:nvSpPr>
        <p:spPr>
          <a:xfrm>
            <a:off x="754702" y="1097376"/>
            <a:ext cx="4165448" cy="16594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1 dia (Vendas)</a:t>
            </a:r>
          </a:p>
        </p:txBody>
      </p:sp>
      <p:pic>
        <p:nvPicPr>
          <p:cNvPr id="5" name="Gráfico 4" descr="Relógio com preenchimento sólido">
            <a:extLst>
              <a:ext uri="{FF2B5EF4-FFF2-40B4-BE49-F238E27FC236}">
                <a16:creationId xmlns:a16="http://schemas.microsoft.com/office/drawing/2014/main" id="{373F8190-497A-1691-0F34-4B62E46902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4314" y="1092442"/>
            <a:ext cx="166334" cy="19062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1096815-CA0A-2703-BF64-92FB9F0B281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596709" y="2215017"/>
            <a:ext cx="13725" cy="4032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65D5CDF2-0171-9EE9-EA78-B44FF8E9A6D1}"/>
              </a:ext>
            </a:extLst>
          </p:cNvPr>
          <p:cNvSpPr/>
          <p:nvPr/>
        </p:nvSpPr>
        <p:spPr>
          <a:xfrm>
            <a:off x="753396" y="227504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E87DACA-930F-4F7F-2862-CCEF79A46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6" y="2275042"/>
            <a:ext cx="176943" cy="176943"/>
          </a:xfrm>
          <a:prstGeom prst="rect">
            <a:avLst/>
          </a:prstGeom>
        </p:spPr>
      </p:pic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7B41F8D0-B816-40EB-3718-1359624A8D66}"/>
              </a:ext>
            </a:extLst>
          </p:cNvPr>
          <p:cNvSpPr/>
          <p:nvPr/>
        </p:nvSpPr>
        <p:spPr>
          <a:xfrm>
            <a:off x="5255660" y="2284314"/>
            <a:ext cx="928800" cy="239233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EF5099-D74C-27EE-ED71-16B01F00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18" y="2284315"/>
            <a:ext cx="176943" cy="176943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E7EC8BA0-EDE6-DB80-FC24-3876E6BE35AE}"/>
              </a:ext>
            </a:extLst>
          </p:cNvPr>
          <p:cNvSpPr/>
          <p:nvPr/>
        </p:nvSpPr>
        <p:spPr>
          <a:xfrm>
            <a:off x="3047849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C138A56-6A0A-3D81-6142-30D318AB7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913" y="2284315"/>
            <a:ext cx="176943" cy="176943"/>
          </a:xfrm>
          <a:prstGeom prst="rect">
            <a:avLst/>
          </a:prstGeom>
        </p:spPr>
      </p:pic>
      <p:sp>
        <p:nvSpPr>
          <p:cNvPr id="13" name="Retângulo de cantos arredondados 41">
            <a:extLst>
              <a:ext uri="{FF2B5EF4-FFF2-40B4-BE49-F238E27FC236}">
                <a16:creationId xmlns:a16="http://schemas.microsoft.com/office/drawing/2014/main" id="{F6AE8AFD-FBAE-A245-D25B-9085816E03E6}"/>
              </a:ext>
            </a:extLst>
          </p:cNvPr>
          <p:cNvSpPr/>
          <p:nvPr/>
        </p:nvSpPr>
        <p:spPr>
          <a:xfrm>
            <a:off x="730330" y="147712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Criar oportunidade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8232D35D-636B-F5F8-7FE9-743375FB33F2}"/>
              </a:ext>
            </a:extLst>
          </p:cNvPr>
          <p:cNvSpPr/>
          <p:nvPr/>
        </p:nvSpPr>
        <p:spPr>
          <a:xfrm>
            <a:off x="4124434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Documentos enviar link assinatura eletrônica</a:t>
            </a:r>
          </a:p>
        </p:txBody>
      </p:sp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A81C9166-EF38-F7F9-D0D6-EF6E380AB1E7}"/>
              </a:ext>
            </a:extLst>
          </p:cNvPr>
          <p:cNvSpPr/>
          <p:nvPr/>
        </p:nvSpPr>
        <p:spPr>
          <a:xfrm>
            <a:off x="5214823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OI  anexar documentos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9798623-4517-FBDA-FE0A-E076CA5505A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00265" y="1835111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41">
            <a:extLst>
              <a:ext uri="{FF2B5EF4-FFF2-40B4-BE49-F238E27FC236}">
                <a16:creationId xmlns:a16="http://schemas.microsoft.com/office/drawing/2014/main" id="{284A0BF5-475E-EECD-76B5-C27E8EA8F617}"/>
              </a:ext>
            </a:extLst>
          </p:cNvPr>
          <p:cNvSpPr/>
          <p:nvPr/>
        </p:nvSpPr>
        <p:spPr>
          <a:xfrm>
            <a:off x="3028760" y="149824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Checar crédito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41C1BA3-DE53-83DC-DD78-E845602DEC58}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flipV="1">
            <a:off x="3512249" y="2218245"/>
            <a:ext cx="2511" cy="660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54612FD-8C24-4460-C27B-C6C329F8006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74979" y="1846395"/>
            <a:ext cx="153781" cy="1185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7E6EA0B2-A6C5-3270-C67C-F72CED40C035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4000760" y="1855017"/>
            <a:ext cx="123674" cy="322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0B8CB43-22AB-AECD-2EC4-95FC058F2D6B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096434" y="1855017"/>
            <a:ext cx="11838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ED6B54F-C43F-2157-C4E5-1377E562C76C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1216330" y="219712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írculo: Vazio 22">
            <a:extLst>
              <a:ext uri="{FF2B5EF4-FFF2-40B4-BE49-F238E27FC236}">
                <a16:creationId xmlns:a16="http://schemas.microsoft.com/office/drawing/2014/main" id="{06D98A19-96B3-0309-E2E6-AC4B2C0228EF}"/>
              </a:ext>
            </a:extLst>
          </p:cNvPr>
          <p:cNvSpPr/>
          <p:nvPr/>
        </p:nvSpPr>
        <p:spPr>
          <a:xfrm>
            <a:off x="287228" y="1692997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4" name="Pentágono 6">
            <a:extLst>
              <a:ext uri="{FF2B5EF4-FFF2-40B4-BE49-F238E27FC236}">
                <a16:creationId xmlns:a16="http://schemas.microsoft.com/office/drawing/2014/main" id="{9B49A1C3-F9BD-1F62-F219-A6366DCA6688}"/>
              </a:ext>
            </a:extLst>
          </p:cNvPr>
          <p:cNvSpPr/>
          <p:nvPr/>
        </p:nvSpPr>
        <p:spPr>
          <a:xfrm>
            <a:off x="647915" y="132009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D303682-C29C-A3AC-7B76-178CD8E5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96" y="1317912"/>
            <a:ext cx="198000" cy="198000"/>
          </a:xfrm>
          <a:prstGeom prst="rect">
            <a:avLst/>
          </a:prstGeom>
        </p:spPr>
      </p:pic>
      <p:sp>
        <p:nvSpPr>
          <p:cNvPr id="26" name="Pentágono 6">
            <a:extLst>
              <a:ext uri="{FF2B5EF4-FFF2-40B4-BE49-F238E27FC236}">
                <a16:creationId xmlns:a16="http://schemas.microsoft.com/office/drawing/2014/main" id="{5F9B4567-D2F9-2F04-3C02-E3BA8AC47F19}"/>
              </a:ext>
            </a:extLst>
          </p:cNvPr>
          <p:cNvSpPr/>
          <p:nvPr/>
        </p:nvSpPr>
        <p:spPr>
          <a:xfrm>
            <a:off x="4076027" y="1331714"/>
            <a:ext cx="1109455" cy="206218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7C1FE89-2D37-B7E3-1C24-30BB18295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409" y="1330543"/>
            <a:ext cx="198000" cy="198000"/>
          </a:xfrm>
          <a:prstGeom prst="rect">
            <a:avLst/>
          </a:prstGeom>
        </p:spPr>
      </p:pic>
      <p:sp>
        <p:nvSpPr>
          <p:cNvPr id="28" name="Pentágono 6">
            <a:extLst>
              <a:ext uri="{FF2B5EF4-FFF2-40B4-BE49-F238E27FC236}">
                <a16:creationId xmlns:a16="http://schemas.microsoft.com/office/drawing/2014/main" id="{A3EEDB4E-8144-95E6-53E9-7E56E266669A}"/>
              </a:ext>
            </a:extLst>
          </p:cNvPr>
          <p:cNvSpPr/>
          <p:nvPr/>
        </p:nvSpPr>
        <p:spPr>
          <a:xfrm>
            <a:off x="5249214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C3C6787C-CD41-6F84-4B57-FACE5372A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546" y="1339478"/>
            <a:ext cx="198000" cy="198000"/>
          </a:xfrm>
          <a:prstGeom prst="rect">
            <a:avLst/>
          </a:prstGeom>
        </p:spPr>
      </p:pic>
      <p:sp>
        <p:nvSpPr>
          <p:cNvPr id="30" name="Pentágono 6">
            <a:extLst>
              <a:ext uri="{FF2B5EF4-FFF2-40B4-BE49-F238E27FC236}">
                <a16:creationId xmlns:a16="http://schemas.microsoft.com/office/drawing/2014/main" id="{389D3E22-6736-7BFC-71AD-053D7368E1A0}"/>
              </a:ext>
            </a:extLst>
          </p:cNvPr>
          <p:cNvSpPr/>
          <p:nvPr/>
        </p:nvSpPr>
        <p:spPr>
          <a:xfrm>
            <a:off x="3054516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25DCA27-05B8-9963-C16F-FFDDCC04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480" y="1339478"/>
            <a:ext cx="198000" cy="198000"/>
          </a:xfrm>
          <a:prstGeom prst="rect">
            <a:avLst/>
          </a:prstGeom>
        </p:spPr>
      </p:pic>
      <p:sp>
        <p:nvSpPr>
          <p:cNvPr id="32" name="Fluxograma: Processo Alternativo 31">
            <a:extLst>
              <a:ext uri="{FF2B5EF4-FFF2-40B4-BE49-F238E27FC236}">
                <a16:creationId xmlns:a16="http://schemas.microsoft.com/office/drawing/2014/main" id="{5FA4F60A-381B-D683-66F0-E906BEBC443C}"/>
              </a:ext>
            </a:extLst>
          </p:cNvPr>
          <p:cNvSpPr/>
          <p:nvPr/>
        </p:nvSpPr>
        <p:spPr>
          <a:xfrm>
            <a:off x="4109444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5879B400-C3CA-86F3-7C12-B5E932FB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02" y="2284315"/>
            <a:ext cx="176943" cy="176943"/>
          </a:xfrm>
          <a:prstGeom prst="rect">
            <a:avLst/>
          </a:prstGeom>
        </p:spPr>
      </p:pic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6FC21F68-4F49-49AE-E209-52D89F26291F}"/>
              </a:ext>
            </a:extLst>
          </p:cNvPr>
          <p:cNvSpPr/>
          <p:nvPr/>
        </p:nvSpPr>
        <p:spPr>
          <a:xfrm>
            <a:off x="4110082" y="25315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Docsugn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9144C34-21B5-53D0-7A2C-6A400E98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943" y="2549407"/>
            <a:ext cx="176943" cy="1769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F00A224-F261-075B-AF1D-B0A35D6FA0FF}"/>
              </a:ext>
            </a:extLst>
          </p:cNvPr>
          <p:cNvSpPr txBox="1"/>
          <p:nvPr/>
        </p:nvSpPr>
        <p:spPr>
          <a:xfrm>
            <a:off x="268069" y="758487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Etapa Pré-Venda</a:t>
            </a:r>
          </a:p>
        </p:txBody>
      </p: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B550F919-058B-49CF-CD10-8BEE9F313B69}"/>
              </a:ext>
            </a:extLst>
          </p:cNvPr>
          <p:cNvSpPr/>
          <p:nvPr/>
        </p:nvSpPr>
        <p:spPr>
          <a:xfrm>
            <a:off x="1920586" y="227213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6C591230-EB12-D96C-4AEE-2D7071BFE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86" y="2272136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3E2F9986-8B22-60FE-F9C3-95BE363796CE}"/>
              </a:ext>
            </a:extLst>
          </p:cNvPr>
          <p:cNvSpPr/>
          <p:nvPr/>
        </p:nvSpPr>
        <p:spPr>
          <a:xfrm>
            <a:off x="1897520" y="14742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Cadastrar (</a:t>
            </a:r>
            <a:r>
              <a:rPr kumimoji="0" lang="pt-BR" sz="900" b="0" i="0" u="none" strike="noStrike" kern="1200" cap="none" spc="0" normalizeH="0" baseline="0" noProof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loc</a:t>
            </a: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PME a definir)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A0339AB-A238-DC43-DCB9-8B8FD8F5A719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 flipV="1">
            <a:off x="1702330" y="183421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5BDF767-CFD3-2369-A129-1F913711F345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383520" y="219421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entágono 6">
            <a:extLst>
              <a:ext uri="{FF2B5EF4-FFF2-40B4-BE49-F238E27FC236}">
                <a16:creationId xmlns:a16="http://schemas.microsoft.com/office/drawing/2014/main" id="{1990362F-3DC7-65F1-95F0-A09DBA291816}"/>
              </a:ext>
            </a:extLst>
          </p:cNvPr>
          <p:cNvSpPr/>
          <p:nvPr/>
        </p:nvSpPr>
        <p:spPr>
          <a:xfrm>
            <a:off x="1815105" y="13171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78775ED2-BF24-237A-A65C-9B893DE6B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86" y="1315006"/>
            <a:ext cx="198000" cy="198000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BB0D7A-48AB-CE37-D785-420F652E1811}"/>
              </a:ext>
            </a:extLst>
          </p:cNvPr>
          <p:cNvSpPr txBox="1"/>
          <p:nvPr/>
        </p:nvSpPr>
        <p:spPr>
          <a:xfrm>
            <a:off x="-1956123" y="902825"/>
            <a:ext cx="199279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ideia é animar o fluxo e adicionar cores para distinguir cada fase.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64AC02C-6FC3-1934-CF44-1E4E1E078248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1: parte 1</a:t>
            </a:r>
          </a:p>
        </p:txBody>
      </p:sp>
    </p:spTree>
    <p:extLst>
      <p:ext uri="{BB962C8B-B14F-4D97-AF65-F5344CB8AC3E}">
        <p14:creationId xmlns:p14="http://schemas.microsoft.com/office/powerpoint/2010/main" val="579905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D590-5A24-A06D-6DEF-A3EA607A2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tângulo 133">
            <a:extLst>
              <a:ext uri="{FF2B5EF4-FFF2-40B4-BE49-F238E27FC236}">
                <a16:creationId xmlns:a16="http://schemas.microsoft.com/office/drawing/2014/main" id="{E706CB4D-B53C-8048-7278-613550250064}"/>
              </a:ext>
            </a:extLst>
          </p:cNvPr>
          <p:cNvSpPr/>
          <p:nvPr/>
        </p:nvSpPr>
        <p:spPr>
          <a:xfrm>
            <a:off x="62196" y="3178546"/>
            <a:ext cx="11945488" cy="1943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6160472-D1BE-7FC7-9DAE-C5188259DD0F}"/>
              </a:ext>
            </a:extLst>
          </p:cNvPr>
          <p:cNvSpPr/>
          <p:nvPr/>
        </p:nvSpPr>
        <p:spPr>
          <a:xfrm>
            <a:off x="173520" y="1066264"/>
            <a:ext cx="6369520" cy="1778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D653BF8-F29A-7750-E515-12D9AFE4A0C6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720060" y="2215017"/>
            <a:ext cx="3767" cy="3085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46ADEF1F-2718-4DF1-0A2E-92660AF9FBA9}"/>
              </a:ext>
            </a:extLst>
          </p:cNvPr>
          <p:cNvSpPr/>
          <p:nvPr/>
        </p:nvSpPr>
        <p:spPr>
          <a:xfrm>
            <a:off x="754702" y="1097376"/>
            <a:ext cx="4165448" cy="16594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1 dia (Vendas)</a:t>
            </a:r>
          </a:p>
        </p:txBody>
      </p:sp>
      <p:pic>
        <p:nvPicPr>
          <p:cNvPr id="5" name="Gráfico 4" descr="Relógio com preenchimento sólido">
            <a:extLst>
              <a:ext uri="{FF2B5EF4-FFF2-40B4-BE49-F238E27FC236}">
                <a16:creationId xmlns:a16="http://schemas.microsoft.com/office/drawing/2014/main" id="{90114982-D121-970A-3C06-4ABB5F6C8A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4314" y="1092442"/>
            <a:ext cx="166334" cy="19062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1E2BB15-D926-9FF1-73DF-FF607AD319B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596709" y="2215017"/>
            <a:ext cx="13725" cy="4032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41293228-0C28-BF07-6937-7709B8986BAB}"/>
              </a:ext>
            </a:extLst>
          </p:cNvPr>
          <p:cNvSpPr/>
          <p:nvPr/>
        </p:nvSpPr>
        <p:spPr>
          <a:xfrm>
            <a:off x="753396" y="227504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E9A9E8-639C-0AA9-588E-91C3F952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6" y="2275042"/>
            <a:ext cx="176943" cy="176943"/>
          </a:xfrm>
          <a:prstGeom prst="rect">
            <a:avLst/>
          </a:prstGeom>
        </p:spPr>
      </p:pic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0B895052-474D-05DF-692D-B327FB280F46}"/>
              </a:ext>
            </a:extLst>
          </p:cNvPr>
          <p:cNvSpPr/>
          <p:nvPr/>
        </p:nvSpPr>
        <p:spPr>
          <a:xfrm>
            <a:off x="5255660" y="2284314"/>
            <a:ext cx="928800" cy="239233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C7AAA0B-983A-78AA-96C0-E891E258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18" y="2284315"/>
            <a:ext cx="176943" cy="176943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1D5CFEBA-16CE-C910-73BB-AF69460D1395}"/>
              </a:ext>
            </a:extLst>
          </p:cNvPr>
          <p:cNvSpPr/>
          <p:nvPr/>
        </p:nvSpPr>
        <p:spPr>
          <a:xfrm>
            <a:off x="3047849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B512A2F-B92F-66BC-3EB8-55E0FD03E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913" y="2284315"/>
            <a:ext cx="176943" cy="176943"/>
          </a:xfrm>
          <a:prstGeom prst="rect">
            <a:avLst/>
          </a:prstGeom>
        </p:spPr>
      </p:pic>
      <p:sp>
        <p:nvSpPr>
          <p:cNvPr id="13" name="Retângulo de cantos arredondados 41">
            <a:extLst>
              <a:ext uri="{FF2B5EF4-FFF2-40B4-BE49-F238E27FC236}">
                <a16:creationId xmlns:a16="http://schemas.microsoft.com/office/drawing/2014/main" id="{6A5A5149-F005-8DDB-0BEB-84E89D517F4B}"/>
              </a:ext>
            </a:extLst>
          </p:cNvPr>
          <p:cNvSpPr/>
          <p:nvPr/>
        </p:nvSpPr>
        <p:spPr>
          <a:xfrm>
            <a:off x="730330" y="147712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Criar oportunidade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3A272F3A-CC82-7BB2-1D2F-6510317DEBF5}"/>
              </a:ext>
            </a:extLst>
          </p:cNvPr>
          <p:cNvSpPr/>
          <p:nvPr/>
        </p:nvSpPr>
        <p:spPr>
          <a:xfrm>
            <a:off x="4124434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Documentos enviar link assinatura eletrônica</a:t>
            </a:r>
          </a:p>
        </p:txBody>
      </p:sp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2D5BBA56-4834-73D0-0B5A-FC481106B8A1}"/>
              </a:ext>
            </a:extLst>
          </p:cNvPr>
          <p:cNvSpPr/>
          <p:nvPr/>
        </p:nvSpPr>
        <p:spPr>
          <a:xfrm>
            <a:off x="5214823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OI  anexar documentos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A7C9BFE-CAD6-E6B9-EB41-17B2FCA5E2D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00265" y="1835111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41">
            <a:extLst>
              <a:ext uri="{FF2B5EF4-FFF2-40B4-BE49-F238E27FC236}">
                <a16:creationId xmlns:a16="http://schemas.microsoft.com/office/drawing/2014/main" id="{C641E648-5100-5C36-18AC-AFFEF8E717B5}"/>
              </a:ext>
            </a:extLst>
          </p:cNvPr>
          <p:cNvSpPr/>
          <p:nvPr/>
        </p:nvSpPr>
        <p:spPr>
          <a:xfrm>
            <a:off x="3028760" y="149824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Checar crédito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1058049-6BAD-639D-7DAF-B3FC8459F3A3}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flipV="1">
            <a:off x="3512249" y="2218245"/>
            <a:ext cx="2511" cy="660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1AED44C-6E6D-FC13-2AD7-D00F0174D9F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74979" y="1846395"/>
            <a:ext cx="153781" cy="1185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C7F6C4E-9F0B-D0B7-A124-0DF805DD5043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4000760" y="1855017"/>
            <a:ext cx="123674" cy="322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12D2DA6-2D86-AD0C-840B-23EE4001ADDD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096434" y="1855017"/>
            <a:ext cx="11838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D5A0823-EB51-4873-E072-5CB1257602C3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1216330" y="219712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írculo: Vazio 22">
            <a:extLst>
              <a:ext uri="{FF2B5EF4-FFF2-40B4-BE49-F238E27FC236}">
                <a16:creationId xmlns:a16="http://schemas.microsoft.com/office/drawing/2014/main" id="{FF9DF76E-F72B-D9C3-E984-4A59FF2D3DCF}"/>
              </a:ext>
            </a:extLst>
          </p:cNvPr>
          <p:cNvSpPr/>
          <p:nvPr/>
        </p:nvSpPr>
        <p:spPr>
          <a:xfrm>
            <a:off x="287228" y="1692997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4" name="Pentágono 6">
            <a:extLst>
              <a:ext uri="{FF2B5EF4-FFF2-40B4-BE49-F238E27FC236}">
                <a16:creationId xmlns:a16="http://schemas.microsoft.com/office/drawing/2014/main" id="{84B422B6-2F9D-8C85-FDF9-56E6E063FFB7}"/>
              </a:ext>
            </a:extLst>
          </p:cNvPr>
          <p:cNvSpPr/>
          <p:nvPr/>
        </p:nvSpPr>
        <p:spPr>
          <a:xfrm>
            <a:off x="647915" y="132009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45A5F39-6E92-6108-63EB-E4C70F3A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96" y="1317912"/>
            <a:ext cx="198000" cy="198000"/>
          </a:xfrm>
          <a:prstGeom prst="rect">
            <a:avLst/>
          </a:prstGeom>
        </p:spPr>
      </p:pic>
      <p:sp>
        <p:nvSpPr>
          <p:cNvPr id="26" name="Pentágono 6">
            <a:extLst>
              <a:ext uri="{FF2B5EF4-FFF2-40B4-BE49-F238E27FC236}">
                <a16:creationId xmlns:a16="http://schemas.microsoft.com/office/drawing/2014/main" id="{34E77874-E21B-52A6-2DB7-A6D931319AB2}"/>
              </a:ext>
            </a:extLst>
          </p:cNvPr>
          <p:cNvSpPr/>
          <p:nvPr/>
        </p:nvSpPr>
        <p:spPr>
          <a:xfrm>
            <a:off x="4076027" y="1331714"/>
            <a:ext cx="1109455" cy="206218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94407BD-843C-7996-56D7-54927FB2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409" y="1330543"/>
            <a:ext cx="198000" cy="198000"/>
          </a:xfrm>
          <a:prstGeom prst="rect">
            <a:avLst/>
          </a:prstGeom>
        </p:spPr>
      </p:pic>
      <p:sp>
        <p:nvSpPr>
          <p:cNvPr id="28" name="Pentágono 6">
            <a:extLst>
              <a:ext uri="{FF2B5EF4-FFF2-40B4-BE49-F238E27FC236}">
                <a16:creationId xmlns:a16="http://schemas.microsoft.com/office/drawing/2014/main" id="{54CA8CE0-5F13-EBD8-0DC8-8655333B67BE}"/>
              </a:ext>
            </a:extLst>
          </p:cNvPr>
          <p:cNvSpPr/>
          <p:nvPr/>
        </p:nvSpPr>
        <p:spPr>
          <a:xfrm>
            <a:off x="5249214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9CD4338-76C0-95C9-18F0-2FDE1CAA6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546" y="1339478"/>
            <a:ext cx="198000" cy="198000"/>
          </a:xfrm>
          <a:prstGeom prst="rect">
            <a:avLst/>
          </a:prstGeom>
        </p:spPr>
      </p:pic>
      <p:sp>
        <p:nvSpPr>
          <p:cNvPr id="30" name="Pentágono 6">
            <a:extLst>
              <a:ext uri="{FF2B5EF4-FFF2-40B4-BE49-F238E27FC236}">
                <a16:creationId xmlns:a16="http://schemas.microsoft.com/office/drawing/2014/main" id="{E25DD34E-2070-70B0-FD5F-28385126662A}"/>
              </a:ext>
            </a:extLst>
          </p:cNvPr>
          <p:cNvSpPr/>
          <p:nvPr/>
        </p:nvSpPr>
        <p:spPr>
          <a:xfrm>
            <a:off x="3054516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9D75FFA-8ED0-9369-4164-4EE87755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480" y="1339478"/>
            <a:ext cx="198000" cy="198000"/>
          </a:xfrm>
          <a:prstGeom prst="rect">
            <a:avLst/>
          </a:prstGeom>
        </p:spPr>
      </p:pic>
      <p:sp>
        <p:nvSpPr>
          <p:cNvPr id="32" name="Fluxograma: Processo Alternativo 31">
            <a:extLst>
              <a:ext uri="{FF2B5EF4-FFF2-40B4-BE49-F238E27FC236}">
                <a16:creationId xmlns:a16="http://schemas.microsoft.com/office/drawing/2014/main" id="{4B3DA437-845F-4D50-50B0-FB23C3D196B0}"/>
              </a:ext>
            </a:extLst>
          </p:cNvPr>
          <p:cNvSpPr/>
          <p:nvPr/>
        </p:nvSpPr>
        <p:spPr>
          <a:xfrm>
            <a:off x="4109444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8FADB9B2-6DCA-6126-B106-FF75635C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02" y="2284315"/>
            <a:ext cx="176943" cy="176943"/>
          </a:xfrm>
          <a:prstGeom prst="rect">
            <a:avLst/>
          </a:prstGeom>
        </p:spPr>
      </p:pic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F2CAA1E2-8305-6BB6-17E0-DD852219BB8C}"/>
              </a:ext>
            </a:extLst>
          </p:cNvPr>
          <p:cNvSpPr/>
          <p:nvPr/>
        </p:nvSpPr>
        <p:spPr>
          <a:xfrm>
            <a:off x="4110082" y="25315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Docsugn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61BD42A-BF7F-B7F3-FE3F-27CCF590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943" y="2549407"/>
            <a:ext cx="176943" cy="1769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4F7391E-8BDF-1506-69EA-7B950FCBDCF2}"/>
              </a:ext>
            </a:extLst>
          </p:cNvPr>
          <p:cNvSpPr txBox="1"/>
          <p:nvPr/>
        </p:nvSpPr>
        <p:spPr>
          <a:xfrm>
            <a:off x="268069" y="758487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Etapa Pré-Venda</a:t>
            </a:r>
          </a:p>
        </p:txBody>
      </p: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046871F5-23EE-76A2-2D6D-B6FAB5FE9599}"/>
              </a:ext>
            </a:extLst>
          </p:cNvPr>
          <p:cNvSpPr/>
          <p:nvPr/>
        </p:nvSpPr>
        <p:spPr>
          <a:xfrm>
            <a:off x="1920586" y="227213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2BCB878-673B-60C9-C302-509FAF80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86" y="2272136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8BAA3E31-849C-3DEF-0B00-A18E59837766}"/>
              </a:ext>
            </a:extLst>
          </p:cNvPr>
          <p:cNvSpPr/>
          <p:nvPr/>
        </p:nvSpPr>
        <p:spPr>
          <a:xfrm>
            <a:off x="1897520" y="14742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Cadastrar (</a:t>
            </a:r>
            <a:r>
              <a:rPr kumimoji="0" lang="pt-BR" sz="900" b="0" i="0" u="none" strike="noStrike" kern="1200" cap="none" spc="0" normalizeH="0" baseline="0" noProof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loc</a:t>
            </a: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PME a definir)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856E1FC-6B38-9C96-2C16-61349B211A7D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 flipV="1">
            <a:off x="1702330" y="183421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C203EAA5-29AF-5380-9B3D-C8503A9DAD72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383520" y="219421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entágono 6">
            <a:extLst>
              <a:ext uri="{FF2B5EF4-FFF2-40B4-BE49-F238E27FC236}">
                <a16:creationId xmlns:a16="http://schemas.microsoft.com/office/drawing/2014/main" id="{A2D29B11-A086-8A56-7B2A-8DEDDFB613C5}"/>
              </a:ext>
            </a:extLst>
          </p:cNvPr>
          <p:cNvSpPr/>
          <p:nvPr/>
        </p:nvSpPr>
        <p:spPr>
          <a:xfrm>
            <a:off x="1815105" y="13171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116AF74D-8332-0124-C2BC-4F29D813C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86" y="1315006"/>
            <a:ext cx="198000" cy="198000"/>
          </a:xfrm>
          <a:prstGeom prst="rect">
            <a:avLst/>
          </a:prstGeom>
        </p:spPr>
      </p:pic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6DAE8758-5EB4-0153-4A34-C88FA3CBEC93}"/>
              </a:ext>
            </a:extLst>
          </p:cNvPr>
          <p:cNvCxnSpPr>
            <a:cxnSpLocks/>
          </p:cNvCxnSpPr>
          <p:nvPr/>
        </p:nvCxnSpPr>
        <p:spPr>
          <a:xfrm flipH="1">
            <a:off x="243749" y="1855017"/>
            <a:ext cx="5943074" cy="2131294"/>
          </a:xfrm>
          <a:prstGeom prst="bentConnector5">
            <a:avLst>
              <a:gd name="adj1" fmla="val -8462"/>
              <a:gd name="adj2" fmla="val 52139"/>
              <a:gd name="adj3" fmla="val 102951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79BB5EA3-F805-5328-27C8-999E3FA489DB}"/>
              </a:ext>
            </a:extLst>
          </p:cNvPr>
          <p:cNvCxnSpPr>
            <a:cxnSpLocks/>
            <a:stCxn id="52" idx="2"/>
            <a:endCxn id="57" idx="2"/>
          </p:cNvCxnSpPr>
          <p:nvPr/>
        </p:nvCxnSpPr>
        <p:spPr>
          <a:xfrm flipH="1">
            <a:off x="725975" y="4346311"/>
            <a:ext cx="3774" cy="2379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4D8EF31A-07BC-5E46-5297-F3E6E6FA60C1}"/>
              </a:ext>
            </a:extLst>
          </p:cNvPr>
          <p:cNvCxnSpPr>
            <a:cxnSpLocks/>
            <a:stCxn id="61" idx="2"/>
            <a:endCxn id="66" idx="2"/>
          </p:cNvCxnSpPr>
          <p:nvPr/>
        </p:nvCxnSpPr>
        <p:spPr>
          <a:xfrm flipH="1">
            <a:off x="1868394" y="4347657"/>
            <a:ext cx="3639" cy="2410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tângulo: Único Canto Arredondado 50">
            <a:extLst>
              <a:ext uri="{FF2B5EF4-FFF2-40B4-BE49-F238E27FC236}">
                <a16:creationId xmlns:a16="http://schemas.microsoft.com/office/drawing/2014/main" id="{BAA230C8-554A-CD9C-7243-E07BBDD00105}"/>
              </a:ext>
            </a:extLst>
          </p:cNvPr>
          <p:cNvSpPr/>
          <p:nvPr/>
        </p:nvSpPr>
        <p:spPr>
          <a:xfrm>
            <a:off x="4994318" y="3859980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30 á 45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sp>
        <p:nvSpPr>
          <p:cNvPr id="52" name="Retângulo de cantos arredondados 41">
            <a:extLst>
              <a:ext uri="{FF2B5EF4-FFF2-40B4-BE49-F238E27FC236}">
                <a16:creationId xmlns:a16="http://schemas.microsoft.com/office/drawing/2014/main" id="{3C3BDC99-E161-B384-409A-887C63A566C4}"/>
              </a:ext>
            </a:extLst>
          </p:cNvPr>
          <p:cNvSpPr/>
          <p:nvPr/>
        </p:nvSpPr>
        <p:spPr>
          <a:xfrm>
            <a:off x="243749" y="362631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Validar documentação</a:t>
            </a:r>
          </a:p>
        </p:txBody>
      </p:sp>
      <p:sp>
        <p:nvSpPr>
          <p:cNvPr id="53" name="Pentágono 6">
            <a:extLst>
              <a:ext uri="{FF2B5EF4-FFF2-40B4-BE49-F238E27FC236}">
                <a16:creationId xmlns:a16="http://schemas.microsoft.com/office/drawing/2014/main" id="{46BEFCC2-39DD-B30D-19D2-CE52ACEFE28B}"/>
              </a:ext>
            </a:extLst>
          </p:cNvPr>
          <p:cNvSpPr/>
          <p:nvPr/>
        </p:nvSpPr>
        <p:spPr>
          <a:xfrm>
            <a:off x="287934" y="3482816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7C075E1D-F2D5-E37E-BDF8-48149A600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78" y="3482815"/>
            <a:ext cx="198000" cy="198000"/>
          </a:xfrm>
          <a:prstGeom prst="rect">
            <a:avLst/>
          </a:prstGeom>
        </p:spPr>
      </p:pic>
      <p:sp>
        <p:nvSpPr>
          <p:cNvPr id="55" name="Retângulo: Único Canto Arredondado 54">
            <a:extLst>
              <a:ext uri="{FF2B5EF4-FFF2-40B4-BE49-F238E27FC236}">
                <a16:creationId xmlns:a16="http://schemas.microsoft.com/office/drawing/2014/main" id="{D66132F8-73FD-AB3E-80FE-4CD0861384F0}"/>
              </a:ext>
            </a:extLst>
          </p:cNvPr>
          <p:cNvSpPr/>
          <p:nvPr/>
        </p:nvSpPr>
        <p:spPr>
          <a:xfrm>
            <a:off x="279787" y="3235215"/>
            <a:ext cx="928872" cy="183920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3 dias (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)</a:t>
            </a:r>
          </a:p>
        </p:txBody>
      </p:sp>
      <p:pic>
        <p:nvPicPr>
          <p:cNvPr id="56" name="Gráfico 55" descr="Relógio com preenchimento sólido">
            <a:extLst>
              <a:ext uri="{FF2B5EF4-FFF2-40B4-BE49-F238E27FC236}">
                <a16:creationId xmlns:a16="http://schemas.microsoft.com/office/drawing/2014/main" id="{C96DA0D7-CA85-A2EC-5F1B-565D84301D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8744" y="3230025"/>
            <a:ext cx="166334" cy="190625"/>
          </a:xfrm>
          <a:prstGeom prst="rect">
            <a:avLst/>
          </a:prstGeom>
        </p:spPr>
      </p:pic>
      <p:sp>
        <p:nvSpPr>
          <p:cNvPr id="57" name="Fluxograma: Processo Alternativo 56">
            <a:extLst>
              <a:ext uri="{FF2B5EF4-FFF2-40B4-BE49-F238E27FC236}">
                <a16:creationId xmlns:a16="http://schemas.microsoft.com/office/drawing/2014/main" id="{F1C4BD33-2DDD-43EE-DAF7-1BEC226FC204}"/>
              </a:ext>
            </a:extLst>
          </p:cNvPr>
          <p:cNvSpPr/>
          <p:nvPr/>
        </p:nvSpPr>
        <p:spPr>
          <a:xfrm>
            <a:off x="261575" y="438628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81EC9965-6272-CB51-E881-6B45DAF8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" y="4406488"/>
            <a:ext cx="176943" cy="176943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5DC85627-CD41-1F01-1327-757FE2906258}"/>
              </a:ext>
            </a:extLst>
          </p:cNvPr>
          <p:cNvCxnSpPr>
            <a:cxnSpLocks/>
          </p:cNvCxnSpPr>
          <p:nvPr/>
        </p:nvCxnSpPr>
        <p:spPr>
          <a:xfrm>
            <a:off x="725975" y="4390712"/>
            <a:ext cx="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D4B2DA4F-193C-BD51-F823-DC0E43DCE677}"/>
              </a:ext>
            </a:extLst>
          </p:cNvPr>
          <p:cNvCxnSpPr>
            <a:cxnSpLocks/>
          </p:cNvCxnSpPr>
          <p:nvPr/>
        </p:nvCxnSpPr>
        <p:spPr>
          <a:xfrm flipH="1" flipV="1">
            <a:off x="725975" y="4390712"/>
            <a:ext cx="3774" cy="7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tângulo de cantos arredondados 41">
            <a:extLst>
              <a:ext uri="{FF2B5EF4-FFF2-40B4-BE49-F238E27FC236}">
                <a16:creationId xmlns:a16="http://schemas.microsoft.com/office/drawing/2014/main" id="{287921CA-B5BA-D0F9-0DAE-4BCA23A9A532}"/>
              </a:ext>
            </a:extLst>
          </p:cNvPr>
          <p:cNvSpPr/>
          <p:nvPr/>
        </p:nvSpPr>
        <p:spPr>
          <a:xfrm>
            <a:off x="1308839" y="3627657"/>
            <a:ext cx="1126388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e anexar documentação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073CFD84-C67B-A5CC-1BB0-CFF553F120C6}"/>
              </a:ext>
            </a:extLst>
          </p:cNvPr>
          <p:cNvCxnSpPr>
            <a:cxnSpLocks/>
            <a:stCxn id="61" idx="3"/>
            <a:endCxn id="69" idx="1"/>
          </p:cNvCxnSpPr>
          <p:nvPr/>
        </p:nvCxnSpPr>
        <p:spPr>
          <a:xfrm flipV="1">
            <a:off x="2435227" y="3980934"/>
            <a:ext cx="103504" cy="6723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entágono 6">
            <a:extLst>
              <a:ext uri="{FF2B5EF4-FFF2-40B4-BE49-F238E27FC236}">
                <a16:creationId xmlns:a16="http://schemas.microsoft.com/office/drawing/2014/main" id="{67AD6B6B-D67A-6990-0316-69CE6257EDC5}"/>
              </a:ext>
            </a:extLst>
          </p:cNvPr>
          <p:cNvSpPr/>
          <p:nvPr/>
        </p:nvSpPr>
        <p:spPr>
          <a:xfrm>
            <a:off x="1389020" y="348656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B1C0B255-00BA-28EE-1251-08C084C3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2" y="3506900"/>
            <a:ext cx="198000" cy="198000"/>
          </a:xfrm>
          <a:prstGeom prst="rect">
            <a:avLst/>
          </a:prstGeom>
        </p:spPr>
      </p:pic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35AED3BD-4662-024A-90CD-E6EB59D95368}"/>
              </a:ext>
            </a:extLst>
          </p:cNvPr>
          <p:cNvCxnSpPr>
            <a:cxnSpLocks/>
            <a:stCxn id="52" idx="3"/>
            <a:endCxn id="61" idx="1"/>
          </p:cNvCxnSpPr>
          <p:nvPr/>
        </p:nvCxnSpPr>
        <p:spPr>
          <a:xfrm>
            <a:off x="1215749" y="3986311"/>
            <a:ext cx="93090" cy="134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58F32797-8624-4541-EE17-EF8885566181}"/>
              </a:ext>
            </a:extLst>
          </p:cNvPr>
          <p:cNvSpPr/>
          <p:nvPr/>
        </p:nvSpPr>
        <p:spPr>
          <a:xfrm>
            <a:off x="1403994" y="439071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3C026776-AA41-5262-7646-118611FF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33" y="4390712"/>
            <a:ext cx="176943" cy="176943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0C5952E5-1006-3433-3C7B-7C66679BAB21}"/>
              </a:ext>
            </a:extLst>
          </p:cNvPr>
          <p:cNvSpPr txBox="1"/>
          <p:nvPr/>
        </p:nvSpPr>
        <p:spPr>
          <a:xfrm>
            <a:off x="123256" y="2949956"/>
            <a:ext cx="487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2. Etapa Análise de Documentação e Input</a:t>
            </a:r>
          </a:p>
        </p:txBody>
      </p:sp>
      <p:sp>
        <p:nvSpPr>
          <p:cNvPr id="69" name="Retângulo de cantos arredondados 41">
            <a:extLst>
              <a:ext uri="{FF2B5EF4-FFF2-40B4-BE49-F238E27FC236}">
                <a16:creationId xmlns:a16="http://schemas.microsoft.com/office/drawing/2014/main" id="{147B4CD9-5140-7367-1569-ABA9B229108C}"/>
              </a:ext>
            </a:extLst>
          </p:cNvPr>
          <p:cNvSpPr/>
          <p:nvPr/>
        </p:nvSpPr>
        <p:spPr>
          <a:xfrm>
            <a:off x="2538731" y="362093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contato com o cliente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0" name="Pentágono 6">
            <a:extLst>
              <a:ext uri="{FF2B5EF4-FFF2-40B4-BE49-F238E27FC236}">
                <a16:creationId xmlns:a16="http://schemas.microsoft.com/office/drawing/2014/main" id="{F75202B2-573C-4E30-0896-0290D5D87C0F}"/>
              </a:ext>
            </a:extLst>
          </p:cNvPr>
          <p:cNvSpPr/>
          <p:nvPr/>
        </p:nvSpPr>
        <p:spPr>
          <a:xfrm>
            <a:off x="2563090" y="348636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1" name="Fluxograma: Processo Alternativo 70">
            <a:extLst>
              <a:ext uri="{FF2B5EF4-FFF2-40B4-BE49-F238E27FC236}">
                <a16:creationId xmlns:a16="http://schemas.microsoft.com/office/drawing/2014/main" id="{B8B267F9-A211-B565-C496-F50C440EB090}"/>
              </a:ext>
            </a:extLst>
          </p:cNvPr>
          <p:cNvSpPr/>
          <p:nvPr/>
        </p:nvSpPr>
        <p:spPr>
          <a:xfrm>
            <a:off x="2533582" y="4390712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576BFC9E-C752-F3BB-C014-C206917238A8}"/>
              </a:ext>
            </a:extLst>
          </p:cNvPr>
          <p:cNvCxnSpPr>
            <a:cxnSpLocks/>
            <a:stCxn id="69" idx="2"/>
            <a:endCxn id="71" idx="0"/>
          </p:cNvCxnSpPr>
          <p:nvPr/>
        </p:nvCxnSpPr>
        <p:spPr>
          <a:xfrm>
            <a:off x="3024731" y="4340934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Imagem 72">
            <a:extLst>
              <a:ext uri="{FF2B5EF4-FFF2-40B4-BE49-F238E27FC236}">
                <a16:creationId xmlns:a16="http://schemas.microsoft.com/office/drawing/2014/main" id="{FC3DDE2B-CC57-3EED-9704-43A8326B6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055" y="3521614"/>
            <a:ext cx="151633" cy="151633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C611BCCC-835B-9DF2-D3E6-BF047349B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39" y="4390711"/>
            <a:ext cx="198000" cy="198000"/>
          </a:xfrm>
          <a:prstGeom prst="rect">
            <a:avLst/>
          </a:prstGeom>
        </p:spPr>
      </p:pic>
      <p:pic>
        <p:nvPicPr>
          <p:cNvPr id="75" name="Gráfico 74" descr="Relógio com preenchimento sólido">
            <a:extLst>
              <a:ext uri="{FF2B5EF4-FFF2-40B4-BE49-F238E27FC236}">
                <a16:creationId xmlns:a16="http://schemas.microsoft.com/office/drawing/2014/main" id="{280EF099-EEA3-CD95-D941-A390B7B0B8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8483" y="3866890"/>
            <a:ext cx="149545" cy="171384"/>
          </a:xfrm>
          <a:prstGeom prst="rect">
            <a:avLst/>
          </a:prstGeom>
        </p:spPr>
      </p:pic>
      <p:grpSp>
        <p:nvGrpSpPr>
          <p:cNvPr id="76" name="Agrupar 75">
            <a:extLst>
              <a:ext uri="{FF2B5EF4-FFF2-40B4-BE49-F238E27FC236}">
                <a16:creationId xmlns:a16="http://schemas.microsoft.com/office/drawing/2014/main" id="{4F58688B-D011-B56F-DB86-A01688B2764D}"/>
              </a:ext>
            </a:extLst>
          </p:cNvPr>
          <p:cNvGrpSpPr/>
          <p:nvPr/>
        </p:nvGrpSpPr>
        <p:grpSpPr>
          <a:xfrm>
            <a:off x="3614235" y="3519731"/>
            <a:ext cx="1115974" cy="894054"/>
            <a:chOff x="5942909" y="3750870"/>
            <a:chExt cx="1070397" cy="753917"/>
          </a:xfrm>
        </p:grpSpPr>
        <p:sp>
          <p:nvSpPr>
            <p:cNvPr id="77" name="Losango 76">
              <a:extLst>
                <a:ext uri="{FF2B5EF4-FFF2-40B4-BE49-F238E27FC236}">
                  <a16:creationId xmlns:a16="http://schemas.microsoft.com/office/drawing/2014/main" id="{CB4A0C27-599D-E457-4FD9-BF3E17E2CEE9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40646793-E4F0-E21B-0FC1-B804CB6BFF43}"/>
                </a:ext>
              </a:extLst>
            </p:cNvPr>
            <p:cNvSpPr txBox="1"/>
            <p:nvPr/>
          </p:nvSpPr>
          <p:spPr>
            <a:xfrm>
              <a:off x="6150287" y="3922523"/>
              <a:ext cx="627778" cy="4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Aparelho em Estoque?</a:t>
              </a:r>
            </a:p>
          </p:txBody>
        </p:sp>
      </p:grp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945A13A4-067F-FE5A-FFD6-623902F9D050}"/>
              </a:ext>
            </a:extLst>
          </p:cNvPr>
          <p:cNvCxnSpPr>
            <a:cxnSpLocks/>
            <a:stCxn id="69" idx="3"/>
            <a:endCxn id="77" idx="1"/>
          </p:cNvCxnSpPr>
          <p:nvPr/>
        </p:nvCxnSpPr>
        <p:spPr>
          <a:xfrm flipV="1">
            <a:off x="3510731" y="3966758"/>
            <a:ext cx="103504" cy="1417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79">
            <a:extLst>
              <a:ext uri="{FF2B5EF4-FFF2-40B4-BE49-F238E27FC236}">
                <a16:creationId xmlns:a16="http://schemas.microsoft.com/office/drawing/2014/main" id="{E06C4860-5627-52B9-7FC6-744B2F33511F}"/>
              </a:ext>
            </a:extLst>
          </p:cNvPr>
          <p:cNvCxnSpPr>
            <a:cxnSpLocks/>
            <a:stCxn id="77" idx="0"/>
            <a:endCxn id="84" idx="1"/>
          </p:cNvCxnSpPr>
          <p:nvPr/>
        </p:nvCxnSpPr>
        <p:spPr>
          <a:xfrm rot="5400000" flipH="1" flipV="1">
            <a:off x="4544283" y="3094618"/>
            <a:ext cx="53053" cy="79717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do 80">
            <a:extLst>
              <a:ext uri="{FF2B5EF4-FFF2-40B4-BE49-F238E27FC236}">
                <a16:creationId xmlns:a16="http://schemas.microsoft.com/office/drawing/2014/main" id="{3E100CA6-467A-9406-9A38-2BAE6AAD4634}"/>
              </a:ext>
            </a:extLst>
          </p:cNvPr>
          <p:cNvCxnSpPr>
            <a:cxnSpLocks/>
            <a:stCxn id="77" idx="2"/>
            <a:endCxn id="88" idx="1"/>
          </p:cNvCxnSpPr>
          <p:nvPr/>
        </p:nvCxnSpPr>
        <p:spPr>
          <a:xfrm rot="16200000" flipH="1">
            <a:off x="4414993" y="4171014"/>
            <a:ext cx="337958" cy="823500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C79F373D-8387-D9DF-E77A-5E524FB5B2B2}"/>
              </a:ext>
            </a:extLst>
          </p:cNvPr>
          <p:cNvSpPr txBox="1"/>
          <p:nvPr/>
        </p:nvSpPr>
        <p:spPr>
          <a:xfrm>
            <a:off x="4293888" y="336507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554D7AEA-2555-5659-2D86-2B23DC84AB37}"/>
              </a:ext>
            </a:extLst>
          </p:cNvPr>
          <p:cNvSpPr txBox="1"/>
          <p:nvPr/>
        </p:nvSpPr>
        <p:spPr>
          <a:xfrm>
            <a:off x="4307613" y="4663617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84" name="Retângulo de cantos arredondados 41">
            <a:extLst>
              <a:ext uri="{FF2B5EF4-FFF2-40B4-BE49-F238E27FC236}">
                <a16:creationId xmlns:a16="http://schemas.microsoft.com/office/drawing/2014/main" id="{B6FABAA5-C03E-F7DE-0759-8C695109F685}"/>
              </a:ext>
            </a:extLst>
          </p:cNvPr>
          <p:cNvSpPr/>
          <p:nvPr/>
        </p:nvSpPr>
        <p:spPr>
          <a:xfrm>
            <a:off x="4969397" y="310667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Disponibilizar equipamento</a:t>
            </a:r>
          </a:p>
        </p:txBody>
      </p:sp>
      <p:sp>
        <p:nvSpPr>
          <p:cNvPr id="85" name="Pentágono 6">
            <a:extLst>
              <a:ext uri="{FF2B5EF4-FFF2-40B4-BE49-F238E27FC236}">
                <a16:creationId xmlns:a16="http://schemas.microsoft.com/office/drawing/2014/main" id="{DDDBD397-8A1F-95C1-7DD6-F8E4F2D1C025}"/>
              </a:ext>
            </a:extLst>
          </p:cNvPr>
          <p:cNvSpPr/>
          <p:nvPr/>
        </p:nvSpPr>
        <p:spPr>
          <a:xfrm>
            <a:off x="4969397" y="2986960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E818AB63-1624-8B18-B72E-5C7DDDE7F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499" y="3007297"/>
            <a:ext cx="198000" cy="198000"/>
          </a:xfrm>
          <a:prstGeom prst="rect">
            <a:avLst/>
          </a:prstGeom>
        </p:spPr>
      </p:pic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474E113B-4889-94E5-3537-6F2B88A6FB00}"/>
              </a:ext>
            </a:extLst>
          </p:cNvPr>
          <p:cNvCxnSpPr>
            <a:cxnSpLocks/>
            <a:stCxn id="84" idx="3"/>
            <a:endCxn id="94" idx="1"/>
          </p:cNvCxnSpPr>
          <p:nvPr/>
        </p:nvCxnSpPr>
        <p:spPr>
          <a:xfrm>
            <a:off x="5941397" y="3466678"/>
            <a:ext cx="184104" cy="475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de cantos arredondados 41">
            <a:extLst>
              <a:ext uri="{FF2B5EF4-FFF2-40B4-BE49-F238E27FC236}">
                <a16:creationId xmlns:a16="http://schemas.microsoft.com/office/drawing/2014/main" id="{F0373A9E-A856-74DB-E913-2400FB5A39E7}"/>
              </a:ext>
            </a:extLst>
          </p:cNvPr>
          <p:cNvSpPr/>
          <p:nvPr/>
        </p:nvSpPr>
        <p:spPr>
          <a:xfrm>
            <a:off x="4995722" y="439174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Comprar equipamento</a:t>
            </a:r>
          </a:p>
        </p:txBody>
      </p:sp>
      <p:sp>
        <p:nvSpPr>
          <p:cNvPr id="89" name="Pentágono 6">
            <a:extLst>
              <a:ext uri="{FF2B5EF4-FFF2-40B4-BE49-F238E27FC236}">
                <a16:creationId xmlns:a16="http://schemas.microsoft.com/office/drawing/2014/main" id="{FF787C6B-4FB4-47F3-3B4A-372D9AC41B3B}"/>
              </a:ext>
            </a:extLst>
          </p:cNvPr>
          <p:cNvSpPr/>
          <p:nvPr/>
        </p:nvSpPr>
        <p:spPr>
          <a:xfrm>
            <a:off x="4995722" y="4272025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D9E20F17-FA98-4CC3-2FEB-581811D5D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824" y="4292362"/>
            <a:ext cx="198000" cy="198000"/>
          </a:xfrm>
          <a:prstGeom prst="rect">
            <a:avLst/>
          </a:prstGeom>
        </p:spPr>
      </p:pic>
      <p:sp>
        <p:nvSpPr>
          <p:cNvPr id="91" name="Retângulo: Único Canto Arredondado 90">
            <a:extLst>
              <a:ext uri="{FF2B5EF4-FFF2-40B4-BE49-F238E27FC236}">
                <a16:creationId xmlns:a16="http://schemas.microsoft.com/office/drawing/2014/main" id="{8C99671B-B2F5-054C-7D7B-73F0E039C301}"/>
              </a:ext>
            </a:extLst>
          </p:cNvPr>
          <p:cNvSpPr/>
          <p:nvPr/>
        </p:nvSpPr>
        <p:spPr>
          <a:xfrm>
            <a:off x="6046231" y="4868493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45 á 60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pic>
        <p:nvPicPr>
          <p:cNvPr id="92" name="Gráfico 91" descr="Relógio com preenchimento sólido">
            <a:extLst>
              <a:ext uri="{FF2B5EF4-FFF2-40B4-BE49-F238E27FC236}">
                <a16:creationId xmlns:a16="http://schemas.microsoft.com/office/drawing/2014/main" id="{67D08946-846A-86D0-D9C5-2CFC11E59E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0396" y="4875403"/>
            <a:ext cx="149545" cy="171384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845B14EA-AFFB-3D6F-137E-47986E492F8F}"/>
              </a:ext>
            </a:extLst>
          </p:cNvPr>
          <p:cNvCxnSpPr>
            <a:cxnSpLocks/>
            <a:stCxn id="94" idx="2"/>
            <a:endCxn id="97" idx="2"/>
          </p:cNvCxnSpPr>
          <p:nvPr/>
        </p:nvCxnSpPr>
        <p:spPr>
          <a:xfrm>
            <a:off x="6611501" y="383143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tângulo de cantos arredondados 41">
            <a:extLst>
              <a:ext uri="{FF2B5EF4-FFF2-40B4-BE49-F238E27FC236}">
                <a16:creationId xmlns:a16="http://schemas.microsoft.com/office/drawing/2014/main" id="{FB480BEA-C7CE-34D6-095B-E705C48AF18F}"/>
              </a:ext>
            </a:extLst>
          </p:cNvPr>
          <p:cNvSpPr/>
          <p:nvPr/>
        </p:nvSpPr>
        <p:spPr>
          <a:xfrm>
            <a:off x="6125501" y="311143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nota fiscal</a:t>
            </a:r>
          </a:p>
        </p:txBody>
      </p:sp>
      <p:sp>
        <p:nvSpPr>
          <p:cNvPr id="95" name="Pentágono 6">
            <a:extLst>
              <a:ext uri="{FF2B5EF4-FFF2-40B4-BE49-F238E27FC236}">
                <a16:creationId xmlns:a16="http://schemas.microsoft.com/office/drawing/2014/main" id="{0235B269-C7AA-9C51-0741-0E6A64178930}"/>
              </a:ext>
            </a:extLst>
          </p:cNvPr>
          <p:cNvSpPr/>
          <p:nvPr/>
        </p:nvSpPr>
        <p:spPr>
          <a:xfrm>
            <a:off x="6140168" y="299500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FED499DF-3879-6275-0806-FC583A160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016" y="3015341"/>
            <a:ext cx="198000" cy="198000"/>
          </a:xfrm>
          <a:prstGeom prst="rect">
            <a:avLst/>
          </a:prstGeom>
        </p:spPr>
      </p:pic>
      <p:sp>
        <p:nvSpPr>
          <p:cNvPr id="97" name="Fluxograma: Processo Alternativo 96">
            <a:extLst>
              <a:ext uri="{FF2B5EF4-FFF2-40B4-BE49-F238E27FC236}">
                <a16:creationId xmlns:a16="http://schemas.microsoft.com/office/drawing/2014/main" id="{E2ADB91D-7648-05FF-2E94-0C7D005785FF}"/>
              </a:ext>
            </a:extLst>
          </p:cNvPr>
          <p:cNvSpPr/>
          <p:nvPr/>
        </p:nvSpPr>
        <p:spPr>
          <a:xfrm>
            <a:off x="6150984" y="392314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6C23E522-8C8E-FCDF-B473-3BAF6746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22" y="3923144"/>
            <a:ext cx="198000" cy="198000"/>
          </a:xfrm>
          <a:prstGeom prst="rect">
            <a:avLst/>
          </a:prstGeom>
        </p:spPr>
      </p:pic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7E1ACEFF-5362-84F6-B2BD-BDE571971492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 flipV="1">
            <a:off x="7097501" y="3460550"/>
            <a:ext cx="210564" cy="1088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do 99">
            <a:extLst>
              <a:ext uri="{FF2B5EF4-FFF2-40B4-BE49-F238E27FC236}">
                <a16:creationId xmlns:a16="http://schemas.microsoft.com/office/drawing/2014/main" id="{54DDC7A6-367B-A6D2-4BC3-51ED190259C9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 flipV="1">
            <a:off x="5967722" y="4121145"/>
            <a:ext cx="647662" cy="63059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A8215A03-7803-8532-DC77-31E0689C9D6A}"/>
              </a:ext>
            </a:extLst>
          </p:cNvPr>
          <p:cNvCxnSpPr>
            <a:cxnSpLocks/>
            <a:stCxn id="102" idx="2"/>
            <a:endCxn id="105" idx="2"/>
          </p:cNvCxnSpPr>
          <p:nvPr/>
        </p:nvCxnSpPr>
        <p:spPr>
          <a:xfrm>
            <a:off x="7794065" y="382055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50BB7C86-5D4B-1EF2-EC6A-DF3DB5D59289}"/>
              </a:ext>
            </a:extLst>
          </p:cNvPr>
          <p:cNvSpPr/>
          <p:nvPr/>
        </p:nvSpPr>
        <p:spPr>
          <a:xfrm>
            <a:off x="7308065" y="310055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para triangulação e avançar card</a:t>
            </a:r>
          </a:p>
        </p:txBody>
      </p:sp>
      <p:sp>
        <p:nvSpPr>
          <p:cNvPr id="103" name="Pentágono 6">
            <a:extLst>
              <a:ext uri="{FF2B5EF4-FFF2-40B4-BE49-F238E27FC236}">
                <a16:creationId xmlns:a16="http://schemas.microsoft.com/office/drawing/2014/main" id="{0DD51039-C24D-8DA5-6020-EAAF4B96F505}"/>
              </a:ext>
            </a:extLst>
          </p:cNvPr>
          <p:cNvSpPr/>
          <p:nvPr/>
        </p:nvSpPr>
        <p:spPr>
          <a:xfrm>
            <a:off x="7322732" y="298412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4" name="Imagem 103">
            <a:extLst>
              <a:ext uri="{FF2B5EF4-FFF2-40B4-BE49-F238E27FC236}">
                <a16:creationId xmlns:a16="http://schemas.microsoft.com/office/drawing/2014/main" id="{FAC3D5F6-36C3-6EB3-E076-25A0F3BA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580" y="3004461"/>
            <a:ext cx="198000" cy="198000"/>
          </a:xfrm>
          <a:prstGeom prst="rect">
            <a:avLst/>
          </a:prstGeom>
        </p:spPr>
      </p:pic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5906E0A4-92B3-3E9B-8FC6-AF3962831AFF}"/>
              </a:ext>
            </a:extLst>
          </p:cNvPr>
          <p:cNvSpPr/>
          <p:nvPr/>
        </p:nvSpPr>
        <p:spPr>
          <a:xfrm>
            <a:off x="7333548" y="391226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8F6F033A-A355-A2B6-93BC-3C506348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486" y="3912264"/>
            <a:ext cx="198000" cy="198000"/>
          </a:xfrm>
          <a:prstGeom prst="rect">
            <a:avLst/>
          </a:prstGeom>
        </p:spPr>
      </p:pic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D4EF994A-E7E7-45DF-7444-57132E04D8A4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8280065" y="3460550"/>
            <a:ext cx="160840" cy="396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610D82D4-2868-94B0-8BEC-645D86A8BC83}"/>
              </a:ext>
            </a:extLst>
          </p:cNvPr>
          <p:cNvCxnSpPr>
            <a:cxnSpLocks/>
            <a:stCxn id="109" idx="2"/>
            <a:endCxn id="112" idx="0"/>
          </p:cNvCxnSpPr>
          <p:nvPr/>
        </p:nvCxnSpPr>
        <p:spPr>
          <a:xfrm>
            <a:off x="8965910" y="3813462"/>
            <a:ext cx="3883" cy="91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tângulo de cantos arredondados 41">
            <a:extLst>
              <a:ext uri="{FF2B5EF4-FFF2-40B4-BE49-F238E27FC236}">
                <a16:creationId xmlns:a16="http://schemas.microsoft.com/office/drawing/2014/main" id="{783CC236-4755-971D-309A-1761C8403B74}"/>
              </a:ext>
            </a:extLst>
          </p:cNvPr>
          <p:cNvSpPr/>
          <p:nvPr/>
        </p:nvSpPr>
        <p:spPr>
          <a:xfrm>
            <a:off x="8479910" y="309346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triangulação </a:t>
            </a:r>
          </a:p>
        </p:txBody>
      </p:sp>
      <p:sp>
        <p:nvSpPr>
          <p:cNvPr id="110" name="Pentágono 6">
            <a:extLst>
              <a:ext uri="{FF2B5EF4-FFF2-40B4-BE49-F238E27FC236}">
                <a16:creationId xmlns:a16="http://schemas.microsoft.com/office/drawing/2014/main" id="{F8285D11-FF98-8505-2283-266A9AAF3C69}"/>
              </a:ext>
            </a:extLst>
          </p:cNvPr>
          <p:cNvSpPr/>
          <p:nvPr/>
        </p:nvSpPr>
        <p:spPr>
          <a:xfrm>
            <a:off x="8494577" y="297703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11" name="Imagem 110">
            <a:extLst>
              <a:ext uri="{FF2B5EF4-FFF2-40B4-BE49-F238E27FC236}">
                <a16:creationId xmlns:a16="http://schemas.microsoft.com/office/drawing/2014/main" id="{73E4ED81-E83C-F75E-5015-121839027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425" y="2997373"/>
            <a:ext cx="198000" cy="198000"/>
          </a:xfrm>
          <a:prstGeom prst="rect">
            <a:avLst/>
          </a:prstGeom>
        </p:spPr>
      </p:pic>
      <p:sp>
        <p:nvSpPr>
          <p:cNvPr id="112" name="Fluxograma: Processo Alternativo 111">
            <a:extLst>
              <a:ext uri="{FF2B5EF4-FFF2-40B4-BE49-F238E27FC236}">
                <a16:creationId xmlns:a16="http://schemas.microsoft.com/office/drawing/2014/main" id="{B1FEB5FF-D017-1A80-12A1-45C070B2026E}"/>
              </a:ext>
            </a:extLst>
          </p:cNvPr>
          <p:cNvSpPr/>
          <p:nvPr/>
        </p:nvSpPr>
        <p:spPr>
          <a:xfrm>
            <a:off x="8505393" y="390517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9235634C-014F-709F-A251-D29E3EF1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331" y="3905176"/>
            <a:ext cx="198000" cy="198000"/>
          </a:xfrm>
          <a:prstGeom prst="rect">
            <a:avLst/>
          </a:prstGeom>
        </p:spPr>
      </p:pic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5877C20F-14BB-7013-A9C7-D99D14925138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9451910" y="3453462"/>
            <a:ext cx="148901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202CD365-93C1-7573-517B-1CE89D58010B}"/>
              </a:ext>
            </a:extLst>
          </p:cNvPr>
          <p:cNvCxnSpPr>
            <a:cxnSpLocks/>
            <a:stCxn id="116" idx="2"/>
            <a:endCxn id="119" idx="2"/>
          </p:cNvCxnSpPr>
          <p:nvPr/>
        </p:nvCxnSpPr>
        <p:spPr>
          <a:xfrm>
            <a:off x="11359143" y="3788898"/>
            <a:ext cx="632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EB52897C-5755-26B6-C47D-E3A141EB2B17}"/>
              </a:ext>
            </a:extLst>
          </p:cNvPr>
          <p:cNvSpPr/>
          <p:nvPr/>
        </p:nvSpPr>
        <p:spPr>
          <a:xfrm>
            <a:off x="10806093" y="3068898"/>
            <a:ext cx="110609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Entregar aparelho e  tirar foto documento e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serfie</a:t>
            </a: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0CE0AC31-E354-19E6-DACA-3856A0E3A717}"/>
              </a:ext>
            </a:extLst>
          </p:cNvPr>
          <p:cNvSpPr/>
          <p:nvPr/>
        </p:nvSpPr>
        <p:spPr>
          <a:xfrm>
            <a:off x="10820761" y="2935025"/>
            <a:ext cx="964941" cy="21544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18" name="Imagem 117">
            <a:extLst>
              <a:ext uri="{FF2B5EF4-FFF2-40B4-BE49-F238E27FC236}">
                <a16:creationId xmlns:a16="http://schemas.microsoft.com/office/drawing/2014/main" id="{8B7A83D9-5DB5-D63F-BD7F-CC0DB6F11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353" y="2938356"/>
            <a:ext cx="198000" cy="198000"/>
          </a:xfrm>
          <a:prstGeom prst="rect">
            <a:avLst/>
          </a:prstGeom>
        </p:spPr>
      </p:pic>
      <p:sp>
        <p:nvSpPr>
          <p:cNvPr id="119" name="Fluxograma: Processo Alternativo 118">
            <a:extLst>
              <a:ext uri="{FF2B5EF4-FFF2-40B4-BE49-F238E27FC236}">
                <a16:creationId xmlns:a16="http://schemas.microsoft.com/office/drawing/2014/main" id="{9641079E-FEC7-7512-E1D1-A8074E8EEC11}"/>
              </a:ext>
            </a:extLst>
          </p:cNvPr>
          <p:cNvSpPr/>
          <p:nvPr/>
        </p:nvSpPr>
        <p:spPr>
          <a:xfrm>
            <a:off x="10895375" y="388061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ED4D5D21-3AC6-89B9-124B-89B68706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313" y="3880612"/>
            <a:ext cx="198000" cy="198000"/>
          </a:xfrm>
          <a:prstGeom prst="rect">
            <a:avLst/>
          </a:prstGeom>
        </p:spPr>
      </p:pic>
      <p:sp>
        <p:nvSpPr>
          <p:cNvPr id="121" name="Fluxograma: Processo Alternativo 120">
            <a:extLst>
              <a:ext uri="{FF2B5EF4-FFF2-40B4-BE49-F238E27FC236}">
                <a16:creationId xmlns:a16="http://schemas.microsoft.com/office/drawing/2014/main" id="{C76D8BD3-3ED5-0DD9-D5B1-C043247B0160}"/>
              </a:ext>
            </a:extLst>
          </p:cNvPr>
          <p:cNvSpPr/>
          <p:nvPr/>
        </p:nvSpPr>
        <p:spPr>
          <a:xfrm>
            <a:off x="2550622" y="4644988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Meios de comunicação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867F93F1-564D-A453-5723-1514243FFED4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3041771" y="4595210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Imagem 122">
            <a:extLst>
              <a:ext uri="{FF2B5EF4-FFF2-40B4-BE49-F238E27FC236}">
                <a16:creationId xmlns:a16="http://schemas.microsoft.com/office/drawing/2014/main" id="{3C17DC98-FD2F-D16B-5867-7558F2FF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79" y="4644987"/>
            <a:ext cx="198000" cy="198000"/>
          </a:xfrm>
          <a:prstGeom prst="rect">
            <a:avLst/>
          </a:prstGeom>
        </p:spPr>
      </p:pic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8C252356-4EA4-AB0C-6BF4-B2D89799BB7D}"/>
              </a:ext>
            </a:extLst>
          </p:cNvPr>
          <p:cNvCxnSpPr>
            <a:cxnSpLocks/>
            <a:stCxn id="126" idx="2"/>
            <a:endCxn id="132" idx="2"/>
          </p:cNvCxnSpPr>
          <p:nvPr/>
        </p:nvCxnSpPr>
        <p:spPr>
          <a:xfrm flipH="1">
            <a:off x="10113922" y="3797188"/>
            <a:ext cx="8501" cy="5437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tângulo de cantos arredondados 41">
            <a:extLst>
              <a:ext uri="{FF2B5EF4-FFF2-40B4-BE49-F238E27FC236}">
                <a16:creationId xmlns:a16="http://schemas.microsoft.com/office/drawing/2014/main" id="{5A77E0D6-C8C8-6D6E-5B52-9D791ADED96C}"/>
              </a:ext>
            </a:extLst>
          </p:cNvPr>
          <p:cNvSpPr/>
          <p:nvPr/>
        </p:nvSpPr>
        <p:spPr>
          <a:xfrm>
            <a:off x="9636423" y="307718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e avançar card </a:t>
            </a:r>
          </a:p>
        </p:txBody>
      </p:sp>
      <p:sp>
        <p:nvSpPr>
          <p:cNvPr id="127" name="Pentágono 6">
            <a:extLst>
              <a:ext uri="{FF2B5EF4-FFF2-40B4-BE49-F238E27FC236}">
                <a16:creationId xmlns:a16="http://schemas.microsoft.com/office/drawing/2014/main" id="{C7EA3F58-552C-E427-6617-386A6A14D1F8}"/>
              </a:ext>
            </a:extLst>
          </p:cNvPr>
          <p:cNvSpPr/>
          <p:nvPr/>
        </p:nvSpPr>
        <p:spPr>
          <a:xfrm>
            <a:off x="9651090" y="2960759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28" name="Imagem 127">
            <a:extLst>
              <a:ext uri="{FF2B5EF4-FFF2-40B4-BE49-F238E27FC236}">
                <a16:creationId xmlns:a16="http://schemas.microsoft.com/office/drawing/2014/main" id="{A303F3E9-92C5-230C-1EB6-3498B668F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38" y="2981099"/>
            <a:ext cx="198000" cy="198000"/>
          </a:xfrm>
          <a:prstGeom prst="rect">
            <a:avLst/>
          </a:prstGeom>
        </p:spPr>
      </p:pic>
      <p:sp>
        <p:nvSpPr>
          <p:cNvPr id="129" name="Fluxograma: Processo Alternativo 128">
            <a:extLst>
              <a:ext uri="{FF2B5EF4-FFF2-40B4-BE49-F238E27FC236}">
                <a16:creationId xmlns:a16="http://schemas.microsoft.com/office/drawing/2014/main" id="{0A5A8558-4C26-F7CF-3353-7900E0C33380}"/>
              </a:ext>
            </a:extLst>
          </p:cNvPr>
          <p:cNvSpPr/>
          <p:nvPr/>
        </p:nvSpPr>
        <p:spPr>
          <a:xfrm>
            <a:off x="9661906" y="388890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30" name="Imagem 129">
            <a:extLst>
              <a:ext uri="{FF2B5EF4-FFF2-40B4-BE49-F238E27FC236}">
                <a16:creationId xmlns:a16="http://schemas.microsoft.com/office/drawing/2014/main" id="{C7672B90-837C-FC07-EEDE-E73834B7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844" y="3888902"/>
            <a:ext cx="198000" cy="198000"/>
          </a:xfrm>
          <a:prstGeom prst="rect">
            <a:avLst/>
          </a:prstGeom>
        </p:spPr>
      </p:pic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86CF18CB-5472-8380-639B-611EE3234554}"/>
              </a:ext>
            </a:extLst>
          </p:cNvPr>
          <p:cNvCxnSpPr>
            <a:cxnSpLocks/>
            <a:stCxn id="126" idx="3"/>
            <a:endCxn id="116" idx="1"/>
          </p:cNvCxnSpPr>
          <p:nvPr/>
        </p:nvCxnSpPr>
        <p:spPr>
          <a:xfrm flipV="1">
            <a:off x="10608423" y="3428898"/>
            <a:ext cx="197670" cy="829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uxograma: Processo Alternativo 131">
            <a:extLst>
              <a:ext uri="{FF2B5EF4-FFF2-40B4-BE49-F238E27FC236}">
                <a16:creationId xmlns:a16="http://schemas.microsoft.com/office/drawing/2014/main" id="{46AD3682-C542-45BE-9C6A-DE496EB78B38}"/>
              </a:ext>
            </a:extLst>
          </p:cNvPr>
          <p:cNvSpPr/>
          <p:nvPr/>
        </p:nvSpPr>
        <p:spPr>
          <a:xfrm>
            <a:off x="9649522" y="414293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33" name="Imagem 132">
            <a:extLst>
              <a:ext uri="{FF2B5EF4-FFF2-40B4-BE49-F238E27FC236}">
                <a16:creationId xmlns:a16="http://schemas.microsoft.com/office/drawing/2014/main" id="{6D465B82-52A8-4588-98D3-4D5AD24AB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460" y="4142933"/>
            <a:ext cx="198000" cy="198000"/>
          </a:xfrm>
          <a:prstGeom prst="rect">
            <a:avLst/>
          </a:prstGeom>
        </p:spPr>
      </p:pic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02E0C9E1-B576-4586-EFDB-48FA30AFACA6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1: parte 2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FDF35B4D-D4D4-7E7C-73B7-A9C2D7C9C4D8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174202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4724D-5435-40BA-E2C6-D1655B97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tângulo 233">
            <a:extLst>
              <a:ext uri="{FF2B5EF4-FFF2-40B4-BE49-F238E27FC236}">
                <a16:creationId xmlns:a16="http://schemas.microsoft.com/office/drawing/2014/main" id="{67E3CCBD-0AC8-FAEF-3C0D-799EC230CA62}"/>
              </a:ext>
            </a:extLst>
          </p:cNvPr>
          <p:cNvSpPr/>
          <p:nvPr/>
        </p:nvSpPr>
        <p:spPr>
          <a:xfrm>
            <a:off x="139440" y="5253055"/>
            <a:ext cx="6369520" cy="177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1142691F-0430-A5EC-E59C-CBEBA1244928}"/>
              </a:ext>
            </a:extLst>
          </p:cNvPr>
          <p:cNvSpPr/>
          <p:nvPr/>
        </p:nvSpPr>
        <p:spPr>
          <a:xfrm>
            <a:off x="24365" y="2955056"/>
            <a:ext cx="11945488" cy="1943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BFF5FC5-FC16-8D38-065E-F990AABC6CD1}"/>
              </a:ext>
            </a:extLst>
          </p:cNvPr>
          <p:cNvSpPr/>
          <p:nvPr/>
        </p:nvSpPr>
        <p:spPr>
          <a:xfrm>
            <a:off x="135689" y="842774"/>
            <a:ext cx="6369520" cy="1778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AC82CE7-DE2C-8E95-9844-49440DAEB287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682229" y="1991527"/>
            <a:ext cx="3767" cy="3085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4C8A5C5C-9A44-DDA5-0FC1-8AB013E2829F}"/>
              </a:ext>
            </a:extLst>
          </p:cNvPr>
          <p:cNvSpPr/>
          <p:nvPr/>
        </p:nvSpPr>
        <p:spPr>
          <a:xfrm>
            <a:off x="716871" y="873886"/>
            <a:ext cx="4165448" cy="16594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1 dia (Vendas)</a:t>
            </a:r>
          </a:p>
        </p:txBody>
      </p:sp>
      <p:pic>
        <p:nvPicPr>
          <p:cNvPr id="5" name="Gráfico 4" descr="Relógio com preenchimento sólido">
            <a:extLst>
              <a:ext uri="{FF2B5EF4-FFF2-40B4-BE49-F238E27FC236}">
                <a16:creationId xmlns:a16="http://schemas.microsoft.com/office/drawing/2014/main" id="{FFB95344-474A-F9DE-B2CB-2B48A14F9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46483" y="868952"/>
            <a:ext cx="166334" cy="19062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E9FF010-10A5-423E-3482-FAFAA555B88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558878" y="1991527"/>
            <a:ext cx="13725" cy="4032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A10DF074-9BCF-832C-F5D4-684AA6A39D5D}"/>
              </a:ext>
            </a:extLst>
          </p:cNvPr>
          <p:cNvSpPr/>
          <p:nvPr/>
        </p:nvSpPr>
        <p:spPr>
          <a:xfrm>
            <a:off x="715565" y="205155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67C0804-2835-4FED-9665-E59A3A0E3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65" y="2051552"/>
            <a:ext cx="176943" cy="176943"/>
          </a:xfrm>
          <a:prstGeom prst="rect">
            <a:avLst/>
          </a:prstGeom>
        </p:spPr>
      </p:pic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4BF2326C-A55B-B012-016B-A7D2AA008D49}"/>
              </a:ext>
            </a:extLst>
          </p:cNvPr>
          <p:cNvSpPr/>
          <p:nvPr/>
        </p:nvSpPr>
        <p:spPr>
          <a:xfrm>
            <a:off x="5217829" y="2060824"/>
            <a:ext cx="928800" cy="239233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6F0BD6-2451-8BE3-DE4B-EB54A3B5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387" y="2060825"/>
            <a:ext cx="176943" cy="176943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1A938C2B-EE07-A4D6-3F8F-FDAF7DAF6B52}"/>
              </a:ext>
            </a:extLst>
          </p:cNvPr>
          <p:cNvSpPr/>
          <p:nvPr/>
        </p:nvSpPr>
        <p:spPr>
          <a:xfrm>
            <a:off x="3010018" y="20608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EDD9C25-0783-2F3E-2A3B-019CA87E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082" y="2060825"/>
            <a:ext cx="176943" cy="176943"/>
          </a:xfrm>
          <a:prstGeom prst="rect">
            <a:avLst/>
          </a:prstGeom>
        </p:spPr>
      </p:pic>
      <p:sp>
        <p:nvSpPr>
          <p:cNvPr id="13" name="Retângulo de cantos arredondados 41">
            <a:extLst>
              <a:ext uri="{FF2B5EF4-FFF2-40B4-BE49-F238E27FC236}">
                <a16:creationId xmlns:a16="http://schemas.microsoft.com/office/drawing/2014/main" id="{6E1283CA-C7AE-E7A0-F80D-086BFFEA2D9C}"/>
              </a:ext>
            </a:extLst>
          </p:cNvPr>
          <p:cNvSpPr/>
          <p:nvPr/>
        </p:nvSpPr>
        <p:spPr>
          <a:xfrm>
            <a:off x="692499" y="125363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Criar oportunidade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9D3334A1-51E6-3C2D-0C4C-E866735939A5}"/>
              </a:ext>
            </a:extLst>
          </p:cNvPr>
          <p:cNvSpPr/>
          <p:nvPr/>
        </p:nvSpPr>
        <p:spPr>
          <a:xfrm>
            <a:off x="4086603" y="12715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Documentos enviar link assinatura eletrônica</a:t>
            </a:r>
          </a:p>
        </p:txBody>
      </p:sp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81276125-602B-00A9-9107-C55BD3A0BF5F}"/>
              </a:ext>
            </a:extLst>
          </p:cNvPr>
          <p:cNvSpPr/>
          <p:nvPr/>
        </p:nvSpPr>
        <p:spPr>
          <a:xfrm>
            <a:off x="5176992" y="12715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OI  anexar documentos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15D5938-877A-F894-A184-82E3EEED930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62434" y="1611621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41">
            <a:extLst>
              <a:ext uri="{FF2B5EF4-FFF2-40B4-BE49-F238E27FC236}">
                <a16:creationId xmlns:a16="http://schemas.microsoft.com/office/drawing/2014/main" id="{EFB5EC1B-6728-EAA6-8CF1-2ACAF0192559}"/>
              </a:ext>
            </a:extLst>
          </p:cNvPr>
          <p:cNvSpPr/>
          <p:nvPr/>
        </p:nvSpPr>
        <p:spPr>
          <a:xfrm>
            <a:off x="2990929" y="127475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Checar crédito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C603199-D914-10C4-1DC3-F69B1A1FC05E}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flipV="1">
            <a:off x="3474418" y="1994755"/>
            <a:ext cx="2511" cy="660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8C8552FF-FDC6-4294-4504-95F879C9D67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37148" y="1622905"/>
            <a:ext cx="153781" cy="1185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F8A7EEB-B3F9-6E86-255A-7325EB06AD81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3962929" y="1631527"/>
            <a:ext cx="123674" cy="322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9317DC2-547F-2DB3-4239-4ECAE6B52200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058603" y="1631527"/>
            <a:ext cx="11838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5F68F0B-4957-1A4E-3909-CC43B75570E1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1178499" y="197363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írculo: Vazio 22">
            <a:extLst>
              <a:ext uri="{FF2B5EF4-FFF2-40B4-BE49-F238E27FC236}">
                <a16:creationId xmlns:a16="http://schemas.microsoft.com/office/drawing/2014/main" id="{886BDF70-5481-53B4-6A36-733A87B2E505}"/>
              </a:ext>
            </a:extLst>
          </p:cNvPr>
          <p:cNvSpPr/>
          <p:nvPr/>
        </p:nvSpPr>
        <p:spPr>
          <a:xfrm>
            <a:off x="249397" y="1469507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4" name="Pentágono 6">
            <a:extLst>
              <a:ext uri="{FF2B5EF4-FFF2-40B4-BE49-F238E27FC236}">
                <a16:creationId xmlns:a16="http://schemas.microsoft.com/office/drawing/2014/main" id="{8E26031F-684C-D945-2197-150CAEBDD88E}"/>
              </a:ext>
            </a:extLst>
          </p:cNvPr>
          <p:cNvSpPr/>
          <p:nvPr/>
        </p:nvSpPr>
        <p:spPr>
          <a:xfrm>
            <a:off x="610084" y="109660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532800F8-2A47-1BDB-E495-CA61C25B0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5" y="1094422"/>
            <a:ext cx="198000" cy="198000"/>
          </a:xfrm>
          <a:prstGeom prst="rect">
            <a:avLst/>
          </a:prstGeom>
        </p:spPr>
      </p:pic>
      <p:sp>
        <p:nvSpPr>
          <p:cNvPr id="26" name="Pentágono 6">
            <a:extLst>
              <a:ext uri="{FF2B5EF4-FFF2-40B4-BE49-F238E27FC236}">
                <a16:creationId xmlns:a16="http://schemas.microsoft.com/office/drawing/2014/main" id="{3372510A-057F-7012-8E35-93D0B915963D}"/>
              </a:ext>
            </a:extLst>
          </p:cNvPr>
          <p:cNvSpPr/>
          <p:nvPr/>
        </p:nvSpPr>
        <p:spPr>
          <a:xfrm>
            <a:off x="4038196" y="1108224"/>
            <a:ext cx="1109455" cy="206218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363DEE6D-261F-6171-10BA-79AEC6B09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578" y="1107053"/>
            <a:ext cx="198000" cy="198000"/>
          </a:xfrm>
          <a:prstGeom prst="rect">
            <a:avLst/>
          </a:prstGeom>
        </p:spPr>
      </p:pic>
      <p:sp>
        <p:nvSpPr>
          <p:cNvPr id="28" name="Pentágono 6">
            <a:extLst>
              <a:ext uri="{FF2B5EF4-FFF2-40B4-BE49-F238E27FC236}">
                <a16:creationId xmlns:a16="http://schemas.microsoft.com/office/drawing/2014/main" id="{02FC8B56-AF42-3F8F-F076-D52F45E6F8C7}"/>
              </a:ext>
            </a:extLst>
          </p:cNvPr>
          <p:cNvSpPr/>
          <p:nvPr/>
        </p:nvSpPr>
        <p:spPr>
          <a:xfrm>
            <a:off x="5211383" y="111598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8F0A5363-14F1-3555-4978-3B7FB2E29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715" y="1115988"/>
            <a:ext cx="198000" cy="198000"/>
          </a:xfrm>
          <a:prstGeom prst="rect">
            <a:avLst/>
          </a:prstGeom>
        </p:spPr>
      </p:pic>
      <p:sp>
        <p:nvSpPr>
          <p:cNvPr id="30" name="Pentágono 6">
            <a:extLst>
              <a:ext uri="{FF2B5EF4-FFF2-40B4-BE49-F238E27FC236}">
                <a16:creationId xmlns:a16="http://schemas.microsoft.com/office/drawing/2014/main" id="{543390ED-4ACC-240A-52B1-0943792E8FAF}"/>
              </a:ext>
            </a:extLst>
          </p:cNvPr>
          <p:cNvSpPr/>
          <p:nvPr/>
        </p:nvSpPr>
        <p:spPr>
          <a:xfrm>
            <a:off x="3016685" y="111598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1D749E75-D2C9-943F-8095-EE355C850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649" y="1115988"/>
            <a:ext cx="198000" cy="198000"/>
          </a:xfrm>
          <a:prstGeom prst="rect">
            <a:avLst/>
          </a:prstGeom>
        </p:spPr>
      </p:pic>
      <p:sp>
        <p:nvSpPr>
          <p:cNvPr id="32" name="Fluxograma: Processo Alternativo 31">
            <a:extLst>
              <a:ext uri="{FF2B5EF4-FFF2-40B4-BE49-F238E27FC236}">
                <a16:creationId xmlns:a16="http://schemas.microsoft.com/office/drawing/2014/main" id="{129DAD79-A250-573D-7C0D-652B14A51B4E}"/>
              </a:ext>
            </a:extLst>
          </p:cNvPr>
          <p:cNvSpPr/>
          <p:nvPr/>
        </p:nvSpPr>
        <p:spPr>
          <a:xfrm>
            <a:off x="4071613" y="20608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0898B94-A946-071C-3FA8-AC3728C7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71" y="2060825"/>
            <a:ext cx="176943" cy="176943"/>
          </a:xfrm>
          <a:prstGeom prst="rect">
            <a:avLst/>
          </a:prstGeom>
        </p:spPr>
      </p:pic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E5BE7F00-EDDF-3898-BABC-3E8B60087668}"/>
              </a:ext>
            </a:extLst>
          </p:cNvPr>
          <p:cNvSpPr/>
          <p:nvPr/>
        </p:nvSpPr>
        <p:spPr>
          <a:xfrm>
            <a:off x="4072251" y="230808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Docsugn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7BDBED5-9E0B-B31C-E6B3-A95CCE38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112" y="2325917"/>
            <a:ext cx="176943" cy="1769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846870B2-5DA8-2567-D9B4-6B4DE6A1472C}"/>
              </a:ext>
            </a:extLst>
          </p:cNvPr>
          <p:cNvSpPr txBox="1"/>
          <p:nvPr/>
        </p:nvSpPr>
        <p:spPr>
          <a:xfrm>
            <a:off x="230238" y="534997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Etapa Pré-Venda</a:t>
            </a:r>
          </a:p>
        </p:txBody>
      </p: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3632D34D-8940-DBC4-7583-38469A8B5E12}"/>
              </a:ext>
            </a:extLst>
          </p:cNvPr>
          <p:cNvSpPr/>
          <p:nvPr/>
        </p:nvSpPr>
        <p:spPr>
          <a:xfrm>
            <a:off x="1882755" y="204864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9D88F58-0A79-4F0F-FD8F-88DFDD2C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55" y="2048646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5B7F9309-540E-3770-05F9-EBD750E931BA}"/>
              </a:ext>
            </a:extLst>
          </p:cNvPr>
          <p:cNvSpPr/>
          <p:nvPr/>
        </p:nvSpPr>
        <p:spPr>
          <a:xfrm>
            <a:off x="1859689" y="125072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Cadastrar (</a:t>
            </a:r>
            <a:r>
              <a:rPr kumimoji="0" lang="pt-BR" sz="900" b="0" i="0" u="none" strike="noStrike" kern="1200" cap="none" spc="0" normalizeH="0" baseline="0" noProof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loc</a:t>
            </a: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PME a definir)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62C7C56A-E453-685C-40F3-A1FBF6D671E0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 flipV="1">
            <a:off x="1664499" y="161072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11D3F84-4698-6396-3F14-D6690BD591EC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345689" y="197072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entágono 6">
            <a:extLst>
              <a:ext uri="{FF2B5EF4-FFF2-40B4-BE49-F238E27FC236}">
                <a16:creationId xmlns:a16="http://schemas.microsoft.com/office/drawing/2014/main" id="{D0EB2729-CA7D-E4F7-42AB-1D343AD11296}"/>
              </a:ext>
            </a:extLst>
          </p:cNvPr>
          <p:cNvSpPr/>
          <p:nvPr/>
        </p:nvSpPr>
        <p:spPr>
          <a:xfrm>
            <a:off x="1777274" y="109369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1779468-BEB9-58EA-E910-E0EE10E4B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755" y="1091516"/>
            <a:ext cx="198000" cy="198000"/>
          </a:xfrm>
          <a:prstGeom prst="rect">
            <a:avLst/>
          </a:prstGeom>
        </p:spPr>
      </p:pic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23153631-729C-D16D-3BD6-987E4429F4E5}"/>
              </a:ext>
            </a:extLst>
          </p:cNvPr>
          <p:cNvCxnSpPr>
            <a:cxnSpLocks/>
          </p:cNvCxnSpPr>
          <p:nvPr/>
        </p:nvCxnSpPr>
        <p:spPr>
          <a:xfrm flipH="1">
            <a:off x="205918" y="1631527"/>
            <a:ext cx="5943074" cy="2131294"/>
          </a:xfrm>
          <a:prstGeom prst="bentConnector5">
            <a:avLst>
              <a:gd name="adj1" fmla="val -8462"/>
              <a:gd name="adj2" fmla="val 52139"/>
              <a:gd name="adj3" fmla="val 102951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1C5F53B1-D592-C1FA-42A2-502935FE5D88}"/>
              </a:ext>
            </a:extLst>
          </p:cNvPr>
          <p:cNvCxnSpPr>
            <a:cxnSpLocks/>
            <a:stCxn id="52" idx="2"/>
            <a:endCxn id="57" idx="2"/>
          </p:cNvCxnSpPr>
          <p:nvPr/>
        </p:nvCxnSpPr>
        <p:spPr>
          <a:xfrm flipH="1">
            <a:off x="688144" y="4122821"/>
            <a:ext cx="3774" cy="2379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3D9A94BC-229A-54F2-8194-59BCAA0F6873}"/>
              </a:ext>
            </a:extLst>
          </p:cNvPr>
          <p:cNvCxnSpPr>
            <a:cxnSpLocks/>
            <a:stCxn id="61" idx="2"/>
            <a:endCxn id="66" idx="2"/>
          </p:cNvCxnSpPr>
          <p:nvPr/>
        </p:nvCxnSpPr>
        <p:spPr>
          <a:xfrm flipH="1">
            <a:off x="1830563" y="4124167"/>
            <a:ext cx="3639" cy="2410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tângulo: Único Canto Arredondado 50">
            <a:extLst>
              <a:ext uri="{FF2B5EF4-FFF2-40B4-BE49-F238E27FC236}">
                <a16:creationId xmlns:a16="http://schemas.microsoft.com/office/drawing/2014/main" id="{108D6454-B619-FBF3-B670-B1ECD955C4DD}"/>
              </a:ext>
            </a:extLst>
          </p:cNvPr>
          <p:cNvSpPr/>
          <p:nvPr/>
        </p:nvSpPr>
        <p:spPr>
          <a:xfrm>
            <a:off x="4956487" y="3636490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30 á 45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sp>
        <p:nvSpPr>
          <p:cNvPr id="52" name="Retângulo de cantos arredondados 41">
            <a:extLst>
              <a:ext uri="{FF2B5EF4-FFF2-40B4-BE49-F238E27FC236}">
                <a16:creationId xmlns:a16="http://schemas.microsoft.com/office/drawing/2014/main" id="{FF814B05-D913-D7E8-449A-F942431B32EE}"/>
              </a:ext>
            </a:extLst>
          </p:cNvPr>
          <p:cNvSpPr/>
          <p:nvPr/>
        </p:nvSpPr>
        <p:spPr>
          <a:xfrm>
            <a:off x="205918" y="340282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Validar documentação</a:t>
            </a:r>
          </a:p>
        </p:txBody>
      </p:sp>
      <p:sp>
        <p:nvSpPr>
          <p:cNvPr id="53" name="Pentágono 6">
            <a:extLst>
              <a:ext uri="{FF2B5EF4-FFF2-40B4-BE49-F238E27FC236}">
                <a16:creationId xmlns:a16="http://schemas.microsoft.com/office/drawing/2014/main" id="{68C308F2-19FF-EEE7-6CA7-B03C8631F55F}"/>
              </a:ext>
            </a:extLst>
          </p:cNvPr>
          <p:cNvSpPr/>
          <p:nvPr/>
        </p:nvSpPr>
        <p:spPr>
          <a:xfrm>
            <a:off x="250103" y="3259326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2FE97551-A48C-C5B7-3754-2F890D954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7" y="3259325"/>
            <a:ext cx="198000" cy="198000"/>
          </a:xfrm>
          <a:prstGeom prst="rect">
            <a:avLst/>
          </a:prstGeom>
        </p:spPr>
      </p:pic>
      <p:sp>
        <p:nvSpPr>
          <p:cNvPr id="55" name="Retângulo: Único Canto Arredondado 54">
            <a:extLst>
              <a:ext uri="{FF2B5EF4-FFF2-40B4-BE49-F238E27FC236}">
                <a16:creationId xmlns:a16="http://schemas.microsoft.com/office/drawing/2014/main" id="{2AF56B90-3DC5-5026-0AFA-791A039DBDC2}"/>
              </a:ext>
            </a:extLst>
          </p:cNvPr>
          <p:cNvSpPr/>
          <p:nvPr/>
        </p:nvSpPr>
        <p:spPr>
          <a:xfrm>
            <a:off x="241956" y="3011725"/>
            <a:ext cx="928872" cy="183920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3 dias (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)</a:t>
            </a:r>
          </a:p>
        </p:txBody>
      </p:sp>
      <p:pic>
        <p:nvPicPr>
          <p:cNvPr id="56" name="Gráfico 55" descr="Relógio com preenchimento sólido">
            <a:extLst>
              <a:ext uri="{FF2B5EF4-FFF2-40B4-BE49-F238E27FC236}">
                <a16:creationId xmlns:a16="http://schemas.microsoft.com/office/drawing/2014/main" id="{2C81E5E3-D125-CBF1-773B-6537BEC5A8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913" y="3006535"/>
            <a:ext cx="166334" cy="190625"/>
          </a:xfrm>
          <a:prstGeom prst="rect">
            <a:avLst/>
          </a:prstGeom>
        </p:spPr>
      </p:pic>
      <p:sp>
        <p:nvSpPr>
          <p:cNvPr id="57" name="Fluxograma: Processo Alternativo 56">
            <a:extLst>
              <a:ext uri="{FF2B5EF4-FFF2-40B4-BE49-F238E27FC236}">
                <a16:creationId xmlns:a16="http://schemas.microsoft.com/office/drawing/2014/main" id="{7487CD37-E59D-80D9-85FE-67514DB9049E}"/>
              </a:ext>
            </a:extLst>
          </p:cNvPr>
          <p:cNvSpPr/>
          <p:nvPr/>
        </p:nvSpPr>
        <p:spPr>
          <a:xfrm>
            <a:off x="223744" y="41627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E9F994C3-F9D4-6566-02ED-67FCD838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9" y="4182998"/>
            <a:ext cx="176943" cy="176943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91859CE3-874C-AC7B-6817-B08B42DDC901}"/>
              </a:ext>
            </a:extLst>
          </p:cNvPr>
          <p:cNvCxnSpPr>
            <a:cxnSpLocks/>
          </p:cNvCxnSpPr>
          <p:nvPr/>
        </p:nvCxnSpPr>
        <p:spPr>
          <a:xfrm>
            <a:off x="688144" y="4167222"/>
            <a:ext cx="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E0E34D3-D28A-D49B-CF90-C727931EB049}"/>
              </a:ext>
            </a:extLst>
          </p:cNvPr>
          <p:cNvCxnSpPr>
            <a:cxnSpLocks/>
          </p:cNvCxnSpPr>
          <p:nvPr/>
        </p:nvCxnSpPr>
        <p:spPr>
          <a:xfrm flipH="1" flipV="1">
            <a:off x="688144" y="4167222"/>
            <a:ext cx="3774" cy="7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tângulo de cantos arredondados 41">
            <a:extLst>
              <a:ext uri="{FF2B5EF4-FFF2-40B4-BE49-F238E27FC236}">
                <a16:creationId xmlns:a16="http://schemas.microsoft.com/office/drawing/2014/main" id="{4C4F7AD8-9DC2-3A52-829F-5B7BA91BA8B0}"/>
              </a:ext>
            </a:extLst>
          </p:cNvPr>
          <p:cNvSpPr/>
          <p:nvPr/>
        </p:nvSpPr>
        <p:spPr>
          <a:xfrm>
            <a:off x="1271008" y="3404167"/>
            <a:ext cx="1126388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e anexar documentação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346A4F12-E075-1E97-45FA-C7B97CBE324F}"/>
              </a:ext>
            </a:extLst>
          </p:cNvPr>
          <p:cNvCxnSpPr>
            <a:cxnSpLocks/>
            <a:stCxn id="61" idx="3"/>
            <a:endCxn id="69" idx="1"/>
          </p:cNvCxnSpPr>
          <p:nvPr/>
        </p:nvCxnSpPr>
        <p:spPr>
          <a:xfrm flipV="1">
            <a:off x="2397396" y="3757444"/>
            <a:ext cx="103504" cy="6723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entágono 6">
            <a:extLst>
              <a:ext uri="{FF2B5EF4-FFF2-40B4-BE49-F238E27FC236}">
                <a16:creationId xmlns:a16="http://schemas.microsoft.com/office/drawing/2014/main" id="{F4270C42-B2F3-AB9C-8711-B406B557E085}"/>
              </a:ext>
            </a:extLst>
          </p:cNvPr>
          <p:cNvSpPr/>
          <p:nvPr/>
        </p:nvSpPr>
        <p:spPr>
          <a:xfrm>
            <a:off x="1351189" y="326307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C0CFFA83-90DD-13B9-AC87-2C23EF18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91" y="3283410"/>
            <a:ext cx="198000" cy="198000"/>
          </a:xfrm>
          <a:prstGeom prst="rect">
            <a:avLst/>
          </a:prstGeom>
        </p:spPr>
      </p:pic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1C366648-C8C5-5D9F-8266-DE9412CC63D9}"/>
              </a:ext>
            </a:extLst>
          </p:cNvPr>
          <p:cNvCxnSpPr>
            <a:cxnSpLocks/>
            <a:stCxn id="52" idx="3"/>
            <a:endCxn id="61" idx="1"/>
          </p:cNvCxnSpPr>
          <p:nvPr/>
        </p:nvCxnSpPr>
        <p:spPr>
          <a:xfrm>
            <a:off x="1177918" y="3762821"/>
            <a:ext cx="93090" cy="134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8C73B218-71E9-A0C8-B9D9-B7349E0E9351}"/>
              </a:ext>
            </a:extLst>
          </p:cNvPr>
          <p:cNvSpPr/>
          <p:nvPr/>
        </p:nvSpPr>
        <p:spPr>
          <a:xfrm>
            <a:off x="1366163" y="416722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5F530016-5609-5FCF-90A8-8A0981C3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102" y="4167222"/>
            <a:ext cx="176943" cy="176943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6B058A1F-F736-C2D0-F405-034AF58B57AB}"/>
              </a:ext>
            </a:extLst>
          </p:cNvPr>
          <p:cNvSpPr txBox="1"/>
          <p:nvPr/>
        </p:nvSpPr>
        <p:spPr>
          <a:xfrm>
            <a:off x="85425" y="2726466"/>
            <a:ext cx="487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2. Etapa Análise de Documentação e Input</a:t>
            </a:r>
          </a:p>
        </p:txBody>
      </p:sp>
      <p:sp>
        <p:nvSpPr>
          <p:cNvPr id="69" name="Retângulo de cantos arredondados 41">
            <a:extLst>
              <a:ext uri="{FF2B5EF4-FFF2-40B4-BE49-F238E27FC236}">
                <a16:creationId xmlns:a16="http://schemas.microsoft.com/office/drawing/2014/main" id="{8BE18A45-5D3C-4629-8574-F6C47F138A7F}"/>
              </a:ext>
            </a:extLst>
          </p:cNvPr>
          <p:cNvSpPr/>
          <p:nvPr/>
        </p:nvSpPr>
        <p:spPr>
          <a:xfrm>
            <a:off x="2500900" y="339744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contato com o cliente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0" name="Pentágono 6">
            <a:extLst>
              <a:ext uri="{FF2B5EF4-FFF2-40B4-BE49-F238E27FC236}">
                <a16:creationId xmlns:a16="http://schemas.microsoft.com/office/drawing/2014/main" id="{E4748152-6020-1424-426F-31EB5BD50A2E}"/>
              </a:ext>
            </a:extLst>
          </p:cNvPr>
          <p:cNvSpPr/>
          <p:nvPr/>
        </p:nvSpPr>
        <p:spPr>
          <a:xfrm>
            <a:off x="2525259" y="326287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1" name="Fluxograma: Processo Alternativo 70">
            <a:extLst>
              <a:ext uri="{FF2B5EF4-FFF2-40B4-BE49-F238E27FC236}">
                <a16:creationId xmlns:a16="http://schemas.microsoft.com/office/drawing/2014/main" id="{545D42BD-AD65-4370-A390-3BA802E43365}"/>
              </a:ext>
            </a:extLst>
          </p:cNvPr>
          <p:cNvSpPr/>
          <p:nvPr/>
        </p:nvSpPr>
        <p:spPr>
          <a:xfrm>
            <a:off x="2495751" y="4167222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B040A2FA-4478-0902-2A33-C5C7C2C1B374}"/>
              </a:ext>
            </a:extLst>
          </p:cNvPr>
          <p:cNvCxnSpPr>
            <a:cxnSpLocks/>
            <a:stCxn id="69" idx="2"/>
            <a:endCxn id="71" idx="0"/>
          </p:cNvCxnSpPr>
          <p:nvPr/>
        </p:nvCxnSpPr>
        <p:spPr>
          <a:xfrm>
            <a:off x="2986900" y="4117444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Imagem 72">
            <a:extLst>
              <a:ext uri="{FF2B5EF4-FFF2-40B4-BE49-F238E27FC236}">
                <a16:creationId xmlns:a16="http://schemas.microsoft.com/office/drawing/2014/main" id="{D55BC183-5705-E6D6-EB9A-F49D17878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3298124"/>
            <a:ext cx="151633" cy="151633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BF497643-2263-B9C4-9DDF-EBED4336B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08" y="4167221"/>
            <a:ext cx="198000" cy="198000"/>
          </a:xfrm>
          <a:prstGeom prst="rect">
            <a:avLst/>
          </a:prstGeom>
        </p:spPr>
      </p:pic>
      <p:pic>
        <p:nvPicPr>
          <p:cNvPr id="75" name="Gráfico 74" descr="Relógio com preenchimento sólido">
            <a:extLst>
              <a:ext uri="{FF2B5EF4-FFF2-40B4-BE49-F238E27FC236}">
                <a16:creationId xmlns:a16="http://schemas.microsoft.com/office/drawing/2014/main" id="{1EA83589-1B42-5817-2CD1-10C8F506DF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00652" y="3643400"/>
            <a:ext cx="149545" cy="171384"/>
          </a:xfrm>
          <a:prstGeom prst="rect">
            <a:avLst/>
          </a:prstGeom>
        </p:spPr>
      </p:pic>
      <p:grpSp>
        <p:nvGrpSpPr>
          <p:cNvPr id="76" name="Agrupar 75">
            <a:extLst>
              <a:ext uri="{FF2B5EF4-FFF2-40B4-BE49-F238E27FC236}">
                <a16:creationId xmlns:a16="http://schemas.microsoft.com/office/drawing/2014/main" id="{BC9BCA92-75D8-EF0A-7A17-4E2EF8AC0EB5}"/>
              </a:ext>
            </a:extLst>
          </p:cNvPr>
          <p:cNvGrpSpPr/>
          <p:nvPr/>
        </p:nvGrpSpPr>
        <p:grpSpPr>
          <a:xfrm>
            <a:off x="3576404" y="3296241"/>
            <a:ext cx="1115974" cy="894054"/>
            <a:chOff x="5942909" y="3750870"/>
            <a:chExt cx="1070397" cy="753917"/>
          </a:xfrm>
        </p:grpSpPr>
        <p:sp>
          <p:nvSpPr>
            <p:cNvPr id="77" name="Losango 76">
              <a:extLst>
                <a:ext uri="{FF2B5EF4-FFF2-40B4-BE49-F238E27FC236}">
                  <a16:creationId xmlns:a16="http://schemas.microsoft.com/office/drawing/2014/main" id="{3DC45EDB-6CEF-F0F8-A2B7-EDC231BB388A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373053B6-D35D-5769-262E-43EB7ED02B94}"/>
                </a:ext>
              </a:extLst>
            </p:cNvPr>
            <p:cNvSpPr txBox="1"/>
            <p:nvPr/>
          </p:nvSpPr>
          <p:spPr>
            <a:xfrm>
              <a:off x="6150287" y="3922523"/>
              <a:ext cx="627778" cy="4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Aparelho em Estoque?</a:t>
              </a:r>
            </a:p>
          </p:txBody>
        </p:sp>
      </p:grp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59AF8655-B0B6-E648-7C7B-9EE7DE131BFB}"/>
              </a:ext>
            </a:extLst>
          </p:cNvPr>
          <p:cNvCxnSpPr>
            <a:cxnSpLocks/>
            <a:stCxn id="69" idx="3"/>
            <a:endCxn id="77" idx="1"/>
          </p:cNvCxnSpPr>
          <p:nvPr/>
        </p:nvCxnSpPr>
        <p:spPr>
          <a:xfrm flipV="1">
            <a:off x="3472900" y="3743268"/>
            <a:ext cx="103504" cy="1417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79">
            <a:extLst>
              <a:ext uri="{FF2B5EF4-FFF2-40B4-BE49-F238E27FC236}">
                <a16:creationId xmlns:a16="http://schemas.microsoft.com/office/drawing/2014/main" id="{6BA18F91-D6C2-2990-B33B-CE5D1856E729}"/>
              </a:ext>
            </a:extLst>
          </p:cNvPr>
          <p:cNvCxnSpPr>
            <a:cxnSpLocks/>
            <a:stCxn id="77" idx="0"/>
            <a:endCxn id="84" idx="1"/>
          </p:cNvCxnSpPr>
          <p:nvPr/>
        </p:nvCxnSpPr>
        <p:spPr>
          <a:xfrm rot="5400000" flipH="1" flipV="1">
            <a:off x="4506452" y="2871128"/>
            <a:ext cx="53053" cy="79717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do 80">
            <a:extLst>
              <a:ext uri="{FF2B5EF4-FFF2-40B4-BE49-F238E27FC236}">
                <a16:creationId xmlns:a16="http://schemas.microsoft.com/office/drawing/2014/main" id="{CAD8E902-62C9-FC38-E155-0836D0591B65}"/>
              </a:ext>
            </a:extLst>
          </p:cNvPr>
          <p:cNvCxnSpPr>
            <a:cxnSpLocks/>
            <a:stCxn id="77" idx="2"/>
            <a:endCxn id="88" idx="1"/>
          </p:cNvCxnSpPr>
          <p:nvPr/>
        </p:nvCxnSpPr>
        <p:spPr>
          <a:xfrm rot="16200000" flipH="1">
            <a:off x="4377162" y="3947524"/>
            <a:ext cx="337958" cy="823500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9D49630-BD0B-8F1E-5BFF-07616B7844A6}"/>
              </a:ext>
            </a:extLst>
          </p:cNvPr>
          <p:cNvSpPr txBox="1"/>
          <p:nvPr/>
        </p:nvSpPr>
        <p:spPr>
          <a:xfrm>
            <a:off x="4256057" y="314158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40698939-07FB-297B-F03E-B54EA9DC16A7}"/>
              </a:ext>
            </a:extLst>
          </p:cNvPr>
          <p:cNvSpPr txBox="1"/>
          <p:nvPr/>
        </p:nvSpPr>
        <p:spPr>
          <a:xfrm>
            <a:off x="4269782" y="4440127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84" name="Retângulo de cantos arredondados 41">
            <a:extLst>
              <a:ext uri="{FF2B5EF4-FFF2-40B4-BE49-F238E27FC236}">
                <a16:creationId xmlns:a16="http://schemas.microsoft.com/office/drawing/2014/main" id="{D6677AF7-9EA7-0873-FB99-266544D802F4}"/>
              </a:ext>
            </a:extLst>
          </p:cNvPr>
          <p:cNvSpPr/>
          <p:nvPr/>
        </p:nvSpPr>
        <p:spPr>
          <a:xfrm>
            <a:off x="4931566" y="288318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Disponibilizar equipamento</a:t>
            </a:r>
          </a:p>
        </p:txBody>
      </p:sp>
      <p:sp>
        <p:nvSpPr>
          <p:cNvPr id="85" name="Pentágono 6">
            <a:extLst>
              <a:ext uri="{FF2B5EF4-FFF2-40B4-BE49-F238E27FC236}">
                <a16:creationId xmlns:a16="http://schemas.microsoft.com/office/drawing/2014/main" id="{6068D945-7572-EB43-8D46-BC9149395618}"/>
              </a:ext>
            </a:extLst>
          </p:cNvPr>
          <p:cNvSpPr/>
          <p:nvPr/>
        </p:nvSpPr>
        <p:spPr>
          <a:xfrm>
            <a:off x="4931566" y="2763470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7996B91C-F6B5-1C07-337E-C79625D5C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68" y="2783807"/>
            <a:ext cx="198000" cy="198000"/>
          </a:xfrm>
          <a:prstGeom prst="rect">
            <a:avLst/>
          </a:prstGeom>
        </p:spPr>
      </p:pic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4B121C7A-9EE7-C731-4425-3ACF5C50362D}"/>
              </a:ext>
            </a:extLst>
          </p:cNvPr>
          <p:cNvCxnSpPr>
            <a:cxnSpLocks/>
            <a:stCxn id="84" idx="3"/>
            <a:endCxn id="94" idx="1"/>
          </p:cNvCxnSpPr>
          <p:nvPr/>
        </p:nvCxnSpPr>
        <p:spPr>
          <a:xfrm>
            <a:off x="5903566" y="3243188"/>
            <a:ext cx="184104" cy="475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de cantos arredondados 41">
            <a:extLst>
              <a:ext uri="{FF2B5EF4-FFF2-40B4-BE49-F238E27FC236}">
                <a16:creationId xmlns:a16="http://schemas.microsoft.com/office/drawing/2014/main" id="{B1A3C9F5-7F64-749A-215A-52BC5517E980}"/>
              </a:ext>
            </a:extLst>
          </p:cNvPr>
          <p:cNvSpPr/>
          <p:nvPr/>
        </p:nvSpPr>
        <p:spPr>
          <a:xfrm>
            <a:off x="4957891" y="416825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Comprar equipamento</a:t>
            </a:r>
          </a:p>
        </p:txBody>
      </p:sp>
      <p:sp>
        <p:nvSpPr>
          <p:cNvPr id="89" name="Pentágono 6">
            <a:extLst>
              <a:ext uri="{FF2B5EF4-FFF2-40B4-BE49-F238E27FC236}">
                <a16:creationId xmlns:a16="http://schemas.microsoft.com/office/drawing/2014/main" id="{CA0A57A3-4B59-4CB7-63C3-B30AEC133163}"/>
              </a:ext>
            </a:extLst>
          </p:cNvPr>
          <p:cNvSpPr/>
          <p:nvPr/>
        </p:nvSpPr>
        <p:spPr>
          <a:xfrm>
            <a:off x="4957891" y="4048535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D9310216-B6AF-3043-7250-E574124C1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93" y="4068872"/>
            <a:ext cx="198000" cy="198000"/>
          </a:xfrm>
          <a:prstGeom prst="rect">
            <a:avLst/>
          </a:prstGeom>
        </p:spPr>
      </p:pic>
      <p:sp>
        <p:nvSpPr>
          <p:cNvPr id="91" name="Retângulo: Único Canto Arredondado 90">
            <a:extLst>
              <a:ext uri="{FF2B5EF4-FFF2-40B4-BE49-F238E27FC236}">
                <a16:creationId xmlns:a16="http://schemas.microsoft.com/office/drawing/2014/main" id="{2EB05794-3A8B-D1BB-3325-6B599D70E450}"/>
              </a:ext>
            </a:extLst>
          </p:cNvPr>
          <p:cNvSpPr/>
          <p:nvPr/>
        </p:nvSpPr>
        <p:spPr>
          <a:xfrm>
            <a:off x="6008400" y="4645003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45 á 60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pic>
        <p:nvPicPr>
          <p:cNvPr id="92" name="Gráfico 91" descr="Relógio com preenchimento sólido">
            <a:extLst>
              <a:ext uri="{FF2B5EF4-FFF2-40B4-BE49-F238E27FC236}">
                <a16:creationId xmlns:a16="http://schemas.microsoft.com/office/drawing/2014/main" id="{89C830F4-004F-F75E-3B9B-BCAC9AFB25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52565" y="4651913"/>
            <a:ext cx="149545" cy="171384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AA9177D6-F89C-730B-D660-05D840026AC7}"/>
              </a:ext>
            </a:extLst>
          </p:cNvPr>
          <p:cNvCxnSpPr>
            <a:cxnSpLocks/>
            <a:stCxn id="94" idx="2"/>
            <a:endCxn id="97" idx="2"/>
          </p:cNvCxnSpPr>
          <p:nvPr/>
        </p:nvCxnSpPr>
        <p:spPr>
          <a:xfrm>
            <a:off x="6573670" y="360794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tângulo de cantos arredondados 41">
            <a:extLst>
              <a:ext uri="{FF2B5EF4-FFF2-40B4-BE49-F238E27FC236}">
                <a16:creationId xmlns:a16="http://schemas.microsoft.com/office/drawing/2014/main" id="{96AE32CD-03C7-BD50-18B8-B04AA1C5D6A0}"/>
              </a:ext>
            </a:extLst>
          </p:cNvPr>
          <p:cNvSpPr/>
          <p:nvPr/>
        </p:nvSpPr>
        <p:spPr>
          <a:xfrm>
            <a:off x="6087670" y="288794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nota fiscal</a:t>
            </a:r>
          </a:p>
        </p:txBody>
      </p:sp>
      <p:sp>
        <p:nvSpPr>
          <p:cNvPr id="95" name="Pentágono 6">
            <a:extLst>
              <a:ext uri="{FF2B5EF4-FFF2-40B4-BE49-F238E27FC236}">
                <a16:creationId xmlns:a16="http://schemas.microsoft.com/office/drawing/2014/main" id="{AA5B26E5-08A6-A9EC-5FEB-426AEE6D6C83}"/>
              </a:ext>
            </a:extLst>
          </p:cNvPr>
          <p:cNvSpPr/>
          <p:nvPr/>
        </p:nvSpPr>
        <p:spPr>
          <a:xfrm>
            <a:off x="6102337" y="277151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11CF1E92-A7D0-1C68-1B95-7C2CABFC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85" y="2791851"/>
            <a:ext cx="198000" cy="198000"/>
          </a:xfrm>
          <a:prstGeom prst="rect">
            <a:avLst/>
          </a:prstGeom>
        </p:spPr>
      </p:pic>
      <p:sp>
        <p:nvSpPr>
          <p:cNvPr id="97" name="Fluxograma: Processo Alternativo 96">
            <a:extLst>
              <a:ext uri="{FF2B5EF4-FFF2-40B4-BE49-F238E27FC236}">
                <a16:creationId xmlns:a16="http://schemas.microsoft.com/office/drawing/2014/main" id="{A2BD7730-75CE-9F73-E93D-DADA4535894F}"/>
              </a:ext>
            </a:extLst>
          </p:cNvPr>
          <p:cNvSpPr/>
          <p:nvPr/>
        </p:nvSpPr>
        <p:spPr>
          <a:xfrm>
            <a:off x="6113153" y="369965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B52099D7-27C2-11A8-8A25-BFA3EF4CE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91" y="3699654"/>
            <a:ext cx="198000" cy="198000"/>
          </a:xfrm>
          <a:prstGeom prst="rect">
            <a:avLst/>
          </a:prstGeom>
        </p:spPr>
      </p:pic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AD9C9107-2407-FEFD-1DEB-9BF9D6A8F8D6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 flipV="1">
            <a:off x="7059670" y="3237060"/>
            <a:ext cx="210564" cy="1088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do 99">
            <a:extLst>
              <a:ext uri="{FF2B5EF4-FFF2-40B4-BE49-F238E27FC236}">
                <a16:creationId xmlns:a16="http://schemas.microsoft.com/office/drawing/2014/main" id="{C613EB41-1290-220E-CFAD-DF56F297614D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 flipV="1">
            <a:off x="5929891" y="3897655"/>
            <a:ext cx="647662" cy="63059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6F541C7B-844C-8833-88B8-D083CD1C63F1}"/>
              </a:ext>
            </a:extLst>
          </p:cNvPr>
          <p:cNvCxnSpPr>
            <a:cxnSpLocks/>
            <a:stCxn id="102" idx="2"/>
            <a:endCxn id="105" idx="2"/>
          </p:cNvCxnSpPr>
          <p:nvPr/>
        </p:nvCxnSpPr>
        <p:spPr>
          <a:xfrm>
            <a:off x="7756234" y="359706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6273FAC9-A7FF-648C-200C-4BC4709534CB}"/>
              </a:ext>
            </a:extLst>
          </p:cNvPr>
          <p:cNvSpPr/>
          <p:nvPr/>
        </p:nvSpPr>
        <p:spPr>
          <a:xfrm>
            <a:off x="7270234" y="287706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para triangulação e avançar card</a:t>
            </a:r>
          </a:p>
        </p:txBody>
      </p:sp>
      <p:sp>
        <p:nvSpPr>
          <p:cNvPr id="103" name="Pentágono 6">
            <a:extLst>
              <a:ext uri="{FF2B5EF4-FFF2-40B4-BE49-F238E27FC236}">
                <a16:creationId xmlns:a16="http://schemas.microsoft.com/office/drawing/2014/main" id="{EA90C4F0-9BF6-B18C-D86D-795CF255599A}"/>
              </a:ext>
            </a:extLst>
          </p:cNvPr>
          <p:cNvSpPr/>
          <p:nvPr/>
        </p:nvSpPr>
        <p:spPr>
          <a:xfrm>
            <a:off x="7284901" y="276063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4" name="Imagem 103">
            <a:extLst>
              <a:ext uri="{FF2B5EF4-FFF2-40B4-BE49-F238E27FC236}">
                <a16:creationId xmlns:a16="http://schemas.microsoft.com/office/drawing/2014/main" id="{27731887-BD26-3F39-3CEB-A3A749A5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749" y="2780971"/>
            <a:ext cx="198000" cy="198000"/>
          </a:xfrm>
          <a:prstGeom prst="rect">
            <a:avLst/>
          </a:prstGeom>
        </p:spPr>
      </p:pic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98282D1A-DEDD-FD8E-B4C8-93477890923A}"/>
              </a:ext>
            </a:extLst>
          </p:cNvPr>
          <p:cNvSpPr/>
          <p:nvPr/>
        </p:nvSpPr>
        <p:spPr>
          <a:xfrm>
            <a:off x="7295717" y="368877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2FB8B495-4ED1-7565-B9C3-8F26B8EA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655" y="3688774"/>
            <a:ext cx="198000" cy="198000"/>
          </a:xfrm>
          <a:prstGeom prst="rect">
            <a:avLst/>
          </a:prstGeom>
        </p:spPr>
      </p:pic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CC0FBEC7-1AA4-F74B-EE55-3AB3A40F4A2B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8242234" y="3237060"/>
            <a:ext cx="160840" cy="396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6AC7D873-96FD-52B9-072C-2C1B5CB71F1F}"/>
              </a:ext>
            </a:extLst>
          </p:cNvPr>
          <p:cNvCxnSpPr>
            <a:cxnSpLocks/>
            <a:stCxn id="109" idx="2"/>
            <a:endCxn id="112" idx="0"/>
          </p:cNvCxnSpPr>
          <p:nvPr/>
        </p:nvCxnSpPr>
        <p:spPr>
          <a:xfrm>
            <a:off x="8928079" y="3589972"/>
            <a:ext cx="3883" cy="91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tângulo de cantos arredondados 41">
            <a:extLst>
              <a:ext uri="{FF2B5EF4-FFF2-40B4-BE49-F238E27FC236}">
                <a16:creationId xmlns:a16="http://schemas.microsoft.com/office/drawing/2014/main" id="{2A157DD3-A1EF-C4AC-C2A8-6898D2975112}"/>
              </a:ext>
            </a:extLst>
          </p:cNvPr>
          <p:cNvSpPr/>
          <p:nvPr/>
        </p:nvSpPr>
        <p:spPr>
          <a:xfrm>
            <a:off x="8442079" y="286997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triangulação </a:t>
            </a:r>
          </a:p>
        </p:txBody>
      </p:sp>
      <p:sp>
        <p:nvSpPr>
          <p:cNvPr id="110" name="Pentágono 6">
            <a:extLst>
              <a:ext uri="{FF2B5EF4-FFF2-40B4-BE49-F238E27FC236}">
                <a16:creationId xmlns:a16="http://schemas.microsoft.com/office/drawing/2014/main" id="{DAE7FD5D-5237-E75A-58A0-CA270935714B}"/>
              </a:ext>
            </a:extLst>
          </p:cNvPr>
          <p:cNvSpPr/>
          <p:nvPr/>
        </p:nvSpPr>
        <p:spPr>
          <a:xfrm>
            <a:off x="8456746" y="275354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11" name="Imagem 110">
            <a:extLst>
              <a:ext uri="{FF2B5EF4-FFF2-40B4-BE49-F238E27FC236}">
                <a16:creationId xmlns:a16="http://schemas.microsoft.com/office/drawing/2014/main" id="{4A8AB3C8-AF18-BEC0-7FA2-3FACA1666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594" y="2773883"/>
            <a:ext cx="198000" cy="198000"/>
          </a:xfrm>
          <a:prstGeom prst="rect">
            <a:avLst/>
          </a:prstGeom>
        </p:spPr>
      </p:pic>
      <p:sp>
        <p:nvSpPr>
          <p:cNvPr id="112" name="Fluxograma: Processo Alternativo 111">
            <a:extLst>
              <a:ext uri="{FF2B5EF4-FFF2-40B4-BE49-F238E27FC236}">
                <a16:creationId xmlns:a16="http://schemas.microsoft.com/office/drawing/2014/main" id="{EE41DC6E-7A75-49CE-78ED-C047ADA2164C}"/>
              </a:ext>
            </a:extLst>
          </p:cNvPr>
          <p:cNvSpPr/>
          <p:nvPr/>
        </p:nvSpPr>
        <p:spPr>
          <a:xfrm>
            <a:off x="8467562" y="368168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37DE8903-0983-6186-CE4B-B6EB58AE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500" y="3681686"/>
            <a:ext cx="198000" cy="198000"/>
          </a:xfrm>
          <a:prstGeom prst="rect">
            <a:avLst/>
          </a:prstGeom>
        </p:spPr>
      </p:pic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C2B94597-9804-548A-27B9-73E05813776C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9414079" y="3229972"/>
            <a:ext cx="148901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C7E4F08D-0583-5672-3E06-B49BD5042BC4}"/>
              </a:ext>
            </a:extLst>
          </p:cNvPr>
          <p:cNvCxnSpPr>
            <a:cxnSpLocks/>
            <a:stCxn id="116" idx="2"/>
            <a:endCxn id="119" idx="2"/>
          </p:cNvCxnSpPr>
          <p:nvPr/>
        </p:nvCxnSpPr>
        <p:spPr>
          <a:xfrm>
            <a:off x="11321312" y="3565408"/>
            <a:ext cx="632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A50800C9-B2EE-0BCF-C3E8-E6AFC4EFC7B6}"/>
              </a:ext>
            </a:extLst>
          </p:cNvPr>
          <p:cNvSpPr/>
          <p:nvPr/>
        </p:nvSpPr>
        <p:spPr>
          <a:xfrm>
            <a:off x="10768262" y="2845408"/>
            <a:ext cx="110609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Entregar aparelho e  tirar foto documento e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serfie</a:t>
            </a: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B1470875-218E-0C78-7AA8-9813D84807B6}"/>
              </a:ext>
            </a:extLst>
          </p:cNvPr>
          <p:cNvSpPr/>
          <p:nvPr/>
        </p:nvSpPr>
        <p:spPr>
          <a:xfrm>
            <a:off x="10782930" y="2711535"/>
            <a:ext cx="964941" cy="21544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18" name="Imagem 117">
            <a:extLst>
              <a:ext uri="{FF2B5EF4-FFF2-40B4-BE49-F238E27FC236}">
                <a16:creationId xmlns:a16="http://schemas.microsoft.com/office/drawing/2014/main" id="{A784A3AD-BADE-F40E-10A6-3ED880D3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522" y="2714866"/>
            <a:ext cx="198000" cy="198000"/>
          </a:xfrm>
          <a:prstGeom prst="rect">
            <a:avLst/>
          </a:prstGeom>
        </p:spPr>
      </p:pic>
      <p:sp>
        <p:nvSpPr>
          <p:cNvPr id="119" name="Fluxograma: Processo Alternativo 118">
            <a:extLst>
              <a:ext uri="{FF2B5EF4-FFF2-40B4-BE49-F238E27FC236}">
                <a16:creationId xmlns:a16="http://schemas.microsoft.com/office/drawing/2014/main" id="{0CE60F27-9474-E63F-ADA8-B268240B22B9}"/>
              </a:ext>
            </a:extLst>
          </p:cNvPr>
          <p:cNvSpPr/>
          <p:nvPr/>
        </p:nvSpPr>
        <p:spPr>
          <a:xfrm>
            <a:off x="10857544" y="365712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0429298B-F407-5AF8-F12E-CA676E6C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482" y="3657122"/>
            <a:ext cx="198000" cy="198000"/>
          </a:xfrm>
          <a:prstGeom prst="rect">
            <a:avLst/>
          </a:prstGeom>
        </p:spPr>
      </p:pic>
      <p:sp>
        <p:nvSpPr>
          <p:cNvPr id="121" name="Fluxograma: Processo Alternativo 120">
            <a:extLst>
              <a:ext uri="{FF2B5EF4-FFF2-40B4-BE49-F238E27FC236}">
                <a16:creationId xmlns:a16="http://schemas.microsoft.com/office/drawing/2014/main" id="{4EB35E05-F0E2-CB5B-93EB-31E57C00594E}"/>
              </a:ext>
            </a:extLst>
          </p:cNvPr>
          <p:cNvSpPr/>
          <p:nvPr/>
        </p:nvSpPr>
        <p:spPr>
          <a:xfrm>
            <a:off x="2512791" y="4421498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Meios de comunicação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C551929D-D7E1-DC3F-3BDC-12DB83000039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3003940" y="4371720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Imagem 122">
            <a:extLst>
              <a:ext uri="{FF2B5EF4-FFF2-40B4-BE49-F238E27FC236}">
                <a16:creationId xmlns:a16="http://schemas.microsoft.com/office/drawing/2014/main" id="{D57864A2-2696-25CE-DA27-F1E8EDFEE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148" y="4421497"/>
            <a:ext cx="198000" cy="198000"/>
          </a:xfrm>
          <a:prstGeom prst="rect">
            <a:avLst/>
          </a:prstGeom>
        </p:spPr>
      </p:pic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6159011A-1EAD-8FB4-B371-C1BAC5376E7E}"/>
              </a:ext>
            </a:extLst>
          </p:cNvPr>
          <p:cNvCxnSpPr>
            <a:cxnSpLocks/>
            <a:stCxn id="126" idx="2"/>
            <a:endCxn id="132" idx="2"/>
          </p:cNvCxnSpPr>
          <p:nvPr/>
        </p:nvCxnSpPr>
        <p:spPr>
          <a:xfrm flipH="1">
            <a:off x="10076091" y="3573698"/>
            <a:ext cx="8501" cy="5437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tângulo de cantos arredondados 41">
            <a:extLst>
              <a:ext uri="{FF2B5EF4-FFF2-40B4-BE49-F238E27FC236}">
                <a16:creationId xmlns:a16="http://schemas.microsoft.com/office/drawing/2014/main" id="{8C85E025-B92B-AF5A-F202-14FD9052BAA2}"/>
              </a:ext>
            </a:extLst>
          </p:cNvPr>
          <p:cNvSpPr/>
          <p:nvPr/>
        </p:nvSpPr>
        <p:spPr>
          <a:xfrm>
            <a:off x="9598592" y="285369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e avançar card </a:t>
            </a:r>
          </a:p>
        </p:txBody>
      </p:sp>
      <p:sp>
        <p:nvSpPr>
          <p:cNvPr id="127" name="Pentágono 6">
            <a:extLst>
              <a:ext uri="{FF2B5EF4-FFF2-40B4-BE49-F238E27FC236}">
                <a16:creationId xmlns:a16="http://schemas.microsoft.com/office/drawing/2014/main" id="{63531C4E-3A2B-6535-B188-6EAED5E10BBB}"/>
              </a:ext>
            </a:extLst>
          </p:cNvPr>
          <p:cNvSpPr/>
          <p:nvPr/>
        </p:nvSpPr>
        <p:spPr>
          <a:xfrm>
            <a:off x="9613259" y="2737269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28" name="Imagem 127">
            <a:extLst>
              <a:ext uri="{FF2B5EF4-FFF2-40B4-BE49-F238E27FC236}">
                <a16:creationId xmlns:a16="http://schemas.microsoft.com/office/drawing/2014/main" id="{FFC688C1-FBAC-6286-FC43-E014FA7D8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107" y="2757609"/>
            <a:ext cx="198000" cy="198000"/>
          </a:xfrm>
          <a:prstGeom prst="rect">
            <a:avLst/>
          </a:prstGeom>
        </p:spPr>
      </p:pic>
      <p:sp>
        <p:nvSpPr>
          <p:cNvPr id="129" name="Fluxograma: Processo Alternativo 128">
            <a:extLst>
              <a:ext uri="{FF2B5EF4-FFF2-40B4-BE49-F238E27FC236}">
                <a16:creationId xmlns:a16="http://schemas.microsoft.com/office/drawing/2014/main" id="{DB98E819-C236-67CD-7C62-F9842F766232}"/>
              </a:ext>
            </a:extLst>
          </p:cNvPr>
          <p:cNvSpPr/>
          <p:nvPr/>
        </p:nvSpPr>
        <p:spPr>
          <a:xfrm>
            <a:off x="9624075" y="366541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30" name="Imagem 129">
            <a:extLst>
              <a:ext uri="{FF2B5EF4-FFF2-40B4-BE49-F238E27FC236}">
                <a16:creationId xmlns:a16="http://schemas.microsoft.com/office/drawing/2014/main" id="{8DC85A05-8039-B083-1954-3DE78F3D3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013" y="3665412"/>
            <a:ext cx="198000" cy="198000"/>
          </a:xfrm>
          <a:prstGeom prst="rect">
            <a:avLst/>
          </a:prstGeom>
        </p:spPr>
      </p:pic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0270CF6E-9369-7C1F-A39B-1A43062A8219}"/>
              </a:ext>
            </a:extLst>
          </p:cNvPr>
          <p:cNvCxnSpPr>
            <a:cxnSpLocks/>
            <a:stCxn id="126" idx="3"/>
            <a:endCxn id="116" idx="1"/>
          </p:cNvCxnSpPr>
          <p:nvPr/>
        </p:nvCxnSpPr>
        <p:spPr>
          <a:xfrm flipV="1">
            <a:off x="10570592" y="3205408"/>
            <a:ext cx="197670" cy="829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uxograma: Processo Alternativo 131">
            <a:extLst>
              <a:ext uri="{FF2B5EF4-FFF2-40B4-BE49-F238E27FC236}">
                <a16:creationId xmlns:a16="http://schemas.microsoft.com/office/drawing/2014/main" id="{D2567C68-B1D5-C2E0-65A5-71F9554E0F7E}"/>
              </a:ext>
            </a:extLst>
          </p:cNvPr>
          <p:cNvSpPr/>
          <p:nvPr/>
        </p:nvSpPr>
        <p:spPr>
          <a:xfrm>
            <a:off x="9611691" y="391944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33" name="Imagem 132">
            <a:extLst>
              <a:ext uri="{FF2B5EF4-FFF2-40B4-BE49-F238E27FC236}">
                <a16:creationId xmlns:a16="http://schemas.microsoft.com/office/drawing/2014/main" id="{50DEB785-062B-8F3B-A3A2-AF62A56D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29" y="3919443"/>
            <a:ext cx="198000" cy="198000"/>
          </a:xfrm>
          <a:prstGeom prst="rect">
            <a:avLst/>
          </a:prstGeom>
        </p:spPr>
      </p:pic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29708744-9370-1289-C734-D2F6CBF23E4F}"/>
              </a:ext>
            </a:extLst>
          </p:cNvPr>
          <p:cNvCxnSpPr>
            <a:cxnSpLocks/>
          </p:cNvCxnSpPr>
          <p:nvPr/>
        </p:nvCxnSpPr>
        <p:spPr>
          <a:xfrm flipH="1">
            <a:off x="317638" y="3205408"/>
            <a:ext cx="11556723" cy="2455837"/>
          </a:xfrm>
          <a:prstGeom prst="bentConnector5">
            <a:avLst>
              <a:gd name="adj1" fmla="val -1334"/>
              <a:gd name="adj2" fmla="val 74678"/>
              <a:gd name="adj3" fmla="val 101978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tângulo de cantos arredondados 41">
            <a:extLst>
              <a:ext uri="{FF2B5EF4-FFF2-40B4-BE49-F238E27FC236}">
                <a16:creationId xmlns:a16="http://schemas.microsoft.com/office/drawing/2014/main" id="{AE441748-D3A6-62DB-89DD-619C466819F4}"/>
              </a:ext>
            </a:extLst>
          </p:cNvPr>
          <p:cNvSpPr/>
          <p:nvPr/>
        </p:nvSpPr>
        <p:spPr>
          <a:xfrm>
            <a:off x="1626040" y="562150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Validar informações e concluir Card</a:t>
            </a:r>
          </a:p>
        </p:txBody>
      </p:sp>
      <p:sp>
        <p:nvSpPr>
          <p:cNvPr id="201" name="Pentágono 6">
            <a:extLst>
              <a:ext uri="{FF2B5EF4-FFF2-40B4-BE49-F238E27FC236}">
                <a16:creationId xmlns:a16="http://schemas.microsoft.com/office/drawing/2014/main" id="{0C4E08A2-FC43-136F-7E28-E2979910AA7A}"/>
              </a:ext>
            </a:extLst>
          </p:cNvPr>
          <p:cNvSpPr/>
          <p:nvPr/>
        </p:nvSpPr>
        <p:spPr>
          <a:xfrm>
            <a:off x="1640707" y="5505075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202" name="Imagem 201">
            <a:extLst>
              <a:ext uri="{FF2B5EF4-FFF2-40B4-BE49-F238E27FC236}">
                <a16:creationId xmlns:a16="http://schemas.microsoft.com/office/drawing/2014/main" id="{9896AD83-B604-632A-A198-40BA0DED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555" y="5525415"/>
            <a:ext cx="198000" cy="198000"/>
          </a:xfrm>
          <a:prstGeom prst="rect">
            <a:avLst/>
          </a:prstGeom>
        </p:spPr>
      </p:pic>
      <p:sp>
        <p:nvSpPr>
          <p:cNvPr id="203" name="Fluxograma: Processo Alternativo 202">
            <a:extLst>
              <a:ext uri="{FF2B5EF4-FFF2-40B4-BE49-F238E27FC236}">
                <a16:creationId xmlns:a16="http://schemas.microsoft.com/office/drawing/2014/main" id="{121FB290-E6F1-477B-546E-5794586FA92B}"/>
              </a:ext>
            </a:extLst>
          </p:cNvPr>
          <p:cNvSpPr/>
          <p:nvPr/>
        </p:nvSpPr>
        <p:spPr>
          <a:xfrm>
            <a:off x="1651523" y="640662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04" name="Imagem 203">
            <a:extLst>
              <a:ext uri="{FF2B5EF4-FFF2-40B4-BE49-F238E27FC236}">
                <a16:creationId xmlns:a16="http://schemas.microsoft.com/office/drawing/2014/main" id="{C9564B25-D540-7DF1-F190-AAF53D17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361" y="6406628"/>
            <a:ext cx="198000" cy="198000"/>
          </a:xfrm>
          <a:prstGeom prst="rect">
            <a:avLst/>
          </a:prstGeom>
        </p:spPr>
      </p:pic>
      <p:cxnSp>
        <p:nvCxnSpPr>
          <p:cNvPr id="205" name="Conector reto 204">
            <a:extLst>
              <a:ext uri="{FF2B5EF4-FFF2-40B4-BE49-F238E27FC236}">
                <a16:creationId xmlns:a16="http://schemas.microsoft.com/office/drawing/2014/main" id="{AAF3A29B-C9D4-E240-FCCE-73C750260DB7}"/>
              </a:ext>
            </a:extLst>
          </p:cNvPr>
          <p:cNvCxnSpPr>
            <a:cxnSpLocks/>
            <a:endCxn id="203" idx="0"/>
          </p:cNvCxnSpPr>
          <p:nvPr/>
        </p:nvCxnSpPr>
        <p:spPr>
          <a:xfrm>
            <a:off x="2115923" y="6348905"/>
            <a:ext cx="0" cy="57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onector de Seta Reta 205">
            <a:extLst>
              <a:ext uri="{FF2B5EF4-FFF2-40B4-BE49-F238E27FC236}">
                <a16:creationId xmlns:a16="http://schemas.microsoft.com/office/drawing/2014/main" id="{3B5FDE6D-88BC-901A-0FA4-969E366898F7}"/>
              </a:ext>
            </a:extLst>
          </p:cNvPr>
          <p:cNvCxnSpPr>
            <a:cxnSpLocks/>
            <a:stCxn id="200" idx="3"/>
          </p:cNvCxnSpPr>
          <p:nvPr/>
        </p:nvCxnSpPr>
        <p:spPr>
          <a:xfrm>
            <a:off x="2598040" y="5981504"/>
            <a:ext cx="160840" cy="396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E5FECDAC-A6E5-5FCF-F116-828F52392FDE}"/>
              </a:ext>
            </a:extLst>
          </p:cNvPr>
          <p:cNvSpPr txBox="1"/>
          <p:nvPr/>
        </p:nvSpPr>
        <p:spPr>
          <a:xfrm>
            <a:off x="346875" y="5039526"/>
            <a:ext cx="322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3. Etapa fornecedor / logística</a:t>
            </a:r>
          </a:p>
        </p:txBody>
      </p:sp>
      <p:sp>
        <p:nvSpPr>
          <p:cNvPr id="208" name="Retângulo: Único Canto Arredondado 207">
            <a:extLst>
              <a:ext uri="{FF2B5EF4-FFF2-40B4-BE49-F238E27FC236}">
                <a16:creationId xmlns:a16="http://schemas.microsoft.com/office/drawing/2014/main" id="{E4F9CD30-5B2F-85D9-448A-A68E2636C977}"/>
              </a:ext>
            </a:extLst>
          </p:cNvPr>
          <p:cNvSpPr/>
          <p:nvPr/>
        </p:nvSpPr>
        <p:spPr>
          <a:xfrm>
            <a:off x="9860052" y="6039051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209" name="Retângulo de cantos arredondados 41">
            <a:extLst>
              <a:ext uri="{FF2B5EF4-FFF2-40B4-BE49-F238E27FC236}">
                <a16:creationId xmlns:a16="http://schemas.microsoft.com/office/drawing/2014/main" id="{E86A93C2-7747-550F-FE10-2D6234D85E0D}"/>
              </a:ext>
            </a:extLst>
          </p:cNvPr>
          <p:cNvSpPr/>
          <p:nvPr/>
        </p:nvSpPr>
        <p:spPr>
          <a:xfrm>
            <a:off x="9903132" y="5495221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8F371F9F-88EE-5EDC-9FC5-E4655751FD89}"/>
              </a:ext>
            </a:extLst>
          </p:cNvPr>
          <p:cNvSpPr txBox="1"/>
          <p:nvPr/>
        </p:nvSpPr>
        <p:spPr>
          <a:xfrm>
            <a:off x="9798687" y="5533627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11" name="Fluxograma: Processo Alternativo 210">
            <a:extLst>
              <a:ext uri="{FF2B5EF4-FFF2-40B4-BE49-F238E27FC236}">
                <a16:creationId xmlns:a16="http://schemas.microsoft.com/office/drawing/2014/main" id="{CCE9574E-AE92-31CD-26CD-18989665427D}"/>
              </a:ext>
            </a:extLst>
          </p:cNvPr>
          <p:cNvSpPr/>
          <p:nvPr/>
        </p:nvSpPr>
        <p:spPr>
          <a:xfrm>
            <a:off x="9862242" y="5786314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12" name="Imagem 211">
            <a:extLst>
              <a:ext uri="{FF2B5EF4-FFF2-40B4-BE49-F238E27FC236}">
                <a16:creationId xmlns:a16="http://schemas.microsoft.com/office/drawing/2014/main" id="{DC0F6B21-47E7-173D-2212-12C9B36E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052" y="5815536"/>
            <a:ext cx="176943" cy="202783"/>
          </a:xfrm>
          <a:prstGeom prst="rect">
            <a:avLst/>
          </a:prstGeom>
        </p:spPr>
      </p:pic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F0E3578D-0D3D-E8C2-EAA6-AE543FE23260}"/>
              </a:ext>
            </a:extLst>
          </p:cNvPr>
          <p:cNvSpPr txBox="1"/>
          <p:nvPr/>
        </p:nvSpPr>
        <p:spPr>
          <a:xfrm>
            <a:off x="10330360" y="5818164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214" name="CaixaDeTexto 213">
            <a:extLst>
              <a:ext uri="{FF2B5EF4-FFF2-40B4-BE49-F238E27FC236}">
                <a16:creationId xmlns:a16="http://schemas.microsoft.com/office/drawing/2014/main" id="{7F2E2141-9A27-66C6-05FC-BAB5B1556A1F}"/>
              </a:ext>
            </a:extLst>
          </p:cNvPr>
          <p:cNvSpPr txBox="1"/>
          <p:nvPr/>
        </p:nvSpPr>
        <p:spPr>
          <a:xfrm>
            <a:off x="10525182" y="6346684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215" name="Pentágono 6">
            <a:extLst>
              <a:ext uri="{FF2B5EF4-FFF2-40B4-BE49-F238E27FC236}">
                <a16:creationId xmlns:a16="http://schemas.microsoft.com/office/drawing/2014/main" id="{2C448A47-5EAA-742A-EBDE-003D1C5576AF}"/>
              </a:ext>
            </a:extLst>
          </p:cNvPr>
          <p:cNvSpPr/>
          <p:nvPr/>
        </p:nvSpPr>
        <p:spPr>
          <a:xfrm>
            <a:off x="9879033" y="6341982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16" name="Imagem 215">
            <a:extLst>
              <a:ext uri="{FF2B5EF4-FFF2-40B4-BE49-F238E27FC236}">
                <a16:creationId xmlns:a16="http://schemas.microsoft.com/office/drawing/2014/main" id="{90CD770C-1DC9-2866-61B6-4466E10E9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703" y="6354974"/>
            <a:ext cx="151633" cy="173777"/>
          </a:xfrm>
          <a:prstGeom prst="rect">
            <a:avLst/>
          </a:prstGeom>
        </p:spPr>
      </p:pic>
      <p:pic>
        <p:nvPicPr>
          <p:cNvPr id="217" name="Gráfico 216" descr="Relógio com preenchimento sólido">
            <a:extLst>
              <a:ext uri="{FF2B5EF4-FFF2-40B4-BE49-F238E27FC236}">
                <a16:creationId xmlns:a16="http://schemas.microsoft.com/office/drawing/2014/main" id="{F136CB04-EEB0-B690-56D4-9BE1D5A946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73465" y="6044364"/>
            <a:ext cx="166334" cy="190625"/>
          </a:xfrm>
          <a:prstGeom prst="rect">
            <a:avLst/>
          </a:prstGeom>
        </p:spPr>
      </p:pic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19B5C74F-A57B-C73F-040B-16CCF637A9D3}"/>
              </a:ext>
            </a:extLst>
          </p:cNvPr>
          <p:cNvSpPr txBox="1"/>
          <p:nvPr/>
        </p:nvSpPr>
        <p:spPr>
          <a:xfrm>
            <a:off x="10681116" y="6053942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219" name="Retângulo de cantos arredondados 41">
            <a:extLst>
              <a:ext uri="{FF2B5EF4-FFF2-40B4-BE49-F238E27FC236}">
                <a16:creationId xmlns:a16="http://schemas.microsoft.com/office/drawing/2014/main" id="{2B4FA058-FD5A-8538-4DDB-79971B4A6AAD}"/>
              </a:ext>
            </a:extLst>
          </p:cNvPr>
          <p:cNvSpPr/>
          <p:nvPr/>
        </p:nvSpPr>
        <p:spPr>
          <a:xfrm>
            <a:off x="2761765" y="5613347"/>
            <a:ext cx="1101601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Concluir pedido</a:t>
            </a:r>
          </a:p>
        </p:txBody>
      </p:sp>
      <p:sp>
        <p:nvSpPr>
          <p:cNvPr id="220" name="Pentágono 6">
            <a:extLst>
              <a:ext uri="{FF2B5EF4-FFF2-40B4-BE49-F238E27FC236}">
                <a16:creationId xmlns:a16="http://schemas.microsoft.com/office/drawing/2014/main" id="{51FFAF5B-191A-0E43-DFDC-3BFC3F2F7660}"/>
              </a:ext>
            </a:extLst>
          </p:cNvPr>
          <p:cNvSpPr/>
          <p:nvPr/>
        </p:nvSpPr>
        <p:spPr>
          <a:xfrm>
            <a:off x="2776433" y="548739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221" name="Imagem 220">
            <a:extLst>
              <a:ext uri="{FF2B5EF4-FFF2-40B4-BE49-F238E27FC236}">
                <a16:creationId xmlns:a16="http://schemas.microsoft.com/office/drawing/2014/main" id="{208F2D26-BF41-29B1-CBAC-587A3AEA2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81" y="5507733"/>
            <a:ext cx="198000" cy="198000"/>
          </a:xfrm>
          <a:prstGeom prst="rect">
            <a:avLst/>
          </a:prstGeom>
        </p:spPr>
      </p:pic>
      <p:sp>
        <p:nvSpPr>
          <p:cNvPr id="222" name="Fluxograma: Processo Alternativo 221">
            <a:extLst>
              <a:ext uri="{FF2B5EF4-FFF2-40B4-BE49-F238E27FC236}">
                <a16:creationId xmlns:a16="http://schemas.microsoft.com/office/drawing/2014/main" id="{B356D10F-41D6-DF51-D868-B4F17516D542}"/>
              </a:ext>
            </a:extLst>
          </p:cNvPr>
          <p:cNvSpPr/>
          <p:nvPr/>
        </p:nvSpPr>
        <p:spPr>
          <a:xfrm>
            <a:off x="2787249" y="640662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223" name="Imagem 222">
            <a:extLst>
              <a:ext uri="{FF2B5EF4-FFF2-40B4-BE49-F238E27FC236}">
                <a16:creationId xmlns:a16="http://schemas.microsoft.com/office/drawing/2014/main" id="{47796FCC-C814-FE26-6005-4BD2FE92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087" y="6406628"/>
            <a:ext cx="198000" cy="198000"/>
          </a:xfrm>
          <a:prstGeom prst="rect">
            <a:avLst/>
          </a:prstGeom>
        </p:spPr>
      </p:pic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BDF39121-933F-1E7F-D807-28FA2376FB18}"/>
              </a:ext>
            </a:extLst>
          </p:cNvPr>
          <p:cNvCxnSpPr>
            <a:cxnSpLocks/>
            <a:endCxn id="222" idx="0"/>
          </p:cNvCxnSpPr>
          <p:nvPr/>
        </p:nvCxnSpPr>
        <p:spPr>
          <a:xfrm>
            <a:off x="3251649" y="6331223"/>
            <a:ext cx="0" cy="754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ctor de Seta Reta 224">
            <a:extLst>
              <a:ext uri="{FF2B5EF4-FFF2-40B4-BE49-F238E27FC236}">
                <a16:creationId xmlns:a16="http://schemas.microsoft.com/office/drawing/2014/main" id="{F9590115-0265-1D27-DD59-F54CB7AF9368}"/>
              </a:ext>
            </a:extLst>
          </p:cNvPr>
          <p:cNvCxnSpPr>
            <a:cxnSpLocks/>
            <a:stCxn id="219" idx="3"/>
          </p:cNvCxnSpPr>
          <p:nvPr/>
        </p:nvCxnSpPr>
        <p:spPr>
          <a:xfrm flipV="1">
            <a:off x="3863366" y="5967661"/>
            <a:ext cx="123765" cy="568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Círculo: Vazio 225">
            <a:extLst>
              <a:ext uri="{FF2B5EF4-FFF2-40B4-BE49-F238E27FC236}">
                <a16:creationId xmlns:a16="http://schemas.microsoft.com/office/drawing/2014/main" id="{ECE8D212-D459-3744-E78D-DC5D42E082CE}"/>
              </a:ext>
            </a:extLst>
          </p:cNvPr>
          <p:cNvSpPr/>
          <p:nvPr/>
        </p:nvSpPr>
        <p:spPr>
          <a:xfrm>
            <a:off x="3963817" y="5826244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27" name="Conector reto 226">
            <a:extLst>
              <a:ext uri="{FF2B5EF4-FFF2-40B4-BE49-F238E27FC236}">
                <a16:creationId xmlns:a16="http://schemas.microsoft.com/office/drawing/2014/main" id="{E99B546F-7637-BF38-F2AC-7899C3DECCEA}"/>
              </a:ext>
            </a:extLst>
          </p:cNvPr>
          <p:cNvCxnSpPr>
            <a:cxnSpLocks/>
            <a:stCxn id="228" idx="2"/>
            <a:endCxn id="231" idx="2"/>
          </p:cNvCxnSpPr>
          <p:nvPr/>
        </p:nvCxnSpPr>
        <p:spPr>
          <a:xfrm>
            <a:off x="968166" y="6349094"/>
            <a:ext cx="632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Retângulo de cantos arredondados 41">
            <a:extLst>
              <a:ext uri="{FF2B5EF4-FFF2-40B4-BE49-F238E27FC236}">
                <a16:creationId xmlns:a16="http://schemas.microsoft.com/office/drawing/2014/main" id="{DB6B9D6A-0E41-5BDF-4C5E-D12219D656B8}"/>
              </a:ext>
            </a:extLst>
          </p:cNvPr>
          <p:cNvSpPr/>
          <p:nvPr/>
        </p:nvSpPr>
        <p:spPr>
          <a:xfrm>
            <a:off x="415116" y="5629094"/>
            <a:ext cx="110609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documento e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serfie</a:t>
            </a: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29" name="Pentágono 6">
            <a:extLst>
              <a:ext uri="{FF2B5EF4-FFF2-40B4-BE49-F238E27FC236}">
                <a16:creationId xmlns:a16="http://schemas.microsoft.com/office/drawing/2014/main" id="{68900E33-BB16-AAD9-B609-7ACA3D1D9390}"/>
              </a:ext>
            </a:extLst>
          </p:cNvPr>
          <p:cNvSpPr/>
          <p:nvPr/>
        </p:nvSpPr>
        <p:spPr>
          <a:xfrm>
            <a:off x="429784" y="5495221"/>
            <a:ext cx="964941" cy="21544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30" name="Imagem 229">
            <a:extLst>
              <a:ext uri="{FF2B5EF4-FFF2-40B4-BE49-F238E27FC236}">
                <a16:creationId xmlns:a16="http://schemas.microsoft.com/office/drawing/2014/main" id="{FB64BB5E-85A5-0921-4EEC-4D45068C8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76" y="5498552"/>
            <a:ext cx="198000" cy="198000"/>
          </a:xfrm>
          <a:prstGeom prst="rect">
            <a:avLst/>
          </a:prstGeom>
        </p:spPr>
      </p:pic>
      <p:sp>
        <p:nvSpPr>
          <p:cNvPr id="231" name="Fluxograma: Processo Alternativo 230">
            <a:extLst>
              <a:ext uri="{FF2B5EF4-FFF2-40B4-BE49-F238E27FC236}">
                <a16:creationId xmlns:a16="http://schemas.microsoft.com/office/drawing/2014/main" id="{3C2B5E85-CA02-75F9-50B0-E42C40BFFBF9}"/>
              </a:ext>
            </a:extLst>
          </p:cNvPr>
          <p:cNvSpPr/>
          <p:nvPr/>
        </p:nvSpPr>
        <p:spPr>
          <a:xfrm>
            <a:off x="504398" y="644080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232" name="Imagem 231">
            <a:extLst>
              <a:ext uri="{FF2B5EF4-FFF2-40B4-BE49-F238E27FC236}">
                <a16:creationId xmlns:a16="http://schemas.microsoft.com/office/drawing/2014/main" id="{218A5D2E-A6DD-B1EE-6B38-EADEA47F5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6" y="6440808"/>
            <a:ext cx="198000" cy="198000"/>
          </a:xfrm>
          <a:prstGeom prst="rect">
            <a:avLst/>
          </a:prstGeom>
        </p:spPr>
      </p:pic>
      <p:cxnSp>
        <p:nvCxnSpPr>
          <p:cNvPr id="233" name="Conector de Seta Reta 232">
            <a:extLst>
              <a:ext uri="{FF2B5EF4-FFF2-40B4-BE49-F238E27FC236}">
                <a16:creationId xmlns:a16="http://schemas.microsoft.com/office/drawing/2014/main" id="{D502E8A7-14D8-B9D3-5B54-3EE7CC683477}"/>
              </a:ext>
            </a:extLst>
          </p:cNvPr>
          <p:cNvCxnSpPr>
            <a:cxnSpLocks/>
            <a:stCxn id="228" idx="3"/>
            <a:endCxn id="200" idx="1"/>
          </p:cNvCxnSpPr>
          <p:nvPr/>
        </p:nvCxnSpPr>
        <p:spPr>
          <a:xfrm flipV="1">
            <a:off x="1521215" y="5981504"/>
            <a:ext cx="104825" cy="759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CaixaDeTexto 234">
            <a:extLst>
              <a:ext uri="{FF2B5EF4-FFF2-40B4-BE49-F238E27FC236}">
                <a16:creationId xmlns:a16="http://schemas.microsoft.com/office/drawing/2014/main" id="{DB82556E-3B71-C076-EC1E-C48DF0B464B4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1: parte 3</a:t>
            </a:r>
          </a:p>
        </p:txBody>
      </p:sp>
    </p:spTree>
    <p:extLst>
      <p:ext uri="{BB962C8B-B14F-4D97-AF65-F5344CB8AC3E}">
        <p14:creationId xmlns:p14="http://schemas.microsoft.com/office/powerpoint/2010/main" val="1199560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>
            <a:extLst>
              <a:ext uri="{FF2B5EF4-FFF2-40B4-BE49-F238E27FC236}">
                <a16:creationId xmlns:a16="http://schemas.microsoft.com/office/drawing/2014/main" id="{E86A3566-A11B-3C85-6EAE-0143E18610F2}"/>
              </a:ext>
            </a:extLst>
          </p:cNvPr>
          <p:cNvSpPr/>
          <p:nvPr/>
        </p:nvSpPr>
        <p:spPr>
          <a:xfrm>
            <a:off x="284518" y="1563610"/>
            <a:ext cx="9207026" cy="3575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8282DD-EB64-AAD6-A97A-FB3AE8D54793}"/>
              </a:ext>
            </a:extLst>
          </p:cNvPr>
          <p:cNvSpPr/>
          <p:nvPr/>
        </p:nvSpPr>
        <p:spPr>
          <a:xfrm>
            <a:off x="8743726" y="147657"/>
            <a:ext cx="3429000" cy="79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F3CE6FD1-90A9-9E77-82E3-632E3B008999}"/>
              </a:ext>
            </a:extLst>
          </p:cNvPr>
          <p:cNvSpPr/>
          <p:nvPr/>
        </p:nvSpPr>
        <p:spPr>
          <a:xfrm>
            <a:off x="9935501" y="606991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6" name="Retângulo de cantos arredondados 41">
            <a:extLst>
              <a:ext uri="{FF2B5EF4-FFF2-40B4-BE49-F238E27FC236}">
                <a16:creationId xmlns:a16="http://schemas.microsoft.com/office/drawing/2014/main" id="{A14561B6-D25B-10A3-F889-2A9E3AB51923}"/>
              </a:ext>
            </a:extLst>
          </p:cNvPr>
          <p:cNvSpPr/>
          <p:nvPr/>
        </p:nvSpPr>
        <p:spPr>
          <a:xfrm>
            <a:off x="9978581" y="552608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ECC43B-B395-4D0E-8676-05A37BFA0111}"/>
              </a:ext>
            </a:extLst>
          </p:cNvPr>
          <p:cNvSpPr txBox="1"/>
          <p:nvPr/>
        </p:nvSpPr>
        <p:spPr>
          <a:xfrm>
            <a:off x="9934496" y="5526082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3BF9BA6E-3278-70F8-C693-96642C7DF1A4}"/>
              </a:ext>
            </a:extLst>
          </p:cNvPr>
          <p:cNvSpPr/>
          <p:nvPr/>
        </p:nvSpPr>
        <p:spPr>
          <a:xfrm>
            <a:off x="9937691" y="581717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0BEF0A-2C05-3E0C-A8B1-FF6662D6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01" y="5846397"/>
            <a:ext cx="176943" cy="2027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54174D-FCC2-BDD8-C142-6FB3CBD91F06}"/>
              </a:ext>
            </a:extLst>
          </p:cNvPr>
          <p:cNvSpPr txBox="1"/>
          <p:nvPr/>
        </p:nvSpPr>
        <p:spPr>
          <a:xfrm>
            <a:off x="10405809" y="584902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D7130B-7FAE-7E01-77B0-945AD3982A43}"/>
              </a:ext>
            </a:extLst>
          </p:cNvPr>
          <p:cNvSpPr txBox="1"/>
          <p:nvPr/>
        </p:nvSpPr>
        <p:spPr>
          <a:xfrm>
            <a:off x="10600631" y="637754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12" name="Pentágono 6">
            <a:extLst>
              <a:ext uri="{FF2B5EF4-FFF2-40B4-BE49-F238E27FC236}">
                <a16:creationId xmlns:a16="http://schemas.microsoft.com/office/drawing/2014/main" id="{B2899F9A-B080-483B-44D9-718B6BD899D5}"/>
              </a:ext>
            </a:extLst>
          </p:cNvPr>
          <p:cNvSpPr/>
          <p:nvPr/>
        </p:nvSpPr>
        <p:spPr>
          <a:xfrm>
            <a:off x="9954482" y="637284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A506492-2A02-B6BC-0B9D-644983C9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152" y="6385835"/>
            <a:ext cx="151633" cy="173777"/>
          </a:xfrm>
          <a:prstGeom prst="rect">
            <a:avLst/>
          </a:prstGeom>
        </p:spPr>
      </p:pic>
      <p:pic>
        <p:nvPicPr>
          <p:cNvPr id="14" name="Gráfico 13" descr="Relógio com preenchimento sólido">
            <a:extLst>
              <a:ext uri="{FF2B5EF4-FFF2-40B4-BE49-F238E27FC236}">
                <a16:creationId xmlns:a16="http://schemas.microsoft.com/office/drawing/2014/main" id="{B2EB723F-01EF-B21B-0478-124A0B9D98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8914" y="6075225"/>
            <a:ext cx="166334" cy="1906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369F676-DE20-5D4C-5ADA-09683F88B4F5}"/>
              </a:ext>
            </a:extLst>
          </p:cNvPr>
          <p:cNvSpPr txBox="1"/>
          <p:nvPr/>
        </p:nvSpPr>
        <p:spPr>
          <a:xfrm>
            <a:off x="10756565" y="608480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8BB5EF07-E89B-67DF-1599-66087DEDCEEF}"/>
              </a:ext>
            </a:extLst>
          </p:cNvPr>
          <p:cNvSpPr/>
          <p:nvPr/>
        </p:nvSpPr>
        <p:spPr>
          <a:xfrm>
            <a:off x="1509134" y="356763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Qual o meio de entrada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3E3C482-E186-3321-841D-07E2D528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34" y="3567633"/>
            <a:ext cx="176943" cy="176943"/>
          </a:xfrm>
          <a:prstGeom prst="rect">
            <a:avLst/>
          </a:prstGeom>
        </p:spPr>
      </p:pic>
      <p:sp>
        <p:nvSpPr>
          <p:cNvPr id="18" name="Retângulo de cantos arredondados 41">
            <a:extLst>
              <a:ext uri="{FF2B5EF4-FFF2-40B4-BE49-F238E27FC236}">
                <a16:creationId xmlns:a16="http://schemas.microsoft.com/office/drawing/2014/main" id="{92CB44D6-3A17-65D4-D4A7-EEAA9323C562}"/>
              </a:ext>
            </a:extLst>
          </p:cNvPr>
          <p:cNvSpPr/>
          <p:nvPr/>
        </p:nvSpPr>
        <p:spPr>
          <a:xfrm>
            <a:off x="1486068" y="276971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Ligar na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1B43AE1-728D-E6DD-65AD-DBC48F334C8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56003" y="3127702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82EA685-8456-9AAA-DDC1-3A7B8B707A90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1972068" y="348971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írculo: Vazio 20">
            <a:extLst>
              <a:ext uri="{FF2B5EF4-FFF2-40B4-BE49-F238E27FC236}">
                <a16:creationId xmlns:a16="http://schemas.microsoft.com/office/drawing/2014/main" id="{46EE8623-2D1D-B81F-7363-A1B28CD37DF1}"/>
              </a:ext>
            </a:extLst>
          </p:cNvPr>
          <p:cNvSpPr/>
          <p:nvPr/>
        </p:nvSpPr>
        <p:spPr>
          <a:xfrm>
            <a:off x="1042966" y="2985588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2" name="Pentágono 6">
            <a:extLst>
              <a:ext uri="{FF2B5EF4-FFF2-40B4-BE49-F238E27FC236}">
                <a16:creationId xmlns:a16="http://schemas.microsoft.com/office/drawing/2014/main" id="{96BEC524-CEFA-4ADD-A407-46CA5FA9A07A}"/>
              </a:ext>
            </a:extLst>
          </p:cNvPr>
          <p:cNvSpPr/>
          <p:nvPr/>
        </p:nvSpPr>
        <p:spPr>
          <a:xfrm>
            <a:off x="1403653" y="2612682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Cliente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0C039B78-677C-E996-8462-F2D0DBD1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34" y="2610503"/>
            <a:ext cx="198000" cy="198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C3F35ECA-9031-E2C5-003B-5BCA18CB4072}"/>
              </a:ext>
            </a:extLst>
          </p:cNvPr>
          <p:cNvSpPr txBox="1"/>
          <p:nvPr/>
        </p:nvSpPr>
        <p:spPr>
          <a:xfrm>
            <a:off x="511246" y="1957398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 - ARKLOK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4828197-D155-8B93-9FF4-9B1C3ABD059A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458068" y="3126807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41">
            <a:extLst>
              <a:ext uri="{FF2B5EF4-FFF2-40B4-BE49-F238E27FC236}">
                <a16:creationId xmlns:a16="http://schemas.microsoft.com/office/drawing/2014/main" id="{FB6B40C8-DEE0-E6A5-498B-B60F88E67867}"/>
              </a:ext>
            </a:extLst>
          </p:cNvPr>
          <p:cNvSpPr/>
          <p:nvPr/>
        </p:nvSpPr>
        <p:spPr>
          <a:xfrm>
            <a:off x="2653418" y="275504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Atender cliente</a:t>
            </a:r>
          </a:p>
        </p:txBody>
      </p:sp>
      <p:sp>
        <p:nvSpPr>
          <p:cNvPr id="27" name="Pentágono 6">
            <a:extLst>
              <a:ext uri="{FF2B5EF4-FFF2-40B4-BE49-F238E27FC236}">
                <a16:creationId xmlns:a16="http://schemas.microsoft.com/office/drawing/2014/main" id="{802B7897-F177-72F0-6A34-CCE94AD289D5}"/>
              </a:ext>
            </a:extLst>
          </p:cNvPr>
          <p:cNvSpPr/>
          <p:nvPr/>
        </p:nvSpPr>
        <p:spPr>
          <a:xfrm>
            <a:off x="2653418" y="263532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Atendimento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611B883-66A6-53B4-8208-EA5BC6BB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20" y="2655660"/>
            <a:ext cx="198000" cy="198000"/>
          </a:xfrm>
          <a:prstGeom prst="rect">
            <a:avLst/>
          </a:prstGeom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F233E4A-293A-DF27-E8C2-E8EA179823B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625418" y="3115041"/>
            <a:ext cx="184104" cy="475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uxograma: Processo Alternativo 29">
            <a:extLst>
              <a:ext uri="{FF2B5EF4-FFF2-40B4-BE49-F238E27FC236}">
                <a16:creationId xmlns:a16="http://schemas.microsoft.com/office/drawing/2014/main" id="{234B0400-AA7C-2238-5916-7072462EEF3D}"/>
              </a:ext>
            </a:extLst>
          </p:cNvPr>
          <p:cNvSpPr/>
          <p:nvPr/>
        </p:nvSpPr>
        <p:spPr>
          <a:xfrm>
            <a:off x="2675202" y="356206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E76EA47D-1C07-12B4-C3B8-0CAFC88F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56" y="3578161"/>
            <a:ext cx="176943" cy="176943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0D6E9AD-4929-C831-6C13-481AEDB17BB5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139418" y="3475041"/>
            <a:ext cx="184" cy="870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465AD69-7D6C-2327-A9FA-BE561253756F}"/>
              </a:ext>
            </a:extLst>
          </p:cNvPr>
          <p:cNvGrpSpPr/>
          <p:nvPr/>
        </p:nvGrpSpPr>
        <p:grpSpPr>
          <a:xfrm>
            <a:off x="3767304" y="2667964"/>
            <a:ext cx="1115974" cy="894054"/>
            <a:chOff x="5942909" y="3750870"/>
            <a:chExt cx="1070397" cy="753917"/>
          </a:xfrm>
        </p:grpSpPr>
        <p:sp>
          <p:nvSpPr>
            <p:cNvPr id="34" name="Losango 33">
              <a:extLst>
                <a:ext uri="{FF2B5EF4-FFF2-40B4-BE49-F238E27FC236}">
                  <a16:creationId xmlns:a16="http://schemas.microsoft.com/office/drawing/2014/main" id="{9CB512F2-0B4B-049F-F43F-43210E925357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8CF9B82A-206E-1421-CF6A-03FF4F679717}"/>
                </a:ext>
              </a:extLst>
            </p:cNvPr>
            <p:cNvSpPr txBox="1"/>
            <p:nvPr/>
          </p:nvSpPr>
          <p:spPr>
            <a:xfrm>
              <a:off x="6074877" y="3901427"/>
              <a:ext cx="864606" cy="4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Necessário trocar de equipamento?</a:t>
              </a:r>
            </a:p>
          </p:txBody>
        </p:sp>
      </p:grp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C41AEF0E-B096-D922-511A-FB4D60D58AC1}"/>
              </a:ext>
            </a:extLst>
          </p:cNvPr>
          <p:cNvCxnSpPr>
            <a:cxnSpLocks/>
            <a:stCxn id="34" idx="0"/>
            <a:endCxn id="45" idx="2"/>
          </p:cNvCxnSpPr>
          <p:nvPr/>
        </p:nvCxnSpPr>
        <p:spPr>
          <a:xfrm rot="5400000" flipH="1" flipV="1">
            <a:off x="4718070" y="2140671"/>
            <a:ext cx="134515" cy="920072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E6B10334-951A-795D-B6EA-46B8FE330DFC}"/>
              </a:ext>
            </a:extLst>
          </p:cNvPr>
          <p:cNvCxnSpPr>
            <a:cxnSpLocks/>
            <a:stCxn id="34" idx="2"/>
            <a:endCxn id="40" idx="1"/>
          </p:cNvCxnSpPr>
          <p:nvPr/>
        </p:nvCxnSpPr>
        <p:spPr>
          <a:xfrm rot="16200000" flipH="1">
            <a:off x="4679404" y="3207905"/>
            <a:ext cx="106102" cy="81432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CA003C6-AFBC-BB68-096C-65839B56B272}"/>
              </a:ext>
            </a:extLst>
          </p:cNvPr>
          <p:cNvSpPr txBox="1"/>
          <p:nvPr/>
        </p:nvSpPr>
        <p:spPr>
          <a:xfrm>
            <a:off x="4452245" y="353834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29CE1F7-C307-5C3E-6F21-7860A8959281}"/>
              </a:ext>
            </a:extLst>
          </p:cNvPr>
          <p:cNvSpPr txBox="1"/>
          <p:nvPr/>
        </p:nvSpPr>
        <p:spPr>
          <a:xfrm>
            <a:off x="4499394" y="2433099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40" name="Retângulo de cantos arredondados 41">
            <a:extLst>
              <a:ext uri="{FF2B5EF4-FFF2-40B4-BE49-F238E27FC236}">
                <a16:creationId xmlns:a16="http://schemas.microsoft.com/office/drawing/2014/main" id="{FDB933E9-F872-66F6-ADD6-D3B7F8BF415E}"/>
              </a:ext>
            </a:extLst>
          </p:cNvPr>
          <p:cNvSpPr/>
          <p:nvPr/>
        </p:nvSpPr>
        <p:spPr>
          <a:xfrm>
            <a:off x="5139619" y="330812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atendimento presencial</a:t>
            </a:r>
          </a:p>
        </p:txBody>
      </p:sp>
      <p:sp>
        <p:nvSpPr>
          <p:cNvPr id="41" name="Pentágono 6">
            <a:extLst>
              <a:ext uri="{FF2B5EF4-FFF2-40B4-BE49-F238E27FC236}">
                <a16:creationId xmlns:a16="http://schemas.microsoft.com/office/drawing/2014/main" id="{6B1A91F3-0B8D-12A8-9BFE-00F96940D9B5}"/>
              </a:ext>
            </a:extLst>
          </p:cNvPr>
          <p:cNvSpPr/>
          <p:nvPr/>
        </p:nvSpPr>
        <p:spPr>
          <a:xfrm>
            <a:off x="5139619" y="3188402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Atendimento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C924D4A-2966-31B1-230E-0B275A12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21" y="3208739"/>
            <a:ext cx="198000" cy="198000"/>
          </a:xfrm>
          <a:prstGeom prst="rect">
            <a:avLst/>
          </a:prstGeom>
        </p:spPr>
      </p:pic>
      <p:sp>
        <p:nvSpPr>
          <p:cNvPr id="43" name="Fluxograma: Processo Alternativo 42">
            <a:extLst>
              <a:ext uri="{FF2B5EF4-FFF2-40B4-BE49-F238E27FC236}">
                <a16:creationId xmlns:a16="http://schemas.microsoft.com/office/drawing/2014/main" id="{85D22820-C7AB-B192-7E2E-4A518705490C}"/>
              </a:ext>
            </a:extLst>
          </p:cNvPr>
          <p:cNvSpPr/>
          <p:nvPr/>
        </p:nvSpPr>
        <p:spPr>
          <a:xfrm>
            <a:off x="5161403" y="411514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35772E7F-7664-2905-E9D7-1D06B2CE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57" y="4131240"/>
            <a:ext cx="176943" cy="176943"/>
          </a:xfrm>
          <a:prstGeom prst="rect">
            <a:avLst/>
          </a:prstGeom>
        </p:spPr>
      </p:pic>
      <p:sp>
        <p:nvSpPr>
          <p:cNvPr id="45" name="Círculo: Vazio 44">
            <a:extLst>
              <a:ext uri="{FF2B5EF4-FFF2-40B4-BE49-F238E27FC236}">
                <a16:creationId xmlns:a16="http://schemas.microsoft.com/office/drawing/2014/main" id="{FF6F82E7-0765-A598-42A8-CDE517E852E0}"/>
              </a:ext>
            </a:extLst>
          </p:cNvPr>
          <p:cNvSpPr/>
          <p:nvPr/>
        </p:nvSpPr>
        <p:spPr>
          <a:xfrm>
            <a:off x="5245363" y="2382249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A58A6DF7-997B-3EF7-833E-3025E7FE4EE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5625619" y="4028120"/>
            <a:ext cx="184" cy="870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F669ADE5-3588-75DA-DEBA-20AA1EE06F63}"/>
              </a:ext>
            </a:extLst>
          </p:cNvPr>
          <p:cNvGrpSpPr/>
          <p:nvPr/>
        </p:nvGrpSpPr>
        <p:grpSpPr>
          <a:xfrm>
            <a:off x="6293751" y="3214448"/>
            <a:ext cx="1115974" cy="894054"/>
            <a:chOff x="5942909" y="3750870"/>
            <a:chExt cx="1070397" cy="753917"/>
          </a:xfrm>
        </p:grpSpPr>
        <p:sp>
          <p:nvSpPr>
            <p:cNvPr id="48" name="Losango 47">
              <a:extLst>
                <a:ext uri="{FF2B5EF4-FFF2-40B4-BE49-F238E27FC236}">
                  <a16:creationId xmlns:a16="http://schemas.microsoft.com/office/drawing/2014/main" id="{792D02B7-BD0D-B3FD-24CA-B7345A890D0E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20011F9-2866-3075-02BE-6781DCA0FA65}"/>
                </a:ext>
              </a:extLst>
            </p:cNvPr>
            <p:cNvSpPr txBox="1"/>
            <p:nvPr/>
          </p:nvSpPr>
          <p:spPr>
            <a:xfrm>
              <a:off x="6045804" y="3967579"/>
              <a:ext cx="864606" cy="31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Qual o motivo identificado?</a:t>
              </a:r>
            </a:p>
          </p:txBody>
        </p:sp>
      </p:grp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0E7E84B2-9F18-ACC5-C7AA-DCBA04C2A65D}"/>
              </a:ext>
            </a:extLst>
          </p:cNvPr>
          <p:cNvCxnSpPr>
            <a:cxnSpLocks/>
            <a:stCxn id="48" idx="0"/>
          </p:cNvCxnSpPr>
          <p:nvPr/>
        </p:nvCxnSpPr>
        <p:spPr>
          <a:xfrm rot="5400000" flipH="1" flipV="1">
            <a:off x="7471129" y="2508311"/>
            <a:ext cx="86746" cy="1325529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C28C22E-9CE6-25CE-6255-856356F5BCFC}"/>
              </a:ext>
            </a:extLst>
          </p:cNvPr>
          <p:cNvSpPr txBox="1"/>
          <p:nvPr/>
        </p:nvSpPr>
        <p:spPr>
          <a:xfrm>
            <a:off x="7032491" y="3058332"/>
            <a:ext cx="97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Cancelamento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59A7BBAB-7661-A4D8-DA5E-9F442BD7D500}"/>
              </a:ext>
            </a:extLst>
          </p:cNvPr>
          <p:cNvCxnSpPr>
            <a:cxnSpLocks/>
            <a:stCxn id="40" idx="3"/>
            <a:endCxn id="48" idx="1"/>
          </p:cNvCxnSpPr>
          <p:nvPr/>
        </p:nvCxnSpPr>
        <p:spPr>
          <a:xfrm flipV="1">
            <a:off x="6111619" y="3661475"/>
            <a:ext cx="182132" cy="664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FCB660BD-E851-576D-158E-9235F757DFDE}"/>
              </a:ext>
            </a:extLst>
          </p:cNvPr>
          <p:cNvCxnSpPr>
            <a:cxnSpLocks/>
            <a:stCxn id="48" idx="2"/>
            <a:endCxn id="59" idx="2"/>
          </p:cNvCxnSpPr>
          <p:nvPr/>
        </p:nvCxnSpPr>
        <p:spPr>
          <a:xfrm rot="16200000" flipH="1">
            <a:off x="7557016" y="3403224"/>
            <a:ext cx="69313" cy="147986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05EDD9E-0792-3C98-B5DF-7EFCEE356799}"/>
              </a:ext>
            </a:extLst>
          </p:cNvPr>
          <p:cNvSpPr txBox="1"/>
          <p:nvPr/>
        </p:nvSpPr>
        <p:spPr>
          <a:xfrm>
            <a:off x="7160082" y="4062399"/>
            <a:ext cx="86821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Com defeito</a:t>
            </a:r>
          </a:p>
        </p:txBody>
      </p:sp>
      <p:sp>
        <p:nvSpPr>
          <p:cNvPr id="55" name="Google Shape;1222;g1e5bc5d4dfe_0_2837">
            <a:extLst>
              <a:ext uri="{FF2B5EF4-FFF2-40B4-BE49-F238E27FC236}">
                <a16:creationId xmlns:a16="http://schemas.microsoft.com/office/drawing/2014/main" id="{BFF79879-F145-0030-5491-06D8573E3177}"/>
              </a:ext>
            </a:extLst>
          </p:cNvPr>
          <p:cNvSpPr/>
          <p:nvPr/>
        </p:nvSpPr>
        <p:spPr>
          <a:xfrm>
            <a:off x="8166632" y="2989481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Conector: Angulado 55">
            <a:extLst>
              <a:ext uri="{FF2B5EF4-FFF2-40B4-BE49-F238E27FC236}">
                <a16:creationId xmlns:a16="http://schemas.microsoft.com/office/drawing/2014/main" id="{5864EF77-5368-D829-D3CD-B9B4203A6C2D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7409725" y="3661475"/>
            <a:ext cx="1075883" cy="5158"/>
          </a:xfrm>
          <a:prstGeom prst="bentConnector3">
            <a:avLst>
              <a:gd name="adj1" fmla="val 50000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662CC48-FD04-99A7-91C3-BD6C44C8807A}"/>
              </a:ext>
            </a:extLst>
          </p:cNvPr>
          <p:cNvSpPr txBox="1"/>
          <p:nvPr/>
        </p:nvSpPr>
        <p:spPr>
          <a:xfrm>
            <a:off x="7486147" y="3551330"/>
            <a:ext cx="85436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Mau uso</a:t>
            </a:r>
          </a:p>
        </p:txBody>
      </p:sp>
      <p:sp>
        <p:nvSpPr>
          <p:cNvPr id="58" name="Google Shape;1222;g1e5bc5d4dfe_0_2837">
            <a:extLst>
              <a:ext uri="{FF2B5EF4-FFF2-40B4-BE49-F238E27FC236}">
                <a16:creationId xmlns:a16="http://schemas.microsoft.com/office/drawing/2014/main" id="{9B5D357D-A046-E1E5-C1D2-9207895757D9}"/>
              </a:ext>
            </a:extLst>
          </p:cNvPr>
          <p:cNvSpPr/>
          <p:nvPr/>
        </p:nvSpPr>
        <p:spPr>
          <a:xfrm>
            <a:off x="8521050" y="3489713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1222;g1e5bc5d4dfe_0_2837">
            <a:extLst>
              <a:ext uri="{FF2B5EF4-FFF2-40B4-BE49-F238E27FC236}">
                <a16:creationId xmlns:a16="http://schemas.microsoft.com/office/drawing/2014/main" id="{D02F96C3-A03D-31E8-9250-F8AC42B5EAA7}"/>
              </a:ext>
            </a:extLst>
          </p:cNvPr>
          <p:cNvSpPr/>
          <p:nvPr/>
        </p:nvSpPr>
        <p:spPr>
          <a:xfrm>
            <a:off x="8331606" y="4023926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8173917E-CB9E-4B8C-FBA6-6515656F7A8B}"/>
              </a:ext>
            </a:extLst>
          </p:cNvPr>
          <p:cNvCxnSpPr>
            <a:cxnSpLocks/>
            <a:stCxn id="48" idx="2"/>
            <a:endCxn id="62" idx="2"/>
          </p:cNvCxnSpPr>
          <p:nvPr/>
        </p:nvCxnSpPr>
        <p:spPr>
          <a:xfrm rot="16200000" flipH="1">
            <a:off x="7415043" y="3545196"/>
            <a:ext cx="537554" cy="166416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201CC39-D156-77D6-A646-F6080DE62B0E}"/>
              </a:ext>
            </a:extLst>
          </p:cNvPr>
          <p:cNvSpPr txBox="1"/>
          <p:nvPr/>
        </p:nvSpPr>
        <p:spPr>
          <a:xfrm>
            <a:off x="7344379" y="4530640"/>
            <a:ext cx="86821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Roubo e furto</a:t>
            </a:r>
          </a:p>
        </p:txBody>
      </p:sp>
      <p:sp>
        <p:nvSpPr>
          <p:cNvPr id="62" name="Google Shape;1222;g1e5bc5d4dfe_0_2837">
            <a:extLst>
              <a:ext uri="{FF2B5EF4-FFF2-40B4-BE49-F238E27FC236}">
                <a16:creationId xmlns:a16="http://schemas.microsoft.com/office/drawing/2014/main" id="{DF49EAD2-6386-FCB2-194B-E0497B0CDAED}"/>
              </a:ext>
            </a:extLst>
          </p:cNvPr>
          <p:cNvSpPr/>
          <p:nvPr/>
        </p:nvSpPr>
        <p:spPr>
          <a:xfrm>
            <a:off x="8515903" y="4492167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3C834B4-399B-E2F6-2D27-20F508207FD9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2: parte 1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CF7C625C-6507-8814-FD98-FE1AEA09713E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4131726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tângulo 83">
            <a:extLst>
              <a:ext uri="{FF2B5EF4-FFF2-40B4-BE49-F238E27FC236}">
                <a16:creationId xmlns:a16="http://schemas.microsoft.com/office/drawing/2014/main" id="{22FF3BBE-FDB1-1BD0-6F88-FEA98F702977}"/>
              </a:ext>
            </a:extLst>
          </p:cNvPr>
          <p:cNvSpPr/>
          <p:nvPr/>
        </p:nvSpPr>
        <p:spPr>
          <a:xfrm>
            <a:off x="323737" y="2242718"/>
            <a:ext cx="11331213" cy="17785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de cantos arredondados 41">
            <a:extLst>
              <a:ext uri="{FF2B5EF4-FFF2-40B4-BE49-F238E27FC236}">
                <a16:creationId xmlns:a16="http://schemas.microsoft.com/office/drawing/2014/main" id="{9510B7DE-8C49-BB61-DBD7-20B1BDDD9313}"/>
              </a:ext>
            </a:extLst>
          </p:cNvPr>
          <p:cNvSpPr/>
          <p:nvPr/>
        </p:nvSpPr>
        <p:spPr>
          <a:xfrm>
            <a:off x="1049561" y="2557579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laudo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C889B49-6129-A9B3-47F2-5D630E559658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919496" y="2915568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entágono 6">
            <a:extLst>
              <a:ext uri="{FF2B5EF4-FFF2-40B4-BE49-F238E27FC236}">
                <a16:creationId xmlns:a16="http://schemas.microsoft.com/office/drawing/2014/main" id="{06FB9D65-DA4C-5258-AA15-8BB46AAE7834}"/>
              </a:ext>
            </a:extLst>
          </p:cNvPr>
          <p:cNvSpPr/>
          <p:nvPr/>
        </p:nvSpPr>
        <p:spPr>
          <a:xfrm>
            <a:off x="967146" y="2400548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57B5E5-E2DC-63F5-D16F-35C20EBD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27" y="2398369"/>
            <a:ext cx="198000" cy="19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D6D097-D69B-F584-FAF3-6E6A20BFE72A}"/>
              </a:ext>
            </a:extLst>
          </p:cNvPr>
          <p:cNvSpPr txBox="1"/>
          <p:nvPr/>
        </p:nvSpPr>
        <p:spPr>
          <a:xfrm>
            <a:off x="816293" y="1992632"/>
            <a:ext cx="401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 Cancelamento - ARKLOK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DF32AAF-B37C-0184-D37A-A5C9F0492586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>
            <a:off x="2021561" y="2917579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222;g1e5bc5d4dfe_0_2837">
            <a:extLst>
              <a:ext uri="{FF2B5EF4-FFF2-40B4-BE49-F238E27FC236}">
                <a16:creationId xmlns:a16="http://schemas.microsoft.com/office/drawing/2014/main" id="{EC19E318-6A4A-DFC8-124A-AB6A8D1B4ECA}"/>
              </a:ext>
            </a:extLst>
          </p:cNvPr>
          <p:cNvSpPr/>
          <p:nvPr/>
        </p:nvSpPr>
        <p:spPr>
          <a:xfrm>
            <a:off x="478441" y="2767491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C11FD368-7748-606D-736E-8211A8258B55}"/>
              </a:ext>
            </a:extLst>
          </p:cNvPr>
          <p:cNvSpPr/>
          <p:nvPr/>
        </p:nvSpPr>
        <p:spPr>
          <a:xfrm>
            <a:off x="2214826" y="335672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8CBBC2-D987-0095-67CA-16EAA09F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826" y="3356724"/>
            <a:ext cx="176943" cy="176943"/>
          </a:xfrm>
          <a:prstGeom prst="rect">
            <a:avLst/>
          </a:prstGeom>
        </p:spPr>
      </p:pic>
      <p:sp>
        <p:nvSpPr>
          <p:cNvPr id="11" name="Retângulo de cantos arredondados 41">
            <a:extLst>
              <a:ext uri="{FF2B5EF4-FFF2-40B4-BE49-F238E27FC236}">
                <a16:creationId xmlns:a16="http://schemas.microsoft.com/office/drawing/2014/main" id="{BF83134A-BA34-F28C-3A05-6D538A16BE3C}"/>
              </a:ext>
            </a:extLst>
          </p:cNvPr>
          <p:cNvSpPr/>
          <p:nvPr/>
        </p:nvSpPr>
        <p:spPr>
          <a:xfrm>
            <a:off x="2191760" y="255880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 coleta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3A3BBDC-7179-9777-F405-7A8AD1F080D3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2677760" y="327880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entágono 6">
            <a:extLst>
              <a:ext uri="{FF2B5EF4-FFF2-40B4-BE49-F238E27FC236}">
                <a16:creationId xmlns:a16="http://schemas.microsoft.com/office/drawing/2014/main" id="{40855632-4099-834B-4F2F-A6901F134B37}"/>
              </a:ext>
            </a:extLst>
          </p:cNvPr>
          <p:cNvSpPr/>
          <p:nvPr/>
        </p:nvSpPr>
        <p:spPr>
          <a:xfrm>
            <a:off x="2109345" y="2401773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55D187B-5A31-1247-0ACA-113E3B40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26" y="2399594"/>
            <a:ext cx="198000" cy="198000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6126D489-5084-FB76-BD46-9B71CA80B4CD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63760" y="2915898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5553EB54-38C7-5893-8855-85C7D39967F3}"/>
              </a:ext>
            </a:extLst>
          </p:cNvPr>
          <p:cNvSpPr/>
          <p:nvPr/>
        </p:nvSpPr>
        <p:spPr>
          <a:xfrm>
            <a:off x="3376157" y="334144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706C175-4D66-3542-9454-E4911AD7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57" y="3341442"/>
            <a:ext cx="176943" cy="176943"/>
          </a:xfrm>
          <a:prstGeom prst="rect">
            <a:avLst/>
          </a:prstGeom>
        </p:spPr>
      </p:pic>
      <p:sp>
        <p:nvSpPr>
          <p:cNvPr id="18" name="Retângulo de cantos arredondados 41">
            <a:extLst>
              <a:ext uri="{FF2B5EF4-FFF2-40B4-BE49-F238E27FC236}">
                <a16:creationId xmlns:a16="http://schemas.microsoft.com/office/drawing/2014/main" id="{378A2EDD-74A8-9C78-EEA4-7027143A3342}"/>
              </a:ext>
            </a:extLst>
          </p:cNvPr>
          <p:cNvSpPr/>
          <p:nvPr/>
        </p:nvSpPr>
        <p:spPr>
          <a:xfrm>
            <a:off x="3353091" y="254352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472F365-7A1D-CB70-2B48-E5788F58CA09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3839091" y="326352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entágono 6">
            <a:extLst>
              <a:ext uri="{FF2B5EF4-FFF2-40B4-BE49-F238E27FC236}">
                <a16:creationId xmlns:a16="http://schemas.microsoft.com/office/drawing/2014/main" id="{D4FCF920-276F-CAE2-A52B-1D881F107F55}"/>
              </a:ext>
            </a:extLst>
          </p:cNvPr>
          <p:cNvSpPr/>
          <p:nvPr/>
        </p:nvSpPr>
        <p:spPr>
          <a:xfrm>
            <a:off x="3270676" y="238649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9604B46-81D2-CE25-7BDA-51884106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57" y="2384312"/>
            <a:ext cx="198000" cy="198000"/>
          </a:xfrm>
          <a:prstGeom prst="rect">
            <a:avLst/>
          </a:prstGeom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1E4E61F-A17F-B341-0500-4E3ACFDC394B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>
            <a:off x="4325091" y="2903522"/>
            <a:ext cx="221430" cy="464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Processo Alternativo 22">
            <a:extLst>
              <a:ext uri="{FF2B5EF4-FFF2-40B4-BE49-F238E27FC236}">
                <a16:creationId xmlns:a16="http://schemas.microsoft.com/office/drawing/2014/main" id="{CDA23F20-CD8C-9856-C390-BF82F5F4538F}"/>
              </a:ext>
            </a:extLst>
          </p:cNvPr>
          <p:cNvSpPr/>
          <p:nvPr/>
        </p:nvSpPr>
        <p:spPr>
          <a:xfrm>
            <a:off x="4569587" y="334609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2FDC3C1-1800-D19A-ABB9-F664C268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87" y="3346091"/>
            <a:ext cx="176943" cy="176943"/>
          </a:xfrm>
          <a:prstGeom prst="rect">
            <a:avLst/>
          </a:prstGeom>
        </p:spPr>
      </p:pic>
      <p:sp>
        <p:nvSpPr>
          <p:cNvPr id="25" name="Retângulo de cantos arredondados 41">
            <a:extLst>
              <a:ext uri="{FF2B5EF4-FFF2-40B4-BE49-F238E27FC236}">
                <a16:creationId xmlns:a16="http://schemas.microsoft.com/office/drawing/2014/main" id="{A4FDE72B-FEC2-A119-5588-03C826E0DAD2}"/>
              </a:ext>
            </a:extLst>
          </p:cNvPr>
          <p:cNvSpPr/>
          <p:nvPr/>
        </p:nvSpPr>
        <p:spPr>
          <a:xfrm>
            <a:off x="4546521" y="254817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5367F2B-3A62-5524-7DE6-80D7B799D452}"/>
              </a:ext>
            </a:extLst>
          </p:cNvPr>
          <p:cNvCxnSpPr>
            <a:cxnSpLocks/>
            <a:stCxn id="25" idx="2"/>
            <a:endCxn id="23" idx="0"/>
          </p:cNvCxnSpPr>
          <p:nvPr/>
        </p:nvCxnSpPr>
        <p:spPr>
          <a:xfrm>
            <a:off x="5032521" y="326817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Pentágono 6">
            <a:extLst>
              <a:ext uri="{FF2B5EF4-FFF2-40B4-BE49-F238E27FC236}">
                <a16:creationId xmlns:a16="http://schemas.microsoft.com/office/drawing/2014/main" id="{ABB9204A-3C10-AD4D-37A4-D04A6553CE2A}"/>
              </a:ext>
            </a:extLst>
          </p:cNvPr>
          <p:cNvSpPr/>
          <p:nvPr/>
        </p:nvSpPr>
        <p:spPr>
          <a:xfrm>
            <a:off x="4464106" y="239114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0AFFD9E-4438-CBB0-8B8C-77960DB3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87" y="2388961"/>
            <a:ext cx="198000" cy="198000"/>
          </a:xfrm>
          <a:prstGeom prst="rect">
            <a:avLst/>
          </a:prstGeom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13BA5A9-AB0E-D2E7-6F6C-09DDCF732C4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518521" y="290526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41">
            <a:extLst>
              <a:ext uri="{FF2B5EF4-FFF2-40B4-BE49-F238E27FC236}">
                <a16:creationId xmlns:a16="http://schemas.microsoft.com/office/drawing/2014/main" id="{1A7F2215-BB87-7BFF-758C-D790A40C8617}"/>
              </a:ext>
            </a:extLst>
          </p:cNvPr>
          <p:cNvSpPr/>
          <p:nvPr/>
        </p:nvSpPr>
        <p:spPr>
          <a:xfrm>
            <a:off x="6849274" y="25459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devolução e anexar nota 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31" name="Pentágono 6">
            <a:extLst>
              <a:ext uri="{FF2B5EF4-FFF2-40B4-BE49-F238E27FC236}">
                <a16:creationId xmlns:a16="http://schemas.microsoft.com/office/drawing/2014/main" id="{F2335D8F-B75B-65E2-AF23-5C53E0B95C22}"/>
              </a:ext>
            </a:extLst>
          </p:cNvPr>
          <p:cNvSpPr/>
          <p:nvPr/>
        </p:nvSpPr>
        <p:spPr>
          <a:xfrm>
            <a:off x="6766859" y="23888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2CA0B773-D91D-541C-E751-AEA0AD9F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0" y="2386706"/>
            <a:ext cx="198000" cy="19800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00FEF54E-62BA-BE49-9A68-BB195045B7C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821274" y="2903010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19E709F8-14E2-4D28-8EAA-81602940594A}"/>
              </a:ext>
            </a:extLst>
          </p:cNvPr>
          <p:cNvSpPr/>
          <p:nvPr/>
        </p:nvSpPr>
        <p:spPr>
          <a:xfrm>
            <a:off x="4568845" y="36279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8BA4321C-FA2B-6C90-6C13-7DB2F5C6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45" y="3627994"/>
            <a:ext cx="176943" cy="176943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2C6FEF2-8E12-1D82-7451-17895EA1CAB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031779" y="355007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927F5964-3BD8-B940-3A9B-15B21EA20C9D}"/>
              </a:ext>
            </a:extLst>
          </p:cNvPr>
          <p:cNvSpPr/>
          <p:nvPr/>
        </p:nvSpPr>
        <p:spPr>
          <a:xfrm>
            <a:off x="6867273" y="334186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SAP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FB1A32C-B132-9307-80F6-6AC5C190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273" y="3341869"/>
            <a:ext cx="176943" cy="176943"/>
          </a:xfrm>
          <a:prstGeom prst="rect">
            <a:avLst/>
          </a:prstGeom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1FD82DB6-1BA0-98F8-2BB9-C3A02251C0E2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330207" y="3263949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luxograma: Processo Alternativo 39">
            <a:extLst>
              <a:ext uri="{FF2B5EF4-FFF2-40B4-BE49-F238E27FC236}">
                <a16:creationId xmlns:a16="http://schemas.microsoft.com/office/drawing/2014/main" id="{551B9C14-52DF-4165-3755-11BC98C38E0A}"/>
              </a:ext>
            </a:extLst>
          </p:cNvPr>
          <p:cNvSpPr/>
          <p:nvPr/>
        </p:nvSpPr>
        <p:spPr>
          <a:xfrm>
            <a:off x="6866531" y="362377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FDD6FD32-1091-53A9-296E-EC53E664A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31" y="3623772"/>
            <a:ext cx="176943" cy="176943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3E58278-B06E-8052-6570-D106C5B85C5D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329465" y="354585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tângulo de cantos arredondados 41">
            <a:extLst>
              <a:ext uri="{FF2B5EF4-FFF2-40B4-BE49-F238E27FC236}">
                <a16:creationId xmlns:a16="http://schemas.microsoft.com/office/drawing/2014/main" id="{BF5F5319-256E-E0A6-BBE2-135D983AF0C8}"/>
              </a:ext>
            </a:extLst>
          </p:cNvPr>
          <p:cNvSpPr/>
          <p:nvPr/>
        </p:nvSpPr>
        <p:spPr>
          <a:xfrm>
            <a:off x="8015005" y="255387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e anexar nota fiscal de devolução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4" name="Pentágono 6">
            <a:extLst>
              <a:ext uri="{FF2B5EF4-FFF2-40B4-BE49-F238E27FC236}">
                <a16:creationId xmlns:a16="http://schemas.microsoft.com/office/drawing/2014/main" id="{457A0C2D-F4A1-A83C-3F17-8CB0C631B460}"/>
              </a:ext>
            </a:extLst>
          </p:cNvPr>
          <p:cNvSpPr/>
          <p:nvPr/>
        </p:nvSpPr>
        <p:spPr>
          <a:xfrm>
            <a:off x="7932590" y="239684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471ADCAC-7550-D053-4F86-64A420B8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071" y="2394665"/>
            <a:ext cx="198000" cy="198000"/>
          </a:xfrm>
          <a:prstGeom prst="rect">
            <a:avLst/>
          </a:prstGeom>
        </p:spPr>
      </p:pic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E21B98E2-D78A-BB8F-7577-3259962F62A8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8987005" y="291096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uxograma: Processo Alternativo 46">
            <a:extLst>
              <a:ext uri="{FF2B5EF4-FFF2-40B4-BE49-F238E27FC236}">
                <a16:creationId xmlns:a16="http://schemas.microsoft.com/office/drawing/2014/main" id="{20E4FFE2-5547-1817-6E55-088D25E5168B}"/>
              </a:ext>
            </a:extLst>
          </p:cNvPr>
          <p:cNvSpPr/>
          <p:nvPr/>
        </p:nvSpPr>
        <p:spPr>
          <a:xfrm>
            <a:off x="8033004" y="334982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11DB3964-34C2-6942-8016-81D4D13DE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004" y="3349828"/>
            <a:ext cx="176943" cy="176943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F1E9A0E-B942-DC3A-47DA-7371054ADB37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8495938" y="327190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uxograma: Processo Alternativo 49">
            <a:extLst>
              <a:ext uri="{FF2B5EF4-FFF2-40B4-BE49-F238E27FC236}">
                <a16:creationId xmlns:a16="http://schemas.microsoft.com/office/drawing/2014/main" id="{3125784A-1326-F985-D189-A8E4CA3A0699}"/>
              </a:ext>
            </a:extLst>
          </p:cNvPr>
          <p:cNvSpPr/>
          <p:nvPr/>
        </p:nvSpPr>
        <p:spPr>
          <a:xfrm>
            <a:off x="8032262" y="363173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8E54BFE9-772D-BE88-DCC5-8F6E82C9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62" y="3631731"/>
            <a:ext cx="176943" cy="176943"/>
          </a:xfrm>
          <a:prstGeom prst="rect">
            <a:avLst/>
          </a:prstGeom>
        </p:spPr>
      </p:pic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64A2423-CBBD-3F40-CED5-2B27DA39A83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8495196" y="355381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tângulo de cantos arredondados 41">
            <a:extLst>
              <a:ext uri="{FF2B5EF4-FFF2-40B4-BE49-F238E27FC236}">
                <a16:creationId xmlns:a16="http://schemas.microsoft.com/office/drawing/2014/main" id="{BF49BF2D-2AE6-3EAD-020F-35E09CE8A2D4}"/>
              </a:ext>
            </a:extLst>
          </p:cNvPr>
          <p:cNvSpPr/>
          <p:nvPr/>
        </p:nvSpPr>
        <p:spPr>
          <a:xfrm>
            <a:off x="9175570" y="2561196"/>
            <a:ext cx="125835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nota. Coletar equipamento e anexar documento e Selfie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4" name="Pentágono 6">
            <a:extLst>
              <a:ext uri="{FF2B5EF4-FFF2-40B4-BE49-F238E27FC236}">
                <a16:creationId xmlns:a16="http://schemas.microsoft.com/office/drawing/2014/main" id="{D93AEAAC-41C7-3BD3-7428-E26E04776E3A}"/>
              </a:ext>
            </a:extLst>
          </p:cNvPr>
          <p:cNvSpPr/>
          <p:nvPr/>
        </p:nvSpPr>
        <p:spPr>
          <a:xfrm>
            <a:off x="9162491" y="2400548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D9EF8488-F40A-5AC2-5528-D533012F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972" y="2398369"/>
            <a:ext cx="198000" cy="198000"/>
          </a:xfrm>
          <a:prstGeom prst="rect">
            <a:avLst/>
          </a:prstGeom>
        </p:spPr>
      </p:pic>
      <p:sp>
        <p:nvSpPr>
          <p:cNvPr id="56" name="Fluxograma: Processo Alternativo 55">
            <a:extLst>
              <a:ext uri="{FF2B5EF4-FFF2-40B4-BE49-F238E27FC236}">
                <a16:creationId xmlns:a16="http://schemas.microsoft.com/office/drawing/2014/main" id="{A00F5AD4-30C3-D242-4D5B-9CF7C9025493}"/>
              </a:ext>
            </a:extLst>
          </p:cNvPr>
          <p:cNvSpPr/>
          <p:nvPr/>
        </p:nvSpPr>
        <p:spPr>
          <a:xfrm>
            <a:off x="9369371" y="335672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B563C50C-E7D6-8EF2-8DBF-4BFFC404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371" y="3356724"/>
            <a:ext cx="176943" cy="176943"/>
          </a:xfrm>
          <a:prstGeom prst="rect">
            <a:avLst/>
          </a:prstGeom>
        </p:spPr>
      </p:pic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A163E67C-6959-C366-C734-4B9A7FF2CE13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832305" y="327880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luxograma: Processo Alternativo 58">
            <a:extLst>
              <a:ext uri="{FF2B5EF4-FFF2-40B4-BE49-F238E27FC236}">
                <a16:creationId xmlns:a16="http://schemas.microsoft.com/office/drawing/2014/main" id="{FE03041D-43D7-5408-D68B-768F074CCB58}"/>
              </a:ext>
            </a:extLst>
          </p:cNvPr>
          <p:cNvSpPr/>
          <p:nvPr/>
        </p:nvSpPr>
        <p:spPr>
          <a:xfrm>
            <a:off x="9368629" y="363862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44949642-DBF2-0847-8EBE-2391C0C7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629" y="3638627"/>
            <a:ext cx="176943" cy="176943"/>
          </a:xfrm>
          <a:prstGeom prst="rect">
            <a:avLst/>
          </a:prstGeom>
        </p:spPr>
      </p:pic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BCF41DB5-54BD-FA5F-29D8-A1BD461B8E74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9831563" y="356070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24E42498-D227-9AE0-0576-5BF500B1E6D0}"/>
              </a:ext>
            </a:extLst>
          </p:cNvPr>
          <p:cNvCxnSpPr>
            <a:cxnSpLocks/>
          </p:cNvCxnSpPr>
          <p:nvPr/>
        </p:nvCxnSpPr>
        <p:spPr>
          <a:xfrm flipV="1">
            <a:off x="10424859" y="2940153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uxograma: Processo Alternativo 62">
            <a:extLst>
              <a:ext uri="{FF2B5EF4-FFF2-40B4-BE49-F238E27FC236}">
                <a16:creationId xmlns:a16="http://schemas.microsoft.com/office/drawing/2014/main" id="{C654BDD2-7F2E-7AD0-F663-D3D8116B18F3}"/>
              </a:ext>
            </a:extLst>
          </p:cNvPr>
          <p:cNvSpPr/>
          <p:nvPr/>
        </p:nvSpPr>
        <p:spPr>
          <a:xfrm>
            <a:off x="5723855" y="33368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588B8F84-319E-309B-80C8-A8CEBE9AD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55" y="3336815"/>
            <a:ext cx="176943" cy="176943"/>
          </a:xfrm>
          <a:prstGeom prst="rect">
            <a:avLst/>
          </a:prstGeom>
        </p:spPr>
      </p:pic>
      <p:sp>
        <p:nvSpPr>
          <p:cNvPr id="65" name="Retângulo de cantos arredondados 41">
            <a:extLst>
              <a:ext uri="{FF2B5EF4-FFF2-40B4-BE49-F238E27FC236}">
                <a16:creationId xmlns:a16="http://schemas.microsoft.com/office/drawing/2014/main" id="{890C6333-11ED-AE45-E72F-5963F7249F8A}"/>
              </a:ext>
            </a:extLst>
          </p:cNvPr>
          <p:cNvSpPr/>
          <p:nvPr/>
        </p:nvSpPr>
        <p:spPr>
          <a:xfrm>
            <a:off x="5700789" y="253889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Solicitar devolução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5B0AA23F-E9AE-D385-5C10-19781174FF81}"/>
              </a:ext>
            </a:extLst>
          </p:cNvPr>
          <p:cNvCxnSpPr>
            <a:cxnSpLocks/>
            <a:stCxn id="65" idx="2"/>
            <a:endCxn id="63" idx="0"/>
          </p:cNvCxnSpPr>
          <p:nvPr/>
        </p:nvCxnSpPr>
        <p:spPr>
          <a:xfrm>
            <a:off x="6186789" y="325889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Pentágono 6">
            <a:extLst>
              <a:ext uri="{FF2B5EF4-FFF2-40B4-BE49-F238E27FC236}">
                <a16:creationId xmlns:a16="http://schemas.microsoft.com/office/drawing/2014/main" id="{F6625169-CBCE-385F-B920-25AA0FDE2976}"/>
              </a:ext>
            </a:extLst>
          </p:cNvPr>
          <p:cNvSpPr/>
          <p:nvPr/>
        </p:nvSpPr>
        <p:spPr>
          <a:xfrm>
            <a:off x="5618374" y="238186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C8FD42F4-827D-7D98-4A65-C914DB95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55" y="2379685"/>
            <a:ext cx="198000" cy="198000"/>
          </a:xfrm>
          <a:prstGeom prst="rect">
            <a:avLst/>
          </a:prstGeom>
        </p:spPr>
      </p:pic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643F682D-76A0-92E5-447C-12B75DA40254}"/>
              </a:ext>
            </a:extLst>
          </p:cNvPr>
          <p:cNvCxnSpPr>
            <a:cxnSpLocks/>
            <a:stCxn id="65" idx="3"/>
          </p:cNvCxnSpPr>
          <p:nvPr/>
        </p:nvCxnSpPr>
        <p:spPr>
          <a:xfrm flipV="1">
            <a:off x="6672789" y="289598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uxograma: Processo Alternativo 69">
            <a:extLst>
              <a:ext uri="{FF2B5EF4-FFF2-40B4-BE49-F238E27FC236}">
                <a16:creationId xmlns:a16="http://schemas.microsoft.com/office/drawing/2014/main" id="{4C45664A-9D01-85B9-BB2A-041E9D41B2EB}"/>
              </a:ext>
            </a:extLst>
          </p:cNvPr>
          <p:cNvSpPr/>
          <p:nvPr/>
        </p:nvSpPr>
        <p:spPr>
          <a:xfrm>
            <a:off x="5723113" y="361871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id="{4344C5EB-05D2-E85C-A8CF-99EE0F69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113" y="3618718"/>
            <a:ext cx="176943" cy="176943"/>
          </a:xfrm>
          <a:prstGeom prst="rect">
            <a:avLst/>
          </a:prstGeom>
        </p:spPr>
      </p:pic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5522E694-6A1D-35E8-D06B-8AD6E6C990FE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6186047" y="354079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tângulo de cantos arredondados 41">
            <a:extLst>
              <a:ext uri="{FF2B5EF4-FFF2-40B4-BE49-F238E27FC236}">
                <a16:creationId xmlns:a16="http://schemas.microsoft.com/office/drawing/2014/main" id="{FD467FA3-87CE-D861-FE80-ACA17F459739}"/>
              </a:ext>
            </a:extLst>
          </p:cNvPr>
          <p:cNvSpPr/>
          <p:nvPr/>
        </p:nvSpPr>
        <p:spPr>
          <a:xfrm>
            <a:off x="10626719" y="2557579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OS </a:t>
            </a:r>
          </a:p>
        </p:txBody>
      </p:sp>
      <p:sp>
        <p:nvSpPr>
          <p:cNvPr id="74" name="Pentágono 6">
            <a:extLst>
              <a:ext uri="{FF2B5EF4-FFF2-40B4-BE49-F238E27FC236}">
                <a16:creationId xmlns:a16="http://schemas.microsoft.com/office/drawing/2014/main" id="{2DF79169-99D2-9BCC-106E-03321F85D81F}"/>
              </a:ext>
            </a:extLst>
          </p:cNvPr>
          <p:cNvSpPr/>
          <p:nvPr/>
        </p:nvSpPr>
        <p:spPr>
          <a:xfrm>
            <a:off x="10544304" y="2400548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3890943A-A347-251A-4F56-8BB0BB4C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5" y="2398369"/>
            <a:ext cx="198000" cy="198000"/>
          </a:xfrm>
          <a:prstGeom prst="rect">
            <a:avLst/>
          </a:prstGeom>
        </p:spPr>
      </p:pic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650DF798-25AD-3712-9FEB-279E62502790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11598719" y="2914673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uxograma: Processo Alternativo 76">
            <a:extLst>
              <a:ext uri="{FF2B5EF4-FFF2-40B4-BE49-F238E27FC236}">
                <a16:creationId xmlns:a16="http://schemas.microsoft.com/office/drawing/2014/main" id="{611D0AE8-B2EC-10C6-6FD1-943B5EBF9FD1}"/>
              </a:ext>
            </a:extLst>
          </p:cNvPr>
          <p:cNvSpPr/>
          <p:nvPr/>
        </p:nvSpPr>
        <p:spPr>
          <a:xfrm>
            <a:off x="10644718" y="335353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EFD12193-CF74-037E-F576-94F75476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718" y="3353532"/>
            <a:ext cx="176943" cy="176943"/>
          </a:xfrm>
          <a:prstGeom prst="rect">
            <a:avLst/>
          </a:prstGeom>
        </p:spPr>
      </p:pic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711E098B-AA7F-FA60-663D-F00E7DF0FDF0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11107652" y="327561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Fluxograma: Processo Alternativo 79">
            <a:extLst>
              <a:ext uri="{FF2B5EF4-FFF2-40B4-BE49-F238E27FC236}">
                <a16:creationId xmlns:a16="http://schemas.microsoft.com/office/drawing/2014/main" id="{65C4EE00-E5FF-2311-9FD9-A433052198C5}"/>
              </a:ext>
            </a:extLst>
          </p:cNvPr>
          <p:cNvSpPr/>
          <p:nvPr/>
        </p:nvSpPr>
        <p:spPr>
          <a:xfrm>
            <a:off x="10643976" y="363543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0CB02B46-2C20-2F14-87F8-5B9DE22F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976" y="3635435"/>
            <a:ext cx="176943" cy="176943"/>
          </a:xfrm>
          <a:prstGeom prst="rect">
            <a:avLst/>
          </a:prstGeom>
        </p:spPr>
      </p:pic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472BC4B-1DFE-961E-2DAE-9FBD8A5929A1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11106910" y="355751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Círculo: Vazio 82">
            <a:extLst>
              <a:ext uri="{FF2B5EF4-FFF2-40B4-BE49-F238E27FC236}">
                <a16:creationId xmlns:a16="http://schemas.microsoft.com/office/drawing/2014/main" id="{0CB547AB-3399-37C2-9DCC-ADB9216EC41B}"/>
              </a:ext>
            </a:extLst>
          </p:cNvPr>
          <p:cNvSpPr/>
          <p:nvPr/>
        </p:nvSpPr>
        <p:spPr>
          <a:xfrm>
            <a:off x="11787536" y="2784300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5" name="Retângulo: Único Canto Arredondado 84">
            <a:extLst>
              <a:ext uri="{FF2B5EF4-FFF2-40B4-BE49-F238E27FC236}">
                <a16:creationId xmlns:a16="http://schemas.microsoft.com/office/drawing/2014/main" id="{5338BFC5-4DB7-6253-3E74-3172BAE9EBDB}"/>
              </a:ext>
            </a:extLst>
          </p:cNvPr>
          <p:cNvSpPr/>
          <p:nvPr/>
        </p:nvSpPr>
        <p:spPr>
          <a:xfrm>
            <a:off x="9935501" y="606991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86" name="Retângulo de cantos arredondados 41">
            <a:extLst>
              <a:ext uri="{FF2B5EF4-FFF2-40B4-BE49-F238E27FC236}">
                <a16:creationId xmlns:a16="http://schemas.microsoft.com/office/drawing/2014/main" id="{9A59D141-1042-FE91-91F2-7C45BE12EF1E}"/>
              </a:ext>
            </a:extLst>
          </p:cNvPr>
          <p:cNvSpPr/>
          <p:nvPr/>
        </p:nvSpPr>
        <p:spPr>
          <a:xfrm>
            <a:off x="9978581" y="552608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9FE53D29-AB38-11E7-C837-22680DFEDD31}"/>
              </a:ext>
            </a:extLst>
          </p:cNvPr>
          <p:cNvSpPr txBox="1"/>
          <p:nvPr/>
        </p:nvSpPr>
        <p:spPr>
          <a:xfrm>
            <a:off x="9934496" y="5526082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8" name="Fluxograma: Processo Alternativo 87">
            <a:extLst>
              <a:ext uri="{FF2B5EF4-FFF2-40B4-BE49-F238E27FC236}">
                <a16:creationId xmlns:a16="http://schemas.microsoft.com/office/drawing/2014/main" id="{525670AC-E004-4F6B-14D3-19977D80DBE6}"/>
              </a:ext>
            </a:extLst>
          </p:cNvPr>
          <p:cNvSpPr/>
          <p:nvPr/>
        </p:nvSpPr>
        <p:spPr>
          <a:xfrm>
            <a:off x="9937691" y="581717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89" name="Imagem 88">
            <a:extLst>
              <a:ext uri="{FF2B5EF4-FFF2-40B4-BE49-F238E27FC236}">
                <a16:creationId xmlns:a16="http://schemas.microsoft.com/office/drawing/2014/main" id="{FD68110E-9B03-565D-2E2D-6A927A9CE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501" y="5846397"/>
            <a:ext cx="176943" cy="202783"/>
          </a:xfrm>
          <a:prstGeom prst="rect">
            <a:avLst/>
          </a:prstGeom>
        </p:spPr>
      </p:pic>
      <p:sp>
        <p:nvSpPr>
          <p:cNvPr id="90" name="CaixaDeTexto 89">
            <a:extLst>
              <a:ext uri="{FF2B5EF4-FFF2-40B4-BE49-F238E27FC236}">
                <a16:creationId xmlns:a16="http://schemas.microsoft.com/office/drawing/2014/main" id="{1EF41950-DFE7-21EC-45C4-18AFC98B734C}"/>
              </a:ext>
            </a:extLst>
          </p:cNvPr>
          <p:cNvSpPr txBox="1"/>
          <p:nvPr/>
        </p:nvSpPr>
        <p:spPr>
          <a:xfrm>
            <a:off x="10405809" y="584902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0B443558-715A-0B36-79B1-5B44FF0938DF}"/>
              </a:ext>
            </a:extLst>
          </p:cNvPr>
          <p:cNvSpPr txBox="1"/>
          <p:nvPr/>
        </p:nvSpPr>
        <p:spPr>
          <a:xfrm>
            <a:off x="10600631" y="637754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2" name="Pentágono 6">
            <a:extLst>
              <a:ext uri="{FF2B5EF4-FFF2-40B4-BE49-F238E27FC236}">
                <a16:creationId xmlns:a16="http://schemas.microsoft.com/office/drawing/2014/main" id="{A84B7284-E009-7A82-9EA4-048A2412B8E0}"/>
              </a:ext>
            </a:extLst>
          </p:cNvPr>
          <p:cNvSpPr/>
          <p:nvPr/>
        </p:nvSpPr>
        <p:spPr>
          <a:xfrm>
            <a:off x="9954482" y="637284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3" name="Imagem 92">
            <a:extLst>
              <a:ext uri="{FF2B5EF4-FFF2-40B4-BE49-F238E27FC236}">
                <a16:creationId xmlns:a16="http://schemas.microsoft.com/office/drawing/2014/main" id="{956CD1B5-1DD1-093B-7ACB-CAA23861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152" y="6385835"/>
            <a:ext cx="151633" cy="173777"/>
          </a:xfrm>
          <a:prstGeom prst="rect">
            <a:avLst/>
          </a:prstGeom>
        </p:spPr>
      </p:pic>
      <p:pic>
        <p:nvPicPr>
          <p:cNvPr id="94" name="Gráfico 93" descr="Relógio com preenchimento sólido">
            <a:extLst>
              <a:ext uri="{FF2B5EF4-FFF2-40B4-BE49-F238E27FC236}">
                <a16:creationId xmlns:a16="http://schemas.microsoft.com/office/drawing/2014/main" id="{7B5BDF4F-59BC-F398-20CA-FB972413F1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8914" y="6075225"/>
            <a:ext cx="166334" cy="190625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id="{51D3F2CA-CC18-D414-5211-3A63A2337050}"/>
              </a:ext>
            </a:extLst>
          </p:cNvPr>
          <p:cNvSpPr txBox="1"/>
          <p:nvPr/>
        </p:nvSpPr>
        <p:spPr>
          <a:xfrm>
            <a:off x="10756565" y="608480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E888DEA5-0CBD-306A-4A0B-F82D91D12E9B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3: parte 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40063044-F36D-2367-AC6E-994C8592DD3C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84431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2269720E-BD14-3B5D-52DB-314D446A1DAB}"/>
              </a:ext>
            </a:extLst>
          </p:cNvPr>
          <p:cNvSpPr/>
          <p:nvPr/>
        </p:nvSpPr>
        <p:spPr>
          <a:xfrm>
            <a:off x="380966" y="2344836"/>
            <a:ext cx="11331213" cy="21870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EA3912FC-2013-03D5-E67C-086D69C06A69}"/>
              </a:ext>
            </a:extLst>
          </p:cNvPr>
          <p:cNvSpPr/>
          <p:nvPr/>
        </p:nvSpPr>
        <p:spPr>
          <a:xfrm>
            <a:off x="9935501" y="606991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de cantos arredondados 41">
            <a:extLst>
              <a:ext uri="{FF2B5EF4-FFF2-40B4-BE49-F238E27FC236}">
                <a16:creationId xmlns:a16="http://schemas.microsoft.com/office/drawing/2014/main" id="{80518099-B818-9EED-6E27-64978F9C5833}"/>
              </a:ext>
            </a:extLst>
          </p:cNvPr>
          <p:cNvSpPr/>
          <p:nvPr/>
        </p:nvSpPr>
        <p:spPr>
          <a:xfrm>
            <a:off x="9978581" y="552608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A6D0D8-B99B-B16D-874A-E8C2F5A8B355}"/>
              </a:ext>
            </a:extLst>
          </p:cNvPr>
          <p:cNvSpPr txBox="1"/>
          <p:nvPr/>
        </p:nvSpPr>
        <p:spPr>
          <a:xfrm>
            <a:off x="9934496" y="5526082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9D503347-2341-F654-556F-2ED4CDD58759}"/>
              </a:ext>
            </a:extLst>
          </p:cNvPr>
          <p:cNvSpPr/>
          <p:nvPr/>
        </p:nvSpPr>
        <p:spPr>
          <a:xfrm>
            <a:off x="9937691" y="581717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3B9C07-F17F-524B-B3AC-00D8707D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01" y="5846397"/>
            <a:ext cx="176943" cy="2027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1118F24-BA0E-B157-9FD6-6133A547C4C9}"/>
              </a:ext>
            </a:extLst>
          </p:cNvPr>
          <p:cNvSpPr txBox="1"/>
          <p:nvPr/>
        </p:nvSpPr>
        <p:spPr>
          <a:xfrm>
            <a:off x="10405809" y="584902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49DDDD-C246-3DE2-19F5-25757F006A39}"/>
              </a:ext>
            </a:extLst>
          </p:cNvPr>
          <p:cNvSpPr txBox="1"/>
          <p:nvPr/>
        </p:nvSpPr>
        <p:spPr>
          <a:xfrm>
            <a:off x="10600631" y="637754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" name="Pentágono 6">
            <a:extLst>
              <a:ext uri="{FF2B5EF4-FFF2-40B4-BE49-F238E27FC236}">
                <a16:creationId xmlns:a16="http://schemas.microsoft.com/office/drawing/2014/main" id="{87241090-AB73-B806-EE06-B9DD0E28FE24}"/>
              </a:ext>
            </a:extLst>
          </p:cNvPr>
          <p:cNvSpPr/>
          <p:nvPr/>
        </p:nvSpPr>
        <p:spPr>
          <a:xfrm>
            <a:off x="9954482" y="637284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02A3A44-A7BB-F10A-02D6-4A590406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152" y="6385835"/>
            <a:ext cx="151633" cy="173777"/>
          </a:xfrm>
          <a:prstGeom prst="rect">
            <a:avLst/>
          </a:prstGeom>
        </p:spPr>
      </p:pic>
      <p:pic>
        <p:nvPicPr>
          <p:cNvPr id="11" name="Gráfico 10" descr="Relógio com preenchimento sólido">
            <a:extLst>
              <a:ext uri="{FF2B5EF4-FFF2-40B4-BE49-F238E27FC236}">
                <a16:creationId xmlns:a16="http://schemas.microsoft.com/office/drawing/2014/main" id="{703346CE-D4AA-70DF-E26F-256C27DE41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8914" y="6075225"/>
            <a:ext cx="166334" cy="190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0671CC-C21B-8E65-5DEE-BBDC5D5DB271}"/>
              </a:ext>
            </a:extLst>
          </p:cNvPr>
          <p:cNvSpPr txBox="1"/>
          <p:nvPr/>
        </p:nvSpPr>
        <p:spPr>
          <a:xfrm>
            <a:off x="10756565" y="608480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BAF759-6658-ED32-2F76-7A9B3035DD29}"/>
              </a:ext>
            </a:extLst>
          </p:cNvPr>
          <p:cNvSpPr txBox="1"/>
          <p:nvPr/>
        </p:nvSpPr>
        <p:spPr>
          <a:xfrm>
            <a:off x="1111443" y="2058978"/>
            <a:ext cx="364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2. Atendimento Mau uso - ARKLOK</a:t>
            </a: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E5C87208-96F5-B133-78AC-E7D4F753908F}"/>
              </a:ext>
            </a:extLst>
          </p:cNvPr>
          <p:cNvSpPr/>
          <p:nvPr/>
        </p:nvSpPr>
        <p:spPr>
          <a:xfrm>
            <a:off x="1376314" y="254976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laudo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874BD7E-66B2-F59D-8DBD-F008B38FF28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246249" y="2907752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ágono 6">
            <a:extLst>
              <a:ext uri="{FF2B5EF4-FFF2-40B4-BE49-F238E27FC236}">
                <a16:creationId xmlns:a16="http://schemas.microsoft.com/office/drawing/2014/main" id="{8F253929-83DD-0DAC-65B1-82360912941E}"/>
              </a:ext>
            </a:extLst>
          </p:cNvPr>
          <p:cNvSpPr/>
          <p:nvPr/>
        </p:nvSpPr>
        <p:spPr>
          <a:xfrm>
            <a:off x="1293899" y="2392732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C630FD5-953E-B055-B21D-E57D74C4C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80" y="2390553"/>
            <a:ext cx="198000" cy="19800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AE3CD9B-F394-FD0A-CAFD-0C5B50833246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2348314" y="2909763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222;g1e5bc5d4dfe_0_2837">
            <a:extLst>
              <a:ext uri="{FF2B5EF4-FFF2-40B4-BE49-F238E27FC236}">
                <a16:creationId xmlns:a16="http://schemas.microsoft.com/office/drawing/2014/main" id="{B031ADD2-0CC2-1AAE-1D3E-BBAE97D35F6E}"/>
              </a:ext>
            </a:extLst>
          </p:cNvPr>
          <p:cNvSpPr/>
          <p:nvPr/>
        </p:nvSpPr>
        <p:spPr>
          <a:xfrm>
            <a:off x="805194" y="2759675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4F95197C-25E7-B74C-A9A1-3826AA5B67DA}"/>
              </a:ext>
            </a:extLst>
          </p:cNvPr>
          <p:cNvSpPr/>
          <p:nvPr/>
        </p:nvSpPr>
        <p:spPr>
          <a:xfrm>
            <a:off x="2541579" y="334890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8917A18-F10A-66E5-D258-FA670FBE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79" y="3348908"/>
            <a:ext cx="176943" cy="176943"/>
          </a:xfrm>
          <a:prstGeom prst="rect">
            <a:avLst/>
          </a:prstGeom>
        </p:spPr>
      </p:pic>
      <p:sp>
        <p:nvSpPr>
          <p:cNvPr id="22" name="Retângulo de cantos arredondados 41">
            <a:extLst>
              <a:ext uri="{FF2B5EF4-FFF2-40B4-BE49-F238E27FC236}">
                <a16:creationId xmlns:a16="http://schemas.microsoft.com/office/drawing/2014/main" id="{8B87F6E2-A725-33B4-1492-6C4170CBB602}"/>
              </a:ext>
            </a:extLst>
          </p:cNvPr>
          <p:cNvSpPr/>
          <p:nvPr/>
        </p:nvSpPr>
        <p:spPr>
          <a:xfrm>
            <a:off x="2518513" y="255098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assistência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0671257-654A-5003-ECBD-4FC84524E8D3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3004513" y="327098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entágono 6">
            <a:extLst>
              <a:ext uri="{FF2B5EF4-FFF2-40B4-BE49-F238E27FC236}">
                <a16:creationId xmlns:a16="http://schemas.microsoft.com/office/drawing/2014/main" id="{89828AF7-857D-067A-0EE3-6CDCE9FE6A83}"/>
              </a:ext>
            </a:extLst>
          </p:cNvPr>
          <p:cNvSpPr/>
          <p:nvPr/>
        </p:nvSpPr>
        <p:spPr>
          <a:xfrm>
            <a:off x="2436098" y="2393957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8B87ECF-8B14-CFC4-9F2A-72BBCE76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79" y="2391778"/>
            <a:ext cx="198000" cy="198000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3D752B1-41D6-D161-0BA1-C936E15E6BE2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490513" y="2908082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Alternativo 26">
            <a:extLst>
              <a:ext uri="{FF2B5EF4-FFF2-40B4-BE49-F238E27FC236}">
                <a16:creationId xmlns:a16="http://schemas.microsoft.com/office/drawing/2014/main" id="{9E6E0580-E877-B8F7-DF23-354A1ABF478E}"/>
              </a:ext>
            </a:extLst>
          </p:cNvPr>
          <p:cNvSpPr/>
          <p:nvPr/>
        </p:nvSpPr>
        <p:spPr>
          <a:xfrm>
            <a:off x="6369481" y="388614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9DB6381-3054-B20C-85AF-2A7B12DE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481" y="3886147"/>
            <a:ext cx="176943" cy="176943"/>
          </a:xfrm>
          <a:prstGeom prst="rect">
            <a:avLst/>
          </a:prstGeom>
        </p:spPr>
      </p:pic>
      <p:sp>
        <p:nvSpPr>
          <p:cNvPr id="29" name="Retângulo de cantos arredondados 41">
            <a:extLst>
              <a:ext uri="{FF2B5EF4-FFF2-40B4-BE49-F238E27FC236}">
                <a16:creationId xmlns:a16="http://schemas.microsoft.com/office/drawing/2014/main" id="{333AA8C0-4DAA-38B7-F7D8-B53129123D57}"/>
              </a:ext>
            </a:extLst>
          </p:cNvPr>
          <p:cNvSpPr/>
          <p:nvPr/>
        </p:nvSpPr>
        <p:spPr>
          <a:xfrm>
            <a:off x="6346415" y="30882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 para descontar na conta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AD41E42-DF40-0A0A-0B17-D71CFB764CEB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>
            <a:off x="6832415" y="380822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entágono 6">
            <a:extLst>
              <a:ext uri="{FF2B5EF4-FFF2-40B4-BE49-F238E27FC236}">
                <a16:creationId xmlns:a16="http://schemas.microsoft.com/office/drawing/2014/main" id="{7DC5D717-8B66-F489-D365-BECAD7DF3B5E}"/>
              </a:ext>
            </a:extLst>
          </p:cNvPr>
          <p:cNvSpPr/>
          <p:nvPr/>
        </p:nvSpPr>
        <p:spPr>
          <a:xfrm>
            <a:off x="6264000" y="2931196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64DF6BE-AAFA-CBD1-0DEE-95C992F4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81" y="2929017"/>
            <a:ext cx="198000" cy="19800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5313075-E03E-854C-2133-53C490F58068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318415" y="3445321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1757D5C3-B202-156F-286F-EEFC623D2DC6}"/>
              </a:ext>
            </a:extLst>
          </p:cNvPr>
          <p:cNvSpPr/>
          <p:nvPr/>
        </p:nvSpPr>
        <p:spPr>
          <a:xfrm>
            <a:off x="6368739" y="416805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5D19A8A5-59CE-1DE1-94ED-81F52679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39" y="4168050"/>
            <a:ext cx="176943" cy="176943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72454BFE-9E9E-0864-9DCC-7C432A7285F3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831673" y="409013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70A981A6-234C-2667-D44F-E3E4F0828356}"/>
              </a:ext>
            </a:extLst>
          </p:cNvPr>
          <p:cNvSpPr/>
          <p:nvPr/>
        </p:nvSpPr>
        <p:spPr>
          <a:xfrm>
            <a:off x="7530294" y="387921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03F6EBF-101B-127E-59A2-46CEF0CC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94" y="3879211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F0F63CF4-CD7B-8188-A671-423242447D09}"/>
              </a:ext>
            </a:extLst>
          </p:cNvPr>
          <p:cNvSpPr/>
          <p:nvPr/>
        </p:nvSpPr>
        <p:spPr>
          <a:xfrm>
            <a:off x="7507228" y="308129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manutenção e atualizar o card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1F64EFB-A013-19EE-9B37-A63D3CC85C3C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7993228" y="380129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entágono 6">
            <a:extLst>
              <a:ext uri="{FF2B5EF4-FFF2-40B4-BE49-F238E27FC236}">
                <a16:creationId xmlns:a16="http://schemas.microsoft.com/office/drawing/2014/main" id="{19469B58-76A2-7486-9556-B54D61A7C9F4}"/>
              </a:ext>
            </a:extLst>
          </p:cNvPr>
          <p:cNvSpPr/>
          <p:nvPr/>
        </p:nvSpPr>
        <p:spPr>
          <a:xfrm>
            <a:off x="7424813" y="292426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 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44D4F99-7C87-8FAC-B459-6A19EB6B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294" y="2922081"/>
            <a:ext cx="198000" cy="198000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703DD1F9-B240-839B-DAFF-BE10FD1B3210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8479228" y="343838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8AC6B38-5EF9-CAF5-F64D-CBAA3F66372F}"/>
              </a:ext>
            </a:extLst>
          </p:cNvPr>
          <p:cNvGrpSpPr/>
          <p:nvPr/>
        </p:nvGrpSpPr>
        <p:grpSpPr>
          <a:xfrm>
            <a:off x="3702258" y="2445424"/>
            <a:ext cx="1115974" cy="894054"/>
            <a:chOff x="5942909" y="3750870"/>
            <a:chExt cx="1070397" cy="753917"/>
          </a:xfrm>
        </p:grpSpPr>
        <p:sp>
          <p:nvSpPr>
            <p:cNvPr id="45" name="Losango 44">
              <a:extLst>
                <a:ext uri="{FF2B5EF4-FFF2-40B4-BE49-F238E27FC236}">
                  <a16:creationId xmlns:a16="http://schemas.microsoft.com/office/drawing/2014/main" id="{101DC158-67C4-8D23-807C-A330DFC59C7D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E3922D59-C461-95CD-8934-ECFDCA50F0C7}"/>
                </a:ext>
              </a:extLst>
            </p:cNvPr>
            <p:cNvSpPr txBox="1"/>
            <p:nvPr/>
          </p:nvSpPr>
          <p:spPr>
            <a:xfrm>
              <a:off x="6054814" y="3997309"/>
              <a:ext cx="864606" cy="31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Cliente aceitou?</a:t>
              </a:r>
            </a:p>
          </p:txBody>
        </p:sp>
      </p:grp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C704C76-5136-BA6A-B776-6303FBB9B9A9}"/>
              </a:ext>
            </a:extLst>
          </p:cNvPr>
          <p:cNvCxnSpPr>
            <a:cxnSpLocks/>
            <a:stCxn id="45" idx="0"/>
            <a:endCxn id="56" idx="2"/>
          </p:cNvCxnSpPr>
          <p:nvPr/>
        </p:nvCxnSpPr>
        <p:spPr>
          <a:xfrm rot="5400000" flipH="1" flipV="1">
            <a:off x="4653024" y="1918131"/>
            <a:ext cx="134515" cy="920072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669539AB-A3FC-E316-D241-91477E95D2A9}"/>
              </a:ext>
            </a:extLst>
          </p:cNvPr>
          <p:cNvCxnSpPr>
            <a:cxnSpLocks/>
            <a:stCxn id="45" idx="2"/>
            <a:endCxn id="51" idx="1"/>
          </p:cNvCxnSpPr>
          <p:nvPr/>
        </p:nvCxnSpPr>
        <p:spPr>
          <a:xfrm rot="16200000" flipH="1">
            <a:off x="4614358" y="2985365"/>
            <a:ext cx="106102" cy="81432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48CFDA9-94B4-A13A-9298-B23DAAA0B75C}"/>
              </a:ext>
            </a:extLst>
          </p:cNvPr>
          <p:cNvSpPr txBox="1"/>
          <p:nvPr/>
        </p:nvSpPr>
        <p:spPr>
          <a:xfrm>
            <a:off x="4387199" y="331580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180C3B0-57C9-E24B-7906-D595ACFDB388}"/>
              </a:ext>
            </a:extLst>
          </p:cNvPr>
          <p:cNvSpPr txBox="1"/>
          <p:nvPr/>
        </p:nvSpPr>
        <p:spPr>
          <a:xfrm>
            <a:off x="4434348" y="2210559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51" name="Retângulo de cantos arredondados 41">
            <a:extLst>
              <a:ext uri="{FF2B5EF4-FFF2-40B4-BE49-F238E27FC236}">
                <a16:creationId xmlns:a16="http://schemas.microsoft.com/office/drawing/2014/main" id="{2A70AF9A-EEF2-93F9-6EC7-56ACE7F888E0}"/>
              </a:ext>
            </a:extLst>
          </p:cNvPr>
          <p:cNvSpPr/>
          <p:nvPr/>
        </p:nvSpPr>
        <p:spPr>
          <a:xfrm>
            <a:off x="5074573" y="308558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2" name="Pentágono 6">
            <a:extLst>
              <a:ext uri="{FF2B5EF4-FFF2-40B4-BE49-F238E27FC236}">
                <a16:creationId xmlns:a16="http://schemas.microsoft.com/office/drawing/2014/main" id="{D6FA6C29-6F6D-D65D-21AB-27F627000A7E}"/>
              </a:ext>
            </a:extLst>
          </p:cNvPr>
          <p:cNvSpPr/>
          <p:nvPr/>
        </p:nvSpPr>
        <p:spPr>
          <a:xfrm>
            <a:off x="5074573" y="2923330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Atendimento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0DB0DA3-E9B8-573E-47D2-5CC3C9EA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55" y="2913246"/>
            <a:ext cx="198000" cy="198000"/>
          </a:xfrm>
          <a:prstGeom prst="rect">
            <a:avLst/>
          </a:prstGeom>
        </p:spPr>
      </p:pic>
      <p:sp>
        <p:nvSpPr>
          <p:cNvPr id="54" name="Fluxograma: Processo Alternativo 53">
            <a:extLst>
              <a:ext uri="{FF2B5EF4-FFF2-40B4-BE49-F238E27FC236}">
                <a16:creationId xmlns:a16="http://schemas.microsoft.com/office/drawing/2014/main" id="{62C9E54D-E9EF-6977-AD0B-69AE828BFCF0}"/>
              </a:ext>
            </a:extLst>
          </p:cNvPr>
          <p:cNvSpPr/>
          <p:nvPr/>
        </p:nvSpPr>
        <p:spPr>
          <a:xfrm>
            <a:off x="5096357" y="389260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8CA83056-6BC8-C84B-ABE1-0798FA2E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11" y="3908700"/>
            <a:ext cx="176943" cy="176943"/>
          </a:xfrm>
          <a:prstGeom prst="rect">
            <a:avLst/>
          </a:prstGeom>
        </p:spPr>
      </p:pic>
      <p:sp>
        <p:nvSpPr>
          <p:cNvPr id="56" name="Círculo: Vazio 55">
            <a:extLst>
              <a:ext uri="{FF2B5EF4-FFF2-40B4-BE49-F238E27FC236}">
                <a16:creationId xmlns:a16="http://schemas.microsoft.com/office/drawing/2014/main" id="{619D7C0A-D349-1743-2CF2-C8FAD62BA69C}"/>
              </a:ext>
            </a:extLst>
          </p:cNvPr>
          <p:cNvSpPr/>
          <p:nvPr/>
        </p:nvSpPr>
        <p:spPr>
          <a:xfrm>
            <a:off x="5180317" y="2159709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A649BC12-9C96-976A-B1CE-E8EDEF733E7B}"/>
              </a:ext>
            </a:extLst>
          </p:cNvPr>
          <p:cNvCxnSpPr>
            <a:cxnSpLocks/>
            <a:stCxn id="51" idx="2"/>
            <a:endCxn id="54" idx="0"/>
          </p:cNvCxnSpPr>
          <p:nvPr/>
        </p:nvCxnSpPr>
        <p:spPr>
          <a:xfrm>
            <a:off x="5560573" y="3805580"/>
            <a:ext cx="184" cy="870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63C17C01-AEDD-E6DB-ECFF-8387BF0EF25D}"/>
              </a:ext>
            </a:extLst>
          </p:cNvPr>
          <p:cNvCxnSpPr>
            <a:cxnSpLocks/>
            <a:stCxn id="51" idx="3"/>
            <a:endCxn id="29" idx="1"/>
          </p:cNvCxnSpPr>
          <p:nvPr/>
        </p:nvCxnSpPr>
        <p:spPr>
          <a:xfrm>
            <a:off x="6046573" y="3445580"/>
            <a:ext cx="299842" cy="2647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41">
            <a:extLst>
              <a:ext uri="{FF2B5EF4-FFF2-40B4-BE49-F238E27FC236}">
                <a16:creationId xmlns:a16="http://schemas.microsoft.com/office/drawing/2014/main" id="{6A97AA8B-7961-6004-FE50-C61A51DF90B6}"/>
              </a:ext>
            </a:extLst>
          </p:cNvPr>
          <p:cNvSpPr/>
          <p:nvPr/>
        </p:nvSpPr>
        <p:spPr>
          <a:xfrm>
            <a:off x="8660850" y="306696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card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0" name="Pentágono 6">
            <a:extLst>
              <a:ext uri="{FF2B5EF4-FFF2-40B4-BE49-F238E27FC236}">
                <a16:creationId xmlns:a16="http://schemas.microsoft.com/office/drawing/2014/main" id="{7E1748AE-8C5D-E77D-9ADC-9DFB137CEC4A}"/>
              </a:ext>
            </a:extLst>
          </p:cNvPr>
          <p:cNvSpPr/>
          <p:nvPr/>
        </p:nvSpPr>
        <p:spPr>
          <a:xfrm>
            <a:off x="8578435" y="290993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0098AA65-01BD-15E5-CDEF-BB07D1F2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16" y="2907752"/>
            <a:ext cx="198000" cy="198000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51840E3D-2071-4606-AAB2-C65D1E2410CC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9632850" y="342405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uxograma: Processo Alternativo 62">
            <a:extLst>
              <a:ext uri="{FF2B5EF4-FFF2-40B4-BE49-F238E27FC236}">
                <a16:creationId xmlns:a16="http://schemas.microsoft.com/office/drawing/2014/main" id="{0C32E0A0-8E6C-7C8E-F6C1-91C857032A89}"/>
              </a:ext>
            </a:extLst>
          </p:cNvPr>
          <p:cNvSpPr/>
          <p:nvPr/>
        </p:nvSpPr>
        <p:spPr>
          <a:xfrm>
            <a:off x="8678849" y="38629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BB39E756-E3AE-F3E0-EB4D-9CB8E8F2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849" y="3862915"/>
            <a:ext cx="176943" cy="176943"/>
          </a:xfrm>
          <a:prstGeom prst="rect">
            <a:avLst/>
          </a:prstGeom>
        </p:spPr>
      </p:pic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54DCCB9F-3BA8-CFDE-9363-7FCE29771B02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9141783" y="378499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írculo: Vazio 65">
            <a:extLst>
              <a:ext uri="{FF2B5EF4-FFF2-40B4-BE49-F238E27FC236}">
                <a16:creationId xmlns:a16="http://schemas.microsoft.com/office/drawing/2014/main" id="{174646AB-F2E6-0BAB-0FA8-87ABD2BEE36A}"/>
              </a:ext>
            </a:extLst>
          </p:cNvPr>
          <p:cNvSpPr/>
          <p:nvPr/>
        </p:nvSpPr>
        <p:spPr>
          <a:xfrm>
            <a:off x="9832985" y="3272855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BC4ECF2-887E-0EB3-F703-89CD2E80E66E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4: parte 1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8504CC7-21D8-CD24-26CA-B0B7C807285F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6196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tângulo 94">
            <a:extLst>
              <a:ext uri="{FF2B5EF4-FFF2-40B4-BE49-F238E27FC236}">
                <a16:creationId xmlns:a16="http://schemas.microsoft.com/office/drawing/2014/main" id="{BA8CCAF2-C023-BCAF-66CB-6491CB1EF5A7}"/>
              </a:ext>
            </a:extLst>
          </p:cNvPr>
          <p:cNvSpPr/>
          <p:nvPr/>
        </p:nvSpPr>
        <p:spPr>
          <a:xfrm>
            <a:off x="430393" y="2403963"/>
            <a:ext cx="11331213" cy="218709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C531F388-A315-9207-31E5-D5D966EE44E3}"/>
              </a:ext>
            </a:extLst>
          </p:cNvPr>
          <p:cNvSpPr/>
          <p:nvPr/>
        </p:nvSpPr>
        <p:spPr>
          <a:xfrm>
            <a:off x="9800405" y="593469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de cantos arredondados 41">
            <a:extLst>
              <a:ext uri="{FF2B5EF4-FFF2-40B4-BE49-F238E27FC236}">
                <a16:creationId xmlns:a16="http://schemas.microsoft.com/office/drawing/2014/main" id="{C6680835-25F4-3C33-6FFD-554734C4D07D}"/>
              </a:ext>
            </a:extLst>
          </p:cNvPr>
          <p:cNvSpPr/>
          <p:nvPr/>
        </p:nvSpPr>
        <p:spPr>
          <a:xfrm>
            <a:off x="9843485" y="539086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3EBBFF-C1AB-00E6-7379-2577B2DD4F55}"/>
              </a:ext>
            </a:extLst>
          </p:cNvPr>
          <p:cNvSpPr txBox="1"/>
          <p:nvPr/>
        </p:nvSpPr>
        <p:spPr>
          <a:xfrm>
            <a:off x="9739040" y="5429268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76ABAB22-A6A8-EB10-512B-F70C96137735}"/>
              </a:ext>
            </a:extLst>
          </p:cNvPr>
          <p:cNvSpPr/>
          <p:nvPr/>
        </p:nvSpPr>
        <p:spPr>
          <a:xfrm>
            <a:off x="9802595" y="568195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099913-F9E4-A165-F166-359858E4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05" y="5711177"/>
            <a:ext cx="176943" cy="2027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4D9D600-41B8-FB56-C68C-77400E633A46}"/>
              </a:ext>
            </a:extLst>
          </p:cNvPr>
          <p:cNvSpPr txBox="1"/>
          <p:nvPr/>
        </p:nvSpPr>
        <p:spPr>
          <a:xfrm>
            <a:off x="10270713" y="571380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2CDA99-967B-0736-B195-A402136D7110}"/>
              </a:ext>
            </a:extLst>
          </p:cNvPr>
          <p:cNvSpPr txBox="1"/>
          <p:nvPr/>
        </p:nvSpPr>
        <p:spPr>
          <a:xfrm>
            <a:off x="10465535" y="624232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" name="Pentágono 6">
            <a:extLst>
              <a:ext uri="{FF2B5EF4-FFF2-40B4-BE49-F238E27FC236}">
                <a16:creationId xmlns:a16="http://schemas.microsoft.com/office/drawing/2014/main" id="{9D6B9813-A016-3702-02CF-DFC33F7BB796}"/>
              </a:ext>
            </a:extLst>
          </p:cNvPr>
          <p:cNvSpPr/>
          <p:nvPr/>
        </p:nvSpPr>
        <p:spPr>
          <a:xfrm>
            <a:off x="9819386" y="623762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39EF4D-B4CE-474B-E40B-53186A58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56" y="6250615"/>
            <a:ext cx="151633" cy="173777"/>
          </a:xfrm>
          <a:prstGeom prst="rect">
            <a:avLst/>
          </a:prstGeom>
        </p:spPr>
      </p:pic>
      <p:pic>
        <p:nvPicPr>
          <p:cNvPr id="11" name="Gráfico 10" descr="Relógio com preenchimento sólido">
            <a:extLst>
              <a:ext uri="{FF2B5EF4-FFF2-40B4-BE49-F238E27FC236}">
                <a16:creationId xmlns:a16="http://schemas.microsoft.com/office/drawing/2014/main" id="{C4CAACA4-0321-2DBB-F20E-719163899D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3818" y="5940005"/>
            <a:ext cx="166334" cy="190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82A21B-B6C0-9558-44C4-31E6A67927FB}"/>
              </a:ext>
            </a:extLst>
          </p:cNvPr>
          <p:cNvSpPr txBox="1"/>
          <p:nvPr/>
        </p:nvSpPr>
        <p:spPr>
          <a:xfrm>
            <a:off x="10621469" y="594958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3F497A-3B89-6704-6A31-9CC7483333A1}"/>
              </a:ext>
            </a:extLst>
          </p:cNvPr>
          <p:cNvSpPr txBox="1"/>
          <p:nvPr/>
        </p:nvSpPr>
        <p:spPr>
          <a:xfrm>
            <a:off x="352716" y="2140544"/>
            <a:ext cx="401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3. Atendimento Defeito - ARKLOK</a:t>
            </a: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ACC12B49-C0D8-9F9C-F00E-8340268812C5}"/>
              </a:ext>
            </a:extLst>
          </p:cNvPr>
          <p:cNvSpPr/>
          <p:nvPr/>
        </p:nvSpPr>
        <p:spPr>
          <a:xfrm>
            <a:off x="914465" y="270900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laudo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5A14BE5-185D-795E-2FDE-B95A4092688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84400" y="3066989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ágono 6">
            <a:extLst>
              <a:ext uri="{FF2B5EF4-FFF2-40B4-BE49-F238E27FC236}">
                <a16:creationId xmlns:a16="http://schemas.microsoft.com/office/drawing/2014/main" id="{77A84CA1-5C1F-61A1-CF9A-9C4376C69CD2}"/>
              </a:ext>
            </a:extLst>
          </p:cNvPr>
          <p:cNvSpPr/>
          <p:nvPr/>
        </p:nvSpPr>
        <p:spPr>
          <a:xfrm>
            <a:off x="832050" y="255196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5207EC1-237B-033B-3514-E515A43B9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1" y="2549790"/>
            <a:ext cx="198000" cy="19800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08C33AA-6BF7-C74C-71A9-AAE37D951ED0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1886465" y="3069000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222;g1e5bc5d4dfe_0_2837">
            <a:extLst>
              <a:ext uri="{FF2B5EF4-FFF2-40B4-BE49-F238E27FC236}">
                <a16:creationId xmlns:a16="http://schemas.microsoft.com/office/drawing/2014/main" id="{58E1801A-BD96-2F06-4D23-FA9F2796B5F5}"/>
              </a:ext>
            </a:extLst>
          </p:cNvPr>
          <p:cNvSpPr/>
          <p:nvPr/>
        </p:nvSpPr>
        <p:spPr>
          <a:xfrm>
            <a:off x="343345" y="2918912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A6214F6F-C195-0488-780C-A232D11698D5}"/>
              </a:ext>
            </a:extLst>
          </p:cNvPr>
          <p:cNvSpPr/>
          <p:nvPr/>
        </p:nvSpPr>
        <p:spPr>
          <a:xfrm>
            <a:off x="2079730" y="350814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92225C6-DEE2-6CEE-E7C0-17157829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30" y="3508145"/>
            <a:ext cx="176943" cy="176943"/>
          </a:xfrm>
          <a:prstGeom prst="rect">
            <a:avLst/>
          </a:prstGeom>
        </p:spPr>
      </p:pic>
      <p:sp>
        <p:nvSpPr>
          <p:cNvPr id="22" name="Retângulo de cantos arredondados 41">
            <a:extLst>
              <a:ext uri="{FF2B5EF4-FFF2-40B4-BE49-F238E27FC236}">
                <a16:creationId xmlns:a16="http://schemas.microsoft.com/office/drawing/2014/main" id="{E0A810E4-E0A6-DE9E-4881-4DD53241E2C8}"/>
              </a:ext>
            </a:extLst>
          </p:cNvPr>
          <p:cNvSpPr/>
          <p:nvPr/>
        </p:nvSpPr>
        <p:spPr>
          <a:xfrm>
            <a:off x="2056664" y="271022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 coleta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619CFEC-CED1-3DFA-DEA1-B84969528337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2542664" y="343022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entágono 6">
            <a:extLst>
              <a:ext uri="{FF2B5EF4-FFF2-40B4-BE49-F238E27FC236}">
                <a16:creationId xmlns:a16="http://schemas.microsoft.com/office/drawing/2014/main" id="{7658017B-6991-0E58-4535-5394E19ED3C8}"/>
              </a:ext>
            </a:extLst>
          </p:cNvPr>
          <p:cNvSpPr/>
          <p:nvPr/>
        </p:nvSpPr>
        <p:spPr>
          <a:xfrm>
            <a:off x="1974249" y="255319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020181E-9C6D-9681-B735-C8CAF0DF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30" y="2551015"/>
            <a:ext cx="198000" cy="198000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DE9642E-C8DC-1F1B-01E0-C23447C84FEA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028664" y="306731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Alternativo 26">
            <a:extLst>
              <a:ext uri="{FF2B5EF4-FFF2-40B4-BE49-F238E27FC236}">
                <a16:creationId xmlns:a16="http://schemas.microsoft.com/office/drawing/2014/main" id="{B1F19DA2-F40A-2304-75E3-0632A1C36F7D}"/>
              </a:ext>
            </a:extLst>
          </p:cNvPr>
          <p:cNvSpPr/>
          <p:nvPr/>
        </p:nvSpPr>
        <p:spPr>
          <a:xfrm>
            <a:off x="3241061" y="349286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A31C585-0CCD-64C1-3D09-79104729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61" y="3492863"/>
            <a:ext cx="176943" cy="176943"/>
          </a:xfrm>
          <a:prstGeom prst="rect">
            <a:avLst/>
          </a:prstGeom>
        </p:spPr>
      </p:pic>
      <p:sp>
        <p:nvSpPr>
          <p:cNvPr id="29" name="Retângulo de cantos arredondados 41">
            <a:extLst>
              <a:ext uri="{FF2B5EF4-FFF2-40B4-BE49-F238E27FC236}">
                <a16:creationId xmlns:a16="http://schemas.microsoft.com/office/drawing/2014/main" id="{AF9F16A6-13A0-EA46-C8E2-A5A762536B91}"/>
              </a:ext>
            </a:extLst>
          </p:cNvPr>
          <p:cNvSpPr/>
          <p:nvPr/>
        </p:nvSpPr>
        <p:spPr>
          <a:xfrm>
            <a:off x="3217995" y="269494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0FA467C-20BB-4F87-8DF7-8B5CE5BBDC56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>
            <a:off x="3703995" y="341494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entágono 6">
            <a:extLst>
              <a:ext uri="{FF2B5EF4-FFF2-40B4-BE49-F238E27FC236}">
                <a16:creationId xmlns:a16="http://schemas.microsoft.com/office/drawing/2014/main" id="{68BAB2F4-E627-D92A-67E0-CB7B55171A86}"/>
              </a:ext>
            </a:extLst>
          </p:cNvPr>
          <p:cNvSpPr/>
          <p:nvPr/>
        </p:nvSpPr>
        <p:spPr>
          <a:xfrm>
            <a:off x="3135580" y="2537912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05F35DE-B807-0789-BFA7-1820685C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2535733"/>
            <a:ext cx="198000" cy="19800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042A3B45-6C86-B321-8626-4BE87B9E5EE6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4189995" y="3054943"/>
            <a:ext cx="221430" cy="464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3BE35F74-EB9B-E1D5-A02C-BB8646101550}"/>
              </a:ext>
            </a:extLst>
          </p:cNvPr>
          <p:cNvSpPr/>
          <p:nvPr/>
        </p:nvSpPr>
        <p:spPr>
          <a:xfrm>
            <a:off x="4434491" y="349751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B3B5B0B5-64ED-29C3-72E3-A4D45A0B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91" y="3497512"/>
            <a:ext cx="176943" cy="176943"/>
          </a:xfrm>
          <a:prstGeom prst="rect">
            <a:avLst/>
          </a:prstGeom>
        </p:spPr>
      </p:pic>
      <p:sp>
        <p:nvSpPr>
          <p:cNvPr id="36" name="Retângulo de cantos arredondados 41">
            <a:extLst>
              <a:ext uri="{FF2B5EF4-FFF2-40B4-BE49-F238E27FC236}">
                <a16:creationId xmlns:a16="http://schemas.microsoft.com/office/drawing/2014/main" id="{5C5915FC-A182-0BCE-3879-8B14F2635488}"/>
              </a:ext>
            </a:extLst>
          </p:cNvPr>
          <p:cNvSpPr/>
          <p:nvPr/>
        </p:nvSpPr>
        <p:spPr>
          <a:xfrm>
            <a:off x="4411425" y="269959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C57EE492-1584-05ED-7926-C95E7462E30B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>
          <a:xfrm>
            <a:off x="4897425" y="341959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Pentágono 6">
            <a:extLst>
              <a:ext uri="{FF2B5EF4-FFF2-40B4-BE49-F238E27FC236}">
                <a16:creationId xmlns:a16="http://schemas.microsoft.com/office/drawing/2014/main" id="{1DDB0332-239C-8611-0658-2B0629119956}"/>
              </a:ext>
            </a:extLst>
          </p:cNvPr>
          <p:cNvSpPr/>
          <p:nvPr/>
        </p:nvSpPr>
        <p:spPr>
          <a:xfrm>
            <a:off x="4329010" y="254256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C52D7B3F-6EB5-4CDE-C955-E1F8FD8B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91" y="2540382"/>
            <a:ext cx="198000" cy="198000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8EC53205-41FF-4962-D222-AD1171895BD6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5383425" y="305668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de cantos arredondados 41">
            <a:extLst>
              <a:ext uri="{FF2B5EF4-FFF2-40B4-BE49-F238E27FC236}">
                <a16:creationId xmlns:a16="http://schemas.microsoft.com/office/drawing/2014/main" id="{E4FB7592-886A-02B7-48D1-FA1212E15EDB}"/>
              </a:ext>
            </a:extLst>
          </p:cNvPr>
          <p:cNvSpPr/>
          <p:nvPr/>
        </p:nvSpPr>
        <p:spPr>
          <a:xfrm>
            <a:off x="6714178" y="269733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devolução e anexar nota 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2" name="Pentágono 6">
            <a:extLst>
              <a:ext uri="{FF2B5EF4-FFF2-40B4-BE49-F238E27FC236}">
                <a16:creationId xmlns:a16="http://schemas.microsoft.com/office/drawing/2014/main" id="{9C1DD4A3-A956-2FCA-1F95-C449238BFFE8}"/>
              </a:ext>
            </a:extLst>
          </p:cNvPr>
          <p:cNvSpPr/>
          <p:nvPr/>
        </p:nvSpPr>
        <p:spPr>
          <a:xfrm>
            <a:off x="6631763" y="2540306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DA431459-FA0A-CC90-11DA-0F612253A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4" y="2538127"/>
            <a:ext cx="198000" cy="198000"/>
          </a:xfrm>
          <a:prstGeom prst="rect">
            <a:avLst/>
          </a:prstGeom>
        </p:spPr>
      </p:pic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CFE1505-B23D-D135-0836-AD946C93EB8B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7686178" y="3054431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Alternativo 44">
            <a:extLst>
              <a:ext uri="{FF2B5EF4-FFF2-40B4-BE49-F238E27FC236}">
                <a16:creationId xmlns:a16="http://schemas.microsoft.com/office/drawing/2014/main" id="{9A5D86BB-AFEC-FBFD-F85C-3F8CA6EB1406}"/>
              </a:ext>
            </a:extLst>
          </p:cNvPr>
          <p:cNvSpPr/>
          <p:nvPr/>
        </p:nvSpPr>
        <p:spPr>
          <a:xfrm>
            <a:off x="4433749" y="37794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8E1263D8-809E-E91E-A6EE-BBACA0D6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49" y="3779415"/>
            <a:ext cx="176943" cy="176943"/>
          </a:xfrm>
          <a:prstGeom prst="rect">
            <a:avLst/>
          </a:prstGeom>
        </p:spPr>
      </p:pic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9A91505-9E06-7123-AEA3-84FF3FD33912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896683" y="370149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Fluxograma: Processo Alternativo 47">
            <a:extLst>
              <a:ext uri="{FF2B5EF4-FFF2-40B4-BE49-F238E27FC236}">
                <a16:creationId xmlns:a16="http://schemas.microsoft.com/office/drawing/2014/main" id="{87870E8A-82EC-BF3B-FD66-E29E11CCD0D9}"/>
              </a:ext>
            </a:extLst>
          </p:cNvPr>
          <p:cNvSpPr/>
          <p:nvPr/>
        </p:nvSpPr>
        <p:spPr>
          <a:xfrm>
            <a:off x="6732177" y="349329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SAP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2559DC19-35C9-D211-D6C8-D01E0760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77" y="3493290"/>
            <a:ext cx="176943" cy="176943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78C90E6-D187-1F4D-0E51-3262744372BB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195111" y="341537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Fluxograma: Processo Alternativo 50">
            <a:extLst>
              <a:ext uri="{FF2B5EF4-FFF2-40B4-BE49-F238E27FC236}">
                <a16:creationId xmlns:a16="http://schemas.microsoft.com/office/drawing/2014/main" id="{D17B207F-C17A-5654-A1BF-AD45E14E9798}"/>
              </a:ext>
            </a:extLst>
          </p:cNvPr>
          <p:cNvSpPr/>
          <p:nvPr/>
        </p:nvSpPr>
        <p:spPr>
          <a:xfrm>
            <a:off x="6731435" y="377519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BF77273-0EF4-242F-88D4-1B4FEA85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35" y="3775193"/>
            <a:ext cx="176943" cy="176943"/>
          </a:xfrm>
          <a:prstGeom prst="rect">
            <a:avLst/>
          </a:prstGeom>
        </p:spPr>
      </p:pic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854B7783-ADF3-0E76-2CEA-94B026904C7D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194369" y="369727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tângulo de cantos arredondados 41">
            <a:extLst>
              <a:ext uri="{FF2B5EF4-FFF2-40B4-BE49-F238E27FC236}">
                <a16:creationId xmlns:a16="http://schemas.microsoft.com/office/drawing/2014/main" id="{2D95084C-1FA4-8459-3859-6C87A35CC314}"/>
              </a:ext>
            </a:extLst>
          </p:cNvPr>
          <p:cNvSpPr/>
          <p:nvPr/>
        </p:nvSpPr>
        <p:spPr>
          <a:xfrm>
            <a:off x="7879909" y="270529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e anexar nota fiscal de devolução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5" name="Pentágono 6">
            <a:extLst>
              <a:ext uri="{FF2B5EF4-FFF2-40B4-BE49-F238E27FC236}">
                <a16:creationId xmlns:a16="http://schemas.microsoft.com/office/drawing/2014/main" id="{F94F832A-4F7F-0E68-9844-9AFBB63F1953}"/>
              </a:ext>
            </a:extLst>
          </p:cNvPr>
          <p:cNvSpPr/>
          <p:nvPr/>
        </p:nvSpPr>
        <p:spPr>
          <a:xfrm>
            <a:off x="7797494" y="254826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6FD48A3E-8302-A351-97AF-16EAEC46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975" y="2546086"/>
            <a:ext cx="198000" cy="198000"/>
          </a:xfrm>
          <a:prstGeom prst="rect">
            <a:avLst/>
          </a:prstGeom>
        </p:spPr>
      </p:pic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976B0EE8-378D-2E49-A0DB-C85D089D415D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8851909" y="3062390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uxograma: Processo Alternativo 57">
            <a:extLst>
              <a:ext uri="{FF2B5EF4-FFF2-40B4-BE49-F238E27FC236}">
                <a16:creationId xmlns:a16="http://schemas.microsoft.com/office/drawing/2014/main" id="{3D5913CF-F3FD-8121-A805-8BFDBD4E252B}"/>
              </a:ext>
            </a:extLst>
          </p:cNvPr>
          <p:cNvSpPr/>
          <p:nvPr/>
        </p:nvSpPr>
        <p:spPr>
          <a:xfrm>
            <a:off x="7897908" y="350124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62A8CDD8-0BCA-1CBE-A479-0BC602EE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08" y="3501249"/>
            <a:ext cx="176943" cy="176943"/>
          </a:xfrm>
          <a:prstGeom prst="rect">
            <a:avLst/>
          </a:prstGeom>
        </p:spPr>
      </p:pic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7C58F8DF-1314-E876-F8C5-EB876DCA77B6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8360842" y="3423329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Fluxograma: Processo Alternativo 60">
            <a:extLst>
              <a:ext uri="{FF2B5EF4-FFF2-40B4-BE49-F238E27FC236}">
                <a16:creationId xmlns:a16="http://schemas.microsoft.com/office/drawing/2014/main" id="{6EF820B6-66CA-6F9B-5D57-F77765C3C5B2}"/>
              </a:ext>
            </a:extLst>
          </p:cNvPr>
          <p:cNvSpPr/>
          <p:nvPr/>
        </p:nvSpPr>
        <p:spPr>
          <a:xfrm>
            <a:off x="7897166" y="378315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732C4FF4-F877-710A-A6D5-2E798F4D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66" y="3783152"/>
            <a:ext cx="176943" cy="176943"/>
          </a:xfrm>
          <a:prstGeom prst="rect">
            <a:avLst/>
          </a:prstGeom>
        </p:spPr>
      </p:pic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E5D88383-1881-83DE-BF47-DB38658DFA0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8360100" y="370523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tângulo de cantos arredondados 41">
            <a:extLst>
              <a:ext uri="{FF2B5EF4-FFF2-40B4-BE49-F238E27FC236}">
                <a16:creationId xmlns:a16="http://schemas.microsoft.com/office/drawing/2014/main" id="{215E98CD-D72C-40A1-C2DC-3DB0CE6488EF}"/>
              </a:ext>
            </a:extLst>
          </p:cNvPr>
          <p:cNvSpPr/>
          <p:nvPr/>
        </p:nvSpPr>
        <p:spPr>
          <a:xfrm>
            <a:off x="9040474" y="2712617"/>
            <a:ext cx="125835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nota. Coletar equipamento e anexar documento e Selfie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5" name="Pentágono 6">
            <a:extLst>
              <a:ext uri="{FF2B5EF4-FFF2-40B4-BE49-F238E27FC236}">
                <a16:creationId xmlns:a16="http://schemas.microsoft.com/office/drawing/2014/main" id="{EFFAF181-91EA-9EB2-6F81-A884C1036C2B}"/>
              </a:ext>
            </a:extLst>
          </p:cNvPr>
          <p:cNvSpPr/>
          <p:nvPr/>
        </p:nvSpPr>
        <p:spPr>
          <a:xfrm>
            <a:off x="9027395" y="255196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7BFF504B-EAF5-0E7B-A281-DB0085AB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76" y="2549790"/>
            <a:ext cx="198000" cy="198000"/>
          </a:xfrm>
          <a:prstGeom prst="rect">
            <a:avLst/>
          </a:prstGeom>
        </p:spPr>
      </p:pic>
      <p:sp>
        <p:nvSpPr>
          <p:cNvPr id="67" name="Fluxograma: Processo Alternativo 66">
            <a:extLst>
              <a:ext uri="{FF2B5EF4-FFF2-40B4-BE49-F238E27FC236}">
                <a16:creationId xmlns:a16="http://schemas.microsoft.com/office/drawing/2014/main" id="{F4DDAC5E-89D8-1A27-AA3E-8D4D30C66C2E}"/>
              </a:ext>
            </a:extLst>
          </p:cNvPr>
          <p:cNvSpPr/>
          <p:nvPr/>
        </p:nvSpPr>
        <p:spPr>
          <a:xfrm>
            <a:off x="9234275" y="350814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AC8DC900-03A2-8A1A-0F12-E0D84B5C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75" y="3508145"/>
            <a:ext cx="176943" cy="176943"/>
          </a:xfrm>
          <a:prstGeom prst="rect">
            <a:avLst/>
          </a:prstGeom>
        </p:spPr>
      </p:pic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6F3E5B4A-10FB-83A5-6784-4F3A12BCAA84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9697209" y="343022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luxograma: Processo Alternativo 69">
            <a:extLst>
              <a:ext uri="{FF2B5EF4-FFF2-40B4-BE49-F238E27FC236}">
                <a16:creationId xmlns:a16="http://schemas.microsoft.com/office/drawing/2014/main" id="{0F39A08D-7E5B-3DE6-2EA9-93C87346B35C}"/>
              </a:ext>
            </a:extLst>
          </p:cNvPr>
          <p:cNvSpPr/>
          <p:nvPr/>
        </p:nvSpPr>
        <p:spPr>
          <a:xfrm>
            <a:off x="9233533" y="379004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id="{F08B95F6-63DB-E5B1-EDC3-03EA2494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3" y="3790048"/>
            <a:ext cx="176943" cy="176943"/>
          </a:xfrm>
          <a:prstGeom prst="rect">
            <a:avLst/>
          </a:prstGeom>
        </p:spPr>
      </p:pic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FFD715C-4336-A2CF-39C8-FB73F1935085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9696467" y="371212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C1F4CCB4-65FF-5E42-3CE7-80A795EFD751}"/>
              </a:ext>
            </a:extLst>
          </p:cNvPr>
          <p:cNvCxnSpPr>
            <a:cxnSpLocks/>
          </p:cNvCxnSpPr>
          <p:nvPr/>
        </p:nvCxnSpPr>
        <p:spPr>
          <a:xfrm flipV="1">
            <a:off x="10289763" y="3091574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uxograma: Processo Alternativo 73">
            <a:extLst>
              <a:ext uri="{FF2B5EF4-FFF2-40B4-BE49-F238E27FC236}">
                <a16:creationId xmlns:a16="http://schemas.microsoft.com/office/drawing/2014/main" id="{AA8E5AF7-C5C7-EE1D-23EB-DDF433FE8517}"/>
              </a:ext>
            </a:extLst>
          </p:cNvPr>
          <p:cNvSpPr/>
          <p:nvPr/>
        </p:nvSpPr>
        <p:spPr>
          <a:xfrm>
            <a:off x="5588759" y="348823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0220DD47-99C3-4CC4-AD55-2B2E70F8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59" y="3488236"/>
            <a:ext cx="176943" cy="176943"/>
          </a:xfrm>
          <a:prstGeom prst="rect">
            <a:avLst/>
          </a:prstGeom>
        </p:spPr>
      </p:pic>
      <p:sp>
        <p:nvSpPr>
          <p:cNvPr id="76" name="Retângulo de cantos arredondados 41">
            <a:extLst>
              <a:ext uri="{FF2B5EF4-FFF2-40B4-BE49-F238E27FC236}">
                <a16:creationId xmlns:a16="http://schemas.microsoft.com/office/drawing/2014/main" id="{967D59C8-B9EA-CF8B-3A25-222668172C9E}"/>
              </a:ext>
            </a:extLst>
          </p:cNvPr>
          <p:cNvSpPr/>
          <p:nvPr/>
        </p:nvSpPr>
        <p:spPr>
          <a:xfrm>
            <a:off x="5565693" y="26903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Solicitar devolução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BB8AF40A-58F4-5C73-7408-C7CDBE9256FC}"/>
              </a:ext>
            </a:extLst>
          </p:cNvPr>
          <p:cNvCxnSpPr>
            <a:cxnSpLocks/>
            <a:stCxn id="76" idx="2"/>
            <a:endCxn id="74" idx="0"/>
          </p:cNvCxnSpPr>
          <p:nvPr/>
        </p:nvCxnSpPr>
        <p:spPr>
          <a:xfrm>
            <a:off x="6051693" y="341031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Pentágono 6">
            <a:extLst>
              <a:ext uri="{FF2B5EF4-FFF2-40B4-BE49-F238E27FC236}">
                <a16:creationId xmlns:a16="http://schemas.microsoft.com/office/drawing/2014/main" id="{CA605055-48AE-3F46-4A35-348B01241175}"/>
              </a:ext>
            </a:extLst>
          </p:cNvPr>
          <p:cNvSpPr/>
          <p:nvPr/>
        </p:nvSpPr>
        <p:spPr>
          <a:xfrm>
            <a:off x="5483278" y="25332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79" name="Imagem 78">
            <a:extLst>
              <a:ext uri="{FF2B5EF4-FFF2-40B4-BE49-F238E27FC236}">
                <a16:creationId xmlns:a16="http://schemas.microsoft.com/office/drawing/2014/main" id="{D8377FC1-C0BC-E213-E25E-1867F8A6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59" y="2531106"/>
            <a:ext cx="198000" cy="198000"/>
          </a:xfrm>
          <a:prstGeom prst="rect">
            <a:avLst/>
          </a:prstGeom>
        </p:spPr>
      </p:pic>
      <p:cxnSp>
        <p:nvCxnSpPr>
          <p:cNvPr id="80" name="Conector de Seta Reta 79">
            <a:extLst>
              <a:ext uri="{FF2B5EF4-FFF2-40B4-BE49-F238E27FC236}">
                <a16:creationId xmlns:a16="http://schemas.microsoft.com/office/drawing/2014/main" id="{1EE98BA1-3C13-77BF-6EA6-95B55DE0984D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6537693" y="3047410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uxograma: Processo Alternativo 80">
            <a:extLst>
              <a:ext uri="{FF2B5EF4-FFF2-40B4-BE49-F238E27FC236}">
                <a16:creationId xmlns:a16="http://schemas.microsoft.com/office/drawing/2014/main" id="{3C2857BF-556B-BDA9-0108-371AF24F5F7E}"/>
              </a:ext>
            </a:extLst>
          </p:cNvPr>
          <p:cNvSpPr/>
          <p:nvPr/>
        </p:nvSpPr>
        <p:spPr>
          <a:xfrm>
            <a:off x="5588017" y="377013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2" name="Imagem 81">
            <a:extLst>
              <a:ext uri="{FF2B5EF4-FFF2-40B4-BE49-F238E27FC236}">
                <a16:creationId xmlns:a16="http://schemas.microsoft.com/office/drawing/2014/main" id="{86C0AEE7-D967-8A8D-BDA6-298D83F7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7" y="3770139"/>
            <a:ext cx="176943" cy="176943"/>
          </a:xfrm>
          <a:prstGeom prst="rect">
            <a:avLst/>
          </a:prstGeom>
        </p:spPr>
      </p:pic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4F79EB52-F1F2-1B6F-2976-6F13BAD4BE53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6050951" y="3692219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tângulo de cantos arredondados 41">
            <a:extLst>
              <a:ext uri="{FF2B5EF4-FFF2-40B4-BE49-F238E27FC236}">
                <a16:creationId xmlns:a16="http://schemas.microsoft.com/office/drawing/2014/main" id="{01126D84-0DB3-0FCE-BE09-2F698DB2426F}"/>
              </a:ext>
            </a:extLst>
          </p:cNvPr>
          <p:cNvSpPr/>
          <p:nvPr/>
        </p:nvSpPr>
        <p:spPr>
          <a:xfrm>
            <a:off x="10491623" y="270900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OS </a:t>
            </a:r>
          </a:p>
        </p:txBody>
      </p:sp>
      <p:sp>
        <p:nvSpPr>
          <p:cNvPr id="85" name="Pentágono 6">
            <a:extLst>
              <a:ext uri="{FF2B5EF4-FFF2-40B4-BE49-F238E27FC236}">
                <a16:creationId xmlns:a16="http://schemas.microsoft.com/office/drawing/2014/main" id="{609043C4-7E04-9DC3-968B-B0E1E930C77E}"/>
              </a:ext>
            </a:extLst>
          </p:cNvPr>
          <p:cNvSpPr/>
          <p:nvPr/>
        </p:nvSpPr>
        <p:spPr>
          <a:xfrm>
            <a:off x="10409208" y="255196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69DF6292-3969-54F3-C9B6-A9E91DCC6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689" y="2549790"/>
            <a:ext cx="198000" cy="198000"/>
          </a:xfrm>
          <a:prstGeom prst="rect">
            <a:avLst/>
          </a:prstGeom>
        </p:spPr>
      </p:pic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7FCE67A9-925C-84F3-061A-BF609FC1240C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11463623" y="3066094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uxograma: Processo Alternativo 87">
            <a:extLst>
              <a:ext uri="{FF2B5EF4-FFF2-40B4-BE49-F238E27FC236}">
                <a16:creationId xmlns:a16="http://schemas.microsoft.com/office/drawing/2014/main" id="{B2DC8CB0-8EF9-09BC-0164-E6A8A3BA975E}"/>
              </a:ext>
            </a:extLst>
          </p:cNvPr>
          <p:cNvSpPr/>
          <p:nvPr/>
        </p:nvSpPr>
        <p:spPr>
          <a:xfrm>
            <a:off x="10509622" y="350495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9" name="Imagem 88">
            <a:extLst>
              <a:ext uri="{FF2B5EF4-FFF2-40B4-BE49-F238E27FC236}">
                <a16:creationId xmlns:a16="http://schemas.microsoft.com/office/drawing/2014/main" id="{49474651-C1C5-256B-93F6-A5EBAA55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622" y="3504953"/>
            <a:ext cx="176943" cy="176943"/>
          </a:xfrm>
          <a:prstGeom prst="rect">
            <a:avLst/>
          </a:prstGeom>
        </p:spPr>
      </p:pic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355ED556-821B-90C7-6602-9FF122E107B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10972556" y="342703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luxograma: Processo Alternativo 90">
            <a:extLst>
              <a:ext uri="{FF2B5EF4-FFF2-40B4-BE49-F238E27FC236}">
                <a16:creationId xmlns:a16="http://schemas.microsoft.com/office/drawing/2014/main" id="{E382CB78-069A-BD62-2544-A2371D4EA81B}"/>
              </a:ext>
            </a:extLst>
          </p:cNvPr>
          <p:cNvSpPr/>
          <p:nvPr/>
        </p:nvSpPr>
        <p:spPr>
          <a:xfrm>
            <a:off x="10508880" y="378685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id="{E3CEE594-E35D-C03F-4DBF-B7AE39DC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880" y="3786856"/>
            <a:ext cx="176943" cy="176943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0DECA986-33F0-5BBC-972E-8297D3544EE4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971814" y="370893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Círculo: Vazio 93">
            <a:extLst>
              <a:ext uri="{FF2B5EF4-FFF2-40B4-BE49-F238E27FC236}">
                <a16:creationId xmlns:a16="http://schemas.microsoft.com/office/drawing/2014/main" id="{49E43FF5-EA61-5F76-1652-2289A030419E}"/>
              </a:ext>
            </a:extLst>
          </p:cNvPr>
          <p:cNvSpPr/>
          <p:nvPr/>
        </p:nvSpPr>
        <p:spPr>
          <a:xfrm>
            <a:off x="11652440" y="2935721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0A3C3BF-8B3E-43C5-CB33-1C16495F43BA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5: parte 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B124D948-E917-C762-E2BD-A5AD352AF733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902117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tângulo 94">
            <a:extLst>
              <a:ext uri="{FF2B5EF4-FFF2-40B4-BE49-F238E27FC236}">
                <a16:creationId xmlns:a16="http://schemas.microsoft.com/office/drawing/2014/main" id="{62D2B816-BA10-28F9-B308-259527C6F0C2}"/>
              </a:ext>
            </a:extLst>
          </p:cNvPr>
          <p:cNvSpPr/>
          <p:nvPr/>
        </p:nvSpPr>
        <p:spPr>
          <a:xfrm>
            <a:off x="373572" y="1952304"/>
            <a:ext cx="11331213" cy="21870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8CB58FAB-2E2A-4E55-B729-F9296B8C7C15}"/>
              </a:ext>
            </a:extLst>
          </p:cNvPr>
          <p:cNvSpPr/>
          <p:nvPr/>
        </p:nvSpPr>
        <p:spPr>
          <a:xfrm>
            <a:off x="9800405" y="593469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de cantos arredondados 41">
            <a:extLst>
              <a:ext uri="{FF2B5EF4-FFF2-40B4-BE49-F238E27FC236}">
                <a16:creationId xmlns:a16="http://schemas.microsoft.com/office/drawing/2014/main" id="{F7AEACA4-6D99-D4D7-A822-DC0C6BB899F7}"/>
              </a:ext>
            </a:extLst>
          </p:cNvPr>
          <p:cNvSpPr/>
          <p:nvPr/>
        </p:nvSpPr>
        <p:spPr>
          <a:xfrm>
            <a:off x="9843485" y="539086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D560C7-4D40-770C-DEB3-9BD0FDA5D29F}"/>
              </a:ext>
            </a:extLst>
          </p:cNvPr>
          <p:cNvSpPr txBox="1"/>
          <p:nvPr/>
        </p:nvSpPr>
        <p:spPr>
          <a:xfrm>
            <a:off x="9739040" y="5429268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4F7684BA-44D4-8AA6-8505-76C7DDCB1E3F}"/>
              </a:ext>
            </a:extLst>
          </p:cNvPr>
          <p:cNvSpPr/>
          <p:nvPr/>
        </p:nvSpPr>
        <p:spPr>
          <a:xfrm>
            <a:off x="9802595" y="568195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4DFA8C-ECCD-B596-AFF4-445D1B23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05" y="5711177"/>
            <a:ext cx="176943" cy="2027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3D03CC-56D5-9DD9-9C12-47C73E23CD80}"/>
              </a:ext>
            </a:extLst>
          </p:cNvPr>
          <p:cNvSpPr txBox="1"/>
          <p:nvPr/>
        </p:nvSpPr>
        <p:spPr>
          <a:xfrm>
            <a:off x="10270713" y="571380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D472D5-3874-232B-7BA4-E0A86DFA6C82}"/>
              </a:ext>
            </a:extLst>
          </p:cNvPr>
          <p:cNvSpPr txBox="1"/>
          <p:nvPr/>
        </p:nvSpPr>
        <p:spPr>
          <a:xfrm>
            <a:off x="10465535" y="624232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" name="Pentágono 6">
            <a:extLst>
              <a:ext uri="{FF2B5EF4-FFF2-40B4-BE49-F238E27FC236}">
                <a16:creationId xmlns:a16="http://schemas.microsoft.com/office/drawing/2014/main" id="{56629807-3799-6BD6-AD3B-34BA2F95E724}"/>
              </a:ext>
            </a:extLst>
          </p:cNvPr>
          <p:cNvSpPr/>
          <p:nvPr/>
        </p:nvSpPr>
        <p:spPr>
          <a:xfrm>
            <a:off x="9819386" y="623762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093A3B4-1C12-E783-1B25-8757C454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56" y="6250615"/>
            <a:ext cx="151633" cy="173777"/>
          </a:xfrm>
          <a:prstGeom prst="rect">
            <a:avLst/>
          </a:prstGeom>
        </p:spPr>
      </p:pic>
      <p:pic>
        <p:nvPicPr>
          <p:cNvPr id="11" name="Gráfico 10" descr="Relógio com preenchimento sólido">
            <a:extLst>
              <a:ext uri="{FF2B5EF4-FFF2-40B4-BE49-F238E27FC236}">
                <a16:creationId xmlns:a16="http://schemas.microsoft.com/office/drawing/2014/main" id="{902DD8D5-7EF7-03C2-5328-7831DA9858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3818" y="5940005"/>
            <a:ext cx="166334" cy="190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7C56C2-FCC8-D4F9-4A2C-6102D729956B}"/>
              </a:ext>
            </a:extLst>
          </p:cNvPr>
          <p:cNvSpPr txBox="1"/>
          <p:nvPr/>
        </p:nvSpPr>
        <p:spPr>
          <a:xfrm>
            <a:off x="10621469" y="594958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ACC132-05A0-BA80-EECA-AE10931005F9}"/>
              </a:ext>
            </a:extLst>
          </p:cNvPr>
          <p:cNvSpPr txBox="1"/>
          <p:nvPr/>
        </p:nvSpPr>
        <p:spPr>
          <a:xfrm>
            <a:off x="446567" y="1608767"/>
            <a:ext cx="364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4. Atendimento Roubo e furto - ARKLOK</a:t>
            </a: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5932A688-287B-199E-1440-662E56B34029}"/>
              </a:ext>
            </a:extLst>
          </p:cNvPr>
          <p:cNvSpPr/>
          <p:nvPr/>
        </p:nvSpPr>
        <p:spPr>
          <a:xfrm>
            <a:off x="914465" y="226793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Boletim de Ocorrência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6EC2C2A-1B6D-E10B-2A51-4C6F610D3F3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84400" y="2625924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ágono 6">
            <a:extLst>
              <a:ext uri="{FF2B5EF4-FFF2-40B4-BE49-F238E27FC236}">
                <a16:creationId xmlns:a16="http://schemas.microsoft.com/office/drawing/2014/main" id="{4805E6C6-A8D3-042F-D051-A5D3DD2A7D90}"/>
              </a:ext>
            </a:extLst>
          </p:cNvPr>
          <p:cNvSpPr/>
          <p:nvPr/>
        </p:nvSpPr>
        <p:spPr>
          <a:xfrm>
            <a:off x="832050" y="211090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Cliente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1378A71-940B-39FA-D717-CCB36F10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1" y="2108725"/>
            <a:ext cx="198000" cy="19800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B86BBF2-6652-FAEF-2098-7D670CE10B29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1886465" y="2627935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xograma: Processo Alternativo 18">
            <a:extLst>
              <a:ext uri="{FF2B5EF4-FFF2-40B4-BE49-F238E27FC236}">
                <a16:creationId xmlns:a16="http://schemas.microsoft.com/office/drawing/2014/main" id="{48A96355-057D-8034-8B26-9FDC6C9BBD37}"/>
              </a:ext>
            </a:extLst>
          </p:cNvPr>
          <p:cNvSpPr/>
          <p:nvPr/>
        </p:nvSpPr>
        <p:spPr>
          <a:xfrm>
            <a:off x="2079730" y="306708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DC81667-8B43-28D0-DF13-C4EAC41D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30" y="3067080"/>
            <a:ext cx="176943" cy="176943"/>
          </a:xfrm>
          <a:prstGeom prst="rect">
            <a:avLst/>
          </a:prstGeom>
        </p:spPr>
      </p:pic>
      <p:sp>
        <p:nvSpPr>
          <p:cNvPr id="21" name="Retângulo de cantos arredondados 41">
            <a:extLst>
              <a:ext uri="{FF2B5EF4-FFF2-40B4-BE49-F238E27FC236}">
                <a16:creationId xmlns:a16="http://schemas.microsoft.com/office/drawing/2014/main" id="{54ABB912-09DD-DBF7-BAB4-186C9E03899B}"/>
              </a:ext>
            </a:extLst>
          </p:cNvPr>
          <p:cNvSpPr/>
          <p:nvPr/>
        </p:nvSpPr>
        <p:spPr>
          <a:xfrm>
            <a:off x="2056664" y="226916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 coleta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5C6AB84-8FFE-3864-F0F2-39EC470E971D}"/>
              </a:ext>
            </a:extLst>
          </p:cNvPr>
          <p:cNvCxnSpPr>
            <a:cxnSpLocks/>
            <a:stCxn id="21" idx="2"/>
            <a:endCxn id="19" idx="0"/>
          </p:cNvCxnSpPr>
          <p:nvPr/>
        </p:nvCxnSpPr>
        <p:spPr>
          <a:xfrm>
            <a:off x="2542664" y="298916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entágono 6">
            <a:extLst>
              <a:ext uri="{FF2B5EF4-FFF2-40B4-BE49-F238E27FC236}">
                <a16:creationId xmlns:a16="http://schemas.microsoft.com/office/drawing/2014/main" id="{E666BF5D-E0AF-41B4-F7B8-882C5B90BD49}"/>
              </a:ext>
            </a:extLst>
          </p:cNvPr>
          <p:cNvSpPr/>
          <p:nvPr/>
        </p:nvSpPr>
        <p:spPr>
          <a:xfrm>
            <a:off x="1974249" y="211212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032C62B-CFAD-DAE5-172E-EFAE4273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30" y="2109950"/>
            <a:ext cx="198000" cy="198000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99FA6265-7A81-1D94-7E55-F25FDD387E0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028664" y="2626254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uxograma: Processo Alternativo 25">
            <a:extLst>
              <a:ext uri="{FF2B5EF4-FFF2-40B4-BE49-F238E27FC236}">
                <a16:creationId xmlns:a16="http://schemas.microsoft.com/office/drawing/2014/main" id="{D7466ECC-1E2B-B113-2C45-F3980CA6DE9D}"/>
              </a:ext>
            </a:extLst>
          </p:cNvPr>
          <p:cNvSpPr/>
          <p:nvPr/>
        </p:nvSpPr>
        <p:spPr>
          <a:xfrm>
            <a:off x="3241061" y="305179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1DA07D2-F51F-80B2-2F61-0C9EADC2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61" y="3051798"/>
            <a:ext cx="176943" cy="176943"/>
          </a:xfrm>
          <a:prstGeom prst="rect">
            <a:avLst/>
          </a:prstGeom>
        </p:spPr>
      </p:pic>
      <p:sp>
        <p:nvSpPr>
          <p:cNvPr id="28" name="Retângulo de cantos arredondados 41">
            <a:extLst>
              <a:ext uri="{FF2B5EF4-FFF2-40B4-BE49-F238E27FC236}">
                <a16:creationId xmlns:a16="http://schemas.microsoft.com/office/drawing/2014/main" id="{FA6E5A21-AF14-7E5A-61DD-5E0D8293B4C0}"/>
              </a:ext>
            </a:extLst>
          </p:cNvPr>
          <p:cNvSpPr/>
          <p:nvPr/>
        </p:nvSpPr>
        <p:spPr>
          <a:xfrm>
            <a:off x="3217995" y="225387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6B60D99-51EE-376D-684D-94E08FE7CCBA}"/>
              </a:ext>
            </a:extLst>
          </p:cNvPr>
          <p:cNvCxnSpPr>
            <a:cxnSpLocks/>
            <a:stCxn id="28" idx="2"/>
            <a:endCxn id="26" idx="0"/>
          </p:cNvCxnSpPr>
          <p:nvPr/>
        </p:nvCxnSpPr>
        <p:spPr>
          <a:xfrm>
            <a:off x="3703995" y="297387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entágono 6">
            <a:extLst>
              <a:ext uri="{FF2B5EF4-FFF2-40B4-BE49-F238E27FC236}">
                <a16:creationId xmlns:a16="http://schemas.microsoft.com/office/drawing/2014/main" id="{E756188C-210A-9314-0A31-2CB98105DCF0}"/>
              </a:ext>
            </a:extLst>
          </p:cNvPr>
          <p:cNvSpPr/>
          <p:nvPr/>
        </p:nvSpPr>
        <p:spPr>
          <a:xfrm>
            <a:off x="3135580" y="2096847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CEE7DDC-9E9E-8D87-7493-7662DEA6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2094668"/>
            <a:ext cx="198000" cy="198000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61C4FBD5-7B9D-F5E9-9784-BDC8FC469719}"/>
              </a:ext>
            </a:extLst>
          </p:cNvPr>
          <p:cNvCxnSpPr>
            <a:cxnSpLocks/>
            <a:stCxn id="28" idx="3"/>
            <a:endCxn id="35" idx="1"/>
          </p:cNvCxnSpPr>
          <p:nvPr/>
        </p:nvCxnSpPr>
        <p:spPr>
          <a:xfrm>
            <a:off x="4189995" y="2613878"/>
            <a:ext cx="221430" cy="464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uxograma: Processo Alternativo 32">
            <a:extLst>
              <a:ext uri="{FF2B5EF4-FFF2-40B4-BE49-F238E27FC236}">
                <a16:creationId xmlns:a16="http://schemas.microsoft.com/office/drawing/2014/main" id="{CB1DA265-0953-F29B-9A4E-EAD491EEC163}"/>
              </a:ext>
            </a:extLst>
          </p:cNvPr>
          <p:cNvSpPr/>
          <p:nvPr/>
        </p:nvSpPr>
        <p:spPr>
          <a:xfrm>
            <a:off x="4434491" y="305644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E40DE7E-0AA6-FE69-060A-2384EE8C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91" y="3056447"/>
            <a:ext cx="176943" cy="176943"/>
          </a:xfrm>
          <a:prstGeom prst="rect">
            <a:avLst/>
          </a:prstGeom>
        </p:spPr>
      </p:pic>
      <p:sp>
        <p:nvSpPr>
          <p:cNvPr id="35" name="Retângulo de cantos arredondados 41">
            <a:extLst>
              <a:ext uri="{FF2B5EF4-FFF2-40B4-BE49-F238E27FC236}">
                <a16:creationId xmlns:a16="http://schemas.microsoft.com/office/drawing/2014/main" id="{3826B5CE-5C50-91BA-7909-02C48DFF9524}"/>
              </a:ext>
            </a:extLst>
          </p:cNvPr>
          <p:cNvSpPr/>
          <p:nvPr/>
        </p:nvSpPr>
        <p:spPr>
          <a:xfrm>
            <a:off x="4411425" y="22585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5D65F095-FA97-C4FB-B82C-57D3DB5A6305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>
            <a:off x="4897425" y="297852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Pentágono 6">
            <a:extLst>
              <a:ext uri="{FF2B5EF4-FFF2-40B4-BE49-F238E27FC236}">
                <a16:creationId xmlns:a16="http://schemas.microsoft.com/office/drawing/2014/main" id="{70971F3C-F6E6-D09F-A3EC-F23F62FA99B4}"/>
              </a:ext>
            </a:extLst>
          </p:cNvPr>
          <p:cNvSpPr/>
          <p:nvPr/>
        </p:nvSpPr>
        <p:spPr>
          <a:xfrm>
            <a:off x="4329010" y="2101496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3E62975F-C363-89E7-CD21-A9559DAE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91" y="2099317"/>
            <a:ext cx="198000" cy="198000"/>
          </a:xfrm>
          <a:prstGeom prst="rect">
            <a:avLst/>
          </a:prstGeom>
        </p:spPr>
      </p:pic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2283C318-A23D-D5A1-9DE9-5D027965DA57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5383425" y="2615621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41">
            <a:extLst>
              <a:ext uri="{FF2B5EF4-FFF2-40B4-BE49-F238E27FC236}">
                <a16:creationId xmlns:a16="http://schemas.microsoft.com/office/drawing/2014/main" id="{BA9B1708-7D9D-4EE8-2920-5987F860E38B}"/>
              </a:ext>
            </a:extLst>
          </p:cNvPr>
          <p:cNvSpPr/>
          <p:nvPr/>
        </p:nvSpPr>
        <p:spPr>
          <a:xfrm>
            <a:off x="6714178" y="225627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devolução e anexar nota 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1" name="Pentágono 6">
            <a:extLst>
              <a:ext uri="{FF2B5EF4-FFF2-40B4-BE49-F238E27FC236}">
                <a16:creationId xmlns:a16="http://schemas.microsoft.com/office/drawing/2014/main" id="{CED07874-303B-4AF6-9F8A-413CDCF422D6}"/>
              </a:ext>
            </a:extLst>
          </p:cNvPr>
          <p:cNvSpPr/>
          <p:nvPr/>
        </p:nvSpPr>
        <p:spPr>
          <a:xfrm>
            <a:off x="6631763" y="209924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A7613D33-6552-6AF0-4AF6-5233089F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4" y="2097062"/>
            <a:ext cx="198000" cy="198000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E8ACEC1F-8322-92E7-B3B5-2662E9687D1E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7686178" y="261336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uxograma: Processo Alternativo 43">
            <a:extLst>
              <a:ext uri="{FF2B5EF4-FFF2-40B4-BE49-F238E27FC236}">
                <a16:creationId xmlns:a16="http://schemas.microsoft.com/office/drawing/2014/main" id="{9AC8C217-CF67-02C3-D86D-E6CFF9FC4632}"/>
              </a:ext>
            </a:extLst>
          </p:cNvPr>
          <p:cNvSpPr/>
          <p:nvPr/>
        </p:nvSpPr>
        <p:spPr>
          <a:xfrm>
            <a:off x="4433749" y="333835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D044F5A-FB5D-D2F7-C073-2BB2F560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49" y="3338350"/>
            <a:ext cx="176943" cy="176943"/>
          </a:xfrm>
          <a:prstGeom prst="rect">
            <a:avLst/>
          </a:prstGeom>
        </p:spPr>
      </p:pic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BDEBFF3-9F5F-93DB-6E2C-6D2F38787B41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4896683" y="326043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luxograma: Processo Alternativo 46">
            <a:extLst>
              <a:ext uri="{FF2B5EF4-FFF2-40B4-BE49-F238E27FC236}">
                <a16:creationId xmlns:a16="http://schemas.microsoft.com/office/drawing/2014/main" id="{AEEB924D-46AF-0D76-CB17-3C153BE1CCE9}"/>
              </a:ext>
            </a:extLst>
          </p:cNvPr>
          <p:cNvSpPr/>
          <p:nvPr/>
        </p:nvSpPr>
        <p:spPr>
          <a:xfrm>
            <a:off x="6732177" y="30522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SAP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3DAED13D-AE97-8F6D-2939-0D2C7F80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77" y="3052225"/>
            <a:ext cx="176943" cy="176943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9581A55-E066-844B-ADEC-358D59732A0B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7195111" y="297430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uxograma: Processo Alternativo 49">
            <a:extLst>
              <a:ext uri="{FF2B5EF4-FFF2-40B4-BE49-F238E27FC236}">
                <a16:creationId xmlns:a16="http://schemas.microsoft.com/office/drawing/2014/main" id="{52F2FC52-72DF-718E-5798-3C146F6A75ED}"/>
              </a:ext>
            </a:extLst>
          </p:cNvPr>
          <p:cNvSpPr/>
          <p:nvPr/>
        </p:nvSpPr>
        <p:spPr>
          <a:xfrm>
            <a:off x="6731435" y="333412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BFEC70DC-F7D3-FCDC-1484-8E6C854D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35" y="3334128"/>
            <a:ext cx="176943" cy="176943"/>
          </a:xfrm>
          <a:prstGeom prst="rect">
            <a:avLst/>
          </a:prstGeom>
        </p:spPr>
      </p:pic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4049BE7-B936-7498-D331-45AEA53D92C4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7194369" y="325620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tângulo de cantos arredondados 41">
            <a:extLst>
              <a:ext uri="{FF2B5EF4-FFF2-40B4-BE49-F238E27FC236}">
                <a16:creationId xmlns:a16="http://schemas.microsoft.com/office/drawing/2014/main" id="{2EF0BCAC-0869-9E7A-6727-A189020D4564}"/>
              </a:ext>
            </a:extLst>
          </p:cNvPr>
          <p:cNvSpPr/>
          <p:nvPr/>
        </p:nvSpPr>
        <p:spPr>
          <a:xfrm>
            <a:off x="7879909" y="226423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e anexar nota fiscal de devolução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4" name="Pentágono 6">
            <a:extLst>
              <a:ext uri="{FF2B5EF4-FFF2-40B4-BE49-F238E27FC236}">
                <a16:creationId xmlns:a16="http://schemas.microsoft.com/office/drawing/2014/main" id="{AAAA6BE3-95C8-0E86-A3B6-3A94EEE6FCE5}"/>
              </a:ext>
            </a:extLst>
          </p:cNvPr>
          <p:cNvSpPr/>
          <p:nvPr/>
        </p:nvSpPr>
        <p:spPr>
          <a:xfrm>
            <a:off x="7797494" y="210720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68434075-17DC-B385-1344-5F7744D0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975" y="2105021"/>
            <a:ext cx="198000" cy="198000"/>
          </a:xfrm>
          <a:prstGeom prst="rect">
            <a:avLst/>
          </a:prstGeom>
        </p:spPr>
      </p:pic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AB474C70-E953-38F0-0274-3A5A893D30C2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8851909" y="262132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uxograma: Processo Alternativo 56">
            <a:extLst>
              <a:ext uri="{FF2B5EF4-FFF2-40B4-BE49-F238E27FC236}">
                <a16:creationId xmlns:a16="http://schemas.microsoft.com/office/drawing/2014/main" id="{96E9ADC4-A41A-6771-B44B-4DA08D895127}"/>
              </a:ext>
            </a:extLst>
          </p:cNvPr>
          <p:cNvSpPr/>
          <p:nvPr/>
        </p:nvSpPr>
        <p:spPr>
          <a:xfrm>
            <a:off x="7897908" y="306018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8E90097A-60D4-30A9-8684-E4314C4E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08" y="3060184"/>
            <a:ext cx="176943" cy="176943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F786D37A-5CCE-4B8B-87AA-B2CC53C7924A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360842" y="298226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Fluxograma: Processo Alternativo 59">
            <a:extLst>
              <a:ext uri="{FF2B5EF4-FFF2-40B4-BE49-F238E27FC236}">
                <a16:creationId xmlns:a16="http://schemas.microsoft.com/office/drawing/2014/main" id="{BC7FE403-60E9-58F8-059C-BCFB9420943D}"/>
              </a:ext>
            </a:extLst>
          </p:cNvPr>
          <p:cNvSpPr/>
          <p:nvPr/>
        </p:nvSpPr>
        <p:spPr>
          <a:xfrm>
            <a:off x="7897166" y="334208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0AB4F7-934F-4B57-557F-919C1CFF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66" y="3342087"/>
            <a:ext cx="176943" cy="176943"/>
          </a:xfrm>
          <a:prstGeom prst="rect">
            <a:avLst/>
          </a:prstGeom>
        </p:spPr>
      </p:pic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3ED489E4-65D9-3613-79B3-94CCD5602FA1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8360100" y="326416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tângulo de cantos arredondados 41">
            <a:extLst>
              <a:ext uri="{FF2B5EF4-FFF2-40B4-BE49-F238E27FC236}">
                <a16:creationId xmlns:a16="http://schemas.microsoft.com/office/drawing/2014/main" id="{53088482-55D7-AB54-2186-D82FED80382B}"/>
              </a:ext>
            </a:extLst>
          </p:cNvPr>
          <p:cNvSpPr/>
          <p:nvPr/>
        </p:nvSpPr>
        <p:spPr>
          <a:xfrm>
            <a:off x="9040474" y="2271552"/>
            <a:ext cx="125835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nota. Coletar equipamento e anexar documento e Selfie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4" name="Pentágono 6">
            <a:extLst>
              <a:ext uri="{FF2B5EF4-FFF2-40B4-BE49-F238E27FC236}">
                <a16:creationId xmlns:a16="http://schemas.microsoft.com/office/drawing/2014/main" id="{C0DE4205-2A56-E45D-8D16-931DB5758C93}"/>
              </a:ext>
            </a:extLst>
          </p:cNvPr>
          <p:cNvSpPr/>
          <p:nvPr/>
        </p:nvSpPr>
        <p:spPr>
          <a:xfrm>
            <a:off x="9027395" y="211090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0FAED827-9FFB-AF30-E8F6-97D2BBB5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76" y="2108725"/>
            <a:ext cx="198000" cy="198000"/>
          </a:xfrm>
          <a:prstGeom prst="rect">
            <a:avLst/>
          </a:prstGeom>
        </p:spPr>
      </p:pic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50ED8AA7-4A47-0C76-B5AE-7A1D9594279A}"/>
              </a:ext>
            </a:extLst>
          </p:cNvPr>
          <p:cNvSpPr/>
          <p:nvPr/>
        </p:nvSpPr>
        <p:spPr>
          <a:xfrm>
            <a:off x="9234275" y="306708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48DDFFB5-C358-D5BA-F46E-D7710E08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75" y="3067080"/>
            <a:ext cx="176943" cy="176943"/>
          </a:xfrm>
          <a:prstGeom prst="rect">
            <a:avLst/>
          </a:prstGeom>
        </p:spPr>
      </p:pic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3915BE9B-1A1D-650A-8887-7C178FE386BD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9697209" y="298916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Fluxograma: Processo Alternativo 68">
            <a:extLst>
              <a:ext uri="{FF2B5EF4-FFF2-40B4-BE49-F238E27FC236}">
                <a16:creationId xmlns:a16="http://schemas.microsoft.com/office/drawing/2014/main" id="{680C4743-D303-EA59-F27A-1A161EC840DD}"/>
              </a:ext>
            </a:extLst>
          </p:cNvPr>
          <p:cNvSpPr/>
          <p:nvPr/>
        </p:nvSpPr>
        <p:spPr>
          <a:xfrm>
            <a:off x="9233533" y="334898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005B961D-60DC-71FE-B491-E700A084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3" y="3348983"/>
            <a:ext cx="176943" cy="176943"/>
          </a:xfrm>
          <a:prstGeom prst="rect">
            <a:avLst/>
          </a:prstGeom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0DF8C009-D732-EEAB-5EC8-AF21E1CC4D8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9696467" y="327106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DB13FD68-A96D-E4CA-D476-93166AD92DB3}"/>
              </a:ext>
            </a:extLst>
          </p:cNvPr>
          <p:cNvCxnSpPr>
            <a:cxnSpLocks/>
          </p:cNvCxnSpPr>
          <p:nvPr/>
        </p:nvCxnSpPr>
        <p:spPr>
          <a:xfrm flipV="1">
            <a:off x="10289763" y="265050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uxograma: Processo Alternativo 72">
            <a:extLst>
              <a:ext uri="{FF2B5EF4-FFF2-40B4-BE49-F238E27FC236}">
                <a16:creationId xmlns:a16="http://schemas.microsoft.com/office/drawing/2014/main" id="{78E37DD3-9944-B7FF-F858-EBB2C1A50F91}"/>
              </a:ext>
            </a:extLst>
          </p:cNvPr>
          <p:cNvSpPr/>
          <p:nvPr/>
        </p:nvSpPr>
        <p:spPr>
          <a:xfrm>
            <a:off x="5588759" y="304717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642E93C6-9F93-FE34-E094-8DE0FF99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59" y="3047171"/>
            <a:ext cx="176943" cy="176943"/>
          </a:xfrm>
          <a:prstGeom prst="rect">
            <a:avLst/>
          </a:prstGeom>
        </p:spPr>
      </p:pic>
      <p:sp>
        <p:nvSpPr>
          <p:cNvPr id="75" name="Retângulo de cantos arredondados 41">
            <a:extLst>
              <a:ext uri="{FF2B5EF4-FFF2-40B4-BE49-F238E27FC236}">
                <a16:creationId xmlns:a16="http://schemas.microsoft.com/office/drawing/2014/main" id="{D7DEF5A3-7C9B-621B-800D-DD8A4735FAF8}"/>
              </a:ext>
            </a:extLst>
          </p:cNvPr>
          <p:cNvSpPr/>
          <p:nvPr/>
        </p:nvSpPr>
        <p:spPr>
          <a:xfrm>
            <a:off x="5565693" y="224925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Solicitar devolução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A481E3A5-3217-1070-9059-D358CEC5918B}"/>
              </a:ext>
            </a:extLst>
          </p:cNvPr>
          <p:cNvCxnSpPr>
            <a:cxnSpLocks/>
            <a:stCxn id="75" idx="2"/>
            <a:endCxn id="73" idx="0"/>
          </p:cNvCxnSpPr>
          <p:nvPr/>
        </p:nvCxnSpPr>
        <p:spPr>
          <a:xfrm>
            <a:off x="6051693" y="296925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Pentágono 6">
            <a:extLst>
              <a:ext uri="{FF2B5EF4-FFF2-40B4-BE49-F238E27FC236}">
                <a16:creationId xmlns:a16="http://schemas.microsoft.com/office/drawing/2014/main" id="{2825E5AF-E9FB-19A0-6712-6C12D6363910}"/>
              </a:ext>
            </a:extLst>
          </p:cNvPr>
          <p:cNvSpPr/>
          <p:nvPr/>
        </p:nvSpPr>
        <p:spPr>
          <a:xfrm>
            <a:off x="5483278" y="209222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00A60166-6206-AEFD-2D27-F0078389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59" y="2090041"/>
            <a:ext cx="198000" cy="198000"/>
          </a:xfrm>
          <a:prstGeom prst="rect">
            <a:avLst/>
          </a:prstGeom>
        </p:spPr>
      </p:pic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6A3F7772-F27C-2EB3-5E40-CFC8E726F1C3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6537693" y="260634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uxograma: Processo Alternativo 79">
            <a:extLst>
              <a:ext uri="{FF2B5EF4-FFF2-40B4-BE49-F238E27FC236}">
                <a16:creationId xmlns:a16="http://schemas.microsoft.com/office/drawing/2014/main" id="{91C8EC1C-9A15-1580-20C1-45DFB5347C2E}"/>
              </a:ext>
            </a:extLst>
          </p:cNvPr>
          <p:cNvSpPr/>
          <p:nvPr/>
        </p:nvSpPr>
        <p:spPr>
          <a:xfrm>
            <a:off x="5588017" y="33290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E6724191-3310-CB37-0366-E8BF1193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7" y="3329074"/>
            <a:ext cx="176943" cy="176943"/>
          </a:xfrm>
          <a:prstGeom prst="rect">
            <a:avLst/>
          </a:prstGeom>
        </p:spPr>
      </p:pic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EE3C82AD-7FC7-3FD7-C86A-5F406B4C6D48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050951" y="325115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tângulo de cantos arredondados 41">
            <a:extLst>
              <a:ext uri="{FF2B5EF4-FFF2-40B4-BE49-F238E27FC236}">
                <a16:creationId xmlns:a16="http://schemas.microsoft.com/office/drawing/2014/main" id="{821DF133-BFF9-1FB2-A0CE-875CEDC0FF93}"/>
              </a:ext>
            </a:extLst>
          </p:cNvPr>
          <p:cNvSpPr/>
          <p:nvPr/>
        </p:nvSpPr>
        <p:spPr>
          <a:xfrm>
            <a:off x="10491623" y="226793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OS </a:t>
            </a:r>
          </a:p>
        </p:txBody>
      </p:sp>
      <p:sp>
        <p:nvSpPr>
          <p:cNvPr id="84" name="Pentágono 6">
            <a:extLst>
              <a:ext uri="{FF2B5EF4-FFF2-40B4-BE49-F238E27FC236}">
                <a16:creationId xmlns:a16="http://schemas.microsoft.com/office/drawing/2014/main" id="{3813E911-2741-C93A-C01C-FBF4230013BB}"/>
              </a:ext>
            </a:extLst>
          </p:cNvPr>
          <p:cNvSpPr/>
          <p:nvPr/>
        </p:nvSpPr>
        <p:spPr>
          <a:xfrm>
            <a:off x="10409208" y="211090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id="{F0C6057B-6BA3-92F7-FD8F-D3E0CB96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689" y="2108725"/>
            <a:ext cx="198000" cy="198000"/>
          </a:xfrm>
          <a:prstGeom prst="rect">
            <a:avLst/>
          </a:prstGeom>
        </p:spPr>
      </p:pic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6AD2727C-2527-E3EB-87EE-A0011761D3D8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11463623" y="262502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uxograma: Processo Alternativo 86">
            <a:extLst>
              <a:ext uri="{FF2B5EF4-FFF2-40B4-BE49-F238E27FC236}">
                <a16:creationId xmlns:a16="http://schemas.microsoft.com/office/drawing/2014/main" id="{AE2C7E1F-01C6-56C8-D4E5-645DEE572FAB}"/>
              </a:ext>
            </a:extLst>
          </p:cNvPr>
          <p:cNvSpPr/>
          <p:nvPr/>
        </p:nvSpPr>
        <p:spPr>
          <a:xfrm>
            <a:off x="10509622" y="306388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8" name="Imagem 87">
            <a:extLst>
              <a:ext uri="{FF2B5EF4-FFF2-40B4-BE49-F238E27FC236}">
                <a16:creationId xmlns:a16="http://schemas.microsoft.com/office/drawing/2014/main" id="{12EC2C07-2DCB-0825-269F-BDD0A535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622" y="3063888"/>
            <a:ext cx="176943" cy="176943"/>
          </a:xfrm>
          <a:prstGeom prst="rect">
            <a:avLst/>
          </a:prstGeom>
        </p:spPr>
      </p:pic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22984698-E491-B620-236D-117CD68D2D5D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10972556" y="298596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uxograma: Processo Alternativo 89">
            <a:extLst>
              <a:ext uri="{FF2B5EF4-FFF2-40B4-BE49-F238E27FC236}">
                <a16:creationId xmlns:a16="http://schemas.microsoft.com/office/drawing/2014/main" id="{82123933-E8D6-F875-E8DE-BB22451249FF}"/>
              </a:ext>
            </a:extLst>
          </p:cNvPr>
          <p:cNvSpPr/>
          <p:nvPr/>
        </p:nvSpPr>
        <p:spPr>
          <a:xfrm>
            <a:off x="10508880" y="334579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91" name="Imagem 90">
            <a:extLst>
              <a:ext uri="{FF2B5EF4-FFF2-40B4-BE49-F238E27FC236}">
                <a16:creationId xmlns:a16="http://schemas.microsoft.com/office/drawing/2014/main" id="{F06EEAFF-1792-806C-AAE9-08EC4AB4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880" y="3345791"/>
            <a:ext cx="176943" cy="176943"/>
          </a:xfrm>
          <a:prstGeom prst="rect">
            <a:avLst/>
          </a:prstGeom>
        </p:spPr>
      </p:pic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7682DF1A-A509-9258-A3C4-573EEAF3F352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10971814" y="326787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Círculo: Vazio 92">
            <a:extLst>
              <a:ext uri="{FF2B5EF4-FFF2-40B4-BE49-F238E27FC236}">
                <a16:creationId xmlns:a16="http://schemas.microsoft.com/office/drawing/2014/main" id="{26CBD48F-B6A6-ADD9-E960-92912F2903A9}"/>
              </a:ext>
            </a:extLst>
          </p:cNvPr>
          <p:cNvSpPr/>
          <p:nvPr/>
        </p:nvSpPr>
        <p:spPr>
          <a:xfrm>
            <a:off x="11652440" y="2494656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94" name="Google Shape;1222;g1e5bc5d4dfe_0_2837">
            <a:extLst>
              <a:ext uri="{FF2B5EF4-FFF2-40B4-BE49-F238E27FC236}">
                <a16:creationId xmlns:a16="http://schemas.microsoft.com/office/drawing/2014/main" id="{E3A7606E-30B6-0DAF-8DE7-4F03D76654DE}"/>
              </a:ext>
            </a:extLst>
          </p:cNvPr>
          <p:cNvSpPr/>
          <p:nvPr/>
        </p:nvSpPr>
        <p:spPr>
          <a:xfrm>
            <a:off x="366411" y="2483320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BF11AC6-6133-22DF-D4E5-6EF9BC8B0267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6: parte 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DBC451C3-1124-FCA9-2E24-7D6859C077F6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85FB187-7A0C-66B2-C5BD-CFE7D3BB77AB}"/>
              </a:ext>
            </a:extLst>
          </p:cNvPr>
          <p:cNvSpPr txBox="1"/>
          <p:nvPr/>
        </p:nvSpPr>
        <p:spPr>
          <a:xfrm>
            <a:off x="11548122" y="1793735"/>
            <a:ext cx="361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Esse fluxo indica que o cliente deve devolver o equipamento roubado. Portanto ele deverá substituir o equipamento? Essa informação não ficou clara.</a:t>
            </a:r>
          </a:p>
        </p:txBody>
      </p:sp>
    </p:spTree>
    <p:extLst>
      <p:ext uri="{BB962C8B-B14F-4D97-AF65-F5344CB8AC3E}">
        <p14:creationId xmlns:p14="http://schemas.microsoft.com/office/powerpoint/2010/main" val="1297190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01152B-1D8C-44D3-E6EE-1D733EADD6AF}"/>
              </a:ext>
            </a:extLst>
          </p:cNvPr>
          <p:cNvSpPr txBox="1"/>
          <p:nvPr/>
        </p:nvSpPr>
        <p:spPr>
          <a:xfrm>
            <a:off x="3542606" y="579100"/>
            <a:ext cx="59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ATIVIDADE DE PALAVRAS CRUZADAS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AA9742-62DC-AE6E-13AA-B4B12B59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8" t="3782" b="2344"/>
          <a:stretch>
            <a:fillRect/>
          </a:stretch>
        </p:blipFill>
        <p:spPr>
          <a:xfrm>
            <a:off x="3119675" y="1528540"/>
            <a:ext cx="5952650" cy="47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71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788BD-DE17-753F-28EB-E37473386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BBD2458-2D2C-07CE-89D9-968786E8931C}"/>
              </a:ext>
            </a:extLst>
          </p:cNvPr>
          <p:cNvSpPr txBox="1"/>
          <p:nvPr/>
        </p:nvSpPr>
        <p:spPr>
          <a:xfrm>
            <a:off x="1582785" y="1227088"/>
            <a:ext cx="6169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</a:rPr>
              <a:t>Alguma dúvida?</a:t>
            </a:r>
            <a:endParaRPr lang="pt-BR" sz="6000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0C44BE-D82E-964F-0C67-9F19D129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065" y="2607922"/>
            <a:ext cx="4157790" cy="36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35">
            <a:extLst>
              <a:ext uri="{FF2B5EF4-FFF2-40B4-BE49-F238E27FC236}">
                <a16:creationId xmlns:a16="http://schemas.microsoft.com/office/drawing/2014/main" id="{688F50F5-2DD0-C357-9336-03FC1EF2BFEF}"/>
              </a:ext>
            </a:extLst>
          </p:cNvPr>
          <p:cNvSpPr/>
          <p:nvPr/>
        </p:nvSpPr>
        <p:spPr>
          <a:xfrm>
            <a:off x="245328" y="1162650"/>
            <a:ext cx="11686478" cy="4488874"/>
          </a:xfrm>
          <a:prstGeom prst="roundRect">
            <a:avLst>
              <a:gd name="adj" fmla="val 3673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rgbClr val="880000">
                  <a:alpha val="8997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A0DEB03-90F4-E0C5-8C61-5DED810F4282}"/>
              </a:ext>
            </a:extLst>
          </p:cNvPr>
          <p:cNvGrpSpPr/>
          <p:nvPr/>
        </p:nvGrpSpPr>
        <p:grpSpPr>
          <a:xfrm>
            <a:off x="1556321" y="2502244"/>
            <a:ext cx="2026508" cy="1853512"/>
            <a:chOff x="824402" y="1454692"/>
            <a:chExt cx="2346791" cy="2146457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DD140318-26F1-BD1C-06AC-CA0C82C3ABB0}"/>
                </a:ext>
              </a:extLst>
            </p:cNvPr>
            <p:cNvGrpSpPr/>
            <p:nvPr/>
          </p:nvGrpSpPr>
          <p:grpSpPr>
            <a:xfrm>
              <a:off x="824402" y="1454692"/>
              <a:ext cx="2346791" cy="2146457"/>
              <a:chOff x="2531529" y="1120395"/>
              <a:chExt cx="2346791" cy="2146457"/>
            </a:xfrm>
          </p:grpSpPr>
          <p:sp>
            <p:nvSpPr>
              <p:cNvPr id="6" name="Retângulo Arredondado 14">
                <a:extLst>
                  <a:ext uri="{FF2B5EF4-FFF2-40B4-BE49-F238E27FC236}">
                    <a16:creationId xmlns:a16="http://schemas.microsoft.com/office/drawing/2014/main" id="{9A67E2D8-D030-776A-D72F-A119901DDAA6}"/>
                  </a:ext>
                </a:extLst>
              </p:cNvPr>
              <p:cNvSpPr/>
              <p:nvPr/>
            </p:nvSpPr>
            <p:spPr>
              <a:xfrm>
                <a:off x="2531529" y="1120395"/>
                <a:ext cx="2346791" cy="2146457"/>
              </a:xfrm>
              <a:prstGeom prst="roundRect">
                <a:avLst>
                  <a:gd name="adj" fmla="val 17937"/>
                </a:avLst>
              </a:prstGeom>
              <a:solidFill>
                <a:srgbClr val="530C05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7" name="Retângulo Arredondado 12">
                <a:extLst>
                  <a:ext uri="{FF2B5EF4-FFF2-40B4-BE49-F238E27FC236}">
                    <a16:creationId xmlns:a16="http://schemas.microsoft.com/office/drawing/2014/main" id="{C8EC2DE4-359E-F6EE-8506-DBB07ADFA7B5}"/>
                  </a:ext>
                </a:extLst>
              </p:cNvPr>
              <p:cNvSpPr/>
              <p:nvPr/>
            </p:nvSpPr>
            <p:spPr>
              <a:xfrm>
                <a:off x="2712784" y="1292110"/>
                <a:ext cx="2012897" cy="1812563"/>
              </a:xfrm>
              <a:prstGeom prst="roundRect">
                <a:avLst>
                  <a:gd name="adj" fmla="val 17937"/>
                </a:avLst>
              </a:prstGeom>
              <a:solidFill>
                <a:srgbClr val="530C05">
                  <a:alpha val="472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8" name="Retângulo Arredondado 9">
                <a:extLst>
                  <a:ext uri="{FF2B5EF4-FFF2-40B4-BE49-F238E27FC236}">
                    <a16:creationId xmlns:a16="http://schemas.microsoft.com/office/drawing/2014/main" id="{02595083-1D2C-4829-B778-563186C6C96E}"/>
                  </a:ext>
                </a:extLst>
              </p:cNvPr>
              <p:cNvSpPr/>
              <p:nvPr/>
            </p:nvSpPr>
            <p:spPr>
              <a:xfrm>
                <a:off x="2920676" y="1470846"/>
                <a:ext cx="1619781" cy="1443030"/>
              </a:xfrm>
              <a:prstGeom prst="roundRect">
                <a:avLst>
                  <a:gd name="adj" fmla="val 17937"/>
                </a:avLst>
              </a:prstGeom>
              <a:solidFill>
                <a:srgbClr val="530C0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23F9FBDB-8C55-42DE-19AC-A8E058A094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643" r="5744" b="15137"/>
            <a:stretch>
              <a:fillRect/>
            </a:stretch>
          </p:blipFill>
          <p:spPr>
            <a:xfrm>
              <a:off x="1595988" y="2077039"/>
              <a:ext cx="814659" cy="875289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4A88E42-DA18-C077-915D-5520D4EC3196}"/>
              </a:ext>
            </a:extLst>
          </p:cNvPr>
          <p:cNvGrpSpPr/>
          <p:nvPr/>
        </p:nvGrpSpPr>
        <p:grpSpPr>
          <a:xfrm>
            <a:off x="5082746" y="2502244"/>
            <a:ext cx="2026508" cy="1853512"/>
            <a:chOff x="824402" y="1454692"/>
            <a:chExt cx="2346791" cy="2146457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84F03D5-9EEF-78FA-74C6-1A948A34D60D}"/>
                </a:ext>
              </a:extLst>
            </p:cNvPr>
            <p:cNvGrpSpPr/>
            <p:nvPr/>
          </p:nvGrpSpPr>
          <p:grpSpPr>
            <a:xfrm>
              <a:off x="824402" y="1454692"/>
              <a:ext cx="2346791" cy="2146457"/>
              <a:chOff x="2531529" y="1120395"/>
              <a:chExt cx="2346791" cy="2146457"/>
            </a:xfrm>
          </p:grpSpPr>
          <p:sp>
            <p:nvSpPr>
              <p:cNvPr id="12" name="Retângulo Arredondado 18">
                <a:extLst>
                  <a:ext uri="{FF2B5EF4-FFF2-40B4-BE49-F238E27FC236}">
                    <a16:creationId xmlns:a16="http://schemas.microsoft.com/office/drawing/2014/main" id="{5AD688F2-7601-F605-5843-096E2DA0C879}"/>
                  </a:ext>
                </a:extLst>
              </p:cNvPr>
              <p:cNvSpPr/>
              <p:nvPr/>
            </p:nvSpPr>
            <p:spPr>
              <a:xfrm>
                <a:off x="2531529" y="1120395"/>
                <a:ext cx="2346791" cy="2146457"/>
              </a:xfrm>
              <a:prstGeom prst="roundRect">
                <a:avLst>
                  <a:gd name="adj" fmla="val 17937"/>
                </a:avLst>
              </a:prstGeom>
              <a:solidFill>
                <a:srgbClr val="530C05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13" name="Retângulo Arredondado 19">
                <a:extLst>
                  <a:ext uri="{FF2B5EF4-FFF2-40B4-BE49-F238E27FC236}">
                    <a16:creationId xmlns:a16="http://schemas.microsoft.com/office/drawing/2014/main" id="{1B866E55-2F8E-8F65-F9E8-ADF9469CE2D4}"/>
                  </a:ext>
                </a:extLst>
              </p:cNvPr>
              <p:cNvSpPr/>
              <p:nvPr/>
            </p:nvSpPr>
            <p:spPr>
              <a:xfrm>
                <a:off x="2712784" y="1292110"/>
                <a:ext cx="2012897" cy="1812563"/>
              </a:xfrm>
              <a:prstGeom prst="roundRect">
                <a:avLst>
                  <a:gd name="adj" fmla="val 17937"/>
                </a:avLst>
              </a:prstGeom>
              <a:solidFill>
                <a:srgbClr val="530C05">
                  <a:alpha val="472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14" name="Retângulo Arredondado 20">
                <a:extLst>
                  <a:ext uri="{FF2B5EF4-FFF2-40B4-BE49-F238E27FC236}">
                    <a16:creationId xmlns:a16="http://schemas.microsoft.com/office/drawing/2014/main" id="{1A2290E1-7987-537B-ED63-D5AB4B24CBD5}"/>
                  </a:ext>
                </a:extLst>
              </p:cNvPr>
              <p:cNvSpPr/>
              <p:nvPr/>
            </p:nvSpPr>
            <p:spPr>
              <a:xfrm>
                <a:off x="2920676" y="1470846"/>
                <a:ext cx="1619781" cy="1443030"/>
              </a:xfrm>
              <a:prstGeom prst="roundRect">
                <a:avLst>
                  <a:gd name="adj" fmla="val 17937"/>
                </a:avLst>
              </a:prstGeom>
              <a:solidFill>
                <a:srgbClr val="530C0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5E7CD605-3570-CE7F-C62A-C07EB11C58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7059" b="7059"/>
            <a:stretch/>
          </p:blipFill>
          <p:spPr>
            <a:xfrm>
              <a:off x="1555236" y="2161780"/>
              <a:ext cx="852658" cy="732279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E621F29-A348-2D10-4A2A-043BF8710711}"/>
              </a:ext>
            </a:extLst>
          </p:cNvPr>
          <p:cNvGrpSpPr/>
          <p:nvPr/>
        </p:nvGrpSpPr>
        <p:grpSpPr>
          <a:xfrm>
            <a:off x="8637205" y="2502244"/>
            <a:ext cx="2026508" cy="1853512"/>
            <a:chOff x="824402" y="1454692"/>
            <a:chExt cx="2346791" cy="2146457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0E16E78-3046-17C8-EA3F-9D1F9E2C8C39}"/>
                </a:ext>
              </a:extLst>
            </p:cNvPr>
            <p:cNvGrpSpPr/>
            <p:nvPr/>
          </p:nvGrpSpPr>
          <p:grpSpPr>
            <a:xfrm>
              <a:off x="824402" y="1454692"/>
              <a:ext cx="2346791" cy="2146457"/>
              <a:chOff x="2531529" y="1120395"/>
              <a:chExt cx="2346791" cy="2146457"/>
            </a:xfrm>
          </p:grpSpPr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93DCD521-1797-6B2D-29FD-80266C6C1E06}"/>
                  </a:ext>
                </a:extLst>
              </p:cNvPr>
              <p:cNvSpPr/>
              <p:nvPr/>
            </p:nvSpPr>
            <p:spPr>
              <a:xfrm>
                <a:off x="2531529" y="1120395"/>
                <a:ext cx="2346791" cy="2146457"/>
              </a:xfrm>
              <a:prstGeom prst="roundRect">
                <a:avLst>
                  <a:gd name="adj" fmla="val 17937"/>
                </a:avLst>
              </a:prstGeom>
              <a:solidFill>
                <a:srgbClr val="530C05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19" name="Retângulo Arredondado 25">
                <a:extLst>
                  <a:ext uri="{FF2B5EF4-FFF2-40B4-BE49-F238E27FC236}">
                    <a16:creationId xmlns:a16="http://schemas.microsoft.com/office/drawing/2014/main" id="{78937F62-DC18-94C5-1820-905B3000DB27}"/>
                  </a:ext>
                </a:extLst>
              </p:cNvPr>
              <p:cNvSpPr/>
              <p:nvPr/>
            </p:nvSpPr>
            <p:spPr>
              <a:xfrm>
                <a:off x="2712784" y="1292110"/>
                <a:ext cx="2012897" cy="1812563"/>
              </a:xfrm>
              <a:prstGeom prst="roundRect">
                <a:avLst>
                  <a:gd name="adj" fmla="val 17937"/>
                </a:avLst>
              </a:prstGeom>
              <a:solidFill>
                <a:srgbClr val="530C05">
                  <a:alpha val="4728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/>
              </a:p>
            </p:txBody>
          </p:sp>
          <p:sp>
            <p:nvSpPr>
              <p:cNvPr id="20" name="Retângulo Arredondado 26">
                <a:extLst>
                  <a:ext uri="{FF2B5EF4-FFF2-40B4-BE49-F238E27FC236}">
                    <a16:creationId xmlns:a16="http://schemas.microsoft.com/office/drawing/2014/main" id="{3C0FBA4C-56C8-9311-A3E2-C36E077BF373}"/>
                  </a:ext>
                </a:extLst>
              </p:cNvPr>
              <p:cNvSpPr/>
              <p:nvPr/>
            </p:nvSpPr>
            <p:spPr>
              <a:xfrm>
                <a:off x="2920676" y="1470846"/>
                <a:ext cx="1619781" cy="1443030"/>
              </a:xfrm>
              <a:prstGeom prst="roundRect">
                <a:avLst>
                  <a:gd name="adj" fmla="val 17937"/>
                </a:avLst>
              </a:prstGeom>
              <a:solidFill>
                <a:srgbClr val="530C0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5E4D1C2A-C2F9-5E13-BD90-997DD17A1B2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54135" t="-8475" r="-45837" b="-17544"/>
            <a:stretch>
              <a:fillRect/>
            </a:stretch>
          </p:blipFill>
          <p:spPr>
            <a:xfrm>
              <a:off x="1467054" y="2013250"/>
              <a:ext cx="1107059" cy="1080253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4CA77F2-58EB-BCC0-ECA5-E93B36844228}"/>
              </a:ext>
            </a:extLst>
          </p:cNvPr>
          <p:cNvSpPr txBox="1"/>
          <p:nvPr/>
        </p:nvSpPr>
        <p:spPr>
          <a:xfrm>
            <a:off x="1753444" y="4547955"/>
            <a:ext cx="1616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rgbClr val="530C05"/>
                </a:solidFill>
                <a:latin typeface="AMX" pitchFamily="2" charset="77"/>
              </a:rPr>
              <a:t>Abra a sua </a:t>
            </a:r>
            <a:r>
              <a:rPr lang="pt-BR" sz="2000" b="1">
                <a:solidFill>
                  <a:srgbClr val="530C05"/>
                </a:solidFill>
                <a:latin typeface="AMX" pitchFamily="2" charset="77"/>
              </a:rPr>
              <a:t>câmera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D2013CC-1DEA-620D-FC43-F6A18AC6FED2}"/>
              </a:ext>
            </a:extLst>
          </p:cNvPr>
          <p:cNvSpPr txBox="1"/>
          <p:nvPr/>
        </p:nvSpPr>
        <p:spPr>
          <a:xfrm>
            <a:off x="5015880" y="4547956"/>
            <a:ext cx="230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530C05"/>
                </a:solidFill>
                <a:latin typeface="AMX" pitchFamily="2" charset="77"/>
              </a:rPr>
              <a:t>Desative o </a:t>
            </a:r>
            <a:r>
              <a:rPr lang="pt-BR" sz="2000" b="1" dirty="0">
                <a:solidFill>
                  <a:srgbClr val="530C05"/>
                </a:solidFill>
                <a:latin typeface="AMX" pitchFamily="2" charset="77"/>
              </a:rPr>
              <a:t>microfone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830541-CE32-7DA1-5E2B-C81E21762593}"/>
              </a:ext>
            </a:extLst>
          </p:cNvPr>
          <p:cNvSpPr txBox="1"/>
          <p:nvPr/>
        </p:nvSpPr>
        <p:spPr>
          <a:xfrm>
            <a:off x="8317525" y="4547956"/>
            <a:ext cx="2760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rgbClr val="530C05"/>
                </a:solidFill>
                <a:latin typeface="AMX" pitchFamily="2" charset="77"/>
              </a:rPr>
              <a:t>Para interagir, acione </a:t>
            </a:r>
          </a:p>
          <a:p>
            <a:pPr algn="ctr"/>
            <a:r>
              <a:rPr lang="pt-BR" sz="2000">
                <a:solidFill>
                  <a:srgbClr val="530C05"/>
                </a:solidFill>
                <a:latin typeface="AMX" pitchFamily="2" charset="77"/>
              </a:rPr>
              <a:t>o </a:t>
            </a:r>
            <a:r>
              <a:rPr lang="pt-BR" sz="2000" b="1">
                <a:solidFill>
                  <a:srgbClr val="530C05"/>
                </a:solidFill>
                <a:latin typeface="AMX" pitchFamily="2" charset="77"/>
              </a:rPr>
              <a:t>botão de levantar </a:t>
            </a:r>
          </a:p>
          <a:p>
            <a:pPr algn="ctr"/>
            <a:r>
              <a:rPr lang="pt-BR" sz="2000" b="1">
                <a:solidFill>
                  <a:srgbClr val="530C05"/>
                </a:solidFill>
                <a:latin typeface="AMX" pitchFamily="2" charset="77"/>
              </a:rPr>
              <a:t>a mão </a:t>
            </a:r>
            <a:r>
              <a:rPr lang="pt-BR" sz="2000">
                <a:solidFill>
                  <a:srgbClr val="530C05"/>
                </a:solidFill>
                <a:latin typeface="AMX" pitchFamily="2" charset="77"/>
              </a:rPr>
              <a:t>e aguarde.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F826EB2-1C10-C476-D4BF-9473FF187976}"/>
              </a:ext>
            </a:extLst>
          </p:cNvPr>
          <p:cNvSpPr txBox="1"/>
          <p:nvPr/>
        </p:nvSpPr>
        <p:spPr>
          <a:xfrm>
            <a:off x="2921735" y="1448201"/>
            <a:ext cx="642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rgbClr val="530C05"/>
                </a:solidFill>
                <a:latin typeface="AMX" pitchFamily="2" charset="77"/>
              </a:rPr>
              <a:t>Combinados</a:t>
            </a:r>
          </a:p>
        </p:txBody>
      </p:sp>
    </p:spTree>
    <p:extLst>
      <p:ext uri="{BB962C8B-B14F-4D97-AF65-F5344CB8AC3E}">
        <p14:creationId xmlns:p14="http://schemas.microsoft.com/office/powerpoint/2010/main" val="27844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DCB42E-BEFB-3D1B-9D89-F0761C3FE970}"/>
              </a:ext>
            </a:extLst>
          </p:cNvPr>
          <p:cNvSpPr txBox="1"/>
          <p:nvPr/>
        </p:nvSpPr>
        <p:spPr>
          <a:xfrm>
            <a:off x="1411151" y="915391"/>
            <a:ext cx="9644756" cy="429768"/>
          </a:xfrm>
          <a:prstGeom prst="rect">
            <a:avLst/>
          </a:prstGeom>
          <a:noFill/>
          <a:ln w="19050">
            <a:noFill/>
          </a:ln>
        </p:spPr>
        <p:txBody>
          <a:bodyPr wrap="square" lIns="120821" tIns="60406" rIns="120821" bIns="60406" rtlCol="0">
            <a:spAutoFit/>
          </a:bodyPr>
          <a:lstStyle/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No treinamento de hoje vimos todas as </a:t>
            </a:r>
            <a:r>
              <a:rPr lang="pt-BR" sz="2000" b="1" dirty="0">
                <a:latin typeface="AMX" pitchFamily="2" charset="0"/>
                <a:ea typeface="Quattrocento Sans"/>
                <a:cs typeface="Quattrocento Sans"/>
              </a:rPr>
              <a:t>informações sobre a Locação de Equipamentos</a:t>
            </a: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:</a:t>
            </a:r>
          </a:p>
        </p:txBody>
      </p:sp>
      <p:sp>
        <p:nvSpPr>
          <p:cNvPr id="3" name="Google Shape;169;p15">
            <a:extLst>
              <a:ext uri="{FF2B5EF4-FFF2-40B4-BE49-F238E27FC236}">
                <a16:creationId xmlns:a16="http://schemas.microsoft.com/office/drawing/2014/main" id="{D2440860-28AB-27AF-880D-4A7A8F66CE05}"/>
              </a:ext>
            </a:extLst>
          </p:cNvPr>
          <p:cNvSpPr txBox="1"/>
          <p:nvPr/>
        </p:nvSpPr>
        <p:spPr>
          <a:xfrm>
            <a:off x="1532238" y="2039038"/>
            <a:ext cx="10224437" cy="30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262626"/>
              </a:buClr>
              <a:buSzPts val="2000"/>
            </a:pPr>
            <a:r>
              <a:rPr lang="pt-BR" sz="2800" dirty="0">
                <a:sym typeface="Calibri"/>
              </a:rPr>
              <a:t>Agora você:</a:t>
            </a:r>
          </a:p>
          <a:p>
            <a:pPr lvl="0">
              <a:spcBef>
                <a:spcPts val="600"/>
              </a:spcBef>
              <a:buClr>
                <a:srgbClr val="262626"/>
              </a:buClr>
              <a:buSzPts val="2000"/>
            </a:pPr>
            <a:endParaRPr lang="pt-BR" sz="2800" dirty="0">
              <a:sym typeface="Calibri"/>
            </a:endParaRP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ym typeface="Calibri"/>
              </a:rPr>
              <a:t>Conhece as funcionalidades e benefícios da solução;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ym typeface="Calibri"/>
              </a:rPr>
              <a:t>Está apto a tirar as dúvidas dos clientes;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ym typeface="Calibri"/>
              </a:rPr>
              <a:t>Sabe para quais empresas oferecer a solução;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/>
              <a:t>Tem conhecimento sobre argumento de vendas;</a:t>
            </a:r>
            <a:endParaRPr lang="pt-BR" sz="2000" dirty="0">
              <a:sym typeface="Calibri"/>
            </a:endParaRP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ym typeface="Calibri"/>
              </a:rPr>
              <a:t>Entende todas as regras para orientar os clientes corretamente.</a:t>
            </a:r>
          </a:p>
        </p:txBody>
      </p:sp>
    </p:spTree>
    <p:extLst>
      <p:ext uri="{BB962C8B-B14F-4D97-AF65-F5344CB8AC3E}">
        <p14:creationId xmlns:p14="http://schemas.microsoft.com/office/powerpoint/2010/main" val="3508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/>
          </a:p>
        </p:txBody>
      </p:sp>
      <p:pic>
        <p:nvPicPr>
          <p:cNvPr id="2" name="Gráfico 6">
            <a:extLst>
              <a:ext uri="{FF2B5EF4-FFF2-40B4-BE49-F238E27FC236}">
                <a16:creationId xmlns:a16="http://schemas.microsoft.com/office/drawing/2014/main" id="{EF8B77FA-52C4-AAAA-DF8F-C48EC85D36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430025" y="2468119"/>
            <a:ext cx="512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pic>
        <p:nvPicPr>
          <p:cNvPr id="27" name="Gráfico 6">
            <a:extLst>
              <a:ext uri="{FF2B5EF4-FFF2-40B4-BE49-F238E27FC236}">
                <a16:creationId xmlns:a16="http://schemas.microsoft.com/office/drawing/2014/main" id="{8078DEA0-A366-A511-A697-443361F13C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8C2346-CC92-3E2E-1D30-9D1FCF969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1F4892F-2B23-0940-23CE-A82863CB89BC}"/>
              </a:ext>
            </a:extLst>
          </p:cNvPr>
          <p:cNvGrpSpPr/>
          <p:nvPr/>
        </p:nvGrpSpPr>
        <p:grpSpPr>
          <a:xfrm>
            <a:off x="422277" y="415699"/>
            <a:ext cx="11363323" cy="6101144"/>
            <a:chOff x="422277" y="415699"/>
            <a:chExt cx="11363323" cy="6101144"/>
          </a:xfrm>
        </p:grpSpPr>
        <p:pic>
          <p:nvPicPr>
            <p:cNvPr id="3" name="Imagem 2" descr="Texto&#10;&#10;O conteúdo gerado por IA pode estar incorreto.">
              <a:extLst>
                <a:ext uri="{FF2B5EF4-FFF2-40B4-BE49-F238E27FC236}">
                  <a16:creationId xmlns:a16="http://schemas.microsoft.com/office/drawing/2014/main" id="{F328D410-39A6-F12A-ABA9-8A1EDB472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662" y="6037160"/>
              <a:ext cx="1268938" cy="479683"/>
            </a:xfrm>
            <a:prstGeom prst="rect">
              <a:avLst/>
            </a:prstGeom>
          </p:spPr>
        </p:pic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AB7AB0AC-3DE7-05D2-C964-FF254CCF12B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2277" y="415699"/>
              <a:ext cx="1895809" cy="305119"/>
            </a:xfrm>
            <a:prstGeom prst="rect">
              <a:avLst/>
            </a:prstGeom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CDA1F0-6ED9-9C4F-4E40-19653C39D048}"/>
              </a:ext>
            </a:extLst>
          </p:cNvPr>
          <p:cNvSpPr txBox="1"/>
          <p:nvPr/>
        </p:nvSpPr>
        <p:spPr>
          <a:xfrm>
            <a:off x="-3413619" y="5390829"/>
            <a:ext cx="310896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00FFFF"/>
                </a:highlight>
              </a:rPr>
              <a:t>WEB: </a:t>
            </a:r>
            <a:r>
              <a:rPr lang="pt-BR" b="1" dirty="0"/>
              <a:t>Adicione as animações do mapa de categorias.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3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7F836-0D55-6E29-DDE2-793221054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9DB8B1C-B0CD-B0A7-6939-05E768BC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90AF535-2667-22CE-5D20-4ED53FB9116A}"/>
              </a:ext>
            </a:extLst>
          </p:cNvPr>
          <p:cNvGrpSpPr/>
          <p:nvPr/>
        </p:nvGrpSpPr>
        <p:grpSpPr>
          <a:xfrm>
            <a:off x="422277" y="415699"/>
            <a:ext cx="11363323" cy="6101144"/>
            <a:chOff x="422277" y="415699"/>
            <a:chExt cx="11363323" cy="6101144"/>
          </a:xfrm>
        </p:grpSpPr>
        <p:pic>
          <p:nvPicPr>
            <p:cNvPr id="4" name="Imagem 3" descr="Texto&#10;&#10;O conteúdo gerado por IA pode estar incorreto.">
              <a:extLst>
                <a:ext uri="{FF2B5EF4-FFF2-40B4-BE49-F238E27FC236}">
                  <a16:creationId xmlns:a16="http://schemas.microsoft.com/office/drawing/2014/main" id="{64DFFB74-C8AD-7767-527C-30FA5EAE2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662" y="6037160"/>
              <a:ext cx="1268938" cy="479683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995149AF-9488-E6C5-AA6A-798685A9335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2277" y="415699"/>
              <a:ext cx="1895809" cy="305119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3FA0927-56D5-3F6C-A203-2631656C32D2}"/>
              </a:ext>
            </a:extLst>
          </p:cNvPr>
          <p:cNvSpPr txBox="1"/>
          <p:nvPr/>
        </p:nvSpPr>
        <p:spPr>
          <a:xfrm>
            <a:off x="-3413619" y="5390829"/>
            <a:ext cx="310896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00FFFF"/>
                </a:highlight>
              </a:rPr>
              <a:t>WEB: </a:t>
            </a:r>
            <a:r>
              <a:rPr lang="pt-BR" b="1" dirty="0"/>
              <a:t>Adicione as animações do mapa de categorias.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09403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9ED393-1679-B243-FDC3-36585D81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632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Categoria: Conectividade</a:t>
            </a:r>
            <a:br>
              <a:rPr lang="pt-BR" dirty="0"/>
            </a:br>
            <a:r>
              <a:rPr lang="pt-BR" dirty="0"/>
              <a:t>Subcategoria: Fixa avançada</a:t>
            </a:r>
            <a:br>
              <a:rPr lang="pt-BR" dirty="0"/>
            </a:br>
            <a:r>
              <a:rPr lang="pt-BR" dirty="0"/>
              <a:t>Produto: IPSAT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3221F6-47D9-9FFC-DF06-BBD60C4411E3}"/>
              </a:ext>
            </a:extLst>
          </p:cNvPr>
          <p:cNvSpPr txBox="1"/>
          <p:nvPr/>
        </p:nvSpPr>
        <p:spPr>
          <a:xfrm>
            <a:off x="-3555859" y="97334"/>
            <a:ext cx="310896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00FFFF"/>
                </a:highlight>
              </a:rPr>
              <a:t>DG: </a:t>
            </a:r>
            <a:r>
              <a:rPr lang="pt-BR" b="1" dirty="0"/>
              <a:t>Adicione a última camada do mapa de categorias. E destaque o produto EPL.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815FF1-6FFD-8C83-70E4-34A4DF1C33B5}"/>
              </a:ext>
            </a:extLst>
          </p:cNvPr>
          <p:cNvSpPr txBox="1"/>
          <p:nvPr/>
        </p:nvSpPr>
        <p:spPr>
          <a:xfrm>
            <a:off x="-3301859" y="5268774"/>
            <a:ext cx="310896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00FFFF"/>
                </a:highlight>
              </a:rPr>
              <a:t>WEB: </a:t>
            </a:r>
            <a:r>
              <a:rPr lang="pt-BR" b="1" dirty="0"/>
              <a:t>Adicione as animações do mapa de categorias.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9016D3-1E10-D98B-A7E0-F38C16FCDFDC}"/>
              </a:ext>
            </a:extLst>
          </p:cNvPr>
          <p:cNvSpPr/>
          <p:nvPr/>
        </p:nvSpPr>
        <p:spPr>
          <a:xfrm>
            <a:off x="-90616" y="3558746"/>
            <a:ext cx="12282616" cy="15835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Qual a subcategoria da solução?</a:t>
            </a:r>
          </a:p>
        </p:txBody>
      </p:sp>
    </p:spTree>
    <p:extLst>
      <p:ext uri="{BB962C8B-B14F-4D97-AF65-F5344CB8AC3E}">
        <p14:creationId xmlns:p14="http://schemas.microsoft.com/office/powerpoint/2010/main" val="30596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56C4E875-DA19-518B-FE72-E2AFD64D9D18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A SOLUÇÃO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CE02ADA8-18B6-DF0A-8A98-B8CD129C348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1030-B81F-181E-784E-812CF08BECB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  <p:sp>
        <p:nvSpPr>
          <p:cNvPr id="6" name="Retângulo: Cantos Arredondados 12">
            <a:extLst>
              <a:ext uri="{FF2B5EF4-FFF2-40B4-BE49-F238E27FC236}">
                <a16:creationId xmlns:a16="http://schemas.microsoft.com/office/drawing/2014/main" id="{84536C68-4B80-BF88-7B13-D1595ED1B26F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bg1"/>
                </a:solidFill>
                <a:latin typeface="AMX Black" pitchFamily="2" charset="0"/>
              </a:rPr>
              <a:t>FLUXOS DA JORNADA</a:t>
            </a:r>
          </a:p>
        </p:txBody>
      </p:sp>
    </p:spTree>
    <p:extLst>
      <p:ext uri="{BB962C8B-B14F-4D97-AF65-F5344CB8AC3E}">
        <p14:creationId xmlns:p14="http://schemas.microsoft.com/office/powerpoint/2010/main" val="39999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AA0BFA4660643A687B2FDCEE2805C" ma:contentTypeVersion="16" ma:contentTypeDescription="Create a new document." ma:contentTypeScope="" ma:versionID="1d5f69d8b3838c0565fb8cd4008c8a79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587b7f1c84aae3f71b2b738d5c40d0be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447CC5-EF5A-4B7B-904C-B91F1A287F52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30D2463A-E6BA-4FB8-93BF-E4A6A79D1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A97BCC-C09B-4020-AC02-CC68190FF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1884</TotalTime>
  <Words>4048</Words>
  <Application>Microsoft Office PowerPoint</Application>
  <PresentationFormat>Widescreen</PresentationFormat>
  <Paragraphs>701</Paragraphs>
  <Slides>51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Categoria: Conectividade Subcategoria: Fixa avançada Produto: IPSAT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Yasmim Rocha</cp:lastModifiedBy>
  <cp:revision>23</cp:revision>
  <dcterms:created xsi:type="dcterms:W3CDTF">2025-11-14T19:06:43Z</dcterms:created>
  <dcterms:modified xsi:type="dcterms:W3CDTF">2026-05-05T20:58:50Z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</Properties>
</file>