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62"/>
  </p:notesMasterIdLst>
  <p:sldIdLst>
    <p:sldId id="257" r:id="rId2"/>
    <p:sldId id="258" r:id="rId3"/>
    <p:sldId id="1549" r:id="rId4"/>
    <p:sldId id="1550" r:id="rId5"/>
    <p:sldId id="1551" r:id="rId6"/>
    <p:sldId id="560" r:id="rId7"/>
    <p:sldId id="561" r:id="rId8"/>
    <p:sldId id="1552" r:id="rId9"/>
    <p:sldId id="1553" r:id="rId10"/>
    <p:sldId id="1556" r:id="rId11"/>
    <p:sldId id="1555" r:id="rId12"/>
    <p:sldId id="1557" r:id="rId13"/>
    <p:sldId id="1554" r:id="rId14"/>
    <p:sldId id="1560" r:id="rId15"/>
    <p:sldId id="1561" r:id="rId16"/>
    <p:sldId id="1562" r:id="rId17"/>
    <p:sldId id="1563" r:id="rId18"/>
    <p:sldId id="1564" r:id="rId19"/>
    <p:sldId id="1565" r:id="rId20"/>
    <p:sldId id="2147474337" r:id="rId21"/>
    <p:sldId id="2147474338" r:id="rId22"/>
    <p:sldId id="2147474340" r:id="rId23"/>
    <p:sldId id="1567" r:id="rId24"/>
    <p:sldId id="1570" r:id="rId25"/>
    <p:sldId id="1572" r:id="rId26"/>
    <p:sldId id="1573" r:id="rId27"/>
    <p:sldId id="1574" r:id="rId28"/>
    <p:sldId id="562" r:id="rId29"/>
    <p:sldId id="1581" r:id="rId30"/>
    <p:sldId id="1582" r:id="rId31"/>
    <p:sldId id="2147474314" r:id="rId32"/>
    <p:sldId id="1579" r:id="rId33"/>
    <p:sldId id="2147474322" r:id="rId34"/>
    <p:sldId id="2147474321" r:id="rId35"/>
    <p:sldId id="2147474323" r:id="rId36"/>
    <p:sldId id="2147474304" r:id="rId37"/>
    <p:sldId id="2147474308" r:id="rId38"/>
    <p:sldId id="2147474306" r:id="rId39"/>
    <p:sldId id="2147474307" r:id="rId40"/>
    <p:sldId id="2147474311" r:id="rId41"/>
    <p:sldId id="2147474312" r:id="rId42"/>
    <p:sldId id="2147474313" r:id="rId43"/>
    <p:sldId id="2147474315" r:id="rId44"/>
    <p:sldId id="563" r:id="rId45"/>
    <p:sldId id="2147474318" r:id="rId46"/>
    <p:sldId id="2147474324" r:id="rId47"/>
    <p:sldId id="2147474325" r:id="rId48"/>
    <p:sldId id="2147474326" r:id="rId49"/>
    <p:sldId id="2147474327" r:id="rId50"/>
    <p:sldId id="2147474328" r:id="rId51"/>
    <p:sldId id="2147474329" r:id="rId52"/>
    <p:sldId id="2147474330" r:id="rId53"/>
    <p:sldId id="2147474331" r:id="rId54"/>
    <p:sldId id="2147474332" r:id="rId55"/>
    <p:sldId id="2147474333" r:id="rId56"/>
    <p:sldId id="2147474334" r:id="rId57"/>
    <p:sldId id="2147474335" r:id="rId58"/>
    <p:sldId id="2147474336" r:id="rId59"/>
    <p:sldId id="1548" r:id="rId60"/>
    <p:sldId id="319" r:id="rId6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283C7ED-59CE-427E-909F-02CA6F6B0B08}">
          <p14:sldIdLst>
            <p14:sldId id="257"/>
            <p14:sldId id="258"/>
            <p14:sldId id="1549"/>
            <p14:sldId id="1550"/>
            <p14:sldId id="1551"/>
            <p14:sldId id="560"/>
          </p14:sldIdLst>
        </p14:section>
        <p14:section name="O SERVIÇO" id="{D85084A9-33E0-4BDD-B0FB-68D9C28B75FE}">
          <p14:sldIdLst>
            <p14:sldId id="561"/>
            <p14:sldId id="1552"/>
            <p14:sldId id="1553"/>
            <p14:sldId id="1556"/>
            <p14:sldId id="1555"/>
            <p14:sldId id="1557"/>
            <p14:sldId id="1554"/>
            <p14:sldId id="1560"/>
            <p14:sldId id="1561"/>
            <p14:sldId id="1562"/>
            <p14:sldId id="1563"/>
            <p14:sldId id="1564"/>
            <p14:sldId id="1565"/>
            <p14:sldId id="2147474337"/>
            <p14:sldId id="2147474338"/>
            <p14:sldId id="2147474340"/>
            <p14:sldId id="1567"/>
            <p14:sldId id="1570"/>
            <p14:sldId id="1572"/>
            <p14:sldId id="1573"/>
            <p14:sldId id="1574"/>
          </p14:sldIdLst>
        </p14:section>
        <p14:section name="COMO VENDER" id="{1CF7DC28-7B5D-4AAC-A8A6-8A2636189407}">
          <p14:sldIdLst>
            <p14:sldId id="562"/>
            <p14:sldId id="1581"/>
            <p14:sldId id="1582"/>
            <p14:sldId id="2147474314"/>
            <p14:sldId id="1579"/>
            <p14:sldId id="2147474322"/>
            <p14:sldId id="2147474321"/>
            <p14:sldId id="2147474323"/>
            <p14:sldId id="2147474304"/>
            <p14:sldId id="2147474308"/>
            <p14:sldId id="2147474306"/>
            <p14:sldId id="2147474307"/>
            <p14:sldId id="2147474311"/>
            <p14:sldId id="2147474312"/>
            <p14:sldId id="2147474313"/>
            <p14:sldId id="2147474315"/>
          </p14:sldIdLst>
        </p14:section>
        <p14:section name="AS REGRAS" id="{4564EA67-582E-47E4-823F-0C2EF8763D62}">
          <p14:sldIdLst>
            <p14:sldId id="563"/>
            <p14:sldId id="2147474318"/>
            <p14:sldId id="2147474324"/>
            <p14:sldId id="2147474325"/>
            <p14:sldId id="2147474326"/>
            <p14:sldId id="2147474327"/>
            <p14:sldId id="2147474328"/>
            <p14:sldId id="2147474329"/>
            <p14:sldId id="2147474330"/>
            <p14:sldId id="2147474331"/>
            <p14:sldId id="2147474332"/>
            <p14:sldId id="2147474333"/>
            <p14:sldId id="2147474334"/>
            <p14:sldId id="2147474335"/>
            <p14:sldId id="2147474336"/>
            <p14:sldId id="154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00"/>
    <a:srgbClr val="4652E6"/>
    <a:srgbClr val="B4C7E7"/>
    <a:srgbClr val="93B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5033" autoAdjust="0"/>
  </p:normalViewPr>
  <p:slideViewPr>
    <p:cSldViewPr snapToGrid="0">
      <p:cViewPr>
        <p:scale>
          <a:sx n="71" d="100"/>
          <a:sy n="71" d="100"/>
        </p:scale>
        <p:origin x="2064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CEF-D027-4776-A0D2-42FDF27B5779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F9CE-1D12-403A-A38A-D246AA5DD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DFAD2-6281-2205-A616-A43CAF11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C856AFD-10E3-AEB5-62A2-B11F89DDEF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E72D11-01F2-3B68-8AD2-EEA1B06BF4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72D37A-C91C-CFCF-0EDF-63AA9469D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632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54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52E9E-32CE-D4BA-76AC-1AA4B21F1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CD38A43-3BF8-48C2-2D69-22E42D0B22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41D7380-D6FE-0B1E-C348-E4EF2B54D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4A2A72F-FE07-73D5-E769-C72AAE789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472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39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2195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2125-5831-5207-0226-306BB2F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00FC9-609D-23A3-EC3E-E35CF45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17B80-655A-5F16-C5B5-9DF4323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941-D85E-4125-BF01-CBAEB097B2A1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F96442-C686-E68C-BF47-FDEBDF7A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D0C7F-A2EE-3FBE-CAA8-68E2D8C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B3C3-9A60-4FDA-AE5E-28F6DCE7A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4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10" Type="http://schemas.openxmlformats.org/officeDocument/2006/relationships/image" Target="../media/image8.sv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6.sv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11" Type="http://schemas.openxmlformats.org/officeDocument/2006/relationships/image" Target="../media/image8.svg"/><Relationship Id="rId5" Type="http://schemas.openxmlformats.org/officeDocument/2006/relationships/image" Target="../media/image19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8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1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image" Target="../media/image11.png"/><Relationship Id="rId5" Type="http://schemas.openxmlformats.org/officeDocument/2006/relationships/image" Target="../media/image37.svg"/><Relationship Id="rId10" Type="http://schemas.openxmlformats.org/officeDocument/2006/relationships/image" Target="../media/image42.sv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7.png"/><Relationship Id="rId3" Type="http://schemas.openxmlformats.org/officeDocument/2006/relationships/image" Target="../media/image42.svg"/><Relationship Id="rId7" Type="http://schemas.openxmlformats.org/officeDocument/2006/relationships/image" Target="../media/image37.svg"/><Relationship Id="rId12" Type="http://schemas.openxmlformats.org/officeDocument/2006/relationships/image" Target="../media/image12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11.png"/><Relationship Id="rId5" Type="http://schemas.openxmlformats.org/officeDocument/2006/relationships/image" Target="../media/image35.svg"/><Relationship Id="rId10" Type="http://schemas.openxmlformats.org/officeDocument/2006/relationships/image" Target="../media/image41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6.sv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6.sv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10" Type="http://schemas.openxmlformats.org/officeDocument/2006/relationships/image" Target="../media/image8.svg"/><Relationship Id="rId4" Type="http://schemas.openxmlformats.org/officeDocument/2006/relationships/image" Target="../media/image17.png"/><Relationship Id="rId9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7.png"/><Relationship Id="rId5" Type="http://schemas.openxmlformats.org/officeDocument/2006/relationships/image" Target="../media/image19.png"/><Relationship Id="rId10" Type="http://schemas.openxmlformats.org/officeDocument/2006/relationships/image" Target="../media/image6.svg"/><Relationship Id="rId4" Type="http://schemas.openxmlformats.org/officeDocument/2006/relationships/image" Target="../media/image17.png"/><Relationship Id="rId9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4.png"/><Relationship Id="rId7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5.png"/><Relationship Id="rId10" Type="http://schemas.openxmlformats.org/officeDocument/2006/relationships/image" Target="../media/image8.svg"/><Relationship Id="rId4" Type="http://schemas.openxmlformats.org/officeDocument/2006/relationships/image" Target="../media/image45.png"/><Relationship Id="rId9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4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8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7" Type="http://schemas.openxmlformats.org/officeDocument/2006/relationships/image" Target="../media/image8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8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8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10" Type="http://schemas.openxmlformats.org/officeDocument/2006/relationships/image" Target="../media/image8.sv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5305-C7A9-636B-2BCF-A0F6D01DDFAB}"/>
              </a:ext>
            </a:extLst>
          </p:cNvPr>
          <p:cNvSpPr txBox="1"/>
          <p:nvPr/>
        </p:nvSpPr>
        <p:spPr>
          <a:xfrm>
            <a:off x="3854245" y="501445"/>
            <a:ext cx="6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IPSAT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7DE923-B3AB-C851-ED7B-3856E37601B6}"/>
              </a:ext>
            </a:extLst>
          </p:cNvPr>
          <p:cNvSpPr txBox="1"/>
          <p:nvPr/>
        </p:nvSpPr>
        <p:spPr>
          <a:xfrm>
            <a:off x="2807109" y="870777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Marina Araújo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2A8D8-CEFA-21CF-7B1E-D7B88F246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808D360-79EC-8DDC-6BEE-AB193BB8D6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34316CE-A434-75A6-2B0A-092AEC6016C8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F9AE208-231D-81B6-5CD0-C3C396550195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6FD99289-5D45-536A-2547-E7D5003CE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7316B659-16D8-398B-05F8-F60D7B502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F643761-9F30-5EEC-74E8-EDA089C478CD}"/>
              </a:ext>
            </a:extLst>
          </p:cNvPr>
          <p:cNvSpPr txBox="1"/>
          <p:nvPr/>
        </p:nvSpPr>
        <p:spPr>
          <a:xfrm>
            <a:off x="1466850" y="360703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💢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BB8188A-7870-1C85-2D91-A2D772435A7E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9F3F8AD-5751-3A0E-9461-9C5BEB9E24CF}"/>
              </a:ext>
            </a:extLst>
          </p:cNvPr>
          <p:cNvSpPr txBox="1"/>
          <p:nvPr/>
        </p:nvSpPr>
        <p:spPr>
          <a:xfrm>
            <a:off x="5786269" y="3422369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B7DC4B-B067-2568-9EF3-DC23A14BA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0" y="2899197"/>
            <a:ext cx="347357" cy="2021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70075E3-D4A9-0E04-42F2-FE3E81FCA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4" name="Gráfico 13" descr="Nuvem com Relâmpagos e Chuva com preenchimento sólido">
            <a:extLst>
              <a:ext uri="{FF2B5EF4-FFF2-40B4-BE49-F238E27FC236}">
                <a16:creationId xmlns:a16="http://schemas.microsoft.com/office/drawing/2014/main" id="{14F0F398-09BA-2D66-14C0-C9775940E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11" y="2143048"/>
            <a:ext cx="662392" cy="662392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7B5B4D70-EDD9-D323-1A54-79C1D541AF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AA110EA2-CB59-74EC-B063-B8CF55C65061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01EA25CB-B9B1-7318-AB2A-68F158A597DE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BBEF204-6463-5422-C7F3-36155EBA2119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A611F8CA-02D6-A1E8-ED24-2E3D433AD8B4}"/>
              </a:ext>
            </a:extLst>
          </p:cNvPr>
          <p:cNvSpPr/>
          <p:nvPr/>
        </p:nvSpPr>
        <p:spPr>
          <a:xfrm>
            <a:off x="5528602" y="431804"/>
            <a:ext cx="5316876" cy="2980944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117D113-BCCF-6A7F-2AB3-F420B77D2A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61855" y="2366962"/>
            <a:ext cx="3375417" cy="4786036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22EC3A7-26D7-8891-843F-8D96C1ED835C}"/>
              </a:ext>
            </a:extLst>
          </p:cNvPr>
          <p:cNvGrpSpPr/>
          <p:nvPr/>
        </p:nvGrpSpPr>
        <p:grpSpPr>
          <a:xfrm>
            <a:off x="8834334" y="4134914"/>
            <a:ext cx="2578281" cy="1421334"/>
            <a:chOff x="8834334" y="4134914"/>
            <a:chExt cx="2578281" cy="1421334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09629229-A276-2B2A-35D0-9D4FB626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152171" y="4134914"/>
              <a:ext cx="840296" cy="53948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BD83F3EC-9D0D-F841-9D74-110ED0232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732023" y="4323902"/>
              <a:ext cx="840296" cy="53948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A54C6BA5-044B-FA95-396B-3DA1AC196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197089" y="4609728"/>
              <a:ext cx="840296" cy="53948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97CB8D3-60F0-36E0-8B70-F0C430538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834334" y="4863382"/>
              <a:ext cx="840296" cy="53948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D5D3228A-145E-1AAA-21B9-4DD4224E3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572319" y="4719627"/>
              <a:ext cx="840296" cy="539480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5F87EBD3-3AC8-DB1C-8653-9758001EF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797221" y="5016768"/>
              <a:ext cx="840296" cy="539480"/>
            </a:xfrm>
            <a:prstGeom prst="rect">
              <a:avLst/>
            </a:prstGeom>
          </p:spPr>
        </p:pic>
      </p:grp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AD0EEEC-394C-F6C7-14BC-3A1A37191A84}"/>
              </a:ext>
            </a:extLst>
          </p:cNvPr>
          <p:cNvSpPr txBox="1"/>
          <p:nvPr/>
        </p:nvSpPr>
        <p:spPr>
          <a:xfrm>
            <a:off x="5955462" y="1051114"/>
            <a:ext cx="4561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Olá! O meu nome é Márcio e eu sou o dono da </a:t>
            </a:r>
            <a:r>
              <a:rPr lang="pt-BR" dirty="0" err="1"/>
              <a:t>Constru&amp;Tech</a:t>
            </a:r>
            <a:r>
              <a:rPr lang="pt-BR" dirty="0"/>
              <a:t> Consultorias. E eu preciso de ajuda!</a:t>
            </a:r>
          </a:p>
          <a:p>
            <a:endParaRPr lang="pt-BR" dirty="0"/>
          </a:p>
          <a:p>
            <a:r>
              <a:rPr lang="pt-BR" dirty="0"/>
              <a:t>Recentemente a nossa empresa fechou um novo contrato e foi preciso aumentar a equipe.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E89B26F-F852-2C89-E4C5-E2A58A420932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3: o dono da empresa aparece na tela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72E23CB-C30E-650A-BFC0-5F9FE67727D5}"/>
              </a:ext>
            </a:extLst>
          </p:cNvPr>
          <p:cNvSpPr txBox="1"/>
          <p:nvPr/>
        </p:nvSpPr>
        <p:spPr>
          <a:xfrm>
            <a:off x="-2489039" y="2043796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Fala: apresentação e 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115261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837B-0E17-C4E4-E6A9-83DEE915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D3CB06-CD3C-8E52-A53A-861AE17E29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F75E471D-5FE5-323A-DDA3-EC50F5563131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EF24A2B-CB52-7CD0-4BD0-6E885E171AF7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2952DEF9-7DEF-DF35-0080-724FEA395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43C37124-8EEA-DBC8-EFAC-2BCD4CDCB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63B2AA-9806-D4BC-AD97-AFB32B42B032}"/>
              </a:ext>
            </a:extLst>
          </p:cNvPr>
          <p:cNvSpPr txBox="1"/>
          <p:nvPr/>
        </p:nvSpPr>
        <p:spPr>
          <a:xfrm>
            <a:off x="1466850" y="360703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💢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2AAC30-3E5A-1E88-070C-204B72AEB4C3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4D61886-B2DE-AC5E-FCF6-EE8EABA91D64}"/>
              </a:ext>
            </a:extLst>
          </p:cNvPr>
          <p:cNvSpPr txBox="1"/>
          <p:nvPr/>
        </p:nvSpPr>
        <p:spPr>
          <a:xfrm>
            <a:off x="5786269" y="3422369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E406278-734D-D4FE-23C3-5AA96FCC8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0" y="2899197"/>
            <a:ext cx="347357" cy="2021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5D37884-048B-2BC4-71D1-EF9B4CE10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4" name="Gráfico 13" descr="Nuvem com Relâmpagos e Chuva com preenchimento sólido">
            <a:extLst>
              <a:ext uri="{FF2B5EF4-FFF2-40B4-BE49-F238E27FC236}">
                <a16:creationId xmlns:a16="http://schemas.microsoft.com/office/drawing/2014/main" id="{A8C32FB3-1F4A-39D4-2FF0-7696E827E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11" y="2143048"/>
            <a:ext cx="662392" cy="662392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60FC7BE4-A125-54F1-D20F-757D4D3750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2FA3F093-A8FD-EF5C-74B5-14970394898B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45673717-90B7-1109-206D-5837025A528E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32C9498-EA56-5273-9525-083215F8F4FB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28F8221-D50E-A1D9-4074-B573A0FAA14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1560"/>
          <a:stretch>
            <a:fillRect/>
          </a:stretch>
        </p:blipFill>
        <p:spPr>
          <a:xfrm>
            <a:off x="723813" y="2366962"/>
            <a:ext cx="5062456" cy="4500659"/>
          </a:xfrm>
          <a:prstGeom prst="rect">
            <a:avLst/>
          </a:prstGeom>
        </p:spPr>
      </p:pic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B4079B45-1256-0219-C0F6-B7A7B9320C32}"/>
              </a:ext>
            </a:extLst>
          </p:cNvPr>
          <p:cNvSpPr/>
          <p:nvPr/>
        </p:nvSpPr>
        <p:spPr>
          <a:xfrm>
            <a:off x="5528602" y="431804"/>
            <a:ext cx="5316876" cy="2980944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2B18B2B3-BD01-2197-4564-F96A5641B6BC}"/>
              </a:ext>
            </a:extLst>
          </p:cNvPr>
          <p:cNvGrpSpPr/>
          <p:nvPr/>
        </p:nvGrpSpPr>
        <p:grpSpPr>
          <a:xfrm>
            <a:off x="8834334" y="4134914"/>
            <a:ext cx="2578281" cy="1421334"/>
            <a:chOff x="8834334" y="4134914"/>
            <a:chExt cx="2578281" cy="1421334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DB5753FA-9426-3361-BB12-3A182188C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152171" y="4134914"/>
              <a:ext cx="840296" cy="53948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405CEC78-1402-487E-2261-D80349C55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732023" y="4323902"/>
              <a:ext cx="840296" cy="53948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6B68E35-9FEA-1CC0-425F-4C31EDEA3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197089" y="4609728"/>
              <a:ext cx="840296" cy="53948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FC36451F-498E-16C2-FE68-3681AA079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8834334" y="4863382"/>
              <a:ext cx="840296" cy="539480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C24C7761-B953-CEF4-9B07-1E6CFF6DB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0572319" y="4719627"/>
              <a:ext cx="840296" cy="539480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DFF178A6-C6A9-B3F5-3FDC-4ACFBA1E7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9797221" y="5016768"/>
              <a:ext cx="840296" cy="539480"/>
            </a:xfrm>
            <a:prstGeom prst="rect">
              <a:avLst/>
            </a:prstGeom>
          </p:spPr>
        </p:pic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3426D1D-0650-D7AA-EC61-B79059E32EE1}"/>
              </a:ext>
            </a:extLst>
          </p:cNvPr>
          <p:cNvSpPr txBox="1"/>
          <p:nvPr/>
        </p:nvSpPr>
        <p:spPr>
          <a:xfrm>
            <a:off x="5754893" y="1254461"/>
            <a:ext cx="5024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problema é que alguns dos nossos equipamentos estão velhos e precisam de manutenção e ainda temos mais pessoas para contratar e não teremos equipamentos o suficiente. 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11DD943-3CD6-E2A2-D605-34998814E17D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3: o dono da empresa aparece na tela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2E2A256-2DBB-CC44-85D7-1F1EA1F50211}"/>
              </a:ext>
            </a:extLst>
          </p:cNvPr>
          <p:cNvSpPr txBox="1"/>
          <p:nvPr/>
        </p:nvSpPr>
        <p:spPr>
          <a:xfrm>
            <a:off x="-2489039" y="2043796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Fala: descrição do desafio</a:t>
            </a:r>
          </a:p>
        </p:txBody>
      </p:sp>
    </p:spTree>
    <p:extLst>
      <p:ext uri="{BB962C8B-B14F-4D97-AF65-F5344CB8AC3E}">
        <p14:creationId xmlns:p14="http://schemas.microsoft.com/office/powerpoint/2010/main" val="374733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63589-4413-CAF9-0C7B-A7073409F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50B9F12-EE2A-756D-832D-95431DB3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B30EC622-B050-90F3-422F-CCFBD1FDA6DB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66828BDC-EE25-2CD1-C0B0-FBDF4AF522D8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FBC15D3-E16D-9C6A-9A36-D9C1E5B5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C9DE8CC5-8FB9-7E0E-846C-6D39A5DF2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15F24D63-58A2-E06E-60D6-E8ADE737FFAA}"/>
              </a:ext>
            </a:extLst>
          </p:cNvPr>
          <p:cNvSpPr txBox="1"/>
          <p:nvPr/>
        </p:nvSpPr>
        <p:spPr>
          <a:xfrm>
            <a:off x="1466850" y="360703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💢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44816A-976D-EC50-4BEF-B606599547CD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5339784-884D-1296-795F-5DCE1301E79C}"/>
              </a:ext>
            </a:extLst>
          </p:cNvPr>
          <p:cNvSpPr txBox="1"/>
          <p:nvPr/>
        </p:nvSpPr>
        <p:spPr>
          <a:xfrm>
            <a:off x="5786269" y="3422369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65F327C-D578-EF8D-C08F-DEB45397F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0" y="2899197"/>
            <a:ext cx="347357" cy="2021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6162A79-7B4C-0CB8-2A4F-61E6AA95E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4" name="Gráfico 13" descr="Nuvem com Relâmpagos e Chuva com preenchimento sólido">
            <a:extLst>
              <a:ext uri="{FF2B5EF4-FFF2-40B4-BE49-F238E27FC236}">
                <a16:creationId xmlns:a16="http://schemas.microsoft.com/office/drawing/2014/main" id="{580E8AFD-9189-4A56-13B3-7A91C6C78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11" y="2143048"/>
            <a:ext cx="662392" cy="662392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E48F158F-653A-DC10-F746-F418A3AF2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1DEEC697-E38A-4CA4-0050-620563D193DD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545C2956-F184-BD61-32C0-07B896454892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80DF0F9-12A9-BF91-3F01-FFAF8B839EC5}"/>
              </a:ext>
            </a:extLst>
          </p:cNvPr>
          <p:cNvSpPr/>
          <p:nvPr/>
        </p:nvSpPr>
        <p:spPr>
          <a:xfrm>
            <a:off x="0" y="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37494635-6E5D-63F2-1A98-A6821614CE1A}"/>
              </a:ext>
            </a:extLst>
          </p:cNvPr>
          <p:cNvSpPr/>
          <p:nvPr/>
        </p:nvSpPr>
        <p:spPr>
          <a:xfrm>
            <a:off x="5528602" y="431804"/>
            <a:ext cx="5316876" cy="2980944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EEC4FD-334C-931D-3322-C5F32B0B4C71}"/>
              </a:ext>
            </a:extLst>
          </p:cNvPr>
          <p:cNvSpPr txBox="1"/>
          <p:nvPr/>
        </p:nvSpPr>
        <p:spPr>
          <a:xfrm>
            <a:off x="5754893" y="1127328"/>
            <a:ext cx="5024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Precisamos pensar em uma forma de resolver esse problema mitigando os custos. </a:t>
            </a:r>
          </a:p>
          <a:p>
            <a:endParaRPr lang="pt-BR" dirty="0"/>
          </a:p>
          <a:p>
            <a:r>
              <a:rPr lang="pt-BR" dirty="0"/>
              <a:t>Qual solução a Claro empresas tem para a situação que estamos vivendo?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E147583-C819-0C53-3695-C1FF5D068106}"/>
              </a:ext>
            </a:extLst>
          </p:cNvPr>
          <p:cNvGrpSpPr/>
          <p:nvPr/>
        </p:nvGrpSpPr>
        <p:grpSpPr>
          <a:xfrm>
            <a:off x="8834334" y="4134914"/>
            <a:ext cx="2578281" cy="1421334"/>
            <a:chOff x="8834334" y="4134914"/>
            <a:chExt cx="2578281" cy="1421334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16C98842-5C6D-1123-7213-080C06E11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152171" y="4134914"/>
              <a:ext cx="840296" cy="53948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57C52595-D107-6241-71AD-A09A7DC50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32023" y="4323902"/>
              <a:ext cx="840296" cy="53948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FA61D9D7-52A8-1081-C805-456FEC262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197089" y="4609728"/>
              <a:ext cx="840296" cy="53948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66251599-49A9-DC5C-E695-7D01BF9AA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8834334" y="4863382"/>
              <a:ext cx="840296" cy="53948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0559EA44-C4B6-A87E-A244-1082030E5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572319" y="4719627"/>
              <a:ext cx="840296" cy="539480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821FAF91-9E7B-8B65-7313-EB713A246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97221" y="5016768"/>
              <a:ext cx="840296" cy="539480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6034C54A-6176-F9D0-DFF2-CB79C4775E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0" y="2307642"/>
            <a:ext cx="5856433" cy="483792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5141193E-C036-FBEE-F20B-4DED227E9B9B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3: o dono da empresa aparece na tela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682C41C-4C02-8898-A814-61C6735CED78}"/>
              </a:ext>
            </a:extLst>
          </p:cNvPr>
          <p:cNvSpPr txBox="1"/>
          <p:nvPr/>
        </p:nvSpPr>
        <p:spPr>
          <a:xfrm>
            <a:off x="-2507847" y="2027972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Fala: chamada para ação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01DF8B4-080A-30B3-61FC-A1B1A76749F3}"/>
              </a:ext>
            </a:extLst>
          </p:cNvPr>
          <p:cNvSpPr txBox="1"/>
          <p:nvPr/>
        </p:nvSpPr>
        <p:spPr>
          <a:xfrm>
            <a:off x="-2519735" y="2523762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Final da animação</a:t>
            </a:r>
          </a:p>
        </p:txBody>
      </p:sp>
    </p:spTree>
    <p:extLst>
      <p:ext uri="{BB962C8B-B14F-4D97-AF65-F5344CB8AC3E}">
        <p14:creationId xmlns:p14="http://schemas.microsoft.com/office/powerpoint/2010/main" val="144506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240E5A5-6D3A-A9D0-3B0A-C8064FBCCEA4}"/>
              </a:ext>
            </a:extLst>
          </p:cNvPr>
          <p:cNvSpPr/>
          <p:nvPr/>
        </p:nvSpPr>
        <p:spPr>
          <a:xfrm>
            <a:off x="0" y="752354"/>
            <a:ext cx="9190299" cy="89125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B4CA84-0721-7654-1C43-C4EF3D6C063D}"/>
              </a:ext>
            </a:extLst>
          </p:cNvPr>
          <p:cNvSpPr txBox="1"/>
          <p:nvPr/>
        </p:nvSpPr>
        <p:spPr>
          <a:xfrm>
            <a:off x="538222" y="905591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Como solucionar o desafio do Márcio?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69D06C82-52B9-467C-6036-53DF8AE850CD}"/>
              </a:ext>
            </a:extLst>
          </p:cNvPr>
          <p:cNvSpPr/>
          <p:nvPr/>
        </p:nvSpPr>
        <p:spPr>
          <a:xfrm>
            <a:off x="1226917" y="4734046"/>
            <a:ext cx="10208871" cy="2123954"/>
          </a:xfrm>
          <a:prstGeom prst="rightArrow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596483-5D54-A3A5-A926-BC60D747CB0D}"/>
              </a:ext>
            </a:extLst>
          </p:cNvPr>
          <p:cNvSpPr txBox="1"/>
          <p:nvPr/>
        </p:nvSpPr>
        <p:spPr>
          <a:xfrm>
            <a:off x="2039073" y="5503635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Locação de Equipamentos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147457F-2DFB-09DF-E40D-9E4A30663F19}"/>
              </a:ext>
            </a:extLst>
          </p:cNvPr>
          <p:cNvSpPr/>
          <p:nvPr/>
        </p:nvSpPr>
        <p:spPr>
          <a:xfrm>
            <a:off x="2905246" y="2314937"/>
            <a:ext cx="6285053" cy="2419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840EB895-0927-488B-8A1A-444D1216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296153" y="3168569"/>
            <a:ext cx="711843" cy="7118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6C70D5-71EC-52E1-1F67-033DF5A64586}"/>
              </a:ext>
            </a:extLst>
          </p:cNvPr>
          <p:cNvSpPr txBox="1"/>
          <p:nvPr/>
        </p:nvSpPr>
        <p:spPr>
          <a:xfrm>
            <a:off x="3773343" y="2967335"/>
            <a:ext cx="43405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O produto Locação de Equipamentos é uma solução baseada em </a:t>
            </a:r>
            <a:r>
              <a:rPr lang="pt-BR" sz="1800" b="1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HaaS – Hardware as a Service (e </a:t>
            </a:r>
            <a:r>
              <a:rPr lang="pt-BR" sz="1800" b="1" dirty="0" err="1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PCaaS</a:t>
            </a:r>
            <a:r>
              <a:rPr lang="pt-BR" sz="1800" b="1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)</a:t>
            </a:r>
            <a:r>
              <a:rPr lang="pt-BR" sz="1800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.</a:t>
            </a:r>
            <a:endParaRPr lang="pt-BR" dirty="0"/>
          </a:p>
        </p:txBody>
      </p:sp>
      <p:pic>
        <p:nvPicPr>
          <p:cNvPr id="13" name="Gráfico 12" descr="Seta: retorno vertical estrutura de tópicos">
            <a:extLst>
              <a:ext uri="{FF2B5EF4-FFF2-40B4-BE49-F238E27FC236}">
                <a16:creationId xmlns:a16="http://schemas.microsoft.com/office/drawing/2014/main" id="{03DE9059-AF19-9212-EA0C-2E593A78F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6A80-C967-9ED2-D666-CB5894D27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4B95955-0922-8738-5E9E-4FB9733743EC}"/>
              </a:ext>
            </a:extLst>
          </p:cNvPr>
          <p:cNvSpPr/>
          <p:nvPr/>
        </p:nvSpPr>
        <p:spPr>
          <a:xfrm>
            <a:off x="0" y="752354"/>
            <a:ext cx="9190299" cy="89125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610A2F2-C135-95BD-0557-E39486E32B9C}"/>
              </a:ext>
            </a:extLst>
          </p:cNvPr>
          <p:cNvSpPr txBox="1"/>
          <p:nvPr/>
        </p:nvSpPr>
        <p:spPr>
          <a:xfrm>
            <a:off x="538222" y="905591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Como solucionar o desafio do Márcio?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3834B666-F6E9-A9B6-E8A2-EA4DBFA19464}"/>
              </a:ext>
            </a:extLst>
          </p:cNvPr>
          <p:cNvSpPr/>
          <p:nvPr/>
        </p:nvSpPr>
        <p:spPr>
          <a:xfrm>
            <a:off x="1226917" y="4734046"/>
            <a:ext cx="10208871" cy="2123954"/>
          </a:xfrm>
          <a:prstGeom prst="rightArrow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FBD03F-ACB1-C851-964B-81228D5E55EF}"/>
              </a:ext>
            </a:extLst>
          </p:cNvPr>
          <p:cNvSpPr txBox="1"/>
          <p:nvPr/>
        </p:nvSpPr>
        <p:spPr>
          <a:xfrm>
            <a:off x="2039073" y="5503635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Locação de Equipamentos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AA9E227A-D9F4-960D-6BD4-C0B227FD93A7}"/>
              </a:ext>
            </a:extLst>
          </p:cNvPr>
          <p:cNvSpPr/>
          <p:nvPr/>
        </p:nvSpPr>
        <p:spPr>
          <a:xfrm>
            <a:off x="2905246" y="2314937"/>
            <a:ext cx="6285053" cy="2419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46CAEA10-2381-3B77-8950-2B7491903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296153" y="3168569"/>
            <a:ext cx="711843" cy="71184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C108D0-BEDE-E618-F4D2-E06AFC805076}"/>
              </a:ext>
            </a:extLst>
          </p:cNvPr>
          <p:cNvSpPr txBox="1"/>
          <p:nvPr/>
        </p:nvSpPr>
        <p:spPr>
          <a:xfrm>
            <a:off x="3773343" y="3062825"/>
            <a:ext cx="43405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Com esse serviço o cliente deixa de comprar equipamentos de TI e passa a utilizá-los por meio de um modelo de locação mensal (OPEX).</a:t>
            </a:r>
          </a:p>
        </p:txBody>
      </p:sp>
      <p:pic>
        <p:nvPicPr>
          <p:cNvPr id="6" name="Gráfico 5" descr="Círculo com seta para a esquerda com preenchimento sólido">
            <a:extLst>
              <a:ext uri="{FF2B5EF4-FFF2-40B4-BE49-F238E27FC236}">
                <a16:creationId xmlns:a16="http://schemas.microsoft.com/office/drawing/2014/main" id="{4659C6BC-DB77-FE0A-F073-15C8B5A0C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01701" y="3168569"/>
            <a:ext cx="711843" cy="7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21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C75EC-54B4-FE9A-2338-CFF84FBEA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78EF1E7-5E40-FE0B-9F1C-034CE0D38390}"/>
              </a:ext>
            </a:extLst>
          </p:cNvPr>
          <p:cNvSpPr/>
          <p:nvPr/>
        </p:nvSpPr>
        <p:spPr>
          <a:xfrm>
            <a:off x="0" y="752354"/>
            <a:ext cx="9190299" cy="89125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C887376-B3CD-C203-A0E4-A6A091F70A06}"/>
              </a:ext>
            </a:extLst>
          </p:cNvPr>
          <p:cNvSpPr txBox="1"/>
          <p:nvPr/>
        </p:nvSpPr>
        <p:spPr>
          <a:xfrm>
            <a:off x="538222" y="905591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Como solucionar o desafio do Márcio?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967284A8-478C-2CF4-11DA-754E1E17CCCC}"/>
              </a:ext>
            </a:extLst>
          </p:cNvPr>
          <p:cNvSpPr/>
          <p:nvPr/>
        </p:nvSpPr>
        <p:spPr>
          <a:xfrm>
            <a:off x="1226917" y="4734046"/>
            <a:ext cx="10208871" cy="2123954"/>
          </a:xfrm>
          <a:prstGeom prst="rightArrow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03D9020-EF23-21D9-6AC2-854304AD19EB}"/>
              </a:ext>
            </a:extLst>
          </p:cNvPr>
          <p:cNvSpPr txBox="1"/>
          <p:nvPr/>
        </p:nvSpPr>
        <p:spPr>
          <a:xfrm>
            <a:off x="2039073" y="5503635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Locação de Equipamentos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4CD088ED-A8E6-2A4C-E297-FBA3EF147212}"/>
              </a:ext>
            </a:extLst>
          </p:cNvPr>
          <p:cNvSpPr/>
          <p:nvPr/>
        </p:nvSpPr>
        <p:spPr>
          <a:xfrm>
            <a:off x="2905246" y="2314937"/>
            <a:ext cx="6285053" cy="24191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ED630F-A945-1DD7-8AED-FD5BF167F65E}"/>
              </a:ext>
            </a:extLst>
          </p:cNvPr>
          <p:cNvSpPr txBox="1"/>
          <p:nvPr/>
        </p:nvSpPr>
        <p:spPr>
          <a:xfrm>
            <a:off x="3877518" y="2647327"/>
            <a:ext cx="43405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AMX" pitchFamily="2" charset="0"/>
                <a:ea typeface="MS Mincho" panose="02020609040205080304" pitchFamily="49" charset="-128"/>
                <a:cs typeface="Tahoma" panose="020B0604030504040204" pitchFamily="34" charset="0"/>
              </a:rPr>
              <a:t>A solução inclui uma camada completa de serviços, como ativação, suporte técnico, logística, manutenção, gestão de inventário e descarte sustentável, garantindo tecnologia atualizada durante todo o contrato.</a:t>
            </a:r>
          </a:p>
        </p:txBody>
      </p:sp>
      <p:pic>
        <p:nvPicPr>
          <p:cNvPr id="6" name="Gráfico 5" descr="Círculo com seta para a esquerda com preenchimento sólido">
            <a:extLst>
              <a:ext uri="{FF2B5EF4-FFF2-40B4-BE49-F238E27FC236}">
                <a16:creationId xmlns:a16="http://schemas.microsoft.com/office/drawing/2014/main" id="{0B886E46-B030-97C8-EF5C-5F8CAFD0D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35461" y="3168568"/>
            <a:ext cx="711843" cy="711843"/>
          </a:xfrm>
          <a:prstGeom prst="rect">
            <a:avLst/>
          </a:prstGeom>
        </p:spPr>
      </p:pic>
      <p:pic>
        <p:nvPicPr>
          <p:cNvPr id="7" name="Gráfico 6" descr="Seta: retorno vertical estrutura de tópicos">
            <a:extLst>
              <a:ext uri="{FF2B5EF4-FFF2-40B4-BE49-F238E27FC236}">
                <a16:creationId xmlns:a16="http://schemas.microsoft.com/office/drawing/2014/main" id="{72EC2768-9FE4-717A-BD73-9473703C7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2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8DA5A03-5E38-2BEA-8B40-DEE282A89A32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22BE10D-1675-29AC-B846-8C70416BA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D946288E-83AD-EEBA-F493-0D7ECB51B7D7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2B635E91-24AC-010E-6BA0-ED26CE2D9F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FBF553FA-AD95-00B5-703F-73C4BA0E4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7F9676A5-9C7E-296F-2DA1-256266C892A3}"/>
                </a:ext>
              </a:extLst>
            </p:cNvPr>
            <p:cNvSpPr txBox="1"/>
            <p:nvPr/>
          </p:nvSpPr>
          <p:spPr>
            <a:xfrm>
              <a:off x="1466850" y="360703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/>
                <a:t>💢</a:t>
              </a:r>
              <a:endParaRPr lang="pt-BR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BC202D10-D011-B253-729D-46F58195FD03}"/>
                </a:ext>
              </a:extLst>
            </p:cNvPr>
            <p:cNvSpPr txBox="1"/>
            <p:nvPr/>
          </p:nvSpPr>
          <p:spPr>
            <a:xfrm rot="1503149">
              <a:off x="3497726" y="333729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56666418-6BBD-FB54-24EE-B24FAF6D9CF5}"/>
                </a:ext>
              </a:extLst>
            </p:cNvPr>
            <p:cNvSpPr txBox="1"/>
            <p:nvPr/>
          </p:nvSpPr>
          <p:spPr>
            <a:xfrm>
              <a:off x="5786269" y="3422369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5D0ED4A9-CBFE-FFD1-90EE-0CCFC2664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980" y="2899197"/>
              <a:ext cx="347357" cy="20214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1BA6599B-3ECA-E03F-5277-9EC0C57A0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104" y="2838625"/>
              <a:ext cx="208168" cy="121143"/>
            </a:xfrm>
            <a:prstGeom prst="rect">
              <a:avLst/>
            </a:prstGeom>
          </p:spPr>
        </p:pic>
        <p:pic>
          <p:nvPicPr>
            <p:cNvPr id="23" name="Gráfico 22" descr="Nuvem com Relâmpagos e Chuva com preenchimento sólido">
              <a:extLst>
                <a:ext uri="{FF2B5EF4-FFF2-40B4-BE49-F238E27FC236}">
                  <a16:creationId xmlns:a16="http://schemas.microsoft.com/office/drawing/2014/main" id="{66490AB8-9874-7635-1DB9-2AD0214D1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1511" y="2143048"/>
              <a:ext cx="662392" cy="662392"/>
            </a:xfrm>
            <a:prstGeom prst="rect">
              <a:avLst/>
            </a:prstGeom>
          </p:spPr>
        </p:pic>
        <p:pic>
          <p:nvPicPr>
            <p:cNvPr id="24" name="Gráfico 23" descr="Nuvem com Relâmpagos e Chuva com preenchimento sólido">
              <a:extLst>
                <a:ext uri="{FF2B5EF4-FFF2-40B4-BE49-F238E27FC236}">
                  <a16:creationId xmlns:a16="http://schemas.microsoft.com/office/drawing/2014/main" id="{73654CFD-5442-C3D4-F62C-502BC3905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37032" y="1811852"/>
              <a:ext cx="662392" cy="662392"/>
            </a:xfrm>
            <a:prstGeom prst="rect">
              <a:avLst/>
            </a:prstGeom>
          </p:spPr>
        </p:pic>
        <p:sp>
          <p:nvSpPr>
            <p:cNvPr id="25" name="Balão de Fala: Oval 24">
              <a:extLst>
                <a:ext uri="{FF2B5EF4-FFF2-40B4-BE49-F238E27FC236}">
                  <a16:creationId xmlns:a16="http://schemas.microsoft.com/office/drawing/2014/main" id="{EA8323F6-0A4A-7E35-5FDB-1D7D3CD1B47D}"/>
                </a:ext>
              </a:extLst>
            </p:cNvPr>
            <p:cNvSpPr/>
            <p:nvPr/>
          </p:nvSpPr>
          <p:spPr>
            <a:xfrm>
              <a:off x="2351638" y="2357341"/>
              <a:ext cx="1374216" cy="896198"/>
            </a:xfrm>
            <a:prstGeom prst="wedgeEllipseCallout">
              <a:avLst>
                <a:gd name="adj1" fmla="val 41579"/>
                <a:gd name="adj2" fmla="val 5991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FB37A010-99AD-65D2-EF74-125D6A1F7E32}"/>
                </a:ext>
              </a:extLst>
            </p:cNvPr>
            <p:cNvSpPr/>
            <p:nvPr/>
          </p:nvSpPr>
          <p:spPr>
            <a:xfrm>
              <a:off x="2615599" y="2553991"/>
              <a:ext cx="756099" cy="633585"/>
            </a:xfrm>
            <a:custGeom>
              <a:avLst/>
              <a:gdLst>
                <a:gd name="csX0" fmla="*/ 162325 w 756099"/>
                <a:gd name="csY0" fmla="*/ 154485 h 633585"/>
                <a:gd name="csX1" fmla="*/ 521140 w 756099"/>
                <a:gd name="csY1" fmla="*/ 108186 h 633585"/>
                <a:gd name="csX2" fmla="*/ 347520 w 756099"/>
                <a:gd name="csY2" fmla="*/ 15589 h 633585"/>
                <a:gd name="csX3" fmla="*/ 254923 w 756099"/>
                <a:gd name="csY3" fmla="*/ 235508 h 633585"/>
                <a:gd name="csX4" fmla="*/ 451692 w 756099"/>
                <a:gd name="csY4" fmla="*/ 339680 h 633585"/>
                <a:gd name="csX5" fmla="*/ 706335 w 756099"/>
                <a:gd name="csY5" fmla="*/ 200784 h 633585"/>
                <a:gd name="csX6" fmla="*/ 532715 w 756099"/>
                <a:gd name="csY6" fmla="*/ 189209 h 633585"/>
                <a:gd name="csX7" fmla="*/ 301221 w 756099"/>
                <a:gd name="csY7" fmla="*/ 270232 h 633585"/>
                <a:gd name="csX8" fmla="*/ 393819 w 756099"/>
                <a:gd name="csY8" fmla="*/ 629047 h 633585"/>
                <a:gd name="csX9" fmla="*/ 741059 w 756099"/>
                <a:gd name="csY9" fmla="*/ 467001 h 633585"/>
                <a:gd name="csX10" fmla="*/ 243348 w 756099"/>
                <a:gd name="csY10" fmla="*/ 385979 h 633585"/>
                <a:gd name="csX11" fmla="*/ 279 w 756099"/>
                <a:gd name="csY11" fmla="*/ 374404 h 633585"/>
                <a:gd name="csX12" fmla="*/ 197049 w 756099"/>
                <a:gd name="csY12" fmla="*/ 536450 h 633585"/>
                <a:gd name="csX13" fmla="*/ 301221 w 756099"/>
                <a:gd name="csY13" fmla="*/ 142910 h 633585"/>
                <a:gd name="csX14" fmla="*/ 81302 w 756099"/>
                <a:gd name="csY14" fmla="*/ 154485 h 633585"/>
                <a:gd name="csX15" fmla="*/ 220198 w 756099"/>
                <a:gd name="csY15" fmla="*/ 304956 h 633585"/>
                <a:gd name="csX16" fmla="*/ 729485 w 756099"/>
                <a:gd name="csY16" fmla="*/ 281806 h 633585"/>
                <a:gd name="csX17" fmla="*/ 636887 w 756099"/>
                <a:gd name="csY17" fmla="*/ 4014 h 633585"/>
                <a:gd name="csX18" fmla="*/ 231773 w 756099"/>
                <a:gd name="csY18" fmla="*/ 142910 h 633585"/>
                <a:gd name="csX19" fmla="*/ 197049 w 756099"/>
                <a:gd name="csY19" fmla="*/ 490151 h 633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756099" h="633585">
                  <a:moveTo>
                    <a:pt x="162325" y="154485"/>
                  </a:moveTo>
                  <a:cubicBezTo>
                    <a:pt x="326299" y="142910"/>
                    <a:pt x="490274" y="131335"/>
                    <a:pt x="521140" y="108186"/>
                  </a:cubicBezTo>
                  <a:cubicBezTo>
                    <a:pt x="552006" y="85037"/>
                    <a:pt x="391890" y="-5631"/>
                    <a:pt x="347520" y="15589"/>
                  </a:cubicBezTo>
                  <a:cubicBezTo>
                    <a:pt x="303151" y="36809"/>
                    <a:pt x="237561" y="181493"/>
                    <a:pt x="254923" y="235508"/>
                  </a:cubicBezTo>
                  <a:cubicBezTo>
                    <a:pt x="272285" y="289523"/>
                    <a:pt x="376457" y="345467"/>
                    <a:pt x="451692" y="339680"/>
                  </a:cubicBezTo>
                  <a:cubicBezTo>
                    <a:pt x="526927" y="333893"/>
                    <a:pt x="692831" y="225863"/>
                    <a:pt x="706335" y="200784"/>
                  </a:cubicBezTo>
                  <a:cubicBezTo>
                    <a:pt x="719839" y="175706"/>
                    <a:pt x="600234" y="177634"/>
                    <a:pt x="532715" y="189209"/>
                  </a:cubicBezTo>
                  <a:cubicBezTo>
                    <a:pt x="465196" y="200784"/>
                    <a:pt x="324370" y="196926"/>
                    <a:pt x="301221" y="270232"/>
                  </a:cubicBezTo>
                  <a:cubicBezTo>
                    <a:pt x="278072" y="343538"/>
                    <a:pt x="320513" y="596252"/>
                    <a:pt x="393819" y="629047"/>
                  </a:cubicBezTo>
                  <a:cubicBezTo>
                    <a:pt x="467125" y="661842"/>
                    <a:pt x="766138" y="507512"/>
                    <a:pt x="741059" y="467001"/>
                  </a:cubicBezTo>
                  <a:cubicBezTo>
                    <a:pt x="715981" y="426490"/>
                    <a:pt x="366811" y="401412"/>
                    <a:pt x="243348" y="385979"/>
                  </a:cubicBezTo>
                  <a:cubicBezTo>
                    <a:pt x="119885" y="370546"/>
                    <a:pt x="7995" y="349326"/>
                    <a:pt x="279" y="374404"/>
                  </a:cubicBezTo>
                  <a:cubicBezTo>
                    <a:pt x="-7437" y="399482"/>
                    <a:pt x="146892" y="575032"/>
                    <a:pt x="197049" y="536450"/>
                  </a:cubicBezTo>
                  <a:cubicBezTo>
                    <a:pt x="247206" y="497868"/>
                    <a:pt x="320512" y="206571"/>
                    <a:pt x="301221" y="142910"/>
                  </a:cubicBezTo>
                  <a:cubicBezTo>
                    <a:pt x="281930" y="79249"/>
                    <a:pt x="94806" y="127477"/>
                    <a:pt x="81302" y="154485"/>
                  </a:cubicBezTo>
                  <a:cubicBezTo>
                    <a:pt x="67798" y="181493"/>
                    <a:pt x="112167" y="283736"/>
                    <a:pt x="220198" y="304956"/>
                  </a:cubicBezTo>
                  <a:cubicBezTo>
                    <a:pt x="328229" y="326176"/>
                    <a:pt x="660037" y="331963"/>
                    <a:pt x="729485" y="281806"/>
                  </a:cubicBezTo>
                  <a:cubicBezTo>
                    <a:pt x="798933" y="231649"/>
                    <a:pt x="719839" y="27163"/>
                    <a:pt x="636887" y="4014"/>
                  </a:cubicBezTo>
                  <a:cubicBezTo>
                    <a:pt x="553935" y="-19135"/>
                    <a:pt x="305079" y="61887"/>
                    <a:pt x="231773" y="142910"/>
                  </a:cubicBezTo>
                  <a:cubicBezTo>
                    <a:pt x="158467" y="223933"/>
                    <a:pt x="177758" y="357042"/>
                    <a:pt x="197049" y="4901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6F6D2DCB-C674-14E6-BD7F-2AED9A9A8A28}"/>
                </a:ext>
              </a:extLst>
            </p:cNvPr>
            <p:cNvSpPr/>
            <p:nvPr/>
          </p:nvSpPr>
          <p:spPr>
            <a:xfrm>
              <a:off x="8762035" y="1412111"/>
              <a:ext cx="3005530" cy="2010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7C4F5EC4-5EA3-B61D-DC14-640ACD1C766D}"/>
                </a:ext>
              </a:extLst>
            </p:cNvPr>
            <p:cNvGrpSpPr/>
            <p:nvPr/>
          </p:nvGrpSpPr>
          <p:grpSpPr>
            <a:xfrm>
              <a:off x="8834334" y="4134914"/>
              <a:ext cx="2578281" cy="1421334"/>
              <a:chOff x="8834334" y="4134914"/>
              <a:chExt cx="2578281" cy="1421334"/>
            </a:xfrm>
          </p:grpSpPr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2CEE7DA7-BDAC-C2E7-38B6-654C86BEDB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152171" y="4134914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CF683D90-0B03-EE87-D927-9607B64ADF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32023" y="432390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AA0F2A37-5BFA-7FE8-A898-C6052ABAD3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197089" y="4609728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FACB1E4E-42D4-5D6E-DC21-8C9BE764A4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8834334" y="486338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7D6F5F02-A797-EA55-0889-E6CD8E2C8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572319" y="4719627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78D54E11-8765-4911-748F-91C2E0CB9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97221" y="5016768"/>
                <a:ext cx="840296" cy="539480"/>
              </a:xfrm>
              <a:prstGeom prst="rect">
                <a:avLst/>
              </a:prstGeom>
            </p:spPr>
          </p:pic>
        </p:grp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EF0EB7CE-961F-BA1C-F99E-E2811C3129FB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DDEC957E-7A57-1030-FDCD-59B90653F45A}"/>
              </a:ext>
            </a:extLst>
          </p:cNvPr>
          <p:cNvSpPr/>
          <p:nvPr/>
        </p:nvSpPr>
        <p:spPr>
          <a:xfrm>
            <a:off x="2210764" y="1296365"/>
            <a:ext cx="8322198" cy="16088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F4B3C4-83CD-9B80-B15F-4A9D2367C632}"/>
              </a:ext>
            </a:extLst>
          </p:cNvPr>
          <p:cNvSpPr txBox="1"/>
          <p:nvPr/>
        </p:nvSpPr>
        <p:spPr>
          <a:xfrm>
            <a:off x="2314936" y="1562196"/>
            <a:ext cx="811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Qual solução resolve o desafio enfrentado pela  </a:t>
            </a:r>
            <a:r>
              <a:rPr lang="pt-BR" sz="3200" b="1" dirty="0" err="1">
                <a:solidFill>
                  <a:schemeClr val="bg1"/>
                </a:solidFill>
              </a:rPr>
              <a:t>Constru&amp;Tech</a:t>
            </a:r>
            <a:r>
              <a:rPr lang="pt-BR" sz="3200" b="1" dirty="0">
                <a:solidFill>
                  <a:schemeClr val="bg1"/>
                </a:solidFill>
              </a:rPr>
              <a:t> Consultorias?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AC95B4-904D-BCB4-7981-B6EC4DD408E9}"/>
              </a:ext>
            </a:extLst>
          </p:cNvPr>
          <p:cNvSpPr/>
          <p:nvPr/>
        </p:nvSpPr>
        <p:spPr>
          <a:xfrm>
            <a:off x="3034688" y="3933034"/>
            <a:ext cx="6674348" cy="4713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ysClr val="windowText" lastClr="000000"/>
                </a:solidFill>
              </a:rPr>
              <a:t>|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BA768FCA-BC1B-F04F-0942-6BBFFB90CE89}"/>
              </a:ext>
            </a:extLst>
          </p:cNvPr>
          <p:cNvSpPr/>
          <p:nvPr/>
        </p:nvSpPr>
        <p:spPr>
          <a:xfrm>
            <a:off x="9076802" y="5730675"/>
            <a:ext cx="2310875" cy="5917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ENVIAR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133ED7C-D11C-DF73-9856-B34D2D44BFA1}"/>
              </a:ext>
            </a:extLst>
          </p:cNvPr>
          <p:cNvSpPr txBox="1"/>
          <p:nvPr/>
        </p:nvSpPr>
        <p:spPr>
          <a:xfrm>
            <a:off x="-2507847" y="4659674"/>
            <a:ext cx="2507847" cy="951029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b="1" dirty="0"/>
              <a:t>Possíveis respostas: </a:t>
            </a:r>
            <a:r>
              <a:rPr lang="pt-BR" dirty="0"/>
              <a:t>LOCAÇÃO DE EQUIPAMENTOS; LOCAÇAO DE EQUIPAMENTOS;</a:t>
            </a:r>
          </a:p>
          <a:p>
            <a:r>
              <a:rPr lang="pt-BR" dirty="0"/>
              <a:t>LOCACAO DE EQUIPAMENTOS; LOCACÃO DE EQUIPAMENTOS;</a:t>
            </a:r>
          </a:p>
          <a:p>
            <a:r>
              <a:rPr lang="pt-BR" dirty="0"/>
              <a:t>Locação de equipamentos;</a:t>
            </a:r>
          </a:p>
          <a:p>
            <a:r>
              <a:rPr lang="pt-BR" dirty="0" err="1"/>
              <a:t>Locaçao</a:t>
            </a:r>
            <a:r>
              <a:rPr lang="pt-BR" dirty="0"/>
              <a:t> de equipamentos;</a:t>
            </a:r>
          </a:p>
          <a:p>
            <a:r>
              <a:rPr lang="pt-BR" dirty="0" err="1"/>
              <a:t>Locacao</a:t>
            </a:r>
            <a:r>
              <a:rPr lang="pt-BR" dirty="0"/>
              <a:t> de equipamentos;</a:t>
            </a:r>
          </a:p>
          <a:p>
            <a:r>
              <a:rPr lang="pt-BR" dirty="0" err="1"/>
              <a:t>Locacão</a:t>
            </a:r>
            <a:r>
              <a:rPr lang="pt-BR" dirty="0"/>
              <a:t> de equipamentos;</a:t>
            </a:r>
          </a:p>
          <a:p>
            <a:r>
              <a:rPr lang="pt-BR" dirty="0"/>
              <a:t>Locação de Equipamentos;</a:t>
            </a:r>
          </a:p>
          <a:p>
            <a:r>
              <a:rPr lang="pt-BR" dirty="0" err="1"/>
              <a:t>Locaçao</a:t>
            </a:r>
            <a:r>
              <a:rPr lang="pt-BR" dirty="0"/>
              <a:t> de Equipamentos;</a:t>
            </a:r>
          </a:p>
          <a:p>
            <a:r>
              <a:rPr lang="pt-BR" dirty="0" err="1"/>
              <a:t>Locacão</a:t>
            </a:r>
            <a:r>
              <a:rPr lang="pt-BR" dirty="0"/>
              <a:t> de Equipamentos;</a:t>
            </a:r>
          </a:p>
          <a:p>
            <a:r>
              <a:rPr lang="pt-BR" dirty="0" err="1"/>
              <a:t>Locacao</a:t>
            </a:r>
            <a:r>
              <a:rPr lang="pt-BR" dirty="0"/>
              <a:t> de Equipamentos;</a:t>
            </a:r>
          </a:p>
          <a:p>
            <a:r>
              <a:rPr lang="pt-BR" dirty="0"/>
              <a:t>locação de equipamentos;</a:t>
            </a:r>
          </a:p>
          <a:p>
            <a:r>
              <a:rPr lang="pt-BR" dirty="0" err="1"/>
              <a:t>locaçao</a:t>
            </a:r>
            <a:r>
              <a:rPr lang="pt-BR" dirty="0"/>
              <a:t> de equipamentos;</a:t>
            </a:r>
          </a:p>
          <a:p>
            <a:r>
              <a:rPr lang="pt-BR" dirty="0" err="1"/>
              <a:t>locacão</a:t>
            </a:r>
            <a:r>
              <a:rPr lang="pt-BR" dirty="0"/>
              <a:t> de equipamentos;</a:t>
            </a:r>
          </a:p>
          <a:p>
            <a:r>
              <a:rPr lang="pt-BR" dirty="0" err="1"/>
              <a:t>locacao</a:t>
            </a:r>
            <a:r>
              <a:rPr lang="pt-BR" dirty="0"/>
              <a:t> de equipamentos.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4E2799-BB40-1AB6-AA40-642B3AE0E596}"/>
              </a:ext>
            </a:extLst>
          </p:cNvPr>
          <p:cNvSpPr txBox="1"/>
          <p:nvPr/>
        </p:nvSpPr>
        <p:spPr>
          <a:xfrm>
            <a:off x="-2507847" y="4219766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Permitir 2 tentativas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0CDF90E-8BE8-CD57-7424-7B7CFF2FC4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9961" y="4033855"/>
            <a:ext cx="2154975" cy="30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99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5DF39-FF44-39C3-1D60-3D5F3BE0C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9FAAFAA1-0FB2-49EE-F4CD-EF2E92D2D9FC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0F83CD1-26C4-41AE-7D19-80425DDFA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6A9303C-33E3-2F69-C33B-0A4A0F0E6AED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009E3583-19A1-F044-DDC5-4BC34BDB18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B6002B27-B1EF-7CAE-E5D1-CD708076A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C6CA4840-5A9C-39F6-D640-C8DD25D2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8318F84B-8CFE-2277-F85A-C477BD5F148F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705F67-307A-5092-06D5-82F835BA9038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998F4A2-D32D-0301-29C2-24725F7CA5C8}"/>
              </a:ext>
            </a:extLst>
          </p:cNvPr>
          <p:cNvSpPr/>
          <p:nvPr/>
        </p:nvSpPr>
        <p:spPr>
          <a:xfrm>
            <a:off x="2905246" y="944209"/>
            <a:ext cx="6690167" cy="3789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727DC2D1-52EA-1CC5-2727-0041D8B82E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1301" y="1345357"/>
            <a:ext cx="530772" cy="530772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5DD1FD42-4CAB-D6AD-AB55-4E7A6AEE8602}"/>
              </a:ext>
            </a:extLst>
          </p:cNvPr>
          <p:cNvSpPr/>
          <p:nvPr/>
        </p:nvSpPr>
        <p:spPr>
          <a:xfrm>
            <a:off x="2037145" y="486137"/>
            <a:ext cx="1747776" cy="1064871"/>
          </a:xfrm>
          <a:prstGeom prst="wedgeEllipseCallout">
            <a:avLst>
              <a:gd name="adj1" fmla="val 15196"/>
              <a:gd name="adj2" fmla="val 6141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Parabéns!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44B7B5A-E220-CB7B-1793-12B3DF022532}"/>
              </a:ext>
            </a:extLst>
          </p:cNvPr>
          <p:cNvSpPr txBox="1"/>
          <p:nvPr/>
        </p:nvSpPr>
        <p:spPr>
          <a:xfrm>
            <a:off x="3574032" y="2672356"/>
            <a:ext cx="53525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Essa é a solução perfeita para a empresa do Márcio!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EDF51FA9-6DA6-EBD9-7718-78C080D9AA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-108410" y="4286560"/>
            <a:ext cx="2589221" cy="2777265"/>
          </a:xfrm>
          <a:prstGeom prst="rect">
            <a:avLst/>
          </a:prstGeom>
        </p:spPr>
      </p:pic>
      <p:pic>
        <p:nvPicPr>
          <p:cNvPr id="34" name="Gráfico 33" descr="Seta: retorno vertical estrutura de tópicos">
            <a:extLst>
              <a:ext uri="{FF2B5EF4-FFF2-40B4-BE49-F238E27FC236}">
                <a16:creationId xmlns:a16="http://schemas.microsoft.com/office/drawing/2014/main" id="{DD612AE2-61E6-823F-D61A-F366A3948A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8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C90D6-ACF2-7AE4-D4D0-2271C5F2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Agrupar 34">
            <a:extLst>
              <a:ext uri="{FF2B5EF4-FFF2-40B4-BE49-F238E27FC236}">
                <a16:creationId xmlns:a16="http://schemas.microsoft.com/office/drawing/2014/main" id="{A6C3EFA1-FC32-8D49-544E-E3498104A413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21CBA6A7-D806-456B-F141-84DB1E2FF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F7588968-B8CF-07DF-81ED-96FFC16D75A6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694386D2-CE7C-984A-41B3-015DA89C84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B19E81B5-73EB-7ADD-B5E3-9E88DFCFB0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3A4D8A96-A6ED-2437-97BA-232A9B3C7E18}"/>
                </a:ext>
              </a:extLst>
            </p:cNvPr>
            <p:cNvSpPr txBox="1"/>
            <p:nvPr/>
          </p:nvSpPr>
          <p:spPr>
            <a:xfrm>
              <a:off x="1466850" y="360703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/>
                <a:t>💢</a:t>
              </a:r>
              <a:endParaRPr lang="pt-BR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DAED8104-DAB0-4691-C828-B6A1A10533A5}"/>
                </a:ext>
              </a:extLst>
            </p:cNvPr>
            <p:cNvSpPr txBox="1"/>
            <p:nvPr/>
          </p:nvSpPr>
          <p:spPr>
            <a:xfrm rot="1503149">
              <a:off x="3497726" y="333729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359D136E-711A-3F6F-4663-46B9BF9F612F}"/>
                </a:ext>
              </a:extLst>
            </p:cNvPr>
            <p:cNvSpPr txBox="1"/>
            <p:nvPr/>
          </p:nvSpPr>
          <p:spPr>
            <a:xfrm>
              <a:off x="5786269" y="3422369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E15F3B13-48F8-EEA9-A2CE-7349267F3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980" y="2899197"/>
              <a:ext cx="347357" cy="20214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89AEA8A6-69D6-31B1-2EB5-91E046110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104" y="2838625"/>
              <a:ext cx="208168" cy="121143"/>
            </a:xfrm>
            <a:prstGeom prst="rect">
              <a:avLst/>
            </a:prstGeom>
          </p:spPr>
        </p:pic>
        <p:pic>
          <p:nvPicPr>
            <p:cNvPr id="23" name="Gráfico 22" descr="Nuvem com Relâmpagos e Chuva com preenchimento sólido">
              <a:extLst>
                <a:ext uri="{FF2B5EF4-FFF2-40B4-BE49-F238E27FC236}">
                  <a16:creationId xmlns:a16="http://schemas.microsoft.com/office/drawing/2014/main" id="{C4B39DA7-357F-36BA-0BDE-927DF1431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1511" y="2143048"/>
              <a:ext cx="662392" cy="662392"/>
            </a:xfrm>
            <a:prstGeom prst="rect">
              <a:avLst/>
            </a:prstGeom>
          </p:spPr>
        </p:pic>
        <p:pic>
          <p:nvPicPr>
            <p:cNvPr id="24" name="Gráfico 23" descr="Nuvem com Relâmpagos e Chuva com preenchimento sólido">
              <a:extLst>
                <a:ext uri="{FF2B5EF4-FFF2-40B4-BE49-F238E27FC236}">
                  <a16:creationId xmlns:a16="http://schemas.microsoft.com/office/drawing/2014/main" id="{7AF4CEB6-4D32-A7A4-D2E4-7A9B43B67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37032" y="1811852"/>
              <a:ext cx="662392" cy="662392"/>
            </a:xfrm>
            <a:prstGeom prst="rect">
              <a:avLst/>
            </a:prstGeom>
          </p:spPr>
        </p:pic>
        <p:sp>
          <p:nvSpPr>
            <p:cNvPr id="25" name="Balão de Fala: Oval 24">
              <a:extLst>
                <a:ext uri="{FF2B5EF4-FFF2-40B4-BE49-F238E27FC236}">
                  <a16:creationId xmlns:a16="http://schemas.microsoft.com/office/drawing/2014/main" id="{E961BF79-6CEB-3EC8-CA56-8328005445B1}"/>
                </a:ext>
              </a:extLst>
            </p:cNvPr>
            <p:cNvSpPr/>
            <p:nvPr/>
          </p:nvSpPr>
          <p:spPr>
            <a:xfrm>
              <a:off x="2351638" y="2357341"/>
              <a:ext cx="1374216" cy="896198"/>
            </a:xfrm>
            <a:prstGeom prst="wedgeEllipseCallout">
              <a:avLst>
                <a:gd name="adj1" fmla="val 41579"/>
                <a:gd name="adj2" fmla="val 5991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920DE3DC-08BB-27C6-F1D2-1533E310BC9E}"/>
                </a:ext>
              </a:extLst>
            </p:cNvPr>
            <p:cNvSpPr/>
            <p:nvPr/>
          </p:nvSpPr>
          <p:spPr>
            <a:xfrm>
              <a:off x="2615599" y="2553991"/>
              <a:ext cx="756099" cy="633585"/>
            </a:xfrm>
            <a:custGeom>
              <a:avLst/>
              <a:gdLst>
                <a:gd name="csX0" fmla="*/ 162325 w 756099"/>
                <a:gd name="csY0" fmla="*/ 154485 h 633585"/>
                <a:gd name="csX1" fmla="*/ 521140 w 756099"/>
                <a:gd name="csY1" fmla="*/ 108186 h 633585"/>
                <a:gd name="csX2" fmla="*/ 347520 w 756099"/>
                <a:gd name="csY2" fmla="*/ 15589 h 633585"/>
                <a:gd name="csX3" fmla="*/ 254923 w 756099"/>
                <a:gd name="csY3" fmla="*/ 235508 h 633585"/>
                <a:gd name="csX4" fmla="*/ 451692 w 756099"/>
                <a:gd name="csY4" fmla="*/ 339680 h 633585"/>
                <a:gd name="csX5" fmla="*/ 706335 w 756099"/>
                <a:gd name="csY5" fmla="*/ 200784 h 633585"/>
                <a:gd name="csX6" fmla="*/ 532715 w 756099"/>
                <a:gd name="csY6" fmla="*/ 189209 h 633585"/>
                <a:gd name="csX7" fmla="*/ 301221 w 756099"/>
                <a:gd name="csY7" fmla="*/ 270232 h 633585"/>
                <a:gd name="csX8" fmla="*/ 393819 w 756099"/>
                <a:gd name="csY8" fmla="*/ 629047 h 633585"/>
                <a:gd name="csX9" fmla="*/ 741059 w 756099"/>
                <a:gd name="csY9" fmla="*/ 467001 h 633585"/>
                <a:gd name="csX10" fmla="*/ 243348 w 756099"/>
                <a:gd name="csY10" fmla="*/ 385979 h 633585"/>
                <a:gd name="csX11" fmla="*/ 279 w 756099"/>
                <a:gd name="csY11" fmla="*/ 374404 h 633585"/>
                <a:gd name="csX12" fmla="*/ 197049 w 756099"/>
                <a:gd name="csY12" fmla="*/ 536450 h 633585"/>
                <a:gd name="csX13" fmla="*/ 301221 w 756099"/>
                <a:gd name="csY13" fmla="*/ 142910 h 633585"/>
                <a:gd name="csX14" fmla="*/ 81302 w 756099"/>
                <a:gd name="csY14" fmla="*/ 154485 h 633585"/>
                <a:gd name="csX15" fmla="*/ 220198 w 756099"/>
                <a:gd name="csY15" fmla="*/ 304956 h 633585"/>
                <a:gd name="csX16" fmla="*/ 729485 w 756099"/>
                <a:gd name="csY16" fmla="*/ 281806 h 633585"/>
                <a:gd name="csX17" fmla="*/ 636887 w 756099"/>
                <a:gd name="csY17" fmla="*/ 4014 h 633585"/>
                <a:gd name="csX18" fmla="*/ 231773 w 756099"/>
                <a:gd name="csY18" fmla="*/ 142910 h 633585"/>
                <a:gd name="csX19" fmla="*/ 197049 w 756099"/>
                <a:gd name="csY19" fmla="*/ 490151 h 633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756099" h="633585">
                  <a:moveTo>
                    <a:pt x="162325" y="154485"/>
                  </a:moveTo>
                  <a:cubicBezTo>
                    <a:pt x="326299" y="142910"/>
                    <a:pt x="490274" y="131335"/>
                    <a:pt x="521140" y="108186"/>
                  </a:cubicBezTo>
                  <a:cubicBezTo>
                    <a:pt x="552006" y="85037"/>
                    <a:pt x="391890" y="-5631"/>
                    <a:pt x="347520" y="15589"/>
                  </a:cubicBezTo>
                  <a:cubicBezTo>
                    <a:pt x="303151" y="36809"/>
                    <a:pt x="237561" y="181493"/>
                    <a:pt x="254923" y="235508"/>
                  </a:cubicBezTo>
                  <a:cubicBezTo>
                    <a:pt x="272285" y="289523"/>
                    <a:pt x="376457" y="345467"/>
                    <a:pt x="451692" y="339680"/>
                  </a:cubicBezTo>
                  <a:cubicBezTo>
                    <a:pt x="526927" y="333893"/>
                    <a:pt x="692831" y="225863"/>
                    <a:pt x="706335" y="200784"/>
                  </a:cubicBezTo>
                  <a:cubicBezTo>
                    <a:pt x="719839" y="175706"/>
                    <a:pt x="600234" y="177634"/>
                    <a:pt x="532715" y="189209"/>
                  </a:cubicBezTo>
                  <a:cubicBezTo>
                    <a:pt x="465196" y="200784"/>
                    <a:pt x="324370" y="196926"/>
                    <a:pt x="301221" y="270232"/>
                  </a:cubicBezTo>
                  <a:cubicBezTo>
                    <a:pt x="278072" y="343538"/>
                    <a:pt x="320513" y="596252"/>
                    <a:pt x="393819" y="629047"/>
                  </a:cubicBezTo>
                  <a:cubicBezTo>
                    <a:pt x="467125" y="661842"/>
                    <a:pt x="766138" y="507512"/>
                    <a:pt x="741059" y="467001"/>
                  </a:cubicBezTo>
                  <a:cubicBezTo>
                    <a:pt x="715981" y="426490"/>
                    <a:pt x="366811" y="401412"/>
                    <a:pt x="243348" y="385979"/>
                  </a:cubicBezTo>
                  <a:cubicBezTo>
                    <a:pt x="119885" y="370546"/>
                    <a:pt x="7995" y="349326"/>
                    <a:pt x="279" y="374404"/>
                  </a:cubicBezTo>
                  <a:cubicBezTo>
                    <a:pt x="-7437" y="399482"/>
                    <a:pt x="146892" y="575032"/>
                    <a:pt x="197049" y="536450"/>
                  </a:cubicBezTo>
                  <a:cubicBezTo>
                    <a:pt x="247206" y="497868"/>
                    <a:pt x="320512" y="206571"/>
                    <a:pt x="301221" y="142910"/>
                  </a:cubicBezTo>
                  <a:cubicBezTo>
                    <a:pt x="281930" y="79249"/>
                    <a:pt x="94806" y="127477"/>
                    <a:pt x="81302" y="154485"/>
                  </a:cubicBezTo>
                  <a:cubicBezTo>
                    <a:pt x="67798" y="181493"/>
                    <a:pt x="112167" y="283736"/>
                    <a:pt x="220198" y="304956"/>
                  </a:cubicBezTo>
                  <a:cubicBezTo>
                    <a:pt x="328229" y="326176"/>
                    <a:pt x="660037" y="331963"/>
                    <a:pt x="729485" y="281806"/>
                  </a:cubicBezTo>
                  <a:cubicBezTo>
                    <a:pt x="798933" y="231649"/>
                    <a:pt x="719839" y="27163"/>
                    <a:pt x="636887" y="4014"/>
                  </a:cubicBezTo>
                  <a:cubicBezTo>
                    <a:pt x="553935" y="-19135"/>
                    <a:pt x="305079" y="61887"/>
                    <a:pt x="231773" y="142910"/>
                  </a:cubicBezTo>
                  <a:cubicBezTo>
                    <a:pt x="158467" y="223933"/>
                    <a:pt x="177758" y="357042"/>
                    <a:pt x="197049" y="4901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CD030C8B-AB10-9A24-89F2-4AA685EFC58E}"/>
                </a:ext>
              </a:extLst>
            </p:cNvPr>
            <p:cNvSpPr/>
            <p:nvPr/>
          </p:nvSpPr>
          <p:spPr>
            <a:xfrm>
              <a:off x="8762035" y="1412111"/>
              <a:ext cx="3005530" cy="2010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5382583E-1AD6-55C9-00EE-01CD2B1779B6}"/>
                </a:ext>
              </a:extLst>
            </p:cNvPr>
            <p:cNvGrpSpPr/>
            <p:nvPr/>
          </p:nvGrpSpPr>
          <p:grpSpPr>
            <a:xfrm>
              <a:off x="8834334" y="4134914"/>
              <a:ext cx="2578281" cy="1421334"/>
              <a:chOff x="8834334" y="4134914"/>
              <a:chExt cx="2578281" cy="1421334"/>
            </a:xfrm>
          </p:grpSpPr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8D671331-2294-F41B-BD49-D7E56FBF4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152171" y="4134914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9AE5FB36-DC18-CEBA-B879-3E5A47BAC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32023" y="432390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7071E73A-CACC-7715-46F9-01F00F0AD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197089" y="4609728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7EAE0A00-C611-75F7-F75C-B6F2F94FD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8834334" y="486338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96C6E192-71DE-B968-A3CB-009D91D05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572319" y="4719627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C07A1E04-E66A-1C5B-6EF3-30E9E3AE7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97221" y="5016768"/>
                <a:ext cx="840296" cy="539480"/>
              </a:xfrm>
              <a:prstGeom prst="rect">
                <a:avLst/>
              </a:prstGeom>
            </p:spPr>
          </p:pic>
        </p:grp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6948C892-2670-BE2A-71C8-281803C59150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81CF599-49EF-CD2E-FF46-98502F1AF4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1560"/>
          <a:stretch>
            <a:fillRect/>
          </a:stretch>
        </p:blipFill>
        <p:spPr>
          <a:xfrm>
            <a:off x="-101226" y="4428231"/>
            <a:ext cx="2716825" cy="2415330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C1B6870B-1624-D3F7-A9BE-5A29260669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6728" y="2167560"/>
            <a:ext cx="530772" cy="53077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E50178-330E-D6DF-F19F-D7F73F5D13F3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99F5AFC7-C5CD-32A6-5AA5-3F32A8E967E2}"/>
              </a:ext>
            </a:extLst>
          </p:cNvPr>
          <p:cNvSpPr txBox="1"/>
          <p:nvPr/>
        </p:nvSpPr>
        <p:spPr>
          <a:xfrm>
            <a:off x="3783247" y="3058157"/>
            <a:ext cx="4493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/>
              <a:t>Locação de Equipamentos </a:t>
            </a:r>
            <a:r>
              <a:rPr lang="pt-BR" dirty="0"/>
              <a:t>é uma forma inteligente de usar tecnologia sem comprar, mantendo custos previsíveis, TI simplificada, equipamentos atualizados e total flexibilidade para crescer com segurança.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0045EB06-9D62-16FF-276C-532C84030839}"/>
              </a:ext>
            </a:extLst>
          </p:cNvPr>
          <p:cNvSpPr txBox="1"/>
          <p:nvPr/>
        </p:nvSpPr>
        <p:spPr>
          <a:xfrm>
            <a:off x="3783247" y="2305064"/>
            <a:ext cx="449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Essa é a solução perfeita para a empresa do Márcio!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6931631A-B914-F985-9439-70030C719B79}"/>
              </a:ext>
            </a:extLst>
          </p:cNvPr>
          <p:cNvSpPr/>
          <p:nvPr/>
        </p:nvSpPr>
        <p:spPr>
          <a:xfrm>
            <a:off x="2905246" y="944209"/>
            <a:ext cx="6690167" cy="3789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1936AFE6-DBF6-3484-20D1-D582E94E47A2}"/>
              </a:ext>
            </a:extLst>
          </p:cNvPr>
          <p:cNvSpPr/>
          <p:nvPr/>
        </p:nvSpPr>
        <p:spPr>
          <a:xfrm>
            <a:off x="2119760" y="509245"/>
            <a:ext cx="1747776" cy="1064871"/>
          </a:xfrm>
          <a:prstGeom prst="wedgeEllipseCallout">
            <a:avLst>
              <a:gd name="adj1" fmla="val 15196"/>
              <a:gd name="adj2" fmla="val 61413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Errado.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4BF266B-7160-62BD-0D18-740D7BE6A9B6}"/>
              </a:ext>
            </a:extLst>
          </p:cNvPr>
          <p:cNvSpPr txBox="1"/>
          <p:nvPr/>
        </p:nvSpPr>
        <p:spPr>
          <a:xfrm>
            <a:off x="3784921" y="2410863"/>
            <a:ext cx="4493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Essa é uma forma inteligente de usar tecnologia sem comprar, mantendo custos previsíveis, TI simplificada, equipamentos atualizados e total flexibilidade para crescer com segurança.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3178D15-A689-8B04-ACDA-F0E32708EC3D}"/>
              </a:ext>
            </a:extLst>
          </p:cNvPr>
          <p:cNvSpPr txBox="1"/>
          <p:nvPr/>
        </p:nvSpPr>
        <p:spPr>
          <a:xfrm>
            <a:off x="3784921" y="1657770"/>
            <a:ext cx="449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A</a:t>
            </a:r>
            <a:r>
              <a:rPr lang="pt-BR" dirty="0"/>
              <a:t> </a:t>
            </a:r>
            <a:r>
              <a:rPr lang="pt-BR" b="1" dirty="0"/>
              <a:t>Locação de Equipamentos é a solução perfeita para a empresa do Márcio!</a:t>
            </a:r>
          </a:p>
        </p:txBody>
      </p:sp>
      <p:pic>
        <p:nvPicPr>
          <p:cNvPr id="42" name="Gráfico 41" descr="Seta: retorno vertical estrutura de tópicos">
            <a:extLst>
              <a:ext uri="{FF2B5EF4-FFF2-40B4-BE49-F238E27FC236}">
                <a16:creationId xmlns:a16="http://schemas.microsoft.com/office/drawing/2014/main" id="{1C9A183B-DF17-D9AD-5CC7-6D25E9E4B8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2" name="Gráfico 1" descr="Fechar com preenchimento sólido">
            <a:extLst>
              <a:ext uri="{FF2B5EF4-FFF2-40B4-BE49-F238E27FC236}">
                <a16:creationId xmlns:a16="http://schemas.microsoft.com/office/drawing/2014/main" id="{C43C392C-3667-DD74-A8AD-BCCA9081CB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1301" y="1345357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8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2FD92-7D70-64C3-FE3C-411EED534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56E8BC-487C-CA8D-50D0-E5D09023CE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AFDC94F7-3192-E73D-AFED-43077E42843B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05A6BF6-688F-62CF-D781-6D2277361647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30B36B7B-8D80-1C27-34BA-445F2B44F5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802B77C-2592-0EC0-897D-67B3DF641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94555C-EF10-6284-BBFC-0C72E8150220}"/>
              </a:ext>
            </a:extLst>
          </p:cNvPr>
          <p:cNvSpPr txBox="1"/>
          <p:nvPr/>
        </p:nvSpPr>
        <p:spPr>
          <a:xfrm>
            <a:off x="1466850" y="360703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💢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689B9B9-CD45-75A1-08B5-7DBE9155DC04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24D166-459A-9F4C-D117-85F76A74E542}"/>
              </a:ext>
            </a:extLst>
          </p:cNvPr>
          <p:cNvSpPr txBox="1"/>
          <p:nvPr/>
        </p:nvSpPr>
        <p:spPr>
          <a:xfrm>
            <a:off x="5786269" y="3422369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8CD3F1B-298F-F0B9-828E-09D91FA93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0" y="2899197"/>
            <a:ext cx="347357" cy="2021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9A0F28B-DF09-FDA7-1AB2-FF775C96B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4" name="Gráfico 13" descr="Nuvem com Relâmpagos e Chuva com preenchimento sólido">
            <a:extLst>
              <a:ext uri="{FF2B5EF4-FFF2-40B4-BE49-F238E27FC236}">
                <a16:creationId xmlns:a16="http://schemas.microsoft.com/office/drawing/2014/main" id="{D6C48CAB-7E39-A9C6-970A-ACE7CC1EE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11" y="2143048"/>
            <a:ext cx="662392" cy="662392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589E10A0-EBFE-46D1-E952-0477AAAF5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D641085E-35DF-E4E1-79F9-CD04A3DBE802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79CBDFAA-E382-AB16-D342-D19F8825326B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F09ADEA-2690-8DD0-1C15-EA8017080A07}"/>
              </a:ext>
            </a:extLst>
          </p:cNvPr>
          <p:cNvSpPr/>
          <p:nvPr/>
        </p:nvSpPr>
        <p:spPr>
          <a:xfrm>
            <a:off x="0" y="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1BF082F0-1D22-A7D8-9D6A-DE38B5509311}"/>
              </a:ext>
            </a:extLst>
          </p:cNvPr>
          <p:cNvSpPr/>
          <p:nvPr/>
        </p:nvSpPr>
        <p:spPr>
          <a:xfrm>
            <a:off x="5528602" y="1004610"/>
            <a:ext cx="5316876" cy="2010258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C842674-0492-0F99-7F19-23F86B891401}"/>
              </a:ext>
            </a:extLst>
          </p:cNvPr>
          <p:cNvSpPr txBox="1"/>
          <p:nvPr/>
        </p:nvSpPr>
        <p:spPr>
          <a:xfrm>
            <a:off x="5695828" y="1701167"/>
            <a:ext cx="5024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Quais são os benefícios da Locação de Equipamentos para a minha empresa?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0E74F1E0-967B-BF3A-F9A5-3976E6294B54}"/>
              </a:ext>
            </a:extLst>
          </p:cNvPr>
          <p:cNvGrpSpPr/>
          <p:nvPr/>
        </p:nvGrpSpPr>
        <p:grpSpPr>
          <a:xfrm>
            <a:off x="8834334" y="4134914"/>
            <a:ext cx="2578281" cy="1421334"/>
            <a:chOff x="8834334" y="4134914"/>
            <a:chExt cx="2578281" cy="1421334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CBAE1E3B-4427-1FA7-EE56-FCDE9C4EC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152171" y="4134914"/>
              <a:ext cx="840296" cy="53948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30FD536-CF61-ECD1-9650-910FDE0DF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32023" y="4323902"/>
              <a:ext cx="840296" cy="53948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F4527356-0DB3-988B-7140-90120A470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197089" y="4609728"/>
              <a:ext cx="840296" cy="53948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9EBE28E1-D8D8-07DD-ADC7-A29CF76D3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8834334" y="4863382"/>
              <a:ext cx="840296" cy="539480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9BA97BB8-8DEB-51CB-A010-EECA000B3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572319" y="4719627"/>
              <a:ext cx="840296" cy="539480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4A792C4B-93CB-5861-2B1B-20EB592BA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97221" y="5016768"/>
              <a:ext cx="840296" cy="539480"/>
            </a:xfrm>
            <a:prstGeom prst="rect">
              <a:avLst/>
            </a:prstGeom>
          </p:spPr>
        </p:pic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9F952A66-2689-107D-4F23-7666C7335C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>
          <a:xfrm>
            <a:off x="0" y="2307642"/>
            <a:ext cx="5856433" cy="4837924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85227CC5-1ABC-1B07-0023-4ACAEBDE8715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3: o dono da empresa aparece na tela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62BD48E-6851-2340-7A97-A9A26CD997EB}"/>
              </a:ext>
            </a:extLst>
          </p:cNvPr>
          <p:cNvSpPr txBox="1"/>
          <p:nvPr/>
        </p:nvSpPr>
        <p:spPr>
          <a:xfrm>
            <a:off x="-2489039" y="2043796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Fala: chamada para ação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74CA8507-23DD-E3D6-C8BB-7FE8B2FC8E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392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AEB39-ACB0-BF84-02D3-BFC15F621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2C17381E-36FD-8C69-5602-02B12A395379}"/>
              </a:ext>
            </a:extLst>
          </p:cNvPr>
          <p:cNvGrpSpPr/>
          <p:nvPr/>
        </p:nvGrpSpPr>
        <p:grpSpPr>
          <a:xfrm>
            <a:off x="3068992" y="1864517"/>
            <a:ext cx="6054013" cy="2939981"/>
            <a:chOff x="3601428" y="2142309"/>
            <a:chExt cx="6054013" cy="2939981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8E787DAB-7008-5F58-642A-E01DCFE88425}"/>
                </a:ext>
              </a:extLst>
            </p:cNvPr>
            <p:cNvSpPr/>
            <p:nvPr/>
          </p:nvSpPr>
          <p:spPr>
            <a:xfrm>
              <a:off x="7988686" y="2142309"/>
              <a:ext cx="1666755" cy="14290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F42D28E6-AF1D-37B5-54C0-B060B712AE18}"/>
                </a:ext>
              </a:extLst>
            </p:cNvPr>
            <p:cNvSpPr/>
            <p:nvPr/>
          </p:nvSpPr>
          <p:spPr>
            <a:xfrm>
              <a:off x="6849702" y="3646652"/>
              <a:ext cx="1666755" cy="14290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B59D39FF-2FA9-98FF-0AEB-F58B7BBA5506}"/>
                </a:ext>
              </a:extLst>
            </p:cNvPr>
            <p:cNvSpPr/>
            <p:nvPr/>
          </p:nvSpPr>
          <p:spPr>
            <a:xfrm>
              <a:off x="4740417" y="3653196"/>
              <a:ext cx="1666755" cy="14290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E67A9720-37C5-B349-36A1-D95FECD1E7DC}"/>
                </a:ext>
              </a:extLst>
            </p:cNvPr>
            <p:cNvSpPr/>
            <p:nvPr/>
          </p:nvSpPr>
          <p:spPr>
            <a:xfrm>
              <a:off x="3601428" y="2142309"/>
              <a:ext cx="1666755" cy="14290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CD941625-55F1-C05E-4716-3D402318C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t="67470" r="35211" b="6506"/>
            <a:stretch>
              <a:fillRect/>
            </a:stretch>
          </p:blipFill>
          <p:spPr>
            <a:xfrm>
              <a:off x="3979736" y="2358486"/>
              <a:ext cx="910138" cy="989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BEB6EC92-749A-B817-EB5F-1FA7A2276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67470" r="58368" b="6506"/>
            <a:stretch>
              <a:fillRect/>
            </a:stretch>
          </p:blipFill>
          <p:spPr>
            <a:xfrm>
              <a:off x="8275909" y="2302335"/>
              <a:ext cx="1092307" cy="10347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3388E8B-A469-DD48-E831-54A7E1A24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7" t="5443" r="42250" b="62197"/>
            <a:stretch>
              <a:fillRect/>
            </a:stretch>
          </p:blipFill>
          <p:spPr>
            <a:xfrm>
              <a:off x="5061574" y="3764384"/>
              <a:ext cx="1024440" cy="12067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15128356-40CB-90BA-E668-5CFC9C990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6" t="35332" r="6741" b="31875"/>
            <a:stretch>
              <a:fillRect/>
            </a:stretch>
          </p:blipFill>
          <p:spPr>
            <a:xfrm>
              <a:off x="7176481" y="3880580"/>
              <a:ext cx="1013196" cy="96123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1" name="Gráfico 10" descr="Seta de linha: curva no sentido horário estrutura de tópicos">
            <a:extLst>
              <a:ext uri="{FF2B5EF4-FFF2-40B4-BE49-F238E27FC236}">
                <a16:creationId xmlns:a16="http://schemas.microsoft.com/office/drawing/2014/main" id="{28F51761-9E6D-1E37-AB61-85289BD67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3369" flipH="1" flipV="1">
            <a:off x="6603100" y="4950062"/>
            <a:ext cx="824564" cy="85695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30C0A58D-B7F5-AC11-A702-9DB774705B96}"/>
              </a:ext>
            </a:extLst>
          </p:cNvPr>
          <p:cNvSpPr txBox="1"/>
          <p:nvPr/>
        </p:nvSpPr>
        <p:spPr>
          <a:xfrm>
            <a:off x="7417657" y="5193873"/>
            <a:ext cx="286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imagem para ver os benefícios da solução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B38603C-88A2-692F-2079-4B37EBCD4387}"/>
              </a:ext>
            </a:extLst>
          </p:cNvPr>
          <p:cNvSpPr txBox="1"/>
          <p:nvPr/>
        </p:nvSpPr>
        <p:spPr>
          <a:xfrm>
            <a:off x="2164466" y="949980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Benefícios</a:t>
            </a:r>
          </a:p>
        </p:txBody>
      </p:sp>
      <p:pic>
        <p:nvPicPr>
          <p:cNvPr id="15" name="Gráfico 14" descr="Seta: retorno vertical estrutura de tópicos">
            <a:extLst>
              <a:ext uri="{FF2B5EF4-FFF2-40B4-BE49-F238E27FC236}">
                <a16:creationId xmlns:a16="http://schemas.microsoft.com/office/drawing/2014/main" id="{4BFC53A0-0F72-CCBC-3532-1AF07BB239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4FFEDD3-EC99-C309-4FBF-D72B7736628F}"/>
              </a:ext>
            </a:extLst>
          </p:cNvPr>
          <p:cNvSpPr txBox="1"/>
          <p:nvPr/>
        </p:nvSpPr>
        <p:spPr>
          <a:xfrm>
            <a:off x="-2507847" y="1270570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Interatividade </a:t>
            </a:r>
            <a:r>
              <a:rPr lang="pt-BR" dirty="0" err="1"/>
              <a:t>hotspot</a:t>
            </a:r>
            <a:endParaRPr lang="pt-BR" dirty="0"/>
          </a:p>
        </p:txBody>
      </p:sp>
      <p:sp>
        <p:nvSpPr>
          <p:cNvPr id="16" name="Retângulo: Cantos Arredondados 7">
            <a:extLst>
              <a:ext uri="{FF2B5EF4-FFF2-40B4-BE49-F238E27FC236}">
                <a16:creationId xmlns:a16="http://schemas.microsoft.com/office/drawing/2014/main" id="{2C9E53AB-F15D-66CC-EB13-FD9027B3D9E4}"/>
              </a:ext>
            </a:extLst>
          </p:cNvPr>
          <p:cNvSpPr/>
          <p:nvPr/>
        </p:nvSpPr>
        <p:spPr>
          <a:xfrm>
            <a:off x="5261394" y="1823569"/>
            <a:ext cx="1666755" cy="1429094"/>
          </a:xfrm>
          <a:prstGeom prst="roundRect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4CE1011-4830-9E8E-69F3-09E4250F7DF1}"/>
              </a:ext>
            </a:extLst>
          </p:cNvPr>
          <p:cNvSpPr/>
          <p:nvPr/>
        </p:nvSpPr>
        <p:spPr>
          <a:xfrm>
            <a:off x="5583378" y="2055657"/>
            <a:ext cx="1025241" cy="97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Entrega estrutura de tópicos">
            <a:extLst>
              <a:ext uri="{FF2B5EF4-FFF2-40B4-BE49-F238E27FC236}">
                <a16:creationId xmlns:a16="http://schemas.microsoft.com/office/drawing/2014/main" id="{A1F2140C-14D3-CE37-1C45-FE8328ADE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7894" y="208775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8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09547-990A-6E9D-3234-C7B41BA9B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360A0B5A-6715-8D4F-C148-1163188262DF}"/>
              </a:ext>
            </a:extLst>
          </p:cNvPr>
          <p:cNvGrpSpPr/>
          <p:nvPr/>
        </p:nvGrpSpPr>
        <p:grpSpPr>
          <a:xfrm>
            <a:off x="3068992" y="1864517"/>
            <a:ext cx="6054013" cy="2939981"/>
            <a:chOff x="3601428" y="2142309"/>
            <a:chExt cx="6054013" cy="2939981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BE74F4D5-FAD6-9754-58D3-00B7EC200E69}"/>
                </a:ext>
              </a:extLst>
            </p:cNvPr>
            <p:cNvSpPr/>
            <p:nvPr/>
          </p:nvSpPr>
          <p:spPr>
            <a:xfrm>
              <a:off x="7988686" y="2142309"/>
              <a:ext cx="1666755" cy="14290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397F6CD6-98F6-18E6-ABD5-409E5174A3C5}"/>
                </a:ext>
              </a:extLst>
            </p:cNvPr>
            <p:cNvSpPr/>
            <p:nvPr/>
          </p:nvSpPr>
          <p:spPr>
            <a:xfrm>
              <a:off x="6849702" y="3646652"/>
              <a:ext cx="1666755" cy="14290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84B56BBA-B95B-A425-CC2F-955DDD4C0234}"/>
                </a:ext>
              </a:extLst>
            </p:cNvPr>
            <p:cNvSpPr/>
            <p:nvPr/>
          </p:nvSpPr>
          <p:spPr>
            <a:xfrm>
              <a:off x="4740417" y="3653196"/>
              <a:ext cx="1666755" cy="14290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6B3D1569-BB6D-DAE1-9D41-05ABD8C996F7}"/>
                </a:ext>
              </a:extLst>
            </p:cNvPr>
            <p:cNvSpPr/>
            <p:nvPr/>
          </p:nvSpPr>
          <p:spPr>
            <a:xfrm>
              <a:off x="3601428" y="2142309"/>
              <a:ext cx="1666755" cy="14290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1C7E11FD-4A7D-654D-598D-14BA10F12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t="67470" r="35211" b="6506"/>
            <a:stretch>
              <a:fillRect/>
            </a:stretch>
          </p:blipFill>
          <p:spPr>
            <a:xfrm>
              <a:off x="3979736" y="2358486"/>
              <a:ext cx="910138" cy="989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11C08FB2-5E08-6730-69CC-30F7D867F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67470" r="58368" b="6506"/>
            <a:stretch>
              <a:fillRect/>
            </a:stretch>
          </p:blipFill>
          <p:spPr>
            <a:xfrm>
              <a:off x="8275909" y="2302335"/>
              <a:ext cx="1092307" cy="10347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4729A481-8605-BC22-31A2-9FC6C961B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7" t="5443" r="42250" b="62197"/>
            <a:stretch>
              <a:fillRect/>
            </a:stretch>
          </p:blipFill>
          <p:spPr>
            <a:xfrm>
              <a:off x="5061574" y="3764384"/>
              <a:ext cx="1024440" cy="12067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F352862-C9D5-D084-FC41-7A654CD01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6" t="35332" r="6741" b="31875"/>
            <a:stretch>
              <a:fillRect/>
            </a:stretch>
          </p:blipFill>
          <p:spPr>
            <a:xfrm>
              <a:off x="7176481" y="3880580"/>
              <a:ext cx="1013196" cy="96123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1" name="Gráfico 10" descr="Seta de linha: curva no sentido horário estrutura de tópicos">
            <a:extLst>
              <a:ext uri="{FF2B5EF4-FFF2-40B4-BE49-F238E27FC236}">
                <a16:creationId xmlns:a16="http://schemas.microsoft.com/office/drawing/2014/main" id="{C4118571-B56E-856E-5360-38AF9577D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3369" flipH="1" flipV="1">
            <a:off x="6603100" y="4950062"/>
            <a:ext cx="824564" cy="85695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A41CF9A-1E22-894F-5476-B5FE2A740E38}"/>
              </a:ext>
            </a:extLst>
          </p:cNvPr>
          <p:cNvSpPr txBox="1"/>
          <p:nvPr/>
        </p:nvSpPr>
        <p:spPr>
          <a:xfrm>
            <a:off x="7417657" y="5193873"/>
            <a:ext cx="286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imagem para ver os benefícios da solução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25A657D-0872-D976-C32D-4ED53A9C2A86}"/>
              </a:ext>
            </a:extLst>
          </p:cNvPr>
          <p:cNvSpPr txBox="1"/>
          <p:nvPr/>
        </p:nvSpPr>
        <p:spPr>
          <a:xfrm>
            <a:off x="2164466" y="949980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Benefícios</a:t>
            </a:r>
          </a:p>
        </p:txBody>
      </p:sp>
      <p:pic>
        <p:nvPicPr>
          <p:cNvPr id="15" name="Gráfico 14" descr="Seta: retorno vertical estrutura de tópicos">
            <a:extLst>
              <a:ext uri="{FF2B5EF4-FFF2-40B4-BE49-F238E27FC236}">
                <a16:creationId xmlns:a16="http://schemas.microsoft.com/office/drawing/2014/main" id="{3BD7541E-67F9-106F-225C-BFA023E4DE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0B1886B-A30A-563D-F4C0-12FE5A81ADAE}"/>
              </a:ext>
            </a:extLst>
          </p:cNvPr>
          <p:cNvSpPr txBox="1"/>
          <p:nvPr/>
        </p:nvSpPr>
        <p:spPr>
          <a:xfrm>
            <a:off x="-2507847" y="1270570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Interatividade </a:t>
            </a:r>
            <a:r>
              <a:rPr lang="pt-BR" dirty="0" err="1"/>
              <a:t>hotspot</a:t>
            </a:r>
            <a:endParaRPr lang="pt-BR" dirty="0"/>
          </a:p>
        </p:txBody>
      </p:sp>
      <p:sp>
        <p:nvSpPr>
          <p:cNvPr id="16" name="Retângulo: Cantos Arredondados 7">
            <a:extLst>
              <a:ext uri="{FF2B5EF4-FFF2-40B4-BE49-F238E27FC236}">
                <a16:creationId xmlns:a16="http://schemas.microsoft.com/office/drawing/2014/main" id="{0AED89CF-AA1E-A8E5-EED9-75B9A7781C13}"/>
              </a:ext>
            </a:extLst>
          </p:cNvPr>
          <p:cNvSpPr/>
          <p:nvPr/>
        </p:nvSpPr>
        <p:spPr>
          <a:xfrm>
            <a:off x="5261394" y="1823569"/>
            <a:ext cx="1666755" cy="1429094"/>
          </a:xfrm>
          <a:prstGeom prst="roundRect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9580FD5-C830-D4F5-73E7-2D0F346FBFC4}"/>
              </a:ext>
            </a:extLst>
          </p:cNvPr>
          <p:cNvSpPr/>
          <p:nvPr/>
        </p:nvSpPr>
        <p:spPr>
          <a:xfrm>
            <a:off x="5583378" y="2055657"/>
            <a:ext cx="1025241" cy="97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Entrega estrutura de tópicos">
            <a:extLst>
              <a:ext uri="{FF2B5EF4-FFF2-40B4-BE49-F238E27FC236}">
                <a16:creationId xmlns:a16="http://schemas.microsoft.com/office/drawing/2014/main" id="{5465B051-126E-2AB0-69CC-122E52444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7894" y="2087751"/>
            <a:ext cx="914400" cy="914400"/>
          </a:xfrm>
          <a:prstGeom prst="rect">
            <a:avLst/>
          </a:prstGeom>
        </p:spPr>
      </p:pic>
      <p:sp>
        <p:nvSpPr>
          <p:cNvPr id="17" name="Retângulo: Cantos Arredondados 12">
            <a:extLst>
              <a:ext uri="{FF2B5EF4-FFF2-40B4-BE49-F238E27FC236}">
                <a16:creationId xmlns:a16="http://schemas.microsoft.com/office/drawing/2014/main" id="{CEE1C47B-2D0E-C0FF-8756-50A128C94F68}"/>
              </a:ext>
            </a:extLst>
          </p:cNvPr>
          <p:cNvSpPr/>
          <p:nvPr/>
        </p:nvSpPr>
        <p:spPr>
          <a:xfrm>
            <a:off x="335666" y="567159"/>
            <a:ext cx="4313179" cy="2176041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51E24D2-B06A-F738-B2A7-09F7AE52BD58}"/>
              </a:ext>
            </a:extLst>
          </p:cNvPr>
          <p:cNvSpPr txBox="1"/>
          <p:nvPr/>
        </p:nvSpPr>
        <p:spPr>
          <a:xfrm>
            <a:off x="539833" y="915529"/>
            <a:ext cx="4109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Tecnologia sempre atualizada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Equipamentos modernos acompanhando a evolução tecnológica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Redução do risco de obsolescência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Mais performance e produtividade para os usuários</a:t>
            </a:r>
          </a:p>
          <a:p>
            <a:endParaRPr lang="pt-BR" dirty="0"/>
          </a:p>
        </p:txBody>
      </p:sp>
      <p:sp>
        <p:nvSpPr>
          <p:cNvPr id="25" name="Retângulo: Cantos Arredondados 13">
            <a:extLst>
              <a:ext uri="{FF2B5EF4-FFF2-40B4-BE49-F238E27FC236}">
                <a16:creationId xmlns:a16="http://schemas.microsoft.com/office/drawing/2014/main" id="{C99A1AA3-2136-5A8A-D546-B35EA943CC12}"/>
              </a:ext>
            </a:extLst>
          </p:cNvPr>
          <p:cNvSpPr/>
          <p:nvPr/>
        </p:nvSpPr>
        <p:spPr>
          <a:xfrm>
            <a:off x="7540699" y="264591"/>
            <a:ext cx="4539732" cy="2549924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80063CE-0BD7-5D81-388F-C5D8EC38107A}"/>
              </a:ext>
            </a:extLst>
          </p:cNvPr>
          <p:cNvSpPr txBox="1"/>
          <p:nvPr/>
        </p:nvSpPr>
        <p:spPr>
          <a:xfrm>
            <a:off x="7867647" y="657591"/>
            <a:ext cx="3988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Escalabilidade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Possibilidade de expandir ou reduzir rapidamente o parque tecnológico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Ideal para crescimento, projetos temporários ou reorganizações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Evita ativos ociosos ou subutilizados</a:t>
            </a:r>
          </a:p>
        </p:txBody>
      </p:sp>
      <p:sp>
        <p:nvSpPr>
          <p:cNvPr id="26" name="Retângulo: Cantos Arredondados 12">
            <a:extLst>
              <a:ext uri="{FF2B5EF4-FFF2-40B4-BE49-F238E27FC236}">
                <a16:creationId xmlns:a16="http://schemas.microsoft.com/office/drawing/2014/main" id="{7457A6BE-141F-8CE3-DE5E-773FA0877F6A}"/>
              </a:ext>
            </a:extLst>
          </p:cNvPr>
          <p:cNvSpPr/>
          <p:nvPr/>
        </p:nvSpPr>
        <p:spPr>
          <a:xfrm>
            <a:off x="3939409" y="2680379"/>
            <a:ext cx="4313179" cy="217604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ED36843-AC07-0529-53E0-6B4DAC6745EB}"/>
              </a:ext>
            </a:extLst>
          </p:cNvPr>
          <p:cNvSpPr txBox="1"/>
          <p:nvPr/>
        </p:nvSpPr>
        <p:spPr>
          <a:xfrm>
            <a:off x="4066818" y="2895149"/>
            <a:ext cx="41090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/>
              <a:t>Logística (entrega/coleta)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Logística nacional para entrega e coleta dos equipamentos,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Garante que os dispositivos cheguem prontos para uso e sejam recolhidos quando necessário. </a:t>
            </a:r>
          </a:p>
        </p:txBody>
      </p:sp>
    </p:spTree>
    <p:extLst>
      <p:ext uri="{BB962C8B-B14F-4D97-AF65-F5344CB8AC3E}">
        <p14:creationId xmlns:p14="http://schemas.microsoft.com/office/powerpoint/2010/main" val="1167452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21626-C90D-8F5B-6C88-5F9B31FAA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id="{09614FFF-F6E3-A838-CF6E-FF31AA1C5311}"/>
              </a:ext>
            </a:extLst>
          </p:cNvPr>
          <p:cNvGrpSpPr/>
          <p:nvPr/>
        </p:nvGrpSpPr>
        <p:grpSpPr>
          <a:xfrm>
            <a:off x="3068992" y="1864517"/>
            <a:ext cx="6054013" cy="2939981"/>
            <a:chOff x="3601428" y="2142309"/>
            <a:chExt cx="6054013" cy="2939981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6B894960-548C-F781-3AB3-172602076244}"/>
                </a:ext>
              </a:extLst>
            </p:cNvPr>
            <p:cNvSpPr/>
            <p:nvPr/>
          </p:nvSpPr>
          <p:spPr>
            <a:xfrm>
              <a:off x="7988686" y="2142309"/>
              <a:ext cx="1666755" cy="142909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310F0ED3-83AC-D95A-6E7E-9B078E172DE5}"/>
                </a:ext>
              </a:extLst>
            </p:cNvPr>
            <p:cNvSpPr/>
            <p:nvPr/>
          </p:nvSpPr>
          <p:spPr>
            <a:xfrm>
              <a:off x="6849702" y="3646652"/>
              <a:ext cx="1666755" cy="1429094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077AE5BD-5ED4-4913-2BA3-454DCDC1745C}"/>
                </a:ext>
              </a:extLst>
            </p:cNvPr>
            <p:cNvSpPr/>
            <p:nvPr/>
          </p:nvSpPr>
          <p:spPr>
            <a:xfrm>
              <a:off x="4740417" y="3653196"/>
              <a:ext cx="1666755" cy="1429094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: Cantos Arredondados 5">
              <a:extLst>
                <a:ext uri="{FF2B5EF4-FFF2-40B4-BE49-F238E27FC236}">
                  <a16:creationId xmlns:a16="http://schemas.microsoft.com/office/drawing/2014/main" id="{BC9B8D8B-26CD-6852-D3FE-47B00CA60EF0}"/>
                </a:ext>
              </a:extLst>
            </p:cNvPr>
            <p:cNvSpPr/>
            <p:nvPr/>
          </p:nvSpPr>
          <p:spPr>
            <a:xfrm>
              <a:off x="3601428" y="2142309"/>
              <a:ext cx="1666755" cy="1429094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08116362-38A0-3C76-C821-203591CEF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25" t="67470" r="35211" b="6506"/>
            <a:stretch>
              <a:fillRect/>
            </a:stretch>
          </p:blipFill>
          <p:spPr>
            <a:xfrm>
              <a:off x="3979736" y="2358486"/>
              <a:ext cx="910138" cy="98954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408A2961-1C38-097A-A54A-2D3EEF59E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8" t="67470" r="58368" b="6506"/>
            <a:stretch>
              <a:fillRect/>
            </a:stretch>
          </p:blipFill>
          <p:spPr>
            <a:xfrm>
              <a:off x="8275909" y="2302335"/>
              <a:ext cx="1092307" cy="1034738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3488BCB-8905-CB32-54D3-9A1EB2335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97" t="5443" r="42250" b="62197"/>
            <a:stretch>
              <a:fillRect/>
            </a:stretch>
          </p:blipFill>
          <p:spPr>
            <a:xfrm>
              <a:off x="5061574" y="3764384"/>
              <a:ext cx="1024440" cy="120671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D3FC87A-DCDE-4F1F-9674-DABC4E63A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16" t="35332" r="6741" b="31875"/>
            <a:stretch>
              <a:fillRect/>
            </a:stretch>
          </p:blipFill>
          <p:spPr>
            <a:xfrm>
              <a:off x="7176481" y="3880580"/>
              <a:ext cx="1013196" cy="961237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1" name="Gráfico 10" descr="Seta de linha: curva no sentido horário estrutura de tópicos">
            <a:extLst>
              <a:ext uri="{FF2B5EF4-FFF2-40B4-BE49-F238E27FC236}">
                <a16:creationId xmlns:a16="http://schemas.microsoft.com/office/drawing/2014/main" id="{3E72949C-F2B5-F73B-68B6-A9FC61A542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3369" flipH="1" flipV="1">
            <a:off x="6603100" y="4950062"/>
            <a:ext cx="824564" cy="85695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F26D648-EB27-32A5-9B84-F23980923B09}"/>
              </a:ext>
            </a:extLst>
          </p:cNvPr>
          <p:cNvSpPr txBox="1"/>
          <p:nvPr/>
        </p:nvSpPr>
        <p:spPr>
          <a:xfrm>
            <a:off x="7417657" y="5193873"/>
            <a:ext cx="286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imagem para ver os benefícios da solução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FB8B445-E248-BF1B-AFCE-5F1DC50663DE}"/>
              </a:ext>
            </a:extLst>
          </p:cNvPr>
          <p:cNvSpPr txBox="1"/>
          <p:nvPr/>
        </p:nvSpPr>
        <p:spPr>
          <a:xfrm>
            <a:off x="2164466" y="949980"/>
            <a:ext cx="811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Benefícios</a:t>
            </a:r>
          </a:p>
        </p:txBody>
      </p:sp>
      <p:pic>
        <p:nvPicPr>
          <p:cNvPr id="15" name="Gráfico 14" descr="Seta: retorno vertical estrutura de tópicos">
            <a:extLst>
              <a:ext uri="{FF2B5EF4-FFF2-40B4-BE49-F238E27FC236}">
                <a16:creationId xmlns:a16="http://schemas.microsoft.com/office/drawing/2014/main" id="{2BB877BE-5E40-64C6-FC66-A3C263806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FEFA027-FFE5-CFE7-ACCE-8D7F52B6E952}"/>
              </a:ext>
            </a:extLst>
          </p:cNvPr>
          <p:cNvSpPr txBox="1"/>
          <p:nvPr/>
        </p:nvSpPr>
        <p:spPr>
          <a:xfrm>
            <a:off x="-2507847" y="1270570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Interatividade </a:t>
            </a:r>
            <a:r>
              <a:rPr lang="pt-BR" dirty="0" err="1"/>
              <a:t>hotspot</a:t>
            </a:r>
            <a:endParaRPr lang="pt-BR" dirty="0"/>
          </a:p>
        </p:txBody>
      </p:sp>
      <p:sp>
        <p:nvSpPr>
          <p:cNvPr id="16" name="Retângulo: Cantos Arredondados 7">
            <a:extLst>
              <a:ext uri="{FF2B5EF4-FFF2-40B4-BE49-F238E27FC236}">
                <a16:creationId xmlns:a16="http://schemas.microsoft.com/office/drawing/2014/main" id="{5AEBEC68-3E47-B2DE-37A4-5DC9E3EBA51F}"/>
              </a:ext>
            </a:extLst>
          </p:cNvPr>
          <p:cNvSpPr/>
          <p:nvPr/>
        </p:nvSpPr>
        <p:spPr>
          <a:xfrm>
            <a:off x="5261394" y="1823569"/>
            <a:ext cx="1666755" cy="1429094"/>
          </a:xfrm>
          <a:prstGeom prst="roundRect">
            <a:avLst/>
          </a:prstGeom>
          <a:solidFill>
            <a:srgbClr val="FF7B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960A74B-ADBC-BA06-03AA-2A4E56A57714}"/>
              </a:ext>
            </a:extLst>
          </p:cNvPr>
          <p:cNvSpPr/>
          <p:nvPr/>
        </p:nvSpPr>
        <p:spPr>
          <a:xfrm>
            <a:off x="5583378" y="2055657"/>
            <a:ext cx="1025241" cy="97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Gráfico 17" descr="Entrega estrutura de tópicos">
            <a:extLst>
              <a:ext uri="{FF2B5EF4-FFF2-40B4-BE49-F238E27FC236}">
                <a16:creationId xmlns:a16="http://schemas.microsoft.com/office/drawing/2014/main" id="{39592A36-9387-82F2-8E0A-8BB8923A5E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7894" y="2087751"/>
            <a:ext cx="914400" cy="914400"/>
          </a:xfrm>
          <a:prstGeom prst="rect">
            <a:avLst/>
          </a:prstGeom>
        </p:spPr>
      </p:pic>
      <p:sp>
        <p:nvSpPr>
          <p:cNvPr id="24" name="Retângulo: Cantos Arredondados 13">
            <a:extLst>
              <a:ext uri="{FF2B5EF4-FFF2-40B4-BE49-F238E27FC236}">
                <a16:creationId xmlns:a16="http://schemas.microsoft.com/office/drawing/2014/main" id="{97ED16DA-0B53-C3CC-F63D-A505AA005D17}"/>
              </a:ext>
            </a:extLst>
          </p:cNvPr>
          <p:cNvSpPr/>
          <p:nvPr/>
        </p:nvSpPr>
        <p:spPr>
          <a:xfrm>
            <a:off x="7153835" y="3486592"/>
            <a:ext cx="4539731" cy="25595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80847FD-7974-9C03-40B6-5567C9E296BF}"/>
              </a:ext>
            </a:extLst>
          </p:cNvPr>
          <p:cNvSpPr txBox="1"/>
          <p:nvPr/>
        </p:nvSpPr>
        <p:spPr>
          <a:xfrm>
            <a:off x="7704879" y="3754293"/>
            <a:ext cx="3988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Gestão simplificada de 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Suporte técnico e manutenção inclusos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Logística, substituição e inventário sob responsabilidade da solução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Libera a TI interna para focar em atividades estratégicas</a:t>
            </a:r>
          </a:p>
          <a:p>
            <a:endParaRPr lang="pt-BR" dirty="0"/>
          </a:p>
        </p:txBody>
      </p:sp>
      <p:sp>
        <p:nvSpPr>
          <p:cNvPr id="26" name="Retângulo: Cantos Arredondados 12">
            <a:extLst>
              <a:ext uri="{FF2B5EF4-FFF2-40B4-BE49-F238E27FC236}">
                <a16:creationId xmlns:a16="http://schemas.microsoft.com/office/drawing/2014/main" id="{A23BD5AE-DF67-781A-612C-8E68F535C91D}"/>
              </a:ext>
            </a:extLst>
          </p:cNvPr>
          <p:cNvSpPr/>
          <p:nvPr/>
        </p:nvSpPr>
        <p:spPr>
          <a:xfrm>
            <a:off x="336259" y="3486592"/>
            <a:ext cx="4542923" cy="255951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3602FFC-FBF1-D07D-7D61-BC11CA98E583}"/>
              </a:ext>
            </a:extLst>
          </p:cNvPr>
          <p:cNvSpPr txBox="1"/>
          <p:nvPr/>
        </p:nvSpPr>
        <p:spPr>
          <a:xfrm>
            <a:off x="553214" y="3654448"/>
            <a:ext cx="41090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Previsibilidade de custos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Modelo de pagamento mensal fixo (OPEX), sem investimento inicial em hardware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Custos fixos e previsíveis ao longo do contrato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Elimina gastos inesperados com manutenção e suporte</a:t>
            </a:r>
          </a:p>
        </p:txBody>
      </p:sp>
    </p:spTree>
    <p:extLst>
      <p:ext uri="{BB962C8B-B14F-4D97-AF65-F5344CB8AC3E}">
        <p14:creationId xmlns:p14="http://schemas.microsoft.com/office/powerpoint/2010/main" val="7227660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DE86094-1ED2-E661-1AB5-ED37CF7A0174}"/>
              </a:ext>
            </a:extLst>
          </p:cNvPr>
          <p:cNvSpPr/>
          <p:nvPr/>
        </p:nvSpPr>
        <p:spPr>
          <a:xfrm>
            <a:off x="1124607" y="4186246"/>
            <a:ext cx="1765738" cy="98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5D66731-A7C9-DAD2-C2F7-7037721B36CD}"/>
              </a:ext>
            </a:extLst>
          </p:cNvPr>
          <p:cNvSpPr/>
          <p:nvPr/>
        </p:nvSpPr>
        <p:spPr>
          <a:xfrm>
            <a:off x="1124607" y="3148257"/>
            <a:ext cx="1765738" cy="98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B4F3D935-83C5-6D86-C2FB-AAE0BF537F1E}"/>
              </a:ext>
            </a:extLst>
          </p:cNvPr>
          <p:cNvSpPr/>
          <p:nvPr/>
        </p:nvSpPr>
        <p:spPr>
          <a:xfrm>
            <a:off x="1124607" y="2133600"/>
            <a:ext cx="1765738" cy="98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E5D166-6209-53C4-539F-A2A7927C64F5}"/>
              </a:ext>
            </a:extLst>
          </p:cNvPr>
          <p:cNvSpPr txBox="1"/>
          <p:nvPr/>
        </p:nvSpPr>
        <p:spPr>
          <a:xfrm>
            <a:off x="625400" y="769157"/>
            <a:ext cx="601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Veja quais são as opções do Márcio com a </a:t>
            </a:r>
            <a:r>
              <a:rPr lang="pt-BR" sz="2400" b="1" dirty="0"/>
              <a:t>Locação de Equipamentos </a:t>
            </a:r>
            <a:r>
              <a:rPr lang="pt-BR" sz="2400" dirty="0"/>
              <a:t>da </a:t>
            </a:r>
            <a:r>
              <a:rPr lang="pt-BR" sz="2400" b="1" dirty="0"/>
              <a:t>Claro empresas:</a:t>
            </a:r>
          </a:p>
        </p:txBody>
      </p:sp>
      <p:pic>
        <p:nvPicPr>
          <p:cNvPr id="9" name="Gráfico 8" descr="Gráfico de barras com tendência ascendente com preenchimento sólido">
            <a:extLst>
              <a:ext uri="{FF2B5EF4-FFF2-40B4-BE49-F238E27FC236}">
                <a16:creationId xmlns:a16="http://schemas.microsoft.com/office/drawing/2014/main" id="{8F1B71F0-607C-710F-9F90-FD0ECFFFE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490" y="4223146"/>
            <a:ext cx="914400" cy="914400"/>
          </a:xfrm>
          <a:prstGeom prst="rect">
            <a:avLst/>
          </a:prstGeom>
        </p:spPr>
      </p:pic>
      <p:pic>
        <p:nvPicPr>
          <p:cNvPr id="11" name="Gráfico 10" descr="Laptop com preenchimento sólido">
            <a:extLst>
              <a:ext uri="{FF2B5EF4-FFF2-40B4-BE49-F238E27FC236}">
                <a16:creationId xmlns:a16="http://schemas.microsoft.com/office/drawing/2014/main" id="{627838A9-2AB0-0453-6A31-96945B10A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1490" y="3198046"/>
            <a:ext cx="914400" cy="914400"/>
          </a:xfrm>
          <a:prstGeom prst="rect">
            <a:avLst/>
          </a:prstGeom>
        </p:spPr>
      </p:pic>
      <p:pic>
        <p:nvPicPr>
          <p:cNvPr id="13" name="Gráfico 12" descr="Calendário diário com preenchimento sólido">
            <a:extLst>
              <a:ext uri="{FF2B5EF4-FFF2-40B4-BE49-F238E27FC236}">
                <a16:creationId xmlns:a16="http://schemas.microsoft.com/office/drawing/2014/main" id="{CB595414-7E24-658A-372E-2248776D8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1490" y="2123271"/>
            <a:ext cx="914400" cy="914400"/>
          </a:xfrm>
          <a:prstGeom prst="rect">
            <a:avLst/>
          </a:prstGeom>
        </p:spPr>
      </p:pic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272F91B3-F743-0C48-57F2-A74F068642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2351361" y="2400943"/>
            <a:ext cx="453513" cy="453513"/>
          </a:xfrm>
          <a:prstGeom prst="rect">
            <a:avLst/>
          </a:prstGeom>
        </p:spPr>
      </p:pic>
      <p:pic>
        <p:nvPicPr>
          <p:cNvPr id="18" name="Gráfico 17" descr="Círculo com seta para a esquerda com preenchimento sólido">
            <a:extLst>
              <a:ext uri="{FF2B5EF4-FFF2-40B4-BE49-F238E27FC236}">
                <a16:creationId xmlns:a16="http://schemas.microsoft.com/office/drawing/2014/main" id="{BF3352A5-9A01-40EA-7C6D-E931AA3DF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2317054" y="3429000"/>
            <a:ext cx="453513" cy="453513"/>
          </a:xfrm>
          <a:prstGeom prst="rect">
            <a:avLst/>
          </a:prstGeom>
        </p:spPr>
      </p:pic>
      <p:pic>
        <p:nvPicPr>
          <p:cNvPr id="19" name="Gráfico 18" descr="Círculo com seta para a esquerda com preenchimento sólido">
            <a:extLst>
              <a:ext uri="{FF2B5EF4-FFF2-40B4-BE49-F238E27FC236}">
                <a16:creationId xmlns:a16="http://schemas.microsoft.com/office/drawing/2014/main" id="{5D647329-AA61-6963-089A-D4F57E5BB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2351360" y="4453589"/>
            <a:ext cx="453513" cy="453513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2342F9AE-44A1-D42C-94F6-A25CCBAF2F7E}"/>
              </a:ext>
            </a:extLst>
          </p:cNvPr>
          <p:cNvGrpSpPr/>
          <p:nvPr/>
        </p:nvGrpSpPr>
        <p:grpSpPr>
          <a:xfrm>
            <a:off x="2265890" y="5211346"/>
            <a:ext cx="3675219" cy="890142"/>
            <a:chOff x="6603100" y="4950062"/>
            <a:chExt cx="3675219" cy="890142"/>
          </a:xfrm>
        </p:grpSpPr>
        <p:pic>
          <p:nvPicPr>
            <p:cNvPr id="20" name="Gráfico 19" descr="Seta de linha: curva no sentido horário estrutura de tópicos">
              <a:extLst>
                <a:ext uri="{FF2B5EF4-FFF2-40B4-BE49-F238E27FC236}">
                  <a16:creationId xmlns:a16="http://schemas.microsoft.com/office/drawing/2014/main" id="{B5031DFA-1833-C26D-32A6-F986E965B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453369" flipH="1" flipV="1">
              <a:off x="6603100" y="4950062"/>
              <a:ext cx="824564" cy="856954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98F78FE3-2691-E690-59D2-FFB6D2A94746}"/>
                </a:ext>
              </a:extLst>
            </p:cNvPr>
            <p:cNvSpPr txBox="1"/>
            <p:nvPr/>
          </p:nvSpPr>
          <p:spPr>
            <a:xfrm>
              <a:off x="7417657" y="5193873"/>
              <a:ext cx="2860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Clique na imagem para ver os benefícios da solução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2482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19FEB-05CF-E728-1FAA-C6D91D196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EC4F6C9-3C1F-192D-D75E-1ED9BBE33264}"/>
              </a:ext>
            </a:extLst>
          </p:cNvPr>
          <p:cNvSpPr/>
          <p:nvPr/>
        </p:nvSpPr>
        <p:spPr>
          <a:xfrm>
            <a:off x="1124606" y="4245968"/>
            <a:ext cx="7725103" cy="98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Gráfico 6" descr="Círculo com seta para a esquerda com preenchimento sólido">
            <a:extLst>
              <a:ext uri="{FF2B5EF4-FFF2-40B4-BE49-F238E27FC236}">
                <a16:creationId xmlns:a16="http://schemas.microsoft.com/office/drawing/2014/main" id="{75170CAD-6084-C025-36BD-71A471856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540" y="4513311"/>
            <a:ext cx="453513" cy="453513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09FCBC3-A15E-4C87-04B7-712638B5B6A9}"/>
              </a:ext>
            </a:extLst>
          </p:cNvPr>
          <p:cNvSpPr/>
          <p:nvPr/>
        </p:nvSpPr>
        <p:spPr>
          <a:xfrm>
            <a:off x="1124606" y="3179596"/>
            <a:ext cx="7725103" cy="98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ráfico 4" descr="Círculo com seta para a esquerda com preenchimento sólido">
            <a:extLst>
              <a:ext uri="{FF2B5EF4-FFF2-40B4-BE49-F238E27FC236}">
                <a16:creationId xmlns:a16="http://schemas.microsoft.com/office/drawing/2014/main" id="{18D8C423-E555-6C85-296F-61EFDC09A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540" y="3446939"/>
            <a:ext cx="453513" cy="453513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C75CC57-4681-F9C1-5343-D163C22960D7}"/>
              </a:ext>
            </a:extLst>
          </p:cNvPr>
          <p:cNvSpPr/>
          <p:nvPr/>
        </p:nvSpPr>
        <p:spPr>
          <a:xfrm>
            <a:off x="1124606" y="2133600"/>
            <a:ext cx="7725103" cy="9882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C91B8E-85F3-4347-D3A5-D028398769E6}"/>
              </a:ext>
            </a:extLst>
          </p:cNvPr>
          <p:cNvSpPr txBox="1"/>
          <p:nvPr/>
        </p:nvSpPr>
        <p:spPr>
          <a:xfrm>
            <a:off x="625400" y="769157"/>
            <a:ext cx="601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Veja quais são as opções do Márcio com a </a:t>
            </a:r>
            <a:r>
              <a:rPr lang="pt-BR" sz="2400" b="1" dirty="0"/>
              <a:t>Locação de Equipamentos </a:t>
            </a:r>
            <a:r>
              <a:rPr lang="pt-BR" sz="2400" dirty="0"/>
              <a:t>da </a:t>
            </a:r>
            <a:r>
              <a:rPr lang="pt-BR" sz="2400" b="1" dirty="0"/>
              <a:t>Claro empresas:</a:t>
            </a:r>
          </a:p>
        </p:txBody>
      </p:sp>
      <p:pic>
        <p:nvPicPr>
          <p:cNvPr id="9" name="Gráfico 8" descr="Gráfico de barras com tendência ascendente com preenchimento sólido">
            <a:extLst>
              <a:ext uri="{FF2B5EF4-FFF2-40B4-BE49-F238E27FC236}">
                <a16:creationId xmlns:a16="http://schemas.microsoft.com/office/drawing/2014/main" id="{4B965063-7A0D-EF3E-DA11-252C7DE1B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1490" y="4223146"/>
            <a:ext cx="914400" cy="914400"/>
          </a:xfrm>
          <a:prstGeom prst="rect">
            <a:avLst/>
          </a:prstGeom>
        </p:spPr>
      </p:pic>
      <p:pic>
        <p:nvPicPr>
          <p:cNvPr id="11" name="Gráfico 10" descr="Laptop com preenchimento sólido">
            <a:extLst>
              <a:ext uri="{FF2B5EF4-FFF2-40B4-BE49-F238E27FC236}">
                <a16:creationId xmlns:a16="http://schemas.microsoft.com/office/drawing/2014/main" id="{87F1FACA-B4B7-3C14-B0F0-259257A9B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1490" y="3198046"/>
            <a:ext cx="914400" cy="914400"/>
          </a:xfrm>
          <a:prstGeom prst="rect">
            <a:avLst/>
          </a:prstGeom>
        </p:spPr>
      </p:pic>
      <p:pic>
        <p:nvPicPr>
          <p:cNvPr id="13" name="Gráfico 12" descr="Calendário diário com preenchimento sólido">
            <a:extLst>
              <a:ext uri="{FF2B5EF4-FFF2-40B4-BE49-F238E27FC236}">
                <a16:creationId xmlns:a16="http://schemas.microsoft.com/office/drawing/2014/main" id="{C2ED2F9E-FFC7-4033-43E5-7E03EAD8FF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1490" y="2123271"/>
            <a:ext cx="914400" cy="914400"/>
          </a:xfrm>
          <a:prstGeom prst="rect">
            <a:avLst/>
          </a:prstGeom>
        </p:spPr>
      </p:pic>
      <p:pic>
        <p:nvPicPr>
          <p:cNvPr id="17" name="Gráfico 16" descr="Círculo com seta para a esquerda com preenchimento sólido">
            <a:extLst>
              <a:ext uri="{FF2B5EF4-FFF2-40B4-BE49-F238E27FC236}">
                <a16:creationId xmlns:a16="http://schemas.microsoft.com/office/drawing/2014/main" id="{C3E81922-0536-99DF-6FC7-F879F255E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1540" y="2400943"/>
            <a:ext cx="453513" cy="453513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9F2CDBE-7E80-A114-B205-968254C2255B}"/>
              </a:ext>
            </a:extLst>
          </p:cNvPr>
          <p:cNvGrpSpPr/>
          <p:nvPr/>
        </p:nvGrpSpPr>
        <p:grpSpPr>
          <a:xfrm>
            <a:off x="2265890" y="5211346"/>
            <a:ext cx="3675219" cy="890142"/>
            <a:chOff x="6603100" y="4950062"/>
            <a:chExt cx="3675219" cy="890142"/>
          </a:xfrm>
        </p:grpSpPr>
        <p:pic>
          <p:nvPicPr>
            <p:cNvPr id="20" name="Gráfico 19" descr="Seta de linha: curva no sentido horário estrutura de tópicos">
              <a:extLst>
                <a:ext uri="{FF2B5EF4-FFF2-40B4-BE49-F238E27FC236}">
                  <a16:creationId xmlns:a16="http://schemas.microsoft.com/office/drawing/2014/main" id="{35FFFB1A-1550-D60B-8FEA-DD9FCBF7F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453369" flipH="1" flipV="1">
              <a:off x="6603100" y="4950062"/>
              <a:ext cx="824564" cy="856954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CF7B9AC2-BE3A-5E11-5D67-5B45BB442EBA}"/>
                </a:ext>
              </a:extLst>
            </p:cNvPr>
            <p:cNvSpPr txBox="1"/>
            <p:nvPr/>
          </p:nvSpPr>
          <p:spPr>
            <a:xfrm>
              <a:off x="7417657" y="5193873"/>
              <a:ext cx="28606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Clique na imagem para ver os benefícios da solução</a:t>
              </a:r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C7CB99E9-C3A9-F38D-D86B-6DD600B31B8F}"/>
              </a:ext>
            </a:extLst>
          </p:cNvPr>
          <p:cNvSpPr txBox="1"/>
          <p:nvPr/>
        </p:nvSpPr>
        <p:spPr>
          <a:xfrm>
            <a:off x="2351359" y="2312276"/>
            <a:ext cx="52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</a:t>
            </a:r>
            <a:r>
              <a:rPr lang="pt-BR" b="1" dirty="0">
                <a:solidFill>
                  <a:schemeClr val="bg1"/>
                </a:solidFill>
              </a:rPr>
              <a:t>locação</a:t>
            </a:r>
            <a:r>
              <a:rPr lang="pt-BR" dirty="0">
                <a:solidFill>
                  <a:schemeClr val="bg1"/>
                </a:solidFill>
              </a:rPr>
              <a:t> é realizada por meio de contratos de: 36 meses; 48 meses e 60 meses.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253EF2F-AB10-11D1-0951-3BAACB3A9B16}"/>
              </a:ext>
            </a:extLst>
          </p:cNvPr>
          <p:cNvSpPr txBox="1"/>
          <p:nvPr/>
        </p:nvSpPr>
        <p:spPr>
          <a:xfrm>
            <a:off x="2389534" y="3360113"/>
            <a:ext cx="522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O </a:t>
            </a:r>
            <a:r>
              <a:rPr lang="pt-BR" b="1" dirty="0">
                <a:solidFill>
                  <a:schemeClr val="bg1"/>
                </a:solidFill>
              </a:rPr>
              <a:t>portfólio</a:t>
            </a:r>
            <a:r>
              <a:rPr lang="pt-BR" dirty="0">
                <a:solidFill>
                  <a:schemeClr val="bg1"/>
                </a:solidFill>
              </a:rPr>
              <a:t> inicial da solução é composto por:</a:t>
            </a:r>
          </a:p>
          <a:p>
            <a:r>
              <a:rPr lang="pt-BR" dirty="0">
                <a:solidFill>
                  <a:schemeClr val="bg1"/>
                </a:solidFill>
              </a:rPr>
              <a:t>Notebooks e Tablets.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3BE89D5-3A94-B03F-D5EE-93CB95667502}"/>
              </a:ext>
            </a:extLst>
          </p:cNvPr>
          <p:cNvSpPr txBox="1"/>
          <p:nvPr/>
        </p:nvSpPr>
        <p:spPr>
          <a:xfrm>
            <a:off x="2379468" y="4263013"/>
            <a:ext cx="5608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Os </a:t>
            </a:r>
            <a:r>
              <a:rPr lang="pt-BR" sz="1600" b="1" dirty="0">
                <a:solidFill>
                  <a:schemeClr val="bg1"/>
                </a:solidFill>
              </a:rPr>
              <a:t>equipamentos</a:t>
            </a:r>
            <a:r>
              <a:rPr lang="pt-BR" sz="1600" dirty="0">
                <a:solidFill>
                  <a:schemeClr val="bg1"/>
                </a:solidFill>
              </a:rPr>
              <a:t> são organizados em três categoria: </a:t>
            </a:r>
            <a:r>
              <a:rPr lang="pt-BR" sz="1600" b="1" dirty="0">
                <a:solidFill>
                  <a:schemeClr val="bg1"/>
                </a:solidFill>
              </a:rPr>
              <a:t>Básico</a:t>
            </a:r>
            <a:r>
              <a:rPr lang="pt-BR" sz="1600" dirty="0">
                <a:solidFill>
                  <a:schemeClr val="bg1"/>
                </a:solidFill>
              </a:rPr>
              <a:t> – para atividades operacionais simples; </a:t>
            </a:r>
            <a:r>
              <a:rPr lang="pt-BR" sz="1600" b="1" dirty="0">
                <a:solidFill>
                  <a:schemeClr val="bg1"/>
                </a:solidFill>
              </a:rPr>
              <a:t>Intermediário</a:t>
            </a:r>
            <a:r>
              <a:rPr lang="pt-BR" sz="1600" dirty="0">
                <a:solidFill>
                  <a:schemeClr val="bg1"/>
                </a:solidFill>
              </a:rPr>
              <a:t> – para uso profissional padrão; </a:t>
            </a:r>
            <a:r>
              <a:rPr lang="pt-BR" sz="1600" b="1" dirty="0">
                <a:solidFill>
                  <a:schemeClr val="bg1"/>
                </a:solidFill>
              </a:rPr>
              <a:t>Avançado</a:t>
            </a:r>
            <a:r>
              <a:rPr lang="pt-BR" sz="1600" dirty="0">
                <a:solidFill>
                  <a:schemeClr val="bg1"/>
                </a:solidFill>
              </a:rPr>
              <a:t> – para demandas mais exigentes.</a:t>
            </a:r>
          </a:p>
        </p:txBody>
      </p:sp>
      <p:pic>
        <p:nvPicPr>
          <p:cNvPr id="12" name="Gráfico 11" descr="Seta: retorno vertical estrutura de tópicos">
            <a:extLst>
              <a:ext uri="{FF2B5EF4-FFF2-40B4-BE49-F238E27FC236}">
                <a16:creationId xmlns:a16="http://schemas.microsoft.com/office/drawing/2014/main" id="{B552E3E6-7B9F-4A47-E642-5BC45A0B7F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5" name="Gráfico 14" descr="Seta: retorno vertical estrutura de tópicos">
            <a:extLst>
              <a:ext uri="{FF2B5EF4-FFF2-40B4-BE49-F238E27FC236}">
                <a16:creationId xmlns:a16="http://schemas.microsoft.com/office/drawing/2014/main" id="{DA1A7AA2-18B6-6E03-255F-10BDB32EA1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81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0E8F3C3-B9C3-71F9-3C95-F3F241D327C6}"/>
              </a:ext>
            </a:extLst>
          </p:cNvPr>
          <p:cNvSpPr/>
          <p:nvPr/>
        </p:nvSpPr>
        <p:spPr>
          <a:xfrm>
            <a:off x="801492" y="329415"/>
            <a:ext cx="10618499" cy="118407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03BF27-83B0-E83F-89DF-D865B41D496C}"/>
              </a:ext>
            </a:extLst>
          </p:cNvPr>
          <p:cNvSpPr txBox="1"/>
          <p:nvPr/>
        </p:nvSpPr>
        <p:spPr>
          <a:xfrm>
            <a:off x="1103586" y="505218"/>
            <a:ext cx="994278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Ajude Marcio a compreender as vantagens da Locação de Equipamentos. </a:t>
            </a:r>
          </a:p>
          <a:p>
            <a:r>
              <a:rPr lang="pt-BR" sz="1600" dirty="0">
                <a:solidFill>
                  <a:schemeClr val="bg1"/>
                </a:solidFill>
              </a:rPr>
              <a:t>A coluna “Compra” lista as desvantagens na compra de equipamentos. Organize a coluna “Locação” com as vantagens na locação de equipamentos de acordo com a primeira coluna.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D36DB4B-4064-5310-2800-F73E92DA6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105092"/>
              </p:ext>
            </p:extLst>
          </p:nvPr>
        </p:nvGraphicFramePr>
        <p:xfrm>
          <a:off x="1103586" y="3667647"/>
          <a:ext cx="4664244" cy="2400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4244">
                  <a:extLst>
                    <a:ext uri="{9D8B030D-6E8A-4147-A177-3AD203B41FA5}">
                      <a16:colId xmlns:a16="http://schemas.microsoft.com/office/drawing/2014/main" val="3927355851"/>
                    </a:ext>
                  </a:extLst>
                </a:gridCol>
              </a:tblGrid>
              <a:tr h="356027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Investimento inicial alto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36962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Depreciação do valor do equipamento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130413"/>
                  </a:ext>
                </a:extLst>
              </a:tr>
              <a:tr h="346841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Gestão feita por equipes internas de TI (aumento de custo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11702"/>
                  </a:ext>
                </a:extLst>
              </a:tr>
              <a:tr h="507147">
                <a:tc>
                  <a:txBody>
                    <a:bodyPr/>
                    <a:lstStyle/>
                    <a:p>
                      <a:r>
                        <a:rPr lang="pt-BR" sz="16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Assistência técnica em locais físicos ou terceirizadas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804136"/>
                  </a:ext>
                </a:extLst>
              </a:tr>
              <a:tr h="507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Processos internos necessários para a aprovação de peças em caso mau uso, roubo ou furto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706399"/>
                  </a:ext>
                </a:extLst>
              </a:tr>
            </a:tbl>
          </a:graphicData>
        </a:graphic>
      </p:graphicFrame>
      <p:sp>
        <p:nvSpPr>
          <p:cNvPr id="5" name="Retângulo: Cantos Superiores Arredondados 4">
            <a:extLst>
              <a:ext uri="{FF2B5EF4-FFF2-40B4-BE49-F238E27FC236}">
                <a16:creationId xmlns:a16="http://schemas.microsoft.com/office/drawing/2014/main" id="{496C166A-F000-AAE1-4C21-C7CE620A3585}"/>
              </a:ext>
            </a:extLst>
          </p:cNvPr>
          <p:cNvSpPr/>
          <p:nvPr/>
        </p:nvSpPr>
        <p:spPr>
          <a:xfrm>
            <a:off x="1103586" y="3190353"/>
            <a:ext cx="4664244" cy="47729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X" panose="020B0604020202020204"/>
              </a:rPr>
              <a:t>COMPRA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8939690-D3CC-39E2-6F88-202F96163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242972"/>
              </p:ext>
            </p:extLst>
          </p:nvPr>
        </p:nvGraphicFramePr>
        <p:xfrm>
          <a:off x="5962472" y="3667647"/>
          <a:ext cx="5186855" cy="240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855">
                  <a:extLst>
                    <a:ext uri="{9D8B030D-6E8A-4147-A177-3AD203B41FA5}">
                      <a16:colId xmlns:a16="http://schemas.microsoft.com/office/drawing/2014/main" val="57376844"/>
                    </a:ext>
                  </a:extLst>
                </a:gridCol>
              </a:tblGrid>
              <a:tr h="345516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AMX" panose="020B0604020202020204"/>
                        </a:rPr>
                        <a:t>Sem investimento inicial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006058"/>
                  </a:ext>
                </a:extLst>
              </a:tr>
              <a:tr h="379150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AMX" panose="020B0604020202020204"/>
                        </a:rPr>
                        <a:t>Pagamento mensal previsível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620274"/>
                  </a:ext>
                </a:extLst>
              </a:tr>
              <a:tr h="577292">
                <a:tc>
                  <a:txBody>
                    <a:bodyPr/>
                    <a:lstStyle/>
                    <a:p>
                      <a:r>
                        <a:rPr lang="pt-BR" sz="1600" b="1" dirty="0">
                          <a:highlight>
                            <a:srgbClr val="00FF00"/>
                          </a:highlight>
                          <a:latin typeface="AMX" panose="020B0604020202020204"/>
                        </a:rPr>
                        <a:t>Suporte técnico incluídos</a:t>
                      </a:r>
                      <a:endParaRPr lang="pt-BR" sz="1600" b="1" dirty="0">
                        <a:solidFill>
                          <a:schemeClr val="tx1"/>
                        </a:solidFill>
                        <a:highlight>
                          <a:srgbClr val="00FF00"/>
                        </a:highlight>
                        <a:latin typeface="AMX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3323405"/>
                  </a:ext>
                </a:extLst>
              </a:tr>
              <a:tr h="541509">
                <a:tc>
                  <a:txBody>
                    <a:bodyPr/>
                    <a:lstStyle/>
                    <a:p>
                      <a:r>
                        <a:rPr lang="pt-BR" sz="16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AMX" panose="020B0604020202020204"/>
                        </a:rPr>
                        <a:t>Suporte 24h por dia, sem custo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85300"/>
                  </a:ext>
                </a:extLst>
              </a:tr>
              <a:tr h="5611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  <a:latin typeface="AMX" panose="020B0604020202020204"/>
                        </a:rPr>
                        <a:t>Resolução de problemas sob responsabilidade da locadora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788397"/>
                  </a:ext>
                </a:extLst>
              </a:tr>
            </a:tbl>
          </a:graphicData>
        </a:graphic>
      </p:graphicFrame>
      <p:sp>
        <p:nvSpPr>
          <p:cNvPr id="7" name="Retângulo: Cantos Superiores Arredondados 6">
            <a:extLst>
              <a:ext uri="{FF2B5EF4-FFF2-40B4-BE49-F238E27FC236}">
                <a16:creationId xmlns:a16="http://schemas.microsoft.com/office/drawing/2014/main" id="{FBF55F1D-D6F7-16DE-5293-AE99C0CA1468}"/>
              </a:ext>
            </a:extLst>
          </p:cNvPr>
          <p:cNvSpPr/>
          <p:nvPr/>
        </p:nvSpPr>
        <p:spPr>
          <a:xfrm>
            <a:off x="5962472" y="3190353"/>
            <a:ext cx="5186855" cy="47729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X" panose="020B0604020202020204"/>
              </a:rPr>
              <a:t>LOCAÇÃO</a:t>
            </a:r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04058375-47A8-6494-DFE0-524C539833CA}"/>
              </a:ext>
            </a:extLst>
          </p:cNvPr>
          <p:cNvSpPr/>
          <p:nvPr/>
        </p:nvSpPr>
        <p:spPr>
          <a:xfrm>
            <a:off x="801492" y="1759884"/>
            <a:ext cx="10618499" cy="1268158"/>
          </a:xfrm>
          <a:prstGeom prst="round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1AB2F305-17FD-C4B7-2987-4B8A568448D8}"/>
              </a:ext>
            </a:extLst>
          </p:cNvPr>
          <p:cNvSpPr/>
          <p:nvPr/>
        </p:nvSpPr>
        <p:spPr>
          <a:xfrm>
            <a:off x="1103586" y="2039007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Sem investimento inicial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A27D3A7D-2306-8021-6EB8-54427082A0F0}"/>
              </a:ext>
            </a:extLst>
          </p:cNvPr>
          <p:cNvSpPr/>
          <p:nvPr/>
        </p:nvSpPr>
        <p:spPr>
          <a:xfrm>
            <a:off x="1103586" y="2506119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Pagamento mensal previsível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CAD252D-5256-FA18-38B9-3A424ECE384A}"/>
              </a:ext>
            </a:extLst>
          </p:cNvPr>
          <p:cNvSpPr/>
          <p:nvPr/>
        </p:nvSpPr>
        <p:spPr>
          <a:xfrm>
            <a:off x="8027754" y="2025291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Suporte técnico incluídos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72D355FA-2E41-25ED-21C1-EB1C014F97B9}"/>
              </a:ext>
            </a:extLst>
          </p:cNvPr>
          <p:cNvSpPr/>
          <p:nvPr/>
        </p:nvSpPr>
        <p:spPr>
          <a:xfrm>
            <a:off x="4565670" y="2343072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Suporte 24h por dia, sem custo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E9979268-4129-99EC-3061-3D3F8940F894}"/>
              </a:ext>
            </a:extLst>
          </p:cNvPr>
          <p:cNvSpPr/>
          <p:nvPr/>
        </p:nvSpPr>
        <p:spPr>
          <a:xfrm>
            <a:off x="8027754" y="2482538"/>
            <a:ext cx="3121573" cy="357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1"/>
                </a:solidFill>
              </a:rPr>
              <a:t>Resolução de problemas sob </a:t>
            </a:r>
          </a:p>
          <a:p>
            <a:pPr algn="ctr"/>
            <a:r>
              <a:rPr lang="pt-BR" sz="1200" dirty="0">
                <a:solidFill>
                  <a:schemeClr val="tx1"/>
                </a:solidFill>
              </a:rPr>
              <a:t>responsabilidade da locadora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CA3629D-3CDC-B3E9-8DE9-FE88F6A3840C}"/>
              </a:ext>
            </a:extLst>
          </p:cNvPr>
          <p:cNvSpPr txBox="1"/>
          <p:nvPr/>
        </p:nvSpPr>
        <p:spPr>
          <a:xfrm>
            <a:off x="4498428" y="1866812"/>
            <a:ext cx="302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VANTAGENS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73795A8E-B960-C8A1-7792-7ACC45FC7FB9}"/>
              </a:ext>
            </a:extLst>
          </p:cNvPr>
          <p:cNvSpPr>
            <a:spLocks/>
          </p:cNvSpPr>
          <p:nvPr/>
        </p:nvSpPr>
        <p:spPr>
          <a:xfrm>
            <a:off x="9010472" y="6122595"/>
            <a:ext cx="2138855" cy="460374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ENVIAR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1733A61-DAA0-8CBF-FB49-437C97DBEE01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Atividade de arrastar as palavras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9B063D6-4151-F991-934F-88C34B4057EE}"/>
              </a:ext>
            </a:extLst>
          </p:cNvPr>
          <p:cNvSpPr txBox="1"/>
          <p:nvPr/>
        </p:nvSpPr>
        <p:spPr>
          <a:xfrm>
            <a:off x="-2507848" y="2867187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O gabarito está destacado em verde</a:t>
            </a:r>
          </a:p>
        </p:txBody>
      </p:sp>
    </p:spTree>
    <p:extLst>
      <p:ext uri="{BB962C8B-B14F-4D97-AF65-F5344CB8AC3E}">
        <p14:creationId xmlns:p14="http://schemas.microsoft.com/office/powerpoint/2010/main" val="2677057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BBD80-57A7-EFD5-BCFB-C08D696F8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EBE458F-92C7-742E-C4E7-706C5E94A6EE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12E4047-2693-4B7C-14C7-426881825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A180DB75-A423-42B7-6686-B7B0F813771E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8BFB79D0-416D-750D-C3B2-D54EE4C18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628306E9-1378-1E66-9716-7FF60BF6E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1043ACA6-4578-109D-B478-26B34D8E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BA4251FC-C14B-8CB4-AE51-C316B1720830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D699FD7-7037-B426-6C33-81F290414B20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D47D6819-62F0-D5AD-72F0-E5C0CCC7F7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/>
        </p:blipFill>
        <p:spPr>
          <a:xfrm>
            <a:off x="-108410" y="4286560"/>
            <a:ext cx="2589221" cy="2777265"/>
          </a:xfrm>
          <a:prstGeom prst="rect">
            <a:avLst/>
          </a:prstGeom>
        </p:spPr>
      </p:pic>
      <p:pic>
        <p:nvPicPr>
          <p:cNvPr id="34" name="Gráfico 33" descr="Seta: retorno vertical estrutura de tópicos">
            <a:extLst>
              <a:ext uri="{FF2B5EF4-FFF2-40B4-BE49-F238E27FC236}">
                <a16:creationId xmlns:a16="http://schemas.microsoft.com/office/drawing/2014/main" id="{33465E02-2992-1CC9-190F-50FB5794A3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2" name="Balão de Fala: Retângulo com Cantos Arredondados 1">
            <a:extLst>
              <a:ext uri="{FF2B5EF4-FFF2-40B4-BE49-F238E27FC236}">
                <a16:creationId xmlns:a16="http://schemas.microsoft.com/office/drawing/2014/main" id="{89B8AFE7-518F-79A1-A347-23461E7C8093}"/>
              </a:ext>
            </a:extLst>
          </p:cNvPr>
          <p:cNvSpPr/>
          <p:nvPr/>
        </p:nvSpPr>
        <p:spPr>
          <a:xfrm>
            <a:off x="2509673" y="1556753"/>
            <a:ext cx="6516414" cy="2456124"/>
          </a:xfrm>
          <a:prstGeom prst="wedgeRoundRectCallout">
            <a:avLst>
              <a:gd name="adj1" fmla="val -47607"/>
              <a:gd name="adj2" fmla="val 76194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16D6B0-4CB9-9788-3663-EAD9964950DB}"/>
              </a:ext>
            </a:extLst>
          </p:cNvPr>
          <p:cNvSpPr txBox="1"/>
          <p:nvPr/>
        </p:nvSpPr>
        <p:spPr>
          <a:xfrm>
            <a:off x="3291617" y="2046151"/>
            <a:ext cx="4493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1"/>
                </a:solidFill>
              </a:rPr>
              <a:t>Obrigado! </a:t>
            </a:r>
          </a:p>
          <a:p>
            <a:pPr algn="just"/>
            <a:endParaRPr lang="pt-BR" dirty="0">
              <a:solidFill>
                <a:schemeClr val="bg1"/>
              </a:solidFill>
            </a:endParaRPr>
          </a:p>
          <a:p>
            <a:pPr algn="just"/>
            <a:r>
              <a:rPr lang="pt-BR" dirty="0">
                <a:solidFill>
                  <a:schemeClr val="bg1"/>
                </a:solidFill>
              </a:rPr>
              <a:t>Eu consegui entender porque a Locação de Equipamentos é um negócio para a </a:t>
            </a:r>
            <a:r>
              <a:rPr lang="pt-BR" dirty="0" err="1">
                <a:solidFill>
                  <a:schemeClr val="bg1"/>
                </a:solidFill>
              </a:rPr>
              <a:t>Constru&amp;Tech</a:t>
            </a:r>
            <a:r>
              <a:rPr lang="pt-BR" dirty="0">
                <a:solidFill>
                  <a:schemeClr val="bg1"/>
                </a:solidFill>
              </a:rPr>
              <a:t> Consultorias.</a:t>
            </a:r>
          </a:p>
        </p:txBody>
      </p:sp>
      <p:pic>
        <p:nvPicPr>
          <p:cNvPr id="3" name="Gráfico 2" descr="Fechar com preenchimento sólido">
            <a:extLst>
              <a:ext uri="{FF2B5EF4-FFF2-40B4-BE49-F238E27FC236}">
                <a16:creationId xmlns:a16="http://schemas.microsoft.com/office/drawing/2014/main" id="{F2E3F81A-BA39-B9E5-C9A3-BB0B1FA520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85856" y="1708451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6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F34EC-7286-A9C6-4051-DEA0FD1E4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Agrupar 34">
            <a:extLst>
              <a:ext uri="{FF2B5EF4-FFF2-40B4-BE49-F238E27FC236}">
                <a16:creationId xmlns:a16="http://schemas.microsoft.com/office/drawing/2014/main" id="{92ED8C81-2942-55DE-0F41-48CB5756F87B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F8E7FBE-C7C2-42FC-2C98-36F7DA15E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C550BA3C-7E4B-B2DF-1EC0-3907C6715145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AD86AA78-34E9-5DD5-CD42-747713E56F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07146FDB-4387-9541-A507-A1F6F69FF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F59B7753-C32F-3AA1-197F-3F9FD1BE8121}"/>
                </a:ext>
              </a:extLst>
            </p:cNvPr>
            <p:cNvSpPr txBox="1"/>
            <p:nvPr/>
          </p:nvSpPr>
          <p:spPr>
            <a:xfrm>
              <a:off x="1466850" y="360703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/>
                <a:t>💢</a:t>
              </a:r>
              <a:endParaRPr lang="pt-BR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E985F240-6A30-823E-ABEC-1F89A5DB9B14}"/>
                </a:ext>
              </a:extLst>
            </p:cNvPr>
            <p:cNvSpPr txBox="1"/>
            <p:nvPr/>
          </p:nvSpPr>
          <p:spPr>
            <a:xfrm rot="1503149">
              <a:off x="3497726" y="333729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C837D13-27D4-5E8C-E3BA-49786F454E58}"/>
                </a:ext>
              </a:extLst>
            </p:cNvPr>
            <p:cNvSpPr txBox="1"/>
            <p:nvPr/>
          </p:nvSpPr>
          <p:spPr>
            <a:xfrm>
              <a:off x="5786269" y="3422369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89B759A0-9BA9-A3D9-F0AA-31020946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980" y="2899197"/>
              <a:ext cx="347357" cy="20214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B56C379C-B0F4-878D-4EA7-21FC66274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104" y="2838625"/>
              <a:ext cx="208168" cy="121143"/>
            </a:xfrm>
            <a:prstGeom prst="rect">
              <a:avLst/>
            </a:prstGeom>
          </p:spPr>
        </p:pic>
        <p:pic>
          <p:nvPicPr>
            <p:cNvPr id="23" name="Gráfico 22" descr="Nuvem com Relâmpagos e Chuva com preenchimento sólido">
              <a:extLst>
                <a:ext uri="{FF2B5EF4-FFF2-40B4-BE49-F238E27FC236}">
                  <a16:creationId xmlns:a16="http://schemas.microsoft.com/office/drawing/2014/main" id="{F5718A84-5874-0467-0184-4F2B7249C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1511" y="2143048"/>
              <a:ext cx="662392" cy="662392"/>
            </a:xfrm>
            <a:prstGeom prst="rect">
              <a:avLst/>
            </a:prstGeom>
          </p:spPr>
        </p:pic>
        <p:pic>
          <p:nvPicPr>
            <p:cNvPr id="24" name="Gráfico 23" descr="Nuvem com Relâmpagos e Chuva com preenchimento sólido">
              <a:extLst>
                <a:ext uri="{FF2B5EF4-FFF2-40B4-BE49-F238E27FC236}">
                  <a16:creationId xmlns:a16="http://schemas.microsoft.com/office/drawing/2014/main" id="{AD9794A2-1E4A-2416-D470-FC8F3676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37032" y="1811852"/>
              <a:ext cx="662392" cy="662392"/>
            </a:xfrm>
            <a:prstGeom prst="rect">
              <a:avLst/>
            </a:prstGeom>
          </p:spPr>
        </p:pic>
        <p:sp>
          <p:nvSpPr>
            <p:cNvPr id="25" name="Balão de Fala: Oval 24">
              <a:extLst>
                <a:ext uri="{FF2B5EF4-FFF2-40B4-BE49-F238E27FC236}">
                  <a16:creationId xmlns:a16="http://schemas.microsoft.com/office/drawing/2014/main" id="{E5CD1458-3781-D39A-82A4-AE40604C4E42}"/>
                </a:ext>
              </a:extLst>
            </p:cNvPr>
            <p:cNvSpPr/>
            <p:nvPr/>
          </p:nvSpPr>
          <p:spPr>
            <a:xfrm>
              <a:off x="2351638" y="2357341"/>
              <a:ext cx="1374216" cy="896198"/>
            </a:xfrm>
            <a:prstGeom prst="wedgeEllipseCallout">
              <a:avLst>
                <a:gd name="adj1" fmla="val 41579"/>
                <a:gd name="adj2" fmla="val 5991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C59071E0-55A5-7CCE-9CF7-2129CB0EC73F}"/>
                </a:ext>
              </a:extLst>
            </p:cNvPr>
            <p:cNvSpPr/>
            <p:nvPr/>
          </p:nvSpPr>
          <p:spPr>
            <a:xfrm>
              <a:off x="2615599" y="2553991"/>
              <a:ext cx="756099" cy="633585"/>
            </a:xfrm>
            <a:custGeom>
              <a:avLst/>
              <a:gdLst>
                <a:gd name="csX0" fmla="*/ 162325 w 756099"/>
                <a:gd name="csY0" fmla="*/ 154485 h 633585"/>
                <a:gd name="csX1" fmla="*/ 521140 w 756099"/>
                <a:gd name="csY1" fmla="*/ 108186 h 633585"/>
                <a:gd name="csX2" fmla="*/ 347520 w 756099"/>
                <a:gd name="csY2" fmla="*/ 15589 h 633585"/>
                <a:gd name="csX3" fmla="*/ 254923 w 756099"/>
                <a:gd name="csY3" fmla="*/ 235508 h 633585"/>
                <a:gd name="csX4" fmla="*/ 451692 w 756099"/>
                <a:gd name="csY4" fmla="*/ 339680 h 633585"/>
                <a:gd name="csX5" fmla="*/ 706335 w 756099"/>
                <a:gd name="csY5" fmla="*/ 200784 h 633585"/>
                <a:gd name="csX6" fmla="*/ 532715 w 756099"/>
                <a:gd name="csY6" fmla="*/ 189209 h 633585"/>
                <a:gd name="csX7" fmla="*/ 301221 w 756099"/>
                <a:gd name="csY7" fmla="*/ 270232 h 633585"/>
                <a:gd name="csX8" fmla="*/ 393819 w 756099"/>
                <a:gd name="csY8" fmla="*/ 629047 h 633585"/>
                <a:gd name="csX9" fmla="*/ 741059 w 756099"/>
                <a:gd name="csY9" fmla="*/ 467001 h 633585"/>
                <a:gd name="csX10" fmla="*/ 243348 w 756099"/>
                <a:gd name="csY10" fmla="*/ 385979 h 633585"/>
                <a:gd name="csX11" fmla="*/ 279 w 756099"/>
                <a:gd name="csY11" fmla="*/ 374404 h 633585"/>
                <a:gd name="csX12" fmla="*/ 197049 w 756099"/>
                <a:gd name="csY12" fmla="*/ 536450 h 633585"/>
                <a:gd name="csX13" fmla="*/ 301221 w 756099"/>
                <a:gd name="csY13" fmla="*/ 142910 h 633585"/>
                <a:gd name="csX14" fmla="*/ 81302 w 756099"/>
                <a:gd name="csY14" fmla="*/ 154485 h 633585"/>
                <a:gd name="csX15" fmla="*/ 220198 w 756099"/>
                <a:gd name="csY15" fmla="*/ 304956 h 633585"/>
                <a:gd name="csX16" fmla="*/ 729485 w 756099"/>
                <a:gd name="csY16" fmla="*/ 281806 h 633585"/>
                <a:gd name="csX17" fmla="*/ 636887 w 756099"/>
                <a:gd name="csY17" fmla="*/ 4014 h 633585"/>
                <a:gd name="csX18" fmla="*/ 231773 w 756099"/>
                <a:gd name="csY18" fmla="*/ 142910 h 633585"/>
                <a:gd name="csX19" fmla="*/ 197049 w 756099"/>
                <a:gd name="csY19" fmla="*/ 490151 h 633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756099" h="633585">
                  <a:moveTo>
                    <a:pt x="162325" y="154485"/>
                  </a:moveTo>
                  <a:cubicBezTo>
                    <a:pt x="326299" y="142910"/>
                    <a:pt x="490274" y="131335"/>
                    <a:pt x="521140" y="108186"/>
                  </a:cubicBezTo>
                  <a:cubicBezTo>
                    <a:pt x="552006" y="85037"/>
                    <a:pt x="391890" y="-5631"/>
                    <a:pt x="347520" y="15589"/>
                  </a:cubicBezTo>
                  <a:cubicBezTo>
                    <a:pt x="303151" y="36809"/>
                    <a:pt x="237561" y="181493"/>
                    <a:pt x="254923" y="235508"/>
                  </a:cubicBezTo>
                  <a:cubicBezTo>
                    <a:pt x="272285" y="289523"/>
                    <a:pt x="376457" y="345467"/>
                    <a:pt x="451692" y="339680"/>
                  </a:cubicBezTo>
                  <a:cubicBezTo>
                    <a:pt x="526927" y="333893"/>
                    <a:pt x="692831" y="225863"/>
                    <a:pt x="706335" y="200784"/>
                  </a:cubicBezTo>
                  <a:cubicBezTo>
                    <a:pt x="719839" y="175706"/>
                    <a:pt x="600234" y="177634"/>
                    <a:pt x="532715" y="189209"/>
                  </a:cubicBezTo>
                  <a:cubicBezTo>
                    <a:pt x="465196" y="200784"/>
                    <a:pt x="324370" y="196926"/>
                    <a:pt x="301221" y="270232"/>
                  </a:cubicBezTo>
                  <a:cubicBezTo>
                    <a:pt x="278072" y="343538"/>
                    <a:pt x="320513" y="596252"/>
                    <a:pt x="393819" y="629047"/>
                  </a:cubicBezTo>
                  <a:cubicBezTo>
                    <a:pt x="467125" y="661842"/>
                    <a:pt x="766138" y="507512"/>
                    <a:pt x="741059" y="467001"/>
                  </a:cubicBezTo>
                  <a:cubicBezTo>
                    <a:pt x="715981" y="426490"/>
                    <a:pt x="366811" y="401412"/>
                    <a:pt x="243348" y="385979"/>
                  </a:cubicBezTo>
                  <a:cubicBezTo>
                    <a:pt x="119885" y="370546"/>
                    <a:pt x="7995" y="349326"/>
                    <a:pt x="279" y="374404"/>
                  </a:cubicBezTo>
                  <a:cubicBezTo>
                    <a:pt x="-7437" y="399482"/>
                    <a:pt x="146892" y="575032"/>
                    <a:pt x="197049" y="536450"/>
                  </a:cubicBezTo>
                  <a:cubicBezTo>
                    <a:pt x="247206" y="497868"/>
                    <a:pt x="320512" y="206571"/>
                    <a:pt x="301221" y="142910"/>
                  </a:cubicBezTo>
                  <a:cubicBezTo>
                    <a:pt x="281930" y="79249"/>
                    <a:pt x="94806" y="127477"/>
                    <a:pt x="81302" y="154485"/>
                  </a:cubicBezTo>
                  <a:cubicBezTo>
                    <a:pt x="67798" y="181493"/>
                    <a:pt x="112167" y="283736"/>
                    <a:pt x="220198" y="304956"/>
                  </a:cubicBezTo>
                  <a:cubicBezTo>
                    <a:pt x="328229" y="326176"/>
                    <a:pt x="660037" y="331963"/>
                    <a:pt x="729485" y="281806"/>
                  </a:cubicBezTo>
                  <a:cubicBezTo>
                    <a:pt x="798933" y="231649"/>
                    <a:pt x="719839" y="27163"/>
                    <a:pt x="636887" y="4014"/>
                  </a:cubicBezTo>
                  <a:cubicBezTo>
                    <a:pt x="553935" y="-19135"/>
                    <a:pt x="305079" y="61887"/>
                    <a:pt x="231773" y="142910"/>
                  </a:cubicBezTo>
                  <a:cubicBezTo>
                    <a:pt x="158467" y="223933"/>
                    <a:pt x="177758" y="357042"/>
                    <a:pt x="197049" y="4901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82A6B096-C7AF-8A19-3841-689E50269C30}"/>
                </a:ext>
              </a:extLst>
            </p:cNvPr>
            <p:cNvSpPr/>
            <p:nvPr/>
          </p:nvSpPr>
          <p:spPr>
            <a:xfrm>
              <a:off x="8762035" y="1412111"/>
              <a:ext cx="3005530" cy="2010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66F1792-B801-1C8F-FF48-F6525A3A2AAF}"/>
                </a:ext>
              </a:extLst>
            </p:cNvPr>
            <p:cNvGrpSpPr/>
            <p:nvPr/>
          </p:nvGrpSpPr>
          <p:grpSpPr>
            <a:xfrm>
              <a:off x="8834334" y="4134914"/>
              <a:ext cx="2578281" cy="1421334"/>
              <a:chOff x="8834334" y="4134914"/>
              <a:chExt cx="2578281" cy="1421334"/>
            </a:xfrm>
          </p:grpSpPr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8DE71ACA-57D8-DF39-57CA-DC8FF624DC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152171" y="4134914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5C756733-423E-AF1F-345C-CEC2D81765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32023" y="432390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FAD56CDE-356F-6165-E752-4FB4670A5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197089" y="4609728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BE4F74C7-B4C6-4AC5-F28D-A74AD1B30B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8834334" y="486338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68F98079-51E6-C532-92BA-2C6B39D463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572319" y="4719627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43452230-0242-C59A-F452-1FB8B83AE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97221" y="5016768"/>
                <a:ext cx="840296" cy="539480"/>
              </a:xfrm>
              <a:prstGeom prst="rect">
                <a:avLst/>
              </a:prstGeom>
            </p:spPr>
          </p:pic>
        </p:grp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8CE4A2D2-5773-0BAC-1C98-26CF39B63E6C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923B6F9-20C2-9E61-CAAD-1089E4EC0E0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1560"/>
          <a:stretch>
            <a:fillRect/>
          </a:stretch>
        </p:blipFill>
        <p:spPr>
          <a:xfrm>
            <a:off x="-101226" y="4428231"/>
            <a:ext cx="2716825" cy="2415330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0A4BB581-25FE-BF91-624E-9D46FA131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6728" y="2167560"/>
            <a:ext cx="530772" cy="53077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32A6A65-7AEC-91E1-2ED7-FF8F3D6C36D2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154BD41F-1D98-4DFD-90AE-14BF188FCB66}"/>
              </a:ext>
            </a:extLst>
          </p:cNvPr>
          <p:cNvSpPr txBox="1"/>
          <p:nvPr/>
        </p:nvSpPr>
        <p:spPr>
          <a:xfrm>
            <a:off x="3783247" y="3058157"/>
            <a:ext cx="4493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/>
              <a:t>Locação de Equipamentos </a:t>
            </a:r>
            <a:r>
              <a:rPr lang="pt-BR" dirty="0"/>
              <a:t>é uma forma inteligente de usar tecnologia sem comprar, mantendo custos previsíveis, TI simplificada, equipamentos atualizados e total flexibilidade para crescer com segurança.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9D82514-B8C8-B948-11AC-AA71339D9DC3}"/>
              </a:ext>
            </a:extLst>
          </p:cNvPr>
          <p:cNvSpPr txBox="1"/>
          <p:nvPr/>
        </p:nvSpPr>
        <p:spPr>
          <a:xfrm>
            <a:off x="3783247" y="2305064"/>
            <a:ext cx="449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Essa é a solução perfeita para a empresa do Márcio!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04499BC-E874-45B3-E993-0417C49DC430}"/>
              </a:ext>
            </a:extLst>
          </p:cNvPr>
          <p:cNvSpPr/>
          <p:nvPr/>
        </p:nvSpPr>
        <p:spPr>
          <a:xfrm>
            <a:off x="2905246" y="944209"/>
            <a:ext cx="6690167" cy="43148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99E518BE-51EE-CBF9-9182-9D534BE0CCB1}"/>
              </a:ext>
            </a:extLst>
          </p:cNvPr>
          <p:cNvSpPr/>
          <p:nvPr/>
        </p:nvSpPr>
        <p:spPr>
          <a:xfrm>
            <a:off x="2119760" y="509245"/>
            <a:ext cx="1747776" cy="1064871"/>
          </a:xfrm>
          <a:prstGeom prst="wedgeEllipseCallout">
            <a:avLst>
              <a:gd name="adj1" fmla="val 15196"/>
              <a:gd name="adj2" fmla="val 61413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Errado.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8877D59-F275-4F17-1BB3-90FF633BEE4E}"/>
              </a:ext>
            </a:extLst>
          </p:cNvPr>
          <p:cNvSpPr txBox="1"/>
          <p:nvPr/>
        </p:nvSpPr>
        <p:spPr>
          <a:xfrm>
            <a:off x="3712237" y="1458280"/>
            <a:ext cx="4493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Veja o gabarito a seguir:</a:t>
            </a:r>
          </a:p>
        </p:txBody>
      </p:sp>
      <p:pic>
        <p:nvPicPr>
          <p:cNvPr id="42" name="Gráfico 41" descr="Seta: retorno vertical estrutura de tópicos">
            <a:extLst>
              <a:ext uri="{FF2B5EF4-FFF2-40B4-BE49-F238E27FC236}">
                <a16:creationId xmlns:a16="http://schemas.microsoft.com/office/drawing/2014/main" id="{1EC9917F-7CCA-4A1A-88D7-CB8AA4471B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2BCDAC8-C7B8-6C1D-46AD-8A324E3C79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12494"/>
              </p:ext>
            </p:extLst>
          </p:nvPr>
        </p:nvGraphicFramePr>
        <p:xfrm>
          <a:off x="3169207" y="2543711"/>
          <a:ext cx="284412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24">
                  <a:extLst>
                    <a:ext uri="{9D8B030D-6E8A-4147-A177-3AD203B41FA5}">
                      <a16:colId xmlns:a16="http://schemas.microsoft.com/office/drawing/2014/main" val="3927355851"/>
                    </a:ext>
                  </a:extLst>
                </a:gridCol>
              </a:tblGrid>
              <a:tr h="252041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Investimento inicial alto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36962"/>
                  </a:ext>
                </a:extLst>
              </a:tr>
              <a:tr h="272010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Depreciação do valor do equipamento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130413"/>
                  </a:ext>
                </a:extLst>
              </a:tr>
              <a:tr h="281470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Gestão feita por equipes internas de TI (aumento de custo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11702"/>
                  </a:ext>
                </a:extLst>
              </a:tr>
              <a:tr h="294289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Assistência técnica em locais físicos ou terceirizadas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804136"/>
                  </a:ext>
                </a:extLst>
              </a:tr>
              <a:tr h="507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Processos internos necessários para a aprovação de peças em caso mau uso, roubo ou furto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706399"/>
                  </a:ext>
                </a:extLst>
              </a:tr>
            </a:tbl>
          </a:graphicData>
        </a:graphic>
      </p:graphicFrame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7A04695F-5E69-666F-FF65-9F20DE817C50}"/>
              </a:ext>
            </a:extLst>
          </p:cNvPr>
          <p:cNvSpPr/>
          <p:nvPr/>
        </p:nvSpPr>
        <p:spPr>
          <a:xfrm>
            <a:off x="3169207" y="2066417"/>
            <a:ext cx="2844124" cy="47729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X" panose="020B0604020202020204"/>
              </a:rPr>
              <a:t>Compra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2B44FA1-9243-4D38-4745-533A45D28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075412"/>
              </p:ext>
            </p:extLst>
          </p:nvPr>
        </p:nvGraphicFramePr>
        <p:xfrm>
          <a:off x="6070724" y="2550341"/>
          <a:ext cx="2844124" cy="2107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24">
                  <a:extLst>
                    <a:ext uri="{9D8B030D-6E8A-4147-A177-3AD203B41FA5}">
                      <a16:colId xmlns:a16="http://schemas.microsoft.com/office/drawing/2014/main" val="3927355851"/>
                    </a:ext>
                  </a:extLst>
                </a:gridCol>
              </a:tblGrid>
              <a:tr h="245411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Sem investimento inicial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36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Pagamento mensal previsível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130413"/>
                  </a:ext>
                </a:extLst>
              </a:tr>
              <a:tr h="442604">
                <a:tc>
                  <a:txBody>
                    <a:bodyPr/>
                    <a:lstStyle/>
                    <a:p>
                      <a:r>
                        <a:rPr lang="pt-BR" sz="1200" b="0" dirty="0">
                          <a:latin typeface="AMX" panose="020B0604020202020204"/>
                        </a:rPr>
                        <a:t>Suporte técnico incluídos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MX" panose="020B0604020202020204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11702"/>
                  </a:ext>
                </a:extLst>
              </a:tr>
              <a:tr h="462856">
                <a:tc>
                  <a:txBody>
                    <a:bodyPr/>
                    <a:lstStyle/>
                    <a:p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Suporte 24h por dia, sem custo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804136"/>
                  </a:ext>
                </a:extLst>
              </a:tr>
              <a:tr h="6537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chemeClr val="tx1"/>
                          </a:solidFill>
                          <a:latin typeface="AMX" panose="020B0604020202020204"/>
                        </a:rPr>
                        <a:t>Resolução de problemas sob responsabilidade da locadora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9706399"/>
                  </a:ext>
                </a:extLst>
              </a:tr>
            </a:tbl>
          </a:graphicData>
        </a:graphic>
      </p:graphicFrame>
      <p:sp>
        <p:nvSpPr>
          <p:cNvPr id="7" name="Retângulo: Cantos Superiores Arredondados 6">
            <a:extLst>
              <a:ext uri="{FF2B5EF4-FFF2-40B4-BE49-F238E27FC236}">
                <a16:creationId xmlns:a16="http://schemas.microsoft.com/office/drawing/2014/main" id="{344F4568-2BB9-9BB9-F297-68F0832E23F6}"/>
              </a:ext>
            </a:extLst>
          </p:cNvPr>
          <p:cNvSpPr/>
          <p:nvPr/>
        </p:nvSpPr>
        <p:spPr>
          <a:xfrm>
            <a:off x="6070724" y="2073048"/>
            <a:ext cx="2844124" cy="477294"/>
          </a:xfrm>
          <a:prstGeom prst="round2Same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MX" panose="020B0604020202020204"/>
              </a:rPr>
              <a:t>Locação</a:t>
            </a:r>
          </a:p>
        </p:txBody>
      </p:sp>
      <p:pic>
        <p:nvPicPr>
          <p:cNvPr id="9" name="Gráfico 8" descr="Fechar com preenchimento sólido">
            <a:extLst>
              <a:ext uri="{FF2B5EF4-FFF2-40B4-BE49-F238E27FC236}">
                <a16:creationId xmlns:a16="http://schemas.microsoft.com/office/drawing/2014/main" id="{6B59BE5C-E283-EBAA-8298-E4000FF786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1301" y="1345357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6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7E5E-71CD-1B20-1A28-6E9A0766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0B7ECE3-94E5-E7F1-CAC1-2C399A7E0FE7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O SERVIÇO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FC23E6DC-F7F6-C7C9-2190-5B4D39D48F8D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COMO VENDER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83D88B79-5C40-FCDB-0BBB-7E89D89ECBF5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AS REGRAS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C19586-645D-FFE4-4E68-6AEF25AE641E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19016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B1241-D5D8-6E20-62E1-88C305798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718C605B-E7E2-44EE-ED54-3B56CAE807C7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439262C7-D8D4-E90D-C691-5C4011B7F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85A9107F-6BE8-6BDF-7BEF-CCF3A42F35C1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D3660A2F-1A0C-7968-B6E2-71124CBDE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15BEEECD-67D3-8F7E-49B8-BD534AF15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57762E99-00AA-2C86-E1B1-EAB270518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2161AB6C-790D-5F39-5CB7-E05EAA54FE39}"/>
              </a:ext>
            </a:extLst>
          </p:cNvPr>
          <p:cNvSpPr/>
          <p:nvPr/>
        </p:nvSpPr>
        <p:spPr>
          <a:xfrm>
            <a:off x="-1" y="-5211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4" name="Gráfico 33" descr="Seta: retorno vertical estrutura de tópicos">
            <a:extLst>
              <a:ext uri="{FF2B5EF4-FFF2-40B4-BE49-F238E27FC236}">
                <a16:creationId xmlns:a16="http://schemas.microsoft.com/office/drawing/2014/main" id="{EDC99755-6127-CC76-EC74-EBEED3BA4C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CB9D77-7E17-A775-A031-41F4ABDC6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9961" y="4033855"/>
            <a:ext cx="2154975" cy="305556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B38BBFCE-A16E-B3EC-C07E-2965072E63A9}"/>
              </a:ext>
            </a:extLst>
          </p:cNvPr>
          <p:cNvGrpSpPr/>
          <p:nvPr/>
        </p:nvGrpSpPr>
        <p:grpSpPr>
          <a:xfrm>
            <a:off x="939150" y="1230254"/>
            <a:ext cx="10618499" cy="1583468"/>
            <a:chOff x="801492" y="329415"/>
            <a:chExt cx="10618499" cy="1583468"/>
          </a:xfrm>
        </p:grpSpPr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FB33C39E-4D8F-1F2B-D61C-A9603F5AB561}"/>
                </a:ext>
              </a:extLst>
            </p:cNvPr>
            <p:cNvSpPr/>
            <p:nvPr/>
          </p:nvSpPr>
          <p:spPr>
            <a:xfrm>
              <a:off x="801492" y="329415"/>
              <a:ext cx="10618499" cy="158346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F48B91B-032D-F8B6-A9A0-40B7EA88D5BA}"/>
                </a:ext>
              </a:extLst>
            </p:cNvPr>
            <p:cNvSpPr txBox="1"/>
            <p:nvPr/>
          </p:nvSpPr>
          <p:spPr>
            <a:xfrm>
              <a:off x="1124607" y="598286"/>
              <a:ext cx="994278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b="1" dirty="0">
                  <a:solidFill>
                    <a:schemeClr val="bg1"/>
                  </a:solidFill>
                </a:rPr>
                <a:t>Monte o perfil da empresa do seu cliente Márcio, a </a:t>
              </a:r>
              <a:r>
                <a:rPr lang="pt-BR" b="1" dirty="0" err="1">
                  <a:solidFill>
                    <a:schemeClr val="bg1"/>
                  </a:solidFill>
                </a:rPr>
                <a:t>Constru&amp;Tech</a:t>
              </a:r>
              <a:r>
                <a:rPr lang="pt-BR" b="1" dirty="0">
                  <a:solidFill>
                    <a:schemeClr val="bg1"/>
                  </a:solidFill>
                </a:rPr>
                <a:t> Consultorias, baseado no que você já entendeu sobre ela. A resposta te indicará o público-alvo da Locação de equipamentos. </a:t>
              </a:r>
            </a:p>
            <a:p>
              <a:endParaRPr lang="pt-BR" sz="1600" b="1" dirty="0">
                <a:solidFill>
                  <a:schemeClr val="bg1"/>
                </a:solidFill>
              </a:endParaRPr>
            </a:p>
            <a:p>
              <a:r>
                <a:rPr lang="pt-BR" b="1" dirty="0">
                  <a:solidFill>
                    <a:schemeClr val="bg1"/>
                  </a:solidFill>
                </a:rPr>
                <a:t>Marque as três alternativas certas.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3B81C097-2CB6-BD87-9A00-3F59C815B5C3}"/>
              </a:ext>
            </a:extLst>
          </p:cNvPr>
          <p:cNvSpPr/>
          <p:nvPr/>
        </p:nvSpPr>
        <p:spPr>
          <a:xfrm>
            <a:off x="3188999" y="3565984"/>
            <a:ext cx="6451155" cy="21410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064B-8396-F0F0-2011-FCEDE7DD2906}"/>
              </a:ext>
            </a:extLst>
          </p:cNvPr>
          <p:cNvSpPr txBox="1"/>
          <p:nvPr/>
        </p:nvSpPr>
        <p:spPr>
          <a:xfrm>
            <a:off x="3772940" y="3754378"/>
            <a:ext cx="6243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</a:rPr>
              <a:t>Empresa Grande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</a:rPr>
              <a:t>Empresa Média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</a:rPr>
              <a:t>Empresas com parque de TI (notebooks/tablets)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</a:rPr>
              <a:t>Empresa com trabalho manufaturado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  <a:highlight>
                  <a:srgbClr val="00FF00"/>
                </a:highlight>
              </a:rPr>
              <a:t>Segmento de escritório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2120516F-486B-E63F-2E7D-FB04312E9B91}"/>
              </a:ext>
            </a:extLst>
          </p:cNvPr>
          <p:cNvSpPr>
            <a:spLocks/>
          </p:cNvSpPr>
          <p:nvPr/>
        </p:nvSpPr>
        <p:spPr>
          <a:xfrm>
            <a:off x="9010472" y="6122595"/>
            <a:ext cx="2138855" cy="460374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ENVIAR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88B027-A46E-8E4A-8F54-DCB0DA47EAD1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Atividade de marcar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552D51E-B90E-FCED-1D7B-5BAF13F22F29}"/>
              </a:ext>
            </a:extLst>
          </p:cNvPr>
          <p:cNvSpPr txBox="1"/>
          <p:nvPr/>
        </p:nvSpPr>
        <p:spPr>
          <a:xfrm>
            <a:off x="-2507848" y="2867187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O gabarito está destacado em verde</a:t>
            </a:r>
          </a:p>
        </p:txBody>
      </p:sp>
    </p:spTree>
    <p:extLst>
      <p:ext uri="{BB962C8B-B14F-4D97-AF65-F5344CB8AC3E}">
        <p14:creationId xmlns:p14="http://schemas.microsoft.com/office/powerpoint/2010/main" val="95415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2F984F-8A5E-B8A0-73A9-34A34C699032}"/>
              </a:ext>
            </a:extLst>
          </p:cNvPr>
          <p:cNvSpPr txBox="1"/>
          <p:nvPr/>
        </p:nvSpPr>
        <p:spPr>
          <a:xfrm>
            <a:off x="1171904" y="2879099"/>
            <a:ext cx="55652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/>
              <a:t>Locação de </a:t>
            </a:r>
          </a:p>
          <a:p>
            <a:pPr algn="ctr"/>
            <a:r>
              <a:rPr lang="pt-BR" sz="4800" dirty="0"/>
              <a:t>Equipamentos</a:t>
            </a: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C645085-224F-69FB-777F-AC4762D8C98A}"/>
              </a:ext>
            </a:extLst>
          </p:cNvPr>
          <p:cNvSpPr/>
          <p:nvPr/>
        </p:nvSpPr>
        <p:spPr>
          <a:xfrm>
            <a:off x="6957848" y="3434255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  <p:pic>
        <p:nvPicPr>
          <p:cNvPr id="4" name="Gráfico 3" descr="Gesto de toque duplo com preenchimento sólido">
            <a:extLst>
              <a:ext uri="{FF2B5EF4-FFF2-40B4-BE49-F238E27FC236}">
                <a16:creationId xmlns:a16="http://schemas.microsoft.com/office/drawing/2014/main" id="{F70B901A-C239-E996-774C-A75C73237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5144" y="3814197"/>
            <a:ext cx="914400" cy="914400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5837EA22-81D1-C1DB-854D-8E7ACB466328}"/>
              </a:ext>
            </a:extLst>
          </p:cNvPr>
          <p:cNvGrpSpPr/>
          <p:nvPr/>
        </p:nvGrpSpPr>
        <p:grpSpPr>
          <a:xfrm>
            <a:off x="12366171" y="293189"/>
            <a:ext cx="3261360" cy="1198880"/>
            <a:chOff x="4267200" y="670560"/>
            <a:chExt cx="3261360" cy="1198880"/>
          </a:xfrm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77128A88-5045-003C-826A-5A7671E7DC47}"/>
                </a:ext>
              </a:extLst>
            </p:cNvPr>
            <p:cNvSpPr/>
            <p:nvPr/>
          </p:nvSpPr>
          <p:spPr>
            <a:xfrm>
              <a:off x="4287520" y="670560"/>
              <a:ext cx="3241040" cy="119888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BR" dirty="0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35589BA5-CF08-2A59-A0C1-5174C120FCD2}"/>
                </a:ext>
              </a:extLst>
            </p:cNvPr>
            <p:cNvSpPr txBox="1"/>
            <p:nvPr/>
          </p:nvSpPr>
          <p:spPr>
            <a:xfrm>
              <a:off x="4267200" y="670560"/>
              <a:ext cx="3241040" cy="49375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b="1" dirty="0">
                  <a:latin typeface="+mj-lt"/>
                </a:rPr>
                <a:t>Jessica:</a:t>
              </a:r>
            </a:p>
            <a:p>
              <a:r>
                <a:rPr lang="pt-BR" sz="1100" b="1" dirty="0">
                  <a:latin typeface="+mj-lt"/>
                </a:rPr>
                <a:t>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71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261D-6D86-1335-A862-7F11A23A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3B6ABFDA-2E0E-C025-B07B-E51429999DA2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6AD2897-6426-2259-235A-CCBAF4115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683F3E42-3C69-6DCE-1850-F39DE72E70DB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EFC33E3E-90A5-D411-9B64-0B0105A6B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129E6E42-5E79-34D5-7545-F651035673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BC5B7F10-C95A-A831-26C4-3BB923053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D413C42D-7FB1-0319-5699-8D1492D6A001}"/>
              </a:ext>
            </a:extLst>
          </p:cNvPr>
          <p:cNvSpPr/>
          <p:nvPr/>
        </p:nvSpPr>
        <p:spPr>
          <a:xfrm>
            <a:off x="3858" y="1276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FFBC57-F008-D9B5-C81A-99E021B9EB3C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4EF4385-61AC-FC2A-43E9-771A9913BECB}"/>
              </a:ext>
            </a:extLst>
          </p:cNvPr>
          <p:cNvSpPr/>
          <p:nvPr/>
        </p:nvSpPr>
        <p:spPr>
          <a:xfrm>
            <a:off x="2905246" y="944209"/>
            <a:ext cx="6690167" cy="3789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CE592F1-5E7A-237D-3AAC-ECD62A679A65}"/>
              </a:ext>
            </a:extLst>
          </p:cNvPr>
          <p:cNvSpPr txBox="1"/>
          <p:nvPr/>
        </p:nvSpPr>
        <p:spPr>
          <a:xfrm>
            <a:off x="3803268" y="2355963"/>
            <a:ext cx="53065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Isso quer dizer que esse produto não é para empresas de outros perfis, como grandes e pequenas empresas ou empresas de outros setores? Não!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Essa é uma solução com uma cartela de cliente grande, veja a seguir alguns deles. </a:t>
            </a:r>
          </a:p>
        </p:txBody>
      </p:sp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266F6AAC-2612-158E-BBE9-E7EDD2D24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71301" y="1345357"/>
            <a:ext cx="530772" cy="530772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787D46F6-18C6-519B-E4F6-2E2AA788CD93}"/>
              </a:ext>
            </a:extLst>
          </p:cNvPr>
          <p:cNvSpPr/>
          <p:nvPr/>
        </p:nvSpPr>
        <p:spPr>
          <a:xfrm>
            <a:off x="2037145" y="486137"/>
            <a:ext cx="1747776" cy="1064871"/>
          </a:xfrm>
          <a:prstGeom prst="wedgeEllipseCallout">
            <a:avLst>
              <a:gd name="adj1" fmla="val 15196"/>
              <a:gd name="adj2" fmla="val 6141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Parabéns!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096037-5193-B85E-A946-F2D9892A4B5C}"/>
              </a:ext>
            </a:extLst>
          </p:cNvPr>
          <p:cNvSpPr txBox="1"/>
          <p:nvPr/>
        </p:nvSpPr>
        <p:spPr>
          <a:xfrm>
            <a:off x="3784921" y="1657770"/>
            <a:ext cx="449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Você acertou o perfil da </a:t>
            </a:r>
            <a:r>
              <a:rPr lang="pt-BR" b="1" dirty="0" err="1"/>
              <a:t>Constru&amp;Tech</a:t>
            </a:r>
            <a:r>
              <a:rPr lang="pt-BR" b="1" dirty="0"/>
              <a:t> Consultorias!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C4914DB3-FA7E-EC4A-2389-9662C85B1C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-108410" y="4286560"/>
            <a:ext cx="2589221" cy="2777265"/>
          </a:xfrm>
          <a:prstGeom prst="rect">
            <a:avLst/>
          </a:prstGeom>
        </p:spPr>
      </p:pic>
      <p:pic>
        <p:nvPicPr>
          <p:cNvPr id="34" name="Gráfico 33" descr="Seta: retorno vertical estrutura de tópicos">
            <a:extLst>
              <a:ext uri="{FF2B5EF4-FFF2-40B4-BE49-F238E27FC236}">
                <a16:creationId xmlns:a16="http://schemas.microsoft.com/office/drawing/2014/main" id="{A5875301-7982-5D1F-8508-05BFC7480E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01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7F7FE-63CA-78D4-11F3-1D4E9C61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Agrupar 34">
            <a:extLst>
              <a:ext uri="{FF2B5EF4-FFF2-40B4-BE49-F238E27FC236}">
                <a16:creationId xmlns:a16="http://schemas.microsoft.com/office/drawing/2014/main" id="{E01758C2-A7EA-E426-B0B8-BCDBF608FC8A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603F0D8-535C-E323-96BF-1C4F74ED8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356F3910-33C5-41AD-B77B-0A2814A0921A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B54FB64A-D7B8-9EFA-FD06-E9D6C6FFD6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2C9FE180-EBC2-C037-B8EC-4B00DCA023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57B92323-1F2E-5172-6931-6A0D4B582ACF}"/>
                </a:ext>
              </a:extLst>
            </p:cNvPr>
            <p:cNvSpPr txBox="1"/>
            <p:nvPr/>
          </p:nvSpPr>
          <p:spPr>
            <a:xfrm>
              <a:off x="1466850" y="360703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/>
                <a:t>💢</a:t>
              </a:r>
              <a:endParaRPr lang="pt-BR" dirty="0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AB238123-6F90-099C-FB0F-FC3E8954E3C7}"/>
                </a:ext>
              </a:extLst>
            </p:cNvPr>
            <p:cNvSpPr txBox="1"/>
            <p:nvPr/>
          </p:nvSpPr>
          <p:spPr>
            <a:xfrm rot="1503149">
              <a:off x="3497726" y="3337295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71E8BB1C-96A4-2DA3-5A8B-565D5866A68B}"/>
                </a:ext>
              </a:extLst>
            </p:cNvPr>
            <p:cNvSpPr txBox="1"/>
            <p:nvPr/>
          </p:nvSpPr>
          <p:spPr>
            <a:xfrm>
              <a:off x="5786269" y="3422369"/>
              <a:ext cx="4838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b="1" dirty="0"/>
                <a:t>💢</a:t>
              </a:r>
              <a:endParaRPr lang="pt-BR" dirty="0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932713A6-F555-3B85-3044-79686FD12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980" y="2899197"/>
              <a:ext cx="347357" cy="202143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7834757E-1E0A-6F79-167F-A33E133F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104" y="2838625"/>
              <a:ext cx="208168" cy="121143"/>
            </a:xfrm>
            <a:prstGeom prst="rect">
              <a:avLst/>
            </a:prstGeom>
          </p:spPr>
        </p:pic>
        <p:pic>
          <p:nvPicPr>
            <p:cNvPr id="23" name="Gráfico 22" descr="Nuvem com Relâmpagos e Chuva com preenchimento sólido">
              <a:extLst>
                <a:ext uri="{FF2B5EF4-FFF2-40B4-BE49-F238E27FC236}">
                  <a16:creationId xmlns:a16="http://schemas.microsoft.com/office/drawing/2014/main" id="{AEB6272F-CF85-18B0-6B67-63EEC8FCE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1511" y="2143048"/>
              <a:ext cx="662392" cy="662392"/>
            </a:xfrm>
            <a:prstGeom prst="rect">
              <a:avLst/>
            </a:prstGeom>
          </p:spPr>
        </p:pic>
        <p:pic>
          <p:nvPicPr>
            <p:cNvPr id="24" name="Gráfico 23" descr="Nuvem com Relâmpagos e Chuva com preenchimento sólido">
              <a:extLst>
                <a:ext uri="{FF2B5EF4-FFF2-40B4-BE49-F238E27FC236}">
                  <a16:creationId xmlns:a16="http://schemas.microsoft.com/office/drawing/2014/main" id="{3F93E959-7222-0790-A26C-92FC9C4FC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37032" y="1811852"/>
              <a:ext cx="662392" cy="662392"/>
            </a:xfrm>
            <a:prstGeom prst="rect">
              <a:avLst/>
            </a:prstGeom>
          </p:spPr>
        </p:pic>
        <p:sp>
          <p:nvSpPr>
            <p:cNvPr id="25" name="Balão de Fala: Oval 24">
              <a:extLst>
                <a:ext uri="{FF2B5EF4-FFF2-40B4-BE49-F238E27FC236}">
                  <a16:creationId xmlns:a16="http://schemas.microsoft.com/office/drawing/2014/main" id="{AB00D1C7-F776-762E-31E7-9F070D945620}"/>
                </a:ext>
              </a:extLst>
            </p:cNvPr>
            <p:cNvSpPr/>
            <p:nvPr/>
          </p:nvSpPr>
          <p:spPr>
            <a:xfrm>
              <a:off x="2351638" y="2357341"/>
              <a:ext cx="1374216" cy="896198"/>
            </a:xfrm>
            <a:prstGeom prst="wedgeEllipseCallout">
              <a:avLst>
                <a:gd name="adj1" fmla="val 41579"/>
                <a:gd name="adj2" fmla="val 59917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DA96A1C6-FC2D-0508-1E8E-04CCEECF8486}"/>
                </a:ext>
              </a:extLst>
            </p:cNvPr>
            <p:cNvSpPr/>
            <p:nvPr/>
          </p:nvSpPr>
          <p:spPr>
            <a:xfrm>
              <a:off x="2615599" y="2553991"/>
              <a:ext cx="756099" cy="633585"/>
            </a:xfrm>
            <a:custGeom>
              <a:avLst/>
              <a:gdLst>
                <a:gd name="csX0" fmla="*/ 162325 w 756099"/>
                <a:gd name="csY0" fmla="*/ 154485 h 633585"/>
                <a:gd name="csX1" fmla="*/ 521140 w 756099"/>
                <a:gd name="csY1" fmla="*/ 108186 h 633585"/>
                <a:gd name="csX2" fmla="*/ 347520 w 756099"/>
                <a:gd name="csY2" fmla="*/ 15589 h 633585"/>
                <a:gd name="csX3" fmla="*/ 254923 w 756099"/>
                <a:gd name="csY3" fmla="*/ 235508 h 633585"/>
                <a:gd name="csX4" fmla="*/ 451692 w 756099"/>
                <a:gd name="csY4" fmla="*/ 339680 h 633585"/>
                <a:gd name="csX5" fmla="*/ 706335 w 756099"/>
                <a:gd name="csY5" fmla="*/ 200784 h 633585"/>
                <a:gd name="csX6" fmla="*/ 532715 w 756099"/>
                <a:gd name="csY6" fmla="*/ 189209 h 633585"/>
                <a:gd name="csX7" fmla="*/ 301221 w 756099"/>
                <a:gd name="csY7" fmla="*/ 270232 h 633585"/>
                <a:gd name="csX8" fmla="*/ 393819 w 756099"/>
                <a:gd name="csY8" fmla="*/ 629047 h 633585"/>
                <a:gd name="csX9" fmla="*/ 741059 w 756099"/>
                <a:gd name="csY9" fmla="*/ 467001 h 633585"/>
                <a:gd name="csX10" fmla="*/ 243348 w 756099"/>
                <a:gd name="csY10" fmla="*/ 385979 h 633585"/>
                <a:gd name="csX11" fmla="*/ 279 w 756099"/>
                <a:gd name="csY11" fmla="*/ 374404 h 633585"/>
                <a:gd name="csX12" fmla="*/ 197049 w 756099"/>
                <a:gd name="csY12" fmla="*/ 536450 h 633585"/>
                <a:gd name="csX13" fmla="*/ 301221 w 756099"/>
                <a:gd name="csY13" fmla="*/ 142910 h 633585"/>
                <a:gd name="csX14" fmla="*/ 81302 w 756099"/>
                <a:gd name="csY14" fmla="*/ 154485 h 633585"/>
                <a:gd name="csX15" fmla="*/ 220198 w 756099"/>
                <a:gd name="csY15" fmla="*/ 304956 h 633585"/>
                <a:gd name="csX16" fmla="*/ 729485 w 756099"/>
                <a:gd name="csY16" fmla="*/ 281806 h 633585"/>
                <a:gd name="csX17" fmla="*/ 636887 w 756099"/>
                <a:gd name="csY17" fmla="*/ 4014 h 633585"/>
                <a:gd name="csX18" fmla="*/ 231773 w 756099"/>
                <a:gd name="csY18" fmla="*/ 142910 h 633585"/>
                <a:gd name="csX19" fmla="*/ 197049 w 756099"/>
                <a:gd name="csY19" fmla="*/ 490151 h 63358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</a:cxnLst>
              <a:rect l="l" t="t" r="r" b="b"/>
              <a:pathLst>
                <a:path w="756099" h="633585">
                  <a:moveTo>
                    <a:pt x="162325" y="154485"/>
                  </a:moveTo>
                  <a:cubicBezTo>
                    <a:pt x="326299" y="142910"/>
                    <a:pt x="490274" y="131335"/>
                    <a:pt x="521140" y="108186"/>
                  </a:cubicBezTo>
                  <a:cubicBezTo>
                    <a:pt x="552006" y="85037"/>
                    <a:pt x="391890" y="-5631"/>
                    <a:pt x="347520" y="15589"/>
                  </a:cubicBezTo>
                  <a:cubicBezTo>
                    <a:pt x="303151" y="36809"/>
                    <a:pt x="237561" y="181493"/>
                    <a:pt x="254923" y="235508"/>
                  </a:cubicBezTo>
                  <a:cubicBezTo>
                    <a:pt x="272285" y="289523"/>
                    <a:pt x="376457" y="345467"/>
                    <a:pt x="451692" y="339680"/>
                  </a:cubicBezTo>
                  <a:cubicBezTo>
                    <a:pt x="526927" y="333893"/>
                    <a:pt x="692831" y="225863"/>
                    <a:pt x="706335" y="200784"/>
                  </a:cubicBezTo>
                  <a:cubicBezTo>
                    <a:pt x="719839" y="175706"/>
                    <a:pt x="600234" y="177634"/>
                    <a:pt x="532715" y="189209"/>
                  </a:cubicBezTo>
                  <a:cubicBezTo>
                    <a:pt x="465196" y="200784"/>
                    <a:pt x="324370" y="196926"/>
                    <a:pt x="301221" y="270232"/>
                  </a:cubicBezTo>
                  <a:cubicBezTo>
                    <a:pt x="278072" y="343538"/>
                    <a:pt x="320513" y="596252"/>
                    <a:pt x="393819" y="629047"/>
                  </a:cubicBezTo>
                  <a:cubicBezTo>
                    <a:pt x="467125" y="661842"/>
                    <a:pt x="766138" y="507512"/>
                    <a:pt x="741059" y="467001"/>
                  </a:cubicBezTo>
                  <a:cubicBezTo>
                    <a:pt x="715981" y="426490"/>
                    <a:pt x="366811" y="401412"/>
                    <a:pt x="243348" y="385979"/>
                  </a:cubicBezTo>
                  <a:cubicBezTo>
                    <a:pt x="119885" y="370546"/>
                    <a:pt x="7995" y="349326"/>
                    <a:pt x="279" y="374404"/>
                  </a:cubicBezTo>
                  <a:cubicBezTo>
                    <a:pt x="-7437" y="399482"/>
                    <a:pt x="146892" y="575032"/>
                    <a:pt x="197049" y="536450"/>
                  </a:cubicBezTo>
                  <a:cubicBezTo>
                    <a:pt x="247206" y="497868"/>
                    <a:pt x="320512" y="206571"/>
                    <a:pt x="301221" y="142910"/>
                  </a:cubicBezTo>
                  <a:cubicBezTo>
                    <a:pt x="281930" y="79249"/>
                    <a:pt x="94806" y="127477"/>
                    <a:pt x="81302" y="154485"/>
                  </a:cubicBezTo>
                  <a:cubicBezTo>
                    <a:pt x="67798" y="181493"/>
                    <a:pt x="112167" y="283736"/>
                    <a:pt x="220198" y="304956"/>
                  </a:cubicBezTo>
                  <a:cubicBezTo>
                    <a:pt x="328229" y="326176"/>
                    <a:pt x="660037" y="331963"/>
                    <a:pt x="729485" y="281806"/>
                  </a:cubicBezTo>
                  <a:cubicBezTo>
                    <a:pt x="798933" y="231649"/>
                    <a:pt x="719839" y="27163"/>
                    <a:pt x="636887" y="4014"/>
                  </a:cubicBezTo>
                  <a:cubicBezTo>
                    <a:pt x="553935" y="-19135"/>
                    <a:pt x="305079" y="61887"/>
                    <a:pt x="231773" y="142910"/>
                  </a:cubicBezTo>
                  <a:cubicBezTo>
                    <a:pt x="158467" y="223933"/>
                    <a:pt x="177758" y="357042"/>
                    <a:pt x="197049" y="49015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6F3E28B-36EB-22D1-FC90-F8C9AEFBD436}"/>
                </a:ext>
              </a:extLst>
            </p:cNvPr>
            <p:cNvSpPr/>
            <p:nvPr/>
          </p:nvSpPr>
          <p:spPr>
            <a:xfrm>
              <a:off x="8762035" y="1412111"/>
              <a:ext cx="3005530" cy="2010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E6DC59F-9AFA-0111-30E8-E79299777FBC}"/>
                </a:ext>
              </a:extLst>
            </p:cNvPr>
            <p:cNvGrpSpPr/>
            <p:nvPr/>
          </p:nvGrpSpPr>
          <p:grpSpPr>
            <a:xfrm>
              <a:off x="8834334" y="4134914"/>
              <a:ext cx="2578281" cy="1421334"/>
              <a:chOff x="8834334" y="4134914"/>
              <a:chExt cx="2578281" cy="1421334"/>
            </a:xfrm>
          </p:grpSpPr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3D87FB3B-D233-22F5-0E69-ED32E92E1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152171" y="4134914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0" name="Imagem 29">
                <a:extLst>
                  <a:ext uri="{FF2B5EF4-FFF2-40B4-BE49-F238E27FC236}">
                    <a16:creationId xmlns:a16="http://schemas.microsoft.com/office/drawing/2014/main" id="{2545BBFE-944B-3CEF-3B6D-9FE966F70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32023" y="432390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1" name="Imagem 30">
                <a:extLst>
                  <a:ext uri="{FF2B5EF4-FFF2-40B4-BE49-F238E27FC236}">
                    <a16:creationId xmlns:a16="http://schemas.microsoft.com/office/drawing/2014/main" id="{950CC91F-290F-21D6-E0E7-B5DC7DD42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197089" y="4609728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2" name="Imagem 31">
                <a:extLst>
                  <a:ext uri="{FF2B5EF4-FFF2-40B4-BE49-F238E27FC236}">
                    <a16:creationId xmlns:a16="http://schemas.microsoft.com/office/drawing/2014/main" id="{75C1F88D-3CC6-E4D4-BD25-D0F68C9A3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8834334" y="4863382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3" name="Imagem 32">
                <a:extLst>
                  <a:ext uri="{FF2B5EF4-FFF2-40B4-BE49-F238E27FC236}">
                    <a16:creationId xmlns:a16="http://schemas.microsoft.com/office/drawing/2014/main" id="{6E096450-2921-0ECD-B339-BCFD5EB45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10572319" y="4719627"/>
                <a:ext cx="840296" cy="539480"/>
              </a:xfrm>
              <a:prstGeom prst="rect">
                <a:avLst/>
              </a:prstGeom>
            </p:spPr>
          </p:pic>
          <p:pic>
            <p:nvPicPr>
              <p:cNvPr id="34" name="Imagem 33">
                <a:extLst>
                  <a:ext uri="{FF2B5EF4-FFF2-40B4-BE49-F238E27FC236}">
                    <a16:creationId xmlns:a16="http://schemas.microsoft.com/office/drawing/2014/main" id="{A5B9A5CE-B8EA-79EB-68BD-6E3894EF5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9797221" y="5016768"/>
                <a:ext cx="840296" cy="539480"/>
              </a:xfrm>
              <a:prstGeom prst="rect">
                <a:avLst/>
              </a:prstGeom>
            </p:spPr>
          </p:pic>
        </p:grpSp>
      </p:grpSp>
      <p:sp>
        <p:nvSpPr>
          <p:cNvPr id="36" name="Retângulo 35">
            <a:extLst>
              <a:ext uri="{FF2B5EF4-FFF2-40B4-BE49-F238E27FC236}">
                <a16:creationId xmlns:a16="http://schemas.microsoft.com/office/drawing/2014/main" id="{10861929-4A77-06E1-26B4-084FB47A2CAD}"/>
              </a:ext>
            </a:extLst>
          </p:cNvPr>
          <p:cNvSpPr/>
          <p:nvPr/>
        </p:nvSpPr>
        <p:spPr>
          <a:xfrm>
            <a:off x="0" y="-16252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141F4EF-F8A7-0EF6-0636-E84D97B1D43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1560"/>
          <a:stretch>
            <a:fillRect/>
          </a:stretch>
        </p:blipFill>
        <p:spPr>
          <a:xfrm>
            <a:off x="-101226" y="4428231"/>
            <a:ext cx="2716825" cy="2415330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C25B51BF-6625-E1BE-3B1D-E467FA93DE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46728" y="2167560"/>
            <a:ext cx="530772" cy="53077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6347AF-6F3D-5291-4189-C88116841ECF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C500858-ED97-8FFA-A48E-968452CEDA3B}"/>
              </a:ext>
            </a:extLst>
          </p:cNvPr>
          <p:cNvSpPr txBox="1"/>
          <p:nvPr/>
        </p:nvSpPr>
        <p:spPr>
          <a:xfrm>
            <a:off x="3783247" y="3058157"/>
            <a:ext cx="449304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</a:t>
            </a:r>
            <a:r>
              <a:rPr lang="pt-BR" b="1" dirty="0"/>
              <a:t>Locação de Equipamentos </a:t>
            </a:r>
            <a:r>
              <a:rPr lang="pt-BR" dirty="0"/>
              <a:t>é uma forma inteligente de usar tecnologia sem comprar, mantendo custos previsíveis, TI simplificada, equipamentos atualizados e total flexibilidade para crescer com segurança.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2336CAF-5AAB-61C7-BC32-5AE6E53EF7E2}"/>
              </a:ext>
            </a:extLst>
          </p:cNvPr>
          <p:cNvSpPr txBox="1"/>
          <p:nvPr/>
        </p:nvSpPr>
        <p:spPr>
          <a:xfrm>
            <a:off x="3783247" y="2305064"/>
            <a:ext cx="449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Essa é a solução perfeita para a empresa do Márcio!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4656F1BC-68A1-1DDC-4FBA-47297FB2C515}"/>
              </a:ext>
            </a:extLst>
          </p:cNvPr>
          <p:cNvSpPr/>
          <p:nvPr/>
        </p:nvSpPr>
        <p:spPr>
          <a:xfrm>
            <a:off x="2905246" y="944209"/>
            <a:ext cx="6690167" cy="37898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8D13002A-7BD1-3B12-5517-19E8F58FC102}"/>
              </a:ext>
            </a:extLst>
          </p:cNvPr>
          <p:cNvSpPr/>
          <p:nvPr/>
        </p:nvSpPr>
        <p:spPr>
          <a:xfrm>
            <a:off x="2119760" y="509245"/>
            <a:ext cx="1747776" cy="1064871"/>
          </a:xfrm>
          <a:prstGeom prst="wedgeEllipseCallout">
            <a:avLst>
              <a:gd name="adj1" fmla="val 15196"/>
              <a:gd name="adj2" fmla="val 61413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Errado.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D84C28B-98A1-A3C9-4B97-95D6C35B51BC}"/>
              </a:ext>
            </a:extLst>
          </p:cNvPr>
          <p:cNvSpPr txBox="1"/>
          <p:nvPr/>
        </p:nvSpPr>
        <p:spPr>
          <a:xfrm>
            <a:off x="3719723" y="2115983"/>
            <a:ext cx="54773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Essa é uma empresa de porte médio, com parque de TI e segmento de escritório. Mas isso quer dizer que esse produto não é para empresas de outros perfis, como grandes e pequenas empresas ou empresas de outros setores? Não!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Essa é uma solução com uma cartela de cliente grande, veja a seguir alguns deles.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C163A6B-1FBF-BC81-3585-4938631CE0FF}"/>
              </a:ext>
            </a:extLst>
          </p:cNvPr>
          <p:cNvSpPr txBox="1"/>
          <p:nvPr/>
        </p:nvSpPr>
        <p:spPr>
          <a:xfrm>
            <a:off x="3719634" y="1449825"/>
            <a:ext cx="4493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O perfil da </a:t>
            </a:r>
            <a:r>
              <a:rPr lang="pt-BR" b="1" dirty="0" err="1"/>
              <a:t>Constru&amp;Tech</a:t>
            </a:r>
            <a:r>
              <a:rPr lang="pt-BR" b="1" dirty="0"/>
              <a:t> Consultorias é outro. </a:t>
            </a:r>
          </a:p>
        </p:txBody>
      </p:sp>
      <p:pic>
        <p:nvPicPr>
          <p:cNvPr id="42" name="Gráfico 41" descr="Seta: retorno vertical estrutura de tópicos">
            <a:extLst>
              <a:ext uri="{FF2B5EF4-FFF2-40B4-BE49-F238E27FC236}">
                <a16:creationId xmlns:a16="http://schemas.microsoft.com/office/drawing/2014/main" id="{8D7FB7E8-C658-3807-D5F0-E4ACC09ACF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2" name="Gráfico 1" descr="Fechar com preenchimento sólido">
            <a:extLst>
              <a:ext uri="{FF2B5EF4-FFF2-40B4-BE49-F238E27FC236}">
                <a16:creationId xmlns:a16="http://schemas.microsoft.com/office/drawing/2014/main" id="{5A0BB684-9210-C57F-1751-91BCF7CE09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71301" y="1345357"/>
            <a:ext cx="530772" cy="53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4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24B8606-5BD3-D3D1-6541-007682C3E48B}"/>
              </a:ext>
            </a:extLst>
          </p:cNvPr>
          <p:cNvGrpSpPr/>
          <p:nvPr/>
        </p:nvGrpSpPr>
        <p:grpSpPr>
          <a:xfrm>
            <a:off x="-238744" y="2713702"/>
            <a:ext cx="6750884" cy="2596056"/>
            <a:chOff x="-238744" y="2713702"/>
            <a:chExt cx="6750884" cy="259605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F974A62-B202-ED07-6740-92A2B4B101F4}"/>
                </a:ext>
              </a:extLst>
            </p:cNvPr>
            <p:cNvSpPr/>
            <p:nvPr/>
          </p:nvSpPr>
          <p:spPr>
            <a:xfrm>
              <a:off x="917518" y="2713702"/>
              <a:ext cx="4445876" cy="25960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403F3DB0-670C-DBEA-007C-56B004F1A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5" b="25388"/>
            <a:stretch>
              <a:fillRect/>
            </a:stretch>
          </p:blipFill>
          <p:spPr>
            <a:xfrm>
              <a:off x="-238744" y="3058510"/>
              <a:ext cx="6750884" cy="1907673"/>
            </a:xfrm>
            <a:prstGeom prst="rect">
              <a:avLst/>
            </a:prstGeom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675F0D2A-9FC5-0FF1-2AAE-91038F7D5C3B}"/>
              </a:ext>
            </a:extLst>
          </p:cNvPr>
          <p:cNvGrpSpPr/>
          <p:nvPr/>
        </p:nvGrpSpPr>
        <p:grpSpPr>
          <a:xfrm>
            <a:off x="6291073" y="2554012"/>
            <a:ext cx="4549716" cy="2596056"/>
            <a:chOff x="6291073" y="2554012"/>
            <a:chExt cx="4549716" cy="259605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978C1EB0-413A-CAC4-FD3C-96E679CA8A8C}"/>
                </a:ext>
              </a:extLst>
            </p:cNvPr>
            <p:cNvSpPr/>
            <p:nvPr/>
          </p:nvSpPr>
          <p:spPr>
            <a:xfrm>
              <a:off x="6384053" y="2554012"/>
              <a:ext cx="4445876" cy="259605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1192A08C-4020-2774-6F23-2D44C1AC9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0" t="24115" r="19623" b="20567"/>
            <a:stretch>
              <a:fillRect/>
            </a:stretch>
          </p:blipFill>
          <p:spPr>
            <a:xfrm>
              <a:off x="6291073" y="2879834"/>
              <a:ext cx="4549716" cy="2263793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EE794279-3B93-3B78-B9F0-5E4B3F57A38E}"/>
              </a:ext>
            </a:extLst>
          </p:cNvPr>
          <p:cNvSpPr/>
          <p:nvPr/>
        </p:nvSpPr>
        <p:spPr>
          <a:xfrm>
            <a:off x="3415862" y="2070538"/>
            <a:ext cx="5486400" cy="35630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4D285D-47EC-A25A-552B-9FAA62160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2" t="24049" r="23790" b="17028"/>
          <a:stretch>
            <a:fillRect/>
          </a:stretch>
        </p:blipFill>
        <p:spPr>
          <a:xfrm>
            <a:off x="3415862" y="2532993"/>
            <a:ext cx="5150069" cy="301646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F071D0F-620B-97DC-AC6D-C40EE223A619}"/>
              </a:ext>
            </a:extLst>
          </p:cNvPr>
          <p:cNvSpPr txBox="1"/>
          <p:nvPr/>
        </p:nvSpPr>
        <p:spPr>
          <a:xfrm>
            <a:off x="998915" y="501179"/>
            <a:ext cx="60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Público-alvo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2692EFF-6EBA-DE0E-EFCB-75E4C6D0A12D}"/>
              </a:ext>
            </a:extLst>
          </p:cNvPr>
          <p:cNvSpPr txBox="1"/>
          <p:nvPr/>
        </p:nvSpPr>
        <p:spPr>
          <a:xfrm>
            <a:off x="5679860" y="4712267"/>
            <a:ext cx="83228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050" dirty="0"/>
              <a:t>LOGÍSTICA</a:t>
            </a:r>
          </a:p>
        </p:txBody>
      </p:sp>
      <p:pic>
        <p:nvPicPr>
          <p:cNvPr id="6" name="Gráfico 5" descr="Círculo com seta para a esquerda com preenchimento sólido">
            <a:extLst>
              <a:ext uri="{FF2B5EF4-FFF2-40B4-BE49-F238E27FC236}">
                <a16:creationId xmlns:a16="http://schemas.microsoft.com/office/drawing/2014/main" id="{3D5ABD7E-BAA2-D817-D230-25B7F04A6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854088" y="3496119"/>
            <a:ext cx="711843" cy="711843"/>
          </a:xfrm>
          <a:prstGeom prst="rect">
            <a:avLst/>
          </a:prstGeom>
        </p:spPr>
      </p:pic>
      <p:pic>
        <p:nvPicPr>
          <p:cNvPr id="10" name="Gráfico 9" descr="Círculo com seta para a esquerda com preenchimento sólido">
            <a:extLst>
              <a:ext uri="{FF2B5EF4-FFF2-40B4-BE49-F238E27FC236}">
                <a16:creationId xmlns:a16="http://schemas.microsoft.com/office/drawing/2014/main" id="{13898C89-991B-276D-0AFE-7A1177F37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07484" y="3496118"/>
            <a:ext cx="711843" cy="711843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49693C6-5BB8-D968-E464-0E43C14A19FF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Interatividade </a:t>
            </a:r>
            <a:r>
              <a:rPr lang="pt-BR" dirty="0" err="1"/>
              <a:t>Flashcards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CAB0C5A-9E5B-22E5-FC7F-506975754773}"/>
              </a:ext>
            </a:extLst>
          </p:cNvPr>
          <p:cNvSpPr txBox="1"/>
          <p:nvPr/>
        </p:nvSpPr>
        <p:spPr>
          <a:xfrm>
            <a:off x="-2507848" y="2867187"/>
            <a:ext cx="2507847" cy="2031325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Os exemplos são: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Logística</a:t>
            </a:r>
          </a:p>
          <a:p>
            <a:pPr lvl="1"/>
            <a:r>
              <a:rPr lang="pt-BR" dirty="0" err="1"/>
              <a:t>Escrítório</a:t>
            </a:r>
            <a:endParaRPr lang="pt-BR" dirty="0"/>
          </a:p>
          <a:p>
            <a:pPr lvl="1"/>
            <a:r>
              <a:rPr lang="pt-BR" dirty="0"/>
              <a:t>Industria</a:t>
            </a:r>
          </a:p>
          <a:p>
            <a:pPr lvl="1"/>
            <a:r>
              <a:rPr lang="pt-BR" dirty="0"/>
              <a:t>Educação</a:t>
            </a:r>
          </a:p>
          <a:p>
            <a:pPr lvl="1"/>
            <a:r>
              <a:rPr lang="pt-BR" dirty="0"/>
              <a:t>Clínicas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46E27DB-B9F9-764E-E243-71DC57F565F2}"/>
              </a:ext>
            </a:extLst>
          </p:cNvPr>
          <p:cNvSpPr txBox="1"/>
          <p:nvPr/>
        </p:nvSpPr>
        <p:spPr>
          <a:xfrm>
            <a:off x="986277" y="1070515"/>
            <a:ext cx="11051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sz="2000" dirty="0">
                <a:latin typeface="AMX" panose="020B0604020202020204"/>
                <a:sym typeface="Arial"/>
              </a:rPr>
              <a:t>Veja alguns exemplos de empresas que possuem parque de equipamentos, como notebook e tablet.</a:t>
            </a:r>
          </a:p>
        </p:txBody>
      </p: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C2570FF-BD98-82FC-E0B4-00B86D70DC4E}"/>
              </a:ext>
            </a:extLst>
          </p:cNvPr>
          <p:cNvGrpSpPr/>
          <p:nvPr/>
        </p:nvGrpSpPr>
        <p:grpSpPr>
          <a:xfrm>
            <a:off x="4153286" y="5669144"/>
            <a:ext cx="3675219" cy="856954"/>
            <a:chOff x="6603100" y="4950062"/>
            <a:chExt cx="3675219" cy="856954"/>
          </a:xfrm>
        </p:grpSpPr>
        <p:pic>
          <p:nvPicPr>
            <p:cNvPr id="20" name="Gráfico 19" descr="Seta de linha: curva no sentido horário estrutura de tópicos">
              <a:extLst>
                <a:ext uri="{FF2B5EF4-FFF2-40B4-BE49-F238E27FC236}">
                  <a16:creationId xmlns:a16="http://schemas.microsoft.com/office/drawing/2014/main" id="{E7E8405F-57EA-537F-38F9-23BAA0BA2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453369" flipH="1" flipV="1">
              <a:off x="6603100" y="4950062"/>
              <a:ext cx="824564" cy="856954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4FA54D5-65DB-BD9C-5D8C-932810D78357}"/>
                </a:ext>
              </a:extLst>
            </p:cNvPr>
            <p:cNvSpPr txBox="1"/>
            <p:nvPr/>
          </p:nvSpPr>
          <p:spPr>
            <a:xfrm>
              <a:off x="7417657" y="5193873"/>
              <a:ext cx="2860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Clique para ver os exemplos.</a:t>
              </a:r>
            </a:p>
          </p:txBody>
        </p:sp>
      </p:grpSp>
      <p:pic>
        <p:nvPicPr>
          <p:cNvPr id="11" name="Gráfico 10" descr="Seta: retorno vertical estrutura de tópicos">
            <a:extLst>
              <a:ext uri="{FF2B5EF4-FFF2-40B4-BE49-F238E27FC236}">
                <a16:creationId xmlns:a16="http://schemas.microsoft.com/office/drawing/2014/main" id="{0FE9F57E-103F-7BAA-7F33-DE0F2A7E3A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3" name="Gráfico 12" descr="Seta: retorno vertical estrutura de tópicos">
            <a:extLst>
              <a:ext uri="{FF2B5EF4-FFF2-40B4-BE49-F238E27FC236}">
                <a16:creationId xmlns:a16="http://schemas.microsoft.com/office/drawing/2014/main" id="{F6861369-7642-4CEF-D986-7F28E30272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8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80F54-A9BB-4B4A-95A6-1382F7E67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EB8F774-5E03-1A39-0CF6-9C64891AE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581314" y="2897660"/>
            <a:ext cx="3610686" cy="3954162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A157CDD-6FA8-A51D-D76D-B6838F39DE98}"/>
              </a:ext>
            </a:extLst>
          </p:cNvPr>
          <p:cNvSpPr/>
          <p:nvPr/>
        </p:nvSpPr>
        <p:spPr>
          <a:xfrm>
            <a:off x="803188" y="1451919"/>
            <a:ext cx="7253417" cy="3954162"/>
          </a:xfrm>
          <a:prstGeom prst="roundRect">
            <a:avLst/>
          </a:prstGeom>
          <a:solidFill>
            <a:srgbClr val="C00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260179E-4EB2-EEBD-1931-B86F0B626CE7}"/>
              </a:ext>
            </a:extLst>
          </p:cNvPr>
          <p:cNvSpPr txBox="1"/>
          <p:nvPr/>
        </p:nvSpPr>
        <p:spPr>
          <a:xfrm>
            <a:off x="1464275" y="2146119"/>
            <a:ext cx="6005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Para compor o público elegível, o cliente deve: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</a:rPr>
              <a:t>pertencer à base, com no mínimo 12 meses de relacionamento;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</a:rPr>
              <a:t>estar adimplente;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</a:rPr>
              <a:t>possuir fatura mensal a partir de R$ 1 mil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</a:rPr>
              <a:t>atender aos critérios de crédito, com score mínimo definido;</a:t>
            </a:r>
          </a:p>
          <a:p>
            <a:pPr marL="342900" indent="-342900">
              <a:buFont typeface="+mj-lt"/>
              <a:buAutoNum type="arabicPeriod"/>
            </a:pPr>
            <a:r>
              <a:rPr lang="pt-BR" b="1" dirty="0">
                <a:solidFill>
                  <a:schemeClr val="bg1"/>
                </a:solidFill>
              </a:rPr>
              <a:t>não ter histórico recente de inadimplência ou renegociação recorrente.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CBEBCEF-5968-650C-4EC5-ACDD877A29C2}"/>
              </a:ext>
            </a:extLst>
          </p:cNvPr>
          <p:cNvSpPr txBox="1"/>
          <p:nvPr/>
        </p:nvSpPr>
        <p:spPr>
          <a:xfrm>
            <a:off x="998915" y="501179"/>
            <a:ext cx="60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Condições Comerciais de Contratação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0DC8A6C0-0523-5F61-538B-5F1C26AF2A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7" name="Gráfico 6" descr="Seta: retorno vertical estrutura de tópicos">
            <a:extLst>
              <a:ext uri="{FF2B5EF4-FFF2-40B4-BE49-F238E27FC236}">
                <a16:creationId xmlns:a16="http://schemas.microsoft.com/office/drawing/2014/main" id="{2FDB4730-173E-12D1-7D6F-0B34F4122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83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8E730-AE06-5FA0-30ED-98B553D2F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18BB459-1772-AAA7-D888-B464494C13E1}"/>
              </a:ext>
            </a:extLst>
          </p:cNvPr>
          <p:cNvSpPr/>
          <p:nvPr/>
        </p:nvSpPr>
        <p:spPr>
          <a:xfrm>
            <a:off x="0" y="383059"/>
            <a:ext cx="12192000" cy="7158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98657ED-E7B9-470A-84D1-5CA8E9FB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7949" y="2903838"/>
            <a:ext cx="3610686" cy="395416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FFC7C4C-45DB-F25C-C727-FA9D12618A00}"/>
              </a:ext>
            </a:extLst>
          </p:cNvPr>
          <p:cNvSpPr txBox="1"/>
          <p:nvPr/>
        </p:nvSpPr>
        <p:spPr>
          <a:xfrm>
            <a:off x="998914" y="501179"/>
            <a:ext cx="104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IMPORTANTE!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F6A7D4E-7C99-6DBB-04FE-2CE79F0C6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 flipH="1">
            <a:off x="3744097" y="3231474"/>
            <a:ext cx="3088998" cy="3626526"/>
          </a:xfrm>
          <a:prstGeom prst="rect">
            <a:avLst/>
          </a:prstGeom>
        </p:spPr>
      </p:pic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071CA8D4-68F2-752C-0695-3BC792B4F2F4}"/>
              </a:ext>
            </a:extLst>
          </p:cNvPr>
          <p:cNvSpPr/>
          <p:nvPr/>
        </p:nvSpPr>
        <p:spPr>
          <a:xfrm>
            <a:off x="1334530" y="1519790"/>
            <a:ext cx="7018638" cy="1711683"/>
          </a:xfrm>
          <a:prstGeom prst="wedgeRoundRectCallout">
            <a:avLst>
              <a:gd name="adj1" fmla="val -871"/>
              <a:gd name="adj2" fmla="val 91559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DE136F-E2CE-1493-8C1D-0AEEC9659833}"/>
              </a:ext>
            </a:extLst>
          </p:cNvPr>
          <p:cNvSpPr txBox="1"/>
          <p:nvPr/>
        </p:nvSpPr>
        <p:spPr>
          <a:xfrm>
            <a:off x="1697829" y="1636967"/>
            <a:ext cx="5649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Evite clientes com contratos próximos do vencimento (entre 6 e 12 meses). E é importante que o cliente esteja de acordo com os prazos de entrega, que podem ser de até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4C7E7"/>
                </a:highlight>
              </a:rPr>
              <a:t>30 dias </a:t>
            </a:r>
            <a:r>
              <a:rPr lang="pt-BR" dirty="0">
                <a:solidFill>
                  <a:schemeClr val="bg1"/>
                </a:solidFill>
              </a:rPr>
              <a:t>para equipamentos em estoque ou até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4C7E7"/>
                </a:highlight>
              </a:rPr>
              <a:t>60 dias </a:t>
            </a:r>
            <a:r>
              <a:rPr lang="pt-BR" dirty="0">
                <a:solidFill>
                  <a:schemeClr val="bg1"/>
                </a:solidFill>
              </a:rPr>
              <a:t>quando não houver disponibilidade imediata.</a:t>
            </a:r>
          </a:p>
        </p:txBody>
      </p:sp>
      <p:pic>
        <p:nvPicPr>
          <p:cNvPr id="5" name="Gráfico 4" descr="Círculo com seta para a esquerda com preenchimento sólido">
            <a:extLst>
              <a:ext uri="{FF2B5EF4-FFF2-40B4-BE49-F238E27FC236}">
                <a16:creationId xmlns:a16="http://schemas.microsoft.com/office/drawing/2014/main" id="{4FB38D37-A889-84E3-E092-1AB154978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7494319" y="2126639"/>
            <a:ext cx="711843" cy="711843"/>
          </a:xfrm>
          <a:prstGeom prst="rect">
            <a:avLst/>
          </a:prstGeom>
        </p:spPr>
      </p:pic>
      <p:pic>
        <p:nvPicPr>
          <p:cNvPr id="10" name="Gráfico 9" descr="Seta: retorno vertical estrutura de tópicos">
            <a:extLst>
              <a:ext uri="{FF2B5EF4-FFF2-40B4-BE49-F238E27FC236}">
                <a16:creationId xmlns:a16="http://schemas.microsoft.com/office/drawing/2014/main" id="{D3B4C71D-01AA-87E4-6780-D204B25B3B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26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0E7E5-2E11-3657-6ED0-028E85323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F5F5267-5418-E2EB-3D38-9A83C607D0EC}"/>
              </a:ext>
            </a:extLst>
          </p:cNvPr>
          <p:cNvSpPr/>
          <p:nvPr/>
        </p:nvSpPr>
        <p:spPr>
          <a:xfrm>
            <a:off x="0" y="383059"/>
            <a:ext cx="12192000" cy="7158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2423D3-9F54-D215-B70E-2ADED338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27949" y="2903838"/>
            <a:ext cx="3610686" cy="395416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8AF66B-EE53-8273-7446-704175CE11D6}"/>
              </a:ext>
            </a:extLst>
          </p:cNvPr>
          <p:cNvSpPr txBox="1"/>
          <p:nvPr/>
        </p:nvSpPr>
        <p:spPr>
          <a:xfrm>
            <a:off x="998914" y="501179"/>
            <a:ext cx="1045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IMPORTANTE!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3AC2D8-4FD4-1B81-1953-3E3179861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 flipH="1">
            <a:off x="3744097" y="3231474"/>
            <a:ext cx="3088998" cy="3626526"/>
          </a:xfrm>
          <a:prstGeom prst="rect">
            <a:avLst/>
          </a:prstGeom>
        </p:spPr>
      </p:pic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C1EDD362-DA97-8024-8C88-40E141B92CC9}"/>
              </a:ext>
            </a:extLst>
          </p:cNvPr>
          <p:cNvSpPr/>
          <p:nvPr/>
        </p:nvSpPr>
        <p:spPr>
          <a:xfrm>
            <a:off x="1334530" y="1519790"/>
            <a:ext cx="7018638" cy="1711683"/>
          </a:xfrm>
          <a:prstGeom prst="wedgeRoundRectCallout">
            <a:avLst>
              <a:gd name="adj1" fmla="val -871"/>
              <a:gd name="adj2" fmla="val 91559"/>
              <a:gd name="adj3" fmla="val 16667"/>
            </a:avLst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B3BBA41-2BC4-3F29-29BB-DAE51A30BE6C}"/>
              </a:ext>
            </a:extLst>
          </p:cNvPr>
          <p:cNvSpPr txBox="1"/>
          <p:nvPr/>
        </p:nvSpPr>
        <p:spPr>
          <a:xfrm>
            <a:off x="2562803" y="1636967"/>
            <a:ext cx="56494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Atenção à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B4C7E7"/>
                </a:highlight>
              </a:rPr>
              <a:t>multa rescisória</a:t>
            </a:r>
            <a:r>
              <a:rPr lang="pt-BR" dirty="0">
                <a:solidFill>
                  <a:schemeClr val="bg1"/>
                </a:solidFill>
              </a:rPr>
              <a:t>! </a:t>
            </a:r>
          </a:p>
          <a:p>
            <a:r>
              <a:rPr lang="pt-BR" dirty="0">
                <a:solidFill>
                  <a:schemeClr val="bg1"/>
                </a:solidFill>
              </a:rPr>
              <a:t>Ela é calculada de forma proporcional: o valor total do contrato é dividido pelo período de 36 meses e, depois, multiplicado pelo número de parcelas que ainda faltam pagar no momento do cancelamento.</a:t>
            </a:r>
          </a:p>
        </p:txBody>
      </p:sp>
      <p:pic>
        <p:nvPicPr>
          <p:cNvPr id="5" name="Gráfico 4" descr="Círculo com seta para a esquerda com preenchimento sólido">
            <a:extLst>
              <a:ext uri="{FF2B5EF4-FFF2-40B4-BE49-F238E27FC236}">
                <a16:creationId xmlns:a16="http://schemas.microsoft.com/office/drawing/2014/main" id="{251F78CB-DD9E-D951-1BF5-FD5CAA795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2745" y="2064264"/>
            <a:ext cx="711843" cy="711843"/>
          </a:xfrm>
          <a:prstGeom prst="rect">
            <a:avLst/>
          </a:prstGeom>
        </p:spPr>
      </p:pic>
      <p:pic>
        <p:nvPicPr>
          <p:cNvPr id="9" name="Gráfico 8" descr="Seta: retorno vertical estrutura de tópicos">
            <a:extLst>
              <a:ext uri="{FF2B5EF4-FFF2-40B4-BE49-F238E27FC236}">
                <a16:creationId xmlns:a16="http://schemas.microsoft.com/office/drawing/2014/main" id="{9DBCB43B-B3ED-E405-D761-49CD9C00A8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4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5C17823-B041-B5BE-9191-ECAE5B153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2011235"/>
              </p:ext>
            </p:extLst>
          </p:nvPr>
        </p:nvGraphicFramePr>
        <p:xfrm>
          <a:off x="1720353" y="2143632"/>
          <a:ext cx="7570045" cy="2570735"/>
        </p:xfrm>
        <a:graphic>
          <a:graphicData uri="http://schemas.openxmlformats.org/drawingml/2006/table">
            <a:tbl>
              <a:tblPr/>
              <a:tblGrid>
                <a:gridCol w="1150420">
                  <a:extLst>
                    <a:ext uri="{9D8B030D-6E8A-4147-A177-3AD203B41FA5}">
                      <a16:colId xmlns:a16="http://schemas.microsoft.com/office/drawing/2014/main" val="3906975940"/>
                    </a:ext>
                  </a:extLst>
                </a:gridCol>
                <a:gridCol w="724338">
                  <a:extLst>
                    <a:ext uri="{9D8B030D-6E8A-4147-A177-3AD203B41FA5}">
                      <a16:colId xmlns:a16="http://schemas.microsoft.com/office/drawing/2014/main" val="1239052990"/>
                    </a:ext>
                  </a:extLst>
                </a:gridCol>
                <a:gridCol w="752744">
                  <a:extLst>
                    <a:ext uri="{9D8B030D-6E8A-4147-A177-3AD203B41FA5}">
                      <a16:colId xmlns:a16="http://schemas.microsoft.com/office/drawing/2014/main" val="3748490736"/>
                    </a:ext>
                  </a:extLst>
                </a:gridCol>
                <a:gridCol w="4942543">
                  <a:extLst>
                    <a:ext uri="{9D8B030D-6E8A-4147-A177-3AD203B41FA5}">
                      <a16:colId xmlns:a16="http://schemas.microsoft.com/office/drawing/2014/main" val="1919898908"/>
                    </a:ext>
                  </a:extLst>
                </a:gridCol>
              </a:tblGrid>
              <a:tr h="5771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PRODUTO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MARCA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TIPO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400" b="1" i="0" u="none" strike="noStrike">
                          <a:solidFill>
                            <a:srgbClr val="C00000"/>
                          </a:solidFill>
                          <a:effectLst/>
                          <a:latin typeface="AMX" pitchFamily="2" charset="0"/>
                        </a:rPr>
                        <a:t>DETALHES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25164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 - Basic.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 V14 AMD RYZEN 5 -  16 GB 256 GB SSD 14’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93828"/>
                  </a:ext>
                </a:extLst>
              </a:tr>
              <a:tr h="3632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 - Inter.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DELL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DELL PRO 14 CORE I5 - 16 GB 512 GB SSD 14’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697619"/>
                  </a:ext>
                </a:extLst>
              </a:tr>
              <a:tr h="3632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 - </a:t>
                      </a:r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Avan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NOTEBOOK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 E14 CORE ULTRA 7 - 16 GB 512 GB 14’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467632"/>
                  </a:ext>
                </a:extLst>
              </a:tr>
              <a:tr h="35116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 - Basic.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LENOVO M9 4GB WIFI 4G 64GB 9.0’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091120"/>
                  </a:ext>
                </a:extLst>
              </a:tr>
              <a:tr h="30174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 - Inter.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SAMSUNG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SAMSUNG GALAXY A9 - 4GB WIFI 4G 64GB 8.7 ‘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14662"/>
                  </a:ext>
                </a:extLst>
              </a:tr>
              <a:tr h="26300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 - </a:t>
                      </a:r>
                      <a:r>
                        <a:rPr lang="pt-BR" sz="1100" b="0" i="0" u="none" strike="noStrike" err="1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Avan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APPLE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TABLET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MX" pitchFamily="2" charset="0"/>
                        </a:rPr>
                        <a:t>APPLE IPAD MINI A17 PRO 128GB TL8.3’ WIFI 5G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575145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F8114431-05F3-4B37-D235-11AF64F2D627}"/>
              </a:ext>
            </a:extLst>
          </p:cNvPr>
          <p:cNvSpPr txBox="1"/>
          <p:nvPr/>
        </p:nvSpPr>
        <p:spPr>
          <a:xfrm>
            <a:off x="998915" y="501179"/>
            <a:ext cx="60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Portifólio inicial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83D3639-4334-0A27-11F0-A491C3EA8F6F}"/>
              </a:ext>
            </a:extLst>
          </p:cNvPr>
          <p:cNvSpPr txBox="1"/>
          <p:nvPr/>
        </p:nvSpPr>
        <p:spPr>
          <a:xfrm>
            <a:off x="986277" y="1070515"/>
            <a:ext cx="11051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sz="2000" dirty="0">
                <a:latin typeface="AMX" panose="020B0604020202020204"/>
                <a:sym typeface="Arial"/>
              </a:rPr>
              <a:t>Veja o que vamos oferecer.</a:t>
            </a:r>
          </a:p>
        </p:txBody>
      </p:sp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707DCD50-E58F-5782-3409-A8977D55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3B3A4251-1812-2A7E-BE80-66C191DF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10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01DEC-4AA1-52AB-C5FF-100A54ABF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A44FD45-9156-FC2A-EEE3-9E407719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72"/>
            <a:ext cx="12192000" cy="38416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36FF7E4-5DC6-2FF7-A64D-BDA25B2D9700}"/>
              </a:ext>
            </a:extLst>
          </p:cNvPr>
          <p:cNvSpPr txBox="1"/>
          <p:nvPr/>
        </p:nvSpPr>
        <p:spPr>
          <a:xfrm>
            <a:off x="998915" y="501179"/>
            <a:ext cx="60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Diferencial estratégico do portifólio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997157-DC30-4C8F-320E-12A1A3F40592}"/>
              </a:ext>
            </a:extLst>
          </p:cNvPr>
          <p:cNvSpPr txBox="1"/>
          <p:nvPr/>
        </p:nvSpPr>
        <p:spPr>
          <a:xfrm>
            <a:off x="986277" y="1070515"/>
            <a:ext cx="9681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dirty="0">
                <a:latin typeface="AMX" panose="020B0604020202020204"/>
                <a:sym typeface="Arial"/>
              </a:rPr>
              <a:t>Essa é uma empresa atendida pela </a:t>
            </a:r>
            <a:r>
              <a:rPr lang="pt-BR" b="1" dirty="0">
                <a:latin typeface="AMX" panose="020B0604020202020204"/>
                <a:sym typeface="Arial"/>
              </a:rPr>
              <a:t>Locação de Equipamentos</a:t>
            </a:r>
            <a:r>
              <a:rPr lang="pt-BR" dirty="0">
                <a:latin typeface="AMX" panose="020B0604020202020204"/>
                <a:sym typeface="Arial"/>
              </a:rPr>
              <a:t>. Explore o cenário e descubra quais são os diferenciais estratégicos do nosso portifólio. Eles se tornam atrativos para os nossos clientes. 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97106921-D64B-5B49-0742-0808B374E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5052587"/>
            <a:ext cx="603468" cy="603468"/>
          </a:xfrm>
          <a:prstGeom prst="rect">
            <a:avLst/>
          </a:prstGeom>
        </p:spPr>
      </p:pic>
      <p:pic>
        <p:nvPicPr>
          <p:cNvPr id="7" name="Gráfico 6" descr="Selo seguir com preenchimento sólido">
            <a:extLst>
              <a:ext uri="{FF2B5EF4-FFF2-40B4-BE49-F238E27FC236}">
                <a16:creationId xmlns:a16="http://schemas.microsoft.com/office/drawing/2014/main" id="{EFCF0C84-9CF4-57D3-45FE-3873C9286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270" y="4449119"/>
            <a:ext cx="603468" cy="603468"/>
          </a:xfrm>
          <a:prstGeom prst="rect">
            <a:avLst/>
          </a:prstGeom>
        </p:spPr>
      </p:pic>
      <p:pic>
        <p:nvPicPr>
          <p:cNvPr id="8" name="Gráfico 7" descr="Selo seguir com preenchimento sólido">
            <a:extLst>
              <a:ext uri="{FF2B5EF4-FFF2-40B4-BE49-F238E27FC236}">
                <a16:creationId xmlns:a16="http://schemas.microsoft.com/office/drawing/2014/main" id="{A636A14F-86D4-BC05-EDC0-46E43E96B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670" y="4903253"/>
            <a:ext cx="603468" cy="603468"/>
          </a:xfrm>
          <a:prstGeom prst="rect">
            <a:avLst/>
          </a:prstGeom>
        </p:spPr>
      </p:pic>
      <p:pic>
        <p:nvPicPr>
          <p:cNvPr id="9" name="Gráfico 8" descr="Selo seguir com preenchimento sólido">
            <a:extLst>
              <a:ext uri="{FF2B5EF4-FFF2-40B4-BE49-F238E27FC236}">
                <a16:creationId xmlns:a16="http://schemas.microsoft.com/office/drawing/2014/main" id="{920F955A-42D0-0E68-253B-B008CEC2B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1867" y="4750853"/>
            <a:ext cx="603468" cy="60346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41ECEBB-E394-1E3F-CA48-8AD807CDA16A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Interatividade </a:t>
            </a:r>
            <a:r>
              <a:rPr lang="pt-BR" dirty="0" err="1"/>
              <a:t>Hotspot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560641A-DE24-05FF-2808-484EA9291C50}"/>
              </a:ext>
            </a:extLst>
          </p:cNvPr>
          <p:cNvSpPr txBox="1"/>
          <p:nvPr/>
        </p:nvSpPr>
        <p:spPr>
          <a:xfrm>
            <a:off x="-2507848" y="2867187"/>
            <a:ext cx="2507847" cy="175432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Cenário de uma empresa com pessoas trabalhando em tablets e notebooks.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D7E76F6E-B09F-DB07-37E4-4FE39CEF3F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2" name="Gráfico 11" descr="Seta: retorno vertical estrutura de tópicos">
            <a:extLst>
              <a:ext uri="{FF2B5EF4-FFF2-40B4-BE49-F238E27FC236}">
                <a16:creationId xmlns:a16="http://schemas.microsoft.com/office/drawing/2014/main" id="{78203B3B-9DC1-D576-3518-1F8CCF6109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46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98F08F3-843E-7C20-D87D-5660EA1A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72"/>
            <a:ext cx="12192000" cy="38416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4070D19-BD94-1317-6086-029BD7F4A80E}"/>
              </a:ext>
            </a:extLst>
          </p:cNvPr>
          <p:cNvSpPr txBox="1"/>
          <p:nvPr/>
        </p:nvSpPr>
        <p:spPr>
          <a:xfrm>
            <a:off x="998915" y="501179"/>
            <a:ext cx="60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Diferencial estratégico do portifólio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BFD9190-66BA-3FA8-9F53-91A36D3AD6B9}"/>
              </a:ext>
            </a:extLst>
          </p:cNvPr>
          <p:cNvSpPr txBox="1"/>
          <p:nvPr/>
        </p:nvSpPr>
        <p:spPr>
          <a:xfrm>
            <a:off x="986277" y="1070515"/>
            <a:ext cx="9681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dirty="0">
                <a:latin typeface="AMX" panose="020B0604020202020204"/>
                <a:sym typeface="Arial"/>
              </a:rPr>
              <a:t>Essa é uma empresa atendida pela </a:t>
            </a:r>
            <a:r>
              <a:rPr lang="pt-BR" b="1" dirty="0">
                <a:latin typeface="AMX" panose="020B0604020202020204"/>
                <a:sym typeface="Arial"/>
              </a:rPr>
              <a:t>Locação de Equipamentos</a:t>
            </a:r>
            <a:r>
              <a:rPr lang="pt-BR" dirty="0">
                <a:latin typeface="AMX" panose="020B0604020202020204"/>
                <a:sym typeface="Arial"/>
              </a:rPr>
              <a:t>. Explore o cenário e descubra quais são os diferenciais estratégicos do nosso portifólio. Eles se tornam atrativos para os nossos clientes. 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6C3F49D5-248D-D684-BC6E-88E9272D4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0" y="5052587"/>
            <a:ext cx="603468" cy="603468"/>
          </a:xfrm>
          <a:prstGeom prst="rect">
            <a:avLst/>
          </a:prstGeom>
        </p:spPr>
      </p:pic>
      <p:pic>
        <p:nvPicPr>
          <p:cNvPr id="7" name="Gráfico 6" descr="Selo seguir com preenchimento sólido">
            <a:extLst>
              <a:ext uri="{FF2B5EF4-FFF2-40B4-BE49-F238E27FC236}">
                <a16:creationId xmlns:a16="http://schemas.microsoft.com/office/drawing/2014/main" id="{AA015377-5D71-28E8-6108-6303EA906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270" y="4449119"/>
            <a:ext cx="603468" cy="603468"/>
          </a:xfrm>
          <a:prstGeom prst="rect">
            <a:avLst/>
          </a:prstGeom>
        </p:spPr>
      </p:pic>
      <p:pic>
        <p:nvPicPr>
          <p:cNvPr id="8" name="Gráfico 7" descr="Selo seguir com preenchimento sólido">
            <a:extLst>
              <a:ext uri="{FF2B5EF4-FFF2-40B4-BE49-F238E27FC236}">
                <a16:creationId xmlns:a16="http://schemas.microsoft.com/office/drawing/2014/main" id="{51363144-A0FE-3A3C-C252-8EF154CEE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0670" y="4903253"/>
            <a:ext cx="603468" cy="603468"/>
          </a:xfrm>
          <a:prstGeom prst="rect">
            <a:avLst/>
          </a:prstGeom>
        </p:spPr>
      </p:pic>
      <p:pic>
        <p:nvPicPr>
          <p:cNvPr id="9" name="Gráfico 8" descr="Selo seguir com preenchimento sólido">
            <a:extLst>
              <a:ext uri="{FF2B5EF4-FFF2-40B4-BE49-F238E27FC236}">
                <a16:creationId xmlns:a16="http://schemas.microsoft.com/office/drawing/2014/main" id="{236035B3-081B-7F26-9842-E70417C9E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1867" y="4750853"/>
            <a:ext cx="603468" cy="60346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89FA75E-9F3D-F8C7-1520-A1BD156BECA5}"/>
              </a:ext>
            </a:extLst>
          </p:cNvPr>
          <p:cNvSpPr txBox="1"/>
          <p:nvPr/>
        </p:nvSpPr>
        <p:spPr>
          <a:xfrm>
            <a:off x="-2507847" y="1270570"/>
            <a:ext cx="2507847" cy="120032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Interatividade </a:t>
            </a:r>
            <a:r>
              <a:rPr lang="pt-BR" dirty="0" err="1"/>
              <a:t>Hotspot</a:t>
            </a:r>
            <a:r>
              <a:rPr lang="pt-BR" dirty="0"/>
              <a:t> + mouse </a:t>
            </a:r>
            <a:r>
              <a:rPr lang="pt-BR" dirty="0" err="1"/>
              <a:t>hover</a:t>
            </a:r>
            <a:r>
              <a:rPr lang="pt-BR" dirty="0"/>
              <a:t> na palavra </a:t>
            </a:r>
            <a:r>
              <a:rPr lang="pt-BR" dirty="0" err="1"/>
              <a:t>Churn</a:t>
            </a:r>
            <a:r>
              <a:rPr lang="pt-BR" dirty="0"/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BEB3EA-07C8-8EC1-B15A-984DF9754EFB}"/>
              </a:ext>
            </a:extLst>
          </p:cNvPr>
          <p:cNvSpPr txBox="1"/>
          <p:nvPr/>
        </p:nvSpPr>
        <p:spPr>
          <a:xfrm>
            <a:off x="-2507848" y="2867187"/>
            <a:ext cx="2507847" cy="175432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Cenário de uma empresa com pessoas trabalhando em tablets e notebooks.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17E05CF-4C2C-4526-06FE-FDE8AA637E81}"/>
              </a:ext>
            </a:extLst>
          </p:cNvPr>
          <p:cNvSpPr/>
          <p:nvPr/>
        </p:nvSpPr>
        <p:spPr>
          <a:xfrm>
            <a:off x="1554905" y="2867187"/>
            <a:ext cx="3553427" cy="2166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E041560-0C91-DE6F-D142-9AB00349169D}"/>
              </a:ext>
            </a:extLst>
          </p:cNvPr>
          <p:cNvSpPr/>
          <p:nvPr/>
        </p:nvSpPr>
        <p:spPr>
          <a:xfrm>
            <a:off x="7406909" y="3167307"/>
            <a:ext cx="3553427" cy="2166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E97CBD0-98AE-BBA2-25B8-09DDAB530C80}"/>
              </a:ext>
            </a:extLst>
          </p:cNvPr>
          <p:cNvSpPr txBox="1"/>
          <p:nvPr/>
        </p:nvSpPr>
        <p:spPr>
          <a:xfrm>
            <a:off x="2026469" y="3065809"/>
            <a:ext cx="2684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Fidelização da base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22DFB01-A577-7C19-68EB-6D2735A4B7A1}"/>
              </a:ext>
            </a:extLst>
          </p:cNvPr>
          <p:cNvSpPr txBox="1"/>
          <p:nvPr/>
        </p:nvSpPr>
        <p:spPr>
          <a:xfrm>
            <a:off x="1696978" y="3474529"/>
            <a:ext cx="33436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400" dirty="0">
                <a:latin typeface="AMX" panose="020B0604020202020204"/>
              </a:rPr>
              <a:t>Clientes que contratam locação de equipamentos tendem a apresentar </a:t>
            </a:r>
            <a:r>
              <a:rPr lang="pt-BR" sz="1400" b="1" dirty="0">
                <a:latin typeface="AMX" panose="020B0604020202020204"/>
              </a:rPr>
              <a:t>maior retenção</a:t>
            </a:r>
            <a:r>
              <a:rPr lang="pt-BR" sz="1400" dirty="0">
                <a:latin typeface="AMX" panose="020B0604020202020204"/>
              </a:rPr>
              <a:t>, pois se trata de um serviço com contratos de médio e longo prazo.</a:t>
            </a:r>
            <a:br>
              <a:rPr lang="pt-BR" sz="1400" dirty="0">
                <a:latin typeface="AMX" panose="020B0604020202020204"/>
              </a:rPr>
            </a:br>
            <a:r>
              <a:rPr lang="pt-BR" sz="1400" dirty="0">
                <a:latin typeface="AMX" panose="020B0604020202020204"/>
              </a:rPr>
              <a:t>Isso contribui para </a:t>
            </a:r>
            <a:r>
              <a:rPr lang="pt-BR" sz="1400" b="1" dirty="0">
                <a:latin typeface="AMX" panose="020B0604020202020204"/>
              </a:rPr>
              <a:t>aumento da permanência na base e redução do </a:t>
            </a:r>
            <a:r>
              <a:rPr lang="pt-BR" sz="1400" b="1" dirty="0" err="1">
                <a:highlight>
                  <a:srgbClr val="FFFF00"/>
                </a:highlight>
                <a:latin typeface="AMX" panose="020B0604020202020204"/>
              </a:rPr>
              <a:t>churn</a:t>
            </a:r>
            <a:r>
              <a:rPr lang="pt-BR" sz="1400" b="1" dirty="0">
                <a:latin typeface="AMX" panose="020B0604020202020204"/>
              </a:rPr>
              <a:t>.</a:t>
            </a:r>
            <a:endParaRPr lang="pt-BR" sz="1400" dirty="0">
              <a:latin typeface="AMX" panose="020B0604020202020204"/>
              <a:ea typeface="MS Mincho" panose="02020609040205080304" pitchFamily="49" charset="-128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FA5FFD3-C342-B698-F80E-E7D318CE96B0}"/>
              </a:ext>
            </a:extLst>
          </p:cNvPr>
          <p:cNvSpPr txBox="1"/>
          <p:nvPr/>
        </p:nvSpPr>
        <p:spPr>
          <a:xfrm>
            <a:off x="8069902" y="3250475"/>
            <a:ext cx="2095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pt-BR" b="1" dirty="0">
                <a:solidFill>
                  <a:srgbClr val="C00000"/>
                </a:solidFill>
                <a:latin typeface="AMX" panose="020B0604020202020204"/>
                <a:sym typeface="Arial"/>
              </a:rPr>
              <a:t>Cross-</a:t>
            </a:r>
            <a:r>
              <a:rPr lang="pt-BR" b="1" dirty="0" err="1">
                <a:solidFill>
                  <a:srgbClr val="C00000"/>
                </a:solidFill>
                <a:latin typeface="AMX" panose="020B0604020202020204"/>
                <a:sym typeface="Arial"/>
              </a:rPr>
              <a:t>sell</a:t>
            </a:r>
            <a:endParaRPr lang="pt-BR" b="1" dirty="0">
              <a:solidFill>
                <a:srgbClr val="C00000"/>
              </a:solidFill>
              <a:latin typeface="AMX" panose="020B0604020202020204"/>
              <a:sym typeface="Arial"/>
            </a:endParaRP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A7BE4B82-11DA-F6BD-C2A5-468C65D9F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8731" y="3667592"/>
            <a:ext cx="34216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>
                <a:latin typeface="AMX" panose="020B0604020202020204"/>
              </a:rPr>
              <a:t>Abre oportunidades para </a:t>
            </a:r>
            <a:r>
              <a:rPr lang="pt-BR" sz="1400" b="1" dirty="0">
                <a:latin typeface="AMX" panose="020B0604020202020204"/>
              </a:rPr>
              <a:t>ofertas combinadas com soluções digitais</a:t>
            </a:r>
            <a:r>
              <a:rPr lang="pt-BR" sz="1400" dirty="0">
                <a:latin typeface="AMX" panose="020B0604020202020204"/>
              </a:rPr>
              <a:t>, como:</a:t>
            </a:r>
          </a:p>
          <a:p>
            <a:endParaRPr lang="pt-BR" sz="1400" dirty="0">
              <a:latin typeface="AMX" panose="020B0604020202020204"/>
            </a:endParaRPr>
          </a:p>
          <a:p>
            <a:r>
              <a:rPr lang="pt-BR" sz="1400" dirty="0">
                <a:latin typeface="AMX" panose="020B0604020202020204"/>
              </a:rPr>
              <a:t>• Microsoft 365</a:t>
            </a:r>
            <a:br>
              <a:rPr lang="pt-BR" sz="1400" dirty="0">
                <a:latin typeface="AMX" panose="020B0604020202020204"/>
              </a:rPr>
            </a:br>
            <a:r>
              <a:rPr lang="pt-BR" sz="1400" dirty="0">
                <a:latin typeface="AMX" panose="020B0604020202020204"/>
              </a:rPr>
              <a:t>• Google </a:t>
            </a:r>
            <a:r>
              <a:rPr lang="pt-BR" sz="1400" dirty="0" err="1">
                <a:latin typeface="AMX" panose="020B0604020202020204"/>
              </a:rPr>
              <a:t>Workspace</a:t>
            </a:r>
            <a:br>
              <a:rPr lang="pt-BR" sz="1400" dirty="0">
                <a:latin typeface="AMX" panose="020B0604020202020204"/>
              </a:rPr>
            </a:br>
            <a:r>
              <a:rPr lang="pt-BR" sz="1400" dirty="0">
                <a:latin typeface="AMX" panose="020B0604020202020204"/>
              </a:rPr>
              <a:t>• Claro Monitor 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5A300DE-8F3C-2195-805A-7B53C8E34B50}"/>
              </a:ext>
            </a:extLst>
          </p:cNvPr>
          <p:cNvSpPr txBox="1"/>
          <p:nvPr/>
        </p:nvSpPr>
        <p:spPr>
          <a:xfrm>
            <a:off x="9249533" y="4250635"/>
            <a:ext cx="16779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AMX" panose="020B0604020202020204"/>
              </a:rPr>
              <a:t>• </a:t>
            </a:r>
            <a:r>
              <a:rPr lang="pt-BR" sz="1400" dirty="0">
                <a:latin typeface="AMX" panose="020B0604020202020204"/>
              </a:rPr>
              <a:t>Proteção</a:t>
            </a:r>
            <a:r>
              <a:rPr lang="pt-BR" sz="1800" dirty="0">
                <a:latin typeface="AMX" panose="020B0604020202020204"/>
              </a:rPr>
              <a:t> </a:t>
            </a:r>
            <a:r>
              <a:rPr lang="pt-BR" sz="1400" dirty="0">
                <a:latin typeface="AMX" panose="020B0604020202020204"/>
              </a:rPr>
              <a:t>Digital</a:t>
            </a:r>
          </a:p>
          <a:p>
            <a:r>
              <a:rPr lang="pt-BR" sz="1400" dirty="0">
                <a:latin typeface="AMX" panose="020B0604020202020204"/>
              </a:rPr>
              <a:t>• EDR</a:t>
            </a:r>
            <a:br>
              <a:rPr lang="pt-BR" sz="1400" dirty="0">
                <a:latin typeface="AMX" panose="020B0604020202020204"/>
              </a:rPr>
            </a:br>
            <a:r>
              <a:rPr lang="pt-BR" sz="1400" dirty="0">
                <a:latin typeface="AMX" panose="020B0604020202020204"/>
              </a:rPr>
              <a:t>• Telemedicina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E5EC4C92-93F2-BDFC-B134-A5A913AAF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5" name="Gráfico 14" descr="Seta: retorno vertical estrutura de tópicos">
            <a:extLst>
              <a:ext uri="{FF2B5EF4-FFF2-40B4-BE49-F238E27FC236}">
                <a16:creationId xmlns:a16="http://schemas.microsoft.com/office/drawing/2014/main" id="{52E56B0F-4190-0A4D-D22D-C0DA6ADB6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1F1B58AD-8F64-F7DD-C186-747AA7D23702}"/>
              </a:ext>
            </a:extLst>
          </p:cNvPr>
          <p:cNvSpPr txBox="1"/>
          <p:nvPr/>
        </p:nvSpPr>
        <p:spPr>
          <a:xfrm>
            <a:off x="4271657" y="4829616"/>
            <a:ext cx="5443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Quando o cliente sai da base.</a:t>
            </a:r>
          </a:p>
        </p:txBody>
      </p:sp>
    </p:spTree>
    <p:extLst>
      <p:ext uri="{BB962C8B-B14F-4D97-AF65-F5344CB8AC3E}">
        <p14:creationId xmlns:p14="http://schemas.microsoft.com/office/powerpoint/2010/main" val="39090991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F2225-32B8-D1A3-8D34-6C3F8EACD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230CFE-391C-8C13-EC1D-3E4E6A66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0672"/>
            <a:ext cx="12192000" cy="38416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DF62B5B-1EFD-55BA-B7C9-C2A4AA669173}"/>
              </a:ext>
            </a:extLst>
          </p:cNvPr>
          <p:cNvSpPr txBox="1"/>
          <p:nvPr/>
        </p:nvSpPr>
        <p:spPr>
          <a:xfrm>
            <a:off x="998915" y="501179"/>
            <a:ext cx="601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Diferencial estratégico do portifólio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CDBC16-8304-41DF-D556-48D49997E6BF}"/>
              </a:ext>
            </a:extLst>
          </p:cNvPr>
          <p:cNvSpPr txBox="1"/>
          <p:nvPr/>
        </p:nvSpPr>
        <p:spPr>
          <a:xfrm>
            <a:off x="986277" y="1070515"/>
            <a:ext cx="96817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ts val="2200"/>
            </a:pPr>
            <a:r>
              <a:rPr lang="pt-BR" dirty="0">
                <a:latin typeface="AMX" panose="020B0604020202020204"/>
                <a:sym typeface="Arial"/>
              </a:rPr>
              <a:t>Essa é uma empresa atendida pela </a:t>
            </a:r>
            <a:r>
              <a:rPr lang="pt-BR" b="1" dirty="0">
                <a:latin typeface="AMX" panose="020B0604020202020204"/>
                <a:sym typeface="Arial"/>
              </a:rPr>
              <a:t>Locação de Equipamentos</a:t>
            </a:r>
            <a:r>
              <a:rPr lang="pt-BR" dirty="0">
                <a:latin typeface="AMX" panose="020B0604020202020204"/>
                <a:sym typeface="Arial"/>
              </a:rPr>
              <a:t>. Explore o cenário e descubra quais são os diferenciais estratégicos do nosso portifólio. Eles se tornam atrativos para os nossos clientes. 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866E04C9-72ED-A3E4-DF93-F5E05F0D36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0" y="5052587"/>
            <a:ext cx="603468" cy="603468"/>
          </a:xfrm>
          <a:prstGeom prst="rect">
            <a:avLst/>
          </a:prstGeom>
        </p:spPr>
      </p:pic>
      <p:pic>
        <p:nvPicPr>
          <p:cNvPr id="7" name="Gráfico 6" descr="Selo seguir com preenchimento sólido">
            <a:extLst>
              <a:ext uri="{FF2B5EF4-FFF2-40B4-BE49-F238E27FC236}">
                <a16:creationId xmlns:a16="http://schemas.microsoft.com/office/drawing/2014/main" id="{D099FF7A-C1C9-66A7-756C-4C607F60D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270" y="4449119"/>
            <a:ext cx="603468" cy="603468"/>
          </a:xfrm>
          <a:prstGeom prst="rect">
            <a:avLst/>
          </a:prstGeom>
        </p:spPr>
      </p:pic>
      <p:pic>
        <p:nvPicPr>
          <p:cNvPr id="8" name="Gráfico 7" descr="Selo seguir com preenchimento sólido">
            <a:extLst>
              <a:ext uri="{FF2B5EF4-FFF2-40B4-BE49-F238E27FC236}">
                <a16:creationId xmlns:a16="http://schemas.microsoft.com/office/drawing/2014/main" id="{D7F24234-D0E6-AD24-0FA9-C4E24277C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0670" y="4903253"/>
            <a:ext cx="603468" cy="603468"/>
          </a:xfrm>
          <a:prstGeom prst="rect">
            <a:avLst/>
          </a:prstGeom>
        </p:spPr>
      </p:pic>
      <p:pic>
        <p:nvPicPr>
          <p:cNvPr id="9" name="Gráfico 8" descr="Selo seguir com preenchimento sólido">
            <a:extLst>
              <a:ext uri="{FF2B5EF4-FFF2-40B4-BE49-F238E27FC236}">
                <a16:creationId xmlns:a16="http://schemas.microsoft.com/office/drawing/2014/main" id="{20456B9E-1E36-CE3C-6D25-39C340980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1867" y="4750853"/>
            <a:ext cx="603468" cy="60346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0904B79-7609-E6B2-9B28-C9475E9C2CD1}"/>
              </a:ext>
            </a:extLst>
          </p:cNvPr>
          <p:cNvSpPr txBox="1"/>
          <p:nvPr/>
        </p:nvSpPr>
        <p:spPr>
          <a:xfrm>
            <a:off x="-2507847" y="1270570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Interatividade </a:t>
            </a:r>
            <a:r>
              <a:rPr lang="pt-BR" dirty="0" err="1"/>
              <a:t>Hotspot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0472ED-4651-60C7-099F-1B5B7EC94F00}"/>
              </a:ext>
            </a:extLst>
          </p:cNvPr>
          <p:cNvSpPr txBox="1"/>
          <p:nvPr/>
        </p:nvSpPr>
        <p:spPr>
          <a:xfrm>
            <a:off x="-2507848" y="2867187"/>
            <a:ext cx="2507847" cy="175432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Cenário de uma empresa com pessoas trabalhando em tablets e notebooks.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D0B586-4420-3FE2-CA6F-04C27511C766}"/>
              </a:ext>
            </a:extLst>
          </p:cNvPr>
          <p:cNvSpPr/>
          <p:nvPr/>
        </p:nvSpPr>
        <p:spPr>
          <a:xfrm>
            <a:off x="378977" y="3083697"/>
            <a:ext cx="3553427" cy="21666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7CE68FE-883B-755B-8E10-0D958BA52D42}"/>
              </a:ext>
            </a:extLst>
          </p:cNvPr>
          <p:cNvSpPr/>
          <p:nvPr/>
        </p:nvSpPr>
        <p:spPr>
          <a:xfrm>
            <a:off x="6574004" y="2607365"/>
            <a:ext cx="3553427" cy="2166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EBF986E-936F-D801-7D49-AA7530DCC236}"/>
              </a:ext>
            </a:extLst>
          </p:cNvPr>
          <p:cNvSpPr txBox="1"/>
          <p:nvPr/>
        </p:nvSpPr>
        <p:spPr>
          <a:xfrm>
            <a:off x="722246" y="3232700"/>
            <a:ext cx="26846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pt-BR" b="1" dirty="0">
                <a:solidFill>
                  <a:srgbClr val="C00000"/>
                </a:solidFill>
                <a:sym typeface="Arial"/>
              </a:rPr>
              <a:t>Demanda de portfólio completo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6F3E10C-B9A0-BB2B-ED85-A1D35AC3D820}"/>
              </a:ext>
            </a:extLst>
          </p:cNvPr>
          <p:cNvSpPr txBox="1"/>
          <p:nvPr/>
        </p:nvSpPr>
        <p:spPr>
          <a:xfrm>
            <a:off x="605217" y="3947378"/>
            <a:ext cx="33436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Amplia a oferta de soluções tecnológicas e fortalece o posicionamento da Claro empresas como </a:t>
            </a:r>
            <a:r>
              <a:rPr lang="pt-BR" sz="1400" b="1" dirty="0"/>
              <a:t>parceira na transformação digital dos clientes</a:t>
            </a:r>
            <a:endParaRPr lang="pt-BR" sz="14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C338558-BFF3-30E7-73B4-AD949E555984}"/>
              </a:ext>
            </a:extLst>
          </p:cNvPr>
          <p:cNvSpPr txBox="1"/>
          <p:nvPr/>
        </p:nvSpPr>
        <p:spPr>
          <a:xfrm>
            <a:off x="7302902" y="2714365"/>
            <a:ext cx="2188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2200"/>
            </a:pPr>
            <a:r>
              <a:rPr lang="pt-BR" b="1" dirty="0">
                <a:solidFill>
                  <a:srgbClr val="C00000"/>
                </a:solidFill>
                <a:sym typeface="Arial"/>
              </a:rPr>
              <a:t>Estratégia de preços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1FC80CE-2102-3200-F413-A73FAE2DA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0775" y="3236518"/>
            <a:ext cx="33201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1400" dirty="0"/>
              <a:t>Permite </a:t>
            </a:r>
            <a:r>
              <a:rPr lang="pt-BR" sz="1400" b="1" dirty="0"/>
              <a:t>estratégias comerciais competitivas</a:t>
            </a:r>
            <a:r>
              <a:rPr lang="pt-BR" sz="1400" dirty="0"/>
              <a:t>, possibilitando a oferta de equipamentos com condições diferenciadas para clientes que contratam outras soluções. Essa abordagem contribui para </a:t>
            </a:r>
            <a:r>
              <a:rPr lang="pt-BR" sz="1400" b="1" dirty="0"/>
              <a:t>aumento do </a:t>
            </a:r>
            <a:r>
              <a:rPr lang="pt-BR" sz="1400" b="1" dirty="0" err="1"/>
              <a:t>lifetime</a:t>
            </a:r>
            <a:r>
              <a:rPr lang="pt-BR" sz="1400" b="1" dirty="0"/>
              <a:t> </a:t>
            </a:r>
            <a:r>
              <a:rPr lang="pt-BR" sz="1400" b="1" dirty="0" err="1"/>
              <a:t>value</a:t>
            </a:r>
            <a:r>
              <a:rPr lang="pt-BR" sz="1400" b="1" dirty="0"/>
              <a:t> da base.</a:t>
            </a:r>
            <a:endParaRPr lang="pt-BR" sz="1400" dirty="0"/>
          </a:p>
        </p:txBody>
      </p:sp>
      <p:pic>
        <p:nvPicPr>
          <p:cNvPr id="15" name="Gráfico 14" descr="Seta: retorno vertical estrutura de tópicos">
            <a:extLst>
              <a:ext uri="{FF2B5EF4-FFF2-40B4-BE49-F238E27FC236}">
                <a16:creationId xmlns:a16="http://schemas.microsoft.com/office/drawing/2014/main" id="{5ABB1423-6D15-9831-DA8F-0636D7135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7" name="Gráfico 16" descr="Seta: retorno vertical estrutura de tópicos">
            <a:extLst>
              <a:ext uri="{FF2B5EF4-FFF2-40B4-BE49-F238E27FC236}">
                <a16:creationId xmlns:a16="http://schemas.microsoft.com/office/drawing/2014/main" id="{D1B15BCA-DE47-A867-1E14-DEEFD2DD61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97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2126-89C1-3857-0349-B43C7C76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D8E93E-221F-0FAB-9B90-A939E03208D6}"/>
              </a:ext>
            </a:extLst>
          </p:cNvPr>
          <p:cNvSpPr txBox="1"/>
          <p:nvPr/>
        </p:nvSpPr>
        <p:spPr>
          <a:xfrm>
            <a:off x="977461" y="1573210"/>
            <a:ext cx="5013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Olá!</a:t>
            </a:r>
          </a:p>
          <a:p>
            <a:endParaRPr lang="pt-BR" b="1" dirty="0"/>
          </a:p>
          <a:p>
            <a:r>
              <a:rPr lang="pt-BR" b="1" dirty="0"/>
              <a:t>Seja bem-vindo(a) ao treinamento de Locação de Equipamentos!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D33BA5-5A9B-EA22-F474-A8638D948EAA}"/>
              </a:ext>
            </a:extLst>
          </p:cNvPr>
          <p:cNvSpPr txBox="1"/>
          <p:nvPr/>
        </p:nvSpPr>
        <p:spPr>
          <a:xfrm>
            <a:off x="977461" y="3216963"/>
            <a:ext cx="6632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Hoje você irá aprender sobre o Locação de Equipamentos. Entenderá como funciona a solução, o que ela oferece, quais os benefícios para o cliente e necessidades que ela atende. Ao final do treinamento você deverá saber como apresenta-los com segurança e estratégia. </a:t>
            </a:r>
          </a:p>
          <a:p>
            <a:endParaRPr lang="pt-BR" dirty="0"/>
          </a:p>
          <a:p>
            <a:r>
              <a:rPr lang="pt-BR" dirty="0"/>
              <a:t>Bom treinamento!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C8A325-22C1-9F75-7C0C-FF10A3F5D00E}"/>
              </a:ext>
            </a:extLst>
          </p:cNvPr>
          <p:cNvSpPr/>
          <p:nvPr/>
        </p:nvSpPr>
        <p:spPr>
          <a:xfrm>
            <a:off x="977461" y="5414713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INTRUÇÕES DE NAVEGAÇÃO</a:t>
            </a:r>
          </a:p>
        </p:txBody>
      </p:sp>
    </p:spTree>
    <p:extLst>
      <p:ext uri="{BB962C8B-B14F-4D97-AF65-F5344CB8AC3E}">
        <p14:creationId xmlns:p14="http://schemas.microsoft.com/office/powerpoint/2010/main" val="2590453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AAE21-BE36-3307-F030-9A429176E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18C1573A-C19E-5363-DC90-4B24FFE7B715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01087105-C52F-F9ED-DC09-89340D1A8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54F080A0-246E-B99C-B5C4-206B7FA67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28FE0DCC-8034-4E68-E7A9-195F7A324F3C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FFDAFA17-B125-A4D1-1496-F539DECBB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1B60CA75-A6C6-8585-D15C-40DA654E0EA3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1AE9F62B-0D8D-5F3C-83D3-A0E063816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752F4198-3AA7-F7E8-888F-B37A985B7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1EA74BA0-1230-5081-1DDC-1A20F3288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pic>
        <p:nvPicPr>
          <p:cNvPr id="40" name="Imagem 39">
            <a:extLst>
              <a:ext uri="{FF2B5EF4-FFF2-40B4-BE49-F238E27FC236}">
                <a16:creationId xmlns:a16="http://schemas.microsoft.com/office/drawing/2014/main" id="{DDCBEF2E-59AE-9AF6-12AA-F8EFA53C9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135" y="4297867"/>
            <a:ext cx="3500429" cy="150074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78DE891E-AADA-1489-A8B5-4AA1FF4C2FB6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AB48A94-B876-383C-4166-AEE7E16B4CE6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A0B9054-2BFC-C150-8B7E-29002D1EF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9812F849-6F6F-65C5-9187-460EF5888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99C233E5-31A8-5B95-A614-D1D5F2EF00F0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45C250D0-C419-C07C-6947-07407379FE07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DB54FB7-8385-B5CA-B729-367330FEEC00}"/>
              </a:ext>
            </a:extLst>
          </p:cNvPr>
          <p:cNvSpPr/>
          <p:nvPr/>
        </p:nvSpPr>
        <p:spPr>
          <a:xfrm>
            <a:off x="-16693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9D6B6890-B6DD-93EA-C207-A0A0CE93683E}"/>
              </a:ext>
            </a:extLst>
          </p:cNvPr>
          <p:cNvSpPr/>
          <p:nvPr/>
        </p:nvSpPr>
        <p:spPr>
          <a:xfrm>
            <a:off x="5528602" y="431803"/>
            <a:ext cx="5316876" cy="3129117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2217738-8FE7-CB2F-3CE4-840934F91B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61855" y="2143048"/>
            <a:ext cx="3375417" cy="47860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AC21738B-3448-B998-4E2F-B2A8A6A788BC}"/>
              </a:ext>
            </a:extLst>
          </p:cNvPr>
          <p:cNvSpPr txBox="1"/>
          <p:nvPr/>
        </p:nvSpPr>
        <p:spPr>
          <a:xfrm>
            <a:off x="5940522" y="830562"/>
            <a:ext cx="45614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Agora ficou mais claro pra mim…</a:t>
            </a:r>
            <a:br>
              <a:rPr lang="pt-BR" dirty="0"/>
            </a:br>
            <a:r>
              <a:rPr lang="pt-BR" dirty="0"/>
              <a:t>Eu realmente preciso resolver o problema dos equipamentos sem comprometer o caixa da empresa.</a:t>
            </a:r>
          </a:p>
          <a:p>
            <a:endParaRPr lang="pt-BR" dirty="0"/>
          </a:p>
          <a:p>
            <a:r>
              <a:rPr lang="pt-BR" dirty="0"/>
              <a:t>Mas me diz uma coisa: </a:t>
            </a:r>
            <a:r>
              <a:rPr lang="pt-BR" b="1" dirty="0"/>
              <a:t>eu posso contratar outro serviço Claro empresas com melhores preços se eu contratar a Locação de equipamentos?</a:t>
            </a:r>
            <a:endParaRPr lang="pt-BR" dirty="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8CDA1D8-0B1B-8881-F086-C4BE23FC4169}"/>
              </a:ext>
            </a:extLst>
          </p:cNvPr>
          <p:cNvSpPr txBox="1"/>
          <p:nvPr/>
        </p:nvSpPr>
        <p:spPr>
          <a:xfrm>
            <a:off x="-2504031" y="106371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Atividade de verdadeiro ou falso (no caso sim ou não)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77A4F62-6947-8513-06BB-08532ED50FCE}"/>
              </a:ext>
            </a:extLst>
          </p:cNvPr>
          <p:cNvSpPr/>
          <p:nvPr/>
        </p:nvSpPr>
        <p:spPr>
          <a:xfrm>
            <a:off x="591331" y="830562"/>
            <a:ext cx="4345942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413032-11FA-AE6B-DF93-A94966931F3E}"/>
              </a:ext>
            </a:extLst>
          </p:cNvPr>
          <p:cNvSpPr txBox="1"/>
          <p:nvPr/>
        </p:nvSpPr>
        <p:spPr>
          <a:xfrm>
            <a:off x="1093017" y="1047261"/>
            <a:ext cx="367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Tire as dúvidas de Márcio e em seguida finalize a sua venda.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9203747-AED7-6C8A-C68E-8EAFBF30AC4A}"/>
              </a:ext>
            </a:extLst>
          </p:cNvPr>
          <p:cNvSpPr/>
          <p:nvPr/>
        </p:nvSpPr>
        <p:spPr>
          <a:xfrm>
            <a:off x="6165082" y="3945651"/>
            <a:ext cx="4345942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EA17614-37DF-93A9-CD0A-C5FB88120A3D}"/>
              </a:ext>
            </a:extLst>
          </p:cNvPr>
          <p:cNvSpPr txBox="1"/>
          <p:nvPr/>
        </p:nvSpPr>
        <p:spPr>
          <a:xfrm>
            <a:off x="7170471" y="4277927"/>
            <a:ext cx="367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>
                <a:solidFill>
                  <a:schemeClr val="bg1"/>
                </a:solidFill>
                <a:highlight>
                  <a:srgbClr val="00FF00"/>
                </a:highlight>
              </a:rPr>
              <a:t>x</a:t>
            </a:r>
            <a:r>
              <a:rPr lang="pt-BR" b="1" dirty="0">
                <a:solidFill>
                  <a:schemeClr val="bg1"/>
                </a:solidFill>
              </a:rPr>
              <a:t>) Sim        (_) Não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BAF4D72B-22BE-670C-CDA4-41613E025195}"/>
              </a:ext>
            </a:extLst>
          </p:cNvPr>
          <p:cNvSpPr txBox="1"/>
          <p:nvPr/>
        </p:nvSpPr>
        <p:spPr>
          <a:xfrm>
            <a:off x="-2491512" y="1219718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O gabarito está destacado em verde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5D35C70-312B-BF8C-5705-9CE3429C4C16}"/>
              </a:ext>
            </a:extLst>
          </p:cNvPr>
          <p:cNvSpPr txBox="1"/>
          <p:nvPr/>
        </p:nvSpPr>
        <p:spPr>
          <a:xfrm>
            <a:off x="-2526115" y="2047908"/>
            <a:ext cx="2507847" cy="646331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certo: A sua venda está indo bem!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0188D4C-9D36-6563-F1E8-1E3254512E40}"/>
              </a:ext>
            </a:extLst>
          </p:cNvPr>
          <p:cNvSpPr txBox="1"/>
          <p:nvPr/>
        </p:nvSpPr>
        <p:spPr>
          <a:xfrm>
            <a:off x="-2495580" y="2864410"/>
            <a:ext cx="2507847" cy="2308324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errado: Clientes ao contratar a Locação de equipamentos podem adquirir condições especiais em outros produtos Claro empresas.</a:t>
            </a:r>
          </a:p>
        </p:txBody>
      </p:sp>
    </p:spTree>
    <p:extLst>
      <p:ext uri="{BB962C8B-B14F-4D97-AF65-F5344CB8AC3E}">
        <p14:creationId xmlns:p14="http://schemas.microsoft.com/office/powerpoint/2010/main" val="594284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61842-C41F-8F6E-B005-6DD248C50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B1EF0027-8A0B-0858-80C5-CC82C98A7BA9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4981C02-4BDD-461E-30E3-21DB36CFC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DDE6014F-37B4-AE44-847C-334405CEB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522AFF71-D1B3-C293-21BA-5E5A9DD7C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135" y="4297867"/>
            <a:ext cx="3500429" cy="1500749"/>
          </a:xfrm>
          <a:prstGeom prst="rect">
            <a:avLst/>
          </a:prstGeom>
        </p:spPr>
      </p:pic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982DE85-CA8C-C881-680F-A9EC7400EDAE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2232E464-21B7-A18F-0783-B889013A3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BF5205D9-CEB8-C634-2C70-6A639FD47975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2792CE8F-FA66-6C50-B32F-084FC75BF3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4FAE75F2-07C8-E4D9-843F-A9A58630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7C2CA1E7-B561-9F65-0E7E-DD5236BF6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E9BAD23D-FB36-6DBC-7496-77C8B8FAF1DA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C7F97E5-A2C1-2A7A-8814-7058D44B6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817" y="2667146"/>
            <a:ext cx="208168" cy="121143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2A99C27D-6982-C32C-9DD4-5ECABBBE4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20B3762C-0E15-12B4-6554-F4A2B19C8679}"/>
              </a:ext>
            </a:extLst>
          </p:cNvPr>
          <p:cNvSpPr/>
          <p:nvPr/>
        </p:nvSpPr>
        <p:spPr>
          <a:xfrm>
            <a:off x="-1" y="-6631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11D6FEE1-F820-7C0F-5D79-BD8BBB2FB07C}"/>
              </a:ext>
            </a:extLst>
          </p:cNvPr>
          <p:cNvSpPr/>
          <p:nvPr/>
        </p:nvSpPr>
        <p:spPr>
          <a:xfrm>
            <a:off x="972725" y="1273058"/>
            <a:ext cx="9919693" cy="134594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E089D8F-EA4B-FA64-E418-734052B5F9E0}"/>
              </a:ext>
            </a:extLst>
          </p:cNvPr>
          <p:cNvSpPr txBox="1"/>
          <p:nvPr/>
        </p:nvSpPr>
        <p:spPr>
          <a:xfrm>
            <a:off x="1474412" y="1489756"/>
            <a:ext cx="9243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Para construir o argumento de venda perfeito e fechar negócio é necessário ter a escuta ativa e compreender o cliente. Pensando nisso, selecione a alternativa que resume exatamente os desafios do Márcio e a solução que foi indicada para a empresa dele.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F4A85AC6-04EB-12F4-3DCB-1F84F9C5B32D}"/>
              </a:ext>
            </a:extLst>
          </p:cNvPr>
          <p:cNvSpPr/>
          <p:nvPr/>
        </p:nvSpPr>
        <p:spPr>
          <a:xfrm>
            <a:off x="985122" y="3250890"/>
            <a:ext cx="8566650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B43C548-F190-793D-15B7-84130CF83988}"/>
              </a:ext>
            </a:extLst>
          </p:cNvPr>
          <p:cNvSpPr txBox="1"/>
          <p:nvPr/>
        </p:nvSpPr>
        <p:spPr>
          <a:xfrm>
            <a:off x="1320590" y="3316152"/>
            <a:ext cx="7675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a) </a:t>
            </a:r>
            <a:r>
              <a:rPr lang="pt-BR" dirty="0">
                <a:solidFill>
                  <a:schemeClr val="bg1"/>
                </a:solidFill>
              </a:rPr>
              <a:t>Márcio precisa apenas melhorar a performance dos equipamentos atuais com manutenção pontual, mantendo o modelo de compra tradicional e realizando novos investimentos conforme a necessidade da empresa.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7F4A68C2-3665-AF1D-6DBA-44CD7E6AF8AF}"/>
              </a:ext>
            </a:extLst>
          </p:cNvPr>
          <p:cNvSpPr/>
          <p:nvPr/>
        </p:nvSpPr>
        <p:spPr>
          <a:xfrm>
            <a:off x="985122" y="4423640"/>
            <a:ext cx="8566649" cy="138160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291EE4A-CD88-BCDB-05E5-4D4F64A1201B}"/>
              </a:ext>
            </a:extLst>
          </p:cNvPr>
          <p:cNvSpPr txBox="1"/>
          <p:nvPr/>
        </p:nvSpPr>
        <p:spPr>
          <a:xfrm>
            <a:off x="1228366" y="4516058"/>
            <a:ext cx="7943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b) Márcio enfrenta custos altos com compra de equipamentos, tecnologia obsoleta e crescimento da equipe sem estrutura adequada, e a solução indicada foi a Locação de Equipamentos, com pagamento mensal previsível, tecnologia atualizada e serviços inclusos.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6A7D0CF-9996-5A04-70A8-E48AACCDC3EA}"/>
              </a:ext>
            </a:extLst>
          </p:cNvPr>
          <p:cNvSpPr txBox="1"/>
          <p:nvPr/>
        </p:nvSpPr>
        <p:spPr>
          <a:xfrm>
            <a:off x="-2558118" y="3951064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lvl="1"/>
            <a:r>
              <a:rPr lang="pt-BR" dirty="0"/>
              <a:t>Resposta: b</a:t>
            </a:r>
          </a:p>
        </p:txBody>
      </p:sp>
    </p:spTree>
    <p:extLst>
      <p:ext uri="{BB962C8B-B14F-4D97-AF65-F5344CB8AC3E}">
        <p14:creationId xmlns:p14="http://schemas.microsoft.com/office/powerpoint/2010/main" val="1596281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06BF3-A325-1286-ABDC-E46742D00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5365A9B4-3AE5-A006-5BC0-971A0253B983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5B15EA4-6BA4-61E3-B1C4-CC8424FD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83BCCD9A-8432-8183-F593-60431B1F5334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8BB49892-4A14-908A-E34A-2CB3DDAD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2579444E-ACE8-0A65-68FF-9767DC588C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D3245CD0-ADDE-A684-E271-F3B27B31B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DDB070E3-D520-4B69-7A46-5A1DA8838905}"/>
              </a:ext>
            </a:extLst>
          </p:cNvPr>
          <p:cNvSpPr/>
          <p:nvPr/>
        </p:nvSpPr>
        <p:spPr>
          <a:xfrm>
            <a:off x="3858" y="1276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E8ED130-2720-6713-3CDD-FA84FEDC0C81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FD9373A0-405D-7972-D5CF-7127CF0B3014}"/>
              </a:ext>
            </a:extLst>
          </p:cNvPr>
          <p:cNvSpPr/>
          <p:nvPr/>
        </p:nvSpPr>
        <p:spPr>
          <a:xfrm>
            <a:off x="1966133" y="1100499"/>
            <a:ext cx="8055197" cy="4843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C128604-BE15-ACC7-5EDA-8F0C4041D9D1}"/>
              </a:ext>
            </a:extLst>
          </p:cNvPr>
          <p:cNvSpPr txBox="1"/>
          <p:nvPr/>
        </p:nvSpPr>
        <p:spPr>
          <a:xfrm>
            <a:off x="2864155" y="2512253"/>
            <a:ext cx="6588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realizar uma venda bem-sucedida, não basta apresentar o produto — é essencial </a:t>
            </a:r>
            <a:r>
              <a:rPr lang="pt-BR" b="1" dirty="0"/>
              <a:t>ouvir e compreender o cliente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No caso do Márcio, os desafios vão além de equipamentos antigos: envolvem custos elevados, falta de previsibilidade e dificuldade para escalar a operação.</a:t>
            </a:r>
          </a:p>
          <a:p>
            <a:endParaRPr lang="pt-BR" dirty="0"/>
          </a:p>
          <a:p>
            <a:r>
              <a:rPr lang="pt-BR" dirty="0"/>
              <a:t>Ao identificar essas dores, o você consegue conectar a solução correta — a locação — mostrando como ela resolve o problema de forma completa.</a:t>
            </a:r>
          </a:p>
        </p:txBody>
      </p:sp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EA01C206-2122-5E32-2F3D-5B309D654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2850" y="1585772"/>
            <a:ext cx="530772" cy="530772"/>
          </a:xfrm>
          <a:prstGeom prst="rect">
            <a:avLst/>
          </a:prstGeom>
        </p:spPr>
      </p:pic>
      <p:sp>
        <p:nvSpPr>
          <p:cNvPr id="14" name="Balão de Fala: Oval 13">
            <a:extLst>
              <a:ext uri="{FF2B5EF4-FFF2-40B4-BE49-F238E27FC236}">
                <a16:creationId xmlns:a16="http://schemas.microsoft.com/office/drawing/2014/main" id="{3FF86DE3-1274-5D32-DA83-BC03749D9ED9}"/>
              </a:ext>
            </a:extLst>
          </p:cNvPr>
          <p:cNvSpPr/>
          <p:nvPr/>
        </p:nvSpPr>
        <p:spPr>
          <a:xfrm>
            <a:off x="1098032" y="642427"/>
            <a:ext cx="1747776" cy="1064871"/>
          </a:xfrm>
          <a:prstGeom prst="wedgeEllipseCallout">
            <a:avLst>
              <a:gd name="adj1" fmla="val 15196"/>
              <a:gd name="adj2" fmla="val 6141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Parabéns!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CAA66E-3322-7F23-5D4F-B04BD5E83BF0}"/>
              </a:ext>
            </a:extLst>
          </p:cNvPr>
          <p:cNvSpPr txBox="1"/>
          <p:nvPr/>
        </p:nvSpPr>
        <p:spPr>
          <a:xfrm>
            <a:off x="2845808" y="1814060"/>
            <a:ext cx="546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Você escutou o cliente e executou bem a sua venda!</a:t>
            </a:r>
          </a:p>
        </p:txBody>
      </p:sp>
      <p:pic>
        <p:nvPicPr>
          <p:cNvPr id="34" name="Gráfico 33" descr="Seta: retorno vertical estrutura de tópicos">
            <a:extLst>
              <a:ext uri="{FF2B5EF4-FFF2-40B4-BE49-F238E27FC236}">
                <a16:creationId xmlns:a16="http://schemas.microsoft.com/office/drawing/2014/main" id="{FB8D8477-3E72-E0C1-2546-7790E4E5AB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2893B-32A7-413D-64BF-22E45A0BE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Agrupar 29">
            <a:extLst>
              <a:ext uri="{FF2B5EF4-FFF2-40B4-BE49-F238E27FC236}">
                <a16:creationId xmlns:a16="http://schemas.microsoft.com/office/drawing/2014/main" id="{E7CE3605-87B7-FFED-9FCF-C014BD29C9E2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305C277C-F55B-D318-9952-F9396AD51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14B35D84-C68D-5262-5168-22CABF6B6184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18" name="Imagem 17">
                <a:extLst>
                  <a:ext uri="{FF2B5EF4-FFF2-40B4-BE49-F238E27FC236}">
                    <a16:creationId xmlns:a16="http://schemas.microsoft.com/office/drawing/2014/main" id="{DD549D5E-26F7-AD2A-5259-E7AEF9451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57FE14AD-4D8E-D0A2-6C6F-67799068E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AD667077-241A-369C-DEFC-FEA7884C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E59D2D68-DC55-4406-BCFB-CB58DB34030E}"/>
              </a:ext>
            </a:extLst>
          </p:cNvPr>
          <p:cNvSpPr/>
          <p:nvPr/>
        </p:nvSpPr>
        <p:spPr>
          <a:xfrm>
            <a:off x="3858" y="1276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8B14670-B4AB-3AF1-54FC-B37D51D0B4E9}"/>
              </a:ext>
            </a:extLst>
          </p:cNvPr>
          <p:cNvSpPr txBox="1"/>
          <p:nvPr/>
        </p:nvSpPr>
        <p:spPr>
          <a:xfrm>
            <a:off x="-2507847" y="853463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1B22F4C-F95F-9C1F-ABF3-B3EA5419B479}"/>
              </a:ext>
            </a:extLst>
          </p:cNvPr>
          <p:cNvSpPr/>
          <p:nvPr/>
        </p:nvSpPr>
        <p:spPr>
          <a:xfrm>
            <a:off x="2068401" y="1100499"/>
            <a:ext cx="8055197" cy="48431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679C06-A215-39B2-B6DA-8CF5DC4C8896}"/>
              </a:ext>
            </a:extLst>
          </p:cNvPr>
          <p:cNvSpPr txBox="1"/>
          <p:nvPr/>
        </p:nvSpPr>
        <p:spPr>
          <a:xfrm>
            <a:off x="2864155" y="2512253"/>
            <a:ext cx="65887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Para realizar uma venda bem-sucedida, não basta apresentar o produto — é essencial </a:t>
            </a:r>
            <a:r>
              <a:rPr lang="pt-BR" b="1" dirty="0"/>
              <a:t>ouvir e compreender o cliente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No caso do Márcio, os desafios vão além de equipamentos antigos: envolvem custos elevados, falta de previsibilidade e dificuldade para escalar a operação.</a:t>
            </a:r>
          </a:p>
          <a:p>
            <a:endParaRPr lang="pt-BR" dirty="0"/>
          </a:p>
          <a:p>
            <a:r>
              <a:rPr lang="pt-BR" dirty="0"/>
              <a:t>Ao identificar essas dores, o você consegue conectar a solução correta — a locação — mostrando como ela resolve o problema de forma completa.</a:t>
            </a:r>
          </a:p>
        </p:txBody>
      </p:sp>
      <p:pic>
        <p:nvPicPr>
          <p:cNvPr id="13" name="Gráfico 12" descr="Fechar com preenchimento sólido">
            <a:extLst>
              <a:ext uri="{FF2B5EF4-FFF2-40B4-BE49-F238E27FC236}">
                <a16:creationId xmlns:a16="http://schemas.microsoft.com/office/drawing/2014/main" id="{68DFA42F-6C9E-4387-9956-913AFBCAC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2850" y="1585772"/>
            <a:ext cx="530772" cy="53077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048975-2759-A336-2016-2BB80B73A05A}"/>
              </a:ext>
            </a:extLst>
          </p:cNvPr>
          <p:cNvSpPr txBox="1"/>
          <p:nvPr/>
        </p:nvSpPr>
        <p:spPr>
          <a:xfrm>
            <a:off x="2923179" y="1655398"/>
            <a:ext cx="5464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É necessário que você escute melhor o seu cliente para uma venda bem sucedida.</a:t>
            </a:r>
          </a:p>
        </p:txBody>
      </p:sp>
      <p:pic>
        <p:nvPicPr>
          <p:cNvPr id="34" name="Gráfico 33" descr="Seta: retorno vertical estrutura de tópicos">
            <a:extLst>
              <a:ext uri="{FF2B5EF4-FFF2-40B4-BE49-F238E27FC236}">
                <a16:creationId xmlns:a16="http://schemas.microsoft.com/office/drawing/2014/main" id="{DFCB90AE-1FF7-C72B-9923-1440CBCBE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5531D8EE-1544-919E-51D7-1A2AD5C650AC}"/>
              </a:ext>
            </a:extLst>
          </p:cNvPr>
          <p:cNvSpPr/>
          <p:nvPr/>
        </p:nvSpPr>
        <p:spPr>
          <a:xfrm>
            <a:off x="1218131" y="717092"/>
            <a:ext cx="1747776" cy="1064871"/>
          </a:xfrm>
          <a:prstGeom prst="wedgeEllipseCallout">
            <a:avLst>
              <a:gd name="adj1" fmla="val 15196"/>
              <a:gd name="adj2" fmla="val 61413"/>
            </a:avLst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Errado.</a:t>
            </a:r>
          </a:p>
        </p:txBody>
      </p:sp>
    </p:spTree>
    <p:extLst>
      <p:ext uri="{BB962C8B-B14F-4D97-AF65-F5344CB8AC3E}">
        <p14:creationId xmlns:p14="http://schemas.microsoft.com/office/powerpoint/2010/main" val="3450262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D23C4-D955-2317-47E2-2B0C671A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366980E-1F2F-6A50-1BAE-723AD0AC24C0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O SERVIÇO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EEDE5113-A025-A385-A35B-4E44522C4E0C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DE6DB9F7-484E-5B14-6BD5-7F3B309D9C94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AS REGRAS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8D85BE-297D-48D5-1703-5B3657FC22C3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32638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D8EA87E5-4FED-4521-C22F-874A7654ABF0}"/>
              </a:ext>
            </a:extLst>
          </p:cNvPr>
          <p:cNvSpPr/>
          <p:nvPr/>
        </p:nvSpPr>
        <p:spPr>
          <a:xfrm>
            <a:off x="2469290" y="1451919"/>
            <a:ext cx="7253417" cy="3954162"/>
          </a:xfrm>
          <a:prstGeom prst="roundRect">
            <a:avLst/>
          </a:prstGeom>
          <a:solidFill>
            <a:srgbClr val="C00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711301D-46B5-BC23-B0F6-0D945DE60A5C}"/>
              </a:ext>
            </a:extLst>
          </p:cNvPr>
          <p:cNvSpPr txBox="1">
            <a:spLocks/>
          </p:cNvSpPr>
          <p:nvPr/>
        </p:nvSpPr>
        <p:spPr>
          <a:xfrm>
            <a:off x="3198340" y="2261153"/>
            <a:ext cx="5795319" cy="2335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Veja a seguir o mapa da jornada de </a:t>
            </a: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Processo de Locação de Equipamento. 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Esses mapas definem o passo a passo para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B4C7E7"/>
                </a:highlight>
                <a:uLnTx/>
                <a:uFillTx/>
                <a:latin typeface="AMX" panose="020B0604020202020204" charset="0"/>
                <a:ea typeface="+mn-ea"/>
                <a:cs typeface="+mn-cs"/>
              </a:rPr>
              <a:t>abertura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,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B4C7E7"/>
                </a:highlight>
                <a:uLnTx/>
                <a:uFillTx/>
                <a:latin typeface="AMX" panose="020B0604020202020204" charset="0"/>
                <a:ea typeface="+mn-ea"/>
                <a:cs typeface="+mn-cs"/>
              </a:rPr>
              <a:t>emissão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e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B4C7E7"/>
                </a:highlight>
                <a:uLnTx/>
                <a:uFillTx/>
                <a:latin typeface="AMX" panose="020B0604020202020204" charset="0"/>
                <a:ea typeface="+mn-ea"/>
                <a:cs typeface="+mn-cs"/>
              </a:rPr>
              <a:t>cadastro de contratos e aditivos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relacionados ao serviço de Locação de Equipamento garantindo padronização e conformidade.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84D33EAD-3F69-B237-CC71-F364D44C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A36D308F-FFA4-960E-7D67-53EECA226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012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>
            <a:extLst>
              <a:ext uri="{FF2B5EF4-FFF2-40B4-BE49-F238E27FC236}">
                <a16:creationId xmlns:a16="http://schemas.microsoft.com/office/drawing/2014/main" id="{A5ED10E8-C74C-7901-6AB0-947E75D7A7B7}"/>
              </a:ext>
            </a:extLst>
          </p:cNvPr>
          <p:cNvSpPr/>
          <p:nvPr/>
        </p:nvSpPr>
        <p:spPr>
          <a:xfrm>
            <a:off x="173520" y="1066264"/>
            <a:ext cx="6369520" cy="1778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9A2BCD36-8FC6-9A80-354B-5BBE1F3D18B5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720060" y="2215017"/>
            <a:ext cx="3767" cy="3085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F0FA25C3-B0AA-18FE-3CBD-FBC3DC3A6BAA}"/>
              </a:ext>
            </a:extLst>
          </p:cNvPr>
          <p:cNvSpPr/>
          <p:nvPr/>
        </p:nvSpPr>
        <p:spPr>
          <a:xfrm>
            <a:off x="754702" y="1097376"/>
            <a:ext cx="4165448" cy="16594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1 dia (Vendas)</a:t>
            </a:r>
          </a:p>
        </p:txBody>
      </p:sp>
      <p:pic>
        <p:nvPicPr>
          <p:cNvPr id="5" name="Gráfico 4" descr="Relógio com preenchimento sólido">
            <a:extLst>
              <a:ext uri="{FF2B5EF4-FFF2-40B4-BE49-F238E27FC236}">
                <a16:creationId xmlns:a16="http://schemas.microsoft.com/office/drawing/2014/main" id="{373F8190-497A-1691-0F34-4B62E4690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4" y="1092442"/>
            <a:ext cx="166334" cy="190625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1096815-CA0A-2703-BF64-92FB9F0B281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596709" y="2215017"/>
            <a:ext cx="13725" cy="4032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65D5CDF2-0171-9EE9-EA78-B44FF8E9A6D1}"/>
              </a:ext>
            </a:extLst>
          </p:cNvPr>
          <p:cNvSpPr/>
          <p:nvPr/>
        </p:nvSpPr>
        <p:spPr>
          <a:xfrm>
            <a:off x="753396" y="227504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E87DACA-930F-4F7F-2862-CCEF79A46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96" y="2275042"/>
            <a:ext cx="176943" cy="176943"/>
          </a:xfrm>
          <a:prstGeom prst="rect">
            <a:avLst/>
          </a:prstGeom>
        </p:spPr>
      </p:pic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7B41F8D0-B816-40EB-3718-1359624A8D66}"/>
              </a:ext>
            </a:extLst>
          </p:cNvPr>
          <p:cNvSpPr/>
          <p:nvPr/>
        </p:nvSpPr>
        <p:spPr>
          <a:xfrm>
            <a:off x="5255660" y="2284314"/>
            <a:ext cx="928800" cy="239233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9EF5099-D74C-27EE-ED71-16B01F0066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218" y="2284315"/>
            <a:ext cx="176943" cy="176943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E7EC8BA0-EDE6-DB80-FC24-3876E6BE35AE}"/>
              </a:ext>
            </a:extLst>
          </p:cNvPr>
          <p:cNvSpPr/>
          <p:nvPr/>
        </p:nvSpPr>
        <p:spPr>
          <a:xfrm>
            <a:off x="3047849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C138A56-6A0A-3D81-6142-30D318AB7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913" y="2284315"/>
            <a:ext cx="176943" cy="176943"/>
          </a:xfrm>
          <a:prstGeom prst="rect">
            <a:avLst/>
          </a:prstGeom>
        </p:spPr>
      </p:pic>
      <p:sp>
        <p:nvSpPr>
          <p:cNvPr id="13" name="Retângulo de cantos arredondados 41">
            <a:extLst>
              <a:ext uri="{FF2B5EF4-FFF2-40B4-BE49-F238E27FC236}">
                <a16:creationId xmlns:a16="http://schemas.microsoft.com/office/drawing/2014/main" id="{F6AE8AFD-FBAE-A245-D25B-9085816E03E6}"/>
              </a:ext>
            </a:extLst>
          </p:cNvPr>
          <p:cNvSpPr/>
          <p:nvPr/>
        </p:nvSpPr>
        <p:spPr>
          <a:xfrm>
            <a:off x="730330" y="147712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Criar oportunidade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8232D35D-636B-F5F8-7FE9-743375FB33F2}"/>
              </a:ext>
            </a:extLst>
          </p:cNvPr>
          <p:cNvSpPr/>
          <p:nvPr/>
        </p:nvSpPr>
        <p:spPr>
          <a:xfrm>
            <a:off x="4124434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Gerar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Documentos enviar link assinatura eletrônica</a:t>
            </a:r>
          </a:p>
        </p:txBody>
      </p:sp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A81C9166-EF38-F7F9-D0D6-EF6E380AB1E7}"/>
              </a:ext>
            </a:extLst>
          </p:cNvPr>
          <p:cNvSpPr/>
          <p:nvPr/>
        </p:nvSpPr>
        <p:spPr>
          <a:xfrm>
            <a:off x="5214823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OI  anexar documentos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9798623-4517-FBDA-FE0A-E076CA5505A7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00265" y="1835111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41">
            <a:extLst>
              <a:ext uri="{FF2B5EF4-FFF2-40B4-BE49-F238E27FC236}">
                <a16:creationId xmlns:a16="http://schemas.microsoft.com/office/drawing/2014/main" id="{284A0BF5-475E-EECD-76B5-C27E8EA8F617}"/>
              </a:ext>
            </a:extLst>
          </p:cNvPr>
          <p:cNvSpPr/>
          <p:nvPr/>
        </p:nvSpPr>
        <p:spPr>
          <a:xfrm>
            <a:off x="3028760" y="149824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Checar crédito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41C1BA3-DE53-83DC-DD78-E845602DEC58}"/>
              </a:ext>
            </a:extLst>
          </p:cNvPr>
          <p:cNvCxnSpPr>
            <a:cxnSpLocks/>
            <a:stCxn id="11" idx="0"/>
            <a:endCxn id="17" idx="2"/>
          </p:cNvCxnSpPr>
          <p:nvPr/>
        </p:nvCxnSpPr>
        <p:spPr>
          <a:xfrm flipV="1">
            <a:off x="3512249" y="2218245"/>
            <a:ext cx="2511" cy="660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54612FD-8C24-4460-C27B-C6C329F80062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874979" y="1846395"/>
            <a:ext cx="153781" cy="1185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7E6EA0B2-A6C5-3270-C67C-F72CED40C035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4000760" y="1855017"/>
            <a:ext cx="123674" cy="322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50B8CB43-22AB-AECD-2EC4-95FC058F2D6B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096434" y="1855017"/>
            <a:ext cx="118389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ED6B54F-C43F-2157-C4E5-1377E562C76C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>
            <a:off x="1216330" y="219712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írculo: Vazio 22">
            <a:extLst>
              <a:ext uri="{FF2B5EF4-FFF2-40B4-BE49-F238E27FC236}">
                <a16:creationId xmlns:a16="http://schemas.microsoft.com/office/drawing/2014/main" id="{06D98A19-96B3-0309-E2E6-AC4B2C0228EF}"/>
              </a:ext>
            </a:extLst>
          </p:cNvPr>
          <p:cNvSpPr/>
          <p:nvPr/>
        </p:nvSpPr>
        <p:spPr>
          <a:xfrm>
            <a:off x="287228" y="1692997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4" name="Pentágono 6">
            <a:extLst>
              <a:ext uri="{FF2B5EF4-FFF2-40B4-BE49-F238E27FC236}">
                <a16:creationId xmlns:a16="http://schemas.microsoft.com/office/drawing/2014/main" id="{9B49A1C3-F9BD-1F62-F219-A6366DCA6688}"/>
              </a:ext>
            </a:extLst>
          </p:cNvPr>
          <p:cNvSpPr/>
          <p:nvPr/>
        </p:nvSpPr>
        <p:spPr>
          <a:xfrm>
            <a:off x="647915" y="132009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D303682-C29C-A3AC-7B76-178CD8E5D9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96" y="1317912"/>
            <a:ext cx="198000" cy="198000"/>
          </a:xfrm>
          <a:prstGeom prst="rect">
            <a:avLst/>
          </a:prstGeom>
        </p:spPr>
      </p:pic>
      <p:sp>
        <p:nvSpPr>
          <p:cNvPr id="26" name="Pentágono 6">
            <a:extLst>
              <a:ext uri="{FF2B5EF4-FFF2-40B4-BE49-F238E27FC236}">
                <a16:creationId xmlns:a16="http://schemas.microsoft.com/office/drawing/2014/main" id="{5F9B4567-D2F9-2F04-3C02-E3BA8AC47F19}"/>
              </a:ext>
            </a:extLst>
          </p:cNvPr>
          <p:cNvSpPr/>
          <p:nvPr/>
        </p:nvSpPr>
        <p:spPr>
          <a:xfrm>
            <a:off x="4076027" y="1331714"/>
            <a:ext cx="1109455" cy="206218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7C1FE89-2D37-B7E3-1C24-30BB18295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409" y="1330543"/>
            <a:ext cx="198000" cy="198000"/>
          </a:xfrm>
          <a:prstGeom prst="rect">
            <a:avLst/>
          </a:prstGeom>
        </p:spPr>
      </p:pic>
      <p:sp>
        <p:nvSpPr>
          <p:cNvPr id="28" name="Pentágono 6">
            <a:extLst>
              <a:ext uri="{FF2B5EF4-FFF2-40B4-BE49-F238E27FC236}">
                <a16:creationId xmlns:a16="http://schemas.microsoft.com/office/drawing/2014/main" id="{A3EEDB4E-8144-95E6-53E9-7E56E266669A}"/>
              </a:ext>
            </a:extLst>
          </p:cNvPr>
          <p:cNvSpPr/>
          <p:nvPr/>
        </p:nvSpPr>
        <p:spPr>
          <a:xfrm>
            <a:off x="5249214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C3C6787C-CD41-6F84-4B57-FACE5372A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546" y="1339478"/>
            <a:ext cx="198000" cy="198000"/>
          </a:xfrm>
          <a:prstGeom prst="rect">
            <a:avLst/>
          </a:prstGeom>
        </p:spPr>
      </p:pic>
      <p:sp>
        <p:nvSpPr>
          <p:cNvPr id="30" name="Pentágono 6">
            <a:extLst>
              <a:ext uri="{FF2B5EF4-FFF2-40B4-BE49-F238E27FC236}">
                <a16:creationId xmlns:a16="http://schemas.microsoft.com/office/drawing/2014/main" id="{389D3E22-6736-7BFC-71AD-053D7368E1A0}"/>
              </a:ext>
            </a:extLst>
          </p:cNvPr>
          <p:cNvSpPr/>
          <p:nvPr/>
        </p:nvSpPr>
        <p:spPr>
          <a:xfrm>
            <a:off x="3054516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25DCA27-05B8-9963-C16F-FFDDCC04B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80" y="1339478"/>
            <a:ext cx="198000" cy="198000"/>
          </a:xfrm>
          <a:prstGeom prst="rect">
            <a:avLst/>
          </a:prstGeom>
        </p:spPr>
      </p:pic>
      <p:sp>
        <p:nvSpPr>
          <p:cNvPr id="32" name="Fluxograma: Processo Alternativo 31">
            <a:extLst>
              <a:ext uri="{FF2B5EF4-FFF2-40B4-BE49-F238E27FC236}">
                <a16:creationId xmlns:a16="http://schemas.microsoft.com/office/drawing/2014/main" id="{5FA4F60A-381B-D683-66F0-E906BEBC443C}"/>
              </a:ext>
            </a:extLst>
          </p:cNvPr>
          <p:cNvSpPr/>
          <p:nvPr/>
        </p:nvSpPr>
        <p:spPr>
          <a:xfrm>
            <a:off x="4109444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5879B400-C3CA-86F3-7C12-B5E932FBB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002" y="2284315"/>
            <a:ext cx="176943" cy="176943"/>
          </a:xfrm>
          <a:prstGeom prst="rect">
            <a:avLst/>
          </a:prstGeom>
        </p:spPr>
      </p:pic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6FC21F68-4F49-49AE-E209-52D89F26291F}"/>
              </a:ext>
            </a:extLst>
          </p:cNvPr>
          <p:cNvSpPr/>
          <p:nvPr/>
        </p:nvSpPr>
        <p:spPr>
          <a:xfrm>
            <a:off x="4110082" y="253157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Docsugn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49144C34-21B5-53D0-7A2C-6A400E982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43" y="2549407"/>
            <a:ext cx="176943" cy="176943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F00A224-F261-075B-AF1D-B0A35D6FA0FF}"/>
              </a:ext>
            </a:extLst>
          </p:cNvPr>
          <p:cNvSpPr txBox="1"/>
          <p:nvPr/>
        </p:nvSpPr>
        <p:spPr>
          <a:xfrm>
            <a:off x="268069" y="758487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Etapa Pré-Venda</a:t>
            </a:r>
          </a:p>
        </p:txBody>
      </p: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B550F919-058B-49CF-CD10-8BEE9F313B69}"/>
              </a:ext>
            </a:extLst>
          </p:cNvPr>
          <p:cNvSpPr/>
          <p:nvPr/>
        </p:nvSpPr>
        <p:spPr>
          <a:xfrm>
            <a:off x="1920586" y="227213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6C591230-EB12-D96C-4AEE-2D7071BFE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86" y="2272136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3E2F9986-8B22-60FE-F9C3-95BE363796CE}"/>
              </a:ext>
            </a:extLst>
          </p:cNvPr>
          <p:cNvSpPr/>
          <p:nvPr/>
        </p:nvSpPr>
        <p:spPr>
          <a:xfrm>
            <a:off x="1897520" y="14742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Cadastrar (</a:t>
            </a:r>
            <a:r>
              <a:rPr kumimoji="0" lang="pt-BR" sz="900" b="0" i="0" u="none" strike="noStrike" kern="1200" cap="none" spc="0" normalizeH="0" baseline="0" noProof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loc</a:t>
            </a: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PME a definir)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4A0339AB-A238-DC43-DCB9-8B8FD8F5A719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 flipV="1">
            <a:off x="1702330" y="183421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85BDF767-CFD3-2369-A129-1F913711F345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2383520" y="219421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entágono 6">
            <a:extLst>
              <a:ext uri="{FF2B5EF4-FFF2-40B4-BE49-F238E27FC236}">
                <a16:creationId xmlns:a16="http://schemas.microsoft.com/office/drawing/2014/main" id="{1990362F-3DC7-65F1-95F0-A09DBA291816}"/>
              </a:ext>
            </a:extLst>
          </p:cNvPr>
          <p:cNvSpPr/>
          <p:nvPr/>
        </p:nvSpPr>
        <p:spPr>
          <a:xfrm>
            <a:off x="1815105" y="13171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78775ED2-BF24-237A-A65C-9B893DE6B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586" y="1315006"/>
            <a:ext cx="198000" cy="198000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6CBB0D7A-48AB-CE37-D785-420F652E1811}"/>
              </a:ext>
            </a:extLst>
          </p:cNvPr>
          <p:cNvSpPr txBox="1"/>
          <p:nvPr/>
        </p:nvSpPr>
        <p:spPr>
          <a:xfrm>
            <a:off x="-1956123" y="902825"/>
            <a:ext cx="199279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ideia é animar o fluxo e adicionar cores para distinguir cada fase. 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64AC02C-6FC3-1934-CF44-1E4E1E078248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1: parte 1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3192E5BB-39C4-A284-88F2-351F21A986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44" name="Gráfico 43" descr="Seta: retorno vertical estrutura de tópicos">
            <a:extLst>
              <a:ext uri="{FF2B5EF4-FFF2-40B4-BE49-F238E27FC236}">
                <a16:creationId xmlns:a16="http://schemas.microsoft.com/office/drawing/2014/main" id="{6CB96B00-61FC-2E82-9244-42DC5BE85B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05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D590-5A24-A06D-6DEF-A3EA607A2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tângulo 133">
            <a:extLst>
              <a:ext uri="{FF2B5EF4-FFF2-40B4-BE49-F238E27FC236}">
                <a16:creationId xmlns:a16="http://schemas.microsoft.com/office/drawing/2014/main" id="{E706CB4D-B53C-8048-7278-613550250064}"/>
              </a:ext>
            </a:extLst>
          </p:cNvPr>
          <p:cNvSpPr/>
          <p:nvPr/>
        </p:nvSpPr>
        <p:spPr>
          <a:xfrm>
            <a:off x="62196" y="3178546"/>
            <a:ext cx="11945488" cy="1943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6160472-D1BE-7FC7-9DAE-C5188259DD0F}"/>
              </a:ext>
            </a:extLst>
          </p:cNvPr>
          <p:cNvSpPr/>
          <p:nvPr/>
        </p:nvSpPr>
        <p:spPr>
          <a:xfrm>
            <a:off x="173520" y="1066264"/>
            <a:ext cx="6369520" cy="1778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D653BF8-F29A-7750-E515-12D9AFE4A0C6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720060" y="2215017"/>
            <a:ext cx="3767" cy="3085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46ADEF1F-2718-4DF1-0A2E-92660AF9FBA9}"/>
              </a:ext>
            </a:extLst>
          </p:cNvPr>
          <p:cNvSpPr/>
          <p:nvPr/>
        </p:nvSpPr>
        <p:spPr>
          <a:xfrm>
            <a:off x="754702" y="1097376"/>
            <a:ext cx="4165448" cy="16594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1 dia (Vendas)</a:t>
            </a:r>
          </a:p>
        </p:txBody>
      </p:sp>
      <p:pic>
        <p:nvPicPr>
          <p:cNvPr id="5" name="Gráfico 4" descr="Relógio com preenchimento sólido">
            <a:extLst>
              <a:ext uri="{FF2B5EF4-FFF2-40B4-BE49-F238E27FC236}">
                <a16:creationId xmlns:a16="http://schemas.microsoft.com/office/drawing/2014/main" id="{90114982-D121-970A-3C06-4ABB5F6C8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14" y="1092442"/>
            <a:ext cx="166334" cy="190625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1E2BB15-D926-9FF1-73DF-FF607AD319B2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596709" y="2215017"/>
            <a:ext cx="13725" cy="4032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41293228-0C28-BF07-6937-7709B8986BAB}"/>
              </a:ext>
            </a:extLst>
          </p:cNvPr>
          <p:cNvSpPr/>
          <p:nvPr/>
        </p:nvSpPr>
        <p:spPr>
          <a:xfrm>
            <a:off x="753396" y="227504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E9A9E8-639C-0AA9-588E-91C3F9528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396" y="2275042"/>
            <a:ext cx="176943" cy="176943"/>
          </a:xfrm>
          <a:prstGeom prst="rect">
            <a:avLst/>
          </a:prstGeom>
        </p:spPr>
      </p:pic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0B895052-474D-05DF-692D-B327FB280F46}"/>
              </a:ext>
            </a:extLst>
          </p:cNvPr>
          <p:cNvSpPr/>
          <p:nvPr/>
        </p:nvSpPr>
        <p:spPr>
          <a:xfrm>
            <a:off x="5255660" y="2284314"/>
            <a:ext cx="928800" cy="239233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C7AAA0B-983A-78AA-96C0-E891E2584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218" y="2284315"/>
            <a:ext cx="176943" cy="176943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1D5CFEBA-16CE-C910-73BB-AF69460D1395}"/>
              </a:ext>
            </a:extLst>
          </p:cNvPr>
          <p:cNvSpPr/>
          <p:nvPr/>
        </p:nvSpPr>
        <p:spPr>
          <a:xfrm>
            <a:off x="3047849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B512A2F-B92F-66BC-3EB8-55E0FD03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913" y="2284315"/>
            <a:ext cx="176943" cy="176943"/>
          </a:xfrm>
          <a:prstGeom prst="rect">
            <a:avLst/>
          </a:prstGeom>
        </p:spPr>
      </p:pic>
      <p:sp>
        <p:nvSpPr>
          <p:cNvPr id="13" name="Retângulo de cantos arredondados 41">
            <a:extLst>
              <a:ext uri="{FF2B5EF4-FFF2-40B4-BE49-F238E27FC236}">
                <a16:creationId xmlns:a16="http://schemas.microsoft.com/office/drawing/2014/main" id="{6A5A5149-F005-8DDB-0BEB-84E89D517F4B}"/>
              </a:ext>
            </a:extLst>
          </p:cNvPr>
          <p:cNvSpPr/>
          <p:nvPr/>
        </p:nvSpPr>
        <p:spPr>
          <a:xfrm>
            <a:off x="730330" y="147712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Criar oportunidade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3A272F3A-CC82-7BB2-1D2F-6510317DEBF5}"/>
              </a:ext>
            </a:extLst>
          </p:cNvPr>
          <p:cNvSpPr/>
          <p:nvPr/>
        </p:nvSpPr>
        <p:spPr>
          <a:xfrm>
            <a:off x="4124434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Gerar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Documentos enviar link assinatura eletrônica</a:t>
            </a:r>
          </a:p>
        </p:txBody>
      </p:sp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2D5BBA56-4834-73D0-0B5A-FC481106B8A1}"/>
              </a:ext>
            </a:extLst>
          </p:cNvPr>
          <p:cNvSpPr/>
          <p:nvPr/>
        </p:nvSpPr>
        <p:spPr>
          <a:xfrm>
            <a:off x="5214823" y="149501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OI  anexar documentos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3A7C9BFE-CAD6-E6B9-EB41-17B2FCA5E2DC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600265" y="1835111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41">
            <a:extLst>
              <a:ext uri="{FF2B5EF4-FFF2-40B4-BE49-F238E27FC236}">
                <a16:creationId xmlns:a16="http://schemas.microsoft.com/office/drawing/2014/main" id="{C641E648-5100-5C36-18AC-AFFEF8E717B5}"/>
              </a:ext>
            </a:extLst>
          </p:cNvPr>
          <p:cNvSpPr/>
          <p:nvPr/>
        </p:nvSpPr>
        <p:spPr>
          <a:xfrm>
            <a:off x="3028760" y="149824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Checar crédito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41058049-6BAD-639D-7DAF-B3FC8459F3A3}"/>
              </a:ext>
            </a:extLst>
          </p:cNvPr>
          <p:cNvCxnSpPr>
            <a:cxnSpLocks/>
            <a:stCxn id="11" idx="0"/>
            <a:endCxn id="17" idx="2"/>
          </p:cNvCxnSpPr>
          <p:nvPr/>
        </p:nvCxnSpPr>
        <p:spPr>
          <a:xfrm flipV="1">
            <a:off x="3512249" y="2218245"/>
            <a:ext cx="2511" cy="660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1AED44C-6E6D-FC13-2AD7-D00F0174D9FA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874979" y="1846395"/>
            <a:ext cx="153781" cy="1185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0C7F6C4E-9F0B-D0B7-A124-0DF805DD5043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4000760" y="1855017"/>
            <a:ext cx="123674" cy="322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612D2DA6-2D86-AD0C-840B-23EE4001ADDD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096434" y="1855017"/>
            <a:ext cx="118389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D5A0823-EB51-4873-E072-5CB1257602C3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>
            <a:off x="1216330" y="219712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írculo: Vazio 22">
            <a:extLst>
              <a:ext uri="{FF2B5EF4-FFF2-40B4-BE49-F238E27FC236}">
                <a16:creationId xmlns:a16="http://schemas.microsoft.com/office/drawing/2014/main" id="{FF9DF76E-F72B-D9C3-E984-4A59FF2D3DCF}"/>
              </a:ext>
            </a:extLst>
          </p:cNvPr>
          <p:cNvSpPr/>
          <p:nvPr/>
        </p:nvSpPr>
        <p:spPr>
          <a:xfrm>
            <a:off x="287228" y="1692997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4" name="Pentágono 6">
            <a:extLst>
              <a:ext uri="{FF2B5EF4-FFF2-40B4-BE49-F238E27FC236}">
                <a16:creationId xmlns:a16="http://schemas.microsoft.com/office/drawing/2014/main" id="{84B422B6-2F9D-8C85-FDF9-56E6E063FFB7}"/>
              </a:ext>
            </a:extLst>
          </p:cNvPr>
          <p:cNvSpPr/>
          <p:nvPr/>
        </p:nvSpPr>
        <p:spPr>
          <a:xfrm>
            <a:off x="647915" y="132009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E45A5F39-6E92-6108-63EB-E4C70F3A6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96" y="1317912"/>
            <a:ext cx="198000" cy="198000"/>
          </a:xfrm>
          <a:prstGeom prst="rect">
            <a:avLst/>
          </a:prstGeom>
        </p:spPr>
      </p:pic>
      <p:sp>
        <p:nvSpPr>
          <p:cNvPr id="26" name="Pentágono 6">
            <a:extLst>
              <a:ext uri="{FF2B5EF4-FFF2-40B4-BE49-F238E27FC236}">
                <a16:creationId xmlns:a16="http://schemas.microsoft.com/office/drawing/2014/main" id="{34E77874-E21B-52A6-2DB7-A6D931319AB2}"/>
              </a:ext>
            </a:extLst>
          </p:cNvPr>
          <p:cNvSpPr/>
          <p:nvPr/>
        </p:nvSpPr>
        <p:spPr>
          <a:xfrm>
            <a:off x="4076027" y="1331714"/>
            <a:ext cx="1109455" cy="206218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94407BD-843C-7996-56D7-54927FB21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409" y="1330543"/>
            <a:ext cx="198000" cy="198000"/>
          </a:xfrm>
          <a:prstGeom prst="rect">
            <a:avLst/>
          </a:prstGeom>
        </p:spPr>
      </p:pic>
      <p:sp>
        <p:nvSpPr>
          <p:cNvPr id="28" name="Pentágono 6">
            <a:extLst>
              <a:ext uri="{FF2B5EF4-FFF2-40B4-BE49-F238E27FC236}">
                <a16:creationId xmlns:a16="http://schemas.microsoft.com/office/drawing/2014/main" id="{54CA8CE0-5F13-EBD8-0DC8-8655333B67BE}"/>
              </a:ext>
            </a:extLst>
          </p:cNvPr>
          <p:cNvSpPr/>
          <p:nvPr/>
        </p:nvSpPr>
        <p:spPr>
          <a:xfrm>
            <a:off x="5249214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69CD4338-76C0-95C9-18F0-2FDE1CAA6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546" y="1339478"/>
            <a:ext cx="198000" cy="198000"/>
          </a:xfrm>
          <a:prstGeom prst="rect">
            <a:avLst/>
          </a:prstGeom>
        </p:spPr>
      </p:pic>
      <p:sp>
        <p:nvSpPr>
          <p:cNvPr id="30" name="Pentágono 6">
            <a:extLst>
              <a:ext uri="{FF2B5EF4-FFF2-40B4-BE49-F238E27FC236}">
                <a16:creationId xmlns:a16="http://schemas.microsoft.com/office/drawing/2014/main" id="{E25DD34E-2070-70B0-FD5F-28385126662A}"/>
              </a:ext>
            </a:extLst>
          </p:cNvPr>
          <p:cNvSpPr/>
          <p:nvPr/>
        </p:nvSpPr>
        <p:spPr>
          <a:xfrm>
            <a:off x="3054516" y="133947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A9D75FFA-8ED0-9369-4164-4EE877550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480" y="1339478"/>
            <a:ext cx="198000" cy="198000"/>
          </a:xfrm>
          <a:prstGeom prst="rect">
            <a:avLst/>
          </a:prstGeom>
        </p:spPr>
      </p:pic>
      <p:sp>
        <p:nvSpPr>
          <p:cNvPr id="32" name="Fluxograma: Processo Alternativo 31">
            <a:extLst>
              <a:ext uri="{FF2B5EF4-FFF2-40B4-BE49-F238E27FC236}">
                <a16:creationId xmlns:a16="http://schemas.microsoft.com/office/drawing/2014/main" id="{4B3DA437-845F-4D50-50B0-FB23C3D196B0}"/>
              </a:ext>
            </a:extLst>
          </p:cNvPr>
          <p:cNvSpPr/>
          <p:nvPr/>
        </p:nvSpPr>
        <p:spPr>
          <a:xfrm>
            <a:off x="4109444" y="22843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8FADB9B2-6DCA-6126-B106-FF75635CE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002" y="2284315"/>
            <a:ext cx="176943" cy="176943"/>
          </a:xfrm>
          <a:prstGeom prst="rect">
            <a:avLst/>
          </a:prstGeom>
        </p:spPr>
      </p:pic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F2CAA1E2-8305-6BB6-17E0-DD852219BB8C}"/>
              </a:ext>
            </a:extLst>
          </p:cNvPr>
          <p:cNvSpPr/>
          <p:nvPr/>
        </p:nvSpPr>
        <p:spPr>
          <a:xfrm>
            <a:off x="4110082" y="253157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Docsugn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461BD42A-BF7F-B7F3-FE3F-27CCF590A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943" y="2549407"/>
            <a:ext cx="176943" cy="176943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14F7391E-8BDF-1506-69EA-7B950FCBDCF2}"/>
              </a:ext>
            </a:extLst>
          </p:cNvPr>
          <p:cNvSpPr txBox="1"/>
          <p:nvPr/>
        </p:nvSpPr>
        <p:spPr>
          <a:xfrm>
            <a:off x="268069" y="758487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Etapa Pré-Venda</a:t>
            </a:r>
          </a:p>
        </p:txBody>
      </p: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046871F5-23EE-76A2-2D6D-B6FAB5FE9599}"/>
              </a:ext>
            </a:extLst>
          </p:cNvPr>
          <p:cNvSpPr/>
          <p:nvPr/>
        </p:nvSpPr>
        <p:spPr>
          <a:xfrm>
            <a:off x="1920586" y="227213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F2BCB878-673B-60C9-C302-509FAF80B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86" y="2272136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8BAA3E31-849C-3DEF-0B00-A18E59837766}"/>
              </a:ext>
            </a:extLst>
          </p:cNvPr>
          <p:cNvSpPr/>
          <p:nvPr/>
        </p:nvSpPr>
        <p:spPr>
          <a:xfrm>
            <a:off x="1897520" y="14742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Cadastrar (</a:t>
            </a:r>
            <a:r>
              <a:rPr kumimoji="0" lang="pt-BR" sz="900" b="0" i="0" u="none" strike="noStrike" kern="1200" cap="none" spc="0" normalizeH="0" baseline="0" noProof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loc</a:t>
            </a: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PME a definir)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B856E1FC-6B38-9C96-2C16-61349B211A7D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 flipV="1">
            <a:off x="1702330" y="183421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C203EAA5-29AF-5380-9B3D-C8503A9DAD72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2383520" y="219421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entágono 6">
            <a:extLst>
              <a:ext uri="{FF2B5EF4-FFF2-40B4-BE49-F238E27FC236}">
                <a16:creationId xmlns:a16="http://schemas.microsoft.com/office/drawing/2014/main" id="{A2D29B11-A086-8A56-7B2A-8DEDDFB613C5}"/>
              </a:ext>
            </a:extLst>
          </p:cNvPr>
          <p:cNvSpPr/>
          <p:nvPr/>
        </p:nvSpPr>
        <p:spPr>
          <a:xfrm>
            <a:off x="1815105" y="13171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116AF74D-8332-0124-C2BC-4F29D813C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1586" y="1315006"/>
            <a:ext cx="198000" cy="198000"/>
          </a:xfrm>
          <a:prstGeom prst="rect">
            <a:avLst/>
          </a:prstGeom>
        </p:spPr>
      </p:pic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6DAE8758-5EB4-0153-4A34-C88FA3CBEC93}"/>
              </a:ext>
            </a:extLst>
          </p:cNvPr>
          <p:cNvCxnSpPr>
            <a:cxnSpLocks/>
          </p:cNvCxnSpPr>
          <p:nvPr/>
        </p:nvCxnSpPr>
        <p:spPr>
          <a:xfrm flipH="1">
            <a:off x="243749" y="1855017"/>
            <a:ext cx="5943074" cy="2131294"/>
          </a:xfrm>
          <a:prstGeom prst="bentConnector5">
            <a:avLst>
              <a:gd name="adj1" fmla="val -8462"/>
              <a:gd name="adj2" fmla="val 52139"/>
              <a:gd name="adj3" fmla="val 102951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79BB5EA3-F805-5328-27C8-999E3FA489DB}"/>
              </a:ext>
            </a:extLst>
          </p:cNvPr>
          <p:cNvCxnSpPr>
            <a:cxnSpLocks/>
            <a:stCxn id="52" idx="2"/>
            <a:endCxn id="57" idx="2"/>
          </p:cNvCxnSpPr>
          <p:nvPr/>
        </p:nvCxnSpPr>
        <p:spPr>
          <a:xfrm flipH="1">
            <a:off x="725975" y="4346311"/>
            <a:ext cx="3774" cy="2379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4D8EF31A-07BC-5E46-5297-F3E6E6FA60C1}"/>
              </a:ext>
            </a:extLst>
          </p:cNvPr>
          <p:cNvCxnSpPr>
            <a:cxnSpLocks/>
            <a:stCxn id="61" idx="2"/>
            <a:endCxn id="66" idx="2"/>
          </p:cNvCxnSpPr>
          <p:nvPr/>
        </p:nvCxnSpPr>
        <p:spPr>
          <a:xfrm flipH="1">
            <a:off x="1868394" y="4347657"/>
            <a:ext cx="3639" cy="2410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tângulo: Único Canto Arredondado 50">
            <a:extLst>
              <a:ext uri="{FF2B5EF4-FFF2-40B4-BE49-F238E27FC236}">
                <a16:creationId xmlns:a16="http://schemas.microsoft.com/office/drawing/2014/main" id="{BAA230C8-554A-CD9C-7243-E07BBDD00105}"/>
              </a:ext>
            </a:extLst>
          </p:cNvPr>
          <p:cNvSpPr/>
          <p:nvPr/>
        </p:nvSpPr>
        <p:spPr>
          <a:xfrm>
            <a:off x="4994318" y="3859980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30 á 45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sp>
        <p:nvSpPr>
          <p:cNvPr id="52" name="Retângulo de cantos arredondados 41">
            <a:extLst>
              <a:ext uri="{FF2B5EF4-FFF2-40B4-BE49-F238E27FC236}">
                <a16:creationId xmlns:a16="http://schemas.microsoft.com/office/drawing/2014/main" id="{3C3BDC99-E161-B384-409A-887C63A566C4}"/>
              </a:ext>
            </a:extLst>
          </p:cNvPr>
          <p:cNvSpPr/>
          <p:nvPr/>
        </p:nvSpPr>
        <p:spPr>
          <a:xfrm>
            <a:off x="243749" y="362631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Validar documentação</a:t>
            </a:r>
          </a:p>
        </p:txBody>
      </p:sp>
      <p:sp>
        <p:nvSpPr>
          <p:cNvPr id="53" name="Pentágono 6">
            <a:extLst>
              <a:ext uri="{FF2B5EF4-FFF2-40B4-BE49-F238E27FC236}">
                <a16:creationId xmlns:a16="http://schemas.microsoft.com/office/drawing/2014/main" id="{46BEFCC2-39DD-B30D-19D2-CE52ACEFE28B}"/>
              </a:ext>
            </a:extLst>
          </p:cNvPr>
          <p:cNvSpPr/>
          <p:nvPr/>
        </p:nvSpPr>
        <p:spPr>
          <a:xfrm>
            <a:off x="287934" y="3482816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7C075E1D-F2D5-E37E-BDF8-48149A600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78" y="3482815"/>
            <a:ext cx="198000" cy="198000"/>
          </a:xfrm>
          <a:prstGeom prst="rect">
            <a:avLst/>
          </a:prstGeom>
        </p:spPr>
      </p:pic>
      <p:sp>
        <p:nvSpPr>
          <p:cNvPr id="55" name="Retângulo: Único Canto Arredondado 54">
            <a:extLst>
              <a:ext uri="{FF2B5EF4-FFF2-40B4-BE49-F238E27FC236}">
                <a16:creationId xmlns:a16="http://schemas.microsoft.com/office/drawing/2014/main" id="{D66132F8-73FD-AB3E-80FE-4CD0861384F0}"/>
              </a:ext>
            </a:extLst>
          </p:cNvPr>
          <p:cNvSpPr/>
          <p:nvPr/>
        </p:nvSpPr>
        <p:spPr>
          <a:xfrm>
            <a:off x="279787" y="3235215"/>
            <a:ext cx="928872" cy="183920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3 dias (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)</a:t>
            </a:r>
          </a:p>
        </p:txBody>
      </p:sp>
      <p:pic>
        <p:nvPicPr>
          <p:cNvPr id="56" name="Gráfico 55" descr="Relógio com preenchimento sólido">
            <a:extLst>
              <a:ext uri="{FF2B5EF4-FFF2-40B4-BE49-F238E27FC236}">
                <a16:creationId xmlns:a16="http://schemas.microsoft.com/office/drawing/2014/main" id="{C96DA0D7-CA85-A2EC-5F1B-565D84301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744" y="3230025"/>
            <a:ext cx="166334" cy="190625"/>
          </a:xfrm>
          <a:prstGeom prst="rect">
            <a:avLst/>
          </a:prstGeom>
        </p:spPr>
      </p:pic>
      <p:sp>
        <p:nvSpPr>
          <p:cNvPr id="57" name="Fluxograma: Processo Alternativo 56">
            <a:extLst>
              <a:ext uri="{FF2B5EF4-FFF2-40B4-BE49-F238E27FC236}">
                <a16:creationId xmlns:a16="http://schemas.microsoft.com/office/drawing/2014/main" id="{F1C4BD33-2DDD-43EE-DAF7-1BEC226FC204}"/>
              </a:ext>
            </a:extLst>
          </p:cNvPr>
          <p:cNvSpPr/>
          <p:nvPr/>
        </p:nvSpPr>
        <p:spPr>
          <a:xfrm>
            <a:off x="261575" y="438628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81EC9965-6272-CB51-E881-6B45DAF80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60" y="4406488"/>
            <a:ext cx="176943" cy="176943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5DC85627-CD41-1F01-1327-757FE2906258}"/>
              </a:ext>
            </a:extLst>
          </p:cNvPr>
          <p:cNvCxnSpPr>
            <a:cxnSpLocks/>
          </p:cNvCxnSpPr>
          <p:nvPr/>
        </p:nvCxnSpPr>
        <p:spPr>
          <a:xfrm>
            <a:off x="725975" y="4390712"/>
            <a:ext cx="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D4B2DA4F-193C-BD51-F823-DC0E43DCE677}"/>
              </a:ext>
            </a:extLst>
          </p:cNvPr>
          <p:cNvCxnSpPr>
            <a:cxnSpLocks/>
          </p:cNvCxnSpPr>
          <p:nvPr/>
        </p:nvCxnSpPr>
        <p:spPr>
          <a:xfrm flipH="1" flipV="1">
            <a:off x="725975" y="4390712"/>
            <a:ext cx="3774" cy="7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tângulo de cantos arredondados 41">
            <a:extLst>
              <a:ext uri="{FF2B5EF4-FFF2-40B4-BE49-F238E27FC236}">
                <a16:creationId xmlns:a16="http://schemas.microsoft.com/office/drawing/2014/main" id="{287921CA-B5BA-D0F9-0DAE-4BCA23A9A532}"/>
              </a:ext>
            </a:extLst>
          </p:cNvPr>
          <p:cNvSpPr/>
          <p:nvPr/>
        </p:nvSpPr>
        <p:spPr>
          <a:xfrm>
            <a:off x="1308839" y="3627657"/>
            <a:ext cx="1126388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e anexar documentação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073CFD84-C67B-A5CC-1BB0-CFF553F120C6}"/>
              </a:ext>
            </a:extLst>
          </p:cNvPr>
          <p:cNvCxnSpPr>
            <a:cxnSpLocks/>
            <a:stCxn id="61" idx="3"/>
            <a:endCxn id="69" idx="1"/>
          </p:cNvCxnSpPr>
          <p:nvPr/>
        </p:nvCxnSpPr>
        <p:spPr>
          <a:xfrm flipV="1">
            <a:off x="2435227" y="3980934"/>
            <a:ext cx="103504" cy="6723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entágono 6">
            <a:extLst>
              <a:ext uri="{FF2B5EF4-FFF2-40B4-BE49-F238E27FC236}">
                <a16:creationId xmlns:a16="http://schemas.microsoft.com/office/drawing/2014/main" id="{67AD6B6B-D67A-6990-0316-69CE6257EDC5}"/>
              </a:ext>
            </a:extLst>
          </p:cNvPr>
          <p:cNvSpPr/>
          <p:nvPr/>
        </p:nvSpPr>
        <p:spPr>
          <a:xfrm>
            <a:off x="1389020" y="348656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B1C0B255-00BA-28EE-1251-08C084C34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1122" y="3506900"/>
            <a:ext cx="198000" cy="198000"/>
          </a:xfrm>
          <a:prstGeom prst="rect">
            <a:avLst/>
          </a:prstGeom>
        </p:spPr>
      </p:pic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35AED3BD-4662-024A-90CD-E6EB59D95368}"/>
              </a:ext>
            </a:extLst>
          </p:cNvPr>
          <p:cNvCxnSpPr>
            <a:cxnSpLocks/>
            <a:stCxn id="52" idx="3"/>
            <a:endCxn id="61" idx="1"/>
          </p:cNvCxnSpPr>
          <p:nvPr/>
        </p:nvCxnSpPr>
        <p:spPr>
          <a:xfrm>
            <a:off x="1215749" y="3986311"/>
            <a:ext cx="93090" cy="134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58F32797-8624-4541-EE17-EF8885566181}"/>
              </a:ext>
            </a:extLst>
          </p:cNvPr>
          <p:cNvSpPr/>
          <p:nvPr/>
        </p:nvSpPr>
        <p:spPr>
          <a:xfrm>
            <a:off x="1403994" y="439071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3C026776-AA41-5262-7646-118611FF9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4933" y="4390712"/>
            <a:ext cx="176943" cy="176943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0C5952E5-1006-3433-3C7B-7C66679BAB21}"/>
              </a:ext>
            </a:extLst>
          </p:cNvPr>
          <p:cNvSpPr txBox="1"/>
          <p:nvPr/>
        </p:nvSpPr>
        <p:spPr>
          <a:xfrm>
            <a:off x="123256" y="2949956"/>
            <a:ext cx="487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2. Etapa Análise de Documentação e Input</a:t>
            </a:r>
          </a:p>
        </p:txBody>
      </p:sp>
      <p:sp>
        <p:nvSpPr>
          <p:cNvPr id="69" name="Retângulo de cantos arredondados 41">
            <a:extLst>
              <a:ext uri="{FF2B5EF4-FFF2-40B4-BE49-F238E27FC236}">
                <a16:creationId xmlns:a16="http://schemas.microsoft.com/office/drawing/2014/main" id="{147B4CD9-5140-7367-1569-ABA9B229108C}"/>
              </a:ext>
            </a:extLst>
          </p:cNvPr>
          <p:cNvSpPr/>
          <p:nvPr/>
        </p:nvSpPr>
        <p:spPr>
          <a:xfrm>
            <a:off x="2538731" y="362093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contato com o cliente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0" name="Pentágono 6">
            <a:extLst>
              <a:ext uri="{FF2B5EF4-FFF2-40B4-BE49-F238E27FC236}">
                <a16:creationId xmlns:a16="http://schemas.microsoft.com/office/drawing/2014/main" id="{F75202B2-573C-4E30-0896-0290D5D87C0F}"/>
              </a:ext>
            </a:extLst>
          </p:cNvPr>
          <p:cNvSpPr/>
          <p:nvPr/>
        </p:nvSpPr>
        <p:spPr>
          <a:xfrm>
            <a:off x="2563090" y="348636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1" name="Fluxograma: Processo Alternativo 70">
            <a:extLst>
              <a:ext uri="{FF2B5EF4-FFF2-40B4-BE49-F238E27FC236}">
                <a16:creationId xmlns:a16="http://schemas.microsoft.com/office/drawing/2014/main" id="{B8B267F9-A211-B565-C496-F50C440EB090}"/>
              </a:ext>
            </a:extLst>
          </p:cNvPr>
          <p:cNvSpPr/>
          <p:nvPr/>
        </p:nvSpPr>
        <p:spPr>
          <a:xfrm>
            <a:off x="2533582" y="4390712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576BFC9E-C752-F3BB-C014-C206917238A8}"/>
              </a:ext>
            </a:extLst>
          </p:cNvPr>
          <p:cNvCxnSpPr>
            <a:cxnSpLocks/>
            <a:stCxn id="69" idx="2"/>
            <a:endCxn id="71" idx="0"/>
          </p:cNvCxnSpPr>
          <p:nvPr/>
        </p:nvCxnSpPr>
        <p:spPr>
          <a:xfrm>
            <a:off x="3024731" y="4340934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Imagem 72">
            <a:extLst>
              <a:ext uri="{FF2B5EF4-FFF2-40B4-BE49-F238E27FC236}">
                <a16:creationId xmlns:a16="http://schemas.microsoft.com/office/drawing/2014/main" id="{FC3DDE2B-CC57-3EED-9704-43A8326B6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055" y="3521614"/>
            <a:ext cx="151633" cy="151633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C611BCCC-835B-9DF2-D3E6-BF047349B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7939" y="4390711"/>
            <a:ext cx="198000" cy="198000"/>
          </a:xfrm>
          <a:prstGeom prst="rect">
            <a:avLst/>
          </a:prstGeom>
        </p:spPr>
      </p:pic>
      <p:pic>
        <p:nvPicPr>
          <p:cNvPr id="75" name="Gráfico 74" descr="Relógio com preenchimento sólido">
            <a:extLst>
              <a:ext uri="{FF2B5EF4-FFF2-40B4-BE49-F238E27FC236}">
                <a16:creationId xmlns:a16="http://schemas.microsoft.com/office/drawing/2014/main" id="{280EF099-EEA3-CD95-D941-A390B7B0B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8483" y="3866890"/>
            <a:ext cx="149545" cy="171384"/>
          </a:xfrm>
          <a:prstGeom prst="rect">
            <a:avLst/>
          </a:prstGeom>
        </p:spPr>
      </p:pic>
      <p:grpSp>
        <p:nvGrpSpPr>
          <p:cNvPr id="76" name="Agrupar 75">
            <a:extLst>
              <a:ext uri="{FF2B5EF4-FFF2-40B4-BE49-F238E27FC236}">
                <a16:creationId xmlns:a16="http://schemas.microsoft.com/office/drawing/2014/main" id="{4F58688B-D011-B56F-DB86-A01688B2764D}"/>
              </a:ext>
            </a:extLst>
          </p:cNvPr>
          <p:cNvGrpSpPr/>
          <p:nvPr/>
        </p:nvGrpSpPr>
        <p:grpSpPr>
          <a:xfrm>
            <a:off x="3614235" y="3519731"/>
            <a:ext cx="1115974" cy="894054"/>
            <a:chOff x="5942909" y="3750870"/>
            <a:chExt cx="1070397" cy="753917"/>
          </a:xfrm>
        </p:grpSpPr>
        <p:sp>
          <p:nvSpPr>
            <p:cNvPr id="77" name="Losango 76">
              <a:extLst>
                <a:ext uri="{FF2B5EF4-FFF2-40B4-BE49-F238E27FC236}">
                  <a16:creationId xmlns:a16="http://schemas.microsoft.com/office/drawing/2014/main" id="{CB4A0C27-599D-E457-4FD9-BF3E17E2CEE9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40646793-E4F0-E21B-0FC1-B804CB6BFF43}"/>
                </a:ext>
              </a:extLst>
            </p:cNvPr>
            <p:cNvSpPr txBox="1"/>
            <p:nvPr/>
          </p:nvSpPr>
          <p:spPr>
            <a:xfrm>
              <a:off x="6150287" y="3922523"/>
              <a:ext cx="627778" cy="42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Aparelho em Estoque?</a:t>
              </a:r>
            </a:p>
          </p:txBody>
        </p:sp>
      </p:grp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945A13A4-067F-FE5A-FFD6-623902F9D050}"/>
              </a:ext>
            </a:extLst>
          </p:cNvPr>
          <p:cNvCxnSpPr>
            <a:cxnSpLocks/>
            <a:stCxn id="69" idx="3"/>
            <a:endCxn id="77" idx="1"/>
          </p:cNvCxnSpPr>
          <p:nvPr/>
        </p:nvCxnSpPr>
        <p:spPr>
          <a:xfrm flipV="1">
            <a:off x="3510731" y="3966758"/>
            <a:ext cx="103504" cy="1417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Angulado 79">
            <a:extLst>
              <a:ext uri="{FF2B5EF4-FFF2-40B4-BE49-F238E27FC236}">
                <a16:creationId xmlns:a16="http://schemas.microsoft.com/office/drawing/2014/main" id="{E06C4860-5627-52B9-7FC6-744B2F33511F}"/>
              </a:ext>
            </a:extLst>
          </p:cNvPr>
          <p:cNvCxnSpPr>
            <a:cxnSpLocks/>
            <a:stCxn id="77" idx="0"/>
            <a:endCxn id="84" idx="1"/>
          </p:cNvCxnSpPr>
          <p:nvPr/>
        </p:nvCxnSpPr>
        <p:spPr>
          <a:xfrm rot="5400000" flipH="1" flipV="1">
            <a:off x="4544283" y="3094618"/>
            <a:ext cx="53053" cy="797175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do 80">
            <a:extLst>
              <a:ext uri="{FF2B5EF4-FFF2-40B4-BE49-F238E27FC236}">
                <a16:creationId xmlns:a16="http://schemas.microsoft.com/office/drawing/2014/main" id="{3E100CA6-467A-9406-9A38-2BAE6AAD4634}"/>
              </a:ext>
            </a:extLst>
          </p:cNvPr>
          <p:cNvCxnSpPr>
            <a:cxnSpLocks/>
            <a:stCxn id="77" idx="2"/>
            <a:endCxn id="88" idx="1"/>
          </p:cNvCxnSpPr>
          <p:nvPr/>
        </p:nvCxnSpPr>
        <p:spPr>
          <a:xfrm rot="16200000" flipH="1">
            <a:off x="4414993" y="4171014"/>
            <a:ext cx="337958" cy="823500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C79F373D-8387-D9DF-E77A-5E524FB5B2B2}"/>
              </a:ext>
            </a:extLst>
          </p:cNvPr>
          <p:cNvSpPr txBox="1"/>
          <p:nvPr/>
        </p:nvSpPr>
        <p:spPr>
          <a:xfrm>
            <a:off x="4293888" y="336507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554D7AEA-2555-5659-2D86-2B23DC84AB37}"/>
              </a:ext>
            </a:extLst>
          </p:cNvPr>
          <p:cNvSpPr txBox="1"/>
          <p:nvPr/>
        </p:nvSpPr>
        <p:spPr>
          <a:xfrm>
            <a:off x="4307613" y="4663617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84" name="Retângulo de cantos arredondados 41">
            <a:extLst>
              <a:ext uri="{FF2B5EF4-FFF2-40B4-BE49-F238E27FC236}">
                <a16:creationId xmlns:a16="http://schemas.microsoft.com/office/drawing/2014/main" id="{B6FABAA5-C03E-F7DE-0759-8C695109F685}"/>
              </a:ext>
            </a:extLst>
          </p:cNvPr>
          <p:cNvSpPr/>
          <p:nvPr/>
        </p:nvSpPr>
        <p:spPr>
          <a:xfrm>
            <a:off x="4969397" y="310667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Disponibilizar equipamento</a:t>
            </a:r>
          </a:p>
        </p:txBody>
      </p:sp>
      <p:sp>
        <p:nvSpPr>
          <p:cNvPr id="85" name="Pentágono 6">
            <a:extLst>
              <a:ext uri="{FF2B5EF4-FFF2-40B4-BE49-F238E27FC236}">
                <a16:creationId xmlns:a16="http://schemas.microsoft.com/office/drawing/2014/main" id="{DDDBD397-8A1F-95C1-7DD6-F8E4F2D1C025}"/>
              </a:ext>
            </a:extLst>
          </p:cNvPr>
          <p:cNvSpPr/>
          <p:nvPr/>
        </p:nvSpPr>
        <p:spPr>
          <a:xfrm>
            <a:off x="4969397" y="2986960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E818AB63-1624-8B18-B72E-5C7DDDE7F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1499" y="3007297"/>
            <a:ext cx="198000" cy="198000"/>
          </a:xfrm>
          <a:prstGeom prst="rect">
            <a:avLst/>
          </a:prstGeom>
        </p:spPr>
      </p:pic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474E113B-4889-94E5-3537-6F2B88A6FB00}"/>
              </a:ext>
            </a:extLst>
          </p:cNvPr>
          <p:cNvCxnSpPr>
            <a:cxnSpLocks/>
            <a:stCxn id="84" idx="3"/>
            <a:endCxn id="94" idx="1"/>
          </p:cNvCxnSpPr>
          <p:nvPr/>
        </p:nvCxnSpPr>
        <p:spPr>
          <a:xfrm>
            <a:off x="5941397" y="3466678"/>
            <a:ext cx="184104" cy="475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de cantos arredondados 41">
            <a:extLst>
              <a:ext uri="{FF2B5EF4-FFF2-40B4-BE49-F238E27FC236}">
                <a16:creationId xmlns:a16="http://schemas.microsoft.com/office/drawing/2014/main" id="{F0373A9E-A856-74DB-E913-2400FB5A39E7}"/>
              </a:ext>
            </a:extLst>
          </p:cNvPr>
          <p:cNvSpPr/>
          <p:nvPr/>
        </p:nvSpPr>
        <p:spPr>
          <a:xfrm>
            <a:off x="4995722" y="439174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Comprar equipamento</a:t>
            </a:r>
          </a:p>
        </p:txBody>
      </p:sp>
      <p:sp>
        <p:nvSpPr>
          <p:cNvPr id="89" name="Pentágono 6">
            <a:extLst>
              <a:ext uri="{FF2B5EF4-FFF2-40B4-BE49-F238E27FC236}">
                <a16:creationId xmlns:a16="http://schemas.microsoft.com/office/drawing/2014/main" id="{FF787C6B-4FB4-47F3-3B4A-372D9AC41B3B}"/>
              </a:ext>
            </a:extLst>
          </p:cNvPr>
          <p:cNvSpPr/>
          <p:nvPr/>
        </p:nvSpPr>
        <p:spPr>
          <a:xfrm>
            <a:off x="4995722" y="4272025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D9E20F17-FA98-4CC3-2FEB-581811D5D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824" y="4292362"/>
            <a:ext cx="198000" cy="198000"/>
          </a:xfrm>
          <a:prstGeom prst="rect">
            <a:avLst/>
          </a:prstGeom>
        </p:spPr>
      </p:pic>
      <p:sp>
        <p:nvSpPr>
          <p:cNvPr id="91" name="Retângulo: Único Canto Arredondado 90">
            <a:extLst>
              <a:ext uri="{FF2B5EF4-FFF2-40B4-BE49-F238E27FC236}">
                <a16:creationId xmlns:a16="http://schemas.microsoft.com/office/drawing/2014/main" id="{8C99671B-B2F5-054C-7D7B-73F0E039C301}"/>
              </a:ext>
            </a:extLst>
          </p:cNvPr>
          <p:cNvSpPr/>
          <p:nvPr/>
        </p:nvSpPr>
        <p:spPr>
          <a:xfrm>
            <a:off x="6046231" y="4868493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45 á 60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pic>
        <p:nvPicPr>
          <p:cNvPr id="92" name="Gráfico 91" descr="Relógio com preenchimento sólido">
            <a:extLst>
              <a:ext uri="{FF2B5EF4-FFF2-40B4-BE49-F238E27FC236}">
                <a16:creationId xmlns:a16="http://schemas.microsoft.com/office/drawing/2014/main" id="{67D08946-846A-86D0-D9C5-2CFC11E59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0396" y="4875403"/>
            <a:ext cx="149545" cy="171384"/>
          </a:xfrm>
          <a:prstGeom prst="rect">
            <a:avLst/>
          </a:prstGeom>
        </p:spPr>
      </p:pic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845B14EA-AFFB-3D6F-137E-47986E492F8F}"/>
              </a:ext>
            </a:extLst>
          </p:cNvPr>
          <p:cNvCxnSpPr>
            <a:cxnSpLocks/>
            <a:stCxn id="94" idx="2"/>
            <a:endCxn id="97" idx="2"/>
          </p:cNvCxnSpPr>
          <p:nvPr/>
        </p:nvCxnSpPr>
        <p:spPr>
          <a:xfrm>
            <a:off x="6611501" y="383143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tângulo de cantos arredondados 41">
            <a:extLst>
              <a:ext uri="{FF2B5EF4-FFF2-40B4-BE49-F238E27FC236}">
                <a16:creationId xmlns:a16="http://schemas.microsoft.com/office/drawing/2014/main" id="{FB480BEA-C7CE-34D6-095B-E705C48AF18F}"/>
              </a:ext>
            </a:extLst>
          </p:cNvPr>
          <p:cNvSpPr/>
          <p:nvPr/>
        </p:nvSpPr>
        <p:spPr>
          <a:xfrm>
            <a:off x="6125501" y="311143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nota fiscal</a:t>
            </a:r>
          </a:p>
        </p:txBody>
      </p:sp>
      <p:sp>
        <p:nvSpPr>
          <p:cNvPr id="95" name="Pentágono 6">
            <a:extLst>
              <a:ext uri="{FF2B5EF4-FFF2-40B4-BE49-F238E27FC236}">
                <a16:creationId xmlns:a16="http://schemas.microsoft.com/office/drawing/2014/main" id="{0235B269-C7AA-9C51-0741-0E6A64178930}"/>
              </a:ext>
            </a:extLst>
          </p:cNvPr>
          <p:cNvSpPr/>
          <p:nvPr/>
        </p:nvSpPr>
        <p:spPr>
          <a:xfrm>
            <a:off x="6140168" y="299500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id="{FED499DF-3879-6275-0806-FC583A160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016" y="3015341"/>
            <a:ext cx="198000" cy="198000"/>
          </a:xfrm>
          <a:prstGeom prst="rect">
            <a:avLst/>
          </a:prstGeom>
        </p:spPr>
      </p:pic>
      <p:sp>
        <p:nvSpPr>
          <p:cNvPr id="97" name="Fluxograma: Processo Alternativo 96">
            <a:extLst>
              <a:ext uri="{FF2B5EF4-FFF2-40B4-BE49-F238E27FC236}">
                <a16:creationId xmlns:a16="http://schemas.microsoft.com/office/drawing/2014/main" id="{E2ADB91D-7648-05FF-2E94-0C7D005785FF}"/>
              </a:ext>
            </a:extLst>
          </p:cNvPr>
          <p:cNvSpPr/>
          <p:nvPr/>
        </p:nvSpPr>
        <p:spPr>
          <a:xfrm>
            <a:off x="6150984" y="392314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6C23E522-8C8E-FCDF-B473-3BAF67469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922" y="3923144"/>
            <a:ext cx="198000" cy="198000"/>
          </a:xfrm>
          <a:prstGeom prst="rect">
            <a:avLst/>
          </a:prstGeom>
        </p:spPr>
      </p:pic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7E1ACEFF-5362-84F6-B2BD-BDE571971492}"/>
              </a:ext>
            </a:extLst>
          </p:cNvPr>
          <p:cNvCxnSpPr>
            <a:cxnSpLocks/>
            <a:stCxn id="94" idx="3"/>
            <a:endCxn id="102" idx="1"/>
          </p:cNvCxnSpPr>
          <p:nvPr/>
        </p:nvCxnSpPr>
        <p:spPr>
          <a:xfrm flipV="1">
            <a:off x="7097501" y="3460550"/>
            <a:ext cx="210564" cy="1088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do 99">
            <a:extLst>
              <a:ext uri="{FF2B5EF4-FFF2-40B4-BE49-F238E27FC236}">
                <a16:creationId xmlns:a16="http://schemas.microsoft.com/office/drawing/2014/main" id="{54DDC7A6-367B-A6D2-4BC3-51ED190259C9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 flipV="1">
            <a:off x="5967722" y="4121145"/>
            <a:ext cx="647662" cy="63059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A8215A03-7803-8532-DC77-31E0689C9D6A}"/>
              </a:ext>
            </a:extLst>
          </p:cNvPr>
          <p:cNvCxnSpPr>
            <a:cxnSpLocks/>
            <a:stCxn id="102" idx="2"/>
            <a:endCxn id="105" idx="2"/>
          </p:cNvCxnSpPr>
          <p:nvPr/>
        </p:nvCxnSpPr>
        <p:spPr>
          <a:xfrm>
            <a:off x="7794065" y="382055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tângulo de cantos arredondados 41">
            <a:extLst>
              <a:ext uri="{FF2B5EF4-FFF2-40B4-BE49-F238E27FC236}">
                <a16:creationId xmlns:a16="http://schemas.microsoft.com/office/drawing/2014/main" id="{50BB7C86-5D4B-1EF2-EC6A-DF3DB5D59289}"/>
              </a:ext>
            </a:extLst>
          </p:cNvPr>
          <p:cNvSpPr/>
          <p:nvPr/>
        </p:nvSpPr>
        <p:spPr>
          <a:xfrm>
            <a:off x="7308065" y="310055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para triangulação e avançar card</a:t>
            </a:r>
          </a:p>
        </p:txBody>
      </p:sp>
      <p:sp>
        <p:nvSpPr>
          <p:cNvPr id="103" name="Pentágono 6">
            <a:extLst>
              <a:ext uri="{FF2B5EF4-FFF2-40B4-BE49-F238E27FC236}">
                <a16:creationId xmlns:a16="http://schemas.microsoft.com/office/drawing/2014/main" id="{0DD51039-C24D-8DA5-6020-EAAF4B96F505}"/>
              </a:ext>
            </a:extLst>
          </p:cNvPr>
          <p:cNvSpPr/>
          <p:nvPr/>
        </p:nvSpPr>
        <p:spPr>
          <a:xfrm>
            <a:off x="7322732" y="298412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4" name="Imagem 103">
            <a:extLst>
              <a:ext uri="{FF2B5EF4-FFF2-40B4-BE49-F238E27FC236}">
                <a16:creationId xmlns:a16="http://schemas.microsoft.com/office/drawing/2014/main" id="{FAC3D5F6-36C3-6EB3-E076-25A0F3BAB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3580" y="3004461"/>
            <a:ext cx="198000" cy="198000"/>
          </a:xfrm>
          <a:prstGeom prst="rect">
            <a:avLst/>
          </a:prstGeom>
        </p:spPr>
      </p:pic>
      <p:sp>
        <p:nvSpPr>
          <p:cNvPr id="105" name="Fluxograma: Processo Alternativo 104">
            <a:extLst>
              <a:ext uri="{FF2B5EF4-FFF2-40B4-BE49-F238E27FC236}">
                <a16:creationId xmlns:a16="http://schemas.microsoft.com/office/drawing/2014/main" id="{5906E0A4-92B3-3E9B-8FC6-AF3962831AFF}"/>
              </a:ext>
            </a:extLst>
          </p:cNvPr>
          <p:cNvSpPr/>
          <p:nvPr/>
        </p:nvSpPr>
        <p:spPr>
          <a:xfrm>
            <a:off x="7333548" y="391226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06" name="Imagem 105">
            <a:extLst>
              <a:ext uri="{FF2B5EF4-FFF2-40B4-BE49-F238E27FC236}">
                <a16:creationId xmlns:a16="http://schemas.microsoft.com/office/drawing/2014/main" id="{8F6F033A-A355-A2B6-93BC-3C5063484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486" y="3912264"/>
            <a:ext cx="198000" cy="198000"/>
          </a:xfrm>
          <a:prstGeom prst="rect">
            <a:avLst/>
          </a:prstGeom>
        </p:spPr>
      </p:pic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D4EF994A-E7E7-45DF-7444-57132E04D8A4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8280065" y="3460550"/>
            <a:ext cx="160840" cy="396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610D82D4-2868-94B0-8BEC-645D86A8BC83}"/>
              </a:ext>
            </a:extLst>
          </p:cNvPr>
          <p:cNvCxnSpPr>
            <a:cxnSpLocks/>
            <a:stCxn id="109" idx="2"/>
            <a:endCxn id="112" idx="0"/>
          </p:cNvCxnSpPr>
          <p:nvPr/>
        </p:nvCxnSpPr>
        <p:spPr>
          <a:xfrm>
            <a:off x="8965910" y="3813462"/>
            <a:ext cx="3883" cy="91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tângulo de cantos arredondados 41">
            <a:extLst>
              <a:ext uri="{FF2B5EF4-FFF2-40B4-BE49-F238E27FC236}">
                <a16:creationId xmlns:a16="http://schemas.microsoft.com/office/drawing/2014/main" id="{783CC236-4755-971D-309A-1761C8403B74}"/>
              </a:ext>
            </a:extLst>
          </p:cNvPr>
          <p:cNvSpPr/>
          <p:nvPr/>
        </p:nvSpPr>
        <p:spPr>
          <a:xfrm>
            <a:off x="8479910" y="309346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triangulação </a:t>
            </a:r>
          </a:p>
        </p:txBody>
      </p:sp>
      <p:sp>
        <p:nvSpPr>
          <p:cNvPr id="110" name="Pentágono 6">
            <a:extLst>
              <a:ext uri="{FF2B5EF4-FFF2-40B4-BE49-F238E27FC236}">
                <a16:creationId xmlns:a16="http://schemas.microsoft.com/office/drawing/2014/main" id="{F8285D11-FF98-8505-2283-266A9AAF3C69}"/>
              </a:ext>
            </a:extLst>
          </p:cNvPr>
          <p:cNvSpPr/>
          <p:nvPr/>
        </p:nvSpPr>
        <p:spPr>
          <a:xfrm>
            <a:off x="8494577" y="297703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11" name="Imagem 110">
            <a:extLst>
              <a:ext uri="{FF2B5EF4-FFF2-40B4-BE49-F238E27FC236}">
                <a16:creationId xmlns:a16="http://schemas.microsoft.com/office/drawing/2014/main" id="{73E4ED81-E83C-F75E-5015-121839027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5425" y="2997373"/>
            <a:ext cx="198000" cy="198000"/>
          </a:xfrm>
          <a:prstGeom prst="rect">
            <a:avLst/>
          </a:prstGeom>
        </p:spPr>
      </p:pic>
      <p:sp>
        <p:nvSpPr>
          <p:cNvPr id="112" name="Fluxograma: Processo Alternativo 111">
            <a:extLst>
              <a:ext uri="{FF2B5EF4-FFF2-40B4-BE49-F238E27FC236}">
                <a16:creationId xmlns:a16="http://schemas.microsoft.com/office/drawing/2014/main" id="{B1FEB5FF-D017-1A80-12A1-45C070B2026E}"/>
              </a:ext>
            </a:extLst>
          </p:cNvPr>
          <p:cNvSpPr/>
          <p:nvPr/>
        </p:nvSpPr>
        <p:spPr>
          <a:xfrm>
            <a:off x="8505393" y="390517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9235634C-014F-709F-A251-D29E3EF12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6331" y="3905176"/>
            <a:ext cx="198000" cy="198000"/>
          </a:xfrm>
          <a:prstGeom prst="rect">
            <a:avLst/>
          </a:prstGeom>
        </p:spPr>
      </p:pic>
      <p:cxnSp>
        <p:nvCxnSpPr>
          <p:cNvPr id="114" name="Conector de Seta Reta 113">
            <a:extLst>
              <a:ext uri="{FF2B5EF4-FFF2-40B4-BE49-F238E27FC236}">
                <a16:creationId xmlns:a16="http://schemas.microsoft.com/office/drawing/2014/main" id="{5877C20F-14BB-7013-A9C7-D99D14925138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9451910" y="3453462"/>
            <a:ext cx="148901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202CD365-93C1-7573-517B-1CE89D58010B}"/>
              </a:ext>
            </a:extLst>
          </p:cNvPr>
          <p:cNvCxnSpPr>
            <a:cxnSpLocks/>
            <a:stCxn id="116" idx="2"/>
            <a:endCxn id="119" idx="2"/>
          </p:cNvCxnSpPr>
          <p:nvPr/>
        </p:nvCxnSpPr>
        <p:spPr>
          <a:xfrm>
            <a:off x="11359143" y="3788898"/>
            <a:ext cx="632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Retângulo de cantos arredondados 41">
            <a:extLst>
              <a:ext uri="{FF2B5EF4-FFF2-40B4-BE49-F238E27FC236}">
                <a16:creationId xmlns:a16="http://schemas.microsoft.com/office/drawing/2014/main" id="{EB52897C-5755-26B6-C47D-E3A141EB2B17}"/>
              </a:ext>
            </a:extLst>
          </p:cNvPr>
          <p:cNvSpPr/>
          <p:nvPr/>
        </p:nvSpPr>
        <p:spPr>
          <a:xfrm>
            <a:off x="10806093" y="3068898"/>
            <a:ext cx="110609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Entregar aparelho e  tirar foto documento e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serfie</a:t>
            </a: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17" name="Pentágono 6">
            <a:extLst>
              <a:ext uri="{FF2B5EF4-FFF2-40B4-BE49-F238E27FC236}">
                <a16:creationId xmlns:a16="http://schemas.microsoft.com/office/drawing/2014/main" id="{0CE0AC31-E354-19E6-DACA-3856A0E3A717}"/>
              </a:ext>
            </a:extLst>
          </p:cNvPr>
          <p:cNvSpPr/>
          <p:nvPr/>
        </p:nvSpPr>
        <p:spPr>
          <a:xfrm>
            <a:off x="10820761" y="2935025"/>
            <a:ext cx="964941" cy="21544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18" name="Imagem 117">
            <a:extLst>
              <a:ext uri="{FF2B5EF4-FFF2-40B4-BE49-F238E27FC236}">
                <a16:creationId xmlns:a16="http://schemas.microsoft.com/office/drawing/2014/main" id="{8B7A83D9-5DB5-D63F-BD7F-CC0DB6F117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7353" y="2938356"/>
            <a:ext cx="198000" cy="198000"/>
          </a:xfrm>
          <a:prstGeom prst="rect">
            <a:avLst/>
          </a:prstGeom>
        </p:spPr>
      </p:pic>
      <p:sp>
        <p:nvSpPr>
          <p:cNvPr id="119" name="Fluxograma: Processo Alternativo 118">
            <a:extLst>
              <a:ext uri="{FF2B5EF4-FFF2-40B4-BE49-F238E27FC236}">
                <a16:creationId xmlns:a16="http://schemas.microsoft.com/office/drawing/2014/main" id="{9641079E-FEC7-7512-E1D1-A8074E8EEC11}"/>
              </a:ext>
            </a:extLst>
          </p:cNvPr>
          <p:cNvSpPr/>
          <p:nvPr/>
        </p:nvSpPr>
        <p:spPr>
          <a:xfrm>
            <a:off x="10895375" y="388061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ED4D5D21-3AC6-89B9-124B-89B68706F2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313" y="3880612"/>
            <a:ext cx="198000" cy="198000"/>
          </a:xfrm>
          <a:prstGeom prst="rect">
            <a:avLst/>
          </a:prstGeom>
        </p:spPr>
      </p:pic>
      <p:sp>
        <p:nvSpPr>
          <p:cNvPr id="121" name="Fluxograma: Processo Alternativo 120">
            <a:extLst>
              <a:ext uri="{FF2B5EF4-FFF2-40B4-BE49-F238E27FC236}">
                <a16:creationId xmlns:a16="http://schemas.microsoft.com/office/drawing/2014/main" id="{C76D8BD3-3ED5-0DD9-D5B1-C043247B0160}"/>
              </a:ext>
            </a:extLst>
          </p:cNvPr>
          <p:cNvSpPr/>
          <p:nvPr/>
        </p:nvSpPr>
        <p:spPr>
          <a:xfrm>
            <a:off x="2550622" y="4644988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Meios de comunicação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867F93F1-564D-A453-5723-1514243FFED4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3041771" y="4595210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" name="Imagem 122">
            <a:extLst>
              <a:ext uri="{FF2B5EF4-FFF2-40B4-BE49-F238E27FC236}">
                <a16:creationId xmlns:a16="http://schemas.microsoft.com/office/drawing/2014/main" id="{3C17DC98-FD2F-D16B-5867-7558F2FF0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4979" y="4644987"/>
            <a:ext cx="198000" cy="198000"/>
          </a:xfrm>
          <a:prstGeom prst="rect">
            <a:avLst/>
          </a:prstGeom>
        </p:spPr>
      </p:pic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8C252356-4EA4-AB0C-6BF4-B2D89799BB7D}"/>
              </a:ext>
            </a:extLst>
          </p:cNvPr>
          <p:cNvCxnSpPr>
            <a:cxnSpLocks/>
            <a:stCxn id="126" idx="2"/>
            <a:endCxn id="132" idx="2"/>
          </p:cNvCxnSpPr>
          <p:nvPr/>
        </p:nvCxnSpPr>
        <p:spPr>
          <a:xfrm flipH="1">
            <a:off x="10113922" y="3797188"/>
            <a:ext cx="8501" cy="5437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tângulo de cantos arredondados 41">
            <a:extLst>
              <a:ext uri="{FF2B5EF4-FFF2-40B4-BE49-F238E27FC236}">
                <a16:creationId xmlns:a16="http://schemas.microsoft.com/office/drawing/2014/main" id="{5A77E0D6-C8C8-6D6E-5B52-9D791ADED96C}"/>
              </a:ext>
            </a:extLst>
          </p:cNvPr>
          <p:cNvSpPr/>
          <p:nvPr/>
        </p:nvSpPr>
        <p:spPr>
          <a:xfrm>
            <a:off x="9636423" y="307718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e avançar card </a:t>
            </a:r>
          </a:p>
        </p:txBody>
      </p:sp>
      <p:sp>
        <p:nvSpPr>
          <p:cNvPr id="127" name="Pentágono 6">
            <a:extLst>
              <a:ext uri="{FF2B5EF4-FFF2-40B4-BE49-F238E27FC236}">
                <a16:creationId xmlns:a16="http://schemas.microsoft.com/office/drawing/2014/main" id="{C7EA3F58-552C-E427-6617-386A6A14D1F8}"/>
              </a:ext>
            </a:extLst>
          </p:cNvPr>
          <p:cNvSpPr/>
          <p:nvPr/>
        </p:nvSpPr>
        <p:spPr>
          <a:xfrm>
            <a:off x="9651090" y="2960759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28" name="Imagem 127">
            <a:extLst>
              <a:ext uri="{FF2B5EF4-FFF2-40B4-BE49-F238E27FC236}">
                <a16:creationId xmlns:a16="http://schemas.microsoft.com/office/drawing/2014/main" id="{A303F3E9-92C5-230C-1EB6-3498B668F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938" y="2981099"/>
            <a:ext cx="198000" cy="198000"/>
          </a:xfrm>
          <a:prstGeom prst="rect">
            <a:avLst/>
          </a:prstGeom>
        </p:spPr>
      </p:pic>
      <p:sp>
        <p:nvSpPr>
          <p:cNvPr id="129" name="Fluxograma: Processo Alternativo 128">
            <a:extLst>
              <a:ext uri="{FF2B5EF4-FFF2-40B4-BE49-F238E27FC236}">
                <a16:creationId xmlns:a16="http://schemas.microsoft.com/office/drawing/2014/main" id="{0A5A8558-4C26-F7CF-3353-7900E0C33380}"/>
              </a:ext>
            </a:extLst>
          </p:cNvPr>
          <p:cNvSpPr/>
          <p:nvPr/>
        </p:nvSpPr>
        <p:spPr>
          <a:xfrm>
            <a:off x="9661906" y="388890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30" name="Imagem 129">
            <a:extLst>
              <a:ext uri="{FF2B5EF4-FFF2-40B4-BE49-F238E27FC236}">
                <a16:creationId xmlns:a16="http://schemas.microsoft.com/office/drawing/2014/main" id="{C7672B90-837C-FC07-EEDE-E73834B78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2844" y="3888902"/>
            <a:ext cx="198000" cy="198000"/>
          </a:xfrm>
          <a:prstGeom prst="rect">
            <a:avLst/>
          </a:prstGeom>
        </p:spPr>
      </p:pic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86CF18CB-5472-8380-639B-611EE3234554}"/>
              </a:ext>
            </a:extLst>
          </p:cNvPr>
          <p:cNvCxnSpPr>
            <a:cxnSpLocks/>
            <a:stCxn id="126" idx="3"/>
            <a:endCxn id="116" idx="1"/>
          </p:cNvCxnSpPr>
          <p:nvPr/>
        </p:nvCxnSpPr>
        <p:spPr>
          <a:xfrm flipV="1">
            <a:off x="10608423" y="3428898"/>
            <a:ext cx="197670" cy="829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uxograma: Processo Alternativo 131">
            <a:extLst>
              <a:ext uri="{FF2B5EF4-FFF2-40B4-BE49-F238E27FC236}">
                <a16:creationId xmlns:a16="http://schemas.microsoft.com/office/drawing/2014/main" id="{46AD3682-C542-45BE-9C6A-DE496EB78B38}"/>
              </a:ext>
            </a:extLst>
          </p:cNvPr>
          <p:cNvSpPr/>
          <p:nvPr/>
        </p:nvSpPr>
        <p:spPr>
          <a:xfrm>
            <a:off x="9649522" y="414293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33" name="Imagem 132">
            <a:extLst>
              <a:ext uri="{FF2B5EF4-FFF2-40B4-BE49-F238E27FC236}">
                <a16:creationId xmlns:a16="http://schemas.microsoft.com/office/drawing/2014/main" id="{6D465B82-52A8-4588-98D3-4D5AD24AB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460" y="4142933"/>
            <a:ext cx="198000" cy="198000"/>
          </a:xfrm>
          <a:prstGeom prst="rect">
            <a:avLst/>
          </a:prstGeom>
        </p:spPr>
      </p:pic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02E0C9E1-B576-4586-EFDB-48FA30AFACA6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1: parte 2</a:t>
            </a:r>
          </a:p>
        </p:txBody>
      </p:sp>
      <p:sp>
        <p:nvSpPr>
          <p:cNvPr id="136" name="CaixaDeTexto 135">
            <a:extLst>
              <a:ext uri="{FF2B5EF4-FFF2-40B4-BE49-F238E27FC236}">
                <a16:creationId xmlns:a16="http://schemas.microsoft.com/office/drawing/2014/main" id="{FDF35B4D-D4D4-7E7C-73B7-A9C2D7C9C4D8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726A87A3-FF5B-5788-FC96-7043630A70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45" name="Gráfico 44" descr="Seta: retorno vertical estrutura de tópicos">
            <a:extLst>
              <a:ext uri="{FF2B5EF4-FFF2-40B4-BE49-F238E27FC236}">
                <a16:creationId xmlns:a16="http://schemas.microsoft.com/office/drawing/2014/main" id="{00170B04-74D7-B80E-B0D8-68A0088AC4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2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4724D-5435-40BA-E2C6-D1655B97A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tângulo 233">
            <a:extLst>
              <a:ext uri="{FF2B5EF4-FFF2-40B4-BE49-F238E27FC236}">
                <a16:creationId xmlns:a16="http://schemas.microsoft.com/office/drawing/2014/main" id="{67E3CCBD-0AC8-FAEF-3C0D-799EC230CA62}"/>
              </a:ext>
            </a:extLst>
          </p:cNvPr>
          <p:cNvSpPr/>
          <p:nvPr/>
        </p:nvSpPr>
        <p:spPr>
          <a:xfrm>
            <a:off x="139440" y="5253055"/>
            <a:ext cx="6369520" cy="177853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sp>
        <p:nvSpPr>
          <p:cNvPr id="134" name="Retângulo 133">
            <a:extLst>
              <a:ext uri="{FF2B5EF4-FFF2-40B4-BE49-F238E27FC236}">
                <a16:creationId xmlns:a16="http://schemas.microsoft.com/office/drawing/2014/main" id="{1142691F-0430-A5EC-E59C-CBEBA1244928}"/>
              </a:ext>
            </a:extLst>
          </p:cNvPr>
          <p:cNvSpPr/>
          <p:nvPr/>
        </p:nvSpPr>
        <p:spPr>
          <a:xfrm>
            <a:off x="24365" y="2955056"/>
            <a:ext cx="11945488" cy="1943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5BFF5FC5-FC16-8D38-065E-F990AABC6CD1}"/>
              </a:ext>
            </a:extLst>
          </p:cNvPr>
          <p:cNvSpPr/>
          <p:nvPr/>
        </p:nvSpPr>
        <p:spPr>
          <a:xfrm>
            <a:off x="135689" y="842774"/>
            <a:ext cx="6369520" cy="1778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2AC82CE7-DE2C-8E95-9844-49440DAEB287}"/>
              </a:ext>
            </a:extLst>
          </p:cNvPr>
          <p:cNvCxnSpPr>
            <a:cxnSpLocks/>
            <a:stCxn id="9" idx="2"/>
          </p:cNvCxnSpPr>
          <p:nvPr/>
        </p:nvCxnSpPr>
        <p:spPr>
          <a:xfrm flipV="1">
            <a:off x="5682229" y="1991527"/>
            <a:ext cx="3767" cy="30853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tângulo: Único Canto Arredondado 3">
            <a:extLst>
              <a:ext uri="{FF2B5EF4-FFF2-40B4-BE49-F238E27FC236}">
                <a16:creationId xmlns:a16="http://schemas.microsoft.com/office/drawing/2014/main" id="{4C8A5C5C-9A44-DDA5-0FC1-8AB013E2829F}"/>
              </a:ext>
            </a:extLst>
          </p:cNvPr>
          <p:cNvSpPr/>
          <p:nvPr/>
        </p:nvSpPr>
        <p:spPr>
          <a:xfrm>
            <a:off x="716871" y="873886"/>
            <a:ext cx="4165448" cy="16594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1 dia (Vendas)</a:t>
            </a:r>
          </a:p>
        </p:txBody>
      </p:sp>
      <p:pic>
        <p:nvPicPr>
          <p:cNvPr id="5" name="Gráfico 4" descr="Relógio com preenchimento sólido">
            <a:extLst>
              <a:ext uri="{FF2B5EF4-FFF2-40B4-BE49-F238E27FC236}">
                <a16:creationId xmlns:a16="http://schemas.microsoft.com/office/drawing/2014/main" id="{FFB95344-474A-F9DE-B2CB-2B48A14F9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483" y="868952"/>
            <a:ext cx="166334" cy="190625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E9FF010-10A5-423E-3482-FAFAA555B888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4558878" y="1991527"/>
            <a:ext cx="13725" cy="4032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A10DF074-9BCF-832C-F5D4-684AA6A39D5D}"/>
              </a:ext>
            </a:extLst>
          </p:cNvPr>
          <p:cNvSpPr/>
          <p:nvPr/>
        </p:nvSpPr>
        <p:spPr>
          <a:xfrm>
            <a:off x="715565" y="205155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67C0804-2835-4FED-9665-E59A3A0E3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65" y="2051552"/>
            <a:ext cx="176943" cy="176943"/>
          </a:xfrm>
          <a:prstGeom prst="rect">
            <a:avLst/>
          </a:prstGeom>
        </p:spPr>
      </p:pic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4BF2326C-A55B-B012-016B-A7D2AA008D49}"/>
              </a:ext>
            </a:extLst>
          </p:cNvPr>
          <p:cNvSpPr/>
          <p:nvPr/>
        </p:nvSpPr>
        <p:spPr>
          <a:xfrm>
            <a:off x="5217829" y="2060824"/>
            <a:ext cx="928800" cy="239233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76F0BD6-2451-8BE3-DE4B-EB54A3B5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387" y="2060825"/>
            <a:ext cx="176943" cy="176943"/>
          </a:xfrm>
          <a:prstGeom prst="rect">
            <a:avLst/>
          </a:prstGeom>
        </p:spPr>
      </p:pic>
      <p:sp>
        <p:nvSpPr>
          <p:cNvPr id="11" name="Fluxograma: Processo Alternativo 10">
            <a:extLst>
              <a:ext uri="{FF2B5EF4-FFF2-40B4-BE49-F238E27FC236}">
                <a16:creationId xmlns:a16="http://schemas.microsoft.com/office/drawing/2014/main" id="{1A938C2B-EE07-A4D6-3F8F-FDAF7DAF6B52}"/>
              </a:ext>
            </a:extLst>
          </p:cNvPr>
          <p:cNvSpPr/>
          <p:nvPr/>
        </p:nvSpPr>
        <p:spPr>
          <a:xfrm>
            <a:off x="3010018" y="206082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EDD9C25-0783-2F3E-2A3B-019CA87E2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082" y="2060825"/>
            <a:ext cx="176943" cy="176943"/>
          </a:xfrm>
          <a:prstGeom prst="rect">
            <a:avLst/>
          </a:prstGeom>
        </p:spPr>
      </p:pic>
      <p:sp>
        <p:nvSpPr>
          <p:cNvPr id="13" name="Retângulo de cantos arredondados 41">
            <a:extLst>
              <a:ext uri="{FF2B5EF4-FFF2-40B4-BE49-F238E27FC236}">
                <a16:creationId xmlns:a16="http://schemas.microsoft.com/office/drawing/2014/main" id="{6E1283CA-C7AE-E7A0-F80D-086BFFEA2D9C}"/>
              </a:ext>
            </a:extLst>
          </p:cNvPr>
          <p:cNvSpPr/>
          <p:nvPr/>
        </p:nvSpPr>
        <p:spPr>
          <a:xfrm>
            <a:off x="692499" y="125363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Criar oportunidade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9D3334A1-51E6-3C2D-0C4C-E866735939A5}"/>
              </a:ext>
            </a:extLst>
          </p:cNvPr>
          <p:cNvSpPr/>
          <p:nvPr/>
        </p:nvSpPr>
        <p:spPr>
          <a:xfrm>
            <a:off x="4086603" y="12715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Gerar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Documentos enviar link assinatura eletrônica</a:t>
            </a:r>
          </a:p>
        </p:txBody>
      </p:sp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81276125-602B-00A9-9107-C55BD3A0BF5F}"/>
              </a:ext>
            </a:extLst>
          </p:cNvPr>
          <p:cNvSpPr/>
          <p:nvPr/>
        </p:nvSpPr>
        <p:spPr>
          <a:xfrm>
            <a:off x="5176992" y="12715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OI  anexar documentos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B15D5938-877A-F894-A184-82E3EEED9303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62434" y="1611621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de cantos arredondados 41">
            <a:extLst>
              <a:ext uri="{FF2B5EF4-FFF2-40B4-BE49-F238E27FC236}">
                <a16:creationId xmlns:a16="http://schemas.microsoft.com/office/drawing/2014/main" id="{EFB5EC1B-6728-EAA6-8CF1-2ACAF0192559}"/>
              </a:ext>
            </a:extLst>
          </p:cNvPr>
          <p:cNvSpPr/>
          <p:nvPr/>
        </p:nvSpPr>
        <p:spPr>
          <a:xfrm>
            <a:off x="2990929" y="127475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Checar crédito</a:t>
            </a: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C603199-D914-10C4-1DC3-F69B1A1FC05E}"/>
              </a:ext>
            </a:extLst>
          </p:cNvPr>
          <p:cNvCxnSpPr>
            <a:cxnSpLocks/>
            <a:stCxn id="11" idx="0"/>
            <a:endCxn id="17" idx="2"/>
          </p:cNvCxnSpPr>
          <p:nvPr/>
        </p:nvCxnSpPr>
        <p:spPr>
          <a:xfrm flipV="1">
            <a:off x="3474418" y="1994755"/>
            <a:ext cx="2511" cy="660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8C8552FF-FDC6-4294-4504-95F879C9D67C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2837148" y="1622905"/>
            <a:ext cx="153781" cy="1185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3F8A7EEB-B3F9-6E86-255A-7325EB06AD81}"/>
              </a:ext>
            </a:extLst>
          </p:cNvPr>
          <p:cNvCxnSpPr>
            <a:cxnSpLocks/>
            <a:stCxn id="17" idx="3"/>
            <a:endCxn id="14" idx="1"/>
          </p:cNvCxnSpPr>
          <p:nvPr/>
        </p:nvCxnSpPr>
        <p:spPr>
          <a:xfrm flipV="1">
            <a:off x="3962929" y="1631527"/>
            <a:ext cx="123674" cy="322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A9317DC2-547F-2DB3-4239-4ECAE6B52200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5058603" y="1631527"/>
            <a:ext cx="118389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5F68F0B-4957-1A4E-3909-CC43B75570E1}"/>
              </a:ext>
            </a:extLst>
          </p:cNvPr>
          <p:cNvCxnSpPr>
            <a:cxnSpLocks/>
            <a:stCxn id="13" idx="2"/>
            <a:endCxn id="7" idx="0"/>
          </p:cNvCxnSpPr>
          <p:nvPr/>
        </p:nvCxnSpPr>
        <p:spPr>
          <a:xfrm>
            <a:off x="1178499" y="197363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írculo: Vazio 22">
            <a:extLst>
              <a:ext uri="{FF2B5EF4-FFF2-40B4-BE49-F238E27FC236}">
                <a16:creationId xmlns:a16="http://schemas.microsoft.com/office/drawing/2014/main" id="{886BDF70-5481-53B4-6A36-733A87B2E505}"/>
              </a:ext>
            </a:extLst>
          </p:cNvPr>
          <p:cNvSpPr/>
          <p:nvPr/>
        </p:nvSpPr>
        <p:spPr>
          <a:xfrm>
            <a:off x="249397" y="1469507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4" name="Pentágono 6">
            <a:extLst>
              <a:ext uri="{FF2B5EF4-FFF2-40B4-BE49-F238E27FC236}">
                <a16:creationId xmlns:a16="http://schemas.microsoft.com/office/drawing/2014/main" id="{8E26031F-684C-D945-2197-150CAEBDD88E}"/>
              </a:ext>
            </a:extLst>
          </p:cNvPr>
          <p:cNvSpPr/>
          <p:nvPr/>
        </p:nvSpPr>
        <p:spPr>
          <a:xfrm>
            <a:off x="610084" y="109660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532800F8-2A47-1BDB-E495-CA61C25B01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65" y="1094422"/>
            <a:ext cx="198000" cy="198000"/>
          </a:xfrm>
          <a:prstGeom prst="rect">
            <a:avLst/>
          </a:prstGeom>
        </p:spPr>
      </p:pic>
      <p:sp>
        <p:nvSpPr>
          <p:cNvPr id="26" name="Pentágono 6">
            <a:extLst>
              <a:ext uri="{FF2B5EF4-FFF2-40B4-BE49-F238E27FC236}">
                <a16:creationId xmlns:a16="http://schemas.microsoft.com/office/drawing/2014/main" id="{3372510A-057F-7012-8E35-93D0B915963D}"/>
              </a:ext>
            </a:extLst>
          </p:cNvPr>
          <p:cNvSpPr/>
          <p:nvPr/>
        </p:nvSpPr>
        <p:spPr>
          <a:xfrm>
            <a:off x="4038196" y="1108224"/>
            <a:ext cx="1109455" cy="206218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363DEE6D-261F-6171-10BA-79AEC6B09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578" y="1107053"/>
            <a:ext cx="198000" cy="198000"/>
          </a:xfrm>
          <a:prstGeom prst="rect">
            <a:avLst/>
          </a:prstGeom>
        </p:spPr>
      </p:pic>
      <p:sp>
        <p:nvSpPr>
          <p:cNvPr id="28" name="Pentágono 6">
            <a:extLst>
              <a:ext uri="{FF2B5EF4-FFF2-40B4-BE49-F238E27FC236}">
                <a16:creationId xmlns:a16="http://schemas.microsoft.com/office/drawing/2014/main" id="{02FC8B56-AF42-3F8F-F076-D52F45E6F8C7}"/>
              </a:ext>
            </a:extLst>
          </p:cNvPr>
          <p:cNvSpPr/>
          <p:nvPr/>
        </p:nvSpPr>
        <p:spPr>
          <a:xfrm>
            <a:off x="5211383" y="111598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8F0A5363-14F1-3555-4978-3B7FB2E29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0715" y="1115988"/>
            <a:ext cx="198000" cy="198000"/>
          </a:xfrm>
          <a:prstGeom prst="rect">
            <a:avLst/>
          </a:prstGeom>
        </p:spPr>
      </p:pic>
      <p:sp>
        <p:nvSpPr>
          <p:cNvPr id="30" name="Pentágono 6">
            <a:extLst>
              <a:ext uri="{FF2B5EF4-FFF2-40B4-BE49-F238E27FC236}">
                <a16:creationId xmlns:a16="http://schemas.microsoft.com/office/drawing/2014/main" id="{543390ED-4ACC-240A-52B1-0943792E8FAF}"/>
              </a:ext>
            </a:extLst>
          </p:cNvPr>
          <p:cNvSpPr/>
          <p:nvPr/>
        </p:nvSpPr>
        <p:spPr>
          <a:xfrm>
            <a:off x="3016685" y="1115989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1D749E75-D2C9-943F-8095-EE355C850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3649" y="1115988"/>
            <a:ext cx="198000" cy="198000"/>
          </a:xfrm>
          <a:prstGeom prst="rect">
            <a:avLst/>
          </a:prstGeom>
        </p:spPr>
      </p:pic>
      <p:sp>
        <p:nvSpPr>
          <p:cNvPr id="32" name="Fluxograma: Processo Alternativo 31">
            <a:extLst>
              <a:ext uri="{FF2B5EF4-FFF2-40B4-BE49-F238E27FC236}">
                <a16:creationId xmlns:a16="http://schemas.microsoft.com/office/drawing/2014/main" id="{129DAD79-A250-573D-7C0D-652B14A51B4E}"/>
              </a:ext>
            </a:extLst>
          </p:cNvPr>
          <p:cNvSpPr/>
          <p:nvPr/>
        </p:nvSpPr>
        <p:spPr>
          <a:xfrm>
            <a:off x="4071613" y="206082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0898B94-A946-071C-3FA8-AC3728C7F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171" y="2060825"/>
            <a:ext cx="176943" cy="176943"/>
          </a:xfrm>
          <a:prstGeom prst="rect">
            <a:avLst/>
          </a:prstGeom>
        </p:spPr>
      </p:pic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E5BE7F00-EDDF-3898-BABC-3E8B60087668}"/>
              </a:ext>
            </a:extLst>
          </p:cNvPr>
          <p:cNvSpPr/>
          <p:nvPr/>
        </p:nvSpPr>
        <p:spPr>
          <a:xfrm>
            <a:off x="4072251" y="230808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Docsugn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7BDBED5-9E0B-B31C-E6B3-A95CCE38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112" y="2325917"/>
            <a:ext cx="176943" cy="176943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846870B2-5DA8-2567-D9B4-6B4DE6A1472C}"/>
              </a:ext>
            </a:extLst>
          </p:cNvPr>
          <p:cNvSpPr txBox="1"/>
          <p:nvPr/>
        </p:nvSpPr>
        <p:spPr>
          <a:xfrm>
            <a:off x="230238" y="534997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Etapa Pré-Venda</a:t>
            </a:r>
          </a:p>
        </p:txBody>
      </p: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3632D34D-8940-DBC4-7583-38469A8B5E12}"/>
              </a:ext>
            </a:extLst>
          </p:cNvPr>
          <p:cNvSpPr/>
          <p:nvPr/>
        </p:nvSpPr>
        <p:spPr>
          <a:xfrm>
            <a:off x="1882755" y="204864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9D88F58-0A79-4F0F-FD8F-88DFDD2CD6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755" y="2048646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5B7F9309-540E-3770-05F9-EBD750E931BA}"/>
              </a:ext>
            </a:extLst>
          </p:cNvPr>
          <p:cNvSpPr/>
          <p:nvPr/>
        </p:nvSpPr>
        <p:spPr>
          <a:xfrm>
            <a:off x="1859689" y="125072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Cadastrar (</a:t>
            </a:r>
            <a:r>
              <a:rPr kumimoji="0" lang="pt-BR" sz="900" b="0" i="0" u="none" strike="noStrike" kern="1200" cap="none" spc="0" normalizeH="0" baseline="0" noProof="0" err="1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loc</a:t>
            </a: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PME a definir)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62C7C56A-E453-685C-40F3-A1FBF6D671E0}"/>
              </a:ext>
            </a:extLst>
          </p:cNvPr>
          <p:cNvCxnSpPr>
            <a:cxnSpLocks/>
            <a:stCxn id="13" idx="3"/>
            <a:endCxn id="39" idx="1"/>
          </p:cNvCxnSpPr>
          <p:nvPr/>
        </p:nvCxnSpPr>
        <p:spPr>
          <a:xfrm flipV="1">
            <a:off x="1664499" y="161072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111D3F84-4698-6396-3F14-D6690BD591EC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2345689" y="197072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Pentágono 6">
            <a:extLst>
              <a:ext uri="{FF2B5EF4-FFF2-40B4-BE49-F238E27FC236}">
                <a16:creationId xmlns:a16="http://schemas.microsoft.com/office/drawing/2014/main" id="{D0EB2729-CA7D-E4F7-42AB-1D343AD11296}"/>
              </a:ext>
            </a:extLst>
          </p:cNvPr>
          <p:cNvSpPr/>
          <p:nvPr/>
        </p:nvSpPr>
        <p:spPr>
          <a:xfrm>
            <a:off x="1777274" y="109369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Vendas e CSOL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1779468-BEB9-58EA-E910-E0EE10E4B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3755" y="1091516"/>
            <a:ext cx="198000" cy="198000"/>
          </a:xfrm>
          <a:prstGeom prst="rect">
            <a:avLst/>
          </a:prstGeom>
        </p:spPr>
      </p:pic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id="{23153631-729C-D16D-3BD6-987E4429F4E5}"/>
              </a:ext>
            </a:extLst>
          </p:cNvPr>
          <p:cNvCxnSpPr>
            <a:cxnSpLocks/>
          </p:cNvCxnSpPr>
          <p:nvPr/>
        </p:nvCxnSpPr>
        <p:spPr>
          <a:xfrm flipH="1">
            <a:off x="205918" y="1631527"/>
            <a:ext cx="5943074" cy="2131294"/>
          </a:xfrm>
          <a:prstGeom prst="bentConnector5">
            <a:avLst>
              <a:gd name="adj1" fmla="val -8462"/>
              <a:gd name="adj2" fmla="val 52139"/>
              <a:gd name="adj3" fmla="val 102951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1C5F53B1-D592-C1FA-42A2-502935FE5D88}"/>
              </a:ext>
            </a:extLst>
          </p:cNvPr>
          <p:cNvCxnSpPr>
            <a:cxnSpLocks/>
            <a:stCxn id="52" idx="2"/>
            <a:endCxn id="57" idx="2"/>
          </p:cNvCxnSpPr>
          <p:nvPr/>
        </p:nvCxnSpPr>
        <p:spPr>
          <a:xfrm flipH="1">
            <a:off x="688144" y="4122821"/>
            <a:ext cx="3774" cy="23797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3D9A94BC-229A-54F2-8194-59BCAA0F6873}"/>
              </a:ext>
            </a:extLst>
          </p:cNvPr>
          <p:cNvCxnSpPr>
            <a:cxnSpLocks/>
            <a:stCxn id="61" idx="2"/>
            <a:endCxn id="66" idx="2"/>
          </p:cNvCxnSpPr>
          <p:nvPr/>
        </p:nvCxnSpPr>
        <p:spPr>
          <a:xfrm flipH="1">
            <a:off x="1830563" y="4124167"/>
            <a:ext cx="3639" cy="2410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Retângulo: Único Canto Arredondado 50">
            <a:extLst>
              <a:ext uri="{FF2B5EF4-FFF2-40B4-BE49-F238E27FC236}">
                <a16:creationId xmlns:a16="http://schemas.microsoft.com/office/drawing/2014/main" id="{108D6454-B619-FBF3-B670-B1ECD955C4DD}"/>
              </a:ext>
            </a:extLst>
          </p:cNvPr>
          <p:cNvSpPr/>
          <p:nvPr/>
        </p:nvSpPr>
        <p:spPr>
          <a:xfrm>
            <a:off x="4956487" y="3636490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30 á 45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sp>
        <p:nvSpPr>
          <p:cNvPr id="52" name="Retângulo de cantos arredondados 41">
            <a:extLst>
              <a:ext uri="{FF2B5EF4-FFF2-40B4-BE49-F238E27FC236}">
                <a16:creationId xmlns:a16="http://schemas.microsoft.com/office/drawing/2014/main" id="{FF814B05-D913-D7E8-449A-F942431B32EE}"/>
              </a:ext>
            </a:extLst>
          </p:cNvPr>
          <p:cNvSpPr/>
          <p:nvPr/>
        </p:nvSpPr>
        <p:spPr>
          <a:xfrm>
            <a:off x="205918" y="340282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Validar documentação</a:t>
            </a:r>
          </a:p>
        </p:txBody>
      </p:sp>
      <p:sp>
        <p:nvSpPr>
          <p:cNvPr id="53" name="Pentágono 6">
            <a:extLst>
              <a:ext uri="{FF2B5EF4-FFF2-40B4-BE49-F238E27FC236}">
                <a16:creationId xmlns:a16="http://schemas.microsoft.com/office/drawing/2014/main" id="{68C308F2-19FF-EEE7-6CA7-B03C8631F55F}"/>
              </a:ext>
            </a:extLst>
          </p:cNvPr>
          <p:cNvSpPr/>
          <p:nvPr/>
        </p:nvSpPr>
        <p:spPr>
          <a:xfrm>
            <a:off x="250103" y="3259326"/>
            <a:ext cx="928871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2FE97551-A48C-C5B7-3754-2F890D954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47" y="3259325"/>
            <a:ext cx="198000" cy="198000"/>
          </a:xfrm>
          <a:prstGeom prst="rect">
            <a:avLst/>
          </a:prstGeom>
        </p:spPr>
      </p:pic>
      <p:sp>
        <p:nvSpPr>
          <p:cNvPr id="55" name="Retângulo: Único Canto Arredondado 54">
            <a:extLst>
              <a:ext uri="{FF2B5EF4-FFF2-40B4-BE49-F238E27FC236}">
                <a16:creationId xmlns:a16="http://schemas.microsoft.com/office/drawing/2014/main" id="{2AF56B90-3DC5-5026-0AFA-791A039DBDC2}"/>
              </a:ext>
            </a:extLst>
          </p:cNvPr>
          <p:cNvSpPr/>
          <p:nvPr/>
        </p:nvSpPr>
        <p:spPr>
          <a:xfrm>
            <a:off x="241956" y="3011725"/>
            <a:ext cx="928872" cy="183920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3 dias (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AMX" panose="020B0604020202020204" charset="0"/>
              </a:rPr>
              <a:t>)</a:t>
            </a:r>
          </a:p>
        </p:txBody>
      </p:sp>
      <p:pic>
        <p:nvPicPr>
          <p:cNvPr id="56" name="Gráfico 55" descr="Relógio com preenchimento sólido">
            <a:extLst>
              <a:ext uri="{FF2B5EF4-FFF2-40B4-BE49-F238E27FC236}">
                <a16:creationId xmlns:a16="http://schemas.microsoft.com/office/drawing/2014/main" id="{2C81E5E3-D125-CBF1-773B-6537BEC5A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913" y="3006535"/>
            <a:ext cx="166334" cy="190625"/>
          </a:xfrm>
          <a:prstGeom prst="rect">
            <a:avLst/>
          </a:prstGeom>
        </p:spPr>
      </p:pic>
      <p:sp>
        <p:nvSpPr>
          <p:cNvPr id="57" name="Fluxograma: Processo Alternativo 56">
            <a:extLst>
              <a:ext uri="{FF2B5EF4-FFF2-40B4-BE49-F238E27FC236}">
                <a16:creationId xmlns:a16="http://schemas.microsoft.com/office/drawing/2014/main" id="{7487CD37-E59D-80D9-85FE-67514DB9049E}"/>
              </a:ext>
            </a:extLst>
          </p:cNvPr>
          <p:cNvSpPr/>
          <p:nvPr/>
        </p:nvSpPr>
        <p:spPr>
          <a:xfrm>
            <a:off x="223744" y="416279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ITP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E9F994C3-F9D4-6566-02ED-67FCD83861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29" y="4182998"/>
            <a:ext cx="176943" cy="176943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91859CE3-874C-AC7B-6817-B08B42DDC901}"/>
              </a:ext>
            </a:extLst>
          </p:cNvPr>
          <p:cNvCxnSpPr>
            <a:cxnSpLocks/>
          </p:cNvCxnSpPr>
          <p:nvPr/>
        </p:nvCxnSpPr>
        <p:spPr>
          <a:xfrm>
            <a:off x="688144" y="4167222"/>
            <a:ext cx="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EE0E34D3-D28A-D49B-CF90-C727931EB049}"/>
              </a:ext>
            </a:extLst>
          </p:cNvPr>
          <p:cNvCxnSpPr>
            <a:cxnSpLocks/>
          </p:cNvCxnSpPr>
          <p:nvPr/>
        </p:nvCxnSpPr>
        <p:spPr>
          <a:xfrm flipH="1" flipV="1">
            <a:off x="688144" y="4167222"/>
            <a:ext cx="3774" cy="7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Retângulo de cantos arredondados 41">
            <a:extLst>
              <a:ext uri="{FF2B5EF4-FFF2-40B4-BE49-F238E27FC236}">
                <a16:creationId xmlns:a16="http://schemas.microsoft.com/office/drawing/2014/main" id="{4C4F7AD8-9DC2-3A52-829F-5B7BA91BA8B0}"/>
              </a:ext>
            </a:extLst>
          </p:cNvPr>
          <p:cNvSpPr/>
          <p:nvPr/>
        </p:nvSpPr>
        <p:spPr>
          <a:xfrm>
            <a:off x="1271008" y="3404167"/>
            <a:ext cx="1126388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e anexar documentação</a:t>
            </a:r>
          </a:p>
        </p:txBody>
      </p: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346A4F12-E075-1E97-45FA-C7B97CBE324F}"/>
              </a:ext>
            </a:extLst>
          </p:cNvPr>
          <p:cNvCxnSpPr>
            <a:cxnSpLocks/>
            <a:stCxn id="61" idx="3"/>
            <a:endCxn id="69" idx="1"/>
          </p:cNvCxnSpPr>
          <p:nvPr/>
        </p:nvCxnSpPr>
        <p:spPr>
          <a:xfrm flipV="1">
            <a:off x="2397396" y="3757444"/>
            <a:ext cx="103504" cy="6723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entágono 6">
            <a:extLst>
              <a:ext uri="{FF2B5EF4-FFF2-40B4-BE49-F238E27FC236}">
                <a16:creationId xmlns:a16="http://schemas.microsoft.com/office/drawing/2014/main" id="{F4270C42-B2F3-AB9C-8711-B406B557E085}"/>
              </a:ext>
            </a:extLst>
          </p:cNvPr>
          <p:cNvSpPr/>
          <p:nvPr/>
        </p:nvSpPr>
        <p:spPr>
          <a:xfrm>
            <a:off x="1351189" y="326307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C0CFFA83-90DD-13B9-AC87-2C23EF18D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291" y="3283410"/>
            <a:ext cx="198000" cy="198000"/>
          </a:xfrm>
          <a:prstGeom prst="rect">
            <a:avLst/>
          </a:prstGeom>
        </p:spPr>
      </p:pic>
      <p:cxnSp>
        <p:nvCxnSpPr>
          <p:cNvPr id="65" name="Conector de Seta Reta 64">
            <a:extLst>
              <a:ext uri="{FF2B5EF4-FFF2-40B4-BE49-F238E27FC236}">
                <a16:creationId xmlns:a16="http://schemas.microsoft.com/office/drawing/2014/main" id="{1C366648-C8C5-5D9F-8266-DE9412CC63D9}"/>
              </a:ext>
            </a:extLst>
          </p:cNvPr>
          <p:cNvCxnSpPr>
            <a:cxnSpLocks/>
            <a:stCxn id="52" idx="3"/>
            <a:endCxn id="61" idx="1"/>
          </p:cNvCxnSpPr>
          <p:nvPr/>
        </p:nvCxnSpPr>
        <p:spPr>
          <a:xfrm>
            <a:off x="1177918" y="3762821"/>
            <a:ext cx="93090" cy="134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8C73B218-71E9-A0C8-B9D9-B7349E0E9351}"/>
              </a:ext>
            </a:extLst>
          </p:cNvPr>
          <p:cNvSpPr/>
          <p:nvPr/>
        </p:nvSpPr>
        <p:spPr>
          <a:xfrm>
            <a:off x="1366163" y="416722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5F530016-5609-5FCF-90A8-8A0981C3E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102" y="4167222"/>
            <a:ext cx="176943" cy="176943"/>
          </a:xfrm>
          <a:prstGeom prst="rect">
            <a:avLst/>
          </a:prstGeom>
        </p:spPr>
      </p:pic>
      <p:sp>
        <p:nvSpPr>
          <p:cNvPr id="68" name="CaixaDeTexto 67">
            <a:extLst>
              <a:ext uri="{FF2B5EF4-FFF2-40B4-BE49-F238E27FC236}">
                <a16:creationId xmlns:a16="http://schemas.microsoft.com/office/drawing/2014/main" id="{6B058A1F-F736-C2D0-F405-034AF58B57AB}"/>
              </a:ext>
            </a:extLst>
          </p:cNvPr>
          <p:cNvSpPr txBox="1"/>
          <p:nvPr/>
        </p:nvSpPr>
        <p:spPr>
          <a:xfrm>
            <a:off x="85425" y="2726466"/>
            <a:ext cx="4871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2. Etapa Análise de Documentação e Input</a:t>
            </a:r>
          </a:p>
        </p:txBody>
      </p:sp>
      <p:sp>
        <p:nvSpPr>
          <p:cNvPr id="69" name="Retângulo de cantos arredondados 41">
            <a:extLst>
              <a:ext uri="{FF2B5EF4-FFF2-40B4-BE49-F238E27FC236}">
                <a16:creationId xmlns:a16="http://schemas.microsoft.com/office/drawing/2014/main" id="{8BE18A45-5D3C-4629-8574-F6C47F138A7F}"/>
              </a:ext>
            </a:extLst>
          </p:cNvPr>
          <p:cNvSpPr/>
          <p:nvPr/>
        </p:nvSpPr>
        <p:spPr>
          <a:xfrm>
            <a:off x="2500900" y="339744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contato com o cliente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0" name="Pentágono 6">
            <a:extLst>
              <a:ext uri="{FF2B5EF4-FFF2-40B4-BE49-F238E27FC236}">
                <a16:creationId xmlns:a16="http://schemas.microsoft.com/office/drawing/2014/main" id="{E4748152-6020-1424-426F-31EB5BD50A2E}"/>
              </a:ext>
            </a:extLst>
          </p:cNvPr>
          <p:cNvSpPr/>
          <p:nvPr/>
        </p:nvSpPr>
        <p:spPr>
          <a:xfrm>
            <a:off x="2525259" y="326287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1" name="Fluxograma: Processo Alternativo 70">
            <a:extLst>
              <a:ext uri="{FF2B5EF4-FFF2-40B4-BE49-F238E27FC236}">
                <a16:creationId xmlns:a16="http://schemas.microsoft.com/office/drawing/2014/main" id="{545D42BD-AD65-4370-A390-3BA802E43365}"/>
              </a:ext>
            </a:extLst>
          </p:cNvPr>
          <p:cNvSpPr/>
          <p:nvPr/>
        </p:nvSpPr>
        <p:spPr>
          <a:xfrm>
            <a:off x="2495751" y="4167222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B040A2FA-4478-0902-2A33-C5C7C2C1B374}"/>
              </a:ext>
            </a:extLst>
          </p:cNvPr>
          <p:cNvCxnSpPr>
            <a:cxnSpLocks/>
            <a:stCxn id="69" idx="2"/>
            <a:endCxn id="71" idx="0"/>
          </p:cNvCxnSpPr>
          <p:nvPr/>
        </p:nvCxnSpPr>
        <p:spPr>
          <a:xfrm>
            <a:off x="2986900" y="4117444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Imagem 72">
            <a:extLst>
              <a:ext uri="{FF2B5EF4-FFF2-40B4-BE49-F238E27FC236}">
                <a16:creationId xmlns:a16="http://schemas.microsoft.com/office/drawing/2014/main" id="{D55BC183-5705-E6D6-EB9A-F49D17878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224" y="3298124"/>
            <a:ext cx="151633" cy="151633"/>
          </a:xfrm>
          <a:prstGeom prst="rect">
            <a:avLst/>
          </a:prstGeom>
        </p:spPr>
      </p:pic>
      <p:pic>
        <p:nvPicPr>
          <p:cNvPr id="74" name="Imagem 73">
            <a:extLst>
              <a:ext uri="{FF2B5EF4-FFF2-40B4-BE49-F238E27FC236}">
                <a16:creationId xmlns:a16="http://schemas.microsoft.com/office/drawing/2014/main" id="{BF497643-2263-B9C4-9DDF-EBED4336B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108" y="4167221"/>
            <a:ext cx="198000" cy="198000"/>
          </a:xfrm>
          <a:prstGeom prst="rect">
            <a:avLst/>
          </a:prstGeom>
        </p:spPr>
      </p:pic>
      <p:pic>
        <p:nvPicPr>
          <p:cNvPr id="75" name="Gráfico 74" descr="Relógio com preenchimento sólido">
            <a:extLst>
              <a:ext uri="{FF2B5EF4-FFF2-40B4-BE49-F238E27FC236}">
                <a16:creationId xmlns:a16="http://schemas.microsoft.com/office/drawing/2014/main" id="{1EA83589-1B42-5817-2CD1-10C8F506D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0652" y="3643400"/>
            <a:ext cx="149545" cy="171384"/>
          </a:xfrm>
          <a:prstGeom prst="rect">
            <a:avLst/>
          </a:prstGeom>
        </p:spPr>
      </p:pic>
      <p:grpSp>
        <p:nvGrpSpPr>
          <p:cNvPr id="76" name="Agrupar 75">
            <a:extLst>
              <a:ext uri="{FF2B5EF4-FFF2-40B4-BE49-F238E27FC236}">
                <a16:creationId xmlns:a16="http://schemas.microsoft.com/office/drawing/2014/main" id="{BC9BCA92-75D8-EF0A-7A17-4E2EF8AC0EB5}"/>
              </a:ext>
            </a:extLst>
          </p:cNvPr>
          <p:cNvGrpSpPr/>
          <p:nvPr/>
        </p:nvGrpSpPr>
        <p:grpSpPr>
          <a:xfrm>
            <a:off x="3576404" y="3296241"/>
            <a:ext cx="1115974" cy="894054"/>
            <a:chOff x="5942909" y="3750870"/>
            <a:chExt cx="1070397" cy="753917"/>
          </a:xfrm>
        </p:grpSpPr>
        <p:sp>
          <p:nvSpPr>
            <p:cNvPr id="77" name="Losango 76">
              <a:extLst>
                <a:ext uri="{FF2B5EF4-FFF2-40B4-BE49-F238E27FC236}">
                  <a16:creationId xmlns:a16="http://schemas.microsoft.com/office/drawing/2014/main" id="{3DC45EDB-6CEF-F0F8-A2B7-EDC231BB388A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373053B6-D35D-5769-262E-43EB7ED02B94}"/>
                </a:ext>
              </a:extLst>
            </p:cNvPr>
            <p:cNvSpPr txBox="1"/>
            <p:nvPr/>
          </p:nvSpPr>
          <p:spPr>
            <a:xfrm>
              <a:off x="6150287" y="3922523"/>
              <a:ext cx="627778" cy="42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Aparelho em Estoque?</a:t>
              </a:r>
            </a:p>
          </p:txBody>
        </p:sp>
      </p:grpSp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59AF8655-B0B6-E648-7C7B-9EE7DE131BFB}"/>
              </a:ext>
            </a:extLst>
          </p:cNvPr>
          <p:cNvCxnSpPr>
            <a:cxnSpLocks/>
            <a:stCxn id="69" idx="3"/>
            <a:endCxn id="77" idx="1"/>
          </p:cNvCxnSpPr>
          <p:nvPr/>
        </p:nvCxnSpPr>
        <p:spPr>
          <a:xfrm flipV="1">
            <a:off x="3472900" y="3743268"/>
            <a:ext cx="103504" cy="1417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: Angulado 79">
            <a:extLst>
              <a:ext uri="{FF2B5EF4-FFF2-40B4-BE49-F238E27FC236}">
                <a16:creationId xmlns:a16="http://schemas.microsoft.com/office/drawing/2014/main" id="{6BA18F91-D6C2-2990-B33B-CE5D1856E729}"/>
              </a:ext>
            </a:extLst>
          </p:cNvPr>
          <p:cNvCxnSpPr>
            <a:cxnSpLocks/>
            <a:stCxn id="77" idx="0"/>
            <a:endCxn id="84" idx="1"/>
          </p:cNvCxnSpPr>
          <p:nvPr/>
        </p:nvCxnSpPr>
        <p:spPr>
          <a:xfrm rot="5400000" flipH="1" flipV="1">
            <a:off x="4506452" y="2871128"/>
            <a:ext cx="53053" cy="797175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: Angulado 80">
            <a:extLst>
              <a:ext uri="{FF2B5EF4-FFF2-40B4-BE49-F238E27FC236}">
                <a16:creationId xmlns:a16="http://schemas.microsoft.com/office/drawing/2014/main" id="{CAD8E902-62C9-FC38-E155-0836D0591B65}"/>
              </a:ext>
            </a:extLst>
          </p:cNvPr>
          <p:cNvCxnSpPr>
            <a:cxnSpLocks/>
            <a:stCxn id="77" idx="2"/>
            <a:endCxn id="88" idx="1"/>
          </p:cNvCxnSpPr>
          <p:nvPr/>
        </p:nvCxnSpPr>
        <p:spPr>
          <a:xfrm rot="16200000" flipH="1">
            <a:off x="4377162" y="3947524"/>
            <a:ext cx="337958" cy="823500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79D49630-BD0B-8F1E-5BFF-07616B7844A6}"/>
              </a:ext>
            </a:extLst>
          </p:cNvPr>
          <p:cNvSpPr txBox="1"/>
          <p:nvPr/>
        </p:nvSpPr>
        <p:spPr>
          <a:xfrm>
            <a:off x="4256057" y="314158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40698939-07FB-297B-F03E-B54EA9DC16A7}"/>
              </a:ext>
            </a:extLst>
          </p:cNvPr>
          <p:cNvSpPr txBox="1"/>
          <p:nvPr/>
        </p:nvSpPr>
        <p:spPr>
          <a:xfrm>
            <a:off x="4269782" y="4440127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84" name="Retângulo de cantos arredondados 41">
            <a:extLst>
              <a:ext uri="{FF2B5EF4-FFF2-40B4-BE49-F238E27FC236}">
                <a16:creationId xmlns:a16="http://schemas.microsoft.com/office/drawing/2014/main" id="{D6677AF7-9EA7-0873-FB99-266544D802F4}"/>
              </a:ext>
            </a:extLst>
          </p:cNvPr>
          <p:cNvSpPr/>
          <p:nvPr/>
        </p:nvSpPr>
        <p:spPr>
          <a:xfrm>
            <a:off x="4931566" y="288318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Disponibilizar equipamento</a:t>
            </a:r>
          </a:p>
        </p:txBody>
      </p:sp>
      <p:sp>
        <p:nvSpPr>
          <p:cNvPr id="85" name="Pentágono 6">
            <a:extLst>
              <a:ext uri="{FF2B5EF4-FFF2-40B4-BE49-F238E27FC236}">
                <a16:creationId xmlns:a16="http://schemas.microsoft.com/office/drawing/2014/main" id="{6068D945-7572-EB43-8D46-BC9149395618}"/>
              </a:ext>
            </a:extLst>
          </p:cNvPr>
          <p:cNvSpPr/>
          <p:nvPr/>
        </p:nvSpPr>
        <p:spPr>
          <a:xfrm>
            <a:off x="4931566" y="2763470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7996B91C-F6B5-1C07-337E-C79625D5C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668" y="2783807"/>
            <a:ext cx="198000" cy="198000"/>
          </a:xfrm>
          <a:prstGeom prst="rect">
            <a:avLst/>
          </a:prstGeom>
        </p:spPr>
      </p:pic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4B121C7A-9EE7-C731-4425-3ACF5C50362D}"/>
              </a:ext>
            </a:extLst>
          </p:cNvPr>
          <p:cNvCxnSpPr>
            <a:cxnSpLocks/>
            <a:stCxn id="84" idx="3"/>
            <a:endCxn id="94" idx="1"/>
          </p:cNvCxnSpPr>
          <p:nvPr/>
        </p:nvCxnSpPr>
        <p:spPr>
          <a:xfrm>
            <a:off x="5903566" y="3243188"/>
            <a:ext cx="184104" cy="475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tângulo de cantos arredondados 41">
            <a:extLst>
              <a:ext uri="{FF2B5EF4-FFF2-40B4-BE49-F238E27FC236}">
                <a16:creationId xmlns:a16="http://schemas.microsoft.com/office/drawing/2014/main" id="{B1A3C9F5-7F64-749A-215A-52BC5517E980}"/>
              </a:ext>
            </a:extLst>
          </p:cNvPr>
          <p:cNvSpPr/>
          <p:nvPr/>
        </p:nvSpPr>
        <p:spPr>
          <a:xfrm>
            <a:off x="4957891" y="416825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Comprar equipamento</a:t>
            </a:r>
          </a:p>
        </p:txBody>
      </p:sp>
      <p:sp>
        <p:nvSpPr>
          <p:cNvPr id="89" name="Pentágono 6">
            <a:extLst>
              <a:ext uri="{FF2B5EF4-FFF2-40B4-BE49-F238E27FC236}">
                <a16:creationId xmlns:a16="http://schemas.microsoft.com/office/drawing/2014/main" id="{CA0A57A3-4B59-4CB7-63C3-B30AEC133163}"/>
              </a:ext>
            </a:extLst>
          </p:cNvPr>
          <p:cNvSpPr/>
          <p:nvPr/>
        </p:nvSpPr>
        <p:spPr>
          <a:xfrm>
            <a:off x="4957891" y="4048535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0" name="Imagem 89">
            <a:extLst>
              <a:ext uri="{FF2B5EF4-FFF2-40B4-BE49-F238E27FC236}">
                <a16:creationId xmlns:a16="http://schemas.microsoft.com/office/drawing/2014/main" id="{D9310216-B6AF-3043-7250-E574124C1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993" y="4068872"/>
            <a:ext cx="198000" cy="198000"/>
          </a:xfrm>
          <a:prstGeom prst="rect">
            <a:avLst/>
          </a:prstGeom>
        </p:spPr>
      </p:pic>
      <p:sp>
        <p:nvSpPr>
          <p:cNvPr id="91" name="Retângulo: Único Canto Arredondado 90">
            <a:extLst>
              <a:ext uri="{FF2B5EF4-FFF2-40B4-BE49-F238E27FC236}">
                <a16:creationId xmlns:a16="http://schemas.microsoft.com/office/drawing/2014/main" id="{2EB05794-3A8B-D1BB-3325-6B599D70E450}"/>
              </a:ext>
            </a:extLst>
          </p:cNvPr>
          <p:cNvSpPr/>
          <p:nvPr/>
        </p:nvSpPr>
        <p:spPr>
          <a:xfrm>
            <a:off x="6008400" y="4645003"/>
            <a:ext cx="928800" cy="180731"/>
          </a:xfrm>
          <a:prstGeom prst="round1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45 á 60 Dias</a:t>
            </a:r>
            <a:endParaRPr kumimoji="0" lang="pt-BR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/>
              <a:ea typeface="+mn-ea"/>
              <a:cs typeface="AMX" panose="020B0604020202020204" charset="0"/>
            </a:endParaRPr>
          </a:p>
        </p:txBody>
      </p:sp>
      <p:pic>
        <p:nvPicPr>
          <p:cNvPr id="92" name="Gráfico 91" descr="Relógio com preenchimento sólido">
            <a:extLst>
              <a:ext uri="{FF2B5EF4-FFF2-40B4-BE49-F238E27FC236}">
                <a16:creationId xmlns:a16="http://schemas.microsoft.com/office/drawing/2014/main" id="{89C830F4-004F-F75E-3B9B-BCAC9AFB2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2565" y="4651913"/>
            <a:ext cx="149545" cy="171384"/>
          </a:xfrm>
          <a:prstGeom prst="rect">
            <a:avLst/>
          </a:prstGeom>
        </p:spPr>
      </p:pic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AA9177D6-F89C-730B-D660-05D840026AC7}"/>
              </a:ext>
            </a:extLst>
          </p:cNvPr>
          <p:cNvCxnSpPr>
            <a:cxnSpLocks/>
            <a:stCxn id="94" idx="2"/>
            <a:endCxn id="97" idx="2"/>
          </p:cNvCxnSpPr>
          <p:nvPr/>
        </p:nvCxnSpPr>
        <p:spPr>
          <a:xfrm>
            <a:off x="6573670" y="360794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Retângulo de cantos arredondados 41">
            <a:extLst>
              <a:ext uri="{FF2B5EF4-FFF2-40B4-BE49-F238E27FC236}">
                <a16:creationId xmlns:a16="http://schemas.microsoft.com/office/drawing/2014/main" id="{96AE32CD-03C7-BD50-18B8-B04AA1C5D6A0}"/>
              </a:ext>
            </a:extLst>
          </p:cNvPr>
          <p:cNvSpPr/>
          <p:nvPr/>
        </p:nvSpPr>
        <p:spPr>
          <a:xfrm>
            <a:off x="6087670" y="288794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nota fiscal</a:t>
            </a:r>
          </a:p>
        </p:txBody>
      </p:sp>
      <p:sp>
        <p:nvSpPr>
          <p:cNvPr id="95" name="Pentágono 6">
            <a:extLst>
              <a:ext uri="{FF2B5EF4-FFF2-40B4-BE49-F238E27FC236}">
                <a16:creationId xmlns:a16="http://schemas.microsoft.com/office/drawing/2014/main" id="{AA5B26E5-08A6-A9EC-5FEB-426AEE6D6C83}"/>
              </a:ext>
            </a:extLst>
          </p:cNvPr>
          <p:cNvSpPr/>
          <p:nvPr/>
        </p:nvSpPr>
        <p:spPr>
          <a:xfrm>
            <a:off x="6102337" y="277151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6" name="Imagem 95">
            <a:extLst>
              <a:ext uri="{FF2B5EF4-FFF2-40B4-BE49-F238E27FC236}">
                <a16:creationId xmlns:a16="http://schemas.microsoft.com/office/drawing/2014/main" id="{11CF1E92-A7D0-1C68-1B95-7C2CABFCF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3185" y="2791851"/>
            <a:ext cx="198000" cy="198000"/>
          </a:xfrm>
          <a:prstGeom prst="rect">
            <a:avLst/>
          </a:prstGeom>
        </p:spPr>
      </p:pic>
      <p:sp>
        <p:nvSpPr>
          <p:cNvPr id="97" name="Fluxograma: Processo Alternativo 96">
            <a:extLst>
              <a:ext uri="{FF2B5EF4-FFF2-40B4-BE49-F238E27FC236}">
                <a16:creationId xmlns:a16="http://schemas.microsoft.com/office/drawing/2014/main" id="{A2BD7730-75CE-9F73-E93D-DADA4535894F}"/>
              </a:ext>
            </a:extLst>
          </p:cNvPr>
          <p:cNvSpPr/>
          <p:nvPr/>
        </p:nvSpPr>
        <p:spPr>
          <a:xfrm>
            <a:off x="6113153" y="369965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98" name="Imagem 97">
            <a:extLst>
              <a:ext uri="{FF2B5EF4-FFF2-40B4-BE49-F238E27FC236}">
                <a16:creationId xmlns:a16="http://schemas.microsoft.com/office/drawing/2014/main" id="{B52099D7-27C2-11A8-8A25-BFA3EF4CE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91" y="3699654"/>
            <a:ext cx="198000" cy="198000"/>
          </a:xfrm>
          <a:prstGeom prst="rect">
            <a:avLst/>
          </a:prstGeom>
        </p:spPr>
      </p:pic>
      <p:cxnSp>
        <p:nvCxnSpPr>
          <p:cNvPr id="99" name="Conector de Seta Reta 98">
            <a:extLst>
              <a:ext uri="{FF2B5EF4-FFF2-40B4-BE49-F238E27FC236}">
                <a16:creationId xmlns:a16="http://schemas.microsoft.com/office/drawing/2014/main" id="{AD9C9107-2407-FEFD-1DEB-9BF9D6A8F8D6}"/>
              </a:ext>
            </a:extLst>
          </p:cNvPr>
          <p:cNvCxnSpPr>
            <a:cxnSpLocks/>
            <a:stCxn id="94" idx="3"/>
            <a:endCxn id="102" idx="1"/>
          </p:cNvCxnSpPr>
          <p:nvPr/>
        </p:nvCxnSpPr>
        <p:spPr>
          <a:xfrm flipV="1">
            <a:off x="7059670" y="3237060"/>
            <a:ext cx="210564" cy="1088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: Angulado 99">
            <a:extLst>
              <a:ext uri="{FF2B5EF4-FFF2-40B4-BE49-F238E27FC236}">
                <a16:creationId xmlns:a16="http://schemas.microsoft.com/office/drawing/2014/main" id="{C613EB41-1290-220E-CFAD-DF56F297614D}"/>
              </a:ext>
            </a:extLst>
          </p:cNvPr>
          <p:cNvCxnSpPr>
            <a:cxnSpLocks/>
            <a:stCxn id="88" idx="3"/>
            <a:endCxn id="97" idx="2"/>
          </p:cNvCxnSpPr>
          <p:nvPr/>
        </p:nvCxnSpPr>
        <p:spPr>
          <a:xfrm flipV="1">
            <a:off x="5929891" y="3897655"/>
            <a:ext cx="647662" cy="63059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to 100">
            <a:extLst>
              <a:ext uri="{FF2B5EF4-FFF2-40B4-BE49-F238E27FC236}">
                <a16:creationId xmlns:a16="http://schemas.microsoft.com/office/drawing/2014/main" id="{6F541C7B-844C-8833-88B8-D083CD1C63F1}"/>
              </a:ext>
            </a:extLst>
          </p:cNvPr>
          <p:cNvCxnSpPr>
            <a:cxnSpLocks/>
            <a:stCxn id="102" idx="2"/>
            <a:endCxn id="105" idx="2"/>
          </p:cNvCxnSpPr>
          <p:nvPr/>
        </p:nvCxnSpPr>
        <p:spPr>
          <a:xfrm>
            <a:off x="7756234" y="3597060"/>
            <a:ext cx="3883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tângulo de cantos arredondados 41">
            <a:extLst>
              <a:ext uri="{FF2B5EF4-FFF2-40B4-BE49-F238E27FC236}">
                <a16:creationId xmlns:a16="http://schemas.microsoft.com/office/drawing/2014/main" id="{6273FAC9-A7FF-648C-200C-4BC4709534CB}"/>
              </a:ext>
            </a:extLst>
          </p:cNvPr>
          <p:cNvSpPr/>
          <p:nvPr/>
        </p:nvSpPr>
        <p:spPr>
          <a:xfrm>
            <a:off x="7270234" y="287706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para triangulação e avançar card</a:t>
            </a:r>
          </a:p>
        </p:txBody>
      </p:sp>
      <p:sp>
        <p:nvSpPr>
          <p:cNvPr id="103" name="Pentágono 6">
            <a:extLst>
              <a:ext uri="{FF2B5EF4-FFF2-40B4-BE49-F238E27FC236}">
                <a16:creationId xmlns:a16="http://schemas.microsoft.com/office/drawing/2014/main" id="{EA90C4F0-9BF6-B18C-D86D-795CF255599A}"/>
              </a:ext>
            </a:extLst>
          </p:cNvPr>
          <p:cNvSpPr/>
          <p:nvPr/>
        </p:nvSpPr>
        <p:spPr>
          <a:xfrm>
            <a:off x="7284901" y="2760631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4" name="Imagem 103">
            <a:extLst>
              <a:ext uri="{FF2B5EF4-FFF2-40B4-BE49-F238E27FC236}">
                <a16:creationId xmlns:a16="http://schemas.microsoft.com/office/drawing/2014/main" id="{27731887-BD26-3F39-3CEB-A3A749A55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749" y="2780971"/>
            <a:ext cx="198000" cy="198000"/>
          </a:xfrm>
          <a:prstGeom prst="rect">
            <a:avLst/>
          </a:prstGeom>
        </p:spPr>
      </p:pic>
      <p:sp>
        <p:nvSpPr>
          <p:cNvPr id="105" name="Fluxograma: Processo Alternativo 104">
            <a:extLst>
              <a:ext uri="{FF2B5EF4-FFF2-40B4-BE49-F238E27FC236}">
                <a16:creationId xmlns:a16="http://schemas.microsoft.com/office/drawing/2014/main" id="{98282D1A-DEDD-FD8E-B4C8-93477890923A}"/>
              </a:ext>
            </a:extLst>
          </p:cNvPr>
          <p:cNvSpPr/>
          <p:nvPr/>
        </p:nvSpPr>
        <p:spPr>
          <a:xfrm>
            <a:off x="7295717" y="368877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06" name="Imagem 105">
            <a:extLst>
              <a:ext uri="{FF2B5EF4-FFF2-40B4-BE49-F238E27FC236}">
                <a16:creationId xmlns:a16="http://schemas.microsoft.com/office/drawing/2014/main" id="{2FB8B495-4ED1-7565-B9C3-8F26B8EA6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6655" y="3688774"/>
            <a:ext cx="198000" cy="198000"/>
          </a:xfrm>
          <a:prstGeom prst="rect">
            <a:avLst/>
          </a:prstGeom>
        </p:spPr>
      </p:pic>
      <p:cxnSp>
        <p:nvCxnSpPr>
          <p:cNvPr id="107" name="Conector de Seta Reta 106">
            <a:extLst>
              <a:ext uri="{FF2B5EF4-FFF2-40B4-BE49-F238E27FC236}">
                <a16:creationId xmlns:a16="http://schemas.microsoft.com/office/drawing/2014/main" id="{CC0FBEC7-1AA4-F74B-EE55-3AB3A40F4A2B}"/>
              </a:ext>
            </a:extLst>
          </p:cNvPr>
          <p:cNvCxnSpPr>
            <a:cxnSpLocks/>
            <a:stCxn id="102" idx="3"/>
          </p:cNvCxnSpPr>
          <p:nvPr/>
        </p:nvCxnSpPr>
        <p:spPr>
          <a:xfrm>
            <a:off x="8242234" y="3237060"/>
            <a:ext cx="160840" cy="396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to 107">
            <a:extLst>
              <a:ext uri="{FF2B5EF4-FFF2-40B4-BE49-F238E27FC236}">
                <a16:creationId xmlns:a16="http://schemas.microsoft.com/office/drawing/2014/main" id="{6AC7D873-96FD-52B9-072C-2C1B5CB71F1F}"/>
              </a:ext>
            </a:extLst>
          </p:cNvPr>
          <p:cNvCxnSpPr>
            <a:cxnSpLocks/>
            <a:stCxn id="109" idx="2"/>
            <a:endCxn id="112" idx="0"/>
          </p:cNvCxnSpPr>
          <p:nvPr/>
        </p:nvCxnSpPr>
        <p:spPr>
          <a:xfrm>
            <a:off x="8928079" y="3589972"/>
            <a:ext cx="3883" cy="91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tângulo de cantos arredondados 41">
            <a:extLst>
              <a:ext uri="{FF2B5EF4-FFF2-40B4-BE49-F238E27FC236}">
                <a16:creationId xmlns:a16="http://schemas.microsoft.com/office/drawing/2014/main" id="{2A157DD3-A1EF-C4AC-C2A8-6898D2975112}"/>
              </a:ext>
            </a:extLst>
          </p:cNvPr>
          <p:cNvSpPr/>
          <p:nvPr/>
        </p:nvSpPr>
        <p:spPr>
          <a:xfrm>
            <a:off x="8442079" y="286997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realizar triangulação </a:t>
            </a:r>
          </a:p>
        </p:txBody>
      </p:sp>
      <p:sp>
        <p:nvSpPr>
          <p:cNvPr id="110" name="Pentágono 6">
            <a:extLst>
              <a:ext uri="{FF2B5EF4-FFF2-40B4-BE49-F238E27FC236}">
                <a16:creationId xmlns:a16="http://schemas.microsoft.com/office/drawing/2014/main" id="{DAE7FD5D-5237-E75A-58A0-CA270935714B}"/>
              </a:ext>
            </a:extLst>
          </p:cNvPr>
          <p:cNvSpPr/>
          <p:nvPr/>
        </p:nvSpPr>
        <p:spPr>
          <a:xfrm>
            <a:off x="8456746" y="275354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11" name="Imagem 110">
            <a:extLst>
              <a:ext uri="{FF2B5EF4-FFF2-40B4-BE49-F238E27FC236}">
                <a16:creationId xmlns:a16="http://schemas.microsoft.com/office/drawing/2014/main" id="{4A8AB3C8-AF18-BEC0-7FA2-3FACA1666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7594" y="2773883"/>
            <a:ext cx="198000" cy="198000"/>
          </a:xfrm>
          <a:prstGeom prst="rect">
            <a:avLst/>
          </a:prstGeom>
        </p:spPr>
      </p:pic>
      <p:sp>
        <p:nvSpPr>
          <p:cNvPr id="112" name="Fluxograma: Processo Alternativo 111">
            <a:extLst>
              <a:ext uri="{FF2B5EF4-FFF2-40B4-BE49-F238E27FC236}">
                <a16:creationId xmlns:a16="http://schemas.microsoft.com/office/drawing/2014/main" id="{EE41DC6E-7A75-49CE-78ED-C047ADA2164C}"/>
              </a:ext>
            </a:extLst>
          </p:cNvPr>
          <p:cNvSpPr/>
          <p:nvPr/>
        </p:nvSpPr>
        <p:spPr>
          <a:xfrm>
            <a:off x="8467562" y="368168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13" name="Imagem 112">
            <a:extLst>
              <a:ext uri="{FF2B5EF4-FFF2-40B4-BE49-F238E27FC236}">
                <a16:creationId xmlns:a16="http://schemas.microsoft.com/office/drawing/2014/main" id="{37DE8903-0983-6186-CE4B-B6EB58AE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500" y="3681686"/>
            <a:ext cx="198000" cy="198000"/>
          </a:xfrm>
          <a:prstGeom prst="rect">
            <a:avLst/>
          </a:prstGeom>
        </p:spPr>
      </p:pic>
      <p:cxnSp>
        <p:nvCxnSpPr>
          <p:cNvPr id="114" name="Conector de Seta Reta 113">
            <a:extLst>
              <a:ext uri="{FF2B5EF4-FFF2-40B4-BE49-F238E27FC236}">
                <a16:creationId xmlns:a16="http://schemas.microsoft.com/office/drawing/2014/main" id="{C2B94597-9804-548A-27B9-73E05813776C}"/>
              </a:ext>
            </a:extLst>
          </p:cNvPr>
          <p:cNvCxnSpPr>
            <a:cxnSpLocks/>
            <a:stCxn id="109" idx="3"/>
          </p:cNvCxnSpPr>
          <p:nvPr/>
        </p:nvCxnSpPr>
        <p:spPr>
          <a:xfrm>
            <a:off x="9414079" y="3229972"/>
            <a:ext cx="148901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C7E4F08D-0583-5672-3E06-B49BD5042BC4}"/>
              </a:ext>
            </a:extLst>
          </p:cNvPr>
          <p:cNvCxnSpPr>
            <a:cxnSpLocks/>
            <a:stCxn id="116" idx="2"/>
            <a:endCxn id="119" idx="2"/>
          </p:cNvCxnSpPr>
          <p:nvPr/>
        </p:nvCxnSpPr>
        <p:spPr>
          <a:xfrm>
            <a:off x="11321312" y="3565408"/>
            <a:ext cx="632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" name="Retângulo de cantos arredondados 41">
            <a:extLst>
              <a:ext uri="{FF2B5EF4-FFF2-40B4-BE49-F238E27FC236}">
                <a16:creationId xmlns:a16="http://schemas.microsoft.com/office/drawing/2014/main" id="{A50800C9-B2EE-0BCF-C3E8-E6AFC4EFC7B6}"/>
              </a:ext>
            </a:extLst>
          </p:cNvPr>
          <p:cNvSpPr/>
          <p:nvPr/>
        </p:nvSpPr>
        <p:spPr>
          <a:xfrm>
            <a:off x="10768262" y="2845408"/>
            <a:ext cx="110609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Entregar aparelho e  tirar foto documento e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serfie</a:t>
            </a: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117" name="Pentágono 6">
            <a:extLst>
              <a:ext uri="{FF2B5EF4-FFF2-40B4-BE49-F238E27FC236}">
                <a16:creationId xmlns:a16="http://schemas.microsoft.com/office/drawing/2014/main" id="{B1470875-218E-0C78-7AA8-9813D84807B6}"/>
              </a:ext>
            </a:extLst>
          </p:cNvPr>
          <p:cNvSpPr/>
          <p:nvPr/>
        </p:nvSpPr>
        <p:spPr>
          <a:xfrm>
            <a:off x="10782930" y="2711535"/>
            <a:ext cx="964941" cy="21544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18" name="Imagem 117">
            <a:extLst>
              <a:ext uri="{FF2B5EF4-FFF2-40B4-BE49-F238E27FC236}">
                <a16:creationId xmlns:a16="http://schemas.microsoft.com/office/drawing/2014/main" id="{A784A3AD-BADE-F40E-10A6-3ED880D356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9522" y="2714866"/>
            <a:ext cx="198000" cy="198000"/>
          </a:xfrm>
          <a:prstGeom prst="rect">
            <a:avLst/>
          </a:prstGeom>
        </p:spPr>
      </p:pic>
      <p:sp>
        <p:nvSpPr>
          <p:cNvPr id="119" name="Fluxograma: Processo Alternativo 118">
            <a:extLst>
              <a:ext uri="{FF2B5EF4-FFF2-40B4-BE49-F238E27FC236}">
                <a16:creationId xmlns:a16="http://schemas.microsoft.com/office/drawing/2014/main" id="{0CE60F27-9474-E63F-ADA8-B268240B22B9}"/>
              </a:ext>
            </a:extLst>
          </p:cNvPr>
          <p:cNvSpPr/>
          <p:nvPr/>
        </p:nvSpPr>
        <p:spPr>
          <a:xfrm>
            <a:off x="10857544" y="365712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20" name="Imagem 119">
            <a:extLst>
              <a:ext uri="{FF2B5EF4-FFF2-40B4-BE49-F238E27FC236}">
                <a16:creationId xmlns:a16="http://schemas.microsoft.com/office/drawing/2014/main" id="{0429298B-F407-5AF8-F12E-CA676E6CD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8482" y="3657122"/>
            <a:ext cx="198000" cy="198000"/>
          </a:xfrm>
          <a:prstGeom prst="rect">
            <a:avLst/>
          </a:prstGeom>
        </p:spPr>
      </p:pic>
      <p:sp>
        <p:nvSpPr>
          <p:cNvPr id="121" name="Fluxograma: Processo Alternativo 120">
            <a:extLst>
              <a:ext uri="{FF2B5EF4-FFF2-40B4-BE49-F238E27FC236}">
                <a16:creationId xmlns:a16="http://schemas.microsoft.com/office/drawing/2014/main" id="{4EB35E05-F0E2-CB5B-93EB-31E57C00594E}"/>
              </a:ext>
            </a:extLst>
          </p:cNvPr>
          <p:cNvSpPr/>
          <p:nvPr/>
        </p:nvSpPr>
        <p:spPr>
          <a:xfrm>
            <a:off x="2512791" y="4421498"/>
            <a:ext cx="987885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Meios de comunicação</a:t>
            </a:r>
          </a:p>
        </p:txBody>
      </p:sp>
      <p:cxnSp>
        <p:nvCxnSpPr>
          <p:cNvPr id="122" name="Conector reto 121">
            <a:extLst>
              <a:ext uri="{FF2B5EF4-FFF2-40B4-BE49-F238E27FC236}">
                <a16:creationId xmlns:a16="http://schemas.microsoft.com/office/drawing/2014/main" id="{C551929D-D7E1-DC3F-3BDC-12DB83000039}"/>
              </a:ext>
            </a:extLst>
          </p:cNvPr>
          <p:cNvCxnSpPr>
            <a:cxnSpLocks/>
            <a:endCxn id="121" idx="0"/>
          </p:cNvCxnSpPr>
          <p:nvPr/>
        </p:nvCxnSpPr>
        <p:spPr>
          <a:xfrm>
            <a:off x="3003940" y="4371720"/>
            <a:ext cx="2794" cy="4977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3" name="Imagem 122">
            <a:extLst>
              <a:ext uri="{FF2B5EF4-FFF2-40B4-BE49-F238E27FC236}">
                <a16:creationId xmlns:a16="http://schemas.microsoft.com/office/drawing/2014/main" id="{D57864A2-2696-25CE-DA27-F1E8EDFEE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148" y="4421497"/>
            <a:ext cx="198000" cy="198000"/>
          </a:xfrm>
          <a:prstGeom prst="rect">
            <a:avLst/>
          </a:prstGeom>
        </p:spPr>
      </p:pic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6159011A-1EAD-8FB4-B371-C1BAC5376E7E}"/>
              </a:ext>
            </a:extLst>
          </p:cNvPr>
          <p:cNvCxnSpPr>
            <a:cxnSpLocks/>
            <a:stCxn id="126" idx="2"/>
            <a:endCxn id="132" idx="2"/>
          </p:cNvCxnSpPr>
          <p:nvPr/>
        </p:nvCxnSpPr>
        <p:spPr>
          <a:xfrm flipH="1">
            <a:off x="10076091" y="3573698"/>
            <a:ext cx="8501" cy="54374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tângulo de cantos arredondados 41">
            <a:extLst>
              <a:ext uri="{FF2B5EF4-FFF2-40B4-BE49-F238E27FC236}">
                <a16:creationId xmlns:a16="http://schemas.microsoft.com/office/drawing/2014/main" id="{8C85E025-B92B-AF5A-F202-14FD9052BAA2}"/>
              </a:ext>
            </a:extLst>
          </p:cNvPr>
          <p:cNvSpPr/>
          <p:nvPr/>
        </p:nvSpPr>
        <p:spPr>
          <a:xfrm>
            <a:off x="9598592" y="285369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nota fiscal e avançar card </a:t>
            </a:r>
          </a:p>
        </p:txBody>
      </p:sp>
      <p:sp>
        <p:nvSpPr>
          <p:cNvPr id="127" name="Pentágono 6">
            <a:extLst>
              <a:ext uri="{FF2B5EF4-FFF2-40B4-BE49-F238E27FC236}">
                <a16:creationId xmlns:a16="http://schemas.microsoft.com/office/drawing/2014/main" id="{63531C4E-3A2B-6535-B188-6EAED5E10BBB}"/>
              </a:ext>
            </a:extLst>
          </p:cNvPr>
          <p:cNvSpPr/>
          <p:nvPr/>
        </p:nvSpPr>
        <p:spPr>
          <a:xfrm>
            <a:off x="9613259" y="2737269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Verificar com a Rô</a:t>
            </a:r>
          </a:p>
        </p:txBody>
      </p:sp>
      <p:pic>
        <p:nvPicPr>
          <p:cNvPr id="128" name="Imagem 127">
            <a:extLst>
              <a:ext uri="{FF2B5EF4-FFF2-40B4-BE49-F238E27FC236}">
                <a16:creationId xmlns:a16="http://schemas.microsoft.com/office/drawing/2014/main" id="{FFC688C1-FBAC-6286-FC43-E014FA7D8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107" y="2757609"/>
            <a:ext cx="198000" cy="198000"/>
          </a:xfrm>
          <a:prstGeom prst="rect">
            <a:avLst/>
          </a:prstGeom>
        </p:spPr>
      </p:pic>
      <p:sp>
        <p:nvSpPr>
          <p:cNvPr id="129" name="Fluxograma: Processo Alternativo 128">
            <a:extLst>
              <a:ext uri="{FF2B5EF4-FFF2-40B4-BE49-F238E27FC236}">
                <a16:creationId xmlns:a16="http://schemas.microsoft.com/office/drawing/2014/main" id="{DB98E819-C236-67CD-7C62-F9842F766232}"/>
              </a:ext>
            </a:extLst>
          </p:cNvPr>
          <p:cNvSpPr/>
          <p:nvPr/>
        </p:nvSpPr>
        <p:spPr>
          <a:xfrm>
            <a:off x="9624075" y="366541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30" name="Imagem 129">
            <a:extLst>
              <a:ext uri="{FF2B5EF4-FFF2-40B4-BE49-F238E27FC236}">
                <a16:creationId xmlns:a16="http://schemas.microsoft.com/office/drawing/2014/main" id="{8DC85A05-8039-B083-1954-3DE78F3D3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013" y="3665412"/>
            <a:ext cx="198000" cy="198000"/>
          </a:xfrm>
          <a:prstGeom prst="rect">
            <a:avLst/>
          </a:prstGeom>
        </p:spPr>
      </p:pic>
      <p:cxnSp>
        <p:nvCxnSpPr>
          <p:cNvPr id="131" name="Conector de Seta Reta 130">
            <a:extLst>
              <a:ext uri="{FF2B5EF4-FFF2-40B4-BE49-F238E27FC236}">
                <a16:creationId xmlns:a16="http://schemas.microsoft.com/office/drawing/2014/main" id="{0270CF6E-9369-7C1F-A39B-1A43062A8219}"/>
              </a:ext>
            </a:extLst>
          </p:cNvPr>
          <p:cNvCxnSpPr>
            <a:cxnSpLocks/>
            <a:stCxn id="126" idx="3"/>
            <a:endCxn id="116" idx="1"/>
          </p:cNvCxnSpPr>
          <p:nvPr/>
        </p:nvCxnSpPr>
        <p:spPr>
          <a:xfrm flipV="1">
            <a:off x="10570592" y="3205408"/>
            <a:ext cx="197670" cy="829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Fluxograma: Processo Alternativo 131">
            <a:extLst>
              <a:ext uri="{FF2B5EF4-FFF2-40B4-BE49-F238E27FC236}">
                <a16:creationId xmlns:a16="http://schemas.microsoft.com/office/drawing/2014/main" id="{D2567C68-B1D5-C2E0-65A5-71F9554E0F7E}"/>
              </a:ext>
            </a:extLst>
          </p:cNvPr>
          <p:cNvSpPr/>
          <p:nvPr/>
        </p:nvSpPr>
        <p:spPr>
          <a:xfrm>
            <a:off x="9611691" y="391944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33" name="Imagem 132">
            <a:extLst>
              <a:ext uri="{FF2B5EF4-FFF2-40B4-BE49-F238E27FC236}">
                <a16:creationId xmlns:a16="http://schemas.microsoft.com/office/drawing/2014/main" id="{50DEB785-062B-8F3B-A3A2-AF62A56D1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629" y="3919443"/>
            <a:ext cx="198000" cy="198000"/>
          </a:xfrm>
          <a:prstGeom prst="rect">
            <a:avLst/>
          </a:prstGeom>
        </p:spPr>
      </p:pic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29708744-9370-1289-C734-D2F6CBF23E4F}"/>
              </a:ext>
            </a:extLst>
          </p:cNvPr>
          <p:cNvCxnSpPr>
            <a:cxnSpLocks/>
          </p:cNvCxnSpPr>
          <p:nvPr/>
        </p:nvCxnSpPr>
        <p:spPr>
          <a:xfrm flipH="1">
            <a:off x="317638" y="3205408"/>
            <a:ext cx="11556723" cy="2455837"/>
          </a:xfrm>
          <a:prstGeom prst="bentConnector5">
            <a:avLst>
              <a:gd name="adj1" fmla="val -1334"/>
              <a:gd name="adj2" fmla="val 74678"/>
              <a:gd name="adj3" fmla="val 101978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Retângulo de cantos arredondados 41">
            <a:extLst>
              <a:ext uri="{FF2B5EF4-FFF2-40B4-BE49-F238E27FC236}">
                <a16:creationId xmlns:a16="http://schemas.microsoft.com/office/drawing/2014/main" id="{AE441748-D3A6-62DB-89DD-619C466819F4}"/>
              </a:ext>
            </a:extLst>
          </p:cNvPr>
          <p:cNvSpPr/>
          <p:nvPr/>
        </p:nvSpPr>
        <p:spPr>
          <a:xfrm>
            <a:off x="1626040" y="562150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Validar informações e concluir Card</a:t>
            </a:r>
          </a:p>
        </p:txBody>
      </p:sp>
      <p:sp>
        <p:nvSpPr>
          <p:cNvPr id="201" name="Pentágono 6">
            <a:extLst>
              <a:ext uri="{FF2B5EF4-FFF2-40B4-BE49-F238E27FC236}">
                <a16:creationId xmlns:a16="http://schemas.microsoft.com/office/drawing/2014/main" id="{0C4E08A2-FC43-136F-7E28-E2979910AA7A}"/>
              </a:ext>
            </a:extLst>
          </p:cNvPr>
          <p:cNvSpPr/>
          <p:nvPr/>
        </p:nvSpPr>
        <p:spPr>
          <a:xfrm>
            <a:off x="1640707" y="5505075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202" name="Imagem 201">
            <a:extLst>
              <a:ext uri="{FF2B5EF4-FFF2-40B4-BE49-F238E27FC236}">
                <a16:creationId xmlns:a16="http://schemas.microsoft.com/office/drawing/2014/main" id="{9896AD83-B604-632A-A198-40BA0DED1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555" y="5525415"/>
            <a:ext cx="198000" cy="198000"/>
          </a:xfrm>
          <a:prstGeom prst="rect">
            <a:avLst/>
          </a:prstGeom>
        </p:spPr>
      </p:pic>
      <p:sp>
        <p:nvSpPr>
          <p:cNvPr id="203" name="Fluxograma: Processo Alternativo 202">
            <a:extLst>
              <a:ext uri="{FF2B5EF4-FFF2-40B4-BE49-F238E27FC236}">
                <a16:creationId xmlns:a16="http://schemas.microsoft.com/office/drawing/2014/main" id="{121FB290-E6F1-477B-546E-5794586FA92B}"/>
              </a:ext>
            </a:extLst>
          </p:cNvPr>
          <p:cNvSpPr/>
          <p:nvPr/>
        </p:nvSpPr>
        <p:spPr>
          <a:xfrm>
            <a:off x="1651523" y="640662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04" name="Imagem 203">
            <a:extLst>
              <a:ext uri="{FF2B5EF4-FFF2-40B4-BE49-F238E27FC236}">
                <a16:creationId xmlns:a16="http://schemas.microsoft.com/office/drawing/2014/main" id="{C9564B25-D540-7DF1-F190-AAF53D17A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361" y="6406628"/>
            <a:ext cx="198000" cy="198000"/>
          </a:xfrm>
          <a:prstGeom prst="rect">
            <a:avLst/>
          </a:prstGeom>
        </p:spPr>
      </p:pic>
      <p:cxnSp>
        <p:nvCxnSpPr>
          <p:cNvPr id="205" name="Conector reto 204">
            <a:extLst>
              <a:ext uri="{FF2B5EF4-FFF2-40B4-BE49-F238E27FC236}">
                <a16:creationId xmlns:a16="http://schemas.microsoft.com/office/drawing/2014/main" id="{AAF3A29B-C9D4-E240-FCCE-73C750260DB7}"/>
              </a:ext>
            </a:extLst>
          </p:cNvPr>
          <p:cNvCxnSpPr>
            <a:cxnSpLocks/>
            <a:endCxn id="203" idx="0"/>
          </p:cNvCxnSpPr>
          <p:nvPr/>
        </p:nvCxnSpPr>
        <p:spPr>
          <a:xfrm>
            <a:off x="2115923" y="6348905"/>
            <a:ext cx="0" cy="577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Conector de Seta Reta 205">
            <a:extLst>
              <a:ext uri="{FF2B5EF4-FFF2-40B4-BE49-F238E27FC236}">
                <a16:creationId xmlns:a16="http://schemas.microsoft.com/office/drawing/2014/main" id="{3B5FDE6D-88BC-901A-0FA4-969E366898F7}"/>
              </a:ext>
            </a:extLst>
          </p:cNvPr>
          <p:cNvCxnSpPr>
            <a:cxnSpLocks/>
            <a:stCxn id="200" idx="3"/>
          </p:cNvCxnSpPr>
          <p:nvPr/>
        </p:nvCxnSpPr>
        <p:spPr>
          <a:xfrm>
            <a:off x="2598040" y="5981504"/>
            <a:ext cx="160840" cy="396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E5FECDAC-A6E5-5FCF-F116-828F52392FDE}"/>
              </a:ext>
            </a:extLst>
          </p:cNvPr>
          <p:cNvSpPr txBox="1"/>
          <p:nvPr/>
        </p:nvSpPr>
        <p:spPr>
          <a:xfrm>
            <a:off x="346875" y="5039526"/>
            <a:ext cx="3227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3. Etapa fornecedor / logística</a:t>
            </a:r>
          </a:p>
        </p:txBody>
      </p:sp>
      <p:sp>
        <p:nvSpPr>
          <p:cNvPr id="208" name="Retângulo: Único Canto Arredondado 207">
            <a:extLst>
              <a:ext uri="{FF2B5EF4-FFF2-40B4-BE49-F238E27FC236}">
                <a16:creationId xmlns:a16="http://schemas.microsoft.com/office/drawing/2014/main" id="{E4F9CD30-5B2F-85D9-448A-A68E2636C977}"/>
              </a:ext>
            </a:extLst>
          </p:cNvPr>
          <p:cNvSpPr/>
          <p:nvPr/>
        </p:nvSpPr>
        <p:spPr>
          <a:xfrm>
            <a:off x="9860052" y="6039051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209" name="Retângulo de cantos arredondados 41">
            <a:extLst>
              <a:ext uri="{FF2B5EF4-FFF2-40B4-BE49-F238E27FC236}">
                <a16:creationId xmlns:a16="http://schemas.microsoft.com/office/drawing/2014/main" id="{E86A93C2-7747-550F-FE10-2D6234D85E0D}"/>
              </a:ext>
            </a:extLst>
          </p:cNvPr>
          <p:cNvSpPr/>
          <p:nvPr/>
        </p:nvSpPr>
        <p:spPr>
          <a:xfrm>
            <a:off x="9903132" y="5495221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8F371F9F-88EE-5EDC-9FC5-E4655751FD89}"/>
              </a:ext>
            </a:extLst>
          </p:cNvPr>
          <p:cNvSpPr txBox="1"/>
          <p:nvPr/>
        </p:nvSpPr>
        <p:spPr>
          <a:xfrm>
            <a:off x="9798687" y="5533627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11" name="Fluxograma: Processo Alternativo 210">
            <a:extLst>
              <a:ext uri="{FF2B5EF4-FFF2-40B4-BE49-F238E27FC236}">
                <a16:creationId xmlns:a16="http://schemas.microsoft.com/office/drawing/2014/main" id="{CCE9574E-AE92-31CD-26CD-18989665427D}"/>
              </a:ext>
            </a:extLst>
          </p:cNvPr>
          <p:cNvSpPr/>
          <p:nvPr/>
        </p:nvSpPr>
        <p:spPr>
          <a:xfrm>
            <a:off x="9862242" y="5786314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12" name="Imagem 211">
            <a:extLst>
              <a:ext uri="{FF2B5EF4-FFF2-40B4-BE49-F238E27FC236}">
                <a16:creationId xmlns:a16="http://schemas.microsoft.com/office/drawing/2014/main" id="{DC0F6B21-47E7-173D-2212-12C9B36E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0052" y="5815536"/>
            <a:ext cx="176943" cy="202783"/>
          </a:xfrm>
          <a:prstGeom prst="rect">
            <a:avLst/>
          </a:prstGeom>
        </p:spPr>
      </p:pic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F0E3578D-0D3D-E8C2-EAA6-AE543FE23260}"/>
              </a:ext>
            </a:extLst>
          </p:cNvPr>
          <p:cNvSpPr txBox="1"/>
          <p:nvPr/>
        </p:nvSpPr>
        <p:spPr>
          <a:xfrm>
            <a:off x="10330360" y="5818164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214" name="CaixaDeTexto 213">
            <a:extLst>
              <a:ext uri="{FF2B5EF4-FFF2-40B4-BE49-F238E27FC236}">
                <a16:creationId xmlns:a16="http://schemas.microsoft.com/office/drawing/2014/main" id="{7F2E2141-9A27-66C6-05FC-BAB5B1556A1F}"/>
              </a:ext>
            </a:extLst>
          </p:cNvPr>
          <p:cNvSpPr txBox="1"/>
          <p:nvPr/>
        </p:nvSpPr>
        <p:spPr>
          <a:xfrm>
            <a:off x="10525182" y="6346684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215" name="Pentágono 6">
            <a:extLst>
              <a:ext uri="{FF2B5EF4-FFF2-40B4-BE49-F238E27FC236}">
                <a16:creationId xmlns:a16="http://schemas.microsoft.com/office/drawing/2014/main" id="{2C448A47-5EAA-742A-EBDE-003D1C5576AF}"/>
              </a:ext>
            </a:extLst>
          </p:cNvPr>
          <p:cNvSpPr/>
          <p:nvPr/>
        </p:nvSpPr>
        <p:spPr>
          <a:xfrm>
            <a:off x="9879033" y="6341982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16" name="Imagem 215">
            <a:extLst>
              <a:ext uri="{FF2B5EF4-FFF2-40B4-BE49-F238E27FC236}">
                <a16:creationId xmlns:a16="http://schemas.microsoft.com/office/drawing/2014/main" id="{90CD770C-1DC9-2866-61B6-4466E10E9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4703" y="6354974"/>
            <a:ext cx="151633" cy="173777"/>
          </a:xfrm>
          <a:prstGeom prst="rect">
            <a:avLst/>
          </a:prstGeom>
        </p:spPr>
      </p:pic>
      <p:pic>
        <p:nvPicPr>
          <p:cNvPr id="217" name="Gráfico 216" descr="Relógio com preenchimento sólido">
            <a:extLst>
              <a:ext uri="{FF2B5EF4-FFF2-40B4-BE49-F238E27FC236}">
                <a16:creationId xmlns:a16="http://schemas.microsoft.com/office/drawing/2014/main" id="{F136CB04-EEB0-B690-56D4-9BE1D5A94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465" y="6044364"/>
            <a:ext cx="166334" cy="190625"/>
          </a:xfrm>
          <a:prstGeom prst="rect">
            <a:avLst/>
          </a:prstGeom>
        </p:spPr>
      </p:pic>
      <p:sp>
        <p:nvSpPr>
          <p:cNvPr id="218" name="CaixaDeTexto 217">
            <a:extLst>
              <a:ext uri="{FF2B5EF4-FFF2-40B4-BE49-F238E27FC236}">
                <a16:creationId xmlns:a16="http://schemas.microsoft.com/office/drawing/2014/main" id="{19B5C74F-A57B-C73F-040B-16CCF637A9D3}"/>
              </a:ext>
            </a:extLst>
          </p:cNvPr>
          <p:cNvSpPr txBox="1"/>
          <p:nvPr/>
        </p:nvSpPr>
        <p:spPr>
          <a:xfrm>
            <a:off x="10681116" y="6053942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219" name="Retângulo de cantos arredondados 41">
            <a:extLst>
              <a:ext uri="{FF2B5EF4-FFF2-40B4-BE49-F238E27FC236}">
                <a16:creationId xmlns:a16="http://schemas.microsoft.com/office/drawing/2014/main" id="{2B4FA058-FD5A-8538-4DDB-79971B4A6AAD}"/>
              </a:ext>
            </a:extLst>
          </p:cNvPr>
          <p:cNvSpPr/>
          <p:nvPr/>
        </p:nvSpPr>
        <p:spPr>
          <a:xfrm>
            <a:off x="2761765" y="5613347"/>
            <a:ext cx="1101601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Concluir pedido</a:t>
            </a:r>
          </a:p>
        </p:txBody>
      </p:sp>
      <p:sp>
        <p:nvSpPr>
          <p:cNvPr id="220" name="Pentágono 6">
            <a:extLst>
              <a:ext uri="{FF2B5EF4-FFF2-40B4-BE49-F238E27FC236}">
                <a16:creationId xmlns:a16="http://schemas.microsoft.com/office/drawing/2014/main" id="{51FFAF5B-191A-0E43-DFDC-3BFC3F2F7660}"/>
              </a:ext>
            </a:extLst>
          </p:cNvPr>
          <p:cNvSpPr/>
          <p:nvPr/>
        </p:nvSpPr>
        <p:spPr>
          <a:xfrm>
            <a:off x="2776433" y="548739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</a:t>
            </a: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221" name="Imagem 220">
            <a:extLst>
              <a:ext uri="{FF2B5EF4-FFF2-40B4-BE49-F238E27FC236}">
                <a16:creationId xmlns:a16="http://schemas.microsoft.com/office/drawing/2014/main" id="{208F2D26-BF41-29B1-CBAC-587A3AEA2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281" y="5507733"/>
            <a:ext cx="198000" cy="198000"/>
          </a:xfrm>
          <a:prstGeom prst="rect">
            <a:avLst/>
          </a:prstGeom>
        </p:spPr>
      </p:pic>
      <p:sp>
        <p:nvSpPr>
          <p:cNvPr id="222" name="Fluxograma: Processo Alternativo 221">
            <a:extLst>
              <a:ext uri="{FF2B5EF4-FFF2-40B4-BE49-F238E27FC236}">
                <a16:creationId xmlns:a16="http://schemas.microsoft.com/office/drawing/2014/main" id="{B356D10F-41D6-DF51-D868-B4F17516D542}"/>
              </a:ext>
            </a:extLst>
          </p:cNvPr>
          <p:cNvSpPr/>
          <p:nvPr/>
        </p:nvSpPr>
        <p:spPr>
          <a:xfrm>
            <a:off x="2787249" y="640662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223" name="Imagem 222">
            <a:extLst>
              <a:ext uri="{FF2B5EF4-FFF2-40B4-BE49-F238E27FC236}">
                <a16:creationId xmlns:a16="http://schemas.microsoft.com/office/drawing/2014/main" id="{47796FCC-C814-FE26-6005-4BD2FE925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087" y="6406628"/>
            <a:ext cx="198000" cy="198000"/>
          </a:xfrm>
          <a:prstGeom prst="rect">
            <a:avLst/>
          </a:prstGeom>
        </p:spPr>
      </p:pic>
      <p:cxnSp>
        <p:nvCxnSpPr>
          <p:cNvPr id="224" name="Conector reto 223">
            <a:extLst>
              <a:ext uri="{FF2B5EF4-FFF2-40B4-BE49-F238E27FC236}">
                <a16:creationId xmlns:a16="http://schemas.microsoft.com/office/drawing/2014/main" id="{BDF39121-933F-1E7F-D807-28FA2376FB18}"/>
              </a:ext>
            </a:extLst>
          </p:cNvPr>
          <p:cNvCxnSpPr>
            <a:cxnSpLocks/>
            <a:endCxn id="222" idx="0"/>
          </p:cNvCxnSpPr>
          <p:nvPr/>
        </p:nvCxnSpPr>
        <p:spPr>
          <a:xfrm>
            <a:off x="3251649" y="6331223"/>
            <a:ext cx="0" cy="7540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Conector de Seta Reta 224">
            <a:extLst>
              <a:ext uri="{FF2B5EF4-FFF2-40B4-BE49-F238E27FC236}">
                <a16:creationId xmlns:a16="http://schemas.microsoft.com/office/drawing/2014/main" id="{F9590115-0265-1D27-DD59-F54CB7AF9368}"/>
              </a:ext>
            </a:extLst>
          </p:cNvPr>
          <p:cNvCxnSpPr>
            <a:cxnSpLocks/>
            <a:stCxn id="219" idx="3"/>
          </p:cNvCxnSpPr>
          <p:nvPr/>
        </p:nvCxnSpPr>
        <p:spPr>
          <a:xfrm flipV="1">
            <a:off x="3863366" y="5967661"/>
            <a:ext cx="123765" cy="568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Círculo: Vazio 225">
            <a:extLst>
              <a:ext uri="{FF2B5EF4-FFF2-40B4-BE49-F238E27FC236}">
                <a16:creationId xmlns:a16="http://schemas.microsoft.com/office/drawing/2014/main" id="{ECE8D212-D459-3744-E78D-DC5D42E082CE}"/>
              </a:ext>
            </a:extLst>
          </p:cNvPr>
          <p:cNvSpPr/>
          <p:nvPr/>
        </p:nvSpPr>
        <p:spPr>
          <a:xfrm>
            <a:off x="3963817" y="5826244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27" name="Conector reto 226">
            <a:extLst>
              <a:ext uri="{FF2B5EF4-FFF2-40B4-BE49-F238E27FC236}">
                <a16:creationId xmlns:a16="http://schemas.microsoft.com/office/drawing/2014/main" id="{E99B546F-7637-BF38-F2AC-7899C3DECCEA}"/>
              </a:ext>
            </a:extLst>
          </p:cNvPr>
          <p:cNvCxnSpPr>
            <a:cxnSpLocks/>
            <a:stCxn id="228" idx="2"/>
            <a:endCxn id="231" idx="2"/>
          </p:cNvCxnSpPr>
          <p:nvPr/>
        </p:nvCxnSpPr>
        <p:spPr>
          <a:xfrm>
            <a:off x="968166" y="6349094"/>
            <a:ext cx="632" cy="2897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8" name="Retângulo de cantos arredondados 41">
            <a:extLst>
              <a:ext uri="{FF2B5EF4-FFF2-40B4-BE49-F238E27FC236}">
                <a16:creationId xmlns:a16="http://schemas.microsoft.com/office/drawing/2014/main" id="{DB6B9D6A-0E41-5BDF-4C5E-D12219D656B8}"/>
              </a:ext>
            </a:extLst>
          </p:cNvPr>
          <p:cNvSpPr/>
          <p:nvPr/>
        </p:nvSpPr>
        <p:spPr>
          <a:xfrm>
            <a:off x="415116" y="5629094"/>
            <a:ext cx="110609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Anexar documento e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serfie</a:t>
            </a:r>
            <a:endParaRPr kumimoji="0" lang="pt-BR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29" name="Pentágono 6">
            <a:extLst>
              <a:ext uri="{FF2B5EF4-FFF2-40B4-BE49-F238E27FC236}">
                <a16:creationId xmlns:a16="http://schemas.microsoft.com/office/drawing/2014/main" id="{68900E33-BB16-AAD9-B609-7ACA3D1D9390}"/>
              </a:ext>
            </a:extLst>
          </p:cNvPr>
          <p:cNvSpPr/>
          <p:nvPr/>
        </p:nvSpPr>
        <p:spPr>
          <a:xfrm>
            <a:off x="429784" y="5495221"/>
            <a:ext cx="964941" cy="21544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30" name="Imagem 229">
            <a:extLst>
              <a:ext uri="{FF2B5EF4-FFF2-40B4-BE49-F238E27FC236}">
                <a16:creationId xmlns:a16="http://schemas.microsoft.com/office/drawing/2014/main" id="{FB64BB5E-85A5-0921-4EEC-4D45068C8B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76" y="5498552"/>
            <a:ext cx="198000" cy="198000"/>
          </a:xfrm>
          <a:prstGeom prst="rect">
            <a:avLst/>
          </a:prstGeom>
        </p:spPr>
      </p:pic>
      <p:sp>
        <p:nvSpPr>
          <p:cNvPr id="231" name="Fluxograma: Processo Alternativo 230">
            <a:extLst>
              <a:ext uri="{FF2B5EF4-FFF2-40B4-BE49-F238E27FC236}">
                <a16:creationId xmlns:a16="http://schemas.microsoft.com/office/drawing/2014/main" id="{3C2B5E85-CA02-75F9-50B0-E42C40BFFBF9}"/>
              </a:ext>
            </a:extLst>
          </p:cNvPr>
          <p:cNvSpPr/>
          <p:nvPr/>
        </p:nvSpPr>
        <p:spPr>
          <a:xfrm>
            <a:off x="504398" y="644080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232" name="Imagem 231">
            <a:extLst>
              <a:ext uri="{FF2B5EF4-FFF2-40B4-BE49-F238E27FC236}">
                <a16:creationId xmlns:a16="http://schemas.microsoft.com/office/drawing/2014/main" id="{218A5D2E-A6DD-B1EE-6B38-EADEA47F5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36" y="6440808"/>
            <a:ext cx="198000" cy="198000"/>
          </a:xfrm>
          <a:prstGeom prst="rect">
            <a:avLst/>
          </a:prstGeom>
        </p:spPr>
      </p:pic>
      <p:cxnSp>
        <p:nvCxnSpPr>
          <p:cNvPr id="233" name="Conector de Seta Reta 232">
            <a:extLst>
              <a:ext uri="{FF2B5EF4-FFF2-40B4-BE49-F238E27FC236}">
                <a16:creationId xmlns:a16="http://schemas.microsoft.com/office/drawing/2014/main" id="{D502E8A7-14D8-B9D3-5B54-3EE7CC683477}"/>
              </a:ext>
            </a:extLst>
          </p:cNvPr>
          <p:cNvCxnSpPr>
            <a:cxnSpLocks/>
            <a:stCxn id="228" idx="3"/>
            <a:endCxn id="200" idx="1"/>
          </p:cNvCxnSpPr>
          <p:nvPr/>
        </p:nvCxnSpPr>
        <p:spPr>
          <a:xfrm flipV="1">
            <a:off x="1521215" y="5981504"/>
            <a:ext cx="104825" cy="759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CaixaDeTexto 234">
            <a:extLst>
              <a:ext uri="{FF2B5EF4-FFF2-40B4-BE49-F238E27FC236}">
                <a16:creationId xmlns:a16="http://schemas.microsoft.com/office/drawing/2014/main" id="{DB82556E-3B71-C076-EC1E-C48DF0B464B4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1: parte 3</a:t>
            </a:r>
          </a:p>
        </p:txBody>
      </p:sp>
      <p:pic>
        <p:nvPicPr>
          <p:cNvPr id="2" name="Gráfico 1" descr="Seta: retorno vertical estrutura de tópicos">
            <a:extLst>
              <a:ext uri="{FF2B5EF4-FFF2-40B4-BE49-F238E27FC236}">
                <a16:creationId xmlns:a16="http://schemas.microsoft.com/office/drawing/2014/main" id="{A7CAF145-036B-4CA0-B828-C2F2BA10C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46" name="Gráfico 45" descr="Seta: retorno vertical estrutura de tópicos">
            <a:extLst>
              <a:ext uri="{FF2B5EF4-FFF2-40B4-BE49-F238E27FC236}">
                <a16:creationId xmlns:a16="http://schemas.microsoft.com/office/drawing/2014/main" id="{3D5D9EAF-E64F-A980-CCAA-79ADD8E7B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607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ângulo 62">
            <a:extLst>
              <a:ext uri="{FF2B5EF4-FFF2-40B4-BE49-F238E27FC236}">
                <a16:creationId xmlns:a16="http://schemas.microsoft.com/office/drawing/2014/main" id="{E86A3566-A11B-3C85-6EAE-0143E18610F2}"/>
              </a:ext>
            </a:extLst>
          </p:cNvPr>
          <p:cNvSpPr/>
          <p:nvPr/>
        </p:nvSpPr>
        <p:spPr>
          <a:xfrm>
            <a:off x="284518" y="1563610"/>
            <a:ext cx="9207026" cy="3575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58282DD-EB64-AAD6-A97A-FB3AE8D54793}"/>
              </a:ext>
            </a:extLst>
          </p:cNvPr>
          <p:cNvSpPr/>
          <p:nvPr/>
        </p:nvSpPr>
        <p:spPr>
          <a:xfrm>
            <a:off x="8743726" y="147657"/>
            <a:ext cx="3429000" cy="79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Retângulo: Único Canto Arredondado 4">
            <a:extLst>
              <a:ext uri="{FF2B5EF4-FFF2-40B4-BE49-F238E27FC236}">
                <a16:creationId xmlns:a16="http://schemas.microsoft.com/office/drawing/2014/main" id="{F3CE6FD1-90A9-9E77-82E3-632E3B008999}"/>
              </a:ext>
            </a:extLst>
          </p:cNvPr>
          <p:cNvSpPr/>
          <p:nvPr/>
        </p:nvSpPr>
        <p:spPr>
          <a:xfrm>
            <a:off x="9935501" y="606991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6" name="Retângulo de cantos arredondados 41">
            <a:extLst>
              <a:ext uri="{FF2B5EF4-FFF2-40B4-BE49-F238E27FC236}">
                <a16:creationId xmlns:a16="http://schemas.microsoft.com/office/drawing/2014/main" id="{A14561B6-D25B-10A3-F889-2A9E3AB51923}"/>
              </a:ext>
            </a:extLst>
          </p:cNvPr>
          <p:cNvSpPr/>
          <p:nvPr/>
        </p:nvSpPr>
        <p:spPr>
          <a:xfrm>
            <a:off x="9978581" y="552608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FECC43B-B395-4D0E-8676-05A37BFA0111}"/>
              </a:ext>
            </a:extLst>
          </p:cNvPr>
          <p:cNvSpPr txBox="1"/>
          <p:nvPr/>
        </p:nvSpPr>
        <p:spPr>
          <a:xfrm>
            <a:off x="9934496" y="5526082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" name="Fluxograma: Processo Alternativo 7">
            <a:extLst>
              <a:ext uri="{FF2B5EF4-FFF2-40B4-BE49-F238E27FC236}">
                <a16:creationId xmlns:a16="http://schemas.microsoft.com/office/drawing/2014/main" id="{3BF9BA6E-3278-70F8-C693-96642C7DF1A4}"/>
              </a:ext>
            </a:extLst>
          </p:cNvPr>
          <p:cNvSpPr/>
          <p:nvPr/>
        </p:nvSpPr>
        <p:spPr>
          <a:xfrm>
            <a:off x="9937691" y="581717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10BEF0A-2C05-3E0C-A8B1-FF6662D61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01" y="5846397"/>
            <a:ext cx="176943" cy="2027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654174D-FCC2-BDD8-C142-6FB3CBD91F06}"/>
              </a:ext>
            </a:extLst>
          </p:cNvPr>
          <p:cNvSpPr txBox="1"/>
          <p:nvPr/>
        </p:nvSpPr>
        <p:spPr>
          <a:xfrm>
            <a:off x="10405809" y="584902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1D7130B-7FAE-7E01-77B0-945AD3982A43}"/>
              </a:ext>
            </a:extLst>
          </p:cNvPr>
          <p:cNvSpPr txBox="1"/>
          <p:nvPr/>
        </p:nvSpPr>
        <p:spPr>
          <a:xfrm>
            <a:off x="10600631" y="637754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12" name="Pentágono 6">
            <a:extLst>
              <a:ext uri="{FF2B5EF4-FFF2-40B4-BE49-F238E27FC236}">
                <a16:creationId xmlns:a16="http://schemas.microsoft.com/office/drawing/2014/main" id="{B2899F9A-B080-483B-44D9-718B6BD899D5}"/>
              </a:ext>
            </a:extLst>
          </p:cNvPr>
          <p:cNvSpPr/>
          <p:nvPr/>
        </p:nvSpPr>
        <p:spPr>
          <a:xfrm>
            <a:off x="9954482" y="637284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A506492-2A02-B6BC-0B9D-644983C91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152" y="6385835"/>
            <a:ext cx="151633" cy="173777"/>
          </a:xfrm>
          <a:prstGeom prst="rect">
            <a:avLst/>
          </a:prstGeom>
        </p:spPr>
      </p:pic>
      <p:pic>
        <p:nvPicPr>
          <p:cNvPr id="14" name="Gráfico 13" descr="Relógio com preenchimento sólido">
            <a:extLst>
              <a:ext uri="{FF2B5EF4-FFF2-40B4-BE49-F238E27FC236}">
                <a16:creationId xmlns:a16="http://schemas.microsoft.com/office/drawing/2014/main" id="{B2EB723F-01EF-B21B-0478-124A0B9D9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914" y="6075225"/>
            <a:ext cx="166334" cy="19062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369F676-DE20-5D4C-5ADA-09683F88B4F5}"/>
              </a:ext>
            </a:extLst>
          </p:cNvPr>
          <p:cNvSpPr txBox="1"/>
          <p:nvPr/>
        </p:nvSpPr>
        <p:spPr>
          <a:xfrm>
            <a:off x="10756565" y="608480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6" name="Fluxograma: Processo Alternativo 15">
            <a:extLst>
              <a:ext uri="{FF2B5EF4-FFF2-40B4-BE49-F238E27FC236}">
                <a16:creationId xmlns:a16="http://schemas.microsoft.com/office/drawing/2014/main" id="{8BB5EF07-E89B-67DF-1599-66087DEDCEEF}"/>
              </a:ext>
            </a:extLst>
          </p:cNvPr>
          <p:cNvSpPr/>
          <p:nvPr/>
        </p:nvSpPr>
        <p:spPr>
          <a:xfrm>
            <a:off x="1509134" y="356763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Qual o meio de entrada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3E3C482-E186-3321-841D-07E2D528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34" y="3567633"/>
            <a:ext cx="176943" cy="176943"/>
          </a:xfrm>
          <a:prstGeom prst="rect">
            <a:avLst/>
          </a:prstGeom>
        </p:spPr>
      </p:pic>
      <p:sp>
        <p:nvSpPr>
          <p:cNvPr id="18" name="Retângulo de cantos arredondados 41">
            <a:extLst>
              <a:ext uri="{FF2B5EF4-FFF2-40B4-BE49-F238E27FC236}">
                <a16:creationId xmlns:a16="http://schemas.microsoft.com/office/drawing/2014/main" id="{92CB44D6-3A17-65D4-D4A7-EEAA9323C562}"/>
              </a:ext>
            </a:extLst>
          </p:cNvPr>
          <p:cNvSpPr/>
          <p:nvPr/>
        </p:nvSpPr>
        <p:spPr>
          <a:xfrm>
            <a:off x="1486068" y="276971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Ligar na </a:t>
            </a:r>
            <a:r>
              <a:rPr kumimoji="0" lang="pt-BR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Arklok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11B43AE1-728D-E6DD-65AD-DBC48F334C86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1356003" y="3127702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D82EA685-8456-9AAA-DDC1-3A7B8B707A90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1972068" y="348971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írculo: Vazio 20">
            <a:extLst>
              <a:ext uri="{FF2B5EF4-FFF2-40B4-BE49-F238E27FC236}">
                <a16:creationId xmlns:a16="http://schemas.microsoft.com/office/drawing/2014/main" id="{46EE8623-2D1D-B81F-7363-A1B28CD37DF1}"/>
              </a:ext>
            </a:extLst>
          </p:cNvPr>
          <p:cNvSpPr/>
          <p:nvPr/>
        </p:nvSpPr>
        <p:spPr>
          <a:xfrm>
            <a:off x="1042966" y="2985588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22" name="Pentágono 6">
            <a:extLst>
              <a:ext uri="{FF2B5EF4-FFF2-40B4-BE49-F238E27FC236}">
                <a16:creationId xmlns:a16="http://schemas.microsoft.com/office/drawing/2014/main" id="{96BEC524-CEFA-4ADD-A407-46CA5FA9A07A}"/>
              </a:ext>
            </a:extLst>
          </p:cNvPr>
          <p:cNvSpPr/>
          <p:nvPr/>
        </p:nvSpPr>
        <p:spPr>
          <a:xfrm>
            <a:off x="1403653" y="2612682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Cliente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0C039B78-677C-E996-8462-F2D0DBD14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134" y="2610503"/>
            <a:ext cx="198000" cy="198000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C3F35ECA-9031-E2C5-003B-5BCA18CB4072}"/>
              </a:ext>
            </a:extLst>
          </p:cNvPr>
          <p:cNvSpPr txBox="1"/>
          <p:nvPr/>
        </p:nvSpPr>
        <p:spPr>
          <a:xfrm>
            <a:off x="511246" y="1957398"/>
            <a:ext cx="2696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 - ARKLOK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B4828197-D155-8B93-9FF4-9B1C3ABD059A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2458068" y="3126807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de cantos arredondados 41">
            <a:extLst>
              <a:ext uri="{FF2B5EF4-FFF2-40B4-BE49-F238E27FC236}">
                <a16:creationId xmlns:a16="http://schemas.microsoft.com/office/drawing/2014/main" id="{FB6B40C8-DEE0-E6A5-498B-B60F88E67867}"/>
              </a:ext>
            </a:extLst>
          </p:cNvPr>
          <p:cNvSpPr/>
          <p:nvPr/>
        </p:nvSpPr>
        <p:spPr>
          <a:xfrm>
            <a:off x="2653418" y="275504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Atender cliente</a:t>
            </a:r>
          </a:p>
        </p:txBody>
      </p:sp>
      <p:sp>
        <p:nvSpPr>
          <p:cNvPr id="27" name="Pentágono 6">
            <a:extLst>
              <a:ext uri="{FF2B5EF4-FFF2-40B4-BE49-F238E27FC236}">
                <a16:creationId xmlns:a16="http://schemas.microsoft.com/office/drawing/2014/main" id="{802B7897-F177-72F0-6A34-CCE94AD289D5}"/>
              </a:ext>
            </a:extLst>
          </p:cNvPr>
          <p:cNvSpPr/>
          <p:nvPr/>
        </p:nvSpPr>
        <p:spPr>
          <a:xfrm>
            <a:off x="2653418" y="2635323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Atendimento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0611B883-66A6-53B4-8208-EA5BC6BBB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520" y="2655660"/>
            <a:ext cx="198000" cy="198000"/>
          </a:xfrm>
          <a:prstGeom prst="rect">
            <a:avLst/>
          </a:prstGeom>
        </p:spPr>
      </p:pic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F233E4A-293A-DF27-E8C2-E8EA179823B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3625418" y="3115041"/>
            <a:ext cx="184104" cy="475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uxograma: Processo Alternativo 29">
            <a:extLst>
              <a:ext uri="{FF2B5EF4-FFF2-40B4-BE49-F238E27FC236}">
                <a16:creationId xmlns:a16="http://schemas.microsoft.com/office/drawing/2014/main" id="{234B0400-AA7C-2238-5916-7072462EEF3D}"/>
              </a:ext>
            </a:extLst>
          </p:cNvPr>
          <p:cNvSpPr/>
          <p:nvPr/>
        </p:nvSpPr>
        <p:spPr>
          <a:xfrm>
            <a:off x="2675202" y="356206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E76EA47D-1C07-12B4-C3B8-0CAFC88F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56" y="3578161"/>
            <a:ext cx="176943" cy="176943"/>
          </a:xfrm>
          <a:prstGeom prst="rect">
            <a:avLst/>
          </a:prstGeom>
        </p:spPr>
      </p:pic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70D6E9AD-4929-C831-6C13-481AEDB17BB5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139418" y="3475041"/>
            <a:ext cx="184" cy="870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D465AD69-7D6C-2327-A9FA-BE561253756F}"/>
              </a:ext>
            </a:extLst>
          </p:cNvPr>
          <p:cNvGrpSpPr/>
          <p:nvPr/>
        </p:nvGrpSpPr>
        <p:grpSpPr>
          <a:xfrm>
            <a:off x="3767304" y="2667964"/>
            <a:ext cx="1115974" cy="894054"/>
            <a:chOff x="5942909" y="3750870"/>
            <a:chExt cx="1070397" cy="753917"/>
          </a:xfrm>
        </p:grpSpPr>
        <p:sp>
          <p:nvSpPr>
            <p:cNvPr id="34" name="Losango 33">
              <a:extLst>
                <a:ext uri="{FF2B5EF4-FFF2-40B4-BE49-F238E27FC236}">
                  <a16:creationId xmlns:a16="http://schemas.microsoft.com/office/drawing/2014/main" id="{9CB512F2-0B4B-049F-F43F-43210E925357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8CF9B82A-206E-1421-CF6A-03FF4F679717}"/>
                </a:ext>
              </a:extLst>
            </p:cNvPr>
            <p:cNvSpPr txBox="1"/>
            <p:nvPr/>
          </p:nvSpPr>
          <p:spPr>
            <a:xfrm>
              <a:off x="6074877" y="3901427"/>
              <a:ext cx="864606" cy="42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Necessário trocar de equipamento?</a:t>
              </a:r>
            </a:p>
          </p:txBody>
        </p:sp>
      </p:grp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C41AEF0E-B096-D922-511A-FB4D60D58AC1}"/>
              </a:ext>
            </a:extLst>
          </p:cNvPr>
          <p:cNvCxnSpPr>
            <a:cxnSpLocks/>
            <a:stCxn id="34" idx="0"/>
            <a:endCxn id="45" idx="2"/>
          </p:cNvCxnSpPr>
          <p:nvPr/>
        </p:nvCxnSpPr>
        <p:spPr>
          <a:xfrm rot="5400000" flipH="1" flipV="1">
            <a:off x="4718070" y="2140671"/>
            <a:ext cx="134515" cy="920072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: Angulado 36">
            <a:extLst>
              <a:ext uri="{FF2B5EF4-FFF2-40B4-BE49-F238E27FC236}">
                <a16:creationId xmlns:a16="http://schemas.microsoft.com/office/drawing/2014/main" id="{E6B10334-951A-795D-B6EA-46B8FE330DFC}"/>
              </a:ext>
            </a:extLst>
          </p:cNvPr>
          <p:cNvCxnSpPr>
            <a:cxnSpLocks/>
            <a:stCxn id="34" idx="2"/>
            <a:endCxn id="40" idx="1"/>
          </p:cNvCxnSpPr>
          <p:nvPr/>
        </p:nvCxnSpPr>
        <p:spPr>
          <a:xfrm rot="16200000" flipH="1">
            <a:off x="4679404" y="3207905"/>
            <a:ext cx="106102" cy="81432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CA003C6-AFBC-BB68-096C-65839B56B272}"/>
              </a:ext>
            </a:extLst>
          </p:cNvPr>
          <p:cNvSpPr txBox="1"/>
          <p:nvPr/>
        </p:nvSpPr>
        <p:spPr>
          <a:xfrm>
            <a:off x="4452245" y="353834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29CE1F7-C307-5C3E-6F21-7860A8959281}"/>
              </a:ext>
            </a:extLst>
          </p:cNvPr>
          <p:cNvSpPr txBox="1"/>
          <p:nvPr/>
        </p:nvSpPr>
        <p:spPr>
          <a:xfrm>
            <a:off x="4499394" y="2433099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40" name="Retângulo de cantos arredondados 41">
            <a:extLst>
              <a:ext uri="{FF2B5EF4-FFF2-40B4-BE49-F238E27FC236}">
                <a16:creationId xmlns:a16="http://schemas.microsoft.com/office/drawing/2014/main" id="{FDB933E9-F872-66F6-ADD6-D3B7F8BF415E}"/>
              </a:ext>
            </a:extLst>
          </p:cNvPr>
          <p:cNvSpPr/>
          <p:nvPr/>
        </p:nvSpPr>
        <p:spPr>
          <a:xfrm>
            <a:off x="5139619" y="330812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atendimento presencial</a:t>
            </a:r>
          </a:p>
        </p:txBody>
      </p:sp>
      <p:sp>
        <p:nvSpPr>
          <p:cNvPr id="41" name="Pentágono 6">
            <a:extLst>
              <a:ext uri="{FF2B5EF4-FFF2-40B4-BE49-F238E27FC236}">
                <a16:creationId xmlns:a16="http://schemas.microsoft.com/office/drawing/2014/main" id="{6B1A91F3-0B8D-12A8-9BFE-00F96940D9B5}"/>
              </a:ext>
            </a:extLst>
          </p:cNvPr>
          <p:cNvSpPr/>
          <p:nvPr/>
        </p:nvSpPr>
        <p:spPr>
          <a:xfrm>
            <a:off x="5139619" y="3188402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Atendimento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BC924D4A-2966-31B1-230E-0B275A12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1721" y="3208739"/>
            <a:ext cx="198000" cy="198000"/>
          </a:xfrm>
          <a:prstGeom prst="rect">
            <a:avLst/>
          </a:prstGeom>
        </p:spPr>
      </p:pic>
      <p:sp>
        <p:nvSpPr>
          <p:cNvPr id="43" name="Fluxograma: Processo Alternativo 42">
            <a:extLst>
              <a:ext uri="{FF2B5EF4-FFF2-40B4-BE49-F238E27FC236}">
                <a16:creationId xmlns:a16="http://schemas.microsoft.com/office/drawing/2014/main" id="{85D22820-C7AB-B192-7E2E-4A518705490C}"/>
              </a:ext>
            </a:extLst>
          </p:cNvPr>
          <p:cNvSpPr/>
          <p:nvPr/>
        </p:nvSpPr>
        <p:spPr>
          <a:xfrm>
            <a:off x="5161403" y="411514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35772E7F-7664-2905-E9D7-1D06B2CEE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657" y="4131240"/>
            <a:ext cx="176943" cy="176943"/>
          </a:xfrm>
          <a:prstGeom prst="rect">
            <a:avLst/>
          </a:prstGeom>
        </p:spPr>
      </p:pic>
      <p:sp>
        <p:nvSpPr>
          <p:cNvPr id="45" name="Círculo: Vazio 44">
            <a:extLst>
              <a:ext uri="{FF2B5EF4-FFF2-40B4-BE49-F238E27FC236}">
                <a16:creationId xmlns:a16="http://schemas.microsoft.com/office/drawing/2014/main" id="{FF6F82E7-0765-A598-42A8-CDE517E852E0}"/>
              </a:ext>
            </a:extLst>
          </p:cNvPr>
          <p:cNvSpPr/>
          <p:nvPr/>
        </p:nvSpPr>
        <p:spPr>
          <a:xfrm>
            <a:off x="5245363" y="2382249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A58A6DF7-997B-3EF7-833E-3025E7FE4EEB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>
          <a:xfrm>
            <a:off x="5625619" y="4028120"/>
            <a:ext cx="184" cy="870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F669ADE5-3588-75DA-DEBA-20AA1EE06F63}"/>
              </a:ext>
            </a:extLst>
          </p:cNvPr>
          <p:cNvGrpSpPr/>
          <p:nvPr/>
        </p:nvGrpSpPr>
        <p:grpSpPr>
          <a:xfrm>
            <a:off x="6293751" y="3214448"/>
            <a:ext cx="1115974" cy="894054"/>
            <a:chOff x="5942909" y="3750870"/>
            <a:chExt cx="1070397" cy="753917"/>
          </a:xfrm>
        </p:grpSpPr>
        <p:sp>
          <p:nvSpPr>
            <p:cNvPr id="48" name="Losango 47">
              <a:extLst>
                <a:ext uri="{FF2B5EF4-FFF2-40B4-BE49-F238E27FC236}">
                  <a16:creationId xmlns:a16="http://schemas.microsoft.com/office/drawing/2014/main" id="{792D02B7-BD0D-B3FD-24CA-B7345A890D0E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49" name="CaixaDeTexto 48">
              <a:extLst>
                <a:ext uri="{FF2B5EF4-FFF2-40B4-BE49-F238E27FC236}">
                  <a16:creationId xmlns:a16="http://schemas.microsoft.com/office/drawing/2014/main" id="{120011F9-2866-3075-02BE-6781DCA0FA65}"/>
                </a:ext>
              </a:extLst>
            </p:cNvPr>
            <p:cNvSpPr txBox="1"/>
            <p:nvPr/>
          </p:nvSpPr>
          <p:spPr>
            <a:xfrm>
              <a:off x="6045804" y="3967579"/>
              <a:ext cx="864606" cy="31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Qual o motivo identificado?</a:t>
              </a:r>
            </a:p>
          </p:txBody>
        </p:sp>
      </p:grpSp>
      <p:cxnSp>
        <p:nvCxnSpPr>
          <p:cNvPr id="50" name="Conector: Angulado 49">
            <a:extLst>
              <a:ext uri="{FF2B5EF4-FFF2-40B4-BE49-F238E27FC236}">
                <a16:creationId xmlns:a16="http://schemas.microsoft.com/office/drawing/2014/main" id="{0E7E84B2-9F18-ACC5-C7AA-DCBA04C2A65D}"/>
              </a:ext>
            </a:extLst>
          </p:cNvPr>
          <p:cNvCxnSpPr>
            <a:cxnSpLocks/>
            <a:stCxn id="48" idx="0"/>
          </p:cNvCxnSpPr>
          <p:nvPr/>
        </p:nvCxnSpPr>
        <p:spPr>
          <a:xfrm rot="5400000" flipH="1" flipV="1">
            <a:off x="7471129" y="2508311"/>
            <a:ext cx="86746" cy="1325529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1C28C22E-9CE6-25CE-6255-856356F5BCFC}"/>
              </a:ext>
            </a:extLst>
          </p:cNvPr>
          <p:cNvSpPr txBox="1"/>
          <p:nvPr/>
        </p:nvSpPr>
        <p:spPr>
          <a:xfrm>
            <a:off x="7032491" y="3058332"/>
            <a:ext cx="9720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Cancelamento</a:t>
            </a:r>
          </a:p>
        </p:txBody>
      </p:sp>
      <p:cxnSp>
        <p:nvCxnSpPr>
          <p:cNvPr id="52" name="Conector de Seta Reta 51">
            <a:extLst>
              <a:ext uri="{FF2B5EF4-FFF2-40B4-BE49-F238E27FC236}">
                <a16:creationId xmlns:a16="http://schemas.microsoft.com/office/drawing/2014/main" id="{59A7BBAB-7661-A4D8-DA5E-9F442BD7D500}"/>
              </a:ext>
            </a:extLst>
          </p:cNvPr>
          <p:cNvCxnSpPr>
            <a:cxnSpLocks/>
            <a:stCxn id="40" idx="3"/>
            <a:endCxn id="48" idx="1"/>
          </p:cNvCxnSpPr>
          <p:nvPr/>
        </p:nvCxnSpPr>
        <p:spPr>
          <a:xfrm flipV="1">
            <a:off x="6111619" y="3661475"/>
            <a:ext cx="182132" cy="664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: Angulado 52">
            <a:extLst>
              <a:ext uri="{FF2B5EF4-FFF2-40B4-BE49-F238E27FC236}">
                <a16:creationId xmlns:a16="http://schemas.microsoft.com/office/drawing/2014/main" id="{FCB660BD-E851-576D-158E-9235F757DFDE}"/>
              </a:ext>
            </a:extLst>
          </p:cNvPr>
          <p:cNvCxnSpPr>
            <a:cxnSpLocks/>
            <a:stCxn id="48" idx="2"/>
            <a:endCxn id="59" idx="2"/>
          </p:cNvCxnSpPr>
          <p:nvPr/>
        </p:nvCxnSpPr>
        <p:spPr>
          <a:xfrm rot="16200000" flipH="1">
            <a:off x="7557016" y="3403224"/>
            <a:ext cx="69313" cy="147986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805EDD9E-0792-3C98-B5DF-7EFCEE356799}"/>
              </a:ext>
            </a:extLst>
          </p:cNvPr>
          <p:cNvSpPr txBox="1"/>
          <p:nvPr/>
        </p:nvSpPr>
        <p:spPr>
          <a:xfrm>
            <a:off x="7160082" y="4062399"/>
            <a:ext cx="86821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Com defeito</a:t>
            </a:r>
          </a:p>
        </p:txBody>
      </p:sp>
      <p:sp>
        <p:nvSpPr>
          <p:cNvPr id="55" name="Google Shape;1222;g1e5bc5d4dfe_0_2837">
            <a:extLst>
              <a:ext uri="{FF2B5EF4-FFF2-40B4-BE49-F238E27FC236}">
                <a16:creationId xmlns:a16="http://schemas.microsoft.com/office/drawing/2014/main" id="{BFF79879-F145-0030-5491-06D8573E3177}"/>
              </a:ext>
            </a:extLst>
          </p:cNvPr>
          <p:cNvSpPr/>
          <p:nvPr/>
        </p:nvSpPr>
        <p:spPr>
          <a:xfrm>
            <a:off x="8166632" y="2989481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Conector: Angulado 55">
            <a:extLst>
              <a:ext uri="{FF2B5EF4-FFF2-40B4-BE49-F238E27FC236}">
                <a16:creationId xmlns:a16="http://schemas.microsoft.com/office/drawing/2014/main" id="{5864EF77-5368-D829-D3CD-B9B4203A6C2D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7409725" y="3661475"/>
            <a:ext cx="1075883" cy="5158"/>
          </a:xfrm>
          <a:prstGeom prst="bentConnector3">
            <a:avLst>
              <a:gd name="adj1" fmla="val 50000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A662CC48-FD04-99A7-91C3-BD6C44C8807A}"/>
              </a:ext>
            </a:extLst>
          </p:cNvPr>
          <p:cNvSpPr txBox="1"/>
          <p:nvPr/>
        </p:nvSpPr>
        <p:spPr>
          <a:xfrm>
            <a:off x="7486147" y="3551330"/>
            <a:ext cx="85436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Mau uso</a:t>
            </a:r>
          </a:p>
        </p:txBody>
      </p:sp>
      <p:sp>
        <p:nvSpPr>
          <p:cNvPr id="58" name="Google Shape;1222;g1e5bc5d4dfe_0_2837">
            <a:extLst>
              <a:ext uri="{FF2B5EF4-FFF2-40B4-BE49-F238E27FC236}">
                <a16:creationId xmlns:a16="http://schemas.microsoft.com/office/drawing/2014/main" id="{9B5D357D-A046-E1E5-C1D2-9207895757D9}"/>
              </a:ext>
            </a:extLst>
          </p:cNvPr>
          <p:cNvSpPr/>
          <p:nvPr/>
        </p:nvSpPr>
        <p:spPr>
          <a:xfrm>
            <a:off x="8521050" y="3489713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1222;g1e5bc5d4dfe_0_2837">
            <a:extLst>
              <a:ext uri="{FF2B5EF4-FFF2-40B4-BE49-F238E27FC236}">
                <a16:creationId xmlns:a16="http://schemas.microsoft.com/office/drawing/2014/main" id="{D02F96C3-A03D-31E8-9250-F8AC42B5EAA7}"/>
              </a:ext>
            </a:extLst>
          </p:cNvPr>
          <p:cNvSpPr/>
          <p:nvPr/>
        </p:nvSpPr>
        <p:spPr>
          <a:xfrm>
            <a:off x="8331606" y="4023926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Conector: Angulado 59">
            <a:extLst>
              <a:ext uri="{FF2B5EF4-FFF2-40B4-BE49-F238E27FC236}">
                <a16:creationId xmlns:a16="http://schemas.microsoft.com/office/drawing/2014/main" id="{8173917E-CB9E-4B8C-FBA6-6515656F7A8B}"/>
              </a:ext>
            </a:extLst>
          </p:cNvPr>
          <p:cNvCxnSpPr>
            <a:cxnSpLocks/>
            <a:stCxn id="48" idx="2"/>
            <a:endCxn id="62" idx="2"/>
          </p:cNvCxnSpPr>
          <p:nvPr/>
        </p:nvCxnSpPr>
        <p:spPr>
          <a:xfrm rot="16200000" flipH="1">
            <a:off x="7415043" y="3545196"/>
            <a:ext cx="537554" cy="1664165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E201CC39-D156-77D6-A646-F6080DE62B0E}"/>
              </a:ext>
            </a:extLst>
          </p:cNvPr>
          <p:cNvSpPr txBox="1"/>
          <p:nvPr/>
        </p:nvSpPr>
        <p:spPr>
          <a:xfrm>
            <a:off x="7344379" y="4530640"/>
            <a:ext cx="86821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Roubo e furto</a:t>
            </a:r>
          </a:p>
        </p:txBody>
      </p:sp>
      <p:sp>
        <p:nvSpPr>
          <p:cNvPr id="62" name="Google Shape;1222;g1e5bc5d4dfe_0_2837">
            <a:extLst>
              <a:ext uri="{FF2B5EF4-FFF2-40B4-BE49-F238E27FC236}">
                <a16:creationId xmlns:a16="http://schemas.microsoft.com/office/drawing/2014/main" id="{DF49EAD2-6386-FCB2-194B-E0497B0CDAED}"/>
              </a:ext>
            </a:extLst>
          </p:cNvPr>
          <p:cNvSpPr/>
          <p:nvPr/>
        </p:nvSpPr>
        <p:spPr>
          <a:xfrm>
            <a:off x="8515903" y="4492167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E3C834B4-399B-E2F6-2D27-20F508207FD9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2: parte 1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CF7C625C-6507-8814-FD98-FE1AEA09713E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3D4F7610-0ACE-B7AF-1873-E037E37D1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EB627BC4-F2DE-A236-BD1F-6D16D1921F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2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1B19-6933-661C-6DC8-A66F68D7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F207D68-7847-9FE9-3790-F1FBB20B4EC6}"/>
              </a:ext>
            </a:extLst>
          </p:cNvPr>
          <p:cNvSpPr/>
          <p:nvPr/>
        </p:nvSpPr>
        <p:spPr>
          <a:xfrm>
            <a:off x="1548394" y="1332185"/>
            <a:ext cx="8713076" cy="4517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2AD8FE-19CB-0755-F5E1-1BDA666A762F}"/>
              </a:ext>
            </a:extLst>
          </p:cNvPr>
          <p:cNvSpPr>
            <a:spLocks/>
          </p:cNvSpPr>
          <p:nvPr/>
        </p:nvSpPr>
        <p:spPr>
          <a:xfrm>
            <a:off x="2550479" y="4389414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BOTÃO</a:t>
            </a:r>
          </a:p>
        </p:txBody>
      </p:sp>
      <p:pic>
        <p:nvPicPr>
          <p:cNvPr id="9" name="Gráfico 8" descr="Fechar com preenchimento sólido">
            <a:extLst>
              <a:ext uri="{FF2B5EF4-FFF2-40B4-BE49-F238E27FC236}">
                <a16:creationId xmlns:a16="http://schemas.microsoft.com/office/drawing/2014/main" id="{14B6F5A2-0DC5-498D-C0B3-9367FCB760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4207" y="1773621"/>
            <a:ext cx="530772" cy="530772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EA234673-167E-C81B-D895-A3417583B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54165" y="3325466"/>
            <a:ext cx="530772" cy="530772"/>
          </a:xfrm>
          <a:prstGeom prst="rect">
            <a:avLst/>
          </a:prstGeom>
        </p:spPr>
      </p:pic>
      <p:pic>
        <p:nvPicPr>
          <p:cNvPr id="11" name="Gráfico 10" descr="Seta: retorno vertical estrutura de tópicos">
            <a:extLst>
              <a:ext uri="{FF2B5EF4-FFF2-40B4-BE49-F238E27FC236}">
                <a16:creationId xmlns:a16="http://schemas.microsoft.com/office/drawing/2014/main" id="{41927838-101C-0954-ED4C-D98C323C6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2262351" y="2271803"/>
            <a:ext cx="914400" cy="914400"/>
          </a:xfrm>
          <a:prstGeom prst="rect">
            <a:avLst/>
          </a:prstGeom>
        </p:spPr>
      </p:pic>
      <p:pic>
        <p:nvPicPr>
          <p:cNvPr id="12" name="Gráfico 11" descr="Círculo com seta para a esquerda com preenchimento sólido">
            <a:extLst>
              <a:ext uri="{FF2B5EF4-FFF2-40B4-BE49-F238E27FC236}">
                <a16:creationId xmlns:a16="http://schemas.microsoft.com/office/drawing/2014/main" id="{74982469-56F4-102C-3DE7-1AA42207D8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2474360"/>
            <a:ext cx="711843" cy="711843"/>
          </a:xfrm>
          <a:prstGeom prst="rect">
            <a:avLst/>
          </a:prstGeom>
        </p:spPr>
      </p:pic>
      <p:pic>
        <p:nvPicPr>
          <p:cNvPr id="13" name="Gráfico 12" descr="Seta de linha: curva no sentido horário estrutura de tópicos">
            <a:extLst>
              <a:ext uri="{FF2B5EF4-FFF2-40B4-BE49-F238E27FC236}">
                <a16:creationId xmlns:a16="http://schemas.microsoft.com/office/drawing/2014/main" id="{DA90ED38-F50C-816A-6B11-0EF8744203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9453369" flipH="1" flipV="1">
            <a:off x="5604890" y="3240633"/>
            <a:ext cx="824564" cy="8569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3B335A-0238-7F31-DFB6-B31F2FC62985}"/>
              </a:ext>
            </a:extLst>
          </p:cNvPr>
          <p:cNvSpPr txBox="1"/>
          <p:nvPr/>
        </p:nvSpPr>
        <p:spPr>
          <a:xfrm>
            <a:off x="6140189" y="3458199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597051-21B6-74A5-17FB-D37AB0C9E83D}"/>
              </a:ext>
            </a:extLst>
          </p:cNvPr>
          <p:cNvSpPr txBox="1"/>
          <p:nvPr/>
        </p:nvSpPr>
        <p:spPr>
          <a:xfrm>
            <a:off x="3300995" y="2544337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página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B85A0D-C69C-C1A1-6B76-C23B43875F2C}"/>
              </a:ext>
            </a:extLst>
          </p:cNvPr>
          <p:cNvSpPr txBox="1"/>
          <p:nvPr/>
        </p:nvSpPr>
        <p:spPr>
          <a:xfrm>
            <a:off x="3300994" y="3415126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Fechar janela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064A6-2B7E-7E46-7AF1-C352FF64F381}"/>
              </a:ext>
            </a:extLst>
          </p:cNvPr>
          <p:cNvSpPr txBox="1"/>
          <p:nvPr/>
        </p:nvSpPr>
        <p:spPr>
          <a:xfrm>
            <a:off x="6972186" y="2645615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card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E6550042-995D-2A1C-B6AC-0A21A12335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0189" y="4222532"/>
            <a:ext cx="728883" cy="728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ACC6E9-3DF1-690E-C340-F6D63B5EC900}"/>
              </a:ext>
            </a:extLst>
          </p:cNvPr>
          <p:cNvSpPr txBox="1"/>
          <p:nvPr/>
        </p:nvSpPr>
        <p:spPr>
          <a:xfrm>
            <a:off x="6869072" y="4305084"/>
            <a:ext cx="150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 informação</a:t>
            </a:r>
          </a:p>
        </p:txBody>
      </p:sp>
    </p:spTree>
    <p:extLst>
      <p:ext uri="{BB962C8B-B14F-4D97-AF65-F5344CB8AC3E}">
        <p14:creationId xmlns:p14="http://schemas.microsoft.com/office/powerpoint/2010/main" val="29139960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tângulo 83">
            <a:extLst>
              <a:ext uri="{FF2B5EF4-FFF2-40B4-BE49-F238E27FC236}">
                <a16:creationId xmlns:a16="http://schemas.microsoft.com/office/drawing/2014/main" id="{22FF3BBE-FDB1-1BD0-6F88-FEA98F702977}"/>
              </a:ext>
            </a:extLst>
          </p:cNvPr>
          <p:cNvSpPr/>
          <p:nvPr/>
        </p:nvSpPr>
        <p:spPr>
          <a:xfrm>
            <a:off x="323737" y="2242718"/>
            <a:ext cx="11331213" cy="177853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de cantos arredondados 41">
            <a:extLst>
              <a:ext uri="{FF2B5EF4-FFF2-40B4-BE49-F238E27FC236}">
                <a16:creationId xmlns:a16="http://schemas.microsoft.com/office/drawing/2014/main" id="{9510B7DE-8C49-BB61-DBD7-20B1BDDD9313}"/>
              </a:ext>
            </a:extLst>
          </p:cNvPr>
          <p:cNvSpPr/>
          <p:nvPr/>
        </p:nvSpPr>
        <p:spPr>
          <a:xfrm>
            <a:off x="1049561" y="2557579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laudo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5C889B49-6129-A9B3-47F2-5D630E559658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919496" y="2915568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entágono 6">
            <a:extLst>
              <a:ext uri="{FF2B5EF4-FFF2-40B4-BE49-F238E27FC236}">
                <a16:creationId xmlns:a16="http://schemas.microsoft.com/office/drawing/2014/main" id="{06FB9D65-DA4C-5258-AA15-8BB46AAE7834}"/>
              </a:ext>
            </a:extLst>
          </p:cNvPr>
          <p:cNvSpPr/>
          <p:nvPr/>
        </p:nvSpPr>
        <p:spPr>
          <a:xfrm>
            <a:off x="967146" y="2400548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57B5E5-E2DC-63F5-D16F-35C20EBD8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627" y="2398369"/>
            <a:ext cx="198000" cy="19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9D6D097-D69B-F584-FAF3-6E6A20BFE72A}"/>
              </a:ext>
            </a:extLst>
          </p:cNvPr>
          <p:cNvSpPr txBox="1"/>
          <p:nvPr/>
        </p:nvSpPr>
        <p:spPr>
          <a:xfrm>
            <a:off x="816293" y="1992632"/>
            <a:ext cx="401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 Cancelamento - ARKLOK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1DF32AAF-B37C-0184-D37A-A5C9F0492586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>
            <a:off x="2021561" y="2917579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1222;g1e5bc5d4dfe_0_2837">
            <a:extLst>
              <a:ext uri="{FF2B5EF4-FFF2-40B4-BE49-F238E27FC236}">
                <a16:creationId xmlns:a16="http://schemas.microsoft.com/office/drawing/2014/main" id="{EC19E318-6A4A-DFC8-124A-AB6A8D1B4ECA}"/>
              </a:ext>
            </a:extLst>
          </p:cNvPr>
          <p:cNvSpPr/>
          <p:nvPr/>
        </p:nvSpPr>
        <p:spPr>
          <a:xfrm>
            <a:off x="478441" y="2767491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luxograma: Processo Alternativo 8">
            <a:extLst>
              <a:ext uri="{FF2B5EF4-FFF2-40B4-BE49-F238E27FC236}">
                <a16:creationId xmlns:a16="http://schemas.microsoft.com/office/drawing/2014/main" id="{C11FD368-7748-606D-736E-8211A8258B55}"/>
              </a:ext>
            </a:extLst>
          </p:cNvPr>
          <p:cNvSpPr/>
          <p:nvPr/>
        </p:nvSpPr>
        <p:spPr>
          <a:xfrm>
            <a:off x="2214826" y="335672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D8CBBC2-D987-0095-67CA-16EAA09FC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826" y="3356724"/>
            <a:ext cx="176943" cy="176943"/>
          </a:xfrm>
          <a:prstGeom prst="rect">
            <a:avLst/>
          </a:prstGeom>
        </p:spPr>
      </p:pic>
      <p:sp>
        <p:nvSpPr>
          <p:cNvPr id="11" name="Retângulo de cantos arredondados 41">
            <a:extLst>
              <a:ext uri="{FF2B5EF4-FFF2-40B4-BE49-F238E27FC236}">
                <a16:creationId xmlns:a16="http://schemas.microsoft.com/office/drawing/2014/main" id="{BF83134A-BA34-F28C-3A05-6D538A16BE3C}"/>
              </a:ext>
            </a:extLst>
          </p:cNvPr>
          <p:cNvSpPr/>
          <p:nvPr/>
        </p:nvSpPr>
        <p:spPr>
          <a:xfrm>
            <a:off x="2191760" y="2558804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 coleta do equipamento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3A3BBDC-7179-9777-F405-7A8AD1F080D3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>
            <a:off x="2677760" y="327880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entágono 6">
            <a:extLst>
              <a:ext uri="{FF2B5EF4-FFF2-40B4-BE49-F238E27FC236}">
                <a16:creationId xmlns:a16="http://schemas.microsoft.com/office/drawing/2014/main" id="{40855632-4099-834B-4F2F-A6901F134B37}"/>
              </a:ext>
            </a:extLst>
          </p:cNvPr>
          <p:cNvSpPr/>
          <p:nvPr/>
        </p:nvSpPr>
        <p:spPr>
          <a:xfrm>
            <a:off x="2109345" y="2401773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55D187B-5A31-1247-0ACA-113E3B405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826" y="2399594"/>
            <a:ext cx="198000" cy="198000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6126D489-5084-FB76-BD46-9B71CA80B4CD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163760" y="2915898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uxograma: Processo Alternativo 15">
            <a:extLst>
              <a:ext uri="{FF2B5EF4-FFF2-40B4-BE49-F238E27FC236}">
                <a16:creationId xmlns:a16="http://schemas.microsoft.com/office/drawing/2014/main" id="{5553EB54-38C7-5893-8855-85C7D39967F3}"/>
              </a:ext>
            </a:extLst>
          </p:cNvPr>
          <p:cNvSpPr/>
          <p:nvPr/>
        </p:nvSpPr>
        <p:spPr>
          <a:xfrm>
            <a:off x="3376157" y="334144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706C175-4D66-3542-9454-E4911AD78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57" y="3341442"/>
            <a:ext cx="176943" cy="176943"/>
          </a:xfrm>
          <a:prstGeom prst="rect">
            <a:avLst/>
          </a:prstGeom>
        </p:spPr>
      </p:pic>
      <p:sp>
        <p:nvSpPr>
          <p:cNvPr id="18" name="Retângulo de cantos arredondados 41">
            <a:extLst>
              <a:ext uri="{FF2B5EF4-FFF2-40B4-BE49-F238E27FC236}">
                <a16:creationId xmlns:a16="http://schemas.microsoft.com/office/drawing/2014/main" id="{378A2EDD-74A8-9C78-EEA4-7027143A3342}"/>
              </a:ext>
            </a:extLst>
          </p:cNvPr>
          <p:cNvSpPr/>
          <p:nvPr/>
        </p:nvSpPr>
        <p:spPr>
          <a:xfrm>
            <a:off x="3353091" y="254352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472F365-7A1D-CB70-2B48-E5788F58CA09}"/>
              </a:ext>
            </a:extLst>
          </p:cNvPr>
          <p:cNvCxnSpPr>
            <a:cxnSpLocks/>
            <a:stCxn id="18" idx="2"/>
            <a:endCxn id="16" idx="0"/>
          </p:cNvCxnSpPr>
          <p:nvPr/>
        </p:nvCxnSpPr>
        <p:spPr>
          <a:xfrm>
            <a:off x="3839091" y="326352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Pentágono 6">
            <a:extLst>
              <a:ext uri="{FF2B5EF4-FFF2-40B4-BE49-F238E27FC236}">
                <a16:creationId xmlns:a16="http://schemas.microsoft.com/office/drawing/2014/main" id="{D4FCF920-276F-CAE2-A52B-1D881F107F55}"/>
              </a:ext>
            </a:extLst>
          </p:cNvPr>
          <p:cNvSpPr/>
          <p:nvPr/>
        </p:nvSpPr>
        <p:spPr>
          <a:xfrm>
            <a:off x="3270676" y="238649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9604B46-81D2-CE25-7BDA-51884106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157" y="2384312"/>
            <a:ext cx="198000" cy="198000"/>
          </a:xfrm>
          <a:prstGeom prst="rect">
            <a:avLst/>
          </a:prstGeom>
        </p:spPr>
      </p:pic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D1E4E61F-A17F-B341-0500-4E3ACFDC394B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>
            <a:off x="4325091" y="2903522"/>
            <a:ext cx="221430" cy="464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uxograma: Processo Alternativo 22">
            <a:extLst>
              <a:ext uri="{FF2B5EF4-FFF2-40B4-BE49-F238E27FC236}">
                <a16:creationId xmlns:a16="http://schemas.microsoft.com/office/drawing/2014/main" id="{CDA23F20-CD8C-9856-C390-BF82F5F4538F}"/>
              </a:ext>
            </a:extLst>
          </p:cNvPr>
          <p:cNvSpPr/>
          <p:nvPr/>
        </p:nvSpPr>
        <p:spPr>
          <a:xfrm>
            <a:off x="4569587" y="334609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62FDC3C1-1800-D19A-ABB9-F664C2686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587" y="3346091"/>
            <a:ext cx="176943" cy="176943"/>
          </a:xfrm>
          <a:prstGeom prst="rect">
            <a:avLst/>
          </a:prstGeom>
        </p:spPr>
      </p:pic>
      <p:sp>
        <p:nvSpPr>
          <p:cNvPr id="25" name="Retângulo de cantos arredondados 41">
            <a:extLst>
              <a:ext uri="{FF2B5EF4-FFF2-40B4-BE49-F238E27FC236}">
                <a16:creationId xmlns:a16="http://schemas.microsoft.com/office/drawing/2014/main" id="{A4FDE72B-FEC2-A119-5588-03C826E0DAD2}"/>
              </a:ext>
            </a:extLst>
          </p:cNvPr>
          <p:cNvSpPr/>
          <p:nvPr/>
        </p:nvSpPr>
        <p:spPr>
          <a:xfrm>
            <a:off x="4546521" y="254817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25367F2B-3A62-5524-7DE6-80D7B799D452}"/>
              </a:ext>
            </a:extLst>
          </p:cNvPr>
          <p:cNvCxnSpPr>
            <a:cxnSpLocks/>
            <a:stCxn id="25" idx="2"/>
            <a:endCxn id="23" idx="0"/>
          </p:cNvCxnSpPr>
          <p:nvPr/>
        </p:nvCxnSpPr>
        <p:spPr>
          <a:xfrm>
            <a:off x="5032521" y="326817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Pentágono 6">
            <a:extLst>
              <a:ext uri="{FF2B5EF4-FFF2-40B4-BE49-F238E27FC236}">
                <a16:creationId xmlns:a16="http://schemas.microsoft.com/office/drawing/2014/main" id="{ABB9204A-3C10-AD4D-37A4-D04A6553CE2A}"/>
              </a:ext>
            </a:extLst>
          </p:cNvPr>
          <p:cNvSpPr/>
          <p:nvPr/>
        </p:nvSpPr>
        <p:spPr>
          <a:xfrm>
            <a:off x="4464106" y="239114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60AFFD9E-4438-CBB0-8B8C-77960DB3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587" y="2388961"/>
            <a:ext cx="198000" cy="198000"/>
          </a:xfrm>
          <a:prstGeom prst="rect">
            <a:avLst/>
          </a:prstGeom>
        </p:spPr>
      </p:pic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13BA5A9-AB0E-D2E7-6F6C-09DDCF732C47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5518521" y="290526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de cantos arredondados 41">
            <a:extLst>
              <a:ext uri="{FF2B5EF4-FFF2-40B4-BE49-F238E27FC236}">
                <a16:creationId xmlns:a16="http://schemas.microsoft.com/office/drawing/2014/main" id="{1A7F2215-BB87-7BFF-758C-D790A40C8617}"/>
              </a:ext>
            </a:extLst>
          </p:cNvPr>
          <p:cNvSpPr/>
          <p:nvPr/>
        </p:nvSpPr>
        <p:spPr>
          <a:xfrm>
            <a:off x="6849274" y="25459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devolução e anexar nota 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31" name="Pentágono 6">
            <a:extLst>
              <a:ext uri="{FF2B5EF4-FFF2-40B4-BE49-F238E27FC236}">
                <a16:creationId xmlns:a16="http://schemas.microsoft.com/office/drawing/2014/main" id="{F2335D8F-B75B-65E2-AF23-5C53E0B95C22}"/>
              </a:ext>
            </a:extLst>
          </p:cNvPr>
          <p:cNvSpPr/>
          <p:nvPr/>
        </p:nvSpPr>
        <p:spPr>
          <a:xfrm>
            <a:off x="6766859" y="23888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2CA0B773-D91D-541C-E751-AEA0AD9F1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0" y="2386706"/>
            <a:ext cx="198000" cy="198000"/>
          </a:xfrm>
          <a:prstGeom prst="rect">
            <a:avLst/>
          </a:prstGeom>
        </p:spPr>
      </p:pic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00FEF54E-62BA-BE49-9A68-BB195045B7C2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7821274" y="2903010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19E709F8-14E2-4D28-8EAA-81602940594A}"/>
              </a:ext>
            </a:extLst>
          </p:cNvPr>
          <p:cNvSpPr/>
          <p:nvPr/>
        </p:nvSpPr>
        <p:spPr>
          <a:xfrm>
            <a:off x="4568845" y="362799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8BA4321C-FA2B-6C90-6C13-7DB2F5C6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845" y="3627994"/>
            <a:ext cx="176943" cy="176943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B2C6FEF2-8E12-1D82-7451-17895EA1CABF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5031779" y="355007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927F5964-3BD8-B940-3A9B-15B21EA20C9D}"/>
              </a:ext>
            </a:extLst>
          </p:cNvPr>
          <p:cNvSpPr/>
          <p:nvPr/>
        </p:nvSpPr>
        <p:spPr>
          <a:xfrm>
            <a:off x="6867273" y="334186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SAP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8FB1A32C-B132-9307-80F6-6AC5C190F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273" y="3341869"/>
            <a:ext cx="176943" cy="176943"/>
          </a:xfrm>
          <a:prstGeom prst="rect">
            <a:avLst/>
          </a:prstGeom>
        </p:spPr>
      </p:pic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1FD82DB6-1BA0-98F8-2BB9-C3A02251C0E2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330207" y="3263949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Fluxograma: Processo Alternativo 39">
            <a:extLst>
              <a:ext uri="{FF2B5EF4-FFF2-40B4-BE49-F238E27FC236}">
                <a16:creationId xmlns:a16="http://schemas.microsoft.com/office/drawing/2014/main" id="{551B9C14-52DF-4165-3755-11BC98C38E0A}"/>
              </a:ext>
            </a:extLst>
          </p:cNvPr>
          <p:cNvSpPr/>
          <p:nvPr/>
        </p:nvSpPr>
        <p:spPr>
          <a:xfrm>
            <a:off x="6866531" y="362377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FDD6FD32-1091-53A9-296E-EC53E664A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531" y="3623772"/>
            <a:ext cx="176943" cy="176943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43E58278-B06E-8052-6570-D106C5B85C5D}"/>
              </a:ext>
            </a:extLst>
          </p:cNvPr>
          <p:cNvCxnSpPr>
            <a:cxnSpLocks/>
            <a:endCxn id="40" idx="0"/>
          </p:cNvCxnSpPr>
          <p:nvPr/>
        </p:nvCxnSpPr>
        <p:spPr>
          <a:xfrm>
            <a:off x="7329465" y="354585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etângulo de cantos arredondados 41">
            <a:extLst>
              <a:ext uri="{FF2B5EF4-FFF2-40B4-BE49-F238E27FC236}">
                <a16:creationId xmlns:a16="http://schemas.microsoft.com/office/drawing/2014/main" id="{BF5F5319-256E-E0A6-BBE2-135D983AF0C8}"/>
              </a:ext>
            </a:extLst>
          </p:cNvPr>
          <p:cNvSpPr/>
          <p:nvPr/>
        </p:nvSpPr>
        <p:spPr>
          <a:xfrm>
            <a:off x="8015005" y="255387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e anexar nota fiscal de devolução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4" name="Pentágono 6">
            <a:extLst>
              <a:ext uri="{FF2B5EF4-FFF2-40B4-BE49-F238E27FC236}">
                <a16:creationId xmlns:a16="http://schemas.microsoft.com/office/drawing/2014/main" id="{457A0C2D-F4A1-A83C-3F17-8CB0C631B460}"/>
              </a:ext>
            </a:extLst>
          </p:cNvPr>
          <p:cNvSpPr/>
          <p:nvPr/>
        </p:nvSpPr>
        <p:spPr>
          <a:xfrm>
            <a:off x="7932590" y="239684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471ADCAC-7550-D053-4F86-64A420B81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9071" y="2394665"/>
            <a:ext cx="198000" cy="198000"/>
          </a:xfrm>
          <a:prstGeom prst="rect">
            <a:avLst/>
          </a:prstGeom>
        </p:spPr>
      </p:pic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id="{E21B98E2-D78A-BB8F-7577-3259962F62A8}"/>
              </a:ext>
            </a:extLst>
          </p:cNvPr>
          <p:cNvCxnSpPr>
            <a:cxnSpLocks/>
            <a:stCxn id="43" idx="3"/>
          </p:cNvCxnSpPr>
          <p:nvPr/>
        </p:nvCxnSpPr>
        <p:spPr>
          <a:xfrm flipV="1">
            <a:off x="8987005" y="291096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luxograma: Processo Alternativo 46">
            <a:extLst>
              <a:ext uri="{FF2B5EF4-FFF2-40B4-BE49-F238E27FC236}">
                <a16:creationId xmlns:a16="http://schemas.microsoft.com/office/drawing/2014/main" id="{20E4FFE2-5547-1817-6E55-088D25E5168B}"/>
              </a:ext>
            </a:extLst>
          </p:cNvPr>
          <p:cNvSpPr/>
          <p:nvPr/>
        </p:nvSpPr>
        <p:spPr>
          <a:xfrm>
            <a:off x="8033004" y="334982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11DB3964-34C2-6942-8016-81D4D13DE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004" y="3349828"/>
            <a:ext cx="176943" cy="176943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5F1E9A0E-B942-DC3A-47DA-7371054ADB37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8495938" y="327190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uxograma: Processo Alternativo 49">
            <a:extLst>
              <a:ext uri="{FF2B5EF4-FFF2-40B4-BE49-F238E27FC236}">
                <a16:creationId xmlns:a16="http://schemas.microsoft.com/office/drawing/2014/main" id="{3125784A-1326-F985-D189-A8E4CA3A0699}"/>
              </a:ext>
            </a:extLst>
          </p:cNvPr>
          <p:cNvSpPr/>
          <p:nvPr/>
        </p:nvSpPr>
        <p:spPr>
          <a:xfrm>
            <a:off x="8032262" y="363173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8E54BFE9-772D-BE88-DCC5-8F6E82C92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62" y="3631731"/>
            <a:ext cx="176943" cy="176943"/>
          </a:xfrm>
          <a:prstGeom prst="rect">
            <a:avLst/>
          </a:prstGeom>
        </p:spPr>
      </p:pic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764A2423-CBBD-3F40-CED5-2B27DA39A835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8495196" y="355381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tângulo de cantos arredondados 41">
            <a:extLst>
              <a:ext uri="{FF2B5EF4-FFF2-40B4-BE49-F238E27FC236}">
                <a16:creationId xmlns:a16="http://schemas.microsoft.com/office/drawing/2014/main" id="{BF49BF2D-2AE6-3EAD-020F-35E09CE8A2D4}"/>
              </a:ext>
            </a:extLst>
          </p:cNvPr>
          <p:cNvSpPr/>
          <p:nvPr/>
        </p:nvSpPr>
        <p:spPr>
          <a:xfrm>
            <a:off x="9175570" y="2561196"/>
            <a:ext cx="125835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nota. Coletar equipamento e anexar documento e Selfie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4" name="Pentágono 6">
            <a:extLst>
              <a:ext uri="{FF2B5EF4-FFF2-40B4-BE49-F238E27FC236}">
                <a16:creationId xmlns:a16="http://schemas.microsoft.com/office/drawing/2014/main" id="{D93AEAAC-41C7-3BD3-7428-E26E04776E3A}"/>
              </a:ext>
            </a:extLst>
          </p:cNvPr>
          <p:cNvSpPr/>
          <p:nvPr/>
        </p:nvSpPr>
        <p:spPr>
          <a:xfrm>
            <a:off x="9162491" y="2400548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D9EF8488-F40A-5AC2-5528-D533012F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972" y="2398369"/>
            <a:ext cx="198000" cy="198000"/>
          </a:xfrm>
          <a:prstGeom prst="rect">
            <a:avLst/>
          </a:prstGeom>
        </p:spPr>
      </p:pic>
      <p:sp>
        <p:nvSpPr>
          <p:cNvPr id="56" name="Fluxograma: Processo Alternativo 55">
            <a:extLst>
              <a:ext uri="{FF2B5EF4-FFF2-40B4-BE49-F238E27FC236}">
                <a16:creationId xmlns:a16="http://schemas.microsoft.com/office/drawing/2014/main" id="{A00F5AD4-30C3-D242-4D5B-9CF7C9025493}"/>
              </a:ext>
            </a:extLst>
          </p:cNvPr>
          <p:cNvSpPr/>
          <p:nvPr/>
        </p:nvSpPr>
        <p:spPr>
          <a:xfrm>
            <a:off x="9369371" y="335672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B563C50C-E7D6-8EF2-8DBF-4BFFC404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9371" y="3356724"/>
            <a:ext cx="176943" cy="176943"/>
          </a:xfrm>
          <a:prstGeom prst="rect">
            <a:avLst/>
          </a:prstGeom>
        </p:spPr>
      </p:pic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A163E67C-6959-C366-C734-4B9A7FF2CE13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9832305" y="327880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Fluxograma: Processo Alternativo 58">
            <a:extLst>
              <a:ext uri="{FF2B5EF4-FFF2-40B4-BE49-F238E27FC236}">
                <a16:creationId xmlns:a16="http://schemas.microsoft.com/office/drawing/2014/main" id="{FE03041D-43D7-5408-D68B-768F074CCB58}"/>
              </a:ext>
            </a:extLst>
          </p:cNvPr>
          <p:cNvSpPr/>
          <p:nvPr/>
        </p:nvSpPr>
        <p:spPr>
          <a:xfrm>
            <a:off x="9368629" y="363862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0" name="Imagem 59">
            <a:extLst>
              <a:ext uri="{FF2B5EF4-FFF2-40B4-BE49-F238E27FC236}">
                <a16:creationId xmlns:a16="http://schemas.microsoft.com/office/drawing/2014/main" id="{44949642-DBF2-0847-8EBE-2391C0C71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8629" y="3638627"/>
            <a:ext cx="176943" cy="176943"/>
          </a:xfrm>
          <a:prstGeom prst="rect">
            <a:avLst/>
          </a:prstGeom>
        </p:spPr>
      </p:pic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BCF41DB5-54BD-FA5F-29D8-A1BD461B8E74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9831563" y="356070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24E42498-D227-9AE0-0576-5BF500B1E6D0}"/>
              </a:ext>
            </a:extLst>
          </p:cNvPr>
          <p:cNvCxnSpPr>
            <a:cxnSpLocks/>
          </p:cNvCxnSpPr>
          <p:nvPr/>
        </p:nvCxnSpPr>
        <p:spPr>
          <a:xfrm flipV="1">
            <a:off x="10424859" y="2940153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uxograma: Processo Alternativo 62">
            <a:extLst>
              <a:ext uri="{FF2B5EF4-FFF2-40B4-BE49-F238E27FC236}">
                <a16:creationId xmlns:a16="http://schemas.microsoft.com/office/drawing/2014/main" id="{C654BDD2-7F2E-7AD0-F663-D3D8116B18F3}"/>
              </a:ext>
            </a:extLst>
          </p:cNvPr>
          <p:cNvSpPr/>
          <p:nvPr/>
        </p:nvSpPr>
        <p:spPr>
          <a:xfrm>
            <a:off x="5723855" y="33368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588B8F84-319E-309B-80C8-A8CEBE9ADB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855" y="3336815"/>
            <a:ext cx="176943" cy="176943"/>
          </a:xfrm>
          <a:prstGeom prst="rect">
            <a:avLst/>
          </a:prstGeom>
        </p:spPr>
      </p:pic>
      <p:sp>
        <p:nvSpPr>
          <p:cNvPr id="65" name="Retângulo de cantos arredondados 41">
            <a:extLst>
              <a:ext uri="{FF2B5EF4-FFF2-40B4-BE49-F238E27FC236}">
                <a16:creationId xmlns:a16="http://schemas.microsoft.com/office/drawing/2014/main" id="{890C6333-11ED-AE45-E72F-5963F7249F8A}"/>
              </a:ext>
            </a:extLst>
          </p:cNvPr>
          <p:cNvSpPr/>
          <p:nvPr/>
        </p:nvSpPr>
        <p:spPr>
          <a:xfrm>
            <a:off x="5700789" y="253889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Solicitar devolução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5B0AA23F-E9AE-D385-5C10-19781174FF81}"/>
              </a:ext>
            </a:extLst>
          </p:cNvPr>
          <p:cNvCxnSpPr>
            <a:cxnSpLocks/>
            <a:stCxn id="65" idx="2"/>
            <a:endCxn id="63" idx="0"/>
          </p:cNvCxnSpPr>
          <p:nvPr/>
        </p:nvCxnSpPr>
        <p:spPr>
          <a:xfrm>
            <a:off x="6186789" y="325889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Pentágono 6">
            <a:extLst>
              <a:ext uri="{FF2B5EF4-FFF2-40B4-BE49-F238E27FC236}">
                <a16:creationId xmlns:a16="http://schemas.microsoft.com/office/drawing/2014/main" id="{F6625169-CBCE-385F-B920-25AA0FDE2976}"/>
              </a:ext>
            </a:extLst>
          </p:cNvPr>
          <p:cNvSpPr/>
          <p:nvPr/>
        </p:nvSpPr>
        <p:spPr>
          <a:xfrm>
            <a:off x="5618374" y="238186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C8FD42F4-827D-7D98-4A65-C914DB95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855" y="2379685"/>
            <a:ext cx="198000" cy="198000"/>
          </a:xfrm>
          <a:prstGeom prst="rect">
            <a:avLst/>
          </a:prstGeom>
        </p:spPr>
      </p:pic>
      <p:cxnSp>
        <p:nvCxnSpPr>
          <p:cNvPr id="69" name="Conector de Seta Reta 68">
            <a:extLst>
              <a:ext uri="{FF2B5EF4-FFF2-40B4-BE49-F238E27FC236}">
                <a16:creationId xmlns:a16="http://schemas.microsoft.com/office/drawing/2014/main" id="{643F682D-76A0-92E5-447C-12B75DA40254}"/>
              </a:ext>
            </a:extLst>
          </p:cNvPr>
          <p:cNvCxnSpPr>
            <a:cxnSpLocks/>
            <a:stCxn id="65" idx="3"/>
          </p:cNvCxnSpPr>
          <p:nvPr/>
        </p:nvCxnSpPr>
        <p:spPr>
          <a:xfrm flipV="1">
            <a:off x="6672789" y="289598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uxograma: Processo Alternativo 69">
            <a:extLst>
              <a:ext uri="{FF2B5EF4-FFF2-40B4-BE49-F238E27FC236}">
                <a16:creationId xmlns:a16="http://schemas.microsoft.com/office/drawing/2014/main" id="{4C45664A-9D01-85B9-BB2A-041E9D41B2EB}"/>
              </a:ext>
            </a:extLst>
          </p:cNvPr>
          <p:cNvSpPr/>
          <p:nvPr/>
        </p:nvSpPr>
        <p:spPr>
          <a:xfrm>
            <a:off x="5723113" y="361871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71" name="Imagem 70">
            <a:extLst>
              <a:ext uri="{FF2B5EF4-FFF2-40B4-BE49-F238E27FC236}">
                <a16:creationId xmlns:a16="http://schemas.microsoft.com/office/drawing/2014/main" id="{4344C5EB-05D2-E85C-A8CF-99EE0F690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113" y="3618718"/>
            <a:ext cx="176943" cy="176943"/>
          </a:xfrm>
          <a:prstGeom prst="rect">
            <a:avLst/>
          </a:prstGeom>
        </p:spPr>
      </p:pic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5522E694-6A1D-35E8-D06B-8AD6E6C990FE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6186047" y="354079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tângulo de cantos arredondados 41">
            <a:extLst>
              <a:ext uri="{FF2B5EF4-FFF2-40B4-BE49-F238E27FC236}">
                <a16:creationId xmlns:a16="http://schemas.microsoft.com/office/drawing/2014/main" id="{FD467FA3-87CE-D861-FE80-ACA17F459739}"/>
              </a:ext>
            </a:extLst>
          </p:cNvPr>
          <p:cNvSpPr/>
          <p:nvPr/>
        </p:nvSpPr>
        <p:spPr>
          <a:xfrm>
            <a:off x="10626719" y="2557579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OS </a:t>
            </a:r>
          </a:p>
        </p:txBody>
      </p:sp>
      <p:sp>
        <p:nvSpPr>
          <p:cNvPr id="74" name="Pentágono 6">
            <a:extLst>
              <a:ext uri="{FF2B5EF4-FFF2-40B4-BE49-F238E27FC236}">
                <a16:creationId xmlns:a16="http://schemas.microsoft.com/office/drawing/2014/main" id="{2DF79169-99D2-9BCC-106E-03321F85D81F}"/>
              </a:ext>
            </a:extLst>
          </p:cNvPr>
          <p:cNvSpPr/>
          <p:nvPr/>
        </p:nvSpPr>
        <p:spPr>
          <a:xfrm>
            <a:off x="10544304" y="2400548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3890943A-A347-251A-4F56-8BB0BB4C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85" y="2398369"/>
            <a:ext cx="198000" cy="198000"/>
          </a:xfrm>
          <a:prstGeom prst="rect">
            <a:avLst/>
          </a:prstGeom>
        </p:spPr>
      </p:pic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650DF798-25AD-3712-9FEB-279E62502790}"/>
              </a:ext>
            </a:extLst>
          </p:cNvPr>
          <p:cNvCxnSpPr>
            <a:cxnSpLocks/>
            <a:stCxn id="73" idx="3"/>
          </p:cNvCxnSpPr>
          <p:nvPr/>
        </p:nvCxnSpPr>
        <p:spPr>
          <a:xfrm flipV="1">
            <a:off x="11598719" y="2914673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uxograma: Processo Alternativo 76">
            <a:extLst>
              <a:ext uri="{FF2B5EF4-FFF2-40B4-BE49-F238E27FC236}">
                <a16:creationId xmlns:a16="http://schemas.microsoft.com/office/drawing/2014/main" id="{611D0AE8-B2EC-10C6-6FD1-943B5EBF9FD1}"/>
              </a:ext>
            </a:extLst>
          </p:cNvPr>
          <p:cNvSpPr/>
          <p:nvPr/>
        </p:nvSpPr>
        <p:spPr>
          <a:xfrm>
            <a:off x="10644718" y="335353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EFD12193-CF74-037E-F576-94F75476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718" y="3353532"/>
            <a:ext cx="176943" cy="176943"/>
          </a:xfrm>
          <a:prstGeom prst="rect">
            <a:avLst/>
          </a:prstGeom>
        </p:spPr>
      </p:pic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711E098B-AA7F-FA60-663D-F00E7DF0FDF0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11107652" y="327561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Fluxograma: Processo Alternativo 79">
            <a:extLst>
              <a:ext uri="{FF2B5EF4-FFF2-40B4-BE49-F238E27FC236}">
                <a16:creationId xmlns:a16="http://schemas.microsoft.com/office/drawing/2014/main" id="{65C4EE00-E5FF-2311-9FD9-A433052198C5}"/>
              </a:ext>
            </a:extLst>
          </p:cNvPr>
          <p:cNvSpPr/>
          <p:nvPr/>
        </p:nvSpPr>
        <p:spPr>
          <a:xfrm>
            <a:off x="10643976" y="363543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0CB02B46-2C20-2F14-87F8-5B9DE22FD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976" y="3635435"/>
            <a:ext cx="176943" cy="176943"/>
          </a:xfrm>
          <a:prstGeom prst="rect">
            <a:avLst/>
          </a:prstGeom>
        </p:spPr>
      </p:pic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472BC4B-1DFE-961E-2DAE-9FBD8A5929A1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11106910" y="355751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Círculo: Vazio 82">
            <a:extLst>
              <a:ext uri="{FF2B5EF4-FFF2-40B4-BE49-F238E27FC236}">
                <a16:creationId xmlns:a16="http://schemas.microsoft.com/office/drawing/2014/main" id="{0CB547AB-3399-37C2-9DCC-ADB9216EC41B}"/>
              </a:ext>
            </a:extLst>
          </p:cNvPr>
          <p:cNvSpPr/>
          <p:nvPr/>
        </p:nvSpPr>
        <p:spPr>
          <a:xfrm>
            <a:off x="11787536" y="2784300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5" name="Retângulo: Único Canto Arredondado 84">
            <a:extLst>
              <a:ext uri="{FF2B5EF4-FFF2-40B4-BE49-F238E27FC236}">
                <a16:creationId xmlns:a16="http://schemas.microsoft.com/office/drawing/2014/main" id="{5338BFC5-4DB7-6253-3E74-3172BAE9EBDB}"/>
              </a:ext>
            </a:extLst>
          </p:cNvPr>
          <p:cNvSpPr/>
          <p:nvPr/>
        </p:nvSpPr>
        <p:spPr>
          <a:xfrm>
            <a:off x="9935501" y="606991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86" name="Retângulo de cantos arredondados 41">
            <a:extLst>
              <a:ext uri="{FF2B5EF4-FFF2-40B4-BE49-F238E27FC236}">
                <a16:creationId xmlns:a16="http://schemas.microsoft.com/office/drawing/2014/main" id="{9A59D141-1042-FE91-91F2-7C45BE12EF1E}"/>
              </a:ext>
            </a:extLst>
          </p:cNvPr>
          <p:cNvSpPr/>
          <p:nvPr/>
        </p:nvSpPr>
        <p:spPr>
          <a:xfrm>
            <a:off x="9978581" y="552608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9FE53D29-AB38-11E7-C837-22680DFEDD31}"/>
              </a:ext>
            </a:extLst>
          </p:cNvPr>
          <p:cNvSpPr txBox="1"/>
          <p:nvPr/>
        </p:nvSpPr>
        <p:spPr>
          <a:xfrm>
            <a:off x="9934496" y="5526082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88" name="Fluxograma: Processo Alternativo 87">
            <a:extLst>
              <a:ext uri="{FF2B5EF4-FFF2-40B4-BE49-F238E27FC236}">
                <a16:creationId xmlns:a16="http://schemas.microsoft.com/office/drawing/2014/main" id="{525670AC-E004-4F6B-14D3-19977D80DBE6}"/>
              </a:ext>
            </a:extLst>
          </p:cNvPr>
          <p:cNvSpPr/>
          <p:nvPr/>
        </p:nvSpPr>
        <p:spPr>
          <a:xfrm>
            <a:off x="9937691" y="581717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89" name="Imagem 88">
            <a:extLst>
              <a:ext uri="{FF2B5EF4-FFF2-40B4-BE49-F238E27FC236}">
                <a16:creationId xmlns:a16="http://schemas.microsoft.com/office/drawing/2014/main" id="{FD68110E-9B03-565D-2E2D-6A927A9CE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501" y="5846397"/>
            <a:ext cx="176943" cy="202783"/>
          </a:xfrm>
          <a:prstGeom prst="rect">
            <a:avLst/>
          </a:prstGeom>
        </p:spPr>
      </p:pic>
      <p:sp>
        <p:nvSpPr>
          <p:cNvPr id="90" name="CaixaDeTexto 89">
            <a:extLst>
              <a:ext uri="{FF2B5EF4-FFF2-40B4-BE49-F238E27FC236}">
                <a16:creationId xmlns:a16="http://schemas.microsoft.com/office/drawing/2014/main" id="{1EF41950-DFE7-21EC-45C4-18AFC98B734C}"/>
              </a:ext>
            </a:extLst>
          </p:cNvPr>
          <p:cNvSpPr txBox="1"/>
          <p:nvPr/>
        </p:nvSpPr>
        <p:spPr>
          <a:xfrm>
            <a:off x="10405809" y="584902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0B443558-715A-0B36-79B1-5B44FF0938DF}"/>
              </a:ext>
            </a:extLst>
          </p:cNvPr>
          <p:cNvSpPr txBox="1"/>
          <p:nvPr/>
        </p:nvSpPr>
        <p:spPr>
          <a:xfrm>
            <a:off x="10600631" y="637754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2" name="Pentágono 6">
            <a:extLst>
              <a:ext uri="{FF2B5EF4-FFF2-40B4-BE49-F238E27FC236}">
                <a16:creationId xmlns:a16="http://schemas.microsoft.com/office/drawing/2014/main" id="{A84B7284-E009-7A82-9EA4-048A2412B8E0}"/>
              </a:ext>
            </a:extLst>
          </p:cNvPr>
          <p:cNvSpPr/>
          <p:nvPr/>
        </p:nvSpPr>
        <p:spPr>
          <a:xfrm>
            <a:off x="9954482" y="637284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93" name="Imagem 92">
            <a:extLst>
              <a:ext uri="{FF2B5EF4-FFF2-40B4-BE49-F238E27FC236}">
                <a16:creationId xmlns:a16="http://schemas.microsoft.com/office/drawing/2014/main" id="{956CD1B5-1DD1-093B-7ACB-CAA23861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152" y="6385835"/>
            <a:ext cx="151633" cy="173777"/>
          </a:xfrm>
          <a:prstGeom prst="rect">
            <a:avLst/>
          </a:prstGeom>
        </p:spPr>
      </p:pic>
      <p:pic>
        <p:nvPicPr>
          <p:cNvPr id="94" name="Gráfico 93" descr="Relógio com preenchimento sólido">
            <a:extLst>
              <a:ext uri="{FF2B5EF4-FFF2-40B4-BE49-F238E27FC236}">
                <a16:creationId xmlns:a16="http://schemas.microsoft.com/office/drawing/2014/main" id="{7B5BDF4F-59BC-F398-20CA-FB972413F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914" y="6075225"/>
            <a:ext cx="166334" cy="190625"/>
          </a:xfrm>
          <a:prstGeom prst="rect">
            <a:avLst/>
          </a:prstGeom>
        </p:spPr>
      </p:pic>
      <p:sp>
        <p:nvSpPr>
          <p:cNvPr id="95" name="CaixaDeTexto 94">
            <a:extLst>
              <a:ext uri="{FF2B5EF4-FFF2-40B4-BE49-F238E27FC236}">
                <a16:creationId xmlns:a16="http://schemas.microsoft.com/office/drawing/2014/main" id="{51D3F2CA-CC18-D414-5211-3A63A2337050}"/>
              </a:ext>
            </a:extLst>
          </p:cNvPr>
          <p:cNvSpPr txBox="1"/>
          <p:nvPr/>
        </p:nvSpPr>
        <p:spPr>
          <a:xfrm>
            <a:off x="10756565" y="608480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E888DEA5-0CBD-306A-4A0B-F82D91D12E9B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3: parte 1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40063044-F36D-2367-AC6E-994C8592DD3C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  <p:pic>
        <p:nvPicPr>
          <p:cNvPr id="98" name="Gráfico 97" descr="Seta: retorno vertical estrutura de tópicos">
            <a:extLst>
              <a:ext uri="{FF2B5EF4-FFF2-40B4-BE49-F238E27FC236}">
                <a16:creationId xmlns:a16="http://schemas.microsoft.com/office/drawing/2014/main" id="{B119B91F-DD0C-E55A-7F5A-687F3AE2E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99" name="Gráfico 98" descr="Seta: retorno vertical estrutura de tópicos">
            <a:extLst>
              <a:ext uri="{FF2B5EF4-FFF2-40B4-BE49-F238E27FC236}">
                <a16:creationId xmlns:a16="http://schemas.microsoft.com/office/drawing/2014/main" id="{07DFCE8E-81DC-4B13-0DDE-7D7CE788BE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157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tângulo 66">
            <a:extLst>
              <a:ext uri="{FF2B5EF4-FFF2-40B4-BE49-F238E27FC236}">
                <a16:creationId xmlns:a16="http://schemas.microsoft.com/office/drawing/2014/main" id="{2269720E-BD14-3B5D-52DB-314D446A1DAB}"/>
              </a:ext>
            </a:extLst>
          </p:cNvPr>
          <p:cNvSpPr/>
          <p:nvPr/>
        </p:nvSpPr>
        <p:spPr>
          <a:xfrm>
            <a:off x="380966" y="2344836"/>
            <a:ext cx="11331213" cy="21870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EA3912FC-2013-03D5-E67C-086D69C06A69}"/>
              </a:ext>
            </a:extLst>
          </p:cNvPr>
          <p:cNvSpPr/>
          <p:nvPr/>
        </p:nvSpPr>
        <p:spPr>
          <a:xfrm>
            <a:off x="9935501" y="606991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3" name="Retângulo de cantos arredondados 41">
            <a:extLst>
              <a:ext uri="{FF2B5EF4-FFF2-40B4-BE49-F238E27FC236}">
                <a16:creationId xmlns:a16="http://schemas.microsoft.com/office/drawing/2014/main" id="{80518099-B818-9EED-6E27-64978F9C5833}"/>
              </a:ext>
            </a:extLst>
          </p:cNvPr>
          <p:cNvSpPr/>
          <p:nvPr/>
        </p:nvSpPr>
        <p:spPr>
          <a:xfrm>
            <a:off x="9978581" y="552608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A6D0D8-B99B-B16D-874A-E8C2F5A8B355}"/>
              </a:ext>
            </a:extLst>
          </p:cNvPr>
          <p:cNvSpPr txBox="1"/>
          <p:nvPr/>
        </p:nvSpPr>
        <p:spPr>
          <a:xfrm>
            <a:off x="9934496" y="5526082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9D503347-2341-F654-556F-2ED4CDD58759}"/>
              </a:ext>
            </a:extLst>
          </p:cNvPr>
          <p:cNvSpPr/>
          <p:nvPr/>
        </p:nvSpPr>
        <p:spPr>
          <a:xfrm>
            <a:off x="9937691" y="581717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3B9C07-F17F-524B-B3AC-00D8707D0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501" y="5846397"/>
            <a:ext cx="176943" cy="2027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1118F24-BA0E-B157-9FD6-6133A547C4C9}"/>
              </a:ext>
            </a:extLst>
          </p:cNvPr>
          <p:cNvSpPr txBox="1"/>
          <p:nvPr/>
        </p:nvSpPr>
        <p:spPr>
          <a:xfrm>
            <a:off x="10405809" y="584902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49DDDD-C246-3DE2-19F5-25757F006A39}"/>
              </a:ext>
            </a:extLst>
          </p:cNvPr>
          <p:cNvSpPr txBox="1"/>
          <p:nvPr/>
        </p:nvSpPr>
        <p:spPr>
          <a:xfrm>
            <a:off x="10600631" y="637754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" name="Pentágono 6">
            <a:extLst>
              <a:ext uri="{FF2B5EF4-FFF2-40B4-BE49-F238E27FC236}">
                <a16:creationId xmlns:a16="http://schemas.microsoft.com/office/drawing/2014/main" id="{87241090-AB73-B806-EE06-B9DD0E28FE24}"/>
              </a:ext>
            </a:extLst>
          </p:cNvPr>
          <p:cNvSpPr/>
          <p:nvPr/>
        </p:nvSpPr>
        <p:spPr>
          <a:xfrm>
            <a:off x="9954482" y="637284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02A3A44-A7BB-F10A-02D6-4A590406E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152" y="6385835"/>
            <a:ext cx="151633" cy="173777"/>
          </a:xfrm>
          <a:prstGeom prst="rect">
            <a:avLst/>
          </a:prstGeom>
        </p:spPr>
      </p:pic>
      <p:pic>
        <p:nvPicPr>
          <p:cNvPr id="11" name="Gráfico 10" descr="Relógio com preenchimento sólido">
            <a:extLst>
              <a:ext uri="{FF2B5EF4-FFF2-40B4-BE49-F238E27FC236}">
                <a16:creationId xmlns:a16="http://schemas.microsoft.com/office/drawing/2014/main" id="{703346CE-D4AA-70DF-E26F-256C27DE4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914" y="6075225"/>
            <a:ext cx="166334" cy="1906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90671CC-C21B-8E65-5DEE-BBDC5D5DB271}"/>
              </a:ext>
            </a:extLst>
          </p:cNvPr>
          <p:cNvSpPr txBox="1"/>
          <p:nvPr/>
        </p:nvSpPr>
        <p:spPr>
          <a:xfrm>
            <a:off x="10756565" y="608480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8BAF759-6658-ED32-2F76-7A9B3035DD29}"/>
              </a:ext>
            </a:extLst>
          </p:cNvPr>
          <p:cNvSpPr txBox="1"/>
          <p:nvPr/>
        </p:nvSpPr>
        <p:spPr>
          <a:xfrm>
            <a:off x="1111443" y="2058978"/>
            <a:ext cx="364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2. Atendimento Mau uso - ARKLOK</a:t>
            </a: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E5C87208-96F5-B133-78AC-E7D4F753908F}"/>
              </a:ext>
            </a:extLst>
          </p:cNvPr>
          <p:cNvSpPr/>
          <p:nvPr/>
        </p:nvSpPr>
        <p:spPr>
          <a:xfrm>
            <a:off x="1376314" y="254976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laudo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B874BD7E-66B2-F59D-8DBD-F008B38FF28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246249" y="2907752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ágono 6">
            <a:extLst>
              <a:ext uri="{FF2B5EF4-FFF2-40B4-BE49-F238E27FC236}">
                <a16:creationId xmlns:a16="http://schemas.microsoft.com/office/drawing/2014/main" id="{8F253929-83DD-0DAC-65B1-82360912941E}"/>
              </a:ext>
            </a:extLst>
          </p:cNvPr>
          <p:cNvSpPr/>
          <p:nvPr/>
        </p:nvSpPr>
        <p:spPr>
          <a:xfrm>
            <a:off x="1293899" y="2392732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FC630FD5-953E-B055-B21D-E57D74C4C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380" y="2390553"/>
            <a:ext cx="198000" cy="19800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9AE3CD9B-F394-FD0A-CAFD-0C5B50833246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2348314" y="2909763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222;g1e5bc5d4dfe_0_2837">
            <a:extLst>
              <a:ext uri="{FF2B5EF4-FFF2-40B4-BE49-F238E27FC236}">
                <a16:creationId xmlns:a16="http://schemas.microsoft.com/office/drawing/2014/main" id="{B031ADD2-0CC2-1AAE-1D3E-BBAE97D35F6E}"/>
              </a:ext>
            </a:extLst>
          </p:cNvPr>
          <p:cNvSpPr/>
          <p:nvPr/>
        </p:nvSpPr>
        <p:spPr>
          <a:xfrm>
            <a:off x="805194" y="2759675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Fluxograma: Processo Alternativo 19">
            <a:extLst>
              <a:ext uri="{FF2B5EF4-FFF2-40B4-BE49-F238E27FC236}">
                <a16:creationId xmlns:a16="http://schemas.microsoft.com/office/drawing/2014/main" id="{4F95197C-25E7-B74C-A9A1-3826AA5B67DA}"/>
              </a:ext>
            </a:extLst>
          </p:cNvPr>
          <p:cNvSpPr/>
          <p:nvPr/>
        </p:nvSpPr>
        <p:spPr>
          <a:xfrm>
            <a:off x="2541579" y="334890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8917A18-F10A-66E5-D258-FA670FBEC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579" y="3348908"/>
            <a:ext cx="176943" cy="176943"/>
          </a:xfrm>
          <a:prstGeom prst="rect">
            <a:avLst/>
          </a:prstGeom>
        </p:spPr>
      </p:pic>
      <p:sp>
        <p:nvSpPr>
          <p:cNvPr id="22" name="Retângulo de cantos arredondados 41">
            <a:extLst>
              <a:ext uri="{FF2B5EF4-FFF2-40B4-BE49-F238E27FC236}">
                <a16:creationId xmlns:a16="http://schemas.microsoft.com/office/drawing/2014/main" id="{8B87F6E2-A725-33B4-1492-6C4170CBB602}"/>
              </a:ext>
            </a:extLst>
          </p:cNvPr>
          <p:cNvSpPr/>
          <p:nvPr/>
        </p:nvSpPr>
        <p:spPr>
          <a:xfrm>
            <a:off x="2518513" y="255098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assistência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0671257-654A-5003-ECBD-4FC84524E8D3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3004513" y="327098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entágono 6">
            <a:extLst>
              <a:ext uri="{FF2B5EF4-FFF2-40B4-BE49-F238E27FC236}">
                <a16:creationId xmlns:a16="http://schemas.microsoft.com/office/drawing/2014/main" id="{89828AF7-857D-067A-0EE3-6CDCE9FE6A83}"/>
              </a:ext>
            </a:extLst>
          </p:cNvPr>
          <p:cNvSpPr/>
          <p:nvPr/>
        </p:nvSpPr>
        <p:spPr>
          <a:xfrm>
            <a:off x="2436098" y="2393957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8B87ECF-8B14-CFC4-9F2A-72BBCE765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79" y="2391778"/>
            <a:ext cx="198000" cy="198000"/>
          </a:xfrm>
          <a:prstGeom prst="rect">
            <a:avLst/>
          </a:prstGeom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23D752B1-41D6-D161-0BA1-C936E15E6BE2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490513" y="2908082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xograma: Processo Alternativo 26">
            <a:extLst>
              <a:ext uri="{FF2B5EF4-FFF2-40B4-BE49-F238E27FC236}">
                <a16:creationId xmlns:a16="http://schemas.microsoft.com/office/drawing/2014/main" id="{9E6E0580-E877-B8F7-DF23-354A1ABF478E}"/>
              </a:ext>
            </a:extLst>
          </p:cNvPr>
          <p:cNvSpPr/>
          <p:nvPr/>
        </p:nvSpPr>
        <p:spPr>
          <a:xfrm>
            <a:off x="6369481" y="388614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39DB6381-3054-B20C-85AF-2A7B12DEA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481" y="3886147"/>
            <a:ext cx="176943" cy="176943"/>
          </a:xfrm>
          <a:prstGeom prst="rect">
            <a:avLst/>
          </a:prstGeom>
        </p:spPr>
      </p:pic>
      <p:sp>
        <p:nvSpPr>
          <p:cNvPr id="29" name="Retângulo de cantos arredondados 41">
            <a:extLst>
              <a:ext uri="{FF2B5EF4-FFF2-40B4-BE49-F238E27FC236}">
                <a16:creationId xmlns:a16="http://schemas.microsoft.com/office/drawing/2014/main" id="{333AA8C0-4DAA-38B7-F7D8-B53129123D57}"/>
              </a:ext>
            </a:extLst>
          </p:cNvPr>
          <p:cNvSpPr/>
          <p:nvPr/>
        </p:nvSpPr>
        <p:spPr>
          <a:xfrm>
            <a:off x="6346415" y="30882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 para descontar na conta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FAD41E42-DF40-0A0A-0B17-D71CFB764CEB}"/>
              </a:ext>
            </a:extLst>
          </p:cNvPr>
          <p:cNvCxnSpPr>
            <a:cxnSpLocks/>
            <a:stCxn id="29" idx="2"/>
            <a:endCxn id="27" idx="0"/>
          </p:cNvCxnSpPr>
          <p:nvPr/>
        </p:nvCxnSpPr>
        <p:spPr>
          <a:xfrm>
            <a:off x="6832415" y="380822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entágono 6">
            <a:extLst>
              <a:ext uri="{FF2B5EF4-FFF2-40B4-BE49-F238E27FC236}">
                <a16:creationId xmlns:a16="http://schemas.microsoft.com/office/drawing/2014/main" id="{7DC5D717-8B66-F489-D365-BECAD7DF3B5E}"/>
              </a:ext>
            </a:extLst>
          </p:cNvPr>
          <p:cNvSpPr/>
          <p:nvPr/>
        </p:nvSpPr>
        <p:spPr>
          <a:xfrm>
            <a:off x="6264000" y="2931196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E64DF6BE-AAFA-CBD1-0DEE-95C992F4C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481" y="2929017"/>
            <a:ext cx="198000" cy="198000"/>
          </a:xfrm>
          <a:prstGeom prst="rect">
            <a:avLst/>
          </a:prstGeom>
        </p:spPr>
      </p:pic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95313075-E03E-854C-2133-53C490F58068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7318415" y="3445321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1757D5C3-B202-156F-286F-EEFC623D2DC6}"/>
              </a:ext>
            </a:extLst>
          </p:cNvPr>
          <p:cNvSpPr/>
          <p:nvPr/>
        </p:nvSpPr>
        <p:spPr>
          <a:xfrm>
            <a:off x="6368739" y="416805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5D19A8A5-59CE-1DE1-94ED-81F52679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739" y="4168050"/>
            <a:ext cx="176943" cy="176943"/>
          </a:xfrm>
          <a:prstGeom prst="rect">
            <a:avLst/>
          </a:prstGeom>
        </p:spPr>
      </p:pic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72454BFE-9E9E-0864-9DCC-7C432A7285F3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6831673" y="409013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luxograma: Processo Alternativo 36">
            <a:extLst>
              <a:ext uri="{FF2B5EF4-FFF2-40B4-BE49-F238E27FC236}">
                <a16:creationId xmlns:a16="http://schemas.microsoft.com/office/drawing/2014/main" id="{70A981A6-234C-2667-D44F-E3E4F0828356}"/>
              </a:ext>
            </a:extLst>
          </p:cNvPr>
          <p:cNvSpPr/>
          <p:nvPr/>
        </p:nvSpPr>
        <p:spPr>
          <a:xfrm>
            <a:off x="7530294" y="387921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403F6EBF-101B-127E-59A2-46CEF0CC5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294" y="3879211"/>
            <a:ext cx="176943" cy="176943"/>
          </a:xfrm>
          <a:prstGeom prst="rect">
            <a:avLst/>
          </a:prstGeom>
        </p:spPr>
      </p:pic>
      <p:sp>
        <p:nvSpPr>
          <p:cNvPr id="39" name="Retângulo de cantos arredondados 41">
            <a:extLst>
              <a:ext uri="{FF2B5EF4-FFF2-40B4-BE49-F238E27FC236}">
                <a16:creationId xmlns:a16="http://schemas.microsoft.com/office/drawing/2014/main" id="{F0F63CF4-CD7B-8188-A671-423242447D09}"/>
              </a:ext>
            </a:extLst>
          </p:cNvPr>
          <p:cNvSpPr/>
          <p:nvPr/>
        </p:nvSpPr>
        <p:spPr>
          <a:xfrm>
            <a:off x="7507228" y="308129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manutenção e atualizar o card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1F64EFB-A013-19EE-9B37-A63D3CC85C3C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>
            <a:off x="7993228" y="380129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Pentágono 6">
            <a:extLst>
              <a:ext uri="{FF2B5EF4-FFF2-40B4-BE49-F238E27FC236}">
                <a16:creationId xmlns:a16="http://schemas.microsoft.com/office/drawing/2014/main" id="{19469B58-76A2-7486-9556-B54D61A7C9F4}"/>
              </a:ext>
            </a:extLst>
          </p:cNvPr>
          <p:cNvSpPr/>
          <p:nvPr/>
        </p:nvSpPr>
        <p:spPr>
          <a:xfrm>
            <a:off x="7424813" y="292426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 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B44D4F99-7C87-8FAC-B459-6A19EB6BB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294" y="2922081"/>
            <a:ext cx="198000" cy="198000"/>
          </a:xfrm>
          <a:prstGeom prst="rect">
            <a:avLst/>
          </a:prstGeom>
        </p:spPr>
      </p:pic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703DD1F9-B240-839B-DAFF-BE10FD1B3210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8479228" y="343838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8AC6B38-5EF9-CAF5-F64D-CBAA3F66372F}"/>
              </a:ext>
            </a:extLst>
          </p:cNvPr>
          <p:cNvGrpSpPr/>
          <p:nvPr/>
        </p:nvGrpSpPr>
        <p:grpSpPr>
          <a:xfrm>
            <a:off x="3702258" y="2445424"/>
            <a:ext cx="1115974" cy="894054"/>
            <a:chOff x="5942909" y="3750870"/>
            <a:chExt cx="1070397" cy="753917"/>
          </a:xfrm>
        </p:grpSpPr>
        <p:sp>
          <p:nvSpPr>
            <p:cNvPr id="45" name="Losango 44">
              <a:extLst>
                <a:ext uri="{FF2B5EF4-FFF2-40B4-BE49-F238E27FC236}">
                  <a16:creationId xmlns:a16="http://schemas.microsoft.com/office/drawing/2014/main" id="{101DC158-67C4-8D23-807C-A330DFC59C7D}"/>
                </a:ext>
              </a:extLst>
            </p:cNvPr>
            <p:cNvSpPr/>
            <p:nvPr/>
          </p:nvSpPr>
          <p:spPr>
            <a:xfrm>
              <a:off x="5942909" y="3750870"/>
              <a:ext cx="1070397" cy="753917"/>
            </a:xfrm>
            <a:prstGeom prst="diamond">
              <a:avLst/>
            </a:prstGeom>
            <a:noFill/>
            <a:ln w="3175">
              <a:solidFill>
                <a:srgbClr val="8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endParaRPr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E3922D59-C461-95CD-8934-ECFDCA50F0C7}"/>
                </a:ext>
              </a:extLst>
            </p:cNvPr>
            <p:cNvSpPr txBox="1"/>
            <p:nvPr/>
          </p:nvSpPr>
          <p:spPr>
            <a:xfrm>
              <a:off x="6054814" y="3997309"/>
              <a:ext cx="864606" cy="311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X" pitchFamily="2" charset="0"/>
                  <a:ea typeface="+mn-ea"/>
                  <a:cs typeface="+mn-cs"/>
                </a:rPr>
                <a:t>Cliente aceitou?</a:t>
              </a:r>
            </a:p>
          </p:txBody>
        </p:sp>
      </p:grpSp>
      <p:cxnSp>
        <p:nvCxnSpPr>
          <p:cNvPr id="47" name="Conector: Angulado 46">
            <a:extLst>
              <a:ext uri="{FF2B5EF4-FFF2-40B4-BE49-F238E27FC236}">
                <a16:creationId xmlns:a16="http://schemas.microsoft.com/office/drawing/2014/main" id="{EC704C76-5136-BA6A-B776-6303FBB9B9A9}"/>
              </a:ext>
            </a:extLst>
          </p:cNvPr>
          <p:cNvCxnSpPr>
            <a:cxnSpLocks/>
            <a:stCxn id="45" idx="0"/>
            <a:endCxn id="56" idx="2"/>
          </p:cNvCxnSpPr>
          <p:nvPr/>
        </p:nvCxnSpPr>
        <p:spPr>
          <a:xfrm rot="5400000" flipH="1" flipV="1">
            <a:off x="4653024" y="1918131"/>
            <a:ext cx="134515" cy="920072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669539AB-A3FC-E316-D241-91477E95D2A9}"/>
              </a:ext>
            </a:extLst>
          </p:cNvPr>
          <p:cNvCxnSpPr>
            <a:cxnSpLocks/>
            <a:stCxn id="45" idx="2"/>
            <a:endCxn id="51" idx="1"/>
          </p:cNvCxnSpPr>
          <p:nvPr/>
        </p:nvCxnSpPr>
        <p:spPr>
          <a:xfrm rot="16200000" flipH="1">
            <a:off x="4614358" y="2985365"/>
            <a:ext cx="106102" cy="814328"/>
          </a:xfrm>
          <a:prstGeom prst="bentConnector2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48CFDA9-94B4-A13A-9298-B23DAAA0B75C}"/>
              </a:ext>
            </a:extLst>
          </p:cNvPr>
          <p:cNvSpPr txBox="1"/>
          <p:nvPr/>
        </p:nvSpPr>
        <p:spPr>
          <a:xfrm>
            <a:off x="4387199" y="3315808"/>
            <a:ext cx="48887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Sim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180C3B0-57C9-E24B-7906-D595ACFDB388}"/>
              </a:ext>
            </a:extLst>
          </p:cNvPr>
          <p:cNvSpPr txBox="1"/>
          <p:nvPr/>
        </p:nvSpPr>
        <p:spPr>
          <a:xfrm>
            <a:off x="4434348" y="2210559"/>
            <a:ext cx="53612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Não</a:t>
            </a:r>
          </a:p>
        </p:txBody>
      </p:sp>
      <p:sp>
        <p:nvSpPr>
          <p:cNvPr id="51" name="Retângulo de cantos arredondados 41">
            <a:extLst>
              <a:ext uri="{FF2B5EF4-FFF2-40B4-BE49-F238E27FC236}">
                <a16:creationId xmlns:a16="http://schemas.microsoft.com/office/drawing/2014/main" id="{2A70AF9A-EEF2-93F9-6EC7-56ACE7F888E0}"/>
              </a:ext>
            </a:extLst>
          </p:cNvPr>
          <p:cNvSpPr/>
          <p:nvPr/>
        </p:nvSpPr>
        <p:spPr>
          <a:xfrm>
            <a:off x="5074573" y="308558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2" name="Pentágono 6">
            <a:extLst>
              <a:ext uri="{FF2B5EF4-FFF2-40B4-BE49-F238E27FC236}">
                <a16:creationId xmlns:a16="http://schemas.microsoft.com/office/drawing/2014/main" id="{D6FA6C29-6F6D-D65D-21AB-27F627000A7E}"/>
              </a:ext>
            </a:extLst>
          </p:cNvPr>
          <p:cNvSpPr/>
          <p:nvPr/>
        </p:nvSpPr>
        <p:spPr>
          <a:xfrm>
            <a:off x="5074573" y="2923330"/>
            <a:ext cx="1106099" cy="1980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Atendimento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0DB0DA3-E9B8-573E-47D2-5CC3C9EAF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455" y="2913246"/>
            <a:ext cx="198000" cy="198000"/>
          </a:xfrm>
          <a:prstGeom prst="rect">
            <a:avLst/>
          </a:prstGeom>
        </p:spPr>
      </p:pic>
      <p:sp>
        <p:nvSpPr>
          <p:cNvPr id="54" name="Fluxograma: Processo Alternativo 53">
            <a:extLst>
              <a:ext uri="{FF2B5EF4-FFF2-40B4-BE49-F238E27FC236}">
                <a16:creationId xmlns:a16="http://schemas.microsoft.com/office/drawing/2014/main" id="{62C9E54D-E9EF-6977-AD0B-69AE828BFCF0}"/>
              </a:ext>
            </a:extLst>
          </p:cNvPr>
          <p:cNvSpPr/>
          <p:nvPr/>
        </p:nvSpPr>
        <p:spPr>
          <a:xfrm>
            <a:off x="5096357" y="389260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8CA83056-6BC8-C84B-ABE1-0798FA2E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611" y="3908700"/>
            <a:ext cx="176943" cy="176943"/>
          </a:xfrm>
          <a:prstGeom prst="rect">
            <a:avLst/>
          </a:prstGeom>
        </p:spPr>
      </p:pic>
      <p:sp>
        <p:nvSpPr>
          <p:cNvPr id="56" name="Círculo: Vazio 55">
            <a:extLst>
              <a:ext uri="{FF2B5EF4-FFF2-40B4-BE49-F238E27FC236}">
                <a16:creationId xmlns:a16="http://schemas.microsoft.com/office/drawing/2014/main" id="{619D7C0A-D349-1743-2CF2-C8FAD62BA69C}"/>
              </a:ext>
            </a:extLst>
          </p:cNvPr>
          <p:cNvSpPr/>
          <p:nvPr/>
        </p:nvSpPr>
        <p:spPr>
          <a:xfrm>
            <a:off x="5180317" y="2159709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A649BC12-9C96-976A-B1CE-E8EDEF733E7B}"/>
              </a:ext>
            </a:extLst>
          </p:cNvPr>
          <p:cNvCxnSpPr>
            <a:cxnSpLocks/>
            <a:stCxn id="51" idx="2"/>
            <a:endCxn id="54" idx="0"/>
          </p:cNvCxnSpPr>
          <p:nvPr/>
        </p:nvCxnSpPr>
        <p:spPr>
          <a:xfrm>
            <a:off x="5560573" y="3805580"/>
            <a:ext cx="184" cy="870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de Seta Reta 57">
            <a:extLst>
              <a:ext uri="{FF2B5EF4-FFF2-40B4-BE49-F238E27FC236}">
                <a16:creationId xmlns:a16="http://schemas.microsoft.com/office/drawing/2014/main" id="{63C17C01-AEDD-E6DB-ECFF-8387BF0EF25D}"/>
              </a:ext>
            </a:extLst>
          </p:cNvPr>
          <p:cNvCxnSpPr>
            <a:cxnSpLocks/>
            <a:stCxn id="51" idx="3"/>
            <a:endCxn id="29" idx="1"/>
          </p:cNvCxnSpPr>
          <p:nvPr/>
        </p:nvCxnSpPr>
        <p:spPr>
          <a:xfrm>
            <a:off x="6046573" y="3445580"/>
            <a:ext cx="299842" cy="2647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41">
            <a:extLst>
              <a:ext uri="{FF2B5EF4-FFF2-40B4-BE49-F238E27FC236}">
                <a16:creationId xmlns:a16="http://schemas.microsoft.com/office/drawing/2014/main" id="{6A97AA8B-7961-6004-FE50-C61A51DF90B6}"/>
              </a:ext>
            </a:extLst>
          </p:cNvPr>
          <p:cNvSpPr/>
          <p:nvPr/>
        </p:nvSpPr>
        <p:spPr>
          <a:xfrm>
            <a:off x="8660850" y="306696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card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0" name="Pentágono 6">
            <a:extLst>
              <a:ext uri="{FF2B5EF4-FFF2-40B4-BE49-F238E27FC236}">
                <a16:creationId xmlns:a16="http://schemas.microsoft.com/office/drawing/2014/main" id="{7E1748AE-8C5D-E77D-9ADC-9DFB137CEC4A}"/>
              </a:ext>
            </a:extLst>
          </p:cNvPr>
          <p:cNvSpPr/>
          <p:nvPr/>
        </p:nvSpPr>
        <p:spPr>
          <a:xfrm>
            <a:off x="8578435" y="290993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0098AA65-01BD-15E5-CDEF-BB07D1F2C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916" y="2907752"/>
            <a:ext cx="198000" cy="198000"/>
          </a:xfrm>
          <a:prstGeom prst="rect">
            <a:avLst/>
          </a:prstGeom>
        </p:spPr>
      </p:pic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51840E3D-2071-4606-AAB2-C65D1E2410CC}"/>
              </a:ext>
            </a:extLst>
          </p:cNvPr>
          <p:cNvCxnSpPr>
            <a:cxnSpLocks/>
            <a:stCxn id="59" idx="3"/>
          </p:cNvCxnSpPr>
          <p:nvPr/>
        </p:nvCxnSpPr>
        <p:spPr>
          <a:xfrm flipV="1">
            <a:off x="9632850" y="342405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uxograma: Processo Alternativo 62">
            <a:extLst>
              <a:ext uri="{FF2B5EF4-FFF2-40B4-BE49-F238E27FC236}">
                <a16:creationId xmlns:a16="http://schemas.microsoft.com/office/drawing/2014/main" id="{0C32E0A0-8E6C-7C8E-F6C1-91C857032A89}"/>
              </a:ext>
            </a:extLst>
          </p:cNvPr>
          <p:cNvSpPr/>
          <p:nvPr/>
        </p:nvSpPr>
        <p:spPr>
          <a:xfrm>
            <a:off x="8678849" y="38629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id="{BB39E756-E3AE-F3E0-EB4D-9CB8E8F2E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849" y="3862915"/>
            <a:ext cx="176943" cy="176943"/>
          </a:xfrm>
          <a:prstGeom prst="rect">
            <a:avLst/>
          </a:prstGeom>
        </p:spPr>
      </p:pic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54DCCB9F-3BA8-CFDE-9363-7FCE29771B02}"/>
              </a:ext>
            </a:extLst>
          </p:cNvPr>
          <p:cNvCxnSpPr>
            <a:cxnSpLocks/>
            <a:endCxn id="63" idx="0"/>
          </p:cNvCxnSpPr>
          <p:nvPr/>
        </p:nvCxnSpPr>
        <p:spPr>
          <a:xfrm>
            <a:off x="9141783" y="378499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Círculo: Vazio 65">
            <a:extLst>
              <a:ext uri="{FF2B5EF4-FFF2-40B4-BE49-F238E27FC236}">
                <a16:creationId xmlns:a16="http://schemas.microsoft.com/office/drawing/2014/main" id="{174646AB-F2E6-0BAB-0FA8-87ABD2BEE36A}"/>
              </a:ext>
            </a:extLst>
          </p:cNvPr>
          <p:cNvSpPr/>
          <p:nvPr/>
        </p:nvSpPr>
        <p:spPr>
          <a:xfrm>
            <a:off x="9832985" y="3272855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4BC4ECF2-887E-0EB3-F703-89CD2E80E66E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4: parte 1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A8504CC7-21D8-CD24-26CA-B0B7C807285F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  <p:pic>
        <p:nvPicPr>
          <p:cNvPr id="70" name="Gráfico 69" descr="Seta: retorno vertical estrutura de tópicos">
            <a:extLst>
              <a:ext uri="{FF2B5EF4-FFF2-40B4-BE49-F238E27FC236}">
                <a16:creationId xmlns:a16="http://schemas.microsoft.com/office/drawing/2014/main" id="{C629C354-1F8F-9F53-B9C0-AAB95546B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71" name="Gráfico 70" descr="Seta: retorno vertical estrutura de tópicos">
            <a:extLst>
              <a:ext uri="{FF2B5EF4-FFF2-40B4-BE49-F238E27FC236}">
                <a16:creationId xmlns:a16="http://schemas.microsoft.com/office/drawing/2014/main" id="{EBE253D3-3560-6582-DE62-2DCB15DFB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0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tângulo 94">
            <a:extLst>
              <a:ext uri="{FF2B5EF4-FFF2-40B4-BE49-F238E27FC236}">
                <a16:creationId xmlns:a16="http://schemas.microsoft.com/office/drawing/2014/main" id="{BA8CCAF2-C023-BCAF-66CB-6491CB1EF5A7}"/>
              </a:ext>
            </a:extLst>
          </p:cNvPr>
          <p:cNvSpPr/>
          <p:nvPr/>
        </p:nvSpPr>
        <p:spPr>
          <a:xfrm>
            <a:off x="430393" y="2403963"/>
            <a:ext cx="11331213" cy="218709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C531F388-A315-9207-31E5-D5D966EE44E3}"/>
              </a:ext>
            </a:extLst>
          </p:cNvPr>
          <p:cNvSpPr/>
          <p:nvPr/>
        </p:nvSpPr>
        <p:spPr>
          <a:xfrm>
            <a:off x="9800405" y="593469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3" name="Retângulo de cantos arredondados 41">
            <a:extLst>
              <a:ext uri="{FF2B5EF4-FFF2-40B4-BE49-F238E27FC236}">
                <a16:creationId xmlns:a16="http://schemas.microsoft.com/office/drawing/2014/main" id="{C6680835-25F4-3C33-6FFD-554734C4D07D}"/>
              </a:ext>
            </a:extLst>
          </p:cNvPr>
          <p:cNvSpPr/>
          <p:nvPr/>
        </p:nvSpPr>
        <p:spPr>
          <a:xfrm>
            <a:off x="9843485" y="539086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3EBBFF-C1AB-00E6-7379-2577B2DD4F55}"/>
              </a:ext>
            </a:extLst>
          </p:cNvPr>
          <p:cNvSpPr txBox="1"/>
          <p:nvPr/>
        </p:nvSpPr>
        <p:spPr>
          <a:xfrm>
            <a:off x="9739040" y="5429268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76ABAB22-A6A8-EB10-512B-F70C96137735}"/>
              </a:ext>
            </a:extLst>
          </p:cNvPr>
          <p:cNvSpPr/>
          <p:nvPr/>
        </p:nvSpPr>
        <p:spPr>
          <a:xfrm>
            <a:off x="9802595" y="568195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C099913-F9E4-A165-F166-359858E40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05" y="5711177"/>
            <a:ext cx="176943" cy="2027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4D9D600-41B8-FB56-C68C-77400E633A46}"/>
              </a:ext>
            </a:extLst>
          </p:cNvPr>
          <p:cNvSpPr txBox="1"/>
          <p:nvPr/>
        </p:nvSpPr>
        <p:spPr>
          <a:xfrm>
            <a:off x="10270713" y="571380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F2CDA99-967B-0736-B195-A402136D7110}"/>
              </a:ext>
            </a:extLst>
          </p:cNvPr>
          <p:cNvSpPr txBox="1"/>
          <p:nvPr/>
        </p:nvSpPr>
        <p:spPr>
          <a:xfrm>
            <a:off x="10465535" y="624232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" name="Pentágono 6">
            <a:extLst>
              <a:ext uri="{FF2B5EF4-FFF2-40B4-BE49-F238E27FC236}">
                <a16:creationId xmlns:a16="http://schemas.microsoft.com/office/drawing/2014/main" id="{9D6B9813-A016-3702-02CF-DFC33F7BB796}"/>
              </a:ext>
            </a:extLst>
          </p:cNvPr>
          <p:cNvSpPr/>
          <p:nvPr/>
        </p:nvSpPr>
        <p:spPr>
          <a:xfrm>
            <a:off x="9819386" y="623762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39EF4D-B4CE-474B-E40B-53186A584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56" y="6250615"/>
            <a:ext cx="151633" cy="173777"/>
          </a:xfrm>
          <a:prstGeom prst="rect">
            <a:avLst/>
          </a:prstGeom>
        </p:spPr>
      </p:pic>
      <p:pic>
        <p:nvPicPr>
          <p:cNvPr id="11" name="Gráfico 10" descr="Relógio com preenchimento sólido">
            <a:extLst>
              <a:ext uri="{FF2B5EF4-FFF2-40B4-BE49-F238E27FC236}">
                <a16:creationId xmlns:a16="http://schemas.microsoft.com/office/drawing/2014/main" id="{C4CAACA4-0321-2DBB-F20E-719163899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3818" y="5940005"/>
            <a:ext cx="166334" cy="1906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82A21B-B6C0-9558-44C4-31E6A67927FB}"/>
              </a:ext>
            </a:extLst>
          </p:cNvPr>
          <p:cNvSpPr txBox="1"/>
          <p:nvPr/>
        </p:nvSpPr>
        <p:spPr>
          <a:xfrm>
            <a:off x="10621469" y="594958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13F497A-3B89-6704-6A31-9CC7483333A1}"/>
              </a:ext>
            </a:extLst>
          </p:cNvPr>
          <p:cNvSpPr txBox="1"/>
          <p:nvPr/>
        </p:nvSpPr>
        <p:spPr>
          <a:xfrm>
            <a:off x="352716" y="2140544"/>
            <a:ext cx="4011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3. Atendimento Defeito - ARKLOK</a:t>
            </a: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ACC12B49-C0D8-9F9C-F00E-8340268812C5}"/>
              </a:ext>
            </a:extLst>
          </p:cNvPr>
          <p:cNvSpPr/>
          <p:nvPr/>
        </p:nvSpPr>
        <p:spPr>
          <a:xfrm>
            <a:off x="914465" y="270900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Emitir laudo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5A14BE5-185D-795E-2FDE-B95A4092688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84400" y="3066989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ágono 6">
            <a:extLst>
              <a:ext uri="{FF2B5EF4-FFF2-40B4-BE49-F238E27FC236}">
                <a16:creationId xmlns:a16="http://schemas.microsoft.com/office/drawing/2014/main" id="{77A84CA1-5C1F-61A1-CF9A-9C4376C69CD2}"/>
              </a:ext>
            </a:extLst>
          </p:cNvPr>
          <p:cNvSpPr/>
          <p:nvPr/>
        </p:nvSpPr>
        <p:spPr>
          <a:xfrm>
            <a:off x="832050" y="255196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E5207EC1-237B-033B-3514-E515A43B9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1" y="2549790"/>
            <a:ext cx="198000" cy="19800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708C33AA-6BF7-C74C-71A9-AAE37D951ED0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1886465" y="3069000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222;g1e5bc5d4dfe_0_2837">
            <a:extLst>
              <a:ext uri="{FF2B5EF4-FFF2-40B4-BE49-F238E27FC236}">
                <a16:creationId xmlns:a16="http://schemas.microsoft.com/office/drawing/2014/main" id="{58E1801A-BD96-2F06-4D23-FA9F2796B5F5}"/>
              </a:ext>
            </a:extLst>
          </p:cNvPr>
          <p:cNvSpPr/>
          <p:nvPr/>
        </p:nvSpPr>
        <p:spPr>
          <a:xfrm>
            <a:off x="343345" y="2918912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3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Fluxograma: Processo Alternativo 19">
            <a:extLst>
              <a:ext uri="{FF2B5EF4-FFF2-40B4-BE49-F238E27FC236}">
                <a16:creationId xmlns:a16="http://schemas.microsoft.com/office/drawing/2014/main" id="{A6214F6F-C195-0488-780C-A232D11698D5}"/>
              </a:ext>
            </a:extLst>
          </p:cNvPr>
          <p:cNvSpPr/>
          <p:nvPr/>
        </p:nvSpPr>
        <p:spPr>
          <a:xfrm>
            <a:off x="2079730" y="350814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92225C6-DEE2-6CEE-E7C0-17157829E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30" y="3508145"/>
            <a:ext cx="176943" cy="176943"/>
          </a:xfrm>
          <a:prstGeom prst="rect">
            <a:avLst/>
          </a:prstGeom>
        </p:spPr>
      </p:pic>
      <p:sp>
        <p:nvSpPr>
          <p:cNvPr id="22" name="Retângulo de cantos arredondados 41">
            <a:extLst>
              <a:ext uri="{FF2B5EF4-FFF2-40B4-BE49-F238E27FC236}">
                <a16:creationId xmlns:a16="http://schemas.microsoft.com/office/drawing/2014/main" id="{E0A810E4-E0A6-DE9E-4881-4DD53241E2C8}"/>
              </a:ext>
            </a:extLst>
          </p:cNvPr>
          <p:cNvSpPr/>
          <p:nvPr/>
        </p:nvSpPr>
        <p:spPr>
          <a:xfrm>
            <a:off x="2056664" y="271022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 coleta do equipamento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9619CFEC-CED1-3DFA-DEA1-B84969528337}"/>
              </a:ext>
            </a:extLst>
          </p:cNvPr>
          <p:cNvCxnSpPr>
            <a:cxnSpLocks/>
            <a:stCxn id="22" idx="2"/>
            <a:endCxn id="20" idx="0"/>
          </p:cNvCxnSpPr>
          <p:nvPr/>
        </p:nvCxnSpPr>
        <p:spPr>
          <a:xfrm>
            <a:off x="2542664" y="343022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Pentágono 6">
            <a:extLst>
              <a:ext uri="{FF2B5EF4-FFF2-40B4-BE49-F238E27FC236}">
                <a16:creationId xmlns:a16="http://schemas.microsoft.com/office/drawing/2014/main" id="{7658017B-6991-0E58-4535-5394E19ED3C8}"/>
              </a:ext>
            </a:extLst>
          </p:cNvPr>
          <p:cNvSpPr/>
          <p:nvPr/>
        </p:nvSpPr>
        <p:spPr>
          <a:xfrm>
            <a:off x="1974249" y="255319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020181E-9C6D-9681-B735-C8CAF0DF7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30" y="2551015"/>
            <a:ext cx="198000" cy="198000"/>
          </a:xfrm>
          <a:prstGeom prst="rect">
            <a:avLst/>
          </a:prstGeom>
        </p:spPr>
      </p:pic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BDE9642E-C8DC-1F1B-01E0-C23447C84FEA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028664" y="306731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luxograma: Processo Alternativo 26">
            <a:extLst>
              <a:ext uri="{FF2B5EF4-FFF2-40B4-BE49-F238E27FC236}">
                <a16:creationId xmlns:a16="http://schemas.microsoft.com/office/drawing/2014/main" id="{B1F19DA2-F40A-2304-75E3-0632A1C36F7D}"/>
              </a:ext>
            </a:extLst>
          </p:cNvPr>
          <p:cNvSpPr/>
          <p:nvPr/>
        </p:nvSpPr>
        <p:spPr>
          <a:xfrm>
            <a:off x="3241061" y="349286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7A31C585-0CCD-64C1-3D09-791047298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61" y="3492863"/>
            <a:ext cx="176943" cy="176943"/>
          </a:xfrm>
          <a:prstGeom prst="rect">
            <a:avLst/>
          </a:prstGeom>
        </p:spPr>
      </p:pic>
      <p:sp>
        <p:nvSpPr>
          <p:cNvPr id="29" name="Retângulo de cantos arredondados 41">
            <a:extLst>
              <a:ext uri="{FF2B5EF4-FFF2-40B4-BE49-F238E27FC236}">
                <a16:creationId xmlns:a16="http://schemas.microsoft.com/office/drawing/2014/main" id="{AF9F16A6-13A0-EA46-C8E2-A5A762536B91}"/>
              </a:ext>
            </a:extLst>
          </p:cNvPr>
          <p:cNvSpPr/>
          <p:nvPr/>
        </p:nvSpPr>
        <p:spPr>
          <a:xfrm>
            <a:off x="3217995" y="2694943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90FA467C-20BB-4F87-8DF7-8B5CE5BBDC56}"/>
              </a:ext>
            </a:extLst>
          </p:cNvPr>
          <p:cNvCxnSpPr>
            <a:cxnSpLocks/>
            <a:stCxn id="29" idx="2"/>
            <a:endCxn id="27" idx="0"/>
          </p:cNvCxnSpPr>
          <p:nvPr/>
        </p:nvCxnSpPr>
        <p:spPr>
          <a:xfrm>
            <a:off x="3703995" y="341494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Pentágono 6">
            <a:extLst>
              <a:ext uri="{FF2B5EF4-FFF2-40B4-BE49-F238E27FC236}">
                <a16:creationId xmlns:a16="http://schemas.microsoft.com/office/drawing/2014/main" id="{68BAB2F4-E627-D92A-67E0-CB7B55171A86}"/>
              </a:ext>
            </a:extLst>
          </p:cNvPr>
          <p:cNvSpPr/>
          <p:nvPr/>
        </p:nvSpPr>
        <p:spPr>
          <a:xfrm>
            <a:off x="3135580" y="2537912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B05F35DE-B807-0789-BFA7-1820685C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61" y="2535733"/>
            <a:ext cx="198000" cy="198000"/>
          </a:xfrm>
          <a:prstGeom prst="rect">
            <a:avLst/>
          </a:prstGeom>
        </p:spPr>
      </p:pic>
      <p:cxnSp>
        <p:nvCxnSpPr>
          <p:cNvPr id="33" name="Conector de Seta Reta 32">
            <a:extLst>
              <a:ext uri="{FF2B5EF4-FFF2-40B4-BE49-F238E27FC236}">
                <a16:creationId xmlns:a16="http://schemas.microsoft.com/office/drawing/2014/main" id="{042A3B45-6C86-B321-8626-4BE87B9E5EE6}"/>
              </a:ext>
            </a:extLst>
          </p:cNvPr>
          <p:cNvCxnSpPr>
            <a:cxnSpLocks/>
            <a:stCxn id="29" idx="3"/>
            <a:endCxn id="36" idx="1"/>
          </p:cNvCxnSpPr>
          <p:nvPr/>
        </p:nvCxnSpPr>
        <p:spPr>
          <a:xfrm>
            <a:off x="4189995" y="3054943"/>
            <a:ext cx="221430" cy="464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uxograma: Processo Alternativo 33">
            <a:extLst>
              <a:ext uri="{FF2B5EF4-FFF2-40B4-BE49-F238E27FC236}">
                <a16:creationId xmlns:a16="http://schemas.microsoft.com/office/drawing/2014/main" id="{3BE35F74-EB9B-E1D5-A02C-BB8646101550}"/>
              </a:ext>
            </a:extLst>
          </p:cNvPr>
          <p:cNvSpPr/>
          <p:nvPr/>
        </p:nvSpPr>
        <p:spPr>
          <a:xfrm>
            <a:off x="4434491" y="349751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B3B5B0B5-64ED-29C3-72E3-A4D45A0B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91" y="3497512"/>
            <a:ext cx="176943" cy="176943"/>
          </a:xfrm>
          <a:prstGeom prst="rect">
            <a:avLst/>
          </a:prstGeom>
        </p:spPr>
      </p:pic>
      <p:sp>
        <p:nvSpPr>
          <p:cNvPr id="36" name="Retângulo de cantos arredondados 41">
            <a:extLst>
              <a:ext uri="{FF2B5EF4-FFF2-40B4-BE49-F238E27FC236}">
                <a16:creationId xmlns:a16="http://schemas.microsoft.com/office/drawing/2014/main" id="{5C5915FC-A182-0BCE-3879-8B14F2635488}"/>
              </a:ext>
            </a:extLst>
          </p:cNvPr>
          <p:cNvSpPr/>
          <p:nvPr/>
        </p:nvSpPr>
        <p:spPr>
          <a:xfrm>
            <a:off x="4411425" y="269959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C57EE492-1584-05ED-7926-C95E7462E30B}"/>
              </a:ext>
            </a:extLst>
          </p:cNvPr>
          <p:cNvCxnSpPr>
            <a:cxnSpLocks/>
            <a:stCxn id="36" idx="2"/>
            <a:endCxn id="34" idx="0"/>
          </p:cNvCxnSpPr>
          <p:nvPr/>
        </p:nvCxnSpPr>
        <p:spPr>
          <a:xfrm>
            <a:off x="4897425" y="341959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Pentágono 6">
            <a:extLst>
              <a:ext uri="{FF2B5EF4-FFF2-40B4-BE49-F238E27FC236}">
                <a16:creationId xmlns:a16="http://schemas.microsoft.com/office/drawing/2014/main" id="{1DDB0332-239C-8611-0658-2B0629119956}"/>
              </a:ext>
            </a:extLst>
          </p:cNvPr>
          <p:cNvSpPr/>
          <p:nvPr/>
        </p:nvSpPr>
        <p:spPr>
          <a:xfrm>
            <a:off x="4329010" y="254256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C52D7B3F-6EB5-4CDE-C955-E1F8FD8BD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91" y="2540382"/>
            <a:ext cx="198000" cy="198000"/>
          </a:xfrm>
          <a:prstGeom prst="rect">
            <a:avLst/>
          </a:prstGeom>
        </p:spPr>
      </p:pic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8EC53205-41FF-4962-D222-AD1171895BD6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5383425" y="305668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de cantos arredondados 41">
            <a:extLst>
              <a:ext uri="{FF2B5EF4-FFF2-40B4-BE49-F238E27FC236}">
                <a16:creationId xmlns:a16="http://schemas.microsoft.com/office/drawing/2014/main" id="{E4FB7592-886A-02B7-48D1-FA1212E15EDB}"/>
              </a:ext>
            </a:extLst>
          </p:cNvPr>
          <p:cNvSpPr/>
          <p:nvPr/>
        </p:nvSpPr>
        <p:spPr>
          <a:xfrm>
            <a:off x="6714178" y="269733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devolução e anexar nota 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2" name="Pentágono 6">
            <a:extLst>
              <a:ext uri="{FF2B5EF4-FFF2-40B4-BE49-F238E27FC236}">
                <a16:creationId xmlns:a16="http://schemas.microsoft.com/office/drawing/2014/main" id="{9C1DD4A3-A956-2FCA-1F95-C449238BFFE8}"/>
              </a:ext>
            </a:extLst>
          </p:cNvPr>
          <p:cNvSpPr/>
          <p:nvPr/>
        </p:nvSpPr>
        <p:spPr>
          <a:xfrm>
            <a:off x="6631763" y="2540306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DA431459-FA0A-CC90-11DA-0F612253A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44" y="2538127"/>
            <a:ext cx="198000" cy="198000"/>
          </a:xfrm>
          <a:prstGeom prst="rect">
            <a:avLst/>
          </a:prstGeom>
        </p:spPr>
      </p:pic>
      <p:cxnSp>
        <p:nvCxnSpPr>
          <p:cNvPr id="44" name="Conector de Seta Reta 43">
            <a:extLst>
              <a:ext uri="{FF2B5EF4-FFF2-40B4-BE49-F238E27FC236}">
                <a16:creationId xmlns:a16="http://schemas.microsoft.com/office/drawing/2014/main" id="{3CFE1505-B23D-D135-0836-AD946C93EB8B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7686178" y="3054431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uxograma: Processo Alternativo 44">
            <a:extLst>
              <a:ext uri="{FF2B5EF4-FFF2-40B4-BE49-F238E27FC236}">
                <a16:creationId xmlns:a16="http://schemas.microsoft.com/office/drawing/2014/main" id="{9A5D86BB-AFEC-FBFD-F85C-3F8CA6EB1406}"/>
              </a:ext>
            </a:extLst>
          </p:cNvPr>
          <p:cNvSpPr/>
          <p:nvPr/>
        </p:nvSpPr>
        <p:spPr>
          <a:xfrm>
            <a:off x="4433749" y="377941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8E1263D8-809E-E91E-A6EE-BBACA0D60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49" y="3779415"/>
            <a:ext cx="176943" cy="176943"/>
          </a:xfrm>
          <a:prstGeom prst="rect">
            <a:avLst/>
          </a:prstGeom>
        </p:spPr>
      </p:pic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9A91505-9E06-7123-AEA3-84FF3FD33912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896683" y="370149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Fluxograma: Processo Alternativo 47">
            <a:extLst>
              <a:ext uri="{FF2B5EF4-FFF2-40B4-BE49-F238E27FC236}">
                <a16:creationId xmlns:a16="http://schemas.microsoft.com/office/drawing/2014/main" id="{87870E8A-82EC-BF3B-FD66-E29E11CCD0D9}"/>
              </a:ext>
            </a:extLst>
          </p:cNvPr>
          <p:cNvSpPr/>
          <p:nvPr/>
        </p:nvSpPr>
        <p:spPr>
          <a:xfrm>
            <a:off x="6732177" y="349329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SAP</a:t>
            </a:r>
          </a:p>
        </p:txBody>
      </p:sp>
      <p:pic>
        <p:nvPicPr>
          <p:cNvPr id="49" name="Imagem 48">
            <a:extLst>
              <a:ext uri="{FF2B5EF4-FFF2-40B4-BE49-F238E27FC236}">
                <a16:creationId xmlns:a16="http://schemas.microsoft.com/office/drawing/2014/main" id="{2559DC19-35C9-D211-D6C8-D01E0760D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77" y="3493290"/>
            <a:ext cx="176943" cy="176943"/>
          </a:xfrm>
          <a:prstGeom prst="rect">
            <a:avLst/>
          </a:prstGeom>
        </p:spPr>
      </p:pic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878C90E6-D187-1F4D-0E51-3262744372BB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7195111" y="341537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Fluxograma: Processo Alternativo 50">
            <a:extLst>
              <a:ext uri="{FF2B5EF4-FFF2-40B4-BE49-F238E27FC236}">
                <a16:creationId xmlns:a16="http://schemas.microsoft.com/office/drawing/2014/main" id="{D17B207F-C17A-5654-A1BF-AD45E14E9798}"/>
              </a:ext>
            </a:extLst>
          </p:cNvPr>
          <p:cNvSpPr/>
          <p:nvPr/>
        </p:nvSpPr>
        <p:spPr>
          <a:xfrm>
            <a:off x="6731435" y="377519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8BF77273-0EF4-242F-88D4-1B4FEA850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35" y="3775193"/>
            <a:ext cx="176943" cy="176943"/>
          </a:xfrm>
          <a:prstGeom prst="rect">
            <a:avLst/>
          </a:prstGeom>
        </p:spPr>
      </p:pic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854B7783-ADF3-0E76-2CEA-94B026904C7D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7194369" y="369727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tângulo de cantos arredondados 41">
            <a:extLst>
              <a:ext uri="{FF2B5EF4-FFF2-40B4-BE49-F238E27FC236}">
                <a16:creationId xmlns:a16="http://schemas.microsoft.com/office/drawing/2014/main" id="{2D95084C-1FA4-8459-3859-6C87A35CC314}"/>
              </a:ext>
            </a:extLst>
          </p:cNvPr>
          <p:cNvSpPr/>
          <p:nvPr/>
        </p:nvSpPr>
        <p:spPr>
          <a:xfrm>
            <a:off x="7879909" y="270529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e anexar nota fiscal de devolução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5" name="Pentágono 6">
            <a:extLst>
              <a:ext uri="{FF2B5EF4-FFF2-40B4-BE49-F238E27FC236}">
                <a16:creationId xmlns:a16="http://schemas.microsoft.com/office/drawing/2014/main" id="{F94F832A-4F7F-0E68-9844-9AFBB63F1953}"/>
              </a:ext>
            </a:extLst>
          </p:cNvPr>
          <p:cNvSpPr/>
          <p:nvPr/>
        </p:nvSpPr>
        <p:spPr>
          <a:xfrm>
            <a:off x="7797494" y="254826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6FD48A3E-8302-A351-97AF-16EAEC466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975" y="2546086"/>
            <a:ext cx="198000" cy="198000"/>
          </a:xfrm>
          <a:prstGeom prst="rect">
            <a:avLst/>
          </a:prstGeom>
        </p:spPr>
      </p:pic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976B0EE8-378D-2E49-A0DB-C85D089D415D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8851909" y="3062390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uxograma: Processo Alternativo 57">
            <a:extLst>
              <a:ext uri="{FF2B5EF4-FFF2-40B4-BE49-F238E27FC236}">
                <a16:creationId xmlns:a16="http://schemas.microsoft.com/office/drawing/2014/main" id="{3D5913CF-F3FD-8121-A805-8BFDBD4E252B}"/>
              </a:ext>
            </a:extLst>
          </p:cNvPr>
          <p:cNvSpPr/>
          <p:nvPr/>
        </p:nvSpPr>
        <p:spPr>
          <a:xfrm>
            <a:off x="7897908" y="350124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62A8CDD8-0BCA-1CBE-A479-0BC602EE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08" y="3501249"/>
            <a:ext cx="176943" cy="176943"/>
          </a:xfrm>
          <a:prstGeom prst="rect">
            <a:avLst/>
          </a:prstGeom>
        </p:spPr>
      </p:pic>
      <p:cxnSp>
        <p:nvCxnSpPr>
          <p:cNvPr id="60" name="Conector reto 59">
            <a:extLst>
              <a:ext uri="{FF2B5EF4-FFF2-40B4-BE49-F238E27FC236}">
                <a16:creationId xmlns:a16="http://schemas.microsoft.com/office/drawing/2014/main" id="{7C58F8DF-1314-E876-F8C5-EB876DCA77B6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8360842" y="3423329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Fluxograma: Processo Alternativo 60">
            <a:extLst>
              <a:ext uri="{FF2B5EF4-FFF2-40B4-BE49-F238E27FC236}">
                <a16:creationId xmlns:a16="http://schemas.microsoft.com/office/drawing/2014/main" id="{6EF820B6-66CA-6F9B-5D57-F77765C3C5B2}"/>
              </a:ext>
            </a:extLst>
          </p:cNvPr>
          <p:cNvSpPr/>
          <p:nvPr/>
        </p:nvSpPr>
        <p:spPr>
          <a:xfrm>
            <a:off x="7897166" y="378315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732C4FF4-F877-710A-A6D5-2E798F4D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66" y="3783152"/>
            <a:ext cx="176943" cy="176943"/>
          </a:xfrm>
          <a:prstGeom prst="rect">
            <a:avLst/>
          </a:prstGeom>
        </p:spPr>
      </p:pic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E5D88383-1881-83DE-BF47-DB38658DFA07}"/>
              </a:ext>
            </a:extLst>
          </p:cNvPr>
          <p:cNvCxnSpPr>
            <a:cxnSpLocks/>
            <a:endCxn id="61" idx="0"/>
          </p:cNvCxnSpPr>
          <p:nvPr/>
        </p:nvCxnSpPr>
        <p:spPr>
          <a:xfrm>
            <a:off x="8360100" y="3705232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tângulo de cantos arredondados 41">
            <a:extLst>
              <a:ext uri="{FF2B5EF4-FFF2-40B4-BE49-F238E27FC236}">
                <a16:creationId xmlns:a16="http://schemas.microsoft.com/office/drawing/2014/main" id="{215E98CD-D72C-40A1-C2DC-3DB0CE6488EF}"/>
              </a:ext>
            </a:extLst>
          </p:cNvPr>
          <p:cNvSpPr/>
          <p:nvPr/>
        </p:nvSpPr>
        <p:spPr>
          <a:xfrm>
            <a:off x="9040474" y="2712617"/>
            <a:ext cx="125835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nota. Coletar equipamento e anexar documento e Selfie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5" name="Pentágono 6">
            <a:extLst>
              <a:ext uri="{FF2B5EF4-FFF2-40B4-BE49-F238E27FC236}">
                <a16:creationId xmlns:a16="http://schemas.microsoft.com/office/drawing/2014/main" id="{EFFAF181-91EA-9EB2-6F81-A884C1036C2B}"/>
              </a:ext>
            </a:extLst>
          </p:cNvPr>
          <p:cNvSpPr/>
          <p:nvPr/>
        </p:nvSpPr>
        <p:spPr>
          <a:xfrm>
            <a:off x="9027395" y="255196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66" name="Imagem 65">
            <a:extLst>
              <a:ext uri="{FF2B5EF4-FFF2-40B4-BE49-F238E27FC236}">
                <a16:creationId xmlns:a16="http://schemas.microsoft.com/office/drawing/2014/main" id="{7BFF504B-EAF5-0E7B-A281-DB0085AB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76" y="2549790"/>
            <a:ext cx="198000" cy="198000"/>
          </a:xfrm>
          <a:prstGeom prst="rect">
            <a:avLst/>
          </a:prstGeom>
        </p:spPr>
      </p:pic>
      <p:sp>
        <p:nvSpPr>
          <p:cNvPr id="67" name="Fluxograma: Processo Alternativo 66">
            <a:extLst>
              <a:ext uri="{FF2B5EF4-FFF2-40B4-BE49-F238E27FC236}">
                <a16:creationId xmlns:a16="http://schemas.microsoft.com/office/drawing/2014/main" id="{F4DDAC5E-89D8-1A27-AA3E-8D4D30C66C2E}"/>
              </a:ext>
            </a:extLst>
          </p:cNvPr>
          <p:cNvSpPr/>
          <p:nvPr/>
        </p:nvSpPr>
        <p:spPr>
          <a:xfrm>
            <a:off x="9234275" y="350814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68" name="Imagem 67">
            <a:extLst>
              <a:ext uri="{FF2B5EF4-FFF2-40B4-BE49-F238E27FC236}">
                <a16:creationId xmlns:a16="http://schemas.microsoft.com/office/drawing/2014/main" id="{AC8DC900-03A2-8A1A-0F12-E0D84B5C7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75" y="3508145"/>
            <a:ext cx="176943" cy="176943"/>
          </a:xfrm>
          <a:prstGeom prst="rect">
            <a:avLst/>
          </a:prstGeom>
        </p:spPr>
      </p:pic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6F3E5B4A-10FB-83A5-6784-4F3A12BCAA84}"/>
              </a:ext>
            </a:extLst>
          </p:cNvPr>
          <p:cNvCxnSpPr>
            <a:cxnSpLocks/>
            <a:endCxn id="67" idx="0"/>
          </p:cNvCxnSpPr>
          <p:nvPr/>
        </p:nvCxnSpPr>
        <p:spPr>
          <a:xfrm>
            <a:off x="9697209" y="343022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Fluxograma: Processo Alternativo 69">
            <a:extLst>
              <a:ext uri="{FF2B5EF4-FFF2-40B4-BE49-F238E27FC236}">
                <a16:creationId xmlns:a16="http://schemas.microsoft.com/office/drawing/2014/main" id="{0F39A08D-7E5B-3DE6-2EA9-93C87346B35C}"/>
              </a:ext>
            </a:extLst>
          </p:cNvPr>
          <p:cNvSpPr/>
          <p:nvPr/>
        </p:nvSpPr>
        <p:spPr>
          <a:xfrm>
            <a:off x="9233533" y="379004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71" name="Imagem 70">
            <a:extLst>
              <a:ext uri="{FF2B5EF4-FFF2-40B4-BE49-F238E27FC236}">
                <a16:creationId xmlns:a16="http://schemas.microsoft.com/office/drawing/2014/main" id="{F08B95F6-63DB-E5B1-EDC3-03EA24946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3" y="3790048"/>
            <a:ext cx="176943" cy="176943"/>
          </a:xfrm>
          <a:prstGeom prst="rect">
            <a:avLst/>
          </a:prstGeom>
        </p:spPr>
      </p:pic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AFFD715C-4336-A2CF-39C8-FB73F1935085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9696467" y="371212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ctor de Seta Reta 72">
            <a:extLst>
              <a:ext uri="{FF2B5EF4-FFF2-40B4-BE49-F238E27FC236}">
                <a16:creationId xmlns:a16="http://schemas.microsoft.com/office/drawing/2014/main" id="{C1F4CCB4-65FF-5E42-3CE7-80A795EFD751}"/>
              </a:ext>
            </a:extLst>
          </p:cNvPr>
          <p:cNvCxnSpPr>
            <a:cxnSpLocks/>
          </p:cNvCxnSpPr>
          <p:nvPr/>
        </p:nvCxnSpPr>
        <p:spPr>
          <a:xfrm flipV="1">
            <a:off x="10289763" y="3091574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luxograma: Processo Alternativo 73">
            <a:extLst>
              <a:ext uri="{FF2B5EF4-FFF2-40B4-BE49-F238E27FC236}">
                <a16:creationId xmlns:a16="http://schemas.microsoft.com/office/drawing/2014/main" id="{AA8E5AF7-C5C7-EE1D-23EB-DDF433FE8517}"/>
              </a:ext>
            </a:extLst>
          </p:cNvPr>
          <p:cNvSpPr/>
          <p:nvPr/>
        </p:nvSpPr>
        <p:spPr>
          <a:xfrm>
            <a:off x="5588759" y="348823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75" name="Imagem 74">
            <a:extLst>
              <a:ext uri="{FF2B5EF4-FFF2-40B4-BE49-F238E27FC236}">
                <a16:creationId xmlns:a16="http://schemas.microsoft.com/office/drawing/2014/main" id="{0220DD47-99C3-4CC4-AD55-2B2E70F8F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59" y="3488236"/>
            <a:ext cx="176943" cy="176943"/>
          </a:xfrm>
          <a:prstGeom prst="rect">
            <a:avLst/>
          </a:prstGeom>
        </p:spPr>
      </p:pic>
      <p:sp>
        <p:nvSpPr>
          <p:cNvPr id="76" name="Retângulo de cantos arredondados 41">
            <a:extLst>
              <a:ext uri="{FF2B5EF4-FFF2-40B4-BE49-F238E27FC236}">
                <a16:creationId xmlns:a16="http://schemas.microsoft.com/office/drawing/2014/main" id="{967D59C8-B9EA-CF8B-3A25-222668172C9E}"/>
              </a:ext>
            </a:extLst>
          </p:cNvPr>
          <p:cNvSpPr/>
          <p:nvPr/>
        </p:nvSpPr>
        <p:spPr>
          <a:xfrm>
            <a:off x="5565693" y="2690316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Solicitar devolução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id="{BB8AF40A-58F4-5C73-7408-C7CDBE9256FC}"/>
              </a:ext>
            </a:extLst>
          </p:cNvPr>
          <p:cNvCxnSpPr>
            <a:cxnSpLocks/>
            <a:stCxn id="76" idx="2"/>
            <a:endCxn id="74" idx="0"/>
          </p:cNvCxnSpPr>
          <p:nvPr/>
        </p:nvCxnSpPr>
        <p:spPr>
          <a:xfrm>
            <a:off x="6051693" y="341031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Pentágono 6">
            <a:extLst>
              <a:ext uri="{FF2B5EF4-FFF2-40B4-BE49-F238E27FC236}">
                <a16:creationId xmlns:a16="http://schemas.microsoft.com/office/drawing/2014/main" id="{CA605055-48AE-3F46-4A35-348B01241175}"/>
              </a:ext>
            </a:extLst>
          </p:cNvPr>
          <p:cNvSpPr/>
          <p:nvPr/>
        </p:nvSpPr>
        <p:spPr>
          <a:xfrm>
            <a:off x="5483278" y="2533285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79" name="Imagem 78">
            <a:extLst>
              <a:ext uri="{FF2B5EF4-FFF2-40B4-BE49-F238E27FC236}">
                <a16:creationId xmlns:a16="http://schemas.microsoft.com/office/drawing/2014/main" id="{D8377FC1-C0BC-E213-E25E-1867F8A60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759" y="2531106"/>
            <a:ext cx="198000" cy="198000"/>
          </a:xfrm>
          <a:prstGeom prst="rect">
            <a:avLst/>
          </a:prstGeom>
        </p:spPr>
      </p:pic>
      <p:cxnSp>
        <p:nvCxnSpPr>
          <p:cNvPr id="80" name="Conector de Seta Reta 79">
            <a:extLst>
              <a:ext uri="{FF2B5EF4-FFF2-40B4-BE49-F238E27FC236}">
                <a16:creationId xmlns:a16="http://schemas.microsoft.com/office/drawing/2014/main" id="{1EE98BA1-3C13-77BF-6EA6-95B55DE0984D}"/>
              </a:ext>
            </a:extLst>
          </p:cNvPr>
          <p:cNvCxnSpPr>
            <a:cxnSpLocks/>
            <a:stCxn id="76" idx="3"/>
          </p:cNvCxnSpPr>
          <p:nvPr/>
        </p:nvCxnSpPr>
        <p:spPr>
          <a:xfrm flipV="1">
            <a:off x="6537693" y="3047410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luxograma: Processo Alternativo 80">
            <a:extLst>
              <a:ext uri="{FF2B5EF4-FFF2-40B4-BE49-F238E27FC236}">
                <a16:creationId xmlns:a16="http://schemas.microsoft.com/office/drawing/2014/main" id="{3C2857BF-556B-BDA9-0108-371AF24F5F7E}"/>
              </a:ext>
            </a:extLst>
          </p:cNvPr>
          <p:cNvSpPr/>
          <p:nvPr/>
        </p:nvSpPr>
        <p:spPr>
          <a:xfrm>
            <a:off x="5588017" y="377013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2" name="Imagem 81">
            <a:extLst>
              <a:ext uri="{FF2B5EF4-FFF2-40B4-BE49-F238E27FC236}">
                <a16:creationId xmlns:a16="http://schemas.microsoft.com/office/drawing/2014/main" id="{86C0AEE7-D967-8A8D-BDA6-298D83F7A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7" y="3770139"/>
            <a:ext cx="176943" cy="176943"/>
          </a:xfrm>
          <a:prstGeom prst="rect">
            <a:avLst/>
          </a:prstGeom>
        </p:spPr>
      </p:pic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4F79EB52-F1F2-1B6F-2976-6F13BAD4BE53}"/>
              </a:ext>
            </a:extLst>
          </p:cNvPr>
          <p:cNvCxnSpPr>
            <a:cxnSpLocks/>
            <a:endCxn id="81" idx="0"/>
          </p:cNvCxnSpPr>
          <p:nvPr/>
        </p:nvCxnSpPr>
        <p:spPr>
          <a:xfrm>
            <a:off x="6050951" y="3692219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tângulo de cantos arredondados 41">
            <a:extLst>
              <a:ext uri="{FF2B5EF4-FFF2-40B4-BE49-F238E27FC236}">
                <a16:creationId xmlns:a16="http://schemas.microsoft.com/office/drawing/2014/main" id="{01126D84-0DB3-0FCE-BE09-2F698DB2426F}"/>
              </a:ext>
            </a:extLst>
          </p:cNvPr>
          <p:cNvSpPr/>
          <p:nvPr/>
        </p:nvSpPr>
        <p:spPr>
          <a:xfrm>
            <a:off x="10491623" y="270900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OS </a:t>
            </a:r>
          </a:p>
        </p:txBody>
      </p:sp>
      <p:sp>
        <p:nvSpPr>
          <p:cNvPr id="85" name="Pentágono 6">
            <a:extLst>
              <a:ext uri="{FF2B5EF4-FFF2-40B4-BE49-F238E27FC236}">
                <a16:creationId xmlns:a16="http://schemas.microsoft.com/office/drawing/2014/main" id="{609043C4-7E04-9DC3-968B-B0E1E930C77E}"/>
              </a:ext>
            </a:extLst>
          </p:cNvPr>
          <p:cNvSpPr/>
          <p:nvPr/>
        </p:nvSpPr>
        <p:spPr>
          <a:xfrm>
            <a:off x="10409208" y="255196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86" name="Imagem 85">
            <a:extLst>
              <a:ext uri="{FF2B5EF4-FFF2-40B4-BE49-F238E27FC236}">
                <a16:creationId xmlns:a16="http://schemas.microsoft.com/office/drawing/2014/main" id="{69DF6292-3969-54F3-C9B6-A9E91DCC6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689" y="2549790"/>
            <a:ext cx="198000" cy="198000"/>
          </a:xfrm>
          <a:prstGeom prst="rect">
            <a:avLst/>
          </a:prstGeom>
        </p:spPr>
      </p:pic>
      <p:cxnSp>
        <p:nvCxnSpPr>
          <p:cNvPr id="87" name="Conector de Seta Reta 86">
            <a:extLst>
              <a:ext uri="{FF2B5EF4-FFF2-40B4-BE49-F238E27FC236}">
                <a16:creationId xmlns:a16="http://schemas.microsoft.com/office/drawing/2014/main" id="{7FCE67A9-925C-84F3-061A-BF609FC1240C}"/>
              </a:ext>
            </a:extLst>
          </p:cNvPr>
          <p:cNvCxnSpPr>
            <a:cxnSpLocks/>
            <a:stCxn id="84" idx="3"/>
          </p:cNvCxnSpPr>
          <p:nvPr/>
        </p:nvCxnSpPr>
        <p:spPr>
          <a:xfrm flipV="1">
            <a:off x="11463623" y="3066094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uxograma: Processo Alternativo 87">
            <a:extLst>
              <a:ext uri="{FF2B5EF4-FFF2-40B4-BE49-F238E27FC236}">
                <a16:creationId xmlns:a16="http://schemas.microsoft.com/office/drawing/2014/main" id="{B2DC8CB0-8EF9-09BC-0164-E6A8A3BA975E}"/>
              </a:ext>
            </a:extLst>
          </p:cNvPr>
          <p:cNvSpPr/>
          <p:nvPr/>
        </p:nvSpPr>
        <p:spPr>
          <a:xfrm>
            <a:off x="10509622" y="350495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9" name="Imagem 88">
            <a:extLst>
              <a:ext uri="{FF2B5EF4-FFF2-40B4-BE49-F238E27FC236}">
                <a16:creationId xmlns:a16="http://schemas.microsoft.com/office/drawing/2014/main" id="{49474651-C1C5-256B-93F6-A5EBAA555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622" y="3504953"/>
            <a:ext cx="176943" cy="176943"/>
          </a:xfrm>
          <a:prstGeom prst="rect">
            <a:avLst/>
          </a:prstGeom>
        </p:spPr>
      </p:pic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355ED556-821B-90C7-6602-9FF122E107BD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10972556" y="342703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Fluxograma: Processo Alternativo 90">
            <a:extLst>
              <a:ext uri="{FF2B5EF4-FFF2-40B4-BE49-F238E27FC236}">
                <a16:creationId xmlns:a16="http://schemas.microsoft.com/office/drawing/2014/main" id="{E382CB78-069A-BD62-2544-A2371D4EA81B}"/>
              </a:ext>
            </a:extLst>
          </p:cNvPr>
          <p:cNvSpPr/>
          <p:nvPr/>
        </p:nvSpPr>
        <p:spPr>
          <a:xfrm>
            <a:off x="10508880" y="3786856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92" name="Imagem 91">
            <a:extLst>
              <a:ext uri="{FF2B5EF4-FFF2-40B4-BE49-F238E27FC236}">
                <a16:creationId xmlns:a16="http://schemas.microsoft.com/office/drawing/2014/main" id="{E3CEE594-E35D-C03F-4DBF-B7AE39DCF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880" y="3786856"/>
            <a:ext cx="176943" cy="176943"/>
          </a:xfrm>
          <a:prstGeom prst="rect">
            <a:avLst/>
          </a:prstGeom>
        </p:spPr>
      </p:pic>
      <p:cxnSp>
        <p:nvCxnSpPr>
          <p:cNvPr id="93" name="Conector reto 92">
            <a:extLst>
              <a:ext uri="{FF2B5EF4-FFF2-40B4-BE49-F238E27FC236}">
                <a16:creationId xmlns:a16="http://schemas.microsoft.com/office/drawing/2014/main" id="{0DECA986-33F0-5BBC-972E-8297D3544EE4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971814" y="3708936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Círculo: Vazio 93">
            <a:extLst>
              <a:ext uri="{FF2B5EF4-FFF2-40B4-BE49-F238E27FC236}">
                <a16:creationId xmlns:a16="http://schemas.microsoft.com/office/drawing/2014/main" id="{49E43FF5-EA61-5F76-1652-2289A030419E}"/>
              </a:ext>
            </a:extLst>
          </p:cNvPr>
          <p:cNvSpPr/>
          <p:nvPr/>
        </p:nvSpPr>
        <p:spPr>
          <a:xfrm>
            <a:off x="11652440" y="2935721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A0A3C3BF-8B3E-43C5-CB33-1C16495F43BA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5: parte 1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B124D948-E917-C762-E2BD-A5AD352AF733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  <p:pic>
        <p:nvPicPr>
          <p:cNvPr id="98" name="Gráfico 97" descr="Seta: retorno vertical estrutura de tópicos">
            <a:extLst>
              <a:ext uri="{FF2B5EF4-FFF2-40B4-BE49-F238E27FC236}">
                <a16:creationId xmlns:a16="http://schemas.microsoft.com/office/drawing/2014/main" id="{F0729223-19BF-39A5-2387-DF2866417B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99" name="Gráfico 98" descr="Seta: retorno vertical estrutura de tópicos">
            <a:extLst>
              <a:ext uri="{FF2B5EF4-FFF2-40B4-BE49-F238E27FC236}">
                <a16:creationId xmlns:a16="http://schemas.microsoft.com/office/drawing/2014/main" id="{00E68626-3CE7-6290-B620-5B81F6DA81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17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tângulo 94">
            <a:extLst>
              <a:ext uri="{FF2B5EF4-FFF2-40B4-BE49-F238E27FC236}">
                <a16:creationId xmlns:a16="http://schemas.microsoft.com/office/drawing/2014/main" id="{62D2B816-BA10-28F9-B308-259527C6F0C2}"/>
              </a:ext>
            </a:extLst>
          </p:cNvPr>
          <p:cNvSpPr/>
          <p:nvPr/>
        </p:nvSpPr>
        <p:spPr>
          <a:xfrm>
            <a:off x="373572" y="1952304"/>
            <a:ext cx="11331213" cy="21870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  <a:tint val="66000"/>
                  <a:satMod val="160000"/>
                </a:schemeClr>
              </a:gs>
              <a:gs pos="50000">
                <a:schemeClr val="accent6">
                  <a:lumMod val="50000"/>
                  <a:tint val="44500"/>
                  <a:satMod val="160000"/>
                </a:schemeClr>
              </a:gs>
              <a:gs pos="100000">
                <a:schemeClr val="accent6">
                  <a:lumMod val="5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: Único Canto Arredondado 1">
            <a:extLst>
              <a:ext uri="{FF2B5EF4-FFF2-40B4-BE49-F238E27FC236}">
                <a16:creationId xmlns:a16="http://schemas.microsoft.com/office/drawing/2014/main" id="{8CB58FAB-2E2A-4E55-B729-F9296B8C7C15}"/>
              </a:ext>
            </a:extLst>
          </p:cNvPr>
          <p:cNvSpPr/>
          <p:nvPr/>
        </p:nvSpPr>
        <p:spPr>
          <a:xfrm>
            <a:off x="9800405" y="5934692"/>
            <a:ext cx="863235" cy="224537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 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SLA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 </a:t>
            </a:r>
          </a:p>
        </p:txBody>
      </p:sp>
      <p:sp>
        <p:nvSpPr>
          <p:cNvPr id="3" name="Retângulo de cantos arredondados 41">
            <a:extLst>
              <a:ext uri="{FF2B5EF4-FFF2-40B4-BE49-F238E27FC236}">
                <a16:creationId xmlns:a16="http://schemas.microsoft.com/office/drawing/2014/main" id="{F7AEACA4-6D99-D4D7-A822-DC0C6BB899F7}"/>
              </a:ext>
            </a:extLst>
          </p:cNvPr>
          <p:cNvSpPr/>
          <p:nvPr/>
        </p:nvSpPr>
        <p:spPr>
          <a:xfrm>
            <a:off x="9843485" y="5390862"/>
            <a:ext cx="215252" cy="226917"/>
          </a:xfrm>
          <a:prstGeom prst="roundRect">
            <a:avLst/>
          </a:prstGeom>
          <a:solidFill>
            <a:srgbClr val="990000">
              <a:alpha val="65882"/>
            </a:srgbClr>
          </a:solidFill>
          <a:ln w="3175">
            <a:solidFill>
              <a:srgbClr val="88000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D560C7-4D40-770C-DEB3-9BD0FDA5D29F}"/>
              </a:ext>
            </a:extLst>
          </p:cNvPr>
          <p:cNvSpPr txBox="1"/>
          <p:nvPr/>
        </p:nvSpPr>
        <p:spPr>
          <a:xfrm>
            <a:off x="9739040" y="5429268"/>
            <a:ext cx="105590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Atenção </a:t>
            </a:r>
            <a:endParaRPr kumimoji="0" lang="pt-BR" sz="700" b="1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4F7684BA-44D4-8AA6-8505-76C7DDCB1E3F}"/>
              </a:ext>
            </a:extLst>
          </p:cNvPr>
          <p:cNvSpPr/>
          <p:nvPr/>
        </p:nvSpPr>
        <p:spPr>
          <a:xfrm>
            <a:off x="9802595" y="5681955"/>
            <a:ext cx="928800" cy="2232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A4DFA8C-ECCD-B596-AFF4-445D1B23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05" y="5711177"/>
            <a:ext cx="176943" cy="2027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13D03CC-56D5-9DD9-9C12-47C73E23CD80}"/>
              </a:ext>
            </a:extLst>
          </p:cNvPr>
          <p:cNvSpPr txBox="1"/>
          <p:nvPr/>
        </p:nvSpPr>
        <p:spPr>
          <a:xfrm>
            <a:off x="10270713" y="5713805"/>
            <a:ext cx="138262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Sistema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CD472D5-3874-232B-7BA4-E0A86DFA6C82}"/>
              </a:ext>
            </a:extLst>
          </p:cNvPr>
          <p:cNvSpPr txBox="1"/>
          <p:nvPr/>
        </p:nvSpPr>
        <p:spPr>
          <a:xfrm>
            <a:off x="10465535" y="6242325"/>
            <a:ext cx="148570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Setor Responsável</a:t>
            </a:r>
          </a:p>
        </p:txBody>
      </p:sp>
      <p:sp>
        <p:nvSpPr>
          <p:cNvPr id="9" name="Pentágono 6">
            <a:extLst>
              <a:ext uri="{FF2B5EF4-FFF2-40B4-BE49-F238E27FC236}">
                <a16:creationId xmlns:a16="http://schemas.microsoft.com/office/drawing/2014/main" id="{56629807-3799-6BD6-AD3B-34BA2F95E724}"/>
              </a:ext>
            </a:extLst>
          </p:cNvPr>
          <p:cNvSpPr/>
          <p:nvPr/>
        </p:nvSpPr>
        <p:spPr>
          <a:xfrm>
            <a:off x="9819386" y="6237623"/>
            <a:ext cx="928871" cy="223200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093A3B4-1C12-E783-1B25-8757C454F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056" y="6250615"/>
            <a:ext cx="151633" cy="173777"/>
          </a:xfrm>
          <a:prstGeom prst="rect">
            <a:avLst/>
          </a:prstGeom>
        </p:spPr>
      </p:pic>
      <p:pic>
        <p:nvPicPr>
          <p:cNvPr id="11" name="Gráfico 10" descr="Relógio com preenchimento sólido">
            <a:extLst>
              <a:ext uri="{FF2B5EF4-FFF2-40B4-BE49-F238E27FC236}">
                <a16:creationId xmlns:a16="http://schemas.microsoft.com/office/drawing/2014/main" id="{902DD8D5-7EF7-03C2-5328-7831DA985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3818" y="5940005"/>
            <a:ext cx="166334" cy="19062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7C56C2-FCC8-D4F9-4A2C-6102D729956B}"/>
              </a:ext>
            </a:extLst>
          </p:cNvPr>
          <p:cNvSpPr txBox="1"/>
          <p:nvPr/>
        </p:nvSpPr>
        <p:spPr>
          <a:xfrm>
            <a:off x="10621469" y="5949583"/>
            <a:ext cx="119014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Tempo da Tratativa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BACC132-05A0-BA80-EECA-AE10931005F9}"/>
              </a:ext>
            </a:extLst>
          </p:cNvPr>
          <p:cNvSpPr txBox="1"/>
          <p:nvPr/>
        </p:nvSpPr>
        <p:spPr>
          <a:xfrm>
            <a:off x="446567" y="1608767"/>
            <a:ext cx="3647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4. Atendimento Roubo e furto - ARKLOK</a:t>
            </a:r>
          </a:p>
        </p:txBody>
      </p:sp>
      <p:sp>
        <p:nvSpPr>
          <p:cNvPr id="14" name="Retângulo de cantos arredondados 41">
            <a:extLst>
              <a:ext uri="{FF2B5EF4-FFF2-40B4-BE49-F238E27FC236}">
                <a16:creationId xmlns:a16="http://schemas.microsoft.com/office/drawing/2014/main" id="{5932A688-287B-199E-1440-662E56B34029}"/>
              </a:ext>
            </a:extLst>
          </p:cNvPr>
          <p:cNvSpPr/>
          <p:nvPr/>
        </p:nvSpPr>
        <p:spPr>
          <a:xfrm>
            <a:off x="914465" y="226793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Boletim de Ocorrência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56EC2C2A-1B6D-E10B-2A51-4C6F610D3F3A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84400" y="2625924"/>
            <a:ext cx="130065" cy="201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entágono 6">
            <a:extLst>
              <a:ext uri="{FF2B5EF4-FFF2-40B4-BE49-F238E27FC236}">
                <a16:creationId xmlns:a16="http://schemas.microsoft.com/office/drawing/2014/main" id="{4805E6C6-A8D3-042F-D051-A5D3DD2A7D90}"/>
              </a:ext>
            </a:extLst>
          </p:cNvPr>
          <p:cNvSpPr/>
          <p:nvPr/>
        </p:nvSpPr>
        <p:spPr>
          <a:xfrm>
            <a:off x="832050" y="211090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Cliente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1378A71-940B-39FA-D717-CCB36F10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31" y="2108725"/>
            <a:ext cx="198000" cy="198000"/>
          </a:xfrm>
          <a:prstGeom prst="rect">
            <a:avLst/>
          </a:prstGeom>
        </p:spPr>
      </p:pic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4B86BBF2-6652-FAEF-2098-7D670CE10B29}"/>
              </a:ext>
            </a:extLst>
          </p:cNvPr>
          <p:cNvCxnSpPr>
            <a:cxnSpLocks/>
            <a:stCxn id="14" idx="3"/>
            <a:endCxn id="21" idx="1"/>
          </p:cNvCxnSpPr>
          <p:nvPr/>
        </p:nvCxnSpPr>
        <p:spPr>
          <a:xfrm>
            <a:off x="1886465" y="2627935"/>
            <a:ext cx="170199" cy="1225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uxograma: Processo Alternativo 18">
            <a:extLst>
              <a:ext uri="{FF2B5EF4-FFF2-40B4-BE49-F238E27FC236}">
                <a16:creationId xmlns:a16="http://schemas.microsoft.com/office/drawing/2014/main" id="{48A96355-057D-8034-8B26-9FDC6C9BBD37}"/>
              </a:ext>
            </a:extLst>
          </p:cNvPr>
          <p:cNvSpPr/>
          <p:nvPr/>
        </p:nvSpPr>
        <p:spPr>
          <a:xfrm>
            <a:off x="2079730" y="306708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DC81667-8B43-28D0-DF13-C4EAC41D8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30" y="3067080"/>
            <a:ext cx="176943" cy="176943"/>
          </a:xfrm>
          <a:prstGeom prst="rect">
            <a:avLst/>
          </a:prstGeom>
        </p:spPr>
      </p:pic>
      <p:sp>
        <p:nvSpPr>
          <p:cNvPr id="21" name="Retângulo de cantos arredondados 41">
            <a:extLst>
              <a:ext uri="{FF2B5EF4-FFF2-40B4-BE49-F238E27FC236}">
                <a16:creationId xmlns:a16="http://schemas.microsoft.com/office/drawing/2014/main" id="{54ABB912-09DD-DBF7-BAB4-186C9E03899B}"/>
              </a:ext>
            </a:extLst>
          </p:cNvPr>
          <p:cNvSpPr/>
          <p:nvPr/>
        </p:nvSpPr>
        <p:spPr>
          <a:xfrm>
            <a:off x="2056664" y="2269160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Agendar a coleta do equipamento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5C6AB84-8FFE-3864-F0F2-39EC470E971D}"/>
              </a:ext>
            </a:extLst>
          </p:cNvPr>
          <p:cNvCxnSpPr>
            <a:cxnSpLocks/>
            <a:stCxn id="21" idx="2"/>
            <a:endCxn id="19" idx="0"/>
          </p:cNvCxnSpPr>
          <p:nvPr/>
        </p:nvCxnSpPr>
        <p:spPr>
          <a:xfrm>
            <a:off x="2542664" y="298916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Pentágono 6">
            <a:extLst>
              <a:ext uri="{FF2B5EF4-FFF2-40B4-BE49-F238E27FC236}">
                <a16:creationId xmlns:a16="http://schemas.microsoft.com/office/drawing/2014/main" id="{E666BF5D-E0AF-41B4-F7B8-882C5B90BD49}"/>
              </a:ext>
            </a:extLst>
          </p:cNvPr>
          <p:cNvSpPr/>
          <p:nvPr/>
        </p:nvSpPr>
        <p:spPr>
          <a:xfrm>
            <a:off x="1974249" y="2112129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B032C62B-CFAD-DAE5-172E-EFAE42733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730" y="2109950"/>
            <a:ext cx="198000" cy="198000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99FA6265-7A81-1D94-7E55-F25FDD387E0F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028664" y="2626254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uxograma: Processo Alternativo 25">
            <a:extLst>
              <a:ext uri="{FF2B5EF4-FFF2-40B4-BE49-F238E27FC236}">
                <a16:creationId xmlns:a16="http://schemas.microsoft.com/office/drawing/2014/main" id="{D7466ECC-1E2B-B113-2C45-F3980CA6DE9D}"/>
              </a:ext>
            </a:extLst>
          </p:cNvPr>
          <p:cNvSpPr/>
          <p:nvPr/>
        </p:nvSpPr>
        <p:spPr>
          <a:xfrm>
            <a:off x="3241061" y="305179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81DA07D2-F51F-80B2-2F61-0C9EADC2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1061" y="3051798"/>
            <a:ext cx="176943" cy="176943"/>
          </a:xfrm>
          <a:prstGeom prst="rect">
            <a:avLst/>
          </a:prstGeom>
        </p:spPr>
      </p:pic>
      <p:sp>
        <p:nvSpPr>
          <p:cNvPr id="28" name="Retângulo de cantos arredondados 41">
            <a:extLst>
              <a:ext uri="{FF2B5EF4-FFF2-40B4-BE49-F238E27FC236}">
                <a16:creationId xmlns:a16="http://schemas.microsoft.com/office/drawing/2014/main" id="{FA6E5A21-AF14-7E5A-61DD-5E0D8293B4C0}"/>
              </a:ext>
            </a:extLst>
          </p:cNvPr>
          <p:cNvSpPr/>
          <p:nvPr/>
        </p:nvSpPr>
        <p:spPr>
          <a:xfrm>
            <a:off x="3217995" y="2253878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Abrir solicitação claro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F6B60D99-51EE-376D-684D-94E08FE7CCBA}"/>
              </a:ext>
            </a:extLst>
          </p:cNvPr>
          <p:cNvCxnSpPr>
            <a:cxnSpLocks/>
            <a:stCxn id="28" idx="2"/>
            <a:endCxn id="26" idx="0"/>
          </p:cNvCxnSpPr>
          <p:nvPr/>
        </p:nvCxnSpPr>
        <p:spPr>
          <a:xfrm>
            <a:off x="3703995" y="297387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Pentágono 6">
            <a:extLst>
              <a:ext uri="{FF2B5EF4-FFF2-40B4-BE49-F238E27FC236}">
                <a16:creationId xmlns:a16="http://schemas.microsoft.com/office/drawing/2014/main" id="{E756188C-210A-9314-0A31-2CB98105DCF0}"/>
              </a:ext>
            </a:extLst>
          </p:cNvPr>
          <p:cNvSpPr/>
          <p:nvPr/>
        </p:nvSpPr>
        <p:spPr>
          <a:xfrm>
            <a:off x="3135580" y="2096847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0CEE7DDC-9E9E-8D87-7493-7662DEA66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061" y="2094668"/>
            <a:ext cx="198000" cy="198000"/>
          </a:xfrm>
          <a:prstGeom prst="rect">
            <a:avLst/>
          </a:prstGeom>
        </p:spPr>
      </p:pic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61C4FBD5-7B9D-F5E9-9784-BDC8FC469719}"/>
              </a:ext>
            </a:extLst>
          </p:cNvPr>
          <p:cNvCxnSpPr>
            <a:cxnSpLocks/>
            <a:stCxn id="28" idx="3"/>
            <a:endCxn id="35" idx="1"/>
          </p:cNvCxnSpPr>
          <p:nvPr/>
        </p:nvCxnSpPr>
        <p:spPr>
          <a:xfrm>
            <a:off x="4189995" y="2613878"/>
            <a:ext cx="221430" cy="464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uxograma: Processo Alternativo 32">
            <a:extLst>
              <a:ext uri="{FF2B5EF4-FFF2-40B4-BE49-F238E27FC236}">
                <a16:creationId xmlns:a16="http://schemas.microsoft.com/office/drawing/2014/main" id="{CB1DA265-0953-F29B-9A4E-EAD491EEC163}"/>
              </a:ext>
            </a:extLst>
          </p:cNvPr>
          <p:cNvSpPr/>
          <p:nvPr/>
        </p:nvSpPr>
        <p:spPr>
          <a:xfrm>
            <a:off x="4434491" y="305644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  <a:endParaRPr kumimoji="0" lang="pt-BR" sz="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9E40DE7E-0AA6-FE69-060A-2384EE8C0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491" y="3056447"/>
            <a:ext cx="176943" cy="176943"/>
          </a:xfrm>
          <a:prstGeom prst="rect">
            <a:avLst/>
          </a:prstGeom>
        </p:spPr>
      </p:pic>
      <p:sp>
        <p:nvSpPr>
          <p:cNvPr id="35" name="Retângulo de cantos arredondados 41">
            <a:extLst>
              <a:ext uri="{FF2B5EF4-FFF2-40B4-BE49-F238E27FC236}">
                <a16:creationId xmlns:a16="http://schemas.microsoft.com/office/drawing/2014/main" id="{3826B5CE-5C50-91BA-7909-02C48DFF9524}"/>
              </a:ext>
            </a:extLst>
          </p:cNvPr>
          <p:cNvSpPr/>
          <p:nvPr/>
        </p:nvSpPr>
        <p:spPr>
          <a:xfrm>
            <a:off x="4411425" y="2258527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Tratar card e abrir 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5D65F095-FA97-C4FB-B82C-57D3DB5A6305}"/>
              </a:ext>
            </a:extLst>
          </p:cNvPr>
          <p:cNvCxnSpPr>
            <a:cxnSpLocks/>
            <a:stCxn id="35" idx="2"/>
            <a:endCxn id="33" idx="0"/>
          </p:cNvCxnSpPr>
          <p:nvPr/>
        </p:nvCxnSpPr>
        <p:spPr>
          <a:xfrm>
            <a:off x="4897425" y="297852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Pentágono 6">
            <a:extLst>
              <a:ext uri="{FF2B5EF4-FFF2-40B4-BE49-F238E27FC236}">
                <a16:creationId xmlns:a16="http://schemas.microsoft.com/office/drawing/2014/main" id="{70971F3C-F6E6-D09F-A3EC-F23F62FA99B4}"/>
              </a:ext>
            </a:extLst>
          </p:cNvPr>
          <p:cNvSpPr/>
          <p:nvPr/>
        </p:nvSpPr>
        <p:spPr>
          <a:xfrm>
            <a:off x="4329010" y="2101496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3E62975F-C363-89E7-CD21-A9559DAE1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491" y="2099317"/>
            <a:ext cx="198000" cy="198000"/>
          </a:xfrm>
          <a:prstGeom prst="rect">
            <a:avLst/>
          </a:prstGeom>
        </p:spPr>
      </p:pic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2283C318-A23D-D5A1-9DE9-5D027965DA57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5383425" y="2615621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41">
            <a:extLst>
              <a:ext uri="{FF2B5EF4-FFF2-40B4-BE49-F238E27FC236}">
                <a16:creationId xmlns:a16="http://schemas.microsoft.com/office/drawing/2014/main" id="{BA9B1708-7D9D-4EE8-2920-5987F860E38B}"/>
              </a:ext>
            </a:extLst>
          </p:cNvPr>
          <p:cNvSpPr/>
          <p:nvPr/>
        </p:nvSpPr>
        <p:spPr>
          <a:xfrm>
            <a:off x="6714178" y="2256272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Realizar a devolução e anexar nota  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41" name="Pentágono 6">
            <a:extLst>
              <a:ext uri="{FF2B5EF4-FFF2-40B4-BE49-F238E27FC236}">
                <a16:creationId xmlns:a16="http://schemas.microsoft.com/office/drawing/2014/main" id="{CED07874-303B-4AF6-9F8A-413CDCF422D6}"/>
              </a:ext>
            </a:extLst>
          </p:cNvPr>
          <p:cNvSpPr/>
          <p:nvPr/>
        </p:nvSpPr>
        <p:spPr>
          <a:xfrm>
            <a:off x="6631763" y="2099241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A7613D33-6552-6AF0-4AF6-5233089F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44" y="2097062"/>
            <a:ext cx="198000" cy="198000"/>
          </a:xfrm>
          <a:prstGeom prst="rect">
            <a:avLst/>
          </a:prstGeom>
        </p:spPr>
      </p:pic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E8ACEC1F-8322-92E7-B3B5-2662E9687D1E}"/>
              </a:ext>
            </a:extLst>
          </p:cNvPr>
          <p:cNvCxnSpPr>
            <a:cxnSpLocks/>
            <a:stCxn id="40" idx="3"/>
          </p:cNvCxnSpPr>
          <p:nvPr/>
        </p:nvCxnSpPr>
        <p:spPr>
          <a:xfrm flipV="1">
            <a:off x="7686178" y="2613366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luxograma: Processo Alternativo 43">
            <a:extLst>
              <a:ext uri="{FF2B5EF4-FFF2-40B4-BE49-F238E27FC236}">
                <a16:creationId xmlns:a16="http://schemas.microsoft.com/office/drawing/2014/main" id="{9AC8C217-CF67-02C3-D86D-E6CFF9FC4632}"/>
              </a:ext>
            </a:extLst>
          </p:cNvPr>
          <p:cNvSpPr/>
          <p:nvPr/>
        </p:nvSpPr>
        <p:spPr>
          <a:xfrm>
            <a:off x="4433749" y="333835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BD044F5A-FB5D-D2F7-C073-2BB2F5609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749" y="3338350"/>
            <a:ext cx="176943" cy="176943"/>
          </a:xfrm>
          <a:prstGeom prst="rect">
            <a:avLst/>
          </a:prstGeom>
        </p:spPr>
      </p:pic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1BDEBFF3-9F5F-93DB-6E2C-6D2F38787B41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4896683" y="326043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Fluxograma: Processo Alternativo 46">
            <a:extLst>
              <a:ext uri="{FF2B5EF4-FFF2-40B4-BE49-F238E27FC236}">
                <a16:creationId xmlns:a16="http://schemas.microsoft.com/office/drawing/2014/main" id="{AEEB924D-46AF-0D76-CB17-3C153BE1CCE9}"/>
              </a:ext>
            </a:extLst>
          </p:cNvPr>
          <p:cNvSpPr/>
          <p:nvPr/>
        </p:nvSpPr>
        <p:spPr>
          <a:xfrm>
            <a:off x="6732177" y="305222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SAP</a:t>
            </a: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3DAED13D-AE97-8F6D-2939-0D2C7F80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77" y="3052225"/>
            <a:ext cx="176943" cy="176943"/>
          </a:xfrm>
          <a:prstGeom prst="rect">
            <a:avLst/>
          </a:prstGeom>
        </p:spPr>
      </p:pic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59581A55-E066-844B-ADEC-358D59732A0B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7195111" y="2974305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Fluxograma: Processo Alternativo 49">
            <a:extLst>
              <a:ext uri="{FF2B5EF4-FFF2-40B4-BE49-F238E27FC236}">
                <a16:creationId xmlns:a16="http://schemas.microsoft.com/office/drawing/2014/main" id="{52F2FC52-72DF-718E-5798-3C146F6A75ED}"/>
              </a:ext>
            </a:extLst>
          </p:cNvPr>
          <p:cNvSpPr/>
          <p:nvPr/>
        </p:nvSpPr>
        <p:spPr>
          <a:xfrm>
            <a:off x="6731435" y="333412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BFEC70DC-F7D3-FCDC-1484-8E6C854D3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435" y="3334128"/>
            <a:ext cx="176943" cy="176943"/>
          </a:xfrm>
          <a:prstGeom prst="rect">
            <a:avLst/>
          </a:prstGeom>
        </p:spPr>
      </p:pic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54049BE7-B936-7498-D331-45AEA53D92C4}"/>
              </a:ext>
            </a:extLst>
          </p:cNvPr>
          <p:cNvCxnSpPr>
            <a:cxnSpLocks/>
            <a:endCxn id="50" idx="0"/>
          </p:cNvCxnSpPr>
          <p:nvPr/>
        </p:nvCxnSpPr>
        <p:spPr>
          <a:xfrm>
            <a:off x="7194369" y="325620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tângulo de cantos arredondados 41">
            <a:extLst>
              <a:ext uri="{FF2B5EF4-FFF2-40B4-BE49-F238E27FC236}">
                <a16:creationId xmlns:a16="http://schemas.microsoft.com/office/drawing/2014/main" id="{2EF0BCAC-0869-9E7A-6727-A189020D4564}"/>
              </a:ext>
            </a:extLst>
          </p:cNvPr>
          <p:cNvSpPr/>
          <p:nvPr/>
        </p:nvSpPr>
        <p:spPr>
          <a:xfrm>
            <a:off x="7879909" y="226423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e anexar nota fiscal de devolução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54" name="Pentágono 6">
            <a:extLst>
              <a:ext uri="{FF2B5EF4-FFF2-40B4-BE49-F238E27FC236}">
                <a16:creationId xmlns:a16="http://schemas.microsoft.com/office/drawing/2014/main" id="{AAAA6BE3-95C8-0E86-A3B6-3A94EEE6FCE5}"/>
              </a:ext>
            </a:extLst>
          </p:cNvPr>
          <p:cNvSpPr/>
          <p:nvPr/>
        </p:nvSpPr>
        <p:spPr>
          <a:xfrm>
            <a:off x="7797494" y="210720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55" name="Imagem 54">
            <a:extLst>
              <a:ext uri="{FF2B5EF4-FFF2-40B4-BE49-F238E27FC236}">
                <a16:creationId xmlns:a16="http://schemas.microsoft.com/office/drawing/2014/main" id="{68434075-17DC-B385-1344-5F7744D02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975" y="2105021"/>
            <a:ext cx="198000" cy="198000"/>
          </a:xfrm>
          <a:prstGeom prst="rect">
            <a:avLst/>
          </a:prstGeom>
        </p:spPr>
      </p:pic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AB474C70-E953-38F0-0274-3A5A893D30C2}"/>
              </a:ext>
            </a:extLst>
          </p:cNvPr>
          <p:cNvCxnSpPr>
            <a:cxnSpLocks/>
            <a:stCxn id="53" idx="3"/>
          </p:cNvCxnSpPr>
          <p:nvPr/>
        </p:nvCxnSpPr>
        <p:spPr>
          <a:xfrm flipV="1">
            <a:off x="8851909" y="262132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uxograma: Processo Alternativo 56">
            <a:extLst>
              <a:ext uri="{FF2B5EF4-FFF2-40B4-BE49-F238E27FC236}">
                <a16:creationId xmlns:a16="http://schemas.microsoft.com/office/drawing/2014/main" id="{96E9ADC4-A41A-6771-B44B-4DA08D895127}"/>
              </a:ext>
            </a:extLst>
          </p:cNvPr>
          <p:cNvSpPr/>
          <p:nvPr/>
        </p:nvSpPr>
        <p:spPr>
          <a:xfrm>
            <a:off x="7897908" y="306018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8E90097A-60D4-30A9-8684-E4314C4EA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908" y="3060184"/>
            <a:ext cx="176943" cy="176943"/>
          </a:xfrm>
          <a:prstGeom prst="rect">
            <a:avLst/>
          </a:prstGeom>
        </p:spPr>
      </p:pic>
      <p:cxnSp>
        <p:nvCxnSpPr>
          <p:cNvPr id="59" name="Conector reto 58">
            <a:extLst>
              <a:ext uri="{FF2B5EF4-FFF2-40B4-BE49-F238E27FC236}">
                <a16:creationId xmlns:a16="http://schemas.microsoft.com/office/drawing/2014/main" id="{F786D37A-5CCE-4B8B-87AA-B2CC53C7924A}"/>
              </a:ext>
            </a:extLst>
          </p:cNvPr>
          <p:cNvCxnSpPr>
            <a:cxnSpLocks/>
            <a:endCxn id="57" idx="0"/>
          </p:cNvCxnSpPr>
          <p:nvPr/>
        </p:nvCxnSpPr>
        <p:spPr>
          <a:xfrm>
            <a:off x="8360842" y="298226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Fluxograma: Processo Alternativo 59">
            <a:extLst>
              <a:ext uri="{FF2B5EF4-FFF2-40B4-BE49-F238E27FC236}">
                <a16:creationId xmlns:a16="http://schemas.microsoft.com/office/drawing/2014/main" id="{BC7FE403-60E9-58F8-059C-BCFB9420943D}"/>
              </a:ext>
            </a:extLst>
          </p:cNvPr>
          <p:cNvSpPr/>
          <p:nvPr/>
        </p:nvSpPr>
        <p:spPr>
          <a:xfrm>
            <a:off x="7897166" y="334208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0AB4F7-934F-4B57-557F-919C1CFF9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166" y="3342087"/>
            <a:ext cx="176943" cy="176943"/>
          </a:xfrm>
          <a:prstGeom prst="rect">
            <a:avLst/>
          </a:prstGeom>
        </p:spPr>
      </p:pic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3ED489E4-65D9-3613-79B3-94CCD5602FA1}"/>
              </a:ext>
            </a:extLst>
          </p:cNvPr>
          <p:cNvCxnSpPr>
            <a:cxnSpLocks/>
            <a:endCxn id="60" idx="0"/>
          </p:cNvCxnSpPr>
          <p:nvPr/>
        </p:nvCxnSpPr>
        <p:spPr>
          <a:xfrm>
            <a:off x="8360100" y="3264167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tângulo de cantos arredondados 41">
            <a:extLst>
              <a:ext uri="{FF2B5EF4-FFF2-40B4-BE49-F238E27FC236}">
                <a16:creationId xmlns:a16="http://schemas.microsoft.com/office/drawing/2014/main" id="{53088482-55D7-AB54-2186-D82FED80382B}"/>
              </a:ext>
            </a:extLst>
          </p:cNvPr>
          <p:cNvSpPr/>
          <p:nvPr/>
        </p:nvSpPr>
        <p:spPr>
          <a:xfrm>
            <a:off x="9040474" y="2271552"/>
            <a:ext cx="1258359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 dirty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Receber nota. Coletar equipamento e anexar documento e Selfie</a:t>
            </a:r>
            <a:endParaRPr kumimoji="0" lang="pt-BR" sz="825" b="0" i="0" u="none" strike="noStrike" kern="1200" cap="none" spc="0" normalizeH="0" baseline="0" noProof="0" dirty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64" name="Pentágono 6">
            <a:extLst>
              <a:ext uri="{FF2B5EF4-FFF2-40B4-BE49-F238E27FC236}">
                <a16:creationId xmlns:a16="http://schemas.microsoft.com/office/drawing/2014/main" id="{C0DE4205-2A56-E45D-8D16-931DB5758C93}"/>
              </a:ext>
            </a:extLst>
          </p:cNvPr>
          <p:cNvSpPr/>
          <p:nvPr/>
        </p:nvSpPr>
        <p:spPr>
          <a:xfrm>
            <a:off x="9027395" y="211090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Atendimento</a:t>
            </a:r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0FAED827-9FFB-AF30-E8F6-97D2BBB5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3876" y="2108725"/>
            <a:ext cx="198000" cy="198000"/>
          </a:xfrm>
          <a:prstGeom prst="rect">
            <a:avLst/>
          </a:prstGeom>
        </p:spPr>
      </p:pic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50ED8AA7-4A47-0C76-B5AE-7A1D9594279A}"/>
              </a:ext>
            </a:extLst>
          </p:cNvPr>
          <p:cNvSpPr/>
          <p:nvPr/>
        </p:nvSpPr>
        <p:spPr>
          <a:xfrm>
            <a:off x="9234275" y="306708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67" name="Imagem 66">
            <a:extLst>
              <a:ext uri="{FF2B5EF4-FFF2-40B4-BE49-F238E27FC236}">
                <a16:creationId xmlns:a16="http://schemas.microsoft.com/office/drawing/2014/main" id="{48DDFFB5-C358-D5BA-F46E-D7710E081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275" y="3067080"/>
            <a:ext cx="176943" cy="176943"/>
          </a:xfrm>
          <a:prstGeom prst="rect">
            <a:avLst/>
          </a:prstGeom>
        </p:spPr>
      </p:pic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3915BE9B-1A1D-650A-8887-7C178FE386BD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9697209" y="2989160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Fluxograma: Processo Alternativo 68">
            <a:extLst>
              <a:ext uri="{FF2B5EF4-FFF2-40B4-BE49-F238E27FC236}">
                <a16:creationId xmlns:a16="http://schemas.microsoft.com/office/drawing/2014/main" id="{680C4743-D303-EA59-F27A-1A161EC840DD}"/>
              </a:ext>
            </a:extLst>
          </p:cNvPr>
          <p:cNvSpPr/>
          <p:nvPr/>
        </p:nvSpPr>
        <p:spPr>
          <a:xfrm>
            <a:off x="9233533" y="3348983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70" name="Imagem 69">
            <a:extLst>
              <a:ext uri="{FF2B5EF4-FFF2-40B4-BE49-F238E27FC236}">
                <a16:creationId xmlns:a16="http://schemas.microsoft.com/office/drawing/2014/main" id="{005B961D-60DC-71FE-B491-E700A0844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533" y="3348983"/>
            <a:ext cx="176943" cy="176943"/>
          </a:xfrm>
          <a:prstGeom prst="rect">
            <a:avLst/>
          </a:prstGeom>
        </p:spPr>
      </p:pic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0DF8C009-D732-EEAB-5EC8-AF21E1CC4D8D}"/>
              </a:ext>
            </a:extLst>
          </p:cNvPr>
          <p:cNvCxnSpPr>
            <a:cxnSpLocks/>
            <a:endCxn id="69" idx="0"/>
          </p:cNvCxnSpPr>
          <p:nvPr/>
        </p:nvCxnSpPr>
        <p:spPr>
          <a:xfrm>
            <a:off x="9696467" y="3271063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DB13FD68-A96D-E4CA-D476-93166AD92DB3}"/>
              </a:ext>
            </a:extLst>
          </p:cNvPr>
          <p:cNvCxnSpPr>
            <a:cxnSpLocks/>
          </p:cNvCxnSpPr>
          <p:nvPr/>
        </p:nvCxnSpPr>
        <p:spPr>
          <a:xfrm flipV="1">
            <a:off x="10289763" y="265050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uxograma: Processo Alternativo 72">
            <a:extLst>
              <a:ext uri="{FF2B5EF4-FFF2-40B4-BE49-F238E27FC236}">
                <a16:creationId xmlns:a16="http://schemas.microsoft.com/office/drawing/2014/main" id="{78E37DD3-9944-B7FF-F858-EBB2C1A50F91}"/>
              </a:ext>
            </a:extLst>
          </p:cNvPr>
          <p:cNvSpPr/>
          <p:nvPr/>
        </p:nvSpPr>
        <p:spPr>
          <a:xfrm>
            <a:off x="5588759" y="304717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Radar</a:t>
            </a:r>
          </a:p>
        </p:txBody>
      </p:sp>
      <p:pic>
        <p:nvPicPr>
          <p:cNvPr id="74" name="Imagem 73">
            <a:extLst>
              <a:ext uri="{FF2B5EF4-FFF2-40B4-BE49-F238E27FC236}">
                <a16:creationId xmlns:a16="http://schemas.microsoft.com/office/drawing/2014/main" id="{642E93C6-9F93-FE34-E094-8DE0FF99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759" y="3047171"/>
            <a:ext cx="176943" cy="176943"/>
          </a:xfrm>
          <a:prstGeom prst="rect">
            <a:avLst/>
          </a:prstGeom>
        </p:spPr>
      </p:pic>
      <p:sp>
        <p:nvSpPr>
          <p:cNvPr id="75" name="Retângulo de cantos arredondados 41">
            <a:extLst>
              <a:ext uri="{FF2B5EF4-FFF2-40B4-BE49-F238E27FC236}">
                <a16:creationId xmlns:a16="http://schemas.microsoft.com/office/drawing/2014/main" id="{D7DEF5A3-7C9B-621B-800D-DD8A4735FAF8}"/>
              </a:ext>
            </a:extLst>
          </p:cNvPr>
          <p:cNvSpPr/>
          <p:nvPr/>
        </p:nvSpPr>
        <p:spPr>
          <a:xfrm>
            <a:off x="5565693" y="2249251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Solicitar devolução do equipamento</a:t>
            </a:r>
            <a:endParaRPr kumimoji="0" lang="pt-BR" sz="825" b="0" i="0" u="none" strike="noStrike" kern="1200" cap="none" spc="0" normalizeH="0" baseline="0" noProof="0">
              <a:ln w="19050"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id="{A481E3A5-3217-1070-9059-D358CEC5918B}"/>
              </a:ext>
            </a:extLst>
          </p:cNvPr>
          <p:cNvCxnSpPr>
            <a:cxnSpLocks/>
            <a:stCxn id="75" idx="2"/>
            <a:endCxn id="73" idx="0"/>
          </p:cNvCxnSpPr>
          <p:nvPr/>
        </p:nvCxnSpPr>
        <p:spPr>
          <a:xfrm>
            <a:off x="6051693" y="296925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Pentágono 6">
            <a:extLst>
              <a:ext uri="{FF2B5EF4-FFF2-40B4-BE49-F238E27FC236}">
                <a16:creationId xmlns:a16="http://schemas.microsoft.com/office/drawing/2014/main" id="{2825E5AF-E9FB-19A0-6712-6C12D6363910}"/>
              </a:ext>
            </a:extLst>
          </p:cNvPr>
          <p:cNvSpPr/>
          <p:nvPr/>
        </p:nvSpPr>
        <p:spPr>
          <a:xfrm>
            <a:off x="5483278" y="2092220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78" name="Imagem 77">
            <a:extLst>
              <a:ext uri="{FF2B5EF4-FFF2-40B4-BE49-F238E27FC236}">
                <a16:creationId xmlns:a16="http://schemas.microsoft.com/office/drawing/2014/main" id="{00A60166-6206-AEFD-2D27-F00783895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759" y="2090041"/>
            <a:ext cx="198000" cy="198000"/>
          </a:xfrm>
          <a:prstGeom prst="rect">
            <a:avLst/>
          </a:prstGeom>
        </p:spPr>
      </p:pic>
      <p:cxnSp>
        <p:nvCxnSpPr>
          <p:cNvPr id="79" name="Conector de Seta Reta 78">
            <a:extLst>
              <a:ext uri="{FF2B5EF4-FFF2-40B4-BE49-F238E27FC236}">
                <a16:creationId xmlns:a16="http://schemas.microsoft.com/office/drawing/2014/main" id="{6A3F7772-F27C-2EB3-5E40-CFC8E726F1C3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6537693" y="2606345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uxograma: Processo Alternativo 79">
            <a:extLst>
              <a:ext uri="{FF2B5EF4-FFF2-40B4-BE49-F238E27FC236}">
                <a16:creationId xmlns:a16="http://schemas.microsoft.com/office/drawing/2014/main" id="{91C8EC1C-9A15-1580-20C1-45DFB5347C2E}"/>
              </a:ext>
            </a:extLst>
          </p:cNvPr>
          <p:cNvSpPr/>
          <p:nvPr/>
        </p:nvSpPr>
        <p:spPr>
          <a:xfrm>
            <a:off x="5588017" y="332907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E6724191-3310-CB37-0366-E8BF1193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7" y="3329074"/>
            <a:ext cx="176943" cy="176943"/>
          </a:xfrm>
          <a:prstGeom prst="rect">
            <a:avLst/>
          </a:prstGeom>
        </p:spPr>
      </p:pic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EE3C82AD-7FC7-3FD7-C86A-5F406B4C6D48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6050951" y="3251154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Retângulo de cantos arredondados 41">
            <a:extLst>
              <a:ext uri="{FF2B5EF4-FFF2-40B4-BE49-F238E27FC236}">
                <a16:creationId xmlns:a16="http://schemas.microsoft.com/office/drawing/2014/main" id="{821DF133-BFF9-1FB2-A0CE-875CEDC0FF93}"/>
              </a:ext>
            </a:extLst>
          </p:cNvPr>
          <p:cNvSpPr/>
          <p:nvPr/>
        </p:nvSpPr>
        <p:spPr>
          <a:xfrm>
            <a:off x="10491623" y="2267935"/>
            <a:ext cx="972000" cy="720000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25" b="0" i="0" u="none" strike="noStrike" kern="1200" cap="none" spc="0" normalizeH="0" baseline="0" noProof="0">
                <a:ln w="1905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Finalizar OS </a:t>
            </a:r>
          </a:p>
        </p:txBody>
      </p:sp>
      <p:sp>
        <p:nvSpPr>
          <p:cNvPr id="84" name="Pentágono 6">
            <a:extLst>
              <a:ext uri="{FF2B5EF4-FFF2-40B4-BE49-F238E27FC236}">
                <a16:creationId xmlns:a16="http://schemas.microsoft.com/office/drawing/2014/main" id="{3813E911-2741-C93A-C01C-FBF4230013BB}"/>
              </a:ext>
            </a:extLst>
          </p:cNvPr>
          <p:cNvSpPr/>
          <p:nvPr/>
        </p:nvSpPr>
        <p:spPr>
          <a:xfrm>
            <a:off x="10409208" y="2110904"/>
            <a:ext cx="1111802" cy="208115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Hitss</a:t>
            </a: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 BPO</a:t>
            </a:r>
          </a:p>
        </p:txBody>
      </p:sp>
      <p:pic>
        <p:nvPicPr>
          <p:cNvPr id="85" name="Imagem 84">
            <a:extLst>
              <a:ext uri="{FF2B5EF4-FFF2-40B4-BE49-F238E27FC236}">
                <a16:creationId xmlns:a16="http://schemas.microsoft.com/office/drawing/2014/main" id="{F0C6057B-6BA3-92F7-FD8F-D3E0CB960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5689" y="2108725"/>
            <a:ext cx="198000" cy="198000"/>
          </a:xfrm>
          <a:prstGeom prst="rect">
            <a:avLst/>
          </a:prstGeom>
        </p:spPr>
      </p:pic>
      <p:cxnSp>
        <p:nvCxnSpPr>
          <p:cNvPr id="86" name="Conector de Seta Reta 85">
            <a:extLst>
              <a:ext uri="{FF2B5EF4-FFF2-40B4-BE49-F238E27FC236}">
                <a16:creationId xmlns:a16="http://schemas.microsoft.com/office/drawing/2014/main" id="{6AD2727C-2527-E3EB-87EE-A0011761D3D8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11463623" y="2625029"/>
            <a:ext cx="195190" cy="290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luxograma: Processo Alternativo 86">
            <a:extLst>
              <a:ext uri="{FF2B5EF4-FFF2-40B4-BE49-F238E27FC236}">
                <a16:creationId xmlns:a16="http://schemas.microsoft.com/office/drawing/2014/main" id="{AE2C7E1F-01C6-56C8-D4E5-645DEE572FAB}"/>
              </a:ext>
            </a:extLst>
          </p:cNvPr>
          <p:cNvSpPr/>
          <p:nvPr/>
        </p:nvSpPr>
        <p:spPr>
          <a:xfrm>
            <a:off x="10509622" y="306388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E-mail</a:t>
            </a:r>
          </a:p>
        </p:txBody>
      </p:sp>
      <p:pic>
        <p:nvPicPr>
          <p:cNvPr id="88" name="Imagem 87">
            <a:extLst>
              <a:ext uri="{FF2B5EF4-FFF2-40B4-BE49-F238E27FC236}">
                <a16:creationId xmlns:a16="http://schemas.microsoft.com/office/drawing/2014/main" id="{12EC2C07-2DCB-0825-269F-BDD0A5355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622" y="3063888"/>
            <a:ext cx="176943" cy="176943"/>
          </a:xfrm>
          <a:prstGeom prst="rect">
            <a:avLst/>
          </a:prstGeom>
        </p:spPr>
      </p:pic>
      <p:cxnSp>
        <p:nvCxnSpPr>
          <p:cNvPr id="89" name="Conector reto 88">
            <a:extLst>
              <a:ext uri="{FF2B5EF4-FFF2-40B4-BE49-F238E27FC236}">
                <a16:creationId xmlns:a16="http://schemas.microsoft.com/office/drawing/2014/main" id="{22984698-E491-B620-236D-117CD68D2D5D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10972556" y="2985968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Fluxograma: Processo Alternativo 89">
            <a:extLst>
              <a:ext uri="{FF2B5EF4-FFF2-40B4-BE49-F238E27FC236}">
                <a16:creationId xmlns:a16="http://schemas.microsoft.com/office/drawing/2014/main" id="{82123933-E8D6-F875-E8DE-BB22451249FF}"/>
              </a:ext>
            </a:extLst>
          </p:cNvPr>
          <p:cNvSpPr/>
          <p:nvPr/>
        </p:nvSpPr>
        <p:spPr>
          <a:xfrm>
            <a:off x="10508880" y="3345791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itchFamily="2" charset="0"/>
                <a:ea typeface="+mn-ea"/>
                <a:cs typeface="+mn-cs"/>
              </a:rPr>
              <a:t>FORMS</a:t>
            </a:r>
          </a:p>
        </p:txBody>
      </p:sp>
      <p:pic>
        <p:nvPicPr>
          <p:cNvPr id="91" name="Imagem 90">
            <a:extLst>
              <a:ext uri="{FF2B5EF4-FFF2-40B4-BE49-F238E27FC236}">
                <a16:creationId xmlns:a16="http://schemas.microsoft.com/office/drawing/2014/main" id="{F06EEAFF-1792-806C-AAE9-08EC4AB47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8880" y="3345791"/>
            <a:ext cx="176943" cy="176943"/>
          </a:xfrm>
          <a:prstGeom prst="rect">
            <a:avLst/>
          </a:prstGeom>
        </p:spPr>
      </p:pic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7682DF1A-A509-9258-A3C4-573EEAF3F352}"/>
              </a:ext>
            </a:extLst>
          </p:cNvPr>
          <p:cNvCxnSpPr>
            <a:cxnSpLocks/>
            <a:endCxn id="90" idx="0"/>
          </p:cNvCxnSpPr>
          <p:nvPr/>
        </p:nvCxnSpPr>
        <p:spPr>
          <a:xfrm>
            <a:off x="10971814" y="3267871"/>
            <a:ext cx="1466" cy="779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Círculo: Vazio 92">
            <a:extLst>
              <a:ext uri="{FF2B5EF4-FFF2-40B4-BE49-F238E27FC236}">
                <a16:creationId xmlns:a16="http://schemas.microsoft.com/office/drawing/2014/main" id="{26CBD48F-B6A6-ADD9-E960-92912F2903A9}"/>
              </a:ext>
            </a:extLst>
          </p:cNvPr>
          <p:cNvSpPr/>
          <p:nvPr/>
        </p:nvSpPr>
        <p:spPr>
          <a:xfrm>
            <a:off x="11652440" y="2494656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itchFamily="2" charset="0"/>
              <a:ea typeface="+mn-ea"/>
              <a:cs typeface="+mn-cs"/>
            </a:endParaRPr>
          </a:p>
        </p:txBody>
      </p:sp>
      <p:sp>
        <p:nvSpPr>
          <p:cNvPr id="94" name="Google Shape;1222;g1e5bc5d4dfe_0_2837">
            <a:extLst>
              <a:ext uri="{FF2B5EF4-FFF2-40B4-BE49-F238E27FC236}">
                <a16:creationId xmlns:a16="http://schemas.microsoft.com/office/drawing/2014/main" id="{E3A7606E-30B6-0DAF-8DE7-4F03D76654DE}"/>
              </a:ext>
            </a:extLst>
          </p:cNvPr>
          <p:cNvSpPr/>
          <p:nvPr/>
        </p:nvSpPr>
        <p:spPr>
          <a:xfrm>
            <a:off x="366411" y="2483320"/>
            <a:ext cx="428506" cy="307777"/>
          </a:xfrm>
          <a:prstGeom prst="ellipse">
            <a:avLst/>
          </a:prstGeom>
          <a:solidFill>
            <a:srgbClr val="ECEEEF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pt-BR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BBF11AC6-6133-22DF-D4E5-6EF9BC8B0267}"/>
              </a:ext>
            </a:extLst>
          </p:cNvPr>
          <p:cNvSpPr txBox="1"/>
          <p:nvPr/>
        </p:nvSpPr>
        <p:spPr>
          <a:xfrm>
            <a:off x="-1932504" y="2618290"/>
            <a:ext cx="1992795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Animação 6: parte 1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DBC451C3-1124-FCA9-2E24-7D6859C077F6}"/>
              </a:ext>
            </a:extLst>
          </p:cNvPr>
          <p:cNvSpPr txBox="1"/>
          <p:nvPr/>
        </p:nvSpPr>
        <p:spPr>
          <a:xfrm>
            <a:off x="10911841" y="609600"/>
            <a:ext cx="361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Acredito que falta informação nessa tela, marcado pelas “?”. O que devemos fazer?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185FB187-7A0C-66B2-C5BD-CFE7D3BB77AB}"/>
              </a:ext>
            </a:extLst>
          </p:cNvPr>
          <p:cNvSpPr txBox="1"/>
          <p:nvPr/>
        </p:nvSpPr>
        <p:spPr>
          <a:xfrm>
            <a:off x="11548122" y="1793735"/>
            <a:ext cx="361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Esse fluxo indica que o cliente deve devolver o equipamento roubado. Portanto ele deverá substituir o equipamento? Essa informação não ficou clara.</a:t>
            </a:r>
          </a:p>
        </p:txBody>
      </p:sp>
      <p:pic>
        <p:nvPicPr>
          <p:cNvPr id="99" name="Gráfico 98" descr="Seta: retorno vertical estrutura de tópicos">
            <a:extLst>
              <a:ext uri="{FF2B5EF4-FFF2-40B4-BE49-F238E27FC236}">
                <a16:creationId xmlns:a16="http://schemas.microsoft.com/office/drawing/2014/main" id="{EF0D772A-683A-394E-9DB5-3658B6F3B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00" name="Gráfico 99" descr="Seta: retorno vertical estrutura de tópicos">
            <a:extLst>
              <a:ext uri="{FF2B5EF4-FFF2-40B4-BE49-F238E27FC236}">
                <a16:creationId xmlns:a16="http://schemas.microsoft.com/office/drawing/2014/main" id="{A398F8FF-C5A7-7931-AD1E-8C5764594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904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2C98-54AF-968B-6BC6-A203CB10D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A8622F0F-2A62-6455-16CB-AA51FD0D7390}"/>
              </a:ext>
            </a:extLst>
          </p:cNvPr>
          <p:cNvSpPr/>
          <p:nvPr/>
        </p:nvSpPr>
        <p:spPr>
          <a:xfrm>
            <a:off x="2469290" y="1451919"/>
            <a:ext cx="6662353" cy="2662881"/>
          </a:xfrm>
          <a:prstGeom prst="roundRect">
            <a:avLst/>
          </a:prstGeom>
          <a:solidFill>
            <a:srgbClr val="C00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36E3612-BBF2-454F-91C5-3227AEE36698}"/>
              </a:ext>
            </a:extLst>
          </p:cNvPr>
          <p:cNvSpPr txBox="1">
            <a:spLocks/>
          </p:cNvSpPr>
          <p:nvPr/>
        </p:nvSpPr>
        <p:spPr>
          <a:xfrm>
            <a:off x="2901778" y="2483575"/>
            <a:ext cx="5795319" cy="2335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Temos uma notícia para você!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</p:txBody>
      </p:sp>
      <p:pic>
        <p:nvPicPr>
          <p:cNvPr id="4" name="Gráfico 3" descr="Círculo com seta para a esquerda com preenchimento sólido">
            <a:extLst>
              <a:ext uri="{FF2B5EF4-FFF2-40B4-BE49-F238E27FC236}">
                <a16:creationId xmlns:a16="http://schemas.microsoft.com/office/drawing/2014/main" id="{3BA48A07-98C0-461A-4AB4-AB4631666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985254" y="2483575"/>
            <a:ext cx="711843" cy="711843"/>
          </a:xfrm>
          <a:prstGeom prst="rect">
            <a:avLst/>
          </a:prstGeom>
        </p:spPr>
      </p:pic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E1490352-D9A5-01A9-616E-A93D58B17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70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6496D-68FA-1B0C-6B50-E5F48D7AC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C502F39F-3554-7D35-FA18-CF8EC26B2933}"/>
              </a:ext>
            </a:extLst>
          </p:cNvPr>
          <p:cNvSpPr/>
          <p:nvPr/>
        </p:nvSpPr>
        <p:spPr>
          <a:xfrm>
            <a:off x="2469290" y="1451919"/>
            <a:ext cx="6662353" cy="2662881"/>
          </a:xfrm>
          <a:prstGeom prst="roundRect">
            <a:avLst/>
          </a:prstGeom>
          <a:solidFill>
            <a:srgbClr val="C0000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6D5B01F-CB75-9D25-A279-108DA8A393A7}"/>
              </a:ext>
            </a:extLst>
          </p:cNvPr>
          <p:cNvSpPr txBox="1">
            <a:spLocks/>
          </p:cNvSpPr>
          <p:nvPr/>
        </p:nvSpPr>
        <p:spPr>
          <a:xfrm>
            <a:off x="3136557" y="1834711"/>
            <a:ext cx="5083476" cy="2335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O seu cliente Márcio da </a:t>
            </a:r>
            <a:r>
              <a:rPr kumimoji="0" 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Constru&amp;Tech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Consultorias voltou para tirar dúvidas do pós venda.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endParaRPr lang="pt-BR" sz="2000" dirty="0">
              <a:solidFill>
                <a:schemeClr val="bg1"/>
              </a:solidFill>
              <a:latin typeface="AMX" panose="020B060402020202020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Converse com o Márcio e termine a sua jornada!</a:t>
            </a:r>
          </a:p>
          <a:p>
            <a:pPr marL="12700" marR="0" lvl="0" indent="0" algn="just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11785" algn="l"/>
              </a:tabLst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X" panose="020B0604020202020204" charset="0"/>
                <a:ea typeface="+mn-ea"/>
                <a:cs typeface="+mn-cs"/>
              </a:rPr>
              <a:t> </a:t>
            </a:r>
            <a:endParaRPr kumimoji="0" lang="pt-B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X" panose="020B0604020202020204" charset="0"/>
              <a:ea typeface="+mn-ea"/>
              <a:cs typeface="+mn-cs"/>
            </a:endParaRP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ADF0E7F9-723B-978E-2AE6-2E815F6E4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94762C95-EE70-BB46-1DA1-71FEAC874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7" name="Gráfico 6" descr="Seta: retorno vertical estrutura de tópicos">
            <a:extLst>
              <a:ext uri="{FF2B5EF4-FFF2-40B4-BE49-F238E27FC236}">
                <a16:creationId xmlns:a16="http://schemas.microsoft.com/office/drawing/2014/main" id="{6784C6ED-B2D0-2B46-179D-7B41F823C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333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F3F72-681B-9F60-4A2D-5EACCC4F0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2092C120-B49F-3B9C-C589-545EEFC8B2CA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B6595664-DB07-97EE-A167-883187094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F6201006-4D76-84B0-9740-0541254B0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A6A499B1-BECC-6EA8-1882-9573E48CC49B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8BE65BE5-78CA-8A0C-4473-50A1B9E10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B90BC180-2A92-DE13-87D4-85E1F7CC5C1A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3DE5DCDD-6743-C45E-50C4-3C3048BAF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302794E7-6DF3-7704-5674-633DA3B1B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8C0AB346-508E-DE7E-6BBB-996771B6E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pic>
        <p:nvPicPr>
          <p:cNvPr id="40" name="Imagem 39">
            <a:extLst>
              <a:ext uri="{FF2B5EF4-FFF2-40B4-BE49-F238E27FC236}">
                <a16:creationId xmlns:a16="http://schemas.microsoft.com/office/drawing/2014/main" id="{3AA03E26-D165-525F-D692-F8479FFDA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135" y="4297867"/>
            <a:ext cx="3500429" cy="150074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C01BD19-FE08-E42A-57EB-27E2FB911C83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4A7E20F-751E-3CD7-EED5-39CAE080E640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E93B083-19E7-EA9B-D691-D3B85AE26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A822FC89-FCC1-0B94-DEF2-1DBF42F4E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7336F89B-B62F-7F7B-F74A-344249E38C6C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6FE6E740-DB86-153B-999D-E5E697A05EDE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7F95F7F-32CB-335E-B922-A446E3816F42}"/>
              </a:ext>
            </a:extLst>
          </p:cNvPr>
          <p:cNvSpPr/>
          <p:nvPr/>
        </p:nvSpPr>
        <p:spPr>
          <a:xfrm>
            <a:off x="-16693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09BE952E-09EB-14F7-6D75-3D9508B6393C}"/>
              </a:ext>
            </a:extLst>
          </p:cNvPr>
          <p:cNvSpPr/>
          <p:nvPr/>
        </p:nvSpPr>
        <p:spPr>
          <a:xfrm>
            <a:off x="5528602" y="431803"/>
            <a:ext cx="5316876" cy="3129117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FB73DD4-D45F-B013-BB04-04806D25F4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61855" y="2143048"/>
            <a:ext cx="3375417" cy="47860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0C4FBD4-C134-1BBE-36D4-8C2BB5626442}"/>
              </a:ext>
            </a:extLst>
          </p:cNvPr>
          <p:cNvSpPr txBox="1"/>
          <p:nvPr/>
        </p:nvSpPr>
        <p:spPr>
          <a:xfrm>
            <a:off x="5997975" y="1257697"/>
            <a:ext cx="4561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Eu estou super contende com a locação dos equipamentos. Mas duas situações me ocorreram. </a:t>
            </a:r>
          </a:p>
          <a:p>
            <a:endParaRPr lang="pt-BR" dirty="0"/>
          </a:p>
          <a:p>
            <a:r>
              <a:rPr lang="pt-BR" dirty="0"/>
              <a:t>Por favor, me indique o que eu devo fazer.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EAEC10A8-725B-1C32-F844-EAEAD692AE46}"/>
              </a:ext>
            </a:extLst>
          </p:cNvPr>
          <p:cNvSpPr/>
          <p:nvPr/>
        </p:nvSpPr>
        <p:spPr>
          <a:xfrm>
            <a:off x="591331" y="830562"/>
            <a:ext cx="4345942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AEADE32-C67E-CFE7-8DBA-AF31C0B3CCF1}"/>
              </a:ext>
            </a:extLst>
          </p:cNvPr>
          <p:cNvSpPr txBox="1"/>
          <p:nvPr/>
        </p:nvSpPr>
        <p:spPr>
          <a:xfrm>
            <a:off x="1093017" y="1047261"/>
            <a:ext cx="367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Tire as dúvidas de Márcio e em seguida finalize o seu atendimento.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233338C1-236F-D14C-5C0C-80A10D2115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8" name="Gráfico 7" descr="Seta: retorno vertical estrutura de tópicos">
            <a:extLst>
              <a:ext uri="{FF2B5EF4-FFF2-40B4-BE49-F238E27FC236}">
                <a16:creationId xmlns:a16="http://schemas.microsoft.com/office/drawing/2014/main" id="{A4C642BA-9583-40E2-0992-C6FA2B7BF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05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6BCCC-7F9B-828B-CB35-08EE7D4F7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0B1F9885-D4AF-2CF2-CB8C-3E53EA001EC2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A5C4F3ED-2AAF-36EF-D014-DA3FB6451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A379182B-2F2E-320A-3AA8-163600DC4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FBEE5EF3-259D-905A-404F-2E5FA853BFA7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027BC549-9333-A0A1-0ED7-B3A9CE17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FC048A29-E72C-3AD5-6599-8BFB2E92A019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89248DEB-BDAA-257D-ADD2-99E4ED315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714E1BA8-AAF6-DFB2-CDC1-9ACEB74E84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30CC3661-9819-88F3-1494-2AE4120E1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pic>
        <p:nvPicPr>
          <p:cNvPr id="40" name="Imagem 39">
            <a:extLst>
              <a:ext uri="{FF2B5EF4-FFF2-40B4-BE49-F238E27FC236}">
                <a16:creationId xmlns:a16="http://schemas.microsoft.com/office/drawing/2014/main" id="{19154FF0-61BA-1C6C-7BF8-103990E5F0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135" y="4297867"/>
            <a:ext cx="3500429" cy="150074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326420D-5C3B-EEA5-5E6F-EE9D3474AA2B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3647EEB-7D0B-A930-5237-D07EBE8D9942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D7E34228-56DC-B924-0FBD-AF531323C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29221E9B-8B04-E59B-41FB-989F17133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4D133889-B9E4-99AF-2A21-A480FD85A517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BABDE67C-023F-44EF-1D25-61C6982D918B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E0F8D47-8E15-8856-BC4D-17515FBCF9E9}"/>
              </a:ext>
            </a:extLst>
          </p:cNvPr>
          <p:cNvSpPr/>
          <p:nvPr/>
        </p:nvSpPr>
        <p:spPr>
          <a:xfrm>
            <a:off x="-16693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195ADBE4-E102-4C5C-1611-D9D5D7A6E766}"/>
              </a:ext>
            </a:extLst>
          </p:cNvPr>
          <p:cNvSpPr/>
          <p:nvPr/>
        </p:nvSpPr>
        <p:spPr>
          <a:xfrm>
            <a:off x="5528602" y="749993"/>
            <a:ext cx="5316876" cy="2305723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84892C3-8165-2996-59FD-DB8718E64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61855" y="2143048"/>
            <a:ext cx="3375417" cy="47860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341A6A-A27A-DE11-28B3-160364E460CE}"/>
              </a:ext>
            </a:extLst>
          </p:cNvPr>
          <p:cNvSpPr txBox="1"/>
          <p:nvPr/>
        </p:nvSpPr>
        <p:spPr>
          <a:xfrm>
            <a:off x="5986386" y="1484308"/>
            <a:ext cx="4561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primeira situação é que dois computadores apresentaram defeito durante o primeiro uso. O que devo fazer?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90258D45-8805-F421-0386-335FEB973FE8}"/>
              </a:ext>
            </a:extLst>
          </p:cNvPr>
          <p:cNvSpPr txBox="1"/>
          <p:nvPr/>
        </p:nvSpPr>
        <p:spPr>
          <a:xfrm>
            <a:off x="-2504031" y="106371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Atividade de verdadeiro ou falso (no caso sim ou não)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29285E23-85BC-CF6C-57CC-0AF6C888B812}"/>
              </a:ext>
            </a:extLst>
          </p:cNvPr>
          <p:cNvSpPr/>
          <p:nvPr/>
        </p:nvSpPr>
        <p:spPr>
          <a:xfrm>
            <a:off x="591331" y="830562"/>
            <a:ext cx="4345942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A970FA-B6CD-6ADB-5A3E-9146DDEBAABF}"/>
              </a:ext>
            </a:extLst>
          </p:cNvPr>
          <p:cNvSpPr txBox="1"/>
          <p:nvPr/>
        </p:nvSpPr>
        <p:spPr>
          <a:xfrm>
            <a:off x="1093017" y="1047261"/>
            <a:ext cx="367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Tire as dúvidas de Márcio e em seguida finalize o seu atendimento.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63C1AA6-71F5-4589-D6C8-4919F56E5AC0}"/>
              </a:ext>
            </a:extLst>
          </p:cNvPr>
          <p:cNvSpPr txBox="1"/>
          <p:nvPr/>
        </p:nvSpPr>
        <p:spPr>
          <a:xfrm>
            <a:off x="-2491512" y="1219718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Resposta: 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ED68057-9DE7-1464-C3D0-B0C8647B5E2B}"/>
              </a:ext>
            </a:extLst>
          </p:cNvPr>
          <p:cNvSpPr txBox="1"/>
          <p:nvPr/>
        </p:nvSpPr>
        <p:spPr>
          <a:xfrm>
            <a:off x="-2495580" y="2864410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errado: A resposta correta é a alternativa “a”.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078DE6F3-258A-6393-0161-0CE8FBBF2C99}"/>
              </a:ext>
            </a:extLst>
          </p:cNvPr>
          <p:cNvSpPr/>
          <p:nvPr/>
        </p:nvSpPr>
        <p:spPr>
          <a:xfrm>
            <a:off x="5725084" y="3452794"/>
            <a:ext cx="5958915" cy="12208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455E922-04DA-0D66-9DFC-69FD24CDE1A2}"/>
              </a:ext>
            </a:extLst>
          </p:cNvPr>
          <p:cNvSpPr txBox="1"/>
          <p:nvPr/>
        </p:nvSpPr>
        <p:spPr>
          <a:xfrm>
            <a:off x="5866063" y="3598896"/>
            <a:ext cx="538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a) Iremos agendar a coleta do equipamento e em seguida haverá a substituição de acordo com o seu contrato.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921F54-C7CA-8E14-93D0-5D5244C79186}"/>
              </a:ext>
            </a:extLst>
          </p:cNvPr>
          <p:cNvSpPr txBox="1"/>
          <p:nvPr/>
        </p:nvSpPr>
        <p:spPr>
          <a:xfrm>
            <a:off x="10911841" y="609600"/>
            <a:ext cx="3616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ighlight>
                  <a:srgbClr val="FFFF00"/>
                </a:highlight>
              </a:rPr>
              <a:t>Eu acredito ser interessante apontar em quanto tempo o cliente terá o equipamento substituído, para melhorar o atendimento do pós-vendas. 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EEC984A-F167-0684-6F41-02FF178CBA44}"/>
              </a:ext>
            </a:extLst>
          </p:cNvPr>
          <p:cNvSpPr/>
          <p:nvPr/>
        </p:nvSpPr>
        <p:spPr>
          <a:xfrm>
            <a:off x="5725083" y="4794866"/>
            <a:ext cx="5958915" cy="12208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030E031-F4FD-DE6B-F6F2-8D0BBFEDA38C}"/>
              </a:ext>
            </a:extLst>
          </p:cNvPr>
          <p:cNvSpPr txBox="1"/>
          <p:nvPr/>
        </p:nvSpPr>
        <p:spPr>
          <a:xfrm>
            <a:off x="5930334" y="4889559"/>
            <a:ext cx="538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b) Não se preocupe, iremos emitir um laudo de diagnóstico e enviaremos o valor do equipamento em dinheiro para você executar a substituição.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02B88B14-C1E2-FA7E-5AB1-FAAC1EAF53E6}"/>
              </a:ext>
            </a:extLst>
          </p:cNvPr>
          <p:cNvSpPr txBox="1"/>
          <p:nvPr/>
        </p:nvSpPr>
        <p:spPr>
          <a:xfrm>
            <a:off x="-2507847" y="1693592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certo: Parabéns pelo pós-venda de sucesso!</a:t>
            </a:r>
          </a:p>
        </p:txBody>
      </p:sp>
    </p:spTree>
    <p:extLst>
      <p:ext uri="{BB962C8B-B14F-4D97-AF65-F5344CB8AC3E}">
        <p14:creationId xmlns:p14="http://schemas.microsoft.com/office/powerpoint/2010/main" val="3665365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3B133-3FC8-AF2C-F8C9-FBEC641C6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E1D00842-DF8D-88CA-5F5E-B2BBF604EE44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1B558149-2F50-7ADA-5B84-8EF97E5AB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49A907C-B042-1644-C042-DEA3AE023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1246669A-4521-A0BB-E5D7-ECFBAA05F0E1}"/>
              </a:ext>
            </a:extLst>
          </p:cNvPr>
          <p:cNvGrpSpPr/>
          <p:nvPr/>
        </p:nvGrpSpPr>
        <p:grpSpPr>
          <a:xfrm>
            <a:off x="0" y="0"/>
            <a:ext cx="12943860" cy="7520118"/>
            <a:chOff x="0" y="0"/>
            <a:chExt cx="12943860" cy="7520118"/>
          </a:xfrm>
        </p:grpSpPr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id="{778C52D5-1A66-8213-660D-7FB1C0D6A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740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14FE61B4-9316-2189-E632-28BEF476B715}"/>
                </a:ext>
              </a:extLst>
            </p:cNvPr>
            <p:cNvGrpSpPr/>
            <p:nvPr/>
          </p:nvGrpSpPr>
          <p:grpSpPr>
            <a:xfrm>
              <a:off x="7479323" y="3429000"/>
              <a:ext cx="5464537" cy="4091118"/>
              <a:chOff x="3867031" y="577484"/>
              <a:chExt cx="9662983" cy="7851172"/>
            </a:xfrm>
          </p:grpSpPr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C42E50DE-BBBC-DC85-AD4B-4A4C55C10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/>
            </p:blipFill>
            <p:spPr>
              <a:xfrm>
                <a:off x="3867031" y="577484"/>
                <a:ext cx="9662983" cy="7851172"/>
              </a:xfrm>
              <a:prstGeom prst="rect">
                <a:avLst/>
              </a:prstGeom>
            </p:spPr>
          </p:pic>
          <p:pic>
            <p:nvPicPr>
              <p:cNvPr id="36" name="Imagem 35">
                <a:extLst>
                  <a:ext uri="{FF2B5EF4-FFF2-40B4-BE49-F238E27FC236}">
                    <a16:creationId xmlns:a16="http://schemas.microsoft.com/office/drawing/2014/main" id="{0403BEF5-AEA5-E845-C160-D802489BFB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60126" y="1627923"/>
                <a:ext cx="6189835" cy="3602153"/>
              </a:xfrm>
              <a:prstGeom prst="rect">
                <a:avLst/>
              </a:prstGeom>
            </p:spPr>
          </p:pic>
        </p:grpSp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EA569F5E-E8A4-A196-990D-8145F44E0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7135" y="4286560"/>
              <a:ext cx="3500429" cy="1500749"/>
            </a:xfrm>
            <a:prstGeom prst="rect">
              <a:avLst/>
            </a:prstGeom>
          </p:spPr>
        </p:pic>
      </p:grpSp>
      <p:pic>
        <p:nvPicPr>
          <p:cNvPr id="40" name="Imagem 39">
            <a:extLst>
              <a:ext uri="{FF2B5EF4-FFF2-40B4-BE49-F238E27FC236}">
                <a16:creationId xmlns:a16="http://schemas.microsoft.com/office/drawing/2014/main" id="{C6397A7F-530E-31A5-7E55-4336DA658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7135" y="4297867"/>
            <a:ext cx="3500429" cy="150074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5888F44B-BC94-DE9D-088F-3D6DDA68E4C6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0C0091-334B-A350-0B5C-46B889635C0A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6DF8C5D-35D2-23B0-B368-59C37AE7B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0BB341D5-F16F-4F88-024B-3E7DA449E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39559C74-2745-11A9-7CB5-E64374F09AC3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CDB15B95-92BE-A18A-23D8-C81E36FD3B56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CEBBE4F-9278-C49D-4283-DC7796AFE78B}"/>
              </a:ext>
            </a:extLst>
          </p:cNvPr>
          <p:cNvSpPr/>
          <p:nvPr/>
        </p:nvSpPr>
        <p:spPr>
          <a:xfrm>
            <a:off x="-16693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Balão de Fala: Retângulo com Cantos Arredondados 18">
            <a:extLst>
              <a:ext uri="{FF2B5EF4-FFF2-40B4-BE49-F238E27FC236}">
                <a16:creationId xmlns:a16="http://schemas.microsoft.com/office/drawing/2014/main" id="{51F0B753-19A5-226D-772E-25D493A64AF7}"/>
              </a:ext>
            </a:extLst>
          </p:cNvPr>
          <p:cNvSpPr/>
          <p:nvPr/>
        </p:nvSpPr>
        <p:spPr>
          <a:xfrm>
            <a:off x="5528602" y="749993"/>
            <a:ext cx="5316876" cy="2305723"/>
          </a:xfrm>
          <a:prstGeom prst="wedgeRoundRectCallout">
            <a:avLst>
              <a:gd name="adj1" fmla="val -72924"/>
              <a:gd name="adj2" fmla="val 3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82285D1-3857-B8BE-98BF-DD61033EFD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/>
        </p:blipFill>
        <p:spPr>
          <a:xfrm>
            <a:off x="1561855" y="2143048"/>
            <a:ext cx="3375417" cy="478603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34E9208-83BF-AB69-AAF1-9ED340B3BFB6}"/>
              </a:ext>
            </a:extLst>
          </p:cNvPr>
          <p:cNvSpPr txBox="1"/>
          <p:nvPr/>
        </p:nvSpPr>
        <p:spPr>
          <a:xfrm>
            <a:off x="5997975" y="1257697"/>
            <a:ext cx="4561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segunda situação é que um tablet sofreu uma queda e parou de funcionar! </a:t>
            </a:r>
          </a:p>
          <a:p>
            <a:endParaRPr lang="pt-BR" dirty="0"/>
          </a:p>
          <a:p>
            <a:r>
              <a:rPr lang="pt-BR" dirty="0"/>
              <a:t>Quais são as consequências e os próximos passos?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1877E55-9518-D668-D9B6-B21EB2754FA3}"/>
              </a:ext>
            </a:extLst>
          </p:cNvPr>
          <p:cNvSpPr/>
          <p:nvPr/>
        </p:nvSpPr>
        <p:spPr>
          <a:xfrm>
            <a:off x="591331" y="830562"/>
            <a:ext cx="4345942" cy="108633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4CC6EA-7F67-F040-0F4F-A1ACDB0B0416}"/>
              </a:ext>
            </a:extLst>
          </p:cNvPr>
          <p:cNvSpPr txBox="1"/>
          <p:nvPr/>
        </p:nvSpPr>
        <p:spPr>
          <a:xfrm>
            <a:off x="1093017" y="1047261"/>
            <a:ext cx="3675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Tire as dúvidas de Márcio e em seguida finalize o seu atendimento.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D62754D-4B55-F548-605F-03E27D0DDC61}"/>
              </a:ext>
            </a:extLst>
          </p:cNvPr>
          <p:cNvSpPr txBox="1"/>
          <p:nvPr/>
        </p:nvSpPr>
        <p:spPr>
          <a:xfrm>
            <a:off x="-2491512" y="1219718"/>
            <a:ext cx="2507847" cy="369332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Resposta: b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8E8E22-796B-234F-0337-8AFB9AB543E9}"/>
              </a:ext>
            </a:extLst>
          </p:cNvPr>
          <p:cNvSpPr txBox="1"/>
          <p:nvPr/>
        </p:nvSpPr>
        <p:spPr>
          <a:xfrm>
            <a:off x="-2507847" y="1693592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certo: Parabéns pelo pós-venda de sucesso!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D7AAC2C-E99F-D6A6-B9F5-0AFB55B766BB}"/>
              </a:ext>
            </a:extLst>
          </p:cNvPr>
          <p:cNvSpPr txBox="1"/>
          <p:nvPr/>
        </p:nvSpPr>
        <p:spPr>
          <a:xfrm>
            <a:off x="-2495580" y="2864410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Feedback errado: A resposta correta é a alternativa “b”.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5886039-766D-3845-4EC2-036DA34E7B9A}"/>
              </a:ext>
            </a:extLst>
          </p:cNvPr>
          <p:cNvSpPr/>
          <p:nvPr/>
        </p:nvSpPr>
        <p:spPr>
          <a:xfrm>
            <a:off x="5725084" y="3452794"/>
            <a:ext cx="5958915" cy="12208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74AD8E-88A5-FD08-D936-D51FEC7DE0AB}"/>
              </a:ext>
            </a:extLst>
          </p:cNvPr>
          <p:cNvSpPr txBox="1"/>
          <p:nvPr/>
        </p:nvSpPr>
        <p:spPr>
          <a:xfrm>
            <a:off x="5866063" y="3598896"/>
            <a:ext cx="538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a) Erros acontecem e por isso é necessário que você emita um laudo diagnóstico do mau uso e envie o equipamento por correio.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1A85952-134E-1806-EB5D-D9268F7530E3}"/>
              </a:ext>
            </a:extLst>
          </p:cNvPr>
          <p:cNvSpPr/>
          <p:nvPr/>
        </p:nvSpPr>
        <p:spPr>
          <a:xfrm>
            <a:off x="5725083" y="4794866"/>
            <a:ext cx="5958915" cy="122080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DF09AB-2AB7-1DE9-52D8-B63C6A041E2D}"/>
              </a:ext>
            </a:extLst>
          </p:cNvPr>
          <p:cNvSpPr txBox="1"/>
          <p:nvPr/>
        </p:nvSpPr>
        <p:spPr>
          <a:xfrm>
            <a:off x="5930334" y="4889559"/>
            <a:ext cx="5380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b) Não se </a:t>
            </a:r>
            <a:r>
              <a:rPr lang="pt-BR" b="1" dirty="0" err="1">
                <a:solidFill>
                  <a:schemeClr val="bg1"/>
                </a:solidFill>
              </a:rPr>
              <a:t>procupe</a:t>
            </a:r>
            <a:r>
              <a:rPr lang="pt-BR" b="1" dirty="0">
                <a:solidFill>
                  <a:schemeClr val="bg1"/>
                </a:solidFill>
              </a:rPr>
              <a:t>, iremos agendar a assistência do equipamento. E como está previsto no contrato haverá uma multa.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2116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DCB42E-BEFB-3D1B-9D89-F0761C3FE970}"/>
              </a:ext>
            </a:extLst>
          </p:cNvPr>
          <p:cNvSpPr txBox="1"/>
          <p:nvPr/>
        </p:nvSpPr>
        <p:spPr>
          <a:xfrm>
            <a:off x="1411151" y="915391"/>
            <a:ext cx="9644756" cy="429768"/>
          </a:xfrm>
          <a:prstGeom prst="rect">
            <a:avLst/>
          </a:prstGeom>
          <a:noFill/>
          <a:ln w="19050">
            <a:noFill/>
          </a:ln>
        </p:spPr>
        <p:txBody>
          <a:bodyPr wrap="square" lIns="120821" tIns="60406" rIns="120821" bIns="60406" rtlCol="0">
            <a:spAutoFit/>
          </a:bodyPr>
          <a:lstStyle/>
          <a:p>
            <a:pPr defTabSz="1209129">
              <a:spcAft>
                <a:spcPts val="600"/>
              </a:spcAft>
            </a:pP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No treinamento de hoje vimos todas as </a:t>
            </a:r>
            <a:r>
              <a:rPr lang="pt-BR" sz="2000" b="1" dirty="0">
                <a:latin typeface="AMX" pitchFamily="2" charset="0"/>
                <a:ea typeface="Quattrocento Sans"/>
                <a:cs typeface="Quattrocento Sans"/>
              </a:rPr>
              <a:t>informações sobre a Locação de Equipamentos</a:t>
            </a: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:</a:t>
            </a:r>
          </a:p>
        </p:txBody>
      </p:sp>
      <p:sp>
        <p:nvSpPr>
          <p:cNvPr id="3" name="Google Shape;169;p15">
            <a:extLst>
              <a:ext uri="{FF2B5EF4-FFF2-40B4-BE49-F238E27FC236}">
                <a16:creationId xmlns:a16="http://schemas.microsoft.com/office/drawing/2014/main" id="{D2440860-28AB-27AF-880D-4A7A8F66CE05}"/>
              </a:ext>
            </a:extLst>
          </p:cNvPr>
          <p:cNvSpPr txBox="1"/>
          <p:nvPr/>
        </p:nvSpPr>
        <p:spPr>
          <a:xfrm>
            <a:off x="1532238" y="2039038"/>
            <a:ext cx="10224437" cy="240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Clr>
                <a:srgbClr val="262626"/>
              </a:buClr>
              <a:buSzPts val="2000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Agora você: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Conhece as funcionalidades e benefícios sobre Locação de Equipamentos;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Está apto a tirar as dúvidas dos clientes sobre a Locação de Equipamentos;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Sabe para quais empresas oferecer a solução;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Tem conhecimento sobre argumento de vendas e atendimento de pós-venda;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Entende todas as regras para orientar os clientes corretamente.</a:t>
            </a:r>
          </a:p>
        </p:txBody>
      </p:sp>
    </p:spTree>
    <p:extLst>
      <p:ext uri="{BB962C8B-B14F-4D97-AF65-F5344CB8AC3E}">
        <p14:creationId xmlns:p14="http://schemas.microsoft.com/office/powerpoint/2010/main" val="6424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56C4E875-DA19-518B-FE72-E2AFD64D9D18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O SERVIÇO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CE02ADA8-18B6-DF0A-8A98-B8CD129C348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AS REGRAS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A915CA04-2746-7CC8-2FBA-0BC2988A50F5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1030-B81F-181E-784E-812CF08BECB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39999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CEBD8-21E1-3314-E0AD-75E1273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12">
            <a:extLst>
              <a:ext uri="{FF2B5EF4-FFF2-40B4-BE49-F238E27FC236}">
                <a16:creationId xmlns:a16="http://schemas.microsoft.com/office/drawing/2014/main" id="{9B0809A6-1C78-80D3-485E-153A60AAB68D}"/>
              </a:ext>
            </a:extLst>
          </p:cNvPr>
          <p:cNvSpPr/>
          <p:nvPr/>
        </p:nvSpPr>
        <p:spPr>
          <a:xfrm>
            <a:off x="947347" y="461680"/>
            <a:ext cx="4806083" cy="498821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58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Mulher falando ao telefone celular&#10;&#10;O conteúdo gerado por IA pode estar incorreto.">
            <a:extLst>
              <a:ext uri="{FF2B5EF4-FFF2-40B4-BE49-F238E27FC236}">
                <a16:creationId xmlns:a16="http://schemas.microsoft.com/office/drawing/2014/main" id="{D43BEFDE-7368-6E5D-56CE-CB265D91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>
          <a:xfrm>
            <a:off x="0" y="0"/>
            <a:ext cx="6651596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5B8DB3-F2EE-29C0-9A47-47DB3C1B5E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148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5"/>
          </a:p>
        </p:txBody>
      </p:sp>
      <p:pic>
        <p:nvPicPr>
          <p:cNvPr id="2" name="Gráfico 6">
            <a:extLst>
              <a:ext uri="{FF2B5EF4-FFF2-40B4-BE49-F238E27FC236}">
                <a16:creationId xmlns:a16="http://schemas.microsoft.com/office/drawing/2014/main" id="{EF8B77FA-52C4-AAAA-DF8F-C48EC85D3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C610F-960F-D056-5FFD-C0FF07F29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8ED9DFD9-E79E-D78B-52A2-8CA922F1E3E1}"/>
              </a:ext>
            </a:extLst>
          </p:cNvPr>
          <p:cNvSpPr txBox="1"/>
          <p:nvPr/>
        </p:nvSpPr>
        <p:spPr>
          <a:xfrm>
            <a:off x="6430025" y="2468119"/>
            <a:ext cx="512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noProof="0">
                <a:solidFill>
                  <a:schemeClr val="bg1"/>
                </a:solidFill>
                <a:latin typeface="AMX Black" pitchFamily="2" charset="0"/>
              </a:rPr>
              <a:t>Agradecemos a sua participação!</a:t>
            </a:r>
          </a:p>
        </p:txBody>
      </p:sp>
      <p:grpSp>
        <p:nvGrpSpPr>
          <p:cNvPr id="22" name="Agrupar 29">
            <a:extLst>
              <a:ext uri="{FF2B5EF4-FFF2-40B4-BE49-F238E27FC236}">
                <a16:creationId xmlns:a16="http://schemas.microsoft.com/office/drawing/2014/main" id="{AD286770-6E77-7488-23FB-2A735AED62C7}"/>
              </a:ext>
            </a:extLst>
          </p:cNvPr>
          <p:cNvGrpSpPr/>
          <p:nvPr/>
        </p:nvGrpSpPr>
        <p:grpSpPr>
          <a:xfrm rot="10800000">
            <a:off x="345622" y="6103226"/>
            <a:ext cx="437889" cy="437889"/>
            <a:chOff x="827267" y="5866645"/>
            <a:chExt cx="560029" cy="560029"/>
          </a:xfrm>
        </p:grpSpPr>
        <p:sp>
          <p:nvSpPr>
            <p:cNvPr id="23" name="Elipse 30">
              <a:extLst>
                <a:ext uri="{FF2B5EF4-FFF2-40B4-BE49-F238E27FC236}">
                  <a16:creationId xmlns:a16="http://schemas.microsoft.com/office/drawing/2014/main" id="{FEC1DAF6-98F8-E489-187A-D8A7A61FDFFF}"/>
                </a:ext>
              </a:extLst>
            </p:cNvPr>
            <p:cNvSpPr/>
            <p:nvPr/>
          </p:nvSpPr>
          <p:spPr>
            <a:xfrm>
              <a:off x="827267" y="5866645"/>
              <a:ext cx="560029" cy="560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24" name="Gráfico 31">
              <a:extLst>
                <a:ext uri="{FF2B5EF4-FFF2-40B4-BE49-F238E27FC236}">
                  <a16:creationId xmlns:a16="http://schemas.microsoft.com/office/drawing/2014/main" id="{E5550553-8D2A-CA42-09A4-A3A1A326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0131" y="6041884"/>
              <a:ext cx="114300" cy="209550"/>
            </a:xfrm>
            <a:prstGeom prst="rect">
              <a:avLst/>
            </a:prstGeom>
          </p:spPr>
        </p:pic>
      </p:grpSp>
      <p:pic>
        <p:nvPicPr>
          <p:cNvPr id="26" name="Graphic 19">
            <a:extLst>
              <a:ext uri="{FF2B5EF4-FFF2-40B4-BE49-F238E27FC236}">
                <a16:creationId xmlns:a16="http://schemas.microsoft.com/office/drawing/2014/main" id="{A435A965-FBFA-AB06-85BA-94078EF35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pic>
        <p:nvPicPr>
          <p:cNvPr id="27" name="Gráfico 6">
            <a:extLst>
              <a:ext uri="{FF2B5EF4-FFF2-40B4-BE49-F238E27FC236}">
                <a16:creationId xmlns:a16="http://schemas.microsoft.com/office/drawing/2014/main" id="{8078DEA0-A366-A511-A697-443361F13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189FBEE4-5E8B-9527-BF54-99BAEFAE0E5C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O SERVIÇO</a:t>
            </a: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A349DFB0-1557-1003-8E7E-D30EDED2A2C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5F9ECFBA-41C7-0161-F2E6-25D1FE50443D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AS REGRAS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FDC6E9-7928-8F1E-BB57-221D3E3E659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20775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DAAFBE2-B218-B2FC-C9AD-709265A320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493" t="4758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6F0111F-99D8-3E48-7E9F-62B553DF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67" b="37855"/>
          <a:stretch>
            <a:fillRect/>
          </a:stretch>
        </p:blipFill>
        <p:spPr>
          <a:xfrm>
            <a:off x="-1507577" y="0"/>
            <a:ext cx="16207424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2E75B50-6F54-1406-38C1-4D34D53E6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1" y="456472"/>
            <a:ext cx="10313043" cy="600163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FE374C2-81D0-8AB4-5FAC-D9CF1FD54BDC}"/>
              </a:ext>
            </a:extLst>
          </p:cNvPr>
          <p:cNvSpPr txBox="1"/>
          <p:nvPr/>
        </p:nvSpPr>
        <p:spPr>
          <a:xfrm>
            <a:off x="-2507847" y="173620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ideia é fazer uma animação começando por esta cena.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6A5B808-B0AF-1109-F26D-E46F2A2F9EE7}"/>
              </a:ext>
            </a:extLst>
          </p:cNvPr>
          <p:cNvSpPr txBox="1"/>
          <p:nvPr/>
        </p:nvSpPr>
        <p:spPr>
          <a:xfrm>
            <a:off x="-2507847" y="1270570"/>
            <a:ext cx="2507847" cy="923330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1: Tela quase toda preenchida por uma página de erro.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41C8647-7751-0F57-8765-EAD36978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010" y="1096950"/>
            <a:ext cx="2575783" cy="165368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41936FA-7E4D-8B68-FA04-1A69A6710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118" y="1723554"/>
            <a:ext cx="2575783" cy="16536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98FD220-174E-B7FB-C1D3-0F1237355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08" y="2602158"/>
            <a:ext cx="2575783" cy="1653683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AB3E5AB-5FEF-7510-4DC0-50553E274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839" y="3227191"/>
            <a:ext cx="2575783" cy="1653683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A2A3D9C3-8E2F-62CF-4F67-C5D278F4B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505" y="2653922"/>
            <a:ext cx="2575783" cy="165368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57F4D24-7677-872E-C8EE-A340B8393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9928" y="3532526"/>
            <a:ext cx="2575783" cy="1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17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27DA88E-9AF5-9D4F-25B4-B902E84657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857969FD-FD3E-F51B-43F6-B43AF0165346}"/>
              </a:ext>
            </a:extLst>
          </p:cNvPr>
          <p:cNvGrpSpPr/>
          <p:nvPr/>
        </p:nvGrpSpPr>
        <p:grpSpPr>
          <a:xfrm>
            <a:off x="7479323" y="3429000"/>
            <a:ext cx="5464537" cy="4091118"/>
            <a:chOff x="3867031" y="577484"/>
            <a:chExt cx="9662983" cy="7851172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D5F68F65-400F-9E70-D7FD-8763AA729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>
            <a:xfrm>
              <a:off x="3867031" y="577484"/>
              <a:ext cx="9662983" cy="7851172"/>
            </a:xfrm>
            <a:prstGeom prst="rect">
              <a:avLst/>
            </a:prstGeom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68555BF2-0D19-FC7A-2CF3-ED5E7E68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0126" y="1627923"/>
              <a:ext cx="6189835" cy="3602153"/>
            </a:xfrm>
            <a:prstGeom prst="rect">
              <a:avLst/>
            </a:prstGeom>
          </p:spPr>
        </p:pic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A680211D-63E1-800E-BA93-F7EF3762C357}"/>
              </a:ext>
            </a:extLst>
          </p:cNvPr>
          <p:cNvSpPr txBox="1"/>
          <p:nvPr/>
        </p:nvSpPr>
        <p:spPr>
          <a:xfrm>
            <a:off x="1466850" y="360703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/>
              <a:t>💢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5D24A4-779F-9E91-BECC-52BE82535CE3}"/>
              </a:ext>
            </a:extLst>
          </p:cNvPr>
          <p:cNvSpPr txBox="1"/>
          <p:nvPr/>
        </p:nvSpPr>
        <p:spPr>
          <a:xfrm rot="1503149">
            <a:off x="3497726" y="3337295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805DB6-1F96-E8C0-AA0D-A4B4E4AEB829}"/>
              </a:ext>
            </a:extLst>
          </p:cNvPr>
          <p:cNvSpPr txBox="1"/>
          <p:nvPr/>
        </p:nvSpPr>
        <p:spPr>
          <a:xfrm>
            <a:off x="5786269" y="3422369"/>
            <a:ext cx="483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💢</a:t>
            </a:r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C6FF9D6-F73E-35C6-D6B1-6095FF462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80" y="2899197"/>
            <a:ext cx="347357" cy="20214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5C38BA0-3241-24BC-D321-22B29A20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104" y="2838625"/>
            <a:ext cx="208168" cy="121143"/>
          </a:xfrm>
          <a:prstGeom prst="rect">
            <a:avLst/>
          </a:prstGeom>
        </p:spPr>
      </p:pic>
      <p:pic>
        <p:nvPicPr>
          <p:cNvPr id="14" name="Gráfico 13" descr="Nuvem com Relâmpagos e Chuva com preenchimento sólido">
            <a:extLst>
              <a:ext uri="{FF2B5EF4-FFF2-40B4-BE49-F238E27FC236}">
                <a16:creationId xmlns:a16="http://schemas.microsoft.com/office/drawing/2014/main" id="{EA4E7BF5-7AFF-4E49-27C7-8C2A2CC9B4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511" y="2143048"/>
            <a:ext cx="662392" cy="662392"/>
          </a:xfrm>
          <a:prstGeom prst="rect">
            <a:avLst/>
          </a:prstGeom>
        </p:spPr>
      </p:pic>
      <p:pic>
        <p:nvPicPr>
          <p:cNvPr id="15" name="Gráfico 14" descr="Nuvem com Relâmpagos e Chuva com preenchimento sólido">
            <a:extLst>
              <a:ext uri="{FF2B5EF4-FFF2-40B4-BE49-F238E27FC236}">
                <a16:creationId xmlns:a16="http://schemas.microsoft.com/office/drawing/2014/main" id="{F41B2637-8950-91BD-5A85-9CAFA96241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7032" y="1811852"/>
            <a:ext cx="662392" cy="662392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B0AA887B-C2AC-C099-7D90-8925D4B7F1B1}"/>
              </a:ext>
            </a:extLst>
          </p:cNvPr>
          <p:cNvSpPr/>
          <p:nvPr/>
        </p:nvSpPr>
        <p:spPr>
          <a:xfrm>
            <a:off x="2351638" y="2357341"/>
            <a:ext cx="1374216" cy="896198"/>
          </a:xfrm>
          <a:prstGeom prst="wedgeEllipseCallout">
            <a:avLst>
              <a:gd name="adj1" fmla="val 41579"/>
              <a:gd name="adj2" fmla="val 5991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6913E464-E75A-9C3B-8BC3-51A034593ED2}"/>
              </a:ext>
            </a:extLst>
          </p:cNvPr>
          <p:cNvSpPr/>
          <p:nvPr/>
        </p:nvSpPr>
        <p:spPr>
          <a:xfrm>
            <a:off x="2615599" y="2553991"/>
            <a:ext cx="756099" cy="633585"/>
          </a:xfrm>
          <a:custGeom>
            <a:avLst/>
            <a:gdLst>
              <a:gd name="csX0" fmla="*/ 162325 w 756099"/>
              <a:gd name="csY0" fmla="*/ 154485 h 633585"/>
              <a:gd name="csX1" fmla="*/ 521140 w 756099"/>
              <a:gd name="csY1" fmla="*/ 108186 h 633585"/>
              <a:gd name="csX2" fmla="*/ 347520 w 756099"/>
              <a:gd name="csY2" fmla="*/ 15589 h 633585"/>
              <a:gd name="csX3" fmla="*/ 254923 w 756099"/>
              <a:gd name="csY3" fmla="*/ 235508 h 633585"/>
              <a:gd name="csX4" fmla="*/ 451692 w 756099"/>
              <a:gd name="csY4" fmla="*/ 339680 h 633585"/>
              <a:gd name="csX5" fmla="*/ 706335 w 756099"/>
              <a:gd name="csY5" fmla="*/ 200784 h 633585"/>
              <a:gd name="csX6" fmla="*/ 532715 w 756099"/>
              <a:gd name="csY6" fmla="*/ 189209 h 633585"/>
              <a:gd name="csX7" fmla="*/ 301221 w 756099"/>
              <a:gd name="csY7" fmla="*/ 270232 h 633585"/>
              <a:gd name="csX8" fmla="*/ 393819 w 756099"/>
              <a:gd name="csY8" fmla="*/ 629047 h 633585"/>
              <a:gd name="csX9" fmla="*/ 741059 w 756099"/>
              <a:gd name="csY9" fmla="*/ 467001 h 633585"/>
              <a:gd name="csX10" fmla="*/ 243348 w 756099"/>
              <a:gd name="csY10" fmla="*/ 385979 h 633585"/>
              <a:gd name="csX11" fmla="*/ 279 w 756099"/>
              <a:gd name="csY11" fmla="*/ 374404 h 633585"/>
              <a:gd name="csX12" fmla="*/ 197049 w 756099"/>
              <a:gd name="csY12" fmla="*/ 536450 h 633585"/>
              <a:gd name="csX13" fmla="*/ 301221 w 756099"/>
              <a:gd name="csY13" fmla="*/ 142910 h 633585"/>
              <a:gd name="csX14" fmla="*/ 81302 w 756099"/>
              <a:gd name="csY14" fmla="*/ 154485 h 633585"/>
              <a:gd name="csX15" fmla="*/ 220198 w 756099"/>
              <a:gd name="csY15" fmla="*/ 304956 h 633585"/>
              <a:gd name="csX16" fmla="*/ 729485 w 756099"/>
              <a:gd name="csY16" fmla="*/ 281806 h 633585"/>
              <a:gd name="csX17" fmla="*/ 636887 w 756099"/>
              <a:gd name="csY17" fmla="*/ 4014 h 633585"/>
              <a:gd name="csX18" fmla="*/ 231773 w 756099"/>
              <a:gd name="csY18" fmla="*/ 142910 h 633585"/>
              <a:gd name="csX19" fmla="*/ 197049 w 756099"/>
              <a:gd name="csY19" fmla="*/ 490151 h 6335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</a:cxnLst>
            <a:rect l="l" t="t" r="r" b="b"/>
            <a:pathLst>
              <a:path w="756099" h="633585">
                <a:moveTo>
                  <a:pt x="162325" y="154485"/>
                </a:moveTo>
                <a:cubicBezTo>
                  <a:pt x="326299" y="142910"/>
                  <a:pt x="490274" y="131335"/>
                  <a:pt x="521140" y="108186"/>
                </a:cubicBezTo>
                <a:cubicBezTo>
                  <a:pt x="552006" y="85037"/>
                  <a:pt x="391890" y="-5631"/>
                  <a:pt x="347520" y="15589"/>
                </a:cubicBezTo>
                <a:cubicBezTo>
                  <a:pt x="303151" y="36809"/>
                  <a:pt x="237561" y="181493"/>
                  <a:pt x="254923" y="235508"/>
                </a:cubicBezTo>
                <a:cubicBezTo>
                  <a:pt x="272285" y="289523"/>
                  <a:pt x="376457" y="345467"/>
                  <a:pt x="451692" y="339680"/>
                </a:cubicBezTo>
                <a:cubicBezTo>
                  <a:pt x="526927" y="333893"/>
                  <a:pt x="692831" y="225863"/>
                  <a:pt x="706335" y="200784"/>
                </a:cubicBezTo>
                <a:cubicBezTo>
                  <a:pt x="719839" y="175706"/>
                  <a:pt x="600234" y="177634"/>
                  <a:pt x="532715" y="189209"/>
                </a:cubicBezTo>
                <a:cubicBezTo>
                  <a:pt x="465196" y="200784"/>
                  <a:pt x="324370" y="196926"/>
                  <a:pt x="301221" y="270232"/>
                </a:cubicBezTo>
                <a:cubicBezTo>
                  <a:pt x="278072" y="343538"/>
                  <a:pt x="320513" y="596252"/>
                  <a:pt x="393819" y="629047"/>
                </a:cubicBezTo>
                <a:cubicBezTo>
                  <a:pt x="467125" y="661842"/>
                  <a:pt x="766138" y="507512"/>
                  <a:pt x="741059" y="467001"/>
                </a:cubicBezTo>
                <a:cubicBezTo>
                  <a:pt x="715981" y="426490"/>
                  <a:pt x="366811" y="401412"/>
                  <a:pt x="243348" y="385979"/>
                </a:cubicBezTo>
                <a:cubicBezTo>
                  <a:pt x="119885" y="370546"/>
                  <a:pt x="7995" y="349326"/>
                  <a:pt x="279" y="374404"/>
                </a:cubicBezTo>
                <a:cubicBezTo>
                  <a:pt x="-7437" y="399482"/>
                  <a:pt x="146892" y="575032"/>
                  <a:pt x="197049" y="536450"/>
                </a:cubicBezTo>
                <a:cubicBezTo>
                  <a:pt x="247206" y="497868"/>
                  <a:pt x="320512" y="206571"/>
                  <a:pt x="301221" y="142910"/>
                </a:cubicBezTo>
                <a:cubicBezTo>
                  <a:pt x="281930" y="79249"/>
                  <a:pt x="94806" y="127477"/>
                  <a:pt x="81302" y="154485"/>
                </a:cubicBezTo>
                <a:cubicBezTo>
                  <a:pt x="67798" y="181493"/>
                  <a:pt x="112167" y="283736"/>
                  <a:pt x="220198" y="304956"/>
                </a:cubicBezTo>
                <a:cubicBezTo>
                  <a:pt x="328229" y="326176"/>
                  <a:pt x="660037" y="331963"/>
                  <a:pt x="729485" y="281806"/>
                </a:cubicBezTo>
                <a:cubicBezTo>
                  <a:pt x="798933" y="231649"/>
                  <a:pt x="719839" y="27163"/>
                  <a:pt x="636887" y="4014"/>
                </a:cubicBezTo>
                <a:cubicBezTo>
                  <a:pt x="553935" y="-19135"/>
                  <a:pt x="305079" y="61887"/>
                  <a:pt x="231773" y="142910"/>
                </a:cubicBezTo>
                <a:cubicBezTo>
                  <a:pt x="158467" y="223933"/>
                  <a:pt x="177758" y="357042"/>
                  <a:pt x="197049" y="490151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B5639F91-57A9-57D9-E68F-643C337EC353}"/>
              </a:ext>
            </a:extLst>
          </p:cNvPr>
          <p:cNvSpPr/>
          <p:nvPr/>
        </p:nvSpPr>
        <p:spPr>
          <a:xfrm>
            <a:off x="8762035" y="1412111"/>
            <a:ext cx="3005530" cy="2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BD6C90EE-BE49-A542-368B-3BD6D1308EE9}"/>
              </a:ext>
            </a:extLst>
          </p:cNvPr>
          <p:cNvGrpSpPr/>
          <p:nvPr/>
        </p:nvGrpSpPr>
        <p:grpSpPr>
          <a:xfrm>
            <a:off x="8834334" y="4134914"/>
            <a:ext cx="2578281" cy="1421334"/>
            <a:chOff x="8834334" y="4134914"/>
            <a:chExt cx="2578281" cy="1421334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FD43E9A7-5C05-78D2-DEB0-5E47A65999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152171" y="4134914"/>
              <a:ext cx="840296" cy="539480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10282FAF-03FD-2B87-9470-156A0D736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32023" y="4323902"/>
              <a:ext cx="840296" cy="539480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6DE98A8A-2271-FEC4-784E-8E71CC682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197089" y="4609728"/>
              <a:ext cx="840296" cy="53948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AFFD596D-49E6-924D-7C77-837DFFE02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8834334" y="4863382"/>
              <a:ext cx="840296" cy="539480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4C607877-5C6F-54FE-19D7-49B0A12FD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572319" y="4719627"/>
              <a:ext cx="840296" cy="539480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506F67BF-09A2-069B-AE97-4CC06AA1C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9797221" y="5016768"/>
              <a:ext cx="840296" cy="539480"/>
            </a:xfrm>
            <a:prstGeom prst="rect">
              <a:avLst/>
            </a:prstGeom>
          </p:spPr>
        </p:pic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B9141A4-236D-6319-490A-204A67DABF70}"/>
              </a:ext>
            </a:extLst>
          </p:cNvPr>
          <p:cNvSpPr txBox="1"/>
          <p:nvPr/>
        </p:nvSpPr>
        <p:spPr>
          <a:xfrm>
            <a:off x="-2507847" y="1270570"/>
            <a:ext cx="2507847" cy="1200329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Cena 2: A cena abre, mostra que toda a empresa está passando por problemas</a:t>
            </a:r>
          </a:p>
        </p:txBody>
      </p:sp>
    </p:spTree>
    <p:extLst>
      <p:ext uri="{BB962C8B-B14F-4D97-AF65-F5344CB8AC3E}">
        <p14:creationId xmlns:p14="http://schemas.microsoft.com/office/powerpoint/2010/main" val="2517852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2291</TotalTime>
  <Words>3908</Words>
  <Application>Microsoft Macintosh PowerPoint</Application>
  <PresentationFormat>Widescreen</PresentationFormat>
  <Paragraphs>719</Paragraphs>
  <Slides>60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60</vt:i4>
      </vt:variant>
    </vt:vector>
  </HeadingPairs>
  <TitlesOfParts>
    <vt:vector size="71" baseType="lpstr">
      <vt:lpstr>AMX</vt:lpstr>
      <vt:lpstr>AMX Black</vt:lpstr>
      <vt:lpstr>Aptos</vt:lpstr>
      <vt:lpstr>Arial</vt:lpstr>
      <vt:lpstr>Arial Black</vt:lpstr>
      <vt:lpstr>Calibri</vt:lpstr>
      <vt:lpstr>Quattrocento Sans</vt:lpstr>
      <vt:lpstr>Segoe UI Light</vt:lpstr>
      <vt:lpstr>Verdana</vt:lpstr>
      <vt:lpstr>Wingdings</vt:lpstr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Yasmim Rocha</cp:lastModifiedBy>
  <cp:revision>19</cp:revision>
  <dcterms:created xsi:type="dcterms:W3CDTF">2025-11-14T19:06:43Z</dcterms:created>
  <dcterms:modified xsi:type="dcterms:W3CDTF">2026-04-30T17:34:00Z</dcterms:modified>
</cp:coreProperties>
</file>