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4279" r:id="rId4"/>
    <p:sldId id="260" r:id="rId5"/>
    <p:sldId id="4124" r:id="rId6"/>
    <p:sldId id="267" r:id="rId7"/>
    <p:sldId id="261" r:id="rId8"/>
    <p:sldId id="4280" r:id="rId9"/>
    <p:sldId id="263" r:id="rId10"/>
    <p:sldId id="265" r:id="rId11"/>
    <p:sldId id="262" r:id="rId12"/>
    <p:sldId id="4174" r:id="rId13"/>
    <p:sldId id="268" r:id="rId14"/>
    <p:sldId id="269" r:id="rId15"/>
    <p:sldId id="266" r:id="rId16"/>
    <p:sldId id="270" r:id="rId17"/>
    <p:sldId id="4215" r:id="rId18"/>
    <p:sldId id="4216" r:id="rId19"/>
    <p:sldId id="4276" r:id="rId20"/>
    <p:sldId id="4217" r:id="rId21"/>
    <p:sldId id="4281" r:id="rId22"/>
    <p:sldId id="4284" r:id="rId23"/>
    <p:sldId id="4283" r:id="rId24"/>
    <p:sldId id="4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96F6A-1D70-4E40-83F4-214C2F76B839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05924-885B-4845-8CC7-D24B03F03C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40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28DCD-5910-4B91-8868-32B940DB53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6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002A-9CB0-C262-05C8-53284BD77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0126F-1B1A-4E3F-8F37-8243BB685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35CCC6-CD4C-7BDF-2E36-05175376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35FD31-229D-3689-3700-0A26F9CB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BADF5D-0BAE-75A7-5AC7-7BFFAA8C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63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7094A-2418-B7B6-19FA-9B5DB974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8866AA-C12F-DEF5-DDB8-EBABA8DA3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2D573E-E42B-D097-C04B-83CF63D4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CEAE6B-56FC-7039-4277-0F32F60A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1AF2DB-DDFE-4C49-74A4-16DB161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78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C8F935-3570-65B2-C200-5346894A3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5F853B-CDE2-16E7-C91E-C969EE4EC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7585FD-F0B7-0E2F-133C-347DD8F3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5FD740-8A42-16D3-AFAE-4BA6BB06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C603D-D57D-8665-F82B-31F23F70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34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7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4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66496-DE62-7782-B837-74A03EAE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F4CC4-DED9-F5C0-4013-025FD195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0924F8-BD0D-B6E1-0DF8-DA4F94C2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B6A18A-1701-3A38-C585-3427AE46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3C57E6-FFA5-EA7B-7193-F329FD86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16C19-DBF8-CCF3-6D46-A8E0020D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8788A1-D1F4-CCCF-64B2-233D173D8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AD9BFC-4F4B-1169-4872-39524B54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1D7C7-7E4D-1C01-B25A-967DE789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838FFF-D860-4830-FDFE-867C0CDA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00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A3369-6762-7A9E-9BE4-7D8BB4C7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F15D7B-0B16-B408-4709-34DF0C5B1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BF363B-8A4D-03BD-9A0F-D44FA6E26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024906-5C38-4454-0213-13CD9EB4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A8B043-C723-91A7-17E3-85C55DBE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8C600B-9F91-FEB6-1748-297E1006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2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0A11C-6C79-EDF9-04FE-AFF3E095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0141E8-541A-C820-D802-25E4D722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5EA83E-EB3F-ED65-CDA7-ED628DAE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B2507C-0286-FEEE-87FD-8C3833B8B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180CCA7-08AE-B079-F78B-8F6B3AEA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AD3528-13C1-6EFC-8A6C-35A6C4B7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CD8DC9D-78C2-23EE-3587-E553D5D6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DB5DC9-B8CE-CA76-E18E-D8EF9635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79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0C219-DDC2-1177-88F3-99A554EC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0266A9-E96C-6613-E42B-284D1EA9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4848A0-7966-AB0B-B4A3-D8D1FE51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C07609-8DBA-A530-B20F-BF229D14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6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6B32DE-F3B3-A7CE-9AC4-4B902CF0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60BF7F-6350-CA9B-EBC7-C8C8A70C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20CC10-1101-5015-FC38-83602DF8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4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ED2EC-60CD-9CB3-9092-6D2BE2AA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732CB9-6CA9-DD83-4571-F76772BE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8CC74F-E7B2-7BFC-3900-F153A972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3C2E3C-9DDC-DE30-2B9A-5D2B3E4A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510C6D-41F9-8B00-C118-FDD0C946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6E5FDD-6C87-8E20-69EF-2BFE2B3F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6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96210-AABD-4D0E-7AB7-B385CE7A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BE454A9-6871-2FB2-05A7-1E32F7FA6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4829CD-8352-106F-0057-8188784BF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E21614-35B5-9FBE-A07A-9E16E256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4C29EA-4FBB-3684-1D48-7A7D30FB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E96E49-D9C0-FADD-BD9C-70523DE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6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8861C7-5E28-65B4-29C0-1F0C7352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3F867-0397-D636-BB6B-CAE5555A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856ECF-8971-0CCA-6DB4-DC9D1A8CB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E31C8-036C-41B6-B53C-C0CD2102F0D7}" type="datetimeFigureOut">
              <a:rPr lang="pt-BR" smtClean="0"/>
              <a:t>11/06/2026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405F8C-4BA2-2F1A-20EA-DA1CD5102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A8047F-D9BC-07C8-6DA4-E95577F6B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0D3A9-95CC-4CB4-96EA-6224A4942E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6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3721E-AE75-A855-EE38-E5FC7C64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97FA6B-7DB9-9D3F-4406-4ED5EBF8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50" t="13492" r="41696" b="35873"/>
          <a:stretch>
            <a:fillRect/>
          </a:stretch>
        </p:blipFill>
        <p:spPr>
          <a:xfrm>
            <a:off x="76200" y="674915"/>
            <a:ext cx="5431971" cy="34725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38201B-193E-CE91-6178-BA98D68A4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517" t="21587" r="13929" b="29206"/>
          <a:stretch>
            <a:fillRect/>
          </a:stretch>
        </p:blipFill>
        <p:spPr>
          <a:xfrm>
            <a:off x="5627914" y="674914"/>
            <a:ext cx="4963886" cy="34736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C1E5E1A-E1F4-C413-1322-E165416B2BCA}"/>
              </a:ext>
            </a:extLst>
          </p:cNvPr>
          <p:cNvSpPr txBox="1"/>
          <p:nvPr/>
        </p:nvSpPr>
        <p:spPr>
          <a:xfrm>
            <a:off x="2816599" y="185058"/>
            <a:ext cx="5622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ITEM 1 e ITEM 8 POSSUEM AS MESMAS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39719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015E-FE93-8BF3-2C3B-D0CE00F87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67838A-F167-3582-5219-216AC8975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B0F79EF-2223-D8E0-9BD9-525E0D330A3C}"/>
              </a:ext>
            </a:extLst>
          </p:cNvPr>
          <p:cNvSpPr txBox="1"/>
          <p:nvPr/>
        </p:nvSpPr>
        <p:spPr>
          <a:xfrm>
            <a:off x="4052296" y="3851788"/>
            <a:ext cx="780505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NESSA PARTE É IMPORTANTE DESTACAR QUE O DESCONTO DE 5,00 REAIS É APLICADO MEDIANTE SELEÇÃO DO DÉBITO EM CONTA + FATURA DIGITAL</a:t>
            </a:r>
          </a:p>
        </p:txBody>
      </p:sp>
    </p:spTree>
    <p:extLst>
      <p:ext uri="{BB962C8B-B14F-4D97-AF65-F5344CB8AC3E}">
        <p14:creationId xmlns:p14="http://schemas.microsoft.com/office/powerpoint/2010/main" val="51858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5E025-CED3-2106-0149-800A0E760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2A8DD85-F126-623D-23FB-5CEFB336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587"/>
            <a:ext cx="12192000" cy="62968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11DE85-7481-1154-7066-AD4AF3017E92}"/>
              </a:ext>
            </a:extLst>
          </p:cNvPr>
          <p:cNvSpPr txBox="1"/>
          <p:nvPr/>
        </p:nvSpPr>
        <p:spPr>
          <a:xfrm>
            <a:off x="5305016" y="3580699"/>
            <a:ext cx="780505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Retirar o” Caso houver criação de HP” --   USAR O próximo slides para atualização dessas informações;  atualização e inclusão </a:t>
            </a:r>
          </a:p>
        </p:txBody>
      </p:sp>
    </p:spTree>
    <p:extLst>
      <p:ext uri="{BB962C8B-B14F-4D97-AF65-F5344CB8AC3E}">
        <p14:creationId xmlns:p14="http://schemas.microsoft.com/office/powerpoint/2010/main" val="234904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6B0EFFE4-FCE9-E251-44B6-572A13CD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 bwMode="auto">
          <a:xfrm>
            <a:off x="9932988" y="-527050"/>
            <a:ext cx="2257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rredondar Retângulo em um Canto Diagonal 14">
            <a:extLst>
              <a:ext uri="{FF2B5EF4-FFF2-40B4-BE49-F238E27FC236}">
                <a16:creationId xmlns:a16="http://schemas.microsoft.com/office/drawing/2014/main" id="{281E63AB-FD3A-2DE3-B65A-2B67921D25AA}"/>
              </a:ext>
            </a:extLst>
          </p:cNvPr>
          <p:cNvSpPr>
            <a:spLocks/>
          </p:cNvSpPr>
          <p:nvPr/>
        </p:nvSpPr>
        <p:spPr>
          <a:xfrm>
            <a:off x="5423646" y="584718"/>
            <a:ext cx="4656137" cy="5891213"/>
          </a:xfrm>
          <a:prstGeom prst="round2DiagRect">
            <a:avLst/>
          </a:prstGeom>
          <a:noFill/>
          <a:ln w="19050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8. Após Agendamento do pedido: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Agendamento escolhido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/>
              </a:rPr>
              <a:t>9. Após contrato assinado (Botão F5):</a:t>
            </a: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/>
              </a:rPr>
              <a:t>Status: </a:t>
            </a:r>
            <a:r>
              <a:rPr lang="pt-BR" sz="1000" dirty="0" err="1">
                <a:solidFill>
                  <a:schemeClr val="tx1"/>
                </a:solidFill>
                <a:latin typeface="AMX"/>
              </a:rPr>
              <a:t>Activated</a:t>
            </a: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Enviado ao legado</a:t>
            </a:r>
            <a:endParaRPr lang="pt-BR" sz="1000" b="1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/>
              </a:rPr>
              <a:t>Só irá mudar o </a:t>
            </a:r>
            <a:r>
              <a:rPr lang="pt-BR" sz="1000" b="1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 quando houver erro (Inúmeras possibilidades) Por </a:t>
            </a:r>
            <a:r>
              <a:rPr lang="pt-BR" sz="1000" dirty="0" err="1">
                <a:solidFill>
                  <a:schemeClr val="tx1"/>
                </a:solidFill>
                <a:latin typeface="AMX"/>
              </a:rPr>
              <a:t>exemplo:</a:t>
            </a:r>
            <a:r>
              <a:rPr lang="pt-BR" sz="1000" b="1" dirty="0" err="1">
                <a:solidFill>
                  <a:schemeClr val="tx1"/>
                </a:solidFill>
                <a:latin typeface="AMX" pitchFamily="2" charset="0"/>
              </a:rPr>
              <a:t>Tratativa</a:t>
            </a: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: Avisar o ponto focal da regional.</a:t>
            </a:r>
            <a:br>
              <a:rPr lang="pt-BR" sz="1000" dirty="0">
                <a:solidFill>
                  <a:schemeClr val="tx1"/>
                </a:solidFill>
                <a:latin typeface="AMX" pitchFamily="2" charset="0"/>
              </a:rPr>
            </a:b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10. Após envio para OM (botão Enviar Pedido):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Análise técnica </a:t>
            </a:r>
            <a:br>
              <a:rPr lang="pt-BR" sz="1000" dirty="0">
                <a:solidFill>
                  <a:schemeClr val="tx1"/>
                </a:solidFill>
                <a:latin typeface="AMX" pitchFamily="2" charset="0"/>
              </a:rPr>
            </a:br>
            <a:r>
              <a:rPr lang="pt-BR" sz="1000" dirty="0">
                <a:solidFill>
                  <a:schemeClr val="tx1"/>
                </a:solidFill>
                <a:latin typeface="AMX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/>
              </a:rPr>
              <a:t>11. Tratativa </a:t>
            </a:r>
            <a:r>
              <a:rPr lang="pt-BR" sz="1000" b="1" dirty="0" err="1">
                <a:solidFill>
                  <a:schemeClr val="tx1"/>
                </a:solidFill>
                <a:latin typeface="AMX"/>
              </a:rPr>
              <a:t>bko</a:t>
            </a:r>
            <a:r>
              <a:rPr lang="pt-BR" sz="1000" b="1" dirty="0">
                <a:solidFill>
                  <a:schemeClr val="tx1"/>
                </a:solidFill>
                <a:latin typeface="AMX"/>
              </a:rPr>
              <a:t>:</a:t>
            </a: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Análise BackOffice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/>
              </a:rPr>
              <a:t>12. Tratativa </a:t>
            </a:r>
            <a:r>
              <a:rPr lang="pt-BR" sz="1000" b="1" dirty="0" err="1">
                <a:solidFill>
                  <a:schemeClr val="tx1"/>
                </a:solidFill>
                <a:latin typeface="AMX"/>
              </a:rPr>
              <a:t>bko</a:t>
            </a:r>
            <a:r>
              <a:rPr lang="pt-BR" sz="1000" b="1" dirty="0">
                <a:solidFill>
                  <a:schemeClr val="tx1"/>
                </a:solidFill>
                <a:latin typeface="AMX"/>
              </a:rPr>
              <a:t>:</a:t>
            </a: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Rejeitado BackOffice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/>
              </a:rPr>
              <a:t>13. Tratativa </a:t>
            </a:r>
            <a:r>
              <a:rPr lang="pt-BR" sz="1000" b="1" dirty="0" err="1">
                <a:solidFill>
                  <a:schemeClr val="tx1"/>
                </a:solidFill>
                <a:latin typeface="AMX"/>
              </a:rPr>
              <a:t>bko</a:t>
            </a:r>
            <a:r>
              <a:rPr lang="pt-BR" sz="1000" b="1" dirty="0">
                <a:solidFill>
                  <a:schemeClr val="tx1"/>
                </a:solidFill>
                <a:latin typeface="AMX"/>
              </a:rPr>
              <a:t> Crédito</a:t>
            </a: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Pendente Documentos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/>
              </a:rPr>
              <a:t>14. Tratativa </a:t>
            </a:r>
            <a:r>
              <a:rPr lang="pt-BR" sz="1000" b="1" dirty="0" err="1">
                <a:solidFill>
                  <a:schemeClr val="tx1"/>
                </a:solidFill>
                <a:latin typeface="AMX"/>
              </a:rPr>
              <a:t>bko</a:t>
            </a:r>
            <a:r>
              <a:rPr lang="pt-BR" sz="1000" b="1" dirty="0">
                <a:solidFill>
                  <a:schemeClr val="tx1"/>
                </a:solidFill>
                <a:latin typeface="AMX"/>
              </a:rPr>
              <a:t>:</a:t>
            </a:r>
            <a:endParaRPr lang="pt-BR" sz="1000" dirty="0">
              <a:solidFill>
                <a:schemeClr val="tx1"/>
              </a:solidFill>
              <a:latin typeface="AMX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Crédito Aprovado 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14" name="Arredondar Retângulo em um Canto Diagonal 14">
            <a:extLst>
              <a:ext uri="{FF2B5EF4-FFF2-40B4-BE49-F238E27FC236}">
                <a16:creationId xmlns:a16="http://schemas.microsoft.com/office/drawing/2014/main" id="{1581D1FC-0317-956C-3198-F4995E6A2FA1}"/>
              </a:ext>
            </a:extLst>
          </p:cNvPr>
          <p:cNvSpPr>
            <a:spLocks/>
          </p:cNvSpPr>
          <p:nvPr/>
        </p:nvSpPr>
        <p:spPr>
          <a:xfrm>
            <a:off x="323948" y="635129"/>
            <a:ext cx="4656137" cy="5891213"/>
          </a:xfrm>
          <a:prstGeom prst="round2DiagRect">
            <a:avLst/>
          </a:prstGeom>
          <a:noFill/>
          <a:ln w="19050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1. Após criação do pedido: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/>
              </a:rPr>
              <a:t>: Aguardando documentos regulatórios</a:t>
            </a:r>
            <a:br>
              <a:rPr lang="pt-BR" sz="1000" dirty="0">
                <a:solidFill>
                  <a:schemeClr val="tx1"/>
                </a:solidFill>
                <a:latin typeface="AMX" pitchFamily="2" charset="0"/>
              </a:rPr>
            </a:b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2. Caso houver criação de HP: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Aguardando Liberação de HP</a:t>
            </a:r>
            <a:br>
              <a:rPr lang="pt-BR" sz="1000" dirty="0">
                <a:solidFill>
                  <a:schemeClr val="tx1"/>
                </a:solidFill>
                <a:latin typeface="AMX" pitchFamily="2" charset="0"/>
              </a:rPr>
            </a:b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3. Após tipificar os documentos: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Aguardando documentos regulatórios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4.Após enviar para input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Enviado para Input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/>
              </a:rPr>
              <a:t>5. Após enviar pedido: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Aguardando assinatura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6. Após Assinatura do cliente: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Contrato assinado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7. Após Assinatura do cliente: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Pendente de agendamento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MX" pitchFamily="2" charset="0"/>
              </a:rPr>
              <a:t>8. Após Agendamento do pedido:</a:t>
            </a:r>
            <a:endParaRPr lang="pt-BR" sz="1000" dirty="0">
              <a:solidFill>
                <a:schemeClr val="tx1"/>
              </a:solidFill>
              <a:latin typeface="AMX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Status: Em andamento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 err="1">
                <a:solidFill>
                  <a:schemeClr val="tx1"/>
                </a:solidFill>
                <a:latin typeface="AMX" pitchFamily="2" charset="0"/>
              </a:rPr>
              <a:t>Substatus</a:t>
            </a:r>
            <a:r>
              <a:rPr lang="pt-BR" sz="1000" dirty="0">
                <a:solidFill>
                  <a:schemeClr val="tx1"/>
                </a:solidFill>
                <a:latin typeface="AMX" pitchFamily="2" charset="0"/>
              </a:rPr>
              <a:t>: Agendamento escolhido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D627E4-2316-F635-9191-ED4D01D8DB29}"/>
              </a:ext>
            </a:extLst>
          </p:cNvPr>
          <p:cNvSpPr txBox="1"/>
          <p:nvPr/>
        </p:nvSpPr>
        <p:spPr>
          <a:xfrm>
            <a:off x="0" y="0"/>
            <a:ext cx="673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heavy" dirty="0">
                <a:uFill>
                  <a:solidFill>
                    <a:srgbClr val="880000"/>
                  </a:solidFill>
                </a:uFill>
                <a:latin typeface="AMX" panose="020B0604020202020204"/>
              </a:rPr>
              <a:t>STATUS E SUBSTATUS APÓS A CRIAÇÃO DO PEDIDO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D28CA-0047-FC8F-0E52-60F499318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FEF42B-3B1D-3800-C1DA-DB44DF27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62"/>
            <a:ext cx="12192000" cy="58798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2398BB-87D6-DCC2-0929-9617D69A02AE}"/>
              </a:ext>
            </a:extLst>
          </p:cNvPr>
          <p:cNvSpPr txBox="1"/>
          <p:nvPr/>
        </p:nvSpPr>
        <p:spPr>
          <a:xfrm>
            <a:off x="5383675" y="3698686"/>
            <a:ext cx="53060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Atualizar as informações conforme o próximo slide”</a:t>
            </a:r>
          </a:p>
        </p:txBody>
      </p:sp>
    </p:spTree>
    <p:extLst>
      <p:ext uri="{BB962C8B-B14F-4D97-AF65-F5344CB8AC3E}">
        <p14:creationId xmlns:p14="http://schemas.microsoft.com/office/powerpoint/2010/main" val="1866148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31EF-1800-1291-7C9B-33D4D54A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7634B8-3A01-3E67-DF4C-9D145823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58" y="533149"/>
            <a:ext cx="1065368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4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D8B3-83ED-09BC-EDC4-C29812BC2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C8119CF-992E-30BD-8017-1467BF5D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4B672C-646A-2DFD-FD14-53614077796C}"/>
              </a:ext>
            </a:extLst>
          </p:cNvPr>
          <p:cNvSpPr txBox="1"/>
          <p:nvPr/>
        </p:nvSpPr>
        <p:spPr>
          <a:xfrm>
            <a:off x="1132115" y="2551837"/>
            <a:ext cx="303711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NESSE QUADRO DA A ENTENDER QUE O “DOCUMENTO DO SÓCIO” DEVE SER TIPIFICADO COMO “FOLHA EM BRANCO”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F9DF92-BA7B-A386-7B1C-31800FBAD7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64" t="15555" r="43929" b="16667"/>
          <a:stretch>
            <a:fillRect/>
          </a:stretch>
        </p:blipFill>
        <p:spPr>
          <a:xfrm>
            <a:off x="8338457" y="2242457"/>
            <a:ext cx="3853543" cy="4648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D95675D-8008-C250-71DD-4E5B667CF624}"/>
              </a:ext>
            </a:extLst>
          </p:cNvPr>
          <p:cNvSpPr txBox="1"/>
          <p:nvPr/>
        </p:nvSpPr>
        <p:spPr>
          <a:xfrm>
            <a:off x="11653157" y="0"/>
            <a:ext cx="3037114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SUGIRO QUE NESSA ETAPA ONDE FALA DOS ANEXOS, INFORME QUE O VENDEDOR PODE ANEXAR UM DOCUMENTO/FOLHA EM BRANCO, MAS QUE É OBRIGATÓRIO TIPIFICAR COMO “DOCUMENTO COM FOTO”.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OUTRA COISA, NO TEXTO FALA QUE NÃO É OBRIGATÓRIO ANEXAR O DOCUMENTO DO CLIENTE, MAS NÃO FALA NADA SE É OBRIGATÓRIO OU NÃO ANEXAR O CARTÃO CNPJ OU SE PODE SER UM DOCUMENTO EM BRANCO TAMBÉM</a:t>
            </a:r>
          </a:p>
        </p:txBody>
      </p:sp>
    </p:spTree>
    <p:extLst>
      <p:ext uri="{BB962C8B-B14F-4D97-AF65-F5344CB8AC3E}">
        <p14:creationId xmlns:p14="http://schemas.microsoft.com/office/powerpoint/2010/main" val="373863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917E-5B22-F5CA-5EF9-08013569C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C1F2BB-2971-D76E-71B0-C7038612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612"/>
            <a:ext cx="12192000" cy="62167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79DE43C-53A9-E529-D34A-5A041BEFE0ED}"/>
              </a:ext>
            </a:extLst>
          </p:cNvPr>
          <p:cNvSpPr txBox="1"/>
          <p:nvPr/>
        </p:nvSpPr>
        <p:spPr>
          <a:xfrm>
            <a:off x="6448801" y="2070853"/>
            <a:ext cx="53060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Retirar o contrato prestação de serviço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D6476B-6739-2CFC-B628-11745BB5F816}"/>
              </a:ext>
            </a:extLst>
          </p:cNvPr>
          <p:cNvSpPr txBox="1"/>
          <p:nvPr/>
        </p:nvSpPr>
        <p:spPr>
          <a:xfrm>
            <a:off x="3395778" y="4705195"/>
            <a:ext cx="281410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Alterar o documento termo de adesão- documentos nos próximos slides </a:t>
            </a:r>
          </a:p>
        </p:txBody>
      </p:sp>
    </p:spTree>
    <p:extLst>
      <p:ext uri="{BB962C8B-B14F-4D97-AF65-F5344CB8AC3E}">
        <p14:creationId xmlns:p14="http://schemas.microsoft.com/office/powerpoint/2010/main" val="148042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2AC37EB5-6EFF-8308-AE71-52FB7221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 bwMode="auto">
          <a:xfrm>
            <a:off x="9932988" y="-527050"/>
            <a:ext cx="2257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D7AA95-8E7A-C031-F4B2-C763F66EA1AD}"/>
              </a:ext>
            </a:extLst>
          </p:cNvPr>
          <p:cNvSpPr txBox="1"/>
          <p:nvPr/>
        </p:nvSpPr>
        <p:spPr>
          <a:xfrm>
            <a:off x="0" y="0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heavy" dirty="0">
                <a:uFill>
                  <a:solidFill>
                    <a:srgbClr val="880000"/>
                  </a:solidFill>
                </a:uFill>
                <a:latin typeface="AMX" panose="020B0604020202020204"/>
              </a:rPr>
              <a:t>TERMO DE ADESÃO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34A2C2-466A-52E4-208B-5B3A38A65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2" y="866507"/>
            <a:ext cx="3570658" cy="50584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C81481B-DC46-EF0C-990D-0E3E4DF6D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389" y="888587"/>
            <a:ext cx="3583940" cy="50550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1C93447-5627-EA7F-E375-225F418E6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005" y="885557"/>
            <a:ext cx="3616787" cy="50358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4E661195-9BDF-BCCA-9CF4-786578FF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 bwMode="auto">
          <a:xfrm>
            <a:off x="9932988" y="-527050"/>
            <a:ext cx="2257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53FFF10-73F7-FA87-8762-83B728DB76BF}"/>
              </a:ext>
            </a:extLst>
          </p:cNvPr>
          <p:cNvSpPr txBox="1"/>
          <p:nvPr/>
        </p:nvSpPr>
        <p:spPr>
          <a:xfrm>
            <a:off x="0" y="0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heavy" dirty="0">
                <a:uFill>
                  <a:solidFill>
                    <a:srgbClr val="880000"/>
                  </a:solidFill>
                </a:uFill>
                <a:latin typeface="AMX" panose="020B0604020202020204"/>
              </a:rPr>
              <a:t>TCO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110A1B-D551-1C51-1439-921CECA7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32" y="1211754"/>
            <a:ext cx="3482334" cy="46292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6F0827C-E7AE-AB70-6A4D-5B7772943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838" y="1220453"/>
            <a:ext cx="3476349" cy="46298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CF15E6-ACFA-FC1C-720B-7DB4DD91A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955" y="1225621"/>
            <a:ext cx="3762083" cy="4587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A3E77-E7E7-DC0E-DDE8-99215404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5C246227-69A4-593F-7E00-1567E21F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 bwMode="auto">
          <a:xfrm>
            <a:off x="9932988" y="-527050"/>
            <a:ext cx="2257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645041C-54BC-8557-39EA-89AD7F1B2F42}"/>
              </a:ext>
            </a:extLst>
          </p:cNvPr>
          <p:cNvSpPr txBox="1"/>
          <p:nvPr/>
        </p:nvSpPr>
        <p:spPr>
          <a:xfrm>
            <a:off x="0" y="0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heavy" dirty="0">
                <a:uFill>
                  <a:solidFill>
                    <a:srgbClr val="880000"/>
                  </a:solidFill>
                </a:uFill>
                <a:latin typeface="AMX" panose="020B0604020202020204"/>
              </a:rPr>
              <a:t>ETIQUETA PADRÃO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716E86-2255-38B9-917B-AC4920BF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4" y="1093483"/>
            <a:ext cx="3589243" cy="48781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E71F0C-8E74-32BF-B33E-4FD29B407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046" y="1061534"/>
            <a:ext cx="3492500" cy="48872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D388E0-46A6-3AED-B1E5-B0DBB5886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648" y="1080586"/>
            <a:ext cx="3584640" cy="48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E9667-0ABD-416E-550F-2C2AE3B2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D0AD03-3B46-FA44-C1CE-5A023863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A13344C-1947-CC8A-B182-C7FE450599F7}"/>
              </a:ext>
            </a:extLst>
          </p:cNvPr>
          <p:cNvSpPr txBox="1"/>
          <p:nvPr/>
        </p:nvSpPr>
        <p:spPr>
          <a:xfrm>
            <a:off x="976914" y="794659"/>
            <a:ext cx="509731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NO ITEM 2, ACREDITO QUE POSSAMOS ENRIQUECER MAIS. COLOCAR EX, ACOMPANHAMENTO ONLINE PARA CRIAÇÃO DE HP, AUTOMAÇÃO NA TRATATIVA DE PENDÊNCIAS, ETC</a:t>
            </a:r>
          </a:p>
        </p:txBody>
      </p:sp>
    </p:spTree>
    <p:extLst>
      <p:ext uri="{BB962C8B-B14F-4D97-AF65-F5344CB8AC3E}">
        <p14:creationId xmlns:p14="http://schemas.microsoft.com/office/powerpoint/2010/main" val="65679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C0DC68DF-09FD-3F73-489D-C4C1F3A8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 bwMode="auto">
          <a:xfrm>
            <a:off x="9932988" y="-527050"/>
            <a:ext cx="2257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BE0D07-66A0-0CB8-63D0-6AF15857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38" y="930275"/>
            <a:ext cx="430212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edondar Retângulo em um Canto Diagonal 14">
            <a:extLst>
              <a:ext uri="{FF2B5EF4-FFF2-40B4-BE49-F238E27FC236}">
                <a16:creationId xmlns:a16="http://schemas.microsoft.com/office/drawing/2014/main" id="{C567C15C-1920-7872-8A5E-51361CC5235E}"/>
              </a:ext>
            </a:extLst>
          </p:cNvPr>
          <p:cNvSpPr>
            <a:spLocks/>
          </p:cNvSpPr>
          <p:nvPr/>
        </p:nvSpPr>
        <p:spPr>
          <a:xfrm>
            <a:off x="8994775" y="5038725"/>
            <a:ext cx="1643063" cy="909638"/>
          </a:xfrm>
          <a:prstGeom prst="round2DiagRect">
            <a:avLst/>
          </a:prstGeom>
          <a:noFill/>
          <a:ln w="19050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MX" pitchFamily="2" charset="0"/>
              </a:rPr>
              <a:t>Lista de Anexos.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CD4C1F-78A4-74C3-D735-91F6DB82D81D}"/>
              </a:ext>
            </a:extLst>
          </p:cNvPr>
          <p:cNvSpPr txBox="1"/>
          <p:nvPr/>
        </p:nvSpPr>
        <p:spPr>
          <a:xfrm>
            <a:off x="0" y="0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heavy" dirty="0">
                <a:uFill>
                  <a:solidFill>
                    <a:srgbClr val="880000"/>
                  </a:solidFill>
                </a:uFill>
                <a:latin typeface="AMX" panose="020B0604020202020204"/>
              </a:rPr>
              <a:t>LISTA DE ANEXOS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DEBD8-1EA7-D6FD-4805-861221816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06273-E74C-3719-9C83-00B9FF010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5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FD1D6-0243-9C75-85FF-D180DBB3A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745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E563-60B1-351A-9C52-86DE3DB2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69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9D3FC0-0E48-3D00-6282-9D04D62F44A6}"/>
              </a:ext>
            </a:extLst>
          </p:cNvPr>
          <p:cNvSpPr txBox="1"/>
          <p:nvPr/>
        </p:nvSpPr>
        <p:spPr>
          <a:xfrm>
            <a:off x="-2068" y="570"/>
            <a:ext cx="40795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latin typeface="AMX"/>
              </a:rPr>
              <a:t>PROCESSO AS IS SOLAR  </a:t>
            </a:r>
          </a:p>
        </p:txBody>
      </p:sp>
      <p:pic>
        <p:nvPicPr>
          <p:cNvPr id="49" name="Imagem 48" descr="Logotipo&#10;&#10;O conteúdo gerado por IA pode estar incorreto.">
            <a:extLst>
              <a:ext uri="{FF2B5EF4-FFF2-40B4-BE49-F238E27FC236}">
                <a16:creationId xmlns:a16="http://schemas.microsoft.com/office/drawing/2014/main" id="{2596ABBF-6734-12A9-4279-13E839FC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>
          <a:xfrm>
            <a:off x="10175368" y="-728767"/>
            <a:ext cx="2257641" cy="1457533"/>
          </a:xfrm>
          <a:prstGeom prst="rect">
            <a:avLst/>
          </a:prstGeom>
        </p:spPr>
      </p:pic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C83FE546-CE17-53F4-0825-EEEACA05C328}"/>
              </a:ext>
            </a:extLst>
          </p:cNvPr>
          <p:cNvSpPr/>
          <p:nvPr/>
        </p:nvSpPr>
        <p:spPr>
          <a:xfrm>
            <a:off x="729148" y="891296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negociação</a:t>
            </a:r>
          </a:p>
        </p:txBody>
      </p:sp>
      <p:sp>
        <p:nvSpPr>
          <p:cNvPr id="28" name="Círculo: Vazio 27">
            <a:extLst>
              <a:ext uri="{FF2B5EF4-FFF2-40B4-BE49-F238E27FC236}">
                <a16:creationId xmlns:a16="http://schemas.microsoft.com/office/drawing/2014/main" id="{C533F482-270B-94DB-25F1-7371BA53DE8B}"/>
              </a:ext>
            </a:extLst>
          </p:cNvPr>
          <p:cNvSpPr/>
          <p:nvPr/>
        </p:nvSpPr>
        <p:spPr>
          <a:xfrm>
            <a:off x="145314" y="1194324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54B23A9-2F61-8AA6-C8B8-0E90D3BFDD68}"/>
              </a:ext>
            </a:extLst>
          </p:cNvPr>
          <p:cNvCxnSpPr>
            <a:cxnSpLocks/>
            <a:stCxn id="28" idx="6"/>
            <a:endCxn id="15" idx="1"/>
          </p:cNvCxnSpPr>
          <p:nvPr/>
        </p:nvCxnSpPr>
        <p:spPr>
          <a:xfrm>
            <a:off x="445062" y="1346112"/>
            <a:ext cx="284086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ágono 6">
            <a:extLst>
              <a:ext uri="{FF2B5EF4-FFF2-40B4-BE49-F238E27FC236}">
                <a16:creationId xmlns:a16="http://schemas.microsoft.com/office/drawing/2014/main" id="{AAA01DC5-E24D-C180-F72D-B9CCBF92ED2C}"/>
              </a:ext>
            </a:extLst>
          </p:cNvPr>
          <p:cNvSpPr/>
          <p:nvPr/>
        </p:nvSpPr>
        <p:spPr>
          <a:xfrm>
            <a:off x="653174" y="796811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46" name="Fluxograma: Processo Alternativo 45">
            <a:extLst>
              <a:ext uri="{FF2B5EF4-FFF2-40B4-BE49-F238E27FC236}">
                <a16:creationId xmlns:a16="http://schemas.microsoft.com/office/drawing/2014/main" id="{38930C91-1BFF-B76D-0FB5-5638C66202D2}"/>
              </a:ext>
            </a:extLst>
          </p:cNvPr>
          <p:cNvSpPr/>
          <p:nvPr/>
        </p:nvSpPr>
        <p:spPr>
          <a:xfrm>
            <a:off x="857537" y="201626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OUTLOOK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1483B23-653A-2AC5-11AC-0396C18EC23D}"/>
              </a:ext>
            </a:extLst>
          </p:cNvPr>
          <p:cNvCxnSpPr>
            <a:stCxn id="15" idx="2"/>
            <a:endCxn id="46" idx="0"/>
          </p:cNvCxnSpPr>
          <p:nvPr/>
        </p:nvCxnSpPr>
        <p:spPr>
          <a:xfrm>
            <a:off x="1310998" y="1800928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Imagem 81">
            <a:extLst>
              <a:ext uri="{FF2B5EF4-FFF2-40B4-BE49-F238E27FC236}">
                <a16:creationId xmlns:a16="http://schemas.microsoft.com/office/drawing/2014/main" id="{4D33F07D-2474-A067-89D8-0EA2291E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39" y="832056"/>
            <a:ext cx="151633" cy="151633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EDDF83B3-BDA2-843B-DAED-6B8F17F38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37" y="2028088"/>
            <a:ext cx="176943" cy="176943"/>
          </a:xfrm>
          <a:prstGeom prst="rect">
            <a:avLst/>
          </a:prstGeom>
        </p:spPr>
      </p:pic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8D39185E-F635-5EA7-FA9D-E7B0527866D2}"/>
              </a:ext>
            </a:extLst>
          </p:cNvPr>
          <p:cNvSpPr/>
          <p:nvPr/>
        </p:nvSpPr>
        <p:spPr>
          <a:xfrm>
            <a:off x="2179156" y="895908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preenchimento dos dados cadastrais no Solar</a:t>
            </a:r>
          </a:p>
        </p:txBody>
      </p:sp>
      <p:sp>
        <p:nvSpPr>
          <p:cNvPr id="104" name="Pentágono 6">
            <a:extLst>
              <a:ext uri="{FF2B5EF4-FFF2-40B4-BE49-F238E27FC236}">
                <a16:creationId xmlns:a16="http://schemas.microsoft.com/office/drawing/2014/main" id="{92AB03E9-BBDF-47F1-9F72-29837F562302}"/>
              </a:ext>
            </a:extLst>
          </p:cNvPr>
          <p:cNvSpPr/>
          <p:nvPr/>
        </p:nvSpPr>
        <p:spPr>
          <a:xfrm>
            <a:off x="2056529" y="792093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864E9389-BBAA-4DEF-507D-0326909F2033}"/>
              </a:ext>
            </a:extLst>
          </p:cNvPr>
          <p:cNvSpPr/>
          <p:nvPr/>
        </p:nvSpPr>
        <p:spPr>
          <a:xfrm>
            <a:off x="2307545" y="202087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0F5B5B86-525B-C046-0F47-340D7940BF0D}"/>
              </a:ext>
            </a:extLst>
          </p:cNvPr>
          <p:cNvCxnSpPr>
            <a:stCxn id="102" idx="2"/>
            <a:endCxn id="105" idx="0"/>
          </p:cNvCxnSpPr>
          <p:nvPr/>
        </p:nvCxnSpPr>
        <p:spPr>
          <a:xfrm>
            <a:off x="2761006" y="1805540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7" name="Imagem 106">
            <a:extLst>
              <a:ext uri="{FF2B5EF4-FFF2-40B4-BE49-F238E27FC236}">
                <a16:creationId xmlns:a16="http://schemas.microsoft.com/office/drawing/2014/main" id="{FD92A9A3-096C-9882-537B-FC6F6BC7F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494" y="827338"/>
            <a:ext cx="151633" cy="151633"/>
          </a:xfrm>
          <a:prstGeom prst="rect">
            <a:avLst/>
          </a:prstGeom>
        </p:spPr>
      </p:pic>
      <p:pic>
        <p:nvPicPr>
          <p:cNvPr id="108" name="Imagem 107">
            <a:extLst>
              <a:ext uri="{FF2B5EF4-FFF2-40B4-BE49-F238E27FC236}">
                <a16:creationId xmlns:a16="http://schemas.microsoft.com/office/drawing/2014/main" id="{148BBEC0-38AD-FDB5-51F5-55B47847B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45" y="2032700"/>
            <a:ext cx="176943" cy="176943"/>
          </a:xfrm>
          <a:prstGeom prst="rect">
            <a:avLst/>
          </a:prstGeom>
        </p:spPr>
      </p:pic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id="{9853DED8-CA2F-E928-483D-A06A3D2553B7}"/>
              </a:ext>
            </a:extLst>
          </p:cNvPr>
          <p:cNvCxnSpPr>
            <a:cxnSpLocks/>
            <a:stCxn id="15" idx="3"/>
            <a:endCxn id="102" idx="1"/>
          </p:cNvCxnSpPr>
          <p:nvPr/>
        </p:nvCxnSpPr>
        <p:spPr>
          <a:xfrm>
            <a:off x="1892848" y="1346112"/>
            <a:ext cx="286308" cy="461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E50E1FA4-33BF-6432-7A88-780FCE956D22}"/>
              </a:ext>
            </a:extLst>
          </p:cNvPr>
          <p:cNvSpPr/>
          <p:nvPr/>
        </p:nvSpPr>
        <p:spPr>
          <a:xfrm>
            <a:off x="3605501" y="89537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o endereço de instalação</a:t>
            </a: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5503ED4B-4B39-D419-B8B7-0AB9E50FEA2B}"/>
              </a:ext>
            </a:extLst>
          </p:cNvPr>
          <p:cNvSpPr/>
          <p:nvPr/>
        </p:nvSpPr>
        <p:spPr>
          <a:xfrm>
            <a:off x="3492205" y="79155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18" name="Fluxograma: Processo Alternativo 117">
            <a:extLst>
              <a:ext uri="{FF2B5EF4-FFF2-40B4-BE49-F238E27FC236}">
                <a16:creationId xmlns:a16="http://schemas.microsoft.com/office/drawing/2014/main" id="{20E35EF3-569E-3E6D-2583-1BCF40CE1109}"/>
              </a:ext>
            </a:extLst>
          </p:cNvPr>
          <p:cNvSpPr/>
          <p:nvPr/>
        </p:nvSpPr>
        <p:spPr>
          <a:xfrm>
            <a:off x="3733890" y="202033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A4C3701D-AC02-6905-42E9-107866342FCA}"/>
              </a:ext>
            </a:extLst>
          </p:cNvPr>
          <p:cNvCxnSpPr>
            <a:stCxn id="116" idx="2"/>
            <a:endCxn id="118" idx="0"/>
          </p:cNvCxnSpPr>
          <p:nvPr/>
        </p:nvCxnSpPr>
        <p:spPr>
          <a:xfrm>
            <a:off x="4187351" y="180500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Imagem 119">
            <a:extLst>
              <a:ext uri="{FF2B5EF4-FFF2-40B4-BE49-F238E27FC236}">
                <a16:creationId xmlns:a16="http://schemas.microsoft.com/office/drawing/2014/main" id="{572416A6-1685-770E-FA91-54842966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170" y="826804"/>
            <a:ext cx="151633" cy="151633"/>
          </a:xfrm>
          <a:prstGeom prst="rect">
            <a:avLst/>
          </a:prstGeom>
        </p:spPr>
      </p:pic>
      <p:pic>
        <p:nvPicPr>
          <p:cNvPr id="121" name="Imagem 120">
            <a:extLst>
              <a:ext uri="{FF2B5EF4-FFF2-40B4-BE49-F238E27FC236}">
                <a16:creationId xmlns:a16="http://schemas.microsoft.com/office/drawing/2014/main" id="{D263CF55-4947-B3A7-5E18-7ABABC497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90" y="2032166"/>
            <a:ext cx="176943" cy="176943"/>
          </a:xfrm>
          <a:prstGeom prst="rect">
            <a:avLst/>
          </a:prstGeom>
        </p:spPr>
      </p:pic>
      <p:sp>
        <p:nvSpPr>
          <p:cNvPr id="122" name="Retângulo de cantos arredondados 41">
            <a:extLst>
              <a:ext uri="{FF2B5EF4-FFF2-40B4-BE49-F238E27FC236}">
                <a16:creationId xmlns:a16="http://schemas.microsoft.com/office/drawing/2014/main" id="{C054CE2A-9D01-2852-222B-0FC48616F1B2}"/>
              </a:ext>
            </a:extLst>
          </p:cNvPr>
          <p:cNvSpPr/>
          <p:nvPr/>
        </p:nvSpPr>
        <p:spPr>
          <a:xfrm>
            <a:off x="5032369" y="890656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envio do protocolo</a:t>
            </a:r>
          </a:p>
        </p:txBody>
      </p:sp>
      <p:sp>
        <p:nvSpPr>
          <p:cNvPr id="123" name="Pentágono 6">
            <a:extLst>
              <a:ext uri="{FF2B5EF4-FFF2-40B4-BE49-F238E27FC236}">
                <a16:creationId xmlns:a16="http://schemas.microsoft.com/office/drawing/2014/main" id="{8F507179-754C-919E-4842-B8317C3B04A7}"/>
              </a:ext>
            </a:extLst>
          </p:cNvPr>
          <p:cNvSpPr/>
          <p:nvPr/>
        </p:nvSpPr>
        <p:spPr>
          <a:xfrm>
            <a:off x="4947065" y="786841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24" name="Fluxograma: Processo Alternativo 123">
            <a:extLst>
              <a:ext uri="{FF2B5EF4-FFF2-40B4-BE49-F238E27FC236}">
                <a16:creationId xmlns:a16="http://schemas.microsoft.com/office/drawing/2014/main" id="{45190F23-F76C-D3D3-8106-67E89F1B0F6C}"/>
              </a:ext>
            </a:extLst>
          </p:cNvPr>
          <p:cNvSpPr/>
          <p:nvPr/>
        </p:nvSpPr>
        <p:spPr>
          <a:xfrm>
            <a:off x="5160758" y="201562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DA65AA90-5F47-3A96-D57C-7DF423415C81}"/>
              </a:ext>
            </a:extLst>
          </p:cNvPr>
          <p:cNvCxnSpPr>
            <a:stCxn id="122" idx="2"/>
            <a:endCxn id="124" idx="0"/>
          </p:cNvCxnSpPr>
          <p:nvPr/>
        </p:nvCxnSpPr>
        <p:spPr>
          <a:xfrm>
            <a:off x="5614219" y="1800288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Imagem 125">
            <a:extLst>
              <a:ext uri="{FF2B5EF4-FFF2-40B4-BE49-F238E27FC236}">
                <a16:creationId xmlns:a16="http://schemas.microsoft.com/office/drawing/2014/main" id="{4728F480-1A7C-1338-E23C-9FA1B53CD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030" y="822086"/>
            <a:ext cx="151633" cy="151633"/>
          </a:xfrm>
          <a:prstGeom prst="rect">
            <a:avLst/>
          </a:prstGeom>
        </p:spPr>
      </p:pic>
      <p:pic>
        <p:nvPicPr>
          <p:cNvPr id="127" name="Imagem 126">
            <a:extLst>
              <a:ext uri="{FF2B5EF4-FFF2-40B4-BE49-F238E27FC236}">
                <a16:creationId xmlns:a16="http://schemas.microsoft.com/office/drawing/2014/main" id="{6A36AF5B-43A1-ED60-EA70-39188B76B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758" y="2027448"/>
            <a:ext cx="176943" cy="176943"/>
          </a:xfrm>
          <a:prstGeom prst="rect">
            <a:avLst/>
          </a:prstGeom>
        </p:spPr>
      </p:pic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E7949AD2-45F1-4AC4-DF07-AF8966A59F6D}"/>
              </a:ext>
            </a:extLst>
          </p:cNvPr>
          <p:cNvCxnSpPr>
            <a:cxnSpLocks/>
            <a:stCxn id="116" idx="3"/>
            <a:endCxn id="122" idx="1"/>
          </p:cNvCxnSpPr>
          <p:nvPr/>
        </p:nvCxnSpPr>
        <p:spPr>
          <a:xfrm flipV="1">
            <a:off x="4769201" y="1345472"/>
            <a:ext cx="263168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de cantos arredondados 41">
            <a:extLst>
              <a:ext uri="{FF2B5EF4-FFF2-40B4-BE49-F238E27FC236}">
                <a16:creationId xmlns:a16="http://schemas.microsoft.com/office/drawing/2014/main" id="{047495C3-EEBB-F45C-C8D2-8157150979BE}"/>
              </a:ext>
            </a:extLst>
          </p:cNvPr>
          <p:cNvSpPr/>
          <p:nvPr/>
        </p:nvSpPr>
        <p:spPr>
          <a:xfrm>
            <a:off x="6403060" y="898011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19050">
                  <a:noFill/>
                </a:ln>
                <a:solidFill>
                  <a:schemeClr val="tx1"/>
                </a:solidFill>
                <a:latin typeface="AMX" pitchFamily="2" charset="0"/>
              </a:rPr>
              <a:t>Realiza a checagem de crédito</a:t>
            </a:r>
          </a:p>
        </p:txBody>
      </p:sp>
      <p:sp>
        <p:nvSpPr>
          <p:cNvPr id="130" name="Pentágono 6">
            <a:extLst>
              <a:ext uri="{FF2B5EF4-FFF2-40B4-BE49-F238E27FC236}">
                <a16:creationId xmlns:a16="http://schemas.microsoft.com/office/drawing/2014/main" id="{6AC39E2A-5635-F469-AD77-E3146F954750}"/>
              </a:ext>
            </a:extLst>
          </p:cNvPr>
          <p:cNvSpPr/>
          <p:nvPr/>
        </p:nvSpPr>
        <p:spPr>
          <a:xfrm>
            <a:off x="6327086" y="80352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31" name="Fluxograma: Processo Alternativo 130">
            <a:extLst>
              <a:ext uri="{FF2B5EF4-FFF2-40B4-BE49-F238E27FC236}">
                <a16:creationId xmlns:a16="http://schemas.microsoft.com/office/drawing/2014/main" id="{D34BB8B7-A0ED-353F-00F5-A37DFE612E8B}"/>
              </a:ext>
            </a:extLst>
          </p:cNvPr>
          <p:cNvSpPr/>
          <p:nvPr/>
        </p:nvSpPr>
        <p:spPr>
          <a:xfrm>
            <a:off x="6514891" y="199484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3B5C97B1-156A-71D1-0B8E-ABDAC14E4C24}"/>
              </a:ext>
            </a:extLst>
          </p:cNvPr>
          <p:cNvCxnSpPr>
            <a:stCxn id="129" idx="2"/>
            <a:endCxn id="131" idx="0"/>
          </p:cNvCxnSpPr>
          <p:nvPr/>
        </p:nvCxnSpPr>
        <p:spPr>
          <a:xfrm flipH="1">
            <a:off x="6979291" y="1807643"/>
            <a:ext cx="5619" cy="1871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" name="Imagem 132">
            <a:extLst>
              <a:ext uri="{FF2B5EF4-FFF2-40B4-BE49-F238E27FC236}">
                <a16:creationId xmlns:a16="http://schemas.microsoft.com/office/drawing/2014/main" id="{F65AD856-5122-DB97-659E-C31D3737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188" y="810781"/>
            <a:ext cx="151633" cy="151633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87BA343A-AC71-1D96-C4A6-10424BF78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49" y="2034803"/>
            <a:ext cx="176943" cy="176943"/>
          </a:xfrm>
          <a:prstGeom prst="rect">
            <a:avLst/>
          </a:prstGeom>
        </p:spPr>
      </p:pic>
      <p:sp>
        <p:nvSpPr>
          <p:cNvPr id="135" name="Retângulo de cantos arredondados 41">
            <a:extLst>
              <a:ext uri="{FF2B5EF4-FFF2-40B4-BE49-F238E27FC236}">
                <a16:creationId xmlns:a16="http://schemas.microsoft.com/office/drawing/2014/main" id="{A02A0EE1-E21C-7107-3D92-7A865D7B814F}"/>
              </a:ext>
            </a:extLst>
          </p:cNvPr>
          <p:cNvSpPr/>
          <p:nvPr/>
        </p:nvSpPr>
        <p:spPr>
          <a:xfrm>
            <a:off x="7766853" y="893295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preenchimento das Ações Marketing</a:t>
            </a:r>
          </a:p>
        </p:txBody>
      </p:sp>
      <p:sp>
        <p:nvSpPr>
          <p:cNvPr id="136" name="Pentágono 6">
            <a:extLst>
              <a:ext uri="{FF2B5EF4-FFF2-40B4-BE49-F238E27FC236}">
                <a16:creationId xmlns:a16="http://schemas.microsoft.com/office/drawing/2014/main" id="{84F522C5-5B12-43E8-A793-11C382DD3ABA}"/>
              </a:ext>
            </a:extLst>
          </p:cNvPr>
          <p:cNvSpPr/>
          <p:nvPr/>
        </p:nvSpPr>
        <p:spPr>
          <a:xfrm>
            <a:off x="7700210" y="789480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37" name="Fluxograma: Processo Alternativo 136">
            <a:extLst>
              <a:ext uri="{FF2B5EF4-FFF2-40B4-BE49-F238E27FC236}">
                <a16:creationId xmlns:a16="http://schemas.microsoft.com/office/drawing/2014/main" id="{EC71C1E6-A382-938E-C6E5-9DF70DAAAF7F}"/>
              </a:ext>
            </a:extLst>
          </p:cNvPr>
          <p:cNvSpPr/>
          <p:nvPr/>
        </p:nvSpPr>
        <p:spPr>
          <a:xfrm>
            <a:off x="7884303" y="202297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id="{31703764-E0C4-F861-20DB-05044E519143}"/>
              </a:ext>
            </a:extLst>
          </p:cNvPr>
          <p:cNvCxnSpPr>
            <a:stCxn id="135" idx="2"/>
            <a:endCxn id="137" idx="0"/>
          </p:cNvCxnSpPr>
          <p:nvPr/>
        </p:nvCxnSpPr>
        <p:spPr>
          <a:xfrm>
            <a:off x="8348703" y="1802927"/>
            <a:ext cx="0" cy="2200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9" name="Imagem 138">
            <a:extLst>
              <a:ext uri="{FF2B5EF4-FFF2-40B4-BE49-F238E27FC236}">
                <a16:creationId xmlns:a16="http://schemas.microsoft.com/office/drawing/2014/main" id="{96F1D5E4-C2F8-A7D7-24CC-AAB8CA61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175" y="824725"/>
            <a:ext cx="151633" cy="151633"/>
          </a:xfrm>
          <a:prstGeom prst="rect">
            <a:avLst/>
          </a:prstGeom>
        </p:spPr>
      </p:pic>
      <p:pic>
        <p:nvPicPr>
          <p:cNvPr id="140" name="Imagem 139">
            <a:extLst>
              <a:ext uri="{FF2B5EF4-FFF2-40B4-BE49-F238E27FC236}">
                <a16:creationId xmlns:a16="http://schemas.microsoft.com/office/drawing/2014/main" id="{F1222E14-441A-221A-AD6C-31673EB31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242" y="2030087"/>
            <a:ext cx="176943" cy="176943"/>
          </a:xfrm>
          <a:prstGeom prst="rect">
            <a:avLst/>
          </a:prstGeom>
        </p:spPr>
      </p:pic>
      <p:cxnSp>
        <p:nvCxnSpPr>
          <p:cNvPr id="141" name="Conector de Seta Reta 140">
            <a:extLst>
              <a:ext uri="{FF2B5EF4-FFF2-40B4-BE49-F238E27FC236}">
                <a16:creationId xmlns:a16="http://schemas.microsoft.com/office/drawing/2014/main" id="{383198FC-B26C-1D8E-3DB6-8E981D8318FE}"/>
              </a:ext>
            </a:extLst>
          </p:cNvPr>
          <p:cNvCxnSpPr>
            <a:cxnSpLocks/>
            <a:stCxn id="129" idx="3"/>
            <a:endCxn id="135" idx="1"/>
          </p:cNvCxnSpPr>
          <p:nvPr/>
        </p:nvCxnSpPr>
        <p:spPr>
          <a:xfrm flipV="1">
            <a:off x="7566760" y="1348111"/>
            <a:ext cx="200093" cy="471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tângulo de cantos arredondados 41">
            <a:extLst>
              <a:ext uri="{FF2B5EF4-FFF2-40B4-BE49-F238E27FC236}">
                <a16:creationId xmlns:a16="http://schemas.microsoft.com/office/drawing/2014/main" id="{4DF0D736-A4A2-6C81-CF36-79533D216069}"/>
              </a:ext>
            </a:extLst>
          </p:cNvPr>
          <p:cNvSpPr/>
          <p:nvPr/>
        </p:nvSpPr>
        <p:spPr>
          <a:xfrm>
            <a:off x="9080573" y="897909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19050">
                  <a:noFill/>
                </a:ln>
                <a:solidFill>
                  <a:schemeClr val="tx1"/>
                </a:solidFill>
                <a:latin typeface="AMX" pitchFamily="2" charset="0"/>
              </a:rPr>
              <a:t>Realiza o  envio do link de Biometria</a:t>
            </a:r>
            <a:endParaRPr lang="pt-BR" sz="900" dirty="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193" name="Pentágono 6">
            <a:extLst>
              <a:ext uri="{FF2B5EF4-FFF2-40B4-BE49-F238E27FC236}">
                <a16:creationId xmlns:a16="http://schemas.microsoft.com/office/drawing/2014/main" id="{AE8813B0-F9E3-323B-11B6-1383BD63AEA2}"/>
              </a:ext>
            </a:extLst>
          </p:cNvPr>
          <p:cNvSpPr/>
          <p:nvPr/>
        </p:nvSpPr>
        <p:spPr>
          <a:xfrm>
            <a:off x="9041922" y="812756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94" name="Fluxograma: Processo Alternativo 193">
            <a:extLst>
              <a:ext uri="{FF2B5EF4-FFF2-40B4-BE49-F238E27FC236}">
                <a16:creationId xmlns:a16="http://schemas.microsoft.com/office/drawing/2014/main" id="{636800E1-3A25-FB95-E0EA-FE2947F69FD2}"/>
              </a:ext>
            </a:extLst>
          </p:cNvPr>
          <p:cNvSpPr/>
          <p:nvPr/>
        </p:nvSpPr>
        <p:spPr>
          <a:xfrm>
            <a:off x="9208962" y="20228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  <a:latin typeface="AMX" pitchFamily="2" charset="0"/>
              </a:rPr>
              <a:t>SOLAR</a:t>
            </a:r>
            <a:endParaRPr lang="pt-BR" sz="800" b="1" dirty="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id="{5A9A4276-148F-2AB1-40F0-1193AF3920B0}"/>
              </a:ext>
            </a:extLst>
          </p:cNvPr>
          <p:cNvCxnSpPr>
            <a:stCxn id="192" idx="2"/>
            <a:endCxn id="194" idx="0"/>
          </p:cNvCxnSpPr>
          <p:nvPr/>
        </p:nvCxnSpPr>
        <p:spPr>
          <a:xfrm>
            <a:off x="9662423" y="1807541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6" name="Imagem 195">
            <a:extLst>
              <a:ext uri="{FF2B5EF4-FFF2-40B4-BE49-F238E27FC236}">
                <a16:creationId xmlns:a16="http://schemas.microsoft.com/office/drawing/2014/main" id="{F76250AC-82DE-0533-DB8B-29AF6BC9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887" y="848001"/>
            <a:ext cx="151633" cy="151633"/>
          </a:xfrm>
          <a:prstGeom prst="rect">
            <a:avLst/>
          </a:prstGeom>
        </p:spPr>
      </p:pic>
      <p:pic>
        <p:nvPicPr>
          <p:cNvPr id="197" name="Imagem 196">
            <a:extLst>
              <a:ext uri="{FF2B5EF4-FFF2-40B4-BE49-F238E27FC236}">
                <a16:creationId xmlns:a16="http://schemas.microsoft.com/office/drawing/2014/main" id="{BA9B4DE8-6417-65C0-0804-A62EE53C3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962" y="2034701"/>
            <a:ext cx="176943" cy="176943"/>
          </a:xfrm>
          <a:prstGeom prst="rect">
            <a:avLst/>
          </a:prstGeom>
        </p:spPr>
      </p:pic>
      <p:cxnSp>
        <p:nvCxnSpPr>
          <p:cNvPr id="201" name="Conector de Seta Reta 200">
            <a:extLst>
              <a:ext uri="{FF2B5EF4-FFF2-40B4-BE49-F238E27FC236}">
                <a16:creationId xmlns:a16="http://schemas.microsoft.com/office/drawing/2014/main" id="{9D036E02-8547-63E2-0380-A03F131B9BC2}"/>
              </a:ext>
            </a:extLst>
          </p:cNvPr>
          <p:cNvCxnSpPr>
            <a:cxnSpLocks/>
            <a:stCxn id="122" idx="3"/>
            <a:endCxn id="129" idx="1"/>
          </p:cNvCxnSpPr>
          <p:nvPr/>
        </p:nvCxnSpPr>
        <p:spPr>
          <a:xfrm>
            <a:off x="6196069" y="1345472"/>
            <a:ext cx="206991" cy="735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de Seta Reta 202">
            <a:extLst>
              <a:ext uri="{FF2B5EF4-FFF2-40B4-BE49-F238E27FC236}">
                <a16:creationId xmlns:a16="http://schemas.microsoft.com/office/drawing/2014/main" id="{8320C65F-ADE8-29BD-150F-28F20A175B66}"/>
              </a:ext>
            </a:extLst>
          </p:cNvPr>
          <p:cNvCxnSpPr>
            <a:cxnSpLocks/>
            <a:stCxn id="135" idx="3"/>
            <a:endCxn id="192" idx="1"/>
          </p:cNvCxnSpPr>
          <p:nvPr/>
        </p:nvCxnSpPr>
        <p:spPr>
          <a:xfrm>
            <a:off x="8930553" y="1348111"/>
            <a:ext cx="150020" cy="4614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tângulo de cantos arredondados 41">
            <a:extLst>
              <a:ext uri="{FF2B5EF4-FFF2-40B4-BE49-F238E27FC236}">
                <a16:creationId xmlns:a16="http://schemas.microsoft.com/office/drawing/2014/main" id="{2DB83E74-9334-B53E-9CE5-F7948890040B}"/>
              </a:ext>
            </a:extLst>
          </p:cNvPr>
          <p:cNvSpPr/>
          <p:nvPr/>
        </p:nvSpPr>
        <p:spPr>
          <a:xfrm>
            <a:off x="10420865" y="271319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81" algn="ctr">
              <a:lnSpc>
                <a:spcPct val="85000"/>
              </a:lnSpc>
              <a:spcBef>
                <a:spcPts val="124"/>
              </a:spcBef>
            </a:pPr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Contrato conectado </a:t>
            </a:r>
          </a:p>
        </p:txBody>
      </p:sp>
      <p:sp>
        <p:nvSpPr>
          <p:cNvPr id="236" name="Pentágono 6">
            <a:extLst>
              <a:ext uri="{FF2B5EF4-FFF2-40B4-BE49-F238E27FC236}">
                <a16:creationId xmlns:a16="http://schemas.microsoft.com/office/drawing/2014/main" id="{2E7F6E8E-8444-6110-AC2E-63995A90232C}"/>
              </a:ext>
            </a:extLst>
          </p:cNvPr>
          <p:cNvSpPr/>
          <p:nvPr/>
        </p:nvSpPr>
        <p:spPr>
          <a:xfrm>
            <a:off x="10358991" y="260937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Técnica</a:t>
            </a:r>
          </a:p>
        </p:txBody>
      </p:sp>
      <p:sp>
        <p:nvSpPr>
          <p:cNvPr id="237" name="Fluxograma: Processo Alternativo 236">
            <a:extLst>
              <a:ext uri="{FF2B5EF4-FFF2-40B4-BE49-F238E27FC236}">
                <a16:creationId xmlns:a16="http://schemas.microsoft.com/office/drawing/2014/main" id="{5AFBEF0B-80AC-B1B1-E604-BD98F7C7AFC7}"/>
              </a:ext>
            </a:extLst>
          </p:cNvPr>
          <p:cNvSpPr/>
          <p:nvPr/>
        </p:nvSpPr>
        <p:spPr>
          <a:xfrm>
            <a:off x="10539729" y="383815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238" name="Conector reto 237">
            <a:extLst>
              <a:ext uri="{FF2B5EF4-FFF2-40B4-BE49-F238E27FC236}">
                <a16:creationId xmlns:a16="http://schemas.microsoft.com/office/drawing/2014/main" id="{63D2093F-91C8-D216-9D5A-D290776C678E}"/>
              </a:ext>
            </a:extLst>
          </p:cNvPr>
          <p:cNvCxnSpPr>
            <a:cxnSpLocks/>
            <a:stCxn id="235" idx="2"/>
            <a:endCxn id="237" idx="0"/>
          </p:cNvCxnSpPr>
          <p:nvPr/>
        </p:nvCxnSpPr>
        <p:spPr>
          <a:xfrm>
            <a:off x="11002715" y="3622825"/>
            <a:ext cx="1414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9" name="Imagem 238">
            <a:extLst>
              <a:ext uri="{FF2B5EF4-FFF2-40B4-BE49-F238E27FC236}">
                <a16:creationId xmlns:a16="http://schemas.microsoft.com/office/drawing/2014/main" id="{BBFCDEBC-AB92-2763-1F16-81296D7CE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5956" y="2644623"/>
            <a:ext cx="151633" cy="151633"/>
          </a:xfrm>
          <a:prstGeom prst="rect">
            <a:avLst/>
          </a:prstGeom>
        </p:spPr>
      </p:pic>
      <p:pic>
        <p:nvPicPr>
          <p:cNvPr id="240" name="Imagem 239">
            <a:extLst>
              <a:ext uri="{FF2B5EF4-FFF2-40B4-BE49-F238E27FC236}">
                <a16:creationId xmlns:a16="http://schemas.microsoft.com/office/drawing/2014/main" id="{700C82FE-CDBC-D237-2D01-5869388B0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9254" y="3849985"/>
            <a:ext cx="176943" cy="176943"/>
          </a:xfrm>
          <a:prstGeom prst="rect">
            <a:avLst/>
          </a:prstGeom>
        </p:spPr>
      </p:pic>
      <p:cxnSp>
        <p:nvCxnSpPr>
          <p:cNvPr id="281" name="Conector: Angulado 280">
            <a:extLst>
              <a:ext uri="{FF2B5EF4-FFF2-40B4-BE49-F238E27FC236}">
                <a16:creationId xmlns:a16="http://schemas.microsoft.com/office/drawing/2014/main" id="{119F8F08-5975-B749-733D-FA108F41517D}"/>
              </a:ext>
            </a:extLst>
          </p:cNvPr>
          <p:cNvCxnSpPr>
            <a:cxnSpLocks/>
            <a:stCxn id="249" idx="2"/>
            <a:endCxn id="10" idx="1"/>
          </p:cNvCxnSpPr>
          <p:nvPr/>
        </p:nvCxnSpPr>
        <p:spPr>
          <a:xfrm rot="5400000">
            <a:off x="2890160" y="884786"/>
            <a:ext cx="1708687" cy="6802030"/>
          </a:xfrm>
          <a:prstGeom prst="bentConnector4">
            <a:avLst>
              <a:gd name="adj1" fmla="val 49797"/>
              <a:gd name="adj2" fmla="val 103361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ector de Seta Reta 290">
            <a:extLst>
              <a:ext uri="{FF2B5EF4-FFF2-40B4-BE49-F238E27FC236}">
                <a16:creationId xmlns:a16="http://schemas.microsoft.com/office/drawing/2014/main" id="{7ED737F1-A4B8-65C4-F49C-E4E060C7E398}"/>
              </a:ext>
            </a:extLst>
          </p:cNvPr>
          <p:cNvCxnSpPr>
            <a:cxnSpLocks/>
            <a:stCxn id="235" idx="3"/>
          </p:cNvCxnSpPr>
          <p:nvPr/>
        </p:nvCxnSpPr>
        <p:spPr>
          <a:xfrm flipV="1">
            <a:off x="11584565" y="3164248"/>
            <a:ext cx="158837" cy="376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7">
            <a:extLst>
              <a:ext uri="{FF2B5EF4-FFF2-40B4-BE49-F238E27FC236}">
                <a16:creationId xmlns:a16="http://schemas.microsoft.com/office/drawing/2014/main" id="{D5FF841D-5294-1B66-947E-FE1491F0C389}"/>
              </a:ext>
            </a:extLst>
          </p:cNvPr>
          <p:cNvCxnSpPr>
            <a:cxnSpLocks/>
          </p:cNvCxnSpPr>
          <p:nvPr/>
        </p:nvCxnSpPr>
        <p:spPr>
          <a:xfrm>
            <a:off x="78152" y="360570"/>
            <a:ext cx="3392836" cy="0"/>
          </a:xfrm>
          <a:prstGeom prst="line">
            <a:avLst/>
          </a:prstGeom>
          <a:ln w="28575">
            <a:solidFill>
              <a:srgbClr val="8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: Angulado 85">
            <a:extLst>
              <a:ext uri="{FF2B5EF4-FFF2-40B4-BE49-F238E27FC236}">
                <a16:creationId xmlns:a16="http://schemas.microsoft.com/office/drawing/2014/main" id="{ACF96BB4-982F-DDCA-DC28-EE15B883B27A}"/>
              </a:ext>
            </a:extLst>
          </p:cNvPr>
          <p:cNvCxnSpPr>
            <a:cxnSpLocks/>
            <a:stCxn id="6" idx="3"/>
            <a:endCxn id="21" idx="1"/>
          </p:cNvCxnSpPr>
          <p:nvPr/>
        </p:nvCxnSpPr>
        <p:spPr>
          <a:xfrm flipH="1">
            <a:off x="153030" y="1372039"/>
            <a:ext cx="11371077" cy="1789273"/>
          </a:xfrm>
          <a:prstGeom prst="bentConnector5">
            <a:avLst>
              <a:gd name="adj1" fmla="val -2010"/>
              <a:gd name="adj2" fmla="val 54693"/>
              <a:gd name="adj3" fmla="val 100943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6B5E4E5-9B6F-0DFA-E2A7-F86591253085}"/>
              </a:ext>
            </a:extLst>
          </p:cNvPr>
          <p:cNvSpPr txBox="1"/>
          <p:nvPr/>
        </p:nvSpPr>
        <p:spPr>
          <a:xfrm>
            <a:off x="11663050" y="2736381"/>
            <a:ext cx="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MX" panose="020B0604020202020204"/>
              </a:rPr>
              <a:t>FIM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2712807-1882-4998-CF35-8D0EE0A5CEF4}"/>
              </a:ext>
            </a:extLst>
          </p:cNvPr>
          <p:cNvCxnSpPr>
            <a:cxnSpLocks/>
            <a:stCxn id="102" idx="3"/>
            <a:endCxn id="116" idx="1"/>
          </p:cNvCxnSpPr>
          <p:nvPr/>
        </p:nvCxnSpPr>
        <p:spPr>
          <a:xfrm flipV="1">
            <a:off x="3342856" y="1350190"/>
            <a:ext cx="262645" cy="534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41">
            <a:extLst>
              <a:ext uri="{FF2B5EF4-FFF2-40B4-BE49-F238E27FC236}">
                <a16:creationId xmlns:a16="http://schemas.microsoft.com/office/drawing/2014/main" id="{14E9290F-9069-BF86-22B1-F9FCAE376EA1}"/>
              </a:ext>
            </a:extLst>
          </p:cNvPr>
          <p:cNvSpPr/>
          <p:nvPr/>
        </p:nvSpPr>
        <p:spPr>
          <a:xfrm>
            <a:off x="10360407" y="91722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o produto conforme negociado com o cliente</a:t>
            </a:r>
          </a:p>
        </p:txBody>
      </p:sp>
      <p:sp>
        <p:nvSpPr>
          <p:cNvPr id="11" name="Pentágono 6">
            <a:extLst>
              <a:ext uri="{FF2B5EF4-FFF2-40B4-BE49-F238E27FC236}">
                <a16:creationId xmlns:a16="http://schemas.microsoft.com/office/drawing/2014/main" id="{C2B52916-7766-6120-7391-E3DBAD659FB9}"/>
              </a:ext>
            </a:extLst>
          </p:cNvPr>
          <p:cNvSpPr/>
          <p:nvPr/>
        </p:nvSpPr>
        <p:spPr>
          <a:xfrm>
            <a:off x="10379813" y="81340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7" name="Fluxograma: Processo Alternativo 16">
            <a:extLst>
              <a:ext uri="{FF2B5EF4-FFF2-40B4-BE49-F238E27FC236}">
                <a16:creationId xmlns:a16="http://schemas.microsoft.com/office/drawing/2014/main" id="{F3563AE6-F74A-2C0F-DFEE-5C7ACBA6EE73}"/>
              </a:ext>
            </a:extLst>
          </p:cNvPr>
          <p:cNvSpPr/>
          <p:nvPr/>
        </p:nvSpPr>
        <p:spPr>
          <a:xfrm>
            <a:off x="10488796" y="204218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1856D5B-7FA3-B79C-48BF-0AACFB883A21}"/>
              </a:ext>
            </a:extLst>
          </p:cNvPr>
          <p:cNvCxnSpPr>
            <a:stCxn id="6" idx="2"/>
            <a:endCxn id="17" idx="0"/>
          </p:cNvCxnSpPr>
          <p:nvPr/>
        </p:nvCxnSpPr>
        <p:spPr>
          <a:xfrm>
            <a:off x="10942257" y="1826855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B817F99-154C-8E72-D20A-B4EA3F324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938" y="838493"/>
            <a:ext cx="151633" cy="15163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9743AEE5-1D3E-C19E-D9B8-5A27D7389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796" y="2054015"/>
            <a:ext cx="176943" cy="176943"/>
          </a:xfrm>
          <a:prstGeom prst="rect">
            <a:avLst/>
          </a:prstGeom>
        </p:spPr>
      </p:pic>
      <p:sp>
        <p:nvSpPr>
          <p:cNvPr id="21" name="Retângulo de cantos arredondados 41">
            <a:extLst>
              <a:ext uri="{FF2B5EF4-FFF2-40B4-BE49-F238E27FC236}">
                <a16:creationId xmlns:a16="http://schemas.microsoft.com/office/drawing/2014/main" id="{EF410934-1DF2-373D-AC26-2782CA8245A1}"/>
              </a:ext>
            </a:extLst>
          </p:cNvPr>
          <p:cNvSpPr/>
          <p:nvPr/>
        </p:nvSpPr>
        <p:spPr>
          <a:xfrm>
            <a:off x="153030" y="2706496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método de pagamento</a:t>
            </a:r>
          </a:p>
        </p:txBody>
      </p:sp>
      <p:sp>
        <p:nvSpPr>
          <p:cNvPr id="22" name="Pentágono 6">
            <a:extLst>
              <a:ext uri="{FF2B5EF4-FFF2-40B4-BE49-F238E27FC236}">
                <a16:creationId xmlns:a16="http://schemas.microsoft.com/office/drawing/2014/main" id="{BFBEFE5C-6DEE-B4B9-E2D8-A9A0A7D5134A}"/>
              </a:ext>
            </a:extLst>
          </p:cNvPr>
          <p:cNvSpPr/>
          <p:nvPr/>
        </p:nvSpPr>
        <p:spPr>
          <a:xfrm>
            <a:off x="172436" y="2602681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23" name="Fluxograma: Processo Alternativo 22">
            <a:extLst>
              <a:ext uri="{FF2B5EF4-FFF2-40B4-BE49-F238E27FC236}">
                <a16:creationId xmlns:a16="http://schemas.microsoft.com/office/drawing/2014/main" id="{F43AC771-C0C8-B5D9-55DA-EC0D29D76DF5}"/>
              </a:ext>
            </a:extLst>
          </p:cNvPr>
          <p:cNvSpPr/>
          <p:nvPr/>
        </p:nvSpPr>
        <p:spPr>
          <a:xfrm>
            <a:off x="271894" y="383146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8812CE0-AF8A-99B9-9114-FDA512C18A41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734880" y="3616128"/>
            <a:ext cx="1414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Imagem 34">
            <a:extLst>
              <a:ext uri="{FF2B5EF4-FFF2-40B4-BE49-F238E27FC236}">
                <a16:creationId xmlns:a16="http://schemas.microsoft.com/office/drawing/2014/main" id="{9944DF3D-B1D8-A56E-8B38-674E049A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61" y="2627766"/>
            <a:ext cx="151633" cy="151633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96D04508-F501-15C1-6C60-67A869528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19" y="3843288"/>
            <a:ext cx="176943" cy="176943"/>
          </a:xfrm>
          <a:prstGeom prst="rect">
            <a:avLst/>
          </a:prstGeom>
        </p:spPr>
      </p:pic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9F4534AA-EBD4-D6F5-6507-565A4B14EA70}"/>
              </a:ext>
            </a:extLst>
          </p:cNvPr>
          <p:cNvCxnSpPr>
            <a:cxnSpLocks/>
            <a:stCxn id="192" idx="3"/>
            <a:endCxn id="6" idx="1"/>
          </p:cNvCxnSpPr>
          <p:nvPr/>
        </p:nvCxnSpPr>
        <p:spPr>
          <a:xfrm>
            <a:off x="10244273" y="1352725"/>
            <a:ext cx="116134" cy="19314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ângulo de cantos arredondados 41">
            <a:extLst>
              <a:ext uri="{FF2B5EF4-FFF2-40B4-BE49-F238E27FC236}">
                <a16:creationId xmlns:a16="http://schemas.microsoft.com/office/drawing/2014/main" id="{7FECB332-C6FE-C1D7-BA50-818180B48173}"/>
              </a:ext>
            </a:extLst>
          </p:cNvPr>
          <p:cNvSpPr/>
          <p:nvPr/>
        </p:nvSpPr>
        <p:spPr>
          <a:xfrm>
            <a:off x="2808772" y="270665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Recebe termo de adesão + TCO+ Etiqueta padrão e assina o termo </a:t>
            </a:r>
          </a:p>
        </p:txBody>
      </p:sp>
      <p:sp>
        <p:nvSpPr>
          <p:cNvPr id="84" name="Pentágono 6">
            <a:extLst>
              <a:ext uri="{FF2B5EF4-FFF2-40B4-BE49-F238E27FC236}">
                <a16:creationId xmlns:a16="http://schemas.microsoft.com/office/drawing/2014/main" id="{CCB04AD0-6709-49A8-49FB-94C55FD8930D}"/>
              </a:ext>
            </a:extLst>
          </p:cNvPr>
          <p:cNvSpPr/>
          <p:nvPr/>
        </p:nvSpPr>
        <p:spPr>
          <a:xfrm>
            <a:off x="2732798" y="2621500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Cliente</a:t>
            </a:r>
          </a:p>
        </p:txBody>
      </p:sp>
      <p:sp>
        <p:nvSpPr>
          <p:cNvPr id="85" name="Fluxograma: Processo Alternativo 84">
            <a:extLst>
              <a:ext uri="{FF2B5EF4-FFF2-40B4-BE49-F238E27FC236}">
                <a16:creationId xmlns:a16="http://schemas.microsoft.com/office/drawing/2014/main" id="{5FC8B2B9-93D2-471F-DC34-15947A1F87B9}"/>
              </a:ext>
            </a:extLst>
          </p:cNvPr>
          <p:cNvSpPr/>
          <p:nvPr/>
        </p:nvSpPr>
        <p:spPr>
          <a:xfrm>
            <a:off x="2927636" y="383161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 err="1">
                <a:solidFill>
                  <a:schemeClr val="tx1"/>
                </a:solidFill>
                <a:latin typeface="AMX" pitchFamily="2" charset="0"/>
              </a:rPr>
              <a:t>Docusign</a:t>
            </a:r>
            <a:endParaRPr lang="pt-BR" sz="800" b="1" dirty="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A5FB7B31-E1E6-8981-C617-C0A8B83B3163}"/>
              </a:ext>
            </a:extLst>
          </p:cNvPr>
          <p:cNvCxnSpPr>
            <a:stCxn id="83" idx="2"/>
            <a:endCxn id="85" idx="0"/>
          </p:cNvCxnSpPr>
          <p:nvPr/>
        </p:nvCxnSpPr>
        <p:spPr>
          <a:xfrm>
            <a:off x="3390622" y="3616286"/>
            <a:ext cx="1414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Imagem 88">
            <a:extLst>
              <a:ext uri="{FF2B5EF4-FFF2-40B4-BE49-F238E27FC236}">
                <a16:creationId xmlns:a16="http://schemas.microsoft.com/office/drawing/2014/main" id="{C4341B26-AACD-F8C1-9AC8-838884EE3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763" y="2656745"/>
            <a:ext cx="151633" cy="151633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64A006EA-20FE-3C5D-5FB3-D90979A0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161" y="3843446"/>
            <a:ext cx="176943" cy="176943"/>
          </a:xfrm>
          <a:prstGeom prst="rect">
            <a:avLst/>
          </a:prstGeom>
        </p:spPr>
      </p:pic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C809A32E-3B7E-A7D5-08BA-57D9328C5DD3}"/>
              </a:ext>
            </a:extLst>
          </p:cNvPr>
          <p:cNvCxnSpPr>
            <a:cxnSpLocks/>
            <a:stCxn id="92" idx="3"/>
            <a:endCxn id="83" idx="1"/>
          </p:cNvCxnSpPr>
          <p:nvPr/>
        </p:nvCxnSpPr>
        <p:spPr>
          <a:xfrm flipV="1">
            <a:off x="2658892" y="3161470"/>
            <a:ext cx="149880" cy="3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ângulo de cantos arredondados 41">
            <a:extLst>
              <a:ext uri="{FF2B5EF4-FFF2-40B4-BE49-F238E27FC236}">
                <a16:creationId xmlns:a16="http://schemas.microsoft.com/office/drawing/2014/main" id="{1D86BE75-F1C9-D48D-A949-6941CF325C52}"/>
              </a:ext>
            </a:extLst>
          </p:cNvPr>
          <p:cNvSpPr/>
          <p:nvPr/>
        </p:nvSpPr>
        <p:spPr>
          <a:xfrm>
            <a:off x="1495192" y="2706657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a Biometria*</a:t>
            </a:r>
          </a:p>
        </p:txBody>
      </p:sp>
      <p:sp>
        <p:nvSpPr>
          <p:cNvPr id="93" name="Pentágono 6">
            <a:extLst>
              <a:ext uri="{FF2B5EF4-FFF2-40B4-BE49-F238E27FC236}">
                <a16:creationId xmlns:a16="http://schemas.microsoft.com/office/drawing/2014/main" id="{2DB4CAE1-C844-F780-5B4B-E31AB3256465}"/>
              </a:ext>
            </a:extLst>
          </p:cNvPr>
          <p:cNvSpPr/>
          <p:nvPr/>
        </p:nvSpPr>
        <p:spPr>
          <a:xfrm>
            <a:off x="1419219" y="2630835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Cliente</a:t>
            </a:r>
          </a:p>
        </p:txBody>
      </p:sp>
      <p:sp>
        <p:nvSpPr>
          <p:cNvPr id="94" name="Fluxograma: Processo Alternativo 93">
            <a:extLst>
              <a:ext uri="{FF2B5EF4-FFF2-40B4-BE49-F238E27FC236}">
                <a16:creationId xmlns:a16="http://schemas.microsoft.com/office/drawing/2014/main" id="{A24FAAB1-741A-02C8-63F0-DA371BC895B6}"/>
              </a:ext>
            </a:extLst>
          </p:cNvPr>
          <p:cNvSpPr/>
          <p:nvPr/>
        </p:nvSpPr>
        <p:spPr>
          <a:xfrm>
            <a:off x="1614056" y="37997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BRSCAN</a:t>
            </a:r>
          </a:p>
        </p:txBody>
      </p: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82EA67BB-5A72-8474-3F2F-3CAC2C8163C4}"/>
              </a:ext>
            </a:extLst>
          </p:cNvPr>
          <p:cNvCxnSpPr>
            <a:stCxn id="92" idx="2"/>
            <a:endCxn id="94" idx="0"/>
          </p:cNvCxnSpPr>
          <p:nvPr/>
        </p:nvCxnSpPr>
        <p:spPr>
          <a:xfrm>
            <a:off x="2077042" y="3616289"/>
            <a:ext cx="1414" cy="1834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6" name="Imagem 95">
            <a:extLst>
              <a:ext uri="{FF2B5EF4-FFF2-40B4-BE49-F238E27FC236}">
                <a16:creationId xmlns:a16="http://schemas.microsoft.com/office/drawing/2014/main" id="{EF7C31E1-C5EE-A820-9ABB-036881EC2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04" y="2636670"/>
            <a:ext cx="151633" cy="151633"/>
          </a:xfrm>
          <a:prstGeom prst="rect">
            <a:avLst/>
          </a:prstGeom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E57EA58E-8A0D-002E-25BD-5C32E7EAD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581" y="3811552"/>
            <a:ext cx="176943" cy="176943"/>
          </a:xfrm>
          <a:prstGeom prst="rect">
            <a:avLst/>
          </a:prstGeom>
        </p:spPr>
      </p:pic>
      <p:cxnSp>
        <p:nvCxnSpPr>
          <p:cNvPr id="98" name="Conector de Seta Reta 97">
            <a:extLst>
              <a:ext uri="{FF2B5EF4-FFF2-40B4-BE49-F238E27FC236}">
                <a16:creationId xmlns:a16="http://schemas.microsoft.com/office/drawing/2014/main" id="{1DCDFB8D-937D-BDA2-6484-152EEE18BE37}"/>
              </a:ext>
            </a:extLst>
          </p:cNvPr>
          <p:cNvCxnSpPr>
            <a:cxnSpLocks/>
            <a:stCxn id="21" idx="3"/>
            <a:endCxn id="92" idx="1"/>
          </p:cNvCxnSpPr>
          <p:nvPr/>
        </p:nvCxnSpPr>
        <p:spPr>
          <a:xfrm>
            <a:off x="1316730" y="3161312"/>
            <a:ext cx="178462" cy="16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tângulo de cantos arredondados 41">
            <a:extLst>
              <a:ext uri="{FF2B5EF4-FFF2-40B4-BE49-F238E27FC236}">
                <a16:creationId xmlns:a16="http://schemas.microsoft.com/office/drawing/2014/main" id="{83E0C65E-9916-5566-7D1A-28DE2C029434}"/>
              </a:ext>
            </a:extLst>
          </p:cNvPr>
          <p:cNvSpPr/>
          <p:nvPr/>
        </p:nvSpPr>
        <p:spPr>
          <a:xfrm>
            <a:off x="4104285" y="271904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as validações dos documentos e analise de antifraude</a:t>
            </a:r>
          </a:p>
        </p:txBody>
      </p:sp>
      <p:sp>
        <p:nvSpPr>
          <p:cNvPr id="147" name="Pentágono 6">
            <a:extLst>
              <a:ext uri="{FF2B5EF4-FFF2-40B4-BE49-F238E27FC236}">
                <a16:creationId xmlns:a16="http://schemas.microsoft.com/office/drawing/2014/main" id="{6D14ED34-9C7C-72C7-46D7-2D1BAE467801}"/>
              </a:ext>
            </a:extLst>
          </p:cNvPr>
          <p:cNvSpPr/>
          <p:nvPr/>
        </p:nvSpPr>
        <p:spPr>
          <a:xfrm>
            <a:off x="4084295" y="261522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  Antifraude</a:t>
            </a:r>
          </a:p>
        </p:txBody>
      </p:sp>
      <p:sp>
        <p:nvSpPr>
          <p:cNvPr id="155" name="Fluxograma: Processo Alternativo 154">
            <a:extLst>
              <a:ext uri="{FF2B5EF4-FFF2-40B4-BE49-F238E27FC236}">
                <a16:creationId xmlns:a16="http://schemas.microsoft.com/office/drawing/2014/main" id="{9713637E-5CCA-7588-3FA2-672DC0E0CABD}"/>
              </a:ext>
            </a:extLst>
          </p:cNvPr>
          <p:cNvSpPr/>
          <p:nvPr/>
        </p:nvSpPr>
        <p:spPr>
          <a:xfrm>
            <a:off x="4223149" y="384400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68" name="Conector reto 167">
            <a:extLst>
              <a:ext uri="{FF2B5EF4-FFF2-40B4-BE49-F238E27FC236}">
                <a16:creationId xmlns:a16="http://schemas.microsoft.com/office/drawing/2014/main" id="{F2DEA239-4BDD-0737-3CA5-CC2BF2B38715}"/>
              </a:ext>
            </a:extLst>
          </p:cNvPr>
          <p:cNvCxnSpPr>
            <a:stCxn id="143" idx="2"/>
            <a:endCxn id="155" idx="0"/>
          </p:cNvCxnSpPr>
          <p:nvPr/>
        </p:nvCxnSpPr>
        <p:spPr>
          <a:xfrm>
            <a:off x="4686135" y="3628675"/>
            <a:ext cx="1414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9" name="Imagem 168">
            <a:extLst>
              <a:ext uri="{FF2B5EF4-FFF2-40B4-BE49-F238E27FC236}">
                <a16:creationId xmlns:a16="http://schemas.microsoft.com/office/drawing/2014/main" id="{3E726715-FE0E-3A73-711E-A5AAA082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179" y="2639840"/>
            <a:ext cx="151633" cy="151633"/>
          </a:xfrm>
          <a:prstGeom prst="rect">
            <a:avLst/>
          </a:prstGeom>
        </p:spPr>
      </p:pic>
      <p:pic>
        <p:nvPicPr>
          <p:cNvPr id="170" name="Imagem 169">
            <a:extLst>
              <a:ext uri="{FF2B5EF4-FFF2-40B4-BE49-F238E27FC236}">
                <a16:creationId xmlns:a16="http://schemas.microsoft.com/office/drawing/2014/main" id="{7296AB86-30F3-4574-4385-70C7C88D3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674" y="3855835"/>
            <a:ext cx="176943" cy="176943"/>
          </a:xfrm>
          <a:prstGeom prst="rect">
            <a:avLst/>
          </a:prstGeom>
        </p:spPr>
      </p:pic>
      <p:cxnSp>
        <p:nvCxnSpPr>
          <p:cNvPr id="173" name="Conector de Seta Reta 172">
            <a:extLst>
              <a:ext uri="{FF2B5EF4-FFF2-40B4-BE49-F238E27FC236}">
                <a16:creationId xmlns:a16="http://schemas.microsoft.com/office/drawing/2014/main" id="{19CB7302-CAEF-2B30-41AE-54978039885A}"/>
              </a:ext>
            </a:extLst>
          </p:cNvPr>
          <p:cNvCxnSpPr>
            <a:cxnSpLocks/>
            <a:stCxn id="83" idx="3"/>
            <a:endCxn id="143" idx="1"/>
          </p:cNvCxnSpPr>
          <p:nvPr/>
        </p:nvCxnSpPr>
        <p:spPr>
          <a:xfrm>
            <a:off x="3972472" y="3161470"/>
            <a:ext cx="131813" cy="1238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tângulo de cantos arredondados 41">
            <a:extLst>
              <a:ext uri="{FF2B5EF4-FFF2-40B4-BE49-F238E27FC236}">
                <a16:creationId xmlns:a16="http://schemas.microsoft.com/office/drawing/2014/main" id="{C330ED29-3338-2D5E-D7D0-51B7B97FCC35}"/>
              </a:ext>
            </a:extLst>
          </p:cNvPr>
          <p:cNvSpPr/>
          <p:nvPr/>
        </p:nvSpPr>
        <p:spPr>
          <a:xfrm>
            <a:off x="5434358" y="271494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data de instalação</a:t>
            </a:r>
          </a:p>
        </p:txBody>
      </p:sp>
      <p:sp>
        <p:nvSpPr>
          <p:cNvPr id="187" name="Pentágono 6">
            <a:extLst>
              <a:ext uri="{FF2B5EF4-FFF2-40B4-BE49-F238E27FC236}">
                <a16:creationId xmlns:a16="http://schemas.microsoft.com/office/drawing/2014/main" id="{8FAE4FC6-4BBF-91A9-7556-FEB68CDD4280}"/>
              </a:ext>
            </a:extLst>
          </p:cNvPr>
          <p:cNvSpPr/>
          <p:nvPr/>
        </p:nvSpPr>
        <p:spPr>
          <a:xfrm>
            <a:off x="5414368" y="2620460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88" name="Fluxograma: Processo Alternativo 187">
            <a:extLst>
              <a:ext uri="{FF2B5EF4-FFF2-40B4-BE49-F238E27FC236}">
                <a16:creationId xmlns:a16="http://schemas.microsoft.com/office/drawing/2014/main" id="{0C80D45D-CE21-533B-3200-0AB7B378A71A}"/>
              </a:ext>
            </a:extLst>
          </p:cNvPr>
          <p:cNvSpPr/>
          <p:nvPr/>
        </p:nvSpPr>
        <p:spPr>
          <a:xfrm>
            <a:off x="5553222" y="383990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89" name="Conector reto 188">
            <a:extLst>
              <a:ext uri="{FF2B5EF4-FFF2-40B4-BE49-F238E27FC236}">
                <a16:creationId xmlns:a16="http://schemas.microsoft.com/office/drawing/2014/main" id="{D5A8DEB5-B224-6D5C-4DD9-0EF45B5C7BD9}"/>
              </a:ext>
            </a:extLst>
          </p:cNvPr>
          <p:cNvCxnSpPr>
            <a:stCxn id="186" idx="2"/>
            <a:endCxn id="188" idx="0"/>
          </p:cNvCxnSpPr>
          <p:nvPr/>
        </p:nvCxnSpPr>
        <p:spPr>
          <a:xfrm>
            <a:off x="6016208" y="3624576"/>
            <a:ext cx="1414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0" name="Imagem 189">
            <a:extLst>
              <a:ext uri="{FF2B5EF4-FFF2-40B4-BE49-F238E27FC236}">
                <a16:creationId xmlns:a16="http://schemas.microsoft.com/office/drawing/2014/main" id="{C00CBF6F-EB4C-2FF9-8E14-5B8AA40D3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333" y="2655705"/>
            <a:ext cx="151633" cy="151633"/>
          </a:xfrm>
          <a:prstGeom prst="rect">
            <a:avLst/>
          </a:prstGeom>
        </p:spPr>
      </p:pic>
      <p:pic>
        <p:nvPicPr>
          <p:cNvPr id="191" name="Imagem 190">
            <a:extLst>
              <a:ext uri="{FF2B5EF4-FFF2-40B4-BE49-F238E27FC236}">
                <a16:creationId xmlns:a16="http://schemas.microsoft.com/office/drawing/2014/main" id="{A40AC4E9-7DA8-634E-FC16-A54A84060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747" y="3851736"/>
            <a:ext cx="176943" cy="176943"/>
          </a:xfrm>
          <a:prstGeom prst="rect">
            <a:avLst/>
          </a:prstGeom>
        </p:spPr>
      </p:pic>
      <p:cxnSp>
        <p:nvCxnSpPr>
          <p:cNvPr id="198" name="Conector de Seta Reta 197">
            <a:extLst>
              <a:ext uri="{FF2B5EF4-FFF2-40B4-BE49-F238E27FC236}">
                <a16:creationId xmlns:a16="http://schemas.microsoft.com/office/drawing/2014/main" id="{BF803ADB-38D7-EBA3-C43F-33CB0A5FE3DE}"/>
              </a:ext>
            </a:extLst>
          </p:cNvPr>
          <p:cNvCxnSpPr>
            <a:cxnSpLocks/>
            <a:stCxn id="143" idx="3"/>
            <a:endCxn id="186" idx="1"/>
          </p:cNvCxnSpPr>
          <p:nvPr/>
        </p:nvCxnSpPr>
        <p:spPr>
          <a:xfrm flipV="1">
            <a:off x="5267985" y="3169760"/>
            <a:ext cx="166373" cy="409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tângulo de cantos arredondados 41">
            <a:extLst>
              <a:ext uri="{FF2B5EF4-FFF2-40B4-BE49-F238E27FC236}">
                <a16:creationId xmlns:a16="http://schemas.microsoft.com/office/drawing/2014/main" id="{2C94C078-C127-33E5-9AFA-53A3091AE195}"/>
              </a:ext>
            </a:extLst>
          </p:cNvPr>
          <p:cNvSpPr/>
          <p:nvPr/>
        </p:nvSpPr>
        <p:spPr>
          <a:xfrm>
            <a:off x="9126343" y="271319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Técnico faz a instalação no endereço do cliente</a:t>
            </a:r>
          </a:p>
        </p:txBody>
      </p:sp>
      <p:sp>
        <p:nvSpPr>
          <p:cNvPr id="218" name="Pentágono 6">
            <a:extLst>
              <a:ext uri="{FF2B5EF4-FFF2-40B4-BE49-F238E27FC236}">
                <a16:creationId xmlns:a16="http://schemas.microsoft.com/office/drawing/2014/main" id="{12C2DDCE-016D-4EB8-E6A0-193EF38B4D50}"/>
              </a:ext>
            </a:extLst>
          </p:cNvPr>
          <p:cNvSpPr/>
          <p:nvPr/>
        </p:nvSpPr>
        <p:spPr>
          <a:xfrm>
            <a:off x="9041039" y="263736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Técnica</a:t>
            </a:r>
          </a:p>
        </p:txBody>
      </p:sp>
      <p:sp>
        <p:nvSpPr>
          <p:cNvPr id="219" name="Fluxograma: Processo Alternativo 218">
            <a:extLst>
              <a:ext uri="{FF2B5EF4-FFF2-40B4-BE49-F238E27FC236}">
                <a16:creationId xmlns:a16="http://schemas.microsoft.com/office/drawing/2014/main" id="{222600BC-2234-9FE8-6175-1F5245F1288D}"/>
              </a:ext>
            </a:extLst>
          </p:cNvPr>
          <p:cNvSpPr/>
          <p:nvPr/>
        </p:nvSpPr>
        <p:spPr>
          <a:xfrm>
            <a:off x="9245207" y="383815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TOA</a:t>
            </a:r>
          </a:p>
        </p:txBody>
      </p:sp>
      <p:cxnSp>
        <p:nvCxnSpPr>
          <p:cNvPr id="220" name="Conector reto 219">
            <a:extLst>
              <a:ext uri="{FF2B5EF4-FFF2-40B4-BE49-F238E27FC236}">
                <a16:creationId xmlns:a16="http://schemas.microsoft.com/office/drawing/2014/main" id="{2C8865F2-24D2-9F00-633C-4C7401E10D33}"/>
              </a:ext>
            </a:extLst>
          </p:cNvPr>
          <p:cNvCxnSpPr>
            <a:stCxn id="217" idx="2"/>
            <a:endCxn id="219" idx="0"/>
          </p:cNvCxnSpPr>
          <p:nvPr/>
        </p:nvCxnSpPr>
        <p:spPr>
          <a:xfrm>
            <a:off x="9708193" y="3622825"/>
            <a:ext cx="1414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1" name="Imagem 220">
            <a:extLst>
              <a:ext uri="{FF2B5EF4-FFF2-40B4-BE49-F238E27FC236}">
                <a16:creationId xmlns:a16="http://schemas.microsoft.com/office/drawing/2014/main" id="{1C865ADD-F4BF-8D9C-FCC4-913DE069A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732" y="3849985"/>
            <a:ext cx="176943" cy="176943"/>
          </a:xfrm>
          <a:prstGeom prst="rect">
            <a:avLst/>
          </a:prstGeom>
        </p:spPr>
      </p:pic>
      <p:sp>
        <p:nvSpPr>
          <p:cNvPr id="222" name="Retângulo de cantos arredondados 41">
            <a:extLst>
              <a:ext uri="{FF2B5EF4-FFF2-40B4-BE49-F238E27FC236}">
                <a16:creationId xmlns:a16="http://schemas.microsoft.com/office/drawing/2014/main" id="{E7BB711D-C4D7-28B8-147C-4C4857D61C05}"/>
              </a:ext>
            </a:extLst>
          </p:cNvPr>
          <p:cNvSpPr/>
          <p:nvPr/>
        </p:nvSpPr>
        <p:spPr>
          <a:xfrm>
            <a:off x="7839513" y="2710690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Pedido enviado para legado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(NETSMS)</a:t>
            </a:r>
          </a:p>
        </p:txBody>
      </p:sp>
      <p:sp>
        <p:nvSpPr>
          <p:cNvPr id="223" name="Pentágono 6">
            <a:extLst>
              <a:ext uri="{FF2B5EF4-FFF2-40B4-BE49-F238E27FC236}">
                <a16:creationId xmlns:a16="http://schemas.microsoft.com/office/drawing/2014/main" id="{280C03ED-BF9C-4A4A-EEEF-FB5AA5EBA085}"/>
              </a:ext>
            </a:extLst>
          </p:cNvPr>
          <p:cNvSpPr/>
          <p:nvPr/>
        </p:nvSpPr>
        <p:spPr>
          <a:xfrm>
            <a:off x="7688895" y="2606874"/>
            <a:ext cx="1181282" cy="226463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Processo automático</a:t>
            </a:r>
          </a:p>
        </p:txBody>
      </p:sp>
      <p:cxnSp>
        <p:nvCxnSpPr>
          <p:cNvPr id="225" name="Conector reto 224">
            <a:extLst>
              <a:ext uri="{FF2B5EF4-FFF2-40B4-BE49-F238E27FC236}">
                <a16:creationId xmlns:a16="http://schemas.microsoft.com/office/drawing/2014/main" id="{455ECF61-0F9D-59E6-E3CC-F774AA339978}"/>
              </a:ext>
            </a:extLst>
          </p:cNvPr>
          <p:cNvCxnSpPr>
            <a:stCxn id="222" idx="2"/>
            <a:endCxn id="224" idx="0"/>
          </p:cNvCxnSpPr>
          <p:nvPr/>
        </p:nvCxnSpPr>
        <p:spPr>
          <a:xfrm>
            <a:off x="8421363" y="3620322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6" name="Imagem 225">
            <a:extLst>
              <a:ext uri="{FF2B5EF4-FFF2-40B4-BE49-F238E27FC236}">
                <a16:creationId xmlns:a16="http://schemas.microsoft.com/office/drawing/2014/main" id="{6C224ED5-0065-C1E6-770A-2F3C7EABA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060" y="2632790"/>
            <a:ext cx="151633" cy="151633"/>
          </a:xfrm>
          <a:prstGeom prst="rect">
            <a:avLst/>
          </a:prstGeom>
        </p:spPr>
      </p:pic>
      <p:pic>
        <p:nvPicPr>
          <p:cNvPr id="227" name="Imagem 226">
            <a:extLst>
              <a:ext uri="{FF2B5EF4-FFF2-40B4-BE49-F238E27FC236}">
                <a16:creationId xmlns:a16="http://schemas.microsoft.com/office/drawing/2014/main" id="{73D144A0-C87D-A410-61F2-F922C866E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902" y="3847482"/>
            <a:ext cx="176943" cy="176943"/>
          </a:xfrm>
          <a:prstGeom prst="rect">
            <a:avLst/>
          </a:prstGeom>
        </p:spPr>
      </p:pic>
      <p:cxnSp>
        <p:nvCxnSpPr>
          <p:cNvPr id="228" name="Conector de Seta Reta 227">
            <a:extLst>
              <a:ext uri="{FF2B5EF4-FFF2-40B4-BE49-F238E27FC236}">
                <a16:creationId xmlns:a16="http://schemas.microsoft.com/office/drawing/2014/main" id="{7691DD73-9323-8248-6D07-11675AF14F3C}"/>
              </a:ext>
            </a:extLst>
          </p:cNvPr>
          <p:cNvCxnSpPr>
            <a:cxnSpLocks/>
            <a:stCxn id="217" idx="3"/>
            <a:endCxn id="235" idx="1"/>
          </p:cNvCxnSpPr>
          <p:nvPr/>
        </p:nvCxnSpPr>
        <p:spPr>
          <a:xfrm>
            <a:off x="10290043" y="3168009"/>
            <a:ext cx="130822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" name="Imagem 228">
            <a:extLst>
              <a:ext uri="{FF2B5EF4-FFF2-40B4-BE49-F238E27FC236}">
                <a16:creationId xmlns:a16="http://schemas.microsoft.com/office/drawing/2014/main" id="{C3F6E47F-05B1-8050-AA7C-6B6951FD1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000" y="2660798"/>
            <a:ext cx="151633" cy="151633"/>
          </a:xfrm>
          <a:prstGeom prst="rect">
            <a:avLst/>
          </a:prstGeom>
        </p:spPr>
      </p:pic>
      <p:cxnSp>
        <p:nvCxnSpPr>
          <p:cNvPr id="234" name="Conector de Seta Reta 233">
            <a:extLst>
              <a:ext uri="{FF2B5EF4-FFF2-40B4-BE49-F238E27FC236}">
                <a16:creationId xmlns:a16="http://schemas.microsoft.com/office/drawing/2014/main" id="{593C6F21-9B75-7376-77F5-99CAF59DB320}"/>
              </a:ext>
            </a:extLst>
          </p:cNvPr>
          <p:cNvCxnSpPr>
            <a:cxnSpLocks/>
            <a:stCxn id="222" idx="3"/>
            <a:endCxn id="217" idx="1"/>
          </p:cNvCxnSpPr>
          <p:nvPr/>
        </p:nvCxnSpPr>
        <p:spPr>
          <a:xfrm>
            <a:off x="9003213" y="3165506"/>
            <a:ext cx="123130" cy="2503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Losango 248">
            <a:extLst>
              <a:ext uri="{FF2B5EF4-FFF2-40B4-BE49-F238E27FC236}">
                <a16:creationId xmlns:a16="http://schemas.microsoft.com/office/drawing/2014/main" id="{4C4FE150-A88A-2D74-FF2A-B6ED32A9F6A6}"/>
              </a:ext>
            </a:extLst>
          </p:cNvPr>
          <p:cNvSpPr/>
          <p:nvPr/>
        </p:nvSpPr>
        <p:spPr>
          <a:xfrm>
            <a:off x="6854223" y="2899612"/>
            <a:ext cx="582589" cy="531846"/>
          </a:xfrm>
          <a:prstGeom prst="diamond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DIN OT" panose="020B0604020202020204" charset="0"/>
            </a:endParaRPr>
          </a:p>
        </p:txBody>
      </p:sp>
      <p:cxnSp>
        <p:nvCxnSpPr>
          <p:cNvPr id="250" name="Conector de Seta Reta 249">
            <a:extLst>
              <a:ext uri="{FF2B5EF4-FFF2-40B4-BE49-F238E27FC236}">
                <a16:creationId xmlns:a16="http://schemas.microsoft.com/office/drawing/2014/main" id="{9043766A-BF24-D564-D009-4D720D5A007F}"/>
              </a:ext>
            </a:extLst>
          </p:cNvPr>
          <p:cNvCxnSpPr>
            <a:cxnSpLocks/>
            <a:stCxn id="186" idx="3"/>
            <a:endCxn id="249" idx="1"/>
          </p:cNvCxnSpPr>
          <p:nvPr/>
        </p:nvCxnSpPr>
        <p:spPr>
          <a:xfrm flipV="1">
            <a:off x="6598058" y="3165535"/>
            <a:ext cx="256165" cy="4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ector de Seta Reta 252">
            <a:extLst>
              <a:ext uri="{FF2B5EF4-FFF2-40B4-BE49-F238E27FC236}">
                <a16:creationId xmlns:a16="http://schemas.microsoft.com/office/drawing/2014/main" id="{616502E4-690A-EDF1-A4DC-C3001C3A3DA5}"/>
              </a:ext>
            </a:extLst>
          </p:cNvPr>
          <p:cNvCxnSpPr>
            <a:cxnSpLocks/>
            <a:stCxn id="249" idx="3"/>
            <a:endCxn id="222" idx="1"/>
          </p:cNvCxnSpPr>
          <p:nvPr/>
        </p:nvCxnSpPr>
        <p:spPr>
          <a:xfrm flipV="1">
            <a:off x="7436812" y="3165506"/>
            <a:ext cx="402701" cy="2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CaixaDeTexto 253">
            <a:extLst>
              <a:ext uri="{FF2B5EF4-FFF2-40B4-BE49-F238E27FC236}">
                <a16:creationId xmlns:a16="http://schemas.microsoft.com/office/drawing/2014/main" id="{72E67A69-B073-E441-65F4-CEC2F1EAC6A2}"/>
              </a:ext>
            </a:extLst>
          </p:cNvPr>
          <p:cNvSpPr txBox="1"/>
          <p:nvPr/>
        </p:nvSpPr>
        <p:spPr>
          <a:xfrm>
            <a:off x="6599850" y="2481678"/>
            <a:ext cx="111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AMX" pitchFamily="2" charset="0"/>
              </a:rPr>
              <a:t>Gerou Pendência?</a:t>
            </a:r>
          </a:p>
        </p:txBody>
      </p:sp>
      <p:sp>
        <p:nvSpPr>
          <p:cNvPr id="276" name="CaixaDeTexto 275">
            <a:extLst>
              <a:ext uri="{FF2B5EF4-FFF2-40B4-BE49-F238E27FC236}">
                <a16:creationId xmlns:a16="http://schemas.microsoft.com/office/drawing/2014/main" id="{5B43E626-E79F-73A9-88F1-BB365409FD69}"/>
              </a:ext>
            </a:extLst>
          </p:cNvPr>
          <p:cNvSpPr txBox="1"/>
          <p:nvPr/>
        </p:nvSpPr>
        <p:spPr>
          <a:xfrm>
            <a:off x="6686331" y="3468226"/>
            <a:ext cx="498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anose="020B0604020202020204"/>
              </a:rPr>
              <a:t>SIM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2BBCF8-D0FB-C7E5-7D52-7A0645BC4187}"/>
              </a:ext>
            </a:extLst>
          </p:cNvPr>
          <p:cNvSpPr txBox="1"/>
          <p:nvPr/>
        </p:nvSpPr>
        <p:spPr>
          <a:xfrm>
            <a:off x="7351916" y="2920829"/>
            <a:ext cx="5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MX" panose="020B0604020202020204"/>
              </a:rPr>
              <a:t>NÃO</a:t>
            </a:r>
          </a:p>
        </p:txBody>
      </p:sp>
      <p:sp>
        <p:nvSpPr>
          <p:cNvPr id="10" name="Retângulo de cantos arredondados 41">
            <a:extLst>
              <a:ext uri="{FF2B5EF4-FFF2-40B4-BE49-F238E27FC236}">
                <a16:creationId xmlns:a16="http://schemas.microsoft.com/office/drawing/2014/main" id="{C57DA064-C176-B61E-764B-6B2E9731633F}"/>
              </a:ext>
            </a:extLst>
          </p:cNvPr>
          <p:cNvSpPr/>
          <p:nvPr/>
        </p:nvSpPr>
        <p:spPr>
          <a:xfrm>
            <a:off x="343488" y="4685329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81" algn="ctr">
              <a:lnSpc>
                <a:spcPct val="85000"/>
              </a:lnSpc>
              <a:spcBef>
                <a:spcPts val="124"/>
              </a:spcBef>
            </a:pPr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Avaliar a pendência  e realiza as tratativas</a:t>
            </a:r>
          </a:p>
        </p:txBody>
      </p:sp>
      <p:sp>
        <p:nvSpPr>
          <p:cNvPr id="12" name="Pentágono 6">
            <a:extLst>
              <a:ext uri="{FF2B5EF4-FFF2-40B4-BE49-F238E27FC236}">
                <a16:creationId xmlns:a16="http://schemas.microsoft.com/office/drawing/2014/main" id="{10FF2BE7-DF79-4B0C-F50C-B48B78AF72C7}"/>
              </a:ext>
            </a:extLst>
          </p:cNvPr>
          <p:cNvSpPr/>
          <p:nvPr/>
        </p:nvSpPr>
        <p:spPr>
          <a:xfrm>
            <a:off x="318937" y="4460215"/>
            <a:ext cx="940696" cy="401033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   BKO Comercia/Mesa de crédito </a:t>
            </a:r>
          </a:p>
        </p:txBody>
      </p:sp>
      <p:sp>
        <p:nvSpPr>
          <p:cNvPr id="13" name="Fluxograma: Processo Alternativo 12">
            <a:extLst>
              <a:ext uri="{FF2B5EF4-FFF2-40B4-BE49-F238E27FC236}">
                <a16:creationId xmlns:a16="http://schemas.microsoft.com/office/drawing/2014/main" id="{0E16D8DB-1140-B526-E24A-FE8705ACBB43}"/>
              </a:ext>
            </a:extLst>
          </p:cNvPr>
          <p:cNvSpPr/>
          <p:nvPr/>
        </p:nvSpPr>
        <p:spPr>
          <a:xfrm>
            <a:off x="471877" y="58102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A33A5DB-9A21-E1FD-86E2-DB279E7F35E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925338" y="5594961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9B175C64-DFDA-D671-74C4-10C55B875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08" y="4458139"/>
            <a:ext cx="151633" cy="15163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2C90617-EF53-8A8E-81C2-05542383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77" y="5822121"/>
            <a:ext cx="176943" cy="176943"/>
          </a:xfrm>
          <a:prstGeom prst="rect">
            <a:avLst/>
          </a:prstGeom>
        </p:spPr>
      </p:pic>
      <p:sp>
        <p:nvSpPr>
          <p:cNvPr id="30" name="Losango 29">
            <a:extLst>
              <a:ext uri="{FF2B5EF4-FFF2-40B4-BE49-F238E27FC236}">
                <a16:creationId xmlns:a16="http://schemas.microsoft.com/office/drawing/2014/main" id="{983B146C-97EC-63A6-954B-3652F45C015D}"/>
              </a:ext>
            </a:extLst>
          </p:cNvPr>
          <p:cNvSpPr/>
          <p:nvPr/>
        </p:nvSpPr>
        <p:spPr>
          <a:xfrm>
            <a:off x="1874786" y="4871483"/>
            <a:ext cx="582589" cy="531846"/>
          </a:xfrm>
          <a:prstGeom prst="diamond">
            <a:avLst/>
          </a:prstGeom>
          <a:solidFill>
            <a:schemeClr val="bg1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DIN OT" panose="020B0604020202020204" charset="0"/>
            </a:endParaRP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67D21427-09DF-D910-DF0D-BAB1FE3E132A}"/>
              </a:ext>
            </a:extLst>
          </p:cNvPr>
          <p:cNvCxnSpPr>
            <a:cxnSpLocks/>
            <a:stCxn id="10" idx="3"/>
            <a:endCxn id="30" idx="1"/>
          </p:cNvCxnSpPr>
          <p:nvPr/>
        </p:nvCxnSpPr>
        <p:spPr>
          <a:xfrm flipV="1">
            <a:off x="1507188" y="5137406"/>
            <a:ext cx="367598" cy="273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8389923-B0EC-4C15-CB24-9576C7AAB499}"/>
              </a:ext>
            </a:extLst>
          </p:cNvPr>
          <p:cNvSpPr txBox="1"/>
          <p:nvPr/>
        </p:nvSpPr>
        <p:spPr>
          <a:xfrm>
            <a:off x="1611084" y="4425557"/>
            <a:ext cx="111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AMX" pitchFamily="2" charset="0"/>
              </a:rPr>
              <a:t>Pendência liberada?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78BDB51C-A9EF-C12B-0124-58C64F1B7D6D}"/>
              </a:ext>
            </a:extLst>
          </p:cNvPr>
          <p:cNvCxnSpPr>
            <a:cxnSpLocks/>
            <a:stCxn id="30" idx="3"/>
            <a:endCxn id="222" idx="2"/>
          </p:cNvCxnSpPr>
          <p:nvPr/>
        </p:nvCxnSpPr>
        <p:spPr>
          <a:xfrm flipV="1">
            <a:off x="2457375" y="3620322"/>
            <a:ext cx="5963988" cy="1517084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Fluxograma: Processo Alternativo 223">
            <a:extLst>
              <a:ext uri="{FF2B5EF4-FFF2-40B4-BE49-F238E27FC236}">
                <a16:creationId xmlns:a16="http://schemas.microsoft.com/office/drawing/2014/main" id="{2BDE7669-1E7F-6CBB-7563-54D82B692755}"/>
              </a:ext>
            </a:extLst>
          </p:cNvPr>
          <p:cNvSpPr/>
          <p:nvPr/>
        </p:nvSpPr>
        <p:spPr>
          <a:xfrm>
            <a:off x="7967902" y="383565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9FC3E98B-6DE6-58E9-FE5C-71DA3921AD20}"/>
              </a:ext>
            </a:extLst>
          </p:cNvPr>
          <p:cNvCxnSpPr>
            <a:cxnSpLocks/>
            <a:stCxn id="30" idx="2"/>
            <a:endCxn id="45" idx="1"/>
          </p:cNvCxnSpPr>
          <p:nvPr/>
        </p:nvCxnSpPr>
        <p:spPr>
          <a:xfrm rot="16200000" flipH="1">
            <a:off x="3188429" y="4380980"/>
            <a:ext cx="521208" cy="256590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de cantos arredondados 41">
            <a:extLst>
              <a:ext uri="{FF2B5EF4-FFF2-40B4-BE49-F238E27FC236}">
                <a16:creationId xmlns:a16="http://schemas.microsoft.com/office/drawing/2014/main" id="{8284DBB0-1ACA-7CC2-860A-7DCC8478F696}"/>
              </a:ext>
            </a:extLst>
          </p:cNvPr>
          <p:cNvSpPr/>
          <p:nvPr/>
        </p:nvSpPr>
        <p:spPr>
          <a:xfrm>
            <a:off x="4731986" y="5469721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81" algn="ctr">
              <a:lnSpc>
                <a:spcPct val="85000"/>
              </a:lnSpc>
              <a:spcBef>
                <a:spcPts val="124"/>
              </a:spcBef>
            </a:pPr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Cancela a proposta e informa o motivo da reprovação</a:t>
            </a:r>
          </a:p>
        </p:txBody>
      </p:sp>
      <p:sp>
        <p:nvSpPr>
          <p:cNvPr id="48" name="Fluxograma: Processo Alternativo 47">
            <a:extLst>
              <a:ext uri="{FF2B5EF4-FFF2-40B4-BE49-F238E27FC236}">
                <a16:creationId xmlns:a16="http://schemas.microsoft.com/office/drawing/2014/main" id="{0A212704-3723-5BCE-26C2-0C5878F6BCE8}"/>
              </a:ext>
            </a:extLst>
          </p:cNvPr>
          <p:cNvSpPr/>
          <p:nvPr/>
        </p:nvSpPr>
        <p:spPr>
          <a:xfrm>
            <a:off x="4860375" y="659468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2AA26FE0-200E-46D7-00F7-0946F33ABC28}"/>
              </a:ext>
            </a:extLst>
          </p:cNvPr>
          <p:cNvCxnSpPr>
            <a:cxnSpLocks/>
            <a:stCxn id="45" idx="2"/>
            <a:endCxn id="48" idx="0"/>
          </p:cNvCxnSpPr>
          <p:nvPr/>
        </p:nvCxnSpPr>
        <p:spPr>
          <a:xfrm>
            <a:off x="5313836" y="6379353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m 51">
            <a:extLst>
              <a:ext uri="{FF2B5EF4-FFF2-40B4-BE49-F238E27FC236}">
                <a16:creationId xmlns:a16="http://schemas.microsoft.com/office/drawing/2014/main" id="{8D8E9AAC-5E73-9D51-B514-9C694AD37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375" y="6606513"/>
            <a:ext cx="176943" cy="176943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DC305F78-ACFF-6D07-55E1-2DED7011C36D}"/>
              </a:ext>
            </a:extLst>
          </p:cNvPr>
          <p:cNvSpPr txBox="1"/>
          <p:nvPr/>
        </p:nvSpPr>
        <p:spPr>
          <a:xfrm>
            <a:off x="1732166" y="5425904"/>
            <a:ext cx="5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MX" panose="020B0604020202020204"/>
              </a:rPr>
              <a:t>NÃO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E45A691-7164-C90B-3FEE-0A76C4AD81EC}"/>
              </a:ext>
            </a:extLst>
          </p:cNvPr>
          <p:cNvSpPr txBox="1"/>
          <p:nvPr/>
        </p:nvSpPr>
        <p:spPr>
          <a:xfrm>
            <a:off x="2447706" y="4817660"/>
            <a:ext cx="636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MX" panose="020B0604020202020204"/>
              </a:rPr>
              <a:t>SIM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1D09D119-380C-124C-C2B5-6E29C3503FAD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895686" y="5924537"/>
            <a:ext cx="40033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írculo: Vazio 60">
            <a:extLst>
              <a:ext uri="{FF2B5EF4-FFF2-40B4-BE49-F238E27FC236}">
                <a16:creationId xmlns:a16="http://schemas.microsoft.com/office/drawing/2014/main" id="{7B7EC26E-7C32-C725-93CE-87E5587ECE86}"/>
              </a:ext>
            </a:extLst>
          </p:cNvPr>
          <p:cNvSpPr/>
          <p:nvPr/>
        </p:nvSpPr>
        <p:spPr>
          <a:xfrm>
            <a:off x="6355267" y="5772104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F9921F9-E7CF-0D16-DB03-DE6E233BB61C}"/>
              </a:ext>
            </a:extLst>
          </p:cNvPr>
          <p:cNvSpPr txBox="1"/>
          <p:nvPr/>
        </p:nvSpPr>
        <p:spPr>
          <a:xfrm>
            <a:off x="6243325" y="5416831"/>
            <a:ext cx="659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anose="020B0604020202020204"/>
              </a:rPr>
              <a:t>FIM</a:t>
            </a:r>
          </a:p>
        </p:txBody>
      </p:sp>
      <p:sp>
        <p:nvSpPr>
          <p:cNvPr id="63" name="Círculo: Vazio 62">
            <a:extLst>
              <a:ext uri="{FF2B5EF4-FFF2-40B4-BE49-F238E27FC236}">
                <a16:creationId xmlns:a16="http://schemas.microsoft.com/office/drawing/2014/main" id="{05E314AA-8F2C-3AF8-75B4-9D0D8295E1BB}"/>
              </a:ext>
            </a:extLst>
          </p:cNvPr>
          <p:cNvSpPr/>
          <p:nvPr/>
        </p:nvSpPr>
        <p:spPr>
          <a:xfrm>
            <a:off x="11775339" y="3042174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27CE8215-0CAD-D2A4-521B-DB1FAEB2D505}"/>
              </a:ext>
            </a:extLst>
          </p:cNvPr>
          <p:cNvSpPr/>
          <p:nvPr/>
        </p:nvSpPr>
        <p:spPr bwMode="auto">
          <a:xfrm>
            <a:off x="4471194" y="3569831"/>
            <a:ext cx="907172" cy="215333"/>
          </a:xfrm>
          <a:prstGeom prst="round1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solidFill>
                  <a:schemeClr val="tx1"/>
                </a:solidFill>
              </a:rPr>
              <a:t>  </a:t>
            </a:r>
            <a:r>
              <a:rPr lang="pt-BR" sz="800" b="1" dirty="0">
                <a:solidFill>
                  <a:schemeClr val="tx1"/>
                </a:solidFill>
                <a:latin typeface="AMX" panose="020B0604020202020204" charset="0"/>
              </a:rPr>
              <a:t>Até 4 horas </a:t>
            </a:r>
            <a:endParaRPr lang="pt-BR" sz="800" dirty="0">
              <a:solidFill>
                <a:schemeClr val="tx1"/>
              </a:solidFill>
            </a:endParaRPr>
          </a:p>
        </p:txBody>
      </p:sp>
      <p:pic>
        <p:nvPicPr>
          <p:cNvPr id="9" name="Gráfico 24" descr="Relógio com preenchimento sólido">
            <a:extLst>
              <a:ext uri="{FF2B5EF4-FFF2-40B4-BE49-F238E27FC236}">
                <a16:creationId xmlns:a16="http://schemas.microsoft.com/office/drawing/2014/main" id="{79E2EDC2-AE33-6C68-48C6-884BB63D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36" y="3576852"/>
            <a:ext cx="20617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ângulo de cantos arredondados 41">
            <a:extLst>
              <a:ext uri="{FF2B5EF4-FFF2-40B4-BE49-F238E27FC236}">
                <a16:creationId xmlns:a16="http://schemas.microsoft.com/office/drawing/2014/main" id="{65AF103F-07AF-4E39-EA43-FABE923CD35A}"/>
              </a:ext>
            </a:extLst>
          </p:cNvPr>
          <p:cNvSpPr/>
          <p:nvPr/>
        </p:nvSpPr>
        <p:spPr>
          <a:xfrm>
            <a:off x="10549457" y="6565100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25">
              <a:ln w="19050">
                <a:noFill/>
              </a:ln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20A297-1D9F-37B7-D6AA-EF9A3B7BD477}"/>
              </a:ext>
            </a:extLst>
          </p:cNvPr>
          <p:cNvSpPr txBox="1"/>
          <p:nvPr/>
        </p:nvSpPr>
        <p:spPr>
          <a:xfrm>
            <a:off x="10751998" y="6588848"/>
            <a:ext cx="15719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AMX" pitchFamily="2" charset="0"/>
              </a:rPr>
              <a:t>Alteração no Processo </a:t>
            </a:r>
            <a:endParaRPr lang="pt-BR" sz="1100" dirty="0">
              <a:ln w="19050">
                <a:noFill/>
              </a:ln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5C17A2E-DCAA-874B-2A17-54A20C7BE6EB}"/>
              </a:ext>
            </a:extLst>
          </p:cNvPr>
          <p:cNvSpPr txBox="1"/>
          <p:nvPr/>
        </p:nvSpPr>
        <p:spPr>
          <a:xfrm>
            <a:off x="10488553" y="6267447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AMX" pitchFamily="2" charset="0"/>
              </a:rPr>
              <a:t>Legenda</a:t>
            </a:r>
          </a:p>
        </p:txBody>
      </p:sp>
      <p:sp>
        <p:nvSpPr>
          <p:cNvPr id="32" name="Pentágono 6">
            <a:extLst>
              <a:ext uri="{FF2B5EF4-FFF2-40B4-BE49-F238E27FC236}">
                <a16:creationId xmlns:a16="http://schemas.microsoft.com/office/drawing/2014/main" id="{5B840865-3EC4-9CA3-D559-A79366D46F41}"/>
              </a:ext>
            </a:extLst>
          </p:cNvPr>
          <p:cNvSpPr/>
          <p:nvPr/>
        </p:nvSpPr>
        <p:spPr>
          <a:xfrm>
            <a:off x="4446178" y="5253938"/>
            <a:ext cx="940696" cy="401033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   BKO Comercia/Mesa de crédito 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3D7CAD7E-EF2D-CD0A-CC94-0BBD44579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449" y="5251862"/>
            <a:ext cx="151633" cy="151633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8CEC6EBE-DF42-D343-DC1E-772A607FE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5828"/>
            <a:ext cx="5892946" cy="3067475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F994AF9F-A46B-53D6-A931-B69D3F69F47F}"/>
              </a:ext>
            </a:extLst>
          </p:cNvPr>
          <p:cNvSpPr txBox="1"/>
          <p:nvPr/>
        </p:nvSpPr>
        <p:spPr>
          <a:xfrm>
            <a:off x="2816599" y="185057"/>
            <a:ext cx="56391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Substituir o fluxo </a:t>
            </a:r>
          </a:p>
        </p:txBody>
      </p:sp>
    </p:spTree>
    <p:extLst>
      <p:ext uri="{BB962C8B-B14F-4D97-AF65-F5344CB8AC3E}">
        <p14:creationId xmlns:p14="http://schemas.microsoft.com/office/powerpoint/2010/main" val="49818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CA64C-11A0-88EF-63B4-2E4BF70D6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4AEC1C-8311-1DC4-68B3-EEA509B0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658761"/>
            <a:ext cx="10638504" cy="59841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2933BCC-8863-DA51-B7C8-F0C10E58CC7E}"/>
              </a:ext>
            </a:extLst>
          </p:cNvPr>
          <p:cNvSpPr txBox="1"/>
          <p:nvPr/>
        </p:nvSpPr>
        <p:spPr>
          <a:xfrm>
            <a:off x="2046515" y="76201"/>
            <a:ext cx="780505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ESSA PARTE DE RELATÓRIOS RECOMENDO NÃO CONTER NO TREINAMENTO, POIS ESSA VISÃO É MAIS ESTRATÉGICA. VENDEDORES NÃO PODEM FICAR MEXENDO NISSO-  </a:t>
            </a:r>
            <a:r>
              <a:rPr lang="pt-BR" b="1" dirty="0"/>
              <a:t>substituir pelo próximo slide</a:t>
            </a:r>
            <a:r>
              <a:rPr lang="pt-BR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0066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3628B142-8082-3ACA-6B26-12FDD540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 bwMode="auto">
          <a:xfrm>
            <a:off x="9932988" y="-527050"/>
            <a:ext cx="2257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Agrupar 31">
            <a:extLst>
              <a:ext uri="{FF2B5EF4-FFF2-40B4-BE49-F238E27FC236}">
                <a16:creationId xmlns:a16="http://schemas.microsoft.com/office/drawing/2014/main" id="{95F7E37B-ADF9-1189-D6D5-3A4536D805FC}"/>
              </a:ext>
            </a:extLst>
          </p:cNvPr>
          <p:cNvGrpSpPr>
            <a:grpSpLocks/>
          </p:cNvGrpSpPr>
          <p:nvPr/>
        </p:nvGrpSpPr>
        <p:grpSpPr bwMode="auto">
          <a:xfrm>
            <a:off x="8767763" y="2233613"/>
            <a:ext cx="3024187" cy="3798887"/>
            <a:chOff x="8386805" y="2924480"/>
            <a:chExt cx="3023829" cy="3798742"/>
          </a:xfrm>
        </p:grpSpPr>
        <p:sp>
          <p:nvSpPr>
            <p:cNvPr id="3" name="Arredondar Retângulo em um Canto Diagonal 14">
              <a:extLst>
                <a:ext uri="{FF2B5EF4-FFF2-40B4-BE49-F238E27FC236}">
                  <a16:creationId xmlns:a16="http://schemas.microsoft.com/office/drawing/2014/main" id="{8082F84C-40C6-12AD-6A8E-C5EC59CE8D75}"/>
                </a:ext>
              </a:extLst>
            </p:cNvPr>
            <p:cNvSpPr>
              <a:spLocks/>
            </p:cNvSpPr>
            <p:nvPr/>
          </p:nvSpPr>
          <p:spPr>
            <a:xfrm>
              <a:off x="8386805" y="2924480"/>
              <a:ext cx="3023829" cy="3798742"/>
            </a:xfrm>
            <a:prstGeom prst="round2DiagRect">
              <a:avLst/>
            </a:prstGeom>
            <a:noFill/>
            <a:ln w="19050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latin typeface="AMX Light" pitchFamily="2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F0EC68D-427D-DCA1-7B8F-385D1416BED3}"/>
                </a:ext>
              </a:extLst>
            </p:cNvPr>
            <p:cNvSpPr txBox="1"/>
            <p:nvPr/>
          </p:nvSpPr>
          <p:spPr>
            <a:xfrm>
              <a:off x="8655060" y="3159421"/>
              <a:ext cx="2498429" cy="33240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Conheça as opções do Menu:</a:t>
              </a:r>
              <a:endParaRPr lang="pt-BR" sz="1400" dirty="0">
                <a:latin typeface="AMX" panose="020B0604020202020204"/>
                <a:ea typeface="+mn-lt"/>
                <a:cs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>
                <a:latin typeface="AMX" panose="020B0604020202020204"/>
                <a:ea typeface="+mn-lt"/>
                <a:cs typeface="+mn-lt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Clique na seta </a:t>
              </a:r>
              <a:r>
                <a:rPr lang="pt-BR" sz="1400" dirty="0">
                  <a:latin typeface="AMX" panose="020B0604020202020204"/>
                  <a:ea typeface="+mn-lt"/>
                  <a:cs typeface="+mn-lt"/>
                </a:rPr>
                <a:t>para exibir as opções do </a:t>
              </a: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Menu;</a:t>
              </a:r>
              <a:br>
                <a:rPr lang="pt-BR" sz="1400" b="1" dirty="0">
                  <a:latin typeface="AMX" panose="020B0604020202020204"/>
                  <a:ea typeface="+mn-lt"/>
                  <a:cs typeface="+mn-lt"/>
                </a:rPr>
              </a:br>
              <a:endParaRPr lang="pt-BR" sz="1400" b="1" dirty="0">
                <a:latin typeface="AMX" panose="020B0604020202020204"/>
                <a:ea typeface="+mn-lt"/>
                <a:cs typeface="+mn-lt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Buscar Cliente: </a:t>
              </a:r>
              <a:r>
                <a:rPr lang="pt-BR" sz="1400" dirty="0">
                  <a:latin typeface="AMX" panose="020B0604020202020204"/>
                  <a:ea typeface="+mn-lt"/>
                  <a:cs typeface="+mn-lt"/>
                </a:rPr>
                <a:t>É utilizado para consultar o CNPJ e </a:t>
              </a: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iniciar Pedido;</a:t>
              </a:r>
              <a:br>
                <a:rPr lang="pt-BR" sz="1400" b="1" dirty="0">
                  <a:latin typeface="AMX" panose="020B0604020202020204"/>
                  <a:ea typeface="+mn-lt"/>
                  <a:cs typeface="+mn-lt"/>
                </a:rPr>
              </a:br>
              <a:endParaRPr lang="pt-BR" sz="1400" dirty="0">
                <a:latin typeface="AMX" panose="020B0604020202020204"/>
                <a:ea typeface="+mn-lt"/>
                <a:cs typeface="+mn-lt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Pedidos: </a:t>
              </a:r>
              <a:r>
                <a:rPr lang="pt-BR" sz="1400" dirty="0">
                  <a:latin typeface="AMX" panose="020B0604020202020204"/>
                  <a:ea typeface="+mn-lt"/>
                  <a:cs typeface="+mn-lt"/>
                </a:rPr>
                <a:t>Consulta de </a:t>
              </a:r>
              <a:r>
                <a:rPr lang="pt-BR" sz="1400" b="1" dirty="0">
                  <a:latin typeface="AMX" panose="020B0604020202020204"/>
                  <a:ea typeface="+mn-lt"/>
                  <a:cs typeface="+mn-lt"/>
                </a:rPr>
                <a:t>Pedidos criados;</a:t>
              </a:r>
              <a:endParaRPr lang="pt-BR" sz="1400" dirty="0">
                <a:latin typeface="AMX" panose="020B0604020202020204"/>
                <a:ea typeface="+mn-lt"/>
                <a:cs typeface="+mn-lt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pt-BR" sz="1400" b="1" dirty="0">
                <a:latin typeface="AMX" panose="020B0604020202020204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pt-BR" sz="1400" b="1" dirty="0">
                  <a:latin typeface="AMX" panose="020B0604020202020204"/>
                </a:rPr>
                <a:t>Relatórios</a:t>
              </a:r>
              <a:r>
                <a:rPr lang="pt-BR" sz="1400" dirty="0">
                  <a:latin typeface="AMX" panose="020B0604020202020204"/>
                </a:rPr>
                <a:t>: É possível extrair relatórios de Pedidos.</a:t>
              </a:r>
              <a:endParaRPr lang="pt-BR" sz="1400" i="1" dirty="0">
                <a:latin typeface="AMX" panose="020B0604020202020204"/>
              </a:endParaRPr>
            </a:p>
          </p:txBody>
        </p:sp>
      </p:grpSp>
      <p:grpSp>
        <p:nvGrpSpPr>
          <p:cNvPr id="10244" name="Agrupar 32">
            <a:extLst>
              <a:ext uri="{FF2B5EF4-FFF2-40B4-BE49-F238E27FC236}">
                <a16:creationId xmlns:a16="http://schemas.microsoft.com/office/drawing/2014/main" id="{9D197B56-4778-89E1-768B-24C27CAEC668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811213"/>
            <a:ext cx="8134350" cy="3946525"/>
            <a:chOff x="196100" y="1691713"/>
            <a:chExt cx="8051539" cy="355354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0EA1CB5-EB28-BC9B-9116-07841CCCA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550" r="30005" b="31505"/>
            <a:stretch/>
          </p:blipFill>
          <p:spPr>
            <a:xfrm>
              <a:off x="196100" y="1691713"/>
              <a:ext cx="8051539" cy="35535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2440B98-CB95-9BF1-5325-409CC744FF1A}"/>
                </a:ext>
              </a:extLst>
            </p:cNvPr>
            <p:cNvSpPr/>
            <p:nvPr/>
          </p:nvSpPr>
          <p:spPr>
            <a:xfrm>
              <a:off x="2986797" y="2044780"/>
              <a:ext cx="339409" cy="291602"/>
            </a:xfrm>
            <a:prstGeom prst="rect">
              <a:avLst/>
            </a:prstGeom>
            <a:noFill/>
            <a:ln w="38100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623F611-7E52-ABB7-19EA-1E21C6F7E676}"/>
                </a:ext>
              </a:extLst>
            </p:cNvPr>
            <p:cNvSpPr/>
            <p:nvPr/>
          </p:nvSpPr>
          <p:spPr>
            <a:xfrm>
              <a:off x="2150845" y="2716609"/>
              <a:ext cx="1175361" cy="277308"/>
            </a:xfrm>
            <a:prstGeom prst="rect">
              <a:avLst/>
            </a:prstGeom>
            <a:noFill/>
            <a:ln w="38100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FE3FF23-8316-316E-1571-133528B03CEE}"/>
                </a:ext>
              </a:extLst>
            </p:cNvPr>
            <p:cNvSpPr/>
            <p:nvPr/>
          </p:nvSpPr>
          <p:spPr>
            <a:xfrm>
              <a:off x="2150845" y="3335549"/>
              <a:ext cx="1175361" cy="275878"/>
            </a:xfrm>
            <a:prstGeom prst="rect">
              <a:avLst/>
            </a:prstGeom>
            <a:noFill/>
            <a:ln w="38100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321C6882-89E6-873C-7269-2AF2511058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0625" y="2179146"/>
              <a:ext cx="28755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A73F65F8-4F2A-6A5E-ACE4-11DCD8ADD5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9487" y="2860981"/>
              <a:ext cx="287555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9933CF28-F9BA-13F3-BF2B-7C9BB91D5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060" y="3459909"/>
              <a:ext cx="287554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68009C-5F95-361D-151D-E52F0B4694B3}"/>
              </a:ext>
            </a:extLst>
          </p:cNvPr>
          <p:cNvSpPr txBox="1"/>
          <p:nvPr/>
        </p:nvSpPr>
        <p:spPr>
          <a:xfrm>
            <a:off x="0" y="0"/>
            <a:ext cx="399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heavy" dirty="0">
                <a:uFill>
                  <a:solidFill>
                    <a:srgbClr val="880000"/>
                  </a:solidFill>
                </a:uFill>
                <a:latin typeface="AMX" panose="020B0604020202020204"/>
              </a:rPr>
              <a:t>MENU DE OPÇÕES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48D5-6A0E-11BF-58A5-BE077914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C72D32-A2CD-C4CC-E994-B55F6046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9" y="0"/>
            <a:ext cx="9144242" cy="554539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38ED254-BC1E-A419-5346-BA1520A4971D}"/>
              </a:ext>
            </a:extLst>
          </p:cNvPr>
          <p:cNvSpPr txBox="1"/>
          <p:nvPr/>
        </p:nvSpPr>
        <p:spPr>
          <a:xfrm>
            <a:off x="4553741" y="2740743"/>
            <a:ext cx="7805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Alguns tópicos  fala o Item e outros não- Precisa padronizar;</a:t>
            </a:r>
          </a:p>
        </p:txBody>
      </p:sp>
    </p:spTree>
    <p:extLst>
      <p:ext uri="{BB962C8B-B14F-4D97-AF65-F5344CB8AC3E}">
        <p14:creationId xmlns:p14="http://schemas.microsoft.com/office/powerpoint/2010/main" val="92203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F5AB5-A900-BDDE-A0B9-9CB31E8E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CC28DF-47FC-DA57-6140-049F1ECB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F4DB6B-EBA4-859F-84B6-1F803D024798}"/>
              </a:ext>
            </a:extLst>
          </p:cNvPr>
          <p:cNvSpPr txBox="1"/>
          <p:nvPr/>
        </p:nvSpPr>
        <p:spPr>
          <a:xfrm>
            <a:off x="5625457" y="4422058"/>
            <a:ext cx="690084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NESSE QUADRO DE ATENÇÃO, NECESSÁRIO INCLUIR TAMBÉM QUE O REPRESENTANTE LEGAL SERÁ RESPONSAVEL PELA ASSINATURA DOS TERMOS E REALIZAÇÃO DA BIOMETRIA</a:t>
            </a:r>
          </a:p>
        </p:txBody>
      </p:sp>
    </p:spTree>
    <p:extLst>
      <p:ext uri="{BB962C8B-B14F-4D97-AF65-F5344CB8AC3E}">
        <p14:creationId xmlns:p14="http://schemas.microsoft.com/office/powerpoint/2010/main" val="315516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ACED-C080-6E06-97A7-947ECA5D1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A31DF48-AA85-D8E9-6579-00F0AA3D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790"/>
            <a:ext cx="12192000" cy="62104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04CA7D-53C4-F720-9FC1-C5EA43DA6F1D}"/>
              </a:ext>
            </a:extLst>
          </p:cNvPr>
          <p:cNvSpPr txBox="1"/>
          <p:nvPr/>
        </p:nvSpPr>
        <p:spPr>
          <a:xfrm>
            <a:off x="4219794" y="2927556"/>
            <a:ext cx="780505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item dois esta aparecendo 2 e 3 mas deveria ser só 2 ou  arrumar a ordem dos números. </a:t>
            </a:r>
          </a:p>
        </p:txBody>
      </p:sp>
    </p:spTree>
    <p:extLst>
      <p:ext uri="{BB962C8B-B14F-4D97-AF65-F5344CB8AC3E}">
        <p14:creationId xmlns:p14="http://schemas.microsoft.com/office/powerpoint/2010/main" val="363520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42099-3352-19CD-0E7A-E042499C8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27CEFA-02CC-D5BF-61A2-6A875D74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78C6A5-E37D-EA76-EDF3-EC33D4A9EA79}"/>
              </a:ext>
            </a:extLst>
          </p:cNvPr>
          <p:cNvSpPr txBox="1"/>
          <p:nvPr/>
        </p:nvSpPr>
        <p:spPr>
          <a:xfrm>
            <a:off x="-1061182" y="1542963"/>
            <a:ext cx="3831771" cy="369331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NO ITEM 2° EU MUDARIA A FRASE PARA: QUANDO O N° DO SEU CLIENTE NÃO ESTIVER DISPONIVEL, PESQUISE O NÚMERO MAIS PRÓXIMO PARA VERIFICAR A VIABILIDADE TÉCNICA E SEGUIR COM A CRIAÇÃO DO HP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NO ITEM 4° EU COLOCARIA ASSIM “CRIAÇÃO DE HP EM MULTIPLOS COMPLEMENTOS DEVEM SEGUIR UMA ORDEM”</a:t>
            </a:r>
          </a:p>
        </p:txBody>
      </p:sp>
    </p:spTree>
    <p:extLst>
      <p:ext uri="{BB962C8B-B14F-4D97-AF65-F5344CB8AC3E}">
        <p14:creationId xmlns:p14="http://schemas.microsoft.com/office/powerpoint/2010/main" val="800783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853</Words>
  <Application>Microsoft Office PowerPoint</Application>
  <PresentationFormat>Widescreen</PresentationFormat>
  <Paragraphs>158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AMX</vt:lpstr>
      <vt:lpstr>AMX Light</vt:lpstr>
      <vt:lpstr>Aptos</vt:lpstr>
      <vt:lpstr>Aptos Display</vt:lpstr>
      <vt:lpstr>Arial</vt:lpstr>
      <vt:lpstr>DIN OT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Claro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RENATO DE LIMA COSTA</dc:creator>
  <cp:lastModifiedBy>PAMELA CINTIA SERPA SANTIAGO</cp:lastModifiedBy>
  <cp:revision>3</cp:revision>
  <dcterms:created xsi:type="dcterms:W3CDTF">2026-06-08T20:03:04Z</dcterms:created>
  <dcterms:modified xsi:type="dcterms:W3CDTF">2026-06-11T20:52:49Z</dcterms:modified>
</cp:coreProperties>
</file>