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6"/>
  </p:notesMasterIdLst>
  <p:handoutMasterIdLst>
    <p:handoutMasterId r:id="rId127"/>
  </p:handoutMasterIdLst>
  <p:sldIdLst>
    <p:sldId id="344" r:id="rId5"/>
    <p:sldId id="4246" r:id="rId6"/>
    <p:sldId id="4122" r:id="rId7"/>
    <p:sldId id="4234" r:id="rId8"/>
    <p:sldId id="369" r:id="rId9"/>
    <p:sldId id="4123" r:id="rId10"/>
    <p:sldId id="4124" r:id="rId11"/>
    <p:sldId id="4126" r:id="rId12"/>
    <p:sldId id="4194" r:id="rId13"/>
    <p:sldId id="4195" r:id="rId14"/>
    <p:sldId id="4196" r:id="rId15"/>
    <p:sldId id="4197" r:id="rId16"/>
    <p:sldId id="4198" r:id="rId17"/>
    <p:sldId id="4199" r:id="rId18"/>
    <p:sldId id="4200" r:id="rId19"/>
    <p:sldId id="4201" r:id="rId20"/>
    <p:sldId id="4202" r:id="rId21"/>
    <p:sldId id="4203" r:id="rId22"/>
    <p:sldId id="4204" r:id="rId23"/>
    <p:sldId id="4205" r:id="rId24"/>
    <p:sldId id="4206" r:id="rId25"/>
    <p:sldId id="4207" r:id="rId26"/>
    <p:sldId id="4208" r:id="rId27"/>
    <p:sldId id="4209" r:id="rId28"/>
    <p:sldId id="4210" r:id="rId29"/>
    <p:sldId id="4211" r:id="rId30"/>
    <p:sldId id="4128" r:id="rId31"/>
    <p:sldId id="4129" r:id="rId32"/>
    <p:sldId id="4130" r:id="rId33"/>
    <p:sldId id="4131" r:id="rId34"/>
    <p:sldId id="4132" r:id="rId35"/>
    <p:sldId id="4232" r:id="rId36"/>
    <p:sldId id="4212" r:id="rId37"/>
    <p:sldId id="4134" r:id="rId38"/>
    <p:sldId id="4240" r:id="rId39"/>
    <p:sldId id="4233" r:id="rId40"/>
    <p:sldId id="4135" r:id="rId41"/>
    <p:sldId id="4136" r:id="rId42"/>
    <p:sldId id="4247" r:id="rId43"/>
    <p:sldId id="4133" r:id="rId44"/>
    <p:sldId id="4142" r:id="rId45"/>
    <p:sldId id="4137" r:id="rId46"/>
    <p:sldId id="4138" r:id="rId47"/>
    <p:sldId id="4139" r:id="rId48"/>
    <p:sldId id="4141" r:id="rId49"/>
    <p:sldId id="4143" r:id="rId50"/>
    <p:sldId id="4144" r:id="rId51"/>
    <p:sldId id="4145" r:id="rId52"/>
    <p:sldId id="4125" r:id="rId53"/>
    <p:sldId id="4241" r:id="rId54"/>
    <p:sldId id="4146" r:id="rId55"/>
    <p:sldId id="4147" r:id="rId56"/>
    <p:sldId id="4148" r:id="rId57"/>
    <p:sldId id="4149" r:id="rId58"/>
    <p:sldId id="4150" r:id="rId59"/>
    <p:sldId id="4151" r:id="rId60"/>
    <p:sldId id="4152" r:id="rId61"/>
    <p:sldId id="4153" r:id="rId62"/>
    <p:sldId id="4154" r:id="rId63"/>
    <p:sldId id="4155" r:id="rId64"/>
    <p:sldId id="4156" r:id="rId65"/>
    <p:sldId id="4157" r:id="rId66"/>
    <p:sldId id="4158" r:id="rId67"/>
    <p:sldId id="4159" r:id="rId68"/>
    <p:sldId id="4160" r:id="rId69"/>
    <p:sldId id="4161" r:id="rId70"/>
    <p:sldId id="4162" r:id="rId71"/>
    <p:sldId id="4163" r:id="rId72"/>
    <p:sldId id="4164" r:id="rId73"/>
    <p:sldId id="4165" r:id="rId74"/>
    <p:sldId id="4166" r:id="rId75"/>
    <p:sldId id="4167" r:id="rId76"/>
    <p:sldId id="4168" r:id="rId77"/>
    <p:sldId id="4169" r:id="rId78"/>
    <p:sldId id="4170" r:id="rId79"/>
    <p:sldId id="4172" r:id="rId80"/>
    <p:sldId id="4173" r:id="rId81"/>
    <p:sldId id="4242" r:id="rId82"/>
    <p:sldId id="4174" r:id="rId83"/>
    <p:sldId id="4175" r:id="rId84"/>
    <p:sldId id="4176" r:id="rId85"/>
    <p:sldId id="4177" r:id="rId86"/>
    <p:sldId id="4178" r:id="rId87"/>
    <p:sldId id="4179" r:id="rId88"/>
    <p:sldId id="4180" r:id="rId89"/>
    <p:sldId id="4181" r:id="rId90"/>
    <p:sldId id="4182" r:id="rId91"/>
    <p:sldId id="4183" r:id="rId92"/>
    <p:sldId id="4184" r:id="rId93"/>
    <p:sldId id="4186" r:id="rId94"/>
    <p:sldId id="4185" r:id="rId95"/>
    <p:sldId id="4187" r:id="rId96"/>
    <p:sldId id="4188" r:id="rId97"/>
    <p:sldId id="4189" r:id="rId98"/>
    <p:sldId id="4244" r:id="rId99"/>
    <p:sldId id="4219" r:id="rId100"/>
    <p:sldId id="4191" r:id="rId101"/>
    <p:sldId id="4192" r:id="rId102"/>
    <p:sldId id="4193" r:id="rId103"/>
    <p:sldId id="4213" r:id="rId104"/>
    <p:sldId id="4214" r:id="rId105"/>
    <p:sldId id="4215" r:id="rId106"/>
    <p:sldId id="4216" r:id="rId107"/>
    <p:sldId id="4217" r:id="rId108"/>
    <p:sldId id="4218" r:id="rId109"/>
    <p:sldId id="4220" r:id="rId110"/>
    <p:sldId id="4221" r:id="rId111"/>
    <p:sldId id="4222" r:id="rId112"/>
    <p:sldId id="4238" r:id="rId113"/>
    <p:sldId id="265" r:id="rId114"/>
    <p:sldId id="267" r:id="rId115"/>
    <p:sldId id="4235" r:id="rId116"/>
    <p:sldId id="4223" r:id="rId117"/>
    <p:sldId id="4224" r:id="rId118"/>
    <p:sldId id="4225" r:id="rId119"/>
    <p:sldId id="4228" r:id="rId120"/>
    <p:sldId id="4227" r:id="rId121"/>
    <p:sldId id="4226" r:id="rId122"/>
    <p:sldId id="4231" r:id="rId123"/>
    <p:sldId id="4230" r:id="rId124"/>
    <p:sldId id="347" r:id="rId1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6C49ED6-09A4-8E50-8E47-B65AD26DA24D}" name="JOAO VICTOR PORTO DE ALMEIDA" initials="JA" userId="S::joao.palmeida@claro.com.br::ded504c7-e73f-4b72-abc5-11839869307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nerous Art" initials="GA" lastIdx="1" clrIdx="0">
    <p:extLst>
      <p:ext uri="{19B8F6BF-5375-455C-9EA6-DF929625EA0E}">
        <p15:presenceInfo xmlns:p15="http://schemas.microsoft.com/office/powerpoint/2012/main" userId="74acd13c187467f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0000"/>
    <a:srgbClr val="8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B1A611-9320-4220-8234-1EAF921E3251}" v="2" dt="2026-04-24T19:18:21.8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44" autoAdjust="0"/>
    <p:restoredTop sz="93447" autoAdjust="0"/>
  </p:normalViewPr>
  <p:slideViewPr>
    <p:cSldViewPr snapToGrid="0" showGuides="1">
      <p:cViewPr varScale="1">
        <p:scale>
          <a:sx n="63" d="100"/>
          <a:sy n="63" d="100"/>
        </p:scale>
        <p:origin x="892" y="76"/>
      </p:cViewPr>
      <p:guideLst/>
    </p:cSldViewPr>
  </p:slideViewPr>
  <p:outlineViewPr>
    <p:cViewPr>
      <p:scale>
        <a:sx n="33" d="100"/>
        <a:sy n="33" d="100"/>
      </p:scale>
      <p:origin x="0" y="-1720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7" d="100"/>
        <a:sy n="67" d="100"/>
      </p:scale>
      <p:origin x="0" y="0"/>
    </p:cViewPr>
  </p:sorterViewPr>
  <p:notesViewPr>
    <p:cSldViewPr snapToGrid="0" showGuides="1">
      <p:cViewPr varScale="1">
        <p:scale>
          <a:sx n="87" d="100"/>
          <a:sy n="87" d="100"/>
        </p:scale>
        <p:origin x="298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commentAuthors" Target="commentAuthor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microsoft.com/office/2015/10/relationships/revisionInfo" Target="revisionInfo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presProps" Target="presProps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viewProps" Target="viewProps.xml"/><Relationship Id="rId135" Type="http://schemas.microsoft.com/office/2018/10/relationships/authors" Target="authors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theme" Target="theme/them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tableStyles" Target="tableStyles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MELA CINTIA SERPA SANTIAGO" userId="cc19aca6-cb0e-4bb9-8de0-f399b6b24b6b" providerId="ADAL" clId="{80A76004-CB50-4D17-B43E-E2ED96BD2545}"/>
    <pc:docChg chg="addSld delSld modSld">
      <pc:chgData name="PAMELA CINTIA SERPA SANTIAGO" userId="cc19aca6-cb0e-4bb9-8de0-f399b6b24b6b" providerId="ADAL" clId="{80A76004-CB50-4D17-B43E-E2ED96BD2545}" dt="2026-04-24T19:18:21.821" v="120" actId="1076"/>
      <pc:docMkLst>
        <pc:docMk/>
      </pc:docMkLst>
      <pc:sldChg chg="addSp modSp mod">
        <pc:chgData name="PAMELA CINTIA SERPA SANTIAGO" userId="cc19aca6-cb0e-4bb9-8de0-f399b6b24b6b" providerId="ADAL" clId="{80A76004-CB50-4D17-B43E-E2ED96BD2545}" dt="2026-04-17T21:18:14.304" v="118" actId="1076"/>
        <pc:sldMkLst>
          <pc:docMk/>
          <pc:sldMk cId="498183333" sldId="369"/>
        </pc:sldMkLst>
        <pc:spChg chg="mod">
          <ac:chgData name="PAMELA CINTIA SERPA SANTIAGO" userId="cc19aca6-cb0e-4bb9-8de0-f399b6b24b6b" providerId="ADAL" clId="{80A76004-CB50-4D17-B43E-E2ED96BD2545}" dt="2026-04-17T21:13:25.313" v="7" actId="1035"/>
          <ac:spMkLst>
            <pc:docMk/>
            <pc:sldMk cId="498183333" sldId="369"/>
            <ac:spMk id="8" creationId="{AAA01DC5-E24D-C180-F72D-B9CCBF92ED2C}"/>
          </ac:spMkLst>
        </pc:spChg>
        <pc:spChg chg="mod">
          <ac:chgData name="PAMELA CINTIA SERPA SANTIAGO" userId="cc19aca6-cb0e-4bb9-8de0-f399b6b24b6b" providerId="ADAL" clId="{80A76004-CB50-4D17-B43E-E2ED96BD2545}" dt="2026-04-17T21:13:25.313" v="7" actId="1035"/>
          <ac:spMkLst>
            <pc:docMk/>
            <pc:sldMk cId="498183333" sldId="369"/>
            <ac:spMk id="15" creationId="{C83FE546-CE17-53F4-0825-EEEACA05C328}"/>
          </ac:spMkLst>
        </pc:spChg>
        <pc:spChg chg="mod">
          <ac:chgData name="PAMELA CINTIA SERPA SANTIAGO" userId="cc19aca6-cb0e-4bb9-8de0-f399b6b24b6b" providerId="ADAL" clId="{80A76004-CB50-4D17-B43E-E2ED96BD2545}" dt="2026-04-17T21:17:59.683" v="117" actId="1035"/>
          <ac:spMkLst>
            <pc:docMk/>
            <pc:sldMk cId="498183333" sldId="369"/>
            <ac:spMk id="26" creationId="{935F4865-F31D-099C-CA0F-E7E3F0357B2E}"/>
          </ac:spMkLst>
        </pc:spChg>
        <pc:spChg chg="mod">
          <ac:chgData name="PAMELA CINTIA SERPA SANTIAGO" userId="cc19aca6-cb0e-4bb9-8de0-f399b6b24b6b" providerId="ADAL" clId="{80A76004-CB50-4D17-B43E-E2ED96BD2545}" dt="2026-04-17T21:13:25.313" v="7" actId="1035"/>
          <ac:spMkLst>
            <pc:docMk/>
            <pc:sldMk cId="498183333" sldId="369"/>
            <ac:spMk id="28" creationId="{C533F482-270B-94DB-25F1-7371BA53DE8B}"/>
          </ac:spMkLst>
        </pc:spChg>
        <pc:spChg chg="mod">
          <ac:chgData name="PAMELA CINTIA SERPA SANTIAGO" userId="cc19aca6-cb0e-4bb9-8de0-f399b6b24b6b" providerId="ADAL" clId="{80A76004-CB50-4D17-B43E-E2ED96BD2545}" dt="2026-04-17T21:17:59.683" v="117" actId="1035"/>
          <ac:spMkLst>
            <pc:docMk/>
            <pc:sldMk cId="498183333" sldId="369"/>
            <ac:spMk id="30" creationId="{DF02801E-4C7E-F810-ABA5-4D256F63C7F5}"/>
          </ac:spMkLst>
        </pc:spChg>
        <pc:spChg chg="mod">
          <ac:chgData name="PAMELA CINTIA SERPA SANTIAGO" userId="cc19aca6-cb0e-4bb9-8de0-f399b6b24b6b" providerId="ADAL" clId="{80A76004-CB50-4D17-B43E-E2ED96BD2545}" dt="2026-04-17T21:13:25.313" v="7" actId="1035"/>
          <ac:spMkLst>
            <pc:docMk/>
            <pc:sldMk cId="498183333" sldId="369"/>
            <ac:spMk id="46" creationId="{38930C91-1BFF-B76D-0FB5-5638C66202D2}"/>
          </ac:spMkLst>
        </pc:spChg>
        <pc:spChg chg="mod">
          <ac:chgData name="PAMELA CINTIA SERPA SANTIAGO" userId="cc19aca6-cb0e-4bb9-8de0-f399b6b24b6b" providerId="ADAL" clId="{80A76004-CB50-4D17-B43E-E2ED96BD2545}" dt="2026-04-17T21:16:27.627" v="102" actId="1076"/>
          <ac:spMkLst>
            <pc:docMk/>
            <pc:sldMk cId="498183333" sldId="369"/>
            <ac:spMk id="47" creationId="{11F8F089-6827-6442-AC9E-6145B97A9254}"/>
          </ac:spMkLst>
        </pc:spChg>
        <pc:spChg chg="mod">
          <ac:chgData name="PAMELA CINTIA SERPA SANTIAGO" userId="cc19aca6-cb0e-4bb9-8de0-f399b6b24b6b" providerId="ADAL" clId="{80A76004-CB50-4D17-B43E-E2ED96BD2545}" dt="2026-04-17T21:16:27.627" v="102" actId="1076"/>
          <ac:spMkLst>
            <pc:docMk/>
            <pc:sldMk cId="498183333" sldId="369"/>
            <ac:spMk id="48" creationId="{D92B1819-723F-EDD5-2CB9-BF865704B500}"/>
          </ac:spMkLst>
        </pc:spChg>
        <pc:spChg chg="mod">
          <ac:chgData name="PAMELA CINTIA SERPA SANTIAGO" userId="cc19aca6-cb0e-4bb9-8de0-f399b6b24b6b" providerId="ADAL" clId="{80A76004-CB50-4D17-B43E-E2ED96BD2545}" dt="2026-04-17T21:17:59.683" v="117" actId="1035"/>
          <ac:spMkLst>
            <pc:docMk/>
            <pc:sldMk cId="498183333" sldId="369"/>
            <ac:spMk id="50" creationId="{4F45288F-0CDC-CD5F-5C24-84A2565B8ECA}"/>
          </ac:spMkLst>
        </pc:spChg>
        <pc:spChg chg="mod">
          <ac:chgData name="PAMELA CINTIA SERPA SANTIAGO" userId="cc19aca6-cb0e-4bb9-8de0-f399b6b24b6b" providerId="ADAL" clId="{80A76004-CB50-4D17-B43E-E2ED96BD2545}" dt="2026-04-17T21:17:27.017" v="109" actId="1076"/>
          <ac:spMkLst>
            <pc:docMk/>
            <pc:sldMk cId="498183333" sldId="369"/>
            <ac:spMk id="55" creationId="{CE6E202B-4060-6AFD-B64D-1312C04DE791}"/>
          </ac:spMkLst>
        </pc:spChg>
        <pc:spChg chg="mod">
          <ac:chgData name="PAMELA CINTIA SERPA SANTIAGO" userId="cc19aca6-cb0e-4bb9-8de0-f399b6b24b6b" providerId="ADAL" clId="{80A76004-CB50-4D17-B43E-E2ED96BD2545}" dt="2026-04-17T21:17:27.017" v="109" actId="1076"/>
          <ac:spMkLst>
            <pc:docMk/>
            <pc:sldMk cId="498183333" sldId="369"/>
            <ac:spMk id="64" creationId="{8B7F6241-BD1E-84E3-59F0-4B93CDE6CA53}"/>
          </ac:spMkLst>
        </pc:spChg>
        <pc:spChg chg="mod">
          <ac:chgData name="PAMELA CINTIA SERPA SANTIAGO" userId="cc19aca6-cb0e-4bb9-8de0-f399b6b24b6b" providerId="ADAL" clId="{80A76004-CB50-4D17-B43E-E2ED96BD2545}" dt="2026-04-17T21:14:28.839" v="16" actId="1076"/>
          <ac:spMkLst>
            <pc:docMk/>
            <pc:sldMk cId="498183333" sldId="369"/>
            <ac:spMk id="65" creationId="{62F437EE-A804-ED37-5FD1-DDE43DFEA52B}"/>
          </ac:spMkLst>
        </pc:spChg>
        <pc:spChg chg="mod">
          <ac:chgData name="PAMELA CINTIA SERPA SANTIAGO" userId="cc19aca6-cb0e-4bb9-8de0-f399b6b24b6b" providerId="ADAL" clId="{80A76004-CB50-4D17-B43E-E2ED96BD2545}" dt="2026-04-17T21:14:28.839" v="16" actId="1076"/>
          <ac:spMkLst>
            <pc:docMk/>
            <pc:sldMk cId="498183333" sldId="369"/>
            <ac:spMk id="66" creationId="{D6236B5A-7796-7085-697F-6E1257310115}"/>
          </ac:spMkLst>
        </pc:spChg>
        <pc:spChg chg="mod">
          <ac:chgData name="PAMELA CINTIA SERPA SANTIAGO" userId="cc19aca6-cb0e-4bb9-8de0-f399b6b24b6b" providerId="ADAL" clId="{80A76004-CB50-4D17-B43E-E2ED96BD2545}" dt="2026-04-17T21:13:25.313" v="7" actId="1035"/>
          <ac:spMkLst>
            <pc:docMk/>
            <pc:sldMk cId="498183333" sldId="369"/>
            <ac:spMk id="102" creationId="{8D39185E-F635-5EA7-FA9D-E7B0527866D2}"/>
          </ac:spMkLst>
        </pc:spChg>
        <pc:spChg chg="mod">
          <ac:chgData name="PAMELA CINTIA SERPA SANTIAGO" userId="cc19aca6-cb0e-4bb9-8de0-f399b6b24b6b" providerId="ADAL" clId="{80A76004-CB50-4D17-B43E-E2ED96BD2545}" dt="2026-04-17T21:13:25.313" v="7" actId="1035"/>
          <ac:spMkLst>
            <pc:docMk/>
            <pc:sldMk cId="498183333" sldId="369"/>
            <ac:spMk id="104" creationId="{92AB03E9-BBDF-47F1-9F72-29837F562302}"/>
          </ac:spMkLst>
        </pc:spChg>
        <pc:spChg chg="mod">
          <ac:chgData name="PAMELA CINTIA SERPA SANTIAGO" userId="cc19aca6-cb0e-4bb9-8de0-f399b6b24b6b" providerId="ADAL" clId="{80A76004-CB50-4D17-B43E-E2ED96BD2545}" dt="2026-04-17T21:13:25.313" v="7" actId="1035"/>
          <ac:spMkLst>
            <pc:docMk/>
            <pc:sldMk cId="498183333" sldId="369"/>
            <ac:spMk id="105" creationId="{864E9389-BBAA-4DEF-507D-0326909F2033}"/>
          </ac:spMkLst>
        </pc:spChg>
        <pc:spChg chg="mod">
          <ac:chgData name="PAMELA CINTIA SERPA SANTIAGO" userId="cc19aca6-cb0e-4bb9-8de0-f399b6b24b6b" providerId="ADAL" clId="{80A76004-CB50-4D17-B43E-E2ED96BD2545}" dt="2026-04-17T21:17:59.683" v="117" actId="1035"/>
          <ac:spMkLst>
            <pc:docMk/>
            <pc:sldMk cId="498183333" sldId="369"/>
            <ac:spMk id="142" creationId="{C24E0E12-C817-0F17-41F4-D4083B8D1C76}"/>
          </ac:spMkLst>
        </pc:spChg>
        <pc:spChg chg="mod">
          <ac:chgData name="PAMELA CINTIA SERPA SANTIAGO" userId="cc19aca6-cb0e-4bb9-8de0-f399b6b24b6b" providerId="ADAL" clId="{80A76004-CB50-4D17-B43E-E2ED96BD2545}" dt="2026-04-17T21:16:49.347" v="106" actId="1076"/>
          <ac:spMkLst>
            <pc:docMk/>
            <pc:sldMk cId="498183333" sldId="369"/>
            <ac:spMk id="144" creationId="{5F0959B1-CF3C-94D0-21F5-2388DED45BC1}"/>
          </ac:spMkLst>
        </pc:spChg>
        <pc:spChg chg="mod">
          <ac:chgData name="PAMELA CINTIA SERPA SANTIAGO" userId="cc19aca6-cb0e-4bb9-8de0-f399b6b24b6b" providerId="ADAL" clId="{80A76004-CB50-4D17-B43E-E2ED96BD2545}" dt="2026-04-17T21:16:49.347" v="106" actId="1076"/>
          <ac:spMkLst>
            <pc:docMk/>
            <pc:sldMk cId="498183333" sldId="369"/>
            <ac:spMk id="145" creationId="{C3EA47DB-8445-41FE-8EAA-9BD8F478BCBB}"/>
          </ac:spMkLst>
        </pc:spChg>
        <pc:spChg chg="mod">
          <ac:chgData name="PAMELA CINTIA SERPA SANTIAGO" userId="cc19aca6-cb0e-4bb9-8de0-f399b6b24b6b" providerId="ADAL" clId="{80A76004-CB50-4D17-B43E-E2ED96BD2545}" dt="2026-04-17T21:16:49.347" v="106" actId="1076"/>
          <ac:spMkLst>
            <pc:docMk/>
            <pc:sldMk cId="498183333" sldId="369"/>
            <ac:spMk id="149" creationId="{85151DDD-C6DB-5A79-7A9B-7C65C5551875}"/>
          </ac:spMkLst>
        </pc:spChg>
        <pc:spChg chg="mod">
          <ac:chgData name="PAMELA CINTIA SERPA SANTIAGO" userId="cc19aca6-cb0e-4bb9-8de0-f399b6b24b6b" providerId="ADAL" clId="{80A76004-CB50-4D17-B43E-E2ED96BD2545}" dt="2026-04-17T21:16:49.347" v="106" actId="1076"/>
          <ac:spMkLst>
            <pc:docMk/>
            <pc:sldMk cId="498183333" sldId="369"/>
            <ac:spMk id="150" creationId="{C3A75853-1CFF-E89D-5556-CBEF00E0FA19}"/>
          </ac:spMkLst>
        </pc:spChg>
        <pc:spChg chg="mod">
          <ac:chgData name="PAMELA CINTIA SERPA SANTIAGO" userId="cc19aca6-cb0e-4bb9-8de0-f399b6b24b6b" providerId="ADAL" clId="{80A76004-CB50-4D17-B43E-E2ED96BD2545}" dt="2026-04-17T21:16:49.347" v="106" actId="1076"/>
          <ac:spMkLst>
            <pc:docMk/>
            <pc:sldMk cId="498183333" sldId="369"/>
            <ac:spMk id="151" creationId="{2FC9EDE2-6A73-BCB3-5797-DA3DC36016F4}"/>
          </ac:spMkLst>
        </pc:spChg>
        <pc:spChg chg="mod">
          <ac:chgData name="PAMELA CINTIA SERPA SANTIAGO" userId="cc19aca6-cb0e-4bb9-8de0-f399b6b24b6b" providerId="ADAL" clId="{80A76004-CB50-4D17-B43E-E2ED96BD2545}" dt="2026-04-17T21:17:59.683" v="117" actId="1035"/>
          <ac:spMkLst>
            <pc:docMk/>
            <pc:sldMk cId="498183333" sldId="369"/>
            <ac:spMk id="156" creationId="{366C8D3C-E951-E5C7-3B73-8A51A0A4CFF1}"/>
          </ac:spMkLst>
        </pc:spChg>
        <pc:spChg chg="mod">
          <ac:chgData name="PAMELA CINTIA SERPA SANTIAGO" userId="cc19aca6-cb0e-4bb9-8de0-f399b6b24b6b" providerId="ADAL" clId="{80A76004-CB50-4D17-B43E-E2ED96BD2545}" dt="2026-04-17T21:17:59.683" v="117" actId="1035"/>
          <ac:spMkLst>
            <pc:docMk/>
            <pc:sldMk cId="498183333" sldId="369"/>
            <ac:spMk id="157" creationId="{477E988E-3E98-85F1-7B9E-A00DAE9BB715}"/>
          </ac:spMkLst>
        </pc:spChg>
        <pc:spChg chg="mod">
          <ac:chgData name="PAMELA CINTIA SERPA SANTIAGO" userId="cc19aca6-cb0e-4bb9-8de0-f399b6b24b6b" providerId="ADAL" clId="{80A76004-CB50-4D17-B43E-E2ED96BD2545}" dt="2026-04-17T21:15:40.547" v="57" actId="1076"/>
          <ac:spMkLst>
            <pc:docMk/>
            <pc:sldMk cId="498183333" sldId="369"/>
            <ac:spMk id="158" creationId="{DAE02A37-C55C-8514-BC33-1B1D5CF0E045}"/>
          </ac:spMkLst>
        </pc:spChg>
        <pc:spChg chg="mod">
          <ac:chgData name="PAMELA CINTIA SERPA SANTIAGO" userId="cc19aca6-cb0e-4bb9-8de0-f399b6b24b6b" providerId="ADAL" clId="{80A76004-CB50-4D17-B43E-E2ED96BD2545}" dt="2026-04-17T21:14:42.831" v="22" actId="1035"/>
          <ac:spMkLst>
            <pc:docMk/>
            <pc:sldMk cId="498183333" sldId="369"/>
            <ac:spMk id="162" creationId="{6377C42A-7291-F9AA-DCE3-09CA5172020E}"/>
          </ac:spMkLst>
        </pc:spChg>
        <pc:spChg chg="mod">
          <ac:chgData name="PAMELA CINTIA SERPA SANTIAGO" userId="cc19aca6-cb0e-4bb9-8de0-f399b6b24b6b" providerId="ADAL" clId="{80A76004-CB50-4D17-B43E-E2ED96BD2545}" dt="2026-04-17T21:17:59.683" v="117" actId="1035"/>
          <ac:spMkLst>
            <pc:docMk/>
            <pc:sldMk cId="498183333" sldId="369"/>
            <ac:spMk id="163" creationId="{4FE4640E-79FB-4E6C-03F2-39413B262E8A}"/>
          </ac:spMkLst>
        </pc:spChg>
        <pc:spChg chg="mod">
          <ac:chgData name="PAMELA CINTIA SERPA SANTIAGO" userId="cc19aca6-cb0e-4bb9-8de0-f399b6b24b6b" providerId="ADAL" clId="{80A76004-CB50-4D17-B43E-E2ED96BD2545}" dt="2026-04-17T21:17:59.683" v="117" actId="1035"/>
          <ac:spMkLst>
            <pc:docMk/>
            <pc:sldMk cId="498183333" sldId="369"/>
            <ac:spMk id="164" creationId="{D0CC24DA-AACD-26F2-0148-0318919F170B}"/>
          </ac:spMkLst>
        </pc:spChg>
        <pc:spChg chg="mod">
          <ac:chgData name="PAMELA CINTIA SERPA SANTIAGO" userId="cc19aca6-cb0e-4bb9-8de0-f399b6b24b6b" providerId="ADAL" clId="{80A76004-CB50-4D17-B43E-E2ED96BD2545}" dt="2026-04-17T21:18:14.304" v="118" actId="1076"/>
          <ac:spMkLst>
            <pc:docMk/>
            <pc:sldMk cId="498183333" sldId="369"/>
            <ac:spMk id="236" creationId="{2E7F6E8E-8444-6110-AC2E-63995A90232C}"/>
          </ac:spMkLst>
        </pc:spChg>
        <pc:spChg chg="mod">
          <ac:chgData name="PAMELA CINTIA SERPA SANTIAGO" userId="cc19aca6-cb0e-4bb9-8de0-f399b6b24b6b" providerId="ADAL" clId="{80A76004-CB50-4D17-B43E-E2ED96BD2545}" dt="2026-04-17T21:17:59.683" v="117" actId="1035"/>
          <ac:spMkLst>
            <pc:docMk/>
            <pc:sldMk cId="498183333" sldId="369"/>
            <ac:spMk id="237" creationId="{5AFBEF0B-80AC-B1B1-E604-BD98F7C7AFC7}"/>
          </ac:spMkLst>
        </pc:spChg>
        <pc:picChg chg="mod">
          <ac:chgData name="PAMELA CINTIA SERPA SANTIAGO" userId="cc19aca6-cb0e-4bb9-8de0-f399b6b24b6b" providerId="ADAL" clId="{80A76004-CB50-4D17-B43E-E2ED96BD2545}" dt="2026-04-17T21:15:40.547" v="57" actId="1076"/>
          <ac:picMkLst>
            <pc:docMk/>
            <pc:sldMk cId="498183333" sldId="369"/>
            <ac:picMk id="31" creationId="{37187C55-A438-7891-2187-0AE52AAC871B}"/>
          </ac:picMkLst>
        </pc:picChg>
        <pc:picChg chg="mod">
          <ac:chgData name="PAMELA CINTIA SERPA SANTIAGO" userId="cc19aca6-cb0e-4bb9-8de0-f399b6b24b6b" providerId="ADAL" clId="{80A76004-CB50-4D17-B43E-E2ED96BD2545}" dt="2026-04-17T21:16:49.347" v="106" actId="1076"/>
          <ac:picMkLst>
            <pc:docMk/>
            <pc:sldMk cId="498183333" sldId="369"/>
            <ac:picMk id="33" creationId="{4280F4D7-4CB4-8EBB-9927-42F60F521CF3}"/>
          </ac:picMkLst>
        </pc:picChg>
        <pc:picChg chg="mod">
          <ac:chgData name="PAMELA CINTIA SERPA SANTIAGO" userId="cc19aca6-cb0e-4bb9-8de0-f399b6b24b6b" providerId="ADAL" clId="{80A76004-CB50-4D17-B43E-E2ED96BD2545}" dt="2026-04-17T21:16:27.627" v="102" actId="1076"/>
          <ac:picMkLst>
            <pc:docMk/>
            <pc:sldMk cId="498183333" sldId="369"/>
            <ac:picMk id="52" creationId="{8739C7ED-9AD3-838C-6DA2-B9B07538E237}"/>
          </ac:picMkLst>
        </pc:picChg>
        <pc:picChg chg="mod">
          <ac:chgData name="PAMELA CINTIA SERPA SANTIAGO" userId="cc19aca6-cb0e-4bb9-8de0-f399b6b24b6b" providerId="ADAL" clId="{80A76004-CB50-4D17-B43E-E2ED96BD2545}" dt="2026-04-17T21:16:27.627" v="102" actId="1076"/>
          <ac:picMkLst>
            <pc:docMk/>
            <pc:sldMk cId="498183333" sldId="369"/>
            <ac:picMk id="53" creationId="{9E04C197-F319-C321-77C8-2829E21948EE}"/>
          </ac:picMkLst>
        </pc:picChg>
        <pc:picChg chg="mod">
          <ac:chgData name="PAMELA CINTIA SERPA SANTIAGO" userId="cc19aca6-cb0e-4bb9-8de0-f399b6b24b6b" providerId="ADAL" clId="{80A76004-CB50-4D17-B43E-E2ED96BD2545}" dt="2026-04-17T21:14:00.928" v="12" actId="1076"/>
          <ac:picMkLst>
            <pc:docMk/>
            <pc:sldMk cId="498183333" sldId="369"/>
            <ac:picMk id="58" creationId="{756F4CD5-EA4F-085D-7FAB-06255729D3F5}"/>
          </ac:picMkLst>
        </pc:picChg>
        <pc:picChg chg="mod">
          <ac:chgData name="PAMELA CINTIA SERPA SANTIAGO" userId="cc19aca6-cb0e-4bb9-8de0-f399b6b24b6b" providerId="ADAL" clId="{80A76004-CB50-4D17-B43E-E2ED96BD2545}" dt="2026-04-17T21:14:42.831" v="22" actId="1035"/>
          <ac:picMkLst>
            <pc:docMk/>
            <pc:sldMk cId="498183333" sldId="369"/>
            <ac:picMk id="68" creationId="{E520EF87-9819-E006-C609-F669551207D9}"/>
          </ac:picMkLst>
        </pc:picChg>
        <pc:picChg chg="mod">
          <ac:chgData name="PAMELA CINTIA SERPA SANTIAGO" userId="cc19aca6-cb0e-4bb9-8de0-f399b6b24b6b" providerId="ADAL" clId="{80A76004-CB50-4D17-B43E-E2ED96BD2545}" dt="2026-04-17T21:14:28.839" v="16" actId="1076"/>
          <ac:picMkLst>
            <pc:docMk/>
            <pc:sldMk cId="498183333" sldId="369"/>
            <ac:picMk id="69" creationId="{2E6FE184-64C5-2F23-B8BA-91F8443EDC8E}"/>
          </ac:picMkLst>
        </pc:picChg>
        <pc:picChg chg="mod">
          <ac:chgData name="PAMELA CINTIA SERPA SANTIAGO" userId="cc19aca6-cb0e-4bb9-8de0-f399b6b24b6b" providerId="ADAL" clId="{80A76004-CB50-4D17-B43E-E2ED96BD2545}" dt="2026-04-17T21:13:25.313" v="7" actId="1035"/>
          <ac:picMkLst>
            <pc:docMk/>
            <pc:sldMk cId="498183333" sldId="369"/>
            <ac:picMk id="82" creationId="{4D33F07D-2474-A067-89D8-0EA2291E64A6}"/>
          </ac:picMkLst>
        </pc:picChg>
        <pc:picChg chg="mod">
          <ac:chgData name="PAMELA CINTIA SERPA SANTIAGO" userId="cc19aca6-cb0e-4bb9-8de0-f399b6b24b6b" providerId="ADAL" clId="{80A76004-CB50-4D17-B43E-E2ED96BD2545}" dt="2026-04-17T21:13:25.313" v="7" actId="1035"/>
          <ac:picMkLst>
            <pc:docMk/>
            <pc:sldMk cId="498183333" sldId="369"/>
            <ac:picMk id="107" creationId="{FD92A9A3-096C-9882-537B-FC6F6BC7FDF7}"/>
          </ac:picMkLst>
        </pc:picChg>
        <pc:picChg chg="mod">
          <ac:chgData name="PAMELA CINTIA SERPA SANTIAGO" userId="cc19aca6-cb0e-4bb9-8de0-f399b6b24b6b" providerId="ADAL" clId="{80A76004-CB50-4D17-B43E-E2ED96BD2545}" dt="2026-04-17T21:13:25.313" v="7" actId="1035"/>
          <ac:picMkLst>
            <pc:docMk/>
            <pc:sldMk cId="498183333" sldId="369"/>
            <ac:picMk id="108" creationId="{148BBEC0-38AD-FDB5-51F5-55B47847B5DA}"/>
          </ac:picMkLst>
        </pc:picChg>
        <pc:picChg chg="mod">
          <ac:chgData name="PAMELA CINTIA SERPA SANTIAGO" userId="cc19aca6-cb0e-4bb9-8de0-f399b6b24b6b" providerId="ADAL" clId="{80A76004-CB50-4D17-B43E-E2ED96BD2545}" dt="2026-04-17T21:16:49.347" v="106" actId="1076"/>
          <ac:picMkLst>
            <pc:docMk/>
            <pc:sldMk cId="498183333" sldId="369"/>
            <ac:picMk id="148" creationId="{1E71A657-921B-D969-FAD3-7E4E3D2B09D4}"/>
          </ac:picMkLst>
        </pc:picChg>
        <pc:picChg chg="mod">
          <ac:chgData name="PAMELA CINTIA SERPA SANTIAGO" userId="cc19aca6-cb0e-4bb9-8de0-f399b6b24b6b" providerId="ADAL" clId="{80A76004-CB50-4D17-B43E-E2ED96BD2545}" dt="2026-04-17T21:16:49.347" v="106" actId="1076"/>
          <ac:picMkLst>
            <pc:docMk/>
            <pc:sldMk cId="498183333" sldId="369"/>
            <ac:picMk id="153" creationId="{2F7A39E1-0F2E-E2EF-BA3B-F383D332100F}"/>
          </ac:picMkLst>
        </pc:picChg>
        <pc:picChg chg="mod">
          <ac:chgData name="PAMELA CINTIA SERPA SANTIAGO" userId="cc19aca6-cb0e-4bb9-8de0-f399b6b24b6b" providerId="ADAL" clId="{80A76004-CB50-4D17-B43E-E2ED96BD2545}" dt="2026-04-17T21:16:49.347" v="106" actId="1076"/>
          <ac:picMkLst>
            <pc:docMk/>
            <pc:sldMk cId="498183333" sldId="369"/>
            <ac:picMk id="154" creationId="{2648351D-0036-7143-C5A2-0A608E2F40F0}"/>
          </ac:picMkLst>
        </pc:picChg>
        <pc:picChg chg="mod">
          <ac:chgData name="PAMELA CINTIA SERPA SANTIAGO" userId="cc19aca6-cb0e-4bb9-8de0-f399b6b24b6b" providerId="ADAL" clId="{80A76004-CB50-4D17-B43E-E2ED96BD2545}" dt="2026-04-17T21:17:38.523" v="110" actId="1076"/>
          <ac:picMkLst>
            <pc:docMk/>
            <pc:sldMk cId="498183333" sldId="369"/>
            <ac:picMk id="160" creationId="{CA58D03D-AB94-7143-0108-F6A435662E37}"/>
          </ac:picMkLst>
        </pc:picChg>
        <pc:picChg chg="mod">
          <ac:chgData name="PAMELA CINTIA SERPA SANTIAGO" userId="cc19aca6-cb0e-4bb9-8de0-f399b6b24b6b" providerId="ADAL" clId="{80A76004-CB50-4D17-B43E-E2ED96BD2545}" dt="2026-04-17T21:15:40.547" v="57" actId="1076"/>
          <ac:picMkLst>
            <pc:docMk/>
            <pc:sldMk cId="498183333" sldId="369"/>
            <ac:picMk id="161" creationId="{7A873841-DD1B-3E59-A1FD-2A46991552B9}"/>
          </ac:picMkLst>
        </pc:picChg>
        <pc:picChg chg="mod">
          <ac:chgData name="PAMELA CINTIA SERPA SANTIAGO" userId="cc19aca6-cb0e-4bb9-8de0-f399b6b24b6b" providerId="ADAL" clId="{80A76004-CB50-4D17-B43E-E2ED96BD2545}" dt="2026-04-17T21:14:42.831" v="22" actId="1035"/>
          <ac:picMkLst>
            <pc:docMk/>
            <pc:sldMk cId="498183333" sldId="369"/>
            <ac:picMk id="166" creationId="{FEE646E2-C9CD-BC4A-247D-DCB038AE1D5E}"/>
          </ac:picMkLst>
        </pc:picChg>
        <pc:picChg chg="mod">
          <ac:chgData name="PAMELA CINTIA SERPA SANTIAGO" userId="cc19aca6-cb0e-4bb9-8de0-f399b6b24b6b" providerId="ADAL" clId="{80A76004-CB50-4D17-B43E-E2ED96BD2545}" dt="2026-04-17T21:14:42.831" v="22" actId="1035"/>
          <ac:picMkLst>
            <pc:docMk/>
            <pc:sldMk cId="498183333" sldId="369"/>
            <ac:picMk id="167" creationId="{D220DD49-6253-E2CB-5978-FC4F99D89932}"/>
          </ac:picMkLst>
        </pc:picChg>
        <pc:picChg chg="mod">
          <ac:chgData name="PAMELA CINTIA SERPA SANTIAGO" userId="cc19aca6-cb0e-4bb9-8de0-f399b6b24b6b" providerId="ADAL" clId="{80A76004-CB50-4D17-B43E-E2ED96BD2545}" dt="2026-04-17T21:18:14.304" v="118" actId="1076"/>
          <ac:picMkLst>
            <pc:docMk/>
            <pc:sldMk cId="498183333" sldId="369"/>
            <ac:picMk id="239" creationId="{BBFCDEBC-AB92-2763-1F16-81296D7CE54A}"/>
          </ac:picMkLst>
        </pc:picChg>
        <pc:cxnChg chg="add mod">
          <ac:chgData name="PAMELA CINTIA SERPA SANTIAGO" userId="cc19aca6-cb0e-4bb9-8de0-f399b6b24b6b" providerId="ADAL" clId="{80A76004-CB50-4D17-B43E-E2ED96BD2545}" dt="2026-04-17T21:13:18.875" v="3" actId="14100"/>
          <ac:cxnSpMkLst>
            <pc:docMk/>
            <pc:sldMk cId="498183333" sldId="369"/>
            <ac:cxnSpMk id="4" creationId="{42712807-1882-4998-CF35-8D0EE0A5CEF4}"/>
          </ac:cxnSpMkLst>
        </pc:cxnChg>
        <pc:cxnChg chg="mod">
          <ac:chgData name="PAMELA CINTIA SERPA SANTIAGO" userId="cc19aca6-cb0e-4bb9-8de0-f399b6b24b6b" providerId="ADAL" clId="{80A76004-CB50-4D17-B43E-E2ED96BD2545}" dt="2026-04-17T21:16:27.627" v="102" actId="1076"/>
          <ac:cxnSpMkLst>
            <pc:docMk/>
            <pc:sldMk cId="498183333" sldId="369"/>
            <ac:cxnSpMk id="51" creationId="{4ED65F92-9377-73BC-F554-E50F3D2976C4}"/>
          </ac:cxnSpMkLst>
        </pc:cxnChg>
        <pc:cxnChg chg="mod">
          <ac:chgData name="PAMELA CINTIA SERPA SANTIAGO" userId="cc19aca6-cb0e-4bb9-8de0-f399b6b24b6b" providerId="ADAL" clId="{80A76004-CB50-4D17-B43E-E2ED96BD2545}" dt="2026-04-17T21:14:23.874" v="15" actId="14100"/>
          <ac:cxnSpMkLst>
            <pc:docMk/>
            <pc:sldMk cId="498183333" sldId="369"/>
            <ac:cxnSpMk id="61" creationId="{2AD18CDD-C7B7-D255-962C-9A4496A8AB5D}"/>
          </ac:cxnSpMkLst>
        </pc:cxnChg>
        <pc:cxnChg chg="mod">
          <ac:chgData name="PAMELA CINTIA SERPA SANTIAGO" userId="cc19aca6-cb0e-4bb9-8de0-f399b6b24b6b" providerId="ADAL" clId="{80A76004-CB50-4D17-B43E-E2ED96BD2545}" dt="2026-04-17T21:16:36.354" v="104" actId="14100"/>
          <ac:cxnSpMkLst>
            <pc:docMk/>
            <pc:sldMk cId="498183333" sldId="369"/>
            <ac:cxnSpMk id="62" creationId="{44D55D62-B0BA-DC06-E1E0-61682D0E9346}"/>
          </ac:cxnSpMkLst>
        </pc:cxnChg>
        <pc:cxnChg chg="mod">
          <ac:chgData name="PAMELA CINTIA SERPA SANTIAGO" userId="cc19aca6-cb0e-4bb9-8de0-f399b6b24b6b" providerId="ADAL" clId="{80A76004-CB50-4D17-B43E-E2ED96BD2545}" dt="2026-04-17T21:17:51.187" v="113" actId="14100"/>
          <ac:cxnSpMkLst>
            <pc:docMk/>
            <pc:sldMk cId="498183333" sldId="369"/>
            <ac:cxnSpMk id="70" creationId="{D2F4C333-497C-A42E-E701-144B066BFA9D}"/>
          </ac:cxnSpMkLst>
        </pc:cxnChg>
        <pc:cxnChg chg="mod">
          <ac:chgData name="PAMELA CINTIA SERPA SANTIAGO" userId="cc19aca6-cb0e-4bb9-8de0-f399b6b24b6b" providerId="ADAL" clId="{80A76004-CB50-4D17-B43E-E2ED96BD2545}" dt="2026-04-17T21:15:40.547" v="57" actId="1076"/>
          <ac:cxnSpMkLst>
            <pc:docMk/>
            <pc:sldMk cId="498183333" sldId="369"/>
            <ac:cxnSpMk id="159" creationId="{6AAA40B6-5258-EBDB-F21B-47890F6091BE}"/>
          </ac:cxnSpMkLst>
        </pc:cxnChg>
        <pc:cxnChg chg="mod">
          <ac:chgData name="PAMELA CINTIA SERPA SANTIAGO" userId="cc19aca6-cb0e-4bb9-8de0-f399b6b24b6b" providerId="ADAL" clId="{80A76004-CB50-4D17-B43E-E2ED96BD2545}" dt="2026-04-17T21:14:42.831" v="22" actId="1035"/>
          <ac:cxnSpMkLst>
            <pc:docMk/>
            <pc:sldMk cId="498183333" sldId="369"/>
            <ac:cxnSpMk id="165" creationId="{9B8D85F6-4AF4-97EA-EF8A-82FE77456C6D}"/>
          </ac:cxnSpMkLst>
        </pc:cxnChg>
        <pc:cxnChg chg="mod">
          <ac:chgData name="PAMELA CINTIA SERPA SANTIAGO" userId="cc19aca6-cb0e-4bb9-8de0-f399b6b24b6b" providerId="ADAL" clId="{80A76004-CB50-4D17-B43E-E2ED96BD2545}" dt="2026-04-17T21:17:48.330" v="112" actId="14100"/>
          <ac:cxnSpMkLst>
            <pc:docMk/>
            <pc:sldMk cId="498183333" sldId="369"/>
            <ac:cxnSpMk id="212" creationId="{AC25A1CB-83EC-584B-40D4-8EFD62925728}"/>
          </ac:cxnSpMkLst>
        </pc:cxnChg>
        <pc:cxnChg chg="mod">
          <ac:chgData name="PAMELA CINTIA SERPA SANTIAGO" userId="cc19aca6-cb0e-4bb9-8de0-f399b6b24b6b" providerId="ADAL" clId="{80A76004-CB50-4D17-B43E-E2ED96BD2545}" dt="2026-04-17T21:17:46.397" v="111" actId="14100"/>
          <ac:cxnSpMkLst>
            <pc:docMk/>
            <pc:sldMk cId="498183333" sldId="369"/>
            <ac:cxnSpMk id="213" creationId="{EE0CF272-2E33-F782-D26B-46E6F61304D5}"/>
          </ac:cxnSpMkLst>
        </pc:cxnChg>
        <pc:cxnChg chg="mod">
          <ac:chgData name="PAMELA CINTIA SERPA SANTIAGO" userId="cc19aca6-cb0e-4bb9-8de0-f399b6b24b6b" providerId="ADAL" clId="{80A76004-CB50-4D17-B43E-E2ED96BD2545}" dt="2026-04-17T21:17:19.401" v="108" actId="14100"/>
          <ac:cxnSpMkLst>
            <pc:docMk/>
            <pc:sldMk cId="498183333" sldId="369"/>
            <ac:cxnSpMk id="214" creationId="{96F333B2-211A-F128-FE59-7CA4394233FD}"/>
          </ac:cxnSpMkLst>
        </pc:cxnChg>
      </pc:sldChg>
      <pc:sldChg chg="modSp">
        <pc:chgData name="PAMELA CINTIA SERPA SANTIAGO" userId="cc19aca6-cb0e-4bb9-8de0-f399b6b24b6b" providerId="ADAL" clId="{80A76004-CB50-4D17-B43E-E2ED96BD2545}" dt="2026-04-24T19:18:21.821" v="120" actId="1076"/>
        <pc:sldMkLst>
          <pc:docMk/>
          <pc:sldMk cId="2922952423" sldId="4159"/>
        </pc:sldMkLst>
        <pc:spChg chg="mod">
          <ac:chgData name="PAMELA CINTIA SERPA SANTIAGO" userId="cc19aca6-cb0e-4bb9-8de0-f399b6b24b6b" providerId="ADAL" clId="{80A76004-CB50-4D17-B43E-E2ED96BD2545}" dt="2026-04-24T19:18:21.821" v="120" actId="1076"/>
          <ac:spMkLst>
            <pc:docMk/>
            <pc:sldMk cId="2922952423" sldId="4159"/>
            <ac:spMk id="9" creationId="{7E1D1CD2-6A1B-343C-F0AE-C7B15ECFFF7B}"/>
          </ac:spMkLst>
        </pc:spChg>
        <pc:grpChg chg="mod">
          <ac:chgData name="PAMELA CINTIA SERPA SANTIAGO" userId="cc19aca6-cb0e-4bb9-8de0-f399b6b24b6b" providerId="ADAL" clId="{80A76004-CB50-4D17-B43E-E2ED96BD2545}" dt="2026-04-24T19:18:21.821" v="120" actId="1076"/>
          <ac:grpSpMkLst>
            <pc:docMk/>
            <pc:sldMk cId="2922952423" sldId="4159"/>
            <ac:grpSpMk id="10" creationId="{47F65F32-0BB4-B91D-6EFD-9B1DFA46837C}"/>
          </ac:grpSpMkLst>
        </pc:grpChg>
        <pc:picChg chg="mod">
          <ac:chgData name="PAMELA CINTIA SERPA SANTIAGO" userId="cc19aca6-cb0e-4bb9-8de0-f399b6b24b6b" providerId="ADAL" clId="{80A76004-CB50-4D17-B43E-E2ED96BD2545}" dt="2026-04-24T19:18:21.821" v="120" actId="1076"/>
          <ac:picMkLst>
            <pc:docMk/>
            <pc:sldMk cId="2922952423" sldId="4159"/>
            <ac:picMk id="5" creationId="{F65AC596-1F42-7ADA-0AFA-BF6C51BEAB73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7996EEF-566E-7A88-F308-3D4015628DB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7DBD38-A3EA-998C-B5B7-F0D7645121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3912D-7C6A-43A1-BD4F-844544856533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8E6501-4663-6A70-ADCD-586B90C8C4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B7DFDC-48CD-9984-5DE0-373B2C55F4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673D9B-926C-4BC4-9140-1F67C9ADB12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62269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38F0F6-20E4-4613-A99D-64E50BF15100}" type="datetimeFigureOut">
              <a:rPr lang="pt-BR" smtClean="0"/>
              <a:t>24/04/2026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3435C3-0181-499E-AFEA-AF901D29834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0131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C28DCD-5910-4B91-8868-32B940DB535F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3564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097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617662" y="2362200"/>
            <a:ext cx="1168400" cy="1168400"/>
          </a:xfrm>
          <a:custGeom>
            <a:avLst/>
            <a:gdLst>
              <a:gd name="connsiteX0" fmla="*/ 584200 w 1168400"/>
              <a:gd name="connsiteY0" fmla="*/ 0 h 1168400"/>
              <a:gd name="connsiteX1" fmla="*/ 1168400 w 1168400"/>
              <a:gd name="connsiteY1" fmla="*/ 584200 h 1168400"/>
              <a:gd name="connsiteX2" fmla="*/ 584200 w 1168400"/>
              <a:gd name="connsiteY2" fmla="*/ 1168400 h 1168400"/>
              <a:gd name="connsiteX3" fmla="*/ 0 w 1168400"/>
              <a:gd name="connsiteY3" fmla="*/ 584200 h 1168400"/>
              <a:gd name="connsiteX4" fmla="*/ 584200 w 1168400"/>
              <a:gd name="connsiteY4" fmla="*/ 0 h 116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1168400">
                <a:moveTo>
                  <a:pt x="584200" y="0"/>
                </a:moveTo>
                <a:cubicBezTo>
                  <a:pt x="906845" y="0"/>
                  <a:pt x="1168400" y="261555"/>
                  <a:pt x="1168400" y="584200"/>
                </a:cubicBezTo>
                <a:cubicBezTo>
                  <a:pt x="1168400" y="906845"/>
                  <a:pt x="906845" y="1168400"/>
                  <a:pt x="584200" y="1168400"/>
                </a:cubicBezTo>
                <a:cubicBezTo>
                  <a:pt x="261555" y="1168400"/>
                  <a:pt x="0" y="906845"/>
                  <a:pt x="0" y="584200"/>
                </a:cubicBezTo>
                <a:cubicBezTo>
                  <a:pt x="0" y="261555"/>
                  <a:pt x="261555" y="0"/>
                  <a:pt x="58420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4213754" y="2362200"/>
            <a:ext cx="1168400" cy="1168400"/>
          </a:xfrm>
          <a:custGeom>
            <a:avLst/>
            <a:gdLst>
              <a:gd name="connsiteX0" fmla="*/ 584200 w 1168400"/>
              <a:gd name="connsiteY0" fmla="*/ 0 h 1168400"/>
              <a:gd name="connsiteX1" fmla="*/ 1168400 w 1168400"/>
              <a:gd name="connsiteY1" fmla="*/ 584200 h 1168400"/>
              <a:gd name="connsiteX2" fmla="*/ 584200 w 1168400"/>
              <a:gd name="connsiteY2" fmla="*/ 1168400 h 1168400"/>
              <a:gd name="connsiteX3" fmla="*/ 0 w 1168400"/>
              <a:gd name="connsiteY3" fmla="*/ 584200 h 1168400"/>
              <a:gd name="connsiteX4" fmla="*/ 584200 w 1168400"/>
              <a:gd name="connsiteY4" fmla="*/ 0 h 116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1168400">
                <a:moveTo>
                  <a:pt x="584200" y="0"/>
                </a:moveTo>
                <a:cubicBezTo>
                  <a:pt x="906845" y="0"/>
                  <a:pt x="1168400" y="261555"/>
                  <a:pt x="1168400" y="584200"/>
                </a:cubicBezTo>
                <a:cubicBezTo>
                  <a:pt x="1168400" y="906845"/>
                  <a:pt x="906845" y="1168400"/>
                  <a:pt x="584200" y="1168400"/>
                </a:cubicBezTo>
                <a:cubicBezTo>
                  <a:pt x="261555" y="1168400"/>
                  <a:pt x="0" y="906845"/>
                  <a:pt x="0" y="584200"/>
                </a:cubicBezTo>
                <a:cubicBezTo>
                  <a:pt x="0" y="261555"/>
                  <a:pt x="261555" y="0"/>
                  <a:pt x="58420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809846" y="2362200"/>
            <a:ext cx="1168400" cy="1168400"/>
          </a:xfrm>
          <a:custGeom>
            <a:avLst/>
            <a:gdLst>
              <a:gd name="connsiteX0" fmla="*/ 584200 w 1168400"/>
              <a:gd name="connsiteY0" fmla="*/ 0 h 1168400"/>
              <a:gd name="connsiteX1" fmla="*/ 1168400 w 1168400"/>
              <a:gd name="connsiteY1" fmla="*/ 584200 h 1168400"/>
              <a:gd name="connsiteX2" fmla="*/ 584200 w 1168400"/>
              <a:gd name="connsiteY2" fmla="*/ 1168400 h 1168400"/>
              <a:gd name="connsiteX3" fmla="*/ 0 w 1168400"/>
              <a:gd name="connsiteY3" fmla="*/ 584200 h 1168400"/>
              <a:gd name="connsiteX4" fmla="*/ 584200 w 1168400"/>
              <a:gd name="connsiteY4" fmla="*/ 0 h 116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1168400">
                <a:moveTo>
                  <a:pt x="584200" y="0"/>
                </a:moveTo>
                <a:cubicBezTo>
                  <a:pt x="906845" y="0"/>
                  <a:pt x="1168400" y="261555"/>
                  <a:pt x="1168400" y="584200"/>
                </a:cubicBezTo>
                <a:cubicBezTo>
                  <a:pt x="1168400" y="906845"/>
                  <a:pt x="906845" y="1168400"/>
                  <a:pt x="584200" y="1168400"/>
                </a:cubicBezTo>
                <a:cubicBezTo>
                  <a:pt x="261555" y="1168400"/>
                  <a:pt x="0" y="906845"/>
                  <a:pt x="0" y="584200"/>
                </a:cubicBezTo>
                <a:cubicBezTo>
                  <a:pt x="0" y="261555"/>
                  <a:pt x="261555" y="0"/>
                  <a:pt x="58420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9405937" y="2362200"/>
            <a:ext cx="1168400" cy="1168400"/>
          </a:xfrm>
          <a:custGeom>
            <a:avLst/>
            <a:gdLst>
              <a:gd name="connsiteX0" fmla="*/ 584200 w 1168400"/>
              <a:gd name="connsiteY0" fmla="*/ 0 h 1168400"/>
              <a:gd name="connsiteX1" fmla="*/ 1168400 w 1168400"/>
              <a:gd name="connsiteY1" fmla="*/ 584200 h 1168400"/>
              <a:gd name="connsiteX2" fmla="*/ 584200 w 1168400"/>
              <a:gd name="connsiteY2" fmla="*/ 1168400 h 1168400"/>
              <a:gd name="connsiteX3" fmla="*/ 0 w 1168400"/>
              <a:gd name="connsiteY3" fmla="*/ 584200 h 1168400"/>
              <a:gd name="connsiteX4" fmla="*/ 584200 w 1168400"/>
              <a:gd name="connsiteY4" fmla="*/ 0 h 116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1168400">
                <a:moveTo>
                  <a:pt x="584200" y="0"/>
                </a:moveTo>
                <a:cubicBezTo>
                  <a:pt x="906845" y="0"/>
                  <a:pt x="1168400" y="261555"/>
                  <a:pt x="1168400" y="584200"/>
                </a:cubicBezTo>
                <a:cubicBezTo>
                  <a:pt x="1168400" y="906845"/>
                  <a:pt x="906845" y="1168400"/>
                  <a:pt x="584200" y="1168400"/>
                </a:cubicBezTo>
                <a:cubicBezTo>
                  <a:pt x="261555" y="1168400"/>
                  <a:pt x="0" y="906845"/>
                  <a:pt x="0" y="584200"/>
                </a:cubicBezTo>
                <a:cubicBezTo>
                  <a:pt x="0" y="261555"/>
                  <a:pt x="261555" y="0"/>
                  <a:pt x="58420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2693538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4259072" y="1943100"/>
            <a:ext cx="3015996" cy="4914900"/>
          </a:xfrm>
          <a:custGeom>
            <a:avLst/>
            <a:gdLst>
              <a:gd name="connsiteX0" fmla="*/ 0 w 3015996"/>
              <a:gd name="connsiteY0" fmla="*/ 0 h 4914900"/>
              <a:gd name="connsiteX1" fmla="*/ 3015996 w 3015996"/>
              <a:gd name="connsiteY1" fmla="*/ 0 h 4914900"/>
              <a:gd name="connsiteX2" fmla="*/ 3015996 w 3015996"/>
              <a:gd name="connsiteY2" fmla="*/ 4914900 h 4914900"/>
              <a:gd name="connsiteX3" fmla="*/ 0 w 3015996"/>
              <a:gd name="connsiteY3" fmla="*/ 4914900 h 491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5996" h="4914900">
                <a:moveTo>
                  <a:pt x="0" y="0"/>
                </a:moveTo>
                <a:lnTo>
                  <a:pt x="3015996" y="0"/>
                </a:lnTo>
                <a:lnTo>
                  <a:pt x="3015996" y="4914900"/>
                </a:lnTo>
                <a:lnTo>
                  <a:pt x="0" y="49149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8289803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1397164" y="1473201"/>
            <a:ext cx="9702212" cy="3910275"/>
          </a:xfrm>
          <a:custGeom>
            <a:avLst/>
            <a:gdLst>
              <a:gd name="connsiteX0" fmla="*/ 4057975 w 9702212"/>
              <a:gd name="connsiteY0" fmla="*/ 0 h 3910275"/>
              <a:gd name="connsiteX1" fmla="*/ 4731917 w 9702212"/>
              <a:gd name="connsiteY1" fmla="*/ 97352 h 3910275"/>
              <a:gd name="connsiteX2" fmla="*/ 4731917 w 9702212"/>
              <a:gd name="connsiteY2" fmla="*/ 96383 h 3910275"/>
              <a:gd name="connsiteX3" fmla="*/ 5393046 w 9702212"/>
              <a:gd name="connsiteY3" fmla="*/ 561280 h 3910275"/>
              <a:gd name="connsiteX4" fmla="*/ 6986780 w 9702212"/>
              <a:gd name="connsiteY4" fmla="*/ 1060731 h 3910275"/>
              <a:gd name="connsiteX5" fmla="*/ 7229513 w 9702212"/>
              <a:gd name="connsiteY5" fmla="*/ 1007330 h 3910275"/>
              <a:gd name="connsiteX6" fmla="*/ 7229513 w 9702212"/>
              <a:gd name="connsiteY6" fmla="*/ 1007722 h 3910275"/>
              <a:gd name="connsiteX7" fmla="*/ 7533953 w 9702212"/>
              <a:gd name="connsiteY7" fmla="*/ 989632 h 3910275"/>
              <a:gd name="connsiteX8" fmla="*/ 8973895 w 9702212"/>
              <a:gd name="connsiteY8" fmla="*/ 2251634 h 3910275"/>
              <a:gd name="connsiteX9" fmla="*/ 9689539 w 9702212"/>
              <a:gd name="connsiteY9" fmla="*/ 3124885 h 3910275"/>
              <a:gd name="connsiteX10" fmla="*/ 9229482 w 9702212"/>
              <a:gd name="connsiteY10" fmla="*/ 3888194 h 3910275"/>
              <a:gd name="connsiteX11" fmla="*/ 7239098 w 9702212"/>
              <a:gd name="connsiteY11" fmla="*/ 3903900 h 3910275"/>
              <a:gd name="connsiteX12" fmla="*/ 7229513 w 9702212"/>
              <a:gd name="connsiteY12" fmla="*/ 3903900 h 3910275"/>
              <a:gd name="connsiteX13" fmla="*/ 7229513 w 9702212"/>
              <a:gd name="connsiteY13" fmla="*/ 3903513 h 3910275"/>
              <a:gd name="connsiteX14" fmla="*/ 4731917 w 9702212"/>
              <a:gd name="connsiteY14" fmla="*/ 3903513 h 3910275"/>
              <a:gd name="connsiteX15" fmla="*/ 2215016 w 9702212"/>
              <a:gd name="connsiteY15" fmla="*/ 3903513 h 3910275"/>
              <a:gd name="connsiteX16" fmla="*/ 2199034 w 9702212"/>
              <a:gd name="connsiteY16" fmla="*/ 3903513 h 3910275"/>
              <a:gd name="connsiteX17" fmla="*/ 869387 w 9702212"/>
              <a:gd name="connsiteY17" fmla="*/ 3903513 h 3910275"/>
              <a:gd name="connsiteX18" fmla="*/ 0 w 9702212"/>
              <a:gd name="connsiteY18" fmla="*/ 3068017 h 3910275"/>
              <a:gd name="connsiteX19" fmla="*/ 1623705 w 9702212"/>
              <a:gd name="connsiteY19" fmla="*/ 1764520 h 3910275"/>
              <a:gd name="connsiteX20" fmla="*/ 2215016 w 9702212"/>
              <a:gd name="connsiteY20" fmla="*/ 1032676 h 3910275"/>
              <a:gd name="connsiteX21" fmla="*/ 2215016 w 9702212"/>
              <a:gd name="connsiteY21" fmla="*/ 1033191 h 3910275"/>
              <a:gd name="connsiteX22" fmla="*/ 2847435 w 9702212"/>
              <a:gd name="connsiteY22" fmla="*/ 948399 h 3910275"/>
              <a:gd name="connsiteX23" fmla="*/ 4057975 w 9702212"/>
              <a:gd name="connsiteY23" fmla="*/ 0 h 391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702212" h="3910275">
                <a:moveTo>
                  <a:pt x="4057975" y="0"/>
                </a:moveTo>
                <a:cubicBezTo>
                  <a:pt x="4284752" y="0"/>
                  <a:pt x="4501946" y="12561"/>
                  <a:pt x="4731917" y="97352"/>
                </a:cubicBezTo>
                <a:lnTo>
                  <a:pt x="4731917" y="96383"/>
                </a:lnTo>
                <a:cubicBezTo>
                  <a:pt x="4939518" y="174913"/>
                  <a:pt x="5153507" y="313126"/>
                  <a:pt x="5393046" y="561280"/>
                </a:cubicBezTo>
                <a:cubicBezTo>
                  <a:pt x="5393046" y="561280"/>
                  <a:pt x="6309682" y="162348"/>
                  <a:pt x="6986780" y="1060731"/>
                </a:cubicBezTo>
                <a:cubicBezTo>
                  <a:pt x="6986780" y="1060731"/>
                  <a:pt x="7082596" y="1029318"/>
                  <a:pt x="7229513" y="1007330"/>
                </a:cubicBezTo>
                <a:lnTo>
                  <a:pt x="7229513" y="1007722"/>
                </a:lnTo>
                <a:cubicBezTo>
                  <a:pt x="7315774" y="995943"/>
                  <a:pt x="7419780" y="987366"/>
                  <a:pt x="7533953" y="989632"/>
                </a:cubicBezTo>
                <a:cubicBezTo>
                  <a:pt x="8028698" y="999452"/>
                  <a:pt x="8714315" y="1212882"/>
                  <a:pt x="8973895" y="2251634"/>
                </a:cubicBezTo>
                <a:cubicBezTo>
                  <a:pt x="8973895" y="2251634"/>
                  <a:pt x="9600084" y="2490364"/>
                  <a:pt x="9689539" y="3124885"/>
                </a:cubicBezTo>
                <a:cubicBezTo>
                  <a:pt x="9715098" y="3288227"/>
                  <a:pt x="9753436" y="3812806"/>
                  <a:pt x="9229482" y="3888194"/>
                </a:cubicBezTo>
                <a:cubicBezTo>
                  <a:pt x="8648022" y="3925888"/>
                  <a:pt x="7239098" y="3903900"/>
                  <a:pt x="7239098" y="3903900"/>
                </a:cubicBezTo>
                <a:cubicBezTo>
                  <a:pt x="7239098" y="3903900"/>
                  <a:pt x="7239098" y="3903900"/>
                  <a:pt x="7229513" y="3903900"/>
                </a:cubicBezTo>
                <a:lnTo>
                  <a:pt x="7229513" y="3903513"/>
                </a:lnTo>
                <a:cubicBezTo>
                  <a:pt x="7229513" y="3903513"/>
                  <a:pt x="7229513" y="3903513"/>
                  <a:pt x="4731917" y="3903513"/>
                </a:cubicBezTo>
                <a:cubicBezTo>
                  <a:pt x="4731917" y="3903513"/>
                  <a:pt x="4731917" y="3903513"/>
                  <a:pt x="2215016" y="3903513"/>
                </a:cubicBezTo>
                <a:cubicBezTo>
                  <a:pt x="2215016" y="3903513"/>
                  <a:pt x="2215016" y="3903513"/>
                  <a:pt x="2199034" y="3903513"/>
                </a:cubicBezTo>
                <a:cubicBezTo>
                  <a:pt x="2199034" y="3903513"/>
                  <a:pt x="2199034" y="3903513"/>
                  <a:pt x="869387" y="3903513"/>
                </a:cubicBezTo>
                <a:cubicBezTo>
                  <a:pt x="342002" y="3903513"/>
                  <a:pt x="12786" y="3473201"/>
                  <a:pt x="0" y="3068017"/>
                </a:cubicBezTo>
                <a:cubicBezTo>
                  <a:pt x="0" y="2477517"/>
                  <a:pt x="373964" y="1613754"/>
                  <a:pt x="1623705" y="1764520"/>
                </a:cubicBezTo>
                <a:cubicBezTo>
                  <a:pt x="1623705" y="1522666"/>
                  <a:pt x="1834659" y="1192864"/>
                  <a:pt x="2215016" y="1032676"/>
                </a:cubicBezTo>
                <a:lnTo>
                  <a:pt x="2215016" y="1033191"/>
                </a:lnTo>
                <a:cubicBezTo>
                  <a:pt x="2390687" y="957821"/>
                  <a:pt x="2601494" y="923277"/>
                  <a:pt x="2847435" y="948399"/>
                </a:cubicBezTo>
                <a:cubicBezTo>
                  <a:pt x="2901734" y="398831"/>
                  <a:pt x="3623586" y="0"/>
                  <a:pt x="4057975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7659956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723900" y="723900"/>
            <a:ext cx="3724275" cy="6134100"/>
          </a:xfrm>
          <a:custGeom>
            <a:avLst/>
            <a:gdLst>
              <a:gd name="connsiteX0" fmla="*/ 0 w 3724275"/>
              <a:gd name="connsiteY0" fmla="*/ 0 h 6134100"/>
              <a:gd name="connsiteX1" fmla="*/ 3724275 w 3724275"/>
              <a:gd name="connsiteY1" fmla="*/ 0 h 6134100"/>
              <a:gd name="connsiteX2" fmla="*/ 3724275 w 3724275"/>
              <a:gd name="connsiteY2" fmla="*/ 6134100 h 6134100"/>
              <a:gd name="connsiteX3" fmla="*/ 0 w 3724275"/>
              <a:gd name="connsiteY3" fmla="*/ 6134100 h 613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4275" h="6134100">
                <a:moveTo>
                  <a:pt x="0" y="0"/>
                </a:moveTo>
                <a:lnTo>
                  <a:pt x="3724275" y="0"/>
                </a:lnTo>
                <a:lnTo>
                  <a:pt x="3724275" y="6134100"/>
                </a:lnTo>
                <a:lnTo>
                  <a:pt x="0" y="61341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4254972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723900" y="1823582"/>
            <a:ext cx="6305550" cy="2086466"/>
          </a:xfrm>
          <a:custGeom>
            <a:avLst/>
            <a:gdLst>
              <a:gd name="connsiteX0" fmla="*/ 170923 w 6305550"/>
              <a:gd name="connsiteY0" fmla="*/ 0 h 2086466"/>
              <a:gd name="connsiteX1" fmla="*/ 6134627 w 6305550"/>
              <a:gd name="connsiteY1" fmla="*/ 0 h 2086466"/>
              <a:gd name="connsiteX2" fmla="*/ 6305550 w 6305550"/>
              <a:gd name="connsiteY2" fmla="*/ 170923 h 2086466"/>
              <a:gd name="connsiteX3" fmla="*/ 6305550 w 6305550"/>
              <a:gd name="connsiteY3" fmla="*/ 1915543 h 2086466"/>
              <a:gd name="connsiteX4" fmla="*/ 6134627 w 6305550"/>
              <a:gd name="connsiteY4" fmla="*/ 2086466 h 2086466"/>
              <a:gd name="connsiteX5" fmla="*/ 170923 w 6305550"/>
              <a:gd name="connsiteY5" fmla="*/ 2086466 h 2086466"/>
              <a:gd name="connsiteX6" fmla="*/ 0 w 6305550"/>
              <a:gd name="connsiteY6" fmla="*/ 1915543 h 2086466"/>
              <a:gd name="connsiteX7" fmla="*/ 0 w 6305550"/>
              <a:gd name="connsiteY7" fmla="*/ 170923 h 2086466"/>
              <a:gd name="connsiteX8" fmla="*/ 170923 w 6305550"/>
              <a:gd name="connsiteY8" fmla="*/ 0 h 208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05550" h="2086466">
                <a:moveTo>
                  <a:pt x="170923" y="0"/>
                </a:moveTo>
                <a:lnTo>
                  <a:pt x="6134627" y="0"/>
                </a:lnTo>
                <a:cubicBezTo>
                  <a:pt x="6229025" y="0"/>
                  <a:pt x="6305550" y="76525"/>
                  <a:pt x="6305550" y="170923"/>
                </a:cubicBezTo>
                <a:lnTo>
                  <a:pt x="6305550" y="1915543"/>
                </a:lnTo>
                <a:cubicBezTo>
                  <a:pt x="6305550" y="2009941"/>
                  <a:pt x="6229025" y="2086466"/>
                  <a:pt x="6134627" y="2086466"/>
                </a:cubicBezTo>
                <a:lnTo>
                  <a:pt x="170923" y="2086466"/>
                </a:lnTo>
                <a:cubicBezTo>
                  <a:pt x="76525" y="2086466"/>
                  <a:pt x="0" y="2009941"/>
                  <a:pt x="0" y="1915543"/>
                </a:cubicBezTo>
                <a:lnTo>
                  <a:pt x="0" y="170923"/>
                </a:lnTo>
                <a:cubicBezTo>
                  <a:pt x="0" y="76525"/>
                  <a:pt x="76525" y="0"/>
                  <a:pt x="17092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40817023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962400" cy="6855873"/>
          </a:xfrm>
          <a:custGeom>
            <a:avLst/>
            <a:gdLst>
              <a:gd name="connsiteX0" fmla="*/ 0 w 3962400"/>
              <a:gd name="connsiteY0" fmla="*/ 0 h 6855873"/>
              <a:gd name="connsiteX1" fmla="*/ 183303 w 3962400"/>
              <a:gd name="connsiteY1" fmla="*/ 0 h 6855873"/>
              <a:gd name="connsiteX2" fmla="*/ 3779097 w 3962400"/>
              <a:gd name="connsiteY2" fmla="*/ 0 h 6855873"/>
              <a:gd name="connsiteX3" fmla="*/ 3962400 w 3962400"/>
              <a:gd name="connsiteY3" fmla="*/ 0 h 6855873"/>
              <a:gd name="connsiteX4" fmla="*/ 3834088 w 3962400"/>
              <a:gd name="connsiteY4" fmla="*/ 131257 h 6855873"/>
              <a:gd name="connsiteX5" fmla="*/ 2914518 w 3962400"/>
              <a:gd name="connsiteY5" fmla="*/ 1083631 h 6855873"/>
              <a:gd name="connsiteX6" fmla="*/ 1991893 w 3962400"/>
              <a:gd name="connsiteY6" fmla="*/ 2036005 h 6855873"/>
              <a:gd name="connsiteX7" fmla="*/ 1939957 w 3962400"/>
              <a:gd name="connsiteY7" fmla="*/ 2335148 h 6855873"/>
              <a:gd name="connsiteX8" fmla="*/ 3889079 w 3962400"/>
              <a:gd name="connsiteY8" fmla="*/ 6691039 h 6855873"/>
              <a:gd name="connsiteX9" fmla="*/ 3962400 w 3962400"/>
              <a:gd name="connsiteY9" fmla="*/ 6855873 h 6855873"/>
              <a:gd name="connsiteX10" fmla="*/ 3779097 w 3962400"/>
              <a:gd name="connsiteY10" fmla="*/ 6855873 h 6855873"/>
              <a:gd name="connsiteX11" fmla="*/ 183303 w 3962400"/>
              <a:gd name="connsiteY11" fmla="*/ 6855873 h 6855873"/>
              <a:gd name="connsiteX12" fmla="*/ 0 w 3962400"/>
              <a:gd name="connsiteY12" fmla="*/ 6855873 h 6855873"/>
              <a:gd name="connsiteX13" fmla="*/ 0 w 3962400"/>
              <a:gd name="connsiteY13" fmla="*/ 6672724 h 6855873"/>
              <a:gd name="connsiteX14" fmla="*/ 0 w 3962400"/>
              <a:gd name="connsiteY14" fmla="*/ 183149 h 6855873"/>
              <a:gd name="connsiteX15" fmla="*/ 0 w 3962400"/>
              <a:gd name="connsiteY15" fmla="*/ 0 h 6855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962400" h="6855873">
                <a:moveTo>
                  <a:pt x="0" y="0"/>
                </a:moveTo>
                <a:cubicBezTo>
                  <a:pt x="0" y="0"/>
                  <a:pt x="0" y="0"/>
                  <a:pt x="183303" y="0"/>
                </a:cubicBezTo>
                <a:cubicBezTo>
                  <a:pt x="183303" y="0"/>
                  <a:pt x="183303" y="0"/>
                  <a:pt x="3779097" y="0"/>
                </a:cubicBezTo>
                <a:cubicBezTo>
                  <a:pt x="3779097" y="0"/>
                  <a:pt x="3779097" y="0"/>
                  <a:pt x="3962400" y="0"/>
                </a:cubicBezTo>
                <a:cubicBezTo>
                  <a:pt x="3962400" y="0"/>
                  <a:pt x="3962400" y="0"/>
                  <a:pt x="3834088" y="131257"/>
                </a:cubicBezTo>
                <a:cubicBezTo>
                  <a:pt x="3834088" y="131257"/>
                  <a:pt x="3834088" y="131257"/>
                  <a:pt x="2914518" y="1083631"/>
                </a:cubicBezTo>
                <a:cubicBezTo>
                  <a:pt x="2914518" y="1083631"/>
                  <a:pt x="2914518" y="1083631"/>
                  <a:pt x="1991893" y="2036005"/>
                </a:cubicBezTo>
                <a:cubicBezTo>
                  <a:pt x="1921627" y="2109265"/>
                  <a:pt x="1897186" y="2243574"/>
                  <a:pt x="1939957" y="2335148"/>
                </a:cubicBezTo>
                <a:cubicBezTo>
                  <a:pt x="1939957" y="2335148"/>
                  <a:pt x="1939957" y="2335148"/>
                  <a:pt x="3889079" y="6691039"/>
                </a:cubicBezTo>
                <a:cubicBezTo>
                  <a:pt x="3889079" y="6691039"/>
                  <a:pt x="3889079" y="6691039"/>
                  <a:pt x="3962400" y="6855873"/>
                </a:cubicBezTo>
                <a:cubicBezTo>
                  <a:pt x="3962400" y="6855873"/>
                  <a:pt x="3962400" y="6855873"/>
                  <a:pt x="3779097" y="6855873"/>
                </a:cubicBezTo>
                <a:cubicBezTo>
                  <a:pt x="3779097" y="6855873"/>
                  <a:pt x="3779097" y="6855873"/>
                  <a:pt x="183303" y="6855873"/>
                </a:cubicBezTo>
                <a:cubicBezTo>
                  <a:pt x="183303" y="6855873"/>
                  <a:pt x="183303" y="6855873"/>
                  <a:pt x="0" y="6855873"/>
                </a:cubicBezTo>
                <a:cubicBezTo>
                  <a:pt x="0" y="6855873"/>
                  <a:pt x="0" y="6855873"/>
                  <a:pt x="0" y="6672724"/>
                </a:cubicBezTo>
                <a:cubicBezTo>
                  <a:pt x="0" y="6672724"/>
                  <a:pt x="0" y="6672724"/>
                  <a:pt x="0" y="183149"/>
                </a:cubicBezTo>
                <a:cubicBezTo>
                  <a:pt x="0" y="183149"/>
                  <a:pt x="0" y="183149"/>
                  <a:pt x="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3384433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5410200" y="723900"/>
            <a:ext cx="6057900" cy="2794000"/>
          </a:xfrm>
          <a:custGeom>
            <a:avLst/>
            <a:gdLst>
              <a:gd name="connsiteX0" fmla="*/ 0 w 6057900"/>
              <a:gd name="connsiteY0" fmla="*/ 0 h 2794000"/>
              <a:gd name="connsiteX1" fmla="*/ 6057900 w 6057900"/>
              <a:gd name="connsiteY1" fmla="*/ 0 h 2794000"/>
              <a:gd name="connsiteX2" fmla="*/ 6057900 w 6057900"/>
              <a:gd name="connsiteY2" fmla="*/ 2794000 h 2794000"/>
              <a:gd name="connsiteX3" fmla="*/ 0 w 6057900"/>
              <a:gd name="connsiteY3" fmla="*/ 2794000 h 279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7900" h="2794000">
                <a:moveTo>
                  <a:pt x="0" y="0"/>
                </a:moveTo>
                <a:lnTo>
                  <a:pt x="6057900" y="0"/>
                </a:lnTo>
                <a:lnTo>
                  <a:pt x="6057900" y="2794000"/>
                </a:lnTo>
                <a:lnTo>
                  <a:pt x="0" y="2794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8160413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723900" y="0"/>
            <a:ext cx="10744200" cy="2501900"/>
          </a:xfrm>
          <a:custGeom>
            <a:avLst/>
            <a:gdLst>
              <a:gd name="connsiteX0" fmla="*/ 0 w 10744200"/>
              <a:gd name="connsiteY0" fmla="*/ 0 h 2501900"/>
              <a:gd name="connsiteX1" fmla="*/ 10744200 w 10744200"/>
              <a:gd name="connsiteY1" fmla="*/ 0 h 2501900"/>
              <a:gd name="connsiteX2" fmla="*/ 10744200 w 10744200"/>
              <a:gd name="connsiteY2" fmla="*/ 2501900 h 2501900"/>
              <a:gd name="connsiteX3" fmla="*/ 0 w 10744200"/>
              <a:gd name="connsiteY3" fmla="*/ 2501900 h 25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44200" h="2501900">
                <a:moveTo>
                  <a:pt x="0" y="0"/>
                </a:moveTo>
                <a:lnTo>
                  <a:pt x="10744200" y="0"/>
                </a:lnTo>
                <a:lnTo>
                  <a:pt x="10744200" y="2501900"/>
                </a:lnTo>
                <a:lnTo>
                  <a:pt x="0" y="25019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2444376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5414404" y="1727087"/>
            <a:ext cx="2013427" cy="2256067"/>
          </a:xfrm>
          <a:custGeom>
            <a:avLst/>
            <a:gdLst>
              <a:gd name="connsiteX0" fmla="*/ 1006467 w 2013427"/>
              <a:gd name="connsiteY0" fmla="*/ 0 h 2256067"/>
              <a:gd name="connsiteX1" fmla="*/ 1108472 w 2013427"/>
              <a:gd name="connsiteY1" fmla="*/ 23707 h 2256067"/>
              <a:gd name="connsiteX2" fmla="*/ 1910681 w 2013427"/>
              <a:gd name="connsiteY2" fmla="*/ 487959 h 2256067"/>
              <a:gd name="connsiteX3" fmla="*/ 2013427 w 2013427"/>
              <a:gd name="connsiteY3" fmla="*/ 665758 h 2256067"/>
              <a:gd name="connsiteX4" fmla="*/ 2013427 w 2013427"/>
              <a:gd name="connsiteY4" fmla="*/ 1590311 h 2256067"/>
              <a:gd name="connsiteX5" fmla="*/ 1910681 w 2013427"/>
              <a:gd name="connsiteY5" fmla="*/ 1768109 h 2256067"/>
              <a:gd name="connsiteX6" fmla="*/ 1108472 w 2013427"/>
              <a:gd name="connsiteY6" fmla="*/ 2232361 h 2256067"/>
              <a:gd name="connsiteX7" fmla="*/ 902980 w 2013427"/>
              <a:gd name="connsiteY7" fmla="*/ 2232361 h 2256067"/>
              <a:gd name="connsiteX8" fmla="*/ 102746 w 2013427"/>
              <a:gd name="connsiteY8" fmla="*/ 1768109 h 2256067"/>
              <a:gd name="connsiteX9" fmla="*/ 0 w 2013427"/>
              <a:gd name="connsiteY9" fmla="*/ 1590311 h 2256067"/>
              <a:gd name="connsiteX10" fmla="*/ 0 w 2013427"/>
              <a:gd name="connsiteY10" fmla="*/ 665758 h 2256067"/>
              <a:gd name="connsiteX11" fmla="*/ 102746 w 2013427"/>
              <a:gd name="connsiteY11" fmla="*/ 487959 h 2256067"/>
              <a:gd name="connsiteX12" fmla="*/ 902980 w 2013427"/>
              <a:gd name="connsiteY12" fmla="*/ 23707 h 2256067"/>
              <a:gd name="connsiteX13" fmla="*/ 1006467 w 2013427"/>
              <a:gd name="connsiteY13" fmla="*/ 0 h 2256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13427" h="2256067">
                <a:moveTo>
                  <a:pt x="1006467" y="0"/>
                </a:moveTo>
                <a:cubicBezTo>
                  <a:pt x="1043762" y="0"/>
                  <a:pt x="1080810" y="7902"/>
                  <a:pt x="1108472" y="23707"/>
                </a:cubicBezTo>
                <a:cubicBezTo>
                  <a:pt x="1910681" y="487959"/>
                  <a:pt x="1910681" y="487959"/>
                  <a:pt x="1910681" y="487959"/>
                </a:cubicBezTo>
                <a:cubicBezTo>
                  <a:pt x="1967982" y="519568"/>
                  <a:pt x="2013427" y="600565"/>
                  <a:pt x="2013427" y="665758"/>
                </a:cubicBezTo>
                <a:cubicBezTo>
                  <a:pt x="2013427" y="1590311"/>
                  <a:pt x="2013427" y="1590311"/>
                  <a:pt x="2013427" y="1590311"/>
                </a:cubicBezTo>
                <a:cubicBezTo>
                  <a:pt x="2013427" y="1655504"/>
                  <a:pt x="1967982" y="1736501"/>
                  <a:pt x="1910681" y="1768109"/>
                </a:cubicBezTo>
                <a:cubicBezTo>
                  <a:pt x="1108472" y="2232361"/>
                  <a:pt x="1108472" y="2232361"/>
                  <a:pt x="1108472" y="2232361"/>
                </a:cubicBezTo>
                <a:cubicBezTo>
                  <a:pt x="1053147" y="2263970"/>
                  <a:pt x="960280" y="2263970"/>
                  <a:pt x="902980" y="2232361"/>
                </a:cubicBezTo>
                <a:cubicBezTo>
                  <a:pt x="102746" y="1768109"/>
                  <a:pt x="102746" y="1768109"/>
                  <a:pt x="102746" y="1768109"/>
                </a:cubicBezTo>
                <a:cubicBezTo>
                  <a:pt x="45446" y="1736501"/>
                  <a:pt x="0" y="1655504"/>
                  <a:pt x="0" y="1590311"/>
                </a:cubicBezTo>
                <a:lnTo>
                  <a:pt x="0" y="665758"/>
                </a:lnTo>
                <a:cubicBezTo>
                  <a:pt x="0" y="600565"/>
                  <a:pt x="45446" y="519568"/>
                  <a:pt x="102746" y="487959"/>
                </a:cubicBezTo>
                <a:cubicBezTo>
                  <a:pt x="902980" y="23707"/>
                  <a:pt x="902980" y="23707"/>
                  <a:pt x="902980" y="23707"/>
                </a:cubicBezTo>
                <a:cubicBezTo>
                  <a:pt x="931630" y="7902"/>
                  <a:pt x="969172" y="0"/>
                  <a:pt x="100646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9246629" y="1727087"/>
            <a:ext cx="2013427" cy="2256067"/>
          </a:xfrm>
          <a:custGeom>
            <a:avLst/>
            <a:gdLst>
              <a:gd name="connsiteX0" fmla="*/ 1006467 w 2013427"/>
              <a:gd name="connsiteY0" fmla="*/ 0 h 2256067"/>
              <a:gd name="connsiteX1" fmla="*/ 1108472 w 2013427"/>
              <a:gd name="connsiteY1" fmla="*/ 23707 h 2256067"/>
              <a:gd name="connsiteX2" fmla="*/ 1910681 w 2013427"/>
              <a:gd name="connsiteY2" fmla="*/ 487959 h 2256067"/>
              <a:gd name="connsiteX3" fmla="*/ 2013427 w 2013427"/>
              <a:gd name="connsiteY3" fmla="*/ 665758 h 2256067"/>
              <a:gd name="connsiteX4" fmla="*/ 2013427 w 2013427"/>
              <a:gd name="connsiteY4" fmla="*/ 1590311 h 2256067"/>
              <a:gd name="connsiteX5" fmla="*/ 1910681 w 2013427"/>
              <a:gd name="connsiteY5" fmla="*/ 1768109 h 2256067"/>
              <a:gd name="connsiteX6" fmla="*/ 1108472 w 2013427"/>
              <a:gd name="connsiteY6" fmla="*/ 2232361 h 2256067"/>
              <a:gd name="connsiteX7" fmla="*/ 902980 w 2013427"/>
              <a:gd name="connsiteY7" fmla="*/ 2232361 h 2256067"/>
              <a:gd name="connsiteX8" fmla="*/ 102746 w 2013427"/>
              <a:gd name="connsiteY8" fmla="*/ 1768109 h 2256067"/>
              <a:gd name="connsiteX9" fmla="*/ 0 w 2013427"/>
              <a:gd name="connsiteY9" fmla="*/ 1590311 h 2256067"/>
              <a:gd name="connsiteX10" fmla="*/ 0 w 2013427"/>
              <a:gd name="connsiteY10" fmla="*/ 665758 h 2256067"/>
              <a:gd name="connsiteX11" fmla="*/ 102746 w 2013427"/>
              <a:gd name="connsiteY11" fmla="*/ 487959 h 2256067"/>
              <a:gd name="connsiteX12" fmla="*/ 902980 w 2013427"/>
              <a:gd name="connsiteY12" fmla="*/ 23707 h 2256067"/>
              <a:gd name="connsiteX13" fmla="*/ 1006467 w 2013427"/>
              <a:gd name="connsiteY13" fmla="*/ 0 h 2256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13427" h="2256067">
                <a:moveTo>
                  <a:pt x="1006467" y="0"/>
                </a:moveTo>
                <a:cubicBezTo>
                  <a:pt x="1043762" y="0"/>
                  <a:pt x="1080810" y="7902"/>
                  <a:pt x="1108472" y="23707"/>
                </a:cubicBezTo>
                <a:cubicBezTo>
                  <a:pt x="1910681" y="487959"/>
                  <a:pt x="1910681" y="487959"/>
                  <a:pt x="1910681" y="487959"/>
                </a:cubicBezTo>
                <a:cubicBezTo>
                  <a:pt x="1967982" y="519568"/>
                  <a:pt x="2013427" y="600565"/>
                  <a:pt x="2013427" y="665758"/>
                </a:cubicBezTo>
                <a:cubicBezTo>
                  <a:pt x="2013427" y="1590311"/>
                  <a:pt x="2013427" y="1590311"/>
                  <a:pt x="2013427" y="1590311"/>
                </a:cubicBezTo>
                <a:cubicBezTo>
                  <a:pt x="2013427" y="1655504"/>
                  <a:pt x="1967982" y="1736501"/>
                  <a:pt x="1910681" y="1768109"/>
                </a:cubicBezTo>
                <a:cubicBezTo>
                  <a:pt x="1108472" y="2232361"/>
                  <a:pt x="1108472" y="2232361"/>
                  <a:pt x="1108472" y="2232361"/>
                </a:cubicBezTo>
                <a:cubicBezTo>
                  <a:pt x="1053147" y="2263970"/>
                  <a:pt x="960280" y="2263970"/>
                  <a:pt x="902980" y="2232361"/>
                </a:cubicBezTo>
                <a:cubicBezTo>
                  <a:pt x="102746" y="1768109"/>
                  <a:pt x="102746" y="1768109"/>
                  <a:pt x="102746" y="1768109"/>
                </a:cubicBezTo>
                <a:cubicBezTo>
                  <a:pt x="45445" y="1736501"/>
                  <a:pt x="0" y="1655504"/>
                  <a:pt x="0" y="1590311"/>
                </a:cubicBezTo>
                <a:lnTo>
                  <a:pt x="0" y="665758"/>
                </a:lnTo>
                <a:cubicBezTo>
                  <a:pt x="0" y="600565"/>
                  <a:pt x="45445" y="519568"/>
                  <a:pt x="102746" y="487959"/>
                </a:cubicBezTo>
                <a:cubicBezTo>
                  <a:pt x="902980" y="23707"/>
                  <a:pt x="902980" y="23707"/>
                  <a:pt x="902980" y="23707"/>
                </a:cubicBezTo>
                <a:cubicBezTo>
                  <a:pt x="931630" y="7902"/>
                  <a:pt x="969172" y="0"/>
                  <a:pt x="100646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2610837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723900" y="3136900"/>
            <a:ext cx="2946400" cy="2997200"/>
          </a:xfrm>
          <a:custGeom>
            <a:avLst/>
            <a:gdLst>
              <a:gd name="connsiteX0" fmla="*/ 0 w 2946400"/>
              <a:gd name="connsiteY0" fmla="*/ 0 h 2997200"/>
              <a:gd name="connsiteX1" fmla="*/ 2946400 w 2946400"/>
              <a:gd name="connsiteY1" fmla="*/ 0 h 2997200"/>
              <a:gd name="connsiteX2" fmla="*/ 2946400 w 2946400"/>
              <a:gd name="connsiteY2" fmla="*/ 2997200 h 2997200"/>
              <a:gd name="connsiteX3" fmla="*/ 0 w 2946400"/>
              <a:gd name="connsiteY3" fmla="*/ 2997200 h 299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6400" h="2997200">
                <a:moveTo>
                  <a:pt x="0" y="0"/>
                </a:moveTo>
                <a:lnTo>
                  <a:pt x="2946400" y="0"/>
                </a:lnTo>
                <a:lnTo>
                  <a:pt x="2946400" y="2997200"/>
                </a:lnTo>
                <a:lnTo>
                  <a:pt x="0" y="29972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82100" cy="3733800"/>
          </a:xfrm>
          <a:custGeom>
            <a:avLst/>
            <a:gdLst>
              <a:gd name="connsiteX0" fmla="*/ 0 w 9182100"/>
              <a:gd name="connsiteY0" fmla="*/ 0 h 3733800"/>
              <a:gd name="connsiteX1" fmla="*/ 9182100 w 9182100"/>
              <a:gd name="connsiteY1" fmla="*/ 0 h 3733800"/>
              <a:gd name="connsiteX2" fmla="*/ 9182100 w 9182100"/>
              <a:gd name="connsiteY2" fmla="*/ 3733800 h 3733800"/>
              <a:gd name="connsiteX3" fmla="*/ 0 w 9182100"/>
              <a:gd name="connsiteY3" fmla="*/ 3733800 h 373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82100" h="3733800">
                <a:moveTo>
                  <a:pt x="0" y="0"/>
                </a:moveTo>
                <a:lnTo>
                  <a:pt x="9182100" y="0"/>
                </a:lnTo>
                <a:lnTo>
                  <a:pt x="9182100" y="3733800"/>
                </a:lnTo>
                <a:lnTo>
                  <a:pt x="0" y="37338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5977811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4127500"/>
            <a:ext cx="12192000" cy="2730500"/>
          </a:xfrm>
          <a:custGeom>
            <a:avLst/>
            <a:gdLst>
              <a:gd name="connsiteX0" fmla="*/ 0 w 12192000"/>
              <a:gd name="connsiteY0" fmla="*/ 0 h 2730500"/>
              <a:gd name="connsiteX1" fmla="*/ 12192000 w 12192000"/>
              <a:gd name="connsiteY1" fmla="*/ 0 h 2730500"/>
              <a:gd name="connsiteX2" fmla="*/ 12192000 w 12192000"/>
              <a:gd name="connsiteY2" fmla="*/ 2730500 h 2730500"/>
              <a:gd name="connsiteX3" fmla="*/ 0 w 12192000"/>
              <a:gd name="connsiteY3" fmla="*/ 2730500 h 273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730500">
                <a:moveTo>
                  <a:pt x="0" y="0"/>
                </a:moveTo>
                <a:lnTo>
                  <a:pt x="12192000" y="0"/>
                </a:lnTo>
                <a:lnTo>
                  <a:pt x="12192000" y="2730500"/>
                </a:lnTo>
                <a:lnTo>
                  <a:pt x="0" y="27305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9233973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6562725" y="2006600"/>
            <a:ext cx="3762375" cy="4851400"/>
          </a:xfrm>
          <a:custGeom>
            <a:avLst/>
            <a:gdLst>
              <a:gd name="connsiteX0" fmla="*/ 0 w 3762375"/>
              <a:gd name="connsiteY0" fmla="*/ 0 h 4851400"/>
              <a:gd name="connsiteX1" fmla="*/ 3762375 w 3762375"/>
              <a:gd name="connsiteY1" fmla="*/ 0 h 4851400"/>
              <a:gd name="connsiteX2" fmla="*/ 3762375 w 3762375"/>
              <a:gd name="connsiteY2" fmla="*/ 4851400 h 4851400"/>
              <a:gd name="connsiteX3" fmla="*/ 0 w 3762375"/>
              <a:gd name="connsiteY3" fmla="*/ 485140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2375" h="4851400">
                <a:moveTo>
                  <a:pt x="0" y="0"/>
                </a:moveTo>
                <a:lnTo>
                  <a:pt x="3762375" y="0"/>
                </a:lnTo>
                <a:lnTo>
                  <a:pt x="3762375" y="4851400"/>
                </a:lnTo>
                <a:lnTo>
                  <a:pt x="0" y="48514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8658627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610100" y="2387600"/>
            <a:ext cx="3238500" cy="4470400"/>
          </a:xfrm>
          <a:custGeom>
            <a:avLst/>
            <a:gdLst>
              <a:gd name="connsiteX0" fmla="*/ 0 w 3238500"/>
              <a:gd name="connsiteY0" fmla="*/ 0 h 4470400"/>
              <a:gd name="connsiteX1" fmla="*/ 3238500 w 3238500"/>
              <a:gd name="connsiteY1" fmla="*/ 0 h 4470400"/>
              <a:gd name="connsiteX2" fmla="*/ 3238500 w 3238500"/>
              <a:gd name="connsiteY2" fmla="*/ 4470400 h 4470400"/>
              <a:gd name="connsiteX3" fmla="*/ 0 w 3238500"/>
              <a:gd name="connsiteY3" fmla="*/ 4470400 h 447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8500" h="4470400">
                <a:moveTo>
                  <a:pt x="0" y="0"/>
                </a:moveTo>
                <a:lnTo>
                  <a:pt x="3238500" y="0"/>
                </a:lnTo>
                <a:lnTo>
                  <a:pt x="3238500" y="4470400"/>
                </a:lnTo>
                <a:lnTo>
                  <a:pt x="0" y="44704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8184410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64190" y="1987337"/>
            <a:ext cx="3670734" cy="3670734"/>
          </a:xfrm>
          <a:custGeom>
            <a:avLst/>
            <a:gdLst>
              <a:gd name="connsiteX0" fmla="*/ 1835367 w 3670734"/>
              <a:gd name="connsiteY0" fmla="*/ 0 h 3670734"/>
              <a:gd name="connsiteX1" fmla="*/ 2074856 w 3670734"/>
              <a:gd name="connsiteY1" fmla="*/ 99200 h 3670734"/>
              <a:gd name="connsiteX2" fmla="*/ 3571534 w 3670734"/>
              <a:gd name="connsiteY2" fmla="*/ 1595878 h 3670734"/>
              <a:gd name="connsiteX3" fmla="*/ 3571534 w 3670734"/>
              <a:gd name="connsiteY3" fmla="*/ 2074856 h 3670734"/>
              <a:gd name="connsiteX4" fmla="*/ 2074856 w 3670734"/>
              <a:gd name="connsiteY4" fmla="*/ 3571534 h 3670734"/>
              <a:gd name="connsiteX5" fmla="*/ 1595878 w 3670734"/>
              <a:gd name="connsiteY5" fmla="*/ 3571534 h 3670734"/>
              <a:gd name="connsiteX6" fmla="*/ 99200 w 3670734"/>
              <a:gd name="connsiteY6" fmla="*/ 2074856 h 3670734"/>
              <a:gd name="connsiteX7" fmla="*/ 99200 w 3670734"/>
              <a:gd name="connsiteY7" fmla="*/ 1595878 h 3670734"/>
              <a:gd name="connsiteX8" fmla="*/ 1595878 w 3670734"/>
              <a:gd name="connsiteY8" fmla="*/ 99200 h 3670734"/>
              <a:gd name="connsiteX9" fmla="*/ 1835367 w 3670734"/>
              <a:gd name="connsiteY9" fmla="*/ 0 h 367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70734" h="3670734">
                <a:moveTo>
                  <a:pt x="1835367" y="0"/>
                </a:moveTo>
                <a:cubicBezTo>
                  <a:pt x="1922045" y="0"/>
                  <a:pt x="2008723" y="33067"/>
                  <a:pt x="2074856" y="99200"/>
                </a:cubicBezTo>
                <a:lnTo>
                  <a:pt x="3571534" y="1595878"/>
                </a:lnTo>
                <a:cubicBezTo>
                  <a:pt x="3703801" y="1728144"/>
                  <a:pt x="3703801" y="1942590"/>
                  <a:pt x="3571534" y="2074856"/>
                </a:cubicBezTo>
                <a:lnTo>
                  <a:pt x="2074856" y="3571534"/>
                </a:lnTo>
                <a:cubicBezTo>
                  <a:pt x="1942590" y="3703801"/>
                  <a:pt x="1728144" y="3703801"/>
                  <a:pt x="1595878" y="3571534"/>
                </a:cubicBezTo>
                <a:lnTo>
                  <a:pt x="99200" y="2074856"/>
                </a:lnTo>
                <a:cubicBezTo>
                  <a:pt x="-33066" y="1942590"/>
                  <a:pt x="-33066" y="1728144"/>
                  <a:pt x="99200" y="1595878"/>
                </a:cubicBezTo>
                <a:lnTo>
                  <a:pt x="1595878" y="99200"/>
                </a:lnTo>
                <a:cubicBezTo>
                  <a:pt x="1662011" y="33067"/>
                  <a:pt x="1748689" y="0"/>
                  <a:pt x="183536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7747441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5591175" y="1679574"/>
            <a:ext cx="4886325" cy="5178426"/>
          </a:xfrm>
          <a:custGeom>
            <a:avLst/>
            <a:gdLst>
              <a:gd name="connsiteX0" fmla="*/ 0 w 4886325"/>
              <a:gd name="connsiteY0" fmla="*/ 0 h 5178426"/>
              <a:gd name="connsiteX1" fmla="*/ 4886325 w 4886325"/>
              <a:gd name="connsiteY1" fmla="*/ 0 h 5178426"/>
              <a:gd name="connsiteX2" fmla="*/ 4886325 w 4886325"/>
              <a:gd name="connsiteY2" fmla="*/ 5178426 h 5178426"/>
              <a:gd name="connsiteX3" fmla="*/ 0 w 4886325"/>
              <a:gd name="connsiteY3" fmla="*/ 5178426 h 51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6325" h="5178426">
                <a:moveTo>
                  <a:pt x="0" y="0"/>
                </a:moveTo>
                <a:lnTo>
                  <a:pt x="4886325" y="0"/>
                </a:lnTo>
                <a:lnTo>
                  <a:pt x="4886325" y="5178426"/>
                </a:lnTo>
                <a:lnTo>
                  <a:pt x="0" y="517842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2006056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9918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43AE9D-3851-4D8B-E4E8-2EAC531F5B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30A3B46-CD80-48AE-44A8-A1FB0B4A9F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D5B0B30-D08C-CF40-F809-3604F1083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8D5A-61D7-4519-89F1-F22553C1B2A2}" type="datetimeFigureOut">
              <a:rPr lang="pt-BR" smtClean="0"/>
              <a:t>24/04/2026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F4167F3-6FDD-66F8-42A5-7EB9265ED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D177952-070F-107F-89F7-DACE027E0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ACD23-91CB-4079-ACFB-1A33392C8E8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380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2761342" cy="6858000"/>
          </a:xfrm>
          <a:custGeom>
            <a:avLst/>
            <a:gdLst>
              <a:gd name="connsiteX0" fmla="*/ 0 w 2761342"/>
              <a:gd name="connsiteY0" fmla="*/ 0 h 6858000"/>
              <a:gd name="connsiteX1" fmla="*/ 2761342 w 2761342"/>
              <a:gd name="connsiteY1" fmla="*/ 0 h 6858000"/>
              <a:gd name="connsiteX2" fmla="*/ 2761342 w 2761342"/>
              <a:gd name="connsiteY2" fmla="*/ 6858000 h 6858000"/>
              <a:gd name="connsiteX3" fmla="*/ 0 w 27613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1342" h="6858000">
                <a:moveTo>
                  <a:pt x="0" y="0"/>
                </a:moveTo>
                <a:lnTo>
                  <a:pt x="2761342" y="0"/>
                </a:lnTo>
                <a:lnTo>
                  <a:pt x="276134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1876407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147408" y="0"/>
            <a:ext cx="3320693" cy="6134100"/>
          </a:xfrm>
          <a:custGeom>
            <a:avLst/>
            <a:gdLst>
              <a:gd name="connsiteX0" fmla="*/ 0 w 3320693"/>
              <a:gd name="connsiteY0" fmla="*/ 0 h 6134100"/>
              <a:gd name="connsiteX1" fmla="*/ 3320693 w 3320693"/>
              <a:gd name="connsiteY1" fmla="*/ 0 h 6134100"/>
              <a:gd name="connsiteX2" fmla="*/ 3320693 w 3320693"/>
              <a:gd name="connsiteY2" fmla="*/ 6134100 h 6134100"/>
              <a:gd name="connsiteX3" fmla="*/ 0 w 3320693"/>
              <a:gd name="connsiteY3" fmla="*/ 6134100 h 613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20693" h="6134100">
                <a:moveTo>
                  <a:pt x="0" y="0"/>
                </a:moveTo>
                <a:lnTo>
                  <a:pt x="3320693" y="0"/>
                </a:lnTo>
                <a:lnTo>
                  <a:pt x="3320693" y="6134100"/>
                </a:lnTo>
                <a:lnTo>
                  <a:pt x="0" y="61341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4175796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723900" y="1841856"/>
            <a:ext cx="3975100" cy="2222500"/>
          </a:xfrm>
          <a:custGeom>
            <a:avLst/>
            <a:gdLst>
              <a:gd name="connsiteX0" fmla="*/ 0 w 3975100"/>
              <a:gd name="connsiteY0" fmla="*/ 0 h 2222500"/>
              <a:gd name="connsiteX1" fmla="*/ 3975100 w 3975100"/>
              <a:gd name="connsiteY1" fmla="*/ 0 h 2222500"/>
              <a:gd name="connsiteX2" fmla="*/ 3975100 w 3975100"/>
              <a:gd name="connsiteY2" fmla="*/ 2222500 h 2222500"/>
              <a:gd name="connsiteX3" fmla="*/ 0 w 3975100"/>
              <a:gd name="connsiteY3" fmla="*/ 2222500 h 222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100" h="2222500">
                <a:moveTo>
                  <a:pt x="0" y="0"/>
                </a:moveTo>
                <a:lnTo>
                  <a:pt x="3975100" y="0"/>
                </a:lnTo>
                <a:lnTo>
                  <a:pt x="3975100" y="2222500"/>
                </a:lnTo>
                <a:lnTo>
                  <a:pt x="0" y="22225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2694302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1200151" y="3435352"/>
            <a:ext cx="5152426" cy="2698749"/>
          </a:xfrm>
          <a:custGeom>
            <a:avLst/>
            <a:gdLst>
              <a:gd name="connsiteX0" fmla="*/ 0 w 5152426"/>
              <a:gd name="connsiteY0" fmla="*/ 0 h 2698749"/>
              <a:gd name="connsiteX1" fmla="*/ 1481903 w 5152426"/>
              <a:gd name="connsiteY1" fmla="*/ 0 h 2698749"/>
              <a:gd name="connsiteX2" fmla="*/ 1717475 w 5152426"/>
              <a:gd name="connsiteY2" fmla="*/ 0 h 2698749"/>
              <a:gd name="connsiteX3" fmla="*/ 3434951 w 5152426"/>
              <a:gd name="connsiteY3" fmla="*/ 0 h 2698749"/>
              <a:gd name="connsiteX4" fmla="*/ 3670524 w 5152426"/>
              <a:gd name="connsiteY4" fmla="*/ 0 h 2698749"/>
              <a:gd name="connsiteX5" fmla="*/ 5152426 w 5152426"/>
              <a:gd name="connsiteY5" fmla="*/ 0 h 2698749"/>
              <a:gd name="connsiteX6" fmla="*/ 5152426 w 5152426"/>
              <a:gd name="connsiteY6" fmla="*/ 2698749 h 2698749"/>
              <a:gd name="connsiteX7" fmla="*/ 3670524 w 5152426"/>
              <a:gd name="connsiteY7" fmla="*/ 2698749 h 2698749"/>
              <a:gd name="connsiteX8" fmla="*/ 3434951 w 5152426"/>
              <a:gd name="connsiteY8" fmla="*/ 2698749 h 2698749"/>
              <a:gd name="connsiteX9" fmla="*/ 1717475 w 5152426"/>
              <a:gd name="connsiteY9" fmla="*/ 2698749 h 2698749"/>
              <a:gd name="connsiteX10" fmla="*/ 1481903 w 5152426"/>
              <a:gd name="connsiteY10" fmla="*/ 2698749 h 2698749"/>
              <a:gd name="connsiteX11" fmla="*/ 0 w 5152426"/>
              <a:gd name="connsiteY11" fmla="*/ 2698749 h 269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52426" h="2698749">
                <a:moveTo>
                  <a:pt x="0" y="0"/>
                </a:moveTo>
                <a:lnTo>
                  <a:pt x="1481903" y="0"/>
                </a:lnTo>
                <a:lnTo>
                  <a:pt x="1717475" y="0"/>
                </a:lnTo>
                <a:lnTo>
                  <a:pt x="3434951" y="0"/>
                </a:lnTo>
                <a:lnTo>
                  <a:pt x="3670524" y="0"/>
                </a:lnTo>
                <a:lnTo>
                  <a:pt x="5152426" y="0"/>
                </a:lnTo>
                <a:lnTo>
                  <a:pt x="5152426" y="2698749"/>
                </a:lnTo>
                <a:lnTo>
                  <a:pt x="3670524" y="2698749"/>
                </a:lnTo>
                <a:lnTo>
                  <a:pt x="3434951" y="2698749"/>
                </a:lnTo>
                <a:lnTo>
                  <a:pt x="1717475" y="2698749"/>
                </a:lnTo>
                <a:lnTo>
                  <a:pt x="1481903" y="2698749"/>
                </a:lnTo>
                <a:lnTo>
                  <a:pt x="0" y="269874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2245908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4524376" y="2075380"/>
            <a:ext cx="3552824" cy="4782620"/>
          </a:xfrm>
          <a:custGeom>
            <a:avLst/>
            <a:gdLst>
              <a:gd name="connsiteX0" fmla="*/ 0 w 3552824"/>
              <a:gd name="connsiteY0" fmla="*/ 0 h 4782620"/>
              <a:gd name="connsiteX1" fmla="*/ 3552824 w 3552824"/>
              <a:gd name="connsiteY1" fmla="*/ 0 h 4782620"/>
              <a:gd name="connsiteX2" fmla="*/ 3552824 w 3552824"/>
              <a:gd name="connsiteY2" fmla="*/ 4782620 h 4782620"/>
              <a:gd name="connsiteX3" fmla="*/ 0 w 3552824"/>
              <a:gd name="connsiteY3" fmla="*/ 4782620 h 4782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2824" h="4782620">
                <a:moveTo>
                  <a:pt x="0" y="0"/>
                </a:moveTo>
                <a:lnTo>
                  <a:pt x="3552824" y="0"/>
                </a:lnTo>
                <a:lnTo>
                  <a:pt x="3552824" y="4782620"/>
                </a:lnTo>
                <a:lnTo>
                  <a:pt x="0" y="478262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625888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2443163" y="2871788"/>
            <a:ext cx="1614488" cy="1616076"/>
          </a:xfrm>
          <a:custGeom>
            <a:avLst/>
            <a:gdLst>
              <a:gd name="connsiteX0" fmla="*/ 807244 w 1614488"/>
              <a:gd name="connsiteY0" fmla="*/ 0 h 1616076"/>
              <a:gd name="connsiteX1" fmla="*/ 1614488 w 1614488"/>
              <a:gd name="connsiteY1" fmla="*/ 808038 h 1616076"/>
              <a:gd name="connsiteX2" fmla="*/ 807244 w 1614488"/>
              <a:gd name="connsiteY2" fmla="*/ 1616076 h 1616076"/>
              <a:gd name="connsiteX3" fmla="*/ 0 w 1614488"/>
              <a:gd name="connsiteY3" fmla="*/ 808038 h 1616076"/>
              <a:gd name="connsiteX4" fmla="*/ 807244 w 1614488"/>
              <a:gd name="connsiteY4" fmla="*/ 0 h 1616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4488" h="1616076">
                <a:moveTo>
                  <a:pt x="807244" y="0"/>
                </a:moveTo>
                <a:cubicBezTo>
                  <a:pt x="1253073" y="0"/>
                  <a:pt x="1614488" y="361771"/>
                  <a:pt x="1614488" y="808038"/>
                </a:cubicBezTo>
                <a:cubicBezTo>
                  <a:pt x="1614488" y="1254305"/>
                  <a:pt x="1253073" y="1616076"/>
                  <a:pt x="807244" y="1616076"/>
                </a:cubicBezTo>
                <a:cubicBezTo>
                  <a:pt x="361415" y="1616076"/>
                  <a:pt x="0" y="1254305"/>
                  <a:pt x="0" y="808038"/>
                </a:cubicBezTo>
                <a:cubicBezTo>
                  <a:pt x="0" y="361771"/>
                  <a:pt x="361415" y="0"/>
                  <a:pt x="807244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3981095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576613" y="1618147"/>
            <a:ext cx="1190056" cy="1190056"/>
          </a:xfrm>
          <a:custGeom>
            <a:avLst/>
            <a:gdLst>
              <a:gd name="connsiteX0" fmla="*/ 595028 w 1190056"/>
              <a:gd name="connsiteY0" fmla="*/ 0 h 1190056"/>
              <a:gd name="connsiteX1" fmla="*/ 1190056 w 1190056"/>
              <a:gd name="connsiteY1" fmla="*/ 595028 h 1190056"/>
              <a:gd name="connsiteX2" fmla="*/ 595028 w 1190056"/>
              <a:gd name="connsiteY2" fmla="*/ 1190056 h 1190056"/>
              <a:gd name="connsiteX3" fmla="*/ 0 w 1190056"/>
              <a:gd name="connsiteY3" fmla="*/ 595028 h 1190056"/>
              <a:gd name="connsiteX4" fmla="*/ 595028 w 1190056"/>
              <a:gd name="connsiteY4" fmla="*/ 0 h 119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0056" h="1190056">
                <a:moveTo>
                  <a:pt x="595028" y="0"/>
                </a:moveTo>
                <a:cubicBezTo>
                  <a:pt x="923653" y="0"/>
                  <a:pt x="1190056" y="266403"/>
                  <a:pt x="1190056" y="595028"/>
                </a:cubicBezTo>
                <a:cubicBezTo>
                  <a:pt x="1190056" y="923653"/>
                  <a:pt x="923653" y="1190056"/>
                  <a:pt x="595028" y="1190056"/>
                </a:cubicBezTo>
                <a:cubicBezTo>
                  <a:pt x="266403" y="1190056"/>
                  <a:pt x="0" y="923653"/>
                  <a:pt x="0" y="595028"/>
                </a:cubicBezTo>
                <a:cubicBezTo>
                  <a:pt x="0" y="266403"/>
                  <a:pt x="266403" y="0"/>
                  <a:pt x="595028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7037172" y="1618147"/>
            <a:ext cx="1190056" cy="1190056"/>
          </a:xfrm>
          <a:custGeom>
            <a:avLst/>
            <a:gdLst>
              <a:gd name="connsiteX0" fmla="*/ 595028 w 1190056"/>
              <a:gd name="connsiteY0" fmla="*/ 0 h 1190056"/>
              <a:gd name="connsiteX1" fmla="*/ 1190056 w 1190056"/>
              <a:gd name="connsiteY1" fmla="*/ 595028 h 1190056"/>
              <a:gd name="connsiteX2" fmla="*/ 595028 w 1190056"/>
              <a:gd name="connsiteY2" fmla="*/ 1190056 h 1190056"/>
              <a:gd name="connsiteX3" fmla="*/ 0 w 1190056"/>
              <a:gd name="connsiteY3" fmla="*/ 595028 h 1190056"/>
              <a:gd name="connsiteX4" fmla="*/ 595028 w 1190056"/>
              <a:gd name="connsiteY4" fmla="*/ 0 h 119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0056" h="1190056">
                <a:moveTo>
                  <a:pt x="595028" y="0"/>
                </a:moveTo>
                <a:cubicBezTo>
                  <a:pt x="923653" y="0"/>
                  <a:pt x="1190056" y="266403"/>
                  <a:pt x="1190056" y="595028"/>
                </a:cubicBezTo>
                <a:cubicBezTo>
                  <a:pt x="1190056" y="923653"/>
                  <a:pt x="923653" y="1190056"/>
                  <a:pt x="595028" y="1190056"/>
                </a:cubicBezTo>
                <a:cubicBezTo>
                  <a:pt x="266403" y="1190056"/>
                  <a:pt x="0" y="923653"/>
                  <a:pt x="0" y="595028"/>
                </a:cubicBezTo>
                <a:cubicBezTo>
                  <a:pt x="0" y="266403"/>
                  <a:pt x="266403" y="0"/>
                  <a:pt x="595028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9497730" y="1618147"/>
            <a:ext cx="1190056" cy="1190056"/>
          </a:xfrm>
          <a:custGeom>
            <a:avLst/>
            <a:gdLst>
              <a:gd name="connsiteX0" fmla="*/ 595028 w 1190056"/>
              <a:gd name="connsiteY0" fmla="*/ 0 h 1190056"/>
              <a:gd name="connsiteX1" fmla="*/ 1190056 w 1190056"/>
              <a:gd name="connsiteY1" fmla="*/ 595028 h 1190056"/>
              <a:gd name="connsiteX2" fmla="*/ 595028 w 1190056"/>
              <a:gd name="connsiteY2" fmla="*/ 1190056 h 1190056"/>
              <a:gd name="connsiteX3" fmla="*/ 0 w 1190056"/>
              <a:gd name="connsiteY3" fmla="*/ 595028 h 1190056"/>
              <a:gd name="connsiteX4" fmla="*/ 595028 w 1190056"/>
              <a:gd name="connsiteY4" fmla="*/ 0 h 119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0056" h="1190056">
                <a:moveTo>
                  <a:pt x="595028" y="0"/>
                </a:moveTo>
                <a:cubicBezTo>
                  <a:pt x="923653" y="0"/>
                  <a:pt x="1190056" y="266403"/>
                  <a:pt x="1190056" y="595028"/>
                </a:cubicBezTo>
                <a:cubicBezTo>
                  <a:pt x="1190056" y="923653"/>
                  <a:pt x="923653" y="1190056"/>
                  <a:pt x="595028" y="1190056"/>
                </a:cubicBezTo>
                <a:cubicBezTo>
                  <a:pt x="266403" y="1190056"/>
                  <a:pt x="0" y="923653"/>
                  <a:pt x="0" y="595028"/>
                </a:cubicBezTo>
                <a:cubicBezTo>
                  <a:pt x="0" y="266403"/>
                  <a:pt x="266403" y="0"/>
                  <a:pt x="595028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668828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0569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2" r:id="rId11"/>
    <p:sldLayoutId id="2147483661" r:id="rId12"/>
    <p:sldLayoutId id="2147483660" r:id="rId13"/>
    <p:sldLayoutId id="2147483659" r:id="rId14"/>
    <p:sldLayoutId id="2147483658" r:id="rId15"/>
    <p:sldLayoutId id="2147483657" r:id="rId16"/>
    <p:sldLayoutId id="2147483655" r:id="rId17"/>
    <p:sldLayoutId id="2147483654" r:id="rId18"/>
    <p:sldLayoutId id="2147483653" r:id="rId19"/>
    <p:sldLayoutId id="2147483656" r:id="rId20"/>
    <p:sldLayoutId id="2147483652" r:id="rId21"/>
    <p:sldLayoutId id="2147483651" r:id="rId22"/>
    <p:sldLayoutId id="2147483650" r:id="rId23"/>
    <p:sldLayoutId id="2147483672" r:id="rId24"/>
    <p:sldLayoutId id="2147483673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6" userDrawn="1">
          <p15:clr>
            <a:srgbClr val="F26B43"/>
          </p15:clr>
        </p15:guide>
        <p15:guide id="2" pos="456" userDrawn="1">
          <p15:clr>
            <a:srgbClr val="F26B43"/>
          </p15:clr>
        </p15:guide>
        <p15:guide id="3" pos="7224" userDrawn="1">
          <p15:clr>
            <a:srgbClr val="F26B43"/>
          </p15:clr>
        </p15:guide>
        <p15:guide id="4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5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5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novofiqueligado/produtoseservicos/cadastrodavenda/ProcessodeEndereco.ashx" TargetMode="External"/><Relationship Id="rId2" Type="http://schemas.openxmlformats.org/officeDocument/2006/relationships/image" Target="../media/image27.sv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29.svg"/><Relationship Id="rId4" Type="http://schemas.openxmlformats.org/officeDocument/2006/relationships/image" Target="../media/image28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-1" y="5349206"/>
            <a:ext cx="6096001" cy="1508793"/>
          </a:xfrm>
          <a:prstGeom prst="rect">
            <a:avLst/>
          </a:prstGeom>
          <a:gradFill flip="none" rotWithShape="1">
            <a:gsLst>
              <a:gs pos="0">
                <a:srgbClr val="880000">
                  <a:shade val="30000"/>
                  <a:satMod val="115000"/>
                </a:srgbClr>
              </a:gs>
              <a:gs pos="50000">
                <a:srgbClr val="880000">
                  <a:shade val="67500"/>
                  <a:satMod val="115000"/>
                </a:srgbClr>
              </a:gs>
              <a:gs pos="100000">
                <a:srgbClr val="88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30">
            <a:extLst>
              <a:ext uri="{FF2B5EF4-FFF2-40B4-BE49-F238E27FC236}">
                <a16:creationId xmlns:a16="http://schemas.microsoft.com/office/drawing/2014/main" id="{86B5DB6A-C503-6AA2-64D4-B74FDD7480B2}"/>
              </a:ext>
            </a:extLst>
          </p:cNvPr>
          <p:cNvSpPr/>
          <p:nvPr/>
        </p:nvSpPr>
        <p:spPr>
          <a:xfrm>
            <a:off x="5311427" y="1248524"/>
            <a:ext cx="847725" cy="847725"/>
          </a:xfrm>
          <a:prstGeom prst="rect">
            <a:avLst/>
          </a:prstGeom>
          <a:solidFill>
            <a:srgbClr val="88000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063162" y="5454764"/>
            <a:ext cx="847725" cy="847725"/>
          </a:xfrm>
          <a:prstGeom prst="rect">
            <a:avLst/>
          </a:prstGeom>
          <a:solidFill>
            <a:srgbClr val="880000"/>
          </a:solidFill>
          <a:ln w="25400">
            <a:solidFill>
              <a:srgbClr val="880000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829040" y="0"/>
            <a:ext cx="3362960" cy="2969176"/>
          </a:xfrm>
          <a:prstGeom prst="rect">
            <a:avLst/>
          </a:prstGeom>
          <a:solidFill>
            <a:srgbClr val="8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Imagem 3" descr="Mulher com vestido colorido&#10;&#10;O conteúdo gerado por IA pode estar incorreto.">
            <a:extLst>
              <a:ext uri="{FF2B5EF4-FFF2-40B4-BE49-F238E27FC236}">
                <a16:creationId xmlns:a16="http://schemas.microsoft.com/office/drawing/2014/main" id="{6DB83E48-BA62-33BD-7DC3-56682EDC560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r="23494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Rectangle 31"/>
          <p:cNvSpPr/>
          <p:nvPr/>
        </p:nvSpPr>
        <p:spPr>
          <a:xfrm>
            <a:off x="79912" y="2934608"/>
            <a:ext cx="5038824" cy="13371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 descr="Logotipo&#10;&#10;O conteúdo gerado por IA pode estar incorreto.">
            <a:extLst>
              <a:ext uri="{FF2B5EF4-FFF2-40B4-BE49-F238E27FC236}">
                <a16:creationId xmlns:a16="http://schemas.microsoft.com/office/drawing/2014/main" id="{54A73779-A211-786A-0602-BCC7AE6DD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3434" y="-1052299"/>
            <a:ext cx="3941198" cy="254443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E934FFC-7BF7-6CB7-BB07-614EB2800936}"/>
              </a:ext>
            </a:extLst>
          </p:cNvPr>
          <p:cNvSpPr txBox="1"/>
          <p:nvPr/>
        </p:nvSpPr>
        <p:spPr>
          <a:xfrm>
            <a:off x="-1743" y="1989727"/>
            <a:ext cx="5346736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3200" b="1" dirty="0">
                <a:latin typeface="AMX"/>
              </a:rPr>
              <a:t>MANUAL DE APOIO FIXA JORNADA SOLAR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643326F-992A-1D0B-C84F-EAD8AE851851}"/>
              </a:ext>
            </a:extLst>
          </p:cNvPr>
          <p:cNvSpPr txBox="1"/>
          <p:nvPr/>
        </p:nvSpPr>
        <p:spPr>
          <a:xfrm>
            <a:off x="-1743" y="3204164"/>
            <a:ext cx="339411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b="1" dirty="0">
                <a:latin typeface="AMX"/>
              </a:rPr>
              <a:t>CANAIS – DIRETOS E INDIRETOS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96764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372F-93F0-50F1-336C-D6A647FE7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802F06CB-D962-5455-D527-395EED28C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6DF39AE4-F6C9-AFFF-5776-6D5C6B4B3FF4}"/>
              </a:ext>
            </a:extLst>
          </p:cNvPr>
          <p:cNvGrpSpPr/>
          <p:nvPr/>
        </p:nvGrpSpPr>
        <p:grpSpPr>
          <a:xfrm>
            <a:off x="8897335" y="2910652"/>
            <a:ext cx="2410586" cy="1140648"/>
            <a:chOff x="8016272" y="2303433"/>
            <a:chExt cx="2839210" cy="1322312"/>
          </a:xfrm>
        </p:grpSpPr>
        <p:sp>
          <p:nvSpPr>
            <p:cNvPr id="5" name="Arredondar Retângulo em um Canto Diagonal 14">
              <a:extLst>
                <a:ext uri="{FF2B5EF4-FFF2-40B4-BE49-F238E27FC236}">
                  <a16:creationId xmlns:a16="http://schemas.microsoft.com/office/drawing/2014/main" id="{D6B0AA86-28C3-E1A9-269E-CA35415FB6DF}"/>
                </a:ext>
              </a:extLst>
            </p:cNvPr>
            <p:cNvSpPr>
              <a:spLocks/>
            </p:cNvSpPr>
            <p:nvPr/>
          </p:nvSpPr>
          <p:spPr>
            <a:xfrm>
              <a:off x="8016272" y="2303433"/>
              <a:ext cx="2839210" cy="1322312"/>
            </a:xfrm>
            <a:prstGeom prst="round2DiagRect">
              <a:avLst/>
            </a:prstGeom>
            <a:noFill/>
            <a:ln w="19050">
              <a:solidFill>
                <a:srgbClr val="88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AMX Light" pitchFamily="2" charset="0"/>
              </a:endParaRP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3AFD9563-0182-482F-AFC9-129CBF9FBFA4}"/>
                </a:ext>
              </a:extLst>
            </p:cNvPr>
            <p:cNvSpPr txBox="1">
              <a:spLocks/>
            </p:cNvSpPr>
            <p:nvPr/>
          </p:nvSpPr>
          <p:spPr>
            <a:xfrm>
              <a:off x="8388564" y="2798625"/>
              <a:ext cx="2101591" cy="60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>
                  <a:latin typeface="AMX" pitchFamily="2" charset="0"/>
                </a:rPr>
                <a:t>Selecione a opção </a:t>
              </a:r>
              <a:r>
                <a:rPr lang="pt-BR" sz="1400" b="1" dirty="0">
                  <a:latin typeface="AMX" pitchFamily="2" charset="0"/>
                </a:rPr>
                <a:t>Fixa.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2135B6E5-3662-7788-2331-0FAC41DF4C95}"/>
              </a:ext>
            </a:extLst>
          </p:cNvPr>
          <p:cNvGrpSpPr/>
          <p:nvPr/>
        </p:nvGrpSpPr>
        <p:grpSpPr>
          <a:xfrm>
            <a:off x="639847" y="919180"/>
            <a:ext cx="7877243" cy="5222046"/>
            <a:chOff x="604128" y="1073961"/>
            <a:chExt cx="7127150" cy="4710078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5750AE2C-4EF0-59B6-0AD7-9FC34D8B75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1301" b="12120"/>
            <a:stretch/>
          </p:blipFill>
          <p:spPr>
            <a:xfrm>
              <a:off x="604128" y="1073961"/>
              <a:ext cx="7127150" cy="47100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9" name="Conector de Seta Reta 8">
              <a:extLst>
                <a:ext uri="{FF2B5EF4-FFF2-40B4-BE49-F238E27FC236}">
                  <a16:creationId xmlns:a16="http://schemas.microsoft.com/office/drawing/2014/main" id="{43C57687-02F9-9790-BA26-2D2DA3C3DD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20059" y="3409108"/>
              <a:ext cx="287546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71120D7E-EDDB-274C-A700-31668542CEBC}"/>
              </a:ext>
            </a:extLst>
          </p:cNvPr>
          <p:cNvGrpSpPr/>
          <p:nvPr/>
        </p:nvGrpSpPr>
        <p:grpSpPr>
          <a:xfrm>
            <a:off x="0" y="0"/>
            <a:ext cx="2257641" cy="403521"/>
            <a:chOff x="0" y="0"/>
            <a:chExt cx="2257641" cy="403521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095F7861-5074-82E9-5A49-529C04889F6F}"/>
                </a:ext>
              </a:extLst>
            </p:cNvPr>
            <p:cNvSpPr txBox="1"/>
            <p:nvPr/>
          </p:nvSpPr>
          <p:spPr>
            <a:xfrm>
              <a:off x="0" y="0"/>
              <a:ext cx="2257641" cy="36000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2400" b="1" dirty="0">
                  <a:latin typeface="AMX"/>
                </a:rPr>
                <a:t>BUSCA DO CNPJ</a:t>
              </a:r>
              <a:endParaRPr lang="pt-BR" dirty="0"/>
            </a:p>
          </p:txBody>
        </p:sp>
        <p:cxnSp>
          <p:nvCxnSpPr>
            <p:cNvPr id="11" name="Straight Connector 17">
              <a:extLst>
                <a:ext uri="{FF2B5EF4-FFF2-40B4-BE49-F238E27FC236}">
                  <a16:creationId xmlns:a16="http://schemas.microsoft.com/office/drawing/2014/main" id="{034B0259-DE70-25DC-6179-9098F8CA0A28}"/>
                </a:ext>
              </a:extLst>
            </p:cNvPr>
            <p:cNvCxnSpPr>
              <a:cxnSpLocks/>
            </p:cNvCxnSpPr>
            <p:nvPr/>
          </p:nvCxnSpPr>
          <p:spPr>
            <a:xfrm>
              <a:off x="75314" y="403521"/>
              <a:ext cx="2124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3801458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1CC0C-8D0F-BABE-A40C-5A7661086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61C7F030-8863-0816-A2FA-D835F69C5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6" name="Arredondar Retângulo em um Canto Diagonal 14">
            <a:extLst>
              <a:ext uri="{FF2B5EF4-FFF2-40B4-BE49-F238E27FC236}">
                <a16:creationId xmlns:a16="http://schemas.microsoft.com/office/drawing/2014/main" id="{7F14EB83-EE72-E328-07FF-A84641C570AB}"/>
              </a:ext>
            </a:extLst>
          </p:cNvPr>
          <p:cNvSpPr>
            <a:spLocks/>
          </p:cNvSpPr>
          <p:nvPr/>
        </p:nvSpPr>
        <p:spPr>
          <a:xfrm>
            <a:off x="8506998" y="3494554"/>
            <a:ext cx="2851548" cy="1977487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O sistema Docusign  vai sugerir assinatura e rubrica;</a:t>
            </a:r>
          </a:p>
          <a:p>
            <a:endParaRPr lang="pt-BR" sz="1400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Clique em </a:t>
            </a:r>
            <a:r>
              <a:rPr lang="pt-BR" sz="1400" b="1" dirty="0">
                <a:solidFill>
                  <a:schemeClr val="tx1"/>
                </a:solidFill>
                <a:latin typeface="AMX" pitchFamily="2" charset="0"/>
              </a:rPr>
              <a:t>Adotar e Rubricar. 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FE2E16A8-016A-6CCC-48B3-597FF695CCD9}"/>
              </a:ext>
            </a:extLst>
          </p:cNvPr>
          <p:cNvGrpSpPr/>
          <p:nvPr/>
        </p:nvGrpSpPr>
        <p:grpSpPr>
          <a:xfrm>
            <a:off x="288272" y="929793"/>
            <a:ext cx="7928627" cy="4810607"/>
            <a:chOff x="-154184" y="1341176"/>
            <a:chExt cx="6858153" cy="3964471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D3A3E3FA-B73B-3251-4BD7-11DBCF4E96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742" t="4950" r="3913" b="2161"/>
            <a:stretch/>
          </p:blipFill>
          <p:spPr>
            <a:xfrm>
              <a:off x="210545" y="1341176"/>
              <a:ext cx="6493424" cy="39644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8" name="Conector de Seta Reta 7">
              <a:extLst>
                <a:ext uri="{FF2B5EF4-FFF2-40B4-BE49-F238E27FC236}">
                  <a16:creationId xmlns:a16="http://schemas.microsoft.com/office/drawing/2014/main" id="{400C7671-88E9-FE20-0582-68D847C28666}"/>
                </a:ext>
              </a:extLst>
            </p:cNvPr>
            <p:cNvCxnSpPr>
              <a:cxnSpLocks/>
            </p:cNvCxnSpPr>
            <p:nvPr/>
          </p:nvCxnSpPr>
          <p:spPr>
            <a:xfrm>
              <a:off x="-154184" y="5133274"/>
              <a:ext cx="486813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8D77FA37-C0AB-29C7-71ED-E3B12BFF323D}"/>
              </a:ext>
            </a:extLst>
          </p:cNvPr>
          <p:cNvGrpSpPr/>
          <p:nvPr/>
        </p:nvGrpSpPr>
        <p:grpSpPr>
          <a:xfrm>
            <a:off x="0" y="0"/>
            <a:ext cx="7111626" cy="1200329"/>
            <a:chOff x="0" y="0"/>
            <a:chExt cx="6198782" cy="1200329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93A0B62C-D2E7-4CF0-360D-B6B4222D4C26}"/>
                </a:ext>
              </a:extLst>
            </p:cNvPr>
            <p:cNvSpPr txBox="1"/>
            <p:nvPr/>
          </p:nvSpPr>
          <p:spPr>
            <a:xfrm>
              <a:off x="0" y="0"/>
              <a:ext cx="6198782" cy="120032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 panose="020B0604020202020204"/>
                </a:rPr>
                <a:t>ASSINATURA DOS DOCUMENTOS – ETAPA CLIENTE</a:t>
              </a:r>
            </a:p>
          </p:txBody>
        </p:sp>
        <p:cxnSp>
          <p:nvCxnSpPr>
            <p:cNvPr id="11" name="Straight Connector 17">
              <a:extLst>
                <a:ext uri="{FF2B5EF4-FFF2-40B4-BE49-F238E27FC236}">
                  <a16:creationId xmlns:a16="http://schemas.microsoft.com/office/drawing/2014/main" id="{73881780-52CD-F187-1C46-4727B1BF147F}"/>
                </a:ext>
              </a:extLst>
            </p:cNvPr>
            <p:cNvCxnSpPr>
              <a:cxnSpLocks/>
            </p:cNvCxnSpPr>
            <p:nvPr/>
          </p:nvCxnSpPr>
          <p:spPr>
            <a:xfrm>
              <a:off x="83067" y="387237"/>
              <a:ext cx="5580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5333020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F1337-4026-751F-AAF4-8FA18953D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CEE52030-8FEB-D788-935F-963AAAB80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8F5F77A-ECC1-8EF0-DCDF-2B875F9F1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2627" y="777944"/>
            <a:ext cx="4397996" cy="5689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432E1CCF-F00A-AB4D-3A18-EA7758FAF59A}"/>
              </a:ext>
            </a:extLst>
          </p:cNvPr>
          <p:cNvGrpSpPr/>
          <p:nvPr/>
        </p:nvGrpSpPr>
        <p:grpSpPr>
          <a:xfrm>
            <a:off x="0" y="0"/>
            <a:ext cx="7111626" cy="1200329"/>
            <a:chOff x="0" y="0"/>
            <a:chExt cx="6198782" cy="1200329"/>
          </a:xfrm>
        </p:grpSpPr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0BE2168A-EF9D-E1BB-7934-61B48B3C2245}"/>
                </a:ext>
              </a:extLst>
            </p:cNvPr>
            <p:cNvSpPr txBox="1"/>
            <p:nvPr/>
          </p:nvSpPr>
          <p:spPr>
            <a:xfrm>
              <a:off x="0" y="0"/>
              <a:ext cx="6198782" cy="120032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 panose="020B0604020202020204"/>
                </a:rPr>
                <a:t>ASSINATURA DOS DOCUMENTOS – ETAPA CLIENTE</a:t>
              </a:r>
            </a:p>
          </p:txBody>
        </p:sp>
        <p:cxnSp>
          <p:nvCxnSpPr>
            <p:cNvPr id="6" name="Straight Connector 17">
              <a:extLst>
                <a:ext uri="{FF2B5EF4-FFF2-40B4-BE49-F238E27FC236}">
                  <a16:creationId xmlns:a16="http://schemas.microsoft.com/office/drawing/2014/main" id="{23EC073F-EB2E-2A2B-A955-1166454071DF}"/>
                </a:ext>
              </a:extLst>
            </p:cNvPr>
            <p:cNvCxnSpPr>
              <a:cxnSpLocks/>
            </p:cNvCxnSpPr>
            <p:nvPr/>
          </p:nvCxnSpPr>
          <p:spPr>
            <a:xfrm>
              <a:off x="83067" y="387237"/>
              <a:ext cx="5580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Arredondar Retângulo em um Canto Diagonal 14">
            <a:extLst>
              <a:ext uri="{FF2B5EF4-FFF2-40B4-BE49-F238E27FC236}">
                <a16:creationId xmlns:a16="http://schemas.microsoft.com/office/drawing/2014/main" id="{9054743E-43C8-DF58-B6E7-1632098DD48C}"/>
              </a:ext>
            </a:extLst>
          </p:cNvPr>
          <p:cNvSpPr>
            <a:spLocks/>
          </p:cNvSpPr>
          <p:nvPr/>
        </p:nvSpPr>
        <p:spPr>
          <a:xfrm>
            <a:off x="8506998" y="4474631"/>
            <a:ext cx="2851548" cy="910170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chemeClr val="tx1"/>
                </a:solidFill>
                <a:latin typeface="AMX" pitchFamily="2" charset="0"/>
              </a:rPr>
              <a:t>Contrato de Prestação de Serviços.</a:t>
            </a:r>
          </a:p>
        </p:txBody>
      </p:sp>
    </p:spTree>
    <p:extLst>
      <p:ext uri="{BB962C8B-B14F-4D97-AF65-F5344CB8AC3E}">
        <p14:creationId xmlns:p14="http://schemas.microsoft.com/office/powerpoint/2010/main" val="282808360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A9627-63A0-786E-1C26-1A0BB333B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F58C2D3F-D934-077B-D6DA-44BCFA2F9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C4A5A4-94D2-5779-4717-A393BF61C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87" y="561421"/>
            <a:ext cx="4689020" cy="5909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7B9C64F-F462-EEC4-31D4-7A1AAFD19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966" y="561420"/>
            <a:ext cx="4395294" cy="5909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891C0B9B-1D77-DB32-3C5B-FFBD1DFD31B6}"/>
              </a:ext>
            </a:extLst>
          </p:cNvPr>
          <p:cNvGrpSpPr/>
          <p:nvPr/>
        </p:nvGrpSpPr>
        <p:grpSpPr>
          <a:xfrm>
            <a:off x="0" y="0"/>
            <a:ext cx="7111626" cy="1200329"/>
            <a:chOff x="0" y="0"/>
            <a:chExt cx="6198782" cy="1200329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987C3299-0159-D986-A375-3BF2B2317A12}"/>
                </a:ext>
              </a:extLst>
            </p:cNvPr>
            <p:cNvSpPr txBox="1"/>
            <p:nvPr/>
          </p:nvSpPr>
          <p:spPr>
            <a:xfrm>
              <a:off x="0" y="0"/>
              <a:ext cx="6198782" cy="120032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 panose="020B0604020202020204"/>
                </a:rPr>
                <a:t>ASSINATURA DOS DOCUMENTOS – ETAPA CLIENTE</a:t>
              </a:r>
            </a:p>
          </p:txBody>
        </p:sp>
        <p:cxnSp>
          <p:nvCxnSpPr>
            <p:cNvPr id="7" name="Straight Connector 17">
              <a:extLst>
                <a:ext uri="{FF2B5EF4-FFF2-40B4-BE49-F238E27FC236}">
                  <a16:creationId xmlns:a16="http://schemas.microsoft.com/office/drawing/2014/main" id="{8E7D4286-0749-2FE9-659D-778034375A68}"/>
                </a:ext>
              </a:extLst>
            </p:cNvPr>
            <p:cNvCxnSpPr>
              <a:cxnSpLocks/>
            </p:cNvCxnSpPr>
            <p:nvPr/>
          </p:nvCxnSpPr>
          <p:spPr>
            <a:xfrm>
              <a:off x="83067" y="387237"/>
              <a:ext cx="5580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Arredondar Retângulo em um Canto Diagonal 14">
            <a:extLst>
              <a:ext uri="{FF2B5EF4-FFF2-40B4-BE49-F238E27FC236}">
                <a16:creationId xmlns:a16="http://schemas.microsoft.com/office/drawing/2014/main" id="{2DD6CBEA-DE0D-4067-48D6-DB4B34782540}"/>
              </a:ext>
            </a:extLst>
          </p:cNvPr>
          <p:cNvSpPr>
            <a:spLocks/>
          </p:cNvSpPr>
          <p:nvPr/>
        </p:nvSpPr>
        <p:spPr>
          <a:xfrm>
            <a:off x="9755666" y="3015395"/>
            <a:ext cx="1979134" cy="1239106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chemeClr val="tx1"/>
                </a:solidFill>
                <a:latin typeface="AMX" pitchFamily="2" charset="0"/>
              </a:rPr>
              <a:t>Termo de Adesão. </a:t>
            </a:r>
          </a:p>
        </p:txBody>
      </p:sp>
    </p:spTree>
    <p:extLst>
      <p:ext uri="{BB962C8B-B14F-4D97-AF65-F5344CB8AC3E}">
        <p14:creationId xmlns:p14="http://schemas.microsoft.com/office/powerpoint/2010/main" val="322708282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14246-5CCA-8194-2D32-CB89F2586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81E5B415-F463-87B5-6EE7-5FBDF8B04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B082622-BB08-B7BC-965D-5F95802F9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014" y="610717"/>
            <a:ext cx="4377520" cy="5815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824EF20C-EF18-CFAD-E7E6-4A9F6FA1EEB4}"/>
              </a:ext>
            </a:extLst>
          </p:cNvPr>
          <p:cNvGrpSpPr/>
          <p:nvPr/>
        </p:nvGrpSpPr>
        <p:grpSpPr>
          <a:xfrm>
            <a:off x="0" y="0"/>
            <a:ext cx="7111626" cy="1200329"/>
            <a:chOff x="0" y="0"/>
            <a:chExt cx="6198782" cy="1200329"/>
          </a:xfrm>
        </p:grpSpPr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4B6D1B22-A9E1-C9CC-ED2E-5A8CB2918CC8}"/>
                </a:ext>
              </a:extLst>
            </p:cNvPr>
            <p:cNvSpPr txBox="1"/>
            <p:nvPr/>
          </p:nvSpPr>
          <p:spPr>
            <a:xfrm>
              <a:off x="0" y="0"/>
              <a:ext cx="6198782" cy="120032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 panose="020B0604020202020204"/>
                </a:rPr>
                <a:t>ASSINATURA DOS DOCUMENTOS – ETAPA CLIENTE</a:t>
              </a:r>
            </a:p>
          </p:txBody>
        </p:sp>
        <p:cxnSp>
          <p:nvCxnSpPr>
            <p:cNvPr id="6" name="Straight Connector 17">
              <a:extLst>
                <a:ext uri="{FF2B5EF4-FFF2-40B4-BE49-F238E27FC236}">
                  <a16:creationId xmlns:a16="http://schemas.microsoft.com/office/drawing/2014/main" id="{D7A4B8AC-024E-7B3A-FCD5-33EF666DA7CA}"/>
                </a:ext>
              </a:extLst>
            </p:cNvPr>
            <p:cNvCxnSpPr>
              <a:cxnSpLocks/>
            </p:cNvCxnSpPr>
            <p:nvPr/>
          </p:nvCxnSpPr>
          <p:spPr>
            <a:xfrm>
              <a:off x="83067" y="387237"/>
              <a:ext cx="5580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Arredondar Retângulo em um Canto Diagonal 14">
            <a:extLst>
              <a:ext uri="{FF2B5EF4-FFF2-40B4-BE49-F238E27FC236}">
                <a16:creationId xmlns:a16="http://schemas.microsoft.com/office/drawing/2014/main" id="{2D7301B4-DFDE-43EE-F014-66F98E846AE5}"/>
              </a:ext>
            </a:extLst>
          </p:cNvPr>
          <p:cNvSpPr>
            <a:spLocks/>
          </p:cNvSpPr>
          <p:nvPr/>
        </p:nvSpPr>
        <p:spPr>
          <a:xfrm>
            <a:off x="8200501" y="4766731"/>
            <a:ext cx="3464542" cy="833969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chemeClr val="tx1"/>
                </a:solidFill>
                <a:latin typeface="AMX" pitchFamily="2" charset="0"/>
              </a:rPr>
              <a:t>Contrato de Permanência – Modalidade PJ.</a:t>
            </a:r>
          </a:p>
        </p:txBody>
      </p:sp>
    </p:spTree>
    <p:extLst>
      <p:ext uri="{BB962C8B-B14F-4D97-AF65-F5344CB8AC3E}">
        <p14:creationId xmlns:p14="http://schemas.microsoft.com/office/powerpoint/2010/main" val="409872086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FE116-8C51-444C-3E68-A6240FD09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562A00FA-77B8-D1F9-6279-8CD8C98D8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FC076C1-6DE9-A6BD-80E4-A3FC59B98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4952" y="929793"/>
            <a:ext cx="4302095" cy="5486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Arredondar Retângulo em um Canto Diagonal 14">
            <a:extLst>
              <a:ext uri="{FF2B5EF4-FFF2-40B4-BE49-F238E27FC236}">
                <a16:creationId xmlns:a16="http://schemas.microsoft.com/office/drawing/2014/main" id="{FA0D7CFC-A861-A4B5-D4C1-E00061706436}"/>
              </a:ext>
            </a:extLst>
          </p:cNvPr>
          <p:cNvSpPr>
            <a:spLocks/>
          </p:cNvSpPr>
          <p:nvPr/>
        </p:nvSpPr>
        <p:spPr>
          <a:xfrm>
            <a:off x="8994158" y="5038511"/>
            <a:ext cx="1643362" cy="910170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chemeClr val="tx1"/>
                </a:solidFill>
                <a:latin typeface="AMX" pitchFamily="2" charset="0"/>
              </a:rPr>
              <a:t>Lista de Anexos.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87B25986-E210-FF9C-99FF-64A78DD93F32}"/>
              </a:ext>
            </a:extLst>
          </p:cNvPr>
          <p:cNvGrpSpPr/>
          <p:nvPr/>
        </p:nvGrpSpPr>
        <p:grpSpPr>
          <a:xfrm>
            <a:off x="0" y="0"/>
            <a:ext cx="7111626" cy="1200329"/>
            <a:chOff x="0" y="0"/>
            <a:chExt cx="6198782" cy="1200329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0D4E0750-06A9-7219-2DD8-6E1FD9C68D5A}"/>
                </a:ext>
              </a:extLst>
            </p:cNvPr>
            <p:cNvSpPr txBox="1"/>
            <p:nvPr/>
          </p:nvSpPr>
          <p:spPr>
            <a:xfrm>
              <a:off x="0" y="0"/>
              <a:ext cx="6198782" cy="120032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 panose="020B0604020202020204"/>
                </a:rPr>
                <a:t>ASSINATURA DOS DOCUMENTOS – ETAPA CLIENTE</a:t>
              </a:r>
            </a:p>
          </p:txBody>
        </p:sp>
        <p:cxnSp>
          <p:nvCxnSpPr>
            <p:cNvPr id="7" name="Straight Connector 17">
              <a:extLst>
                <a:ext uri="{FF2B5EF4-FFF2-40B4-BE49-F238E27FC236}">
                  <a16:creationId xmlns:a16="http://schemas.microsoft.com/office/drawing/2014/main" id="{010C6AFE-C5D7-69C0-17C5-8087AA8DFCCE}"/>
                </a:ext>
              </a:extLst>
            </p:cNvPr>
            <p:cNvCxnSpPr>
              <a:cxnSpLocks/>
            </p:cNvCxnSpPr>
            <p:nvPr/>
          </p:nvCxnSpPr>
          <p:spPr>
            <a:xfrm>
              <a:off x="83067" y="387237"/>
              <a:ext cx="5580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1116468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E08AB-5DD7-7F3F-B717-640DFA307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4B7AB54C-3A91-30B6-E11D-3DF965FB1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5" name="Arredondar Retângulo em um Canto Diagonal 14">
            <a:extLst>
              <a:ext uri="{FF2B5EF4-FFF2-40B4-BE49-F238E27FC236}">
                <a16:creationId xmlns:a16="http://schemas.microsoft.com/office/drawing/2014/main" id="{5A69307A-72D8-73B7-F0C6-51DB14BC3DC5}"/>
              </a:ext>
            </a:extLst>
          </p:cNvPr>
          <p:cNvSpPr>
            <a:spLocks/>
          </p:cNvSpPr>
          <p:nvPr/>
        </p:nvSpPr>
        <p:spPr>
          <a:xfrm>
            <a:off x="8613841" y="4660683"/>
            <a:ext cx="2637861" cy="927317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Após assinatura dos termos clique em </a:t>
            </a:r>
            <a:r>
              <a:rPr lang="pt-BR" sz="1400" b="1" dirty="0">
                <a:solidFill>
                  <a:schemeClr val="tx1"/>
                </a:solidFill>
                <a:latin typeface="AMX" pitchFamily="2" charset="0"/>
              </a:rPr>
              <a:t>Concluir.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ADF3A6E8-5DF6-6924-5CB6-9262D323F3AE}"/>
              </a:ext>
            </a:extLst>
          </p:cNvPr>
          <p:cNvGrpSpPr/>
          <p:nvPr/>
        </p:nvGrpSpPr>
        <p:grpSpPr>
          <a:xfrm>
            <a:off x="485183" y="1078569"/>
            <a:ext cx="7791293" cy="4700861"/>
            <a:chOff x="221023" y="1144308"/>
            <a:chExt cx="7791293" cy="4700861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3ADAC464-E689-6C45-C6B8-54392A1A5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1023" y="1144308"/>
              <a:ext cx="7791293" cy="47008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7" name="Conector de Seta Reta 6">
              <a:extLst>
                <a:ext uri="{FF2B5EF4-FFF2-40B4-BE49-F238E27FC236}">
                  <a16:creationId xmlns:a16="http://schemas.microsoft.com/office/drawing/2014/main" id="{1BA3A926-EF86-FC14-7BD8-16DB80186988}"/>
                </a:ext>
              </a:extLst>
            </p:cNvPr>
            <p:cNvCxnSpPr>
              <a:cxnSpLocks/>
            </p:cNvCxnSpPr>
            <p:nvPr/>
          </p:nvCxnSpPr>
          <p:spPr>
            <a:xfrm>
              <a:off x="2388148" y="5420354"/>
              <a:ext cx="40238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2ABF38BF-BE4B-C25D-8049-F579BC433327}"/>
              </a:ext>
            </a:extLst>
          </p:cNvPr>
          <p:cNvGrpSpPr/>
          <p:nvPr/>
        </p:nvGrpSpPr>
        <p:grpSpPr>
          <a:xfrm>
            <a:off x="0" y="0"/>
            <a:ext cx="7111626" cy="1200329"/>
            <a:chOff x="0" y="0"/>
            <a:chExt cx="6198782" cy="1200329"/>
          </a:xfrm>
        </p:grpSpPr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7FA3B66B-9882-54E6-CC5C-E3940CE0B416}"/>
                </a:ext>
              </a:extLst>
            </p:cNvPr>
            <p:cNvSpPr txBox="1"/>
            <p:nvPr/>
          </p:nvSpPr>
          <p:spPr>
            <a:xfrm>
              <a:off x="0" y="0"/>
              <a:ext cx="6198782" cy="120032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 panose="020B0604020202020204"/>
                </a:rPr>
                <a:t>ASSINATURA DOS DOCUMENTOS – ETAPA CLIENTE</a:t>
              </a:r>
            </a:p>
          </p:txBody>
        </p:sp>
        <p:cxnSp>
          <p:nvCxnSpPr>
            <p:cNvPr id="9" name="Straight Connector 17">
              <a:extLst>
                <a:ext uri="{FF2B5EF4-FFF2-40B4-BE49-F238E27FC236}">
                  <a16:creationId xmlns:a16="http://schemas.microsoft.com/office/drawing/2014/main" id="{8280CC7A-E6D0-216F-E3EB-B881999D5BE6}"/>
                </a:ext>
              </a:extLst>
            </p:cNvPr>
            <p:cNvCxnSpPr>
              <a:cxnSpLocks/>
            </p:cNvCxnSpPr>
            <p:nvPr/>
          </p:nvCxnSpPr>
          <p:spPr>
            <a:xfrm>
              <a:off x="83067" y="387237"/>
              <a:ext cx="5580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4772969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81897-4E79-F8D8-9418-5B733996E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E7651358-5A32-5160-D360-909CD43B6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382C58D-8F0F-22C5-E26B-988BDB460A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18" r="-779"/>
          <a:stretch/>
        </p:blipFill>
        <p:spPr>
          <a:xfrm>
            <a:off x="590154" y="1091813"/>
            <a:ext cx="8200609" cy="4674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F4239E5F-0ACC-8867-6318-BF689CC9B3A5}"/>
              </a:ext>
            </a:extLst>
          </p:cNvPr>
          <p:cNvGrpSpPr/>
          <p:nvPr/>
        </p:nvGrpSpPr>
        <p:grpSpPr>
          <a:xfrm>
            <a:off x="0" y="0"/>
            <a:ext cx="7111626" cy="1200329"/>
            <a:chOff x="0" y="0"/>
            <a:chExt cx="6198782" cy="1200329"/>
          </a:xfrm>
        </p:grpSpPr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230A95A2-3A48-DCC3-25D8-3D4A1E47A0BD}"/>
                </a:ext>
              </a:extLst>
            </p:cNvPr>
            <p:cNvSpPr txBox="1"/>
            <p:nvPr/>
          </p:nvSpPr>
          <p:spPr>
            <a:xfrm>
              <a:off x="0" y="0"/>
              <a:ext cx="6198782" cy="120032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 panose="020B0604020202020204"/>
                </a:rPr>
                <a:t>ASSINATURA DOS DOCUMENTOS – ETAPA CLIENTE</a:t>
              </a:r>
            </a:p>
          </p:txBody>
        </p:sp>
        <p:cxnSp>
          <p:nvCxnSpPr>
            <p:cNvPr id="6" name="Straight Connector 17">
              <a:extLst>
                <a:ext uri="{FF2B5EF4-FFF2-40B4-BE49-F238E27FC236}">
                  <a16:creationId xmlns:a16="http://schemas.microsoft.com/office/drawing/2014/main" id="{C0948266-3A86-7977-AA85-9D8951228059}"/>
                </a:ext>
              </a:extLst>
            </p:cNvPr>
            <p:cNvCxnSpPr>
              <a:cxnSpLocks/>
            </p:cNvCxnSpPr>
            <p:nvPr/>
          </p:nvCxnSpPr>
          <p:spPr>
            <a:xfrm>
              <a:off x="83067" y="387237"/>
              <a:ext cx="5580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Arredondar Retângulo em um Canto Diagonal 14">
            <a:extLst>
              <a:ext uri="{FF2B5EF4-FFF2-40B4-BE49-F238E27FC236}">
                <a16:creationId xmlns:a16="http://schemas.microsoft.com/office/drawing/2014/main" id="{9FD3E04D-2C77-716A-5804-E4F2377E36E7}"/>
              </a:ext>
            </a:extLst>
          </p:cNvPr>
          <p:cNvSpPr>
            <a:spLocks/>
          </p:cNvSpPr>
          <p:nvPr/>
        </p:nvSpPr>
        <p:spPr>
          <a:xfrm>
            <a:off x="9065585" y="4408579"/>
            <a:ext cx="2637861" cy="1729957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Após assinatura de todos os documentos, o Cliente receberá uma </a:t>
            </a:r>
            <a:r>
              <a:rPr lang="pt-BR" sz="1400" b="1" dirty="0">
                <a:solidFill>
                  <a:schemeClr val="tx1"/>
                </a:solidFill>
                <a:latin typeface="AMX" pitchFamily="2" charset="0"/>
              </a:rPr>
              <a:t>cópia por e-mail </a:t>
            </a:r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e será finalizada esta etapa.</a:t>
            </a:r>
            <a:endParaRPr lang="pt-BR" sz="1400" b="1" dirty="0">
              <a:solidFill>
                <a:schemeClr val="tx1"/>
              </a:solidFill>
              <a:latin typeface="AMX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05081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47915-1515-EE05-332F-AA4E221E9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0E4BD45F-A484-1D7C-3DF7-2A2DC3442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3" name="Arredondar Retângulo em um Canto Diagonal 14">
            <a:extLst>
              <a:ext uri="{FF2B5EF4-FFF2-40B4-BE49-F238E27FC236}">
                <a16:creationId xmlns:a16="http://schemas.microsoft.com/office/drawing/2014/main" id="{D2C38F0D-3480-2734-E739-7C0636F0902E}"/>
              </a:ext>
            </a:extLst>
          </p:cNvPr>
          <p:cNvSpPr>
            <a:spLocks/>
          </p:cNvSpPr>
          <p:nvPr/>
        </p:nvSpPr>
        <p:spPr>
          <a:xfrm>
            <a:off x="8937740" y="4318710"/>
            <a:ext cx="2807220" cy="1756970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Após o contrato ser assinado  atualize a pagina </a:t>
            </a:r>
            <a:r>
              <a:rPr lang="pt-BR" sz="1400" b="1" dirty="0">
                <a:solidFill>
                  <a:schemeClr val="tx1"/>
                </a:solidFill>
                <a:latin typeface="AMX" pitchFamily="2" charset="0"/>
              </a:rPr>
              <a:t>Tecle F5</a:t>
            </a:r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, para atualizar o Solar e verificarmos o Status da Assinatura como: </a:t>
            </a:r>
            <a:r>
              <a:rPr lang="pt-BR" sz="1400" b="1" dirty="0">
                <a:solidFill>
                  <a:schemeClr val="tx1"/>
                </a:solidFill>
                <a:latin typeface="AMX" pitchFamily="2" charset="0"/>
              </a:rPr>
              <a:t>CONTRATO ASSINADO.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F2391F9C-B2E7-FFC0-9197-399B5687CC76}"/>
              </a:ext>
            </a:extLst>
          </p:cNvPr>
          <p:cNvGrpSpPr/>
          <p:nvPr/>
        </p:nvGrpSpPr>
        <p:grpSpPr>
          <a:xfrm>
            <a:off x="515487" y="929792"/>
            <a:ext cx="8049393" cy="3875888"/>
            <a:chOff x="170047" y="1491273"/>
            <a:chExt cx="7631083" cy="2974402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D9BAEE31-BA08-FC48-5328-9A62D2EA5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0047" y="1491273"/>
              <a:ext cx="7631083" cy="29744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C8693964-C273-63D8-7B4D-1545F758ACF9}"/>
                </a:ext>
              </a:extLst>
            </p:cNvPr>
            <p:cNvSpPr/>
            <p:nvPr/>
          </p:nvSpPr>
          <p:spPr>
            <a:xfrm>
              <a:off x="2764465" y="3766061"/>
              <a:ext cx="2551814" cy="316842"/>
            </a:xfrm>
            <a:prstGeom prst="rect">
              <a:avLst/>
            </a:prstGeom>
            <a:noFill/>
            <a:ln w="28575">
              <a:solidFill>
                <a:srgbClr val="88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4E15E077-E1F2-81B6-BEE5-963EFDF49330}"/>
              </a:ext>
            </a:extLst>
          </p:cNvPr>
          <p:cNvGrpSpPr/>
          <p:nvPr/>
        </p:nvGrpSpPr>
        <p:grpSpPr>
          <a:xfrm>
            <a:off x="0" y="0"/>
            <a:ext cx="5943818" cy="461665"/>
            <a:chOff x="0" y="0"/>
            <a:chExt cx="6198782" cy="461665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AC45198F-8F8F-1FA1-9A45-5B38D041F3B2}"/>
                </a:ext>
              </a:extLst>
            </p:cNvPr>
            <p:cNvSpPr txBox="1"/>
            <p:nvPr/>
          </p:nvSpPr>
          <p:spPr>
            <a:xfrm>
              <a:off x="0" y="0"/>
              <a:ext cx="6198782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 panose="020B0604020202020204"/>
                </a:rPr>
                <a:t>ASSINATURA DOS DOCUMENTOS – SOLAR</a:t>
              </a:r>
            </a:p>
          </p:txBody>
        </p:sp>
        <p:cxnSp>
          <p:nvCxnSpPr>
            <p:cNvPr id="8" name="Straight Connector 17">
              <a:extLst>
                <a:ext uri="{FF2B5EF4-FFF2-40B4-BE49-F238E27FC236}">
                  <a16:creationId xmlns:a16="http://schemas.microsoft.com/office/drawing/2014/main" id="{BC597ADF-AAB2-ED86-5FBE-32A4D926163D}"/>
                </a:ext>
              </a:extLst>
            </p:cNvPr>
            <p:cNvCxnSpPr>
              <a:cxnSpLocks/>
            </p:cNvCxnSpPr>
            <p:nvPr/>
          </p:nvCxnSpPr>
          <p:spPr>
            <a:xfrm>
              <a:off x="83067" y="387237"/>
              <a:ext cx="5580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4338382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783E1-1E04-93C8-C3B1-6A6224A36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898F52DA-5290-D5EA-4432-380A244E5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E2C3BC0D-B926-9F8B-24B0-3C87DAB9AE9D}"/>
              </a:ext>
            </a:extLst>
          </p:cNvPr>
          <p:cNvGrpSpPr/>
          <p:nvPr/>
        </p:nvGrpSpPr>
        <p:grpSpPr>
          <a:xfrm>
            <a:off x="406400" y="752706"/>
            <a:ext cx="8382000" cy="4408574"/>
            <a:chOff x="406400" y="752706"/>
            <a:chExt cx="8069526" cy="3616960"/>
          </a:xfrm>
        </p:grpSpPr>
        <p:pic>
          <p:nvPicPr>
            <p:cNvPr id="3" name="Imagem 2" descr="Interface gráfica do usuário, Texto, Aplicativo, Email&#10;&#10;O conteúdo gerado por IA pode estar incorreto.">
              <a:extLst>
                <a:ext uri="{FF2B5EF4-FFF2-40B4-BE49-F238E27FC236}">
                  <a16:creationId xmlns:a16="http://schemas.microsoft.com/office/drawing/2014/main" id="{D0ED7DC5-4DD5-48B2-E99C-04938331A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4079"/>
            <a:stretch>
              <a:fillRect/>
            </a:stretch>
          </p:blipFill>
          <p:spPr>
            <a:xfrm>
              <a:off x="406400" y="752706"/>
              <a:ext cx="8069526" cy="36169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EBDE6E08-83D7-9594-C95F-3CC1E37BB595}"/>
                </a:ext>
              </a:extLst>
            </p:cNvPr>
            <p:cNvSpPr/>
            <p:nvPr/>
          </p:nvSpPr>
          <p:spPr>
            <a:xfrm>
              <a:off x="2973093" y="3661501"/>
              <a:ext cx="1815304" cy="483102"/>
            </a:xfrm>
            <a:prstGeom prst="rect">
              <a:avLst/>
            </a:prstGeom>
            <a:noFill/>
            <a:ln w="28575">
              <a:solidFill>
                <a:srgbClr val="88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8" name="Arredondar Retângulo em um Canto Diagonal 14">
            <a:extLst>
              <a:ext uri="{FF2B5EF4-FFF2-40B4-BE49-F238E27FC236}">
                <a16:creationId xmlns:a16="http://schemas.microsoft.com/office/drawing/2014/main" id="{E75CBB36-D60C-2402-8192-38E6941D87A6}"/>
              </a:ext>
            </a:extLst>
          </p:cNvPr>
          <p:cNvSpPr>
            <a:spLocks/>
          </p:cNvSpPr>
          <p:nvPr/>
        </p:nvSpPr>
        <p:spPr>
          <a:xfrm>
            <a:off x="9332161" y="2956993"/>
            <a:ext cx="2453439" cy="1457533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Após assinatura dos termos deve ser realizado o agendamento do contrato.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D031017A-F9E0-A75D-5C45-F145C62BD715}"/>
              </a:ext>
            </a:extLst>
          </p:cNvPr>
          <p:cNvGrpSpPr/>
          <p:nvPr/>
        </p:nvGrpSpPr>
        <p:grpSpPr>
          <a:xfrm>
            <a:off x="0" y="0"/>
            <a:ext cx="5943818" cy="461665"/>
            <a:chOff x="0" y="0"/>
            <a:chExt cx="6198782" cy="461665"/>
          </a:xfrm>
        </p:grpSpPr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70860988-5060-BBC8-5D06-48D8AF36406C}"/>
                </a:ext>
              </a:extLst>
            </p:cNvPr>
            <p:cNvSpPr txBox="1"/>
            <p:nvPr/>
          </p:nvSpPr>
          <p:spPr>
            <a:xfrm>
              <a:off x="0" y="0"/>
              <a:ext cx="6198782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 panose="020B0604020202020204"/>
                </a:rPr>
                <a:t>ASSINATURA DOS DOCUMENTOS – SOLAR</a:t>
              </a:r>
            </a:p>
          </p:txBody>
        </p:sp>
        <p:cxnSp>
          <p:nvCxnSpPr>
            <p:cNvPr id="6" name="Straight Connector 17">
              <a:extLst>
                <a:ext uri="{FF2B5EF4-FFF2-40B4-BE49-F238E27FC236}">
                  <a16:creationId xmlns:a16="http://schemas.microsoft.com/office/drawing/2014/main" id="{35E01BFF-9F8E-E4DC-ED3C-6D5C55F92B8F}"/>
                </a:ext>
              </a:extLst>
            </p:cNvPr>
            <p:cNvCxnSpPr>
              <a:cxnSpLocks/>
            </p:cNvCxnSpPr>
            <p:nvPr/>
          </p:nvCxnSpPr>
          <p:spPr>
            <a:xfrm>
              <a:off x="83067" y="387237"/>
              <a:ext cx="5580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2519868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1B76E-0A6C-B0F4-C869-6C8E6C9B7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B5D3E00D-ED9F-6F00-235B-523D72FEF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A8BB66FC-2345-AE7C-B433-7C9B86E50B33}"/>
              </a:ext>
            </a:extLst>
          </p:cNvPr>
          <p:cNvGrpSpPr/>
          <p:nvPr/>
        </p:nvGrpSpPr>
        <p:grpSpPr>
          <a:xfrm>
            <a:off x="431076" y="863753"/>
            <a:ext cx="8270240" cy="4475598"/>
            <a:chOff x="193040" y="1376562"/>
            <a:chExt cx="8070383" cy="3627510"/>
          </a:xfrm>
        </p:grpSpPr>
        <p:pic>
          <p:nvPicPr>
            <p:cNvPr id="3" name="Imagem 2" descr="Interface gráfica do usuário, Texto, Aplicativo&#10;&#10;O conteúdo gerado por IA pode estar incorreto.">
              <a:extLst>
                <a:ext uri="{FF2B5EF4-FFF2-40B4-BE49-F238E27FC236}">
                  <a16:creationId xmlns:a16="http://schemas.microsoft.com/office/drawing/2014/main" id="{33415CA8-6A02-6F48-CBBF-9BD30A3FB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3809"/>
            <a:stretch>
              <a:fillRect/>
            </a:stretch>
          </p:blipFill>
          <p:spPr>
            <a:xfrm>
              <a:off x="193040" y="1376562"/>
              <a:ext cx="8070383" cy="36275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9DFFE35D-59D8-E24F-DEAA-3DFFB8DD16B9}"/>
                </a:ext>
              </a:extLst>
            </p:cNvPr>
            <p:cNvSpPr/>
            <p:nvPr/>
          </p:nvSpPr>
          <p:spPr>
            <a:xfrm>
              <a:off x="5587361" y="3068860"/>
              <a:ext cx="2581279" cy="1929860"/>
            </a:xfrm>
            <a:prstGeom prst="rect">
              <a:avLst/>
            </a:prstGeom>
            <a:noFill/>
            <a:ln w="28575">
              <a:solidFill>
                <a:srgbClr val="88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D9DD3111-A8D8-DDAD-B70E-56863B834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18956" y="3454370"/>
              <a:ext cx="1012111" cy="1052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9" name="Arredondar Retângulo em um Canto Diagonal 14">
            <a:extLst>
              <a:ext uri="{FF2B5EF4-FFF2-40B4-BE49-F238E27FC236}">
                <a16:creationId xmlns:a16="http://schemas.microsoft.com/office/drawing/2014/main" id="{482176B8-7A50-66D4-18BF-A1DE7A58CBFF}"/>
              </a:ext>
            </a:extLst>
          </p:cNvPr>
          <p:cNvSpPr>
            <a:spLocks/>
          </p:cNvSpPr>
          <p:nvPr/>
        </p:nvSpPr>
        <p:spPr>
          <a:xfrm>
            <a:off x="9071268" y="2951699"/>
            <a:ext cx="2689656" cy="2982345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>
              <a:buFont typeface="+mj-lt"/>
              <a:buAutoNum type="arabicPeriod"/>
            </a:pPr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Selecione a melhor data;</a:t>
            </a:r>
          </a:p>
          <a:p>
            <a:pPr marL="228600" indent="-228600">
              <a:buFont typeface="+mj-lt"/>
              <a:buAutoNum type="arabicPeriod"/>
            </a:pPr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Selecione o melhor horário </a:t>
            </a:r>
          </a:p>
          <a:p>
            <a:endParaRPr lang="pt-BR" sz="1400" b="1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400" b="1" dirty="0">
                <a:solidFill>
                  <a:srgbClr val="FF0000"/>
                </a:solidFill>
                <a:latin typeface="AMX" pitchFamily="2" charset="0"/>
              </a:rPr>
              <a:t>Importante!</a:t>
            </a:r>
          </a:p>
          <a:p>
            <a:endParaRPr lang="pt-BR" sz="1400" b="1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Informar a data e horário conforme solicitado pelo cliente.</a:t>
            </a:r>
          </a:p>
          <a:p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Respeitando o prazo de 24 horas.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4C03149B-7E6D-809C-33B1-0F8F2BC817F9}"/>
              </a:ext>
            </a:extLst>
          </p:cNvPr>
          <p:cNvGrpSpPr/>
          <p:nvPr/>
        </p:nvGrpSpPr>
        <p:grpSpPr>
          <a:xfrm>
            <a:off x="0" y="0"/>
            <a:ext cx="5943818" cy="461665"/>
            <a:chOff x="0" y="0"/>
            <a:chExt cx="6198782" cy="461665"/>
          </a:xfrm>
        </p:grpSpPr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724CDB99-B83F-1BD3-CB7F-BF2EFFF2310C}"/>
                </a:ext>
              </a:extLst>
            </p:cNvPr>
            <p:cNvSpPr txBox="1"/>
            <p:nvPr/>
          </p:nvSpPr>
          <p:spPr>
            <a:xfrm>
              <a:off x="0" y="0"/>
              <a:ext cx="6198782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 panose="020B0604020202020204"/>
                </a:rPr>
                <a:t>AGENDAMENTO DO CONTRATO – SOLAR</a:t>
              </a:r>
            </a:p>
          </p:txBody>
        </p:sp>
        <p:cxnSp>
          <p:nvCxnSpPr>
            <p:cNvPr id="12" name="Straight Connector 17">
              <a:extLst>
                <a:ext uri="{FF2B5EF4-FFF2-40B4-BE49-F238E27FC236}">
                  <a16:creationId xmlns:a16="http://schemas.microsoft.com/office/drawing/2014/main" id="{CD046EE1-E09D-13F1-456D-8FBA09AEEAFB}"/>
                </a:ext>
              </a:extLst>
            </p:cNvPr>
            <p:cNvCxnSpPr>
              <a:cxnSpLocks/>
            </p:cNvCxnSpPr>
            <p:nvPr/>
          </p:nvCxnSpPr>
          <p:spPr>
            <a:xfrm>
              <a:off x="83067" y="387237"/>
              <a:ext cx="5580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36952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9E842-AD41-3C75-F908-79E90A132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5F0AB007-8587-671B-E3CC-43DC08CAE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4664CBC5-C8DC-EAD5-015D-0CE1C5ED47BA}"/>
              </a:ext>
            </a:extLst>
          </p:cNvPr>
          <p:cNvGrpSpPr/>
          <p:nvPr/>
        </p:nvGrpSpPr>
        <p:grpSpPr>
          <a:xfrm>
            <a:off x="9025179" y="1668599"/>
            <a:ext cx="2671521" cy="3520801"/>
            <a:chOff x="8644179" y="1142032"/>
            <a:chExt cx="2898670" cy="3812480"/>
          </a:xfrm>
        </p:grpSpPr>
        <p:sp>
          <p:nvSpPr>
            <p:cNvPr id="6" name="Arredondar Retângulo em um Canto Diagonal 14">
              <a:extLst>
                <a:ext uri="{FF2B5EF4-FFF2-40B4-BE49-F238E27FC236}">
                  <a16:creationId xmlns:a16="http://schemas.microsoft.com/office/drawing/2014/main" id="{F0455935-2991-2A90-C1E0-0DFBB2CACA9A}"/>
                </a:ext>
              </a:extLst>
            </p:cNvPr>
            <p:cNvSpPr>
              <a:spLocks/>
            </p:cNvSpPr>
            <p:nvPr/>
          </p:nvSpPr>
          <p:spPr>
            <a:xfrm>
              <a:off x="8644179" y="1142032"/>
              <a:ext cx="2898670" cy="3812480"/>
            </a:xfrm>
            <a:prstGeom prst="round2DiagRect">
              <a:avLst/>
            </a:prstGeom>
            <a:noFill/>
            <a:ln w="19050">
              <a:solidFill>
                <a:srgbClr val="88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AMX Light" pitchFamily="2" charset="0"/>
              </a:endParaRPr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2FBF0BAF-3438-FA59-FA3F-1B0BE3A16861}"/>
                </a:ext>
              </a:extLst>
            </p:cNvPr>
            <p:cNvSpPr txBox="1">
              <a:spLocks/>
            </p:cNvSpPr>
            <p:nvPr/>
          </p:nvSpPr>
          <p:spPr>
            <a:xfrm>
              <a:off x="8817776" y="1399256"/>
              <a:ext cx="255147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latin typeface="AMX" pitchFamily="2" charset="0"/>
                </a:rPr>
                <a:t>Ao inserir o CNPJ certifique-se que a numeração informada está correta.</a:t>
              </a:r>
            </a:p>
            <a:p>
              <a:endParaRPr lang="pt-BR" sz="1600" dirty="0">
                <a:latin typeface="AMX" pitchFamily="2" charset="0"/>
              </a:endParaRP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3F812818-8578-340B-1E9D-AE4101306C60}"/>
                </a:ext>
              </a:extLst>
            </p:cNvPr>
            <p:cNvSpPr txBox="1">
              <a:spLocks/>
            </p:cNvSpPr>
            <p:nvPr/>
          </p:nvSpPr>
          <p:spPr>
            <a:xfrm>
              <a:off x="8817774" y="2548205"/>
              <a:ext cx="2551475" cy="206210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1600" dirty="0">
                  <a:latin typeface="AMX"/>
                </a:rPr>
                <a:t>Se o CNPJ informado estiver errado o sistema apresentará a seguinte mensagem:</a:t>
              </a:r>
            </a:p>
            <a:p>
              <a:endParaRPr lang="pt-BR" sz="1600" dirty="0">
                <a:latin typeface="AMX" pitchFamily="2" charset="0"/>
              </a:endParaRPr>
            </a:p>
            <a:p>
              <a:r>
                <a:rPr lang="pt-BR" sz="1600" b="1" dirty="0">
                  <a:latin typeface="AMX" pitchFamily="2" charset="0"/>
                </a:rPr>
                <a:t>CNPJ INVÁLIDO!</a:t>
              </a:r>
            </a:p>
            <a:p>
              <a:r>
                <a:rPr lang="pt-BR" sz="1600" b="1" dirty="0">
                  <a:latin typeface="AMX" pitchFamily="2" charset="0"/>
                </a:rPr>
                <a:t>Por favor insira um CNPJ válido!</a:t>
              </a:r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8D90C529-905C-B204-5A91-D78B8E11CB64}"/>
              </a:ext>
            </a:extLst>
          </p:cNvPr>
          <p:cNvGrpSpPr/>
          <p:nvPr/>
        </p:nvGrpSpPr>
        <p:grpSpPr>
          <a:xfrm>
            <a:off x="313715" y="754797"/>
            <a:ext cx="8330464" cy="5631229"/>
            <a:chOff x="253812" y="790751"/>
            <a:chExt cx="7861368" cy="5137582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1D1B570C-4BE1-C602-57CB-D09E26A39C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-1" r="20099" b="-47"/>
            <a:stretch/>
          </p:blipFill>
          <p:spPr>
            <a:xfrm>
              <a:off x="253812" y="790751"/>
              <a:ext cx="6541533" cy="41848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75617A4E-3E51-C634-7610-20B15C79E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" r="3053" b="-230"/>
            <a:stretch/>
          </p:blipFill>
          <p:spPr>
            <a:xfrm>
              <a:off x="333449" y="4356199"/>
              <a:ext cx="7781731" cy="15721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EFC6AC0A-2A81-356E-964B-5AA3F458425C}"/>
                </a:ext>
              </a:extLst>
            </p:cNvPr>
            <p:cNvSpPr/>
            <p:nvPr/>
          </p:nvSpPr>
          <p:spPr>
            <a:xfrm>
              <a:off x="4670974" y="4546601"/>
              <a:ext cx="3392304" cy="749478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0F5B62B0-4AA0-533E-0727-B4C5837A3501}"/>
              </a:ext>
            </a:extLst>
          </p:cNvPr>
          <p:cNvGrpSpPr/>
          <p:nvPr/>
        </p:nvGrpSpPr>
        <p:grpSpPr>
          <a:xfrm>
            <a:off x="0" y="0"/>
            <a:ext cx="2257641" cy="403521"/>
            <a:chOff x="0" y="0"/>
            <a:chExt cx="2257641" cy="403521"/>
          </a:xfrm>
        </p:grpSpPr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1FF94EEB-C62B-1905-DF63-5260A5B6D9FA}"/>
                </a:ext>
              </a:extLst>
            </p:cNvPr>
            <p:cNvSpPr txBox="1"/>
            <p:nvPr/>
          </p:nvSpPr>
          <p:spPr>
            <a:xfrm>
              <a:off x="0" y="0"/>
              <a:ext cx="2257641" cy="36000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2400" b="1" dirty="0">
                  <a:latin typeface="AMX"/>
                </a:rPr>
                <a:t>BUSCA DO CNPJ</a:t>
              </a:r>
              <a:endParaRPr lang="pt-BR" dirty="0"/>
            </a:p>
          </p:txBody>
        </p:sp>
        <p:cxnSp>
          <p:nvCxnSpPr>
            <p:cNvPr id="13" name="Straight Connector 17">
              <a:extLst>
                <a:ext uri="{FF2B5EF4-FFF2-40B4-BE49-F238E27FC236}">
                  <a16:creationId xmlns:a16="http://schemas.microsoft.com/office/drawing/2014/main" id="{F8DA75D6-8074-E21C-A9A1-9B8A95D1E823}"/>
                </a:ext>
              </a:extLst>
            </p:cNvPr>
            <p:cNvCxnSpPr>
              <a:cxnSpLocks/>
            </p:cNvCxnSpPr>
            <p:nvPr/>
          </p:nvCxnSpPr>
          <p:spPr>
            <a:xfrm>
              <a:off x="75314" y="403521"/>
              <a:ext cx="2124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1561857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CF567-898B-4F18-39FC-18DAF031C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Agrupar 6">
            <a:extLst>
              <a:ext uri="{FF2B5EF4-FFF2-40B4-BE49-F238E27FC236}">
                <a16:creationId xmlns:a16="http://schemas.microsoft.com/office/drawing/2014/main" id="{0E537C19-71A3-2E33-99CC-F46CA7A90527}"/>
              </a:ext>
            </a:extLst>
          </p:cNvPr>
          <p:cNvGrpSpPr/>
          <p:nvPr/>
        </p:nvGrpSpPr>
        <p:grpSpPr>
          <a:xfrm>
            <a:off x="480809" y="1184182"/>
            <a:ext cx="7799591" cy="4769578"/>
            <a:chOff x="264161" y="1534160"/>
            <a:chExt cx="7752079" cy="3464560"/>
          </a:xfrm>
        </p:grpSpPr>
        <p:pic>
          <p:nvPicPr>
            <p:cNvPr id="3" name="Imagem 2" descr="Interface gráfica do usuário, Aplicativo&#10;&#10;O conteúdo gerado por IA pode estar incorreto.">
              <a:extLst>
                <a:ext uri="{FF2B5EF4-FFF2-40B4-BE49-F238E27FC236}">
                  <a16:creationId xmlns:a16="http://schemas.microsoft.com/office/drawing/2014/main" id="{3BD502B1-6470-306F-A85B-E65BDBE2D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1" t="4791" r="1167"/>
            <a:stretch>
              <a:fillRect/>
            </a:stretch>
          </p:blipFill>
          <p:spPr>
            <a:xfrm>
              <a:off x="264161" y="1534160"/>
              <a:ext cx="7696578" cy="34645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ED6E491B-D346-24D3-9013-14DE181A1E40}"/>
                </a:ext>
              </a:extLst>
            </p:cNvPr>
            <p:cNvSpPr/>
            <p:nvPr/>
          </p:nvSpPr>
          <p:spPr>
            <a:xfrm>
              <a:off x="5506082" y="2926621"/>
              <a:ext cx="2510158" cy="1675860"/>
            </a:xfrm>
            <a:prstGeom prst="rect">
              <a:avLst/>
            </a:prstGeom>
            <a:noFill/>
            <a:ln w="28575">
              <a:solidFill>
                <a:srgbClr val="88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8" name="Arredondar Retângulo em um Canto Diagonal 14">
            <a:extLst>
              <a:ext uri="{FF2B5EF4-FFF2-40B4-BE49-F238E27FC236}">
                <a16:creationId xmlns:a16="http://schemas.microsoft.com/office/drawing/2014/main" id="{CCA4DB70-3406-7E15-667D-2C2788412905}"/>
              </a:ext>
            </a:extLst>
          </p:cNvPr>
          <p:cNvSpPr>
            <a:spLocks/>
          </p:cNvSpPr>
          <p:nvPr/>
        </p:nvSpPr>
        <p:spPr>
          <a:xfrm>
            <a:off x="8719272" y="4254708"/>
            <a:ext cx="2666799" cy="1255193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Após a seleção de  data e período, clique em </a:t>
            </a:r>
            <a:r>
              <a:rPr lang="pt-BR" sz="1400" b="1" dirty="0">
                <a:solidFill>
                  <a:schemeClr val="tx1"/>
                </a:solidFill>
                <a:latin typeface="AMX" pitchFamily="2" charset="0"/>
              </a:rPr>
              <a:t>Concluir.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4176A5D5-1159-DE1A-DE76-3F18FCEDCBD8}"/>
              </a:ext>
            </a:extLst>
          </p:cNvPr>
          <p:cNvGrpSpPr/>
          <p:nvPr/>
        </p:nvGrpSpPr>
        <p:grpSpPr>
          <a:xfrm>
            <a:off x="0" y="0"/>
            <a:ext cx="5943818" cy="461665"/>
            <a:chOff x="0" y="0"/>
            <a:chExt cx="6198782" cy="461665"/>
          </a:xfrm>
        </p:grpSpPr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EBAC1E23-DB4C-ED22-EE88-08527BE6E8BD}"/>
                </a:ext>
              </a:extLst>
            </p:cNvPr>
            <p:cNvSpPr txBox="1"/>
            <p:nvPr/>
          </p:nvSpPr>
          <p:spPr>
            <a:xfrm>
              <a:off x="0" y="0"/>
              <a:ext cx="6198782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 panose="020B0604020202020204"/>
                </a:rPr>
                <a:t>AGENDAMENTO DO CONTRATO – SOLAR</a:t>
              </a:r>
            </a:p>
          </p:txBody>
        </p:sp>
        <p:cxnSp>
          <p:nvCxnSpPr>
            <p:cNvPr id="6" name="Straight Connector 17">
              <a:extLst>
                <a:ext uri="{FF2B5EF4-FFF2-40B4-BE49-F238E27FC236}">
                  <a16:creationId xmlns:a16="http://schemas.microsoft.com/office/drawing/2014/main" id="{55CB48DC-B5C0-8826-5767-CBB83E19FD08}"/>
                </a:ext>
              </a:extLst>
            </p:cNvPr>
            <p:cNvCxnSpPr>
              <a:cxnSpLocks/>
            </p:cNvCxnSpPr>
            <p:nvPr/>
          </p:nvCxnSpPr>
          <p:spPr>
            <a:xfrm>
              <a:off x="83067" y="387237"/>
              <a:ext cx="5580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Imagem 8" descr="Logotipo&#10;&#10;O conteúdo gerado por IA pode estar incorreto.">
            <a:extLst>
              <a:ext uri="{FF2B5EF4-FFF2-40B4-BE49-F238E27FC236}">
                <a16:creationId xmlns:a16="http://schemas.microsoft.com/office/drawing/2014/main" id="{31680329-7BD2-42E5-8178-29DA8C814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3691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528CD-C66F-F9C0-D025-972AF3157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>
            <a:extLst>
              <a:ext uri="{FF2B5EF4-FFF2-40B4-BE49-F238E27FC236}">
                <a16:creationId xmlns:a16="http://schemas.microsoft.com/office/drawing/2014/main" id="{B9024C70-4541-7366-1ED0-B9BA55D2CD3D}"/>
              </a:ext>
            </a:extLst>
          </p:cNvPr>
          <p:cNvGrpSpPr/>
          <p:nvPr/>
        </p:nvGrpSpPr>
        <p:grpSpPr>
          <a:xfrm>
            <a:off x="1201748" y="977790"/>
            <a:ext cx="9484139" cy="4902420"/>
            <a:chOff x="340580" y="1254540"/>
            <a:chExt cx="11508057" cy="5210754"/>
          </a:xfrm>
        </p:grpSpPr>
        <p:pic>
          <p:nvPicPr>
            <p:cNvPr id="3" name="Imagem 2" descr="Interface gráfica do usuário, Texto, Aplicativo, Email&#10;&#10;O conteúdo gerado por IA pode estar incorreto.">
              <a:extLst>
                <a:ext uri="{FF2B5EF4-FFF2-40B4-BE49-F238E27FC236}">
                  <a16:creationId xmlns:a16="http://schemas.microsoft.com/office/drawing/2014/main" id="{2B3847F5-6A97-D932-6F63-378B4708E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4257"/>
            <a:stretch>
              <a:fillRect/>
            </a:stretch>
          </p:blipFill>
          <p:spPr>
            <a:xfrm>
              <a:off x="340580" y="1254540"/>
              <a:ext cx="11508057" cy="52107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9B74252A-B541-D828-E4C1-818C63231B1E}"/>
                </a:ext>
              </a:extLst>
            </p:cNvPr>
            <p:cNvSpPr/>
            <p:nvPr/>
          </p:nvSpPr>
          <p:spPr>
            <a:xfrm>
              <a:off x="4009027" y="4390103"/>
              <a:ext cx="3160399" cy="790172"/>
            </a:xfrm>
            <a:prstGeom prst="rect">
              <a:avLst/>
            </a:prstGeom>
            <a:noFill/>
            <a:ln w="28575">
              <a:solidFill>
                <a:srgbClr val="88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5E7EB05E-FF02-8E25-ADDA-45099780F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932" t="29261" r="4181" b="7533"/>
            <a:stretch>
              <a:fillRect/>
            </a:stretch>
          </p:blipFill>
          <p:spPr>
            <a:xfrm>
              <a:off x="4708498" y="2896484"/>
              <a:ext cx="2458720" cy="3251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9A1B9BF2-4D5C-D72F-62A7-ED5BBB39F622}"/>
              </a:ext>
            </a:extLst>
          </p:cNvPr>
          <p:cNvGrpSpPr/>
          <p:nvPr/>
        </p:nvGrpSpPr>
        <p:grpSpPr>
          <a:xfrm>
            <a:off x="0" y="0"/>
            <a:ext cx="5943818" cy="461665"/>
            <a:chOff x="0" y="0"/>
            <a:chExt cx="6198782" cy="461665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C11CBB50-0CC9-606F-7748-E0458DD6A72E}"/>
                </a:ext>
              </a:extLst>
            </p:cNvPr>
            <p:cNvSpPr txBox="1"/>
            <p:nvPr/>
          </p:nvSpPr>
          <p:spPr>
            <a:xfrm>
              <a:off x="0" y="0"/>
              <a:ext cx="6198782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 panose="020B0604020202020204"/>
                </a:rPr>
                <a:t>AGENDAMENTO DO CONTRATO – SOLAR</a:t>
              </a:r>
            </a:p>
          </p:txBody>
        </p:sp>
        <p:cxnSp>
          <p:nvCxnSpPr>
            <p:cNvPr id="7" name="Straight Connector 17">
              <a:extLst>
                <a:ext uri="{FF2B5EF4-FFF2-40B4-BE49-F238E27FC236}">
                  <a16:creationId xmlns:a16="http://schemas.microsoft.com/office/drawing/2014/main" id="{42CC013A-8E5F-230B-A92A-8E30DFFEDEA0}"/>
                </a:ext>
              </a:extLst>
            </p:cNvPr>
            <p:cNvCxnSpPr>
              <a:cxnSpLocks/>
            </p:cNvCxnSpPr>
            <p:nvPr/>
          </p:nvCxnSpPr>
          <p:spPr>
            <a:xfrm>
              <a:off x="83067" y="387237"/>
              <a:ext cx="5580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Imagem 8" descr="Logotipo&#10;&#10;O conteúdo gerado por IA pode estar incorreto.">
            <a:extLst>
              <a:ext uri="{FF2B5EF4-FFF2-40B4-BE49-F238E27FC236}">
                <a16:creationId xmlns:a16="http://schemas.microsoft.com/office/drawing/2014/main" id="{C92CF426-674F-C623-AE9E-7EA35F8821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0246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3F089-9C62-F1A3-54A0-BCBEA9153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7974CCDA-1E65-D57E-ABD6-673A03721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C1528253-F98B-BB3A-49D6-58C933CA6640}"/>
              </a:ext>
            </a:extLst>
          </p:cNvPr>
          <p:cNvGrpSpPr/>
          <p:nvPr/>
        </p:nvGrpSpPr>
        <p:grpSpPr>
          <a:xfrm>
            <a:off x="892709" y="1004630"/>
            <a:ext cx="10102217" cy="4848740"/>
            <a:chOff x="250947" y="977901"/>
            <a:chExt cx="10102217" cy="4848740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F736F298-3503-4981-AB2C-4DEE639D3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0947" y="977901"/>
              <a:ext cx="10102217" cy="48487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AFC61BE4-F1B5-4CE9-37A9-D91744F08012}"/>
                </a:ext>
              </a:extLst>
            </p:cNvPr>
            <p:cNvSpPr/>
            <p:nvPr/>
          </p:nvSpPr>
          <p:spPr>
            <a:xfrm>
              <a:off x="372138" y="3758450"/>
              <a:ext cx="4954774" cy="781652"/>
            </a:xfrm>
            <a:prstGeom prst="rect">
              <a:avLst/>
            </a:prstGeom>
            <a:noFill/>
            <a:ln w="28575">
              <a:solidFill>
                <a:srgbClr val="88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A6DDDDCF-9224-5085-E677-BD1D2EB5F05A}"/>
                </a:ext>
              </a:extLst>
            </p:cNvPr>
            <p:cNvSpPr/>
            <p:nvPr/>
          </p:nvSpPr>
          <p:spPr>
            <a:xfrm>
              <a:off x="5316279" y="2957427"/>
              <a:ext cx="4965404" cy="806499"/>
            </a:xfrm>
            <a:prstGeom prst="rect">
              <a:avLst/>
            </a:prstGeom>
            <a:noFill/>
            <a:ln w="28575">
              <a:solidFill>
                <a:srgbClr val="88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2019DAD8-B786-26C2-8708-1AF6AC196771}"/>
              </a:ext>
            </a:extLst>
          </p:cNvPr>
          <p:cNvGrpSpPr/>
          <p:nvPr/>
        </p:nvGrpSpPr>
        <p:grpSpPr>
          <a:xfrm>
            <a:off x="0" y="0"/>
            <a:ext cx="5943818" cy="461665"/>
            <a:chOff x="0" y="0"/>
            <a:chExt cx="6198782" cy="461665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B13B0345-86C5-6CA5-3B64-CFAA2890449C}"/>
                </a:ext>
              </a:extLst>
            </p:cNvPr>
            <p:cNvSpPr txBox="1"/>
            <p:nvPr/>
          </p:nvSpPr>
          <p:spPr>
            <a:xfrm>
              <a:off x="0" y="0"/>
              <a:ext cx="6198782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 panose="020B0604020202020204"/>
                </a:rPr>
                <a:t>AGENDAMENTO DO CONTRATO – SOLAR</a:t>
              </a:r>
            </a:p>
          </p:txBody>
        </p:sp>
        <p:cxnSp>
          <p:nvCxnSpPr>
            <p:cNvPr id="8" name="Straight Connector 17">
              <a:extLst>
                <a:ext uri="{FF2B5EF4-FFF2-40B4-BE49-F238E27FC236}">
                  <a16:creationId xmlns:a16="http://schemas.microsoft.com/office/drawing/2014/main" id="{E4ECCD38-3696-FED6-26B7-6F68E6A577F1}"/>
                </a:ext>
              </a:extLst>
            </p:cNvPr>
            <p:cNvCxnSpPr>
              <a:cxnSpLocks/>
            </p:cNvCxnSpPr>
            <p:nvPr/>
          </p:nvCxnSpPr>
          <p:spPr>
            <a:xfrm>
              <a:off x="83067" y="387237"/>
              <a:ext cx="5580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812259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19C5C-D433-DF75-688B-B085B30F1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B16FD9CD-B1B5-CDD0-6059-3CA90538F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3" name="Arredondar Retângulo em um Canto Diagonal 14">
            <a:extLst>
              <a:ext uri="{FF2B5EF4-FFF2-40B4-BE49-F238E27FC236}">
                <a16:creationId xmlns:a16="http://schemas.microsoft.com/office/drawing/2014/main" id="{A3A1079A-2092-363E-E39C-E109B7A26F3D}"/>
              </a:ext>
            </a:extLst>
          </p:cNvPr>
          <p:cNvSpPr>
            <a:spLocks/>
          </p:cNvSpPr>
          <p:nvPr/>
        </p:nvSpPr>
        <p:spPr>
          <a:xfrm>
            <a:off x="9322517" y="4172019"/>
            <a:ext cx="2438621" cy="1018139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Enviado para o legado: </a:t>
            </a:r>
          </a:p>
          <a:p>
            <a:endParaRPr lang="pt-BR" sz="1400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400" b="1" dirty="0">
                <a:solidFill>
                  <a:schemeClr val="tx1"/>
                </a:solidFill>
                <a:latin typeface="AMX" pitchFamily="2" charset="0"/>
              </a:rPr>
              <a:t>Contrato finalizado.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20103B8-8E27-DC1E-9295-EC6435FD1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58" y="977919"/>
            <a:ext cx="8284364" cy="3703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1617DDCC-4E06-B158-48EB-B82ED430F6BB}"/>
              </a:ext>
            </a:extLst>
          </p:cNvPr>
          <p:cNvGrpSpPr/>
          <p:nvPr/>
        </p:nvGrpSpPr>
        <p:grpSpPr>
          <a:xfrm>
            <a:off x="0" y="0"/>
            <a:ext cx="5943818" cy="461665"/>
            <a:chOff x="0" y="0"/>
            <a:chExt cx="6198782" cy="461665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C8D9527E-0D0A-C59D-F8ED-7636C0CD0C08}"/>
                </a:ext>
              </a:extLst>
            </p:cNvPr>
            <p:cNvSpPr txBox="1"/>
            <p:nvPr/>
          </p:nvSpPr>
          <p:spPr>
            <a:xfrm>
              <a:off x="0" y="0"/>
              <a:ext cx="6198782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 panose="020B0604020202020204"/>
                </a:rPr>
                <a:t>AGENDAMENTO DO CONTRATO – SOLAR</a:t>
              </a:r>
            </a:p>
          </p:txBody>
        </p:sp>
        <p:cxnSp>
          <p:nvCxnSpPr>
            <p:cNvPr id="7" name="Straight Connector 17">
              <a:extLst>
                <a:ext uri="{FF2B5EF4-FFF2-40B4-BE49-F238E27FC236}">
                  <a16:creationId xmlns:a16="http://schemas.microsoft.com/office/drawing/2014/main" id="{6AD9C82F-3881-DBBB-F238-D807AA3FE256}"/>
                </a:ext>
              </a:extLst>
            </p:cNvPr>
            <p:cNvCxnSpPr>
              <a:cxnSpLocks/>
            </p:cNvCxnSpPr>
            <p:nvPr/>
          </p:nvCxnSpPr>
          <p:spPr>
            <a:xfrm>
              <a:off x="83067" y="387237"/>
              <a:ext cx="5580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4807417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04A75-603A-D81C-D5B2-C562F768F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B6486468-153F-76CF-5EB3-3306D2F29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35EAB15B-97EC-4E2B-9C4F-E148ED25232F}"/>
              </a:ext>
            </a:extLst>
          </p:cNvPr>
          <p:cNvGrpSpPr/>
          <p:nvPr/>
        </p:nvGrpSpPr>
        <p:grpSpPr>
          <a:xfrm>
            <a:off x="468429" y="1426187"/>
            <a:ext cx="8456296" cy="4005626"/>
            <a:chOff x="283778" y="1326865"/>
            <a:chExt cx="8456296" cy="4005626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1464D6D8-C98D-0750-71A3-891476D2F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3778" y="1326865"/>
              <a:ext cx="8456296" cy="40056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797720F8-231F-C754-7248-13B598D85CB8}"/>
                </a:ext>
              </a:extLst>
            </p:cNvPr>
            <p:cNvSpPr/>
            <p:nvPr/>
          </p:nvSpPr>
          <p:spPr>
            <a:xfrm>
              <a:off x="3053205" y="3569449"/>
              <a:ext cx="2761306" cy="660902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5" name="Arredondar Retângulo em um Canto Diagonal 14">
            <a:extLst>
              <a:ext uri="{FF2B5EF4-FFF2-40B4-BE49-F238E27FC236}">
                <a16:creationId xmlns:a16="http://schemas.microsoft.com/office/drawing/2014/main" id="{5FFF17ED-C1C6-D5F0-EA63-FED0875926C0}"/>
              </a:ext>
            </a:extLst>
          </p:cNvPr>
          <p:cNvSpPr>
            <a:spLocks/>
          </p:cNvSpPr>
          <p:nvPr/>
        </p:nvSpPr>
        <p:spPr>
          <a:xfrm>
            <a:off x="9262054" y="4230351"/>
            <a:ext cx="2461517" cy="1819571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t-BR" sz="1400" dirty="0">
                <a:solidFill>
                  <a:schemeClr val="tx1"/>
                </a:solidFill>
                <a:latin typeface="AMX"/>
              </a:rPr>
              <a:t>Quando apresentar a pendência </a:t>
            </a:r>
            <a:r>
              <a:rPr lang="pt-BR" sz="1400" b="1" dirty="0">
                <a:solidFill>
                  <a:schemeClr val="tx1"/>
                </a:solidFill>
                <a:latin typeface="AMX"/>
              </a:rPr>
              <a:t>Análise técnica:</a:t>
            </a:r>
          </a:p>
          <a:p>
            <a:endParaRPr lang="pt-BR" sz="1400" b="1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400" b="1" dirty="0">
                <a:solidFill>
                  <a:schemeClr val="tx1"/>
                </a:solidFill>
                <a:latin typeface="AMX"/>
              </a:rPr>
              <a:t>O vendedor deve seguir com a venda pelo legado (Conexão/</a:t>
            </a:r>
            <a:r>
              <a:rPr lang="pt-BR" sz="1400" b="1" dirty="0" err="1">
                <a:solidFill>
                  <a:schemeClr val="tx1"/>
                </a:solidFill>
                <a:latin typeface="AMX"/>
              </a:rPr>
              <a:t>Netsales</a:t>
            </a:r>
            <a:r>
              <a:rPr lang="pt-BR" sz="1400" b="1" dirty="0">
                <a:solidFill>
                  <a:schemeClr val="tx1"/>
                </a:solidFill>
                <a:latin typeface="AMX"/>
              </a:rPr>
              <a:t>).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CD79F7F3-B8F9-1B2C-E233-4A79D47B4B66}"/>
              </a:ext>
            </a:extLst>
          </p:cNvPr>
          <p:cNvGrpSpPr/>
          <p:nvPr/>
        </p:nvGrpSpPr>
        <p:grpSpPr>
          <a:xfrm>
            <a:off x="0" y="0"/>
            <a:ext cx="7372952" cy="830997"/>
            <a:chOff x="0" y="0"/>
            <a:chExt cx="6198782" cy="830997"/>
          </a:xfrm>
        </p:grpSpPr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298A5EAB-EF8F-B718-101C-11A312DD83A7}"/>
                </a:ext>
              </a:extLst>
            </p:cNvPr>
            <p:cNvSpPr txBox="1"/>
            <p:nvPr/>
          </p:nvSpPr>
          <p:spPr>
            <a:xfrm>
              <a:off x="0" y="0"/>
              <a:ext cx="6198782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 panose="020B0604020202020204"/>
                </a:rPr>
                <a:t>STATUS DO AGENDAMENTO DO CONTRATO – SOLAR</a:t>
              </a:r>
            </a:p>
          </p:txBody>
        </p:sp>
        <p:cxnSp>
          <p:nvCxnSpPr>
            <p:cNvPr id="9" name="Straight Connector 17">
              <a:extLst>
                <a:ext uri="{FF2B5EF4-FFF2-40B4-BE49-F238E27FC236}">
                  <a16:creationId xmlns:a16="http://schemas.microsoft.com/office/drawing/2014/main" id="{4BAC07E7-9BE2-44AB-EDCA-61D66FF63E8E}"/>
                </a:ext>
              </a:extLst>
            </p:cNvPr>
            <p:cNvCxnSpPr>
              <a:cxnSpLocks/>
            </p:cNvCxnSpPr>
            <p:nvPr/>
          </p:nvCxnSpPr>
          <p:spPr>
            <a:xfrm>
              <a:off x="83067" y="387237"/>
              <a:ext cx="5580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716874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BB20A-8CB0-DA89-1F8D-9387FAD55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B06341A2-A4EF-89F5-82A4-CB2585B3F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3" name="Arredondar Retângulo em um Canto Diagonal 14">
            <a:extLst>
              <a:ext uri="{FF2B5EF4-FFF2-40B4-BE49-F238E27FC236}">
                <a16:creationId xmlns:a16="http://schemas.microsoft.com/office/drawing/2014/main" id="{540C4E52-5A96-17C7-7594-C8478A0D96E0}"/>
              </a:ext>
            </a:extLst>
          </p:cNvPr>
          <p:cNvSpPr>
            <a:spLocks/>
          </p:cNvSpPr>
          <p:nvPr/>
        </p:nvSpPr>
        <p:spPr>
          <a:xfrm>
            <a:off x="8938837" y="2538525"/>
            <a:ext cx="2705906" cy="3510690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t-BR" sz="1400" dirty="0">
                <a:solidFill>
                  <a:schemeClr val="tx1"/>
                </a:solidFill>
                <a:latin typeface="AMX"/>
              </a:rPr>
              <a:t>Quando apresentar a pendência Em Análise BackOffice, será realizado análise para verificar a possibilidade de liberação da pendência apresentada.</a:t>
            </a:r>
          </a:p>
          <a:p>
            <a:endParaRPr lang="pt-BR" sz="1400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400" dirty="0">
                <a:solidFill>
                  <a:schemeClr val="tx1"/>
                </a:solidFill>
                <a:latin typeface="AMX"/>
              </a:rPr>
              <a:t>Ficará disponível no campo Pendências.</a:t>
            </a:r>
          </a:p>
          <a:p>
            <a:endParaRPr lang="pt-BR" sz="1400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400" dirty="0">
                <a:solidFill>
                  <a:schemeClr val="tx1"/>
                </a:solidFill>
                <a:latin typeface="AMX"/>
              </a:rPr>
              <a:t>Para visualizar no detalhe, clique em </a:t>
            </a:r>
            <a:r>
              <a:rPr lang="pt-BR" sz="1400" b="1" dirty="0">
                <a:solidFill>
                  <a:schemeClr val="tx1"/>
                </a:solidFill>
                <a:latin typeface="AMX"/>
              </a:rPr>
              <a:t>exibir tudo.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01518DA2-1ED2-32AC-BD33-8C8CD37E4284}"/>
              </a:ext>
            </a:extLst>
          </p:cNvPr>
          <p:cNvGrpSpPr/>
          <p:nvPr/>
        </p:nvGrpSpPr>
        <p:grpSpPr>
          <a:xfrm>
            <a:off x="700110" y="830997"/>
            <a:ext cx="7577618" cy="4176088"/>
            <a:chOff x="170719" y="1483567"/>
            <a:chExt cx="8497419" cy="3824394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BC9EFEB9-0137-B0E9-BDE4-7B7F60B403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913" r="-198"/>
            <a:stretch/>
          </p:blipFill>
          <p:spPr>
            <a:xfrm>
              <a:off x="170719" y="1483567"/>
              <a:ext cx="8497419" cy="38243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FD7CB165-D187-AA4D-29EE-F23DFD7C9EA0}"/>
                </a:ext>
              </a:extLst>
            </p:cNvPr>
            <p:cNvSpPr/>
            <p:nvPr/>
          </p:nvSpPr>
          <p:spPr>
            <a:xfrm>
              <a:off x="3052979" y="2263367"/>
              <a:ext cx="2750292" cy="633742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cxnSp>
          <p:nvCxnSpPr>
            <p:cNvPr id="9" name="Conector de Seta Reta 8">
              <a:extLst>
                <a:ext uri="{FF2B5EF4-FFF2-40B4-BE49-F238E27FC236}">
                  <a16:creationId xmlns:a16="http://schemas.microsoft.com/office/drawing/2014/main" id="{C0CF4474-ACEB-36B8-1260-98E7A9FF8951}"/>
                </a:ext>
              </a:extLst>
            </p:cNvPr>
            <p:cNvCxnSpPr>
              <a:cxnSpLocks/>
            </p:cNvCxnSpPr>
            <p:nvPr/>
          </p:nvCxnSpPr>
          <p:spPr>
            <a:xfrm>
              <a:off x="6556111" y="4654810"/>
              <a:ext cx="40238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BE78F52F-255E-83A6-3FFA-BBA6C0CE090A}"/>
              </a:ext>
            </a:extLst>
          </p:cNvPr>
          <p:cNvGrpSpPr/>
          <p:nvPr/>
        </p:nvGrpSpPr>
        <p:grpSpPr>
          <a:xfrm>
            <a:off x="0" y="0"/>
            <a:ext cx="7372952" cy="830997"/>
            <a:chOff x="0" y="0"/>
            <a:chExt cx="6198782" cy="830997"/>
          </a:xfrm>
        </p:grpSpPr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31E1FBBE-B121-E407-94EB-9B28052E0B37}"/>
                </a:ext>
              </a:extLst>
            </p:cNvPr>
            <p:cNvSpPr txBox="1"/>
            <p:nvPr/>
          </p:nvSpPr>
          <p:spPr>
            <a:xfrm>
              <a:off x="0" y="0"/>
              <a:ext cx="6198782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 panose="020B0604020202020204"/>
                </a:rPr>
                <a:t>STATUS DO AGENDAMENTO DO CONTRATO – SOLAR</a:t>
              </a:r>
            </a:p>
          </p:txBody>
        </p:sp>
        <p:cxnSp>
          <p:nvCxnSpPr>
            <p:cNvPr id="10" name="Straight Connector 17">
              <a:extLst>
                <a:ext uri="{FF2B5EF4-FFF2-40B4-BE49-F238E27FC236}">
                  <a16:creationId xmlns:a16="http://schemas.microsoft.com/office/drawing/2014/main" id="{E390B395-F0EA-9F36-10B8-5C3CF0085516}"/>
                </a:ext>
              </a:extLst>
            </p:cNvPr>
            <p:cNvCxnSpPr>
              <a:cxnSpLocks/>
            </p:cNvCxnSpPr>
            <p:nvPr/>
          </p:nvCxnSpPr>
          <p:spPr>
            <a:xfrm>
              <a:off x="83067" y="387237"/>
              <a:ext cx="5580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0683083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99465-C67A-5134-8B4A-190B2C2EA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6B530E3E-65C1-457F-BC0F-0FBD1683E6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3" name="Arredondar Retângulo em um Canto Diagonal 14">
            <a:extLst>
              <a:ext uri="{FF2B5EF4-FFF2-40B4-BE49-F238E27FC236}">
                <a16:creationId xmlns:a16="http://schemas.microsoft.com/office/drawing/2014/main" id="{B352FAF2-7258-D3C9-FD3F-67299C4238BB}"/>
              </a:ext>
            </a:extLst>
          </p:cNvPr>
          <p:cNvSpPr>
            <a:spLocks/>
          </p:cNvSpPr>
          <p:nvPr/>
        </p:nvSpPr>
        <p:spPr>
          <a:xfrm>
            <a:off x="9156388" y="3904120"/>
            <a:ext cx="2607397" cy="1608675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Para exibir mais informações sobre o Status:</a:t>
            </a:r>
          </a:p>
          <a:p>
            <a:endParaRPr lang="pt-BR" sz="1200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Clique na </a:t>
            </a:r>
            <a:r>
              <a:rPr lang="pt-BR" sz="1200" b="1" dirty="0">
                <a:solidFill>
                  <a:schemeClr val="tx1"/>
                </a:solidFill>
                <a:latin typeface="AMX" pitchFamily="2" charset="0"/>
              </a:rPr>
              <a:t>Pendência</a:t>
            </a:r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.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89E29D21-A638-A541-3548-73762FCB0DF5}"/>
              </a:ext>
            </a:extLst>
          </p:cNvPr>
          <p:cNvGrpSpPr/>
          <p:nvPr/>
        </p:nvGrpSpPr>
        <p:grpSpPr>
          <a:xfrm>
            <a:off x="633218" y="1420681"/>
            <a:ext cx="8289401" cy="2371672"/>
            <a:chOff x="142240" y="1947199"/>
            <a:chExt cx="8869679" cy="2018923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94E960C7-D88F-15E9-1564-F7D174256F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973" r="-405"/>
            <a:stretch/>
          </p:blipFill>
          <p:spPr>
            <a:xfrm>
              <a:off x="142240" y="1947199"/>
              <a:ext cx="8869679" cy="20189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7" name="Conector de Seta Reta 6">
              <a:extLst>
                <a:ext uri="{FF2B5EF4-FFF2-40B4-BE49-F238E27FC236}">
                  <a16:creationId xmlns:a16="http://schemas.microsoft.com/office/drawing/2014/main" id="{007DA43D-BB20-6A4A-880F-1D2CC96BF1A9}"/>
                </a:ext>
              </a:extLst>
            </p:cNvPr>
            <p:cNvCxnSpPr>
              <a:cxnSpLocks/>
            </p:cNvCxnSpPr>
            <p:nvPr/>
          </p:nvCxnSpPr>
          <p:spPr>
            <a:xfrm>
              <a:off x="308344" y="3782940"/>
              <a:ext cx="313146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7FAD5266-C909-7C64-2E07-DF6DBA335645}"/>
              </a:ext>
            </a:extLst>
          </p:cNvPr>
          <p:cNvGrpSpPr/>
          <p:nvPr/>
        </p:nvGrpSpPr>
        <p:grpSpPr>
          <a:xfrm>
            <a:off x="0" y="0"/>
            <a:ext cx="6786880" cy="461665"/>
            <a:chOff x="0" y="0"/>
            <a:chExt cx="6198782" cy="461665"/>
          </a:xfrm>
        </p:grpSpPr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5C1F7EB0-2C10-E71C-A3A4-57FA6856CDDB}"/>
                </a:ext>
              </a:extLst>
            </p:cNvPr>
            <p:cNvSpPr txBox="1"/>
            <p:nvPr/>
          </p:nvSpPr>
          <p:spPr>
            <a:xfrm>
              <a:off x="0" y="0"/>
              <a:ext cx="6198782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 panose="020B0604020202020204"/>
                </a:rPr>
                <a:t>STATUS DE PENDÊNCIAS DO CONTRATO – SOLAR</a:t>
              </a:r>
            </a:p>
          </p:txBody>
        </p:sp>
        <p:cxnSp>
          <p:nvCxnSpPr>
            <p:cNvPr id="13" name="Straight Connector 17">
              <a:extLst>
                <a:ext uri="{FF2B5EF4-FFF2-40B4-BE49-F238E27FC236}">
                  <a16:creationId xmlns:a16="http://schemas.microsoft.com/office/drawing/2014/main" id="{2629F56F-9D4B-AB82-5105-E57BC59F84CE}"/>
                </a:ext>
              </a:extLst>
            </p:cNvPr>
            <p:cNvCxnSpPr>
              <a:cxnSpLocks/>
            </p:cNvCxnSpPr>
            <p:nvPr/>
          </p:nvCxnSpPr>
          <p:spPr>
            <a:xfrm>
              <a:off x="83067" y="387237"/>
              <a:ext cx="5580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7501463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90A95-0DE0-0AC5-02E4-911190497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05B8EA48-0775-5687-C4D3-9570F9F96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3" name="Arredondar Retângulo em um Canto Diagonal 14">
            <a:extLst>
              <a:ext uri="{FF2B5EF4-FFF2-40B4-BE49-F238E27FC236}">
                <a16:creationId xmlns:a16="http://schemas.microsoft.com/office/drawing/2014/main" id="{A093E6E6-E315-5460-7BA0-86AE9D16AEBE}"/>
              </a:ext>
            </a:extLst>
          </p:cNvPr>
          <p:cNvSpPr>
            <a:spLocks/>
          </p:cNvSpPr>
          <p:nvPr/>
        </p:nvSpPr>
        <p:spPr>
          <a:xfrm>
            <a:off x="8990762" y="3429000"/>
            <a:ext cx="2328170" cy="2353798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rgbClr val="FF0000"/>
                </a:solidFill>
                <a:latin typeface="AMX" pitchFamily="2" charset="0"/>
              </a:rPr>
              <a:t>Atenção!</a:t>
            </a:r>
          </a:p>
          <a:p>
            <a:endParaRPr lang="pt-BR" sz="1400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Nos casos de pendências que é necessário anexar documentação:</a:t>
            </a:r>
          </a:p>
          <a:p>
            <a:endParaRPr lang="pt-BR" sz="1400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400" b="1" dirty="0">
                <a:solidFill>
                  <a:schemeClr val="tx1"/>
                </a:solidFill>
                <a:latin typeface="AMX" pitchFamily="2" charset="0"/>
              </a:rPr>
              <a:t>Os documentos devem ser anexados nessa etapa.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82173968-1093-5C6A-B4CE-128D7D4F4980}"/>
              </a:ext>
            </a:extLst>
          </p:cNvPr>
          <p:cNvGrpSpPr/>
          <p:nvPr/>
        </p:nvGrpSpPr>
        <p:grpSpPr>
          <a:xfrm>
            <a:off x="454468" y="929793"/>
            <a:ext cx="7938761" cy="3945365"/>
            <a:chOff x="156085" y="1589161"/>
            <a:chExt cx="9044850" cy="3833865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8887F626-1DCA-4F8E-00A9-85C8CFDE6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85" y="1589161"/>
              <a:ext cx="9044850" cy="38338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76269449-FB87-252B-649C-B1FB43D6C6DA}"/>
                </a:ext>
              </a:extLst>
            </p:cNvPr>
            <p:cNvSpPr/>
            <p:nvPr/>
          </p:nvSpPr>
          <p:spPr>
            <a:xfrm>
              <a:off x="253498" y="4336609"/>
              <a:ext cx="5911912" cy="995881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cxnSp>
          <p:nvCxnSpPr>
            <p:cNvPr id="6" name="Conector de Seta Reta 5">
              <a:extLst>
                <a:ext uri="{FF2B5EF4-FFF2-40B4-BE49-F238E27FC236}">
                  <a16:creationId xmlns:a16="http://schemas.microsoft.com/office/drawing/2014/main" id="{BEF3816D-7FED-B9B1-4215-31ADEA13F5D0}"/>
                </a:ext>
              </a:extLst>
            </p:cNvPr>
            <p:cNvCxnSpPr>
              <a:cxnSpLocks/>
            </p:cNvCxnSpPr>
            <p:nvPr/>
          </p:nvCxnSpPr>
          <p:spPr>
            <a:xfrm>
              <a:off x="2260558" y="4888726"/>
              <a:ext cx="40238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61A7AA8E-AEF2-003E-9CF5-D03AA46AFF21}"/>
              </a:ext>
            </a:extLst>
          </p:cNvPr>
          <p:cNvGrpSpPr/>
          <p:nvPr/>
        </p:nvGrpSpPr>
        <p:grpSpPr>
          <a:xfrm>
            <a:off x="0" y="0"/>
            <a:ext cx="6786880" cy="461665"/>
            <a:chOff x="0" y="0"/>
            <a:chExt cx="6198782" cy="461665"/>
          </a:xfrm>
        </p:grpSpPr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44FB25AF-C24B-3FD0-47C9-9D0A4F213A4C}"/>
                </a:ext>
              </a:extLst>
            </p:cNvPr>
            <p:cNvSpPr txBox="1"/>
            <p:nvPr/>
          </p:nvSpPr>
          <p:spPr>
            <a:xfrm>
              <a:off x="0" y="0"/>
              <a:ext cx="6198782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 panose="020B0604020202020204"/>
                </a:rPr>
                <a:t>STATUS DE PENDÊNCIAS DO CONTRATO – SOLAR</a:t>
              </a:r>
            </a:p>
          </p:txBody>
        </p:sp>
        <p:cxnSp>
          <p:nvCxnSpPr>
            <p:cNvPr id="17" name="Straight Connector 17">
              <a:extLst>
                <a:ext uri="{FF2B5EF4-FFF2-40B4-BE49-F238E27FC236}">
                  <a16:creationId xmlns:a16="http://schemas.microsoft.com/office/drawing/2014/main" id="{D8177B3B-4014-78E9-E657-3DC70D007CAC}"/>
                </a:ext>
              </a:extLst>
            </p:cNvPr>
            <p:cNvCxnSpPr>
              <a:cxnSpLocks/>
            </p:cNvCxnSpPr>
            <p:nvPr/>
          </p:nvCxnSpPr>
          <p:spPr>
            <a:xfrm>
              <a:off x="83067" y="387237"/>
              <a:ext cx="5580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4782488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8C551-7409-AE79-4106-8D3647CB0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96DCEF98-97A5-AC9D-1B3C-AE2AEEF9C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3" name="Arredondar Retângulo em um Canto Diagonal 14">
            <a:extLst>
              <a:ext uri="{FF2B5EF4-FFF2-40B4-BE49-F238E27FC236}">
                <a16:creationId xmlns:a16="http://schemas.microsoft.com/office/drawing/2014/main" id="{59378D4A-A69C-9D7A-2503-835B49012F68}"/>
              </a:ext>
            </a:extLst>
          </p:cNvPr>
          <p:cNvSpPr>
            <a:spLocks/>
          </p:cNvSpPr>
          <p:nvPr/>
        </p:nvSpPr>
        <p:spPr>
          <a:xfrm>
            <a:off x="9281597" y="3987800"/>
            <a:ext cx="2328170" cy="1833046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Nessa etapa é possível verificar o detalhamento do retorno da </a:t>
            </a:r>
            <a:r>
              <a:rPr lang="pt-BR" sz="1400" b="1" dirty="0">
                <a:solidFill>
                  <a:schemeClr val="tx1"/>
                </a:solidFill>
                <a:latin typeface="AMX" pitchFamily="2" charset="0"/>
              </a:rPr>
              <a:t>tratativa da pendência.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27A7D689-83A8-F5B5-0E85-987CCFB1FA80}"/>
              </a:ext>
            </a:extLst>
          </p:cNvPr>
          <p:cNvGrpSpPr/>
          <p:nvPr/>
        </p:nvGrpSpPr>
        <p:grpSpPr>
          <a:xfrm>
            <a:off x="289997" y="774475"/>
            <a:ext cx="8701603" cy="4591002"/>
            <a:chOff x="289997" y="1301798"/>
            <a:chExt cx="9062231" cy="3960248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7F1CC6A3-C5A9-6E49-FB0B-A59CEE307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9997" y="1301798"/>
              <a:ext cx="9062231" cy="39602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B4449378-6619-DBA5-E035-9D4EC1187D0C}"/>
                </a:ext>
              </a:extLst>
            </p:cNvPr>
            <p:cNvSpPr/>
            <p:nvPr/>
          </p:nvSpPr>
          <p:spPr>
            <a:xfrm>
              <a:off x="289997" y="2854960"/>
              <a:ext cx="1559123" cy="574040"/>
            </a:xfrm>
            <a:prstGeom prst="rect">
              <a:avLst/>
            </a:prstGeom>
            <a:noFill/>
            <a:ln w="28575">
              <a:solidFill>
                <a:srgbClr val="9E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DD42677F-2F76-D77C-992E-67004A0EF718}"/>
              </a:ext>
            </a:extLst>
          </p:cNvPr>
          <p:cNvGrpSpPr/>
          <p:nvPr/>
        </p:nvGrpSpPr>
        <p:grpSpPr>
          <a:xfrm>
            <a:off x="0" y="0"/>
            <a:ext cx="6786880" cy="461665"/>
            <a:chOff x="0" y="0"/>
            <a:chExt cx="6198782" cy="461665"/>
          </a:xfrm>
        </p:grpSpPr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DC820CC2-63B3-3660-56D5-F96E545FEF33}"/>
                </a:ext>
              </a:extLst>
            </p:cNvPr>
            <p:cNvSpPr txBox="1"/>
            <p:nvPr/>
          </p:nvSpPr>
          <p:spPr>
            <a:xfrm>
              <a:off x="0" y="0"/>
              <a:ext cx="6198782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 panose="020B0604020202020204"/>
                </a:rPr>
                <a:t>STATUS DE PENDÊNCIAS DO CONTRATO – SOLAR</a:t>
              </a:r>
            </a:p>
          </p:txBody>
        </p:sp>
        <p:cxnSp>
          <p:nvCxnSpPr>
            <p:cNvPr id="12" name="Straight Connector 17">
              <a:extLst>
                <a:ext uri="{FF2B5EF4-FFF2-40B4-BE49-F238E27FC236}">
                  <a16:creationId xmlns:a16="http://schemas.microsoft.com/office/drawing/2014/main" id="{91897EBC-DF8F-7035-B3F6-16D8C140DBC1}"/>
                </a:ext>
              </a:extLst>
            </p:cNvPr>
            <p:cNvCxnSpPr>
              <a:cxnSpLocks/>
            </p:cNvCxnSpPr>
            <p:nvPr/>
          </p:nvCxnSpPr>
          <p:spPr>
            <a:xfrm>
              <a:off x="83067" y="387237"/>
              <a:ext cx="5580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1245852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A7CD1-BCFC-D44F-E2B5-12FBF4A8A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524A6438-8540-9136-C591-98223BA75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3" name="Arredondar Retângulo em um Canto Diagonal 14">
            <a:extLst>
              <a:ext uri="{FF2B5EF4-FFF2-40B4-BE49-F238E27FC236}">
                <a16:creationId xmlns:a16="http://schemas.microsoft.com/office/drawing/2014/main" id="{AD55EBB1-C1C3-AF67-D092-A6126A1C5835}"/>
              </a:ext>
            </a:extLst>
          </p:cNvPr>
          <p:cNvSpPr>
            <a:spLocks/>
          </p:cNvSpPr>
          <p:nvPr/>
        </p:nvSpPr>
        <p:spPr>
          <a:xfrm>
            <a:off x="9368918" y="3429000"/>
            <a:ext cx="2191446" cy="2475184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Mesmo o pedido tendo passado pelo BKO comercial o retorno e número do contrato vai ficar disponível na aba </a:t>
            </a:r>
            <a:r>
              <a:rPr lang="pt-BR" sz="1200" b="1" dirty="0">
                <a:solidFill>
                  <a:schemeClr val="tx1"/>
                </a:solidFill>
                <a:latin typeface="AMX" pitchFamily="2" charset="0"/>
              </a:rPr>
              <a:t>Detalhes.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1BAF1554-2DB3-BBE0-FF01-AC607EF61DF9}"/>
              </a:ext>
            </a:extLst>
          </p:cNvPr>
          <p:cNvGrpSpPr/>
          <p:nvPr/>
        </p:nvGrpSpPr>
        <p:grpSpPr>
          <a:xfrm>
            <a:off x="631636" y="830997"/>
            <a:ext cx="8021226" cy="4323417"/>
            <a:chOff x="238854" y="1620183"/>
            <a:chExt cx="9161248" cy="4020126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57D68F6B-D63B-0807-A1BD-D58E88037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8854" y="1620183"/>
              <a:ext cx="9161248" cy="40201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39DCDE48-6D31-0276-CF7C-705922C5362B}"/>
                </a:ext>
              </a:extLst>
            </p:cNvPr>
            <p:cNvSpPr/>
            <p:nvPr/>
          </p:nvSpPr>
          <p:spPr>
            <a:xfrm>
              <a:off x="302228" y="2847355"/>
              <a:ext cx="775134" cy="434567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22316A91-E646-D4FF-51EA-F77552BBBB1B}"/>
              </a:ext>
            </a:extLst>
          </p:cNvPr>
          <p:cNvGrpSpPr/>
          <p:nvPr/>
        </p:nvGrpSpPr>
        <p:grpSpPr>
          <a:xfrm>
            <a:off x="0" y="0"/>
            <a:ext cx="6786880" cy="461665"/>
            <a:chOff x="0" y="0"/>
            <a:chExt cx="6198782" cy="461665"/>
          </a:xfrm>
        </p:grpSpPr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8BB5E084-F376-42F0-7130-5922C6B04D55}"/>
                </a:ext>
              </a:extLst>
            </p:cNvPr>
            <p:cNvSpPr txBox="1"/>
            <p:nvPr/>
          </p:nvSpPr>
          <p:spPr>
            <a:xfrm>
              <a:off x="0" y="0"/>
              <a:ext cx="6198782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 panose="020B0604020202020204"/>
                </a:rPr>
                <a:t>STATUS DE PENDÊNCIAS DO CONTRATO – SOLAR</a:t>
              </a:r>
            </a:p>
          </p:txBody>
        </p:sp>
        <p:cxnSp>
          <p:nvCxnSpPr>
            <p:cNvPr id="12" name="Straight Connector 17">
              <a:extLst>
                <a:ext uri="{FF2B5EF4-FFF2-40B4-BE49-F238E27FC236}">
                  <a16:creationId xmlns:a16="http://schemas.microsoft.com/office/drawing/2014/main" id="{786CC868-94D4-A664-8099-42868F4A416F}"/>
                </a:ext>
              </a:extLst>
            </p:cNvPr>
            <p:cNvCxnSpPr>
              <a:cxnSpLocks/>
            </p:cNvCxnSpPr>
            <p:nvPr/>
          </p:nvCxnSpPr>
          <p:spPr>
            <a:xfrm>
              <a:off x="83067" y="387237"/>
              <a:ext cx="5580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79410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39A6D-5DCE-C771-4A7F-F532DC92C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74AB7164-15EE-F207-BFBA-CA99AD982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113E2514-DC64-341B-7017-901D01338743}"/>
              </a:ext>
            </a:extLst>
          </p:cNvPr>
          <p:cNvGrpSpPr/>
          <p:nvPr/>
        </p:nvGrpSpPr>
        <p:grpSpPr>
          <a:xfrm>
            <a:off x="8123079" y="1604526"/>
            <a:ext cx="3380602" cy="4753605"/>
            <a:chOff x="7599204" y="1199714"/>
            <a:chExt cx="4094976" cy="3432012"/>
          </a:xfrm>
        </p:grpSpPr>
        <p:sp>
          <p:nvSpPr>
            <p:cNvPr id="3" name="Arredondar Retângulo em um Canto Diagonal 14">
              <a:extLst>
                <a:ext uri="{FF2B5EF4-FFF2-40B4-BE49-F238E27FC236}">
                  <a16:creationId xmlns:a16="http://schemas.microsoft.com/office/drawing/2014/main" id="{BF1B57E4-180F-01A3-65DD-D32EB5EFFEBD}"/>
                </a:ext>
              </a:extLst>
            </p:cNvPr>
            <p:cNvSpPr>
              <a:spLocks/>
            </p:cNvSpPr>
            <p:nvPr/>
          </p:nvSpPr>
          <p:spPr>
            <a:xfrm>
              <a:off x="7599204" y="1199714"/>
              <a:ext cx="4094976" cy="3431487"/>
            </a:xfrm>
            <a:prstGeom prst="round2DiagRect">
              <a:avLst/>
            </a:prstGeom>
            <a:noFill/>
            <a:ln w="19050">
              <a:solidFill>
                <a:srgbClr val="88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AMX Light" pitchFamily="2" charset="0"/>
              </a:endParaRPr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71AA9967-15A8-E37E-B914-2C8A36857509}"/>
                </a:ext>
              </a:extLst>
            </p:cNvPr>
            <p:cNvSpPr txBox="1">
              <a:spLocks/>
            </p:cNvSpPr>
            <p:nvPr/>
          </p:nvSpPr>
          <p:spPr>
            <a:xfrm>
              <a:off x="7866410" y="1584738"/>
              <a:ext cx="3560564" cy="304698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1600" dirty="0">
                  <a:latin typeface="AMX"/>
                </a:rPr>
                <a:t>Quando o cliente for da base móvel o solar habilitará o botão de </a:t>
              </a:r>
              <a:r>
                <a:rPr lang="pt-BR" sz="1600" b="1" dirty="0">
                  <a:latin typeface="AMX"/>
                </a:rPr>
                <a:t>FIXA </a:t>
              </a:r>
              <a:r>
                <a:rPr lang="pt-BR" sz="1600" dirty="0">
                  <a:latin typeface="AMX"/>
                </a:rPr>
                <a:t>e exibirá detalhes do pedido da móvel;</a:t>
              </a:r>
            </a:p>
            <a:p>
              <a:endParaRPr lang="pt-BR" sz="1600" dirty="0">
                <a:latin typeface="AMX" pitchFamily="2" charset="0"/>
              </a:endParaRPr>
            </a:p>
            <a:p>
              <a:r>
                <a:rPr lang="pt-BR" sz="1600" dirty="0">
                  <a:latin typeface="AMX"/>
                </a:rPr>
                <a:t>Nos casos em que a mensagem </a:t>
              </a:r>
              <a:r>
                <a:rPr lang="pt-BR" sz="1600" b="1" dirty="0">
                  <a:latin typeface="AMX"/>
                </a:rPr>
                <a:t>“Inicio da jornada móvel, cliente não pertence ao seu território”, </a:t>
              </a:r>
              <a:r>
                <a:rPr lang="pt-BR" sz="1600" dirty="0">
                  <a:latin typeface="AMX"/>
                </a:rPr>
                <a:t>for apresentada, mesmo o cliente não pertencendo ao território do vendedor na móvel, a venda da fixa poderá ser concluída, visto que não há </a:t>
              </a:r>
              <a:r>
                <a:rPr lang="pt-BR" sz="1600" dirty="0" err="1">
                  <a:latin typeface="AMX"/>
                </a:rPr>
                <a:t>carteirização</a:t>
              </a:r>
              <a:r>
                <a:rPr lang="pt-BR" sz="1600" dirty="0">
                  <a:latin typeface="AMX"/>
                </a:rPr>
                <a:t> para este cenário."</a:t>
              </a:r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23158139-F338-7490-A842-7E55366AC1F4}"/>
              </a:ext>
            </a:extLst>
          </p:cNvPr>
          <p:cNvGrpSpPr/>
          <p:nvPr/>
        </p:nvGrpSpPr>
        <p:grpSpPr>
          <a:xfrm>
            <a:off x="393372" y="630842"/>
            <a:ext cx="7194493" cy="6062241"/>
            <a:chOff x="76831" y="294291"/>
            <a:chExt cx="7194493" cy="6062241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4ADC51AC-ED95-35DD-B239-4F115D618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r="38217" b="-5596"/>
            <a:stretch/>
          </p:blipFill>
          <p:spPr>
            <a:xfrm>
              <a:off x="394554" y="294291"/>
              <a:ext cx="6478805" cy="43374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8FD5994E-C7A8-315A-AF54-5B13DE6AB067}"/>
                </a:ext>
              </a:extLst>
            </p:cNvPr>
            <p:cNvSpPr/>
            <p:nvPr/>
          </p:nvSpPr>
          <p:spPr>
            <a:xfrm>
              <a:off x="497820" y="2026659"/>
              <a:ext cx="1047201" cy="905890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7AC1F262-E681-3889-B74C-555EBD3619FB}"/>
                </a:ext>
              </a:extLst>
            </p:cNvPr>
            <p:cNvSpPr/>
            <p:nvPr/>
          </p:nvSpPr>
          <p:spPr>
            <a:xfrm>
              <a:off x="497820" y="3016468"/>
              <a:ext cx="3149270" cy="1229711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9" name="Imagem 8" descr="Interface gráfica do usuário, Texto, Aplicativo, Email&#10;&#10;Descrição gerada automaticamente">
              <a:extLst>
                <a:ext uri="{FF2B5EF4-FFF2-40B4-BE49-F238E27FC236}">
                  <a16:creationId xmlns:a16="http://schemas.microsoft.com/office/drawing/2014/main" id="{48B6F780-5722-4074-AD2A-651FEA4B9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7" r="-280" b="52358"/>
            <a:stretch/>
          </p:blipFill>
          <p:spPr>
            <a:xfrm>
              <a:off x="76831" y="4670573"/>
              <a:ext cx="7194493" cy="16859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2A059BD0-E7DB-16CB-7791-DD0A7469FE0A}"/>
              </a:ext>
            </a:extLst>
          </p:cNvPr>
          <p:cNvGrpSpPr/>
          <p:nvPr/>
        </p:nvGrpSpPr>
        <p:grpSpPr>
          <a:xfrm>
            <a:off x="0" y="0"/>
            <a:ext cx="2257641" cy="403521"/>
            <a:chOff x="0" y="0"/>
            <a:chExt cx="2257641" cy="403521"/>
          </a:xfrm>
        </p:grpSpPr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D33278F7-0512-E301-9B7E-86586A24D06F}"/>
                </a:ext>
              </a:extLst>
            </p:cNvPr>
            <p:cNvSpPr txBox="1"/>
            <p:nvPr/>
          </p:nvSpPr>
          <p:spPr>
            <a:xfrm>
              <a:off x="0" y="0"/>
              <a:ext cx="2257641" cy="36000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2400" b="1" dirty="0">
                  <a:latin typeface="AMX"/>
                </a:rPr>
                <a:t>BUSCA DO CNPJ</a:t>
              </a:r>
              <a:endParaRPr lang="pt-BR" dirty="0"/>
            </a:p>
          </p:txBody>
        </p:sp>
        <p:cxnSp>
          <p:nvCxnSpPr>
            <p:cNvPr id="15" name="Straight Connector 17">
              <a:extLst>
                <a:ext uri="{FF2B5EF4-FFF2-40B4-BE49-F238E27FC236}">
                  <a16:creationId xmlns:a16="http://schemas.microsoft.com/office/drawing/2014/main" id="{CA6C7DC5-9B03-17EA-9FE5-E4882B217E96}"/>
                </a:ext>
              </a:extLst>
            </p:cNvPr>
            <p:cNvCxnSpPr>
              <a:cxnSpLocks/>
            </p:cNvCxnSpPr>
            <p:nvPr/>
          </p:nvCxnSpPr>
          <p:spPr>
            <a:xfrm>
              <a:off x="75314" y="403521"/>
              <a:ext cx="2124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tângulo 15">
            <a:extLst>
              <a:ext uri="{FF2B5EF4-FFF2-40B4-BE49-F238E27FC236}">
                <a16:creationId xmlns:a16="http://schemas.microsoft.com/office/drawing/2014/main" id="{E744539C-FBC5-56E5-F95C-53ABCFFAE5A0}"/>
              </a:ext>
            </a:extLst>
          </p:cNvPr>
          <p:cNvSpPr/>
          <p:nvPr/>
        </p:nvSpPr>
        <p:spPr>
          <a:xfrm>
            <a:off x="4201532" y="5239119"/>
            <a:ext cx="3454957" cy="68450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9396072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B6F55-718F-E77D-7F00-28E1E0CB7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3AE31668-462B-E93A-36B2-1C72B1D86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3" name="Arredondar Retângulo em um Canto Diagonal 14">
            <a:extLst>
              <a:ext uri="{FF2B5EF4-FFF2-40B4-BE49-F238E27FC236}">
                <a16:creationId xmlns:a16="http://schemas.microsoft.com/office/drawing/2014/main" id="{465DBCB0-07E7-3FE1-3250-131B7D133225}"/>
              </a:ext>
            </a:extLst>
          </p:cNvPr>
          <p:cNvSpPr>
            <a:spLocks/>
          </p:cNvSpPr>
          <p:nvPr/>
        </p:nvSpPr>
        <p:spPr>
          <a:xfrm>
            <a:off x="9181726" y="4227411"/>
            <a:ext cx="2053850" cy="1958710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Em caso de reprovação do backoffice a proposta será </a:t>
            </a:r>
            <a:r>
              <a:rPr lang="pt-BR" sz="1400" b="1" dirty="0">
                <a:solidFill>
                  <a:schemeClr val="tx1"/>
                </a:solidFill>
                <a:latin typeface="AMX" pitchFamily="2" charset="0"/>
              </a:rPr>
              <a:t>cancelada. 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CD45AFF9-EE15-00B8-3E62-2C7B73A95BE7}"/>
              </a:ext>
            </a:extLst>
          </p:cNvPr>
          <p:cNvGrpSpPr/>
          <p:nvPr/>
        </p:nvGrpSpPr>
        <p:grpSpPr>
          <a:xfrm>
            <a:off x="508337" y="891712"/>
            <a:ext cx="7985423" cy="4140270"/>
            <a:chOff x="173057" y="1193730"/>
            <a:chExt cx="9541679" cy="4470540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06BE79C7-FE37-4978-6982-AF4B69391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057" y="1193730"/>
              <a:ext cx="9541679" cy="44705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C143DE89-6733-03C8-3D67-401A085D7AD9}"/>
                </a:ext>
              </a:extLst>
            </p:cNvPr>
            <p:cNvSpPr/>
            <p:nvPr/>
          </p:nvSpPr>
          <p:spPr>
            <a:xfrm>
              <a:off x="3449218" y="4141682"/>
              <a:ext cx="3083661" cy="653837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9823FD2F-E91A-C561-E84B-F7DA2564E42C}"/>
              </a:ext>
            </a:extLst>
          </p:cNvPr>
          <p:cNvGrpSpPr/>
          <p:nvPr/>
        </p:nvGrpSpPr>
        <p:grpSpPr>
          <a:xfrm>
            <a:off x="0" y="0"/>
            <a:ext cx="6786880" cy="461665"/>
            <a:chOff x="0" y="0"/>
            <a:chExt cx="6198782" cy="461665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E1CFB007-3D57-07B6-020A-6DA88734F36B}"/>
                </a:ext>
              </a:extLst>
            </p:cNvPr>
            <p:cNvSpPr txBox="1"/>
            <p:nvPr/>
          </p:nvSpPr>
          <p:spPr>
            <a:xfrm>
              <a:off x="0" y="0"/>
              <a:ext cx="6198782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 panose="020B0604020202020204"/>
                </a:rPr>
                <a:t>STATUS DE PENDÊNCIAS DO CONTRATO – SOLAR</a:t>
              </a:r>
            </a:p>
          </p:txBody>
        </p:sp>
        <p:cxnSp>
          <p:nvCxnSpPr>
            <p:cNvPr id="8" name="Straight Connector 17">
              <a:extLst>
                <a:ext uri="{FF2B5EF4-FFF2-40B4-BE49-F238E27FC236}">
                  <a16:creationId xmlns:a16="http://schemas.microsoft.com/office/drawing/2014/main" id="{D354B6F4-2AE6-A31B-3385-A1CEFBBEAB2A}"/>
                </a:ext>
              </a:extLst>
            </p:cNvPr>
            <p:cNvCxnSpPr>
              <a:cxnSpLocks/>
            </p:cNvCxnSpPr>
            <p:nvPr/>
          </p:nvCxnSpPr>
          <p:spPr>
            <a:xfrm>
              <a:off x="83067" y="387237"/>
              <a:ext cx="5580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0954849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D0D05-64E2-9939-0303-0BC581E26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7EBEC4E-641C-A56D-DFCD-108959B74B52}"/>
              </a:ext>
            </a:extLst>
          </p:cNvPr>
          <p:cNvSpPr/>
          <p:nvPr/>
        </p:nvSpPr>
        <p:spPr>
          <a:xfrm>
            <a:off x="8829040" y="0"/>
            <a:ext cx="3362960" cy="2969176"/>
          </a:xfrm>
          <a:prstGeom prst="rect">
            <a:avLst/>
          </a:prstGeom>
          <a:solidFill>
            <a:srgbClr val="8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AAEB5DE-3CAB-423A-FC1C-F46F271F9918}"/>
              </a:ext>
            </a:extLst>
          </p:cNvPr>
          <p:cNvSpPr/>
          <p:nvPr/>
        </p:nvSpPr>
        <p:spPr>
          <a:xfrm>
            <a:off x="10063162" y="5454764"/>
            <a:ext cx="847725" cy="847725"/>
          </a:xfrm>
          <a:prstGeom prst="rect">
            <a:avLst/>
          </a:prstGeom>
          <a:solidFill>
            <a:srgbClr val="880000"/>
          </a:solidFill>
          <a:ln w="25400">
            <a:solidFill>
              <a:srgbClr val="880000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47FC1F8-C87F-B094-44AE-72C65F4327BF}"/>
              </a:ext>
            </a:extLst>
          </p:cNvPr>
          <p:cNvSpPr/>
          <p:nvPr/>
        </p:nvSpPr>
        <p:spPr>
          <a:xfrm>
            <a:off x="-1" y="5349206"/>
            <a:ext cx="6096001" cy="1508793"/>
          </a:xfrm>
          <a:prstGeom prst="rect">
            <a:avLst/>
          </a:prstGeom>
          <a:gradFill flip="none" rotWithShape="1">
            <a:gsLst>
              <a:gs pos="0">
                <a:srgbClr val="880000">
                  <a:shade val="30000"/>
                  <a:satMod val="115000"/>
                </a:srgbClr>
              </a:gs>
              <a:gs pos="50000">
                <a:srgbClr val="880000">
                  <a:shade val="67500"/>
                  <a:satMod val="115000"/>
                </a:srgbClr>
              </a:gs>
              <a:gs pos="100000">
                <a:srgbClr val="88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 descr="Logotipo&#10;&#10;O conteúdo gerado por IA pode estar incorreto.">
            <a:extLst>
              <a:ext uri="{FF2B5EF4-FFF2-40B4-BE49-F238E27FC236}">
                <a16:creationId xmlns:a16="http://schemas.microsoft.com/office/drawing/2014/main" id="{54D00059-78BA-FED0-14F5-8C61C1B6E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0" y="-735870"/>
            <a:ext cx="3941198" cy="2544437"/>
          </a:xfrm>
          <a:prstGeom prst="rect">
            <a:avLst/>
          </a:prstGeom>
        </p:spPr>
      </p:pic>
      <p:sp>
        <p:nvSpPr>
          <p:cNvPr id="8" name="Rectangle 30">
            <a:extLst>
              <a:ext uri="{FF2B5EF4-FFF2-40B4-BE49-F238E27FC236}">
                <a16:creationId xmlns:a16="http://schemas.microsoft.com/office/drawing/2014/main" id="{CDC4AB2F-79D5-5D0F-1B60-8C6B714FF488}"/>
              </a:ext>
            </a:extLst>
          </p:cNvPr>
          <p:cNvSpPr/>
          <p:nvPr/>
        </p:nvSpPr>
        <p:spPr>
          <a:xfrm>
            <a:off x="5311427" y="1248524"/>
            <a:ext cx="847725" cy="847725"/>
          </a:xfrm>
          <a:prstGeom prst="rect">
            <a:avLst/>
          </a:prstGeom>
          <a:solidFill>
            <a:srgbClr val="88000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Espaço Reservado para Imagem 6" descr="Mulher posando para foto em frente a loja de celular&#10;&#10;O conteúdo gerado por IA pode estar incorreto.">
            <a:extLst>
              <a:ext uri="{FF2B5EF4-FFF2-40B4-BE49-F238E27FC236}">
                <a16:creationId xmlns:a16="http://schemas.microsoft.com/office/drawing/2014/main" id="{B07A4352-CFCB-6F2D-B76A-B3890EB792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6" r="18896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F7FE4C9-BB25-3FA5-3830-C3058D5D9FF4}"/>
              </a:ext>
            </a:extLst>
          </p:cNvPr>
          <p:cNvSpPr txBox="1"/>
          <p:nvPr/>
        </p:nvSpPr>
        <p:spPr>
          <a:xfrm>
            <a:off x="117904" y="2932555"/>
            <a:ext cx="298089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3600" b="1" dirty="0">
                <a:latin typeface="AMX"/>
              </a:rPr>
              <a:t>OBRIGADO!</a:t>
            </a:r>
            <a:endParaRPr lang="pt-BR" sz="3600" dirty="0">
              <a:latin typeface="AMX"/>
            </a:endParaRPr>
          </a:p>
        </p:txBody>
      </p:sp>
      <p:sp>
        <p:nvSpPr>
          <p:cNvPr id="2" name="Rectangle 31">
            <a:extLst>
              <a:ext uri="{FF2B5EF4-FFF2-40B4-BE49-F238E27FC236}">
                <a16:creationId xmlns:a16="http://schemas.microsoft.com/office/drawing/2014/main" id="{736B0520-3228-3115-28F4-AC2571456DA9}"/>
              </a:ext>
            </a:extLst>
          </p:cNvPr>
          <p:cNvSpPr/>
          <p:nvPr/>
        </p:nvSpPr>
        <p:spPr>
          <a:xfrm>
            <a:off x="203714" y="3483562"/>
            <a:ext cx="2340000" cy="13371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52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9C6A4-BD5A-244F-AFF8-1A2A8D5B3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E774B357-95D3-A858-DB7F-B34993ED6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050E7960-7266-5B2A-38AC-4A473E51C8BD}"/>
              </a:ext>
            </a:extLst>
          </p:cNvPr>
          <p:cNvGrpSpPr/>
          <p:nvPr/>
        </p:nvGrpSpPr>
        <p:grpSpPr>
          <a:xfrm>
            <a:off x="8167022" y="2952251"/>
            <a:ext cx="2899727" cy="3026347"/>
            <a:chOff x="8167022" y="1892595"/>
            <a:chExt cx="3673633" cy="2466754"/>
          </a:xfrm>
        </p:grpSpPr>
        <p:sp>
          <p:nvSpPr>
            <p:cNvPr id="5" name="Arredondar Retângulo em um Canto Diagonal 14">
              <a:extLst>
                <a:ext uri="{FF2B5EF4-FFF2-40B4-BE49-F238E27FC236}">
                  <a16:creationId xmlns:a16="http://schemas.microsoft.com/office/drawing/2014/main" id="{87F12607-859E-206E-9041-95B2F1E6EA93}"/>
                </a:ext>
              </a:extLst>
            </p:cNvPr>
            <p:cNvSpPr>
              <a:spLocks/>
            </p:cNvSpPr>
            <p:nvPr/>
          </p:nvSpPr>
          <p:spPr>
            <a:xfrm>
              <a:off x="8167022" y="1892595"/>
              <a:ext cx="3673633" cy="2466754"/>
            </a:xfrm>
            <a:prstGeom prst="round2DiagRect">
              <a:avLst>
                <a:gd name="adj1" fmla="val 16667"/>
                <a:gd name="adj2" fmla="val 1048"/>
              </a:avLst>
            </a:prstGeom>
            <a:noFill/>
            <a:ln w="19050">
              <a:solidFill>
                <a:srgbClr val="88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AMX Light" pitchFamily="2" charset="0"/>
              </a:endParaRP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67D4B096-D2AC-D85D-85AD-DBBB599FA666}"/>
                </a:ext>
              </a:extLst>
            </p:cNvPr>
            <p:cNvSpPr/>
            <p:nvPr/>
          </p:nvSpPr>
          <p:spPr>
            <a:xfrm>
              <a:off x="8369944" y="2073017"/>
              <a:ext cx="3267790" cy="135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pt-BR" sz="1600" b="1" dirty="0">
                <a:latin typeface="AMX" pitchFamily="2" charset="0"/>
              </a:endParaRPr>
            </a:p>
            <a:p>
              <a:r>
                <a:rPr lang="pt-BR" sz="1600" b="1" dirty="0">
                  <a:latin typeface="AMX" pitchFamily="2" charset="0"/>
                </a:rPr>
                <a:t>ATENÇÃO!</a:t>
              </a:r>
              <a:br>
                <a:rPr lang="pt-BR" sz="1600" b="1" dirty="0">
                  <a:latin typeface="AMX" pitchFamily="2" charset="0"/>
                </a:rPr>
              </a:br>
              <a:endParaRPr lang="pt-BR" sz="1600" b="1" dirty="0">
                <a:latin typeface="AMX" pitchFamily="2" charset="0"/>
              </a:endParaRPr>
            </a:p>
            <a:p>
              <a:r>
                <a:rPr lang="pt-BR" sz="1600" dirty="0">
                  <a:latin typeface="AMX" pitchFamily="2" charset="0"/>
                </a:rPr>
                <a:t>Quando o cliente for da Base móvel vai ser exibido a informação de Venda convergente</a:t>
              </a:r>
              <a:r>
                <a:rPr lang="pt-BR" sz="1600" b="1" dirty="0">
                  <a:latin typeface="AMX" pitchFamily="2" charset="0"/>
                </a:rPr>
                <a:t> SIM </a:t>
              </a:r>
              <a:r>
                <a:rPr lang="pt-BR" sz="1600" dirty="0">
                  <a:latin typeface="AMX" pitchFamily="2" charset="0"/>
                </a:rPr>
                <a:t>flegado na aba dados iniciais.</a:t>
              </a:r>
            </a:p>
            <a:p>
              <a:r>
                <a:rPr lang="pt-BR" sz="1600" dirty="0">
                  <a:latin typeface="AMX" pitchFamily="2" charset="0"/>
                </a:rPr>
                <a:t>                                                    </a:t>
              </a: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2BCD101E-517E-7F5E-3035-8AE07F6C045A}"/>
              </a:ext>
            </a:extLst>
          </p:cNvPr>
          <p:cNvGrpSpPr/>
          <p:nvPr/>
        </p:nvGrpSpPr>
        <p:grpSpPr>
          <a:xfrm>
            <a:off x="268001" y="776651"/>
            <a:ext cx="7507840" cy="3835398"/>
            <a:chOff x="351345" y="1681527"/>
            <a:chExt cx="6972059" cy="3180554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FDBE4BBB-537E-090F-CAB9-8A0515931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1345" y="1681527"/>
              <a:ext cx="6972059" cy="31805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C2D0B57A-FD3F-5106-20DD-4727C8B90E4E}"/>
                </a:ext>
              </a:extLst>
            </p:cNvPr>
            <p:cNvSpPr/>
            <p:nvPr/>
          </p:nvSpPr>
          <p:spPr>
            <a:xfrm>
              <a:off x="5797891" y="2227934"/>
              <a:ext cx="1488801" cy="817880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cxnSp>
        <p:nvCxnSpPr>
          <p:cNvPr id="12" name="Straight Connector 17">
            <a:extLst>
              <a:ext uri="{FF2B5EF4-FFF2-40B4-BE49-F238E27FC236}">
                <a16:creationId xmlns:a16="http://schemas.microsoft.com/office/drawing/2014/main" id="{F8A2CBC6-F5B6-C149-1F5A-C19BB703B803}"/>
              </a:ext>
            </a:extLst>
          </p:cNvPr>
          <p:cNvCxnSpPr>
            <a:cxnSpLocks/>
          </p:cNvCxnSpPr>
          <p:nvPr/>
        </p:nvCxnSpPr>
        <p:spPr>
          <a:xfrm>
            <a:off x="75314" y="403521"/>
            <a:ext cx="2124000" cy="0"/>
          </a:xfrm>
          <a:prstGeom prst="line">
            <a:avLst/>
          </a:prstGeom>
          <a:ln w="28575">
            <a:solidFill>
              <a:srgbClr val="8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2934A196-1169-BA0B-4CDC-4427D6C3978D}"/>
              </a:ext>
            </a:extLst>
          </p:cNvPr>
          <p:cNvGrpSpPr/>
          <p:nvPr/>
        </p:nvGrpSpPr>
        <p:grpSpPr>
          <a:xfrm>
            <a:off x="0" y="0"/>
            <a:ext cx="2257641" cy="403521"/>
            <a:chOff x="0" y="0"/>
            <a:chExt cx="2257641" cy="403521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AFF8B787-88F3-011B-7EDD-FD244FB75355}"/>
                </a:ext>
              </a:extLst>
            </p:cNvPr>
            <p:cNvSpPr txBox="1"/>
            <p:nvPr/>
          </p:nvSpPr>
          <p:spPr>
            <a:xfrm>
              <a:off x="0" y="0"/>
              <a:ext cx="2257641" cy="36000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2400" b="1" dirty="0">
                  <a:latin typeface="AMX"/>
                </a:rPr>
                <a:t>BUSCA DO CNPJ</a:t>
              </a:r>
              <a:endParaRPr lang="pt-BR" dirty="0"/>
            </a:p>
          </p:txBody>
        </p:sp>
        <p:cxnSp>
          <p:nvCxnSpPr>
            <p:cNvPr id="16" name="Straight Connector 17">
              <a:extLst>
                <a:ext uri="{FF2B5EF4-FFF2-40B4-BE49-F238E27FC236}">
                  <a16:creationId xmlns:a16="http://schemas.microsoft.com/office/drawing/2014/main" id="{DEAAD6D1-8730-C73E-DB84-0BEBB4A9D42A}"/>
                </a:ext>
              </a:extLst>
            </p:cNvPr>
            <p:cNvCxnSpPr>
              <a:cxnSpLocks/>
            </p:cNvCxnSpPr>
            <p:nvPr/>
          </p:nvCxnSpPr>
          <p:spPr>
            <a:xfrm>
              <a:off x="75314" y="403521"/>
              <a:ext cx="2124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2489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D3AF3-D8D1-70A7-0805-E2756F3EA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7B016F49-7A16-3768-1364-9A1535E82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grpSp>
        <p:nvGrpSpPr>
          <p:cNvPr id="17" name="Agrupar 16">
            <a:extLst>
              <a:ext uri="{FF2B5EF4-FFF2-40B4-BE49-F238E27FC236}">
                <a16:creationId xmlns:a16="http://schemas.microsoft.com/office/drawing/2014/main" id="{256E3B83-3BC5-8EF2-4952-8D68BC5A4D30}"/>
              </a:ext>
            </a:extLst>
          </p:cNvPr>
          <p:cNvGrpSpPr/>
          <p:nvPr/>
        </p:nvGrpSpPr>
        <p:grpSpPr>
          <a:xfrm>
            <a:off x="8237107" y="1929662"/>
            <a:ext cx="3397256" cy="3629495"/>
            <a:chOff x="7760857" y="1048599"/>
            <a:chExt cx="3397256" cy="4498066"/>
          </a:xfrm>
        </p:grpSpPr>
        <p:sp>
          <p:nvSpPr>
            <p:cNvPr id="5" name="Arredondar Retângulo em um Canto Diagonal 14">
              <a:extLst>
                <a:ext uri="{FF2B5EF4-FFF2-40B4-BE49-F238E27FC236}">
                  <a16:creationId xmlns:a16="http://schemas.microsoft.com/office/drawing/2014/main" id="{A1660929-A272-55C4-7DC6-292608EBC35E}"/>
                </a:ext>
              </a:extLst>
            </p:cNvPr>
            <p:cNvSpPr>
              <a:spLocks/>
            </p:cNvSpPr>
            <p:nvPr/>
          </p:nvSpPr>
          <p:spPr>
            <a:xfrm>
              <a:off x="7760857" y="1048599"/>
              <a:ext cx="3397256" cy="4486959"/>
            </a:xfrm>
            <a:prstGeom prst="round2DiagRect">
              <a:avLst>
                <a:gd name="adj1" fmla="val 16667"/>
                <a:gd name="adj2" fmla="val 1048"/>
              </a:avLst>
            </a:prstGeom>
            <a:noFill/>
            <a:ln w="19050">
              <a:solidFill>
                <a:srgbClr val="88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AMX Light" pitchFamily="2" charset="0"/>
              </a:endParaRP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41B69CBA-3B33-2F96-3E7B-C5B5105117A6}"/>
                </a:ext>
              </a:extLst>
            </p:cNvPr>
            <p:cNvSpPr txBox="1"/>
            <p:nvPr/>
          </p:nvSpPr>
          <p:spPr>
            <a:xfrm>
              <a:off x="8033949" y="1427218"/>
              <a:ext cx="3023205" cy="411944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342900" indent="-342900">
                <a:buAutoNum type="arabicPeriod"/>
              </a:pPr>
              <a:r>
                <a:rPr lang="pt-BR" sz="1400" dirty="0">
                  <a:latin typeface="Segoe UI"/>
                  <a:ea typeface="+mn-lt"/>
                  <a:cs typeface="Segoe UI"/>
                </a:rPr>
                <a:t>Informe a </a:t>
              </a:r>
              <a:r>
                <a:rPr lang="pt-BR" sz="1400" b="1" dirty="0">
                  <a:latin typeface="Segoe UI"/>
                  <a:ea typeface="+mn-lt"/>
                  <a:cs typeface="Segoe UI"/>
                </a:rPr>
                <a:t>razão social;</a:t>
              </a:r>
              <a:endParaRPr lang="en-US" sz="1400" dirty="0">
                <a:latin typeface="Segoe UI"/>
                <a:ea typeface="+mn-lt"/>
                <a:cs typeface="Segoe UI"/>
              </a:endParaRPr>
            </a:p>
            <a:p>
              <a:pPr marL="342900" indent="-342900">
                <a:buAutoNum type="arabicPeriod"/>
              </a:pPr>
              <a:endParaRPr lang="pt-BR" sz="1400" dirty="0">
                <a:latin typeface="Segoe UI"/>
                <a:ea typeface="+mn-lt"/>
                <a:cs typeface="Segoe UI"/>
              </a:endParaRPr>
            </a:p>
            <a:p>
              <a:pPr marL="342900" indent="-342900">
                <a:buAutoNum type="arabicPeriod"/>
              </a:pPr>
              <a:r>
                <a:rPr lang="pt-BR" sz="1400" b="1" dirty="0">
                  <a:solidFill>
                    <a:srgbClr val="000000"/>
                  </a:solidFill>
                  <a:latin typeface="Segoe UI"/>
                  <a:ea typeface="+mn-lt"/>
                  <a:cs typeface="Segoe UI"/>
                </a:rPr>
                <a:t>ATENÇÃO:</a:t>
              </a:r>
              <a:r>
                <a:rPr lang="pt-BR" sz="1400" dirty="0">
                  <a:solidFill>
                    <a:srgbClr val="000000"/>
                  </a:solidFill>
                  <a:latin typeface="Segoe UI"/>
                  <a:ea typeface="+mn-lt"/>
                  <a:cs typeface="Segoe UI"/>
                </a:rPr>
                <a:t> </a:t>
              </a:r>
              <a:r>
                <a:rPr lang="pt-BR" sz="1400" dirty="0">
                  <a:latin typeface="Segoe UI"/>
                  <a:ea typeface="+mn-lt"/>
                  <a:cs typeface="Segoe UI"/>
                </a:rPr>
                <a:t>Certifique-se que não ficou espaço no campo, pois pode apresentar erro.</a:t>
              </a:r>
              <a:endParaRPr lang="pt-BR" sz="1400" dirty="0">
                <a:ea typeface="Calibri" panose="020F0502020204030204"/>
                <a:cs typeface="Calibri" panose="020F0502020204030204"/>
              </a:endParaRPr>
            </a:p>
            <a:p>
              <a:pPr marL="342900" indent="-342900">
                <a:buAutoNum type="arabicPeriod"/>
              </a:pPr>
              <a:r>
                <a:rPr lang="pt-BR" sz="1400" dirty="0">
                  <a:ea typeface="+mn-lt"/>
                  <a:cs typeface="+mn-lt"/>
                </a:rPr>
                <a:t>Informe a inscrição Estadual </a:t>
              </a:r>
              <a:r>
                <a:rPr lang="pt-BR" sz="1400" b="1" dirty="0">
                  <a:ea typeface="+mn-lt"/>
                  <a:cs typeface="+mn-lt"/>
                </a:rPr>
                <a:t>ISENTO;</a:t>
              </a:r>
              <a:endParaRPr lang="pt-BR" sz="1400" dirty="0">
                <a:ea typeface="+mn-lt"/>
                <a:cs typeface="+mn-lt"/>
              </a:endParaRPr>
            </a:p>
            <a:p>
              <a:pPr marL="342900" indent="-342900">
                <a:buAutoNum type="arabicPeriod"/>
              </a:pPr>
              <a:endParaRPr lang="pt-BR" sz="1400" dirty="0">
                <a:ea typeface="+mn-lt"/>
                <a:cs typeface="+mn-lt"/>
              </a:endParaRPr>
            </a:p>
            <a:p>
              <a:pPr marL="342900" indent="-342900">
                <a:buAutoNum type="arabicPeriod"/>
              </a:pPr>
              <a:r>
                <a:rPr lang="pt-BR" sz="1400" dirty="0">
                  <a:ea typeface="+mn-lt"/>
                  <a:cs typeface="+mn-lt"/>
                </a:rPr>
                <a:t>Informe a inscrição Municipal </a:t>
              </a:r>
              <a:r>
                <a:rPr lang="pt-BR" sz="1400" b="1" dirty="0">
                  <a:ea typeface="+mn-lt"/>
                  <a:cs typeface="+mn-lt"/>
                </a:rPr>
                <a:t>ISENTO;</a:t>
              </a:r>
              <a:endParaRPr lang="pt-BR" sz="1400" dirty="0">
                <a:ea typeface="Calibri" panose="020F0502020204030204"/>
                <a:cs typeface="Calibri" panose="020F0502020204030204"/>
              </a:endParaRPr>
            </a:p>
            <a:p>
              <a:pPr marL="342900" indent="-342900">
                <a:buAutoNum type="arabicPeriod"/>
              </a:pPr>
              <a:endParaRPr lang="pt-BR" sz="1400" dirty="0">
                <a:ea typeface="+mn-lt"/>
                <a:cs typeface="+mn-lt"/>
              </a:endParaRPr>
            </a:p>
            <a:p>
              <a:pPr marL="342900" indent="-342900">
                <a:buAutoNum type="arabicPeriod"/>
              </a:pPr>
              <a:r>
                <a:rPr lang="pt-BR" sz="1400" dirty="0">
                  <a:ea typeface="+mn-lt"/>
                  <a:cs typeface="+mn-lt"/>
                </a:rPr>
                <a:t>Informe o CNAE Primário;</a:t>
              </a:r>
              <a:endParaRPr lang="pt-BR" sz="1400" dirty="0">
                <a:ea typeface="Calibri" panose="020F0502020204030204"/>
                <a:cs typeface="Calibri" panose="020F0502020204030204"/>
              </a:endParaRPr>
            </a:p>
            <a:p>
              <a:pPr marL="342900" indent="-342900">
                <a:buAutoNum type="arabicPeriod"/>
              </a:pPr>
              <a:endParaRPr lang="pt-BR" sz="1400" dirty="0">
                <a:latin typeface="AMX"/>
              </a:endParaRPr>
            </a:p>
            <a:p>
              <a:pPr marL="342900" indent="-342900">
                <a:buAutoNum type="arabicPeriod"/>
              </a:pPr>
              <a:r>
                <a:rPr lang="pt-BR" sz="1400" dirty="0">
                  <a:latin typeface="AMX"/>
                </a:rPr>
                <a:t>Informe o CNAE Secundário se houver.</a:t>
              </a:r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611D59A2-3683-7767-FC08-CEB6D53476F0}"/>
              </a:ext>
            </a:extLst>
          </p:cNvPr>
          <p:cNvGrpSpPr/>
          <p:nvPr/>
        </p:nvGrpSpPr>
        <p:grpSpPr>
          <a:xfrm>
            <a:off x="199569" y="929793"/>
            <a:ext cx="7627851" cy="4144960"/>
            <a:chOff x="314960" y="1699219"/>
            <a:chExt cx="7078709" cy="3180554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0414A44E-B19D-0F36-3994-65C3FE6B8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1610" y="1699219"/>
              <a:ext cx="6972059" cy="31805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21" name="Conector de Seta Reta 20">
              <a:extLst>
                <a:ext uri="{FF2B5EF4-FFF2-40B4-BE49-F238E27FC236}">
                  <a16:creationId xmlns:a16="http://schemas.microsoft.com/office/drawing/2014/main" id="{D82FDFCC-4803-4074-0AE7-ED3F1969EB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80939" y="3876468"/>
              <a:ext cx="287546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de Seta Reta 21">
              <a:extLst>
                <a:ext uri="{FF2B5EF4-FFF2-40B4-BE49-F238E27FC236}">
                  <a16:creationId xmlns:a16="http://schemas.microsoft.com/office/drawing/2014/main" id="{BA1C5E1A-E26E-F06D-C310-89C762EBB4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21579" y="3266868"/>
              <a:ext cx="287546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de Seta Reta 22">
              <a:extLst>
                <a:ext uri="{FF2B5EF4-FFF2-40B4-BE49-F238E27FC236}">
                  <a16:creationId xmlns:a16="http://schemas.microsoft.com/office/drawing/2014/main" id="{CDD52DD1-95EA-A7A5-38C4-2598C08DA0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02456" y="3309741"/>
              <a:ext cx="287546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de Seta Reta 23">
              <a:extLst>
                <a:ext uri="{FF2B5EF4-FFF2-40B4-BE49-F238E27FC236}">
                  <a16:creationId xmlns:a16="http://schemas.microsoft.com/office/drawing/2014/main" id="{46E4BB3F-C148-5DCC-869F-771CA1A9D924}"/>
                </a:ext>
              </a:extLst>
            </p:cNvPr>
            <p:cNvCxnSpPr>
              <a:cxnSpLocks/>
            </p:cNvCxnSpPr>
            <p:nvPr/>
          </p:nvCxnSpPr>
          <p:spPr>
            <a:xfrm>
              <a:off x="314960" y="4567348"/>
              <a:ext cx="340459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de Seta Reta 24">
              <a:extLst>
                <a:ext uri="{FF2B5EF4-FFF2-40B4-BE49-F238E27FC236}">
                  <a16:creationId xmlns:a16="http://schemas.microsoft.com/office/drawing/2014/main" id="{97C65F92-4CF3-861A-71C3-DF589CDCA0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25259" y="4587668"/>
              <a:ext cx="287546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7FDA4B6D-2B9B-C4C9-6788-5D8003ED6C3A}"/>
              </a:ext>
            </a:extLst>
          </p:cNvPr>
          <p:cNvGrpSpPr/>
          <p:nvPr/>
        </p:nvGrpSpPr>
        <p:grpSpPr>
          <a:xfrm>
            <a:off x="0" y="0"/>
            <a:ext cx="2257641" cy="403521"/>
            <a:chOff x="0" y="0"/>
            <a:chExt cx="2257641" cy="403521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879DD849-4EC2-1A65-3834-827676A6D83A}"/>
                </a:ext>
              </a:extLst>
            </p:cNvPr>
            <p:cNvSpPr txBox="1"/>
            <p:nvPr/>
          </p:nvSpPr>
          <p:spPr>
            <a:xfrm>
              <a:off x="0" y="0"/>
              <a:ext cx="2257641" cy="36000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2400" b="1" dirty="0">
                  <a:latin typeface="AMX"/>
                </a:rPr>
                <a:t>BUSCA DO CNPJ</a:t>
              </a:r>
              <a:endParaRPr lang="pt-BR" dirty="0"/>
            </a:p>
          </p:txBody>
        </p:sp>
        <p:cxnSp>
          <p:nvCxnSpPr>
            <p:cNvPr id="8" name="Straight Connector 17">
              <a:extLst>
                <a:ext uri="{FF2B5EF4-FFF2-40B4-BE49-F238E27FC236}">
                  <a16:creationId xmlns:a16="http://schemas.microsoft.com/office/drawing/2014/main" id="{20054F0A-57B3-151D-3320-4B86C227A2EC}"/>
                </a:ext>
              </a:extLst>
            </p:cNvPr>
            <p:cNvCxnSpPr>
              <a:cxnSpLocks/>
            </p:cNvCxnSpPr>
            <p:nvPr/>
          </p:nvCxnSpPr>
          <p:spPr>
            <a:xfrm>
              <a:off x="75314" y="403521"/>
              <a:ext cx="2124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81790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71F4D-E583-F1E0-04C1-1DBDB2054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21481941-406F-D05B-D78A-207A3F5F4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A937454E-1207-7AF7-80D4-3C41C19EB655}"/>
              </a:ext>
            </a:extLst>
          </p:cNvPr>
          <p:cNvGrpSpPr/>
          <p:nvPr/>
        </p:nvGrpSpPr>
        <p:grpSpPr>
          <a:xfrm>
            <a:off x="8161652" y="1163220"/>
            <a:ext cx="3525253" cy="5438639"/>
            <a:chOff x="7828277" y="1222751"/>
            <a:chExt cx="3525253" cy="5438639"/>
          </a:xfrm>
        </p:grpSpPr>
        <p:sp>
          <p:nvSpPr>
            <p:cNvPr id="3" name="Arredondar Retângulo em um Canto Diagonal 14">
              <a:extLst>
                <a:ext uri="{FF2B5EF4-FFF2-40B4-BE49-F238E27FC236}">
                  <a16:creationId xmlns:a16="http://schemas.microsoft.com/office/drawing/2014/main" id="{1C9FA8D2-F007-0A32-52AD-ECB3AF810C80}"/>
                </a:ext>
              </a:extLst>
            </p:cNvPr>
            <p:cNvSpPr>
              <a:spLocks/>
            </p:cNvSpPr>
            <p:nvPr/>
          </p:nvSpPr>
          <p:spPr>
            <a:xfrm>
              <a:off x="7828277" y="1222751"/>
              <a:ext cx="3525253" cy="5438639"/>
            </a:xfrm>
            <a:prstGeom prst="round2DiagRect">
              <a:avLst>
                <a:gd name="adj1" fmla="val 16667"/>
                <a:gd name="adj2" fmla="val 1048"/>
              </a:avLst>
            </a:prstGeom>
            <a:noFill/>
            <a:ln w="19050">
              <a:solidFill>
                <a:srgbClr val="88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AMX Light" pitchFamily="2" charset="0"/>
              </a:endParaRPr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4F1213B3-8B45-87AB-C2C9-B4A6083F1617}"/>
                </a:ext>
              </a:extLst>
            </p:cNvPr>
            <p:cNvSpPr/>
            <p:nvPr/>
          </p:nvSpPr>
          <p:spPr>
            <a:xfrm>
              <a:off x="8076988" y="1491399"/>
              <a:ext cx="3027829" cy="5093702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342900" indent="-342900">
                <a:buAutoNum type="arabicPeriod"/>
              </a:pPr>
              <a:r>
                <a:rPr lang="pt-BR" sz="1250" dirty="0">
                  <a:latin typeface="AMX" panose="020B0604020202020204"/>
                </a:rPr>
                <a:t>No contato 1 realize o preenchimento dos dados do usuário;</a:t>
              </a:r>
              <a:endParaRPr lang="pt-BR" sz="1250" dirty="0">
                <a:latin typeface="AMX" panose="020B0604020202020204"/>
                <a:ea typeface="Calibri" panose="020F0502020204030204"/>
                <a:cs typeface="Calibri" panose="020F0502020204030204"/>
              </a:endParaRPr>
            </a:p>
            <a:p>
              <a:pPr marL="342900" indent="-342900">
                <a:buAutoNum type="arabicPeriod"/>
              </a:pPr>
              <a:endParaRPr lang="pt-BR" sz="1250" dirty="0">
                <a:latin typeface="AMX" panose="020B0604020202020204"/>
              </a:endParaRPr>
            </a:p>
            <a:p>
              <a:pPr marL="342900" indent="-342900">
                <a:buAutoNum type="arabicPeriod"/>
              </a:pPr>
              <a:r>
                <a:rPr lang="pt-BR" sz="1250" dirty="0">
                  <a:latin typeface="AMX" panose="020B0604020202020204"/>
                </a:rPr>
                <a:t>Informe o </a:t>
              </a:r>
              <a:r>
                <a:rPr lang="pt-BR" sz="1250" b="1" dirty="0">
                  <a:latin typeface="AMX" panose="020B0604020202020204"/>
                </a:rPr>
                <a:t>CPF; </a:t>
              </a:r>
            </a:p>
            <a:p>
              <a:pPr marL="342900" indent="-342900">
                <a:buAutoNum type="arabicPeriod"/>
              </a:pPr>
              <a:endParaRPr lang="pt-BR" sz="1250" b="1" dirty="0">
                <a:latin typeface="AMX" panose="020B0604020202020204"/>
              </a:endParaRPr>
            </a:p>
            <a:p>
              <a:pPr marL="342900" indent="-342900">
                <a:buAutoNum type="arabicPeriod"/>
              </a:pPr>
              <a:r>
                <a:rPr lang="pt-BR" sz="1250" dirty="0">
                  <a:latin typeface="AMX" panose="020B0604020202020204"/>
                </a:rPr>
                <a:t>Clique em </a:t>
              </a:r>
              <a:r>
                <a:rPr lang="pt-BR" sz="1250" b="1" dirty="0">
                  <a:latin typeface="AMX" panose="020B0604020202020204"/>
                </a:rPr>
                <a:t>BUSCAR;</a:t>
              </a:r>
            </a:p>
            <a:p>
              <a:pPr marL="342900" indent="-342900">
                <a:buAutoNum type="arabicPeriod"/>
              </a:pPr>
              <a:endParaRPr lang="pt-BR" sz="1250" dirty="0">
                <a:latin typeface="AMX" panose="020B0604020202020204"/>
              </a:endParaRPr>
            </a:p>
            <a:p>
              <a:pPr marL="342900" indent="-342900">
                <a:buFontTx/>
                <a:buAutoNum type="arabicPeriod"/>
              </a:pPr>
              <a:r>
                <a:rPr lang="pt-BR" sz="1250" dirty="0">
                  <a:latin typeface="AMX" panose="020B0604020202020204"/>
                </a:rPr>
                <a:t>Informe:</a:t>
              </a:r>
              <a:endParaRPr lang="pt-BR" sz="1250" b="1" dirty="0">
                <a:latin typeface="AMX" panose="020B0604020202020204"/>
              </a:endParaRPr>
            </a:p>
            <a:p>
              <a:pPr marL="800100" lvl="1" indent="-342900">
                <a:buFont typeface="Courier New"/>
                <a:buChar char="o"/>
              </a:pPr>
              <a:r>
                <a:rPr lang="pt-BR" sz="1250" b="1" dirty="0">
                  <a:latin typeface="AMX" panose="020B0604020202020204"/>
                </a:rPr>
                <a:t>Nome do contato;</a:t>
              </a:r>
            </a:p>
            <a:p>
              <a:pPr marL="800100" lvl="1" indent="-342900">
                <a:buFont typeface="Courier New"/>
                <a:buChar char="o"/>
              </a:pPr>
              <a:r>
                <a:rPr lang="pt-BR" sz="1250" b="1" dirty="0">
                  <a:latin typeface="AMX" panose="020B0604020202020204"/>
                </a:rPr>
                <a:t>Sobrenome do contato;</a:t>
              </a:r>
            </a:p>
            <a:p>
              <a:pPr marL="800100" lvl="1" indent="-342900">
                <a:buFont typeface="Courier New"/>
                <a:buChar char="o"/>
              </a:pPr>
              <a:r>
                <a:rPr lang="pt-BR" sz="1250" b="1" dirty="0">
                  <a:latin typeface="AMX" panose="020B0604020202020204"/>
                </a:rPr>
                <a:t>E-mail;</a:t>
              </a:r>
            </a:p>
            <a:p>
              <a:pPr marL="800100" lvl="1" indent="-342900">
                <a:buFont typeface="Courier New"/>
                <a:buChar char="o"/>
              </a:pPr>
              <a:r>
                <a:rPr lang="pt-BR" sz="1250" b="1" dirty="0">
                  <a:latin typeface="AMX" panose="020B0604020202020204"/>
                </a:rPr>
                <a:t>Telefone celular;</a:t>
              </a:r>
            </a:p>
            <a:p>
              <a:pPr marL="800100" lvl="1" indent="-342900">
                <a:buFont typeface="Courier New"/>
                <a:buChar char="o"/>
              </a:pPr>
              <a:r>
                <a:rPr lang="pt-BR" sz="1250" b="1" dirty="0">
                  <a:latin typeface="AMX" panose="020B0604020202020204"/>
                </a:rPr>
                <a:t>Telefone Fixo;</a:t>
              </a:r>
            </a:p>
            <a:p>
              <a:pPr marL="800100" lvl="1" indent="-342900">
                <a:buFont typeface="Courier New"/>
                <a:buChar char="o"/>
              </a:pPr>
              <a:r>
                <a:rPr lang="pt-BR" sz="1250" b="1" dirty="0">
                  <a:latin typeface="AMX" panose="020B0604020202020204"/>
                </a:rPr>
                <a:t>Telefone Comercial.</a:t>
              </a:r>
            </a:p>
            <a:p>
              <a:pPr marL="342900" indent="-342900">
                <a:buAutoNum type="arabicPeriod"/>
              </a:pPr>
              <a:endParaRPr lang="pt-BR" sz="1250" dirty="0">
                <a:latin typeface="AMX" panose="020B0604020202020204"/>
              </a:endParaRPr>
            </a:p>
            <a:p>
              <a:pPr marL="342900" indent="-342900">
                <a:buAutoNum type="arabicPeriod"/>
              </a:pPr>
              <a:r>
                <a:rPr lang="pt-BR" sz="1250" dirty="0">
                  <a:latin typeface="AMX" panose="020B0604020202020204"/>
                </a:rPr>
                <a:t>Selecione o cargo;</a:t>
              </a:r>
            </a:p>
            <a:p>
              <a:pPr marL="342900" indent="-342900">
                <a:buAutoNum type="arabicPeriod"/>
              </a:pPr>
              <a:endParaRPr lang="pt-BR" sz="1250" dirty="0">
                <a:latin typeface="AMX" panose="020B0604020202020204"/>
              </a:endParaRPr>
            </a:p>
            <a:p>
              <a:pPr marL="342900" indent="-342900">
                <a:buAutoNum type="arabicPeriod"/>
              </a:pPr>
              <a:r>
                <a:rPr lang="pt-BR" sz="1250" dirty="0">
                  <a:latin typeface="AMX" panose="020B0604020202020204"/>
                </a:rPr>
                <a:t>Se o contato 1 for o representante legal clique na flegue </a:t>
              </a:r>
              <a:r>
                <a:rPr lang="pt-BR" sz="1250" b="1" dirty="0">
                  <a:latin typeface="AMX" panose="020B0604020202020204"/>
                </a:rPr>
                <a:t>Representante Legal;</a:t>
              </a:r>
              <a:br>
                <a:rPr lang="pt-BR" sz="1250" b="1" dirty="0">
                  <a:latin typeface="AMX" panose="020B0604020202020204"/>
                </a:rPr>
              </a:br>
              <a:endParaRPr lang="pt-BR" sz="1250" b="1" dirty="0">
                <a:latin typeface="AMX" panose="020B0604020202020204"/>
              </a:endParaRPr>
            </a:p>
            <a:p>
              <a:pPr marL="342900" indent="-342900">
                <a:buAutoNum type="arabicPeriod"/>
              </a:pPr>
              <a:r>
                <a:rPr lang="pt-BR" sz="1250" dirty="0" err="1">
                  <a:latin typeface="AMX" panose="020B0604020202020204"/>
                </a:rPr>
                <a:t>Obs</a:t>
              </a:r>
              <a:r>
                <a:rPr lang="pt-BR" sz="1250" b="1" dirty="0">
                  <a:latin typeface="AMX" panose="020B0604020202020204"/>
                </a:rPr>
                <a:t>: </a:t>
              </a:r>
              <a:r>
                <a:rPr lang="pt-BR" sz="1250" dirty="0">
                  <a:latin typeface="AMX" panose="020B0604020202020204"/>
                </a:rPr>
                <a:t>O contato selecionado como Representante Legal será responsável por assinar o termo;</a:t>
              </a:r>
              <a:br>
                <a:rPr lang="pt-BR" sz="1250" dirty="0">
                  <a:latin typeface="AMX" panose="020B0604020202020204"/>
                </a:rPr>
              </a:br>
              <a:endParaRPr lang="pt-BR" sz="1250" dirty="0">
                <a:latin typeface="AMX" panose="020B0604020202020204"/>
              </a:endParaRPr>
            </a:p>
            <a:p>
              <a:pPr marL="342900" indent="-342900">
                <a:buAutoNum type="arabicPeriod"/>
              </a:pPr>
              <a:r>
                <a:rPr lang="pt-BR" sz="1250" dirty="0">
                  <a:latin typeface="AMX" panose="020B0604020202020204"/>
                </a:rPr>
                <a:t>Clique em salvar.         </a:t>
              </a:r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272E8383-1F5B-6988-04ED-DDE18ABA1B80}"/>
              </a:ext>
            </a:extLst>
          </p:cNvPr>
          <p:cNvGrpSpPr/>
          <p:nvPr/>
        </p:nvGrpSpPr>
        <p:grpSpPr>
          <a:xfrm>
            <a:off x="267653" y="745387"/>
            <a:ext cx="7516768" cy="5604925"/>
            <a:chOff x="243841" y="1090668"/>
            <a:chExt cx="6504738" cy="4997707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DA1116AE-1F9B-0C88-7E98-5228EE344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2195" y="1090668"/>
              <a:ext cx="6496384" cy="49977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D4FBF92F-28C3-F8B7-7D28-6848E220416B}"/>
                </a:ext>
              </a:extLst>
            </p:cNvPr>
            <p:cNvSpPr/>
            <p:nvPr/>
          </p:nvSpPr>
          <p:spPr>
            <a:xfrm>
              <a:off x="243841" y="3529737"/>
              <a:ext cx="6493390" cy="1232044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cxnSp>
          <p:nvCxnSpPr>
            <p:cNvPr id="20" name="Conector de Seta Reta 19">
              <a:extLst>
                <a:ext uri="{FF2B5EF4-FFF2-40B4-BE49-F238E27FC236}">
                  <a16:creationId xmlns:a16="http://schemas.microsoft.com/office/drawing/2014/main" id="{56745B6B-21AE-B7AD-7FED-4B7140744370}"/>
                </a:ext>
              </a:extLst>
            </p:cNvPr>
            <p:cNvCxnSpPr>
              <a:cxnSpLocks/>
            </p:cNvCxnSpPr>
            <p:nvPr/>
          </p:nvCxnSpPr>
          <p:spPr>
            <a:xfrm>
              <a:off x="406400" y="3352365"/>
              <a:ext cx="228699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de Seta Reta 21">
              <a:extLst>
                <a:ext uri="{FF2B5EF4-FFF2-40B4-BE49-F238E27FC236}">
                  <a16:creationId xmlns:a16="http://schemas.microsoft.com/office/drawing/2014/main" id="{212B5282-5F9A-0739-A393-607235EB52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30059" y="3362525"/>
              <a:ext cx="287546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de Seta Reta 22">
              <a:extLst>
                <a:ext uri="{FF2B5EF4-FFF2-40B4-BE49-F238E27FC236}">
                  <a16:creationId xmlns:a16="http://schemas.microsoft.com/office/drawing/2014/main" id="{001966D9-A0E9-D83F-EB8D-3661CF5151FA}"/>
                </a:ext>
              </a:extLst>
            </p:cNvPr>
            <p:cNvCxnSpPr>
              <a:cxnSpLocks/>
            </p:cNvCxnSpPr>
            <p:nvPr/>
          </p:nvCxnSpPr>
          <p:spPr>
            <a:xfrm>
              <a:off x="386080" y="3799405"/>
              <a:ext cx="320139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de Seta Reta 25">
              <a:extLst>
                <a:ext uri="{FF2B5EF4-FFF2-40B4-BE49-F238E27FC236}">
                  <a16:creationId xmlns:a16="http://schemas.microsoft.com/office/drawing/2014/main" id="{4A370B79-FB44-261B-1638-463BC8C80F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99579" y="3799405"/>
              <a:ext cx="287546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de Seta Reta 26">
              <a:extLst>
                <a:ext uri="{FF2B5EF4-FFF2-40B4-BE49-F238E27FC236}">
                  <a16:creationId xmlns:a16="http://schemas.microsoft.com/office/drawing/2014/main" id="{424DC2B7-2959-D7C8-20EB-9E4413375C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19899" y="4226125"/>
              <a:ext cx="287546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de Seta Reta 27">
              <a:extLst>
                <a:ext uri="{FF2B5EF4-FFF2-40B4-BE49-F238E27FC236}">
                  <a16:creationId xmlns:a16="http://schemas.microsoft.com/office/drawing/2014/main" id="{524665F8-ABC0-9CD1-51C9-E85D52335D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89419" y="4632525"/>
              <a:ext cx="287546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de Seta Reta 28">
              <a:extLst>
                <a:ext uri="{FF2B5EF4-FFF2-40B4-BE49-F238E27FC236}">
                  <a16:creationId xmlns:a16="http://schemas.microsoft.com/office/drawing/2014/main" id="{22F7DE55-4672-A2EB-13F0-DF7431ADB4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30059" y="4988125"/>
              <a:ext cx="287546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de Seta Reta 29">
              <a:extLst>
                <a:ext uri="{FF2B5EF4-FFF2-40B4-BE49-F238E27FC236}">
                  <a16:creationId xmlns:a16="http://schemas.microsoft.com/office/drawing/2014/main" id="{44A12324-55BD-949B-08C8-9FD76A3FC356}"/>
                </a:ext>
              </a:extLst>
            </p:cNvPr>
            <p:cNvCxnSpPr>
              <a:cxnSpLocks/>
            </p:cNvCxnSpPr>
            <p:nvPr/>
          </p:nvCxnSpPr>
          <p:spPr>
            <a:xfrm>
              <a:off x="355600" y="4226125"/>
              <a:ext cx="320139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de Seta Reta 30">
              <a:extLst>
                <a:ext uri="{FF2B5EF4-FFF2-40B4-BE49-F238E27FC236}">
                  <a16:creationId xmlns:a16="http://schemas.microsoft.com/office/drawing/2014/main" id="{DF48BF17-3953-59FD-620E-A384531B326E}"/>
                </a:ext>
              </a:extLst>
            </p:cNvPr>
            <p:cNvCxnSpPr>
              <a:cxnSpLocks/>
            </p:cNvCxnSpPr>
            <p:nvPr/>
          </p:nvCxnSpPr>
          <p:spPr>
            <a:xfrm>
              <a:off x="304800" y="4632525"/>
              <a:ext cx="320139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de Seta Reta 31">
              <a:extLst>
                <a:ext uri="{FF2B5EF4-FFF2-40B4-BE49-F238E27FC236}">
                  <a16:creationId xmlns:a16="http://schemas.microsoft.com/office/drawing/2014/main" id="{9CE38E1A-A122-324A-4AF1-55E630DFD646}"/>
                </a:ext>
              </a:extLst>
            </p:cNvPr>
            <p:cNvCxnSpPr>
              <a:cxnSpLocks/>
            </p:cNvCxnSpPr>
            <p:nvPr/>
          </p:nvCxnSpPr>
          <p:spPr>
            <a:xfrm>
              <a:off x="375920" y="5059245"/>
              <a:ext cx="320139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2295CC32-5F67-7C99-4124-E991F295ABA0}"/>
              </a:ext>
            </a:extLst>
          </p:cNvPr>
          <p:cNvGrpSpPr/>
          <p:nvPr/>
        </p:nvGrpSpPr>
        <p:grpSpPr>
          <a:xfrm>
            <a:off x="0" y="0"/>
            <a:ext cx="2908300" cy="838193"/>
            <a:chOff x="0" y="0"/>
            <a:chExt cx="2257641" cy="830997"/>
          </a:xfrm>
        </p:grpSpPr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771DBFC1-9006-771F-2610-F99F197CF2BD}"/>
                </a:ext>
              </a:extLst>
            </p:cNvPr>
            <p:cNvSpPr txBox="1"/>
            <p:nvPr/>
          </p:nvSpPr>
          <p:spPr>
            <a:xfrm>
              <a:off x="0" y="0"/>
              <a:ext cx="2257641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2400" b="1" dirty="0">
                  <a:latin typeface="AMX"/>
                </a:rPr>
                <a:t>DADOS PESSOAIS</a:t>
              </a:r>
              <a:endParaRPr lang="pt-BR" dirty="0"/>
            </a:p>
          </p:txBody>
        </p:sp>
        <p:cxnSp>
          <p:nvCxnSpPr>
            <p:cNvPr id="10" name="Straight Connector 17">
              <a:extLst>
                <a:ext uri="{FF2B5EF4-FFF2-40B4-BE49-F238E27FC236}">
                  <a16:creationId xmlns:a16="http://schemas.microsoft.com/office/drawing/2014/main" id="{FCC7560A-B2FB-4D02-D5AF-867A7B02376F}"/>
                </a:ext>
              </a:extLst>
            </p:cNvPr>
            <p:cNvCxnSpPr>
              <a:cxnSpLocks/>
            </p:cNvCxnSpPr>
            <p:nvPr/>
          </p:nvCxnSpPr>
          <p:spPr>
            <a:xfrm>
              <a:off x="75314" y="403521"/>
              <a:ext cx="1788538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067853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83083-1985-B3F2-10CF-DCDBFFEFE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0E7541C3-BF5B-6291-E889-2EC44B09E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D330B78-E901-C5A5-A851-6641B1B98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357" y="929793"/>
            <a:ext cx="6026460" cy="4953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F7FF224D-D0FE-EDC3-26E9-42603BE362F0}"/>
              </a:ext>
            </a:extLst>
          </p:cNvPr>
          <p:cNvCxnSpPr>
            <a:cxnSpLocks/>
          </p:cNvCxnSpPr>
          <p:nvPr/>
        </p:nvCxnSpPr>
        <p:spPr>
          <a:xfrm>
            <a:off x="1175197" y="5543523"/>
            <a:ext cx="39600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6BD6D01D-6F25-775E-C18A-6283E35153B0}"/>
              </a:ext>
            </a:extLst>
          </p:cNvPr>
          <p:cNvGrpSpPr/>
          <p:nvPr/>
        </p:nvGrpSpPr>
        <p:grpSpPr>
          <a:xfrm>
            <a:off x="7901680" y="2133600"/>
            <a:ext cx="3115124" cy="3636731"/>
            <a:chOff x="7647679" y="1877635"/>
            <a:chExt cx="3525253" cy="3354766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23F7D540-C74B-145B-3DF5-C752A40EB864}"/>
                </a:ext>
              </a:extLst>
            </p:cNvPr>
            <p:cNvSpPr/>
            <p:nvPr/>
          </p:nvSpPr>
          <p:spPr>
            <a:xfrm>
              <a:off x="7852532" y="2206426"/>
              <a:ext cx="3115547" cy="26971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200" dirty="0">
                  <a:latin typeface="AMX" pitchFamily="2" charset="0"/>
                </a:rPr>
                <a:t>Caso tenha mais de um contato  para ser cadastrado:</a:t>
              </a:r>
            </a:p>
            <a:p>
              <a:endParaRPr lang="pt-BR" sz="1200" dirty="0">
                <a:latin typeface="AMX" pitchFamily="2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pt-BR" sz="1200" dirty="0">
                  <a:latin typeface="AMX" pitchFamily="2" charset="0"/>
                </a:rPr>
                <a:t>Clique em  </a:t>
              </a:r>
              <a:r>
                <a:rPr lang="pt-BR" sz="1200" b="1" dirty="0">
                  <a:latin typeface="AMX" pitchFamily="2" charset="0"/>
                </a:rPr>
                <a:t>Adicionar um contato;</a:t>
              </a:r>
            </a:p>
            <a:p>
              <a:pPr marL="228600" indent="-228600">
                <a:buFont typeface="+mj-lt"/>
                <a:buAutoNum type="arabicPeriod"/>
              </a:pPr>
              <a:endParaRPr lang="pt-BR" sz="1200" b="1" dirty="0">
                <a:latin typeface="AMX" pitchFamily="2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pt-BR" sz="1200" dirty="0">
                  <a:latin typeface="AMX" pitchFamily="2" charset="0"/>
                </a:rPr>
                <a:t>E siga com o preenchimento conforme o contato 1.</a:t>
              </a:r>
            </a:p>
            <a:p>
              <a:endParaRPr lang="pt-BR" sz="1200" b="1" dirty="0">
                <a:latin typeface="AMX" pitchFamily="2" charset="0"/>
              </a:endParaRPr>
            </a:p>
            <a:p>
              <a:pPr fontAlgn="base"/>
              <a:r>
                <a:rPr lang="pt-BR" sz="1200" b="1" dirty="0">
                  <a:solidFill>
                    <a:srgbClr val="FF0000"/>
                  </a:solidFill>
                  <a:latin typeface="AMX" pitchFamily="2" charset="0"/>
                </a:rPr>
                <a:t>ATENÇÃO!</a:t>
              </a:r>
            </a:p>
            <a:p>
              <a:pPr fontAlgn="base"/>
              <a:r>
                <a:rPr lang="pt-BR" sz="1200" dirty="0">
                  <a:latin typeface="AMX" pitchFamily="2" charset="0"/>
                </a:rPr>
                <a:t>Pode cadastrar até 5 contatos.</a:t>
              </a:r>
            </a:p>
            <a:p>
              <a:pPr fontAlgn="base"/>
              <a:r>
                <a:rPr lang="pt-BR" sz="1200" dirty="0">
                  <a:latin typeface="AMX" pitchFamily="2" charset="0"/>
                </a:rPr>
                <a:t>É obrigatório ter pelo menos um contato como representante legal.</a:t>
              </a:r>
            </a:p>
            <a:p>
              <a:pPr fontAlgn="base"/>
              <a:endParaRPr lang="pt-BR" sz="1200" b="1" dirty="0">
                <a:latin typeface="AMX" pitchFamily="2" charset="0"/>
              </a:endParaRPr>
            </a:p>
            <a:p>
              <a:pPr fontAlgn="base"/>
              <a:r>
                <a:rPr lang="pt-BR" sz="1200" b="1" dirty="0">
                  <a:latin typeface="AMX" pitchFamily="2" charset="0"/>
                </a:rPr>
                <a:t>No resumo vai aparecer apenas os contatos como Representante Legal.</a:t>
              </a:r>
              <a:r>
                <a:rPr lang="pt-BR" sz="1600" dirty="0">
                  <a:latin typeface="AMX" pitchFamily="2" charset="0"/>
                </a:rPr>
                <a:t>                                                   </a:t>
              </a:r>
            </a:p>
          </p:txBody>
        </p:sp>
        <p:sp>
          <p:nvSpPr>
            <p:cNvPr id="10" name="Arredondar Retângulo em um Canto Diagonal 14">
              <a:extLst>
                <a:ext uri="{FF2B5EF4-FFF2-40B4-BE49-F238E27FC236}">
                  <a16:creationId xmlns:a16="http://schemas.microsoft.com/office/drawing/2014/main" id="{395AA354-6775-01C3-FD8F-CECAC3C62220}"/>
                </a:ext>
              </a:extLst>
            </p:cNvPr>
            <p:cNvSpPr>
              <a:spLocks/>
            </p:cNvSpPr>
            <p:nvPr/>
          </p:nvSpPr>
          <p:spPr>
            <a:xfrm>
              <a:off x="7647679" y="1877635"/>
              <a:ext cx="3525253" cy="3354766"/>
            </a:xfrm>
            <a:prstGeom prst="round2DiagRect">
              <a:avLst>
                <a:gd name="adj1" fmla="val 16667"/>
                <a:gd name="adj2" fmla="val 1048"/>
              </a:avLst>
            </a:prstGeom>
            <a:noFill/>
            <a:ln w="19050">
              <a:solidFill>
                <a:srgbClr val="88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AMX Light" pitchFamily="2" charset="0"/>
              </a:endParaRP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F0FA329E-2499-C834-C0C7-CC6A49FEAA88}"/>
              </a:ext>
            </a:extLst>
          </p:cNvPr>
          <p:cNvGrpSpPr/>
          <p:nvPr/>
        </p:nvGrpSpPr>
        <p:grpSpPr>
          <a:xfrm>
            <a:off x="0" y="0"/>
            <a:ext cx="2908300" cy="838193"/>
            <a:chOff x="0" y="0"/>
            <a:chExt cx="2257641" cy="830997"/>
          </a:xfrm>
        </p:grpSpPr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40EDD271-4E55-90C6-3CA0-68438493C512}"/>
                </a:ext>
              </a:extLst>
            </p:cNvPr>
            <p:cNvSpPr txBox="1"/>
            <p:nvPr/>
          </p:nvSpPr>
          <p:spPr>
            <a:xfrm>
              <a:off x="0" y="0"/>
              <a:ext cx="2257641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2400" b="1" dirty="0">
                  <a:latin typeface="AMX"/>
                </a:rPr>
                <a:t>DADOS PESSOAIS</a:t>
              </a:r>
              <a:endParaRPr lang="pt-BR" dirty="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C2A4AA0-2EE1-711B-0BC3-C058B45E3893}"/>
                </a:ext>
              </a:extLst>
            </p:cNvPr>
            <p:cNvCxnSpPr>
              <a:cxnSpLocks/>
            </p:cNvCxnSpPr>
            <p:nvPr/>
          </p:nvCxnSpPr>
          <p:spPr>
            <a:xfrm>
              <a:off x="75314" y="403521"/>
              <a:ext cx="1788538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02794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42E8D-6191-A63F-D865-26FFDDDDC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39046F2F-79F6-1309-E104-F8BA22167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3" name="Arredondar Retângulo em um Canto Diagonal 14">
            <a:extLst>
              <a:ext uri="{FF2B5EF4-FFF2-40B4-BE49-F238E27FC236}">
                <a16:creationId xmlns:a16="http://schemas.microsoft.com/office/drawing/2014/main" id="{A37BEBC0-EF56-2A96-3312-1EF6FE3A3952}"/>
              </a:ext>
            </a:extLst>
          </p:cNvPr>
          <p:cNvSpPr>
            <a:spLocks/>
          </p:cNvSpPr>
          <p:nvPr/>
        </p:nvSpPr>
        <p:spPr>
          <a:xfrm>
            <a:off x="9016065" y="3253635"/>
            <a:ext cx="2045527" cy="2605378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Após selecionar o representante legal e salvar as informações será habilitado o botão criar pedido </a:t>
            </a:r>
          </a:p>
          <a:p>
            <a:endParaRPr lang="pt-BR" sz="1200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Clique em </a:t>
            </a:r>
            <a:r>
              <a:rPr lang="pt-BR" sz="1400" b="1" dirty="0">
                <a:solidFill>
                  <a:schemeClr val="tx1"/>
                </a:solidFill>
                <a:latin typeface="AMX" pitchFamily="2" charset="0"/>
              </a:rPr>
              <a:t>criar pedido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4339FFA-11CA-317E-F453-541C57179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48" y="1267513"/>
            <a:ext cx="7617960" cy="3288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02BD1568-1D03-9570-1A41-C17E022629E9}"/>
              </a:ext>
            </a:extLst>
          </p:cNvPr>
          <p:cNvCxnSpPr>
            <a:cxnSpLocks/>
          </p:cNvCxnSpPr>
          <p:nvPr/>
        </p:nvCxnSpPr>
        <p:spPr>
          <a:xfrm>
            <a:off x="7120818" y="4318332"/>
            <a:ext cx="320139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7E1FD06D-263B-6A5C-98C3-7FC332C6ECD9}"/>
              </a:ext>
            </a:extLst>
          </p:cNvPr>
          <p:cNvGrpSpPr/>
          <p:nvPr/>
        </p:nvGrpSpPr>
        <p:grpSpPr>
          <a:xfrm>
            <a:off x="0" y="0"/>
            <a:ext cx="2908300" cy="838193"/>
            <a:chOff x="0" y="0"/>
            <a:chExt cx="2257641" cy="830997"/>
          </a:xfrm>
        </p:grpSpPr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93961145-FAC5-AA19-7114-D03BA1FDC464}"/>
                </a:ext>
              </a:extLst>
            </p:cNvPr>
            <p:cNvSpPr txBox="1"/>
            <p:nvPr/>
          </p:nvSpPr>
          <p:spPr>
            <a:xfrm>
              <a:off x="0" y="0"/>
              <a:ext cx="2257641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2400" b="1" dirty="0">
                  <a:latin typeface="AMX"/>
                </a:rPr>
                <a:t>DADOS PESSOAIS</a:t>
              </a:r>
              <a:endParaRPr lang="pt-BR" dirty="0"/>
            </a:p>
          </p:txBody>
        </p:sp>
        <p:cxnSp>
          <p:nvCxnSpPr>
            <p:cNvPr id="13" name="Straight Connector 17">
              <a:extLst>
                <a:ext uri="{FF2B5EF4-FFF2-40B4-BE49-F238E27FC236}">
                  <a16:creationId xmlns:a16="http://schemas.microsoft.com/office/drawing/2014/main" id="{41A8198C-7934-7205-1790-ED4D368EBB64}"/>
                </a:ext>
              </a:extLst>
            </p:cNvPr>
            <p:cNvCxnSpPr>
              <a:cxnSpLocks/>
            </p:cNvCxnSpPr>
            <p:nvPr/>
          </p:nvCxnSpPr>
          <p:spPr>
            <a:xfrm>
              <a:off x="75314" y="403521"/>
              <a:ext cx="1788538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77856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467BA-1C2E-AD4C-CCCB-A5B79D1C3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9BEDC1A1-BE6C-4EBA-308F-BC7BA3972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6D2A807C-71F2-DEB3-3B84-453D40C2845C}"/>
              </a:ext>
            </a:extLst>
          </p:cNvPr>
          <p:cNvGrpSpPr/>
          <p:nvPr/>
        </p:nvGrpSpPr>
        <p:grpSpPr>
          <a:xfrm>
            <a:off x="8728854" y="2432649"/>
            <a:ext cx="2655701" cy="3437240"/>
            <a:chOff x="7842647" y="1587500"/>
            <a:chExt cx="2655701" cy="3437240"/>
          </a:xfrm>
        </p:grpSpPr>
        <p:sp>
          <p:nvSpPr>
            <p:cNvPr id="5" name="Arredondar Retângulo em um Canto Diagonal 14">
              <a:extLst>
                <a:ext uri="{FF2B5EF4-FFF2-40B4-BE49-F238E27FC236}">
                  <a16:creationId xmlns:a16="http://schemas.microsoft.com/office/drawing/2014/main" id="{CFAE0363-F575-A309-0DD8-0AAE131834B7}"/>
                </a:ext>
              </a:extLst>
            </p:cNvPr>
            <p:cNvSpPr>
              <a:spLocks/>
            </p:cNvSpPr>
            <p:nvPr/>
          </p:nvSpPr>
          <p:spPr>
            <a:xfrm>
              <a:off x="7842647" y="1587500"/>
              <a:ext cx="2655701" cy="3437240"/>
            </a:xfrm>
            <a:prstGeom prst="round2DiagRect">
              <a:avLst/>
            </a:prstGeom>
            <a:noFill/>
            <a:ln w="19050">
              <a:solidFill>
                <a:srgbClr val="88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 Light" pitchFamily="2" charset="0"/>
              </a:endParaRPr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19DA133D-F80B-D195-46AF-5DDE9D49CAA4}"/>
                </a:ext>
              </a:extLst>
            </p:cNvPr>
            <p:cNvSpPr/>
            <p:nvPr/>
          </p:nvSpPr>
          <p:spPr>
            <a:xfrm>
              <a:off x="8036018" y="2041980"/>
              <a:ext cx="2462330" cy="27084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latin typeface="AMX" pitchFamily="2" charset="0"/>
                </a:rPr>
                <a:t>Endereço de instalação</a:t>
              </a:r>
            </a:p>
            <a:p>
              <a:r>
                <a:rPr lang="pt-BR" sz="1200" dirty="0">
                  <a:latin typeface="AMX" pitchFamily="2" charset="0"/>
                </a:rPr>
                <a:t>     </a:t>
              </a:r>
            </a:p>
            <a:p>
              <a:r>
                <a:rPr lang="pt-BR" sz="1200" dirty="0">
                  <a:latin typeface="AMX" pitchFamily="2" charset="0"/>
                </a:rPr>
                <a:t>Informe o critério de  busca, pode ser feito por CEP, logradouro ou HP.</a:t>
              </a:r>
            </a:p>
            <a:p>
              <a:endParaRPr lang="pt-BR" sz="1200" dirty="0">
                <a:latin typeface="AMX" pitchFamily="2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pt-BR" sz="1200" dirty="0">
                  <a:latin typeface="AMX" pitchFamily="2" charset="0"/>
                </a:rPr>
                <a:t>Flegue a opção</a:t>
              </a:r>
              <a:r>
                <a:rPr lang="pt-BR" sz="1200" b="1" dirty="0">
                  <a:latin typeface="AMX" pitchFamily="2" charset="0"/>
                </a:rPr>
                <a:t> CEP;</a:t>
              </a:r>
            </a:p>
            <a:p>
              <a:pPr marL="228600" indent="-228600">
                <a:buFont typeface="+mj-lt"/>
                <a:buAutoNum type="arabicPeriod"/>
              </a:pPr>
              <a:endParaRPr lang="pt-BR" sz="1200" dirty="0">
                <a:latin typeface="AMX" pitchFamily="2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pt-BR" sz="1200" dirty="0">
                  <a:latin typeface="AMX" pitchFamily="2" charset="0"/>
                </a:rPr>
                <a:t>Informe o CEP;</a:t>
              </a:r>
            </a:p>
            <a:p>
              <a:pPr marL="228600" indent="-228600">
                <a:buFont typeface="+mj-lt"/>
                <a:buAutoNum type="arabicPeriod"/>
              </a:pPr>
              <a:endParaRPr lang="pt-BR" sz="1200" dirty="0">
                <a:latin typeface="AMX" pitchFamily="2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pt-BR" sz="1200" dirty="0">
                  <a:latin typeface="AMX" pitchFamily="2" charset="0"/>
                </a:rPr>
                <a:t>Clique em Buscar;</a:t>
              </a:r>
            </a:p>
            <a:p>
              <a:pPr marL="228600" indent="-228600">
                <a:buFont typeface="+mj-lt"/>
                <a:buAutoNum type="arabicPeriod"/>
              </a:pPr>
              <a:endParaRPr lang="pt-BR" sz="1200" dirty="0">
                <a:latin typeface="AMX" pitchFamily="2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pt-BR" sz="1200" dirty="0">
                  <a:latin typeface="AMX" pitchFamily="2" charset="0"/>
                </a:rPr>
                <a:t>Selecione o número do cliente;</a:t>
              </a:r>
            </a:p>
            <a:p>
              <a:pPr marL="228600" indent="-228600">
                <a:buFont typeface="+mj-lt"/>
                <a:buAutoNum type="arabicPeriod"/>
              </a:pPr>
              <a:endParaRPr lang="pt-BR" sz="1200" dirty="0">
                <a:latin typeface="AMX" pitchFamily="2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pt-BR" sz="1200" dirty="0">
                  <a:latin typeface="AMX" pitchFamily="2" charset="0"/>
                </a:rPr>
                <a:t>Clique em </a:t>
              </a:r>
              <a:r>
                <a:rPr lang="pt-BR" sz="1200" b="1" dirty="0">
                  <a:latin typeface="AMX" pitchFamily="2" charset="0"/>
                </a:rPr>
                <a:t>Confirmar.</a:t>
              </a:r>
              <a:endParaRPr lang="pt-BR" sz="1600" dirty="0">
                <a:latin typeface="AMX" pitchFamily="2" charset="0"/>
              </a:endParaRPr>
            </a:p>
          </p:txBody>
        </p:sp>
      </p:grpSp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13C7361F-E8D3-0857-1A15-42F4563237E9}"/>
              </a:ext>
            </a:extLst>
          </p:cNvPr>
          <p:cNvCxnSpPr>
            <a:cxnSpLocks/>
          </p:cNvCxnSpPr>
          <p:nvPr/>
        </p:nvCxnSpPr>
        <p:spPr>
          <a:xfrm>
            <a:off x="815867" y="5024740"/>
            <a:ext cx="320139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EEC08471-B936-736B-73F3-271B2AA45003}"/>
              </a:ext>
            </a:extLst>
          </p:cNvPr>
          <p:cNvGrpSpPr/>
          <p:nvPr/>
        </p:nvGrpSpPr>
        <p:grpSpPr>
          <a:xfrm>
            <a:off x="807445" y="1043702"/>
            <a:ext cx="7503903" cy="4770596"/>
            <a:chOff x="113222" y="1043702"/>
            <a:chExt cx="7503903" cy="4770596"/>
          </a:xfrm>
        </p:grpSpPr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52845B20-E4C6-1347-50BC-F421A4233D4F}"/>
                </a:ext>
              </a:extLst>
            </p:cNvPr>
            <p:cNvGrpSpPr/>
            <p:nvPr/>
          </p:nvGrpSpPr>
          <p:grpSpPr>
            <a:xfrm>
              <a:off x="113222" y="1043702"/>
              <a:ext cx="7458634" cy="4770596"/>
              <a:chOff x="152616" y="1026355"/>
              <a:chExt cx="7458634" cy="4770596"/>
            </a:xfrm>
          </p:grpSpPr>
          <p:pic>
            <p:nvPicPr>
              <p:cNvPr id="3" name="Imagem 2">
                <a:extLst>
                  <a:ext uri="{FF2B5EF4-FFF2-40B4-BE49-F238E27FC236}">
                    <a16:creationId xmlns:a16="http://schemas.microsoft.com/office/drawing/2014/main" id="{AF9FA8C6-EF93-8305-BA6C-27AD6EC353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-1" t="16612" r="36411"/>
              <a:stretch/>
            </p:blipFill>
            <p:spPr>
              <a:xfrm>
                <a:off x="152616" y="1026355"/>
                <a:ext cx="7450058" cy="233794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A319E7AA-6474-271E-ADDA-8CF1C98A2C2C}"/>
                  </a:ext>
                </a:extLst>
              </p:cNvPr>
              <p:cNvSpPr/>
              <p:nvPr/>
            </p:nvSpPr>
            <p:spPr>
              <a:xfrm>
                <a:off x="204375" y="1916218"/>
                <a:ext cx="4143339" cy="516431"/>
              </a:xfrm>
              <a:prstGeom prst="rect">
                <a:avLst/>
              </a:prstGeom>
              <a:noFill/>
              <a:ln w="38100">
                <a:solidFill>
                  <a:srgbClr val="96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2" name="Imagem 11">
                <a:extLst>
                  <a:ext uri="{FF2B5EF4-FFF2-40B4-BE49-F238E27FC236}">
                    <a16:creationId xmlns:a16="http://schemas.microsoft.com/office/drawing/2014/main" id="{41C52E4F-9A81-4549-99C6-865135B23A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4376" y="3879441"/>
                <a:ext cx="7426874" cy="191751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96902E4B-AB6E-51E6-2EEE-B97860AAD328}"/>
                </a:ext>
              </a:extLst>
            </p:cNvPr>
            <p:cNvSpPr/>
            <p:nvPr/>
          </p:nvSpPr>
          <p:spPr>
            <a:xfrm>
              <a:off x="1224951" y="4907959"/>
              <a:ext cx="6392174" cy="233384"/>
            </a:xfrm>
            <a:prstGeom prst="rect">
              <a:avLst/>
            </a:prstGeom>
            <a:noFill/>
            <a:ln w="38100">
              <a:solidFill>
                <a:srgbClr val="9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20" name="Conector de Seta Reta 19">
              <a:extLst>
                <a:ext uri="{FF2B5EF4-FFF2-40B4-BE49-F238E27FC236}">
                  <a16:creationId xmlns:a16="http://schemas.microsoft.com/office/drawing/2014/main" id="{7D4E69C7-FB82-1634-0CB2-06E3ECDDBAF6}"/>
                </a:ext>
              </a:extLst>
            </p:cNvPr>
            <p:cNvCxnSpPr>
              <a:cxnSpLocks/>
            </p:cNvCxnSpPr>
            <p:nvPr/>
          </p:nvCxnSpPr>
          <p:spPr>
            <a:xfrm>
              <a:off x="276046" y="2307419"/>
              <a:ext cx="212979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de Seta Reta 23">
              <a:extLst>
                <a:ext uri="{FF2B5EF4-FFF2-40B4-BE49-F238E27FC236}">
                  <a16:creationId xmlns:a16="http://schemas.microsoft.com/office/drawing/2014/main" id="{27E223E9-0A39-A43B-6313-B8114F56B443}"/>
                </a:ext>
              </a:extLst>
            </p:cNvPr>
            <p:cNvCxnSpPr>
              <a:cxnSpLocks/>
            </p:cNvCxnSpPr>
            <p:nvPr/>
          </p:nvCxnSpPr>
          <p:spPr>
            <a:xfrm>
              <a:off x="6584063" y="5642966"/>
              <a:ext cx="320139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de Seta Reta 29">
              <a:extLst>
                <a:ext uri="{FF2B5EF4-FFF2-40B4-BE49-F238E27FC236}">
                  <a16:creationId xmlns:a16="http://schemas.microsoft.com/office/drawing/2014/main" id="{0E1BEF71-2795-9BF4-44FC-F202B22AFEB1}"/>
                </a:ext>
              </a:extLst>
            </p:cNvPr>
            <p:cNvCxnSpPr>
              <a:cxnSpLocks/>
            </p:cNvCxnSpPr>
            <p:nvPr/>
          </p:nvCxnSpPr>
          <p:spPr>
            <a:xfrm>
              <a:off x="428446" y="2856634"/>
              <a:ext cx="212979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Conector de Seta Reta 30">
            <a:extLst>
              <a:ext uri="{FF2B5EF4-FFF2-40B4-BE49-F238E27FC236}">
                <a16:creationId xmlns:a16="http://schemas.microsoft.com/office/drawing/2014/main" id="{AAB72642-F5DA-1C62-F3CD-FD01A7509098}"/>
              </a:ext>
            </a:extLst>
          </p:cNvPr>
          <p:cNvCxnSpPr>
            <a:cxnSpLocks/>
          </p:cNvCxnSpPr>
          <p:nvPr/>
        </p:nvCxnSpPr>
        <p:spPr>
          <a:xfrm>
            <a:off x="2498786" y="2856634"/>
            <a:ext cx="212979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00A225BE-C898-7FF2-0AFD-7DA4F0D7F50C}"/>
              </a:ext>
            </a:extLst>
          </p:cNvPr>
          <p:cNvGrpSpPr/>
          <p:nvPr/>
        </p:nvGrpSpPr>
        <p:grpSpPr>
          <a:xfrm>
            <a:off x="0" y="0"/>
            <a:ext cx="2908300" cy="838193"/>
            <a:chOff x="0" y="0"/>
            <a:chExt cx="2257641" cy="830997"/>
          </a:xfrm>
        </p:grpSpPr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F9C88FB8-04B9-2B26-203E-C613AE78D65D}"/>
                </a:ext>
              </a:extLst>
            </p:cNvPr>
            <p:cNvSpPr txBox="1"/>
            <p:nvPr/>
          </p:nvSpPr>
          <p:spPr>
            <a:xfrm>
              <a:off x="0" y="0"/>
              <a:ext cx="2257641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2400" b="1" dirty="0">
                  <a:latin typeface="AMX"/>
                </a:rPr>
                <a:t>DADOS PESSOAIS</a:t>
              </a:r>
              <a:endParaRPr lang="pt-BR" dirty="0"/>
            </a:p>
          </p:txBody>
        </p:sp>
        <p:cxnSp>
          <p:nvCxnSpPr>
            <p:cNvPr id="37" name="Straight Connector 17">
              <a:extLst>
                <a:ext uri="{FF2B5EF4-FFF2-40B4-BE49-F238E27FC236}">
                  <a16:creationId xmlns:a16="http://schemas.microsoft.com/office/drawing/2014/main" id="{A7B65E8D-F864-CBF5-E024-9DF8703D646D}"/>
                </a:ext>
              </a:extLst>
            </p:cNvPr>
            <p:cNvCxnSpPr>
              <a:cxnSpLocks/>
            </p:cNvCxnSpPr>
            <p:nvPr/>
          </p:nvCxnSpPr>
          <p:spPr>
            <a:xfrm>
              <a:off x="75314" y="403521"/>
              <a:ext cx="1788538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00985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D1F59-7365-72F6-97A7-68FBD0404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61F089B0-6FBD-5526-887A-F8E6C2EF8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27BC901-EFBB-71AB-E734-BB167B4B6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13" y="1540958"/>
            <a:ext cx="6723950" cy="2216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Agrupar 15">
            <a:extLst>
              <a:ext uri="{FF2B5EF4-FFF2-40B4-BE49-F238E27FC236}">
                <a16:creationId xmlns:a16="http://schemas.microsoft.com/office/drawing/2014/main" id="{699C7FA7-762A-2660-7045-4220B3F71D33}"/>
              </a:ext>
            </a:extLst>
          </p:cNvPr>
          <p:cNvGrpSpPr/>
          <p:nvPr/>
        </p:nvGrpSpPr>
        <p:grpSpPr>
          <a:xfrm>
            <a:off x="9272333" y="1817313"/>
            <a:ext cx="2453977" cy="4366483"/>
            <a:chOff x="8645346" y="1944313"/>
            <a:chExt cx="3114136" cy="3625491"/>
          </a:xfrm>
        </p:grpSpPr>
        <p:sp>
          <p:nvSpPr>
            <p:cNvPr id="5" name="Arredondar Retângulo em um Canto Diagonal 14">
              <a:extLst>
                <a:ext uri="{FF2B5EF4-FFF2-40B4-BE49-F238E27FC236}">
                  <a16:creationId xmlns:a16="http://schemas.microsoft.com/office/drawing/2014/main" id="{394EE266-5AD4-EE87-39DF-4C55C89EFC37}"/>
                </a:ext>
              </a:extLst>
            </p:cNvPr>
            <p:cNvSpPr>
              <a:spLocks/>
            </p:cNvSpPr>
            <p:nvPr/>
          </p:nvSpPr>
          <p:spPr>
            <a:xfrm>
              <a:off x="8645346" y="1944313"/>
              <a:ext cx="3114136" cy="3625491"/>
            </a:xfrm>
            <a:prstGeom prst="round2DiagRect">
              <a:avLst/>
            </a:prstGeom>
            <a:noFill/>
            <a:ln w="19050">
              <a:solidFill>
                <a:srgbClr val="88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 Light" pitchFamily="2" charset="0"/>
              </a:endParaRP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DB2C33B1-FEC6-B4E9-A897-59A7093C7EE8}"/>
                </a:ext>
              </a:extLst>
            </p:cNvPr>
            <p:cNvSpPr/>
            <p:nvPr/>
          </p:nvSpPr>
          <p:spPr>
            <a:xfrm>
              <a:off x="8791652" y="2404734"/>
              <a:ext cx="2809592" cy="26832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200" b="1" dirty="0">
                  <a:latin typeface="AMX" pitchFamily="2" charset="0"/>
                </a:rPr>
                <a:t>Busca por Logradouro</a:t>
              </a:r>
            </a:p>
            <a:p>
              <a:r>
                <a:rPr lang="pt-BR" sz="1200" dirty="0">
                  <a:latin typeface="AMX" pitchFamily="2" charset="0"/>
                </a:rPr>
                <a:t>     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pt-BR" sz="1200" dirty="0">
                  <a:latin typeface="AMX" pitchFamily="2" charset="0"/>
                </a:rPr>
                <a:t>Flegue a opção</a:t>
              </a:r>
              <a:r>
                <a:rPr lang="pt-BR" sz="1200" b="1" dirty="0">
                  <a:latin typeface="AMX" pitchFamily="2" charset="0"/>
                </a:rPr>
                <a:t> Busca por Logradouro;</a:t>
              </a:r>
            </a:p>
            <a:p>
              <a:pPr marL="228600" indent="-228600">
                <a:buFont typeface="+mj-lt"/>
                <a:buAutoNum type="arabicPeriod"/>
              </a:pPr>
              <a:endParaRPr lang="pt-BR" sz="1200" dirty="0">
                <a:latin typeface="AMX" pitchFamily="2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pt-BR" sz="1200" dirty="0">
                  <a:latin typeface="AMX" pitchFamily="2" charset="0"/>
                </a:rPr>
                <a:t>Informe o </a:t>
              </a:r>
              <a:r>
                <a:rPr lang="pt-BR" sz="1200" b="1" dirty="0">
                  <a:latin typeface="AMX" pitchFamily="2" charset="0"/>
                </a:rPr>
                <a:t>Logradouro;</a:t>
              </a:r>
              <a:endParaRPr lang="pt-BR" sz="1200" dirty="0">
                <a:latin typeface="AMX" pitchFamily="2" charset="0"/>
              </a:endParaRPr>
            </a:p>
            <a:p>
              <a:pPr marL="228600" indent="-228600">
                <a:buFont typeface="+mj-lt"/>
                <a:buAutoNum type="arabicPeriod"/>
              </a:pPr>
              <a:endParaRPr lang="pt-BR" sz="1200" dirty="0">
                <a:latin typeface="AMX" pitchFamily="2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pt-BR" sz="1200" dirty="0">
                  <a:latin typeface="AMX" pitchFamily="2" charset="0"/>
                </a:rPr>
                <a:t>Informe o </a:t>
              </a:r>
              <a:r>
                <a:rPr lang="pt-BR" sz="1200" b="1" dirty="0">
                  <a:latin typeface="AMX" pitchFamily="2" charset="0"/>
                </a:rPr>
                <a:t>Estado;</a:t>
              </a:r>
            </a:p>
            <a:p>
              <a:pPr marL="228600" indent="-228600">
                <a:buFont typeface="+mj-lt"/>
                <a:buAutoNum type="arabicPeriod"/>
              </a:pPr>
              <a:endParaRPr lang="pt-BR" sz="1200" dirty="0">
                <a:latin typeface="AMX" pitchFamily="2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pt-BR" sz="1200" dirty="0">
                  <a:latin typeface="AMX" pitchFamily="2" charset="0"/>
                </a:rPr>
                <a:t>Informe a </a:t>
              </a:r>
              <a:r>
                <a:rPr lang="pt-BR" sz="1200" b="1" dirty="0">
                  <a:latin typeface="AMX" pitchFamily="2" charset="0"/>
                </a:rPr>
                <a:t>Cidade;</a:t>
              </a:r>
            </a:p>
            <a:p>
              <a:pPr marL="228600" indent="-228600">
                <a:buFont typeface="+mj-lt"/>
                <a:buAutoNum type="arabicPeriod"/>
              </a:pPr>
              <a:endParaRPr lang="pt-BR" sz="1200" dirty="0">
                <a:latin typeface="AMX" pitchFamily="2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pt-BR" sz="1200" dirty="0">
                  <a:latin typeface="AMX" pitchFamily="2" charset="0"/>
                </a:rPr>
                <a:t>Clique em </a:t>
              </a:r>
              <a:r>
                <a:rPr lang="pt-BR" sz="1200" b="1" dirty="0">
                  <a:latin typeface="AMX" pitchFamily="2" charset="0"/>
                </a:rPr>
                <a:t>Buscar;</a:t>
              </a:r>
            </a:p>
            <a:p>
              <a:pPr marL="228600" indent="-228600">
                <a:buFont typeface="+mj-lt"/>
                <a:buAutoNum type="arabicPeriod"/>
              </a:pPr>
              <a:endParaRPr lang="pt-BR" sz="1200" b="1" dirty="0">
                <a:latin typeface="AMX" pitchFamily="2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pt-BR" sz="1200" dirty="0">
                  <a:latin typeface="AMX" pitchFamily="2" charset="0"/>
                </a:rPr>
                <a:t>Selecione o número do cliente;</a:t>
              </a:r>
            </a:p>
            <a:p>
              <a:pPr marL="228600" indent="-228600">
                <a:buFont typeface="+mj-lt"/>
                <a:buAutoNum type="arabicPeriod"/>
              </a:pPr>
              <a:endParaRPr lang="pt-BR" sz="1200" dirty="0">
                <a:latin typeface="AMX" pitchFamily="2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pt-BR" sz="1200" dirty="0">
                  <a:latin typeface="AMX" pitchFamily="2" charset="0"/>
                </a:rPr>
                <a:t>Clique em </a:t>
              </a:r>
              <a:r>
                <a:rPr lang="pt-BR" sz="1200" b="1" dirty="0">
                  <a:latin typeface="AMX" pitchFamily="2" charset="0"/>
                </a:rPr>
                <a:t>Confirmar.</a:t>
              </a:r>
              <a:endParaRPr lang="pt-BR" sz="1200" dirty="0">
                <a:latin typeface="AMX" pitchFamily="2" charset="0"/>
              </a:endParaRPr>
            </a:p>
          </p:txBody>
        </p:sp>
      </p:grpSp>
      <p:sp>
        <p:nvSpPr>
          <p:cNvPr id="10" name="Retângulo 9">
            <a:extLst>
              <a:ext uri="{FF2B5EF4-FFF2-40B4-BE49-F238E27FC236}">
                <a16:creationId xmlns:a16="http://schemas.microsoft.com/office/drawing/2014/main" id="{93E8621F-B7EA-C546-20BD-33037D99FFA7}"/>
              </a:ext>
            </a:extLst>
          </p:cNvPr>
          <p:cNvSpPr/>
          <p:nvPr/>
        </p:nvSpPr>
        <p:spPr>
          <a:xfrm>
            <a:off x="787731" y="2700851"/>
            <a:ext cx="5871714" cy="761580"/>
          </a:xfrm>
          <a:prstGeom prst="rect">
            <a:avLst/>
          </a:prstGeom>
          <a:noFill/>
          <a:ln w="38100">
            <a:solidFill>
              <a:srgbClr val="9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520D239A-8FB2-ECF5-A801-25AFCE702B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142"/>
          <a:stretch>
            <a:fillRect/>
          </a:stretch>
        </p:blipFill>
        <p:spPr>
          <a:xfrm>
            <a:off x="564267" y="3985938"/>
            <a:ext cx="8583373" cy="2216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2684CB17-38EC-3034-6BE8-FC1C0E62EF9C}"/>
              </a:ext>
            </a:extLst>
          </p:cNvPr>
          <p:cNvSpPr/>
          <p:nvPr/>
        </p:nvSpPr>
        <p:spPr>
          <a:xfrm>
            <a:off x="641425" y="5183996"/>
            <a:ext cx="8114582" cy="231639"/>
          </a:xfrm>
          <a:prstGeom prst="rect">
            <a:avLst/>
          </a:prstGeom>
          <a:noFill/>
          <a:ln w="38100">
            <a:solidFill>
              <a:srgbClr val="9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52" name="Conector de Seta Reta 51">
            <a:extLst>
              <a:ext uri="{FF2B5EF4-FFF2-40B4-BE49-F238E27FC236}">
                <a16:creationId xmlns:a16="http://schemas.microsoft.com/office/drawing/2014/main" id="{82C2ACA5-17E2-4CEF-9485-55429DFFB7F9}"/>
              </a:ext>
            </a:extLst>
          </p:cNvPr>
          <p:cNvCxnSpPr>
            <a:cxnSpLocks/>
          </p:cNvCxnSpPr>
          <p:nvPr/>
        </p:nvCxnSpPr>
        <p:spPr>
          <a:xfrm>
            <a:off x="1586002" y="2544406"/>
            <a:ext cx="311824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de Seta Reta 53">
            <a:extLst>
              <a:ext uri="{FF2B5EF4-FFF2-40B4-BE49-F238E27FC236}">
                <a16:creationId xmlns:a16="http://schemas.microsoft.com/office/drawing/2014/main" id="{F66AC48A-AF94-4284-D9DC-3DE118699FCD}"/>
              </a:ext>
            </a:extLst>
          </p:cNvPr>
          <p:cNvCxnSpPr>
            <a:cxnSpLocks/>
          </p:cNvCxnSpPr>
          <p:nvPr/>
        </p:nvCxnSpPr>
        <p:spPr>
          <a:xfrm>
            <a:off x="641425" y="3199534"/>
            <a:ext cx="368061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de Seta Reta 54">
            <a:extLst>
              <a:ext uri="{FF2B5EF4-FFF2-40B4-BE49-F238E27FC236}">
                <a16:creationId xmlns:a16="http://schemas.microsoft.com/office/drawing/2014/main" id="{BF9C599E-3075-B7BF-AED2-961A70C08B9A}"/>
              </a:ext>
            </a:extLst>
          </p:cNvPr>
          <p:cNvCxnSpPr>
            <a:cxnSpLocks/>
          </p:cNvCxnSpPr>
          <p:nvPr/>
        </p:nvCxnSpPr>
        <p:spPr>
          <a:xfrm>
            <a:off x="2743201" y="3153527"/>
            <a:ext cx="212979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de Seta Reta 55">
            <a:extLst>
              <a:ext uri="{FF2B5EF4-FFF2-40B4-BE49-F238E27FC236}">
                <a16:creationId xmlns:a16="http://schemas.microsoft.com/office/drawing/2014/main" id="{ABBB1BE8-30DC-4738-97A6-D3D95B7B200C}"/>
              </a:ext>
            </a:extLst>
          </p:cNvPr>
          <p:cNvCxnSpPr>
            <a:cxnSpLocks/>
          </p:cNvCxnSpPr>
          <p:nvPr/>
        </p:nvCxnSpPr>
        <p:spPr>
          <a:xfrm>
            <a:off x="3916393" y="3170779"/>
            <a:ext cx="212979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de Seta Reta 56">
            <a:extLst>
              <a:ext uri="{FF2B5EF4-FFF2-40B4-BE49-F238E27FC236}">
                <a16:creationId xmlns:a16="http://schemas.microsoft.com/office/drawing/2014/main" id="{726F44AB-1761-A13E-C07E-6895931B8704}"/>
              </a:ext>
            </a:extLst>
          </p:cNvPr>
          <p:cNvCxnSpPr>
            <a:cxnSpLocks/>
          </p:cNvCxnSpPr>
          <p:nvPr/>
        </p:nvCxnSpPr>
        <p:spPr>
          <a:xfrm>
            <a:off x="5227609" y="3162153"/>
            <a:ext cx="212979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de Seta Reta 57">
            <a:extLst>
              <a:ext uri="{FF2B5EF4-FFF2-40B4-BE49-F238E27FC236}">
                <a16:creationId xmlns:a16="http://schemas.microsoft.com/office/drawing/2014/main" id="{E3D8CC1C-6E32-20EF-776E-1ABFC2CBA751}"/>
              </a:ext>
            </a:extLst>
          </p:cNvPr>
          <p:cNvCxnSpPr>
            <a:cxnSpLocks/>
          </p:cNvCxnSpPr>
          <p:nvPr/>
        </p:nvCxnSpPr>
        <p:spPr>
          <a:xfrm>
            <a:off x="252443" y="5316680"/>
            <a:ext cx="311824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de Seta Reta 58">
            <a:extLst>
              <a:ext uri="{FF2B5EF4-FFF2-40B4-BE49-F238E27FC236}">
                <a16:creationId xmlns:a16="http://schemas.microsoft.com/office/drawing/2014/main" id="{446DD66F-EDDF-8816-9597-08F6BCE0624E}"/>
              </a:ext>
            </a:extLst>
          </p:cNvPr>
          <p:cNvCxnSpPr>
            <a:cxnSpLocks/>
          </p:cNvCxnSpPr>
          <p:nvPr/>
        </p:nvCxnSpPr>
        <p:spPr>
          <a:xfrm>
            <a:off x="7632700" y="6025976"/>
            <a:ext cx="577206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BCD9DEB0-7532-B2A6-D382-A6486AB03170}"/>
              </a:ext>
            </a:extLst>
          </p:cNvPr>
          <p:cNvGrpSpPr/>
          <p:nvPr/>
        </p:nvGrpSpPr>
        <p:grpSpPr>
          <a:xfrm>
            <a:off x="0" y="0"/>
            <a:ext cx="2908300" cy="838193"/>
            <a:chOff x="0" y="0"/>
            <a:chExt cx="2257641" cy="830997"/>
          </a:xfrm>
        </p:grpSpPr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DA2170B6-6D4F-D967-2695-5DC41B452E52}"/>
                </a:ext>
              </a:extLst>
            </p:cNvPr>
            <p:cNvSpPr txBox="1"/>
            <p:nvPr/>
          </p:nvSpPr>
          <p:spPr>
            <a:xfrm>
              <a:off x="0" y="0"/>
              <a:ext cx="2257641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2400" b="1" dirty="0">
                  <a:latin typeface="AMX"/>
                </a:rPr>
                <a:t>DADOS PESSOAIS</a:t>
              </a:r>
              <a:endParaRPr lang="pt-BR" dirty="0"/>
            </a:p>
          </p:txBody>
        </p:sp>
        <p:cxnSp>
          <p:nvCxnSpPr>
            <p:cNvPr id="24" name="Straight Connector 17">
              <a:extLst>
                <a:ext uri="{FF2B5EF4-FFF2-40B4-BE49-F238E27FC236}">
                  <a16:creationId xmlns:a16="http://schemas.microsoft.com/office/drawing/2014/main" id="{CB9771B3-4826-E752-3913-5F831DC589A4}"/>
                </a:ext>
              </a:extLst>
            </p:cNvPr>
            <p:cNvCxnSpPr>
              <a:cxnSpLocks/>
            </p:cNvCxnSpPr>
            <p:nvPr/>
          </p:nvCxnSpPr>
          <p:spPr>
            <a:xfrm>
              <a:off x="75314" y="403521"/>
              <a:ext cx="1788538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39018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30">
            <a:extLst>
              <a:ext uri="{FF2B5EF4-FFF2-40B4-BE49-F238E27FC236}">
                <a16:creationId xmlns:a16="http://schemas.microsoft.com/office/drawing/2014/main" id="{0DF42D08-7E43-2E06-40F6-FC925CF0960C}"/>
              </a:ext>
            </a:extLst>
          </p:cNvPr>
          <p:cNvSpPr/>
          <p:nvPr/>
        </p:nvSpPr>
        <p:spPr>
          <a:xfrm>
            <a:off x="3427347" y="5786437"/>
            <a:ext cx="1054100" cy="1066801"/>
          </a:xfrm>
          <a:prstGeom prst="rect">
            <a:avLst/>
          </a:prstGeom>
          <a:solidFill>
            <a:srgbClr val="8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939691" y="0"/>
            <a:ext cx="1054100" cy="3924300"/>
          </a:xfrm>
          <a:prstGeom prst="rect">
            <a:avLst/>
          </a:prstGeom>
          <a:solidFill>
            <a:srgbClr val="8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Espaço Reservado para Imagem 18" descr="Mulher posando para foto em frente a computador&#10;&#10;O conteúdo gerado por IA pode estar incorreto.">
            <a:extLst>
              <a:ext uri="{FF2B5EF4-FFF2-40B4-BE49-F238E27FC236}">
                <a16:creationId xmlns:a16="http://schemas.microsoft.com/office/drawing/2014/main" id="{FBB1A7F7-9FFD-C5A2-3FDC-04C889D6264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5" r="29625"/>
          <a:stretch>
            <a:fillRect/>
          </a:stretch>
        </p:blipFill>
        <p:spPr>
          <a:xfrm>
            <a:off x="4247291" y="2387600"/>
            <a:ext cx="3238500" cy="447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m 2" descr="Logotipo&#10;&#10;O conteúdo gerado por IA pode estar incorreto.">
            <a:extLst>
              <a:ext uri="{FF2B5EF4-FFF2-40B4-BE49-F238E27FC236}">
                <a16:creationId xmlns:a16="http://schemas.microsoft.com/office/drawing/2014/main" id="{2C4B2E15-8F10-3666-EF23-BF4604BAE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grpSp>
        <p:nvGrpSpPr>
          <p:cNvPr id="47" name="Agrupar 46">
            <a:extLst>
              <a:ext uri="{FF2B5EF4-FFF2-40B4-BE49-F238E27FC236}">
                <a16:creationId xmlns:a16="http://schemas.microsoft.com/office/drawing/2014/main" id="{E7AED54C-62B4-A856-7C6E-4ABB2FBE1EBE}"/>
              </a:ext>
            </a:extLst>
          </p:cNvPr>
          <p:cNvGrpSpPr/>
          <p:nvPr/>
        </p:nvGrpSpPr>
        <p:grpSpPr>
          <a:xfrm>
            <a:off x="8313522" y="1147686"/>
            <a:ext cx="3238500" cy="4978793"/>
            <a:chOff x="8684503" y="1686167"/>
            <a:chExt cx="2979405" cy="4807266"/>
          </a:xfrm>
        </p:grpSpPr>
        <p:sp>
          <p:nvSpPr>
            <p:cNvPr id="20" name="TextBox 19"/>
            <p:cNvSpPr txBox="1"/>
            <p:nvPr/>
          </p:nvSpPr>
          <p:spPr>
            <a:xfrm>
              <a:off x="8685293" y="1686167"/>
              <a:ext cx="348172" cy="24622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MX"/>
                  <a:ea typeface="Open Sans"/>
                  <a:cs typeface="Open Sans"/>
                </a:rPr>
                <a:t>01.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689886" y="2277021"/>
              <a:ext cx="34817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MX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03.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689886" y="2554511"/>
              <a:ext cx="34817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MX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04.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689886" y="3268596"/>
              <a:ext cx="34817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MX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06.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692740" y="3559159"/>
              <a:ext cx="34817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MX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07.</a:t>
              </a:r>
            </a:p>
          </p:txBody>
        </p:sp>
        <p:sp>
          <p:nvSpPr>
            <p:cNvPr id="5" name="TextBox 25">
              <a:extLst>
                <a:ext uri="{FF2B5EF4-FFF2-40B4-BE49-F238E27FC236}">
                  <a16:creationId xmlns:a16="http://schemas.microsoft.com/office/drawing/2014/main" id="{5DFDAE89-3EE3-D712-EEDB-3D9169FCD05D}"/>
                </a:ext>
              </a:extLst>
            </p:cNvPr>
            <p:cNvSpPr txBox="1"/>
            <p:nvPr/>
          </p:nvSpPr>
          <p:spPr>
            <a:xfrm>
              <a:off x="8692740" y="3836649"/>
              <a:ext cx="34817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MX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08.</a:t>
              </a:r>
            </a:p>
          </p:txBody>
        </p:sp>
        <p:sp>
          <p:nvSpPr>
            <p:cNvPr id="13" name="TextBox 25">
              <a:extLst>
                <a:ext uri="{FF2B5EF4-FFF2-40B4-BE49-F238E27FC236}">
                  <a16:creationId xmlns:a16="http://schemas.microsoft.com/office/drawing/2014/main" id="{F25F0A0B-4915-B7A7-CC27-59020169DC15}"/>
                </a:ext>
              </a:extLst>
            </p:cNvPr>
            <p:cNvSpPr txBox="1"/>
            <p:nvPr/>
          </p:nvSpPr>
          <p:spPr>
            <a:xfrm>
              <a:off x="8692740" y="4100949"/>
              <a:ext cx="34817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MX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09.</a:t>
              </a:r>
            </a:p>
          </p:txBody>
        </p:sp>
        <p:sp>
          <p:nvSpPr>
            <p:cNvPr id="17" name="TextBox 25">
              <a:extLst>
                <a:ext uri="{FF2B5EF4-FFF2-40B4-BE49-F238E27FC236}">
                  <a16:creationId xmlns:a16="http://schemas.microsoft.com/office/drawing/2014/main" id="{7296E71C-4B6E-3735-9304-4B6069E1A2A4}"/>
                </a:ext>
              </a:extLst>
            </p:cNvPr>
            <p:cNvSpPr txBox="1"/>
            <p:nvPr/>
          </p:nvSpPr>
          <p:spPr>
            <a:xfrm>
              <a:off x="8685431" y="4381352"/>
              <a:ext cx="34817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MX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10.</a:t>
              </a:r>
            </a:p>
          </p:txBody>
        </p:sp>
        <p:sp>
          <p:nvSpPr>
            <p:cNvPr id="30" name="TextBox 19">
              <a:extLst>
                <a:ext uri="{FF2B5EF4-FFF2-40B4-BE49-F238E27FC236}">
                  <a16:creationId xmlns:a16="http://schemas.microsoft.com/office/drawing/2014/main" id="{97AC225B-F7D0-A1E5-22A1-4DCAA94C3485}"/>
                </a:ext>
              </a:extLst>
            </p:cNvPr>
            <p:cNvSpPr txBox="1"/>
            <p:nvPr/>
          </p:nvSpPr>
          <p:spPr>
            <a:xfrm>
              <a:off x="8685431" y="4704099"/>
              <a:ext cx="348172" cy="24622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MX"/>
                  <a:ea typeface="Open Sans"/>
                  <a:cs typeface="Open Sans"/>
                </a:rPr>
                <a:t>11.</a:t>
              </a:r>
            </a:p>
          </p:txBody>
        </p:sp>
        <p:sp>
          <p:nvSpPr>
            <p:cNvPr id="40" name="TextBox 19">
              <a:extLst>
                <a:ext uri="{FF2B5EF4-FFF2-40B4-BE49-F238E27FC236}">
                  <a16:creationId xmlns:a16="http://schemas.microsoft.com/office/drawing/2014/main" id="{D3F2555E-766F-401D-2EB9-B0A2F12155D0}"/>
                </a:ext>
              </a:extLst>
            </p:cNvPr>
            <p:cNvSpPr txBox="1"/>
            <p:nvPr/>
          </p:nvSpPr>
          <p:spPr>
            <a:xfrm>
              <a:off x="8686224" y="6003375"/>
              <a:ext cx="348172" cy="24622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MX"/>
                  <a:ea typeface="Open Sans"/>
                  <a:cs typeface="Open Sans"/>
                </a:rPr>
                <a:t>16.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920915" y="1694018"/>
              <a:ext cx="65274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>
                  <a:latin typeface="AMX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Objetivo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914434" y="1941343"/>
              <a:ext cx="2257640" cy="24622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GB" sz="1000" dirty="0" err="1">
                  <a:latin typeface="AMX"/>
                  <a:ea typeface="Open Sans"/>
                  <a:cs typeface="Open Sans"/>
                </a:rPr>
                <a:t>Benefícios</a:t>
              </a:r>
              <a:r>
                <a:rPr lang="en-GB" sz="1000" dirty="0">
                  <a:latin typeface="AMX"/>
                  <a:ea typeface="Open Sans"/>
                  <a:cs typeface="Open Sans"/>
                </a:rPr>
                <a:t> de </a:t>
              </a:r>
              <a:r>
                <a:rPr lang="en-GB" sz="1000" dirty="0" err="1">
                  <a:latin typeface="AMX"/>
                  <a:ea typeface="Open Sans"/>
                  <a:cs typeface="Open Sans"/>
                </a:rPr>
                <a:t>utilização</a:t>
              </a:r>
              <a:r>
                <a:rPr lang="en-GB" sz="1000" dirty="0">
                  <a:latin typeface="AMX"/>
                  <a:ea typeface="Open Sans"/>
                  <a:cs typeface="Open Sans"/>
                </a:rPr>
                <a:t> do Solar - </a:t>
              </a:r>
              <a:r>
                <a:rPr lang="en-GB" sz="1000" dirty="0" err="1">
                  <a:latin typeface="AMX"/>
                  <a:ea typeface="Open Sans"/>
                  <a:cs typeface="Open Sans"/>
                </a:rPr>
                <a:t>Fixa</a:t>
              </a:r>
              <a:endParaRPr lang="en-GB" sz="1000" dirty="0">
                <a:latin typeface="AMX"/>
                <a:ea typeface="Open Sans"/>
                <a:cs typeface="Open San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688182" y="1935202"/>
              <a:ext cx="34817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MX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02.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914434" y="2284407"/>
              <a:ext cx="1285929" cy="24622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GB" sz="1000" dirty="0" err="1">
                  <a:latin typeface="AMX"/>
                  <a:ea typeface="Open Sans"/>
                  <a:cs typeface="Open Sans"/>
                </a:rPr>
                <a:t>Processo</a:t>
              </a:r>
              <a:r>
                <a:rPr lang="en-GB" sz="1000" dirty="0">
                  <a:latin typeface="AMX"/>
                  <a:ea typeface="Open Sans"/>
                  <a:cs typeface="Open Sans"/>
                </a:rPr>
                <a:t> As Is - </a:t>
              </a:r>
              <a:r>
                <a:rPr lang="en-GB" sz="1000" dirty="0" err="1">
                  <a:latin typeface="AMX"/>
                  <a:ea typeface="Open Sans"/>
                  <a:cs typeface="Open Sans"/>
                </a:rPr>
                <a:t>Fluxo</a:t>
              </a:r>
              <a:endParaRPr lang="pt-BR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905978" y="2555868"/>
              <a:ext cx="87235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 err="1">
                  <a:latin typeface="AMX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Escopo</a:t>
              </a:r>
              <a:r>
                <a:rPr lang="en-GB" sz="1000" dirty="0">
                  <a:latin typeface="AMX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Solar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905978" y="2886234"/>
              <a:ext cx="10182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 err="1">
                  <a:latin typeface="AMX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Biometria</a:t>
              </a:r>
              <a:r>
                <a:rPr lang="en-GB" sz="1000" dirty="0">
                  <a:latin typeface="AMX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Facial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908025" y="3271243"/>
              <a:ext cx="275588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 err="1">
                  <a:latin typeface="AMX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Regras</a:t>
              </a:r>
              <a:r>
                <a:rPr lang="en-GB" sz="1000" dirty="0">
                  <a:latin typeface="AMX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Gerais de </a:t>
              </a:r>
              <a:r>
                <a:rPr lang="en-GB" sz="1000" dirty="0" err="1">
                  <a:latin typeface="AMX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Elegibilidade</a:t>
              </a:r>
              <a:r>
                <a:rPr lang="en-GB" sz="1000" dirty="0">
                  <a:latin typeface="AMX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da </a:t>
              </a:r>
              <a:r>
                <a:rPr lang="en-GB" sz="1000" dirty="0" err="1">
                  <a:latin typeface="AMX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Biometria</a:t>
              </a:r>
              <a:r>
                <a:rPr lang="en-GB" sz="1000" dirty="0">
                  <a:latin typeface="AMX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Facial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688182" y="2897586"/>
              <a:ext cx="34817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MX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05.</a:t>
              </a:r>
            </a:p>
          </p:txBody>
        </p:sp>
        <p:sp>
          <p:nvSpPr>
            <p:cNvPr id="4" name="TextBox 11">
              <a:extLst>
                <a:ext uri="{FF2B5EF4-FFF2-40B4-BE49-F238E27FC236}">
                  <a16:creationId xmlns:a16="http://schemas.microsoft.com/office/drawing/2014/main" id="{A9C8FB25-C79E-7E1C-144F-05764EA30DB2}"/>
                </a:ext>
              </a:extLst>
            </p:cNvPr>
            <p:cNvSpPr txBox="1"/>
            <p:nvPr/>
          </p:nvSpPr>
          <p:spPr>
            <a:xfrm>
              <a:off x="8908024" y="3559160"/>
              <a:ext cx="18854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>
                  <a:latin typeface="AMX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Status Gerais da </a:t>
              </a:r>
              <a:r>
                <a:rPr lang="en-GB" sz="1000" dirty="0" err="1">
                  <a:latin typeface="AMX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Biometria</a:t>
              </a:r>
              <a:r>
                <a:rPr lang="en-GB" sz="1000" dirty="0">
                  <a:latin typeface="AMX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Facial</a:t>
              </a:r>
            </a:p>
          </p:txBody>
        </p: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D391E5D9-EAEE-1B1B-E8D8-6748C4C85AD7}"/>
                </a:ext>
              </a:extLst>
            </p:cNvPr>
            <p:cNvSpPr txBox="1"/>
            <p:nvPr/>
          </p:nvSpPr>
          <p:spPr>
            <a:xfrm>
              <a:off x="8897864" y="3836916"/>
              <a:ext cx="108715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 err="1">
                  <a:latin typeface="AMX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Etapas</a:t>
              </a:r>
              <a:r>
                <a:rPr lang="en-GB" sz="1000" dirty="0">
                  <a:latin typeface="AMX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do </a:t>
              </a:r>
              <a:r>
                <a:rPr lang="en-GB" sz="1000" dirty="0" err="1">
                  <a:latin typeface="AMX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Cliente</a:t>
              </a:r>
              <a:endParaRPr lang="en-GB" sz="1000" dirty="0">
                <a:latin typeface="AMX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EA093647-3943-4600-C5B4-A52C91874ED9}"/>
                </a:ext>
              </a:extLst>
            </p:cNvPr>
            <p:cNvSpPr txBox="1"/>
            <p:nvPr/>
          </p:nvSpPr>
          <p:spPr>
            <a:xfrm>
              <a:off x="8899931" y="4095017"/>
              <a:ext cx="12458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/>
                <a:t>Seleção</a:t>
              </a:r>
              <a:r>
                <a:rPr lang="en-US" sz="1000" dirty="0"/>
                <a:t> de </a:t>
              </a:r>
              <a:r>
                <a:rPr lang="en-US" sz="1000" dirty="0" err="1"/>
                <a:t>Produtos</a:t>
              </a:r>
              <a:endParaRPr lang="en-US" sz="1000" dirty="0"/>
            </a:p>
          </p:txBody>
        </p:sp>
        <p:sp>
          <p:nvSpPr>
            <p:cNvPr id="16" name="TextBox 11">
              <a:extLst>
                <a:ext uri="{FF2B5EF4-FFF2-40B4-BE49-F238E27FC236}">
                  <a16:creationId xmlns:a16="http://schemas.microsoft.com/office/drawing/2014/main" id="{8F25AD0F-D786-68F0-365B-B290CB49D2D6}"/>
                </a:ext>
              </a:extLst>
            </p:cNvPr>
            <p:cNvSpPr txBox="1"/>
            <p:nvPr/>
          </p:nvSpPr>
          <p:spPr>
            <a:xfrm>
              <a:off x="8899440" y="4383598"/>
              <a:ext cx="260520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/>
                <a:t>Inconsistência</a:t>
              </a:r>
              <a:r>
                <a:rPr lang="en-US" sz="1000" dirty="0"/>
                <a:t> </a:t>
              </a:r>
              <a:r>
                <a:rPr lang="en-US" sz="1000" dirty="0" err="1"/>
                <a:t>na</a:t>
              </a:r>
              <a:r>
                <a:rPr lang="en-US" sz="1000" dirty="0"/>
                <a:t> </a:t>
              </a:r>
              <a:r>
                <a:rPr lang="en-US" sz="1000" dirty="0" err="1"/>
                <a:t>Portabilidade</a:t>
              </a:r>
              <a:r>
                <a:rPr lang="en-US" sz="1000" dirty="0"/>
                <a:t> – Status Gerais</a:t>
              </a:r>
            </a:p>
          </p:txBody>
        </p:sp>
        <p:sp>
          <p:nvSpPr>
            <p:cNvPr id="32" name="TextBox 19">
              <a:extLst>
                <a:ext uri="{FF2B5EF4-FFF2-40B4-BE49-F238E27FC236}">
                  <a16:creationId xmlns:a16="http://schemas.microsoft.com/office/drawing/2014/main" id="{10236421-4E57-AAD0-806E-7BE953A6FE01}"/>
                </a:ext>
              </a:extLst>
            </p:cNvPr>
            <p:cNvSpPr txBox="1"/>
            <p:nvPr/>
          </p:nvSpPr>
          <p:spPr>
            <a:xfrm>
              <a:off x="8688182" y="4986911"/>
              <a:ext cx="348172" cy="24622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MX"/>
                  <a:ea typeface="Open Sans"/>
                  <a:cs typeface="Open Sans"/>
                </a:rPr>
                <a:t>12.</a:t>
              </a:r>
            </a:p>
          </p:txBody>
        </p:sp>
        <p:sp>
          <p:nvSpPr>
            <p:cNvPr id="34" name="TextBox 19">
              <a:extLst>
                <a:ext uri="{FF2B5EF4-FFF2-40B4-BE49-F238E27FC236}">
                  <a16:creationId xmlns:a16="http://schemas.microsoft.com/office/drawing/2014/main" id="{2B8E9F95-45A3-3D57-BE61-F09915FE22F2}"/>
                </a:ext>
              </a:extLst>
            </p:cNvPr>
            <p:cNvSpPr txBox="1"/>
            <p:nvPr/>
          </p:nvSpPr>
          <p:spPr>
            <a:xfrm>
              <a:off x="8688722" y="5269242"/>
              <a:ext cx="348172" cy="24622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MX"/>
                  <a:ea typeface="Open Sans"/>
                  <a:cs typeface="Open Sans"/>
                </a:rPr>
                <a:t>13.</a:t>
              </a:r>
            </a:p>
          </p:txBody>
        </p:sp>
        <p:sp>
          <p:nvSpPr>
            <p:cNvPr id="35" name="TextBox 7">
              <a:extLst>
                <a:ext uri="{FF2B5EF4-FFF2-40B4-BE49-F238E27FC236}">
                  <a16:creationId xmlns:a16="http://schemas.microsoft.com/office/drawing/2014/main" id="{85CF1BFE-DAE0-907E-E208-F22007DF3510}"/>
                </a:ext>
              </a:extLst>
            </p:cNvPr>
            <p:cNvSpPr txBox="1"/>
            <p:nvPr/>
          </p:nvSpPr>
          <p:spPr>
            <a:xfrm>
              <a:off x="8886805" y="4703840"/>
              <a:ext cx="880369" cy="24622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GB" sz="1000" dirty="0" err="1">
                  <a:latin typeface="AMX"/>
                  <a:ea typeface="Open Sans"/>
                  <a:cs typeface="Open Sans"/>
                </a:rPr>
                <a:t>Portabilidade</a:t>
              </a:r>
              <a:endParaRPr lang="pt-BR" dirty="0"/>
            </a:p>
          </p:txBody>
        </p:sp>
        <p:sp>
          <p:nvSpPr>
            <p:cNvPr id="36" name="TextBox 7">
              <a:extLst>
                <a:ext uri="{FF2B5EF4-FFF2-40B4-BE49-F238E27FC236}">
                  <a16:creationId xmlns:a16="http://schemas.microsoft.com/office/drawing/2014/main" id="{8CCFCC1C-540B-1BBA-BB19-893261F08181}"/>
                </a:ext>
              </a:extLst>
            </p:cNvPr>
            <p:cNvSpPr txBox="1"/>
            <p:nvPr/>
          </p:nvSpPr>
          <p:spPr>
            <a:xfrm>
              <a:off x="8887705" y="4997998"/>
              <a:ext cx="2417650" cy="24622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GB" sz="1000" dirty="0">
                  <a:latin typeface="AMX"/>
                  <a:ea typeface="Open Sans"/>
                  <a:cs typeface="Open Sans"/>
                </a:rPr>
                <a:t>Status da </a:t>
              </a:r>
              <a:r>
                <a:rPr lang="en-GB" sz="1000" dirty="0" err="1">
                  <a:latin typeface="AMX"/>
                  <a:ea typeface="Open Sans"/>
                  <a:cs typeface="Open Sans"/>
                </a:rPr>
                <a:t>Criação</a:t>
              </a:r>
              <a:r>
                <a:rPr lang="en-GB" sz="1000" dirty="0">
                  <a:latin typeface="AMX"/>
                  <a:ea typeface="Open Sans"/>
                  <a:cs typeface="Open Sans"/>
                </a:rPr>
                <a:t> do </a:t>
              </a:r>
              <a:r>
                <a:rPr lang="en-GB" sz="1000" dirty="0" err="1">
                  <a:latin typeface="AMX"/>
                  <a:ea typeface="Open Sans"/>
                  <a:cs typeface="Open Sans"/>
                </a:rPr>
                <a:t>Pedido</a:t>
              </a:r>
              <a:r>
                <a:rPr lang="en-GB" sz="1000" dirty="0">
                  <a:latin typeface="AMX"/>
                  <a:ea typeface="Open Sans"/>
                  <a:cs typeface="Open Sans"/>
                </a:rPr>
                <a:t> e </a:t>
              </a:r>
              <a:r>
                <a:rPr lang="en-GB" sz="1000" dirty="0" err="1">
                  <a:latin typeface="AMX"/>
                  <a:ea typeface="Open Sans"/>
                  <a:cs typeface="Open Sans"/>
                </a:rPr>
                <a:t>Documentos</a:t>
              </a:r>
              <a:endParaRPr lang="pt-BR" dirty="0"/>
            </a:p>
          </p:txBody>
        </p:sp>
        <p:sp>
          <p:nvSpPr>
            <p:cNvPr id="37" name="TextBox 7">
              <a:extLst>
                <a:ext uri="{FF2B5EF4-FFF2-40B4-BE49-F238E27FC236}">
                  <a16:creationId xmlns:a16="http://schemas.microsoft.com/office/drawing/2014/main" id="{2F3EA997-CE91-1E7F-7871-518C7BBEF104}"/>
                </a:ext>
              </a:extLst>
            </p:cNvPr>
            <p:cNvSpPr txBox="1"/>
            <p:nvPr/>
          </p:nvSpPr>
          <p:spPr>
            <a:xfrm>
              <a:off x="8897865" y="5271852"/>
              <a:ext cx="1313180" cy="24622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GB" sz="1000" dirty="0">
                  <a:latin typeface="AMX"/>
                  <a:ea typeface="Open Sans"/>
                  <a:cs typeface="Open Sans"/>
                </a:rPr>
                <a:t>Input de </a:t>
              </a:r>
              <a:r>
                <a:rPr lang="en-GB" sz="1000" dirty="0" err="1">
                  <a:latin typeface="AMX"/>
                  <a:ea typeface="Open Sans"/>
                  <a:cs typeface="Open Sans"/>
                </a:rPr>
                <a:t>Documentos</a:t>
              </a:r>
              <a:endParaRPr lang="pt-BR" dirty="0"/>
            </a:p>
          </p:txBody>
        </p:sp>
        <p:sp>
          <p:nvSpPr>
            <p:cNvPr id="38" name="TextBox 19">
              <a:extLst>
                <a:ext uri="{FF2B5EF4-FFF2-40B4-BE49-F238E27FC236}">
                  <a16:creationId xmlns:a16="http://schemas.microsoft.com/office/drawing/2014/main" id="{E2E63D75-2931-9457-DF67-C4B6F6754813}"/>
                </a:ext>
              </a:extLst>
            </p:cNvPr>
            <p:cNvSpPr txBox="1"/>
            <p:nvPr/>
          </p:nvSpPr>
          <p:spPr>
            <a:xfrm>
              <a:off x="8691453" y="5485211"/>
              <a:ext cx="348172" cy="24622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MX"/>
                  <a:ea typeface="Open Sans"/>
                  <a:cs typeface="Open Sans"/>
                </a:rPr>
                <a:t>14.</a:t>
              </a:r>
            </a:p>
          </p:txBody>
        </p:sp>
        <p:sp>
          <p:nvSpPr>
            <p:cNvPr id="39" name="TextBox 19">
              <a:extLst>
                <a:ext uri="{FF2B5EF4-FFF2-40B4-BE49-F238E27FC236}">
                  <a16:creationId xmlns:a16="http://schemas.microsoft.com/office/drawing/2014/main" id="{91E07D65-A84A-1E87-E55B-2B39B5349D26}"/>
                </a:ext>
              </a:extLst>
            </p:cNvPr>
            <p:cNvSpPr txBox="1"/>
            <p:nvPr/>
          </p:nvSpPr>
          <p:spPr>
            <a:xfrm>
              <a:off x="8684503" y="5748182"/>
              <a:ext cx="348172" cy="24622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MX"/>
                  <a:ea typeface="Open Sans"/>
                  <a:cs typeface="Open Sans"/>
                </a:rPr>
                <a:t>15.</a:t>
              </a:r>
            </a:p>
          </p:txBody>
        </p:sp>
        <p:sp>
          <p:nvSpPr>
            <p:cNvPr id="41" name="TextBox 19">
              <a:extLst>
                <a:ext uri="{FF2B5EF4-FFF2-40B4-BE49-F238E27FC236}">
                  <a16:creationId xmlns:a16="http://schemas.microsoft.com/office/drawing/2014/main" id="{2FFD5239-8B23-0C86-1B74-3BC3FDDB7CFC}"/>
                </a:ext>
              </a:extLst>
            </p:cNvPr>
            <p:cNvSpPr txBox="1"/>
            <p:nvPr/>
          </p:nvSpPr>
          <p:spPr>
            <a:xfrm>
              <a:off x="8687251" y="6246024"/>
              <a:ext cx="348172" cy="24622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MX"/>
                  <a:ea typeface="Open Sans"/>
                  <a:cs typeface="Open Sans"/>
                </a:rPr>
                <a:t>17.</a:t>
              </a:r>
            </a:p>
          </p:txBody>
        </p:sp>
        <p:sp>
          <p:nvSpPr>
            <p:cNvPr id="42" name="TextBox 7">
              <a:extLst>
                <a:ext uri="{FF2B5EF4-FFF2-40B4-BE49-F238E27FC236}">
                  <a16:creationId xmlns:a16="http://schemas.microsoft.com/office/drawing/2014/main" id="{9F14BDFB-D126-4ABE-0AE8-02EC575F312C}"/>
                </a:ext>
              </a:extLst>
            </p:cNvPr>
            <p:cNvSpPr txBox="1"/>
            <p:nvPr/>
          </p:nvSpPr>
          <p:spPr>
            <a:xfrm>
              <a:off x="8897865" y="5485212"/>
              <a:ext cx="1830950" cy="24622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GB" sz="1000" dirty="0" err="1">
                  <a:latin typeface="AMX"/>
                  <a:ea typeface="Open Sans"/>
                  <a:cs typeface="Open Sans"/>
                </a:rPr>
                <a:t>Conferência</a:t>
              </a:r>
              <a:r>
                <a:rPr lang="en-GB" sz="1000" dirty="0">
                  <a:latin typeface="AMX"/>
                  <a:ea typeface="Open Sans"/>
                  <a:cs typeface="Open Sans"/>
                </a:rPr>
                <a:t> da </a:t>
              </a:r>
              <a:r>
                <a:rPr lang="en-GB" sz="1000" dirty="0" err="1">
                  <a:latin typeface="AMX"/>
                  <a:ea typeface="Open Sans"/>
                  <a:cs typeface="Open Sans"/>
                </a:rPr>
                <a:t>Biometria</a:t>
              </a:r>
              <a:r>
                <a:rPr lang="en-GB" sz="1000" dirty="0">
                  <a:latin typeface="AMX"/>
                  <a:ea typeface="Open Sans"/>
                  <a:cs typeface="Open Sans"/>
                </a:rPr>
                <a:t> Facial</a:t>
              </a:r>
              <a:endParaRPr lang="pt-BR" dirty="0"/>
            </a:p>
          </p:txBody>
        </p:sp>
        <p:sp>
          <p:nvSpPr>
            <p:cNvPr id="43" name="TextBox 7">
              <a:extLst>
                <a:ext uri="{FF2B5EF4-FFF2-40B4-BE49-F238E27FC236}">
                  <a16:creationId xmlns:a16="http://schemas.microsoft.com/office/drawing/2014/main" id="{970EEB37-8325-EF47-CBC3-65529FC9A96C}"/>
                </a:ext>
              </a:extLst>
            </p:cNvPr>
            <p:cNvSpPr txBox="1"/>
            <p:nvPr/>
          </p:nvSpPr>
          <p:spPr>
            <a:xfrm>
              <a:off x="8897865" y="5739212"/>
              <a:ext cx="2382383" cy="24622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GB" sz="1000" dirty="0" err="1">
                  <a:latin typeface="AMX"/>
                  <a:ea typeface="Open Sans"/>
                  <a:cs typeface="Open Sans"/>
                </a:rPr>
                <a:t>Assinatura</a:t>
              </a:r>
              <a:r>
                <a:rPr lang="en-GB" sz="1000" dirty="0">
                  <a:latin typeface="AMX"/>
                  <a:ea typeface="Open Sans"/>
                  <a:cs typeface="Open Sans"/>
                </a:rPr>
                <a:t> de </a:t>
              </a:r>
              <a:r>
                <a:rPr lang="en-GB" sz="1000" dirty="0" err="1">
                  <a:latin typeface="AMX"/>
                  <a:ea typeface="Open Sans"/>
                  <a:cs typeface="Open Sans"/>
                </a:rPr>
                <a:t>Documentos</a:t>
              </a:r>
              <a:r>
                <a:rPr lang="en-GB" sz="1000" dirty="0">
                  <a:latin typeface="AMX"/>
                  <a:ea typeface="Open Sans"/>
                  <a:cs typeface="Open Sans"/>
                </a:rPr>
                <a:t> – Etapa </a:t>
              </a:r>
              <a:r>
                <a:rPr lang="en-GB" sz="1000" dirty="0" err="1">
                  <a:latin typeface="AMX"/>
                  <a:ea typeface="Open Sans"/>
                  <a:cs typeface="Open Sans"/>
                </a:rPr>
                <a:t>Cliente</a:t>
              </a:r>
              <a:endParaRPr lang="pt-BR" dirty="0"/>
            </a:p>
          </p:txBody>
        </p:sp>
        <p:sp>
          <p:nvSpPr>
            <p:cNvPr id="44" name="TextBox 7">
              <a:extLst>
                <a:ext uri="{FF2B5EF4-FFF2-40B4-BE49-F238E27FC236}">
                  <a16:creationId xmlns:a16="http://schemas.microsoft.com/office/drawing/2014/main" id="{D4941258-36C7-3972-280A-E9F68259801A}"/>
                </a:ext>
              </a:extLst>
            </p:cNvPr>
            <p:cNvSpPr txBox="1"/>
            <p:nvPr/>
          </p:nvSpPr>
          <p:spPr>
            <a:xfrm>
              <a:off x="8897865" y="6003372"/>
              <a:ext cx="1939955" cy="24622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GB" sz="1000" dirty="0" err="1">
                  <a:latin typeface="AMX"/>
                  <a:ea typeface="Open Sans"/>
                  <a:cs typeface="Open Sans"/>
                </a:rPr>
                <a:t>Assinatura</a:t>
              </a:r>
              <a:r>
                <a:rPr lang="en-GB" sz="1000" dirty="0">
                  <a:latin typeface="AMX"/>
                  <a:ea typeface="Open Sans"/>
                  <a:cs typeface="Open Sans"/>
                </a:rPr>
                <a:t> de </a:t>
              </a:r>
              <a:r>
                <a:rPr lang="en-GB" sz="1000" dirty="0" err="1">
                  <a:latin typeface="AMX"/>
                  <a:ea typeface="Open Sans"/>
                  <a:cs typeface="Open Sans"/>
                </a:rPr>
                <a:t>Documentos</a:t>
              </a:r>
              <a:r>
                <a:rPr lang="en-GB" sz="1000" dirty="0">
                  <a:latin typeface="AMX"/>
                  <a:ea typeface="Open Sans"/>
                  <a:cs typeface="Open Sans"/>
                </a:rPr>
                <a:t> - Solar</a:t>
              </a:r>
              <a:endParaRPr lang="pt-BR" dirty="0"/>
            </a:p>
          </p:txBody>
        </p:sp>
        <p:sp>
          <p:nvSpPr>
            <p:cNvPr id="45" name="TextBox 7">
              <a:extLst>
                <a:ext uri="{FF2B5EF4-FFF2-40B4-BE49-F238E27FC236}">
                  <a16:creationId xmlns:a16="http://schemas.microsoft.com/office/drawing/2014/main" id="{1267BD9A-4E6B-9F11-120C-609E8B0943B8}"/>
                </a:ext>
              </a:extLst>
            </p:cNvPr>
            <p:cNvSpPr txBox="1"/>
            <p:nvPr/>
          </p:nvSpPr>
          <p:spPr>
            <a:xfrm>
              <a:off x="8897865" y="6247212"/>
              <a:ext cx="2024913" cy="24622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GB" sz="1000" dirty="0" err="1">
                  <a:latin typeface="AMX"/>
                  <a:ea typeface="Open Sans"/>
                  <a:cs typeface="Open Sans"/>
                </a:rPr>
                <a:t>Agendamento</a:t>
              </a:r>
              <a:r>
                <a:rPr lang="en-GB" sz="1000" dirty="0">
                  <a:latin typeface="AMX"/>
                  <a:ea typeface="Open Sans"/>
                  <a:cs typeface="Open Sans"/>
                </a:rPr>
                <a:t> e Status do </a:t>
              </a:r>
              <a:r>
                <a:rPr lang="en-GB" sz="1000" dirty="0" err="1">
                  <a:latin typeface="AMX"/>
                  <a:ea typeface="Open Sans"/>
                  <a:cs typeface="Open Sans"/>
                </a:rPr>
                <a:t>Contrato</a:t>
              </a:r>
              <a:endParaRPr lang="pt-BR" dirty="0"/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B77C8435-D914-BADB-E56E-9E46AA4BC856}"/>
              </a:ext>
            </a:extLst>
          </p:cNvPr>
          <p:cNvGrpSpPr/>
          <p:nvPr/>
        </p:nvGrpSpPr>
        <p:grpSpPr>
          <a:xfrm>
            <a:off x="1" y="0"/>
            <a:ext cx="1524000" cy="461665"/>
            <a:chOff x="1" y="0"/>
            <a:chExt cx="1524000" cy="461665"/>
          </a:xfrm>
        </p:grpSpPr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A67D3E5A-4AC3-A21C-F3ED-CBEB2A074059}"/>
                </a:ext>
              </a:extLst>
            </p:cNvPr>
            <p:cNvSpPr txBox="1"/>
            <p:nvPr/>
          </p:nvSpPr>
          <p:spPr>
            <a:xfrm>
              <a:off x="1" y="0"/>
              <a:ext cx="1524000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2400" b="1" dirty="0">
                  <a:latin typeface="AMX"/>
                </a:rPr>
                <a:t>SUMÁRIO</a:t>
              </a:r>
              <a:endParaRPr lang="pt-BR" sz="2400" dirty="0"/>
            </a:p>
          </p:txBody>
        </p:sp>
        <p:cxnSp>
          <p:nvCxnSpPr>
            <p:cNvPr id="28" name="Straight Connector 17">
              <a:extLst>
                <a:ext uri="{FF2B5EF4-FFF2-40B4-BE49-F238E27FC236}">
                  <a16:creationId xmlns:a16="http://schemas.microsoft.com/office/drawing/2014/main" id="{9AA72678-6F00-309C-8975-1CC97B551849}"/>
                </a:ext>
              </a:extLst>
            </p:cNvPr>
            <p:cNvCxnSpPr>
              <a:cxnSpLocks/>
            </p:cNvCxnSpPr>
            <p:nvPr/>
          </p:nvCxnSpPr>
          <p:spPr>
            <a:xfrm>
              <a:off x="97220" y="409178"/>
              <a:ext cx="1332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85763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0F14F4-5C65-87F2-E5EF-B003110A3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CB7F6532-2402-A969-71BC-F76F4B8A3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A0036262-4838-E20D-AFAE-DB574F0597BE}"/>
              </a:ext>
            </a:extLst>
          </p:cNvPr>
          <p:cNvGrpSpPr/>
          <p:nvPr/>
        </p:nvGrpSpPr>
        <p:grpSpPr>
          <a:xfrm>
            <a:off x="8709718" y="1775052"/>
            <a:ext cx="3292351" cy="3307896"/>
            <a:chOff x="8287174" y="1350367"/>
            <a:chExt cx="3134553" cy="3307896"/>
          </a:xfrm>
        </p:grpSpPr>
        <p:sp>
          <p:nvSpPr>
            <p:cNvPr id="5" name="Arredondar Retângulo em um Canto Diagonal 14">
              <a:extLst>
                <a:ext uri="{FF2B5EF4-FFF2-40B4-BE49-F238E27FC236}">
                  <a16:creationId xmlns:a16="http://schemas.microsoft.com/office/drawing/2014/main" id="{8E9A4BA6-B812-A883-8682-D1E6EB02162D}"/>
                </a:ext>
              </a:extLst>
            </p:cNvPr>
            <p:cNvSpPr>
              <a:spLocks/>
            </p:cNvSpPr>
            <p:nvPr/>
          </p:nvSpPr>
          <p:spPr>
            <a:xfrm>
              <a:off x="8287174" y="1350367"/>
              <a:ext cx="2762128" cy="3307896"/>
            </a:xfrm>
            <a:prstGeom prst="round2DiagRect">
              <a:avLst/>
            </a:prstGeom>
            <a:noFill/>
            <a:ln w="19050">
              <a:solidFill>
                <a:srgbClr val="88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 Light" pitchFamily="2" charset="0"/>
              </a:endParaRPr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47C24ECB-DB7B-7DC1-4F79-2C8D8D3A393F}"/>
                </a:ext>
              </a:extLst>
            </p:cNvPr>
            <p:cNvSpPr/>
            <p:nvPr/>
          </p:nvSpPr>
          <p:spPr>
            <a:xfrm>
              <a:off x="8612135" y="1638546"/>
              <a:ext cx="2809592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200" b="1" dirty="0">
                  <a:latin typeface="AMX" pitchFamily="2" charset="0"/>
                </a:rPr>
                <a:t>Busca por HP</a:t>
              </a:r>
            </a:p>
            <a:p>
              <a:r>
                <a:rPr lang="pt-BR" sz="1200" dirty="0">
                  <a:latin typeface="AMX" pitchFamily="2" charset="0"/>
                </a:rPr>
                <a:t>     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pt-BR" sz="1200" dirty="0">
                  <a:latin typeface="AMX" pitchFamily="2" charset="0"/>
                </a:rPr>
                <a:t>Flegue a opção</a:t>
              </a:r>
              <a:r>
                <a:rPr lang="pt-BR" sz="1200" b="1" dirty="0">
                  <a:latin typeface="AMX" pitchFamily="2" charset="0"/>
                </a:rPr>
                <a:t> Busca por HP;</a:t>
              </a:r>
            </a:p>
            <a:p>
              <a:pPr marL="228600" indent="-228600">
                <a:buFont typeface="+mj-lt"/>
                <a:buAutoNum type="arabicPeriod"/>
              </a:pPr>
              <a:endParaRPr lang="pt-BR" sz="1200" dirty="0">
                <a:latin typeface="AMX" pitchFamily="2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pt-BR" sz="1200" dirty="0">
                  <a:latin typeface="AMX" pitchFamily="2" charset="0"/>
                </a:rPr>
                <a:t>Informe o </a:t>
              </a:r>
              <a:r>
                <a:rPr lang="pt-BR" sz="1200" b="1" dirty="0">
                  <a:latin typeface="AMX" pitchFamily="2" charset="0"/>
                </a:rPr>
                <a:t>HP;</a:t>
              </a:r>
            </a:p>
            <a:p>
              <a:pPr marL="228600" indent="-228600">
                <a:buFont typeface="+mj-lt"/>
                <a:buAutoNum type="arabicPeriod"/>
              </a:pPr>
              <a:endParaRPr lang="pt-BR" sz="1200" dirty="0">
                <a:latin typeface="AMX" pitchFamily="2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pt-BR" sz="1200" dirty="0">
                  <a:latin typeface="AMX" pitchFamily="2" charset="0"/>
                </a:rPr>
                <a:t>Informe o </a:t>
              </a:r>
              <a:r>
                <a:rPr lang="pt-BR" sz="1200" b="1" dirty="0">
                  <a:latin typeface="AMX" pitchFamily="2" charset="0"/>
                </a:rPr>
                <a:t>Estado;</a:t>
              </a:r>
            </a:p>
            <a:p>
              <a:pPr marL="228600" indent="-228600">
                <a:buFont typeface="+mj-lt"/>
                <a:buAutoNum type="arabicPeriod"/>
              </a:pPr>
              <a:endParaRPr lang="pt-BR" sz="1200" dirty="0">
                <a:latin typeface="AMX" pitchFamily="2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pt-BR" sz="1200" dirty="0">
                  <a:latin typeface="AMX" pitchFamily="2" charset="0"/>
                </a:rPr>
                <a:t>Informa a </a:t>
              </a:r>
              <a:r>
                <a:rPr lang="pt-BR" sz="1200" b="1" dirty="0">
                  <a:latin typeface="AMX" pitchFamily="2" charset="0"/>
                </a:rPr>
                <a:t>Cidade;</a:t>
              </a:r>
            </a:p>
            <a:p>
              <a:pPr marL="228600" indent="-228600">
                <a:buFont typeface="+mj-lt"/>
                <a:buAutoNum type="arabicPeriod"/>
              </a:pPr>
              <a:endParaRPr lang="pt-BR" sz="1200" b="1" dirty="0">
                <a:latin typeface="AMX" pitchFamily="2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pt-BR" sz="1200" dirty="0">
                  <a:latin typeface="AMX" pitchFamily="2" charset="0"/>
                </a:rPr>
                <a:t>Clique em </a:t>
              </a:r>
              <a:r>
                <a:rPr lang="pt-BR" sz="1200" b="1" dirty="0">
                  <a:latin typeface="AMX" pitchFamily="2" charset="0"/>
                </a:rPr>
                <a:t>Buscar;</a:t>
              </a:r>
            </a:p>
            <a:p>
              <a:pPr marL="228600" indent="-228600">
                <a:buFont typeface="+mj-lt"/>
                <a:buAutoNum type="arabicPeriod"/>
              </a:pPr>
              <a:endParaRPr lang="pt-BR" sz="1200" b="1" dirty="0">
                <a:latin typeface="AMX" pitchFamily="2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pt-BR" sz="1200" dirty="0">
                  <a:latin typeface="AMX" pitchFamily="2" charset="0"/>
                </a:rPr>
                <a:t>Selecione o número do cliente;</a:t>
              </a:r>
            </a:p>
            <a:p>
              <a:pPr marL="228600" indent="-228600">
                <a:buFont typeface="+mj-lt"/>
                <a:buAutoNum type="arabicPeriod"/>
              </a:pPr>
              <a:endParaRPr lang="pt-BR" sz="1200" dirty="0">
                <a:latin typeface="AMX" pitchFamily="2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pt-BR" sz="1200" dirty="0">
                  <a:latin typeface="AMX" pitchFamily="2" charset="0"/>
                </a:rPr>
                <a:t>Clique em </a:t>
              </a:r>
              <a:r>
                <a:rPr lang="pt-BR" sz="1200" b="1" dirty="0">
                  <a:latin typeface="AMX" pitchFamily="2" charset="0"/>
                </a:rPr>
                <a:t>Confirmar.</a:t>
              </a:r>
              <a:endParaRPr lang="pt-BR" sz="1200" dirty="0">
                <a:latin typeface="AMX" pitchFamily="2" charset="0"/>
              </a:endParaRPr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567905C7-393E-8686-C939-CCE49962D414}"/>
              </a:ext>
            </a:extLst>
          </p:cNvPr>
          <p:cNvGrpSpPr/>
          <p:nvPr/>
        </p:nvGrpSpPr>
        <p:grpSpPr>
          <a:xfrm>
            <a:off x="1230816" y="961024"/>
            <a:ext cx="7367084" cy="5261976"/>
            <a:chOff x="189931" y="950295"/>
            <a:chExt cx="6521420" cy="4632071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5AFA025A-AEF3-3215-47D0-21E96FFF3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916" y="950295"/>
              <a:ext cx="6405338" cy="20171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BAAE6CA5-5FDF-05DB-0C57-D824C1F69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9931" y="3647809"/>
              <a:ext cx="6504168" cy="19345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C0FF2BAE-EDB2-BAFD-946E-CE62F9689B4E}"/>
                </a:ext>
              </a:extLst>
            </p:cNvPr>
            <p:cNvSpPr/>
            <p:nvPr/>
          </p:nvSpPr>
          <p:spPr>
            <a:xfrm>
              <a:off x="1142699" y="4184658"/>
              <a:ext cx="5568652" cy="473605"/>
            </a:xfrm>
            <a:prstGeom prst="rect">
              <a:avLst/>
            </a:prstGeom>
            <a:noFill/>
            <a:ln w="38100">
              <a:solidFill>
                <a:srgbClr val="9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31" name="Conector de Seta Reta 30">
              <a:extLst>
                <a:ext uri="{FF2B5EF4-FFF2-40B4-BE49-F238E27FC236}">
                  <a16:creationId xmlns:a16="http://schemas.microsoft.com/office/drawing/2014/main" id="{18D5A5A5-3219-9F45-008E-696785E8B147}"/>
                </a:ext>
              </a:extLst>
            </p:cNvPr>
            <p:cNvCxnSpPr>
              <a:cxnSpLocks/>
            </p:cNvCxnSpPr>
            <p:nvPr/>
          </p:nvCxnSpPr>
          <p:spPr>
            <a:xfrm>
              <a:off x="2794959" y="1933608"/>
              <a:ext cx="296369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de Seta Reta 34">
              <a:extLst>
                <a:ext uri="{FF2B5EF4-FFF2-40B4-BE49-F238E27FC236}">
                  <a16:creationId xmlns:a16="http://schemas.microsoft.com/office/drawing/2014/main" id="{C46E9CAC-F070-C104-9CD4-E40C1AB62BF0}"/>
                </a:ext>
              </a:extLst>
            </p:cNvPr>
            <p:cNvCxnSpPr>
              <a:cxnSpLocks/>
            </p:cNvCxnSpPr>
            <p:nvPr/>
          </p:nvCxnSpPr>
          <p:spPr>
            <a:xfrm>
              <a:off x="497457" y="2537457"/>
              <a:ext cx="212979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de Seta Reta 35">
              <a:extLst>
                <a:ext uri="{FF2B5EF4-FFF2-40B4-BE49-F238E27FC236}">
                  <a16:creationId xmlns:a16="http://schemas.microsoft.com/office/drawing/2014/main" id="{921092DE-499E-658B-C54F-E35C47882012}"/>
                </a:ext>
              </a:extLst>
            </p:cNvPr>
            <p:cNvCxnSpPr>
              <a:cxnSpLocks/>
            </p:cNvCxnSpPr>
            <p:nvPr/>
          </p:nvCxnSpPr>
          <p:spPr>
            <a:xfrm>
              <a:off x="2412521" y="2502951"/>
              <a:ext cx="212979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de Seta Reta 36">
              <a:extLst>
                <a:ext uri="{FF2B5EF4-FFF2-40B4-BE49-F238E27FC236}">
                  <a16:creationId xmlns:a16="http://schemas.microsoft.com/office/drawing/2014/main" id="{1A872567-7E9C-D670-A5E0-1807F8D3C220}"/>
                </a:ext>
              </a:extLst>
            </p:cNvPr>
            <p:cNvCxnSpPr>
              <a:cxnSpLocks/>
            </p:cNvCxnSpPr>
            <p:nvPr/>
          </p:nvCxnSpPr>
          <p:spPr>
            <a:xfrm>
              <a:off x="3611593" y="2520204"/>
              <a:ext cx="212979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de Seta Reta 37">
              <a:extLst>
                <a:ext uri="{FF2B5EF4-FFF2-40B4-BE49-F238E27FC236}">
                  <a16:creationId xmlns:a16="http://schemas.microsoft.com/office/drawing/2014/main" id="{9B49BEE1-16D7-6626-9805-22D6EB685F7E}"/>
                </a:ext>
              </a:extLst>
            </p:cNvPr>
            <p:cNvCxnSpPr>
              <a:cxnSpLocks/>
            </p:cNvCxnSpPr>
            <p:nvPr/>
          </p:nvCxnSpPr>
          <p:spPr>
            <a:xfrm>
              <a:off x="4871050" y="2494325"/>
              <a:ext cx="212979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de Seta Reta 38">
              <a:extLst>
                <a:ext uri="{FF2B5EF4-FFF2-40B4-BE49-F238E27FC236}">
                  <a16:creationId xmlns:a16="http://schemas.microsoft.com/office/drawing/2014/main" id="{A066B23C-F55B-747F-FD98-29C28565FD89}"/>
                </a:ext>
              </a:extLst>
            </p:cNvPr>
            <p:cNvCxnSpPr>
              <a:cxnSpLocks/>
            </p:cNvCxnSpPr>
            <p:nvPr/>
          </p:nvCxnSpPr>
          <p:spPr>
            <a:xfrm>
              <a:off x="612475" y="4452521"/>
              <a:ext cx="503403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de Seta Reta 40">
              <a:extLst>
                <a:ext uri="{FF2B5EF4-FFF2-40B4-BE49-F238E27FC236}">
                  <a16:creationId xmlns:a16="http://schemas.microsoft.com/office/drawing/2014/main" id="{CDF124CC-0AF7-D1C2-C0DF-361749BE7742}"/>
                </a:ext>
              </a:extLst>
            </p:cNvPr>
            <p:cNvCxnSpPr>
              <a:cxnSpLocks/>
            </p:cNvCxnSpPr>
            <p:nvPr/>
          </p:nvCxnSpPr>
          <p:spPr>
            <a:xfrm>
              <a:off x="5710687" y="5315163"/>
              <a:ext cx="339500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ABBEA3E7-2CAB-7640-4B8F-A69A3898E67C}"/>
              </a:ext>
            </a:extLst>
          </p:cNvPr>
          <p:cNvGrpSpPr/>
          <p:nvPr/>
        </p:nvGrpSpPr>
        <p:grpSpPr>
          <a:xfrm>
            <a:off x="0" y="0"/>
            <a:ext cx="2908300" cy="838193"/>
            <a:chOff x="0" y="0"/>
            <a:chExt cx="2257641" cy="830997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449519DB-0C7D-EEE9-18F1-95885207AAA7}"/>
                </a:ext>
              </a:extLst>
            </p:cNvPr>
            <p:cNvSpPr txBox="1"/>
            <p:nvPr/>
          </p:nvSpPr>
          <p:spPr>
            <a:xfrm>
              <a:off x="0" y="0"/>
              <a:ext cx="2257641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2400" b="1" dirty="0">
                  <a:latin typeface="AMX"/>
                </a:rPr>
                <a:t>DADOS PESSOAIS</a:t>
              </a:r>
              <a:endParaRPr lang="pt-BR" dirty="0"/>
            </a:p>
          </p:txBody>
        </p:sp>
        <p:cxnSp>
          <p:nvCxnSpPr>
            <p:cNvPr id="12" name="Straight Connector 17">
              <a:extLst>
                <a:ext uri="{FF2B5EF4-FFF2-40B4-BE49-F238E27FC236}">
                  <a16:creationId xmlns:a16="http://schemas.microsoft.com/office/drawing/2014/main" id="{49896A00-7BC2-B597-3031-D8F23E0B5F08}"/>
                </a:ext>
              </a:extLst>
            </p:cNvPr>
            <p:cNvCxnSpPr>
              <a:cxnSpLocks/>
            </p:cNvCxnSpPr>
            <p:nvPr/>
          </p:nvCxnSpPr>
          <p:spPr>
            <a:xfrm>
              <a:off x="75314" y="403521"/>
              <a:ext cx="1788538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tângulo 10">
            <a:extLst>
              <a:ext uri="{FF2B5EF4-FFF2-40B4-BE49-F238E27FC236}">
                <a16:creationId xmlns:a16="http://schemas.microsoft.com/office/drawing/2014/main" id="{1BBC8085-29D1-EDF1-0147-33F7C180EB6F}"/>
              </a:ext>
            </a:extLst>
          </p:cNvPr>
          <p:cNvSpPr/>
          <p:nvPr/>
        </p:nvSpPr>
        <p:spPr>
          <a:xfrm>
            <a:off x="1578220" y="2337898"/>
            <a:ext cx="6272780" cy="700026"/>
          </a:xfrm>
          <a:prstGeom prst="rect">
            <a:avLst/>
          </a:prstGeom>
          <a:noFill/>
          <a:ln w="38100">
            <a:solidFill>
              <a:srgbClr val="9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99770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8C7C5-FB12-1974-830F-3989F6486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AEEDDC18-DBC1-29A3-4B15-01C28A0C6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5" name="Arredondar Retângulo em um Canto Diagonal 14">
            <a:extLst>
              <a:ext uri="{FF2B5EF4-FFF2-40B4-BE49-F238E27FC236}">
                <a16:creationId xmlns:a16="http://schemas.microsoft.com/office/drawing/2014/main" id="{1B2B40DD-B23A-83BD-E4A0-56ACDCC82FAC}"/>
              </a:ext>
            </a:extLst>
          </p:cNvPr>
          <p:cNvSpPr>
            <a:spLocks/>
          </p:cNvSpPr>
          <p:nvPr/>
        </p:nvSpPr>
        <p:spPr>
          <a:xfrm>
            <a:off x="8420391" y="2168344"/>
            <a:ext cx="3024762" cy="2734574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9E0000"/>
              </a:buClr>
            </a:pPr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Se o endereço não tiver viabilidade  irá apresentar o seguinte erro:</a:t>
            </a:r>
          </a:p>
          <a:p>
            <a:endParaRPr lang="pt-BR" sz="1400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“Não há viabilidade técnica para esse endereço.” </a:t>
            </a:r>
          </a:p>
          <a:p>
            <a:endParaRPr lang="pt-BR" sz="1400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Se o endereço não tiver viabilidade, avise o cliente e encerre a venda.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10D90407-A8C3-37CC-862B-656ADA14D2DD}"/>
              </a:ext>
            </a:extLst>
          </p:cNvPr>
          <p:cNvGrpSpPr/>
          <p:nvPr/>
        </p:nvGrpSpPr>
        <p:grpSpPr>
          <a:xfrm>
            <a:off x="601692" y="1076852"/>
            <a:ext cx="7272308" cy="3826065"/>
            <a:chOff x="258792" y="1534053"/>
            <a:chExt cx="6556076" cy="3020696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50E90688-A0DA-9074-FF20-623E3A7F5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806" y="1534053"/>
              <a:ext cx="6543534" cy="30206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A3410CCF-C885-FD68-111B-C4A6EB7D8D5F}"/>
                </a:ext>
              </a:extLst>
            </p:cNvPr>
            <p:cNvSpPr/>
            <p:nvPr/>
          </p:nvSpPr>
          <p:spPr>
            <a:xfrm>
              <a:off x="258792" y="3786293"/>
              <a:ext cx="6556076" cy="768454"/>
            </a:xfrm>
            <a:prstGeom prst="rect">
              <a:avLst/>
            </a:prstGeom>
            <a:noFill/>
            <a:ln w="38100">
              <a:solidFill>
                <a:srgbClr val="9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C46E6BF8-8A9D-6EC8-0E18-04C87CA3BE83}"/>
              </a:ext>
            </a:extLst>
          </p:cNvPr>
          <p:cNvGrpSpPr/>
          <p:nvPr/>
        </p:nvGrpSpPr>
        <p:grpSpPr>
          <a:xfrm>
            <a:off x="0" y="0"/>
            <a:ext cx="2908300" cy="838193"/>
            <a:chOff x="0" y="0"/>
            <a:chExt cx="2257641" cy="830997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FFD6C989-678E-1D23-4DAA-6D9752E184DD}"/>
                </a:ext>
              </a:extLst>
            </p:cNvPr>
            <p:cNvSpPr txBox="1"/>
            <p:nvPr/>
          </p:nvSpPr>
          <p:spPr>
            <a:xfrm>
              <a:off x="0" y="0"/>
              <a:ext cx="2257641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2400" b="1" dirty="0">
                  <a:latin typeface="AMX"/>
                </a:rPr>
                <a:t>DADOS PESSOAIS</a:t>
              </a:r>
              <a:endParaRPr lang="pt-BR" dirty="0"/>
            </a:p>
          </p:txBody>
        </p:sp>
        <p:cxnSp>
          <p:nvCxnSpPr>
            <p:cNvPr id="8" name="Straight Connector 17">
              <a:extLst>
                <a:ext uri="{FF2B5EF4-FFF2-40B4-BE49-F238E27FC236}">
                  <a16:creationId xmlns:a16="http://schemas.microsoft.com/office/drawing/2014/main" id="{ABAA330D-9186-C1B8-9731-12700943EB70}"/>
                </a:ext>
              </a:extLst>
            </p:cNvPr>
            <p:cNvCxnSpPr>
              <a:cxnSpLocks/>
            </p:cNvCxnSpPr>
            <p:nvPr/>
          </p:nvCxnSpPr>
          <p:spPr>
            <a:xfrm>
              <a:off x="75314" y="403521"/>
              <a:ext cx="1788538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55476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20373-B7DB-76A0-8263-EA8BB68F0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320E9F81-151D-6F6A-740F-E841335C6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3" name="Arredondar Retângulo em um Canto Diagonal 14">
            <a:extLst>
              <a:ext uri="{FF2B5EF4-FFF2-40B4-BE49-F238E27FC236}">
                <a16:creationId xmlns:a16="http://schemas.microsoft.com/office/drawing/2014/main" id="{035BB0DF-2650-B9F7-1CC4-524535F2CD60}"/>
              </a:ext>
            </a:extLst>
          </p:cNvPr>
          <p:cNvSpPr>
            <a:spLocks/>
          </p:cNvSpPr>
          <p:nvPr/>
        </p:nvSpPr>
        <p:spPr>
          <a:xfrm>
            <a:off x="7840453" y="1750027"/>
            <a:ext cx="3498133" cy="4369817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Envio do protocolo</a:t>
            </a:r>
          </a:p>
          <a:p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 </a:t>
            </a:r>
          </a:p>
          <a:p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Nesse etapa é necessário  escolher o método do envio do protocolo:</a:t>
            </a:r>
          </a:p>
          <a:p>
            <a:endParaRPr lang="pt-BR" sz="1200" dirty="0">
              <a:solidFill>
                <a:schemeClr val="tx1"/>
              </a:solidFill>
              <a:latin typeface="AMX" pitchFamily="2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Forma de envio;</a:t>
            </a:r>
          </a:p>
          <a:p>
            <a:pPr marL="228600" indent="-228600">
              <a:buFont typeface="+mj-lt"/>
              <a:buAutoNum type="arabicPeriod"/>
            </a:pPr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Flegue E-mail;</a:t>
            </a:r>
          </a:p>
          <a:p>
            <a:pPr marL="228600" indent="-228600">
              <a:buFont typeface="+mj-lt"/>
              <a:buAutoNum type="arabicPeriod"/>
            </a:pPr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Flegue SMS.</a:t>
            </a:r>
          </a:p>
          <a:p>
            <a:endParaRPr lang="pt-BR" sz="1200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200" b="1" dirty="0">
                <a:solidFill>
                  <a:srgbClr val="FF0000"/>
                </a:solidFill>
                <a:latin typeface="AMX" pitchFamily="2" charset="0"/>
              </a:rPr>
              <a:t>ATENÇÃO!</a:t>
            </a:r>
          </a:p>
          <a:p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Pode ser enviado para as duas opções ao  mesmo tempo.</a:t>
            </a:r>
          </a:p>
          <a:p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       </a:t>
            </a:r>
          </a:p>
          <a:p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Após informar o meio de envio do protocolo o sistema vai trazer as opções de contato conforme cadastrado na etapa Dados Iniciais:</a:t>
            </a:r>
            <a:br>
              <a:rPr lang="pt-BR" sz="1200" dirty="0">
                <a:solidFill>
                  <a:schemeClr val="tx1"/>
                </a:solidFill>
                <a:latin typeface="AMX" pitchFamily="2" charset="0"/>
              </a:rPr>
            </a:br>
            <a:endParaRPr lang="pt-BR" sz="1200" dirty="0">
              <a:solidFill>
                <a:schemeClr val="tx1"/>
              </a:solidFill>
              <a:latin typeface="AMX" pitchFamily="2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Selecione o contato;</a:t>
            </a:r>
          </a:p>
          <a:p>
            <a:pPr marL="228600" indent="-228600">
              <a:buFont typeface="+mj-lt"/>
              <a:buAutoNum type="arabicPeriod"/>
            </a:pPr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Clique Enviar.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A9201D3-F5C0-1E2B-4349-6E995B042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80" y="1830587"/>
            <a:ext cx="6072755" cy="3267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AB4A2ECE-B10F-8323-B163-C68BA66F08B9}"/>
              </a:ext>
            </a:extLst>
          </p:cNvPr>
          <p:cNvSpPr/>
          <p:nvPr/>
        </p:nvSpPr>
        <p:spPr>
          <a:xfrm>
            <a:off x="978980" y="4215101"/>
            <a:ext cx="2011680" cy="2719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6183BF50-7DF4-B1AF-7AF1-96EDCB4BE4F9}"/>
              </a:ext>
            </a:extLst>
          </p:cNvPr>
          <p:cNvCxnSpPr>
            <a:cxnSpLocks/>
          </p:cNvCxnSpPr>
          <p:nvPr/>
        </p:nvCxnSpPr>
        <p:spPr>
          <a:xfrm>
            <a:off x="4494362" y="3546747"/>
            <a:ext cx="503403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02336ED1-0CE1-A0A3-F29E-0823B59BF080}"/>
              </a:ext>
            </a:extLst>
          </p:cNvPr>
          <p:cNvCxnSpPr>
            <a:cxnSpLocks/>
          </p:cNvCxnSpPr>
          <p:nvPr/>
        </p:nvCxnSpPr>
        <p:spPr>
          <a:xfrm>
            <a:off x="4110780" y="3934935"/>
            <a:ext cx="515754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6B06245D-9AE2-6F9D-7493-8E1E88DC79CA}"/>
              </a:ext>
            </a:extLst>
          </p:cNvPr>
          <p:cNvCxnSpPr>
            <a:cxnSpLocks/>
          </p:cNvCxnSpPr>
          <p:nvPr/>
        </p:nvCxnSpPr>
        <p:spPr>
          <a:xfrm>
            <a:off x="249653" y="4715866"/>
            <a:ext cx="543917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Agrupar 3">
            <a:extLst>
              <a:ext uri="{FF2B5EF4-FFF2-40B4-BE49-F238E27FC236}">
                <a16:creationId xmlns:a16="http://schemas.microsoft.com/office/drawing/2014/main" id="{19593BF0-F335-D360-BB03-F4254EAE458E}"/>
              </a:ext>
            </a:extLst>
          </p:cNvPr>
          <p:cNvGrpSpPr/>
          <p:nvPr/>
        </p:nvGrpSpPr>
        <p:grpSpPr>
          <a:xfrm>
            <a:off x="0" y="0"/>
            <a:ext cx="2908300" cy="838193"/>
            <a:chOff x="0" y="0"/>
            <a:chExt cx="2257641" cy="830997"/>
          </a:xfrm>
        </p:grpSpPr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5A798948-D6C0-634E-F7DF-78F863E69651}"/>
                </a:ext>
              </a:extLst>
            </p:cNvPr>
            <p:cNvSpPr txBox="1"/>
            <p:nvPr/>
          </p:nvSpPr>
          <p:spPr>
            <a:xfrm>
              <a:off x="0" y="0"/>
              <a:ext cx="2257641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2400" b="1" dirty="0">
                  <a:latin typeface="AMX"/>
                </a:rPr>
                <a:t>DADOS PESSOAIS</a:t>
              </a:r>
              <a:endParaRPr lang="pt-BR" dirty="0"/>
            </a:p>
          </p:txBody>
        </p:sp>
        <p:cxnSp>
          <p:nvCxnSpPr>
            <p:cNvPr id="6" name="Straight Connector 17">
              <a:extLst>
                <a:ext uri="{FF2B5EF4-FFF2-40B4-BE49-F238E27FC236}">
                  <a16:creationId xmlns:a16="http://schemas.microsoft.com/office/drawing/2014/main" id="{DAF4A293-F0D3-5B7F-257A-863C54207AD2}"/>
                </a:ext>
              </a:extLst>
            </p:cNvPr>
            <p:cNvCxnSpPr>
              <a:cxnSpLocks/>
            </p:cNvCxnSpPr>
            <p:nvPr/>
          </p:nvCxnSpPr>
          <p:spPr>
            <a:xfrm>
              <a:off x="75314" y="403521"/>
              <a:ext cx="1788538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716062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F5688-C9A6-43A6-0301-8ECCD96E1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7F9FEDC5-21DD-7C12-4036-8E962991A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E3E406-9CE3-9408-F817-AA7A2CBFE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66" y="1783018"/>
            <a:ext cx="6221993" cy="3073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edondar Retângulo em um Canto Diagonal 14">
            <a:extLst>
              <a:ext uri="{FF2B5EF4-FFF2-40B4-BE49-F238E27FC236}">
                <a16:creationId xmlns:a16="http://schemas.microsoft.com/office/drawing/2014/main" id="{0ABC215F-9515-A95C-BC00-CCBF055DCC03}"/>
              </a:ext>
            </a:extLst>
          </p:cNvPr>
          <p:cNvSpPr>
            <a:spLocks/>
          </p:cNvSpPr>
          <p:nvPr/>
        </p:nvSpPr>
        <p:spPr>
          <a:xfrm>
            <a:off x="7939897" y="2991670"/>
            <a:ext cx="2605177" cy="874659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Protocolo enviado com sucesso.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FBAE815C-B5C2-3D62-4D5C-DEA116BAF8BA}"/>
              </a:ext>
            </a:extLst>
          </p:cNvPr>
          <p:cNvGrpSpPr/>
          <p:nvPr/>
        </p:nvGrpSpPr>
        <p:grpSpPr>
          <a:xfrm>
            <a:off x="0" y="0"/>
            <a:ext cx="2908300" cy="838193"/>
            <a:chOff x="0" y="0"/>
            <a:chExt cx="2257641" cy="830997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8BF6F090-E267-AF56-B7D1-5C77DD4BF152}"/>
                </a:ext>
              </a:extLst>
            </p:cNvPr>
            <p:cNvSpPr txBox="1"/>
            <p:nvPr/>
          </p:nvSpPr>
          <p:spPr>
            <a:xfrm>
              <a:off x="0" y="0"/>
              <a:ext cx="2257641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2400" b="1" dirty="0">
                  <a:latin typeface="AMX"/>
                </a:rPr>
                <a:t>DADOS PESSOAIS</a:t>
              </a:r>
              <a:endParaRPr lang="pt-BR" dirty="0"/>
            </a:p>
          </p:txBody>
        </p:sp>
        <p:cxnSp>
          <p:nvCxnSpPr>
            <p:cNvPr id="7" name="Straight Connector 17">
              <a:extLst>
                <a:ext uri="{FF2B5EF4-FFF2-40B4-BE49-F238E27FC236}">
                  <a16:creationId xmlns:a16="http://schemas.microsoft.com/office/drawing/2014/main" id="{E64A8236-8910-AA8C-D69A-2F1302FCA580}"/>
                </a:ext>
              </a:extLst>
            </p:cNvPr>
            <p:cNvCxnSpPr>
              <a:cxnSpLocks/>
            </p:cNvCxnSpPr>
            <p:nvPr/>
          </p:nvCxnSpPr>
          <p:spPr>
            <a:xfrm>
              <a:off x="75314" y="403521"/>
              <a:ext cx="1788538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094590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32D95-7625-F715-EF37-2BAC2BC4F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ECD63EA1-A01C-DDCA-9C38-6B95A5074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D21106B-0D20-55A4-4607-71DD446CD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503" y="1287178"/>
            <a:ext cx="6315697" cy="3887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Arredondar Retângulo em um Canto Diagonal 14">
            <a:extLst>
              <a:ext uri="{FF2B5EF4-FFF2-40B4-BE49-F238E27FC236}">
                <a16:creationId xmlns:a16="http://schemas.microsoft.com/office/drawing/2014/main" id="{752F3F58-92EA-8E05-CE01-0ED481E6534A}"/>
              </a:ext>
            </a:extLst>
          </p:cNvPr>
          <p:cNvSpPr>
            <a:spLocks/>
          </p:cNvSpPr>
          <p:nvPr/>
        </p:nvSpPr>
        <p:spPr>
          <a:xfrm>
            <a:off x="7849464" y="2098592"/>
            <a:ext cx="3212128" cy="3847885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rgbClr val="FF0000"/>
                </a:solidFill>
                <a:latin typeface="AMX" pitchFamily="2" charset="0"/>
              </a:rPr>
              <a:t>Atenção!</a:t>
            </a:r>
          </a:p>
          <a:p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 </a:t>
            </a:r>
          </a:p>
          <a:p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É importante que as informações do contato estejam corretas  para que seja possível enviar o protocolo.</a:t>
            </a:r>
          </a:p>
          <a:p>
            <a:endParaRPr lang="pt-BR" sz="1400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Caso tenha alguma divergência nas informações apresentará a seguinte  mensagem:</a:t>
            </a:r>
          </a:p>
          <a:p>
            <a:endParaRPr lang="pt-BR" sz="1400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“Protocolo  não enviado</a:t>
            </a:r>
          </a:p>
          <a:p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Um problema ocorreu na comunicação  com o sistema.</a:t>
            </a:r>
          </a:p>
          <a:p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Por favor, oriente o cliente a anotar o protocolo”.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C8409B1B-7819-B2DB-67C2-C1290BCBDE68}"/>
              </a:ext>
            </a:extLst>
          </p:cNvPr>
          <p:cNvGrpSpPr/>
          <p:nvPr/>
        </p:nvGrpSpPr>
        <p:grpSpPr>
          <a:xfrm>
            <a:off x="-1" y="-1"/>
            <a:ext cx="7082287" cy="864000"/>
            <a:chOff x="0" y="0"/>
            <a:chExt cx="2257641" cy="823864"/>
          </a:xfrm>
        </p:grpSpPr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C2B8348C-81E9-A931-65F6-6CE898C1CC30}"/>
                </a:ext>
              </a:extLst>
            </p:cNvPr>
            <p:cNvSpPr txBox="1"/>
            <p:nvPr/>
          </p:nvSpPr>
          <p:spPr>
            <a:xfrm>
              <a:off x="0" y="0"/>
              <a:ext cx="2257641" cy="82386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2400" b="1" dirty="0">
                  <a:latin typeface="AMX"/>
                </a:rPr>
                <a:t>ERRO NO ENVIO DO PROTOCOLO</a:t>
              </a:r>
              <a:endParaRPr lang="pt-BR" dirty="0"/>
            </a:p>
          </p:txBody>
        </p:sp>
        <p:cxnSp>
          <p:nvCxnSpPr>
            <p:cNvPr id="5" name="Straight Connector 17">
              <a:extLst>
                <a:ext uri="{FF2B5EF4-FFF2-40B4-BE49-F238E27FC236}">
                  <a16:creationId xmlns:a16="http://schemas.microsoft.com/office/drawing/2014/main" id="{B3E0950C-9511-BAF9-E97A-44F893CA164E}"/>
                </a:ext>
              </a:extLst>
            </p:cNvPr>
            <p:cNvCxnSpPr>
              <a:cxnSpLocks/>
            </p:cNvCxnSpPr>
            <p:nvPr/>
          </p:nvCxnSpPr>
          <p:spPr>
            <a:xfrm>
              <a:off x="34830" y="403521"/>
              <a:ext cx="1354147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065621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C30CE8-7959-4A4F-61B4-4EBF1D23E7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E15C4709-9454-60B6-E515-6556F1A3E9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0FDFCF2-5B8B-6046-6CF1-7C2C905A8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504" y="1287178"/>
            <a:ext cx="8810891" cy="4652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Arredondar Retângulo em um Canto Diagonal 14">
            <a:extLst>
              <a:ext uri="{FF2B5EF4-FFF2-40B4-BE49-F238E27FC236}">
                <a16:creationId xmlns:a16="http://schemas.microsoft.com/office/drawing/2014/main" id="{952CD304-E220-DF3C-9FD5-FB21255C7D89}"/>
              </a:ext>
            </a:extLst>
          </p:cNvPr>
          <p:cNvSpPr>
            <a:spLocks/>
          </p:cNvSpPr>
          <p:nvPr/>
        </p:nvSpPr>
        <p:spPr>
          <a:xfrm>
            <a:off x="9703257" y="3289300"/>
            <a:ext cx="2257641" cy="2935874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t-BR" sz="1400" dirty="0">
                <a:solidFill>
                  <a:schemeClr val="tx1"/>
                </a:solidFill>
                <a:latin typeface="AMX"/>
              </a:rPr>
              <a:t>Confirmação de endereço:</a:t>
            </a:r>
          </a:p>
          <a:p>
            <a:r>
              <a:rPr lang="pt-BR" sz="1400" dirty="0">
                <a:solidFill>
                  <a:schemeClr val="tx1"/>
                </a:solidFill>
                <a:latin typeface="AMX"/>
              </a:rPr>
              <a:t>     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1400" dirty="0">
                <a:solidFill>
                  <a:schemeClr val="tx1"/>
                </a:solidFill>
                <a:latin typeface="AMX"/>
              </a:rPr>
              <a:t>Valide se o endereço está correto;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1400" dirty="0">
                <a:solidFill>
                  <a:schemeClr val="tx1"/>
                </a:solidFill>
                <a:latin typeface="AMX"/>
              </a:rPr>
              <a:t>Verifique o Histórico do endereço;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1400" dirty="0">
                <a:solidFill>
                  <a:schemeClr val="tx1"/>
                </a:solidFill>
                <a:latin typeface="AMX"/>
              </a:rPr>
              <a:t>Viabilidade dos produtos para o HP solicitado;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50114C0D-6001-86F0-523F-D930E89666A9}"/>
              </a:ext>
            </a:extLst>
          </p:cNvPr>
          <p:cNvGrpSpPr/>
          <p:nvPr/>
        </p:nvGrpSpPr>
        <p:grpSpPr>
          <a:xfrm>
            <a:off x="-1" y="-1"/>
            <a:ext cx="7082287" cy="864000"/>
            <a:chOff x="0" y="0"/>
            <a:chExt cx="2257641" cy="823864"/>
          </a:xfrm>
        </p:grpSpPr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6A5A2968-EDCE-76A5-1FA4-3E64AA6A281A}"/>
                </a:ext>
              </a:extLst>
            </p:cNvPr>
            <p:cNvSpPr txBox="1"/>
            <p:nvPr/>
          </p:nvSpPr>
          <p:spPr>
            <a:xfrm>
              <a:off x="0" y="0"/>
              <a:ext cx="2257641" cy="82386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2400" b="1" dirty="0">
                  <a:latin typeface="AMX"/>
                </a:rPr>
                <a:t>ERRO NO ENVIO DO PROTOCOLO</a:t>
              </a:r>
              <a:endParaRPr lang="pt-BR" dirty="0"/>
            </a:p>
          </p:txBody>
        </p:sp>
        <p:cxnSp>
          <p:nvCxnSpPr>
            <p:cNvPr id="9" name="Straight Connector 17">
              <a:extLst>
                <a:ext uri="{FF2B5EF4-FFF2-40B4-BE49-F238E27FC236}">
                  <a16:creationId xmlns:a16="http://schemas.microsoft.com/office/drawing/2014/main" id="{83247665-AE5B-2BFB-BC90-606D4A069A54}"/>
                </a:ext>
              </a:extLst>
            </p:cNvPr>
            <p:cNvCxnSpPr>
              <a:cxnSpLocks/>
            </p:cNvCxnSpPr>
            <p:nvPr/>
          </p:nvCxnSpPr>
          <p:spPr>
            <a:xfrm>
              <a:off x="34830" y="403521"/>
              <a:ext cx="1354147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594650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439F6-2223-E88C-330F-29F308018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>
            <a:extLst>
              <a:ext uri="{FF2B5EF4-FFF2-40B4-BE49-F238E27FC236}">
                <a16:creationId xmlns:a16="http://schemas.microsoft.com/office/drawing/2014/main" id="{ABA1548B-87BD-044F-13C8-C59DAFE1CE5E}"/>
              </a:ext>
            </a:extLst>
          </p:cNvPr>
          <p:cNvGrpSpPr/>
          <p:nvPr/>
        </p:nvGrpSpPr>
        <p:grpSpPr>
          <a:xfrm>
            <a:off x="87626" y="746463"/>
            <a:ext cx="10673940" cy="6006847"/>
            <a:chOff x="132449" y="555962"/>
            <a:chExt cx="11290262" cy="6286497"/>
          </a:xfrm>
        </p:grpSpPr>
        <p:sp>
          <p:nvSpPr>
            <p:cNvPr id="22" name="Retângulo: Cantos Arredondados 21">
              <a:extLst>
                <a:ext uri="{FF2B5EF4-FFF2-40B4-BE49-F238E27FC236}">
                  <a16:creationId xmlns:a16="http://schemas.microsoft.com/office/drawing/2014/main" id="{8EB37866-CC7E-D73A-F656-CD774AA37C75}"/>
                </a:ext>
              </a:extLst>
            </p:cNvPr>
            <p:cNvSpPr/>
            <p:nvPr/>
          </p:nvSpPr>
          <p:spPr>
            <a:xfrm>
              <a:off x="5789863" y="558240"/>
              <a:ext cx="5631959" cy="3568778"/>
            </a:xfrm>
            <a:prstGeom prst="roundRect">
              <a:avLst>
                <a:gd name="adj" fmla="val 10599"/>
              </a:avLst>
            </a:prstGeom>
            <a:solidFill>
              <a:schemeClr val="bg1">
                <a:alpha val="80000"/>
              </a:schemeClr>
            </a:solidFill>
            <a:ln>
              <a:solidFill>
                <a:schemeClr val="bg1"/>
              </a:solidFill>
            </a:ln>
            <a:effectLst>
              <a:outerShdw blurRad="254000" dist="38100" dir="27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EFDB5E74-9497-B801-CB71-34D266FB6785}"/>
                </a:ext>
              </a:extLst>
            </p:cNvPr>
            <p:cNvSpPr/>
            <p:nvPr/>
          </p:nvSpPr>
          <p:spPr>
            <a:xfrm>
              <a:off x="5932299" y="760452"/>
              <a:ext cx="5309489" cy="3172736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pt-BR" sz="1200" b="1" dirty="0">
                  <a:solidFill>
                    <a:srgbClr val="FF0000"/>
                  </a:solidFill>
                  <a:latin typeface="AMX"/>
                </a:rPr>
                <a:t>       </a:t>
              </a:r>
              <a:r>
                <a:rPr lang="pt-BR" sz="1200" b="1" u="sng" dirty="0">
                  <a:solidFill>
                    <a:srgbClr val="FF0000"/>
                  </a:solidFill>
                  <a:latin typeface="AMX"/>
                </a:rPr>
                <a:t>Para criar HP múltiplo prédio ou vila (a partir de 4 casas), temos duas formas:</a:t>
              </a:r>
              <a:br>
                <a:rPr lang="pt-BR" sz="1200" b="1" u="sng" dirty="0">
                  <a:latin typeface="AMX"/>
                </a:rPr>
              </a:br>
              <a:endParaRPr lang="pt-BR" sz="1200" b="1" u="sng" dirty="0">
                <a:solidFill>
                  <a:srgbClr val="FF0000"/>
                </a:solidFill>
                <a:latin typeface="AMX"/>
              </a:endParaRPr>
            </a:p>
            <a:p>
              <a:r>
                <a:rPr lang="pt-BR" sz="1100" b="1" dirty="0">
                  <a:solidFill>
                    <a:srgbClr val="2E3336"/>
                  </a:solidFill>
                  <a:latin typeface="DIN OT"/>
                </a:rPr>
                <a:t>HP Múltiplo Existente: </a:t>
              </a:r>
            </a:p>
            <a:p>
              <a:r>
                <a:rPr lang="pt-BR" sz="1100" dirty="0">
                  <a:solidFill>
                    <a:srgbClr val="2E3336"/>
                  </a:solidFill>
                  <a:latin typeface="DIN OT"/>
                </a:rPr>
                <a:t>Quando o múltiplo (prédio ou conjunto) já existe no sistema, mas o complemento necessário (exemplo: apartamento 12) não está cadastrado, o operador deve:</a:t>
              </a:r>
            </a:p>
            <a:p>
              <a:pPr marL="228600" lvl="0" indent="-228600">
                <a:buFont typeface="+mj-lt"/>
                <a:buAutoNum type="arabicPeriod"/>
              </a:pPr>
              <a:r>
                <a:rPr lang="pt-BR" sz="1100" dirty="0">
                  <a:solidFill>
                    <a:srgbClr val="2E3336"/>
                  </a:solidFill>
                  <a:latin typeface="DIN OT"/>
                </a:rPr>
                <a:t>Selecionar um HP múltiplo próximo (exemplo: apto 10);</a:t>
              </a:r>
            </a:p>
            <a:p>
              <a:pPr marL="228600" lvl="0" indent="-228600">
                <a:buFont typeface="+mj-lt"/>
                <a:buAutoNum type="arabicPeriod"/>
              </a:pPr>
              <a:r>
                <a:rPr lang="pt-BR" sz="1100" dirty="0">
                  <a:solidFill>
                    <a:srgbClr val="2E3336"/>
                  </a:solidFill>
                  <a:latin typeface="DIN OT"/>
                </a:rPr>
                <a:t>Criar o novo complemento (exemplo: apto 12);</a:t>
              </a:r>
            </a:p>
            <a:p>
              <a:pPr marL="228600" lvl="0" indent="-228600">
                <a:buFont typeface="+mj-lt"/>
                <a:buAutoNum type="arabicPeriod"/>
              </a:pPr>
              <a:r>
                <a:rPr lang="pt-BR" sz="1100" dirty="0">
                  <a:solidFill>
                    <a:srgbClr val="2E3336"/>
                  </a:solidFill>
                  <a:latin typeface="DIN OT"/>
                </a:rPr>
                <a:t>O sistema gerará o novo HP;</a:t>
              </a:r>
            </a:p>
            <a:p>
              <a:pPr marL="228600" lvl="0" indent="-228600">
                <a:buFont typeface="+mj-lt"/>
                <a:buAutoNum type="arabicPeriod"/>
              </a:pPr>
              <a:r>
                <a:rPr lang="pt-BR" sz="1100" dirty="0">
                  <a:solidFill>
                    <a:srgbClr val="2E3336"/>
                  </a:solidFill>
                  <a:latin typeface="DIN OT"/>
                </a:rPr>
                <a:t>Acompanhar o tratamento via SGD.</a:t>
              </a:r>
            </a:p>
            <a:p>
              <a:endParaRPr lang="pt-BR" sz="1100" dirty="0">
                <a:solidFill>
                  <a:srgbClr val="2E3336"/>
                </a:solidFill>
                <a:latin typeface="DIN OT" panose="020B0504020201020104" pitchFamily="34" charset="0"/>
              </a:endParaRPr>
            </a:p>
            <a:p>
              <a:r>
                <a:rPr lang="pt-BR" sz="1100" b="1" dirty="0">
                  <a:solidFill>
                    <a:srgbClr val="2E3336"/>
                  </a:solidFill>
                  <a:latin typeface="DIN OT"/>
                </a:rPr>
                <a:t>HP Múltiplo Não Existente</a:t>
              </a:r>
            </a:p>
            <a:p>
              <a:r>
                <a:rPr lang="pt-BR" sz="1100" dirty="0">
                  <a:solidFill>
                    <a:srgbClr val="2E3336"/>
                  </a:solidFill>
                  <a:latin typeface="DIN OT"/>
                </a:rPr>
                <a:t>Neste caso o Múltiplo não existe criado no sistema (seu número e complemento) ou existe um HP criado que esta como HP único (casa);</a:t>
              </a:r>
            </a:p>
            <a:p>
              <a:r>
                <a:rPr lang="pt-BR" sz="1100" dirty="0">
                  <a:solidFill>
                    <a:srgbClr val="2E3336"/>
                  </a:solidFill>
                  <a:latin typeface="DIN OT"/>
                </a:rPr>
                <a:t>Para isso, devemos sempre selecionar este HP único (casa), ou um outro que esteja neste formato e efetuar a criação sobre esse. </a:t>
              </a:r>
              <a:r>
                <a:rPr lang="pt-BR" sz="1100" b="1" dirty="0">
                  <a:solidFill>
                    <a:srgbClr val="2E3336"/>
                  </a:solidFill>
                  <a:latin typeface="DIN OT"/>
                </a:rPr>
                <a:t>NUNCA</a:t>
              </a:r>
              <a:r>
                <a:rPr lang="pt-BR" sz="1100" dirty="0">
                  <a:solidFill>
                    <a:srgbClr val="2E3336"/>
                  </a:solidFill>
                  <a:latin typeface="DIN OT"/>
                </a:rPr>
                <a:t> tentar criar um HP múltiplo sobre outro HP Múltiplo diferente do que você deseja</a:t>
              </a:r>
              <a:r>
                <a:rPr lang="pt-BR" sz="1200" dirty="0">
                  <a:solidFill>
                    <a:srgbClr val="2E3336"/>
                  </a:solidFill>
                  <a:latin typeface="DIN OT"/>
                </a:rPr>
                <a:t>.</a:t>
              </a:r>
            </a:p>
          </p:txBody>
        </p:sp>
        <p:grpSp>
          <p:nvGrpSpPr>
            <p:cNvPr id="24" name="Agrupar 23">
              <a:extLst>
                <a:ext uri="{FF2B5EF4-FFF2-40B4-BE49-F238E27FC236}">
                  <a16:creationId xmlns:a16="http://schemas.microsoft.com/office/drawing/2014/main" id="{899878A2-F903-13F1-5CEB-B61B09F85F97}"/>
                </a:ext>
              </a:extLst>
            </p:cNvPr>
            <p:cNvGrpSpPr/>
            <p:nvPr/>
          </p:nvGrpSpPr>
          <p:grpSpPr>
            <a:xfrm>
              <a:off x="5640606" y="560639"/>
              <a:ext cx="397885" cy="396893"/>
              <a:chOff x="6544428" y="1487168"/>
              <a:chExt cx="641304" cy="641304"/>
            </a:xfrm>
          </p:grpSpPr>
          <p:sp>
            <p:nvSpPr>
              <p:cNvPr id="25" name="Elipse 24">
                <a:extLst>
                  <a:ext uri="{FF2B5EF4-FFF2-40B4-BE49-F238E27FC236}">
                    <a16:creationId xmlns:a16="http://schemas.microsoft.com/office/drawing/2014/main" id="{6C3B22F0-FDAC-6F73-A468-2B6F58853BC7}"/>
                  </a:ext>
                </a:extLst>
              </p:cNvPr>
              <p:cNvSpPr/>
              <p:nvPr/>
            </p:nvSpPr>
            <p:spPr>
              <a:xfrm>
                <a:off x="6544428" y="1487168"/>
                <a:ext cx="641304" cy="641304"/>
              </a:xfrm>
              <a:prstGeom prst="ellipse">
                <a:avLst/>
              </a:prstGeom>
              <a:gradFill>
                <a:gsLst>
                  <a:gs pos="0">
                    <a:srgbClr val="C00000">
                      <a:alpha val="73000"/>
                    </a:srgbClr>
                  </a:gs>
                  <a:gs pos="99115">
                    <a:srgbClr val="FF0000"/>
                  </a:gs>
                  <a:gs pos="61000">
                    <a:srgbClr val="C00000">
                      <a:alpha val="92000"/>
                    </a:srgbClr>
                  </a:gs>
                </a:gsLst>
                <a:lin ang="20400000" scaled="0"/>
              </a:gradFill>
              <a:ln w="57150">
                <a:solidFill>
                  <a:schemeClr val="bg1"/>
                </a:solidFill>
              </a:ln>
              <a:effectLst>
                <a:outerShdw blurRad="127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26" name="Gráfico 25">
                <a:extLst>
                  <a:ext uri="{FF2B5EF4-FFF2-40B4-BE49-F238E27FC236}">
                    <a16:creationId xmlns:a16="http://schemas.microsoft.com/office/drawing/2014/main" id="{D6EF570D-E336-765B-C5F7-FB889E156E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6671994" y="1614734"/>
                <a:ext cx="386171" cy="386171"/>
              </a:xfrm>
              <a:prstGeom prst="rect">
                <a:avLst/>
              </a:prstGeom>
            </p:spPr>
          </p:pic>
        </p:grpSp>
        <p:sp>
          <p:nvSpPr>
            <p:cNvPr id="28" name="Retângulo: Cantos Arredondados 6">
              <a:extLst>
                <a:ext uri="{FF2B5EF4-FFF2-40B4-BE49-F238E27FC236}">
                  <a16:creationId xmlns:a16="http://schemas.microsoft.com/office/drawing/2014/main" id="{7890788B-448B-8588-D68D-E7297DC8CCFB}"/>
                </a:ext>
              </a:extLst>
            </p:cNvPr>
            <p:cNvSpPr/>
            <p:nvPr/>
          </p:nvSpPr>
          <p:spPr>
            <a:xfrm>
              <a:off x="5791467" y="4346334"/>
              <a:ext cx="5631244" cy="2404796"/>
            </a:xfrm>
            <a:prstGeom prst="roundRect">
              <a:avLst>
                <a:gd name="adj" fmla="val 10599"/>
              </a:avLst>
            </a:prstGeom>
            <a:solidFill>
              <a:schemeClr val="bg1">
                <a:alpha val="80000"/>
              </a:schemeClr>
            </a:solidFill>
            <a:ln>
              <a:solidFill>
                <a:schemeClr val="bg1"/>
              </a:solidFill>
            </a:ln>
            <a:effectLst>
              <a:outerShdw blurRad="254000" dist="38100" dir="27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1BDE170A-7006-038A-6C37-8298F9FF4951}"/>
                </a:ext>
              </a:extLst>
            </p:cNvPr>
            <p:cNvSpPr/>
            <p:nvPr/>
          </p:nvSpPr>
          <p:spPr>
            <a:xfrm>
              <a:off x="5966762" y="4451122"/>
              <a:ext cx="3834192" cy="286158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pt-BR" sz="1200" b="1" u="sng" dirty="0">
                  <a:solidFill>
                    <a:srgbClr val="FF0000"/>
                  </a:solidFill>
                  <a:latin typeface="AMX"/>
                </a:rPr>
                <a:t>DICAS E BOAS </a:t>
              </a:r>
              <a:r>
                <a:rPr lang="pt-BR" sz="1200" b="1" u="sng">
                  <a:solidFill>
                    <a:srgbClr val="FF0000"/>
                  </a:solidFill>
                  <a:latin typeface="AMX"/>
                </a:rPr>
                <a:t>PRÁTICAS:</a:t>
              </a:r>
              <a:endParaRPr lang="pt-BR" sz="1200" b="1" u="sng" dirty="0">
                <a:solidFill>
                  <a:srgbClr val="FF0000"/>
                </a:solidFill>
                <a:latin typeface="AMX"/>
              </a:endParaRPr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E8640FE5-C6C0-4ECF-6240-DF4EECEA3782}"/>
                </a:ext>
              </a:extLst>
            </p:cNvPr>
            <p:cNvSpPr/>
            <p:nvPr/>
          </p:nvSpPr>
          <p:spPr>
            <a:xfrm>
              <a:off x="5966103" y="4726495"/>
              <a:ext cx="5106718" cy="2115964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171450" lvl="1" indent="-171450" fontAlgn="base">
                <a:spcAft>
                  <a:spcPts val="300"/>
                </a:spcAft>
                <a:buClr>
                  <a:schemeClr val="tx1">
                    <a:lumMod val="50000"/>
                    <a:lumOff val="50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pt-BR" sz="1100" dirty="0">
                  <a:solidFill>
                    <a:srgbClr val="2E3336"/>
                  </a:solidFill>
                  <a:latin typeface="AMX"/>
                </a:rPr>
                <a:t>Dados incorretos podem causar reprovação e bloqueio do endereço;</a:t>
              </a:r>
            </a:p>
            <a:p>
              <a:pPr marL="171450" lvl="0" indent="-171450" fontAlgn="base">
                <a:buClr>
                  <a:schemeClr val="tx1">
                    <a:lumMod val="50000"/>
                    <a:lumOff val="50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pt-BR" sz="1100" dirty="0">
                  <a:solidFill>
                    <a:srgbClr val="2E3336"/>
                  </a:solidFill>
                  <a:latin typeface="AMX"/>
                </a:rPr>
                <a:t>Sempre consulte o status via SGD;</a:t>
              </a:r>
            </a:p>
            <a:p>
              <a:pPr marL="171450" lvl="0" indent="-171450" fontAlgn="base">
                <a:buClr>
                  <a:schemeClr val="tx1">
                    <a:lumMod val="50000"/>
                    <a:lumOff val="50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pt-BR" sz="1100" dirty="0">
                  <a:solidFill>
                    <a:srgbClr val="2E3336"/>
                  </a:solidFill>
                  <a:latin typeface="AMX"/>
                </a:rPr>
                <a:t>Endereços fora do padrão (ex.: “Casa 100 e solicitar criação </a:t>
              </a:r>
              <a:r>
                <a:rPr lang="pt-BR" sz="1100" dirty="0" err="1">
                  <a:solidFill>
                    <a:srgbClr val="2E3336"/>
                  </a:solidFill>
                  <a:latin typeface="AMX"/>
                </a:rPr>
                <a:t>Apt</a:t>
              </a:r>
              <a:r>
                <a:rPr lang="pt-BR" sz="1100" dirty="0">
                  <a:solidFill>
                    <a:srgbClr val="2E3336"/>
                  </a:solidFill>
                  <a:latin typeface="AMX"/>
                </a:rPr>
                <a:t> 100) serão reprovados na análise do GED;</a:t>
              </a:r>
            </a:p>
            <a:p>
              <a:pPr marL="171450" lvl="0" indent="-171450" fontAlgn="base">
                <a:buClr>
                  <a:schemeClr val="tx1">
                    <a:lumMod val="50000"/>
                    <a:lumOff val="50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pt-BR" sz="1100" dirty="0">
                  <a:solidFill>
                    <a:srgbClr val="2E3336"/>
                  </a:solidFill>
                  <a:latin typeface="AMX"/>
                </a:rPr>
                <a:t>Insira referências complementares nas observações (ex.: “Casa 100 ao lado do nº 200”);</a:t>
              </a:r>
            </a:p>
            <a:p>
              <a:pPr marL="171450" lvl="0" indent="-171450" fontAlgn="base">
                <a:buClr>
                  <a:schemeClr val="tx1">
                    <a:lumMod val="50000"/>
                    <a:lumOff val="50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pt-BR" sz="1100" dirty="0">
                  <a:solidFill>
                    <a:srgbClr val="2E3336"/>
                  </a:solidFill>
                  <a:latin typeface="AMX"/>
                </a:rPr>
                <a:t>Salve e aguarde código HP gerado, para consultar status no </a:t>
              </a:r>
              <a:r>
                <a:rPr lang="pt-BR" sz="1100" dirty="0" err="1">
                  <a:solidFill>
                    <a:srgbClr val="2E3336"/>
                  </a:solidFill>
                  <a:latin typeface="AMX"/>
                </a:rPr>
                <a:t>Netsales</a:t>
              </a:r>
              <a:r>
                <a:rPr lang="pt-BR" sz="1100" dirty="0">
                  <a:solidFill>
                    <a:srgbClr val="2E3336"/>
                  </a:solidFill>
                  <a:latin typeface="AMX"/>
                </a:rPr>
                <a:t>/SGD.</a:t>
              </a:r>
            </a:p>
            <a:p>
              <a:pPr marL="228600" indent="-228600">
                <a:buFont typeface="Arial" panose="020B0604020202020204" pitchFamily="34" charset="0"/>
                <a:buChar char="•"/>
              </a:pPr>
              <a:endParaRPr lang="pt-BR" sz="1100" dirty="0">
                <a:solidFill>
                  <a:srgbClr val="2E3336"/>
                </a:solidFill>
                <a:latin typeface="AMX"/>
              </a:endParaRPr>
            </a:p>
            <a:p>
              <a:pPr fontAlgn="base"/>
              <a:r>
                <a:rPr lang="pt-BR" sz="1100" b="1" dirty="0">
                  <a:solidFill>
                    <a:srgbClr val="2E3336"/>
                  </a:solidFill>
                  <a:latin typeface="AMX"/>
                </a:rPr>
                <a:t>Para mais informações sobre o processo consulte o Fique Ligado: </a:t>
              </a:r>
              <a:r>
                <a:rPr lang="pt-BR" sz="1100" b="1" dirty="0">
                  <a:solidFill>
                    <a:srgbClr val="2E3336"/>
                  </a:solidFill>
                  <a:latin typeface="AMX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http://novofiqueligado/produtoseservicos/cadastrodavenda/ProcessodeEndereco.ashx</a:t>
              </a:r>
              <a:endParaRPr lang="pt-BR" sz="1100" b="1" dirty="0">
                <a:solidFill>
                  <a:srgbClr val="2E3336"/>
                </a:solidFill>
                <a:latin typeface="AMX"/>
              </a:endParaRPr>
            </a:p>
          </p:txBody>
        </p:sp>
        <p:sp>
          <p:nvSpPr>
            <p:cNvPr id="31" name="Retângulo: Cantos Arredondados 30">
              <a:extLst>
                <a:ext uri="{FF2B5EF4-FFF2-40B4-BE49-F238E27FC236}">
                  <a16:creationId xmlns:a16="http://schemas.microsoft.com/office/drawing/2014/main" id="{FFDFE1CE-3076-C153-7D7B-A6ED172E46C0}"/>
                </a:ext>
              </a:extLst>
            </p:cNvPr>
            <p:cNvSpPr/>
            <p:nvPr/>
          </p:nvSpPr>
          <p:spPr>
            <a:xfrm>
              <a:off x="132449" y="591623"/>
              <a:ext cx="5373663" cy="6157611"/>
            </a:xfrm>
            <a:prstGeom prst="roundRect">
              <a:avLst>
                <a:gd name="adj" fmla="val 5047"/>
              </a:avLst>
            </a:prstGeom>
            <a:solidFill>
              <a:schemeClr val="bg1">
                <a:alpha val="80000"/>
              </a:schemeClr>
            </a:solidFill>
            <a:ln>
              <a:solidFill>
                <a:schemeClr val="bg1"/>
              </a:solidFill>
            </a:ln>
            <a:effectLst>
              <a:outerShdw blurRad="254000" dist="38100" dir="27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   </a:t>
              </a:r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49A78122-AAFF-BF37-1365-33A0CA522708}"/>
                </a:ext>
              </a:extLst>
            </p:cNvPr>
            <p:cNvSpPr/>
            <p:nvPr/>
          </p:nvSpPr>
          <p:spPr>
            <a:xfrm>
              <a:off x="365431" y="799101"/>
              <a:ext cx="5013441" cy="6007261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171450" indent="-171450" fontAlgn="base">
                <a:buFont typeface="Arial" panose="020B0604020202020204" pitchFamily="34" charset="0"/>
                <a:buChar char="•"/>
              </a:pPr>
              <a:r>
                <a:rPr lang="pt-BR" sz="1200" b="1" dirty="0">
                  <a:solidFill>
                    <a:srgbClr val="FF0000"/>
                  </a:solidFill>
                  <a:latin typeface="AMX"/>
                </a:rPr>
                <a:t>Regras: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pt-BR" sz="1100" dirty="0">
                <a:solidFill>
                  <a:srgbClr val="2E3336"/>
                </a:solidFill>
                <a:latin typeface="AMX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pt-BR" sz="1100" dirty="0">
                  <a:solidFill>
                    <a:srgbClr val="2E3336"/>
                  </a:solidFill>
                  <a:latin typeface="AMX"/>
                </a:rPr>
                <a:t>As informações da proposta/ pedido devem estar completos, incluindo a checagem de crédito;</a:t>
              </a:r>
              <a:endParaRPr lang="pt-BR" dirty="0">
                <a:ea typeface="Calibri"/>
                <a:cs typeface="Calibri"/>
              </a:endParaRPr>
            </a:p>
            <a:p>
              <a:pPr marL="171450" lvl="0" indent="-171450" fontAlgn="base">
                <a:buFont typeface="Arial" panose="020B0604020202020204" pitchFamily="34" charset="0"/>
                <a:buChar char="•"/>
              </a:pPr>
              <a:endParaRPr lang="pt-BR" sz="1100" dirty="0">
                <a:solidFill>
                  <a:srgbClr val="2E3336"/>
                </a:solidFill>
                <a:latin typeface="AMX"/>
              </a:endParaRPr>
            </a:p>
            <a:p>
              <a:pPr marL="171450" lvl="0" indent="-171450" fontAlgn="base">
                <a:buFont typeface="Arial" panose="020B0604020202020204" pitchFamily="34" charset="0"/>
                <a:buChar char="•"/>
              </a:pPr>
              <a:r>
                <a:rPr lang="pt-BR" sz="1100" dirty="0">
                  <a:solidFill>
                    <a:srgbClr val="2E3336"/>
                  </a:solidFill>
                  <a:latin typeface="AMX"/>
                </a:rPr>
                <a:t>Quando o número não estiver disponível: Pesquise o número mais próximo para verificar viabilidade técnica;</a:t>
              </a:r>
            </a:p>
            <a:p>
              <a:pPr marL="171450" lvl="0" indent="-171450" fontAlgn="base">
                <a:buFont typeface="Arial" panose="020B0604020202020204" pitchFamily="34" charset="0"/>
                <a:buChar char="•"/>
              </a:pPr>
              <a:endParaRPr lang="pt-BR" sz="1100" dirty="0">
                <a:solidFill>
                  <a:srgbClr val="2E3336"/>
                </a:solidFill>
                <a:latin typeface="AMX"/>
              </a:endParaRPr>
            </a:p>
            <a:p>
              <a:pPr marL="171450" indent="-171450" fontAlgn="base">
                <a:buFont typeface="Arial" panose="020B0604020202020204" pitchFamily="34" charset="0"/>
                <a:buChar char="•"/>
              </a:pPr>
              <a:r>
                <a:rPr lang="pt-BR" sz="1100" dirty="0">
                  <a:solidFill>
                    <a:srgbClr val="2E3336"/>
                  </a:solidFill>
                  <a:latin typeface="AMX"/>
                </a:rPr>
                <a:t>Para endereços sem número (s/n), usar número padrão “99999” (obrigatório, fora do padrão será rejeitado);</a:t>
              </a:r>
            </a:p>
            <a:p>
              <a:pPr marL="171450" indent="-171450" fontAlgn="base">
                <a:buFont typeface="Arial" panose="020B0604020202020204" pitchFamily="34" charset="0"/>
                <a:buChar char="•"/>
              </a:pPr>
              <a:endParaRPr lang="pt-BR" sz="1100" dirty="0">
                <a:solidFill>
                  <a:srgbClr val="2E3336"/>
                </a:solidFill>
                <a:latin typeface="AMX"/>
              </a:endParaRPr>
            </a:p>
            <a:p>
              <a:pPr marL="171450" indent="-171450" fontAlgn="base">
                <a:buFont typeface="Arial" panose="020B0604020202020204" pitchFamily="34" charset="0"/>
                <a:buChar char="•"/>
              </a:pPr>
              <a:r>
                <a:rPr lang="pt-BR" sz="1100" dirty="0">
                  <a:solidFill>
                    <a:srgbClr val="2E3336"/>
                  </a:solidFill>
                  <a:latin typeface="AMX"/>
                </a:rPr>
                <a:t>Criação de HP em múltiplos deve seguir uma ordem: O primeiro complemento é Bloco/Torre, depois o complemento dos </a:t>
              </a:r>
              <a:r>
                <a:rPr lang="pt-BR" sz="1100" dirty="0" err="1">
                  <a:solidFill>
                    <a:srgbClr val="2E3336"/>
                  </a:solidFill>
                  <a:latin typeface="AMX"/>
                </a:rPr>
                <a:t>HPs</a:t>
              </a:r>
              <a:r>
                <a:rPr lang="pt-BR" sz="1100" dirty="0">
                  <a:solidFill>
                    <a:srgbClr val="2E3336"/>
                  </a:solidFill>
                  <a:latin typeface="AMX"/>
                </a:rPr>
                <a:t> como salas, apartamentos, conjuntos </a:t>
              </a:r>
              <a:r>
                <a:rPr lang="pt-BR" sz="1100" dirty="0" err="1">
                  <a:solidFill>
                    <a:srgbClr val="2E3336"/>
                  </a:solidFill>
                  <a:latin typeface="AMX"/>
                </a:rPr>
                <a:t>etc</a:t>
              </a:r>
              <a:r>
                <a:rPr lang="pt-BR" sz="1100" dirty="0">
                  <a:solidFill>
                    <a:srgbClr val="2E3336"/>
                  </a:solidFill>
                  <a:latin typeface="AMX"/>
                </a:rPr>
                <a:t>;</a:t>
              </a:r>
            </a:p>
            <a:p>
              <a:pPr lvl="0" fontAlgn="base"/>
              <a:endParaRPr lang="pt-BR" sz="1100" dirty="0">
                <a:solidFill>
                  <a:srgbClr val="2E3336"/>
                </a:solidFill>
                <a:latin typeface="AMX"/>
              </a:endParaRPr>
            </a:p>
            <a:p>
              <a:pPr marL="171450" lvl="0" indent="-171450" fontAlgn="base">
                <a:buFont typeface="Arial" panose="020B0604020202020204" pitchFamily="34" charset="0"/>
                <a:buChar char="•"/>
              </a:pPr>
              <a:r>
                <a:rPr lang="pt-BR" sz="1100" dirty="0">
                  <a:solidFill>
                    <a:srgbClr val="2E3336"/>
                  </a:solidFill>
                  <a:latin typeface="AMX"/>
                </a:rPr>
                <a:t>Após criação do HP, será gerada pendência “Endereço Análise”;</a:t>
              </a:r>
            </a:p>
            <a:p>
              <a:pPr marL="171450" lvl="0" indent="-171450" fontAlgn="base">
                <a:buFont typeface="Arial" panose="020B0604020202020204" pitchFamily="34" charset="0"/>
                <a:buChar char="•"/>
              </a:pPr>
              <a:endParaRPr lang="pt-BR" sz="1100" dirty="0">
                <a:solidFill>
                  <a:srgbClr val="2E3336"/>
                </a:solidFill>
                <a:latin typeface="AMX"/>
              </a:endParaRPr>
            </a:p>
            <a:p>
              <a:pPr marL="171450" indent="-171450" fontAlgn="base">
                <a:buFont typeface="Arial" panose="020B0604020202020204" pitchFamily="34" charset="0"/>
                <a:buChar char="•"/>
              </a:pPr>
              <a:r>
                <a:rPr lang="pt-BR" sz="1100" dirty="0">
                  <a:solidFill>
                    <a:srgbClr val="2E3336"/>
                  </a:solidFill>
                  <a:latin typeface="AMX"/>
                </a:rPr>
                <a:t>Comprovante deve ser anexado no SGD ou enviado para GED;</a:t>
              </a:r>
            </a:p>
            <a:p>
              <a:pPr marL="171450" lvl="0" indent="-171450" fontAlgn="base">
                <a:buFont typeface="Arial" panose="020B0604020202020204" pitchFamily="34" charset="0"/>
                <a:buChar char="•"/>
              </a:pPr>
              <a:endParaRPr lang="pt-BR" sz="1200" dirty="0">
                <a:solidFill>
                  <a:srgbClr val="2E3336"/>
                </a:solidFill>
                <a:latin typeface="DIN OT" panose="020B0504020201020104" pitchFamily="34" charset="0"/>
              </a:endParaRPr>
            </a:p>
            <a:p>
              <a:pPr lvl="0" fontAlgn="base"/>
              <a:r>
                <a:rPr lang="pt-BR" sz="1200" b="1" u="sng" dirty="0">
                  <a:solidFill>
                    <a:srgbClr val="FF0000"/>
                  </a:solidFill>
                  <a:latin typeface="AMX"/>
                </a:rPr>
                <a:t>Tratativa do GED:</a:t>
              </a:r>
            </a:p>
            <a:p>
              <a:pPr marL="171450" lvl="0" indent="-171450" fontAlgn="base">
                <a:buFont typeface="Arial" panose="020B0604020202020204" pitchFamily="34" charset="0"/>
                <a:buChar char="•"/>
              </a:pPr>
              <a:endParaRPr lang="pt-BR" sz="1200" b="1" u="sng" dirty="0">
                <a:solidFill>
                  <a:srgbClr val="FF0000"/>
                </a:solidFill>
                <a:latin typeface="DIN OT" panose="020B0504020201020104" pitchFamily="34" charset="0"/>
              </a:endParaRPr>
            </a:p>
            <a:p>
              <a:pPr marL="171450" lvl="0" indent="-171450" fontAlgn="base">
                <a:buFont typeface="Arial" panose="020B0604020202020204" pitchFamily="34" charset="0"/>
                <a:buChar char="•"/>
              </a:pPr>
              <a:r>
                <a:rPr lang="pt-BR" sz="1100" dirty="0">
                  <a:solidFill>
                    <a:srgbClr val="2E3336"/>
                  </a:solidFill>
                  <a:latin typeface="AMX"/>
                </a:rPr>
                <a:t>O GED só analisará propostas com crédito APROVADO;</a:t>
              </a:r>
            </a:p>
            <a:p>
              <a:pPr marL="171450" lvl="0" indent="-171450" fontAlgn="base">
                <a:buFont typeface="Arial" panose="020B0604020202020204" pitchFamily="34" charset="0"/>
                <a:buChar char="•"/>
              </a:pPr>
              <a:endParaRPr lang="pt-BR" sz="1100" dirty="0">
                <a:solidFill>
                  <a:srgbClr val="2E3336"/>
                </a:solidFill>
                <a:latin typeface="AMX"/>
              </a:endParaRPr>
            </a:p>
            <a:p>
              <a:pPr marL="171450" lvl="0" indent="-171450" fontAlgn="base">
                <a:buFont typeface="Arial" panose="020B0604020202020204" pitchFamily="34" charset="0"/>
                <a:buChar char="•"/>
              </a:pPr>
              <a:r>
                <a:rPr lang="pt-BR" sz="1100" dirty="0">
                  <a:solidFill>
                    <a:srgbClr val="2E3336"/>
                  </a:solidFill>
                  <a:latin typeface="AMX"/>
                </a:rPr>
                <a:t>O GED aguarda até 5 dias para checagem de crédito; caso não ocorra, o HP será cancelado e deverá ser criado novamente;</a:t>
              </a:r>
            </a:p>
            <a:p>
              <a:pPr marL="171450" lvl="0" indent="-171450" fontAlgn="base">
                <a:buFont typeface="Arial" panose="020B0604020202020204" pitchFamily="34" charset="0"/>
                <a:buChar char="•"/>
              </a:pPr>
              <a:endParaRPr lang="pt-BR" sz="1100" dirty="0">
                <a:solidFill>
                  <a:srgbClr val="2E3336"/>
                </a:solidFill>
                <a:latin typeface="AMX"/>
              </a:endParaRPr>
            </a:p>
            <a:p>
              <a:pPr marL="171450" lvl="0" indent="-171450" fontAlgn="base">
                <a:buFont typeface="Arial" panose="020B0604020202020204" pitchFamily="34" charset="0"/>
                <a:buChar char="•"/>
              </a:pPr>
              <a:r>
                <a:rPr lang="pt-BR" sz="1100" dirty="0">
                  <a:solidFill>
                    <a:srgbClr val="2E3336"/>
                  </a:solidFill>
                  <a:latin typeface="AMX"/>
                </a:rPr>
                <a:t>Nome e telefone são usados para contato na vistoria; dados incorretos podem causar reprovação e bloqueio do endereço;</a:t>
              </a:r>
            </a:p>
            <a:p>
              <a:pPr marL="171450" lvl="0" indent="-171450" fontAlgn="base">
                <a:buFont typeface="Arial" panose="020B0604020202020204" pitchFamily="34" charset="0"/>
                <a:buChar char="•"/>
              </a:pPr>
              <a:endParaRPr lang="pt-BR" sz="1100" dirty="0">
                <a:solidFill>
                  <a:srgbClr val="2E3336"/>
                </a:solidFill>
                <a:highlight>
                  <a:srgbClr val="FFFF00"/>
                </a:highlight>
                <a:latin typeface="AMX"/>
              </a:endParaRPr>
            </a:p>
            <a:p>
              <a:pPr marL="171450" indent="-171450" fontAlgn="base">
                <a:buFont typeface="Arial" panose="020B0604020202020204" pitchFamily="34" charset="0"/>
                <a:buChar char="•"/>
              </a:pPr>
              <a:r>
                <a:rPr lang="pt-BR" sz="1100" dirty="0">
                  <a:solidFill>
                    <a:srgbClr val="2E3336"/>
                  </a:solidFill>
                  <a:latin typeface="AMX"/>
                </a:rPr>
                <a:t>SLA vistoria SDU 4 dias / SLA vistoria MDU 6 dias;</a:t>
              </a:r>
            </a:p>
            <a:p>
              <a:pPr marL="171450" indent="-171450" fontAlgn="base">
                <a:buFont typeface="Arial" panose="020B0604020202020204" pitchFamily="34" charset="0"/>
                <a:buChar char="•"/>
              </a:pPr>
              <a:endParaRPr lang="pt-BR" sz="1100" dirty="0">
                <a:solidFill>
                  <a:srgbClr val="2E3336"/>
                </a:solidFill>
                <a:latin typeface="AMX"/>
              </a:endParaRPr>
            </a:p>
            <a:p>
              <a:pPr marL="171450" indent="-171450" fontAlgn="base">
                <a:buFont typeface="Arial" panose="020B0604020202020204" pitchFamily="34" charset="0"/>
                <a:buChar char="•"/>
              </a:pPr>
              <a:r>
                <a:rPr lang="pt-BR" sz="1100" dirty="0">
                  <a:solidFill>
                    <a:srgbClr val="2E3336"/>
                  </a:solidFill>
                  <a:latin typeface="AMX"/>
                </a:rPr>
                <a:t>O comprovante não é obrigatório, mas facilitará a localização do endereço nas bases do GED, logo, a liberação do endereço. </a:t>
              </a:r>
            </a:p>
          </p:txBody>
        </p:sp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id="{5EF56DFA-EC6B-4FD6-7AA4-D3D92B552301}"/>
                </a:ext>
              </a:extLst>
            </p:cNvPr>
            <p:cNvGrpSpPr/>
            <p:nvPr/>
          </p:nvGrpSpPr>
          <p:grpSpPr>
            <a:xfrm>
              <a:off x="164562" y="555962"/>
              <a:ext cx="396155" cy="367066"/>
              <a:chOff x="1464684" y="1487168"/>
              <a:chExt cx="641304" cy="641304"/>
            </a:xfrm>
          </p:grpSpPr>
          <p:sp>
            <p:nvSpPr>
              <p:cNvPr id="34" name="Elipse 33">
                <a:extLst>
                  <a:ext uri="{FF2B5EF4-FFF2-40B4-BE49-F238E27FC236}">
                    <a16:creationId xmlns:a16="http://schemas.microsoft.com/office/drawing/2014/main" id="{4152A7D8-2ADA-EAC7-939E-D6122B5A2D5E}"/>
                  </a:ext>
                </a:extLst>
              </p:cNvPr>
              <p:cNvSpPr/>
              <p:nvPr/>
            </p:nvSpPr>
            <p:spPr>
              <a:xfrm>
                <a:off x="1464684" y="1487168"/>
                <a:ext cx="641304" cy="641304"/>
              </a:xfrm>
              <a:prstGeom prst="ellipse">
                <a:avLst/>
              </a:prstGeom>
              <a:gradFill>
                <a:gsLst>
                  <a:gs pos="0">
                    <a:srgbClr val="C00000">
                      <a:alpha val="73000"/>
                    </a:srgbClr>
                  </a:gs>
                  <a:gs pos="99115">
                    <a:srgbClr val="FF0000"/>
                  </a:gs>
                  <a:gs pos="61000">
                    <a:srgbClr val="C00000">
                      <a:alpha val="92000"/>
                    </a:srgbClr>
                  </a:gs>
                </a:gsLst>
                <a:lin ang="20400000" scaled="0"/>
              </a:gradFill>
              <a:ln w="57150">
                <a:solidFill>
                  <a:schemeClr val="bg1"/>
                </a:solidFill>
              </a:ln>
              <a:effectLst>
                <a:outerShdw blurRad="127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35" name="Gráfico 34">
                <a:extLst>
                  <a:ext uri="{FF2B5EF4-FFF2-40B4-BE49-F238E27FC236}">
                    <a16:creationId xmlns:a16="http://schemas.microsoft.com/office/drawing/2014/main" id="{1C8420A7-656E-EF02-0313-E66D4D59C8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570861" y="1585474"/>
                <a:ext cx="428951" cy="428951"/>
              </a:xfrm>
              <a:prstGeom prst="rect">
                <a:avLst/>
              </a:prstGeom>
            </p:spPr>
          </p:pic>
        </p:grpSp>
        <p:sp>
          <p:nvSpPr>
            <p:cNvPr id="36" name="Elipse 35">
              <a:extLst>
                <a:ext uri="{FF2B5EF4-FFF2-40B4-BE49-F238E27FC236}">
                  <a16:creationId xmlns:a16="http://schemas.microsoft.com/office/drawing/2014/main" id="{F90DB8CB-FAEE-E1C5-2A25-AEF7F78B7356}"/>
                </a:ext>
              </a:extLst>
            </p:cNvPr>
            <p:cNvSpPr/>
            <p:nvPr/>
          </p:nvSpPr>
          <p:spPr>
            <a:xfrm>
              <a:off x="5552453" y="4125402"/>
              <a:ext cx="477411" cy="446598"/>
            </a:xfrm>
            <a:prstGeom prst="ellipse">
              <a:avLst/>
            </a:prstGeom>
            <a:gradFill>
              <a:gsLst>
                <a:gs pos="0">
                  <a:srgbClr val="C00000">
                    <a:alpha val="73000"/>
                  </a:srgbClr>
                </a:gs>
                <a:gs pos="99115">
                  <a:srgbClr val="FF0000"/>
                </a:gs>
                <a:gs pos="61000">
                  <a:srgbClr val="C00000">
                    <a:alpha val="92000"/>
                  </a:srgbClr>
                </a:gs>
              </a:gsLst>
              <a:lin ang="20400000" scaled="0"/>
            </a:gradFill>
            <a:ln w="57150">
              <a:solidFill>
                <a:schemeClr val="bg1"/>
              </a:solidFill>
            </a:ln>
            <a:effectLst>
              <a:outerShdw blurRad="127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7" name="Gráfico 36">
              <a:extLst>
                <a:ext uri="{FF2B5EF4-FFF2-40B4-BE49-F238E27FC236}">
                  <a16:creationId xmlns:a16="http://schemas.microsoft.com/office/drawing/2014/main" id="{9FF33027-DB7F-37CA-FC7D-40E46C368147}"/>
                </a:ext>
              </a:extLst>
            </p:cNvPr>
            <p:cNvPicPr>
              <a:picLocks noChangeAspect="1"/>
            </p:cNvPicPr>
            <p:nvPr/>
          </p:nvPicPr>
          <p:blipFill>
            <a:blip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41728" y="4193684"/>
              <a:ext cx="317931" cy="317931"/>
            </a:xfrm>
            <a:prstGeom prst="rect">
              <a:avLst/>
            </a:prstGeom>
          </p:spPr>
        </p:pic>
      </p:grpSp>
      <p:pic>
        <p:nvPicPr>
          <p:cNvPr id="12" name="Imagem 11" descr="Logotipo&#10;&#10;O conteúdo gerado por IA pode estar incorreto.">
            <a:extLst>
              <a:ext uri="{FF2B5EF4-FFF2-40B4-BE49-F238E27FC236}">
                <a16:creationId xmlns:a16="http://schemas.microsoft.com/office/drawing/2014/main" id="{E80CE776-16E6-46C0-6CF0-C31482471C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41FCD1DB-3AC2-6662-4CE8-8FEBE494F0F2}"/>
              </a:ext>
            </a:extLst>
          </p:cNvPr>
          <p:cNvGrpSpPr/>
          <p:nvPr/>
        </p:nvGrpSpPr>
        <p:grpSpPr>
          <a:xfrm>
            <a:off x="-1" y="-1"/>
            <a:ext cx="7082287" cy="461665"/>
            <a:chOff x="0" y="0"/>
            <a:chExt cx="2257641" cy="440219"/>
          </a:xfrm>
        </p:grpSpPr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6F5639AE-C37A-E348-F69D-B7BFECF30DA9}"/>
                </a:ext>
              </a:extLst>
            </p:cNvPr>
            <p:cNvSpPr txBox="1"/>
            <p:nvPr/>
          </p:nvSpPr>
          <p:spPr>
            <a:xfrm>
              <a:off x="0" y="0"/>
              <a:ext cx="2257641" cy="44021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2400" b="1" dirty="0">
                  <a:latin typeface="AMX"/>
                </a:rPr>
                <a:t>CRIAÇÃO DE HP</a:t>
              </a:r>
              <a:endParaRPr lang="pt-BR" dirty="0"/>
            </a:p>
          </p:txBody>
        </p:sp>
        <p:cxnSp>
          <p:nvCxnSpPr>
            <p:cNvPr id="9" name="Straight Connector 17">
              <a:extLst>
                <a:ext uri="{FF2B5EF4-FFF2-40B4-BE49-F238E27FC236}">
                  <a16:creationId xmlns:a16="http://schemas.microsoft.com/office/drawing/2014/main" id="{CA8B57B8-A2AC-88A9-1379-DF4A71179A65}"/>
                </a:ext>
              </a:extLst>
            </p:cNvPr>
            <p:cNvCxnSpPr>
              <a:cxnSpLocks/>
            </p:cNvCxnSpPr>
            <p:nvPr/>
          </p:nvCxnSpPr>
          <p:spPr>
            <a:xfrm>
              <a:off x="34830" y="403521"/>
              <a:ext cx="654122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966408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55D11-5F24-73DB-6FF8-940AB7A03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5552BEF1-53EB-F0D7-47E5-A4C6F64EB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1F1B14D-D1BB-2DCF-B9C1-E02A89A9E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008" y="1456754"/>
            <a:ext cx="7597409" cy="4142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2DCEBE9B-B2CD-95E4-F571-984B8B8D513F}"/>
              </a:ext>
            </a:extLst>
          </p:cNvPr>
          <p:cNvGrpSpPr/>
          <p:nvPr/>
        </p:nvGrpSpPr>
        <p:grpSpPr>
          <a:xfrm>
            <a:off x="9187504" y="3188920"/>
            <a:ext cx="2474016" cy="2626947"/>
            <a:chOff x="9187504" y="3188920"/>
            <a:chExt cx="2474016" cy="2626947"/>
          </a:xfrm>
        </p:grpSpPr>
        <p:sp>
          <p:nvSpPr>
            <p:cNvPr id="5" name="Arredondar Retângulo em um Canto Diagonal 14">
              <a:extLst>
                <a:ext uri="{FF2B5EF4-FFF2-40B4-BE49-F238E27FC236}">
                  <a16:creationId xmlns:a16="http://schemas.microsoft.com/office/drawing/2014/main" id="{46F607E1-038B-E0C4-C872-0789ED156216}"/>
                </a:ext>
              </a:extLst>
            </p:cNvPr>
            <p:cNvSpPr>
              <a:spLocks/>
            </p:cNvSpPr>
            <p:nvPr/>
          </p:nvSpPr>
          <p:spPr>
            <a:xfrm>
              <a:off x="9187504" y="3188920"/>
              <a:ext cx="2474016" cy="2626947"/>
            </a:xfrm>
            <a:prstGeom prst="round2DiagRect">
              <a:avLst/>
            </a:prstGeom>
            <a:noFill/>
            <a:ln w="19050">
              <a:solidFill>
                <a:srgbClr val="88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200" b="1">
                  <a:solidFill>
                    <a:schemeClr val="tx1"/>
                  </a:solidFill>
                  <a:latin typeface="AMX" pitchFamily="2" charset="0"/>
                </a:rPr>
                <a:t>         </a:t>
              </a:r>
            </a:p>
            <a:p>
              <a:endParaRPr lang="pt-BR" sz="1200" b="1">
                <a:solidFill>
                  <a:schemeClr val="tx1"/>
                </a:solidFill>
                <a:latin typeface="AMX" pitchFamily="2" charset="0"/>
              </a:endParaRPr>
            </a:p>
            <a:p>
              <a:endParaRPr lang="pt-BR" sz="1200" b="1">
                <a:solidFill>
                  <a:schemeClr val="tx1"/>
                </a:solidFill>
                <a:latin typeface="AMX" pitchFamily="2" charset="0"/>
              </a:endParaRPr>
            </a:p>
            <a:p>
              <a:endParaRPr lang="pt-BR" sz="1200" b="1">
                <a:solidFill>
                  <a:schemeClr val="tx1"/>
                </a:solidFill>
                <a:latin typeface="AMX" pitchFamily="2" charset="0"/>
              </a:endParaRPr>
            </a:p>
            <a:p>
              <a:r>
                <a:rPr lang="pt-BR" sz="1200" b="1">
                  <a:solidFill>
                    <a:schemeClr val="tx1"/>
                  </a:solidFill>
                  <a:latin typeface="AMX" pitchFamily="2" charset="0"/>
                </a:rPr>
                <a:t>          </a:t>
              </a:r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1D0F8D87-FC76-50CA-2049-66DC33108922}"/>
                </a:ext>
              </a:extLst>
            </p:cNvPr>
            <p:cNvSpPr/>
            <p:nvPr/>
          </p:nvSpPr>
          <p:spPr>
            <a:xfrm>
              <a:off x="9470963" y="3528228"/>
              <a:ext cx="2175183" cy="1908215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pt-BR" sz="1600" dirty="0">
                  <a:latin typeface="AMX" pitchFamily="2" charset="0"/>
                </a:rPr>
                <a:t>     </a:t>
              </a:r>
            </a:p>
            <a:p>
              <a:endParaRPr lang="pt-BR" sz="1600" dirty="0">
                <a:latin typeface="AMX" pitchFamily="2" charset="0"/>
              </a:endParaRPr>
            </a:p>
            <a:p>
              <a:pPr marL="228600" indent="-228600">
                <a:buAutoNum type="arabicPeriod"/>
              </a:pPr>
              <a:r>
                <a:rPr lang="pt-BR" sz="1400" dirty="0">
                  <a:latin typeface="AMX"/>
                </a:rPr>
                <a:t>Flegue a opção</a:t>
              </a:r>
              <a:r>
                <a:rPr lang="pt-BR" sz="1400" b="1" dirty="0">
                  <a:latin typeface="AMX"/>
                </a:rPr>
                <a:t> CEP;</a:t>
              </a:r>
            </a:p>
            <a:p>
              <a:pPr marL="228600" indent="-228600">
                <a:buAutoNum type="arabicPeriod"/>
              </a:pPr>
              <a:endParaRPr lang="pt-BR" sz="1400" dirty="0">
                <a:latin typeface="AMX" pitchFamily="2" charset="0"/>
              </a:endParaRPr>
            </a:p>
            <a:p>
              <a:pPr marL="228600" indent="-228600">
                <a:buAutoNum type="arabicPeriod"/>
              </a:pPr>
              <a:r>
                <a:rPr lang="pt-BR" sz="1400" dirty="0">
                  <a:latin typeface="AMX"/>
                </a:rPr>
                <a:t>Informe o CEP;</a:t>
              </a:r>
            </a:p>
            <a:p>
              <a:pPr marL="228600" indent="-228600">
                <a:buAutoNum type="arabicPeriod"/>
              </a:pPr>
              <a:endParaRPr lang="pt-BR" sz="1400" dirty="0">
                <a:latin typeface="AMX" pitchFamily="2" charset="0"/>
              </a:endParaRPr>
            </a:p>
            <a:p>
              <a:pPr marL="228600" indent="-228600">
                <a:buAutoNum type="arabicPeriod"/>
              </a:pPr>
              <a:r>
                <a:rPr lang="pt-BR" sz="1400" dirty="0">
                  <a:latin typeface="AMX"/>
                </a:rPr>
                <a:t>Clique em </a:t>
              </a:r>
              <a:r>
                <a:rPr lang="pt-BR" sz="1400" b="1" dirty="0">
                  <a:latin typeface="AMX"/>
                </a:rPr>
                <a:t>Buscar.</a:t>
              </a:r>
            </a:p>
            <a:p>
              <a:endParaRPr lang="pt-BR" sz="1600" dirty="0">
                <a:latin typeface="AMX" pitchFamily="2" charset="0"/>
              </a:endParaRPr>
            </a:p>
          </p:txBody>
        </p:sp>
      </p:grp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42F7B6FB-9189-E7CE-36E8-B73855BDE1F8}"/>
              </a:ext>
            </a:extLst>
          </p:cNvPr>
          <p:cNvCxnSpPr>
            <a:cxnSpLocks/>
          </p:cNvCxnSpPr>
          <p:nvPr/>
        </p:nvCxnSpPr>
        <p:spPr>
          <a:xfrm>
            <a:off x="853008" y="4960932"/>
            <a:ext cx="531391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80C86F9B-A5C9-05DA-E8FB-0842AE5EA94A}"/>
              </a:ext>
            </a:extLst>
          </p:cNvPr>
          <p:cNvCxnSpPr>
            <a:cxnSpLocks/>
          </p:cNvCxnSpPr>
          <p:nvPr/>
        </p:nvCxnSpPr>
        <p:spPr>
          <a:xfrm>
            <a:off x="700666" y="4275926"/>
            <a:ext cx="531391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FF98E0CE-56AF-69D2-AF6B-CF15626CCF10}"/>
              </a:ext>
            </a:extLst>
          </p:cNvPr>
          <p:cNvCxnSpPr>
            <a:cxnSpLocks/>
          </p:cNvCxnSpPr>
          <p:nvPr/>
        </p:nvCxnSpPr>
        <p:spPr>
          <a:xfrm>
            <a:off x="2563870" y="4960932"/>
            <a:ext cx="531391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Agrupar 6">
            <a:extLst>
              <a:ext uri="{FF2B5EF4-FFF2-40B4-BE49-F238E27FC236}">
                <a16:creationId xmlns:a16="http://schemas.microsoft.com/office/drawing/2014/main" id="{E320775F-555B-1E58-187B-5359C4ACA26A}"/>
              </a:ext>
            </a:extLst>
          </p:cNvPr>
          <p:cNvGrpSpPr/>
          <p:nvPr/>
        </p:nvGrpSpPr>
        <p:grpSpPr>
          <a:xfrm>
            <a:off x="-1" y="-1"/>
            <a:ext cx="7082287" cy="461665"/>
            <a:chOff x="0" y="0"/>
            <a:chExt cx="2257641" cy="440219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F0C06475-A5DA-777C-27B4-4ACDB144ECC2}"/>
                </a:ext>
              </a:extLst>
            </p:cNvPr>
            <p:cNvSpPr txBox="1"/>
            <p:nvPr/>
          </p:nvSpPr>
          <p:spPr>
            <a:xfrm>
              <a:off x="0" y="0"/>
              <a:ext cx="2257641" cy="44021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2400" b="1" dirty="0">
                  <a:latin typeface="AMX"/>
                </a:rPr>
                <a:t>CADASTRO DO ENDEREÇO</a:t>
              </a:r>
              <a:endParaRPr lang="pt-BR" dirty="0"/>
            </a:p>
          </p:txBody>
        </p:sp>
        <p:cxnSp>
          <p:nvCxnSpPr>
            <p:cNvPr id="13" name="Straight Connector 17">
              <a:extLst>
                <a:ext uri="{FF2B5EF4-FFF2-40B4-BE49-F238E27FC236}">
                  <a16:creationId xmlns:a16="http://schemas.microsoft.com/office/drawing/2014/main" id="{ADB9801F-3FE8-5E2B-1691-820F450CEB65}"/>
                </a:ext>
              </a:extLst>
            </p:cNvPr>
            <p:cNvCxnSpPr>
              <a:cxnSpLocks/>
            </p:cNvCxnSpPr>
            <p:nvPr/>
          </p:nvCxnSpPr>
          <p:spPr>
            <a:xfrm>
              <a:off x="34830" y="403521"/>
              <a:ext cx="1067252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655284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CE755-4210-2BCD-A36B-99E8B6E31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4895407B-4AD4-7CC2-F758-823DB06D5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5" name="Arredondar Retângulo em um Canto Diagonal 14">
            <a:extLst>
              <a:ext uri="{FF2B5EF4-FFF2-40B4-BE49-F238E27FC236}">
                <a16:creationId xmlns:a16="http://schemas.microsoft.com/office/drawing/2014/main" id="{FECF42DA-01DC-769D-D9C8-6580A20CFA3B}"/>
              </a:ext>
            </a:extLst>
          </p:cNvPr>
          <p:cNvSpPr>
            <a:spLocks/>
          </p:cNvSpPr>
          <p:nvPr/>
        </p:nvSpPr>
        <p:spPr>
          <a:xfrm>
            <a:off x="8347199" y="1816101"/>
            <a:ext cx="3176305" cy="4676884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t-BR" sz="1400" dirty="0">
                <a:solidFill>
                  <a:schemeClr val="tx1"/>
                </a:solidFill>
                <a:latin typeface="AMX"/>
              </a:rPr>
              <a:t>Seguiremos com:</a:t>
            </a:r>
          </a:p>
          <a:p>
            <a:pPr marL="228600" indent="-228600">
              <a:buAutoNum type="arabicPeriod"/>
            </a:pPr>
            <a:endParaRPr lang="pt-BR" sz="1400" dirty="0">
              <a:solidFill>
                <a:schemeClr val="tx1"/>
              </a:solidFill>
              <a:latin typeface="AMX"/>
            </a:endParaRPr>
          </a:p>
          <a:p>
            <a:pPr marL="228600" indent="-228600">
              <a:buAutoNum type="arabicPeriod"/>
            </a:pPr>
            <a:r>
              <a:rPr lang="pt-BR" sz="1400" dirty="0">
                <a:solidFill>
                  <a:schemeClr val="tx1"/>
                </a:solidFill>
                <a:latin typeface="AMX"/>
              </a:rPr>
              <a:t>       Informe o número que deseja criar</a:t>
            </a:r>
            <a:endParaRPr lang="pt-BR" sz="1400" dirty="0">
              <a:solidFill>
                <a:schemeClr val="tx1"/>
              </a:solidFill>
              <a:latin typeface="AMX"/>
              <a:ea typeface="Calibri"/>
              <a:cs typeface="Calibri"/>
            </a:endParaRPr>
          </a:p>
          <a:p>
            <a:pPr marL="228600" indent="-228600">
              <a:buAutoNum type="arabicPeriod"/>
            </a:pPr>
            <a:endParaRPr lang="pt-BR" sz="1400" dirty="0">
              <a:solidFill>
                <a:schemeClr val="tx1"/>
              </a:solidFill>
              <a:latin typeface="AMX" pitchFamily="2" charset="0"/>
            </a:endParaRPr>
          </a:p>
          <a:p>
            <a:pPr marL="228600" indent="-228600">
              <a:buAutoNum type="arabicPeriod"/>
            </a:pPr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       Selecione o tipo de complemento</a:t>
            </a:r>
          </a:p>
          <a:p>
            <a:pPr marL="228600" indent="-228600">
              <a:buAutoNum type="arabicPeriod"/>
            </a:pPr>
            <a:endParaRPr lang="pt-BR" sz="1400" dirty="0">
              <a:solidFill>
                <a:schemeClr val="tx1"/>
              </a:solidFill>
              <a:latin typeface="AMX" pitchFamily="2" charset="0"/>
            </a:endParaRPr>
          </a:p>
          <a:p>
            <a:pPr marL="228600" indent="-228600">
              <a:buAutoNum type="arabicPeriod"/>
            </a:pPr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       Informe o complemento (caso necessário mais de um complemento, clique em “Adicionar”</a:t>
            </a:r>
          </a:p>
          <a:p>
            <a:pPr marL="228600" indent="-228600">
              <a:buAutoNum type="arabicPeriod"/>
            </a:pPr>
            <a:endParaRPr lang="pt-BR" sz="1400" dirty="0">
              <a:solidFill>
                <a:schemeClr val="tx1"/>
              </a:solidFill>
              <a:latin typeface="AMX" pitchFamily="2" charset="0"/>
            </a:endParaRPr>
          </a:p>
          <a:p>
            <a:pPr marL="228600" indent="-228600">
              <a:buAutoNum type="arabicPeriod"/>
            </a:pPr>
            <a:r>
              <a:rPr lang="pt-BR" sz="1400" dirty="0">
                <a:solidFill>
                  <a:schemeClr val="tx1"/>
                </a:solidFill>
                <a:latin typeface="AMX"/>
              </a:rPr>
              <a:t>        Informe no campo Comentário o endereço completo </a:t>
            </a:r>
            <a:br>
              <a:rPr lang="pt-BR" sz="1400" dirty="0">
                <a:solidFill>
                  <a:schemeClr val="tx1"/>
                </a:solidFill>
                <a:latin typeface="AMX"/>
              </a:rPr>
            </a:br>
            <a:endParaRPr lang="pt-BR" sz="1400" dirty="0">
              <a:solidFill>
                <a:schemeClr val="tx1"/>
              </a:solidFill>
              <a:latin typeface="AMX"/>
            </a:endParaRPr>
          </a:p>
          <a:p>
            <a:pPr marL="228600" indent="-228600">
              <a:buAutoNum type="arabicPeriod"/>
            </a:pPr>
            <a:r>
              <a:rPr lang="pt-BR" sz="1400" dirty="0">
                <a:solidFill>
                  <a:schemeClr val="tx1"/>
                </a:solidFill>
                <a:latin typeface="AMX"/>
              </a:rPr>
              <a:t>Clique em </a:t>
            </a:r>
            <a:r>
              <a:rPr lang="pt-BR" sz="1400" b="1" dirty="0">
                <a:solidFill>
                  <a:schemeClr val="tx1"/>
                </a:solidFill>
                <a:latin typeface="AMX"/>
              </a:rPr>
              <a:t>SOLICITAR.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FAA64A79-7B07-F25D-4199-B79C904F4948}"/>
              </a:ext>
            </a:extLst>
          </p:cNvPr>
          <p:cNvGrpSpPr/>
          <p:nvPr/>
        </p:nvGrpSpPr>
        <p:grpSpPr>
          <a:xfrm>
            <a:off x="484245" y="1434371"/>
            <a:ext cx="7676014" cy="4237615"/>
            <a:chOff x="395345" y="697771"/>
            <a:chExt cx="7676014" cy="4237615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103FB328-1B66-FC8B-1616-62657FF6D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0979" y="748961"/>
              <a:ext cx="7464385" cy="41864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6A7D9A42-E719-A09F-FE8C-D96117D08094}"/>
                </a:ext>
              </a:extLst>
            </p:cNvPr>
            <p:cNvSpPr/>
            <p:nvPr/>
          </p:nvSpPr>
          <p:spPr>
            <a:xfrm>
              <a:off x="570978" y="697771"/>
              <a:ext cx="7500381" cy="590381"/>
            </a:xfrm>
            <a:prstGeom prst="rect">
              <a:avLst/>
            </a:prstGeom>
            <a:noFill/>
            <a:ln w="38100">
              <a:solidFill>
                <a:srgbClr val="9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0D79B054-9893-014D-A29C-9493EE92F257}"/>
                </a:ext>
              </a:extLst>
            </p:cNvPr>
            <p:cNvGrpSpPr/>
            <p:nvPr/>
          </p:nvGrpSpPr>
          <p:grpSpPr>
            <a:xfrm>
              <a:off x="395345" y="1658932"/>
              <a:ext cx="3698453" cy="2833687"/>
              <a:chOff x="395345" y="1658932"/>
              <a:chExt cx="3698453" cy="2833687"/>
            </a:xfrm>
          </p:grpSpPr>
          <p:cxnSp>
            <p:nvCxnSpPr>
              <p:cNvPr id="26" name="Conector de Seta Reta 25">
                <a:extLst>
                  <a:ext uri="{FF2B5EF4-FFF2-40B4-BE49-F238E27FC236}">
                    <a16:creationId xmlns:a16="http://schemas.microsoft.com/office/drawing/2014/main" id="{3A32D314-AE34-1C5B-EC0A-23268713EC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345" y="1658932"/>
                <a:ext cx="531391" cy="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Conector de Seta Reta 5">
                <a:extLst>
                  <a:ext uri="{FF2B5EF4-FFF2-40B4-BE49-F238E27FC236}">
                    <a16:creationId xmlns:a16="http://schemas.microsoft.com/office/drawing/2014/main" id="{1EDB6BD4-472B-E537-E608-D37D06F143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62407" y="2909087"/>
                <a:ext cx="531391" cy="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Conector de Seta Reta 6">
                <a:extLst>
                  <a:ext uri="{FF2B5EF4-FFF2-40B4-BE49-F238E27FC236}">
                    <a16:creationId xmlns:a16="http://schemas.microsoft.com/office/drawing/2014/main" id="{A1B1E974-17C0-4120-3606-F81E54CAE1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345" y="4492619"/>
                <a:ext cx="531391" cy="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ector de Seta Reta 7">
                <a:extLst>
                  <a:ext uri="{FF2B5EF4-FFF2-40B4-BE49-F238E27FC236}">
                    <a16:creationId xmlns:a16="http://schemas.microsoft.com/office/drawing/2014/main" id="{FEABF4C9-7361-103F-87BF-27C5BE4002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345" y="3825869"/>
                <a:ext cx="531391" cy="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ector de Seta Reta 8">
                <a:extLst>
                  <a:ext uri="{FF2B5EF4-FFF2-40B4-BE49-F238E27FC236}">
                    <a16:creationId xmlns:a16="http://schemas.microsoft.com/office/drawing/2014/main" id="{628E8E4B-5648-D9D3-0038-78F8D76A0F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9189" y="2909087"/>
                <a:ext cx="531391" cy="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BCB04CAB-2DF2-41DD-7201-613EEDC106E0}"/>
              </a:ext>
            </a:extLst>
          </p:cNvPr>
          <p:cNvGrpSpPr/>
          <p:nvPr/>
        </p:nvGrpSpPr>
        <p:grpSpPr>
          <a:xfrm>
            <a:off x="-1" y="-1"/>
            <a:ext cx="7082287" cy="461665"/>
            <a:chOff x="0" y="0"/>
            <a:chExt cx="2257641" cy="440219"/>
          </a:xfrm>
        </p:grpSpPr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5145C1D9-1FF2-1746-183B-76F560F8D198}"/>
                </a:ext>
              </a:extLst>
            </p:cNvPr>
            <p:cNvSpPr txBox="1"/>
            <p:nvPr/>
          </p:nvSpPr>
          <p:spPr>
            <a:xfrm>
              <a:off x="0" y="0"/>
              <a:ext cx="2257641" cy="44021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2400" b="1" dirty="0">
                  <a:latin typeface="AMX"/>
                </a:rPr>
                <a:t>CADASTRO DO ENDEREÇO</a:t>
              </a:r>
              <a:endParaRPr lang="pt-BR" dirty="0"/>
            </a:p>
          </p:txBody>
        </p:sp>
        <p:cxnSp>
          <p:nvCxnSpPr>
            <p:cNvPr id="13" name="Straight Connector 17">
              <a:extLst>
                <a:ext uri="{FF2B5EF4-FFF2-40B4-BE49-F238E27FC236}">
                  <a16:creationId xmlns:a16="http://schemas.microsoft.com/office/drawing/2014/main" id="{F96E7652-1195-6A36-79B8-2D3C9142CD76}"/>
                </a:ext>
              </a:extLst>
            </p:cNvPr>
            <p:cNvCxnSpPr>
              <a:cxnSpLocks/>
            </p:cNvCxnSpPr>
            <p:nvPr/>
          </p:nvCxnSpPr>
          <p:spPr>
            <a:xfrm>
              <a:off x="34830" y="403521"/>
              <a:ext cx="1067252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99207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103B6-B6A7-8350-4384-3FC538467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82C28626-E749-44CE-6B68-716581805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BCDB649-945C-8093-12A4-2565D0632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53" y="723430"/>
            <a:ext cx="8234419" cy="4281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Arredondar Retângulo em um Canto Diagonal 14">
            <a:extLst>
              <a:ext uri="{FF2B5EF4-FFF2-40B4-BE49-F238E27FC236}">
                <a16:creationId xmlns:a16="http://schemas.microsoft.com/office/drawing/2014/main" id="{13A5BBB5-4FB2-4800-C9A7-C11D8D171AA5}"/>
              </a:ext>
            </a:extLst>
          </p:cNvPr>
          <p:cNvSpPr>
            <a:spLocks/>
          </p:cNvSpPr>
          <p:nvPr/>
        </p:nvSpPr>
        <p:spPr>
          <a:xfrm>
            <a:off x="9349819" y="3761620"/>
            <a:ext cx="2205094" cy="2122880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t-BR" sz="1400" b="1" dirty="0">
                <a:solidFill>
                  <a:srgbClr val="FF0000"/>
                </a:solidFill>
                <a:latin typeface="AMX"/>
              </a:rPr>
              <a:t>Atenção!</a:t>
            </a:r>
            <a:endParaRPr lang="pt-BR" sz="1400" dirty="0">
              <a:solidFill>
                <a:srgbClr val="FF0000"/>
              </a:solidFill>
              <a:ea typeface="Calibri"/>
              <a:cs typeface="Calibri"/>
            </a:endParaRPr>
          </a:p>
          <a:p>
            <a:endParaRPr lang="pt-BR" sz="1200" b="1" dirty="0">
              <a:solidFill>
                <a:schemeClr val="tx1"/>
              </a:solidFill>
              <a:latin typeface="AMX"/>
            </a:endParaRPr>
          </a:p>
          <a:p>
            <a:endParaRPr lang="pt-BR" sz="1200" b="1" dirty="0">
              <a:solidFill>
                <a:schemeClr val="tx1"/>
              </a:solidFill>
              <a:latin typeface="AMX"/>
            </a:endParaRPr>
          </a:p>
          <a:p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Para a criação do HP, o pedido deverá passar previamente pela análise de crédito para dar continuidade ao processo."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1015281E-A674-0A71-1C44-7105DC16F0EF}"/>
              </a:ext>
            </a:extLst>
          </p:cNvPr>
          <p:cNvGrpSpPr/>
          <p:nvPr/>
        </p:nvGrpSpPr>
        <p:grpSpPr>
          <a:xfrm>
            <a:off x="-1" y="-1"/>
            <a:ext cx="7082287" cy="461665"/>
            <a:chOff x="0" y="0"/>
            <a:chExt cx="2257641" cy="440219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E3C531E9-5BA1-80C3-C3F0-671C21AE2DA8}"/>
                </a:ext>
              </a:extLst>
            </p:cNvPr>
            <p:cNvSpPr txBox="1"/>
            <p:nvPr/>
          </p:nvSpPr>
          <p:spPr>
            <a:xfrm>
              <a:off x="0" y="0"/>
              <a:ext cx="2257641" cy="44021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2400" b="1" dirty="0">
                  <a:latin typeface="AMX"/>
                </a:rPr>
                <a:t>CADASTRO DO ENDEREÇO</a:t>
              </a:r>
              <a:endParaRPr lang="pt-BR" dirty="0"/>
            </a:p>
          </p:txBody>
        </p:sp>
        <p:cxnSp>
          <p:nvCxnSpPr>
            <p:cNvPr id="7" name="Straight Connector 17">
              <a:extLst>
                <a:ext uri="{FF2B5EF4-FFF2-40B4-BE49-F238E27FC236}">
                  <a16:creationId xmlns:a16="http://schemas.microsoft.com/office/drawing/2014/main" id="{16A7BEB8-BA0B-8BF6-5E0F-FFBF1238364A}"/>
                </a:ext>
              </a:extLst>
            </p:cNvPr>
            <p:cNvCxnSpPr>
              <a:cxnSpLocks/>
            </p:cNvCxnSpPr>
            <p:nvPr/>
          </p:nvCxnSpPr>
          <p:spPr>
            <a:xfrm>
              <a:off x="34830" y="403521"/>
              <a:ext cx="1067252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48258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F3AB9-579F-B58F-1EC3-2BF37193D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359FD3E9-7D58-E328-5A03-FD13C054B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12483C9-FEF6-4C87-F1CC-6004F422BFE8}"/>
              </a:ext>
            </a:extLst>
          </p:cNvPr>
          <p:cNvSpPr txBox="1"/>
          <p:nvPr/>
        </p:nvSpPr>
        <p:spPr>
          <a:xfrm>
            <a:off x="1230205" y="1765233"/>
            <a:ext cx="9560560" cy="292124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pt-BR" sz="1400" b="1" dirty="0">
              <a:latin typeface="AMX"/>
              <a:ea typeface="Lato"/>
              <a:cs typeface="Segoe UI Light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t-BR" sz="1600" b="1">
                <a:latin typeface="AMX"/>
                <a:ea typeface="Lato"/>
                <a:cs typeface="Segoe UI Light"/>
              </a:rPr>
              <a:t>Objetivo do Material: </a:t>
            </a:r>
            <a:r>
              <a:rPr lang="pt-BR" sz="1600" dirty="0">
                <a:latin typeface="AMX"/>
                <a:ea typeface="Lato"/>
                <a:cs typeface="Segoe UI Light"/>
              </a:rPr>
              <a:t>Estabelecer uma regra padrão para utilização da jornada da fixa no Solar.</a:t>
            </a:r>
            <a:endParaRPr lang="pt-BR" sz="1600">
              <a:latin typeface="AMX"/>
              <a:ea typeface="Calibri" panose="020F0502020204030204"/>
              <a:cs typeface="Calibri" panose="020F0502020204030204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pt-BR" sz="1600" b="1" dirty="0">
              <a:latin typeface="AMX" pitchFamily="2" charset="0"/>
              <a:ea typeface="Lato" panose="020F0502020204030203" pitchFamily="34" charset="0"/>
              <a:cs typeface="Segoe UI Light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sz="1600" b="1" dirty="0">
                <a:latin typeface="AMX"/>
                <a:ea typeface="Lato"/>
                <a:cs typeface="Segoe UI Light"/>
              </a:rPr>
              <a:t>Abrangência: </a:t>
            </a:r>
            <a:r>
              <a:rPr lang="pt-BR" sz="1600" dirty="0">
                <a:latin typeface="AMX"/>
                <a:ea typeface="Lato"/>
                <a:cs typeface="Segoe UI Light"/>
              </a:rPr>
              <a:t>Este procedimento aplica-se aos Canais de Vendas Corporativas PME: TOP PME, D2D, INSIDE SALES, AACE FIELD SALES e PAP Indireto PME.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pt-BR" sz="1600" dirty="0">
              <a:latin typeface="AMX" pitchFamily="2" charset="0"/>
              <a:ea typeface="Lato" panose="020F0502020204030203" pitchFamily="34" charset="0"/>
              <a:cs typeface="Segoe UI Light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sz="1600" b="1" dirty="0">
                <a:latin typeface="AMX"/>
                <a:ea typeface="Lato"/>
                <a:cs typeface="Segoe UI Light"/>
              </a:rPr>
              <a:t>Contextualização: </a:t>
            </a:r>
            <a:r>
              <a:rPr lang="pt-BR" sz="1600" dirty="0">
                <a:latin typeface="AMX"/>
                <a:ea typeface="Lato"/>
                <a:cs typeface="Segoe UI Light"/>
              </a:rPr>
              <a:t>Processo para input de vendas de fixa pela jornada do Solar.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pt-BR" sz="1400" dirty="0">
              <a:latin typeface="AMX"/>
              <a:ea typeface="Lato"/>
              <a:cs typeface="Segoe UI Light"/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19AFF157-5EA5-C004-61ED-82354BD26D4E}"/>
              </a:ext>
            </a:extLst>
          </p:cNvPr>
          <p:cNvGrpSpPr/>
          <p:nvPr/>
        </p:nvGrpSpPr>
        <p:grpSpPr>
          <a:xfrm>
            <a:off x="0" y="0"/>
            <a:ext cx="2052429" cy="409178"/>
            <a:chOff x="0" y="0"/>
            <a:chExt cx="2052429" cy="409178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4794004D-38A7-6EFB-4A4C-BA011D257F11}"/>
                </a:ext>
              </a:extLst>
            </p:cNvPr>
            <p:cNvSpPr txBox="1"/>
            <p:nvPr/>
          </p:nvSpPr>
          <p:spPr>
            <a:xfrm>
              <a:off x="0" y="0"/>
              <a:ext cx="2052429" cy="36000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2400" b="1" dirty="0">
                  <a:latin typeface="AMX"/>
                </a:rPr>
                <a:t>OBJETIVO</a:t>
              </a:r>
              <a:endParaRPr lang="pt-BR" sz="2400" dirty="0"/>
            </a:p>
          </p:txBody>
        </p:sp>
        <p:cxnSp>
          <p:nvCxnSpPr>
            <p:cNvPr id="8" name="Straight Connector 17">
              <a:extLst>
                <a:ext uri="{FF2B5EF4-FFF2-40B4-BE49-F238E27FC236}">
                  <a16:creationId xmlns:a16="http://schemas.microsoft.com/office/drawing/2014/main" id="{98B27D9F-AB4A-B510-010F-3502336E6898}"/>
                </a:ext>
              </a:extLst>
            </p:cNvPr>
            <p:cNvCxnSpPr>
              <a:cxnSpLocks/>
            </p:cNvCxnSpPr>
            <p:nvPr/>
          </p:nvCxnSpPr>
          <p:spPr>
            <a:xfrm>
              <a:off x="97220" y="409178"/>
              <a:ext cx="1332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014146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455F0-9E98-3FFC-AC29-529BD740F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2701235B-A7C6-E832-D74C-96970A512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925499F-8991-03E0-E5B6-63A8FE5D4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31" y="927119"/>
            <a:ext cx="7542231" cy="3994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Arredondar Retângulo em um Canto Diagonal 14">
            <a:extLst>
              <a:ext uri="{FF2B5EF4-FFF2-40B4-BE49-F238E27FC236}">
                <a16:creationId xmlns:a16="http://schemas.microsoft.com/office/drawing/2014/main" id="{02608AD0-D933-C568-165A-90C9F6ACA50A}"/>
              </a:ext>
            </a:extLst>
          </p:cNvPr>
          <p:cNvSpPr>
            <a:spLocks/>
          </p:cNvSpPr>
          <p:nvPr/>
        </p:nvSpPr>
        <p:spPr>
          <a:xfrm>
            <a:off x="8404872" y="2615505"/>
            <a:ext cx="3045891" cy="3574751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t-BR" sz="1400" b="1" dirty="0">
                <a:solidFill>
                  <a:srgbClr val="FF0000"/>
                </a:solidFill>
                <a:latin typeface="AMX"/>
              </a:rPr>
              <a:t>Atenção!</a:t>
            </a:r>
          </a:p>
          <a:p>
            <a:endParaRPr lang="pt-BR" sz="1200" dirty="0">
              <a:solidFill>
                <a:schemeClr val="tx1"/>
              </a:solidFill>
              <a:latin typeface="AMX"/>
            </a:endParaRPr>
          </a:p>
          <a:p>
            <a:r>
              <a:rPr lang="pt-BR" sz="1200" dirty="0">
                <a:solidFill>
                  <a:schemeClr val="tx1"/>
                </a:solidFill>
                <a:latin typeface="AMX"/>
              </a:rPr>
              <a:t>Quando for informado tipo de complemento e no campo complemento ficar em branco vai apresentar a seguinte mensagem:</a:t>
            </a:r>
            <a:endParaRPr lang="pt-BR" dirty="0">
              <a:solidFill>
                <a:schemeClr val="tx1"/>
              </a:solidFill>
              <a:latin typeface="AMX"/>
            </a:endParaRPr>
          </a:p>
          <a:p>
            <a:endParaRPr lang="pt-BR" sz="1200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200" dirty="0">
                <a:solidFill>
                  <a:schemeClr val="tx1"/>
                </a:solidFill>
                <a:latin typeface="AMX"/>
              </a:rPr>
              <a:t>“</a:t>
            </a:r>
            <a:r>
              <a:rPr lang="pt-BR" sz="1200" b="1" dirty="0">
                <a:solidFill>
                  <a:schemeClr val="tx1"/>
                </a:solidFill>
                <a:latin typeface="AMX"/>
              </a:rPr>
              <a:t>Erro ao executar solicitação de endereço: para tipo de complemento informar seu texto (\”-\”)Favor confirmar”.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481A9714-99B5-56CE-E967-E42B03EF275A}"/>
              </a:ext>
            </a:extLst>
          </p:cNvPr>
          <p:cNvGrpSpPr/>
          <p:nvPr/>
        </p:nvGrpSpPr>
        <p:grpSpPr>
          <a:xfrm>
            <a:off x="-1" y="-1"/>
            <a:ext cx="7082287" cy="461665"/>
            <a:chOff x="0" y="0"/>
            <a:chExt cx="2257641" cy="440219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A466829F-327D-E30D-1904-F37E7762AC83}"/>
                </a:ext>
              </a:extLst>
            </p:cNvPr>
            <p:cNvSpPr txBox="1"/>
            <p:nvPr/>
          </p:nvSpPr>
          <p:spPr>
            <a:xfrm>
              <a:off x="0" y="0"/>
              <a:ext cx="2257641" cy="44021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2400" b="1" dirty="0">
                  <a:latin typeface="AMX"/>
                </a:rPr>
                <a:t>CADASTRO DO ENDEREÇO</a:t>
              </a:r>
              <a:endParaRPr lang="pt-BR" dirty="0"/>
            </a:p>
          </p:txBody>
        </p:sp>
        <p:cxnSp>
          <p:nvCxnSpPr>
            <p:cNvPr id="7" name="Straight Connector 17">
              <a:extLst>
                <a:ext uri="{FF2B5EF4-FFF2-40B4-BE49-F238E27FC236}">
                  <a16:creationId xmlns:a16="http://schemas.microsoft.com/office/drawing/2014/main" id="{9DF30E54-CD4C-05BC-9777-BEB6658C567D}"/>
                </a:ext>
              </a:extLst>
            </p:cNvPr>
            <p:cNvCxnSpPr>
              <a:cxnSpLocks/>
            </p:cNvCxnSpPr>
            <p:nvPr/>
          </p:nvCxnSpPr>
          <p:spPr>
            <a:xfrm>
              <a:off x="34830" y="403521"/>
              <a:ext cx="1067252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151437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22679-5694-A751-A513-8F92BA1BE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E9DEBB08-1F56-BF7C-60EC-972207EA2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7" name="Arredondar Retângulo em um Canto Diagonal 14">
            <a:extLst>
              <a:ext uri="{FF2B5EF4-FFF2-40B4-BE49-F238E27FC236}">
                <a16:creationId xmlns:a16="http://schemas.microsoft.com/office/drawing/2014/main" id="{D9F4CD04-3530-48AA-28AF-2F401183A3E4}"/>
              </a:ext>
            </a:extLst>
          </p:cNvPr>
          <p:cNvSpPr>
            <a:spLocks/>
          </p:cNvSpPr>
          <p:nvPr/>
        </p:nvSpPr>
        <p:spPr>
          <a:xfrm>
            <a:off x="8826526" y="2587362"/>
            <a:ext cx="3015798" cy="3177935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O acompanhamento do status de criação do HP pode ser realizado dentro da própria jornada do Solar.</a:t>
            </a:r>
          </a:p>
          <a:p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Quando o endereço estiver em análise, o </a:t>
            </a:r>
            <a:r>
              <a:rPr lang="pt-BR" sz="1400" dirty="0" err="1">
                <a:solidFill>
                  <a:schemeClr val="tx1"/>
                </a:solidFill>
                <a:latin typeface="AMX" pitchFamily="2" charset="0"/>
              </a:rPr>
              <a:t>substatus</a:t>
            </a:r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 do pedido será exibido como </a:t>
            </a:r>
            <a:r>
              <a:rPr lang="pt-BR" sz="1400" b="1" dirty="0">
                <a:solidFill>
                  <a:schemeClr val="tx1"/>
                </a:solidFill>
                <a:latin typeface="AMX" pitchFamily="2" charset="0"/>
              </a:rPr>
              <a:t>'Aguardando liberação do HP’.”</a:t>
            </a:r>
          </a:p>
          <a:p>
            <a:endParaRPr lang="pt-BR" sz="1400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Para saber destalhes do Status da criação:</a:t>
            </a:r>
          </a:p>
          <a:p>
            <a:endParaRPr lang="pt-BR" sz="1400" dirty="0">
              <a:solidFill>
                <a:schemeClr val="tx1"/>
              </a:solidFill>
              <a:latin typeface="AMX" pitchFamily="2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pt-BR" sz="1400" dirty="0">
                <a:solidFill>
                  <a:schemeClr val="tx1"/>
                </a:solidFill>
                <a:latin typeface="AMX"/>
              </a:rPr>
              <a:t>Clique em Validar HP.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DD3ED91B-45CC-326D-B7AA-22FE83B4BE77}"/>
              </a:ext>
            </a:extLst>
          </p:cNvPr>
          <p:cNvGrpSpPr/>
          <p:nvPr/>
        </p:nvGrpSpPr>
        <p:grpSpPr>
          <a:xfrm>
            <a:off x="349676" y="997403"/>
            <a:ext cx="8133418" cy="4055936"/>
            <a:chOff x="111390" y="1530640"/>
            <a:chExt cx="8133418" cy="4055936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8131D492-9961-9BCA-43AA-AFC1CED9D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390" y="1530640"/>
              <a:ext cx="8133418" cy="40559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4BC1DFA4-F74E-2125-ED20-97407DEA6D2A}"/>
                </a:ext>
              </a:extLst>
            </p:cNvPr>
            <p:cNvSpPr/>
            <p:nvPr/>
          </p:nvSpPr>
          <p:spPr>
            <a:xfrm>
              <a:off x="2739481" y="4725113"/>
              <a:ext cx="2572212" cy="300282"/>
            </a:xfrm>
            <a:prstGeom prst="rect">
              <a:avLst/>
            </a:prstGeom>
            <a:noFill/>
            <a:ln w="28575">
              <a:solidFill>
                <a:srgbClr val="9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cxnSp>
          <p:nvCxnSpPr>
            <p:cNvPr id="9" name="Conector de Seta Reta 8">
              <a:extLst>
                <a:ext uri="{FF2B5EF4-FFF2-40B4-BE49-F238E27FC236}">
                  <a16:creationId xmlns:a16="http://schemas.microsoft.com/office/drawing/2014/main" id="{6DC227A5-64DE-C9EB-7337-B56F8F341DD3}"/>
                </a:ext>
              </a:extLst>
            </p:cNvPr>
            <p:cNvCxnSpPr>
              <a:cxnSpLocks/>
            </p:cNvCxnSpPr>
            <p:nvPr/>
          </p:nvCxnSpPr>
          <p:spPr>
            <a:xfrm>
              <a:off x="2050333" y="4816556"/>
              <a:ext cx="503403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de Seta Reta 9">
              <a:extLst>
                <a:ext uri="{FF2B5EF4-FFF2-40B4-BE49-F238E27FC236}">
                  <a16:creationId xmlns:a16="http://schemas.microsoft.com/office/drawing/2014/main" id="{B766FC3A-A337-32A9-0625-E381ACDCDA95}"/>
                </a:ext>
              </a:extLst>
            </p:cNvPr>
            <p:cNvCxnSpPr>
              <a:cxnSpLocks/>
            </p:cNvCxnSpPr>
            <p:nvPr/>
          </p:nvCxnSpPr>
          <p:spPr>
            <a:xfrm>
              <a:off x="7041451" y="2361217"/>
              <a:ext cx="503403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CB1B9785-745A-FA74-1055-CBE8FAC96BAA}"/>
              </a:ext>
            </a:extLst>
          </p:cNvPr>
          <p:cNvGrpSpPr/>
          <p:nvPr/>
        </p:nvGrpSpPr>
        <p:grpSpPr>
          <a:xfrm>
            <a:off x="-1" y="-1"/>
            <a:ext cx="3995999" cy="461665"/>
            <a:chOff x="0" y="0"/>
            <a:chExt cx="1273818" cy="440219"/>
          </a:xfrm>
        </p:grpSpPr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6F567DA7-F519-978C-4995-7FA75E1C36CA}"/>
                </a:ext>
              </a:extLst>
            </p:cNvPr>
            <p:cNvSpPr txBox="1"/>
            <p:nvPr/>
          </p:nvSpPr>
          <p:spPr>
            <a:xfrm>
              <a:off x="0" y="0"/>
              <a:ext cx="1273818" cy="44021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2400" b="1" dirty="0">
                  <a:latin typeface="AMX" panose="020B0604020202020204"/>
                </a:rPr>
                <a:t>STATUS DA CRIAÇÃO DO HP</a:t>
              </a:r>
            </a:p>
          </p:txBody>
        </p:sp>
        <p:cxnSp>
          <p:nvCxnSpPr>
            <p:cNvPr id="13" name="Straight Connector 17">
              <a:extLst>
                <a:ext uri="{FF2B5EF4-FFF2-40B4-BE49-F238E27FC236}">
                  <a16:creationId xmlns:a16="http://schemas.microsoft.com/office/drawing/2014/main" id="{866B0879-6948-9095-1A95-B776D69A3B86}"/>
                </a:ext>
              </a:extLst>
            </p:cNvPr>
            <p:cNvCxnSpPr>
              <a:cxnSpLocks/>
            </p:cNvCxnSpPr>
            <p:nvPr/>
          </p:nvCxnSpPr>
          <p:spPr>
            <a:xfrm>
              <a:off x="34830" y="403521"/>
              <a:ext cx="1124632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088095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B3090-24EB-6E9A-2D33-DA99A1CE6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94559B83-0F35-D2E4-5DB3-0E9BB2B32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17A6ADE-A058-0B71-1F6B-1CEECA571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309037"/>
            <a:ext cx="8051937" cy="4000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Arredondar Retângulo em um Canto Diagonal 14">
            <a:extLst>
              <a:ext uri="{FF2B5EF4-FFF2-40B4-BE49-F238E27FC236}">
                <a16:creationId xmlns:a16="http://schemas.microsoft.com/office/drawing/2014/main" id="{B57AA298-58D8-8D13-F686-DF60FC56C327}"/>
              </a:ext>
            </a:extLst>
          </p:cNvPr>
          <p:cNvSpPr>
            <a:spLocks/>
          </p:cNvSpPr>
          <p:nvPr/>
        </p:nvSpPr>
        <p:spPr>
          <a:xfrm>
            <a:off x="9135775" y="3041519"/>
            <a:ext cx="2522825" cy="2038481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t-BR" sz="1400" dirty="0">
                <a:solidFill>
                  <a:schemeClr val="tx1"/>
                </a:solidFill>
                <a:latin typeface="AMX"/>
              </a:rPr>
              <a:t>Nessa etapa, aguardamos o Solar, com a verificação do Status do HP – Home Pass.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2730604B-86F8-AE54-CB53-4BC1097AD840}"/>
              </a:ext>
            </a:extLst>
          </p:cNvPr>
          <p:cNvGrpSpPr/>
          <p:nvPr/>
        </p:nvGrpSpPr>
        <p:grpSpPr>
          <a:xfrm>
            <a:off x="-1" y="-1"/>
            <a:ext cx="7082287" cy="461665"/>
            <a:chOff x="0" y="0"/>
            <a:chExt cx="2257641" cy="440219"/>
          </a:xfrm>
        </p:grpSpPr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4C9EC931-5DAE-BD72-96CF-6E62B97BF11B}"/>
                </a:ext>
              </a:extLst>
            </p:cNvPr>
            <p:cNvSpPr txBox="1"/>
            <p:nvPr/>
          </p:nvSpPr>
          <p:spPr>
            <a:xfrm>
              <a:off x="0" y="0"/>
              <a:ext cx="2257641" cy="44021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2400" b="1" dirty="0">
                  <a:latin typeface="AMX"/>
                </a:rPr>
                <a:t>STATUS HP</a:t>
              </a:r>
              <a:endParaRPr lang="pt-BR" dirty="0"/>
            </a:p>
          </p:txBody>
        </p:sp>
        <p:cxnSp>
          <p:nvCxnSpPr>
            <p:cNvPr id="7" name="Straight Connector 17">
              <a:extLst>
                <a:ext uri="{FF2B5EF4-FFF2-40B4-BE49-F238E27FC236}">
                  <a16:creationId xmlns:a16="http://schemas.microsoft.com/office/drawing/2014/main" id="{45B34E8B-504C-E65F-03D1-894E613F9FAF}"/>
                </a:ext>
              </a:extLst>
            </p:cNvPr>
            <p:cNvCxnSpPr>
              <a:cxnSpLocks/>
            </p:cNvCxnSpPr>
            <p:nvPr/>
          </p:nvCxnSpPr>
          <p:spPr>
            <a:xfrm>
              <a:off x="34830" y="403521"/>
              <a:ext cx="459033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107621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A3EFF-0229-1D77-23CA-73E2076FA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5A29B7C4-3927-4F03-F05A-F89B8AAB7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40DFAFC-2BCA-2719-EAAA-DB6DE4E6B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69" y="1154775"/>
            <a:ext cx="7170289" cy="3713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Arredondar Retângulo em um Canto Diagonal 14">
            <a:extLst>
              <a:ext uri="{FF2B5EF4-FFF2-40B4-BE49-F238E27FC236}">
                <a16:creationId xmlns:a16="http://schemas.microsoft.com/office/drawing/2014/main" id="{5CF1DBC2-9366-1F23-F62B-7E0CC0204896}"/>
              </a:ext>
            </a:extLst>
          </p:cNvPr>
          <p:cNvSpPr>
            <a:spLocks/>
          </p:cNvSpPr>
          <p:nvPr/>
        </p:nvSpPr>
        <p:spPr>
          <a:xfrm>
            <a:off x="8425808" y="1903229"/>
            <a:ext cx="2544793" cy="3941930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t-BR" sz="1400" dirty="0">
                <a:solidFill>
                  <a:schemeClr val="tx1"/>
                </a:solidFill>
                <a:latin typeface="AMX"/>
              </a:rPr>
              <a:t>Próxima etapa Checagem de crédito.</a:t>
            </a:r>
          </a:p>
          <a:p>
            <a:endParaRPr lang="pt-BR" sz="1400" dirty="0">
              <a:solidFill>
                <a:schemeClr val="tx1"/>
              </a:solidFill>
              <a:latin typeface="AMX"/>
            </a:endParaRPr>
          </a:p>
          <a:p>
            <a:pPr marL="228600" indent="-228600">
              <a:buFont typeface="+mj-lt"/>
              <a:buAutoNum type="arabicPeriod"/>
            </a:pPr>
            <a:r>
              <a:rPr lang="pt-BR" sz="1400" dirty="0">
                <a:solidFill>
                  <a:schemeClr val="tx1"/>
                </a:solidFill>
                <a:latin typeface="AMX"/>
              </a:rPr>
              <a:t>Clique em </a:t>
            </a:r>
            <a:r>
              <a:rPr lang="pt-BR" sz="1400" b="1" dirty="0">
                <a:solidFill>
                  <a:schemeClr val="tx1"/>
                </a:solidFill>
                <a:latin typeface="AMX"/>
              </a:rPr>
              <a:t>Validar</a:t>
            </a:r>
            <a:r>
              <a:rPr lang="pt-BR" sz="1400" dirty="0">
                <a:solidFill>
                  <a:schemeClr val="tx1"/>
                </a:solidFill>
                <a:latin typeface="AMX"/>
              </a:rPr>
              <a:t> para realizar a checagem de crédito.</a:t>
            </a:r>
          </a:p>
          <a:p>
            <a:endParaRPr lang="pt-BR" sz="1400" dirty="0">
              <a:solidFill>
                <a:schemeClr val="tx1"/>
              </a:solidFill>
              <a:latin typeface="AMX" pitchFamily="2" charset="0"/>
            </a:endParaRPr>
          </a:p>
          <a:p>
            <a:endParaRPr lang="pt-BR" sz="1400" b="1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400" b="1" dirty="0">
                <a:solidFill>
                  <a:srgbClr val="FF0000"/>
                </a:solidFill>
                <a:latin typeface="AMX"/>
              </a:rPr>
              <a:t>Atenção!</a:t>
            </a:r>
            <a:endParaRPr lang="pt-BR" sz="1400" b="1" dirty="0">
              <a:solidFill>
                <a:srgbClr val="FF0000"/>
              </a:solidFill>
              <a:latin typeface="AMX" pitchFamily="2" charset="0"/>
            </a:endParaRPr>
          </a:p>
          <a:p>
            <a:endParaRPr lang="pt-BR" sz="1400" dirty="0">
              <a:solidFill>
                <a:schemeClr val="tx1"/>
              </a:solidFill>
              <a:latin typeface="AMX"/>
            </a:endParaRPr>
          </a:p>
          <a:p>
            <a:r>
              <a:rPr lang="pt-BR" sz="1400" dirty="0">
                <a:solidFill>
                  <a:schemeClr val="tx1"/>
                </a:solidFill>
                <a:latin typeface="AMX"/>
              </a:rPr>
              <a:t>Se o crédito não for aprovado, a mensagem da reprova será evidenciada na tela.</a:t>
            </a:r>
            <a:endParaRPr lang="pt-BR" sz="1400" dirty="0">
              <a:solidFill>
                <a:schemeClr val="tx1"/>
              </a:solidFill>
            </a:endParaRPr>
          </a:p>
          <a:p>
            <a:endParaRPr lang="pt-BR" sz="1200" b="1" dirty="0">
              <a:solidFill>
                <a:schemeClr val="tx1"/>
              </a:solidFill>
              <a:latin typeface="AMX" pitchFamily="2" charset="0"/>
            </a:endParaRPr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EFD3889E-6D6F-A7BD-3C76-4C2C5AA4B8DD}"/>
              </a:ext>
            </a:extLst>
          </p:cNvPr>
          <p:cNvCxnSpPr>
            <a:cxnSpLocks/>
          </p:cNvCxnSpPr>
          <p:nvPr/>
        </p:nvCxnSpPr>
        <p:spPr>
          <a:xfrm>
            <a:off x="497469" y="3704832"/>
            <a:ext cx="337732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Agrupar 4">
            <a:extLst>
              <a:ext uri="{FF2B5EF4-FFF2-40B4-BE49-F238E27FC236}">
                <a16:creationId xmlns:a16="http://schemas.microsoft.com/office/drawing/2014/main" id="{4067D894-39A1-9133-9A3E-3B0F27CED807}"/>
              </a:ext>
            </a:extLst>
          </p:cNvPr>
          <p:cNvGrpSpPr/>
          <p:nvPr/>
        </p:nvGrpSpPr>
        <p:grpSpPr>
          <a:xfrm>
            <a:off x="-1" y="-1"/>
            <a:ext cx="7082287" cy="461665"/>
            <a:chOff x="0" y="0"/>
            <a:chExt cx="2257641" cy="440219"/>
          </a:xfrm>
        </p:grpSpPr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910F9D82-04B0-8487-8616-5DD8E5300580}"/>
                </a:ext>
              </a:extLst>
            </p:cNvPr>
            <p:cNvSpPr txBox="1"/>
            <p:nvPr/>
          </p:nvSpPr>
          <p:spPr>
            <a:xfrm>
              <a:off x="0" y="0"/>
              <a:ext cx="2257641" cy="44021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2400" b="1" dirty="0">
                  <a:latin typeface="AMX"/>
                </a:rPr>
                <a:t>CHECAGEM DE CRÉDITO</a:t>
              </a:r>
              <a:endParaRPr lang="pt-BR" dirty="0"/>
            </a:p>
          </p:txBody>
        </p:sp>
        <p:cxnSp>
          <p:nvCxnSpPr>
            <p:cNvPr id="9" name="Straight Connector 17">
              <a:extLst>
                <a:ext uri="{FF2B5EF4-FFF2-40B4-BE49-F238E27FC236}">
                  <a16:creationId xmlns:a16="http://schemas.microsoft.com/office/drawing/2014/main" id="{BDBD27C8-ED7B-A846-D0C1-13450EE7123F}"/>
                </a:ext>
              </a:extLst>
            </p:cNvPr>
            <p:cNvCxnSpPr>
              <a:cxnSpLocks/>
            </p:cNvCxnSpPr>
            <p:nvPr/>
          </p:nvCxnSpPr>
          <p:spPr>
            <a:xfrm>
              <a:off x="34830" y="403521"/>
              <a:ext cx="975445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56055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6045C-6120-626E-3963-E1DDD0DFE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CCE0F1AD-DD04-8482-4823-4BDD9CFB1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2C1696F-C642-7ACA-4C33-6127A4DF6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52" y="1258276"/>
            <a:ext cx="7868820" cy="3108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Arredondar Retângulo em um Canto Diagonal 14">
            <a:extLst>
              <a:ext uri="{FF2B5EF4-FFF2-40B4-BE49-F238E27FC236}">
                <a16:creationId xmlns:a16="http://schemas.microsoft.com/office/drawing/2014/main" id="{709A5DD4-68CA-F398-F946-6E7BEA046E1F}"/>
              </a:ext>
            </a:extLst>
          </p:cNvPr>
          <p:cNvSpPr>
            <a:spLocks/>
          </p:cNvSpPr>
          <p:nvPr/>
        </p:nvSpPr>
        <p:spPr>
          <a:xfrm>
            <a:off x="8569504" y="3098160"/>
            <a:ext cx="2727953" cy="2543871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t-BR" sz="1400" dirty="0">
                <a:solidFill>
                  <a:schemeClr val="tx1"/>
                </a:solidFill>
                <a:latin typeface="AMX"/>
              </a:rPr>
              <a:t>Nessa etapa o vendedor deve informar se o cliente aceita receber mensagens de cunho publicitário enviado pela Claro. </a:t>
            </a:r>
          </a:p>
          <a:p>
            <a:endParaRPr lang="pt-BR" sz="1400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400" dirty="0">
                <a:solidFill>
                  <a:schemeClr val="tx1"/>
                </a:solidFill>
                <a:latin typeface="AMX"/>
              </a:rPr>
              <a:t>Flegue conforme escolha do cliente.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A3C6BF83-8C92-943F-2C7F-7402494BD3D8}"/>
              </a:ext>
            </a:extLst>
          </p:cNvPr>
          <p:cNvGrpSpPr/>
          <p:nvPr/>
        </p:nvGrpSpPr>
        <p:grpSpPr>
          <a:xfrm>
            <a:off x="-1" y="-1"/>
            <a:ext cx="7082287" cy="461665"/>
            <a:chOff x="0" y="0"/>
            <a:chExt cx="2257641" cy="440219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3DACDC10-12D8-6ADA-F672-966A582CA386}"/>
                </a:ext>
              </a:extLst>
            </p:cNvPr>
            <p:cNvSpPr txBox="1"/>
            <p:nvPr/>
          </p:nvSpPr>
          <p:spPr>
            <a:xfrm>
              <a:off x="0" y="0"/>
              <a:ext cx="2257641" cy="44021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2400" b="1" dirty="0">
                  <a:latin typeface="AMX"/>
                </a:rPr>
                <a:t>AÇÕES DE MARKETING</a:t>
              </a:r>
              <a:endParaRPr lang="pt-BR" dirty="0"/>
            </a:p>
          </p:txBody>
        </p:sp>
        <p:cxnSp>
          <p:nvCxnSpPr>
            <p:cNvPr id="9" name="Straight Connector 17">
              <a:extLst>
                <a:ext uri="{FF2B5EF4-FFF2-40B4-BE49-F238E27FC236}">
                  <a16:creationId xmlns:a16="http://schemas.microsoft.com/office/drawing/2014/main" id="{343BE04C-A3CE-C100-540A-7EB70B44E59B}"/>
                </a:ext>
              </a:extLst>
            </p:cNvPr>
            <p:cNvCxnSpPr>
              <a:cxnSpLocks/>
            </p:cNvCxnSpPr>
            <p:nvPr/>
          </p:nvCxnSpPr>
          <p:spPr>
            <a:xfrm>
              <a:off x="34830" y="403521"/>
              <a:ext cx="941018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21362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CA847-A073-E07F-7101-B39DCB6E2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DCEDF91-4E74-5DB5-42EA-C69CDEAF7A71}"/>
              </a:ext>
            </a:extLst>
          </p:cNvPr>
          <p:cNvSpPr/>
          <p:nvPr/>
        </p:nvSpPr>
        <p:spPr>
          <a:xfrm>
            <a:off x="1302557" y="2425704"/>
            <a:ext cx="2794000" cy="2794000"/>
          </a:xfrm>
          <a:prstGeom prst="roundRect">
            <a:avLst>
              <a:gd name="adj" fmla="val 12122"/>
            </a:avLst>
          </a:prstGeom>
          <a:solidFill>
            <a:schemeClr val="bg1"/>
          </a:solidFill>
          <a:ln w="19050">
            <a:noFill/>
          </a:ln>
          <a:effectLst>
            <a:outerShdw blurRad="635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F1FDB79-C53B-EA66-3072-C781D74B2193}"/>
              </a:ext>
            </a:extLst>
          </p:cNvPr>
          <p:cNvSpPr/>
          <p:nvPr/>
        </p:nvSpPr>
        <p:spPr>
          <a:xfrm>
            <a:off x="11468100" y="2425704"/>
            <a:ext cx="723900" cy="2798064"/>
          </a:xfrm>
          <a:prstGeom prst="rect">
            <a:avLst/>
          </a:prstGeom>
          <a:solidFill>
            <a:srgbClr val="8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 descr="Logotipo&#10;&#10;O conteúdo gerado por IA pode estar incorreto.">
            <a:extLst>
              <a:ext uri="{FF2B5EF4-FFF2-40B4-BE49-F238E27FC236}">
                <a16:creationId xmlns:a16="http://schemas.microsoft.com/office/drawing/2014/main" id="{36BD8C6E-042A-1F4B-5FB5-6E8237916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743859" y="-217169"/>
            <a:ext cx="2257641" cy="1457533"/>
          </a:xfrm>
          <a:prstGeom prst="rect">
            <a:avLst/>
          </a:prstGeom>
        </p:spPr>
      </p:pic>
      <p:pic>
        <p:nvPicPr>
          <p:cNvPr id="10" name="Espaço Reservado para Imagem 9" descr="Mulher com cachorro na coleira&#10;&#10;O conteúdo gerado por IA pode estar incorreto.">
            <a:extLst>
              <a:ext uri="{FF2B5EF4-FFF2-40B4-BE49-F238E27FC236}">
                <a16:creationId xmlns:a16="http://schemas.microsoft.com/office/drawing/2014/main" id="{3C8AF841-2E4F-C429-92B2-ADEF1D82660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71" r="1759"/>
          <a:stretch>
            <a:fillRect/>
          </a:stretch>
        </p:blipFill>
        <p:spPr>
          <a:xfrm>
            <a:off x="864190" y="1987337"/>
            <a:ext cx="3670734" cy="3670734"/>
          </a:xfr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FEDCCB67-D0AE-955A-5D15-E21B7AD0BA11}"/>
              </a:ext>
            </a:extLst>
          </p:cNvPr>
          <p:cNvSpPr txBox="1"/>
          <p:nvPr/>
        </p:nvSpPr>
        <p:spPr>
          <a:xfrm>
            <a:off x="5189770" y="3195321"/>
            <a:ext cx="4203587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4000" b="1" dirty="0">
                <a:latin typeface="AMX" panose="020B0604020202020204"/>
              </a:rPr>
              <a:t>BIOMETRIA FACIAL</a:t>
            </a:r>
            <a:endParaRPr lang="en-US" altLang="en-US" sz="4400" b="1" dirty="0">
              <a:solidFill>
                <a:schemeClr val="accent1"/>
              </a:solidFill>
              <a:latin typeface="AMX" panose="020B0604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Straight Connector 13">
            <a:extLst>
              <a:ext uri="{FF2B5EF4-FFF2-40B4-BE49-F238E27FC236}">
                <a16:creationId xmlns:a16="http://schemas.microsoft.com/office/drawing/2014/main" id="{EA8B6DE0-B62D-9DEA-F050-408F006DBB79}"/>
              </a:ext>
            </a:extLst>
          </p:cNvPr>
          <p:cNvCxnSpPr/>
          <p:nvPr/>
        </p:nvCxnSpPr>
        <p:spPr>
          <a:xfrm>
            <a:off x="5271050" y="3843024"/>
            <a:ext cx="4104000" cy="0"/>
          </a:xfrm>
          <a:prstGeom prst="line">
            <a:avLst/>
          </a:prstGeom>
          <a:ln w="25400">
            <a:solidFill>
              <a:srgbClr val="8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49431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8C188-F867-0B65-6CD8-4BD51BE29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3D6877-F807-BD40-3F1C-EB4747929E3D}"/>
              </a:ext>
            </a:extLst>
          </p:cNvPr>
          <p:cNvSpPr/>
          <p:nvPr/>
        </p:nvSpPr>
        <p:spPr>
          <a:xfrm>
            <a:off x="609078" y="1348412"/>
            <a:ext cx="9855139" cy="4164828"/>
          </a:xfrm>
          <a:prstGeom prst="round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endParaRPr lang="pt-BR" sz="1400" b="1" kern="100" dirty="0">
              <a:effectLst/>
              <a:latin typeface="AMX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1400" dirty="0">
                <a:latin typeface="AMX"/>
              </a:rPr>
              <a:t>O processo de biometria facial foi implantado na jornada da fixa no solar, com objetivo de intensificar a segurança no processo da venda. A biometria consiste na validação facial e do documento do representante legal da empresa.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1400" dirty="0">
                <a:latin typeface="AMX"/>
              </a:rPr>
              <a:t>O link é enviado de forma automatizado dentro da jornada de fixa no Solar, sendo possível realizar o acompanhamento do status dentro da própria jornada. Temos dois métodos de envio:</a:t>
            </a:r>
            <a:br>
              <a:rPr lang="pt-BR" sz="1400" dirty="0">
                <a:latin typeface="AMX" pitchFamily="2" charset="0"/>
              </a:rPr>
            </a:br>
            <a:endParaRPr lang="pt-BR" sz="1400" dirty="0">
              <a:latin typeface="AMX" pitchFamily="2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1400" dirty="0">
                <a:latin typeface="AMX"/>
              </a:rPr>
              <a:t>1° Envio via e-mail;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1400" dirty="0">
                <a:latin typeface="AMX"/>
              </a:rPr>
              <a:t>2° Envio por SMS.</a:t>
            </a:r>
            <a:br>
              <a:rPr lang="pt-BR" sz="1400" dirty="0">
                <a:latin typeface="AMX"/>
              </a:rPr>
            </a:br>
            <a:endParaRPr lang="pt-BR" sz="1400" dirty="0">
              <a:latin typeface="AMX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1400" dirty="0">
                <a:latin typeface="AMX"/>
              </a:rPr>
              <a:t> A biometria pode ser realizada durante todo o fluxo de vendas a partir do envio de link, porém, deverá ser finalizada antes da etapa de gerar contratos. </a:t>
            </a:r>
            <a:endParaRPr lang="pt-BR" sz="1400" dirty="0">
              <a:latin typeface="AMX"/>
              <a:ea typeface="DIN 2014 Light" panose="020B0404020202020204" pitchFamily="34" charset="77"/>
              <a:cs typeface="Segoe UI" panose="020B0502040204020203" pitchFamily="34" charset="0"/>
            </a:endParaRP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1600" b="1" dirty="0">
              <a:latin typeface="AMX" pitchFamily="2" charset="0"/>
              <a:ea typeface="DIN 2014 Light" panose="020B0404020202020204" pitchFamily="34" charset="77"/>
              <a:cs typeface="Segoe UI" panose="020B0502040204020203" pitchFamily="34" charset="0"/>
            </a:endParaRPr>
          </a:p>
        </p:txBody>
      </p:sp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244EF413-6FA4-9AA4-C710-C55ECD8E3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0025C414-CEEB-AD12-4841-75AC9B838020}"/>
              </a:ext>
            </a:extLst>
          </p:cNvPr>
          <p:cNvGrpSpPr/>
          <p:nvPr/>
        </p:nvGrpSpPr>
        <p:grpSpPr>
          <a:xfrm>
            <a:off x="0" y="0"/>
            <a:ext cx="2908300" cy="461665"/>
            <a:chOff x="0" y="0"/>
            <a:chExt cx="2257641" cy="457702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1929DFC6-1734-547E-6061-92616CA66909}"/>
                </a:ext>
              </a:extLst>
            </p:cNvPr>
            <p:cNvSpPr txBox="1"/>
            <p:nvPr/>
          </p:nvSpPr>
          <p:spPr>
            <a:xfrm>
              <a:off x="0" y="0"/>
              <a:ext cx="2257641" cy="45770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2400" b="1" dirty="0">
                  <a:latin typeface="AMX"/>
                </a:rPr>
                <a:t>BIOMETRIA FACIL</a:t>
              </a:r>
              <a:endParaRPr lang="pt-BR" dirty="0"/>
            </a:p>
          </p:txBody>
        </p:sp>
        <p:cxnSp>
          <p:nvCxnSpPr>
            <p:cNvPr id="11" name="Straight Connector 17">
              <a:extLst>
                <a:ext uri="{FF2B5EF4-FFF2-40B4-BE49-F238E27FC236}">
                  <a16:creationId xmlns:a16="http://schemas.microsoft.com/office/drawing/2014/main" id="{E7DDCA6B-21F5-CE28-77FE-B6BB0AA26C6A}"/>
                </a:ext>
              </a:extLst>
            </p:cNvPr>
            <p:cNvCxnSpPr>
              <a:cxnSpLocks/>
            </p:cNvCxnSpPr>
            <p:nvPr/>
          </p:nvCxnSpPr>
          <p:spPr>
            <a:xfrm>
              <a:off x="75314" y="403521"/>
              <a:ext cx="1788538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66178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F727D-366C-D8D9-E827-ED936FB9D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DF2369FD-E5B2-749A-2485-30FC89622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D3FB9B19-9E04-EE82-A959-9AEC8A895F97}"/>
              </a:ext>
            </a:extLst>
          </p:cNvPr>
          <p:cNvSpPr/>
          <p:nvPr/>
        </p:nvSpPr>
        <p:spPr>
          <a:xfrm>
            <a:off x="5558589" y="649705"/>
            <a:ext cx="5137484" cy="6063916"/>
          </a:xfrm>
          <a:prstGeom prst="roundRect">
            <a:avLst/>
          </a:prstGeom>
          <a:noFill/>
          <a:ln>
            <a:solidFill>
              <a:srgbClr val="88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FA214A4-03DA-06C6-4079-2A2EF4A64074}"/>
              </a:ext>
            </a:extLst>
          </p:cNvPr>
          <p:cNvSpPr/>
          <p:nvPr/>
        </p:nvSpPr>
        <p:spPr>
          <a:xfrm>
            <a:off x="5679443" y="1104909"/>
            <a:ext cx="4474208" cy="41772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1200" b="1" u="sng" dirty="0">
                <a:solidFill>
                  <a:srgbClr val="FF0000"/>
                </a:solidFill>
                <a:latin typeface="DIN OT" panose="020B0504020201020104" pitchFamily="34" charset="0"/>
              </a:rPr>
              <a:t>         </a:t>
            </a:r>
            <a:endParaRPr lang="pt-BR" sz="1000" dirty="0">
              <a:latin typeface="AMX" pitchFamily="2" charset="0"/>
              <a:cs typeface="Segoe UI" panose="020B0502040204020203" pitchFamily="34" charset="0"/>
            </a:endParaRPr>
          </a:p>
          <a:p>
            <a:pPr marL="0" lvl="1">
              <a:lnSpc>
                <a:spcPct val="150000"/>
              </a:lnSpc>
            </a:pPr>
            <a:r>
              <a:rPr lang="pt-BR" sz="1000" b="1" dirty="0">
                <a:solidFill>
                  <a:srgbClr val="C00000"/>
                </a:solidFill>
                <a:latin typeface="AMX" pitchFamily="2" charset="0"/>
                <a:cs typeface="Segoe UI" panose="020B0502040204020203" pitchFamily="34" charset="0"/>
              </a:rPr>
              <a:t>QUEM DEVE REALIZAR A BIOMETRIA FACIAL </a:t>
            </a:r>
            <a:endParaRPr lang="pt-BR" sz="1000" dirty="0">
              <a:solidFill>
                <a:srgbClr val="C00000"/>
              </a:solidFill>
              <a:latin typeface="AMX" pitchFamily="2" charset="0"/>
              <a:cs typeface="Segoe UI" panose="020B0502040204020203" pitchFamily="34" charset="0"/>
            </a:endParaRPr>
          </a:p>
          <a:p>
            <a:pPr marL="0" lvl="1">
              <a:lnSpc>
                <a:spcPct val="150000"/>
              </a:lnSpc>
            </a:pPr>
            <a:r>
              <a:rPr lang="pt-BR" sz="1000" dirty="0">
                <a:latin typeface="AMX" pitchFamily="2" charset="0"/>
                <a:cs typeface="Segoe UI" panose="020B0502040204020203" pitchFamily="34" charset="0"/>
              </a:rPr>
              <a:t>O representante legal (sócio ou procurador) que assinar os termos de vendas.</a:t>
            </a:r>
          </a:p>
          <a:p>
            <a:pPr marL="0" lvl="1">
              <a:lnSpc>
                <a:spcPct val="150000"/>
              </a:lnSpc>
            </a:pPr>
            <a:r>
              <a:rPr lang="pt-BR" sz="1000" b="1" dirty="0">
                <a:solidFill>
                  <a:srgbClr val="C00000"/>
                </a:solidFill>
                <a:latin typeface="AMX" pitchFamily="2" charset="0"/>
                <a:cs typeface="Segoe UI" panose="020B0502040204020203" pitchFamily="34" charset="0"/>
              </a:rPr>
              <a:t>Regras para finalização do pedido 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000" dirty="0">
                <a:latin typeface="AMX" pitchFamily="2" charset="0"/>
                <a:cs typeface="Segoe UI" panose="020B0502040204020203" pitchFamily="34" charset="0"/>
              </a:rPr>
              <a:t>A realização da biometria é obrigatória para finalização do pedido;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000" dirty="0">
                <a:latin typeface="AMX" pitchFamily="2" charset="0"/>
                <a:cs typeface="Segoe UI" panose="020B0502040204020203" pitchFamily="34" charset="0"/>
              </a:rPr>
              <a:t>Os termos de adesão só serão enviados para assinatura após a realização da biometria;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000" dirty="0">
                <a:latin typeface="AMX" pitchFamily="2" charset="0"/>
                <a:cs typeface="Segoe UI" panose="020B0502040204020203" pitchFamily="34" charset="0"/>
              </a:rPr>
              <a:t>Limite de envio dos links de 3 tentativas (se no último reenvio der erro ou não interagir, o pedido será cancelado automaticamente);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000" dirty="0">
                <a:latin typeface="AMX" pitchFamily="2" charset="0"/>
                <a:cs typeface="Segoe UI" panose="020B0502040204020203" pitchFamily="34" charset="0"/>
              </a:rPr>
              <a:t>Se a biometria for reprovada o pedido será cancelado automaticamente; 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000" dirty="0">
                <a:latin typeface="AMX" pitchFamily="2" charset="0"/>
                <a:cs typeface="Segoe UI" panose="020B0502040204020203" pitchFamily="34" charset="0"/>
              </a:rPr>
              <a:t>O link de biometria expira após 24h do envio;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000" dirty="0">
                <a:latin typeface="AMX"/>
                <a:cs typeface="Segoe UI"/>
              </a:rPr>
              <a:t>O documento com foto utilizado na biometria deve ser, obrigatoriamente, o mesmo anexado na jornada;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000" dirty="0">
                <a:latin typeface="AMX" pitchFamily="2" charset="0"/>
                <a:cs typeface="Segoe UI" panose="020B0502040204020203" pitchFamily="34" charset="0"/>
              </a:rPr>
              <a:t>SLA de tratativa de antifraude é 48 horas.</a:t>
            </a:r>
          </a:p>
          <a:p>
            <a:pPr marL="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1000" b="1" dirty="0">
              <a:solidFill>
                <a:srgbClr val="C00000"/>
              </a:solidFill>
              <a:latin typeface="AMX" pitchFamily="2" charset="0"/>
              <a:cs typeface="Segoe UI" panose="020B0502040204020203" pitchFamily="34" charset="0"/>
            </a:endParaRPr>
          </a:p>
          <a:p>
            <a:pPr marL="0" lvl="1">
              <a:lnSpc>
                <a:spcPct val="150000"/>
              </a:lnSpc>
            </a:pPr>
            <a:r>
              <a:rPr lang="pt-BR" sz="1000" b="1" dirty="0">
                <a:solidFill>
                  <a:srgbClr val="C00000"/>
                </a:solidFill>
                <a:latin typeface="AMX" pitchFamily="2" charset="0"/>
                <a:cs typeface="Segoe UI" panose="020B0502040204020203" pitchFamily="34" charset="0"/>
              </a:rPr>
              <a:t>Como acompanhar o status da biometria </a:t>
            </a:r>
          </a:p>
          <a:p>
            <a:pPr marL="0" lvl="1">
              <a:lnSpc>
                <a:spcPct val="150000"/>
              </a:lnSpc>
            </a:pPr>
            <a:r>
              <a:rPr lang="pt-BR" sz="1000" dirty="0">
                <a:latin typeface="AMX" pitchFamily="2" charset="0"/>
                <a:cs typeface="Segoe UI" panose="020B0502040204020203" pitchFamily="34" charset="0"/>
              </a:rPr>
              <a:t>O acompanhamento do status da biometria estará disponível em todas as etapas do pedido no Solar, após o envio do link</a:t>
            </a:r>
            <a:r>
              <a:rPr lang="pt-BR" sz="1000" dirty="0">
                <a:solidFill>
                  <a:srgbClr val="2E3336"/>
                </a:solidFill>
                <a:latin typeface="DIN OT" panose="020B0504020201020104" pitchFamily="34" charset="0"/>
              </a:rPr>
              <a:t>. 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114A79C4-875B-61D8-80BB-72FB0953F730}"/>
              </a:ext>
            </a:extLst>
          </p:cNvPr>
          <p:cNvSpPr/>
          <p:nvPr/>
        </p:nvSpPr>
        <p:spPr>
          <a:xfrm>
            <a:off x="127805" y="613661"/>
            <a:ext cx="5226248" cy="6124023"/>
          </a:xfrm>
          <a:prstGeom prst="roundRect">
            <a:avLst/>
          </a:prstGeom>
          <a:noFill/>
          <a:ln>
            <a:solidFill>
              <a:srgbClr val="88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>
              <a:lnSpc>
                <a:spcPct val="150000"/>
              </a:lnSpc>
            </a:pPr>
            <a:r>
              <a:rPr lang="pt-BR" sz="1000" b="1" dirty="0">
                <a:solidFill>
                  <a:srgbClr val="C00000"/>
                </a:solidFill>
                <a:latin typeface="AMX" pitchFamily="2" charset="0"/>
                <a:cs typeface="Segoe UI" panose="020B0502040204020203" pitchFamily="34" charset="0"/>
              </a:rPr>
              <a:t>Regras gerais: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0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Deve sempre anexar foto do documento original ao realizar biometria, não sendo aceito fotocopia em preto e branco;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0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Quando o RG não tiver o número do CPF, o cartão do CPF deverá ser enviado na opção “Documentação Adicional”;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0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Oriente o cliente que dê preferência de CNH digital, deve ser do representante legal (sócio ou procurador) que assina os termos de vendas, uma vez que é validado o QRCODE na SERPRO (serviço federal de processamento de dados);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0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Carteira de Trabalho ou Cartão de Identidade do Trabalhador (CIT) juntamente com o CPF;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0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Cédulas de Identidade emitidas por entidades de classe (CREA, OAB, entre outros) juntamente com o CPF* OAB (Documento físico ou print da versão digital);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0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Passaporte (apenas o passaporte emitido no Brasil) juntamente com o CPF;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0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Identidade Mercosul (Documentos expedidos no Brasil, Argentina, Paraguai e Uruguai) juntamente com o CPF;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0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RNE - Registro Nacional de Estrangeiro (Documento provisório tem validade de 180 dias em relação a Data de Assinatura do Contrato) juntamente com o CPF;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0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MRE - Ministério das Relações Exteriores juntamente com o CPF;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0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RNM - Registro Nacional Migratório juntamente com o CPF;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0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CTPS estrangeiro - juntamente com CPF existente na própria CTPS;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0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Protocolo de Solicitação de Refúgio - juntamente com o CPF;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0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CRNM - Carteira de Registro Nacional Migratório juntamente com o CPF.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23FCD150-9151-2882-05A1-7C848EBA2B7A}"/>
              </a:ext>
            </a:extLst>
          </p:cNvPr>
          <p:cNvGrpSpPr/>
          <p:nvPr/>
        </p:nvGrpSpPr>
        <p:grpSpPr>
          <a:xfrm>
            <a:off x="0" y="0"/>
            <a:ext cx="6517759" cy="461665"/>
            <a:chOff x="0" y="0"/>
            <a:chExt cx="5059574" cy="457702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280DF4AA-1DD1-1C11-C43B-236317B7F515}"/>
                </a:ext>
              </a:extLst>
            </p:cNvPr>
            <p:cNvSpPr txBox="1"/>
            <p:nvPr/>
          </p:nvSpPr>
          <p:spPr>
            <a:xfrm>
              <a:off x="0" y="0"/>
              <a:ext cx="5059574" cy="45770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2400" b="1" dirty="0">
                  <a:latin typeface="AMX"/>
                </a:rPr>
                <a:t>REGRAS DE ELEGIBILIDADE DA BIOMETRIA FACIAL</a:t>
              </a:r>
              <a:endParaRPr lang="pt-BR" dirty="0"/>
            </a:p>
          </p:txBody>
        </p:sp>
        <p:cxnSp>
          <p:nvCxnSpPr>
            <p:cNvPr id="10" name="Straight Connector 17">
              <a:extLst>
                <a:ext uri="{FF2B5EF4-FFF2-40B4-BE49-F238E27FC236}">
                  <a16:creationId xmlns:a16="http://schemas.microsoft.com/office/drawing/2014/main" id="{EF9DFCB4-A351-40C7-8CE4-8A3F2A20117A}"/>
                </a:ext>
              </a:extLst>
            </p:cNvPr>
            <p:cNvCxnSpPr>
              <a:cxnSpLocks/>
            </p:cNvCxnSpPr>
            <p:nvPr/>
          </p:nvCxnSpPr>
          <p:spPr>
            <a:xfrm>
              <a:off x="75310" y="403521"/>
              <a:ext cx="4918479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356456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48AB7-D0AB-AE4C-48FC-9897A9EA1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5D35AE38-3224-1495-0936-5950B3C87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0BFDE99C-485C-A06A-3A6D-53478B9225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0809794"/>
              </p:ext>
            </p:extLst>
          </p:nvPr>
        </p:nvGraphicFramePr>
        <p:xfrm>
          <a:off x="3248673" y="933749"/>
          <a:ext cx="5378169" cy="5690724"/>
        </p:xfrm>
        <a:graphic>
          <a:graphicData uri="http://schemas.openxmlformats.org/drawingml/2006/table">
            <a:tbl>
              <a:tblPr>
                <a:noFill/>
                <a:tableStyleId>{5C22544A-7EE6-4342-B048-85BDC9FD1C3A}</a:tableStyleId>
              </a:tblPr>
              <a:tblGrid>
                <a:gridCol w="2180452">
                  <a:extLst>
                    <a:ext uri="{9D8B030D-6E8A-4147-A177-3AD203B41FA5}">
                      <a16:colId xmlns:a16="http://schemas.microsoft.com/office/drawing/2014/main" val="364738784"/>
                    </a:ext>
                  </a:extLst>
                </a:gridCol>
                <a:gridCol w="3197717">
                  <a:extLst>
                    <a:ext uri="{9D8B030D-6E8A-4147-A177-3AD203B41FA5}">
                      <a16:colId xmlns:a16="http://schemas.microsoft.com/office/drawing/2014/main" val="2412060347"/>
                    </a:ext>
                  </a:extLst>
                </a:gridCol>
              </a:tblGrid>
              <a:tr h="43957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Status Biometria</a:t>
                      </a:r>
                      <a:endParaRPr lang="pt-BR" sz="13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9975" marR="107985" marT="107985" marB="107985" anchor="ctr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Detalhamento do status</a:t>
                      </a:r>
                      <a:endParaRPr lang="pt-BR" sz="13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9975" marR="107985" marT="107985" marB="107985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347765"/>
                  </a:ext>
                </a:extLst>
              </a:tr>
              <a:tr h="43957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Falha ao enviar Link</a:t>
                      </a:r>
                      <a:endParaRPr lang="pt-BR" sz="13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9975" marR="107985" marT="107985" marB="107985" anchor="ctr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Falha ao enviar Link. Tente novamente</a:t>
                      </a:r>
                      <a:endParaRPr lang="pt-BR" sz="13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9975" marR="107985" marT="107985" marB="107985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512228"/>
                  </a:ext>
                </a:extLst>
              </a:tr>
              <a:tr h="43957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Link Enviado</a:t>
                      </a:r>
                      <a:endParaRPr lang="pt-BR" sz="13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9975" marR="107985" marT="107985" marB="107985" anchor="ctr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Aguardando interação do cliente</a:t>
                      </a:r>
                      <a:endParaRPr lang="pt-BR" sz="13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9975" marR="107985" marT="107985" marB="107985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053519"/>
                  </a:ext>
                </a:extLst>
              </a:tr>
              <a:tr h="65342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Em Análise</a:t>
                      </a:r>
                      <a:endParaRPr lang="pt-BR" sz="13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9975" marR="107985" marT="107985" marB="107985" anchor="ctr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Documentação enviada.  Aguardando análise</a:t>
                      </a:r>
                      <a:endParaRPr lang="pt-BR" sz="13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9975" marR="107985" marT="107985" marB="107985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988234"/>
                  </a:ext>
                </a:extLst>
              </a:tr>
              <a:tr h="43957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Aprovada</a:t>
                      </a:r>
                      <a:endParaRPr lang="pt-BR" sz="13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9975" marR="107985" marT="107985" marB="107985" anchor="ctr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Análise realizada com sucesso</a:t>
                      </a:r>
                      <a:endParaRPr lang="pt-BR" sz="13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9975" marR="107985" marT="107985" marB="107985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669560"/>
                  </a:ext>
                </a:extLst>
              </a:tr>
              <a:tr h="65342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Inconclusivo</a:t>
                      </a:r>
                      <a:endParaRPr lang="pt-BR" sz="13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9975" marR="107985" marT="107985" marB="107985" anchor="ctr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Documento de Identificação ausente ou inválido</a:t>
                      </a:r>
                      <a:endParaRPr lang="pt-BR" sz="13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9975" marR="107985" marT="107985" marB="107985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808068"/>
                  </a:ext>
                </a:extLst>
              </a:tr>
              <a:tr h="43957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Inconclusivo</a:t>
                      </a:r>
                      <a:endParaRPr lang="pt-BR" sz="13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9975" marR="107985" marT="107985" marB="107985" anchor="ctr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Não foi possível validar a selfie</a:t>
                      </a:r>
                      <a:endParaRPr lang="pt-BR" sz="13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9975" marR="107985" marT="107985" marB="107985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1851310"/>
                  </a:ext>
                </a:extLst>
              </a:tr>
              <a:tr h="65342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Inconclusivo</a:t>
                      </a:r>
                      <a:endParaRPr lang="pt-BR" sz="13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9975" marR="107985" marT="107985" marB="107985" anchor="ctr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Documento de Identificação com informações incompletas para análise</a:t>
                      </a:r>
                      <a:endParaRPr lang="pt-BR" sz="13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9975" marR="107985" marT="107985" marB="107985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748871"/>
                  </a:ext>
                </a:extLst>
              </a:tr>
              <a:tr h="65342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Inconclusivo</a:t>
                      </a:r>
                      <a:endParaRPr lang="pt-BR" sz="13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9975" marR="107985" marT="107985" marB="107985" anchor="ctr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Documento de Identificação com informações ilegíveis para análise</a:t>
                      </a:r>
                      <a:endParaRPr lang="pt-BR" sz="13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9975" marR="107985" marT="107985" marB="107985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2093611"/>
                  </a:ext>
                </a:extLst>
              </a:tr>
              <a:tr h="43957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Inconclusivo</a:t>
                      </a:r>
                      <a:endParaRPr lang="pt-BR" sz="13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9975" marR="107985" marT="107985" marB="107985" anchor="ctr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Selfie fora do padrão (ilegível)</a:t>
                      </a:r>
                      <a:endParaRPr lang="pt-BR" sz="13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9975" marR="107985" marT="107985" marB="107985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865003"/>
                  </a:ext>
                </a:extLst>
              </a:tr>
              <a:tr h="43957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Reprovado</a:t>
                      </a:r>
                      <a:endParaRPr lang="pt-BR" sz="13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9975" marR="107985" marT="107985" marB="107985" anchor="ctr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Regras internas da companhia.</a:t>
                      </a:r>
                      <a:endParaRPr lang="pt-BR" sz="13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9975" marR="107985" marT="107985" marB="107985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5013"/>
                  </a:ext>
                </a:extLst>
              </a:tr>
            </a:tbl>
          </a:graphicData>
        </a:graphic>
      </p:graphicFrame>
      <p:grpSp>
        <p:nvGrpSpPr>
          <p:cNvPr id="9" name="Agrupar 8">
            <a:extLst>
              <a:ext uri="{FF2B5EF4-FFF2-40B4-BE49-F238E27FC236}">
                <a16:creationId xmlns:a16="http://schemas.microsoft.com/office/drawing/2014/main" id="{16226892-F32E-066E-E8C5-FC819EEA8274}"/>
              </a:ext>
            </a:extLst>
          </p:cNvPr>
          <p:cNvGrpSpPr/>
          <p:nvPr/>
        </p:nvGrpSpPr>
        <p:grpSpPr>
          <a:xfrm>
            <a:off x="0" y="0"/>
            <a:ext cx="7081284" cy="829340"/>
            <a:chOff x="0" y="0"/>
            <a:chExt cx="2257641" cy="823864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B241A571-218A-03EF-763C-7387990F3C7F}"/>
                </a:ext>
              </a:extLst>
            </p:cNvPr>
            <p:cNvSpPr txBox="1"/>
            <p:nvPr/>
          </p:nvSpPr>
          <p:spPr>
            <a:xfrm>
              <a:off x="0" y="0"/>
              <a:ext cx="2257641" cy="82386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2400" b="1" dirty="0">
                  <a:latin typeface="AMX"/>
                </a:rPr>
                <a:t>STATUS E SUBSTATUS DE BIOMETRIA</a:t>
              </a:r>
              <a:endParaRPr lang="pt-BR" dirty="0"/>
            </a:p>
          </p:txBody>
        </p:sp>
        <p:cxnSp>
          <p:nvCxnSpPr>
            <p:cNvPr id="11" name="Straight Connector 17">
              <a:extLst>
                <a:ext uri="{FF2B5EF4-FFF2-40B4-BE49-F238E27FC236}">
                  <a16:creationId xmlns:a16="http://schemas.microsoft.com/office/drawing/2014/main" id="{BECD6C82-F130-A79B-A1E9-E7D0F55BA0E6}"/>
                </a:ext>
              </a:extLst>
            </p:cNvPr>
            <p:cNvCxnSpPr>
              <a:cxnSpLocks/>
            </p:cNvCxnSpPr>
            <p:nvPr/>
          </p:nvCxnSpPr>
          <p:spPr>
            <a:xfrm>
              <a:off x="26684" y="403521"/>
              <a:ext cx="1492068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597522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9BFE0DAA-0D25-73B1-98EB-97A2504BF7AB}"/>
              </a:ext>
            </a:extLst>
          </p:cNvPr>
          <p:cNvGrpSpPr/>
          <p:nvPr/>
        </p:nvGrpSpPr>
        <p:grpSpPr>
          <a:xfrm>
            <a:off x="0" y="0"/>
            <a:ext cx="2908300" cy="461665"/>
            <a:chOff x="0" y="0"/>
            <a:chExt cx="2257641" cy="457702"/>
          </a:xfrm>
        </p:grpSpPr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DB97F872-445A-B090-AD39-6DEC50FBB549}"/>
                </a:ext>
              </a:extLst>
            </p:cNvPr>
            <p:cNvSpPr txBox="1"/>
            <p:nvPr/>
          </p:nvSpPr>
          <p:spPr>
            <a:xfrm>
              <a:off x="0" y="0"/>
              <a:ext cx="2257641" cy="45770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2400" b="1" dirty="0">
                  <a:latin typeface="AMX"/>
                </a:rPr>
                <a:t>BIOMETRIA FACIAL</a:t>
              </a:r>
              <a:endParaRPr lang="pt-BR" dirty="0"/>
            </a:p>
          </p:txBody>
        </p:sp>
        <p:cxnSp>
          <p:nvCxnSpPr>
            <p:cNvPr id="4" name="Straight Connector 17">
              <a:extLst>
                <a:ext uri="{FF2B5EF4-FFF2-40B4-BE49-F238E27FC236}">
                  <a16:creationId xmlns:a16="http://schemas.microsoft.com/office/drawing/2014/main" id="{3259C674-AC53-A13C-E1E4-0D95855BCCAD}"/>
                </a:ext>
              </a:extLst>
            </p:cNvPr>
            <p:cNvCxnSpPr>
              <a:cxnSpLocks/>
            </p:cNvCxnSpPr>
            <p:nvPr/>
          </p:nvCxnSpPr>
          <p:spPr>
            <a:xfrm>
              <a:off x="75313" y="403521"/>
              <a:ext cx="1900322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Arredondar Retângulo em um Canto Diagonal 14">
            <a:extLst>
              <a:ext uri="{FF2B5EF4-FFF2-40B4-BE49-F238E27FC236}">
                <a16:creationId xmlns:a16="http://schemas.microsoft.com/office/drawing/2014/main" id="{98102E44-429F-3D9E-0D12-EF829EBD46F2}"/>
              </a:ext>
            </a:extLst>
          </p:cNvPr>
          <p:cNvSpPr>
            <a:spLocks/>
          </p:cNvSpPr>
          <p:nvPr/>
        </p:nvSpPr>
        <p:spPr>
          <a:xfrm>
            <a:off x="8969903" y="2529361"/>
            <a:ext cx="2693777" cy="3564078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t-BR" sz="1400" b="1" dirty="0">
                <a:solidFill>
                  <a:schemeClr val="tx1"/>
                </a:solidFill>
                <a:latin typeface="AMX" pitchFamily="2" charset="0"/>
              </a:rPr>
              <a:t>Após validação do crédito:</a:t>
            </a:r>
          </a:p>
          <a:p>
            <a:endParaRPr lang="pt-BR" sz="1200" dirty="0">
              <a:solidFill>
                <a:schemeClr val="tx1"/>
              </a:solidFill>
              <a:latin typeface="AMX" pitchFamily="2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pt-BR" sz="1200" dirty="0">
                <a:solidFill>
                  <a:schemeClr val="tx1"/>
                </a:solidFill>
                <a:latin typeface="AMX"/>
              </a:rPr>
              <a:t>Clique em </a:t>
            </a:r>
            <a:r>
              <a:rPr lang="pt-BR" sz="1200" b="1" dirty="0">
                <a:solidFill>
                  <a:schemeClr val="tx1"/>
                </a:solidFill>
                <a:latin typeface="AMX"/>
              </a:rPr>
              <a:t>Realize a Biometria;</a:t>
            </a:r>
          </a:p>
          <a:p>
            <a:pPr marL="228600" indent="-228600">
              <a:buFont typeface="+mj-lt"/>
              <a:buAutoNum type="arabicPeriod"/>
            </a:pPr>
            <a:r>
              <a:rPr lang="pt-BR" sz="1200" dirty="0">
                <a:solidFill>
                  <a:schemeClr val="tx1"/>
                </a:solidFill>
                <a:latin typeface="AMX"/>
              </a:rPr>
              <a:t>Selecione a forma de envio do link E-mail ou SMS;</a:t>
            </a:r>
          </a:p>
          <a:p>
            <a:pPr marL="228600" indent="-228600">
              <a:buFont typeface="+mj-lt"/>
              <a:buAutoNum type="arabicPeriod"/>
            </a:pPr>
            <a:r>
              <a:rPr lang="pt-BR" sz="1200" dirty="0">
                <a:solidFill>
                  <a:schemeClr val="tx1"/>
                </a:solidFill>
                <a:latin typeface="AMX"/>
              </a:rPr>
              <a:t>Clique em SMS;</a:t>
            </a:r>
          </a:p>
          <a:p>
            <a:pPr marL="228600" indent="-228600">
              <a:buFont typeface="+mj-lt"/>
              <a:buAutoNum type="arabicPeriod"/>
            </a:pPr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Informe o número do telefone;</a:t>
            </a:r>
          </a:p>
          <a:p>
            <a:pPr marL="228600" indent="-228600">
              <a:buFont typeface="+mj-lt"/>
              <a:buAutoNum type="arabicPeriod"/>
            </a:pPr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Clique em Enviar.</a:t>
            </a:r>
            <a:br>
              <a:rPr lang="pt-BR" sz="1200" dirty="0">
                <a:solidFill>
                  <a:schemeClr val="tx1"/>
                </a:solidFill>
                <a:latin typeface="AMX" pitchFamily="2" charset="0"/>
              </a:rPr>
            </a:br>
            <a:endParaRPr lang="pt-BR" sz="1200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400" b="1" dirty="0">
                <a:solidFill>
                  <a:srgbClr val="FF0000"/>
                </a:solidFill>
                <a:latin typeface="AMX"/>
              </a:rPr>
              <a:t>Atenção!</a:t>
            </a:r>
            <a:endParaRPr lang="pt-BR" sz="1400" b="1" dirty="0">
              <a:solidFill>
                <a:srgbClr val="FF0000"/>
              </a:solidFill>
              <a:latin typeface="AMX" pitchFamily="2" charset="0"/>
            </a:endParaRPr>
          </a:p>
          <a:p>
            <a:endParaRPr lang="pt-BR" sz="1400" b="1" dirty="0">
              <a:solidFill>
                <a:srgbClr val="FF0000"/>
              </a:solidFill>
              <a:latin typeface="AMX"/>
            </a:endParaRPr>
          </a:p>
          <a:p>
            <a:r>
              <a:rPr lang="pt-BR" sz="1200" dirty="0">
                <a:solidFill>
                  <a:schemeClr val="tx1"/>
                </a:solidFill>
                <a:latin typeface="AMX"/>
              </a:rPr>
              <a:t>A realização da biometria </a:t>
            </a:r>
            <a:r>
              <a:rPr lang="pt-BR" sz="1200" b="1" dirty="0">
                <a:solidFill>
                  <a:schemeClr val="tx1"/>
                </a:solidFill>
                <a:latin typeface="AMX"/>
              </a:rPr>
              <a:t>é obrigatória.</a:t>
            </a:r>
          </a:p>
          <a:p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Sem a realização da mesma o pedido não será enviado para o legado.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D56DF4E2-2B50-DF16-7F9D-BE231592AB49}"/>
              </a:ext>
            </a:extLst>
          </p:cNvPr>
          <p:cNvGrpSpPr/>
          <p:nvPr/>
        </p:nvGrpSpPr>
        <p:grpSpPr>
          <a:xfrm>
            <a:off x="495132" y="1236205"/>
            <a:ext cx="8100228" cy="3951812"/>
            <a:chOff x="495132" y="1236205"/>
            <a:chExt cx="8100228" cy="3951812"/>
          </a:xfrm>
        </p:grpSpPr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CC3BD774-15B4-4EB9-7E5B-22D9274A0698}"/>
                </a:ext>
              </a:extLst>
            </p:cNvPr>
            <p:cNvGrpSpPr/>
            <p:nvPr/>
          </p:nvGrpSpPr>
          <p:grpSpPr>
            <a:xfrm>
              <a:off x="528320" y="1236205"/>
              <a:ext cx="8067040" cy="3951812"/>
              <a:chOff x="528320" y="1236205"/>
              <a:chExt cx="9480400" cy="3701555"/>
            </a:xfrm>
          </p:grpSpPr>
          <p:pic>
            <p:nvPicPr>
              <p:cNvPr id="6" name="Imagem 5" descr="Interface gráfica do usuário, Aplicativo, Word&#10;&#10;O conteúdo gerado por IA pode estar incorreto.">
                <a:extLst>
                  <a:ext uri="{FF2B5EF4-FFF2-40B4-BE49-F238E27FC236}">
                    <a16:creationId xmlns:a16="http://schemas.microsoft.com/office/drawing/2014/main" id="{A260614D-DC88-FBED-36B3-036073492C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28320" y="1236205"/>
                <a:ext cx="9480400" cy="370155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cxnSp>
            <p:nvCxnSpPr>
              <p:cNvPr id="8" name="Conector de Seta Reta 7">
                <a:extLst>
                  <a:ext uri="{FF2B5EF4-FFF2-40B4-BE49-F238E27FC236}">
                    <a16:creationId xmlns:a16="http://schemas.microsoft.com/office/drawing/2014/main" id="{9B9F0F9D-D119-DD4A-5327-43778F6666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8183" y="3904931"/>
                <a:ext cx="337732" cy="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ector de Seta Reta 8">
                <a:extLst>
                  <a:ext uri="{FF2B5EF4-FFF2-40B4-BE49-F238E27FC236}">
                    <a16:creationId xmlns:a16="http://schemas.microsoft.com/office/drawing/2014/main" id="{C494D842-9242-5850-F5C4-3D8D7BF6BB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95633" y="4825681"/>
                <a:ext cx="337732" cy="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ector de Seta Reta 9">
                <a:extLst>
                  <a:ext uri="{FF2B5EF4-FFF2-40B4-BE49-F238E27FC236}">
                    <a16:creationId xmlns:a16="http://schemas.microsoft.com/office/drawing/2014/main" id="{8EF71BF8-E45E-350B-55DE-0CAFC197DE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8183" y="4203381"/>
                <a:ext cx="337732" cy="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" name="Conector de Seta Reta 11">
              <a:extLst>
                <a:ext uri="{FF2B5EF4-FFF2-40B4-BE49-F238E27FC236}">
                  <a16:creationId xmlns:a16="http://schemas.microsoft.com/office/drawing/2014/main" id="{AFB6404A-4E44-FC26-E2A1-FD3EF1F35EB6}"/>
                </a:ext>
              </a:extLst>
            </p:cNvPr>
            <p:cNvCxnSpPr>
              <a:cxnSpLocks/>
            </p:cNvCxnSpPr>
            <p:nvPr/>
          </p:nvCxnSpPr>
          <p:spPr>
            <a:xfrm>
              <a:off x="495132" y="3515627"/>
              <a:ext cx="287382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Imagem 13" descr="Logotipo&#10;&#10;O conteúdo gerado por IA pode estar incorreto.">
            <a:extLst>
              <a:ext uri="{FF2B5EF4-FFF2-40B4-BE49-F238E27FC236}">
                <a16:creationId xmlns:a16="http://schemas.microsoft.com/office/drawing/2014/main" id="{B2F1999B-321F-0E51-CB05-24F14BBF8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499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3C59A-E45B-062D-1624-EED7D27DD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971D792D-1CF7-53AB-CAAC-193ADFB1C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D902839-9D6F-124B-3C6F-B8DFD168FFCB}"/>
              </a:ext>
            </a:extLst>
          </p:cNvPr>
          <p:cNvSpPr/>
          <p:nvPr/>
        </p:nvSpPr>
        <p:spPr>
          <a:xfrm>
            <a:off x="438813" y="1576442"/>
            <a:ext cx="7298031" cy="485036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AMX" pitchFamily="2" charset="0"/>
                <a:cs typeface="Segoe UI" panose="020B0502040204020203" pitchFamily="34" charset="0"/>
              </a:rPr>
              <a:t>Assinatura Eletrônica – </a:t>
            </a:r>
            <a:r>
              <a:rPr lang="pt-BR" sz="1600" dirty="0" err="1">
                <a:latin typeface="AMX" pitchFamily="2" charset="0"/>
                <a:cs typeface="Segoe UI" panose="020B0502040204020203" pitchFamily="34" charset="0"/>
              </a:rPr>
              <a:t>DocuSign</a:t>
            </a:r>
            <a:r>
              <a:rPr lang="pt-BR" sz="1600" dirty="0">
                <a:latin typeface="AMX" pitchFamily="2" charset="0"/>
                <a:cs typeface="Segoe UI" panose="020B0502040204020203" pitchFamily="34" charset="0"/>
              </a:rPr>
              <a:t>;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AMX" pitchFamily="2" charset="0"/>
                <a:cs typeface="Segoe UI" panose="020B0502040204020203" pitchFamily="34" charset="0"/>
              </a:rPr>
              <a:t>Atendimento BKO Comercial;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AMX" pitchFamily="2" charset="0"/>
                <a:cs typeface="Segoe UI" panose="020B0502040204020203" pitchFamily="34" charset="0"/>
              </a:rPr>
              <a:t>Catálogo e carrinho de acordo com a combinação desejada; 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AMX" pitchFamily="2" charset="0"/>
                <a:cs typeface="Segoe UI" panose="020B0502040204020203" pitchFamily="34" charset="0"/>
              </a:rPr>
              <a:t>Consulta de crédito online;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AMX" pitchFamily="2" charset="0"/>
                <a:cs typeface="Segoe UI" panose="020B0502040204020203" pitchFamily="34" charset="0"/>
              </a:rPr>
              <a:t>Consulta de viabilidade técnica e comercial; 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AMX" pitchFamily="2" charset="0"/>
                <a:cs typeface="Segoe UI" panose="020B0502040204020203" pitchFamily="34" charset="0"/>
              </a:rPr>
              <a:t>Criação de HP de forma rápida e agilizada;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AMX" pitchFamily="2" charset="0"/>
                <a:cs typeface="Segoe UI" panose="020B0502040204020203" pitchFamily="34" charset="0"/>
              </a:rPr>
              <a:t>Fluxo completo do pedido;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AMX" pitchFamily="2" charset="0"/>
                <a:cs typeface="Segoe UI" panose="020B0502040204020203" pitchFamily="34" charset="0"/>
              </a:rPr>
              <a:t>Input Automatizado no NETSALES;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AMX" pitchFamily="2" charset="0"/>
                <a:cs typeface="Segoe UI" panose="020B0502040204020203" pitchFamily="34" charset="0"/>
              </a:rPr>
              <a:t>Jornada intuitiva;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AMX" pitchFamily="2" charset="0"/>
                <a:cs typeface="Segoe UI" panose="020B0502040204020203" pitchFamily="34" charset="0"/>
              </a:rPr>
              <a:t>Menor tempo na finalização do pedido;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AMX"/>
                <a:cs typeface="Segoe UI"/>
              </a:rPr>
              <a:t>Pedido realizado 100% pelo vendedor;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AMX" pitchFamily="2" charset="0"/>
                <a:cs typeface="Segoe UI" panose="020B0502040204020203" pitchFamily="34" charset="0"/>
              </a:rPr>
              <a:t>Termos de vendas automatizados.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1600" dirty="0">
              <a:latin typeface="AMX" pitchFamily="2" charset="0"/>
              <a:cs typeface="Segoe UI" panose="020B0502040204020203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29C9F31-6B6F-6B0A-EBB1-B94936B8FB37}"/>
              </a:ext>
            </a:extLst>
          </p:cNvPr>
          <p:cNvSpPr/>
          <p:nvPr/>
        </p:nvSpPr>
        <p:spPr>
          <a:xfrm>
            <a:off x="197618" y="948318"/>
            <a:ext cx="9639114" cy="880369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latin typeface="AMX"/>
                <a:ea typeface="DIN 2014 Light" panose="020B0404020202020204" pitchFamily="34" charset="77"/>
                <a:cs typeface="Segoe UI"/>
              </a:rPr>
              <a:t>Você já conhece a jornada da fixa no Solar? </a:t>
            </a:r>
          </a:p>
          <a:p>
            <a:pPr>
              <a:lnSpc>
                <a:spcPct val="150000"/>
              </a:lnSpc>
            </a:pPr>
            <a:r>
              <a:rPr lang="pt-BR" b="1" dirty="0">
                <a:latin typeface="AMX" pitchFamily="2" charset="0"/>
                <a:ea typeface="DIN 2014 Light" panose="020B0404020202020204" pitchFamily="34" charset="77"/>
                <a:cs typeface="Segoe UI" panose="020B0502040204020203" pitchFamily="34" charset="0"/>
              </a:rPr>
              <a:t>Vamos te contar agora algumas das vantagens de finalizar o seu pedido dentro da jornada do Solar: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CCB78376-9B45-D41F-AE82-501EB3330E69}"/>
              </a:ext>
            </a:extLst>
          </p:cNvPr>
          <p:cNvGrpSpPr/>
          <p:nvPr/>
        </p:nvGrpSpPr>
        <p:grpSpPr>
          <a:xfrm>
            <a:off x="0" y="0"/>
            <a:ext cx="5892800" cy="461665"/>
            <a:chOff x="5919987" y="4181588"/>
            <a:chExt cx="5892800" cy="461665"/>
          </a:xfrm>
        </p:grpSpPr>
        <p:cxnSp>
          <p:nvCxnSpPr>
            <p:cNvPr id="4" name="Straight Connector 17">
              <a:extLst>
                <a:ext uri="{FF2B5EF4-FFF2-40B4-BE49-F238E27FC236}">
                  <a16:creationId xmlns:a16="http://schemas.microsoft.com/office/drawing/2014/main" id="{621D3C41-23F3-A9FC-82E3-7C3E29CB7307}"/>
                </a:ext>
              </a:extLst>
            </p:cNvPr>
            <p:cNvCxnSpPr>
              <a:cxnSpLocks/>
            </p:cNvCxnSpPr>
            <p:nvPr/>
          </p:nvCxnSpPr>
          <p:spPr>
            <a:xfrm>
              <a:off x="6016787" y="4550920"/>
              <a:ext cx="5796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23E5E301-EA86-6479-3496-7AFC47203C34}"/>
                </a:ext>
              </a:extLst>
            </p:cNvPr>
            <p:cNvSpPr txBox="1"/>
            <p:nvPr/>
          </p:nvSpPr>
          <p:spPr>
            <a:xfrm>
              <a:off x="5919987" y="4181588"/>
              <a:ext cx="5892800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2400" b="1" dirty="0">
                  <a:latin typeface="AMX"/>
                </a:rPr>
                <a:t>BENEFICIOS DE UTILIZAÇÃO DO SOLAR – FIXA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76068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8C4CD-8FC5-41BC-3313-C8CA4015A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DADA75D4-71D6-CC13-4551-DCE78581E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4311424-51C6-9A71-661B-F6894D553F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390" r="46615" b="6689"/>
          <a:stretch/>
        </p:blipFill>
        <p:spPr>
          <a:xfrm>
            <a:off x="426307" y="955699"/>
            <a:ext cx="7584401" cy="3724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Arredondar Retângulo em um Canto Diagonal 14">
            <a:extLst>
              <a:ext uri="{FF2B5EF4-FFF2-40B4-BE49-F238E27FC236}">
                <a16:creationId xmlns:a16="http://schemas.microsoft.com/office/drawing/2014/main" id="{79FF47CE-3F61-2D9C-20A8-FBE51D505562}"/>
              </a:ext>
            </a:extLst>
          </p:cNvPr>
          <p:cNvSpPr>
            <a:spLocks/>
          </p:cNvSpPr>
          <p:nvPr/>
        </p:nvSpPr>
        <p:spPr>
          <a:xfrm>
            <a:off x="8499256" y="1749371"/>
            <a:ext cx="2693777" cy="4079924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t-BR" sz="1400" b="1" dirty="0">
                <a:solidFill>
                  <a:schemeClr val="tx1"/>
                </a:solidFill>
                <a:latin typeface="AMX" pitchFamily="2" charset="0"/>
              </a:rPr>
              <a:t>Aqui teremos a mesma etapa anterior mas, com a opção do e-mail:</a:t>
            </a:r>
          </a:p>
          <a:p>
            <a:endParaRPr lang="pt-BR" sz="1200" dirty="0">
              <a:solidFill>
                <a:schemeClr val="tx1"/>
              </a:solidFill>
              <a:latin typeface="AMX" pitchFamily="2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pt-BR" sz="1200" dirty="0">
                <a:solidFill>
                  <a:schemeClr val="tx1"/>
                </a:solidFill>
                <a:latin typeface="AMX"/>
              </a:rPr>
              <a:t>Clique em </a:t>
            </a:r>
            <a:r>
              <a:rPr lang="pt-BR" sz="1200" b="1" dirty="0">
                <a:solidFill>
                  <a:schemeClr val="tx1"/>
                </a:solidFill>
                <a:latin typeface="AMX"/>
              </a:rPr>
              <a:t>Realize a Biometria;</a:t>
            </a:r>
          </a:p>
          <a:p>
            <a:pPr marL="228600" indent="-228600">
              <a:buFont typeface="+mj-lt"/>
              <a:buAutoNum type="arabicPeriod"/>
            </a:pPr>
            <a:r>
              <a:rPr lang="pt-BR" sz="1200" dirty="0">
                <a:solidFill>
                  <a:schemeClr val="tx1"/>
                </a:solidFill>
                <a:latin typeface="AMX"/>
              </a:rPr>
              <a:t>Selecione a forma de envio do link E-mail;</a:t>
            </a:r>
          </a:p>
          <a:p>
            <a:pPr marL="228600" indent="-228600">
              <a:buFont typeface="+mj-lt"/>
              <a:buAutoNum type="arabicPeriod"/>
            </a:pPr>
            <a:r>
              <a:rPr lang="pt-BR" sz="1200" dirty="0">
                <a:solidFill>
                  <a:schemeClr val="tx1"/>
                </a:solidFill>
                <a:latin typeface="AMX"/>
              </a:rPr>
              <a:t>Clique em E-mail;</a:t>
            </a:r>
          </a:p>
          <a:p>
            <a:pPr marL="228600" indent="-228600">
              <a:buFont typeface="+mj-lt"/>
              <a:buAutoNum type="arabicPeriod"/>
            </a:pPr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Informe o E-mail do representante legal;</a:t>
            </a:r>
          </a:p>
          <a:p>
            <a:pPr marL="228600" indent="-228600">
              <a:buFont typeface="+mj-lt"/>
              <a:buAutoNum type="arabicPeriod"/>
            </a:pPr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Clique em </a:t>
            </a:r>
            <a:r>
              <a:rPr lang="pt-BR" sz="1200" b="1" dirty="0">
                <a:solidFill>
                  <a:schemeClr val="tx1"/>
                </a:solidFill>
                <a:latin typeface="AMX" pitchFamily="2" charset="0"/>
              </a:rPr>
              <a:t>Enviar</a:t>
            </a:r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.</a:t>
            </a:r>
            <a:br>
              <a:rPr lang="pt-BR" sz="1200" dirty="0">
                <a:solidFill>
                  <a:schemeClr val="tx1"/>
                </a:solidFill>
                <a:latin typeface="AMX" pitchFamily="2" charset="0"/>
              </a:rPr>
            </a:br>
            <a:endParaRPr lang="pt-BR" sz="1200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400" b="1" dirty="0">
                <a:solidFill>
                  <a:srgbClr val="FF0000"/>
                </a:solidFill>
                <a:latin typeface="AMX"/>
              </a:rPr>
              <a:t>Atenção!</a:t>
            </a:r>
            <a:endParaRPr lang="pt-BR" sz="1400" b="1" dirty="0">
              <a:solidFill>
                <a:srgbClr val="FF0000"/>
              </a:solidFill>
              <a:latin typeface="AMX" pitchFamily="2" charset="0"/>
            </a:endParaRPr>
          </a:p>
          <a:p>
            <a:endParaRPr lang="pt-BR" sz="1400" b="1" dirty="0">
              <a:solidFill>
                <a:srgbClr val="FF0000"/>
              </a:solidFill>
              <a:latin typeface="AMX"/>
            </a:endParaRPr>
          </a:p>
          <a:p>
            <a:r>
              <a:rPr lang="pt-BR" sz="1200" dirty="0">
                <a:solidFill>
                  <a:schemeClr val="tx1"/>
                </a:solidFill>
                <a:latin typeface="AMX"/>
              </a:rPr>
              <a:t>A realização da biometria </a:t>
            </a:r>
            <a:r>
              <a:rPr lang="pt-BR" sz="1200" b="1" dirty="0">
                <a:solidFill>
                  <a:schemeClr val="tx1"/>
                </a:solidFill>
                <a:latin typeface="AMX"/>
              </a:rPr>
              <a:t>é obrigatória.</a:t>
            </a:r>
          </a:p>
          <a:p>
            <a:endParaRPr lang="pt-BR" sz="1200" b="1" dirty="0">
              <a:solidFill>
                <a:schemeClr val="tx1"/>
              </a:solidFill>
              <a:latin typeface="AMX"/>
            </a:endParaRPr>
          </a:p>
          <a:p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Sem a realização da mesma o pedido </a:t>
            </a:r>
            <a:r>
              <a:rPr lang="pt-BR" sz="1200" b="1" dirty="0">
                <a:solidFill>
                  <a:schemeClr val="tx1"/>
                </a:solidFill>
                <a:latin typeface="AMX" pitchFamily="2" charset="0"/>
              </a:rPr>
              <a:t>não será enviado para o legado.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FD06C8A0-AF04-5532-06FB-24C477D49DEE}"/>
              </a:ext>
            </a:extLst>
          </p:cNvPr>
          <p:cNvGrpSpPr/>
          <p:nvPr/>
        </p:nvGrpSpPr>
        <p:grpSpPr>
          <a:xfrm>
            <a:off x="0" y="0"/>
            <a:ext cx="2908300" cy="461665"/>
            <a:chOff x="0" y="0"/>
            <a:chExt cx="2257641" cy="457702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DA69B7FC-A883-154A-F175-22D67678F725}"/>
                </a:ext>
              </a:extLst>
            </p:cNvPr>
            <p:cNvSpPr txBox="1"/>
            <p:nvPr/>
          </p:nvSpPr>
          <p:spPr>
            <a:xfrm>
              <a:off x="0" y="0"/>
              <a:ext cx="2257641" cy="45770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2400" b="1" dirty="0">
                  <a:latin typeface="AMX"/>
                </a:rPr>
                <a:t>BIOMETRIA FACIAL</a:t>
              </a:r>
              <a:endParaRPr lang="pt-BR" dirty="0"/>
            </a:p>
          </p:txBody>
        </p:sp>
        <p:cxnSp>
          <p:nvCxnSpPr>
            <p:cNvPr id="8" name="Straight Connector 17">
              <a:extLst>
                <a:ext uri="{FF2B5EF4-FFF2-40B4-BE49-F238E27FC236}">
                  <a16:creationId xmlns:a16="http://schemas.microsoft.com/office/drawing/2014/main" id="{5ECAA90A-BE18-E729-2409-DD8EF3C81C49}"/>
                </a:ext>
              </a:extLst>
            </p:cNvPr>
            <p:cNvCxnSpPr>
              <a:cxnSpLocks/>
            </p:cNvCxnSpPr>
            <p:nvPr/>
          </p:nvCxnSpPr>
          <p:spPr>
            <a:xfrm>
              <a:off x="75313" y="403521"/>
              <a:ext cx="1900322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5D254422-160F-9122-FDC9-9964F846B0EF}"/>
              </a:ext>
            </a:extLst>
          </p:cNvPr>
          <p:cNvCxnSpPr>
            <a:cxnSpLocks/>
          </p:cNvCxnSpPr>
          <p:nvPr/>
        </p:nvCxnSpPr>
        <p:spPr>
          <a:xfrm>
            <a:off x="349617" y="2143437"/>
            <a:ext cx="337732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DB4EEAAC-4E15-0A45-A58D-687CCE8811DF}"/>
              </a:ext>
            </a:extLst>
          </p:cNvPr>
          <p:cNvCxnSpPr>
            <a:cxnSpLocks/>
          </p:cNvCxnSpPr>
          <p:nvPr/>
        </p:nvCxnSpPr>
        <p:spPr>
          <a:xfrm>
            <a:off x="518483" y="3034981"/>
            <a:ext cx="337732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79835D91-5918-216F-32B9-C43BF19887D2}"/>
              </a:ext>
            </a:extLst>
          </p:cNvPr>
          <p:cNvCxnSpPr>
            <a:cxnSpLocks/>
          </p:cNvCxnSpPr>
          <p:nvPr/>
        </p:nvCxnSpPr>
        <p:spPr>
          <a:xfrm>
            <a:off x="578762" y="3534711"/>
            <a:ext cx="337732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F8DD02E8-84FE-8988-F348-1FE199A7B985}"/>
              </a:ext>
            </a:extLst>
          </p:cNvPr>
          <p:cNvCxnSpPr>
            <a:cxnSpLocks/>
          </p:cNvCxnSpPr>
          <p:nvPr/>
        </p:nvCxnSpPr>
        <p:spPr>
          <a:xfrm>
            <a:off x="3346995" y="3885585"/>
            <a:ext cx="337732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11250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31FF0-F68F-2C91-C3FB-F148EA731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DE366106-7CA6-21FB-55DC-EFD5A9DAF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D31A661-21A0-7AB5-C74C-18293E30A2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141" r="70688" b="14253"/>
          <a:stretch/>
        </p:blipFill>
        <p:spPr>
          <a:xfrm>
            <a:off x="506503" y="1111058"/>
            <a:ext cx="6329680" cy="3596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22DC05D-8280-85B2-C9B9-E0D3B56D72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301" t="80857" r="1346" b="7782"/>
          <a:stretch>
            <a:fillRect/>
          </a:stretch>
        </p:blipFill>
        <p:spPr>
          <a:xfrm>
            <a:off x="2453145" y="5051729"/>
            <a:ext cx="6340642" cy="1391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Arredondar Retângulo em um Canto Diagonal 14">
            <a:extLst>
              <a:ext uri="{FF2B5EF4-FFF2-40B4-BE49-F238E27FC236}">
                <a16:creationId xmlns:a16="http://schemas.microsoft.com/office/drawing/2014/main" id="{EF5C8546-A51A-0280-88A1-BD300C78C10E}"/>
              </a:ext>
            </a:extLst>
          </p:cNvPr>
          <p:cNvSpPr>
            <a:spLocks/>
          </p:cNvSpPr>
          <p:nvPr/>
        </p:nvSpPr>
        <p:spPr>
          <a:xfrm>
            <a:off x="8949980" y="1881013"/>
            <a:ext cx="2895600" cy="1547987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Após o envio do link via e-mail:</a:t>
            </a:r>
          </a:p>
          <a:p>
            <a:endParaRPr lang="pt-BR" sz="1200" dirty="0">
              <a:solidFill>
                <a:schemeClr val="tx1"/>
              </a:solidFill>
              <a:latin typeface="AMX" pitchFamily="2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pt-BR" sz="1200" dirty="0">
                <a:solidFill>
                  <a:schemeClr val="tx1"/>
                </a:solidFill>
                <a:latin typeface="AMX"/>
              </a:rPr>
              <a:t>Clique em Próximo</a:t>
            </a:r>
          </a:p>
        </p:txBody>
      </p: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1F47DE7F-661E-A702-73D3-A735228C37F8}"/>
              </a:ext>
            </a:extLst>
          </p:cNvPr>
          <p:cNvCxnSpPr>
            <a:cxnSpLocks/>
          </p:cNvCxnSpPr>
          <p:nvPr/>
        </p:nvCxnSpPr>
        <p:spPr>
          <a:xfrm flipH="1">
            <a:off x="6982125" y="4677733"/>
            <a:ext cx="2796" cy="106455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Agrupar 7">
            <a:extLst>
              <a:ext uri="{FF2B5EF4-FFF2-40B4-BE49-F238E27FC236}">
                <a16:creationId xmlns:a16="http://schemas.microsoft.com/office/drawing/2014/main" id="{398A4050-9DA5-EF03-DC0C-49415F069011}"/>
              </a:ext>
            </a:extLst>
          </p:cNvPr>
          <p:cNvGrpSpPr/>
          <p:nvPr/>
        </p:nvGrpSpPr>
        <p:grpSpPr>
          <a:xfrm>
            <a:off x="0" y="0"/>
            <a:ext cx="7854664" cy="1200329"/>
            <a:chOff x="0" y="0"/>
            <a:chExt cx="2257641" cy="1190026"/>
          </a:xfrm>
        </p:grpSpPr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7662B010-379E-86FE-B4B1-E9787022BEF9}"/>
                </a:ext>
              </a:extLst>
            </p:cNvPr>
            <p:cNvSpPr txBox="1"/>
            <p:nvPr/>
          </p:nvSpPr>
          <p:spPr>
            <a:xfrm>
              <a:off x="0" y="0"/>
              <a:ext cx="2257641" cy="119002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2400" b="1" dirty="0">
                  <a:latin typeface="AMX"/>
                </a:rPr>
                <a:t>ENVIO DO LINK DA BIOMETRIA POR E-MAIL</a:t>
              </a:r>
              <a:endParaRPr lang="pt-BR" dirty="0"/>
            </a:p>
          </p:txBody>
        </p:sp>
        <p:cxnSp>
          <p:nvCxnSpPr>
            <p:cNvPr id="12" name="Straight Connector 17">
              <a:extLst>
                <a:ext uri="{FF2B5EF4-FFF2-40B4-BE49-F238E27FC236}">
                  <a16:creationId xmlns:a16="http://schemas.microsoft.com/office/drawing/2014/main" id="{B30C6B2B-0858-329A-64CA-A3C7B853E117}"/>
                </a:ext>
              </a:extLst>
            </p:cNvPr>
            <p:cNvCxnSpPr>
              <a:cxnSpLocks/>
            </p:cNvCxnSpPr>
            <p:nvPr/>
          </p:nvCxnSpPr>
          <p:spPr>
            <a:xfrm>
              <a:off x="24449" y="414062"/>
              <a:ext cx="1603842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60551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5BCD4-8B9C-49C5-64A0-0B7D3E3C6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7B0C29A3-EF1D-2DE4-7422-6DF916468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E0BAD15-D23F-AE56-8A29-FDEBF12177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226" b="6395"/>
          <a:stretch/>
        </p:blipFill>
        <p:spPr>
          <a:xfrm>
            <a:off x="539878" y="868680"/>
            <a:ext cx="8523806" cy="4907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Arredondar Retângulo em um Canto Diagonal 14">
            <a:extLst>
              <a:ext uri="{FF2B5EF4-FFF2-40B4-BE49-F238E27FC236}">
                <a16:creationId xmlns:a16="http://schemas.microsoft.com/office/drawing/2014/main" id="{F98BF1C5-7049-0A66-0678-F26F97E66BE5}"/>
              </a:ext>
            </a:extLst>
          </p:cNvPr>
          <p:cNvSpPr>
            <a:spLocks/>
          </p:cNvSpPr>
          <p:nvPr/>
        </p:nvSpPr>
        <p:spPr>
          <a:xfrm>
            <a:off x="9208154" y="3187940"/>
            <a:ext cx="2737317" cy="2132257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t-BR" sz="1400" dirty="0">
                <a:solidFill>
                  <a:schemeClr val="tx1"/>
                </a:solidFill>
                <a:latin typeface="AMX"/>
              </a:rPr>
              <a:t>Recebimento da solicitação para efetuar a Biometria Facil pelo Cliente - (etapa Cliente).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8F23B4AD-7D7D-ABC1-15E5-6ED66A52C12E}"/>
              </a:ext>
            </a:extLst>
          </p:cNvPr>
          <p:cNvGrpSpPr/>
          <p:nvPr/>
        </p:nvGrpSpPr>
        <p:grpSpPr>
          <a:xfrm>
            <a:off x="0" y="0"/>
            <a:ext cx="2908300" cy="461665"/>
            <a:chOff x="0" y="0"/>
            <a:chExt cx="2257641" cy="457702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88840B6D-7746-E031-56DE-364ED9A06457}"/>
                </a:ext>
              </a:extLst>
            </p:cNvPr>
            <p:cNvSpPr txBox="1"/>
            <p:nvPr/>
          </p:nvSpPr>
          <p:spPr>
            <a:xfrm>
              <a:off x="0" y="0"/>
              <a:ext cx="2257641" cy="45770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2400" b="1" dirty="0">
                  <a:latin typeface="AMX"/>
                </a:rPr>
                <a:t>ETAPAS DO CLIENTE</a:t>
              </a:r>
              <a:endParaRPr lang="pt-BR" dirty="0"/>
            </a:p>
          </p:txBody>
        </p:sp>
        <p:cxnSp>
          <p:nvCxnSpPr>
            <p:cNvPr id="9" name="Straight Connector 17">
              <a:extLst>
                <a:ext uri="{FF2B5EF4-FFF2-40B4-BE49-F238E27FC236}">
                  <a16:creationId xmlns:a16="http://schemas.microsoft.com/office/drawing/2014/main" id="{AE0EA971-EC93-92AC-CF10-C6298D2BA04A}"/>
                </a:ext>
              </a:extLst>
            </p:cNvPr>
            <p:cNvCxnSpPr>
              <a:cxnSpLocks/>
            </p:cNvCxnSpPr>
            <p:nvPr/>
          </p:nvCxnSpPr>
          <p:spPr>
            <a:xfrm>
              <a:off x="75310" y="403521"/>
              <a:ext cx="1956213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610704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5FE13-7584-1B8E-02CF-E8C92B7AC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9290572B-20D6-EFA7-D115-9096C34DA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3E3A60E-00DC-8FCD-ECEB-AF3FCF12B7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36" r="-21" b="5455"/>
          <a:stretch/>
        </p:blipFill>
        <p:spPr>
          <a:xfrm>
            <a:off x="213554" y="832240"/>
            <a:ext cx="8641267" cy="4879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Arredondar Retângulo em um Canto Diagonal 14">
            <a:extLst>
              <a:ext uri="{FF2B5EF4-FFF2-40B4-BE49-F238E27FC236}">
                <a16:creationId xmlns:a16="http://schemas.microsoft.com/office/drawing/2014/main" id="{4CB22272-F05A-F023-CCAE-A82ABD7EE24F}"/>
              </a:ext>
            </a:extLst>
          </p:cNvPr>
          <p:cNvSpPr>
            <a:spLocks/>
          </p:cNvSpPr>
          <p:nvPr/>
        </p:nvSpPr>
        <p:spPr>
          <a:xfrm>
            <a:off x="9163330" y="2840558"/>
            <a:ext cx="2737317" cy="2132257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t-BR" sz="1400" b="1" dirty="0">
                <a:solidFill>
                  <a:schemeClr val="tx1"/>
                </a:solidFill>
                <a:latin typeface="AMX"/>
              </a:rPr>
              <a:t>Atenção!</a:t>
            </a:r>
          </a:p>
          <a:p>
            <a:endParaRPr lang="pt-BR" sz="1200" b="1" dirty="0">
              <a:solidFill>
                <a:schemeClr val="tx1"/>
              </a:solidFill>
              <a:latin typeface="AMX"/>
            </a:endParaRPr>
          </a:p>
          <a:p>
            <a:r>
              <a:rPr lang="pt-BR" sz="1200" dirty="0">
                <a:solidFill>
                  <a:schemeClr val="tx1"/>
                </a:solidFill>
                <a:latin typeface="AMX"/>
              </a:rPr>
              <a:t>Digite </a:t>
            </a:r>
            <a:r>
              <a:rPr lang="pt-BR" sz="1200">
                <a:solidFill>
                  <a:schemeClr val="tx1"/>
                </a:solidFill>
                <a:latin typeface="AMX"/>
              </a:rPr>
              <a:t>corretamente</a:t>
            </a:r>
            <a:r>
              <a:rPr lang="pt-BR" sz="1200" dirty="0">
                <a:solidFill>
                  <a:schemeClr val="tx1"/>
                </a:solidFill>
                <a:latin typeface="AMX"/>
              </a:rPr>
              <a:t> os dados solicitados.</a:t>
            </a:r>
            <a:endParaRPr lang="pt-BR" sz="1200" dirty="0">
              <a:solidFill>
                <a:schemeClr val="tx1"/>
              </a:solidFill>
              <a:latin typeface="AMX" pitchFamily="2" charset="0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7E873BEA-EEDF-E283-071E-DC199AED9CA5}"/>
              </a:ext>
            </a:extLst>
          </p:cNvPr>
          <p:cNvGrpSpPr/>
          <p:nvPr/>
        </p:nvGrpSpPr>
        <p:grpSpPr>
          <a:xfrm>
            <a:off x="0" y="0"/>
            <a:ext cx="2908300" cy="461665"/>
            <a:chOff x="0" y="0"/>
            <a:chExt cx="2257641" cy="457702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5BE0B75E-E427-6EAB-F1CB-8E254FB56931}"/>
                </a:ext>
              </a:extLst>
            </p:cNvPr>
            <p:cNvSpPr txBox="1"/>
            <p:nvPr/>
          </p:nvSpPr>
          <p:spPr>
            <a:xfrm>
              <a:off x="0" y="0"/>
              <a:ext cx="2257641" cy="45770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2400" b="1" dirty="0">
                  <a:latin typeface="AMX"/>
                </a:rPr>
                <a:t>ETAPAS DO CLIENTE</a:t>
              </a:r>
              <a:endParaRPr lang="pt-BR" dirty="0"/>
            </a:p>
          </p:txBody>
        </p:sp>
        <p:cxnSp>
          <p:nvCxnSpPr>
            <p:cNvPr id="7" name="Straight Connector 17">
              <a:extLst>
                <a:ext uri="{FF2B5EF4-FFF2-40B4-BE49-F238E27FC236}">
                  <a16:creationId xmlns:a16="http://schemas.microsoft.com/office/drawing/2014/main" id="{F635421A-B76B-C4DF-942F-501C230C3C8A}"/>
                </a:ext>
              </a:extLst>
            </p:cNvPr>
            <p:cNvCxnSpPr>
              <a:cxnSpLocks/>
            </p:cNvCxnSpPr>
            <p:nvPr/>
          </p:nvCxnSpPr>
          <p:spPr>
            <a:xfrm>
              <a:off x="75310" y="403521"/>
              <a:ext cx="1956213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02669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8A7D6-2A76-DAF0-D5D6-959B14021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F49B6D47-75F5-F30E-325B-D3BE16140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77058A1-2B93-ADBF-4B56-F3262525A1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20" r="428" b="4602"/>
          <a:stretch/>
        </p:blipFill>
        <p:spPr>
          <a:xfrm>
            <a:off x="262628" y="927605"/>
            <a:ext cx="8771139" cy="5146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Arredondar Retângulo em um Canto Diagonal 14">
            <a:extLst>
              <a:ext uri="{FF2B5EF4-FFF2-40B4-BE49-F238E27FC236}">
                <a16:creationId xmlns:a16="http://schemas.microsoft.com/office/drawing/2014/main" id="{996F2D88-0BF3-22C8-D9A8-FAE89045C435}"/>
              </a:ext>
            </a:extLst>
          </p:cNvPr>
          <p:cNvSpPr>
            <a:spLocks/>
          </p:cNvSpPr>
          <p:nvPr/>
        </p:nvSpPr>
        <p:spPr>
          <a:xfrm>
            <a:off x="9482308" y="2700233"/>
            <a:ext cx="2257642" cy="1457533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t-BR" sz="1400" b="1" dirty="0">
                <a:solidFill>
                  <a:schemeClr val="tx1"/>
                </a:solidFill>
                <a:latin typeface="AMX"/>
              </a:rPr>
              <a:t>Atenção com a validação CAPTCHA!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F221F918-C665-9C97-64F0-92654716625B}"/>
              </a:ext>
            </a:extLst>
          </p:cNvPr>
          <p:cNvGrpSpPr/>
          <p:nvPr/>
        </p:nvGrpSpPr>
        <p:grpSpPr>
          <a:xfrm>
            <a:off x="0" y="0"/>
            <a:ext cx="2908300" cy="461665"/>
            <a:chOff x="0" y="0"/>
            <a:chExt cx="2257641" cy="457702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FC45F954-2D4E-9210-955C-FACEEB13E2F8}"/>
                </a:ext>
              </a:extLst>
            </p:cNvPr>
            <p:cNvSpPr txBox="1"/>
            <p:nvPr/>
          </p:nvSpPr>
          <p:spPr>
            <a:xfrm>
              <a:off x="0" y="0"/>
              <a:ext cx="2257641" cy="45770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2400" b="1" dirty="0">
                  <a:latin typeface="AMX"/>
                </a:rPr>
                <a:t>ETAPAS DO CLIENTE</a:t>
              </a:r>
              <a:endParaRPr lang="pt-BR" dirty="0"/>
            </a:p>
          </p:txBody>
        </p:sp>
        <p:cxnSp>
          <p:nvCxnSpPr>
            <p:cNvPr id="7" name="Straight Connector 17">
              <a:extLst>
                <a:ext uri="{FF2B5EF4-FFF2-40B4-BE49-F238E27FC236}">
                  <a16:creationId xmlns:a16="http://schemas.microsoft.com/office/drawing/2014/main" id="{7742C91E-3C1A-C15E-60BA-B1845DB97D4E}"/>
                </a:ext>
              </a:extLst>
            </p:cNvPr>
            <p:cNvCxnSpPr>
              <a:cxnSpLocks/>
            </p:cNvCxnSpPr>
            <p:nvPr/>
          </p:nvCxnSpPr>
          <p:spPr>
            <a:xfrm>
              <a:off x="75310" y="403521"/>
              <a:ext cx="1956213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361447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69740-A8E0-1C59-C403-3497B618E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FE6929B5-88CF-4B6C-1DC8-766FA5186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5" name="Arredondar Retângulo em um Canto Diagonal 14">
            <a:extLst>
              <a:ext uri="{FF2B5EF4-FFF2-40B4-BE49-F238E27FC236}">
                <a16:creationId xmlns:a16="http://schemas.microsoft.com/office/drawing/2014/main" id="{C2FE8B6E-D8DD-97AB-B57F-2373B3C354C8}"/>
              </a:ext>
            </a:extLst>
          </p:cNvPr>
          <p:cNvSpPr>
            <a:spLocks/>
          </p:cNvSpPr>
          <p:nvPr/>
        </p:nvSpPr>
        <p:spPr>
          <a:xfrm>
            <a:off x="9051271" y="2243470"/>
            <a:ext cx="2737317" cy="2572463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t-BR" sz="1400" b="1" dirty="0">
                <a:solidFill>
                  <a:srgbClr val="C00000"/>
                </a:solidFill>
                <a:latin typeface="AMX"/>
              </a:rPr>
              <a:t>Atenção!</a:t>
            </a:r>
          </a:p>
          <a:p>
            <a:endParaRPr lang="pt-BR" sz="1200" b="1" dirty="0">
              <a:solidFill>
                <a:schemeClr val="tx1"/>
              </a:solidFill>
              <a:latin typeface="AMX"/>
            </a:endParaRPr>
          </a:p>
          <a:p>
            <a:r>
              <a:rPr lang="pt-BR" sz="1200" dirty="0">
                <a:solidFill>
                  <a:schemeClr val="tx1"/>
                </a:solidFill>
                <a:latin typeface="AMX"/>
              </a:rPr>
              <a:t>Os 5 dígitos informados precisa estar conforme o cadastro que foi preenchido no pedido do Solar.  </a:t>
            </a:r>
          </a:p>
          <a:p>
            <a:endParaRPr lang="pt-BR" sz="1200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Se caso for preenchido com os dados diferentes vai apresentar a seguinte mensagem “Permissão negada”.</a:t>
            </a:r>
          </a:p>
        </p:txBody>
      </p:sp>
      <p:pic>
        <p:nvPicPr>
          <p:cNvPr id="7" name="Imagem 6" descr="Interface gráfica do usuário, Site&#10;&#10;O conteúdo gerado por IA pode estar incorreto.">
            <a:extLst>
              <a:ext uri="{FF2B5EF4-FFF2-40B4-BE49-F238E27FC236}">
                <a16:creationId xmlns:a16="http://schemas.microsoft.com/office/drawing/2014/main" id="{D3863418-B8DD-8455-FD27-2627719D73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35" r="-215" b="4764"/>
          <a:stretch/>
        </p:blipFill>
        <p:spPr>
          <a:xfrm>
            <a:off x="980155" y="572219"/>
            <a:ext cx="6761692" cy="4243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08129CD-B526-35EF-B262-67C5FCE61A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84" t="4175" r="574" b="6366"/>
          <a:stretch/>
        </p:blipFill>
        <p:spPr>
          <a:xfrm>
            <a:off x="2116076" y="2842852"/>
            <a:ext cx="6769080" cy="3946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812AC579-017B-3779-0BCF-BA04989C597F}"/>
              </a:ext>
            </a:extLst>
          </p:cNvPr>
          <p:cNvSpPr/>
          <p:nvPr/>
        </p:nvSpPr>
        <p:spPr>
          <a:xfrm>
            <a:off x="4501817" y="3148406"/>
            <a:ext cx="1997597" cy="750911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F14634D1-F1AB-5B10-A774-FA9DE595263C}"/>
              </a:ext>
            </a:extLst>
          </p:cNvPr>
          <p:cNvGrpSpPr/>
          <p:nvPr/>
        </p:nvGrpSpPr>
        <p:grpSpPr>
          <a:xfrm>
            <a:off x="0" y="0"/>
            <a:ext cx="2908300" cy="461665"/>
            <a:chOff x="0" y="0"/>
            <a:chExt cx="2257641" cy="457702"/>
          </a:xfrm>
        </p:grpSpPr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668E1E16-69B6-14C8-5D45-16F528A69DA3}"/>
                </a:ext>
              </a:extLst>
            </p:cNvPr>
            <p:cNvSpPr txBox="1"/>
            <p:nvPr/>
          </p:nvSpPr>
          <p:spPr>
            <a:xfrm>
              <a:off x="0" y="0"/>
              <a:ext cx="2257641" cy="45770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2400" b="1" dirty="0">
                  <a:latin typeface="AMX"/>
                </a:rPr>
                <a:t>ETAPAS DO CLIENTE</a:t>
              </a:r>
              <a:endParaRPr lang="pt-BR" dirty="0"/>
            </a:p>
          </p:txBody>
        </p:sp>
        <p:cxnSp>
          <p:nvCxnSpPr>
            <p:cNvPr id="9" name="Straight Connector 17">
              <a:extLst>
                <a:ext uri="{FF2B5EF4-FFF2-40B4-BE49-F238E27FC236}">
                  <a16:creationId xmlns:a16="http://schemas.microsoft.com/office/drawing/2014/main" id="{42B2530D-B157-3CCB-0BDF-0F9CD2EBC783}"/>
                </a:ext>
              </a:extLst>
            </p:cNvPr>
            <p:cNvCxnSpPr>
              <a:cxnSpLocks/>
            </p:cNvCxnSpPr>
            <p:nvPr/>
          </p:nvCxnSpPr>
          <p:spPr>
            <a:xfrm>
              <a:off x="75310" y="403521"/>
              <a:ext cx="1956213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469275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18348-BC74-E4A9-1360-BAD24D5FB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71661F9D-C984-9496-15E7-FAD797F14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5" name="Arredondar Retângulo em um Canto Diagonal 14">
            <a:extLst>
              <a:ext uri="{FF2B5EF4-FFF2-40B4-BE49-F238E27FC236}">
                <a16:creationId xmlns:a16="http://schemas.microsoft.com/office/drawing/2014/main" id="{12E0461E-ABB9-77D9-515C-C5998D9E91A7}"/>
              </a:ext>
            </a:extLst>
          </p:cNvPr>
          <p:cNvSpPr>
            <a:spLocks/>
          </p:cNvSpPr>
          <p:nvPr/>
        </p:nvSpPr>
        <p:spPr>
          <a:xfrm>
            <a:off x="7555551" y="3180054"/>
            <a:ext cx="2820569" cy="2641011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28600" indent="-228600">
              <a:buFont typeface="+mj-lt"/>
              <a:buAutoNum type="arabicPeriod"/>
            </a:pPr>
            <a:r>
              <a:rPr lang="pt-BR" sz="1200" dirty="0">
                <a:solidFill>
                  <a:schemeClr val="tx1"/>
                </a:solidFill>
                <a:latin typeface="AMX" panose="020B0604020202020204"/>
              </a:rPr>
              <a:t>Selecione a opção SMS;</a:t>
            </a:r>
          </a:p>
          <a:p>
            <a:pPr marL="228600" indent="-228600">
              <a:buFont typeface="+mj-lt"/>
              <a:buAutoNum type="arabicPeriod"/>
            </a:pPr>
            <a:r>
              <a:rPr lang="pt-BR" sz="1200" dirty="0">
                <a:solidFill>
                  <a:schemeClr val="tx1"/>
                </a:solidFill>
                <a:latin typeface="AMX" panose="020B0604020202020204"/>
              </a:rPr>
              <a:t> informação referente ao número de celular será disponibilizada conforme preenchido no campo de representante legal;</a:t>
            </a:r>
          </a:p>
          <a:p>
            <a:pPr marL="228600" indent="-228600">
              <a:buFont typeface="+mj-lt"/>
              <a:buAutoNum type="arabicPeriod"/>
            </a:pPr>
            <a:r>
              <a:rPr lang="pt-BR" sz="1200" dirty="0">
                <a:solidFill>
                  <a:schemeClr val="tx1"/>
                </a:solidFill>
                <a:latin typeface="AMX" panose="020B0604020202020204"/>
              </a:rPr>
              <a:t>Valide se o número está correto;</a:t>
            </a:r>
          </a:p>
          <a:p>
            <a:pPr marL="228600" indent="-228600">
              <a:buFont typeface="+mj-lt"/>
              <a:buAutoNum type="arabicPeriod"/>
            </a:pPr>
            <a:r>
              <a:rPr lang="pt-BR" sz="1200" dirty="0">
                <a:solidFill>
                  <a:schemeClr val="tx1"/>
                </a:solidFill>
                <a:latin typeface="AMX" panose="020B0604020202020204"/>
              </a:rPr>
              <a:t>Clique em Enviar;</a:t>
            </a:r>
          </a:p>
          <a:p>
            <a:pPr marL="228600" indent="-228600">
              <a:buFont typeface="+mj-lt"/>
              <a:buAutoNum type="arabicPeriod"/>
            </a:pPr>
            <a:r>
              <a:rPr lang="pt-BR" sz="1200" dirty="0">
                <a:solidFill>
                  <a:schemeClr val="tx1"/>
                </a:solidFill>
                <a:latin typeface="AMX" panose="020B0604020202020204"/>
              </a:rPr>
              <a:t>Clique em Próximo.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E96B042-4771-82A3-97E5-ED5960095B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88" t="39022" r="2528" b="15885"/>
          <a:stretch>
            <a:fillRect/>
          </a:stretch>
        </p:blipFill>
        <p:spPr>
          <a:xfrm>
            <a:off x="906378" y="794083"/>
            <a:ext cx="4267202" cy="4771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0C1935EB-8E80-CF3B-0F26-53CD07C7B2C2}"/>
              </a:ext>
            </a:extLst>
          </p:cNvPr>
          <p:cNvCxnSpPr>
            <a:cxnSpLocks/>
          </p:cNvCxnSpPr>
          <p:nvPr/>
        </p:nvCxnSpPr>
        <p:spPr>
          <a:xfrm>
            <a:off x="1046747" y="3979430"/>
            <a:ext cx="703174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ECE1F715-5E18-2328-EB4C-0BE64B13A9EB}"/>
              </a:ext>
            </a:extLst>
          </p:cNvPr>
          <p:cNvCxnSpPr>
            <a:cxnSpLocks/>
          </p:cNvCxnSpPr>
          <p:nvPr/>
        </p:nvCxnSpPr>
        <p:spPr>
          <a:xfrm>
            <a:off x="1010653" y="4496788"/>
            <a:ext cx="294099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42EC1D90-2716-04DA-DB11-397758183C10}"/>
              </a:ext>
            </a:extLst>
          </p:cNvPr>
          <p:cNvCxnSpPr>
            <a:cxnSpLocks/>
          </p:cNvCxnSpPr>
          <p:nvPr/>
        </p:nvCxnSpPr>
        <p:spPr>
          <a:xfrm>
            <a:off x="3717758" y="4905861"/>
            <a:ext cx="354257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7">
            <a:extLst>
              <a:ext uri="{FF2B5EF4-FFF2-40B4-BE49-F238E27FC236}">
                <a16:creationId xmlns:a16="http://schemas.microsoft.com/office/drawing/2014/main" id="{642E3FE9-ED62-8BC2-8F6F-ECC12B261591}"/>
              </a:ext>
            </a:extLst>
          </p:cNvPr>
          <p:cNvCxnSpPr>
            <a:cxnSpLocks/>
          </p:cNvCxnSpPr>
          <p:nvPr/>
        </p:nvCxnSpPr>
        <p:spPr>
          <a:xfrm>
            <a:off x="90678" y="403084"/>
            <a:ext cx="5220000" cy="10438"/>
          </a:xfrm>
          <a:prstGeom prst="line">
            <a:avLst/>
          </a:prstGeom>
          <a:ln w="28575">
            <a:solidFill>
              <a:srgbClr val="8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ADEB6D2-6F2D-9D10-7ADE-752F12B21064}"/>
              </a:ext>
            </a:extLst>
          </p:cNvPr>
          <p:cNvSpPr txBox="1"/>
          <p:nvPr/>
        </p:nvSpPr>
        <p:spPr>
          <a:xfrm>
            <a:off x="-1743" y="1383"/>
            <a:ext cx="5580000" cy="4728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400" b="1" dirty="0">
                <a:latin typeface="AMX"/>
              </a:rPr>
              <a:t>ENVIO DO LINK DA BIOMETRIA POR SMS</a:t>
            </a:r>
            <a:endParaRPr lang="pt-BR" dirty="0"/>
          </a:p>
        </p:txBody>
      </p:sp>
      <p:pic>
        <p:nvPicPr>
          <p:cNvPr id="18" name="Imagem 17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759B061E-9A5B-FAB8-9312-C72616864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8257" y="1739538"/>
            <a:ext cx="5851151" cy="1440516"/>
          </a:xfrm>
          <a:prstGeom prst="rect">
            <a:avLst/>
          </a:prstGeom>
        </p:spPr>
      </p:pic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B8279ED3-E075-4FE8-A3ED-468751C61401}"/>
              </a:ext>
            </a:extLst>
          </p:cNvPr>
          <p:cNvCxnSpPr>
            <a:cxnSpLocks/>
          </p:cNvCxnSpPr>
          <p:nvPr/>
        </p:nvCxnSpPr>
        <p:spPr>
          <a:xfrm>
            <a:off x="7555551" y="2568563"/>
            <a:ext cx="703174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49028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5151D-544E-6EF9-310F-B26BD4506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C0AC4CA1-7EC9-C9C0-F70C-6F9E0E272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3" name="AutoShape 6">
            <a:extLst>
              <a:ext uri="{FF2B5EF4-FFF2-40B4-BE49-F238E27FC236}">
                <a16:creationId xmlns:a16="http://schemas.microsoft.com/office/drawing/2014/main" id="{71F68362-E3FC-1F81-A275-F0D46C2098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98782" y="2644772"/>
            <a:ext cx="223047" cy="22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F124FB1E-B385-50D8-4C97-A4698C2B2AB1}"/>
              </a:ext>
            </a:extLst>
          </p:cNvPr>
          <p:cNvGrpSpPr/>
          <p:nvPr/>
        </p:nvGrpSpPr>
        <p:grpSpPr>
          <a:xfrm>
            <a:off x="737035" y="1383587"/>
            <a:ext cx="10728146" cy="5018569"/>
            <a:chOff x="255182" y="1125852"/>
            <a:chExt cx="10728146" cy="5018569"/>
          </a:xfrm>
        </p:grpSpPr>
        <p:pic>
          <p:nvPicPr>
            <p:cNvPr id="5" name="Picture 22">
              <a:extLst>
                <a:ext uri="{FF2B5EF4-FFF2-40B4-BE49-F238E27FC236}">
                  <a16:creationId xmlns:a16="http://schemas.microsoft.com/office/drawing/2014/main" id="{8E1D6F18-67DB-BC13-99D5-FEFD6B9C09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182" y="1125852"/>
              <a:ext cx="2318764" cy="50185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4">
              <a:extLst>
                <a:ext uri="{FF2B5EF4-FFF2-40B4-BE49-F238E27FC236}">
                  <a16:creationId xmlns:a16="http://schemas.microsoft.com/office/drawing/2014/main" id="{BBF30E6F-DE1A-F99E-3729-0F3F67408A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7418" y="1125852"/>
              <a:ext cx="2318764" cy="50185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6">
              <a:extLst>
                <a:ext uri="{FF2B5EF4-FFF2-40B4-BE49-F238E27FC236}">
                  <a16:creationId xmlns:a16="http://schemas.microsoft.com/office/drawing/2014/main" id="{3A2077F9-EA5B-45F6-B2AC-836C3B75E4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2115" y="1125852"/>
              <a:ext cx="2318764" cy="50185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9DA10DFF-3127-5B40-0C6A-AAD0DBB9DC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4563" y="1125852"/>
              <a:ext cx="2318765" cy="50185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0EB52E8E-6054-CC98-34D3-F6EEB51946D6}"/>
              </a:ext>
            </a:extLst>
          </p:cNvPr>
          <p:cNvGrpSpPr/>
          <p:nvPr/>
        </p:nvGrpSpPr>
        <p:grpSpPr>
          <a:xfrm>
            <a:off x="0" y="0"/>
            <a:ext cx="6198782" cy="830997"/>
            <a:chOff x="0" y="0"/>
            <a:chExt cx="2257641" cy="823864"/>
          </a:xfrm>
        </p:grpSpPr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6AC03A33-410A-2075-3AA1-56FDA7BD9C7B}"/>
                </a:ext>
              </a:extLst>
            </p:cNvPr>
            <p:cNvSpPr txBox="1"/>
            <p:nvPr/>
          </p:nvSpPr>
          <p:spPr>
            <a:xfrm>
              <a:off x="0" y="0"/>
              <a:ext cx="2257641" cy="82386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2400" b="1" dirty="0">
                  <a:latin typeface="AMX"/>
                </a:rPr>
                <a:t>VALIDAÇÃO DA BIOMETRIA FACIAL</a:t>
              </a:r>
              <a:endParaRPr lang="pt-BR" dirty="0"/>
            </a:p>
          </p:txBody>
        </p:sp>
        <p:cxnSp>
          <p:nvCxnSpPr>
            <p:cNvPr id="14" name="Straight Connector 17">
              <a:extLst>
                <a:ext uri="{FF2B5EF4-FFF2-40B4-BE49-F238E27FC236}">
                  <a16:creationId xmlns:a16="http://schemas.microsoft.com/office/drawing/2014/main" id="{930F9335-8DB9-9DEF-32D5-97A8A626BB7A}"/>
                </a:ext>
              </a:extLst>
            </p:cNvPr>
            <p:cNvCxnSpPr>
              <a:cxnSpLocks/>
            </p:cNvCxnSpPr>
            <p:nvPr/>
          </p:nvCxnSpPr>
          <p:spPr>
            <a:xfrm>
              <a:off x="40461" y="403521"/>
              <a:ext cx="1586487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179946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116F5-09E7-62D9-F355-ED1303D70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6D50AA3E-AB93-BFF2-4D82-FAECE7FE7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2AB46AEE-68DC-7640-C472-098D04BC399D}"/>
              </a:ext>
            </a:extLst>
          </p:cNvPr>
          <p:cNvGrpSpPr/>
          <p:nvPr/>
        </p:nvGrpSpPr>
        <p:grpSpPr>
          <a:xfrm>
            <a:off x="749820" y="1360030"/>
            <a:ext cx="10704945" cy="5061099"/>
            <a:chOff x="256761" y="754912"/>
            <a:chExt cx="10704945" cy="5061099"/>
          </a:xfrm>
        </p:grpSpPr>
        <p:sp>
          <p:nvSpPr>
            <p:cNvPr id="3" name="AutoShape 6">
              <a:extLst>
                <a:ext uri="{FF2B5EF4-FFF2-40B4-BE49-F238E27FC236}">
                  <a16:creationId xmlns:a16="http://schemas.microsoft.com/office/drawing/2014/main" id="{F316A8A6-3628-92A4-E868-CB24B35C18A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103088" y="2314472"/>
              <a:ext cx="224938" cy="2249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33264CFB-F2F1-3C7C-F3D8-2EE2E9F24F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7991" y="754912"/>
              <a:ext cx="2338415" cy="50610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>
              <a:extLst>
                <a:ext uri="{FF2B5EF4-FFF2-40B4-BE49-F238E27FC236}">
                  <a16:creationId xmlns:a16="http://schemas.microsoft.com/office/drawing/2014/main" id="{2E2DA2AE-8DCE-0BC1-64C2-1B5B9404B5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8053" y="754912"/>
              <a:ext cx="2338415" cy="50610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>
              <a:extLst>
                <a:ext uri="{FF2B5EF4-FFF2-40B4-BE49-F238E27FC236}">
                  <a16:creationId xmlns:a16="http://schemas.microsoft.com/office/drawing/2014/main" id="{29519C58-FF82-4431-AE5E-FBDB6B2EB2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3291" y="754912"/>
              <a:ext cx="2338415" cy="50610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2E7C81B4-147A-C034-C04B-357B182810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761" y="754913"/>
              <a:ext cx="2338415" cy="50610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55046570-44DD-A3FC-1E3F-E15A342FB55F}"/>
              </a:ext>
            </a:extLst>
          </p:cNvPr>
          <p:cNvGrpSpPr/>
          <p:nvPr/>
        </p:nvGrpSpPr>
        <p:grpSpPr>
          <a:xfrm>
            <a:off x="0" y="0"/>
            <a:ext cx="6198782" cy="830997"/>
            <a:chOff x="0" y="0"/>
            <a:chExt cx="2257641" cy="823864"/>
          </a:xfrm>
        </p:grpSpPr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B8EE0683-D6F0-E58A-DEB3-32C4B91CC71D}"/>
                </a:ext>
              </a:extLst>
            </p:cNvPr>
            <p:cNvSpPr txBox="1"/>
            <p:nvPr/>
          </p:nvSpPr>
          <p:spPr>
            <a:xfrm>
              <a:off x="0" y="0"/>
              <a:ext cx="2257641" cy="82386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2400" b="1" dirty="0">
                  <a:latin typeface="AMX"/>
                </a:rPr>
                <a:t>VALIDAÇÃO DA BIOMETRIA FACIAL</a:t>
              </a:r>
              <a:endParaRPr lang="pt-BR" dirty="0"/>
            </a:p>
          </p:txBody>
        </p:sp>
        <p:cxnSp>
          <p:nvCxnSpPr>
            <p:cNvPr id="12" name="Straight Connector 17">
              <a:extLst>
                <a:ext uri="{FF2B5EF4-FFF2-40B4-BE49-F238E27FC236}">
                  <a16:creationId xmlns:a16="http://schemas.microsoft.com/office/drawing/2014/main" id="{5B625DE9-9886-BFF9-E0C0-EB23703A5B07}"/>
                </a:ext>
              </a:extLst>
            </p:cNvPr>
            <p:cNvCxnSpPr>
              <a:cxnSpLocks/>
            </p:cNvCxnSpPr>
            <p:nvPr/>
          </p:nvCxnSpPr>
          <p:spPr>
            <a:xfrm>
              <a:off x="40461" y="403521"/>
              <a:ext cx="1586487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875220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6C549-B705-B964-A041-ED7C730B6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7F6D1CBF-F3DB-1102-F64E-553260125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23F25CC-3FE7-40CB-41E5-F32C9AD909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00" r="186" b="25500"/>
          <a:stretch/>
        </p:blipFill>
        <p:spPr>
          <a:xfrm>
            <a:off x="2402500" y="2883307"/>
            <a:ext cx="9348596" cy="3567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Arredondar Retângulo em um Canto Diagonal 14">
            <a:extLst>
              <a:ext uri="{FF2B5EF4-FFF2-40B4-BE49-F238E27FC236}">
                <a16:creationId xmlns:a16="http://schemas.microsoft.com/office/drawing/2014/main" id="{69AE7AC3-26E4-98BA-11B9-5EAF1A581EE6}"/>
              </a:ext>
            </a:extLst>
          </p:cNvPr>
          <p:cNvSpPr>
            <a:spLocks/>
          </p:cNvSpPr>
          <p:nvPr/>
        </p:nvSpPr>
        <p:spPr>
          <a:xfrm>
            <a:off x="430254" y="1296369"/>
            <a:ext cx="5768528" cy="1328146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just"/>
            <a:r>
              <a:rPr lang="pt-BR" sz="1400" b="1">
                <a:solidFill>
                  <a:schemeClr val="tx1"/>
                </a:solidFill>
                <a:latin typeface="AMX"/>
              </a:rPr>
              <a:t>O status da biometria pode ser acompanhado através do botão BIOMETRIA que ficará disponível em todas as etapas do </a:t>
            </a:r>
            <a:r>
              <a:rPr lang="pt-BR" sz="1400" b="1" dirty="0">
                <a:solidFill>
                  <a:schemeClr val="tx1"/>
                </a:solidFill>
                <a:latin typeface="AMX"/>
              </a:rPr>
              <a:t>pedido após o envio do Link. </a:t>
            </a:r>
            <a:endParaRPr lang="pt-BR">
              <a:solidFill>
                <a:schemeClr val="tx1"/>
              </a:solidFill>
            </a:endParaRPr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69C36B95-2806-8CA8-439E-7F157349C379}"/>
              </a:ext>
            </a:extLst>
          </p:cNvPr>
          <p:cNvCxnSpPr>
            <a:cxnSpLocks/>
          </p:cNvCxnSpPr>
          <p:nvPr/>
        </p:nvCxnSpPr>
        <p:spPr>
          <a:xfrm>
            <a:off x="4030859" y="3776573"/>
            <a:ext cx="703174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Agrupar 3">
            <a:extLst>
              <a:ext uri="{FF2B5EF4-FFF2-40B4-BE49-F238E27FC236}">
                <a16:creationId xmlns:a16="http://schemas.microsoft.com/office/drawing/2014/main" id="{7E36ABBE-4F8B-FAFE-D281-BCB451E375C5}"/>
              </a:ext>
            </a:extLst>
          </p:cNvPr>
          <p:cNvGrpSpPr/>
          <p:nvPr/>
        </p:nvGrpSpPr>
        <p:grpSpPr>
          <a:xfrm>
            <a:off x="0" y="0"/>
            <a:ext cx="6198782" cy="830997"/>
            <a:chOff x="0" y="0"/>
            <a:chExt cx="2257641" cy="823864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492DECD5-7E96-2FBC-3B62-F8FD8F900C23}"/>
                </a:ext>
              </a:extLst>
            </p:cNvPr>
            <p:cNvSpPr txBox="1"/>
            <p:nvPr/>
          </p:nvSpPr>
          <p:spPr>
            <a:xfrm>
              <a:off x="0" y="0"/>
              <a:ext cx="2257641" cy="82386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2400" b="1" dirty="0">
                  <a:latin typeface="AMX"/>
                </a:rPr>
                <a:t>VALIDAÇÃO DA BIOMETRIA FACIAL</a:t>
              </a:r>
              <a:endParaRPr lang="pt-BR" dirty="0"/>
            </a:p>
          </p:txBody>
        </p:sp>
        <p:cxnSp>
          <p:nvCxnSpPr>
            <p:cNvPr id="9" name="Straight Connector 17">
              <a:extLst>
                <a:ext uri="{FF2B5EF4-FFF2-40B4-BE49-F238E27FC236}">
                  <a16:creationId xmlns:a16="http://schemas.microsoft.com/office/drawing/2014/main" id="{5F87B8FF-8509-F708-08B6-700446D13E3D}"/>
                </a:ext>
              </a:extLst>
            </p:cNvPr>
            <p:cNvCxnSpPr>
              <a:cxnSpLocks/>
            </p:cNvCxnSpPr>
            <p:nvPr/>
          </p:nvCxnSpPr>
          <p:spPr>
            <a:xfrm>
              <a:off x="40461" y="403521"/>
              <a:ext cx="1586487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18130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C59D3FC0-0E48-3D00-6282-9D04D62F44A6}"/>
              </a:ext>
            </a:extLst>
          </p:cNvPr>
          <p:cNvSpPr txBox="1"/>
          <p:nvPr/>
        </p:nvSpPr>
        <p:spPr>
          <a:xfrm>
            <a:off x="-2067" y="570"/>
            <a:ext cx="2268000" cy="36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400" b="1" dirty="0">
                <a:latin typeface="AMX"/>
              </a:rPr>
              <a:t>PROCESSO AS IS </a:t>
            </a:r>
          </a:p>
        </p:txBody>
      </p:sp>
      <p:pic>
        <p:nvPicPr>
          <p:cNvPr id="49" name="Imagem 48" descr="Logotipo&#10;&#10;O conteúdo gerado por IA pode estar incorreto.">
            <a:extLst>
              <a:ext uri="{FF2B5EF4-FFF2-40B4-BE49-F238E27FC236}">
                <a16:creationId xmlns:a16="http://schemas.microsoft.com/office/drawing/2014/main" id="{2596ABBF-6734-12A9-4279-13E839FC2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15" name="Retângulo de cantos arredondados 41">
            <a:extLst>
              <a:ext uri="{FF2B5EF4-FFF2-40B4-BE49-F238E27FC236}">
                <a16:creationId xmlns:a16="http://schemas.microsoft.com/office/drawing/2014/main" id="{C83FE546-CE17-53F4-0825-EEEACA05C328}"/>
              </a:ext>
            </a:extLst>
          </p:cNvPr>
          <p:cNvSpPr/>
          <p:nvPr/>
        </p:nvSpPr>
        <p:spPr>
          <a:xfrm>
            <a:off x="775800" y="1059247"/>
            <a:ext cx="1163700" cy="909632"/>
          </a:xfrm>
          <a:prstGeom prst="roundRect">
            <a:avLst/>
          </a:prstGeom>
          <a:noFill/>
          <a:ln w="3175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solidFill>
                  <a:schemeClr val="tx1"/>
                </a:solidFill>
                <a:latin typeface="AMX" pitchFamily="2" charset="0"/>
              </a:rPr>
              <a:t>Realiza negociação</a:t>
            </a:r>
          </a:p>
        </p:txBody>
      </p:sp>
      <p:sp>
        <p:nvSpPr>
          <p:cNvPr id="26" name="Círculo: Vazio 25">
            <a:extLst>
              <a:ext uri="{FF2B5EF4-FFF2-40B4-BE49-F238E27FC236}">
                <a16:creationId xmlns:a16="http://schemas.microsoft.com/office/drawing/2014/main" id="{935F4865-F31D-099C-CA0F-E7E3F0357B2E}"/>
              </a:ext>
            </a:extLst>
          </p:cNvPr>
          <p:cNvSpPr/>
          <p:nvPr/>
        </p:nvSpPr>
        <p:spPr>
          <a:xfrm>
            <a:off x="2907217" y="5349079"/>
            <a:ext cx="298800" cy="302400"/>
          </a:xfrm>
          <a:prstGeom prst="donut">
            <a:avLst/>
          </a:prstGeom>
          <a:solidFill>
            <a:srgbClr val="E0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>
              <a:solidFill>
                <a:schemeClr val="tx1"/>
              </a:solidFill>
              <a:latin typeface="AMX" pitchFamily="2" charset="0"/>
            </a:endParaRPr>
          </a:p>
        </p:txBody>
      </p:sp>
      <p:sp>
        <p:nvSpPr>
          <p:cNvPr id="28" name="Círculo: Vazio 27">
            <a:extLst>
              <a:ext uri="{FF2B5EF4-FFF2-40B4-BE49-F238E27FC236}">
                <a16:creationId xmlns:a16="http://schemas.microsoft.com/office/drawing/2014/main" id="{C533F482-270B-94DB-25F1-7371BA53DE8B}"/>
              </a:ext>
            </a:extLst>
          </p:cNvPr>
          <p:cNvSpPr/>
          <p:nvPr/>
        </p:nvSpPr>
        <p:spPr>
          <a:xfrm>
            <a:off x="191966" y="1362275"/>
            <a:ext cx="299748" cy="303576"/>
          </a:xfrm>
          <a:prstGeom prst="donu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>
              <a:solidFill>
                <a:schemeClr val="tx1"/>
              </a:solidFill>
              <a:latin typeface="AMX" pitchFamily="2" charset="0"/>
            </a:endParaRPr>
          </a:p>
        </p:txBody>
      </p:sp>
      <p:cxnSp>
        <p:nvCxnSpPr>
          <p:cNvPr id="29" name="Conector de Seta Reta 28">
            <a:extLst>
              <a:ext uri="{FF2B5EF4-FFF2-40B4-BE49-F238E27FC236}">
                <a16:creationId xmlns:a16="http://schemas.microsoft.com/office/drawing/2014/main" id="{754B23A9-2F61-8AA6-C8B8-0E90D3BFDD68}"/>
              </a:ext>
            </a:extLst>
          </p:cNvPr>
          <p:cNvCxnSpPr>
            <a:cxnSpLocks/>
            <a:stCxn id="28" idx="6"/>
            <a:endCxn id="15" idx="1"/>
          </p:cNvCxnSpPr>
          <p:nvPr/>
        </p:nvCxnSpPr>
        <p:spPr>
          <a:xfrm>
            <a:off x="491714" y="1514063"/>
            <a:ext cx="284086" cy="0"/>
          </a:xfrm>
          <a:prstGeom prst="straightConnector1">
            <a:avLst/>
          </a:prstGeom>
          <a:ln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entágono 6">
            <a:extLst>
              <a:ext uri="{FF2B5EF4-FFF2-40B4-BE49-F238E27FC236}">
                <a16:creationId xmlns:a16="http://schemas.microsoft.com/office/drawing/2014/main" id="{AAA01DC5-E24D-C180-F72D-B9CCBF92ED2C}"/>
              </a:ext>
            </a:extLst>
          </p:cNvPr>
          <p:cNvSpPr/>
          <p:nvPr/>
        </p:nvSpPr>
        <p:spPr>
          <a:xfrm>
            <a:off x="541206" y="955432"/>
            <a:ext cx="928871" cy="198194"/>
          </a:xfrm>
          <a:prstGeom prst="homePlate">
            <a:avLst>
              <a:gd name="adj" fmla="val 4357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Vendedor</a:t>
            </a:r>
          </a:p>
        </p:txBody>
      </p:sp>
      <p:sp>
        <p:nvSpPr>
          <p:cNvPr id="46" name="Fluxograma: Processo Alternativo 45">
            <a:extLst>
              <a:ext uri="{FF2B5EF4-FFF2-40B4-BE49-F238E27FC236}">
                <a16:creationId xmlns:a16="http://schemas.microsoft.com/office/drawing/2014/main" id="{38930C91-1BFF-B76D-0FB5-5638C66202D2}"/>
              </a:ext>
            </a:extLst>
          </p:cNvPr>
          <p:cNvSpPr/>
          <p:nvPr/>
        </p:nvSpPr>
        <p:spPr>
          <a:xfrm>
            <a:off x="904189" y="2184212"/>
            <a:ext cx="928800" cy="198000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OUTLOOK</a:t>
            </a:r>
          </a:p>
        </p:txBody>
      </p:sp>
      <p:cxnSp>
        <p:nvCxnSpPr>
          <p:cNvPr id="75" name="Conector reto 74">
            <a:extLst>
              <a:ext uri="{FF2B5EF4-FFF2-40B4-BE49-F238E27FC236}">
                <a16:creationId xmlns:a16="http://schemas.microsoft.com/office/drawing/2014/main" id="{81483B23-653A-2AC5-11AC-0396C18EC23D}"/>
              </a:ext>
            </a:extLst>
          </p:cNvPr>
          <p:cNvCxnSpPr>
            <a:stCxn id="15" idx="2"/>
            <a:endCxn id="46" idx="0"/>
          </p:cNvCxnSpPr>
          <p:nvPr/>
        </p:nvCxnSpPr>
        <p:spPr>
          <a:xfrm>
            <a:off x="1357650" y="1968879"/>
            <a:ext cx="10939" cy="21533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2" name="Imagem 81">
            <a:extLst>
              <a:ext uri="{FF2B5EF4-FFF2-40B4-BE49-F238E27FC236}">
                <a16:creationId xmlns:a16="http://schemas.microsoft.com/office/drawing/2014/main" id="{4D33F07D-2474-A067-89D8-0EA2291E64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171" y="990677"/>
            <a:ext cx="151633" cy="151633"/>
          </a:xfrm>
          <a:prstGeom prst="rect">
            <a:avLst/>
          </a:prstGeom>
        </p:spPr>
      </p:pic>
      <p:pic>
        <p:nvPicPr>
          <p:cNvPr id="88" name="Imagem 87">
            <a:extLst>
              <a:ext uri="{FF2B5EF4-FFF2-40B4-BE49-F238E27FC236}">
                <a16:creationId xmlns:a16="http://schemas.microsoft.com/office/drawing/2014/main" id="{EDDF83B3-BDA2-843B-DAED-6B8F17F38D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189" y="2196039"/>
            <a:ext cx="176943" cy="176943"/>
          </a:xfrm>
          <a:prstGeom prst="rect">
            <a:avLst/>
          </a:prstGeom>
        </p:spPr>
      </p:pic>
      <p:sp>
        <p:nvSpPr>
          <p:cNvPr id="102" name="Retângulo de cantos arredondados 41">
            <a:extLst>
              <a:ext uri="{FF2B5EF4-FFF2-40B4-BE49-F238E27FC236}">
                <a16:creationId xmlns:a16="http://schemas.microsoft.com/office/drawing/2014/main" id="{8D39185E-F635-5EA7-FA9D-E7B0527866D2}"/>
              </a:ext>
            </a:extLst>
          </p:cNvPr>
          <p:cNvSpPr/>
          <p:nvPr/>
        </p:nvSpPr>
        <p:spPr>
          <a:xfrm>
            <a:off x="2354197" y="1054529"/>
            <a:ext cx="1163700" cy="909632"/>
          </a:xfrm>
          <a:prstGeom prst="roundRect">
            <a:avLst/>
          </a:prstGeom>
          <a:noFill/>
          <a:ln w="3175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solidFill>
                  <a:schemeClr val="tx1"/>
                </a:solidFill>
                <a:latin typeface="AMX" pitchFamily="2" charset="0"/>
              </a:rPr>
              <a:t>Realiza o preenchimento dos dados cadastrais no Solar</a:t>
            </a:r>
          </a:p>
        </p:txBody>
      </p:sp>
      <p:sp>
        <p:nvSpPr>
          <p:cNvPr id="104" name="Pentágono 6">
            <a:extLst>
              <a:ext uri="{FF2B5EF4-FFF2-40B4-BE49-F238E27FC236}">
                <a16:creationId xmlns:a16="http://schemas.microsoft.com/office/drawing/2014/main" id="{92AB03E9-BBDF-47F1-9F72-29837F562302}"/>
              </a:ext>
            </a:extLst>
          </p:cNvPr>
          <p:cNvSpPr/>
          <p:nvPr/>
        </p:nvSpPr>
        <p:spPr>
          <a:xfrm>
            <a:off x="2119603" y="950714"/>
            <a:ext cx="928871" cy="198194"/>
          </a:xfrm>
          <a:prstGeom prst="homePlate">
            <a:avLst>
              <a:gd name="adj" fmla="val 4357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Vendedor</a:t>
            </a:r>
          </a:p>
        </p:txBody>
      </p:sp>
      <p:sp>
        <p:nvSpPr>
          <p:cNvPr id="105" name="Fluxograma: Processo Alternativo 104">
            <a:extLst>
              <a:ext uri="{FF2B5EF4-FFF2-40B4-BE49-F238E27FC236}">
                <a16:creationId xmlns:a16="http://schemas.microsoft.com/office/drawing/2014/main" id="{864E9389-BBAA-4DEF-507D-0326909F2033}"/>
              </a:ext>
            </a:extLst>
          </p:cNvPr>
          <p:cNvSpPr/>
          <p:nvPr/>
        </p:nvSpPr>
        <p:spPr>
          <a:xfrm>
            <a:off x="2482586" y="2179494"/>
            <a:ext cx="928800" cy="198000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SOLAR</a:t>
            </a:r>
          </a:p>
        </p:txBody>
      </p:sp>
      <p:cxnSp>
        <p:nvCxnSpPr>
          <p:cNvPr id="106" name="Conector reto 105">
            <a:extLst>
              <a:ext uri="{FF2B5EF4-FFF2-40B4-BE49-F238E27FC236}">
                <a16:creationId xmlns:a16="http://schemas.microsoft.com/office/drawing/2014/main" id="{0F5B5B86-525B-C046-0F47-340D7940BF0D}"/>
              </a:ext>
            </a:extLst>
          </p:cNvPr>
          <p:cNvCxnSpPr>
            <a:stCxn id="102" idx="2"/>
            <a:endCxn id="105" idx="0"/>
          </p:cNvCxnSpPr>
          <p:nvPr/>
        </p:nvCxnSpPr>
        <p:spPr>
          <a:xfrm>
            <a:off x="2936047" y="1964161"/>
            <a:ext cx="10939" cy="21533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7" name="Imagem 106">
            <a:extLst>
              <a:ext uri="{FF2B5EF4-FFF2-40B4-BE49-F238E27FC236}">
                <a16:creationId xmlns:a16="http://schemas.microsoft.com/office/drawing/2014/main" id="{FD92A9A3-096C-9882-537B-FC6F6BC7F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6568" y="985959"/>
            <a:ext cx="151633" cy="151633"/>
          </a:xfrm>
          <a:prstGeom prst="rect">
            <a:avLst/>
          </a:prstGeom>
        </p:spPr>
      </p:pic>
      <p:pic>
        <p:nvPicPr>
          <p:cNvPr id="108" name="Imagem 107">
            <a:extLst>
              <a:ext uri="{FF2B5EF4-FFF2-40B4-BE49-F238E27FC236}">
                <a16:creationId xmlns:a16="http://schemas.microsoft.com/office/drawing/2014/main" id="{148BBEC0-38AD-FDB5-51F5-55B47847B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2586" y="2191321"/>
            <a:ext cx="176943" cy="176943"/>
          </a:xfrm>
          <a:prstGeom prst="rect">
            <a:avLst/>
          </a:prstGeom>
        </p:spPr>
      </p:pic>
      <p:cxnSp>
        <p:nvCxnSpPr>
          <p:cNvPr id="110" name="Conector de Seta Reta 109">
            <a:extLst>
              <a:ext uri="{FF2B5EF4-FFF2-40B4-BE49-F238E27FC236}">
                <a16:creationId xmlns:a16="http://schemas.microsoft.com/office/drawing/2014/main" id="{9853DED8-CA2F-E928-483D-A06A3D2553B7}"/>
              </a:ext>
            </a:extLst>
          </p:cNvPr>
          <p:cNvCxnSpPr>
            <a:cxnSpLocks/>
            <a:stCxn id="15" idx="3"/>
            <a:endCxn id="102" idx="1"/>
          </p:cNvCxnSpPr>
          <p:nvPr/>
        </p:nvCxnSpPr>
        <p:spPr>
          <a:xfrm flipV="1">
            <a:off x="1939500" y="1509345"/>
            <a:ext cx="414697" cy="4718"/>
          </a:xfrm>
          <a:prstGeom prst="straightConnector1">
            <a:avLst/>
          </a:prstGeom>
          <a:ln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Retângulo de cantos arredondados 41">
            <a:extLst>
              <a:ext uri="{FF2B5EF4-FFF2-40B4-BE49-F238E27FC236}">
                <a16:creationId xmlns:a16="http://schemas.microsoft.com/office/drawing/2014/main" id="{E50E1FA4-33BF-6432-7A88-780FCE956D22}"/>
              </a:ext>
            </a:extLst>
          </p:cNvPr>
          <p:cNvSpPr/>
          <p:nvPr/>
        </p:nvSpPr>
        <p:spPr>
          <a:xfrm>
            <a:off x="3780542" y="1063325"/>
            <a:ext cx="1163700" cy="909632"/>
          </a:xfrm>
          <a:prstGeom prst="roundRect">
            <a:avLst/>
          </a:prstGeom>
          <a:noFill/>
          <a:ln w="3175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solidFill>
                  <a:schemeClr val="tx1"/>
                </a:solidFill>
                <a:latin typeface="AMX" pitchFamily="2" charset="0"/>
              </a:rPr>
              <a:t>Seleciona o endereço de instalação</a:t>
            </a:r>
          </a:p>
        </p:txBody>
      </p:sp>
      <p:sp>
        <p:nvSpPr>
          <p:cNvPr id="117" name="Pentágono 6">
            <a:extLst>
              <a:ext uri="{FF2B5EF4-FFF2-40B4-BE49-F238E27FC236}">
                <a16:creationId xmlns:a16="http://schemas.microsoft.com/office/drawing/2014/main" id="{5503ED4B-4B39-D419-B8B7-0AB9E50FEA2B}"/>
              </a:ext>
            </a:extLst>
          </p:cNvPr>
          <p:cNvSpPr/>
          <p:nvPr/>
        </p:nvSpPr>
        <p:spPr>
          <a:xfrm>
            <a:off x="3545948" y="959510"/>
            <a:ext cx="928871" cy="198194"/>
          </a:xfrm>
          <a:prstGeom prst="homePlate">
            <a:avLst>
              <a:gd name="adj" fmla="val 4357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Vendedor</a:t>
            </a:r>
          </a:p>
        </p:txBody>
      </p:sp>
      <p:sp>
        <p:nvSpPr>
          <p:cNvPr id="118" name="Fluxograma: Processo Alternativo 117">
            <a:extLst>
              <a:ext uri="{FF2B5EF4-FFF2-40B4-BE49-F238E27FC236}">
                <a16:creationId xmlns:a16="http://schemas.microsoft.com/office/drawing/2014/main" id="{20E35EF3-569E-3E6D-2583-1BCF40CE1109}"/>
              </a:ext>
            </a:extLst>
          </p:cNvPr>
          <p:cNvSpPr/>
          <p:nvPr/>
        </p:nvSpPr>
        <p:spPr>
          <a:xfrm>
            <a:off x="3908931" y="2188290"/>
            <a:ext cx="928800" cy="198000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SOLAR</a:t>
            </a:r>
          </a:p>
        </p:txBody>
      </p:sp>
      <p:cxnSp>
        <p:nvCxnSpPr>
          <p:cNvPr id="119" name="Conector reto 118">
            <a:extLst>
              <a:ext uri="{FF2B5EF4-FFF2-40B4-BE49-F238E27FC236}">
                <a16:creationId xmlns:a16="http://schemas.microsoft.com/office/drawing/2014/main" id="{A4C3701D-AC02-6905-42E9-107866342FCA}"/>
              </a:ext>
            </a:extLst>
          </p:cNvPr>
          <p:cNvCxnSpPr>
            <a:stCxn id="116" idx="2"/>
            <a:endCxn id="118" idx="0"/>
          </p:cNvCxnSpPr>
          <p:nvPr/>
        </p:nvCxnSpPr>
        <p:spPr>
          <a:xfrm>
            <a:off x="4362392" y="1972957"/>
            <a:ext cx="10939" cy="21533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0" name="Imagem 119">
            <a:extLst>
              <a:ext uri="{FF2B5EF4-FFF2-40B4-BE49-F238E27FC236}">
                <a16:creationId xmlns:a16="http://schemas.microsoft.com/office/drawing/2014/main" id="{572416A6-1685-770E-FA91-54842966D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2913" y="994755"/>
            <a:ext cx="151633" cy="151633"/>
          </a:xfrm>
          <a:prstGeom prst="rect">
            <a:avLst/>
          </a:prstGeom>
        </p:spPr>
      </p:pic>
      <p:pic>
        <p:nvPicPr>
          <p:cNvPr id="121" name="Imagem 120">
            <a:extLst>
              <a:ext uri="{FF2B5EF4-FFF2-40B4-BE49-F238E27FC236}">
                <a16:creationId xmlns:a16="http://schemas.microsoft.com/office/drawing/2014/main" id="{D263CF55-4947-B3A7-5E18-7ABABC4974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8931" y="2200117"/>
            <a:ext cx="176943" cy="176943"/>
          </a:xfrm>
          <a:prstGeom prst="rect">
            <a:avLst/>
          </a:prstGeom>
        </p:spPr>
      </p:pic>
      <p:sp>
        <p:nvSpPr>
          <p:cNvPr id="122" name="Retângulo de cantos arredondados 41">
            <a:extLst>
              <a:ext uri="{FF2B5EF4-FFF2-40B4-BE49-F238E27FC236}">
                <a16:creationId xmlns:a16="http://schemas.microsoft.com/office/drawing/2014/main" id="{C054CE2A-9D01-2852-222B-0FC48616F1B2}"/>
              </a:ext>
            </a:extLst>
          </p:cNvPr>
          <p:cNvSpPr/>
          <p:nvPr/>
        </p:nvSpPr>
        <p:spPr>
          <a:xfrm>
            <a:off x="5358939" y="1058607"/>
            <a:ext cx="1163700" cy="909632"/>
          </a:xfrm>
          <a:prstGeom prst="roundRect">
            <a:avLst/>
          </a:prstGeom>
          <a:noFill/>
          <a:ln w="3175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solidFill>
                  <a:schemeClr val="tx1"/>
                </a:solidFill>
                <a:latin typeface="AMX" pitchFamily="2" charset="0"/>
              </a:rPr>
              <a:t>Realiza o envio do protocolo</a:t>
            </a:r>
          </a:p>
        </p:txBody>
      </p:sp>
      <p:sp>
        <p:nvSpPr>
          <p:cNvPr id="123" name="Pentágono 6">
            <a:extLst>
              <a:ext uri="{FF2B5EF4-FFF2-40B4-BE49-F238E27FC236}">
                <a16:creationId xmlns:a16="http://schemas.microsoft.com/office/drawing/2014/main" id="{8F507179-754C-919E-4842-B8317C3B04A7}"/>
              </a:ext>
            </a:extLst>
          </p:cNvPr>
          <p:cNvSpPr/>
          <p:nvPr/>
        </p:nvSpPr>
        <p:spPr>
          <a:xfrm>
            <a:off x="5124345" y="954792"/>
            <a:ext cx="928871" cy="198194"/>
          </a:xfrm>
          <a:prstGeom prst="homePlate">
            <a:avLst>
              <a:gd name="adj" fmla="val 4357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Vendedor</a:t>
            </a:r>
          </a:p>
        </p:txBody>
      </p:sp>
      <p:sp>
        <p:nvSpPr>
          <p:cNvPr id="124" name="Fluxograma: Processo Alternativo 123">
            <a:extLst>
              <a:ext uri="{FF2B5EF4-FFF2-40B4-BE49-F238E27FC236}">
                <a16:creationId xmlns:a16="http://schemas.microsoft.com/office/drawing/2014/main" id="{45190F23-F76C-D3D3-8106-67E89F1B0F6C}"/>
              </a:ext>
            </a:extLst>
          </p:cNvPr>
          <p:cNvSpPr/>
          <p:nvPr/>
        </p:nvSpPr>
        <p:spPr>
          <a:xfrm>
            <a:off x="5487328" y="2183572"/>
            <a:ext cx="928800" cy="198000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SOLAR</a:t>
            </a:r>
          </a:p>
        </p:txBody>
      </p:sp>
      <p:cxnSp>
        <p:nvCxnSpPr>
          <p:cNvPr id="125" name="Conector reto 124">
            <a:extLst>
              <a:ext uri="{FF2B5EF4-FFF2-40B4-BE49-F238E27FC236}">
                <a16:creationId xmlns:a16="http://schemas.microsoft.com/office/drawing/2014/main" id="{DA65AA90-5F47-3A96-D57C-7DF423415C81}"/>
              </a:ext>
            </a:extLst>
          </p:cNvPr>
          <p:cNvCxnSpPr>
            <a:stCxn id="122" idx="2"/>
            <a:endCxn id="124" idx="0"/>
          </p:cNvCxnSpPr>
          <p:nvPr/>
        </p:nvCxnSpPr>
        <p:spPr>
          <a:xfrm>
            <a:off x="5940789" y="1968239"/>
            <a:ext cx="10939" cy="21533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6" name="Imagem 125">
            <a:extLst>
              <a:ext uri="{FF2B5EF4-FFF2-40B4-BE49-F238E27FC236}">
                <a16:creationId xmlns:a16="http://schemas.microsoft.com/office/drawing/2014/main" id="{4728F480-1A7C-1338-E23C-9FA1B53CD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1310" y="990037"/>
            <a:ext cx="151633" cy="151633"/>
          </a:xfrm>
          <a:prstGeom prst="rect">
            <a:avLst/>
          </a:prstGeom>
        </p:spPr>
      </p:pic>
      <p:pic>
        <p:nvPicPr>
          <p:cNvPr id="127" name="Imagem 126">
            <a:extLst>
              <a:ext uri="{FF2B5EF4-FFF2-40B4-BE49-F238E27FC236}">
                <a16:creationId xmlns:a16="http://schemas.microsoft.com/office/drawing/2014/main" id="{6A36AF5B-43A1-ED60-EA70-39188B76B6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7328" y="2195399"/>
            <a:ext cx="176943" cy="176943"/>
          </a:xfrm>
          <a:prstGeom prst="rect">
            <a:avLst/>
          </a:prstGeom>
        </p:spPr>
      </p:pic>
      <p:cxnSp>
        <p:nvCxnSpPr>
          <p:cNvPr id="128" name="Conector de Seta Reta 127">
            <a:extLst>
              <a:ext uri="{FF2B5EF4-FFF2-40B4-BE49-F238E27FC236}">
                <a16:creationId xmlns:a16="http://schemas.microsoft.com/office/drawing/2014/main" id="{E7949AD2-45F1-4AC4-DF07-AF8966A59F6D}"/>
              </a:ext>
            </a:extLst>
          </p:cNvPr>
          <p:cNvCxnSpPr>
            <a:cxnSpLocks/>
            <a:stCxn id="116" idx="3"/>
            <a:endCxn id="122" idx="1"/>
          </p:cNvCxnSpPr>
          <p:nvPr/>
        </p:nvCxnSpPr>
        <p:spPr>
          <a:xfrm flipV="1">
            <a:off x="4944242" y="1513423"/>
            <a:ext cx="414697" cy="4718"/>
          </a:xfrm>
          <a:prstGeom prst="straightConnector1">
            <a:avLst/>
          </a:prstGeom>
          <a:ln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Retângulo de cantos arredondados 41">
            <a:extLst>
              <a:ext uri="{FF2B5EF4-FFF2-40B4-BE49-F238E27FC236}">
                <a16:creationId xmlns:a16="http://schemas.microsoft.com/office/drawing/2014/main" id="{047495C3-EEBB-F45C-C8D2-8157150979BE}"/>
              </a:ext>
            </a:extLst>
          </p:cNvPr>
          <p:cNvSpPr/>
          <p:nvPr/>
        </p:nvSpPr>
        <p:spPr>
          <a:xfrm>
            <a:off x="6869589" y="1098570"/>
            <a:ext cx="1163700" cy="909632"/>
          </a:xfrm>
          <a:prstGeom prst="roundRect">
            <a:avLst/>
          </a:prstGeom>
          <a:noFill/>
          <a:ln w="3175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ln w="19050">
                  <a:noFill/>
                </a:ln>
                <a:solidFill>
                  <a:schemeClr val="tx1"/>
                </a:solidFill>
                <a:latin typeface="AMX" pitchFamily="2" charset="0"/>
              </a:rPr>
              <a:t>Realiza a checagem de crédito</a:t>
            </a:r>
          </a:p>
        </p:txBody>
      </p:sp>
      <p:sp>
        <p:nvSpPr>
          <p:cNvPr id="130" name="Pentágono 6">
            <a:extLst>
              <a:ext uri="{FF2B5EF4-FFF2-40B4-BE49-F238E27FC236}">
                <a16:creationId xmlns:a16="http://schemas.microsoft.com/office/drawing/2014/main" id="{6AC39E2A-5635-F469-AD77-E3146F954750}"/>
              </a:ext>
            </a:extLst>
          </p:cNvPr>
          <p:cNvSpPr/>
          <p:nvPr/>
        </p:nvSpPr>
        <p:spPr>
          <a:xfrm>
            <a:off x="6634995" y="994755"/>
            <a:ext cx="928871" cy="198194"/>
          </a:xfrm>
          <a:prstGeom prst="homePlate">
            <a:avLst>
              <a:gd name="adj" fmla="val 4357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Vendedor</a:t>
            </a:r>
          </a:p>
        </p:txBody>
      </p:sp>
      <p:sp>
        <p:nvSpPr>
          <p:cNvPr id="131" name="Fluxograma: Processo Alternativo 130">
            <a:extLst>
              <a:ext uri="{FF2B5EF4-FFF2-40B4-BE49-F238E27FC236}">
                <a16:creationId xmlns:a16="http://schemas.microsoft.com/office/drawing/2014/main" id="{D34BB8B7-A0ED-353F-00F5-A37DFE612E8B}"/>
              </a:ext>
            </a:extLst>
          </p:cNvPr>
          <p:cNvSpPr/>
          <p:nvPr/>
        </p:nvSpPr>
        <p:spPr>
          <a:xfrm>
            <a:off x="6981420" y="2195399"/>
            <a:ext cx="928800" cy="198000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SOLAR</a:t>
            </a:r>
          </a:p>
        </p:txBody>
      </p:sp>
      <p:cxnSp>
        <p:nvCxnSpPr>
          <p:cNvPr id="132" name="Conector reto 131">
            <a:extLst>
              <a:ext uri="{FF2B5EF4-FFF2-40B4-BE49-F238E27FC236}">
                <a16:creationId xmlns:a16="http://schemas.microsoft.com/office/drawing/2014/main" id="{3B5C97B1-156A-71D1-0B8E-ABDAC14E4C24}"/>
              </a:ext>
            </a:extLst>
          </p:cNvPr>
          <p:cNvCxnSpPr>
            <a:stCxn id="129" idx="2"/>
            <a:endCxn id="131" idx="0"/>
          </p:cNvCxnSpPr>
          <p:nvPr/>
        </p:nvCxnSpPr>
        <p:spPr>
          <a:xfrm flipH="1">
            <a:off x="7445820" y="2008202"/>
            <a:ext cx="5619" cy="18719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3" name="Imagem 132">
            <a:extLst>
              <a:ext uri="{FF2B5EF4-FFF2-40B4-BE49-F238E27FC236}">
                <a16:creationId xmlns:a16="http://schemas.microsoft.com/office/drawing/2014/main" id="{F65AD856-5122-DB97-659E-C31D373755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195" y="1030000"/>
            <a:ext cx="151633" cy="151633"/>
          </a:xfrm>
          <a:prstGeom prst="rect">
            <a:avLst/>
          </a:prstGeom>
        </p:spPr>
      </p:pic>
      <p:pic>
        <p:nvPicPr>
          <p:cNvPr id="134" name="Imagem 133">
            <a:extLst>
              <a:ext uri="{FF2B5EF4-FFF2-40B4-BE49-F238E27FC236}">
                <a16:creationId xmlns:a16="http://schemas.microsoft.com/office/drawing/2014/main" id="{87BA343A-AC71-1D96-C4A6-10424BF786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7978" y="2235362"/>
            <a:ext cx="176943" cy="176943"/>
          </a:xfrm>
          <a:prstGeom prst="rect">
            <a:avLst/>
          </a:prstGeom>
        </p:spPr>
      </p:pic>
      <p:sp>
        <p:nvSpPr>
          <p:cNvPr id="135" name="Retângulo de cantos arredondados 41">
            <a:extLst>
              <a:ext uri="{FF2B5EF4-FFF2-40B4-BE49-F238E27FC236}">
                <a16:creationId xmlns:a16="http://schemas.microsoft.com/office/drawing/2014/main" id="{A02A0EE1-E21C-7107-3D92-7A865D7B814F}"/>
              </a:ext>
            </a:extLst>
          </p:cNvPr>
          <p:cNvSpPr/>
          <p:nvPr/>
        </p:nvSpPr>
        <p:spPr>
          <a:xfrm>
            <a:off x="8447986" y="1093852"/>
            <a:ext cx="1163700" cy="909632"/>
          </a:xfrm>
          <a:prstGeom prst="roundRect">
            <a:avLst/>
          </a:prstGeom>
          <a:noFill/>
          <a:ln w="3175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solidFill>
                  <a:schemeClr val="tx1"/>
                </a:solidFill>
                <a:latin typeface="AMX" pitchFamily="2" charset="0"/>
              </a:rPr>
              <a:t>Realiza o preenchimento das Ações Marketing</a:t>
            </a:r>
          </a:p>
        </p:txBody>
      </p:sp>
      <p:sp>
        <p:nvSpPr>
          <p:cNvPr id="136" name="Pentágono 6">
            <a:extLst>
              <a:ext uri="{FF2B5EF4-FFF2-40B4-BE49-F238E27FC236}">
                <a16:creationId xmlns:a16="http://schemas.microsoft.com/office/drawing/2014/main" id="{84F522C5-5B12-43E8-A793-11C382DD3ABA}"/>
              </a:ext>
            </a:extLst>
          </p:cNvPr>
          <p:cNvSpPr/>
          <p:nvPr/>
        </p:nvSpPr>
        <p:spPr>
          <a:xfrm>
            <a:off x="8213392" y="990037"/>
            <a:ext cx="928871" cy="198194"/>
          </a:xfrm>
          <a:prstGeom prst="homePlate">
            <a:avLst>
              <a:gd name="adj" fmla="val 4357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Vendedor</a:t>
            </a:r>
          </a:p>
        </p:txBody>
      </p:sp>
      <p:sp>
        <p:nvSpPr>
          <p:cNvPr id="137" name="Fluxograma: Processo Alternativo 136">
            <a:extLst>
              <a:ext uri="{FF2B5EF4-FFF2-40B4-BE49-F238E27FC236}">
                <a16:creationId xmlns:a16="http://schemas.microsoft.com/office/drawing/2014/main" id="{EC71C1E6-A382-938E-C6E5-9DF70DAAAF7F}"/>
              </a:ext>
            </a:extLst>
          </p:cNvPr>
          <p:cNvSpPr/>
          <p:nvPr/>
        </p:nvSpPr>
        <p:spPr>
          <a:xfrm>
            <a:off x="8565436" y="2223535"/>
            <a:ext cx="928800" cy="198000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SOLAR</a:t>
            </a:r>
          </a:p>
        </p:txBody>
      </p:sp>
      <p:cxnSp>
        <p:nvCxnSpPr>
          <p:cNvPr id="138" name="Conector reto 137">
            <a:extLst>
              <a:ext uri="{FF2B5EF4-FFF2-40B4-BE49-F238E27FC236}">
                <a16:creationId xmlns:a16="http://schemas.microsoft.com/office/drawing/2014/main" id="{31703764-E0C4-F861-20DB-05044E519143}"/>
              </a:ext>
            </a:extLst>
          </p:cNvPr>
          <p:cNvCxnSpPr>
            <a:stCxn id="135" idx="2"/>
            <a:endCxn id="137" idx="0"/>
          </p:cNvCxnSpPr>
          <p:nvPr/>
        </p:nvCxnSpPr>
        <p:spPr>
          <a:xfrm>
            <a:off x="9029836" y="2003484"/>
            <a:ext cx="0" cy="22005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9" name="Imagem 138">
            <a:extLst>
              <a:ext uri="{FF2B5EF4-FFF2-40B4-BE49-F238E27FC236}">
                <a16:creationId xmlns:a16="http://schemas.microsoft.com/office/drawing/2014/main" id="{96F1D5E4-C2F8-A7D7-24CC-AAB8CA616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0357" y="1025282"/>
            <a:ext cx="151633" cy="151633"/>
          </a:xfrm>
          <a:prstGeom prst="rect">
            <a:avLst/>
          </a:prstGeom>
        </p:spPr>
      </p:pic>
      <p:pic>
        <p:nvPicPr>
          <p:cNvPr id="140" name="Imagem 139">
            <a:extLst>
              <a:ext uri="{FF2B5EF4-FFF2-40B4-BE49-F238E27FC236}">
                <a16:creationId xmlns:a16="http://schemas.microsoft.com/office/drawing/2014/main" id="{F1222E14-441A-221A-AD6C-31673EB310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6375" y="2230644"/>
            <a:ext cx="176943" cy="176943"/>
          </a:xfrm>
          <a:prstGeom prst="rect">
            <a:avLst/>
          </a:prstGeom>
        </p:spPr>
      </p:pic>
      <p:cxnSp>
        <p:nvCxnSpPr>
          <p:cNvPr id="141" name="Conector de Seta Reta 140">
            <a:extLst>
              <a:ext uri="{FF2B5EF4-FFF2-40B4-BE49-F238E27FC236}">
                <a16:creationId xmlns:a16="http://schemas.microsoft.com/office/drawing/2014/main" id="{383198FC-B26C-1D8E-3DB6-8E981D8318FE}"/>
              </a:ext>
            </a:extLst>
          </p:cNvPr>
          <p:cNvCxnSpPr>
            <a:cxnSpLocks/>
            <a:stCxn id="129" idx="3"/>
            <a:endCxn id="135" idx="1"/>
          </p:cNvCxnSpPr>
          <p:nvPr/>
        </p:nvCxnSpPr>
        <p:spPr>
          <a:xfrm flipV="1">
            <a:off x="8033289" y="1548668"/>
            <a:ext cx="414697" cy="4718"/>
          </a:xfrm>
          <a:prstGeom prst="straightConnector1">
            <a:avLst/>
          </a:prstGeom>
          <a:ln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Retângulo de cantos arredondados 41">
            <a:extLst>
              <a:ext uri="{FF2B5EF4-FFF2-40B4-BE49-F238E27FC236}">
                <a16:creationId xmlns:a16="http://schemas.microsoft.com/office/drawing/2014/main" id="{C24E0E12-C817-0F17-41F4-D4083B8D1C76}"/>
              </a:ext>
            </a:extLst>
          </p:cNvPr>
          <p:cNvSpPr/>
          <p:nvPr/>
        </p:nvSpPr>
        <p:spPr>
          <a:xfrm>
            <a:off x="719146" y="2985274"/>
            <a:ext cx="1163700" cy="909632"/>
          </a:xfrm>
          <a:prstGeom prst="roundRect">
            <a:avLst/>
          </a:prstGeom>
          <a:noFill/>
          <a:ln w="3175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solidFill>
                  <a:schemeClr val="tx1"/>
                </a:solidFill>
                <a:latin typeface="AMX" pitchFamily="2" charset="0"/>
              </a:rPr>
              <a:t>Técnico faz a instalação no endereço do cliente</a:t>
            </a:r>
          </a:p>
        </p:txBody>
      </p:sp>
      <p:sp>
        <p:nvSpPr>
          <p:cNvPr id="144" name="Pentágono 6">
            <a:extLst>
              <a:ext uri="{FF2B5EF4-FFF2-40B4-BE49-F238E27FC236}">
                <a16:creationId xmlns:a16="http://schemas.microsoft.com/office/drawing/2014/main" id="{5F0959B1-CF3C-94D0-21F5-2388DED45BC1}"/>
              </a:ext>
            </a:extLst>
          </p:cNvPr>
          <p:cNvSpPr/>
          <p:nvPr/>
        </p:nvSpPr>
        <p:spPr>
          <a:xfrm>
            <a:off x="484552" y="2881459"/>
            <a:ext cx="928871" cy="198194"/>
          </a:xfrm>
          <a:prstGeom prst="homePlate">
            <a:avLst>
              <a:gd name="adj" fmla="val 4357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Técnica</a:t>
            </a:r>
          </a:p>
        </p:txBody>
      </p:sp>
      <p:sp>
        <p:nvSpPr>
          <p:cNvPr id="145" name="Fluxograma: Processo Alternativo 144">
            <a:extLst>
              <a:ext uri="{FF2B5EF4-FFF2-40B4-BE49-F238E27FC236}">
                <a16:creationId xmlns:a16="http://schemas.microsoft.com/office/drawing/2014/main" id="{C3EA47DB-8445-41FE-8EAA-9BD8F478BCBB}"/>
              </a:ext>
            </a:extLst>
          </p:cNvPr>
          <p:cNvSpPr/>
          <p:nvPr/>
        </p:nvSpPr>
        <p:spPr>
          <a:xfrm>
            <a:off x="847535" y="4110239"/>
            <a:ext cx="928800" cy="198000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TOA</a:t>
            </a:r>
          </a:p>
        </p:txBody>
      </p:sp>
      <p:cxnSp>
        <p:nvCxnSpPr>
          <p:cNvPr id="146" name="Conector reto 145">
            <a:extLst>
              <a:ext uri="{FF2B5EF4-FFF2-40B4-BE49-F238E27FC236}">
                <a16:creationId xmlns:a16="http://schemas.microsoft.com/office/drawing/2014/main" id="{26CE6434-9CB8-D706-6FC7-FC44305F965A}"/>
              </a:ext>
            </a:extLst>
          </p:cNvPr>
          <p:cNvCxnSpPr>
            <a:stCxn id="142" idx="2"/>
            <a:endCxn id="145" idx="0"/>
          </p:cNvCxnSpPr>
          <p:nvPr/>
        </p:nvCxnSpPr>
        <p:spPr>
          <a:xfrm>
            <a:off x="1300996" y="3894906"/>
            <a:ext cx="10939" cy="21533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8" name="Imagem 147">
            <a:extLst>
              <a:ext uri="{FF2B5EF4-FFF2-40B4-BE49-F238E27FC236}">
                <a16:creationId xmlns:a16="http://schemas.microsoft.com/office/drawing/2014/main" id="{1E71A657-921B-D969-FAD3-7E4E3D2B09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535" y="4122066"/>
            <a:ext cx="176943" cy="176943"/>
          </a:xfrm>
          <a:prstGeom prst="rect">
            <a:avLst/>
          </a:prstGeom>
        </p:spPr>
      </p:pic>
      <p:sp>
        <p:nvSpPr>
          <p:cNvPr id="149" name="Retângulo de cantos arredondados 41">
            <a:extLst>
              <a:ext uri="{FF2B5EF4-FFF2-40B4-BE49-F238E27FC236}">
                <a16:creationId xmlns:a16="http://schemas.microsoft.com/office/drawing/2014/main" id="{85151DDD-C6DB-5A79-7A9B-7C65C5551875}"/>
              </a:ext>
            </a:extLst>
          </p:cNvPr>
          <p:cNvSpPr/>
          <p:nvPr/>
        </p:nvSpPr>
        <p:spPr>
          <a:xfrm>
            <a:off x="2224177" y="2999512"/>
            <a:ext cx="1163700" cy="909632"/>
          </a:xfrm>
          <a:prstGeom prst="roundRect">
            <a:avLst/>
          </a:prstGeom>
          <a:noFill/>
          <a:ln w="3175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solidFill>
                  <a:schemeClr val="tx1"/>
                </a:solidFill>
                <a:latin typeface="AMX" pitchFamily="2" charset="0"/>
              </a:rPr>
              <a:t>Pedido enviado para legado</a:t>
            </a:r>
          </a:p>
          <a:p>
            <a:pPr algn="ctr"/>
            <a:r>
              <a:rPr lang="pt-BR" sz="900" dirty="0">
                <a:solidFill>
                  <a:schemeClr val="tx1"/>
                </a:solidFill>
                <a:latin typeface="AMX" pitchFamily="2" charset="0"/>
              </a:rPr>
              <a:t>(NETSMS</a:t>
            </a:r>
          </a:p>
        </p:txBody>
      </p:sp>
      <p:sp>
        <p:nvSpPr>
          <p:cNvPr id="150" name="Pentágono 6">
            <a:extLst>
              <a:ext uri="{FF2B5EF4-FFF2-40B4-BE49-F238E27FC236}">
                <a16:creationId xmlns:a16="http://schemas.microsoft.com/office/drawing/2014/main" id="{C3A75853-1CFF-E89D-5556-CBEF00E0FA19}"/>
              </a:ext>
            </a:extLst>
          </p:cNvPr>
          <p:cNvSpPr/>
          <p:nvPr/>
        </p:nvSpPr>
        <p:spPr>
          <a:xfrm>
            <a:off x="1989583" y="2895696"/>
            <a:ext cx="1181282" cy="226463"/>
          </a:xfrm>
          <a:prstGeom prst="homePlate">
            <a:avLst>
              <a:gd name="adj" fmla="val 4357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Processo automático</a:t>
            </a:r>
          </a:p>
        </p:txBody>
      </p:sp>
      <p:sp>
        <p:nvSpPr>
          <p:cNvPr id="151" name="Fluxograma: Processo Alternativo 150">
            <a:extLst>
              <a:ext uri="{FF2B5EF4-FFF2-40B4-BE49-F238E27FC236}">
                <a16:creationId xmlns:a16="http://schemas.microsoft.com/office/drawing/2014/main" id="{2FC9EDE2-6A73-BCB3-5797-DA3DC36016F4}"/>
              </a:ext>
            </a:extLst>
          </p:cNvPr>
          <p:cNvSpPr/>
          <p:nvPr/>
        </p:nvSpPr>
        <p:spPr>
          <a:xfrm>
            <a:off x="2352566" y="4124477"/>
            <a:ext cx="928800" cy="198000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NETSMS</a:t>
            </a:r>
          </a:p>
        </p:txBody>
      </p:sp>
      <p:cxnSp>
        <p:nvCxnSpPr>
          <p:cNvPr id="152" name="Conector reto 151">
            <a:extLst>
              <a:ext uri="{FF2B5EF4-FFF2-40B4-BE49-F238E27FC236}">
                <a16:creationId xmlns:a16="http://schemas.microsoft.com/office/drawing/2014/main" id="{DE6050E1-46A0-2C2D-25E9-2DDAB0C38ED4}"/>
              </a:ext>
            </a:extLst>
          </p:cNvPr>
          <p:cNvCxnSpPr>
            <a:stCxn id="149" idx="2"/>
            <a:endCxn id="151" idx="0"/>
          </p:cNvCxnSpPr>
          <p:nvPr/>
        </p:nvCxnSpPr>
        <p:spPr>
          <a:xfrm>
            <a:off x="2806027" y="3909144"/>
            <a:ext cx="10939" cy="21533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3" name="Imagem 152">
            <a:extLst>
              <a:ext uri="{FF2B5EF4-FFF2-40B4-BE49-F238E27FC236}">
                <a16:creationId xmlns:a16="http://schemas.microsoft.com/office/drawing/2014/main" id="{2F7A39E1-0F2E-E2EF-BA3B-F383D33210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5748" y="2930942"/>
            <a:ext cx="151633" cy="151633"/>
          </a:xfrm>
          <a:prstGeom prst="rect">
            <a:avLst/>
          </a:prstGeom>
        </p:spPr>
      </p:pic>
      <p:pic>
        <p:nvPicPr>
          <p:cNvPr id="154" name="Imagem 153">
            <a:extLst>
              <a:ext uri="{FF2B5EF4-FFF2-40B4-BE49-F238E27FC236}">
                <a16:creationId xmlns:a16="http://schemas.microsoft.com/office/drawing/2014/main" id="{2648351D-0036-7143-C5A2-0A608E2F40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2566" y="4136304"/>
            <a:ext cx="176943" cy="176943"/>
          </a:xfrm>
          <a:prstGeom prst="rect">
            <a:avLst/>
          </a:prstGeom>
        </p:spPr>
      </p:pic>
      <p:sp>
        <p:nvSpPr>
          <p:cNvPr id="156" name="Retângulo de cantos arredondados 41">
            <a:extLst>
              <a:ext uri="{FF2B5EF4-FFF2-40B4-BE49-F238E27FC236}">
                <a16:creationId xmlns:a16="http://schemas.microsoft.com/office/drawing/2014/main" id="{366C8D3C-E951-E5C7-3B73-8A51A0A4CFF1}"/>
              </a:ext>
            </a:extLst>
          </p:cNvPr>
          <p:cNvSpPr/>
          <p:nvPr/>
        </p:nvSpPr>
        <p:spPr>
          <a:xfrm>
            <a:off x="5125968" y="3019832"/>
            <a:ext cx="1163700" cy="909632"/>
          </a:xfrm>
          <a:prstGeom prst="roundRect">
            <a:avLst/>
          </a:prstGeom>
          <a:noFill/>
          <a:ln w="3175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solidFill>
                  <a:schemeClr val="tx1"/>
                </a:solidFill>
                <a:latin typeface="AMX" pitchFamily="2" charset="0"/>
              </a:rPr>
              <a:t>Realiza as validações dos documentos e analise de antifraude</a:t>
            </a:r>
          </a:p>
        </p:txBody>
      </p:sp>
      <p:sp>
        <p:nvSpPr>
          <p:cNvPr id="157" name="Pentágono 6">
            <a:extLst>
              <a:ext uri="{FF2B5EF4-FFF2-40B4-BE49-F238E27FC236}">
                <a16:creationId xmlns:a16="http://schemas.microsoft.com/office/drawing/2014/main" id="{477E988E-3E98-85F1-7B9E-A00DAE9BB715}"/>
              </a:ext>
            </a:extLst>
          </p:cNvPr>
          <p:cNvSpPr/>
          <p:nvPr/>
        </p:nvSpPr>
        <p:spPr>
          <a:xfrm>
            <a:off x="4891374" y="2916017"/>
            <a:ext cx="928871" cy="198194"/>
          </a:xfrm>
          <a:prstGeom prst="homePlate">
            <a:avLst>
              <a:gd name="adj" fmla="val 4357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  Antifraude</a:t>
            </a:r>
          </a:p>
        </p:txBody>
      </p:sp>
      <p:sp>
        <p:nvSpPr>
          <p:cNvPr id="158" name="Fluxograma: Processo Alternativo 157">
            <a:extLst>
              <a:ext uri="{FF2B5EF4-FFF2-40B4-BE49-F238E27FC236}">
                <a16:creationId xmlns:a16="http://schemas.microsoft.com/office/drawing/2014/main" id="{DAE02A37-C55C-8514-BC33-1B1D5CF0E045}"/>
              </a:ext>
            </a:extLst>
          </p:cNvPr>
          <p:cNvSpPr/>
          <p:nvPr/>
        </p:nvSpPr>
        <p:spPr>
          <a:xfrm>
            <a:off x="5254357" y="4144797"/>
            <a:ext cx="928800" cy="198000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SOLAR</a:t>
            </a:r>
          </a:p>
        </p:txBody>
      </p:sp>
      <p:cxnSp>
        <p:nvCxnSpPr>
          <p:cNvPr id="159" name="Conector reto 158">
            <a:extLst>
              <a:ext uri="{FF2B5EF4-FFF2-40B4-BE49-F238E27FC236}">
                <a16:creationId xmlns:a16="http://schemas.microsoft.com/office/drawing/2014/main" id="{6AAA40B6-5258-EBDB-F21B-47890F6091BE}"/>
              </a:ext>
            </a:extLst>
          </p:cNvPr>
          <p:cNvCxnSpPr>
            <a:stCxn id="156" idx="2"/>
            <a:endCxn id="158" idx="0"/>
          </p:cNvCxnSpPr>
          <p:nvPr/>
        </p:nvCxnSpPr>
        <p:spPr>
          <a:xfrm>
            <a:off x="5707818" y="3929464"/>
            <a:ext cx="10939" cy="21533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0" name="Imagem 159">
            <a:extLst>
              <a:ext uri="{FF2B5EF4-FFF2-40B4-BE49-F238E27FC236}">
                <a16:creationId xmlns:a16="http://schemas.microsoft.com/office/drawing/2014/main" id="{CA58D03D-AB94-7143-0108-F6A435662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3258" y="2940629"/>
            <a:ext cx="151633" cy="151633"/>
          </a:xfrm>
          <a:prstGeom prst="rect">
            <a:avLst/>
          </a:prstGeom>
        </p:spPr>
      </p:pic>
      <p:pic>
        <p:nvPicPr>
          <p:cNvPr id="161" name="Imagem 160">
            <a:extLst>
              <a:ext uri="{FF2B5EF4-FFF2-40B4-BE49-F238E27FC236}">
                <a16:creationId xmlns:a16="http://schemas.microsoft.com/office/drawing/2014/main" id="{7A873841-DD1B-3E59-A1FD-2A46991552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4357" y="4156624"/>
            <a:ext cx="176943" cy="176943"/>
          </a:xfrm>
          <a:prstGeom prst="rect">
            <a:avLst/>
          </a:prstGeom>
        </p:spPr>
      </p:pic>
      <p:sp>
        <p:nvSpPr>
          <p:cNvPr id="162" name="Retângulo de cantos arredondados 41">
            <a:extLst>
              <a:ext uri="{FF2B5EF4-FFF2-40B4-BE49-F238E27FC236}">
                <a16:creationId xmlns:a16="http://schemas.microsoft.com/office/drawing/2014/main" id="{6377C42A-7291-F9AA-DCE3-09CA5172020E}"/>
              </a:ext>
            </a:extLst>
          </p:cNvPr>
          <p:cNvSpPr/>
          <p:nvPr/>
        </p:nvSpPr>
        <p:spPr>
          <a:xfrm>
            <a:off x="6587356" y="3035434"/>
            <a:ext cx="1163700" cy="909632"/>
          </a:xfrm>
          <a:prstGeom prst="roundRect">
            <a:avLst/>
          </a:prstGeom>
          <a:noFill/>
          <a:ln w="3175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solidFill>
                  <a:schemeClr val="tx1"/>
                </a:solidFill>
                <a:latin typeface="AMX" pitchFamily="2" charset="0"/>
              </a:rPr>
              <a:t>Recebe e assina contrato para ciência da negociação realizada</a:t>
            </a:r>
          </a:p>
        </p:txBody>
      </p:sp>
      <p:sp>
        <p:nvSpPr>
          <p:cNvPr id="163" name="Pentágono 6">
            <a:extLst>
              <a:ext uri="{FF2B5EF4-FFF2-40B4-BE49-F238E27FC236}">
                <a16:creationId xmlns:a16="http://schemas.microsoft.com/office/drawing/2014/main" id="{4FE4640E-79FB-4E6C-03F2-39413B262E8A}"/>
              </a:ext>
            </a:extLst>
          </p:cNvPr>
          <p:cNvSpPr/>
          <p:nvPr/>
        </p:nvSpPr>
        <p:spPr>
          <a:xfrm>
            <a:off x="6352762" y="2931619"/>
            <a:ext cx="928871" cy="198194"/>
          </a:xfrm>
          <a:prstGeom prst="homePlate">
            <a:avLst>
              <a:gd name="adj" fmla="val 4357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Cliente</a:t>
            </a:r>
          </a:p>
        </p:txBody>
      </p:sp>
      <p:sp>
        <p:nvSpPr>
          <p:cNvPr id="164" name="Fluxograma: Processo Alternativo 163">
            <a:extLst>
              <a:ext uri="{FF2B5EF4-FFF2-40B4-BE49-F238E27FC236}">
                <a16:creationId xmlns:a16="http://schemas.microsoft.com/office/drawing/2014/main" id="{D0CC24DA-AACD-26F2-0148-0318919F170B}"/>
              </a:ext>
            </a:extLst>
          </p:cNvPr>
          <p:cNvSpPr/>
          <p:nvPr/>
        </p:nvSpPr>
        <p:spPr>
          <a:xfrm>
            <a:off x="6715745" y="4160399"/>
            <a:ext cx="928800" cy="198000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 err="1">
                <a:solidFill>
                  <a:schemeClr val="tx1"/>
                </a:solidFill>
                <a:latin typeface="AMX" pitchFamily="2" charset="0"/>
              </a:rPr>
              <a:t>Docusign</a:t>
            </a:r>
            <a:endParaRPr lang="pt-BR" sz="800" b="1" dirty="0">
              <a:solidFill>
                <a:schemeClr val="tx1"/>
              </a:solidFill>
              <a:latin typeface="AMX" pitchFamily="2" charset="0"/>
            </a:endParaRPr>
          </a:p>
        </p:txBody>
      </p:sp>
      <p:cxnSp>
        <p:nvCxnSpPr>
          <p:cNvPr id="165" name="Conector reto 164">
            <a:extLst>
              <a:ext uri="{FF2B5EF4-FFF2-40B4-BE49-F238E27FC236}">
                <a16:creationId xmlns:a16="http://schemas.microsoft.com/office/drawing/2014/main" id="{9B8D85F6-4AF4-97EA-EF8A-82FE77456C6D}"/>
              </a:ext>
            </a:extLst>
          </p:cNvPr>
          <p:cNvCxnSpPr>
            <a:stCxn id="162" idx="2"/>
            <a:endCxn id="164" idx="0"/>
          </p:cNvCxnSpPr>
          <p:nvPr/>
        </p:nvCxnSpPr>
        <p:spPr>
          <a:xfrm>
            <a:off x="7169206" y="3945066"/>
            <a:ext cx="10939" cy="21533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6" name="Imagem 165">
            <a:extLst>
              <a:ext uri="{FF2B5EF4-FFF2-40B4-BE49-F238E27FC236}">
                <a16:creationId xmlns:a16="http://schemas.microsoft.com/office/drawing/2014/main" id="{FEE646E2-C9CD-BC4A-247D-DCB038AE1D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9727" y="2966864"/>
            <a:ext cx="151633" cy="151633"/>
          </a:xfrm>
          <a:prstGeom prst="rect">
            <a:avLst/>
          </a:prstGeom>
        </p:spPr>
      </p:pic>
      <p:pic>
        <p:nvPicPr>
          <p:cNvPr id="167" name="Imagem 166">
            <a:extLst>
              <a:ext uri="{FF2B5EF4-FFF2-40B4-BE49-F238E27FC236}">
                <a16:creationId xmlns:a16="http://schemas.microsoft.com/office/drawing/2014/main" id="{D220DD49-6253-E2CB-5978-FC4F99D899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5745" y="4172226"/>
            <a:ext cx="176943" cy="176943"/>
          </a:xfrm>
          <a:prstGeom prst="rect">
            <a:avLst/>
          </a:prstGeom>
        </p:spPr>
      </p:pic>
      <p:sp>
        <p:nvSpPr>
          <p:cNvPr id="192" name="Retângulo de cantos arredondados 41">
            <a:extLst>
              <a:ext uri="{FF2B5EF4-FFF2-40B4-BE49-F238E27FC236}">
                <a16:creationId xmlns:a16="http://schemas.microsoft.com/office/drawing/2014/main" id="{4DF0D736-A4A2-6C81-CF36-79533D216069}"/>
              </a:ext>
            </a:extLst>
          </p:cNvPr>
          <p:cNvSpPr/>
          <p:nvPr/>
        </p:nvSpPr>
        <p:spPr>
          <a:xfrm>
            <a:off x="9994972" y="1093852"/>
            <a:ext cx="1163700" cy="909632"/>
          </a:xfrm>
          <a:prstGeom prst="roundRect">
            <a:avLst/>
          </a:prstGeom>
          <a:noFill/>
          <a:ln w="3175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ln w="19050">
                  <a:noFill/>
                </a:ln>
                <a:solidFill>
                  <a:schemeClr val="tx1"/>
                </a:solidFill>
                <a:latin typeface="AMX" pitchFamily="2" charset="0"/>
              </a:rPr>
              <a:t>Realiza o  envio do link de Biometria</a:t>
            </a:r>
            <a:endParaRPr lang="pt-BR" sz="900" dirty="0">
              <a:solidFill>
                <a:schemeClr val="tx1"/>
              </a:solidFill>
              <a:latin typeface="AMX" pitchFamily="2" charset="0"/>
            </a:endParaRPr>
          </a:p>
        </p:txBody>
      </p:sp>
      <p:sp>
        <p:nvSpPr>
          <p:cNvPr id="193" name="Pentágono 6">
            <a:extLst>
              <a:ext uri="{FF2B5EF4-FFF2-40B4-BE49-F238E27FC236}">
                <a16:creationId xmlns:a16="http://schemas.microsoft.com/office/drawing/2014/main" id="{AE8813B0-F9E3-323B-11B6-1383BD63AEA2}"/>
              </a:ext>
            </a:extLst>
          </p:cNvPr>
          <p:cNvSpPr/>
          <p:nvPr/>
        </p:nvSpPr>
        <p:spPr>
          <a:xfrm>
            <a:off x="9760378" y="990037"/>
            <a:ext cx="928871" cy="198194"/>
          </a:xfrm>
          <a:prstGeom prst="homePlate">
            <a:avLst>
              <a:gd name="adj" fmla="val 4357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Vendedor</a:t>
            </a:r>
          </a:p>
        </p:txBody>
      </p:sp>
      <p:sp>
        <p:nvSpPr>
          <p:cNvPr id="194" name="Fluxograma: Processo Alternativo 193">
            <a:extLst>
              <a:ext uri="{FF2B5EF4-FFF2-40B4-BE49-F238E27FC236}">
                <a16:creationId xmlns:a16="http://schemas.microsoft.com/office/drawing/2014/main" id="{636800E1-3A25-FB95-E0EA-FE2947F69FD2}"/>
              </a:ext>
            </a:extLst>
          </p:cNvPr>
          <p:cNvSpPr/>
          <p:nvPr/>
        </p:nvSpPr>
        <p:spPr>
          <a:xfrm>
            <a:off x="10123361" y="2218817"/>
            <a:ext cx="928800" cy="198000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>
                <a:solidFill>
                  <a:schemeClr val="tx1"/>
                </a:solidFill>
                <a:latin typeface="AMX" pitchFamily="2" charset="0"/>
              </a:rPr>
              <a:t>SOLAR</a:t>
            </a:r>
            <a:endParaRPr lang="pt-BR" sz="800" b="1" dirty="0">
              <a:solidFill>
                <a:schemeClr val="tx1"/>
              </a:solidFill>
              <a:latin typeface="AMX" pitchFamily="2" charset="0"/>
            </a:endParaRPr>
          </a:p>
        </p:txBody>
      </p:sp>
      <p:cxnSp>
        <p:nvCxnSpPr>
          <p:cNvPr id="195" name="Conector reto 194">
            <a:extLst>
              <a:ext uri="{FF2B5EF4-FFF2-40B4-BE49-F238E27FC236}">
                <a16:creationId xmlns:a16="http://schemas.microsoft.com/office/drawing/2014/main" id="{5A9A4276-148F-2AB1-40F0-1193AF3920B0}"/>
              </a:ext>
            </a:extLst>
          </p:cNvPr>
          <p:cNvCxnSpPr>
            <a:stCxn id="192" idx="2"/>
            <a:endCxn id="194" idx="0"/>
          </p:cNvCxnSpPr>
          <p:nvPr/>
        </p:nvCxnSpPr>
        <p:spPr>
          <a:xfrm>
            <a:off x="10576822" y="2003484"/>
            <a:ext cx="10939" cy="21533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6" name="Imagem 195">
            <a:extLst>
              <a:ext uri="{FF2B5EF4-FFF2-40B4-BE49-F238E27FC236}">
                <a16:creationId xmlns:a16="http://schemas.microsoft.com/office/drawing/2014/main" id="{F76250AC-82DE-0533-DB8B-29AF6BC91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7343" y="1025282"/>
            <a:ext cx="151633" cy="151633"/>
          </a:xfrm>
          <a:prstGeom prst="rect">
            <a:avLst/>
          </a:prstGeom>
        </p:spPr>
      </p:pic>
      <p:pic>
        <p:nvPicPr>
          <p:cNvPr id="197" name="Imagem 196">
            <a:extLst>
              <a:ext uri="{FF2B5EF4-FFF2-40B4-BE49-F238E27FC236}">
                <a16:creationId xmlns:a16="http://schemas.microsoft.com/office/drawing/2014/main" id="{BA9B4DE8-6417-65C0-0804-A62EE53C30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3361" y="2230644"/>
            <a:ext cx="176943" cy="176943"/>
          </a:xfrm>
          <a:prstGeom prst="rect">
            <a:avLst/>
          </a:prstGeom>
        </p:spPr>
      </p:pic>
      <p:cxnSp>
        <p:nvCxnSpPr>
          <p:cNvPr id="201" name="Conector de Seta Reta 200">
            <a:extLst>
              <a:ext uri="{FF2B5EF4-FFF2-40B4-BE49-F238E27FC236}">
                <a16:creationId xmlns:a16="http://schemas.microsoft.com/office/drawing/2014/main" id="{9D036E02-8547-63E2-0380-A03F131B9BC2}"/>
              </a:ext>
            </a:extLst>
          </p:cNvPr>
          <p:cNvCxnSpPr>
            <a:cxnSpLocks/>
          </p:cNvCxnSpPr>
          <p:nvPr/>
        </p:nvCxnSpPr>
        <p:spPr>
          <a:xfrm>
            <a:off x="6519087" y="1518450"/>
            <a:ext cx="354055" cy="3420"/>
          </a:xfrm>
          <a:prstGeom prst="straightConnector1">
            <a:avLst/>
          </a:prstGeom>
          <a:ln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Conector de Seta Reta 202">
            <a:extLst>
              <a:ext uri="{FF2B5EF4-FFF2-40B4-BE49-F238E27FC236}">
                <a16:creationId xmlns:a16="http://schemas.microsoft.com/office/drawing/2014/main" id="{8320C65F-ADE8-29BD-150F-28F20A175B66}"/>
              </a:ext>
            </a:extLst>
          </p:cNvPr>
          <p:cNvCxnSpPr>
            <a:cxnSpLocks/>
            <a:stCxn id="135" idx="3"/>
            <a:endCxn id="192" idx="1"/>
          </p:cNvCxnSpPr>
          <p:nvPr/>
        </p:nvCxnSpPr>
        <p:spPr>
          <a:xfrm>
            <a:off x="9611686" y="1548668"/>
            <a:ext cx="383286" cy="0"/>
          </a:xfrm>
          <a:prstGeom prst="straightConnector1">
            <a:avLst/>
          </a:prstGeom>
          <a:ln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Conector de Seta Reta 211">
            <a:extLst>
              <a:ext uri="{FF2B5EF4-FFF2-40B4-BE49-F238E27FC236}">
                <a16:creationId xmlns:a16="http://schemas.microsoft.com/office/drawing/2014/main" id="{AC25A1CB-83EC-584B-40D4-8EFD62925728}"/>
              </a:ext>
            </a:extLst>
          </p:cNvPr>
          <p:cNvCxnSpPr>
            <a:cxnSpLocks/>
            <a:stCxn id="162" idx="1"/>
            <a:endCxn id="156" idx="3"/>
          </p:cNvCxnSpPr>
          <p:nvPr/>
        </p:nvCxnSpPr>
        <p:spPr>
          <a:xfrm flipH="1" flipV="1">
            <a:off x="6289668" y="3474648"/>
            <a:ext cx="297688" cy="15602"/>
          </a:xfrm>
          <a:prstGeom prst="straightConnector1">
            <a:avLst/>
          </a:prstGeom>
          <a:ln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Conector de Seta Reta 212">
            <a:extLst>
              <a:ext uri="{FF2B5EF4-FFF2-40B4-BE49-F238E27FC236}">
                <a16:creationId xmlns:a16="http://schemas.microsoft.com/office/drawing/2014/main" id="{EE0CF272-2E33-F782-D26B-46E6F61304D5}"/>
              </a:ext>
            </a:extLst>
          </p:cNvPr>
          <p:cNvCxnSpPr>
            <a:cxnSpLocks/>
            <a:stCxn id="156" idx="1"/>
            <a:endCxn id="47" idx="3"/>
          </p:cNvCxnSpPr>
          <p:nvPr/>
        </p:nvCxnSpPr>
        <p:spPr>
          <a:xfrm flipH="1" flipV="1">
            <a:off x="4826040" y="3461219"/>
            <a:ext cx="299928" cy="13429"/>
          </a:xfrm>
          <a:prstGeom prst="straightConnector1">
            <a:avLst/>
          </a:prstGeom>
          <a:ln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Conector de Seta Reta 213">
            <a:extLst>
              <a:ext uri="{FF2B5EF4-FFF2-40B4-BE49-F238E27FC236}">
                <a16:creationId xmlns:a16="http://schemas.microsoft.com/office/drawing/2014/main" id="{96F333B2-211A-F128-FE59-7CA4394233FD}"/>
              </a:ext>
            </a:extLst>
          </p:cNvPr>
          <p:cNvCxnSpPr>
            <a:cxnSpLocks/>
            <a:stCxn id="149" idx="1"/>
            <a:endCxn id="142" idx="3"/>
          </p:cNvCxnSpPr>
          <p:nvPr/>
        </p:nvCxnSpPr>
        <p:spPr>
          <a:xfrm flipH="1" flipV="1">
            <a:off x="1882846" y="3440090"/>
            <a:ext cx="341331" cy="14238"/>
          </a:xfrm>
          <a:prstGeom prst="straightConnector1">
            <a:avLst/>
          </a:prstGeom>
          <a:ln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" name="Retângulo de cantos arredondados 41">
            <a:extLst>
              <a:ext uri="{FF2B5EF4-FFF2-40B4-BE49-F238E27FC236}">
                <a16:creationId xmlns:a16="http://schemas.microsoft.com/office/drawing/2014/main" id="{2DB83E74-9334-B53E-9CE5-F7948890040B}"/>
              </a:ext>
            </a:extLst>
          </p:cNvPr>
          <p:cNvSpPr/>
          <p:nvPr/>
        </p:nvSpPr>
        <p:spPr>
          <a:xfrm>
            <a:off x="1313872" y="5049223"/>
            <a:ext cx="1163700" cy="909632"/>
          </a:xfrm>
          <a:prstGeom prst="roundRect">
            <a:avLst/>
          </a:prstGeom>
          <a:noFill/>
          <a:ln w="3175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81" algn="ctr">
              <a:lnSpc>
                <a:spcPct val="85000"/>
              </a:lnSpc>
              <a:spcBef>
                <a:spcPts val="124"/>
              </a:spcBef>
            </a:pPr>
            <a:r>
              <a:rPr lang="pt-BR" sz="900" dirty="0">
                <a:solidFill>
                  <a:schemeClr val="tx1"/>
                </a:solidFill>
                <a:latin typeface="AMX" pitchFamily="2" charset="0"/>
              </a:rPr>
              <a:t>Contrato conectado </a:t>
            </a:r>
          </a:p>
        </p:txBody>
      </p:sp>
      <p:sp>
        <p:nvSpPr>
          <p:cNvPr id="236" name="Pentágono 6">
            <a:extLst>
              <a:ext uri="{FF2B5EF4-FFF2-40B4-BE49-F238E27FC236}">
                <a16:creationId xmlns:a16="http://schemas.microsoft.com/office/drawing/2014/main" id="{2E7F6E8E-8444-6110-AC2E-63995A90232C}"/>
              </a:ext>
            </a:extLst>
          </p:cNvPr>
          <p:cNvSpPr/>
          <p:nvPr/>
        </p:nvSpPr>
        <p:spPr>
          <a:xfrm>
            <a:off x="1251998" y="4945408"/>
            <a:ext cx="928871" cy="198194"/>
          </a:xfrm>
          <a:prstGeom prst="homePlate">
            <a:avLst>
              <a:gd name="adj" fmla="val 4357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Técnica</a:t>
            </a:r>
          </a:p>
        </p:txBody>
      </p:sp>
      <p:sp>
        <p:nvSpPr>
          <p:cNvPr id="237" name="Fluxograma: Processo Alternativo 236">
            <a:extLst>
              <a:ext uri="{FF2B5EF4-FFF2-40B4-BE49-F238E27FC236}">
                <a16:creationId xmlns:a16="http://schemas.microsoft.com/office/drawing/2014/main" id="{5AFBEF0B-80AC-B1B1-E604-BD98F7C7AFC7}"/>
              </a:ext>
            </a:extLst>
          </p:cNvPr>
          <p:cNvSpPr/>
          <p:nvPr/>
        </p:nvSpPr>
        <p:spPr>
          <a:xfrm>
            <a:off x="1442261" y="6174188"/>
            <a:ext cx="928800" cy="198000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NETSMS</a:t>
            </a:r>
          </a:p>
        </p:txBody>
      </p:sp>
      <p:cxnSp>
        <p:nvCxnSpPr>
          <p:cNvPr id="238" name="Conector reto 237">
            <a:extLst>
              <a:ext uri="{FF2B5EF4-FFF2-40B4-BE49-F238E27FC236}">
                <a16:creationId xmlns:a16="http://schemas.microsoft.com/office/drawing/2014/main" id="{63D2093F-91C8-D216-9D5A-D290776C678E}"/>
              </a:ext>
            </a:extLst>
          </p:cNvPr>
          <p:cNvCxnSpPr>
            <a:cxnSpLocks/>
            <a:stCxn id="235" idx="2"/>
            <a:endCxn id="237" idx="0"/>
          </p:cNvCxnSpPr>
          <p:nvPr/>
        </p:nvCxnSpPr>
        <p:spPr>
          <a:xfrm>
            <a:off x="1895722" y="5958855"/>
            <a:ext cx="10939" cy="21533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9" name="Imagem 238">
            <a:extLst>
              <a:ext uri="{FF2B5EF4-FFF2-40B4-BE49-F238E27FC236}">
                <a16:creationId xmlns:a16="http://schemas.microsoft.com/office/drawing/2014/main" id="{BBFCDEBC-AB92-2763-1F16-81296D7CE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8963" y="4980653"/>
            <a:ext cx="151633" cy="151633"/>
          </a:xfrm>
          <a:prstGeom prst="rect">
            <a:avLst/>
          </a:prstGeom>
        </p:spPr>
      </p:pic>
      <p:pic>
        <p:nvPicPr>
          <p:cNvPr id="240" name="Imagem 239">
            <a:extLst>
              <a:ext uri="{FF2B5EF4-FFF2-40B4-BE49-F238E27FC236}">
                <a16:creationId xmlns:a16="http://schemas.microsoft.com/office/drawing/2014/main" id="{700C82FE-CDBC-D237-2D01-5869388B06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2261" y="6186015"/>
            <a:ext cx="176943" cy="176943"/>
          </a:xfrm>
          <a:prstGeom prst="rect">
            <a:avLst/>
          </a:prstGeom>
        </p:spPr>
      </p:pic>
      <p:cxnSp>
        <p:nvCxnSpPr>
          <p:cNvPr id="281" name="Conector: Angulado 280">
            <a:extLst>
              <a:ext uri="{FF2B5EF4-FFF2-40B4-BE49-F238E27FC236}">
                <a16:creationId xmlns:a16="http://schemas.microsoft.com/office/drawing/2014/main" id="{119F8F08-5975-B749-733D-FA108F41517D}"/>
              </a:ext>
            </a:extLst>
          </p:cNvPr>
          <p:cNvCxnSpPr>
            <a:cxnSpLocks/>
            <a:stCxn id="142" idx="1"/>
            <a:endCxn id="235" idx="1"/>
          </p:cNvCxnSpPr>
          <p:nvPr/>
        </p:nvCxnSpPr>
        <p:spPr>
          <a:xfrm rot="10800000" flipH="1" flipV="1">
            <a:off x="719146" y="3440089"/>
            <a:ext cx="594726" cy="2063949"/>
          </a:xfrm>
          <a:prstGeom prst="bentConnector3">
            <a:avLst>
              <a:gd name="adj1" fmla="val -38438"/>
            </a:avLst>
          </a:prstGeom>
          <a:ln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Conector de Seta Reta 290">
            <a:extLst>
              <a:ext uri="{FF2B5EF4-FFF2-40B4-BE49-F238E27FC236}">
                <a16:creationId xmlns:a16="http://schemas.microsoft.com/office/drawing/2014/main" id="{7ED737F1-A4B8-65C4-F49C-E4E060C7E398}"/>
              </a:ext>
            </a:extLst>
          </p:cNvPr>
          <p:cNvCxnSpPr>
            <a:cxnSpLocks/>
          </p:cNvCxnSpPr>
          <p:nvPr/>
        </p:nvCxnSpPr>
        <p:spPr>
          <a:xfrm flipV="1">
            <a:off x="2493675" y="5490759"/>
            <a:ext cx="396000" cy="9520"/>
          </a:xfrm>
          <a:prstGeom prst="straightConnector1">
            <a:avLst/>
          </a:prstGeom>
          <a:ln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7">
            <a:extLst>
              <a:ext uri="{FF2B5EF4-FFF2-40B4-BE49-F238E27FC236}">
                <a16:creationId xmlns:a16="http://schemas.microsoft.com/office/drawing/2014/main" id="{D5FF841D-5294-1B66-947E-FE1491F0C389}"/>
              </a:ext>
            </a:extLst>
          </p:cNvPr>
          <p:cNvCxnSpPr>
            <a:cxnSpLocks/>
          </p:cNvCxnSpPr>
          <p:nvPr/>
        </p:nvCxnSpPr>
        <p:spPr>
          <a:xfrm>
            <a:off x="78152" y="360570"/>
            <a:ext cx="2088000" cy="0"/>
          </a:xfrm>
          <a:prstGeom prst="line">
            <a:avLst/>
          </a:prstGeom>
          <a:ln w="28575">
            <a:solidFill>
              <a:srgbClr val="8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665F8816-75CD-18A8-6788-8A32E6AD8D29}"/>
              </a:ext>
            </a:extLst>
          </p:cNvPr>
          <p:cNvGrpSpPr/>
          <p:nvPr/>
        </p:nvGrpSpPr>
        <p:grpSpPr>
          <a:xfrm>
            <a:off x="10180242" y="5907267"/>
            <a:ext cx="2121374" cy="915809"/>
            <a:chOff x="9202775" y="5394307"/>
            <a:chExt cx="2803194" cy="1254391"/>
          </a:xfrm>
        </p:grpSpPr>
        <p:sp>
          <p:nvSpPr>
            <p:cNvPr id="5" name="Retângulo de cantos arredondados 41">
              <a:extLst>
                <a:ext uri="{FF2B5EF4-FFF2-40B4-BE49-F238E27FC236}">
                  <a16:creationId xmlns:a16="http://schemas.microsoft.com/office/drawing/2014/main" id="{C5F17FD9-B73B-D203-D7C0-523CBD01B3FC}"/>
                </a:ext>
              </a:extLst>
            </p:cNvPr>
            <p:cNvSpPr/>
            <p:nvPr/>
          </p:nvSpPr>
          <p:spPr>
            <a:xfrm>
              <a:off x="9600025" y="6387543"/>
              <a:ext cx="215252" cy="198001"/>
            </a:xfrm>
            <a:prstGeom prst="roundRect">
              <a:avLst/>
            </a:prstGeom>
            <a:solidFill>
              <a:srgbClr val="990000">
                <a:alpha val="65882"/>
              </a:srgbClr>
            </a:solidFill>
            <a:ln w="3175">
              <a:solidFill>
                <a:srgbClr val="880000">
                  <a:alpha val="69804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825">
                <a:ln w="19050">
                  <a:noFill/>
                </a:ln>
                <a:solidFill>
                  <a:schemeClr val="tx1"/>
                </a:solidFill>
                <a:latin typeface="AMX" pitchFamily="2" charset="0"/>
              </a:endParaRPr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DBA471FA-1113-6399-9E85-131A8893C499}"/>
                </a:ext>
              </a:extLst>
            </p:cNvPr>
            <p:cNvSpPr txBox="1"/>
            <p:nvPr/>
          </p:nvSpPr>
          <p:spPr>
            <a:xfrm>
              <a:off x="9792757" y="6290369"/>
              <a:ext cx="2213212" cy="358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dirty="0">
                  <a:solidFill>
                    <a:schemeClr val="tx1"/>
                  </a:solidFill>
                  <a:latin typeface="AMX" pitchFamily="2" charset="0"/>
                </a:rPr>
                <a:t>Alteração no Processo </a:t>
              </a:r>
              <a:endParaRPr lang="pt-BR" sz="1100" dirty="0">
                <a:ln w="19050">
                  <a:noFill/>
                </a:ln>
                <a:solidFill>
                  <a:schemeClr val="tx1"/>
                </a:solidFill>
                <a:latin typeface="AMX" pitchFamily="2" charset="0"/>
              </a:endParaRPr>
            </a:p>
          </p:txBody>
        </p:sp>
        <p:sp>
          <p:nvSpPr>
            <p:cNvPr id="9" name="Fluxograma: Processo Alternativo 8">
              <a:extLst>
                <a:ext uri="{FF2B5EF4-FFF2-40B4-BE49-F238E27FC236}">
                  <a16:creationId xmlns:a16="http://schemas.microsoft.com/office/drawing/2014/main" id="{AD12A9BD-6343-2EF0-713F-D52B141D3234}"/>
                </a:ext>
              </a:extLst>
            </p:cNvPr>
            <p:cNvSpPr/>
            <p:nvPr/>
          </p:nvSpPr>
          <p:spPr>
            <a:xfrm>
              <a:off x="9202775" y="6072402"/>
              <a:ext cx="928800" cy="198000"/>
            </a:xfrm>
            <a:prstGeom prst="flowChartAlternateProcess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sz="800" b="1" dirty="0">
                <a:solidFill>
                  <a:schemeClr val="tx1"/>
                </a:solidFill>
                <a:latin typeface="AMX" pitchFamily="2" charset="0"/>
              </a:endParaRPr>
            </a:p>
          </p:txBody>
        </p:sp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64F6126C-7CA6-F5FF-4EA5-59A73C4DA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46276" y="6087375"/>
              <a:ext cx="176943" cy="176943"/>
            </a:xfrm>
            <a:prstGeom prst="rect">
              <a:avLst/>
            </a:prstGeom>
          </p:spPr>
        </p:pic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9DB33A4D-CEAB-15FB-0F1B-7927EB54B921}"/>
                </a:ext>
              </a:extLst>
            </p:cNvPr>
            <p:cNvSpPr txBox="1"/>
            <p:nvPr/>
          </p:nvSpPr>
          <p:spPr>
            <a:xfrm>
              <a:off x="10161958" y="5983180"/>
              <a:ext cx="1003518" cy="358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dirty="0">
                  <a:ln w="19050">
                    <a:noFill/>
                  </a:ln>
                  <a:latin typeface="AMX" pitchFamily="2" charset="0"/>
                </a:rPr>
                <a:t>Sistema</a:t>
              </a:r>
              <a:endParaRPr lang="pt-BR" sz="1100" dirty="0">
                <a:ln w="19050">
                  <a:noFill/>
                </a:ln>
                <a:solidFill>
                  <a:schemeClr val="tx1"/>
                </a:solidFill>
                <a:latin typeface="AMX" pitchFamily="2" charset="0"/>
              </a:endParaRP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49BFE012-38AD-50FB-DF7C-47AA1741448D}"/>
                </a:ext>
              </a:extLst>
            </p:cNvPr>
            <p:cNvSpPr txBox="1"/>
            <p:nvPr/>
          </p:nvSpPr>
          <p:spPr>
            <a:xfrm>
              <a:off x="9894098" y="5694141"/>
              <a:ext cx="2071903" cy="358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dirty="0">
                  <a:ln w="19050">
                    <a:noFill/>
                  </a:ln>
                  <a:latin typeface="AMX" pitchFamily="2" charset="0"/>
                </a:rPr>
                <a:t> Setor Responsável</a:t>
              </a:r>
              <a:endParaRPr lang="pt-BR" sz="1100" dirty="0">
                <a:ln w="19050">
                  <a:noFill/>
                </a:ln>
                <a:solidFill>
                  <a:schemeClr val="tx1"/>
                </a:solidFill>
                <a:latin typeface="AMX" pitchFamily="2" charset="0"/>
              </a:endParaRPr>
            </a:p>
          </p:txBody>
        </p:sp>
        <p:sp>
          <p:nvSpPr>
            <p:cNvPr id="14" name="Pentágono 6">
              <a:extLst>
                <a:ext uri="{FF2B5EF4-FFF2-40B4-BE49-F238E27FC236}">
                  <a16:creationId xmlns:a16="http://schemas.microsoft.com/office/drawing/2014/main" id="{C50D1325-D61E-796A-0344-5B587DA14A37}"/>
                </a:ext>
              </a:extLst>
            </p:cNvPr>
            <p:cNvSpPr/>
            <p:nvPr/>
          </p:nvSpPr>
          <p:spPr>
            <a:xfrm>
              <a:off x="9222105" y="5782902"/>
              <a:ext cx="928870" cy="198194"/>
            </a:xfrm>
            <a:prstGeom prst="homePlate">
              <a:avLst>
                <a:gd name="adj" fmla="val 43578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sz="800" b="1" dirty="0">
                <a:solidFill>
                  <a:schemeClr val="tx1"/>
                </a:solidFill>
                <a:latin typeface="AMX" pitchFamily="2" charset="0"/>
              </a:endParaRPr>
            </a:p>
          </p:txBody>
        </p:sp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7473E913-7AD3-B565-97A8-876863840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37953" y="5806968"/>
              <a:ext cx="151632" cy="151632"/>
            </a:xfrm>
            <a:prstGeom prst="rect">
              <a:avLst/>
            </a:prstGeom>
          </p:spPr>
        </p:pic>
        <p:sp>
          <p:nvSpPr>
            <p:cNvPr id="24" name="Retângulo: Único Canto Arredondado 23">
              <a:extLst>
                <a:ext uri="{FF2B5EF4-FFF2-40B4-BE49-F238E27FC236}">
                  <a16:creationId xmlns:a16="http://schemas.microsoft.com/office/drawing/2014/main" id="{7E6F6850-CAD2-140E-DDD4-55391A282472}"/>
                </a:ext>
              </a:extLst>
            </p:cNvPr>
            <p:cNvSpPr/>
            <p:nvPr/>
          </p:nvSpPr>
          <p:spPr>
            <a:xfrm>
              <a:off x="9217909" y="5478813"/>
              <a:ext cx="863235" cy="195925"/>
            </a:xfrm>
            <a:prstGeom prst="round1Rect">
              <a:avLst/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t-BR" sz="800" dirty="0">
                  <a:solidFill>
                    <a:schemeClr val="tx1"/>
                  </a:solidFill>
                </a:rPr>
                <a:t>  </a:t>
              </a:r>
              <a:r>
                <a:rPr lang="pt-BR" sz="800" b="1" dirty="0">
                  <a:solidFill>
                    <a:schemeClr val="tx1"/>
                  </a:solidFill>
                  <a:latin typeface="AMX" panose="020B0604020202020204" charset="0"/>
                </a:rPr>
                <a:t>SLA</a:t>
              </a:r>
              <a:endParaRPr lang="pt-BR" sz="800" dirty="0">
                <a:solidFill>
                  <a:schemeClr val="tx1"/>
                </a:solidFill>
              </a:endParaRPr>
            </a:p>
          </p:txBody>
        </p:sp>
        <p:pic>
          <p:nvPicPr>
            <p:cNvPr id="25" name="Gráfico 24" descr="Relógio com preenchimento sólido">
              <a:extLst>
                <a:ext uri="{FF2B5EF4-FFF2-40B4-BE49-F238E27FC236}">
                  <a16:creationId xmlns:a16="http://schemas.microsoft.com/office/drawing/2014/main" id="{6B8B22A7-9211-0284-EDBB-58D0152FD9A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302036" y="5498933"/>
              <a:ext cx="166334" cy="166334"/>
            </a:xfrm>
            <a:prstGeom prst="rect">
              <a:avLst/>
            </a:prstGeom>
          </p:spPr>
        </p:pic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7064FAB3-B87E-9F1B-C5D9-A4B83BD8D65D}"/>
                </a:ext>
              </a:extLst>
            </p:cNvPr>
            <p:cNvSpPr txBox="1"/>
            <p:nvPr/>
          </p:nvSpPr>
          <p:spPr>
            <a:xfrm>
              <a:off x="9864077" y="5394307"/>
              <a:ext cx="2113647" cy="358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dirty="0">
                  <a:ln w="19050">
                    <a:noFill/>
                  </a:ln>
                  <a:latin typeface="AMX" pitchFamily="2" charset="0"/>
                </a:rPr>
                <a:t> Tempo da Tratativa</a:t>
              </a:r>
              <a:endParaRPr lang="pt-BR" sz="1100" dirty="0">
                <a:ln w="19050">
                  <a:noFill/>
                </a:ln>
                <a:solidFill>
                  <a:schemeClr val="tx1"/>
                </a:solidFill>
                <a:latin typeface="AMX" pitchFamily="2" charset="0"/>
              </a:endParaRPr>
            </a:p>
          </p:txBody>
        </p:sp>
      </p:grpSp>
      <p:sp>
        <p:nvSpPr>
          <p:cNvPr id="30" name="Retângulo: Único Canto Arredondado 29">
            <a:extLst>
              <a:ext uri="{FF2B5EF4-FFF2-40B4-BE49-F238E27FC236}">
                <a16:creationId xmlns:a16="http://schemas.microsoft.com/office/drawing/2014/main" id="{DF02801E-4C7E-F810-ABA5-4D256F63C7F5}"/>
              </a:ext>
            </a:extLst>
          </p:cNvPr>
          <p:cNvSpPr/>
          <p:nvPr/>
        </p:nvSpPr>
        <p:spPr>
          <a:xfrm>
            <a:off x="5671783" y="3846768"/>
            <a:ext cx="863235" cy="195925"/>
          </a:xfrm>
          <a:prstGeom prst="round1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800" dirty="0">
                <a:solidFill>
                  <a:schemeClr val="tx1"/>
                </a:solidFill>
              </a:rPr>
              <a:t> Até 48 horas </a:t>
            </a:r>
          </a:p>
        </p:txBody>
      </p:sp>
      <p:pic>
        <p:nvPicPr>
          <p:cNvPr id="31" name="Gráfico 30" descr="Relógio com preenchimento sólido">
            <a:extLst>
              <a:ext uri="{FF2B5EF4-FFF2-40B4-BE49-F238E27FC236}">
                <a16:creationId xmlns:a16="http://schemas.microsoft.com/office/drawing/2014/main" id="{37187C55-A438-7891-2187-0AE52AAC871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11360" y="3832059"/>
            <a:ext cx="166334" cy="166334"/>
          </a:xfrm>
          <a:prstGeom prst="rect">
            <a:avLst/>
          </a:prstGeom>
        </p:spPr>
      </p:pic>
      <p:sp>
        <p:nvSpPr>
          <p:cNvPr id="47" name="Retângulo de cantos arredondados 41">
            <a:extLst>
              <a:ext uri="{FF2B5EF4-FFF2-40B4-BE49-F238E27FC236}">
                <a16:creationId xmlns:a16="http://schemas.microsoft.com/office/drawing/2014/main" id="{11F8F089-6827-6442-AC9E-6145B97A9254}"/>
              </a:ext>
            </a:extLst>
          </p:cNvPr>
          <p:cNvSpPr/>
          <p:nvPr/>
        </p:nvSpPr>
        <p:spPr>
          <a:xfrm>
            <a:off x="3662340" y="3006403"/>
            <a:ext cx="1163700" cy="909632"/>
          </a:xfrm>
          <a:prstGeom prst="roundRect">
            <a:avLst/>
          </a:prstGeom>
          <a:noFill/>
          <a:ln w="3175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solidFill>
                  <a:schemeClr val="tx1"/>
                </a:solidFill>
                <a:latin typeface="AMX" pitchFamily="2" charset="0"/>
              </a:rPr>
              <a:t>Seleciona data de instalação</a:t>
            </a:r>
          </a:p>
        </p:txBody>
      </p:sp>
      <p:sp>
        <p:nvSpPr>
          <p:cNvPr id="48" name="Pentágono 6">
            <a:extLst>
              <a:ext uri="{FF2B5EF4-FFF2-40B4-BE49-F238E27FC236}">
                <a16:creationId xmlns:a16="http://schemas.microsoft.com/office/drawing/2014/main" id="{D92B1819-723F-EDD5-2CB9-BF865704B500}"/>
              </a:ext>
            </a:extLst>
          </p:cNvPr>
          <p:cNvSpPr/>
          <p:nvPr/>
        </p:nvSpPr>
        <p:spPr>
          <a:xfrm>
            <a:off x="3427746" y="2902588"/>
            <a:ext cx="928871" cy="198194"/>
          </a:xfrm>
          <a:prstGeom prst="homePlate">
            <a:avLst>
              <a:gd name="adj" fmla="val 4357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Vendedor</a:t>
            </a:r>
          </a:p>
        </p:txBody>
      </p:sp>
      <p:sp>
        <p:nvSpPr>
          <p:cNvPr id="50" name="Fluxograma: Processo Alternativo 49">
            <a:extLst>
              <a:ext uri="{FF2B5EF4-FFF2-40B4-BE49-F238E27FC236}">
                <a16:creationId xmlns:a16="http://schemas.microsoft.com/office/drawing/2014/main" id="{4F45288F-0CDC-CD5F-5C24-84A2565B8ECA}"/>
              </a:ext>
            </a:extLst>
          </p:cNvPr>
          <p:cNvSpPr/>
          <p:nvPr/>
        </p:nvSpPr>
        <p:spPr>
          <a:xfrm>
            <a:off x="3790729" y="4131368"/>
            <a:ext cx="928800" cy="198000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SOLAR</a:t>
            </a:r>
          </a:p>
        </p:txBody>
      </p:sp>
      <p:cxnSp>
        <p:nvCxnSpPr>
          <p:cNvPr id="51" name="Conector reto 50">
            <a:extLst>
              <a:ext uri="{FF2B5EF4-FFF2-40B4-BE49-F238E27FC236}">
                <a16:creationId xmlns:a16="http://schemas.microsoft.com/office/drawing/2014/main" id="{4ED65F92-9377-73BC-F554-E50F3D2976C4}"/>
              </a:ext>
            </a:extLst>
          </p:cNvPr>
          <p:cNvCxnSpPr>
            <a:stCxn id="47" idx="2"/>
            <a:endCxn id="50" idx="0"/>
          </p:cNvCxnSpPr>
          <p:nvPr/>
        </p:nvCxnSpPr>
        <p:spPr>
          <a:xfrm>
            <a:off x="4244190" y="3916035"/>
            <a:ext cx="10939" cy="21533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2" name="Imagem 51">
            <a:extLst>
              <a:ext uri="{FF2B5EF4-FFF2-40B4-BE49-F238E27FC236}">
                <a16:creationId xmlns:a16="http://schemas.microsoft.com/office/drawing/2014/main" id="{8739C7ED-9AD3-838C-6DA2-B9B07538E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711" y="2937833"/>
            <a:ext cx="151633" cy="151633"/>
          </a:xfrm>
          <a:prstGeom prst="rect">
            <a:avLst/>
          </a:prstGeom>
        </p:spPr>
      </p:pic>
      <p:pic>
        <p:nvPicPr>
          <p:cNvPr id="53" name="Imagem 52">
            <a:extLst>
              <a:ext uri="{FF2B5EF4-FFF2-40B4-BE49-F238E27FC236}">
                <a16:creationId xmlns:a16="http://schemas.microsoft.com/office/drawing/2014/main" id="{9E04C197-F319-C321-77C8-2829E21948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0729" y="4143195"/>
            <a:ext cx="176943" cy="176943"/>
          </a:xfrm>
          <a:prstGeom prst="rect">
            <a:avLst/>
          </a:prstGeom>
        </p:spPr>
      </p:pic>
      <p:sp>
        <p:nvSpPr>
          <p:cNvPr id="54" name="Retângulo de cantos arredondados 41">
            <a:extLst>
              <a:ext uri="{FF2B5EF4-FFF2-40B4-BE49-F238E27FC236}">
                <a16:creationId xmlns:a16="http://schemas.microsoft.com/office/drawing/2014/main" id="{1F80C34D-D429-D1C7-AEFC-F40E32150B9E}"/>
              </a:ext>
            </a:extLst>
          </p:cNvPr>
          <p:cNvSpPr/>
          <p:nvPr/>
        </p:nvSpPr>
        <p:spPr>
          <a:xfrm>
            <a:off x="9604626" y="3053934"/>
            <a:ext cx="1163700" cy="909632"/>
          </a:xfrm>
          <a:prstGeom prst="roundRect">
            <a:avLst/>
          </a:prstGeom>
          <a:noFill/>
          <a:ln w="3175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solidFill>
                  <a:schemeClr val="tx1"/>
                </a:solidFill>
                <a:latin typeface="AMX" pitchFamily="2" charset="0"/>
              </a:rPr>
              <a:t>Seleciona método de pagamento</a:t>
            </a:r>
          </a:p>
        </p:txBody>
      </p:sp>
      <p:sp>
        <p:nvSpPr>
          <p:cNvPr id="55" name="Pentágono 6">
            <a:extLst>
              <a:ext uri="{FF2B5EF4-FFF2-40B4-BE49-F238E27FC236}">
                <a16:creationId xmlns:a16="http://schemas.microsoft.com/office/drawing/2014/main" id="{CE6E202B-4060-6AFD-B64D-1312C04DE791}"/>
              </a:ext>
            </a:extLst>
          </p:cNvPr>
          <p:cNvSpPr/>
          <p:nvPr/>
        </p:nvSpPr>
        <p:spPr>
          <a:xfrm>
            <a:off x="9624032" y="2950119"/>
            <a:ext cx="928871" cy="198194"/>
          </a:xfrm>
          <a:prstGeom prst="homePlate">
            <a:avLst>
              <a:gd name="adj" fmla="val 4357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Vendedor</a:t>
            </a:r>
          </a:p>
        </p:txBody>
      </p:sp>
      <p:sp>
        <p:nvSpPr>
          <p:cNvPr id="56" name="Fluxograma: Processo Alternativo 55">
            <a:extLst>
              <a:ext uri="{FF2B5EF4-FFF2-40B4-BE49-F238E27FC236}">
                <a16:creationId xmlns:a16="http://schemas.microsoft.com/office/drawing/2014/main" id="{1477D510-03DB-96A1-0011-86C3E14D30B6}"/>
              </a:ext>
            </a:extLst>
          </p:cNvPr>
          <p:cNvSpPr/>
          <p:nvPr/>
        </p:nvSpPr>
        <p:spPr>
          <a:xfrm>
            <a:off x="9733015" y="4178899"/>
            <a:ext cx="928800" cy="198000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SOLAR</a:t>
            </a:r>
          </a:p>
        </p:txBody>
      </p:sp>
      <p:cxnSp>
        <p:nvCxnSpPr>
          <p:cNvPr id="57" name="Conector reto 56">
            <a:extLst>
              <a:ext uri="{FF2B5EF4-FFF2-40B4-BE49-F238E27FC236}">
                <a16:creationId xmlns:a16="http://schemas.microsoft.com/office/drawing/2014/main" id="{982EF0EE-DF76-650D-2501-7ABDB326AB02}"/>
              </a:ext>
            </a:extLst>
          </p:cNvPr>
          <p:cNvCxnSpPr>
            <a:stCxn id="54" idx="2"/>
            <a:endCxn id="56" idx="0"/>
          </p:cNvCxnSpPr>
          <p:nvPr/>
        </p:nvCxnSpPr>
        <p:spPr>
          <a:xfrm>
            <a:off x="10186476" y="3963566"/>
            <a:ext cx="10939" cy="21533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8" name="Imagem 57">
            <a:extLst>
              <a:ext uri="{FF2B5EF4-FFF2-40B4-BE49-F238E27FC236}">
                <a16:creationId xmlns:a16="http://schemas.microsoft.com/office/drawing/2014/main" id="{756F4CD5-EA4F-085D-7FAB-06255729D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1157" y="2975204"/>
            <a:ext cx="151633" cy="151633"/>
          </a:xfrm>
          <a:prstGeom prst="rect">
            <a:avLst/>
          </a:prstGeom>
        </p:spPr>
      </p:pic>
      <p:pic>
        <p:nvPicPr>
          <p:cNvPr id="60" name="Imagem 59">
            <a:extLst>
              <a:ext uri="{FF2B5EF4-FFF2-40B4-BE49-F238E27FC236}">
                <a16:creationId xmlns:a16="http://schemas.microsoft.com/office/drawing/2014/main" id="{CED7E143-9842-C695-59FE-1F181EF9A8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3015" y="4190726"/>
            <a:ext cx="176943" cy="176943"/>
          </a:xfrm>
          <a:prstGeom prst="rect">
            <a:avLst/>
          </a:prstGeom>
        </p:spPr>
      </p:pic>
      <p:cxnSp>
        <p:nvCxnSpPr>
          <p:cNvPr id="61" name="Conector de Seta Reta 60">
            <a:extLst>
              <a:ext uri="{FF2B5EF4-FFF2-40B4-BE49-F238E27FC236}">
                <a16:creationId xmlns:a16="http://schemas.microsoft.com/office/drawing/2014/main" id="{2AD18CDD-C7B7-D255-962C-9A4496A8AB5D}"/>
              </a:ext>
            </a:extLst>
          </p:cNvPr>
          <p:cNvCxnSpPr>
            <a:cxnSpLocks/>
            <a:stCxn id="54" idx="1"/>
            <a:endCxn id="64" idx="3"/>
          </p:cNvCxnSpPr>
          <p:nvPr/>
        </p:nvCxnSpPr>
        <p:spPr>
          <a:xfrm flipH="1" flipV="1">
            <a:off x="9236660" y="3494092"/>
            <a:ext cx="367966" cy="14658"/>
          </a:xfrm>
          <a:prstGeom prst="straightConnector1">
            <a:avLst/>
          </a:prstGeom>
          <a:ln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de Seta Reta 61">
            <a:extLst>
              <a:ext uri="{FF2B5EF4-FFF2-40B4-BE49-F238E27FC236}">
                <a16:creationId xmlns:a16="http://schemas.microsoft.com/office/drawing/2014/main" id="{44D55D62-B0BA-DC06-E1E0-61682D0E9346}"/>
              </a:ext>
            </a:extLst>
          </p:cNvPr>
          <p:cNvCxnSpPr>
            <a:cxnSpLocks/>
            <a:stCxn id="47" idx="1"/>
            <a:endCxn id="149" idx="3"/>
          </p:cNvCxnSpPr>
          <p:nvPr/>
        </p:nvCxnSpPr>
        <p:spPr>
          <a:xfrm flipH="1" flipV="1">
            <a:off x="3387877" y="3454328"/>
            <a:ext cx="274463" cy="6891"/>
          </a:xfrm>
          <a:prstGeom prst="straightConnector1">
            <a:avLst/>
          </a:prstGeom>
          <a:ln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tângulo de cantos arredondados 41">
            <a:extLst>
              <a:ext uri="{FF2B5EF4-FFF2-40B4-BE49-F238E27FC236}">
                <a16:creationId xmlns:a16="http://schemas.microsoft.com/office/drawing/2014/main" id="{8B7F6241-BD1E-84E3-59F0-4B93CDE6CA53}"/>
              </a:ext>
            </a:extLst>
          </p:cNvPr>
          <p:cNvSpPr/>
          <p:nvPr/>
        </p:nvSpPr>
        <p:spPr>
          <a:xfrm>
            <a:off x="8072960" y="3039276"/>
            <a:ext cx="1163700" cy="909632"/>
          </a:xfrm>
          <a:prstGeom prst="roundRect">
            <a:avLst/>
          </a:prstGeom>
          <a:noFill/>
          <a:ln w="3175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solidFill>
                  <a:schemeClr val="tx1"/>
                </a:solidFill>
                <a:latin typeface="AMX" pitchFamily="2" charset="0"/>
              </a:rPr>
              <a:t>Realiza a biometria*</a:t>
            </a:r>
          </a:p>
        </p:txBody>
      </p:sp>
      <p:sp>
        <p:nvSpPr>
          <p:cNvPr id="65" name="Pentágono 6">
            <a:extLst>
              <a:ext uri="{FF2B5EF4-FFF2-40B4-BE49-F238E27FC236}">
                <a16:creationId xmlns:a16="http://schemas.microsoft.com/office/drawing/2014/main" id="{62F437EE-A804-ED37-5FD1-DDE43DFEA52B}"/>
              </a:ext>
            </a:extLst>
          </p:cNvPr>
          <p:cNvSpPr/>
          <p:nvPr/>
        </p:nvSpPr>
        <p:spPr>
          <a:xfrm>
            <a:off x="7838366" y="2935462"/>
            <a:ext cx="928871" cy="198194"/>
          </a:xfrm>
          <a:prstGeom prst="homePlate">
            <a:avLst>
              <a:gd name="adj" fmla="val 4357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Cliente</a:t>
            </a:r>
          </a:p>
        </p:txBody>
      </p:sp>
      <p:sp>
        <p:nvSpPr>
          <p:cNvPr id="66" name="Fluxograma: Processo Alternativo 65">
            <a:extLst>
              <a:ext uri="{FF2B5EF4-FFF2-40B4-BE49-F238E27FC236}">
                <a16:creationId xmlns:a16="http://schemas.microsoft.com/office/drawing/2014/main" id="{D6236B5A-7796-7085-697F-6E1257310115}"/>
              </a:ext>
            </a:extLst>
          </p:cNvPr>
          <p:cNvSpPr/>
          <p:nvPr/>
        </p:nvSpPr>
        <p:spPr>
          <a:xfrm>
            <a:off x="8201349" y="4132344"/>
            <a:ext cx="928800" cy="198000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tx1"/>
                </a:solidFill>
                <a:latin typeface="AMX" pitchFamily="2" charset="0"/>
              </a:rPr>
              <a:t>BRSCAN</a:t>
            </a:r>
          </a:p>
        </p:txBody>
      </p:sp>
      <p:cxnSp>
        <p:nvCxnSpPr>
          <p:cNvPr id="67" name="Conector reto 66">
            <a:extLst>
              <a:ext uri="{FF2B5EF4-FFF2-40B4-BE49-F238E27FC236}">
                <a16:creationId xmlns:a16="http://schemas.microsoft.com/office/drawing/2014/main" id="{4012E0C9-C6D5-2213-FAA5-13465527E25C}"/>
              </a:ext>
            </a:extLst>
          </p:cNvPr>
          <p:cNvCxnSpPr>
            <a:stCxn id="64" idx="2"/>
            <a:endCxn id="66" idx="0"/>
          </p:cNvCxnSpPr>
          <p:nvPr/>
        </p:nvCxnSpPr>
        <p:spPr>
          <a:xfrm>
            <a:off x="8654810" y="3948908"/>
            <a:ext cx="10939" cy="18343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8" name="Imagem 67">
            <a:extLst>
              <a:ext uri="{FF2B5EF4-FFF2-40B4-BE49-F238E27FC236}">
                <a16:creationId xmlns:a16="http://schemas.microsoft.com/office/drawing/2014/main" id="{E520EF87-9819-E006-C609-F66955120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5651" y="2969289"/>
            <a:ext cx="151633" cy="151633"/>
          </a:xfrm>
          <a:prstGeom prst="rect">
            <a:avLst/>
          </a:prstGeom>
        </p:spPr>
      </p:pic>
      <p:pic>
        <p:nvPicPr>
          <p:cNvPr id="69" name="Imagem 68">
            <a:extLst>
              <a:ext uri="{FF2B5EF4-FFF2-40B4-BE49-F238E27FC236}">
                <a16:creationId xmlns:a16="http://schemas.microsoft.com/office/drawing/2014/main" id="{2E6FE184-64C5-2F23-B8BA-91F8443EDC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1349" y="4144171"/>
            <a:ext cx="176943" cy="176943"/>
          </a:xfrm>
          <a:prstGeom prst="rect">
            <a:avLst/>
          </a:prstGeom>
        </p:spPr>
      </p:pic>
      <p:cxnSp>
        <p:nvCxnSpPr>
          <p:cNvPr id="70" name="Conector de Seta Reta 69">
            <a:extLst>
              <a:ext uri="{FF2B5EF4-FFF2-40B4-BE49-F238E27FC236}">
                <a16:creationId xmlns:a16="http://schemas.microsoft.com/office/drawing/2014/main" id="{D2F4C333-497C-A42E-E701-144B066BFA9D}"/>
              </a:ext>
            </a:extLst>
          </p:cNvPr>
          <p:cNvCxnSpPr>
            <a:cxnSpLocks/>
            <a:stCxn id="64" idx="1"/>
            <a:endCxn id="162" idx="3"/>
          </p:cNvCxnSpPr>
          <p:nvPr/>
        </p:nvCxnSpPr>
        <p:spPr>
          <a:xfrm flipH="1" flipV="1">
            <a:off x="7751056" y="3490250"/>
            <a:ext cx="321904" cy="3842"/>
          </a:xfrm>
          <a:prstGeom prst="straightConnector1">
            <a:avLst/>
          </a:prstGeom>
          <a:ln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ector: Angulado 85">
            <a:extLst>
              <a:ext uri="{FF2B5EF4-FFF2-40B4-BE49-F238E27FC236}">
                <a16:creationId xmlns:a16="http://schemas.microsoft.com/office/drawing/2014/main" id="{ACF96BB4-982F-DDCA-DC28-EE15B883B27A}"/>
              </a:ext>
            </a:extLst>
          </p:cNvPr>
          <p:cNvCxnSpPr>
            <a:cxnSpLocks/>
            <a:stCxn id="192" idx="3"/>
            <a:endCxn id="54" idx="3"/>
          </p:cNvCxnSpPr>
          <p:nvPr/>
        </p:nvCxnSpPr>
        <p:spPr>
          <a:xfrm flipH="1">
            <a:off x="10768326" y="1548668"/>
            <a:ext cx="390346" cy="1960082"/>
          </a:xfrm>
          <a:prstGeom prst="bentConnector3">
            <a:avLst>
              <a:gd name="adj1" fmla="val -58563"/>
            </a:avLst>
          </a:prstGeom>
          <a:ln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CaixaDeTexto 100">
            <a:extLst>
              <a:ext uri="{FF2B5EF4-FFF2-40B4-BE49-F238E27FC236}">
                <a16:creationId xmlns:a16="http://schemas.microsoft.com/office/drawing/2014/main" id="{D6B5E4E5-9B6F-0DFA-E2A7-F86591253085}"/>
              </a:ext>
            </a:extLst>
          </p:cNvPr>
          <p:cNvSpPr txBox="1"/>
          <p:nvPr/>
        </p:nvSpPr>
        <p:spPr>
          <a:xfrm>
            <a:off x="2820035" y="4975046"/>
            <a:ext cx="600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AMX" panose="020B0604020202020204"/>
              </a:rPr>
              <a:t>FIM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4280F4D7-4CB4-8EBB-9927-42F60F521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68" y="2900462"/>
            <a:ext cx="151633" cy="151633"/>
          </a:xfrm>
          <a:prstGeom prst="rect">
            <a:avLst/>
          </a:prstGeom>
        </p:spPr>
      </p:pic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42712807-1882-4998-CF35-8D0EE0A5CEF4}"/>
              </a:ext>
            </a:extLst>
          </p:cNvPr>
          <p:cNvCxnSpPr>
            <a:cxnSpLocks/>
            <a:stCxn id="102" idx="3"/>
            <a:endCxn id="116" idx="1"/>
          </p:cNvCxnSpPr>
          <p:nvPr/>
        </p:nvCxnSpPr>
        <p:spPr>
          <a:xfrm>
            <a:off x="3517897" y="1509345"/>
            <a:ext cx="262645" cy="8796"/>
          </a:xfrm>
          <a:prstGeom prst="straightConnector1">
            <a:avLst/>
          </a:prstGeom>
          <a:ln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81833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47D49-53DE-0F56-6B17-219D09805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8687F03-0234-8F09-7998-A69D52F0F2C7}"/>
              </a:ext>
            </a:extLst>
          </p:cNvPr>
          <p:cNvSpPr/>
          <p:nvPr/>
        </p:nvSpPr>
        <p:spPr>
          <a:xfrm>
            <a:off x="1302557" y="2425704"/>
            <a:ext cx="2794000" cy="2794000"/>
          </a:xfrm>
          <a:prstGeom prst="roundRect">
            <a:avLst>
              <a:gd name="adj" fmla="val 12122"/>
            </a:avLst>
          </a:prstGeom>
          <a:solidFill>
            <a:schemeClr val="bg1"/>
          </a:solidFill>
          <a:ln w="19050">
            <a:noFill/>
          </a:ln>
          <a:effectLst>
            <a:outerShdw blurRad="635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71EBBA6-2E16-A66B-FF29-D54CFAA1CF24}"/>
              </a:ext>
            </a:extLst>
          </p:cNvPr>
          <p:cNvSpPr/>
          <p:nvPr/>
        </p:nvSpPr>
        <p:spPr>
          <a:xfrm>
            <a:off x="11468100" y="2425704"/>
            <a:ext cx="723900" cy="2798064"/>
          </a:xfrm>
          <a:prstGeom prst="rect">
            <a:avLst/>
          </a:prstGeom>
          <a:solidFill>
            <a:srgbClr val="8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 descr="Logotipo&#10;&#10;O conteúdo gerado por IA pode estar incorreto.">
            <a:extLst>
              <a:ext uri="{FF2B5EF4-FFF2-40B4-BE49-F238E27FC236}">
                <a16:creationId xmlns:a16="http://schemas.microsoft.com/office/drawing/2014/main" id="{7F68ED0D-4094-A3B0-44FA-DEF65E512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743859" y="-217169"/>
            <a:ext cx="2257641" cy="1457533"/>
          </a:xfrm>
          <a:prstGeom prst="rect">
            <a:avLst/>
          </a:prstGeom>
        </p:spPr>
      </p:pic>
      <p:pic>
        <p:nvPicPr>
          <p:cNvPr id="8" name="Espaço Reservado para Imagem 7" descr="Mulher segurando celular&#10;&#10;O conteúdo gerado por IA pode estar incorreto.">
            <a:extLst>
              <a:ext uri="{FF2B5EF4-FFF2-40B4-BE49-F238E27FC236}">
                <a16:creationId xmlns:a16="http://schemas.microsoft.com/office/drawing/2014/main" id="{C03A0C1E-E000-9932-E973-B84E9BE5837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3" r="17023"/>
          <a:stretch>
            <a:fillRect/>
          </a:stretch>
        </p:blipFill>
        <p:spPr/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B146FC41-8C41-A414-2BE7-062E111CAEE1}"/>
              </a:ext>
            </a:extLst>
          </p:cNvPr>
          <p:cNvSpPr txBox="1"/>
          <p:nvPr/>
        </p:nvSpPr>
        <p:spPr>
          <a:xfrm>
            <a:off x="4814292" y="3195321"/>
            <a:ext cx="5250540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4000" b="1">
                <a:latin typeface="AMX" panose="020B0604020202020204"/>
              </a:rPr>
              <a:t>SELEÇÃO DE PRODUTOS</a:t>
            </a:r>
            <a:endParaRPr lang="en-US" altLang="en-US" sz="4400" b="1">
              <a:solidFill>
                <a:schemeClr val="accent1"/>
              </a:solidFill>
              <a:latin typeface="AMX" panose="020B0604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Straight Connector 13">
            <a:extLst>
              <a:ext uri="{FF2B5EF4-FFF2-40B4-BE49-F238E27FC236}">
                <a16:creationId xmlns:a16="http://schemas.microsoft.com/office/drawing/2014/main" id="{61EFA93E-0402-51D3-3DAC-4946ACE55712}"/>
              </a:ext>
            </a:extLst>
          </p:cNvPr>
          <p:cNvCxnSpPr/>
          <p:nvPr/>
        </p:nvCxnSpPr>
        <p:spPr>
          <a:xfrm>
            <a:off x="4906615" y="3843024"/>
            <a:ext cx="5112000" cy="0"/>
          </a:xfrm>
          <a:prstGeom prst="line">
            <a:avLst/>
          </a:prstGeom>
          <a:ln w="25400">
            <a:solidFill>
              <a:srgbClr val="8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33114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A5EFB-9066-A545-2D9B-F12FF1DE6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884B36DA-CB5C-A668-117F-27523A7C9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7" name="Arredondar Retângulo em um Canto Diagonal 14">
            <a:extLst>
              <a:ext uri="{FF2B5EF4-FFF2-40B4-BE49-F238E27FC236}">
                <a16:creationId xmlns:a16="http://schemas.microsoft.com/office/drawing/2014/main" id="{F278EDD9-63FC-F09F-CE53-426DC3C1E475}"/>
              </a:ext>
            </a:extLst>
          </p:cNvPr>
          <p:cNvSpPr>
            <a:spLocks/>
          </p:cNvSpPr>
          <p:nvPr/>
        </p:nvSpPr>
        <p:spPr>
          <a:xfrm>
            <a:off x="8852018" y="3480171"/>
            <a:ext cx="2514598" cy="1457533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>
              <a:buFont typeface="+mj-lt"/>
              <a:buAutoNum type="arabicPeriod"/>
            </a:pPr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Selecione o produto de BL conforme ofertado;</a:t>
            </a:r>
          </a:p>
          <a:p>
            <a:pPr marL="228600" indent="-228600">
              <a:buFont typeface="+mj-lt"/>
              <a:buAutoNum type="arabicPeriod"/>
            </a:pPr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Clique em Contratar.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32D3AFF1-B78D-530C-C276-B368078406F1}"/>
              </a:ext>
            </a:extLst>
          </p:cNvPr>
          <p:cNvGrpSpPr/>
          <p:nvPr/>
        </p:nvGrpSpPr>
        <p:grpSpPr>
          <a:xfrm>
            <a:off x="703709" y="1075902"/>
            <a:ext cx="7554888" cy="4547882"/>
            <a:chOff x="108285" y="1022739"/>
            <a:chExt cx="7554888" cy="4547882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985307CA-6A07-F452-696C-6265170F3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9960" y="1022739"/>
              <a:ext cx="7433213" cy="45478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10" name="Conector de Seta Reta 9">
              <a:extLst>
                <a:ext uri="{FF2B5EF4-FFF2-40B4-BE49-F238E27FC236}">
                  <a16:creationId xmlns:a16="http://schemas.microsoft.com/office/drawing/2014/main" id="{950ECA13-E835-A48B-D990-049835D2ED75}"/>
                </a:ext>
              </a:extLst>
            </p:cNvPr>
            <p:cNvCxnSpPr>
              <a:cxnSpLocks/>
            </p:cNvCxnSpPr>
            <p:nvPr/>
          </p:nvCxnSpPr>
          <p:spPr>
            <a:xfrm>
              <a:off x="108285" y="1982187"/>
              <a:ext cx="294099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de Seta Reta 13">
              <a:extLst>
                <a:ext uri="{FF2B5EF4-FFF2-40B4-BE49-F238E27FC236}">
                  <a16:creationId xmlns:a16="http://schemas.microsoft.com/office/drawing/2014/main" id="{D07DD573-041A-50A8-C500-8DCF50839BC6}"/>
                </a:ext>
              </a:extLst>
            </p:cNvPr>
            <p:cNvCxnSpPr>
              <a:cxnSpLocks/>
            </p:cNvCxnSpPr>
            <p:nvPr/>
          </p:nvCxnSpPr>
          <p:spPr>
            <a:xfrm>
              <a:off x="6144127" y="1857862"/>
              <a:ext cx="462542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2D12EA90-D7E0-438A-492B-160D7C89B7D0}"/>
              </a:ext>
            </a:extLst>
          </p:cNvPr>
          <p:cNvGrpSpPr/>
          <p:nvPr/>
        </p:nvGrpSpPr>
        <p:grpSpPr>
          <a:xfrm>
            <a:off x="0" y="0"/>
            <a:ext cx="6198782" cy="461665"/>
            <a:chOff x="0" y="0"/>
            <a:chExt cx="6198782" cy="461665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17E8BBF2-8DFD-C88C-9EF5-DDB679168147}"/>
                </a:ext>
              </a:extLst>
            </p:cNvPr>
            <p:cNvSpPr txBox="1"/>
            <p:nvPr/>
          </p:nvSpPr>
          <p:spPr>
            <a:xfrm>
              <a:off x="0" y="0"/>
              <a:ext cx="6198782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2400" b="1" dirty="0">
                  <a:latin typeface="AMX"/>
                </a:rPr>
                <a:t>SELEÇÃO DE PRODUTOS</a:t>
              </a:r>
              <a:endParaRPr lang="pt-BR" dirty="0"/>
            </a:p>
          </p:txBody>
        </p:sp>
        <p:cxnSp>
          <p:nvCxnSpPr>
            <p:cNvPr id="11" name="Straight Connector 17">
              <a:extLst>
                <a:ext uri="{FF2B5EF4-FFF2-40B4-BE49-F238E27FC236}">
                  <a16:creationId xmlns:a16="http://schemas.microsoft.com/office/drawing/2014/main" id="{C5EC5179-0D6E-72F7-3FF2-C36EA5F18B64}"/>
                </a:ext>
              </a:extLst>
            </p:cNvPr>
            <p:cNvCxnSpPr>
              <a:cxnSpLocks/>
            </p:cNvCxnSpPr>
            <p:nvPr/>
          </p:nvCxnSpPr>
          <p:spPr>
            <a:xfrm>
              <a:off x="111093" y="407015"/>
              <a:ext cx="3024001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038297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0EC29-4622-91E2-31B1-59E5C3707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13D8069D-BA29-4A4C-AD0F-DD68F4F4D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3" name="Arredondar Retângulo em um Canto Diagonal 14">
            <a:extLst>
              <a:ext uri="{FF2B5EF4-FFF2-40B4-BE49-F238E27FC236}">
                <a16:creationId xmlns:a16="http://schemas.microsoft.com/office/drawing/2014/main" id="{30F9270F-B0EA-A34B-6589-D6D5A24465F7}"/>
              </a:ext>
            </a:extLst>
          </p:cNvPr>
          <p:cNvSpPr>
            <a:spLocks/>
          </p:cNvSpPr>
          <p:nvPr/>
        </p:nvSpPr>
        <p:spPr>
          <a:xfrm>
            <a:off x="9280211" y="3912780"/>
            <a:ext cx="2406646" cy="2154771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>
              <a:buFont typeface="+mj-lt"/>
              <a:buAutoNum type="arabicPeriod"/>
            </a:pPr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Informe se o plano é com fidelidade ou não;</a:t>
            </a:r>
          </a:p>
          <a:p>
            <a:pPr marL="228600" indent="-228600">
              <a:buFont typeface="+mj-lt"/>
              <a:buAutoNum type="arabicPeriod"/>
            </a:pPr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Selecione se a velocidade é IP DINÂMICO ou IP FIXO;</a:t>
            </a:r>
          </a:p>
          <a:p>
            <a:pPr marL="228600" indent="-228600">
              <a:buFont typeface="+mj-lt"/>
              <a:buAutoNum type="arabicPeriod"/>
            </a:pPr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Clique  em </a:t>
            </a:r>
            <a:r>
              <a:rPr lang="pt-BR" sz="1400" b="1" dirty="0">
                <a:solidFill>
                  <a:schemeClr val="tx1"/>
                </a:solidFill>
                <a:latin typeface="AMX" pitchFamily="2" charset="0"/>
              </a:rPr>
              <a:t>Próximo.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39491E7A-5B3D-1377-47D0-004DE5E83F18}"/>
              </a:ext>
            </a:extLst>
          </p:cNvPr>
          <p:cNvGrpSpPr/>
          <p:nvPr/>
        </p:nvGrpSpPr>
        <p:grpSpPr>
          <a:xfrm>
            <a:off x="1381563" y="814031"/>
            <a:ext cx="6843702" cy="5429493"/>
            <a:chOff x="206806" y="706613"/>
            <a:chExt cx="6843702" cy="5429493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6E42BDC9-C92D-5D6A-D9BC-27C1F5360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6806" y="706613"/>
              <a:ext cx="6843702" cy="381322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8A209FF6-39AB-8190-50CB-CE27332CFB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2875" r="2114"/>
            <a:stretch/>
          </p:blipFill>
          <p:spPr>
            <a:xfrm>
              <a:off x="206806" y="4455846"/>
              <a:ext cx="6843702" cy="1680260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cxnSp>
          <p:nvCxnSpPr>
            <p:cNvPr id="16" name="Conector de Seta Reta 15">
              <a:extLst>
                <a:ext uri="{FF2B5EF4-FFF2-40B4-BE49-F238E27FC236}">
                  <a16:creationId xmlns:a16="http://schemas.microsoft.com/office/drawing/2014/main" id="{CBD0AA5C-D427-F4CA-C01E-FF0DF5E1F741}"/>
                </a:ext>
              </a:extLst>
            </p:cNvPr>
            <p:cNvCxnSpPr>
              <a:cxnSpLocks/>
            </p:cNvCxnSpPr>
            <p:nvPr/>
          </p:nvCxnSpPr>
          <p:spPr>
            <a:xfrm>
              <a:off x="3248527" y="3389881"/>
              <a:ext cx="294099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de Seta Reta 16">
              <a:extLst>
                <a:ext uri="{FF2B5EF4-FFF2-40B4-BE49-F238E27FC236}">
                  <a16:creationId xmlns:a16="http://schemas.microsoft.com/office/drawing/2014/main" id="{1415C156-FFD4-3739-FC57-AF12508F33C0}"/>
                </a:ext>
              </a:extLst>
            </p:cNvPr>
            <p:cNvCxnSpPr>
              <a:cxnSpLocks/>
            </p:cNvCxnSpPr>
            <p:nvPr/>
          </p:nvCxnSpPr>
          <p:spPr>
            <a:xfrm>
              <a:off x="3200401" y="4280218"/>
              <a:ext cx="294099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de Seta Reta 17">
              <a:extLst>
                <a:ext uri="{FF2B5EF4-FFF2-40B4-BE49-F238E27FC236}">
                  <a16:creationId xmlns:a16="http://schemas.microsoft.com/office/drawing/2014/main" id="{1681334F-B52E-A211-F802-5612F740DD0C}"/>
                </a:ext>
              </a:extLst>
            </p:cNvPr>
            <p:cNvCxnSpPr>
              <a:cxnSpLocks/>
            </p:cNvCxnSpPr>
            <p:nvPr/>
          </p:nvCxnSpPr>
          <p:spPr>
            <a:xfrm>
              <a:off x="5895475" y="5880418"/>
              <a:ext cx="294099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2D12EA90-D7E0-438A-492B-160D7C89B7D0}"/>
              </a:ext>
            </a:extLst>
          </p:cNvPr>
          <p:cNvGrpSpPr/>
          <p:nvPr/>
        </p:nvGrpSpPr>
        <p:grpSpPr>
          <a:xfrm>
            <a:off x="0" y="0"/>
            <a:ext cx="6198782" cy="461665"/>
            <a:chOff x="0" y="0"/>
            <a:chExt cx="6198782" cy="461665"/>
          </a:xfrm>
        </p:grpSpPr>
        <p:sp>
          <p:nvSpPr>
            <p:cNvPr id="5" name="CaixaDeTexto 8">
              <a:extLst>
                <a:ext uri="{FF2B5EF4-FFF2-40B4-BE49-F238E27FC236}">
                  <a16:creationId xmlns:a16="http://schemas.microsoft.com/office/drawing/2014/main" id="{17E8BBF2-8DFD-C88C-9EF5-DDB679168147}"/>
                </a:ext>
              </a:extLst>
            </p:cNvPr>
            <p:cNvSpPr txBox="1"/>
            <p:nvPr/>
          </p:nvSpPr>
          <p:spPr>
            <a:xfrm>
              <a:off x="0" y="0"/>
              <a:ext cx="6198782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/>
                </a:rPr>
                <a:t>SELEÇÃO DE PRODUTOS</a:t>
              </a:r>
              <a:endParaRPr lang="pt-BR" dirty="0"/>
            </a:p>
          </p:txBody>
        </p:sp>
        <p:cxnSp>
          <p:nvCxnSpPr>
            <p:cNvPr id="6" name="Straight Connector 17">
              <a:extLst>
                <a:ext uri="{FF2B5EF4-FFF2-40B4-BE49-F238E27FC236}">
                  <a16:creationId xmlns:a16="http://schemas.microsoft.com/office/drawing/2014/main" id="{C5EC5179-0D6E-72F7-3FF2-C36EA5F18B64}"/>
                </a:ext>
              </a:extLst>
            </p:cNvPr>
            <p:cNvCxnSpPr>
              <a:cxnSpLocks/>
            </p:cNvCxnSpPr>
            <p:nvPr/>
          </p:nvCxnSpPr>
          <p:spPr>
            <a:xfrm>
              <a:off x="111093" y="407015"/>
              <a:ext cx="3024001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232302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79D42-9DD1-D9BE-96E9-73E107C19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C75F88AA-8727-23F1-9F8D-BDE4F0B4F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5" name="Arredondar Retângulo em um Canto Diagonal 14">
            <a:extLst>
              <a:ext uri="{FF2B5EF4-FFF2-40B4-BE49-F238E27FC236}">
                <a16:creationId xmlns:a16="http://schemas.microsoft.com/office/drawing/2014/main" id="{32AEF314-D126-0ED9-64A0-64CF9E8C2D11}"/>
              </a:ext>
            </a:extLst>
          </p:cNvPr>
          <p:cNvSpPr>
            <a:spLocks/>
          </p:cNvSpPr>
          <p:nvPr/>
        </p:nvSpPr>
        <p:spPr>
          <a:xfrm>
            <a:off x="9005482" y="3575683"/>
            <a:ext cx="2699863" cy="2393331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>
              <a:buFont typeface="+mj-lt"/>
              <a:buAutoNum type="arabicPeriod"/>
            </a:pPr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Para contratação de ponto ultra está disponível o parcelamento da taxa de instalação em até 3x;</a:t>
            </a:r>
          </a:p>
          <a:p>
            <a:pPr marL="228600" indent="-228600">
              <a:buFont typeface="+mj-lt"/>
              <a:buAutoNum type="arabicPeriod"/>
            </a:pPr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Selecione a opção conforme a solicitação do cliente;</a:t>
            </a:r>
          </a:p>
          <a:p>
            <a:pPr marL="228600" indent="-228600">
              <a:buFont typeface="+mj-lt"/>
              <a:buAutoNum type="arabicPeriod"/>
            </a:pPr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Clique em próximo.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06287DC0-C4E6-A625-CADF-4F5A52EB528F}"/>
              </a:ext>
            </a:extLst>
          </p:cNvPr>
          <p:cNvGrpSpPr/>
          <p:nvPr/>
        </p:nvGrpSpPr>
        <p:grpSpPr>
          <a:xfrm>
            <a:off x="609176" y="1203342"/>
            <a:ext cx="7758986" cy="3591439"/>
            <a:chOff x="151976" y="1293382"/>
            <a:chExt cx="7758986" cy="3591439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580CF50F-2E2F-0F03-E88E-4286F577C0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878" b="426"/>
            <a:stretch/>
          </p:blipFill>
          <p:spPr>
            <a:xfrm>
              <a:off x="151976" y="1293382"/>
              <a:ext cx="7758986" cy="35914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85162A20-ADB2-3A36-4773-E62E2107B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98817" y="3351011"/>
              <a:ext cx="2159111" cy="1511378"/>
            </a:xfrm>
            <a:prstGeom prst="rect">
              <a:avLst/>
            </a:prstGeom>
          </p:spPr>
        </p:pic>
        <p:cxnSp>
          <p:nvCxnSpPr>
            <p:cNvPr id="11" name="Conector de Seta Reta 10">
              <a:extLst>
                <a:ext uri="{FF2B5EF4-FFF2-40B4-BE49-F238E27FC236}">
                  <a16:creationId xmlns:a16="http://schemas.microsoft.com/office/drawing/2014/main" id="{B3652B64-774A-AEE8-04DC-B019F309C28C}"/>
                </a:ext>
              </a:extLst>
            </p:cNvPr>
            <p:cNvCxnSpPr>
              <a:cxnSpLocks/>
            </p:cNvCxnSpPr>
            <p:nvPr/>
          </p:nvCxnSpPr>
          <p:spPr>
            <a:xfrm>
              <a:off x="3489159" y="3714734"/>
              <a:ext cx="294099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de Seta Reta 11">
              <a:extLst>
                <a:ext uri="{FF2B5EF4-FFF2-40B4-BE49-F238E27FC236}">
                  <a16:creationId xmlns:a16="http://schemas.microsoft.com/office/drawing/2014/main" id="{0129D1FB-13B3-2290-54AB-FA9D060B98CE}"/>
                </a:ext>
              </a:extLst>
            </p:cNvPr>
            <p:cNvCxnSpPr>
              <a:cxnSpLocks/>
            </p:cNvCxnSpPr>
            <p:nvPr/>
          </p:nvCxnSpPr>
          <p:spPr>
            <a:xfrm>
              <a:off x="6882063" y="4568977"/>
              <a:ext cx="40238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19EA7826-E505-2FDD-1620-738AF058E071}"/>
              </a:ext>
            </a:extLst>
          </p:cNvPr>
          <p:cNvGrpSpPr/>
          <p:nvPr/>
        </p:nvGrpSpPr>
        <p:grpSpPr>
          <a:xfrm>
            <a:off x="0" y="0"/>
            <a:ext cx="6198782" cy="461665"/>
            <a:chOff x="0" y="0"/>
            <a:chExt cx="6198782" cy="461665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57B85737-5F60-69AF-B412-DE492EAD54C5}"/>
                </a:ext>
              </a:extLst>
            </p:cNvPr>
            <p:cNvSpPr txBox="1"/>
            <p:nvPr/>
          </p:nvSpPr>
          <p:spPr>
            <a:xfrm>
              <a:off x="0" y="0"/>
              <a:ext cx="6198782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/>
                </a:rPr>
                <a:t>SELEÇÃO DE PRODUTOS</a:t>
              </a:r>
              <a:endParaRPr lang="pt-BR" dirty="0"/>
            </a:p>
          </p:txBody>
        </p:sp>
        <p:cxnSp>
          <p:nvCxnSpPr>
            <p:cNvPr id="10" name="Straight Connector 17">
              <a:extLst>
                <a:ext uri="{FF2B5EF4-FFF2-40B4-BE49-F238E27FC236}">
                  <a16:creationId xmlns:a16="http://schemas.microsoft.com/office/drawing/2014/main" id="{BE637BF2-8D10-AE55-D9D5-2FD5C6679395}"/>
                </a:ext>
              </a:extLst>
            </p:cNvPr>
            <p:cNvCxnSpPr>
              <a:cxnSpLocks/>
            </p:cNvCxnSpPr>
            <p:nvPr/>
          </p:nvCxnSpPr>
          <p:spPr>
            <a:xfrm>
              <a:off x="111093" y="407015"/>
              <a:ext cx="3024001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349053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A9D3A-9AAA-B546-7C20-01E00BF4C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8ED53D3F-E0FE-AC5D-ED5D-0AB29F499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5" name="Arredondar Retângulo em um Canto Diagonal 14">
            <a:extLst>
              <a:ext uri="{FF2B5EF4-FFF2-40B4-BE49-F238E27FC236}">
                <a16:creationId xmlns:a16="http://schemas.microsoft.com/office/drawing/2014/main" id="{429D0234-54B5-8679-2EDA-B3C0B33428E2}"/>
              </a:ext>
            </a:extLst>
          </p:cNvPr>
          <p:cNvSpPr>
            <a:spLocks/>
          </p:cNvSpPr>
          <p:nvPr/>
        </p:nvSpPr>
        <p:spPr>
          <a:xfrm>
            <a:off x="8611769" y="2864355"/>
            <a:ext cx="2642005" cy="2997075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Clique em Próximo;</a:t>
            </a:r>
            <a:br>
              <a:rPr lang="pt-BR" sz="1400" dirty="0">
                <a:solidFill>
                  <a:schemeClr val="tx1"/>
                </a:solidFill>
                <a:latin typeface="AMX" pitchFamily="2" charset="0"/>
              </a:rPr>
            </a:br>
            <a:endParaRPr lang="pt-BR" sz="1400" dirty="0">
              <a:solidFill>
                <a:schemeClr val="tx1"/>
              </a:solidFill>
              <a:latin typeface="AMX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Importante: Caso o cliente queira adicionar serviços avulsos ex.: Microsoft 365, deverá selecionar nesta etapa de “Serviço”.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392BA9FA-6D0C-9F2F-E780-6B75BF230CF7}"/>
              </a:ext>
            </a:extLst>
          </p:cNvPr>
          <p:cNvGrpSpPr/>
          <p:nvPr/>
        </p:nvGrpSpPr>
        <p:grpSpPr>
          <a:xfrm>
            <a:off x="1421769" y="1184975"/>
            <a:ext cx="6160866" cy="4007109"/>
            <a:chOff x="326616" y="1491322"/>
            <a:chExt cx="6160866" cy="4007109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D08623B4-B338-A912-CD1C-1B0F3929E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6616" y="1491322"/>
              <a:ext cx="6160866" cy="40071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8" name="Conector de Seta Reta 7">
              <a:extLst>
                <a:ext uri="{FF2B5EF4-FFF2-40B4-BE49-F238E27FC236}">
                  <a16:creationId xmlns:a16="http://schemas.microsoft.com/office/drawing/2014/main" id="{2DA2C2AC-330D-0BA2-4AAE-3EABE4EF8629}"/>
                </a:ext>
              </a:extLst>
            </p:cNvPr>
            <p:cNvCxnSpPr>
              <a:cxnSpLocks/>
            </p:cNvCxnSpPr>
            <p:nvPr/>
          </p:nvCxnSpPr>
          <p:spPr>
            <a:xfrm>
              <a:off x="5185611" y="5242746"/>
              <a:ext cx="40238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9290CB5E-5687-31B6-A0F4-69B9357C15B4}"/>
              </a:ext>
            </a:extLst>
          </p:cNvPr>
          <p:cNvGrpSpPr/>
          <p:nvPr/>
        </p:nvGrpSpPr>
        <p:grpSpPr>
          <a:xfrm>
            <a:off x="0" y="0"/>
            <a:ext cx="6198782" cy="461665"/>
            <a:chOff x="0" y="0"/>
            <a:chExt cx="6198782" cy="461665"/>
          </a:xfrm>
        </p:grpSpPr>
        <p:sp>
          <p:nvSpPr>
            <p:cNvPr id="7" name="CaixaDeTexto 8">
              <a:extLst>
                <a:ext uri="{FF2B5EF4-FFF2-40B4-BE49-F238E27FC236}">
                  <a16:creationId xmlns:a16="http://schemas.microsoft.com/office/drawing/2014/main" id="{AA5A471A-4065-F545-9B5F-7DAFB8BFEE36}"/>
                </a:ext>
              </a:extLst>
            </p:cNvPr>
            <p:cNvSpPr txBox="1"/>
            <p:nvPr/>
          </p:nvSpPr>
          <p:spPr>
            <a:xfrm>
              <a:off x="0" y="0"/>
              <a:ext cx="6198782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/>
                </a:rPr>
                <a:t>SELEÇÃO DE PRODUTOS</a:t>
              </a:r>
              <a:endParaRPr lang="pt-BR" dirty="0"/>
            </a:p>
          </p:txBody>
        </p:sp>
        <p:cxnSp>
          <p:nvCxnSpPr>
            <p:cNvPr id="9" name="Straight Connector 17">
              <a:extLst>
                <a:ext uri="{FF2B5EF4-FFF2-40B4-BE49-F238E27FC236}">
                  <a16:creationId xmlns:a16="http://schemas.microsoft.com/office/drawing/2014/main" id="{E2EA72EB-2180-5036-C572-A19EFBB0B2AB}"/>
                </a:ext>
              </a:extLst>
            </p:cNvPr>
            <p:cNvCxnSpPr>
              <a:cxnSpLocks/>
            </p:cNvCxnSpPr>
            <p:nvPr/>
          </p:nvCxnSpPr>
          <p:spPr>
            <a:xfrm>
              <a:off x="111093" y="407015"/>
              <a:ext cx="3024001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859791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9D18F-6A31-0D12-319B-496B1C803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C2F745E9-2702-2C35-7526-DDD62026B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5" name="Arredondar Retângulo em um Canto Diagonal 14">
            <a:extLst>
              <a:ext uri="{FF2B5EF4-FFF2-40B4-BE49-F238E27FC236}">
                <a16:creationId xmlns:a16="http://schemas.microsoft.com/office/drawing/2014/main" id="{C58C9277-5164-9C84-F637-599EE2C461F8}"/>
              </a:ext>
            </a:extLst>
          </p:cNvPr>
          <p:cNvSpPr>
            <a:spLocks/>
          </p:cNvSpPr>
          <p:nvPr/>
        </p:nvSpPr>
        <p:spPr>
          <a:xfrm>
            <a:off x="8542886" y="3508744"/>
            <a:ext cx="1919551" cy="951604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Clique em </a:t>
            </a:r>
            <a:r>
              <a:rPr lang="pt-BR" sz="1400" b="1" dirty="0">
                <a:solidFill>
                  <a:schemeClr val="tx1"/>
                </a:solidFill>
                <a:latin typeface="AMX" pitchFamily="2" charset="0"/>
              </a:rPr>
              <a:t>Próximo.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66015037-E17B-0F11-9245-D8B99D25714B}"/>
              </a:ext>
            </a:extLst>
          </p:cNvPr>
          <p:cNvGrpSpPr/>
          <p:nvPr/>
        </p:nvGrpSpPr>
        <p:grpSpPr>
          <a:xfrm>
            <a:off x="962999" y="1220119"/>
            <a:ext cx="7005110" cy="3893023"/>
            <a:chOff x="952367" y="1188221"/>
            <a:chExt cx="7005110" cy="3893023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418636DA-9C5C-0A60-014C-005490ADC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2367" y="1188221"/>
              <a:ext cx="7005110" cy="38930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8" name="Conector de Seta Reta 7">
              <a:extLst>
                <a:ext uri="{FF2B5EF4-FFF2-40B4-BE49-F238E27FC236}">
                  <a16:creationId xmlns:a16="http://schemas.microsoft.com/office/drawing/2014/main" id="{E6AB6DCA-E2E8-47A5-582B-A621C46133D2}"/>
                </a:ext>
              </a:extLst>
            </p:cNvPr>
            <p:cNvCxnSpPr>
              <a:cxnSpLocks/>
            </p:cNvCxnSpPr>
            <p:nvPr/>
          </p:nvCxnSpPr>
          <p:spPr>
            <a:xfrm>
              <a:off x="6805677" y="4818561"/>
              <a:ext cx="40238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0BF7CAC6-C410-F706-C41B-C0033A953DFB}"/>
              </a:ext>
            </a:extLst>
          </p:cNvPr>
          <p:cNvGrpSpPr/>
          <p:nvPr/>
        </p:nvGrpSpPr>
        <p:grpSpPr>
          <a:xfrm>
            <a:off x="0" y="0"/>
            <a:ext cx="6198782" cy="461665"/>
            <a:chOff x="0" y="0"/>
            <a:chExt cx="6198782" cy="461665"/>
          </a:xfrm>
        </p:grpSpPr>
        <p:sp>
          <p:nvSpPr>
            <p:cNvPr id="7" name="CaixaDeTexto 8">
              <a:extLst>
                <a:ext uri="{FF2B5EF4-FFF2-40B4-BE49-F238E27FC236}">
                  <a16:creationId xmlns:a16="http://schemas.microsoft.com/office/drawing/2014/main" id="{998DB2F6-EF60-6BBF-122F-B3E0942674AE}"/>
                </a:ext>
              </a:extLst>
            </p:cNvPr>
            <p:cNvSpPr txBox="1"/>
            <p:nvPr/>
          </p:nvSpPr>
          <p:spPr>
            <a:xfrm>
              <a:off x="0" y="0"/>
              <a:ext cx="6198782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/>
                </a:rPr>
                <a:t>SELEÇÃO DE PRODUTOS</a:t>
              </a:r>
              <a:endParaRPr lang="pt-BR" dirty="0"/>
            </a:p>
          </p:txBody>
        </p:sp>
        <p:cxnSp>
          <p:nvCxnSpPr>
            <p:cNvPr id="9" name="Straight Connector 17">
              <a:extLst>
                <a:ext uri="{FF2B5EF4-FFF2-40B4-BE49-F238E27FC236}">
                  <a16:creationId xmlns:a16="http://schemas.microsoft.com/office/drawing/2014/main" id="{69BE04C9-ACA1-7F84-41FA-7CBCC753FE18}"/>
                </a:ext>
              </a:extLst>
            </p:cNvPr>
            <p:cNvCxnSpPr>
              <a:cxnSpLocks/>
            </p:cNvCxnSpPr>
            <p:nvPr/>
          </p:nvCxnSpPr>
          <p:spPr>
            <a:xfrm>
              <a:off x="111093" y="407015"/>
              <a:ext cx="3024001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441448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18442-1222-4979-28D6-F6C593241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D22E74E3-DBD2-55F7-15BC-6F4078DB0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5" name="Arredondar Retângulo em um Canto Diagonal 14">
            <a:extLst>
              <a:ext uri="{FF2B5EF4-FFF2-40B4-BE49-F238E27FC236}">
                <a16:creationId xmlns:a16="http://schemas.microsoft.com/office/drawing/2014/main" id="{45674C58-2FC2-BA5F-480F-3CCF3F681680}"/>
              </a:ext>
            </a:extLst>
          </p:cNvPr>
          <p:cNvSpPr>
            <a:spLocks/>
          </p:cNvSpPr>
          <p:nvPr/>
        </p:nvSpPr>
        <p:spPr>
          <a:xfrm>
            <a:off x="9264202" y="3541442"/>
            <a:ext cx="2101170" cy="1168781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1400" dirty="0">
                <a:solidFill>
                  <a:schemeClr val="tx1"/>
                </a:solidFill>
                <a:latin typeface="AMX"/>
              </a:rPr>
              <a:t>Clique em </a:t>
            </a:r>
            <a:r>
              <a:rPr lang="pt-BR" sz="1400" b="1" dirty="0">
                <a:solidFill>
                  <a:schemeClr val="tx1"/>
                </a:solidFill>
                <a:latin typeface="AMX"/>
              </a:rPr>
              <a:t>Contratar.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D26B335D-3270-A0A0-BF06-0B59A34B1E30}"/>
              </a:ext>
            </a:extLst>
          </p:cNvPr>
          <p:cNvGrpSpPr/>
          <p:nvPr/>
        </p:nvGrpSpPr>
        <p:grpSpPr>
          <a:xfrm>
            <a:off x="826628" y="1068242"/>
            <a:ext cx="7756244" cy="3844000"/>
            <a:chOff x="526519" y="1110772"/>
            <a:chExt cx="7502208" cy="3375368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6EB698F7-A761-E3DA-8D9A-6E15171AD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519" y="1110772"/>
              <a:ext cx="7502208" cy="33753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8" name="Conector de Seta Reta 7">
              <a:extLst>
                <a:ext uri="{FF2B5EF4-FFF2-40B4-BE49-F238E27FC236}">
                  <a16:creationId xmlns:a16="http://schemas.microsoft.com/office/drawing/2014/main" id="{8690FF37-6C51-5A87-985D-01350C7A2999}"/>
                </a:ext>
              </a:extLst>
            </p:cNvPr>
            <p:cNvCxnSpPr>
              <a:cxnSpLocks/>
            </p:cNvCxnSpPr>
            <p:nvPr/>
          </p:nvCxnSpPr>
          <p:spPr>
            <a:xfrm>
              <a:off x="6882063" y="4222299"/>
              <a:ext cx="40238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98B72B73-754C-6990-C61D-59D78371C365}"/>
              </a:ext>
            </a:extLst>
          </p:cNvPr>
          <p:cNvGrpSpPr/>
          <p:nvPr/>
        </p:nvGrpSpPr>
        <p:grpSpPr>
          <a:xfrm>
            <a:off x="0" y="0"/>
            <a:ext cx="6198782" cy="461665"/>
            <a:chOff x="0" y="0"/>
            <a:chExt cx="6198782" cy="461665"/>
          </a:xfrm>
        </p:grpSpPr>
        <p:sp>
          <p:nvSpPr>
            <p:cNvPr id="7" name="CaixaDeTexto 8">
              <a:extLst>
                <a:ext uri="{FF2B5EF4-FFF2-40B4-BE49-F238E27FC236}">
                  <a16:creationId xmlns:a16="http://schemas.microsoft.com/office/drawing/2014/main" id="{18DEFFB7-2AA9-0414-892B-5D58D0152EF4}"/>
                </a:ext>
              </a:extLst>
            </p:cNvPr>
            <p:cNvSpPr txBox="1"/>
            <p:nvPr/>
          </p:nvSpPr>
          <p:spPr>
            <a:xfrm>
              <a:off x="0" y="0"/>
              <a:ext cx="6198782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/>
                </a:rPr>
                <a:t>SELEÇÃO DE PRODUTOS</a:t>
              </a:r>
              <a:endParaRPr lang="pt-BR" dirty="0"/>
            </a:p>
          </p:txBody>
        </p:sp>
        <p:cxnSp>
          <p:nvCxnSpPr>
            <p:cNvPr id="9" name="Straight Connector 17">
              <a:extLst>
                <a:ext uri="{FF2B5EF4-FFF2-40B4-BE49-F238E27FC236}">
                  <a16:creationId xmlns:a16="http://schemas.microsoft.com/office/drawing/2014/main" id="{F114DE95-C1B4-035B-2A51-99D4091E8A1A}"/>
                </a:ext>
              </a:extLst>
            </p:cNvPr>
            <p:cNvCxnSpPr>
              <a:cxnSpLocks/>
            </p:cNvCxnSpPr>
            <p:nvPr/>
          </p:nvCxnSpPr>
          <p:spPr>
            <a:xfrm>
              <a:off x="111093" y="407015"/>
              <a:ext cx="3024001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070764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AFE58-E12C-E88B-8D5B-C29C6C9C2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48C972D5-8EF6-1FA3-2929-0966D14603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5" name="Arredondar Retângulo em um Canto Diagonal 14">
            <a:extLst>
              <a:ext uri="{FF2B5EF4-FFF2-40B4-BE49-F238E27FC236}">
                <a16:creationId xmlns:a16="http://schemas.microsoft.com/office/drawing/2014/main" id="{FBA0AEA9-F076-BF63-1F75-07DE2A09B267}"/>
              </a:ext>
            </a:extLst>
          </p:cNvPr>
          <p:cNvSpPr>
            <a:spLocks/>
          </p:cNvSpPr>
          <p:nvPr/>
        </p:nvSpPr>
        <p:spPr>
          <a:xfrm>
            <a:off x="9087593" y="3537505"/>
            <a:ext cx="2793732" cy="1834116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Selecione o produto de TV conforme ofertado:</a:t>
            </a:r>
          </a:p>
          <a:p>
            <a:pPr algn="ctr"/>
            <a:endParaRPr lang="pt-BR" sz="1400" dirty="0">
              <a:solidFill>
                <a:schemeClr val="tx1"/>
              </a:solidFill>
              <a:latin typeface="AMX" pitchFamily="2" charset="0"/>
            </a:endParaRPr>
          </a:p>
          <a:p>
            <a:pPr marL="342900" indent="-342900" algn="ctr">
              <a:buFont typeface="+mj-lt"/>
              <a:buAutoNum type="arabicPeriod"/>
            </a:pPr>
            <a:r>
              <a:rPr lang="pt-BR" sz="1400" dirty="0">
                <a:solidFill>
                  <a:schemeClr val="tx1"/>
                </a:solidFill>
                <a:latin typeface="AMX"/>
              </a:rPr>
              <a:t>Clique em </a:t>
            </a:r>
            <a:r>
              <a:rPr lang="pt-BR" sz="1400" b="1" dirty="0">
                <a:solidFill>
                  <a:schemeClr val="tx1"/>
                </a:solidFill>
                <a:latin typeface="AMX"/>
              </a:rPr>
              <a:t>Contratar.</a:t>
            </a:r>
            <a:r>
              <a:rPr lang="pt-BR" sz="1400" dirty="0">
                <a:solidFill>
                  <a:schemeClr val="tx1"/>
                </a:solidFill>
                <a:latin typeface="AMX"/>
              </a:rPr>
              <a:t> 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E75AC4F3-A0B6-1EC6-B999-612DF52E7C30}"/>
              </a:ext>
            </a:extLst>
          </p:cNvPr>
          <p:cNvGrpSpPr/>
          <p:nvPr/>
        </p:nvGrpSpPr>
        <p:grpSpPr>
          <a:xfrm>
            <a:off x="696749" y="929793"/>
            <a:ext cx="8000684" cy="4088774"/>
            <a:chOff x="228917" y="1677738"/>
            <a:chExt cx="6780395" cy="3074735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10B95BBC-51CC-CC5D-8C7A-87136B9FDD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239" b="1213"/>
            <a:stretch/>
          </p:blipFill>
          <p:spPr>
            <a:xfrm>
              <a:off x="228917" y="1677738"/>
              <a:ext cx="6780395" cy="30747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9" name="Conector de Seta Reta 8">
              <a:extLst>
                <a:ext uri="{FF2B5EF4-FFF2-40B4-BE49-F238E27FC236}">
                  <a16:creationId xmlns:a16="http://schemas.microsoft.com/office/drawing/2014/main" id="{CAFDB6CB-48E6-C773-9A6B-BD3268CB148B}"/>
                </a:ext>
              </a:extLst>
            </p:cNvPr>
            <p:cNvCxnSpPr>
              <a:cxnSpLocks/>
            </p:cNvCxnSpPr>
            <p:nvPr/>
          </p:nvCxnSpPr>
          <p:spPr>
            <a:xfrm>
              <a:off x="2081466" y="4328345"/>
              <a:ext cx="40238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361BFE23-7540-FD7D-31D1-E768615973A5}"/>
              </a:ext>
            </a:extLst>
          </p:cNvPr>
          <p:cNvGrpSpPr/>
          <p:nvPr/>
        </p:nvGrpSpPr>
        <p:grpSpPr>
          <a:xfrm>
            <a:off x="0" y="0"/>
            <a:ext cx="6198782" cy="461665"/>
            <a:chOff x="0" y="0"/>
            <a:chExt cx="6198782" cy="461665"/>
          </a:xfrm>
        </p:grpSpPr>
        <p:sp>
          <p:nvSpPr>
            <p:cNvPr id="7" name="CaixaDeTexto 8">
              <a:extLst>
                <a:ext uri="{FF2B5EF4-FFF2-40B4-BE49-F238E27FC236}">
                  <a16:creationId xmlns:a16="http://schemas.microsoft.com/office/drawing/2014/main" id="{4DEAFFFD-33DC-CBEB-B744-EB592AA43EC4}"/>
                </a:ext>
              </a:extLst>
            </p:cNvPr>
            <p:cNvSpPr txBox="1"/>
            <p:nvPr/>
          </p:nvSpPr>
          <p:spPr>
            <a:xfrm>
              <a:off x="0" y="0"/>
              <a:ext cx="6198782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/>
                </a:rPr>
                <a:t>SELEÇÃO DE PRODUTOS</a:t>
              </a:r>
              <a:endParaRPr lang="pt-BR" dirty="0"/>
            </a:p>
          </p:txBody>
        </p:sp>
        <p:cxnSp>
          <p:nvCxnSpPr>
            <p:cNvPr id="8" name="Straight Connector 17">
              <a:extLst>
                <a:ext uri="{FF2B5EF4-FFF2-40B4-BE49-F238E27FC236}">
                  <a16:creationId xmlns:a16="http://schemas.microsoft.com/office/drawing/2014/main" id="{581CE9CE-DE0D-B598-9216-33C37204F434}"/>
                </a:ext>
              </a:extLst>
            </p:cNvPr>
            <p:cNvCxnSpPr>
              <a:cxnSpLocks/>
            </p:cNvCxnSpPr>
            <p:nvPr/>
          </p:nvCxnSpPr>
          <p:spPr>
            <a:xfrm>
              <a:off x="111093" y="407015"/>
              <a:ext cx="3024001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958441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BFBC1-8E02-46C6-33AA-1DED1B7D0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7D367978-0BD6-77B0-5FD9-BB786EB49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6" name="Arredondar Retângulo em um Canto Diagonal 14">
            <a:extLst>
              <a:ext uri="{FF2B5EF4-FFF2-40B4-BE49-F238E27FC236}">
                <a16:creationId xmlns:a16="http://schemas.microsoft.com/office/drawing/2014/main" id="{98501E00-B47C-0B79-7186-273BFC5FC87B}"/>
              </a:ext>
            </a:extLst>
          </p:cNvPr>
          <p:cNvSpPr>
            <a:spLocks/>
          </p:cNvSpPr>
          <p:nvPr/>
        </p:nvSpPr>
        <p:spPr>
          <a:xfrm>
            <a:off x="9067236" y="4008474"/>
            <a:ext cx="2542012" cy="1933555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Informe se o plano é com fidelidade ou não;</a:t>
            </a:r>
          </a:p>
          <a:p>
            <a:pPr algn="ctr"/>
            <a:endParaRPr lang="pt-BR" sz="1400" dirty="0">
              <a:solidFill>
                <a:schemeClr val="tx1"/>
              </a:solidFill>
              <a:latin typeface="AMX" pitchFamily="2" charset="0"/>
            </a:endParaRPr>
          </a:p>
          <a:p>
            <a:pPr algn="ctr"/>
            <a:r>
              <a:rPr lang="pt-BR" sz="1400" dirty="0">
                <a:solidFill>
                  <a:schemeClr val="tx1"/>
                </a:solidFill>
                <a:latin typeface="AMX"/>
              </a:rPr>
              <a:t>Clique em </a:t>
            </a:r>
            <a:r>
              <a:rPr lang="pt-BR" sz="1400" b="1" dirty="0">
                <a:solidFill>
                  <a:schemeClr val="tx1"/>
                </a:solidFill>
                <a:latin typeface="AMX"/>
              </a:rPr>
              <a:t>Próximo</a:t>
            </a:r>
            <a:r>
              <a:rPr lang="pt-BR" sz="1400" dirty="0">
                <a:solidFill>
                  <a:schemeClr val="tx1"/>
                </a:solidFill>
                <a:latin typeface="AMX"/>
              </a:rPr>
              <a:t>.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33F488DB-112F-16A2-07A9-E65D3BF05EE0}"/>
              </a:ext>
            </a:extLst>
          </p:cNvPr>
          <p:cNvGrpSpPr/>
          <p:nvPr/>
        </p:nvGrpSpPr>
        <p:grpSpPr>
          <a:xfrm>
            <a:off x="827301" y="792766"/>
            <a:ext cx="7742541" cy="4885020"/>
            <a:chOff x="242511" y="1071248"/>
            <a:chExt cx="7113741" cy="4643751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947FE7A8-E5B3-71BB-F18F-A2C1FFDC06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413" b="2467"/>
            <a:stretch/>
          </p:blipFill>
          <p:spPr>
            <a:xfrm>
              <a:off x="242511" y="1071248"/>
              <a:ext cx="7113741" cy="46437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11" name="Conector de Seta Reta 10">
              <a:extLst>
                <a:ext uri="{FF2B5EF4-FFF2-40B4-BE49-F238E27FC236}">
                  <a16:creationId xmlns:a16="http://schemas.microsoft.com/office/drawing/2014/main" id="{2F3E02AB-95B3-0302-FFD0-C5F5D46ED0A2}"/>
                </a:ext>
              </a:extLst>
            </p:cNvPr>
            <p:cNvCxnSpPr>
              <a:cxnSpLocks/>
            </p:cNvCxnSpPr>
            <p:nvPr/>
          </p:nvCxnSpPr>
          <p:spPr>
            <a:xfrm>
              <a:off x="3332751" y="3774892"/>
              <a:ext cx="40238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de Seta Reta 11">
              <a:extLst>
                <a:ext uri="{FF2B5EF4-FFF2-40B4-BE49-F238E27FC236}">
                  <a16:creationId xmlns:a16="http://schemas.microsoft.com/office/drawing/2014/main" id="{5233FE71-C8DB-E40C-491D-190D5C266FF7}"/>
                </a:ext>
              </a:extLst>
            </p:cNvPr>
            <p:cNvCxnSpPr>
              <a:cxnSpLocks/>
            </p:cNvCxnSpPr>
            <p:nvPr/>
          </p:nvCxnSpPr>
          <p:spPr>
            <a:xfrm>
              <a:off x="6184235" y="5567598"/>
              <a:ext cx="40238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30CD62FA-AC0C-C1E5-5BFB-4B576F2152D0}"/>
              </a:ext>
            </a:extLst>
          </p:cNvPr>
          <p:cNvGrpSpPr/>
          <p:nvPr/>
        </p:nvGrpSpPr>
        <p:grpSpPr>
          <a:xfrm>
            <a:off x="0" y="0"/>
            <a:ext cx="6198782" cy="461665"/>
            <a:chOff x="0" y="0"/>
            <a:chExt cx="6198782" cy="461665"/>
          </a:xfrm>
        </p:grpSpPr>
        <p:sp>
          <p:nvSpPr>
            <p:cNvPr id="4" name="CaixaDeTexto 8">
              <a:extLst>
                <a:ext uri="{FF2B5EF4-FFF2-40B4-BE49-F238E27FC236}">
                  <a16:creationId xmlns:a16="http://schemas.microsoft.com/office/drawing/2014/main" id="{9BC8824D-20BF-665E-7CCD-0FECF31CD83E}"/>
                </a:ext>
              </a:extLst>
            </p:cNvPr>
            <p:cNvSpPr txBox="1"/>
            <p:nvPr/>
          </p:nvSpPr>
          <p:spPr>
            <a:xfrm>
              <a:off x="0" y="0"/>
              <a:ext cx="6198782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/>
                </a:rPr>
                <a:t>SELEÇÃO DE PRODUTOS</a:t>
              </a:r>
              <a:endParaRPr lang="pt-BR" dirty="0"/>
            </a:p>
          </p:txBody>
        </p:sp>
        <p:cxnSp>
          <p:nvCxnSpPr>
            <p:cNvPr id="9" name="Straight Connector 17">
              <a:extLst>
                <a:ext uri="{FF2B5EF4-FFF2-40B4-BE49-F238E27FC236}">
                  <a16:creationId xmlns:a16="http://schemas.microsoft.com/office/drawing/2014/main" id="{5BA1AEA5-404C-9478-D9CC-84451CCCE068}"/>
                </a:ext>
              </a:extLst>
            </p:cNvPr>
            <p:cNvCxnSpPr>
              <a:cxnSpLocks/>
            </p:cNvCxnSpPr>
            <p:nvPr/>
          </p:nvCxnSpPr>
          <p:spPr>
            <a:xfrm>
              <a:off x="111093" y="407015"/>
              <a:ext cx="3024001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916617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9BDF3-80F0-6D14-BD8C-730A54E35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3A611C2F-BF11-55DA-5477-428A8E28E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5" name="Arredondar Retângulo em um Canto Diagonal 14">
            <a:extLst>
              <a:ext uri="{FF2B5EF4-FFF2-40B4-BE49-F238E27FC236}">
                <a16:creationId xmlns:a16="http://schemas.microsoft.com/office/drawing/2014/main" id="{B6DC73A9-3C88-7D21-488A-63A68F90BA7F}"/>
              </a:ext>
            </a:extLst>
          </p:cNvPr>
          <p:cNvSpPr>
            <a:spLocks/>
          </p:cNvSpPr>
          <p:nvPr/>
        </p:nvSpPr>
        <p:spPr>
          <a:xfrm>
            <a:off x="8888167" y="3540641"/>
            <a:ext cx="2769694" cy="1873849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Se o cliente solicitou ponto adicional clique e informe a </a:t>
            </a:r>
            <a:r>
              <a:rPr lang="pt-BR" sz="1400" b="1" dirty="0">
                <a:solidFill>
                  <a:schemeClr val="tx1"/>
                </a:solidFill>
                <a:latin typeface="AMX" pitchFamily="2" charset="0"/>
              </a:rPr>
              <a:t>quantidade de pontos;</a:t>
            </a:r>
          </a:p>
          <a:p>
            <a:pPr algn="ctr"/>
            <a:endParaRPr lang="pt-BR" sz="1400" dirty="0">
              <a:solidFill>
                <a:schemeClr val="tx1"/>
              </a:solidFill>
              <a:latin typeface="AMX" pitchFamily="2" charset="0"/>
            </a:endParaRPr>
          </a:p>
          <a:p>
            <a:pPr algn="ctr"/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Clique em </a:t>
            </a:r>
            <a:r>
              <a:rPr lang="pt-BR" sz="1400" b="1" dirty="0">
                <a:solidFill>
                  <a:schemeClr val="tx1"/>
                </a:solidFill>
                <a:latin typeface="AMX" pitchFamily="2" charset="0"/>
              </a:rPr>
              <a:t>próximo.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6FFA3A53-C78F-8101-39AA-002180331DE9}"/>
              </a:ext>
            </a:extLst>
          </p:cNvPr>
          <p:cNvGrpSpPr/>
          <p:nvPr/>
        </p:nvGrpSpPr>
        <p:grpSpPr>
          <a:xfrm>
            <a:off x="754776" y="1046644"/>
            <a:ext cx="7496090" cy="3056992"/>
            <a:chOff x="135773" y="1903709"/>
            <a:chExt cx="7220924" cy="2668291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FBF0C002-31D5-C70C-B31F-F5DB1B2152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456" b="1893"/>
            <a:stretch/>
          </p:blipFill>
          <p:spPr>
            <a:xfrm>
              <a:off x="135773" y="1903709"/>
              <a:ext cx="7220924" cy="26682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9" name="Conector de Seta Reta 8">
              <a:extLst>
                <a:ext uri="{FF2B5EF4-FFF2-40B4-BE49-F238E27FC236}">
                  <a16:creationId xmlns:a16="http://schemas.microsoft.com/office/drawing/2014/main" id="{CE28F299-294F-897A-1298-B06B7641B590}"/>
                </a:ext>
              </a:extLst>
            </p:cNvPr>
            <p:cNvCxnSpPr>
              <a:cxnSpLocks/>
            </p:cNvCxnSpPr>
            <p:nvPr/>
          </p:nvCxnSpPr>
          <p:spPr>
            <a:xfrm>
              <a:off x="6316582" y="4376472"/>
              <a:ext cx="40238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FE67BF99-EF9A-33B9-64C6-94D85581A623}"/>
              </a:ext>
            </a:extLst>
          </p:cNvPr>
          <p:cNvGrpSpPr/>
          <p:nvPr/>
        </p:nvGrpSpPr>
        <p:grpSpPr>
          <a:xfrm>
            <a:off x="0" y="0"/>
            <a:ext cx="6198782" cy="461665"/>
            <a:chOff x="0" y="0"/>
            <a:chExt cx="6198782" cy="461665"/>
          </a:xfrm>
        </p:grpSpPr>
        <p:sp>
          <p:nvSpPr>
            <p:cNvPr id="7" name="CaixaDeTexto 8">
              <a:extLst>
                <a:ext uri="{FF2B5EF4-FFF2-40B4-BE49-F238E27FC236}">
                  <a16:creationId xmlns:a16="http://schemas.microsoft.com/office/drawing/2014/main" id="{E91E9DE7-D39F-5986-B63A-18F29C6A1C8C}"/>
                </a:ext>
              </a:extLst>
            </p:cNvPr>
            <p:cNvSpPr txBox="1"/>
            <p:nvPr/>
          </p:nvSpPr>
          <p:spPr>
            <a:xfrm>
              <a:off x="0" y="0"/>
              <a:ext cx="6198782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/>
                </a:rPr>
                <a:t>SELEÇÃO DE PRODUTOS</a:t>
              </a:r>
              <a:endParaRPr lang="pt-BR" dirty="0"/>
            </a:p>
          </p:txBody>
        </p:sp>
        <p:cxnSp>
          <p:nvCxnSpPr>
            <p:cNvPr id="10" name="Straight Connector 17">
              <a:extLst>
                <a:ext uri="{FF2B5EF4-FFF2-40B4-BE49-F238E27FC236}">
                  <a16:creationId xmlns:a16="http://schemas.microsoft.com/office/drawing/2014/main" id="{6F614B39-08AF-525D-8364-D873FEB34BBD}"/>
                </a:ext>
              </a:extLst>
            </p:cNvPr>
            <p:cNvCxnSpPr>
              <a:cxnSpLocks/>
            </p:cNvCxnSpPr>
            <p:nvPr/>
          </p:nvCxnSpPr>
          <p:spPr>
            <a:xfrm>
              <a:off x="111093" y="407015"/>
              <a:ext cx="3024001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14457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BA0AD-FA74-304A-8D76-423B2701C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05BC344A-565E-894F-8A25-DFF44C61FC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759877F4-1C84-DD25-62C8-F55259702E63}"/>
              </a:ext>
            </a:extLst>
          </p:cNvPr>
          <p:cNvSpPr/>
          <p:nvPr/>
        </p:nvSpPr>
        <p:spPr>
          <a:xfrm>
            <a:off x="457532" y="765455"/>
            <a:ext cx="8716003" cy="5589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</a:pPr>
            <a:endParaRPr lang="pt-BR" sz="1600" b="1" dirty="0">
              <a:latin typeface="AMX" pitchFamily="2" charset="0"/>
              <a:ea typeface="DIN 2014 Light" panose="020B0404020202020204" pitchFamily="34" charset="77"/>
              <a:cs typeface="Segoe UI" panose="020B0502040204020203" pitchFamily="34" charset="0"/>
            </a:endParaRP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AMX" pitchFamily="2" charset="0"/>
                <a:cs typeface="Segoe UI" panose="020B0502040204020203" pitchFamily="34" charset="0"/>
              </a:rPr>
              <a:t>Biometria;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AMX" pitchFamily="2" charset="0"/>
                <a:cs typeface="Segoe UI" panose="020B0502040204020203" pitchFamily="34" charset="0"/>
              </a:rPr>
              <a:t>BL IP Dinâmico; 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AMX" pitchFamily="2" charset="0"/>
                <a:cs typeface="Segoe UI" panose="020B0502040204020203" pitchFamily="34" charset="0"/>
              </a:rPr>
              <a:t>BL IP Fixo;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AMX" pitchFamily="2" charset="0"/>
                <a:cs typeface="Segoe UI" panose="020B0502040204020203" pitchFamily="34" charset="0"/>
              </a:rPr>
              <a:t>Cliente Prospect (Fixa) e Cliente Prospect ou Base (Móvel); 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AMX" pitchFamily="2" charset="0"/>
                <a:cs typeface="Segoe UI" panose="020B0502040204020203" pitchFamily="34" charset="0"/>
              </a:rPr>
              <a:t>Criação de HP;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AMX" pitchFamily="2" charset="0"/>
                <a:cs typeface="Segoe UI" panose="020B0502040204020203" pitchFamily="34" charset="0"/>
              </a:rPr>
              <a:t>Envio de protocolo; 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AMX" pitchFamily="2" charset="0"/>
                <a:cs typeface="Segoe UI" panose="020B0502040204020203" pitchFamily="34" charset="0"/>
              </a:rPr>
              <a:t>Fluxo completo do pedido;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AMX" pitchFamily="2" charset="0"/>
                <a:cs typeface="Segoe UI" panose="020B0502040204020203" pitchFamily="34" charset="0"/>
              </a:rPr>
              <a:t>Realizar venda no mesmo CNPJ desde que seja em outro HP; 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AMX" pitchFamily="2" charset="0"/>
                <a:cs typeface="Segoe UI" panose="020B0502040204020203" pitchFamily="34" charset="0"/>
              </a:rPr>
              <a:t>Termos de vendas automatizados com assinatura via </a:t>
            </a:r>
            <a:r>
              <a:rPr lang="pt-BR" sz="1600" dirty="0" err="1">
                <a:latin typeface="AMX" pitchFamily="2" charset="0"/>
                <a:cs typeface="Segoe UI" panose="020B0502040204020203" pitchFamily="34" charset="0"/>
              </a:rPr>
              <a:t>DocuSing</a:t>
            </a:r>
            <a:r>
              <a:rPr lang="pt-BR" sz="1600" dirty="0">
                <a:latin typeface="AMX" pitchFamily="2" charset="0"/>
                <a:cs typeface="Segoe UI" panose="020B0502040204020203" pitchFamily="34" charset="0"/>
              </a:rPr>
              <a:t>; 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AMX" pitchFamily="2" charset="0"/>
                <a:cs typeface="Segoe UI" panose="020B0502040204020203" pitchFamily="34" charset="0"/>
              </a:rPr>
              <a:t>TV com pontos adicionais;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AMX" pitchFamily="2" charset="0"/>
                <a:cs typeface="Segoe UI" panose="020B0502040204020203" pitchFamily="34" charset="0"/>
              </a:rPr>
              <a:t>Venda com 1 ou mais linhas de fone; 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AMX" pitchFamily="2" charset="0"/>
                <a:cs typeface="Segoe UI" panose="020B0502040204020203" pitchFamily="34" charset="0"/>
              </a:rPr>
              <a:t>Venda em CNPJ;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AMX" pitchFamily="2" charset="0"/>
                <a:cs typeface="Segoe UI" panose="020B0502040204020203" pitchFamily="34" charset="0"/>
              </a:rPr>
              <a:t>Portabilidade Fone.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1600" dirty="0">
              <a:latin typeface="AMX" pitchFamily="2" charset="0"/>
              <a:cs typeface="Segoe UI" panose="020B0502040204020203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EE611C0-F1E0-F298-533A-DE4F10A07301}"/>
              </a:ext>
            </a:extLst>
          </p:cNvPr>
          <p:cNvSpPr/>
          <p:nvPr/>
        </p:nvSpPr>
        <p:spPr>
          <a:xfrm>
            <a:off x="160096" y="605636"/>
            <a:ext cx="3802323" cy="46487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pt-BR" i="1">
                <a:latin typeface="AMX"/>
                <a:ea typeface="DIN 2014 Light" panose="020B0404020202020204" pitchFamily="34" charset="77"/>
                <a:cs typeface="Segoe UI"/>
              </a:rPr>
              <a:t>O que é possível fazer dentro do </a:t>
            </a:r>
            <a:r>
              <a:rPr lang="pt-BR" i="1" dirty="0">
                <a:latin typeface="AMX"/>
                <a:ea typeface="DIN 2014 Light" panose="020B0404020202020204" pitchFamily="34" charset="77"/>
                <a:cs typeface="Segoe UI"/>
              </a:rPr>
              <a:t>Solar?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8B814B3-6624-916D-D69E-645A5F786627}"/>
              </a:ext>
            </a:extLst>
          </p:cNvPr>
          <p:cNvSpPr txBox="1"/>
          <p:nvPr/>
        </p:nvSpPr>
        <p:spPr>
          <a:xfrm>
            <a:off x="-3173" y="-29807"/>
            <a:ext cx="277368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400" b="1" dirty="0">
                <a:latin typeface="AMX"/>
              </a:rPr>
              <a:t> ESCOPO DO SOLAR </a:t>
            </a:r>
          </a:p>
        </p:txBody>
      </p:sp>
      <p:cxnSp>
        <p:nvCxnSpPr>
          <p:cNvPr id="3" name="Straight Connector 17">
            <a:extLst>
              <a:ext uri="{FF2B5EF4-FFF2-40B4-BE49-F238E27FC236}">
                <a16:creationId xmlns:a16="http://schemas.microsoft.com/office/drawing/2014/main" id="{6B2A9B9C-3DCE-0C11-F95E-62C9F28608E0}"/>
              </a:ext>
            </a:extLst>
          </p:cNvPr>
          <p:cNvCxnSpPr>
            <a:cxnSpLocks/>
          </p:cNvCxnSpPr>
          <p:nvPr/>
        </p:nvCxnSpPr>
        <p:spPr>
          <a:xfrm>
            <a:off x="123667" y="348253"/>
            <a:ext cx="2520000" cy="0"/>
          </a:xfrm>
          <a:prstGeom prst="line">
            <a:avLst/>
          </a:prstGeom>
          <a:ln w="28575">
            <a:solidFill>
              <a:srgbClr val="8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57566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16D63-AF01-3EFF-BBF9-347305265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CCFE8D83-590E-E096-9CE1-F426A2140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5" name="Arredondar Retângulo em um Canto Diagonal 14">
            <a:extLst>
              <a:ext uri="{FF2B5EF4-FFF2-40B4-BE49-F238E27FC236}">
                <a16:creationId xmlns:a16="http://schemas.microsoft.com/office/drawing/2014/main" id="{D58BD97E-6F90-8FE2-2800-173140669E57}"/>
              </a:ext>
            </a:extLst>
          </p:cNvPr>
          <p:cNvSpPr>
            <a:spLocks/>
          </p:cNvSpPr>
          <p:nvPr/>
        </p:nvSpPr>
        <p:spPr>
          <a:xfrm>
            <a:off x="8585830" y="3759047"/>
            <a:ext cx="2370152" cy="2195682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1400" dirty="0">
                <a:solidFill>
                  <a:schemeClr val="tx1"/>
                </a:solidFill>
                <a:latin typeface="AMX"/>
              </a:rPr>
              <a:t>Se o cliente solicitou ponto a </a:t>
            </a:r>
            <a:r>
              <a:rPr lang="pt-BR" sz="1400" b="1" dirty="0" err="1">
                <a:solidFill>
                  <a:schemeClr val="tx1"/>
                </a:solidFill>
                <a:latin typeface="AMX"/>
              </a:rPr>
              <a:t>la</a:t>
            </a:r>
            <a:r>
              <a:rPr lang="pt-BR" sz="1400" b="1" dirty="0">
                <a:solidFill>
                  <a:schemeClr val="tx1"/>
                </a:solidFill>
                <a:latin typeface="AMX"/>
              </a:rPr>
              <a:t> carte selecione:</a:t>
            </a:r>
            <a:br>
              <a:rPr lang="pt-BR" sz="1400" dirty="0">
                <a:solidFill>
                  <a:schemeClr val="tx1"/>
                </a:solidFill>
                <a:latin typeface="AMX"/>
              </a:rPr>
            </a:br>
            <a:br>
              <a:rPr lang="pt-BR" sz="1400" dirty="0">
                <a:solidFill>
                  <a:schemeClr val="tx1"/>
                </a:solidFill>
                <a:latin typeface="AMX"/>
              </a:rPr>
            </a:br>
            <a:r>
              <a:rPr lang="pt-BR" sz="1400" dirty="0">
                <a:solidFill>
                  <a:schemeClr val="tx1"/>
                </a:solidFill>
                <a:latin typeface="AMX"/>
              </a:rPr>
              <a:t>Clique em </a:t>
            </a:r>
            <a:r>
              <a:rPr lang="pt-BR" sz="1400" b="1" dirty="0">
                <a:solidFill>
                  <a:schemeClr val="tx1"/>
                </a:solidFill>
                <a:latin typeface="AMX"/>
              </a:rPr>
              <a:t>próximo.</a:t>
            </a:r>
            <a:endParaRPr lang="pt-BR" sz="1400" dirty="0">
              <a:solidFill>
                <a:schemeClr val="tx1"/>
              </a:solidFill>
              <a:latin typeface="AMX"/>
            </a:endParaRP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438B05E8-F2F3-482B-63C1-2580CF00043D}"/>
              </a:ext>
            </a:extLst>
          </p:cNvPr>
          <p:cNvGrpSpPr/>
          <p:nvPr/>
        </p:nvGrpSpPr>
        <p:grpSpPr>
          <a:xfrm>
            <a:off x="835130" y="929793"/>
            <a:ext cx="7043596" cy="4546471"/>
            <a:chOff x="271603" y="929296"/>
            <a:chExt cx="7722607" cy="5109366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39D0B265-0EA9-C236-52CC-54AFDB5A1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768" b="2924"/>
            <a:stretch/>
          </p:blipFill>
          <p:spPr>
            <a:xfrm>
              <a:off x="271603" y="929296"/>
              <a:ext cx="7722607" cy="51093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8" name="Conector de Seta Reta 7">
              <a:extLst>
                <a:ext uri="{FF2B5EF4-FFF2-40B4-BE49-F238E27FC236}">
                  <a16:creationId xmlns:a16="http://schemas.microsoft.com/office/drawing/2014/main" id="{15B48914-8520-02DB-E856-99E453A6A409}"/>
                </a:ext>
              </a:extLst>
            </p:cNvPr>
            <p:cNvCxnSpPr>
              <a:cxnSpLocks/>
            </p:cNvCxnSpPr>
            <p:nvPr/>
          </p:nvCxnSpPr>
          <p:spPr>
            <a:xfrm>
              <a:off x="6870035" y="5904482"/>
              <a:ext cx="40238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7CC20629-CA68-D632-B4AE-42334A15B96A}"/>
              </a:ext>
            </a:extLst>
          </p:cNvPr>
          <p:cNvGrpSpPr/>
          <p:nvPr/>
        </p:nvGrpSpPr>
        <p:grpSpPr>
          <a:xfrm>
            <a:off x="0" y="0"/>
            <a:ext cx="6198782" cy="461665"/>
            <a:chOff x="0" y="0"/>
            <a:chExt cx="6198782" cy="461665"/>
          </a:xfrm>
        </p:grpSpPr>
        <p:sp>
          <p:nvSpPr>
            <p:cNvPr id="7" name="CaixaDeTexto 8">
              <a:extLst>
                <a:ext uri="{FF2B5EF4-FFF2-40B4-BE49-F238E27FC236}">
                  <a16:creationId xmlns:a16="http://schemas.microsoft.com/office/drawing/2014/main" id="{9067082C-DEEC-2461-6069-8321A2523B4F}"/>
                </a:ext>
              </a:extLst>
            </p:cNvPr>
            <p:cNvSpPr txBox="1"/>
            <p:nvPr/>
          </p:nvSpPr>
          <p:spPr>
            <a:xfrm>
              <a:off x="0" y="0"/>
              <a:ext cx="6198782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/>
                </a:rPr>
                <a:t>SELEÇÃO DE PRODUTOS</a:t>
              </a:r>
              <a:endParaRPr lang="pt-BR" dirty="0"/>
            </a:p>
          </p:txBody>
        </p:sp>
        <p:cxnSp>
          <p:nvCxnSpPr>
            <p:cNvPr id="9" name="Straight Connector 17">
              <a:extLst>
                <a:ext uri="{FF2B5EF4-FFF2-40B4-BE49-F238E27FC236}">
                  <a16:creationId xmlns:a16="http://schemas.microsoft.com/office/drawing/2014/main" id="{7949A0BC-294C-4308-2161-8ADD5686CE7A}"/>
                </a:ext>
              </a:extLst>
            </p:cNvPr>
            <p:cNvCxnSpPr>
              <a:cxnSpLocks/>
            </p:cNvCxnSpPr>
            <p:nvPr/>
          </p:nvCxnSpPr>
          <p:spPr>
            <a:xfrm>
              <a:off x="111093" y="407015"/>
              <a:ext cx="3024001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585017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A654D-8FCA-E063-12DA-4F0348314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9F9C86FC-E24A-AFDD-DFCA-90CC0D1B1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5" name="Arredondar Retângulo em um Canto Diagonal 14">
            <a:extLst>
              <a:ext uri="{FF2B5EF4-FFF2-40B4-BE49-F238E27FC236}">
                <a16:creationId xmlns:a16="http://schemas.microsoft.com/office/drawing/2014/main" id="{40014862-4E26-487C-D0C8-FB188AFECBD2}"/>
              </a:ext>
            </a:extLst>
          </p:cNvPr>
          <p:cNvSpPr>
            <a:spLocks/>
          </p:cNvSpPr>
          <p:nvPr/>
        </p:nvSpPr>
        <p:spPr>
          <a:xfrm>
            <a:off x="9178251" y="4015411"/>
            <a:ext cx="2307069" cy="2070107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  <a:latin typeface="AMX"/>
              </a:rPr>
              <a:t>Selecione o produto de </a:t>
            </a:r>
            <a:r>
              <a:rPr lang="pt-BR" sz="1200" b="1" dirty="0">
                <a:solidFill>
                  <a:schemeClr val="tx1"/>
                </a:solidFill>
                <a:latin typeface="AMX"/>
              </a:rPr>
              <a:t>FONE</a:t>
            </a:r>
            <a:r>
              <a:rPr lang="pt-BR" sz="1200" dirty="0">
                <a:solidFill>
                  <a:schemeClr val="tx1"/>
                </a:solidFill>
                <a:latin typeface="AMX"/>
              </a:rPr>
              <a:t> conforme ofertado;</a:t>
            </a:r>
          </a:p>
          <a:p>
            <a:pPr algn="ctr"/>
            <a:endParaRPr lang="pt-BR" sz="1200" dirty="0">
              <a:solidFill>
                <a:schemeClr val="tx1"/>
              </a:solidFill>
              <a:latin typeface="AMX"/>
            </a:endParaRPr>
          </a:p>
          <a:p>
            <a:pPr algn="ctr"/>
            <a:r>
              <a:rPr lang="pt-BR" sz="1200" dirty="0">
                <a:solidFill>
                  <a:schemeClr val="tx1"/>
                </a:solidFill>
                <a:latin typeface="AMX"/>
              </a:rPr>
              <a:t>Clique em </a:t>
            </a:r>
            <a:r>
              <a:rPr lang="pt-BR" sz="1200" b="1" dirty="0">
                <a:solidFill>
                  <a:schemeClr val="tx1"/>
                </a:solidFill>
                <a:latin typeface="AMX"/>
              </a:rPr>
              <a:t>Contratar. 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D2F0E823-B5B1-718B-A973-7DC6365C672F}"/>
              </a:ext>
            </a:extLst>
          </p:cNvPr>
          <p:cNvGrpSpPr/>
          <p:nvPr/>
        </p:nvGrpSpPr>
        <p:grpSpPr>
          <a:xfrm>
            <a:off x="504661" y="929793"/>
            <a:ext cx="8203404" cy="4120672"/>
            <a:chOff x="249480" y="1608056"/>
            <a:chExt cx="7871836" cy="3559015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B56E3C7D-24FD-C682-92E4-7C6109CF55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r="3001" b="2399"/>
            <a:stretch/>
          </p:blipFill>
          <p:spPr>
            <a:xfrm>
              <a:off x="249480" y="1608056"/>
              <a:ext cx="7871836" cy="35590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8" name="Conector de Seta Reta 7">
              <a:extLst>
                <a:ext uri="{FF2B5EF4-FFF2-40B4-BE49-F238E27FC236}">
                  <a16:creationId xmlns:a16="http://schemas.microsoft.com/office/drawing/2014/main" id="{9823A2B8-FE19-4C4A-776C-A2A51C3920AB}"/>
                </a:ext>
              </a:extLst>
            </p:cNvPr>
            <p:cNvCxnSpPr>
              <a:cxnSpLocks/>
            </p:cNvCxnSpPr>
            <p:nvPr/>
          </p:nvCxnSpPr>
          <p:spPr>
            <a:xfrm>
              <a:off x="2382256" y="4556945"/>
              <a:ext cx="40238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F8AFD392-43F4-CCE7-427F-76A0B29CED69}"/>
              </a:ext>
            </a:extLst>
          </p:cNvPr>
          <p:cNvGrpSpPr/>
          <p:nvPr/>
        </p:nvGrpSpPr>
        <p:grpSpPr>
          <a:xfrm>
            <a:off x="0" y="0"/>
            <a:ext cx="6198782" cy="461665"/>
            <a:chOff x="0" y="0"/>
            <a:chExt cx="6198782" cy="461665"/>
          </a:xfrm>
        </p:grpSpPr>
        <p:sp>
          <p:nvSpPr>
            <p:cNvPr id="7" name="CaixaDeTexto 8">
              <a:extLst>
                <a:ext uri="{FF2B5EF4-FFF2-40B4-BE49-F238E27FC236}">
                  <a16:creationId xmlns:a16="http://schemas.microsoft.com/office/drawing/2014/main" id="{4470B3D6-0DEF-3A2D-3A7B-561F09E2B975}"/>
                </a:ext>
              </a:extLst>
            </p:cNvPr>
            <p:cNvSpPr txBox="1"/>
            <p:nvPr/>
          </p:nvSpPr>
          <p:spPr>
            <a:xfrm>
              <a:off x="0" y="0"/>
              <a:ext cx="6198782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/>
                </a:rPr>
                <a:t>SELEÇÃO DE PRODUTOS</a:t>
              </a:r>
              <a:endParaRPr lang="pt-BR" dirty="0"/>
            </a:p>
          </p:txBody>
        </p:sp>
        <p:cxnSp>
          <p:nvCxnSpPr>
            <p:cNvPr id="9" name="Straight Connector 17">
              <a:extLst>
                <a:ext uri="{FF2B5EF4-FFF2-40B4-BE49-F238E27FC236}">
                  <a16:creationId xmlns:a16="http://schemas.microsoft.com/office/drawing/2014/main" id="{7537A3BD-9978-F0B1-B903-22F04AC33923}"/>
                </a:ext>
              </a:extLst>
            </p:cNvPr>
            <p:cNvCxnSpPr>
              <a:cxnSpLocks/>
            </p:cNvCxnSpPr>
            <p:nvPr/>
          </p:nvCxnSpPr>
          <p:spPr>
            <a:xfrm>
              <a:off x="111093" y="407015"/>
              <a:ext cx="3024001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049087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3BE12-4598-ED62-4155-3D75386BF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1F2A00F8-F896-D34C-C2A4-DBE9B7D6A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5" name="Arredondar Retângulo em um Canto Diagonal 14">
            <a:extLst>
              <a:ext uri="{FF2B5EF4-FFF2-40B4-BE49-F238E27FC236}">
                <a16:creationId xmlns:a16="http://schemas.microsoft.com/office/drawing/2014/main" id="{E2E95F9C-8CE7-C570-DF94-F33070F1BB22}"/>
              </a:ext>
            </a:extLst>
          </p:cNvPr>
          <p:cNvSpPr>
            <a:spLocks/>
          </p:cNvSpPr>
          <p:nvPr/>
        </p:nvSpPr>
        <p:spPr>
          <a:xfrm>
            <a:off x="9019632" y="4058901"/>
            <a:ext cx="2399736" cy="1633425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  <a:latin typeface="AMX"/>
              </a:rPr>
              <a:t>I</a:t>
            </a:r>
            <a:r>
              <a:rPr lang="pt-BR" sz="1400" dirty="0">
                <a:solidFill>
                  <a:schemeClr val="tx1"/>
                </a:solidFill>
                <a:latin typeface="AMX"/>
              </a:rPr>
              <a:t>nforme a </a:t>
            </a:r>
            <a:r>
              <a:rPr lang="pt-BR" sz="1400" b="1" dirty="0">
                <a:solidFill>
                  <a:schemeClr val="tx1"/>
                </a:solidFill>
                <a:latin typeface="AMX"/>
              </a:rPr>
              <a:t>quantidade de linhas;</a:t>
            </a:r>
          </a:p>
          <a:p>
            <a:pPr algn="ctr"/>
            <a:endParaRPr lang="pt-BR" sz="1400" dirty="0">
              <a:solidFill>
                <a:schemeClr val="tx1"/>
              </a:solidFill>
              <a:latin typeface="AMX"/>
            </a:endParaRPr>
          </a:p>
          <a:p>
            <a:pPr algn="ctr"/>
            <a:r>
              <a:rPr lang="pt-BR" sz="1400" dirty="0">
                <a:solidFill>
                  <a:schemeClr val="tx1"/>
                </a:solidFill>
                <a:latin typeface="AMX"/>
              </a:rPr>
              <a:t>Clique em </a:t>
            </a:r>
            <a:r>
              <a:rPr lang="pt-BR" sz="1400" b="1" dirty="0">
                <a:solidFill>
                  <a:schemeClr val="tx1"/>
                </a:solidFill>
                <a:latin typeface="AMX"/>
              </a:rPr>
              <a:t>Contratar. 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6951E637-5BBB-46B6-D375-093A66853C72}"/>
              </a:ext>
            </a:extLst>
          </p:cNvPr>
          <p:cNvGrpSpPr/>
          <p:nvPr/>
        </p:nvGrpSpPr>
        <p:grpSpPr>
          <a:xfrm>
            <a:off x="517452" y="929793"/>
            <a:ext cx="7946064" cy="4430867"/>
            <a:chOff x="233007" y="1523365"/>
            <a:chExt cx="7630719" cy="3614120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A7D8CFF6-1CEC-4849-B12E-D71F30EC66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52" t="3042" r="2802" b="6573"/>
            <a:stretch/>
          </p:blipFill>
          <p:spPr>
            <a:xfrm>
              <a:off x="233007" y="1523365"/>
              <a:ext cx="7630719" cy="36141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10" name="Conector de Seta Reta 9">
              <a:extLst>
                <a:ext uri="{FF2B5EF4-FFF2-40B4-BE49-F238E27FC236}">
                  <a16:creationId xmlns:a16="http://schemas.microsoft.com/office/drawing/2014/main" id="{E460E74F-257B-7208-00AD-3FB0BEEA4F76}"/>
                </a:ext>
              </a:extLst>
            </p:cNvPr>
            <p:cNvCxnSpPr>
              <a:cxnSpLocks/>
            </p:cNvCxnSpPr>
            <p:nvPr/>
          </p:nvCxnSpPr>
          <p:spPr>
            <a:xfrm>
              <a:off x="6665498" y="4917893"/>
              <a:ext cx="40238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de Seta Reta 10">
              <a:extLst>
                <a:ext uri="{FF2B5EF4-FFF2-40B4-BE49-F238E27FC236}">
                  <a16:creationId xmlns:a16="http://schemas.microsoft.com/office/drawing/2014/main" id="{C2312240-190E-3EE8-40C3-149E7F2D4215}"/>
                </a:ext>
              </a:extLst>
            </p:cNvPr>
            <p:cNvCxnSpPr>
              <a:cxnSpLocks/>
            </p:cNvCxnSpPr>
            <p:nvPr/>
          </p:nvCxnSpPr>
          <p:spPr>
            <a:xfrm>
              <a:off x="2322098" y="4075681"/>
              <a:ext cx="40238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2FDB9632-A332-61EA-9412-E39D31D4AC60}"/>
              </a:ext>
            </a:extLst>
          </p:cNvPr>
          <p:cNvGrpSpPr/>
          <p:nvPr/>
        </p:nvGrpSpPr>
        <p:grpSpPr>
          <a:xfrm>
            <a:off x="0" y="0"/>
            <a:ext cx="6198782" cy="461665"/>
            <a:chOff x="0" y="0"/>
            <a:chExt cx="6198782" cy="461665"/>
          </a:xfrm>
        </p:grpSpPr>
        <p:sp>
          <p:nvSpPr>
            <p:cNvPr id="7" name="CaixaDeTexto 8">
              <a:extLst>
                <a:ext uri="{FF2B5EF4-FFF2-40B4-BE49-F238E27FC236}">
                  <a16:creationId xmlns:a16="http://schemas.microsoft.com/office/drawing/2014/main" id="{47D1D314-A3E0-3658-C7B6-01972B1BBCCF}"/>
                </a:ext>
              </a:extLst>
            </p:cNvPr>
            <p:cNvSpPr txBox="1"/>
            <p:nvPr/>
          </p:nvSpPr>
          <p:spPr>
            <a:xfrm>
              <a:off x="0" y="0"/>
              <a:ext cx="6198782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/>
                </a:rPr>
                <a:t>SELEÇÃO DE PRODUTOS</a:t>
              </a:r>
              <a:endParaRPr lang="pt-BR" dirty="0"/>
            </a:p>
          </p:txBody>
        </p:sp>
        <p:cxnSp>
          <p:nvCxnSpPr>
            <p:cNvPr id="9" name="Straight Connector 17">
              <a:extLst>
                <a:ext uri="{FF2B5EF4-FFF2-40B4-BE49-F238E27FC236}">
                  <a16:creationId xmlns:a16="http://schemas.microsoft.com/office/drawing/2014/main" id="{4D027715-211F-CF83-4CAD-BF4C74E44AE2}"/>
                </a:ext>
              </a:extLst>
            </p:cNvPr>
            <p:cNvCxnSpPr>
              <a:cxnSpLocks/>
            </p:cNvCxnSpPr>
            <p:nvPr/>
          </p:nvCxnSpPr>
          <p:spPr>
            <a:xfrm>
              <a:off x="111093" y="407015"/>
              <a:ext cx="3024001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482408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965FB-DE91-A18E-6985-06D92486B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8519190C-5514-27A2-5C95-30493DB3B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5" name="Arredondar Retângulo em um Canto Diagonal 14">
            <a:extLst>
              <a:ext uri="{FF2B5EF4-FFF2-40B4-BE49-F238E27FC236}">
                <a16:creationId xmlns:a16="http://schemas.microsoft.com/office/drawing/2014/main" id="{D34B3703-BFE8-0352-7BD0-6B273858C80A}"/>
              </a:ext>
            </a:extLst>
          </p:cNvPr>
          <p:cNvSpPr>
            <a:spLocks/>
          </p:cNvSpPr>
          <p:nvPr/>
        </p:nvSpPr>
        <p:spPr>
          <a:xfrm>
            <a:off x="8546772" y="3631019"/>
            <a:ext cx="2772000" cy="2736000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Caso o cliente tenha 1 linha de portabilidade, deverá preencher como “</a:t>
            </a:r>
            <a:r>
              <a:rPr lang="pt-BR" sz="1400" b="1" dirty="0">
                <a:solidFill>
                  <a:schemeClr val="tx1"/>
                </a:solidFill>
                <a:latin typeface="AMX" pitchFamily="2" charset="0"/>
              </a:rPr>
              <a:t>Sim</a:t>
            </a:r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” e </a:t>
            </a:r>
            <a:r>
              <a:rPr lang="pt-BR" sz="1400" b="1" dirty="0">
                <a:solidFill>
                  <a:schemeClr val="tx1"/>
                </a:solidFill>
                <a:latin typeface="AMX" pitchFamily="2" charset="0"/>
              </a:rPr>
              <a:t>adicionar o número a ser portado com o DDD.</a:t>
            </a:r>
          </a:p>
          <a:p>
            <a:endParaRPr lang="pt-BR" sz="1400" b="1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Clique em </a:t>
            </a:r>
            <a:r>
              <a:rPr lang="pt-BR" sz="1400" b="1" dirty="0">
                <a:solidFill>
                  <a:schemeClr val="tx1"/>
                </a:solidFill>
                <a:latin typeface="AMX" pitchFamily="2" charset="0"/>
              </a:rPr>
              <a:t>Adicionar</a:t>
            </a:r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.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397FFC59-D680-08D6-56F0-AB37851839FF}"/>
              </a:ext>
            </a:extLst>
          </p:cNvPr>
          <p:cNvGrpSpPr/>
          <p:nvPr/>
        </p:nvGrpSpPr>
        <p:grpSpPr>
          <a:xfrm>
            <a:off x="1032477" y="814031"/>
            <a:ext cx="6686761" cy="5057930"/>
            <a:chOff x="128709" y="508585"/>
            <a:chExt cx="7038444" cy="5639553"/>
          </a:xfrm>
        </p:grpSpPr>
        <p:pic>
          <p:nvPicPr>
            <p:cNvPr id="3" name="Imagem 2" descr="Interface gráfica do usuário, Aplicativo&#10;&#10;Descrição gerada automaticamente">
              <a:extLst>
                <a:ext uri="{FF2B5EF4-FFF2-40B4-BE49-F238E27FC236}">
                  <a16:creationId xmlns:a16="http://schemas.microsoft.com/office/drawing/2014/main" id="{4DB617BB-73B8-DA9E-D98D-8ECC9591B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09" y="508585"/>
              <a:ext cx="7038444" cy="56395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8" name="Conector de Seta Reta 7">
              <a:extLst>
                <a:ext uri="{FF2B5EF4-FFF2-40B4-BE49-F238E27FC236}">
                  <a16:creationId xmlns:a16="http://schemas.microsoft.com/office/drawing/2014/main" id="{5EF0674D-89C5-78F4-3036-E27B637BE8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77716" y="3979429"/>
              <a:ext cx="493297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C949D969-F813-8668-A30D-6C23D1FACE69}"/>
              </a:ext>
            </a:extLst>
          </p:cNvPr>
          <p:cNvGrpSpPr/>
          <p:nvPr/>
        </p:nvGrpSpPr>
        <p:grpSpPr>
          <a:xfrm>
            <a:off x="0" y="0"/>
            <a:ext cx="6198782" cy="461665"/>
            <a:chOff x="0" y="0"/>
            <a:chExt cx="6198782" cy="461665"/>
          </a:xfrm>
        </p:grpSpPr>
        <p:sp>
          <p:nvSpPr>
            <p:cNvPr id="7" name="CaixaDeTexto 8">
              <a:extLst>
                <a:ext uri="{FF2B5EF4-FFF2-40B4-BE49-F238E27FC236}">
                  <a16:creationId xmlns:a16="http://schemas.microsoft.com/office/drawing/2014/main" id="{9138EC31-A4A5-743E-4DD8-65DB91D76D45}"/>
                </a:ext>
              </a:extLst>
            </p:cNvPr>
            <p:cNvSpPr txBox="1"/>
            <p:nvPr/>
          </p:nvSpPr>
          <p:spPr>
            <a:xfrm>
              <a:off x="0" y="0"/>
              <a:ext cx="6198782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/>
                </a:rPr>
                <a:t>SELEÇÃO DE PRODUTOS</a:t>
              </a:r>
              <a:endParaRPr lang="pt-BR" dirty="0"/>
            </a:p>
          </p:txBody>
        </p:sp>
        <p:cxnSp>
          <p:nvCxnSpPr>
            <p:cNvPr id="9" name="Straight Connector 17">
              <a:extLst>
                <a:ext uri="{FF2B5EF4-FFF2-40B4-BE49-F238E27FC236}">
                  <a16:creationId xmlns:a16="http://schemas.microsoft.com/office/drawing/2014/main" id="{5B793D26-0F8B-CDC9-5717-3B3254E90B99}"/>
                </a:ext>
              </a:extLst>
            </p:cNvPr>
            <p:cNvCxnSpPr>
              <a:cxnSpLocks/>
            </p:cNvCxnSpPr>
            <p:nvPr/>
          </p:nvCxnSpPr>
          <p:spPr>
            <a:xfrm>
              <a:off x="111093" y="407015"/>
              <a:ext cx="3024001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670629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01287-DEDD-B412-8A69-D652D2FBF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98DE6C27-F63C-9E07-B7BE-D4B2CA29D9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3" name="Arredondar Retângulo em um Canto Diagonal 14">
            <a:extLst>
              <a:ext uri="{FF2B5EF4-FFF2-40B4-BE49-F238E27FC236}">
                <a16:creationId xmlns:a16="http://schemas.microsoft.com/office/drawing/2014/main" id="{49158C44-28B8-A212-B3CF-9647B353C9FE}"/>
              </a:ext>
            </a:extLst>
          </p:cNvPr>
          <p:cNvSpPr>
            <a:spLocks/>
          </p:cNvSpPr>
          <p:nvPr/>
        </p:nvSpPr>
        <p:spPr>
          <a:xfrm>
            <a:off x="8885690" y="2945220"/>
            <a:ext cx="2406086" cy="2814172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Caso a portabilidade apresente alguma inconsistência serão apresentas as mensagens informativas, conforme próximo slide.</a:t>
            </a:r>
          </a:p>
          <a:p>
            <a:pPr algn="ctr"/>
            <a:br>
              <a:rPr lang="pt-BR" sz="1200" dirty="0">
                <a:solidFill>
                  <a:schemeClr val="tx1"/>
                </a:solidFill>
                <a:latin typeface="AMX" pitchFamily="2" charset="0"/>
              </a:rPr>
            </a:br>
            <a:r>
              <a:rPr lang="pt-BR" sz="1200" b="1" dirty="0">
                <a:solidFill>
                  <a:schemeClr val="tx1"/>
                </a:solidFill>
                <a:latin typeface="AMX" pitchFamily="2" charset="0"/>
              </a:rPr>
              <a:t>Atenção à mensagem de inconsistência apresentada.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7981C960-6CF3-331A-E389-8E7E47C16402}"/>
              </a:ext>
            </a:extLst>
          </p:cNvPr>
          <p:cNvGrpSpPr/>
          <p:nvPr/>
        </p:nvGrpSpPr>
        <p:grpSpPr>
          <a:xfrm>
            <a:off x="0" y="0"/>
            <a:ext cx="6198782" cy="461665"/>
            <a:chOff x="0" y="0"/>
            <a:chExt cx="6198782" cy="461665"/>
          </a:xfrm>
        </p:grpSpPr>
        <p:sp>
          <p:nvSpPr>
            <p:cNvPr id="7" name="CaixaDeTexto 8">
              <a:extLst>
                <a:ext uri="{FF2B5EF4-FFF2-40B4-BE49-F238E27FC236}">
                  <a16:creationId xmlns:a16="http://schemas.microsoft.com/office/drawing/2014/main" id="{60200AD9-4943-908B-0899-F5BBCB73B785}"/>
                </a:ext>
              </a:extLst>
            </p:cNvPr>
            <p:cNvSpPr txBox="1"/>
            <p:nvPr/>
          </p:nvSpPr>
          <p:spPr>
            <a:xfrm>
              <a:off x="0" y="0"/>
              <a:ext cx="6198782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/>
                </a:rPr>
                <a:t>SELEÇÃO DE PRODUTOS</a:t>
              </a:r>
              <a:endParaRPr lang="pt-BR" dirty="0"/>
            </a:p>
          </p:txBody>
        </p:sp>
        <p:cxnSp>
          <p:nvCxnSpPr>
            <p:cNvPr id="8" name="Straight Connector 17">
              <a:extLst>
                <a:ext uri="{FF2B5EF4-FFF2-40B4-BE49-F238E27FC236}">
                  <a16:creationId xmlns:a16="http://schemas.microsoft.com/office/drawing/2014/main" id="{D5CA24A0-74EC-B45B-9B96-2E3D92DFEE82}"/>
                </a:ext>
              </a:extLst>
            </p:cNvPr>
            <p:cNvCxnSpPr>
              <a:cxnSpLocks/>
            </p:cNvCxnSpPr>
            <p:nvPr/>
          </p:nvCxnSpPr>
          <p:spPr>
            <a:xfrm>
              <a:off x="111093" y="407015"/>
              <a:ext cx="3024001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47F65F32-0BB4-B91D-6EFD-9B1DFA46837C}"/>
              </a:ext>
            </a:extLst>
          </p:cNvPr>
          <p:cNvGrpSpPr/>
          <p:nvPr/>
        </p:nvGrpSpPr>
        <p:grpSpPr>
          <a:xfrm>
            <a:off x="1401235" y="838200"/>
            <a:ext cx="6860263" cy="5436427"/>
            <a:chOff x="742017" y="929793"/>
            <a:chExt cx="6252199" cy="5081127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F65AC596-1F42-7ADA-0AFA-BF6C51BEAB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017" y="929793"/>
              <a:ext cx="6252199" cy="50811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7E1D1CD2-6A1B-343C-F0AE-C7B15ECFFF7B}"/>
                </a:ext>
              </a:extLst>
            </p:cNvPr>
            <p:cNvSpPr/>
            <p:nvPr/>
          </p:nvSpPr>
          <p:spPr>
            <a:xfrm>
              <a:off x="829340" y="4167963"/>
              <a:ext cx="3262370" cy="446567"/>
            </a:xfrm>
            <a:prstGeom prst="rect">
              <a:avLst/>
            </a:prstGeom>
            <a:noFill/>
            <a:ln w="28575">
              <a:solidFill>
                <a:srgbClr val="9E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9229524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8DDF3-7629-2CA9-2EFB-C4AE765B5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73772280-0BDD-31C4-00AB-465929E05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3" name="Arredondar Retângulo em um Canto Diagonal 14">
            <a:extLst>
              <a:ext uri="{FF2B5EF4-FFF2-40B4-BE49-F238E27FC236}">
                <a16:creationId xmlns:a16="http://schemas.microsoft.com/office/drawing/2014/main" id="{33889247-5C17-AAC7-C493-B288FAF301D0}"/>
              </a:ext>
            </a:extLst>
          </p:cNvPr>
          <p:cNvSpPr>
            <a:spLocks/>
          </p:cNvSpPr>
          <p:nvPr/>
        </p:nvSpPr>
        <p:spPr>
          <a:xfrm>
            <a:off x="748197" y="830997"/>
            <a:ext cx="10128909" cy="5800061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300" b="1" dirty="0">
                <a:solidFill>
                  <a:schemeClr val="tx1"/>
                </a:solidFill>
                <a:latin typeface="AMX" pitchFamily="2" charset="0"/>
              </a:rPr>
              <a:t>Caso a portabilidade apresente alguma inconsistência serão apresentas as mensagens: </a:t>
            </a:r>
            <a:r>
              <a:rPr lang="pt-BR" sz="1300" dirty="0">
                <a:solidFill>
                  <a:schemeClr val="tx1"/>
                </a:solidFill>
                <a:latin typeface="AMX" pitchFamily="2" charset="0"/>
              </a:rPr>
              <a:t>“O número informado já foi adicionado como linha de portabilidade”.</a:t>
            </a:r>
            <a:br>
              <a:rPr lang="pt-BR" sz="1300" dirty="0">
                <a:solidFill>
                  <a:schemeClr val="tx1"/>
                </a:solidFill>
                <a:latin typeface="AMX" pitchFamily="2" charset="0"/>
              </a:rPr>
            </a:br>
            <a:endParaRPr lang="pt-BR" sz="1300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300" b="1" dirty="0">
                <a:solidFill>
                  <a:schemeClr val="tx1"/>
                </a:solidFill>
                <a:latin typeface="AMX" pitchFamily="2" charset="0"/>
              </a:rPr>
              <a:t>Caso a linha seja Claro, será apresentada a mensagem</a:t>
            </a:r>
            <a:r>
              <a:rPr lang="pt-BR" sz="1300" dirty="0">
                <a:solidFill>
                  <a:schemeClr val="tx1"/>
                </a:solidFill>
                <a:latin typeface="AMX" pitchFamily="2" charset="0"/>
              </a:rPr>
              <a:t>: “A portabilidade não pode ser efetuada, número de telefone ativo na base”.</a:t>
            </a:r>
          </a:p>
          <a:p>
            <a:endParaRPr lang="pt-BR" sz="1300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300" b="1" dirty="0">
                <a:solidFill>
                  <a:schemeClr val="tx1"/>
                </a:solidFill>
                <a:latin typeface="AMX" pitchFamily="2" charset="0"/>
              </a:rPr>
              <a:t>Caso tenha uma bilhete ativo ou andamento</a:t>
            </a:r>
            <a:r>
              <a:rPr lang="pt-BR" sz="1300" dirty="0">
                <a:solidFill>
                  <a:schemeClr val="tx1"/>
                </a:solidFill>
                <a:latin typeface="AMX" pitchFamily="2" charset="0"/>
              </a:rPr>
              <a:t>: “A portabilidade não pode ser efetuada, bilhete de portabilidade em andamento”.</a:t>
            </a:r>
          </a:p>
          <a:p>
            <a:endParaRPr lang="pt-BR" sz="1300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300" b="1" dirty="0">
                <a:solidFill>
                  <a:schemeClr val="tx1"/>
                </a:solidFill>
                <a:latin typeface="AMX" pitchFamily="2" charset="0"/>
              </a:rPr>
              <a:t>Caso o número não esteja ativo na operadora de origem</a:t>
            </a:r>
            <a:r>
              <a:rPr lang="pt-BR" sz="1300" dirty="0">
                <a:solidFill>
                  <a:schemeClr val="tx1"/>
                </a:solidFill>
                <a:latin typeface="AMX" pitchFamily="2" charset="0"/>
              </a:rPr>
              <a:t>: “A portabilidade não pode ser efetuada, o número de telefone informado não está ativo”.</a:t>
            </a:r>
          </a:p>
          <a:p>
            <a:endParaRPr lang="pt-BR" sz="1300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300" b="1" dirty="0">
                <a:solidFill>
                  <a:schemeClr val="tx1"/>
                </a:solidFill>
                <a:latin typeface="AMX" pitchFamily="2" charset="0"/>
              </a:rPr>
              <a:t>Se a linha pertencer a um CPF na operadora de origem</a:t>
            </a:r>
            <a:r>
              <a:rPr lang="pt-BR" sz="1300" dirty="0">
                <a:solidFill>
                  <a:schemeClr val="tx1"/>
                </a:solidFill>
                <a:latin typeface="AMX" pitchFamily="2" charset="0"/>
              </a:rPr>
              <a:t>: “A portabilidade não pode ser efetuada, titularidade do número de telefone informado pertence a um CPF”.</a:t>
            </a:r>
          </a:p>
          <a:p>
            <a:endParaRPr lang="pt-BR" sz="1300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300" b="1" dirty="0">
                <a:solidFill>
                  <a:schemeClr val="tx1"/>
                </a:solidFill>
                <a:latin typeface="AMX" pitchFamily="2" charset="0"/>
              </a:rPr>
              <a:t>Caso o número portado seja móvel</a:t>
            </a:r>
            <a:r>
              <a:rPr lang="pt-BR" sz="1300" dirty="0">
                <a:solidFill>
                  <a:schemeClr val="tx1"/>
                </a:solidFill>
                <a:latin typeface="AMX" pitchFamily="2" charset="0"/>
              </a:rPr>
              <a:t>: “A portabilidade não pode ser efetuada, o número de telefone informado não é uma linha de telefone fixo.”</a:t>
            </a:r>
          </a:p>
          <a:p>
            <a:endParaRPr lang="pt-BR" sz="1300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300" b="1" dirty="0">
                <a:solidFill>
                  <a:schemeClr val="tx1"/>
                </a:solidFill>
                <a:latin typeface="AMX" pitchFamily="2" charset="0"/>
              </a:rPr>
              <a:t>Caso seja o número de telefone temporário ou inexistente</a:t>
            </a:r>
            <a:r>
              <a:rPr lang="pt-BR" sz="1300" dirty="0">
                <a:solidFill>
                  <a:schemeClr val="tx1"/>
                </a:solidFill>
                <a:latin typeface="AMX" pitchFamily="2" charset="0"/>
              </a:rPr>
              <a:t>: “A portabilidade não pode ser efetuada, o número de telefone informado é temporário/inexistente.”</a:t>
            </a:r>
          </a:p>
          <a:p>
            <a:endParaRPr lang="pt-BR" sz="1300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300" b="1" dirty="0">
                <a:solidFill>
                  <a:schemeClr val="tx1"/>
                </a:solidFill>
                <a:latin typeface="AMX" pitchFamily="2" charset="0"/>
              </a:rPr>
              <a:t>Caso a linha seja designada a uso público</a:t>
            </a:r>
            <a:r>
              <a:rPr lang="pt-BR" sz="1300" dirty="0">
                <a:solidFill>
                  <a:schemeClr val="tx1"/>
                </a:solidFill>
                <a:latin typeface="AMX" pitchFamily="2" charset="0"/>
              </a:rPr>
              <a:t>: “A portabilidade não pode ser efetuada, o número de telefone informado é designado a uso público”.</a:t>
            </a:r>
          </a:p>
          <a:p>
            <a:endParaRPr lang="pt-BR" sz="1300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300" b="1" dirty="0">
                <a:solidFill>
                  <a:schemeClr val="tx1"/>
                </a:solidFill>
                <a:latin typeface="AMX" pitchFamily="2" charset="0"/>
              </a:rPr>
              <a:t>Caso o número preenchido seja de outro DDD</a:t>
            </a:r>
            <a:r>
              <a:rPr lang="pt-BR" sz="1300" dirty="0">
                <a:solidFill>
                  <a:schemeClr val="tx1"/>
                </a:solidFill>
                <a:latin typeface="AMX" pitchFamily="2" charset="0"/>
              </a:rPr>
              <a:t>: “A portabilidade não pode ser efetuada, o número de telefone informado não está dentro da mesma área local”.</a:t>
            </a:r>
          </a:p>
          <a:p>
            <a:endParaRPr lang="pt-BR" sz="1300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300" b="1" dirty="0">
                <a:solidFill>
                  <a:schemeClr val="tx1"/>
                </a:solidFill>
                <a:latin typeface="AMX" pitchFamily="2" charset="0"/>
              </a:rPr>
              <a:t>Em caso de divergência de titularidade na operadora doadora</a:t>
            </a:r>
            <a:r>
              <a:rPr lang="pt-BR" sz="1300" dirty="0">
                <a:solidFill>
                  <a:schemeClr val="tx1"/>
                </a:solidFill>
                <a:latin typeface="AMX" pitchFamily="2" charset="0"/>
              </a:rPr>
              <a:t>: “O número de telefone informado possui titularidade divergente”.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7981C960-6CF3-331A-E389-8E7E47C16402}"/>
              </a:ext>
            </a:extLst>
          </p:cNvPr>
          <p:cNvGrpSpPr/>
          <p:nvPr/>
        </p:nvGrpSpPr>
        <p:grpSpPr>
          <a:xfrm>
            <a:off x="-1" y="0"/>
            <a:ext cx="9932773" cy="461665"/>
            <a:chOff x="-1" y="0"/>
            <a:chExt cx="8888819" cy="461665"/>
          </a:xfrm>
        </p:grpSpPr>
        <p:sp>
          <p:nvSpPr>
            <p:cNvPr id="7" name="CaixaDeTexto 8">
              <a:extLst>
                <a:ext uri="{FF2B5EF4-FFF2-40B4-BE49-F238E27FC236}">
                  <a16:creationId xmlns:a16="http://schemas.microsoft.com/office/drawing/2014/main" id="{60200AD9-4943-908B-0899-F5BBCB73B785}"/>
                </a:ext>
              </a:extLst>
            </p:cNvPr>
            <p:cNvSpPr txBox="1"/>
            <p:nvPr/>
          </p:nvSpPr>
          <p:spPr>
            <a:xfrm>
              <a:off x="-1" y="0"/>
              <a:ext cx="8888819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/>
                <a:t>MENSAGENS INFORMATIVAS DE INCONSISTÊNCIAS NA PORTABILIDADE</a:t>
              </a:r>
            </a:p>
          </p:txBody>
        </p:sp>
        <p:cxnSp>
          <p:nvCxnSpPr>
            <p:cNvPr id="8" name="Straight Connector 17">
              <a:extLst>
                <a:ext uri="{FF2B5EF4-FFF2-40B4-BE49-F238E27FC236}">
                  <a16:creationId xmlns:a16="http://schemas.microsoft.com/office/drawing/2014/main" id="{D5CA24A0-74EC-B45B-9B96-2E3D92DFEE82}"/>
                </a:ext>
              </a:extLst>
            </p:cNvPr>
            <p:cNvCxnSpPr>
              <a:cxnSpLocks/>
            </p:cNvCxnSpPr>
            <p:nvPr/>
          </p:nvCxnSpPr>
          <p:spPr>
            <a:xfrm>
              <a:off x="73033" y="415498"/>
              <a:ext cx="7893001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862898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A91BB-981A-A8D5-B17F-AE8E310BD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258E236C-342B-4B39-C120-E1B8E239B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5" name="Arredondar Retângulo em um Canto Diagonal 14">
            <a:extLst>
              <a:ext uri="{FF2B5EF4-FFF2-40B4-BE49-F238E27FC236}">
                <a16:creationId xmlns:a16="http://schemas.microsoft.com/office/drawing/2014/main" id="{7ADD5F1A-EFA6-0C3F-BE7B-78C5C3A3FCCB}"/>
              </a:ext>
            </a:extLst>
          </p:cNvPr>
          <p:cNvSpPr>
            <a:spLocks/>
          </p:cNvSpPr>
          <p:nvPr/>
        </p:nvSpPr>
        <p:spPr>
          <a:xfrm>
            <a:off x="9037428" y="4253557"/>
            <a:ext cx="2453487" cy="678398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Clique em </a:t>
            </a:r>
            <a:r>
              <a:rPr lang="pt-BR" sz="1400" b="1" dirty="0">
                <a:solidFill>
                  <a:schemeClr val="tx1"/>
                </a:solidFill>
                <a:latin typeface="AMX" pitchFamily="2" charset="0"/>
              </a:rPr>
              <a:t>Próximo.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EBE43436-1131-4FCC-ACC7-484DF25A1308}"/>
              </a:ext>
            </a:extLst>
          </p:cNvPr>
          <p:cNvGrpSpPr/>
          <p:nvPr/>
        </p:nvGrpSpPr>
        <p:grpSpPr>
          <a:xfrm>
            <a:off x="559894" y="929793"/>
            <a:ext cx="7839580" cy="3662963"/>
            <a:chOff x="229671" y="1438426"/>
            <a:chExt cx="7839580" cy="3662963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8D707A1F-7130-2B79-3B7D-0C24C45C1B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242" t="1212" r="2431" b="6488"/>
            <a:stretch/>
          </p:blipFill>
          <p:spPr>
            <a:xfrm>
              <a:off x="229671" y="1438426"/>
              <a:ext cx="7839580" cy="36629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8" name="Conector de Seta Reta 7">
              <a:extLst>
                <a:ext uri="{FF2B5EF4-FFF2-40B4-BE49-F238E27FC236}">
                  <a16:creationId xmlns:a16="http://schemas.microsoft.com/office/drawing/2014/main" id="{9166691B-F084-9450-C420-03FB77DF0701}"/>
                </a:ext>
              </a:extLst>
            </p:cNvPr>
            <p:cNvCxnSpPr>
              <a:cxnSpLocks/>
            </p:cNvCxnSpPr>
            <p:nvPr/>
          </p:nvCxnSpPr>
          <p:spPr>
            <a:xfrm>
              <a:off x="6930192" y="4917893"/>
              <a:ext cx="40238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99AC194B-B5B3-3AEE-E250-3A304A90E1AD}"/>
              </a:ext>
            </a:extLst>
          </p:cNvPr>
          <p:cNvGrpSpPr/>
          <p:nvPr/>
        </p:nvGrpSpPr>
        <p:grpSpPr>
          <a:xfrm>
            <a:off x="0" y="0"/>
            <a:ext cx="6198782" cy="461665"/>
            <a:chOff x="0" y="0"/>
            <a:chExt cx="6198782" cy="461665"/>
          </a:xfrm>
        </p:grpSpPr>
        <p:sp>
          <p:nvSpPr>
            <p:cNvPr id="7" name="CaixaDeTexto 8">
              <a:extLst>
                <a:ext uri="{FF2B5EF4-FFF2-40B4-BE49-F238E27FC236}">
                  <a16:creationId xmlns:a16="http://schemas.microsoft.com/office/drawing/2014/main" id="{026EA531-BE57-80B4-0456-0C7596F54DF8}"/>
                </a:ext>
              </a:extLst>
            </p:cNvPr>
            <p:cNvSpPr txBox="1"/>
            <p:nvPr/>
          </p:nvSpPr>
          <p:spPr>
            <a:xfrm>
              <a:off x="0" y="0"/>
              <a:ext cx="6198782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/>
                </a:rPr>
                <a:t>PORTABILIDADE</a:t>
              </a:r>
              <a:endParaRPr lang="pt-BR" dirty="0"/>
            </a:p>
          </p:txBody>
        </p:sp>
        <p:cxnSp>
          <p:nvCxnSpPr>
            <p:cNvPr id="9" name="Straight Connector 17">
              <a:extLst>
                <a:ext uri="{FF2B5EF4-FFF2-40B4-BE49-F238E27FC236}">
                  <a16:creationId xmlns:a16="http://schemas.microsoft.com/office/drawing/2014/main" id="{5539A9B1-EE22-38F7-8CDD-4669970A0648}"/>
                </a:ext>
              </a:extLst>
            </p:cNvPr>
            <p:cNvCxnSpPr>
              <a:cxnSpLocks/>
            </p:cNvCxnSpPr>
            <p:nvPr/>
          </p:nvCxnSpPr>
          <p:spPr>
            <a:xfrm>
              <a:off x="83067" y="387237"/>
              <a:ext cx="2124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631608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849A0-6768-FB02-6E35-D1C1508C1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C06B1970-74AF-FCD2-5FFB-501DA24D7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5" name="Arredondar Retângulo em um Canto Diagonal 14">
            <a:extLst>
              <a:ext uri="{FF2B5EF4-FFF2-40B4-BE49-F238E27FC236}">
                <a16:creationId xmlns:a16="http://schemas.microsoft.com/office/drawing/2014/main" id="{A83728D5-63F0-A5E1-E0EF-E2CD2BDA44E9}"/>
              </a:ext>
            </a:extLst>
          </p:cNvPr>
          <p:cNvSpPr>
            <a:spLocks/>
          </p:cNvSpPr>
          <p:nvPr/>
        </p:nvSpPr>
        <p:spPr>
          <a:xfrm>
            <a:off x="8850676" y="4867968"/>
            <a:ext cx="2257641" cy="650330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Clique em </a:t>
            </a:r>
            <a:r>
              <a:rPr lang="pt-BR" sz="1400" b="1" dirty="0">
                <a:solidFill>
                  <a:schemeClr val="tx1"/>
                </a:solidFill>
                <a:latin typeface="AMX" pitchFamily="2" charset="0"/>
              </a:rPr>
              <a:t>Próximo.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41D27F4E-7807-8CDC-860F-35116AA64944}"/>
              </a:ext>
            </a:extLst>
          </p:cNvPr>
          <p:cNvGrpSpPr/>
          <p:nvPr/>
        </p:nvGrpSpPr>
        <p:grpSpPr>
          <a:xfrm>
            <a:off x="930372" y="848901"/>
            <a:ext cx="7405554" cy="4318521"/>
            <a:chOff x="235390" y="1140736"/>
            <a:chExt cx="7025535" cy="3876432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3772254D-8111-E54A-43A6-E1EFEFCDA5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29" t="2194" r="2326" b="3873"/>
            <a:stretch/>
          </p:blipFill>
          <p:spPr>
            <a:xfrm>
              <a:off x="235390" y="1140736"/>
              <a:ext cx="7025535" cy="38764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8" name="Conector de Seta Reta 7">
              <a:extLst>
                <a:ext uri="{FF2B5EF4-FFF2-40B4-BE49-F238E27FC236}">
                  <a16:creationId xmlns:a16="http://schemas.microsoft.com/office/drawing/2014/main" id="{E6A417F4-B06A-B9EB-F957-B4C413B2CBD2}"/>
                </a:ext>
              </a:extLst>
            </p:cNvPr>
            <p:cNvCxnSpPr>
              <a:cxnSpLocks/>
            </p:cNvCxnSpPr>
            <p:nvPr/>
          </p:nvCxnSpPr>
          <p:spPr>
            <a:xfrm>
              <a:off x="6136108" y="4845703"/>
              <a:ext cx="40238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D31D5476-9AFF-38FD-EE0F-0A94CBBC896B}"/>
              </a:ext>
            </a:extLst>
          </p:cNvPr>
          <p:cNvGrpSpPr/>
          <p:nvPr/>
        </p:nvGrpSpPr>
        <p:grpSpPr>
          <a:xfrm>
            <a:off x="0" y="0"/>
            <a:ext cx="6198782" cy="461665"/>
            <a:chOff x="0" y="0"/>
            <a:chExt cx="6198782" cy="461665"/>
          </a:xfrm>
        </p:grpSpPr>
        <p:sp>
          <p:nvSpPr>
            <p:cNvPr id="7" name="CaixaDeTexto 8">
              <a:extLst>
                <a:ext uri="{FF2B5EF4-FFF2-40B4-BE49-F238E27FC236}">
                  <a16:creationId xmlns:a16="http://schemas.microsoft.com/office/drawing/2014/main" id="{06A82154-E793-5AC7-F4CA-38489244EDAC}"/>
                </a:ext>
              </a:extLst>
            </p:cNvPr>
            <p:cNvSpPr txBox="1"/>
            <p:nvPr/>
          </p:nvSpPr>
          <p:spPr>
            <a:xfrm>
              <a:off x="0" y="0"/>
              <a:ext cx="6198782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/>
                </a:rPr>
                <a:t>PORTABILIDADE</a:t>
              </a:r>
              <a:endParaRPr lang="pt-BR" dirty="0"/>
            </a:p>
          </p:txBody>
        </p:sp>
        <p:cxnSp>
          <p:nvCxnSpPr>
            <p:cNvPr id="9" name="Straight Connector 17">
              <a:extLst>
                <a:ext uri="{FF2B5EF4-FFF2-40B4-BE49-F238E27FC236}">
                  <a16:creationId xmlns:a16="http://schemas.microsoft.com/office/drawing/2014/main" id="{BB4ACFD0-948F-1122-59D4-CE726D427E53}"/>
                </a:ext>
              </a:extLst>
            </p:cNvPr>
            <p:cNvCxnSpPr>
              <a:cxnSpLocks/>
            </p:cNvCxnSpPr>
            <p:nvPr/>
          </p:nvCxnSpPr>
          <p:spPr>
            <a:xfrm>
              <a:off x="83067" y="387237"/>
              <a:ext cx="2124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661581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5CE33-26CE-7927-8D6C-F86C6C72B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F32EE35A-C589-C01C-415A-3B4CBB03CB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5" name="Arredondar Retângulo em um Canto Diagonal 14">
            <a:extLst>
              <a:ext uri="{FF2B5EF4-FFF2-40B4-BE49-F238E27FC236}">
                <a16:creationId xmlns:a16="http://schemas.microsoft.com/office/drawing/2014/main" id="{3B36E2DB-9112-0BD0-F7D9-C6B02F74E62B}"/>
              </a:ext>
            </a:extLst>
          </p:cNvPr>
          <p:cNvSpPr>
            <a:spLocks/>
          </p:cNvSpPr>
          <p:nvPr/>
        </p:nvSpPr>
        <p:spPr>
          <a:xfrm>
            <a:off x="9345145" y="5019162"/>
            <a:ext cx="2453487" cy="678398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Clique em </a:t>
            </a:r>
            <a:r>
              <a:rPr lang="pt-BR" sz="1400" b="1" dirty="0">
                <a:solidFill>
                  <a:schemeClr val="tx1"/>
                </a:solidFill>
                <a:latin typeface="AMX" pitchFamily="2" charset="0"/>
              </a:rPr>
              <a:t>Contratar.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7D5A40B4-62EF-90F0-C2A4-4FA4988757A9}"/>
              </a:ext>
            </a:extLst>
          </p:cNvPr>
          <p:cNvGrpSpPr/>
          <p:nvPr/>
        </p:nvGrpSpPr>
        <p:grpSpPr>
          <a:xfrm>
            <a:off x="635428" y="848902"/>
            <a:ext cx="8178963" cy="4722558"/>
            <a:chOff x="380246" y="959668"/>
            <a:chExt cx="8184332" cy="4246075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08807B51-8F7A-9BD6-D86A-F102128EBA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44" t="-1915" r="2500" b="3565"/>
            <a:stretch/>
          </p:blipFill>
          <p:spPr>
            <a:xfrm>
              <a:off x="380246" y="959668"/>
              <a:ext cx="8184332" cy="42460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8" name="Conector de Seta Reta 7">
              <a:extLst>
                <a:ext uri="{FF2B5EF4-FFF2-40B4-BE49-F238E27FC236}">
                  <a16:creationId xmlns:a16="http://schemas.microsoft.com/office/drawing/2014/main" id="{7A320FA3-F3BE-74E5-967C-968254C35212}"/>
                </a:ext>
              </a:extLst>
            </p:cNvPr>
            <p:cNvCxnSpPr>
              <a:cxnSpLocks/>
            </p:cNvCxnSpPr>
            <p:nvPr/>
          </p:nvCxnSpPr>
          <p:spPr>
            <a:xfrm>
              <a:off x="7315203" y="5014145"/>
              <a:ext cx="40238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7FB019A4-C23F-040D-B7B9-16F5A3BADE95}"/>
              </a:ext>
            </a:extLst>
          </p:cNvPr>
          <p:cNvGrpSpPr/>
          <p:nvPr/>
        </p:nvGrpSpPr>
        <p:grpSpPr>
          <a:xfrm>
            <a:off x="0" y="0"/>
            <a:ext cx="6198782" cy="461665"/>
            <a:chOff x="0" y="0"/>
            <a:chExt cx="6198782" cy="461665"/>
          </a:xfrm>
        </p:grpSpPr>
        <p:sp>
          <p:nvSpPr>
            <p:cNvPr id="7" name="CaixaDeTexto 8">
              <a:extLst>
                <a:ext uri="{FF2B5EF4-FFF2-40B4-BE49-F238E27FC236}">
                  <a16:creationId xmlns:a16="http://schemas.microsoft.com/office/drawing/2014/main" id="{3A69B633-9F5E-722F-21E7-482410DCD640}"/>
                </a:ext>
              </a:extLst>
            </p:cNvPr>
            <p:cNvSpPr txBox="1"/>
            <p:nvPr/>
          </p:nvSpPr>
          <p:spPr>
            <a:xfrm>
              <a:off x="0" y="0"/>
              <a:ext cx="6198782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/>
                </a:rPr>
                <a:t>PORTABILIDADE</a:t>
              </a:r>
              <a:endParaRPr lang="pt-BR" dirty="0"/>
            </a:p>
          </p:txBody>
        </p:sp>
        <p:cxnSp>
          <p:nvCxnSpPr>
            <p:cNvPr id="9" name="Straight Connector 17">
              <a:extLst>
                <a:ext uri="{FF2B5EF4-FFF2-40B4-BE49-F238E27FC236}">
                  <a16:creationId xmlns:a16="http://schemas.microsoft.com/office/drawing/2014/main" id="{00162E52-8CC0-3EB3-A1FE-52AB7919D6D4}"/>
                </a:ext>
              </a:extLst>
            </p:cNvPr>
            <p:cNvCxnSpPr>
              <a:cxnSpLocks/>
            </p:cNvCxnSpPr>
            <p:nvPr/>
          </p:nvCxnSpPr>
          <p:spPr>
            <a:xfrm>
              <a:off x="83067" y="387237"/>
              <a:ext cx="2124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49748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C06E7-3E6F-C442-4462-D265D163F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B7EDF187-FB9F-8EDC-00B7-7BA9D5F62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5" name="Arredondar Retângulo em um Canto Diagonal 14">
            <a:extLst>
              <a:ext uri="{FF2B5EF4-FFF2-40B4-BE49-F238E27FC236}">
                <a16:creationId xmlns:a16="http://schemas.microsoft.com/office/drawing/2014/main" id="{6D78522E-C178-1D7D-7198-0556178F2063}"/>
              </a:ext>
            </a:extLst>
          </p:cNvPr>
          <p:cNvSpPr>
            <a:spLocks/>
          </p:cNvSpPr>
          <p:nvPr/>
        </p:nvSpPr>
        <p:spPr>
          <a:xfrm>
            <a:off x="8487718" y="3429000"/>
            <a:ext cx="2890108" cy="2387480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Verifique se todos os produtos foram incluídos no carrinho.</a:t>
            </a:r>
          </a:p>
          <a:p>
            <a:endParaRPr lang="pt-BR" sz="1400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400" dirty="0">
                <a:solidFill>
                  <a:schemeClr val="tx1"/>
                </a:solidFill>
                <a:latin typeface="AMX"/>
              </a:rPr>
              <a:t>Clique em </a:t>
            </a:r>
            <a:r>
              <a:rPr lang="pt-BR" sz="1400" b="1" dirty="0">
                <a:solidFill>
                  <a:schemeClr val="tx1"/>
                </a:solidFill>
                <a:latin typeface="AMX"/>
              </a:rPr>
              <a:t>Próximo.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D74C81B5-FBEB-43C9-3E3B-45F32916793B}"/>
              </a:ext>
            </a:extLst>
          </p:cNvPr>
          <p:cNvGrpSpPr/>
          <p:nvPr/>
        </p:nvGrpSpPr>
        <p:grpSpPr>
          <a:xfrm>
            <a:off x="3798317" y="591678"/>
            <a:ext cx="3750445" cy="5879085"/>
            <a:chOff x="1629630" y="326824"/>
            <a:chExt cx="3955695" cy="6209778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5823F756-F78A-F64C-6AAC-32A286736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9630" y="326824"/>
              <a:ext cx="3955695" cy="62097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8" name="Conector de Seta Reta 7">
              <a:extLst>
                <a:ext uri="{FF2B5EF4-FFF2-40B4-BE49-F238E27FC236}">
                  <a16:creationId xmlns:a16="http://schemas.microsoft.com/office/drawing/2014/main" id="{B1410B17-682D-5BE9-4700-9F4C09F306C0}"/>
                </a:ext>
              </a:extLst>
            </p:cNvPr>
            <p:cNvCxnSpPr>
              <a:cxnSpLocks/>
            </p:cNvCxnSpPr>
            <p:nvPr/>
          </p:nvCxnSpPr>
          <p:spPr>
            <a:xfrm>
              <a:off x="3140245" y="6265429"/>
              <a:ext cx="40238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FB74376E-B2E3-5405-C1FD-28F229D423E3}"/>
              </a:ext>
            </a:extLst>
          </p:cNvPr>
          <p:cNvGrpSpPr/>
          <p:nvPr/>
        </p:nvGrpSpPr>
        <p:grpSpPr>
          <a:xfrm>
            <a:off x="0" y="0"/>
            <a:ext cx="6198782" cy="461665"/>
            <a:chOff x="0" y="0"/>
            <a:chExt cx="6198782" cy="461665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BCCD529A-EAA4-8E56-8FCB-F98932071FD1}"/>
                </a:ext>
              </a:extLst>
            </p:cNvPr>
            <p:cNvSpPr txBox="1"/>
            <p:nvPr/>
          </p:nvSpPr>
          <p:spPr>
            <a:xfrm>
              <a:off x="0" y="0"/>
              <a:ext cx="6198782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/>
                </a:rPr>
                <a:t>PORTABILIDADE E INCLUSÃO DE PRODUTOS</a:t>
              </a:r>
              <a:endParaRPr lang="pt-BR" dirty="0"/>
            </a:p>
          </p:txBody>
        </p:sp>
        <p:cxnSp>
          <p:nvCxnSpPr>
            <p:cNvPr id="10" name="Straight Connector 17">
              <a:extLst>
                <a:ext uri="{FF2B5EF4-FFF2-40B4-BE49-F238E27FC236}">
                  <a16:creationId xmlns:a16="http://schemas.microsoft.com/office/drawing/2014/main" id="{1A99B7FE-1144-9B22-541A-F5B75EB609A7}"/>
                </a:ext>
              </a:extLst>
            </p:cNvPr>
            <p:cNvCxnSpPr>
              <a:cxnSpLocks/>
            </p:cNvCxnSpPr>
            <p:nvPr/>
          </p:nvCxnSpPr>
          <p:spPr>
            <a:xfrm>
              <a:off x="83067" y="387237"/>
              <a:ext cx="5580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33180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876D3-1725-3CC7-5C00-D5C9B6F7F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7E466E15-362A-2A7B-E4CB-94F2796B92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grpSp>
        <p:nvGrpSpPr>
          <p:cNvPr id="32" name="Agrupar 31">
            <a:extLst>
              <a:ext uri="{FF2B5EF4-FFF2-40B4-BE49-F238E27FC236}">
                <a16:creationId xmlns:a16="http://schemas.microsoft.com/office/drawing/2014/main" id="{94029FF7-1B00-7139-BD05-B2E1EE49E7A1}"/>
              </a:ext>
            </a:extLst>
          </p:cNvPr>
          <p:cNvGrpSpPr/>
          <p:nvPr/>
        </p:nvGrpSpPr>
        <p:grpSpPr>
          <a:xfrm>
            <a:off x="8767805" y="2233918"/>
            <a:ext cx="3023829" cy="3798742"/>
            <a:chOff x="8386805" y="2924480"/>
            <a:chExt cx="3023829" cy="3798742"/>
          </a:xfrm>
        </p:grpSpPr>
        <p:sp>
          <p:nvSpPr>
            <p:cNvPr id="3" name="Arredondar Retângulo em um Canto Diagonal 14">
              <a:extLst>
                <a:ext uri="{FF2B5EF4-FFF2-40B4-BE49-F238E27FC236}">
                  <a16:creationId xmlns:a16="http://schemas.microsoft.com/office/drawing/2014/main" id="{9B48C77B-23FB-C663-F833-9366D45297A6}"/>
                </a:ext>
              </a:extLst>
            </p:cNvPr>
            <p:cNvSpPr>
              <a:spLocks/>
            </p:cNvSpPr>
            <p:nvPr/>
          </p:nvSpPr>
          <p:spPr>
            <a:xfrm>
              <a:off x="8386805" y="2924480"/>
              <a:ext cx="3023829" cy="3798742"/>
            </a:xfrm>
            <a:prstGeom prst="round2DiagRect">
              <a:avLst/>
            </a:prstGeom>
            <a:noFill/>
            <a:ln w="19050">
              <a:solidFill>
                <a:srgbClr val="88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AMX Light" pitchFamily="2" charset="0"/>
              </a:endParaRP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EC1CE00D-7287-4513-E0FA-2372A0C5FF41}"/>
                </a:ext>
              </a:extLst>
            </p:cNvPr>
            <p:cNvSpPr txBox="1"/>
            <p:nvPr/>
          </p:nvSpPr>
          <p:spPr>
            <a:xfrm>
              <a:off x="8654300" y="3158846"/>
              <a:ext cx="2499331" cy="332398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pt-BR" sz="1400" b="1" dirty="0">
                  <a:latin typeface="AMX" panose="020B0604020202020204"/>
                  <a:ea typeface="+mn-lt"/>
                  <a:cs typeface="+mn-lt"/>
                </a:rPr>
                <a:t>Conheça as opções do Menu:</a:t>
              </a:r>
              <a:endParaRPr lang="pt-BR" sz="1400" dirty="0">
                <a:latin typeface="AMX" panose="020B0604020202020204"/>
                <a:ea typeface="+mn-lt"/>
                <a:cs typeface="+mn-lt"/>
              </a:endParaRPr>
            </a:p>
            <a:p>
              <a:endParaRPr lang="pt-BR" sz="1400" dirty="0">
                <a:latin typeface="AMX" panose="020B0604020202020204"/>
                <a:ea typeface="+mn-lt"/>
                <a:cs typeface="+mn-lt"/>
              </a:endParaRPr>
            </a:p>
            <a:p>
              <a:pPr marL="342900" indent="-342900">
                <a:buAutoNum type="arabicPeriod"/>
              </a:pPr>
              <a:r>
                <a:rPr lang="pt-BR" sz="1400" b="1" dirty="0">
                  <a:latin typeface="AMX" panose="020B0604020202020204"/>
                  <a:ea typeface="+mn-lt"/>
                  <a:cs typeface="+mn-lt"/>
                </a:rPr>
                <a:t>Clique na seta </a:t>
              </a:r>
              <a:r>
                <a:rPr lang="pt-BR" sz="1400" dirty="0">
                  <a:latin typeface="AMX" panose="020B0604020202020204"/>
                  <a:ea typeface="+mn-lt"/>
                  <a:cs typeface="+mn-lt"/>
                </a:rPr>
                <a:t>para exibir as opções do </a:t>
              </a:r>
              <a:r>
                <a:rPr lang="pt-BR" sz="1400" b="1" dirty="0">
                  <a:latin typeface="AMX" panose="020B0604020202020204"/>
                  <a:ea typeface="+mn-lt"/>
                  <a:cs typeface="+mn-lt"/>
                </a:rPr>
                <a:t>Menu;</a:t>
              </a:r>
              <a:br>
                <a:rPr lang="pt-BR" sz="1400" b="1" dirty="0">
                  <a:latin typeface="AMX" panose="020B0604020202020204"/>
                  <a:ea typeface="+mn-lt"/>
                  <a:cs typeface="+mn-lt"/>
                </a:rPr>
              </a:br>
              <a:endParaRPr lang="pt-BR" sz="1400" b="1" dirty="0">
                <a:latin typeface="AMX" panose="020B0604020202020204"/>
                <a:ea typeface="+mn-lt"/>
                <a:cs typeface="+mn-lt"/>
              </a:endParaRPr>
            </a:p>
            <a:p>
              <a:pPr marL="342900" indent="-342900">
                <a:buAutoNum type="arabicPeriod"/>
              </a:pPr>
              <a:r>
                <a:rPr lang="pt-BR" sz="1400" b="1" dirty="0">
                  <a:latin typeface="AMX" panose="020B0604020202020204"/>
                  <a:ea typeface="+mn-lt"/>
                  <a:cs typeface="+mn-lt"/>
                </a:rPr>
                <a:t>Buscar Cliente: </a:t>
              </a:r>
              <a:r>
                <a:rPr lang="pt-BR" sz="1400" dirty="0">
                  <a:latin typeface="AMX" panose="020B0604020202020204"/>
                  <a:ea typeface="+mn-lt"/>
                  <a:cs typeface="+mn-lt"/>
                </a:rPr>
                <a:t>É utilizado para consultar o CNPJ e </a:t>
              </a:r>
              <a:r>
                <a:rPr lang="pt-BR" sz="1400" b="1" dirty="0">
                  <a:latin typeface="AMX" panose="020B0604020202020204"/>
                  <a:ea typeface="+mn-lt"/>
                  <a:cs typeface="+mn-lt"/>
                </a:rPr>
                <a:t>iniciar Pedido;</a:t>
              </a:r>
              <a:br>
                <a:rPr lang="pt-BR" sz="1400" b="1" dirty="0">
                  <a:latin typeface="AMX" panose="020B0604020202020204"/>
                  <a:ea typeface="+mn-lt"/>
                  <a:cs typeface="+mn-lt"/>
                </a:rPr>
              </a:br>
              <a:endParaRPr lang="pt-BR" sz="1400" dirty="0">
                <a:latin typeface="AMX" panose="020B0604020202020204"/>
                <a:ea typeface="+mn-lt"/>
                <a:cs typeface="+mn-lt"/>
              </a:endParaRPr>
            </a:p>
            <a:p>
              <a:pPr marL="342900" indent="-342900">
                <a:buAutoNum type="arabicPeriod"/>
              </a:pPr>
              <a:r>
                <a:rPr lang="pt-BR" sz="1400" b="1" dirty="0">
                  <a:latin typeface="AMX" panose="020B0604020202020204"/>
                  <a:ea typeface="+mn-lt"/>
                  <a:cs typeface="+mn-lt"/>
                </a:rPr>
                <a:t>Pedidos: </a:t>
              </a:r>
              <a:r>
                <a:rPr lang="pt-BR" sz="1400" dirty="0">
                  <a:latin typeface="AMX" panose="020B0604020202020204"/>
                  <a:ea typeface="+mn-lt"/>
                  <a:cs typeface="+mn-lt"/>
                </a:rPr>
                <a:t>Consulta de </a:t>
              </a:r>
              <a:r>
                <a:rPr lang="pt-BR" sz="1400" b="1" dirty="0">
                  <a:latin typeface="AMX" panose="020B0604020202020204"/>
                  <a:ea typeface="+mn-lt"/>
                  <a:cs typeface="+mn-lt"/>
                </a:rPr>
                <a:t>Pedidos criados;</a:t>
              </a:r>
              <a:endParaRPr lang="pt-BR" sz="1400" dirty="0">
                <a:latin typeface="AMX" panose="020B0604020202020204"/>
                <a:ea typeface="+mn-lt"/>
                <a:cs typeface="+mn-lt"/>
              </a:endParaRPr>
            </a:p>
            <a:p>
              <a:pPr marL="342900" indent="-342900">
                <a:buAutoNum type="arabicPeriod"/>
              </a:pPr>
              <a:endParaRPr lang="pt-BR" sz="1400" b="1" dirty="0">
                <a:latin typeface="AMX" panose="020B0604020202020204"/>
              </a:endParaRPr>
            </a:p>
            <a:p>
              <a:pPr marL="342900" indent="-342900">
                <a:buAutoNum type="arabicPeriod"/>
              </a:pPr>
              <a:r>
                <a:rPr lang="pt-BR" sz="1400" b="1" dirty="0">
                  <a:latin typeface="AMX" panose="020B0604020202020204"/>
                </a:rPr>
                <a:t>Relatórios</a:t>
              </a:r>
              <a:r>
                <a:rPr lang="pt-BR" sz="1400" dirty="0">
                  <a:latin typeface="AMX" panose="020B0604020202020204"/>
                </a:rPr>
                <a:t>: É possível extrair relatórios de Pedidos.</a:t>
              </a:r>
              <a:endParaRPr lang="pt-BR" sz="1400" i="1" dirty="0">
                <a:latin typeface="AMX" panose="020B0604020202020204"/>
              </a:endParaRPr>
            </a:p>
          </p:txBody>
        </p:sp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BA1E060E-DFEB-CE82-6A6F-EDB527A78A7C}"/>
              </a:ext>
            </a:extLst>
          </p:cNvPr>
          <p:cNvGrpSpPr/>
          <p:nvPr/>
        </p:nvGrpSpPr>
        <p:grpSpPr>
          <a:xfrm>
            <a:off x="350881" y="810650"/>
            <a:ext cx="8134882" cy="3946451"/>
            <a:chOff x="196100" y="1691713"/>
            <a:chExt cx="8051539" cy="3553545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F415262C-0C61-690F-E313-53FBC4621F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3550" r="30005" b="31505"/>
            <a:stretch/>
          </p:blipFill>
          <p:spPr>
            <a:xfrm>
              <a:off x="196100" y="1691713"/>
              <a:ext cx="8051539" cy="35535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ADA6E78C-59A4-CA76-8FF5-5949DA1C8C8E}"/>
                </a:ext>
              </a:extLst>
            </p:cNvPr>
            <p:cNvSpPr/>
            <p:nvPr/>
          </p:nvSpPr>
          <p:spPr>
            <a:xfrm>
              <a:off x="2987305" y="2044837"/>
              <a:ext cx="338616" cy="291791"/>
            </a:xfrm>
            <a:prstGeom prst="rect">
              <a:avLst/>
            </a:prstGeom>
            <a:noFill/>
            <a:ln w="38100">
              <a:solidFill>
                <a:srgbClr val="88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8A23D128-67EF-36BE-18DC-369A29254791}"/>
                </a:ext>
              </a:extLst>
            </p:cNvPr>
            <p:cNvSpPr/>
            <p:nvPr/>
          </p:nvSpPr>
          <p:spPr>
            <a:xfrm>
              <a:off x="2151441" y="2717223"/>
              <a:ext cx="1174479" cy="276191"/>
            </a:xfrm>
            <a:prstGeom prst="rect">
              <a:avLst/>
            </a:prstGeom>
            <a:noFill/>
            <a:ln w="38100">
              <a:solidFill>
                <a:srgbClr val="88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3D993FC0-7037-4C65-8ACE-F8D76AD362DC}"/>
                </a:ext>
              </a:extLst>
            </p:cNvPr>
            <p:cNvSpPr/>
            <p:nvPr/>
          </p:nvSpPr>
          <p:spPr>
            <a:xfrm>
              <a:off x="2151441" y="3335660"/>
              <a:ext cx="1174479" cy="276191"/>
            </a:xfrm>
            <a:prstGeom prst="rect">
              <a:avLst/>
            </a:prstGeom>
            <a:noFill/>
            <a:ln w="38100">
              <a:solidFill>
                <a:srgbClr val="88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81D762EC-6A47-439D-5095-7163447917BA}"/>
                </a:ext>
              </a:extLst>
            </p:cNvPr>
            <p:cNvSpPr/>
            <p:nvPr/>
          </p:nvSpPr>
          <p:spPr>
            <a:xfrm>
              <a:off x="2151440" y="3607654"/>
              <a:ext cx="1174479" cy="276191"/>
            </a:xfrm>
            <a:prstGeom prst="rect">
              <a:avLst/>
            </a:prstGeom>
            <a:noFill/>
            <a:ln w="38100">
              <a:solidFill>
                <a:srgbClr val="88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cxnSp>
          <p:nvCxnSpPr>
            <p:cNvPr id="25" name="Conector de Seta Reta 24">
              <a:extLst>
                <a:ext uri="{FF2B5EF4-FFF2-40B4-BE49-F238E27FC236}">
                  <a16:creationId xmlns:a16="http://schemas.microsoft.com/office/drawing/2014/main" id="{D16A5E80-0C64-549F-5945-65E41411E3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00219" y="2179748"/>
              <a:ext cx="287546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de Seta Reta 25">
              <a:extLst>
                <a:ext uri="{FF2B5EF4-FFF2-40B4-BE49-F238E27FC236}">
                  <a16:creationId xmlns:a16="http://schemas.microsoft.com/office/drawing/2014/main" id="{51AD7562-DF3F-4145-9506-E69FECD3AF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08779" y="2860468"/>
              <a:ext cx="287546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de Seta Reta 26">
              <a:extLst>
                <a:ext uri="{FF2B5EF4-FFF2-40B4-BE49-F238E27FC236}">
                  <a16:creationId xmlns:a16="http://schemas.microsoft.com/office/drawing/2014/main" id="{1C7EE2BC-9BCB-AEEB-3E28-7A12064F1E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68139" y="3754548"/>
              <a:ext cx="287546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de Seta Reta 27">
              <a:extLst>
                <a:ext uri="{FF2B5EF4-FFF2-40B4-BE49-F238E27FC236}">
                  <a16:creationId xmlns:a16="http://schemas.microsoft.com/office/drawing/2014/main" id="{A72A8E63-1093-B846-E1D6-E21241BC1D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88459" y="3459908"/>
              <a:ext cx="287546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7FB9761D-3628-DB09-2186-371DE2FA4F26}"/>
              </a:ext>
            </a:extLst>
          </p:cNvPr>
          <p:cNvSpPr txBox="1"/>
          <p:nvPr/>
        </p:nvSpPr>
        <p:spPr>
          <a:xfrm>
            <a:off x="-1743" y="1383"/>
            <a:ext cx="2605243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400" b="1" dirty="0">
                <a:latin typeface="AMX"/>
              </a:rPr>
              <a:t>MENU DE OPÇÕES</a:t>
            </a:r>
          </a:p>
        </p:txBody>
      </p:sp>
      <p:cxnSp>
        <p:nvCxnSpPr>
          <p:cNvPr id="4" name="Straight Connector 17">
            <a:extLst>
              <a:ext uri="{FF2B5EF4-FFF2-40B4-BE49-F238E27FC236}">
                <a16:creationId xmlns:a16="http://schemas.microsoft.com/office/drawing/2014/main" id="{E6E02B80-507F-F6A2-1D40-6CA5BA38FA69}"/>
              </a:ext>
            </a:extLst>
          </p:cNvPr>
          <p:cNvCxnSpPr>
            <a:cxnSpLocks/>
          </p:cNvCxnSpPr>
          <p:nvPr/>
        </p:nvCxnSpPr>
        <p:spPr>
          <a:xfrm>
            <a:off x="75314" y="403521"/>
            <a:ext cx="2376000" cy="0"/>
          </a:xfrm>
          <a:prstGeom prst="line">
            <a:avLst/>
          </a:prstGeom>
          <a:ln w="28575">
            <a:solidFill>
              <a:srgbClr val="8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016078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354AF-80AB-1A4C-D392-092EAE5EB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1AB1C3D1-DDD2-57F7-3B16-6E6BAB830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57F7236A-EDCA-FCB1-0475-238A90C9532D}"/>
              </a:ext>
            </a:extLst>
          </p:cNvPr>
          <p:cNvGrpSpPr/>
          <p:nvPr/>
        </p:nvGrpSpPr>
        <p:grpSpPr>
          <a:xfrm>
            <a:off x="9090008" y="2822877"/>
            <a:ext cx="2826302" cy="3534993"/>
            <a:chOff x="8994314" y="2923953"/>
            <a:chExt cx="2826302" cy="3189768"/>
          </a:xfrm>
        </p:grpSpPr>
        <p:sp>
          <p:nvSpPr>
            <p:cNvPr id="5" name="Arredondar Retângulo em um Canto Diagonal 14">
              <a:extLst>
                <a:ext uri="{FF2B5EF4-FFF2-40B4-BE49-F238E27FC236}">
                  <a16:creationId xmlns:a16="http://schemas.microsoft.com/office/drawing/2014/main" id="{DA7ADBE8-696F-D8A9-43B1-30D6E4685DED}"/>
                </a:ext>
              </a:extLst>
            </p:cNvPr>
            <p:cNvSpPr>
              <a:spLocks/>
            </p:cNvSpPr>
            <p:nvPr/>
          </p:nvSpPr>
          <p:spPr>
            <a:xfrm>
              <a:off x="8994314" y="2923953"/>
              <a:ext cx="2826302" cy="3189768"/>
            </a:xfrm>
            <a:prstGeom prst="round2DiagRect">
              <a:avLst/>
            </a:prstGeom>
            <a:noFill/>
            <a:ln w="19050">
              <a:solidFill>
                <a:srgbClr val="88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 sz="1200" dirty="0">
                <a:solidFill>
                  <a:schemeClr val="tx1"/>
                </a:solidFill>
                <a:latin typeface="AMX" pitchFamily="2" charset="0"/>
              </a:endParaRP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F6353A95-AE16-4472-4B37-9B95A6362D23}"/>
                </a:ext>
              </a:extLst>
            </p:cNvPr>
            <p:cNvSpPr/>
            <p:nvPr/>
          </p:nvSpPr>
          <p:spPr>
            <a:xfrm>
              <a:off x="9198843" y="3205191"/>
              <a:ext cx="2417245" cy="26105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400" dirty="0">
                  <a:latin typeface="AMX" pitchFamily="2" charset="0"/>
                </a:rPr>
                <a:t>Quando houver promoção por um período especifico, o vendedor deve selecionar na tela de </a:t>
              </a:r>
              <a:r>
                <a:rPr lang="pt-BR" sz="1400" b="1" dirty="0">
                  <a:latin typeface="AMX" pitchFamily="2" charset="0"/>
                </a:rPr>
                <a:t>promoções, bônus e descontos </a:t>
              </a:r>
              <a:r>
                <a:rPr lang="pt-BR" sz="1400" dirty="0">
                  <a:latin typeface="AMX" pitchFamily="2" charset="0"/>
                </a:rPr>
                <a:t>e aplicar.</a:t>
              </a:r>
            </a:p>
            <a:p>
              <a:endParaRPr lang="pt-BR" sz="1400" b="1" dirty="0">
                <a:latin typeface="AMX" pitchFamily="2" charset="0"/>
              </a:endParaRPr>
            </a:p>
            <a:p>
              <a:r>
                <a:rPr lang="pt-BR" sz="1400" dirty="0">
                  <a:latin typeface="AMX" pitchFamily="2" charset="0"/>
                </a:rPr>
                <a:t>Clique em </a:t>
              </a:r>
              <a:r>
                <a:rPr lang="pt-BR" sz="1400" b="1" dirty="0">
                  <a:latin typeface="AMX" pitchFamily="2" charset="0"/>
                </a:rPr>
                <a:t>Aplicar</a:t>
              </a:r>
              <a:r>
                <a:rPr lang="pt-BR" sz="1400" dirty="0">
                  <a:latin typeface="AMX" pitchFamily="2" charset="0"/>
                </a:rPr>
                <a:t>.</a:t>
              </a:r>
            </a:p>
            <a:p>
              <a:endParaRPr lang="pt-BR" sz="1400" dirty="0">
                <a:latin typeface="AMX" pitchFamily="2" charset="0"/>
              </a:endParaRPr>
            </a:p>
            <a:p>
              <a:r>
                <a:rPr lang="pt-BR" sz="1400" b="1" dirty="0">
                  <a:solidFill>
                    <a:srgbClr val="C00000"/>
                  </a:solidFill>
                  <a:latin typeface="AMX" pitchFamily="2" charset="0"/>
                </a:rPr>
                <a:t>Atenção! </a:t>
              </a:r>
            </a:p>
            <a:p>
              <a:endParaRPr lang="pt-BR" sz="1400" b="1" dirty="0">
                <a:latin typeface="AMX" pitchFamily="2" charset="0"/>
              </a:endParaRPr>
            </a:p>
            <a:p>
              <a:r>
                <a:rPr lang="pt-BR" sz="1400" dirty="0">
                  <a:latin typeface="AMX" pitchFamily="2" charset="0"/>
                </a:rPr>
                <a:t>As ofertas ficarão disponíveis conforme book de oferta vigente.</a:t>
              </a:r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7C53BA38-19D4-F8C8-56E9-A7033DAB1E82}"/>
              </a:ext>
            </a:extLst>
          </p:cNvPr>
          <p:cNvGrpSpPr/>
          <p:nvPr/>
        </p:nvGrpSpPr>
        <p:grpSpPr>
          <a:xfrm>
            <a:off x="480218" y="929793"/>
            <a:ext cx="8405262" cy="4864951"/>
            <a:chOff x="575912" y="2259752"/>
            <a:chExt cx="9358300" cy="4141047"/>
          </a:xfrm>
        </p:grpSpPr>
        <p:pic>
          <p:nvPicPr>
            <p:cNvPr id="3" name="Imagem 2" descr="Interface gráfica do usuário, Aplicativo&#10;&#10;Descrição gerada automaticamente">
              <a:extLst>
                <a:ext uri="{FF2B5EF4-FFF2-40B4-BE49-F238E27FC236}">
                  <a16:creationId xmlns:a16="http://schemas.microsoft.com/office/drawing/2014/main" id="{84DFA967-39BF-5781-36E1-4DA8ADFB8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912" y="2259752"/>
              <a:ext cx="9358300" cy="41410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9" name="Conector de Seta Reta 8">
              <a:extLst>
                <a:ext uri="{FF2B5EF4-FFF2-40B4-BE49-F238E27FC236}">
                  <a16:creationId xmlns:a16="http://schemas.microsoft.com/office/drawing/2014/main" id="{D2C8984D-80C3-4B8A-D5DC-EAB0198C7A8A}"/>
                </a:ext>
              </a:extLst>
            </p:cNvPr>
            <p:cNvCxnSpPr>
              <a:cxnSpLocks/>
            </p:cNvCxnSpPr>
            <p:nvPr/>
          </p:nvCxnSpPr>
          <p:spPr>
            <a:xfrm>
              <a:off x="4343403" y="3871145"/>
              <a:ext cx="40238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4A4693EE-7103-C3F5-4476-5FD1BEF598EC}"/>
              </a:ext>
            </a:extLst>
          </p:cNvPr>
          <p:cNvGrpSpPr/>
          <p:nvPr/>
        </p:nvGrpSpPr>
        <p:grpSpPr>
          <a:xfrm>
            <a:off x="0" y="0"/>
            <a:ext cx="6198782" cy="461665"/>
            <a:chOff x="0" y="0"/>
            <a:chExt cx="6198782" cy="461665"/>
          </a:xfrm>
        </p:grpSpPr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1D6E408D-EBC3-9B31-323D-2391C2D0E9B7}"/>
                </a:ext>
              </a:extLst>
            </p:cNvPr>
            <p:cNvSpPr txBox="1"/>
            <p:nvPr/>
          </p:nvSpPr>
          <p:spPr>
            <a:xfrm>
              <a:off x="0" y="0"/>
              <a:ext cx="6198782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/>
                </a:rPr>
                <a:t>PORTABILIDADE E INCLUSÃO DE PRODUTOS</a:t>
              </a:r>
              <a:endParaRPr lang="pt-BR" dirty="0"/>
            </a:p>
          </p:txBody>
        </p:sp>
        <p:cxnSp>
          <p:nvCxnSpPr>
            <p:cNvPr id="12" name="Straight Connector 17">
              <a:extLst>
                <a:ext uri="{FF2B5EF4-FFF2-40B4-BE49-F238E27FC236}">
                  <a16:creationId xmlns:a16="http://schemas.microsoft.com/office/drawing/2014/main" id="{C40716B7-F80B-B185-D6C5-1D313647BAEC}"/>
                </a:ext>
              </a:extLst>
            </p:cNvPr>
            <p:cNvCxnSpPr>
              <a:cxnSpLocks/>
            </p:cNvCxnSpPr>
            <p:nvPr/>
          </p:nvCxnSpPr>
          <p:spPr>
            <a:xfrm>
              <a:off x="83067" y="387237"/>
              <a:ext cx="5580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35053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61E8A-1C56-70B9-B9F7-F7BEEB952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A265E7EC-089F-46B7-9C3F-C9B03CB73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B21D1731-C6AD-39CF-46E2-60CAE170713D}"/>
              </a:ext>
            </a:extLst>
          </p:cNvPr>
          <p:cNvGrpSpPr/>
          <p:nvPr/>
        </p:nvGrpSpPr>
        <p:grpSpPr>
          <a:xfrm>
            <a:off x="9325436" y="3830320"/>
            <a:ext cx="2518736" cy="1950720"/>
            <a:chOff x="9213676" y="3749040"/>
            <a:chExt cx="2518736" cy="1950720"/>
          </a:xfrm>
        </p:grpSpPr>
        <p:sp>
          <p:nvSpPr>
            <p:cNvPr id="5" name="Arredondar Retângulo em um Canto Diagonal 14">
              <a:extLst>
                <a:ext uri="{FF2B5EF4-FFF2-40B4-BE49-F238E27FC236}">
                  <a16:creationId xmlns:a16="http://schemas.microsoft.com/office/drawing/2014/main" id="{F3FC4537-895B-392A-30C3-50CAB58D43E3}"/>
                </a:ext>
              </a:extLst>
            </p:cNvPr>
            <p:cNvSpPr>
              <a:spLocks/>
            </p:cNvSpPr>
            <p:nvPr/>
          </p:nvSpPr>
          <p:spPr>
            <a:xfrm>
              <a:off x="9213676" y="3749040"/>
              <a:ext cx="2518736" cy="1950720"/>
            </a:xfrm>
            <a:prstGeom prst="round2DiagRect">
              <a:avLst/>
            </a:prstGeom>
            <a:noFill/>
            <a:ln w="19050">
              <a:solidFill>
                <a:srgbClr val="88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 sz="1400" dirty="0">
                <a:solidFill>
                  <a:schemeClr val="tx1"/>
                </a:solidFill>
                <a:latin typeface="AMX" pitchFamily="2" charset="0"/>
              </a:endParaRP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F554EFEA-6785-A70D-CCD1-CCE569C6BD17}"/>
                </a:ext>
              </a:extLst>
            </p:cNvPr>
            <p:cNvSpPr/>
            <p:nvPr/>
          </p:nvSpPr>
          <p:spPr>
            <a:xfrm>
              <a:off x="9326893" y="4166301"/>
              <a:ext cx="2292301" cy="1384995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pt-BR" sz="1400" dirty="0">
                  <a:latin typeface="AMX" pitchFamily="2" charset="0"/>
                </a:rPr>
                <a:t>Caso o produto selecionado não tiver oferta disponível, deve –se apenas seguir com o pedido.</a:t>
              </a:r>
            </a:p>
            <a:p>
              <a:endParaRPr lang="pt-BR" sz="1400" b="1" dirty="0">
                <a:latin typeface="AMX" pitchFamily="2" charset="0"/>
              </a:endParaRPr>
            </a:p>
            <a:p>
              <a:r>
                <a:rPr lang="pt-BR" sz="1400" dirty="0">
                  <a:latin typeface="AMX"/>
                </a:rPr>
                <a:t>Clique em </a:t>
              </a:r>
              <a:r>
                <a:rPr lang="pt-BR" sz="1400" b="1" dirty="0">
                  <a:latin typeface="AMX"/>
                </a:rPr>
                <a:t>Próximo.</a:t>
              </a:r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0D77751F-C248-5B3F-30D9-354D7196D75A}"/>
              </a:ext>
            </a:extLst>
          </p:cNvPr>
          <p:cNvGrpSpPr/>
          <p:nvPr/>
        </p:nvGrpSpPr>
        <p:grpSpPr>
          <a:xfrm>
            <a:off x="711621" y="929792"/>
            <a:ext cx="8229179" cy="4282287"/>
            <a:chOff x="183301" y="1411978"/>
            <a:chExt cx="7559819" cy="3400654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729E3D0D-639C-CF0E-DA03-D2262CD3B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3301" y="1411978"/>
              <a:ext cx="7559819" cy="34006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14" name="Conector de Seta Reta 13">
              <a:extLst>
                <a:ext uri="{FF2B5EF4-FFF2-40B4-BE49-F238E27FC236}">
                  <a16:creationId xmlns:a16="http://schemas.microsoft.com/office/drawing/2014/main" id="{275AD279-3921-BF4E-ABBF-655223A15CEA}"/>
                </a:ext>
              </a:extLst>
            </p:cNvPr>
            <p:cNvCxnSpPr>
              <a:cxnSpLocks/>
            </p:cNvCxnSpPr>
            <p:nvPr/>
          </p:nvCxnSpPr>
          <p:spPr>
            <a:xfrm>
              <a:off x="6220329" y="4641166"/>
              <a:ext cx="40238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512D2903-4789-8CD0-D513-9E0ABD107DEB}"/>
              </a:ext>
            </a:extLst>
          </p:cNvPr>
          <p:cNvGrpSpPr/>
          <p:nvPr/>
        </p:nvGrpSpPr>
        <p:grpSpPr>
          <a:xfrm>
            <a:off x="0" y="0"/>
            <a:ext cx="7559818" cy="461665"/>
            <a:chOff x="0" y="0"/>
            <a:chExt cx="6198782" cy="461665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E2A83C26-54D2-E118-ED6D-AF6B27A009D8}"/>
                </a:ext>
              </a:extLst>
            </p:cNvPr>
            <p:cNvSpPr txBox="1"/>
            <p:nvPr/>
          </p:nvSpPr>
          <p:spPr>
            <a:xfrm>
              <a:off x="0" y="0"/>
              <a:ext cx="6198782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/>
                </a:rPr>
                <a:t>PORTABILIDADE E INCLUSÃO DE PRODUTOS - OFERTA</a:t>
              </a:r>
              <a:endParaRPr lang="pt-BR" dirty="0"/>
            </a:p>
          </p:txBody>
        </p:sp>
        <p:cxnSp>
          <p:nvCxnSpPr>
            <p:cNvPr id="9" name="Straight Connector 17">
              <a:extLst>
                <a:ext uri="{FF2B5EF4-FFF2-40B4-BE49-F238E27FC236}">
                  <a16:creationId xmlns:a16="http://schemas.microsoft.com/office/drawing/2014/main" id="{64D44003-3936-88ED-96B9-7CB7D6E36AE4}"/>
                </a:ext>
              </a:extLst>
            </p:cNvPr>
            <p:cNvCxnSpPr>
              <a:cxnSpLocks/>
            </p:cNvCxnSpPr>
            <p:nvPr/>
          </p:nvCxnSpPr>
          <p:spPr>
            <a:xfrm>
              <a:off x="83067" y="387237"/>
              <a:ext cx="5580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26B0315C-557D-F25E-2BD9-B4246CADE8A5}"/>
              </a:ext>
            </a:extLst>
          </p:cNvPr>
          <p:cNvCxnSpPr>
            <a:cxnSpLocks/>
          </p:cNvCxnSpPr>
          <p:nvPr/>
        </p:nvCxnSpPr>
        <p:spPr>
          <a:xfrm>
            <a:off x="507300" y="2364720"/>
            <a:ext cx="438012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864404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6E21C-6394-A3CD-70D7-707575BF6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5DD20F49-C8FB-C2D8-8DE5-4508ACD003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956E36B9-D048-53E0-AAC1-6F35B3B74189}"/>
              </a:ext>
            </a:extLst>
          </p:cNvPr>
          <p:cNvGrpSpPr/>
          <p:nvPr/>
        </p:nvGrpSpPr>
        <p:grpSpPr>
          <a:xfrm>
            <a:off x="0" y="0"/>
            <a:ext cx="8229600" cy="830997"/>
            <a:chOff x="0" y="0"/>
            <a:chExt cx="6198782" cy="830997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F4CB37A7-D743-F7B2-2DBC-C82780E699A5}"/>
                </a:ext>
              </a:extLst>
            </p:cNvPr>
            <p:cNvSpPr txBox="1"/>
            <p:nvPr/>
          </p:nvSpPr>
          <p:spPr>
            <a:xfrm>
              <a:off x="0" y="0"/>
              <a:ext cx="6198782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/>
                </a:rPr>
                <a:t>PORTABILIDADE E INCLUSÃO DE PRODUTOS - PAGAMENTO</a:t>
              </a:r>
              <a:endParaRPr lang="pt-BR" dirty="0"/>
            </a:p>
          </p:txBody>
        </p:sp>
        <p:cxnSp>
          <p:nvCxnSpPr>
            <p:cNvPr id="10" name="Straight Connector 17">
              <a:extLst>
                <a:ext uri="{FF2B5EF4-FFF2-40B4-BE49-F238E27FC236}">
                  <a16:creationId xmlns:a16="http://schemas.microsoft.com/office/drawing/2014/main" id="{323C26CA-2ED7-73AA-4B05-B69F95EACE52}"/>
                </a:ext>
              </a:extLst>
            </p:cNvPr>
            <p:cNvCxnSpPr>
              <a:cxnSpLocks/>
            </p:cNvCxnSpPr>
            <p:nvPr/>
          </p:nvCxnSpPr>
          <p:spPr>
            <a:xfrm>
              <a:off x="83067" y="387237"/>
              <a:ext cx="5580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93E8360E-0626-C8E8-87E4-54F96C290BA2}"/>
              </a:ext>
            </a:extLst>
          </p:cNvPr>
          <p:cNvGrpSpPr/>
          <p:nvPr/>
        </p:nvGrpSpPr>
        <p:grpSpPr>
          <a:xfrm>
            <a:off x="846014" y="929793"/>
            <a:ext cx="7893725" cy="4598606"/>
            <a:chOff x="608770" y="1061049"/>
            <a:chExt cx="9056181" cy="5072332"/>
          </a:xfrm>
        </p:grpSpPr>
        <p:pic>
          <p:nvPicPr>
            <p:cNvPr id="4" name="Imagem 3" descr="Interface gráfica do usuário, Aplicativo&#10;&#10;O conteúdo gerado por IA pode estar incorreto.">
              <a:extLst>
                <a:ext uri="{FF2B5EF4-FFF2-40B4-BE49-F238E27FC236}">
                  <a16:creationId xmlns:a16="http://schemas.microsoft.com/office/drawing/2014/main" id="{E977DFE8-92A7-24ED-9945-553404E32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8770" y="1061049"/>
              <a:ext cx="9056181" cy="50723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FD2B91F5-DF3F-F22F-AAC8-AE1E6E3FD629}"/>
                </a:ext>
              </a:extLst>
            </p:cNvPr>
            <p:cNvSpPr/>
            <p:nvPr/>
          </p:nvSpPr>
          <p:spPr>
            <a:xfrm>
              <a:off x="695394" y="1626819"/>
              <a:ext cx="2184740" cy="566150"/>
            </a:xfrm>
            <a:prstGeom prst="rect">
              <a:avLst/>
            </a:prstGeom>
            <a:noFill/>
            <a:ln w="28575">
              <a:solidFill>
                <a:srgbClr val="9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6CB66803-67EC-4D2E-7647-A573E401D147}"/>
                </a:ext>
              </a:extLst>
            </p:cNvPr>
            <p:cNvSpPr/>
            <p:nvPr/>
          </p:nvSpPr>
          <p:spPr>
            <a:xfrm>
              <a:off x="695393" y="2758739"/>
              <a:ext cx="2394315" cy="908486"/>
            </a:xfrm>
            <a:prstGeom prst="rect">
              <a:avLst/>
            </a:prstGeom>
            <a:noFill/>
            <a:ln w="28575">
              <a:solidFill>
                <a:srgbClr val="9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C3FA6BBF-9242-8F7C-1AD5-6A90657CB254}"/>
                </a:ext>
              </a:extLst>
            </p:cNvPr>
            <p:cNvSpPr/>
            <p:nvPr/>
          </p:nvSpPr>
          <p:spPr>
            <a:xfrm>
              <a:off x="7363325" y="2646832"/>
              <a:ext cx="2184935" cy="2233176"/>
            </a:xfrm>
            <a:prstGeom prst="rect">
              <a:avLst/>
            </a:prstGeom>
            <a:noFill/>
            <a:ln w="28575">
              <a:solidFill>
                <a:srgbClr val="9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AF551D28-862D-6DB5-24CC-5A433FABD25B}"/>
                </a:ext>
              </a:extLst>
            </p:cNvPr>
            <p:cNvSpPr/>
            <p:nvPr/>
          </p:nvSpPr>
          <p:spPr>
            <a:xfrm>
              <a:off x="695393" y="5081839"/>
              <a:ext cx="2184740" cy="715111"/>
            </a:xfrm>
            <a:prstGeom prst="rect">
              <a:avLst/>
            </a:prstGeom>
            <a:noFill/>
            <a:ln w="28575">
              <a:solidFill>
                <a:srgbClr val="9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71678881-2C5E-819F-5425-186ADC4542D5}"/>
                </a:ext>
              </a:extLst>
            </p:cNvPr>
            <p:cNvSpPr/>
            <p:nvPr/>
          </p:nvSpPr>
          <p:spPr>
            <a:xfrm>
              <a:off x="695393" y="3949920"/>
              <a:ext cx="1133407" cy="566150"/>
            </a:xfrm>
            <a:prstGeom prst="rect">
              <a:avLst/>
            </a:prstGeom>
            <a:noFill/>
            <a:ln w="28575">
              <a:solidFill>
                <a:srgbClr val="9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05B6B2EA-14DA-DDCA-977D-925137EEF910}"/>
              </a:ext>
            </a:extLst>
          </p:cNvPr>
          <p:cNvGrpSpPr/>
          <p:nvPr/>
        </p:nvGrpSpPr>
        <p:grpSpPr>
          <a:xfrm>
            <a:off x="9177960" y="4276045"/>
            <a:ext cx="2518736" cy="1242194"/>
            <a:chOff x="9213676" y="3749040"/>
            <a:chExt cx="2518736" cy="1950720"/>
          </a:xfrm>
        </p:grpSpPr>
        <p:sp>
          <p:nvSpPr>
            <p:cNvPr id="19" name="Arredondar Retângulo em um Canto Diagonal 14">
              <a:extLst>
                <a:ext uri="{FF2B5EF4-FFF2-40B4-BE49-F238E27FC236}">
                  <a16:creationId xmlns:a16="http://schemas.microsoft.com/office/drawing/2014/main" id="{17824BC9-CDE9-E8AD-1F3D-F0C6565B8DB5}"/>
                </a:ext>
              </a:extLst>
            </p:cNvPr>
            <p:cNvSpPr>
              <a:spLocks/>
            </p:cNvSpPr>
            <p:nvPr/>
          </p:nvSpPr>
          <p:spPr>
            <a:xfrm>
              <a:off x="9213676" y="3749040"/>
              <a:ext cx="2518736" cy="1950720"/>
            </a:xfrm>
            <a:prstGeom prst="round2DiagRect">
              <a:avLst/>
            </a:prstGeom>
            <a:noFill/>
            <a:ln w="19050">
              <a:solidFill>
                <a:srgbClr val="88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 sz="1400">
                <a:solidFill>
                  <a:schemeClr val="tx1"/>
                </a:solidFill>
                <a:latin typeface="AMX" pitchFamily="2" charset="0"/>
              </a:endParaRPr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7801B4C3-2B0E-6955-886B-E18C4B2003AD}"/>
                </a:ext>
              </a:extLst>
            </p:cNvPr>
            <p:cNvSpPr/>
            <p:nvPr/>
          </p:nvSpPr>
          <p:spPr>
            <a:xfrm>
              <a:off x="9326893" y="4166301"/>
              <a:ext cx="2292301" cy="738664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pt-BR" sz="1400" dirty="0">
                  <a:latin typeface="AMX" pitchFamily="2" charset="0"/>
                </a:rPr>
                <a:t>Vamos preencher e seguir com cada etapa do pagamento.</a:t>
              </a:r>
              <a:endParaRPr lang="pt-BR" sz="1400" b="1" dirty="0">
                <a:latin typeface="AMX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9449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99A24-1127-73D5-7565-AC9F313A8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0F43F1FA-E632-23B8-00CA-239714354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grpSp>
        <p:nvGrpSpPr>
          <p:cNvPr id="21" name="Agrupar 20">
            <a:extLst>
              <a:ext uri="{FF2B5EF4-FFF2-40B4-BE49-F238E27FC236}">
                <a16:creationId xmlns:a16="http://schemas.microsoft.com/office/drawing/2014/main" id="{4E953A6B-26F9-823A-B89B-A4718E7A575C}"/>
              </a:ext>
            </a:extLst>
          </p:cNvPr>
          <p:cNvGrpSpPr/>
          <p:nvPr/>
        </p:nvGrpSpPr>
        <p:grpSpPr>
          <a:xfrm>
            <a:off x="7593272" y="2542993"/>
            <a:ext cx="3937000" cy="3489507"/>
            <a:chOff x="6662954" y="1872173"/>
            <a:chExt cx="4398638" cy="4158640"/>
          </a:xfrm>
        </p:grpSpPr>
        <p:sp>
          <p:nvSpPr>
            <p:cNvPr id="5" name="Arredondar Retângulo em um Canto Diagonal 14">
              <a:extLst>
                <a:ext uri="{FF2B5EF4-FFF2-40B4-BE49-F238E27FC236}">
                  <a16:creationId xmlns:a16="http://schemas.microsoft.com/office/drawing/2014/main" id="{0937F995-B1CD-F4B9-6384-38FD2989F4F6}"/>
                </a:ext>
              </a:extLst>
            </p:cNvPr>
            <p:cNvSpPr>
              <a:spLocks/>
            </p:cNvSpPr>
            <p:nvPr/>
          </p:nvSpPr>
          <p:spPr>
            <a:xfrm>
              <a:off x="6662954" y="1872173"/>
              <a:ext cx="4398638" cy="4158640"/>
            </a:xfrm>
            <a:prstGeom prst="round2DiagRect">
              <a:avLst>
                <a:gd name="adj1" fmla="val 16667"/>
                <a:gd name="adj2" fmla="val 427"/>
              </a:avLst>
            </a:prstGeom>
            <a:noFill/>
            <a:ln w="19050">
              <a:solidFill>
                <a:srgbClr val="88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 sz="1200" dirty="0">
                <a:solidFill>
                  <a:schemeClr val="tx1"/>
                </a:solidFill>
                <a:latin typeface="AMX" pitchFamily="2" charset="0"/>
              </a:endParaRP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58B9F8A6-B49B-4418-028E-CA1E82D08ADE}"/>
                </a:ext>
              </a:extLst>
            </p:cNvPr>
            <p:cNvSpPr txBox="1"/>
            <p:nvPr/>
          </p:nvSpPr>
          <p:spPr>
            <a:xfrm>
              <a:off x="6961979" y="2181778"/>
              <a:ext cx="4099613" cy="3704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latin typeface="AMX"/>
                </a:rPr>
                <a:t>Preenchimento método de pagamento em Debito Automático:</a:t>
              </a:r>
            </a:p>
            <a:p>
              <a:endParaRPr lang="pt-BR" sz="1400" dirty="0">
                <a:latin typeface="AMX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pt-BR" sz="1400" dirty="0">
                  <a:latin typeface="AMX" pitchFamily="2" charset="0"/>
                </a:rPr>
                <a:t>Selecione Débito Auto;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pt-BR" sz="1400" dirty="0">
                  <a:latin typeface="AMX" pitchFamily="2" charset="0"/>
                </a:rPr>
                <a:t>Selecione o melhor dia de vencimento;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pt-BR" sz="1400" dirty="0">
                  <a:latin typeface="AMX" pitchFamily="2" charset="0"/>
                </a:rPr>
                <a:t>Sinalize se o cliente foi informado da Pro rata;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pt-BR" sz="1400" dirty="0">
                  <a:latin typeface="AMX" pitchFamily="2" charset="0"/>
                </a:rPr>
                <a:t>Informe o banco;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pt-BR" sz="1400" dirty="0">
                  <a:latin typeface="AMX" pitchFamily="2" charset="0"/>
                </a:rPr>
                <a:t>Informe a agência;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pt-BR" sz="1400" dirty="0">
                  <a:latin typeface="AMX" pitchFamily="2" charset="0"/>
                </a:rPr>
                <a:t>Informe a conta;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pt-BR" sz="1400" dirty="0">
                  <a:latin typeface="AMX" pitchFamily="2" charset="0"/>
                </a:rPr>
                <a:t>Clique em </a:t>
              </a:r>
              <a:r>
                <a:rPr lang="pt-BR" sz="1400" b="1" dirty="0">
                  <a:latin typeface="AMX" pitchFamily="2" charset="0"/>
                </a:rPr>
                <a:t>Validar.</a:t>
              </a:r>
            </a:p>
            <a:p>
              <a:endParaRPr lang="pt-BR" sz="1400" b="1" dirty="0">
                <a:latin typeface="AMX" pitchFamily="2" charset="0"/>
              </a:endParaRPr>
            </a:p>
            <a:p>
              <a:r>
                <a:rPr lang="pt-BR" sz="1400" b="1" dirty="0">
                  <a:latin typeface="AMX"/>
                </a:rPr>
                <a:t>Importante: </a:t>
              </a:r>
              <a:r>
                <a:rPr lang="pt-BR" sz="1400" dirty="0">
                  <a:latin typeface="AMX"/>
                </a:rPr>
                <a:t>ao selecionar o débito automático será aplicado desconto de R$5,00.</a:t>
              </a:r>
              <a:endParaRPr lang="pt-BR" sz="1400" b="1" dirty="0">
                <a:latin typeface="AMX"/>
              </a:endParaRP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AD18659B-8174-A617-B6D4-E006F2041C48}"/>
              </a:ext>
            </a:extLst>
          </p:cNvPr>
          <p:cNvGrpSpPr/>
          <p:nvPr/>
        </p:nvGrpSpPr>
        <p:grpSpPr>
          <a:xfrm>
            <a:off x="1169613" y="830997"/>
            <a:ext cx="5624201" cy="5685578"/>
            <a:chOff x="288063" y="905354"/>
            <a:chExt cx="5624201" cy="5685578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5ED4A12A-2EFA-317D-F19F-B90CAAF514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4373" r="6132"/>
            <a:stretch/>
          </p:blipFill>
          <p:spPr>
            <a:xfrm>
              <a:off x="288063" y="905354"/>
              <a:ext cx="5624201" cy="56855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29" name="Conector de Seta Reta 28">
              <a:extLst>
                <a:ext uri="{FF2B5EF4-FFF2-40B4-BE49-F238E27FC236}">
                  <a16:creationId xmlns:a16="http://schemas.microsoft.com/office/drawing/2014/main" id="{2BA947F9-7C6F-D3BA-ED83-67BDFC0B987B}"/>
                </a:ext>
              </a:extLst>
            </p:cNvPr>
            <p:cNvCxnSpPr>
              <a:cxnSpLocks/>
            </p:cNvCxnSpPr>
            <p:nvPr/>
          </p:nvCxnSpPr>
          <p:spPr>
            <a:xfrm>
              <a:off x="421108" y="1717493"/>
              <a:ext cx="40238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de Seta Reta 29">
              <a:extLst>
                <a:ext uri="{FF2B5EF4-FFF2-40B4-BE49-F238E27FC236}">
                  <a16:creationId xmlns:a16="http://schemas.microsoft.com/office/drawing/2014/main" id="{18766191-82F1-C93A-268F-BB419FCDF2F8}"/>
                </a:ext>
              </a:extLst>
            </p:cNvPr>
            <p:cNvCxnSpPr>
              <a:cxnSpLocks/>
            </p:cNvCxnSpPr>
            <p:nvPr/>
          </p:nvCxnSpPr>
          <p:spPr>
            <a:xfrm>
              <a:off x="356940" y="2772261"/>
              <a:ext cx="40238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de Seta Reta 30">
              <a:extLst>
                <a:ext uri="{FF2B5EF4-FFF2-40B4-BE49-F238E27FC236}">
                  <a16:creationId xmlns:a16="http://schemas.microsoft.com/office/drawing/2014/main" id="{8F1DD725-FDEA-1FF8-F267-1A24D2080D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56021" y="3284621"/>
              <a:ext cx="505327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de Seta Reta 33">
              <a:extLst>
                <a:ext uri="{FF2B5EF4-FFF2-40B4-BE49-F238E27FC236}">
                  <a16:creationId xmlns:a16="http://schemas.microsoft.com/office/drawing/2014/main" id="{C9866A2B-8283-AD84-9CD4-50DEFF122FE9}"/>
                </a:ext>
              </a:extLst>
            </p:cNvPr>
            <p:cNvCxnSpPr>
              <a:cxnSpLocks/>
            </p:cNvCxnSpPr>
            <p:nvPr/>
          </p:nvCxnSpPr>
          <p:spPr>
            <a:xfrm>
              <a:off x="505326" y="4925914"/>
              <a:ext cx="229935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de Seta Reta 35">
              <a:extLst>
                <a:ext uri="{FF2B5EF4-FFF2-40B4-BE49-F238E27FC236}">
                  <a16:creationId xmlns:a16="http://schemas.microsoft.com/office/drawing/2014/main" id="{49CC53B5-0E33-594C-0190-1C8B8AC56261}"/>
                </a:ext>
              </a:extLst>
            </p:cNvPr>
            <p:cNvCxnSpPr>
              <a:cxnSpLocks/>
            </p:cNvCxnSpPr>
            <p:nvPr/>
          </p:nvCxnSpPr>
          <p:spPr>
            <a:xfrm>
              <a:off x="465221" y="5427230"/>
              <a:ext cx="229935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de Seta Reta 37">
              <a:extLst>
                <a:ext uri="{FF2B5EF4-FFF2-40B4-BE49-F238E27FC236}">
                  <a16:creationId xmlns:a16="http://schemas.microsoft.com/office/drawing/2014/main" id="{D1171500-C34B-B908-9E21-3293BC9DD134}"/>
                </a:ext>
              </a:extLst>
            </p:cNvPr>
            <p:cNvCxnSpPr>
              <a:cxnSpLocks/>
            </p:cNvCxnSpPr>
            <p:nvPr/>
          </p:nvCxnSpPr>
          <p:spPr>
            <a:xfrm>
              <a:off x="453190" y="6197251"/>
              <a:ext cx="229935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4CEB94FA-1209-C071-47A8-D957AE0D8FEA}"/>
              </a:ext>
            </a:extLst>
          </p:cNvPr>
          <p:cNvGrpSpPr/>
          <p:nvPr/>
        </p:nvGrpSpPr>
        <p:grpSpPr>
          <a:xfrm>
            <a:off x="0" y="0"/>
            <a:ext cx="8229600" cy="461665"/>
            <a:chOff x="0" y="0"/>
            <a:chExt cx="6198782" cy="461665"/>
          </a:xfrm>
        </p:grpSpPr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3AF55332-39B5-E6D9-1279-E0639B705FB8}"/>
                </a:ext>
              </a:extLst>
            </p:cNvPr>
            <p:cNvSpPr txBox="1"/>
            <p:nvPr/>
          </p:nvSpPr>
          <p:spPr>
            <a:xfrm>
              <a:off x="0" y="0"/>
              <a:ext cx="6198782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/>
                </a:rPr>
                <a:t>PORTABILIDADE E INCLUSÃO DE PRODUTOS - PAGAMENTO</a:t>
              </a:r>
              <a:endParaRPr lang="pt-BR" dirty="0"/>
            </a:p>
          </p:txBody>
        </p:sp>
        <p:cxnSp>
          <p:nvCxnSpPr>
            <p:cNvPr id="19" name="Straight Connector 17">
              <a:extLst>
                <a:ext uri="{FF2B5EF4-FFF2-40B4-BE49-F238E27FC236}">
                  <a16:creationId xmlns:a16="http://schemas.microsoft.com/office/drawing/2014/main" id="{9FF673FE-0BD1-9122-A8A3-7647C52A9F0C}"/>
                </a:ext>
              </a:extLst>
            </p:cNvPr>
            <p:cNvCxnSpPr>
              <a:cxnSpLocks/>
            </p:cNvCxnSpPr>
            <p:nvPr/>
          </p:nvCxnSpPr>
          <p:spPr>
            <a:xfrm>
              <a:off x="83067" y="387237"/>
              <a:ext cx="5580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9923100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36CB8-1D40-0497-D004-65AA2FBA7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58139673-05CC-5B69-F8C3-FB2FCE83D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6" name="Arredondar Retângulo em um Canto Diagonal 14">
            <a:extLst>
              <a:ext uri="{FF2B5EF4-FFF2-40B4-BE49-F238E27FC236}">
                <a16:creationId xmlns:a16="http://schemas.microsoft.com/office/drawing/2014/main" id="{A9ACF27F-41E2-666E-9D79-04B74CCF8B6F}"/>
              </a:ext>
            </a:extLst>
          </p:cNvPr>
          <p:cNvSpPr>
            <a:spLocks/>
          </p:cNvSpPr>
          <p:nvPr/>
        </p:nvSpPr>
        <p:spPr>
          <a:xfrm>
            <a:off x="8545586" y="4343407"/>
            <a:ext cx="2774372" cy="1652528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Após a validação da conta.</a:t>
            </a:r>
          </a:p>
          <a:p>
            <a:endParaRPr lang="pt-BR" sz="1400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400" dirty="0">
                <a:solidFill>
                  <a:schemeClr val="tx1"/>
                </a:solidFill>
                <a:latin typeface="AMX"/>
              </a:rPr>
              <a:t>Clique em </a:t>
            </a:r>
            <a:r>
              <a:rPr lang="pt-BR" sz="1400" b="1" dirty="0">
                <a:solidFill>
                  <a:schemeClr val="tx1"/>
                </a:solidFill>
                <a:latin typeface="AMX"/>
              </a:rPr>
              <a:t>Próximo.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35A381B0-3682-94BD-5B6D-DA9891D3CFB4}"/>
              </a:ext>
            </a:extLst>
          </p:cNvPr>
          <p:cNvGrpSpPr/>
          <p:nvPr/>
        </p:nvGrpSpPr>
        <p:grpSpPr>
          <a:xfrm>
            <a:off x="0" y="0"/>
            <a:ext cx="8229600" cy="461665"/>
            <a:chOff x="0" y="0"/>
            <a:chExt cx="6198782" cy="461665"/>
          </a:xfrm>
        </p:grpSpPr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7D9E9543-B142-4D46-45E0-23CAAF8F1F35}"/>
                </a:ext>
              </a:extLst>
            </p:cNvPr>
            <p:cNvSpPr txBox="1"/>
            <p:nvPr/>
          </p:nvSpPr>
          <p:spPr>
            <a:xfrm>
              <a:off x="0" y="0"/>
              <a:ext cx="6198782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/>
                </a:rPr>
                <a:t>PORTABILIDADE E INCLUSÃO DE PRODUTOS - PAGAMENTO</a:t>
              </a:r>
              <a:endParaRPr lang="pt-BR" dirty="0"/>
            </a:p>
          </p:txBody>
        </p:sp>
        <p:cxnSp>
          <p:nvCxnSpPr>
            <p:cNvPr id="15" name="Straight Connector 17">
              <a:extLst>
                <a:ext uri="{FF2B5EF4-FFF2-40B4-BE49-F238E27FC236}">
                  <a16:creationId xmlns:a16="http://schemas.microsoft.com/office/drawing/2014/main" id="{01F2B52B-85C4-82E9-FEC4-52425923C913}"/>
                </a:ext>
              </a:extLst>
            </p:cNvPr>
            <p:cNvCxnSpPr>
              <a:cxnSpLocks/>
            </p:cNvCxnSpPr>
            <p:nvPr/>
          </p:nvCxnSpPr>
          <p:spPr>
            <a:xfrm>
              <a:off x="83067" y="387237"/>
              <a:ext cx="5580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F35265A0-BC4B-57B8-18F6-61440E607748}"/>
              </a:ext>
            </a:extLst>
          </p:cNvPr>
          <p:cNvGrpSpPr/>
          <p:nvPr/>
        </p:nvGrpSpPr>
        <p:grpSpPr>
          <a:xfrm>
            <a:off x="3007492" y="731495"/>
            <a:ext cx="4510884" cy="5739268"/>
            <a:chOff x="2575716" y="838200"/>
            <a:chExt cx="4510884" cy="5739268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CBFAD885-206B-4A61-0DE3-0B9C86FB9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75716" y="838200"/>
              <a:ext cx="4510884" cy="57392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BC06E789-E3A2-A7F3-8B93-059CDF800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68458" y="6090579"/>
              <a:ext cx="2055027" cy="320960"/>
            </a:xfrm>
            <a:prstGeom prst="rect">
              <a:avLst/>
            </a:prstGeom>
          </p:spPr>
        </p:pic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5E8CD51C-3774-385B-F8B4-D44704111237}"/>
                </a:ext>
              </a:extLst>
            </p:cNvPr>
            <p:cNvSpPr/>
            <p:nvPr/>
          </p:nvSpPr>
          <p:spPr>
            <a:xfrm>
              <a:off x="3181283" y="3476678"/>
              <a:ext cx="232355" cy="2012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78D1565E-ADB4-40B5-3391-F75AB125F1F7}"/>
                </a:ext>
              </a:extLst>
            </p:cNvPr>
            <p:cNvSpPr/>
            <p:nvPr/>
          </p:nvSpPr>
          <p:spPr>
            <a:xfrm>
              <a:off x="3181283" y="3984019"/>
              <a:ext cx="465004" cy="2012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cxnSp>
          <p:nvCxnSpPr>
            <p:cNvPr id="11" name="Conector de Seta Reta 10">
              <a:extLst>
                <a:ext uri="{FF2B5EF4-FFF2-40B4-BE49-F238E27FC236}">
                  <a16:creationId xmlns:a16="http://schemas.microsoft.com/office/drawing/2014/main" id="{27368A7D-2380-1A3E-BBFC-62CB4DD294C2}"/>
                </a:ext>
              </a:extLst>
            </p:cNvPr>
            <p:cNvCxnSpPr>
              <a:cxnSpLocks/>
            </p:cNvCxnSpPr>
            <p:nvPr/>
          </p:nvCxnSpPr>
          <p:spPr>
            <a:xfrm>
              <a:off x="4513603" y="6227019"/>
              <a:ext cx="373600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de Seta Reta 15">
              <a:extLst>
                <a:ext uri="{FF2B5EF4-FFF2-40B4-BE49-F238E27FC236}">
                  <a16:creationId xmlns:a16="http://schemas.microsoft.com/office/drawing/2014/main" id="{811E1A8B-6F3D-273F-6B43-E1EE3BBFB836}"/>
                </a:ext>
              </a:extLst>
            </p:cNvPr>
            <p:cNvCxnSpPr>
              <a:cxnSpLocks/>
            </p:cNvCxnSpPr>
            <p:nvPr/>
          </p:nvCxnSpPr>
          <p:spPr>
            <a:xfrm>
              <a:off x="2575716" y="4168825"/>
              <a:ext cx="373600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de Seta Reta 16">
              <a:extLst>
                <a:ext uri="{FF2B5EF4-FFF2-40B4-BE49-F238E27FC236}">
                  <a16:creationId xmlns:a16="http://schemas.microsoft.com/office/drawing/2014/main" id="{5767C782-4B95-9D1D-3082-442B35143EB6}"/>
                </a:ext>
              </a:extLst>
            </p:cNvPr>
            <p:cNvCxnSpPr>
              <a:cxnSpLocks/>
            </p:cNvCxnSpPr>
            <p:nvPr/>
          </p:nvCxnSpPr>
          <p:spPr>
            <a:xfrm>
              <a:off x="4594858" y="4168825"/>
              <a:ext cx="373600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de Seta Reta 17">
              <a:extLst>
                <a:ext uri="{FF2B5EF4-FFF2-40B4-BE49-F238E27FC236}">
                  <a16:creationId xmlns:a16="http://schemas.microsoft.com/office/drawing/2014/main" id="{AA9542DD-E8B4-CA67-1592-0E4D0051C29C}"/>
                </a:ext>
              </a:extLst>
            </p:cNvPr>
            <p:cNvCxnSpPr>
              <a:cxnSpLocks/>
            </p:cNvCxnSpPr>
            <p:nvPr/>
          </p:nvCxnSpPr>
          <p:spPr>
            <a:xfrm>
              <a:off x="4594858" y="3544197"/>
              <a:ext cx="373600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de Seta Reta 18">
              <a:extLst>
                <a:ext uri="{FF2B5EF4-FFF2-40B4-BE49-F238E27FC236}">
                  <a16:creationId xmlns:a16="http://schemas.microsoft.com/office/drawing/2014/main" id="{D0C66C44-4E45-D00F-4B08-7ECA1702A188}"/>
                </a:ext>
              </a:extLst>
            </p:cNvPr>
            <p:cNvCxnSpPr>
              <a:cxnSpLocks/>
            </p:cNvCxnSpPr>
            <p:nvPr/>
          </p:nvCxnSpPr>
          <p:spPr>
            <a:xfrm>
              <a:off x="2575716" y="3544197"/>
              <a:ext cx="373600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de Seta Reta 19">
              <a:extLst>
                <a:ext uri="{FF2B5EF4-FFF2-40B4-BE49-F238E27FC236}">
                  <a16:creationId xmlns:a16="http://schemas.microsoft.com/office/drawing/2014/main" id="{01F484C2-9461-ADF8-3141-F25F504CEA37}"/>
                </a:ext>
              </a:extLst>
            </p:cNvPr>
            <p:cNvCxnSpPr>
              <a:cxnSpLocks/>
            </p:cNvCxnSpPr>
            <p:nvPr/>
          </p:nvCxnSpPr>
          <p:spPr>
            <a:xfrm>
              <a:off x="2575716" y="3026619"/>
              <a:ext cx="373600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913746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19123-01F8-F65B-B7F5-66E5C332D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2B4DE3FB-4161-288F-AD4C-1AD6DA1108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grpSp>
        <p:nvGrpSpPr>
          <p:cNvPr id="23" name="Agrupar 22">
            <a:extLst>
              <a:ext uri="{FF2B5EF4-FFF2-40B4-BE49-F238E27FC236}">
                <a16:creationId xmlns:a16="http://schemas.microsoft.com/office/drawing/2014/main" id="{4C34A50F-226C-B48F-187B-FF3112A057FD}"/>
              </a:ext>
            </a:extLst>
          </p:cNvPr>
          <p:cNvGrpSpPr/>
          <p:nvPr/>
        </p:nvGrpSpPr>
        <p:grpSpPr>
          <a:xfrm>
            <a:off x="8676308" y="1723764"/>
            <a:ext cx="3205666" cy="4044807"/>
            <a:chOff x="8650908" y="1520564"/>
            <a:chExt cx="3205666" cy="4044807"/>
          </a:xfrm>
        </p:grpSpPr>
        <p:sp>
          <p:nvSpPr>
            <p:cNvPr id="6" name="Arredondar Retângulo em um Canto Diagonal 14">
              <a:extLst>
                <a:ext uri="{FF2B5EF4-FFF2-40B4-BE49-F238E27FC236}">
                  <a16:creationId xmlns:a16="http://schemas.microsoft.com/office/drawing/2014/main" id="{91AC54AC-EA40-B618-B87C-7F997D776346}"/>
                </a:ext>
              </a:extLst>
            </p:cNvPr>
            <p:cNvSpPr>
              <a:spLocks/>
            </p:cNvSpPr>
            <p:nvPr/>
          </p:nvSpPr>
          <p:spPr>
            <a:xfrm>
              <a:off x="8650908" y="1520564"/>
              <a:ext cx="3205666" cy="4044807"/>
            </a:xfrm>
            <a:prstGeom prst="round2DiagRect">
              <a:avLst/>
            </a:prstGeom>
            <a:noFill/>
            <a:ln w="19050">
              <a:solidFill>
                <a:srgbClr val="88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 sz="1200" dirty="0">
                <a:solidFill>
                  <a:schemeClr val="tx1"/>
                </a:solidFill>
                <a:latin typeface="AMX" pitchFamily="2" charset="0"/>
              </a:endParaRPr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07ECA8EC-FAE5-E49F-E9F3-E3AD0BA00F88}"/>
                </a:ext>
              </a:extLst>
            </p:cNvPr>
            <p:cNvSpPr/>
            <p:nvPr/>
          </p:nvSpPr>
          <p:spPr>
            <a:xfrm>
              <a:off x="8756828" y="2456828"/>
              <a:ext cx="2993827" cy="31085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latin typeface="AMX" pitchFamily="2" charset="0"/>
                </a:rPr>
                <a:t>Preenchimento método de pagamento Boleto:</a:t>
              </a:r>
            </a:p>
            <a:p>
              <a:endParaRPr lang="pt-BR" sz="1400" b="1" dirty="0">
                <a:latin typeface="AMX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pt-BR" sz="1400" dirty="0">
                  <a:latin typeface="AMX" pitchFamily="2" charset="0"/>
                </a:rPr>
                <a:t>Selecione boleto;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pt-BR" sz="1400" dirty="0">
                  <a:latin typeface="AMX" pitchFamily="2" charset="0"/>
                </a:rPr>
                <a:t>Selecione o melhor dia de vencimento;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pt-BR" sz="1400" dirty="0">
                  <a:latin typeface="AMX" pitchFamily="2" charset="0"/>
                </a:rPr>
                <a:t>Sinalize se o cliente foi informado da Pro rata;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pt-BR" sz="1400" dirty="0">
                  <a:latin typeface="AMX" pitchFamily="2" charset="0"/>
                </a:rPr>
                <a:t>Selecione o envio da fatura </a:t>
              </a:r>
              <a:r>
                <a:rPr lang="pt-BR" sz="1400" b="1" dirty="0">
                  <a:latin typeface="AMX" pitchFamily="2" charset="0"/>
                </a:rPr>
                <a:t>CORREIO;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pt-BR" sz="1400" dirty="0">
                  <a:latin typeface="AMX" pitchFamily="2" charset="0"/>
                </a:rPr>
                <a:t>Sinalize se endereço de cobrança é o mesmo de instalação;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pt-BR" sz="1400" dirty="0">
                  <a:latin typeface="AMX"/>
                </a:rPr>
                <a:t>Clique em </a:t>
              </a:r>
              <a:r>
                <a:rPr lang="pt-BR" sz="1400" b="1" dirty="0">
                  <a:latin typeface="AMX"/>
                </a:rPr>
                <a:t>próximo.</a:t>
              </a:r>
              <a:endParaRPr lang="pt-BR" sz="1400" dirty="0">
                <a:latin typeface="AMX"/>
              </a:endParaRPr>
            </a:p>
            <a:p>
              <a:endParaRPr lang="pt-BR" sz="1400" dirty="0">
                <a:latin typeface="AMX" pitchFamily="2" charset="0"/>
              </a:endParaRPr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8745154D-674E-52A8-36F9-7D645C39E1C5}"/>
              </a:ext>
            </a:extLst>
          </p:cNvPr>
          <p:cNvGrpSpPr/>
          <p:nvPr/>
        </p:nvGrpSpPr>
        <p:grpSpPr>
          <a:xfrm>
            <a:off x="42229" y="802730"/>
            <a:ext cx="3784889" cy="4729481"/>
            <a:chOff x="192450" y="1519490"/>
            <a:chExt cx="3324817" cy="3885430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8D9D8E19-92A8-55E7-CE46-2974E8CEF5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7052" b="1151"/>
            <a:stretch/>
          </p:blipFill>
          <p:spPr>
            <a:xfrm>
              <a:off x="339500" y="1519490"/>
              <a:ext cx="3177767" cy="38854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26" name="Conector de Seta Reta 25">
              <a:extLst>
                <a:ext uri="{FF2B5EF4-FFF2-40B4-BE49-F238E27FC236}">
                  <a16:creationId xmlns:a16="http://schemas.microsoft.com/office/drawing/2014/main" id="{2695E043-6195-B4AC-B4C9-CBC88EB5B9F4}"/>
                </a:ext>
              </a:extLst>
            </p:cNvPr>
            <p:cNvCxnSpPr>
              <a:cxnSpLocks/>
            </p:cNvCxnSpPr>
            <p:nvPr/>
          </p:nvCxnSpPr>
          <p:spPr>
            <a:xfrm>
              <a:off x="1560099" y="2038335"/>
              <a:ext cx="40238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de Seta Reta 26">
              <a:extLst>
                <a:ext uri="{FF2B5EF4-FFF2-40B4-BE49-F238E27FC236}">
                  <a16:creationId xmlns:a16="http://schemas.microsoft.com/office/drawing/2014/main" id="{14CC0132-E111-CAB3-373F-02B4BE183E18}"/>
                </a:ext>
              </a:extLst>
            </p:cNvPr>
            <p:cNvCxnSpPr>
              <a:cxnSpLocks/>
            </p:cNvCxnSpPr>
            <p:nvPr/>
          </p:nvCxnSpPr>
          <p:spPr>
            <a:xfrm>
              <a:off x="204537" y="3277587"/>
              <a:ext cx="302125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de Seta Reta 28">
              <a:extLst>
                <a:ext uri="{FF2B5EF4-FFF2-40B4-BE49-F238E27FC236}">
                  <a16:creationId xmlns:a16="http://schemas.microsoft.com/office/drawing/2014/main" id="{47063EB9-EF6F-C894-6D5A-ED928DA4D0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6789" y="3633537"/>
              <a:ext cx="397043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de Seta Reta 31">
              <a:extLst>
                <a:ext uri="{FF2B5EF4-FFF2-40B4-BE49-F238E27FC236}">
                  <a16:creationId xmlns:a16="http://schemas.microsoft.com/office/drawing/2014/main" id="{3F6414FB-3542-9A34-3F29-83A4CE559C86}"/>
                </a:ext>
              </a:extLst>
            </p:cNvPr>
            <p:cNvCxnSpPr>
              <a:cxnSpLocks/>
            </p:cNvCxnSpPr>
            <p:nvPr/>
          </p:nvCxnSpPr>
          <p:spPr>
            <a:xfrm>
              <a:off x="192450" y="4131829"/>
              <a:ext cx="294100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de Seta Reta 33">
              <a:extLst>
                <a:ext uri="{FF2B5EF4-FFF2-40B4-BE49-F238E27FC236}">
                  <a16:creationId xmlns:a16="http://schemas.microsoft.com/office/drawing/2014/main" id="{4C78FC99-B096-157F-96DD-52151445F2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10063" y="4824663"/>
              <a:ext cx="421105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605CAABD-8FDC-FB64-3F46-BB149EB734A5}"/>
              </a:ext>
            </a:extLst>
          </p:cNvPr>
          <p:cNvGrpSpPr/>
          <p:nvPr/>
        </p:nvGrpSpPr>
        <p:grpSpPr>
          <a:xfrm>
            <a:off x="3324186" y="2546477"/>
            <a:ext cx="5040698" cy="4044807"/>
            <a:chOff x="3902973" y="-63272"/>
            <a:chExt cx="4807091" cy="3885430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B58E2434-2B10-9027-AB52-351B8B232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02973" y="-63272"/>
              <a:ext cx="4807091" cy="38854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37" name="Conector de Seta Reta 36">
              <a:extLst>
                <a:ext uri="{FF2B5EF4-FFF2-40B4-BE49-F238E27FC236}">
                  <a16:creationId xmlns:a16="http://schemas.microsoft.com/office/drawing/2014/main" id="{FB1C15F9-C195-DF1B-9B1E-4E44DD96D7FE}"/>
                </a:ext>
              </a:extLst>
            </p:cNvPr>
            <p:cNvCxnSpPr>
              <a:cxnSpLocks/>
            </p:cNvCxnSpPr>
            <p:nvPr/>
          </p:nvCxnSpPr>
          <p:spPr>
            <a:xfrm>
              <a:off x="7049300" y="3649511"/>
              <a:ext cx="40238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F9651319-4058-07A8-1BE7-2AB35E153A5B}"/>
              </a:ext>
            </a:extLst>
          </p:cNvPr>
          <p:cNvGrpSpPr/>
          <p:nvPr/>
        </p:nvGrpSpPr>
        <p:grpSpPr>
          <a:xfrm>
            <a:off x="0" y="0"/>
            <a:ext cx="8229600" cy="461665"/>
            <a:chOff x="0" y="0"/>
            <a:chExt cx="6198782" cy="461665"/>
          </a:xfrm>
        </p:grpSpPr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E8567369-5D42-872F-B20A-34E7F00A0959}"/>
                </a:ext>
              </a:extLst>
            </p:cNvPr>
            <p:cNvSpPr txBox="1"/>
            <p:nvPr/>
          </p:nvSpPr>
          <p:spPr>
            <a:xfrm>
              <a:off x="0" y="0"/>
              <a:ext cx="6198782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/>
                </a:rPr>
                <a:t>PORTABILIDADE E INCLUSÃO DE PRODUTOS - PAGAMENTO</a:t>
              </a:r>
              <a:endParaRPr lang="pt-BR" dirty="0"/>
            </a:p>
          </p:txBody>
        </p:sp>
        <p:cxnSp>
          <p:nvCxnSpPr>
            <p:cNvPr id="20" name="Straight Connector 17">
              <a:extLst>
                <a:ext uri="{FF2B5EF4-FFF2-40B4-BE49-F238E27FC236}">
                  <a16:creationId xmlns:a16="http://schemas.microsoft.com/office/drawing/2014/main" id="{4685C5D2-7177-5DA8-3E88-A554C81A6297}"/>
                </a:ext>
              </a:extLst>
            </p:cNvPr>
            <p:cNvCxnSpPr>
              <a:cxnSpLocks/>
            </p:cNvCxnSpPr>
            <p:nvPr/>
          </p:nvCxnSpPr>
          <p:spPr>
            <a:xfrm>
              <a:off x="83067" y="387237"/>
              <a:ext cx="5580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7477234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32A66-FDA9-4339-2E7A-637A63096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EC22D2B6-38D1-7AA9-A014-A3CFAA8A4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3" name="Arredondar Retângulo em um Canto Diagonal 14">
            <a:extLst>
              <a:ext uri="{FF2B5EF4-FFF2-40B4-BE49-F238E27FC236}">
                <a16:creationId xmlns:a16="http://schemas.microsoft.com/office/drawing/2014/main" id="{C0872EDE-8E29-7CD5-27F7-39DF6D902817}"/>
              </a:ext>
            </a:extLst>
          </p:cNvPr>
          <p:cNvSpPr>
            <a:spLocks/>
          </p:cNvSpPr>
          <p:nvPr/>
        </p:nvSpPr>
        <p:spPr>
          <a:xfrm>
            <a:off x="8743593" y="3719709"/>
            <a:ext cx="2649353" cy="1997698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t-BR" sz="1400" dirty="0">
                <a:solidFill>
                  <a:schemeClr val="tx1"/>
                </a:solidFill>
                <a:latin typeface="AMX"/>
              </a:rPr>
              <a:t>Na etapa resumo é possível validar todas as informações cadastradas até o momento.</a:t>
            </a:r>
          </a:p>
          <a:p>
            <a:endParaRPr lang="pt-BR" sz="1400" dirty="0">
              <a:solidFill>
                <a:schemeClr val="tx1"/>
              </a:solidFill>
              <a:latin typeface="AMX"/>
            </a:endParaRPr>
          </a:p>
          <a:p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Clique </a:t>
            </a:r>
            <a:r>
              <a:rPr lang="pt-BR" sz="1400" b="1" dirty="0">
                <a:solidFill>
                  <a:schemeClr val="tx1"/>
                </a:solidFill>
                <a:latin typeface="AMX" pitchFamily="2" charset="0"/>
              </a:rPr>
              <a:t>Finalizar Pedido.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AED80FB3-A12E-EE4E-E144-CEDEE23FE394}"/>
              </a:ext>
            </a:extLst>
          </p:cNvPr>
          <p:cNvGrpSpPr/>
          <p:nvPr/>
        </p:nvGrpSpPr>
        <p:grpSpPr>
          <a:xfrm>
            <a:off x="402589" y="830997"/>
            <a:ext cx="7788510" cy="4222266"/>
            <a:chOff x="260358" y="1539975"/>
            <a:chExt cx="7447589" cy="3549384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4E179C42-34B2-9B81-2A9D-E0ABAA0DC8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921" b="1008"/>
            <a:stretch>
              <a:fillRect/>
            </a:stretch>
          </p:blipFill>
          <p:spPr bwMode="auto">
            <a:xfrm>
              <a:off x="260358" y="1539975"/>
              <a:ext cx="7447589" cy="35493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Conector de Seta Reta 6">
              <a:extLst>
                <a:ext uri="{FF2B5EF4-FFF2-40B4-BE49-F238E27FC236}">
                  <a16:creationId xmlns:a16="http://schemas.microsoft.com/office/drawing/2014/main" id="{7A97B5FA-7A5C-6DD4-8D3C-8D89D51C76FB}"/>
                </a:ext>
              </a:extLst>
            </p:cNvPr>
            <p:cNvCxnSpPr>
              <a:cxnSpLocks/>
            </p:cNvCxnSpPr>
            <p:nvPr/>
          </p:nvCxnSpPr>
          <p:spPr>
            <a:xfrm>
              <a:off x="3906257" y="4974040"/>
              <a:ext cx="40238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62B6386D-8860-0E91-1B17-659DD4942A7D}"/>
              </a:ext>
            </a:extLst>
          </p:cNvPr>
          <p:cNvGrpSpPr/>
          <p:nvPr/>
        </p:nvGrpSpPr>
        <p:grpSpPr>
          <a:xfrm>
            <a:off x="0" y="0"/>
            <a:ext cx="9570720" cy="461665"/>
            <a:chOff x="0" y="0"/>
            <a:chExt cx="6198782" cy="461665"/>
          </a:xfrm>
        </p:grpSpPr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6771A7C0-9EA3-1983-2614-588CD3D12E57}"/>
                </a:ext>
              </a:extLst>
            </p:cNvPr>
            <p:cNvSpPr txBox="1"/>
            <p:nvPr/>
          </p:nvSpPr>
          <p:spPr>
            <a:xfrm>
              <a:off x="0" y="0"/>
              <a:ext cx="6198782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/>
                </a:rPr>
                <a:t>PORTABILIDADE E INCLUSÃO DE PRODUTOS – VALIDAÇÃO DE DADOS</a:t>
              </a:r>
              <a:endParaRPr lang="pt-BR" dirty="0"/>
            </a:p>
          </p:txBody>
        </p:sp>
        <p:cxnSp>
          <p:nvCxnSpPr>
            <p:cNvPr id="9" name="Straight Connector 17">
              <a:extLst>
                <a:ext uri="{FF2B5EF4-FFF2-40B4-BE49-F238E27FC236}">
                  <a16:creationId xmlns:a16="http://schemas.microsoft.com/office/drawing/2014/main" id="{3CE11B11-BDBA-5DAE-1608-308AF13E30FB}"/>
                </a:ext>
              </a:extLst>
            </p:cNvPr>
            <p:cNvCxnSpPr>
              <a:cxnSpLocks/>
            </p:cNvCxnSpPr>
            <p:nvPr/>
          </p:nvCxnSpPr>
          <p:spPr>
            <a:xfrm>
              <a:off x="83067" y="387237"/>
              <a:ext cx="5580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7436816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A09F4-4B9C-FFC2-43DF-01AEBF694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0F657791-83F3-AEF7-B50F-C6F73F9EE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3" name="Arredondar Retângulo em um Canto Diagonal 14">
            <a:extLst>
              <a:ext uri="{FF2B5EF4-FFF2-40B4-BE49-F238E27FC236}">
                <a16:creationId xmlns:a16="http://schemas.microsoft.com/office/drawing/2014/main" id="{8F661218-C261-2C44-F67A-7D3B45575A20}"/>
              </a:ext>
            </a:extLst>
          </p:cNvPr>
          <p:cNvSpPr>
            <a:spLocks/>
          </p:cNvSpPr>
          <p:nvPr/>
        </p:nvSpPr>
        <p:spPr>
          <a:xfrm>
            <a:off x="9025648" y="3791509"/>
            <a:ext cx="2508407" cy="2237151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Pedido Solar Gerado.</a:t>
            </a:r>
          </a:p>
          <a:p>
            <a:endParaRPr lang="pt-BR" sz="1400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Nessa etapa deve-se acompanhar o pedido através do campo </a:t>
            </a:r>
            <a:r>
              <a:rPr lang="pt-BR" sz="1400" b="1" dirty="0">
                <a:solidFill>
                  <a:schemeClr val="tx1"/>
                </a:solidFill>
                <a:latin typeface="AMX" pitchFamily="2" charset="0"/>
              </a:rPr>
              <a:t>STATUS</a:t>
            </a:r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 e </a:t>
            </a:r>
            <a:r>
              <a:rPr lang="pt-BR" sz="1400" b="1" dirty="0">
                <a:solidFill>
                  <a:schemeClr val="tx1"/>
                </a:solidFill>
                <a:latin typeface="AMX" pitchFamily="2" charset="0"/>
              </a:rPr>
              <a:t>SUBSTATUS</a:t>
            </a:r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 na aba detalhes.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33A165E-B9E5-0A54-1805-4302B6D79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52" y="848902"/>
            <a:ext cx="8076790" cy="3971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1E1C8B6C-017B-7EF7-3D37-54A8A3C4ECCC}"/>
              </a:ext>
            </a:extLst>
          </p:cNvPr>
          <p:cNvGrpSpPr/>
          <p:nvPr/>
        </p:nvGrpSpPr>
        <p:grpSpPr>
          <a:xfrm>
            <a:off x="0" y="0"/>
            <a:ext cx="5401340" cy="830997"/>
            <a:chOff x="0" y="0"/>
            <a:chExt cx="6198782" cy="830997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83A6FDCE-AD5C-1EA3-8C75-E617BD4499B3}"/>
                </a:ext>
              </a:extLst>
            </p:cNvPr>
            <p:cNvSpPr txBox="1"/>
            <p:nvPr/>
          </p:nvSpPr>
          <p:spPr>
            <a:xfrm>
              <a:off x="0" y="0"/>
              <a:ext cx="6198782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/>
                </a:rPr>
                <a:t>VISUALIZAÇÃO DO PEDIDO NO SOLAR</a:t>
              </a:r>
              <a:endParaRPr lang="pt-BR" dirty="0"/>
            </a:p>
          </p:txBody>
        </p:sp>
        <p:cxnSp>
          <p:nvCxnSpPr>
            <p:cNvPr id="7" name="Straight Connector 17">
              <a:extLst>
                <a:ext uri="{FF2B5EF4-FFF2-40B4-BE49-F238E27FC236}">
                  <a16:creationId xmlns:a16="http://schemas.microsoft.com/office/drawing/2014/main" id="{D5B0D71C-1F9D-46B4-9606-34A709E68C3D}"/>
                </a:ext>
              </a:extLst>
            </p:cNvPr>
            <p:cNvCxnSpPr>
              <a:cxnSpLocks/>
            </p:cNvCxnSpPr>
            <p:nvPr/>
          </p:nvCxnSpPr>
          <p:spPr>
            <a:xfrm>
              <a:off x="83067" y="387237"/>
              <a:ext cx="5580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8857741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4DF6B6-CA0A-80C5-B860-D888DF386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3F9D629-E402-D8DB-6BA1-AE08DE0B0B24}"/>
              </a:ext>
            </a:extLst>
          </p:cNvPr>
          <p:cNvSpPr/>
          <p:nvPr/>
        </p:nvSpPr>
        <p:spPr>
          <a:xfrm>
            <a:off x="1302557" y="2425704"/>
            <a:ext cx="2794000" cy="2794000"/>
          </a:xfrm>
          <a:prstGeom prst="roundRect">
            <a:avLst>
              <a:gd name="adj" fmla="val 12122"/>
            </a:avLst>
          </a:prstGeom>
          <a:solidFill>
            <a:schemeClr val="bg1"/>
          </a:solidFill>
          <a:ln w="19050">
            <a:noFill/>
          </a:ln>
          <a:effectLst>
            <a:outerShdw blurRad="635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7CA5946-5564-C452-3548-0EEE8EB89A54}"/>
              </a:ext>
            </a:extLst>
          </p:cNvPr>
          <p:cNvSpPr/>
          <p:nvPr/>
        </p:nvSpPr>
        <p:spPr>
          <a:xfrm>
            <a:off x="11468100" y="2425704"/>
            <a:ext cx="723900" cy="2798064"/>
          </a:xfrm>
          <a:prstGeom prst="rect">
            <a:avLst/>
          </a:prstGeom>
          <a:solidFill>
            <a:srgbClr val="8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Espaço Reservado para Imagem 7" descr="Mulher posando para foto em frente a loja de celular&#10;&#10;O conteúdo gerado por IA pode estar incorreto.">
            <a:extLst>
              <a:ext uri="{FF2B5EF4-FFF2-40B4-BE49-F238E27FC236}">
                <a16:creationId xmlns:a16="http://schemas.microsoft.com/office/drawing/2014/main" id="{85797166-12ED-299B-C127-F7AA7D18669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3" r="17023"/>
          <a:stretch>
            <a:fillRect/>
          </a:stretch>
        </p:blipFill>
        <p:spPr/>
      </p:pic>
      <p:pic>
        <p:nvPicPr>
          <p:cNvPr id="4" name="Imagem 3" descr="Logotipo&#10;&#10;O conteúdo gerado por IA pode estar incorreto.">
            <a:extLst>
              <a:ext uri="{FF2B5EF4-FFF2-40B4-BE49-F238E27FC236}">
                <a16:creationId xmlns:a16="http://schemas.microsoft.com/office/drawing/2014/main" id="{B4F4EEA5-8A70-F4B7-58CA-5285D8943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743859" y="-217169"/>
            <a:ext cx="2257641" cy="1457533"/>
          </a:xfrm>
          <a:prstGeom prst="rect">
            <a:avLst/>
          </a:prstGeom>
        </p:spPr>
      </p:pic>
      <p:cxnSp>
        <p:nvCxnSpPr>
          <p:cNvPr id="3" name="Straight Connector 13">
            <a:extLst>
              <a:ext uri="{FF2B5EF4-FFF2-40B4-BE49-F238E27FC236}">
                <a16:creationId xmlns:a16="http://schemas.microsoft.com/office/drawing/2014/main" id="{0B2B4393-9FD3-639F-A7A0-2CA8D641FFE2}"/>
              </a:ext>
            </a:extLst>
          </p:cNvPr>
          <p:cNvCxnSpPr>
            <a:cxnSpLocks/>
          </p:cNvCxnSpPr>
          <p:nvPr/>
        </p:nvCxnSpPr>
        <p:spPr>
          <a:xfrm>
            <a:off x="4652615" y="3765720"/>
            <a:ext cx="5171869" cy="0"/>
          </a:xfrm>
          <a:prstGeom prst="line">
            <a:avLst/>
          </a:prstGeom>
          <a:ln w="25400">
            <a:solidFill>
              <a:srgbClr val="8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A27E5E82-6E59-2357-BD51-43A61000C8A3}"/>
              </a:ext>
            </a:extLst>
          </p:cNvPr>
          <p:cNvSpPr txBox="1"/>
          <p:nvPr/>
        </p:nvSpPr>
        <p:spPr>
          <a:xfrm>
            <a:off x="4538869" y="2567608"/>
            <a:ext cx="635057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4000" b="1" dirty="0">
                <a:latin typeface="AMX"/>
                <a:ea typeface="AMX"/>
                <a:cs typeface="AMX"/>
              </a:rPr>
              <a:t>STATUS DA CRIAÇÃO DO PEDIDO</a:t>
            </a:r>
            <a:r>
              <a:rPr sz="4000" b="1" dirty="0">
                <a:latin typeface="AMX"/>
                <a:ea typeface="AMX"/>
                <a:cs typeface="AMX"/>
              </a:rPr>
              <a:t>​</a:t>
            </a:r>
            <a:r>
              <a:rPr lang="pt-BR" sz="4000" b="1" dirty="0">
                <a:latin typeface="AMX"/>
                <a:ea typeface="AMX"/>
                <a:cs typeface="AMX"/>
              </a:rPr>
              <a:t> E DOCUMENTOS</a:t>
            </a:r>
            <a:endParaRPr lang="pt-BR" b="1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858337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95B41-20E8-C62C-12BC-39A228B12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7AFC982C-96CA-502F-FEA4-2CE534FEF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B78730C2-DEE7-4B57-DE8C-59413B7C68E8}"/>
              </a:ext>
            </a:extLst>
          </p:cNvPr>
          <p:cNvGrpSpPr/>
          <p:nvPr/>
        </p:nvGrpSpPr>
        <p:grpSpPr>
          <a:xfrm>
            <a:off x="0" y="0"/>
            <a:ext cx="6858000" cy="461665"/>
            <a:chOff x="0" y="0"/>
            <a:chExt cx="6198782" cy="461665"/>
          </a:xfrm>
        </p:grpSpPr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2D90C79D-8C2C-D21D-254E-3533C56CED4B}"/>
                </a:ext>
              </a:extLst>
            </p:cNvPr>
            <p:cNvSpPr txBox="1"/>
            <p:nvPr/>
          </p:nvSpPr>
          <p:spPr>
            <a:xfrm>
              <a:off x="0" y="0"/>
              <a:ext cx="6198782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/>
                </a:rPr>
                <a:t>STATUS E SUBSTATUS APÓS CRIAÇÃO DO PEDIDO</a:t>
              </a:r>
              <a:endParaRPr lang="pt-BR" dirty="0"/>
            </a:p>
          </p:txBody>
        </p:sp>
        <p:cxnSp>
          <p:nvCxnSpPr>
            <p:cNvPr id="12" name="Straight Connector 17">
              <a:extLst>
                <a:ext uri="{FF2B5EF4-FFF2-40B4-BE49-F238E27FC236}">
                  <a16:creationId xmlns:a16="http://schemas.microsoft.com/office/drawing/2014/main" id="{81529889-BAB6-8D3D-C09D-684E9A59B926}"/>
                </a:ext>
              </a:extLst>
            </p:cNvPr>
            <p:cNvCxnSpPr>
              <a:cxnSpLocks/>
            </p:cNvCxnSpPr>
            <p:nvPr/>
          </p:nvCxnSpPr>
          <p:spPr>
            <a:xfrm>
              <a:off x="83067" y="387237"/>
              <a:ext cx="5580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Arredondar Retângulo em um Canto Diagonal 14">
            <a:extLst>
              <a:ext uri="{FF2B5EF4-FFF2-40B4-BE49-F238E27FC236}">
                <a16:creationId xmlns:a16="http://schemas.microsoft.com/office/drawing/2014/main" id="{765A6A9F-DC9C-D2E6-5DF7-1824325CAFEB}"/>
              </a:ext>
            </a:extLst>
          </p:cNvPr>
          <p:cNvSpPr>
            <a:spLocks/>
          </p:cNvSpPr>
          <p:nvPr/>
        </p:nvSpPr>
        <p:spPr>
          <a:xfrm>
            <a:off x="5992428" y="762141"/>
            <a:ext cx="4657061" cy="5890438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200" b="1" dirty="0">
                <a:solidFill>
                  <a:schemeClr val="tx1"/>
                </a:solidFill>
                <a:latin typeface="AMX" pitchFamily="2" charset="0"/>
              </a:rPr>
              <a:t>7. Após Assinatura do cliente:</a:t>
            </a:r>
            <a:endParaRPr lang="pt-BR" sz="1200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Status: Em andamento</a:t>
            </a:r>
          </a:p>
          <a:p>
            <a:r>
              <a:rPr lang="pt-BR" sz="1200" dirty="0" err="1">
                <a:solidFill>
                  <a:schemeClr val="tx1"/>
                </a:solidFill>
                <a:latin typeface="AMX" pitchFamily="2" charset="0"/>
              </a:rPr>
              <a:t>Substatus</a:t>
            </a:r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: Pendente de agendamento </a:t>
            </a:r>
          </a:p>
          <a:p>
            <a:endParaRPr lang="pt-BR" sz="1200" b="1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200" b="1" dirty="0">
                <a:solidFill>
                  <a:schemeClr val="tx1"/>
                </a:solidFill>
                <a:latin typeface="AMX" pitchFamily="2" charset="0"/>
              </a:rPr>
              <a:t>8. Após Assinatura do cliente:</a:t>
            </a:r>
            <a:endParaRPr lang="pt-BR" sz="1200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Status: Em andamento</a:t>
            </a:r>
          </a:p>
          <a:p>
            <a:r>
              <a:rPr lang="pt-BR" sz="1200" dirty="0" err="1">
                <a:solidFill>
                  <a:schemeClr val="tx1"/>
                </a:solidFill>
                <a:latin typeface="AMX" pitchFamily="2" charset="0"/>
              </a:rPr>
              <a:t>Substatus</a:t>
            </a:r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: Agendamento escolhido</a:t>
            </a:r>
          </a:p>
          <a:p>
            <a:endParaRPr lang="pt-BR" sz="1200" b="1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200" b="1" dirty="0">
                <a:solidFill>
                  <a:schemeClr val="tx1"/>
                </a:solidFill>
                <a:latin typeface="AMX"/>
              </a:rPr>
              <a:t>9. Após contrato assinado (Botão F5):</a:t>
            </a:r>
            <a:endParaRPr lang="pt-BR" sz="1200" dirty="0">
              <a:solidFill>
                <a:schemeClr val="tx1"/>
              </a:solidFill>
              <a:latin typeface="AMX"/>
            </a:endParaRPr>
          </a:p>
          <a:p>
            <a:r>
              <a:rPr lang="pt-BR" sz="1200" dirty="0">
                <a:solidFill>
                  <a:schemeClr val="tx1"/>
                </a:solidFill>
                <a:latin typeface="AMX"/>
              </a:rPr>
              <a:t>Status: </a:t>
            </a:r>
            <a:r>
              <a:rPr lang="pt-BR" sz="1200" dirty="0" err="1">
                <a:solidFill>
                  <a:schemeClr val="tx1"/>
                </a:solidFill>
                <a:latin typeface="AMX"/>
              </a:rPr>
              <a:t>Activated</a:t>
            </a:r>
            <a:endParaRPr lang="pt-BR" sz="1200" dirty="0">
              <a:solidFill>
                <a:schemeClr val="tx1"/>
              </a:solidFill>
              <a:latin typeface="AMX"/>
            </a:endParaRPr>
          </a:p>
          <a:p>
            <a:r>
              <a:rPr lang="pt-BR" sz="1200" dirty="0" err="1">
                <a:solidFill>
                  <a:schemeClr val="tx1"/>
                </a:solidFill>
                <a:latin typeface="AMX"/>
              </a:rPr>
              <a:t>Substatus</a:t>
            </a:r>
            <a:r>
              <a:rPr lang="pt-BR" sz="1200" dirty="0">
                <a:solidFill>
                  <a:schemeClr val="tx1"/>
                </a:solidFill>
                <a:latin typeface="AMX"/>
              </a:rPr>
              <a:t>: Enviado ao legado</a:t>
            </a:r>
            <a:endParaRPr lang="pt-BR" sz="1200" b="1" dirty="0">
              <a:solidFill>
                <a:schemeClr val="tx1"/>
              </a:solidFill>
              <a:latin typeface="AMX"/>
            </a:endParaRPr>
          </a:p>
          <a:p>
            <a:endParaRPr lang="pt-BR" sz="1200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200" dirty="0">
                <a:solidFill>
                  <a:schemeClr val="tx1"/>
                </a:solidFill>
                <a:latin typeface="AMX"/>
              </a:rPr>
              <a:t>Só irá mudar o </a:t>
            </a:r>
            <a:r>
              <a:rPr lang="pt-BR" sz="1200" b="1" dirty="0" err="1">
                <a:solidFill>
                  <a:schemeClr val="tx1"/>
                </a:solidFill>
                <a:latin typeface="AMX"/>
              </a:rPr>
              <a:t>Substatus</a:t>
            </a:r>
            <a:r>
              <a:rPr lang="pt-BR" sz="1200" dirty="0">
                <a:solidFill>
                  <a:schemeClr val="tx1"/>
                </a:solidFill>
                <a:latin typeface="AMX"/>
              </a:rPr>
              <a:t> quando houver erro (Inúmeras possibilidades) Por exemplo</a:t>
            </a:r>
          </a:p>
          <a:p>
            <a:endParaRPr lang="pt-BR" sz="1200" b="1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200" b="1" dirty="0">
                <a:solidFill>
                  <a:schemeClr val="tx1"/>
                </a:solidFill>
                <a:latin typeface="AMX" pitchFamily="2" charset="0"/>
              </a:rPr>
              <a:t>Tratativa: Avisar o ponto focal da regional.</a:t>
            </a:r>
            <a:br>
              <a:rPr lang="pt-BR" sz="1200" dirty="0">
                <a:solidFill>
                  <a:schemeClr val="tx1"/>
                </a:solidFill>
                <a:latin typeface="AMX" pitchFamily="2" charset="0"/>
              </a:rPr>
            </a:br>
            <a:endParaRPr lang="pt-BR" sz="1200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200" b="1" dirty="0">
                <a:solidFill>
                  <a:schemeClr val="tx1"/>
                </a:solidFill>
                <a:latin typeface="AMX" pitchFamily="2" charset="0"/>
              </a:rPr>
              <a:t>10. Após envio para OM (botão Enviar Pedido):</a:t>
            </a:r>
            <a:endParaRPr lang="pt-BR" sz="1200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Status: Em andamento</a:t>
            </a:r>
          </a:p>
          <a:p>
            <a:r>
              <a:rPr lang="pt-BR" sz="1200" dirty="0" err="1">
                <a:solidFill>
                  <a:schemeClr val="tx1"/>
                </a:solidFill>
                <a:latin typeface="AMX"/>
              </a:rPr>
              <a:t>Substatus</a:t>
            </a:r>
            <a:r>
              <a:rPr lang="pt-BR" sz="1200" dirty="0">
                <a:solidFill>
                  <a:schemeClr val="tx1"/>
                </a:solidFill>
                <a:latin typeface="AMX"/>
              </a:rPr>
              <a:t>: Análise técnica </a:t>
            </a:r>
            <a:br>
              <a:rPr lang="pt-BR" sz="1200" dirty="0">
                <a:solidFill>
                  <a:schemeClr val="tx1"/>
                </a:solidFill>
                <a:latin typeface="AMX" pitchFamily="2" charset="0"/>
              </a:rPr>
            </a:br>
            <a:r>
              <a:rPr lang="pt-BR" sz="1200" dirty="0">
                <a:solidFill>
                  <a:schemeClr val="tx1"/>
                </a:solidFill>
                <a:latin typeface="AMX"/>
              </a:rPr>
              <a:t> </a:t>
            </a:r>
          </a:p>
          <a:p>
            <a:r>
              <a:rPr lang="pt-BR" sz="1200" b="1" dirty="0">
                <a:solidFill>
                  <a:schemeClr val="tx1"/>
                </a:solidFill>
                <a:latin typeface="AMX"/>
              </a:rPr>
              <a:t>11. Tratativa </a:t>
            </a:r>
            <a:r>
              <a:rPr lang="pt-BR" sz="1200" b="1" dirty="0" err="1">
                <a:solidFill>
                  <a:schemeClr val="tx1"/>
                </a:solidFill>
                <a:latin typeface="AMX"/>
              </a:rPr>
              <a:t>bko</a:t>
            </a:r>
            <a:r>
              <a:rPr lang="pt-BR" sz="1200" b="1" dirty="0">
                <a:solidFill>
                  <a:schemeClr val="tx1"/>
                </a:solidFill>
                <a:latin typeface="AMX"/>
              </a:rPr>
              <a:t>:</a:t>
            </a:r>
            <a:endParaRPr lang="pt-BR" sz="1200" dirty="0">
              <a:solidFill>
                <a:schemeClr val="tx1"/>
              </a:solidFill>
              <a:latin typeface="AMX"/>
            </a:endParaRPr>
          </a:p>
          <a:p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Status: Em andamento</a:t>
            </a:r>
          </a:p>
          <a:p>
            <a:r>
              <a:rPr lang="pt-BR" sz="1200" dirty="0" err="1">
                <a:solidFill>
                  <a:schemeClr val="tx1"/>
                </a:solidFill>
                <a:latin typeface="AMX"/>
              </a:rPr>
              <a:t>Substatus</a:t>
            </a:r>
            <a:r>
              <a:rPr lang="pt-BR" sz="1200" dirty="0">
                <a:solidFill>
                  <a:schemeClr val="tx1"/>
                </a:solidFill>
                <a:latin typeface="AMX"/>
              </a:rPr>
              <a:t>: Análise BackOffice</a:t>
            </a:r>
          </a:p>
          <a:p>
            <a:endParaRPr lang="pt-BR" sz="1200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200" b="1" dirty="0">
                <a:solidFill>
                  <a:schemeClr val="tx1"/>
                </a:solidFill>
                <a:latin typeface="AMX"/>
              </a:rPr>
              <a:t>12. Tratativa </a:t>
            </a:r>
            <a:r>
              <a:rPr lang="pt-BR" sz="1200" b="1" dirty="0" err="1">
                <a:solidFill>
                  <a:schemeClr val="tx1"/>
                </a:solidFill>
                <a:latin typeface="AMX"/>
              </a:rPr>
              <a:t>bko</a:t>
            </a:r>
            <a:r>
              <a:rPr lang="pt-BR" sz="1200" b="1" dirty="0">
                <a:solidFill>
                  <a:schemeClr val="tx1"/>
                </a:solidFill>
                <a:latin typeface="AMX"/>
              </a:rPr>
              <a:t>:</a:t>
            </a:r>
            <a:endParaRPr lang="pt-BR" sz="1200" dirty="0">
              <a:solidFill>
                <a:schemeClr val="tx1"/>
              </a:solidFill>
              <a:latin typeface="AMX"/>
            </a:endParaRPr>
          </a:p>
          <a:p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Status: Em andamento</a:t>
            </a:r>
          </a:p>
          <a:p>
            <a:r>
              <a:rPr lang="pt-BR" sz="1200" dirty="0" err="1">
                <a:solidFill>
                  <a:schemeClr val="tx1"/>
                </a:solidFill>
                <a:latin typeface="AMX"/>
              </a:rPr>
              <a:t>Substatus</a:t>
            </a:r>
            <a:r>
              <a:rPr lang="pt-BR" sz="1200" dirty="0">
                <a:solidFill>
                  <a:schemeClr val="tx1"/>
                </a:solidFill>
                <a:latin typeface="AMX"/>
              </a:rPr>
              <a:t>: Rejeitado BackOffice</a:t>
            </a:r>
            <a:endParaRPr lang="pt-BR" sz="1200" dirty="0">
              <a:solidFill>
                <a:schemeClr val="tx1"/>
              </a:solidFill>
              <a:latin typeface="AMX" pitchFamily="2" charset="0"/>
            </a:endParaRPr>
          </a:p>
        </p:txBody>
      </p:sp>
      <p:sp>
        <p:nvSpPr>
          <p:cNvPr id="14" name="Arredondar Retângulo em um Canto Diagonal 14">
            <a:extLst>
              <a:ext uri="{FF2B5EF4-FFF2-40B4-BE49-F238E27FC236}">
                <a16:creationId xmlns:a16="http://schemas.microsoft.com/office/drawing/2014/main" id="{3F794057-AA35-5C8C-3F4B-5625897E2E8A}"/>
              </a:ext>
            </a:extLst>
          </p:cNvPr>
          <p:cNvSpPr>
            <a:spLocks/>
          </p:cNvSpPr>
          <p:nvPr/>
        </p:nvSpPr>
        <p:spPr>
          <a:xfrm>
            <a:off x="1014223" y="794037"/>
            <a:ext cx="4657061" cy="5890435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200" b="1" dirty="0">
                <a:solidFill>
                  <a:schemeClr val="tx1"/>
                </a:solidFill>
                <a:latin typeface="AMX" pitchFamily="2" charset="0"/>
              </a:rPr>
              <a:t>1. Após criação do pedido:</a:t>
            </a:r>
            <a:endParaRPr lang="pt-BR" sz="1200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Status: Em andamento</a:t>
            </a:r>
          </a:p>
          <a:p>
            <a:r>
              <a:rPr lang="pt-BR" sz="1200" dirty="0" err="1">
                <a:solidFill>
                  <a:schemeClr val="tx1"/>
                </a:solidFill>
                <a:latin typeface="AMX"/>
              </a:rPr>
              <a:t>Substatus</a:t>
            </a:r>
            <a:r>
              <a:rPr lang="pt-BR" sz="1200" dirty="0">
                <a:solidFill>
                  <a:schemeClr val="tx1"/>
                </a:solidFill>
                <a:latin typeface="AMX"/>
              </a:rPr>
              <a:t>: Aguardando documentos regulatórios</a:t>
            </a:r>
            <a:br>
              <a:rPr lang="pt-BR" sz="1200" dirty="0">
                <a:solidFill>
                  <a:schemeClr val="tx1"/>
                </a:solidFill>
                <a:latin typeface="AMX" pitchFamily="2" charset="0"/>
              </a:rPr>
            </a:br>
            <a:endParaRPr lang="pt-BR" sz="1200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200" b="1" dirty="0">
                <a:solidFill>
                  <a:schemeClr val="tx1"/>
                </a:solidFill>
                <a:latin typeface="AMX" pitchFamily="2" charset="0"/>
              </a:rPr>
              <a:t>2. Caso houver criação de HP:</a:t>
            </a:r>
          </a:p>
          <a:p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Status: Em andamento</a:t>
            </a:r>
          </a:p>
          <a:p>
            <a:r>
              <a:rPr lang="pt-BR" sz="1200" dirty="0" err="1">
                <a:solidFill>
                  <a:schemeClr val="tx1"/>
                </a:solidFill>
                <a:latin typeface="AMX" pitchFamily="2" charset="0"/>
              </a:rPr>
              <a:t>Substatus</a:t>
            </a:r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: Aguardando Liberação de HP</a:t>
            </a:r>
            <a:br>
              <a:rPr lang="pt-BR" sz="1200" dirty="0">
                <a:solidFill>
                  <a:schemeClr val="tx1"/>
                </a:solidFill>
                <a:latin typeface="AMX" pitchFamily="2" charset="0"/>
              </a:rPr>
            </a:br>
            <a:endParaRPr lang="pt-BR" sz="1200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200" b="1" dirty="0">
                <a:solidFill>
                  <a:schemeClr val="tx1"/>
                </a:solidFill>
                <a:latin typeface="AMX" pitchFamily="2" charset="0"/>
              </a:rPr>
              <a:t>3. Após tipificar os documentos:</a:t>
            </a:r>
            <a:endParaRPr lang="pt-BR" sz="1200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Status: Em andamento</a:t>
            </a:r>
          </a:p>
          <a:p>
            <a:r>
              <a:rPr lang="pt-BR" sz="1200" dirty="0" err="1">
                <a:solidFill>
                  <a:schemeClr val="tx1"/>
                </a:solidFill>
                <a:latin typeface="AMX" pitchFamily="2" charset="0"/>
              </a:rPr>
              <a:t>Substatus</a:t>
            </a:r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: Aguardando documentos regulatórios</a:t>
            </a:r>
          </a:p>
          <a:p>
            <a:endParaRPr lang="pt-BR" sz="1200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200" b="1" dirty="0">
                <a:solidFill>
                  <a:schemeClr val="tx1"/>
                </a:solidFill>
                <a:latin typeface="AMX" pitchFamily="2" charset="0"/>
              </a:rPr>
              <a:t>4. Caso houver criação de HP:</a:t>
            </a:r>
          </a:p>
          <a:p>
            <a:r>
              <a:rPr lang="pt-BR" sz="1200" b="1" dirty="0">
                <a:solidFill>
                  <a:schemeClr val="tx1"/>
                </a:solidFill>
                <a:latin typeface="AMX" pitchFamily="2" charset="0"/>
              </a:rPr>
              <a:t>Após enviar para input</a:t>
            </a:r>
            <a:endParaRPr lang="pt-BR" sz="1200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Status: Em andamento</a:t>
            </a:r>
          </a:p>
          <a:p>
            <a:r>
              <a:rPr lang="pt-BR" sz="1200" dirty="0" err="1">
                <a:solidFill>
                  <a:schemeClr val="tx1"/>
                </a:solidFill>
                <a:latin typeface="AMX" pitchFamily="2" charset="0"/>
              </a:rPr>
              <a:t>Substatus</a:t>
            </a:r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: Enviado para Input</a:t>
            </a:r>
          </a:p>
          <a:p>
            <a:endParaRPr lang="pt-BR" sz="1200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200" b="1" dirty="0">
                <a:solidFill>
                  <a:schemeClr val="tx1"/>
                </a:solidFill>
                <a:latin typeface="AMX"/>
              </a:rPr>
              <a:t>5. Após enviar pedido:</a:t>
            </a:r>
          </a:p>
          <a:p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Status: Em andamento</a:t>
            </a:r>
          </a:p>
          <a:p>
            <a:r>
              <a:rPr lang="pt-BR" sz="1200" dirty="0" err="1">
                <a:solidFill>
                  <a:schemeClr val="tx1"/>
                </a:solidFill>
                <a:latin typeface="AMX" pitchFamily="2" charset="0"/>
              </a:rPr>
              <a:t>Substatus</a:t>
            </a:r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: Aguardando assinatura</a:t>
            </a:r>
          </a:p>
          <a:p>
            <a:endParaRPr lang="pt-BR" sz="1200" b="1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200" b="1" dirty="0">
                <a:solidFill>
                  <a:schemeClr val="tx1"/>
                </a:solidFill>
                <a:latin typeface="AMX" pitchFamily="2" charset="0"/>
              </a:rPr>
              <a:t>6. Após Assinatura do cliente:</a:t>
            </a:r>
            <a:endParaRPr lang="pt-BR" sz="1200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Status: Em andamento</a:t>
            </a:r>
          </a:p>
          <a:p>
            <a:r>
              <a:rPr lang="pt-BR" sz="1200" dirty="0" err="1">
                <a:solidFill>
                  <a:schemeClr val="tx1"/>
                </a:solidFill>
                <a:latin typeface="AMX" pitchFamily="2" charset="0"/>
              </a:rPr>
              <a:t>Substatus</a:t>
            </a:r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: Contrato assinado</a:t>
            </a:r>
          </a:p>
        </p:txBody>
      </p:sp>
    </p:spTree>
    <p:extLst>
      <p:ext uri="{BB962C8B-B14F-4D97-AF65-F5344CB8AC3E}">
        <p14:creationId xmlns:p14="http://schemas.microsoft.com/office/powerpoint/2010/main" val="696272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E5D8E-036E-C45A-536B-E40D1C8ED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9CFD3709-6C2D-E2F2-BE5A-FD9DE064D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grpSp>
        <p:nvGrpSpPr>
          <p:cNvPr id="17" name="Agrupar 16">
            <a:extLst>
              <a:ext uri="{FF2B5EF4-FFF2-40B4-BE49-F238E27FC236}">
                <a16:creationId xmlns:a16="http://schemas.microsoft.com/office/drawing/2014/main" id="{E044D254-FD4D-103D-4588-F3B3603919BD}"/>
              </a:ext>
            </a:extLst>
          </p:cNvPr>
          <p:cNvGrpSpPr/>
          <p:nvPr/>
        </p:nvGrpSpPr>
        <p:grpSpPr>
          <a:xfrm>
            <a:off x="8801430" y="3432941"/>
            <a:ext cx="3168480" cy="2002660"/>
            <a:chOff x="8539492" y="1527940"/>
            <a:chExt cx="3489948" cy="2573683"/>
          </a:xfrm>
        </p:grpSpPr>
        <p:sp>
          <p:nvSpPr>
            <p:cNvPr id="3" name="Arredondar Retângulo em um Canto Diagonal 14">
              <a:extLst>
                <a:ext uri="{FF2B5EF4-FFF2-40B4-BE49-F238E27FC236}">
                  <a16:creationId xmlns:a16="http://schemas.microsoft.com/office/drawing/2014/main" id="{C58085A6-CAA6-8EFB-B92C-D2F665F1F612}"/>
                </a:ext>
              </a:extLst>
            </p:cNvPr>
            <p:cNvSpPr>
              <a:spLocks/>
            </p:cNvSpPr>
            <p:nvPr/>
          </p:nvSpPr>
          <p:spPr>
            <a:xfrm>
              <a:off x="8539492" y="1527940"/>
              <a:ext cx="3489948" cy="2573683"/>
            </a:xfrm>
            <a:prstGeom prst="round2DiagRect">
              <a:avLst/>
            </a:prstGeom>
            <a:noFill/>
            <a:ln w="19050">
              <a:solidFill>
                <a:srgbClr val="88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342900" indent="-342900" algn="ctr">
                <a:buAutoNum type="arabicPeriod"/>
              </a:pPr>
              <a:endParaRPr lang="pt-BR" dirty="0">
                <a:latin typeface="AMX Light" pitchFamily="2" charset="0"/>
              </a:endParaRPr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222E0207-EF44-A481-C356-D4163C3296B0}"/>
                </a:ext>
              </a:extLst>
            </p:cNvPr>
            <p:cNvSpPr txBox="1"/>
            <p:nvPr/>
          </p:nvSpPr>
          <p:spPr>
            <a:xfrm>
              <a:off x="8716276" y="2054490"/>
              <a:ext cx="3127662" cy="150302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342900" indent="-342900">
                <a:buAutoNum type="arabicPeriod"/>
              </a:pPr>
              <a:r>
                <a:rPr lang="pt-BR" sz="1400" dirty="0">
                  <a:latin typeface="AMX" pitchFamily="2" charset="0"/>
                </a:rPr>
                <a:t>Clique na </a:t>
              </a:r>
              <a:r>
                <a:rPr lang="pt-BR" sz="1400" b="1" dirty="0">
                  <a:latin typeface="AMX" pitchFamily="2" charset="0"/>
                </a:rPr>
                <a:t>seta</a:t>
              </a:r>
              <a:r>
                <a:rPr lang="pt-BR" sz="1400" dirty="0">
                  <a:latin typeface="AMX" pitchFamily="2" charset="0"/>
                </a:rPr>
                <a:t> para exibir as opções do </a:t>
              </a:r>
              <a:r>
                <a:rPr lang="pt-BR" sz="1400" b="1" dirty="0">
                  <a:latin typeface="AMX" pitchFamily="2" charset="0"/>
                </a:rPr>
                <a:t>Menu;</a:t>
              </a:r>
              <a:endParaRPr lang="pt-BR" sz="1400" b="1" i="1" dirty="0">
                <a:latin typeface="AMX" pitchFamily="2" charset="0"/>
              </a:endParaRPr>
            </a:p>
            <a:p>
              <a:pPr marL="342900" indent="-342900">
                <a:buAutoNum type="arabicPeriod"/>
              </a:pPr>
              <a:endParaRPr lang="pt-BR" sz="1400" b="1" dirty="0">
                <a:latin typeface="AMX"/>
                <a:ea typeface="+mn-lt"/>
                <a:cs typeface="+mn-lt"/>
              </a:endParaRPr>
            </a:p>
            <a:p>
              <a:pPr marL="342900" indent="-342900">
                <a:buAutoNum type="arabicPeriod"/>
              </a:pPr>
              <a:r>
                <a:rPr lang="pt-BR" sz="1400" dirty="0">
                  <a:ea typeface="+mn-lt"/>
                  <a:cs typeface="+mn-lt"/>
                </a:rPr>
                <a:t>Em seguida, clique em </a:t>
              </a:r>
              <a:r>
                <a:rPr lang="pt-BR" sz="1400" b="1" dirty="0">
                  <a:ea typeface="+mn-lt"/>
                  <a:cs typeface="+mn-lt"/>
                </a:rPr>
                <a:t>Buscar Cliente.</a:t>
              </a:r>
              <a:endParaRPr lang="pt-BR" sz="1400" b="1" dirty="0">
                <a:latin typeface="AMX" pitchFamily="2" charset="0"/>
              </a:endParaRPr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7A103405-CE77-EF10-5A98-013BF67275E1}"/>
              </a:ext>
            </a:extLst>
          </p:cNvPr>
          <p:cNvGrpSpPr/>
          <p:nvPr/>
        </p:nvGrpSpPr>
        <p:grpSpPr>
          <a:xfrm>
            <a:off x="372683" y="920722"/>
            <a:ext cx="8051539" cy="3553545"/>
            <a:chOff x="146464" y="1527941"/>
            <a:chExt cx="8051539" cy="3553545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C15BD190-2436-4C5F-A304-257EFAFB2D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3550" r="30005" b="31505"/>
            <a:stretch/>
          </p:blipFill>
          <p:spPr>
            <a:xfrm>
              <a:off x="146464" y="1527941"/>
              <a:ext cx="8051539" cy="35535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12" name="Conector de Seta Reta 11">
              <a:extLst>
                <a:ext uri="{FF2B5EF4-FFF2-40B4-BE49-F238E27FC236}">
                  <a16:creationId xmlns:a16="http://schemas.microsoft.com/office/drawing/2014/main" id="{230CAF59-C149-1369-4EB9-4F1BDD0A8A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97019" y="2057828"/>
              <a:ext cx="287546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de Seta Reta 12">
              <a:extLst>
                <a:ext uri="{FF2B5EF4-FFF2-40B4-BE49-F238E27FC236}">
                  <a16:creationId xmlns:a16="http://schemas.microsoft.com/office/drawing/2014/main" id="{898DA561-5EC2-4DF1-0FD4-8F9E52994A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27499" y="2677588"/>
              <a:ext cx="287546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E44273D5-07A8-682A-6AA3-099324CEC0A4}"/>
              </a:ext>
            </a:extLst>
          </p:cNvPr>
          <p:cNvGrpSpPr/>
          <p:nvPr/>
        </p:nvGrpSpPr>
        <p:grpSpPr>
          <a:xfrm>
            <a:off x="0" y="0"/>
            <a:ext cx="2257641" cy="403521"/>
            <a:chOff x="0" y="0"/>
            <a:chExt cx="2257641" cy="403521"/>
          </a:xfrm>
        </p:grpSpPr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75F41988-4F27-1F1C-03C1-655E6EB70D61}"/>
                </a:ext>
              </a:extLst>
            </p:cNvPr>
            <p:cNvSpPr txBox="1"/>
            <p:nvPr/>
          </p:nvSpPr>
          <p:spPr>
            <a:xfrm>
              <a:off x="0" y="0"/>
              <a:ext cx="2257641" cy="36000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2400" b="1" dirty="0">
                  <a:latin typeface="AMX"/>
                </a:rPr>
                <a:t>BUSCA DO CNPJ</a:t>
              </a:r>
              <a:endParaRPr lang="pt-BR" dirty="0"/>
            </a:p>
          </p:txBody>
        </p:sp>
        <p:cxnSp>
          <p:nvCxnSpPr>
            <p:cNvPr id="5" name="Straight Connector 17">
              <a:extLst>
                <a:ext uri="{FF2B5EF4-FFF2-40B4-BE49-F238E27FC236}">
                  <a16:creationId xmlns:a16="http://schemas.microsoft.com/office/drawing/2014/main" id="{8D88CC3C-0A4D-2ECB-133D-4FFD651AFC5F}"/>
                </a:ext>
              </a:extLst>
            </p:cNvPr>
            <p:cNvCxnSpPr>
              <a:cxnSpLocks/>
            </p:cNvCxnSpPr>
            <p:nvPr/>
          </p:nvCxnSpPr>
          <p:spPr>
            <a:xfrm>
              <a:off x="75314" y="403521"/>
              <a:ext cx="2124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6993607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0B78A-82D1-3DCB-76C1-2918C174A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A9635C1C-083E-C1AC-D8B7-4B5317369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3" name="Arredondar Retângulo em um Canto Diagonal 14">
            <a:extLst>
              <a:ext uri="{FF2B5EF4-FFF2-40B4-BE49-F238E27FC236}">
                <a16:creationId xmlns:a16="http://schemas.microsoft.com/office/drawing/2014/main" id="{B26D113A-5B70-BF81-BC7E-77AF6E6CA8CD}"/>
              </a:ext>
            </a:extLst>
          </p:cNvPr>
          <p:cNvSpPr>
            <a:spLocks/>
          </p:cNvSpPr>
          <p:nvPr/>
        </p:nvSpPr>
        <p:spPr>
          <a:xfrm>
            <a:off x="9110875" y="3429000"/>
            <a:ext cx="2489702" cy="1961707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Nessa etapa do pedido será necessário anexar os documentos obrigatórios. </a:t>
            </a:r>
          </a:p>
          <a:p>
            <a:endParaRPr lang="pt-BR" sz="1200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Clique em </a:t>
            </a:r>
            <a:r>
              <a:rPr lang="pt-BR" sz="1200" b="1" dirty="0">
                <a:solidFill>
                  <a:schemeClr val="tx1"/>
                </a:solidFill>
                <a:latin typeface="AMX" pitchFamily="2" charset="0"/>
              </a:rPr>
              <a:t>Arquivos.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9BD65406-3BB3-7549-7383-E9027F68BCEB}"/>
              </a:ext>
            </a:extLst>
          </p:cNvPr>
          <p:cNvGrpSpPr/>
          <p:nvPr/>
        </p:nvGrpSpPr>
        <p:grpSpPr>
          <a:xfrm>
            <a:off x="591423" y="929793"/>
            <a:ext cx="7999683" cy="4180201"/>
            <a:chOff x="144856" y="1508218"/>
            <a:chExt cx="7800093" cy="3268320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AA4FB39B-EA41-EBDA-EB33-06B21E9074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856" y="1508218"/>
              <a:ext cx="7800093" cy="32683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Conector de Seta Reta 7">
              <a:extLst>
                <a:ext uri="{FF2B5EF4-FFF2-40B4-BE49-F238E27FC236}">
                  <a16:creationId xmlns:a16="http://schemas.microsoft.com/office/drawing/2014/main" id="{539D9EA0-8CC8-2F96-B408-D8E7EBD0D186}"/>
                </a:ext>
              </a:extLst>
            </p:cNvPr>
            <p:cNvCxnSpPr>
              <a:cxnSpLocks/>
            </p:cNvCxnSpPr>
            <p:nvPr/>
          </p:nvCxnSpPr>
          <p:spPr>
            <a:xfrm>
              <a:off x="344910" y="2688041"/>
              <a:ext cx="40238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4AC3469D-06C1-AA65-B4C6-889D0922DBF3}"/>
              </a:ext>
            </a:extLst>
          </p:cNvPr>
          <p:cNvGrpSpPr/>
          <p:nvPr/>
        </p:nvGrpSpPr>
        <p:grpSpPr>
          <a:xfrm>
            <a:off x="0" y="0"/>
            <a:ext cx="3944679" cy="461665"/>
            <a:chOff x="0" y="0"/>
            <a:chExt cx="6198782" cy="461665"/>
          </a:xfrm>
        </p:grpSpPr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D596EA08-7ABF-711E-B3AB-2915C74D011D}"/>
                </a:ext>
              </a:extLst>
            </p:cNvPr>
            <p:cNvSpPr txBox="1"/>
            <p:nvPr/>
          </p:nvSpPr>
          <p:spPr>
            <a:xfrm>
              <a:off x="0" y="0"/>
              <a:ext cx="6198782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 panose="020B0604020202020204"/>
                </a:rPr>
                <a:t>UPLOAD DE DOCUMENTOS</a:t>
              </a:r>
            </a:p>
          </p:txBody>
        </p:sp>
        <p:cxnSp>
          <p:nvCxnSpPr>
            <p:cNvPr id="12" name="Straight Connector 17">
              <a:extLst>
                <a:ext uri="{FF2B5EF4-FFF2-40B4-BE49-F238E27FC236}">
                  <a16:creationId xmlns:a16="http://schemas.microsoft.com/office/drawing/2014/main" id="{A456E232-5FB9-5C04-228C-7352660964DE}"/>
                </a:ext>
              </a:extLst>
            </p:cNvPr>
            <p:cNvCxnSpPr>
              <a:cxnSpLocks/>
            </p:cNvCxnSpPr>
            <p:nvPr/>
          </p:nvCxnSpPr>
          <p:spPr>
            <a:xfrm>
              <a:off x="83067" y="387237"/>
              <a:ext cx="5580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1827187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9EF3E-5CC7-9D59-48C9-2B8D399BD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53311BD5-1E6D-F2DC-3A84-11C98ABC8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5" name="Arredondar Retângulo em um Canto Diagonal 14">
            <a:extLst>
              <a:ext uri="{FF2B5EF4-FFF2-40B4-BE49-F238E27FC236}">
                <a16:creationId xmlns:a16="http://schemas.microsoft.com/office/drawing/2014/main" id="{B8341F32-6421-65CE-E9B0-0B413306204B}"/>
              </a:ext>
            </a:extLst>
          </p:cNvPr>
          <p:cNvSpPr>
            <a:spLocks/>
          </p:cNvSpPr>
          <p:nvPr/>
        </p:nvSpPr>
        <p:spPr>
          <a:xfrm>
            <a:off x="8525077" y="3269942"/>
            <a:ext cx="2649742" cy="2833146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t-BR" sz="1200" dirty="0">
                <a:solidFill>
                  <a:schemeClr val="tx1"/>
                </a:solidFill>
                <a:latin typeface="AMX"/>
              </a:rPr>
              <a:t>Nessa etapa do pedido será necessário anexar os documentos obrigatórios </a:t>
            </a:r>
          </a:p>
          <a:p>
            <a:endParaRPr lang="pt-BR" sz="1200" dirty="0">
              <a:solidFill>
                <a:schemeClr val="tx1"/>
              </a:solidFill>
              <a:latin typeface="AMX"/>
            </a:endParaRPr>
          </a:p>
          <a:p>
            <a:r>
              <a:rPr lang="pt-BR" sz="1200" dirty="0">
                <a:solidFill>
                  <a:schemeClr val="tx1"/>
                </a:solidFill>
                <a:latin typeface="AMX"/>
              </a:rPr>
              <a:t>Clique </a:t>
            </a:r>
            <a:r>
              <a:rPr lang="pt-BR" sz="1200" dirty="0" err="1">
                <a:solidFill>
                  <a:schemeClr val="tx1"/>
                </a:solidFill>
                <a:latin typeface="AMX"/>
              </a:rPr>
              <a:t>Add</a:t>
            </a:r>
            <a:r>
              <a:rPr lang="pt-BR" sz="1200" dirty="0">
                <a:solidFill>
                  <a:schemeClr val="tx1"/>
                </a:solidFill>
                <a:latin typeface="AMX"/>
              </a:rPr>
              <a:t> Files/Adicionar arquivos ou, você pode selecionar e arrastar os documentos correspondentes a esta etapa para o campo no quadrado vermelho em:</a:t>
            </a:r>
            <a:r>
              <a:rPr lang="pt-BR" sz="1200" b="1" dirty="0">
                <a:solidFill>
                  <a:schemeClr val="tx1"/>
                </a:solidFill>
                <a:latin typeface="AMX"/>
              </a:rPr>
              <a:t> </a:t>
            </a:r>
            <a:r>
              <a:rPr lang="pt-BR" sz="1200" b="1" dirty="0">
                <a:solidFill>
                  <a:srgbClr val="9E0000"/>
                </a:solidFill>
                <a:latin typeface="AMX"/>
              </a:rPr>
              <a:t>Upload Files </a:t>
            </a:r>
            <a:r>
              <a:rPr lang="pt-BR" sz="1200" b="1" dirty="0">
                <a:solidFill>
                  <a:schemeClr val="tx1"/>
                </a:solidFill>
                <a:latin typeface="AMX"/>
              </a:rPr>
              <a:t>– </a:t>
            </a:r>
            <a:r>
              <a:rPr lang="pt-BR" sz="1200" b="1" dirty="0" err="1">
                <a:solidFill>
                  <a:schemeClr val="tx1"/>
                </a:solidFill>
                <a:latin typeface="AMX"/>
              </a:rPr>
              <a:t>Or</a:t>
            </a:r>
            <a:r>
              <a:rPr lang="pt-BR" sz="1200" b="1" dirty="0">
                <a:solidFill>
                  <a:schemeClr val="tx1"/>
                </a:solidFill>
                <a:latin typeface="AMX"/>
              </a:rPr>
              <a:t> Drop Files.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4F6F7979-1C4D-6266-7E68-68B7824B803A}"/>
              </a:ext>
            </a:extLst>
          </p:cNvPr>
          <p:cNvGrpSpPr/>
          <p:nvPr/>
        </p:nvGrpSpPr>
        <p:grpSpPr>
          <a:xfrm>
            <a:off x="0" y="0"/>
            <a:ext cx="3944679" cy="461665"/>
            <a:chOff x="0" y="0"/>
            <a:chExt cx="6198782" cy="461665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165D7A7D-9DDF-9444-F7B4-6F80A98912E7}"/>
                </a:ext>
              </a:extLst>
            </p:cNvPr>
            <p:cNvSpPr txBox="1"/>
            <p:nvPr/>
          </p:nvSpPr>
          <p:spPr>
            <a:xfrm>
              <a:off x="0" y="0"/>
              <a:ext cx="6198782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 panose="020B0604020202020204"/>
                </a:rPr>
                <a:t>UPLOAD DE DOCUMENTOS</a:t>
              </a:r>
            </a:p>
          </p:txBody>
        </p:sp>
        <p:cxnSp>
          <p:nvCxnSpPr>
            <p:cNvPr id="8" name="Straight Connector 17">
              <a:extLst>
                <a:ext uri="{FF2B5EF4-FFF2-40B4-BE49-F238E27FC236}">
                  <a16:creationId xmlns:a16="http://schemas.microsoft.com/office/drawing/2014/main" id="{BEF76E86-93A8-EE8D-0DC1-DA240FFCE0DC}"/>
                </a:ext>
              </a:extLst>
            </p:cNvPr>
            <p:cNvCxnSpPr>
              <a:cxnSpLocks/>
            </p:cNvCxnSpPr>
            <p:nvPr/>
          </p:nvCxnSpPr>
          <p:spPr>
            <a:xfrm>
              <a:off x="83067" y="387237"/>
              <a:ext cx="5580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100C2B08-4143-E4A0-9B60-6CFD773FB3BF}"/>
              </a:ext>
            </a:extLst>
          </p:cNvPr>
          <p:cNvGrpSpPr/>
          <p:nvPr/>
        </p:nvGrpSpPr>
        <p:grpSpPr>
          <a:xfrm>
            <a:off x="668576" y="848902"/>
            <a:ext cx="7252680" cy="4814659"/>
            <a:chOff x="945022" y="929793"/>
            <a:chExt cx="7252680" cy="4814659"/>
          </a:xfrm>
        </p:grpSpPr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E30ED146-4306-3BCB-B0C9-E5AE50E55723}"/>
                </a:ext>
              </a:extLst>
            </p:cNvPr>
            <p:cNvGrpSpPr/>
            <p:nvPr/>
          </p:nvGrpSpPr>
          <p:grpSpPr>
            <a:xfrm>
              <a:off x="945022" y="929793"/>
              <a:ext cx="7252680" cy="4814659"/>
              <a:chOff x="168845" y="811827"/>
              <a:chExt cx="7734698" cy="5378726"/>
            </a:xfrm>
          </p:grpSpPr>
          <p:pic>
            <p:nvPicPr>
              <p:cNvPr id="3" name="Imagem 2">
                <a:extLst>
                  <a:ext uri="{FF2B5EF4-FFF2-40B4-BE49-F238E27FC236}">
                    <a16:creationId xmlns:a16="http://schemas.microsoft.com/office/drawing/2014/main" id="{B6337668-2EED-CD17-5C7E-7B31AFE776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8845" y="811827"/>
                <a:ext cx="7734698" cy="537872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cxnSp>
            <p:nvCxnSpPr>
              <p:cNvPr id="9" name="Conector de Seta Reta 8">
                <a:extLst>
                  <a:ext uri="{FF2B5EF4-FFF2-40B4-BE49-F238E27FC236}">
                    <a16:creationId xmlns:a16="http://schemas.microsoft.com/office/drawing/2014/main" id="{707C8740-ECED-104C-9525-9A1351026C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49194" y="3093104"/>
                <a:ext cx="402384" cy="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FEFAA7BC-E085-84C0-A02D-C2C9EA6449F8}"/>
                </a:ext>
              </a:extLst>
            </p:cNvPr>
            <p:cNvSpPr/>
            <p:nvPr/>
          </p:nvSpPr>
          <p:spPr>
            <a:xfrm>
              <a:off x="3795823" y="3187529"/>
              <a:ext cx="1711841" cy="627321"/>
            </a:xfrm>
            <a:prstGeom prst="rect">
              <a:avLst/>
            </a:prstGeom>
            <a:noFill/>
            <a:ln w="28575">
              <a:solidFill>
                <a:srgbClr val="9E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55058836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BE0FD-288D-089D-FB8E-EECE78706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41D4566A-AF9D-FC91-3C2A-86EF25479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6" name="Arredondar Retângulo em um Canto Diagonal 14">
            <a:extLst>
              <a:ext uri="{FF2B5EF4-FFF2-40B4-BE49-F238E27FC236}">
                <a16:creationId xmlns:a16="http://schemas.microsoft.com/office/drawing/2014/main" id="{D48A2B51-4C3C-AE68-FC09-C842CC603EA1}"/>
              </a:ext>
            </a:extLst>
          </p:cNvPr>
          <p:cNvSpPr>
            <a:spLocks/>
          </p:cNvSpPr>
          <p:nvPr/>
        </p:nvSpPr>
        <p:spPr>
          <a:xfrm>
            <a:off x="8362191" y="1539615"/>
            <a:ext cx="2833734" cy="4054540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t-BR" sz="1400" b="1" dirty="0">
                <a:solidFill>
                  <a:schemeClr val="tx1"/>
                </a:solidFill>
                <a:latin typeface="AMX" panose="020B0604020202020204"/>
              </a:rPr>
              <a:t>Etapas para a seleção correta de documentos:</a:t>
            </a:r>
          </a:p>
          <a:p>
            <a:endParaRPr lang="pt-BR" sz="1400" dirty="0">
              <a:solidFill>
                <a:schemeClr val="tx1"/>
              </a:solidFill>
              <a:latin typeface="AMX" panose="020B0604020202020204"/>
            </a:endParaRPr>
          </a:p>
          <a:p>
            <a:pPr marL="342900" indent="-342900">
              <a:buFont typeface="+mj-lt"/>
              <a:buAutoNum type="arabicPeriod"/>
            </a:pPr>
            <a:r>
              <a:rPr lang="pt-BR" sz="1400" dirty="0">
                <a:solidFill>
                  <a:schemeClr val="tx1"/>
                </a:solidFill>
                <a:latin typeface="AMX" panose="020B0604020202020204"/>
              </a:rPr>
              <a:t>Selecione os arquivos e clique em abrir;</a:t>
            </a:r>
          </a:p>
          <a:p>
            <a:pPr marL="342900" indent="-342900">
              <a:buFont typeface="+mj-lt"/>
              <a:buAutoNum type="arabicPeriod"/>
            </a:pPr>
            <a:endParaRPr lang="pt-BR" sz="1400" dirty="0">
              <a:solidFill>
                <a:schemeClr val="tx1"/>
              </a:solidFill>
              <a:latin typeface="AMX" panose="020B0604020202020204"/>
            </a:endParaRPr>
          </a:p>
          <a:p>
            <a:pPr marL="342900" indent="-342900">
              <a:buFont typeface="+mj-lt"/>
              <a:buAutoNum type="arabicPeriod"/>
            </a:pPr>
            <a:r>
              <a:rPr lang="pt-BR" sz="1400" dirty="0">
                <a:solidFill>
                  <a:schemeClr val="tx1"/>
                </a:solidFill>
                <a:latin typeface="AMX" panose="020B0604020202020204"/>
              </a:rPr>
              <a:t>Aguarde os arquivos serem baixados;</a:t>
            </a:r>
          </a:p>
          <a:p>
            <a:pPr marL="342900" indent="-342900">
              <a:buFont typeface="+mj-lt"/>
              <a:buAutoNum type="arabicPeriod"/>
            </a:pPr>
            <a:endParaRPr lang="pt-BR" sz="1400" dirty="0">
              <a:solidFill>
                <a:schemeClr val="tx1"/>
              </a:solidFill>
              <a:latin typeface="AMX" panose="020B0604020202020204"/>
              <a:ea typeface="+mn-lt"/>
              <a:cs typeface="+mn-lt"/>
            </a:endParaRPr>
          </a:p>
          <a:p>
            <a:pPr marL="342900" indent="-342900">
              <a:buFont typeface="+mj-lt"/>
              <a:buAutoNum type="arabicPeriod"/>
            </a:pPr>
            <a:r>
              <a:rPr lang="pt-BR" sz="1400" dirty="0">
                <a:solidFill>
                  <a:schemeClr val="tx1"/>
                </a:solidFill>
                <a:latin typeface="AMX" panose="020B0604020202020204"/>
                <a:ea typeface="+mn-lt"/>
                <a:cs typeface="+mn-lt"/>
              </a:rPr>
              <a:t>Clique em </a:t>
            </a:r>
            <a:r>
              <a:rPr lang="pt-BR" sz="1400" b="1" dirty="0">
                <a:solidFill>
                  <a:schemeClr val="tx1"/>
                </a:solidFill>
                <a:latin typeface="AMX" panose="020B0604020202020204"/>
                <a:ea typeface="+mn-lt"/>
                <a:cs typeface="+mn-lt"/>
              </a:rPr>
              <a:t>Concluído</a:t>
            </a:r>
            <a:r>
              <a:rPr lang="pt-BR" sz="1400" dirty="0">
                <a:solidFill>
                  <a:schemeClr val="tx1"/>
                </a:solidFill>
                <a:latin typeface="AMX" panose="020B0604020202020204"/>
                <a:ea typeface="+mn-lt"/>
                <a:cs typeface="+mn-lt"/>
              </a:rPr>
              <a:t>.</a:t>
            </a:r>
          </a:p>
          <a:p>
            <a:endParaRPr lang="pt-BR" sz="1400" dirty="0">
              <a:solidFill>
                <a:schemeClr val="tx1"/>
              </a:solidFill>
              <a:latin typeface="AMX" panose="020B0604020202020204"/>
              <a:ea typeface="+mn-lt"/>
              <a:cs typeface="+mn-lt"/>
            </a:endParaRPr>
          </a:p>
          <a:p>
            <a:r>
              <a:rPr lang="pt-BR" sz="1400" dirty="0">
                <a:solidFill>
                  <a:schemeClr val="tx1"/>
                </a:solidFill>
                <a:latin typeface="AMX"/>
              </a:rPr>
              <a:t>É obrigatório a inclusão dos seguintes documentos:</a:t>
            </a:r>
          </a:p>
          <a:p>
            <a:endParaRPr lang="pt-BR" sz="1400" dirty="0">
              <a:solidFill>
                <a:schemeClr val="tx1"/>
              </a:solidFill>
              <a:latin typeface="AMX"/>
            </a:endParaRPr>
          </a:p>
          <a:p>
            <a:r>
              <a:rPr lang="pt-BR" sz="1400" b="1" dirty="0">
                <a:solidFill>
                  <a:schemeClr val="tx1"/>
                </a:solidFill>
                <a:latin typeface="AMX" panose="020B0604020202020204"/>
              </a:rPr>
              <a:t>DOCUMENTO COM FOTO;</a:t>
            </a:r>
          </a:p>
          <a:p>
            <a:r>
              <a:rPr lang="pt-BR" sz="1400" b="1" dirty="0">
                <a:solidFill>
                  <a:schemeClr val="tx1"/>
                </a:solidFill>
                <a:latin typeface="AMX" panose="020B0604020202020204"/>
              </a:rPr>
              <a:t>CARTÃO CNPJ.</a:t>
            </a:r>
            <a:endParaRPr lang="pt-BR" sz="1400" dirty="0">
              <a:solidFill>
                <a:schemeClr val="tx1"/>
              </a:solidFill>
              <a:latin typeface="AMX" panose="020B0604020202020204"/>
            </a:endParaRP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B7A016FD-DCBF-83BE-5B93-0BBD8220380D}"/>
              </a:ext>
            </a:extLst>
          </p:cNvPr>
          <p:cNvGrpSpPr/>
          <p:nvPr/>
        </p:nvGrpSpPr>
        <p:grpSpPr>
          <a:xfrm>
            <a:off x="3603770" y="4638211"/>
            <a:ext cx="4076910" cy="1968601"/>
            <a:chOff x="2848163" y="4728372"/>
            <a:chExt cx="4076910" cy="1968601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28CF109A-C72D-969A-35E7-2C65EF52B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48163" y="4728372"/>
              <a:ext cx="4076910" cy="19686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BD03EE99-B0E7-193F-D6A7-8C7DEE86E399}"/>
                </a:ext>
              </a:extLst>
            </p:cNvPr>
            <p:cNvSpPr/>
            <p:nvPr/>
          </p:nvSpPr>
          <p:spPr>
            <a:xfrm>
              <a:off x="2890883" y="5576675"/>
              <a:ext cx="3940913" cy="2719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cxnSp>
          <p:nvCxnSpPr>
            <p:cNvPr id="13" name="Conector de Seta Reta 12">
              <a:extLst>
                <a:ext uri="{FF2B5EF4-FFF2-40B4-BE49-F238E27FC236}">
                  <a16:creationId xmlns:a16="http://schemas.microsoft.com/office/drawing/2014/main" id="{ACEA8E49-2C0C-5331-2E1B-A5F313D96741}"/>
                </a:ext>
              </a:extLst>
            </p:cNvPr>
            <p:cNvCxnSpPr>
              <a:cxnSpLocks/>
            </p:cNvCxnSpPr>
            <p:nvPr/>
          </p:nvCxnSpPr>
          <p:spPr>
            <a:xfrm>
              <a:off x="5693616" y="6514212"/>
              <a:ext cx="40238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E69D234C-4233-8153-1755-3C4FB545E8BE}"/>
              </a:ext>
            </a:extLst>
          </p:cNvPr>
          <p:cNvGrpSpPr/>
          <p:nvPr/>
        </p:nvGrpSpPr>
        <p:grpSpPr>
          <a:xfrm>
            <a:off x="0" y="0"/>
            <a:ext cx="3944679" cy="461665"/>
            <a:chOff x="0" y="0"/>
            <a:chExt cx="6198782" cy="461665"/>
          </a:xfrm>
        </p:grpSpPr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060775F3-FB9F-7096-64A4-31D3CA13413F}"/>
                </a:ext>
              </a:extLst>
            </p:cNvPr>
            <p:cNvSpPr txBox="1"/>
            <p:nvPr/>
          </p:nvSpPr>
          <p:spPr>
            <a:xfrm>
              <a:off x="0" y="0"/>
              <a:ext cx="6198782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 panose="020B0604020202020204"/>
                </a:rPr>
                <a:t>UPLOAD DE DOCUMENTOS</a:t>
              </a:r>
            </a:p>
          </p:txBody>
        </p:sp>
        <p:cxnSp>
          <p:nvCxnSpPr>
            <p:cNvPr id="17" name="Straight Connector 17">
              <a:extLst>
                <a:ext uri="{FF2B5EF4-FFF2-40B4-BE49-F238E27FC236}">
                  <a16:creationId xmlns:a16="http://schemas.microsoft.com/office/drawing/2014/main" id="{985B4636-BB50-1F5A-2C09-6ABEAAAB4415}"/>
                </a:ext>
              </a:extLst>
            </p:cNvPr>
            <p:cNvCxnSpPr>
              <a:cxnSpLocks/>
            </p:cNvCxnSpPr>
            <p:nvPr/>
          </p:nvCxnSpPr>
          <p:spPr>
            <a:xfrm>
              <a:off x="83067" y="387237"/>
              <a:ext cx="5580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EB9FF400-DF5C-9097-5EB1-CE1F899C6012}"/>
              </a:ext>
            </a:extLst>
          </p:cNvPr>
          <p:cNvGrpSpPr/>
          <p:nvPr/>
        </p:nvGrpSpPr>
        <p:grpSpPr>
          <a:xfrm>
            <a:off x="414571" y="670886"/>
            <a:ext cx="7266109" cy="3736718"/>
            <a:chOff x="484265" y="685515"/>
            <a:chExt cx="7266109" cy="3736718"/>
          </a:xfrm>
        </p:grpSpPr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B687BA5D-8F0C-B85D-050F-0840C1408B24}"/>
                </a:ext>
              </a:extLst>
            </p:cNvPr>
            <p:cNvGrpSpPr/>
            <p:nvPr/>
          </p:nvGrpSpPr>
          <p:grpSpPr>
            <a:xfrm>
              <a:off x="484265" y="685515"/>
              <a:ext cx="7266109" cy="3736718"/>
              <a:chOff x="368813" y="1026668"/>
              <a:chExt cx="7511682" cy="3578326"/>
            </a:xfrm>
          </p:grpSpPr>
          <p:pic>
            <p:nvPicPr>
              <p:cNvPr id="3" name="Imagem 2">
                <a:extLst>
                  <a:ext uri="{FF2B5EF4-FFF2-40B4-BE49-F238E27FC236}">
                    <a16:creationId xmlns:a16="http://schemas.microsoft.com/office/drawing/2014/main" id="{3591F261-3EFA-04C5-31AD-E71917383E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8813" y="1026668"/>
                <a:ext cx="7511682" cy="357832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55D43709-2D0B-F66A-9499-14279AAA4ADC}"/>
                  </a:ext>
                </a:extLst>
              </p:cNvPr>
              <p:cNvSpPr/>
              <p:nvPr/>
            </p:nvSpPr>
            <p:spPr>
              <a:xfrm>
                <a:off x="1638069" y="3118647"/>
                <a:ext cx="4742518" cy="1601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cxnSp>
            <p:nvCxnSpPr>
              <p:cNvPr id="14" name="Conector de Seta Reta 13">
                <a:extLst>
                  <a:ext uri="{FF2B5EF4-FFF2-40B4-BE49-F238E27FC236}">
                    <a16:creationId xmlns:a16="http://schemas.microsoft.com/office/drawing/2014/main" id="{A5C30FBD-F38E-8EED-2E65-03ADDADBBF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1025" y="2904609"/>
                <a:ext cx="402384" cy="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ector de Seta Reta 19">
                <a:extLst>
                  <a:ext uri="{FF2B5EF4-FFF2-40B4-BE49-F238E27FC236}">
                    <a16:creationId xmlns:a16="http://schemas.microsoft.com/office/drawing/2014/main" id="{6F1770F2-6B48-2036-0B13-2B36704EDB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6451" y="3484696"/>
                <a:ext cx="402384" cy="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" name="Conector de Seta Reta 21">
              <a:extLst>
                <a:ext uri="{FF2B5EF4-FFF2-40B4-BE49-F238E27FC236}">
                  <a16:creationId xmlns:a16="http://schemas.microsoft.com/office/drawing/2014/main" id="{F57A76C6-1A92-CB1C-2AB7-228508D856EA}"/>
                </a:ext>
              </a:extLst>
            </p:cNvPr>
            <p:cNvCxnSpPr>
              <a:cxnSpLocks/>
            </p:cNvCxnSpPr>
            <p:nvPr/>
          </p:nvCxnSpPr>
          <p:spPr>
            <a:xfrm>
              <a:off x="5901385" y="4255351"/>
              <a:ext cx="389229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0575268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2DEEB-24E1-51BB-C3F7-0E0DC630B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F9DFBC11-DCB2-0F0E-C87E-57881EBA62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5" name="Arredondar Retângulo em um Canto Diagonal 14">
            <a:extLst>
              <a:ext uri="{FF2B5EF4-FFF2-40B4-BE49-F238E27FC236}">
                <a16:creationId xmlns:a16="http://schemas.microsoft.com/office/drawing/2014/main" id="{F9D78A1F-55BF-0655-E663-70A8AE8530AE}"/>
              </a:ext>
            </a:extLst>
          </p:cNvPr>
          <p:cNvSpPr>
            <a:spLocks/>
          </p:cNvSpPr>
          <p:nvPr/>
        </p:nvSpPr>
        <p:spPr>
          <a:xfrm>
            <a:off x="8011915" y="1676217"/>
            <a:ext cx="3303889" cy="4830908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Nomeie os arquivos para facilitar a localização;</a:t>
            </a:r>
          </a:p>
          <a:p>
            <a:endParaRPr lang="pt-BR" sz="1400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Nessa etapa deve ter no mínimo 6 arquivos sendo eles:</a:t>
            </a:r>
          </a:p>
          <a:p>
            <a:endParaRPr lang="pt-BR" sz="1400" dirty="0">
              <a:solidFill>
                <a:schemeClr val="tx1"/>
              </a:solidFill>
              <a:latin typeface="AMX" pitchFamily="2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pt-BR" sz="1400" b="1" dirty="0">
                <a:solidFill>
                  <a:schemeClr val="tx1"/>
                </a:solidFill>
                <a:latin typeface="AMX"/>
              </a:rPr>
              <a:t>DOCUMENTO DO SÓCIO: </a:t>
            </a:r>
            <a:r>
              <a:rPr lang="pt-BR" sz="1400" dirty="0">
                <a:solidFill>
                  <a:schemeClr val="tx1"/>
                </a:solidFill>
                <a:latin typeface="AMX"/>
              </a:rPr>
              <a:t>Folha em Branco;</a:t>
            </a:r>
          </a:p>
          <a:p>
            <a:pPr marL="228600" indent="-228600">
              <a:buFont typeface="+mj-lt"/>
              <a:buAutoNum type="arabicPeriod"/>
            </a:pPr>
            <a:r>
              <a:rPr lang="pt-BR" sz="1400" b="1" dirty="0">
                <a:solidFill>
                  <a:schemeClr val="tx1"/>
                </a:solidFill>
                <a:latin typeface="AMX" pitchFamily="2" charset="0"/>
              </a:rPr>
              <a:t>CARTÃO CNPJ: </a:t>
            </a:r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CARTÃO CNPJ;</a:t>
            </a:r>
          </a:p>
          <a:p>
            <a:pPr marL="228600" indent="-228600">
              <a:buFont typeface="+mj-lt"/>
              <a:buAutoNum type="arabicPeriod"/>
            </a:pPr>
            <a:r>
              <a:rPr lang="pt-BR" sz="1400" b="1" dirty="0">
                <a:solidFill>
                  <a:schemeClr val="tx1"/>
                </a:solidFill>
                <a:latin typeface="AMX" pitchFamily="2" charset="0"/>
              </a:rPr>
              <a:t>TERMO DE ADESÃO: </a:t>
            </a:r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TERMO DE ADESÃO; </a:t>
            </a:r>
          </a:p>
          <a:p>
            <a:pPr marL="228600" indent="-228600">
              <a:buFont typeface="+mj-lt"/>
              <a:buAutoNum type="arabicPeriod"/>
            </a:pPr>
            <a:r>
              <a:rPr lang="pt-BR" sz="1400" b="1" dirty="0">
                <a:solidFill>
                  <a:schemeClr val="tx1"/>
                </a:solidFill>
                <a:latin typeface="AMX" pitchFamily="2" charset="0"/>
              </a:rPr>
              <a:t>LISTA DE ANEXO: </a:t>
            </a:r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OUTROS;</a:t>
            </a:r>
          </a:p>
          <a:p>
            <a:pPr marL="228600" indent="-228600">
              <a:buFont typeface="+mj-lt"/>
              <a:buAutoNum type="arabicPeriod"/>
            </a:pPr>
            <a:r>
              <a:rPr lang="pt-BR" sz="1400" b="1" dirty="0">
                <a:solidFill>
                  <a:schemeClr val="tx1"/>
                </a:solidFill>
                <a:latin typeface="AMX" pitchFamily="2" charset="0"/>
              </a:rPr>
              <a:t>CONTRATO DE PRESTAÇÃO DE SERVIÇO: </a:t>
            </a:r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CONTRATO DE PRESTAÇÃO DE SERVIÇO;</a:t>
            </a:r>
          </a:p>
          <a:p>
            <a:pPr marL="228600" indent="-228600">
              <a:buFont typeface="+mj-lt"/>
              <a:buAutoNum type="arabicPeriod"/>
            </a:pPr>
            <a:r>
              <a:rPr lang="pt-BR" sz="1400" b="1" dirty="0">
                <a:solidFill>
                  <a:schemeClr val="tx1"/>
                </a:solidFill>
                <a:latin typeface="AMX" pitchFamily="2" charset="0"/>
              </a:rPr>
              <a:t>CONTRATO DE PERMANÊNCIA: </a:t>
            </a:r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CONTRATO DE PERMANÊNCIA.</a:t>
            </a:r>
          </a:p>
          <a:p>
            <a:endParaRPr lang="pt-BR" sz="1400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400" b="1" dirty="0">
                <a:solidFill>
                  <a:schemeClr val="tx1"/>
                </a:solidFill>
                <a:latin typeface="AMX" pitchFamily="2" charset="0"/>
              </a:rPr>
              <a:t>Nos pedidos com Biometria não é mais obrigatório anexar o documento com foto.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73B915F5-F831-F4F7-1793-4FF2879B1026}"/>
              </a:ext>
            </a:extLst>
          </p:cNvPr>
          <p:cNvGrpSpPr/>
          <p:nvPr/>
        </p:nvGrpSpPr>
        <p:grpSpPr>
          <a:xfrm>
            <a:off x="706074" y="848902"/>
            <a:ext cx="6817449" cy="4494045"/>
            <a:chOff x="192506" y="1269081"/>
            <a:chExt cx="6817449" cy="4494045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B90F6EBC-4D06-4BB7-E73D-586F21219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9004" y="1269081"/>
              <a:ext cx="6810951" cy="44940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73F1D305-1E14-8C36-22CD-90305DEFFD26}"/>
                </a:ext>
              </a:extLst>
            </p:cNvPr>
            <p:cNvSpPr/>
            <p:nvPr/>
          </p:nvSpPr>
          <p:spPr>
            <a:xfrm>
              <a:off x="192506" y="3368842"/>
              <a:ext cx="3429000" cy="2382252"/>
            </a:xfrm>
            <a:prstGeom prst="rect">
              <a:avLst/>
            </a:prstGeom>
            <a:noFill/>
            <a:ln w="28575">
              <a:solidFill>
                <a:srgbClr val="88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cxnSp>
          <p:nvCxnSpPr>
            <p:cNvPr id="11" name="Conector de Seta Reta 10">
              <a:extLst>
                <a:ext uri="{FF2B5EF4-FFF2-40B4-BE49-F238E27FC236}">
                  <a16:creationId xmlns:a16="http://schemas.microsoft.com/office/drawing/2014/main" id="{8DECDEF2-CEFD-E1D0-662C-B366C16737BA}"/>
                </a:ext>
              </a:extLst>
            </p:cNvPr>
            <p:cNvCxnSpPr>
              <a:cxnSpLocks/>
            </p:cNvCxnSpPr>
            <p:nvPr/>
          </p:nvCxnSpPr>
          <p:spPr>
            <a:xfrm>
              <a:off x="216569" y="5491399"/>
              <a:ext cx="229935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5364514B-7751-1C4B-965D-77FAA6473938}"/>
              </a:ext>
            </a:extLst>
          </p:cNvPr>
          <p:cNvGrpSpPr/>
          <p:nvPr/>
        </p:nvGrpSpPr>
        <p:grpSpPr>
          <a:xfrm>
            <a:off x="0" y="0"/>
            <a:ext cx="3944679" cy="461665"/>
            <a:chOff x="0" y="0"/>
            <a:chExt cx="6198782" cy="461665"/>
          </a:xfrm>
        </p:grpSpPr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D77BFB6E-A096-5566-816C-F314C720F695}"/>
                </a:ext>
              </a:extLst>
            </p:cNvPr>
            <p:cNvSpPr txBox="1"/>
            <p:nvPr/>
          </p:nvSpPr>
          <p:spPr>
            <a:xfrm>
              <a:off x="0" y="0"/>
              <a:ext cx="6198782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 panose="020B0604020202020204"/>
                </a:rPr>
                <a:t>UPLOAD DE DOCUMENTOS</a:t>
              </a:r>
            </a:p>
          </p:txBody>
        </p:sp>
        <p:cxnSp>
          <p:nvCxnSpPr>
            <p:cNvPr id="9" name="Straight Connector 17">
              <a:extLst>
                <a:ext uri="{FF2B5EF4-FFF2-40B4-BE49-F238E27FC236}">
                  <a16:creationId xmlns:a16="http://schemas.microsoft.com/office/drawing/2014/main" id="{3DE64F68-E982-487F-6D03-A2E12A0E4342}"/>
                </a:ext>
              </a:extLst>
            </p:cNvPr>
            <p:cNvCxnSpPr>
              <a:cxnSpLocks/>
            </p:cNvCxnSpPr>
            <p:nvPr/>
          </p:nvCxnSpPr>
          <p:spPr>
            <a:xfrm>
              <a:off x="83067" y="387237"/>
              <a:ext cx="5580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969483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93255-0BD0-777E-243B-CF8852C1A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87853DF6-C6C7-B916-7E30-D679B7FB6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3" name="Arredondar Retângulo em um Canto Diagonal 14">
            <a:extLst>
              <a:ext uri="{FF2B5EF4-FFF2-40B4-BE49-F238E27FC236}">
                <a16:creationId xmlns:a16="http://schemas.microsoft.com/office/drawing/2014/main" id="{1616D9A3-F867-B216-166C-6DE76E041CEB}"/>
              </a:ext>
            </a:extLst>
          </p:cNvPr>
          <p:cNvSpPr>
            <a:spLocks/>
          </p:cNvSpPr>
          <p:nvPr/>
        </p:nvSpPr>
        <p:spPr>
          <a:xfrm>
            <a:off x="8903749" y="3035319"/>
            <a:ext cx="2717637" cy="2627888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rgbClr val="FF0000"/>
                </a:solidFill>
                <a:latin typeface="AMX" pitchFamily="2" charset="0"/>
              </a:rPr>
              <a:t>Atenção!</a:t>
            </a:r>
          </a:p>
          <a:p>
            <a:endParaRPr lang="pt-BR" sz="1400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Os arquivos devem ser nomeados corretamente para que a venda possa seguir.</a:t>
            </a:r>
          </a:p>
          <a:p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Se caso houver alguma divergência o sistema vai apresentar o seguinte erro.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C7BEF68D-12C1-08ED-9C26-2110371BFCB7}"/>
              </a:ext>
            </a:extLst>
          </p:cNvPr>
          <p:cNvGrpSpPr/>
          <p:nvPr/>
        </p:nvGrpSpPr>
        <p:grpSpPr>
          <a:xfrm>
            <a:off x="804628" y="774475"/>
            <a:ext cx="7563671" cy="5506328"/>
            <a:chOff x="475019" y="740290"/>
            <a:chExt cx="7563671" cy="5506328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FA1BC5BA-CF9E-3D92-CC4C-38B2C901F8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765" b="-794"/>
            <a:stretch/>
          </p:blipFill>
          <p:spPr>
            <a:xfrm>
              <a:off x="475019" y="740290"/>
              <a:ext cx="7563671" cy="44159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E6528B7E-23A2-F083-4F90-CA2F304E774F}"/>
                </a:ext>
              </a:extLst>
            </p:cNvPr>
            <p:cNvSpPr/>
            <p:nvPr/>
          </p:nvSpPr>
          <p:spPr>
            <a:xfrm>
              <a:off x="4256855" y="3512404"/>
              <a:ext cx="3667214" cy="1499023"/>
            </a:xfrm>
            <a:prstGeom prst="rect">
              <a:avLst/>
            </a:prstGeom>
            <a:noFill/>
            <a:ln w="28575">
              <a:solidFill>
                <a:srgbClr val="88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B6F2C40F-CFBF-F5AF-17C9-B2FE2C27AE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4823" t="-1153" r="17706" b="90560"/>
            <a:stretch/>
          </p:blipFill>
          <p:spPr>
            <a:xfrm>
              <a:off x="1870440" y="5011427"/>
              <a:ext cx="5857353" cy="12351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E3C7F7B3-4068-AE2D-7AEA-01D6728B8A85}"/>
              </a:ext>
            </a:extLst>
          </p:cNvPr>
          <p:cNvGrpSpPr/>
          <p:nvPr/>
        </p:nvGrpSpPr>
        <p:grpSpPr>
          <a:xfrm>
            <a:off x="0" y="0"/>
            <a:ext cx="3944679" cy="461665"/>
            <a:chOff x="0" y="0"/>
            <a:chExt cx="6198782" cy="461665"/>
          </a:xfrm>
        </p:grpSpPr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8B5DA8B4-516A-ACF3-6766-9E6E89428ED0}"/>
                </a:ext>
              </a:extLst>
            </p:cNvPr>
            <p:cNvSpPr txBox="1"/>
            <p:nvPr/>
          </p:nvSpPr>
          <p:spPr>
            <a:xfrm>
              <a:off x="0" y="0"/>
              <a:ext cx="6198782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 panose="020B0604020202020204"/>
                </a:rPr>
                <a:t>UPLOAD DE DOCUMENTOS</a:t>
              </a:r>
            </a:p>
          </p:txBody>
        </p:sp>
        <p:cxnSp>
          <p:nvCxnSpPr>
            <p:cNvPr id="12" name="Straight Connector 17">
              <a:extLst>
                <a:ext uri="{FF2B5EF4-FFF2-40B4-BE49-F238E27FC236}">
                  <a16:creationId xmlns:a16="http://schemas.microsoft.com/office/drawing/2014/main" id="{2EFF305E-FE1E-A910-1F71-991F5ED59C3C}"/>
                </a:ext>
              </a:extLst>
            </p:cNvPr>
            <p:cNvCxnSpPr>
              <a:cxnSpLocks/>
            </p:cNvCxnSpPr>
            <p:nvPr/>
          </p:nvCxnSpPr>
          <p:spPr>
            <a:xfrm>
              <a:off x="83067" y="387237"/>
              <a:ext cx="5580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9456983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C0164-5CA1-DD7B-D181-DC5ED1C39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DDBA4F9C-E031-E651-49EE-EBF84237C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3094570-7772-85B4-852A-FEDA9D6C6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3477" y="899387"/>
            <a:ext cx="4793033" cy="5553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Arredondar Retângulo em um Canto Diagonal 14">
            <a:extLst>
              <a:ext uri="{FF2B5EF4-FFF2-40B4-BE49-F238E27FC236}">
                <a16:creationId xmlns:a16="http://schemas.microsoft.com/office/drawing/2014/main" id="{65481E3B-A89D-EC34-5FB4-AA45ED0BBED7}"/>
              </a:ext>
            </a:extLst>
          </p:cNvPr>
          <p:cNvSpPr>
            <a:spLocks/>
          </p:cNvSpPr>
          <p:nvPr/>
        </p:nvSpPr>
        <p:spPr>
          <a:xfrm>
            <a:off x="8594017" y="3530009"/>
            <a:ext cx="2677510" cy="2008681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t-BR" sz="1400" b="1" dirty="0">
                <a:solidFill>
                  <a:srgbClr val="FF0000"/>
                </a:solidFill>
                <a:latin typeface="AMX"/>
              </a:rPr>
              <a:t> Atenção!</a:t>
            </a:r>
          </a:p>
          <a:p>
            <a:endParaRPr lang="pt-BR" sz="1400" dirty="0">
              <a:solidFill>
                <a:schemeClr val="tx1"/>
              </a:solidFill>
              <a:latin typeface="AMX"/>
            </a:endParaRPr>
          </a:p>
          <a:p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Os termos só serão enviados para assinatura após a realização da biometria.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7379A735-57E7-DEC8-BEEE-DA269C35737A}"/>
              </a:ext>
            </a:extLst>
          </p:cNvPr>
          <p:cNvGrpSpPr/>
          <p:nvPr/>
        </p:nvGrpSpPr>
        <p:grpSpPr>
          <a:xfrm>
            <a:off x="0" y="0"/>
            <a:ext cx="3944679" cy="461665"/>
            <a:chOff x="0" y="0"/>
            <a:chExt cx="6198782" cy="461665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D45B2B6D-B517-C47A-BAF9-3D65D7A40BC8}"/>
                </a:ext>
              </a:extLst>
            </p:cNvPr>
            <p:cNvSpPr txBox="1"/>
            <p:nvPr/>
          </p:nvSpPr>
          <p:spPr>
            <a:xfrm>
              <a:off x="0" y="0"/>
              <a:ext cx="6198782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 panose="020B0604020202020204"/>
                </a:rPr>
                <a:t>UPLOAD DE DOCUMENTOS</a:t>
              </a:r>
            </a:p>
          </p:txBody>
        </p:sp>
        <p:cxnSp>
          <p:nvCxnSpPr>
            <p:cNvPr id="7" name="Straight Connector 17">
              <a:extLst>
                <a:ext uri="{FF2B5EF4-FFF2-40B4-BE49-F238E27FC236}">
                  <a16:creationId xmlns:a16="http://schemas.microsoft.com/office/drawing/2014/main" id="{A8CB5D77-2015-838D-5677-B0DBC4E39B76}"/>
                </a:ext>
              </a:extLst>
            </p:cNvPr>
            <p:cNvCxnSpPr>
              <a:cxnSpLocks/>
            </p:cNvCxnSpPr>
            <p:nvPr/>
          </p:nvCxnSpPr>
          <p:spPr>
            <a:xfrm>
              <a:off x="83067" y="387237"/>
              <a:ext cx="5580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188800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FD930-ECF9-2641-370C-4DC1F954E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8BCED000-B17D-0712-BC64-C8F1BE48A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3" name="Arredondar Retângulo em um Canto Diagonal 14">
            <a:extLst>
              <a:ext uri="{FF2B5EF4-FFF2-40B4-BE49-F238E27FC236}">
                <a16:creationId xmlns:a16="http://schemas.microsoft.com/office/drawing/2014/main" id="{947128E2-F962-C9E0-AE5A-3B65741A217F}"/>
              </a:ext>
            </a:extLst>
          </p:cNvPr>
          <p:cNvSpPr>
            <a:spLocks/>
          </p:cNvSpPr>
          <p:nvPr/>
        </p:nvSpPr>
        <p:spPr>
          <a:xfrm>
            <a:off x="9102275" y="2860108"/>
            <a:ext cx="2402152" cy="1579307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t-BR" sz="1400" dirty="0">
                <a:solidFill>
                  <a:schemeClr val="tx1"/>
                </a:solidFill>
                <a:latin typeface="AMX"/>
              </a:rPr>
              <a:t>É possível acompanhar o retorno da biometria do lado direito inferior da tela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C8F2B7B9-9F43-2039-55CE-875F173EFCB8}"/>
              </a:ext>
            </a:extLst>
          </p:cNvPr>
          <p:cNvGrpSpPr/>
          <p:nvPr/>
        </p:nvGrpSpPr>
        <p:grpSpPr>
          <a:xfrm>
            <a:off x="1052547" y="778194"/>
            <a:ext cx="7538654" cy="5633240"/>
            <a:chOff x="170045" y="193403"/>
            <a:chExt cx="8502547" cy="6553880"/>
          </a:xfrm>
        </p:grpSpPr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16AD24D7-76E1-9084-0A23-9E37996840FE}"/>
                </a:ext>
              </a:extLst>
            </p:cNvPr>
            <p:cNvGrpSpPr/>
            <p:nvPr/>
          </p:nvGrpSpPr>
          <p:grpSpPr>
            <a:xfrm>
              <a:off x="170045" y="193403"/>
              <a:ext cx="8502547" cy="6553880"/>
              <a:chOff x="170045" y="193403"/>
              <a:chExt cx="8502547" cy="6553880"/>
            </a:xfrm>
          </p:grpSpPr>
          <p:pic>
            <p:nvPicPr>
              <p:cNvPr id="5" name="Imagem 4">
                <a:extLst>
                  <a:ext uri="{FF2B5EF4-FFF2-40B4-BE49-F238E27FC236}">
                    <a16:creationId xmlns:a16="http://schemas.microsoft.com/office/drawing/2014/main" id="{A85F2047-F485-CEDE-E6C5-B4C0A21099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0045" y="193403"/>
                <a:ext cx="8502547" cy="325818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67175728-2DFA-443F-4F85-6339392C88AF}"/>
                  </a:ext>
                </a:extLst>
              </p:cNvPr>
              <p:cNvSpPr/>
              <p:nvPr/>
            </p:nvSpPr>
            <p:spPr>
              <a:xfrm>
                <a:off x="5894937" y="2448560"/>
                <a:ext cx="2777654" cy="1003026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pic>
            <p:nvPicPr>
              <p:cNvPr id="7" name="Imagem 6">
                <a:extLst>
                  <a:ext uri="{FF2B5EF4-FFF2-40B4-BE49-F238E27FC236}">
                    <a16:creationId xmlns:a16="http://schemas.microsoft.com/office/drawing/2014/main" id="{EB1F241D-A225-C36A-AD62-6BFD8386EF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0046" y="3534271"/>
                <a:ext cx="8464849" cy="321301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1C90E849-266D-445E-3548-255D1FA52551}"/>
                </a:ext>
              </a:extLst>
            </p:cNvPr>
            <p:cNvSpPr/>
            <p:nvPr/>
          </p:nvSpPr>
          <p:spPr>
            <a:xfrm>
              <a:off x="5857239" y="5577839"/>
              <a:ext cx="2777655" cy="1169443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24238436-8053-7839-69AE-4835D531CC81}"/>
              </a:ext>
            </a:extLst>
          </p:cNvPr>
          <p:cNvGrpSpPr/>
          <p:nvPr/>
        </p:nvGrpSpPr>
        <p:grpSpPr>
          <a:xfrm>
            <a:off x="0" y="0"/>
            <a:ext cx="4274288" cy="830997"/>
            <a:chOff x="0" y="0"/>
            <a:chExt cx="6198782" cy="830997"/>
          </a:xfrm>
        </p:grpSpPr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03273787-7A29-B6E6-8795-40D055CBCC62}"/>
                </a:ext>
              </a:extLst>
            </p:cNvPr>
            <p:cNvSpPr txBox="1"/>
            <p:nvPr/>
          </p:nvSpPr>
          <p:spPr>
            <a:xfrm>
              <a:off x="0" y="0"/>
              <a:ext cx="6198782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 panose="020B0604020202020204"/>
                </a:rPr>
                <a:t>CONFERÊNCIA DA BIOMETRIA</a:t>
              </a:r>
            </a:p>
          </p:txBody>
        </p:sp>
        <p:cxnSp>
          <p:nvCxnSpPr>
            <p:cNvPr id="13" name="Straight Connector 17">
              <a:extLst>
                <a:ext uri="{FF2B5EF4-FFF2-40B4-BE49-F238E27FC236}">
                  <a16:creationId xmlns:a16="http://schemas.microsoft.com/office/drawing/2014/main" id="{E33372CA-35D2-52A6-4A9E-31C60FC50661}"/>
                </a:ext>
              </a:extLst>
            </p:cNvPr>
            <p:cNvCxnSpPr>
              <a:cxnSpLocks/>
            </p:cNvCxnSpPr>
            <p:nvPr/>
          </p:nvCxnSpPr>
          <p:spPr>
            <a:xfrm>
              <a:off x="83067" y="387237"/>
              <a:ext cx="5580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5666055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BF561-DFFB-6CF6-B9F6-C165B2FAC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0FDF1B21-1EA5-E70E-9038-7DF8935DC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3" name="Arredondar Retângulo em um Canto Diagonal 14">
            <a:extLst>
              <a:ext uri="{FF2B5EF4-FFF2-40B4-BE49-F238E27FC236}">
                <a16:creationId xmlns:a16="http://schemas.microsoft.com/office/drawing/2014/main" id="{8745B25E-21FC-AF37-6040-C23FF84E86BA}"/>
              </a:ext>
            </a:extLst>
          </p:cNvPr>
          <p:cNvSpPr>
            <a:spLocks/>
          </p:cNvSpPr>
          <p:nvPr/>
        </p:nvSpPr>
        <p:spPr>
          <a:xfrm>
            <a:off x="9358295" y="3988944"/>
            <a:ext cx="2410826" cy="2136069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Para detalhamento do retorno do status da biometria.</a:t>
            </a:r>
          </a:p>
          <a:p>
            <a:endParaRPr lang="pt-BR" sz="1400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Clique na </a:t>
            </a:r>
            <a:r>
              <a:rPr lang="pt-BR" sz="1400" b="1" dirty="0">
                <a:solidFill>
                  <a:schemeClr val="tx1"/>
                </a:solidFill>
                <a:latin typeface="AMX" pitchFamily="2" charset="0"/>
              </a:rPr>
              <a:t>Pendência.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C021960A-21FC-33C5-DFA1-2A706D1AFA2D}"/>
              </a:ext>
            </a:extLst>
          </p:cNvPr>
          <p:cNvGrpSpPr/>
          <p:nvPr/>
        </p:nvGrpSpPr>
        <p:grpSpPr>
          <a:xfrm>
            <a:off x="608584" y="1072747"/>
            <a:ext cx="8434832" cy="2916197"/>
            <a:chOff x="100584" y="2231394"/>
            <a:chExt cx="7671816" cy="2148101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2F33C452-41C7-6F92-E70B-0D5E445B0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584" y="2231394"/>
              <a:ext cx="7658483" cy="213606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3B86B79A-BED1-B2D6-DADD-E47A72284BAA}"/>
                </a:ext>
              </a:extLst>
            </p:cNvPr>
            <p:cNvSpPr/>
            <p:nvPr/>
          </p:nvSpPr>
          <p:spPr>
            <a:xfrm>
              <a:off x="5236754" y="3512772"/>
              <a:ext cx="2535646" cy="866723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cxnSp>
          <p:nvCxnSpPr>
            <p:cNvPr id="9" name="Conector de Seta Reta 8">
              <a:extLst>
                <a:ext uri="{FF2B5EF4-FFF2-40B4-BE49-F238E27FC236}">
                  <a16:creationId xmlns:a16="http://schemas.microsoft.com/office/drawing/2014/main" id="{F883BF68-1877-82D7-D04F-4C7C94C0B0AF}"/>
                </a:ext>
              </a:extLst>
            </p:cNvPr>
            <p:cNvCxnSpPr>
              <a:cxnSpLocks/>
            </p:cNvCxnSpPr>
            <p:nvPr/>
          </p:nvCxnSpPr>
          <p:spPr>
            <a:xfrm>
              <a:off x="4688309" y="3951356"/>
              <a:ext cx="40238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77588529-6E1E-DE8C-80A4-9B7609AFA427}"/>
              </a:ext>
            </a:extLst>
          </p:cNvPr>
          <p:cNvGrpSpPr/>
          <p:nvPr/>
        </p:nvGrpSpPr>
        <p:grpSpPr>
          <a:xfrm>
            <a:off x="0" y="0"/>
            <a:ext cx="4274288" cy="830997"/>
            <a:chOff x="0" y="0"/>
            <a:chExt cx="6198782" cy="830997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7A3B7576-9BE7-725B-15FA-36E40B2A68BA}"/>
                </a:ext>
              </a:extLst>
            </p:cNvPr>
            <p:cNvSpPr txBox="1"/>
            <p:nvPr/>
          </p:nvSpPr>
          <p:spPr>
            <a:xfrm>
              <a:off x="0" y="0"/>
              <a:ext cx="6198782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 panose="020B0604020202020204"/>
                </a:rPr>
                <a:t>CONFERÊNCIA DA BIOMETRIA</a:t>
              </a:r>
            </a:p>
          </p:txBody>
        </p:sp>
        <p:cxnSp>
          <p:nvCxnSpPr>
            <p:cNvPr id="10" name="Straight Connector 17">
              <a:extLst>
                <a:ext uri="{FF2B5EF4-FFF2-40B4-BE49-F238E27FC236}">
                  <a16:creationId xmlns:a16="http://schemas.microsoft.com/office/drawing/2014/main" id="{DDD80AD0-4732-67AF-6182-4EB3B6C3D9CB}"/>
                </a:ext>
              </a:extLst>
            </p:cNvPr>
            <p:cNvCxnSpPr>
              <a:cxnSpLocks/>
            </p:cNvCxnSpPr>
            <p:nvPr/>
          </p:nvCxnSpPr>
          <p:spPr>
            <a:xfrm>
              <a:off x="83067" y="387237"/>
              <a:ext cx="5580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0393241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71F37-8A44-6106-B78A-EF072F62A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C7D58E66-34B6-B5DE-3B36-09F82CB7B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5" name="Arredondar Retângulo em um Canto Diagonal 14">
            <a:extLst>
              <a:ext uri="{FF2B5EF4-FFF2-40B4-BE49-F238E27FC236}">
                <a16:creationId xmlns:a16="http://schemas.microsoft.com/office/drawing/2014/main" id="{133E8F36-E19D-48BE-3E80-7BD897D3E144}"/>
              </a:ext>
            </a:extLst>
          </p:cNvPr>
          <p:cNvSpPr>
            <a:spLocks/>
          </p:cNvSpPr>
          <p:nvPr/>
        </p:nvSpPr>
        <p:spPr>
          <a:xfrm>
            <a:off x="8512106" y="4575695"/>
            <a:ext cx="2460695" cy="742820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t-BR" sz="1400" dirty="0">
                <a:solidFill>
                  <a:schemeClr val="tx1"/>
                </a:solidFill>
                <a:latin typeface="AMX"/>
              </a:rPr>
              <a:t>Clique em </a:t>
            </a:r>
            <a:r>
              <a:rPr lang="pt-BR" sz="1400" b="1" dirty="0">
                <a:solidFill>
                  <a:schemeClr val="tx1"/>
                </a:solidFill>
                <a:latin typeface="AMX"/>
              </a:rPr>
              <a:t>Enviar para Input.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6DC3EA30-B219-847B-5B4E-15EFEC47EDEB}"/>
              </a:ext>
            </a:extLst>
          </p:cNvPr>
          <p:cNvGrpSpPr/>
          <p:nvPr/>
        </p:nvGrpSpPr>
        <p:grpSpPr>
          <a:xfrm>
            <a:off x="860282" y="971096"/>
            <a:ext cx="7806471" cy="3095168"/>
            <a:chOff x="128761" y="1573085"/>
            <a:chExt cx="7806471" cy="3095168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1C31350F-E318-9A1E-B0DE-B6C90A16C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761" y="1573085"/>
              <a:ext cx="7806471" cy="30951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8" name="Conector de Seta Reta 7">
              <a:extLst>
                <a:ext uri="{FF2B5EF4-FFF2-40B4-BE49-F238E27FC236}">
                  <a16:creationId xmlns:a16="http://schemas.microsoft.com/office/drawing/2014/main" id="{B7E59472-9494-5A24-EF75-0F371E4E01AD}"/>
                </a:ext>
              </a:extLst>
            </p:cNvPr>
            <p:cNvCxnSpPr>
              <a:cxnSpLocks/>
            </p:cNvCxnSpPr>
            <p:nvPr/>
          </p:nvCxnSpPr>
          <p:spPr>
            <a:xfrm>
              <a:off x="6878056" y="2170683"/>
              <a:ext cx="40238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BAE4B6CA-742B-2A4F-9674-713AD8707668}"/>
              </a:ext>
            </a:extLst>
          </p:cNvPr>
          <p:cNvGrpSpPr/>
          <p:nvPr/>
        </p:nvGrpSpPr>
        <p:grpSpPr>
          <a:xfrm>
            <a:off x="0" y="0"/>
            <a:ext cx="2415941" cy="461665"/>
            <a:chOff x="0" y="0"/>
            <a:chExt cx="6198782" cy="461665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AF5059C3-5410-C6EA-D8AF-5D40408E16C1}"/>
                </a:ext>
              </a:extLst>
            </p:cNvPr>
            <p:cNvSpPr txBox="1"/>
            <p:nvPr/>
          </p:nvSpPr>
          <p:spPr>
            <a:xfrm>
              <a:off x="0" y="0"/>
              <a:ext cx="6198782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 panose="020B0604020202020204"/>
                </a:rPr>
                <a:t>ENVIO DE INPUT</a:t>
              </a:r>
            </a:p>
          </p:txBody>
        </p:sp>
        <p:cxnSp>
          <p:nvCxnSpPr>
            <p:cNvPr id="9" name="Straight Connector 17">
              <a:extLst>
                <a:ext uri="{FF2B5EF4-FFF2-40B4-BE49-F238E27FC236}">
                  <a16:creationId xmlns:a16="http://schemas.microsoft.com/office/drawing/2014/main" id="{D0AE3390-A92B-0759-1DDA-C664AA37B643}"/>
                </a:ext>
              </a:extLst>
            </p:cNvPr>
            <p:cNvCxnSpPr>
              <a:cxnSpLocks/>
            </p:cNvCxnSpPr>
            <p:nvPr/>
          </p:nvCxnSpPr>
          <p:spPr>
            <a:xfrm>
              <a:off x="83067" y="387237"/>
              <a:ext cx="5580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081707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B8124-3D66-3D2F-3E2F-5268A281E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1D1E5E54-5EB2-D1EA-0C0A-98B4EA644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3" name="Arredondar Retângulo em um Canto Diagonal 14">
            <a:extLst>
              <a:ext uri="{FF2B5EF4-FFF2-40B4-BE49-F238E27FC236}">
                <a16:creationId xmlns:a16="http://schemas.microsoft.com/office/drawing/2014/main" id="{038CBCBE-1928-8522-D926-7E2FE5D542CE}"/>
              </a:ext>
            </a:extLst>
          </p:cNvPr>
          <p:cNvSpPr>
            <a:spLocks/>
          </p:cNvSpPr>
          <p:nvPr/>
        </p:nvSpPr>
        <p:spPr>
          <a:xfrm>
            <a:off x="9581810" y="4505377"/>
            <a:ext cx="2068832" cy="826264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Clique em Enviar pedido.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0499BD9C-A90B-ED15-5CB1-1A5BD675A1FC}"/>
              </a:ext>
            </a:extLst>
          </p:cNvPr>
          <p:cNvGrpSpPr/>
          <p:nvPr/>
        </p:nvGrpSpPr>
        <p:grpSpPr>
          <a:xfrm>
            <a:off x="541358" y="669652"/>
            <a:ext cx="8785521" cy="4248857"/>
            <a:chOff x="137098" y="1391547"/>
            <a:chExt cx="8641458" cy="3892721"/>
          </a:xfrm>
        </p:grpSpPr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9F856E1A-97BC-2F66-CC56-FF6618A07B0B}"/>
                </a:ext>
              </a:extLst>
            </p:cNvPr>
            <p:cNvSpPr/>
            <p:nvPr/>
          </p:nvSpPr>
          <p:spPr>
            <a:xfrm>
              <a:off x="7686030" y="2670668"/>
              <a:ext cx="271994" cy="271994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latin typeface="AMX Light" pitchFamily="2" charset="0"/>
                </a:rPr>
                <a:t>1</a:t>
              </a:r>
            </a:p>
          </p:txBody>
        </p:sp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71C4B516-6753-9A27-5C53-3712D202F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098" y="1391547"/>
              <a:ext cx="8641458" cy="38927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9" name="Conector de Seta Reta 8">
              <a:extLst>
                <a:ext uri="{FF2B5EF4-FFF2-40B4-BE49-F238E27FC236}">
                  <a16:creationId xmlns:a16="http://schemas.microsoft.com/office/drawing/2014/main" id="{B0C2BDC9-8322-63F9-D587-3CB00A7471F2}"/>
                </a:ext>
              </a:extLst>
            </p:cNvPr>
            <p:cNvCxnSpPr>
              <a:cxnSpLocks/>
            </p:cNvCxnSpPr>
            <p:nvPr/>
          </p:nvCxnSpPr>
          <p:spPr>
            <a:xfrm>
              <a:off x="7611982" y="3229462"/>
              <a:ext cx="40238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470CEEA9-AAE6-39EF-8305-2E70FBDB6B42}"/>
              </a:ext>
            </a:extLst>
          </p:cNvPr>
          <p:cNvGrpSpPr/>
          <p:nvPr/>
        </p:nvGrpSpPr>
        <p:grpSpPr>
          <a:xfrm>
            <a:off x="0" y="0"/>
            <a:ext cx="2415941" cy="461665"/>
            <a:chOff x="0" y="0"/>
            <a:chExt cx="6198782" cy="461665"/>
          </a:xfrm>
        </p:grpSpPr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2BF7D009-AA4F-E645-D38E-A6840BF25590}"/>
                </a:ext>
              </a:extLst>
            </p:cNvPr>
            <p:cNvSpPr txBox="1"/>
            <p:nvPr/>
          </p:nvSpPr>
          <p:spPr>
            <a:xfrm>
              <a:off x="0" y="0"/>
              <a:ext cx="6198782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 panose="020B0604020202020204"/>
                </a:rPr>
                <a:t>ENVIO DE INPUT</a:t>
              </a:r>
            </a:p>
          </p:txBody>
        </p:sp>
        <p:cxnSp>
          <p:nvCxnSpPr>
            <p:cNvPr id="10" name="Straight Connector 17">
              <a:extLst>
                <a:ext uri="{FF2B5EF4-FFF2-40B4-BE49-F238E27FC236}">
                  <a16:creationId xmlns:a16="http://schemas.microsoft.com/office/drawing/2014/main" id="{BA146761-CC93-F45E-99BE-09B37433C8EB}"/>
                </a:ext>
              </a:extLst>
            </p:cNvPr>
            <p:cNvCxnSpPr>
              <a:cxnSpLocks/>
            </p:cNvCxnSpPr>
            <p:nvPr/>
          </p:nvCxnSpPr>
          <p:spPr>
            <a:xfrm>
              <a:off x="83067" y="387237"/>
              <a:ext cx="5580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67852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857BA-BD4B-F171-13AB-E8B580BE7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25F4E995-9F1A-DFE6-E47A-2C3877172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grpSp>
        <p:nvGrpSpPr>
          <p:cNvPr id="17" name="Agrupar 16">
            <a:extLst>
              <a:ext uri="{FF2B5EF4-FFF2-40B4-BE49-F238E27FC236}">
                <a16:creationId xmlns:a16="http://schemas.microsoft.com/office/drawing/2014/main" id="{A8C9E492-BE1C-8668-386E-9611BC0665CD}"/>
              </a:ext>
            </a:extLst>
          </p:cNvPr>
          <p:cNvGrpSpPr/>
          <p:nvPr/>
        </p:nvGrpSpPr>
        <p:grpSpPr>
          <a:xfrm>
            <a:off x="9186431" y="3030296"/>
            <a:ext cx="2648640" cy="3010823"/>
            <a:chOff x="8150587" y="1613453"/>
            <a:chExt cx="3053452" cy="3272760"/>
          </a:xfrm>
        </p:grpSpPr>
        <p:sp>
          <p:nvSpPr>
            <p:cNvPr id="5" name="Arredondar Retângulo em um Canto Diagonal 14">
              <a:extLst>
                <a:ext uri="{FF2B5EF4-FFF2-40B4-BE49-F238E27FC236}">
                  <a16:creationId xmlns:a16="http://schemas.microsoft.com/office/drawing/2014/main" id="{F89C1F11-B5A2-E21F-3829-781FFF2EC37D}"/>
                </a:ext>
              </a:extLst>
            </p:cNvPr>
            <p:cNvSpPr>
              <a:spLocks/>
            </p:cNvSpPr>
            <p:nvPr/>
          </p:nvSpPr>
          <p:spPr>
            <a:xfrm>
              <a:off x="8150587" y="1613453"/>
              <a:ext cx="3053452" cy="3272760"/>
            </a:xfrm>
            <a:prstGeom prst="round2DiagRect">
              <a:avLst/>
            </a:prstGeom>
            <a:noFill/>
            <a:ln w="19050">
              <a:solidFill>
                <a:srgbClr val="88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AMX Light" pitchFamily="2" charset="0"/>
              </a:endParaRPr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D42617D1-6FA5-27F4-EE0C-90A35C165900}"/>
                </a:ext>
              </a:extLst>
            </p:cNvPr>
            <p:cNvSpPr txBox="1">
              <a:spLocks/>
            </p:cNvSpPr>
            <p:nvPr/>
          </p:nvSpPr>
          <p:spPr>
            <a:xfrm>
              <a:off x="8366318" y="2141003"/>
              <a:ext cx="2589747" cy="220804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1400" b="1" dirty="0">
                  <a:latin typeface="AMX" panose="020B0604020202020204"/>
                  <a:ea typeface="+mn-lt"/>
                  <a:cs typeface="+mn-lt"/>
                </a:rPr>
                <a:t>Para iniciar a venda siga com o processo abaixo: </a:t>
              </a:r>
              <a:endParaRPr lang="pt-BR" sz="1400" b="1" dirty="0">
                <a:latin typeface="AMX" panose="020B0604020202020204"/>
              </a:endParaRPr>
            </a:p>
            <a:p>
              <a:endParaRPr lang="pt-BR" sz="1400" b="1" dirty="0">
                <a:latin typeface="AMX" panose="020B0604020202020204"/>
                <a:ea typeface="+mn-lt"/>
                <a:cs typeface="+mn-lt"/>
              </a:endParaRPr>
            </a:p>
            <a:p>
              <a:pPr marL="342900" indent="-342900">
                <a:buAutoNum type="arabicPeriod"/>
              </a:pPr>
              <a:r>
                <a:rPr lang="pt-BR" sz="1400" dirty="0">
                  <a:latin typeface="AMX" panose="020B0604020202020204"/>
                  <a:ea typeface="+mn-lt"/>
                  <a:cs typeface="+mn-lt"/>
                </a:rPr>
                <a:t>Busca do Cliente; </a:t>
              </a:r>
            </a:p>
            <a:p>
              <a:pPr marL="342900" indent="-342900">
                <a:buAutoNum type="arabicPeriod"/>
              </a:pPr>
              <a:endParaRPr lang="pt-BR" sz="1400" dirty="0">
                <a:latin typeface="AMX" panose="020B0604020202020204"/>
                <a:ea typeface="+mn-lt"/>
                <a:cs typeface="+mn-lt"/>
              </a:endParaRPr>
            </a:p>
            <a:p>
              <a:pPr marL="342900" indent="-342900">
                <a:buAutoNum type="arabicPeriod"/>
              </a:pPr>
              <a:r>
                <a:rPr lang="pt-BR" sz="1400" dirty="0">
                  <a:latin typeface="AMX" panose="020B0604020202020204"/>
                  <a:ea typeface="+mn-lt"/>
                  <a:cs typeface="+mn-lt"/>
                </a:rPr>
                <a:t>Informe o CNPJ do cliente;</a:t>
              </a:r>
              <a:endParaRPr lang="pt-BR" sz="1400" dirty="0">
                <a:latin typeface="AMX" panose="020B0604020202020204"/>
                <a:ea typeface="Calibri"/>
                <a:cs typeface="Calibri"/>
              </a:endParaRPr>
            </a:p>
            <a:p>
              <a:pPr marL="342900" indent="-342900">
                <a:buAutoNum type="arabicPeriod"/>
              </a:pPr>
              <a:endParaRPr lang="pt-BR" sz="1400" dirty="0">
                <a:latin typeface="AMX" panose="020B0604020202020204"/>
              </a:endParaRPr>
            </a:p>
            <a:p>
              <a:pPr marL="342900" indent="-342900">
                <a:buAutoNum type="arabicPeriod"/>
              </a:pPr>
              <a:r>
                <a:rPr lang="pt-BR" sz="1400" dirty="0">
                  <a:latin typeface="AMX" panose="020B0604020202020204"/>
                </a:rPr>
                <a:t>Clique em buscar.</a:t>
              </a: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B8BBD826-7D68-9BC0-EA8B-1FD67F7A6E7D}"/>
              </a:ext>
            </a:extLst>
          </p:cNvPr>
          <p:cNvGrpSpPr/>
          <p:nvPr/>
        </p:nvGrpSpPr>
        <p:grpSpPr>
          <a:xfrm>
            <a:off x="178275" y="831565"/>
            <a:ext cx="8482081" cy="5068082"/>
            <a:chOff x="178275" y="831565"/>
            <a:chExt cx="8053457" cy="4460864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30E8F5CF-0715-A8C8-3FDF-B7CC4843D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-1" r="20099" b="-47"/>
            <a:stretch/>
          </p:blipFill>
          <p:spPr>
            <a:xfrm>
              <a:off x="450001" y="831565"/>
              <a:ext cx="7781731" cy="44608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14" name="Conector de Seta Reta 13">
              <a:extLst>
                <a:ext uri="{FF2B5EF4-FFF2-40B4-BE49-F238E27FC236}">
                  <a16:creationId xmlns:a16="http://schemas.microsoft.com/office/drawing/2014/main" id="{7A15B570-B767-ABB8-43FE-760A5DCD658F}"/>
                </a:ext>
              </a:extLst>
            </p:cNvPr>
            <p:cNvCxnSpPr>
              <a:cxnSpLocks/>
            </p:cNvCxnSpPr>
            <p:nvPr/>
          </p:nvCxnSpPr>
          <p:spPr>
            <a:xfrm>
              <a:off x="178276" y="1509505"/>
              <a:ext cx="279499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de Seta Reta 17">
              <a:extLst>
                <a:ext uri="{FF2B5EF4-FFF2-40B4-BE49-F238E27FC236}">
                  <a16:creationId xmlns:a16="http://schemas.microsoft.com/office/drawing/2014/main" id="{46A5B171-53B1-7CF5-4DD3-922214F0978E}"/>
                </a:ext>
              </a:extLst>
            </p:cNvPr>
            <p:cNvCxnSpPr>
              <a:cxnSpLocks/>
            </p:cNvCxnSpPr>
            <p:nvPr/>
          </p:nvCxnSpPr>
          <p:spPr>
            <a:xfrm>
              <a:off x="178275" y="1866692"/>
              <a:ext cx="279499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de Seta Reta 18">
              <a:extLst>
                <a:ext uri="{FF2B5EF4-FFF2-40B4-BE49-F238E27FC236}">
                  <a16:creationId xmlns:a16="http://schemas.microsoft.com/office/drawing/2014/main" id="{61EA8869-5B3E-8E9D-9237-C9CFBB27A16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74744" y="1866692"/>
              <a:ext cx="339625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E56489FE-6D77-E2BC-3D69-79EB2DDEB0EE}"/>
              </a:ext>
            </a:extLst>
          </p:cNvPr>
          <p:cNvGrpSpPr/>
          <p:nvPr/>
        </p:nvGrpSpPr>
        <p:grpSpPr>
          <a:xfrm>
            <a:off x="0" y="0"/>
            <a:ext cx="2257641" cy="403521"/>
            <a:chOff x="0" y="0"/>
            <a:chExt cx="2257641" cy="403521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5129A2B6-9059-7CC2-CF1E-7ED0B1A43553}"/>
                </a:ext>
              </a:extLst>
            </p:cNvPr>
            <p:cNvSpPr txBox="1"/>
            <p:nvPr/>
          </p:nvSpPr>
          <p:spPr>
            <a:xfrm>
              <a:off x="0" y="0"/>
              <a:ext cx="2257641" cy="36000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2400" b="1" dirty="0">
                  <a:latin typeface="AMX"/>
                </a:rPr>
                <a:t>BUSCA DO CNPJ</a:t>
              </a:r>
              <a:endParaRPr lang="pt-BR" dirty="0"/>
            </a:p>
          </p:txBody>
        </p:sp>
        <p:cxnSp>
          <p:nvCxnSpPr>
            <p:cNvPr id="8" name="Straight Connector 17">
              <a:extLst>
                <a:ext uri="{FF2B5EF4-FFF2-40B4-BE49-F238E27FC236}">
                  <a16:creationId xmlns:a16="http://schemas.microsoft.com/office/drawing/2014/main" id="{D029CA30-C9D7-3BFA-5E92-58F44DC8FE4F}"/>
                </a:ext>
              </a:extLst>
            </p:cNvPr>
            <p:cNvCxnSpPr>
              <a:cxnSpLocks/>
            </p:cNvCxnSpPr>
            <p:nvPr/>
          </p:nvCxnSpPr>
          <p:spPr>
            <a:xfrm>
              <a:off x="75314" y="403521"/>
              <a:ext cx="2124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815611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A282B-85CE-2ACC-C560-D3761F6A0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443DCEBC-EDAF-0497-8AE7-975504B8C0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5" name="Arredondar Retângulo em um Canto Diagonal 14">
            <a:extLst>
              <a:ext uri="{FF2B5EF4-FFF2-40B4-BE49-F238E27FC236}">
                <a16:creationId xmlns:a16="http://schemas.microsoft.com/office/drawing/2014/main" id="{6B2A3D74-878A-F3EC-83A6-310B0CE89303}"/>
              </a:ext>
            </a:extLst>
          </p:cNvPr>
          <p:cNvSpPr>
            <a:spLocks/>
          </p:cNvSpPr>
          <p:nvPr/>
        </p:nvSpPr>
        <p:spPr>
          <a:xfrm>
            <a:off x="8784476" y="1710451"/>
            <a:ext cx="2577791" cy="2895416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Após o envio dos documentos para assinatura, caso o cliente não os tenha recebido, é possível reenviar os documentos a partir de 2 minutos após o primeiro envio.</a:t>
            </a:r>
          </a:p>
          <a:p>
            <a:endParaRPr lang="pt-BR" sz="1400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400" dirty="0">
                <a:solidFill>
                  <a:schemeClr val="tx1"/>
                </a:solidFill>
                <a:latin typeface="AMX"/>
              </a:rPr>
              <a:t>Clique em </a:t>
            </a:r>
            <a:r>
              <a:rPr lang="pt-BR" sz="1400" b="1" dirty="0">
                <a:solidFill>
                  <a:schemeClr val="tx1"/>
                </a:solidFill>
                <a:latin typeface="AMX"/>
              </a:rPr>
              <a:t>Reenviar.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3EF9DDD9-5672-D28E-C837-A01479BB7643}"/>
              </a:ext>
            </a:extLst>
          </p:cNvPr>
          <p:cNvGrpSpPr/>
          <p:nvPr/>
        </p:nvGrpSpPr>
        <p:grpSpPr>
          <a:xfrm>
            <a:off x="1209040" y="929793"/>
            <a:ext cx="6978227" cy="3579971"/>
            <a:chOff x="91440" y="1449229"/>
            <a:chExt cx="7717055" cy="339831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E7AB1DE-28EB-7827-ACEF-D2BC35F038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" y="1449229"/>
              <a:ext cx="7717055" cy="33983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Conector de Seta Reta 8">
              <a:extLst>
                <a:ext uri="{FF2B5EF4-FFF2-40B4-BE49-F238E27FC236}">
                  <a16:creationId xmlns:a16="http://schemas.microsoft.com/office/drawing/2014/main" id="{11252AF7-2D23-785D-769D-72A9A94152CD}"/>
                </a:ext>
              </a:extLst>
            </p:cNvPr>
            <p:cNvCxnSpPr>
              <a:cxnSpLocks/>
            </p:cNvCxnSpPr>
            <p:nvPr/>
          </p:nvCxnSpPr>
          <p:spPr>
            <a:xfrm>
              <a:off x="6793835" y="2074430"/>
              <a:ext cx="40238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5792A20D-5E8A-4783-E1A3-6C94190816BF}"/>
              </a:ext>
            </a:extLst>
          </p:cNvPr>
          <p:cNvGrpSpPr/>
          <p:nvPr/>
        </p:nvGrpSpPr>
        <p:grpSpPr>
          <a:xfrm>
            <a:off x="0" y="0"/>
            <a:ext cx="2415941" cy="461665"/>
            <a:chOff x="0" y="0"/>
            <a:chExt cx="6198782" cy="461665"/>
          </a:xfrm>
        </p:grpSpPr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D7E7AE8D-DD77-933F-A67A-89088F681D13}"/>
                </a:ext>
              </a:extLst>
            </p:cNvPr>
            <p:cNvSpPr txBox="1"/>
            <p:nvPr/>
          </p:nvSpPr>
          <p:spPr>
            <a:xfrm>
              <a:off x="0" y="0"/>
              <a:ext cx="6198782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 panose="020B0604020202020204"/>
                </a:rPr>
                <a:t>ENVIO DE INPUT</a:t>
              </a:r>
            </a:p>
          </p:txBody>
        </p:sp>
        <p:cxnSp>
          <p:nvCxnSpPr>
            <p:cNvPr id="10" name="Straight Connector 17">
              <a:extLst>
                <a:ext uri="{FF2B5EF4-FFF2-40B4-BE49-F238E27FC236}">
                  <a16:creationId xmlns:a16="http://schemas.microsoft.com/office/drawing/2014/main" id="{0F0A4098-0184-89FC-0C0E-4D05F0425865}"/>
                </a:ext>
              </a:extLst>
            </p:cNvPr>
            <p:cNvCxnSpPr>
              <a:cxnSpLocks/>
            </p:cNvCxnSpPr>
            <p:nvPr/>
          </p:nvCxnSpPr>
          <p:spPr>
            <a:xfrm>
              <a:off x="83067" y="387237"/>
              <a:ext cx="5580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9558293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019C8-FA84-09D4-6125-B54842B36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0D808C37-EA55-B80E-3390-43A0CF439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5" name="Arredondar Retângulo em um Canto Diagonal 14">
            <a:extLst>
              <a:ext uri="{FF2B5EF4-FFF2-40B4-BE49-F238E27FC236}">
                <a16:creationId xmlns:a16="http://schemas.microsoft.com/office/drawing/2014/main" id="{35D64EA6-0BA7-5636-F646-EBDD90879A6A}"/>
              </a:ext>
            </a:extLst>
          </p:cNvPr>
          <p:cNvSpPr>
            <a:spLocks/>
          </p:cNvSpPr>
          <p:nvPr/>
        </p:nvSpPr>
        <p:spPr>
          <a:xfrm>
            <a:off x="9164671" y="3418176"/>
            <a:ext cx="2257641" cy="1568691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Selecione o contato;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Selecione o E-mail;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Clique em </a:t>
            </a:r>
            <a:r>
              <a:rPr lang="pt-BR" sz="1400" b="1" dirty="0">
                <a:solidFill>
                  <a:schemeClr val="tx1"/>
                </a:solidFill>
                <a:latin typeface="AMX" pitchFamily="2" charset="0"/>
              </a:rPr>
              <a:t>Enviar.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61147B76-4BED-1661-21B3-8FF67B1286F1}"/>
              </a:ext>
            </a:extLst>
          </p:cNvPr>
          <p:cNvGrpSpPr/>
          <p:nvPr/>
        </p:nvGrpSpPr>
        <p:grpSpPr>
          <a:xfrm>
            <a:off x="706397" y="1704788"/>
            <a:ext cx="7946537" cy="3857812"/>
            <a:chOff x="130663" y="1916455"/>
            <a:chExt cx="7513587" cy="31138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D849CA3-48B1-A0C2-B786-F163FA1753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583" b="4491"/>
            <a:stretch>
              <a:fillRect/>
            </a:stretch>
          </p:blipFill>
          <p:spPr bwMode="auto">
            <a:xfrm>
              <a:off x="130663" y="1916455"/>
              <a:ext cx="7513587" cy="31138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070DCCEF-A978-C9DE-3D89-00D4B0A4F708}"/>
                </a:ext>
              </a:extLst>
            </p:cNvPr>
            <p:cNvSpPr/>
            <p:nvPr/>
          </p:nvSpPr>
          <p:spPr>
            <a:xfrm>
              <a:off x="1965345" y="2838016"/>
              <a:ext cx="3982453" cy="1491114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cxnSp>
          <p:nvCxnSpPr>
            <p:cNvPr id="13" name="Conector de Seta Reta 12">
              <a:extLst>
                <a:ext uri="{FF2B5EF4-FFF2-40B4-BE49-F238E27FC236}">
                  <a16:creationId xmlns:a16="http://schemas.microsoft.com/office/drawing/2014/main" id="{09D7B87C-F321-C27C-6FBC-04654C595393}"/>
                </a:ext>
              </a:extLst>
            </p:cNvPr>
            <p:cNvCxnSpPr>
              <a:cxnSpLocks/>
            </p:cNvCxnSpPr>
            <p:nvPr/>
          </p:nvCxnSpPr>
          <p:spPr>
            <a:xfrm>
              <a:off x="3516521" y="3542199"/>
              <a:ext cx="208565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de Seta Reta 14">
              <a:extLst>
                <a:ext uri="{FF2B5EF4-FFF2-40B4-BE49-F238E27FC236}">
                  <a16:creationId xmlns:a16="http://schemas.microsoft.com/office/drawing/2014/main" id="{E10970E8-27F5-93D4-7501-2C5FA372CFAD}"/>
                </a:ext>
              </a:extLst>
            </p:cNvPr>
            <p:cNvCxnSpPr>
              <a:cxnSpLocks/>
            </p:cNvCxnSpPr>
            <p:nvPr/>
          </p:nvCxnSpPr>
          <p:spPr>
            <a:xfrm>
              <a:off x="5181548" y="3528551"/>
              <a:ext cx="229036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de Seta Reta 16">
              <a:extLst>
                <a:ext uri="{FF2B5EF4-FFF2-40B4-BE49-F238E27FC236}">
                  <a16:creationId xmlns:a16="http://schemas.microsoft.com/office/drawing/2014/main" id="{24214D08-72D1-91C0-B5FD-E22AD66FD755}"/>
                </a:ext>
              </a:extLst>
            </p:cNvPr>
            <p:cNvCxnSpPr>
              <a:cxnSpLocks/>
            </p:cNvCxnSpPr>
            <p:nvPr/>
          </p:nvCxnSpPr>
          <p:spPr>
            <a:xfrm>
              <a:off x="4939962" y="4006223"/>
              <a:ext cx="40238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4413CC84-E63C-924F-D3F1-9C52DED6BECB}"/>
              </a:ext>
            </a:extLst>
          </p:cNvPr>
          <p:cNvGrpSpPr/>
          <p:nvPr/>
        </p:nvGrpSpPr>
        <p:grpSpPr>
          <a:xfrm>
            <a:off x="0" y="0"/>
            <a:ext cx="4094480" cy="830997"/>
            <a:chOff x="0" y="0"/>
            <a:chExt cx="6198782" cy="830997"/>
          </a:xfrm>
        </p:grpSpPr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62A38302-31D8-BD38-E258-055D1B1E5B3B}"/>
                </a:ext>
              </a:extLst>
            </p:cNvPr>
            <p:cNvSpPr txBox="1"/>
            <p:nvPr/>
          </p:nvSpPr>
          <p:spPr>
            <a:xfrm>
              <a:off x="0" y="0"/>
              <a:ext cx="6198782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 panose="020B0604020202020204"/>
                </a:rPr>
                <a:t>REENVIO PARA ASSINATURA</a:t>
              </a:r>
            </a:p>
          </p:txBody>
        </p:sp>
        <p:cxnSp>
          <p:nvCxnSpPr>
            <p:cNvPr id="9" name="Straight Connector 17">
              <a:extLst>
                <a:ext uri="{FF2B5EF4-FFF2-40B4-BE49-F238E27FC236}">
                  <a16:creationId xmlns:a16="http://schemas.microsoft.com/office/drawing/2014/main" id="{4B0E8DC9-31A7-996A-CFAE-893477D2DD3F}"/>
                </a:ext>
              </a:extLst>
            </p:cNvPr>
            <p:cNvCxnSpPr>
              <a:cxnSpLocks/>
            </p:cNvCxnSpPr>
            <p:nvPr/>
          </p:nvCxnSpPr>
          <p:spPr>
            <a:xfrm>
              <a:off x="83067" y="387237"/>
              <a:ext cx="5580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8730245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E084C-63F5-89E2-5223-67819BD3C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1F4E2A57-3689-96D0-6A91-892BCD7F9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98526BBC-44BC-38F2-7137-870CB145ACA2}"/>
              </a:ext>
            </a:extLst>
          </p:cNvPr>
          <p:cNvGrpSpPr/>
          <p:nvPr/>
        </p:nvGrpSpPr>
        <p:grpSpPr>
          <a:xfrm>
            <a:off x="1415993" y="1117157"/>
            <a:ext cx="9360014" cy="5100763"/>
            <a:chOff x="288262" y="1336933"/>
            <a:chExt cx="10028116" cy="438338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0768E67-7553-948B-9F58-CD4D704A57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62" y="1336933"/>
              <a:ext cx="10028116" cy="43833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AAB582DA-9F10-3F16-1C0B-18917A0C9CE2}"/>
                </a:ext>
              </a:extLst>
            </p:cNvPr>
            <p:cNvSpPr/>
            <p:nvPr/>
          </p:nvSpPr>
          <p:spPr>
            <a:xfrm>
              <a:off x="3794170" y="1861170"/>
              <a:ext cx="3036717" cy="497337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1930AFE0-BE12-82BB-E067-7C06F42AC320}"/>
              </a:ext>
            </a:extLst>
          </p:cNvPr>
          <p:cNvGrpSpPr/>
          <p:nvPr/>
        </p:nvGrpSpPr>
        <p:grpSpPr>
          <a:xfrm>
            <a:off x="0" y="0"/>
            <a:ext cx="4094480" cy="830997"/>
            <a:chOff x="0" y="0"/>
            <a:chExt cx="6198782" cy="830997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2C22FF5A-0AC9-BC8E-3316-DD584CC5AE59}"/>
                </a:ext>
              </a:extLst>
            </p:cNvPr>
            <p:cNvSpPr txBox="1"/>
            <p:nvPr/>
          </p:nvSpPr>
          <p:spPr>
            <a:xfrm>
              <a:off x="0" y="0"/>
              <a:ext cx="6198782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 panose="020B0604020202020204"/>
                </a:rPr>
                <a:t>REENVIO PARA ASSINATURA</a:t>
              </a:r>
            </a:p>
          </p:txBody>
        </p:sp>
        <p:cxnSp>
          <p:nvCxnSpPr>
            <p:cNvPr id="8" name="Straight Connector 17">
              <a:extLst>
                <a:ext uri="{FF2B5EF4-FFF2-40B4-BE49-F238E27FC236}">
                  <a16:creationId xmlns:a16="http://schemas.microsoft.com/office/drawing/2014/main" id="{AABE48D7-45ED-E804-BD9E-1396C0EB60EA}"/>
                </a:ext>
              </a:extLst>
            </p:cNvPr>
            <p:cNvCxnSpPr>
              <a:cxnSpLocks/>
            </p:cNvCxnSpPr>
            <p:nvPr/>
          </p:nvCxnSpPr>
          <p:spPr>
            <a:xfrm>
              <a:off x="83067" y="387237"/>
              <a:ext cx="5580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3980214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2DDB6-7F04-5123-E403-B15023E76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670C9EBF-6030-6C35-58A9-F2A99E5E1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8327144-B713-0015-9331-D37530F394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" b="5684"/>
          <a:stretch>
            <a:fillRect/>
          </a:stretch>
        </p:blipFill>
        <p:spPr bwMode="auto">
          <a:xfrm>
            <a:off x="544550" y="1157035"/>
            <a:ext cx="8195190" cy="3882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edondar Retângulo em um Canto Diagonal 14">
            <a:extLst>
              <a:ext uri="{FF2B5EF4-FFF2-40B4-BE49-F238E27FC236}">
                <a16:creationId xmlns:a16="http://schemas.microsoft.com/office/drawing/2014/main" id="{5BCBC627-8175-DBC1-C5D5-FB683DD57686}"/>
              </a:ext>
            </a:extLst>
          </p:cNvPr>
          <p:cNvSpPr>
            <a:spLocks/>
          </p:cNvSpPr>
          <p:nvPr/>
        </p:nvSpPr>
        <p:spPr>
          <a:xfrm>
            <a:off x="9266232" y="3763989"/>
            <a:ext cx="2187832" cy="1972667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rgbClr val="FF0000"/>
                </a:solidFill>
                <a:latin typeface="AMX" pitchFamily="2" charset="0"/>
              </a:rPr>
              <a:t>Atenção!</a:t>
            </a:r>
          </a:p>
          <a:p>
            <a:endParaRPr lang="pt-BR" sz="1400" b="1" dirty="0">
              <a:solidFill>
                <a:srgbClr val="FF0000"/>
              </a:solidFill>
              <a:latin typeface="AMX" pitchFamily="2" charset="0"/>
            </a:endParaRPr>
          </a:p>
          <a:p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Após o reenvio para nova tentativa necessário aguardar </a:t>
            </a:r>
            <a:r>
              <a:rPr lang="pt-BR" sz="1400" b="1" dirty="0">
                <a:solidFill>
                  <a:schemeClr val="tx1"/>
                </a:solidFill>
                <a:latin typeface="AMX" pitchFamily="2" charset="0"/>
              </a:rPr>
              <a:t>2 minutos.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34552C59-6D16-A702-8541-851F8F240900}"/>
              </a:ext>
            </a:extLst>
          </p:cNvPr>
          <p:cNvGrpSpPr/>
          <p:nvPr/>
        </p:nvGrpSpPr>
        <p:grpSpPr>
          <a:xfrm>
            <a:off x="0" y="0"/>
            <a:ext cx="4094480" cy="830997"/>
            <a:chOff x="0" y="0"/>
            <a:chExt cx="6198782" cy="830997"/>
          </a:xfrm>
        </p:grpSpPr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B7A1F24B-742A-01FF-5537-3BFA9B400D2D}"/>
                </a:ext>
              </a:extLst>
            </p:cNvPr>
            <p:cNvSpPr txBox="1"/>
            <p:nvPr/>
          </p:nvSpPr>
          <p:spPr>
            <a:xfrm>
              <a:off x="0" y="0"/>
              <a:ext cx="6198782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 panose="020B0604020202020204"/>
                </a:rPr>
                <a:t>REENVIO PARA ASSINATURA</a:t>
              </a:r>
            </a:p>
          </p:txBody>
        </p:sp>
        <p:cxnSp>
          <p:nvCxnSpPr>
            <p:cNvPr id="7" name="Straight Connector 17">
              <a:extLst>
                <a:ext uri="{FF2B5EF4-FFF2-40B4-BE49-F238E27FC236}">
                  <a16:creationId xmlns:a16="http://schemas.microsoft.com/office/drawing/2014/main" id="{EBC5D79F-8038-2CFF-CA67-F9BD548B05B8}"/>
                </a:ext>
              </a:extLst>
            </p:cNvPr>
            <p:cNvCxnSpPr>
              <a:cxnSpLocks/>
            </p:cNvCxnSpPr>
            <p:nvPr/>
          </p:nvCxnSpPr>
          <p:spPr>
            <a:xfrm>
              <a:off x="83067" y="387237"/>
              <a:ext cx="5580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357795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88006-E122-9B8D-DDA1-210BB8E2D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A895E4A6-0D71-0A77-94B5-C84CED4D4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3" name="Arredondar Retângulo em um Canto Diagonal 14">
            <a:extLst>
              <a:ext uri="{FF2B5EF4-FFF2-40B4-BE49-F238E27FC236}">
                <a16:creationId xmlns:a16="http://schemas.microsoft.com/office/drawing/2014/main" id="{2CF66E18-698A-BB87-7391-B4B1F171960C}"/>
              </a:ext>
            </a:extLst>
          </p:cNvPr>
          <p:cNvSpPr>
            <a:spLocks/>
          </p:cNvSpPr>
          <p:nvPr/>
        </p:nvSpPr>
        <p:spPr>
          <a:xfrm>
            <a:off x="9414622" y="4409792"/>
            <a:ext cx="2346959" cy="1746815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Pedido enviado para </a:t>
            </a:r>
            <a:r>
              <a:rPr lang="pt-BR" sz="1400" b="1" dirty="0">
                <a:solidFill>
                  <a:schemeClr val="tx1"/>
                </a:solidFill>
                <a:latin typeface="AMX" pitchFamily="2" charset="0"/>
              </a:rPr>
              <a:t>Assinatura</a:t>
            </a:r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.</a:t>
            </a:r>
          </a:p>
          <a:p>
            <a:endParaRPr lang="pt-BR" sz="1400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Em aguardo da assinatura do cliente – </a:t>
            </a:r>
            <a:r>
              <a:rPr lang="pt-BR" sz="1400" b="1" dirty="0">
                <a:solidFill>
                  <a:schemeClr val="tx1"/>
                </a:solidFill>
                <a:latin typeface="AMX" pitchFamily="2" charset="0"/>
              </a:rPr>
              <a:t>Etapa Cliente.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51EC3E3-AF50-95D1-A6E7-D207B4C34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83" y="955607"/>
            <a:ext cx="8394801" cy="4327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5138FEBA-8C56-558E-5E17-981F67E4E6CF}"/>
              </a:ext>
            </a:extLst>
          </p:cNvPr>
          <p:cNvGrpSpPr/>
          <p:nvPr/>
        </p:nvGrpSpPr>
        <p:grpSpPr>
          <a:xfrm>
            <a:off x="0" y="0"/>
            <a:ext cx="3293533" cy="461665"/>
            <a:chOff x="0" y="0"/>
            <a:chExt cx="6198782" cy="461665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3F6F928A-B0F0-96DB-CFAC-79516961CB10}"/>
                </a:ext>
              </a:extLst>
            </p:cNvPr>
            <p:cNvSpPr txBox="1"/>
            <p:nvPr/>
          </p:nvSpPr>
          <p:spPr>
            <a:xfrm>
              <a:off x="0" y="0"/>
              <a:ext cx="6198782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 panose="020B0604020202020204"/>
                </a:rPr>
                <a:t>ASSINATURA ENVIADA</a:t>
              </a:r>
            </a:p>
          </p:txBody>
        </p:sp>
        <p:cxnSp>
          <p:nvCxnSpPr>
            <p:cNvPr id="7" name="Straight Connector 17">
              <a:extLst>
                <a:ext uri="{FF2B5EF4-FFF2-40B4-BE49-F238E27FC236}">
                  <a16:creationId xmlns:a16="http://schemas.microsoft.com/office/drawing/2014/main" id="{13B1EFDE-F3F6-A809-3483-326855594C42}"/>
                </a:ext>
              </a:extLst>
            </p:cNvPr>
            <p:cNvCxnSpPr>
              <a:cxnSpLocks/>
            </p:cNvCxnSpPr>
            <p:nvPr/>
          </p:nvCxnSpPr>
          <p:spPr>
            <a:xfrm>
              <a:off x="83067" y="387237"/>
              <a:ext cx="5580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6391010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733253" y="2249008"/>
            <a:ext cx="2794000" cy="2794000"/>
          </a:xfrm>
          <a:prstGeom prst="roundRect">
            <a:avLst>
              <a:gd name="adj" fmla="val 12122"/>
            </a:avLst>
          </a:prstGeom>
          <a:solidFill>
            <a:schemeClr val="bg1"/>
          </a:solidFill>
          <a:ln w="19050">
            <a:noFill/>
          </a:ln>
          <a:effectLst>
            <a:outerShdw blurRad="635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178726" y="2576886"/>
            <a:ext cx="3602268" cy="132343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4000" b="1">
                <a:latin typeface="AMX" panose="020B0604020202020204"/>
              </a:rPr>
              <a:t>ASSINATURA DE</a:t>
            </a:r>
            <a:br>
              <a:rPr lang="pt-BR" sz="4000" b="1" dirty="0">
                <a:latin typeface="AMX" panose="020B0604020202020204"/>
              </a:rPr>
            </a:br>
            <a:r>
              <a:rPr lang="pt-BR" sz="4000" b="1">
                <a:latin typeface="AMX" panose="020B0604020202020204"/>
              </a:rPr>
              <a:t>DOCUMENTOS</a:t>
            </a:r>
            <a:endParaRPr lang="en-US" altLang="en-US" sz="4400" b="1">
              <a:solidFill>
                <a:schemeClr val="accent1"/>
              </a:solidFill>
              <a:latin typeface="AMX" panose="020B0604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5271050" y="3843024"/>
            <a:ext cx="3509944" cy="0"/>
          </a:xfrm>
          <a:prstGeom prst="line">
            <a:avLst/>
          </a:prstGeom>
          <a:ln w="28575">
            <a:solidFill>
              <a:srgbClr val="8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11468100" y="2425704"/>
            <a:ext cx="723900" cy="2798064"/>
          </a:xfrm>
          <a:prstGeom prst="rect">
            <a:avLst/>
          </a:prstGeom>
          <a:solidFill>
            <a:srgbClr val="8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 descr="Logotipo&#10;&#10;O conteúdo gerado por IA pode estar incorreto.">
            <a:extLst>
              <a:ext uri="{FF2B5EF4-FFF2-40B4-BE49-F238E27FC236}">
                <a16:creationId xmlns:a16="http://schemas.microsoft.com/office/drawing/2014/main" id="{95703791-2582-DC6F-61B5-02C4B4D8C5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743859" y="-217169"/>
            <a:ext cx="2257641" cy="1457533"/>
          </a:xfrm>
          <a:prstGeom prst="rect">
            <a:avLst/>
          </a:prstGeom>
        </p:spPr>
      </p:pic>
      <p:pic>
        <p:nvPicPr>
          <p:cNvPr id="11" name="Espaço Reservado para Imagem 10" descr="Mulher com vestido colorido&#10;&#10;O conteúdo gerado por IA pode estar incorreto.">
            <a:extLst>
              <a:ext uri="{FF2B5EF4-FFF2-40B4-BE49-F238E27FC236}">
                <a16:creationId xmlns:a16="http://schemas.microsoft.com/office/drawing/2014/main" id="{B55EDC8E-8E8C-2D9E-C84C-F36817B1B42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7" r="21897"/>
          <a:stretch>
            <a:fillRect/>
          </a:stretch>
        </p:blipFill>
        <p:spPr>
          <a:xfrm>
            <a:off x="1294886" y="1810641"/>
            <a:ext cx="3670734" cy="3670734"/>
          </a:xfrm>
        </p:spPr>
      </p:pic>
    </p:spTree>
    <p:extLst>
      <p:ext uri="{BB962C8B-B14F-4D97-AF65-F5344CB8AC3E}">
        <p14:creationId xmlns:p14="http://schemas.microsoft.com/office/powerpoint/2010/main" val="116558633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24372-5E04-E739-3BD1-5007C8C2F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18CB819F-EB45-FDF3-ACED-B7EF579C2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D3C7DF6-EC7A-0A3B-DFC1-E7EC1C07CA01}"/>
              </a:ext>
            </a:extLst>
          </p:cNvPr>
          <p:cNvGrpSpPr/>
          <p:nvPr/>
        </p:nvGrpSpPr>
        <p:grpSpPr>
          <a:xfrm>
            <a:off x="464415" y="617051"/>
            <a:ext cx="6914285" cy="5853709"/>
            <a:chOff x="928831" y="954750"/>
            <a:chExt cx="6182795" cy="5752566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368C0778-DC99-4F1F-2746-F6B359BFD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8831" y="954750"/>
              <a:ext cx="6182795" cy="57525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FB3E64F8-EC22-1FB8-FE6C-37F18BD0A45F}"/>
                </a:ext>
              </a:extLst>
            </p:cNvPr>
            <p:cNvSpPr/>
            <p:nvPr/>
          </p:nvSpPr>
          <p:spPr>
            <a:xfrm>
              <a:off x="3667121" y="2696630"/>
              <a:ext cx="3259247" cy="23991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C5BB5EDA-8998-CA91-2D1B-A529574B4ABF}"/>
                </a:ext>
              </a:extLst>
            </p:cNvPr>
            <p:cNvSpPr/>
            <p:nvPr/>
          </p:nvSpPr>
          <p:spPr>
            <a:xfrm>
              <a:off x="1313994" y="3121728"/>
              <a:ext cx="2249149" cy="371608"/>
            </a:xfrm>
            <a:prstGeom prst="rect">
              <a:avLst/>
            </a:prstGeom>
            <a:noFill/>
            <a:ln w="28575">
              <a:solidFill>
                <a:srgbClr val="88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2A73F60D-169C-D250-F245-B6ECD03958DC}"/>
                </a:ext>
              </a:extLst>
            </p:cNvPr>
            <p:cNvSpPr/>
            <p:nvPr/>
          </p:nvSpPr>
          <p:spPr>
            <a:xfrm>
              <a:off x="3667121" y="5913660"/>
              <a:ext cx="3363225" cy="793656"/>
            </a:xfrm>
            <a:prstGeom prst="rect">
              <a:avLst/>
            </a:prstGeom>
            <a:noFill/>
            <a:ln w="28575">
              <a:solidFill>
                <a:srgbClr val="88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9" name="Arredondar Retângulo em um Canto Diagonal 14">
            <a:extLst>
              <a:ext uri="{FF2B5EF4-FFF2-40B4-BE49-F238E27FC236}">
                <a16:creationId xmlns:a16="http://schemas.microsoft.com/office/drawing/2014/main" id="{82D05183-2539-F25E-2A62-FCEB36CECD28}"/>
              </a:ext>
            </a:extLst>
          </p:cNvPr>
          <p:cNvSpPr>
            <a:spLocks/>
          </p:cNvSpPr>
          <p:nvPr/>
        </p:nvSpPr>
        <p:spPr>
          <a:xfrm>
            <a:off x="7843115" y="2553807"/>
            <a:ext cx="3265283" cy="1980195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rgbClr val="FF0000"/>
                </a:solidFill>
                <a:latin typeface="AMX" pitchFamily="2" charset="0"/>
              </a:rPr>
              <a:t>Atenção!</a:t>
            </a:r>
          </a:p>
          <a:p>
            <a:endParaRPr lang="pt-BR" sz="1400" b="1" dirty="0">
              <a:solidFill>
                <a:schemeClr val="tx1"/>
              </a:solidFill>
              <a:latin typeface="AMX" pitchFamily="2" charset="0"/>
            </a:endParaRPr>
          </a:p>
          <a:p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Caso o cliente informe que não recebeu o e-mail, peça para verificar se não caiu na </a:t>
            </a:r>
            <a:r>
              <a:rPr lang="pt-BR" sz="1400" b="1" dirty="0">
                <a:solidFill>
                  <a:schemeClr val="tx1"/>
                </a:solidFill>
                <a:latin typeface="AMX" pitchFamily="2" charset="0"/>
              </a:rPr>
              <a:t>caixa de SPAM.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20727DA7-E564-CCA1-A717-3B363E1B9A1B}"/>
              </a:ext>
            </a:extLst>
          </p:cNvPr>
          <p:cNvGrpSpPr/>
          <p:nvPr/>
        </p:nvGrpSpPr>
        <p:grpSpPr>
          <a:xfrm>
            <a:off x="0" y="0"/>
            <a:ext cx="7111626" cy="1200329"/>
            <a:chOff x="0" y="0"/>
            <a:chExt cx="6198782" cy="1200329"/>
          </a:xfrm>
        </p:grpSpPr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14360EFF-5BD4-778E-78FE-FDC1341110A5}"/>
                </a:ext>
              </a:extLst>
            </p:cNvPr>
            <p:cNvSpPr txBox="1"/>
            <p:nvPr/>
          </p:nvSpPr>
          <p:spPr>
            <a:xfrm>
              <a:off x="0" y="0"/>
              <a:ext cx="6198782" cy="120032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 panose="020B0604020202020204"/>
                </a:rPr>
                <a:t>ASSINATURA DOS DOCUMENTOS – ETAPA CLIENTE</a:t>
              </a:r>
            </a:p>
          </p:txBody>
        </p:sp>
        <p:cxnSp>
          <p:nvCxnSpPr>
            <p:cNvPr id="13" name="Straight Connector 17">
              <a:extLst>
                <a:ext uri="{FF2B5EF4-FFF2-40B4-BE49-F238E27FC236}">
                  <a16:creationId xmlns:a16="http://schemas.microsoft.com/office/drawing/2014/main" id="{CF57D80C-D2BF-E423-B235-5A20BA17D469}"/>
                </a:ext>
              </a:extLst>
            </p:cNvPr>
            <p:cNvCxnSpPr>
              <a:cxnSpLocks/>
            </p:cNvCxnSpPr>
            <p:nvPr/>
          </p:nvCxnSpPr>
          <p:spPr>
            <a:xfrm>
              <a:off x="83067" y="387237"/>
              <a:ext cx="5580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5937998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D2863-0140-CEB9-66B7-43C22C556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10E85DA8-DB69-85F5-14BF-A0E54FA94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6" name="Arredondar Retângulo em um Canto Diagonal 14">
            <a:extLst>
              <a:ext uri="{FF2B5EF4-FFF2-40B4-BE49-F238E27FC236}">
                <a16:creationId xmlns:a16="http://schemas.microsoft.com/office/drawing/2014/main" id="{368463CF-8714-9595-3505-32B7868A7B5A}"/>
              </a:ext>
            </a:extLst>
          </p:cNvPr>
          <p:cNvSpPr>
            <a:spLocks/>
          </p:cNvSpPr>
          <p:nvPr/>
        </p:nvSpPr>
        <p:spPr>
          <a:xfrm>
            <a:off x="8421472" y="2628900"/>
            <a:ext cx="3022600" cy="3936896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>
                <a:solidFill>
                  <a:schemeClr val="tx1"/>
                </a:solidFill>
                <a:latin typeface="AMX" panose="020B0604020202020204"/>
              </a:rPr>
              <a:t>Cliente vai receber quatro documentos para assinatura sendo eles:</a:t>
            </a:r>
          </a:p>
          <a:p>
            <a:endParaRPr lang="pt-BR" sz="1400" b="1" dirty="0">
              <a:solidFill>
                <a:schemeClr val="tx1"/>
              </a:solidFill>
              <a:latin typeface="AMX" panose="020B0604020202020204"/>
            </a:endParaRPr>
          </a:p>
          <a:p>
            <a:pPr marL="228600" indent="-228600">
              <a:buFont typeface="+mj-lt"/>
              <a:buAutoNum type="arabicPeriod"/>
            </a:pPr>
            <a:r>
              <a:rPr lang="pt-BR" sz="1400" b="1" dirty="0">
                <a:solidFill>
                  <a:schemeClr val="tx1"/>
                </a:solidFill>
                <a:latin typeface="AMX" panose="020B0604020202020204"/>
              </a:rPr>
              <a:t>TERMO DE ADESÃO;</a:t>
            </a:r>
          </a:p>
          <a:p>
            <a:pPr marL="228600" indent="-228600">
              <a:buFont typeface="+mj-lt"/>
              <a:buAutoNum type="arabicPeriod"/>
            </a:pPr>
            <a:r>
              <a:rPr lang="pt-BR" sz="1400" b="1" dirty="0">
                <a:solidFill>
                  <a:schemeClr val="tx1"/>
                </a:solidFill>
                <a:latin typeface="AMX" panose="020B0604020202020204"/>
              </a:rPr>
              <a:t>CONTRATO DE PRESTAÇÃO DE SERVIÇO; </a:t>
            </a:r>
          </a:p>
          <a:p>
            <a:pPr marL="228600" indent="-228600">
              <a:buFont typeface="+mj-lt"/>
              <a:buAutoNum type="arabicPeriod"/>
            </a:pPr>
            <a:r>
              <a:rPr lang="pt-BR" sz="1400" b="1" dirty="0">
                <a:solidFill>
                  <a:schemeClr val="tx1"/>
                </a:solidFill>
                <a:latin typeface="AMX" panose="020B0604020202020204"/>
              </a:rPr>
              <a:t>LISTA DE ANEXOS;</a:t>
            </a:r>
          </a:p>
          <a:p>
            <a:pPr marL="228600" indent="-228600">
              <a:buFont typeface="+mj-lt"/>
              <a:buAutoNum type="arabicPeriod"/>
            </a:pPr>
            <a:r>
              <a:rPr lang="pt-BR" sz="1400" b="1" dirty="0">
                <a:solidFill>
                  <a:schemeClr val="tx1"/>
                </a:solidFill>
                <a:latin typeface="AMX" panose="020B0604020202020204"/>
              </a:rPr>
              <a:t>CONTRATO DE PERMANÊNCIA;</a:t>
            </a:r>
          </a:p>
          <a:p>
            <a:endParaRPr lang="pt-BR" sz="1400" b="1" dirty="0">
              <a:solidFill>
                <a:schemeClr val="tx1"/>
              </a:solidFill>
              <a:latin typeface="AMX" panose="020B0604020202020204"/>
            </a:endParaRPr>
          </a:p>
          <a:p>
            <a:r>
              <a:rPr lang="pt-BR" sz="1400" dirty="0">
                <a:solidFill>
                  <a:schemeClr val="tx1"/>
                </a:solidFill>
                <a:latin typeface="AMX" panose="020B0604020202020204"/>
              </a:rPr>
              <a:t>Clique em </a:t>
            </a:r>
            <a:r>
              <a:rPr lang="pt-BR" sz="1400" b="1" dirty="0">
                <a:solidFill>
                  <a:schemeClr val="tx1"/>
                </a:solidFill>
                <a:latin typeface="AMX" panose="020B0604020202020204"/>
              </a:rPr>
              <a:t>Revisar Documentos.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C194B79A-16E9-89CF-BA80-D4AF5DC5DE34}"/>
              </a:ext>
            </a:extLst>
          </p:cNvPr>
          <p:cNvGrpSpPr/>
          <p:nvPr/>
        </p:nvGrpSpPr>
        <p:grpSpPr>
          <a:xfrm>
            <a:off x="307906" y="774475"/>
            <a:ext cx="7486534" cy="4927721"/>
            <a:chOff x="247126" y="1077527"/>
            <a:chExt cx="7486534" cy="4927721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B9D2F105-2947-8A62-3278-F196D95D49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0988" b="182"/>
            <a:stretch/>
          </p:blipFill>
          <p:spPr>
            <a:xfrm>
              <a:off x="247126" y="1077527"/>
              <a:ext cx="7486534" cy="49277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9" name="Conector de Seta Reta 8">
              <a:extLst>
                <a:ext uri="{FF2B5EF4-FFF2-40B4-BE49-F238E27FC236}">
                  <a16:creationId xmlns:a16="http://schemas.microsoft.com/office/drawing/2014/main" id="{6AAE4011-85BC-C7CD-FD48-5B536D16E2DC}"/>
                </a:ext>
              </a:extLst>
            </p:cNvPr>
            <p:cNvCxnSpPr>
              <a:cxnSpLocks/>
            </p:cNvCxnSpPr>
            <p:nvPr/>
          </p:nvCxnSpPr>
          <p:spPr>
            <a:xfrm>
              <a:off x="4146698" y="4197609"/>
              <a:ext cx="76554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AEB91CAF-5E17-346F-676C-917A8B0D5BFE}"/>
              </a:ext>
            </a:extLst>
          </p:cNvPr>
          <p:cNvGrpSpPr/>
          <p:nvPr/>
        </p:nvGrpSpPr>
        <p:grpSpPr>
          <a:xfrm>
            <a:off x="0" y="0"/>
            <a:ext cx="7111626" cy="1200329"/>
            <a:chOff x="0" y="0"/>
            <a:chExt cx="6198782" cy="1200329"/>
          </a:xfrm>
        </p:grpSpPr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8C0FFC92-71DC-8781-DD01-E2A35C321F09}"/>
                </a:ext>
              </a:extLst>
            </p:cNvPr>
            <p:cNvSpPr txBox="1"/>
            <p:nvPr/>
          </p:nvSpPr>
          <p:spPr>
            <a:xfrm>
              <a:off x="0" y="0"/>
              <a:ext cx="6198782" cy="120032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 panose="020B0604020202020204"/>
                </a:rPr>
                <a:t>ASSINATURA DOS DOCUMENTOS – ETAPA CLIENTE</a:t>
              </a:r>
            </a:p>
          </p:txBody>
        </p:sp>
        <p:cxnSp>
          <p:nvCxnSpPr>
            <p:cNvPr id="7" name="Straight Connector 17">
              <a:extLst>
                <a:ext uri="{FF2B5EF4-FFF2-40B4-BE49-F238E27FC236}">
                  <a16:creationId xmlns:a16="http://schemas.microsoft.com/office/drawing/2014/main" id="{356CC7B0-4F1E-E21E-9F59-034F592A35DA}"/>
                </a:ext>
              </a:extLst>
            </p:cNvPr>
            <p:cNvCxnSpPr>
              <a:cxnSpLocks/>
            </p:cNvCxnSpPr>
            <p:nvPr/>
          </p:nvCxnSpPr>
          <p:spPr>
            <a:xfrm>
              <a:off x="83067" y="387237"/>
              <a:ext cx="5580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0542650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E5CBC-7A43-B446-E363-A09923C8E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D2DCCD67-48D2-50FA-0F52-F8E0D0FF54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sp>
        <p:nvSpPr>
          <p:cNvPr id="5" name="Arredondar Retângulo em um Canto Diagonal 14">
            <a:extLst>
              <a:ext uri="{FF2B5EF4-FFF2-40B4-BE49-F238E27FC236}">
                <a16:creationId xmlns:a16="http://schemas.microsoft.com/office/drawing/2014/main" id="{B9208436-7C2B-D969-EDC1-87C2782DACC2}"/>
              </a:ext>
            </a:extLst>
          </p:cNvPr>
          <p:cNvSpPr>
            <a:spLocks/>
          </p:cNvSpPr>
          <p:nvPr/>
        </p:nvSpPr>
        <p:spPr>
          <a:xfrm>
            <a:off x="9044588" y="3996685"/>
            <a:ext cx="2489703" cy="2070104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Assinatura dos termos;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Clique em concordo  usar assinaturas e registros;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Clique em Continuar.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9F75F571-38E7-D608-BA97-6E6340C6D8C4}"/>
              </a:ext>
            </a:extLst>
          </p:cNvPr>
          <p:cNvGrpSpPr/>
          <p:nvPr/>
        </p:nvGrpSpPr>
        <p:grpSpPr>
          <a:xfrm>
            <a:off x="759309" y="1046185"/>
            <a:ext cx="7683652" cy="4430052"/>
            <a:chOff x="180189" y="1476518"/>
            <a:chExt cx="7640424" cy="3488887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F5996AA9-BA7A-D5E7-B383-91F12619C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0189" y="1476518"/>
              <a:ext cx="7640424" cy="34888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10" name="Conector de Seta Reta 9">
              <a:extLst>
                <a:ext uri="{FF2B5EF4-FFF2-40B4-BE49-F238E27FC236}">
                  <a16:creationId xmlns:a16="http://schemas.microsoft.com/office/drawing/2014/main" id="{80BAC48E-451E-D236-174B-5B507E8114CF}"/>
                </a:ext>
              </a:extLst>
            </p:cNvPr>
            <p:cNvCxnSpPr>
              <a:cxnSpLocks/>
            </p:cNvCxnSpPr>
            <p:nvPr/>
          </p:nvCxnSpPr>
          <p:spPr>
            <a:xfrm>
              <a:off x="244549" y="2283748"/>
              <a:ext cx="40403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de Seta Reta 11">
              <a:extLst>
                <a:ext uri="{FF2B5EF4-FFF2-40B4-BE49-F238E27FC236}">
                  <a16:creationId xmlns:a16="http://schemas.microsoft.com/office/drawing/2014/main" id="{7104C71E-2E22-BAAF-EE10-6FA6814B03EA}"/>
                </a:ext>
              </a:extLst>
            </p:cNvPr>
            <p:cNvCxnSpPr>
              <a:cxnSpLocks/>
            </p:cNvCxnSpPr>
            <p:nvPr/>
          </p:nvCxnSpPr>
          <p:spPr>
            <a:xfrm>
              <a:off x="5411972" y="2262484"/>
              <a:ext cx="37214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A70E4F62-0AC9-DC7C-1EA4-5D07FD6F7FC0}"/>
              </a:ext>
            </a:extLst>
          </p:cNvPr>
          <p:cNvGrpSpPr/>
          <p:nvPr/>
        </p:nvGrpSpPr>
        <p:grpSpPr>
          <a:xfrm>
            <a:off x="0" y="0"/>
            <a:ext cx="7111626" cy="1200329"/>
            <a:chOff x="0" y="0"/>
            <a:chExt cx="6198782" cy="1200329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92276247-B73D-FA55-17D9-BD522CFBE0FF}"/>
                </a:ext>
              </a:extLst>
            </p:cNvPr>
            <p:cNvSpPr txBox="1"/>
            <p:nvPr/>
          </p:nvSpPr>
          <p:spPr>
            <a:xfrm>
              <a:off x="0" y="0"/>
              <a:ext cx="6198782" cy="120032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 panose="020B0604020202020204"/>
                </a:rPr>
                <a:t>ASSINATURA DOS DOCUMENTOS – ETAPA CLIENTE</a:t>
              </a:r>
            </a:p>
          </p:txBody>
        </p:sp>
        <p:cxnSp>
          <p:nvCxnSpPr>
            <p:cNvPr id="11" name="Straight Connector 17">
              <a:extLst>
                <a:ext uri="{FF2B5EF4-FFF2-40B4-BE49-F238E27FC236}">
                  <a16:creationId xmlns:a16="http://schemas.microsoft.com/office/drawing/2014/main" id="{007977D4-6C1B-AE56-0BEA-1371E9D387A3}"/>
                </a:ext>
              </a:extLst>
            </p:cNvPr>
            <p:cNvCxnSpPr>
              <a:cxnSpLocks/>
            </p:cNvCxnSpPr>
            <p:nvPr/>
          </p:nvCxnSpPr>
          <p:spPr>
            <a:xfrm>
              <a:off x="83067" y="387237"/>
              <a:ext cx="5580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4061142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0A930-D243-370F-EF63-E2823EF14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D7449920-1C06-681F-62FE-F65948845F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0"/>
          <a:stretch>
            <a:fillRect/>
          </a:stretch>
        </p:blipFill>
        <p:spPr>
          <a:xfrm>
            <a:off x="9932772" y="-527740"/>
            <a:ext cx="2257641" cy="145753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3FE29B4-111E-47C3-EE8B-FB6CDFABD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550" y="929793"/>
            <a:ext cx="8202622" cy="4189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67D41069-8538-C80B-9F0B-E21F03E6DE7D}"/>
              </a:ext>
            </a:extLst>
          </p:cNvPr>
          <p:cNvGrpSpPr/>
          <p:nvPr/>
        </p:nvGrpSpPr>
        <p:grpSpPr>
          <a:xfrm>
            <a:off x="0" y="0"/>
            <a:ext cx="7111626" cy="1200329"/>
            <a:chOff x="0" y="0"/>
            <a:chExt cx="6198782" cy="1200329"/>
          </a:xfrm>
        </p:grpSpPr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B0E39B69-DF0A-CAF8-6BB4-861F746F3FA6}"/>
                </a:ext>
              </a:extLst>
            </p:cNvPr>
            <p:cNvSpPr txBox="1"/>
            <p:nvPr/>
          </p:nvSpPr>
          <p:spPr>
            <a:xfrm>
              <a:off x="0" y="0"/>
              <a:ext cx="6198782" cy="120032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400" b="1" dirty="0">
                  <a:latin typeface="AMX" panose="020B0604020202020204"/>
                </a:rPr>
                <a:t>ASSINATURA DOS DOCUMENTOS – ETAPA CLIENTE</a:t>
              </a:r>
            </a:p>
          </p:txBody>
        </p:sp>
        <p:cxnSp>
          <p:nvCxnSpPr>
            <p:cNvPr id="6" name="Straight Connector 17">
              <a:extLst>
                <a:ext uri="{FF2B5EF4-FFF2-40B4-BE49-F238E27FC236}">
                  <a16:creationId xmlns:a16="http://schemas.microsoft.com/office/drawing/2014/main" id="{329BD1C1-1AE1-0C66-189C-9D3F2509AD16}"/>
                </a:ext>
              </a:extLst>
            </p:cNvPr>
            <p:cNvCxnSpPr>
              <a:cxnSpLocks/>
            </p:cNvCxnSpPr>
            <p:nvPr/>
          </p:nvCxnSpPr>
          <p:spPr>
            <a:xfrm>
              <a:off x="83067" y="387237"/>
              <a:ext cx="5580000" cy="0"/>
            </a:xfrm>
            <a:prstGeom prst="line">
              <a:avLst/>
            </a:prstGeom>
            <a:ln w="28575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Arredondar Retângulo em um Canto Diagonal 14">
            <a:extLst>
              <a:ext uri="{FF2B5EF4-FFF2-40B4-BE49-F238E27FC236}">
                <a16:creationId xmlns:a16="http://schemas.microsoft.com/office/drawing/2014/main" id="{ACC7E436-E060-6411-44AF-74D233A6EF15}"/>
              </a:ext>
            </a:extLst>
          </p:cNvPr>
          <p:cNvSpPr>
            <a:spLocks/>
          </p:cNvSpPr>
          <p:nvPr/>
        </p:nvSpPr>
        <p:spPr>
          <a:xfrm>
            <a:off x="9222388" y="3958585"/>
            <a:ext cx="2489703" cy="2070104"/>
          </a:xfrm>
          <a:prstGeom prst="round2DiagRect">
            <a:avLst/>
          </a:prstGeom>
          <a:noFill/>
          <a:ln w="1905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Visualização da tela do </a:t>
            </a:r>
            <a:r>
              <a:rPr lang="pt-BR" sz="1400" dirty="0" err="1">
                <a:solidFill>
                  <a:schemeClr val="tx1"/>
                </a:solidFill>
                <a:latin typeface="AMX" pitchFamily="2" charset="0"/>
              </a:rPr>
              <a:t>DocuSign</a:t>
            </a:r>
            <a:r>
              <a:rPr lang="pt-BR" sz="1400" dirty="0">
                <a:solidFill>
                  <a:schemeClr val="tx1"/>
                </a:solidFill>
                <a:latin typeface="AMX" pitchFamily="2" charset="0"/>
              </a:rPr>
              <a:t> para conferência do TCPJ e assinatura do cliente.</a:t>
            </a:r>
          </a:p>
        </p:txBody>
      </p:sp>
    </p:spTree>
    <p:extLst>
      <p:ext uri="{BB962C8B-B14F-4D97-AF65-F5344CB8AC3E}">
        <p14:creationId xmlns:p14="http://schemas.microsoft.com/office/powerpoint/2010/main" val="20527230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47">
      <a:dk1>
        <a:sysClr val="windowText" lastClr="000000"/>
      </a:dk1>
      <a:lt1>
        <a:sysClr val="window" lastClr="FFFFFF"/>
      </a:lt1>
      <a:dk2>
        <a:srgbClr val="232323"/>
      </a:dk2>
      <a:lt2>
        <a:srgbClr val="FFFFFF"/>
      </a:lt2>
      <a:accent1>
        <a:srgbClr val="693CE1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A9DBA457F02CE4C9FE234C4E8498805" ma:contentTypeVersion="18" ma:contentTypeDescription="Crie um novo documento." ma:contentTypeScope="" ma:versionID="ea1d6e6de004fa5e29503a32cb4235ef">
  <xsd:schema xmlns:xsd="http://www.w3.org/2001/XMLSchema" xmlns:xs="http://www.w3.org/2001/XMLSchema" xmlns:p="http://schemas.microsoft.com/office/2006/metadata/properties" xmlns:ns2="5127af77-c8ba-4aeb-ab3c-413b7bb83c10" xmlns:ns3="d1b232d2-d902-4c62-9bbf-b691bb360667" targetNamespace="http://schemas.microsoft.com/office/2006/metadata/properties" ma:root="true" ma:fieldsID="d0b826bebfcbd0467e44a658a9d5bd17" ns2:_="" ns3:_="">
    <xsd:import namespace="5127af77-c8ba-4aeb-ab3c-413b7bb83c10"/>
    <xsd:import namespace="d1b232d2-d902-4c62-9bbf-b691bb3606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27af77-c8ba-4aeb-ab3c-413b7bb83c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Length (seconds)" ma:internalName="MediaLengthInSeconds" ma:readOnly="true">
      <xsd:simpleType>
        <xsd:restriction base="dms:Unknown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Marcações de imagem" ma:readOnly="false" ma:fieldId="{5cf76f15-5ced-4ddc-b409-7134ff3c332f}" ma:taxonomyMulti="true" ma:sspId="1c8a3b58-1317-4067-bbdf-e53778bd94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b232d2-d902-4c62-9bbf-b691bb36066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ebbf74dd-e3de-4523-b6ee-20cc24c106dd}" ma:internalName="TaxCatchAll" ma:showField="CatchAllData" ma:web="d1b232d2-d902-4c62-9bbf-b691bb36066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127af77-c8ba-4aeb-ab3c-413b7bb83c10">
      <Terms xmlns="http://schemas.microsoft.com/office/infopath/2007/PartnerControls"/>
    </lcf76f155ced4ddcb4097134ff3c332f>
    <TaxCatchAll xmlns="d1b232d2-d902-4c62-9bbf-b691bb360667" xsi:nil="true"/>
  </documentManagement>
</p:properties>
</file>

<file path=customXml/itemProps1.xml><?xml version="1.0" encoding="utf-8"?>
<ds:datastoreItem xmlns:ds="http://schemas.openxmlformats.org/officeDocument/2006/customXml" ds:itemID="{9DEFFA7D-5590-4954-BD9D-8561FB3231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127af77-c8ba-4aeb-ab3c-413b7bb83c10"/>
    <ds:schemaRef ds:uri="d1b232d2-d902-4c62-9bbf-b691bb36066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316B26F-6AAC-451C-A99B-D015D4DEEBB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C16C58C-05CF-4DE7-8625-3AF7104FAF41}">
  <ds:schemaRefs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d1b232d2-d902-4c62-9bbf-b691bb360667"/>
    <ds:schemaRef ds:uri="5127af77-c8ba-4aeb-ab3c-413b7bb83c10"/>
    <ds:schemaRef ds:uri="http://purl.org/dc/dcmitype/"/>
    <ds:schemaRef ds:uri="http://schemas.microsoft.com/office/2006/metadata/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11922</TotalTime>
  <Words>4998</Words>
  <Application>Microsoft Office PowerPoint</Application>
  <PresentationFormat>Widescreen</PresentationFormat>
  <Paragraphs>842</Paragraphs>
  <Slides>121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121</vt:i4>
      </vt:variant>
    </vt:vector>
  </HeadingPairs>
  <TitlesOfParts>
    <vt:vector size="132" baseType="lpstr">
      <vt:lpstr>AMX</vt:lpstr>
      <vt:lpstr>AMX Light</vt:lpstr>
      <vt:lpstr>Aptos</vt:lpstr>
      <vt:lpstr>Aptos Narrow</vt:lpstr>
      <vt:lpstr>Arial</vt:lpstr>
      <vt:lpstr>Calibri</vt:lpstr>
      <vt:lpstr>Courier New</vt:lpstr>
      <vt:lpstr>DIN OT</vt:lpstr>
      <vt:lpstr>Open Sans</vt:lpstr>
      <vt:lpstr>Segoe UI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Generous Art</dc:creator>
  <cp:lastModifiedBy>PAMELA CINTIA SERPA SANTIAGO</cp:lastModifiedBy>
  <cp:revision>2356</cp:revision>
  <dcterms:created xsi:type="dcterms:W3CDTF">2022-11-15T11:17:26Z</dcterms:created>
  <dcterms:modified xsi:type="dcterms:W3CDTF">2026-04-24T19:18:34Z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0x0101007A9DBA457F02CE4C9FE234C4E8498805</vt:lpwstr>
  </property>
  <property fmtid="{D5CDD505-2E9C-101B-9397-08002B2CF9AE}" pid="3" name="_ApprovalStatus">
    <vt:i4>0</vt:i4>
  </property>
</Properties>
</file>