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147474309" r:id="rId5"/>
    <p:sldId id="750" r:id="rId6"/>
    <p:sldId id="2147474317" r:id="rId7"/>
    <p:sldId id="2147481878" r:id="rId8"/>
    <p:sldId id="2147481880" r:id="rId9"/>
    <p:sldId id="2147474337" r:id="rId10"/>
    <p:sldId id="2147481879" r:id="rId11"/>
    <p:sldId id="2147474339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E6EB30-7414-92B4-C6DC-DC1158D96524}" name="JESSICA FERREIRA TERRAZZAN" initials="JT" userId="S::jessica.terrazzan@claro.com.br::42d0adae-447a-4881-8ceb-a97c0b430b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B1B"/>
    <a:srgbClr val="520805"/>
    <a:srgbClr val="FF3300"/>
    <a:srgbClr val="1AEE1A"/>
    <a:srgbClr val="FD988D"/>
    <a:srgbClr val="F6AEA4"/>
    <a:srgbClr val="FFBCB9"/>
    <a:srgbClr val="FFABA7"/>
    <a:srgbClr val="F64D40"/>
    <a:srgbClr val="FB7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EE345-0EC1-4E59-BD6B-7AD3F7DEB8FE}" v="7" dt="2026-05-05T17:11:32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91571" autoAdjust="0"/>
  </p:normalViewPr>
  <p:slideViewPr>
    <p:cSldViewPr snapToGrid="0">
      <p:cViewPr varScale="1">
        <p:scale>
          <a:sx n="64" d="100"/>
          <a:sy n="64" d="100"/>
        </p:scale>
        <p:origin x="10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Guimarães" userId="S::felipe@reframelearning.com::3f2f9a38-d5c0-4955-99c6-34d613224473" providerId="AD" clId="Web-{AB5EE345-0EC1-4E59-BD6B-7AD3F7DEB8FE}"/>
    <pc:docChg chg="modSld sldOrd">
      <pc:chgData name="Felipe Guimarães" userId="S::felipe@reframelearning.com::3f2f9a38-d5c0-4955-99c6-34d613224473" providerId="AD" clId="Web-{AB5EE345-0EC1-4E59-BD6B-7AD3F7DEB8FE}" dt="2026-05-05T17:11:32.392" v="3" actId="20577"/>
      <pc:docMkLst>
        <pc:docMk/>
      </pc:docMkLst>
      <pc:sldChg chg="modSp ord">
        <pc:chgData name="Felipe Guimarães" userId="S::felipe@reframelearning.com::3f2f9a38-d5c0-4955-99c6-34d613224473" providerId="AD" clId="Web-{AB5EE345-0EC1-4E59-BD6B-7AD3F7DEB8FE}" dt="2026-05-05T17:11:32.392" v="3" actId="20577"/>
        <pc:sldMkLst>
          <pc:docMk/>
          <pc:sldMk cId="3814910954" sldId="2147474309"/>
        </pc:sldMkLst>
        <pc:spChg chg="mod">
          <ac:chgData name="Felipe Guimarães" userId="S::felipe@reframelearning.com::3f2f9a38-d5c0-4955-99c6-34d613224473" providerId="AD" clId="Web-{AB5EE345-0EC1-4E59-BD6B-7AD3F7DEB8FE}" dt="2026-05-05T17:11:32.392" v="3" actId="20577"/>
          <ac:spMkLst>
            <pc:docMk/>
            <pc:sldMk cId="3814910954" sldId="2147474309"/>
            <ac:spMk id="3" creationId="{2075E323-63E8-BC6E-56E0-88C6F78D7B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Introduza o tema destacando como a evolução da comunicação digital mudou a forma como as empresas se conectam com seus clientes.</a:t>
            </a:r>
          </a:p>
          <a:p>
            <a:endParaRPr lang="pt-BR" dirty="0"/>
          </a:p>
          <a:p>
            <a:r>
              <a:rPr lang="pt-BR" dirty="0"/>
              <a:t>Reforce que, nesse cenário não basta apenas responder, é necessário garantir agilidade, organização e eficiência no atendimento para gerar uma boa experiência e melhores resultados de negócio.</a:t>
            </a:r>
          </a:p>
          <a:p>
            <a:r>
              <a:rPr lang="pt-BR" dirty="0"/>
              <a:t>Na sequência, direcione para a apresentação dos tópicos que irão guiar o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46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11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D940-6000-5CE7-9FE2-C8DD46054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AC8412-4E06-D695-5DFA-BB4DA61A1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4EB30E-A426-1168-35D9-7B352503E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Ao exibir esta tela, apresente os três pilares que irão guiar o treinamento de Atendimento ao Cliente – </a:t>
            </a:r>
            <a:r>
              <a:rPr lang="pt-BR" dirty="0" err="1"/>
              <a:t>Blip</a:t>
            </a:r>
            <a:r>
              <a:rPr lang="pt-BR" dirty="0"/>
              <a:t> Go. Explique brevemente que:</a:t>
            </a:r>
          </a:p>
          <a:p>
            <a:endParaRPr lang="pt-BR" dirty="0"/>
          </a:p>
          <a:p>
            <a:r>
              <a:rPr lang="pt-BR" b="1" dirty="0"/>
              <a:t>O que é:</a:t>
            </a:r>
            <a:r>
              <a:rPr lang="pt-BR" dirty="0"/>
              <a:t> vamos começar entendendo o conceito da solução, seus benefícios, funcionalidades e para quem ela é indicada.</a:t>
            </a:r>
            <a:br>
              <a:rPr lang="pt-BR" dirty="0"/>
            </a:br>
            <a:r>
              <a:rPr lang="pt-BR" b="1" dirty="0"/>
              <a:t>Portfólio:</a:t>
            </a:r>
            <a:r>
              <a:rPr lang="pt-BR" dirty="0"/>
              <a:t> em seguida, exploraremos os planos disponíveis e a política comercial.</a:t>
            </a:r>
            <a:br>
              <a:rPr lang="pt-BR" dirty="0"/>
            </a:br>
            <a:r>
              <a:rPr lang="pt-BR" b="1" dirty="0"/>
              <a:t>Como vender:</a:t>
            </a:r>
            <a:r>
              <a:rPr lang="pt-BR" dirty="0"/>
              <a:t> por fim, veremos como identificar o cliente ideal, conduzir a abordagem comercial, apresentar o pitch de venda e tratar possíveis objeções.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1F7DAE-A910-6CC7-1F4F-639A21DC8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07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C0A22-1AC8-1F8E-8F65-04217D51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955B669-75B7-E04E-A56B-8B2632B5A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6BE472-0A66-0CBA-23B3-0BD659D68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Ao exibir esta tela, apresente os três pilares que irão guiar o treinamento de Atendimento ao Cliente – </a:t>
            </a:r>
            <a:r>
              <a:rPr lang="pt-BR" dirty="0" err="1"/>
              <a:t>Blip</a:t>
            </a:r>
            <a:r>
              <a:rPr lang="pt-BR" dirty="0"/>
              <a:t> Go. Explique brevemente que:</a:t>
            </a:r>
          </a:p>
          <a:p>
            <a:endParaRPr lang="pt-BR" dirty="0"/>
          </a:p>
          <a:p>
            <a:r>
              <a:rPr lang="pt-BR" b="1" dirty="0"/>
              <a:t>O que é:</a:t>
            </a:r>
            <a:r>
              <a:rPr lang="pt-BR" dirty="0"/>
              <a:t> vamos começar entendendo o conceito da solução, seus benefícios, funcionalidades e para quem ela é indicada.</a:t>
            </a:r>
            <a:br>
              <a:rPr lang="pt-BR" dirty="0"/>
            </a:br>
            <a:r>
              <a:rPr lang="pt-BR" b="1" dirty="0"/>
              <a:t>Portfólio:</a:t>
            </a:r>
            <a:r>
              <a:rPr lang="pt-BR" dirty="0"/>
              <a:t> em seguida, exploraremos os planos disponíveis e a política comercial.</a:t>
            </a:r>
            <a:br>
              <a:rPr lang="pt-BR" dirty="0"/>
            </a:br>
            <a:r>
              <a:rPr lang="pt-BR" b="1" dirty="0"/>
              <a:t>Como vender:</a:t>
            </a:r>
            <a:r>
              <a:rPr lang="pt-BR" dirty="0"/>
              <a:t> por fim, veremos como identificar o cliente ideal, conduzir a abordagem comercial, apresentar o pitch de venda e tratar possíveis objeções.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D3E69D-DF53-B421-DFDC-F48434A7B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90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E3F2F-EE2A-9796-6757-D5CD4A6EC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DF5B23-3CB0-07EE-2C5D-5F606DD30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7E7059-80AF-66C6-A2D9-58D9DEEC3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Introduza o tema destacando como a evolução da comunicação digital mudou a forma como as empresas se conectam com seus clientes.</a:t>
            </a:r>
          </a:p>
          <a:p>
            <a:endParaRPr lang="pt-BR" dirty="0"/>
          </a:p>
          <a:p>
            <a:r>
              <a:rPr lang="pt-BR" dirty="0"/>
              <a:t>Reforce que, nesse cenário não basta apenas responder, é necessário garantir agilidade, organização e eficiência no atendimento para gerar uma boa experiência e melhores resultados de negócio.</a:t>
            </a:r>
          </a:p>
          <a:p>
            <a:r>
              <a:rPr lang="pt-BR" dirty="0"/>
              <a:t>Na sequência, direcione para a apresentação dos tópicos que irão guiar o treinamento.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76C4AA-31A8-12C8-CD17-7F26C6045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92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Após apresentar as funcionalidades por meio do vídeo, explique que o </a:t>
            </a:r>
            <a:r>
              <a:rPr lang="pt-BR" dirty="0" err="1"/>
              <a:t>Blip</a:t>
            </a:r>
            <a:r>
              <a:rPr lang="pt-BR" dirty="0"/>
              <a:t> Go organiza o atendimento em três etapas.</a:t>
            </a:r>
          </a:p>
          <a:p>
            <a:endParaRPr lang="pt-BR" dirty="0"/>
          </a:p>
          <a:p>
            <a:r>
              <a:rPr lang="pt-BR" dirty="0"/>
              <a:t>Primeiro, o cliente envia uma mensagem pelo WhatsApp, iniciando o contato. Em seguida, a IA entra para responder dúvidas simples e qualificar o interesse, trazendo agilidade e reduzindo o volume manual. Por fim, o atendimento humano assume a conversa nos momentos mais estratégicos, como negociação e fechamento.</a:t>
            </a:r>
          </a:p>
          <a:p>
            <a:endParaRPr lang="pt-BR" dirty="0"/>
          </a:p>
          <a:p>
            <a:r>
              <a:rPr lang="pt-BR" dirty="0"/>
              <a:t>Reforce que todo esse fluxo acontece dentro do WhatsApp Business App, sem mudança na rotina do cliente, e direcione para o vídeo, que apresenta a visão do usuário no WhatsApp.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58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7EB48-810A-EF39-02A4-3813FCC5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97354E-0293-DEBF-6D5F-0AF1F41AF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57AD10-9B7E-9848-8C4C-8EA0D843D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Explique que, para contratar a solução </a:t>
            </a:r>
            <a:r>
              <a:rPr lang="pt-BR" dirty="0" err="1"/>
              <a:t>Blip</a:t>
            </a:r>
            <a:r>
              <a:rPr lang="pt-BR" dirty="0"/>
              <a:t> Go, é necessário que o cliente já utilize o WhatsApp Business App.</a:t>
            </a:r>
          </a:p>
          <a:p>
            <a:endParaRPr lang="pt-BR" dirty="0"/>
          </a:p>
          <a:p>
            <a:r>
              <a:rPr lang="pt-BR" dirty="0"/>
              <a:t>Reforce que, por diretrizes da Meta, não é possível criar o WhatsApp Business App no momento da contratação apenas para adquirir a solução.</a:t>
            </a:r>
          </a:p>
          <a:p>
            <a:endParaRPr lang="pt-BR" dirty="0"/>
          </a:p>
          <a:p>
            <a:r>
              <a:rPr lang="pt-BR" dirty="0"/>
              <a:t>Enfatize que essa é uma verificação importante e deve ser feita antes da oferta, garantindo que o cliente esteja apto para seguir com a contratação.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257364-6F55-6CEB-A571-1172CCBB1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4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0" dirty="0"/>
              <a:t>Após a apresentação do vídeo, convide os participantes para 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91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89BC54-1CDC-4473-9720-F58E1E464D2A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682030-28A4-485C-A222-4952DDFF562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4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684D655-5750-7ADB-9D2C-80BDFD3C8553}"/>
              </a:ext>
            </a:extLst>
          </p:cNvPr>
          <p:cNvGrpSpPr/>
          <p:nvPr userDrawn="1"/>
        </p:nvGrpSpPr>
        <p:grpSpPr>
          <a:xfrm>
            <a:off x="0" y="0"/>
            <a:ext cx="12192000" cy="6960358"/>
            <a:chOff x="0" y="0"/>
            <a:chExt cx="12192000" cy="696035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FF7E24E-B042-3D0C-ED74-46DDF466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6035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761B7034-DF3F-D331-1789-DCFA211525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35103" y="6380647"/>
              <a:ext cx="963995" cy="363245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D5881E70-1590-A4DE-CA98-0745B01D8D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2902" y="6421663"/>
              <a:ext cx="1747264" cy="281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8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F900443-5884-1D5A-5E42-5AC141717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765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D40336-CB50-6697-DFCF-7FC2489969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5103" y="6380647"/>
            <a:ext cx="963995" cy="36324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7678D239-FC2A-7854-83CD-C1ACD3A650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902" y="6421663"/>
            <a:ext cx="1747264" cy="2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C7B338-30DB-3E40-CC4E-6C35CECD1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97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94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D40336-CB50-6697-DFCF-7FC2489969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5103" y="6380647"/>
            <a:ext cx="963995" cy="36324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7678D239-FC2A-7854-83CD-C1ACD3A650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02" y="6421663"/>
            <a:ext cx="1747264" cy="2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3_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5392054-66DF-5EDC-00B9-BD0721892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D40336-CB50-6697-DFCF-7FC2489969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5103" y="6380647"/>
            <a:ext cx="963995" cy="36324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7678D239-FC2A-7854-83CD-C1ACD3A650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902" y="6421663"/>
            <a:ext cx="1747264" cy="2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1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7.sv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sv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33D354F0-A10E-31C3-0B70-4B4DFBF75D8B}"/>
              </a:ext>
            </a:extLst>
          </p:cNvPr>
          <p:cNvGrpSpPr/>
          <p:nvPr/>
        </p:nvGrpSpPr>
        <p:grpSpPr>
          <a:xfrm>
            <a:off x="266700" y="342900"/>
            <a:ext cx="12763500" cy="5923640"/>
            <a:chOff x="266700" y="342900"/>
            <a:chExt cx="12763500" cy="592364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546502FB-F9A7-4133-FB6B-CCFD6BFC96DC}"/>
                </a:ext>
              </a:extLst>
            </p:cNvPr>
            <p:cNvSpPr/>
            <p:nvPr/>
          </p:nvSpPr>
          <p:spPr>
            <a:xfrm>
              <a:off x="266700" y="342900"/>
              <a:ext cx="12763500" cy="5923640"/>
            </a:xfrm>
            <a:prstGeom prst="roundRect">
              <a:avLst>
                <a:gd name="adj" fmla="val 8901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E76866BD-46D1-FF6F-C0E9-AD8CC9D5A32E}"/>
                </a:ext>
              </a:extLst>
            </p:cNvPr>
            <p:cNvGrpSpPr/>
            <p:nvPr/>
          </p:nvGrpSpPr>
          <p:grpSpPr>
            <a:xfrm>
              <a:off x="11637169" y="979215"/>
              <a:ext cx="576262" cy="4621593"/>
              <a:chOff x="11632408" y="1230574"/>
              <a:chExt cx="576262" cy="4621593"/>
            </a:xfrm>
          </p:grpSpPr>
          <p:sp>
            <p:nvSpPr>
              <p:cNvPr id="23" name="Retângulo: Cantos Superiores Arredondados 22">
                <a:extLst>
                  <a:ext uri="{FF2B5EF4-FFF2-40B4-BE49-F238E27FC236}">
                    <a16:creationId xmlns:a16="http://schemas.microsoft.com/office/drawing/2014/main" id="{612DA4D6-B932-5370-8C03-A98E761228D6}"/>
                  </a:ext>
                </a:extLst>
              </p:cNvPr>
              <p:cNvSpPr/>
              <p:nvPr/>
            </p:nvSpPr>
            <p:spPr>
              <a:xfrm rot="16200000">
                <a:off x="11158041" y="4820587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72B1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: Cantos Superiores Arredondados 23">
                <a:extLst>
                  <a:ext uri="{FF2B5EF4-FFF2-40B4-BE49-F238E27FC236}">
                    <a16:creationId xmlns:a16="http://schemas.microsoft.com/office/drawing/2014/main" id="{799BE7CD-D383-75FF-5134-019F47D663D0}"/>
                  </a:ext>
                </a:extLst>
              </p:cNvPr>
              <p:cNvSpPr/>
              <p:nvPr/>
            </p:nvSpPr>
            <p:spPr>
              <a:xfrm rot="16200000">
                <a:off x="11177090" y="3262764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Retângulo: Cantos Superiores Arredondados 24">
                <a:extLst>
                  <a:ext uri="{FF2B5EF4-FFF2-40B4-BE49-F238E27FC236}">
                    <a16:creationId xmlns:a16="http://schemas.microsoft.com/office/drawing/2014/main" id="{7E89D740-D28A-2AC9-704B-7C56D921F207}"/>
                  </a:ext>
                </a:extLst>
              </p:cNvPr>
              <p:cNvSpPr/>
              <p:nvPr/>
            </p:nvSpPr>
            <p:spPr>
              <a:xfrm rot="16200000">
                <a:off x="11177090" y="1704941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01472AC3-4678-A0C7-C333-AD9DE84B2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82160" y="2302258"/>
                <a:ext cx="157676" cy="305318"/>
              </a:xfrm>
              <a:prstGeom prst="rect">
                <a:avLst/>
              </a:prstGeom>
            </p:spPr>
          </p:pic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06DC9616-A3F4-7D36-53ED-86DC1BD8A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74553" y="5479500"/>
                <a:ext cx="172891" cy="305318"/>
              </a:xfrm>
              <a:prstGeom prst="rect">
                <a:avLst/>
              </a:prstGeom>
            </p:spPr>
          </p:pic>
          <p:pic>
            <p:nvPicPr>
              <p:cNvPr id="27" name="Gráfico 26">
                <a:extLst>
                  <a:ext uri="{FF2B5EF4-FFF2-40B4-BE49-F238E27FC236}">
                    <a16:creationId xmlns:a16="http://schemas.microsoft.com/office/drawing/2014/main" id="{F389FAA1-4C0F-DF76-DD82-5DD2419AE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37019" y="3920502"/>
                <a:ext cx="247958" cy="218487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347F9DC2-0F05-B348-757C-3739254A26DF}"/>
                  </a:ext>
                </a:extLst>
              </p:cNvPr>
              <p:cNvSpPr txBox="1"/>
              <p:nvPr/>
            </p:nvSpPr>
            <p:spPr>
              <a:xfrm rot="16200000">
                <a:off x="11454862" y="4808306"/>
                <a:ext cx="10122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schemeClr val="bg1"/>
                    </a:solidFill>
                  </a:rPr>
                  <a:t>O QUE É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FCD8BF11-8B02-3056-0543-D892DFD03DAD}"/>
                  </a:ext>
                </a:extLst>
              </p:cNvPr>
              <p:cNvSpPr txBox="1"/>
              <p:nvPr/>
            </p:nvSpPr>
            <p:spPr>
              <a:xfrm rot="16200000">
                <a:off x="11399617" y="3203214"/>
                <a:ext cx="1125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PORTFOLIO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5B60817A-3857-B5A5-7D90-EEA1284F25C9}"/>
                  </a:ext>
                </a:extLst>
              </p:cNvPr>
              <p:cNvSpPr txBox="1"/>
              <p:nvPr/>
            </p:nvSpPr>
            <p:spPr>
              <a:xfrm rot="16200000">
                <a:off x="11368681" y="1613287"/>
                <a:ext cx="11252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COMO VENDER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7F45B17-B2A0-9E02-6C01-3E70684E45A7}"/>
              </a:ext>
            </a:extLst>
          </p:cNvPr>
          <p:cNvGrpSpPr/>
          <p:nvPr/>
        </p:nvGrpSpPr>
        <p:grpSpPr>
          <a:xfrm>
            <a:off x="597590" y="1319615"/>
            <a:ext cx="933317" cy="994941"/>
            <a:chOff x="1545153" y="901450"/>
            <a:chExt cx="933317" cy="994941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8E273C0-B7E8-777C-05F9-9880087E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153" y="980162"/>
              <a:ext cx="914400" cy="916229"/>
            </a:xfrm>
            <a:prstGeom prst="rect">
              <a:avLst/>
            </a:prstGeom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67203D6-A841-5FE0-7FEC-5F22F7365325}"/>
                </a:ext>
              </a:extLst>
            </p:cNvPr>
            <p:cNvSpPr>
              <a:spLocks/>
            </p:cNvSpPr>
            <p:nvPr/>
          </p:nvSpPr>
          <p:spPr>
            <a:xfrm>
              <a:off x="2201700" y="901450"/>
              <a:ext cx="276770" cy="276770"/>
            </a:xfrm>
            <a:prstGeom prst="ellipse">
              <a:avLst/>
            </a:prstGeom>
            <a:solidFill>
              <a:srgbClr val="1AE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F1A2D04-BB4F-BA9F-572E-C85998EEAEAC}"/>
              </a:ext>
            </a:extLst>
          </p:cNvPr>
          <p:cNvGrpSpPr/>
          <p:nvPr/>
        </p:nvGrpSpPr>
        <p:grpSpPr>
          <a:xfrm>
            <a:off x="1861796" y="568241"/>
            <a:ext cx="9558608" cy="5382854"/>
            <a:chOff x="1861796" y="568241"/>
            <a:chExt cx="9558608" cy="538285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EEC39F51-B2FA-5793-62CD-C2DB3EBF0A1E}"/>
                </a:ext>
              </a:extLst>
            </p:cNvPr>
            <p:cNvSpPr/>
            <p:nvPr/>
          </p:nvSpPr>
          <p:spPr>
            <a:xfrm>
              <a:off x="1861796" y="1199213"/>
              <a:ext cx="9558608" cy="4751882"/>
            </a:xfrm>
            <a:prstGeom prst="roundRect">
              <a:avLst>
                <a:gd name="adj" fmla="val 4048"/>
              </a:avLst>
            </a:prstGeom>
            <a:solidFill>
              <a:schemeClr val="bg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136ACB17-D52B-FCB1-CE26-18302C6BF056}"/>
                </a:ext>
              </a:extLst>
            </p:cNvPr>
            <p:cNvGrpSpPr/>
            <p:nvPr/>
          </p:nvGrpSpPr>
          <p:grpSpPr>
            <a:xfrm>
              <a:off x="2190892" y="568241"/>
              <a:ext cx="9046833" cy="5060963"/>
              <a:chOff x="2190892" y="568241"/>
              <a:chExt cx="9046833" cy="5060963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56B2543B-5EB3-2103-EFB8-B8A794EA1C46}"/>
                  </a:ext>
                </a:extLst>
              </p:cNvPr>
              <p:cNvSpPr txBox="1"/>
              <p:nvPr/>
            </p:nvSpPr>
            <p:spPr>
              <a:xfrm>
                <a:off x="2190892" y="568241"/>
                <a:ext cx="69869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800" b="1" dirty="0"/>
                  <a:t>Defesa do PIV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2075E323-63E8-BC6E-56E0-88C6F78D7BB7}"/>
                  </a:ext>
                </a:extLst>
              </p:cNvPr>
              <p:cNvSpPr txBox="1"/>
              <p:nvPr/>
            </p:nvSpPr>
            <p:spPr>
              <a:xfrm>
                <a:off x="2190892" y="1535776"/>
                <a:ext cx="9046833" cy="40934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pt-BR" sz="2000" dirty="0"/>
                  <a:t>A identidade visual desta formação foi concebida a partir de referências</a:t>
                </a:r>
                <a:br>
                  <a:rPr lang="pt-BR" sz="2000" dirty="0"/>
                </a:br>
                <a:r>
                  <a:rPr lang="pt-BR" sz="2000" dirty="0"/>
                  <a:t>de interfaces conversacionais, especialmente layouts de </a:t>
                </a:r>
                <a:r>
                  <a:rPr lang="pt-BR" sz="2000" dirty="0" err="1"/>
                  <a:t>chatbots</a:t>
                </a:r>
                <a:r>
                  <a:rPr lang="pt-BR" sz="2000" dirty="0"/>
                  <a:t>.</a:t>
                </a:r>
                <a:br>
                  <a:rPr lang="pt-BR" sz="2000" dirty="0"/>
                </a:br>
                <a:r>
                  <a:rPr lang="pt-BR" sz="2000" dirty="0"/>
                  <a:t>Foram desenvolvidos elementos animados para obter dinamismo e simular</a:t>
                </a:r>
                <a:br>
                  <a:rPr lang="pt-BR" sz="2000" dirty="0"/>
                </a:br>
                <a:r>
                  <a:rPr lang="pt-BR" sz="2000" dirty="0"/>
                  <a:t>a presença de um agente virtual que conduz e orienta o percurso formativo, </a:t>
                </a:r>
                <a:r>
                  <a:rPr lang="pt-BR" sz="2000"/>
                  <a:t>representado por um ícone de robô associado aos raios e à Claro.</a:t>
                </a:r>
              </a:p>
              <a:p>
                <a:r>
                  <a:rPr lang="pt-BR" sz="2000"/>
                  <a:t>A capa e o índice, com vermelho e preto, criam uma atmosfera imersiva alinhada</a:t>
                </a:r>
                <a:br>
                  <a:rPr lang="pt-BR" sz="2000" dirty="0"/>
                </a:br>
                <a:r>
                  <a:rPr lang="pt-BR" sz="2000" dirty="0"/>
                  <a:t>à proposta de um chat personalizado. As seções de reflexão utilizam o vermelho como recurso de estímulo cognitivo, enquanto os conteúdos expositivos adotam o cinza para favorecer a concentração na informação apresentada. Tópicos de maior relevância são destacados com fundo laranja, reforçando sua importância, e as atividades são identificadas por meio de um degradê entre amarelo, laranja</a:t>
                </a:r>
                <a:br>
                  <a:rPr lang="pt-BR" sz="2000" dirty="0"/>
                </a:br>
                <a:r>
                  <a:rPr lang="pt-BR" sz="2000" dirty="0"/>
                  <a:t>e vermelho, estabelecendo continuidade visual e distinção clara entre</a:t>
                </a:r>
                <a:br>
                  <a:rPr lang="pt-BR" sz="2000" dirty="0"/>
                </a:br>
                <a:r>
                  <a:rPr lang="pt-BR" sz="2000" dirty="0"/>
                  <a:t>os diferentes momentos da formação.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4910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icrosoft Windows 7 Startup Sound - Ballyweg (youtube)">
            <a:hlinkClick r:id="" action="ppaction://media"/>
            <a:extLst>
              <a:ext uri="{FF2B5EF4-FFF2-40B4-BE49-F238E27FC236}">
                <a16:creationId xmlns:a16="http://schemas.microsoft.com/office/drawing/2014/main" id="{B9B55B70-B48C-5028-DA3C-BEBE40138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9610" y="-5235"/>
            <a:ext cx="609600" cy="6096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24BC67F-AADD-D5EB-DE01-2D04687BF883}"/>
              </a:ext>
            </a:extLst>
          </p:cNvPr>
          <p:cNvSpPr/>
          <p:nvPr/>
        </p:nvSpPr>
        <p:spPr>
          <a:xfrm>
            <a:off x="0" y="-5236"/>
            <a:ext cx="12192000" cy="686323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BFFEAE8-218F-A1EB-57D8-10D76AD283E3}"/>
              </a:ext>
            </a:extLst>
          </p:cNvPr>
          <p:cNvGrpSpPr/>
          <p:nvPr/>
        </p:nvGrpSpPr>
        <p:grpSpPr>
          <a:xfrm>
            <a:off x="0" y="-5005"/>
            <a:ext cx="12192000" cy="6863006"/>
            <a:chOff x="3962400" y="599361"/>
            <a:chExt cx="12192000" cy="686300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4761D35-A667-7305-7A45-8CF44E92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94"/>
            <a:stretch>
              <a:fillRect/>
            </a:stretch>
          </p:blipFill>
          <p:spPr>
            <a:xfrm>
              <a:off x="3962400" y="604366"/>
              <a:ext cx="12192000" cy="6858000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2078B655-768F-BA1C-4458-CCBEA02898C7}"/>
                </a:ext>
              </a:extLst>
            </p:cNvPr>
            <p:cNvSpPr>
              <a:spLocks/>
            </p:cNvSpPr>
            <p:nvPr/>
          </p:nvSpPr>
          <p:spPr>
            <a:xfrm>
              <a:off x="3962400" y="604366"/>
              <a:ext cx="12192000" cy="6858001"/>
            </a:xfrm>
            <a:prstGeom prst="rect">
              <a:avLst/>
            </a:prstGeom>
            <a:solidFill>
              <a:schemeClr val="tx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642115DC-1CB7-0534-CFFA-828873FDBCFC}"/>
                </a:ext>
              </a:extLst>
            </p:cNvPr>
            <p:cNvGrpSpPr>
              <a:grpSpLocks/>
            </p:cNvGrpSpPr>
            <p:nvPr/>
          </p:nvGrpSpPr>
          <p:grpSpPr>
            <a:xfrm>
              <a:off x="4719435" y="599361"/>
              <a:ext cx="10677928" cy="6863005"/>
              <a:chOff x="757035" y="-5005"/>
              <a:chExt cx="10677928" cy="6863005"/>
            </a:xfrm>
          </p:grpSpPr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419953F4-4602-E5DF-72D6-1DDA92C3C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99151" y="188939"/>
                <a:ext cx="1747264" cy="281212"/>
              </a:xfrm>
              <a:prstGeom prst="rect">
                <a:avLst/>
              </a:prstGeom>
            </p:spPr>
          </p:pic>
          <p:pic>
            <p:nvPicPr>
              <p:cNvPr id="31" name="Gráfico 30">
                <a:extLst>
                  <a:ext uri="{FF2B5EF4-FFF2-40B4-BE49-F238E27FC236}">
                    <a16:creationId xmlns:a16="http://schemas.microsoft.com/office/drawing/2014/main" id="{1D994075-D96F-61A0-76DA-046DAF26F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13185" y="6334904"/>
                <a:ext cx="963995" cy="363245"/>
              </a:xfrm>
              <a:prstGeom prst="rect">
                <a:avLst/>
              </a:prstGeom>
            </p:spPr>
          </p:pic>
          <p:pic>
            <p:nvPicPr>
              <p:cNvPr id="34" name="Imagem 33">
                <a:extLst>
                  <a:ext uri="{FF2B5EF4-FFF2-40B4-BE49-F238E27FC236}">
                    <a16:creationId xmlns:a16="http://schemas.microsoft.com/office/drawing/2014/main" id="{4CA5A20D-7474-5AE1-9DB3-EE416009A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036" y="1659053"/>
                <a:ext cx="1942554" cy="1942554"/>
              </a:xfrm>
              <a:prstGeom prst="roundRect">
                <a:avLst>
                  <a:gd name="adj" fmla="val 50000"/>
                </a:avLst>
              </a:prstGeom>
              <a:ln>
                <a:gradFill>
                  <a:gsLst>
                    <a:gs pos="0">
                      <a:srgbClr val="D72B1B"/>
                    </a:gs>
                    <a:gs pos="100000">
                      <a:srgbClr val="520805"/>
                    </a:gs>
                  </a:gsLst>
                  <a:lin ang="5400000" scaled="1"/>
                </a:gradFill>
              </a:ln>
            </p:spPr>
          </p:pic>
          <p:sp>
            <p:nvSpPr>
              <p:cNvPr id="46" name="Retângulo: Cantos Arredondados 45">
                <a:extLst>
                  <a:ext uri="{FF2B5EF4-FFF2-40B4-BE49-F238E27FC236}">
                    <a16:creationId xmlns:a16="http://schemas.microsoft.com/office/drawing/2014/main" id="{23A7D2C2-523D-9032-28D9-E75BA9B767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8725" y="1443487"/>
                <a:ext cx="7996237" cy="2315447"/>
              </a:xfrm>
              <a:prstGeom prst="roundRect">
                <a:avLst>
                  <a:gd name="adj" fmla="val 12389"/>
                </a:avLst>
              </a:prstGeom>
              <a:solidFill>
                <a:schemeClr val="tx1"/>
              </a:solidFill>
              <a:ln>
                <a:gradFill>
                  <a:gsLst>
                    <a:gs pos="0">
                      <a:srgbClr val="520805"/>
                    </a:gs>
                    <a:gs pos="100000">
                      <a:srgbClr val="D72B1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7BF6C389-22E7-A876-D492-9B328A366D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80080" y="1816380"/>
                <a:ext cx="395220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4800" i="1" dirty="0">
                    <a:solidFill>
                      <a:schemeClr val="bg1"/>
                    </a:solidFill>
                  </a:rPr>
                  <a:t>Atendimento ao Cliente</a:t>
                </a:r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40A35F63-63B5-3030-F8B0-47A025F6C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44860" y="2630330"/>
                <a:ext cx="2373002" cy="758441"/>
              </a:xfrm>
              <a:prstGeom prst="rect">
                <a:avLst/>
              </a:prstGeom>
            </p:spPr>
          </p:pic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903AD122-84E5-E90D-429F-1C7DADDC9B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3222" y="3872990"/>
                <a:ext cx="7146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 i="1" dirty="0">
                    <a:solidFill>
                      <a:schemeClr val="bg1">
                        <a:alpha val="63000"/>
                      </a:schemeClr>
                    </a:solidFill>
                  </a:rPr>
                  <a:t>Formação está digitando...</a:t>
                </a:r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0BC9AF20-BF3A-0FF1-E218-1A49B33B2D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73434" y="1562253"/>
                <a:ext cx="508254" cy="508254"/>
              </a:xfrm>
              <a:prstGeom prst="ellipse">
                <a:avLst/>
              </a:prstGeom>
              <a:solidFill>
                <a:srgbClr val="1AEE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9722D265-6705-BC40-D28F-CB6659B310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8725" y="4777618"/>
                <a:ext cx="7996238" cy="637357"/>
              </a:xfrm>
              <a:prstGeom prst="roundRect">
                <a:avLst/>
              </a:prstGeom>
              <a:solidFill>
                <a:schemeClr val="tx1"/>
              </a:solidFill>
              <a:ln>
                <a:gradFill>
                  <a:gsLst>
                    <a:gs pos="0">
                      <a:srgbClr val="520805"/>
                    </a:gs>
                    <a:gs pos="100000">
                      <a:srgbClr val="D72B1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Retângulo: Cantos Superiores Arredondados 50">
                <a:extLst>
                  <a:ext uri="{FF2B5EF4-FFF2-40B4-BE49-F238E27FC236}">
                    <a16:creationId xmlns:a16="http://schemas.microsoft.com/office/drawing/2014/main" id="{13763084-0E65-4024-8192-027275B1854C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757035" y="-5005"/>
                <a:ext cx="2357305" cy="723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Retângulo: Cantos Superiores Arredondados 51">
                <a:extLst>
                  <a:ext uri="{FF2B5EF4-FFF2-40B4-BE49-F238E27FC236}">
                    <a16:creationId xmlns:a16="http://schemas.microsoft.com/office/drawing/2014/main" id="{D8BE9A84-308D-0086-3D6B-45B8D0D46F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785370" y="6134100"/>
                <a:ext cx="1649592" cy="723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E935B227-42C9-D145-30FF-CC0F9E305B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7522" y="4891674"/>
                <a:ext cx="1733627" cy="413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000" i="1" dirty="0">
                    <a:solidFill>
                      <a:schemeClr val="tx1">
                        <a:lumMod val="50000"/>
                        <a:lumOff val="50000"/>
                        <a:alpha val="63000"/>
                      </a:schemeClr>
                    </a:solidFill>
                  </a:rPr>
                  <a:t>Digite aqui...</a:t>
                </a:r>
              </a:p>
            </p:txBody>
          </p:sp>
          <p:pic>
            <p:nvPicPr>
              <p:cNvPr id="56" name="Gráfico 55">
                <a:extLst>
                  <a:ext uri="{FF2B5EF4-FFF2-40B4-BE49-F238E27FC236}">
                    <a16:creationId xmlns:a16="http://schemas.microsoft.com/office/drawing/2014/main" id="{77336BA6-A30A-5CA3-2D31-02B870238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595183" y="4824153"/>
                <a:ext cx="547279" cy="5472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5391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4710-785C-969B-6E75-A0D18049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358A297-D917-A8C0-0A8C-B9E464581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7"/>
            <a:ext cx="12192000" cy="685483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10DA8F5-83F2-699D-4ACE-9F05DA3AF1D6}"/>
              </a:ext>
            </a:extLst>
          </p:cNvPr>
          <p:cNvSpPr/>
          <p:nvPr/>
        </p:nvSpPr>
        <p:spPr>
          <a:xfrm>
            <a:off x="-19050" y="8402"/>
            <a:ext cx="12192000" cy="6857998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F6B051E-9706-6F84-515D-92152D597303}"/>
              </a:ext>
            </a:extLst>
          </p:cNvPr>
          <p:cNvSpPr txBox="1"/>
          <p:nvPr/>
        </p:nvSpPr>
        <p:spPr>
          <a:xfrm>
            <a:off x="2890785" y="805922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 QUE VAMOS VER: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57CAC29-8482-FFA1-16A4-ACE8D39BAFDD}"/>
              </a:ext>
            </a:extLst>
          </p:cNvPr>
          <p:cNvSpPr/>
          <p:nvPr/>
        </p:nvSpPr>
        <p:spPr>
          <a:xfrm>
            <a:off x="1289283" y="4511374"/>
            <a:ext cx="2737273" cy="842073"/>
          </a:xfrm>
          <a:prstGeom prst="roundRect">
            <a:avLst/>
          </a:prstGeom>
          <a:solidFill>
            <a:schemeClr val="tx1"/>
          </a:solidFill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O QUE É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0C5A93A-73FB-C28D-B137-E93FB8F46E7A}"/>
              </a:ext>
            </a:extLst>
          </p:cNvPr>
          <p:cNvSpPr/>
          <p:nvPr/>
        </p:nvSpPr>
        <p:spPr>
          <a:xfrm>
            <a:off x="8128617" y="4511374"/>
            <a:ext cx="2736000" cy="842073"/>
          </a:xfrm>
          <a:prstGeom prst="roundRect">
            <a:avLst/>
          </a:prstGeom>
          <a:solidFill>
            <a:schemeClr val="tx1"/>
          </a:solidFill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COMO VENDER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459454E-C232-8263-462E-ED1719DE7A86}"/>
              </a:ext>
            </a:extLst>
          </p:cNvPr>
          <p:cNvSpPr/>
          <p:nvPr/>
        </p:nvSpPr>
        <p:spPr>
          <a:xfrm>
            <a:off x="4728000" y="4511374"/>
            <a:ext cx="2736000" cy="842073"/>
          </a:xfrm>
          <a:prstGeom prst="roundRect">
            <a:avLst/>
          </a:prstGeom>
          <a:solidFill>
            <a:schemeClr val="tx1"/>
          </a:solidFill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PORTFÓLIO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242222-491E-8E80-1CA8-B362EE6BB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304" y="2162116"/>
            <a:ext cx="1634637" cy="1634637"/>
          </a:xfrm>
          <a:prstGeom prst="roundRect">
            <a:avLst>
              <a:gd name="adj" fmla="val 50000"/>
            </a:avLst>
          </a:prstGeom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87BD2A-C5DE-3895-436A-5EFDAA3AB1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85" y="2162116"/>
            <a:ext cx="1634637" cy="1634637"/>
          </a:xfrm>
          <a:prstGeom prst="roundRect">
            <a:avLst>
              <a:gd name="adj" fmla="val 50000"/>
            </a:avLst>
          </a:prstGeom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E20FFB-DFC7-1EF4-7600-FE7AD0A2D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81" y="2219725"/>
            <a:ext cx="1634637" cy="1634637"/>
          </a:xfrm>
          <a:prstGeom prst="roundRect">
            <a:avLst>
              <a:gd name="adj" fmla="val 50000"/>
            </a:avLst>
          </a:prstGeom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B25299A-0017-5573-6438-753302EBEE03}"/>
              </a:ext>
            </a:extLst>
          </p:cNvPr>
          <p:cNvSpPr>
            <a:spLocks/>
          </p:cNvSpPr>
          <p:nvPr/>
        </p:nvSpPr>
        <p:spPr>
          <a:xfrm>
            <a:off x="3160276" y="2163133"/>
            <a:ext cx="420529" cy="420529"/>
          </a:xfrm>
          <a:prstGeom prst="ellipse">
            <a:avLst/>
          </a:prstGeom>
          <a:solidFill>
            <a:srgbClr val="1AE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03572E6-DFE5-95AB-3628-151FE532BC65}"/>
              </a:ext>
            </a:extLst>
          </p:cNvPr>
          <p:cNvSpPr>
            <a:spLocks/>
          </p:cNvSpPr>
          <p:nvPr/>
        </p:nvSpPr>
        <p:spPr>
          <a:xfrm>
            <a:off x="6492789" y="2177612"/>
            <a:ext cx="420529" cy="4205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F50ACFB-470B-F7C6-62FC-6F0E4B19238B}"/>
              </a:ext>
            </a:extLst>
          </p:cNvPr>
          <p:cNvSpPr>
            <a:spLocks/>
          </p:cNvSpPr>
          <p:nvPr/>
        </p:nvSpPr>
        <p:spPr>
          <a:xfrm>
            <a:off x="10120887" y="2163133"/>
            <a:ext cx="420529" cy="4205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723FB53-6734-6ED4-9E18-E48E2205DB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151" y="188939"/>
            <a:ext cx="1747264" cy="28121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19DFBDE-10A1-2194-6B3C-2589C3706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3185" y="6334904"/>
            <a:ext cx="963995" cy="363245"/>
          </a:xfrm>
          <a:prstGeom prst="rect">
            <a:avLst/>
          </a:prstGeom>
        </p:spPr>
      </p:pic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C1B2E6D-2AF6-F05A-6160-648C340A447F}"/>
              </a:ext>
            </a:extLst>
          </p:cNvPr>
          <p:cNvSpPr>
            <a:spLocks/>
          </p:cNvSpPr>
          <p:nvPr/>
        </p:nvSpPr>
        <p:spPr>
          <a:xfrm rot="10800000">
            <a:off x="757035" y="-5005"/>
            <a:ext cx="2357305" cy="7239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Superiores Arredondados 22">
            <a:extLst>
              <a:ext uri="{FF2B5EF4-FFF2-40B4-BE49-F238E27FC236}">
                <a16:creationId xmlns:a16="http://schemas.microsoft.com/office/drawing/2014/main" id="{92336F94-2D24-920E-CEC6-57E27C5776E2}"/>
              </a:ext>
            </a:extLst>
          </p:cNvPr>
          <p:cNvSpPr>
            <a:spLocks/>
          </p:cNvSpPr>
          <p:nvPr/>
        </p:nvSpPr>
        <p:spPr>
          <a:xfrm>
            <a:off x="9785370" y="6134100"/>
            <a:ext cx="1649592" cy="7239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2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361E-2E82-59D6-3B8F-908FF72A4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6ED3E9-5B1E-237B-FD27-3D844D56C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59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EB069DE-4534-2EEF-4D00-B8E9FC6BA504}"/>
              </a:ext>
            </a:extLst>
          </p:cNvPr>
          <p:cNvSpPr/>
          <p:nvPr/>
        </p:nvSpPr>
        <p:spPr>
          <a:xfrm>
            <a:off x="0" y="-13407"/>
            <a:ext cx="12192000" cy="6865941"/>
          </a:xfrm>
          <a:prstGeom prst="rect">
            <a:avLst/>
          </a:prstGeom>
          <a:solidFill>
            <a:schemeClr val="dk1">
              <a:alpha val="89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A8E6A2-C00F-46D3-EB31-70722FA01760}"/>
              </a:ext>
            </a:extLst>
          </p:cNvPr>
          <p:cNvSpPr txBox="1"/>
          <p:nvPr/>
        </p:nvSpPr>
        <p:spPr>
          <a:xfrm>
            <a:off x="2909834" y="814258"/>
            <a:ext cx="6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 QUE VAMOS VER: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AC4B675-45F5-7394-41FB-5AD94F233CC5}"/>
              </a:ext>
            </a:extLst>
          </p:cNvPr>
          <p:cNvSpPr/>
          <p:nvPr/>
        </p:nvSpPr>
        <p:spPr>
          <a:xfrm>
            <a:off x="4512831" y="4538677"/>
            <a:ext cx="3166338" cy="974067"/>
          </a:xfrm>
          <a:prstGeom prst="roundRect">
            <a:avLst/>
          </a:prstGeom>
          <a:solidFill>
            <a:srgbClr val="D72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O QUE É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9F5C916-C616-6108-1AE9-2C8705D4E6FD}"/>
              </a:ext>
            </a:extLst>
          </p:cNvPr>
          <p:cNvSpPr/>
          <p:nvPr/>
        </p:nvSpPr>
        <p:spPr>
          <a:xfrm>
            <a:off x="15729567" y="4511374"/>
            <a:ext cx="2736000" cy="84207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COMO VENDER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F2E68CF-9B15-EF94-8E9E-CDD43E57D4C9}"/>
              </a:ext>
            </a:extLst>
          </p:cNvPr>
          <p:cNvSpPr/>
          <p:nvPr/>
        </p:nvSpPr>
        <p:spPr>
          <a:xfrm>
            <a:off x="12328950" y="4511374"/>
            <a:ext cx="2736000" cy="84207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PORTFÓLIO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DE59DF-5F49-077F-FC73-478F8C0D9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254" y="2162116"/>
            <a:ext cx="1634637" cy="1634637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2FD3087-93A4-3D5D-3AFA-0BBAAFAE8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67" y="1905888"/>
            <a:ext cx="1890865" cy="1890865"/>
          </a:xfrm>
          <a:prstGeom prst="roundRect">
            <a:avLst>
              <a:gd name="adj" fmla="val 50000"/>
            </a:avLst>
          </a:prstGeom>
          <a:ln>
            <a:gradFill>
              <a:gsLst>
                <a:gs pos="0">
                  <a:srgbClr val="520805"/>
                </a:gs>
                <a:gs pos="100000">
                  <a:srgbClr val="D72B1B"/>
                </a:gs>
              </a:gsLst>
              <a:lin ang="5400000" scaled="1"/>
            </a:gra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0072ED-2BBA-A85F-008D-B6CE48807F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631" y="2219725"/>
            <a:ext cx="1634637" cy="1634637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F9E37939-5400-8CE9-805D-BA075A7E9BCF}"/>
              </a:ext>
            </a:extLst>
          </p:cNvPr>
          <p:cNvSpPr>
            <a:spLocks/>
          </p:cNvSpPr>
          <p:nvPr/>
        </p:nvSpPr>
        <p:spPr>
          <a:xfrm>
            <a:off x="6620722" y="2045419"/>
            <a:ext cx="486447" cy="486447"/>
          </a:xfrm>
          <a:prstGeom prst="ellipse">
            <a:avLst/>
          </a:prstGeom>
          <a:solidFill>
            <a:srgbClr val="1AEE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DDFA8DC-05CB-90B5-46B3-68412DBDB167}"/>
              </a:ext>
            </a:extLst>
          </p:cNvPr>
          <p:cNvSpPr>
            <a:spLocks/>
          </p:cNvSpPr>
          <p:nvPr/>
        </p:nvSpPr>
        <p:spPr>
          <a:xfrm>
            <a:off x="14093739" y="2177612"/>
            <a:ext cx="420529" cy="42052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690E626-100B-F389-06AF-961BA8145FA5}"/>
              </a:ext>
            </a:extLst>
          </p:cNvPr>
          <p:cNvSpPr>
            <a:spLocks/>
          </p:cNvSpPr>
          <p:nvPr/>
        </p:nvSpPr>
        <p:spPr>
          <a:xfrm>
            <a:off x="17721837" y="2163133"/>
            <a:ext cx="420529" cy="42052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7F58957-8407-9FFB-9722-B24252B073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151" y="188939"/>
            <a:ext cx="1747264" cy="28121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46C7784-D135-41A6-1C83-0B7DBC8D26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3185" y="6334904"/>
            <a:ext cx="963995" cy="363245"/>
          </a:xfrm>
          <a:prstGeom prst="rect">
            <a:avLst/>
          </a:prstGeom>
        </p:spPr>
      </p:pic>
      <p:sp>
        <p:nvSpPr>
          <p:cNvPr id="23" name="Retângulo: Cantos Superiores Arredondados 22">
            <a:extLst>
              <a:ext uri="{FF2B5EF4-FFF2-40B4-BE49-F238E27FC236}">
                <a16:creationId xmlns:a16="http://schemas.microsoft.com/office/drawing/2014/main" id="{7995F4DE-6828-18AF-2914-5AA9225F1203}"/>
              </a:ext>
            </a:extLst>
          </p:cNvPr>
          <p:cNvSpPr>
            <a:spLocks/>
          </p:cNvSpPr>
          <p:nvPr/>
        </p:nvSpPr>
        <p:spPr>
          <a:xfrm rot="10800000">
            <a:off x="757035" y="-5005"/>
            <a:ext cx="2357305" cy="7239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Superiores Arredondados 23">
            <a:extLst>
              <a:ext uri="{FF2B5EF4-FFF2-40B4-BE49-F238E27FC236}">
                <a16:creationId xmlns:a16="http://schemas.microsoft.com/office/drawing/2014/main" id="{A9CA16CC-07CC-DDD9-FE0F-8C03271A2ED9}"/>
              </a:ext>
            </a:extLst>
          </p:cNvPr>
          <p:cNvSpPr>
            <a:spLocks/>
          </p:cNvSpPr>
          <p:nvPr/>
        </p:nvSpPr>
        <p:spPr>
          <a:xfrm>
            <a:off x="9785370" y="6134100"/>
            <a:ext cx="1649592" cy="7239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630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BF22-A182-4E6A-6A78-17643B23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F69A4566-5AB6-CF53-5B17-C43350E77D28}"/>
              </a:ext>
            </a:extLst>
          </p:cNvPr>
          <p:cNvGrpSpPr/>
          <p:nvPr/>
        </p:nvGrpSpPr>
        <p:grpSpPr>
          <a:xfrm>
            <a:off x="266700" y="342900"/>
            <a:ext cx="12763500" cy="5923640"/>
            <a:chOff x="266700" y="342900"/>
            <a:chExt cx="12763500" cy="592364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853F905-C1EA-5974-E854-78AFB4BED250}"/>
                </a:ext>
              </a:extLst>
            </p:cNvPr>
            <p:cNvSpPr/>
            <p:nvPr/>
          </p:nvSpPr>
          <p:spPr>
            <a:xfrm>
              <a:off x="266700" y="342900"/>
              <a:ext cx="12763500" cy="5923640"/>
            </a:xfrm>
            <a:prstGeom prst="roundRect">
              <a:avLst>
                <a:gd name="adj" fmla="val 8901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054479CE-6117-2271-B319-D1FA31F14272}"/>
                </a:ext>
              </a:extLst>
            </p:cNvPr>
            <p:cNvGrpSpPr/>
            <p:nvPr/>
          </p:nvGrpSpPr>
          <p:grpSpPr>
            <a:xfrm>
              <a:off x="11637169" y="979215"/>
              <a:ext cx="576262" cy="4621593"/>
              <a:chOff x="11632408" y="1230574"/>
              <a:chExt cx="576262" cy="4621593"/>
            </a:xfrm>
          </p:grpSpPr>
          <p:sp>
            <p:nvSpPr>
              <p:cNvPr id="23" name="Retângulo: Cantos Superiores Arredondados 22">
                <a:extLst>
                  <a:ext uri="{FF2B5EF4-FFF2-40B4-BE49-F238E27FC236}">
                    <a16:creationId xmlns:a16="http://schemas.microsoft.com/office/drawing/2014/main" id="{376B6F79-B66D-0FD8-1766-68E5209DA39E}"/>
                  </a:ext>
                </a:extLst>
              </p:cNvPr>
              <p:cNvSpPr/>
              <p:nvPr/>
            </p:nvSpPr>
            <p:spPr>
              <a:xfrm rot="16200000">
                <a:off x="11158041" y="4820587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72B1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: Cantos Superiores Arredondados 23">
                <a:extLst>
                  <a:ext uri="{FF2B5EF4-FFF2-40B4-BE49-F238E27FC236}">
                    <a16:creationId xmlns:a16="http://schemas.microsoft.com/office/drawing/2014/main" id="{89672323-165C-86DE-1568-61EE9FF52DAF}"/>
                  </a:ext>
                </a:extLst>
              </p:cNvPr>
              <p:cNvSpPr/>
              <p:nvPr/>
            </p:nvSpPr>
            <p:spPr>
              <a:xfrm rot="16200000">
                <a:off x="11177090" y="3262764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Retângulo: Cantos Superiores Arredondados 24">
                <a:extLst>
                  <a:ext uri="{FF2B5EF4-FFF2-40B4-BE49-F238E27FC236}">
                    <a16:creationId xmlns:a16="http://schemas.microsoft.com/office/drawing/2014/main" id="{48B29375-DB97-08AE-9F19-839D1822EDA4}"/>
                  </a:ext>
                </a:extLst>
              </p:cNvPr>
              <p:cNvSpPr/>
              <p:nvPr/>
            </p:nvSpPr>
            <p:spPr>
              <a:xfrm rot="16200000">
                <a:off x="11177090" y="1704941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D6B27563-D28C-F478-BCCB-47643CB8E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82160" y="2302258"/>
                <a:ext cx="157676" cy="305318"/>
              </a:xfrm>
              <a:prstGeom prst="rect">
                <a:avLst/>
              </a:prstGeom>
            </p:spPr>
          </p:pic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16926089-60CD-AE5A-6F0F-BB57CCF4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74553" y="5479500"/>
                <a:ext cx="172891" cy="305318"/>
              </a:xfrm>
              <a:prstGeom prst="rect">
                <a:avLst/>
              </a:prstGeom>
            </p:spPr>
          </p:pic>
          <p:pic>
            <p:nvPicPr>
              <p:cNvPr id="27" name="Gráfico 26">
                <a:extLst>
                  <a:ext uri="{FF2B5EF4-FFF2-40B4-BE49-F238E27FC236}">
                    <a16:creationId xmlns:a16="http://schemas.microsoft.com/office/drawing/2014/main" id="{B348B78A-43E5-9C9E-BF80-494DC3A86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37019" y="3920502"/>
                <a:ext cx="247958" cy="218487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71A7CC21-FA2C-E770-44CD-B705F9D98A67}"/>
                  </a:ext>
                </a:extLst>
              </p:cNvPr>
              <p:cNvSpPr txBox="1"/>
              <p:nvPr/>
            </p:nvSpPr>
            <p:spPr>
              <a:xfrm rot="16200000">
                <a:off x="11454862" y="4808306"/>
                <a:ext cx="10122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schemeClr val="bg1"/>
                    </a:solidFill>
                  </a:rPr>
                  <a:t>O QUE É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F2D9C0DC-7A60-CD9C-8A5C-0EB27F5B3B40}"/>
                  </a:ext>
                </a:extLst>
              </p:cNvPr>
              <p:cNvSpPr txBox="1"/>
              <p:nvPr/>
            </p:nvSpPr>
            <p:spPr>
              <a:xfrm rot="16200000">
                <a:off x="11399617" y="3203214"/>
                <a:ext cx="1125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PORTFOLIO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3BF5E94-A6B8-58EC-4836-156B0159AFCA}"/>
                  </a:ext>
                </a:extLst>
              </p:cNvPr>
              <p:cNvSpPr txBox="1"/>
              <p:nvPr/>
            </p:nvSpPr>
            <p:spPr>
              <a:xfrm rot="16200000">
                <a:off x="11368681" y="1613287"/>
                <a:ext cx="11252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COMO VENDER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CDF31FBE-5974-36BC-508E-5DC626950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08" y="2715533"/>
            <a:ext cx="6096000" cy="3214688"/>
          </a:xfrm>
          <a:prstGeom prst="roundRect">
            <a:avLst>
              <a:gd name="adj" fmla="val 3630"/>
            </a:avLst>
          </a:prstGeom>
          <a:ln>
            <a:noFill/>
          </a:ln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0914D36-5FD5-1A51-6C56-0C6D72F0899E}"/>
              </a:ext>
            </a:extLst>
          </p:cNvPr>
          <p:cNvGrpSpPr/>
          <p:nvPr/>
        </p:nvGrpSpPr>
        <p:grpSpPr>
          <a:xfrm>
            <a:off x="771596" y="814468"/>
            <a:ext cx="933317" cy="994941"/>
            <a:chOff x="1545153" y="901450"/>
            <a:chExt cx="933317" cy="994941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47FB368-B7A1-86C9-48D2-B62866AFD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153" y="980162"/>
              <a:ext cx="914400" cy="916229"/>
            </a:xfrm>
            <a:prstGeom prst="rect">
              <a:avLst/>
            </a:prstGeom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8ADA3031-3A7D-59B7-E633-92FF7715DB58}"/>
                </a:ext>
              </a:extLst>
            </p:cNvPr>
            <p:cNvSpPr>
              <a:spLocks/>
            </p:cNvSpPr>
            <p:nvPr/>
          </p:nvSpPr>
          <p:spPr>
            <a:xfrm>
              <a:off x="2201700" y="901450"/>
              <a:ext cx="276770" cy="276770"/>
            </a:xfrm>
            <a:prstGeom prst="ellipse">
              <a:avLst/>
            </a:prstGeom>
            <a:solidFill>
              <a:srgbClr val="1AE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4786A4A-2790-7FC3-AB37-5E1F29D250C7}"/>
              </a:ext>
            </a:extLst>
          </p:cNvPr>
          <p:cNvGrpSpPr/>
          <p:nvPr/>
        </p:nvGrpSpPr>
        <p:grpSpPr>
          <a:xfrm>
            <a:off x="1992316" y="591461"/>
            <a:ext cx="7714005" cy="1893702"/>
            <a:chOff x="1992316" y="591461"/>
            <a:chExt cx="7714005" cy="1893702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14CF8DA6-9598-79B0-1C21-95E81CF53D5D}"/>
                </a:ext>
              </a:extLst>
            </p:cNvPr>
            <p:cNvSpPr/>
            <p:nvPr/>
          </p:nvSpPr>
          <p:spPr>
            <a:xfrm>
              <a:off x="1992316" y="591461"/>
              <a:ext cx="7714005" cy="1893702"/>
            </a:xfrm>
            <a:prstGeom prst="roundRect">
              <a:avLst>
                <a:gd name="adj" fmla="val 13235"/>
              </a:avLst>
            </a:prstGeom>
            <a:solidFill>
              <a:schemeClr val="bg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D15369D1-3383-E05C-276E-C2380ECA6E97}"/>
                </a:ext>
              </a:extLst>
            </p:cNvPr>
            <p:cNvGrpSpPr/>
            <p:nvPr/>
          </p:nvGrpSpPr>
          <p:grpSpPr>
            <a:xfrm>
              <a:off x="2154462" y="840937"/>
              <a:ext cx="6986932" cy="1441459"/>
              <a:chOff x="2154462" y="840937"/>
              <a:chExt cx="6986932" cy="1441459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F6588AF5-AED1-BEB1-309E-BCFE3D28E7F8}"/>
                  </a:ext>
                </a:extLst>
              </p:cNvPr>
              <p:cNvSpPr txBox="1"/>
              <p:nvPr/>
            </p:nvSpPr>
            <p:spPr>
              <a:xfrm>
                <a:off x="2154462" y="840937"/>
                <a:ext cx="698693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000" b="1" dirty="0"/>
                  <a:t>A evolução da comunicação digital transformou a forma como empresas se relacionam com seus clientes.</a:t>
                </a: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EC36E01-D6EC-F023-F28F-4CA73993782C}"/>
                  </a:ext>
                </a:extLst>
              </p:cNvPr>
              <p:cNvSpPr txBox="1"/>
              <p:nvPr/>
            </p:nvSpPr>
            <p:spPr>
              <a:xfrm>
                <a:off x="2154462" y="1574510"/>
                <a:ext cx="656886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000" dirty="0"/>
                  <a:t>Oferecer um atendimento ágil, organizado e eficiente deixou de ser um diferencial e passou a ser essencial.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4873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176A3AC-ADAC-F7A3-ABC8-1E26CA0E0A5E}"/>
              </a:ext>
            </a:extLst>
          </p:cNvPr>
          <p:cNvGrpSpPr/>
          <p:nvPr/>
        </p:nvGrpSpPr>
        <p:grpSpPr>
          <a:xfrm>
            <a:off x="266700" y="342900"/>
            <a:ext cx="12763500" cy="5923640"/>
            <a:chOff x="266700" y="342900"/>
            <a:chExt cx="12763500" cy="5923640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8BB34251-CD77-E819-3FB6-926D1F697901}"/>
                </a:ext>
              </a:extLst>
            </p:cNvPr>
            <p:cNvSpPr/>
            <p:nvPr/>
          </p:nvSpPr>
          <p:spPr>
            <a:xfrm>
              <a:off x="266700" y="342900"/>
              <a:ext cx="12763500" cy="5923640"/>
            </a:xfrm>
            <a:prstGeom prst="roundRect">
              <a:avLst>
                <a:gd name="adj" fmla="val 8901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B27ECA02-7AED-AF89-95B7-A3D205DB3A0B}"/>
                </a:ext>
              </a:extLst>
            </p:cNvPr>
            <p:cNvGrpSpPr/>
            <p:nvPr/>
          </p:nvGrpSpPr>
          <p:grpSpPr>
            <a:xfrm>
              <a:off x="11637169" y="979215"/>
              <a:ext cx="576262" cy="4621593"/>
              <a:chOff x="11632408" y="1230574"/>
              <a:chExt cx="576262" cy="4621593"/>
            </a:xfrm>
          </p:grpSpPr>
          <p:sp>
            <p:nvSpPr>
              <p:cNvPr id="9" name="Retângulo: Cantos Superiores Arredondados 8">
                <a:extLst>
                  <a:ext uri="{FF2B5EF4-FFF2-40B4-BE49-F238E27FC236}">
                    <a16:creationId xmlns:a16="http://schemas.microsoft.com/office/drawing/2014/main" id="{F5F70DEE-7E8D-6555-0F12-A67F6C01F733}"/>
                  </a:ext>
                </a:extLst>
              </p:cNvPr>
              <p:cNvSpPr/>
              <p:nvPr/>
            </p:nvSpPr>
            <p:spPr>
              <a:xfrm rot="16200000">
                <a:off x="11158041" y="4820587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" name="Retângulo: Cantos Superiores Arredondados 9">
                <a:extLst>
                  <a:ext uri="{FF2B5EF4-FFF2-40B4-BE49-F238E27FC236}">
                    <a16:creationId xmlns:a16="http://schemas.microsoft.com/office/drawing/2014/main" id="{04F45B31-D557-4298-0E17-5ED5FC9F267C}"/>
                  </a:ext>
                </a:extLst>
              </p:cNvPr>
              <p:cNvSpPr/>
              <p:nvPr/>
            </p:nvSpPr>
            <p:spPr>
              <a:xfrm rot="16200000">
                <a:off x="11177090" y="3262764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Retângulo: Cantos Superiores Arredondados 11">
                <a:extLst>
                  <a:ext uri="{FF2B5EF4-FFF2-40B4-BE49-F238E27FC236}">
                    <a16:creationId xmlns:a16="http://schemas.microsoft.com/office/drawing/2014/main" id="{0C1CD82D-32D7-0E5C-BE95-28B083A7C3AF}"/>
                  </a:ext>
                </a:extLst>
              </p:cNvPr>
              <p:cNvSpPr/>
              <p:nvPr/>
            </p:nvSpPr>
            <p:spPr>
              <a:xfrm rot="16200000">
                <a:off x="11177090" y="1704941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919EB22E-0FA7-58BF-9B41-9F77DEA40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82160" y="2302258"/>
                <a:ext cx="157676" cy="305318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C30FFC24-773E-22E6-C4D0-BF662FEEB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74553" y="5479500"/>
                <a:ext cx="172891" cy="305318"/>
              </a:xfrm>
              <a:prstGeom prst="rect">
                <a:avLst/>
              </a:prstGeom>
            </p:spPr>
          </p:pic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F9B1924D-8988-67A5-0D78-98FC7DB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37019" y="3920502"/>
                <a:ext cx="247958" cy="218487"/>
              </a:xfrm>
              <a:prstGeom prst="rect">
                <a:avLst/>
              </a:prstGeom>
            </p:spPr>
          </p:pic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974A792F-DCF2-14CA-1BD2-540904DFF1F5}"/>
                  </a:ext>
                </a:extLst>
              </p:cNvPr>
              <p:cNvSpPr txBox="1"/>
              <p:nvPr/>
            </p:nvSpPr>
            <p:spPr>
              <a:xfrm rot="16200000">
                <a:off x="11454862" y="4808306"/>
                <a:ext cx="10122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schemeClr val="bg1"/>
                    </a:solidFill>
                  </a:rPr>
                  <a:t>O QUE É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F21493A0-3D31-0C1A-3468-ADBB2C0116C0}"/>
                  </a:ext>
                </a:extLst>
              </p:cNvPr>
              <p:cNvSpPr txBox="1"/>
              <p:nvPr/>
            </p:nvSpPr>
            <p:spPr>
              <a:xfrm rot="16200000">
                <a:off x="11399617" y="3203214"/>
                <a:ext cx="1125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PORTFOLIO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13751912-CE05-7D29-6080-DA961105B788}"/>
                  </a:ext>
                </a:extLst>
              </p:cNvPr>
              <p:cNvSpPr txBox="1"/>
              <p:nvPr/>
            </p:nvSpPr>
            <p:spPr>
              <a:xfrm rot="16200000">
                <a:off x="11368681" y="1613287"/>
                <a:ext cx="11252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COMO VENDER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7E213895-4341-04AA-3DB4-9A7BD8A3B2D1}"/>
              </a:ext>
            </a:extLst>
          </p:cNvPr>
          <p:cNvGrpSpPr/>
          <p:nvPr/>
        </p:nvGrpSpPr>
        <p:grpSpPr>
          <a:xfrm>
            <a:off x="676832" y="1400879"/>
            <a:ext cx="933317" cy="994941"/>
            <a:chOff x="1545153" y="901450"/>
            <a:chExt cx="933317" cy="994941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5B21F74-10C6-D085-C583-17BA4050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153" y="980162"/>
              <a:ext cx="914400" cy="916229"/>
            </a:xfrm>
            <a:prstGeom prst="rect">
              <a:avLst/>
            </a:prstGeom>
          </p:spPr>
        </p:pic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ABA367C9-6BFB-4A91-E3DA-1466638B3BAD}"/>
                </a:ext>
              </a:extLst>
            </p:cNvPr>
            <p:cNvSpPr>
              <a:spLocks/>
            </p:cNvSpPr>
            <p:nvPr/>
          </p:nvSpPr>
          <p:spPr>
            <a:xfrm>
              <a:off x="2201700" y="901450"/>
              <a:ext cx="276770" cy="276770"/>
            </a:xfrm>
            <a:prstGeom prst="ellipse">
              <a:avLst/>
            </a:prstGeom>
            <a:solidFill>
              <a:srgbClr val="1AE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FC796-4E02-396A-66FD-3E211278929D}"/>
              </a:ext>
            </a:extLst>
          </p:cNvPr>
          <p:cNvSpPr txBox="1"/>
          <p:nvPr/>
        </p:nvSpPr>
        <p:spPr>
          <a:xfrm>
            <a:off x="2123233" y="591460"/>
            <a:ext cx="605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COMO FUNCIONA NA PRÁTICA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8BB55CA2-A011-79A7-125E-A640374314ED}"/>
              </a:ext>
            </a:extLst>
          </p:cNvPr>
          <p:cNvSpPr/>
          <p:nvPr/>
        </p:nvSpPr>
        <p:spPr>
          <a:xfrm>
            <a:off x="1993108" y="1337696"/>
            <a:ext cx="9150526" cy="4567803"/>
          </a:xfrm>
          <a:prstGeom prst="roundRect">
            <a:avLst>
              <a:gd name="adj" fmla="val 5543"/>
            </a:avLst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A10D9B1-4F03-D25E-29AE-EE6502AB91B1}"/>
              </a:ext>
            </a:extLst>
          </p:cNvPr>
          <p:cNvGrpSpPr/>
          <p:nvPr/>
        </p:nvGrpSpPr>
        <p:grpSpPr>
          <a:xfrm>
            <a:off x="2759025" y="1665070"/>
            <a:ext cx="6459911" cy="718374"/>
            <a:chOff x="2759025" y="1665070"/>
            <a:chExt cx="6459911" cy="71837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0E02603-B0C1-45B5-ED51-F5FFC705D8A8}"/>
                </a:ext>
              </a:extLst>
            </p:cNvPr>
            <p:cNvSpPr txBox="1"/>
            <p:nvPr/>
          </p:nvSpPr>
          <p:spPr>
            <a:xfrm>
              <a:off x="4098632" y="1799102"/>
              <a:ext cx="5120304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rtl="0">
                <a:buNone/>
              </a:pPr>
              <a:r>
                <a:rPr lang="pt-BR" sz="2200" b="0" i="0" u="none" strike="noStrike" dirty="0">
                  <a:solidFill>
                    <a:schemeClr val="tx1"/>
                  </a:solidFill>
                  <a:effectLst/>
                </a:rPr>
                <a:t>O cliente envia mensagem no WhatsApp.</a:t>
              </a:r>
              <a:endParaRPr lang="pt-BR" sz="2200" dirty="0">
                <a:solidFill>
                  <a:schemeClr val="tx1"/>
                </a:solidFill>
              </a:endParaRPr>
            </a:p>
          </p:txBody>
        </p: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4B8CC38A-9F75-9AD5-4FE8-F703287FF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59025" y="1665070"/>
              <a:ext cx="718374" cy="718374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CDEE5EFC-F1E6-5F98-C42F-0FCC26081000}"/>
              </a:ext>
            </a:extLst>
          </p:cNvPr>
          <p:cNvGrpSpPr/>
          <p:nvPr/>
        </p:nvGrpSpPr>
        <p:grpSpPr>
          <a:xfrm>
            <a:off x="2660550" y="3136979"/>
            <a:ext cx="6614106" cy="769441"/>
            <a:chOff x="2660550" y="3250795"/>
            <a:chExt cx="6614106" cy="769441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BE2AD94-12C3-A090-6F45-359C1E25564D}"/>
                </a:ext>
              </a:extLst>
            </p:cNvPr>
            <p:cNvSpPr txBox="1"/>
            <p:nvPr/>
          </p:nvSpPr>
          <p:spPr>
            <a:xfrm>
              <a:off x="4154352" y="3250795"/>
              <a:ext cx="5120304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pt-BR" sz="2200" dirty="0"/>
                <a:t>A IA treinável responde às dúvidas básicas e qualifica o interesse do cliente.</a:t>
              </a:r>
              <a:endParaRPr lang="pt-BR" sz="2200" dirty="0">
                <a:solidFill>
                  <a:schemeClr val="tx1"/>
                </a:solidFill>
              </a:endParaRP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79A4A6C7-159E-5B48-498B-F9693357CA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60550" y="3250795"/>
              <a:ext cx="919242" cy="610430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3B3CBBE-2B65-BE4B-1A67-17651B9112AC}"/>
              </a:ext>
            </a:extLst>
          </p:cNvPr>
          <p:cNvGrpSpPr/>
          <p:nvPr/>
        </p:nvGrpSpPr>
        <p:grpSpPr>
          <a:xfrm>
            <a:off x="2759025" y="4529823"/>
            <a:ext cx="5674048" cy="1047381"/>
            <a:chOff x="2759025" y="4529823"/>
            <a:chExt cx="5674048" cy="1047381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5B7F8C5-531D-D405-632B-AACB9245DE8C}"/>
                </a:ext>
              </a:extLst>
            </p:cNvPr>
            <p:cNvSpPr txBox="1"/>
            <p:nvPr/>
          </p:nvSpPr>
          <p:spPr>
            <a:xfrm>
              <a:off x="4098632" y="4807763"/>
              <a:ext cx="4334441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pt-BR" sz="2200" b="0" i="0" u="none" strike="noStrike" dirty="0">
                  <a:solidFill>
                    <a:schemeClr val="tx1"/>
                  </a:solidFill>
                  <a:effectLst/>
                </a:rPr>
                <a:t>O profissional assume para fechar</a:t>
              </a:r>
              <a:br>
                <a:rPr lang="pt-BR" sz="2200" b="0" i="0" u="none" strike="noStrike" dirty="0">
                  <a:solidFill>
                    <a:schemeClr val="tx1"/>
                  </a:solidFill>
                  <a:effectLst/>
                </a:rPr>
              </a:br>
              <a:r>
                <a:rPr lang="pt-BR" sz="2200" b="0" i="0" u="none" strike="noStrike" dirty="0">
                  <a:solidFill>
                    <a:schemeClr val="tx1"/>
                  </a:solidFill>
                  <a:effectLst/>
                </a:rPr>
                <a:t>a venda/atendimento no Whats.</a:t>
              </a:r>
              <a:endParaRPr lang="pt-BR" sz="2200" dirty="0">
                <a:solidFill>
                  <a:schemeClr val="tx1"/>
                </a:solidFill>
              </a:endParaRPr>
            </a:p>
          </p:txBody>
        </p:sp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5EDCC8BB-868E-56FD-C429-8378CA580D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59025" y="4529823"/>
              <a:ext cx="877292" cy="865411"/>
            </a:xfrm>
            <a:prstGeom prst="rect">
              <a:avLst/>
            </a:prstGeom>
          </p:spPr>
        </p:pic>
      </p:grpSp>
      <p:sp>
        <p:nvSpPr>
          <p:cNvPr id="41" name="Meio-quadro 40">
            <a:extLst>
              <a:ext uri="{FF2B5EF4-FFF2-40B4-BE49-F238E27FC236}">
                <a16:creationId xmlns:a16="http://schemas.microsoft.com/office/drawing/2014/main" id="{6EA95C68-BF19-B70F-60EF-6AEDA27DF335}"/>
              </a:ext>
            </a:extLst>
          </p:cNvPr>
          <p:cNvSpPr/>
          <p:nvPr/>
        </p:nvSpPr>
        <p:spPr>
          <a:xfrm rot="13500000">
            <a:off x="2921349" y="2486196"/>
            <a:ext cx="304762" cy="304762"/>
          </a:xfrm>
          <a:prstGeom prst="halfFrame">
            <a:avLst/>
          </a:prstGeom>
          <a:solidFill>
            <a:srgbClr val="5208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2" name="Meio-quadro 41">
            <a:extLst>
              <a:ext uri="{FF2B5EF4-FFF2-40B4-BE49-F238E27FC236}">
                <a16:creationId xmlns:a16="http://schemas.microsoft.com/office/drawing/2014/main" id="{4B72E7C6-CCE5-58FE-4AD8-B4DAE695A7A3}"/>
              </a:ext>
            </a:extLst>
          </p:cNvPr>
          <p:cNvSpPr/>
          <p:nvPr/>
        </p:nvSpPr>
        <p:spPr>
          <a:xfrm rot="13500000">
            <a:off x="2921350" y="3942479"/>
            <a:ext cx="304762" cy="304762"/>
          </a:xfrm>
          <a:prstGeom prst="halfFrame">
            <a:avLst/>
          </a:prstGeom>
          <a:solidFill>
            <a:srgbClr val="5208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6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CE354-D6C3-D3D5-2B9A-D40220D1D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01BC469-E1B4-25F6-2B3B-B1BD03BB6E17}"/>
              </a:ext>
            </a:extLst>
          </p:cNvPr>
          <p:cNvGrpSpPr/>
          <p:nvPr/>
        </p:nvGrpSpPr>
        <p:grpSpPr>
          <a:xfrm>
            <a:off x="266700" y="342900"/>
            <a:ext cx="12763500" cy="5923640"/>
            <a:chOff x="266700" y="342900"/>
            <a:chExt cx="12763500" cy="592364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A0C1D89-056C-BDB7-54D0-EB0C8DC04D73}"/>
                </a:ext>
              </a:extLst>
            </p:cNvPr>
            <p:cNvSpPr/>
            <p:nvPr/>
          </p:nvSpPr>
          <p:spPr>
            <a:xfrm>
              <a:off x="266700" y="342900"/>
              <a:ext cx="12763500" cy="5923640"/>
            </a:xfrm>
            <a:prstGeom prst="roundRect">
              <a:avLst>
                <a:gd name="adj" fmla="val 8901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5610761F-8D33-1413-B2C7-46D31084FE3F}"/>
                </a:ext>
              </a:extLst>
            </p:cNvPr>
            <p:cNvGrpSpPr/>
            <p:nvPr/>
          </p:nvGrpSpPr>
          <p:grpSpPr>
            <a:xfrm>
              <a:off x="11637169" y="979215"/>
              <a:ext cx="576262" cy="4621593"/>
              <a:chOff x="11632408" y="1230574"/>
              <a:chExt cx="576262" cy="4621593"/>
            </a:xfrm>
          </p:grpSpPr>
          <p:sp>
            <p:nvSpPr>
              <p:cNvPr id="23" name="Retângulo: Cantos Superiores Arredondados 22">
                <a:extLst>
                  <a:ext uri="{FF2B5EF4-FFF2-40B4-BE49-F238E27FC236}">
                    <a16:creationId xmlns:a16="http://schemas.microsoft.com/office/drawing/2014/main" id="{2208DCD5-D4FE-82EA-964D-8A1DB6B20163}"/>
                  </a:ext>
                </a:extLst>
              </p:cNvPr>
              <p:cNvSpPr/>
              <p:nvPr/>
            </p:nvSpPr>
            <p:spPr>
              <a:xfrm rot="16200000">
                <a:off x="11158041" y="4820587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: Cantos Superiores Arredondados 23">
                <a:extLst>
                  <a:ext uri="{FF2B5EF4-FFF2-40B4-BE49-F238E27FC236}">
                    <a16:creationId xmlns:a16="http://schemas.microsoft.com/office/drawing/2014/main" id="{7BF266A3-ABEB-5D61-97B9-B4C6FE364D51}"/>
                  </a:ext>
                </a:extLst>
              </p:cNvPr>
              <p:cNvSpPr/>
              <p:nvPr/>
            </p:nvSpPr>
            <p:spPr>
              <a:xfrm rot="16200000">
                <a:off x="11177090" y="3262764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Retângulo: Cantos Superiores Arredondados 24">
                <a:extLst>
                  <a:ext uri="{FF2B5EF4-FFF2-40B4-BE49-F238E27FC236}">
                    <a16:creationId xmlns:a16="http://schemas.microsoft.com/office/drawing/2014/main" id="{7A133C43-3E7F-ED8B-BC35-8F5B62BB774B}"/>
                  </a:ext>
                </a:extLst>
              </p:cNvPr>
              <p:cNvSpPr/>
              <p:nvPr/>
            </p:nvSpPr>
            <p:spPr>
              <a:xfrm rot="16200000">
                <a:off x="11177090" y="1704941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0F54D421-A63D-FB43-1A2E-FE2EB22C6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82160" y="2302258"/>
                <a:ext cx="157676" cy="305318"/>
              </a:xfrm>
              <a:prstGeom prst="rect">
                <a:avLst/>
              </a:prstGeom>
            </p:spPr>
          </p:pic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880BB7D0-06C5-51CE-50B7-139847AA2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74553" y="5479500"/>
                <a:ext cx="172891" cy="305318"/>
              </a:xfrm>
              <a:prstGeom prst="rect">
                <a:avLst/>
              </a:prstGeom>
            </p:spPr>
          </p:pic>
          <p:pic>
            <p:nvPicPr>
              <p:cNvPr id="27" name="Gráfico 26">
                <a:extLst>
                  <a:ext uri="{FF2B5EF4-FFF2-40B4-BE49-F238E27FC236}">
                    <a16:creationId xmlns:a16="http://schemas.microsoft.com/office/drawing/2014/main" id="{165D0E65-DA09-E809-8307-1BABCE867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37019" y="3920502"/>
                <a:ext cx="247958" cy="218487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A893A6D2-A1A0-0A88-5A2E-B46F0A8D69E8}"/>
                  </a:ext>
                </a:extLst>
              </p:cNvPr>
              <p:cNvSpPr txBox="1"/>
              <p:nvPr/>
            </p:nvSpPr>
            <p:spPr>
              <a:xfrm rot="16200000">
                <a:off x="11454862" y="4808306"/>
                <a:ext cx="10122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schemeClr val="bg1"/>
                    </a:solidFill>
                  </a:rPr>
                  <a:t>O QUE É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375B201D-FAA0-E31A-28B1-3DF7548050D0}"/>
                  </a:ext>
                </a:extLst>
              </p:cNvPr>
              <p:cNvSpPr txBox="1"/>
              <p:nvPr/>
            </p:nvSpPr>
            <p:spPr>
              <a:xfrm rot="16200000">
                <a:off x="11399617" y="3203214"/>
                <a:ext cx="1125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PORTFOLIO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ADCBD9AB-E8E6-A5F8-CAD8-99BA6B84F2F0}"/>
                  </a:ext>
                </a:extLst>
              </p:cNvPr>
              <p:cNvSpPr txBox="1"/>
              <p:nvPr/>
            </p:nvSpPr>
            <p:spPr>
              <a:xfrm rot="16200000">
                <a:off x="11368681" y="1613287"/>
                <a:ext cx="11252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COMO VENDER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CABE64DD-3CF1-8124-632D-E7201B512794}"/>
              </a:ext>
            </a:extLst>
          </p:cNvPr>
          <p:cNvGrpSpPr/>
          <p:nvPr/>
        </p:nvGrpSpPr>
        <p:grpSpPr>
          <a:xfrm>
            <a:off x="771596" y="1682537"/>
            <a:ext cx="933317" cy="994941"/>
            <a:chOff x="1545153" y="901450"/>
            <a:chExt cx="933317" cy="994941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F49DFDB-EAF7-5BFF-131F-92E5DF42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153" y="980162"/>
              <a:ext cx="914400" cy="916229"/>
            </a:xfrm>
            <a:prstGeom prst="rect">
              <a:avLst/>
            </a:prstGeom>
          </p:spPr>
        </p:pic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BF4396A-F171-7FCD-382A-6E059F477DF5}"/>
                </a:ext>
              </a:extLst>
            </p:cNvPr>
            <p:cNvSpPr>
              <a:spLocks/>
            </p:cNvSpPr>
            <p:nvPr/>
          </p:nvSpPr>
          <p:spPr>
            <a:xfrm>
              <a:off x="2201700" y="901450"/>
              <a:ext cx="276770" cy="276770"/>
            </a:xfrm>
            <a:prstGeom prst="ellipse">
              <a:avLst/>
            </a:prstGeom>
            <a:solidFill>
              <a:srgbClr val="1AE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3E50EE-8B60-C346-B5B5-CD1999A59088}"/>
              </a:ext>
            </a:extLst>
          </p:cNvPr>
          <p:cNvSpPr txBox="1"/>
          <p:nvPr/>
        </p:nvSpPr>
        <p:spPr>
          <a:xfrm>
            <a:off x="2045112" y="756117"/>
            <a:ext cx="6986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520805"/>
                </a:solidFill>
              </a:rPr>
              <a:t>IMPORTANTE!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3023842-CA39-CF9C-B7C5-83DC92DFF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2" y="3178959"/>
            <a:ext cx="7440216" cy="2790081"/>
          </a:xfrm>
          <a:prstGeom prst="roundRect">
            <a:avLst>
              <a:gd name="adj" fmla="val 10799"/>
            </a:avLst>
          </a:prstGeom>
          <a:ln>
            <a:noFill/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F05F208E-1D22-94F8-DAAA-99F524E7403F}"/>
              </a:ext>
            </a:extLst>
          </p:cNvPr>
          <p:cNvGrpSpPr/>
          <p:nvPr/>
        </p:nvGrpSpPr>
        <p:grpSpPr>
          <a:xfrm>
            <a:off x="2045112" y="1574800"/>
            <a:ext cx="7440216" cy="1306660"/>
            <a:chOff x="2045112" y="1574800"/>
            <a:chExt cx="7440216" cy="130666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F6F3CD65-E86B-B500-D20F-B9BB17FE9C81}"/>
                </a:ext>
              </a:extLst>
            </p:cNvPr>
            <p:cNvSpPr/>
            <p:nvPr/>
          </p:nvSpPr>
          <p:spPr>
            <a:xfrm>
              <a:off x="2045112" y="1574800"/>
              <a:ext cx="7440216" cy="1306660"/>
            </a:xfrm>
            <a:prstGeom prst="roundRect">
              <a:avLst>
                <a:gd name="adj" fmla="val 25954"/>
              </a:avLst>
            </a:prstGeom>
            <a:solidFill>
              <a:schemeClr val="bg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3BFEF8BB-3572-0578-139C-679440A93FC7}"/>
                </a:ext>
              </a:extLst>
            </p:cNvPr>
            <p:cNvSpPr txBox="1"/>
            <p:nvPr/>
          </p:nvSpPr>
          <p:spPr>
            <a:xfrm>
              <a:off x="2352257" y="1779620"/>
              <a:ext cx="637264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AMX Medium" pitchFamily="2" charset="0"/>
                </a:rPr>
                <a:t>Para contratar a solução </a:t>
              </a:r>
              <a:r>
                <a:rPr lang="pt-BR" sz="2400" dirty="0" err="1">
                  <a:latin typeface="AMX Medium" pitchFamily="2" charset="0"/>
                </a:rPr>
                <a:t>Blip</a:t>
              </a:r>
              <a:r>
                <a:rPr lang="pt-BR" sz="2400" dirty="0">
                  <a:latin typeface="AMX Medium" pitchFamily="2" charset="0"/>
                </a:rPr>
                <a:t> Go, o cliente precisa já utilizar o WhatsApp Business App.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94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A646CF5-C6E7-AF2F-31CD-EC305D6F2AE0}"/>
              </a:ext>
            </a:extLst>
          </p:cNvPr>
          <p:cNvGrpSpPr/>
          <p:nvPr/>
        </p:nvGrpSpPr>
        <p:grpSpPr>
          <a:xfrm>
            <a:off x="1485900" y="666750"/>
            <a:ext cx="11544300" cy="5212035"/>
            <a:chOff x="1485900" y="666750"/>
            <a:chExt cx="11544300" cy="5212035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B784BF58-815D-9F6B-37FF-46760D258E37}"/>
                </a:ext>
              </a:extLst>
            </p:cNvPr>
            <p:cNvSpPr/>
            <p:nvPr/>
          </p:nvSpPr>
          <p:spPr>
            <a:xfrm>
              <a:off x="1485900" y="666750"/>
              <a:ext cx="11544300" cy="5212035"/>
            </a:xfrm>
            <a:prstGeom prst="roundRect">
              <a:avLst>
                <a:gd name="adj" fmla="val 19866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8870A627-45CD-2914-7075-B369A91E9786}"/>
                </a:ext>
              </a:extLst>
            </p:cNvPr>
            <p:cNvGrpSpPr/>
            <p:nvPr/>
          </p:nvGrpSpPr>
          <p:grpSpPr>
            <a:xfrm>
              <a:off x="11637169" y="979215"/>
              <a:ext cx="576262" cy="4621593"/>
              <a:chOff x="11632408" y="1230574"/>
              <a:chExt cx="576262" cy="4621593"/>
            </a:xfrm>
          </p:grpSpPr>
          <p:sp>
            <p:nvSpPr>
              <p:cNvPr id="16" name="Retângulo: Cantos Superiores Arredondados 15">
                <a:extLst>
                  <a:ext uri="{FF2B5EF4-FFF2-40B4-BE49-F238E27FC236}">
                    <a16:creationId xmlns:a16="http://schemas.microsoft.com/office/drawing/2014/main" id="{871D8A6B-DBCB-B94E-0E32-8C5481DB8C1B}"/>
                  </a:ext>
                </a:extLst>
              </p:cNvPr>
              <p:cNvSpPr/>
              <p:nvPr/>
            </p:nvSpPr>
            <p:spPr>
              <a:xfrm rot="16200000">
                <a:off x="11158041" y="4820587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72B1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: Cantos Superiores Arredondados 16">
                <a:extLst>
                  <a:ext uri="{FF2B5EF4-FFF2-40B4-BE49-F238E27FC236}">
                    <a16:creationId xmlns:a16="http://schemas.microsoft.com/office/drawing/2014/main" id="{EF55D06D-F681-38A4-5B6E-6523205343B9}"/>
                  </a:ext>
                </a:extLst>
              </p:cNvPr>
              <p:cNvSpPr/>
              <p:nvPr/>
            </p:nvSpPr>
            <p:spPr>
              <a:xfrm rot="16200000">
                <a:off x="11177090" y="3262764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: Cantos Superiores Arredondados 17">
                <a:extLst>
                  <a:ext uri="{FF2B5EF4-FFF2-40B4-BE49-F238E27FC236}">
                    <a16:creationId xmlns:a16="http://schemas.microsoft.com/office/drawing/2014/main" id="{CA6FF4C5-D697-E089-90E3-22A4A27FAC33}"/>
                  </a:ext>
                </a:extLst>
              </p:cNvPr>
              <p:cNvSpPr/>
              <p:nvPr/>
            </p:nvSpPr>
            <p:spPr>
              <a:xfrm rot="16200000">
                <a:off x="11177090" y="1704941"/>
                <a:ext cx="1505947" cy="5572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208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ECD12C4F-1764-BBDE-DACE-B39E8C817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82160" y="2302258"/>
                <a:ext cx="157676" cy="305318"/>
              </a:xfrm>
              <a:prstGeom prst="rect">
                <a:avLst/>
              </a:prstGeom>
            </p:spPr>
          </p:pic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73A5D7FC-842D-78F1-4B12-D3352661F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74553" y="5479500"/>
                <a:ext cx="172891" cy="305318"/>
              </a:xfrm>
              <a:prstGeom prst="rect">
                <a:avLst/>
              </a:prstGeom>
            </p:spPr>
          </p:pic>
          <p:pic>
            <p:nvPicPr>
              <p:cNvPr id="21" name="Gráfico 20">
                <a:extLst>
                  <a:ext uri="{FF2B5EF4-FFF2-40B4-BE49-F238E27FC236}">
                    <a16:creationId xmlns:a16="http://schemas.microsoft.com/office/drawing/2014/main" id="{D42BFDBF-12B4-6E42-B608-773CBF0E6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>
                <a:off x="11837019" y="3920502"/>
                <a:ext cx="247958" cy="218487"/>
              </a:xfrm>
              <a:prstGeom prst="rect">
                <a:avLst/>
              </a:prstGeom>
            </p:spPr>
          </p:pic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B885CC30-A1D6-1F1C-59BF-E94C3B21C2AA}"/>
                  </a:ext>
                </a:extLst>
              </p:cNvPr>
              <p:cNvSpPr txBox="1"/>
              <p:nvPr/>
            </p:nvSpPr>
            <p:spPr>
              <a:xfrm rot="16200000">
                <a:off x="11454862" y="4808306"/>
                <a:ext cx="10122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schemeClr val="bg1"/>
                    </a:solidFill>
                  </a:rPr>
                  <a:t>O QUE É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6CD33349-519A-913C-32F0-E48101E85FD9}"/>
                  </a:ext>
                </a:extLst>
              </p:cNvPr>
              <p:cNvSpPr txBox="1"/>
              <p:nvPr/>
            </p:nvSpPr>
            <p:spPr>
              <a:xfrm rot="16200000">
                <a:off x="11399617" y="3203214"/>
                <a:ext cx="11252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PORTFOLIO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7CCFB83B-3CF0-86D8-050B-9EEC8F12682D}"/>
                  </a:ext>
                </a:extLst>
              </p:cNvPr>
              <p:cNvSpPr txBox="1"/>
              <p:nvPr/>
            </p:nvSpPr>
            <p:spPr>
              <a:xfrm rot="16200000">
                <a:off x="11368681" y="1613287"/>
                <a:ext cx="11252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2">
                        <a:lumMod val="90000"/>
                      </a:schemeClr>
                    </a:solidFill>
                  </a:rPr>
                  <a:t>COMO VENDER</a:t>
                </a:r>
                <a:endParaRPr lang="pt-BR" sz="1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B87E289-1536-4DAE-FE55-5F050450EF6A}"/>
              </a:ext>
            </a:extLst>
          </p:cNvPr>
          <p:cNvGrpSpPr/>
          <p:nvPr/>
        </p:nvGrpSpPr>
        <p:grpSpPr>
          <a:xfrm>
            <a:off x="1904222" y="2387033"/>
            <a:ext cx="1733955" cy="1848443"/>
            <a:chOff x="1545153" y="901450"/>
            <a:chExt cx="933317" cy="99494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E22D018-8A67-59AF-7612-A28B6E3F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153" y="980162"/>
              <a:ext cx="914400" cy="916229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03C4387-5123-A3BD-91E2-F309C84AB818}"/>
                </a:ext>
              </a:extLst>
            </p:cNvPr>
            <p:cNvSpPr>
              <a:spLocks/>
            </p:cNvSpPr>
            <p:nvPr/>
          </p:nvSpPr>
          <p:spPr>
            <a:xfrm>
              <a:off x="2201700" y="901450"/>
              <a:ext cx="276770" cy="276770"/>
            </a:xfrm>
            <a:prstGeom prst="ellipse">
              <a:avLst/>
            </a:prstGeom>
            <a:solidFill>
              <a:srgbClr val="1AE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75A9925D-E02A-8B83-CCF5-3A1B606F881A}"/>
              </a:ext>
            </a:extLst>
          </p:cNvPr>
          <p:cNvGrpSpPr/>
          <p:nvPr/>
        </p:nvGrpSpPr>
        <p:grpSpPr>
          <a:xfrm>
            <a:off x="3803329" y="2282396"/>
            <a:ext cx="7572528" cy="2270554"/>
            <a:chOff x="3803329" y="2282396"/>
            <a:chExt cx="7572528" cy="2270554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8BE70EF4-1B6C-EB2D-EFB2-78D1D37D0371}"/>
                </a:ext>
              </a:extLst>
            </p:cNvPr>
            <p:cNvSpPr/>
            <p:nvPr/>
          </p:nvSpPr>
          <p:spPr>
            <a:xfrm>
              <a:off x="3803329" y="2282396"/>
              <a:ext cx="7572528" cy="2270554"/>
            </a:xfrm>
            <a:prstGeom prst="roundRect">
              <a:avLst>
                <a:gd name="adj" fmla="val 15047"/>
              </a:avLst>
            </a:prstGeom>
            <a:solidFill>
              <a:schemeClr val="bg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ECB48F-10A0-6BB8-EAB0-CAE3AF7FCB30}"/>
                </a:ext>
              </a:extLst>
            </p:cNvPr>
            <p:cNvSpPr txBox="1"/>
            <p:nvPr/>
          </p:nvSpPr>
          <p:spPr>
            <a:xfrm>
              <a:off x="3995649" y="2736502"/>
              <a:ext cx="734506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/>
                <a:t>Antes de finalizarmos este tópico, analisem as afirmações a seguir e indiquem no chat</a:t>
              </a:r>
            </a:p>
            <a:p>
              <a:r>
                <a:rPr lang="pt-BR" sz="2800" b="1" dirty="0"/>
                <a:t>se estão certas ou erradas.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7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121849-4437-4D97-8050-36BB5475C8C5}">
  <ds:schemaRefs>
    <ds:schemaRef ds:uri="81d509b4-a50c-4eb4-9c41-c741e6a75022"/>
    <ds:schemaRef ds:uri="05ec3496-d55f-4088-b91d-c078abc80e92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BF86E5-EC9C-4D25-8435-033595C1A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5175</TotalTime>
  <Words>878</Words>
  <Application>Microsoft Office PowerPoint</Application>
  <PresentationFormat>Widescreen</PresentationFormat>
  <Paragraphs>72</Paragraphs>
  <Slides>8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AMX Medium</vt:lpstr>
      <vt:lpstr>Aptos</vt:lpstr>
      <vt:lpstr>Arial</vt:lpstr>
      <vt:lpstr>Arial Black</vt:lpstr>
      <vt:lpstr>Calibri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Rivania Silva</cp:lastModifiedBy>
  <cp:revision>83</cp:revision>
  <dcterms:created xsi:type="dcterms:W3CDTF">2025-01-06T18:07:00Z</dcterms:created>
  <dcterms:modified xsi:type="dcterms:W3CDTF">2026-05-06T13:49:59Z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