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557" r:id="rId7"/>
    <p:sldId id="558" r:id="rId8"/>
    <p:sldId id="559" r:id="rId9"/>
    <p:sldId id="560" r:id="rId10"/>
    <p:sldId id="561" r:id="rId11"/>
    <p:sldId id="1556" r:id="rId12"/>
    <p:sldId id="1557" r:id="rId13"/>
    <p:sldId id="1558" r:id="rId14"/>
    <p:sldId id="1550" r:id="rId15"/>
    <p:sldId id="1559" r:id="rId16"/>
    <p:sldId id="1560" r:id="rId17"/>
    <p:sldId id="1551" r:id="rId18"/>
    <p:sldId id="562" r:id="rId19"/>
    <p:sldId id="1552" r:id="rId20"/>
    <p:sldId id="1561" r:id="rId21"/>
    <p:sldId id="1562" r:id="rId22"/>
    <p:sldId id="1563" r:id="rId23"/>
    <p:sldId id="1564" r:id="rId24"/>
    <p:sldId id="563" r:id="rId25"/>
    <p:sldId id="1565" r:id="rId26"/>
    <p:sldId id="1566" r:id="rId27"/>
    <p:sldId id="1567" r:id="rId28"/>
    <p:sldId id="1568" r:id="rId29"/>
    <p:sldId id="1569" r:id="rId30"/>
    <p:sldId id="1572" r:id="rId31"/>
    <p:sldId id="1570" r:id="rId32"/>
    <p:sldId id="1571" r:id="rId33"/>
    <p:sldId id="1574" r:id="rId34"/>
    <p:sldId id="596" r:id="rId35"/>
    <p:sldId id="1548" r:id="rId36"/>
    <p:sldId id="319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283C7ED-59CE-427E-909F-02CA6F6B0B08}">
          <p14:sldIdLst>
            <p14:sldId id="257"/>
            <p14:sldId id="258"/>
            <p14:sldId id="259"/>
            <p14:sldId id="260"/>
            <p14:sldId id="261"/>
            <p14:sldId id="557"/>
            <p14:sldId id="558"/>
            <p14:sldId id="559"/>
            <p14:sldId id="560"/>
          </p14:sldIdLst>
        </p14:section>
        <p14:section name="O BLC" id="{D85084A9-33E0-4BDD-B0FB-68D9C28B75FE}">
          <p14:sldIdLst>
            <p14:sldId id="561"/>
            <p14:sldId id="1556"/>
            <p14:sldId id="1557"/>
            <p14:sldId id="1558"/>
            <p14:sldId id="1550"/>
            <p14:sldId id="1559"/>
            <p14:sldId id="1560"/>
            <p14:sldId id="1551"/>
          </p14:sldIdLst>
        </p14:section>
        <p14:section name="AS REGRAS" id="{1CF7DC28-7B5D-4AAC-A8A6-8A2636189407}">
          <p14:sldIdLst>
            <p14:sldId id="562"/>
            <p14:sldId id="1552"/>
            <p14:sldId id="1561"/>
            <p14:sldId id="1562"/>
            <p14:sldId id="1563"/>
            <p14:sldId id="1564"/>
          </p14:sldIdLst>
        </p14:section>
        <p14:section name="COMO VENDER" id="{4564EA67-582E-47E4-823F-0C2EF8763D62}">
          <p14:sldIdLst>
            <p14:sldId id="563"/>
            <p14:sldId id="1565"/>
            <p14:sldId id="1566"/>
            <p14:sldId id="1567"/>
            <p14:sldId id="1568"/>
            <p14:sldId id="1569"/>
            <p14:sldId id="1572"/>
            <p14:sldId id="1570"/>
            <p14:sldId id="1571"/>
            <p14:sldId id="1574"/>
            <p14:sldId id="596"/>
            <p14:sldId id="154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D4B"/>
    <a:srgbClr val="795CA0"/>
    <a:srgbClr val="F9DFD2"/>
    <a:srgbClr val="B4C7E7"/>
    <a:srgbClr val="93B15A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70719" autoAdjust="0"/>
  </p:normalViewPr>
  <p:slideViewPr>
    <p:cSldViewPr snapToGrid="0">
      <p:cViewPr varScale="1">
        <p:scale>
          <a:sx n="58" d="100"/>
          <a:sy n="58" d="100"/>
        </p:scale>
        <p:origin x="163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44CEF-D027-4776-A0D2-42FDF27B5779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8F9CE-1D12-403A-A38A-D246AA5DD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quando o áudio terminar dê as boas vindas aos participantes.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0B2B-B77B-45A0-AEDD-D933E088FDC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99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Facilitador, explique que </a:t>
            </a:r>
            <a:r>
              <a:rPr lang="pt-BR" sz="1200" dirty="0"/>
              <a:t>o endereço IP é a identificação do dispositivo na rede, e cada computador possui um único IP. </a:t>
            </a:r>
          </a:p>
          <a:p>
            <a:pPr algn="just"/>
            <a:endParaRPr lang="pt-BR" sz="1200" dirty="0"/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C00000"/>
                </a:solidFill>
              </a:rPr>
              <a:t>Com o IP fixo</a:t>
            </a:r>
            <a:r>
              <a:rPr lang="pt-BR" sz="1200" dirty="0"/>
              <a:t>, o dispositivo recebe o mesmo endereço toda vez que se conecta à internet, sendo indicado para empresas que possuem serviços de internet como servidores de e-mail e hospedagem de sites, ou ainda câmeras de monitoramento que necessitam de acesso através da internet.</a:t>
            </a:r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BR" sz="1200" dirty="0"/>
          </a:p>
          <a:p>
            <a:pPr marL="285750" indent="-285750" algn="l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C00000"/>
                </a:solidFill>
              </a:rPr>
              <a:t>Com o IP dinâmico</a:t>
            </a:r>
            <a:r>
              <a:rPr lang="pt-BR" sz="1200" dirty="0"/>
              <a:t>, o dispositivo recebe um endereço diferente toda vez que se conecta, sendo mais indicado para conexões de internet comuns, pois torna mais difícil o acesso de hackers ao dispositivo.</a:t>
            </a:r>
          </a:p>
          <a:p>
            <a:pPr algn="just"/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27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2000" b="1" dirty="0">
                <a:solidFill>
                  <a:srgbClr val="C00000"/>
                </a:solidFill>
              </a:rPr>
              <a:t>Facilitador, explique que para os clientes que optarem pela BLC com Wi-Fi, um técnico Claro irá instalar e configurar o Modem com tecnologia DUAL BAND se, custo adicional</a:t>
            </a:r>
            <a:r>
              <a:rPr lang="pt-BR" altLang="pt-BR" sz="2000" dirty="0"/>
              <a:t>, que utiliza duas faixas de frequência simultaneamente </a:t>
            </a:r>
            <a:r>
              <a:rPr lang="pt-BR" sz="2000" dirty="0"/>
              <a:t>(2,4GHz e 5GHz), proporcionando maior taxa de transmissão, menos interferência e maior alcance de sinal</a:t>
            </a:r>
            <a:r>
              <a:rPr lang="pt-BR" altLang="pt-BR" sz="2000" dirty="0"/>
              <a:t>, para mais performance e menos interferência, o possibilitará a utilização de computadores, tablets, smartphones e outros dispositivos conectados sem fios à Internet. </a:t>
            </a:r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pt-BR" altLang="pt-BR" sz="20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/>
              <a:t>As duas frequências trata-se de um benefício exclusivo para novas ativações de BLC, em todos os planos disponíveis com acesso HFC. O cliente deve definir se pretende ou não habilitar o Wi-Fi no momento da contratação. Na opção por planos BLC com WI-FI, um Modem com a tecnologia será instalado, sem custos adicionais.</a:t>
            </a:r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pt-BR" alt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10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a BLC 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garante conexão confiável, velocidade garantida e suporte especializado.</a:t>
            </a:r>
          </a:p>
          <a:p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A internet corporativa é um serviço de conexão à internet especialmente projetado para atender às necessidades de empresas e organizações.</a:t>
            </a:r>
            <a:br>
              <a:rPr lang="pt-BR" sz="1200" dirty="0"/>
            </a:br>
            <a:br>
              <a:rPr lang="pt-BR" sz="1200" dirty="0"/>
            </a:br>
            <a:r>
              <a:rPr lang="pt-BR" sz="1200" dirty="0"/>
              <a:t>Diferente da internet residencial, a internet corporativa oferece recursos e características específicas para atender às demandas de negócios, como maior velocidade, maior capacidade de transferência de dados, maior segurança e suporte técnico especializado.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305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agora os participantes irão ouvir os relatos de dois clientes fictícios sobre a as condições comerciais.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180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0728-30EF-C203-0C1F-1452AAEA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E63CED-FD88-0F81-7571-A32D2FEC8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1988376-F11B-616F-30F4-EB9BE204F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é de responsabilidade do cliente o custo da mudança interna ou externa ou a mudança de velocidade, para cada circuito conectado diretamente à CLARO, variando de acordo com a velocidade contratada.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97F47C-0301-0ECB-A054-E023AE865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140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0728-30EF-C203-0C1F-1452AAEA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E63CED-FD88-0F81-7571-A32D2FEC8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1988376-F11B-616F-30F4-EB9BE204F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1200" dirty="0">
                <a:solidFill>
                  <a:schemeClr val="bg1"/>
                </a:solidFill>
              </a:rPr>
              <a:t>Facilitador, aproveite a fala do personagem e explique no Contrato de permanência existe essa clausula que determina que o cliente, caso encerre o contrato antes da data prevista, precisará arcar com a multa proporcional ao tempo que não usou o serviço previsto no contrato.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97F47C-0301-0ECB-A054-E023AE865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321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leia o enunciado e explique que os participantes devem escrever no chat as palavras correspondentes de cada dica. Em seguida leia as dicas e peça para eles escreverem as palavras. Você, facilitador, deverá ler as respostas, a resposta que mais aparecer no chat, você deverá apresentar em tela.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291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56FEF-327D-E733-F47B-4E0C1C49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E9BFDF-6F25-6E30-637C-4FCDD4844A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16D976-2140-16CE-39CB-EDA021762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mostre o gabarito para os participantes. E pergunte se alguém ficou com alguma dúvida sobre o conteúdo deste capítulo.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E40F1F-25A0-2D40-3517-C542528F0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333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chemeClr val="bg1"/>
                </a:solidFill>
              </a:rPr>
              <a:t>A BLC Claro empresas é uma solução projetada para empresas que precisam de alta performance, estabilidade e segurança na conexão com a internet. O </a:t>
            </a:r>
          </a:p>
          <a:p>
            <a:r>
              <a:rPr lang="pt-BR" sz="1200" dirty="0">
                <a:solidFill>
                  <a:schemeClr val="bg1"/>
                </a:solidFill>
              </a:rPr>
              <a:t>público-alvo abrange negócios de médio e grande porte, além de segmentos que dependem de conectividade confiável para suas operações.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46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Facilitador, explique a BLC é um serviço indicado para empresas de todos os portes que:</a:t>
            </a:r>
          </a:p>
          <a:p>
            <a:pPr marL="342900" indent="-342900" algn="l" rtl="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Precisam oferecer acesso à Internet aos seus empregados/clientes </a:t>
            </a:r>
            <a:r>
              <a:rPr lang="pt-BR" sz="1200" b="1" dirty="0">
                <a:solidFill>
                  <a:srgbClr val="C00000"/>
                </a:solidFill>
              </a:rPr>
              <a:t>através da rede corporativa.</a:t>
            </a:r>
          </a:p>
          <a:p>
            <a:pPr algn="l" rtl="0">
              <a:buClr>
                <a:srgbClr val="C00000"/>
              </a:buClr>
            </a:pPr>
            <a:r>
              <a:rPr lang="pt-BR" sz="1200" dirty="0"/>
              <a:t> </a:t>
            </a:r>
          </a:p>
          <a:p>
            <a:pPr marL="342900" indent="-342900" algn="l" rtl="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C00000"/>
                </a:solidFill>
              </a:rPr>
              <a:t>Desejam montar serviços de informação (</a:t>
            </a:r>
            <a:r>
              <a:rPr lang="pt-BR" sz="1200" b="1" dirty="0" err="1">
                <a:solidFill>
                  <a:srgbClr val="C00000"/>
                </a:solidFill>
              </a:rPr>
              <a:t>information</a:t>
            </a:r>
            <a:r>
              <a:rPr lang="pt-BR" sz="1200" b="1" dirty="0">
                <a:solidFill>
                  <a:srgbClr val="C00000"/>
                </a:solidFill>
              </a:rPr>
              <a:t> </a:t>
            </a:r>
            <a:r>
              <a:rPr lang="pt-BR" sz="1200" b="1" dirty="0" err="1">
                <a:solidFill>
                  <a:srgbClr val="C00000"/>
                </a:solidFill>
              </a:rPr>
              <a:t>providers</a:t>
            </a:r>
            <a:r>
              <a:rPr lang="pt-BR" sz="1200" b="1" dirty="0">
                <a:solidFill>
                  <a:srgbClr val="C00000"/>
                </a:solidFill>
              </a:rPr>
              <a:t>), criando uma presença institucional na Internet,</a:t>
            </a:r>
            <a:r>
              <a:rPr lang="pt-BR" sz="1200" dirty="0"/>
              <a:t> ou mesmo prestar seus serviços através da rede (</a:t>
            </a:r>
            <a:r>
              <a:rPr lang="pt-BR" sz="1200" dirty="0" err="1"/>
              <a:t>service</a:t>
            </a:r>
            <a:r>
              <a:rPr lang="pt-BR" sz="1200" dirty="0"/>
              <a:t> </a:t>
            </a:r>
            <a:r>
              <a:rPr lang="pt-BR" sz="1200" dirty="0" err="1"/>
              <a:t>providers</a:t>
            </a:r>
            <a:r>
              <a:rPr lang="pt-BR" sz="1200" dirty="0"/>
              <a:t>).</a:t>
            </a:r>
          </a:p>
          <a:p>
            <a:pPr marL="342900" indent="-342900" algn="l" rtl="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BR" sz="1200" dirty="0"/>
          </a:p>
          <a:p>
            <a:pPr marL="342900" indent="-342900" algn="l" rtl="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Têm a intenção de </a:t>
            </a:r>
            <a:r>
              <a:rPr lang="pt-BR" sz="1200" b="1" dirty="0"/>
              <a:t>prover conteúdo</a:t>
            </a:r>
            <a:r>
              <a:rPr lang="pt-BR" sz="1200" dirty="0"/>
              <a:t> (</a:t>
            </a:r>
            <a:r>
              <a:rPr lang="pt-BR" sz="1200" dirty="0" err="1"/>
              <a:t>content</a:t>
            </a:r>
            <a:r>
              <a:rPr lang="pt-BR" sz="1200" dirty="0"/>
              <a:t> </a:t>
            </a:r>
            <a:r>
              <a:rPr lang="pt-BR" sz="1200" dirty="0" err="1"/>
              <a:t>providers</a:t>
            </a:r>
            <a:r>
              <a:rPr lang="pt-BR" sz="1200" dirty="0"/>
              <a:t>), disponibilizando informação de interesse geral na rede, ideal para empresas de pequeno porte e escritórios </a:t>
            </a:r>
            <a:r>
              <a:rPr lang="pt-BR" sz="1200" b="1" dirty="0">
                <a:solidFill>
                  <a:srgbClr val="C00000"/>
                </a:solidFill>
              </a:rPr>
              <a:t>que queiram manter um site na Web de baixo volume, enviar e receber e-mails e transferir arquivos.</a:t>
            </a:r>
          </a:p>
          <a:p>
            <a:pPr marL="342900" indent="-342900" algn="l" rtl="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BR" sz="1200" b="1" dirty="0">
              <a:solidFill>
                <a:srgbClr val="C00000"/>
              </a:solidFill>
            </a:endParaRPr>
          </a:p>
          <a:p>
            <a:pPr marL="342900" indent="-342900" algn="l" rtl="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 Precisam de </a:t>
            </a:r>
            <a:r>
              <a:rPr lang="pt-BR" sz="1200" b="1" dirty="0">
                <a:solidFill>
                  <a:srgbClr val="C00000"/>
                </a:solidFill>
              </a:rPr>
              <a:t>uma conexão a Internet com preço competitivo e confiável.</a:t>
            </a:r>
          </a:p>
          <a:p>
            <a:pPr marL="0" indent="0" algn="l" rtl="0">
              <a:buClr>
                <a:srgbClr val="C00000"/>
              </a:buClr>
              <a:buFont typeface="Arial" panose="020B0604020202020204" pitchFamily="34" charset="0"/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00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Calibri"/>
                <a:ea typeface="Calibri"/>
                <a:cs typeface="Calibri"/>
              </a:rPr>
              <a:t>Facilitador</a:t>
            </a:r>
            <a:r>
              <a:rPr lang="en-US">
                <a:latin typeface="Calibri"/>
                <a:ea typeface="Calibri"/>
                <a:cs typeface="Calibri"/>
              </a:rPr>
              <a:t>: </a:t>
            </a:r>
            <a:r>
              <a:rPr lang="en-US" err="1">
                <a:latin typeface="Calibri"/>
                <a:ea typeface="Calibri"/>
                <a:cs typeface="Calibri"/>
              </a:rPr>
              <a:t>Relembre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os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combinados</a:t>
            </a:r>
            <a:r>
              <a:rPr lang="en-US">
                <a:latin typeface="Calibri"/>
                <a:ea typeface="Calibri"/>
                <a:cs typeface="Calibri"/>
              </a:rPr>
              <a:t> junto </a:t>
            </a:r>
            <a:r>
              <a:rPr lang="en-US" err="1">
                <a:latin typeface="Calibri"/>
                <a:ea typeface="Calibri"/>
                <a:cs typeface="Calibri"/>
              </a:rPr>
              <a:t>ao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grupo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E787-2C99-464E-AE90-AA763E101C4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56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cite alguns exemplos de empresas que precisam contratar a BLC.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230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altLang="pt-BR" sz="1200" dirty="0">
                <a:solidFill>
                  <a:schemeClr val="bg1"/>
                </a:solidFill>
                <a:latin typeface="AMX" pitchFamily="2" charset="0"/>
              </a:rPr>
              <a:t>A chave para vender a BLC é ouvir o cliente e conectar as dores dele com os benefícios que a solução oferece. Ao invés de apresentar os benefícios de forma genérica, o vendedor pode direcionar o argumento para cada necessidade específica, tornando a conversa mais envolvente e persuasiva.</a:t>
            </a:r>
          </a:p>
          <a:p>
            <a:endParaRPr lang="pt-BR" dirty="0"/>
          </a:p>
          <a:p>
            <a:r>
              <a:rPr lang="pt-BR" dirty="0"/>
              <a:t>Veja a seguir um exemplo de um cliente apresentando a sua dor. Preste atenção, porque a seguir vocês serão direcionados para uma atividade.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828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a atividade. Agora que todos entendem a desafio do cliente, peça para os participantes escolherem a alternativa que melhor represente um argumento de venda forte.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06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C4F51-844A-9BF0-BF6B-81538532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071684-2565-3EB7-664F-61D41503D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8FAC3F-5995-1C05-355D-C28110775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 gabarito.</a:t>
            </a:r>
          </a:p>
          <a:p>
            <a:endParaRPr lang="pt-BR" dirty="0"/>
          </a:p>
          <a:p>
            <a:r>
              <a:rPr lang="pt-BR" dirty="0"/>
              <a:t>Gabarito: a</a:t>
            </a:r>
          </a:p>
          <a:p>
            <a:endParaRPr lang="pt-BR" dirty="0"/>
          </a:p>
          <a:p>
            <a:r>
              <a:rPr lang="pt-BR" dirty="0"/>
              <a:t>A alternativa correta conecta diretamente a solução às dores do cliente: crescimento da empresa, instabilidade da conexão e demora no suporte. A Banda Larga Corporativa permite ajustar a velocidade conforme a operação evolui, sem necessidade de troca de tecnologia, além de contar com suporte técnico 24/7, garantindo mais agilidade na resolução de problemas e reduzindo impactos no negócio.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BF6F42-0CD7-4205-334D-8CA1D49BC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236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a atividade. Agora que todos entendem a desafio do cliente, peça para os participantes escolherem a alternativa que melhor represente um argumento de venda forte.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574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2CF7-806C-B4F4-B639-053D619D7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666EEA-2103-1159-CB6E-87586F951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FC944BC-2B64-09C9-013F-6B7F7E86B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 gabarito.</a:t>
            </a:r>
          </a:p>
          <a:p>
            <a:endParaRPr lang="pt-BR" dirty="0"/>
          </a:p>
          <a:p>
            <a:r>
              <a:rPr lang="pt-BR" dirty="0"/>
              <a:t>Gabarito: a</a:t>
            </a:r>
          </a:p>
          <a:p>
            <a:endParaRPr lang="pt-BR" dirty="0"/>
          </a:p>
          <a:p>
            <a:r>
              <a:rPr lang="pt-BR" dirty="0"/>
              <a:t>A alternativa correta responde diretamente às dores do cliente: instabilidade, falhas em VPN e preocupação com segurança. A Banda Larga Corporativa oferece link dedicado, garantindo conexão estável e sem interferência de outros usuários, além de velocidade simétrica e IP fixo, que aumentam o desempenho e a segurança no acesso a sistemas internos e servidores.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417B02-D203-E034-65BA-C601141A8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356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08065-966D-B5A3-5A36-AEDC983B3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90160B-9C6D-FCC4-8171-2DFB6EA10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70BCCE-1492-F0B6-CD50-63BAAF788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traga um alívio no texto. Chegou a hora de finalizar o treinamento e todos ficam felizes com mais uma etapa se finalizando. Certo? Passe essa mensagem aos participantes e abra a oportunidade de tiraram as últimas dúvidas do treinamento.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505060-6E7C-6009-DB93-79F8E18B1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76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Apresentar o mapa das categorias com a história a seguir. </a:t>
            </a:r>
            <a:r>
              <a:rPr lang="pt-BR" b="1" dirty="0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Toda empresa é um organismo vivo: ela precisa se comunicar, operar, proteger seus dados, evoluir e crescer com segurança. Cada decisão é uma peça que sustenta esse movimento — e é exatamente aqui que entram os produtos da </a:t>
            </a:r>
            <a:r>
              <a:rPr lang="pt-BR" b="0" dirty="0"/>
              <a:t>Claro empresas.</a:t>
            </a:r>
          </a:p>
          <a:p>
            <a:endParaRPr lang="pt-BR" dirty="0"/>
          </a:p>
          <a:p>
            <a:r>
              <a:rPr lang="pt-BR" dirty="0"/>
              <a:t>Para simplificar esse universo de possibilidades, a </a:t>
            </a:r>
            <a:r>
              <a:rPr lang="pt-BR" b="0" dirty="0"/>
              <a:t>Claro empresas </a:t>
            </a:r>
            <a:r>
              <a:rPr lang="pt-BR" dirty="0"/>
              <a:t>organiza seu portfólio em um mapa que ajuda a localizar os serviços de acordo com o que a empresa do cliente realmente precisa. </a:t>
            </a:r>
            <a:r>
              <a:rPr lang="pt-BR" b="0" dirty="0"/>
              <a:t>Ele é dividido </a:t>
            </a:r>
            <a:r>
              <a:rPr lang="pt-BR" dirty="0"/>
              <a:t>em duas grandes forças que sustentam a transformação dos negócios: Conectividade e Soluções Digitais.</a:t>
            </a:r>
          </a:p>
          <a:p>
            <a:endParaRPr lang="pt-BR" dirty="0"/>
          </a:p>
          <a:p>
            <a:r>
              <a:rPr lang="pt-BR" dirty="0"/>
              <a:t>De um lado, a categoria Conectividade, que conecta pessoas, unidades, sistemas e operações. Do outro, </a:t>
            </a:r>
            <a:r>
              <a:rPr lang="pt-BR" b="0" dirty="0"/>
              <a:t>Soluções Digitais, que impulsiona a produtividade</a:t>
            </a:r>
            <a:r>
              <a:rPr lang="pt-BR" dirty="0"/>
              <a:t>, segurança, inteligência e inovação. Juntas, essas duas categorias formam um ecossistema completo, pensado para atender </a:t>
            </a:r>
            <a:r>
              <a:rPr lang="pt-BR" b="0" dirty="0" err="1"/>
              <a:t>PMEs</a:t>
            </a:r>
            <a:r>
              <a:rPr lang="pt-BR" b="0" dirty="0"/>
              <a:t> </a:t>
            </a:r>
            <a:r>
              <a:rPr lang="pt-BR" dirty="0"/>
              <a:t>de forma estratégica, integrada e sob medida.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83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Siga explicando o mapa das categorias, agora apresentando brevemente as subcategorias. </a:t>
            </a:r>
            <a:r>
              <a:rPr lang="pt-BR" b="1" dirty="0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As categorias de Conectividade e Soluções Digitais se desdobram em subcategorias que organizam os produtos do portfólio de acordo com </a:t>
            </a:r>
            <a:r>
              <a:rPr lang="pt-BR" b="0" dirty="0"/>
              <a:t>a área de demanda dos clientes, facilitando a identificação rápida da solução mais adequada para cada cenário.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68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Apresentar a subcategoria do treinamento.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Conheça a subcategoria </a:t>
            </a:r>
            <a:r>
              <a:rPr lang="pt-BR" b="1" dirty="0"/>
              <a:t>Fixa Avançada</a:t>
            </a:r>
            <a:r>
              <a:rPr lang="pt-BR" dirty="0"/>
              <a:t>, que reúne produtos </a:t>
            </a:r>
            <a:r>
              <a:rPr lang="pt-BR" b="1" dirty="0"/>
              <a:t>de conectividade e comunicação corporativa voltados a garantir desempenho, disponibilidade e integração entre unidades e operações do negócio.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DF64-E037-4A24-B4A3-EAE921BB35F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7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peça para os participantes imaginarem um transito cheio de carros, completamente congestionado. A internet comum é assim, compartilhada com várias pessoas. No horário de pico congestiona e o fluxo fica comprometido, como em um transito no horário do rush.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71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7A58B-9E34-A51D-CE32-C43E92601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7D8BB0-4AAD-987F-80B3-842BF26DD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451E26-2ECF-134D-C953-C5CEAB7F3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continue a história: “Mas empreses sérias não podem parar as suas operações.” A Banda Larga Corporativa é como um veiculo em uma faixa restrita, não tem o acesso exclusivo, mas poucos veículos passam por lá. O tempo de transito é menor, por tanto, o fluxo é mais rápido. O BLC funciona dessa forma. </a:t>
            </a:r>
          </a:p>
          <a:p>
            <a:endParaRPr lang="pt-BR" dirty="0"/>
          </a:p>
          <a:p>
            <a:r>
              <a:rPr lang="pt-BR" dirty="0"/>
              <a:t>Essa é</a:t>
            </a:r>
            <a:r>
              <a:rPr lang="pt-BR" sz="1200" dirty="0"/>
              <a:t> uma solução que permite ao cliente conectar vários dispositivos à internet sem usar fios. 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6F0527-8D63-1644-E55B-BB068A57B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61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a diferença entre as bandas. A banda larga além de compartilhada tem atendimento SLA em horário comercial, tem o foco de vendas em empresas pequenas com poucos funcionários. Enquanto a banda larga dedicada é tem o uso da rede exclusivo e o atendimento SLA com resolução em até 4h, atendendo empresas com a necessidade do uso da internet sem interrupções, como datacenters. </a:t>
            </a:r>
          </a:p>
          <a:p>
            <a:endParaRPr lang="pt-BR" dirty="0"/>
          </a:p>
          <a:p>
            <a:r>
              <a:rPr lang="pt-BR" dirty="0"/>
              <a:t>A nossa Banda Larga Corporativa vive no meio dessas duas opções. Atende médias e grandes empresas com filiais e uso constante de internet, pois tem a rede compartilhada, porém com prioridade e SLA rápido com atendimento 24/7 e resolução em horas após contato. Ele </a:t>
            </a:r>
            <a:r>
              <a:rPr lang="pt-BR" sz="1200" dirty="0"/>
              <a:t>oferece conexão banda larga com qualidade premium e permite manter a empresa 24h conectada à Internet com alta capacidade de tráfego, confiabilidade, qualidade disponibilidade e flexibilidade.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73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Facilitador, explique que a Claro empresas oferece o serviço de Banda Larga Corporativa com diferentes opções de velocidades: 10Mb, 40Mb, 70Mb, 140Mb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r>
              <a:rPr lang="pt-BR" sz="1400" dirty="0"/>
              <a:t>Com a escolha entre IP fixo ou dinâmico a</a:t>
            </a:r>
            <a:r>
              <a:rPr lang="pt-BR" dirty="0">
                <a:solidFill>
                  <a:srgbClr val="FF0000"/>
                </a:solidFill>
              </a:rPr>
              <a:t> instalação do serviço está sujeita à disponibilidade técnica na região ou endereço desejado. Ou seja, verifiquem se a instalação é possível na região do cliente. Porque p</a:t>
            </a:r>
            <a:r>
              <a:rPr lang="pt-BR" altLang="pt-BR" sz="1200" dirty="0">
                <a:solidFill>
                  <a:schemeClr val="bg1"/>
                </a:solidFill>
                <a:latin typeface="AMX" pitchFamily="2" charset="0"/>
              </a:rPr>
              <a:t>or enquanto, a BLC Wi-Fi está disponível somente em localidades com redes HFC. É necessário consultar o documento “Localidades BLC” na página do produto no Portal de Vendas para verificar a tecnologia disponível na localidade, HFC ou GPON RESID.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F9CE-1D12-403A-A38A-D246AA5DD43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1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8F70C-D027-39F4-249D-D8FE87248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ECB108-A3FE-98B8-5CE0-3D315FF7A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2E0AC3-348F-0772-083D-7D31EAE5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D68-5FC3-4A90-B151-E7293A37B3C8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967B1-26B8-0818-9A19-32491F92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31517-8F7C-777A-F541-6B92E2F5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A1E-E089-4A61-B65A-C0563CA43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61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99F62-FEFE-DF08-ADE1-3BE66A03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222B60-4829-1248-55AA-1DE669CF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D68-5FC3-4A90-B151-E7293A37B3C8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8E72D1-C64F-1A23-2E9B-127ACEB9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A5C8695-68A0-C15C-60DD-A8F6428A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A1E-E089-4A61-B65A-C0563CA435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228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E2125-5831-5207-0226-306BB2F4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B00FC9-609D-23A3-EC3E-E35CF45B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17B80-655A-5F16-C5B5-9DF43232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41-D85E-4125-BF01-CBAEB097B2A1}" type="datetimeFigureOut">
              <a:rPr lang="pt-BR" smtClean="0"/>
              <a:t>06/04/2026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96442-C686-E68C-BF47-FDEBDF7A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1D0C7F-A2EE-3FBE-CAA8-68E2D8C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B3C3-9A60-4FDA-AE5E-28F6DCE7A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54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3795305-C7A9-636B-2BCF-A0F6D01DDFAB}"/>
              </a:ext>
            </a:extLst>
          </p:cNvPr>
          <p:cNvSpPr txBox="1"/>
          <p:nvPr/>
        </p:nvSpPr>
        <p:spPr>
          <a:xfrm>
            <a:off x="3854245" y="501445"/>
            <a:ext cx="69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IPSAT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7DE923-B3AB-C851-ED7B-3856E37601B6}"/>
              </a:ext>
            </a:extLst>
          </p:cNvPr>
          <p:cNvSpPr txBox="1"/>
          <p:nvPr/>
        </p:nvSpPr>
        <p:spPr>
          <a:xfrm>
            <a:off x="2807109" y="870777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Marina Araújo</a:t>
            </a:r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189FBEE4-5E8B-9527-BF54-99BAEFAE0E5C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O BLC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A349DFB0-1557-1003-8E7E-D30EDED2A2C7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5F9ECFBA-41C7-0161-F2E6-25D1FE50443D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FDC6E9-7928-8F1E-BB57-221D3E3E6595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20775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16082-E0E2-8E0D-A09A-1BE6085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2A9CD6-0DFC-2004-1271-0277F46C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222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B1CBF7-E875-2A6F-3D6B-8F49FD4072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75361" y="3544974"/>
            <a:ext cx="3497882" cy="17451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8B5C20-B13C-B6F5-E779-FBE986FCFD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58721" y="3425424"/>
            <a:ext cx="3463938" cy="159190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A747032-32AD-08FD-0A47-39247D18EA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384"/>
          <a:stretch>
            <a:fillRect/>
          </a:stretch>
        </p:blipFill>
        <p:spPr>
          <a:xfrm>
            <a:off x="10398646" y="3855608"/>
            <a:ext cx="1793354" cy="176799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5B2C3F-DA8F-7A66-96EF-27A40F2ED0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8757" y="3559132"/>
            <a:ext cx="3396718" cy="14200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A6DCEC1-2EB4-30AB-D847-CAD4A74A0D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flipH="1">
            <a:off x="2450870" y="3917881"/>
            <a:ext cx="4261765" cy="169178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F43E042-6A86-620C-4952-8AE18F8451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37"/>
          <a:stretch>
            <a:fillRect/>
          </a:stretch>
        </p:blipFill>
        <p:spPr>
          <a:xfrm>
            <a:off x="0" y="3535691"/>
            <a:ext cx="2935456" cy="220022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5C62111-FEB5-DCA5-B3E7-935CBFDFA353}"/>
              </a:ext>
            </a:extLst>
          </p:cNvPr>
          <p:cNvSpPr txBox="1"/>
          <p:nvPr/>
        </p:nvSpPr>
        <p:spPr>
          <a:xfrm>
            <a:off x="915361" y="358488"/>
            <a:ext cx="495129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O QUE É BLC?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AF8551B-22CD-3072-D11B-421EFECBAE60}"/>
              </a:ext>
            </a:extLst>
          </p:cNvPr>
          <p:cNvCxnSpPr/>
          <p:nvPr/>
        </p:nvCxnSpPr>
        <p:spPr>
          <a:xfrm>
            <a:off x="0" y="6005384"/>
            <a:ext cx="12192000" cy="0"/>
          </a:xfrm>
          <a:prstGeom prst="line">
            <a:avLst/>
          </a:prstGeom>
          <a:ln w="177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EC90612C-4ECF-0675-4EE6-50196B477C9A}"/>
              </a:ext>
            </a:extLst>
          </p:cNvPr>
          <p:cNvCxnSpPr/>
          <p:nvPr/>
        </p:nvCxnSpPr>
        <p:spPr>
          <a:xfrm>
            <a:off x="0" y="6310184"/>
            <a:ext cx="12192000" cy="0"/>
          </a:xfrm>
          <a:prstGeom prst="line">
            <a:avLst/>
          </a:prstGeom>
          <a:ln w="177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451D565-78E1-FD8B-AB03-B4C817DA9AFA}"/>
              </a:ext>
            </a:extLst>
          </p:cNvPr>
          <p:cNvSpPr txBox="1"/>
          <p:nvPr/>
        </p:nvSpPr>
        <p:spPr>
          <a:xfrm>
            <a:off x="-2496064" y="1309817"/>
            <a:ext cx="2322752" cy="2585323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Faça um cenário de congestionamento de carros. Acrescente trilhos de VRT.</a:t>
            </a:r>
          </a:p>
          <a:p>
            <a:endParaRPr lang="pt-BR" dirty="0"/>
          </a:p>
          <a:p>
            <a:r>
              <a:rPr lang="pt-BR" dirty="0"/>
              <a:t>Anime os carros vibrando. Eles precisam parecer que estão buzinando.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1CB644B-D783-D07C-6389-95E8A61503A0}"/>
              </a:ext>
            </a:extLst>
          </p:cNvPr>
          <p:cNvGrpSpPr/>
          <p:nvPr/>
        </p:nvGrpSpPr>
        <p:grpSpPr>
          <a:xfrm rot="19514564">
            <a:off x="9821561" y="3865607"/>
            <a:ext cx="605482" cy="1075038"/>
            <a:chOff x="13098162" y="1556951"/>
            <a:chExt cx="605482" cy="1075038"/>
          </a:xfrm>
        </p:grpSpPr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2840C68C-C5AE-DBBF-37CF-379B729EF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98162" y="1556951"/>
              <a:ext cx="222422" cy="4201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8D676A8B-A5CE-E500-87E7-72DAB52B02D3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849" y="2141837"/>
              <a:ext cx="47779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6D8D4EE7-35A3-7AF6-EF4F-0510873A1760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849" y="2393091"/>
              <a:ext cx="378940" cy="23889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7EDA21-83FC-54F8-645C-5A219FEE6861}"/>
              </a:ext>
            </a:extLst>
          </p:cNvPr>
          <p:cNvGrpSpPr/>
          <p:nvPr/>
        </p:nvGrpSpPr>
        <p:grpSpPr>
          <a:xfrm rot="19514564">
            <a:off x="7564699" y="3484078"/>
            <a:ext cx="605482" cy="1075038"/>
            <a:chOff x="13098162" y="1556951"/>
            <a:chExt cx="605482" cy="1075038"/>
          </a:xfrm>
        </p:grpSpPr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00F93A4A-82BC-FB13-521A-4C894E7FBF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98162" y="1556951"/>
              <a:ext cx="222422" cy="4201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9ED8E927-E46D-6BE3-DED9-75CAB9A3E702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849" y="2141837"/>
              <a:ext cx="47779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29EF8F8A-0765-5726-29D1-20E120860774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849" y="2393091"/>
              <a:ext cx="378940" cy="23889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C1B2BF23-447B-D045-2010-7603DF799A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52075" y="4017455"/>
            <a:ext cx="4046571" cy="1691786"/>
          </a:xfrm>
          <a:prstGeom prst="rect">
            <a:avLst/>
          </a:prstGeom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B0FDBA5-3582-DBE1-EE15-5EF2789671A5}"/>
              </a:ext>
            </a:extLst>
          </p:cNvPr>
          <p:cNvGrpSpPr/>
          <p:nvPr/>
        </p:nvGrpSpPr>
        <p:grpSpPr>
          <a:xfrm rot="19514564">
            <a:off x="2505018" y="3612050"/>
            <a:ext cx="605482" cy="1075038"/>
            <a:chOff x="13098162" y="1556951"/>
            <a:chExt cx="605482" cy="1075038"/>
          </a:xfrm>
        </p:grpSpPr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8E03DA41-009F-A072-CB28-C86CF0804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98162" y="1556951"/>
              <a:ext cx="222422" cy="4201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368EE78D-FDC6-9C07-6051-1162C8D698A8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849" y="2141837"/>
              <a:ext cx="47779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8F440EC0-FC98-7DEB-F139-0A93BBE032E9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849" y="2393091"/>
              <a:ext cx="378940" cy="23889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464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3ADB3-832B-039B-F92B-93BCB075C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2A65AD-C0A6-57D7-C2B4-9378E9BC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858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8DD7BF-0FAC-3055-F131-8E845D38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222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BC409C8-F6CB-A03B-4997-8E856A54D0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75361" y="3544974"/>
            <a:ext cx="3497882" cy="17451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E3F9D26-A5DA-D814-1DCE-D74D162D29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58721" y="3425424"/>
            <a:ext cx="3463938" cy="15919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759F78B-2F65-4D74-9F60-53A957DA02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52075" y="4017455"/>
            <a:ext cx="4046571" cy="169178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3EFDD47-EE89-F702-D9E0-76A950C145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384"/>
          <a:stretch>
            <a:fillRect/>
          </a:stretch>
        </p:blipFill>
        <p:spPr>
          <a:xfrm>
            <a:off x="10398646" y="3855608"/>
            <a:ext cx="1793354" cy="176799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6D980D3-D29D-6292-DCDA-6697E0BF9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8757" y="3559132"/>
            <a:ext cx="3396718" cy="14200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F9AEE26-36F1-5AA4-A1AA-BF44F6BAF8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flipH="1">
            <a:off x="2450870" y="3917881"/>
            <a:ext cx="4261765" cy="169178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1E197D4-E2C9-4F1F-FF1D-C1783F911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37"/>
          <a:stretch>
            <a:fillRect/>
          </a:stretch>
        </p:blipFill>
        <p:spPr>
          <a:xfrm>
            <a:off x="0" y="3535691"/>
            <a:ext cx="2935456" cy="220022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5E29B51-DC6B-FF9D-A63F-D7E3C14F36DF}"/>
              </a:ext>
            </a:extLst>
          </p:cNvPr>
          <p:cNvSpPr txBox="1"/>
          <p:nvPr/>
        </p:nvSpPr>
        <p:spPr>
          <a:xfrm>
            <a:off x="915361" y="358488"/>
            <a:ext cx="495129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O QUE É BLC?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EE9F06A-CB37-81D1-F7F4-368C5683824B}"/>
              </a:ext>
            </a:extLst>
          </p:cNvPr>
          <p:cNvCxnSpPr/>
          <p:nvPr/>
        </p:nvCxnSpPr>
        <p:spPr>
          <a:xfrm>
            <a:off x="0" y="6005384"/>
            <a:ext cx="12192000" cy="0"/>
          </a:xfrm>
          <a:prstGeom prst="line">
            <a:avLst/>
          </a:prstGeom>
          <a:ln w="177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0621DD3-BC06-5E38-1135-2E8C2BBA0F9A}"/>
              </a:ext>
            </a:extLst>
          </p:cNvPr>
          <p:cNvCxnSpPr/>
          <p:nvPr/>
        </p:nvCxnSpPr>
        <p:spPr>
          <a:xfrm>
            <a:off x="0" y="6310184"/>
            <a:ext cx="12192000" cy="0"/>
          </a:xfrm>
          <a:prstGeom prst="line">
            <a:avLst/>
          </a:prstGeom>
          <a:ln w="177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F9B5EC76-9C27-5536-2323-C8392DC75C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-64372" y="2891481"/>
            <a:ext cx="10903932" cy="349541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270CE8-65E8-11AD-2C34-F28AAFE50183}"/>
              </a:ext>
            </a:extLst>
          </p:cNvPr>
          <p:cNvSpPr txBox="1"/>
          <p:nvPr/>
        </p:nvSpPr>
        <p:spPr>
          <a:xfrm>
            <a:off x="-2496064" y="1309817"/>
            <a:ext cx="2322752" cy="1200329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Anime um VR entrando em cena e passando rapidamente pelos carros. </a:t>
            </a:r>
          </a:p>
        </p:txBody>
      </p:sp>
    </p:spTree>
    <p:extLst>
      <p:ext uri="{BB962C8B-B14F-4D97-AF65-F5344CB8AC3E}">
        <p14:creationId xmlns:p14="http://schemas.microsoft.com/office/powerpoint/2010/main" val="86318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83C71E22-890E-17D6-5DE2-9434E39732D3}"/>
              </a:ext>
            </a:extLst>
          </p:cNvPr>
          <p:cNvSpPr/>
          <p:nvPr/>
        </p:nvSpPr>
        <p:spPr>
          <a:xfrm>
            <a:off x="2656021" y="2203450"/>
            <a:ext cx="7861295" cy="2451100"/>
          </a:xfrm>
          <a:prstGeom prst="round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77B9C1-C5AD-D29B-05CB-A041991B623C}"/>
              </a:ext>
            </a:extLst>
          </p:cNvPr>
          <p:cNvSpPr txBox="1"/>
          <p:nvPr/>
        </p:nvSpPr>
        <p:spPr>
          <a:xfrm>
            <a:off x="3255446" y="1420939"/>
            <a:ext cx="153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Banda Larga Normal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2AFA24-4346-D125-0F69-EBF47BA2E8C2}"/>
              </a:ext>
            </a:extLst>
          </p:cNvPr>
          <p:cNvSpPr txBox="1"/>
          <p:nvPr/>
        </p:nvSpPr>
        <p:spPr>
          <a:xfrm>
            <a:off x="5741942" y="1420940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Banda Larga Corporativa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EE4FE0-C281-B055-AB7A-5C0B003FE961}"/>
              </a:ext>
            </a:extLst>
          </p:cNvPr>
          <p:cNvSpPr txBox="1"/>
          <p:nvPr/>
        </p:nvSpPr>
        <p:spPr>
          <a:xfrm>
            <a:off x="8390210" y="1424951"/>
            <a:ext cx="153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Banda Larga Dedicada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8BA826-D2AE-2DEB-6952-82C82BD4D1E8}"/>
              </a:ext>
            </a:extLst>
          </p:cNvPr>
          <p:cNvSpPr txBox="1"/>
          <p:nvPr/>
        </p:nvSpPr>
        <p:spPr>
          <a:xfrm>
            <a:off x="3328126" y="2799150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Compartilhada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C98082-AE46-3C1C-5238-C488184053D9}"/>
              </a:ext>
            </a:extLst>
          </p:cNvPr>
          <p:cNvSpPr txBox="1"/>
          <p:nvPr/>
        </p:nvSpPr>
        <p:spPr>
          <a:xfrm>
            <a:off x="5940615" y="2614484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Compartilhada com prioridade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5F8E1B-1AAB-564E-B765-4110EB160F84}"/>
              </a:ext>
            </a:extLst>
          </p:cNvPr>
          <p:cNvSpPr txBox="1"/>
          <p:nvPr/>
        </p:nvSpPr>
        <p:spPr>
          <a:xfrm>
            <a:off x="8748809" y="2717284"/>
            <a:ext cx="101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Exclusiva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4D3AC7-9258-BAB6-ED81-DE98DBF3586A}"/>
              </a:ext>
            </a:extLst>
          </p:cNvPr>
          <p:cNvSpPr txBox="1"/>
          <p:nvPr/>
        </p:nvSpPr>
        <p:spPr>
          <a:xfrm>
            <a:off x="3255446" y="3757850"/>
            <a:ext cx="185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Horário comercial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730C71-1D2E-1354-3570-B2D686A5544E}"/>
              </a:ext>
            </a:extLst>
          </p:cNvPr>
          <p:cNvSpPr txBox="1"/>
          <p:nvPr/>
        </p:nvSpPr>
        <p:spPr>
          <a:xfrm>
            <a:off x="5967800" y="375785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Rápido – 24/7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B53F1E-68DF-3B4B-A4DF-36AB9391A853}"/>
              </a:ext>
            </a:extLst>
          </p:cNvPr>
          <p:cNvSpPr txBox="1"/>
          <p:nvPr/>
        </p:nvSpPr>
        <p:spPr>
          <a:xfrm>
            <a:off x="8478183" y="3757850"/>
            <a:ext cx="145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Crítico – 24/7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0E2516-6292-567E-9289-32854892B119}"/>
              </a:ext>
            </a:extLst>
          </p:cNvPr>
          <p:cNvSpPr txBox="1"/>
          <p:nvPr/>
        </p:nvSpPr>
        <p:spPr>
          <a:xfrm>
            <a:off x="853401" y="2716282"/>
            <a:ext cx="153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Uso da Rede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EC0AD7-A84B-E020-0601-DFEA679694B9}"/>
              </a:ext>
            </a:extLst>
          </p:cNvPr>
          <p:cNvSpPr txBox="1"/>
          <p:nvPr/>
        </p:nvSpPr>
        <p:spPr>
          <a:xfrm>
            <a:off x="853401" y="3773647"/>
            <a:ext cx="153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SLA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FB89A75-2BFD-CE06-0036-D571344309AA}"/>
              </a:ext>
            </a:extLst>
          </p:cNvPr>
          <p:cNvCxnSpPr>
            <a:cxnSpLocks/>
          </p:cNvCxnSpPr>
          <p:nvPr/>
        </p:nvCxnSpPr>
        <p:spPr>
          <a:xfrm>
            <a:off x="5335716" y="2560568"/>
            <a:ext cx="0" cy="1793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E389B4C-992D-7E18-F0FA-EC179FB5E9B3}"/>
              </a:ext>
            </a:extLst>
          </p:cNvPr>
          <p:cNvCxnSpPr>
            <a:cxnSpLocks/>
          </p:cNvCxnSpPr>
          <p:nvPr/>
        </p:nvCxnSpPr>
        <p:spPr>
          <a:xfrm>
            <a:off x="8115270" y="2660650"/>
            <a:ext cx="0" cy="16712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68683BC-7DB5-A2D4-6E29-6F64A34ECB2D}"/>
              </a:ext>
            </a:extLst>
          </p:cNvPr>
          <p:cNvCxnSpPr/>
          <p:nvPr/>
        </p:nvCxnSpPr>
        <p:spPr>
          <a:xfrm>
            <a:off x="0" y="6460850"/>
            <a:ext cx="12192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B7EC750-03D6-91D4-A717-2C2B6717513B}"/>
              </a:ext>
            </a:extLst>
          </p:cNvPr>
          <p:cNvCxnSpPr/>
          <p:nvPr/>
        </p:nvCxnSpPr>
        <p:spPr>
          <a:xfrm>
            <a:off x="0" y="6629726"/>
            <a:ext cx="12192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BF8A250F-2DFD-279F-94B2-F4D783BF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601694"/>
            <a:ext cx="3548977" cy="113767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95F6427-D32D-963C-05EC-EFE4F1BF5736}"/>
              </a:ext>
            </a:extLst>
          </p:cNvPr>
          <p:cNvSpPr txBox="1"/>
          <p:nvPr/>
        </p:nvSpPr>
        <p:spPr>
          <a:xfrm>
            <a:off x="-2496064" y="1309817"/>
            <a:ext cx="2322752" cy="923330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Se for possível, faça parece que o VRT passou por aqui. </a:t>
            </a:r>
          </a:p>
        </p:txBody>
      </p:sp>
    </p:spTree>
    <p:extLst>
      <p:ext uri="{BB962C8B-B14F-4D97-AF65-F5344CB8AC3E}">
        <p14:creationId xmlns:p14="http://schemas.microsoft.com/office/powerpoint/2010/main" val="68400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ED0F7-BE10-748A-7926-7247AD3E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xplosão: 14 Pontos 11">
            <a:extLst>
              <a:ext uri="{FF2B5EF4-FFF2-40B4-BE49-F238E27FC236}">
                <a16:creationId xmlns:a16="http://schemas.microsoft.com/office/drawing/2014/main" id="{010A06BA-B8E6-A5C8-2AE6-F38C90FE4D31}"/>
              </a:ext>
            </a:extLst>
          </p:cNvPr>
          <p:cNvSpPr/>
          <p:nvPr/>
        </p:nvSpPr>
        <p:spPr>
          <a:xfrm rot="1387616">
            <a:off x="364403" y="5261384"/>
            <a:ext cx="3040710" cy="1429226"/>
          </a:xfrm>
          <a:prstGeom prst="irregularSeal2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6C82CC-7592-7116-D2D8-7BD2787E8D0F}"/>
              </a:ext>
            </a:extLst>
          </p:cNvPr>
          <p:cNvSpPr txBox="1"/>
          <p:nvPr/>
        </p:nvSpPr>
        <p:spPr>
          <a:xfrm>
            <a:off x="915361" y="358488"/>
            <a:ext cx="9253046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6600" b="1" dirty="0"/>
              <a:t>Quais são as velocidades?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E9EEEA-6422-E088-F4A4-57D50E5E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2025723" y="5152768"/>
            <a:ext cx="3950661" cy="1854547"/>
          </a:xfrm>
          <a:prstGeom prst="rect">
            <a:avLst/>
          </a:prstGeom>
        </p:spPr>
      </p:pic>
      <p:pic>
        <p:nvPicPr>
          <p:cNvPr id="7" name="Gráfico 6" descr="Raio com preenchimento sólido">
            <a:extLst>
              <a:ext uri="{FF2B5EF4-FFF2-40B4-BE49-F238E27FC236}">
                <a16:creationId xmlns:a16="http://schemas.microsoft.com/office/drawing/2014/main" id="{59E244D4-5DDB-AA3B-0331-7421F9A99D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3127370" y="5863722"/>
            <a:ext cx="635790" cy="63579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198872-AC64-32E2-A6D2-17B45ACBCB44}"/>
              </a:ext>
            </a:extLst>
          </p:cNvPr>
          <p:cNvSpPr txBox="1"/>
          <p:nvPr/>
        </p:nvSpPr>
        <p:spPr>
          <a:xfrm>
            <a:off x="-2343664" y="1462217"/>
            <a:ext cx="2322752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Faça uma animação rápida de um carro correndo, quando o carro correr os “cards” vão virar e mostrar as velocidades da banda larga corporativa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C8B9BFD-47D3-E135-D167-300A9B4D0D77}"/>
              </a:ext>
            </a:extLst>
          </p:cNvPr>
          <p:cNvSpPr/>
          <p:nvPr/>
        </p:nvSpPr>
        <p:spPr>
          <a:xfrm>
            <a:off x="2089108" y="2650309"/>
            <a:ext cx="1574157" cy="14931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C1C51DF-7930-90FB-3571-C5FF781FAE5B}"/>
              </a:ext>
            </a:extLst>
          </p:cNvPr>
          <p:cNvSpPr txBox="1"/>
          <p:nvPr/>
        </p:nvSpPr>
        <p:spPr>
          <a:xfrm>
            <a:off x="2310475" y="3166044"/>
            <a:ext cx="1131425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10 Mb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0A5E653-EA90-A349-BF33-FC5A0C4976F1}"/>
              </a:ext>
            </a:extLst>
          </p:cNvPr>
          <p:cNvSpPr/>
          <p:nvPr/>
        </p:nvSpPr>
        <p:spPr>
          <a:xfrm>
            <a:off x="4208735" y="2650309"/>
            <a:ext cx="1574157" cy="14931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F9CC26-DE68-7205-DBD4-09D7D2BEDA7A}"/>
              </a:ext>
            </a:extLst>
          </p:cNvPr>
          <p:cNvSpPr txBox="1"/>
          <p:nvPr/>
        </p:nvSpPr>
        <p:spPr>
          <a:xfrm>
            <a:off x="4430102" y="3166044"/>
            <a:ext cx="1131425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40 Mb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5A0DBA0-67A1-A1FF-C0C0-8FD95C20004F}"/>
              </a:ext>
            </a:extLst>
          </p:cNvPr>
          <p:cNvSpPr/>
          <p:nvPr/>
        </p:nvSpPr>
        <p:spPr>
          <a:xfrm>
            <a:off x="6328362" y="2652332"/>
            <a:ext cx="1574157" cy="14931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F122F4F-CABD-07BD-3D59-F31DA680D24D}"/>
              </a:ext>
            </a:extLst>
          </p:cNvPr>
          <p:cNvSpPr txBox="1"/>
          <p:nvPr/>
        </p:nvSpPr>
        <p:spPr>
          <a:xfrm>
            <a:off x="6549729" y="3168067"/>
            <a:ext cx="1131425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70 Mb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D24D76A-F111-6ED5-49E1-D158DAE77B32}"/>
              </a:ext>
            </a:extLst>
          </p:cNvPr>
          <p:cNvSpPr/>
          <p:nvPr/>
        </p:nvSpPr>
        <p:spPr>
          <a:xfrm>
            <a:off x="8447989" y="2650309"/>
            <a:ext cx="1574157" cy="14931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88E334B-DAA9-DBCE-767E-2B1BA603F297}"/>
              </a:ext>
            </a:extLst>
          </p:cNvPr>
          <p:cNvSpPr txBox="1"/>
          <p:nvPr/>
        </p:nvSpPr>
        <p:spPr>
          <a:xfrm>
            <a:off x="8615656" y="3166044"/>
            <a:ext cx="1238821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140 Mb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BD649CA-6C2A-23C9-F279-9DAAD97E7C2B}"/>
              </a:ext>
            </a:extLst>
          </p:cNvPr>
          <p:cNvSpPr/>
          <p:nvPr/>
        </p:nvSpPr>
        <p:spPr>
          <a:xfrm>
            <a:off x="1290159" y="2177437"/>
            <a:ext cx="9611682" cy="24229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8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7534ED21-2993-9010-5942-A0F84F0EE963}"/>
              </a:ext>
            </a:extLst>
          </p:cNvPr>
          <p:cNvSpPr/>
          <p:nvPr/>
        </p:nvSpPr>
        <p:spPr>
          <a:xfrm>
            <a:off x="-20912" y="994526"/>
            <a:ext cx="10960443" cy="3114643"/>
          </a:xfrm>
          <a:custGeom>
            <a:avLst/>
            <a:gdLst>
              <a:gd name="csX0" fmla="*/ 0 w 10354962"/>
              <a:gd name="csY0" fmla="*/ 2873137 h 3114643"/>
              <a:gd name="csX1" fmla="*/ 1112108 w 10354962"/>
              <a:gd name="csY1" fmla="*/ 2848424 h 3114643"/>
              <a:gd name="csX2" fmla="*/ 2409567 w 10354962"/>
              <a:gd name="csY2" fmla="*/ 167008 h 3114643"/>
              <a:gd name="csX3" fmla="*/ 3867665 w 10354962"/>
              <a:gd name="csY3" fmla="*/ 512997 h 3114643"/>
              <a:gd name="csX4" fmla="*/ 5165124 w 10354962"/>
              <a:gd name="csY4" fmla="*/ 2391224 h 3114643"/>
              <a:gd name="csX5" fmla="*/ 5548184 w 10354962"/>
              <a:gd name="csY5" fmla="*/ 2749570 h 3114643"/>
              <a:gd name="csX6" fmla="*/ 10354962 w 10354962"/>
              <a:gd name="csY6" fmla="*/ 2749570 h 31146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354962" h="3114643">
                <a:moveTo>
                  <a:pt x="0" y="2873137"/>
                </a:moveTo>
                <a:cubicBezTo>
                  <a:pt x="355257" y="3086291"/>
                  <a:pt x="710514" y="3299446"/>
                  <a:pt x="1112108" y="2848424"/>
                </a:cubicBezTo>
                <a:cubicBezTo>
                  <a:pt x="1513703" y="2397402"/>
                  <a:pt x="1950308" y="556246"/>
                  <a:pt x="2409567" y="167008"/>
                </a:cubicBezTo>
                <a:cubicBezTo>
                  <a:pt x="2868827" y="-222230"/>
                  <a:pt x="3408406" y="142294"/>
                  <a:pt x="3867665" y="512997"/>
                </a:cubicBezTo>
                <a:cubicBezTo>
                  <a:pt x="4326924" y="883700"/>
                  <a:pt x="4885038" y="2018462"/>
                  <a:pt x="5165124" y="2391224"/>
                </a:cubicBezTo>
                <a:cubicBezTo>
                  <a:pt x="5445210" y="2763986"/>
                  <a:pt x="4683211" y="2689846"/>
                  <a:pt x="5548184" y="2749570"/>
                </a:cubicBezTo>
                <a:cubicBezTo>
                  <a:pt x="6413157" y="2809294"/>
                  <a:pt x="8384059" y="2779432"/>
                  <a:pt x="10354962" y="274957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BE5AF5D-A8AA-6560-5686-1F97815F65B1}"/>
              </a:ext>
            </a:extLst>
          </p:cNvPr>
          <p:cNvSpPr/>
          <p:nvPr/>
        </p:nvSpPr>
        <p:spPr>
          <a:xfrm>
            <a:off x="6491417" y="2372497"/>
            <a:ext cx="3130378" cy="261963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IP </a:t>
            </a:r>
          </a:p>
          <a:p>
            <a:pPr algn="ctr"/>
            <a:r>
              <a:rPr lang="pt-BR" sz="3600" b="1" dirty="0"/>
              <a:t>DINÂMICO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C8A21A9-D6F4-016A-1BC2-C91EA9D0B733}"/>
              </a:ext>
            </a:extLst>
          </p:cNvPr>
          <p:cNvSpPr/>
          <p:nvPr/>
        </p:nvSpPr>
        <p:spPr>
          <a:xfrm>
            <a:off x="2730844" y="2372497"/>
            <a:ext cx="3130378" cy="261963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IP </a:t>
            </a:r>
          </a:p>
          <a:p>
            <a:pPr algn="ctr"/>
            <a:r>
              <a:rPr lang="pt-BR" sz="3600" b="1" dirty="0"/>
              <a:t>FIXO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33D543-E750-1680-9F41-F6FE42EED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05" b="12405"/>
          <a:stretch>
            <a:fillRect/>
          </a:stretch>
        </p:blipFill>
        <p:spPr>
          <a:xfrm>
            <a:off x="10251990" y="3324309"/>
            <a:ext cx="1569855" cy="7848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ED3513C-D612-231C-5877-E4428DEB1974}"/>
              </a:ext>
            </a:extLst>
          </p:cNvPr>
          <p:cNvSpPr txBox="1"/>
          <p:nvPr/>
        </p:nvSpPr>
        <p:spPr>
          <a:xfrm>
            <a:off x="-2343664" y="1462217"/>
            <a:ext cx="2322752" cy="923330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Faça um cabo de internet passando pelos quadros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D4045A4-F462-530A-15CC-942ACE40E5F8}"/>
              </a:ext>
            </a:extLst>
          </p:cNvPr>
          <p:cNvSpPr txBox="1"/>
          <p:nvPr/>
        </p:nvSpPr>
        <p:spPr>
          <a:xfrm>
            <a:off x="3430087" y="4992129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Mesmo endereço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5C4D869-CA62-D0E5-5730-2E8D936394B9}"/>
              </a:ext>
            </a:extLst>
          </p:cNvPr>
          <p:cNvSpPr txBox="1"/>
          <p:nvPr/>
        </p:nvSpPr>
        <p:spPr>
          <a:xfrm>
            <a:off x="7190660" y="4992129"/>
            <a:ext cx="197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Endereço diferente</a:t>
            </a:r>
          </a:p>
        </p:txBody>
      </p:sp>
    </p:spTree>
    <p:extLst>
      <p:ext uri="{BB962C8B-B14F-4D97-AF65-F5344CB8AC3E}">
        <p14:creationId xmlns:p14="http://schemas.microsoft.com/office/powerpoint/2010/main" val="61271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A402C1C-724F-7CB8-9A9E-CC8C17B29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936" y="0"/>
            <a:ext cx="6547946" cy="416285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62AB97-F387-40CE-4D34-D186F2A658BA}"/>
              </a:ext>
            </a:extLst>
          </p:cNvPr>
          <p:cNvSpPr txBox="1"/>
          <p:nvPr/>
        </p:nvSpPr>
        <p:spPr>
          <a:xfrm>
            <a:off x="4282633" y="2279088"/>
            <a:ext cx="357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Serviço com </a:t>
            </a:r>
            <a:r>
              <a:rPr lang="pt-BR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wi-fi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Nuvem 7">
            <a:extLst>
              <a:ext uri="{FF2B5EF4-FFF2-40B4-BE49-F238E27FC236}">
                <a16:creationId xmlns:a16="http://schemas.microsoft.com/office/drawing/2014/main" id="{6B6A9497-2D97-F9DE-209D-F90520B0B590}"/>
              </a:ext>
            </a:extLst>
          </p:cNvPr>
          <p:cNvSpPr/>
          <p:nvPr/>
        </p:nvSpPr>
        <p:spPr>
          <a:xfrm rot="20942227" flipH="1">
            <a:off x="2509236" y="3938678"/>
            <a:ext cx="3148314" cy="1808912"/>
          </a:xfrm>
          <a:prstGeom prst="cloud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51D503-D02F-2034-E698-EDD2578B9039}"/>
              </a:ext>
            </a:extLst>
          </p:cNvPr>
          <p:cNvSpPr txBox="1"/>
          <p:nvPr/>
        </p:nvSpPr>
        <p:spPr>
          <a:xfrm>
            <a:off x="2295106" y="4526246"/>
            <a:ext cx="357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Instalação</a:t>
            </a:r>
          </a:p>
        </p:txBody>
      </p:sp>
      <p:sp>
        <p:nvSpPr>
          <p:cNvPr id="10" name="Nuvem 9">
            <a:extLst>
              <a:ext uri="{FF2B5EF4-FFF2-40B4-BE49-F238E27FC236}">
                <a16:creationId xmlns:a16="http://schemas.microsoft.com/office/drawing/2014/main" id="{4A6382A0-9E8B-51CA-319D-193D88F7701F}"/>
              </a:ext>
            </a:extLst>
          </p:cNvPr>
          <p:cNvSpPr/>
          <p:nvPr/>
        </p:nvSpPr>
        <p:spPr>
          <a:xfrm>
            <a:off x="7375006" y="4055693"/>
            <a:ext cx="3148314" cy="1655180"/>
          </a:xfrm>
          <a:prstGeom prst="cloud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2ACFD6-6AAE-3978-3C9A-779562FA5231}"/>
              </a:ext>
            </a:extLst>
          </p:cNvPr>
          <p:cNvSpPr txBox="1"/>
          <p:nvPr/>
        </p:nvSpPr>
        <p:spPr>
          <a:xfrm>
            <a:off x="7734089" y="4529339"/>
            <a:ext cx="2430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Duas frequências simultâneas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45DEB7-B4E5-4F62-6D95-4DB301D33459}"/>
              </a:ext>
            </a:extLst>
          </p:cNvPr>
          <p:cNvSpPr txBox="1"/>
          <p:nvPr/>
        </p:nvSpPr>
        <p:spPr>
          <a:xfrm>
            <a:off x="-2343664" y="1462217"/>
            <a:ext cx="2322752" cy="2585323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ideia da tela é um roteado transmitindo informações “na nuvem”. </a:t>
            </a:r>
          </a:p>
          <a:p>
            <a:endParaRPr lang="pt-BR" dirty="0"/>
          </a:p>
          <a:p>
            <a:r>
              <a:rPr lang="pt-BR" dirty="0"/>
              <a:t>Ajuste a tela como for necessário, você não precisa se reter a essa ideia. </a:t>
            </a:r>
          </a:p>
        </p:txBody>
      </p:sp>
    </p:spTree>
    <p:extLst>
      <p:ext uri="{BB962C8B-B14F-4D97-AF65-F5344CB8AC3E}">
        <p14:creationId xmlns:p14="http://schemas.microsoft.com/office/powerpoint/2010/main" val="57420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17859-55DC-9C38-1513-F7BD82259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AC04CCE-95D9-B05E-964C-84FABEE1FF55}"/>
              </a:ext>
            </a:extLst>
          </p:cNvPr>
          <p:cNvSpPr/>
          <p:nvPr/>
        </p:nvSpPr>
        <p:spPr>
          <a:xfrm>
            <a:off x="5278056" y="2905245"/>
            <a:ext cx="6274519" cy="2451100"/>
          </a:xfrm>
          <a:prstGeom prst="round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BACFF3C5-E3E3-FFED-78E4-FB767C97D6FA}"/>
              </a:ext>
            </a:extLst>
          </p:cNvPr>
          <p:cNvSpPr/>
          <p:nvPr/>
        </p:nvSpPr>
        <p:spPr>
          <a:xfrm>
            <a:off x="4548851" y="416689"/>
            <a:ext cx="6146157" cy="1331088"/>
          </a:xfrm>
          <a:prstGeom prst="wedgeRoundRectCallout">
            <a:avLst>
              <a:gd name="adj1" fmla="val -56426"/>
              <a:gd name="adj2" fmla="val 119022"/>
              <a:gd name="adj3" fmla="val 1666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5C2545-1426-F754-A4B4-ECA3499D6370}"/>
              </a:ext>
            </a:extLst>
          </p:cNvPr>
          <p:cNvSpPr txBox="1"/>
          <p:nvPr/>
        </p:nvSpPr>
        <p:spPr>
          <a:xfrm>
            <a:off x="4121914" y="649920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Não se engane!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9B4BAF-F97D-40AB-8E38-F6FDF2B34B20}"/>
              </a:ext>
            </a:extLst>
          </p:cNvPr>
          <p:cNvSpPr txBox="1"/>
          <p:nvPr/>
        </p:nvSpPr>
        <p:spPr>
          <a:xfrm>
            <a:off x="5930616" y="3429000"/>
            <a:ext cx="5191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BLC da Claro empresas não é uma internet comum - ela é uma solução robusta que atende às necessidades críticas das empresas.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2950B6-EB2B-ABF2-207C-2FBB436F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5245"/>
            <a:ext cx="4990817" cy="32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47E5E-71CD-1B20-1A28-6E9A0766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00B7ECE3-94E5-E7F1-CAC1-2C399A7E0FE7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chemeClr val="lt1"/>
                </a:solidFill>
                <a:latin typeface="AMX Black" pitchFamily="2" charset="0"/>
              </a:rPr>
              <a:t>O BLC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FC23E6DC-F7F6-C7C9-2190-5B4D39D48F8D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83D88B79-5C40-FCDB-0BBB-7E89D89ECBF5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C19586-645D-FFE4-4E68-6AEF25AE641E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19016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16C16-D085-C453-EE71-4C209672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3989CA8-0E0C-25A0-B601-2CC194A41A60}"/>
              </a:ext>
            </a:extLst>
          </p:cNvPr>
          <p:cNvSpPr/>
          <p:nvPr/>
        </p:nvSpPr>
        <p:spPr>
          <a:xfrm>
            <a:off x="1331843" y="1186070"/>
            <a:ext cx="9137458" cy="45057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7658758-1F0A-EC69-7762-38EFFA83906E}"/>
              </a:ext>
            </a:extLst>
          </p:cNvPr>
          <p:cNvSpPr/>
          <p:nvPr/>
        </p:nvSpPr>
        <p:spPr>
          <a:xfrm>
            <a:off x="1179443" y="1033670"/>
            <a:ext cx="9137458" cy="4505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83B9F71-455D-091E-00DC-0DDA0CDDCDA0}"/>
              </a:ext>
            </a:extLst>
          </p:cNvPr>
          <p:cNvSpPr txBox="1"/>
          <p:nvPr/>
        </p:nvSpPr>
        <p:spPr>
          <a:xfrm>
            <a:off x="919045" y="1516005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Condições comerciais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F4223AA-BB13-F829-B84A-B272753F248F}"/>
              </a:ext>
            </a:extLst>
          </p:cNvPr>
          <p:cNvSpPr txBox="1"/>
          <p:nvPr/>
        </p:nvSpPr>
        <p:spPr>
          <a:xfrm>
            <a:off x="1875099" y="2801475"/>
            <a:ext cx="483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MX" pitchFamily="2" charset="77"/>
              </a:rPr>
              <a:t>Vejam a seguir o relato de dois clientes sobre condições comerciais.</a:t>
            </a:r>
          </a:p>
        </p:txBody>
      </p:sp>
      <p:pic>
        <p:nvPicPr>
          <p:cNvPr id="9" name="Gráfico 8" descr="Fechar com preenchimento sólido">
            <a:extLst>
              <a:ext uri="{FF2B5EF4-FFF2-40B4-BE49-F238E27FC236}">
                <a16:creationId xmlns:a16="http://schemas.microsoft.com/office/drawing/2014/main" id="{9BCC4D2D-B220-1E4C-4531-4C0F4F0D71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916" y="4265355"/>
            <a:ext cx="265043" cy="265043"/>
          </a:xfrm>
          <a:prstGeom prst="rect">
            <a:avLst/>
          </a:prstGeom>
        </p:spPr>
      </p:pic>
      <p:pic>
        <p:nvPicPr>
          <p:cNvPr id="11" name="Gráfico 10" descr="Caneta com preenchimento sólido">
            <a:extLst>
              <a:ext uri="{FF2B5EF4-FFF2-40B4-BE49-F238E27FC236}">
                <a16:creationId xmlns:a16="http://schemas.microsoft.com/office/drawing/2014/main" id="{E8AE7B86-4B6E-34FE-06AC-6E9F0DE2DC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732" y="3917236"/>
            <a:ext cx="487680" cy="487680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449234F-780F-9BC3-8771-94917314DB4B}"/>
              </a:ext>
            </a:extLst>
          </p:cNvPr>
          <p:cNvCxnSpPr/>
          <p:nvPr/>
        </p:nvCxnSpPr>
        <p:spPr>
          <a:xfrm flipH="1">
            <a:off x="3631096" y="4572555"/>
            <a:ext cx="3564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9D1D74FF-B610-C1EB-B222-A330DA266C88}"/>
              </a:ext>
            </a:extLst>
          </p:cNvPr>
          <p:cNvSpPr/>
          <p:nvPr/>
        </p:nvSpPr>
        <p:spPr>
          <a:xfrm>
            <a:off x="4114800" y="4121103"/>
            <a:ext cx="1577340" cy="337129"/>
          </a:xfrm>
          <a:custGeom>
            <a:avLst/>
            <a:gdLst>
              <a:gd name="csX0" fmla="*/ 0 w 1577340"/>
              <a:gd name="csY0" fmla="*/ 69897 h 337129"/>
              <a:gd name="csX1" fmla="*/ 213360 w 1577340"/>
              <a:gd name="csY1" fmla="*/ 69897 h 337129"/>
              <a:gd name="csX2" fmla="*/ 228600 w 1577340"/>
              <a:gd name="csY2" fmla="*/ 336597 h 337129"/>
              <a:gd name="csX3" fmla="*/ 556260 w 1577340"/>
              <a:gd name="csY3" fmla="*/ 85137 h 337129"/>
              <a:gd name="csX4" fmla="*/ 601980 w 1577340"/>
              <a:gd name="csY4" fmla="*/ 336597 h 337129"/>
              <a:gd name="csX5" fmla="*/ 929640 w 1577340"/>
              <a:gd name="csY5" fmla="*/ 1317 h 337129"/>
              <a:gd name="csX6" fmla="*/ 1036320 w 1577340"/>
              <a:gd name="csY6" fmla="*/ 222297 h 337129"/>
              <a:gd name="csX7" fmla="*/ 891540 w 1577340"/>
              <a:gd name="csY7" fmla="*/ 283257 h 337129"/>
              <a:gd name="csX8" fmla="*/ 982980 w 1577340"/>
              <a:gd name="csY8" fmla="*/ 130857 h 337129"/>
              <a:gd name="csX9" fmla="*/ 1181100 w 1577340"/>
              <a:gd name="csY9" fmla="*/ 191817 h 337129"/>
              <a:gd name="csX10" fmla="*/ 1577340 w 1577340"/>
              <a:gd name="csY10" fmla="*/ 260397 h 3371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77340" h="337129">
                <a:moveTo>
                  <a:pt x="0" y="69897"/>
                </a:moveTo>
                <a:cubicBezTo>
                  <a:pt x="87630" y="47672"/>
                  <a:pt x="175260" y="25447"/>
                  <a:pt x="213360" y="69897"/>
                </a:cubicBezTo>
                <a:cubicBezTo>
                  <a:pt x="251460" y="114347"/>
                  <a:pt x="171450" y="334057"/>
                  <a:pt x="228600" y="336597"/>
                </a:cubicBezTo>
                <a:cubicBezTo>
                  <a:pt x="285750" y="339137"/>
                  <a:pt x="494030" y="85137"/>
                  <a:pt x="556260" y="85137"/>
                </a:cubicBezTo>
                <a:cubicBezTo>
                  <a:pt x="618490" y="85137"/>
                  <a:pt x="539750" y="350567"/>
                  <a:pt x="601980" y="336597"/>
                </a:cubicBezTo>
                <a:cubicBezTo>
                  <a:pt x="664210" y="322627"/>
                  <a:pt x="857250" y="20367"/>
                  <a:pt x="929640" y="1317"/>
                </a:cubicBezTo>
                <a:cubicBezTo>
                  <a:pt x="1002030" y="-17733"/>
                  <a:pt x="1042670" y="175307"/>
                  <a:pt x="1036320" y="222297"/>
                </a:cubicBezTo>
                <a:cubicBezTo>
                  <a:pt x="1029970" y="269287"/>
                  <a:pt x="900430" y="298497"/>
                  <a:pt x="891540" y="283257"/>
                </a:cubicBezTo>
                <a:cubicBezTo>
                  <a:pt x="882650" y="268017"/>
                  <a:pt x="934720" y="146097"/>
                  <a:pt x="982980" y="130857"/>
                </a:cubicBezTo>
                <a:cubicBezTo>
                  <a:pt x="1031240" y="115617"/>
                  <a:pt x="1082040" y="170227"/>
                  <a:pt x="1181100" y="191817"/>
                </a:cubicBezTo>
                <a:cubicBezTo>
                  <a:pt x="1280160" y="213407"/>
                  <a:pt x="1487170" y="260397"/>
                  <a:pt x="1577340" y="26039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C32465-60D0-6D3C-2B94-E6EF42DCF0C1}"/>
              </a:ext>
            </a:extLst>
          </p:cNvPr>
          <p:cNvSpPr txBox="1"/>
          <p:nvPr/>
        </p:nvSpPr>
        <p:spPr>
          <a:xfrm>
            <a:off x="-2279373" y="1516005"/>
            <a:ext cx="2001078" cy="923330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ideia é essa pagina simular um contrato</a:t>
            </a:r>
          </a:p>
        </p:txBody>
      </p:sp>
    </p:spTree>
    <p:extLst>
      <p:ext uri="{BB962C8B-B14F-4D97-AF65-F5344CB8AC3E}">
        <p14:creationId xmlns:p14="http://schemas.microsoft.com/office/powerpoint/2010/main" val="4249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5C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24098-00D6-FA32-3B74-51267FBBF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9A8596-EA28-EADC-E60A-7BECF5C9FC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71308" y="-23026"/>
            <a:ext cx="9822431" cy="68810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537772-0B3F-5DE8-A8EB-B288C84528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0717" y="2351708"/>
            <a:ext cx="4738760" cy="4506292"/>
          </a:xfrm>
          <a:prstGeom prst="snip2DiagRect">
            <a:avLst>
              <a:gd name="adj1" fmla="val 19409"/>
              <a:gd name="adj2" fmla="val 16667"/>
            </a:avLst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D4B0C67B-C948-C446-9E13-9548D6B85E72}"/>
              </a:ext>
            </a:extLst>
          </p:cNvPr>
          <p:cNvSpPr/>
          <p:nvPr/>
        </p:nvSpPr>
        <p:spPr>
          <a:xfrm>
            <a:off x="5409478" y="730230"/>
            <a:ext cx="2449062" cy="1908313"/>
          </a:xfrm>
          <a:prstGeom prst="wedgeRoundRectCallout">
            <a:avLst>
              <a:gd name="adj1" fmla="val -48342"/>
              <a:gd name="adj2" fmla="val 78472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Condições 1">
            <a:hlinkClick r:id="" action="ppaction://media"/>
            <a:extLst>
              <a:ext uri="{FF2B5EF4-FFF2-40B4-BE49-F238E27FC236}">
                <a16:creationId xmlns:a16="http://schemas.microsoft.com/office/drawing/2014/main" id="{B6B54EC7-B4A2-855E-1B38-8F9CE456B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8085" y="1244475"/>
            <a:ext cx="908879" cy="90887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3E2079-74DE-051F-36DD-A79DFC8DF2FD}"/>
              </a:ext>
            </a:extLst>
          </p:cNvPr>
          <p:cNvSpPr txBox="1"/>
          <p:nvPr/>
        </p:nvSpPr>
        <p:spPr>
          <a:xfrm>
            <a:off x="-2279373" y="1516005"/>
            <a:ext cx="2001078" cy="2031325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cliente está mudando o local da empresa, o cenário são caixas e alguns elementos que relacionam e empresa/escritório</a:t>
            </a:r>
          </a:p>
        </p:txBody>
      </p:sp>
    </p:spTree>
    <p:extLst>
      <p:ext uri="{BB962C8B-B14F-4D97-AF65-F5344CB8AC3E}">
        <p14:creationId xmlns:p14="http://schemas.microsoft.com/office/powerpoint/2010/main" val="17098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F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24098-00D6-FA32-3B74-51267FBBF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F8A70E1-18DB-9998-EF7E-BE3F1C8224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07" r="1800"/>
          <a:stretch>
            <a:fillRect/>
          </a:stretch>
        </p:blipFill>
        <p:spPr>
          <a:xfrm>
            <a:off x="2693268" y="496457"/>
            <a:ext cx="7938338" cy="6361543"/>
          </a:xfrm>
          <a:prstGeom prst="snip2DiagRect">
            <a:avLst>
              <a:gd name="adj1" fmla="val 14374"/>
              <a:gd name="adj2" fmla="val 16667"/>
            </a:avLst>
          </a:prstGeom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D4B0C67B-C948-C446-9E13-9548D6B85E72}"/>
              </a:ext>
            </a:extLst>
          </p:cNvPr>
          <p:cNvSpPr/>
          <p:nvPr/>
        </p:nvSpPr>
        <p:spPr>
          <a:xfrm>
            <a:off x="5409478" y="730230"/>
            <a:ext cx="2449062" cy="1908313"/>
          </a:xfrm>
          <a:prstGeom prst="wedgeRoundRectCallout">
            <a:avLst>
              <a:gd name="adj1" fmla="val -48342"/>
              <a:gd name="adj2" fmla="val 78472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Condições 2">
            <a:hlinkClick r:id="" action="ppaction://media"/>
            <a:extLst>
              <a:ext uri="{FF2B5EF4-FFF2-40B4-BE49-F238E27FC236}">
                <a16:creationId xmlns:a16="http://schemas.microsoft.com/office/drawing/2014/main" id="{2F1A52F5-E8AF-E75F-3A33-AB8F79770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1058" y="1292705"/>
            <a:ext cx="898368" cy="8983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99BC2BF-7CE6-FEFF-BBB7-F958B1E6E7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6173" y="959610"/>
            <a:ext cx="4054191" cy="58983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75A7F15-6E76-6917-F3A5-1F2A11B5B768}"/>
              </a:ext>
            </a:extLst>
          </p:cNvPr>
          <p:cNvSpPr txBox="1"/>
          <p:nvPr/>
        </p:nvSpPr>
        <p:spPr>
          <a:xfrm>
            <a:off x="-3248166" y="1516005"/>
            <a:ext cx="3248166" cy="2585323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cliente está quebrando o contrato e haverá multa. Você pode retirar a lupa, porque indica “letras pequenas” e no contrato da Claro todas as clausulas são bem explicadas. Além disso, há contrato, caneta e calculadora para somar a composição da tela.</a:t>
            </a:r>
          </a:p>
        </p:txBody>
      </p:sp>
    </p:spTree>
    <p:extLst>
      <p:ext uri="{BB962C8B-B14F-4D97-AF65-F5344CB8AC3E}">
        <p14:creationId xmlns:p14="http://schemas.microsoft.com/office/powerpoint/2010/main" val="28642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2A64AC4-A6A3-5372-3D4B-57F5F641D00A}"/>
              </a:ext>
            </a:extLst>
          </p:cNvPr>
          <p:cNvSpPr/>
          <p:nvPr/>
        </p:nvSpPr>
        <p:spPr>
          <a:xfrm>
            <a:off x="887896" y="3871073"/>
            <a:ext cx="6964016" cy="9707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4F67B67-2CF5-E6B4-4A9C-5EACCF3567A9}"/>
              </a:ext>
            </a:extLst>
          </p:cNvPr>
          <p:cNvSpPr/>
          <p:nvPr/>
        </p:nvSpPr>
        <p:spPr>
          <a:xfrm>
            <a:off x="887896" y="2685048"/>
            <a:ext cx="6964016" cy="97078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7B69BF-8924-9F4A-8227-7FB4CDCBF58C}"/>
              </a:ext>
            </a:extLst>
          </p:cNvPr>
          <p:cNvSpPr txBox="1"/>
          <p:nvPr/>
        </p:nvSpPr>
        <p:spPr>
          <a:xfrm>
            <a:off x="655982" y="1407976"/>
            <a:ext cx="918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MX" pitchFamily="2" charset="77"/>
              </a:rPr>
              <a:t>Leiam as dicas e indiquem as palavras correspondentes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74B085-99CD-4639-7FE8-4C4A9438D50A}"/>
              </a:ext>
            </a:extLst>
          </p:cNvPr>
          <p:cNvSpPr txBox="1"/>
          <p:nvPr/>
        </p:nvSpPr>
        <p:spPr>
          <a:xfrm>
            <a:off x="1073425" y="2847276"/>
            <a:ext cx="62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Está previsto em contrato que caso ocorra, todo o custo é de responsabilidade do cliente.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F201AE-B782-6B73-BD96-9ADCB22C84D4}"/>
              </a:ext>
            </a:extLst>
          </p:cNvPr>
          <p:cNvSpPr txBox="1"/>
          <p:nvPr/>
        </p:nvSpPr>
        <p:spPr>
          <a:xfrm>
            <a:off x="1073425" y="4025167"/>
            <a:ext cx="62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É pago somente quando o cliente não cumpre com o prazo determinado no contrato.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C61E0D5-FE61-8744-0D2C-ACF2C12C639A}"/>
              </a:ext>
            </a:extLst>
          </p:cNvPr>
          <p:cNvGrpSpPr/>
          <p:nvPr/>
        </p:nvGrpSpPr>
        <p:grpSpPr>
          <a:xfrm>
            <a:off x="4644886" y="5403797"/>
            <a:ext cx="3207026" cy="970788"/>
            <a:chOff x="887896" y="5272346"/>
            <a:chExt cx="3207026" cy="970788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52F479C9-9ACF-7649-BEB9-4F9C3C859B4F}"/>
                </a:ext>
              </a:extLst>
            </p:cNvPr>
            <p:cNvSpPr/>
            <p:nvPr/>
          </p:nvSpPr>
          <p:spPr>
            <a:xfrm>
              <a:off x="887896" y="5272346"/>
              <a:ext cx="3207026" cy="970788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4BAFD7A-291C-B6AD-7E6D-BE4388B1B232}"/>
                </a:ext>
              </a:extLst>
            </p:cNvPr>
            <p:cNvSpPr txBox="1"/>
            <p:nvPr/>
          </p:nvSpPr>
          <p:spPr>
            <a:xfrm>
              <a:off x="1205949" y="5403797"/>
              <a:ext cx="2570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Mudança de velocidade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B49EF41-6EB9-FDF2-1199-66DC777B8395}"/>
              </a:ext>
            </a:extLst>
          </p:cNvPr>
          <p:cNvGrpSpPr/>
          <p:nvPr/>
        </p:nvGrpSpPr>
        <p:grpSpPr>
          <a:xfrm>
            <a:off x="887896" y="5403797"/>
            <a:ext cx="3207026" cy="970788"/>
            <a:chOff x="4644887" y="5272346"/>
            <a:chExt cx="3207026" cy="970788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E2E43C41-ECAE-CA21-D348-36BC4B77F60D}"/>
                </a:ext>
              </a:extLst>
            </p:cNvPr>
            <p:cNvSpPr/>
            <p:nvPr/>
          </p:nvSpPr>
          <p:spPr>
            <a:xfrm>
              <a:off x="4644887" y="5272346"/>
              <a:ext cx="3207026" cy="970788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04E2012-9145-D8DE-8A97-591F6183BD48}"/>
                </a:ext>
              </a:extLst>
            </p:cNvPr>
            <p:cNvSpPr txBox="1"/>
            <p:nvPr/>
          </p:nvSpPr>
          <p:spPr>
            <a:xfrm>
              <a:off x="5428400" y="5403797"/>
              <a:ext cx="1639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Multa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por fidelização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87CC86-1CDD-839E-5331-5BA8CF1B4ABE}"/>
              </a:ext>
            </a:extLst>
          </p:cNvPr>
          <p:cNvSpPr txBox="1"/>
          <p:nvPr/>
        </p:nvSpPr>
        <p:spPr>
          <a:xfrm>
            <a:off x="2869096" y="2315716"/>
            <a:ext cx="237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DICAS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EB2D546-8D8F-C7DA-0AEF-AC847BC1CECD}"/>
              </a:ext>
            </a:extLst>
          </p:cNvPr>
          <p:cNvSpPr/>
          <p:nvPr/>
        </p:nvSpPr>
        <p:spPr>
          <a:xfrm>
            <a:off x="8481391" y="2685048"/>
            <a:ext cx="3207026" cy="97078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7FA6D97-A240-5572-A261-F6207FDF4820}"/>
              </a:ext>
            </a:extLst>
          </p:cNvPr>
          <p:cNvSpPr/>
          <p:nvPr/>
        </p:nvSpPr>
        <p:spPr>
          <a:xfrm>
            <a:off x="8481391" y="4079614"/>
            <a:ext cx="3207026" cy="97078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2973B7-6AAB-3E72-2C0F-F75A7D2F6D4E}"/>
              </a:ext>
            </a:extLst>
          </p:cNvPr>
          <p:cNvSpPr txBox="1"/>
          <p:nvPr/>
        </p:nvSpPr>
        <p:spPr>
          <a:xfrm>
            <a:off x="1013790" y="303610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65DC078-0155-B4C1-2229-E3E2E8FD5C79}"/>
              </a:ext>
            </a:extLst>
          </p:cNvPr>
          <p:cNvSpPr txBox="1"/>
          <p:nvPr/>
        </p:nvSpPr>
        <p:spPr>
          <a:xfrm>
            <a:off x="1013790" y="416366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891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DD97E-8940-BEE8-A5AB-B7EAF5B70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9B0ADE7-9165-D577-DF0F-F55A71BD26A8}"/>
              </a:ext>
            </a:extLst>
          </p:cNvPr>
          <p:cNvSpPr/>
          <p:nvPr/>
        </p:nvSpPr>
        <p:spPr>
          <a:xfrm>
            <a:off x="887896" y="3871073"/>
            <a:ext cx="6964016" cy="9707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D2D8059-53F2-3351-A58F-A1F7AED1B9AC}"/>
              </a:ext>
            </a:extLst>
          </p:cNvPr>
          <p:cNvSpPr/>
          <p:nvPr/>
        </p:nvSpPr>
        <p:spPr>
          <a:xfrm>
            <a:off x="887896" y="2685048"/>
            <a:ext cx="6964016" cy="97078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F52731B-F118-79C6-7996-9CDBCAA5A8D7}"/>
              </a:ext>
            </a:extLst>
          </p:cNvPr>
          <p:cNvSpPr txBox="1"/>
          <p:nvPr/>
        </p:nvSpPr>
        <p:spPr>
          <a:xfrm>
            <a:off x="655982" y="1407976"/>
            <a:ext cx="918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MX" pitchFamily="2" charset="77"/>
              </a:rPr>
              <a:t>Leiam as dicas e indiquem as palavras correspondentes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DBB5DD6-8FE5-FCF1-BFA5-9C23EDA3755E}"/>
              </a:ext>
            </a:extLst>
          </p:cNvPr>
          <p:cNvSpPr txBox="1"/>
          <p:nvPr/>
        </p:nvSpPr>
        <p:spPr>
          <a:xfrm>
            <a:off x="1073425" y="2847276"/>
            <a:ext cx="62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Está previsto em contrato que caso ocorra, todo o custo é de responsabilidade do cliente.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DA3989E-85E5-3CB2-4244-673AC76A245A}"/>
              </a:ext>
            </a:extLst>
          </p:cNvPr>
          <p:cNvSpPr txBox="1"/>
          <p:nvPr/>
        </p:nvSpPr>
        <p:spPr>
          <a:xfrm>
            <a:off x="1073425" y="4025167"/>
            <a:ext cx="620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É pago somente quando o cliente não cumpre com o prazo determinado no contrato.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D6AEABD-3867-4F35-52DD-DB501C4A0FBA}"/>
              </a:ext>
            </a:extLst>
          </p:cNvPr>
          <p:cNvGrpSpPr/>
          <p:nvPr/>
        </p:nvGrpSpPr>
        <p:grpSpPr>
          <a:xfrm>
            <a:off x="8481391" y="2685048"/>
            <a:ext cx="3207026" cy="970788"/>
            <a:chOff x="887896" y="5272346"/>
            <a:chExt cx="3207026" cy="970788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9D15EC6C-E192-0AA6-D08F-9E690E00987C}"/>
                </a:ext>
              </a:extLst>
            </p:cNvPr>
            <p:cNvSpPr/>
            <p:nvPr/>
          </p:nvSpPr>
          <p:spPr>
            <a:xfrm>
              <a:off x="887896" y="5272346"/>
              <a:ext cx="3207026" cy="970788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6A4FD00-5270-2456-39F9-A37A5F54DF0B}"/>
                </a:ext>
              </a:extLst>
            </p:cNvPr>
            <p:cNvSpPr txBox="1"/>
            <p:nvPr/>
          </p:nvSpPr>
          <p:spPr>
            <a:xfrm>
              <a:off x="1205949" y="5403797"/>
              <a:ext cx="2570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Mudança de velocidade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202F838-FB93-FA5B-AEEC-2D3B326ADE75}"/>
              </a:ext>
            </a:extLst>
          </p:cNvPr>
          <p:cNvGrpSpPr/>
          <p:nvPr/>
        </p:nvGrpSpPr>
        <p:grpSpPr>
          <a:xfrm>
            <a:off x="8481391" y="4047604"/>
            <a:ext cx="3207026" cy="970788"/>
            <a:chOff x="4644887" y="5272346"/>
            <a:chExt cx="3207026" cy="970788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D8D86211-38E9-4B2B-A037-7E26B3CF3276}"/>
                </a:ext>
              </a:extLst>
            </p:cNvPr>
            <p:cNvSpPr/>
            <p:nvPr/>
          </p:nvSpPr>
          <p:spPr>
            <a:xfrm>
              <a:off x="4644887" y="5272346"/>
              <a:ext cx="3207026" cy="970788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EF27824-AE51-507F-89BF-672C1856CD0D}"/>
                </a:ext>
              </a:extLst>
            </p:cNvPr>
            <p:cNvSpPr txBox="1"/>
            <p:nvPr/>
          </p:nvSpPr>
          <p:spPr>
            <a:xfrm>
              <a:off x="5428400" y="5403797"/>
              <a:ext cx="1639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Multa</a:t>
              </a:r>
              <a:r>
                <a:rPr lang="pt-BR" dirty="0"/>
                <a:t> </a:t>
              </a:r>
              <a:r>
                <a:rPr lang="pt-BR" sz="2000" b="1" dirty="0">
                  <a:solidFill>
                    <a:schemeClr val="bg1"/>
                  </a:solidFill>
                </a:rPr>
                <a:t>por fidelização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3DC848-E3DE-007C-8C9B-7B194EB16C92}"/>
              </a:ext>
            </a:extLst>
          </p:cNvPr>
          <p:cNvSpPr txBox="1"/>
          <p:nvPr/>
        </p:nvSpPr>
        <p:spPr>
          <a:xfrm>
            <a:off x="2869096" y="2315716"/>
            <a:ext cx="237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DICAS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BABB484-8A68-A66E-CF56-3E22A5CAD24B}"/>
              </a:ext>
            </a:extLst>
          </p:cNvPr>
          <p:cNvSpPr/>
          <p:nvPr/>
        </p:nvSpPr>
        <p:spPr>
          <a:xfrm>
            <a:off x="8481391" y="2685048"/>
            <a:ext cx="3207026" cy="97078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E693FB5-AB3B-72EB-AD07-68B7F690D1E2}"/>
              </a:ext>
            </a:extLst>
          </p:cNvPr>
          <p:cNvSpPr/>
          <p:nvPr/>
        </p:nvSpPr>
        <p:spPr>
          <a:xfrm>
            <a:off x="8481391" y="4079614"/>
            <a:ext cx="3207026" cy="97078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92EF41-8E3C-B5D7-60C3-555FD316886A}"/>
              </a:ext>
            </a:extLst>
          </p:cNvPr>
          <p:cNvSpPr txBox="1"/>
          <p:nvPr/>
        </p:nvSpPr>
        <p:spPr>
          <a:xfrm>
            <a:off x="1013790" y="303610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503F7DE-049E-B2B4-2C20-EFF5AE2F06D3}"/>
              </a:ext>
            </a:extLst>
          </p:cNvPr>
          <p:cNvSpPr txBox="1"/>
          <p:nvPr/>
        </p:nvSpPr>
        <p:spPr>
          <a:xfrm>
            <a:off x="1013790" y="416366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1728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D23C4-D955-2317-47E2-2B0C671A4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0366980E-1F2F-6A50-1BAE-723AD0AC24C0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chemeClr val="lt1"/>
                </a:solidFill>
                <a:latin typeface="AMX Black" pitchFamily="2" charset="0"/>
              </a:rPr>
              <a:t>O BLC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EEDE5113-A025-A385-A35B-4E44522C4E0C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DE6DB9F7-484E-5B14-6BD5-7F3B309D9C94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solidFill>
                  <a:srgbClr val="C00000"/>
                </a:solidFill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8D85BE-297D-48D5-1703-5B3657FC22C3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32638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77BFF32F-8061-56E5-C9AA-972E4A7D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5962">
            <a:off x="7407859" y="2899995"/>
            <a:ext cx="4019049" cy="163323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A0401E5-70FB-F33B-597D-700F6DEA6171}"/>
              </a:ext>
            </a:extLst>
          </p:cNvPr>
          <p:cNvSpPr txBox="1"/>
          <p:nvPr/>
        </p:nvSpPr>
        <p:spPr>
          <a:xfrm>
            <a:off x="1313096" y="1550187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QUEM É O NOSSO CLIENTE?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F33B12-015A-D6E9-B445-89752645D8E9}"/>
              </a:ext>
            </a:extLst>
          </p:cNvPr>
          <p:cNvSpPr txBox="1"/>
          <p:nvPr/>
        </p:nvSpPr>
        <p:spPr>
          <a:xfrm>
            <a:off x="1122027" y="2861953"/>
            <a:ext cx="700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MX" pitchFamily="2" charset="77"/>
              </a:rPr>
              <a:t>Negócios de porte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F8A6A4-A7B1-1548-5378-031B225F34C7}"/>
              </a:ext>
            </a:extLst>
          </p:cNvPr>
          <p:cNvSpPr txBox="1"/>
          <p:nvPr/>
        </p:nvSpPr>
        <p:spPr>
          <a:xfrm>
            <a:off x="1596788" y="3878845"/>
            <a:ext cx="364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MX" pitchFamily="2" charset="77"/>
              </a:rPr>
              <a:t>médio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872D85-55B2-82B8-23EB-EBA983FB5096}"/>
              </a:ext>
            </a:extLst>
          </p:cNvPr>
          <p:cNvSpPr txBox="1"/>
          <p:nvPr/>
        </p:nvSpPr>
        <p:spPr>
          <a:xfrm>
            <a:off x="4294495" y="3878845"/>
            <a:ext cx="2893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MX" pitchFamily="2" charset="77"/>
              </a:rPr>
              <a:t>grande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5C219E8-E0DC-031F-DE58-5F6260C58BB1}"/>
              </a:ext>
            </a:extLst>
          </p:cNvPr>
          <p:cNvCxnSpPr>
            <a:cxnSpLocks/>
          </p:cNvCxnSpPr>
          <p:nvPr/>
        </p:nvCxnSpPr>
        <p:spPr>
          <a:xfrm>
            <a:off x="2465695" y="3741120"/>
            <a:ext cx="465388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258B49FC-18BB-4E88-E463-30C76D99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78722" y="4022940"/>
            <a:ext cx="5013278" cy="303289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ACB1633-A96C-9AD1-960E-E08F49E223B2}"/>
              </a:ext>
            </a:extLst>
          </p:cNvPr>
          <p:cNvSpPr txBox="1"/>
          <p:nvPr/>
        </p:nvSpPr>
        <p:spPr>
          <a:xfrm>
            <a:off x="3129492" y="3878845"/>
            <a:ext cx="2893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MX" pitchFamily="2" charset="77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24537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40C160A-E071-6122-CC62-603F4D9447AC}"/>
              </a:ext>
            </a:extLst>
          </p:cNvPr>
          <p:cNvSpPr txBox="1"/>
          <p:nvPr/>
        </p:nvSpPr>
        <p:spPr>
          <a:xfrm>
            <a:off x="997167" y="2767280"/>
            <a:ext cx="36703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Redes corporativas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Prestar serviço de informação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Prover conteúdo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Internet com preço competitivo e confiável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E56414-9ED6-AB55-ED45-23EA5538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11" y="595630"/>
            <a:ext cx="6240398" cy="6262370"/>
          </a:xfrm>
          <a:prstGeom prst="snip2DiagRect">
            <a:avLst>
              <a:gd name="adj1" fmla="val 23021"/>
              <a:gd name="adj2" fmla="val 16667"/>
            </a:avLst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6F167D4-80EB-F458-49C1-C3A08462B196}"/>
              </a:ext>
            </a:extLst>
          </p:cNvPr>
          <p:cNvSpPr txBox="1"/>
          <p:nvPr/>
        </p:nvSpPr>
        <p:spPr>
          <a:xfrm>
            <a:off x="683268" y="967996"/>
            <a:ext cx="3984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Empresas que precisam de:</a:t>
            </a:r>
          </a:p>
        </p:txBody>
      </p:sp>
    </p:spTree>
    <p:extLst>
      <p:ext uri="{BB962C8B-B14F-4D97-AF65-F5344CB8AC3E}">
        <p14:creationId xmlns:p14="http://schemas.microsoft.com/office/powerpoint/2010/main" val="2730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14795CDD-545D-025D-EDC4-2AA514D95121}"/>
              </a:ext>
            </a:extLst>
          </p:cNvPr>
          <p:cNvGrpSpPr/>
          <p:nvPr/>
        </p:nvGrpSpPr>
        <p:grpSpPr>
          <a:xfrm>
            <a:off x="975122" y="831828"/>
            <a:ext cx="5548508" cy="1447348"/>
            <a:chOff x="887896" y="5272346"/>
            <a:chExt cx="3207026" cy="970788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912C0338-6891-779E-A013-99D9E1D541A5}"/>
                </a:ext>
              </a:extLst>
            </p:cNvPr>
            <p:cNvSpPr/>
            <p:nvPr/>
          </p:nvSpPr>
          <p:spPr>
            <a:xfrm>
              <a:off x="887896" y="5272346"/>
              <a:ext cx="3207026" cy="970788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79E2966-1E69-CAE6-883E-74FC8EAA975C}"/>
                </a:ext>
              </a:extLst>
            </p:cNvPr>
            <p:cNvSpPr txBox="1"/>
            <p:nvPr/>
          </p:nvSpPr>
          <p:spPr>
            <a:xfrm>
              <a:off x="1205949" y="5403797"/>
              <a:ext cx="2570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76E001D-5AC1-7639-409D-55DC68046DB7}"/>
              </a:ext>
            </a:extLst>
          </p:cNvPr>
          <p:cNvSpPr txBox="1"/>
          <p:nvPr/>
        </p:nvSpPr>
        <p:spPr>
          <a:xfrm>
            <a:off x="129453" y="1144305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MX" pitchFamily="2" charset="77"/>
              </a:rPr>
              <a:t>Exemplos: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058994-86B5-96AE-40B6-BC1D058D1954}"/>
              </a:ext>
            </a:extLst>
          </p:cNvPr>
          <p:cNvSpPr txBox="1"/>
          <p:nvPr/>
        </p:nvSpPr>
        <p:spPr>
          <a:xfrm>
            <a:off x="1256082" y="2909742"/>
            <a:ext cx="6578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rgbClr val="C00000"/>
                </a:solidFill>
              </a:rPr>
              <a:t>Call</a:t>
            </a:r>
            <a:r>
              <a:rPr lang="pt-BR" sz="2000" b="1" dirty="0">
                <a:solidFill>
                  <a:srgbClr val="C00000"/>
                </a:solidFill>
              </a:rPr>
              <a:t> centers e centrais de atendimento.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rgbClr val="C00000"/>
                </a:solidFill>
              </a:rPr>
              <a:t>E-commerces</a:t>
            </a:r>
            <a:r>
              <a:rPr lang="pt-BR" sz="2000" b="1" dirty="0">
                <a:solidFill>
                  <a:srgbClr val="C00000"/>
                </a:solidFill>
              </a:rPr>
              <a:t> e marketplaces.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C00000"/>
                </a:solidFill>
              </a:rPr>
              <a:t>Bancos e instituições financeiras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C00000"/>
                </a:solidFill>
              </a:rPr>
              <a:t>Empresas de tecnologia e desenvolvimento de software.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C00000"/>
                </a:solidFill>
              </a:rPr>
              <a:t>Varejo e franquias.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C00000"/>
                </a:solidFill>
              </a:rPr>
              <a:t>Empresas de segurança e monitoramento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007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C_-_case_1">
            <a:hlinkClick r:id="" action="ppaction://media"/>
            <a:extLst>
              <a:ext uri="{FF2B5EF4-FFF2-40B4-BE49-F238E27FC236}">
                <a16:creationId xmlns:a16="http://schemas.microsoft.com/office/drawing/2014/main" id="{70ADF329-2EFC-BCF6-B65B-161ABB4F00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F39C6F0-E433-D0F5-DF08-30FC4E689C7D}"/>
              </a:ext>
            </a:extLst>
          </p:cNvPr>
          <p:cNvSpPr/>
          <p:nvPr/>
        </p:nvSpPr>
        <p:spPr>
          <a:xfrm>
            <a:off x="1291023" y="490206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A3D49A01-C6F4-B125-341A-1BA2E870B655}"/>
              </a:ext>
            </a:extLst>
          </p:cNvPr>
          <p:cNvSpPr>
            <a:spLocks/>
          </p:cNvSpPr>
          <p:nvPr/>
        </p:nvSpPr>
        <p:spPr>
          <a:xfrm>
            <a:off x="2404894" y="2070274"/>
            <a:ext cx="7096501" cy="1540552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5F13C7-72F0-C6F4-55B9-5D1F6168440A}"/>
              </a:ext>
            </a:extLst>
          </p:cNvPr>
          <p:cNvSpPr txBox="1"/>
          <p:nvPr/>
        </p:nvSpPr>
        <p:spPr>
          <a:xfrm>
            <a:off x="2302498" y="918512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Qual argumento de venda faz mais sentido para esse cliente?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FA0ED1-0436-5040-52CB-F2600969BA8F}"/>
              </a:ext>
            </a:extLst>
          </p:cNvPr>
          <p:cNvSpPr txBox="1"/>
          <p:nvPr/>
        </p:nvSpPr>
        <p:spPr>
          <a:xfrm>
            <a:off x="2641375" y="2260793"/>
            <a:ext cx="6611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 Oferecer a Banda Larga Corporativa destacando a possibilidade de aumentar a velocidade conforme a empresa cresce, sem trocar de tecnologia, além do suporte técnico especializado 24 horas, que garante resolução rápida e evita prejuízos com quedas de conexão.</a:t>
            </a:r>
          </a:p>
        </p:txBody>
      </p:sp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402B722F-7F6F-F3EB-90ED-13977AD5414E}"/>
              </a:ext>
            </a:extLst>
          </p:cNvPr>
          <p:cNvSpPr>
            <a:spLocks/>
          </p:cNvSpPr>
          <p:nvPr/>
        </p:nvSpPr>
        <p:spPr>
          <a:xfrm flipH="1">
            <a:off x="2399028" y="4325341"/>
            <a:ext cx="7096499" cy="1392183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23A6C8-474D-4758-3824-B83D37D3D2AF}"/>
              </a:ext>
            </a:extLst>
          </p:cNvPr>
          <p:cNvSpPr txBox="1"/>
          <p:nvPr/>
        </p:nvSpPr>
        <p:spPr>
          <a:xfrm>
            <a:off x="2641375" y="4561609"/>
            <a:ext cx="6488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B) Oferecer um plano de internet padrão com maior velocidade inicial, explicando que eventuais quedas são normais e que o suporte segue o prazo comum de atendimento da operadora.</a:t>
            </a:r>
          </a:p>
        </p:txBody>
      </p:sp>
    </p:spTree>
    <p:extLst>
      <p:ext uri="{BB962C8B-B14F-4D97-AF65-F5344CB8AC3E}">
        <p14:creationId xmlns:p14="http://schemas.microsoft.com/office/powerpoint/2010/main" val="74645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548293F-435C-7212-B27C-82083A196E3F}"/>
              </a:ext>
            </a:extLst>
          </p:cNvPr>
          <p:cNvSpPr txBox="1"/>
          <p:nvPr/>
        </p:nvSpPr>
        <p:spPr>
          <a:xfrm>
            <a:off x="3020465" y="1312104"/>
            <a:ext cx="64263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0" b="1" dirty="0"/>
              <a:t>BANDA LARGA</a:t>
            </a:r>
          </a:p>
          <a:p>
            <a:pPr algn="ctr"/>
            <a:r>
              <a:rPr lang="pt-BR" sz="8000" b="1" dirty="0"/>
              <a:t>CORPORATIVA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943D94-0C68-F988-0413-9947655D65C9}"/>
              </a:ext>
            </a:extLst>
          </p:cNvPr>
          <p:cNvSpPr txBox="1"/>
          <p:nvPr/>
        </p:nvSpPr>
        <p:spPr>
          <a:xfrm>
            <a:off x="4363185" y="3997639"/>
            <a:ext cx="34656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500" b="1" dirty="0"/>
              <a:t>– </a:t>
            </a:r>
            <a:r>
              <a:rPr lang="pt-BR" sz="11500" b="1" dirty="0">
                <a:solidFill>
                  <a:srgbClr val="C00000"/>
                </a:solidFill>
              </a:rPr>
              <a:t>BLC</a:t>
            </a:r>
          </a:p>
        </p:txBody>
      </p:sp>
    </p:spTree>
    <p:extLst>
      <p:ext uri="{BB962C8B-B14F-4D97-AF65-F5344CB8AC3E}">
        <p14:creationId xmlns:p14="http://schemas.microsoft.com/office/powerpoint/2010/main" val="1886665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5801E-76EE-4328-248C-15BA8149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9F0731-EA0F-5C31-59FB-3A58A4C8444E}"/>
              </a:ext>
            </a:extLst>
          </p:cNvPr>
          <p:cNvSpPr/>
          <p:nvPr/>
        </p:nvSpPr>
        <p:spPr>
          <a:xfrm>
            <a:off x="1291023" y="490206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2EF310BD-1355-BF56-638B-E5F879CD5AC8}"/>
              </a:ext>
            </a:extLst>
          </p:cNvPr>
          <p:cNvSpPr>
            <a:spLocks/>
          </p:cNvSpPr>
          <p:nvPr/>
        </p:nvSpPr>
        <p:spPr>
          <a:xfrm>
            <a:off x="2404894" y="2070274"/>
            <a:ext cx="7096501" cy="1540552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81805D-00E1-F5E7-53AF-77750A8D4619}"/>
              </a:ext>
            </a:extLst>
          </p:cNvPr>
          <p:cNvSpPr txBox="1"/>
          <p:nvPr/>
        </p:nvSpPr>
        <p:spPr>
          <a:xfrm>
            <a:off x="2302498" y="918512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Qual argumento de venda faz mais sentido para esse cliente?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132817-9C81-026C-29BE-C3BD8A3C20EB}"/>
              </a:ext>
            </a:extLst>
          </p:cNvPr>
          <p:cNvSpPr txBox="1"/>
          <p:nvPr/>
        </p:nvSpPr>
        <p:spPr>
          <a:xfrm>
            <a:off x="2641375" y="2260793"/>
            <a:ext cx="6611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A) Oferecer a Banda Larga Corporativa destacando a possibilidade de aumentar a velocidade conforme a empresa cresce, sem trocar de tecnologia, além do suporte técnico especializado 24 horas, que garante resolução rápida e evita prejuízos com quedas de conexão.</a:t>
            </a:r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FB9AE674-E3F8-E9CA-E2DD-5E0F75D96452}"/>
              </a:ext>
            </a:extLst>
          </p:cNvPr>
          <p:cNvSpPr>
            <a:spLocks/>
          </p:cNvSpPr>
          <p:nvPr/>
        </p:nvSpPr>
        <p:spPr>
          <a:xfrm flipH="1">
            <a:off x="2399028" y="4325341"/>
            <a:ext cx="7096499" cy="1392183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A380B5-30E5-D04D-3709-4EEB9080A579}"/>
              </a:ext>
            </a:extLst>
          </p:cNvPr>
          <p:cNvSpPr txBox="1"/>
          <p:nvPr/>
        </p:nvSpPr>
        <p:spPr>
          <a:xfrm>
            <a:off x="2641375" y="4561609"/>
            <a:ext cx="6488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B) Oferecer um plano de internet padrão com maior velocidade inicial, explicando que eventuais quedas são normais e que o suporte segue o prazo comum de atendimento da operadora.</a:t>
            </a:r>
          </a:p>
        </p:txBody>
      </p:sp>
    </p:spTree>
    <p:extLst>
      <p:ext uri="{BB962C8B-B14F-4D97-AF65-F5344CB8AC3E}">
        <p14:creationId xmlns:p14="http://schemas.microsoft.com/office/powerpoint/2010/main" val="2336192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C_-_case_2">
            <a:hlinkClick r:id="" action="ppaction://media"/>
            <a:extLst>
              <a:ext uri="{FF2B5EF4-FFF2-40B4-BE49-F238E27FC236}">
                <a16:creationId xmlns:a16="http://schemas.microsoft.com/office/drawing/2014/main" id="{0C830474-5A34-7E38-36A3-83AC19163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9C15623-BA62-39FA-C11E-2CEFEA9F3108}"/>
              </a:ext>
            </a:extLst>
          </p:cNvPr>
          <p:cNvSpPr/>
          <p:nvPr/>
        </p:nvSpPr>
        <p:spPr>
          <a:xfrm>
            <a:off x="1291021" y="458083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85FCA7C0-F1D0-AA2B-22F8-53CD579DF46C}"/>
              </a:ext>
            </a:extLst>
          </p:cNvPr>
          <p:cNvSpPr>
            <a:spLocks/>
          </p:cNvSpPr>
          <p:nvPr/>
        </p:nvSpPr>
        <p:spPr>
          <a:xfrm>
            <a:off x="2454124" y="2023500"/>
            <a:ext cx="7096501" cy="1750334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701A679-DC5C-E4A9-B8D6-AC479AF4DA3B}"/>
              </a:ext>
            </a:extLst>
          </p:cNvPr>
          <p:cNvSpPr txBox="1"/>
          <p:nvPr/>
        </p:nvSpPr>
        <p:spPr>
          <a:xfrm>
            <a:off x="2181616" y="919038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Qual argumento de venda faz mais sentido para esse cliente?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8BE973-222E-18F5-BE2A-9D985B038B23}"/>
              </a:ext>
            </a:extLst>
          </p:cNvPr>
          <p:cNvSpPr txBox="1"/>
          <p:nvPr/>
        </p:nvSpPr>
        <p:spPr>
          <a:xfrm>
            <a:off x="2641375" y="2101886"/>
            <a:ext cx="66118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 Oferecer a Banda Larga Corporativa destacando o link dedicado, que garante estabilidade sem oscilações, além de velocidade simétrica para melhor desempenho em sistemas e videoconferências, e IP fixo para conexões mais seguras em </a:t>
            </a:r>
            <a:r>
              <a:rPr lang="pt-BR" dirty="0" err="1"/>
              <a:t>VPNs</a:t>
            </a:r>
            <a:r>
              <a:rPr lang="pt-BR" dirty="0"/>
              <a:t> e servidores.</a:t>
            </a:r>
          </a:p>
        </p:txBody>
      </p:sp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AEFB73C7-4034-5628-D9F4-148796901BF3}"/>
              </a:ext>
            </a:extLst>
          </p:cNvPr>
          <p:cNvSpPr>
            <a:spLocks/>
          </p:cNvSpPr>
          <p:nvPr/>
        </p:nvSpPr>
        <p:spPr>
          <a:xfrm flipH="1">
            <a:off x="2399028" y="4325341"/>
            <a:ext cx="7096499" cy="1392183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224FAF-2FE9-2610-740C-58CB69D5B590}"/>
              </a:ext>
            </a:extLst>
          </p:cNvPr>
          <p:cNvSpPr txBox="1"/>
          <p:nvPr/>
        </p:nvSpPr>
        <p:spPr>
          <a:xfrm>
            <a:off x="2641374" y="4435798"/>
            <a:ext cx="6488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B) Oferecer um plano de internet compartilhada com alta velocidade de download, explicando que pequenas oscilações são comuns e que não impactam significativamente o uso de sistemas internos.</a:t>
            </a:r>
          </a:p>
        </p:txBody>
      </p:sp>
    </p:spTree>
    <p:extLst>
      <p:ext uri="{BB962C8B-B14F-4D97-AF65-F5344CB8AC3E}">
        <p14:creationId xmlns:p14="http://schemas.microsoft.com/office/powerpoint/2010/main" val="1854516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2639F-2B63-AAD5-746A-C5FF4214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A5A6125-1144-DF9F-6B22-6070E7C4A076}"/>
              </a:ext>
            </a:extLst>
          </p:cNvPr>
          <p:cNvSpPr/>
          <p:nvPr/>
        </p:nvSpPr>
        <p:spPr>
          <a:xfrm>
            <a:off x="1291021" y="458083"/>
            <a:ext cx="9851719" cy="5941833"/>
          </a:xfrm>
          <a:prstGeom prst="roundRect">
            <a:avLst/>
          </a:prstGeom>
          <a:solidFill>
            <a:schemeClr val="bg1">
              <a:lumMod val="95000"/>
              <a:alpha val="57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0EB67493-5EE3-13A1-8278-1F203A002362}"/>
              </a:ext>
            </a:extLst>
          </p:cNvPr>
          <p:cNvSpPr>
            <a:spLocks/>
          </p:cNvSpPr>
          <p:nvPr/>
        </p:nvSpPr>
        <p:spPr>
          <a:xfrm>
            <a:off x="2454124" y="2023500"/>
            <a:ext cx="7096501" cy="1750334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46AA69-ADDB-8E01-435B-4CF9ECB11113}"/>
              </a:ext>
            </a:extLst>
          </p:cNvPr>
          <p:cNvSpPr txBox="1"/>
          <p:nvPr/>
        </p:nvSpPr>
        <p:spPr>
          <a:xfrm>
            <a:off x="2181616" y="919038"/>
            <a:ext cx="782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</a:rPr>
              <a:t>Qual argumento de venda faz mais sentido para esse cliente?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2DCD68-7E18-C064-F5FB-9A179B58238A}"/>
              </a:ext>
            </a:extLst>
          </p:cNvPr>
          <p:cNvSpPr txBox="1"/>
          <p:nvPr/>
        </p:nvSpPr>
        <p:spPr>
          <a:xfrm>
            <a:off x="2641375" y="2101886"/>
            <a:ext cx="66118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A) Oferecer a Banda Larga Corporativa destacando o link dedicado, que garante estabilidade sem oscilações, além de velocidade simétrica para melhor desempenho em sistemas e videoconferências, e IP fixo para conexões mais seguras em </a:t>
            </a:r>
            <a:r>
              <a:rPr lang="pt-BR" dirty="0" err="1"/>
              <a:t>VPNs</a:t>
            </a:r>
            <a:r>
              <a:rPr lang="pt-BR" dirty="0"/>
              <a:t> e servidores.</a:t>
            </a:r>
          </a:p>
        </p:txBody>
      </p:sp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172F18EB-73F6-AC03-CF54-832324BB8115}"/>
              </a:ext>
            </a:extLst>
          </p:cNvPr>
          <p:cNvSpPr>
            <a:spLocks/>
          </p:cNvSpPr>
          <p:nvPr/>
        </p:nvSpPr>
        <p:spPr>
          <a:xfrm flipH="1">
            <a:off x="2399028" y="4325341"/>
            <a:ext cx="7096499" cy="1392183"/>
          </a:xfrm>
          <a:prstGeom prst="wedgeRoundRectCallout">
            <a:avLst>
              <a:gd name="adj1" fmla="val -56678"/>
              <a:gd name="adj2" fmla="val 78351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7B5BB5D-D6BA-872E-0EC8-71E173CAA6BA}"/>
              </a:ext>
            </a:extLst>
          </p:cNvPr>
          <p:cNvSpPr txBox="1"/>
          <p:nvPr/>
        </p:nvSpPr>
        <p:spPr>
          <a:xfrm>
            <a:off x="2641374" y="4435798"/>
            <a:ext cx="6488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B) Oferecer um plano de internet compartilhada com alta velocidade de download, explicando que pequenas oscilações são comuns e que não impactam significativamente o uso de sistemas internos.</a:t>
            </a:r>
          </a:p>
        </p:txBody>
      </p:sp>
    </p:spTree>
    <p:extLst>
      <p:ext uri="{BB962C8B-B14F-4D97-AF65-F5344CB8AC3E}">
        <p14:creationId xmlns:p14="http://schemas.microsoft.com/office/powerpoint/2010/main" val="2574587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788BD-DE17-753F-28EB-E3747338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BBD2458-2D2C-07CE-89D9-968786E8931C}"/>
              </a:ext>
            </a:extLst>
          </p:cNvPr>
          <p:cNvSpPr txBox="1"/>
          <p:nvPr/>
        </p:nvSpPr>
        <p:spPr>
          <a:xfrm>
            <a:off x="1706352" y="2413337"/>
            <a:ext cx="616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i="1">
                <a:solidFill>
                  <a:schemeClr val="bg1"/>
                </a:solidFill>
              </a:rPr>
              <a:t>Alguma dúvida?</a:t>
            </a:r>
            <a:endParaRPr lang="pt-BR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53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9DCB42E-BEFB-3D1B-9D89-F0761C3FE970}"/>
              </a:ext>
            </a:extLst>
          </p:cNvPr>
          <p:cNvSpPr txBox="1"/>
          <p:nvPr/>
        </p:nvSpPr>
        <p:spPr>
          <a:xfrm>
            <a:off x="1411151" y="915391"/>
            <a:ext cx="9644756" cy="429768"/>
          </a:xfrm>
          <a:prstGeom prst="rect">
            <a:avLst/>
          </a:prstGeom>
          <a:noFill/>
          <a:ln w="19050">
            <a:noFill/>
          </a:ln>
        </p:spPr>
        <p:txBody>
          <a:bodyPr wrap="square" lIns="120821" tIns="60406" rIns="120821" bIns="60406" rtlCol="0">
            <a:spAutoFit/>
          </a:bodyPr>
          <a:lstStyle/>
          <a:p>
            <a:pPr defTabSz="1209129">
              <a:spcAft>
                <a:spcPts val="600"/>
              </a:spcAft>
            </a:pPr>
            <a:r>
              <a:rPr lang="pt-BR" sz="2000" dirty="0">
                <a:latin typeface="AMX" pitchFamily="2" charset="0"/>
                <a:ea typeface="Quattrocento Sans"/>
                <a:cs typeface="Quattrocento Sans"/>
              </a:rPr>
              <a:t>No treinamento de hoje vimos todas as </a:t>
            </a:r>
            <a:r>
              <a:rPr lang="pt-BR" sz="2000" b="1" dirty="0">
                <a:latin typeface="AMX" pitchFamily="2" charset="0"/>
                <a:ea typeface="Quattrocento Sans"/>
                <a:cs typeface="Quattrocento Sans"/>
              </a:rPr>
              <a:t>informações sobre a Banda Larga Corporativa</a:t>
            </a:r>
            <a:r>
              <a:rPr lang="pt-BR" sz="2000" dirty="0">
                <a:latin typeface="AMX" pitchFamily="2" charset="0"/>
                <a:ea typeface="Quattrocento Sans"/>
                <a:cs typeface="Quattrocento Sans"/>
              </a:rPr>
              <a:t>!</a:t>
            </a:r>
          </a:p>
        </p:txBody>
      </p:sp>
      <p:sp>
        <p:nvSpPr>
          <p:cNvPr id="3" name="Google Shape;169;p15">
            <a:extLst>
              <a:ext uri="{FF2B5EF4-FFF2-40B4-BE49-F238E27FC236}">
                <a16:creationId xmlns:a16="http://schemas.microsoft.com/office/drawing/2014/main" id="{D2440860-28AB-27AF-880D-4A7A8F66CE05}"/>
              </a:ext>
            </a:extLst>
          </p:cNvPr>
          <p:cNvSpPr txBox="1"/>
          <p:nvPr/>
        </p:nvSpPr>
        <p:spPr>
          <a:xfrm>
            <a:off x="1532238" y="2039038"/>
            <a:ext cx="10224437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262626"/>
              </a:buClr>
              <a:buSzPts val="2000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Agora você: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Conhece todas as informações e benefícios sobre BLC;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Está apto a tirar as dúvidas dos clientes sobre as vantagens;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Sabe para quais empresas oferecer o serviço;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Tem conhecimento sobre argumento de vendas;</a:t>
            </a:r>
          </a:p>
          <a:p>
            <a:pPr marL="266700" lvl="0" indent="-266700">
              <a:spcBef>
                <a:spcPts val="600"/>
              </a:spcBef>
              <a:buClr>
                <a:srgbClr val="813036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62626"/>
                </a:solidFill>
                <a:latin typeface="AMX" pitchFamily="2" charset="0"/>
                <a:ea typeface="Calibri"/>
                <a:cs typeface="Calibri"/>
                <a:sym typeface="Calibri"/>
              </a:rPr>
              <a:t>Entende todas as regras para orientar os clientes corretamente.</a:t>
            </a:r>
          </a:p>
        </p:txBody>
      </p:sp>
    </p:spTree>
    <p:extLst>
      <p:ext uri="{BB962C8B-B14F-4D97-AF65-F5344CB8AC3E}">
        <p14:creationId xmlns:p14="http://schemas.microsoft.com/office/powerpoint/2010/main" val="6424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CEBD8-21E1-3314-E0AD-75E12736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12">
            <a:extLst>
              <a:ext uri="{FF2B5EF4-FFF2-40B4-BE49-F238E27FC236}">
                <a16:creationId xmlns:a16="http://schemas.microsoft.com/office/drawing/2014/main" id="{9B0809A6-1C78-80D3-485E-153A60AAB68D}"/>
              </a:ext>
            </a:extLst>
          </p:cNvPr>
          <p:cNvSpPr/>
          <p:nvPr/>
        </p:nvSpPr>
        <p:spPr>
          <a:xfrm>
            <a:off x="947347" y="461680"/>
            <a:ext cx="4806083" cy="4988210"/>
          </a:xfrm>
          <a:prstGeom prst="ellipse">
            <a:avLst/>
          </a:prstGeom>
          <a:gradFill>
            <a:gsLst>
              <a:gs pos="0">
                <a:schemeClr val="tx1">
                  <a:lumMod val="95000"/>
                  <a:lumOff val="5000"/>
                  <a:alpha val="58000"/>
                </a:schemeClr>
              </a:gs>
              <a:gs pos="100000">
                <a:schemeClr val="tx1">
                  <a:lumMod val="65000"/>
                  <a:lumOff val="35000"/>
                  <a:alpha val="2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pic>
        <p:nvPicPr>
          <p:cNvPr id="8" name="Imagem 7" descr="Mulher falando ao telefone celular&#10;&#10;O conteúdo gerado por IA pode estar incorreto.">
            <a:extLst>
              <a:ext uri="{FF2B5EF4-FFF2-40B4-BE49-F238E27FC236}">
                <a16:creationId xmlns:a16="http://schemas.microsoft.com/office/drawing/2014/main" id="{D43BEFDE-7368-6E5D-56CE-CB265D91E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/>
          <a:stretch/>
        </p:blipFill>
        <p:spPr>
          <a:xfrm>
            <a:off x="0" y="0"/>
            <a:ext cx="6651596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85B8DB3-F2EE-29C0-9A47-47DB3C1B5E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148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5"/>
          </a:p>
        </p:txBody>
      </p:sp>
      <p:pic>
        <p:nvPicPr>
          <p:cNvPr id="2" name="Gráfico 6">
            <a:extLst>
              <a:ext uri="{FF2B5EF4-FFF2-40B4-BE49-F238E27FC236}">
                <a16:creationId xmlns:a16="http://schemas.microsoft.com/office/drawing/2014/main" id="{EF8B77FA-52C4-AAAA-DF8F-C48EC85D36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C3C610F-960F-D056-5FFD-C0FF07F299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8ED9DFD9-E79E-D78B-52A2-8CA922F1E3E1}"/>
              </a:ext>
            </a:extLst>
          </p:cNvPr>
          <p:cNvSpPr txBox="1"/>
          <p:nvPr/>
        </p:nvSpPr>
        <p:spPr>
          <a:xfrm>
            <a:off x="6430025" y="2468119"/>
            <a:ext cx="512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noProof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  <p:grpSp>
        <p:nvGrpSpPr>
          <p:cNvPr id="22" name="Agrupar 29">
            <a:extLst>
              <a:ext uri="{FF2B5EF4-FFF2-40B4-BE49-F238E27FC236}">
                <a16:creationId xmlns:a16="http://schemas.microsoft.com/office/drawing/2014/main" id="{AD286770-6E77-7488-23FB-2A735AED62C7}"/>
              </a:ext>
            </a:extLst>
          </p:cNvPr>
          <p:cNvGrpSpPr/>
          <p:nvPr/>
        </p:nvGrpSpPr>
        <p:grpSpPr>
          <a:xfrm rot="10800000">
            <a:off x="345622" y="6103226"/>
            <a:ext cx="437889" cy="437889"/>
            <a:chOff x="827267" y="5866645"/>
            <a:chExt cx="560029" cy="560029"/>
          </a:xfrm>
        </p:grpSpPr>
        <p:sp>
          <p:nvSpPr>
            <p:cNvPr id="23" name="Elipse 30">
              <a:extLst>
                <a:ext uri="{FF2B5EF4-FFF2-40B4-BE49-F238E27FC236}">
                  <a16:creationId xmlns:a16="http://schemas.microsoft.com/office/drawing/2014/main" id="{FEC1DAF6-98F8-E489-187A-D8A7A61FDFFF}"/>
                </a:ext>
              </a:extLst>
            </p:cNvPr>
            <p:cNvSpPr/>
            <p:nvPr/>
          </p:nvSpPr>
          <p:spPr>
            <a:xfrm>
              <a:off x="827267" y="5866645"/>
              <a:ext cx="560029" cy="5600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pic>
          <p:nvPicPr>
            <p:cNvPr id="24" name="Gráfico 31">
              <a:extLst>
                <a:ext uri="{FF2B5EF4-FFF2-40B4-BE49-F238E27FC236}">
                  <a16:creationId xmlns:a16="http://schemas.microsoft.com/office/drawing/2014/main" id="{E5550553-8D2A-CA42-09A4-A3A1A32667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0131" y="6041884"/>
              <a:ext cx="114300" cy="209550"/>
            </a:xfrm>
            <a:prstGeom prst="rect">
              <a:avLst/>
            </a:prstGeom>
          </p:spPr>
        </p:pic>
      </p:grpSp>
      <p:pic>
        <p:nvPicPr>
          <p:cNvPr id="26" name="Graphic 19">
            <a:extLst>
              <a:ext uri="{FF2B5EF4-FFF2-40B4-BE49-F238E27FC236}">
                <a16:creationId xmlns:a16="http://schemas.microsoft.com/office/drawing/2014/main" id="{A435A965-FBFA-AB06-85BA-94078EF35D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025" y="6044434"/>
            <a:ext cx="1329969" cy="471534"/>
          </a:xfrm>
          <a:prstGeom prst="rect">
            <a:avLst/>
          </a:prstGeom>
        </p:spPr>
      </p:pic>
      <p:pic>
        <p:nvPicPr>
          <p:cNvPr id="27" name="Gráfico 6">
            <a:extLst>
              <a:ext uri="{FF2B5EF4-FFF2-40B4-BE49-F238E27FC236}">
                <a16:creationId xmlns:a16="http://schemas.microsoft.com/office/drawing/2014/main" id="{8078DEA0-A366-A511-A697-443361F13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025" y="601973"/>
            <a:ext cx="1819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EF5C25F-60CC-DF6A-31FC-B2840D2EB166}"/>
              </a:ext>
            </a:extLst>
          </p:cNvPr>
          <p:cNvSpPr txBox="1"/>
          <p:nvPr/>
        </p:nvSpPr>
        <p:spPr>
          <a:xfrm>
            <a:off x="1703236" y="714777"/>
            <a:ext cx="10157838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5400" dirty="0"/>
              <a:t>Sejam bem-vindos ao treinamento da Banda Larga Corporativa</a:t>
            </a:r>
            <a:r>
              <a:rPr lang="pt-BR" sz="5400" b="1" dirty="0">
                <a:solidFill>
                  <a:srgbClr val="530C05"/>
                </a:solidFill>
              </a:rPr>
              <a:t>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F8ADED-F9FD-1BBC-BFD9-87AAB2CCCCD2}"/>
              </a:ext>
            </a:extLst>
          </p:cNvPr>
          <p:cNvSpPr txBox="1"/>
          <p:nvPr/>
        </p:nvSpPr>
        <p:spPr>
          <a:xfrm>
            <a:off x="1703236" y="3008925"/>
            <a:ext cx="782826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/>
              <a:t>No treinamento de hoje, você vai ver por que o BLC é uma solução importante para empresas que precisam de conexão segura e eficaz. Além disso, irá ver como oferecer o serviço de acordo com a necessidade real de cada cliente.</a:t>
            </a:r>
          </a:p>
          <a:p>
            <a:endParaRPr lang="pt-BR" sz="2400" dirty="0"/>
          </a:p>
          <a:p>
            <a:r>
              <a:rPr lang="pt-BR" sz="2400" dirty="0"/>
              <a:t>Bom treinamento!</a:t>
            </a:r>
          </a:p>
        </p:txBody>
      </p:sp>
    </p:spTree>
    <p:extLst>
      <p:ext uri="{BB962C8B-B14F-4D97-AF65-F5344CB8AC3E}">
        <p14:creationId xmlns:p14="http://schemas.microsoft.com/office/powerpoint/2010/main" val="5494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35">
            <a:extLst>
              <a:ext uri="{FF2B5EF4-FFF2-40B4-BE49-F238E27FC236}">
                <a16:creationId xmlns:a16="http://schemas.microsoft.com/office/drawing/2014/main" id="{688F50F5-2DD0-C357-9336-03FC1EF2BFEF}"/>
              </a:ext>
            </a:extLst>
          </p:cNvPr>
          <p:cNvSpPr/>
          <p:nvPr/>
        </p:nvSpPr>
        <p:spPr>
          <a:xfrm>
            <a:off x="245328" y="1162650"/>
            <a:ext cx="11686478" cy="4488874"/>
          </a:xfrm>
          <a:prstGeom prst="roundRect">
            <a:avLst>
              <a:gd name="adj" fmla="val 3673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rgbClr val="880000">
                  <a:alpha val="8997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A0DEB03-90F4-E0C5-8C61-5DED810F4282}"/>
              </a:ext>
            </a:extLst>
          </p:cNvPr>
          <p:cNvGrpSpPr/>
          <p:nvPr/>
        </p:nvGrpSpPr>
        <p:grpSpPr>
          <a:xfrm>
            <a:off x="1556321" y="2502244"/>
            <a:ext cx="2026508" cy="1853512"/>
            <a:chOff x="824402" y="1454692"/>
            <a:chExt cx="2346791" cy="2146457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D140318-26F1-BD1C-06AC-CA0C82C3ABB0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6" name="Retângulo Arredondado 14">
                <a:extLst>
                  <a:ext uri="{FF2B5EF4-FFF2-40B4-BE49-F238E27FC236}">
                    <a16:creationId xmlns:a16="http://schemas.microsoft.com/office/drawing/2014/main" id="{9A67E2D8-D030-776A-D72F-A119901DDAA6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7" name="Retângulo Arredondado 12">
                <a:extLst>
                  <a:ext uri="{FF2B5EF4-FFF2-40B4-BE49-F238E27FC236}">
                    <a16:creationId xmlns:a16="http://schemas.microsoft.com/office/drawing/2014/main" id="{C8EC2DE4-359E-F6EE-8506-DBB07ADFA7B5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8" name="Retângulo Arredondado 9">
                <a:extLst>
                  <a:ext uri="{FF2B5EF4-FFF2-40B4-BE49-F238E27FC236}">
                    <a16:creationId xmlns:a16="http://schemas.microsoft.com/office/drawing/2014/main" id="{02595083-1D2C-4829-B778-563186C6C96E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3F9FBDB-8C55-42DE-19AC-A8E058A094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643" r="5744" b="15137"/>
            <a:stretch>
              <a:fillRect/>
            </a:stretch>
          </p:blipFill>
          <p:spPr>
            <a:xfrm>
              <a:off x="1595988" y="2077039"/>
              <a:ext cx="814659" cy="875289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4A88E42-DA18-C077-915D-5520D4EC3196}"/>
              </a:ext>
            </a:extLst>
          </p:cNvPr>
          <p:cNvGrpSpPr/>
          <p:nvPr/>
        </p:nvGrpSpPr>
        <p:grpSpPr>
          <a:xfrm>
            <a:off x="5082746" y="2502244"/>
            <a:ext cx="2026508" cy="1853512"/>
            <a:chOff x="824402" y="1454692"/>
            <a:chExt cx="2346791" cy="2146457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84F03D5-9EEF-78FA-74C6-1A948A34D60D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2" name="Retângulo Arredondado 18">
                <a:extLst>
                  <a:ext uri="{FF2B5EF4-FFF2-40B4-BE49-F238E27FC236}">
                    <a16:creationId xmlns:a16="http://schemas.microsoft.com/office/drawing/2014/main" id="{5AD688F2-7601-F605-5843-096E2DA0C879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3" name="Retângulo Arredondado 19">
                <a:extLst>
                  <a:ext uri="{FF2B5EF4-FFF2-40B4-BE49-F238E27FC236}">
                    <a16:creationId xmlns:a16="http://schemas.microsoft.com/office/drawing/2014/main" id="{1B866E55-2F8E-8F65-F9E8-ADF9469CE2D4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4" name="Retângulo Arredondado 20">
                <a:extLst>
                  <a:ext uri="{FF2B5EF4-FFF2-40B4-BE49-F238E27FC236}">
                    <a16:creationId xmlns:a16="http://schemas.microsoft.com/office/drawing/2014/main" id="{1A2290E1-7987-537B-ED63-D5AB4B24CBD5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5E7CD605-3570-CE7F-C62A-C07EB11C58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7059" b="7059"/>
            <a:stretch/>
          </p:blipFill>
          <p:spPr>
            <a:xfrm>
              <a:off x="1555236" y="2161780"/>
              <a:ext cx="852658" cy="73227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E621F29-A348-2D10-4A2A-043BF8710711}"/>
              </a:ext>
            </a:extLst>
          </p:cNvPr>
          <p:cNvGrpSpPr/>
          <p:nvPr/>
        </p:nvGrpSpPr>
        <p:grpSpPr>
          <a:xfrm>
            <a:off x="8637205" y="2502244"/>
            <a:ext cx="2026508" cy="1853512"/>
            <a:chOff x="824402" y="1454692"/>
            <a:chExt cx="2346791" cy="2146457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0E16E78-3046-17C8-EA3F-9D1F9E2C8C39}"/>
                </a:ext>
              </a:extLst>
            </p:cNvPr>
            <p:cNvGrpSpPr/>
            <p:nvPr/>
          </p:nvGrpSpPr>
          <p:grpSpPr>
            <a:xfrm>
              <a:off x="824402" y="1454692"/>
              <a:ext cx="2346791" cy="2146457"/>
              <a:chOff x="2531529" y="1120395"/>
              <a:chExt cx="2346791" cy="2146457"/>
            </a:xfrm>
          </p:grpSpPr>
          <p:sp>
            <p:nvSpPr>
              <p:cNvPr id="18" name="Retângulo Arredondado 24">
                <a:extLst>
                  <a:ext uri="{FF2B5EF4-FFF2-40B4-BE49-F238E27FC236}">
                    <a16:creationId xmlns:a16="http://schemas.microsoft.com/office/drawing/2014/main" id="{93DCD521-1797-6B2D-29FD-80266C6C1E06}"/>
                  </a:ext>
                </a:extLst>
              </p:cNvPr>
              <p:cNvSpPr/>
              <p:nvPr/>
            </p:nvSpPr>
            <p:spPr>
              <a:xfrm>
                <a:off x="2531529" y="1120395"/>
                <a:ext cx="2346791" cy="2146457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9" name="Retângulo Arredondado 25">
                <a:extLst>
                  <a:ext uri="{FF2B5EF4-FFF2-40B4-BE49-F238E27FC236}">
                    <a16:creationId xmlns:a16="http://schemas.microsoft.com/office/drawing/2014/main" id="{78937F62-DC18-94C5-1820-905B3000DB27}"/>
                  </a:ext>
                </a:extLst>
              </p:cNvPr>
              <p:cNvSpPr/>
              <p:nvPr/>
            </p:nvSpPr>
            <p:spPr>
              <a:xfrm>
                <a:off x="2712784" y="1292110"/>
                <a:ext cx="2012897" cy="1812563"/>
              </a:xfrm>
              <a:prstGeom prst="roundRect">
                <a:avLst>
                  <a:gd name="adj" fmla="val 17937"/>
                </a:avLst>
              </a:prstGeom>
              <a:solidFill>
                <a:srgbClr val="530C05">
                  <a:alpha val="4728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20" name="Retângulo Arredondado 26">
                <a:extLst>
                  <a:ext uri="{FF2B5EF4-FFF2-40B4-BE49-F238E27FC236}">
                    <a16:creationId xmlns:a16="http://schemas.microsoft.com/office/drawing/2014/main" id="{3C0FBA4C-56C8-9311-A3E2-C36E077BF373}"/>
                  </a:ext>
                </a:extLst>
              </p:cNvPr>
              <p:cNvSpPr/>
              <p:nvPr/>
            </p:nvSpPr>
            <p:spPr>
              <a:xfrm>
                <a:off x="2920676" y="1470846"/>
                <a:ext cx="1619781" cy="1443030"/>
              </a:xfrm>
              <a:prstGeom prst="roundRect">
                <a:avLst>
                  <a:gd name="adj" fmla="val 17937"/>
                </a:avLst>
              </a:prstGeom>
              <a:solidFill>
                <a:srgbClr val="530C0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5E4D1C2A-C2F9-5E13-BD90-997DD17A1B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54135" t="-8475" r="-45837" b="-17544"/>
            <a:stretch>
              <a:fillRect/>
            </a:stretch>
          </p:blipFill>
          <p:spPr>
            <a:xfrm>
              <a:off x="1467054" y="2013250"/>
              <a:ext cx="1107059" cy="1080253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4CA77F2-58EB-BCC0-ECA5-E93B36844228}"/>
              </a:ext>
            </a:extLst>
          </p:cNvPr>
          <p:cNvSpPr txBox="1"/>
          <p:nvPr/>
        </p:nvSpPr>
        <p:spPr>
          <a:xfrm>
            <a:off x="1753444" y="4547955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Abra a sua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câmera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D2013CC-1DEA-620D-FC43-F6A18AC6FED2}"/>
              </a:ext>
            </a:extLst>
          </p:cNvPr>
          <p:cNvSpPr txBox="1"/>
          <p:nvPr/>
        </p:nvSpPr>
        <p:spPr>
          <a:xfrm>
            <a:off x="5015880" y="4547956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Desative o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microfone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C830541-CE32-7DA1-5E2B-C81E21762593}"/>
              </a:ext>
            </a:extLst>
          </p:cNvPr>
          <p:cNvSpPr txBox="1"/>
          <p:nvPr/>
        </p:nvSpPr>
        <p:spPr>
          <a:xfrm>
            <a:off x="8317525" y="4547956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Para interagir, acione </a:t>
            </a:r>
          </a:p>
          <a:p>
            <a:pPr algn="ctr"/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o </a:t>
            </a:r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botão de levantar </a:t>
            </a:r>
          </a:p>
          <a:p>
            <a:pPr algn="ctr"/>
            <a:r>
              <a:rPr lang="pt-BR" sz="2000" b="1">
                <a:solidFill>
                  <a:srgbClr val="530C05"/>
                </a:solidFill>
                <a:latin typeface="AMX" pitchFamily="2" charset="77"/>
              </a:rPr>
              <a:t>a mão </a:t>
            </a:r>
            <a:r>
              <a:rPr lang="pt-BR" sz="2000">
                <a:solidFill>
                  <a:srgbClr val="530C05"/>
                </a:solidFill>
                <a:latin typeface="AMX" pitchFamily="2" charset="77"/>
              </a:rPr>
              <a:t>e aguarde.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F826EB2-1C10-C476-D4BF-9473FF187976}"/>
              </a:ext>
            </a:extLst>
          </p:cNvPr>
          <p:cNvSpPr txBox="1"/>
          <p:nvPr/>
        </p:nvSpPr>
        <p:spPr>
          <a:xfrm>
            <a:off x="2921735" y="1448201"/>
            <a:ext cx="642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>
                <a:solidFill>
                  <a:srgbClr val="530C05"/>
                </a:solidFill>
                <a:latin typeface="AMX" pitchFamily="2" charset="77"/>
              </a:rPr>
              <a:t>Combinados</a:t>
            </a:r>
          </a:p>
        </p:txBody>
      </p:sp>
    </p:spTree>
    <p:extLst>
      <p:ext uri="{BB962C8B-B14F-4D97-AF65-F5344CB8AC3E}">
        <p14:creationId xmlns:p14="http://schemas.microsoft.com/office/powerpoint/2010/main" val="27844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8C2346-CC92-3E2E-1D30-9D1FCF969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F4892F-2B23-0940-23CE-A82863CB89BC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3" name="Imagem 2" descr="Texto&#10;&#10;O conteúdo gerado por IA pode estar incorreto.">
              <a:extLst>
                <a:ext uri="{FF2B5EF4-FFF2-40B4-BE49-F238E27FC236}">
                  <a16:creationId xmlns:a16="http://schemas.microsoft.com/office/drawing/2014/main" id="{F328D410-39A6-F12A-ABA9-8A1EDB47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B7AB0AC-3DE7-05D2-C964-FF254CCF12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ECDA1F0-6ED9-9C4F-4E40-19653C39D048}"/>
              </a:ext>
            </a:extLst>
          </p:cNvPr>
          <p:cNvSpPr txBox="1"/>
          <p:nvPr/>
        </p:nvSpPr>
        <p:spPr>
          <a:xfrm>
            <a:off x="-3413619" y="5390829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WEB: </a:t>
            </a:r>
            <a:r>
              <a:rPr lang="pt-BR" b="1" dirty="0"/>
              <a:t>Adicione as animações do mapa de categorias.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83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F836-0D55-6E29-DDE2-79322105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DB8B1C-B0CD-B0A7-6939-05E768BC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90AF535-2667-22CE-5D20-4ED53FB9116A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4" name="Imagem 3" descr="Texto&#10;&#10;O conteúdo gerado por IA pode estar incorreto.">
              <a:extLst>
                <a:ext uri="{FF2B5EF4-FFF2-40B4-BE49-F238E27FC236}">
                  <a16:creationId xmlns:a16="http://schemas.microsoft.com/office/drawing/2014/main" id="{64DFFB74-C8AD-7767-527C-30FA5EAE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95149AF-9488-E6C5-AA6A-798685A933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3FA0927-56D5-3F6C-A203-2631656C32D2}"/>
              </a:ext>
            </a:extLst>
          </p:cNvPr>
          <p:cNvSpPr txBox="1"/>
          <p:nvPr/>
        </p:nvSpPr>
        <p:spPr>
          <a:xfrm>
            <a:off x="-3413619" y="5390829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WEB: </a:t>
            </a:r>
            <a:r>
              <a:rPr lang="pt-BR" b="1" dirty="0"/>
              <a:t>Adicione as animações do mapa de categorias.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9403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9ED393-1679-B243-FDC3-36585D81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32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Categoria: Conectividade</a:t>
            </a:r>
            <a:br>
              <a:rPr lang="pt-BR" dirty="0"/>
            </a:br>
            <a:r>
              <a:rPr lang="pt-BR" dirty="0"/>
              <a:t>Subcategoria: Fixa avançada</a:t>
            </a:r>
            <a:br>
              <a:rPr lang="pt-BR" dirty="0"/>
            </a:br>
            <a:r>
              <a:rPr lang="pt-BR" dirty="0"/>
              <a:t>Produto: BLC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3221F6-47D9-9FFC-DF06-BBD60C4411E3}"/>
              </a:ext>
            </a:extLst>
          </p:cNvPr>
          <p:cNvSpPr txBox="1"/>
          <p:nvPr/>
        </p:nvSpPr>
        <p:spPr>
          <a:xfrm>
            <a:off x="-3555859" y="97334"/>
            <a:ext cx="310896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DG: </a:t>
            </a:r>
            <a:r>
              <a:rPr lang="pt-BR" b="1" dirty="0"/>
              <a:t>Adicione a última camada do mapa de categorias. E destaque o produto EPL.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815FF1-6FFD-8C83-70E4-34A4DF1C33B5}"/>
              </a:ext>
            </a:extLst>
          </p:cNvPr>
          <p:cNvSpPr txBox="1"/>
          <p:nvPr/>
        </p:nvSpPr>
        <p:spPr>
          <a:xfrm>
            <a:off x="-3301859" y="5268774"/>
            <a:ext cx="31089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b="1" dirty="0">
                <a:highlight>
                  <a:srgbClr val="00FFFF"/>
                </a:highlight>
              </a:rPr>
              <a:t>WEB: </a:t>
            </a:r>
            <a:r>
              <a:rPr lang="pt-BR" b="1" dirty="0"/>
              <a:t>Adicione as animações do mapa de categorias.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6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0">
            <a:extLst>
              <a:ext uri="{FF2B5EF4-FFF2-40B4-BE49-F238E27FC236}">
                <a16:creationId xmlns:a16="http://schemas.microsoft.com/office/drawing/2014/main" id="{56C4E875-DA19-518B-FE72-E2AFD64D9D18}"/>
              </a:ext>
            </a:extLst>
          </p:cNvPr>
          <p:cNvSpPr/>
          <p:nvPr/>
        </p:nvSpPr>
        <p:spPr>
          <a:xfrm>
            <a:off x="5516879" y="2845546"/>
            <a:ext cx="5570135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O BLC</a:t>
            </a:r>
          </a:p>
        </p:txBody>
      </p:sp>
      <p:sp>
        <p:nvSpPr>
          <p:cNvPr id="3" name="Retângulo: Cantos Arredondados 11">
            <a:extLst>
              <a:ext uri="{FF2B5EF4-FFF2-40B4-BE49-F238E27FC236}">
                <a16:creationId xmlns:a16="http://schemas.microsoft.com/office/drawing/2014/main" id="{CE02ADA8-18B6-DF0A-8A98-B8CD129C3487}"/>
              </a:ext>
            </a:extLst>
          </p:cNvPr>
          <p:cNvSpPr/>
          <p:nvPr/>
        </p:nvSpPr>
        <p:spPr>
          <a:xfrm>
            <a:off x="5516881" y="3622911"/>
            <a:ext cx="5570134" cy="618211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AS REGRAS</a:t>
            </a:r>
          </a:p>
        </p:txBody>
      </p:sp>
      <p:sp>
        <p:nvSpPr>
          <p:cNvPr id="4" name="Retângulo: Cantos Arredondados 12">
            <a:extLst>
              <a:ext uri="{FF2B5EF4-FFF2-40B4-BE49-F238E27FC236}">
                <a16:creationId xmlns:a16="http://schemas.microsoft.com/office/drawing/2014/main" id="{A915CA04-2746-7CC8-2FBA-0BC2988A50F5}"/>
              </a:ext>
            </a:extLst>
          </p:cNvPr>
          <p:cNvSpPr/>
          <p:nvPr/>
        </p:nvSpPr>
        <p:spPr>
          <a:xfrm>
            <a:off x="5516881" y="4400276"/>
            <a:ext cx="5570134" cy="609598"/>
          </a:xfrm>
          <a:prstGeom prst="roundRect">
            <a:avLst>
              <a:gd name="adj" fmla="val 25040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algn="ctr"/>
            <a:r>
              <a:rPr lang="pt-BR" sz="2000" b="1" dirty="0">
                <a:latin typeface="AMX Black" pitchFamily="2" charset="0"/>
              </a:rPr>
              <a:t>COMO VENDER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0D71030-B81F-181E-784E-812CF08BECB5}"/>
              </a:ext>
            </a:extLst>
          </p:cNvPr>
          <p:cNvSpPr txBox="1"/>
          <p:nvPr/>
        </p:nvSpPr>
        <p:spPr>
          <a:xfrm>
            <a:off x="4801931" y="1688283"/>
            <a:ext cx="700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atin typeface="AMX" pitchFamily="2" charset="77"/>
              </a:rPr>
              <a:t>Vamos conversar sobre:</a:t>
            </a:r>
          </a:p>
        </p:txBody>
      </p:sp>
    </p:spTree>
    <p:extLst>
      <p:ext uri="{BB962C8B-B14F-4D97-AF65-F5344CB8AC3E}">
        <p14:creationId xmlns:p14="http://schemas.microsoft.com/office/powerpoint/2010/main" val="39999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1944</TotalTime>
  <Words>2814</Words>
  <Application>Microsoft Office PowerPoint</Application>
  <PresentationFormat>Widescreen</PresentationFormat>
  <Paragraphs>229</Paragraphs>
  <Slides>36</Slides>
  <Notes>26</Notes>
  <HiddenSlides>0</HiddenSlides>
  <MMClips>4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AMX</vt:lpstr>
      <vt:lpstr>AMX Black</vt:lpstr>
      <vt:lpstr>Aptos</vt:lpstr>
      <vt:lpstr>Arial</vt:lpstr>
      <vt:lpstr>Arial Black</vt:lpstr>
      <vt:lpstr>Calibri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Categoria: Conectividade Subcategoria: Fixa avançada Produto: BLC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Marina Araújo</cp:lastModifiedBy>
  <cp:revision>16</cp:revision>
  <dcterms:created xsi:type="dcterms:W3CDTF">2025-11-14T19:06:43Z</dcterms:created>
  <dcterms:modified xsi:type="dcterms:W3CDTF">2026-04-06T13:21:48Z</dcterms:modified>
</cp:coreProperties>
</file>