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557" r:id="rId7"/>
    <p:sldId id="558" r:id="rId8"/>
    <p:sldId id="559" r:id="rId9"/>
    <p:sldId id="560" r:id="rId10"/>
    <p:sldId id="561" r:id="rId11"/>
    <p:sldId id="564" r:id="rId12"/>
    <p:sldId id="565" r:id="rId13"/>
    <p:sldId id="566" r:id="rId14"/>
    <p:sldId id="568" r:id="rId15"/>
    <p:sldId id="570" r:id="rId16"/>
    <p:sldId id="572" r:id="rId17"/>
    <p:sldId id="571" r:id="rId18"/>
    <p:sldId id="562" r:id="rId19"/>
    <p:sldId id="575" r:id="rId20"/>
    <p:sldId id="573" r:id="rId21"/>
    <p:sldId id="574" r:id="rId22"/>
    <p:sldId id="1549" r:id="rId23"/>
    <p:sldId id="1554" r:id="rId24"/>
    <p:sldId id="563" r:id="rId25"/>
    <p:sldId id="1555" r:id="rId26"/>
    <p:sldId id="577" r:id="rId27"/>
    <p:sldId id="578" r:id="rId28"/>
    <p:sldId id="579" r:id="rId29"/>
    <p:sldId id="1550" r:id="rId30"/>
    <p:sldId id="1551" r:id="rId31"/>
    <p:sldId id="1552" r:id="rId32"/>
    <p:sldId id="1553" r:id="rId33"/>
    <p:sldId id="596" r:id="rId34"/>
    <p:sldId id="1548" r:id="rId35"/>
    <p:sldId id="319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283C7ED-59CE-427E-909F-02CA6F6B0B08}">
          <p14:sldIdLst>
            <p14:sldId id="257"/>
            <p14:sldId id="258"/>
            <p14:sldId id="259"/>
            <p14:sldId id="260"/>
            <p14:sldId id="261"/>
            <p14:sldId id="557"/>
            <p14:sldId id="558"/>
            <p14:sldId id="559"/>
            <p14:sldId id="560"/>
          </p14:sldIdLst>
        </p14:section>
        <p14:section name="O IPSAT" id="{D85084A9-33E0-4BDD-B0FB-68D9C28B75FE}">
          <p14:sldIdLst>
            <p14:sldId id="561"/>
            <p14:sldId id="564"/>
            <p14:sldId id="565"/>
            <p14:sldId id="566"/>
            <p14:sldId id="568"/>
            <p14:sldId id="570"/>
            <p14:sldId id="572"/>
            <p14:sldId id="571"/>
          </p14:sldIdLst>
        </p14:section>
        <p14:section name="AS REGRAS" id="{1CF7DC28-7B5D-4AAC-A8A6-8A2636189407}">
          <p14:sldIdLst>
            <p14:sldId id="562"/>
            <p14:sldId id="575"/>
            <p14:sldId id="573"/>
            <p14:sldId id="574"/>
            <p14:sldId id="1549"/>
            <p14:sldId id="1554"/>
          </p14:sldIdLst>
        </p14:section>
        <p14:section name="COMO VENDER" id="{4564EA67-582E-47E4-823F-0C2EF8763D62}">
          <p14:sldIdLst>
            <p14:sldId id="563"/>
            <p14:sldId id="1555"/>
            <p14:sldId id="577"/>
            <p14:sldId id="578"/>
            <p14:sldId id="579"/>
            <p14:sldId id="1550"/>
            <p14:sldId id="1551"/>
            <p14:sldId id="1552"/>
            <p14:sldId id="1553"/>
            <p14:sldId id="596"/>
            <p14:sldId id="154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905C"/>
    <a:srgbClr val="B4C7E7"/>
    <a:srgbClr val="93B15A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9BED3-E3CA-42C5-1BD2-308C8A9465BA}" v="21" dt="2026-03-27T18:02:49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6013" autoAdjust="0"/>
  </p:normalViewPr>
  <p:slideViewPr>
    <p:cSldViewPr snapToGrid="0">
      <p:cViewPr>
        <p:scale>
          <a:sx n="50" d="100"/>
          <a:sy n="50" d="100"/>
        </p:scale>
        <p:origin x="1934" y="4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44CEF-D027-4776-A0D2-42FDF27B5779}" type="datetimeFigureOut">
              <a:rPr lang="pt-BR" smtClean="0"/>
              <a:t>30/03/2026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8F9CE-1D12-403A-A38A-D246AA5DD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quando o áudio terminar dê as boas vindas aos participantes.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99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None/>
            </a:pP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Facilitador, descreva quais são as características do IPSAT. Complemente as informações que estão na tela com o tópicos abaixo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Conexão automática à internet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-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não requer autenticação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;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O serviço </a:t>
            </a: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não requer infraestrutura local de telecom.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Basta que haja energia elétrica e local para instalação da antena (externa) direcionada para o satélite </a:t>
            </a:r>
            <a:b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</a:b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 modem (interno);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 Permite a conexão de um</a:t>
            </a: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 roteador Wi-Fi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(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não fornecido com o serviço);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Permite a </a:t>
            </a: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formação de VPN (Virtual Private Network);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Disponibilidade de </a:t>
            </a:r>
            <a:r>
              <a:rPr lang="pt-BR" sz="1200" b="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99% ou mais em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toda a cobertura*.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810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o IPSAT oferece duas opções de plano: 20 Mega e 25 Mega. No plano de 20 Mega, o cliente pode atingir até 20 Mbps de download e 4 Mbps de upload, com uma franquia mensal de 55 GB para uso total de dados. Já no plano de 25 Mega, a velocidade de download pode chegar a 25 Mbps, mantendo os 4 Mbps de upload, e a franquia mensal aumenta para 65 GB.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832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os benefícios apresentados pelos clientes. Após a apresentação das falas liste, complemente as informações sobre os benefícios do IPSAT.</a:t>
            </a:r>
          </a:p>
          <a:p>
            <a:endParaRPr lang="pt-BR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Valor fixo</a:t>
            </a:r>
            <a:r>
              <a:rPr lang="pt-BR" dirty="0"/>
              <a:t>: é mensal, sem cobrança de tráfego excedente. 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Taxa de instalação: incluída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na mensalidade do serviço</a:t>
            </a:r>
            <a:endParaRPr lang="pt-BR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Autossuficiente</a:t>
            </a:r>
            <a:r>
              <a:rPr lang="pt-BR" dirty="0"/>
              <a:t>: independente de infraestrutura terrestre.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Suporte</a:t>
            </a:r>
            <a:r>
              <a:rPr lang="pt-BR" dirty="0"/>
              <a:t>: 24h por dia, 7 dias por semana. </a:t>
            </a:r>
            <a:r>
              <a:rPr lang="pt-BR" sz="1200" b="1" dirty="0">
                <a:solidFill>
                  <a:srgbClr val="FF0000"/>
                </a:solidFill>
                <a:latin typeface="AMX" pitchFamily="2" charset="0"/>
              </a:rPr>
              <a:t>0800 721 1021 - </a:t>
            </a:r>
            <a:r>
              <a:rPr lang="pt-BR" sz="1200" dirty="0">
                <a:latin typeface="AMX" pitchFamily="2" charset="0"/>
              </a:rPr>
              <a:t>Para abertura de chamados pós-venda.</a:t>
            </a:r>
            <a:endParaRPr lang="pt-BR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Flexibilidade</a:t>
            </a:r>
            <a:r>
              <a:rPr lang="pt-BR" dirty="0"/>
              <a:t>: acompanha o crescimento da empresa e pode ser expandido a qualquer momento.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Cobertura</a:t>
            </a:r>
            <a:r>
              <a:rPr lang="pt-BR" dirty="0"/>
              <a:t>: em mais de 80% dos municípios brasileiros.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Confiabilidade</a:t>
            </a:r>
            <a:r>
              <a:rPr lang="pt-BR" dirty="0"/>
              <a:t>: mais de 50 anos de experiencia em serviços satélite no Brasil, mais de 100 centos de manutenção próprios e centro de controle de satélites com certificação ISO.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847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1D877-B823-128B-B285-0D5650B57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E18AD7-4CDB-5DC8-263C-F5B4668F2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21F3AA-C77F-8002-A795-4BB9F7054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as regras. </a:t>
            </a:r>
          </a:p>
          <a:p>
            <a:endParaRPr lang="pt-BR" dirty="0"/>
          </a:p>
          <a:p>
            <a:r>
              <a:rPr lang="pt-BR" dirty="0"/>
              <a:t>Contrato:</a:t>
            </a:r>
          </a:p>
          <a:p>
            <a:endParaRPr lang="pt-BR" dirty="0"/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O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preço poderá ser alterado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se houver mudança de alíquota (constará em contrato);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O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período de fidelidade é de 36 meses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. Haverá multa em caso de rescisão antecipada do contrato;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O início do período é a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data de assinatura </a:t>
            </a:r>
            <a:b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</a:b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do contrato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;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Assistência técnica sem custo adicional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, </a:t>
            </a:r>
            <a:b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por toda a vigência do serviço;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SLA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 de disponibilidade do satélite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em contrato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26C11E-A766-A40E-F9E5-712D96F56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612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as regras. </a:t>
            </a:r>
          </a:p>
          <a:p>
            <a:endParaRPr lang="pt-BR" dirty="0"/>
          </a:p>
          <a:p>
            <a:r>
              <a:rPr lang="pt-BR" dirty="0"/>
              <a:t>Instalação:</a:t>
            </a:r>
          </a:p>
          <a:p>
            <a:endParaRPr lang="pt-BR" dirty="0"/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Necessária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verificação prévia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se o local</a:t>
            </a:r>
            <a:b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de instalação possui cobertura do serviço;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 responsabilidade de fornecer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local apropriado e disponível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para a instalação é do cliente;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Somente IP Dinâmico 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(exclusivo para cadastro Pessoa Jurídica).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090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E8D77-36FA-3EDF-6BD9-A618A6803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F91026-395F-59FC-75E9-A08D90481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1B18F6-ABA6-7FED-7691-66FF8DA41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as regras. </a:t>
            </a:r>
          </a:p>
          <a:p>
            <a:endParaRPr lang="pt-BR" dirty="0"/>
          </a:p>
          <a:p>
            <a:r>
              <a:rPr lang="pt-BR" dirty="0"/>
              <a:t>Dados:</a:t>
            </a:r>
          </a:p>
          <a:p>
            <a:endParaRPr lang="pt-BR" dirty="0"/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Há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franquia de dados mensal </a:t>
            </a:r>
            <a:b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(download + upload);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Caso a franquia seja atingida dentro do período, haverá </a:t>
            </a:r>
            <a:r>
              <a:rPr lang="pt-BR" sz="12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redução da velocidade de download</a:t>
            </a:r>
            <a:r>
              <a:rPr lang="pt-BR" sz="12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* para 1Mbps.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F7584B-C64A-0C7A-056E-4C8739C12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705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leia a atividade e explique para os participantes que eles devem ler a dica e escolher a regra que se refere a ela. </a:t>
            </a:r>
          </a:p>
          <a:p>
            <a:endParaRPr lang="pt-BR" dirty="0"/>
          </a:p>
          <a:p>
            <a:r>
              <a:rPr lang="pt-BR" dirty="0"/>
              <a:t>Abra a votação no chat. </a:t>
            </a:r>
          </a:p>
          <a:p>
            <a:endParaRPr lang="pt-BR" dirty="0"/>
          </a:p>
          <a:p>
            <a:r>
              <a:rPr lang="pt-BR" dirty="0"/>
              <a:t>Qual é a regra certa para essa dica?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Instalação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Contrato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975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92D0-9053-D05A-409E-099B44F68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CC45C40-A3C3-AC04-65AB-97C11FAEC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DD4DD8-9DC0-34FB-8BC7-8DEDF71CD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 resultado. Para quem selecionou “Contrato” acertou!</a:t>
            </a:r>
          </a:p>
          <a:p>
            <a:endParaRPr lang="pt-BR" dirty="0"/>
          </a:p>
          <a:p>
            <a:r>
              <a:rPr lang="pt-BR" dirty="0"/>
              <a:t>Se houverem muitas respostas erradas, faça uma rápida revisão de cada regra ou abra o chat para dúvidas.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0BB3B3-C6B6-3115-93FA-1065BAB3A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88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099C-1E35-9864-CFEB-B5C290DF8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72B2E6-39A5-5EA8-FA64-A003ED97F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E811929-59D2-1A51-483C-DBEC6D736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avise aos participantes que e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ntendemos do que se trata a solução IPSAT, mas para quais clientes é indicada?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5F6D7E-63AD-7E33-3A6B-AC6DDB806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931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o perfil das empresas que são atendidas pelo IPSAT envolve a necessidade de ter acesso a internet em locais remotos, onde não há infraestrutura terrestre da </a:t>
            </a:r>
            <a:r>
              <a:rPr lang="pt-BR" dirty="0" err="1"/>
              <a:t>telecom</a:t>
            </a:r>
            <a:r>
              <a:rPr lang="pt-BR" dirty="0"/>
              <a:t> ou que precisam de alta disponibilidade de internet, sem a possibilidade de instabilidade.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84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Calibri"/>
                <a:ea typeface="Calibri"/>
                <a:cs typeface="Calibri"/>
              </a:rPr>
              <a:t>Facilitador</a:t>
            </a:r>
            <a:r>
              <a:rPr lang="en-US">
                <a:latin typeface="Calibri"/>
                <a:ea typeface="Calibri"/>
                <a:cs typeface="Calibri"/>
              </a:rPr>
              <a:t>: </a:t>
            </a:r>
            <a:r>
              <a:rPr lang="en-US" err="1">
                <a:latin typeface="Calibri"/>
                <a:ea typeface="Calibri"/>
                <a:cs typeface="Calibri"/>
              </a:rPr>
              <a:t>Relembre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os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combinados</a:t>
            </a:r>
            <a:r>
              <a:rPr lang="en-US">
                <a:latin typeface="Calibri"/>
                <a:ea typeface="Calibri"/>
                <a:cs typeface="Calibri"/>
              </a:rPr>
              <a:t> junto </a:t>
            </a:r>
            <a:r>
              <a:rPr lang="en-US" err="1">
                <a:latin typeface="Calibri"/>
                <a:ea typeface="Calibri"/>
                <a:cs typeface="Calibri"/>
              </a:rPr>
              <a:t>ao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grupo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E787-2C99-464E-AE90-AA763E101C4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56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os exemplos de empresas que entram no perfil citado anteriormente.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Mas lembre-se de citar uma informação importante: “</a:t>
            </a:r>
            <a:r>
              <a:rPr lang="pt-BR" sz="2800" b="1" dirty="0">
                <a:solidFill>
                  <a:schemeClr val="bg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Para regiões com cobertura de sinal móvel, priorize venda de Internet Móvel (Claro internet </a:t>
            </a:r>
            <a:r>
              <a:rPr lang="pt-BR" sz="2800" b="1" dirty="0" err="1">
                <a:solidFill>
                  <a:schemeClr val="bg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wi-fi</a:t>
            </a:r>
            <a:r>
              <a:rPr lang="pt-BR" sz="2800" b="1" dirty="0">
                <a:solidFill>
                  <a:schemeClr val="bg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).”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76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cada um dos tópicos da construção dos argumentos de venda. </a:t>
            </a:r>
          </a:p>
          <a:p>
            <a:endParaRPr lang="pt-BR" dirty="0"/>
          </a:p>
          <a:p>
            <a:pPr marL="228600" indent="-228600">
              <a:buAutoNum type="arabicPeriod"/>
            </a:pPr>
            <a:r>
              <a:rPr lang="pt-BR" dirty="0"/>
              <a:t>Identifique o cliente:</a:t>
            </a:r>
          </a:p>
          <a:p>
            <a:pPr marL="0" indent="0">
              <a:buNone/>
            </a:pPr>
            <a:r>
              <a:rPr lang="pt-BR" dirty="0"/>
              <a:t>Onde ele se localiza?</a:t>
            </a:r>
          </a:p>
          <a:p>
            <a:pPr marL="0" indent="0">
              <a:buNone/>
            </a:pPr>
            <a:r>
              <a:rPr lang="pt-BR" dirty="0"/>
              <a:t>Tem estrutura física/</a:t>
            </a:r>
            <a:r>
              <a:rPr lang="pt-BR" dirty="0" err="1"/>
              <a:t>telecom</a:t>
            </a:r>
            <a:r>
              <a:rPr lang="pt-BR" dirty="0"/>
              <a:t>?</a:t>
            </a:r>
          </a:p>
          <a:p>
            <a:pPr marL="0" indent="0">
              <a:buNone/>
            </a:pPr>
            <a:r>
              <a:rPr lang="pt-BR" dirty="0"/>
              <a:t>É um negócio que não pode sofrer oscilação como bancos?</a:t>
            </a:r>
          </a:p>
          <a:p>
            <a:endParaRPr lang="pt-BR" dirty="0"/>
          </a:p>
          <a:p>
            <a:r>
              <a:rPr lang="pt-BR" dirty="0"/>
              <a:t>2. </a:t>
            </a:r>
            <a:r>
              <a:rPr lang="pt-BR" dirty="0" err="1"/>
              <a:t>Contecte</a:t>
            </a:r>
            <a:r>
              <a:rPr lang="pt-BR" dirty="0"/>
              <a:t> cliente e solução:</a:t>
            </a:r>
          </a:p>
          <a:p>
            <a:r>
              <a:rPr lang="pt-BR" dirty="0"/>
              <a:t>Identificou que o cliente precisa do IPSAT para ter acesso a internet? Então apresente a nossa solução. </a:t>
            </a:r>
          </a:p>
          <a:p>
            <a:endParaRPr lang="pt-BR" dirty="0"/>
          </a:p>
          <a:p>
            <a:r>
              <a:rPr lang="pt-BR" dirty="0"/>
              <a:t>3. Apresente os benefícios: </a:t>
            </a:r>
          </a:p>
          <a:p>
            <a:r>
              <a:rPr lang="pt-BR" dirty="0"/>
              <a:t>O vendedor deve escolher </a:t>
            </a:r>
            <a:r>
              <a:rPr lang="pt-BR" b="1" dirty="0"/>
              <a:t>o benefício mais relevante</a:t>
            </a:r>
            <a:r>
              <a:rPr lang="pt-BR" dirty="0"/>
              <a:t> para aquele cliente:</a:t>
            </a:r>
          </a:p>
          <a:p>
            <a:r>
              <a:rPr lang="pt-BR" b="1" dirty="0"/>
              <a:t>Sem infraestrutura →</a:t>
            </a:r>
            <a:r>
              <a:rPr lang="pt-BR" dirty="0"/>
              <a:t> Autossuficiência + Cobertura </a:t>
            </a:r>
          </a:p>
          <a:p>
            <a:r>
              <a:rPr lang="pt-BR" b="1" dirty="0"/>
              <a:t>Operação não pode parar →</a:t>
            </a:r>
            <a:r>
              <a:rPr lang="pt-BR" dirty="0"/>
              <a:t> Suporte 24/7 + Confiabilidade </a:t>
            </a:r>
          </a:p>
          <a:p>
            <a:r>
              <a:rPr lang="pt-BR" b="1" dirty="0"/>
              <a:t>Custo imprevisível →</a:t>
            </a:r>
            <a:r>
              <a:rPr lang="pt-BR" dirty="0"/>
              <a:t> Valor fixo </a:t>
            </a:r>
          </a:p>
          <a:p>
            <a:r>
              <a:rPr lang="pt-BR" b="1" dirty="0"/>
              <a:t>Empresa crescendo →</a:t>
            </a:r>
            <a:r>
              <a:rPr lang="pt-BR" dirty="0"/>
              <a:t> Flexibilidade </a:t>
            </a:r>
          </a:p>
          <a:p>
            <a:r>
              <a:rPr lang="pt-BR" b="1" dirty="0"/>
              <a:t>Dificuldade de implantação →</a:t>
            </a:r>
            <a:r>
              <a:rPr lang="pt-BR" dirty="0"/>
              <a:t> Instalação já incluída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solidFill>
                  <a:schemeClr val="bg1"/>
                </a:solidFill>
              </a:rPr>
              <a:t>4. Traduza o benefício em impacto real</a:t>
            </a:r>
            <a:endParaRPr lang="pt-BR" b="0" dirty="0"/>
          </a:p>
          <a:p>
            <a:r>
              <a:rPr lang="pt-BR" dirty="0"/>
              <a:t>Mostre o efeito prático (o que muda na rotina do cliente).</a:t>
            </a:r>
          </a:p>
          <a:p>
            <a:r>
              <a:rPr lang="pt-BR" dirty="0"/>
              <a:t>Exemplos: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“Você não fica mais dependente da infraestrutura da região.”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“Sua operação continua funcionando, sem risco de parar.”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“Você sabe exatamente quanto vai pagar todo mês.”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“Pode crescer sem precisar trocar de solução.”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861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dê play no áudio e leia o enunciado e as alternativas para os participantes. Em seguida, disponibilize a atividade em formato de votação, para os participantes compartilharem os seus conhecimentos.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a) “O IPSAT é ideal pro seu hotel, porque tem cobertura em regiões remotas e funciona via satélite, sem depender da infraestrutura local. Além disso, é uma solução confiável, garantindo uma experiência melhor para os seus hóspedes.”</a:t>
            </a:r>
          </a:p>
          <a:p>
            <a:r>
              <a:rPr lang="pt-BR" dirty="0"/>
              <a:t>b) “O IPSAT é uma ótima escolha porque permite expandir o serviço conforme o crescimento do hotel, acompanhando a evolução do negócio.”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454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a alternativa “A” está alinhada com o relato do cliente, destacando a independência de infraestrutura e o suporte contínuo, que garantem a continuidade da operação. Enquanto a alternativa “B” não considera o contexto do cliente, que está em uma área remota. Focar apenas em expandir o negócio não resolve é característica que se oferece do produto, mas um resultado das soluções apresentadas na alternativa “A”.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423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dê play no áudio e leia o enunciado e as alternativas para os participantes. Em seguida, disponibilize a atividade em formato de votação, para os participantes compartilharem os seus conhecimentos.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a) “O IPSAT é uma boa opção porque tem valor fixo mensal e ajuda a controlar melhor os custos com internet na empresa.”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b) “O IPSAT é ideal para esse cenário, porque funciona via satélite e não depende da infraestrutura da região. Além disso, oferece alta disponibilidade, suporte 24 horas e uma solução confiável para manter sua operação sempre conectada.”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066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a alternativa “B” atende diretamente o desafio descrito pelo o cliente, destacando suporte contínuo e flexibilidade, essenciais para quem depende da conexão e está em expansão. Enquanto a alternativa “A” apesar de ser um benefício real, o controle de custos não é a principal dor apresentada pelo cliente neste cenário. É necessário que o vendedor escute e atenda o pedido do cliente.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452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08065-966D-B5A3-5A36-AEDC983B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90160B-9C6D-FCC4-8171-2DFB6EA10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70BCCE-1492-F0B6-CD50-63BAAF788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traga um alívio no texto. Chegou a hora de finalizar o treinamento e todos ficam felizes com mais uma etapa se finalizando. Certo? Passe essa mensagem aos participantes e abra a oportunidade de tiraram as últimas dúvidas do treinamento.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505060-6E7C-6009-DB93-79F8E18B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6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o mapa das categorias com a história a seguir.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Toda empresa é um organismo vivo: ela precisa se comunicar, operar, proteger seus dados, evoluir e crescer com segurança. Cada decisão é uma peça que sustenta esse movimento — e é exatamente aqui que entram os produtos da </a:t>
            </a:r>
            <a:r>
              <a:rPr lang="pt-BR" b="0" dirty="0"/>
              <a:t>Claro empresas.</a:t>
            </a:r>
          </a:p>
          <a:p>
            <a:endParaRPr lang="pt-BR" dirty="0"/>
          </a:p>
          <a:p>
            <a:r>
              <a:rPr lang="pt-BR" dirty="0"/>
              <a:t>Para simplificar esse universo de possibilidades, a </a:t>
            </a:r>
            <a:r>
              <a:rPr lang="pt-BR" b="0" dirty="0"/>
              <a:t>Claro empresas </a:t>
            </a:r>
            <a:r>
              <a:rPr lang="pt-BR" dirty="0"/>
              <a:t>organiza seu portfólio em um mapa que ajuda a localizar os serviços de acordo com o que a empresa do cliente realmente precisa. </a:t>
            </a:r>
            <a:r>
              <a:rPr lang="pt-BR" b="0" dirty="0"/>
              <a:t>Ele é dividido </a:t>
            </a:r>
            <a:r>
              <a:rPr lang="pt-BR" dirty="0"/>
              <a:t>em duas grandes forças que sustentam a transformação dos negócios: Conectividade e Soluções Digitais.</a:t>
            </a:r>
          </a:p>
          <a:p>
            <a:endParaRPr lang="pt-BR" dirty="0"/>
          </a:p>
          <a:p>
            <a:r>
              <a:rPr lang="pt-BR" dirty="0"/>
              <a:t>De um lado, a categoria Conectividade, que conecta pessoas, unidades, sistemas e operações. Do outro, </a:t>
            </a:r>
            <a:r>
              <a:rPr lang="pt-BR" b="0" dirty="0"/>
              <a:t>Soluções Digitais, que impulsiona a produtividade</a:t>
            </a:r>
            <a:r>
              <a:rPr lang="pt-BR" dirty="0"/>
              <a:t>, segurança, inteligência e inovação. Juntas, essas duas categorias formam um ecossistema completo, pensado para atender </a:t>
            </a:r>
            <a:r>
              <a:rPr lang="pt-BR" b="0" dirty="0" err="1"/>
              <a:t>PMEs</a:t>
            </a:r>
            <a:r>
              <a:rPr lang="pt-BR" b="0" dirty="0"/>
              <a:t> </a:t>
            </a:r>
            <a:r>
              <a:rPr lang="pt-BR" dirty="0"/>
              <a:t>de forma estratégica, integrada e sob medida.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83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Siga explicando o mapa das categorias, agora apresentando brevemente as subcategorias.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As categorias de Conectividade e Soluções Digitais se desdobram em subcategorias que organizam os produtos do portfólio de acordo com </a:t>
            </a:r>
            <a:r>
              <a:rPr lang="pt-BR" b="0" dirty="0"/>
              <a:t>a área de demanda dos clientes, facilitando a identificação rápida da solução mais adequada para cada cenário.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68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a subcategoria do treinamento.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Conheça a subcategoria </a:t>
            </a:r>
            <a:r>
              <a:rPr lang="pt-BR" b="1" dirty="0"/>
              <a:t>Fixa Avançada</a:t>
            </a:r>
            <a:r>
              <a:rPr lang="pt-BR" dirty="0"/>
              <a:t>, que reúne produtos </a:t>
            </a:r>
            <a:r>
              <a:rPr lang="pt-BR" b="1" dirty="0"/>
              <a:t>de conectividade e comunicação corporativa voltados a garantir desempenho, disponibilidade e integração entre unidades e operações do negócio.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7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68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aos participantes que eles tiverem o primeiro “contato” com o cliente deles. Empresários em áreas remotas em que não há recursos telecom.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55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7B686-99CC-3FC4-586E-B6BDC994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D00F73-D4D9-B6A6-502E-C2FF5E5E4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C9188AE-F028-38DD-EEED-FD0E9D659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com o IPSAT </a:t>
            </a:r>
            <a:r>
              <a:rPr lang="pt-BR" sz="1200" dirty="0">
                <a:latin typeface="AMX" pitchFamily="2" charset="0"/>
                <a:sym typeface="Quattrocento Sans"/>
              </a:rPr>
              <a:t>a</a:t>
            </a:r>
            <a:r>
              <a:rPr lang="pt-BR" sz="1200" dirty="0">
                <a:latin typeface="AMX" pitchFamily="2" charset="0"/>
                <a:ea typeface="Quattrocento Sans"/>
                <a:cs typeface="Quattrocento Sans"/>
                <a:sym typeface="Quattrocento Sans"/>
              </a:rPr>
              <a:t> empresa do cliente se conectada com o mundo com alta estabilidade em lugares remotos e sem infraestrutura de </a:t>
            </a:r>
            <a:r>
              <a:rPr lang="pt-BR" sz="1200" dirty="0" err="1">
                <a:latin typeface="AMX" pitchFamily="2" charset="0"/>
                <a:ea typeface="Quattrocento Sans"/>
                <a:cs typeface="Quattrocento Sans"/>
                <a:sym typeface="Quattrocento Sans"/>
              </a:rPr>
              <a:t>telecom</a:t>
            </a:r>
            <a:r>
              <a:rPr lang="pt-BR" sz="1200" dirty="0">
                <a:latin typeface="AMX" pitchFamily="2" charset="0"/>
                <a:ea typeface="Quattrocento Sans"/>
                <a:cs typeface="Quattrocento Sans"/>
                <a:sym typeface="Quattrocento Sans"/>
              </a:rPr>
              <a:t>, porque é via satélite, ampliando o alcance do negócio. </a:t>
            </a:r>
            <a:r>
              <a:rPr lang="pt-BR" sz="1200" dirty="0">
                <a:solidFill>
                  <a:schemeClr val="dk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Esse é um serviço de acesso à internet banda larga via satélite, usando a tecnologia Banda Ka. </a:t>
            </a:r>
            <a:endParaRPr lang="pt-BR" sz="1200" dirty="0">
              <a:latin typeface="AMX" pitchFamily="2" charset="0"/>
              <a:ea typeface="Quattrocento Sans"/>
              <a:cs typeface="Quattrocento Sans"/>
              <a:sym typeface="Quattrocento Sans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D55D2D-69A8-803D-E47A-70B760742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42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0"/>
                <a:sym typeface="Quattrocento Sans"/>
              </a:rPr>
              <a:t>Apresente o vídeo para os participantes. Que explicará a topologia do IPSAT e a definição da Banda Ka.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0"/>
              <a:sym typeface="Quattrocento Sans"/>
            </a:endParaRPr>
          </a:p>
          <a:p>
            <a:r>
              <a:rPr lang="pt-BR" dirty="0"/>
              <a:t>Explique que o satélite envia sinal para as gateways, que por sua vez transmitem para os spot </a:t>
            </a:r>
            <a:r>
              <a:rPr lang="pt-BR" dirty="0" err="1"/>
              <a:t>beams</a:t>
            </a:r>
            <a:r>
              <a:rPr lang="pt-BR" dirty="0"/>
              <a:t> que repassam o sinal para os clientes. </a:t>
            </a:r>
          </a:p>
          <a:p>
            <a:endParaRPr lang="pt-BR" dirty="0"/>
          </a:p>
          <a:p>
            <a:r>
              <a:rPr lang="pt-BR" dirty="0"/>
              <a:t>Spot </a:t>
            </a:r>
            <a:r>
              <a:rPr lang="pt-BR" dirty="0" err="1"/>
              <a:t>beams</a:t>
            </a:r>
            <a:r>
              <a:rPr lang="pt-BR" dirty="0"/>
              <a:t>: </a:t>
            </a:r>
          </a:p>
          <a:p>
            <a:r>
              <a:rPr lang="pt-BR" dirty="0"/>
              <a:t>“Sinais de satélite altamente focados em áreas geográficas específicas, em vez de cobrir grandes regiões como os feixes tradicionais. ”</a:t>
            </a:r>
          </a:p>
          <a:p>
            <a:endParaRPr lang="pt-BR" dirty="0"/>
          </a:p>
          <a:p>
            <a:r>
              <a:rPr lang="pt-BR" dirty="0"/>
              <a:t>Gateways: </a:t>
            </a:r>
          </a:p>
          <a:p>
            <a:r>
              <a:rPr lang="pt-BR" dirty="0"/>
              <a:t>S</a:t>
            </a:r>
            <a:r>
              <a:rPr lang="pt-BR" dirty="0">
                <a:latin typeface="AMX" pitchFamily="2" charset="0"/>
                <a:sym typeface="Quattrocento Sans"/>
              </a:rPr>
              <a:t>ão responsáveis por receber e transmitir o sinal recebido do satélite para o cliente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57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8F70C-D027-39F4-249D-D8FE87248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ECB108-A3FE-98B8-5CE0-3D315FF7A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2E0AC3-348F-0772-083D-7D31EAE5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30/03/2026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967B1-26B8-0818-9A19-32491F92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31517-8F7C-777A-F541-6B92E2F5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61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99F62-FEFE-DF08-ADE1-3BE66A03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222B60-4829-1248-55AA-1DE669CF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30/03/2026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8E72D1-C64F-1A23-2E9B-127ACEB9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5C8695-68A0-C15C-60DD-A8F6428A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22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30/03/2026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54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3795305-C7A9-636B-2BCF-A0F6D01DDFAB}"/>
              </a:ext>
            </a:extLst>
          </p:cNvPr>
          <p:cNvSpPr txBox="1"/>
          <p:nvPr/>
        </p:nvSpPr>
        <p:spPr>
          <a:xfrm>
            <a:off x="3854245" y="501445"/>
            <a:ext cx="6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IPSAT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7DE923-B3AB-C851-ED7B-3856E37601B6}"/>
              </a:ext>
            </a:extLst>
          </p:cNvPr>
          <p:cNvSpPr txBox="1"/>
          <p:nvPr/>
        </p:nvSpPr>
        <p:spPr>
          <a:xfrm>
            <a:off x="2807109" y="870777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Marina Araújo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189FBEE4-5E8B-9527-BF54-99BAEFAE0E5C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O IPSAT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A349DFB0-1557-1003-8E7E-D30EDED2A2C7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5F9ECFBA-41C7-0161-F2E6-25D1FE50443D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FDC6E9-7928-8F1E-BB57-221D3E3E659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20775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6EAC679-089F-D310-6460-28A7F8CF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"/>
          <a:stretch>
            <a:fillRect/>
          </a:stretch>
        </p:blipFill>
        <p:spPr>
          <a:xfrm>
            <a:off x="0" y="2986705"/>
            <a:ext cx="6311272" cy="38712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ACC876-ADFD-08AD-2B79-B9811A0B97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2276" y="4149801"/>
            <a:ext cx="1943100" cy="1828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5DD0B1-8788-66C1-3BE2-5CC850F682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1" r="6492"/>
          <a:stretch>
            <a:fillRect/>
          </a:stretch>
        </p:blipFill>
        <p:spPr>
          <a:xfrm>
            <a:off x="6240934" y="2986705"/>
            <a:ext cx="5951066" cy="387129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FD7AE0-AD53-6A61-A7F8-5B007BD69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6916">
            <a:off x="4969701" y="153179"/>
            <a:ext cx="1087767" cy="108776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03EB6D0-F949-BF7F-6105-25C943D8EB0E}"/>
              </a:ext>
            </a:extLst>
          </p:cNvPr>
          <p:cNvSpPr txBox="1"/>
          <p:nvPr/>
        </p:nvSpPr>
        <p:spPr>
          <a:xfrm>
            <a:off x="7620000" y="9144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Não, esse não é o treinamento que você está pensando.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703620-C7B2-20BE-AA7F-08653C372555}"/>
              </a:ext>
            </a:extLst>
          </p:cNvPr>
          <p:cNvSpPr txBox="1"/>
          <p:nvPr/>
        </p:nvSpPr>
        <p:spPr>
          <a:xfrm>
            <a:off x="-2804160" y="83403"/>
            <a:ext cx="2804160" cy="6463308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Considere essa e as duas próximas páginas como uma única animação.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Ambiente a animação em uma fazenda com gado. O satélite no céu vai mudar de posição. O fazendeiro vai aparecer junto com o texto da próxima página.</a:t>
            </a:r>
          </a:p>
          <a:p>
            <a:endParaRPr lang="pt-BR" dirty="0"/>
          </a:p>
          <a:p>
            <a:r>
              <a:rPr lang="pt-BR" dirty="0"/>
              <a:t>Na terceira parte da animação mude o satélite de lugar novamente e apresente o nome do produto por inteiro. </a:t>
            </a:r>
          </a:p>
          <a:p>
            <a:endParaRPr lang="pt-BR" dirty="0"/>
          </a:p>
          <a:p>
            <a:r>
              <a:rPr lang="pt-BR" dirty="0"/>
              <a:t>A animação não deve durar mais do que 5 segundos. </a:t>
            </a:r>
          </a:p>
          <a:p>
            <a:endParaRPr lang="pt-BR" dirty="0"/>
          </a:p>
          <a:p>
            <a:r>
              <a:rPr lang="pt-BR" dirty="0"/>
              <a:t>2 </a:t>
            </a:r>
            <a:r>
              <a:rPr lang="pt-BR" dirty="0" err="1"/>
              <a:t>seg</a:t>
            </a:r>
            <a:r>
              <a:rPr lang="pt-BR" dirty="0"/>
              <a:t> para a primeira tela</a:t>
            </a:r>
          </a:p>
          <a:p>
            <a:r>
              <a:rPr lang="pt-BR" dirty="0"/>
              <a:t>1 </a:t>
            </a:r>
            <a:r>
              <a:rPr lang="pt-BR" dirty="0" err="1"/>
              <a:t>seg</a:t>
            </a:r>
            <a:r>
              <a:rPr lang="pt-BR" dirty="0"/>
              <a:t> para a segunda</a:t>
            </a:r>
          </a:p>
          <a:p>
            <a:r>
              <a:rPr lang="pt-BR" dirty="0"/>
              <a:t>2 </a:t>
            </a:r>
            <a:r>
              <a:rPr lang="pt-BR" dirty="0" err="1"/>
              <a:t>seg</a:t>
            </a:r>
            <a:r>
              <a:rPr lang="pt-BR" dirty="0"/>
              <a:t> para a terceira</a:t>
            </a:r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7C2C70A2-6E1E-71EF-29B2-3A550A617382}"/>
              </a:ext>
            </a:extLst>
          </p:cNvPr>
          <p:cNvSpPr/>
          <p:nvPr/>
        </p:nvSpPr>
        <p:spPr>
          <a:xfrm rot="2191758">
            <a:off x="3719919" y="1093087"/>
            <a:ext cx="1819534" cy="1481301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70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1D533-6DAB-859F-FB7A-23B5FE6B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28EC3C8-D64E-0DCA-A118-612FB8B7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"/>
          <a:stretch>
            <a:fillRect/>
          </a:stretch>
        </p:blipFill>
        <p:spPr>
          <a:xfrm>
            <a:off x="0" y="2986705"/>
            <a:ext cx="6311272" cy="38712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7DDCA27-7C40-FEA9-8040-805CE667B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065">
            <a:off x="947382" y="186667"/>
            <a:ext cx="1087767" cy="10877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B133708-5E71-7B64-A6C5-06D917DC96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32276" y="4149801"/>
            <a:ext cx="1943100" cy="1828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440872-C5C1-5891-D3A3-94CBDAEDD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1" r="6492"/>
          <a:stretch>
            <a:fillRect/>
          </a:stretch>
        </p:blipFill>
        <p:spPr>
          <a:xfrm>
            <a:off x="6240934" y="2986705"/>
            <a:ext cx="5951066" cy="3871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F4184C-462F-366C-F305-B0A9B57716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94588" y="1757681"/>
            <a:ext cx="4454860" cy="43963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8413A1-31EE-9043-AB33-0FA0F31F560A}"/>
              </a:ext>
            </a:extLst>
          </p:cNvPr>
          <p:cNvSpPr txBox="1"/>
          <p:nvPr/>
        </p:nvSpPr>
        <p:spPr>
          <a:xfrm>
            <a:off x="6654800" y="407385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Agora sim!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778AD8-4FB3-96CF-D492-8F1E71945941}"/>
              </a:ext>
            </a:extLst>
          </p:cNvPr>
          <p:cNvSpPr txBox="1"/>
          <p:nvPr/>
        </p:nvSpPr>
        <p:spPr>
          <a:xfrm>
            <a:off x="6654800" y="1033487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C00000"/>
                </a:solidFill>
              </a:rPr>
              <a:t>IPSAT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BD6DDFDC-100D-484F-1D22-B525B7D70250}"/>
              </a:ext>
            </a:extLst>
          </p:cNvPr>
          <p:cNvSpPr/>
          <p:nvPr/>
        </p:nvSpPr>
        <p:spPr>
          <a:xfrm rot="19207552">
            <a:off x="1391699" y="1043176"/>
            <a:ext cx="1819534" cy="153199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7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27AB-C364-36E5-8253-A41353CCF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965B67A-C2F4-E53C-E4EA-BDD610EA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"/>
          <a:stretch>
            <a:fillRect/>
          </a:stretch>
        </p:blipFill>
        <p:spPr>
          <a:xfrm>
            <a:off x="0" y="2986705"/>
            <a:ext cx="6311272" cy="38712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2A7467-955C-9F34-98EC-80D7A6B57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7640">
            <a:off x="967703" y="794363"/>
            <a:ext cx="1087767" cy="10877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AE9DD9-6561-841E-C4FF-64730FCF6A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32276" y="4149801"/>
            <a:ext cx="1943100" cy="1828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1C6CA5-3685-1DBF-DB42-722BD824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1" r="6492"/>
          <a:stretch>
            <a:fillRect/>
          </a:stretch>
        </p:blipFill>
        <p:spPr>
          <a:xfrm>
            <a:off x="6240934" y="2986705"/>
            <a:ext cx="5951066" cy="3871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D6FAA6C-9DD1-6B6F-E489-CA27CE84C8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94588" y="1757681"/>
            <a:ext cx="4454860" cy="4396354"/>
          </a:xfrm>
          <a:prstGeom prst="rect">
            <a:avLst/>
          </a:prstGeom>
        </p:spPr>
      </p:pic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91C21CD7-853D-4167-9567-F095566F5850}"/>
              </a:ext>
            </a:extLst>
          </p:cNvPr>
          <p:cNvSpPr/>
          <p:nvPr/>
        </p:nvSpPr>
        <p:spPr>
          <a:xfrm rot="16200000">
            <a:off x="4848821" y="-2243457"/>
            <a:ext cx="1819534" cy="7217864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E8547B-13D5-396C-EA88-15E1A58E5DA0}"/>
              </a:ext>
            </a:extLst>
          </p:cNvPr>
          <p:cNvSpPr txBox="1"/>
          <p:nvPr/>
        </p:nvSpPr>
        <p:spPr>
          <a:xfrm>
            <a:off x="2898788" y="994816"/>
            <a:ext cx="466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AMX Black" pitchFamily="2" charset="0"/>
                <a:sym typeface="Quattrocento Sans"/>
              </a:rPr>
              <a:t>Banda Larga Satelital |</a:t>
            </a:r>
            <a:endParaRPr lang="pt-BR" sz="36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AA4C43-7BEF-B7CF-F8BA-401E1586576B}"/>
              </a:ext>
            </a:extLst>
          </p:cNvPr>
          <p:cNvSpPr txBox="1"/>
          <p:nvPr/>
        </p:nvSpPr>
        <p:spPr>
          <a:xfrm>
            <a:off x="6762924" y="703965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C00000"/>
                </a:solidFill>
              </a:rPr>
              <a:t>IPSAT</a:t>
            </a:r>
          </a:p>
        </p:txBody>
      </p:sp>
    </p:spTree>
    <p:extLst>
      <p:ext uri="{BB962C8B-B14F-4D97-AF65-F5344CB8AC3E}">
        <p14:creationId xmlns:p14="http://schemas.microsoft.com/office/powerpoint/2010/main" val="271124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video-ai-720 Veja o Caminho do Sinal IPSAT em 50s 2026-03-26">
            <a:hlinkClick r:id="" action="ppaction://media"/>
            <a:extLst>
              <a:ext uri="{FF2B5EF4-FFF2-40B4-BE49-F238E27FC236}">
                <a16:creationId xmlns:a16="http://schemas.microsoft.com/office/drawing/2014/main" id="{B5E05354-7685-3FDD-35D4-D3A740383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2FC24D7-D519-283E-B2AF-D0235B255BB5}"/>
              </a:ext>
            </a:extLst>
          </p:cNvPr>
          <p:cNvSpPr/>
          <p:nvPr/>
        </p:nvSpPr>
        <p:spPr>
          <a:xfrm>
            <a:off x="203985" y="489395"/>
            <a:ext cx="6713024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Topologia do IPSAT e Banda Ka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2650A5A-D637-79A3-612B-59E7FC805D03}"/>
              </a:ext>
            </a:extLst>
          </p:cNvPr>
          <p:cNvSpPr/>
          <p:nvPr/>
        </p:nvSpPr>
        <p:spPr>
          <a:xfrm>
            <a:off x="11579839" y="1439654"/>
            <a:ext cx="2628900" cy="14537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Considerar somente o texto, o vídeo será refeito!</a:t>
            </a:r>
          </a:p>
        </p:txBody>
      </p:sp>
    </p:spTree>
    <p:extLst>
      <p:ext uri="{BB962C8B-B14F-4D97-AF65-F5344CB8AC3E}">
        <p14:creationId xmlns:p14="http://schemas.microsoft.com/office/powerpoint/2010/main" val="23504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D7D9DFA-3001-C860-44D8-F37DF18C9E67}"/>
              </a:ext>
            </a:extLst>
          </p:cNvPr>
          <p:cNvSpPr/>
          <p:nvPr/>
        </p:nvSpPr>
        <p:spPr>
          <a:xfrm>
            <a:off x="-221942" y="2254928"/>
            <a:ext cx="3577701" cy="1091954"/>
          </a:xfrm>
          <a:prstGeom prst="roundRect">
            <a:avLst/>
          </a:prstGeom>
          <a:noFill/>
          <a:ln w="28575">
            <a:solidFill>
              <a:srgbClr val="8130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94B8FA1-B6D5-C99D-5C27-E5441132E134}"/>
              </a:ext>
            </a:extLst>
          </p:cNvPr>
          <p:cNvSpPr/>
          <p:nvPr/>
        </p:nvSpPr>
        <p:spPr>
          <a:xfrm>
            <a:off x="-221943" y="3712925"/>
            <a:ext cx="3577701" cy="1091954"/>
          </a:xfrm>
          <a:prstGeom prst="roundRect">
            <a:avLst/>
          </a:prstGeom>
          <a:noFill/>
          <a:ln w="28575">
            <a:solidFill>
              <a:srgbClr val="8130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169;p15">
            <a:extLst>
              <a:ext uri="{FF2B5EF4-FFF2-40B4-BE49-F238E27FC236}">
                <a16:creationId xmlns:a16="http://schemas.microsoft.com/office/drawing/2014/main" id="{0DCA4A14-DD1B-B863-E9CF-36F62245DE50}"/>
              </a:ext>
            </a:extLst>
          </p:cNvPr>
          <p:cNvSpPr txBox="1"/>
          <p:nvPr/>
        </p:nvSpPr>
        <p:spPr>
          <a:xfrm>
            <a:off x="4489680" y="1961341"/>
            <a:ext cx="6999248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Conexão automática </a:t>
            </a: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à internet;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O serviço </a:t>
            </a: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não requer infraestrutura local de </a:t>
            </a:r>
            <a:r>
              <a:rPr lang="pt-BR" sz="2000" b="1" dirty="0" err="1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telecom</a:t>
            </a: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Permite a conexão de um </a:t>
            </a: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roteador Wi-Fi;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Permite a </a:t>
            </a: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formação de VPN </a:t>
            </a: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(</a:t>
            </a: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Virtual Private Network</a:t>
            </a: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);</a:t>
            </a:r>
          </a:p>
          <a:p>
            <a:pPr marL="177800" lvl="0" indent="-177800">
              <a:spcBef>
                <a:spcPts val="12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Disponibilidade de </a:t>
            </a:r>
            <a:r>
              <a:rPr lang="pt-BR" sz="20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99% ou mais </a:t>
            </a: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em toda a cobertura*. </a:t>
            </a:r>
          </a:p>
        </p:txBody>
      </p:sp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3ABB716-7273-E4B4-99C4-EBD53D27F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1" t="6537" r="8401" b="62060"/>
          <a:stretch/>
        </p:blipFill>
        <p:spPr>
          <a:xfrm>
            <a:off x="1636342" y="2473889"/>
            <a:ext cx="2088000" cy="598420"/>
          </a:xfrm>
          <a:prstGeom prst="rect">
            <a:avLst/>
          </a:prstGeom>
        </p:spPr>
      </p:pic>
      <p:pic>
        <p:nvPicPr>
          <p:cNvPr id="8" name="Imagem 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6440A78-8453-0C9B-9231-9BEB4F824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</a:blip>
          <a:srcRect l="3253" t="60319" r="9939" b="12195"/>
          <a:stretch/>
        </p:blipFill>
        <p:spPr>
          <a:xfrm>
            <a:off x="1627464" y="3977196"/>
            <a:ext cx="2088000" cy="5237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2DBBBE-CA17-6FA3-9814-862675FCBBFC}"/>
              </a:ext>
            </a:extLst>
          </p:cNvPr>
          <p:cNvSpPr/>
          <p:nvPr/>
        </p:nvSpPr>
        <p:spPr>
          <a:xfrm>
            <a:off x="216342" y="824899"/>
            <a:ext cx="5879658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" pitchFamily="2" charset="0"/>
              </a:rPr>
              <a:t>Características: </a:t>
            </a:r>
            <a:r>
              <a:rPr lang="pt-BR" sz="3200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Produto</a:t>
            </a:r>
            <a:endParaRPr lang="pt-BR" sz="3200" dirty="0">
              <a:solidFill>
                <a:schemeClr val="tx1"/>
              </a:solidFill>
              <a:latin typeface="AMX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1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E98FDA5-74F9-FD21-379F-0C5808AF0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17462"/>
              </p:ext>
            </p:extLst>
          </p:nvPr>
        </p:nvGraphicFramePr>
        <p:xfrm>
          <a:off x="1056000" y="2324030"/>
          <a:ext cx="10080000" cy="2353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87683680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558566239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384565484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01136737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+mn-ea"/>
                          <a:cs typeface="Calibri" panose="020F0502020204030204" pitchFamily="34" charset="0"/>
                        </a:rPr>
                        <a:t>Modalidade</a:t>
                      </a:r>
                      <a:endParaRPr kumimoji="0" lang="pt-BR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609" marR="8260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3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+mn-ea"/>
                          <a:cs typeface="Calibri" panose="020F0502020204030204" pitchFamily="34" charset="0"/>
                        </a:rPr>
                        <a:t>Velocidade Máxima de Download</a:t>
                      </a:r>
                      <a:endParaRPr kumimoji="0" lang="pt-BR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609" marR="8260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3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+mn-ea"/>
                          <a:cs typeface="Calibri" panose="020F0502020204030204" pitchFamily="34" charset="0"/>
                        </a:rPr>
                        <a:t>Velocidade Máxima de Upload</a:t>
                      </a:r>
                      <a:endParaRPr kumimoji="0" lang="pt-BR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609" marR="8260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3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Franquia de dados (</a:t>
                      </a:r>
                      <a:r>
                        <a:rPr kumimoji="0" lang="pt-BR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down</a:t>
                      </a: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+ </a:t>
                      </a:r>
                      <a:r>
                        <a:rPr kumimoji="0" lang="pt-BR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up</a:t>
                      </a: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82609" marR="8260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3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3592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IPSAT 20 Mega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20Mbps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4Mbps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55GB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63734"/>
                  </a:ext>
                </a:extLst>
              </a:tr>
              <a:tr h="733073"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IPSAT 25 Mega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25Mbps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4Mbps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5068" rtl="0" eaLnBrk="1" fontAlgn="auto" latinLnBrk="0" hangingPunct="1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65GB</a:t>
                      </a:r>
                    </a:p>
                  </a:txBody>
                  <a:tcPr marL="22771" marR="22771" marT="22771" marB="227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50851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73508F6-A15A-C729-D98B-9F785DB0B1BE}"/>
              </a:ext>
            </a:extLst>
          </p:cNvPr>
          <p:cNvSpPr txBox="1"/>
          <p:nvPr/>
        </p:nvSpPr>
        <p:spPr>
          <a:xfrm>
            <a:off x="2911366" y="4976667"/>
            <a:ext cx="6369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sz="1800" dirty="0">
                <a:latin typeface="AMX" pitchFamily="2" charset="0"/>
              </a:rPr>
              <a:t>Consulte o book do produto para verificar valores e ofertas!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A572889-86F0-1400-73A6-094DFAD5757B}"/>
              </a:ext>
            </a:extLst>
          </p:cNvPr>
          <p:cNvSpPr/>
          <p:nvPr/>
        </p:nvSpPr>
        <p:spPr>
          <a:xfrm>
            <a:off x="216342" y="824899"/>
            <a:ext cx="5879658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 Black" pitchFamily="2" charset="0"/>
              </a:rPr>
              <a:t>Características: </a:t>
            </a:r>
            <a:r>
              <a:rPr lang="pt-BR" sz="3200" dirty="0">
                <a:solidFill>
                  <a:schemeClr val="tx1"/>
                </a:solidFill>
                <a:latin typeface="AMX" pitchFamily="2" charset="0"/>
                <a:sym typeface="Quattrocento Sans"/>
              </a:rPr>
              <a:t>Velocidade</a:t>
            </a:r>
            <a:endParaRPr lang="pt-BR" sz="3200" dirty="0">
              <a:solidFill>
                <a:schemeClr val="tx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D258-A7B2-94CB-E938-B61C1082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B430CE-C265-CCFA-773D-0D8CF1F12991}"/>
              </a:ext>
            </a:extLst>
          </p:cNvPr>
          <p:cNvSpPr txBox="1"/>
          <p:nvPr/>
        </p:nvSpPr>
        <p:spPr>
          <a:xfrm>
            <a:off x="756587" y="624651"/>
            <a:ext cx="4667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atin typeface="AMX Black" pitchFamily="2" charset="0"/>
                <a:sym typeface="Quattrocento Sans"/>
              </a:rPr>
              <a:t>Benefícios</a:t>
            </a:r>
            <a:endParaRPr lang="pt-BR" sz="66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6FD4D3-7ADC-6935-C266-2AB59D0010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91"/>
          <a:stretch>
            <a:fillRect/>
          </a:stretch>
        </p:blipFill>
        <p:spPr>
          <a:xfrm>
            <a:off x="0" y="2986705"/>
            <a:ext cx="6311272" cy="38712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435EE3-2E5E-9A6E-388D-5F949046DC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91" r="6492"/>
          <a:stretch>
            <a:fillRect/>
          </a:stretch>
        </p:blipFill>
        <p:spPr>
          <a:xfrm>
            <a:off x="6240934" y="2986705"/>
            <a:ext cx="5951066" cy="38712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A2853C-8BBF-6BCE-6F74-7D25BB7B13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flipH="1">
            <a:off x="11930" y="3572634"/>
            <a:ext cx="3108537" cy="22905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7357CBA-2FBB-67C7-657C-4B90610FCA0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948377" y="5135958"/>
            <a:ext cx="2951549" cy="152643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08DFC71-49D9-2A94-005D-21CBBA11FA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071533" y="4032032"/>
            <a:ext cx="2840121" cy="208170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42B8723-1980-1574-4901-73025E1C44E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flipH="1">
            <a:off x="6143147" y="5185857"/>
            <a:ext cx="639305" cy="51138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CFBEEF0-3BAE-28D6-1A02-A48D8585DFE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495569" y="5138031"/>
            <a:ext cx="808713" cy="76114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7B3F29-397B-A34D-A689-AACB5D12A67D}"/>
              </a:ext>
            </a:extLst>
          </p:cNvPr>
          <p:cNvSpPr txBox="1"/>
          <p:nvPr/>
        </p:nvSpPr>
        <p:spPr>
          <a:xfrm>
            <a:off x="-2804160" y="83403"/>
            <a:ext cx="2804160" cy="1754326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Faça um cenário com três clientes: celeiro, pasto com gado e hotel-fazenda. </a:t>
            </a:r>
          </a:p>
          <a:p>
            <a:endParaRPr lang="pt-BR" dirty="0"/>
          </a:p>
          <a:p>
            <a:r>
              <a:rPr lang="pt-BR" dirty="0"/>
              <a:t>Para cada um deles tem um áudio. </a:t>
            </a:r>
          </a:p>
        </p:txBody>
      </p:sp>
      <p:sp>
        <p:nvSpPr>
          <p:cNvPr id="17" name="Balão de Fala: Retângulo com Cantos Arredondados 16">
            <a:extLst>
              <a:ext uri="{FF2B5EF4-FFF2-40B4-BE49-F238E27FC236}">
                <a16:creationId xmlns:a16="http://schemas.microsoft.com/office/drawing/2014/main" id="{440F4533-5C70-7BB3-3F85-86CE11963CB2}"/>
              </a:ext>
            </a:extLst>
          </p:cNvPr>
          <p:cNvSpPr/>
          <p:nvPr/>
        </p:nvSpPr>
        <p:spPr>
          <a:xfrm>
            <a:off x="1840375" y="2731625"/>
            <a:ext cx="1909822" cy="841009"/>
          </a:xfrm>
          <a:prstGeom prst="wedgeRoundRectCallout">
            <a:avLst>
              <a:gd name="adj1" fmla="val -25681"/>
              <a:gd name="adj2" fmla="val 120304"/>
              <a:gd name="adj3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EE2A43-0E3D-BB82-99CE-413E2F59E1CB}"/>
              </a:ext>
            </a:extLst>
          </p:cNvPr>
          <p:cNvSpPr txBox="1"/>
          <p:nvPr/>
        </p:nvSpPr>
        <p:spPr>
          <a:xfrm>
            <a:off x="1967624" y="2798763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Agricultor de grãos</a:t>
            </a:r>
          </a:p>
        </p:txBody>
      </p:sp>
      <p:sp>
        <p:nvSpPr>
          <p:cNvPr id="18" name="Balão de Fala: Retângulo com Cantos Arredondados 17">
            <a:extLst>
              <a:ext uri="{FF2B5EF4-FFF2-40B4-BE49-F238E27FC236}">
                <a16:creationId xmlns:a16="http://schemas.microsoft.com/office/drawing/2014/main" id="{5C3CD7F8-AFFB-A47B-13CD-08390155144E}"/>
              </a:ext>
            </a:extLst>
          </p:cNvPr>
          <p:cNvSpPr/>
          <p:nvPr/>
        </p:nvSpPr>
        <p:spPr>
          <a:xfrm>
            <a:off x="4552977" y="3750307"/>
            <a:ext cx="1909822" cy="841009"/>
          </a:xfrm>
          <a:prstGeom prst="wedgeRoundRectCallout">
            <a:avLst>
              <a:gd name="adj1" fmla="val -25681"/>
              <a:gd name="adj2" fmla="val 120304"/>
              <a:gd name="adj3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785C78-4192-6F51-3FD8-1E053CFFA1C2}"/>
              </a:ext>
            </a:extLst>
          </p:cNvPr>
          <p:cNvSpPr txBox="1"/>
          <p:nvPr/>
        </p:nvSpPr>
        <p:spPr>
          <a:xfrm>
            <a:off x="4552977" y="3876666"/>
            <a:ext cx="133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Pecuarista</a:t>
            </a:r>
          </a:p>
        </p:txBody>
      </p:sp>
      <p:sp>
        <p:nvSpPr>
          <p:cNvPr id="20" name="Balão de Fala: Retângulo com Cantos Arredondados 19">
            <a:extLst>
              <a:ext uri="{FF2B5EF4-FFF2-40B4-BE49-F238E27FC236}">
                <a16:creationId xmlns:a16="http://schemas.microsoft.com/office/drawing/2014/main" id="{C7206121-E273-AF1C-5391-D107643E08DD}"/>
              </a:ext>
            </a:extLst>
          </p:cNvPr>
          <p:cNvSpPr/>
          <p:nvPr/>
        </p:nvSpPr>
        <p:spPr>
          <a:xfrm>
            <a:off x="9860002" y="2701423"/>
            <a:ext cx="1909822" cy="841009"/>
          </a:xfrm>
          <a:prstGeom prst="wedgeRoundRectCallout">
            <a:avLst>
              <a:gd name="adj1" fmla="val 9471"/>
              <a:gd name="adj2" fmla="val 99660"/>
              <a:gd name="adj3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CAD331F-963D-CFDF-4975-3647CFE1E051}"/>
              </a:ext>
            </a:extLst>
          </p:cNvPr>
          <p:cNvSpPr txBox="1"/>
          <p:nvPr/>
        </p:nvSpPr>
        <p:spPr>
          <a:xfrm>
            <a:off x="10246417" y="2829539"/>
            <a:ext cx="1621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Empresário Hotel fazenda</a:t>
            </a:r>
          </a:p>
        </p:txBody>
      </p:sp>
      <p:pic>
        <p:nvPicPr>
          <p:cNvPr id="22" name="Agricultor de grãos">
            <a:hlinkClick r:id="" action="ppaction://media"/>
            <a:extLst>
              <a:ext uri="{FF2B5EF4-FFF2-40B4-BE49-F238E27FC236}">
                <a16:creationId xmlns:a16="http://schemas.microsoft.com/office/drawing/2014/main" id="{9A0FC0BE-F7D0-7223-C5E6-F2F5CBF98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97802" y="2948869"/>
            <a:ext cx="487363" cy="487362"/>
          </a:xfrm>
          <a:prstGeom prst="rect">
            <a:avLst/>
          </a:prstGeom>
        </p:spPr>
      </p:pic>
      <p:pic>
        <p:nvPicPr>
          <p:cNvPr id="23" name="Pecuarista">
            <a:hlinkClick r:id="" action="ppaction://media"/>
            <a:extLst>
              <a:ext uri="{FF2B5EF4-FFF2-40B4-BE49-F238E27FC236}">
                <a16:creationId xmlns:a16="http://schemas.microsoft.com/office/drawing/2014/main" id="{E8B4F102-6B02-6271-1629-860ED168A4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3571" y="4040152"/>
            <a:ext cx="487363" cy="487363"/>
          </a:xfrm>
          <a:prstGeom prst="rect">
            <a:avLst/>
          </a:prstGeom>
        </p:spPr>
      </p:pic>
      <p:pic>
        <p:nvPicPr>
          <p:cNvPr id="24" name="Hotel fazenda">
            <a:hlinkClick r:id="" action="ppaction://media"/>
            <a:extLst>
              <a:ext uri="{FF2B5EF4-FFF2-40B4-BE49-F238E27FC236}">
                <a16:creationId xmlns:a16="http://schemas.microsoft.com/office/drawing/2014/main" id="{CE376CA4-B501-DFC3-2769-5C6D3489C4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9920400" y="2908448"/>
            <a:ext cx="497510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47E5E-71CD-1B20-1A28-6E9A0766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00B7ECE3-94E5-E7F1-CAC1-2C399A7E0FE7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O IPSAT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FC23E6DC-F7F6-C7C9-2190-5B4D39D48F8D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83D88B79-5C40-FCDB-0BBB-7E89D89ECBF5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C19586-645D-FFE4-4E68-6AEF25AE641E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19016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DB5D4-D847-514E-B0E4-ECCC1BB4F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F81D8F08-B1CF-A725-F6CF-3B9CC0A5C401}"/>
              </a:ext>
            </a:extLst>
          </p:cNvPr>
          <p:cNvCxnSpPr>
            <a:cxnSpLocks/>
          </p:cNvCxnSpPr>
          <p:nvPr/>
        </p:nvCxnSpPr>
        <p:spPr>
          <a:xfrm rot="19891415" flipV="1">
            <a:off x="904471" y="2764143"/>
            <a:ext cx="1163747" cy="20326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925C9C3-6ED8-E273-1263-5B8A5C6F3ED1}"/>
              </a:ext>
            </a:extLst>
          </p:cNvPr>
          <p:cNvCxnSpPr>
            <a:cxnSpLocks/>
          </p:cNvCxnSpPr>
          <p:nvPr/>
        </p:nvCxnSpPr>
        <p:spPr>
          <a:xfrm flipH="1" flipV="1">
            <a:off x="2439693" y="2273485"/>
            <a:ext cx="779315" cy="8290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6A1C9F9-128D-55C2-ECB7-40EA7D6B4B73}"/>
              </a:ext>
            </a:extLst>
          </p:cNvPr>
          <p:cNvCxnSpPr>
            <a:cxnSpLocks/>
          </p:cNvCxnSpPr>
          <p:nvPr/>
        </p:nvCxnSpPr>
        <p:spPr>
          <a:xfrm flipH="1">
            <a:off x="2230283" y="4284623"/>
            <a:ext cx="949583" cy="1059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ED889B9-EF3A-E3CC-2BA6-C359A92B26F5}"/>
              </a:ext>
            </a:extLst>
          </p:cNvPr>
          <p:cNvGrpSpPr/>
          <p:nvPr/>
        </p:nvGrpSpPr>
        <p:grpSpPr>
          <a:xfrm rot="19891415">
            <a:off x="1061719" y="4799613"/>
            <a:ext cx="1207343" cy="1201271"/>
            <a:chOff x="766043" y="4835821"/>
            <a:chExt cx="2584450" cy="258445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74845E3-48D1-1ACB-1A0C-23D705E5CAA3}"/>
                </a:ext>
              </a:extLst>
            </p:cNvPr>
            <p:cNvGrpSpPr/>
            <p:nvPr/>
          </p:nvGrpSpPr>
          <p:grpSpPr>
            <a:xfrm>
              <a:off x="766043" y="4835821"/>
              <a:ext cx="2584450" cy="2584450"/>
              <a:chOff x="-1033670" y="2496820"/>
              <a:chExt cx="2186609" cy="2186609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AFAE88-37C3-FB17-C3C5-CDCC5C374B43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6E614916-7F23-A59A-06F5-CE5E641505FC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Picture 2" descr="tools Icon 1261259">
              <a:extLst>
                <a:ext uri="{FF2B5EF4-FFF2-40B4-BE49-F238E27FC236}">
                  <a16:creationId xmlns:a16="http://schemas.microsoft.com/office/drawing/2014/main" id="{BED56D60-831A-136B-1200-1CE2BE05C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868" y="5451134"/>
              <a:ext cx="1353824" cy="1353824"/>
            </a:xfrm>
            <a:prstGeom prst="rect">
              <a:avLst/>
            </a:prstGeom>
            <a:noFill/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BB3BCAF-171B-DB77-EB8A-601F82E37097}"/>
              </a:ext>
            </a:extLst>
          </p:cNvPr>
          <p:cNvGrpSpPr/>
          <p:nvPr/>
        </p:nvGrpSpPr>
        <p:grpSpPr>
          <a:xfrm rot="211589">
            <a:off x="1298855" y="1601220"/>
            <a:ext cx="1117930" cy="1117906"/>
            <a:chOff x="1218805" y="2181397"/>
            <a:chExt cx="2584450" cy="258445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30E8422F-85A4-02AE-E1C5-78EB12BF0183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83F6B16-ED25-246B-F95E-10C267E2ED2F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8817263D-A285-9796-1D70-3C66AFFC6A53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6" name="Picture 4" descr="Upload and Download Icon 995910">
              <a:extLst>
                <a:ext uri="{FF2B5EF4-FFF2-40B4-BE49-F238E27FC236}">
                  <a16:creationId xmlns:a16="http://schemas.microsoft.com/office/drawing/2014/main" id="{D2811AED-B62C-EEA3-E3EA-CEF3DC026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96" y="2765860"/>
              <a:ext cx="1358143" cy="135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F970BB4-A786-7C86-E4DB-94C3E974FBD5}"/>
              </a:ext>
            </a:extLst>
          </p:cNvPr>
          <p:cNvGrpSpPr/>
          <p:nvPr/>
        </p:nvGrpSpPr>
        <p:grpSpPr>
          <a:xfrm>
            <a:off x="2351349" y="2790274"/>
            <a:ext cx="1901689" cy="1889305"/>
            <a:chOff x="1218805" y="2181397"/>
            <a:chExt cx="2584450" cy="2584450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2038717B-7939-7C51-4B8E-4648A347617C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45B3EAE7-6531-C4B6-17C6-89F107CC723C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88A51878-412F-A104-BEFB-89A4A040AE2E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Picture 2" descr="contract Icon 1293998">
              <a:extLst>
                <a:ext uri="{FF2B5EF4-FFF2-40B4-BE49-F238E27FC236}">
                  <a16:creationId xmlns:a16="http://schemas.microsoft.com/office/drawing/2014/main" id="{A65C7AC9-C4BA-6E95-501A-1F6DEC4C2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681" y="2835509"/>
              <a:ext cx="1310363" cy="13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Google Shape;169;p15">
            <a:extLst>
              <a:ext uri="{FF2B5EF4-FFF2-40B4-BE49-F238E27FC236}">
                <a16:creationId xmlns:a16="http://schemas.microsoft.com/office/drawing/2014/main" id="{4B9E5930-594F-B288-6A9F-CA90BF0EB10B}"/>
              </a:ext>
            </a:extLst>
          </p:cNvPr>
          <p:cNvSpPr txBox="1"/>
          <p:nvPr/>
        </p:nvSpPr>
        <p:spPr>
          <a:xfrm>
            <a:off x="4640558" y="3014150"/>
            <a:ext cx="6019868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Preço 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poderá ser alterado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Período de </a:t>
            </a: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fidelidade de 36 meses</a:t>
            </a:r>
            <a:endParaRPr lang="pt-BR" sz="2400" dirty="0">
              <a:solidFill>
                <a:srgbClr val="262626"/>
              </a:solidFill>
              <a:latin typeface="AMX" pitchFamily="2" charset="0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Início na </a:t>
            </a: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data de assinatura</a:t>
            </a:r>
            <a:endParaRPr lang="pt-BR" sz="2400" dirty="0">
              <a:solidFill>
                <a:srgbClr val="262626"/>
              </a:solidFill>
              <a:latin typeface="AMX" pitchFamily="2" charset="0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Assistência técnica </a:t>
            </a: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sem custo adicional</a:t>
            </a:r>
            <a:endParaRPr lang="pt-BR" sz="2400" dirty="0">
              <a:solidFill>
                <a:srgbClr val="262626"/>
              </a:solidFill>
              <a:latin typeface="AMX" pitchFamily="2" charset="0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Clr>
                <a:srgbClr val="262626"/>
              </a:buClr>
              <a:buSzPts val="2000"/>
              <a:buFont typeface="Noto Sans Symbols"/>
              <a:buChar char="▪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SLA disponibilidade 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em contrato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E29CA3A6-6A1F-D9B9-DEB2-5D8E8779478B}"/>
              </a:ext>
            </a:extLst>
          </p:cNvPr>
          <p:cNvSpPr/>
          <p:nvPr/>
        </p:nvSpPr>
        <p:spPr>
          <a:xfrm>
            <a:off x="4640558" y="1627104"/>
            <a:ext cx="5879658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" pitchFamily="2" charset="0"/>
              </a:rPr>
              <a:t>Regras: </a:t>
            </a:r>
            <a:r>
              <a:rPr lang="pt-BR" sz="3200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Contrato</a:t>
            </a:r>
            <a:endParaRPr lang="pt-BR" sz="3200" dirty="0">
              <a:solidFill>
                <a:schemeClr val="tx1"/>
              </a:solidFill>
              <a:latin typeface="AMX Black" pitchFamily="2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F3B3F02-14BC-1902-3364-0F35F4DAFF44}"/>
              </a:ext>
            </a:extLst>
          </p:cNvPr>
          <p:cNvSpPr txBox="1"/>
          <p:nvPr/>
        </p:nvSpPr>
        <p:spPr>
          <a:xfrm>
            <a:off x="-2804160" y="83403"/>
            <a:ext cx="2804160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Sugestão de elemento gráfico:</a:t>
            </a:r>
          </a:p>
          <a:p>
            <a:endParaRPr lang="pt-BR" dirty="0"/>
          </a:p>
          <a:p>
            <a:r>
              <a:rPr lang="pt-BR" dirty="0"/>
              <a:t>Anime a passagem das falas. Quando trocar de slide esse triangulo deverá girar. </a:t>
            </a:r>
          </a:p>
        </p:txBody>
      </p:sp>
    </p:spTree>
    <p:extLst>
      <p:ext uri="{BB962C8B-B14F-4D97-AF65-F5344CB8AC3E}">
        <p14:creationId xmlns:p14="http://schemas.microsoft.com/office/powerpoint/2010/main" val="2216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F6E8E3D0-3B36-F3B1-D49E-634B286B677B}"/>
              </a:ext>
            </a:extLst>
          </p:cNvPr>
          <p:cNvCxnSpPr>
            <a:cxnSpLocks/>
          </p:cNvCxnSpPr>
          <p:nvPr/>
        </p:nvCxnSpPr>
        <p:spPr>
          <a:xfrm rot="19891415" flipV="1">
            <a:off x="904471" y="2764143"/>
            <a:ext cx="1163747" cy="20326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558450F-24BE-5CBF-075B-830B286689C5}"/>
              </a:ext>
            </a:extLst>
          </p:cNvPr>
          <p:cNvCxnSpPr>
            <a:cxnSpLocks/>
          </p:cNvCxnSpPr>
          <p:nvPr/>
        </p:nvCxnSpPr>
        <p:spPr>
          <a:xfrm flipH="1" flipV="1">
            <a:off x="2439693" y="2273485"/>
            <a:ext cx="779315" cy="8290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E401AAD-1993-DB12-B362-F9F49EED37E4}"/>
              </a:ext>
            </a:extLst>
          </p:cNvPr>
          <p:cNvCxnSpPr>
            <a:cxnSpLocks/>
          </p:cNvCxnSpPr>
          <p:nvPr/>
        </p:nvCxnSpPr>
        <p:spPr>
          <a:xfrm flipH="1">
            <a:off x="2230283" y="4284623"/>
            <a:ext cx="949583" cy="1059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F72A4E1-F488-8450-A26D-6082C32FE74A}"/>
              </a:ext>
            </a:extLst>
          </p:cNvPr>
          <p:cNvGrpSpPr/>
          <p:nvPr/>
        </p:nvGrpSpPr>
        <p:grpSpPr>
          <a:xfrm rot="19891415">
            <a:off x="2442851" y="2717601"/>
            <a:ext cx="1909566" cy="1951975"/>
            <a:chOff x="766043" y="4835821"/>
            <a:chExt cx="2584450" cy="258445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B9069F1D-D1E9-22EE-183A-849F16CBE55E}"/>
                </a:ext>
              </a:extLst>
            </p:cNvPr>
            <p:cNvGrpSpPr/>
            <p:nvPr/>
          </p:nvGrpSpPr>
          <p:grpSpPr>
            <a:xfrm>
              <a:off x="766043" y="4835821"/>
              <a:ext cx="2584450" cy="2584450"/>
              <a:chOff x="-1033670" y="2496820"/>
              <a:chExt cx="2186609" cy="2186609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8150C785-47E2-DC63-7BC1-06A2E8E63A29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956774E-61E3-78E3-E2F2-EF869EEF09AF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Picture 2" descr="tools Icon 1261259">
              <a:extLst>
                <a:ext uri="{FF2B5EF4-FFF2-40B4-BE49-F238E27FC236}">
                  <a16:creationId xmlns:a16="http://schemas.microsoft.com/office/drawing/2014/main" id="{4EC34616-09F8-6EB9-2148-09A186322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868" y="5451134"/>
              <a:ext cx="1353824" cy="1353824"/>
            </a:xfrm>
            <a:prstGeom prst="rect">
              <a:avLst/>
            </a:prstGeom>
            <a:noFill/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D64AF56-66BE-D62A-9BCF-CA31E4BFC851}"/>
              </a:ext>
            </a:extLst>
          </p:cNvPr>
          <p:cNvGrpSpPr/>
          <p:nvPr/>
        </p:nvGrpSpPr>
        <p:grpSpPr>
          <a:xfrm rot="21297357">
            <a:off x="968471" y="5147103"/>
            <a:ext cx="1117930" cy="1117906"/>
            <a:chOff x="1218805" y="2181397"/>
            <a:chExt cx="2584450" cy="258445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9CBD17E2-3181-B475-960C-9CC2F6A07F59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93AED70C-C7A1-51C1-3902-0D355740E6E0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4CE093EE-6731-2058-2716-95F7E09B1F67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6" name="Picture 4" descr="Upload and Download Icon 995910">
              <a:extLst>
                <a:ext uri="{FF2B5EF4-FFF2-40B4-BE49-F238E27FC236}">
                  <a16:creationId xmlns:a16="http://schemas.microsoft.com/office/drawing/2014/main" id="{7A3D4A83-D07F-D95A-150E-F241E5533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96" y="2765860"/>
              <a:ext cx="1358143" cy="135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6958E94-AE61-EB8A-862D-A35B80280B79}"/>
              </a:ext>
            </a:extLst>
          </p:cNvPr>
          <p:cNvGrpSpPr/>
          <p:nvPr/>
        </p:nvGrpSpPr>
        <p:grpSpPr>
          <a:xfrm>
            <a:off x="1112353" y="1383085"/>
            <a:ext cx="1117930" cy="1124555"/>
            <a:chOff x="1218805" y="2181397"/>
            <a:chExt cx="2584450" cy="2584450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89C75534-BA39-1422-8F20-04582120952C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A97390D0-4617-F92C-36E7-04C953EDBDC3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2DC7E942-2AD5-35A2-82DD-EA85B2293CFC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Picture 2" descr="contract Icon 1293998">
              <a:extLst>
                <a:ext uri="{FF2B5EF4-FFF2-40B4-BE49-F238E27FC236}">
                  <a16:creationId xmlns:a16="http://schemas.microsoft.com/office/drawing/2014/main" id="{84673267-408F-3B1E-8371-6AFB75DD0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681" y="2835509"/>
              <a:ext cx="1310363" cy="13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Google Shape;169;p15">
            <a:extLst>
              <a:ext uri="{FF2B5EF4-FFF2-40B4-BE49-F238E27FC236}">
                <a16:creationId xmlns:a16="http://schemas.microsoft.com/office/drawing/2014/main" id="{FB855C70-5580-1356-DEFD-308DD2497FAF}"/>
              </a:ext>
            </a:extLst>
          </p:cNvPr>
          <p:cNvSpPr txBox="1"/>
          <p:nvPr/>
        </p:nvSpPr>
        <p:spPr>
          <a:xfrm>
            <a:off x="4640558" y="3014150"/>
            <a:ext cx="6019868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Verificação prévia 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do local de instalação;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Local apropriado de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 instalação;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Somente IP Dinâmico 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(exclusivo para cadastro Pessoa Jurídica).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381C339B-7E97-4FD7-5FC6-778AE5FFFDBF}"/>
              </a:ext>
            </a:extLst>
          </p:cNvPr>
          <p:cNvSpPr/>
          <p:nvPr/>
        </p:nvSpPr>
        <p:spPr>
          <a:xfrm>
            <a:off x="4640558" y="1627104"/>
            <a:ext cx="5879658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" pitchFamily="2" charset="0"/>
              </a:rPr>
              <a:t>Regras: </a:t>
            </a:r>
            <a:r>
              <a:rPr lang="pt-BR" sz="3200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Instalação</a:t>
            </a:r>
            <a:endParaRPr lang="pt-BR" sz="3200" dirty="0">
              <a:solidFill>
                <a:schemeClr val="tx1"/>
              </a:solidFill>
              <a:latin typeface="AMX Black" pitchFamily="2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C5ACF75-4A6A-9BC7-DE2A-4AD5CA908787}"/>
              </a:ext>
            </a:extLst>
          </p:cNvPr>
          <p:cNvSpPr txBox="1"/>
          <p:nvPr/>
        </p:nvSpPr>
        <p:spPr>
          <a:xfrm>
            <a:off x="-2804160" y="83403"/>
            <a:ext cx="2804160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Sugestão de elemento gráfico:</a:t>
            </a:r>
          </a:p>
          <a:p>
            <a:endParaRPr lang="pt-BR" dirty="0"/>
          </a:p>
          <a:p>
            <a:r>
              <a:rPr lang="pt-BR" dirty="0"/>
              <a:t>Anime a passagem das falas. Quando trocar de slide esse triangulo deverá girar. </a:t>
            </a:r>
          </a:p>
        </p:txBody>
      </p:sp>
    </p:spTree>
    <p:extLst>
      <p:ext uri="{BB962C8B-B14F-4D97-AF65-F5344CB8AC3E}">
        <p14:creationId xmlns:p14="http://schemas.microsoft.com/office/powerpoint/2010/main" val="38379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D1100-6216-1EE9-5095-FB2EAE8A9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16FC7D2-7B5E-7B15-FE80-55BEECDCB738}"/>
              </a:ext>
            </a:extLst>
          </p:cNvPr>
          <p:cNvCxnSpPr>
            <a:cxnSpLocks/>
          </p:cNvCxnSpPr>
          <p:nvPr/>
        </p:nvCxnSpPr>
        <p:spPr>
          <a:xfrm rot="19891415" flipV="1">
            <a:off x="904471" y="2764143"/>
            <a:ext cx="1163747" cy="20326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3FFB699-311F-9F93-4D2E-58A595CFF5ED}"/>
              </a:ext>
            </a:extLst>
          </p:cNvPr>
          <p:cNvCxnSpPr>
            <a:cxnSpLocks/>
          </p:cNvCxnSpPr>
          <p:nvPr/>
        </p:nvCxnSpPr>
        <p:spPr>
          <a:xfrm flipH="1" flipV="1">
            <a:off x="2439693" y="2273485"/>
            <a:ext cx="779315" cy="8290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E894200-FB96-EBB0-9379-DC519EB2E1DF}"/>
              </a:ext>
            </a:extLst>
          </p:cNvPr>
          <p:cNvCxnSpPr>
            <a:cxnSpLocks/>
          </p:cNvCxnSpPr>
          <p:nvPr/>
        </p:nvCxnSpPr>
        <p:spPr>
          <a:xfrm flipH="1">
            <a:off x="2230283" y="4284623"/>
            <a:ext cx="949583" cy="1059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4273844-AC96-BF22-DBD0-537F69E8BF0F}"/>
              </a:ext>
            </a:extLst>
          </p:cNvPr>
          <p:cNvGrpSpPr/>
          <p:nvPr/>
        </p:nvGrpSpPr>
        <p:grpSpPr>
          <a:xfrm rot="19891415">
            <a:off x="1087039" y="1344726"/>
            <a:ext cx="1207343" cy="1201271"/>
            <a:chOff x="766043" y="4835821"/>
            <a:chExt cx="2584450" cy="258445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DC6A103-D927-31BF-DE41-76A4782A9A19}"/>
                </a:ext>
              </a:extLst>
            </p:cNvPr>
            <p:cNvGrpSpPr/>
            <p:nvPr/>
          </p:nvGrpSpPr>
          <p:grpSpPr>
            <a:xfrm>
              <a:off x="766043" y="4835821"/>
              <a:ext cx="2584450" cy="2584450"/>
              <a:chOff x="-1033670" y="2496820"/>
              <a:chExt cx="2186609" cy="2186609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19A968BA-47BE-BA97-66DA-0C5D925C529C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45E28155-85CC-31A6-2D79-247A90BBCCD4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Picture 2" descr="tools Icon 1261259">
              <a:extLst>
                <a:ext uri="{FF2B5EF4-FFF2-40B4-BE49-F238E27FC236}">
                  <a16:creationId xmlns:a16="http://schemas.microsoft.com/office/drawing/2014/main" id="{49C8A015-E8F8-F50A-D4C7-545961B6A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868" y="5451134"/>
              <a:ext cx="1353824" cy="1353824"/>
            </a:xfrm>
            <a:prstGeom prst="rect">
              <a:avLst/>
            </a:prstGeom>
            <a:noFill/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A593E86-0DF1-0B78-8684-B8AC7F7D4E03}"/>
              </a:ext>
            </a:extLst>
          </p:cNvPr>
          <p:cNvGrpSpPr/>
          <p:nvPr/>
        </p:nvGrpSpPr>
        <p:grpSpPr>
          <a:xfrm>
            <a:off x="2284416" y="2761156"/>
            <a:ext cx="2001911" cy="1950039"/>
            <a:chOff x="1218805" y="2181397"/>
            <a:chExt cx="2584450" cy="258445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456861DD-3029-26F8-D20F-58C16B0BC167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2925D6B1-58C8-9D4A-F385-389B1332AB25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631B70A1-6B5A-A05D-FCCF-52691D0E5CB3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6" name="Picture 4" descr="Upload and Download Icon 995910">
              <a:extLst>
                <a:ext uri="{FF2B5EF4-FFF2-40B4-BE49-F238E27FC236}">
                  <a16:creationId xmlns:a16="http://schemas.microsoft.com/office/drawing/2014/main" id="{F12E2096-4059-C963-A568-72E0EE28A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96" y="2765860"/>
              <a:ext cx="1358143" cy="135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32ACD36-B606-CB5C-00EC-71D53699FF4B}"/>
              </a:ext>
            </a:extLst>
          </p:cNvPr>
          <p:cNvGrpSpPr/>
          <p:nvPr/>
        </p:nvGrpSpPr>
        <p:grpSpPr>
          <a:xfrm>
            <a:off x="1015345" y="5028769"/>
            <a:ext cx="1117930" cy="1124555"/>
            <a:chOff x="1218805" y="2181397"/>
            <a:chExt cx="2584450" cy="2584450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4D6188D4-F672-9617-BEE9-2FE91EC43BB6}"/>
                </a:ext>
              </a:extLst>
            </p:cNvPr>
            <p:cNvGrpSpPr/>
            <p:nvPr/>
          </p:nvGrpSpPr>
          <p:grpSpPr>
            <a:xfrm>
              <a:off x="1218805" y="2181397"/>
              <a:ext cx="2584450" cy="2584450"/>
              <a:chOff x="-1033670" y="2496820"/>
              <a:chExt cx="2186609" cy="2186609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36019220-B89A-49F0-381E-5FCADB38187E}"/>
                  </a:ext>
                </a:extLst>
              </p:cNvPr>
              <p:cNvSpPr/>
              <p:nvPr/>
            </p:nvSpPr>
            <p:spPr>
              <a:xfrm>
                <a:off x="-1033670" y="2496820"/>
                <a:ext cx="2186609" cy="2186609"/>
              </a:xfrm>
              <a:prstGeom prst="ellipse">
                <a:avLst/>
              </a:prstGeom>
              <a:solidFill>
                <a:srgbClr val="81303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23A5772B-A57D-4B2B-255B-370648303482}"/>
                  </a:ext>
                </a:extLst>
              </p:cNvPr>
              <p:cNvSpPr/>
              <p:nvPr/>
            </p:nvSpPr>
            <p:spPr>
              <a:xfrm>
                <a:off x="-734842" y="2795648"/>
                <a:ext cx="1588952" cy="1588952"/>
              </a:xfrm>
              <a:prstGeom prst="ellipse">
                <a:avLst/>
              </a:prstGeom>
              <a:solidFill>
                <a:srgbClr val="8130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Picture 2" descr="contract Icon 1293998">
              <a:extLst>
                <a:ext uri="{FF2B5EF4-FFF2-40B4-BE49-F238E27FC236}">
                  <a16:creationId xmlns:a16="http://schemas.microsoft.com/office/drawing/2014/main" id="{C7B4CC5B-159D-C494-C0FC-B02FB8AF5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681" y="2835509"/>
              <a:ext cx="1310363" cy="13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Google Shape;169;p15">
            <a:extLst>
              <a:ext uri="{FF2B5EF4-FFF2-40B4-BE49-F238E27FC236}">
                <a16:creationId xmlns:a16="http://schemas.microsoft.com/office/drawing/2014/main" id="{4EAA298D-6703-4952-8588-AB447A9AD670}"/>
              </a:ext>
            </a:extLst>
          </p:cNvPr>
          <p:cNvSpPr txBox="1"/>
          <p:nvPr/>
        </p:nvSpPr>
        <p:spPr>
          <a:xfrm>
            <a:off x="4640558" y="3014150"/>
            <a:ext cx="6019868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Franquia de dados mensal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;</a:t>
            </a:r>
          </a:p>
          <a:p>
            <a:pPr marL="266700" lvl="0" indent="-266700">
              <a:spcBef>
                <a:spcPts val="300"/>
              </a:spcBef>
              <a:spcAft>
                <a:spcPts val="300"/>
              </a:spcAft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Redução da velocidade de download</a:t>
            </a:r>
            <a:r>
              <a:rPr lang="pt-BR" sz="24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* para 1Mbps.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53689030-5365-CE2E-4C60-065F8B49766D}"/>
              </a:ext>
            </a:extLst>
          </p:cNvPr>
          <p:cNvSpPr/>
          <p:nvPr/>
        </p:nvSpPr>
        <p:spPr>
          <a:xfrm>
            <a:off x="4640558" y="1627104"/>
            <a:ext cx="5879658" cy="73945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dirty="0">
                <a:solidFill>
                  <a:schemeClr val="tx1"/>
                </a:solidFill>
                <a:latin typeface="AMX" pitchFamily="2" charset="0"/>
              </a:rPr>
              <a:t>Regras: </a:t>
            </a:r>
            <a:r>
              <a:rPr lang="pt-BR" sz="3200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Dados</a:t>
            </a:r>
            <a:endParaRPr lang="pt-BR" sz="3200" dirty="0">
              <a:solidFill>
                <a:schemeClr val="tx1"/>
              </a:solidFill>
              <a:latin typeface="AMX Black" pitchFamily="2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0E239F5-BEAE-0EC6-106C-5B8396E06F88}"/>
              </a:ext>
            </a:extLst>
          </p:cNvPr>
          <p:cNvSpPr txBox="1"/>
          <p:nvPr/>
        </p:nvSpPr>
        <p:spPr>
          <a:xfrm>
            <a:off x="-2804160" y="83403"/>
            <a:ext cx="2804160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Sugestão de elemento gráfico:</a:t>
            </a:r>
          </a:p>
          <a:p>
            <a:endParaRPr lang="pt-BR" dirty="0"/>
          </a:p>
          <a:p>
            <a:r>
              <a:rPr lang="pt-BR" dirty="0"/>
              <a:t>Anime a passagem das falas. Quando trocar de slide esse triangulo deverá girar. </a:t>
            </a:r>
          </a:p>
        </p:txBody>
      </p:sp>
    </p:spTree>
    <p:extLst>
      <p:ext uri="{BB962C8B-B14F-4D97-AF65-F5344CB8AC3E}">
        <p14:creationId xmlns:p14="http://schemas.microsoft.com/office/powerpoint/2010/main" val="42917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6015D60-7F95-EF7A-2F5D-01D5F2494E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957640">
            <a:off x="967703" y="794363"/>
            <a:ext cx="1087767" cy="1087767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3FF3EB3F-8EB1-C193-32CF-D5E6134A3511}"/>
              </a:ext>
            </a:extLst>
          </p:cNvPr>
          <p:cNvSpPr/>
          <p:nvPr/>
        </p:nvSpPr>
        <p:spPr>
          <a:xfrm rot="16200000">
            <a:off x="3647093" y="-595398"/>
            <a:ext cx="951471" cy="394634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073436-B87F-856C-8DE0-2C1203F62F8D}"/>
              </a:ext>
            </a:extLst>
          </p:cNvPr>
          <p:cNvSpPr txBox="1"/>
          <p:nvPr/>
        </p:nvSpPr>
        <p:spPr>
          <a:xfrm>
            <a:off x="3578409" y="1076636"/>
            <a:ext cx="290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MX Black" pitchFamily="2" charset="0"/>
                <a:sym typeface="Quattrocento Sans"/>
              </a:rPr>
              <a:t>Desafio</a:t>
            </a:r>
            <a:endParaRPr lang="pt-BR" sz="2800" b="1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AEC45FD-A57D-C7FD-FDE1-F6252B33ED83}"/>
              </a:ext>
            </a:extLst>
          </p:cNvPr>
          <p:cNvSpPr/>
          <p:nvPr/>
        </p:nvSpPr>
        <p:spPr>
          <a:xfrm>
            <a:off x="1433384" y="2440158"/>
            <a:ext cx="9709358" cy="3991881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105212-8553-DFA2-4D3E-5F8B4C4F142A}"/>
              </a:ext>
            </a:extLst>
          </p:cNvPr>
          <p:cNvSpPr txBox="1"/>
          <p:nvPr/>
        </p:nvSpPr>
        <p:spPr>
          <a:xfrm>
            <a:off x="2430244" y="2781455"/>
            <a:ext cx="7715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Leia a dica e aponte de qual regra se refere.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C180577-63B5-B4FF-FF7F-8DA025CB4CF1}"/>
              </a:ext>
            </a:extLst>
          </p:cNvPr>
          <p:cNvSpPr/>
          <p:nvPr/>
        </p:nvSpPr>
        <p:spPr>
          <a:xfrm>
            <a:off x="1977081" y="5305398"/>
            <a:ext cx="2729910" cy="650561"/>
          </a:xfrm>
          <a:prstGeom prst="roundRect">
            <a:avLst/>
          </a:prstGeom>
          <a:solidFill>
            <a:srgbClr val="C00000">
              <a:alpha val="5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INSTALAÇÃO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7E1EBB7-E338-A779-E82B-C551197D05CD}"/>
              </a:ext>
            </a:extLst>
          </p:cNvPr>
          <p:cNvSpPr/>
          <p:nvPr/>
        </p:nvSpPr>
        <p:spPr>
          <a:xfrm>
            <a:off x="5032259" y="5305398"/>
            <a:ext cx="2729910" cy="650561"/>
          </a:xfrm>
          <a:prstGeom prst="roundRect">
            <a:avLst/>
          </a:prstGeom>
          <a:solidFill>
            <a:srgbClr val="C00000">
              <a:alpha val="5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DADOS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55A29DE-4201-FC8D-A8E9-D612AA4C54F3}"/>
              </a:ext>
            </a:extLst>
          </p:cNvPr>
          <p:cNvSpPr/>
          <p:nvPr/>
        </p:nvSpPr>
        <p:spPr>
          <a:xfrm>
            <a:off x="8087437" y="5305398"/>
            <a:ext cx="2729910" cy="650561"/>
          </a:xfrm>
          <a:prstGeom prst="roundRect">
            <a:avLst/>
          </a:prstGeom>
          <a:solidFill>
            <a:srgbClr val="C00000">
              <a:alpha val="5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CONTRATO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C3F470-6522-621E-5D0D-EEA9993A01D2}"/>
              </a:ext>
            </a:extLst>
          </p:cNvPr>
          <p:cNvSpPr txBox="1"/>
          <p:nvPr/>
        </p:nvSpPr>
        <p:spPr>
          <a:xfrm>
            <a:off x="3758259" y="3662134"/>
            <a:ext cx="5277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>
                <a:latin typeface="AMX"/>
              </a:rPr>
              <a:t>“Essa regra se relaciona a fidelidade de 36 meses, e </a:t>
            </a:r>
            <a:r>
              <a:rPr lang="pt-BR" b="1" dirty="0">
                <a:latin typeface="AMX"/>
              </a:rPr>
              <a:t>garante assistência técnica sem custo adicional”</a:t>
            </a:r>
          </a:p>
        </p:txBody>
      </p:sp>
    </p:spTree>
    <p:extLst>
      <p:ext uri="{BB962C8B-B14F-4D97-AF65-F5344CB8AC3E}">
        <p14:creationId xmlns:p14="http://schemas.microsoft.com/office/powerpoint/2010/main" val="626240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2198-3981-A1E6-A31E-487207A4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F6DFDE-2DC9-1267-D0FD-0EDFAD33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957640">
            <a:off x="967703" y="794363"/>
            <a:ext cx="1087767" cy="1087767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AD6A9DF8-B600-7294-2F47-F731E8E7D33C}"/>
              </a:ext>
            </a:extLst>
          </p:cNvPr>
          <p:cNvSpPr/>
          <p:nvPr/>
        </p:nvSpPr>
        <p:spPr>
          <a:xfrm rot="16200000">
            <a:off x="3647093" y="-595398"/>
            <a:ext cx="951471" cy="394634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5D43C6-2179-3979-5EED-4E9A845175D9}"/>
              </a:ext>
            </a:extLst>
          </p:cNvPr>
          <p:cNvSpPr txBox="1"/>
          <p:nvPr/>
        </p:nvSpPr>
        <p:spPr>
          <a:xfrm>
            <a:off x="3578409" y="1076636"/>
            <a:ext cx="290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MX Black" pitchFamily="2" charset="0"/>
                <a:sym typeface="Quattrocento Sans"/>
              </a:rPr>
              <a:t>Desafio</a:t>
            </a:r>
            <a:endParaRPr lang="pt-BR" sz="2800" b="1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61ED769-D361-B302-8D73-C4992D603272}"/>
              </a:ext>
            </a:extLst>
          </p:cNvPr>
          <p:cNvSpPr/>
          <p:nvPr/>
        </p:nvSpPr>
        <p:spPr>
          <a:xfrm>
            <a:off x="1433384" y="2440158"/>
            <a:ext cx="9709358" cy="3991881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188C86-6B2A-18B1-B895-03E5E505F103}"/>
              </a:ext>
            </a:extLst>
          </p:cNvPr>
          <p:cNvSpPr txBox="1"/>
          <p:nvPr/>
        </p:nvSpPr>
        <p:spPr>
          <a:xfrm>
            <a:off x="2430244" y="2781455"/>
            <a:ext cx="7715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Leia a dica e aponte de qual regra se refere.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8A809F3-CFF5-8AC9-CF49-F42FD930C2B2}"/>
              </a:ext>
            </a:extLst>
          </p:cNvPr>
          <p:cNvSpPr/>
          <p:nvPr/>
        </p:nvSpPr>
        <p:spPr>
          <a:xfrm>
            <a:off x="1977081" y="5305398"/>
            <a:ext cx="2729910" cy="650561"/>
          </a:xfrm>
          <a:prstGeom prst="roundRect">
            <a:avLst/>
          </a:prstGeom>
          <a:solidFill>
            <a:srgbClr val="C00000">
              <a:alpha val="5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INSTALAÇÃO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E56F179-DF1B-4B1A-CC58-21CF531F7791}"/>
              </a:ext>
            </a:extLst>
          </p:cNvPr>
          <p:cNvSpPr/>
          <p:nvPr/>
        </p:nvSpPr>
        <p:spPr>
          <a:xfrm>
            <a:off x="5032259" y="5305398"/>
            <a:ext cx="2729910" cy="650561"/>
          </a:xfrm>
          <a:prstGeom prst="roundRect">
            <a:avLst/>
          </a:prstGeom>
          <a:solidFill>
            <a:srgbClr val="C00000">
              <a:alpha val="5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DADOS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ABECD7C-5744-860A-432F-D5B664A080F1}"/>
              </a:ext>
            </a:extLst>
          </p:cNvPr>
          <p:cNvSpPr/>
          <p:nvPr/>
        </p:nvSpPr>
        <p:spPr>
          <a:xfrm>
            <a:off x="8087437" y="5305398"/>
            <a:ext cx="2729910" cy="650561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CONTRATO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ABD13F5-20AB-5BCE-0CFA-A5F8D69E915C}"/>
              </a:ext>
            </a:extLst>
          </p:cNvPr>
          <p:cNvSpPr txBox="1"/>
          <p:nvPr/>
        </p:nvSpPr>
        <p:spPr>
          <a:xfrm>
            <a:off x="3758259" y="3662134"/>
            <a:ext cx="5277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>
                <a:latin typeface="AMX"/>
              </a:rPr>
              <a:t>“Essa regra se relaciona a fidelidade de 36 meses, e </a:t>
            </a:r>
            <a:r>
              <a:rPr lang="pt-BR" b="1" dirty="0">
                <a:latin typeface="AMX"/>
              </a:rPr>
              <a:t>garante assistência técnica sem custo adicional”</a:t>
            </a:r>
          </a:p>
        </p:txBody>
      </p:sp>
    </p:spTree>
    <p:extLst>
      <p:ext uri="{BB962C8B-B14F-4D97-AF65-F5344CB8AC3E}">
        <p14:creationId xmlns:p14="http://schemas.microsoft.com/office/powerpoint/2010/main" val="352368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D23C4-D955-2317-47E2-2B0C671A4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0366980E-1F2F-6A50-1BAE-723AD0AC24C0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O IPSAT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EEDE5113-A025-A385-A35B-4E44522C4E0C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DE6DB9F7-484E-5B14-6BD5-7F3B309D9C94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8D85BE-297D-48D5-1703-5B3657FC22C3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32638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F51E-666C-78DD-868C-26C349878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8FE586F-54F2-24FB-3009-E5F837160A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8" b="249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ECAD258-FFB4-1DB7-B2B2-FBC58BE7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2969" y="2090567"/>
            <a:ext cx="1895569" cy="1895569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84661B1-582A-9E25-1700-747C519700F8}"/>
              </a:ext>
            </a:extLst>
          </p:cNvPr>
          <p:cNvSpPr/>
          <p:nvPr/>
        </p:nvSpPr>
        <p:spPr>
          <a:xfrm>
            <a:off x="2472969" y="1174514"/>
            <a:ext cx="1575451" cy="54781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Perfil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602B5CA-483D-56DA-5AC2-D19137619215}"/>
              </a:ext>
            </a:extLst>
          </p:cNvPr>
          <p:cNvSpPr/>
          <p:nvPr/>
        </p:nvSpPr>
        <p:spPr>
          <a:xfrm>
            <a:off x="8228717" y="5764762"/>
            <a:ext cx="1575451" cy="54781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Exemplos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581079-29B3-35E7-42A9-2B975259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5573" y="2090566"/>
            <a:ext cx="1895569" cy="18955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1F0B20-E7D5-4FA1-EAFA-77A787338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400" y="2090565"/>
            <a:ext cx="1895569" cy="18955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09D2859-1DDD-8AFD-05CE-7F203F89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7784" y="2090565"/>
            <a:ext cx="1895569" cy="189556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E9DBE31-F5F1-A47D-D79C-1C13EBAB3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6100" y="2090564"/>
            <a:ext cx="1895569" cy="189556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B04CA1-F42B-82A4-6F85-DC116BC80D50}"/>
              </a:ext>
            </a:extLst>
          </p:cNvPr>
          <p:cNvSpPr txBox="1"/>
          <p:nvPr/>
        </p:nvSpPr>
        <p:spPr>
          <a:xfrm>
            <a:off x="-2407919" y="624839"/>
            <a:ext cx="2407920" cy="2308324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Diminua um pouco dos elementos da mineração, para dar mais destaque a energia eólica e assim gerar mais equilíbrio entre os dois elementos.</a:t>
            </a:r>
          </a:p>
        </p:txBody>
      </p:sp>
    </p:spTree>
    <p:extLst>
      <p:ext uri="{BB962C8B-B14F-4D97-AF65-F5344CB8AC3E}">
        <p14:creationId xmlns:p14="http://schemas.microsoft.com/office/powerpoint/2010/main" val="3472896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25B0-2E35-EDF6-EC74-4B73C29B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807384-FBC4-62B9-52D3-CA4B4E7F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8" b="249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701DDE2E-D7D6-AB8C-397A-FFA37B66BEEF}"/>
              </a:ext>
            </a:extLst>
          </p:cNvPr>
          <p:cNvSpPr/>
          <p:nvPr/>
        </p:nvSpPr>
        <p:spPr>
          <a:xfrm>
            <a:off x="3080481" y="1155356"/>
            <a:ext cx="1575451" cy="547817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Perfil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EB5A22D-B684-5406-7DF3-DF5C1938AAFD}"/>
              </a:ext>
            </a:extLst>
          </p:cNvPr>
          <p:cNvSpPr/>
          <p:nvPr/>
        </p:nvSpPr>
        <p:spPr>
          <a:xfrm>
            <a:off x="5927477" y="5749522"/>
            <a:ext cx="1575451" cy="54781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Exemplos</a:t>
            </a:r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8108C2C9-FF11-D209-D7F5-CC42AC4DD009}"/>
              </a:ext>
            </a:extLst>
          </p:cNvPr>
          <p:cNvSpPr/>
          <p:nvPr/>
        </p:nvSpPr>
        <p:spPr>
          <a:xfrm rot="10800000">
            <a:off x="3815013" y="2329866"/>
            <a:ext cx="6796216" cy="4138948"/>
          </a:xfrm>
          <a:prstGeom prst="wedgeRoundRectCallout">
            <a:avLst>
              <a:gd name="adj1" fmla="val 38326"/>
              <a:gd name="adj2" fmla="val 62022"/>
              <a:gd name="adj3" fmla="val 16667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E00633-F5C5-6923-AEA0-73ECE6A963F3}"/>
              </a:ext>
            </a:extLst>
          </p:cNvPr>
          <p:cNvSpPr txBox="1"/>
          <p:nvPr/>
        </p:nvSpPr>
        <p:spPr>
          <a:xfrm>
            <a:off x="5488027" y="3231113"/>
            <a:ext cx="351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 dirty="0">
                <a:latin typeface="AMX" pitchFamily="2" charset="0"/>
              </a:rPr>
              <a:t>Têm necessidade </a:t>
            </a:r>
            <a:br>
              <a:rPr lang="pt-BR" b="1" dirty="0">
                <a:latin typeface="AMX" pitchFamily="2" charset="0"/>
              </a:rPr>
            </a:br>
            <a:r>
              <a:rPr lang="pt-BR" b="1" dirty="0">
                <a:latin typeface="AMX" pitchFamily="2" charset="0"/>
              </a:rPr>
              <a:t>de acesso à internet e backup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892E79-1C09-80EB-B88B-2D9E6AE874ED}"/>
              </a:ext>
            </a:extLst>
          </p:cNvPr>
          <p:cNvSpPr txBox="1"/>
          <p:nvPr/>
        </p:nvSpPr>
        <p:spPr>
          <a:xfrm>
            <a:off x="5338053" y="4149002"/>
            <a:ext cx="3991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 dirty="0">
                <a:latin typeface="AMX" pitchFamily="2" charset="0"/>
              </a:rPr>
              <a:t>Estão em locais </a:t>
            </a:r>
            <a:br>
              <a:rPr lang="pt-BR" b="1" dirty="0">
                <a:latin typeface="AMX" pitchFamily="2" charset="0"/>
              </a:rPr>
            </a:br>
            <a:r>
              <a:rPr lang="pt-BR" b="1" dirty="0">
                <a:latin typeface="AMX" pitchFamily="2" charset="0"/>
              </a:rPr>
              <a:t>sem infraestrutura terrestre de </a:t>
            </a:r>
            <a:r>
              <a:rPr lang="pt-BR" b="1" dirty="0" err="1">
                <a:latin typeface="AMX" pitchFamily="2" charset="0"/>
              </a:rPr>
              <a:t>telecom</a:t>
            </a:r>
            <a:endParaRPr lang="pt-BR" b="1" dirty="0">
              <a:latin typeface="AMX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8094F8-02CB-E515-A4E4-BE6FE5B7ED83}"/>
              </a:ext>
            </a:extLst>
          </p:cNvPr>
          <p:cNvSpPr txBox="1"/>
          <p:nvPr/>
        </p:nvSpPr>
        <p:spPr>
          <a:xfrm>
            <a:off x="5453828" y="5121788"/>
            <a:ext cx="35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 dirty="0">
                <a:latin typeface="AMX" pitchFamily="2" charset="0"/>
              </a:rPr>
              <a:t>Precisam de alta disponibilidade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E0F80D-DD07-76CA-A2A4-894B314719A6}"/>
              </a:ext>
            </a:extLst>
          </p:cNvPr>
          <p:cNvSpPr txBox="1"/>
          <p:nvPr/>
        </p:nvSpPr>
        <p:spPr>
          <a:xfrm>
            <a:off x="3405497" y="2639770"/>
            <a:ext cx="35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 dirty="0">
                <a:latin typeface="AMX" pitchFamily="2" charset="0"/>
              </a:rPr>
              <a:t>Empresas que: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8CCB2C8-4122-6599-5A5B-0EF05B754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2969" y="2090567"/>
            <a:ext cx="1895569" cy="18955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82BD4FC-657E-33F5-46E6-7187C77D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5573" y="2090566"/>
            <a:ext cx="1895569" cy="189556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31E1FD6-87ED-54A7-5487-0CF0139A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400" y="2090565"/>
            <a:ext cx="1895569" cy="189556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4FBDA30-19D9-7704-6B37-4D6C9637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7784" y="2090565"/>
            <a:ext cx="1895569" cy="189556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30FB15F-B644-FDA9-6775-9CF1AB29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6100" y="2090564"/>
            <a:ext cx="1895569" cy="18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86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0495A-0CFA-8FBA-8177-03032D04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8A02A657-E3CD-3EFB-C0DE-6783DDF4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8" b="249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2E9F741-E7C9-0BFD-FAA4-6CB6D7E8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2969" y="2090567"/>
            <a:ext cx="1895569" cy="18955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DF8509C-8789-05A0-A142-19DE30DAF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5573" y="2090566"/>
            <a:ext cx="1895569" cy="18955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A108392-62DD-D6A4-115C-178E10423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400" y="2090565"/>
            <a:ext cx="1895569" cy="18955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1172B4-D54A-99BB-7322-C05DBAEC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7784" y="2090565"/>
            <a:ext cx="1895569" cy="189556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746ADC2-C554-62C3-FBF5-B0232E702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6100" y="2090564"/>
            <a:ext cx="1895569" cy="18955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AFD8FD-04F5-F56B-9111-8EFEC7B12F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9184" y="638432"/>
            <a:ext cx="3518586" cy="35185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91266C-EE23-706A-67A3-683B6AA9D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2795" y="1000897"/>
            <a:ext cx="3518586" cy="3518586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885A4B0-1065-89E0-85AF-522F70E277FA}"/>
              </a:ext>
            </a:extLst>
          </p:cNvPr>
          <p:cNvSpPr/>
          <p:nvPr/>
        </p:nvSpPr>
        <p:spPr>
          <a:xfrm>
            <a:off x="3080481" y="1155356"/>
            <a:ext cx="1575451" cy="547817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Perfil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2326038-E545-51F4-4F04-3E1E153BE482}"/>
              </a:ext>
            </a:extLst>
          </p:cNvPr>
          <p:cNvSpPr/>
          <p:nvPr/>
        </p:nvSpPr>
        <p:spPr>
          <a:xfrm>
            <a:off x="5927477" y="5749522"/>
            <a:ext cx="1575451" cy="547817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Exemplos</a:t>
            </a:r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BB35C220-6270-70D9-A12C-CDF991E9D784}"/>
              </a:ext>
            </a:extLst>
          </p:cNvPr>
          <p:cNvSpPr/>
          <p:nvPr/>
        </p:nvSpPr>
        <p:spPr>
          <a:xfrm>
            <a:off x="785944" y="916999"/>
            <a:ext cx="6796216" cy="4138948"/>
          </a:xfrm>
          <a:prstGeom prst="wedgeRoundRectCallout">
            <a:avLst>
              <a:gd name="adj1" fmla="val 38326"/>
              <a:gd name="adj2" fmla="val 62022"/>
              <a:gd name="adj3" fmla="val 16667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39FE42-8E4E-C7AE-1CEC-754942093017}"/>
              </a:ext>
            </a:extLst>
          </p:cNvPr>
          <p:cNvSpPr txBox="1"/>
          <p:nvPr/>
        </p:nvSpPr>
        <p:spPr>
          <a:xfrm>
            <a:off x="2028810" y="2277976"/>
            <a:ext cx="521850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dk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agronegócio (sítios, fazendas, áreas rurais) 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dk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mineradora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dk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energia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dk1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banco</a:t>
            </a:r>
            <a:endParaRPr lang="pt-BR" b="1" dirty="0">
              <a:latin typeface="AMX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44D4A72-CCF1-A8E4-2D2F-4A61FD7E1A15}"/>
              </a:ext>
            </a:extLst>
          </p:cNvPr>
          <p:cNvSpPr txBox="1"/>
          <p:nvPr/>
        </p:nvSpPr>
        <p:spPr>
          <a:xfrm>
            <a:off x="785944" y="1330408"/>
            <a:ext cx="35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pt-BR" b="1" dirty="0">
                <a:solidFill>
                  <a:srgbClr val="813036"/>
                </a:solidFill>
                <a:latin typeface="AMX" pitchFamily="2" charset="0"/>
                <a:ea typeface="Quattrocento Sans"/>
                <a:cs typeface="Quattrocento Sans"/>
                <a:sym typeface="Quattrocento Sans"/>
              </a:rPr>
              <a:t>Ideal para empresas de:</a:t>
            </a:r>
            <a:endParaRPr lang="pt-BR" b="1" dirty="0">
              <a:latin typeface="AMX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FC25C0D-98C4-BD75-7774-88E5FF94B275}"/>
              </a:ext>
            </a:extLst>
          </p:cNvPr>
          <p:cNvSpPr txBox="1"/>
          <p:nvPr/>
        </p:nvSpPr>
        <p:spPr>
          <a:xfrm>
            <a:off x="9710493" y="638432"/>
            <a:ext cx="5059607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Bancos seriam realmente ideias para esse produto? Entendo que ele está aqui como exemplo por causa da estabilidade do serviço, mas a Internet Dedicada não oferece o mesmo benefício?</a:t>
            </a:r>
          </a:p>
          <a:p>
            <a:r>
              <a:rPr lang="pt-BR" dirty="0"/>
              <a:t>Nesse sentido, qual a diferença dos dois? E porque ofereceríamos o IPSAT para bancos?</a:t>
            </a:r>
          </a:p>
        </p:txBody>
      </p:sp>
    </p:spTree>
    <p:extLst>
      <p:ext uri="{BB962C8B-B14F-4D97-AF65-F5344CB8AC3E}">
        <p14:creationId xmlns:p14="http://schemas.microsoft.com/office/powerpoint/2010/main" val="806697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6E1EC0F5-F6D9-9374-D95E-96FB65914EB6}"/>
              </a:ext>
            </a:extLst>
          </p:cNvPr>
          <p:cNvSpPr/>
          <p:nvPr/>
        </p:nvSpPr>
        <p:spPr>
          <a:xfrm>
            <a:off x="0" y="3669951"/>
            <a:ext cx="6141307" cy="3188050"/>
          </a:xfrm>
          <a:prstGeom prst="rect">
            <a:avLst/>
          </a:prstGeom>
          <a:solidFill>
            <a:srgbClr val="AE90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3F1B4A1-79C4-9AC8-ABDA-2EF17E043C26}"/>
              </a:ext>
            </a:extLst>
          </p:cNvPr>
          <p:cNvSpPr/>
          <p:nvPr/>
        </p:nvSpPr>
        <p:spPr>
          <a:xfrm>
            <a:off x="6380211" y="3583457"/>
            <a:ext cx="5811790" cy="3305430"/>
          </a:xfrm>
          <a:prstGeom prst="rect">
            <a:avLst/>
          </a:prstGeom>
          <a:solidFill>
            <a:srgbClr val="AE90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5C597D3-B770-5829-8F6B-E24509F183F4}"/>
              </a:ext>
            </a:extLst>
          </p:cNvPr>
          <p:cNvSpPr/>
          <p:nvPr/>
        </p:nvSpPr>
        <p:spPr>
          <a:xfrm>
            <a:off x="6380211" y="-55600"/>
            <a:ext cx="5811790" cy="3472243"/>
          </a:xfrm>
          <a:prstGeom prst="rect">
            <a:avLst/>
          </a:prstGeom>
          <a:solidFill>
            <a:srgbClr val="93B1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97E5EE-6865-DFA5-952B-8C52C1DAFF6D}"/>
              </a:ext>
            </a:extLst>
          </p:cNvPr>
          <p:cNvSpPr/>
          <p:nvPr/>
        </p:nvSpPr>
        <p:spPr>
          <a:xfrm>
            <a:off x="0" y="0"/>
            <a:ext cx="6182491" cy="3472243"/>
          </a:xfrm>
          <a:prstGeom prst="rect">
            <a:avLst/>
          </a:prstGeom>
          <a:solidFill>
            <a:srgbClr val="93B1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B29475B-A6B0-1CB4-1E30-93A5306A92F1}"/>
              </a:ext>
            </a:extLst>
          </p:cNvPr>
          <p:cNvCxnSpPr>
            <a:cxnSpLocks/>
          </p:cNvCxnSpPr>
          <p:nvPr/>
        </p:nvCxnSpPr>
        <p:spPr>
          <a:xfrm flipV="1">
            <a:off x="6182497" y="0"/>
            <a:ext cx="0" cy="2032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F0D73E9-E027-1211-3114-06F5D2A571F7}"/>
              </a:ext>
            </a:extLst>
          </p:cNvPr>
          <p:cNvCxnSpPr>
            <a:cxnSpLocks/>
          </p:cNvCxnSpPr>
          <p:nvPr/>
        </p:nvCxnSpPr>
        <p:spPr>
          <a:xfrm flipV="1">
            <a:off x="6380205" y="0"/>
            <a:ext cx="0" cy="2032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E677D4D-5421-33AE-45C2-ED61272A448C}"/>
              </a:ext>
            </a:extLst>
          </p:cNvPr>
          <p:cNvCxnSpPr>
            <a:cxnSpLocks/>
          </p:cNvCxnSpPr>
          <p:nvPr/>
        </p:nvCxnSpPr>
        <p:spPr>
          <a:xfrm flipV="1">
            <a:off x="6141307" y="4825314"/>
            <a:ext cx="0" cy="2032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D5BBA04-FB54-F098-273A-E2DA4C4D5285}"/>
              </a:ext>
            </a:extLst>
          </p:cNvPr>
          <p:cNvCxnSpPr>
            <a:cxnSpLocks/>
          </p:cNvCxnSpPr>
          <p:nvPr/>
        </p:nvCxnSpPr>
        <p:spPr>
          <a:xfrm flipV="1">
            <a:off x="6339015" y="4825314"/>
            <a:ext cx="0" cy="2032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198FFE-E576-F1CE-F23C-4DB2E371D615}"/>
              </a:ext>
            </a:extLst>
          </p:cNvPr>
          <p:cNvCxnSpPr>
            <a:cxnSpLocks/>
          </p:cNvCxnSpPr>
          <p:nvPr/>
        </p:nvCxnSpPr>
        <p:spPr>
          <a:xfrm>
            <a:off x="7656930" y="3416643"/>
            <a:ext cx="45350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964D51F-5C27-3819-0A86-36AF57CC9A8D}"/>
              </a:ext>
            </a:extLst>
          </p:cNvPr>
          <p:cNvCxnSpPr>
            <a:cxnSpLocks/>
          </p:cNvCxnSpPr>
          <p:nvPr/>
        </p:nvCxnSpPr>
        <p:spPr>
          <a:xfrm>
            <a:off x="7656930" y="3614351"/>
            <a:ext cx="45350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94FEA08-11A4-DA52-6991-DAAA35C7405B}"/>
              </a:ext>
            </a:extLst>
          </p:cNvPr>
          <p:cNvCxnSpPr>
            <a:cxnSpLocks/>
          </p:cNvCxnSpPr>
          <p:nvPr/>
        </p:nvCxnSpPr>
        <p:spPr>
          <a:xfrm>
            <a:off x="0" y="3472248"/>
            <a:ext cx="49057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CD2F10-340A-D410-B8DA-642FAE0E7D3A}"/>
              </a:ext>
            </a:extLst>
          </p:cNvPr>
          <p:cNvCxnSpPr>
            <a:cxnSpLocks/>
          </p:cNvCxnSpPr>
          <p:nvPr/>
        </p:nvCxnSpPr>
        <p:spPr>
          <a:xfrm>
            <a:off x="0" y="3669956"/>
            <a:ext cx="49057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C996D74D-04D5-779D-3E2A-36FA22AA8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05" t="25447" r="23581" b="20837"/>
          <a:stretch>
            <a:fillRect/>
          </a:stretch>
        </p:blipFill>
        <p:spPr>
          <a:xfrm>
            <a:off x="4395795" y="1931357"/>
            <a:ext cx="3711507" cy="3732595"/>
          </a:xfrm>
          <a:prstGeom prst="ellipse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F04516A-2069-EB1E-1D50-D7CA4C7782AF}"/>
              </a:ext>
            </a:extLst>
          </p:cNvPr>
          <p:cNvSpPr txBox="1"/>
          <p:nvPr/>
        </p:nvSpPr>
        <p:spPr>
          <a:xfrm>
            <a:off x="594294" y="913534"/>
            <a:ext cx="4412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1. Identifique o cenário do cliente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2C35B43-E900-B9DC-81E7-67B8A5EB3503}"/>
              </a:ext>
            </a:extLst>
          </p:cNvPr>
          <p:cNvSpPr txBox="1"/>
          <p:nvPr/>
        </p:nvSpPr>
        <p:spPr>
          <a:xfrm>
            <a:off x="7755784" y="913534"/>
            <a:ext cx="3841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2. Conecte: cliente e solução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75F1C2A-2262-611B-7E36-2700CA7F62DB}"/>
              </a:ext>
            </a:extLst>
          </p:cNvPr>
          <p:cNvSpPr txBox="1"/>
          <p:nvPr/>
        </p:nvSpPr>
        <p:spPr>
          <a:xfrm>
            <a:off x="347791" y="4724782"/>
            <a:ext cx="4905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3. Apresente os benefícios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6BC0489-5BEA-BBC3-86C0-3B16202AD9CC}"/>
              </a:ext>
            </a:extLst>
          </p:cNvPr>
          <p:cNvSpPr txBox="1"/>
          <p:nvPr/>
        </p:nvSpPr>
        <p:spPr>
          <a:xfrm>
            <a:off x="7554695" y="4985941"/>
            <a:ext cx="4436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4. Traduza o benefício em impacto real</a:t>
            </a:r>
          </a:p>
        </p:txBody>
      </p:sp>
    </p:spTree>
    <p:extLst>
      <p:ext uri="{BB962C8B-B14F-4D97-AF65-F5344CB8AC3E}">
        <p14:creationId xmlns:p14="http://schemas.microsoft.com/office/powerpoint/2010/main" val="88124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95ED295-B985-97EC-EF66-59D44D89E0ED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2CAF3A3A-CA7B-5927-084D-C6956724D69B}"/>
              </a:ext>
            </a:extLst>
          </p:cNvPr>
          <p:cNvSpPr>
            <a:spLocks/>
          </p:cNvSpPr>
          <p:nvPr/>
        </p:nvSpPr>
        <p:spPr>
          <a:xfrm>
            <a:off x="3197239" y="1870916"/>
            <a:ext cx="1537582" cy="948296"/>
          </a:xfrm>
          <a:prstGeom prst="wedgeRoundRectCallout">
            <a:avLst>
              <a:gd name="adj1" fmla="val -68242"/>
              <a:gd name="adj2" fmla="val 9576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571046-4A07-0859-EAFF-7769A745B1DA}"/>
              </a:ext>
            </a:extLst>
          </p:cNvPr>
          <p:cNvSpPr txBox="1"/>
          <p:nvPr/>
        </p:nvSpPr>
        <p:spPr>
          <a:xfrm>
            <a:off x="2302498" y="1013576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895E535-D87F-B697-9483-7A957D1B999D}"/>
              </a:ext>
            </a:extLst>
          </p:cNvPr>
          <p:cNvSpPr txBox="1"/>
          <p:nvPr/>
        </p:nvSpPr>
        <p:spPr>
          <a:xfrm>
            <a:off x="3496124" y="326346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52ED1B-B1CE-C1C9-4937-E3B7729F34F9}"/>
              </a:ext>
            </a:extLst>
          </p:cNvPr>
          <p:cNvSpPr txBox="1"/>
          <p:nvPr/>
        </p:nvSpPr>
        <p:spPr>
          <a:xfrm>
            <a:off x="3391985" y="477427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094B48-4947-9F2B-E319-DA6D567EC7F9}"/>
              </a:ext>
            </a:extLst>
          </p:cNvPr>
          <p:cNvSpPr txBox="1"/>
          <p:nvPr/>
        </p:nvSpPr>
        <p:spPr>
          <a:xfrm>
            <a:off x="3966030" y="2962544"/>
            <a:ext cx="616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ideal pro seu hotel, porque tem cobertura em regiões remotas e funciona via satélite, sem depender da infraestrutura local. Além disso, é uma solução confiável, garantindo uma experiência melhor para os seus hóspedes.”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D0076A-6099-0B99-8BA0-F465169A881B}"/>
              </a:ext>
            </a:extLst>
          </p:cNvPr>
          <p:cNvSpPr txBox="1"/>
          <p:nvPr/>
        </p:nvSpPr>
        <p:spPr>
          <a:xfrm>
            <a:off x="3888139" y="4570751"/>
            <a:ext cx="6743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uma ótima escolha porque permite expandir o serviço conforme o crescimento do hotel, acompanhando a evolução do negócio.”</a:t>
            </a:r>
          </a:p>
        </p:txBody>
      </p:sp>
      <p:pic>
        <p:nvPicPr>
          <p:cNvPr id="11" name="carla hotel pantanal">
            <a:hlinkClick r:id="" action="ppaction://media"/>
            <a:extLst>
              <a:ext uri="{FF2B5EF4-FFF2-40B4-BE49-F238E27FC236}">
                <a16:creationId xmlns:a16="http://schemas.microsoft.com/office/drawing/2014/main" id="{1F857F8F-F6EE-DDFC-52E2-B20FB707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2349" y="2121983"/>
            <a:ext cx="487362" cy="4873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B7F48DD-ACAF-7A00-0D2B-B4BA4F1202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713560" y="3188027"/>
            <a:ext cx="4845380" cy="36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548293F-435C-7212-B27C-82083A196E3F}"/>
              </a:ext>
            </a:extLst>
          </p:cNvPr>
          <p:cNvSpPr txBox="1"/>
          <p:nvPr/>
        </p:nvSpPr>
        <p:spPr>
          <a:xfrm>
            <a:off x="4643610" y="2127650"/>
            <a:ext cx="35507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500" b="1" dirty="0"/>
              <a:t>IPSAT</a:t>
            </a:r>
          </a:p>
        </p:txBody>
      </p:sp>
    </p:spTree>
    <p:extLst>
      <p:ext uri="{BB962C8B-B14F-4D97-AF65-F5344CB8AC3E}">
        <p14:creationId xmlns:p14="http://schemas.microsoft.com/office/powerpoint/2010/main" val="1886665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65F2E32-FCBF-06F4-D1A9-1371C2EEA919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865B8907-7D5F-2F08-4557-2EEF35EA7F1B}"/>
              </a:ext>
            </a:extLst>
          </p:cNvPr>
          <p:cNvSpPr>
            <a:spLocks/>
          </p:cNvSpPr>
          <p:nvPr/>
        </p:nvSpPr>
        <p:spPr>
          <a:xfrm>
            <a:off x="3197239" y="1870916"/>
            <a:ext cx="1537582" cy="948296"/>
          </a:xfrm>
          <a:prstGeom prst="wedgeRoundRectCallout">
            <a:avLst>
              <a:gd name="adj1" fmla="val -68242"/>
              <a:gd name="adj2" fmla="val 9576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789363-C2EA-9305-31C7-A54A002316E6}"/>
              </a:ext>
            </a:extLst>
          </p:cNvPr>
          <p:cNvSpPr txBox="1"/>
          <p:nvPr/>
        </p:nvSpPr>
        <p:spPr>
          <a:xfrm>
            <a:off x="2302498" y="1013576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17D202-1F70-072B-C4B1-7A01CA1D2812}"/>
              </a:ext>
            </a:extLst>
          </p:cNvPr>
          <p:cNvSpPr txBox="1"/>
          <p:nvPr/>
        </p:nvSpPr>
        <p:spPr>
          <a:xfrm>
            <a:off x="3496124" y="326346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A4AEB0-9EDB-528A-6D9E-755AC03B0E90}"/>
              </a:ext>
            </a:extLst>
          </p:cNvPr>
          <p:cNvSpPr txBox="1"/>
          <p:nvPr/>
        </p:nvSpPr>
        <p:spPr>
          <a:xfrm>
            <a:off x="3391985" y="477427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5FFB9F-8368-75B3-739B-29F44C0D1249}"/>
              </a:ext>
            </a:extLst>
          </p:cNvPr>
          <p:cNvSpPr txBox="1"/>
          <p:nvPr/>
        </p:nvSpPr>
        <p:spPr>
          <a:xfrm>
            <a:off x="3966030" y="2962544"/>
            <a:ext cx="616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“O IPSAT é ideal pro seu hotel, porque tem cobertura em regiões remotas e funciona via satélite, sem depender da infraestrutura local. Além disso, é uma solução confiável, garantindo uma experiência melhor para os seus hóspedes.”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FA3C3E-02E5-A9D3-A8E8-69713768175A}"/>
              </a:ext>
            </a:extLst>
          </p:cNvPr>
          <p:cNvSpPr txBox="1"/>
          <p:nvPr/>
        </p:nvSpPr>
        <p:spPr>
          <a:xfrm>
            <a:off x="3888139" y="4570751"/>
            <a:ext cx="6743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uma ótima escolha porque permite expandir o serviço conforme o crescimento do hotel, acompanhando a evolução do negócio.”</a:t>
            </a:r>
          </a:p>
        </p:txBody>
      </p:sp>
      <p:pic>
        <p:nvPicPr>
          <p:cNvPr id="10" name="carla hotel pantanal">
            <a:hlinkClick r:id="" action="ppaction://media"/>
            <a:extLst>
              <a:ext uri="{FF2B5EF4-FFF2-40B4-BE49-F238E27FC236}">
                <a16:creationId xmlns:a16="http://schemas.microsoft.com/office/drawing/2014/main" id="{CF0A5E47-5502-A917-A341-FC8054D97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2349" y="2121983"/>
            <a:ext cx="487362" cy="48736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F8C0F91-666B-AC14-5BBC-79B8FEE1C4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713560" y="3188027"/>
            <a:ext cx="4845380" cy="36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957AB01-88F1-3A95-E35A-97AF4A852BFD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BEE7AF22-419D-6F7D-FEF5-5D4A717720E8}"/>
              </a:ext>
            </a:extLst>
          </p:cNvPr>
          <p:cNvSpPr>
            <a:spLocks/>
          </p:cNvSpPr>
          <p:nvPr/>
        </p:nvSpPr>
        <p:spPr>
          <a:xfrm>
            <a:off x="3197239" y="1870916"/>
            <a:ext cx="1537582" cy="948296"/>
          </a:xfrm>
          <a:prstGeom prst="wedgeRoundRectCallout">
            <a:avLst>
              <a:gd name="adj1" fmla="val -68242"/>
              <a:gd name="adj2" fmla="val 9576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6D6057-1884-51E7-9AEB-733ACE762570}"/>
              </a:ext>
            </a:extLst>
          </p:cNvPr>
          <p:cNvSpPr txBox="1"/>
          <p:nvPr/>
        </p:nvSpPr>
        <p:spPr>
          <a:xfrm>
            <a:off x="2302498" y="1013576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78EB4E-3D50-170C-4B57-0CE131FAD8D5}"/>
              </a:ext>
            </a:extLst>
          </p:cNvPr>
          <p:cNvSpPr txBox="1"/>
          <p:nvPr/>
        </p:nvSpPr>
        <p:spPr>
          <a:xfrm>
            <a:off x="3496124" y="326346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932058-0F15-F5FA-36C2-2F4C8850AC79}"/>
              </a:ext>
            </a:extLst>
          </p:cNvPr>
          <p:cNvSpPr txBox="1"/>
          <p:nvPr/>
        </p:nvSpPr>
        <p:spPr>
          <a:xfrm>
            <a:off x="3391985" y="477427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6B1D35F-9D40-C68F-A2C6-4A788A397C3C}"/>
              </a:ext>
            </a:extLst>
          </p:cNvPr>
          <p:cNvSpPr txBox="1"/>
          <p:nvPr/>
        </p:nvSpPr>
        <p:spPr>
          <a:xfrm>
            <a:off x="3888139" y="3108511"/>
            <a:ext cx="616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uma boa opção porque tem valor fixo mensal e ajuda a controlar melhor os custos com internet na empresa.”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17367B-5007-B11B-BAD6-12046368AD9E}"/>
              </a:ext>
            </a:extLst>
          </p:cNvPr>
          <p:cNvSpPr txBox="1"/>
          <p:nvPr/>
        </p:nvSpPr>
        <p:spPr>
          <a:xfrm>
            <a:off x="3888139" y="4570751"/>
            <a:ext cx="674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ideal para esse cenário, porque funciona via satélite e não depende da infraestrutura da região. Além disso, oferece alta disponibilidade, suporte 24 horas e uma solução confiável para manter sua operação sempre conectada.”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6B9CEDD-C789-8DB9-B894-44C96328A8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721045" y="2819212"/>
            <a:ext cx="4361107" cy="3749488"/>
          </a:xfrm>
          <a:prstGeom prst="rect">
            <a:avLst/>
          </a:prstGeom>
        </p:spPr>
      </p:pic>
      <p:pic>
        <p:nvPicPr>
          <p:cNvPr id="13" name="cassio mineradora">
            <a:hlinkClick r:id="" action="ppaction://media"/>
            <a:extLst>
              <a:ext uri="{FF2B5EF4-FFF2-40B4-BE49-F238E27FC236}">
                <a16:creationId xmlns:a16="http://schemas.microsoft.com/office/drawing/2014/main" id="{5A1F2A71-E55B-7A3F-E7BA-7AA76AE6D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3972" y="2139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5FADE82-E605-9E39-3898-F0D7EB12D524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989AACF0-3590-5DBA-54E7-9F3004926776}"/>
              </a:ext>
            </a:extLst>
          </p:cNvPr>
          <p:cNvSpPr>
            <a:spLocks/>
          </p:cNvSpPr>
          <p:nvPr/>
        </p:nvSpPr>
        <p:spPr>
          <a:xfrm>
            <a:off x="3197239" y="1870916"/>
            <a:ext cx="1537582" cy="948296"/>
          </a:xfrm>
          <a:prstGeom prst="wedgeRoundRectCallout">
            <a:avLst>
              <a:gd name="adj1" fmla="val -68242"/>
              <a:gd name="adj2" fmla="val 9576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E25BAA-5154-6FED-DF62-887036F3EC64}"/>
              </a:ext>
            </a:extLst>
          </p:cNvPr>
          <p:cNvSpPr txBox="1"/>
          <p:nvPr/>
        </p:nvSpPr>
        <p:spPr>
          <a:xfrm>
            <a:off x="2302498" y="1013576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Considerando a situação do cliente, qual argumento de venda é o mais adequado?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895813-7F11-11FF-D018-328411A5B4F6}"/>
              </a:ext>
            </a:extLst>
          </p:cNvPr>
          <p:cNvSpPr txBox="1"/>
          <p:nvPr/>
        </p:nvSpPr>
        <p:spPr>
          <a:xfrm>
            <a:off x="3496124" y="326346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D22F83C-B9FD-CAFC-FB91-EF77AFDB17BD}"/>
              </a:ext>
            </a:extLst>
          </p:cNvPr>
          <p:cNvSpPr txBox="1"/>
          <p:nvPr/>
        </p:nvSpPr>
        <p:spPr>
          <a:xfrm>
            <a:off x="3391985" y="4774271"/>
            <a:ext cx="6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DD4578F-1EFB-BF2B-5E7C-89F72F0E0CFC}"/>
              </a:ext>
            </a:extLst>
          </p:cNvPr>
          <p:cNvSpPr txBox="1"/>
          <p:nvPr/>
        </p:nvSpPr>
        <p:spPr>
          <a:xfrm>
            <a:off x="3888139" y="3108511"/>
            <a:ext cx="616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“O IPSAT é uma boa opção porque tem valor fixo mensal e ajuda a controlar melhor os custos com internet na empresa.”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1B59FC-BC45-F97E-2AFA-B5D517C7E13A}"/>
              </a:ext>
            </a:extLst>
          </p:cNvPr>
          <p:cNvSpPr txBox="1"/>
          <p:nvPr/>
        </p:nvSpPr>
        <p:spPr>
          <a:xfrm>
            <a:off x="3888139" y="4570751"/>
            <a:ext cx="674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“O IPSAT é ideal para esse cenário, porque funciona via satélite e não depende da infraestrutura da região. Além disso, oferece alta disponibilidade, suporte 24 horas e uma solução confiável para manter sua operação sempre conectada.”</a:t>
            </a:r>
          </a:p>
        </p:txBody>
      </p:sp>
      <p:pic>
        <p:nvPicPr>
          <p:cNvPr id="11" name="cassio mineradora">
            <a:hlinkClick r:id="" action="ppaction://media"/>
            <a:extLst>
              <a:ext uri="{FF2B5EF4-FFF2-40B4-BE49-F238E27FC236}">
                <a16:creationId xmlns:a16="http://schemas.microsoft.com/office/drawing/2014/main" id="{EA798876-32E6-7BE8-29BC-DE6292404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3972" y="2139801"/>
            <a:ext cx="487363" cy="48736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441027F-C7C5-FA44-430C-2161559D1D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721045" y="2819212"/>
            <a:ext cx="4361107" cy="37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788BD-DE17-753F-28EB-E3747338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BBD2458-2D2C-07CE-89D9-968786E8931C}"/>
              </a:ext>
            </a:extLst>
          </p:cNvPr>
          <p:cNvSpPr txBox="1"/>
          <p:nvPr/>
        </p:nvSpPr>
        <p:spPr>
          <a:xfrm>
            <a:off x="1706352" y="2413337"/>
            <a:ext cx="616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i="1">
                <a:solidFill>
                  <a:schemeClr val="bg1"/>
                </a:solidFill>
              </a:rPr>
              <a:t>Alguma dúvida?</a:t>
            </a:r>
            <a:endParaRPr lang="pt-BR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53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9DCB42E-BEFB-3D1B-9D89-F0761C3FE970}"/>
              </a:ext>
            </a:extLst>
          </p:cNvPr>
          <p:cNvSpPr txBox="1"/>
          <p:nvPr/>
        </p:nvSpPr>
        <p:spPr>
          <a:xfrm>
            <a:off x="1411151" y="915391"/>
            <a:ext cx="9644756" cy="737545"/>
          </a:xfrm>
          <a:prstGeom prst="rect">
            <a:avLst/>
          </a:prstGeom>
          <a:noFill/>
          <a:ln w="19050">
            <a:noFill/>
          </a:ln>
        </p:spPr>
        <p:txBody>
          <a:bodyPr wrap="square" lIns="120821" tIns="60406" rIns="120821" bIns="60406" rtlCol="0">
            <a:spAutoFit/>
          </a:bodyPr>
          <a:lstStyle/>
          <a:p>
            <a:pPr defTabSz="1209129">
              <a:spcAft>
                <a:spcPts val="600"/>
              </a:spcAft>
            </a:pP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No treinamento de hoje vimos todas as </a:t>
            </a:r>
            <a:r>
              <a:rPr lang="pt-BR" sz="2000" b="1" dirty="0">
                <a:latin typeface="AMX" pitchFamily="2" charset="0"/>
                <a:ea typeface="Quattrocento Sans"/>
                <a:cs typeface="Quattrocento Sans"/>
              </a:rPr>
              <a:t>informações sobre o IPSAT</a:t>
            </a: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: empresas conectada ao mundo, com internet de qualidade, via satélite, ampliando o alcance do negócio!</a:t>
            </a:r>
          </a:p>
        </p:txBody>
      </p:sp>
      <p:sp>
        <p:nvSpPr>
          <p:cNvPr id="3" name="Google Shape;169;p15">
            <a:extLst>
              <a:ext uri="{FF2B5EF4-FFF2-40B4-BE49-F238E27FC236}">
                <a16:creationId xmlns:a16="http://schemas.microsoft.com/office/drawing/2014/main" id="{D2440860-28AB-27AF-880D-4A7A8F66CE05}"/>
              </a:ext>
            </a:extLst>
          </p:cNvPr>
          <p:cNvSpPr txBox="1"/>
          <p:nvPr/>
        </p:nvSpPr>
        <p:spPr>
          <a:xfrm>
            <a:off x="1532238" y="2039038"/>
            <a:ext cx="10224437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262626"/>
              </a:buClr>
              <a:buSzPts val="2000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Agora você: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Conhece todas as informações e benefícios sobre o serviço de internet via satélite da Claro;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Está apto a tirar as dúvidas dos clientes sobre a tecnologia Banda Ka;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Sabe para quais empresas oferecer o serviço;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Tem conhecimento sobre argumento de vendas;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Entende todas as regras para orientar os clientes corretamente.</a:t>
            </a:r>
          </a:p>
        </p:txBody>
      </p:sp>
    </p:spTree>
    <p:extLst>
      <p:ext uri="{BB962C8B-B14F-4D97-AF65-F5344CB8AC3E}">
        <p14:creationId xmlns:p14="http://schemas.microsoft.com/office/powerpoint/2010/main" val="6424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CEBD8-21E1-3314-E0AD-75E12736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12">
            <a:extLst>
              <a:ext uri="{FF2B5EF4-FFF2-40B4-BE49-F238E27FC236}">
                <a16:creationId xmlns:a16="http://schemas.microsoft.com/office/drawing/2014/main" id="{9B0809A6-1C78-80D3-485E-153A60AAB68D}"/>
              </a:ext>
            </a:extLst>
          </p:cNvPr>
          <p:cNvSpPr/>
          <p:nvPr/>
        </p:nvSpPr>
        <p:spPr>
          <a:xfrm>
            <a:off x="947347" y="461680"/>
            <a:ext cx="4806083" cy="4988210"/>
          </a:xfrm>
          <a:prstGeom prst="ellipse">
            <a:avLst/>
          </a:prstGeom>
          <a:gradFill>
            <a:gsLst>
              <a:gs pos="0">
                <a:schemeClr val="tx1">
                  <a:lumMod val="95000"/>
                  <a:lumOff val="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8" name="Imagem 7" descr="Mulher falando ao telefone celular&#10;&#10;O conteúdo gerado por IA pode estar incorreto.">
            <a:extLst>
              <a:ext uri="{FF2B5EF4-FFF2-40B4-BE49-F238E27FC236}">
                <a16:creationId xmlns:a16="http://schemas.microsoft.com/office/drawing/2014/main" id="{D43BEFDE-7368-6E5D-56CE-CB265D91E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/>
          <a:stretch/>
        </p:blipFill>
        <p:spPr>
          <a:xfrm>
            <a:off x="0" y="0"/>
            <a:ext cx="6651596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85B8DB3-F2EE-29C0-9A47-47DB3C1B5E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48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5"/>
          </a:p>
        </p:txBody>
      </p:sp>
      <p:pic>
        <p:nvPicPr>
          <p:cNvPr id="2" name="Gráfico 6">
            <a:extLst>
              <a:ext uri="{FF2B5EF4-FFF2-40B4-BE49-F238E27FC236}">
                <a16:creationId xmlns:a16="http://schemas.microsoft.com/office/drawing/2014/main" id="{EF8B77FA-52C4-AAAA-DF8F-C48EC85D36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C3C610F-960F-D056-5FFD-C0FF07F29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8ED9DFD9-E79E-D78B-52A2-8CA922F1E3E1}"/>
              </a:ext>
            </a:extLst>
          </p:cNvPr>
          <p:cNvSpPr txBox="1"/>
          <p:nvPr/>
        </p:nvSpPr>
        <p:spPr>
          <a:xfrm>
            <a:off x="6430025" y="2468119"/>
            <a:ext cx="512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noProof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  <p:grpSp>
        <p:nvGrpSpPr>
          <p:cNvPr id="22" name="Agrupar 29">
            <a:extLst>
              <a:ext uri="{FF2B5EF4-FFF2-40B4-BE49-F238E27FC236}">
                <a16:creationId xmlns:a16="http://schemas.microsoft.com/office/drawing/2014/main" id="{AD286770-6E77-7488-23FB-2A735AED62C7}"/>
              </a:ext>
            </a:extLst>
          </p:cNvPr>
          <p:cNvGrpSpPr/>
          <p:nvPr/>
        </p:nvGrpSpPr>
        <p:grpSpPr>
          <a:xfrm rot="10800000">
            <a:off x="345622" y="6103226"/>
            <a:ext cx="437889" cy="437889"/>
            <a:chOff x="827267" y="5866645"/>
            <a:chExt cx="560029" cy="560029"/>
          </a:xfrm>
        </p:grpSpPr>
        <p:sp>
          <p:nvSpPr>
            <p:cNvPr id="23" name="Elipse 30">
              <a:extLst>
                <a:ext uri="{FF2B5EF4-FFF2-40B4-BE49-F238E27FC236}">
                  <a16:creationId xmlns:a16="http://schemas.microsoft.com/office/drawing/2014/main" id="{FEC1DAF6-98F8-E489-187A-D8A7A61FDFFF}"/>
                </a:ext>
              </a:extLst>
            </p:cNvPr>
            <p:cNvSpPr/>
            <p:nvPr/>
          </p:nvSpPr>
          <p:spPr>
            <a:xfrm>
              <a:off x="827267" y="5866645"/>
              <a:ext cx="560029" cy="560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4" name="Gráfico 31">
              <a:extLst>
                <a:ext uri="{FF2B5EF4-FFF2-40B4-BE49-F238E27FC236}">
                  <a16:creationId xmlns:a16="http://schemas.microsoft.com/office/drawing/2014/main" id="{E5550553-8D2A-CA42-09A4-A3A1A32667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0131" y="6041884"/>
              <a:ext cx="114300" cy="209550"/>
            </a:xfrm>
            <a:prstGeom prst="rect">
              <a:avLst/>
            </a:prstGeom>
          </p:spPr>
        </p:pic>
      </p:grpSp>
      <p:pic>
        <p:nvPicPr>
          <p:cNvPr id="26" name="Graphic 19">
            <a:extLst>
              <a:ext uri="{FF2B5EF4-FFF2-40B4-BE49-F238E27FC236}">
                <a16:creationId xmlns:a16="http://schemas.microsoft.com/office/drawing/2014/main" id="{A435A965-FBFA-AB06-85BA-94078EF35D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pic>
        <p:nvPicPr>
          <p:cNvPr id="27" name="Gráfico 6">
            <a:extLst>
              <a:ext uri="{FF2B5EF4-FFF2-40B4-BE49-F238E27FC236}">
                <a16:creationId xmlns:a16="http://schemas.microsoft.com/office/drawing/2014/main" id="{8078DEA0-A366-A511-A697-443361F13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EF5C25F-60CC-DF6A-31FC-B2840D2EB166}"/>
              </a:ext>
            </a:extLst>
          </p:cNvPr>
          <p:cNvSpPr txBox="1"/>
          <p:nvPr/>
        </p:nvSpPr>
        <p:spPr>
          <a:xfrm>
            <a:off x="1703236" y="714777"/>
            <a:ext cx="10157838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400" dirty="0"/>
              <a:t>Sejam bem-vindos ao treinamento do</a:t>
            </a:r>
            <a:r>
              <a:rPr lang="pt-BR" sz="5400" b="1" dirty="0">
                <a:solidFill>
                  <a:srgbClr val="530C05"/>
                </a:solidFill>
              </a:rPr>
              <a:t> IPSAT!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F8ADED-F9FD-1BBC-BFD9-87AAB2CCCCD2}"/>
              </a:ext>
            </a:extLst>
          </p:cNvPr>
          <p:cNvSpPr txBox="1"/>
          <p:nvPr/>
        </p:nvSpPr>
        <p:spPr>
          <a:xfrm>
            <a:off x="1703236" y="3008925"/>
            <a:ext cx="7828260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/>
              <a:t>No treinamento de hoje, você vai ver por que o IPSAT é uma solução importante para empresas que precisam de mais estabilidade, velocidade e segurança na conexão em ambientes remotos. Além disso, irá ver como oferecer o serviço de acordo com a necessidade real de cada cliente.</a:t>
            </a:r>
          </a:p>
          <a:p>
            <a:endParaRPr lang="pt-BR" sz="2400" dirty="0"/>
          </a:p>
          <a:p>
            <a:r>
              <a:rPr lang="pt-BR" sz="2400" dirty="0"/>
              <a:t>Bom treinamento!</a:t>
            </a:r>
          </a:p>
        </p:txBody>
      </p:sp>
    </p:spTree>
    <p:extLst>
      <p:ext uri="{BB962C8B-B14F-4D97-AF65-F5344CB8AC3E}">
        <p14:creationId xmlns:p14="http://schemas.microsoft.com/office/powerpoint/2010/main" val="5494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35">
            <a:extLst>
              <a:ext uri="{FF2B5EF4-FFF2-40B4-BE49-F238E27FC236}">
                <a16:creationId xmlns:a16="http://schemas.microsoft.com/office/drawing/2014/main" id="{688F50F5-2DD0-C357-9336-03FC1EF2BFEF}"/>
              </a:ext>
            </a:extLst>
          </p:cNvPr>
          <p:cNvSpPr/>
          <p:nvPr/>
        </p:nvSpPr>
        <p:spPr>
          <a:xfrm>
            <a:off x="245328" y="1162650"/>
            <a:ext cx="11686478" cy="4488874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880000">
                  <a:alpha val="8997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A0DEB03-90F4-E0C5-8C61-5DED810F4282}"/>
              </a:ext>
            </a:extLst>
          </p:cNvPr>
          <p:cNvGrpSpPr/>
          <p:nvPr/>
        </p:nvGrpSpPr>
        <p:grpSpPr>
          <a:xfrm>
            <a:off x="1556321" y="2502244"/>
            <a:ext cx="2026508" cy="1853512"/>
            <a:chOff x="824402" y="1454692"/>
            <a:chExt cx="2346791" cy="2146457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D140318-26F1-BD1C-06AC-CA0C82C3ABB0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6" name="Retângulo Arredondado 14">
                <a:extLst>
                  <a:ext uri="{FF2B5EF4-FFF2-40B4-BE49-F238E27FC236}">
                    <a16:creationId xmlns:a16="http://schemas.microsoft.com/office/drawing/2014/main" id="{9A67E2D8-D030-776A-D72F-A119901DDAA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7" name="Retângulo Arredondado 12">
                <a:extLst>
                  <a:ext uri="{FF2B5EF4-FFF2-40B4-BE49-F238E27FC236}">
                    <a16:creationId xmlns:a16="http://schemas.microsoft.com/office/drawing/2014/main" id="{C8EC2DE4-359E-F6EE-8506-DBB07ADFA7B5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8" name="Retângulo Arredondado 9">
                <a:extLst>
                  <a:ext uri="{FF2B5EF4-FFF2-40B4-BE49-F238E27FC236}">
                    <a16:creationId xmlns:a16="http://schemas.microsoft.com/office/drawing/2014/main" id="{02595083-1D2C-4829-B778-563186C6C96E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3F9FBDB-8C55-42DE-19AC-A8E058A094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643" r="5744" b="15137"/>
            <a:stretch>
              <a:fillRect/>
            </a:stretch>
          </p:blipFill>
          <p:spPr>
            <a:xfrm>
              <a:off x="1595988" y="2077039"/>
              <a:ext cx="814659" cy="87528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4A88E42-DA18-C077-915D-5520D4EC3196}"/>
              </a:ext>
            </a:extLst>
          </p:cNvPr>
          <p:cNvGrpSpPr/>
          <p:nvPr/>
        </p:nvGrpSpPr>
        <p:grpSpPr>
          <a:xfrm>
            <a:off x="5082746" y="2502244"/>
            <a:ext cx="2026508" cy="1853512"/>
            <a:chOff x="824402" y="1454692"/>
            <a:chExt cx="2346791" cy="214645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84F03D5-9EEF-78FA-74C6-1A948A34D60D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2" name="Retângulo Arredondado 18">
                <a:extLst>
                  <a:ext uri="{FF2B5EF4-FFF2-40B4-BE49-F238E27FC236}">
                    <a16:creationId xmlns:a16="http://schemas.microsoft.com/office/drawing/2014/main" id="{5AD688F2-7601-F605-5843-096E2DA0C879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3" name="Retângulo Arredondado 19">
                <a:extLst>
                  <a:ext uri="{FF2B5EF4-FFF2-40B4-BE49-F238E27FC236}">
                    <a16:creationId xmlns:a16="http://schemas.microsoft.com/office/drawing/2014/main" id="{1B866E55-2F8E-8F65-F9E8-ADF9469CE2D4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4" name="Retângulo Arredondado 20">
                <a:extLst>
                  <a:ext uri="{FF2B5EF4-FFF2-40B4-BE49-F238E27FC236}">
                    <a16:creationId xmlns:a16="http://schemas.microsoft.com/office/drawing/2014/main" id="{1A2290E1-7987-537B-ED63-D5AB4B24CBD5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E7CD605-3570-CE7F-C62A-C07EB11C58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7059" b="7059"/>
            <a:stretch/>
          </p:blipFill>
          <p:spPr>
            <a:xfrm>
              <a:off x="1555236" y="2161780"/>
              <a:ext cx="852658" cy="73227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E621F29-A348-2D10-4A2A-043BF8710711}"/>
              </a:ext>
            </a:extLst>
          </p:cNvPr>
          <p:cNvGrpSpPr/>
          <p:nvPr/>
        </p:nvGrpSpPr>
        <p:grpSpPr>
          <a:xfrm>
            <a:off x="8637205" y="2502244"/>
            <a:ext cx="2026508" cy="1853512"/>
            <a:chOff x="824402" y="1454692"/>
            <a:chExt cx="2346791" cy="2146457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0E16E78-3046-17C8-EA3F-9D1F9E2C8C39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8" name="Retângulo Arredondado 24">
                <a:extLst>
                  <a:ext uri="{FF2B5EF4-FFF2-40B4-BE49-F238E27FC236}">
                    <a16:creationId xmlns:a16="http://schemas.microsoft.com/office/drawing/2014/main" id="{93DCD521-1797-6B2D-29FD-80266C6C1E0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9" name="Retângulo Arredondado 25">
                <a:extLst>
                  <a:ext uri="{FF2B5EF4-FFF2-40B4-BE49-F238E27FC236}">
                    <a16:creationId xmlns:a16="http://schemas.microsoft.com/office/drawing/2014/main" id="{78937F62-DC18-94C5-1820-905B3000DB27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20" name="Retângulo Arredondado 26">
                <a:extLst>
                  <a:ext uri="{FF2B5EF4-FFF2-40B4-BE49-F238E27FC236}">
                    <a16:creationId xmlns:a16="http://schemas.microsoft.com/office/drawing/2014/main" id="{3C0FBA4C-56C8-9311-A3E2-C36E077BF373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E4D1C2A-C2F9-5E13-BD90-997DD17A1B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54135" t="-8475" r="-45837" b="-17544"/>
            <a:stretch>
              <a:fillRect/>
            </a:stretch>
          </p:blipFill>
          <p:spPr>
            <a:xfrm>
              <a:off x="1467054" y="2013250"/>
              <a:ext cx="1107059" cy="1080253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4CA77F2-58EB-BCC0-ECA5-E93B36844228}"/>
              </a:ext>
            </a:extLst>
          </p:cNvPr>
          <p:cNvSpPr txBox="1"/>
          <p:nvPr/>
        </p:nvSpPr>
        <p:spPr>
          <a:xfrm>
            <a:off x="1753444" y="4547955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Abra a sua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câmera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2013CC-1DEA-620D-FC43-F6A18AC6FED2}"/>
              </a:ext>
            </a:extLst>
          </p:cNvPr>
          <p:cNvSpPr txBox="1"/>
          <p:nvPr/>
        </p:nvSpPr>
        <p:spPr>
          <a:xfrm>
            <a:off x="5015880" y="4547956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Desative 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microfone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C830541-CE32-7DA1-5E2B-C81E21762593}"/>
              </a:ext>
            </a:extLst>
          </p:cNvPr>
          <p:cNvSpPr txBox="1"/>
          <p:nvPr/>
        </p:nvSpPr>
        <p:spPr>
          <a:xfrm>
            <a:off x="8317525" y="4547956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a mão </a:t>
            </a:r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e aguarde.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F826EB2-1C10-C476-D4BF-9473FF187976}"/>
              </a:ext>
            </a:extLst>
          </p:cNvPr>
          <p:cNvSpPr txBox="1"/>
          <p:nvPr/>
        </p:nvSpPr>
        <p:spPr>
          <a:xfrm>
            <a:off x="2921735" y="1448201"/>
            <a:ext cx="642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srgbClr val="530C05"/>
                </a:solidFill>
                <a:latin typeface="AMX" pitchFamily="2" charset="77"/>
              </a:rPr>
              <a:t>Combinados</a:t>
            </a:r>
          </a:p>
        </p:txBody>
      </p:sp>
    </p:spTree>
    <p:extLst>
      <p:ext uri="{BB962C8B-B14F-4D97-AF65-F5344CB8AC3E}">
        <p14:creationId xmlns:p14="http://schemas.microsoft.com/office/powerpoint/2010/main" val="27844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8C2346-CC92-3E2E-1D30-9D1FCF96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F4892F-2B23-0940-23CE-A82863CB89BC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3" name="Imagem 2" descr="Texto&#10;&#10;O conteúdo gerado por IA pode estar incorreto.">
              <a:extLst>
                <a:ext uri="{FF2B5EF4-FFF2-40B4-BE49-F238E27FC236}">
                  <a16:creationId xmlns:a16="http://schemas.microsoft.com/office/drawing/2014/main" id="{F328D410-39A6-F12A-ABA9-8A1EDB47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7AB0AC-3DE7-05D2-C964-FF254CCF12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CDA1F0-6ED9-9C4F-4E40-19653C39D048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8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F836-0D55-6E29-DDE2-7932210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B8B1C-B0CD-B0A7-6939-05E768BC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90AF535-2667-22CE-5D20-4ED53FB9116A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4" name="Imagem 3" descr="Texto&#10;&#10;O conteúdo gerado por IA pode estar incorreto.">
              <a:extLst>
                <a:ext uri="{FF2B5EF4-FFF2-40B4-BE49-F238E27FC236}">
                  <a16:creationId xmlns:a16="http://schemas.microsoft.com/office/drawing/2014/main" id="{64DFFB74-C8AD-7767-527C-30FA5EAE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95149AF-9488-E6C5-AA6A-798685A933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3FA0927-56D5-3F6C-A203-2631656C32D2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9403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9ED393-1679-B243-FDC3-36585D81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32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Categoria: Conectividade</a:t>
            </a:r>
            <a:br>
              <a:rPr lang="pt-BR" dirty="0"/>
            </a:br>
            <a:r>
              <a:rPr lang="pt-BR" dirty="0"/>
              <a:t>Subcategoria: Fixa avançada</a:t>
            </a:r>
            <a:br>
              <a:rPr lang="pt-BR" dirty="0"/>
            </a:br>
            <a:r>
              <a:rPr lang="pt-BR" dirty="0"/>
              <a:t>Produto: IPSAT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3221F6-47D9-9FFC-DF06-BBD60C4411E3}"/>
              </a:ext>
            </a:extLst>
          </p:cNvPr>
          <p:cNvSpPr txBox="1"/>
          <p:nvPr/>
        </p:nvSpPr>
        <p:spPr>
          <a:xfrm>
            <a:off x="-3555859" y="97334"/>
            <a:ext cx="310896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DG: </a:t>
            </a:r>
            <a:r>
              <a:rPr lang="pt-BR" b="1" dirty="0"/>
              <a:t>Adicione a última camada do mapa de categorias. E destaque o produto EPL.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815FF1-6FFD-8C83-70E4-34A4DF1C33B5}"/>
              </a:ext>
            </a:extLst>
          </p:cNvPr>
          <p:cNvSpPr txBox="1"/>
          <p:nvPr/>
        </p:nvSpPr>
        <p:spPr>
          <a:xfrm>
            <a:off x="-3301859" y="5268774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6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56C4E875-DA19-518B-FE72-E2AFD64D9D18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O IPSAT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CE02ADA8-18B6-DF0A-8A98-B8CD129C3487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A915CA04-2746-7CC8-2FBA-0BC2988A50F5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0D71030-B81F-181E-784E-812CF08BECB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39999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1171</TotalTime>
  <Words>3021</Words>
  <Application>Microsoft Office PowerPoint</Application>
  <PresentationFormat>Widescreen</PresentationFormat>
  <Paragraphs>306</Paragraphs>
  <Slides>35</Slides>
  <Notes>26</Notes>
  <HiddenSlides>0</HiddenSlides>
  <MMClips>8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AMX</vt:lpstr>
      <vt:lpstr>AMX Black</vt:lpstr>
      <vt:lpstr>Aptos</vt:lpstr>
      <vt:lpstr>Arial</vt:lpstr>
      <vt:lpstr>Arial Black</vt:lpstr>
      <vt:lpstr>Calibri</vt:lpstr>
      <vt:lpstr>Noto Sans Symbols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Categoria: Conectividade Subcategoria: Fixa avançada Produto: IPSAT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Marina Araújo</cp:lastModifiedBy>
  <cp:revision>16</cp:revision>
  <dcterms:created xsi:type="dcterms:W3CDTF">2025-11-14T19:06:43Z</dcterms:created>
  <dcterms:modified xsi:type="dcterms:W3CDTF">2026-03-30T20:14:17Z</dcterms:modified>
</cp:coreProperties>
</file>