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1" r:id="rId6"/>
    <p:sldId id="557" r:id="rId7"/>
    <p:sldId id="558" r:id="rId8"/>
    <p:sldId id="559" r:id="rId9"/>
    <p:sldId id="560" r:id="rId10"/>
    <p:sldId id="561" r:id="rId11"/>
    <p:sldId id="564" r:id="rId12"/>
    <p:sldId id="599" r:id="rId13"/>
    <p:sldId id="565" r:id="rId14"/>
    <p:sldId id="566" r:id="rId15"/>
    <p:sldId id="602" r:id="rId16"/>
    <p:sldId id="597" r:id="rId17"/>
    <p:sldId id="563" r:id="rId18"/>
    <p:sldId id="567" r:id="rId19"/>
    <p:sldId id="568" r:id="rId20"/>
    <p:sldId id="569" r:id="rId21"/>
    <p:sldId id="570" r:id="rId22"/>
    <p:sldId id="571" r:id="rId23"/>
    <p:sldId id="572" r:id="rId24"/>
    <p:sldId id="600" r:id="rId25"/>
    <p:sldId id="573" r:id="rId26"/>
    <p:sldId id="574" r:id="rId27"/>
    <p:sldId id="577" r:id="rId28"/>
    <p:sldId id="576" r:id="rId29"/>
    <p:sldId id="578" r:id="rId30"/>
    <p:sldId id="579" r:id="rId31"/>
    <p:sldId id="580" r:id="rId32"/>
    <p:sldId id="581" r:id="rId33"/>
    <p:sldId id="596" r:id="rId34"/>
    <p:sldId id="598" r:id="rId35"/>
    <p:sldId id="319" r:id="rId36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ção Padrão" id="{9255B02E-62E6-4016-9FBC-3C6A0B196AAD}">
          <p14:sldIdLst>
            <p14:sldId id="257"/>
            <p14:sldId id="258"/>
            <p14:sldId id="259"/>
            <p14:sldId id="260"/>
            <p14:sldId id="261"/>
            <p14:sldId id="557"/>
            <p14:sldId id="558"/>
            <p14:sldId id="559"/>
            <p14:sldId id="560"/>
          </p14:sldIdLst>
        </p14:section>
        <p14:section name="A INTERNET DEDICADA" id="{1B39F6E8-FEF8-4FB6-ADEB-003282122CC6}">
          <p14:sldIdLst>
            <p14:sldId id="561"/>
            <p14:sldId id="564"/>
            <p14:sldId id="599"/>
            <p14:sldId id="565"/>
            <p14:sldId id="566"/>
            <p14:sldId id="602"/>
            <p14:sldId id="597"/>
            <p14:sldId id="563"/>
          </p14:sldIdLst>
        </p14:section>
        <p14:section name="AS REGRAS" id="{0FA6D580-D2A6-458F-AE5A-AAF73757603C}">
          <p14:sldIdLst>
            <p14:sldId id="567"/>
            <p14:sldId id="568"/>
            <p14:sldId id="569"/>
            <p14:sldId id="570"/>
            <p14:sldId id="571"/>
            <p14:sldId id="572"/>
            <p14:sldId id="600"/>
          </p14:sldIdLst>
        </p14:section>
        <p14:section name="COMO VENDER" id="{C0B4ED1A-A5CC-48AA-8D2F-CF9469B155B0}">
          <p14:sldIdLst>
            <p14:sldId id="573"/>
            <p14:sldId id="574"/>
            <p14:sldId id="577"/>
            <p14:sldId id="576"/>
            <p14:sldId id="578"/>
            <p14:sldId id="579"/>
            <p14:sldId id="580"/>
            <p14:sldId id="581"/>
            <p14:sldId id="596"/>
            <p14:sldId id="598"/>
            <p14:sldId id="31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4C7E7"/>
    <a:srgbClr val="58D58D"/>
    <a:srgbClr val="DAE3F3"/>
    <a:srgbClr val="4652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303901-0D5E-9A10-94E4-17FC31F6CBB4}" v="309" dt="2026-03-24T09:41:31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46" autoAdjust="0"/>
    <p:restoredTop sz="69892" autoAdjust="0"/>
  </p:normalViewPr>
  <p:slideViewPr>
    <p:cSldViewPr snapToGrid="0">
      <p:cViewPr varScale="1">
        <p:scale>
          <a:sx n="55" d="100"/>
          <a:sy n="55" d="100"/>
        </p:scale>
        <p:origin x="955" y="4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37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45309-8303-4CBA-94C6-C4D8EE44C247}" type="datetimeFigureOut">
              <a:rPr lang="pt-BR" smtClean="0"/>
              <a:t>24/03/2026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801177-3896-4800-9AF7-45C7C3DAE9A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94352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quando o áudio terminar dê as boas vindas aos participantes.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EF0B2B-B77B-45A0-AEDD-D933E088FDC0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399919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err="1">
                <a:latin typeface="Calibri"/>
                <a:ea typeface="Calibri"/>
                <a:cs typeface="Calibri"/>
              </a:rPr>
              <a:t>Facilitador</a:t>
            </a:r>
            <a:r>
              <a:rPr lang="en-US">
                <a:latin typeface="Calibri"/>
                <a:ea typeface="Calibri"/>
                <a:cs typeface="Calibri"/>
              </a:rPr>
              <a:t>: </a:t>
            </a:r>
            <a:r>
              <a:rPr lang="en-US" err="1">
                <a:latin typeface="Calibri"/>
                <a:ea typeface="Calibri"/>
                <a:cs typeface="Calibri"/>
              </a:rPr>
              <a:t>Relembre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os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combinados</a:t>
            </a:r>
            <a:r>
              <a:rPr lang="en-US">
                <a:latin typeface="Calibri"/>
                <a:ea typeface="Calibri"/>
                <a:cs typeface="Calibri"/>
              </a:rPr>
              <a:t> junto </a:t>
            </a:r>
            <a:r>
              <a:rPr lang="en-US" err="1">
                <a:latin typeface="Calibri"/>
                <a:ea typeface="Calibri"/>
                <a:cs typeface="Calibri"/>
              </a:rPr>
              <a:t>ao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grupo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0EE787-2C99-464E-AE90-AA763E101C49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4560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b="0" dirty="0"/>
              <a:t>Apresentar o mapa das categorias com a história a seguir. </a:t>
            </a:r>
            <a:r>
              <a:rPr lang="pt-BR" b="1" dirty="0">
                <a:highlight>
                  <a:srgbClr val="FFFF00"/>
                </a:highlight>
              </a:rPr>
              <a:t>Caso os participantes do treinamento já tenham visto o mapa, ocultar slide.</a:t>
            </a:r>
            <a:endParaRPr lang="pt-BR" dirty="0"/>
          </a:p>
          <a:p>
            <a:endParaRPr lang="pt-BR" b="1" dirty="0"/>
          </a:p>
          <a:p>
            <a:r>
              <a:rPr lang="pt-BR" dirty="0"/>
              <a:t>Toda empresa é um organismo vivo: ela precisa se comunicar, operar, proteger seus dados, evoluir e crescer com segurança. Cada decisão é uma peça que sustenta esse movimento — e é exatamente aqui que entram os produtos da </a:t>
            </a:r>
            <a:r>
              <a:rPr lang="pt-BR" b="0" dirty="0"/>
              <a:t>Claro empresas.</a:t>
            </a:r>
          </a:p>
          <a:p>
            <a:endParaRPr lang="pt-BR" dirty="0"/>
          </a:p>
          <a:p>
            <a:r>
              <a:rPr lang="pt-BR" dirty="0"/>
              <a:t>Para simplificar esse universo de possibilidades, a </a:t>
            </a:r>
            <a:r>
              <a:rPr lang="pt-BR" b="0" dirty="0"/>
              <a:t>Claro empresas </a:t>
            </a:r>
            <a:r>
              <a:rPr lang="pt-BR" dirty="0"/>
              <a:t>organiza seu portfólio em um mapa que ajuda a localizar os serviços de acordo com o que a empresa do cliente realmente precisa. </a:t>
            </a:r>
            <a:r>
              <a:rPr lang="pt-BR" b="0" dirty="0"/>
              <a:t>Ele é dividido </a:t>
            </a:r>
            <a:r>
              <a:rPr lang="pt-BR" dirty="0"/>
              <a:t>em duas grandes forças que sustentam a transformação dos negócios: Conectividade e Soluções Digitais.</a:t>
            </a:r>
          </a:p>
          <a:p>
            <a:endParaRPr lang="pt-BR" dirty="0"/>
          </a:p>
          <a:p>
            <a:r>
              <a:rPr lang="pt-BR" dirty="0"/>
              <a:t>De um lado, a categoria Conectividade, que conecta pessoas, unidades, sistemas e operações. Do outro, </a:t>
            </a:r>
            <a:r>
              <a:rPr lang="pt-BR" b="0" dirty="0"/>
              <a:t>Soluções Digitais, que impulsiona a produtividade</a:t>
            </a:r>
            <a:r>
              <a:rPr lang="pt-BR" dirty="0"/>
              <a:t>, segurança, inteligência e inovação. Juntas, essas duas categorias formam um ecossistema completo, pensado para atender </a:t>
            </a:r>
            <a:r>
              <a:rPr lang="pt-BR" b="0" dirty="0" err="1"/>
              <a:t>PMEs</a:t>
            </a:r>
            <a:r>
              <a:rPr lang="pt-BR" b="0" dirty="0"/>
              <a:t> </a:t>
            </a:r>
            <a:r>
              <a:rPr lang="pt-BR" dirty="0"/>
              <a:t>de forma estratégica, integrada e sob medida.</a:t>
            </a:r>
          </a:p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44DF64-E037-4A24-B4A3-EAE921BB35F8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79834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b="0" dirty="0"/>
              <a:t>Siga explicando o mapa das categorias, agora apresentando brevemente as subcategorias. </a:t>
            </a:r>
            <a:r>
              <a:rPr lang="pt-BR" b="1" dirty="0">
                <a:highlight>
                  <a:srgbClr val="FFFF00"/>
                </a:highlight>
              </a:rPr>
              <a:t>Caso os participantes do treinamento já tenham visto o mapa, ocultar slide.</a:t>
            </a:r>
            <a:endParaRPr lang="pt-BR" dirty="0"/>
          </a:p>
          <a:p>
            <a:endParaRPr lang="pt-BR" b="1" dirty="0"/>
          </a:p>
          <a:p>
            <a:r>
              <a:rPr lang="pt-BR" dirty="0"/>
              <a:t>As categorias de Conectividade e Soluções Digitais se desdobram em subcategorias que organizam os produtos do portfólio de acordo com </a:t>
            </a:r>
            <a:r>
              <a:rPr lang="pt-BR" b="0" dirty="0"/>
              <a:t>a área de demanda dos clientes, facilitando a identificação rápida da solução mais adequada para cada cenário.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44DF64-E037-4A24-B4A3-EAE921BB35F8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1684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Facilitador: </a:t>
            </a:r>
            <a:r>
              <a:rPr lang="pt-BR" b="0" dirty="0"/>
              <a:t>Apresentar a subcategoria do treinamento.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Conheça a subcategoria </a:t>
            </a:r>
            <a:r>
              <a:rPr lang="pt-BR" b="1" dirty="0"/>
              <a:t>Fixa Avançada</a:t>
            </a:r>
            <a:r>
              <a:rPr lang="pt-BR" dirty="0"/>
              <a:t>, que reúne produtos </a:t>
            </a:r>
            <a:r>
              <a:rPr lang="pt-BR" b="1" dirty="0"/>
              <a:t>de conectividade e comunicação corporativa voltados a garantir desempenho, disponibilidade e integração entre unidades e operações do negócio.</a:t>
            </a:r>
          </a:p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44DF64-E037-4A24-B4A3-EAE921BB35F8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193767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200" dirty="0">
                <a:solidFill>
                  <a:schemeClr val="dk1"/>
                </a:solidFill>
                <a:latin typeface="AMX" pitchFamily="2" charset="77"/>
                <a:ea typeface="Calibri"/>
                <a:cs typeface="Calibri"/>
                <a:sym typeface="Calibri"/>
              </a:rPr>
              <a:t>Facilitador, inicie o treinamento falando: “Todos vocês sabem o que é internet, certo? Se não, nem mesmo estariam aqui”</a:t>
            </a: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lang="pt-BR" sz="1200" dirty="0">
              <a:solidFill>
                <a:schemeClr val="dk1"/>
              </a:solidFill>
              <a:latin typeface="AMX" pitchFamily="2" charset="77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200" dirty="0">
                <a:solidFill>
                  <a:schemeClr val="dk1"/>
                </a:solidFill>
                <a:latin typeface="AMX" pitchFamily="2" charset="77"/>
                <a:ea typeface="Calibri"/>
                <a:cs typeface="Calibri"/>
                <a:sym typeface="Calibri"/>
              </a:rPr>
              <a:t>Pois, é. Internet </a:t>
            </a:r>
            <a:r>
              <a:rPr lang="pt-BR" dirty="0"/>
              <a:t>é uma rede que conecta pessoas e dispositivos no mundo todo para trocar informações e se comunicar.</a:t>
            </a: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lang="pt-BR" sz="1200" dirty="0">
              <a:solidFill>
                <a:schemeClr val="dk1"/>
              </a:solidFill>
              <a:latin typeface="AMX" pitchFamily="2" charset="77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200" dirty="0">
                <a:solidFill>
                  <a:schemeClr val="dk1"/>
                </a:solidFill>
                <a:latin typeface="AMX" pitchFamily="2" charset="77"/>
                <a:ea typeface="Calibri"/>
                <a:cs typeface="Calibri"/>
                <a:sym typeface="Calibri"/>
              </a:rPr>
              <a:t>A internet dedica, por sua vez, é um serviço que possibilita ao cliente a conexão direta de sua rede local ao </a:t>
            </a:r>
            <a:r>
              <a:rPr lang="pt-BR" sz="1200" b="1" dirty="0" err="1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backbone</a:t>
            </a:r>
            <a:r>
              <a:rPr lang="pt-BR" sz="1200" dirty="0">
                <a:solidFill>
                  <a:schemeClr val="dk1"/>
                </a:solidFill>
                <a:latin typeface="AMX" pitchFamily="2" charset="77"/>
                <a:ea typeface="Calibri"/>
                <a:cs typeface="Calibri"/>
                <a:sym typeface="Calibri"/>
              </a:rPr>
              <a:t> IP da Claro empresas e à Internet mundial, sem compartilhamento de banda no acesso, através de linhas privativas dedicadas. Ou seja, </a:t>
            </a:r>
            <a:r>
              <a:rPr lang="pt-BR" sz="1200" b="1" dirty="0">
                <a:solidFill>
                  <a:schemeClr val="dk1"/>
                </a:solidFill>
                <a:latin typeface="AMX" pitchFamily="2" charset="77"/>
                <a:ea typeface="Calibri"/>
                <a:cs typeface="Calibri"/>
                <a:sym typeface="Calibri"/>
              </a:rPr>
              <a:t>é uma rede de conexão DEDICADA a uso exclusivo do cliente, </a:t>
            </a:r>
            <a:r>
              <a:rPr lang="pt-BR" sz="1200" b="1" dirty="0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privativa de qualidade e velocidade garantida para empresas com necessidade de acesso à Internet!</a:t>
            </a: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lang="pt-BR" sz="1200" b="1" dirty="0">
              <a:solidFill>
                <a:srgbClr val="8C333A"/>
              </a:solidFill>
              <a:latin typeface="AMX" pitchFamily="2" charset="77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200" b="1" dirty="0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Facilitador, explique que é </a:t>
            </a:r>
            <a:r>
              <a:rPr lang="pt-BR" sz="1200" b="1" dirty="0" err="1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backbone</a:t>
            </a:r>
            <a:r>
              <a:rPr lang="pt-BR" sz="1200" b="1" dirty="0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Backbone se traduz em português como espinhar dorsal. </a:t>
            </a:r>
            <a:r>
              <a:rPr lang="pt-BR" sz="1200" b="0" i="0" dirty="0">
                <a:solidFill>
                  <a:srgbClr val="5921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Ele é o </a:t>
            </a:r>
            <a:r>
              <a:rPr lang="pt-BR" sz="1200" b="0" i="0" dirty="0">
                <a:solidFill>
                  <a:srgbClr val="592126"/>
                </a:solidFill>
                <a:latin typeface="AMX" pitchFamily="2" charset="77"/>
              </a:rPr>
              <a:t>responsável pelo envio e recebimento dos dados  entre diferentes localidades, dentro </a:t>
            </a:r>
            <a:br>
              <a:rPr lang="pt-BR" sz="1200" b="0" i="0" dirty="0">
                <a:solidFill>
                  <a:srgbClr val="592126"/>
                </a:solidFill>
                <a:latin typeface="AMX" pitchFamily="2" charset="77"/>
              </a:rPr>
            </a:br>
            <a:r>
              <a:rPr lang="pt-BR" sz="1200" b="0" i="0" dirty="0">
                <a:solidFill>
                  <a:srgbClr val="592126"/>
                </a:solidFill>
                <a:latin typeface="AMX" pitchFamily="2" charset="77"/>
              </a:rPr>
              <a:t>ou fora de um país. É dividida em partes menores com a finalidade de impedir que o tráfego e a transmissão de dados sejam lentos. No entanto, por continuar a ser a rede principal, o </a:t>
            </a:r>
            <a:r>
              <a:rPr lang="pt-BR" sz="1200" b="0" i="0" dirty="0" err="1">
                <a:solidFill>
                  <a:srgbClr val="592126"/>
                </a:solidFill>
                <a:latin typeface="AMX" pitchFamily="2" charset="77"/>
              </a:rPr>
              <a:t>backbone</a:t>
            </a:r>
            <a:r>
              <a:rPr lang="pt-BR" sz="1200" b="0" i="0" dirty="0">
                <a:solidFill>
                  <a:srgbClr val="592126"/>
                </a:solidFill>
                <a:latin typeface="AMX" pitchFamily="2" charset="77"/>
              </a:rPr>
              <a:t> faz a conexão de todas as redes menores, sendo possível, então, acessar qualquer rede por meio dele. </a:t>
            </a:r>
            <a:endParaRPr lang="pt-BR" sz="1200" b="1" dirty="0">
              <a:solidFill>
                <a:srgbClr val="8C333A"/>
              </a:solidFill>
              <a:latin typeface="AMX" pitchFamily="2" charset="77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lang="pt-BR" dirty="0"/>
          </a:p>
          <a:p>
            <a:r>
              <a:rPr lang="pt-BR" dirty="0"/>
              <a:t>Vamos ver a seguir qual o impacto da Internet Dedicada para o cliente.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00475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apresente esse vídeo. Ele apresenta o problema da internet lenta e também a solução – Internet Dedicada, além de definir o seu conceito. </a:t>
            </a:r>
          </a:p>
          <a:p>
            <a:endParaRPr lang="pt-BR" dirty="0"/>
          </a:p>
          <a:p>
            <a:r>
              <a:rPr lang="pt-BR" dirty="0"/>
              <a:t>Cite as características da Internet Dedicada:</a:t>
            </a:r>
          </a:p>
          <a:p>
            <a:endParaRPr lang="pt-BR" dirty="0"/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É uma das maiores redes IP do mundo;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Os acessos são permanentes e têm conectividade IP;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Conexões diretas;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Velocidades que variam de 10 Mega até 1 Giga;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IP Fixo ou Dinâmico;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6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Possui compatibilidade com o protocolo </a:t>
            </a:r>
            <a:r>
              <a:rPr lang="pt-BR" sz="1200" b="1" dirty="0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BGP</a:t>
            </a: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.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6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endParaRPr lang="pt-BR" sz="1200" dirty="0">
              <a:solidFill>
                <a:srgbClr val="262626"/>
              </a:solidFill>
              <a:latin typeface="AMX" pitchFamily="2" charset="77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1200"/>
              </a:spcBef>
              <a:spcAft>
                <a:spcPts val="6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None/>
            </a:pPr>
            <a:r>
              <a:rPr lang="pt-BR" sz="1200" b="1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O que é </a:t>
            </a:r>
            <a:r>
              <a:rPr lang="pt-BR" sz="1200" b="1" dirty="0">
                <a:latin typeface="AMX" pitchFamily="2" charset="77"/>
              </a:rPr>
              <a:t>BGP?</a:t>
            </a:r>
          </a:p>
          <a:p>
            <a:pPr marL="0" marR="0" lvl="0" indent="0" algn="l" rtl="0">
              <a:spcBef>
                <a:spcPts val="1200"/>
              </a:spcBef>
              <a:spcAft>
                <a:spcPts val="6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None/>
            </a:pPr>
            <a:r>
              <a:rPr lang="pt-BR" dirty="0"/>
              <a:t>É a sigla para Border </a:t>
            </a:r>
            <a:r>
              <a:rPr lang="pt-BR" dirty="0" err="1"/>
              <a:t>Gatway</a:t>
            </a:r>
            <a:r>
              <a:rPr lang="pt-BR" dirty="0"/>
              <a:t> </a:t>
            </a:r>
            <a:r>
              <a:rPr lang="pt-BR" dirty="0" err="1"/>
              <a:t>Protocol</a:t>
            </a:r>
            <a:r>
              <a:rPr lang="pt-BR" dirty="0"/>
              <a:t>, também conhecido como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Protocolo de Roteamento de Fronteira</a:t>
            </a:r>
            <a:r>
              <a:rPr lang="pt-BR" dirty="0"/>
              <a:t>. </a:t>
            </a:r>
            <a:r>
              <a:rPr lang="pt-BR" sz="1200" b="0" dirty="0">
                <a:solidFill>
                  <a:srgbClr val="592126"/>
                </a:solidFill>
                <a:latin typeface="AMX" pitchFamily="2" charset="77"/>
              </a:rPr>
              <a:t>É o protocolo usado na Internet para trocar  informações de roteamento entre redes. É a linguagem utilizada pelos roteadores na Internet para determinar como os pacotes podem ser enviados de um roteador a outro para chegar ao destino final.</a:t>
            </a:r>
          </a:p>
          <a:p>
            <a:pPr algn="l"/>
            <a:endParaRPr lang="pt-BR" dirty="0"/>
          </a:p>
          <a:p>
            <a:r>
              <a:rPr lang="pt-BR" dirty="0"/>
              <a:t>Por fim, clique na seta que irá direcionar a apresentação para o portifólio de velocidade da Internet Direcionada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8050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504841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o que a Internet Dedicada. </a:t>
            </a:r>
          </a:p>
          <a:p>
            <a:r>
              <a:rPr lang="pt-BR" dirty="0"/>
              <a:t>Sobre o Suporte e Segurança dique que </a:t>
            </a:r>
            <a:r>
              <a:rPr lang="pt-BR" b="1" dirty="0"/>
              <a:t>a</a:t>
            </a:r>
            <a:r>
              <a:rPr lang="pt-BR" b="1" dirty="0">
                <a:solidFill>
                  <a:schemeClr val="dk1"/>
                </a:solidFill>
                <a:latin typeface="AMX" pitchFamily="2" charset="77"/>
                <a:ea typeface="Calibri"/>
                <a:cs typeface="Calibri"/>
                <a:sym typeface="Calibri"/>
              </a:rPr>
              <a:t> Claro empresas mantém em plantão permanente uma equipe de segurança pronta para apoiar seus clientes em situações que exijam medidas rápidas e eficazes. </a:t>
            </a:r>
            <a:endParaRPr lang="pt-BR" b="1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0120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DB78E-8369-9C84-BF3A-093ADFBF7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299C07D-4D36-4D14-E612-061371A130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05F87D2-1326-FAF7-DF7D-F7AB8162DF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rtl="0">
              <a:lnSpc>
                <a:spcPct val="150000"/>
              </a:lnSpc>
              <a:spcBef>
                <a:spcPts val="3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None/>
            </a:pPr>
            <a:r>
              <a:rPr lang="pt-BR" dirty="0"/>
              <a:t>Facilitador, explique que esses são os benefícios que os clientes vão adquirir ao contratar a Internet Dedicada, em seguida cite os outros benefícios a seguir</a:t>
            </a:r>
          </a:p>
          <a:p>
            <a:pPr marL="342900" marR="0" lvl="0" indent="-342900" algn="l" rtl="0">
              <a:lnSpc>
                <a:spcPct val="150000"/>
              </a:lnSpc>
              <a:spcBef>
                <a:spcPts val="3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Link dedicado à internet com cobertura nacional;</a:t>
            </a:r>
            <a:endParaRPr lang="pt-BR" sz="1200" dirty="0">
              <a:latin typeface="AMX Medium" pitchFamily="2" charset="77"/>
            </a:endParaRPr>
          </a:p>
          <a:p>
            <a:pPr marL="342900" marR="0" lvl="0" indent="-34290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16 </a:t>
            </a:r>
            <a:r>
              <a:rPr lang="pt-BR" sz="1200" dirty="0" err="1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IPs</a:t>
            </a: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 fixos em até 10 Gbps;</a:t>
            </a:r>
            <a:endParaRPr lang="pt-BR" sz="1200" dirty="0">
              <a:latin typeface="AMX Medium" pitchFamily="2" charset="77"/>
            </a:endParaRPr>
          </a:p>
          <a:p>
            <a:pPr marL="342900" marR="0" lvl="0" indent="-34290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Alta disponibilidade com diversidade de rotas; </a:t>
            </a:r>
            <a:endParaRPr lang="pt-BR" sz="1200" dirty="0">
              <a:latin typeface="AMX Medium" pitchFamily="2" charset="77"/>
            </a:endParaRPr>
          </a:p>
          <a:p>
            <a:pPr marL="342900" marR="0" lvl="0" indent="-34290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Backbone no Brasil e no exterior;</a:t>
            </a:r>
            <a:endParaRPr lang="pt-BR" sz="1200" dirty="0">
              <a:latin typeface="AMX Medium" pitchFamily="2" charset="77"/>
            </a:endParaRPr>
          </a:p>
          <a:p>
            <a:pPr marL="342900" marR="0" lvl="0" indent="-34290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100% de garantia de banda;</a:t>
            </a:r>
            <a:endParaRPr lang="pt-BR" sz="1200" dirty="0">
              <a:latin typeface="AMX Medium" pitchFamily="2" charset="77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  <a:tabLst/>
              <a:defRPr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Atendimento 24/7 em todo Brasil - </a:t>
            </a:r>
            <a:r>
              <a:rPr lang="pt-BR" b="1" dirty="0">
                <a:solidFill>
                  <a:srgbClr val="8C333A"/>
                </a:solidFill>
                <a:latin typeface="AMX" pitchFamily="2" charset="77"/>
                <a:ea typeface="Calibri"/>
                <a:cs typeface="Calibri"/>
                <a:sym typeface="Calibri"/>
              </a:rPr>
              <a:t>Atendimento: 0800 721 10 21</a:t>
            </a:r>
            <a:endParaRPr lang="pt-BR" sz="1200" dirty="0">
              <a:latin typeface="AMX Medium" pitchFamily="2" charset="77"/>
            </a:endParaRPr>
          </a:p>
          <a:p>
            <a:pPr marL="342900" marR="0" lvl="0" indent="-34290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Tecnologia de ponta, gerenciada por quem mais entende de internet no Brasil;</a:t>
            </a:r>
            <a:endParaRPr lang="pt-BR" sz="1200" dirty="0">
              <a:latin typeface="AMX Medium" pitchFamily="2" charset="77"/>
            </a:endParaRPr>
          </a:p>
          <a:p>
            <a:pPr marL="342900" marR="0" lvl="0" indent="-342900" algn="l" rtl="0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dirty="0">
                <a:solidFill>
                  <a:srgbClr val="2626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Link simétrico, mesmas taxas de upload e download.</a:t>
            </a:r>
            <a:endParaRPr lang="pt-BR" sz="1200" dirty="0">
              <a:latin typeface="AMX Medium" pitchFamily="2" charset="77"/>
            </a:endParaRPr>
          </a:p>
          <a:p>
            <a:endParaRPr lang="pt-BR" b="1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6B88B38-53DF-E5D9-8E62-18743CEA7D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227004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apresente o teste rápido. </a:t>
            </a:r>
          </a:p>
          <a:p>
            <a:endParaRPr lang="pt-BR" dirty="0"/>
          </a:p>
          <a:p>
            <a:r>
              <a:rPr lang="pt-BR" dirty="0"/>
              <a:t>Leia o texto entre aspas e peça para os participantes reagirem com dedo para cima, caso julguem a frase verdadeira e com dedo para baixo, caso julguem falsa.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719186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que além disso a internet dedicada garante mais estabilidade, velocidade e segurança para a operação.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273384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aproveite o momento de descontração e pergunte: “Pensa que acabou? Vamos começar agora com a melhor parte: As regras” “Mas não se preocupem, são todas fáceis”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570787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os tópicos. Para vender a Internet Dedicada é importante se atentar às seguintes regras. </a:t>
            </a:r>
          </a:p>
          <a:p>
            <a:endParaRPr lang="pt-BR" dirty="0"/>
          </a:p>
          <a:p>
            <a:r>
              <a:rPr lang="pt-BR" b="1" dirty="0"/>
              <a:t>1. Quantidade de acessos (</a:t>
            </a:r>
            <a:r>
              <a:rPr lang="pt-BR" b="1" dirty="0" err="1"/>
              <a:t>IPs</a:t>
            </a:r>
            <a:r>
              <a:rPr lang="pt-BR" b="1" dirty="0"/>
              <a:t>):</a:t>
            </a:r>
            <a:br>
              <a:rPr lang="pt-BR" dirty="0"/>
            </a:br>
            <a:r>
              <a:rPr lang="pt-BR" dirty="0"/>
              <a:t>Existe um limite de acessos, a empresa recebe </a:t>
            </a:r>
            <a:r>
              <a:rPr lang="pt-BR" b="1" dirty="0"/>
              <a:t>16 acessos</a:t>
            </a:r>
            <a:r>
              <a:rPr lang="pt-BR" dirty="0"/>
              <a:t>, mas 2 já vêm reservados pelo sistema.</a:t>
            </a:r>
            <a:br>
              <a:rPr lang="pt-BR" dirty="0"/>
            </a:br>
            <a:r>
              <a:rPr lang="pt-BR" dirty="0"/>
              <a:t>Então, na prática, a empresa pode usar </a:t>
            </a:r>
            <a:r>
              <a:rPr lang="pt-BR" b="1" dirty="0"/>
              <a:t>14 normalmente</a:t>
            </a:r>
            <a:r>
              <a:rPr lang="pt-BR" dirty="0"/>
              <a:t>.</a:t>
            </a:r>
          </a:p>
          <a:p>
            <a:br>
              <a:rPr lang="pt-BR" dirty="0"/>
            </a:br>
            <a:r>
              <a:rPr lang="pt-BR" b="1" dirty="0"/>
              <a:t>2. Quem não pode contratar:</a:t>
            </a:r>
            <a:br>
              <a:rPr lang="pt-BR" dirty="0"/>
            </a:br>
            <a:r>
              <a:rPr lang="pt-BR" dirty="0"/>
              <a:t>Esse serviço </a:t>
            </a:r>
            <a:r>
              <a:rPr lang="pt-BR" b="1" dirty="0"/>
              <a:t>não é para empresas que vendem internet</a:t>
            </a:r>
            <a:r>
              <a:rPr lang="pt-BR" dirty="0"/>
              <a:t>.</a:t>
            </a:r>
            <a:br>
              <a:rPr lang="pt-BR" dirty="0"/>
            </a:br>
            <a:r>
              <a:rPr lang="pt-BR" dirty="0"/>
              <a:t>Ou seja: não é para provedores, é para uso próprio e interno da empresa.</a:t>
            </a:r>
          </a:p>
          <a:p>
            <a:br>
              <a:rPr lang="pt-BR" dirty="0"/>
            </a:br>
            <a:r>
              <a:rPr lang="pt-BR" b="1" dirty="0"/>
              <a:t>3. Uso de equipamento próprio:</a:t>
            </a:r>
            <a:br>
              <a:rPr lang="pt-BR" dirty="0"/>
            </a:br>
            <a:r>
              <a:rPr lang="pt-BR" dirty="0"/>
              <a:t>A empresa </a:t>
            </a:r>
            <a:r>
              <a:rPr lang="pt-BR" b="1" dirty="0"/>
              <a:t>pode usar seu próprio equipamento</a:t>
            </a:r>
            <a:r>
              <a:rPr lang="pt-BR" dirty="0"/>
              <a:t>, se quiser.</a:t>
            </a:r>
          </a:p>
          <a:p>
            <a:r>
              <a:rPr lang="pt-BR" dirty="0"/>
              <a:t>Mas ela mesma precisa fazer a configuração e continua pagando pelo serviço normalmente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421497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1779E-7F9A-A8D6-0F93-91E616F407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BDD7E45-BB0A-788C-8E78-6714E88EEA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C100AC5-BBBF-CD8A-F783-8BB0E56E92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pt-BR" dirty="0"/>
              <a:t>Facilitador, explique os tópicos.</a:t>
            </a:r>
          </a:p>
          <a:p>
            <a:pPr rtl="0" fontAlgn="base"/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O input da venda, como se fosse o registro, é o processo de input é o inicio da venda, que acontece através do pedido do cliente que entra no sistema </a:t>
            </a:r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IW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Ou seja, é por lá que a solicitação é registrada.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Depois, os dados e documentos do cliente são preenchidos em outro sistema chamado </a:t>
            </a:r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É onde tudo fica formalizado.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E o SLA é o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tempo para ativar o serviço, que é de </a:t>
            </a:r>
            <a:r>
              <a:rPr lang="pt-BR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até 90 dias</a:t>
            </a:r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CF935C2-C98B-B56E-B32F-3A3572A489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965834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7C9585-41BD-5770-9823-123FE2464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F848087-C8BD-7596-8187-D232B68B4C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2F1DF77-C5EE-B6EA-D3A2-81DF363451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a última das regras as taxas. Clique na imagem para revelar o que tem por trás. </a:t>
            </a:r>
          </a:p>
          <a:p>
            <a:pPr marL="342900" lvl="0" indent="-342900">
              <a:spcBef>
                <a:spcPts val="300"/>
              </a:spcBef>
              <a:buClr>
                <a:srgbClr val="8A3238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b="1" dirty="0">
                <a:solidFill>
                  <a:srgbClr val="8A3238"/>
                </a:solidFill>
                <a:latin typeface="AMX" pitchFamily="2" charset="77"/>
                <a:ea typeface="Calibri"/>
                <a:cs typeface="Calibri"/>
                <a:sym typeface="Calibri"/>
              </a:rPr>
              <a:t>Seguro do roteador</a:t>
            </a: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: valor só é pago se o cliente perder ou danificar o equipamento, ou não entregar ao final do contrato; </a:t>
            </a:r>
            <a:endParaRPr lang="pt-BR" sz="1200" dirty="0">
              <a:latin typeface="AMX" pitchFamily="2" charset="77"/>
            </a:endParaRPr>
          </a:p>
          <a:p>
            <a:pPr marL="342900" lvl="0" indent="-342900">
              <a:spcBef>
                <a:spcPts val="600"/>
              </a:spcBef>
              <a:buClr>
                <a:srgbClr val="8A3238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b="1" dirty="0">
                <a:solidFill>
                  <a:srgbClr val="8A3238"/>
                </a:solidFill>
                <a:latin typeface="AMX" pitchFamily="2" charset="77"/>
                <a:ea typeface="Calibri"/>
                <a:cs typeface="Calibri"/>
                <a:sym typeface="Calibri"/>
              </a:rPr>
              <a:t>Taxas de instalação serviço e roteador</a:t>
            </a: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: ambos são pagos </a:t>
            </a:r>
            <a:b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</a:b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em 1x, na primeira fatura do cliente;</a:t>
            </a:r>
            <a:endParaRPr lang="pt-BR" sz="1200" dirty="0">
              <a:latin typeface="AMX" pitchFamily="2" charset="77"/>
            </a:endParaRPr>
          </a:p>
          <a:p>
            <a:pPr marL="342900" lvl="0" indent="-342900">
              <a:spcBef>
                <a:spcPts val="600"/>
              </a:spcBef>
              <a:buClr>
                <a:srgbClr val="8A3238"/>
              </a:buClr>
              <a:buSzPts val="2000"/>
              <a:buFont typeface="Arial" panose="020B0604020202020204" pitchFamily="34" charset="0"/>
              <a:buChar char="•"/>
            </a:pPr>
            <a:r>
              <a:rPr lang="pt-BR" sz="1200" b="1" dirty="0">
                <a:solidFill>
                  <a:srgbClr val="8A3238"/>
                </a:solidFill>
                <a:latin typeface="AMX" pitchFamily="2" charset="77"/>
                <a:ea typeface="Calibri"/>
                <a:cs typeface="Calibri"/>
                <a:sym typeface="Calibri"/>
              </a:rPr>
              <a:t>Valor do roteador</a:t>
            </a: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: Em 1x e após, são pagas as mensalidade </a:t>
            </a:r>
            <a:b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</a:b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do aluguel do equipamento, se o cliente não continuar </a:t>
            </a:r>
            <a:b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</a:b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com o serviço, o roteador é retirado do local;</a:t>
            </a:r>
            <a:endParaRPr lang="pt-BR" sz="1200" dirty="0">
              <a:latin typeface="AMX" pitchFamily="2" charset="77"/>
            </a:endParaRPr>
          </a:p>
          <a:p>
            <a:pPr marL="0" lvl="0" indent="0">
              <a:spcBef>
                <a:spcPts val="600"/>
              </a:spcBef>
              <a:spcAft>
                <a:spcPts val="300"/>
              </a:spcAft>
              <a:buClr>
                <a:srgbClr val="8A3238"/>
              </a:buClr>
              <a:buSzPts val="2000"/>
              <a:buFont typeface="Arial" panose="020B0604020202020204" pitchFamily="34" charset="0"/>
              <a:buNone/>
            </a:pP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Os roteadores estão </a:t>
            </a:r>
            <a:r>
              <a:rPr lang="pt-BR" sz="1200" b="1" dirty="0">
                <a:solidFill>
                  <a:srgbClr val="8A3238"/>
                </a:solidFill>
                <a:latin typeface="AMX" pitchFamily="2" charset="77"/>
                <a:ea typeface="Calibri"/>
                <a:cs typeface="Calibri"/>
                <a:sym typeface="Calibri"/>
              </a:rPr>
              <a:t>sem impostos</a:t>
            </a: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. No preço da instalação deverá ser </a:t>
            </a:r>
            <a:r>
              <a:rPr lang="pt-BR" sz="1200" b="1" dirty="0">
                <a:solidFill>
                  <a:srgbClr val="8A3238"/>
                </a:solidFill>
                <a:latin typeface="AMX" pitchFamily="2" charset="77"/>
                <a:ea typeface="Calibri"/>
                <a:cs typeface="Calibri"/>
                <a:sym typeface="Calibri"/>
              </a:rPr>
              <a:t>acrescentado o ISS</a:t>
            </a:r>
            <a:r>
              <a:rPr lang="pt-BR" sz="1200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.</a:t>
            </a:r>
          </a:p>
          <a:p>
            <a:pPr marL="0" lvl="0" indent="0">
              <a:spcBef>
                <a:spcPts val="600"/>
              </a:spcBef>
              <a:spcAft>
                <a:spcPts val="300"/>
              </a:spcAft>
              <a:buClr>
                <a:srgbClr val="8A3238"/>
              </a:buClr>
              <a:buSzPts val="2000"/>
              <a:buFont typeface="Arial" panose="020B0604020202020204" pitchFamily="34" charset="0"/>
              <a:buNone/>
            </a:pPr>
            <a:endParaRPr lang="pt-BR" sz="1200" dirty="0">
              <a:solidFill>
                <a:srgbClr val="262626"/>
              </a:solidFill>
              <a:latin typeface="AMX" pitchFamily="2" charset="77"/>
              <a:ea typeface="Calibri"/>
              <a:cs typeface="Calibri"/>
              <a:sym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300"/>
              </a:spcAft>
              <a:buClr>
                <a:srgbClr val="8A3238"/>
              </a:buClr>
              <a:buSzPts val="2000"/>
              <a:buFont typeface="Arial" panose="020B0604020202020204" pitchFamily="34" charset="0"/>
              <a:buNone/>
              <a:tabLst/>
              <a:defRPr/>
            </a:pPr>
            <a:r>
              <a:rPr lang="pt-BR" sz="1200" dirty="0">
                <a:solidFill>
                  <a:srgbClr val="592126"/>
                </a:solidFill>
                <a:latin typeface="AMX Medium" pitchFamily="2" charset="77"/>
                <a:ea typeface="Calibri"/>
                <a:cs typeface="Calibri"/>
                <a:sym typeface="Calibri"/>
              </a:rPr>
              <a:t>Para informações sobre valores e ofertas, consulte o book do produto.</a:t>
            </a:r>
            <a:endParaRPr lang="pt-BR" dirty="0">
              <a:solidFill>
                <a:srgbClr val="592126"/>
              </a:solidFill>
              <a:latin typeface="AMX Medium" pitchFamily="2" charset="77"/>
            </a:endParaRPr>
          </a:p>
          <a:p>
            <a:pPr marL="0" lvl="0" indent="0">
              <a:spcBef>
                <a:spcPts val="600"/>
              </a:spcBef>
              <a:spcAft>
                <a:spcPts val="300"/>
              </a:spcAft>
              <a:buClr>
                <a:srgbClr val="8A3238"/>
              </a:buClr>
              <a:buSzPts val="2000"/>
              <a:buFont typeface="Arial" panose="020B0604020202020204" pitchFamily="34" charset="0"/>
              <a:buNone/>
            </a:pPr>
            <a:endParaRPr lang="pt-BR" sz="1200" dirty="0">
              <a:latin typeface="AMX" pitchFamily="2" charset="77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3F73A2D-5CEE-8CC5-446E-FDFF773BB0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90530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Facilitador, explique o jogo. “Agora será compartilhado um jogo de palavras-cruzadas. Leiam as dicas, revisem o que aprenderam e usem palavras-chaves do capítulo “As Regras” para solucionar o jogo”. Dê 3 minutos para todos responderem.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Compartilhe o link das palavras-cruzadas. https://criadordecruzadinhas.com.br/crossword/cw_1774278880365_29pvr5rl0</a:t>
            </a:r>
          </a:p>
          <a:p>
            <a:endParaRPr lang="pt-BR" sz="1200" b="0" i="0" kern="1200" cap="all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092688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E4924-7038-0F96-4464-41B06FA47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FF54EEB-E5C6-D733-606E-488D09DC77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7F224B2-FD6A-BF56-F054-C3F4522EEC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Facilitador, se puder, resolva as palavras junto com os participantes. Eles enviarão as palavras no chat e você completará os espaços. Caso não dê certo apresente esta página e explique as respostas. 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Palavras horizontais</a:t>
            </a:r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Cliente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Quem deve ser orientado sobre o produto (7)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Taxas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Valor extra de situações especificas (5)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Regras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Orientações de funcionamento de ofertas (6)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Palavras verticais</a:t>
            </a:r>
          </a:p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</a:t>
            </a:r>
            <a:r>
              <a:rPr lang="pt-B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Ativação</a:t>
            </a: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Funcionamento após contratação (8)</a:t>
            </a:r>
          </a:p>
          <a:p>
            <a:endParaRPr lang="pt-B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FB26134-3C12-5A94-AF05-99EDDC57F4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191495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apresente a atividade: </a:t>
            </a:r>
          </a:p>
          <a:p>
            <a:endParaRPr lang="pt-BR" dirty="0"/>
          </a:p>
          <a:p>
            <a:r>
              <a:rPr lang="pt-BR" dirty="0"/>
              <a:t>“Vamos começar o capítulo conectando o produto Internet Dedicada que já conhecemos e relacionar com os clientes que realmente vão usufruir desta solução. Escutem a cliente Irene, dona de uma empresa de formação de ensino técnico e </a:t>
            </a:r>
            <a:r>
              <a:rPr lang="pt-BR" dirty="0" err="1"/>
              <a:t>Julio</a:t>
            </a:r>
            <a:r>
              <a:rPr lang="pt-BR" dirty="0"/>
              <a:t>, dono de uma marca de roupas. Escute os seus desafios e votem no cliente que terá os seus desafios solucionados pela Internet Dedicada.”</a:t>
            </a:r>
          </a:p>
          <a:p>
            <a:endParaRPr lang="pt-BR" dirty="0"/>
          </a:p>
          <a:p>
            <a:r>
              <a:rPr lang="pt-BR" dirty="0"/>
              <a:t>Após passar os áudios, abra a </a:t>
            </a:r>
            <a:r>
              <a:rPr lang="pt-BR" dirty="0" err="1"/>
              <a:t>votãção</a:t>
            </a:r>
            <a:r>
              <a:rPr lang="pt-BR" dirty="0"/>
              <a:t> para os participantes compartilharem os seus pensamentos. </a:t>
            </a:r>
          </a:p>
          <a:p>
            <a:endParaRPr lang="pt-BR" dirty="0"/>
          </a:p>
          <a:p>
            <a:r>
              <a:rPr lang="pt-BR" dirty="0"/>
              <a:t>Texto da atividade:</a:t>
            </a: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b="1" dirty="0"/>
              <a:t>A Internet Dedicada soluciona o desafio de qual cliente?</a:t>
            </a:r>
          </a:p>
          <a:p>
            <a:r>
              <a:rPr lang="pt-BR" dirty="0"/>
              <a:t>A) Irene, dona de uma empresa de formação técnica.</a:t>
            </a:r>
          </a:p>
          <a:p>
            <a:r>
              <a:rPr lang="pt-BR" dirty="0"/>
              <a:t>B) Júlio, dono de uma marca de roupas.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38923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a resposta.</a:t>
            </a:r>
          </a:p>
          <a:p>
            <a:endParaRPr lang="pt-BR" dirty="0"/>
          </a:p>
          <a:p>
            <a:r>
              <a:rPr lang="pt-BR" dirty="0"/>
              <a:t>A </a:t>
            </a:r>
            <a:r>
              <a:rPr lang="pt-BR" b="1" dirty="0"/>
              <a:t>Internet Dedicada</a:t>
            </a:r>
            <a:r>
              <a:rPr lang="pt-BR" dirty="0"/>
              <a:t> atende melhor a necessidade da Irene, porque ela precisa de </a:t>
            </a:r>
            <a:r>
              <a:rPr lang="pt-BR" b="1" dirty="0"/>
              <a:t>internet estável, rápida e exclusiva para manter a operação funcionando</a:t>
            </a:r>
            <a:r>
              <a:rPr lang="pt-BR" dirty="0"/>
              <a:t>, além de apoiar o site, o envio de arquivos e a troca de e-mails entre unidades. Já o desafio do </a:t>
            </a:r>
            <a:r>
              <a:rPr lang="pt-BR" dirty="0" err="1"/>
              <a:t>Julio</a:t>
            </a:r>
            <a:r>
              <a:rPr lang="pt-BR" dirty="0"/>
              <a:t> está mais ligado à </a:t>
            </a:r>
            <a:r>
              <a:rPr lang="pt-BR" b="1" dirty="0"/>
              <a:t>proteção do site e da aplicação contra ataques</a:t>
            </a:r>
            <a:r>
              <a:rPr lang="pt-BR" dirty="0"/>
              <a:t>, o que se conecta a uma solução de segurança </a:t>
            </a:r>
          </a:p>
          <a:p>
            <a:endParaRPr lang="pt-BR" dirty="0"/>
          </a:p>
          <a:p>
            <a:r>
              <a:rPr lang="pt-BR" dirty="0"/>
              <a:t>Facilitador, explique que o público-alvo vai além e que existe uma série de desafios que a Internet Dedicada e que o público é vasto. A internet dedicada resolve: </a:t>
            </a: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Infraestrutura para montagem de provedor de acesso à Internet (ISP);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Site institucional e de serviços para comércio eletrônico, internet banking e distribuição de mídia;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Acesso à internet para busca de informações, obtenção de mídia, trocas de e-mail e de arquivos pela internet;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Funcionamento de sistemas para gerenciamento de processos;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Ensino, treinamento e trabalho cooperativo a distância;</a:t>
            </a:r>
            <a:endParaRPr lang="pt-BR" dirty="0">
              <a:latin typeface="AMX" pitchFamily="2" charset="77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3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Relacionamento Web para </a:t>
            </a:r>
            <a:r>
              <a:rPr lang="pt-BR" dirty="0" err="1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call</a:t>
            </a: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 center, SAC, CRM e ouvidoria;</a:t>
            </a:r>
          </a:p>
          <a:p>
            <a:pPr marL="342900" lvl="0" indent="-342900">
              <a:spcBef>
                <a:spcPts val="600"/>
              </a:spcBef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Transações eletrônicas; </a:t>
            </a:r>
            <a:endParaRPr lang="pt-BR" dirty="0">
              <a:latin typeface="AMX" pitchFamily="2" charset="77"/>
            </a:endParaRPr>
          </a:p>
          <a:p>
            <a:pPr marL="342900" lvl="0" indent="-342900">
              <a:spcBef>
                <a:spcPts val="600"/>
              </a:spcBef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Reunião online; </a:t>
            </a:r>
            <a:endParaRPr lang="pt-BR" dirty="0">
              <a:latin typeface="AMX" pitchFamily="2" charset="77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46829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que na conversa com o cliente, o mais importante não é começar falando do produto. O melhor caminho é começar entendendo </a:t>
            </a:r>
            <a:r>
              <a:rPr lang="pt-BR" b="1" dirty="0"/>
              <a:t>como a empresa funciona</a:t>
            </a:r>
            <a:r>
              <a:rPr lang="pt-BR" dirty="0"/>
              <a:t> e </a:t>
            </a:r>
            <a:r>
              <a:rPr lang="pt-BR" b="1" dirty="0"/>
              <a:t>quais problemas a internet atual causa no dia a dia</a:t>
            </a:r>
            <a:r>
              <a:rPr lang="pt-BR" dirty="0"/>
              <a:t>.</a:t>
            </a:r>
          </a:p>
          <a:p>
            <a:r>
              <a:rPr lang="pt-BR" dirty="0"/>
              <a:t>O vendedor pode conduzir a conversa pensando em três passos: </a:t>
            </a:r>
            <a:r>
              <a:rPr lang="pt-BR" b="1" dirty="0"/>
              <a:t>entender a dor, conectar com o impacto e apresentar a solução</a:t>
            </a:r>
            <a:r>
              <a:rPr lang="pt-BR" dirty="0"/>
              <a:t>.</a:t>
            </a:r>
          </a:p>
          <a:p>
            <a:endParaRPr lang="pt-BR" dirty="0"/>
          </a:p>
          <a:p>
            <a:r>
              <a:rPr lang="pt-BR" dirty="0"/>
              <a:t>Para entender a dor do cliente, é aconselhado compreender a rotina da empresa. Avalie se a internet é algo necessário para a operação do cliente. </a:t>
            </a:r>
          </a:p>
          <a:p>
            <a:endParaRPr lang="pt-BR" dirty="0"/>
          </a:p>
          <a:p>
            <a:r>
              <a:rPr lang="pt-BR" dirty="0"/>
              <a:t>Exemplos de perguntas: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dirty="0"/>
              <a:t>A empresa depende muito da internet no dia a dia?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dirty="0"/>
              <a:t>Se a conexão cai ou fica lenta, o que acontece?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dirty="0"/>
              <a:t>Vocês usam sistemas online, site, vídeo, troca de arquivos ou atendimento digital?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dirty="0"/>
              <a:t>Há várias pessoas ou unidades usando a internet ao mesmo tempo?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BR" dirty="0"/>
              <a:t>Essas perguntas ajudam o cliente a perceber o problema com mais clareza.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513422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311D2D-D37F-A808-E310-202FC74A7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1162352-BE32-827A-FB98-1FDAFB7A21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8E3B07C-A5F6-ABB9-3581-C4228FADD0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explique utilize os exemplos de impactos reais na empresa do cliente. </a:t>
            </a:r>
          </a:p>
          <a:p>
            <a:endParaRPr lang="pt-BR" dirty="0"/>
          </a:p>
          <a:p>
            <a:r>
              <a:rPr lang="pt-BR" dirty="0"/>
              <a:t>Exemplo:</a:t>
            </a:r>
          </a:p>
          <a:p>
            <a:pPr marL="228600" indent="-228600">
              <a:buFont typeface="+mj-lt"/>
              <a:buAutoNum type="arabicPeriod"/>
            </a:pPr>
            <a:r>
              <a:rPr lang="pt-BR" dirty="0"/>
              <a:t>operação parada;</a:t>
            </a:r>
          </a:p>
          <a:p>
            <a:pPr marL="228600" indent="-228600">
              <a:buFont typeface="+mj-lt"/>
              <a:buAutoNum type="arabicPeriod"/>
            </a:pPr>
            <a:r>
              <a:rPr lang="pt-BR" dirty="0"/>
              <a:t>lentidão no atendimento;</a:t>
            </a:r>
          </a:p>
          <a:p>
            <a:pPr marL="228600" indent="-228600">
              <a:buFont typeface="+mj-lt"/>
              <a:buAutoNum type="arabicPeriod"/>
            </a:pPr>
            <a:r>
              <a:rPr lang="pt-BR" dirty="0"/>
              <a:t>falhas em reuniões online;</a:t>
            </a:r>
          </a:p>
          <a:p>
            <a:pPr marL="228600" indent="-228600">
              <a:buFont typeface="+mj-lt"/>
              <a:buAutoNum type="arabicPeriod"/>
            </a:pPr>
            <a:r>
              <a:rPr lang="pt-BR" dirty="0"/>
              <a:t>dificuldade para enviar arquivos;</a:t>
            </a:r>
          </a:p>
          <a:p>
            <a:pPr marL="228600" indent="-228600">
              <a:buFont typeface="+mj-lt"/>
              <a:buAutoNum type="arabicPeriod"/>
            </a:pPr>
            <a:r>
              <a:rPr lang="pt-BR" dirty="0"/>
              <a:t>risco de perder vendas ou comprometer a experiência do cliente.</a:t>
            </a:r>
          </a:p>
          <a:p>
            <a:pPr marL="228600" indent="-228600">
              <a:buFont typeface="+mj-lt"/>
              <a:buAutoNum type="arabicPeriod"/>
            </a:pPr>
            <a:r>
              <a:rPr lang="pt-BR" dirty="0"/>
              <a:t>Aqui, o argumento de venda começa a ganhar força, porque o produto passa a fazer sentido dentro da realidade do cliente.</a:t>
            </a:r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DC999AB-4DB2-EB51-B54D-AABE2A1C27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89162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00601-5FFB-20AB-F26B-5813E7A28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DAD37CA-5F47-4C30-6787-5266A15D40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5D533CD-A550-D24C-A709-3A826021C3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só nessa fase vale apresentar a solução.</a:t>
            </a:r>
          </a:p>
          <a:p>
            <a:endParaRPr lang="pt-BR" dirty="0"/>
          </a:p>
          <a:p>
            <a:r>
              <a:rPr lang="pt-BR" dirty="0"/>
              <a:t>A lógica é simples: </a:t>
            </a:r>
            <a:r>
              <a:rPr lang="pt-BR" b="1" dirty="0"/>
              <a:t>se a empresa não pode parar, ela precisa de uma internet mais estável, exclusiva e com velocidade garantida.</a:t>
            </a:r>
          </a:p>
          <a:p>
            <a:endParaRPr lang="pt-BR" dirty="0"/>
          </a:p>
          <a:p>
            <a:r>
              <a:rPr lang="pt-BR" dirty="0"/>
              <a:t>Cite este exemplo de argumento de venda:</a:t>
            </a:r>
          </a:p>
          <a:p>
            <a:r>
              <a:rPr lang="pt-BR" b="1" dirty="0"/>
              <a:t>“Pelo que você me contou, a internet tem um papel importante na sua operação. Quando ela oscila, isso afeta o atendimento, a comunicação e o andamento das atividades. Nesse caso, a Internet Dedicada faz sentido porque entrega uma conexão exclusiva para a empresa, com mais estabilidade e velocidade garantida, ajudando a operação a funcionar com mais segurança.”</a:t>
            </a:r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5C9009E-84A3-DBB2-1A23-33DB880DD3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046736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6F5C22-DE08-6BCB-3D61-A3BE1F8D3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0337226-CCD2-2FA4-069D-23367D200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C25BC21-B42A-AA03-F82E-66CF4AF7FB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use a atividade para testar o argumento de venda dos participantes. </a:t>
            </a:r>
          </a:p>
          <a:p>
            <a:endParaRPr lang="pt-BR" dirty="0"/>
          </a:p>
          <a:p>
            <a:r>
              <a:rPr lang="pt-BR" dirty="0"/>
              <a:t>Escute o áudio da cliente e escolha o melhor argumento de venda através de uma votação. </a:t>
            </a:r>
          </a:p>
          <a:p>
            <a:endParaRPr lang="pt-BR" dirty="0"/>
          </a:p>
          <a:p>
            <a:r>
              <a:rPr lang="pt-BR" dirty="0"/>
              <a:t>Texto:</a:t>
            </a: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b="1" dirty="0">
                <a:solidFill>
                  <a:srgbClr val="C00000"/>
                </a:solidFill>
              </a:rPr>
              <a:t>Qual argumento de venda faz mais sentido?</a:t>
            </a:r>
          </a:p>
          <a:p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a) “Temos uma internet muito boa, com ótima qualidade e vários benefícios. É uma solução moderna para empresas e pode ajudar bastante o seu negócio.”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b) “Pelo que você me contou, a sua empresa depende da internet para manter a operação, o atendimento e a comunicação funcionando bem. Quando a conexão oscila, isso afeta a rotina do seu negócio. Nesse caso, a Internet Dedicada é a solução mais indicada, ela oferece uma conexão exclusiva para a empresa, com mais estabilidade e velocidade garantida, ajudando a evitar falhas e dando mais segurança para a operação.”</a:t>
            </a:r>
          </a:p>
          <a:p>
            <a:endParaRPr lang="pt-BR" dirty="0"/>
          </a:p>
          <a:p>
            <a:endParaRPr lang="pt-BR" dirty="0"/>
          </a:p>
          <a:p>
            <a:endParaRPr lang="pt-BR" dirty="0"/>
          </a:p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460621E-67E2-AD4D-244F-116D6CD761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732906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Explique que a alternativa “b” é o argumento ideal porque </a:t>
            </a:r>
            <a:r>
              <a:rPr lang="pt-BR" b="1" dirty="0"/>
              <a:t>se constrói a partir do desafio do cliente</a:t>
            </a:r>
            <a:r>
              <a:rPr lang="pt-BR" dirty="0"/>
              <a:t> e mostra </a:t>
            </a:r>
            <a:r>
              <a:rPr lang="pt-BR" b="1" dirty="0"/>
              <a:t>como a solução responde exatamente ao problema apresentado</a:t>
            </a:r>
            <a:r>
              <a:rPr lang="pt-BR" dirty="0"/>
              <a:t>.</a:t>
            </a:r>
            <a:br>
              <a:rPr lang="pt-BR" dirty="0"/>
            </a:br>
            <a:r>
              <a:rPr lang="pt-BR" dirty="0"/>
              <a:t>Já o argumento da alternativa “a” é genérico e sem direcionamento, se tornado superficial e não se conecta de verdade com o desafio da empresa.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01177-3896-4800-9AF7-45C7C3DAE9A4}" type="slidenum">
              <a:rPr lang="pt-BR" smtClean="0"/>
              <a:t>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531751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08065-966D-B5A3-5A36-AEDC983B3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690160B-9C6D-FCC4-8171-2DFB6EA107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B70BCCE-1492-F0B6-CD50-63BAAF788C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Facilitador, traga um alívio no texto. Chegou a hora de finalizar o treinamento e todos ficam felizes com mais uma etapa se finalizando. Certo? Passe essa mensagem aos participantes e abra a oportunidade de tiraram as últimas dúvidas do treinamento.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0505060-6E7C-6009-DB93-79F8E18B18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3A86BF-C434-4530-929B-BBD1B7738E75}" type="slidenum">
              <a:rPr lang="pt-BR" smtClean="0"/>
              <a:t>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8376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23;p1"/>
          <p:cNvSpPr/>
          <p:nvPr/>
        </p:nvSpPr>
        <p:spPr>
          <a:xfrm>
            <a:off x="2001591" y="410855"/>
            <a:ext cx="10190409" cy="1678105"/>
          </a:xfrm>
          <a:prstGeom prst="rect">
            <a:avLst/>
          </a:prstGeom>
          <a:solidFill>
            <a:schemeClr val="lt1"/>
          </a:solidFill>
          <a:ln w="12700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/>
              <a:buNone/>
            </a:pPr>
            <a:endParaRPr sz="1800" b="0" i="0" u="none" strike="noStrike" cap="none" dirty="0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" name="Google Shape;24;p1"/>
          <p:cNvSpPr txBox="1"/>
          <p:nvPr/>
        </p:nvSpPr>
        <p:spPr>
          <a:xfrm>
            <a:off x="2240225" y="0"/>
            <a:ext cx="9969235" cy="423565"/>
          </a:xfrm>
          <a:prstGeom prst="rect">
            <a:avLst/>
          </a:prstGeom>
          <a:solidFill>
            <a:srgbClr val="000023"/>
          </a:solidFill>
          <a:ln w="12700" cap="flat" cmpd="sng">
            <a:solidFill>
              <a:srgbClr val="424042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/>
              <a:buNone/>
            </a:pPr>
            <a:endParaRPr sz="1800" b="0" i="0" u="none" strike="noStrike" cap="none" dirty="0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" name="Google Shape;41;p1"/>
          <p:cNvSpPr/>
          <p:nvPr/>
        </p:nvSpPr>
        <p:spPr>
          <a:xfrm>
            <a:off x="0" y="0"/>
            <a:ext cx="2257685" cy="1761743"/>
          </a:xfrm>
          <a:prstGeom prst="rect">
            <a:avLst/>
          </a:prstGeom>
          <a:solidFill>
            <a:srgbClr val="4652E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 dirty="0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" name="Retângulo 6"/>
          <p:cNvSpPr/>
          <p:nvPr/>
        </p:nvSpPr>
        <p:spPr>
          <a:xfrm>
            <a:off x="8850086" y="579612"/>
            <a:ext cx="3341914" cy="46088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Retângulo 7"/>
          <p:cNvSpPr/>
          <p:nvPr/>
        </p:nvSpPr>
        <p:spPr>
          <a:xfrm>
            <a:off x="8850086" y="1129470"/>
            <a:ext cx="3341914" cy="46088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Google Shape;22;p1"/>
          <p:cNvSpPr/>
          <p:nvPr/>
        </p:nvSpPr>
        <p:spPr>
          <a:xfrm>
            <a:off x="0" y="1761743"/>
            <a:ext cx="12192001" cy="419404"/>
          </a:xfrm>
          <a:prstGeom prst="rect">
            <a:avLst/>
          </a:prstGeom>
          <a:solidFill>
            <a:srgbClr val="000023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 dirty="0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9" name="Google Shape;26;p1"/>
          <p:cNvSpPr txBox="1"/>
          <p:nvPr/>
        </p:nvSpPr>
        <p:spPr>
          <a:xfrm>
            <a:off x="2358723" y="16329"/>
            <a:ext cx="1822225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"/>
              <a:buFont typeface="Verdana" panose="020B0604030504040204"/>
              <a:buNone/>
            </a:pPr>
            <a:r>
              <a:rPr lang="en-US" sz="1600" b="1" i="0" u="none" strike="noStrike" cap="none" dirty="0" err="1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Informações</a:t>
            </a:r>
            <a:endParaRPr sz="1600" b="1" i="0" u="none" strike="noStrike" cap="none" dirty="0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" name="Google Shape;28;p1"/>
          <p:cNvSpPr txBox="1"/>
          <p:nvPr/>
        </p:nvSpPr>
        <p:spPr>
          <a:xfrm>
            <a:off x="2358722" y="451007"/>
            <a:ext cx="5893211" cy="1218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 panose="020B0604030504040204"/>
              <a:buNone/>
            </a:pPr>
            <a:r>
              <a:rPr lang="en-US" sz="1600" b="1" dirty="0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Treinamento</a:t>
            </a:r>
            <a:r>
              <a:rPr lang="en-US" sz="1600" b="0" i="0" u="none" strike="noStrike" cap="none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:</a:t>
            </a:r>
          </a:p>
          <a:p>
            <a:pPr>
              <a:lnSpc>
                <a:spcPct val="150000"/>
              </a:lnSpc>
              <a:buClr>
                <a:schemeClr val="dk1"/>
              </a:buClr>
              <a:buSzPts val="250"/>
            </a:pPr>
            <a:r>
              <a:rPr lang="en-US" sz="1600" b="1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DI:                                           </a:t>
            </a:r>
            <a:r>
              <a:rPr lang="en-US" sz="1600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	</a:t>
            </a:r>
            <a:r>
              <a:rPr lang="en-US" sz="1600" b="1" i="0" u="none" strike="noStrike" cap="none" dirty="0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Revisado</a:t>
            </a:r>
            <a:r>
              <a:rPr lang="en-US" sz="1600" b="1" i="0" u="none" strike="noStrike" cap="none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por: </a:t>
            </a:r>
          </a:p>
          <a:p>
            <a:pPr lvl="0">
              <a:lnSpc>
                <a:spcPct val="150000"/>
              </a:lnSpc>
              <a:buClr>
                <a:schemeClr val="dk1"/>
              </a:buClr>
              <a:buSzPts val="250"/>
            </a:pPr>
            <a:r>
              <a:rPr lang="en-US" sz="1600" b="1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Data:</a:t>
            </a:r>
            <a:endParaRPr lang="en-US" sz="1600" b="1" i="0" u="none" strike="noStrike" cap="none" dirty="0">
              <a:solidFill>
                <a:srgbClr val="42404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1" name="Google Shape;28;p1"/>
          <p:cNvSpPr txBox="1"/>
          <p:nvPr/>
        </p:nvSpPr>
        <p:spPr>
          <a:xfrm>
            <a:off x="9007308" y="530625"/>
            <a:ext cx="1361010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 panose="020B0604030504040204"/>
              <a:buNone/>
            </a:pPr>
            <a:r>
              <a:rPr lang="en-US" sz="1600" b="1" i="0" u="none" strike="noStrike" cap="none" dirty="0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Versão</a:t>
            </a:r>
            <a:r>
              <a:rPr lang="en-US" sz="1600" b="1" i="0" u="none" strike="noStrike" cap="none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: </a:t>
            </a:r>
            <a:r>
              <a:rPr lang="en-US" sz="1600" i="0" u="none" strike="noStrike" cap="none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01</a:t>
            </a:r>
          </a:p>
        </p:txBody>
      </p:sp>
      <p:sp>
        <p:nvSpPr>
          <p:cNvPr id="12" name="Google Shape;28;p1"/>
          <p:cNvSpPr txBox="1"/>
          <p:nvPr/>
        </p:nvSpPr>
        <p:spPr>
          <a:xfrm>
            <a:off x="9007308" y="1111980"/>
            <a:ext cx="2429318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 panose="020B0604030504040204"/>
              <a:buNone/>
            </a:pPr>
            <a:r>
              <a:rPr lang="en-US" sz="1600" b="1" dirty="0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Solução</a:t>
            </a:r>
            <a:r>
              <a:rPr lang="en-US" sz="1600" b="1" i="0" u="none" strike="noStrike" cap="none" dirty="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:</a:t>
            </a:r>
            <a:endParaRPr lang="en-US" sz="1600" i="0" u="none" strike="noStrike" cap="none" dirty="0">
              <a:solidFill>
                <a:srgbClr val="42404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17" name="Gráfico 16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9255" y="742526"/>
            <a:ext cx="1948203" cy="305718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17928BDA-DCA8-0A57-2EF3-A29BD0A89A8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9255" y="742526"/>
            <a:ext cx="1948203" cy="305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948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ainel Ger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tângulo 44"/>
          <p:cNvSpPr/>
          <p:nvPr/>
        </p:nvSpPr>
        <p:spPr>
          <a:xfrm>
            <a:off x="0" y="4055056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Retângulo 42"/>
          <p:cNvSpPr/>
          <p:nvPr/>
        </p:nvSpPr>
        <p:spPr>
          <a:xfrm>
            <a:off x="0" y="2242017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Retângulo 43"/>
          <p:cNvSpPr/>
          <p:nvPr/>
        </p:nvSpPr>
        <p:spPr>
          <a:xfrm>
            <a:off x="0" y="3145324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2" name="Retângulo 41"/>
          <p:cNvSpPr/>
          <p:nvPr/>
        </p:nvSpPr>
        <p:spPr>
          <a:xfrm>
            <a:off x="0" y="1335988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/>
          <p:cNvSpPr txBox="1"/>
          <p:nvPr/>
        </p:nvSpPr>
        <p:spPr>
          <a:xfrm>
            <a:off x="787400" y="5731050"/>
            <a:ext cx="10363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/>
              <a:t>Pasta do Projeto:                                                                                                      </a:t>
            </a:r>
            <a:r>
              <a:rPr lang="pt-BR" sz="2000" b="0" dirty="0"/>
              <a:t>.</a:t>
            </a:r>
          </a:p>
        </p:txBody>
      </p:sp>
      <p:sp>
        <p:nvSpPr>
          <p:cNvPr id="17" name="Retângulo 16"/>
          <p:cNvSpPr/>
          <p:nvPr/>
        </p:nvSpPr>
        <p:spPr>
          <a:xfrm>
            <a:off x="-1" y="-818147"/>
            <a:ext cx="12192001" cy="818147"/>
          </a:xfrm>
          <a:prstGeom prst="rect">
            <a:avLst/>
          </a:prstGeom>
          <a:solidFill>
            <a:schemeClr val="bg2">
              <a:lumMod val="25000"/>
            </a:schemeClr>
          </a:solidFill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CaixaDeTexto 17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PAINEL GERAL</a:t>
            </a:r>
          </a:p>
        </p:txBody>
      </p:sp>
      <p:sp>
        <p:nvSpPr>
          <p:cNvPr id="23" name="CaixaDeTexto 22"/>
          <p:cNvSpPr txBox="1"/>
          <p:nvPr/>
        </p:nvSpPr>
        <p:spPr>
          <a:xfrm>
            <a:off x="787400" y="1528764"/>
            <a:ext cx="106172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/>
              <a:t>Entregas: </a:t>
            </a:r>
            <a:r>
              <a:rPr lang="pt-BR" sz="2000" b="0" dirty="0">
                <a:solidFill>
                  <a:schemeClr val="bg1">
                    <a:lumMod val="75000"/>
                  </a:schemeClr>
                </a:solidFill>
              </a:rPr>
              <a:t>                                                                                                                          </a:t>
            </a:r>
            <a:r>
              <a:rPr lang="pt-BR" sz="2000" b="0" dirty="0"/>
              <a:t>. </a:t>
            </a:r>
          </a:p>
          <a:p>
            <a:endParaRPr lang="pt-BR" sz="2000" b="0" dirty="0"/>
          </a:p>
          <a:p>
            <a:endParaRPr lang="pt-BR" sz="2000" b="0" dirty="0"/>
          </a:p>
          <a:p>
            <a:r>
              <a:rPr lang="pt-BR" sz="2000" b="1" dirty="0"/>
              <a:t>Materiais Complementares:                                                                             </a:t>
            </a:r>
            <a:r>
              <a:rPr lang="pt-BR" sz="2000" b="0" dirty="0"/>
              <a:t>. </a:t>
            </a:r>
          </a:p>
          <a:p>
            <a:endParaRPr lang="pt-BR" sz="2000" b="0" dirty="0"/>
          </a:p>
          <a:p>
            <a:endParaRPr lang="pt-BR" sz="2000" b="1" dirty="0"/>
          </a:p>
          <a:p>
            <a:r>
              <a:rPr lang="pt-BR" sz="2000" b="1" dirty="0"/>
              <a:t>Atividades Externas:                                                                                              </a:t>
            </a:r>
            <a:r>
              <a:rPr lang="pt-BR" sz="2000" b="0" dirty="0"/>
              <a:t>. </a:t>
            </a:r>
          </a:p>
          <a:p>
            <a:endParaRPr lang="pt-BR" sz="2000" b="0" dirty="0"/>
          </a:p>
          <a:p>
            <a:endParaRPr lang="pt-BR" sz="2000" b="0" dirty="0"/>
          </a:p>
          <a:p>
            <a:r>
              <a:rPr lang="pt-BR" sz="2000" b="1" dirty="0"/>
              <a:t>Materiais Gráficos:                                                                                                 </a:t>
            </a:r>
            <a:r>
              <a:rPr lang="pt-BR" sz="2000" b="0" dirty="0"/>
              <a:t>. </a:t>
            </a:r>
          </a:p>
        </p:txBody>
      </p:sp>
      <p:sp>
        <p:nvSpPr>
          <p:cNvPr id="41" name="CaixaDeTexto 40"/>
          <p:cNvSpPr txBox="1"/>
          <p:nvPr/>
        </p:nvSpPr>
        <p:spPr>
          <a:xfrm>
            <a:off x="787400" y="345412"/>
            <a:ext cx="1036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/>
              <a:t>Projeto:                                                                                                         </a:t>
            </a:r>
            <a:r>
              <a:rPr lang="pt-BR" sz="2000" b="0" dirty="0">
                <a:solidFill>
                  <a:schemeClr val="tx1"/>
                </a:solidFill>
              </a:rPr>
              <a:t>.</a:t>
            </a:r>
            <a:endParaRPr lang="pt-BR" sz="3200" b="0" dirty="0">
              <a:solidFill>
                <a:schemeClr val="tx1"/>
              </a:solidFill>
            </a:endParaRPr>
          </a:p>
        </p:txBody>
      </p:sp>
      <p:sp>
        <p:nvSpPr>
          <p:cNvPr id="47" name="Google Shape;22;p1"/>
          <p:cNvSpPr/>
          <p:nvPr/>
        </p:nvSpPr>
        <p:spPr>
          <a:xfrm>
            <a:off x="0" y="6457890"/>
            <a:ext cx="12192001" cy="400110"/>
          </a:xfrm>
          <a:prstGeom prst="rect">
            <a:avLst/>
          </a:prstGeom>
          <a:solidFill>
            <a:srgbClr val="000023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cxnSp>
        <p:nvCxnSpPr>
          <p:cNvPr id="49" name="Conector Reto 48"/>
          <p:cNvCxnSpPr/>
          <p:nvPr/>
        </p:nvCxnSpPr>
        <p:spPr>
          <a:xfrm>
            <a:off x="2057400" y="1804225"/>
            <a:ext cx="59436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Conector Reto 49"/>
          <p:cNvCxnSpPr/>
          <p:nvPr/>
        </p:nvCxnSpPr>
        <p:spPr>
          <a:xfrm>
            <a:off x="4165600" y="2724555"/>
            <a:ext cx="38354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to 52"/>
          <p:cNvCxnSpPr/>
          <p:nvPr/>
        </p:nvCxnSpPr>
        <p:spPr>
          <a:xfrm>
            <a:off x="3302000" y="3627862"/>
            <a:ext cx="4699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ector Reto 54"/>
          <p:cNvCxnSpPr/>
          <p:nvPr/>
        </p:nvCxnSpPr>
        <p:spPr>
          <a:xfrm>
            <a:off x="3145971" y="4546463"/>
            <a:ext cx="4855029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ector Reto 59"/>
          <p:cNvCxnSpPr/>
          <p:nvPr/>
        </p:nvCxnSpPr>
        <p:spPr>
          <a:xfrm>
            <a:off x="2362200" y="828587"/>
            <a:ext cx="84709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ector Reto 61"/>
          <p:cNvCxnSpPr/>
          <p:nvPr/>
        </p:nvCxnSpPr>
        <p:spPr>
          <a:xfrm>
            <a:off x="2895600" y="6031374"/>
            <a:ext cx="5127172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/>
          <p:cNvSpPr txBox="1"/>
          <p:nvPr/>
        </p:nvSpPr>
        <p:spPr>
          <a:xfrm>
            <a:off x="787400" y="5077001"/>
            <a:ext cx="7340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b="1" dirty="0"/>
              <a:t>Será necessário gerar QR CODE?      </a:t>
            </a:r>
            <a:r>
              <a:rPr lang="pt-BR" sz="2000" b="0" dirty="0"/>
              <a:t>(    ) Sim.       (    ) Não.</a:t>
            </a:r>
          </a:p>
        </p:txBody>
      </p:sp>
      <p:sp>
        <p:nvSpPr>
          <p:cNvPr id="3" name="CaixaDeTexto 2"/>
          <p:cNvSpPr txBox="1"/>
          <p:nvPr/>
        </p:nvSpPr>
        <p:spPr>
          <a:xfrm>
            <a:off x="787400" y="1313192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 dirty="0"/>
              <a:t>(Teams, Online, PPT, APP...)</a:t>
            </a:r>
          </a:p>
        </p:txBody>
      </p:sp>
      <p:sp>
        <p:nvSpPr>
          <p:cNvPr id="5" name="CaixaDeTexto 4"/>
          <p:cNvSpPr txBox="1"/>
          <p:nvPr/>
        </p:nvSpPr>
        <p:spPr>
          <a:xfrm>
            <a:off x="787400" y="2224043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 dirty="0"/>
              <a:t>(PDF, Manual, Infográfico...)</a:t>
            </a:r>
            <a:endParaRPr lang="pt-BR" sz="1400" dirty="0"/>
          </a:p>
        </p:txBody>
      </p:sp>
      <p:sp>
        <p:nvSpPr>
          <p:cNvPr id="8" name="CaixaDeTexto 7"/>
          <p:cNvSpPr txBox="1"/>
          <p:nvPr/>
        </p:nvSpPr>
        <p:spPr>
          <a:xfrm>
            <a:off x="787400" y="3129935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 dirty="0"/>
              <a:t>(Miro, Kahoot, Wordwall...)</a:t>
            </a:r>
            <a:endParaRPr lang="pt-BR" sz="1400" dirty="0"/>
          </a:p>
        </p:txBody>
      </p:sp>
      <p:sp>
        <p:nvSpPr>
          <p:cNvPr id="10" name="CaixaDeTexto 9"/>
          <p:cNvSpPr txBox="1"/>
          <p:nvPr/>
        </p:nvSpPr>
        <p:spPr>
          <a:xfrm>
            <a:off x="787400" y="4042644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 dirty="0"/>
              <a:t>(Figurinhas, Filtros, Cartas...)</a:t>
            </a:r>
            <a:endParaRPr lang="pt-BR" sz="1400" dirty="0"/>
          </a:p>
        </p:txBody>
      </p:sp>
      <p:sp>
        <p:nvSpPr>
          <p:cNvPr id="30" name="Retângulo 29"/>
          <p:cNvSpPr/>
          <p:nvPr/>
        </p:nvSpPr>
        <p:spPr>
          <a:xfrm>
            <a:off x="8483600" y="1315550"/>
            <a:ext cx="3708400" cy="4772114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5" name="CaixaDeTexto 34"/>
          <p:cNvSpPr txBox="1"/>
          <p:nvPr/>
        </p:nvSpPr>
        <p:spPr>
          <a:xfrm>
            <a:off x="8763000" y="1511547"/>
            <a:ext cx="370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tx1"/>
                </a:solidFill>
              </a:rPr>
              <a:t>Capas/Templates</a:t>
            </a:r>
          </a:p>
        </p:txBody>
      </p:sp>
      <p:sp>
        <p:nvSpPr>
          <p:cNvPr id="37" name="CaixaDeTexto 36"/>
          <p:cNvSpPr txBox="1"/>
          <p:nvPr/>
        </p:nvSpPr>
        <p:spPr>
          <a:xfrm>
            <a:off x="8763000" y="2158520"/>
            <a:ext cx="31877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0" dirty="0"/>
              <a:t>(    ) Comunicação Vertical.</a:t>
            </a:r>
          </a:p>
          <a:p>
            <a:r>
              <a:rPr lang="pt-BR" sz="1800" b="0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sz="1800" b="0" dirty="0"/>
              <a:t>(    ) Estratégia.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sz="1800" b="0" dirty="0"/>
              <a:t>(    ) WhatsApp.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sz="1800" b="0" dirty="0"/>
              <a:t>(    ) Fusion.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sz="1800" b="0" dirty="0"/>
              <a:t>(    ) TAD.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sz="1800" b="0" dirty="0"/>
              <a:t>(    ) APP.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pt-B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pt-BR" sz="1800" b="0" dirty="0"/>
              <a:t>(    ) Vídeo.</a:t>
            </a:r>
            <a:endParaRPr lang="pt-BR" dirty="0"/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1D261AF2-24FA-59E9-4E40-022A882A80F4}"/>
              </a:ext>
            </a:extLst>
          </p:cNvPr>
          <p:cNvSpPr/>
          <p:nvPr userDrawn="1"/>
        </p:nvSpPr>
        <p:spPr>
          <a:xfrm>
            <a:off x="-1" y="-818147"/>
            <a:ext cx="12192001" cy="818147"/>
          </a:xfrm>
          <a:prstGeom prst="rect">
            <a:avLst/>
          </a:prstGeom>
          <a:solidFill>
            <a:schemeClr val="bg2">
              <a:lumMod val="25000"/>
            </a:schemeClr>
          </a:solidFill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421E23C2-E771-D543-B0AC-6BCF0EF36F70}"/>
              </a:ext>
            </a:extLst>
          </p:cNvPr>
          <p:cNvSpPr txBox="1"/>
          <p:nvPr userDrawn="1"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PAINEL GERAL</a:t>
            </a:r>
          </a:p>
        </p:txBody>
      </p:sp>
      <p:sp>
        <p:nvSpPr>
          <p:cNvPr id="19" name="Google Shape;22;p1">
            <a:extLst>
              <a:ext uri="{FF2B5EF4-FFF2-40B4-BE49-F238E27FC236}">
                <a16:creationId xmlns:a16="http://schemas.microsoft.com/office/drawing/2014/main" id="{5CA9E8CE-AA4E-6C27-6384-FD6653CE7245}"/>
              </a:ext>
            </a:extLst>
          </p:cNvPr>
          <p:cNvSpPr/>
          <p:nvPr userDrawn="1"/>
        </p:nvSpPr>
        <p:spPr>
          <a:xfrm>
            <a:off x="0" y="6457890"/>
            <a:ext cx="12192001" cy="400110"/>
          </a:xfrm>
          <a:prstGeom prst="rect">
            <a:avLst/>
          </a:prstGeom>
          <a:solidFill>
            <a:srgbClr val="000023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F5286E54-4884-4F6F-58B0-44D4DC36481E}"/>
              </a:ext>
            </a:extLst>
          </p:cNvPr>
          <p:cNvCxnSpPr>
            <a:cxnSpLocks/>
          </p:cNvCxnSpPr>
          <p:nvPr userDrawn="1"/>
        </p:nvCxnSpPr>
        <p:spPr>
          <a:xfrm>
            <a:off x="1841500" y="1791525"/>
            <a:ext cx="60706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to 20">
            <a:extLst>
              <a:ext uri="{FF2B5EF4-FFF2-40B4-BE49-F238E27FC236}">
                <a16:creationId xmlns:a16="http://schemas.microsoft.com/office/drawing/2014/main" id="{93DDD03C-528E-3325-FE6A-88C67EA5EC62}"/>
              </a:ext>
            </a:extLst>
          </p:cNvPr>
          <p:cNvCxnSpPr>
            <a:cxnSpLocks/>
          </p:cNvCxnSpPr>
          <p:nvPr userDrawn="1"/>
        </p:nvCxnSpPr>
        <p:spPr>
          <a:xfrm>
            <a:off x="3784600" y="2711855"/>
            <a:ext cx="41275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to 21">
            <a:extLst>
              <a:ext uri="{FF2B5EF4-FFF2-40B4-BE49-F238E27FC236}">
                <a16:creationId xmlns:a16="http://schemas.microsoft.com/office/drawing/2014/main" id="{42F73FB6-4406-15BA-A00D-9A2A2E040D64}"/>
              </a:ext>
            </a:extLst>
          </p:cNvPr>
          <p:cNvCxnSpPr>
            <a:cxnSpLocks/>
          </p:cNvCxnSpPr>
          <p:nvPr userDrawn="1"/>
        </p:nvCxnSpPr>
        <p:spPr>
          <a:xfrm>
            <a:off x="3035300" y="3615162"/>
            <a:ext cx="48768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ctor reto 23">
            <a:extLst>
              <a:ext uri="{FF2B5EF4-FFF2-40B4-BE49-F238E27FC236}">
                <a16:creationId xmlns:a16="http://schemas.microsoft.com/office/drawing/2014/main" id="{DBEBE914-E423-9A7D-4184-328558FFB2C4}"/>
              </a:ext>
            </a:extLst>
          </p:cNvPr>
          <p:cNvCxnSpPr>
            <a:cxnSpLocks/>
          </p:cNvCxnSpPr>
          <p:nvPr userDrawn="1"/>
        </p:nvCxnSpPr>
        <p:spPr>
          <a:xfrm>
            <a:off x="2861635" y="4533763"/>
            <a:ext cx="5050465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25">
            <a:extLst>
              <a:ext uri="{FF2B5EF4-FFF2-40B4-BE49-F238E27FC236}">
                <a16:creationId xmlns:a16="http://schemas.microsoft.com/office/drawing/2014/main" id="{E570B92E-B6DD-8ACB-CF8A-FCB2633E7B65}"/>
              </a:ext>
            </a:extLst>
          </p:cNvPr>
          <p:cNvCxnSpPr>
            <a:cxnSpLocks/>
          </p:cNvCxnSpPr>
          <p:nvPr userDrawn="1"/>
        </p:nvCxnSpPr>
        <p:spPr>
          <a:xfrm>
            <a:off x="2705100" y="6080359"/>
            <a:ext cx="8238018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342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38200"/>
            <a:ext cx="12192000" cy="81814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90737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CONTEÚDO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880444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Índice">
    <p:bg>
      <p:bgPr>
        <a:solidFill>
          <a:srgbClr val="FF7E79">
            <a:alpha val="3294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38200"/>
            <a:ext cx="12192000" cy="818147"/>
          </a:xfrm>
          <a:prstGeom prst="rect">
            <a:avLst/>
          </a:prstGeom>
          <a:solidFill>
            <a:srgbClr val="FF7E79">
              <a:alpha val="32941"/>
            </a:srgb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90737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ÍNDICE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941054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enção/Dic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ATENÇÃO/DICA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382103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ividad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ATIVIDADE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188694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flexão/Provocação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REFLEXÃO/PROVOCAÇÃO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825852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INTRODUÇÃO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47571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valiação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AVALIAÇÃO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829798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ídeo"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VÍDEO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 dirty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081098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518F70C-D027-39F4-249D-D8FE87248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ECB108-A3FE-98B8-5CE0-3D315FF7AE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D2E0AC3-348F-0772-083D-7D31EAE51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CDD68-5FC3-4A90-B151-E7293A37B3C8}" type="datetimeFigureOut">
              <a:rPr lang="pt-BR" smtClean="0"/>
              <a:t>24/03/2026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D4967B1-26B8-0818-9A19-32491F923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CD31517-8F7C-777A-F541-6B92E2F50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0A1E-E089-4A61-B65A-C0563CA435E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138236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1E99F62-FEFE-DF08-ADE1-3BE66A033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4222B60-4829-1248-55AA-1DE669CF4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CDD68-5FC3-4A90-B151-E7293A37B3C8}" type="datetimeFigureOut">
              <a:rPr lang="pt-BR" smtClean="0"/>
              <a:t>24/03/2026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DC8E72D1-C64F-1A23-2E9B-127ACEB94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7A5C8695-68A0-C15C-60DD-A8F6428AF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0A1E-E089-4A61-B65A-C0563CA435E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1002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20E2125-5831-5207-0226-306BB2F4E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1B00FC9-609D-23A3-EC3E-E35CF45B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4117B80-655A-5F16-C5B5-9DF432320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24/03/2026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EF96442-C686-E68C-BF47-FDEBDF7AF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11D0C7F-A2EE-3FBE-CAA8-68E2D8CA6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407098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9305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80" r:id="rId11"/>
    <p:sldLayoutId id="2147483681" r:id="rId12"/>
    <p:sldLayoutId id="214748368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0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0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microsoft.com/office/2007/relationships/media" Target="../media/media3.mp3"/><Relationship Id="rId7" Type="http://schemas.openxmlformats.org/officeDocument/2006/relationships/image" Target="../media/image36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notesSlide" Target="../notesSlides/notesSlide19.xml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3.mp3"/><Relationship Id="rId9" Type="http://schemas.openxmlformats.org/officeDocument/2006/relationships/image" Target="../media/image3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36.png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2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7737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7581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5548293F-435C-7212-B27C-82083A196E3F}"/>
              </a:ext>
            </a:extLst>
          </p:cNvPr>
          <p:cNvSpPr txBox="1"/>
          <p:nvPr/>
        </p:nvSpPr>
        <p:spPr>
          <a:xfrm>
            <a:off x="3411340" y="1434313"/>
            <a:ext cx="6618222" cy="36317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1500" b="1" dirty="0"/>
              <a:t>INTERNET </a:t>
            </a:r>
          </a:p>
          <a:p>
            <a:pPr algn="ctr"/>
            <a:r>
              <a:rPr lang="pt-BR" sz="11500" b="1" dirty="0"/>
              <a:t>DEDICADA</a:t>
            </a:r>
          </a:p>
        </p:txBody>
      </p:sp>
    </p:spTree>
    <p:extLst>
      <p:ext uri="{BB962C8B-B14F-4D97-AF65-F5344CB8AC3E}">
        <p14:creationId xmlns:p14="http://schemas.microsoft.com/office/powerpoint/2010/main" val="1886665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8EF5C25F-60CC-DF6A-31FC-B2840D2EB166}"/>
              </a:ext>
            </a:extLst>
          </p:cNvPr>
          <p:cNvSpPr txBox="1"/>
          <p:nvPr/>
        </p:nvSpPr>
        <p:spPr>
          <a:xfrm>
            <a:off x="1703236" y="714777"/>
            <a:ext cx="10157838" cy="17543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5400" dirty="0"/>
              <a:t>Sejam bem-vindos ao treinamento da</a:t>
            </a:r>
            <a:r>
              <a:rPr lang="pt-BR" sz="5400" b="1" dirty="0">
                <a:solidFill>
                  <a:srgbClr val="530C05"/>
                </a:solidFill>
              </a:rPr>
              <a:t> Internet dedicada!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6EF8ADED-F9FD-1BBC-BFD9-87AAB2CCCCD2}"/>
              </a:ext>
            </a:extLst>
          </p:cNvPr>
          <p:cNvSpPr txBox="1"/>
          <p:nvPr/>
        </p:nvSpPr>
        <p:spPr>
          <a:xfrm>
            <a:off x="1703236" y="3008925"/>
            <a:ext cx="7828260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sz="2400" dirty="0"/>
              <a:t>No treinamento de hoje, você vai ver por que a Internet Dedicada é uma solução importante e como oferecer esse </a:t>
            </a:r>
            <a:r>
              <a:rPr lang="pt-BR" sz="2400"/>
              <a:t>serviço </a:t>
            </a:r>
            <a:r>
              <a:rPr lang="pt-BR" sz="2400" dirty="0"/>
              <a:t>de acordo com a necessidade real de cada cliente.</a:t>
            </a:r>
          </a:p>
          <a:p>
            <a:endParaRPr lang="pt-BR" sz="2400" dirty="0"/>
          </a:p>
          <a:p>
            <a:r>
              <a:rPr lang="pt-BR" sz="2400" dirty="0"/>
              <a:t>Bom treinamento!</a:t>
            </a:r>
          </a:p>
        </p:txBody>
      </p:sp>
    </p:spTree>
    <p:extLst>
      <p:ext uri="{BB962C8B-B14F-4D97-AF65-F5344CB8AC3E}">
        <p14:creationId xmlns:p14="http://schemas.microsoft.com/office/powerpoint/2010/main" val="549445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Arredondado 35">
            <a:extLst>
              <a:ext uri="{FF2B5EF4-FFF2-40B4-BE49-F238E27FC236}">
                <a16:creationId xmlns:a16="http://schemas.microsoft.com/office/drawing/2014/main" id="{688F50F5-2DD0-C357-9336-03FC1EF2BFEF}"/>
              </a:ext>
            </a:extLst>
          </p:cNvPr>
          <p:cNvSpPr/>
          <p:nvPr/>
        </p:nvSpPr>
        <p:spPr>
          <a:xfrm>
            <a:off x="245328" y="1162650"/>
            <a:ext cx="11686478" cy="4488874"/>
          </a:xfrm>
          <a:prstGeom prst="roundRect">
            <a:avLst>
              <a:gd name="adj" fmla="val 3673"/>
            </a:avLst>
          </a:prstGeom>
          <a:gradFill>
            <a:gsLst>
              <a:gs pos="100000">
                <a:schemeClr val="bg1">
                  <a:lumMod val="95000"/>
                  <a:alpha val="0"/>
                </a:schemeClr>
              </a:gs>
              <a:gs pos="0">
                <a:srgbClr val="880000">
                  <a:alpha val="8997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2A0DEB03-90F4-E0C5-8C61-5DED810F4282}"/>
              </a:ext>
            </a:extLst>
          </p:cNvPr>
          <p:cNvGrpSpPr/>
          <p:nvPr/>
        </p:nvGrpSpPr>
        <p:grpSpPr>
          <a:xfrm>
            <a:off x="1556321" y="2502244"/>
            <a:ext cx="2026508" cy="1853512"/>
            <a:chOff x="824402" y="1454692"/>
            <a:chExt cx="2346791" cy="2146457"/>
          </a:xfrm>
        </p:grpSpPr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DD140318-26F1-BD1C-06AC-CA0C82C3ABB0}"/>
                </a:ext>
              </a:extLst>
            </p:cNvPr>
            <p:cNvGrpSpPr/>
            <p:nvPr/>
          </p:nvGrpSpPr>
          <p:grpSpPr>
            <a:xfrm>
              <a:off x="824402" y="1454692"/>
              <a:ext cx="2346791" cy="2146457"/>
              <a:chOff x="2531529" y="1120395"/>
              <a:chExt cx="2346791" cy="2146457"/>
            </a:xfrm>
          </p:grpSpPr>
          <p:sp>
            <p:nvSpPr>
              <p:cNvPr id="6" name="Retângulo Arredondado 14">
                <a:extLst>
                  <a:ext uri="{FF2B5EF4-FFF2-40B4-BE49-F238E27FC236}">
                    <a16:creationId xmlns:a16="http://schemas.microsoft.com/office/drawing/2014/main" id="{9A67E2D8-D030-776A-D72F-A119901DDAA6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/>
              </a:p>
            </p:txBody>
          </p:sp>
          <p:sp>
            <p:nvSpPr>
              <p:cNvPr id="7" name="Retângulo Arredondado 12">
                <a:extLst>
                  <a:ext uri="{FF2B5EF4-FFF2-40B4-BE49-F238E27FC236}">
                    <a16:creationId xmlns:a16="http://schemas.microsoft.com/office/drawing/2014/main" id="{C8EC2DE4-359E-F6EE-8506-DBB07ADFA7B5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/>
              </a:p>
            </p:txBody>
          </p:sp>
          <p:sp>
            <p:nvSpPr>
              <p:cNvPr id="8" name="Retângulo Arredondado 9">
                <a:extLst>
                  <a:ext uri="{FF2B5EF4-FFF2-40B4-BE49-F238E27FC236}">
                    <a16:creationId xmlns:a16="http://schemas.microsoft.com/office/drawing/2014/main" id="{02595083-1D2C-4829-B778-563186C6C96E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23F9FBDB-8C55-42DE-19AC-A8E058A0948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t="2643" r="5744" b="15137"/>
            <a:stretch>
              <a:fillRect/>
            </a:stretch>
          </p:blipFill>
          <p:spPr>
            <a:xfrm>
              <a:off x="1595988" y="2077039"/>
              <a:ext cx="814659" cy="875289"/>
            </a:xfrm>
            <a:prstGeom prst="rect">
              <a:avLst/>
            </a:prstGeom>
          </p:spPr>
        </p:pic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14A88E42-DA18-C077-915D-5520D4EC3196}"/>
              </a:ext>
            </a:extLst>
          </p:cNvPr>
          <p:cNvGrpSpPr/>
          <p:nvPr/>
        </p:nvGrpSpPr>
        <p:grpSpPr>
          <a:xfrm>
            <a:off x="5082746" y="2502244"/>
            <a:ext cx="2026508" cy="1853512"/>
            <a:chOff x="824402" y="1454692"/>
            <a:chExt cx="2346791" cy="2146457"/>
          </a:xfrm>
        </p:grpSpPr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A84F03D5-9EEF-78FA-74C6-1A948A34D60D}"/>
                </a:ext>
              </a:extLst>
            </p:cNvPr>
            <p:cNvGrpSpPr/>
            <p:nvPr/>
          </p:nvGrpSpPr>
          <p:grpSpPr>
            <a:xfrm>
              <a:off x="824402" y="1454692"/>
              <a:ext cx="2346791" cy="2146457"/>
              <a:chOff x="2531529" y="1120395"/>
              <a:chExt cx="2346791" cy="2146457"/>
            </a:xfrm>
          </p:grpSpPr>
          <p:sp>
            <p:nvSpPr>
              <p:cNvPr id="12" name="Retângulo Arredondado 18">
                <a:extLst>
                  <a:ext uri="{FF2B5EF4-FFF2-40B4-BE49-F238E27FC236}">
                    <a16:creationId xmlns:a16="http://schemas.microsoft.com/office/drawing/2014/main" id="{5AD688F2-7601-F605-5843-096E2DA0C879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/>
              </a:p>
            </p:txBody>
          </p:sp>
          <p:sp>
            <p:nvSpPr>
              <p:cNvPr id="13" name="Retângulo Arredondado 19">
                <a:extLst>
                  <a:ext uri="{FF2B5EF4-FFF2-40B4-BE49-F238E27FC236}">
                    <a16:creationId xmlns:a16="http://schemas.microsoft.com/office/drawing/2014/main" id="{1B866E55-2F8E-8F65-F9E8-ADF9469CE2D4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/>
              </a:p>
            </p:txBody>
          </p:sp>
          <p:sp>
            <p:nvSpPr>
              <p:cNvPr id="14" name="Retângulo Arredondado 20">
                <a:extLst>
                  <a:ext uri="{FF2B5EF4-FFF2-40B4-BE49-F238E27FC236}">
                    <a16:creationId xmlns:a16="http://schemas.microsoft.com/office/drawing/2014/main" id="{1A2290E1-7987-537B-ED63-D5AB4B24CBD5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5E7CD605-3570-CE7F-C62A-C07EB11C582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t="7059" b="7059"/>
            <a:stretch/>
          </p:blipFill>
          <p:spPr>
            <a:xfrm>
              <a:off x="1555236" y="2161780"/>
              <a:ext cx="852658" cy="732279"/>
            </a:xfrm>
            <a:prstGeom prst="rect">
              <a:avLst/>
            </a:prstGeom>
          </p:spPr>
        </p:pic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E621F29-A348-2D10-4A2A-043BF8710711}"/>
              </a:ext>
            </a:extLst>
          </p:cNvPr>
          <p:cNvGrpSpPr/>
          <p:nvPr/>
        </p:nvGrpSpPr>
        <p:grpSpPr>
          <a:xfrm>
            <a:off x="8637205" y="2502244"/>
            <a:ext cx="2026508" cy="1853512"/>
            <a:chOff x="824402" y="1454692"/>
            <a:chExt cx="2346791" cy="2146457"/>
          </a:xfrm>
        </p:grpSpPr>
        <p:grpSp>
          <p:nvGrpSpPr>
            <p:cNvPr id="16" name="Agrupar 15">
              <a:extLst>
                <a:ext uri="{FF2B5EF4-FFF2-40B4-BE49-F238E27FC236}">
                  <a16:creationId xmlns:a16="http://schemas.microsoft.com/office/drawing/2014/main" id="{60E16E78-3046-17C8-EA3F-9D1F9E2C8C39}"/>
                </a:ext>
              </a:extLst>
            </p:cNvPr>
            <p:cNvGrpSpPr/>
            <p:nvPr/>
          </p:nvGrpSpPr>
          <p:grpSpPr>
            <a:xfrm>
              <a:off x="824402" y="1454692"/>
              <a:ext cx="2346791" cy="2146457"/>
              <a:chOff x="2531529" y="1120395"/>
              <a:chExt cx="2346791" cy="2146457"/>
            </a:xfrm>
          </p:grpSpPr>
          <p:sp>
            <p:nvSpPr>
              <p:cNvPr id="18" name="Retângulo Arredondado 24">
                <a:extLst>
                  <a:ext uri="{FF2B5EF4-FFF2-40B4-BE49-F238E27FC236}">
                    <a16:creationId xmlns:a16="http://schemas.microsoft.com/office/drawing/2014/main" id="{93DCD521-1797-6B2D-29FD-80266C6C1E06}"/>
                  </a:ext>
                </a:extLst>
              </p:cNvPr>
              <p:cNvSpPr/>
              <p:nvPr/>
            </p:nvSpPr>
            <p:spPr>
              <a:xfrm>
                <a:off x="2531529" y="1120395"/>
                <a:ext cx="2346791" cy="2146457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22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/>
              </a:p>
            </p:txBody>
          </p:sp>
          <p:sp>
            <p:nvSpPr>
              <p:cNvPr id="19" name="Retângulo Arredondado 25">
                <a:extLst>
                  <a:ext uri="{FF2B5EF4-FFF2-40B4-BE49-F238E27FC236}">
                    <a16:creationId xmlns:a16="http://schemas.microsoft.com/office/drawing/2014/main" id="{78937F62-DC18-94C5-1820-905B3000DB27}"/>
                  </a:ext>
                </a:extLst>
              </p:cNvPr>
              <p:cNvSpPr/>
              <p:nvPr/>
            </p:nvSpPr>
            <p:spPr>
              <a:xfrm>
                <a:off x="2712784" y="1292110"/>
                <a:ext cx="2012897" cy="1812563"/>
              </a:xfrm>
              <a:prstGeom prst="roundRect">
                <a:avLst>
                  <a:gd name="adj" fmla="val 17937"/>
                </a:avLst>
              </a:prstGeom>
              <a:solidFill>
                <a:srgbClr val="530C05">
                  <a:alpha val="4728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b="1"/>
              </a:p>
            </p:txBody>
          </p:sp>
          <p:sp>
            <p:nvSpPr>
              <p:cNvPr id="20" name="Retângulo Arredondado 26">
                <a:extLst>
                  <a:ext uri="{FF2B5EF4-FFF2-40B4-BE49-F238E27FC236}">
                    <a16:creationId xmlns:a16="http://schemas.microsoft.com/office/drawing/2014/main" id="{3C0FBA4C-56C8-9311-A3E2-C36E077BF373}"/>
                  </a:ext>
                </a:extLst>
              </p:cNvPr>
              <p:cNvSpPr/>
              <p:nvPr/>
            </p:nvSpPr>
            <p:spPr>
              <a:xfrm>
                <a:off x="2920676" y="1470846"/>
                <a:ext cx="1619781" cy="1443030"/>
              </a:xfrm>
              <a:prstGeom prst="roundRect">
                <a:avLst>
                  <a:gd name="adj" fmla="val 17937"/>
                </a:avLst>
              </a:prstGeom>
              <a:solidFill>
                <a:srgbClr val="530C0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</p:grpSp>
        <p:pic>
          <p:nvPicPr>
            <p:cNvPr id="17" name="Gráfico 16">
              <a:extLst>
                <a:ext uri="{FF2B5EF4-FFF2-40B4-BE49-F238E27FC236}">
                  <a16:creationId xmlns:a16="http://schemas.microsoft.com/office/drawing/2014/main" id="{5E4D1C2A-C2F9-5E13-BD90-997DD17A1B2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 l="-54135" t="-8475" r="-45837" b="-17544"/>
            <a:stretch>
              <a:fillRect/>
            </a:stretch>
          </p:blipFill>
          <p:spPr>
            <a:xfrm>
              <a:off x="1467054" y="2013250"/>
              <a:ext cx="1107059" cy="1080253"/>
            </a:xfrm>
            <a:prstGeom prst="rect">
              <a:avLst/>
            </a:prstGeom>
          </p:spPr>
        </p:pic>
      </p:grp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B4CA77F2-58EB-BCC0-ECA5-E93B36844228}"/>
              </a:ext>
            </a:extLst>
          </p:cNvPr>
          <p:cNvSpPr txBox="1"/>
          <p:nvPr/>
        </p:nvSpPr>
        <p:spPr>
          <a:xfrm>
            <a:off x="1753444" y="4547955"/>
            <a:ext cx="1616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>
                <a:solidFill>
                  <a:srgbClr val="530C05"/>
                </a:solidFill>
                <a:latin typeface="AMX" pitchFamily="2" charset="77"/>
              </a:rPr>
              <a:t>Abra a sua </a:t>
            </a:r>
            <a:r>
              <a:rPr lang="pt-BR" sz="2000" b="1">
                <a:solidFill>
                  <a:srgbClr val="530C05"/>
                </a:solidFill>
                <a:latin typeface="AMX" pitchFamily="2" charset="77"/>
              </a:rPr>
              <a:t>câmera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4D2013CC-1DEA-620D-FC43-F6A18AC6FED2}"/>
              </a:ext>
            </a:extLst>
          </p:cNvPr>
          <p:cNvSpPr txBox="1"/>
          <p:nvPr/>
        </p:nvSpPr>
        <p:spPr>
          <a:xfrm>
            <a:off x="5015880" y="4547956"/>
            <a:ext cx="2301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>
                <a:solidFill>
                  <a:srgbClr val="530C05"/>
                </a:solidFill>
                <a:latin typeface="AMX" pitchFamily="2" charset="77"/>
              </a:rPr>
              <a:t>Desative o </a:t>
            </a:r>
            <a:r>
              <a:rPr lang="pt-BR" sz="2000" b="1">
                <a:solidFill>
                  <a:srgbClr val="530C05"/>
                </a:solidFill>
                <a:latin typeface="AMX" pitchFamily="2" charset="77"/>
              </a:rPr>
              <a:t>microfone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1C830541-CE32-7DA1-5E2B-C81E21762593}"/>
              </a:ext>
            </a:extLst>
          </p:cNvPr>
          <p:cNvSpPr txBox="1"/>
          <p:nvPr/>
        </p:nvSpPr>
        <p:spPr>
          <a:xfrm>
            <a:off x="8317525" y="4547956"/>
            <a:ext cx="27607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>
                <a:solidFill>
                  <a:srgbClr val="530C05"/>
                </a:solidFill>
                <a:latin typeface="AMX" pitchFamily="2" charset="77"/>
              </a:rPr>
              <a:t>Para interagir, acione </a:t>
            </a:r>
          </a:p>
          <a:p>
            <a:pPr algn="ctr"/>
            <a:r>
              <a:rPr lang="pt-BR" sz="2000">
                <a:solidFill>
                  <a:srgbClr val="530C05"/>
                </a:solidFill>
                <a:latin typeface="AMX" pitchFamily="2" charset="77"/>
              </a:rPr>
              <a:t>o </a:t>
            </a:r>
            <a:r>
              <a:rPr lang="pt-BR" sz="2000" b="1">
                <a:solidFill>
                  <a:srgbClr val="530C05"/>
                </a:solidFill>
                <a:latin typeface="AMX" pitchFamily="2" charset="77"/>
              </a:rPr>
              <a:t>botão de levantar </a:t>
            </a:r>
          </a:p>
          <a:p>
            <a:pPr algn="ctr"/>
            <a:r>
              <a:rPr lang="pt-BR" sz="2000" b="1">
                <a:solidFill>
                  <a:srgbClr val="530C05"/>
                </a:solidFill>
                <a:latin typeface="AMX" pitchFamily="2" charset="77"/>
              </a:rPr>
              <a:t>a mão </a:t>
            </a:r>
            <a:r>
              <a:rPr lang="pt-BR" sz="2000">
                <a:solidFill>
                  <a:srgbClr val="530C05"/>
                </a:solidFill>
                <a:latin typeface="AMX" pitchFamily="2" charset="77"/>
              </a:rPr>
              <a:t>e aguarde.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CF826EB2-1C10-C476-D4BF-9473FF187976}"/>
              </a:ext>
            </a:extLst>
          </p:cNvPr>
          <p:cNvSpPr txBox="1"/>
          <p:nvPr/>
        </p:nvSpPr>
        <p:spPr>
          <a:xfrm>
            <a:off x="2921735" y="1448201"/>
            <a:ext cx="64215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>
                <a:solidFill>
                  <a:srgbClr val="530C05"/>
                </a:solidFill>
                <a:latin typeface="AMX" pitchFamily="2" charset="77"/>
              </a:rPr>
              <a:t>Combinados</a:t>
            </a:r>
          </a:p>
        </p:txBody>
      </p:sp>
    </p:spTree>
    <p:extLst>
      <p:ext uri="{BB962C8B-B14F-4D97-AF65-F5344CB8AC3E}">
        <p14:creationId xmlns:p14="http://schemas.microsoft.com/office/powerpoint/2010/main" val="278447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218C2346-CC92-3E2E-1D30-9D1FCF9697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2" name="Agrupar 1">
            <a:extLst>
              <a:ext uri="{FF2B5EF4-FFF2-40B4-BE49-F238E27FC236}">
                <a16:creationId xmlns:a16="http://schemas.microsoft.com/office/drawing/2014/main" id="{81F4892F-2B23-0940-23CE-A82863CB89BC}"/>
              </a:ext>
            </a:extLst>
          </p:cNvPr>
          <p:cNvGrpSpPr/>
          <p:nvPr/>
        </p:nvGrpSpPr>
        <p:grpSpPr>
          <a:xfrm>
            <a:off x="422277" y="415699"/>
            <a:ext cx="11363323" cy="6101144"/>
            <a:chOff x="422277" y="415699"/>
            <a:chExt cx="11363323" cy="6101144"/>
          </a:xfrm>
        </p:grpSpPr>
        <p:pic>
          <p:nvPicPr>
            <p:cNvPr id="3" name="Imagem 2" descr="Texto&#10;&#10;O conteúdo gerado por IA pode estar incorreto.">
              <a:extLst>
                <a:ext uri="{FF2B5EF4-FFF2-40B4-BE49-F238E27FC236}">
                  <a16:creationId xmlns:a16="http://schemas.microsoft.com/office/drawing/2014/main" id="{F328D410-39A6-F12A-ABA9-8A1EDB472E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16662" y="6037160"/>
              <a:ext cx="1268938" cy="479683"/>
            </a:xfrm>
            <a:prstGeom prst="rect">
              <a:avLst/>
            </a:prstGeom>
          </p:spPr>
        </p:pic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AB7AB0AC-3DE7-05D2-C964-FF254CCF12B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22277" y="415699"/>
              <a:ext cx="1895809" cy="305119"/>
            </a:xfrm>
            <a:prstGeom prst="rect">
              <a:avLst/>
            </a:prstGeom>
          </p:spPr>
        </p:pic>
      </p:grpSp>
      <p:sp>
        <p:nvSpPr>
          <p:cNvPr id="6" name="CaixaDeTexto 5">
            <a:extLst>
              <a:ext uri="{FF2B5EF4-FFF2-40B4-BE49-F238E27FC236}">
                <a16:creationId xmlns:a16="http://schemas.microsoft.com/office/drawing/2014/main" id="{DECDA1F0-6ED9-9C4F-4E40-19653C39D048}"/>
              </a:ext>
            </a:extLst>
          </p:cNvPr>
          <p:cNvSpPr txBox="1"/>
          <p:nvPr/>
        </p:nvSpPr>
        <p:spPr>
          <a:xfrm>
            <a:off x="-3413619" y="5390829"/>
            <a:ext cx="3108960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pt-BR" b="1" dirty="0">
                <a:highlight>
                  <a:srgbClr val="00FFFF"/>
                </a:highlight>
              </a:rPr>
              <a:t>WEB: </a:t>
            </a:r>
            <a:r>
              <a:rPr lang="pt-BR" b="1" dirty="0"/>
              <a:t>Adicione as animações do mapa de categorias.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4835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7F836-0D55-6E29-DDE2-793221054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39DB8B1C-B0CD-B0A7-6939-05E768BC06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390AF535-2667-22CE-5D20-4ED53FB9116A}"/>
              </a:ext>
            </a:extLst>
          </p:cNvPr>
          <p:cNvGrpSpPr/>
          <p:nvPr/>
        </p:nvGrpSpPr>
        <p:grpSpPr>
          <a:xfrm>
            <a:off x="422277" y="415699"/>
            <a:ext cx="11363323" cy="6101144"/>
            <a:chOff x="422277" y="415699"/>
            <a:chExt cx="11363323" cy="6101144"/>
          </a:xfrm>
        </p:grpSpPr>
        <p:pic>
          <p:nvPicPr>
            <p:cNvPr id="4" name="Imagem 3" descr="Texto&#10;&#10;O conteúdo gerado por IA pode estar incorreto.">
              <a:extLst>
                <a:ext uri="{FF2B5EF4-FFF2-40B4-BE49-F238E27FC236}">
                  <a16:creationId xmlns:a16="http://schemas.microsoft.com/office/drawing/2014/main" id="{64DFFB74-C8AD-7767-527C-30FA5EAE2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16662" y="6037160"/>
              <a:ext cx="1268938" cy="479683"/>
            </a:xfrm>
            <a:prstGeom prst="rect">
              <a:avLst/>
            </a:prstGeom>
          </p:spPr>
        </p:pic>
        <p:pic>
          <p:nvPicPr>
            <p:cNvPr id="6" name="Gráfico 5">
              <a:extLst>
                <a:ext uri="{FF2B5EF4-FFF2-40B4-BE49-F238E27FC236}">
                  <a16:creationId xmlns:a16="http://schemas.microsoft.com/office/drawing/2014/main" id="{995149AF-9488-E6C5-AA6A-798685A9335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22277" y="415699"/>
              <a:ext cx="1895809" cy="305119"/>
            </a:xfrm>
            <a:prstGeom prst="rect">
              <a:avLst/>
            </a:prstGeom>
          </p:spPr>
        </p:pic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B3FA0927-56D5-3F6C-A203-2631656C32D2}"/>
              </a:ext>
            </a:extLst>
          </p:cNvPr>
          <p:cNvSpPr txBox="1"/>
          <p:nvPr/>
        </p:nvSpPr>
        <p:spPr>
          <a:xfrm>
            <a:off x="-3413619" y="5390829"/>
            <a:ext cx="3108960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pt-BR" b="1" dirty="0">
                <a:highlight>
                  <a:srgbClr val="00FFFF"/>
                </a:highlight>
              </a:rPr>
              <a:t>WEB: </a:t>
            </a:r>
            <a:r>
              <a:rPr lang="pt-BR" b="1" dirty="0"/>
              <a:t>Adicione as animações do mapa de categorias.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60940317"/>
      </p:ext>
    </p:extLst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569ED393-1679-B243-FDC3-36585D81B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6325"/>
            <a:ext cx="10515600" cy="1325563"/>
          </a:xfrm>
        </p:spPr>
        <p:txBody>
          <a:bodyPr/>
          <a:lstStyle/>
          <a:p>
            <a:pPr algn="ctr"/>
            <a:r>
              <a:rPr lang="pt-BR" dirty="0"/>
              <a:t>Categoria: Conectividade</a:t>
            </a:r>
            <a:br>
              <a:rPr lang="pt-BR" dirty="0"/>
            </a:br>
            <a:r>
              <a:rPr lang="pt-BR" dirty="0"/>
              <a:t>Subcategoria: Fixa avançada</a:t>
            </a:r>
            <a:br>
              <a:rPr lang="pt-BR" dirty="0"/>
            </a:br>
            <a:r>
              <a:rPr lang="pt-BR" dirty="0"/>
              <a:t>Produto: Internet Dedicada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473221F6-47D9-9FFC-DF06-BBD60C4411E3}"/>
              </a:ext>
            </a:extLst>
          </p:cNvPr>
          <p:cNvSpPr txBox="1"/>
          <p:nvPr/>
        </p:nvSpPr>
        <p:spPr>
          <a:xfrm>
            <a:off x="-3555859" y="97334"/>
            <a:ext cx="3108960" cy="92333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pt-BR" b="1" dirty="0">
                <a:highlight>
                  <a:srgbClr val="00FFFF"/>
                </a:highlight>
              </a:rPr>
              <a:t>DG: </a:t>
            </a:r>
            <a:r>
              <a:rPr lang="pt-BR" b="1" dirty="0"/>
              <a:t>Adicione a última camada do mapa de categorias. E destaque o produto EPL. </a:t>
            </a:r>
            <a:endParaRPr lang="pt-BR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74815FF1-6FFD-8C83-70E4-34A4DF1C33B5}"/>
              </a:ext>
            </a:extLst>
          </p:cNvPr>
          <p:cNvSpPr txBox="1"/>
          <p:nvPr/>
        </p:nvSpPr>
        <p:spPr>
          <a:xfrm>
            <a:off x="-3301859" y="5268774"/>
            <a:ext cx="3108960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pt-BR" b="1" dirty="0">
                <a:highlight>
                  <a:srgbClr val="00FFFF"/>
                </a:highlight>
              </a:rPr>
              <a:t>WEB: </a:t>
            </a:r>
            <a:r>
              <a:rPr lang="pt-BR" b="1" dirty="0"/>
              <a:t>Adicione as animações do mapa de categorias.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5968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56C4E875-DA19-518B-FE72-E2AFD64D9D18}"/>
              </a:ext>
            </a:extLst>
          </p:cNvPr>
          <p:cNvSpPr/>
          <p:nvPr/>
        </p:nvSpPr>
        <p:spPr>
          <a:xfrm>
            <a:off x="5516879" y="2845546"/>
            <a:ext cx="5570135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latin typeface="AMX Black" pitchFamily="2" charset="0"/>
              </a:rPr>
              <a:t>A INTERNET DEDICADA</a:t>
            </a:r>
          </a:p>
        </p:txBody>
      </p:sp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CE02ADA8-18B6-DF0A-8A98-B8CD129C3487}"/>
              </a:ext>
            </a:extLst>
          </p:cNvPr>
          <p:cNvSpPr/>
          <p:nvPr/>
        </p:nvSpPr>
        <p:spPr>
          <a:xfrm>
            <a:off x="5516881" y="3622911"/>
            <a:ext cx="5570134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latin typeface="AMX Black" pitchFamily="2" charset="0"/>
              </a:rPr>
              <a:t>AS REGRAS</a:t>
            </a:r>
          </a:p>
        </p:txBody>
      </p:sp>
      <p:sp>
        <p:nvSpPr>
          <p:cNvPr id="4" name="Retângulo: Cantos Arredondados 12">
            <a:extLst>
              <a:ext uri="{FF2B5EF4-FFF2-40B4-BE49-F238E27FC236}">
                <a16:creationId xmlns:a16="http://schemas.microsoft.com/office/drawing/2014/main" id="{A915CA04-2746-7CC8-2FBA-0BC2988A50F5}"/>
              </a:ext>
            </a:extLst>
          </p:cNvPr>
          <p:cNvSpPr/>
          <p:nvPr/>
        </p:nvSpPr>
        <p:spPr>
          <a:xfrm>
            <a:off x="5516881" y="4400276"/>
            <a:ext cx="5570134" cy="609598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latin typeface="AMX Black" pitchFamily="2" charset="0"/>
              </a:rPr>
              <a:t>COMO VENDER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A0D71030-B81F-181E-784E-812CF08BECB5}"/>
              </a:ext>
            </a:extLst>
          </p:cNvPr>
          <p:cNvSpPr txBox="1"/>
          <p:nvPr/>
        </p:nvSpPr>
        <p:spPr>
          <a:xfrm>
            <a:off x="4801931" y="1688283"/>
            <a:ext cx="70000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b="1" dirty="0">
                <a:latin typeface="AMX" pitchFamily="2" charset="77"/>
              </a:rPr>
              <a:t>Vamos conversar sobre:</a:t>
            </a:r>
          </a:p>
        </p:txBody>
      </p:sp>
    </p:spTree>
    <p:extLst>
      <p:ext uri="{BB962C8B-B14F-4D97-AF65-F5344CB8AC3E}">
        <p14:creationId xmlns:p14="http://schemas.microsoft.com/office/powerpoint/2010/main" val="399991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189FBEE4-5E8B-9527-BF54-99BAEFAE0E5C}"/>
              </a:ext>
            </a:extLst>
          </p:cNvPr>
          <p:cNvSpPr/>
          <p:nvPr/>
        </p:nvSpPr>
        <p:spPr>
          <a:xfrm>
            <a:off x="5516879" y="2845546"/>
            <a:ext cx="5570135" cy="618211"/>
          </a:xfrm>
          <a:prstGeom prst="roundRect">
            <a:avLst>
              <a:gd name="adj" fmla="val 25040"/>
            </a:avLst>
          </a:prstGeom>
          <a:ln w="381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solidFill>
                  <a:srgbClr val="C00000"/>
                </a:solidFill>
                <a:latin typeface="AMX Black" pitchFamily="2" charset="0"/>
              </a:rPr>
              <a:t>A INTERNET DEDICADA</a:t>
            </a:r>
          </a:p>
        </p:txBody>
      </p:sp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A349DFB0-1557-1003-8E7E-D30EDED2A2C7}"/>
              </a:ext>
            </a:extLst>
          </p:cNvPr>
          <p:cNvSpPr/>
          <p:nvPr/>
        </p:nvSpPr>
        <p:spPr>
          <a:xfrm>
            <a:off x="5516881" y="3622911"/>
            <a:ext cx="5570134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latin typeface="AMX Black" pitchFamily="2" charset="0"/>
              </a:rPr>
              <a:t>AS REGRAS</a:t>
            </a:r>
          </a:p>
        </p:txBody>
      </p:sp>
      <p:sp>
        <p:nvSpPr>
          <p:cNvPr id="4" name="Retângulo: Cantos Arredondados 12">
            <a:extLst>
              <a:ext uri="{FF2B5EF4-FFF2-40B4-BE49-F238E27FC236}">
                <a16:creationId xmlns:a16="http://schemas.microsoft.com/office/drawing/2014/main" id="{5F9ECFBA-41C7-0161-F2E6-25D1FE50443D}"/>
              </a:ext>
            </a:extLst>
          </p:cNvPr>
          <p:cNvSpPr/>
          <p:nvPr/>
        </p:nvSpPr>
        <p:spPr>
          <a:xfrm>
            <a:off x="5516881" y="4400276"/>
            <a:ext cx="5570134" cy="609598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latin typeface="AMX Black" pitchFamily="2" charset="0"/>
              </a:rPr>
              <a:t>COMO VENDER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3FDC6E9-7928-8F1E-BB57-221D3E3E6595}"/>
              </a:ext>
            </a:extLst>
          </p:cNvPr>
          <p:cNvSpPr txBox="1"/>
          <p:nvPr/>
        </p:nvSpPr>
        <p:spPr>
          <a:xfrm>
            <a:off x="4801931" y="1688283"/>
            <a:ext cx="70000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b="1" dirty="0">
                <a:latin typeface="AMX" pitchFamily="2" charset="77"/>
              </a:rPr>
              <a:t>Vamos conversar sobre:</a:t>
            </a:r>
          </a:p>
        </p:txBody>
      </p:sp>
    </p:spTree>
    <p:extLst>
      <p:ext uri="{BB962C8B-B14F-4D97-AF65-F5344CB8AC3E}">
        <p14:creationId xmlns:p14="http://schemas.microsoft.com/office/powerpoint/2010/main" val="207752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4AB18651-89BF-2D72-8C17-ABA99FDF3062}"/>
              </a:ext>
            </a:extLst>
          </p:cNvPr>
          <p:cNvSpPr/>
          <p:nvPr/>
        </p:nvSpPr>
        <p:spPr>
          <a:xfrm>
            <a:off x="-295348" y="3677567"/>
            <a:ext cx="6371573" cy="1297993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25487888-9507-7C07-F074-093F08CBA89F}"/>
              </a:ext>
            </a:extLst>
          </p:cNvPr>
          <p:cNvSpPr/>
          <p:nvPr/>
        </p:nvSpPr>
        <p:spPr>
          <a:xfrm>
            <a:off x="-275573" y="2104373"/>
            <a:ext cx="6371573" cy="1297993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4439838-9259-7E27-78B9-E41E02B98151}"/>
              </a:ext>
            </a:extLst>
          </p:cNvPr>
          <p:cNvSpPr txBox="1"/>
          <p:nvPr/>
        </p:nvSpPr>
        <p:spPr>
          <a:xfrm>
            <a:off x="1812653" y="3922939"/>
            <a:ext cx="24611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000" b="1" dirty="0"/>
              <a:t>Dedicada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3FF3D1C2-B34C-42E6-4972-63F30712AA57}"/>
              </a:ext>
            </a:extLst>
          </p:cNvPr>
          <p:cNvSpPr txBox="1"/>
          <p:nvPr/>
        </p:nvSpPr>
        <p:spPr>
          <a:xfrm>
            <a:off x="2024026" y="2360992"/>
            <a:ext cx="2038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000" b="1" dirty="0"/>
              <a:t>Internet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9F050D05-7210-6AD9-7663-BEFE0842354A}"/>
              </a:ext>
            </a:extLst>
          </p:cNvPr>
          <p:cNvSpPr txBox="1"/>
          <p:nvPr/>
        </p:nvSpPr>
        <p:spPr>
          <a:xfrm>
            <a:off x="4376968" y="2379574"/>
            <a:ext cx="8755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000" b="1" dirty="0"/>
              <a:t>✅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A633474A-D353-6C23-42BA-E54467227FAE}"/>
              </a:ext>
            </a:extLst>
          </p:cNvPr>
          <p:cNvSpPr txBox="1"/>
          <p:nvPr/>
        </p:nvSpPr>
        <p:spPr>
          <a:xfrm>
            <a:off x="4554203" y="3801568"/>
            <a:ext cx="6983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5400" b="1" dirty="0">
                <a:solidFill>
                  <a:srgbClr val="FF0000"/>
                </a:solidFill>
              </a:rPr>
              <a:t>?</a:t>
            </a:r>
            <a:endParaRPr lang="pt-BR" sz="5400" dirty="0">
              <a:solidFill>
                <a:srgbClr val="FF0000"/>
              </a:solidFill>
            </a:endParaRPr>
          </a:p>
        </p:txBody>
      </p:sp>
      <p:pic>
        <p:nvPicPr>
          <p:cNvPr id="7" name="Google Shape;156;p8">
            <a:extLst>
              <a:ext uri="{FF2B5EF4-FFF2-40B4-BE49-F238E27FC236}">
                <a16:creationId xmlns:a16="http://schemas.microsoft.com/office/drawing/2014/main" id="{9023F289-71B6-010A-7D00-FDB4B6D29188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370942" y="1594110"/>
            <a:ext cx="1308469" cy="876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Google Shape;157;p8">
            <a:extLst>
              <a:ext uri="{FF2B5EF4-FFF2-40B4-BE49-F238E27FC236}">
                <a16:creationId xmlns:a16="http://schemas.microsoft.com/office/drawing/2014/main" id="{4FC4EB6F-4AB0-D2F8-F8E5-77C991ADB1A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027196" y="2526711"/>
            <a:ext cx="889758" cy="1033689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158;p8">
            <a:extLst>
              <a:ext uri="{FF2B5EF4-FFF2-40B4-BE49-F238E27FC236}">
                <a16:creationId xmlns:a16="http://schemas.microsoft.com/office/drawing/2014/main" id="{91FE76D0-B3A6-70C5-6945-0CE99CD4E48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215468" y="3402366"/>
            <a:ext cx="1086093" cy="8745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59;p8">
            <a:extLst>
              <a:ext uri="{FF2B5EF4-FFF2-40B4-BE49-F238E27FC236}">
                <a16:creationId xmlns:a16="http://schemas.microsoft.com/office/drawing/2014/main" id="{FCDF9AC9-E250-0791-0505-EC008F9A4AF7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025177" y="3908204"/>
            <a:ext cx="1216384" cy="1216384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5648D535-D8B3-8EF2-A824-C9AF334DE97A}"/>
              </a:ext>
            </a:extLst>
          </p:cNvPr>
          <p:cNvSpPr txBox="1"/>
          <p:nvPr/>
        </p:nvSpPr>
        <p:spPr>
          <a:xfrm>
            <a:off x="-3732755" y="439459"/>
            <a:ext cx="3732756" cy="2308324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O objetivo desta página é mostrar que o termo “internet” é bem comum para facilitar a compreensão de “Dedicada”. Portanto, visualmente, você pode trazer elementos que remetem diretamente à internet como conhecemos.</a:t>
            </a:r>
          </a:p>
        </p:txBody>
      </p:sp>
    </p:spTree>
    <p:extLst>
      <p:ext uri="{BB962C8B-B14F-4D97-AF65-F5344CB8AC3E}">
        <p14:creationId xmlns:p14="http://schemas.microsoft.com/office/powerpoint/2010/main" val="253932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5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5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ternet Dedicada O diferencial para sua empresa">
            <a:hlinkClick r:id="" action="ppaction://media"/>
            <a:extLst>
              <a:ext uri="{FF2B5EF4-FFF2-40B4-BE49-F238E27FC236}">
                <a16:creationId xmlns:a16="http://schemas.microsoft.com/office/drawing/2014/main" id="{4B2277E8-0B0A-59B1-004C-FA65E95CB8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5428" r="3750"/>
          <a:stretch>
            <a:fillRect/>
          </a:stretch>
        </p:blipFill>
        <p:spPr>
          <a:xfrm>
            <a:off x="-1" y="0"/>
            <a:ext cx="11072949" cy="6858000"/>
          </a:xfrm>
          <a:prstGeom prst="rect">
            <a:avLst/>
          </a:prstGeom>
        </p:spPr>
      </p:pic>
      <p:pic>
        <p:nvPicPr>
          <p:cNvPr id="3" name="Gráfico 2" descr="Círculo com seta para a esquerda com preenchimento sólido">
            <a:extLst>
              <a:ext uri="{FF2B5EF4-FFF2-40B4-BE49-F238E27FC236}">
                <a16:creationId xmlns:a16="http://schemas.microsoft.com/office/drawing/2014/main" id="{66C5DCC1-4E89-4B42-E954-8861B63F58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072949" y="3063240"/>
            <a:ext cx="914400" cy="9144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36FD1A84-7BB0-4578-4605-BF796432268B}"/>
              </a:ext>
            </a:extLst>
          </p:cNvPr>
          <p:cNvSpPr txBox="1"/>
          <p:nvPr/>
        </p:nvSpPr>
        <p:spPr>
          <a:xfrm>
            <a:off x="-2880986" y="676405"/>
            <a:ext cx="2880986" cy="2031325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Coloque uma seta a direita. Quando houver a passagem de tela haverá uma animação sobrepondo o vídeo, que será a tela do próximo slide. </a:t>
            </a:r>
          </a:p>
        </p:txBody>
      </p:sp>
    </p:spTree>
    <p:extLst>
      <p:ext uri="{BB962C8B-B14F-4D97-AF65-F5344CB8AC3E}">
        <p14:creationId xmlns:p14="http://schemas.microsoft.com/office/powerpoint/2010/main" val="3063893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2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D271F394-72DD-2909-5D4D-33899254F9A0}"/>
              </a:ext>
            </a:extLst>
          </p:cNvPr>
          <p:cNvSpPr/>
          <p:nvPr/>
        </p:nvSpPr>
        <p:spPr>
          <a:xfrm>
            <a:off x="0" y="0"/>
            <a:ext cx="10897644" cy="68580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Gráfico 2" descr="Círculo com seta para a esquerda com preenchimento sólido">
            <a:extLst>
              <a:ext uri="{FF2B5EF4-FFF2-40B4-BE49-F238E27FC236}">
                <a16:creationId xmlns:a16="http://schemas.microsoft.com/office/drawing/2014/main" id="{CFDC831E-E6B5-03B0-723E-1F88BDF8DB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72949" y="3063240"/>
            <a:ext cx="914400" cy="914400"/>
          </a:xfrm>
          <a:prstGeom prst="rect">
            <a:avLst/>
          </a:prstGeom>
        </p:spPr>
      </p:pic>
      <p:sp>
        <p:nvSpPr>
          <p:cNvPr id="4" name="Retângulo: Cantos Arredondados 1">
            <a:extLst>
              <a:ext uri="{FF2B5EF4-FFF2-40B4-BE49-F238E27FC236}">
                <a16:creationId xmlns:a16="http://schemas.microsoft.com/office/drawing/2014/main" id="{E391E54D-F9F9-3CF9-365E-322B10C0AD3A}"/>
              </a:ext>
            </a:extLst>
          </p:cNvPr>
          <p:cNvSpPr/>
          <p:nvPr/>
        </p:nvSpPr>
        <p:spPr>
          <a:xfrm>
            <a:off x="609254" y="1049220"/>
            <a:ext cx="7194550" cy="909835"/>
          </a:xfrm>
          <a:prstGeom prst="roundRect">
            <a:avLst>
              <a:gd name="adj" fmla="val 14815"/>
            </a:avLst>
          </a:prstGeom>
          <a:gradFill>
            <a:gsLst>
              <a:gs pos="55000">
                <a:schemeClr val="bg1">
                  <a:lumMod val="95000"/>
                </a:schemeClr>
              </a:gs>
              <a:gs pos="89000">
                <a:schemeClr val="bg2">
                  <a:lumMod val="9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 Black" pitchFamily="2" charset="0"/>
                <a:ea typeface="+mn-ea"/>
                <a:cs typeface="+mn-cs"/>
              </a:rPr>
              <a:t>Portfólio</a:t>
            </a:r>
            <a:endParaRPr kumimoji="0" lang="pt-BR" sz="3200" b="0" i="0" u="none" strike="noStrike" kern="1200" cap="none" spc="0" normalizeH="0" baseline="0" noProof="0" dirty="0">
              <a:ln>
                <a:noFill/>
              </a:ln>
              <a:solidFill>
                <a:srgbClr val="610000"/>
              </a:solidFill>
              <a:effectLst/>
              <a:uLnTx/>
              <a:uFillTx/>
              <a:latin typeface="AMX Medium" pitchFamily="2" charset="77"/>
              <a:ea typeface="+mn-ea"/>
              <a:cs typeface="+mn-cs"/>
            </a:endParaRPr>
          </a:p>
        </p:txBody>
      </p:sp>
      <p:sp>
        <p:nvSpPr>
          <p:cNvPr id="5" name="Retângulo: Cantos Arredondados 11">
            <a:extLst>
              <a:ext uri="{FF2B5EF4-FFF2-40B4-BE49-F238E27FC236}">
                <a16:creationId xmlns:a16="http://schemas.microsoft.com/office/drawing/2014/main" id="{327F4637-7590-9759-ADA2-A8F8E6230DFE}"/>
              </a:ext>
            </a:extLst>
          </p:cNvPr>
          <p:cNvSpPr/>
          <p:nvPr/>
        </p:nvSpPr>
        <p:spPr>
          <a:xfrm>
            <a:off x="4162268" y="2327348"/>
            <a:ext cx="3867463" cy="729045"/>
          </a:xfrm>
          <a:prstGeom prst="roundRect">
            <a:avLst>
              <a:gd name="adj" fmla="val 14815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pt-BR" sz="2000" b="1" dirty="0">
                <a:latin typeface="AMX" pitchFamily="2" charset="77"/>
              </a:rPr>
              <a:t>VELOCIDADE</a:t>
            </a:r>
          </a:p>
        </p:txBody>
      </p:sp>
      <p:sp>
        <p:nvSpPr>
          <p:cNvPr id="6" name="CaixaDeTexto 10">
            <a:extLst>
              <a:ext uri="{FF2B5EF4-FFF2-40B4-BE49-F238E27FC236}">
                <a16:creationId xmlns:a16="http://schemas.microsoft.com/office/drawing/2014/main" id="{12AA0875-355A-EF77-4E17-4CB4583F8305}"/>
              </a:ext>
            </a:extLst>
          </p:cNvPr>
          <p:cNvSpPr txBox="1"/>
          <p:nvPr/>
        </p:nvSpPr>
        <p:spPr>
          <a:xfrm>
            <a:off x="3794760" y="3584990"/>
            <a:ext cx="2518112" cy="1938992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10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20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34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50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100 Mega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0AAF1364-5BF0-5963-B714-37F87D73EEDC}"/>
              </a:ext>
            </a:extLst>
          </p:cNvPr>
          <p:cNvSpPr txBox="1"/>
          <p:nvPr/>
        </p:nvSpPr>
        <p:spPr>
          <a:xfrm>
            <a:off x="6587790" y="3400324"/>
            <a:ext cx="21717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200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300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400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500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700 Mega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AMX Medium" pitchFamily="2" charset="77"/>
              </a:rPr>
              <a:t>1 Giga</a:t>
            </a:r>
          </a:p>
        </p:txBody>
      </p:sp>
    </p:spTree>
    <p:extLst>
      <p:ext uri="{BB962C8B-B14F-4D97-AF65-F5344CB8AC3E}">
        <p14:creationId xmlns:p14="http://schemas.microsoft.com/office/powerpoint/2010/main" val="177476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  <p:bldP spid="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Imagem 23">
            <a:extLst>
              <a:ext uri="{FF2B5EF4-FFF2-40B4-BE49-F238E27FC236}">
                <a16:creationId xmlns:a16="http://schemas.microsoft.com/office/drawing/2014/main" id="{D69CA8F0-2E6E-754F-6893-12AFA16189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871" y="403328"/>
            <a:ext cx="6856684" cy="6858000"/>
          </a:xfrm>
          <a:prstGeom prst="rect">
            <a:avLst/>
          </a:prstGeom>
        </p:spPr>
      </p:pic>
      <p:sp>
        <p:nvSpPr>
          <p:cNvPr id="25" name="Retângulo 24">
            <a:extLst>
              <a:ext uri="{FF2B5EF4-FFF2-40B4-BE49-F238E27FC236}">
                <a16:creationId xmlns:a16="http://schemas.microsoft.com/office/drawing/2014/main" id="{22D73AF6-24AC-6A0A-02D8-FA95306A96F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51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Retângulo: Cantos Arredondados 25">
            <a:extLst>
              <a:ext uri="{FF2B5EF4-FFF2-40B4-BE49-F238E27FC236}">
                <a16:creationId xmlns:a16="http://schemas.microsoft.com/office/drawing/2014/main" id="{0BE7087C-496E-3761-D29C-D11AB64F857A}"/>
              </a:ext>
            </a:extLst>
          </p:cNvPr>
          <p:cNvSpPr/>
          <p:nvPr/>
        </p:nvSpPr>
        <p:spPr>
          <a:xfrm>
            <a:off x="487044" y="297293"/>
            <a:ext cx="6315538" cy="1477329"/>
          </a:xfrm>
          <a:prstGeom prst="roundRect">
            <a:avLst/>
          </a:prstGeom>
          <a:solidFill>
            <a:srgbClr val="C00000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790DA9C-E5A0-DD6B-3F32-AB6E65D6F293}"/>
              </a:ext>
            </a:extLst>
          </p:cNvPr>
          <p:cNvSpPr txBox="1"/>
          <p:nvPr/>
        </p:nvSpPr>
        <p:spPr>
          <a:xfrm>
            <a:off x="840615" y="535541"/>
            <a:ext cx="57233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 características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E4E70D1C-1676-3467-2D7A-AEDFD696BCA2}"/>
              </a:ext>
            </a:extLst>
          </p:cNvPr>
          <p:cNvSpPr/>
          <p:nvPr/>
        </p:nvSpPr>
        <p:spPr>
          <a:xfrm>
            <a:off x="-658038" y="3295232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98A074EC-C531-8A51-7BA9-E983CB1F9A67}"/>
              </a:ext>
            </a:extLst>
          </p:cNvPr>
          <p:cNvSpPr txBox="1"/>
          <p:nvPr/>
        </p:nvSpPr>
        <p:spPr>
          <a:xfrm>
            <a:off x="1475124" y="3432218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Conectividade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E708673C-0B0E-5FDC-4C58-D719C8D63133}"/>
              </a:ext>
            </a:extLst>
          </p:cNvPr>
          <p:cNvSpPr/>
          <p:nvPr/>
        </p:nvSpPr>
        <p:spPr>
          <a:xfrm>
            <a:off x="-658038" y="4237862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68F847D9-CF9B-01CF-98E2-8FA04DE2FF86}"/>
              </a:ext>
            </a:extLst>
          </p:cNvPr>
          <p:cNvSpPr txBox="1"/>
          <p:nvPr/>
        </p:nvSpPr>
        <p:spPr>
          <a:xfrm>
            <a:off x="1475124" y="4374848"/>
            <a:ext cx="19808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Alta capilaridade</a:t>
            </a:r>
          </a:p>
          <a:p>
            <a:endParaRPr lang="pt-BR" sz="2000" b="1" dirty="0">
              <a:solidFill>
                <a:schemeClr val="bg1"/>
              </a:solidFill>
            </a:endParaRP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0C4ED054-5C67-7AA9-5B20-078293D87604}"/>
              </a:ext>
            </a:extLst>
          </p:cNvPr>
          <p:cNvSpPr/>
          <p:nvPr/>
        </p:nvSpPr>
        <p:spPr>
          <a:xfrm>
            <a:off x="-658038" y="5140545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ABF3F270-35B5-F692-3AF7-673BB0B0AF7E}"/>
              </a:ext>
            </a:extLst>
          </p:cNvPr>
          <p:cNvSpPr txBox="1"/>
          <p:nvPr/>
        </p:nvSpPr>
        <p:spPr>
          <a:xfrm>
            <a:off x="1475124" y="5277531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Transparência</a:t>
            </a:r>
          </a:p>
        </p:txBody>
      </p: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D5B30484-1A00-02F1-89BC-8E6EA3FBF8EB}"/>
              </a:ext>
            </a:extLst>
          </p:cNvPr>
          <p:cNvSpPr/>
          <p:nvPr/>
        </p:nvSpPr>
        <p:spPr>
          <a:xfrm>
            <a:off x="8719044" y="3295148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0871176F-EB8F-E30D-F0EB-3EEDEF5E0BFD}"/>
              </a:ext>
            </a:extLst>
          </p:cNvPr>
          <p:cNvSpPr txBox="1"/>
          <p:nvPr/>
        </p:nvSpPr>
        <p:spPr>
          <a:xfrm>
            <a:off x="9736100" y="3432218"/>
            <a:ext cx="17238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Confiabilidade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F5907478-61B7-1E22-1149-1BC764DF55CF}"/>
              </a:ext>
            </a:extLst>
          </p:cNvPr>
          <p:cNvSpPr/>
          <p:nvPr/>
        </p:nvSpPr>
        <p:spPr>
          <a:xfrm>
            <a:off x="8719044" y="4237778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43ED2483-642C-228A-DBA1-009194B66D4F}"/>
              </a:ext>
            </a:extLst>
          </p:cNvPr>
          <p:cNvSpPr txBox="1"/>
          <p:nvPr/>
        </p:nvSpPr>
        <p:spPr>
          <a:xfrm>
            <a:off x="9736099" y="4389547"/>
            <a:ext cx="27144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Qualidade e Tecnologia </a:t>
            </a: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id="{67029BD0-5FBF-9933-7D61-E47BDDD5E0F3}"/>
              </a:ext>
            </a:extLst>
          </p:cNvPr>
          <p:cNvSpPr/>
          <p:nvPr/>
        </p:nvSpPr>
        <p:spPr>
          <a:xfrm>
            <a:off x="8719044" y="5140461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C8C20A11-C444-C946-39EF-F78153D55BBB}"/>
              </a:ext>
            </a:extLst>
          </p:cNvPr>
          <p:cNvSpPr txBox="1"/>
          <p:nvPr/>
        </p:nvSpPr>
        <p:spPr>
          <a:xfrm>
            <a:off x="9736099" y="5277447"/>
            <a:ext cx="2365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Suporte e Segurança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8AAD4883-65AF-4804-EAB8-B61E5AE7B8F8}"/>
              </a:ext>
            </a:extLst>
          </p:cNvPr>
          <p:cNvSpPr txBox="1"/>
          <p:nvPr/>
        </p:nvSpPr>
        <p:spPr>
          <a:xfrm>
            <a:off x="-2809118" y="1330035"/>
            <a:ext cx="2809119" cy="1477328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A imagem da tela não está boa. Eu coloquei apenas para demonstrar que precisamos preencher o espaço da tela.</a:t>
            </a:r>
          </a:p>
        </p:txBody>
      </p:sp>
    </p:spTree>
    <p:extLst>
      <p:ext uri="{BB962C8B-B14F-4D97-AF65-F5344CB8AC3E}">
        <p14:creationId xmlns:p14="http://schemas.microsoft.com/office/powerpoint/2010/main" val="395628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DE729-BE97-E6DC-A9CA-945340091A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C546BB43-BCB7-1DFE-0FA5-2206753CDF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346" y="540230"/>
            <a:ext cx="6856684" cy="6858000"/>
          </a:xfrm>
          <a:prstGeom prst="rect">
            <a:avLst/>
          </a:prstGeom>
        </p:spPr>
      </p:pic>
      <p:sp>
        <p:nvSpPr>
          <p:cNvPr id="25" name="Retângulo 24">
            <a:extLst>
              <a:ext uri="{FF2B5EF4-FFF2-40B4-BE49-F238E27FC236}">
                <a16:creationId xmlns:a16="http://schemas.microsoft.com/office/drawing/2014/main" id="{4CB4138B-8EB5-7D96-0986-864E83CA234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51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Retângulo: Cantos Arredondados 25">
            <a:extLst>
              <a:ext uri="{FF2B5EF4-FFF2-40B4-BE49-F238E27FC236}">
                <a16:creationId xmlns:a16="http://schemas.microsoft.com/office/drawing/2014/main" id="{F9E3A655-7D40-783C-363D-A0B8CB818AF2}"/>
              </a:ext>
            </a:extLst>
          </p:cNvPr>
          <p:cNvSpPr/>
          <p:nvPr/>
        </p:nvSpPr>
        <p:spPr>
          <a:xfrm>
            <a:off x="487044" y="420744"/>
            <a:ext cx="5401138" cy="1477329"/>
          </a:xfrm>
          <a:prstGeom prst="roundRect">
            <a:avLst/>
          </a:prstGeom>
          <a:solidFill>
            <a:srgbClr val="C00000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BB79DB6E-37A0-C397-D787-906BA2F668CB}"/>
              </a:ext>
            </a:extLst>
          </p:cNvPr>
          <p:cNvSpPr txBox="1"/>
          <p:nvPr/>
        </p:nvSpPr>
        <p:spPr>
          <a:xfrm>
            <a:off x="643593" y="672527"/>
            <a:ext cx="50652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Os benefícios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7C2BF912-A363-4D18-8633-41BD8B6CD115}"/>
              </a:ext>
            </a:extLst>
          </p:cNvPr>
          <p:cNvSpPr/>
          <p:nvPr/>
        </p:nvSpPr>
        <p:spPr>
          <a:xfrm>
            <a:off x="-658038" y="3295232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9F6291A8-0605-8622-8F6E-699032E8182B}"/>
              </a:ext>
            </a:extLst>
          </p:cNvPr>
          <p:cNvSpPr txBox="1"/>
          <p:nvPr/>
        </p:nvSpPr>
        <p:spPr>
          <a:xfrm>
            <a:off x="1475124" y="3432218"/>
            <a:ext cx="17011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Rede própria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B89C6B09-F9B5-CADF-117D-9B1019E58B92}"/>
              </a:ext>
            </a:extLst>
          </p:cNvPr>
          <p:cNvSpPr/>
          <p:nvPr/>
        </p:nvSpPr>
        <p:spPr>
          <a:xfrm>
            <a:off x="-658038" y="4237862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A10E8594-09FD-74EB-FDF1-968877F2D79B}"/>
              </a:ext>
            </a:extLst>
          </p:cNvPr>
          <p:cNvSpPr txBox="1"/>
          <p:nvPr/>
        </p:nvSpPr>
        <p:spPr>
          <a:xfrm>
            <a:off x="1475124" y="4374848"/>
            <a:ext cx="23093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Roteadores inclusos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5C7FB947-014E-2CA0-A723-B13CDA9688FC}"/>
              </a:ext>
            </a:extLst>
          </p:cNvPr>
          <p:cNvSpPr/>
          <p:nvPr/>
        </p:nvSpPr>
        <p:spPr>
          <a:xfrm>
            <a:off x="-658038" y="5140545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09D0FC9B-AF35-BA1C-F5DD-DD8522DA187C}"/>
              </a:ext>
            </a:extLst>
          </p:cNvPr>
          <p:cNvSpPr txBox="1"/>
          <p:nvPr/>
        </p:nvSpPr>
        <p:spPr>
          <a:xfrm>
            <a:off x="1475124" y="5277531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Baixa latência</a:t>
            </a:r>
          </a:p>
        </p:txBody>
      </p:sp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id="{A8F0E033-108A-F5BD-97A8-1C97E3AC3245}"/>
              </a:ext>
            </a:extLst>
          </p:cNvPr>
          <p:cNvSpPr/>
          <p:nvPr/>
        </p:nvSpPr>
        <p:spPr>
          <a:xfrm>
            <a:off x="8719044" y="3295148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5B38FC97-C6A0-15B1-5954-1BD8B63C0788}"/>
              </a:ext>
            </a:extLst>
          </p:cNvPr>
          <p:cNvSpPr txBox="1"/>
          <p:nvPr/>
        </p:nvSpPr>
        <p:spPr>
          <a:xfrm>
            <a:off x="9736100" y="3432218"/>
            <a:ext cx="21981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Atendimento 24/7 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19C8E5DA-F29E-8430-19E5-E88D10E9B52D}"/>
              </a:ext>
            </a:extLst>
          </p:cNvPr>
          <p:cNvSpPr/>
          <p:nvPr/>
        </p:nvSpPr>
        <p:spPr>
          <a:xfrm>
            <a:off x="8719044" y="4237778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D9D1AAE3-B4B2-8D8A-F335-6B6F8CD2AFFA}"/>
              </a:ext>
            </a:extLst>
          </p:cNvPr>
          <p:cNvSpPr txBox="1"/>
          <p:nvPr/>
        </p:nvSpPr>
        <p:spPr>
          <a:xfrm>
            <a:off x="9736099" y="4389547"/>
            <a:ext cx="16628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Link simétrico</a:t>
            </a: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id="{91087783-EB29-5802-ADCC-7EECA2A4D865}"/>
              </a:ext>
            </a:extLst>
          </p:cNvPr>
          <p:cNvSpPr/>
          <p:nvPr/>
        </p:nvSpPr>
        <p:spPr>
          <a:xfrm>
            <a:off x="8719044" y="5140461"/>
            <a:ext cx="4705604" cy="674082"/>
          </a:xfrm>
          <a:prstGeom prst="roundRect">
            <a:avLst/>
          </a:prstGeom>
          <a:solidFill>
            <a:srgbClr val="C0000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306967F2-1D8A-EC3C-205C-360B64250749}"/>
              </a:ext>
            </a:extLst>
          </p:cNvPr>
          <p:cNvSpPr txBox="1"/>
          <p:nvPr/>
        </p:nvSpPr>
        <p:spPr>
          <a:xfrm>
            <a:off x="9736099" y="5277447"/>
            <a:ext cx="2365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</a:rPr>
              <a:t>Alta disponibilidade 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36665828-8790-BE38-352D-EBB02E64936D}"/>
              </a:ext>
            </a:extLst>
          </p:cNvPr>
          <p:cNvSpPr txBox="1"/>
          <p:nvPr/>
        </p:nvSpPr>
        <p:spPr>
          <a:xfrm>
            <a:off x="-2809118" y="1330035"/>
            <a:ext cx="2809119" cy="1477328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A imagem da tela não está boa. Eu coloquei apenas para demonstrar que precisamos preencher o espaço da tela.</a:t>
            </a:r>
          </a:p>
        </p:txBody>
      </p:sp>
    </p:spTree>
    <p:extLst>
      <p:ext uri="{BB962C8B-B14F-4D97-AF65-F5344CB8AC3E}">
        <p14:creationId xmlns:p14="http://schemas.microsoft.com/office/powerpoint/2010/main" val="23414699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áfico 9" descr="Sinal de polegar para cima com preenchimento sólido">
            <a:extLst>
              <a:ext uri="{FF2B5EF4-FFF2-40B4-BE49-F238E27FC236}">
                <a16:creationId xmlns:a16="http://schemas.microsoft.com/office/drawing/2014/main" id="{011B8288-7A0D-FF20-84F5-80FF9A677D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977348">
            <a:off x="7491889" y="3021625"/>
            <a:ext cx="3858298" cy="3858298"/>
          </a:xfrm>
          <a:prstGeom prst="rect">
            <a:avLst/>
          </a:prstGeom>
        </p:spPr>
      </p:pic>
      <p:pic>
        <p:nvPicPr>
          <p:cNvPr id="12" name="Gráfico 11" descr="Sinal de polegar para cima estrutura de tópicos">
            <a:extLst>
              <a:ext uri="{FF2B5EF4-FFF2-40B4-BE49-F238E27FC236}">
                <a16:creationId xmlns:a16="http://schemas.microsoft.com/office/drawing/2014/main" id="{7937467E-47A8-237E-9DF1-43E8915EDA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394978" y="66255"/>
            <a:ext cx="3840659" cy="3840659"/>
          </a:xfrm>
          <a:prstGeom prst="rect">
            <a:avLst/>
          </a:prstGeom>
        </p:spPr>
      </p:pic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70C4A723-A8ED-38FD-B80A-FA56F590463D}"/>
              </a:ext>
            </a:extLst>
          </p:cNvPr>
          <p:cNvSpPr/>
          <p:nvPr/>
        </p:nvSpPr>
        <p:spPr>
          <a:xfrm>
            <a:off x="1412907" y="564739"/>
            <a:ext cx="9851719" cy="5941833"/>
          </a:xfrm>
          <a:prstGeom prst="roundRect">
            <a:avLst/>
          </a:prstGeom>
          <a:solidFill>
            <a:schemeClr val="bg1">
              <a:lumMod val="95000"/>
              <a:alpha val="57000"/>
            </a:schemeClr>
          </a:solidFill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428F4446-1E0C-84A1-2FE8-33116285B12B}"/>
              </a:ext>
            </a:extLst>
          </p:cNvPr>
          <p:cNvSpPr txBox="1"/>
          <p:nvPr/>
        </p:nvSpPr>
        <p:spPr>
          <a:xfrm>
            <a:off x="1748741" y="721425"/>
            <a:ext cx="112795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6600" dirty="0"/>
              <a:t>⚡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7E7BB24-B9CE-9B6D-B1AD-189DD8CF7A58}"/>
              </a:ext>
            </a:extLst>
          </p:cNvPr>
          <p:cNvSpPr txBox="1"/>
          <p:nvPr/>
        </p:nvSpPr>
        <p:spPr>
          <a:xfrm>
            <a:off x="2876692" y="983036"/>
            <a:ext cx="356329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200" b="1" dirty="0"/>
              <a:t>Teste de conexão</a:t>
            </a:r>
            <a:endParaRPr lang="pt-BR" sz="3200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2F156D1-EACC-DC5B-A3E4-42BEA080AFF0}"/>
              </a:ext>
            </a:extLst>
          </p:cNvPr>
          <p:cNvSpPr txBox="1"/>
          <p:nvPr/>
        </p:nvSpPr>
        <p:spPr>
          <a:xfrm>
            <a:off x="2876692" y="2091032"/>
            <a:ext cx="688412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 b="1" dirty="0"/>
              <a:t>“A Internet Dedicada é uma conexão exclusiva para a empresa, sem compartilhamento de banda com outros usuários.”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70D5A8C1-6A61-FE65-18D2-7BACEAD794CD}"/>
              </a:ext>
            </a:extLst>
          </p:cNvPr>
          <p:cNvSpPr/>
          <p:nvPr/>
        </p:nvSpPr>
        <p:spPr>
          <a:xfrm>
            <a:off x="2876692" y="4565462"/>
            <a:ext cx="2873829" cy="770626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/>
              <a:t>Verdadeiro</a:t>
            </a:r>
            <a:endParaRPr lang="pt-BR" b="1" dirty="0"/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04A1BBF7-283C-569C-3548-6722C75CF42E}"/>
              </a:ext>
            </a:extLst>
          </p:cNvPr>
          <p:cNvSpPr/>
          <p:nvPr/>
        </p:nvSpPr>
        <p:spPr>
          <a:xfrm>
            <a:off x="6886989" y="4565462"/>
            <a:ext cx="2873829" cy="770626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/>
              <a:t>Falso</a:t>
            </a:r>
            <a:endParaRPr lang="pt-BR" b="1" dirty="0"/>
          </a:p>
        </p:txBody>
      </p:sp>
      <p:pic>
        <p:nvPicPr>
          <p:cNvPr id="3" name="Gráfico 2" descr="Sinal de polegar para cima estrutura de tópicos">
            <a:extLst>
              <a:ext uri="{FF2B5EF4-FFF2-40B4-BE49-F238E27FC236}">
                <a16:creationId xmlns:a16="http://schemas.microsoft.com/office/drawing/2014/main" id="{A0F767A2-363A-0DD2-9F03-0B715B78BB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42417" y="4843635"/>
            <a:ext cx="466227" cy="466227"/>
          </a:xfrm>
          <a:prstGeom prst="rect">
            <a:avLst/>
          </a:prstGeom>
        </p:spPr>
      </p:pic>
      <p:pic>
        <p:nvPicPr>
          <p:cNvPr id="9" name="Gráfico 8" descr="Sinal de polegar para cima com preenchimento sólido">
            <a:extLst>
              <a:ext uri="{FF2B5EF4-FFF2-40B4-BE49-F238E27FC236}">
                <a16:creationId xmlns:a16="http://schemas.microsoft.com/office/drawing/2014/main" id="{B180B976-9CAF-B6D8-3645-D1148A06B1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9020319" y="4843634"/>
            <a:ext cx="469437" cy="469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619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93F8254-5328-18E0-B52A-B682FAAE66DB}"/>
              </a:ext>
            </a:extLst>
          </p:cNvPr>
          <p:cNvSpPr/>
          <p:nvPr/>
        </p:nvSpPr>
        <p:spPr>
          <a:xfrm>
            <a:off x="1577374" y="2547256"/>
            <a:ext cx="9269260" cy="2690949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6B62A19-1F36-CCE7-AF31-4B783F1E4E80}"/>
              </a:ext>
            </a:extLst>
          </p:cNvPr>
          <p:cNvSpPr txBox="1"/>
          <p:nvPr/>
        </p:nvSpPr>
        <p:spPr>
          <a:xfrm>
            <a:off x="2541341" y="3200232"/>
            <a:ext cx="73413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dirty="0">
                <a:solidFill>
                  <a:schemeClr val="bg1"/>
                </a:solidFill>
              </a:rPr>
              <a:t>Na Internet Dedicada, a conexão é voltada para uso exclusivo da empresa, o que ajuda a garantir mais estabilidade e velocidade para a operação.</a:t>
            </a:r>
            <a:endParaRPr lang="pt-BR" sz="2800" b="1" dirty="0">
              <a:solidFill>
                <a:schemeClr val="bg1"/>
              </a:solidFill>
            </a:endParaRP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249EDE13-D7CF-0928-D1A9-BC582633B95D}"/>
              </a:ext>
            </a:extLst>
          </p:cNvPr>
          <p:cNvSpPr/>
          <p:nvPr/>
        </p:nvSpPr>
        <p:spPr>
          <a:xfrm>
            <a:off x="1421807" y="1106270"/>
            <a:ext cx="2781572" cy="710876"/>
          </a:xfrm>
          <a:prstGeom prst="roundRect">
            <a:avLst/>
          </a:prstGeom>
          <a:solidFill>
            <a:schemeClr val="bg1">
              <a:lumMod val="95000"/>
              <a:alpha val="57000"/>
            </a:schemeClr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D4DA16A-3B2F-B194-8B99-813CE46F45FB}"/>
              </a:ext>
            </a:extLst>
          </p:cNvPr>
          <p:cNvSpPr txBox="1"/>
          <p:nvPr/>
        </p:nvSpPr>
        <p:spPr>
          <a:xfrm>
            <a:off x="1577374" y="1124633"/>
            <a:ext cx="411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rgbClr val="C00000"/>
                </a:solidFill>
                <a:latin typeface="AMX" pitchFamily="2" charset="77"/>
              </a:rPr>
              <a:t>Resposta: verdadeiro</a:t>
            </a:r>
          </a:p>
        </p:txBody>
      </p:sp>
    </p:spTree>
    <p:extLst>
      <p:ext uri="{BB962C8B-B14F-4D97-AF65-F5344CB8AC3E}">
        <p14:creationId xmlns:p14="http://schemas.microsoft.com/office/powerpoint/2010/main" val="300549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CAB991-4DA5-C6D1-89B9-3EE4F6097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55CDB5F2-8889-C06E-1CA2-96A25BB846D0}"/>
              </a:ext>
            </a:extLst>
          </p:cNvPr>
          <p:cNvSpPr/>
          <p:nvPr/>
        </p:nvSpPr>
        <p:spPr>
          <a:xfrm>
            <a:off x="5516879" y="2845546"/>
            <a:ext cx="5570135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solidFill>
                  <a:schemeClr val="lt1"/>
                </a:solidFill>
                <a:latin typeface="AMX Black" pitchFamily="2" charset="0"/>
              </a:rPr>
              <a:t>A INTERNET DEDICADA</a:t>
            </a:r>
          </a:p>
        </p:txBody>
      </p:sp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A6367F12-1B80-A41E-4543-0E6318C61BD5}"/>
              </a:ext>
            </a:extLst>
          </p:cNvPr>
          <p:cNvSpPr/>
          <p:nvPr/>
        </p:nvSpPr>
        <p:spPr>
          <a:xfrm>
            <a:off x="5516881" y="3622911"/>
            <a:ext cx="5570134" cy="618211"/>
          </a:xfrm>
          <a:prstGeom prst="roundRect">
            <a:avLst>
              <a:gd name="adj" fmla="val 25040"/>
            </a:avLst>
          </a:prstGeom>
          <a:ln w="381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solidFill>
                  <a:srgbClr val="C00000"/>
                </a:solidFill>
                <a:latin typeface="AMX Black" pitchFamily="2" charset="0"/>
              </a:rPr>
              <a:t>AS REGRAS</a:t>
            </a:r>
          </a:p>
        </p:txBody>
      </p:sp>
      <p:sp>
        <p:nvSpPr>
          <p:cNvPr id="4" name="Retângulo: Cantos Arredondados 12">
            <a:extLst>
              <a:ext uri="{FF2B5EF4-FFF2-40B4-BE49-F238E27FC236}">
                <a16:creationId xmlns:a16="http://schemas.microsoft.com/office/drawing/2014/main" id="{62BDB2D4-D832-1E66-56A9-740F01B8D972}"/>
              </a:ext>
            </a:extLst>
          </p:cNvPr>
          <p:cNvSpPr/>
          <p:nvPr/>
        </p:nvSpPr>
        <p:spPr>
          <a:xfrm>
            <a:off x="5516881" y="4400276"/>
            <a:ext cx="5570134" cy="609598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latin typeface="AMX Black" pitchFamily="2" charset="0"/>
              </a:rPr>
              <a:t>COMO VENDER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47C1BD97-46FD-379B-70EA-9D8D922A0849}"/>
              </a:ext>
            </a:extLst>
          </p:cNvPr>
          <p:cNvSpPr txBox="1"/>
          <p:nvPr/>
        </p:nvSpPr>
        <p:spPr>
          <a:xfrm>
            <a:off x="4801931" y="1688283"/>
            <a:ext cx="70000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b="1" dirty="0">
                <a:latin typeface="AMX" pitchFamily="2" charset="77"/>
              </a:rPr>
              <a:t>Vamos conversar sobre:</a:t>
            </a:r>
          </a:p>
        </p:txBody>
      </p:sp>
    </p:spTree>
    <p:extLst>
      <p:ext uri="{BB962C8B-B14F-4D97-AF65-F5344CB8AC3E}">
        <p14:creationId xmlns:p14="http://schemas.microsoft.com/office/powerpoint/2010/main" val="42887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99A38AE9-8232-EB41-4D8E-042F86E133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8248" y="1141639"/>
            <a:ext cx="4063912" cy="4063912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C5E1CCCA-EA91-465F-FF88-E5B14D5FA3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9840" y="1141639"/>
            <a:ext cx="4063912" cy="4063912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C212776A-2764-8917-F3B4-A03DD67A428D}"/>
              </a:ext>
            </a:extLst>
          </p:cNvPr>
          <p:cNvSpPr/>
          <p:nvPr/>
        </p:nvSpPr>
        <p:spPr>
          <a:xfrm>
            <a:off x="2441391" y="4663440"/>
            <a:ext cx="2551257" cy="33923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/>
              <a:t>AS REGRAS</a:t>
            </a:r>
          </a:p>
        </p:txBody>
      </p:sp>
    </p:spTree>
    <p:extLst>
      <p:ext uri="{BB962C8B-B14F-4D97-AF65-F5344CB8AC3E}">
        <p14:creationId xmlns:p14="http://schemas.microsoft.com/office/powerpoint/2010/main" val="41897366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58EDF10F-96B7-A0E2-FE41-3616422B9F20}"/>
              </a:ext>
            </a:extLst>
          </p:cNvPr>
          <p:cNvSpPr/>
          <p:nvPr/>
        </p:nvSpPr>
        <p:spPr>
          <a:xfrm>
            <a:off x="1528354" y="209006"/>
            <a:ext cx="2690949" cy="653143"/>
          </a:xfrm>
          <a:prstGeom prst="roundRect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23838" algn="ctr"/>
            <a:r>
              <a:rPr lang="pt-BR" sz="1600" b="1" dirty="0">
                <a:solidFill>
                  <a:srgbClr val="C00000"/>
                </a:solidFill>
                <a:latin typeface="AMX Black" pitchFamily="2" charset="0"/>
              </a:rPr>
              <a:t>INFORMAÇÕES TÉCNICAS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35096E48-B0E0-B8C3-E263-A6154504DC77}"/>
              </a:ext>
            </a:extLst>
          </p:cNvPr>
          <p:cNvSpPr/>
          <p:nvPr/>
        </p:nvSpPr>
        <p:spPr>
          <a:xfrm>
            <a:off x="4750525" y="204652"/>
            <a:ext cx="2690949" cy="653143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/>
              <a:t>ATIVAÇÃO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B5C29EE8-BDF3-45AA-1ED2-C9D5E312EAF1}"/>
              </a:ext>
            </a:extLst>
          </p:cNvPr>
          <p:cNvSpPr/>
          <p:nvPr/>
        </p:nvSpPr>
        <p:spPr>
          <a:xfrm>
            <a:off x="7972697" y="204652"/>
            <a:ext cx="2690949" cy="653143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/>
              <a:t>TAXAS</a:t>
            </a:r>
          </a:p>
        </p:txBody>
      </p:sp>
      <p:pic>
        <p:nvPicPr>
          <p:cNvPr id="5" name="Google Shape;465;p35">
            <a:extLst>
              <a:ext uri="{FF2B5EF4-FFF2-40B4-BE49-F238E27FC236}">
                <a16:creationId xmlns:a16="http://schemas.microsoft.com/office/drawing/2014/main" id="{0AEB097D-8FB9-5CF3-43D6-38263A59E396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788834" y="2471108"/>
            <a:ext cx="1498660" cy="164042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781AAB6A-3BD2-2491-5660-22DDDB8FD803}"/>
              </a:ext>
            </a:extLst>
          </p:cNvPr>
          <p:cNvSpPr txBox="1"/>
          <p:nvPr/>
        </p:nvSpPr>
        <p:spPr>
          <a:xfrm>
            <a:off x="4344731" y="2066159"/>
            <a:ext cx="70000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400" b="1" dirty="0">
                <a:latin typeface="AMX"/>
              </a:rPr>
              <a:t>1. </a:t>
            </a:r>
            <a:r>
              <a:rPr lang="pt-BR" sz="2400" dirty="0">
                <a:latin typeface="AMX"/>
              </a:rPr>
              <a:t>Quantidade de</a:t>
            </a:r>
            <a:r>
              <a:rPr lang="pt-BR" sz="2400" b="1" dirty="0">
                <a:latin typeface="AMX"/>
              </a:rPr>
              <a:t> </a:t>
            </a:r>
            <a:r>
              <a:rPr lang="pt-BR" sz="2400" b="1">
                <a:latin typeface="AMX"/>
              </a:rPr>
              <a:t>acessos</a:t>
            </a:r>
            <a:endParaRPr lang="pt-BR" sz="2400" b="1" dirty="0">
              <a:latin typeface="AMX" pitchFamily="2" charset="77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56AB831-4CB9-E63F-8070-0068B7DA3266}"/>
              </a:ext>
            </a:extLst>
          </p:cNvPr>
          <p:cNvSpPr txBox="1"/>
          <p:nvPr/>
        </p:nvSpPr>
        <p:spPr>
          <a:xfrm>
            <a:off x="4344730" y="3024051"/>
            <a:ext cx="70000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400" b="1">
                <a:latin typeface="AMX"/>
              </a:rPr>
              <a:t>2. Elegibilidade </a:t>
            </a:r>
            <a:r>
              <a:rPr lang="pt-BR" sz="2400">
                <a:latin typeface="AMX"/>
              </a:rPr>
              <a:t>(uso interno)</a:t>
            </a:r>
            <a:endParaRPr lang="pt-BR" sz="2400" dirty="0">
              <a:latin typeface="AMX" pitchFamily="2" charset="77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452881D5-B037-4510-F592-46B2F6583743}"/>
              </a:ext>
            </a:extLst>
          </p:cNvPr>
          <p:cNvSpPr txBox="1"/>
          <p:nvPr/>
        </p:nvSpPr>
        <p:spPr>
          <a:xfrm>
            <a:off x="4344729" y="3981943"/>
            <a:ext cx="70000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400" b="1">
                <a:latin typeface="AMX"/>
              </a:rPr>
              <a:t>3. Equipamento </a:t>
            </a:r>
            <a:r>
              <a:rPr lang="pt-BR" sz="2400">
                <a:latin typeface="AMX"/>
              </a:rPr>
              <a:t>próprio</a:t>
            </a:r>
            <a:endParaRPr lang="pt-BR" sz="2400" dirty="0"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3769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AD683-49C6-9422-647E-6ED2824538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56C9F5A1-FD8B-C245-E734-590D79EA26F5}"/>
              </a:ext>
            </a:extLst>
          </p:cNvPr>
          <p:cNvSpPr/>
          <p:nvPr/>
        </p:nvSpPr>
        <p:spPr>
          <a:xfrm>
            <a:off x="1528354" y="209006"/>
            <a:ext cx="2690949" cy="653143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b="1" dirty="0">
                <a:solidFill>
                  <a:schemeClr val="lt1"/>
                </a:solidFill>
              </a:rPr>
              <a:t>INFORMAÇÕES TÉCNICAS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CC3A5F13-2170-C7FE-C49B-93377D7178CD}"/>
              </a:ext>
            </a:extLst>
          </p:cNvPr>
          <p:cNvSpPr/>
          <p:nvPr/>
        </p:nvSpPr>
        <p:spPr>
          <a:xfrm>
            <a:off x="4750525" y="204652"/>
            <a:ext cx="2690949" cy="653143"/>
          </a:xfrm>
          <a:prstGeom prst="roundRect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23838" algn="ctr"/>
            <a:r>
              <a:rPr lang="pt-BR" b="1" dirty="0">
                <a:solidFill>
                  <a:srgbClr val="C00000"/>
                </a:solidFill>
                <a:latin typeface="AMX Black" pitchFamily="2" charset="0"/>
              </a:rPr>
              <a:t>ATIVAÇÃO</a:t>
            </a:r>
            <a:endParaRPr lang="pt-BR" sz="1600" b="1" dirty="0">
              <a:solidFill>
                <a:srgbClr val="C00000"/>
              </a:solidFill>
              <a:latin typeface="AMX Black" pitchFamily="2" charset="0"/>
            </a:endParaRP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488117AF-2D11-2967-1ABE-0C727BCDD973}"/>
              </a:ext>
            </a:extLst>
          </p:cNvPr>
          <p:cNvSpPr/>
          <p:nvPr/>
        </p:nvSpPr>
        <p:spPr>
          <a:xfrm>
            <a:off x="7972697" y="204652"/>
            <a:ext cx="2690949" cy="653143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/>
              <a:t>TAXAS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2998D014-6AED-9AE1-9BC2-CC2BA9BDD89E}"/>
              </a:ext>
            </a:extLst>
          </p:cNvPr>
          <p:cNvSpPr txBox="1"/>
          <p:nvPr/>
        </p:nvSpPr>
        <p:spPr>
          <a:xfrm>
            <a:off x="4344731" y="2066159"/>
            <a:ext cx="70000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400" b="1">
                <a:latin typeface="AMX"/>
              </a:rPr>
              <a:t>1. </a:t>
            </a:r>
            <a:r>
              <a:rPr lang="pt-BR" sz="2400">
                <a:latin typeface="AMX"/>
              </a:rPr>
              <a:t>Registro de venda</a:t>
            </a:r>
            <a:r>
              <a:rPr lang="pt-BR" sz="2400" b="1">
                <a:latin typeface="AMX"/>
              </a:rPr>
              <a:t> (IW)</a:t>
            </a:r>
            <a:endParaRPr lang="pt-BR" sz="2400" b="1" dirty="0">
              <a:latin typeface="AMX" pitchFamily="2" charset="77"/>
            </a:endParaRPr>
          </a:p>
        </p:txBody>
      </p:sp>
      <p:pic>
        <p:nvPicPr>
          <p:cNvPr id="9" name="Google Shape;472;p36">
            <a:extLst>
              <a:ext uri="{FF2B5EF4-FFF2-40B4-BE49-F238E27FC236}">
                <a16:creationId xmlns:a16="http://schemas.microsoft.com/office/drawing/2014/main" id="{F0FCE5A2-68DE-5177-6C23-B8ED992192A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772012" y="2635224"/>
            <a:ext cx="1605876" cy="123931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2F6A69A8-0E47-9850-AA53-74E53DF20948}"/>
              </a:ext>
            </a:extLst>
          </p:cNvPr>
          <p:cNvSpPr txBox="1"/>
          <p:nvPr/>
        </p:nvSpPr>
        <p:spPr>
          <a:xfrm>
            <a:off x="4344731" y="2793217"/>
            <a:ext cx="70000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400" b="1">
                <a:latin typeface="AMX"/>
              </a:rPr>
              <a:t>2.</a:t>
            </a:r>
            <a:r>
              <a:rPr lang="pt-BR" sz="2400">
                <a:latin typeface="AMX"/>
              </a:rPr>
              <a:t> Documentação do cliente </a:t>
            </a:r>
            <a:r>
              <a:rPr lang="pt-BR" sz="2400" b="1">
                <a:latin typeface="AMX"/>
              </a:rPr>
              <a:t>(IS)</a:t>
            </a:r>
            <a:endParaRPr lang="pt-BR" sz="2400" b="1" dirty="0">
              <a:latin typeface="AMX" pitchFamily="2" charset="77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569DEC62-B9B4-7384-D12B-D82169AFC6E1}"/>
              </a:ext>
            </a:extLst>
          </p:cNvPr>
          <p:cNvSpPr txBox="1"/>
          <p:nvPr/>
        </p:nvSpPr>
        <p:spPr>
          <a:xfrm>
            <a:off x="4344730" y="3603119"/>
            <a:ext cx="70000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400" b="1">
                <a:latin typeface="AMX"/>
              </a:rPr>
              <a:t>3. </a:t>
            </a:r>
            <a:r>
              <a:rPr lang="pt-BR" sz="2400">
                <a:latin typeface="AMX"/>
              </a:rPr>
              <a:t>Tempo de ativação</a:t>
            </a:r>
            <a:r>
              <a:rPr lang="pt-BR" sz="2400" b="1">
                <a:latin typeface="AMX"/>
              </a:rPr>
              <a:t> (90 dias)</a:t>
            </a:r>
            <a:endParaRPr lang="pt-BR" sz="2400" b="1" dirty="0">
              <a:latin typeface="AMX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74305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077A94-94C3-4B6C-31FF-B30E8A1EA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6E544E4A-10FD-42C7-689C-AEC6A264E945}"/>
              </a:ext>
            </a:extLst>
          </p:cNvPr>
          <p:cNvSpPr/>
          <p:nvPr/>
        </p:nvSpPr>
        <p:spPr>
          <a:xfrm>
            <a:off x="1528354" y="209006"/>
            <a:ext cx="2690949" cy="653143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b="1" dirty="0">
                <a:solidFill>
                  <a:schemeClr val="lt1"/>
                </a:solidFill>
              </a:rPr>
              <a:t>INFORMAÇÕES TÉCNICAS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30B2516B-CB2B-0B8A-FB09-D0C6AC7E6003}"/>
              </a:ext>
            </a:extLst>
          </p:cNvPr>
          <p:cNvSpPr/>
          <p:nvPr/>
        </p:nvSpPr>
        <p:spPr>
          <a:xfrm>
            <a:off x="4750525" y="204652"/>
            <a:ext cx="2690949" cy="653143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schemeClr val="lt1"/>
                </a:solidFill>
              </a:rPr>
              <a:t>ATIVAÇÃO</a:t>
            </a:r>
            <a:endParaRPr lang="pt-BR" sz="1600" b="1" dirty="0">
              <a:solidFill>
                <a:schemeClr val="lt1"/>
              </a:solidFill>
            </a:endParaRP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E51F1E20-EAA9-1B45-CC14-0F604BF7B063}"/>
              </a:ext>
            </a:extLst>
          </p:cNvPr>
          <p:cNvSpPr/>
          <p:nvPr/>
        </p:nvSpPr>
        <p:spPr>
          <a:xfrm>
            <a:off x="7972697" y="204652"/>
            <a:ext cx="2690949" cy="653143"/>
          </a:xfrm>
          <a:prstGeom prst="roundRect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solidFill>
                  <a:srgbClr val="C00000"/>
                </a:solidFill>
                <a:latin typeface="AMX Black" pitchFamily="2" charset="0"/>
              </a:rPr>
              <a:t>TAXAS</a:t>
            </a:r>
            <a:endParaRPr lang="pt-BR" b="1" dirty="0">
              <a:solidFill>
                <a:srgbClr val="C00000"/>
              </a:solidFill>
              <a:latin typeface="AMX Black" pitchFamily="2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B46046C-A375-8712-6823-FA106D7ADBDE}"/>
              </a:ext>
            </a:extLst>
          </p:cNvPr>
          <p:cNvSpPr txBox="1"/>
          <p:nvPr/>
        </p:nvSpPr>
        <p:spPr>
          <a:xfrm>
            <a:off x="4344731" y="2066159"/>
            <a:ext cx="7000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latin typeface="AMX" pitchFamily="2" charset="77"/>
              </a:rPr>
              <a:t>1. Seguro do roteador </a:t>
            </a:r>
            <a:r>
              <a:rPr lang="pt-BR" sz="2400" dirty="0">
                <a:latin typeface="AMX" pitchFamily="2" charset="77"/>
              </a:rPr>
              <a:t>(perda, danos, não entrega)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242140AF-CFDF-D277-AFF1-080DC632BAD3}"/>
              </a:ext>
            </a:extLst>
          </p:cNvPr>
          <p:cNvSpPr txBox="1"/>
          <p:nvPr/>
        </p:nvSpPr>
        <p:spPr>
          <a:xfrm>
            <a:off x="4344730" y="2806388"/>
            <a:ext cx="7000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latin typeface="AMX" pitchFamily="2" charset="77"/>
              </a:rPr>
              <a:t>2. Taxas de instalação </a:t>
            </a:r>
            <a:r>
              <a:rPr lang="pt-BR" sz="2400" dirty="0">
                <a:latin typeface="AMX" pitchFamily="2" charset="77"/>
              </a:rPr>
              <a:t>(1X na fatura)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EA2A004C-89EA-982D-2679-5C28FDA31586}"/>
              </a:ext>
            </a:extLst>
          </p:cNvPr>
          <p:cNvSpPr txBox="1"/>
          <p:nvPr/>
        </p:nvSpPr>
        <p:spPr>
          <a:xfrm>
            <a:off x="4344730" y="3589948"/>
            <a:ext cx="7000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latin typeface="AMX" pitchFamily="2" charset="77"/>
              </a:rPr>
              <a:t>3. Valor do roteador </a:t>
            </a:r>
            <a:r>
              <a:rPr lang="pt-BR" sz="2400" dirty="0">
                <a:latin typeface="AMX" pitchFamily="2" charset="77"/>
              </a:rPr>
              <a:t>(1X na fatura e mensalidade) </a:t>
            </a:r>
          </a:p>
        </p:txBody>
      </p:sp>
      <p:pic>
        <p:nvPicPr>
          <p:cNvPr id="5" name="Google Shape;480;p37">
            <a:extLst>
              <a:ext uri="{FF2B5EF4-FFF2-40B4-BE49-F238E27FC236}">
                <a16:creationId xmlns:a16="http://schemas.microsoft.com/office/drawing/2014/main" id="{080AA1BD-B8AF-A004-AE8B-45E72426D15C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721828" y="2247751"/>
            <a:ext cx="1152000" cy="156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01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1735D90F-1087-9E95-A145-3517433EC06E}"/>
              </a:ext>
            </a:extLst>
          </p:cNvPr>
          <p:cNvSpPr txBox="1"/>
          <p:nvPr/>
        </p:nvSpPr>
        <p:spPr>
          <a:xfrm>
            <a:off x="1748741" y="721425"/>
            <a:ext cx="112795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6600" dirty="0"/>
              <a:t>⚡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0D08C997-E3C3-3EF9-9A3E-0435A9E6399E}"/>
              </a:ext>
            </a:extLst>
          </p:cNvPr>
          <p:cNvSpPr txBox="1"/>
          <p:nvPr/>
        </p:nvSpPr>
        <p:spPr>
          <a:xfrm>
            <a:off x="2876692" y="983036"/>
            <a:ext cx="356329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200" b="1" dirty="0"/>
              <a:t>Teste de conexão</a:t>
            </a:r>
            <a:endParaRPr lang="pt-BR" sz="3200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1B2378-8813-A224-62D1-5FD915B8FEF0}"/>
              </a:ext>
            </a:extLst>
          </p:cNvPr>
          <p:cNvSpPr txBox="1"/>
          <p:nvPr/>
        </p:nvSpPr>
        <p:spPr>
          <a:xfrm>
            <a:off x="-2690947" y="857794"/>
            <a:ext cx="2690948" cy="646331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Remova o fundo das palavras cruzadas.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42BD1D6-3FF3-6CCE-E293-BC647CE6EB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320" y="1829421"/>
            <a:ext cx="4915326" cy="448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5000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2F06C-54A7-2A8E-FB7E-29C06EACCC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FC256B46-3268-001A-11A2-03E42F8C6DB7}"/>
              </a:ext>
            </a:extLst>
          </p:cNvPr>
          <p:cNvSpPr txBox="1"/>
          <p:nvPr/>
        </p:nvSpPr>
        <p:spPr>
          <a:xfrm>
            <a:off x="1748741" y="721425"/>
            <a:ext cx="112795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6600" dirty="0"/>
              <a:t>⚡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724FA1BF-9C4C-D96C-1CB7-8A32B1A8CCAB}"/>
              </a:ext>
            </a:extLst>
          </p:cNvPr>
          <p:cNvSpPr txBox="1"/>
          <p:nvPr/>
        </p:nvSpPr>
        <p:spPr>
          <a:xfrm>
            <a:off x="2876692" y="983036"/>
            <a:ext cx="356329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200" b="1" dirty="0"/>
              <a:t>Teste de conexão</a:t>
            </a:r>
            <a:endParaRPr lang="pt-BR" sz="3200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0B4325D-BBB5-E226-28AF-A8C098109B43}"/>
              </a:ext>
            </a:extLst>
          </p:cNvPr>
          <p:cNvSpPr txBox="1"/>
          <p:nvPr/>
        </p:nvSpPr>
        <p:spPr>
          <a:xfrm>
            <a:off x="-2690947" y="857794"/>
            <a:ext cx="2690948" cy="646331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Remova o fundo das palavras cruzadas.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473482D5-D3C9-A055-CB42-CC2E80C8FB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340" y="1946810"/>
            <a:ext cx="4884843" cy="4419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8214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949B9-64FE-41EF-113A-FF338291C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0">
            <a:extLst>
              <a:ext uri="{FF2B5EF4-FFF2-40B4-BE49-F238E27FC236}">
                <a16:creationId xmlns:a16="http://schemas.microsoft.com/office/drawing/2014/main" id="{7C9B31F3-7CE0-F1E0-037F-7F2C578617B1}"/>
              </a:ext>
            </a:extLst>
          </p:cNvPr>
          <p:cNvSpPr/>
          <p:nvPr/>
        </p:nvSpPr>
        <p:spPr>
          <a:xfrm>
            <a:off x="5516879" y="2845546"/>
            <a:ext cx="5570135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latin typeface="AMX Black" pitchFamily="2" charset="0"/>
              </a:rPr>
              <a:t>A INTERNET DEDICADA</a:t>
            </a:r>
          </a:p>
        </p:txBody>
      </p:sp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34E6D5F6-B264-A5EB-3512-1ECC07999E24}"/>
              </a:ext>
            </a:extLst>
          </p:cNvPr>
          <p:cNvSpPr/>
          <p:nvPr/>
        </p:nvSpPr>
        <p:spPr>
          <a:xfrm>
            <a:off x="5516881" y="3622911"/>
            <a:ext cx="5570134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solidFill>
                  <a:schemeClr val="lt1"/>
                </a:solidFill>
                <a:latin typeface="AMX Black" pitchFamily="2" charset="0"/>
              </a:rPr>
              <a:t>AS REGRAS</a:t>
            </a:r>
          </a:p>
        </p:txBody>
      </p:sp>
      <p:sp>
        <p:nvSpPr>
          <p:cNvPr id="4" name="Retângulo: Cantos Arredondados 12">
            <a:extLst>
              <a:ext uri="{FF2B5EF4-FFF2-40B4-BE49-F238E27FC236}">
                <a16:creationId xmlns:a16="http://schemas.microsoft.com/office/drawing/2014/main" id="{D863929D-02A4-B48D-9AB2-46AF6091524A}"/>
              </a:ext>
            </a:extLst>
          </p:cNvPr>
          <p:cNvSpPr/>
          <p:nvPr/>
        </p:nvSpPr>
        <p:spPr>
          <a:xfrm>
            <a:off x="5516881" y="4400276"/>
            <a:ext cx="5570134" cy="609598"/>
          </a:xfrm>
          <a:prstGeom prst="roundRect">
            <a:avLst>
              <a:gd name="adj" fmla="val 25040"/>
            </a:avLst>
          </a:prstGeom>
          <a:ln w="381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23838" algn="ctr"/>
            <a:r>
              <a:rPr lang="pt-BR" sz="2000" b="1" dirty="0">
                <a:solidFill>
                  <a:srgbClr val="C00000"/>
                </a:solidFill>
                <a:latin typeface="AMX Black" pitchFamily="2" charset="0"/>
              </a:rPr>
              <a:t>COMO VENDER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A496D716-2DD5-A517-79EC-A02E706B8E64}"/>
              </a:ext>
            </a:extLst>
          </p:cNvPr>
          <p:cNvSpPr txBox="1"/>
          <p:nvPr/>
        </p:nvSpPr>
        <p:spPr>
          <a:xfrm>
            <a:off x="4801931" y="1688283"/>
            <a:ext cx="70000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400" b="1" dirty="0">
                <a:latin typeface="AMX" pitchFamily="2" charset="77"/>
              </a:rPr>
              <a:t>Vamos conversar sobre:</a:t>
            </a:r>
          </a:p>
        </p:txBody>
      </p:sp>
    </p:spTree>
    <p:extLst>
      <p:ext uri="{BB962C8B-B14F-4D97-AF65-F5344CB8AC3E}">
        <p14:creationId xmlns:p14="http://schemas.microsoft.com/office/powerpoint/2010/main" val="263277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5A5E5C7F-77F4-DFE7-1E51-BAE8C42891A6}"/>
              </a:ext>
            </a:extLst>
          </p:cNvPr>
          <p:cNvSpPr/>
          <p:nvPr/>
        </p:nvSpPr>
        <p:spPr>
          <a:xfrm>
            <a:off x="1291023" y="490206"/>
            <a:ext cx="9851719" cy="5941833"/>
          </a:xfrm>
          <a:prstGeom prst="roundRect">
            <a:avLst/>
          </a:prstGeom>
          <a:solidFill>
            <a:schemeClr val="bg1">
              <a:lumMod val="95000"/>
              <a:alpha val="57000"/>
            </a:schemeClr>
          </a:solidFill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" name="Balão de Fala: Retângulo com Cantos Arredondados 5">
            <a:extLst>
              <a:ext uri="{FF2B5EF4-FFF2-40B4-BE49-F238E27FC236}">
                <a16:creationId xmlns:a16="http://schemas.microsoft.com/office/drawing/2014/main" id="{BE997DCD-4630-F0B1-AF58-5A58EBEC8283}"/>
              </a:ext>
            </a:extLst>
          </p:cNvPr>
          <p:cNvSpPr>
            <a:spLocks/>
          </p:cNvSpPr>
          <p:nvPr/>
        </p:nvSpPr>
        <p:spPr>
          <a:xfrm>
            <a:off x="3635667" y="2954852"/>
            <a:ext cx="1537582" cy="948296"/>
          </a:xfrm>
          <a:prstGeom prst="wedgeRoundRectCallout">
            <a:avLst>
              <a:gd name="adj1" fmla="val -56678"/>
              <a:gd name="adj2" fmla="val 78351"/>
              <a:gd name="adj3" fmla="val 16667"/>
            </a:avLst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4EC06697-5D53-E155-26B7-F5FF6A207AF4}"/>
              </a:ext>
            </a:extLst>
          </p:cNvPr>
          <p:cNvSpPr txBox="1"/>
          <p:nvPr/>
        </p:nvSpPr>
        <p:spPr>
          <a:xfrm>
            <a:off x="2302498" y="918512"/>
            <a:ext cx="7828767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400" dirty="0"/>
              <a:t>Escute os clientes. Cada um deles fala sobre desafios enfrentados em sua empresa e pede uma solução. </a:t>
            </a:r>
          </a:p>
          <a:p>
            <a:endParaRPr lang="pt-BR" dirty="0"/>
          </a:p>
          <a:p>
            <a:pPr algn="ctr"/>
            <a:r>
              <a:rPr lang="pt-BR" sz="2400" b="1" dirty="0">
                <a:solidFill>
                  <a:srgbClr val="C00000"/>
                </a:solidFill>
              </a:rPr>
              <a:t>A Internet Dedicada soluciona o desafio de qual cliente?</a:t>
            </a:r>
          </a:p>
        </p:txBody>
      </p:sp>
      <p:pic>
        <p:nvPicPr>
          <p:cNvPr id="4" name="Irene_Internet Dedicada">
            <a:hlinkClick r:id="" action="ppaction://media"/>
            <a:extLst>
              <a:ext uri="{FF2B5EF4-FFF2-40B4-BE49-F238E27FC236}">
                <a16:creationId xmlns:a16="http://schemas.microsoft.com/office/drawing/2014/main" id="{3FE83C4C-FE98-458A-E466-5081884F43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60776" y="3185319"/>
            <a:ext cx="487363" cy="487362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8424F685-D710-932B-B85C-106713D1A9EB}"/>
              </a:ext>
            </a:extLst>
          </p:cNvPr>
          <p:cNvSpPr txBox="1"/>
          <p:nvPr/>
        </p:nvSpPr>
        <p:spPr>
          <a:xfrm>
            <a:off x="3749965" y="3074851"/>
            <a:ext cx="6356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/>
              <a:t>A)</a:t>
            </a:r>
          </a:p>
        </p:txBody>
      </p:sp>
      <p:sp>
        <p:nvSpPr>
          <p:cNvPr id="9" name="Balão de Fala: Retângulo com Cantos Arredondados 8">
            <a:extLst>
              <a:ext uri="{FF2B5EF4-FFF2-40B4-BE49-F238E27FC236}">
                <a16:creationId xmlns:a16="http://schemas.microsoft.com/office/drawing/2014/main" id="{F6F2776B-8B0F-7255-F30A-5C24B9256325}"/>
              </a:ext>
            </a:extLst>
          </p:cNvPr>
          <p:cNvSpPr>
            <a:spLocks/>
          </p:cNvSpPr>
          <p:nvPr/>
        </p:nvSpPr>
        <p:spPr>
          <a:xfrm flipH="1">
            <a:off x="6891403" y="3903148"/>
            <a:ext cx="1651348" cy="948296"/>
          </a:xfrm>
          <a:prstGeom prst="wedgeRoundRectCallout">
            <a:avLst>
              <a:gd name="adj1" fmla="val -56678"/>
              <a:gd name="adj2" fmla="val 78351"/>
              <a:gd name="adj3" fmla="val 16667"/>
            </a:avLst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Julio_Internet Dedicada">
            <a:hlinkClick r:id="" action="ppaction://media"/>
            <a:extLst>
              <a:ext uri="{FF2B5EF4-FFF2-40B4-BE49-F238E27FC236}">
                <a16:creationId xmlns:a16="http://schemas.microsoft.com/office/drawing/2014/main" id="{9A0E37DE-FA87-385F-6595-350B63FF145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27099" y="4133613"/>
            <a:ext cx="487362" cy="487363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0AF610BA-85BA-A17A-6F06-1750F9B5A74A}"/>
              </a:ext>
            </a:extLst>
          </p:cNvPr>
          <p:cNvSpPr txBox="1"/>
          <p:nvPr/>
        </p:nvSpPr>
        <p:spPr>
          <a:xfrm>
            <a:off x="6891403" y="4007963"/>
            <a:ext cx="6356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dirty="0"/>
              <a:t>B)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DAAB1131-593B-C2C0-B73B-EE721865211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331400" y="3412544"/>
            <a:ext cx="3167000" cy="2987856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C14B5FDC-7D20-0CDA-8897-CD92D106A89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620738" y="3444183"/>
            <a:ext cx="3363727" cy="2987856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907C9EA7-5CA8-E0AA-306D-2CBFB5AB34EB}"/>
              </a:ext>
            </a:extLst>
          </p:cNvPr>
          <p:cNvSpPr txBox="1"/>
          <p:nvPr/>
        </p:nvSpPr>
        <p:spPr>
          <a:xfrm>
            <a:off x="-3116089" y="1280160"/>
            <a:ext cx="3116089" cy="2308324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A imagens são só para ilustrar. Você pode usar imagens de pessoas reais, conforme a IDV do projeto.</a:t>
            </a:r>
          </a:p>
          <a:p>
            <a:endParaRPr lang="pt-BR" dirty="0"/>
          </a:p>
          <a:p>
            <a:r>
              <a:rPr lang="pt-BR" dirty="0"/>
              <a:t>Considere esse comentário para todas as ilustrações do roteiro.</a:t>
            </a:r>
          </a:p>
        </p:txBody>
      </p:sp>
    </p:spTree>
    <p:extLst>
      <p:ext uri="{BB962C8B-B14F-4D97-AF65-F5344CB8AC3E}">
        <p14:creationId xmlns:p14="http://schemas.microsoft.com/office/powerpoint/2010/main" val="1553222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424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F5F0819D-C76D-7714-FC92-989A41BB55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97" b="17597"/>
          <a:stretch>
            <a:fillRect/>
          </a:stretch>
        </p:blipFill>
        <p:spPr>
          <a:xfrm>
            <a:off x="804759" y="0"/>
            <a:ext cx="10582481" cy="6858000"/>
          </a:xfrm>
          <a:prstGeom prst="rect">
            <a:avLst/>
          </a:prstGeom>
        </p:spPr>
      </p:pic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47766116-791A-C01C-F418-2924AF634502}"/>
              </a:ext>
            </a:extLst>
          </p:cNvPr>
          <p:cNvSpPr/>
          <p:nvPr/>
        </p:nvSpPr>
        <p:spPr>
          <a:xfrm>
            <a:off x="3057646" y="3073560"/>
            <a:ext cx="5359843" cy="2851251"/>
          </a:xfrm>
          <a:prstGeom prst="roundRect">
            <a:avLst/>
          </a:prstGeom>
          <a:solidFill>
            <a:schemeClr val="bg1">
              <a:lumMod val="95000"/>
              <a:alpha val="57000"/>
            </a:schemeClr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9" name="Retângulo: Cantos Arredondados 8">
            <a:extLst>
              <a:ext uri="{FF2B5EF4-FFF2-40B4-BE49-F238E27FC236}">
                <a16:creationId xmlns:a16="http://schemas.microsoft.com/office/drawing/2014/main" id="{5C21B7DB-5EEE-5CAD-D944-357E7913A7FA}"/>
              </a:ext>
            </a:extLst>
          </p:cNvPr>
          <p:cNvSpPr/>
          <p:nvPr/>
        </p:nvSpPr>
        <p:spPr>
          <a:xfrm>
            <a:off x="1352018" y="1406872"/>
            <a:ext cx="4266913" cy="710876"/>
          </a:xfrm>
          <a:prstGeom prst="roundRect">
            <a:avLst/>
          </a:prstGeom>
          <a:solidFill>
            <a:schemeClr val="bg1">
              <a:lumMod val="95000"/>
              <a:alpha val="57000"/>
            </a:schemeClr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" name="Retângulo: Cantos Arredondados 10">
            <a:extLst>
              <a:ext uri="{FF2B5EF4-FFF2-40B4-BE49-F238E27FC236}">
                <a16:creationId xmlns:a16="http://schemas.microsoft.com/office/drawing/2014/main" id="{9F267412-BCD4-CD32-4A4D-17A870678C9B}"/>
              </a:ext>
            </a:extLst>
          </p:cNvPr>
          <p:cNvSpPr/>
          <p:nvPr/>
        </p:nvSpPr>
        <p:spPr>
          <a:xfrm>
            <a:off x="-407933" y="2276443"/>
            <a:ext cx="6503932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endParaRPr lang="pt-BR" sz="2000" b="1" dirty="0">
              <a:latin typeface="AMX Black" pitchFamily="2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FF2C31A-B10F-F3FF-D079-784E5B215A75}"/>
              </a:ext>
            </a:extLst>
          </p:cNvPr>
          <p:cNvSpPr txBox="1"/>
          <p:nvPr/>
        </p:nvSpPr>
        <p:spPr>
          <a:xfrm>
            <a:off x="1507585" y="1425235"/>
            <a:ext cx="42669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rgbClr val="C00000"/>
                </a:solidFill>
                <a:latin typeface="AMX" pitchFamily="2" charset="77"/>
              </a:rPr>
              <a:t>Resposta: a) Irene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086B6049-4B54-028B-9748-35AFC928D1AE}"/>
              </a:ext>
            </a:extLst>
          </p:cNvPr>
          <p:cNvSpPr txBox="1"/>
          <p:nvPr/>
        </p:nvSpPr>
        <p:spPr>
          <a:xfrm>
            <a:off x="2705622" y="2367378"/>
            <a:ext cx="2913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Outros públicos</a:t>
            </a:r>
            <a:endParaRPr lang="pt-BR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1" name="Google Shape;388;p28">
            <a:extLst>
              <a:ext uri="{FF2B5EF4-FFF2-40B4-BE49-F238E27FC236}">
                <a16:creationId xmlns:a16="http://schemas.microsoft.com/office/drawing/2014/main" id="{E965AD48-34D8-F08D-91D1-E7CCDED070DF}"/>
              </a:ext>
            </a:extLst>
          </p:cNvPr>
          <p:cNvSpPr txBox="1"/>
          <p:nvPr/>
        </p:nvSpPr>
        <p:spPr>
          <a:xfrm>
            <a:off x="3248702" y="3333501"/>
            <a:ext cx="6284325" cy="23313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lvl="0" indent="-342900">
              <a:spcBef>
                <a:spcPts val="300"/>
              </a:spcBef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E-business; </a:t>
            </a:r>
            <a:endParaRPr lang="pt-BR" dirty="0">
              <a:latin typeface="AMX" pitchFamily="2" charset="77"/>
            </a:endParaRPr>
          </a:p>
          <a:p>
            <a:pPr marL="342900" lvl="0" indent="-342900">
              <a:spcBef>
                <a:spcPts val="600"/>
              </a:spcBef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Empresas de segurança e monitoramento; </a:t>
            </a:r>
            <a:endParaRPr lang="pt-BR" dirty="0">
              <a:latin typeface="AMX" pitchFamily="2" charset="77"/>
            </a:endParaRPr>
          </a:p>
          <a:p>
            <a:pPr marL="342900" lvl="0" indent="-342900">
              <a:spcBef>
                <a:spcPts val="600"/>
              </a:spcBef>
              <a:spcAft>
                <a:spcPts val="3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Provedores de conteúdo;</a:t>
            </a:r>
          </a:p>
          <a:p>
            <a:pPr marL="342900" lvl="0" indent="-342900">
              <a:spcBef>
                <a:spcPts val="600"/>
              </a:spcBef>
              <a:spcAft>
                <a:spcPts val="3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Clínicas;</a:t>
            </a:r>
          </a:p>
          <a:p>
            <a:pPr marL="342900" lvl="0" indent="-342900">
              <a:spcBef>
                <a:spcPts val="600"/>
              </a:spcBef>
              <a:spcAft>
                <a:spcPts val="3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Empresas de tecnologia;</a:t>
            </a:r>
          </a:p>
          <a:p>
            <a:pPr marL="342900" lvl="0" indent="-342900">
              <a:spcBef>
                <a:spcPts val="600"/>
              </a:spcBef>
              <a:spcAft>
                <a:spcPts val="300"/>
              </a:spcAft>
              <a:buClr>
                <a:srgbClr val="8C333A"/>
              </a:buClr>
              <a:buSzPts val="2000"/>
              <a:buFont typeface="Arial" panose="020B0604020202020204" pitchFamily="34" charset="0"/>
              <a:buChar char="•"/>
            </a:pPr>
            <a:r>
              <a:rPr lang="pt-BR" dirty="0">
                <a:solidFill>
                  <a:srgbClr val="262626"/>
                </a:solidFill>
                <a:latin typeface="AMX" pitchFamily="2" charset="77"/>
                <a:ea typeface="Calibri"/>
                <a:cs typeface="Calibri"/>
                <a:sym typeface="Calibri"/>
              </a:rPr>
              <a:t>Hotéis e redes de hospedagem</a:t>
            </a:r>
          </a:p>
        </p:txBody>
      </p:sp>
    </p:spTree>
    <p:extLst>
      <p:ext uri="{BB962C8B-B14F-4D97-AF65-F5344CB8AC3E}">
        <p14:creationId xmlns:p14="http://schemas.microsoft.com/office/powerpoint/2010/main" val="168472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B8DBA788-5347-BFD0-80B3-F920684A9B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390127" y="0"/>
            <a:ext cx="9411746" cy="6858000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0FFF7CF0-A6DE-637E-08C0-A342F59382A9}"/>
              </a:ext>
            </a:extLst>
          </p:cNvPr>
          <p:cNvSpPr/>
          <p:nvPr/>
        </p:nvSpPr>
        <p:spPr>
          <a:xfrm>
            <a:off x="2304789" y="363255"/>
            <a:ext cx="7565721" cy="50730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0450AC78-BEC5-7634-6197-ECEC35718920}"/>
              </a:ext>
            </a:extLst>
          </p:cNvPr>
          <p:cNvSpPr/>
          <p:nvPr/>
        </p:nvSpPr>
        <p:spPr>
          <a:xfrm>
            <a:off x="2304788" y="898580"/>
            <a:ext cx="7582423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endParaRPr lang="pt-BR" sz="2000" b="1" dirty="0">
              <a:latin typeface="AMX Black" pitchFamily="2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085FAAC-7CDF-AB13-B2EC-6FC9E085DC2E}"/>
              </a:ext>
            </a:extLst>
          </p:cNvPr>
          <p:cNvSpPr txBox="1"/>
          <p:nvPr/>
        </p:nvSpPr>
        <p:spPr>
          <a:xfrm>
            <a:off x="3358056" y="960039"/>
            <a:ext cx="6512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Como construir argumentos de venda</a:t>
            </a:r>
            <a:endParaRPr lang="pt-BR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3C803A82-2942-FD02-422F-CA771A97D98E}"/>
              </a:ext>
            </a:extLst>
          </p:cNvPr>
          <p:cNvSpPr txBox="1"/>
          <p:nvPr/>
        </p:nvSpPr>
        <p:spPr>
          <a:xfrm>
            <a:off x="2617940" y="2415371"/>
            <a:ext cx="832667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b="1"/>
              <a:t>1. Entenda a necessidade do cliente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9D531344-4310-BDB2-8B1C-C9DD13036049}"/>
              </a:ext>
            </a:extLst>
          </p:cNvPr>
          <p:cNvSpPr txBox="1"/>
          <p:nvPr/>
        </p:nvSpPr>
        <p:spPr>
          <a:xfrm>
            <a:off x="2871592" y="2907108"/>
            <a:ext cx="61972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/>
              <a:t>Comece compreendendo a rotina da empresa.</a:t>
            </a:r>
            <a:br>
              <a:rPr lang="pt-BR" dirty="0"/>
            </a:br>
            <a:r>
              <a:rPr lang="pt-BR" dirty="0"/>
              <a:t>Verifique se a internet é algo essencial para a operação.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E6B9F4FC-2462-2573-B2B9-2CAD176B2462}"/>
              </a:ext>
            </a:extLst>
          </p:cNvPr>
          <p:cNvSpPr/>
          <p:nvPr/>
        </p:nvSpPr>
        <p:spPr>
          <a:xfrm>
            <a:off x="9394521" y="1653436"/>
            <a:ext cx="241126" cy="3482235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31BB8FA3-AF99-770F-BE2B-416CA2B4B58F}"/>
              </a:ext>
            </a:extLst>
          </p:cNvPr>
          <p:cNvSpPr/>
          <p:nvPr/>
        </p:nvSpPr>
        <p:spPr>
          <a:xfrm>
            <a:off x="9394521" y="1905223"/>
            <a:ext cx="221031" cy="46131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84034589-037A-2C46-D4C8-71303A135037}"/>
              </a:ext>
            </a:extLst>
          </p:cNvPr>
          <p:cNvSpPr txBox="1"/>
          <p:nvPr/>
        </p:nvSpPr>
        <p:spPr>
          <a:xfrm>
            <a:off x="-3945697" y="898580"/>
            <a:ext cx="3945697" cy="2862322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A ideia é que a passagem das páginas ocorram dentro do computador simulado em tela. </a:t>
            </a:r>
          </a:p>
          <a:p>
            <a:endParaRPr lang="pt-BR" dirty="0"/>
          </a:p>
          <a:p>
            <a:r>
              <a:rPr lang="pt-BR" dirty="0"/>
              <a:t>A barra lateral é importante para passar essa impressão através de uma animação, onde a transição de tela será suave. O conteúdo da tela vai subir e a barra descer, como ocorre com os computadores reais.</a:t>
            </a:r>
          </a:p>
        </p:txBody>
      </p:sp>
    </p:spTree>
    <p:extLst>
      <p:ext uri="{BB962C8B-B14F-4D97-AF65-F5344CB8AC3E}">
        <p14:creationId xmlns:p14="http://schemas.microsoft.com/office/powerpoint/2010/main" val="266305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06FEC-04CE-A91D-FB5E-309F4F44E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F86F7F1-B3A1-F9AE-E7BB-079DD9390E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390127" y="0"/>
            <a:ext cx="9411746" cy="6858000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6D437751-5E66-9483-D281-1C1D4781E109}"/>
              </a:ext>
            </a:extLst>
          </p:cNvPr>
          <p:cNvSpPr/>
          <p:nvPr/>
        </p:nvSpPr>
        <p:spPr>
          <a:xfrm>
            <a:off x="2304789" y="363255"/>
            <a:ext cx="7565721" cy="50730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3C7D0578-0A47-EA5D-1C7E-D8FD91E41C52}"/>
              </a:ext>
            </a:extLst>
          </p:cNvPr>
          <p:cNvSpPr/>
          <p:nvPr/>
        </p:nvSpPr>
        <p:spPr>
          <a:xfrm>
            <a:off x="2304788" y="898580"/>
            <a:ext cx="7582423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endParaRPr lang="pt-BR" sz="2000" b="1" dirty="0">
              <a:latin typeface="AMX Black" pitchFamily="2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0211AD6-9810-665D-C1A7-3E7A1CB11316}"/>
              </a:ext>
            </a:extLst>
          </p:cNvPr>
          <p:cNvSpPr txBox="1"/>
          <p:nvPr/>
        </p:nvSpPr>
        <p:spPr>
          <a:xfrm>
            <a:off x="3358056" y="960039"/>
            <a:ext cx="6512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Como construir argumentos de venda</a:t>
            </a:r>
            <a:endParaRPr lang="pt-BR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BFC59851-1652-8E93-B73F-A3224A1F6001}"/>
              </a:ext>
            </a:extLst>
          </p:cNvPr>
          <p:cNvSpPr txBox="1"/>
          <p:nvPr/>
        </p:nvSpPr>
        <p:spPr>
          <a:xfrm>
            <a:off x="2617940" y="2415371"/>
            <a:ext cx="832667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pt-BR" b="1"/>
              <a:t>2. Mostre o impacto no dia a dia</a:t>
            </a:r>
            <a:endParaRPr lang="pt-BR" b="1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5462BCB-E1F6-2423-4EC3-BF062634E311}"/>
              </a:ext>
            </a:extLst>
          </p:cNvPr>
          <p:cNvSpPr txBox="1"/>
          <p:nvPr/>
        </p:nvSpPr>
        <p:spPr>
          <a:xfrm>
            <a:off x="2871592" y="2907108"/>
            <a:ext cx="61972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/>
              <a:t>Depois de ouvir o cliente, ajude-o a enxergar o impacto real da instabilidade da internet.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D476CEE9-3949-ADF9-63C3-2BE48CA6EDC2}"/>
              </a:ext>
            </a:extLst>
          </p:cNvPr>
          <p:cNvSpPr/>
          <p:nvPr/>
        </p:nvSpPr>
        <p:spPr>
          <a:xfrm>
            <a:off x="9394521" y="1653436"/>
            <a:ext cx="241126" cy="3482235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58DCFAEB-135C-8FDA-AEFD-0A9044F776F3}"/>
              </a:ext>
            </a:extLst>
          </p:cNvPr>
          <p:cNvSpPr/>
          <p:nvPr/>
        </p:nvSpPr>
        <p:spPr>
          <a:xfrm>
            <a:off x="9402350" y="2473706"/>
            <a:ext cx="221031" cy="46131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6309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8CC2F-6B5B-8961-FDA8-D7C5E2D46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DF2C2B04-18F5-1C19-AB1F-8959EEE9BD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390127" y="0"/>
            <a:ext cx="9411746" cy="6858000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03D6D535-A109-D216-C3BF-81223DD237B5}"/>
              </a:ext>
            </a:extLst>
          </p:cNvPr>
          <p:cNvSpPr/>
          <p:nvPr/>
        </p:nvSpPr>
        <p:spPr>
          <a:xfrm>
            <a:off x="2304789" y="363255"/>
            <a:ext cx="7565721" cy="50730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: Cantos Arredondados 10">
            <a:extLst>
              <a:ext uri="{FF2B5EF4-FFF2-40B4-BE49-F238E27FC236}">
                <a16:creationId xmlns:a16="http://schemas.microsoft.com/office/drawing/2014/main" id="{9038FA4A-6D5A-5455-F1E3-4E3BAD0BBAAF}"/>
              </a:ext>
            </a:extLst>
          </p:cNvPr>
          <p:cNvSpPr/>
          <p:nvPr/>
        </p:nvSpPr>
        <p:spPr>
          <a:xfrm>
            <a:off x="2304788" y="898580"/>
            <a:ext cx="7582423" cy="618211"/>
          </a:xfrm>
          <a:prstGeom prst="roundRect">
            <a:avLst>
              <a:gd name="adj" fmla="val 25040"/>
            </a:avLst>
          </a:prstGeom>
          <a:solidFill>
            <a:srgbClr val="88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3838" algn="ctr"/>
            <a:endParaRPr lang="pt-BR" sz="2000" b="1" dirty="0">
              <a:latin typeface="AMX Black" pitchFamily="2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269E7AB-4359-2EBE-36B8-7D0701A1A041}"/>
              </a:ext>
            </a:extLst>
          </p:cNvPr>
          <p:cNvSpPr txBox="1"/>
          <p:nvPr/>
        </p:nvSpPr>
        <p:spPr>
          <a:xfrm>
            <a:off x="3358056" y="960039"/>
            <a:ext cx="6512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AMX" pitchFamily="2" charset="77"/>
              </a:rPr>
              <a:t>Como construir argumentos de venda</a:t>
            </a:r>
            <a:endParaRPr lang="pt-BR" sz="3200" b="1" dirty="0">
              <a:solidFill>
                <a:schemeClr val="bg1"/>
              </a:solidFill>
              <a:latin typeface="AMX" pitchFamily="2" charset="77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D63CA60C-8E74-0257-42BC-E463027AC2FC}"/>
              </a:ext>
            </a:extLst>
          </p:cNvPr>
          <p:cNvSpPr txBox="1"/>
          <p:nvPr/>
        </p:nvSpPr>
        <p:spPr>
          <a:xfrm>
            <a:off x="2617940" y="2415371"/>
            <a:ext cx="83266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b="1" dirty="0"/>
              <a:t>3. Apresente a Internet Dedicada como resposta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DE7FF249-BCB4-A81B-3938-08A1381DE4C4}"/>
              </a:ext>
            </a:extLst>
          </p:cNvPr>
          <p:cNvSpPr txBox="1"/>
          <p:nvPr/>
        </p:nvSpPr>
        <p:spPr>
          <a:xfrm>
            <a:off x="2871592" y="2907108"/>
            <a:ext cx="61972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/>
              <a:t>“Se a empresa não pode parar, ela precisa de uma internet mais estável, exclusiva e com velocidade garantida.”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1B9C5674-3338-17B2-C738-91081DB4111C}"/>
              </a:ext>
            </a:extLst>
          </p:cNvPr>
          <p:cNvSpPr/>
          <p:nvPr/>
        </p:nvSpPr>
        <p:spPr>
          <a:xfrm>
            <a:off x="9394521" y="1653436"/>
            <a:ext cx="241126" cy="3482235"/>
          </a:xfrm>
          <a:prstGeom prst="roundRect">
            <a:avLst/>
          </a:prstGeom>
          <a:solidFill>
            <a:schemeClr val="bg1"/>
          </a:soli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0826FC6D-91DA-3F47-2D64-3FDB5D2A7D7E}"/>
              </a:ext>
            </a:extLst>
          </p:cNvPr>
          <p:cNvSpPr/>
          <p:nvPr/>
        </p:nvSpPr>
        <p:spPr>
          <a:xfrm>
            <a:off x="9394521" y="3147958"/>
            <a:ext cx="221031" cy="46131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4177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964C08-95D6-42FA-9F94-947DFA9A1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E76AFFBC-75B8-95FB-CDEB-34556ED4D01A}"/>
              </a:ext>
            </a:extLst>
          </p:cNvPr>
          <p:cNvSpPr/>
          <p:nvPr/>
        </p:nvSpPr>
        <p:spPr>
          <a:xfrm>
            <a:off x="1291023" y="490206"/>
            <a:ext cx="9851719" cy="5941833"/>
          </a:xfrm>
          <a:prstGeom prst="roundRect">
            <a:avLst/>
          </a:prstGeom>
          <a:solidFill>
            <a:schemeClr val="bg1">
              <a:lumMod val="95000"/>
              <a:alpha val="57000"/>
            </a:schemeClr>
          </a:solidFill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6" name="Balão de Fala: Retângulo com Cantos Arredondados 5">
            <a:extLst>
              <a:ext uri="{FF2B5EF4-FFF2-40B4-BE49-F238E27FC236}">
                <a16:creationId xmlns:a16="http://schemas.microsoft.com/office/drawing/2014/main" id="{F400C09F-7457-82B9-3145-5B29E69F6609}"/>
              </a:ext>
            </a:extLst>
          </p:cNvPr>
          <p:cNvSpPr>
            <a:spLocks/>
          </p:cNvSpPr>
          <p:nvPr/>
        </p:nvSpPr>
        <p:spPr>
          <a:xfrm>
            <a:off x="3391985" y="1707641"/>
            <a:ext cx="1537582" cy="948296"/>
          </a:xfrm>
          <a:prstGeom prst="wedgeRoundRectCallout">
            <a:avLst>
              <a:gd name="adj1" fmla="val -56678"/>
              <a:gd name="adj2" fmla="val 78351"/>
              <a:gd name="adj3" fmla="val 16667"/>
            </a:avLst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859E1F14-6ADE-CAAF-3A8D-B8AA0CE59318}"/>
              </a:ext>
            </a:extLst>
          </p:cNvPr>
          <p:cNvSpPr txBox="1"/>
          <p:nvPr/>
        </p:nvSpPr>
        <p:spPr>
          <a:xfrm>
            <a:off x="2302498" y="1013576"/>
            <a:ext cx="78287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b="1" dirty="0">
                <a:solidFill>
                  <a:srgbClr val="C00000"/>
                </a:solidFill>
              </a:rPr>
              <a:t>Qual argumento de venda faz mais sentido?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AE29C36-4E67-F582-735B-523B77E7B2F1}"/>
              </a:ext>
            </a:extLst>
          </p:cNvPr>
          <p:cNvSpPr txBox="1"/>
          <p:nvPr/>
        </p:nvSpPr>
        <p:spPr>
          <a:xfrm>
            <a:off x="3496125" y="3177917"/>
            <a:ext cx="6356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/>
              <a:t>A)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7BCEE6B-5910-6B3C-59EC-DE46743821B0}"/>
              </a:ext>
            </a:extLst>
          </p:cNvPr>
          <p:cNvSpPr txBox="1"/>
          <p:nvPr/>
        </p:nvSpPr>
        <p:spPr>
          <a:xfrm>
            <a:off x="3391985" y="4774271"/>
            <a:ext cx="6356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dirty="0"/>
              <a:t>B)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BDF9A364-8B5B-3A2B-9204-A45DBECD388E}"/>
              </a:ext>
            </a:extLst>
          </p:cNvPr>
          <p:cNvSpPr txBox="1"/>
          <p:nvPr/>
        </p:nvSpPr>
        <p:spPr>
          <a:xfrm>
            <a:off x="3966030" y="2962544"/>
            <a:ext cx="61652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“Temos uma internet muito boa, com ótima qualidade e vários benefícios. É uma solução moderna para empresas e pode ajudar bastante o seu negócio.”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C82F5B2A-C35A-F2E7-C40E-F7D90F8CA90F}"/>
              </a:ext>
            </a:extLst>
          </p:cNvPr>
          <p:cNvSpPr txBox="1"/>
          <p:nvPr/>
        </p:nvSpPr>
        <p:spPr>
          <a:xfrm>
            <a:off x="3922487" y="4192481"/>
            <a:ext cx="6743723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dirty="0"/>
              <a:t>“Pelo que você me contou, a sua empresa depende da internet para manter a operação, o atendimento e a comunicação funcionando bem. Quando a conexão oscila, isso afeta a rotina do seu negócio. Nesse caso, a Internet Dedicada é a solução mais indicada, ela oferece uma conexão exclusiva para a </a:t>
            </a:r>
            <a:r>
              <a:rPr lang="pt-BR"/>
              <a:t>empresa, ajudando a evitar </a:t>
            </a:r>
            <a:r>
              <a:rPr lang="pt-BR" dirty="0"/>
              <a:t>falhas e dando mais segurança para a operação.”</a:t>
            </a:r>
          </a:p>
        </p:txBody>
      </p:sp>
      <p:pic>
        <p:nvPicPr>
          <p:cNvPr id="12" name="Imagem 11">
            <a:extLst>
              <a:ext uri="{FF2B5EF4-FFF2-40B4-BE49-F238E27FC236}">
                <a16:creationId xmlns:a16="http://schemas.microsoft.com/office/drawing/2014/main" id="{1B1A5DEF-B7AD-3E24-1C77-D6A6391D715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-497496" y="2408331"/>
            <a:ext cx="4419983" cy="4023708"/>
          </a:xfrm>
          <a:prstGeom prst="rect">
            <a:avLst/>
          </a:prstGeom>
        </p:spPr>
      </p:pic>
      <p:pic>
        <p:nvPicPr>
          <p:cNvPr id="4" name="ElevenLabs_2026-03-23T13_22_50_Mariana - Bright and expressive_pvc_sp100_s50_sb75_se0_b_m2">
            <a:hlinkClick r:id="" action="ppaction://media"/>
            <a:extLst>
              <a:ext uri="{FF2B5EF4-FFF2-40B4-BE49-F238E27FC236}">
                <a16:creationId xmlns:a16="http://schemas.microsoft.com/office/drawing/2014/main" id="{9BA322E6-0A18-58DA-62CF-7F514EA8E6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88139" y="195243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84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: Cantos Arredondados 8">
            <a:extLst>
              <a:ext uri="{FF2B5EF4-FFF2-40B4-BE49-F238E27FC236}">
                <a16:creationId xmlns:a16="http://schemas.microsoft.com/office/drawing/2014/main" id="{25FE1118-F0C6-A777-35A4-5BD0A9A0EDD0}"/>
              </a:ext>
            </a:extLst>
          </p:cNvPr>
          <p:cNvSpPr/>
          <p:nvPr/>
        </p:nvSpPr>
        <p:spPr>
          <a:xfrm>
            <a:off x="-438410" y="3082750"/>
            <a:ext cx="6446142" cy="3031192"/>
          </a:xfrm>
          <a:prstGeom prst="roundRect">
            <a:avLst/>
          </a:prstGeom>
          <a:solidFill>
            <a:srgbClr val="C00000">
              <a:alpha val="57000"/>
            </a:srgbClr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63E19BE-F7E5-6378-C82B-CE92A5548A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2358" y="1590805"/>
            <a:ext cx="5601326" cy="4523137"/>
          </a:xfrm>
          <a:prstGeom prst="rect">
            <a:avLst/>
          </a:prstGeom>
        </p:spPr>
      </p:pic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96A3600F-FA9A-C864-B397-1943FCD1728C}"/>
              </a:ext>
            </a:extLst>
          </p:cNvPr>
          <p:cNvSpPr/>
          <p:nvPr/>
        </p:nvSpPr>
        <p:spPr>
          <a:xfrm>
            <a:off x="1552435" y="1863916"/>
            <a:ext cx="2781572" cy="710876"/>
          </a:xfrm>
          <a:prstGeom prst="roundRect">
            <a:avLst/>
          </a:prstGeom>
          <a:solidFill>
            <a:schemeClr val="bg1">
              <a:lumMod val="95000"/>
              <a:alpha val="57000"/>
            </a:schemeClr>
          </a:solidFill>
          <a:ln w="285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2553CB97-383B-DB53-F3CC-455D9BB3D482}"/>
              </a:ext>
            </a:extLst>
          </p:cNvPr>
          <p:cNvSpPr txBox="1"/>
          <p:nvPr/>
        </p:nvSpPr>
        <p:spPr>
          <a:xfrm>
            <a:off x="1708002" y="1882279"/>
            <a:ext cx="26260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rgbClr val="C00000"/>
                </a:solidFill>
                <a:latin typeface="AMX" pitchFamily="2" charset="77"/>
              </a:rPr>
              <a:t>Resposta: b)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07950C61-A12F-B46A-78EE-A7B325FAE696}"/>
              </a:ext>
            </a:extLst>
          </p:cNvPr>
          <p:cNvSpPr txBox="1"/>
          <p:nvPr/>
        </p:nvSpPr>
        <p:spPr>
          <a:xfrm>
            <a:off x="1364545" y="3325166"/>
            <a:ext cx="44477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chemeClr val="bg1"/>
                </a:solidFill>
              </a:rPr>
              <a:t>Argumento formado a partir do relato do cliente.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018D253-C1C5-FCCD-EA33-2D61271E3BEA}"/>
              </a:ext>
            </a:extLst>
          </p:cNvPr>
          <p:cNvSpPr txBox="1"/>
          <p:nvPr/>
        </p:nvSpPr>
        <p:spPr>
          <a:xfrm>
            <a:off x="1364545" y="4111632"/>
            <a:ext cx="44477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chemeClr val="bg1"/>
                </a:solidFill>
              </a:rPr>
              <a:t>Soluciona diretamente o que foi apresentado.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3821A68D-799B-9B0C-E0D5-37D09521C54E}"/>
              </a:ext>
            </a:extLst>
          </p:cNvPr>
          <p:cNvSpPr txBox="1"/>
          <p:nvPr/>
        </p:nvSpPr>
        <p:spPr>
          <a:xfrm>
            <a:off x="1352019" y="4898098"/>
            <a:ext cx="33566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chemeClr val="bg1"/>
                </a:solidFill>
              </a:rPr>
              <a:t>Se conecta a realidade do cliente.</a:t>
            </a:r>
          </a:p>
        </p:txBody>
      </p:sp>
    </p:spTree>
    <p:extLst>
      <p:ext uri="{BB962C8B-B14F-4D97-AF65-F5344CB8AC3E}">
        <p14:creationId xmlns:p14="http://schemas.microsoft.com/office/powerpoint/2010/main" val="234377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4788BD-DE17-753F-28EB-E37473386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7BBD2458-2D2C-07CE-89D9-968786E8931C}"/>
              </a:ext>
            </a:extLst>
          </p:cNvPr>
          <p:cNvSpPr txBox="1"/>
          <p:nvPr/>
        </p:nvSpPr>
        <p:spPr>
          <a:xfrm>
            <a:off x="804308" y="3608262"/>
            <a:ext cx="616915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6000" b="1" i="1">
                <a:solidFill>
                  <a:schemeClr val="bg1"/>
                </a:solidFill>
              </a:rPr>
              <a:t>Alguma dúvida?</a:t>
            </a:r>
            <a:endParaRPr lang="pt-BR" sz="6000">
              <a:solidFill>
                <a:schemeClr val="bg1"/>
              </a:solidFill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D0D6D98-30EA-02CF-021F-4481CFD59586}"/>
              </a:ext>
            </a:extLst>
          </p:cNvPr>
          <p:cNvSpPr txBox="1"/>
          <p:nvPr/>
        </p:nvSpPr>
        <p:spPr>
          <a:xfrm>
            <a:off x="804308" y="1215582"/>
            <a:ext cx="846161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200" b="1">
                <a:solidFill>
                  <a:schemeClr val="bg1"/>
                </a:solidFill>
              </a:rPr>
              <a:t>Paz e tranquilidade...</a:t>
            </a:r>
          </a:p>
          <a:p>
            <a:endParaRPr lang="pt-BR" sz="3200" b="1">
              <a:solidFill>
                <a:schemeClr val="bg1"/>
              </a:solidFill>
            </a:endParaRPr>
          </a:p>
          <a:p>
            <a:r>
              <a:rPr lang="pt-BR" sz="3200" b="1">
                <a:solidFill>
                  <a:schemeClr val="bg1"/>
                </a:solidFill>
              </a:rPr>
              <a:t>Treinamento chegando ao final!</a:t>
            </a:r>
            <a:endParaRPr lang="pt-BR" sz="3200">
              <a:solidFill>
                <a:schemeClr val="bg1"/>
              </a:solidFill>
            </a:endParaRP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61539E77-351B-3D61-CD09-ABF060218E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8550" y="2114550"/>
            <a:ext cx="4743450" cy="474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9532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8A645D30-D0B3-E236-B6C7-2602705928BF}"/>
              </a:ext>
            </a:extLst>
          </p:cNvPr>
          <p:cNvSpPr txBox="1"/>
          <p:nvPr/>
        </p:nvSpPr>
        <p:spPr>
          <a:xfrm>
            <a:off x="1270362" y="920153"/>
            <a:ext cx="9855926" cy="36625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pt-BR" sz="2400" b="1" dirty="0">
                <a:solidFill>
                  <a:srgbClr val="C00000"/>
                </a:solidFill>
              </a:rPr>
              <a:t>No treinamento de hoje vimos todas as informações sobre a Internet Dedicada.</a:t>
            </a:r>
          </a:p>
          <a:p>
            <a:pPr>
              <a:buNone/>
            </a:pPr>
            <a:endParaRPr lang="pt-BR" sz="2400" dirty="0"/>
          </a:p>
          <a:p>
            <a:r>
              <a:rPr lang="pt-BR" sz="2000" dirty="0"/>
              <a:t>Agora você: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/>
              <a:t>Conhece todas as informações e benefícios </a:t>
            </a:r>
            <a:r>
              <a:rPr lang="pt-BR" sz="2000"/>
              <a:t>desse produto;</a:t>
            </a:r>
            <a:endParaRPr lang="pt-BR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/>
              <a:t>Está apto(a) a tirar as dúvidas dos clientes sobre o </a:t>
            </a:r>
            <a:r>
              <a:rPr lang="pt-BR" sz="2000"/>
              <a:t>funcionamento;</a:t>
            </a:r>
            <a:endParaRPr lang="pt-BR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/>
              <a:t>Sabe para quais empresas oferecer o serviço;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/>
              <a:t>Consegue construir argumentos de venda mais assertivos, de acordo com os desafios e necessidades do cliente;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/>
              <a:t>Consegue orientar sobre os equipamentos, segurança, suporte, entre outros;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/>
              <a:t>Entende as regras para orientar os clientes corretamente.</a:t>
            </a:r>
            <a:endParaRPr lang="pt-BR" sz="2400"/>
          </a:p>
        </p:txBody>
      </p:sp>
    </p:spTree>
    <p:extLst>
      <p:ext uri="{BB962C8B-B14F-4D97-AF65-F5344CB8AC3E}">
        <p14:creationId xmlns:p14="http://schemas.microsoft.com/office/powerpoint/2010/main" val="30895200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ECEBD8-21E1-3314-E0AD-75E1273684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e 12">
            <a:extLst>
              <a:ext uri="{FF2B5EF4-FFF2-40B4-BE49-F238E27FC236}">
                <a16:creationId xmlns:a16="http://schemas.microsoft.com/office/drawing/2014/main" id="{9B0809A6-1C78-80D3-485E-153A60AAB68D}"/>
              </a:ext>
            </a:extLst>
          </p:cNvPr>
          <p:cNvSpPr/>
          <p:nvPr/>
        </p:nvSpPr>
        <p:spPr>
          <a:xfrm>
            <a:off x="947347" y="461680"/>
            <a:ext cx="4806083" cy="4988210"/>
          </a:xfrm>
          <a:prstGeom prst="ellipse">
            <a:avLst/>
          </a:prstGeom>
          <a:gradFill>
            <a:gsLst>
              <a:gs pos="0">
                <a:schemeClr val="tx1">
                  <a:lumMod val="95000"/>
                  <a:lumOff val="5000"/>
                  <a:alpha val="58000"/>
                </a:schemeClr>
              </a:gs>
              <a:gs pos="100000">
                <a:schemeClr val="tx1">
                  <a:lumMod val="65000"/>
                  <a:lumOff val="35000"/>
                  <a:alpha val="20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pic>
        <p:nvPicPr>
          <p:cNvPr id="8" name="Imagem 7" descr="Mulher falando ao telefone celular&#10;&#10;O conteúdo gerado por IA pode estar incorreto.">
            <a:extLst>
              <a:ext uri="{FF2B5EF4-FFF2-40B4-BE49-F238E27FC236}">
                <a16:creationId xmlns:a16="http://schemas.microsoft.com/office/drawing/2014/main" id="{D43BEFDE-7368-6E5D-56CE-CB265D91E0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69"/>
          <a:stretch/>
        </p:blipFill>
        <p:spPr>
          <a:xfrm>
            <a:off x="0" y="0"/>
            <a:ext cx="6651596" cy="6858000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785B8DB3-F2EE-29C0-9A47-47DB3C1B5E9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00000">
              <a:alpha val="14807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805"/>
          </a:p>
        </p:txBody>
      </p:sp>
      <p:pic>
        <p:nvPicPr>
          <p:cNvPr id="2" name="Gráfico 6">
            <a:extLst>
              <a:ext uri="{FF2B5EF4-FFF2-40B4-BE49-F238E27FC236}">
                <a16:creationId xmlns:a16="http://schemas.microsoft.com/office/drawing/2014/main" id="{EF8B77FA-52C4-AAAA-DF8F-C48EC85D3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7C3C610F-960F-D056-5FFD-C0FF07F299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0025" y="6044434"/>
            <a:ext cx="1329969" cy="471534"/>
          </a:xfrm>
          <a:prstGeom prst="rect">
            <a:avLst/>
          </a:prstGeom>
        </p:spPr>
      </p:pic>
      <p:sp>
        <p:nvSpPr>
          <p:cNvPr id="5" name="CaixaDeTexto 3">
            <a:extLst>
              <a:ext uri="{FF2B5EF4-FFF2-40B4-BE49-F238E27FC236}">
                <a16:creationId xmlns:a16="http://schemas.microsoft.com/office/drawing/2014/main" id="{8ED9DFD9-E79E-D78B-52A2-8CA922F1E3E1}"/>
              </a:ext>
            </a:extLst>
          </p:cNvPr>
          <p:cNvSpPr txBox="1"/>
          <p:nvPr/>
        </p:nvSpPr>
        <p:spPr>
          <a:xfrm>
            <a:off x="6430025" y="2468119"/>
            <a:ext cx="51262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noProof="0">
                <a:solidFill>
                  <a:schemeClr val="bg1"/>
                </a:solidFill>
                <a:latin typeface="AMX Black" pitchFamily="2" charset="0"/>
              </a:rPr>
              <a:t>Agradecemos a sua participação!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AD1C9CB-A1ED-3784-5738-F3A2893908E2}"/>
              </a:ext>
            </a:extLst>
          </p:cNvPr>
          <p:cNvGrpSpPr>
            <a:grpSpLocks noChangeAspect="1"/>
          </p:cNvGrpSpPr>
          <p:nvPr/>
        </p:nvGrpSpPr>
        <p:grpSpPr>
          <a:xfrm>
            <a:off x="11339442" y="6155968"/>
            <a:ext cx="188551" cy="180000"/>
            <a:chOff x="11420526" y="6137968"/>
            <a:chExt cx="226261" cy="216000"/>
          </a:xfrm>
        </p:grpSpPr>
        <p:pic>
          <p:nvPicPr>
            <p:cNvPr id="20" name="Gráfico 25">
              <a:extLst>
                <a:ext uri="{FF2B5EF4-FFF2-40B4-BE49-F238E27FC236}">
                  <a16:creationId xmlns:a16="http://schemas.microsoft.com/office/drawing/2014/main" id="{A493209C-07B7-8430-604E-D888A4841AA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420526" y="6137968"/>
              <a:ext cx="117818" cy="216000"/>
            </a:xfrm>
            <a:prstGeom prst="rect">
              <a:avLst/>
            </a:prstGeom>
          </p:spPr>
        </p:pic>
        <p:pic>
          <p:nvPicPr>
            <p:cNvPr id="21" name="Gráfico 25">
              <a:extLst>
                <a:ext uri="{FF2B5EF4-FFF2-40B4-BE49-F238E27FC236}">
                  <a16:creationId xmlns:a16="http://schemas.microsoft.com/office/drawing/2014/main" id="{E4B854C4-E5E3-C7AA-D2FB-8F529A26953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 flipH="1">
              <a:off x="11528969" y="6137968"/>
              <a:ext cx="117818" cy="216000"/>
            </a:xfrm>
            <a:prstGeom prst="rect">
              <a:avLst/>
            </a:prstGeom>
          </p:spPr>
        </p:pic>
      </p:grpSp>
      <p:grpSp>
        <p:nvGrpSpPr>
          <p:cNvPr id="22" name="Agrupar 29">
            <a:extLst>
              <a:ext uri="{FF2B5EF4-FFF2-40B4-BE49-F238E27FC236}">
                <a16:creationId xmlns:a16="http://schemas.microsoft.com/office/drawing/2014/main" id="{AD286770-6E77-7488-23FB-2A735AED62C7}"/>
              </a:ext>
            </a:extLst>
          </p:cNvPr>
          <p:cNvGrpSpPr/>
          <p:nvPr/>
        </p:nvGrpSpPr>
        <p:grpSpPr>
          <a:xfrm rot="10800000">
            <a:off x="345622" y="6103226"/>
            <a:ext cx="437889" cy="437889"/>
            <a:chOff x="827267" y="5866645"/>
            <a:chExt cx="560029" cy="560029"/>
          </a:xfrm>
        </p:grpSpPr>
        <p:sp>
          <p:nvSpPr>
            <p:cNvPr id="23" name="Elipse 30">
              <a:extLst>
                <a:ext uri="{FF2B5EF4-FFF2-40B4-BE49-F238E27FC236}">
                  <a16:creationId xmlns:a16="http://schemas.microsoft.com/office/drawing/2014/main" id="{FEC1DAF6-98F8-E489-187A-D8A7A61FDFFF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pic>
          <p:nvPicPr>
            <p:cNvPr id="24" name="Gráfico 31">
              <a:extLst>
                <a:ext uri="{FF2B5EF4-FFF2-40B4-BE49-F238E27FC236}">
                  <a16:creationId xmlns:a16="http://schemas.microsoft.com/office/drawing/2014/main" id="{E5550553-8D2A-CA42-09A4-A3A1A326671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pic>
        <p:nvPicPr>
          <p:cNvPr id="26" name="Graphic 19">
            <a:extLst>
              <a:ext uri="{FF2B5EF4-FFF2-40B4-BE49-F238E27FC236}">
                <a16:creationId xmlns:a16="http://schemas.microsoft.com/office/drawing/2014/main" id="{A435A965-FBFA-AB06-85BA-94078EF35D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0025" y="6044434"/>
            <a:ext cx="1329969" cy="471534"/>
          </a:xfrm>
          <a:prstGeom prst="rect">
            <a:avLst/>
          </a:prstGeom>
        </p:spPr>
      </p:pic>
      <p:pic>
        <p:nvPicPr>
          <p:cNvPr id="27" name="Gráfico 6">
            <a:extLst>
              <a:ext uri="{FF2B5EF4-FFF2-40B4-BE49-F238E27FC236}">
                <a16:creationId xmlns:a16="http://schemas.microsoft.com/office/drawing/2014/main" id="{8078DEA0-A366-A511-A697-443361F13C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904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2025.07.17_FI_Lojas_Teams_SVAS_Fixo_LA</Template>
  <TotalTime>1235</TotalTime>
  <Words>3389</Words>
  <Application>Microsoft Office PowerPoint</Application>
  <PresentationFormat>Widescreen</PresentationFormat>
  <Paragraphs>327</Paragraphs>
  <Slides>35</Slides>
  <Notes>26</Notes>
  <HiddenSlides>0</HiddenSlides>
  <MMClips>4</MMClips>
  <ScaleCrop>false</ScaleCrop>
  <HeadingPairs>
    <vt:vector size="6" baseType="variant">
      <vt:variant>
        <vt:lpstr>Fontes usadas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35</vt:i4>
      </vt:variant>
    </vt:vector>
  </HeadingPairs>
  <TitlesOfParts>
    <vt:vector size="44" baseType="lpstr">
      <vt:lpstr>AMX</vt:lpstr>
      <vt:lpstr>AMX Black</vt:lpstr>
      <vt:lpstr>AMX Medium</vt:lpstr>
      <vt:lpstr>Aptos</vt:lpstr>
      <vt:lpstr>Arial</vt:lpstr>
      <vt:lpstr>Arial Black</vt:lpstr>
      <vt:lpstr>Calibri</vt:lpstr>
      <vt:lpstr>Verdana</vt:lpstr>
      <vt:lpstr>Template-DI-oficial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Categoria: Conectividade Subcategoria: Fixa avançada Produto: Internet Dedicada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Luiza Guimarães d'Avila</dc:creator>
  <cp:lastModifiedBy>Marina Araújo</cp:lastModifiedBy>
  <cp:revision>69</cp:revision>
  <dcterms:created xsi:type="dcterms:W3CDTF">2025-11-14T19:06:43Z</dcterms:created>
  <dcterms:modified xsi:type="dcterms:W3CDTF">2026-03-24T14:13:07Z</dcterms:modified>
</cp:coreProperties>
</file>