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</p:sldMasterIdLst>
  <p:notesMasterIdLst>
    <p:notesMasterId r:id="rId46"/>
  </p:notesMasterIdLst>
  <p:sldIdLst>
    <p:sldId id="257" r:id="rId2"/>
    <p:sldId id="258" r:id="rId3"/>
    <p:sldId id="259" r:id="rId4"/>
    <p:sldId id="260" r:id="rId5"/>
    <p:sldId id="261" r:id="rId6"/>
    <p:sldId id="557" r:id="rId7"/>
    <p:sldId id="558" r:id="rId8"/>
    <p:sldId id="559" r:id="rId9"/>
    <p:sldId id="562" r:id="rId10"/>
    <p:sldId id="612" r:id="rId11"/>
    <p:sldId id="564" r:id="rId12"/>
    <p:sldId id="565" r:id="rId13"/>
    <p:sldId id="607" r:id="rId14"/>
    <p:sldId id="568" r:id="rId15"/>
    <p:sldId id="567" r:id="rId16"/>
    <p:sldId id="570" r:id="rId17"/>
    <p:sldId id="585" r:id="rId18"/>
    <p:sldId id="572" r:id="rId19"/>
    <p:sldId id="588" r:id="rId20"/>
    <p:sldId id="587" r:id="rId21"/>
    <p:sldId id="598" r:id="rId22"/>
    <p:sldId id="590" r:id="rId23"/>
    <p:sldId id="589" r:id="rId24"/>
    <p:sldId id="592" r:id="rId25"/>
    <p:sldId id="595" r:id="rId26"/>
    <p:sldId id="594" r:id="rId27"/>
    <p:sldId id="591" r:id="rId28"/>
    <p:sldId id="573" r:id="rId29"/>
    <p:sldId id="574" r:id="rId30"/>
    <p:sldId id="571" r:id="rId31"/>
    <p:sldId id="604" r:id="rId32"/>
    <p:sldId id="601" r:id="rId33"/>
    <p:sldId id="610" r:id="rId34"/>
    <p:sldId id="608" r:id="rId35"/>
    <p:sldId id="609" r:id="rId36"/>
    <p:sldId id="613" r:id="rId37"/>
    <p:sldId id="617" r:id="rId38"/>
    <p:sldId id="614" r:id="rId39"/>
    <p:sldId id="615" r:id="rId40"/>
    <p:sldId id="616" r:id="rId41"/>
    <p:sldId id="618" r:id="rId42"/>
    <p:sldId id="596" r:id="rId43"/>
    <p:sldId id="280" r:id="rId44"/>
    <p:sldId id="319" r:id="rId4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ção" id="{B9DFC07F-0F11-4B62-B029-56D8C3015DF6}">
          <p14:sldIdLst>
            <p14:sldId id="257"/>
            <p14:sldId id="258"/>
            <p14:sldId id="259"/>
            <p14:sldId id="260"/>
            <p14:sldId id="261"/>
            <p14:sldId id="557"/>
            <p14:sldId id="558"/>
            <p14:sldId id="559"/>
          </p14:sldIdLst>
        </p14:section>
        <p14:section name="O QUE É" id="{A03F3C56-9B88-4E8B-8C80-B2D2BEFDD4DD}">
          <p14:sldIdLst>
            <p14:sldId id="562"/>
            <p14:sldId id="612"/>
            <p14:sldId id="564"/>
            <p14:sldId id="565"/>
            <p14:sldId id="607"/>
            <p14:sldId id="568"/>
          </p14:sldIdLst>
        </p14:section>
        <p14:section name="PORTIFÓLIO" id="{699907DF-EF7F-4D3E-8ED5-6ECE235165D2}">
          <p14:sldIdLst>
            <p14:sldId id="567"/>
            <p14:sldId id="570"/>
            <p14:sldId id="585"/>
            <p14:sldId id="572"/>
            <p14:sldId id="588"/>
            <p14:sldId id="587"/>
            <p14:sldId id="598"/>
            <p14:sldId id="590"/>
            <p14:sldId id="589"/>
            <p14:sldId id="592"/>
            <p14:sldId id="595"/>
            <p14:sldId id="594"/>
            <p14:sldId id="591"/>
            <p14:sldId id="573"/>
            <p14:sldId id="574"/>
          </p14:sldIdLst>
        </p14:section>
        <p14:section name="ARGUMENTOS DE VENDA" id="{08A650A3-ABC7-42D4-BA1F-2476429251C2}">
          <p14:sldIdLst>
            <p14:sldId id="571"/>
            <p14:sldId id="604"/>
            <p14:sldId id="601"/>
            <p14:sldId id="610"/>
            <p14:sldId id="608"/>
            <p14:sldId id="609"/>
            <p14:sldId id="613"/>
            <p14:sldId id="617"/>
            <p14:sldId id="614"/>
            <p14:sldId id="615"/>
            <p14:sldId id="616"/>
            <p14:sldId id="618"/>
            <p14:sldId id="596"/>
          </p14:sldIdLst>
        </p14:section>
        <p14:section name="FINALIZAÇÃO" id="{036EDA80-6876-4FF4-B8E1-E4E97FAC0B59}">
          <p14:sldIdLst>
            <p14:sldId id="280"/>
            <p14:sldId id="31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C7E7"/>
    <a:srgbClr val="FFFFFF"/>
    <a:srgbClr val="EE2516"/>
    <a:srgbClr val="C5E0B4"/>
    <a:srgbClr val="360A01"/>
    <a:srgbClr val="4652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707950-AF1A-A5C8-99AE-05A70532D80D}" v="58" dt="2026-03-13T14:26:08.901"/>
    <p1510:client id="{C962BE45-F55E-AE2E-D5FF-C7FDA224DB21}" v="2" dt="2026-03-12T12:12:01.3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67" autoAdjust="0"/>
    <p:restoredTop sz="66818" autoAdjust="0"/>
  </p:normalViewPr>
  <p:slideViewPr>
    <p:cSldViewPr snapToGrid="0">
      <p:cViewPr varScale="1">
        <p:scale>
          <a:sx n="53" d="100"/>
          <a:sy n="53" d="100"/>
        </p:scale>
        <p:origin x="1003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B7051C-52B7-4C06-970A-41BE7E46F0C9}" type="datetimeFigureOut">
              <a:rPr lang="pt-BR" smtClean="0"/>
              <a:t>17/03/2026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EF0B2B-B77B-45A0-AEDD-D933E088FD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5282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quando o áudio terminar dê as boas vindas aos participantes.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F0B2B-B77B-45A0-AEDD-D933E088FDC0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99919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Facilitador, explique que a resposta é a letra “b”, a Ana, dona clínica odontológica. E ela representa os PME e MEI, público-alvo do nosso produto, pois a </a:t>
            </a:r>
            <a:r>
              <a:rPr lang="pt-BR" b="1" dirty="0"/>
              <a:t>Claro fixo</a:t>
            </a:r>
            <a:r>
              <a:rPr lang="pt-BR" dirty="0"/>
              <a:t> oferece um canal de comunicação estável e dedicado para contato com clientes, parceiros e fornecedores. Para negócios desse porte, ter um número fixo ajuda a organizar o atendimento, aumentar a credibilidade da empresa e evita a perda de ligações importantes, contribuindo para a continuidade das operações e para a qualidade do relacionamento com o cliente.</a:t>
            </a:r>
          </a:p>
          <a:p>
            <a:endParaRPr lang="pt-BR" dirty="0"/>
          </a:p>
          <a:p>
            <a:r>
              <a:rPr lang="pt-BR" dirty="0"/>
              <a:t>Cite alguns setores que ainda precisam de telefone fixo e explique como o serviço atende cada um deles. Os benefícios destacados são oferecidos pela Claro fixo.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t-BR" b="1" dirty="0"/>
              <a:t>Comércio (lojas, mercados, farmácias): </a:t>
            </a:r>
            <a:r>
              <a:rPr lang="pt-BR" dirty="0"/>
              <a:t>Clientes conseguem ligar facilmente para consultar produtos, horários ou disponibilidade e </a:t>
            </a:r>
            <a:r>
              <a:rPr lang="pt-BR" sz="1200" b="1" dirty="0">
                <a:latin typeface="AMX" pitchFamily="2" charset="77"/>
                <a:cs typeface="Segoe UI" panose="020B0502040204020203" pitchFamily="34" charset="0"/>
              </a:rPr>
              <a:t>passar “a maquininha” de crédito/débito, sem ocupar a linha telefônica (2 linhas). </a:t>
            </a:r>
            <a:endParaRPr lang="pt-BR" dirty="0"/>
          </a:p>
          <a:p>
            <a:pPr marL="228600" indent="-228600">
              <a:buFont typeface="+mj-lt"/>
              <a:buAutoNum type="arabicPeriod"/>
            </a:pPr>
            <a:r>
              <a:rPr lang="pt-BR" b="1" dirty="0"/>
              <a:t>Restaurantes e lanchonetes: </a:t>
            </a:r>
            <a:r>
              <a:rPr lang="pt-BR" b="0" dirty="0"/>
              <a:t>Facilita o recebimento de pedidos, reservas ou informações sobre o cardápio, através de </a:t>
            </a:r>
            <a:r>
              <a:rPr lang="pt-BR" sz="1200" b="0" dirty="0">
                <a:latin typeface="AMX" pitchFamily="2" charset="77"/>
                <a:cs typeface="Segoe UI" panose="020B0502040204020203" pitchFamily="34" charset="0"/>
              </a:rPr>
              <a:t>s</a:t>
            </a:r>
            <a:r>
              <a:rPr lang="pt-BR" sz="1200" dirty="0">
                <a:latin typeface="AMX" pitchFamily="2" charset="77"/>
                <a:cs typeface="Segoe UI" panose="020B0502040204020203" pitchFamily="34" charset="0"/>
              </a:rPr>
              <a:t>erviços inteligentes.</a:t>
            </a:r>
            <a:endParaRPr lang="pt-BR" b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t-BR" b="1" dirty="0"/>
              <a:t>Clínicas e consultórios: </a:t>
            </a:r>
            <a:r>
              <a:rPr lang="pt-BR" b="0" dirty="0"/>
              <a:t>Permite </a:t>
            </a:r>
            <a:r>
              <a:rPr lang="pt-BR" dirty="0"/>
              <a:t>que pacientes agendem consultas e tirem dúvidas de forma rápida e ai</a:t>
            </a:r>
            <a:r>
              <a:rPr lang="pt-BR" b="1" dirty="0"/>
              <a:t>nda podem </a:t>
            </a:r>
            <a:r>
              <a:rPr lang="pt-BR" sz="1200" b="1" dirty="0">
                <a:latin typeface="AMX" pitchFamily="2" charset="77"/>
                <a:cs typeface="Segoe UI" panose="020B0502040204020203" pitchFamily="34" charset="0"/>
              </a:rPr>
              <a:t>fazer instalação de PABX analógico e aquisição de extensões por linha </a:t>
            </a:r>
            <a:r>
              <a:rPr lang="pt-BR" sz="1200" dirty="0">
                <a:latin typeface="AMX" pitchFamily="2" charset="77"/>
                <a:cs typeface="Segoe UI" panose="020B0502040204020203" pitchFamily="34" charset="0"/>
              </a:rPr>
              <a:t>(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central telefônica tradicional que utiliza linhas convencionais (fixas) e cabeamento físico para conectar ramais)</a:t>
            </a:r>
            <a:r>
              <a:rPr lang="pt-BR" sz="1200" dirty="0">
                <a:latin typeface="AMX" pitchFamily="2" charset="77"/>
                <a:cs typeface="Segoe UI" panose="020B0502040204020203" pitchFamily="34" charset="0"/>
              </a:rPr>
              <a:t>;</a:t>
            </a:r>
            <a:endParaRPr lang="pt-BR" dirty="0"/>
          </a:p>
          <a:p>
            <a:pPr marL="228600" indent="-228600">
              <a:buFont typeface="+mj-lt"/>
              <a:buAutoNum type="arabicPeriod"/>
            </a:pPr>
            <a:r>
              <a:rPr lang="pt-BR" b="1" dirty="0"/>
              <a:t>Escritórios de serviços (contabilidade, advocacia, consultoria): </a:t>
            </a:r>
            <a:r>
              <a:rPr lang="pt-BR" b="0" dirty="0"/>
              <a:t>Mantém </a:t>
            </a:r>
            <a:r>
              <a:rPr lang="pt-BR" dirty="0"/>
              <a:t>um canal profissional de comunicação com clientes e parceiros, com </a:t>
            </a:r>
            <a:r>
              <a:rPr lang="pt-BR" sz="1200" b="1" dirty="0">
                <a:latin typeface="AMX" pitchFamily="2" charset="77"/>
                <a:cs typeface="Segoe UI" panose="020B0502040204020203" pitchFamily="34" charset="0"/>
              </a:rPr>
              <a:t>chamadas nacionais em todo Brasil para fixo e celular;</a:t>
            </a:r>
            <a:endParaRPr lang="pt-BR" b="1" dirty="0"/>
          </a:p>
          <a:p>
            <a:pPr marL="228600" indent="-228600">
              <a:buFont typeface="+mj-lt"/>
              <a:buAutoNum type="arabicPeriod"/>
            </a:pPr>
            <a:r>
              <a:rPr lang="pt-BR" b="1" dirty="0"/>
              <a:t>Hotéis e pousadas de pequeno porte: </a:t>
            </a:r>
            <a:r>
              <a:rPr lang="pt-BR" b="0" dirty="0"/>
              <a:t>Facilita </a:t>
            </a:r>
            <a:r>
              <a:rPr lang="pt-BR" dirty="0"/>
              <a:t>reservas, informações e contato com hóspedes, com </a:t>
            </a:r>
            <a:r>
              <a:rPr lang="pt-BR" sz="1200" b="1" dirty="0">
                <a:latin typeface="AMX" pitchFamily="2" charset="77"/>
                <a:cs typeface="Segoe UI" panose="020B0502040204020203" pitchFamily="34" charset="0"/>
              </a:rPr>
              <a:t>ligações internacionais</a:t>
            </a:r>
          </a:p>
          <a:p>
            <a:pPr marL="228600" indent="-228600">
              <a:buFont typeface="+mj-lt"/>
              <a:buAutoNum type="arabicPeriod"/>
            </a:pPr>
            <a:endParaRPr lang="pt-BR" sz="1200" b="1" dirty="0">
              <a:latin typeface="AMX" pitchFamily="2" charset="77"/>
              <a:cs typeface="Segoe UI" panose="020B0502040204020203" pitchFamily="34" charset="0"/>
            </a:endParaRPr>
          </a:p>
          <a:p>
            <a:pPr marL="0" indent="0">
              <a:buFont typeface="+mj-lt"/>
              <a:buNone/>
            </a:pPr>
            <a:r>
              <a:rPr lang="pt-BR" sz="1200" b="1" dirty="0">
                <a:latin typeface="AMX" pitchFamily="2" charset="77"/>
                <a:cs typeface="Segoe UI" panose="020B0502040204020203" pitchFamily="34" charset="0"/>
              </a:rPr>
              <a:t>Gancho para o próximo capítulo:</a:t>
            </a:r>
            <a:br>
              <a:rPr lang="pt-BR" sz="1200" b="1" dirty="0">
                <a:latin typeface="AMX" pitchFamily="2" charset="77"/>
                <a:cs typeface="Segoe UI" panose="020B0502040204020203" pitchFamily="34" charset="0"/>
              </a:rPr>
            </a:br>
            <a:r>
              <a:rPr lang="pt-BR" sz="1200" b="1" dirty="0">
                <a:latin typeface="AMX" pitchFamily="2" charset="77"/>
                <a:cs typeface="Segoe UI" panose="020B0502040204020203" pitchFamily="34" charset="0"/>
              </a:rPr>
              <a:t>Pergunte: Como decidir qual solução melhor atende cada cliente? Vamos entender as </a:t>
            </a:r>
            <a:r>
              <a:rPr lang="pt-BR" sz="1200" b="1" dirty="0" err="1">
                <a:latin typeface="AMX" pitchFamily="2" charset="77"/>
                <a:cs typeface="Segoe UI" panose="020B0502040204020203" pitchFamily="34" charset="0"/>
              </a:rPr>
              <a:t>similidades</a:t>
            </a:r>
            <a:r>
              <a:rPr lang="pt-BR" sz="1200" b="1" dirty="0">
                <a:latin typeface="AMX" pitchFamily="2" charset="77"/>
                <a:cs typeface="Segoe UI" panose="020B0502040204020203" pitchFamily="34" charset="0"/>
              </a:rPr>
              <a:t> e as diferenças entre as duas soluções. </a:t>
            </a:r>
            <a:endParaRPr lang="pt-BR" b="1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F0B2B-B77B-45A0-AEDD-D933E088FDC0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26985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latin typeface="AMX Medium" pitchFamily="2" charset="77"/>
                <a:cs typeface="Segoe UI Black" panose="020B0502040204020203" pitchFamily="34" charset="0"/>
              </a:rPr>
              <a:t>Facilitador, explique que a Claro empresas tem em seu portfólio opções de planos com chamadas ilimitadas e serviços que podem facilitar o dia a dia dos empresários, bem como seu relacionamento com o cliente</a:t>
            </a:r>
            <a:r>
              <a:rPr lang="pt-BR" sz="1200" dirty="0">
                <a:solidFill>
                  <a:srgbClr val="610000"/>
                </a:solidFill>
                <a:latin typeface="AMX Medium" pitchFamily="2" charset="77"/>
                <a:cs typeface="Segoe UI Black" panose="020B0502040204020203" pitchFamily="34" charset="0"/>
              </a:rPr>
              <a:t>.  </a:t>
            </a:r>
          </a:p>
          <a:p>
            <a:endParaRPr lang="pt-BR" dirty="0"/>
          </a:p>
          <a:p>
            <a:r>
              <a:rPr lang="pt-BR" dirty="0"/>
              <a:t>Nesse capítulo vamos falar sobre as similaridades e as diferenças entre as duas soluções: Claro fixo empresas GPON e Claro fixo empresas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F0B2B-B77B-45A0-AEDD-D933E088FDC0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82053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Facilitador, explique que agora </a:t>
            </a:r>
            <a:r>
              <a:rPr lang="pt-BR" sz="1200" b="0" dirty="0"/>
              <a:t>vamos ver o que as duas soluções têm em comum. Elas são iguais? NÃO, mas tem muitos pontos em comum.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dirty="0"/>
              <a:t>As características em comum são: os planos, tarifação, aquisição de extensão, serviços adicionais, serviços inteligentes e SVA. Logo a seguir vamos compreender a que cada uma delas se refere. </a:t>
            </a:r>
            <a:endParaRPr lang="pt-BR" sz="1200" b="1" dirty="0">
              <a:solidFill>
                <a:schemeClr val="bg1"/>
              </a:solidFill>
              <a:latin typeface="AMX" pitchFamily="2" charset="77"/>
              <a:cs typeface="Segoe UI Black" panose="020B0502040204020203" pitchFamily="34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F0B2B-B77B-45A0-AEDD-D933E088FDC0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12578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explique que a primeira similaridade entre as duas soluções são os planos, pois existem tanto no Claro fixo empresas GPON quanto no Claro fixo empresas</a:t>
            </a:r>
            <a:endParaRPr lang="pt-BR" baseline="0" dirty="0"/>
          </a:p>
          <a:p>
            <a:endParaRPr lang="pt-BR" baseline="0" dirty="0"/>
          </a:p>
          <a:p>
            <a:r>
              <a:rPr lang="pt-BR" baseline="0" dirty="0"/>
              <a:t>Destacar que o cliente pode optar por escolher a tecnologia fibra  para os planos Ilimitado Total 21 e Ilimitado Mundo Total 21 </a:t>
            </a:r>
          </a:p>
          <a:p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Claro fixo Brasil: </a:t>
            </a:r>
            <a:r>
              <a:rPr lang="pt-BR" sz="1200" b="1" dirty="0">
                <a:solidFill>
                  <a:srgbClr val="610000"/>
                </a:solidFill>
                <a:latin typeface="AMX" pitchFamily="2" charset="77"/>
                <a:ea typeface="Tahoma" panose="020B0604030504040204" pitchFamily="34" charset="0"/>
                <a:cs typeface="Segoe UI" panose="020B0502040204020203" pitchFamily="34" charset="0"/>
              </a:rPr>
              <a:t>Chamadas ilimitadas para fixos e celulares do Brasil </a:t>
            </a:r>
            <a:r>
              <a:rPr lang="pt-BR" sz="1200" dirty="0">
                <a:latin typeface="AMX" pitchFamily="2" charset="77"/>
                <a:ea typeface="Tahoma" panose="020B0604030504040204" pitchFamily="34" charset="0"/>
                <a:cs typeface="Segoe UI" panose="020B0502040204020203" pitchFamily="34" charset="0"/>
              </a:rPr>
              <a:t>de qualquer operadora, usando o 21.</a:t>
            </a: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Claro fixo Mundo: </a:t>
            </a:r>
            <a:r>
              <a:rPr lang="pt-BR" sz="1200" b="1" dirty="0">
                <a:solidFill>
                  <a:srgbClr val="610000"/>
                </a:solidFill>
                <a:latin typeface="AMX" pitchFamily="2" charset="77"/>
                <a:ea typeface="Tahoma" panose="020B0604030504040204" pitchFamily="34" charset="0"/>
                <a:cs typeface="Segoe UI" panose="020B0502040204020203" pitchFamily="34" charset="0"/>
              </a:rPr>
              <a:t>Chamadas ilimitadas para fixos e celulares do Brasil </a:t>
            </a:r>
            <a:r>
              <a:rPr lang="pt-BR" sz="1200" dirty="0">
                <a:latin typeface="AMX" pitchFamily="2" charset="77"/>
                <a:ea typeface="Tahoma" panose="020B0604030504040204" pitchFamily="34" charset="0"/>
                <a:cs typeface="Segoe UI" panose="020B0502040204020203" pitchFamily="34" charset="0"/>
              </a:rPr>
              <a:t>de qualquer operadora </a:t>
            </a:r>
            <a:r>
              <a:rPr lang="pt-BR" sz="1200" b="1" dirty="0">
                <a:solidFill>
                  <a:srgbClr val="610000"/>
                </a:solidFill>
                <a:latin typeface="AMX" pitchFamily="2" charset="77"/>
                <a:ea typeface="Tahoma" panose="020B0604030504040204" pitchFamily="34" charset="0"/>
                <a:cs typeface="Segoe UI" panose="020B0502040204020203" pitchFamily="34" charset="0"/>
              </a:rPr>
              <a:t>Chamadas ilimitadas</a:t>
            </a:r>
            <a:r>
              <a:rPr lang="pt-BR" sz="1200" b="1" dirty="0">
                <a:latin typeface="AMX" pitchFamily="2" charset="77"/>
                <a:ea typeface="Tahom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pt-BR" sz="1200" dirty="0">
                <a:latin typeface="AMX" pitchFamily="2" charset="77"/>
                <a:ea typeface="Tahoma" panose="020B0604030504040204" pitchFamily="34" charset="0"/>
                <a:cs typeface="Segoe UI" panose="020B0502040204020203" pitchFamily="34" charset="0"/>
              </a:rPr>
              <a:t>(DDI) para telefones fixos </a:t>
            </a:r>
            <a:r>
              <a:rPr lang="pt-BR" sz="1200" b="1" dirty="0">
                <a:solidFill>
                  <a:srgbClr val="610000"/>
                </a:solidFill>
                <a:latin typeface="AMX" pitchFamily="2" charset="77"/>
                <a:ea typeface="Tahoma" panose="020B0604030504040204" pitchFamily="34" charset="0"/>
                <a:cs typeface="Segoe UI" panose="020B0502040204020203" pitchFamily="34" charset="0"/>
              </a:rPr>
              <a:t>em 35 países e celulares dos EUA</a:t>
            </a:r>
            <a:r>
              <a:rPr lang="pt-BR" sz="1200" b="1" dirty="0">
                <a:latin typeface="AMX" pitchFamily="2" charset="77"/>
                <a:ea typeface="Tahoma" panose="020B0604030504040204" pitchFamily="34" charset="0"/>
                <a:cs typeface="Segoe UI" panose="020B0502040204020203" pitchFamily="34" charset="0"/>
              </a:rPr>
              <a:t>, </a:t>
            </a:r>
            <a:r>
              <a:rPr lang="pt-BR" sz="1200" dirty="0">
                <a:latin typeface="AMX" pitchFamily="2" charset="77"/>
                <a:ea typeface="Tahoma" panose="020B0604030504040204" pitchFamily="34" charset="0"/>
                <a:cs typeface="Segoe UI" panose="020B0502040204020203" pitchFamily="34" charset="0"/>
              </a:rPr>
              <a:t>usando o 21.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F0B2B-B77B-45A0-AEDD-D933E088FDC0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44001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3968E7-60F9-F1E7-7C8A-D4C6ED675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AAF695F-41C1-E203-B5B4-D1B01874B8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02D9517-12C0-71DC-1E91-B66C2AFED2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Facilitador, explique que agora </a:t>
            </a:r>
            <a:r>
              <a:rPr lang="pt-BR" sz="1200" b="0" dirty="0"/>
              <a:t>vamos conhecer as similaridades dos planos da Claro fixo, entendendo como funcionam aspectos importantes da solução, começando por </a:t>
            </a:r>
            <a:r>
              <a:rPr lang="pt-BR" sz="1200" b="1" dirty="0"/>
              <a:t>tarifação</a:t>
            </a:r>
            <a:r>
              <a:rPr lang="pt-BR" sz="1200" b="0" dirty="0"/>
              <a:t>.</a:t>
            </a:r>
          </a:p>
          <a:p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latin typeface="AMX Medium"/>
                <a:cs typeface="Segoe UI Black" panose="020B0502040204020203" pitchFamily="34" charset="0"/>
              </a:rPr>
              <a:t>Explique que a tarifação dos planos, aquisição de extensões, serviços inteligentes e adicionais são comuns em ambos planos.</a:t>
            </a:r>
          </a:p>
          <a:p>
            <a:pPr>
              <a:defRPr/>
            </a:pPr>
            <a:endParaRPr lang="pt-BR" dirty="0">
              <a:latin typeface="AMX Medium"/>
              <a:cs typeface="Segoe UI Black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>
                <a:latin typeface="AMX"/>
                <a:cs typeface="Segoe UI Black" panose="020B0502040204020203" pitchFamily="34" charset="0"/>
              </a:rPr>
              <a:t>Nessa tabela é possível ver como é feita a tarifação dos planos de telefonia fixa e a regra para calcular o valor do minuto de uma ligação.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b="1" dirty="0">
              <a:latin typeface="AMX" pitchFamily="2" charset="77"/>
              <a:cs typeface="Segoe UI Black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>
                <a:latin typeface="AMX"/>
                <a:cs typeface="Segoe UI Black" panose="020B0502040204020203" pitchFamily="34" charset="0"/>
              </a:rPr>
              <a:t>Claro fixo Brasil: </a:t>
            </a:r>
            <a:r>
              <a:rPr lang="pt-BR" sz="1200" b="0" dirty="0">
                <a:latin typeface="AMX"/>
                <a:cs typeface="Segoe UI Black" panose="020B0502040204020203" pitchFamily="34" charset="0"/>
              </a:rPr>
              <a:t>está sob a tarifação mínima, ou seja, o critério de taxação considera o tempo inicial mínimo de uma ligação, que é de 30 </a:t>
            </a:r>
            <a:r>
              <a:rPr lang="pt-BR" sz="1200" b="0" dirty="0" err="1">
                <a:latin typeface="AMX"/>
                <a:cs typeface="Segoe UI Black" panose="020B0502040204020203" pitchFamily="34" charset="0"/>
              </a:rPr>
              <a:t>seg</a:t>
            </a:r>
            <a:r>
              <a:rPr lang="pt-BR" sz="1200" b="0" dirty="0">
                <a:latin typeface="AMX"/>
                <a:cs typeface="Segoe UI Black" panose="020B0502040204020203" pitchFamily="34" charset="0"/>
              </a:rPr>
              <a:t> para chamadas nacionais e 60 </a:t>
            </a:r>
            <a:r>
              <a:rPr lang="pt-BR" sz="1200" b="0" dirty="0" err="1">
                <a:latin typeface="AMX"/>
                <a:cs typeface="Segoe UI Black" panose="020B0502040204020203" pitchFamily="34" charset="0"/>
              </a:rPr>
              <a:t>seg</a:t>
            </a:r>
            <a:r>
              <a:rPr lang="pt-BR" sz="1200" b="0" dirty="0">
                <a:latin typeface="AMX"/>
                <a:cs typeface="Segoe UI Black" panose="020B0502040204020203" pitchFamily="34" charset="0"/>
              </a:rPr>
              <a:t> para chamadas internacionais.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>
                <a:latin typeface="AMX"/>
                <a:cs typeface="Segoe UI Black" panose="020B0502040204020203" pitchFamily="34" charset="0"/>
              </a:rPr>
              <a:t>Claro fixo mundo: </a:t>
            </a:r>
            <a:r>
              <a:rPr lang="pt-BR" sz="1200" b="0" dirty="0">
                <a:latin typeface="AMX"/>
                <a:cs typeface="Segoe UI Black" panose="020B0502040204020203" pitchFamily="34" charset="0"/>
              </a:rPr>
              <a:t>está sob a regência da unidade de tarifação, que é o intervalo de tempo usado contar a ligação depois do tempo mínimo de chamada. No caso é de 06 </a:t>
            </a:r>
            <a:r>
              <a:rPr lang="pt-BR" sz="1200" b="0" dirty="0" err="1">
                <a:latin typeface="AMX"/>
                <a:cs typeface="Segoe UI Black" panose="020B0502040204020203" pitchFamily="34" charset="0"/>
              </a:rPr>
              <a:t>seg</a:t>
            </a:r>
            <a:r>
              <a:rPr lang="pt-BR" sz="1200" b="0" dirty="0">
                <a:latin typeface="AMX"/>
                <a:cs typeface="Segoe UI Black" panose="020B0502040204020203" pitchFamily="34" charset="0"/>
              </a:rPr>
              <a:t> para chamadas nacionais e internacionais de 6 </a:t>
            </a:r>
            <a:r>
              <a:rPr lang="pt-BR" sz="1200" b="0" dirty="0" err="1">
                <a:latin typeface="AMX"/>
                <a:cs typeface="Segoe UI Black" panose="020B0502040204020203" pitchFamily="34" charset="0"/>
              </a:rPr>
              <a:t>seg</a:t>
            </a:r>
            <a:endParaRPr lang="pt-BR" b="0" dirty="0">
              <a:latin typeface="AMX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6481525-0A6C-09F9-9F17-D1DB56AA05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F0B2B-B77B-45A0-AEDD-D933E088FDC0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66196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2FD7A-D285-20E5-37F1-E2167E5BE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B7126F6-D39C-B6C1-F9AB-01323BD590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0C5705A-8034-2328-3AF0-B3B1B6E1B4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explique que a c</a:t>
            </a:r>
            <a:r>
              <a:rPr lang="pt-BR" sz="1200" b="1" dirty="0">
                <a:solidFill>
                  <a:srgbClr val="F7BA02"/>
                </a:solidFill>
                <a:latin typeface="AMX" pitchFamily="2" charset="77"/>
                <a:cs typeface="Segoe UI Black" panose="020B0502040204020203" pitchFamily="34" charset="0"/>
              </a:rPr>
              <a:t>adência</a:t>
            </a:r>
            <a:r>
              <a:rPr lang="pt-BR" sz="1200" dirty="0">
                <a:solidFill>
                  <a:schemeClr val="bg1"/>
                </a:solidFill>
                <a:latin typeface="AMX" pitchFamily="2" charset="77"/>
                <a:cs typeface="Segoe UI" panose="020B0502040204020203" pitchFamily="34" charset="0"/>
              </a:rPr>
              <a:t> é o método utilizado pelas operadoras de </a:t>
            </a:r>
            <a:r>
              <a:rPr lang="pt-BR" sz="1200" b="1" dirty="0">
                <a:solidFill>
                  <a:srgbClr val="F7BA02"/>
                </a:solidFill>
                <a:latin typeface="AMX" pitchFamily="2" charset="77"/>
                <a:cs typeface="Segoe UI Black" panose="020B0502040204020203" pitchFamily="34" charset="0"/>
              </a:rPr>
              <a:t>telefonia</a:t>
            </a:r>
            <a:r>
              <a:rPr lang="pt-BR" sz="1200" dirty="0">
                <a:solidFill>
                  <a:schemeClr val="bg1"/>
                </a:solidFill>
                <a:latin typeface="AMX" pitchFamily="2" charset="77"/>
                <a:cs typeface="Segoe UI" panose="020B0502040204020203" pitchFamily="34" charset="0"/>
              </a:rPr>
              <a:t> para cobrar o minuto de uma ligação, de acordo com os valores cadastrados no plano do usuário.</a:t>
            </a:r>
          </a:p>
          <a:p>
            <a:endParaRPr lang="pt-BR" sz="1200" dirty="0">
              <a:solidFill>
                <a:schemeClr val="bg1"/>
              </a:solidFill>
              <a:latin typeface="AMX" pitchFamily="2" charset="77"/>
              <a:cs typeface="Segoe UI" panose="020B0502040204020203" pitchFamily="34" charset="0"/>
            </a:endParaRPr>
          </a:p>
          <a:p>
            <a:r>
              <a:rPr lang="pt-BR" dirty="0"/>
              <a:t>As regras de tempo das ligações são as mesmas. A diferença é que as ligações fixo-fixo locais não são cobradas, enquanto as ligações fixo-fixo de longa distância são registradas e tarifadas.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A2FA12E-227D-9083-A912-87E5CB8347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F0B2B-B77B-45A0-AEDD-D933E088FDC0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540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Facilitador, abra uma votação no chat. Estimule que os participantes compartilhem as justificativas das suas respostas.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 explique </a:t>
            </a:r>
            <a:r>
              <a:rPr lang="pt-BR" sz="1200" dirty="0">
                <a:latin typeface="AMX" pitchFamily="2" charset="77"/>
                <a:cs typeface="Segoe UI" panose="020B0502040204020203" pitchFamily="34" charset="0"/>
              </a:rPr>
              <a:t>que as duas soluções oferecem ao cliente, além da linha principal, a possibilidade de adquirir </a:t>
            </a:r>
            <a:r>
              <a:rPr lang="pt-BR" sz="1200" b="1" dirty="0">
                <a:solidFill>
                  <a:srgbClr val="610000"/>
                </a:solidFill>
                <a:latin typeface="AMX" pitchFamily="2" charset="77"/>
                <a:cs typeface="Segoe UI Black" panose="020B0502040204020203" pitchFamily="34" charset="0"/>
              </a:rPr>
              <a:t>extensões</a:t>
            </a:r>
            <a:r>
              <a:rPr lang="pt-BR" sz="1200" dirty="0">
                <a:latin typeface="AMX" pitchFamily="2" charset="77"/>
                <a:cs typeface="Segoe UI" panose="020B0502040204020203" pitchFamily="34" charset="0"/>
              </a:rPr>
              <a:t> para o plano escolhido?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dirty="0">
              <a:latin typeface="AMX" pitchFamily="2" charset="77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solidFill>
                  <a:prstClr val="black"/>
                </a:solidFill>
                <a:latin typeface="AMX Medium" pitchFamily="2" charset="77"/>
                <a:cs typeface="Segoe UI" panose="020B0502040204020203" pitchFamily="34" charset="0"/>
              </a:rPr>
              <a:t>Pode solicitar até 4 extensões por linha no momento da compra sem custos adicionais.</a:t>
            </a:r>
            <a:endParaRPr lang="pt-BR" sz="1200" dirty="0">
              <a:latin typeface="AMX Medium" pitchFamily="2" charset="77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dirty="0">
              <a:latin typeface="AMX" pitchFamily="2" charset="77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solidFill>
                  <a:prstClr val="black"/>
                </a:solidFill>
                <a:latin typeface="AMX Medium" pitchFamily="2" charset="77"/>
                <a:cs typeface="Segoe UI" panose="020B0502040204020203" pitchFamily="34" charset="0"/>
              </a:rPr>
              <a:t>A solicitação pode ser feita posteriormente, pelo 10621 –  atendimento Claro empresas.</a:t>
            </a:r>
            <a:endParaRPr lang="pt-BR" sz="1200" dirty="0">
              <a:latin typeface="AMX Medium" pitchFamily="2" charset="77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dirty="0">
              <a:latin typeface="AMX" pitchFamily="2" charset="77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latin typeface="AMX" pitchFamily="2" charset="77"/>
                <a:cs typeface="Segoe UI" panose="020B0502040204020203" pitchFamily="34" charset="0"/>
              </a:rPr>
              <a:t>TEXTO PARA A VOTAÇÃO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latin typeface="AMX" pitchFamily="2" charset="77"/>
                <a:cs typeface="Segoe UI" panose="020B0502040204020203" pitchFamily="34" charset="0"/>
              </a:rPr>
              <a:t>Qual das soluções oferecem ao cliente, a linha principal e a possibilidade de adquirir </a:t>
            </a:r>
            <a:r>
              <a:rPr lang="pt-BR" sz="1200" b="1" dirty="0">
                <a:solidFill>
                  <a:srgbClr val="610000"/>
                </a:solidFill>
                <a:latin typeface="AMX" pitchFamily="2" charset="77"/>
                <a:cs typeface="Segoe UI Black" panose="020B0502040204020203" pitchFamily="34" charset="0"/>
              </a:rPr>
              <a:t>extensões</a:t>
            </a:r>
            <a:r>
              <a:rPr lang="pt-BR" sz="1200" dirty="0">
                <a:latin typeface="AMX" pitchFamily="2" charset="77"/>
                <a:cs typeface="Segoe UI" panose="020B0502040204020203" pitchFamily="34" charset="0"/>
              </a:rPr>
              <a:t>?  </a:t>
            </a:r>
          </a:p>
          <a:p>
            <a:pPr algn="l"/>
            <a:r>
              <a:rPr lang="pt-BR" b="1" dirty="0"/>
              <a:t>a) Claro fixo empresas GPON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b) Claro fixo empresas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c) Os dois planos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d) Nenhum plano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OBS: Durante a apresentação também é possível usar o aplicativo </a:t>
            </a:r>
            <a:r>
              <a:rPr lang="pt-BR" dirty="0" err="1"/>
              <a:t>Slido</a:t>
            </a:r>
            <a:r>
              <a:rPr lang="pt-BR" dirty="0"/>
              <a:t>, que é nativo do Microsoft Teams, tendo a mesma experiência do chat com recursos interativos a mais.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F0B2B-B77B-45A0-AEDD-D933E088FDC0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3350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4D0AD-4EE0-9726-0CFD-43EA8224A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34E6959-BBC9-8105-41C4-5A68D2B1C1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7998588-796C-341C-5DD5-26D5C27134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Facilitador, use o comentário de algum participante como gancho da resposta.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dirty="0">
              <a:latin typeface="AMX" pitchFamily="2" charset="77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solidFill>
                  <a:prstClr val="black"/>
                </a:solidFill>
                <a:latin typeface="AMX" pitchFamily="2" charset="77"/>
                <a:cs typeface="Segoe UI" panose="020B0502040204020203" pitchFamily="34" charset="0"/>
              </a:rPr>
              <a:t>Explique que o cliente pode</a:t>
            </a:r>
            <a:r>
              <a:rPr lang="pt-BR" sz="1200" dirty="0">
                <a:solidFill>
                  <a:prstClr val="black"/>
                </a:solidFill>
                <a:latin typeface="AMX Medium" pitchFamily="2" charset="77"/>
                <a:cs typeface="Segoe UI" panose="020B0502040204020203" pitchFamily="34" charset="0"/>
              </a:rPr>
              <a:t> solicitar até 4 extensões por linha no momento da compra sem custos adicionais.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solidFill>
                  <a:prstClr val="black"/>
                </a:solidFill>
                <a:latin typeface="AMX Medium" pitchFamily="2" charset="77"/>
                <a:cs typeface="Segoe UI" panose="020B0502040204020203" pitchFamily="34" charset="0"/>
              </a:rPr>
              <a:t>A solicitação pode ser feita posteriormente, pelo 10621 –  atendimento Claro empresas.</a:t>
            </a:r>
            <a:endParaRPr lang="pt-BR" sz="1200" dirty="0">
              <a:latin typeface="AMX Medium" pitchFamily="2" charset="77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dirty="0">
              <a:latin typeface="AMX" pitchFamily="2" charset="77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dirty="0">
              <a:latin typeface="AMX" pitchFamily="2" charset="77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590FCF8-F958-440B-E7D5-96AB9AE61E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F0B2B-B77B-45A0-AEDD-D933E088FDC0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90574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90770-A2F8-03E0-4EDD-4068CCB89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95E0BEA-044A-113D-4C27-3962F4FBC8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6C0EAF1-3775-66F8-7A65-5DC3F927F7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Facilitador, faça uma pergunta por vez e peça para que os participantes respondam usando a reação de dedo para cima, caso a resposta seja sim e dedo para baixo, caso a resposta seja não.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dirty="0"/>
              <a:t>Continue a interação dizendo que se responderam sim para pelo menos uma das perguntas, eles já utilizaram algum tipo de serviço inteligente. São esses serviços que facilitam a vida do  empresário no dia a dia. 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DB0F040-2ABF-8E04-7EF3-8B52177E6A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F0B2B-B77B-45A0-AEDD-D933E088FDC0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99322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F9EDD-C350-FB89-04BB-32162BF60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A6BC86F-E3BB-2682-D05D-771F910146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17A8CB3-873D-BA82-37EC-B212B4079A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Facilitador, explique: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b="0" dirty="0"/>
          </a:p>
          <a:p>
            <a:r>
              <a:rPr lang="pt-BR" sz="1400" b="1" dirty="0">
                <a:solidFill>
                  <a:schemeClr val="bg1"/>
                </a:solidFill>
                <a:latin typeface="AMX" pitchFamily="2" charset="77"/>
                <a:ea typeface="Tahoma" panose="020B0604030504040204" pitchFamily="34" charset="0"/>
                <a:cs typeface="Segoe UI" panose="020B0502040204020203" pitchFamily="34" charset="0"/>
              </a:rPr>
              <a:t>IDENTIFICADOR DE CHAMADAS</a:t>
            </a:r>
            <a:br>
              <a:rPr lang="pt-BR" sz="1400" b="1" dirty="0">
                <a:solidFill>
                  <a:schemeClr val="bg1"/>
                </a:solidFill>
                <a:latin typeface="AMX" pitchFamily="2" charset="77"/>
                <a:ea typeface="Tahoma" panose="020B0604030504040204" pitchFamily="34" charset="0"/>
                <a:cs typeface="Segoe UI" panose="020B0502040204020203" pitchFamily="34" charset="0"/>
              </a:rPr>
            </a:br>
            <a:r>
              <a:rPr lang="pt-BR" sz="1200" dirty="0">
                <a:solidFill>
                  <a:schemeClr val="bg1"/>
                </a:solidFill>
                <a:latin typeface="AMX" pitchFamily="2" charset="77"/>
                <a:ea typeface="Tahoma" panose="020B0604030504040204" pitchFamily="34" charset="0"/>
                <a:cs typeface="Segoe UI" panose="020B0502040204020203" pitchFamily="34" charset="0"/>
              </a:rPr>
              <a:t>Quando o aparelho telefônico possuir um visor, o cliente tem acesso ao número que está ligando </a:t>
            </a:r>
          </a:p>
          <a:p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b="1" dirty="0">
                <a:solidFill>
                  <a:schemeClr val="bg1"/>
                </a:solidFill>
                <a:latin typeface="AMX" pitchFamily="2" charset="77"/>
                <a:ea typeface="Tahoma" panose="020B0604030504040204" pitchFamily="34" charset="0"/>
                <a:cs typeface="Segoe UI" panose="020B0502040204020203" pitchFamily="34" charset="0"/>
              </a:rPr>
              <a:t>TRANSFERÊNCIA DE CHAMADA (SIGA-ME)</a:t>
            </a:r>
            <a:br>
              <a:rPr lang="pt-BR" sz="1400" b="1" dirty="0">
                <a:solidFill>
                  <a:schemeClr val="bg1"/>
                </a:solidFill>
                <a:latin typeface="AMX" pitchFamily="2" charset="77"/>
                <a:ea typeface="Tahoma" panose="020B0604030504040204" pitchFamily="34" charset="0"/>
                <a:cs typeface="Segoe UI" panose="020B0502040204020203" pitchFamily="34" charset="0"/>
              </a:rPr>
            </a:br>
            <a:r>
              <a:rPr lang="pt-BR" sz="1200" dirty="0">
                <a:solidFill>
                  <a:schemeClr val="bg1"/>
                </a:solidFill>
                <a:latin typeface="AMX" pitchFamily="2" charset="77"/>
                <a:ea typeface="Tahoma" panose="020B0604030504040204" pitchFamily="34" charset="0"/>
                <a:cs typeface="Segoe UI" panose="020B0502040204020203" pitchFamily="34" charset="0"/>
              </a:rPr>
              <a:t>Permite que o cliente transfira as chamadas recebidas em sua linha para um outro número predefinido.</a:t>
            </a:r>
          </a:p>
          <a:p>
            <a:endParaRPr lang="pt-BR" sz="1200" dirty="0">
              <a:solidFill>
                <a:schemeClr val="bg1"/>
              </a:solidFill>
              <a:latin typeface="AMX" pitchFamily="2" charset="77"/>
              <a:ea typeface="Tahoma" panose="020B0604030504040204" pitchFamily="34" charset="0"/>
              <a:cs typeface="Segoe UI" panose="020B0502040204020203" pitchFamily="34" charset="0"/>
            </a:endParaRPr>
          </a:p>
          <a:p>
            <a:pPr defTabSz="449823">
              <a:defRPr/>
            </a:pPr>
            <a:r>
              <a:rPr lang="pt-BR" sz="1400" b="1" dirty="0">
                <a:solidFill>
                  <a:schemeClr val="bg1"/>
                </a:solidFill>
                <a:latin typeface="AMX" pitchFamily="2" charset="77"/>
                <a:ea typeface="Tahoma" panose="020B0604030504040204" pitchFamily="34" charset="0"/>
                <a:cs typeface="Segoe UI" panose="020B0502040204020203" pitchFamily="34" charset="0"/>
              </a:rPr>
              <a:t>CHAMADA EM ESPERA</a:t>
            </a:r>
          </a:p>
          <a:p>
            <a:pPr defTabSz="449823">
              <a:defRPr/>
            </a:pPr>
            <a:r>
              <a:rPr lang="pt-BR" sz="1200" dirty="0">
                <a:solidFill>
                  <a:schemeClr val="bg1"/>
                </a:solidFill>
                <a:latin typeface="AMX" pitchFamily="2" charset="77"/>
                <a:ea typeface="Tahoma" panose="020B0604030504040204" pitchFamily="34" charset="0"/>
                <a:cs typeface="Segoe UI" panose="020B0502040204020203" pitchFamily="34" charset="0"/>
              </a:rPr>
              <a:t>Permite que o cliente atenda uma chamada sem precisar finalizar outra chamada em curso.</a:t>
            </a:r>
          </a:p>
          <a:p>
            <a:pPr defTabSz="449823">
              <a:defRPr/>
            </a:pPr>
            <a:endParaRPr lang="pt-BR" sz="1400" b="1" dirty="0">
              <a:solidFill>
                <a:schemeClr val="bg1"/>
              </a:solidFill>
              <a:latin typeface="AMX" pitchFamily="2" charset="77"/>
              <a:ea typeface="Tahoma" panose="020B0604030504040204" pitchFamily="34" charset="0"/>
              <a:cs typeface="Segoe UI" panose="020B0502040204020203" pitchFamily="34" charset="0"/>
            </a:endParaRPr>
          </a:p>
          <a:p>
            <a:pPr defTabSz="449823">
              <a:defRPr/>
            </a:pPr>
            <a:r>
              <a:rPr lang="pt-BR" sz="1400" b="1" dirty="0">
                <a:solidFill>
                  <a:schemeClr val="bg1"/>
                </a:solidFill>
                <a:latin typeface="AMX" pitchFamily="2" charset="77"/>
                <a:ea typeface="Tahoma" panose="020B0604030504040204" pitchFamily="34" charset="0"/>
                <a:cs typeface="Segoe UI" panose="020B0502040204020203" pitchFamily="34" charset="0"/>
              </a:rPr>
              <a:t>CONFERÊNCIA</a:t>
            </a:r>
          </a:p>
          <a:p>
            <a:pPr defTabSz="449823">
              <a:defRPr/>
            </a:pPr>
            <a:r>
              <a:rPr lang="pt-BR" sz="1200" dirty="0">
                <a:solidFill>
                  <a:schemeClr val="bg1"/>
                </a:solidFill>
                <a:latin typeface="AMX" pitchFamily="2" charset="77"/>
                <a:ea typeface="Tahoma" panose="020B0604030504040204" pitchFamily="34" charset="0"/>
                <a:cs typeface="Segoe UI" panose="020B0502040204020203" pitchFamily="34" charset="0"/>
              </a:rPr>
              <a:t>Permite ao cliente colocar uma terceira pessoa em qualquer ligação</a:t>
            </a:r>
            <a:r>
              <a:rPr lang="pt-BR" sz="1200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.</a:t>
            </a:r>
          </a:p>
          <a:p>
            <a:endParaRPr lang="pt-BR" dirty="0"/>
          </a:p>
          <a:p>
            <a:pPr defTabSz="449823">
              <a:defRPr/>
            </a:pPr>
            <a:r>
              <a:rPr lang="pt-BR" sz="1400" b="1" dirty="0">
                <a:solidFill>
                  <a:schemeClr val="bg1"/>
                </a:solidFill>
                <a:latin typeface="AMX" pitchFamily="2" charset="77"/>
                <a:ea typeface="Tahoma" panose="020B0604030504040204" pitchFamily="34" charset="0"/>
                <a:cs typeface="Segoe UI" panose="020B0502040204020203" pitchFamily="34" charset="0"/>
              </a:rPr>
              <a:t>BLOQUEIO DE LIGAÇÕES</a:t>
            </a:r>
          </a:p>
          <a:p>
            <a:pPr defTabSz="449823">
              <a:defRPr/>
            </a:pPr>
            <a:r>
              <a:rPr lang="pt-BR" sz="1200" dirty="0">
                <a:solidFill>
                  <a:schemeClr val="bg1"/>
                </a:solidFill>
                <a:latin typeface="AMX" pitchFamily="2" charset="77"/>
                <a:ea typeface="Tahoma" panose="020B0604030504040204" pitchFamily="34" charset="0"/>
                <a:cs typeface="Segoe UI" panose="020B0502040204020203" pitchFamily="34" charset="0"/>
              </a:rPr>
              <a:t>Permite bloquear alguns tipos de chamadas. 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0168AED-2D93-E9C0-95E8-DFC84F670D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F0B2B-B77B-45A0-AEDD-D933E088FDC0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7225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err="1">
                <a:latin typeface="Calibri"/>
                <a:ea typeface="Calibri"/>
                <a:cs typeface="Calibri"/>
              </a:rPr>
              <a:t>Facilitador</a:t>
            </a:r>
            <a:r>
              <a:rPr lang="en-US">
                <a:latin typeface="Calibri"/>
                <a:ea typeface="Calibri"/>
                <a:cs typeface="Calibri"/>
              </a:rPr>
              <a:t>: </a:t>
            </a:r>
            <a:r>
              <a:rPr lang="en-US" err="1">
                <a:latin typeface="Calibri"/>
                <a:ea typeface="Calibri"/>
                <a:cs typeface="Calibri"/>
              </a:rPr>
              <a:t>Relembre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os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combinados</a:t>
            </a:r>
            <a:r>
              <a:rPr lang="en-US">
                <a:latin typeface="Calibri"/>
                <a:ea typeface="Calibri"/>
                <a:cs typeface="Calibri"/>
              </a:rPr>
              <a:t> junto </a:t>
            </a:r>
            <a:r>
              <a:rPr lang="en-US" err="1">
                <a:latin typeface="Calibri"/>
                <a:ea typeface="Calibri"/>
                <a:cs typeface="Calibri"/>
              </a:rPr>
              <a:t>ao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grupo</a:t>
            </a:r>
            <a:r>
              <a:rPr lang="en-US">
                <a:latin typeface="Calibri"/>
                <a:ea typeface="Calibri"/>
                <a:cs typeface="Calibri"/>
              </a:rPr>
              <a:t>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E787-2C99-464E-AE90-AA763E101C49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45609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39C5D-CCC7-146A-E59D-EB1E017E8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2E8D2FB-61DA-073F-641D-93A9126EA7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96F2308-F20E-1D41-10AD-FF92413FF0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Facilitador, conte uma história. Uma empresa está em expansão e tem desafios específicos para que o crescimento da sua empresa continue atendendo os seus clientes com qualidade.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solidFill>
                  <a:schemeClr val="bg1"/>
                </a:solidFill>
                <a:latin typeface="AMX Medium" pitchFamily="2" charset="77"/>
                <a:cs typeface="Segoe UI" panose="020B0502040204020203" pitchFamily="34" charset="0"/>
              </a:rPr>
              <a:t>Para isso, a empresa precisa de mais linhas telefônicas para atender os seus clientes; com o aumento do fluxo de ligações será necessário centralizar as ligações em um único número, para manter a  organização, mas é preciso redistribuir essas ligações para outras linhas; e precisa de uma linha exclusiva para passar o cartão de seus clientes através da maquininha de cartão. </a:t>
            </a:r>
          </a:p>
          <a:p>
            <a:endParaRPr lang="pt-BR" dirty="0"/>
          </a:p>
          <a:p>
            <a:r>
              <a:rPr lang="pt-BR" dirty="0"/>
              <a:t>Questione aos participantes: </a:t>
            </a:r>
            <a:r>
              <a:rPr lang="pt-BR" b="1" dirty="0"/>
              <a:t>como ajudar o cliente com o seu desafio usando a Claro fixo?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9D7781F-A823-656F-DD99-C807543221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F0B2B-B77B-45A0-AEDD-D933E088FDC0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65922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92D63-2FD8-F6BA-F8D6-EBC43C8F1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F942EBA-608A-62D6-F96A-A259E95DC9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223B6E8-14BA-F466-88E4-522974F4FF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Facilitador, explique os produtos que resolvem os desafios do cliente.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1" dirty="0"/>
          </a:p>
          <a:p>
            <a:pPr defTabSz="449823">
              <a:defRPr/>
            </a:pPr>
            <a:r>
              <a:rPr lang="pt-BR" sz="1400" b="1" dirty="0">
                <a:solidFill>
                  <a:schemeClr val="bg1"/>
                </a:solidFill>
                <a:latin typeface="AMX" pitchFamily="2" charset="77"/>
                <a:ea typeface="Tahoma" panose="020B0604030504040204" pitchFamily="34" charset="0"/>
                <a:cs typeface="Segoe UI" panose="020B0502040204020203" pitchFamily="34" charset="0"/>
              </a:rPr>
              <a:t>BUSCA AUTOMÁTICA</a:t>
            </a:r>
          </a:p>
          <a:p>
            <a:pPr defTabSz="449823">
              <a:defRPr/>
            </a:pPr>
            <a:r>
              <a:rPr lang="pt-BR" sz="1200" dirty="0">
                <a:solidFill>
                  <a:schemeClr val="bg1"/>
                </a:solidFill>
                <a:latin typeface="AMX" pitchFamily="2" charset="77"/>
                <a:ea typeface="Tahoma" panose="020B0604030504040204" pitchFamily="34" charset="0"/>
                <a:cs typeface="Segoe UI" panose="020B0502040204020203" pitchFamily="34" charset="0"/>
              </a:rPr>
              <a:t>Recurso disponível para extensão de 4 ou 8 linhas.</a:t>
            </a:r>
            <a:endParaRPr lang="pt-BR" sz="1200" dirty="0">
              <a:solidFill>
                <a:schemeClr val="bg1"/>
              </a:solidFill>
              <a:latin typeface="AMX" pitchFamily="2" charset="77"/>
              <a:cs typeface="Segoe UI" panose="020B0502040204020203" pitchFamily="34" charset="0"/>
            </a:endParaRPr>
          </a:p>
          <a:p>
            <a:pPr defTabSz="449823">
              <a:defRPr/>
            </a:pPr>
            <a:r>
              <a:rPr lang="pt-BR" sz="1400" b="1" dirty="0">
                <a:solidFill>
                  <a:schemeClr val="bg1"/>
                </a:solidFill>
                <a:latin typeface="AMX" pitchFamily="2" charset="77"/>
                <a:ea typeface="Tahoma" panose="020B0604030504040204" pitchFamily="34" charset="0"/>
                <a:cs typeface="Segoe UI" panose="020B0502040204020203" pitchFamily="34" charset="0"/>
              </a:rPr>
              <a:t>PABX</a:t>
            </a:r>
          </a:p>
          <a:p>
            <a:pPr defTabSz="449823">
              <a:defRPr/>
            </a:pPr>
            <a:r>
              <a:rPr lang="pt-BR" sz="1200" dirty="0">
                <a:solidFill>
                  <a:schemeClr val="bg1"/>
                </a:solidFill>
                <a:latin typeface="AMX" pitchFamily="2" charset="77"/>
                <a:ea typeface="Tahoma" panose="020B0604030504040204" pitchFamily="34" charset="0"/>
                <a:cs typeface="Segoe UI" panose="020B0502040204020203" pitchFamily="34" charset="0"/>
              </a:rPr>
              <a:t>É um equipamento que funciona como uma central particular, que realiza a distribuição das ligações recebidas para a rede de aparelhos telefônicos da empresa.</a:t>
            </a:r>
          </a:p>
          <a:p>
            <a:pPr defTabSz="449823">
              <a:defRPr/>
            </a:pPr>
            <a:r>
              <a:rPr lang="pt-BR" sz="1400" b="1" dirty="0">
                <a:solidFill>
                  <a:schemeClr val="bg1"/>
                </a:solidFill>
                <a:latin typeface="AMX" pitchFamily="2" charset="77"/>
                <a:ea typeface="Tahoma" panose="020B0604030504040204" pitchFamily="34" charset="0"/>
                <a:cs typeface="Segoe UI" panose="020B0502040204020203" pitchFamily="34" charset="0"/>
              </a:rPr>
              <a:t>TERMINAIS POS</a:t>
            </a:r>
          </a:p>
          <a:p>
            <a:pPr defTabSz="449823">
              <a:defRPr/>
            </a:pPr>
            <a:r>
              <a:rPr lang="pt-BR" sz="1200" dirty="0">
                <a:solidFill>
                  <a:schemeClr val="bg1"/>
                </a:solidFill>
                <a:latin typeface="AMX" pitchFamily="2" charset="77"/>
                <a:ea typeface="Tahoma" panose="020B0604030504040204" pitchFamily="34" charset="0"/>
                <a:cs typeface="Segoe UI" panose="020B0502040204020203" pitchFamily="34" charset="0"/>
              </a:rPr>
              <a:t>Recurso que possibilita que o cliente use uma das</a:t>
            </a:r>
            <a:br>
              <a:rPr lang="pt-BR" sz="1200" dirty="0">
                <a:solidFill>
                  <a:schemeClr val="bg1"/>
                </a:solidFill>
                <a:latin typeface="AMX" pitchFamily="2" charset="77"/>
                <a:ea typeface="Tahoma" panose="020B0604030504040204" pitchFamily="34" charset="0"/>
                <a:cs typeface="Segoe UI" panose="020B0502040204020203" pitchFamily="34" charset="0"/>
              </a:rPr>
            </a:br>
            <a:r>
              <a:rPr lang="pt-BR" sz="1200" dirty="0">
                <a:solidFill>
                  <a:schemeClr val="bg1"/>
                </a:solidFill>
                <a:latin typeface="AMX" pitchFamily="2" charset="77"/>
                <a:ea typeface="Tahoma" panose="020B0604030504040204" pitchFamily="34" charset="0"/>
                <a:cs typeface="Segoe UI" panose="020B0502040204020203" pitchFamily="34" charset="0"/>
              </a:rPr>
              <a:t> linhas para sua maquininha de cartão de crédito.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1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F6873E5-10F3-F63C-318D-ABDD3BA810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F0B2B-B77B-45A0-AEDD-D933E088FDC0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31858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DE108-75D2-639C-4E20-4829AA5B7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9A67181-D3F7-2550-7321-C7C1CC148A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9C98348-0C44-ACA9-8C47-AB66D7FEE0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explique que SVA significa </a:t>
            </a:r>
            <a:r>
              <a:rPr lang="pt-BR" b="1" dirty="0"/>
              <a:t>Serviço de Valor Agregado</a:t>
            </a:r>
            <a:r>
              <a:rPr lang="pt-BR" dirty="0"/>
              <a:t>. É um </a:t>
            </a:r>
            <a:r>
              <a:rPr lang="pt-BR" b="0" dirty="0"/>
              <a:t>serviço extra que complementa o serviço principal, oferecendo funcionalidades adicionais para o cliente.</a:t>
            </a:r>
          </a:p>
          <a:p>
            <a:r>
              <a:rPr lang="pt-BR" b="0" dirty="0"/>
              <a:t>No caso da telefonia fixa, os </a:t>
            </a:r>
            <a:r>
              <a:rPr lang="pt-BR" b="0" dirty="0" err="1"/>
              <a:t>SVAs</a:t>
            </a:r>
            <a:r>
              <a:rPr lang="pt-BR" b="0" dirty="0"/>
              <a:t> são recursos que ampliam o uso da linha telefônica, trazendo mais utilidade, informação ou conveniência, além </a:t>
            </a:r>
            <a:r>
              <a:rPr lang="pt-BR" dirty="0"/>
              <a:t>das ligações tradicionais.</a:t>
            </a:r>
          </a:p>
          <a:p>
            <a:r>
              <a:rPr lang="pt-BR" b="1" dirty="0"/>
              <a:t>Nós trabalhamos com o SVA Áudio Notícias, que é um serviço que permite acessar notícias por meio da linha telefônica.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solidFill>
                  <a:prstClr val="black"/>
                </a:solidFill>
                <a:latin typeface="AMX" pitchFamily="2" charset="77"/>
                <a:cs typeface="Segoe UI" panose="020B0502040204020203" pitchFamily="34" charset="0"/>
              </a:rPr>
              <a:t>Explique que os dois planos possuem o serviço de notícias de áudio acessando via telefone fixo com conteúdo licenciado da Revista EXAME.</a:t>
            </a:r>
          </a:p>
          <a:p>
            <a:pPr lvl="0" algn="l"/>
            <a:r>
              <a:rPr lang="pt-BR" sz="1200" b="1" dirty="0">
                <a:solidFill>
                  <a:srgbClr val="610000"/>
                </a:solidFill>
                <a:latin typeface="AMX" pitchFamily="2" charset="77"/>
                <a:cs typeface="Segoe UI" panose="020B0502040204020203" pitchFamily="34" charset="0"/>
              </a:rPr>
              <a:t>E ainda tem CONTEÚDO PREMIUM, </a:t>
            </a:r>
            <a:r>
              <a:rPr lang="pt-BR" sz="1200" b="0" dirty="0">
                <a:solidFill>
                  <a:srgbClr val="610000"/>
                </a:solidFill>
                <a:latin typeface="AMX" pitchFamily="2" charset="77"/>
                <a:cs typeface="Segoe UI" panose="020B0502040204020203" pitchFamily="34" charset="0"/>
              </a:rPr>
              <a:t>com mais</a:t>
            </a:r>
            <a:r>
              <a:rPr lang="pt-BR" sz="1200" b="0" dirty="0">
                <a:solidFill>
                  <a:prstClr val="black"/>
                </a:solidFill>
                <a:latin typeface="AMX" pitchFamily="2" charset="77"/>
                <a:cs typeface="Segoe UI" panose="020B0502040204020203" pitchFamily="34" charset="0"/>
              </a:rPr>
              <a:t> de </a:t>
            </a:r>
            <a:r>
              <a:rPr lang="pt-BR" sz="1200" dirty="0">
                <a:solidFill>
                  <a:prstClr val="black"/>
                </a:solidFill>
                <a:latin typeface="AMX" pitchFamily="2" charset="77"/>
                <a:cs typeface="Segoe UI" panose="020B0502040204020203" pitchFamily="34" charset="0"/>
              </a:rPr>
              <a:t>100 páginas de conteúdo de qualidade: Negócios, Economia, Investimento, Responsabilidade social, Gastronomia, Entrevistas com grandes do mercado, entre outros</a:t>
            </a: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E3F6089-E414-13A1-63A1-42E38E4A74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F0B2B-B77B-45A0-AEDD-D933E088FDC0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60751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aproveite o slide de descontração e explique para os participantes que os planos têm poucas diferenças e que isso vai facilitar na hora da venda. Siga perguntando se alguém tem alguma dúvida, porque esse é um momento chave para o treinamento.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F0B2B-B77B-45A0-AEDD-D933E088FDC0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81378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Facilitador, explique que a principal diferença entre os dois planos é o número de linhas no contrato.</a:t>
            </a:r>
          </a:p>
          <a:p>
            <a:endParaRPr lang="pt-BR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>
                <a:solidFill>
                  <a:schemeClr val="bg1"/>
                </a:solidFill>
                <a:latin typeface="AMX" pitchFamily="2" charset="77"/>
                <a:cs typeface="Segoe UI" panose="020B0502040204020203" pitchFamily="34" charset="0"/>
              </a:rPr>
              <a:t>Os planos Claro fixo empresas possuem </a:t>
            </a:r>
            <a:r>
              <a:rPr lang="pt-BR" sz="1200" b="1">
                <a:solidFill>
                  <a:schemeClr val="bg1"/>
                </a:solidFill>
                <a:latin typeface="AMX" pitchFamily="2" charset="77"/>
                <a:cs typeface="Segoe UI" panose="020B0502040204020203" pitchFamily="34" charset="0"/>
              </a:rPr>
              <a:t>um número máximo de linhas</a:t>
            </a:r>
            <a:r>
              <a:rPr lang="pt-BR" sz="1200">
                <a:solidFill>
                  <a:schemeClr val="bg1"/>
                </a:solidFill>
                <a:latin typeface="AMX" pitchFamily="2" charset="77"/>
                <a:cs typeface="Segoe UI" panose="020B0502040204020203" pitchFamily="34" charset="0"/>
              </a:rPr>
              <a:t> para contratação por CPF/CNPJ: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b="1">
                <a:solidFill>
                  <a:srgbClr val="F7BA02"/>
                </a:solidFill>
                <a:latin typeface="AMX" pitchFamily="2" charset="77"/>
                <a:cs typeface="Segoe UI" panose="020B0502040204020203" pitchFamily="34" charset="0"/>
              </a:rPr>
              <a:t>2 PLANOS </a:t>
            </a:r>
            <a:r>
              <a:rPr lang="pt-BR" sz="1200">
                <a:solidFill>
                  <a:schemeClr val="bg1"/>
                </a:solidFill>
                <a:latin typeface="AMX" pitchFamily="2" charset="77"/>
                <a:cs typeface="Segoe UI" panose="020B0502040204020203" pitchFamily="34" charset="0"/>
              </a:rPr>
              <a:t>ILIMITADOS  -  2 LINHAS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b="1">
                <a:solidFill>
                  <a:srgbClr val="F7BA02"/>
                </a:solidFill>
                <a:latin typeface="AMX" pitchFamily="2" charset="77"/>
                <a:cs typeface="Segoe UI" panose="020B0502040204020203" pitchFamily="34" charset="0"/>
              </a:rPr>
              <a:t>2 PLANOS </a:t>
            </a:r>
            <a:r>
              <a:rPr lang="pt-BR" sz="1200">
                <a:solidFill>
                  <a:schemeClr val="bg1"/>
                </a:solidFill>
                <a:latin typeface="AMX" pitchFamily="2" charset="77"/>
                <a:cs typeface="Segoe UI" panose="020B0502040204020203" pitchFamily="34" charset="0"/>
              </a:rPr>
              <a:t>ILIMITADOS  -  4 LINHAS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b="1">
                <a:solidFill>
                  <a:srgbClr val="F7BA02"/>
                </a:solidFill>
                <a:latin typeface="AMX" pitchFamily="2" charset="77"/>
                <a:cs typeface="Segoe UI" panose="020B0502040204020203" pitchFamily="34" charset="0"/>
              </a:rPr>
              <a:t>2 PLANOS </a:t>
            </a:r>
            <a:r>
              <a:rPr lang="pt-BR" sz="1200">
                <a:solidFill>
                  <a:schemeClr val="bg1"/>
                </a:solidFill>
                <a:latin typeface="AMX" pitchFamily="2" charset="77"/>
                <a:cs typeface="Segoe UI" panose="020B0502040204020203" pitchFamily="34" charset="0"/>
              </a:rPr>
              <a:t>ILIMITADOS  -  8 LINHAS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sz="1200">
              <a:solidFill>
                <a:schemeClr val="bg1"/>
              </a:solidFill>
              <a:latin typeface="AMX" pitchFamily="2" charset="77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00">
                <a:solidFill>
                  <a:prstClr val="white"/>
                </a:solidFill>
                <a:latin typeface="AMX Medium" pitchFamily="2" charset="77"/>
                <a:cs typeface="Segoe UI" panose="020B0502040204020203" pitchFamily="34" charset="0"/>
              </a:rPr>
              <a:t>A contratação de até 16 linhas (8 + 8) é válida apenas para a tecnologia HFC.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sz="1200">
              <a:solidFill>
                <a:prstClr val="white"/>
              </a:solidFill>
              <a:latin typeface="AMX Medium" pitchFamily="2" charset="77"/>
              <a:cs typeface="Segoe UI" panose="020B05020402040202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1200">
                <a:solidFill>
                  <a:prstClr val="white"/>
                </a:solidFill>
                <a:latin typeface="AMX Medium" pitchFamily="2" charset="77"/>
                <a:cs typeface="Segoe UI" panose="020B0502040204020203" pitchFamily="34" charset="0"/>
              </a:rPr>
              <a:t>Tecnologia HFC: </a:t>
            </a:r>
            <a:r>
              <a:rPr lang="pt-BR"/>
              <a:t>é uma rede de telecomunicações que combina fibra óptica (da central até o bairro) e cabos coaxiais (do bairro até a casa do cliente)</a:t>
            </a:r>
            <a:r>
              <a:rPr lang="pt-BR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endParaRPr lang="pt-BR" sz="1200">
              <a:solidFill>
                <a:schemeClr val="bg1"/>
              </a:solidFill>
              <a:latin typeface="AMX" pitchFamily="2" charset="77"/>
              <a:cs typeface="Segoe UI" panose="020B0502040204020203" pitchFamily="34" charset="0"/>
            </a:endParaRP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F0B2B-B77B-45A0-AEDD-D933E088FDC0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69722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F0B2B-B77B-45A0-AEDD-D933E088FDC0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05433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primeiro, destaque as </a:t>
            </a:r>
            <a:r>
              <a:rPr lang="pt-BR" b="1" dirty="0"/>
              <a:t>aplicações no dia a dia do negócio</a:t>
            </a:r>
            <a:r>
              <a:rPr lang="pt-BR" dirty="0"/>
              <a:t>. </a:t>
            </a:r>
          </a:p>
          <a:p>
            <a:r>
              <a:rPr lang="pt-BR" dirty="0"/>
              <a:t>O telefone fixo ainda é muito usado por empresas para receber agendamentos, reservas, pedidos e atender clientes. Muitos consumidores preferem ligar diretamente para resolver algo rápido, e ter uma linha fixa organizada evita perda de oportunidades de venda.</a:t>
            </a:r>
          </a:p>
          <a:p>
            <a:endParaRPr lang="pt-BR" dirty="0"/>
          </a:p>
          <a:p>
            <a:r>
              <a:rPr lang="pt-BR" dirty="0"/>
              <a:t>Em seguida, explique as </a:t>
            </a:r>
            <a:r>
              <a:rPr lang="pt-BR" b="1" dirty="0"/>
              <a:t>vantagens para o negócio</a:t>
            </a:r>
            <a:r>
              <a:rPr lang="pt-BR" dirty="0"/>
              <a:t>. O telefone fixo transmite maior credibilidade e profissionalismo para a empresa, além de ajudar no controle de custos de comunicação e manter um canal de atendimento estruturado.</a:t>
            </a:r>
          </a:p>
          <a:p>
            <a:endParaRPr lang="pt-BR" dirty="0"/>
          </a:p>
          <a:p>
            <a:r>
              <a:rPr lang="pt-BR" dirty="0"/>
              <a:t>Por fim, apresente os </a:t>
            </a:r>
            <a:r>
              <a:rPr lang="pt-BR" b="1" dirty="0"/>
              <a:t>benefícios práticos da solução</a:t>
            </a:r>
            <a:r>
              <a:rPr lang="pt-BR" dirty="0"/>
              <a:t>. O cliente pode adquirir extensões para atender mais ligações, usar serviços inteligentes como identificador de chamadas ou chamada em espera, e integrar a linha com equipamentos empresariais como PABX ou terminais POS de maquininhas de cartão.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F0B2B-B77B-45A0-AEDD-D933E088FDC0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95933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Facilitador, contextualize a atividade. Dê play na ligação da Ana. </a:t>
            </a:r>
            <a:r>
              <a:rPr lang="pt-BR" sz="1200" dirty="0"/>
              <a:t> Ela relata um problema que é resolvido com a Claro fixo. Peça para os participantes prestarem atenção, pois deverão escolher a escolha que melhor representa um argumento de venda eficaz. </a:t>
            </a:r>
          </a:p>
          <a:p>
            <a:endParaRPr lang="pt-BR" dirty="0"/>
          </a:p>
          <a:p>
            <a:r>
              <a:rPr lang="pt-BR" dirty="0"/>
              <a:t>Fala da Ana:</a:t>
            </a:r>
          </a:p>
          <a:p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solidFill>
                  <a:schemeClr val="tx1"/>
                </a:solidFill>
              </a:rPr>
              <a:t>“João, percebo que alguns pacientes ainda preferem ligar para tirar dúvidas ou agendar consultas, mas às vezes acabo perdendo essas ligações porque o celular está ocupado. Isso atrapalha o atendimento e me faz pensar que preciso melhorar meu atendimento telefônico.”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F0B2B-B77B-45A0-AEDD-D933E088FDC0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15327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abra uma votação no chat e deixe que os participantes compartilhem as suas opiniões. </a:t>
            </a:r>
            <a:endParaRPr lang="pt-BR" sz="1200" dirty="0"/>
          </a:p>
          <a:p>
            <a:pPr>
              <a:buNone/>
            </a:pPr>
            <a:r>
              <a:rPr lang="pt-BR" sz="1200" b="1" dirty="0"/>
              <a:t>Qual abordagem demonstra um bom argumento de venda do Claro Fixo?</a:t>
            </a:r>
            <a:endParaRPr lang="pt-BR" sz="1200" dirty="0"/>
          </a:p>
          <a:p>
            <a:endParaRPr lang="pt-BR" dirty="0"/>
          </a:p>
          <a:p>
            <a:pPr marL="342900" indent="-342900">
              <a:buAutoNum type="alphaUcParenR"/>
            </a:pPr>
            <a:r>
              <a:rPr lang="pt-BR" dirty="0"/>
              <a:t>“O nosso serviço vai te ajudar no </a:t>
            </a:r>
            <a:r>
              <a:rPr lang="pt-BR" b="1" dirty="0"/>
              <a:t>organização da sua clinica</a:t>
            </a:r>
            <a:r>
              <a:rPr lang="pt-BR" dirty="0"/>
              <a:t>. Permitindo que eles entrem em contato para </a:t>
            </a:r>
            <a:r>
              <a:rPr lang="pt-BR" b="1" dirty="0"/>
              <a:t>agendamentos, reservas, pedidos ou tirar dúvidas</a:t>
            </a:r>
            <a:r>
              <a:rPr lang="pt-BR" dirty="0"/>
              <a:t>. Além disso, transmite mais </a:t>
            </a:r>
            <a:r>
              <a:rPr lang="pt-BR" b="1" dirty="0"/>
              <a:t>credibilidade</a:t>
            </a:r>
            <a:r>
              <a:rPr lang="pt-BR" dirty="0"/>
              <a:t> para o negócio e oferece </a:t>
            </a:r>
            <a:r>
              <a:rPr lang="pt-BR" b="1" dirty="0"/>
              <a:t>extensões e serviços inteligentes</a:t>
            </a:r>
            <a:r>
              <a:rPr lang="pt-BR" dirty="0"/>
              <a:t>, que facilitam o atendimento.”</a:t>
            </a:r>
          </a:p>
          <a:p>
            <a:pPr marL="342900" indent="-342900">
              <a:buAutoNum type="alphaUcParenR"/>
            </a:pPr>
            <a:endParaRPr lang="pt-BR" dirty="0"/>
          </a:p>
          <a:p>
            <a:pPr marL="342900" indent="-342900">
              <a:buAutoNum type="alphaUcParenR"/>
            </a:pPr>
            <a:r>
              <a:rPr lang="pt-BR" dirty="0"/>
              <a:t>“O Claro Fixo é um telefone que funciona por </a:t>
            </a:r>
            <a:r>
              <a:rPr lang="pt-BR" b="1" dirty="0"/>
              <a:t>cabo ou fibra</a:t>
            </a:r>
            <a:r>
              <a:rPr lang="pt-BR" dirty="0"/>
              <a:t> e possui diferentes planos.</a:t>
            </a:r>
            <a:br>
              <a:rPr lang="pt-BR" dirty="0"/>
            </a:br>
            <a:r>
              <a:rPr lang="pt-BR" dirty="0"/>
              <a:t>Dependendo da tecnologia, é possível ter mais de uma linha e diferentes regras de tarifação.”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F0B2B-B77B-45A0-AEDD-D933E088FDC0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43314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compartilhe a resposta certa. Letra A.</a:t>
            </a:r>
          </a:p>
          <a:p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Explique que a resposta certa utiliza </a:t>
            </a:r>
            <a:r>
              <a:rPr lang="pt-BR" b="1" dirty="0"/>
              <a:t>aplicações, vantagens e benefícios do serviço</a:t>
            </a:r>
            <a:r>
              <a:rPr lang="pt-BR" dirty="0"/>
              <a:t>, como atendimento ao cliente, credibilidade, extensões e serviços inteligentes, que são argumentos apresentados no material de Claro Fixo.</a:t>
            </a:r>
          </a:p>
          <a:p>
            <a:endParaRPr lang="pt-BR" dirty="0"/>
          </a:p>
          <a:p>
            <a:r>
              <a:rPr lang="pt-BR" dirty="0"/>
              <a:t>Enquanto, a letra B apresenta apenas </a:t>
            </a:r>
            <a:r>
              <a:rPr lang="pt-BR" b="1" dirty="0"/>
              <a:t>informações técnicas</a:t>
            </a:r>
            <a:r>
              <a:rPr lang="pt-BR" dirty="0"/>
              <a:t>, sem relacionar o produto à necessidade da cliente.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F0B2B-B77B-45A0-AEDD-D933E088FDC0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6794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/>
              <a:t>Facilitador: </a:t>
            </a:r>
            <a:r>
              <a:rPr lang="pt-BR" b="0"/>
              <a:t>Apresentar o mapa das categorias com a história a seguir. </a:t>
            </a:r>
            <a:r>
              <a:rPr lang="pt-BR" b="1">
                <a:highlight>
                  <a:srgbClr val="FFFF00"/>
                </a:highlight>
              </a:rPr>
              <a:t>Caso os participantes do treinamento já tenham visto o mapa, ocultar slide.</a:t>
            </a:r>
            <a:endParaRPr lang="pt-BR"/>
          </a:p>
          <a:p>
            <a:endParaRPr lang="pt-BR" b="1"/>
          </a:p>
          <a:p>
            <a:r>
              <a:rPr lang="pt-BR"/>
              <a:t>Toda empresa é um organismo vivo: ela precisa se comunicar, operar, proteger seus dados, evoluir e crescer com segurança. Cada decisão é uma peça que sustenta esse movimento — e é exatamente aqui que entram os produtos da </a:t>
            </a:r>
            <a:r>
              <a:rPr lang="pt-BR" b="0"/>
              <a:t>Claro empresas.</a:t>
            </a:r>
          </a:p>
          <a:p>
            <a:endParaRPr lang="pt-BR"/>
          </a:p>
          <a:p>
            <a:r>
              <a:rPr lang="pt-BR"/>
              <a:t>Para simplificar esse universo de possibilidades, a </a:t>
            </a:r>
            <a:r>
              <a:rPr lang="pt-BR" b="0"/>
              <a:t>Claro empresas </a:t>
            </a:r>
            <a:r>
              <a:rPr lang="pt-BR"/>
              <a:t>organiza seu portfólio em um mapa que ajuda a localizar os serviços de acordo com o que a empresa do cliente realmente precisa. </a:t>
            </a:r>
            <a:r>
              <a:rPr lang="pt-BR" b="0"/>
              <a:t>Ele é dividido </a:t>
            </a:r>
            <a:r>
              <a:rPr lang="pt-BR"/>
              <a:t>em duas grandes forças que sustentam a transformação dos negócios: Conectividade e Soluções Digitais.</a:t>
            </a:r>
          </a:p>
          <a:p>
            <a:endParaRPr lang="pt-BR"/>
          </a:p>
          <a:p>
            <a:r>
              <a:rPr lang="pt-BR"/>
              <a:t>De um lado, a categoria Conectividade, que conecta pessoas, unidades, sistemas e operações. Do outro, </a:t>
            </a:r>
            <a:r>
              <a:rPr lang="pt-BR" b="0"/>
              <a:t>Soluções Digitais, que impulsiona a produtividade</a:t>
            </a:r>
            <a:r>
              <a:rPr lang="pt-BR"/>
              <a:t>, segurança, inteligência e inovação. Juntas, essas duas categorias formam um ecossistema completo, pensado para atender </a:t>
            </a:r>
            <a:r>
              <a:rPr lang="pt-BR" b="0" err="1"/>
              <a:t>PMEs</a:t>
            </a:r>
            <a:r>
              <a:rPr lang="pt-BR" b="0"/>
              <a:t> </a:t>
            </a:r>
            <a:r>
              <a:rPr lang="pt-BR"/>
              <a:t>de forma estratégica, integrada e sob medida.</a:t>
            </a:r>
          </a:p>
          <a:p>
            <a:endParaRPr lang="pt-BR"/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44DF64-E037-4A24-B4A3-EAE921BB35F8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98343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7F2ABD-CDC1-47A2-B8A7-674935B0C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F26AFF2-C0FA-9ADF-17E3-67583B2348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D857391-87A1-0AA8-6249-46000B49C8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Facilitador, contextualize a atividade. Dê play na ligação da Ana. </a:t>
            </a:r>
            <a:r>
              <a:rPr lang="pt-BR" sz="1200" dirty="0"/>
              <a:t> Ela relata um problema que é resolvido com a Claro fixo. Peça para os participantes prestarem atenção, pois deverão escolher a escolha que melhor representa um argumento de venda eficaz. </a:t>
            </a:r>
          </a:p>
          <a:p>
            <a:endParaRPr lang="pt-BR" dirty="0"/>
          </a:p>
          <a:p>
            <a:r>
              <a:rPr lang="pt-BR" dirty="0"/>
              <a:t>Fala do Igor:</a:t>
            </a:r>
          </a:p>
          <a:p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“João, aqui na pizzaria a gente recebe muitos pedidos por telefone, principalmente à noite.</a:t>
            </a:r>
            <a:br>
              <a:rPr lang="pt-BR" dirty="0"/>
            </a:br>
            <a:r>
              <a:rPr lang="pt-BR" dirty="0"/>
              <a:t>Mas às vezes a linha fica ocupada e os clientes não conseguem falar com a gente.</a:t>
            </a:r>
            <a:br>
              <a:rPr lang="pt-BR" dirty="0"/>
            </a:br>
            <a:r>
              <a:rPr lang="pt-BR" dirty="0"/>
              <a:t>Acho que estou perdendo vendas por causa disso.”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A8FB8F8-6F55-C44D-5B37-16038E2E0C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F0B2B-B77B-45A0-AEDD-D933E088FDC0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26171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CE36B-5A36-C5E3-D31A-55DD8561D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7A27969-20A7-BFBB-0C6A-4A044BE996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533120C-7F6F-0EBC-BDF4-38B84E82A6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abra uma votação no chat e deixe que os participantes compartilhem as suas opiniões. </a:t>
            </a:r>
          </a:p>
          <a:p>
            <a:pPr>
              <a:buNone/>
            </a:pPr>
            <a:endParaRPr lang="pt-BR" sz="1200" dirty="0"/>
          </a:p>
          <a:p>
            <a:pPr>
              <a:buNone/>
            </a:pPr>
            <a:r>
              <a:rPr lang="pt-BR" sz="1200" b="1" dirty="0"/>
              <a:t>Qual abordagem demonstra um bom argumento de venda do Claro Fixo?</a:t>
            </a:r>
            <a:endParaRPr lang="pt-BR" sz="1200" dirty="0"/>
          </a:p>
          <a:p>
            <a:endParaRPr lang="pt-BR" dirty="0"/>
          </a:p>
          <a:p>
            <a:pPr marL="342900" indent="-342900">
              <a:buAutoNum type="alphaUcParenR"/>
            </a:pPr>
            <a:r>
              <a:rPr lang="pt-BR" dirty="0"/>
              <a:t>“O nosso serviço pode ajudar no recebimento de pedidos e no atendimento dos seus clientes. Com mais linhas e extensões, você consegue atender mais ligações ao mesmo tempo. E o telefone fixo traz mais credibilidade para o seu negócio e conta com serviços inteligentes que facilitam o atendimento.”</a:t>
            </a:r>
          </a:p>
          <a:p>
            <a:pPr marL="342900" indent="-342900">
              <a:buAutoNum type="alphaUcParenR"/>
            </a:pPr>
            <a:endParaRPr lang="pt-BR" dirty="0"/>
          </a:p>
          <a:p>
            <a:pPr marL="342900" indent="-342900">
              <a:buAutoNum type="alphaUcParenR"/>
            </a:pPr>
            <a:r>
              <a:rPr lang="pt-BR" dirty="0"/>
              <a:t>“O Claro Fixo é um serviço de telefonia que funciona com diferentes tecnologias e possui planos com regras específicas de tarifação. Dependendo da configuração, é possível contratar mais linhas.”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D458112-4614-E079-F82B-40D47DAAA3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F0B2B-B77B-45A0-AEDD-D933E088FDC0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05425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3775A-BD6B-E56E-2574-B900145C6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F2F14B8-260E-29D1-B7F1-60BD4F7F86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B5963A1-097A-D04B-35F4-0A64B42AF4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compartilhe a resposta certa. Letra A.</a:t>
            </a:r>
          </a:p>
          <a:p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Explique que a resposta certa utiliza </a:t>
            </a:r>
            <a:r>
              <a:rPr lang="pt-BR" b="1" dirty="0"/>
              <a:t>aplicações, vantagens e benefícios do serviço</a:t>
            </a:r>
            <a:r>
              <a:rPr lang="pt-BR" dirty="0"/>
              <a:t>, como atendimento ao cliente, credibilidade, extensões e serviços inteligentes, que são argumentos apresentados no material de Claro Fixo.</a:t>
            </a:r>
          </a:p>
          <a:p>
            <a:endParaRPr lang="pt-BR" dirty="0"/>
          </a:p>
          <a:p>
            <a:r>
              <a:rPr lang="pt-BR" dirty="0"/>
              <a:t>Enquanto, a letra B apresenta apenas </a:t>
            </a:r>
            <a:r>
              <a:rPr lang="pt-BR" b="1" dirty="0"/>
              <a:t>informações técnicas</a:t>
            </a:r>
            <a:r>
              <a:rPr lang="pt-BR" dirty="0"/>
              <a:t>, sem relacionar o produto à necessidade da cliente.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A25979B-0CAA-0D53-50CA-94BE215D45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F0B2B-B77B-45A0-AEDD-D933E088FDC0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46555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1DAFD-25E5-E9C2-D81E-C405BA429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1186D85-A92D-6647-B957-1533FFBE66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480E192-7777-6FDD-751A-4ED60B52B7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Facilitador, contextualize a atividade. Dê play na ligação da Ana. </a:t>
            </a:r>
            <a:r>
              <a:rPr lang="pt-BR" sz="1200" dirty="0"/>
              <a:t> Ela relata um problema que é resolvido com a Claro fixo. Peça para os participantes prestarem atenção, pois deverão escolher a escolha que melhor representa um argumento de venda eficaz. </a:t>
            </a:r>
          </a:p>
          <a:p>
            <a:endParaRPr lang="pt-BR" dirty="0"/>
          </a:p>
          <a:p>
            <a:r>
              <a:rPr lang="pt-BR" dirty="0"/>
              <a:t>Fala da Fabi:</a:t>
            </a:r>
          </a:p>
          <a:p>
            <a:endParaRPr lang="pt-BR" dirty="0"/>
          </a:p>
          <a:p>
            <a:r>
              <a:rPr lang="pt-BR" dirty="0"/>
              <a:t>“João, eu uso só celular aqui no escritório, mas sinto que isso não passa muita credibilidade para os meus clientes.</a:t>
            </a:r>
            <a:br>
              <a:rPr lang="pt-BR" dirty="0"/>
            </a:br>
            <a:r>
              <a:rPr lang="pt-BR" dirty="0"/>
              <a:t>Além disso, às vezes fica difícil organizar as ligações no dia a dia.”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0F2DAF8-88DB-E7B3-2835-1ADA119D61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F0B2B-B77B-45A0-AEDD-D933E088FDC0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42444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06184-493C-EB02-F565-8E8564A1D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4E799B9-1755-721E-B250-941B048AA5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34BE230-3E57-AE9D-1C4C-C69849CA8C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abra uma votação no chat e deixe que os participantes compartilhem as suas opiniões. </a:t>
            </a:r>
          </a:p>
          <a:p>
            <a:pPr>
              <a:buNone/>
            </a:pPr>
            <a:endParaRPr lang="pt-BR" sz="1200" dirty="0"/>
          </a:p>
          <a:p>
            <a:pPr>
              <a:buNone/>
            </a:pPr>
            <a:r>
              <a:rPr lang="pt-BR" sz="1200" b="1" dirty="0"/>
              <a:t>Qual abordagem demonstra um bom argumento de venda do Claro Fixo?</a:t>
            </a:r>
            <a:endParaRPr lang="pt-BR" sz="1200" dirty="0"/>
          </a:p>
          <a:p>
            <a:endParaRPr lang="pt-BR" dirty="0"/>
          </a:p>
          <a:p>
            <a:pPr marL="342900" indent="-342900">
              <a:buAutoNum type="alphaUcParenR"/>
            </a:pPr>
            <a:r>
              <a:rPr lang="pt-BR" dirty="0"/>
              <a:t>“O nosso serviço vai te ajudar no </a:t>
            </a:r>
            <a:r>
              <a:rPr lang="pt-BR" b="1" dirty="0"/>
              <a:t>organização da sua clinica</a:t>
            </a:r>
            <a:r>
              <a:rPr lang="pt-BR" dirty="0"/>
              <a:t>. Permitindo que eles entrem em contato para </a:t>
            </a:r>
            <a:r>
              <a:rPr lang="pt-BR" b="1" dirty="0"/>
              <a:t>agendamentos, reservas, pedidos ou tirar dúvidas</a:t>
            </a:r>
            <a:r>
              <a:rPr lang="pt-BR" dirty="0"/>
              <a:t>. Além disso, transmite mais </a:t>
            </a:r>
            <a:r>
              <a:rPr lang="pt-BR" b="1" dirty="0"/>
              <a:t>credibilidade</a:t>
            </a:r>
            <a:r>
              <a:rPr lang="pt-BR" dirty="0"/>
              <a:t> para o negócio e oferece </a:t>
            </a:r>
            <a:r>
              <a:rPr lang="pt-BR" b="1" dirty="0"/>
              <a:t>extensões e serviços inteligentes</a:t>
            </a:r>
            <a:r>
              <a:rPr lang="pt-BR" dirty="0"/>
              <a:t>, que facilitam o atendimento.”</a:t>
            </a:r>
          </a:p>
          <a:p>
            <a:pPr marL="342900" indent="-342900">
              <a:buAutoNum type="alphaUcParenR"/>
            </a:pPr>
            <a:endParaRPr lang="pt-BR" dirty="0"/>
          </a:p>
          <a:p>
            <a:pPr marL="342900" indent="-342900">
              <a:buAutoNum type="alphaUcParenR"/>
            </a:pPr>
            <a:r>
              <a:rPr lang="pt-BR" dirty="0"/>
              <a:t>“O Claro Fixo é um telefone que funciona por </a:t>
            </a:r>
            <a:r>
              <a:rPr lang="pt-BR" b="1" dirty="0"/>
              <a:t>cabo ou fibra</a:t>
            </a:r>
            <a:r>
              <a:rPr lang="pt-BR" dirty="0"/>
              <a:t> e possui diferentes planos.</a:t>
            </a:r>
            <a:br>
              <a:rPr lang="pt-BR" dirty="0"/>
            </a:br>
            <a:r>
              <a:rPr lang="pt-BR" dirty="0"/>
              <a:t>Dependendo da tecnologia, é possível ter mais de uma linha e diferentes regras de tarifação.”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0F9D06D-1BD8-8248-D611-530C737E6C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F0B2B-B77B-45A0-AEDD-D933E088FDC0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32369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00CE7-E52A-8A20-A1B7-2681D4E52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5DA649C-8ADF-9194-47AA-FF5921B342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9C6ED5A-BD1A-46D2-3D80-71DABA8CDC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compartilhe a resposta certa. Letra B.</a:t>
            </a:r>
          </a:p>
          <a:p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Explique que a resposta certa utiliza </a:t>
            </a:r>
            <a:r>
              <a:rPr lang="pt-BR" b="1" dirty="0"/>
              <a:t>aplicações, vantagens e benefícios do serviço</a:t>
            </a:r>
            <a:r>
              <a:rPr lang="pt-BR" dirty="0"/>
              <a:t>, como atendimento ao cliente, credibilidade, extensões e serviços inteligentes, que são argumentos apresentados no material de Claro Fixo.</a:t>
            </a:r>
          </a:p>
          <a:p>
            <a:endParaRPr lang="pt-BR" dirty="0"/>
          </a:p>
          <a:p>
            <a:r>
              <a:rPr lang="pt-BR" dirty="0"/>
              <a:t>Enquanto, a letra A apresenta apenas </a:t>
            </a:r>
            <a:r>
              <a:rPr lang="pt-BR" b="1" dirty="0"/>
              <a:t>informações técnicas</a:t>
            </a:r>
            <a:r>
              <a:rPr lang="pt-BR" dirty="0"/>
              <a:t>, sem relacionar o produto à necessidade da cliente.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9843CE0-32F9-94AE-5C17-B81713ECE1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F0B2B-B77B-45A0-AEDD-D933E088FDC0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54492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08065-966D-B5A3-5A36-AEDC983B3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690160B-9C6D-FCC4-8171-2DFB6EA107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B70BCCE-1492-F0B6-CD50-63BAAF788C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traga um alívio no texto. Chegou a hora de finalizar o treinamento e todos ficam felizes com mais uma etapa se finalizando. Certo? Passe essa mensagem aos participantes e abra a oportunidade de tiraram as últimas dúvidas do treinamento. 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0505060-6E7C-6009-DB93-79F8E18B18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A86BF-C434-4530-929B-BBD1B7738E75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3765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relembre brevemente os tópicos trabalhados e finalize o treinamento.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A86BF-C434-4530-929B-BBD1B7738E75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8822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/>
              <a:t>Facilitador: </a:t>
            </a:r>
            <a:r>
              <a:rPr lang="pt-BR" b="0"/>
              <a:t>Siga explicando o mapa das categorias, agora apresentando brevemente as subcategorias. </a:t>
            </a:r>
            <a:r>
              <a:rPr lang="pt-BR" b="1">
                <a:highlight>
                  <a:srgbClr val="FFFF00"/>
                </a:highlight>
              </a:rPr>
              <a:t>Caso os participantes do treinamento já tenham visto o mapa, ocultar slide.</a:t>
            </a:r>
            <a:endParaRPr lang="pt-BR"/>
          </a:p>
          <a:p>
            <a:endParaRPr lang="pt-BR" b="1"/>
          </a:p>
          <a:p>
            <a:r>
              <a:rPr lang="pt-BR"/>
              <a:t>As categorias de Conectividade e Soluções Digitais se desdobram em subcategorias que organizam os produtos do portfólio de acordo com </a:t>
            </a:r>
            <a:r>
              <a:rPr lang="pt-BR" b="0"/>
              <a:t>a área de demanda dos clientes, facilitando a identificação rápida da solução mais adequada para cada cenário.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44DF64-E037-4A24-B4A3-EAE921BB35F8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1684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/>
              <a:t>Facilitador: </a:t>
            </a:r>
            <a:r>
              <a:rPr lang="pt-BR" b="0"/>
              <a:t>Apresentar a subcategoria do treinamento.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Conheça a subcategoria </a:t>
            </a:r>
            <a:r>
              <a:rPr lang="pt-BR" b="1"/>
              <a:t>Fixa</a:t>
            </a:r>
            <a:r>
              <a:rPr lang="pt-BR"/>
              <a:t>, que reúne soluções de conectividade e entretenimento corporativo voltadas a garantir comunicação estável, acesso à internet de alta qualidade e experiências digitais integradas para diferentes ambientes de negócio.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1"/>
          </a:p>
          <a:p>
            <a:endParaRPr lang="pt-BR"/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44DF64-E037-4A24-B4A3-EAE921BB35F8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9376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Facilitador, </a:t>
            </a:r>
            <a:r>
              <a:rPr lang="pt-BR" dirty="0"/>
              <a:t>inicie a conversa sobre telefonia fixa, fazendo essa provocação e na sequência, aperte o play para que eles ouçam o mini podcast que criamos, que contextualiza a importância da telefonia fixa, mesmo nos dias de hoje!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F0B2B-B77B-45A0-AEDD-D933E088FDC0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26271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e</a:t>
            </a:r>
            <a:r>
              <a:rPr lang="pt-BR" b="0" dirty="0"/>
              <a:t>xplique que a Claro fixo </a:t>
            </a:r>
            <a:r>
              <a:rPr lang="pt-BR" dirty="0"/>
              <a:t>é o</a:t>
            </a:r>
            <a:r>
              <a:rPr lang="pt-BR" b="0" dirty="0"/>
              <a:t> </a:t>
            </a:r>
            <a:r>
              <a:rPr lang="pt-BR" dirty="0"/>
              <a:t>telefone fixo corporativo que a Claro empresas oferece, ele</a:t>
            </a:r>
            <a:r>
              <a:rPr lang="pt-BR" b="0" dirty="0"/>
              <a:t> </a:t>
            </a:r>
            <a:r>
              <a:rPr lang="pt-BR" dirty="0"/>
              <a:t>permite às empresas manter um canal de comunicação estável e dedicado para receber e realizar ligações, garantindo maior organização no atendimento e facilitando o contato entre clientes, parceiros e a empresa.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F0B2B-B77B-45A0-AEDD-D933E088FDC0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5003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explique as duas soluções que formam a Claro fixo. </a:t>
            </a:r>
          </a:p>
          <a:p>
            <a:endParaRPr lang="pt-BR" dirty="0"/>
          </a:p>
          <a:p>
            <a:r>
              <a:rPr lang="pt-BR" b="1" dirty="0"/>
              <a:t>Claro fixo empresas GPON: </a:t>
            </a:r>
            <a:r>
              <a:rPr lang="pt-BR" sz="1200" dirty="0">
                <a:solidFill>
                  <a:schemeClr val="tx1"/>
                </a:solidFill>
                <a:latin typeface="AMX" pitchFamily="2" charset="77"/>
                <a:cs typeface="Segoe UI" panose="020B0502040204020203" pitchFamily="34" charset="0"/>
              </a:rPr>
              <a:t>É a solução de telefonia fixa que utiliza a tecnologia de </a:t>
            </a:r>
            <a:r>
              <a:rPr lang="pt-BR" sz="1200" b="1" dirty="0">
                <a:solidFill>
                  <a:schemeClr val="tx1"/>
                </a:solidFill>
                <a:latin typeface="AMX" pitchFamily="2" charset="77"/>
                <a:cs typeface="Segoe UI" panose="020B0502040204020203" pitchFamily="34" charset="0"/>
              </a:rPr>
              <a:t>fibra ótica </a:t>
            </a:r>
            <a:r>
              <a:rPr lang="pt-BR" sz="1200" dirty="0">
                <a:solidFill>
                  <a:schemeClr val="tx1"/>
                </a:solidFill>
                <a:latin typeface="AMX" pitchFamily="2" charset="77"/>
                <a:cs typeface="Segoe UI" panose="020B0502040204020203" pitchFamily="34" charset="0"/>
              </a:rPr>
              <a:t>- GPON (Gigabit Passive </a:t>
            </a:r>
            <a:r>
              <a:rPr lang="pt-BR" sz="1200" dirty="0" err="1">
                <a:solidFill>
                  <a:schemeClr val="tx1"/>
                </a:solidFill>
                <a:latin typeface="AMX" pitchFamily="2" charset="77"/>
                <a:cs typeface="Segoe UI" panose="020B0502040204020203" pitchFamily="34" charset="0"/>
              </a:rPr>
              <a:t>Optical</a:t>
            </a:r>
            <a:r>
              <a:rPr lang="pt-BR" sz="1200" dirty="0">
                <a:solidFill>
                  <a:schemeClr val="tx1"/>
                </a:solidFill>
                <a:latin typeface="AMX" pitchFamily="2" charset="77"/>
                <a:cs typeface="Segoe UI" panose="020B0502040204020203" pitchFamily="34" charset="0"/>
              </a:rPr>
              <a:t> Network) - que permite a transmissão e recebimento de dados através de uma fibra até a empresa do cliente. </a:t>
            </a:r>
            <a:r>
              <a:rPr lang="pt-BR" sz="1200" b="1" dirty="0">
                <a:solidFill>
                  <a:schemeClr val="tx1"/>
                </a:solidFill>
                <a:latin typeface="AMX" pitchFamily="2" charset="77"/>
                <a:cs typeface="Segoe UI" panose="020B0502040204020203" pitchFamily="34" charset="0"/>
              </a:rPr>
              <a:t>O diferencial: </a:t>
            </a:r>
            <a:r>
              <a:rPr lang="pt-BR" sz="1200" dirty="0">
                <a:solidFill>
                  <a:schemeClr val="tx1"/>
                </a:solidFill>
                <a:latin typeface="AMX" pitchFamily="2" charset="77"/>
                <a:cs typeface="Segoe UI" panose="020B0502040204020203" pitchFamily="34" charset="0"/>
              </a:rPr>
              <a:t>ele </a:t>
            </a:r>
            <a:r>
              <a:rPr lang="pt-BR" dirty="0"/>
              <a:t>proporciona </a:t>
            </a:r>
            <a:r>
              <a:rPr lang="pt-BR" b="1" dirty="0"/>
              <a:t>maior estabilidade e qualidade na transmissão de dados e voz</a:t>
            </a:r>
            <a:r>
              <a:rPr lang="pt-BR" dirty="0"/>
              <a:t>, pois a conexão chega até a empresa por meio de fibra.</a:t>
            </a:r>
            <a:endParaRPr lang="pt-BR" sz="1200" dirty="0">
              <a:solidFill>
                <a:schemeClr val="tx1"/>
              </a:solidFill>
              <a:latin typeface="AMX" pitchFamily="2" charset="77"/>
              <a:cs typeface="Segoe UI" panose="020B0502040204020203" pitchFamily="34" charset="0"/>
            </a:endParaRPr>
          </a:p>
          <a:p>
            <a:endParaRPr lang="pt-BR" sz="1200" dirty="0">
              <a:solidFill>
                <a:schemeClr val="tx1"/>
              </a:solidFill>
              <a:latin typeface="AMX" pitchFamily="2" charset="77"/>
              <a:cs typeface="Segoe UI" panose="020B0502040204020203" pitchFamily="34" charset="0"/>
            </a:endParaRPr>
          </a:p>
          <a:p>
            <a:r>
              <a:rPr lang="pt-BR" sz="1200" b="1" dirty="0">
                <a:solidFill>
                  <a:schemeClr val="tx1"/>
                </a:solidFill>
                <a:latin typeface="AMX" pitchFamily="2" charset="77"/>
                <a:cs typeface="Segoe UI" panose="020B0502040204020203" pitchFamily="34" charset="0"/>
              </a:rPr>
              <a:t>Claro fixo empresas</a:t>
            </a:r>
            <a:r>
              <a:rPr lang="pt-BR" sz="1200" dirty="0">
                <a:solidFill>
                  <a:schemeClr val="tx1"/>
                </a:solidFill>
                <a:latin typeface="AMX" pitchFamily="2" charset="77"/>
                <a:cs typeface="Segoe UI" panose="020B0502040204020203" pitchFamily="34" charset="0"/>
              </a:rPr>
              <a:t>: É a solução de telefonia fixa que utiliza o </a:t>
            </a:r>
            <a:r>
              <a:rPr lang="pt-BR" sz="1200" b="1" dirty="0">
                <a:solidFill>
                  <a:schemeClr val="tx1"/>
                </a:solidFill>
                <a:latin typeface="AMX" pitchFamily="2" charset="77"/>
                <a:cs typeface="Segoe UI" panose="020B0502040204020203" pitchFamily="34" charset="0"/>
              </a:rPr>
              <a:t>cabo</a:t>
            </a:r>
            <a:r>
              <a:rPr lang="pt-BR" sz="1200" dirty="0">
                <a:solidFill>
                  <a:schemeClr val="tx1"/>
                </a:solidFill>
                <a:latin typeface="AMX" pitchFamily="2" charset="77"/>
                <a:cs typeface="Segoe UI" panose="020B0502040204020203" pitchFamily="34" charset="0"/>
              </a:rPr>
              <a:t> para transmissão e recebimento de dados até a empresa do cliente. A tecnologia dessa solução usa o </a:t>
            </a:r>
            <a:r>
              <a:rPr lang="pt-BR" b="1" dirty="0"/>
              <a:t>cabo coaxial</a:t>
            </a:r>
            <a:r>
              <a:rPr lang="pt-BR" dirty="0"/>
              <a:t>, sendo uma solução eficiente para telefonia fixa nas regiões onde essa infraestrutura está disponível, garantindo comunicação estável para o negócio.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F0B2B-B77B-45A0-AEDD-D933E088FDC0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66740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9A9F0-DE7B-2CAB-BCAA-3C59CD66F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693978C-B339-2C86-B65A-BE3C9E1F1E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CB4C634-CCBD-0517-1E67-136E5B34FA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essa tela irá puxar o gancho do público-alvo do produto, com o foco na solução que o produto irá levar para esse público. </a:t>
            </a:r>
          </a:p>
          <a:p>
            <a:endParaRPr lang="pt-BR" dirty="0"/>
          </a:p>
          <a:p>
            <a:r>
              <a:rPr lang="pt-BR" dirty="0"/>
              <a:t> Para isso, dê play nos áudios das duas alternativas. Elas são ligações que dois empresários fizeram para o vendedor para tirarem dúvidas sobre a indicação da Claro fixo. Quando terminar os áudios, pergunte: </a:t>
            </a:r>
            <a:r>
              <a:rPr lang="pt-BR" b="1" dirty="0"/>
              <a:t>para quem a Claro fixo é indicada? Qual o público-alvo do nosso produto?</a:t>
            </a:r>
          </a:p>
          <a:p>
            <a:endParaRPr lang="pt-BR" dirty="0"/>
          </a:p>
          <a:p>
            <a:r>
              <a:rPr lang="pt-BR" dirty="0"/>
              <a:t>Em seguida, abra votação no chat e deixe os participantes emitirem as suas opiniões. </a:t>
            </a:r>
          </a:p>
          <a:p>
            <a:endParaRPr lang="pt-BR" dirty="0"/>
          </a:p>
          <a:p>
            <a:r>
              <a:rPr lang="pt-BR" dirty="0"/>
              <a:t>TEXTO PARA CRIAR A VOTAÇÃO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/>
              <a:t>Para quem você indicaria o produto?</a:t>
            </a:r>
            <a:endParaRPr lang="pt-BR" sz="1200" dirty="0"/>
          </a:p>
          <a:p>
            <a:r>
              <a:rPr lang="pt-BR" dirty="0"/>
              <a:t>A) Para o Ricardo, dono da indústria Metal Forte</a:t>
            </a:r>
            <a:endParaRPr lang="pt-BR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B) Para a Ana, dona de uma clinica odontológica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OBS: Durante a apresentação também é possível usar o aplicativo </a:t>
            </a:r>
            <a:r>
              <a:rPr lang="pt-BR" dirty="0" err="1"/>
              <a:t>Slido</a:t>
            </a:r>
            <a:r>
              <a:rPr lang="pt-BR" dirty="0"/>
              <a:t>, que é nativo do Microsoft Teams, tendo a mesma experiência do chat com recursos interativos a mais. 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AEDAE3B-A160-4346-593C-159792ACED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F0B2B-B77B-45A0-AEDD-D933E088FDC0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9005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3;p1"/>
          <p:cNvSpPr/>
          <p:nvPr/>
        </p:nvSpPr>
        <p:spPr>
          <a:xfrm>
            <a:off x="2001591" y="410855"/>
            <a:ext cx="10190409" cy="1678105"/>
          </a:xfrm>
          <a:prstGeom prst="rect">
            <a:avLst/>
          </a:prstGeom>
          <a:solidFill>
            <a:schemeClr val="lt1"/>
          </a:solidFill>
          <a:ln w="12700" cap="flat" cmpd="sng">
            <a:noFill/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Google Shape;24;p1"/>
          <p:cNvSpPr txBox="1"/>
          <p:nvPr/>
        </p:nvSpPr>
        <p:spPr>
          <a:xfrm>
            <a:off x="2240225" y="0"/>
            <a:ext cx="9969235" cy="423565"/>
          </a:xfrm>
          <a:prstGeom prst="rect">
            <a:avLst/>
          </a:prstGeom>
          <a:solidFill>
            <a:srgbClr val="000023"/>
          </a:solidFill>
          <a:ln w="12700" cap="flat" cmpd="sng">
            <a:solidFill>
              <a:srgbClr val="42404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Google Shape;41;p1"/>
          <p:cNvSpPr/>
          <p:nvPr/>
        </p:nvSpPr>
        <p:spPr>
          <a:xfrm>
            <a:off x="0" y="0"/>
            <a:ext cx="2257685" cy="1761743"/>
          </a:xfrm>
          <a:prstGeom prst="rect">
            <a:avLst/>
          </a:prstGeom>
          <a:solidFill>
            <a:srgbClr val="4652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8850086" y="579612"/>
            <a:ext cx="3341914" cy="460885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8850086" y="1129470"/>
            <a:ext cx="3341914" cy="460885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Google Shape;22;p1"/>
          <p:cNvSpPr/>
          <p:nvPr/>
        </p:nvSpPr>
        <p:spPr>
          <a:xfrm>
            <a:off x="0" y="1761743"/>
            <a:ext cx="12192001" cy="419404"/>
          </a:xfrm>
          <a:prstGeom prst="rect">
            <a:avLst/>
          </a:prstGeom>
          <a:solidFill>
            <a:srgbClr val="000023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Google Shape;26;p1"/>
          <p:cNvSpPr txBox="1"/>
          <p:nvPr/>
        </p:nvSpPr>
        <p:spPr>
          <a:xfrm>
            <a:off x="2358723" y="16329"/>
            <a:ext cx="1822225" cy="3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"/>
              <a:buFont typeface="Verdana" panose="020B0604030504040204"/>
              <a:buNone/>
            </a:pPr>
            <a:r>
              <a:rPr lang="en-US" sz="1600" b="1" i="0" u="none" strike="noStrike" cap="none" err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Informações</a:t>
            </a:r>
            <a:endParaRPr sz="1600" b="1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Google Shape;28;p1"/>
          <p:cNvSpPr txBox="1"/>
          <p:nvPr/>
        </p:nvSpPr>
        <p:spPr>
          <a:xfrm>
            <a:off x="2358722" y="451007"/>
            <a:ext cx="5893211" cy="121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Verdana" panose="020B0604030504040204"/>
              <a:buNone/>
            </a:pPr>
            <a:r>
              <a:rPr lang="en-US" sz="1600" b="1" err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Treinamento</a:t>
            </a:r>
            <a:r>
              <a:rPr lang="en-US" sz="1600" b="0" i="0" u="none" strike="noStrike" cap="none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</a:t>
            </a:r>
          </a:p>
          <a:p>
            <a:pPr>
              <a:lnSpc>
                <a:spcPct val="150000"/>
              </a:lnSpc>
              <a:buClr>
                <a:schemeClr val="dk1"/>
              </a:buClr>
              <a:buSzPts val="250"/>
            </a:pPr>
            <a:r>
              <a:rPr lang="en-US" sz="1600" b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DI:                                           </a:t>
            </a:r>
            <a:r>
              <a:rPr lang="en-US" sz="160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	</a:t>
            </a:r>
            <a:r>
              <a:rPr lang="en-US" sz="1600" b="1" i="0" u="none" strike="noStrike" cap="none" err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Revisado</a:t>
            </a:r>
            <a:r>
              <a:rPr lang="en-US" sz="1600" b="1" i="0" u="none" strike="noStrike" cap="none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por: </a:t>
            </a:r>
          </a:p>
          <a:p>
            <a:pPr lvl="0">
              <a:lnSpc>
                <a:spcPct val="150000"/>
              </a:lnSpc>
              <a:buClr>
                <a:schemeClr val="dk1"/>
              </a:buClr>
              <a:buSzPts val="250"/>
            </a:pPr>
            <a:r>
              <a:rPr lang="en-US" sz="1600" b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Data:</a:t>
            </a:r>
            <a:endParaRPr lang="en-US" sz="1600" b="1" i="0" u="none" strike="noStrike" cap="none">
              <a:solidFill>
                <a:srgbClr val="42404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Google Shape;28;p1"/>
          <p:cNvSpPr txBox="1"/>
          <p:nvPr/>
        </p:nvSpPr>
        <p:spPr>
          <a:xfrm>
            <a:off x="9007308" y="530625"/>
            <a:ext cx="1361010" cy="3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Verdana" panose="020B0604030504040204"/>
              <a:buNone/>
            </a:pPr>
            <a:r>
              <a:rPr lang="en-US" sz="1600" b="1" i="0" u="none" strike="noStrike" cap="none" err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Versão</a:t>
            </a:r>
            <a:r>
              <a:rPr lang="en-US" sz="1600" b="1" i="0" u="none" strike="noStrike" cap="none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 </a:t>
            </a:r>
            <a:r>
              <a:rPr lang="en-US" sz="1600" i="0" u="none" strike="noStrike" cap="none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01</a:t>
            </a:r>
          </a:p>
        </p:txBody>
      </p:sp>
      <p:sp>
        <p:nvSpPr>
          <p:cNvPr id="12" name="Google Shape;28;p1"/>
          <p:cNvSpPr txBox="1"/>
          <p:nvPr/>
        </p:nvSpPr>
        <p:spPr>
          <a:xfrm>
            <a:off x="9007308" y="1111980"/>
            <a:ext cx="2429318" cy="3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Verdana" panose="020B0604030504040204"/>
              <a:buNone/>
            </a:pPr>
            <a:r>
              <a:rPr lang="en-US" sz="1600" b="1" err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Solução</a:t>
            </a:r>
            <a:r>
              <a:rPr lang="en-US" sz="1600" b="1" i="0" u="none" strike="noStrike" cap="none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</a:t>
            </a:r>
            <a:endParaRPr lang="en-US" sz="1600" i="0" u="none" strike="noStrike" cap="none">
              <a:solidFill>
                <a:srgbClr val="42404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7" name="Gráfico 16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9255" y="742526"/>
            <a:ext cx="1948203" cy="305718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17928BDA-DCA8-0A57-2EF3-A29BD0A89A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9255" y="742526"/>
            <a:ext cx="1948203" cy="3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48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ídeo"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VÍDEO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1081098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18F70C-D027-39F4-249D-D8FE87248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CECB108-A3FE-98B8-5CE0-3D315FF7AE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D2E0AC3-348F-0772-083D-7D31EAE51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CDD68-5FC3-4A90-B151-E7293A37B3C8}" type="datetimeFigureOut">
              <a:rPr lang="pt-BR" smtClean="0"/>
              <a:t>17/03/2026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D4967B1-26B8-0818-9A19-32491F923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CD31517-8F7C-777A-F541-6B92E2F50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0A1E-E089-4A61-B65A-C0563CA435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476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E99F62-FEFE-DF08-ADE1-3BE66A033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4222B60-4829-1248-55AA-1DE669CF4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CDD68-5FC3-4A90-B151-E7293A37B3C8}" type="datetimeFigureOut">
              <a:rPr lang="pt-BR" smtClean="0"/>
              <a:t>17/03/2026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C8E72D1-C64F-1A23-2E9B-127ACEB94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A5C8695-68A0-C15C-60DD-A8F6428AF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0A1E-E089-4A61-B65A-C0563CA435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7032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0E2125-5831-5207-0226-306BB2F4E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1B00FC9-609D-23A3-EC3E-E35CF45B7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4117B80-655A-5F16-C5B5-9DF432320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0941-D85E-4125-BF01-CBAEB097B2A1}" type="datetimeFigureOut">
              <a:rPr lang="pt-BR" smtClean="0"/>
              <a:t>17/03/2026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EF96442-C686-E68C-BF47-FDEBDF7AF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11D0C7F-A2EE-3FBE-CAA8-68E2D8CA6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B3C3-9A60-4FDA-AE5E-28F6DCE7A8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917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inel G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tângulo 44"/>
          <p:cNvSpPr/>
          <p:nvPr/>
        </p:nvSpPr>
        <p:spPr>
          <a:xfrm>
            <a:off x="0" y="4055056"/>
            <a:ext cx="8216900" cy="584775"/>
          </a:xfrm>
          <a:prstGeom prst="rect">
            <a:avLst/>
          </a:prstGeom>
          <a:solidFill>
            <a:srgbClr val="E0E0E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Retângulo 42"/>
          <p:cNvSpPr/>
          <p:nvPr/>
        </p:nvSpPr>
        <p:spPr>
          <a:xfrm>
            <a:off x="0" y="2242017"/>
            <a:ext cx="8216900" cy="584775"/>
          </a:xfrm>
          <a:prstGeom prst="rect">
            <a:avLst/>
          </a:prstGeom>
          <a:solidFill>
            <a:srgbClr val="E0E0E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Retângulo 43"/>
          <p:cNvSpPr/>
          <p:nvPr/>
        </p:nvSpPr>
        <p:spPr>
          <a:xfrm>
            <a:off x="0" y="3145324"/>
            <a:ext cx="8216900" cy="584775"/>
          </a:xfrm>
          <a:prstGeom prst="rect">
            <a:avLst/>
          </a:prstGeom>
          <a:solidFill>
            <a:srgbClr val="E0E0E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Retângulo 41"/>
          <p:cNvSpPr/>
          <p:nvPr/>
        </p:nvSpPr>
        <p:spPr>
          <a:xfrm>
            <a:off x="0" y="1335988"/>
            <a:ext cx="8216900" cy="584775"/>
          </a:xfrm>
          <a:prstGeom prst="rect">
            <a:avLst/>
          </a:prstGeom>
          <a:solidFill>
            <a:srgbClr val="E0E0E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787400" y="5731050"/>
            <a:ext cx="1036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/>
              <a:t>Pasta do Projeto:                                                                                                      </a:t>
            </a:r>
            <a:r>
              <a:rPr lang="pt-BR" sz="2000" b="0"/>
              <a:t>.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-1" y="-818147"/>
            <a:ext cx="12192001" cy="818147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PAINEL GERAL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787400" y="1528764"/>
            <a:ext cx="10617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/>
              <a:t>Entregas: </a:t>
            </a:r>
            <a:r>
              <a:rPr lang="pt-BR" sz="2000" b="0">
                <a:solidFill>
                  <a:schemeClr val="bg1">
                    <a:lumMod val="75000"/>
                  </a:schemeClr>
                </a:solidFill>
              </a:rPr>
              <a:t>                                                                                                                          </a:t>
            </a:r>
            <a:r>
              <a:rPr lang="pt-BR" sz="2000" b="0"/>
              <a:t>. </a:t>
            </a:r>
          </a:p>
          <a:p>
            <a:endParaRPr lang="pt-BR" sz="2000" b="0"/>
          </a:p>
          <a:p>
            <a:endParaRPr lang="pt-BR" sz="2000" b="0"/>
          </a:p>
          <a:p>
            <a:r>
              <a:rPr lang="pt-BR" sz="2000" b="1"/>
              <a:t>Materiais Complementares:                                                                             </a:t>
            </a:r>
            <a:r>
              <a:rPr lang="pt-BR" sz="2000" b="0"/>
              <a:t>. </a:t>
            </a:r>
          </a:p>
          <a:p>
            <a:endParaRPr lang="pt-BR" sz="2000" b="0"/>
          </a:p>
          <a:p>
            <a:endParaRPr lang="pt-BR" sz="2000" b="1"/>
          </a:p>
          <a:p>
            <a:r>
              <a:rPr lang="pt-BR" sz="2000" b="1"/>
              <a:t>Atividades Externas:                                                                                              </a:t>
            </a:r>
            <a:r>
              <a:rPr lang="pt-BR" sz="2000" b="0"/>
              <a:t>. </a:t>
            </a:r>
          </a:p>
          <a:p>
            <a:endParaRPr lang="pt-BR" sz="2000" b="0"/>
          </a:p>
          <a:p>
            <a:endParaRPr lang="pt-BR" sz="2000" b="0"/>
          </a:p>
          <a:p>
            <a:r>
              <a:rPr lang="pt-BR" sz="2000" b="1"/>
              <a:t>Materiais Gráficos:                                                                                                 </a:t>
            </a:r>
            <a:r>
              <a:rPr lang="pt-BR" sz="2000" b="0"/>
              <a:t>. </a:t>
            </a:r>
          </a:p>
        </p:txBody>
      </p:sp>
      <p:sp>
        <p:nvSpPr>
          <p:cNvPr id="41" name="CaixaDeTexto 40"/>
          <p:cNvSpPr txBox="1"/>
          <p:nvPr/>
        </p:nvSpPr>
        <p:spPr>
          <a:xfrm>
            <a:off x="787400" y="345412"/>
            <a:ext cx="1036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/>
              <a:t>Projeto:                                                                                                         </a:t>
            </a:r>
            <a:r>
              <a:rPr lang="pt-BR" sz="2000" b="0">
                <a:solidFill>
                  <a:schemeClr val="tx1"/>
                </a:solidFill>
              </a:rPr>
              <a:t>.</a:t>
            </a:r>
            <a:endParaRPr lang="pt-BR" sz="3200" b="0">
              <a:solidFill>
                <a:schemeClr val="tx1"/>
              </a:solidFill>
            </a:endParaRPr>
          </a:p>
        </p:txBody>
      </p:sp>
      <p:sp>
        <p:nvSpPr>
          <p:cNvPr id="47" name="Google Shape;22;p1"/>
          <p:cNvSpPr/>
          <p:nvPr/>
        </p:nvSpPr>
        <p:spPr>
          <a:xfrm>
            <a:off x="0" y="6457890"/>
            <a:ext cx="12192001" cy="400110"/>
          </a:xfrm>
          <a:prstGeom prst="rect">
            <a:avLst/>
          </a:prstGeom>
          <a:solidFill>
            <a:srgbClr val="000023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49" name="Conector Reto 48"/>
          <p:cNvCxnSpPr/>
          <p:nvPr/>
        </p:nvCxnSpPr>
        <p:spPr>
          <a:xfrm>
            <a:off x="2057400" y="1804225"/>
            <a:ext cx="5943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to 49"/>
          <p:cNvCxnSpPr/>
          <p:nvPr/>
        </p:nvCxnSpPr>
        <p:spPr>
          <a:xfrm>
            <a:off x="4165600" y="2724555"/>
            <a:ext cx="3835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to 52"/>
          <p:cNvCxnSpPr/>
          <p:nvPr/>
        </p:nvCxnSpPr>
        <p:spPr>
          <a:xfrm>
            <a:off x="3302000" y="3627862"/>
            <a:ext cx="4699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to 54"/>
          <p:cNvCxnSpPr/>
          <p:nvPr/>
        </p:nvCxnSpPr>
        <p:spPr>
          <a:xfrm>
            <a:off x="3145971" y="4546463"/>
            <a:ext cx="485502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to 59"/>
          <p:cNvCxnSpPr/>
          <p:nvPr/>
        </p:nvCxnSpPr>
        <p:spPr>
          <a:xfrm>
            <a:off x="2362200" y="828587"/>
            <a:ext cx="84709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to 61"/>
          <p:cNvCxnSpPr/>
          <p:nvPr/>
        </p:nvCxnSpPr>
        <p:spPr>
          <a:xfrm>
            <a:off x="2895600" y="6031374"/>
            <a:ext cx="512717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787400" y="5077001"/>
            <a:ext cx="7340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/>
              <a:t>Será necessário gerar QR CODE?      </a:t>
            </a:r>
            <a:r>
              <a:rPr lang="pt-BR" sz="2000" b="0"/>
              <a:t>(    ) Sim.       (    ) Não.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87400" y="1313192"/>
            <a:ext cx="6102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/>
              <a:t>(Teams, Online, PPT, APP...)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87400" y="2224043"/>
            <a:ext cx="6102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/>
              <a:t>(PDF, Manual, Infográfico...)</a:t>
            </a:r>
            <a:endParaRPr lang="pt-BR" sz="1400"/>
          </a:p>
        </p:txBody>
      </p:sp>
      <p:sp>
        <p:nvSpPr>
          <p:cNvPr id="8" name="CaixaDeTexto 7"/>
          <p:cNvSpPr txBox="1"/>
          <p:nvPr/>
        </p:nvSpPr>
        <p:spPr>
          <a:xfrm>
            <a:off x="787400" y="3129935"/>
            <a:ext cx="6102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/>
              <a:t>(Miro, Kahoot, Wordwall...)</a:t>
            </a:r>
            <a:endParaRPr lang="pt-BR" sz="1400"/>
          </a:p>
        </p:txBody>
      </p:sp>
      <p:sp>
        <p:nvSpPr>
          <p:cNvPr id="10" name="CaixaDeTexto 9"/>
          <p:cNvSpPr txBox="1"/>
          <p:nvPr/>
        </p:nvSpPr>
        <p:spPr>
          <a:xfrm>
            <a:off x="787400" y="4042644"/>
            <a:ext cx="6102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/>
              <a:t>(Figurinhas, Filtros, Cartas...)</a:t>
            </a:r>
            <a:endParaRPr lang="pt-BR" sz="1400"/>
          </a:p>
        </p:txBody>
      </p:sp>
      <p:sp>
        <p:nvSpPr>
          <p:cNvPr id="30" name="Retângulo 29"/>
          <p:cNvSpPr/>
          <p:nvPr/>
        </p:nvSpPr>
        <p:spPr>
          <a:xfrm>
            <a:off x="8483600" y="1315550"/>
            <a:ext cx="3708400" cy="4772114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CaixaDeTexto 34"/>
          <p:cNvSpPr txBox="1"/>
          <p:nvPr/>
        </p:nvSpPr>
        <p:spPr>
          <a:xfrm>
            <a:off x="8763000" y="1511547"/>
            <a:ext cx="370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>
                <a:solidFill>
                  <a:schemeClr val="tx1"/>
                </a:solidFill>
              </a:rPr>
              <a:t>Capas/Templates</a:t>
            </a:r>
          </a:p>
        </p:txBody>
      </p:sp>
      <p:sp>
        <p:nvSpPr>
          <p:cNvPr id="37" name="CaixaDeTexto 36"/>
          <p:cNvSpPr txBox="1"/>
          <p:nvPr/>
        </p:nvSpPr>
        <p:spPr>
          <a:xfrm>
            <a:off x="8763000" y="2158520"/>
            <a:ext cx="31877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0"/>
              <a:t>(    ) Comunicação Vertical.</a:t>
            </a:r>
          </a:p>
          <a:p>
            <a:r>
              <a:rPr lang="pt-BR" sz="1800" b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/>
              <a:t>(    ) Estratégia.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/>
              <a:t>(    ) WhatsApp.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/>
              <a:t>(    ) Fusion.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/>
              <a:t>(    ) TAD.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/>
              <a:t>(    ) APP.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/>
              <a:t>(    ) Vídeo.</a:t>
            </a:r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1D261AF2-24FA-59E9-4E40-022A882A80F4}"/>
              </a:ext>
            </a:extLst>
          </p:cNvPr>
          <p:cNvSpPr/>
          <p:nvPr userDrawn="1"/>
        </p:nvSpPr>
        <p:spPr>
          <a:xfrm>
            <a:off x="-1" y="-818147"/>
            <a:ext cx="12192001" cy="818147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21E23C2-E771-D543-B0AC-6BCF0EF36F70}"/>
              </a:ext>
            </a:extLst>
          </p:cNvPr>
          <p:cNvSpPr txBox="1"/>
          <p:nvPr userDrawn="1"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PAINEL GERAL</a:t>
            </a:r>
          </a:p>
        </p:txBody>
      </p:sp>
      <p:sp>
        <p:nvSpPr>
          <p:cNvPr id="19" name="Google Shape;22;p1">
            <a:extLst>
              <a:ext uri="{FF2B5EF4-FFF2-40B4-BE49-F238E27FC236}">
                <a16:creationId xmlns:a16="http://schemas.microsoft.com/office/drawing/2014/main" id="{5CA9E8CE-AA4E-6C27-6384-FD6653CE7245}"/>
              </a:ext>
            </a:extLst>
          </p:cNvPr>
          <p:cNvSpPr/>
          <p:nvPr userDrawn="1"/>
        </p:nvSpPr>
        <p:spPr>
          <a:xfrm>
            <a:off x="0" y="6457890"/>
            <a:ext cx="12192001" cy="400110"/>
          </a:xfrm>
          <a:prstGeom prst="rect">
            <a:avLst/>
          </a:prstGeom>
          <a:solidFill>
            <a:srgbClr val="000023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F5286E54-4884-4F6F-58B0-44D4DC36481E}"/>
              </a:ext>
            </a:extLst>
          </p:cNvPr>
          <p:cNvCxnSpPr>
            <a:cxnSpLocks/>
          </p:cNvCxnSpPr>
          <p:nvPr userDrawn="1"/>
        </p:nvCxnSpPr>
        <p:spPr>
          <a:xfrm>
            <a:off x="1841500" y="1791525"/>
            <a:ext cx="6070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93DDD03C-528E-3325-FE6A-88C67EA5EC62}"/>
              </a:ext>
            </a:extLst>
          </p:cNvPr>
          <p:cNvCxnSpPr>
            <a:cxnSpLocks/>
          </p:cNvCxnSpPr>
          <p:nvPr userDrawn="1"/>
        </p:nvCxnSpPr>
        <p:spPr>
          <a:xfrm>
            <a:off x="3784600" y="2711855"/>
            <a:ext cx="41275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42F73FB6-4406-15BA-A00D-9A2A2E040D64}"/>
              </a:ext>
            </a:extLst>
          </p:cNvPr>
          <p:cNvCxnSpPr>
            <a:cxnSpLocks/>
          </p:cNvCxnSpPr>
          <p:nvPr userDrawn="1"/>
        </p:nvCxnSpPr>
        <p:spPr>
          <a:xfrm>
            <a:off x="3035300" y="3615162"/>
            <a:ext cx="48768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DBEBE914-E423-9A7D-4184-328558FFB2C4}"/>
              </a:ext>
            </a:extLst>
          </p:cNvPr>
          <p:cNvCxnSpPr>
            <a:cxnSpLocks/>
          </p:cNvCxnSpPr>
          <p:nvPr userDrawn="1"/>
        </p:nvCxnSpPr>
        <p:spPr>
          <a:xfrm>
            <a:off x="2861635" y="4533763"/>
            <a:ext cx="505046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E570B92E-B6DD-8ACB-CF8A-FCB2633E7B65}"/>
              </a:ext>
            </a:extLst>
          </p:cNvPr>
          <p:cNvCxnSpPr>
            <a:cxnSpLocks/>
          </p:cNvCxnSpPr>
          <p:nvPr userDrawn="1"/>
        </p:nvCxnSpPr>
        <p:spPr>
          <a:xfrm>
            <a:off x="2705100" y="6080359"/>
            <a:ext cx="823801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3342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údo 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38200"/>
            <a:ext cx="12192000" cy="81814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90737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CONTEÚDO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3880444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Índice">
    <p:bg>
      <p:bgPr>
        <a:solidFill>
          <a:srgbClr val="FF7E79">
            <a:alpha val="3294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38200"/>
            <a:ext cx="12192000" cy="818147"/>
          </a:xfrm>
          <a:prstGeom prst="rect">
            <a:avLst/>
          </a:prstGeom>
          <a:solidFill>
            <a:srgbClr val="FF7E79">
              <a:alpha val="32941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90737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ÍNDICE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3941054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enção/Dica"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ATENÇÃO/DICA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1382103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ividad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ATIVIDADE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1188694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lexão/Provocação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REFLEXÃO/PROVOCAÇÃO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1825852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çã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147571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aliação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AVALIAÇÃO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3829798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9305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80" r:id="rId11"/>
    <p:sldLayoutId id="2147483681" r:id="rId12"/>
    <p:sldLayoutId id="214748368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4a"/><Relationship Id="rId3" Type="http://schemas.microsoft.com/office/2007/relationships/media" Target="../media/media1.mp3"/><Relationship Id="rId7" Type="http://schemas.microsoft.com/office/2007/relationships/media" Target="../media/media5.m4a"/><Relationship Id="rId12" Type="http://schemas.openxmlformats.org/officeDocument/2006/relationships/image" Target="../media/image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media4.mp3"/><Relationship Id="rId11" Type="http://schemas.openxmlformats.org/officeDocument/2006/relationships/image" Target="../media/image4.png"/><Relationship Id="rId5" Type="http://schemas.microsoft.com/office/2007/relationships/media" Target="../media/media4.mp3"/><Relationship Id="rId10" Type="http://schemas.openxmlformats.org/officeDocument/2006/relationships/notesSlide" Target="../notesSlides/notesSlide9.xml"/><Relationship Id="rId4" Type="http://schemas.openxmlformats.org/officeDocument/2006/relationships/audio" Target="../media/media1.mp3"/><Relationship Id="rId9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gif"/><Relationship Id="rId4" Type="http://schemas.openxmlformats.org/officeDocument/2006/relationships/image" Target="../media/image50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54.png"/><Relationship Id="rId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7.xml"/><Relationship Id="rId3" Type="http://schemas.microsoft.com/office/2007/relationships/media" Target="../media/media1.mp3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media6.mp3"/><Relationship Id="rId11" Type="http://schemas.openxmlformats.org/officeDocument/2006/relationships/image" Target="../media/image4.png"/><Relationship Id="rId5" Type="http://schemas.microsoft.com/office/2007/relationships/media" Target="../media/media6.mp3"/><Relationship Id="rId10" Type="http://schemas.microsoft.com/office/2007/relationships/hdphoto" Target="../media/hdphoto4.wdp"/><Relationship Id="rId4" Type="http://schemas.openxmlformats.org/officeDocument/2006/relationships/audio" Target="../media/media1.mp3"/><Relationship Id="rId9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0.xml"/><Relationship Id="rId3" Type="http://schemas.microsoft.com/office/2007/relationships/media" Target="../media/media1.mp3"/><Relationship Id="rId7" Type="http://schemas.openxmlformats.org/officeDocument/2006/relationships/slideLayout" Target="../slideLayouts/slideLayout6.xml"/><Relationship Id="rId12" Type="http://schemas.microsoft.com/office/2007/relationships/hdphoto" Target="../media/hdphoto5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media7.mp3"/><Relationship Id="rId11" Type="http://schemas.openxmlformats.org/officeDocument/2006/relationships/image" Target="../media/image56.png"/><Relationship Id="rId5" Type="http://schemas.microsoft.com/office/2007/relationships/media" Target="../media/media7.mp3"/><Relationship Id="rId10" Type="http://schemas.openxmlformats.org/officeDocument/2006/relationships/image" Target="../media/image3.png"/><Relationship Id="rId4" Type="http://schemas.openxmlformats.org/officeDocument/2006/relationships/audio" Target="../media/media1.mp3"/><Relationship Id="rId9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3.xml"/><Relationship Id="rId3" Type="http://schemas.microsoft.com/office/2007/relationships/media" Target="../media/media1.mp3"/><Relationship Id="rId7" Type="http://schemas.openxmlformats.org/officeDocument/2006/relationships/slideLayout" Target="../slideLayouts/slideLayout6.xml"/><Relationship Id="rId12" Type="http://schemas.microsoft.com/office/2007/relationships/hdphoto" Target="../media/hdphoto6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media8.mp3"/><Relationship Id="rId11" Type="http://schemas.openxmlformats.org/officeDocument/2006/relationships/image" Target="../media/image57.png"/><Relationship Id="rId5" Type="http://schemas.microsoft.com/office/2007/relationships/media" Target="../media/media8.mp3"/><Relationship Id="rId10" Type="http://schemas.openxmlformats.org/officeDocument/2006/relationships/image" Target="../media/image3.png"/><Relationship Id="rId4" Type="http://schemas.openxmlformats.org/officeDocument/2006/relationships/audio" Target="../media/media1.mp3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8.xml"/><Relationship Id="rId4" Type="http://schemas.openxmlformats.org/officeDocument/2006/relationships/video" Target="../media/media2.mp4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14C7259-91F2-BBA4-9A3F-AF7F628FA406}"/>
              </a:ext>
            </a:extLst>
          </p:cNvPr>
          <p:cNvSpPr txBox="1"/>
          <p:nvPr/>
        </p:nvSpPr>
        <p:spPr>
          <a:xfrm>
            <a:off x="2823410" y="858253"/>
            <a:ext cx="2101515" cy="36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Marina Araújo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4807347-4669-1D8D-D97D-12327F1CEC53}"/>
              </a:ext>
            </a:extLst>
          </p:cNvPr>
          <p:cNvSpPr txBox="1"/>
          <p:nvPr/>
        </p:nvSpPr>
        <p:spPr>
          <a:xfrm>
            <a:off x="6665494" y="858253"/>
            <a:ext cx="2101515" cy="36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Davi Domingues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7BD9812-6360-2704-7DEF-2F4500F4834B}"/>
              </a:ext>
            </a:extLst>
          </p:cNvPr>
          <p:cNvSpPr txBox="1"/>
          <p:nvPr/>
        </p:nvSpPr>
        <p:spPr>
          <a:xfrm>
            <a:off x="3015915" y="1227221"/>
            <a:ext cx="2101515" cy="36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12/03/2026</a:t>
            </a:r>
          </a:p>
        </p:txBody>
      </p:sp>
    </p:spTree>
    <p:extLst>
      <p:ext uri="{BB962C8B-B14F-4D97-AF65-F5344CB8AC3E}">
        <p14:creationId xmlns:p14="http://schemas.microsoft.com/office/powerpoint/2010/main" val="2037737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B599861-F57F-A83A-E8C7-620A2BCA0F2D}"/>
              </a:ext>
            </a:extLst>
          </p:cNvPr>
          <p:cNvSpPr txBox="1"/>
          <p:nvPr/>
        </p:nvSpPr>
        <p:spPr>
          <a:xfrm>
            <a:off x="1863859" y="1326217"/>
            <a:ext cx="906244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000" b="1" dirty="0"/>
              <a:t>Vocês sabem a importância que tem a telefonia fixa para empresas?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B59DB66-8DBA-1930-1193-CDBA6A48BD0A}"/>
              </a:ext>
            </a:extLst>
          </p:cNvPr>
          <p:cNvSpPr txBox="1"/>
          <p:nvPr/>
        </p:nvSpPr>
        <p:spPr>
          <a:xfrm>
            <a:off x="-1981200" y="1326217"/>
            <a:ext cx="1981200" cy="1477328"/>
          </a:xfrm>
          <a:prstGeom prst="rect">
            <a:avLst/>
          </a:prstGeom>
          <a:solidFill>
            <a:srgbClr val="B4C7E7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Para destacar o áudio, faça um player com barra e botão para iniciar o áudio. </a:t>
            </a:r>
          </a:p>
        </p:txBody>
      </p:sp>
      <p:pic>
        <p:nvPicPr>
          <p:cNvPr id="3" name="podcast final_claro fixo">
            <a:hlinkClick r:id="" action="ppaction://media"/>
            <a:extLst>
              <a:ext uri="{FF2B5EF4-FFF2-40B4-BE49-F238E27FC236}">
                <a16:creationId xmlns:a16="http://schemas.microsoft.com/office/drawing/2014/main" id="{9B361BF2-683A-C10B-5288-7969BA3C55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04593" y="4815342"/>
            <a:ext cx="1149350" cy="1149348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224728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D7544-4DE6-5E4C-A27F-C4BF41AA5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F27C1F4E-B576-9E3F-ADA0-14192CE9E31A}"/>
              </a:ext>
            </a:extLst>
          </p:cNvPr>
          <p:cNvSpPr/>
          <p:nvPr/>
        </p:nvSpPr>
        <p:spPr>
          <a:xfrm>
            <a:off x="1229360" y="2341880"/>
            <a:ext cx="5638800" cy="1586825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795E8DE-4A04-1B56-B4E1-B66A4F8A6D6D}"/>
              </a:ext>
            </a:extLst>
          </p:cNvPr>
          <p:cNvSpPr txBox="1"/>
          <p:nvPr/>
        </p:nvSpPr>
        <p:spPr>
          <a:xfrm>
            <a:off x="1863859" y="2596217"/>
            <a:ext cx="4420602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BR" sz="6000" b="1" dirty="0">
                <a:solidFill>
                  <a:schemeClr val="bg1"/>
                </a:solidFill>
              </a:rPr>
              <a:t>Claro fixo!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FE88C7B-84A6-E9F0-3791-97FBA0938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2" b="94727" l="9904" r="89959">
                        <a14:foregroundMark x1="75791" y1="89818" x2="70426" y2="94545"/>
                        <a14:foregroundMark x1="70426" y1="94545" x2="63274" y2="94909"/>
                        <a14:foregroundMark x1="63274" y1="94909" x2="61348" y2="90727"/>
                        <a14:foregroundMark x1="67263" y1="8909" x2="67263" y2="545"/>
                        <a14:foregroundMark x1="67263" y1="545" x2="67125" y2="182"/>
                        <a14:foregroundMark x1="46492" y1="28545" x2="47180" y2="36727"/>
                        <a14:foregroundMark x1="47180" y1="36727" x2="46492" y2="39091"/>
                        <a14:foregroundMark x1="47180" y1="23273" x2="45117" y2="15636"/>
                        <a14:foregroundMark x1="45117" y1="15636" x2="46768" y2="118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9990" y="0"/>
            <a:ext cx="7812010" cy="591004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B0745013-AF6E-A2DE-98D0-D45E8B8C3EF7}"/>
              </a:ext>
            </a:extLst>
          </p:cNvPr>
          <p:cNvSpPr txBox="1"/>
          <p:nvPr/>
        </p:nvSpPr>
        <p:spPr>
          <a:xfrm>
            <a:off x="1254760" y="3992233"/>
            <a:ext cx="5638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/>
              <a:t>Nossa solução de Telefonia Fixa</a:t>
            </a:r>
          </a:p>
        </p:txBody>
      </p:sp>
    </p:spTree>
    <p:extLst>
      <p:ext uri="{BB962C8B-B14F-4D97-AF65-F5344CB8AC3E}">
        <p14:creationId xmlns:p14="http://schemas.microsoft.com/office/powerpoint/2010/main" val="579810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049C7-0F9D-F8CB-5D54-5AEC3A038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5199DF33-0B56-7509-EDC5-454635F0A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8962" y="105826"/>
            <a:ext cx="7894320" cy="635365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955B727-C4E4-311F-6E54-8AB34BE3021D}"/>
              </a:ext>
            </a:extLst>
          </p:cNvPr>
          <p:cNvSpPr txBox="1"/>
          <p:nvPr/>
        </p:nvSpPr>
        <p:spPr>
          <a:xfrm>
            <a:off x="0" y="105826"/>
            <a:ext cx="442060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dirty="0"/>
              <a:t>Duas possibilidades...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3B67F487-EF96-FE5F-1C7F-34A47B4E461D}"/>
              </a:ext>
            </a:extLst>
          </p:cNvPr>
          <p:cNvSpPr/>
          <p:nvPr/>
        </p:nvSpPr>
        <p:spPr>
          <a:xfrm>
            <a:off x="6296122" y="1570931"/>
            <a:ext cx="2362199" cy="167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C0555EF4-8037-D9FB-5799-C69073A3B468}"/>
              </a:ext>
            </a:extLst>
          </p:cNvPr>
          <p:cNvSpPr/>
          <p:nvPr/>
        </p:nvSpPr>
        <p:spPr>
          <a:xfrm>
            <a:off x="6448522" y="1951931"/>
            <a:ext cx="2529839" cy="11243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8E95CFD-EC43-6A17-A2B9-E46B61472490}"/>
              </a:ext>
            </a:extLst>
          </p:cNvPr>
          <p:cNvSpPr/>
          <p:nvPr/>
        </p:nvSpPr>
        <p:spPr>
          <a:xfrm>
            <a:off x="3400522" y="4503270"/>
            <a:ext cx="2529839" cy="11243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2B5D096A-A809-D36C-3722-5D7EC4A588BA}"/>
              </a:ext>
            </a:extLst>
          </p:cNvPr>
          <p:cNvSpPr/>
          <p:nvPr/>
        </p:nvSpPr>
        <p:spPr>
          <a:xfrm>
            <a:off x="4025362" y="4108152"/>
            <a:ext cx="2529839" cy="15194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: Cantos Arredondados 11">
            <a:extLst>
              <a:ext uri="{FF2B5EF4-FFF2-40B4-BE49-F238E27FC236}">
                <a16:creationId xmlns:a16="http://schemas.microsoft.com/office/drawing/2014/main" id="{C4FA032F-F93D-CF50-678B-4ED41C24A48C}"/>
              </a:ext>
            </a:extLst>
          </p:cNvPr>
          <p:cNvSpPr/>
          <p:nvPr/>
        </p:nvSpPr>
        <p:spPr>
          <a:xfrm>
            <a:off x="6532341" y="2014013"/>
            <a:ext cx="2125980" cy="790236"/>
          </a:xfrm>
          <a:prstGeom prst="roundRect">
            <a:avLst>
              <a:gd name="adj" fmla="val 14815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7938" algn="ctr"/>
            <a:r>
              <a:rPr lang="pt-BR" altLang="en-US" sz="2000" dirty="0">
                <a:solidFill>
                  <a:schemeClr val="bg1"/>
                </a:solidFill>
                <a:latin typeface="AMX Black" pitchFamily="2" charset="0"/>
              </a:rPr>
              <a:t>Claro fixo empresas GPON</a:t>
            </a:r>
          </a:p>
        </p:txBody>
      </p:sp>
      <p:sp>
        <p:nvSpPr>
          <p:cNvPr id="4" name="Retângulo: Cantos Arredondados 11">
            <a:extLst>
              <a:ext uri="{FF2B5EF4-FFF2-40B4-BE49-F238E27FC236}">
                <a16:creationId xmlns:a16="http://schemas.microsoft.com/office/drawing/2014/main" id="{2D975EC8-81E8-7BE6-F8C2-5419EE04F29D}"/>
              </a:ext>
            </a:extLst>
          </p:cNvPr>
          <p:cNvSpPr/>
          <p:nvPr/>
        </p:nvSpPr>
        <p:spPr>
          <a:xfrm>
            <a:off x="4025362" y="4472760"/>
            <a:ext cx="2117591" cy="790236"/>
          </a:xfrm>
          <a:prstGeom prst="roundRect">
            <a:avLst>
              <a:gd name="adj" fmla="val 14815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7938" algn="ctr"/>
            <a:r>
              <a:rPr lang="pt-BR" altLang="en-US" sz="2000">
                <a:solidFill>
                  <a:schemeClr val="bg1"/>
                </a:solidFill>
                <a:latin typeface="AMX Black" pitchFamily="2" charset="0"/>
              </a:rPr>
              <a:t>Claro fixo empresas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979A18C-DA30-D45D-C200-0953A137F3EE}"/>
              </a:ext>
            </a:extLst>
          </p:cNvPr>
          <p:cNvSpPr txBox="1"/>
          <p:nvPr/>
        </p:nvSpPr>
        <p:spPr>
          <a:xfrm>
            <a:off x="-2908300" y="936268"/>
            <a:ext cx="2908300" cy="1200329"/>
          </a:xfrm>
          <a:prstGeom prst="rect">
            <a:avLst/>
          </a:prstGeom>
          <a:solidFill>
            <a:srgbClr val="B4C7E7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Troque as ilustrações por um empresário/vendedor conversando com um cliente por telefone fixo.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4C9D95C-BDAD-042C-8D25-4C7A248D8283}"/>
              </a:ext>
            </a:extLst>
          </p:cNvPr>
          <p:cNvSpPr txBox="1"/>
          <p:nvPr/>
        </p:nvSpPr>
        <p:spPr>
          <a:xfrm>
            <a:off x="8069717" y="5393932"/>
            <a:ext cx="442060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dirty="0"/>
              <a:t>...com a mesma qualidade!</a:t>
            </a:r>
          </a:p>
        </p:txBody>
      </p:sp>
    </p:spTree>
    <p:extLst>
      <p:ext uri="{BB962C8B-B14F-4D97-AF65-F5344CB8AC3E}">
        <p14:creationId xmlns:p14="http://schemas.microsoft.com/office/powerpoint/2010/main" val="2721758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A9DC7-7ECB-25C0-B0A8-A744D47B2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nstagram Calling">
            <a:hlinkClick r:id="" action="ppaction://media"/>
            <a:extLst>
              <a:ext uri="{FF2B5EF4-FFF2-40B4-BE49-F238E27FC236}">
                <a16:creationId xmlns:a16="http://schemas.microsoft.com/office/drawing/2014/main" id="{68E4CA52-0E6C-8326-5875-BD87963563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00" y="-22627"/>
            <a:ext cx="1185385" cy="118538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F63593E-A2EC-AC9B-EEA3-1B635C5C32A4}"/>
              </a:ext>
            </a:extLst>
          </p:cNvPr>
          <p:cNvSpPr txBox="1"/>
          <p:nvPr/>
        </p:nvSpPr>
        <p:spPr>
          <a:xfrm>
            <a:off x="4647394" y="1966802"/>
            <a:ext cx="73710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/>
              <a:t>Agora que sabemos quais as soluções da Claro Fixo, responda: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9177BB21-02CF-C33B-1F4E-69A30748D687}"/>
              </a:ext>
            </a:extLst>
          </p:cNvPr>
          <p:cNvSpPr/>
          <p:nvPr/>
        </p:nvSpPr>
        <p:spPr>
          <a:xfrm>
            <a:off x="4795299" y="4081384"/>
            <a:ext cx="6753101" cy="701041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/>
              <a:t>	A) Para o Ricardo, dono da indústria Metal Forte</a:t>
            </a:r>
            <a:endParaRPr lang="pt-BR" b="1" dirty="0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D1D4E6BE-7806-EAD0-A16E-129D2F50DE0A}"/>
              </a:ext>
            </a:extLst>
          </p:cNvPr>
          <p:cNvSpPr/>
          <p:nvPr/>
        </p:nvSpPr>
        <p:spPr>
          <a:xfrm>
            <a:off x="4795298" y="4933893"/>
            <a:ext cx="6753102" cy="701041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/>
              <a:t>	B) Para a Luana, dona de uma clinica odontológica</a:t>
            </a:r>
          </a:p>
        </p:txBody>
      </p:sp>
      <p:pic>
        <p:nvPicPr>
          <p:cNvPr id="2" name="freesound_community-telefone-89367">
            <a:hlinkClick r:id="" action="ppaction://media"/>
            <a:extLst>
              <a:ext uri="{FF2B5EF4-FFF2-40B4-BE49-F238E27FC236}">
                <a16:creationId xmlns:a16="http://schemas.microsoft.com/office/drawing/2014/main" id="{35B3D5B4-900E-81D5-99BD-F65A18AB03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99822" y="-74918"/>
            <a:ext cx="487363" cy="487363"/>
          </a:xfrm>
          <a:prstGeom prst="rect">
            <a:avLst/>
          </a:prstGeom>
        </p:spPr>
      </p:pic>
      <p:pic>
        <p:nvPicPr>
          <p:cNvPr id="7" name="alternativa_A">
            <a:hlinkClick r:id="" action="ppaction://media"/>
            <a:extLst>
              <a:ext uri="{FF2B5EF4-FFF2-40B4-BE49-F238E27FC236}">
                <a16:creationId xmlns:a16="http://schemas.microsoft.com/office/drawing/2014/main" id="{BA0E3866-609E-E049-D5B4-82F3B4947E0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124438" y="4226941"/>
            <a:ext cx="487363" cy="487363"/>
          </a:xfrm>
          <a:prstGeom prst="rect">
            <a:avLst/>
          </a:prstGeom>
        </p:spPr>
      </p:pic>
      <p:pic>
        <p:nvPicPr>
          <p:cNvPr id="8" name="alternativa b">
            <a:hlinkClick r:id="" action="ppaction://media"/>
            <a:extLst>
              <a:ext uri="{FF2B5EF4-FFF2-40B4-BE49-F238E27FC236}">
                <a16:creationId xmlns:a16="http://schemas.microsoft.com/office/drawing/2014/main" id="{8714FA94-3658-87FE-8DF6-D92A254EC63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124438" y="5084427"/>
            <a:ext cx="487363" cy="487363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7A455CE8-5889-5C45-A8FF-55B5AC555F33}"/>
              </a:ext>
            </a:extLst>
          </p:cNvPr>
          <p:cNvSpPr txBox="1"/>
          <p:nvPr/>
        </p:nvSpPr>
        <p:spPr>
          <a:xfrm>
            <a:off x="-3344450" y="61250"/>
            <a:ext cx="3344450" cy="3970318"/>
          </a:xfrm>
          <a:prstGeom prst="rect">
            <a:avLst/>
          </a:prstGeom>
          <a:solidFill>
            <a:srgbClr val="B4C7E7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A ideia do título é fazer referencia ao sinal de telefona que as pessoas fazem com a mão, junto com alguém chamando para a ação com o título da atividade. </a:t>
            </a:r>
          </a:p>
          <a:p>
            <a:endParaRPr lang="pt-BR" dirty="0"/>
          </a:p>
          <a:p>
            <a:r>
              <a:rPr lang="pt-BR" dirty="0"/>
              <a:t>Do jeito que eu coloquei não ficou legal, acredito que o contraste e a diagramação não ficaram bons. </a:t>
            </a:r>
          </a:p>
          <a:p>
            <a:endParaRPr lang="pt-BR" dirty="0"/>
          </a:p>
          <a:p>
            <a:r>
              <a:rPr lang="pt-BR" dirty="0"/>
              <a:t>Por favor, se você puder mantenha esse conceito, mas aprimore a ideia.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FBDEA3E8-2F8E-8C05-4F4E-5930BC41ABF9}"/>
              </a:ext>
            </a:extLst>
          </p:cNvPr>
          <p:cNvSpPr txBox="1"/>
          <p:nvPr/>
        </p:nvSpPr>
        <p:spPr>
          <a:xfrm>
            <a:off x="-3455015" y="4371461"/>
            <a:ext cx="3344450" cy="1200329"/>
          </a:xfrm>
          <a:prstGeom prst="rect">
            <a:avLst/>
          </a:prstGeom>
          <a:solidFill>
            <a:srgbClr val="B4C7E7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O som do enunciado deve ser automático assim que entrar a página, mas não deve ser tão longo para não ficar cansativo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3EEF8CCE-3F64-FEF5-911E-265FD346A0C2}"/>
              </a:ext>
            </a:extLst>
          </p:cNvPr>
          <p:cNvSpPr txBox="1"/>
          <p:nvPr/>
        </p:nvSpPr>
        <p:spPr>
          <a:xfrm>
            <a:off x="4554184" y="2893969"/>
            <a:ext cx="73710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Para quem você indicaria o produto?</a:t>
            </a:r>
            <a:endParaRPr lang="pt-BR" sz="2400" dirty="0"/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5E7277C6-0CC8-C2DA-4A6A-4F2A4356B7AA}"/>
              </a:ext>
            </a:extLst>
          </p:cNvPr>
          <p:cNvGrpSpPr/>
          <p:nvPr/>
        </p:nvGrpSpPr>
        <p:grpSpPr>
          <a:xfrm>
            <a:off x="-49203" y="2046409"/>
            <a:ext cx="4140311" cy="3957637"/>
            <a:chOff x="-496653" y="2248970"/>
            <a:chExt cx="4140311" cy="3957637"/>
          </a:xfrm>
        </p:grpSpPr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E9A86BDC-71B7-7856-F49E-928B196B3E66}"/>
                </a:ext>
              </a:extLst>
            </p:cNvPr>
            <p:cNvSpPr/>
            <p:nvPr/>
          </p:nvSpPr>
          <p:spPr>
            <a:xfrm>
              <a:off x="-221126" y="2343575"/>
              <a:ext cx="3682835" cy="3688804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3A8E386B-4E7B-4F97-2F7C-6E15A37AD004}"/>
                </a:ext>
              </a:extLst>
            </p:cNvPr>
            <p:cNvSpPr txBox="1"/>
            <p:nvPr/>
          </p:nvSpPr>
          <p:spPr>
            <a:xfrm rot="383183">
              <a:off x="-496653" y="2248970"/>
              <a:ext cx="4112857" cy="3834908"/>
            </a:xfrm>
            <a:prstGeom prst="ellipse">
              <a:avLst/>
            </a:prstGeom>
            <a:noFill/>
          </p:spPr>
          <p:txBody>
            <a:bodyPr wrap="square">
              <a:prstTxWarp prst="textArchUp">
                <a:avLst>
                  <a:gd name="adj" fmla="val 10770816"/>
                </a:avLst>
              </a:prstTxWarp>
              <a:spAutoFit/>
            </a:bodyPr>
            <a:lstStyle/>
            <a:p>
              <a:pPr algn="ctr"/>
              <a:r>
                <a:rPr lang="pt-BR" sz="3200" b="1" dirty="0">
                  <a:latin typeface="+mj-lt"/>
                </a:rPr>
                <a:t>ATENDE O TELEFONE!		</a:t>
              </a:r>
              <a:endParaRPr lang="pt-BR" sz="3200" dirty="0">
                <a:latin typeface="+mj-lt"/>
              </a:endParaRP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82D03A8E-3956-3C30-350C-EC52A9B63B54}"/>
                </a:ext>
              </a:extLst>
            </p:cNvPr>
            <p:cNvSpPr txBox="1"/>
            <p:nvPr/>
          </p:nvSpPr>
          <p:spPr>
            <a:xfrm>
              <a:off x="571521" y="3170340"/>
              <a:ext cx="1193279" cy="1862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1500" b="1" dirty="0"/>
                <a:t>🗣️</a:t>
              </a:r>
              <a:endParaRPr lang="pt-BR" sz="11500" dirty="0"/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A4595A4A-B256-4A34-D15E-1C85027DD381}"/>
                </a:ext>
              </a:extLst>
            </p:cNvPr>
            <p:cNvSpPr txBox="1"/>
            <p:nvPr/>
          </p:nvSpPr>
          <p:spPr>
            <a:xfrm rot="19725487">
              <a:off x="699646" y="3927096"/>
              <a:ext cx="966251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5400" b="1" dirty="0"/>
                <a:t>🤙🏻</a:t>
              </a:r>
              <a:endParaRPr lang="pt-BR" sz="5400" dirty="0"/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A2648D14-76C8-9697-FF38-3FA977BFCB75}"/>
                </a:ext>
              </a:extLst>
            </p:cNvPr>
            <p:cNvSpPr txBox="1"/>
            <p:nvPr/>
          </p:nvSpPr>
          <p:spPr>
            <a:xfrm rot="11933199">
              <a:off x="-469199" y="2371699"/>
              <a:ext cx="4112857" cy="3834908"/>
            </a:xfrm>
            <a:prstGeom prst="ellipse">
              <a:avLst/>
            </a:prstGeom>
            <a:noFill/>
          </p:spPr>
          <p:txBody>
            <a:bodyPr wrap="square">
              <a:prstTxWarp prst="textArchUp">
                <a:avLst>
                  <a:gd name="adj" fmla="val 10770816"/>
                </a:avLst>
              </a:prstTxWarp>
              <a:spAutoFit/>
            </a:bodyPr>
            <a:lstStyle/>
            <a:p>
              <a:pPr algn="ctr"/>
              <a:r>
                <a:rPr lang="pt-BR" sz="3200" b="1" dirty="0">
                  <a:latin typeface="+mj-lt"/>
                </a:rPr>
                <a:t>ATENDE O TELEFONE!		</a:t>
              </a:r>
              <a:endParaRPr lang="pt-BR" sz="3200" dirty="0">
                <a:latin typeface="+mj-lt"/>
              </a:endParaRPr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AF90FF58-FEBA-BF3D-ADB0-6B11E6C0C2FB}"/>
                </a:ext>
              </a:extLst>
            </p:cNvPr>
            <p:cNvSpPr txBox="1"/>
            <p:nvPr/>
          </p:nvSpPr>
          <p:spPr>
            <a:xfrm>
              <a:off x="-189042" y="3526243"/>
              <a:ext cx="60614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4000" b="1" dirty="0">
                  <a:latin typeface="+mj-lt"/>
                </a:rPr>
                <a:t>•</a:t>
              </a:r>
              <a:endParaRPr lang="pt-BR" sz="4000" dirty="0"/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0D9EB158-3F68-8C76-18D4-6ABFB2BE1A87}"/>
                </a:ext>
              </a:extLst>
            </p:cNvPr>
            <p:cNvSpPr txBox="1"/>
            <p:nvPr/>
          </p:nvSpPr>
          <p:spPr>
            <a:xfrm>
              <a:off x="2855567" y="3951601"/>
              <a:ext cx="60614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4000" b="1" dirty="0">
                  <a:latin typeface="+mj-lt"/>
                </a:rPr>
                <a:t>•</a:t>
              </a:r>
              <a:endParaRPr lang="pt-BR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6338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5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1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0BEC6-E9F0-6F19-8355-052B1034F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86F694D3-ECCC-072B-46B3-6ED4AE472719}"/>
              </a:ext>
            </a:extLst>
          </p:cNvPr>
          <p:cNvSpPr/>
          <p:nvPr/>
        </p:nvSpPr>
        <p:spPr>
          <a:xfrm>
            <a:off x="1229360" y="2341880"/>
            <a:ext cx="5638800" cy="1586825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78BCA71-30E5-0886-40E4-EBF0EB4D71E3}"/>
              </a:ext>
            </a:extLst>
          </p:cNvPr>
          <p:cNvSpPr txBox="1"/>
          <p:nvPr/>
        </p:nvSpPr>
        <p:spPr>
          <a:xfrm>
            <a:off x="1863859" y="2596217"/>
            <a:ext cx="44206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000" b="1">
                <a:solidFill>
                  <a:schemeClr val="bg1"/>
                </a:solidFill>
              </a:rPr>
              <a:t>PME e MEI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1F933D9-F1D9-1372-9B21-A5A1C1C481C2}"/>
              </a:ext>
            </a:extLst>
          </p:cNvPr>
          <p:cNvSpPr txBox="1"/>
          <p:nvPr/>
        </p:nvSpPr>
        <p:spPr>
          <a:xfrm>
            <a:off x="1838459" y="4228547"/>
            <a:ext cx="442060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/>
              <a:t>Comércio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/>
              <a:t>Restaurante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/>
              <a:t>Clinicas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/>
              <a:t>Escritórios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/>
              <a:t>Hotelaria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446295D-C476-34D0-0016-87863C05F9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2" b="94727" l="9904" r="89959">
                        <a14:foregroundMark x1="75791" y1="89818" x2="70426" y2="94545"/>
                        <a14:foregroundMark x1="70426" y1="94545" x2="63274" y2="94909"/>
                        <a14:foregroundMark x1="63274" y1="94909" x2="61348" y2="90727"/>
                        <a14:foregroundMark x1="67263" y1="8909" x2="67263" y2="545"/>
                        <a14:foregroundMark x1="67263" y1="545" x2="67125" y2="182"/>
                        <a14:foregroundMark x1="46492" y1="28545" x2="47180" y2="36727"/>
                        <a14:foregroundMark x1="47180" y1="36727" x2="46492" y2="39091"/>
                        <a14:foregroundMark x1="47180" y1="23273" x2="45117" y2="15636"/>
                        <a14:foregroundMark x1="45117" y1="15636" x2="46768" y2="118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9990" y="0"/>
            <a:ext cx="7812010" cy="5910049"/>
          </a:xfrm>
          <a:prstGeom prst="rect">
            <a:avLst/>
          </a:prstGeom>
        </p:spPr>
      </p:pic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ABF09016-F415-78C7-80B3-C4ADB9516DB9}"/>
              </a:ext>
            </a:extLst>
          </p:cNvPr>
          <p:cNvCxnSpPr>
            <a:cxnSpLocks/>
          </p:cNvCxnSpPr>
          <p:nvPr/>
        </p:nvCxnSpPr>
        <p:spPr>
          <a:xfrm>
            <a:off x="1543091" y="3928705"/>
            <a:ext cx="0" cy="2023683"/>
          </a:xfrm>
          <a:prstGeom prst="line">
            <a:avLst/>
          </a:prstGeom>
          <a:ln w="38100">
            <a:solidFill>
              <a:srgbClr val="7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60E2BBC4-84C1-E8BD-9AD0-456F142259DB}"/>
              </a:ext>
            </a:extLst>
          </p:cNvPr>
          <p:cNvSpPr txBox="1"/>
          <p:nvPr/>
        </p:nvSpPr>
        <p:spPr>
          <a:xfrm>
            <a:off x="388624" y="1730294"/>
            <a:ext cx="73710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B) Para a Luana, dona de uma clinica odontológica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067972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FC5F6-3D96-8912-04BB-1AACEB5B4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5BB42A79-DAF5-1E0B-795C-1A8563E5FD17}"/>
              </a:ext>
            </a:extLst>
          </p:cNvPr>
          <p:cNvSpPr/>
          <p:nvPr/>
        </p:nvSpPr>
        <p:spPr>
          <a:xfrm>
            <a:off x="7591673" y="1953387"/>
            <a:ext cx="2986823" cy="447675"/>
          </a:xfrm>
          <a:prstGeom prst="roundRect">
            <a:avLst>
              <a:gd name="adj" fmla="val 2504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2">
                  <a:lumMod val="75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  <a:latin typeface="AMX Black" pitchFamily="2" charset="0"/>
                <a:sym typeface="+mn-ea"/>
              </a:rPr>
              <a:t>TELEFONIA FIXA</a:t>
            </a:r>
          </a:p>
        </p:txBody>
      </p:sp>
      <p:sp>
        <p:nvSpPr>
          <p:cNvPr id="4" name="Retângulo: Cantos Arredondados 13">
            <a:extLst>
              <a:ext uri="{FF2B5EF4-FFF2-40B4-BE49-F238E27FC236}">
                <a16:creationId xmlns:a16="http://schemas.microsoft.com/office/drawing/2014/main" id="{2553ACD5-3DF8-7928-4D2B-8FCDC8691ACC}"/>
              </a:ext>
            </a:extLst>
          </p:cNvPr>
          <p:cNvSpPr/>
          <p:nvPr/>
        </p:nvSpPr>
        <p:spPr>
          <a:xfrm>
            <a:off x="7591672" y="2660988"/>
            <a:ext cx="2986823" cy="447675"/>
          </a:xfrm>
          <a:prstGeom prst="roundRect">
            <a:avLst>
              <a:gd name="adj" fmla="val 2504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 Black" pitchFamily="2" charset="0"/>
                <a:sym typeface="+mn-ea"/>
              </a:rPr>
              <a:t>PORTFÓLIO</a:t>
            </a:r>
          </a:p>
        </p:txBody>
      </p:sp>
      <p:sp>
        <p:nvSpPr>
          <p:cNvPr id="6" name="Retângulo: Cantos Arredondados 13">
            <a:extLst>
              <a:ext uri="{FF2B5EF4-FFF2-40B4-BE49-F238E27FC236}">
                <a16:creationId xmlns:a16="http://schemas.microsoft.com/office/drawing/2014/main" id="{7AC3AA72-A70B-13AE-7B8D-7B206CFB4438}"/>
              </a:ext>
            </a:extLst>
          </p:cNvPr>
          <p:cNvSpPr/>
          <p:nvPr/>
        </p:nvSpPr>
        <p:spPr>
          <a:xfrm>
            <a:off x="7591672" y="3429000"/>
            <a:ext cx="2986823" cy="447675"/>
          </a:xfrm>
          <a:prstGeom prst="roundRect">
            <a:avLst>
              <a:gd name="adj" fmla="val 2504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2">
                  <a:lumMod val="75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noProof="0" dirty="0">
                <a:solidFill>
                  <a:schemeClr val="tx1"/>
                </a:solidFill>
                <a:latin typeface="AMX Black" pitchFamily="2" charset="0"/>
                <a:sym typeface="+mn-ea"/>
              </a:rPr>
              <a:t>ARGUMENTOS DE VENDA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B3F2146-0971-2305-9D21-31D3FEF0072E}"/>
              </a:ext>
            </a:extLst>
          </p:cNvPr>
          <p:cNvSpPr txBox="1"/>
          <p:nvPr/>
        </p:nvSpPr>
        <p:spPr>
          <a:xfrm>
            <a:off x="1073426" y="1876158"/>
            <a:ext cx="52818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noProof="0" dirty="0">
                <a:solidFill>
                  <a:schemeClr val="bg1"/>
                </a:solidFill>
                <a:latin typeface="AMX Medium" pitchFamily="2" charset="0"/>
              </a:rPr>
              <a:t>Temas do nosso encontro:</a:t>
            </a:r>
          </a:p>
        </p:txBody>
      </p:sp>
    </p:spTree>
    <p:extLst>
      <p:ext uri="{BB962C8B-B14F-4D97-AF65-F5344CB8AC3E}">
        <p14:creationId xmlns:p14="http://schemas.microsoft.com/office/powerpoint/2010/main" val="2734843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D6D53D-5BA4-864A-71A4-93101F564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8A95D644-F518-B82A-A9FC-FD4784AE5ABE}"/>
              </a:ext>
            </a:extLst>
          </p:cNvPr>
          <p:cNvSpPr/>
          <p:nvPr/>
        </p:nvSpPr>
        <p:spPr>
          <a:xfrm>
            <a:off x="2358872" y="3824367"/>
            <a:ext cx="76997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800" dirty="0">
              <a:solidFill>
                <a:srgbClr val="610000"/>
              </a:solidFill>
              <a:latin typeface="AMX Medium" pitchFamily="2" charset="77"/>
              <a:cs typeface="Segoe UI Black" panose="020B0502040204020203" pitchFamily="34" charset="0"/>
            </a:endParaRPr>
          </a:p>
          <a:p>
            <a:pPr algn="ctr"/>
            <a:r>
              <a:rPr lang="pt-BR" sz="2800" b="1" dirty="0">
                <a:solidFill>
                  <a:srgbClr val="610000"/>
                </a:solidFill>
                <a:latin typeface="AMX Black" pitchFamily="2" charset="77"/>
                <a:cs typeface="Segoe UI Black" panose="020B0502040204020203" pitchFamily="34" charset="0"/>
              </a:rPr>
              <a:t>Vamos conhecê-las! 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7AD3BA8-47D2-AF98-9F2F-D5B1438AE288}"/>
              </a:ext>
            </a:extLst>
          </p:cNvPr>
          <p:cNvSpPr txBox="1"/>
          <p:nvPr/>
        </p:nvSpPr>
        <p:spPr>
          <a:xfrm>
            <a:off x="1819614" y="1916152"/>
            <a:ext cx="877824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000" b="1" dirty="0"/>
              <a:t>Portfólio de opções para o dia a dia dos empresários</a:t>
            </a:r>
          </a:p>
        </p:txBody>
      </p:sp>
    </p:spTree>
    <p:extLst>
      <p:ext uri="{BB962C8B-B14F-4D97-AF65-F5344CB8AC3E}">
        <p14:creationId xmlns:p14="http://schemas.microsoft.com/office/powerpoint/2010/main" val="5362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026150-F488-01F4-CB83-3C3D7BAD8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A7CB3485-BF75-3F7D-5D45-BEC250ECC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633" y="1891711"/>
            <a:ext cx="8410734" cy="4422418"/>
          </a:xfrm>
          <a:prstGeom prst="rect">
            <a:avLst/>
          </a:prstGeom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277C84AC-EC27-CC6C-224E-AFF871ABBF4F}"/>
              </a:ext>
            </a:extLst>
          </p:cNvPr>
          <p:cNvSpPr/>
          <p:nvPr/>
        </p:nvSpPr>
        <p:spPr>
          <a:xfrm>
            <a:off x="4420303" y="0"/>
            <a:ext cx="2022687" cy="6400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/>
              <a:t>AQUISIÇÃO DE EXTENSÃO</a:t>
            </a:r>
            <a:endParaRPr lang="pt-BR" sz="1200" b="1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73AFEB33-DBFA-6954-AF58-82F1E3B426AA}"/>
              </a:ext>
            </a:extLst>
          </p:cNvPr>
          <p:cNvSpPr/>
          <p:nvPr/>
        </p:nvSpPr>
        <p:spPr>
          <a:xfrm>
            <a:off x="6541984" y="0"/>
            <a:ext cx="1817487" cy="6400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/>
              <a:t>SERVIÇOS INTELIGENTES</a:t>
            </a:r>
            <a:endParaRPr lang="pt-BR" sz="1200" b="1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554C5876-6EFF-FCEE-8B34-2ED9417E3DBB}"/>
              </a:ext>
            </a:extLst>
          </p:cNvPr>
          <p:cNvSpPr/>
          <p:nvPr/>
        </p:nvSpPr>
        <p:spPr>
          <a:xfrm>
            <a:off x="10374512" y="0"/>
            <a:ext cx="1817487" cy="6400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SVA</a:t>
            </a:r>
            <a:endParaRPr lang="pt-BR" b="1" dirty="0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6F8471FC-13F0-7AF2-9606-1F572D88846D}"/>
              </a:ext>
            </a:extLst>
          </p:cNvPr>
          <p:cNvSpPr/>
          <p:nvPr/>
        </p:nvSpPr>
        <p:spPr>
          <a:xfrm>
            <a:off x="2371908" y="0"/>
            <a:ext cx="1949401" cy="6400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>
                <a:solidFill>
                  <a:schemeClr val="lt1"/>
                </a:solidFill>
              </a:rPr>
              <a:t>TARIFAÇÃO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AAEE6324-93BC-5222-A057-FA4E43DB3C8F}"/>
              </a:ext>
            </a:extLst>
          </p:cNvPr>
          <p:cNvSpPr/>
          <p:nvPr/>
        </p:nvSpPr>
        <p:spPr>
          <a:xfrm rot="20704116">
            <a:off x="1286304" y="1305282"/>
            <a:ext cx="3086100" cy="9144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C00000"/>
                </a:solidFill>
              </a:rPr>
              <a:t>É tudo igual?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5EE599F-22B0-0A8B-1B9D-5101002C474C}"/>
              </a:ext>
            </a:extLst>
          </p:cNvPr>
          <p:cNvSpPr txBox="1"/>
          <p:nvPr/>
        </p:nvSpPr>
        <p:spPr>
          <a:xfrm rot="18842201">
            <a:off x="2158010" y="1113050"/>
            <a:ext cx="787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>
                <a:solidFill>
                  <a:srgbClr val="C00000"/>
                </a:solidFill>
              </a:rPr>
              <a:t>📍</a:t>
            </a:r>
            <a:endParaRPr lang="pt-BR" sz="3200"/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7156DF5E-1ACE-3111-8197-0A60D19005CC}"/>
              </a:ext>
            </a:extLst>
          </p:cNvPr>
          <p:cNvSpPr/>
          <p:nvPr/>
        </p:nvSpPr>
        <p:spPr>
          <a:xfrm>
            <a:off x="8458031" y="0"/>
            <a:ext cx="1817487" cy="6400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/>
              <a:t>SERVIÇOS ADICIONAIS</a:t>
            </a:r>
            <a:endParaRPr lang="pt-BR" sz="1400" b="1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4F6C80FE-7B6D-9FCE-E0C0-D961382B10FC}"/>
              </a:ext>
            </a:extLst>
          </p:cNvPr>
          <p:cNvSpPr/>
          <p:nvPr/>
        </p:nvSpPr>
        <p:spPr>
          <a:xfrm>
            <a:off x="323513" y="0"/>
            <a:ext cx="1949401" cy="6400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PLANOS</a:t>
            </a:r>
            <a:endParaRPr lang="pt-BR" sz="1600" b="1" dirty="0">
              <a:solidFill>
                <a:schemeClr val="lt1"/>
              </a:solidFill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8F3A68E7-E9B3-ABD7-D23E-C6BBBD7C12BF}"/>
              </a:ext>
            </a:extLst>
          </p:cNvPr>
          <p:cNvSpPr/>
          <p:nvPr/>
        </p:nvSpPr>
        <p:spPr>
          <a:xfrm>
            <a:off x="2551710" y="4922729"/>
            <a:ext cx="3106454" cy="1012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highlight>
                  <a:srgbClr val="FFFFFF"/>
                </a:highlight>
              </a:rPr>
              <a:t>Claro fixo empresas GPON 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DEB5836E-DFC0-FA7A-89B0-5A59E64AACA7}"/>
              </a:ext>
            </a:extLst>
          </p:cNvPr>
          <p:cNvSpPr/>
          <p:nvPr/>
        </p:nvSpPr>
        <p:spPr>
          <a:xfrm>
            <a:off x="6808068" y="4922729"/>
            <a:ext cx="2558706" cy="1012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highlight>
                  <a:srgbClr val="FFFFFF"/>
                </a:highlight>
              </a:rPr>
              <a:t>Claro fixo empresas</a:t>
            </a:r>
          </a:p>
        </p:txBody>
      </p:sp>
    </p:spTree>
    <p:extLst>
      <p:ext uri="{BB962C8B-B14F-4D97-AF65-F5344CB8AC3E}">
        <p14:creationId xmlns:p14="http://schemas.microsoft.com/office/powerpoint/2010/main" val="2637792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2A10B3-FFBE-E427-534B-A58AAB55ED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>
            <a:extLst>
              <a:ext uri="{FF2B5EF4-FFF2-40B4-BE49-F238E27FC236}">
                <a16:creationId xmlns:a16="http://schemas.microsoft.com/office/drawing/2014/main" id="{FBF6C55E-2C7C-65C6-FE7B-7ECC1FA5BBFB}"/>
              </a:ext>
            </a:extLst>
          </p:cNvPr>
          <p:cNvSpPr/>
          <p:nvPr/>
        </p:nvSpPr>
        <p:spPr>
          <a:xfrm>
            <a:off x="2449278" y="3764716"/>
            <a:ext cx="3283915" cy="828206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0E68306E-CBA6-ECBA-952A-17A58F7A3CE5}"/>
              </a:ext>
            </a:extLst>
          </p:cNvPr>
          <p:cNvSpPr/>
          <p:nvPr/>
        </p:nvSpPr>
        <p:spPr>
          <a:xfrm>
            <a:off x="2371908" y="2600794"/>
            <a:ext cx="3283915" cy="828206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9917016-5094-225B-37A1-5A5DCC1D930B}"/>
              </a:ext>
            </a:extLst>
          </p:cNvPr>
          <p:cNvSpPr txBox="1"/>
          <p:nvPr/>
        </p:nvSpPr>
        <p:spPr>
          <a:xfrm>
            <a:off x="2462908" y="2845620"/>
            <a:ext cx="3129188" cy="338554"/>
          </a:xfrm>
          <a:prstGeom prst="rect">
            <a:avLst/>
          </a:prstGeom>
          <a:solidFill>
            <a:srgbClr val="F7BA0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610000"/>
                </a:solidFill>
                <a:latin typeface="AMX" pitchFamily="2" charset="77"/>
                <a:ea typeface="Tahoma" panose="020B0604030504040204" pitchFamily="34" charset="0"/>
                <a:cs typeface="Segoe UI Black" panose="020B0502040204020203" pitchFamily="34" charset="0"/>
              </a:rPr>
              <a:t>CLARO FIXO BRASIL</a:t>
            </a:r>
            <a:endParaRPr lang="pt-BR" sz="1600" b="1" dirty="0">
              <a:solidFill>
                <a:srgbClr val="610000"/>
              </a:solidFill>
              <a:latin typeface="AMX" pitchFamily="2" charset="77"/>
              <a:cs typeface="Segoe UI Black" panose="020B0502040204020203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27894ED-105A-C93C-C609-FCDA64092A99}"/>
              </a:ext>
            </a:extLst>
          </p:cNvPr>
          <p:cNvSpPr txBox="1"/>
          <p:nvPr/>
        </p:nvSpPr>
        <p:spPr>
          <a:xfrm>
            <a:off x="2526650" y="4013776"/>
            <a:ext cx="3129173" cy="338554"/>
          </a:xfrm>
          <a:prstGeom prst="rect">
            <a:avLst/>
          </a:prstGeom>
          <a:solidFill>
            <a:srgbClr val="F7BA0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610000"/>
                </a:solidFill>
                <a:latin typeface="AMX" pitchFamily="2" charset="77"/>
                <a:ea typeface="Tahoma" panose="020B0604030504040204" pitchFamily="34" charset="0"/>
                <a:cs typeface="Segoe UI Black" panose="020B0502040204020203" pitchFamily="34" charset="0"/>
              </a:rPr>
              <a:t>CLARO FIXO MUNDO</a:t>
            </a:r>
            <a:endParaRPr lang="pt-BR" sz="1600" b="1" dirty="0">
              <a:solidFill>
                <a:srgbClr val="610000"/>
              </a:solidFill>
              <a:latin typeface="AMX" pitchFamily="2" charset="77"/>
              <a:cs typeface="Segoe UI Black" panose="020B0502040204020203" pitchFamily="34" charset="0"/>
            </a:endParaRPr>
          </a:p>
        </p:txBody>
      </p:sp>
      <p:sp>
        <p:nvSpPr>
          <p:cNvPr id="7" name="Chave Esquerda 6">
            <a:extLst>
              <a:ext uri="{FF2B5EF4-FFF2-40B4-BE49-F238E27FC236}">
                <a16:creationId xmlns:a16="http://schemas.microsoft.com/office/drawing/2014/main" id="{60966EBA-EBC2-4108-0AD0-AD02180DD86E}"/>
              </a:ext>
            </a:extLst>
          </p:cNvPr>
          <p:cNvSpPr/>
          <p:nvPr/>
        </p:nvSpPr>
        <p:spPr>
          <a:xfrm flipH="1">
            <a:off x="6290992" y="2789336"/>
            <a:ext cx="485902" cy="1834410"/>
          </a:xfrm>
          <a:prstGeom prst="leftBrace">
            <a:avLst/>
          </a:prstGeom>
          <a:ln w="19050">
            <a:solidFill>
              <a:srgbClr val="F7BA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62EE2FDB-54AA-9E6C-6F5B-C4E2B28B678F}"/>
              </a:ext>
            </a:extLst>
          </p:cNvPr>
          <p:cNvSpPr/>
          <p:nvPr/>
        </p:nvSpPr>
        <p:spPr>
          <a:xfrm>
            <a:off x="6950549" y="3429000"/>
            <a:ext cx="22192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610000"/>
                </a:solidFill>
                <a:latin typeface="AMX Black" pitchFamily="2" charset="77"/>
                <a:cs typeface="Segoe UI Semibold" panose="020B0502040204020203" pitchFamily="34" charset="0"/>
              </a:rPr>
              <a:t>PLANOS IGUAIS NAS DUAS SOLUÇÕES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DFB4995-3D9E-9B13-FAF8-6F01E0880E38}"/>
              </a:ext>
            </a:extLst>
          </p:cNvPr>
          <p:cNvSpPr txBox="1"/>
          <p:nvPr/>
        </p:nvSpPr>
        <p:spPr>
          <a:xfrm>
            <a:off x="-2606040" y="1188720"/>
            <a:ext cx="2606040" cy="1477328"/>
          </a:xfrm>
          <a:prstGeom prst="rect">
            <a:avLst/>
          </a:prstGeom>
          <a:solidFill>
            <a:srgbClr val="B4C7E7"/>
          </a:solidFill>
        </p:spPr>
        <p:txBody>
          <a:bodyPr wrap="square" rtlCol="0">
            <a:spAutoFit/>
          </a:bodyPr>
          <a:lstStyle/>
          <a:p>
            <a:r>
              <a:rPr lang="pt-BR"/>
              <a:t>Dê bastante destaque para está página, porque esses dois planos são os pontos centrais deste produto.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45751FAE-F9D6-89F7-148A-E280A7040615}"/>
              </a:ext>
            </a:extLst>
          </p:cNvPr>
          <p:cNvSpPr/>
          <p:nvPr/>
        </p:nvSpPr>
        <p:spPr>
          <a:xfrm>
            <a:off x="4420303" y="0"/>
            <a:ext cx="2022687" cy="6400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/>
              <a:t>AQUISIÇÃO DE EXTENSÃO</a:t>
            </a:r>
            <a:endParaRPr lang="pt-BR" sz="1200" b="1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4EBA817E-E1BD-D4F3-863C-F2BE58537C6D}"/>
              </a:ext>
            </a:extLst>
          </p:cNvPr>
          <p:cNvSpPr/>
          <p:nvPr/>
        </p:nvSpPr>
        <p:spPr>
          <a:xfrm>
            <a:off x="6541984" y="0"/>
            <a:ext cx="1817487" cy="6400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/>
              <a:t>SERVIÇOS INTELIGENTES</a:t>
            </a:r>
            <a:endParaRPr lang="pt-BR" sz="1200" b="1"/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4A83B147-AC3F-58FB-35C4-6C55815878F3}"/>
              </a:ext>
            </a:extLst>
          </p:cNvPr>
          <p:cNvSpPr/>
          <p:nvPr/>
        </p:nvSpPr>
        <p:spPr>
          <a:xfrm>
            <a:off x="10374512" y="0"/>
            <a:ext cx="1817487" cy="6400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SVA</a:t>
            </a:r>
            <a:endParaRPr lang="pt-BR" b="1" dirty="0"/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3A0F9B60-BABC-8893-BFE6-069C22CB2FC0}"/>
              </a:ext>
            </a:extLst>
          </p:cNvPr>
          <p:cNvSpPr/>
          <p:nvPr/>
        </p:nvSpPr>
        <p:spPr>
          <a:xfrm>
            <a:off x="2371908" y="0"/>
            <a:ext cx="1949401" cy="6400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>
                <a:solidFill>
                  <a:schemeClr val="lt1"/>
                </a:solidFill>
              </a:rPr>
              <a:t>TARIFAÇÃO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A9F7CC64-E447-1E01-39C5-B8BE16ABAD1A}"/>
              </a:ext>
            </a:extLst>
          </p:cNvPr>
          <p:cNvSpPr/>
          <p:nvPr/>
        </p:nvSpPr>
        <p:spPr>
          <a:xfrm>
            <a:off x="8458031" y="0"/>
            <a:ext cx="1817487" cy="6400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/>
              <a:t>SERVIÇOS ADICIONAIS</a:t>
            </a:r>
            <a:endParaRPr lang="pt-BR" sz="1400" b="1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49A28523-E470-B0AA-74EF-D4707EACAB66}"/>
              </a:ext>
            </a:extLst>
          </p:cNvPr>
          <p:cNvSpPr/>
          <p:nvPr/>
        </p:nvSpPr>
        <p:spPr>
          <a:xfrm>
            <a:off x="290365" y="0"/>
            <a:ext cx="1949401" cy="640080"/>
          </a:xfrm>
          <a:prstGeom prst="round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C00000"/>
                </a:solidFill>
              </a:rPr>
              <a:t>PLANOS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EA482445-278D-E356-376E-ADB0EAC8A5CF}"/>
              </a:ext>
            </a:extLst>
          </p:cNvPr>
          <p:cNvSpPr txBox="1"/>
          <p:nvPr/>
        </p:nvSpPr>
        <p:spPr>
          <a:xfrm>
            <a:off x="-2606040" y="2967877"/>
            <a:ext cx="2606040" cy="2031325"/>
          </a:xfrm>
          <a:prstGeom prst="rect">
            <a:avLst/>
          </a:prstGeom>
          <a:solidFill>
            <a:srgbClr val="B4C7E7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Claro fixo brasil: Icone de telefone + bandeira do brasil</a:t>
            </a:r>
            <a:br>
              <a:rPr lang="pt-BR" dirty="0"/>
            </a:br>
            <a:br>
              <a:rPr lang="pt-BR" dirty="0"/>
            </a:br>
            <a:r>
              <a:rPr lang="pt-BR" dirty="0"/>
              <a:t>Claro fixo mundo: Ícone de telefone + planeta Terra</a:t>
            </a:r>
          </a:p>
        </p:txBody>
      </p:sp>
      <p:pic>
        <p:nvPicPr>
          <p:cNvPr id="21" name="Gráfico 20" descr="Telefone com preenchimento sólido">
            <a:extLst>
              <a:ext uri="{FF2B5EF4-FFF2-40B4-BE49-F238E27FC236}">
                <a16:creationId xmlns:a16="http://schemas.microsoft.com/office/drawing/2014/main" id="{B10D8E7A-340F-E988-0E95-D9277B6BA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41981" y="2636084"/>
            <a:ext cx="914400" cy="914400"/>
          </a:xfrm>
          <a:prstGeom prst="rect">
            <a:avLst/>
          </a:prstGeom>
        </p:spPr>
      </p:pic>
      <p:pic>
        <p:nvPicPr>
          <p:cNvPr id="22" name="Gráfico 21" descr="Telefone com preenchimento sólido">
            <a:extLst>
              <a:ext uri="{FF2B5EF4-FFF2-40B4-BE49-F238E27FC236}">
                <a16:creationId xmlns:a16="http://schemas.microsoft.com/office/drawing/2014/main" id="{ECBA61C0-73AB-7816-F77F-FCAA8E593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15139" y="3752165"/>
            <a:ext cx="914400" cy="914400"/>
          </a:xfrm>
          <a:prstGeom prst="rect">
            <a:avLst/>
          </a:prstGeom>
        </p:spPr>
      </p:pic>
      <p:pic>
        <p:nvPicPr>
          <p:cNvPr id="24" name="Gráfico 23" descr="Globo terrestre: Américas com preenchimento sólido">
            <a:extLst>
              <a:ext uri="{FF2B5EF4-FFF2-40B4-BE49-F238E27FC236}">
                <a16:creationId xmlns:a16="http://schemas.microsoft.com/office/drawing/2014/main" id="{1FF2AD29-A37E-23AA-58CF-BDA3FE2B52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29789" y="4220731"/>
            <a:ext cx="445834" cy="44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6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43614-C2DA-3243-6879-058AD0DAD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oogle Shape;5694;p192">
            <a:extLst>
              <a:ext uri="{FF2B5EF4-FFF2-40B4-BE49-F238E27FC236}">
                <a16:creationId xmlns:a16="http://schemas.microsoft.com/office/drawing/2014/main" id="{BBADEA4C-9E90-BC14-3F10-4FA198E5C0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5947232"/>
              </p:ext>
            </p:extLst>
          </p:nvPr>
        </p:nvGraphicFramePr>
        <p:xfrm>
          <a:off x="668506" y="2456613"/>
          <a:ext cx="10854988" cy="3061112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83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3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38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38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38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883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9473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7518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Quattrocento Sans"/>
                        <a:buNone/>
                      </a:pPr>
                      <a:r>
                        <a:rPr lang="pt-BR" sz="1400" b="1" i="0" u="none" strike="noStrike" cap="none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Planos</a:t>
                      </a:r>
                      <a:endParaRPr sz="1400" b="1" i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5900" marR="85900" marT="42950" marB="42950" anchor="ctr">
                    <a:lnL w="12700" cap="flat" cmpd="sng" algn="ctr">
                      <a:solidFill>
                        <a:srgbClr val="D814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D814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Quattrocento Sans"/>
                        <a:buNone/>
                      </a:pPr>
                      <a:r>
                        <a:rPr lang="pt-BR" sz="1400" b="1" i="0" u="none" strike="noStrike" cap="none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Critérios</a:t>
                      </a:r>
                      <a:endParaRPr sz="1400" b="1" i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5900" marR="85900" marT="42950" marB="4295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D814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Quattrocento Sans"/>
                        <a:buNone/>
                      </a:pPr>
                      <a:r>
                        <a:rPr lang="pt-BR" sz="1400" b="1" i="0" u="none" strike="noStrike" cap="none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Chamadas locais </a:t>
                      </a:r>
                      <a:br>
                        <a:rPr lang="pt-BR" sz="1400" b="1" i="0" u="none" strike="noStrike" cap="none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</a:br>
                      <a:r>
                        <a:rPr lang="pt-BR" sz="1400" b="1" i="0" u="none" strike="noStrike" cap="none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para fixos</a:t>
                      </a:r>
                      <a:endParaRPr sz="1400" b="1" i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5900" marR="85900" marT="42950" marB="4295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D814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Quattrocento Sans"/>
                        <a:buNone/>
                      </a:pPr>
                      <a:r>
                        <a:rPr lang="pt-BR" sz="1400" b="1" i="0" u="none" strike="noStrike" cap="none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Chamadas locais </a:t>
                      </a:r>
                      <a:br>
                        <a:rPr lang="pt-BR" sz="1400" b="1" i="0" u="none" strike="noStrike" cap="none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</a:br>
                      <a:r>
                        <a:rPr lang="pt-BR" sz="1400" b="1" i="0" u="none" strike="noStrike" cap="none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para móveis</a:t>
                      </a:r>
                      <a:endParaRPr sz="1400" b="1" i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5900" marR="85900" marT="42950" marB="42950" anchor="ctr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D814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Quattrocento Sans"/>
                        <a:buNone/>
                      </a:pPr>
                      <a:r>
                        <a:rPr lang="pt-BR" sz="1400" b="1" i="0" u="none" strike="noStrike" cap="none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Chamadas longa distância nacional (DDD) para fixos</a:t>
                      </a:r>
                      <a:endParaRPr sz="1400" b="1" i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5900" marR="85900" marT="42950" marB="42950" anchor="ctr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D814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Quattrocento Sans"/>
                        <a:buNone/>
                      </a:pPr>
                      <a:r>
                        <a:rPr lang="pt-BR" sz="1400" b="1" i="0" u="none" strike="noStrike" cap="none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Chamadas longa distância nacional (DDD) para móveis</a:t>
                      </a:r>
                      <a:endParaRPr sz="1400" b="1" i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5900" marR="85900" marT="42950" marB="42950" anchor="ctr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D814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Quattrocento Sans"/>
                        <a:buNone/>
                      </a:pPr>
                      <a:r>
                        <a:rPr lang="pt-BR" sz="1400" b="1" i="0" u="none" strike="noStrike" cap="none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Chamadas longa distância internacional (DDI)</a:t>
                      </a:r>
                      <a:endParaRPr sz="1400" b="1" i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5900" marR="85900" marT="42950" marB="42950" anchor="ctr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D814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14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495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Quattrocento Sans"/>
                        <a:buNone/>
                      </a:pPr>
                      <a:r>
                        <a:rPr lang="pt-BR" sz="1400" b="0" i="0" u="none" strike="noStrike" cap="none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Claro fixo Brasil</a:t>
                      </a:r>
                      <a:endParaRPr sz="1400" b="0" i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5900" marR="85900" marT="42950" marB="42950" anchor="ctr">
                    <a:lnL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Quattrocento Sans"/>
                        <a:buNone/>
                      </a:pPr>
                      <a:r>
                        <a:rPr lang="pt-BR" sz="1400" b="0" i="0" u="none" strike="noStrike" cap="none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1) Tarifação mínima</a:t>
                      </a:r>
                      <a:endParaRPr sz="1400" b="0" i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5900" marR="85900" marT="42950" marB="42950" anchor="ctr">
                    <a:lnL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pt-BR" sz="1400" b="0" i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5900" marR="85900" marT="42950" marB="42950" anchor="ctr">
                    <a:lnL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D4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400" b="0" i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5900" marR="85900" marT="42950" marB="42950" anchor="ctr">
                    <a:lnL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 sz="1400" b="0" i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5900" marR="85900" marT="42950" marB="42950" anchor="ctr">
                    <a:lnL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 sz="1400" b="0" i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5900" marR="85900" marT="42950" marB="42950" anchor="ctr">
                    <a:lnL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lvl="1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Arial"/>
                        <a:buNone/>
                      </a:pPr>
                      <a:endParaRPr sz="1400" b="0" i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5900" marR="85900" marT="42950" marB="42950" anchor="ctr">
                    <a:lnL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6820"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u="none" strike="noStrike" cap="none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Claro fixo Mundo</a:t>
                      </a:r>
                      <a:endParaRPr lang="pt-BR">
                        <a:solidFill>
                          <a:schemeClr val="tx1"/>
                        </a:solidFill>
                      </a:endParaRPr>
                    </a:p>
                  </a:txBody>
                  <a:tcPr marL="85900" marR="85900" marT="42950" marB="42950" anchor="ctr">
                    <a:lnL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Quattrocento Sans"/>
                        <a:buNone/>
                      </a:pPr>
                      <a:r>
                        <a:rPr lang="pt-BR" sz="1400" b="0" i="0" u="none" strike="noStrike" cap="none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2) Unidade </a:t>
                      </a:r>
                      <a:br>
                        <a:rPr lang="pt-BR" sz="1400" b="0" i="0" u="none" strike="noStrike" cap="none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</a:br>
                      <a:r>
                        <a:rPr lang="pt-BR" sz="1400" b="0" i="0" u="none" strike="noStrike" cap="none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de tarifação </a:t>
                      </a:r>
                      <a:endParaRPr sz="1400" b="0" i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5900" marR="85900" marT="42950" marB="42950" anchor="ctr">
                    <a:lnL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marL="85900" marR="85900" marT="42950" marB="42950" anchor="ctr">
                    <a:lnL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D4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marL="85900" marR="85900" marT="42950" marB="42950" anchor="ctr">
                    <a:lnL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D4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marL="85900" marR="85900" marT="42950" marB="42950" anchor="ctr">
                    <a:lnL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D4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marL="85900" marR="85900" marT="42950" marB="42950" anchor="ctr">
                    <a:lnL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D4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marL="85900" marR="85900" marT="42950" marB="42950" anchor="ctr">
                    <a:lnL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54902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Retângulo 9">
            <a:extLst>
              <a:ext uri="{FF2B5EF4-FFF2-40B4-BE49-F238E27FC236}">
                <a16:creationId xmlns:a16="http://schemas.microsoft.com/office/drawing/2014/main" id="{E3B49724-8EBB-A5A3-4590-16EBE5D2B8D5}"/>
              </a:ext>
            </a:extLst>
          </p:cNvPr>
          <p:cNvSpPr/>
          <p:nvPr/>
        </p:nvSpPr>
        <p:spPr>
          <a:xfrm>
            <a:off x="4838814" y="3493013"/>
            <a:ext cx="35798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600" b="1">
                <a:solidFill>
                  <a:srgbClr val="610000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1) 30 segundos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B979E6A4-ACBE-03F8-30F7-3328922DDD59}"/>
              </a:ext>
            </a:extLst>
          </p:cNvPr>
          <p:cNvSpPr/>
          <p:nvPr/>
        </p:nvSpPr>
        <p:spPr>
          <a:xfrm>
            <a:off x="4811564" y="4555071"/>
            <a:ext cx="36343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600" b="1">
                <a:solidFill>
                  <a:srgbClr val="610000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2) 06 segundos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6E7FAF63-534A-9C00-01AD-34B2B2FD677D}"/>
              </a:ext>
            </a:extLst>
          </p:cNvPr>
          <p:cNvSpPr/>
          <p:nvPr/>
        </p:nvSpPr>
        <p:spPr>
          <a:xfrm>
            <a:off x="9760527" y="3462553"/>
            <a:ext cx="15071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600" b="1">
                <a:solidFill>
                  <a:srgbClr val="610000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1) 60s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38CB47E5-6F7B-17EF-34CA-E9C507C88B14}"/>
              </a:ext>
            </a:extLst>
          </p:cNvPr>
          <p:cNvSpPr/>
          <p:nvPr/>
        </p:nvSpPr>
        <p:spPr>
          <a:xfrm>
            <a:off x="9760527" y="4550094"/>
            <a:ext cx="15071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600" b="1">
                <a:solidFill>
                  <a:srgbClr val="610000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1) 06s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489100E1-D4AB-8A12-030E-D6B8C0C382F4}"/>
              </a:ext>
            </a:extLst>
          </p:cNvPr>
          <p:cNvSpPr/>
          <p:nvPr/>
        </p:nvSpPr>
        <p:spPr>
          <a:xfrm>
            <a:off x="4420303" y="0"/>
            <a:ext cx="2022687" cy="6400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/>
              <a:t>AQUISIÇÃO DE EXTENSÃO</a:t>
            </a:r>
            <a:endParaRPr lang="pt-BR" sz="1200" b="1"/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EDCBEE5D-E631-B4E4-7D78-39B623151FC2}"/>
              </a:ext>
            </a:extLst>
          </p:cNvPr>
          <p:cNvSpPr/>
          <p:nvPr/>
        </p:nvSpPr>
        <p:spPr>
          <a:xfrm>
            <a:off x="6541984" y="0"/>
            <a:ext cx="1817487" cy="6400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/>
              <a:t>SERVIÇOS INTELIGENTES</a:t>
            </a:r>
            <a:endParaRPr lang="pt-BR" sz="1200" b="1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01942368-9CC5-F331-CCF1-292460BEC68F}"/>
              </a:ext>
            </a:extLst>
          </p:cNvPr>
          <p:cNvSpPr/>
          <p:nvPr/>
        </p:nvSpPr>
        <p:spPr>
          <a:xfrm>
            <a:off x="10374512" y="0"/>
            <a:ext cx="1817487" cy="6400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SVA</a:t>
            </a:r>
            <a:endParaRPr lang="pt-BR" b="1" dirty="0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09EC668C-DDED-B7ED-F4C9-37B045C91539}"/>
              </a:ext>
            </a:extLst>
          </p:cNvPr>
          <p:cNvSpPr/>
          <p:nvPr/>
        </p:nvSpPr>
        <p:spPr>
          <a:xfrm>
            <a:off x="2371908" y="0"/>
            <a:ext cx="1949401" cy="640080"/>
          </a:xfrm>
          <a:prstGeom prst="round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>
                <a:solidFill>
                  <a:srgbClr val="C00000"/>
                </a:solidFill>
              </a:rPr>
              <a:t>TARIFAÇÃO</a:t>
            </a: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2CA41D64-C764-22D0-AA04-E397415887CF}"/>
              </a:ext>
            </a:extLst>
          </p:cNvPr>
          <p:cNvSpPr/>
          <p:nvPr/>
        </p:nvSpPr>
        <p:spPr>
          <a:xfrm>
            <a:off x="8458031" y="0"/>
            <a:ext cx="1817487" cy="6400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/>
              <a:t>SERVIÇOS ADICIONAIS</a:t>
            </a:r>
            <a:endParaRPr lang="pt-BR" sz="1400" b="1"/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4DE57307-B827-FEE0-CED9-F04026250EBC}"/>
              </a:ext>
            </a:extLst>
          </p:cNvPr>
          <p:cNvSpPr/>
          <p:nvPr/>
        </p:nvSpPr>
        <p:spPr>
          <a:xfrm>
            <a:off x="323513" y="0"/>
            <a:ext cx="1949401" cy="6400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PLANOS</a:t>
            </a:r>
            <a:endParaRPr lang="pt-BR" sz="1600" b="1" dirty="0">
              <a:solidFill>
                <a:schemeClr val="lt1"/>
              </a:solidFill>
            </a:endParaRPr>
          </a:p>
        </p:txBody>
      </p:sp>
      <p:pic>
        <p:nvPicPr>
          <p:cNvPr id="19" name="Gráfico 18" descr="Viva-voz com preenchimento sólido">
            <a:extLst>
              <a:ext uri="{FF2B5EF4-FFF2-40B4-BE49-F238E27FC236}">
                <a16:creationId xmlns:a16="http://schemas.microsoft.com/office/drawing/2014/main" id="{19B7C672-E0A9-0C8F-151F-FA83FF432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33687" y="3434369"/>
            <a:ext cx="914400" cy="914400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872B6ED8-C740-4402-B3DE-4FDA1970CC37}"/>
              </a:ext>
            </a:extLst>
          </p:cNvPr>
          <p:cNvSpPr txBox="1"/>
          <p:nvPr/>
        </p:nvSpPr>
        <p:spPr>
          <a:xfrm>
            <a:off x="-3422033" y="258475"/>
            <a:ext cx="3344450" cy="3970318"/>
          </a:xfrm>
          <a:prstGeom prst="rect">
            <a:avLst/>
          </a:prstGeom>
          <a:solidFill>
            <a:srgbClr val="B4C7E7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Divida esse quadro em duas telas para acrescentar uma animação. </a:t>
            </a:r>
          </a:p>
          <a:p>
            <a:endParaRPr lang="pt-BR" dirty="0"/>
          </a:p>
          <a:p>
            <a:r>
              <a:rPr lang="pt-BR" dirty="0"/>
              <a:t>Na primeira tela apresente a primeira linha e anime a entrada da segunda, saindo do telefone tocando. </a:t>
            </a:r>
          </a:p>
          <a:p>
            <a:endParaRPr lang="pt-BR" dirty="0"/>
          </a:p>
          <a:p>
            <a:r>
              <a:rPr lang="pt-BR" dirty="0"/>
              <a:t>Na segunda tela, tire o telefone da linha anterior e apresente a primeira, segunda e terceira linha, animando a entrada dessa última, conforme fez anteriormente.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BA22A03-6927-B6FA-AE83-34DC002CB17B}"/>
              </a:ext>
            </a:extLst>
          </p:cNvPr>
          <p:cNvSpPr/>
          <p:nvPr/>
        </p:nvSpPr>
        <p:spPr>
          <a:xfrm>
            <a:off x="668506" y="1155609"/>
            <a:ext cx="22192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610000"/>
                </a:solidFill>
                <a:latin typeface="AMX Black" pitchFamily="2" charset="77"/>
                <a:cs typeface="Segoe UI Semibold" panose="020B0502040204020203" pitchFamily="34" charset="0"/>
              </a:rPr>
              <a:t>MESMA TARIFAÇÃO</a:t>
            </a:r>
          </a:p>
        </p:txBody>
      </p:sp>
    </p:spTree>
    <p:extLst>
      <p:ext uri="{BB962C8B-B14F-4D97-AF65-F5344CB8AC3E}">
        <p14:creationId xmlns:p14="http://schemas.microsoft.com/office/powerpoint/2010/main" val="126641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7581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800DF-7176-F7FE-B0C5-47EA5C829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495132AF-2AF9-570D-2D09-E133B37781E9}"/>
              </a:ext>
            </a:extLst>
          </p:cNvPr>
          <p:cNvSpPr txBox="1"/>
          <p:nvPr/>
        </p:nvSpPr>
        <p:spPr>
          <a:xfrm>
            <a:off x="2495384" y="2274838"/>
            <a:ext cx="72012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latin typeface="AMX" pitchFamily="2" charset="77"/>
                <a:cs typeface="Segoe UI Black" panose="020B0502040204020203" pitchFamily="34" charset="0"/>
              </a:rPr>
              <a:t>O que é cadência e como isso se associa à tarifação?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654801C2-97E9-BAE9-3F83-270FA946CB12}"/>
              </a:ext>
            </a:extLst>
          </p:cNvPr>
          <p:cNvSpPr/>
          <p:nvPr/>
        </p:nvSpPr>
        <p:spPr>
          <a:xfrm>
            <a:off x="4420303" y="0"/>
            <a:ext cx="2022687" cy="6400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/>
              <a:t>AQUISIÇÃO DE EXTENSÃO</a:t>
            </a:r>
            <a:endParaRPr lang="pt-BR" sz="1200" b="1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B9C9E5A0-FD4A-BFEE-875B-D9E4E721C626}"/>
              </a:ext>
            </a:extLst>
          </p:cNvPr>
          <p:cNvSpPr/>
          <p:nvPr/>
        </p:nvSpPr>
        <p:spPr>
          <a:xfrm>
            <a:off x="6541984" y="0"/>
            <a:ext cx="1817487" cy="6400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/>
              <a:t>SERVIÇOS INTELIGENTES</a:t>
            </a:r>
            <a:endParaRPr lang="pt-BR" sz="1200" b="1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94866A4D-68C6-0930-A0CA-9A0C949C5D5C}"/>
              </a:ext>
            </a:extLst>
          </p:cNvPr>
          <p:cNvSpPr/>
          <p:nvPr/>
        </p:nvSpPr>
        <p:spPr>
          <a:xfrm>
            <a:off x="10374512" y="0"/>
            <a:ext cx="1817487" cy="6400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SVA</a:t>
            </a:r>
            <a:endParaRPr lang="pt-BR" b="1" dirty="0"/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D233A686-4A93-A277-C19D-AE8EE4DCB0EF}"/>
              </a:ext>
            </a:extLst>
          </p:cNvPr>
          <p:cNvSpPr/>
          <p:nvPr/>
        </p:nvSpPr>
        <p:spPr>
          <a:xfrm>
            <a:off x="2371908" y="0"/>
            <a:ext cx="1949401" cy="640080"/>
          </a:xfrm>
          <a:prstGeom prst="round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C00000"/>
                </a:solidFill>
              </a:rPr>
              <a:t>TARIFAÇÃO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E3D1D0E0-A445-214F-9E68-4B0C7B8B4EC8}"/>
              </a:ext>
            </a:extLst>
          </p:cNvPr>
          <p:cNvSpPr/>
          <p:nvPr/>
        </p:nvSpPr>
        <p:spPr>
          <a:xfrm>
            <a:off x="8458031" y="0"/>
            <a:ext cx="1817487" cy="6400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/>
              <a:t>SERVIÇOS ADICIONAIS</a:t>
            </a:r>
            <a:endParaRPr lang="pt-BR" sz="1400" b="1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0F0EBA33-BE95-56E8-920C-5914A64D381A}"/>
              </a:ext>
            </a:extLst>
          </p:cNvPr>
          <p:cNvSpPr/>
          <p:nvPr/>
        </p:nvSpPr>
        <p:spPr>
          <a:xfrm>
            <a:off x="323513" y="0"/>
            <a:ext cx="1949401" cy="6400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PLANOS</a:t>
            </a:r>
            <a:endParaRPr lang="pt-BR" sz="1600" b="1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61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08430F6A-004C-2CB0-3B07-1D4090F99521}"/>
              </a:ext>
            </a:extLst>
          </p:cNvPr>
          <p:cNvSpPr/>
          <p:nvPr/>
        </p:nvSpPr>
        <p:spPr>
          <a:xfrm>
            <a:off x="838200" y="1391438"/>
            <a:ext cx="9875520" cy="484172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b="1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838B2F7-121C-D5D4-4BBA-7EB5194E0259}"/>
              </a:ext>
            </a:extLst>
          </p:cNvPr>
          <p:cNvSpPr txBox="1"/>
          <p:nvPr/>
        </p:nvSpPr>
        <p:spPr>
          <a:xfrm>
            <a:off x="2829354" y="2187147"/>
            <a:ext cx="58382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AMX" pitchFamily="2" charset="77"/>
                <a:cs typeface="Segoe UI" panose="020B0502040204020203" pitchFamily="34" charset="0"/>
              </a:rPr>
              <a:t>Qual das soluções oferecem ao cliente, a linha principal e a possibilidade de adquirir </a:t>
            </a:r>
            <a:r>
              <a:rPr lang="pt-BR" sz="2400" b="1" dirty="0">
                <a:solidFill>
                  <a:srgbClr val="610000"/>
                </a:solidFill>
                <a:latin typeface="AMX" pitchFamily="2" charset="77"/>
                <a:cs typeface="Segoe UI Black" panose="020B0502040204020203" pitchFamily="34" charset="0"/>
              </a:rPr>
              <a:t>extensões</a:t>
            </a:r>
            <a:r>
              <a:rPr lang="pt-BR" sz="2400" dirty="0">
                <a:latin typeface="AMX" pitchFamily="2" charset="77"/>
                <a:cs typeface="Segoe UI" panose="020B0502040204020203" pitchFamily="34" charset="0"/>
              </a:rPr>
              <a:t>?  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3812FC0D-CAFF-E02B-9411-E9CE81600E76}"/>
              </a:ext>
            </a:extLst>
          </p:cNvPr>
          <p:cNvSpPr/>
          <p:nvPr/>
        </p:nvSpPr>
        <p:spPr>
          <a:xfrm>
            <a:off x="2545080" y="4063037"/>
            <a:ext cx="2961640" cy="640080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a) Claro fixo empresas GPON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D17C6B2-EF24-9060-6592-A788E27D287E}"/>
              </a:ext>
            </a:extLst>
          </p:cNvPr>
          <p:cNvSpPr/>
          <p:nvPr/>
        </p:nvSpPr>
        <p:spPr>
          <a:xfrm>
            <a:off x="2545080" y="4853910"/>
            <a:ext cx="2961640" cy="640080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b) Claro fixo empresas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7BC7A7F4-0E88-9298-6409-4FF3E69AF676}"/>
              </a:ext>
            </a:extLst>
          </p:cNvPr>
          <p:cNvSpPr/>
          <p:nvPr/>
        </p:nvSpPr>
        <p:spPr>
          <a:xfrm>
            <a:off x="6096000" y="4063037"/>
            <a:ext cx="2961640" cy="640080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c) As duas soluções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DFA19DD6-4536-CAF2-5322-383FB3A86DB7}"/>
              </a:ext>
            </a:extLst>
          </p:cNvPr>
          <p:cNvSpPr/>
          <p:nvPr/>
        </p:nvSpPr>
        <p:spPr>
          <a:xfrm>
            <a:off x="6096000" y="4853910"/>
            <a:ext cx="2961640" cy="640080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d) Nenhuma solução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A28A11B9-FDD9-FFD4-D69D-D80EA77D2F02}"/>
              </a:ext>
            </a:extLst>
          </p:cNvPr>
          <p:cNvSpPr/>
          <p:nvPr/>
        </p:nvSpPr>
        <p:spPr>
          <a:xfrm>
            <a:off x="4420303" y="0"/>
            <a:ext cx="2022687" cy="640080"/>
          </a:xfrm>
          <a:prstGeom prst="round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rgbClr val="C00000"/>
                </a:solidFill>
              </a:rPr>
              <a:t>AQUISIÇÃO DE EXTENSÃO</a:t>
            </a: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E759DDFF-E893-666B-6609-D653DF4904C5}"/>
              </a:ext>
            </a:extLst>
          </p:cNvPr>
          <p:cNvSpPr/>
          <p:nvPr/>
        </p:nvSpPr>
        <p:spPr>
          <a:xfrm>
            <a:off x="6541984" y="0"/>
            <a:ext cx="1817487" cy="6400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/>
              <a:t>SERVIÇOS INTELIGENTES</a:t>
            </a:r>
            <a:endParaRPr lang="pt-BR" sz="1200" b="1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07383633-7646-BB2A-B194-3B2033D29B2F}"/>
              </a:ext>
            </a:extLst>
          </p:cNvPr>
          <p:cNvSpPr/>
          <p:nvPr/>
        </p:nvSpPr>
        <p:spPr>
          <a:xfrm>
            <a:off x="10374512" y="0"/>
            <a:ext cx="1817487" cy="6400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SVA</a:t>
            </a:r>
            <a:endParaRPr lang="pt-BR" b="1" dirty="0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8F796E8D-BA41-74EB-B9B3-A3AE5447B247}"/>
              </a:ext>
            </a:extLst>
          </p:cNvPr>
          <p:cNvSpPr/>
          <p:nvPr/>
        </p:nvSpPr>
        <p:spPr>
          <a:xfrm>
            <a:off x="2371908" y="0"/>
            <a:ext cx="1949401" cy="6400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>
                <a:solidFill>
                  <a:schemeClr val="lt1"/>
                </a:solidFill>
              </a:rPr>
              <a:t>TARIFAÇÃO</a:t>
            </a: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78D6DFAA-8F4A-6DA2-C5EC-BF55C758952D}"/>
              </a:ext>
            </a:extLst>
          </p:cNvPr>
          <p:cNvSpPr/>
          <p:nvPr/>
        </p:nvSpPr>
        <p:spPr>
          <a:xfrm>
            <a:off x="8458031" y="0"/>
            <a:ext cx="1817487" cy="6400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/>
              <a:t>SERVIÇOS ADICIONAIS</a:t>
            </a:r>
            <a:endParaRPr lang="pt-BR" sz="1400" b="1"/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F6B34011-D997-A319-4DA7-D30D1EC0C578}"/>
              </a:ext>
            </a:extLst>
          </p:cNvPr>
          <p:cNvSpPr/>
          <p:nvPr/>
        </p:nvSpPr>
        <p:spPr>
          <a:xfrm>
            <a:off x="323513" y="0"/>
            <a:ext cx="1949401" cy="6400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PLANOS</a:t>
            </a:r>
            <a:endParaRPr lang="pt-BR" sz="1600" b="1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02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4C234-BB40-315A-608C-58B855FA3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tângulo: Cantos Arredondados 38">
            <a:extLst>
              <a:ext uri="{FF2B5EF4-FFF2-40B4-BE49-F238E27FC236}">
                <a16:creationId xmlns:a16="http://schemas.microsoft.com/office/drawing/2014/main" id="{CF20D803-71C9-D743-3956-260DEC28B38E}"/>
              </a:ext>
            </a:extLst>
          </p:cNvPr>
          <p:cNvSpPr/>
          <p:nvPr/>
        </p:nvSpPr>
        <p:spPr>
          <a:xfrm>
            <a:off x="838200" y="1391438"/>
            <a:ext cx="9875520" cy="484172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b="1"/>
          </a:p>
        </p:txBody>
      </p:sp>
      <p:sp>
        <p:nvSpPr>
          <p:cNvPr id="37" name="Retângulo: Cantos Arredondados 36">
            <a:extLst>
              <a:ext uri="{FF2B5EF4-FFF2-40B4-BE49-F238E27FC236}">
                <a16:creationId xmlns:a16="http://schemas.microsoft.com/office/drawing/2014/main" id="{D53BD5E6-4822-2AFD-FE27-43B90D47FD7E}"/>
              </a:ext>
            </a:extLst>
          </p:cNvPr>
          <p:cNvSpPr/>
          <p:nvPr/>
        </p:nvSpPr>
        <p:spPr>
          <a:xfrm>
            <a:off x="3749040" y="2804160"/>
            <a:ext cx="4053840" cy="1478279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/>
              <a:t>Resposta: c) Os dois planos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9324BC5-7693-E20E-3802-0D8DE8226CE7}"/>
              </a:ext>
            </a:extLst>
          </p:cNvPr>
          <p:cNvSpPr txBox="1"/>
          <p:nvPr/>
        </p:nvSpPr>
        <p:spPr>
          <a:xfrm>
            <a:off x="11760200" y="1246562"/>
            <a:ext cx="5181600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>
                <a:latin typeface="AMX" pitchFamily="2" charset="77"/>
                <a:cs typeface="Segoe UI Black" panose="020B0502040204020203" pitchFamily="34" charset="0"/>
              </a:rPr>
              <a:t>No insumo está escrito que o cliente pode fazer a solicitação pelo 10621. Essa informação procede? Esse canal ainda está aberto?</a:t>
            </a:r>
            <a:endParaRPr lang="pt-BR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B00D1C75-BA12-10F4-E863-21D7ED99C9B0}"/>
              </a:ext>
            </a:extLst>
          </p:cNvPr>
          <p:cNvSpPr/>
          <p:nvPr/>
        </p:nvSpPr>
        <p:spPr>
          <a:xfrm>
            <a:off x="4420303" y="0"/>
            <a:ext cx="2022687" cy="640080"/>
          </a:xfrm>
          <a:prstGeom prst="round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600" b="1">
                <a:solidFill>
                  <a:srgbClr val="C00000"/>
                </a:solidFill>
              </a:rPr>
              <a:t>AQUISIÇÃO DE EXTENSÃO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B4187272-DF19-47ED-62BA-D96BD76B9C0E}"/>
              </a:ext>
            </a:extLst>
          </p:cNvPr>
          <p:cNvSpPr/>
          <p:nvPr/>
        </p:nvSpPr>
        <p:spPr>
          <a:xfrm>
            <a:off x="6541984" y="0"/>
            <a:ext cx="1817487" cy="6400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/>
              <a:t>SERVIÇOS INTELIGENTES</a:t>
            </a:r>
            <a:endParaRPr lang="pt-BR" sz="1200" b="1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6F2548F3-ADEE-91D8-BB74-B79E24A292E7}"/>
              </a:ext>
            </a:extLst>
          </p:cNvPr>
          <p:cNvSpPr/>
          <p:nvPr/>
        </p:nvSpPr>
        <p:spPr>
          <a:xfrm>
            <a:off x="10374512" y="0"/>
            <a:ext cx="1817487" cy="6400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SVA</a:t>
            </a:r>
            <a:endParaRPr lang="pt-BR" b="1" dirty="0"/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8A158A17-DC2F-E8C6-B56C-0887BF08C7CF}"/>
              </a:ext>
            </a:extLst>
          </p:cNvPr>
          <p:cNvSpPr/>
          <p:nvPr/>
        </p:nvSpPr>
        <p:spPr>
          <a:xfrm>
            <a:off x="2371908" y="0"/>
            <a:ext cx="1949401" cy="6400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>
                <a:solidFill>
                  <a:schemeClr val="lt1"/>
                </a:solidFill>
              </a:rPr>
              <a:t>TARIFAÇÃO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3AF25A2F-8FFC-4066-1A3B-AF618029DDBD}"/>
              </a:ext>
            </a:extLst>
          </p:cNvPr>
          <p:cNvSpPr/>
          <p:nvPr/>
        </p:nvSpPr>
        <p:spPr>
          <a:xfrm>
            <a:off x="8458031" y="0"/>
            <a:ext cx="1817487" cy="6400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/>
              <a:t>SERVIÇOS ADICIONAIS</a:t>
            </a:r>
            <a:endParaRPr lang="pt-BR" sz="1400" b="1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F3BB0A04-AF1F-B449-0ECF-06E56DB0523B}"/>
              </a:ext>
            </a:extLst>
          </p:cNvPr>
          <p:cNvSpPr/>
          <p:nvPr/>
        </p:nvSpPr>
        <p:spPr>
          <a:xfrm>
            <a:off x="323513" y="0"/>
            <a:ext cx="1949401" cy="6400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PLANOS</a:t>
            </a:r>
            <a:endParaRPr lang="pt-BR" sz="1600" b="1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0468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E0851-E86D-6CEA-055F-6D31D4E2C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 descr="Sinal de polegar para cima com preenchimento sólido">
            <a:extLst>
              <a:ext uri="{FF2B5EF4-FFF2-40B4-BE49-F238E27FC236}">
                <a16:creationId xmlns:a16="http://schemas.microsoft.com/office/drawing/2014/main" id="{7E7074A2-AF51-E82C-5E43-3DCAA369A9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9304020" y="2895600"/>
            <a:ext cx="2377440" cy="2377440"/>
          </a:xfrm>
          <a:prstGeom prst="rect">
            <a:avLst/>
          </a:prstGeom>
        </p:spPr>
      </p:pic>
      <p:pic>
        <p:nvPicPr>
          <p:cNvPr id="11" name="Gráfico 10" descr="Sinal de polegar para cima estrutura de tópicos">
            <a:extLst>
              <a:ext uri="{FF2B5EF4-FFF2-40B4-BE49-F238E27FC236}">
                <a16:creationId xmlns:a16="http://schemas.microsoft.com/office/drawing/2014/main" id="{5F4C470F-8F3C-7F90-CE46-C316773B2C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26580" y="1706880"/>
            <a:ext cx="2377440" cy="2377440"/>
          </a:xfrm>
          <a:prstGeom prst="rect">
            <a:avLst/>
          </a:prstGeom>
        </p:spPr>
      </p:pic>
      <p:pic>
        <p:nvPicPr>
          <p:cNvPr id="13" name="Gráfico 12" descr="Selo 3 com preenchimento sólido">
            <a:extLst>
              <a:ext uri="{FF2B5EF4-FFF2-40B4-BE49-F238E27FC236}">
                <a16:creationId xmlns:a16="http://schemas.microsoft.com/office/drawing/2014/main" id="{934E210C-EEE4-888C-7C1C-07970C8BC6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2303" y="4419599"/>
            <a:ext cx="914400" cy="914400"/>
          </a:xfrm>
          <a:prstGeom prst="rect">
            <a:avLst/>
          </a:prstGeom>
        </p:spPr>
      </p:pic>
      <p:pic>
        <p:nvPicPr>
          <p:cNvPr id="15" name="Gráfico 14" descr="Crachá com preenchimento sólido">
            <a:extLst>
              <a:ext uri="{FF2B5EF4-FFF2-40B4-BE49-F238E27FC236}">
                <a16:creationId xmlns:a16="http://schemas.microsoft.com/office/drawing/2014/main" id="{62A6E417-568C-AAA6-FD22-D44E2A9F3B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42303" y="3079372"/>
            <a:ext cx="914400" cy="914400"/>
          </a:xfrm>
          <a:prstGeom prst="rect">
            <a:avLst/>
          </a:prstGeom>
        </p:spPr>
      </p:pic>
      <p:pic>
        <p:nvPicPr>
          <p:cNvPr id="17" name="Gráfico 16" descr="Selo 1 com preenchimento sólido">
            <a:extLst>
              <a:ext uri="{FF2B5EF4-FFF2-40B4-BE49-F238E27FC236}">
                <a16:creationId xmlns:a16="http://schemas.microsoft.com/office/drawing/2014/main" id="{A1E9CBBC-B698-0EA6-A431-B50C196586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27936" y="1706880"/>
            <a:ext cx="914400" cy="914400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04DB60B9-8717-8665-BD9E-6B4123A7ECCD}"/>
              </a:ext>
            </a:extLst>
          </p:cNvPr>
          <p:cNvSpPr txBox="1"/>
          <p:nvPr/>
        </p:nvSpPr>
        <p:spPr>
          <a:xfrm>
            <a:off x="1856703" y="1816595"/>
            <a:ext cx="4239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/>
              <a:t>Você já atendeu uma ligação sem terminar a anterior?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599C115-2397-D550-3573-50FDFBAE2903}"/>
              </a:ext>
            </a:extLst>
          </p:cNvPr>
          <p:cNvSpPr txBox="1"/>
          <p:nvPr/>
        </p:nvSpPr>
        <p:spPr>
          <a:xfrm>
            <a:off x="1919074" y="3336517"/>
            <a:ext cx="4239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/>
              <a:t>Já bloqueou algum número?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80A58FA5-6228-890B-ECD3-30D022307B08}"/>
              </a:ext>
            </a:extLst>
          </p:cNvPr>
          <p:cNvSpPr txBox="1"/>
          <p:nvPr/>
        </p:nvSpPr>
        <p:spPr>
          <a:xfrm>
            <a:off x="1919073" y="4548663"/>
            <a:ext cx="4239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/>
              <a:t>Já fez uma chamada telefônica com mais de uma pessoa?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6F53F777-CA58-9019-1B2E-2588A3B96778}"/>
              </a:ext>
            </a:extLst>
          </p:cNvPr>
          <p:cNvSpPr/>
          <p:nvPr/>
        </p:nvSpPr>
        <p:spPr>
          <a:xfrm>
            <a:off x="4420303" y="0"/>
            <a:ext cx="2022687" cy="6400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/>
              <a:t>AQUISIÇÃO DE EXTENSÃO</a:t>
            </a:r>
            <a:endParaRPr lang="pt-BR" sz="1200" b="1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12CC400-B26D-228B-043C-8CCEF4868D41}"/>
              </a:ext>
            </a:extLst>
          </p:cNvPr>
          <p:cNvSpPr/>
          <p:nvPr/>
        </p:nvSpPr>
        <p:spPr>
          <a:xfrm>
            <a:off x="6541984" y="0"/>
            <a:ext cx="1817487" cy="640080"/>
          </a:xfrm>
          <a:prstGeom prst="round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600" b="1">
                <a:solidFill>
                  <a:srgbClr val="C00000"/>
                </a:solidFill>
              </a:rPr>
              <a:t>SERVIÇOS INTELIGENTES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0EFB7040-6A70-F016-B6E9-8A3C1F40E07B}"/>
              </a:ext>
            </a:extLst>
          </p:cNvPr>
          <p:cNvSpPr/>
          <p:nvPr/>
        </p:nvSpPr>
        <p:spPr>
          <a:xfrm>
            <a:off x="10374512" y="0"/>
            <a:ext cx="1817487" cy="6400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SVA</a:t>
            </a:r>
            <a:endParaRPr lang="pt-BR" b="1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EC6126E3-098E-02C9-2776-ED0E01F6C6B8}"/>
              </a:ext>
            </a:extLst>
          </p:cNvPr>
          <p:cNvSpPr/>
          <p:nvPr/>
        </p:nvSpPr>
        <p:spPr>
          <a:xfrm>
            <a:off x="2371908" y="0"/>
            <a:ext cx="1949401" cy="6400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>
                <a:solidFill>
                  <a:schemeClr val="lt1"/>
                </a:solidFill>
              </a:rPr>
              <a:t>TARIFAÇÃO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7411C95C-551E-6FEA-F931-65918F809465}"/>
              </a:ext>
            </a:extLst>
          </p:cNvPr>
          <p:cNvSpPr/>
          <p:nvPr/>
        </p:nvSpPr>
        <p:spPr>
          <a:xfrm>
            <a:off x="8458031" y="0"/>
            <a:ext cx="1817487" cy="6400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/>
              <a:t>SERVIÇOS ADICIONAIS</a:t>
            </a:r>
            <a:endParaRPr lang="pt-BR" sz="1400" b="1"/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13CD877A-7B36-5BAD-0CA0-F3359B09942C}"/>
              </a:ext>
            </a:extLst>
          </p:cNvPr>
          <p:cNvSpPr/>
          <p:nvPr/>
        </p:nvSpPr>
        <p:spPr>
          <a:xfrm>
            <a:off x="323513" y="0"/>
            <a:ext cx="1949401" cy="6400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PLANOS</a:t>
            </a:r>
            <a:endParaRPr lang="pt-BR" sz="1600" b="1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866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70182-46AA-780F-0B27-0E45BF302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BB596979-6516-BFEC-5F92-EB92A6423DA6}"/>
              </a:ext>
            </a:extLst>
          </p:cNvPr>
          <p:cNvGrpSpPr/>
          <p:nvPr/>
        </p:nvGrpSpPr>
        <p:grpSpPr>
          <a:xfrm>
            <a:off x="1303335" y="2277682"/>
            <a:ext cx="5119479" cy="640080"/>
            <a:chOff x="1289714" y="2320229"/>
            <a:chExt cx="4806286" cy="1010961"/>
          </a:xfrm>
        </p:grpSpPr>
        <p:sp>
          <p:nvSpPr>
            <p:cNvPr id="5" name="Retângulo: Cantos Arredondados 4">
              <a:extLst>
                <a:ext uri="{FF2B5EF4-FFF2-40B4-BE49-F238E27FC236}">
                  <a16:creationId xmlns:a16="http://schemas.microsoft.com/office/drawing/2014/main" id="{3BC1D2EF-70FF-8C0A-51A5-E5902AC1E6CB}"/>
                </a:ext>
              </a:extLst>
            </p:cNvPr>
            <p:cNvSpPr/>
            <p:nvPr/>
          </p:nvSpPr>
          <p:spPr>
            <a:xfrm>
              <a:off x="1289714" y="2320229"/>
              <a:ext cx="4806286" cy="1010961"/>
            </a:xfrm>
            <a:prstGeom prst="roundRect">
              <a:avLst>
                <a:gd name="adj" fmla="val 8459"/>
              </a:avLst>
            </a:prstGeom>
            <a:gradFill>
              <a:gsLst>
                <a:gs pos="22000">
                  <a:srgbClr val="610000"/>
                </a:gs>
                <a:gs pos="100000">
                  <a:srgbClr val="C00000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8" name="Caixa de Texto 14">
              <a:extLst>
                <a:ext uri="{FF2B5EF4-FFF2-40B4-BE49-F238E27FC236}">
                  <a16:creationId xmlns:a16="http://schemas.microsoft.com/office/drawing/2014/main" id="{6B730136-A9D8-FB15-C917-972D38F81F4D}"/>
                </a:ext>
              </a:extLst>
            </p:cNvPr>
            <p:cNvSpPr txBox="1"/>
            <p:nvPr/>
          </p:nvSpPr>
          <p:spPr>
            <a:xfrm>
              <a:off x="1760784" y="2614021"/>
              <a:ext cx="3911147" cy="64208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r>
                <a:rPr lang="pt-BR" sz="1600" b="1">
                  <a:solidFill>
                    <a:schemeClr val="bg1"/>
                  </a:solidFill>
                  <a:latin typeface="AMX" pitchFamily="2" charset="77"/>
                  <a:ea typeface="Tahoma" panose="020B0604030504040204" pitchFamily="34" charset="0"/>
                  <a:cs typeface="Segoe UI" panose="020B0502040204020203" pitchFamily="34" charset="0"/>
                </a:rPr>
                <a:t>IDENTIFICADOR DE CHAMADAS</a:t>
              </a:r>
              <a:endParaRPr lang="pt-BR" sz="1400">
                <a:solidFill>
                  <a:schemeClr val="bg1"/>
                </a:solidFill>
                <a:latin typeface="AMX" pitchFamily="2" charset="77"/>
                <a:ea typeface="Tahoma" panose="020B0604030504040204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2BAB9C49-667C-B862-CB61-860413673AEC}"/>
              </a:ext>
            </a:extLst>
          </p:cNvPr>
          <p:cNvGrpSpPr/>
          <p:nvPr/>
        </p:nvGrpSpPr>
        <p:grpSpPr>
          <a:xfrm>
            <a:off x="1245213" y="3300624"/>
            <a:ext cx="5244565" cy="703240"/>
            <a:chOff x="1289714" y="2320229"/>
            <a:chExt cx="4965672" cy="1010961"/>
          </a:xfrm>
        </p:grpSpPr>
        <p:sp>
          <p:nvSpPr>
            <p:cNvPr id="12" name="Retângulo: Cantos Arredondados 26">
              <a:extLst>
                <a:ext uri="{FF2B5EF4-FFF2-40B4-BE49-F238E27FC236}">
                  <a16:creationId xmlns:a16="http://schemas.microsoft.com/office/drawing/2014/main" id="{C8AC0EEE-682F-5112-C672-13C46810F260}"/>
                </a:ext>
              </a:extLst>
            </p:cNvPr>
            <p:cNvSpPr/>
            <p:nvPr/>
          </p:nvSpPr>
          <p:spPr>
            <a:xfrm>
              <a:off x="1289714" y="2320229"/>
              <a:ext cx="4806286" cy="1010961"/>
            </a:xfrm>
            <a:prstGeom prst="roundRect">
              <a:avLst>
                <a:gd name="adj" fmla="val 8459"/>
              </a:avLst>
            </a:prstGeom>
            <a:gradFill>
              <a:gsLst>
                <a:gs pos="22000">
                  <a:srgbClr val="610000"/>
                </a:gs>
                <a:gs pos="100000">
                  <a:srgbClr val="C00000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4" name="Caixa de Texto 14">
              <a:extLst>
                <a:ext uri="{FF2B5EF4-FFF2-40B4-BE49-F238E27FC236}">
                  <a16:creationId xmlns:a16="http://schemas.microsoft.com/office/drawing/2014/main" id="{79616B48-DEEE-D1BB-F9D5-31DA3D221854}"/>
                </a:ext>
              </a:extLst>
            </p:cNvPr>
            <p:cNvSpPr txBox="1"/>
            <p:nvPr/>
          </p:nvSpPr>
          <p:spPr>
            <a:xfrm>
              <a:off x="1760783" y="2368811"/>
              <a:ext cx="4494603" cy="887293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pt-BR" sz="1600" b="1">
                  <a:solidFill>
                    <a:schemeClr val="bg1"/>
                  </a:solidFill>
                  <a:latin typeface="AMX" pitchFamily="2" charset="77"/>
                  <a:ea typeface="Tahoma" panose="020B0604030504040204" pitchFamily="34" charset="0"/>
                  <a:cs typeface="Segoe UI" panose="020B0502040204020203" pitchFamily="34" charset="0"/>
                </a:rPr>
                <a:t>TRANSFERÊNCIA DE CHAMADA (SIGA-ME)</a:t>
              </a:r>
              <a:endParaRPr lang="pt-BR" sz="1400">
                <a:solidFill>
                  <a:schemeClr val="bg1"/>
                </a:solidFill>
                <a:latin typeface="AMX" pitchFamily="2" charset="77"/>
                <a:ea typeface="Tahoma" panose="020B0604030504040204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760DFC5B-3140-A15A-42A2-B68E3206021A}"/>
              </a:ext>
            </a:extLst>
          </p:cNvPr>
          <p:cNvGrpSpPr/>
          <p:nvPr/>
        </p:nvGrpSpPr>
        <p:grpSpPr>
          <a:xfrm>
            <a:off x="1346588" y="4429594"/>
            <a:ext cx="5244564" cy="655044"/>
            <a:chOff x="1289714" y="2320229"/>
            <a:chExt cx="4965672" cy="1010961"/>
          </a:xfrm>
        </p:grpSpPr>
        <p:sp>
          <p:nvSpPr>
            <p:cNvPr id="22" name="Retângulo: Cantos Arredondados 26">
              <a:extLst>
                <a:ext uri="{FF2B5EF4-FFF2-40B4-BE49-F238E27FC236}">
                  <a16:creationId xmlns:a16="http://schemas.microsoft.com/office/drawing/2014/main" id="{D48860D2-5D36-7F59-776B-30F1B85EC684}"/>
                </a:ext>
              </a:extLst>
            </p:cNvPr>
            <p:cNvSpPr/>
            <p:nvPr/>
          </p:nvSpPr>
          <p:spPr>
            <a:xfrm>
              <a:off x="1289714" y="2320229"/>
              <a:ext cx="4806286" cy="1010961"/>
            </a:xfrm>
            <a:prstGeom prst="roundRect">
              <a:avLst>
                <a:gd name="adj" fmla="val 8459"/>
              </a:avLst>
            </a:prstGeom>
            <a:gradFill>
              <a:gsLst>
                <a:gs pos="22000">
                  <a:srgbClr val="610000"/>
                </a:gs>
                <a:gs pos="100000">
                  <a:srgbClr val="C00000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23" name="Caixa de Texto 14">
              <a:extLst>
                <a:ext uri="{FF2B5EF4-FFF2-40B4-BE49-F238E27FC236}">
                  <a16:creationId xmlns:a16="http://schemas.microsoft.com/office/drawing/2014/main" id="{010D0AB6-57A5-8FFD-7553-3C7D8EE060AF}"/>
                </a:ext>
              </a:extLst>
            </p:cNvPr>
            <p:cNvSpPr txBox="1"/>
            <p:nvPr/>
          </p:nvSpPr>
          <p:spPr>
            <a:xfrm>
              <a:off x="1760783" y="2368811"/>
              <a:ext cx="4494603" cy="887293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449823">
                <a:defRPr/>
              </a:pPr>
              <a:r>
                <a:rPr lang="pt-BR" sz="1600" b="1">
                  <a:solidFill>
                    <a:schemeClr val="bg1"/>
                  </a:solidFill>
                  <a:latin typeface="AMX" pitchFamily="2" charset="77"/>
                  <a:ea typeface="Tahoma" panose="020B0604030504040204" pitchFamily="34" charset="0"/>
                  <a:cs typeface="Segoe UI" panose="020B0502040204020203" pitchFamily="34" charset="0"/>
                </a:rPr>
                <a:t>CHAMADA EM ESPERA</a:t>
              </a:r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EE268E43-20C4-94DC-D7EA-6A0D0722B7FD}"/>
              </a:ext>
            </a:extLst>
          </p:cNvPr>
          <p:cNvGrpSpPr/>
          <p:nvPr/>
        </p:nvGrpSpPr>
        <p:grpSpPr>
          <a:xfrm>
            <a:off x="6942415" y="2832526"/>
            <a:ext cx="4806286" cy="599229"/>
            <a:chOff x="1289714" y="2320229"/>
            <a:chExt cx="4806286" cy="1010961"/>
          </a:xfrm>
        </p:grpSpPr>
        <p:sp>
          <p:nvSpPr>
            <p:cNvPr id="25" name="Retângulo: Cantos Arredondados 26">
              <a:extLst>
                <a:ext uri="{FF2B5EF4-FFF2-40B4-BE49-F238E27FC236}">
                  <a16:creationId xmlns:a16="http://schemas.microsoft.com/office/drawing/2014/main" id="{02F1307A-BD2E-C51C-7E78-FA2797DD5CF3}"/>
                </a:ext>
              </a:extLst>
            </p:cNvPr>
            <p:cNvSpPr/>
            <p:nvPr/>
          </p:nvSpPr>
          <p:spPr>
            <a:xfrm>
              <a:off x="1289714" y="2320229"/>
              <a:ext cx="4806286" cy="1010961"/>
            </a:xfrm>
            <a:prstGeom prst="roundRect">
              <a:avLst>
                <a:gd name="adj" fmla="val 8459"/>
              </a:avLst>
            </a:prstGeom>
            <a:gradFill>
              <a:gsLst>
                <a:gs pos="22000">
                  <a:srgbClr val="610000"/>
                </a:gs>
                <a:gs pos="100000">
                  <a:srgbClr val="C00000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26" name="Caixa de Texto 14">
              <a:extLst>
                <a:ext uri="{FF2B5EF4-FFF2-40B4-BE49-F238E27FC236}">
                  <a16:creationId xmlns:a16="http://schemas.microsoft.com/office/drawing/2014/main" id="{6AF8BB0D-06B4-EFF1-E34D-A30A0B0B9C88}"/>
                </a:ext>
              </a:extLst>
            </p:cNvPr>
            <p:cNvSpPr txBox="1"/>
            <p:nvPr/>
          </p:nvSpPr>
          <p:spPr>
            <a:xfrm>
              <a:off x="1760784" y="2368811"/>
              <a:ext cx="3911147" cy="887293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449823">
                <a:defRPr/>
              </a:pPr>
              <a:r>
                <a:rPr lang="pt-BR" sz="1600" b="1">
                  <a:solidFill>
                    <a:schemeClr val="bg1"/>
                  </a:solidFill>
                  <a:latin typeface="AMX" pitchFamily="2" charset="77"/>
                  <a:ea typeface="Tahoma" panose="020B0604030504040204" pitchFamily="34" charset="0"/>
                  <a:cs typeface="Segoe UI" panose="020B0502040204020203" pitchFamily="34" charset="0"/>
                </a:rPr>
                <a:t>CONFERÊNCIA</a:t>
              </a:r>
            </a:p>
          </p:txBody>
        </p:sp>
      </p:grp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22DFF05E-D3A4-0E1F-AA8E-B085753D1B8E}"/>
              </a:ext>
            </a:extLst>
          </p:cNvPr>
          <p:cNvGrpSpPr/>
          <p:nvPr/>
        </p:nvGrpSpPr>
        <p:grpSpPr>
          <a:xfrm>
            <a:off x="7046662" y="3888784"/>
            <a:ext cx="4865236" cy="599229"/>
            <a:chOff x="1289714" y="2320229"/>
            <a:chExt cx="4965672" cy="1010961"/>
          </a:xfrm>
        </p:grpSpPr>
        <p:sp>
          <p:nvSpPr>
            <p:cNvPr id="28" name="Retângulo: Cantos Arredondados 26">
              <a:extLst>
                <a:ext uri="{FF2B5EF4-FFF2-40B4-BE49-F238E27FC236}">
                  <a16:creationId xmlns:a16="http://schemas.microsoft.com/office/drawing/2014/main" id="{D5C1BE4D-9368-41A9-E14B-480AD5B14B10}"/>
                </a:ext>
              </a:extLst>
            </p:cNvPr>
            <p:cNvSpPr/>
            <p:nvPr/>
          </p:nvSpPr>
          <p:spPr>
            <a:xfrm>
              <a:off x="1289714" y="2320229"/>
              <a:ext cx="4806286" cy="1010961"/>
            </a:xfrm>
            <a:prstGeom prst="roundRect">
              <a:avLst>
                <a:gd name="adj" fmla="val 8459"/>
              </a:avLst>
            </a:prstGeom>
            <a:gradFill>
              <a:gsLst>
                <a:gs pos="22000">
                  <a:srgbClr val="610000"/>
                </a:gs>
                <a:gs pos="100000">
                  <a:srgbClr val="C00000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29" name="Caixa de Texto 14">
              <a:extLst>
                <a:ext uri="{FF2B5EF4-FFF2-40B4-BE49-F238E27FC236}">
                  <a16:creationId xmlns:a16="http://schemas.microsoft.com/office/drawing/2014/main" id="{50A406D3-5C02-F0B1-7443-829108698E6C}"/>
                </a:ext>
              </a:extLst>
            </p:cNvPr>
            <p:cNvSpPr txBox="1"/>
            <p:nvPr/>
          </p:nvSpPr>
          <p:spPr>
            <a:xfrm>
              <a:off x="1760783" y="2368811"/>
              <a:ext cx="4494603" cy="887293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449823">
                <a:defRPr/>
              </a:pPr>
              <a:r>
                <a:rPr lang="pt-BR" sz="1600" b="1">
                  <a:solidFill>
                    <a:schemeClr val="bg1"/>
                  </a:solidFill>
                  <a:latin typeface="AMX" pitchFamily="2" charset="77"/>
                  <a:ea typeface="Tahoma" panose="020B0604030504040204" pitchFamily="34" charset="0"/>
                  <a:cs typeface="Segoe UI" panose="020B0502040204020203" pitchFamily="34" charset="0"/>
                </a:rPr>
                <a:t>BLOQUEIO DE LIGAÇÕES</a:t>
              </a:r>
              <a:r>
                <a:rPr lang="pt-BR" sz="1400">
                  <a:solidFill>
                    <a:schemeClr val="bg1"/>
                  </a:solidFill>
                  <a:latin typeface="AMX" pitchFamily="2" charset="77"/>
                  <a:ea typeface="Tahoma" panose="020B0604030504040204" pitchFamily="34" charset="0"/>
                  <a:cs typeface="Segoe UI" panose="020B0502040204020203" pitchFamily="34" charset="0"/>
                </a:rPr>
                <a:t> </a:t>
              </a:r>
            </a:p>
          </p:txBody>
        </p: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011DA894-69D6-8051-9015-0225139FE925}"/>
              </a:ext>
            </a:extLst>
          </p:cNvPr>
          <p:cNvGrpSpPr/>
          <p:nvPr/>
        </p:nvGrpSpPr>
        <p:grpSpPr>
          <a:xfrm>
            <a:off x="6494973" y="2646042"/>
            <a:ext cx="887838" cy="887836"/>
            <a:chOff x="6296630" y="2925131"/>
            <a:chExt cx="887838" cy="887836"/>
          </a:xfrm>
        </p:grpSpPr>
        <p:grpSp>
          <p:nvGrpSpPr>
            <p:cNvPr id="31" name="Agrupar 30">
              <a:extLst>
                <a:ext uri="{FF2B5EF4-FFF2-40B4-BE49-F238E27FC236}">
                  <a16:creationId xmlns:a16="http://schemas.microsoft.com/office/drawing/2014/main" id="{80F038C1-1852-FA15-A7B3-84A6489FA105}"/>
                </a:ext>
              </a:extLst>
            </p:cNvPr>
            <p:cNvGrpSpPr/>
            <p:nvPr/>
          </p:nvGrpSpPr>
          <p:grpSpPr>
            <a:xfrm>
              <a:off x="6296630" y="2925131"/>
              <a:ext cx="887838" cy="887836"/>
              <a:chOff x="891490" y="2395163"/>
              <a:chExt cx="887838" cy="887836"/>
            </a:xfrm>
          </p:grpSpPr>
          <p:sp>
            <p:nvSpPr>
              <p:cNvPr id="33" name="Elipse 2">
                <a:extLst>
                  <a:ext uri="{FF2B5EF4-FFF2-40B4-BE49-F238E27FC236}">
                    <a16:creationId xmlns:a16="http://schemas.microsoft.com/office/drawing/2014/main" id="{67E4F0AC-9244-F38D-91CD-39DE375B839F}"/>
                  </a:ext>
                </a:extLst>
              </p:cNvPr>
              <p:cNvSpPr/>
              <p:nvPr/>
            </p:nvSpPr>
            <p:spPr>
              <a:xfrm>
                <a:off x="891490" y="2395163"/>
                <a:ext cx="887838" cy="887836"/>
              </a:xfrm>
              <a:prstGeom prst="ellipse">
                <a:avLst/>
              </a:prstGeom>
              <a:solidFill>
                <a:srgbClr val="FFC000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noProof="0"/>
              </a:p>
            </p:txBody>
          </p:sp>
          <p:sp>
            <p:nvSpPr>
              <p:cNvPr id="34" name="Elipse 3">
                <a:extLst>
                  <a:ext uri="{FF2B5EF4-FFF2-40B4-BE49-F238E27FC236}">
                    <a16:creationId xmlns:a16="http://schemas.microsoft.com/office/drawing/2014/main" id="{EFC9A8F6-1350-9FE3-1B14-E7538FA8F48D}"/>
                  </a:ext>
                </a:extLst>
              </p:cNvPr>
              <p:cNvSpPr/>
              <p:nvPr/>
            </p:nvSpPr>
            <p:spPr>
              <a:xfrm>
                <a:off x="989035" y="2493707"/>
                <a:ext cx="699547" cy="699547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noProof="0"/>
              </a:p>
            </p:txBody>
          </p:sp>
        </p:grpSp>
        <p:pic>
          <p:nvPicPr>
            <p:cNvPr id="32" name="Gráfico 31">
              <a:extLst>
                <a:ext uri="{FF2B5EF4-FFF2-40B4-BE49-F238E27FC236}">
                  <a16:creationId xmlns:a16="http://schemas.microsoft.com/office/drawing/2014/main" id="{CEC1D4B5-1B92-E2F2-0FE1-94D06484C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499939" y="3192338"/>
              <a:ext cx="483391" cy="436000"/>
            </a:xfrm>
            <a:prstGeom prst="rect">
              <a:avLst/>
            </a:prstGeom>
          </p:spPr>
        </p:pic>
      </p:grp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16614264-48C4-E017-601C-A99FF569EEBB}"/>
              </a:ext>
            </a:extLst>
          </p:cNvPr>
          <p:cNvGrpSpPr/>
          <p:nvPr/>
        </p:nvGrpSpPr>
        <p:grpSpPr>
          <a:xfrm>
            <a:off x="6529911" y="3790240"/>
            <a:ext cx="887838" cy="887836"/>
            <a:chOff x="6296630" y="4238697"/>
            <a:chExt cx="887838" cy="887836"/>
          </a:xfrm>
        </p:grpSpPr>
        <p:grpSp>
          <p:nvGrpSpPr>
            <p:cNvPr id="36" name="Agrupar 35">
              <a:extLst>
                <a:ext uri="{FF2B5EF4-FFF2-40B4-BE49-F238E27FC236}">
                  <a16:creationId xmlns:a16="http://schemas.microsoft.com/office/drawing/2014/main" id="{7ABF6C56-4723-BB64-62B8-930FF785602D}"/>
                </a:ext>
              </a:extLst>
            </p:cNvPr>
            <p:cNvGrpSpPr/>
            <p:nvPr/>
          </p:nvGrpSpPr>
          <p:grpSpPr>
            <a:xfrm>
              <a:off x="6296630" y="4238697"/>
              <a:ext cx="887838" cy="887836"/>
              <a:chOff x="891490" y="2395163"/>
              <a:chExt cx="887838" cy="887836"/>
            </a:xfrm>
          </p:grpSpPr>
          <p:sp>
            <p:nvSpPr>
              <p:cNvPr id="38" name="Elipse 2">
                <a:extLst>
                  <a:ext uri="{FF2B5EF4-FFF2-40B4-BE49-F238E27FC236}">
                    <a16:creationId xmlns:a16="http://schemas.microsoft.com/office/drawing/2014/main" id="{D45852AE-8E6A-AD10-1979-13376C936E37}"/>
                  </a:ext>
                </a:extLst>
              </p:cNvPr>
              <p:cNvSpPr/>
              <p:nvPr/>
            </p:nvSpPr>
            <p:spPr>
              <a:xfrm>
                <a:off x="891490" y="2395163"/>
                <a:ext cx="887838" cy="887836"/>
              </a:xfrm>
              <a:prstGeom prst="ellipse">
                <a:avLst/>
              </a:prstGeom>
              <a:solidFill>
                <a:srgbClr val="FFC000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noProof="0"/>
              </a:p>
            </p:txBody>
          </p:sp>
          <p:sp>
            <p:nvSpPr>
              <p:cNvPr id="39" name="Elipse 3">
                <a:extLst>
                  <a:ext uri="{FF2B5EF4-FFF2-40B4-BE49-F238E27FC236}">
                    <a16:creationId xmlns:a16="http://schemas.microsoft.com/office/drawing/2014/main" id="{C43302A8-E971-6F8B-2BFD-86099ADF91DB}"/>
                  </a:ext>
                </a:extLst>
              </p:cNvPr>
              <p:cNvSpPr/>
              <p:nvPr/>
            </p:nvSpPr>
            <p:spPr>
              <a:xfrm>
                <a:off x="989035" y="2493707"/>
                <a:ext cx="699547" cy="699547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noProof="0"/>
              </a:p>
            </p:txBody>
          </p:sp>
        </p:grpSp>
        <p:pic>
          <p:nvPicPr>
            <p:cNvPr id="37" name="Gráfico 36">
              <a:extLst>
                <a:ext uri="{FF2B5EF4-FFF2-40B4-BE49-F238E27FC236}">
                  <a16:creationId xmlns:a16="http://schemas.microsoft.com/office/drawing/2014/main" id="{6FEA44B2-406A-67A5-C093-C0C15A4DB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534279" y="4488025"/>
              <a:ext cx="395255" cy="403160"/>
            </a:xfrm>
            <a:prstGeom prst="rect">
              <a:avLst/>
            </a:prstGeom>
          </p:spPr>
        </p:pic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0255D0B6-C039-51B9-3D1A-B6076DF1AA0E}"/>
              </a:ext>
            </a:extLst>
          </p:cNvPr>
          <p:cNvGrpSpPr/>
          <p:nvPr/>
        </p:nvGrpSpPr>
        <p:grpSpPr>
          <a:xfrm>
            <a:off x="797772" y="4331050"/>
            <a:ext cx="887838" cy="887836"/>
            <a:chOff x="842272" y="4936470"/>
            <a:chExt cx="887838" cy="887836"/>
          </a:xfrm>
        </p:grpSpPr>
        <p:grpSp>
          <p:nvGrpSpPr>
            <p:cNvPr id="41" name="Agrupar 40">
              <a:extLst>
                <a:ext uri="{FF2B5EF4-FFF2-40B4-BE49-F238E27FC236}">
                  <a16:creationId xmlns:a16="http://schemas.microsoft.com/office/drawing/2014/main" id="{466244E2-B289-DCAF-8FC2-FDF0265FB8AB}"/>
                </a:ext>
              </a:extLst>
            </p:cNvPr>
            <p:cNvGrpSpPr/>
            <p:nvPr/>
          </p:nvGrpSpPr>
          <p:grpSpPr>
            <a:xfrm>
              <a:off x="842272" y="4936470"/>
              <a:ext cx="887838" cy="887836"/>
              <a:chOff x="891490" y="2395163"/>
              <a:chExt cx="887838" cy="887836"/>
            </a:xfrm>
          </p:grpSpPr>
          <p:sp>
            <p:nvSpPr>
              <p:cNvPr id="43" name="Elipse 2">
                <a:extLst>
                  <a:ext uri="{FF2B5EF4-FFF2-40B4-BE49-F238E27FC236}">
                    <a16:creationId xmlns:a16="http://schemas.microsoft.com/office/drawing/2014/main" id="{CE00F242-F69A-58A9-EC16-326A28AC9830}"/>
                  </a:ext>
                </a:extLst>
              </p:cNvPr>
              <p:cNvSpPr/>
              <p:nvPr/>
            </p:nvSpPr>
            <p:spPr>
              <a:xfrm>
                <a:off x="891490" y="2395163"/>
                <a:ext cx="887838" cy="887836"/>
              </a:xfrm>
              <a:prstGeom prst="ellipse">
                <a:avLst/>
              </a:prstGeom>
              <a:solidFill>
                <a:srgbClr val="FFC000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noProof="0"/>
              </a:p>
            </p:txBody>
          </p:sp>
          <p:sp>
            <p:nvSpPr>
              <p:cNvPr id="44" name="Elipse 3">
                <a:extLst>
                  <a:ext uri="{FF2B5EF4-FFF2-40B4-BE49-F238E27FC236}">
                    <a16:creationId xmlns:a16="http://schemas.microsoft.com/office/drawing/2014/main" id="{2CA35CC2-0863-EE69-5AB0-A0F19EE34F2B}"/>
                  </a:ext>
                </a:extLst>
              </p:cNvPr>
              <p:cNvSpPr/>
              <p:nvPr/>
            </p:nvSpPr>
            <p:spPr>
              <a:xfrm>
                <a:off x="989035" y="2493707"/>
                <a:ext cx="699547" cy="699547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noProof="0"/>
              </a:p>
            </p:txBody>
          </p:sp>
        </p:grpSp>
        <p:pic>
          <p:nvPicPr>
            <p:cNvPr id="42" name="Gráfico 41">
              <a:extLst>
                <a:ext uri="{FF2B5EF4-FFF2-40B4-BE49-F238E27FC236}">
                  <a16:creationId xmlns:a16="http://schemas.microsoft.com/office/drawing/2014/main" id="{7BE4F619-35EC-2C93-4A34-A9254049C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75871" y="5206482"/>
              <a:ext cx="386108" cy="393830"/>
            </a:xfrm>
            <a:prstGeom prst="rect">
              <a:avLst/>
            </a:prstGeom>
          </p:spPr>
        </p:pic>
      </p:grp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F329C88D-C7F4-3B5A-2832-4DBFED02DC79}"/>
              </a:ext>
            </a:extLst>
          </p:cNvPr>
          <p:cNvGrpSpPr/>
          <p:nvPr/>
        </p:nvGrpSpPr>
        <p:grpSpPr>
          <a:xfrm>
            <a:off x="810002" y="2166784"/>
            <a:ext cx="887838" cy="887836"/>
            <a:chOff x="842272" y="2315531"/>
            <a:chExt cx="887838" cy="887836"/>
          </a:xfrm>
        </p:grpSpPr>
        <p:grpSp>
          <p:nvGrpSpPr>
            <p:cNvPr id="46" name="Agrupar 45">
              <a:extLst>
                <a:ext uri="{FF2B5EF4-FFF2-40B4-BE49-F238E27FC236}">
                  <a16:creationId xmlns:a16="http://schemas.microsoft.com/office/drawing/2014/main" id="{E2E78A85-70F5-AF99-ACA1-52130BE9AC7B}"/>
                </a:ext>
              </a:extLst>
            </p:cNvPr>
            <p:cNvGrpSpPr/>
            <p:nvPr/>
          </p:nvGrpSpPr>
          <p:grpSpPr>
            <a:xfrm>
              <a:off x="842272" y="2315531"/>
              <a:ext cx="887838" cy="887836"/>
              <a:chOff x="891490" y="2395163"/>
              <a:chExt cx="887838" cy="887836"/>
            </a:xfrm>
          </p:grpSpPr>
          <p:sp>
            <p:nvSpPr>
              <p:cNvPr id="48" name="Elipse 47">
                <a:extLst>
                  <a:ext uri="{FF2B5EF4-FFF2-40B4-BE49-F238E27FC236}">
                    <a16:creationId xmlns:a16="http://schemas.microsoft.com/office/drawing/2014/main" id="{2A860899-775C-37D3-9764-3B04241671C6}"/>
                  </a:ext>
                </a:extLst>
              </p:cNvPr>
              <p:cNvSpPr/>
              <p:nvPr/>
            </p:nvSpPr>
            <p:spPr>
              <a:xfrm>
                <a:off x="891490" y="2395163"/>
                <a:ext cx="887838" cy="887836"/>
              </a:xfrm>
              <a:prstGeom prst="ellipse">
                <a:avLst/>
              </a:prstGeom>
              <a:solidFill>
                <a:srgbClr val="FFC000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noProof="0"/>
              </a:p>
            </p:txBody>
          </p:sp>
          <p:sp>
            <p:nvSpPr>
              <p:cNvPr id="49" name="Elipse 48">
                <a:extLst>
                  <a:ext uri="{FF2B5EF4-FFF2-40B4-BE49-F238E27FC236}">
                    <a16:creationId xmlns:a16="http://schemas.microsoft.com/office/drawing/2014/main" id="{A4FF9686-EF5A-040D-0707-FE16AB7578BC}"/>
                  </a:ext>
                </a:extLst>
              </p:cNvPr>
              <p:cNvSpPr/>
              <p:nvPr/>
            </p:nvSpPr>
            <p:spPr>
              <a:xfrm>
                <a:off x="989035" y="2493707"/>
                <a:ext cx="699547" cy="699547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noProof="0"/>
              </a:p>
            </p:txBody>
          </p:sp>
        </p:grpSp>
        <p:pic>
          <p:nvPicPr>
            <p:cNvPr id="47" name="Gráfico 46">
              <a:extLst>
                <a:ext uri="{FF2B5EF4-FFF2-40B4-BE49-F238E27FC236}">
                  <a16:creationId xmlns:a16="http://schemas.microsoft.com/office/drawing/2014/main" id="{B2C7340F-C964-F923-6C4F-25FA8A8F3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69522" y="2547761"/>
              <a:ext cx="423377" cy="423377"/>
            </a:xfrm>
            <a:prstGeom prst="rect">
              <a:avLst/>
            </a:prstGeom>
          </p:spPr>
        </p:pic>
      </p:grp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220E2DBA-A748-A70D-588C-F39981754B8A}"/>
              </a:ext>
            </a:extLst>
          </p:cNvPr>
          <p:cNvGrpSpPr/>
          <p:nvPr/>
        </p:nvGrpSpPr>
        <p:grpSpPr>
          <a:xfrm>
            <a:off x="797772" y="3206499"/>
            <a:ext cx="887838" cy="887836"/>
            <a:chOff x="842272" y="3629097"/>
            <a:chExt cx="887838" cy="887836"/>
          </a:xfrm>
        </p:grpSpPr>
        <p:grpSp>
          <p:nvGrpSpPr>
            <p:cNvPr id="51" name="Agrupar 50">
              <a:extLst>
                <a:ext uri="{FF2B5EF4-FFF2-40B4-BE49-F238E27FC236}">
                  <a16:creationId xmlns:a16="http://schemas.microsoft.com/office/drawing/2014/main" id="{1F52F2E0-42B6-AB6B-8C25-B00F15F68AFE}"/>
                </a:ext>
              </a:extLst>
            </p:cNvPr>
            <p:cNvGrpSpPr/>
            <p:nvPr/>
          </p:nvGrpSpPr>
          <p:grpSpPr>
            <a:xfrm>
              <a:off x="842272" y="3629097"/>
              <a:ext cx="887838" cy="887836"/>
              <a:chOff x="891490" y="2395163"/>
              <a:chExt cx="887838" cy="887836"/>
            </a:xfrm>
          </p:grpSpPr>
          <p:sp>
            <p:nvSpPr>
              <p:cNvPr id="53" name="Elipse 2">
                <a:extLst>
                  <a:ext uri="{FF2B5EF4-FFF2-40B4-BE49-F238E27FC236}">
                    <a16:creationId xmlns:a16="http://schemas.microsoft.com/office/drawing/2014/main" id="{04F7F51F-5C7E-18C4-387E-E984438727CD}"/>
                  </a:ext>
                </a:extLst>
              </p:cNvPr>
              <p:cNvSpPr/>
              <p:nvPr/>
            </p:nvSpPr>
            <p:spPr>
              <a:xfrm>
                <a:off x="891490" y="2395163"/>
                <a:ext cx="887838" cy="887836"/>
              </a:xfrm>
              <a:prstGeom prst="ellipse">
                <a:avLst/>
              </a:prstGeom>
              <a:solidFill>
                <a:srgbClr val="FFC000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noProof="0"/>
              </a:p>
            </p:txBody>
          </p:sp>
          <p:sp>
            <p:nvSpPr>
              <p:cNvPr id="54" name="Elipse 3">
                <a:extLst>
                  <a:ext uri="{FF2B5EF4-FFF2-40B4-BE49-F238E27FC236}">
                    <a16:creationId xmlns:a16="http://schemas.microsoft.com/office/drawing/2014/main" id="{7B94DB4F-0FDF-E3AB-FA02-C571EAFAEA6A}"/>
                  </a:ext>
                </a:extLst>
              </p:cNvPr>
              <p:cNvSpPr/>
              <p:nvPr/>
            </p:nvSpPr>
            <p:spPr>
              <a:xfrm>
                <a:off x="989035" y="2493707"/>
                <a:ext cx="699547" cy="699547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noProof="0"/>
              </a:p>
            </p:txBody>
          </p:sp>
        </p:grpSp>
        <p:pic>
          <p:nvPicPr>
            <p:cNvPr id="52" name="Gráfico 51">
              <a:extLst>
                <a:ext uri="{FF2B5EF4-FFF2-40B4-BE49-F238E27FC236}">
                  <a16:creationId xmlns:a16="http://schemas.microsoft.com/office/drawing/2014/main" id="{707E8E52-C1B4-41DC-3CFA-0D2EA61F3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81242" y="3905438"/>
              <a:ext cx="409899" cy="333639"/>
            </a:xfrm>
            <a:prstGeom prst="rect">
              <a:avLst/>
            </a:prstGeom>
          </p:spPr>
        </p:pic>
      </p:grp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E23E1B3A-0E7C-30C4-A580-58C8BE1B3E8F}"/>
              </a:ext>
            </a:extLst>
          </p:cNvPr>
          <p:cNvSpPr txBox="1"/>
          <p:nvPr/>
        </p:nvSpPr>
        <p:spPr>
          <a:xfrm>
            <a:off x="-2286001" y="4678076"/>
            <a:ext cx="2257175" cy="923330"/>
          </a:xfrm>
          <a:prstGeom prst="rect">
            <a:avLst/>
          </a:prstGeom>
          <a:solidFill>
            <a:srgbClr val="C5E0B4"/>
          </a:solidFill>
        </p:spPr>
        <p:txBody>
          <a:bodyPr wrap="square" rtlCol="0">
            <a:spAutoFit/>
          </a:bodyPr>
          <a:lstStyle/>
          <a:p>
            <a:r>
              <a:rPr lang="pt-BR"/>
              <a:t>Faça uma animação para a entrada desse texto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1EADAE6D-38E8-CE5E-68E3-565CB2715BB3}"/>
              </a:ext>
            </a:extLst>
          </p:cNvPr>
          <p:cNvSpPr/>
          <p:nvPr/>
        </p:nvSpPr>
        <p:spPr>
          <a:xfrm>
            <a:off x="4420303" y="0"/>
            <a:ext cx="2022687" cy="6400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/>
              <a:t>AQUISIÇÃO DE EXTENSÃO</a:t>
            </a:r>
            <a:endParaRPr lang="pt-BR" sz="1200" b="1"/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D7F922BD-4D42-E49C-F466-7F0A417A9DB7}"/>
              </a:ext>
            </a:extLst>
          </p:cNvPr>
          <p:cNvSpPr/>
          <p:nvPr/>
        </p:nvSpPr>
        <p:spPr>
          <a:xfrm>
            <a:off x="6541984" y="0"/>
            <a:ext cx="1817487" cy="640080"/>
          </a:xfrm>
          <a:prstGeom prst="round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600" b="1">
                <a:solidFill>
                  <a:srgbClr val="C00000"/>
                </a:solidFill>
              </a:rPr>
              <a:t>SERVIÇOS INTELIGENTES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60DF6E31-2360-7301-7014-090FDAE911E5}"/>
              </a:ext>
            </a:extLst>
          </p:cNvPr>
          <p:cNvSpPr/>
          <p:nvPr/>
        </p:nvSpPr>
        <p:spPr>
          <a:xfrm>
            <a:off x="10374512" y="0"/>
            <a:ext cx="1817487" cy="6400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SVA</a:t>
            </a:r>
            <a:endParaRPr lang="pt-BR" b="1" dirty="0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BA314E18-ACF6-D3FA-C226-3E3021978F31}"/>
              </a:ext>
            </a:extLst>
          </p:cNvPr>
          <p:cNvSpPr/>
          <p:nvPr/>
        </p:nvSpPr>
        <p:spPr>
          <a:xfrm>
            <a:off x="2371908" y="0"/>
            <a:ext cx="1949401" cy="6400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>
                <a:solidFill>
                  <a:schemeClr val="lt1"/>
                </a:solidFill>
              </a:rPr>
              <a:t>TARIFAÇÃO</a:t>
            </a: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0E387C4E-EE56-37E1-6E6B-F231DBC5F409}"/>
              </a:ext>
            </a:extLst>
          </p:cNvPr>
          <p:cNvSpPr/>
          <p:nvPr/>
        </p:nvSpPr>
        <p:spPr>
          <a:xfrm>
            <a:off x="8458031" y="0"/>
            <a:ext cx="1817487" cy="6400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/>
              <a:t>SERVIÇOS ADICIONAIS</a:t>
            </a:r>
            <a:endParaRPr lang="pt-BR" sz="1400" b="1"/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CBDF3B79-83A9-B34C-B308-009D0287DB49}"/>
              </a:ext>
            </a:extLst>
          </p:cNvPr>
          <p:cNvSpPr/>
          <p:nvPr/>
        </p:nvSpPr>
        <p:spPr>
          <a:xfrm>
            <a:off x="323513" y="0"/>
            <a:ext cx="1949401" cy="6400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PLANOS</a:t>
            </a:r>
            <a:endParaRPr lang="pt-BR" sz="1600" b="1" dirty="0">
              <a:solidFill>
                <a:schemeClr val="lt1"/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EAEF33A5-93B7-7B35-5ECE-E198C9C3691B}"/>
              </a:ext>
            </a:extLst>
          </p:cNvPr>
          <p:cNvSpPr/>
          <p:nvPr/>
        </p:nvSpPr>
        <p:spPr>
          <a:xfrm>
            <a:off x="895317" y="1163317"/>
            <a:ext cx="37517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610000"/>
                </a:solidFill>
                <a:latin typeface="AMX Black" pitchFamily="2" charset="77"/>
                <a:cs typeface="Segoe UI Semibold" panose="020B0502040204020203" pitchFamily="34" charset="0"/>
              </a:rPr>
              <a:t>MESMOS SERVIÇOS INTELIGENTES</a:t>
            </a:r>
          </a:p>
        </p:txBody>
      </p:sp>
    </p:spTree>
    <p:extLst>
      <p:ext uri="{BB962C8B-B14F-4D97-AF65-F5344CB8AC3E}">
        <p14:creationId xmlns:p14="http://schemas.microsoft.com/office/powerpoint/2010/main" val="217615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7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75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99751-72F4-4DBC-6184-4311DA23A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05960A51-9621-4AEA-71B3-03E3290DBBFC}"/>
              </a:ext>
            </a:extLst>
          </p:cNvPr>
          <p:cNvGrpSpPr/>
          <p:nvPr/>
        </p:nvGrpSpPr>
        <p:grpSpPr>
          <a:xfrm>
            <a:off x="716279" y="1127384"/>
            <a:ext cx="4806286" cy="1010961"/>
            <a:chOff x="1289714" y="2320229"/>
            <a:chExt cx="4806286" cy="1010961"/>
          </a:xfrm>
        </p:grpSpPr>
        <p:sp>
          <p:nvSpPr>
            <p:cNvPr id="33" name="Retângulo: Cantos Arredondados 32">
              <a:extLst>
                <a:ext uri="{FF2B5EF4-FFF2-40B4-BE49-F238E27FC236}">
                  <a16:creationId xmlns:a16="http://schemas.microsoft.com/office/drawing/2014/main" id="{CD22A88F-7E86-FC1D-3CB3-6C8A19EBE708}"/>
                </a:ext>
              </a:extLst>
            </p:cNvPr>
            <p:cNvSpPr/>
            <p:nvPr/>
          </p:nvSpPr>
          <p:spPr>
            <a:xfrm>
              <a:off x="1289714" y="2320229"/>
              <a:ext cx="4806286" cy="1010961"/>
            </a:xfrm>
            <a:prstGeom prst="roundRect">
              <a:avLst>
                <a:gd name="adj" fmla="val 8459"/>
              </a:avLst>
            </a:prstGeom>
            <a:gradFill>
              <a:gsLst>
                <a:gs pos="22000">
                  <a:srgbClr val="610000"/>
                </a:gs>
                <a:gs pos="100000">
                  <a:srgbClr val="C00000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34" name="Caixa de Texto 14">
              <a:extLst>
                <a:ext uri="{FF2B5EF4-FFF2-40B4-BE49-F238E27FC236}">
                  <a16:creationId xmlns:a16="http://schemas.microsoft.com/office/drawing/2014/main" id="{B275B875-B5D5-F1DB-5E6A-E70EDAB1302A}"/>
                </a:ext>
              </a:extLst>
            </p:cNvPr>
            <p:cNvSpPr txBox="1"/>
            <p:nvPr/>
          </p:nvSpPr>
          <p:spPr>
            <a:xfrm>
              <a:off x="1760784" y="2368811"/>
              <a:ext cx="4286043" cy="887293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449823">
                <a:defRPr/>
              </a:pPr>
              <a:r>
                <a:rPr lang="pt-BR" sz="2800" b="1">
                  <a:solidFill>
                    <a:schemeClr val="bg1"/>
                  </a:solidFill>
                  <a:latin typeface="AMX" pitchFamily="2" charset="77"/>
                  <a:ea typeface="Tahoma" panose="020B0604030504040204" pitchFamily="34" charset="0"/>
                  <a:cs typeface="Segoe UI" panose="020B0502040204020203" pitchFamily="34" charset="0"/>
                </a:rPr>
                <a:t>O que oferecer para...</a:t>
              </a:r>
              <a:endParaRPr lang="pt-BR" sz="2400">
                <a:solidFill>
                  <a:schemeClr val="bg1"/>
                </a:solidFill>
                <a:latin typeface="AMX" pitchFamily="2" charset="77"/>
                <a:cs typeface="Segoe UI" panose="020B0502040204020203" pitchFamily="34" charset="0"/>
              </a:endParaRPr>
            </a:p>
          </p:txBody>
        </p:sp>
      </p:grp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EF2946FA-CB38-320C-BFFF-3BB957C85C17}"/>
              </a:ext>
            </a:extLst>
          </p:cNvPr>
          <p:cNvSpPr txBox="1"/>
          <p:nvPr/>
        </p:nvSpPr>
        <p:spPr>
          <a:xfrm>
            <a:off x="1645920" y="2819400"/>
            <a:ext cx="73056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/>
              <a:t>Uma empresa que precisa: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2400"/>
              <a:t>De extensão de 4 ou mais linhas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2400"/>
              <a:t>Uma linha que centraliza e distribui as ligações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2400"/>
              <a:t>Uma linha exclusiva para a maquininha do cartão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A0A1A14A-DA5F-E12D-67EE-CE42ABA663E4}"/>
              </a:ext>
            </a:extLst>
          </p:cNvPr>
          <p:cNvSpPr/>
          <p:nvPr/>
        </p:nvSpPr>
        <p:spPr>
          <a:xfrm>
            <a:off x="4420303" y="0"/>
            <a:ext cx="2022687" cy="6400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/>
              <a:t>AQUISIÇÃO DE EXTENSÃO</a:t>
            </a:r>
            <a:endParaRPr lang="pt-BR" sz="1200" b="1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ADBE030F-4134-3DC2-9B4D-BD275CFD4756}"/>
              </a:ext>
            </a:extLst>
          </p:cNvPr>
          <p:cNvSpPr/>
          <p:nvPr/>
        </p:nvSpPr>
        <p:spPr>
          <a:xfrm>
            <a:off x="6541984" y="0"/>
            <a:ext cx="1817487" cy="6400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/>
              <a:t>SERVIÇOS INTELIGENTES</a:t>
            </a:r>
            <a:endParaRPr lang="pt-BR" sz="1200" b="1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EE62DD5D-8CFB-F50E-E38B-4BC412A53CCE}"/>
              </a:ext>
            </a:extLst>
          </p:cNvPr>
          <p:cNvSpPr/>
          <p:nvPr/>
        </p:nvSpPr>
        <p:spPr>
          <a:xfrm>
            <a:off x="10374512" y="0"/>
            <a:ext cx="1817487" cy="6400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SVA</a:t>
            </a:r>
            <a:endParaRPr lang="pt-BR" b="1" dirty="0"/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715867AD-F31D-3DE2-2781-747CFC8C9A73}"/>
              </a:ext>
            </a:extLst>
          </p:cNvPr>
          <p:cNvSpPr/>
          <p:nvPr/>
        </p:nvSpPr>
        <p:spPr>
          <a:xfrm>
            <a:off x="2371908" y="0"/>
            <a:ext cx="1949401" cy="6400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>
                <a:solidFill>
                  <a:schemeClr val="lt1"/>
                </a:solidFill>
              </a:rPr>
              <a:t>TARIFAÇÃO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9C864BEA-834A-F806-F241-CBD45D3F0FA4}"/>
              </a:ext>
            </a:extLst>
          </p:cNvPr>
          <p:cNvSpPr/>
          <p:nvPr/>
        </p:nvSpPr>
        <p:spPr>
          <a:xfrm>
            <a:off x="8458031" y="0"/>
            <a:ext cx="1817487" cy="640080"/>
          </a:xfrm>
          <a:prstGeom prst="round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600" b="1">
                <a:solidFill>
                  <a:srgbClr val="C00000"/>
                </a:solidFill>
              </a:rPr>
              <a:t>SERVIÇOS ADICIONAIS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08667C7C-F540-3E87-8845-F1DDBD086946}"/>
              </a:ext>
            </a:extLst>
          </p:cNvPr>
          <p:cNvSpPr/>
          <p:nvPr/>
        </p:nvSpPr>
        <p:spPr>
          <a:xfrm>
            <a:off x="323513" y="0"/>
            <a:ext cx="1949401" cy="6400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PLANOS</a:t>
            </a:r>
            <a:endParaRPr lang="pt-BR" sz="1600" b="1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94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BA4E18-7CAB-87F7-BCE6-5254F3B6F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Agrupar 59">
            <a:extLst>
              <a:ext uri="{FF2B5EF4-FFF2-40B4-BE49-F238E27FC236}">
                <a16:creationId xmlns:a16="http://schemas.microsoft.com/office/drawing/2014/main" id="{DADBE460-FEE7-A380-9D93-A976AC2B9043}"/>
              </a:ext>
            </a:extLst>
          </p:cNvPr>
          <p:cNvGrpSpPr/>
          <p:nvPr/>
        </p:nvGrpSpPr>
        <p:grpSpPr>
          <a:xfrm>
            <a:off x="3276796" y="1986336"/>
            <a:ext cx="6817636" cy="699547"/>
            <a:chOff x="1289714" y="2320229"/>
            <a:chExt cx="4806286" cy="1010961"/>
          </a:xfrm>
        </p:grpSpPr>
        <p:sp>
          <p:nvSpPr>
            <p:cNvPr id="61" name="Retângulo: Cantos Arredondados 60">
              <a:extLst>
                <a:ext uri="{FF2B5EF4-FFF2-40B4-BE49-F238E27FC236}">
                  <a16:creationId xmlns:a16="http://schemas.microsoft.com/office/drawing/2014/main" id="{183E8D63-3E8E-2AA9-14A6-2C42088CB619}"/>
                </a:ext>
              </a:extLst>
            </p:cNvPr>
            <p:cNvSpPr/>
            <p:nvPr/>
          </p:nvSpPr>
          <p:spPr>
            <a:xfrm>
              <a:off x="1289714" y="2320229"/>
              <a:ext cx="4806286" cy="1010961"/>
            </a:xfrm>
            <a:prstGeom prst="roundRect">
              <a:avLst>
                <a:gd name="adj" fmla="val 8459"/>
              </a:avLst>
            </a:prstGeom>
            <a:gradFill>
              <a:gsLst>
                <a:gs pos="22000">
                  <a:srgbClr val="610000"/>
                </a:gs>
                <a:gs pos="100000">
                  <a:srgbClr val="C00000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62" name="Caixa de Texto 14">
              <a:extLst>
                <a:ext uri="{FF2B5EF4-FFF2-40B4-BE49-F238E27FC236}">
                  <a16:creationId xmlns:a16="http://schemas.microsoft.com/office/drawing/2014/main" id="{86E12CEE-E9B3-38D4-2A9F-CC525CF55768}"/>
                </a:ext>
              </a:extLst>
            </p:cNvPr>
            <p:cNvSpPr txBox="1"/>
            <p:nvPr/>
          </p:nvSpPr>
          <p:spPr>
            <a:xfrm>
              <a:off x="1760784" y="2368811"/>
              <a:ext cx="4286043" cy="887293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449823">
                <a:defRPr/>
              </a:pPr>
              <a:r>
                <a:rPr lang="pt-BR" sz="1600" b="1">
                  <a:solidFill>
                    <a:schemeClr val="bg1"/>
                  </a:solidFill>
                  <a:latin typeface="AMX" pitchFamily="2" charset="77"/>
                  <a:ea typeface="Tahoma" panose="020B0604030504040204" pitchFamily="34" charset="0"/>
                  <a:cs typeface="Segoe UI" panose="020B0502040204020203" pitchFamily="34" charset="0"/>
                </a:rPr>
                <a:t>BUSCA AUTOMÁTICA</a:t>
              </a:r>
            </a:p>
          </p:txBody>
        </p:sp>
      </p:grpSp>
      <p:grpSp>
        <p:nvGrpSpPr>
          <p:cNvPr id="63" name="Agrupar 62">
            <a:extLst>
              <a:ext uri="{FF2B5EF4-FFF2-40B4-BE49-F238E27FC236}">
                <a16:creationId xmlns:a16="http://schemas.microsoft.com/office/drawing/2014/main" id="{57A53327-1B9A-3E82-09DE-10373A16BBE0}"/>
              </a:ext>
            </a:extLst>
          </p:cNvPr>
          <p:cNvGrpSpPr/>
          <p:nvPr/>
        </p:nvGrpSpPr>
        <p:grpSpPr>
          <a:xfrm>
            <a:off x="3276796" y="3060736"/>
            <a:ext cx="6817636" cy="736528"/>
            <a:chOff x="1289714" y="2320229"/>
            <a:chExt cx="5460498" cy="1010961"/>
          </a:xfrm>
        </p:grpSpPr>
        <p:sp>
          <p:nvSpPr>
            <p:cNvPr id="64" name="Retângulo: Cantos Arredondados 26">
              <a:extLst>
                <a:ext uri="{FF2B5EF4-FFF2-40B4-BE49-F238E27FC236}">
                  <a16:creationId xmlns:a16="http://schemas.microsoft.com/office/drawing/2014/main" id="{CD7449C7-D191-9E5E-1BBB-CCA2343B45C6}"/>
                </a:ext>
              </a:extLst>
            </p:cNvPr>
            <p:cNvSpPr/>
            <p:nvPr/>
          </p:nvSpPr>
          <p:spPr>
            <a:xfrm>
              <a:off x="1289714" y="2320229"/>
              <a:ext cx="5460498" cy="1010961"/>
            </a:xfrm>
            <a:prstGeom prst="roundRect">
              <a:avLst>
                <a:gd name="adj" fmla="val 8459"/>
              </a:avLst>
            </a:prstGeom>
            <a:gradFill>
              <a:gsLst>
                <a:gs pos="22000">
                  <a:srgbClr val="610000"/>
                </a:gs>
                <a:gs pos="100000">
                  <a:srgbClr val="C00000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65" name="Caixa de Texto 14">
              <a:extLst>
                <a:ext uri="{FF2B5EF4-FFF2-40B4-BE49-F238E27FC236}">
                  <a16:creationId xmlns:a16="http://schemas.microsoft.com/office/drawing/2014/main" id="{3F63F4D6-5228-14C6-286E-EDFA4EDD36A1}"/>
                </a:ext>
              </a:extLst>
            </p:cNvPr>
            <p:cNvSpPr txBox="1"/>
            <p:nvPr/>
          </p:nvSpPr>
          <p:spPr>
            <a:xfrm>
              <a:off x="1760783" y="2368811"/>
              <a:ext cx="4312766" cy="887293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449823">
                <a:defRPr/>
              </a:pPr>
              <a:r>
                <a:rPr lang="pt-BR" sz="1600" b="1">
                  <a:solidFill>
                    <a:schemeClr val="bg1"/>
                  </a:solidFill>
                  <a:latin typeface="AMX" pitchFamily="2" charset="77"/>
                  <a:ea typeface="Tahoma" panose="020B0604030504040204" pitchFamily="34" charset="0"/>
                  <a:cs typeface="Segoe UI" panose="020B0502040204020203" pitchFamily="34" charset="0"/>
                </a:rPr>
                <a:t>PABX</a:t>
              </a:r>
            </a:p>
          </p:txBody>
        </p:sp>
      </p:grpSp>
      <p:grpSp>
        <p:nvGrpSpPr>
          <p:cNvPr id="66" name="Agrupar 65">
            <a:extLst>
              <a:ext uri="{FF2B5EF4-FFF2-40B4-BE49-F238E27FC236}">
                <a16:creationId xmlns:a16="http://schemas.microsoft.com/office/drawing/2014/main" id="{2CEB5A52-A33D-C200-C191-F0A431FE3724}"/>
              </a:ext>
            </a:extLst>
          </p:cNvPr>
          <p:cNvGrpSpPr/>
          <p:nvPr/>
        </p:nvGrpSpPr>
        <p:grpSpPr>
          <a:xfrm>
            <a:off x="3276796" y="4121921"/>
            <a:ext cx="7085316" cy="736528"/>
            <a:chOff x="1289714" y="2320229"/>
            <a:chExt cx="4965672" cy="1010961"/>
          </a:xfrm>
        </p:grpSpPr>
        <p:sp>
          <p:nvSpPr>
            <p:cNvPr id="67" name="Retângulo: Cantos Arredondados 26">
              <a:extLst>
                <a:ext uri="{FF2B5EF4-FFF2-40B4-BE49-F238E27FC236}">
                  <a16:creationId xmlns:a16="http://schemas.microsoft.com/office/drawing/2014/main" id="{95582E43-BE52-90E4-90AC-A4E2B6E12ACE}"/>
                </a:ext>
              </a:extLst>
            </p:cNvPr>
            <p:cNvSpPr/>
            <p:nvPr/>
          </p:nvSpPr>
          <p:spPr>
            <a:xfrm>
              <a:off x="1289714" y="2320229"/>
              <a:ext cx="4806286" cy="1010961"/>
            </a:xfrm>
            <a:prstGeom prst="roundRect">
              <a:avLst>
                <a:gd name="adj" fmla="val 8459"/>
              </a:avLst>
            </a:prstGeom>
            <a:gradFill>
              <a:gsLst>
                <a:gs pos="22000">
                  <a:srgbClr val="610000"/>
                </a:gs>
                <a:gs pos="100000">
                  <a:srgbClr val="C00000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68" name="Caixa de Texto 14">
              <a:extLst>
                <a:ext uri="{FF2B5EF4-FFF2-40B4-BE49-F238E27FC236}">
                  <a16:creationId xmlns:a16="http://schemas.microsoft.com/office/drawing/2014/main" id="{1E0EC722-4CAE-1304-1777-BB6A93F36B16}"/>
                </a:ext>
              </a:extLst>
            </p:cNvPr>
            <p:cNvSpPr txBox="1"/>
            <p:nvPr/>
          </p:nvSpPr>
          <p:spPr>
            <a:xfrm>
              <a:off x="1760783" y="2368811"/>
              <a:ext cx="4494603" cy="887293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449823">
                <a:defRPr/>
              </a:pPr>
              <a:r>
                <a:rPr lang="pt-BR" sz="1600" b="1">
                  <a:solidFill>
                    <a:schemeClr val="bg1"/>
                  </a:solidFill>
                  <a:latin typeface="AMX" pitchFamily="2" charset="77"/>
                  <a:ea typeface="Tahoma" panose="020B0604030504040204" pitchFamily="34" charset="0"/>
                  <a:cs typeface="Segoe UI" panose="020B0502040204020203" pitchFamily="34" charset="0"/>
                </a:rPr>
                <a:t>TERMINAIS POS</a:t>
              </a:r>
            </a:p>
          </p:txBody>
        </p:sp>
      </p:grpSp>
      <p:grpSp>
        <p:nvGrpSpPr>
          <p:cNvPr id="69" name="Agrupar 68">
            <a:extLst>
              <a:ext uri="{FF2B5EF4-FFF2-40B4-BE49-F238E27FC236}">
                <a16:creationId xmlns:a16="http://schemas.microsoft.com/office/drawing/2014/main" id="{8909D7C2-5754-2161-D1C3-F7029395B6C1}"/>
              </a:ext>
            </a:extLst>
          </p:cNvPr>
          <p:cNvGrpSpPr/>
          <p:nvPr/>
        </p:nvGrpSpPr>
        <p:grpSpPr>
          <a:xfrm>
            <a:off x="2829354" y="4060358"/>
            <a:ext cx="887838" cy="887836"/>
            <a:chOff x="3165722" y="4936470"/>
            <a:chExt cx="887838" cy="887836"/>
          </a:xfrm>
        </p:grpSpPr>
        <p:grpSp>
          <p:nvGrpSpPr>
            <p:cNvPr id="70" name="Agrupar 69">
              <a:extLst>
                <a:ext uri="{FF2B5EF4-FFF2-40B4-BE49-F238E27FC236}">
                  <a16:creationId xmlns:a16="http://schemas.microsoft.com/office/drawing/2014/main" id="{94E35FA1-CF74-3463-04B5-7D1B3B7F18A3}"/>
                </a:ext>
              </a:extLst>
            </p:cNvPr>
            <p:cNvGrpSpPr/>
            <p:nvPr/>
          </p:nvGrpSpPr>
          <p:grpSpPr>
            <a:xfrm>
              <a:off x="3165722" y="4936470"/>
              <a:ext cx="887838" cy="887836"/>
              <a:chOff x="891490" y="2395163"/>
              <a:chExt cx="887838" cy="887836"/>
            </a:xfrm>
          </p:grpSpPr>
          <p:sp>
            <p:nvSpPr>
              <p:cNvPr id="72" name="Elipse 2">
                <a:extLst>
                  <a:ext uri="{FF2B5EF4-FFF2-40B4-BE49-F238E27FC236}">
                    <a16:creationId xmlns:a16="http://schemas.microsoft.com/office/drawing/2014/main" id="{85A0438F-5CF3-A027-988E-AD08DCEA7AD1}"/>
                  </a:ext>
                </a:extLst>
              </p:cNvPr>
              <p:cNvSpPr/>
              <p:nvPr/>
            </p:nvSpPr>
            <p:spPr>
              <a:xfrm>
                <a:off x="891490" y="2395163"/>
                <a:ext cx="887838" cy="887836"/>
              </a:xfrm>
              <a:prstGeom prst="ellipse">
                <a:avLst/>
              </a:prstGeom>
              <a:solidFill>
                <a:srgbClr val="FFC000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noProof="0"/>
              </a:p>
            </p:txBody>
          </p:sp>
          <p:sp>
            <p:nvSpPr>
              <p:cNvPr id="73" name="Elipse 3">
                <a:extLst>
                  <a:ext uri="{FF2B5EF4-FFF2-40B4-BE49-F238E27FC236}">
                    <a16:creationId xmlns:a16="http://schemas.microsoft.com/office/drawing/2014/main" id="{47D26CF0-60CD-8A73-D3A8-928AC424FC83}"/>
                  </a:ext>
                </a:extLst>
              </p:cNvPr>
              <p:cNvSpPr/>
              <p:nvPr/>
            </p:nvSpPr>
            <p:spPr>
              <a:xfrm>
                <a:off x="989035" y="2493707"/>
                <a:ext cx="699547" cy="699547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noProof="0"/>
              </a:p>
            </p:txBody>
          </p:sp>
        </p:grpSp>
        <p:pic>
          <p:nvPicPr>
            <p:cNvPr id="71" name="Gráfico 70">
              <a:extLst>
                <a:ext uri="{FF2B5EF4-FFF2-40B4-BE49-F238E27FC236}">
                  <a16:creationId xmlns:a16="http://schemas.microsoft.com/office/drawing/2014/main" id="{6541B168-F4D0-1432-DB51-DC18550C8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56216" y="5152571"/>
              <a:ext cx="348544" cy="448129"/>
            </a:xfrm>
            <a:prstGeom prst="rect">
              <a:avLst/>
            </a:prstGeom>
          </p:spPr>
        </p:pic>
      </p:grpSp>
      <p:grpSp>
        <p:nvGrpSpPr>
          <p:cNvPr id="74" name="Agrupar 73">
            <a:extLst>
              <a:ext uri="{FF2B5EF4-FFF2-40B4-BE49-F238E27FC236}">
                <a16:creationId xmlns:a16="http://schemas.microsoft.com/office/drawing/2014/main" id="{EA74FC73-1051-323B-6BCB-68D09EBDC0AC}"/>
              </a:ext>
            </a:extLst>
          </p:cNvPr>
          <p:cNvGrpSpPr/>
          <p:nvPr/>
        </p:nvGrpSpPr>
        <p:grpSpPr>
          <a:xfrm>
            <a:off x="2829354" y="1888811"/>
            <a:ext cx="887838" cy="887836"/>
            <a:chOff x="3165722" y="2315531"/>
            <a:chExt cx="887838" cy="887836"/>
          </a:xfrm>
        </p:grpSpPr>
        <p:grpSp>
          <p:nvGrpSpPr>
            <p:cNvPr id="75" name="Agrupar 74">
              <a:extLst>
                <a:ext uri="{FF2B5EF4-FFF2-40B4-BE49-F238E27FC236}">
                  <a16:creationId xmlns:a16="http://schemas.microsoft.com/office/drawing/2014/main" id="{6417D37D-C0C4-7C3C-8F54-3BCA6EB38EE3}"/>
                </a:ext>
              </a:extLst>
            </p:cNvPr>
            <p:cNvGrpSpPr/>
            <p:nvPr/>
          </p:nvGrpSpPr>
          <p:grpSpPr>
            <a:xfrm>
              <a:off x="3165722" y="2315531"/>
              <a:ext cx="887838" cy="887836"/>
              <a:chOff x="891490" y="2395163"/>
              <a:chExt cx="887838" cy="887836"/>
            </a:xfrm>
          </p:grpSpPr>
          <p:sp>
            <p:nvSpPr>
              <p:cNvPr id="77" name="Elipse 76">
                <a:extLst>
                  <a:ext uri="{FF2B5EF4-FFF2-40B4-BE49-F238E27FC236}">
                    <a16:creationId xmlns:a16="http://schemas.microsoft.com/office/drawing/2014/main" id="{233A89B9-E22A-C8B0-74F8-AEBB953DBD11}"/>
                  </a:ext>
                </a:extLst>
              </p:cNvPr>
              <p:cNvSpPr/>
              <p:nvPr/>
            </p:nvSpPr>
            <p:spPr>
              <a:xfrm>
                <a:off x="891490" y="2395163"/>
                <a:ext cx="887838" cy="887836"/>
              </a:xfrm>
              <a:prstGeom prst="ellipse">
                <a:avLst/>
              </a:prstGeom>
              <a:solidFill>
                <a:srgbClr val="FFC000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noProof="0"/>
              </a:p>
            </p:txBody>
          </p:sp>
          <p:sp>
            <p:nvSpPr>
              <p:cNvPr id="78" name="Elipse 77">
                <a:extLst>
                  <a:ext uri="{FF2B5EF4-FFF2-40B4-BE49-F238E27FC236}">
                    <a16:creationId xmlns:a16="http://schemas.microsoft.com/office/drawing/2014/main" id="{289889CE-47AB-8B88-38E7-C744150971E1}"/>
                  </a:ext>
                </a:extLst>
              </p:cNvPr>
              <p:cNvSpPr/>
              <p:nvPr/>
            </p:nvSpPr>
            <p:spPr>
              <a:xfrm>
                <a:off x="989035" y="2493707"/>
                <a:ext cx="699547" cy="699547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noProof="0"/>
              </a:p>
            </p:txBody>
          </p:sp>
        </p:grpSp>
        <p:pic>
          <p:nvPicPr>
            <p:cNvPr id="76" name="Gráfico 75">
              <a:extLst>
                <a:ext uri="{FF2B5EF4-FFF2-40B4-BE49-F238E27FC236}">
                  <a16:creationId xmlns:a16="http://schemas.microsoft.com/office/drawing/2014/main" id="{8B722514-3AB8-EA44-8868-7468B7424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418113" y="2567214"/>
              <a:ext cx="395688" cy="415472"/>
            </a:xfrm>
            <a:prstGeom prst="rect">
              <a:avLst/>
            </a:prstGeom>
          </p:spPr>
        </p:pic>
      </p:grpSp>
      <p:grpSp>
        <p:nvGrpSpPr>
          <p:cNvPr id="79" name="Agrupar 78">
            <a:extLst>
              <a:ext uri="{FF2B5EF4-FFF2-40B4-BE49-F238E27FC236}">
                <a16:creationId xmlns:a16="http://schemas.microsoft.com/office/drawing/2014/main" id="{D5D4EA03-4434-357C-E508-5C32F2315353}"/>
              </a:ext>
            </a:extLst>
          </p:cNvPr>
          <p:cNvGrpSpPr/>
          <p:nvPr/>
        </p:nvGrpSpPr>
        <p:grpSpPr>
          <a:xfrm>
            <a:off x="2829354" y="3005366"/>
            <a:ext cx="887838" cy="887836"/>
            <a:chOff x="3165722" y="3629097"/>
            <a:chExt cx="887838" cy="887836"/>
          </a:xfrm>
        </p:grpSpPr>
        <p:grpSp>
          <p:nvGrpSpPr>
            <p:cNvPr id="80" name="Agrupar 79">
              <a:extLst>
                <a:ext uri="{FF2B5EF4-FFF2-40B4-BE49-F238E27FC236}">
                  <a16:creationId xmlns:a16="http://schemas.microsoft.com/office/drawing/2014/main" id="{02446D29-AFDC-8A93-4E18-2DBA87F18769}"/>
                </a:ext>
              </a:extLst>
            </p:cNvPr>
            <p:cNvGrpSpPr/>
            <p:nvPr/>
          </p:nvGrpSpPr>
          <p:grpSpPr>
            <a:xfrm>
              <a:off x="3165722" y="3629097"/>
              <a:ext cx="887838" cy="887836"/>
              <a:chOff x="891490" y="2395163"/>
              <a:chExt cx="887838" cy="887836"/>
            </a:xfrm>
          </p:grpSpPr>
          <p:sp>
            <p:nvSpPr>
              <p:cNvPr id="82" name="Elipse 2">
                <a:extLst>
                  <a:ext uri="{FF2B5EF4-FFF2-40B4-BE49-F238E27FC236}">
                    <a16:creationId xmlns:a16="http://schemas.microsoft.com/office/drawing/2014/main" id="{DC4AC40E-187C-420A-B72B-6987479891F1}"/>
                  </a:ext>
                </a:extLst>
              </p:cNvPr>
              <p:cNvSpPr/>
              <p:nvPr/>
            </p:nvSpPr>
            <p:spPr>
              <a:xfrm>
                <a:off x="891490" y="2395163"/>
                <a:ext cx="887838" cy="887836"/>
              </a:xfrm>
              <a:prstGeom prst="ellipse">
                <a:avLst/>
              </a:prstGeom>
              <a:solidFill>
                <a:srgbClr val="FFC000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noProof="0"/>
              </a:p>
            </p:txBody>
          </p:sp>
          <p:sp>
            <p:nvSpPr>
              <p:cNvPr id="83" name="Elipse 3">
                <a:extLst>
                  <a:ext uri="{FF2B5EF4-FFF2-40B4-BE49-F238E27FC236}">
                    <a16:creationId xmlns:a16="http://schemas.microsoft.com/office/drawing/2014/main" id="{8FBD1E4C-9555-02C4-B31E-E3659A6DAA97}"/>
                  </a:ext>
                </a:extLst>
              </p:cNvPr>
              <p:cNvSpPr/>
              <p:nvPr/>
            </p:nvSpPr>
            <p:spPr>
              <a:xfrm>
                <a:off x="989035" y="2493707"/>
                <a:ext cx="699547" cy="699547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noProof="0"/>
              </a:p>
            </p:txBody>
          </p:sp>
        </p:grpSp>
        <p:sp>
          <p:nvSpPr>
            <p:cNvPr id="81" name="CaixaDeTexto 80">
              <a:extLst>
                <a:ext uri="{FF2B5EF4-FFF2-40B4-BE49-F238E27FC236}">
                  <a16:creationId xmlns:a16="http://schemas.microsoft.com/office/drawing/2014/main" id="{D44ACD94-5BEB-08CE-6681-25DD5CDA35FA}"/>
                </a:ext>
              </a:extLst>
            </p:cNvPr>
            <p:cNvSpPr txBox="1"/>
            <p:nvPr/>
          </p:nvSpPr>
          <p:spPr>
            <a:xfrm>
              <a:off x="3236686" y="3911991"/>
              <a:ext cx="72571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49823">
                <a:defRPr/>
              </a:pPr>
              <a:r>
                <a:rPr lang="pt-BR" sz="1600" b="1">
                  <a:latin typeface="AMX Black" pitchFamily="2" charset="77"/>
                  <a:ea typeface="Tahoma" panose="020B0604030504040204" pitchFamily="34" charset="0"/>
                  <a:cs typeface="Segoe UI" panose="020B0502040204020203" pitchFamily="34" charset="0"/>
                </a:rPr>
                <a:t>PABX</a:t>
              </a:r>
            </a:p>
          </p:txBody>
        </p:sp>
      </p:grpSp>
      <p:sp>
        <p:nvSpPr>
          <p:cNvPr id="84" name="CaixaDeTexto 83">
            <a:extLst>
              <a:ext uri="{FF2B5EF4-FFF2-40B4-BE49-F238E27FC236}">
                <a16:creationId xmlns:a16="http://schemas.microsoft.com/office/drawing/2014/main" id="{3F41B201-5CE3-D94D-6EAC-B48897125B9C}"/>
              </a:ext>
            </a:extLst>
          </p:cNvPr>
          <p:cNvSpPr txBox="1"/>
          <p:nvPr/>
        </p:nvSpPr>
        <p:spPr>
          <a:xfrm>
            <a:off x="-2301240" y="975360"/>
            <a:ext cx="2301240" cy="2308324"/>
          </a:xfrm>
          <a:prstGeom prst="rect">
            <a:avLst/>
          </a:prstGeom>
          <a:solidFill>
            <a:srgbClr val="B4C7E7"/>
          </a:solidFill>
        </p:spPr>
        <p:txBody>
          <a:bodyPr wrap="square" rtlCol="0">
            <a:spAutoFit/>
          </a:bodyPr>
          <a:lstStyle/>
          <a:p>
            <a:r>
              <a:rPr lang="pt-BR"/>
              <a:t>Mude o item do PABX. Ele é um recurso para redistribuição de ligação telefônica de telefone fixo. Você pode usar um ícone com esse teor. </a:t>
            </a:r>
          </a:p>
        </p:txBody>
      </p:sp>
      <p:sp>
        <p:nvSpPr>
          <p:cNvPr id="85" name="CaixaDeTexto 84">
            <a:extLst>
              <a:ext uri="{FF2B5EF4-FFF2-40B4-BE49-F238E27FC236}">
                <a16:creationId xmlns:a16="http://schemas.microsoft.com/office/drawing/2014/main" id="{C1820286-E30C-5A86-F98E-5506F1A3E772}"/>
              </a:ext>
            </a:extLst>
          </p:cNvPr>
          <p:cNvSpPr txBox="1"/>
          <p:nvPr/>
        </p:nvSpPr>
        <p:spPr>
          <a:xfrm>
            <a:off x="-2301239" y="4948194"/>
            <a:ext cx="2301240" cy="646331"/>
          </a:xfrm>
          <a:prstGeom prst="rect">
            <a:avLst/>
          </a:prstGeom>
          <a:solidFill>
            <a:srgbClr val="C5E0B4"/>
          </a:solidFill>
        </p:spPr>
        <p:txBody>
          <a:bodyPr wrap="square" rtlCol="0">
            <a:spAutoFit/>
          </a:bodyPr>
          <a:lstStyle/>
          <a:p>
            <a:r>
              <a:rPr lang="pt-BR"/>
              <a:t>Anime a entrada do texto desta tela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51EC691A-205F-CBA2-3D73-192742EEA517}"/>
              </a:ext>
            </a:extLst>
          </p:cNvPr>
          <p:cNvSpPr/>
          <p:nvPr/>
        </p:nvSpPr>
        <p:spPr>
          <a:xfrm>
            <a:off x="4420303" y="0"/>
            <a:ext cx="2022687" cy="6400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/>
              <a:t>AQUISIÇÃO DE EXTENSÃO</a:t>
            </a:r>
            <a:endParaRPr lang="pt-BR" sz="1200" b="1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22A429-711F-BB8D-8C3A-79299A6FD9C6}"/>
              </a:ext>
            </a:extLst>
          </p:cNvPr>
          <p:cNvSpPr/>
          <p:nvPr/>
        </p:nvSpPr>
        <p:spPr>
          <a:xfrm>
            <a:off x="6541984" y="0"/>
            <a:ext cx="1817487" cy="6400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/>
              <a:t>SERVIÇOS INTELIGENTES</a:t>
            </a:r>
            <a:endParaRPr lang="pt-BR" sz="1200" b="1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119BDF2C-C050-F3AF-4449-34775D2C9909}"/>
              </a:ext>
            </a:extLst>
          </p:cNvPr>
          <p:cNvSpPr/>
          <p:nvPr/>
        </p:nvSpPr>
        <p:spPr>
          <a:xfrm>
            <a:off x="10374512" y="0"/>
            <a:ext cx="1817487" cy="6400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SVA</a:t>
            </a:r>
            <a:endParaRPr lang="pt-BR" b="1" dirty="0"/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FAA15A64-4E1B-C3F1-FF12-BD1D40E4D92F}"/>
              </a:ext>
            </a:extLst>
          </p:cNvPr>
          <p:cNvSpPr/>
          <p:nvPr/>
        </p:nvSpPr>
        <p:spPr>
          <a:xfrm>
            <a:off x="2371908" y="0"/>
            <a:ext cx="1949401" cy="6400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>
                <a:solidFill>
                  <a:schemeClr val="lt1"/>
                </a:solidFill>
              </a:rPr>
              <a:t>TARIFAÇÃO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0B0AA6F3-08E6-E751-6157-E76CD59F0035}"/>
              </a:ext>
            </a:extLst>
          </p:cNvPr>
          <p:cNvSpPr/>
          <p:nvPr/>
        </p:nvSpPr>
        <p:spPr>
          <a:xfrm>
            <a:off x="8458031" y="0"/>
            <a:ext cx="1817487" cy="640080"/>
          </a:xfrm>
          <a:prstGeom prst="round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600" b="1">
                <a:solidFill>
                  <a:srgbClr val="C00000"/>
                </a:solidFill>
              </a:rPr>
              <a:t>SERVIÇOS ADICIONAIS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F86449DA-D98E-FE2D-84B0-E0031998323D}"/>
              </a:ext>
            </a:extLst>
          </p:cNvPr>
          <p:cNvSpPr/>
          <p:nvPr/>
        </p:nvSpPr>
        <p:spPr>
          <a:xfrm>
            <a:off x="323513" y="0"/>
            <a:ext cx="1949401" cy="6400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PLANOS</a:t>
            </a:r>
            <a:endParaRPr lang="pt-BR" sz="1600" b="1" dirty="0">
              <a:solidFill>
                <a:schemeClr val="lt1"/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C4CACEC-62C6-8EC5-484D-DC4C9A74EC40}"/>
              </a:ext>
            </a:extLst>
          </p:cNvPr>
          <p:cNvSpPr/>
          <p:nvPr/>
        </p:nvSpPr>
        <p:spPr>
          <a:xfrm>
            <a:off x="895317" y="1163317"/>
            <a:ext cx="37517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610000"/>
                </a:solidFill>
                <a:latin typeface="AMX Black" pitchFamily="2" charset="77"/>
                <a:cs typeface="Segoe UI Semibold" panose="020B0502040204020203" pitchFamily="34" charset="0"/>
              </a:rPr>
              <a:t>MESMOS SERVIÇOS ADICIONAIS</a:t>
            </a:r>
          </a:p>
        </p:txBody>
      </p:sp>
    </p:spTree>
    <p:extLst>
      <p:ext uri="{BB962C8B-B14F-4D97-AF65-F5344CB8AC3E}">
        <p14:creationId xmlns:p14="http://schemas.microsoft.com/office/powerpoint/2010/main" val="52602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A05A6-EDC3-AAA9-BF11-FAB02B893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24DB85CA-0B7D-7197-4582-787CDA687912}"/>
              </a:ext>
            </a:extLst>
          </p:cNvPr>
          <p:cNvSpPr/>
          <p:nvPr/>
        </p:nvSpPr>
        <p:spPr>
          <a:xfrm>
            <a:off x="4116342" y="2091081"/>
            <a:ext cx="4611086" cy="411203"/>
          </a:xfrm>
          <a:prstGeom prst="rect">
            <a:avLst/>
          </a:prstGeom>
          <a:solidFill>
            <a:srgbClr val="610000"/>
          </a:solidFill>
        </p:spPr>
        <p:txBody>
          <a:bodyPr wrap="square">
            <a:spAutoFit/>
          </a:bodyPr>
          <a:lstStyle/>
          <a:p>
            <a:pPr marL="0" marR="0" lvl="0" indent="0" algn="ctr" defTabSz="444088" rtl="0" eaLnBrk="1" fontAlgn="t" latinLnBrk="0" hangingPunct="1">
              <a:lnSpc>
                <a:spcPct val="100000"/>
              </a:lnSpc>
              <a:spcBef>
                <a:spcPts val="77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072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Número do serviço: 0800 205 500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ED803BA-CCA3-2F01-65C7-44EAA68C68AF}"/>
              </a:ext>
            </a:extLst>
          </p:cNvPr>
          <p:cNvSpPr/>
          <p:nvPr/>
        </p:nvSpPr>
        <p:spPr>
          <a:xfrm>
            <a:off x="644178" y="3003127"/>
            <a:ext cx="1997611" cy="440167"/>
          </a:xfrm>
          <a:prstGeom prst="rect">
            <a:avLst/>
          </a:prstGeom>
          <a:noFill/>
          <a:ln>
            <a:solidFill>
              <a:srgbClr val="FE150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3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39" b="1" i="0" u="none" strike="noStrike" kern="1200" cap="none" spc="0" normalizeH="0" baseline="0" noProof="0">
                <a:ln>
                  <a:noFill/>
                </a:ln>
                <a:solidFill>
                  <a:srgbClr val="61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Boas vindas</a:t>
            </a:r>
          </a:p>
        </p:txBody>
      </p:sp>
      <p:cxnSp>
        <p:nvCxnSpPr>
          <p:cNvPr id="10" name="Conector reto 35">
            <a:extLst>
              <a:ext uri="{FF2B5EF4-FFF2-40B4-BE49-F238E27FC236}">
                <a16:creationId xmlns:a16="http://schemas.microsoft.com/office/drawing/2014/main" id="{FF25A011-B3D3-E0B2-4B9F-D8582AD03741}"/>
              </a:ext>
            </a:extLst>
          </p:cNvPr>
          <p:cNvCxnSpPr>
            <a:cxnSpLocks/>
            <a:stCxn id="9" idx="3"/>
            <a:endCxn id="11" idx="1"/>
          </p:cNvCxnSpPr>
          <p:nvPr/>
        </p:nvCxnSpPr>
        <p:spPr>
          <a:xfrm>
            <a:off x="2641789" y="3223211"/>
            <a:ext cx="475748" cy="0"/>
          </a:xfrm>
          <a:prstGeom prst="line">
            <a:avLst/>
          </a:prstGeom>
          <a:ln w="12700">
            <a:solidFill>
              <a:srgbClr val="FE150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tângulo 10">
            <a:extLst>
              <a:ext uri="{FF2B5EF4-FFF2-40B4-BE49-F238E27FC236}">
                <a16:creationId xmlns:a16="http://schemas.microsoft.com/office/drawing/2014/main" id="{B1B911DB-17FF-3992-6521-9523A8381D9F}"/>
              </a:ext>
            </a:extLst>
          </p:cNvPr>
          <p:cNvSpPr/>
          <p:nvPr/>
        </p:nvSpPr>
        <p:spPr>
          <a:xfrm>
            <a:off x="3117537" y="3003127"/>
            <a:ext cx="1997611" cy="440167"/>
          </a:xfrm>
          <a:prstGeom prst="rect">
            <a:avLst/>
          </a:prstGeom>
          <a:noFill/>
          <a:ln>
            <a:solidFill>
              <a:srgbClr val="FE150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3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39" b="1" i="0" u="none" strike="noStrike" kern="1200" cap="none" spc="0" normalizeH="0" baseline="0" noProof="0">
                <a:ln>
                  <a:noFill/>
                </a:ln>
                <a:solidFill>
                  <a:srgbClr val="61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Autenticação</a:t>
            </a:r>
          </a:p>
        </p:txBody>
      </p:sp>
      <p:cxnSp>
        <p:nvCxnSpPr>
          <p:cNvPr id="12" name="Conector reto 37">
            <a:extLst>
              <a:ext uri="{FF2B5EF4-FFF2-40B4-BE49-F238E27FC236}">
                <a16:creationId xmlns:a16="http://schemas.microsoft.com/office/drawing/2014/main" id="{4E8306E7-3E2E-DE40-4FE8-A5F9364D70AF}"/>
              </a:ext>
            </a:extLst>
          </p:cNvPr>
          <p:cNvCxnSpPr>
            <a:cxnSpLocks/>
            <a:stCxn id="11" idx="3"/>
            <a:endCxn id="13" idx="1"/>
          </p:cNvCxnSpPr>
          <p:nvPr/>
        </p:nvCxnSpPr>
        <p:spPr>
          <a:xfrm>
            <a:off x="5115148" y="3223211"/>
            <a:ext cx="475748" cy="0"/>
          </a:xfrm>
          <a:prstGeom prst="line">
            <a:avLst/>
          </a:prstGeom>
          <a:ln w="12700">
            <a:solidFill>
              <a:srgbClr val="FE150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tângulo 12">
            <a:extLst>
              <a:ext uri="{FF2B5EF4-FFF2-40B4-BE49-F238E27FC236}">
                <a16:creationId xmlns:a16="http://schemas.microsoft.com/office/drawing/2014/main" id="{749995BF-B15D-8083-D4FA-B6A4965AF1CF}"/>
              </a:ext>
            </a:extLst>
          </p:cNvPr>
          <p:cNvSpPr/>
          <p:nvPr/>
        </p:nvSpPr>
        <p:spPr>
          <a:xfrm>
            <a:off x="5590896" y="3003127"/>
            <a:ext cx="2295721" cy="440167"/>
          </a:xfrm>
          <a:prstGeom prst="rect">
            <a:avLst/>
          </a:prstGeom>
          <a:noFill/>
          <a:ln>
            <a:solidFill>
              <a:srgbClr val="FE150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3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39" b="1" i="0" u="none" strike="noStrike" kern="1200" cap="none" spc="0" normalizeH="0" baseline="0" noProof="0">
                <a:ln>
                  <a:noFill/>
                </a:ln>
                <a:solidFill>
                  <a:srgbClr val="61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Menu de opções</a:t>
            </a:r>
          </a:p>
        </p:txBody>
      </p:sp>
      <p:cxnSp>
        <p:nvCxnSpPr>
          <p:cNvPr id="14" name="Conector reto 40">
            <a:extLst>
              <a:ext uri="{FF2B5EF4-FFF2-40B4-BE49-F238E27FC236}">
                <a16:creationId xmlns:a16="http://schemas.microsoft.com/office/drawing/2014/main" id="{C0810AE1-F952-1A12-49B9-25406E7A798B}"/>
              </a:ext>
            </a:extLst>
          </p:cNvPr>
          <p:cNvCxnSpPr>
            <a:cxnSpLocks/>
          </p:cNvCxnSpPr>
          <p:nvPr/>
        </p:nvCxnSpPr>
        <p:spPr>
          <a:xfrm>
            <a:off x="6437900" y="3450827"/>
            <a:ext cx="0" cy="230962"/>
          </a:xfrm>
          <a:prstGeom prst="line">
            <a:avLst/>
          </a:prstGeom>
          <a:ln w="12700">
            <a:solidFill>
              <a:srgbClr val="FE150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41">
            <a:extLst>
              <a:ext uri="{FF2B5EF4-FFF2-40B4-BE49-F238E27FC236}">
                <a16:creationId xmlns:a16="http://schemas.microsoft.com/office/drawing/2014/main" id="{59C93820-5836-1360-20A4-1B4651E4B124}"/>
              </a:ext>
            </a:extLst>
          </p:cNvPr>
          <p:cNvCxnSpPr>
            <a:cxnSpLocks/>
          </p:cNvCxnSpPr>
          <p:nvPr/>
        </p:nvCxnSpPr>
        <p:spPr>
          <a:xfrm flipV="1">
            <a:off x="1060226" y="3662923"/>
            <a:ext cx="9938178" cy="31240"/>
          </a:xfrm>
          <a:prstGeom prst="line">
            <a:avLst/>
          </a:prstGeom>
          <a:ln w="12700">
            <a:solidFill>
              <a:srgbClr val="FE150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42">
            <a:extLst>
              <a:ext uri="{FF2B5EF4-FFF2-40B4-BE49-F238E27FC236}">
                <a16:creationId xmlns:a16="http://schemas.microsoft.com/office/drawing/2014/main" id="{9B27A3D7-A88A-C9D4-2791-227E3A1E4216}"/>
              </a:ext>
            </a:extLst>
          </p:cNvPr>
          <p:cNvCxnSpPr>
            <a:cxnSpLocks/>
          </p:cNvCxnSpPr>
          <p:nvPr/>
        </p:nvCxnSpPr>
        <p:spPr>
          <a:xfrm>
            <a:off x="1060225" y="3672755"/>
            <a:ext cx="0" cy="354503"/>
          </a:xfrm>
          <a:prstGeom prst="line">
            <a:avLst/>
          </a:prstGeom>
          <a:ln w="12700">
            <a:solidFill>
              <a:srgbClr val="FE150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tângulo 16">
            <a:extLst>
              <a:ext uri="{FF2B5EF4-FFF2-40B4-BE49-F238E27FC236}">
                <a16:creationId xmlns:a16="http://schemas.microsoft.com/office/drawing/2014/main" id="{E8737081-5248-A321-DAAB-7A47C25D3C23}"/>
              </a:ext>
            </a:extLst>
          </p:cNvPr>
          <p:cNvSpPr/>
          <p:nvPr/>
        </p:nvSpPr>
        <p:spPr>
          <a:xfrm>
            <a:off x="345896" y="4024348"/>
            <a:ext cx="1432429" cy="354503"/>
          </a:xfrm>
          <a:prstGeom prst="rect">
            <a:avLst/>
          </a:prstGeom>
          <a:solidFill>
            <a:srgbClr val="61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3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3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Da Exame</a:t>
            </a:r>
          </a:p>
        </p:txBody>
      </p:sp>
      <p:cxnSp>
        <p:nvCxnSpPr>
          <p:cNvPr id="18" name="Conector reto 44">
            <a:extLst>
              <a:ext uri="{FF2B5EF4-FFF2-40B4-BE49-F238E27FC236}">
                <a16:creationId xmlns:a16="http://schemas.microsoft.com/office/drawing/2014/main" id="{7E7F8FB5-5D45-70D3-0E04-5565F62B00C0}"/>
              </a:ext>
            </a:extLst>
          </p:cNvPr>
          <p:cNvCxnSpPr>
            <a:cxnSpLocks/>
          </p:cNvCxnSpPr>
          <p:nvPr/>
        </p:nvCxnSpPr>
        <p:spPr>
          <a:xfrm>
            <a:off x="2337625" y="3699424"/>
            <a:ext cx="0" cy="811186"/>
          </a:xfrm>
          <a:prstGeom prst="line">
            <a:avLst/>
          </a:prstGeom>
          <a:ln w="12700">
            <a:solidFill>
              <a:srgbClr val="FE150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tângulo 18">
            <a:extLst>
              <a:ext uri="{FF2B5EF4-FFF2-40B4-BE49-F238E27FC236}">
                <a16:creationId xmlns:a16="http://schemas.microsoft.com/office/drawing/2014/main" id="{676CC3A4-B5DB-2BB6-C95A-BCFCD82221AF}"/>
              </a:ext>
            </a:extLst>
          </p:cNvPr>
          <p:cNvSpPr/>
          <p:nvPr/>
        </p:nvSpPr>
        <p:spPr>
          <a:xfrm>
            <a:off x="1338820" y="4510610"/>
            <a:ext cx="1991947" cy="379502"/>
          </a:xfrm>
          <a:prstGeom prst="rect">
            <a:avLst/>
          </a:prstGeom>
          <a:solidFill>
            <a:srgbClr val="61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3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3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Primeiro Lugar</a:t>
            </a:r>
          </a:p>
        </p:txBody>
      </p:sp>
      <p:cxnSp>
        <p:nvCxnSpPr>
          <p:cNvPr id="20" name="Conector reto 46">
            <a:extLst>
              <a:ext uri="{FF2B5EF4-FFF2-40B4-BE49-F238E27FC236}">
                <a16:creationId xmlns:a16="http://schemas.microsoft.com/office/drawing/2014/main" id="{3761A8CA-04D9-B674-019E-35FED6268A60}"/>
              </a:ext>
            </a:extLst>
          </p:cNvPr>
          <p:cNvCxnSpPr>
            <a:cxnSpLocks/>
          </p:cNvCxnSpPr>
          <p:nvPr/>
        </p:nvCxnSpPr>
        <p:spPr>
          <a:xfrm>
            <a:off x="3630652" y="3688300"/>
            <a:ext cx="0" cy="395602"/>
          </a:xfrm>
          <a:prstGeom prst="line">
            <a:avLst/>
          </a:prstGeom>
          <a:ln w="12700">
            <a:solidFill>
              <a:srgbClr val="FE150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tângulo 20">
            <a:extLst>
              <a:ext uri="{FF2B5EF4-FFF2-40B4-BE49-F238E27FC236}">
                <a16:creationId xmlns:a16="http://schemas.microsoft.com/office/drawing/2014/main" id="{8D6B1D0A-9711-B476-C9F7-3686CED7B913}"/>
              </a:ext>
            </a:extLst>
          </p:cNvPr>
          <p:cNvSpPr/>
          <p:nvPr/>
        </p:nvSpPr>
        <p:spPr>
          <a:xfrm>
            <a:off x="2982061" y="4028216"/>
            <a:ext cx="1320201" cy="354503"/>
          </a:xfrm>
          <a:prstGeom prst="rect">
            <a:avLst/>
          </a:prstGeom>
          <a:solidFill>
            <a:srgbClr val="61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3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08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Entrevista</a:t>
            </a:r>
          </a:p>
        </p:txBody>
      </p:sp>
      <p:cxnSp>
        <p:nvCxnSpPr>
          <p:cNvPr id="22" name="Conector reto 48">
            <a:extLst>
              <a:ext uri="{FF2B5EF4-FFF2-40B4-BE49-F238E27FC236}">
                <a16:creationId xmlns:a16="http://schemas.microsoft.com/office/drawing/2014/main" id="{7CD5FCCD-264C-2770-A8FD-5EC2FC137D02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4949265" y="3681950"/>
            <a:ext cx="0" cy="822077"/>
          </a:xfrm>
          <a:prstGeom prst="line">
            <a:avLst/>
          </a:prstGeom>
          <a:ln w="12700">
            <a:solidFill>
              <a:srgbClr val="FE150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tângulo 22">
            <a:extLst>
              <a:ext uri="{FF2B5EF4-FFF2-40B4-BE49-F238E27FC236}">
                <a16:creationId xmlns:a16="http://schemas.microsoft.com/office/drawing/2014/main" id="{A01E1AE9-83F7-CF3A-9EDF-94C1EDB0B8FE}"/>
              </a:ext>
            </a:extLst>
          </p:cNvPr>
          <p:cNvSpPr/>
          <p:nvPr/>
        </p:nvSpPr>
        <p:spPr>
          <a:xfrm>
            <a:off x="4289164" y="4504027"/>
            <a:ext cx="1320201" cy="354503"/>
          </a:xfrm>
          <a:prstGeom prst="rect">
            <a:avLst/>
          </a:prstGeom>
          <a:solidFill>
            <a:srgbClr val="61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3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08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Capa</a:t>
            </a:r>
          </a:p>
        </p:txBody>
      </p:sp>
      <p:cxnSp>
        <p:nvCxnSpPr>
          <p:cNvPr id="24" name="Conector reto 50">
            <a:extLst>
              <a:ext uri="{FF2B5EF4-FFF2-40B4-BE49-F238E27FC236}">
                <a16:creationId xmlns:a16="http://schemas.microsoft.com/office/drawing/2014/main" id="{1B8226D4-ACBB-BF61-582E-3E3B95296268}"/>
              </a:ext>
            </a:extLst>
          </p:cNvPr>
          <p:cNvCxnSpPr>
            <a:cxnSpLocks/>
          </p:cNvCxnSpPr>
          <p:nvPr/>
        </p:nvCxnSpPr>
        <p:spPr>
          <a:xfrm>
            <a:off x="6302367" y="3672756"/>
            <a:ext cx="0" cy="411146"/>
          </a:xfrm>
          <a:prstGeom prst="line">
            <a:avLst/>
          </a:prstGeom>
          <a:ln w="12700">
            <a:solidFill>
              <a:srgbClr val="FE150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tângulo 24">
            <a:extLst>
              <a:ext uri="{FF2B5EF4-FFF2-40B4-BE49-F238E27FC236}">
                <a16:creationId xmlns:a16="http://schemas.microsoft.com/office/drawing/2014/main" id="{F4E39481-73E1-9DC8-A7A9-1D18D66C4EBD}"/>
              </a:ext>
            </a:extLst>
          </p:cNvPr>
          <p:cNvSpPr/>
          <p:nvPr/>
        </p:nvSpPr>
        <p:spPr>
          <a:xfrm>
            <a:off x="5489462" y="4058672"/>
            <a:ext cx="1680571" cy="354494"/>
          </a:xfrm>
          <a:prstGeom prst="rect">
            <a:avLst/>
          </a:prstGeom>
          <a:solidFill>
            <a:srgbClr val="61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3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08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Reportagens</a:t>
            </a:r>
          </a:p>
        </p:txBody>
      </p:sp>
      <p:cxnSp>
        <p:nvCxnSpPr>
          <p:cNvPr id="26" name="Conector reto 52">
            <a:extLst>
              <a:ext uri="{FF2B5EF4-FFF2-40B4-BE49-F238E27FC236}">
                <a16:creationId xmlns:a16="http://schemas.microsoft.com/office/drawing/2014/main" id="{3AD2826A-9DD3-6BB3-4BDB-E873DD55567A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7553992" y="3675815"/>
            <a:ext cx="1" cy="846348"/>
          </a:xfrm>
          <a:prstGeom prst="line">
            <a:avLst/>
          </a:prstGeom>
          <a:ln w="12700">
            <a:solidFill>
              <a:srgbClr val="FE150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tângulo 26">
            <a:extLst>
              <a:ext uri="{FF2B5EF4-FFF2-40B4-BE49-F238E27FC236}">
                <a16:creationId xmlns:a16="http://schemas.microsoft.com/office/drawing/2014/main" id="{89E7A06A-766F-CB88-629B-40EFA14EA26E}"/>
              </a:ext>
            </a:extLst>
          </p:cNvPr>
          <p:cNvSpPr/>
          <p:nvPr/>
        </p:nvSpPr>
        <p:spPr>
          <a:xfrm>
            <a:off x="6713707" y="4522163"/>
            <a:ext cx="1680571" cy="354494"/>
          </a:xfrm>
          <a:prstGeom prst="rect">
            <a:avLst/>
          </a:prstGeom>
          <a:solidFill>
            <a:srgbClr val="61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3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08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Opinião</a:t>
            </a:r>
          </a:p>
        </p:txBody>
      </p:sp>
      <p:cxnSp>
        <p:nvCxnSpPr>
          <p:cNvPr id="28" name="Conector reto 54">
            <a:extLst>
              <a:ext uri="{FF2B5EF4-FFF2-40B4-BE49-F238E27FC236}">
                <a16:creationId xmlns:a16="http://schemas.microsoft.com/office/drawing/2014/main" id="{4F27AEF5-3113-F1D6-A4E3-38F073BEF8EE}"/>
              </a:ext>
            </a:extLst>
          </p:cNvPr>
          <p:cNvCxnSpPr>
            <a:cxnSpLocks/>
          </p:cNvCxnSpPr>
          <p:nvPr/>
        </p:nvCxnSpPr>
        <p:spPr>
          <a:xfrm>
            <a:off x="8630468" y="3669250"/>
            <a:ext cx="0" cy="368713"/>
          </a:xfrm>
          <a:prstGeom prst="line">
            <a:avLst/>
          </a:prstGeom>
          <a:ln w="12700">
            <a:solidFill>
              <a:srgbClr val="FE150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tângulo 28">
            <a:extLst>
              <a:ext uri="{FF2B5EF4-FFF2-40B4-BE49-F238E27FC236}">
                <a16:creationId xmlns:a16="http://schemas.microsoft.com/office/drawing/2014/main" id="{98EC50A7-879E-F39B-4908-01C2BC08616B}"/>
              </a:ext>
            </a:extLst>
          </p:cNvPr>
          <p:cNvSpPr/>
          <p:nvPr/>
        </p:nvSpPr>
        <p:spPr>
          <a:xfrm>
            <a:off x="7790183" y="4036223"/>
            <a:ext cx="1680571" cy="354494"/>
          </a:xfrm>
          <a:prstGeom prst="rect">
            <a:avLst/>
          </a:prstGeom>
          <a:solidFill>
            <a:srgbClr val="61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3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08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Casual</a:t>
            </a:r>
          </a:p>
        </p:txBody>
      </p:sp>
      <p:cxnSp>
        <p:nvCxnSpPr>
          <p:cNvPr id="30" name="Conector reto 56">
            <a:extLst>
              <a:ext uri="{FF2B5EF4-FFF2-40B4-BE49-F238E27FC236}">
                <a16:creationId xmlns:a16="http://schemas.microsoft.com/office/drawing/2014/main" id="{694F3DA9-BBAD-EC3A-6FB5-6FC44B5BCF9C}"/>
              </a:ext>
            </a:extLst>
          </p:cNvPr>
          <p:cNvCxnSpPr>
            <a:cxnSpLocks/>
            <a:endCxn id="31" idx="0"/>
          </p:cNvCxnSpPr>
          <p:nvPr/>
        </p:nvCxnSpPr>
        <p:spPr>
          <a:xfrm>
            <a:off x="9794248" y="3669250"/>
            <a:ext cx="0" cy="834787"/>
          </a:xfrm>
          <a:prstGeom prst="line">
            <a:avLst/>
          </a:prstGeom>
          <a:ln w="12700">
            <a:solidFill>
              <a:srgbClr val="FE150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tângulo 30">
            <a:extLst>
              <a:ext uri="{FF2B5EF4-FFF2-40B4-BE49-F238E27FC236}">
                <a16:creationId xmlns:a16="http://schemas.microsoft.com/office/drawing/2014/main" id="{A5B00ACE-A6C0-A33A-6A20-081312C84216}"/>
              </a:ext>
            </a:extLst>
          </p:cNvPr>
          <p:cNvSpPr/>
          <p:nvPr/>
        </p:nvSpPr>
        <p:spPr>
          <a:xfrm>
            <a:off x="8953962" y="4504037"/>
            <a:ext cx="1680571" cy="354494"/>
          </a:xfrm>
          <a:prstGeom prst="rect">
            <a:avLst/>
          </a:prstGeom>
          <a:solidFill>
            <a:srgbClr val="61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3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08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Outros</a:t>
            </a:r>
          </a:p>
        </p:txBody>
      </p:sp>
      <p:cxnSp>
        <p:nvCxnSpPr>
          <p:cNvPr id="32" name="Conector reto 58">
            <a:extLst>
              <a:ext uri="{FF2B5EF4-FFF2-40B4-BE49-F238E27FC236}">
                <a16:creationId xmlns:a16="http://schemas.microsoft.com/office/drawing/2014/main" id="{F8C043DE-02D2-5448-F919-0CC8AA19D1B1}"/>
              </a:ext>
            </a:extLst>
          </p:cNvPr>
          <p:cNvCxnSpPr>
            <a:cxnSpLocks/>
          </p:cNvCxnSpPr>
          <p:nvPr/>
        </p:nvCxnSpPr>
        <p:spPr>
          <a:xfrm>
            <a:off x="10998404" y="3666075"/>
            <a:ext cx="0" cy="338137"/>
          </a:xfrm>
          <a:prstGeom prst="line">
            <a:avLst/>
          </a:prstGeom>
          <a:ln w="12700">
            <a:solidFill>
              <a:srgbClr val="FE150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tângulo 32">
            <a:extLst>
              <a:ext uri="{FF2B5EF4-FFF2-40B4-BE49-F238E27FC236}">
                <a16:creationId xmlns:a16="http://schemas.microsoft.com/office/drawing/2014/main" id="{09183040-CED4-C93F-F083-9FB411DB83FB}"/>
              </a:ext>
            </a:extLst>
          </p:cNvPr>
          <p:cNvSpPr/>
          <p:nvPr/>
        </p:nvSpPr>
        <p:spPr>
          <a:xfrm>
            <a:off x="10113614" y="3850007"/>
            <a:ext cx="1929914" cy="594418"/>
          </a:xfrm>
          <a:prstGeom prst="rect">
            <a:avLst/>
          </a:prstGeom>
          <a:solidFill>
            <a:srgbClr val="61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3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08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Expediente e Fale Conosco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BD069B4C-1BE0-9F56-D79B-31A1D8D6D037}"/>
              </a:ext>
            </a:extLst>
          </p:cNvPr>
          <p:cNvSpPr txBox="1"/>
          <p:nvPr/>
        </p:nvSpPr>
        <p:spPr>
          <a:xfrm>
            <a:off x="3154680" y="528431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>
                <a:solidFill>
                  <a:srgbClr val="610000"/>
                </a:solidFill>
                <a:latin typeface="AMX Medium" pitchFamily="2" charset="77"/>
                <a:cs typeface="Segoe UI" panose="020B0502040204020203" pitchFamily="34" charset="0"/>
              </a:rPr>
              <a:t>Serviço incluso, sem custo adicional, em todos os planos.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88708B73-0C2F-5196-F7E6-60CDDD803013}"/>
              </a:ext>
            </a:extLst>
          </p:cNvPr>
          <p:cNvSpPr txBox="1"/>
          <p:nvPr/>
        </p:nvSpPr>
        <p:spPr>
          <a:xfrm>
            <a:off x="11760200" y="1246562"/>
            <a:ext cx="51816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>
                <a:latin typeface="AMX" pitchFamily="2" charset="77"/>
                <a:cs typeface="Segoe UI Black" panose="020B0502040204020203" pitchFamily="34" charset="0"/>
              </a:rPr>
              <a:t>Esse canal ainda está em funcionamento?</a:t>
            </a:r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11E0023-D898-55C6-4517-E947D573F805}"/>
              </a:ext>
            </a:extLst>
          </p:cNvPr>
          <p:cNvSpPr txBox="1"/>
          <p:nvPr/>
        </p:nvSpPr>
        <p:spPr>
          <a:xfrm>
            <a:off x="-2301240" y="975360"/>
            <a:ext cx="2301240" cy="1754326"/>
          </a:xfrm>
          <a:prstGeom prst="rect">
            <a:avLst/>
          </a:prstGeom>
          <a:solidFill>
            <a:srgbClr val="B4C7E7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Anime esse fluxograma com um efeito cascata – de cima para baixo, da esquerda para a </a:t>
            </a:r>
            <a:r>
              <a:rPr lang="pt-BR" dirty="0" err="1"/>
              <a:t>diretia</a:t>
            </a:r>
            <a:endParaRPr lang="pt-BR" dirty="0"/>
          </a:p>
        </p:txBody>
      </p:sp>
      <p:sp>
        <p:nvSpPr>
          <p:cNvPr id="36" name="Retângulo: Cantos Arredondados 35">
            <a:extLst>
              <a:ext uri="{FF2B5EF4-FFF2-40B4-BE49-F238E27FC236}">
                <a16:creationId xmlns:a16="http://schemas.microsoft.com/office/drawing/2014/main" id="{A735C9CB-3045-1000-89F6-4BD7D43C5280}"/>
              </a:ext>
            </a:extLst>
          </p:cNvPr>
          <p:cNvSpPr/>
          <p:nvPr/>
        </p:nvSpPr>
        <p:spPr>
          <a:xfrm>
            <a:off x="4420303" y="0"/>
            <a:ext cx="2022687" cy="6400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/>
              <a:t>AQUISIÇÃO DE EXTENSÃO</a:t>
            </a:r>
            <a:endParaRPr lang="pt-BR" sz="1200" b="1"/>
          </a:p>
        </p:txBody>
      </p:sp>
      <p:sp>
        <p:nvSpPr>
          <p:cNvPr id="37" name="Retângulo: Cantos Arredondados 36">
            <a:extLst>
              <a:ext uri="{FF2B5EF4-FFF2-40B4-BE49-F238E27FC236}">
                <a16:creationId xmlns:a16="http://schemas.microsoft.com/office/drawing/2014/main" id="{9E5F3AD5-8DAC-18FF-2E42-765DD57D43B9}"/>
              </a:ext>
            </a:extLst>
          </p:cNvPr>
          <p:cNvSpPr/>
          <p:nvPr/>
        </p:nvSpPr>
        <p:spPr>
          <a:xfrm>
            <a:off x="6541984" y="0"/>
            <a:ext cx="1817487" cy="6400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/>
              <a:t>SERVIÇOS INTELIGENTES</a:t>
            </a:r>
            <a:endParaRPr lang="pt-BR" sz="1200" b="1"/>
          </a:p>
        </p:txBody>
      </p:sp>
      <p:sp>
        <p:nvSpPr>
          <p:cNvPr id="38" name="Retângulo: Cantos Arredondados 37">
            <a:extLst>
              <a:ext uri="{FF2B5EF4-FFF2-40B4-BE49-F238E27FC236}">
                <a16:creationId xmlns:a16="http://schemas.microsoft.com/office/drawing/2014/main" id="{13B7AD3E-CE5F-373E-B82E-498B730FB4FB}"/>
              </a:ext>
            </a:extLst>
          </p:cNvPr>
          <p:cNvSpPr/>
          <p:nvPr/>
        </p:nvSpPr>
        <p:spPr>
          <a:xfrm>
            <a:off x="10374512" y="0"/>
            <a:ext cx="1817487" cy="640080"/>
          </a:xfrm>
          <a:prstGeom prst="round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rgbClr val="C00000"/>
                </a:solidFill>
              </a:rPr>
              <a:t>SVA</a:t>
            </a:r>
          </a:p>
        </p:txBody>
      </p:sp>
      <p:sp>
        <p:nvSpPr>
          <p:cNvPr id="39" name="Retângulo: Cantos Arredondados 38">
            <a:extLst>
              <a:ext uri="{FF2B5EF4-FFF2-40B4-BE49-F238E27FC236}">
                <a16:creationId xmlns:a16="http://schemas.microsoft.com/office/drawing/2014/main" id="{2B3E443C-8FB7-1229-C8AB-AB3A630F9145}"/>
              </a:ext>
            </a:extLst>
          </p:cNvPr>
          <p:cNvSpPr/>
          <p:nvPr/>
        </p:nvSpPr>
        <p:spPr>
          <a:xfrm>
            <a:off x="2371908" y="0"/>
            <a:ext cx="1949401" cy="6400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>
                <a:solidFill>
                  <a:schemeClr val="lt1"/>
                </a:solidFill>
              </a:rPr>
              <a:t>TARIFAÇÃO</a:t>
            </a:r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E2BC51F3-91BA-CFB5-26F3-E9B6D8ADDC60}"/>
              </a:ext>
            </a:extLst>
          </p:cNvPr>
          <p:cNvSpPr/>
          <p:nvPr/>
        </p:nvSpPr>
        <p:spPr>
          <a:xfrm>
            <a:off x="8458031" y="0"/>
            <a:ext cx="1817487" cy="6400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/>
              <a:t>SERVIÇOS ADICIONAIS</a:t>
            </a:r>
            <a:endParaRPr lang="pt-BR" sz="1400" b="1"/>
          </a:p>
        </p:txBody>
      </p:sp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id="{E67017AD-0601-C484-3F0A-31FB6300AD7A}"/>
              </a:ext>
            </a:extLst>
          </p:cNvPr>
          <p:cNvSpPr/>
          <p:nvPr/>
        </p:nvSpPr>
        <p:spPr>
          <a:xfrm>
            <a:off x="323513" y="0"/>
            <a:ext cx="1949401" cy="6400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PLANOS</a:t>
            </a:r>
            <a:endParaRPr lang="pt-BR" sz="1600" b="1" dirty="0">
              <a:solidFill>
                <a:schemeClr val="lt1"/>
              </a:solidFill>
            </a:endParaRPr>
          </a:p>
        </p:txBody>
      </p:sp>
      <p:sp>
        <p:nvSpPr>
          <p:cNvPr id="2" name="Retângulo Arredondado 1">
            <a:extLst>
              <a:ext uri="{FF2B5EF4-FFF2-40B4-BE49-F238E27FC236}">
                <a16:creationId xmlns:a16="http://schemas.microsoft.com/office/drawing/2014/main" id="{B6112826-7C4E-8CED-E405-15B41DCBA9CD}"/>
              </a:ext>
            </a:extLst>
          </p:cNvPr>
          <p:cNvSpPr/>
          <p:nvPr/>
        </p:nvSpPr>
        <p:spPr>
          <a:xfrm>
            <a:off x="534838" y="1093794"/>
            <a:ext cx="2811770" cy="124424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AGUARDANDO CLARO EMPRESAS ENVIAR A GRAVAÇÃO DA URA!!</a:t>
            </a:r>
          </a:p>
        </p:txBody>
      </p:sp>
    </p:spTree>
    <p:extLst>
      <p:ext uri="{BB962C8B-B14F-4D97-AF65-F5344CB8AC3E}">
        <p14:creationId xmlns:p14="http://schemas.microsoft.com/office/powerpoint/2010/main" val="49592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3" grpId="0" animBg="1"/>
      <p:bldP spid="17" grpId="0" animBg="1"/>
      <p:bldP spid="19" grpId="0" animBg="1"/>
      <p:bldP spid="21" grpId="0" animBg="1"/>
      <p:bldP spid="23" grpId="0" animBg="1"/>
      <p:bldP spid="25" grpId="0" animBg="1"/>
      <p:bldP spid="27" grpId="0" animBg="1"/>
      <p:bldP spid="29" grpId="0" animBg="1"/>
      <p:bldP spid="31" grpId="0" animBg="1"/>
      <p:bldP spid="3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4ED499-CA99-841C-6F6B-6928373B8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BB65D3F-940E-F8D7-FD02-B910446C14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60" b="8441"/>
          <a:stretch>
            <a:fillRect/>
          </a:stretch>
        </p:blipFill>
        <p:spPr>
          <a:xfrm>
            <a:off x="2511424" y="476800"/>
            <a:ext cx="3584576" cy="264874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5A929B41-5845-38D2-AB9D-39B22C2F46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650" y="476800"/>
            <a:ext cx="3395827" cy="264874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D805526-BCF1-0ACA-19BE-1E291EAD72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0" b="12822"/>
          <a:stretch>
            <a:fillRect/>
          </a:stretch>
        </p:blipFill>
        <p:spPr>
          <a:xfrm>
            <a:off x="2511424" y="3528655"/>
            <a:ext cx="7572376" cy="306264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A19A963C-35AA-48E4-FA23-1834957E8D5D}"/>
              </a:ext>
            </a:extLst>
          </p:cNvPr>
          <p:cNvSpPr txBox="1"/>
          <p:nvPr/>
        </p:nvSpPr>
        <p:spPr>
          <a:xfrm>
            <a:off x="3145001" y="2702881"/>
            <a:ext cx="68484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>
                <a:solidFill>
                  <a:schemeClr val="bg1"/>
                </a:solidFill>
                <a:highlight>
                  <a:srgbClr val="808080"/>
                </a:highlight>
              </a:rPr>
              <a:t>Descobrindo que os planos da Claro fixo têm poucas diferenças</a:t>
            </a:r>
          </a:p>
        </p:txBody>
      </p:sp>
    </p:spTree>
    <p:extLst>
      <p:ext uri="{BB962C8B-B14F-4D97-AF65-F5344CB8AC3E}">
        <p14:creationId xmlns:p14="http://schemas.microsoft.com/office/powerpoint/2010/main" val="36674271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D7F3D-5100-F829-C637-27F46A574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3E899A19-ABA1-4C49-BD06-5CC6969FA836}"/>
              </a:ext>
            </a:extLst>
          </p:cNvPr>
          <p:cNvGraphicFramePr>
            <a:graphicFrameLocks noGrp="1"/>
          </p:cNvGraphicFramePr>
          <p:nvPr/>
        </p:nvGraphicFramePr>
        <p:xfrm>
          <a:off x="676464" y="3599751"/>
          <a:ext cx="5414785" cy="187481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607118">
                  <a:extLst>
                    <a:ext uri="{9D8B030D-6E8A-4147-A177-3AD203B41FA5}">
                      <a16:colId xmlns:a16="http://schemas.microsoft.com/office/drawing/2014/main" val="2681008614"/>
                    </a:ext>
                  </a:extLst>
                </a:gridCol>
                <a:gridCol w="2807667">
                  <a:extLst>
                    <a:ext uri="{9D8B030D-6E8A-4147-A177-3AD203B41FA5}">
                      <a16:colId xmlns:a16="http://schemas.microsoft.com/office/drawing/2014/main" val="907872454"/>
                    </a:ext>
                  </a:extLst>
                </a:gridCol>
              </a:tblGrid>
              <a:tr h="565378">
                <a:tc>
                  <a:txBody>
                    <a:bodyPr/>
                    <a:lstStyle/>
                    <a:p>
                      <a:pPr algn="ctr"/>
                      <a:r>
                        <a:rPr lang="pt-BR" sz="1400" b="1">
                          <a:solidFill>
                            <a:schemeClr val="bg1"/>
                          </a:solidFill>
                          <a:latin typeface="AMX" pitchFamily="2" charset="77"/>
                          <a:cs typeface="Segoe UI" panose="020B0502040204020203" pitchFamily="34" charset="0"/>
                        </a:rPr>
                        <a:t>PLANO</a:t>
                      </a:r>
                    </a:p>
                  </a:txBody>
                  <a:tcPr marL="135183" marR="135183" marT="67592" marB="67592" anchor="ctr">
                    <a:lnL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>
                          <a:solidFill>
                            <a:schemeClr val="bg1"/>
                          </a:solidFill>
                          <a:latin typeface="AMX" pitchFamily="2" charset="77"/>
                          <a:cs typeface="Segoe UI" panose="020B0502040204020203" pitchFamily="34" charset="0"/>
                        </a:rPr>
                        <a:t>NÚMERO DE LINHAS</a:t>
                      </a:r>
                    </a:p>
                  </a:txBody>
                  <a:tcPr marL="135183" marR="135183" marT="67592" marB="675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718">
                <a:tc>
                  <a:txBody>
                    <a:bodyPr/>
                    <a:lstStyle/>
                    <a:p>
                      <a:pPr algn="ctr"/>
                      <a:r>
                        <a:rPr lang="pt-BR" sz="1400" b="0">
                          <a:solidFill>
                            <a:srgbClr val="610000"/>
                          </a:solidFill>
                          <a:latin typeface="AMX" pitchFamily="2" charset="77"/>
                          <a:cs typeface="Segoe UI" panose="020B0502040204020203" pitchFamily="34" charset="0"/>
                        </a:rPr>
                        <a:t>Claro fixo Brasil</a:t>
                      </a:r>
                    </a:p>
                  </a:txBody>
                  <a:tcPr marL="135183" marR="135183" marT="67592" marB="67592" anchor="ctr">
                    <a:lnL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D4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>
                          <a:solidFill>
                            <a:schemeClr val="tx1"/>
                          </a:solidFill>
                          <a:latin typeface="AMX" pitchFamily="2" charset="77"/>
                          <a:cs typeface="Segoe UI" panose="020B0502040204020203" pitchFamily="34" charset="0"/>
                        </a:rPr>
                        <a:t>1, 2, 4 ou 8 linhas</a:t>
                      </a:r>
                    </a:p>
                  </a:txBody>
                  <a:tcPr marL="135183" marR="135183" marT="67592" marB="67592" anchor="ctr">
                    <a:lnL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4718">
                <a:tc>
                  <a:txBody>
                    <a:bodyPr/>
                    <a:lstStyle/>
                    <a:p>
                      <a:pPr marL="0" marR="0" lvl="0" indent="0" algn="ctr" defTabSz="4175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>
                          <a:solidFill>
                            <a:srgbClr val="610000"/>
                          </a:solidFill>
                          <a:latin typeface="AMX" pitchFamily="2" charset="77"/>
                          <a:cs typeface="Segoe UI" panose="020B0502040204020203" pitchFamily="34" charset="0"/>
                        </a:rPr>
                        <a:t>Claro fixo Mundo</a:t>
                      </a:r>
                    </a:p>
                  </a:txBody>
                  <a:tcPr marL="135183" marR="135183" marT="67592" marB="67592" anchor="ctr">
                    <a:lnL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D4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>
                          <a:solidFill>
                            <a:schemeClr val="tx1"/>
                          </a:solidFill>
                          <a:latin typeface="AMX" pitchFamily="2" charset="77"/>
                          <a:cs typeface="Segoe UI" panose="020B0502040204020203" pitchFamily="34" charset="0"/>
                        </a:rPr>
                        <a:t>1, 2, 4 ou 8 linhas</a:t>
                      </a:r>
                    </a:p>
                  </a:txBody>
                  <a:tcPr marL="135183" marR="135183" marT="67592" marB="67592" anchor="ctr">
                    <a:lnL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877AB6E9-A086-79B5-F356-C03E0E4B6EBC}"/>
              </a:ext>
            </a:extLst>
          </p:cNvPr>
          <p:cNvGraphicFramePr>
            <a:graphicFrameLocks noGrp="1"/>
          </p:cNvGraphicFramePr>
          <p:nvPr/>
        </p:nvGraphicFramePr>
        <p:xfrm>
          <a:off x="6792493" y="3599751"/>
          <a:ext cx="4320480" cy="17281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1923">
                  <a:extLst>
                    <a:ext uri="{9D8B030D-6E8A-4147-A177-3AD203B41FA5}">
                      <a16:colId xmlns:a16="http://schemas.microsoft.com/office/drawing/2014/main" val="3344814488"/>
                    </a:ext>
                  </a:extLst>
                </a:gridCol>
                <a:gridCol w="2068557">
                  <a:extLst>
                    <a:ext uri="{9D8B030D-6E8A-4147-A177-3AD203B41FA5}">
                      <a16:colId xmlns:a16="http://schemas.microsoft.com/office/drawing/2014/main" val="3196312997"/>
                    </a:ext>
                  </a:extLst>
                </a:gridCol>
              </a:tblGrid>
              <a:tr h="603167">
                <a:tc>
                  <a:txBody>
                    <a:bodyPr/>
                    <a:lstStyle/>
                    <a:p>
                      <a:pPr algn="ctr"/>
                      <a:r>
                        <a:rPr lang="pt-BR" sz="1400">
                          <a:solidFill>
                            <a:schemeClr val="bg1"/>
                          </a:solidFill>
                          <a:latin typeface="AMX" pitchFamily="2" charset="77"/>
                          <a:cs typeface="Segoe UI" panose="020B0502040204020203" pitchFamily="34" charset="0"/>
                        </a:rPr>
                        <a:t>PLANO</a:t>
                      </a:r>
                    </a:p>
                  </a:txBody>
                  <a:tcPr marL="71776" marR="71776" marT="35888" marB="35888" anchor="ctr">
                    <a:lnL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>
                          <a:solidFill>
                            <a:schemeClr val="bg1"/>
                          </a:solidFill>
                          <a:latin typeface="AMX" pitchFamily="2" charset="77"/>
                          <a:cs typeface="Segoe UI" panose="020B0502040204020203" pitchFamily="34" charset="0"/>
                        </a:rPr>
                        <a:t>NÚMERO DE LINHAS</a:t>
                      </a:r>
                    </a:p>
                  </a:txBody>
                  <a:tcPr marL="71776" marR="71776" marT="35888" marB="358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9260187"/>
                  </a:ext>
                </a:extLst>
              </a:tr>
              <a:tr h="562512">
                <a:tc>
                  <a:txBody>
                    <a:bodyPr/>
                    <a:lstStyle/>
                    <a:p>
                      <a:pPr algn="ctr"/>
                      <a:r>
                        <a:rPr lang="pt-BR" sz="1400" b="0">
                          <a:solidFill>
                            <a:srgbClr val="610000"/>
                          </a:solidFill>
                          <a:latin typeface="AMX" pitchFamily="2" charset="77"/>
                          <a:cs typeface="Segoe UI" panose="020B0502040204020203" pitchFamily="34" charset="0"/>
                        </a:rPr>
                        <a:t>Claro fixo Brasil</a:t>
                      </a:r>
                    </a:p>
                  </a:txBody>
                  <a:tcPr marL="71776" marR="71776" marT="35888" marB="35888" anchor="ctr">
                    <a:lnL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D4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MX" pitchFamily="2" charset="77"/>
                          <a:cs typeface="Segoe UI" panose="020B0502040204020203" pitchFamily="34" charset="0"/>
                        </a:rPr>
                        <a:t>1 ou 2 linhas</a:t>
                      </a:r>
                    </a:p>
                  </a:txBody>
                  <a:tcPr marL="71776" marR="71776" marT="35888" marB="35888" anchor="ctr">
                    <a:lnL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3257688"/>
                  </a:ext>
                </a:extLst>
              </a:tr>
              <a:tr h="562512">
                <a:tc>
                  <a:txBody>
                    <a:bodyPr/>
                    <a:lstStyle/>
                    <a:p>
                      <a:pPr algn="ctr"/>
                      <a:r>
                        <a:rPr lang="pt-BR" sz="1400" b="0">
                          <a:solidFill>
                            <a:srgbClr val="610000"/>
                          </a:solidFill>
                          <a:latin typeface="AMX" pitchFamily="2" charset="77"/>
                          <a:cs typeface="Segoe UI" panose="020B0502040204020203" pitchFamily="34" charset="0"/>
                        </a:rPr>
                        <a:t>Claro fixo Mundo</a:t>
                      </a:r>
                    </a:p>
                  </a:txBody>
                  <a:tcPr marL="71776" marR="71776" marT="35888" marB="35888" anchor="ctr">
                    <a:lnL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D4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MX" pitchFamily="2" charset="77"/>
                          <a:cs typeface="Segoe UI" panose="020B0502040204020203" pitchFamily="34" charset="0"/>
                        </a:rPr>
                        <a:t>1 ou 2 linhas</a:t>
                      </a:r>
                    </a:p>
                  </a:txBody>
                  <a:tcPr marL="71776" marR="71776" marT="35888" marB="35888" anchor="ctr">
                    <a:lnL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4919217"/>
                  </a:ext>
                </a:extLst>
              </a:tr>
            </a:tbl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40F601B7-DD35-4447-6B25-0125854050F4}"/>
              </a:ext>
            </a:extLst>
          </p:cNvPr>
          <p:cNvSpPr txBox="1"/>
          <p:nvPr/>
        </p:nvSpPr>
        <p:spPr>
          <a:xfrm>
            <a:off x="264159" y="2721114"/>
            <a:ext cx="6143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>
                <a:latin typeface="AMX" pitchFamily="2" charset="77"/>
                <a:cs typeface="Segoe UI" panose="020B0502040204020203" pitchFamily="34" charset="0"/>
              </a:rPr>
              <a:t>PORTFÓLIO </a:t>
            </a:r>
          </a:p>
          <a:p>
            <a:pPr algn="ctr"/>
            <a:r>
              <a:rPr lang="pt-BR" sz="2000" b="1">
                <a:solidFill>
                  <a:srgbClr val="610000"/>
                </a:solidFill>
                <a:latin typeface="AMX" pitchFamily="2" charset="77"/>
                <a:cs typeface="Segoe UI" panose="020B0502040204020203" pitchFamily="34" charset="0"/>
              </a:rPr>
              <a:t>Claro fixo empresas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04381E7-39CC-ECD8-AC67-797C3E51E827}"/>
              </a:ext>
            </a:extLst>
          </p:cNvPr>
          <p:cNvSpPr txBox="1"/>
          <p:nvPr/>
        </p:nvSpPr>
        <p:spPr>
          <a:xfrm>
            <a:off x="6410761" y="2721114"/>
            <a:ext cx="5083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>
                <a:latin typeface="AMX" pitchFamily="2" charset="77"/>
                <a:cs typeface="Segoe UI" panose="020B0502040204020203" pitchFamily="34" charset="0"/>
              </a:rPr>
              <a:t>PORTFÓLIO</a:t>
            </a:r>
          </a:p>
          <a:p>
            <a:pPr algn="ctr"/>
            <a:r>
              <a:rPr lang="pt-BR" sz="2000" b="1">
                <a:solidFill>
                  <a:srgbClr val="610000"/>
                </a:solidFill>
                <a:latin typeface="AMX" pitchFamily="2" charset="77"/>
                <a:cs typeface="Segoe UI" panose="020B0502040204020203" pitchFamily="34" charset="0"/>
              </a:rPr>
              <a:t>Claro fixo empresas (GPON) </a:t>
            </a:r>
          </a:p>
        </p:txBody>
      </p:sp>
      <p:sp>
        <p:nvSpPr>
          <p:cNvPr id="8" name="Retângulo: Cantos Arredondados 1">
            <a:extLst>
              <a:ext uri="{FF2B5EF4-FFF2-40B4-BE49-F238E27FC236}">
                <a16:creationId xmlns:a16="http://schemas.microsoft.com/office/drawing/2014/main" id="{2756EE5A-9293-16CB-B143-7341B73F8E9E}"/>
              </a:ext>
            </a:extLst>
          </p:cNvPr>
          <p:cNvSpPr/>
          <p:nvPr/>
        </p:nvSpPr>
        <p:spPr>
          <a:xfrm>
            <a:off x="609254" y="1049220"/>
            <a:ext cx="7194550" cy="909835"/>
          </a:xfrm>
          <a:prstGeom prst="roundRect">
            <a:avLst>
              <a:gd name="adj" fmla="val 14815"/>
            </a:avLst>
          </a:prstGeom>
          <a:gradFill>
            <a:gsLst>
              <a:gs pos="55000">
                <a:schemeClr val="bg1">
                  <a:lumMod val="95000"/>
                </a:schemeClr>
              </a:gs>
              <a:gs pos="89000">
                <a:schemeClr val="bg2">
                  <a:lumMod val="9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tlCol="0" anchor="ctr"/>
          <a:lstStyle/>
          <a:p>
            <a:r>
              <a:rPr lang="pt-BR" sz="3200" noProof="0">
                <a:solidFill>
                  <a:schemeClr val="tx1"/>
                </a:solidFill>
                <a:latin typeface="AMX Medium" pitchFamily="2" charset="77"/>
              </a:rPr>
              <a:t>Número de linhas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9C8EC7CE-35F8-7406-E3E9-8DF693F95849}"/>
              </a:ext>
            </a:extLst>
          </p:cNvPr>
          <p:cNvSpPr/>
          <p:nvPr/>
        </p:nvSpPr>
        <p:spPr>
          <a:xfrm>
            <a:off x="609254" y="409847"/>
            <a:ext cx="35944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610000"/>
                </a:solidFill>
                <a:latin typeface="AMX Black" pitchFamily="2" charset="77"/>
                <a:cs typeface="Segoe UI Semibold" panose="020B0502040204020203" pitchFamily="34" charset="0"/>
              </a:rPr>
              <a:t>OPA! AQUI É DIFERENTE!</a:t>
            </a:r>
          </a:p>
        </p:txBody>
      </p:sp>
    </p:spTree>
    <p:extLst>
      <p:ext uri="{BB962C8B-B14F-4D97-AF65-F5344CB8AC3E}">
        <p14:creationId xmlns:p14="http://schemas.microsoft.com/office/powerpoint/2010/main" val="373199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548293F-435C-7212-B27C-82083A196E3F}"/>
              </a:ext>
            </a:extLst>
          </p:cNvPr>
          <p:cNvSpPr txBox="1"/>
          <p:nvPr/>
        </p:nvSpPr>
        <p:spPr>
          <a:xfrm>
            <a:off x="3986106" y="1747822"/>
            <a:ext cx="5396990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500" b="1"/>
              <a:t>CLARO</a:t>
            </a:r>
          </a:p>
          <a:p>
            <a:pPr algn="ctr"/>
            <a:r>
              <a:rPr lang="pt-BR" sz="11500" b="1"/>
              <a:t>FIXO</a:t>
            </a:r>
          </a:p>
        </p:txBody>
      </p:sp>
    </p:spTree>
    <p:extLst>
      <p:ext uri="{BB962C8B-B14F-4D97-AF65-F5344CB8AC3E}">
        <p14:creationId xmlns:p14="http://schemas.microsoft.com/office/powerpoint/2010/main" val="18866658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F58C6-A95A-BAF9-E801-0AA08D7A09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ACFC67CD-41AA-99C4-E366-64387C129269}"/>
              </a:ext>
            </a:extLst>
          </p:cNvPr>
          <p:cNvSpPr/>
          <p:nvPr/>
        </p:nvSpPr>
        <p:spPr>
          <a:xfrm>
            <a:off x="7591673" y="1953387"/>
            <a:ext cx="2986823" cy="447675"/>
          </a:xfrm>
          <a:prstGeom prst="roundRect">
            <a:avLst>
              <a:gd name="adj" fmla="val 2504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2">
                  <a:lumMod val="75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  <a:latin typeface="AMX Black" pitchFamily="2" charset="0"/>
                <a:sym typeface="+mn-ea"/>
              </a:rPr>
              <a:t>TELEFONIA FIXA</a:t>
            </a:r>
          </a:p>
        </p:txBody>
      </p:sp>
      <p:sp>
        <p:nvSpPr>
          <p:cNvPr id="4" name="Retângulo: Cantos Arredondados 13">
            <a:extLst>
              <a:ext uri="{FF2B5EF4-FFF2-40B4-BE49-F238E27FC236}">
                <a16:creationId xmlns:a16="http://schemas.microsoft.com/office/drawing/2014/main" id="{269B29B2-334A-6EA6-482F-EA2CCEFD0839}"/>
              </a:ext>
            </a:extLst>
          </p:cNvPr>
          <p:cNvSpPr/>
          <p:nvPr/>
        </p:nvSpPr>
        <p:spPr>
          <a:xfrm>
            <a:off x="7591672" y="2660988"/>
            <a:ext cx="2986823" cy="447675"/>
          </a:xfrm>
          <a:prstGeom prst="roundRect">
            <a:avLst>
              <a:gd name="adj" fmla="val 2504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2">
                  <a:lumMod val="75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  <a:latin typeface="AMX Black" pitchFamily="2" charset="0"/>
                <a:sym typeface="+mn-ea"/>
              </a:rPr>
              <a:t>PORTFÓLIO</a:t>
            </a:r>
          </a:p>
        </p:txBody>
      </p:sp>
      <p:sp>
        <p:nvSpPr>
          <p:cNvPr id="6" name="Retângulo: Cantos Arredondados 13">
            <a:extLst>
              <a:ext uri="{FF2B5EF4-FFF2-40B4-BE49-F238E27FC236}">
                <a16:creationId xmlns:a16="http://schemas.microsoft.com/office/drawing/2014/main" id="{C58B322E-89BC-4122-4009-84B40175AF71}"/>
              </a:ext>
            </a:extLst>
          </p:cNvPr>
          <p:cNvSpPr/>
          <p:nvPr/>
        </p:nvSpPr>
        <p:spPr>
          <a:xfrm>
            <a:off x="7591672" y="3429000"/>
            <a:ext cx="2986823" cy="447675"/>
          </a:xfrm>
          <a:prstGeom prst="roundRect">
            <a:avLst>
              <a:gd name="adj" fmla="val 2504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 Black" pitchFamily="2" charset="0"/>
                <a:sym typeface="+mn-ea"/>
              </a:rPr>
              <a:t>ARGUMENTOS DE VENDA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6354F29-9E37-CD04-2F9B-F5E288EE870A}"/>
              </a:ext>
            </a:extLst>
          </p:cNvPr>
          <p:cNvSpPr txBox="1"/>
          <p:nvPr/>
        </p:nvSpPr>
        <p:spPr>
          <a:xfrm>
            <a:off x="1073426" y="1876158"/>
            <a:ext cx="52818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noProof="0">
                <a:solidFill>
                  <a:schemeClr val="bg1"/>
                </a:solidFill>
                <a:latin typeface="AMX Medium" pitchFamily="2" charset="0"/>
              </a:rPr>
              <a:t>Temas do nosso encontro:</a:t>
            </a:r>
          </a:p>
        </p:txBody>
      </p:sp>
    </p:spTree>
    <p:extLst>
      <p:ext uri="{BB962C8B-B14F-4D97-AF65-F5344CB8AC3E}">
        <p14:creationId xmlns:p14="http://schemas.microsoft.com/office/powerpoint/2010/main" val="14763385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78266C0-BAAA-8D92-867B-3DD51D8F8B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81"/>
            <a:ext cx="12192000" cy="6804837"/>
          </a:xfrm>
          <a:prstGeom prst="rect">
            <a:avLst/>
          </a:prstGeom>
        </p:spPr>
      </p:pic>
      <p:sp>
        <p:nvSpPr>
          <p:cNvPr id="4" name="Balão de Fala: Retângulo com Cantos Arredondados 3">
            <a:extLst>
              <a:ext uri="{FF2B5EF4-FFF2-40B4-BE49-F238E27FC236}">
                <a16:creationId xmlns:a16="http://schemas.microsoft.com/office/drawing/2014/main" id="{2078E059-4F8E-31CE-7506-526B7A70D471}"/>
              </a:ext>
            </a:extLst>
          </p:cNvPr>
          <p:cNvSpPr/>
          <p:nvPr/>
        </p:nvSpPr>
        <p:spPr>
          <a:xfrm>
            <a:off x="383458" y="781665"/>
            <a:ext cx="3583857" cy="2647335"/>
          </a:xfrm>
          <a:prstGeom prst="wedgeRoundRectCallout">
            <a:avLst>
              <a:gd name="adj1" fmla="val 76899"/>
              <a:gd name="adj2" fmla="val 24533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</a:rPr>
              <a:t>Agora, vou te mostrar alguns argumentos de milhões para você aumentar as suas vendas... </a:t>
            </a:r>
          </a:p>
        </p:txBody>
      </p:sp>
    </p:spTree>
    <p:extLst>
      <p:ext uri="{BB962C8B-B14F-4D97-AF65-F5344CB8AC3E}">
        <p14:creationId xmlns:p14="http://schemas.microsoft.com/office/powerpoint/2010/main" val="38503033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18B37B0-ACDA-4CF7-0BBE-EF41C31BA1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14" b="99784" l="311" r="89752">
                        <a14:foregroundMark x1="1875" y1="81600" x2="8696" y2="68534"/>
                        <a14:foregroundMark x1="8696" y1="68534" x2="621" y2="64871"/>
                        <a14:foregroundMark x1="60738" y1="76880" x2="59947" y2="75685"/>
                        <a14:foregroundMark x1="59938" y1="93103" x2="59517" y2="93556"/>
                        <a14:backgroundMark x1="44099" y1="60560" x2="48447" y2="78664"/>
                        <a14:backgroundMark x1="48447" y1="78664" x2="45963" y2="65086"/>
                        <a14:backgroundMark x1="45963" y1="65086" x2="57453" y2="76724"/>
                        <a14:backgroundMark x1="57453" y1="76724" x2="55901" y2="92457"/>
                        <a14:backgroundMark x1="55901" y1="92457" x2="51242" y2="99353"/>
                        <a14:backgroundMark x1="20497" y1="73707" x2="3727" y2="87069"/>
                        <a14:backgroundMark x1="3727" y1="87069" x2="18634" y2="73060"/>
                        <a14:backgroundMark x1="43168" y1="30819" x2="34161" y2="43534"/>
                        <a14:backgroundMark x1="34161" y1="43534" x2="19876" y2="54095"/>
                        <a14:backgroundMark x1="19876" y1="54095" x2="621" y2="6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322014"/>
            <a:ext cx="2453853" cy="353598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656DCF4-9130-AF05-E1CF-B32A2964B8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6" b="97143" l="4096" r="89932">
                        <a14:foregroundMark x1="51536" y1="36667" x2="53754" y2="47619"/>
                        <a14:foregroundMark x1="3925" y1="7143" x2="4949" y2="75000"/>
                        <a14:foregroundMark x1="4949" y1="75000" x2="19454" y2="83095"/>
                        <a14:foregroundMark x1="19454" y1="83095" x2="37543" y2="84524"/>
                        <a14:foregroundMark x1="87713" y1="9048" x2="5290" y2="4286"/>
                        <a14:foregroundMark x1="5290" y1="4286" x2="5119" y2="8571"/>
                        <a14:foregroundMark x1="49488" y1="97143" x2="48123" y2="83810"/>
                        <a14:foregroundMark x1="9215" y1="9048" x2="13993" y2="23810"/>
                        <a14:foregroundMark x1="13993" y1="23810" x2="10068" y2="8095"/>
                        <a14:foregroundMark x1="10068" y1="8095" x2="23208" y2="12619"/>
                        <a14:foregroundMark x1="23208" y1="12619" x2="40785" y2="11667"/>
                        <a14:foregroundMark x1="40785" y1="11667" x2="53413" y2="12857"/>
                        <a14:foregroundMark x1="53413" y1="12857" x2="81399" y2="10714"/>
                        <a14:foregroundMark x1="81399" y1="10714" x2="81229" y2="13333"/>
                        <a14:foregroundMark x1="4437" y1="24762" x2="4096" y2="785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9138" y="-156172"/>
            <a:ext cx="10004338" cy="7170343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6D5FF0AE-E194-8D66-D4C6-5FB625E63646}"/>
              </a:ext>
            </a:extLst>
          </p:cNvPr>
          <p:cNvSpPr/>
          <p:nvPr/>
        </p:nvSpPr>
        <p:spPr>
          <a:xfrm>
            <a:off x="4144877" y="1559504"/>
            <a:ext cx="2945733" cy="1552664"/>
          </a:xfrm>
          <a:prstGeom prst="round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Balão de Fala: Retângulo com Cantos Arredondados 9">
            <a:extLst>
              <a:ext uri="{FF2B5EF4-FFF2-40B4-BE49-F238E27FC236}">
                <a16:creationId xmlns:a16="http://schemas.microsoft.com/office/drawing/2014/main" id="{B1065CF5-4E95-4DF4-CA22-E665D8443F23}"/>
              </a:ext>
            </a:extLst>
          </p:cNvPr>
          <p:cNvSpPr/>
          <p:nvPr/>
        </p:nvSpPr>
        <p:spPr>
          <a:xfrm>
            <a:off x="867757" y="1576500"/>
            <a:ext cx="2683042" cy="1424328"/>
          </a:xfrm>
          <a:prstGeom prst="wedgeRoundRectCallout">
            <a:avLst>
              <a:gd name="adj1" fmla="val -27559"/>
              <a:gd name="adj2" fmla="val 87842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</a:rPr>
              <a:t>Argumentos de venda!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0933FA41-6C96-4F63-F794-073DE5927A88}"/>
              </a:ext>
            </a:extLst>
          </p:cNvPr>
          <p:cNvSpPr/>
          <p:nvPr/>
        </p:nvSpPr>
        <p:spPr>
          <a:xfrm>
            <a:off x="4144877" y="3416968"/>
            <a:ext cx="2945733" cy="1552664"/>
          </a:xfrm>
          <a:prstGeom prst="round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99F9866-41D6-C427-5772-E0542D2C76A1}"/>
              </a:ext>
            </a:extLst>
          </p:cNvPr>
          <p:cNvSpPr txBox="1"/>
          <p:nvPr/>
        </p:nvSpPr>
        <p:spPr>
          <a:xfrm>
            <a:off x="4144878" y="1559504"/>
            <a:ext cx="339892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/>
              <a:t>Aplicações no negócio</a:t>
            </a:r>
            <a:endParaRPr lang="pt-BR" dirty="0"/>
          </a:p>
          <a:p>
            <a:pPr>
              <a:buFont typeface="Arial" panose="020B0604020202020204" pitchFamily="34" charset="0"/>
              <a:buChar char="•"/>
            </a:pPr>
            <a:r>
              <a:rPr lang="pt-BR" dirty="0"/>
              <a:t>Agendamentos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/>
              <a:t>Reservas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/>
              <a:t>Pedidos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/>
              <a:t>Atendimento ao cliente</a:t>
            </a:r>
          </a:p>
          <a:p>
            <a:pPr>
              <a:buFont typeface="Arial" panose="020B0604020202020204" pitchFamily="34" charset="0"/>
              <a:buChar char="•"/>
            </a:pPr>
            <a:endParaRPr lang="pt-BR" dirty="0"/>
          </a:p>
          <a:p>
            <a:pPr>
              <a:buFont typeface="Arial" panose="020B0604020202020204" pitchFamily="34" charset="0"/>
              <a:buChar char="•"/>
            </a:pPr>
            <a:endParaRPr lang="pt-BR" dirty="0"/>
          </a:p>
          <a:p>
            <a:pPr>
              <a:buNone/>
            </a:pPr>
            <a:r>
              <a:rPr lang="pt-BR" b="1" dirty="0"/>
              <a:t>Vantagens</a:t>
            </a:r>
            <a:endParaRPr lang="pt-BR" dirty="0"/>
          </a:p>
          <a:p>
            <a:pPr>
              <a:buFont typeface="Arial" panose="020B0604020202020204" pitchFamily="34" charset="0"/>
              <a:buChar char="•"/>
            </a:pPr>
            <a:r>
              <a:rPr lang="pt-BR" dirty="0"/>
              <a:t>Credibilidade para a empresa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/>
              <a:t>Controle de custos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/>
              <a:t>Comunicação profissional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3C840767-B361-E633-782A-66414950E608}"/>
              </a:ext>
            </a:extLst>
          </p:cNvPr>
          <p:cNvSpPr/>
          <p:nvPr/>
        </p:nvSpPr>
        <p:spPr>
          <a:xfrm>
            <a:off x="7833560" y="1576500"/>
            <a:ext cx="2945733" cy="1552664"/>
          </a:xfrm>
          <a:prstGeom prst="round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32CDA89-5FFF-9B4D-F37F-102B83E14F75}"/>
              </a:ext>
            </a:extLst>
          </p:cNvPr>
          <p:cNvSpPr txBox="1"/>
          <p:nvPr/>
        </p:nvSpPr>
        <p:spPr>
          <a:xfrm>
            <a:off x="7917365" y="1735671"/>
            <a:ext cx="32786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/>
              <a:t>Benefícios</a:t>
            </a:r>
            <a:endParaRPr lang="pt-BR" dirty="0"/>
          </a:p>
          <a:p>
            <a:pPr>
              <a:buFont typeface="Arial" panose="020B0604020202020204" pitchFamily="34" charset="0"/>
              <a:buChar char="•"/>
            </a:pPr>
            <a:r>
              <a:rPr lang="pt-BR" dirty="0"/>
              <a:t>Extensões de linha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/>
              <a:t>Serviços inteligentes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/>
              <a:t>Compatível com PABX e POS</a:t>
            </a:r>
          </a:p>
        </p:txBody>
      </p:sp>
    </p:spTree>
    <p:extLst>
      <p:ext uri="{BB962C8B-B14F-4D97-AF65-F5344CB8AC3E}">
        <p14:creationId xmlns:p14="http://schemas.microsoft.com/office/powerpoint/2010/main" val="19564222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AF41754A-3EB2-15E8-A7EB-D05B107A17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76" b="99313" l="9994" r="89945">
                        <a14:foregroundMark x1="40521" y1="50808" x2="51847" y2="73425"/>
                        <a14:foregroundMark x1="51847" y1="73425" x2="62265" y2="55008"/>
                        <a14:foregroundMark x1="62265" y1="55008" x2="41611" y2="54604"/>
                        <a14:foregroundMark x1="31193" y1="81664" x2="25742" y2="94023"/>
                        <a14:foregroundMark x1="25742" y1="94023" x2="40400" y2="98667"/>
                        <a14:foregroundMark x1="40400" y1="98667" x2="53362" y2="99919"/>
                        <a14:foregroundMark x1="53362" y1="99919" x2="71351" y2="99313"/>
                        <a14:foregroundMark x1="71351" y1="99313" x2="72562" y2="80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394" y="237157"/>
            <a:ext cx="4572000" cy="6858000"/>
          </a:xfrm>
          <a:prstGeom prst="rect">
            <a:avLst/>
          </a:prstGeom>
        </p:spPr>
      </p:pic>
      <p:sp>
        <p:nvSpPr>
          <p:cNvPr id="6" name="Balão de Fala: Retângulo com Cantos Arredondados 5">
            <a:extLst>
              <a:ext uri="{FF2B5EF4-FFF2-40B4-BE49-F238E27FC236}">
                <a16:creationId xmlns:a16="http://schemas.microsoft.com/office/drawing/2014/main" id="{E01F17D9-AE99-A1DB-5A80-27E86619F3B2}"/>
              </a:ext>
            </a:extLst>
          </p:cNvPr>
          <p:cNvSpPr/>
          <p:nvPr/>
        </p:nvSpPr>
        <p:spPr>
          <a:xfrm>
            <a:off x="4743932" y="2269048"/>
            <a:ext cx="2844751" cy="2794217"/>
          </a:xfrm>
          <a:prstGeom prst="wedgeRoundRectCallout">
            <a:avLst>
              <a:gd name="adj1" fmla="val -84974"/>
              <a:gd name="adj2" fmla="val 1526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dirty="0">
              <a:solidFill>
                <a:schemeClr val="tx1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ADEB0E4-68C2-0B32-7CCB-2CA83F62F05E}"/>
              </a:ext>
            </a:extLst>
          </p:cNvPr>
          <p:cNvSpPr txBox="1"/>
          <p:nvPr/>
        </p:nvSpPr>
        <p:spPr>
          <a:xfrm>
            <a:off x="2788026" y="931925"/>
            <a:ext cx="95833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>
              <a:buNone/>
              <a:defRPr sz="2400" b="1"/>
            </a:lvl1pPr>
          </a:lstStyle>
          <a:p>
            <a:r>
              <a:rPr lang="pt-BR" dirty="0"/>
              <a:t>João está atendendo Ana, dona de uma clínica de fisioterapia. </a:t>
            </a:r>
          </a:p>
        </p:txBody>
      </p:sp>
      <p:pic>
        <p:nvPicPr>
          <p:cNvPr id="2" name="Instagram Calling">
            <a:hlinkClick r:id="" action="ppaction://media"/>
            <a:extLst>
              <a:ext uri="{FF2B5EF4-FFF2-40B4-BE49-F238E27FC236}">
                <a16:creationId xmlns:a16="http://schemas.microsoft.com/office/drawing/2014/main" id="{E1A361DC-0105-0E5D-E626-6F1E3D3462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00" y="-22627"/>
            <a:ext cx="1185385" cy="1185385"/>
          </a:xfrm>
          <a:prstGeom prst="rect">
            <a:avLst/>
          </a:prstGeom>
        </p:spPr>
      </p:pic>
      <p:pic>
        <p:nvPicPr>
          <p:cNvPr id="5" name="freesound_community-telefone-89367">
            <a:hlinkClick r:id="" action="ppaction://media"/>
            <a:extLst>
              <a:ext uri="{FF2B5EF4-FFF2-40B4-BE49-F238E27FC236}">
                <a16:creationId xmlns:a16="http://schemas.microsoft.com/office/drawing/2014/main" id="{5A9F2BAE-F13A-6DD4-11D2-7F1E66B640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99822" y="-74918"/>
            <a:ext cx="487363" cy="48736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D74E66EF-4582-8519-874D-57D9E8234F07}"/>
              </a:ext>
            </a:extLst>
          </p:cNvPr>
          <p:cNvSpPr txBox="1"/>
          <p:nvPr/>
        </p:nvSpPr>
        <p:spPr>
          <a:xfrm>
            <a:off x="-3344450" y="1991515"/>
            <a:ext cx="3344450" cy="1200329"/>
          </a:xfrm>
          <a:prstGeom prst="rect">
            <a:avLst/>
          </a:prstGeom>
          <a:solidFill>
            <a:srgbClr val="B4C7E7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O som do enunciado deve ser automático assim que entrar a página, mas não deve ser tão longo para não ficar cansativo</a:t>
            </a:r>
          </a:p>
        </p:txBody>
      </p:sp>
      <p:pic>
        <p:nvPicPr>
          <p:cNvPr id="8" name="ElevenLabs_2026-03-16T17_14_25_Bia - Direct and Assertive_pvc_sp116_s31_sb100_se77_b_m2">
            <a:hlinkClick r:id="" action="ppaction://media"/>
            <a:extLst>
              <a:ext uri="{FF2B5EF4-FFF2-40B4-BE49-F238E27FC236}">
                <a16:creationId xmlns:a16="http://schemas.microsoft.com/office/drawing/2014/main" id="{D156CB8E-66BD-3416-E373-A68BC2B1E2A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29344" y="3065991"/>
            <a:ext cx="1200331" cy="12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55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3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80F7299-F7B7-B15D-F0DB-73DB59AD94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14" b="99784" l="311" r="89752">
                        <a14:foregroundMark x1="1875" y1="81600" x2="8696" y2="68534"/>
                        <a14:foregroundMark x1="8696" y1="68534" x2="621" y2="64871"/>
                        <a14:foregroundMark x1="60738" y1="76880" x2="59947" y2="75685"/>
                        <a14:foregroundMark x1="59938" y1="93103" x2="59517" y2="93556"/>
                        <a14:backgroundMark x1="44099" y1="60560" x2="48447" y2="78664"/>
                        <a14:backgroundMark x1="48447" y1="78664" x2="45963" y2="65086"/>
                        <a14:backgroundMark x1="45963" y1="65086" x2="57453" y2="76724"/>
                        <a14:backgroundMark x1="57453" y1="76724" x2="55901" y2="92457"/>
                        <a14:backgroundMark x1="55901" y1="92457" x2="51242" y2="99353"/>
                        <a14:backgroundMark x1="20497" y1="73707" x2="3727" y2="87069"/>
                        <a14:backgroundMark x1="3727" y1="87069" x2="18634" y2="73060"/>
                        <a14:backgroundMark x1="43168" y1="30819" x2="34161" y2="43534"/>
                        <a14:backgroundMark x1="34161" y1="43534" x2="19876" y2="54095"/>
                        <a14:backgroundMark x1="19876" y1="54095" x2="621" y2="6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322014"/>
            <a:ext cx="2453853" cy="3535986"/>
          </a:xfrm>
          <a:prstGeom prst="rect">
            <a:avLst/>
          </a:prstGeom>
        </p:spPr>
      </p:pic>
      <p:sp>
        <p:nvSpPr>
          <p:cNvPr id="10" name="Balão de Fala: Retângulo com Cantos Arredondados 9">
            <a:extLst>
              <a:ext uri="{FF2B5EF4-FFF2-40B4-BE49-F238E27FC236}">
                <a16:creationId xmlns:a16="http://schemas.microsoft.com/office/drawing/2014/main" id="{8D40B41A-3182-FECC-CDFD-F4F356871DA0}"/>
              </a:ext>
            </a:extLst>
          </p:cNvPr>
          <p:cNvSpPr/>
          <p:nvPr/>
        </p:nvSpPr>
        <p:spPr>
          <a:xfrm>
            <a:off x="364958" y="901777"/>
            <a:ext cx="2683042" cy="1424328"/>
          </a:xfrm>
          <a:prstGeom prst="wedgeRoundRectCallout">
            <a:avLst>
              <a:gd name="adj1" fmla="val -17395"/>
              <a:gd name="adj2" fmla="val 134020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</a:rPr>
              <a:t>Pratique a sua venda!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F2BF6FE-CCE3-FE4E-44F8-48EC6325A342}"/>
              </a:ext>
            </a:extLst>
          </p:cNvPr>
          <p:cNvSpPr txBox="1"/>
          <p:nvPr/>
        </p:nvSpPr>
        <p:spPr>
          <a:xfrm>
            <a:off x="2334644" y="2621517"/>
            <a:ext cx="936858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lphaUcParenR"/>
            </a:pPr>
            <a:r>
              <a:rPr lang="pt-BR" dirty="0"/>
              <a:t>“O nosso serviço vai te ajudar na </a:t>
            </a:r>
            <a:r>
              <a:rPr lang="pt-BR" b="1" dirty="0"/>
              <a:t>organização da sua clínica, </a:t>
            </a:r>
            <a:r>
              <a:rPr lang="pt-BR" dirty="0"/>
              <a:t>permitindo</a:t>
            </a:r>
            <a:r>
              <a:rPr lang="pt-BR" b="1" dirty="0"/>
              <a:t> </a:t>
            </a:r>
            <a:r>
              <a:rPr lang="pt-BR" dirty="0"/>
              <a:t>que eles entrem em contato para </a:t>
            </a:r>
            <a:r>
              <a:rPr lang="pt-BR" b="1" dirty="0"/>
              <a:t>agendamentos, reservas, pedidos ou tirar dúvidas</a:t>
            </a:r>
            <a:r>
              <a:rPr lang="pt-BR" dirty="0"/>
              <a:t>. Além disso, transmite mais </a:t>
            </a:r>
            <a:r>
              <a:rPr lang="pt-BR" b="1" dirty="0"/>
              <a:t>credibilidade</a:t>
            </a:r>
            <a:r>
              <a:rPr lang="pt-BR" dirty="0"/>
              <a:t> para o negócio e oferece </a:t>
            </a:r>
            <a:r>
              <a:rPr lang="pt-BR" b="1" dirty="0"/>
              <a:t>extensões e serviços inteligentes</a:t>
            </a:r>
            <a:r>
              <a:rPr lang="pt-BR" dirty="0"/>
              <a:t>, que facilitam o atendimento.”</a:t>
            </a:r>
          </a:p>
          <a:p>
            <a:pPr marL="342900" indent="-342900">
              <a:buAutoNum type="alphaUcParenR"/>
            </a:pPr>
            <a:endParaRPr lang="pt-BR" dirty="0"/>
          </a:p>
          <a:p>
            <a:pPr marL="342900" indent="-342900">
              <a:buAutoNum type="alphaUcParenR"/>
            </a:pPr>
            <a:r>
              <a:rPr lang="pt-BR" dirty="0"/>
              <a:t>“O Claro Fixo é um telefone que funciona por </a:t>
            </a:r>
            <a:r>
              <a:rPr lang="pt-BR" b="1" dirty="0"/>
              <a:t>cabo ou fibra</a:t>
            </a:r>
            <a:r>
              <a:rPr lang="pt-BR" dirty="0"/>
              <a:t> e possui diferentes planos.</a:t>
            </a:r>
            <a:br>
              <a:rPr lang="pt-BR" dirty="0"/>
            </a:br>
            <a:r>
              <a:rPr lang="pt-BR" dirty="0"/>
              <a:t>Dependendo da tecnologia, é possível ter mais de uma linha e diferentes regras de tarifação.”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4C32BCA-3ED4-A49E-CF9B-E834529EDBB2}"/>
              </a:ext>
            </a:extLst>
          </p:cNvPr>
          <p:cNvSpPr txBox="1"/>
          <p:nvPr/>
        </p:nvSpPr>
        <p:spPr>
          <a:xfrm>
            <a:off x="3469559" y="1429275"/>
            <a:ext cx="8019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2400" b="1" dirty="0"/>
              <a:t>Qual abordagem demonstra um bom argumento de venda da Claro fixo?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40050044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39F8650-26DC-5123-EC92-ED00C2214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14" b="99784" l="311" r="89752">
                        <a14:foregroundMark x1="1875" y1="81600" x2="8696" y2="68534"/>
                        <a14:foregroundMark x1="8696" y1="68534" x2="621" y2="64871"/>
                        <a14:foregroundMark x1="60738" y1="76880" x2="59947" y2="75685"/>
                        <a14:foregroundMark x1="59938" y1="93103" x2="59517" y2="93556"/>
                        <a14:backgroundMark x1="44099" y1="60560" x2="48447" y2="78664"/>
                        <a14:backgroundMark x1="48447" y1="78664" x2="45963" y2="65086"/>
                        <a14:backgroundMark x1="45963" y1="65086" x2="57453" y2="76724"/>
                        <a14:backgroundMark x1="57453" y1="76724" x2="55901" y2="92457"/>
                        <a14:backgroundMark x1="55901" y1="92457" x2="51242" y2="99353"/>
                        <a14:backgroundMark x1="20497" y1="73707" x2="3727" y2="87069"/>
                        <a14:backgroundMark x1="3727" y1="87069" x2="18634" y2="73060"/>
                        <a14:backgroundMark x1="43168" y1="30819" x2="34161" y2="43534"/>
                        <a14:backgroundMark x1="34161" y1="43534" x2="19876" y2="54095"/>
                        <a14:backgroundMark x1="19876" y1="54095" x2="621" y2="6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322014"/>
            <a:ext cx="2453853" cy="3535986"/>
          </a:xfrm>
          <a:prstGeom prst="rect">
            <a:avLst/>
          </a:prstGeom>
        </p:spPr>
      </p:pic>
      <p:sp>
        <p:nvSpPr>
          <p:cNvPr id="10" name="Balão de Fala: Retângulo com Cantos Arredondados 9">
            <a:extLst>
              <a:ext uri="{FF2B5EF4-FFF2-40B4-BE49-F238E27FC236}">
                <a16:creationId xmlns:a16="http://schemas.microsoft.com/office/drawing/2014/main" id="{EF0D01D1-5D97-7320-0807-0129B1ECC52F}"/>
              </a:ext>
            </a:extLst>
          </p:cNvPr>
          <p:cNvSpPr/>
          <p:nvPr/>
        </p:nvSpPr>
        <p:spPr>
          <a:xfrm>
            <a:off x="364958" y="901777"/>
            <a:ext cx="2683042" cy="1424328"/>
          </a:xfrm>
          <a:prstGeom prst="wedgeRoundRectCallout">
            <a:avLst>
              <a:gd name="adj1" fmla="val -17395"/>
              <a:gd name="adj2" fmla="val 134020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</a:rPr>
              <a:t>Pratique a sua venda!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1A4C18A-B6E1-81A3-63E4-8FEC258210E8}"/>
              </a:ext>
            </a:extLst>
          </p:cNvPr>
          <p:cNvSpPr txBox="1"/>
          <p:nvPr/>
        </p:nvSpPr>
        <p:spPr>
          <a:xfrm>
            <a:off x="3469559" y="1429275"/>
            <a:ext cx="8019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2400" b="1" dirty="0"/>
              <a:t>Qual abordagem demonstra um bom argumento de venda do Claro fixo?</a:t>
            </a:r>
            <a:endParaRPr lang="pt-BR" sz="2400" dirty="0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5168B01B-7F3A-84D4-517C-255C04F9A0F6}"/>
              </a:ext>
            </a:extLst>
          </p:cNvPr>
          <p:cNvSpPr/>
          <p:nvPr/>
        </p:nvSpPr>
        <p:spPr>
          <a:xfrm>
            <a:off x="2453853" y="2955112"/>
            <a:ext cx="9373189" cy="1424328"/>
          </a:xfrm>
          <a:prstGeom prst="round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BB6E366-784E-F178-0315-AFD8B2C54A8D}"/>
              </a:ext>
            </a:extLst>
          </p:cNvPr>
          <p:cNvSpPr txBox="1"/>
          <p:nvPr/>
        </p:nvSpPr>
        <p:spPr>
          <a:xfrm>
            <a:off x="2458453" y="3058682"/>
            <a:ext cx="936858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lphaUcParenR"/>
            </a:pPr>
            <a:r>
              <a:rPr lang="pt-BR" dirty="0">
                <a:solidFill>
                  <a:schemeClr val="bg1"/>
                </a:solidFill>
              </a:rPr>
              <a:t>“O nosso serviço vai te ajudar na </a:t>
            </a:r>
            <a:r>
              <a:rPr lang="pt-BR" b="1" dirty="0">
                <a:solidFill>
                  <a:schemeClr val="bg1"/>
                </a:solidFill>
              </a:rPr>
              <a:t>organização da sua clinica, </a:t>
            </a:r>
            <a:r>
              <a:rPr lang="pt-BR" dirty="0">
                <a:solidFill>
                  <a:schemeClr val="bg1"/>
                </a:solidFill>
              </a:rPr>
              <a:t>permitindo que eles entrem em contato para </a:t>
            </a:r>
            <a:r>
              <a:rPr lang="pt-BR" b="1" dirty="0">
                <a:solidFill>
                  <a:schemeClr val="bg1"/>
                </a:solidFill>
              </a:rPr>
              <a:t>agendamentos, reservas, pedidos ou tirar dúvidas</a:t>
            </a:r>
            <a:r>
              <a:rPr lang="pt-BR" dirty="0">
                <a:solidFill>
                  <a:schemeClr val="bg1"/>
                </a:solidFill>
              </a:rPr>
              <a:t>. Além disso, transmite mais </a:t>
            </a:r>
            <a:r>
              <a:rPr lang="pt-BR" b="1" dirty="0">
                <a:solidFill>
                  <a:schemeClr val="bg1"/>
                </a:solidFill>
              </a:rPr>
              <a:t>credibilidade</a:t>
            </a:r>
            <a:r>
              <a:rPr lang="pt-BR" dirty="0">
                <a:solidFill>
                  <a:schemeClr val="bg1"/>
                </a:solidFill>
              </a:rPr>
              <a:t> para o negócio e oferece </a:t>
            </a:r>
            <a:r>
              <a:rPr lang="pt-BR" b="1" dirty="0">
                <a:solidFill>
                  <a:schemeClr val="bg1"/>
                </a:solidFill>
              </a:rPr>
              <a:t>extensões e serviços inteligentes</a:t>
            </a:r>
            <a:r>
              <a:rPr lang="pt-BR" dirty="0">
                <a:solidFill>
                  <a:schemeClr val="bg1"/>
                </a:solidFill>
              </a:rPr>
              <a:t>, que facilitam o atendimento.”</a:t>
            </a:r>
          </a:p>
          <a:p>
            <a:pPr marL="342900" indent="-342900">
              <a:buAutoNum type="alphaUcParenR"/>
            </a:pPr>
            <a:endParaRPr lang="pt-BR" dirty="0"/>
          </a:p>
          <a:p>
            <a:pPr marL="342900" indent="-342900">
              <a:buAutoNum type="alphaUcParenR"/>
            </a:pPr>
            <a:r>
              <a:rPr lang="pt-BR" dirty="0"/>
              <a:t>“O Claro Fixo é um telefone que funciona por </a:t>
            </a:r>
            <a:r>
              <a:rPr lang="pt-BR" b="1" dirty="0"/>
              <a:t>cabo ou fibra</a:t>
            </a:r>
            <a:r>
              <a:rPr lang="pt-BR" dirty="0"/>
              <a:t> e possui diferentes planos.</a:t>
            </a:r>
            <a:br>
              <a:rPr lang="pt-BR" dirty="0"/>
            </a:br>
            <a:r>
              <a:rPr lang="pt-BR" dirty="0"/>
              <a:t>Dependendo da tecnologia, é possível ter mais de uma linha e diferentes regras de tarifação.”</a:t>
            </a:r>
          </a:p>
        </p:txBody>
      </p:sp>
    </p:spTree>
    <p:extLst>
      <p:ext uri="{BB962C8B-B14F-4D97-AF65-F5344CB8AC3E}">
        <p14:creationId xmlns:p14="http://schemas.microsoft.com/office/powerpoint/2010/main" val="23674351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4554F-C239-EF22-0A8B-F1D990DE10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lão de Fala: Retângulo com Cantos Arredondados 5">
            <a:extLst>
              <a:ext uri="{FF2B5EF4-FFF2-40B4-BE49-F238E27FC236}">
                <a16:creationId xmlns:a16="http://schemas.microsoft.com/office/drawing/2014/main" id="{29E458E7-3460-5261-04AC-515C928DA5CA}"/>
              </a:ext>
            </a:extLst>
          </p:cNvPr>
          <p:cNvSpPr/>
          <p:nvPr/>
        </p:nvSpPr>
        <p:spPr>
          <a:xfrm>
            <a:off x="4652901" y="2269048"/>
            <a:ext cx="2844751" cy="2794217"/>
          </a:xfrm>
          <a:prstGeom prst="wedgeRoundRectCallout">
            <a:avLst>
              <a:gd name="adj1" fmla="val -84974"/>
              <a:gd name="adj2" fmla="val 1526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dirty="0">
              <a:solidFill>
                <a:schemeClr val="tx1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7BC9BE5-F0BC-1A29-55AE-5AD6215E65FB}"/>
              </a:ext>
            </a:extLst>
          </p:cNvPr>
          <p:cNvSpPr txBox="1"/>
          <p:nvPr/>
        </p:nvSpPr>
        <p:spPr>
          <a:xfrm>
            <a:off x="2788026" y="931925"/>
            <a:ext cx="95833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>
              <a:buNone/>
              <a:defRPr sz="2400" b="1"/>
            </a:lvl1pPr>
          </a:lstStyle>
          <a:p>
            <a:r>
              <a:rPr lang="pt-BR" dirty="0"/>
              <a:t>João está atendendo Igor, dono de uma pizzaria. </a:t>
            </a:r>
          </a:p>
        </p:txBody>
      </p:sp>
      <p:pic>
        <p:nvPicPr>
          <p:cNvPr id="2" name="Instagram Calling">
            <a:hlinkClick r:id="" action="ppaction://media"/>
            <a:extLst>
              <a:ext uri="{FF2B5EF4-FFF2-40B4-BE49-F238E27FC236}">
                <a16:creationId xmlns:a16="http://schemas.microsoft.com/office/drawing/2014/main" id="{627A811A-B8D2-63C5-B8D2-F8387F2370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00" y="-22627"/>
            <a:ext cx="1185385" cy="1185385"/>
          </a:xfrm>
          <a:prstGeom prst="rect">
            <a:avLst/>
          </a:prstGeom>
        </p:spPr>
      </p:pic>
      <p:pic>
        <p:nvPicPr>
          <p:cNvPr id="5" name="freesound_community-telefone-89367">
            <a:hlinkClick r:id="" action="ppaction://media"/>
            <a:extLst>
              <a:ext uri="{FF2B5EF4-FFF2-40B4-BE49-F238E27FC236}">
                <a16:creationId xmlns:a16="http://schemas.microsoft.com/office/drawing/2014/main" id="{CF34CBCE-226D-9077-35C5-189C10E1887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9822" y="-74918"/>
            <a:ext cx="487363" cy="48736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E8830EA-BFCB-2362-F7BC-B92B95D73DBD}"/>
              </a:ext>
            </a:extLst>
          </p:cNvPr>
          <p:cNvSpPr txBox="1"/>
          <p:nvPr/>
        </p:nvSpPr>
        <p:spPr>
          <a:xfrm>
            <a:off x="-3344450" y="1991515"/>
            <a:ext cx="3344450" cy="1200329"/>
          </a:xfrm>
          <a:prstGeom prst="rect">
            <a:avLst/>
          </a:prstGeom>
          <a:solidFill>
            <a:srgbClr val="B4C7E7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O som do enunciado deve ser automático assim que entrar a página, mas não deve ser tão longo para não ficar cansativo</a:t>
            </a:r>
          </a:p>
        </p:txBody>
      </p:sp>
      <p:pic>
        <p:nvPicPr>
          <p:cNvPr id="3" name="Igor da pizaria_Claro fixo 2">
            <a:hlinkClick r:id="" action="ppaction://media"/>
            <a:extLst>
              <a:ext uri="{FF2B5EF4-FFF2-40B4-BE49-F238E27FC236}">
                <a16:creationId xmlns:a16="http://schemas.microsoft.com/office/drawing/2014/main" id="{251B2C46-996A-3F75-870A-15301474331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70661" y="2611517"/>
            <a:ext cx="2109277" cy="210927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35024CC-5C4E-999E-626A-18A0C74312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8909" y1="28554" x2="57394" y2="35824"/>
                        <a14:foregroundMark x1="57394" y1="35824" x2="56970" y2="32795"/>
                        <a14:foregroundMark x1="82061" y1="39580" x2="75697" y2="45517"/>
                        <a14:backgroundMark x1="26182" y1="43376" x2="23697" y2="53554"/>
                        <a14:backgroundMark x1="23697" y1="53554" x2="11879" y2="52342"/>
                        <a14:backgroundMark x1="11879" y1="52342" x2="18424" y2="44588"/>
                        <a14:backgroundMark x1="18424" y1="44588" x2="25576" y2="459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208"/>
          <a:stretch>
            <a:fillRect/>
          </a:stretch>
        </p:blipFill>
        <p:spPr>
          <a:xfrm>
            <a:off x="-1145556" y="-256015"/>
            <a:ext cx="5798457" cy="711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10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4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0588E-42C9-ACDA-2476-007469E49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22825A3-7B19-A089-B256-9C1BE0333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14" b="99784" l="311" r="89752">
                        <a14:foregroundMark x1="1875" y1="81600" x2="8696" y2="68534"/>
                        <a14:foregroundMark x1="8696" y1="68534" x2="621" y2="64871"/>
                        <a14:foregroundMark x1="60738" y1="76880" x2="59947" y2="75685"/>
                        <a14:foregroundMark x1="59938" y1="93103" x2="59517" y2="93556"/>
                        <a14:backgroundMark x1="44099" y1="60560" x2="48447" y2="78664"/>
                        <a14:backgroundMark x1="48447" y1="78664" x2="45963" y2="65086"/>
                        <a14:backgroundMark x1="45963" y1="65086" x2="57453" y2="76724"/>
                        <a14:backgroundMark x1="57453" y1="76724" x2="55901" y2="92457"/>
                        <a14:backgroundMark x1="55901" y1="92457" x2="51242" y2="99353"/>
                        <a14:backgroundMark x1="20497" y1="73707" x2="3727" y2="87069"/>
                        <a14:backgroundMark x1="3727" y1="87069" x2="18634" y2="73060"/>
                        <a14:backgroundMark x1="43168" y1="30819" x2="34161" y2="43534"/>
                        <a14:backgroundMark x1="34161" y1="43534" x2="19876" y2="54095"/>
                        <a14:backgroundMark x1="19876" y1="54095" x2="621" y2="6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322014"/>
            <a:ext cx="2453853" cy="3535986"/>
          </a:xfrm>
          <a:prstGeom prst="rect">
            <a:avLst/>
          </a:prstGeom>
        </p:spPr>
      </p:pic>
      <p:sp>
        <p:nvSpPr>
          <p:cNvPr id="10" name="Balão de Fala: Retângulo com Cantos Arredondados 9">
            <a:extLst>
              <a:ext uri="{FF2B5EF4-FFF2-40B4-BE49-F238E27FC236}">
                <a16:creationId xmlns:a16="http://schemas.microsoft.com/office/drawing/2014/main" id="{CC6D434E-509E-E8E8-2D56-637E47347939}"/>
              </a:ext>
            </a:extLst>
          </p:cNvPr>
          <p:cNvSpPr/>
          <p:nvPr/>
        </p:nvSpPr>
        <p:spPr>
          <a:xfrm>
            <a:off x="364958" y="901777"/>
            <a:ext cx="2683042" cy="1424328"/>
          </a:xfrm>
          <a:prstGeom prst="wedgeRoundRectCallout">
            <a:avLst>
              <a:gd name="adj1" fmla="val -17395"/>
              <a:gd name="adj2" fmla="val 134020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</a:rPr>
              <a:t>Pratique a sua venda!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124F54B-312A-9A48-764D-5B161B8F8429}"/>
              </a:ext>
            </a:extLst>
          </p:cNvPr>
          <p:cNvSpPr txBox="1"/>
          <p:nvPr/>
        </p:nvSpPr>
        <p:spPr>
          <a:xfrm>
            <a:off x="2334644" y="2621517"/>
            <a:ext cx="936858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lphaUcParenR"/>
            </a:pPr>
            <a:r>
              <a:rPr lang="pt-BR" dirty="0"/>
              <a:t>“O nosso serviço pode ajudar no recebimento de pedidos e no atendimento dos seus clientes. Com mais linhas e extensões, você consegue atender mais ligações ao mesmo tempo. E o telefone fixo traz mais credibilidade para o seu negócio e conta com serviços inteligentes que facilitam o atendimento.”</a:t>
            </a:r>
          </a:p>
          <a:p>
            <a:pPr marL="342900" indent="-342900">
              <a:buAutoNum type="alphaUcParenR"/>
            </a:pPr>
            <a:endParaRPr lang="pt-BR" dirty="0"/>
          </a:p>
          <a:p>
            <a:pPr marL="342900" indent="-342900">
              <a:buAutoNum type="alphaUcParenR"/>
            </a:pPr>
            <a:r>
              <a:rPr lang="pt-BR" dirty="0"/>
              <a:t>“O Claro Fixo é um serviço de telefonia que funciona com diferentes tecnologias e possui planos com regras específicas de tarifação. Dependendo da configuração, é possível contratar mais linhas.”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7B6DE67-23FD-85B8-16B5-8841AB35BE39}"/>
              </a:ext>
            </a:extLst>
          </p:cNvPr>
          <p:cNvSpPr txBox="1"/>
          <p:nvPr/>
        </p:nvSpPr>
        <p:spPr>
          <a:xfrm>
            <a:off x="3469559" y="1429275"/>
            <a:ext cx="8019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2400" b="1" dirty="0"/>
              <a:t>Qual abordagem demonstra um bom argumento de venda da Claro fixo?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2272804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4020F-8278-4EEF-AC1B-9535355E6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EB56A84E-3A53-A0E8-D9EB-5A8E658931A8}"/>
              </a:ext>
            </a:extLst>
          </p:cNvPr>
          <p:cNvSpPr/>
          <p:nvPr/>
        </p:nvSpPr>
        <p:spPr>
          <a:xfrm>
            <a:off x="2334644" y="2542273"/>
            <a:ext cx="9373189" cy="1424328"/>
          </a:xfrm>
          <a:prstGeom prst="round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F1E21B6-E09B-A135-5B08-28923FEC82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14" b="99784" l="311" r="89752">
                        <a14:foregroundMark x1="1875" y1="81600" x2="8696" y2="68534"/>
                        <a14:foregroundMark x1="8696" y1="68534" x2="621" y2="64871"/>
                        <a14:foregroundMark x1="60738" y1="76880" x2="59947" y2="75685"/>
                        <a14:foregroundMark x1="59938" y1="93103" x2="59517" y2="93556"/>
                        <a14:backgroundMark x1="44099" y1="60560" x2="48447" y2="78664"/>
                        <a14:backgroundMark x1="48447" y1="78664" x2="45963" y2="65086"/>
                        <a14:backgroundMark x1="45963" y1="65086" x2="57453" y2="76724"/>
                        <a14:backgroundMark x1="57453" y1="76724" x2="55901" y2="92457"/>
                        <a14:backgroundMark x1="55901" y1="92457" x2="51242" y2="99353"/>
                        <a14:backgroundMark x1="20497" y1="73707" x2="3727" y2="87069"/>
                        <a14:backgroundMark x1="3727" y1="87069" x2="18634" y2="73060"/>
                        <a14:backgroundMark x1="43168" y1="30819" x2="34161" y2="43534"/>
                        <a14:backgroundMark x1="34161" y1="43534" x2="19876" y2="54095"/>
                        <a14:backgroundMark x1="19876" y1="54095" x2="621" y2="6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322014"/>
            <a:ext cx="2453853" cy="3535986"/>
          </a:xfrm>
          <a:prstGeom prst="rect">
            <a:avLst/>
          </a:prstGeom>
        </p:spPr>
      </p:pic>
      <p:sp>
        <p:nvSpPr>
          <p:cNvPr id="10" name="Balão de Fala: Retângulo com Cantos Arredondados 9">
            <a:extLst>
              <a:ext uri="{FF2B5EF4-FFF2-40B4-BE49-F238E27FC236}">
                <a16:creationId xmlns:a16="http://schemas.microsoft.com/office/drawing/2014/main" id="{EEEDD6AF-65A5-E9FE-8E31-1679F81B3C90}"/>
              </a:ext>
            </a:extLst>
          </p:cNvPr>
          <p:cNvSpPr/>
          <p:nvPr/>
        </p:nvSpPr>
        <p:spPr>
          <a:xfrm>
            <a:off x="364958" y="901777"/>
            <a:ext cx="2683042" cy="1424328"/>
          </a:xfrm>
          <a:prstGeom prst="wedgeRoundRectCallout">
            <a:avLst>
              <a:gd name="adj1" fmla="val -17395"/>
              <a:gd name="adj2" fmla="val 134020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</a:rPr>
              <a:t>Pratique a sua venda!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CC7B553-E1B9-A5F3-7B0E-379D577D476D}"/>
              </a:ext>
            </a:extLst>
          </p:cNvPr>
          <p:cNvSpPr txBox="1"/>
          <p:nvPr/>
        </p:nvSpPr>
        <p:spPr>
          <a:xfrm>
            <a:off x="2339244" y="2654186"/>
            <a:ext cx="936858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lphaUcParenR"/>
            </a:pPr>
            <a:r>
              <a:rPr lang="pt-BR" dirty="0">
                <a:solidFill>
                  <a:schemeClr val="bg1"/>
                </a:solidFill>
              </a:rPr>
              <a:t>“O nosso serviço pode ajudar no recebimento de pedidos e no atendimento dos seus clientes. Com mais linhas e extensões, você consegue atender mais ligações ao mesmo tempo. E o telefone fixo traz mais credibilidade para o seu negócio e conta com serviços inteligentes que facilitam o atendimento.”</a:t>
            </a:r>
          </a:p>
          <a:p>
            <a:pPr marL="342900" indent="-342900">
              <a:buAutoNum type="alphaUcParenR"/>
            </a:pPr>
            <a:endParaRPr lang="pt-BR" dirty="0"/>
          </a:p>
          <a:p>
            <a:pPr marL="342900" indent="-342900">
              <a:buAutoNum type="alphaUcParenR"/>
            </a:pPr>
            <a:r>
              <a:rPr lang="pt-BR" dirty="0"/>
              <a:t>“O Claro Fixo é um serviço de telefonia que funciona com diferentes tecnologias e possui planos com regras específicas de tarifação. Dependendo da configuração, é possível contratar mais linhas.”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7338329-3859-FF10-8880-36D2517A1F15}"/>
              </a:ext>
            </a:extLst>
          </p:cNvPr>
          <p:cNvSpPr txBox="1"/>
          <p:nvPr/>
        </p:nvSpPr>
        <p:spPr>
          <a:xfrm>
            <a:off x="3469559" y="1429275"/>
            <a:ext cx="8019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2400" b="1" dirty="0"/>
              <a:t>Qual abordagem demonstra um bom argumento de venda da Claro fixo?</a:t>
            </a:r>
            <a:endParaRPr lang="pt-BR" sz="24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299CE33-8B28-71BF-31B6-99506F1EB8FF}"/>
              </a:ext>
            </a:extLst>
          </p:cNvPr>
          <p:cNvSpPr txBox="1"/>
          <p:nvPr/>
        </p:nvSpPr>
        <p:spPr>
          <a:xfrm>
            <a:off x="1168400" y="2885105"/>
            <a:ext cx="985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lphaUcParenR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016948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004E9-87CB-26D1-3C05-89A5689A1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lão de Fala: Retângulo com Cantos Arredondados 5">
            <a:extLst>
              <a:ext uri="{FF2B5EF4-FFF2-40B4-BE49-F238E27FC236}">
                <a16:creationId xmlns:a16="http://schemas.microsoft.com/office/drawing/2014/main" id="{5C5DB803-078E-D1BB-94B7-9D4881904B71}"/>
              </a:ext>
            </a:extLst>
          </p:cNvPr>
          <p:cNvSpPr/>
          <p:nvPr/>
        </p:nvSpPr>
        <p:spPr>
          <a:xfrm>
            <a:off x="4250096" y="2269048"/>
            <a:ext cx="2844751" cy="2794217"/>
          </a:xfrm>
          <a:prstGeom prst="wedgeRoundRectCallout">
            <a:avLst>
              <a:gd name="adj1" fmla="val -84974"/>
              <a:gd name="adj2" fmla="val 1526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dirty="0">
              <a:solidFill>
                <a:schemeClr val="tx1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4ECAE65-8F27-96FD-D78D-146A761B9EBE}"/>
              </a:ext>
            </a:extLst>
          </p:cNvPr>
          <p:cNvSpPr txBox="1"/>
          <p:nvPr/>
        </p:nvSpPr>
        <p:spPr>
          <a:xfrm>
            <a:off x="2788026" y="931925"/>
            <a:ext cx="95833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>
              <a:buNone/>
              <a:defRPr sz="2400" b="1"/>
            </a:lvl1pPr>
          </a:lstStyle>
          <a:p>
            <a:r>
              <a:rPr lang="pt-BR" dirty="0"/>
              <a:t>João está atendendo Fabi, dono de uma escritório de contabilidade. </a:t>
            </a:r>
          </a:p>
        </p:txBody>
      </p:sp>
      <p:pic>
        <p:nvPicPr>
          <p:cNvPr id="2" name="Instagram Calling">
            <a:hlinkClick r:id="" action="ppaction://media"/>
            <a:extLst>
              <a:ext uri="{FF2B5EF4-FFF2-40B4-BE49-F238E27FC236}">
                <a16:creationId xmlns:a16="http://schemas.microsoft.com/office/drawing/2014/main" id="{560A07DA-06EF-76AA-7E42-8F6249A5C0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00" y="-22627"/>
            <a:ext cx="1185385" cy="1185385"/>
          </a:xfrm>
          <a:prstGeom prst="rect">
            <a:avLst/>
          </a:prstGeom>
        </p:spPr>
      </p:pic>
      <p:pic>
        <p:nvPicPr>
          <p:cNvPr id="5" name="freesound_community-telefone-89367">
            <a:hlinkClick r:id="" action="ppaction://media"/>
            <a:extLst>
              <a:ext uri="{FF2B5EF4-FFF2-40B4-BE49-F238E27FC236}">
                <a16:creationId xmlns:a16="http://schemas.microsoft.com/office/drawing/2014/main" id="{9BBF6DE9-1FB2-69A1-58EE-3B5AE9CCA5F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9822" y="-74918"/>
            <a:ext cx="487363" cy="48736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A72A271-2E84-086A-81D2-554A4BC36C31}"/>
              </a:ext>
            </a:extLst>
          </p:cNvPr>
          <p:cNvSpPr txBox="1"/>
          <p:nvPr/>
        </p:nvSpPr>
        <p:spPr>
          <a:xfrm>
            <a:off x="-3344450" y="1991515"/>
            <a:ext cx="3344450" cy="1200329"/>
          </a:xfrm>
          <a:prstGeom prst="rect">
            <a:avLst/>
          </a:prstGeom>
          <a:solidFill>
            <a:srgbClr val="B4C7E7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O som do enunciado deve ser automático assim que entrar a página, mas não deve ser tão longo para não ficar cansativo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A324354-A386-A2CB-6868-B54E42AAA76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553" b="96932" l="9987" r="89987">
                        <a14:foregroundMark x1="67349" y1="10375" x2="63042" y2="5087"/>
                        <a14:foregroundMark x1="58534" y1="3851" x2="57739" y2="3633"/>
                        <a14:foregroundMark x1="63042" y1="5087" x2="62397" y2="4910"/>
                        <a14:foregroundMark x1="55898" y1="5500" x2="49098" y2="12394"/>
                        <a14:foregroundMark x1="57739" y1="3633" x2="57425" y2="3952"/>
                        <a14:foregroundMark x1="49098" y1="12394" x2="46083" y2="19419"/>
                        <a14:foregroundMark x1="46083" y1="19419" x2="47187" y2="29067"/>
                        <a14:foregroundMark x1="47187" y1="29067" x2="52463" y2="36859"/>
                        <a14:foregroundMark x1="52463" y1="36859" x2="52974" y2="37263"/>
                        <a14:foregroundMark x1="77793" y1="78321" x2="77093" y2="89948"/>
                        <a14:foregroundMark x1="77093" y1="89948" x2="69233" y2="96084"/>
                        <a14:foregroundMark x1="69233" y1="96084" x2="52651" y2="95680"/>
                        <a14:foregroundMark x1="52651" y1="95680" x2="46649" y2="90755"/>
                        <a14:foregroundMark x1="46649" y1="90755" x2="45357" y2="90593"/>
                        <a14:foregroundMark x1="51117" y1="89302" x2="55612" y2="95357"/>
                        <a14:foregroundMark x1="55612" y1="95357" x2="62773" y2="97013"/>
                        <a14:foregroundMark x1="62773" y1="97013" x2="68883" y2="96932"/>
                        <a14:foregroundMark x1="68883" y1="96932" x2="68533" y2="87162"/>
                        <a14:foregroundMark x1="68533" y1="87162" x2="61965" y2="83205"/>
                        <a14:foregroundMark x1="61965" y1="83205" x2="54240" y2="85466"/>
                        <a14:foregroundMark x1="54240" y1="85466" x2="52409" y2="89544"/>
                        <a14:backgroundMark x1="52678" y1="5087" x2="64253" y2="4037"/>
                        <a14:backgroundMark x1="64253" y1="4037" x2="58116" y2="1534"/>
                        <a14:backgroundMark x1="58116" y1="1534" x2="52167" y2="2665"/>
                        <a14:backgroundMark x1="52167" y1="2665" x2="52678" y2="57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92"/>
          <a:stretch>
            <a:fillRect/>
          </a:stretch>
        </p:blipFill>
        <p:spPr>
          <a:xfrm>
            <a:off x="333828" y="1843313"/>
            <a:ext cx="4853347" cy="5251841"/>
          </a:xfrm>
          <a:prstGeom prst="rect">
            <a:avLst/>
          </a:prstGeom>
        </p:spPr>
      </p:pic>
      <p:pic>
        <p:nvPicPr>
          <p:cNvPr id="10" name="Fabi contabilidade_Claro fixo 3">
            <a:hlinkClick r:id="" action="ppaction://media"/>
            <a:extLst>
              <a:ext uri="{FF2B5EF4-FFF2-40B4-BE49-F238E27FC236}">
                <a16:creationId xmlns:a16="http://schemas.microsoft.com/office/drawing/2014/main" id="{CC883C58-0CE5-30FD-DC3B-6010E236FAA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00834" y="2925956"/>
            <a:ext cx="1543274" cy="154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1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41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EF5C25F-60CC-DF6A-31FC-B2840D2EB166}"/>
              </a:ext>
            </a:extLst>
          </p:cNvPr>
          <p:cNvSpPr txBox="1"/>
          <p:nvPr/>
        </p:nvSpPr>
        <p:spPr>
          <a:xfrm>
            <a:off x="1703236" y="714777"/>
            <a:ext cx="8785527" cy="1754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5400" dirty="0"/>
              <a:t>Sejam bem-vindos ao treinamento da</a:t>
            </a:r>
            <a:r>
              <a:rPr lang="pt-BR" sz="5400" b="1" dirty="0">
                <a:solidFill>
                  <a:srgbClr val="530C05"/>
                </a:solidFill>
              </a:rPr>
              <a:t> Claro fixo!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EF8ADED-F9FD-1BBC-BFD9-87AAB2CCCCD2}"/>
              </a:ext>
            </a:extLst>
          </p:cNvPr>
          <p:cNvSpPr txBox="1"/>
          <p:nvPr/>
        </p:nvSpPr>
        <p:spPr>
          <a:xfrm>
            <a:off x="1703236" y="3008925"/>
            <a:ext cx="7828260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400" dirty="0"/>
              <a:t>Hoje vocês irá aprender o porquê o serviço de telefonia fixa ainda é tão importante para os clientes da Claro empresas. Além disso, entenda como ofertar os planos do serviço de acordo com a real necessidade do cliente. </a:t>
            </a:r>
          </a:p>
          <a:p>
            <a:endParaRPr lang="pt-BR" sz="2400" dirty="0"/>
          </a:p>
          <a:p>
            <a:r>
              <a:rPr lang="pt-BR" sz="2400" dirty="0"/>
              <a:t>Bom treinamento!</a:t>
            </a:r>
          </a:p>
        </p:txBody>
      </p:sp>
      <p:pic>
        <p:nvPicPr>
          <p:cNvPr id="4" name="freesound_community-telefone-89367">
            <a:hlinkClick r:id="" action="ppaction://media"/>
            <a:extLst>
              <a:ext uri="{FF2B5EF4-FFF2-40B4-BE49-F238E27FC236}">
                <a16:creationId xmlns:a16="http://schemas.microsoft.com/office/drawing/2014/main" id="{6B1E3F89-07C2-69E7-42B3-C522C155A8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7936" y="1348258"/>
            <a:ext cx="487363" cy="48736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A641908-6E1D-909E-09D5-81675561A43E}"/>
              </a:ext>
            </a:extLst>
          </p:cNvPr>
          <p:cNvSpPr txBox="1"/>
          <p:nvPr/>
        </p:nvSpPr>
        <p:spPr>
          <a:xfrm>
            <a:off x="-2743200" y="714777"/>
            <a:ext cx="2743200" cy="5078313"/>
          </a:xfrm>
          <a:prstGeom prst="rect">
            <a:avLst/>
          </a:prstGeom>
          <a:solidFill>
            <a:srgbClr val="B4C7E7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Coloque o áudio para tocar automaticamente assim que abrir esse slide. </a:t>
            </a:r>
          </a:p>
          <a:p>
            <a:endParaRPr lang="pt-BR" dirty="0"/>
          </a:p>
          <a:p>
            <a:r>
              <a:rPr lang="pt-BR" dirty="0"/>
              <a:t>Diminua o áudio para que ele toque apenas uma vez para o som não ficar cansativo. </a:t>
            </a:r>
          </a:p>
          <a:p>
            <a:r>
              <a:rPr lang="pt-BR" dirty="0"/>
              <a:t>Em cada interação com áudio, por favor se possível coloque diferentes toques!</a:t>
            </a:r>
          </a:p>
          <a:p>
            <a:endParaRPr lang="pt-BR" dirty="0"/>
          </a:p>
          <a:p>
            <a:r>
              <a:rPr lang="pt-BR" dirty="0"/>
              <a:t>Sempre que tocar o áudio do telefone coloque um gif de um telefone tocando. Esse GIF deve estar presente apenas durante o toque do telefonema.</a:t>
            </a:r>
          </a:p>
        </p:txBody>
      </p:sp>
      <p:pic>
        <p:nvPicPr>
          <p:cNvPr id="6" name="Instagram Calling">
            <a:hlinkClick r:id="" action="ppaction://media"/>
            <a:extLst>
              <a:ext uri="{FF2B5EF4-FFF2-40B4-BE49-F238E27FC236}">
                <a16:creationId xmlns:a16="http://schemas.microsoft.com/office/drawing/2014/main" id="{1F9E8AAC-64D6-D49B-4394-5242F39F210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3" y="0"/>
            <a:ext cx="1185385" cy="118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44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F505E-7086-81BE-DC57-64F26F650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A0DD7BF-F7C4-4F5B-BBFE-D30D50B59C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14" b="99784" l="311" r="89752">
                        <a14:foregroundMark x1="1875" y1="81600" x2="8696" y2="68534"/>
                        <a14:foregroundMark x1="8696" y1="68534" x2="621" y2="64871"/>
                        <a14:foregroundMark x1="60738" y1="76880" x2="59947" y2="75685"/>
                        <a14:foregroundMark x1="59938" y1="93103" x2="59517" y2="93556"/>
                        <a14:backgroundMark x1="44099" y1="60560" x2="48447" y2="78664"/>
                        <a14:backgroundMark x1="48447" y1="78664" x2="45963" y2="65086"/>
                        <a14:backgroundMark x1="45963" y1="65086" x2="57453" y2="76724"/>
                        <a14:backgroundMark x1="57453" y1="76724" x2="55901" y2="92457"/>
                        <a14:backgroundMark x1="55901" y1="92457" x2="51242" y2="99353"/>
                        <a14:backgroundMark x1="20497" y1="73707" x2="3727" y2="87069"/>
                        <a14:backgroundMark x1="3727" y1="87069" x2="18634" y2="73060"/>
                        <a14:backgroundMark x1="43168" y1="30819" x2="34161" y2="43534"/>
                        <a14:backgroundMark x1="34161" y1="43534" x2="19876" y2="54095"/>
                        <a14:backgroundMark x1="19876" y1="54095" x2="621" y2="6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322014"/>
            <a:ext cx="2453853" cy="3535986"/>
          </a:xfrm>
          <a:prstGeom prst="rect">
            <a:avLst/>
          </a:prstGeom>
        </p:spPr>
      </p:pic>
      <p:sp>
        <p:nvSpPr>
          <p:cNvPr id="10" name="Balão de Fala: Retângulo com Cantos Arredondados 9">
            <a:extLst>
              <a:ext uri="{FF2B5EF4-FFF2-40B4-BE49-F238E27FC236}">
                <a16:creationId xmlns:a16="http://schemas.microsoft.com/office/drawing/2014/main" id="{9878EA4E-A0DD-BEFE-EF84-E42887709D8B}"/>
              </a:ext>
            </a:extLst>
          </p:cNvPr>
          <p:cNvSpPr/>
          <p:nvPr/>
        </p:nvSpPr>
        <p:spPr>
          <a:xfrm>
            <a:off x="364958" y="901777"/>
            <a:ext cx="2683042" cy="1424328"/>
          </a:xfrm>
          <a:prstGeom prst="wedgeRoundRectCallout">
            <a:avLst>
              <a:gd name="adj1" fmla="val -17395"/>
              <a:gd name="adj2" fmla="val 134020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</a:rPr>
              <a:t>Pratique a sua venda!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4305D7C-3460-01C2-D330-FD66A95946DD}"/>
              </a:ext>
            </a:extLst>
          </p:cNvPr>
          <p:cNvSpPr txBox="1"/>
          <p:nvPr/>
        </p:nvSpPr>
        <p:spPr>
          <a:xfrm>
            <a:off x="2334644" y="2621517"/>
            <a:ext cx="936858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lphaUcParenR"/>
            </a:pPr>
            <a:r>
              <a:rPr lang="pt-BR" dirty="0"/>
              <a:t>“O telefone fixo ajuda a criar um canal de comunicação mais profissional com seus </a:t>
            </a:r>
            <a:r>
              <a:rPr lang="pt-BR" dirty="0" err="1"/>
              <a:t>clientes.Ele</a:t>
            </a:r>
            <a:r>
              <a:rPr lang="pt-BR" dirty="0"/>
              <a:t> facilita o atendimento e organização das ligações no dia a </a:t>
            </a:r>
            <a:r>
              <a:rPr lang="pt-BR" dirty="0" err="1"/>
              <a:t>dia.Além</a:t>
            </a:r>
            <a:r>
              <a:rPr lang="pt-BR" dirty="0"/>
              <a:t> disso, você pode contar com serviços inteligentes e extensões para melhorar ainda mais o atendimento.”</a:t>
            </a:r>
          </a:p>
          <a:p>
            <a:pPr marL="342900" indent="-342900">
              <a:buAutoNum type="alphaUcParenR"/>
            </a:pPr>
            <a:r>
              <a:rPr lang="pt-BR" dirty="0"/>
              <a:t>“O Claro Fixo oferece diferentes planos com chamadas locais e de longa distância, seguindo critérios de tarifação mínima e unidade de </a:t>
            </a:r>
            <a:r>
              <a:rPr lang="pt-BR" dirty="0" err="1"/>
              <a:t>tarifação.Essas</a:t>
            </a:r>
            <a:r>
              <a:rPr lang="pt-BR" dirty="0"/>
              <a:t> regras variam de acordo com o plano escolhido.”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7227B96-128D-3679-B629-1D0F13F77743}"/>
              </a:ext>
            </a:extLst>
          </p:cNvPr>
          <p:cNvSpPr txBox="1"/>
          <p:nvPr/>
        </p:nvSpPr>
        <p:spPr>
          <a:xfrm>
            <a:off x="3469559" y="1429275"/>
            <a:ext cx="8019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2400" b="1" dirty="0"/>
              <a:t>Qual abordagem demonstra um bom argumento de venda da Claro fixo?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261029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5FABC6-50B6-B777-CD4A-C3A390FBF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59BCA0D6-66CD-1E17-5474-7C82DE899563}"/>
              </a:ext>
            </a:extLst>
          </p:cNvPr>
          <p:cNvSpPr/>
          <p:nvPr/>
        </p:nvSpPr>
        <p:spPr>
          <a:xfrm>
            <a:off x="2220686" y="3512542"/>
            <a:ext cx="9373189" cy="1424328"/>
          </a:xfrm>
          <a:prstGeom prst="round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03B2DA1-5933-1EF1-08B7-F477D1E49F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14" b="99784" l="311" r="89752">
                        <a14:foregroundMark x1="1875" y1="81600" x2="8696" y2="68534"/>
                        <a14:foregroundMark x1="8696" y1="68534" x2="621" y2="64871"/>
                        <a14:foregroundMark x1="60738" y1="76880" x2="59947" y2="75685"/>
                        <a14:foregroundMark x1="59938" y1="93103" x2="59517" y2="93556"/>
                        <a14:backgroundMark x1="44099" y1="60560" x2="48447" y2="78664"/>
                        <a14:backgroundMark x1="48447" y1="78664" x2="45963" y2="65086"/>
                        <a14:backgroundMark x1="45963" y1="65086" x2="57453" y2="76724"/>
                        <a14:backgroundMark x1="57453" y1="76724" x2="55901" y2="92457"/>
                        <a14:backgroundMark x1="55901" y1="92457" x2="51242" y2="99353"/>
                        <a14:backgroundMark x1="20497" y1="73707" x2="3727" y2="87069"/>
                        <a14:backgroundMark x1="3727" y1="87069" x2="18634" y2="73060"/>
                        <a14:backgroundMark x1="43168" y1="30819" x2="34161" y2="43534"/>
                        <a14:backgroundMark x1="34161" y1="43534" x2="19876" y2="54095"/>
                        <a14:backgroundMark x1="19876" y1="54095" x2="621" y2="6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322014"/>
            <a:ext cx="2453853" cy="3535986"/>
          </a:xfrm>
          <a:prstGeom prst="rect">
            <a:avLst/>
          </a:prstGeom>
        </p:spPr>
      </p:pic>
      <p:sp>
        <p:nvSpPr>
          <p:cNvPr id="10" name="Balão de Fala: Retângulo com Cantos Arredondados 9">
            <a:extLst>
              <a:ext uri="{FF2B5EF4-FFF2-40B4-BE49-F238E27FC236}">
                <a16:creationId xmlns:a16="http://schemas.microsoft.com/office/drawing/2014/main" id="{C20FBF08-919C-6C63-48A9-CDC7FA27FBC1}"/>
              </a:ext>
            </a:extLst>
          </p:cNvPr>
          <p:cNvSpPr/>
          <p:nvPr/>
        </p:nvSpPr>
        <p:spPr>
          <a:xfrm>
            <a:off x="364958" y="901777"/>
            <a:ext cx="2683042" cy="1424328"/>
          </a:xfrm>
          <a:prstGeom prst="wedgeRoundRectCallout">
            <a:avLst>
              <a:gd name="adj1" fmla="val -17395"/>
              <a:gd name="adj2" fmla="val 134020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</a:rPr>
              <a:t>Pratique a sua venda!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A5B77C8-EA45-075E-148E-0BE558A8B013}"/>
              </a:ext>
            </a:extLst>
          </p:cNvPr>
          <p:cNvSpPr txBox="1"/>
          <p:nvPr/>
        </p:nvSpPr>
        <p:spPr>
          <a:xfrm>
            <a:off x="2334644" y="2621517"/>
            <a:ext cx="936858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AutoNum type="alphaUcParenR"/>
            </a:pPr>
            <a:r>
              <a:rPr lang="pt-BR" dirty="0"/>
              <a:t>“O Claro Fixo oferece diferentes planos com chamadas locais e de longa distância, seguindo critérios de tarifação mínima e unidade de tarifação. Essas regras variam de acordo com o plano escolhido.”</a:t>
            </a:r>
          </a:p>
          <a:p>
            <a:pPr marL="342900" indent="-342900">
              <a:buFontTx/>
              <a:buAutoNum type="alphaUcParenR"/>
            </a:pPr>
            <a:endParaRPr lang="pt-BR" dirty="0">
              <a:solidFill>
                <a:schemeClr val="bg1"/>
              </a:solidFill>
            </a:endParaRPr>
          </a:p>
          <a:p>
            <a:pPr marL="342900" indent="-342900">
              <a:buAutoNum type="alphaUcParenR"/>
            </a:pPr>
            <a:r>
              <a:rPr lang="pt-BR" dirty="0">
                <a:solidFill>
                  <a:schemeClr val="bg1"/>
                </a:solidFill>
              </a:rPr>
              <a:t>“O telefone fixo ajuda a criar um canal de comunicação mais profissional com seus clientes. Ele facilita o atendimento e organização das ligações no dia a dia. E você ainda pode contar com serviços inteligentes e extensões para melhorar ainda mais o atendimento.”</a:t>
            </a:r>
          </a:p>
          <a:p>
            <a:pPr marL="342900" indent="-342900">
              <a:buAutoNum type="alphaUcParenR"/>
            </a:pPr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C37DF61-AB1D-3B77-09A1-0DF549262FCB}"/>
              </a:ext>
            </a:extLst>
          </p:cNvPr>
          <p:cNvSpPr txBox="1"/>
          <p:nvPr/>
        </p:nvSpPr>
        <p:spPr>
          <a:xfrm>
            <a:off x="3469559" y="1429275"/>
            <a:ext cx="8019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2400" b="1" dirty="0"/>
              <a:t>Qual abordagem demonstra um bom argumento de venda da Claro fixo?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2746956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4788BD-DE17-753F-28EB-E37473386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7BBD2458-2D2C-07CE-89D9-968786E8931C}"/>
              </a:ext>
            </a:extLst>
          </p:cNvPr>
          <p:cNvSpPr txBox="1"/>
          <p:nvPr/>
        </p:nvSpPr>
        <p:spPr>
          <a:xfrm>
            <a:off x="804308" y="3608262"/>
            <a:ext cx="61691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i="1">
                <a:solidFill>
                  <a:schemeClr val="bg1"/>
                </a:solidFill>
              </a:rPr>
              <a:t>Alguma dúvida?</a:t>
            </a:r>
            <a:endParaRPr lang="pt-BR" sz="6000">
              <a:solidFill>
                <a:schemeClr val="bg1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D0D6D98-30EA-02CF-021F-4481CFD59586}"/>
              </a:ext>
            </a:extLst>
          </p:cNvPr>
          <p:cNvSpPr txBox="1"/>
          <p:nvPr/>
        </p:nvSpPr>
        <p:spPr>
          <a:xfrm>
            <a:off x="804308" y="1215582"/>
            <a:ext cx="846161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>
                <a:solidFill>
                  <a:schemeClr val="bg1"/>
                </a:solidFill>
              </a:rPr>
              <a:t>Paz e tranquilidade...</a:t>
            </a:r>
          </a:p>
          <a:p>
            <a:endParaRPr lang="pt-BR" sz="3200" b="1">
              <a:solidFill>
                <a:schemeClr val="bg1"/>
              </a:solidFill>
            </a:endParaRPr>
          </a:p>
          <a:p>
            <a:r>
              <a:rPr lang="pt-BR" sz="3200" b="1">
                <a:solidFill>
                  <a:schemeClr val="bg1"/>
                </a:solidFill>
              </a:rPr>
              <a:t>Treinamento chegando ao final!</a:t>
            </a:r>
            <a:endParaRPr lang="pt-BR" sz="3200">
              <a:solidFill>
                <a:schemeClr val="bg1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1539E77-351B-3D61-CD09-ABF060218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50" y="2114550"/>
            <a:ext cx="4743450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532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718DE670-D2E5-0316-43EE-770ED69092F6}"/>
              </a:ext>
            </a:extLst>
          </p:cNvPr>
          <p:cNvSpPr txBox="1"/>
          <p:nvPr/>
        </p:nvSpPr>
        <p:spPr>
          <a:xfrm>
            <a:off x="1640677" y="2937300"/>
            <a:ext cx="8390375" cy="1754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O que é Claro fixo de forma.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Como o serviço funciona.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Quais são as soluções.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Similaridades e diferenças de cada solução.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Argumentos de venda.</a:t>
            </a:r>
          </a:p>
          <a:p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131E527-5F30-3B1F-4388-F56DFBF88563}"/>
              </a:ext>
            </a:extLst>
          </p:cNvPr>
          <p:cNvSpPr txBox="1"/>
          <p:nvPr/>
        </p:nvSpPr>
        <p:spPr>
          <a:xfrm>
            <a:off x="1640677" y="1025214"/>
            <a:ext cx="8390375" cy="150810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800" b="1" dirty="0">
                <a:solidFill>
                  <a:srgbClr val="820000"/>
                </a:solidFill>
              </a:rPr>
              <a:t>Resumo da jornada</a:t>
            </a:r>
          </a:p>
          <a:p>
            <a:endParaRPr lang="pt-BR" sz="2800" b="1" dirty="0">
              <a:solidFill>
                <a:srgbClr val="820000"/>
              </a:solidFill>
            </a:endParaRPr>
          </a:p>
          <a:p>
            <a:r>
              <a:rPr lang="pt-BR" dirty="0"/>
              <a:t>Chegamos à reta final do treinamento de Claro fixo. Veja os pontos que visitamos até aqui:</a:t>
            </a:r>
          </a:p>
        </p:txBody>
      </p:sp>
    </p:spTree>
    <p:extLst>
      <p:ext uri="{BB962C8B-B14F-4D97-AF65-F5344CB8AC3E}">
        <p14:creationId xmlns:p14="http://schemas.microsoft.com/office/powerpoint/2010/main" val="10826076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0A0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ECEBD8-21E1-3314-E0AD-75E127368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ipse 12">
            <a:extLst>
              <a:ext uri="{FF2B5EF4-FFF2-40B4-BE49-F238E27FC236}">
                <a16:creationId xmlns:a16="http://schemas.microsoft.com/office/drawing/2014/main" id="{9B0809A6-1C78-80D3-485E-153A60AAB68D}"/>
              </a:ext>
            </a:extLst>
          </p:cNvPr>
          <p:cNvSpPr/>
          <p:nvPr/>
        </p:nvSpPr>
        <p:spPr>
          <a:xfrm>
            <a:off x="947347" y="461680"/>
            <a:ext cx="4806083" cy="4988210"/>
          </a:xfrm>
          <a:prstGeom prst="ellipse">
            <a:avLst/>
          </a:prstGeom>
          <a:gradFill>
            <a:gsLst>
              <a:gs pos="0">
                <a:schemeClr val="tx1">
                  <a:lumMod val="95000"/>
                  <a:lumOff val="5000"/>
                  <a:alpha val="58000"/>
                </a:schemeClr>
              </a:gs>
              <a:gs pos="100000">
                <a:schemeClr val="tx1">
                  <a:lumMod val="65000"/>
                  <a:lumOff val="35000"/>
                  <a:alpha val="20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/>
          </a:p>
        </p:txBody>
      </p:sp>
      <p:pic>
        <p:nvPicPr>
          <p:cNvPr id="8" name="Imagem 7" descr="Mulher falando ao telefone celular&#10;&#10;O conteúdo gerado por IA pode estar incorreto.">
            <a:extLst>
              <a:ext uri="{FF2B5EF4-FFF2-40B4-BE49-F238E27FC236}">
                <a16:creationId xmlns:a16="http://schemas.microsoft.com/office/drawing/2014/main" id="{D43BEFDE-7368-6E5D-56CE-CB265D91E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9"/>
          <a:stretch/>
        </p:blipFill>
        <p:spPr>
          <a:xfrm>
            <a:off x="0" y="0"/>
            <a:ext cx="6651596" cy="6858000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785B8DB3-F2EE-29C0-9A47-47DB3C1B5E97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C00000">
              <a:alpha val="1480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5"/>
          </a:p>
        </p:txBody>
      </p:sp>
      <p:pic>
        <p:nvPicPr>
          <p:cNvPr id="2" name="Gráfico 6">
            <a:extLst>
              <a:ext uri="{FF2B5EF4-FFF2-40B4-BE49-F238E27FC236}">
                <a16:creationId xmlns:a16="http://schemas.microsoft.com/office/drawing/2014/main" id="{EF8B77FA-52C4-AAAA-DF8F-C48EC85D36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30025" y="601973"/>
            <a:ext cx="1819275" cy="9906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C3C610F-960F-D056-5FFD-C0FF07F299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30025" y="6044434"/>
            <a:ext cx="1329969" cy="471534"/>
          </a:xfrm>
          <a:prstGeom prst="rect">
            <a:avLst/>
          </a:prstGeom>
        </p:spPr>
      </p:pic>
      <p:sp>
        <p:nvSpPr>
          <p:cNvPr id="5" name="CaixaDeTexto 3">
            <a:extLst>
              <a:ext uri="{FF2B5EF4-FFF2-40B4-BE49-F238E27FC236}">
                <a16:creationId xmlns:a16="http://schemas.microsoft.com/office/drawing/2014/main" id="{8ED9DFD9-E79E-D78B-52A2-8CA922F1E3E1}"/>
              </a:ext>
            </a:extLst>
          </p:cNvPr>
          <p:cNvSpPr txBox="1"/>
          <p:nvPr/>
        </p:nvSpPr>
        <p:spPr>
          <a:xfrm>
            <a:off x="6430025" y="2468119"/>
            <a:ext cx="51262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noProof="0">
                <a:solidFill>
                  <a:schemeClr val="bg1"/>
                </a:solidFill>
                <a:latin typeface="AMX Black" pitchFamily="2" charset="0"/>
              </a:rPr>
              <a:t>Agradecemos a sua participação!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AD1C9CB-A1ED-3784-5738-F3A2893908E2}"/>
              </a:ext>
            </a:extLst>
          </p:cNvPr>
          <p:cNvGrpSpPr>
            <a:grpSpLocks noChangeAspect="1"/>
          </p:cNvGrpSpPr>
          <p:nvPr/>
        </p:nvGrpSpPr>
        <p:grpSpPr>
          <a:xfrm>
            <a:off x="11339442" y="6155968"/>
            <a:ext cx="188551" cy="180000"/>
            <a:chOff x="11420526" y="6137968"/>
            <a:chExt cx="226261" cy="216000"/>
          </a:xfrm>
        </p:grpSpPr>
        <p:pic>
          <p:nvPicPr>
            <p:cNvPr id="20" name="Gráfico 25">
              <a:extLst>
                <a:ext uri="{FF2B5EF4-FFF2-40B4-BE49-F238E27FC236}">
                  <a16:creationId xmlns:a16="http://schemas.microsoft.com/office/drawing/2014/main" id="{A493209C-07B7-8430-604E-D888A4841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420526" y="6137968"/>
              <a:ext cx="117818" cy="216000"/>
            </a:xfrm>
            <a:prstGeom prst="rect">
              <a:avLst/>
            </a:prstGeom>
          </p:spPr>
        </p:pic>
        <p:pic>
          <p:nvPicPr>
            <p:cNvPr id="21" name="Gráfico 25">
              <a:extLst>
                <a:ext uri="{FF2B5EF4-FFF2-40B4-BE49-F238E27FC236}">
                  <a16:creationId xmlns:a16="http://schemas.microsoft.com/office/drawing/2014/main" id="{E4B854C4-E5E3-C7AA-D2FB-8F529A269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flipH="1">
              <a:off x="11528969" y="6137968"/>
              <a:ext cx="117818" cy="216000"/>
            </a:xfrm>
            <a:prstGeom prst="rect">
              <a:avLst/>
            </a:prstGeom>
          </p:spPr>
        </p:pic>
      </p:grpSp>
      <p:grpSp>
        <p:nvGrpSpPr>
          <p:cNvPr id="22" name="Agrupar 29">
            <a:extLst>
              <a:ext uri="{FF2B5EF4-FFF2-40B4-BE49-F238E27FC236}">
                <a16:creationId xmlns:a16="http://schemas.microsoft.com/office/drawing/2014/main" id="{AD286770-6E77-7488-23FB-2A735AED62C7}"/>
              </a:ext>
            </a:extLst>
          </p:cNvPr>
          <p:cNvGrpSpPr/>
          <p:nvPr/>
        </p:nvGrpSpPr>
        <p:grpSpPr>
          <a:xfrm rot="10800000">
            <a:off x="345622" y="6103226"/>
            <a:ext cx="437889" cy="437889"/>
            <a:chOff x="827267" y="5866645"/>
            <a:chExt cx="560029" cy="560029"/>
          </a:xfrm>
        </p:grpSpPr>
        <p:sp>
          <p:nvSpPr>
            <p:cNvPr id="23" name="Elipse 30">
              <a:extLst>
                <a:ext uri="{FF2B5EF4-FFF2-40B4-BE49-F238E27FC236}">
                  <a16:creationId xmlns:a16="http://schemas.microsoft.com/office/drawing/2014/main" id="{FEC1DAF6-98F8-E489-187A-D8A7A61FDFFF}"/>
                </a:ext>
              </a:extLst>
            </p:cNvPr>
            <p:cNvSpPr/>
            <p:nvPr/>
          </p:nvSpPr>
          <p:spPr>
            <a:xfrm>
              <a:off x="827267" y="5866645"/>
              <a:ext cx="560029" cy="5600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pic>
          <p:nvPicPr>
            <p:cNvPr id="24" name="Gráfico 31">
              <a:extLst>
                <a:ext uri="{FF2B5EF4-FFF2-40B4-BE49-F238E27FC236}">
                  <a16:creationId xmlns:a16="http://schemas.microsoft.com/office/drawing/2014/main" id="{E5550553-8D2A-CA42-09A4-A3A1A3266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50131" y="6041884"/>
              <a:ext cx="114300" cy="209550"/>
            </a:xfrm>
            <a:prstGeom prst="rect">
              <a:avLst/>
            </a:prstGeom>
          </p:spPr>
        </p:pic>
      </p:grpSp>
      <p:pic>
        <p:nvPicPr>
          <p:cNvPr id="26" name="Graphic 19">
            <a:extLst>
              <a:ext uri="{FF2B5EF4-FFF2-40B4-BE49-F238E27FC236}">
                <a16:creationId xmlns:a16="http://schemas.microsoft.com/office/drawing/2014/main" id="{A435A965-FBFA-AB06-85BA-94078EF35D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30025" y="6044434"/>
            <a:ext cx="1329969" cy="471534"/>
          </a:xfrm>
          <a:prstGeom prst="rect">
            <a:avLst/>
          </a:prstGeom>
        </p:spPr>
      </p:pic>
      <p:pic>
        <p:nvPicPr>
          <p:cNvPr id="27" name="Gráfico 6">
            <a:extLst>
              <a:ext uri="{FF2B5EF4-FFF2-40B4-BE49-F238E27FC236}">
                <a16:creationId xmlns:a16="http://schemas.microsoft.com/office/drawing/2014/main" id="{8078DEA0-A366-A511-A697-443361F13C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30025" y="601973"/>
            <a:ext cx="181927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90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Arredondado 35">
            <a:extLst>
              <a:ext uri="{FF2B5EF4-FFF2-40B4-BE49-F238E27FC236}">
                <a16:creationId xmlns:a16="http://schemas.microsoft.com/office/drawing/2014/main" id="{688F50F5-2DD0-C357-9336-03FC1EF2BFEF}"/>
              </a:ext>
            </a:extLst>
          </p:cNvPr>
          <p:cNvSpPr/>
          <p:nvPr/>
        </p:nvSpPr>
        <p:spPr>
          <a:xfrm>
            <a:off x="245328" y="1162650"/>
            <a:ext cx="11686478" cy="4488874"/>
          </a:xfrm>
          <a:prstGeom prst="roundRect">
            <a:avLst>
              <a:gd name="adj" fmla="val 3673"/>
            </a:avLst>
          </a:prstGeom>
          <a:gradFill>
            <a:gsLst>
              <a:gs pos="100000">
                <a:schemeClr val="bg1">
                  <a:lumMod val="95000"/>
                  <a:alpha val="0"/>
                </a:schemeClr>
              </a:gs>
              <a:gs pos="0">
                <a:srgbClr val="880000">
                  <a:alpha val="8997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2A0DEB03-90F4-E0C5-8C61-5DED810F4282}"/>
              </a:ext>
            </a:extLst>
          </p:cNvPr>
          <p:cNvGrpSpPr/>
          <p:nvPr/>
        </p:nvGrpSpPr>
        <p:grpSpPr>
          <a:xfrm>
            <a:off x="1556321" y="2502244"/>
            <a:ext cx="2026508" cy="1853512"/>
            <a:chOff x="824402" y="1454692"/>
            <a:chExt cx="2346791" cy="2146457"/>
          </a:xfrm>
        </p:grpSpPr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DD140318-26F1-BD1C-06AC-CA0C82C3ABB0}"/>
                </a:ext>
              </a:extLst>
            </p:cNvPr>
            <p:cNvGrpSpPr/>
            <p:nvPr/>
          </p:nvGrpSpPr>
          <p:grpSpPr>
            <a:xfrm>
              <a:off x="824402" y="1454692"/>
              <a:ext cx="2346791" cy="2146457"/>
              <a:chOff x="2531529" y="1120395"/>
              <a:chExt cx="2346791" cy="2146457"/>
            </a:xfrm>
          </p:grpSpPr>
          <p:sp>
            <p:nvSpPr>
              <p:cNvPr id="6" name="Retângulo Arredondado 14">
                <a:extLst>
                  <a:ext uri="{FF2B5EF4-FFF2-40B4-BE49-F238E27FC236}">
                    <a16:creationId xmlns:a16="http://schemas.microsoft.com/office/drawing/2014/main" id="{9A67E2D8-D030-776A-D72F-A119901DDAA6}"/>
                  </a:ext>
                </a:extLst>
              </p:cNvPr>
              <p:cNvSpPr/>
              <p:nvPr/>
            </p:nvSpPr>
            <p:spPr>
              <a:xfrm>
                <a:off x="2531529" y="1120395"/>
                <a:ext cx="2346791" cy="2146457"/>
              </a:xfrm>
              <a:prstGeom prst="roundRect">
                <a:avLst>
                  <a:gd name="adj" fmla="val 17937"/>
                </a:avLst>
              </a:prstGeom>
              <a:solidFill>
                <a:srgbClr val="530C05">
                  <a:alpha val="2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/>
              </a:p>
            </p:txBody>
          </p:sp>
          <p:sp>
            <p:nvSpPr>
              <p:cNvPr id="7" name="Retângulo Arredondado 12">
                <a:extLst>
                  <a:ext uri="{FF2B5EF4-FFF2-40B4-BE49-F238E27FC236}">
                    <a16:creationId xmlns:a16="http://schemas.microsoft.com/office/drawing/2014/main" id="{C8EC2DE4-359E-F6EE-8506-DBB07ADFA7B5}"/>
                  </a:ext>
                </a:extLst>
              </p:cNvPr>
              <p:cNvSpPr/>
              <p:nvPr/>
            </p:nvSpPr>
            <p:spPr>
              <a:xfrm>
                <a:off x="2712784" y="1292110"/>
                <a:ext cx="2012897" cy="1812563"/>
              </a:xfrm>
              <a:prstGeom prst="roundRect">
                <a:avLst>
                  <a:gd name="adj" fmla="val 17937"/>
                </a:avLst>
              </a:prstGeom>
              <a:solidFill>
                <a:srgbClr val="530C05">
                  <a:alpha val="4728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/>
              </a:p>
            </p:txBody>
          </p:sp>
          <p:sp>
            <p:nvSpPr>
              <p:cNvPr id="8" name="Retângulo Arredondado 9">
                <a:extLst>
                  <a:ext uri="{FF2B5EF4-FFF2-40B4-BE49-F238E27FC236}">
                    <a16:creationId xmlns:a16="http://schemas.microsoft.com/office/drawing/2014/main" id="{02595083-1D2C-4829-B778-563186C6C96E}"/>
                  </a:ext>
                </a:extLst>
              </p:cNvPr>
              <p:cNvSpPr/>
              <p:nvPr/>
            </p:nvSpPr>
            <p:spPr>
              <a:xfrm>
                <a:off x="2920676" y="1470846"/>
                <a:ext cx="1619781" cy="1443030"/>
              </a:xfrm>
              <a:prstGeom prst="roundRect">
                <a:avLst>
                  <a:gd name="adj" fmla="val 17937"/>
                </a:avLst>
              </a:prstGeom>
              <a:solidFill>
                <a:srgbClr val="530C0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23F9FBDB-8C55-42DE-19AC-A8E058A09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2643" r="5744" b="15137"/>
            <a:stretch>
              <a:fillRect/>
            </a:stretch>
          </p:blipFill>
          <p:spPr>
            <a:xfrm>
              <a:off x="1595988" y="2077039"/>
              <a:ext cx="814659" cy="875289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14A88E42-DA18-C077-915D-5520D4EC3196}"/>
              </a:ext>
            </a:extLst>
          </p:cNvPr>
          <p:cNvGrpSpPr/>
          <p:nvPr/>
        </p:nvGrpSpPr>
        <p:grpSpPr>
          <a:xfrm>
            <a:off x="5082746" y="2502244"/>
            <a:ext cx="2026508" cy="1853512"/>
            <a:chOff x="824402" y="1454692"/>
            <a:chExt cx="2346791" cy="2146457"/>
          </a:xfrm>
        </p:grpSpPr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A84F03D5-9EEF-78FA-74C6-1A948A34D60D}"/>
                </a:ext>
              </a:extLst>
            </p:cNvPr>
            <p:cNvGrpSpPr/>
            <p:nvPr/>
          </p:nvGrpSpPr>
          <p:grpSpPr>
            <a:xfrm>
              <a:off x="824402" y="1454692"/>
              <a:ext cx="2346791" cy="2146457"/>
              <a:chOff x="2531529" y="1120395"/>
              <a:chExt cx="2346791" cy="2146457"/>
            </a:xfrm>
          </p:grpSpPr>
          <p:sp>
            <p:nvSpPr>
              <p:cNvPr id="12" name="Retângulo Arredondado 18">
                <a:extLst>
                  <a:ext uri="{FF2B5EF4-FFF2-40B4-BE49-F238E27FC236}">
                    <a16:creationId xmlns:a16="http://schemas.microsoft.com/office/drawing/2014/main" id="{5AD688F2-7601-F605-5843-096E2DA0C879}"/>
                  </a:ext>
                </a:extLst>
              </p:cNvPr>
              <p:cNvSpPr/>
              <p:nvPr/>
            </p:nvSpPr>
            <p:spPr>
              <a:xfrm>
                <a:off x="2531529" y="1120395"/>
                <a:ext cx="2346791" cy="2146457"/>
              </a:xfrm>
              <a:prstGeom prst="roundRect">
                <a:avLst>
                  <a:gd name="adj" fmla="val 17937"/>
                </a:avLst>
              </a:prstGeom>
              <a:solidFill>
                <a:srgbClr val="530C05">
                  <a:alpha val="2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/>
              </a:p>
            </p:txBody>
          </p:sp>
          <p:sp>
            <p:nvSpPr>
              <p:cNvPr id="13" name="Retângulo Arredondado 19">
                <a:extLst>
                  <a:ext uri="{FF2B5EF4-FFF2-40B4-BE49-F238E27FC236}">
                    <a16:creationId xmlns:a16="http://schemas.microsoft.com/office/drawing/2014/main" id="{1B866E55-2F8E-8F65-F9E8-ADF9469CE2D4}"/>
                  </a:ext>
                </a:extLst>
              </p:cNvPr>
              <p:cNvSpPr/>
              <p:nvPr/>
            </p:nvSpPr>
            <p:spPr>
              <a:xfrm>
                <a:off x="2712784" y="1292110"/>
                <a:ext cx="2012897" cy="1812563"/>
              </a:xfrm>
              <a:prstGeom prst="roundRect">
                <a:avLst>
                  <a:gd name="adj" fmla="val 17937"/>
                </a:avLst>
              </a:prstGeom>
              <a:solidFill>
                <a:srgbClr val="530C05">
                  <a:alpha val="4728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/>
              </a:p>
            </p:txBody>
          </p:sp>
          <p:sp>
            <p:nvSpPr>
              <p:cNvPr id="14" name="Retângulo Arredondado 20">
                <a:extLst>
                  <a:ext uri="{FF2B5EF4-FFF2-40B4-BE49-F238E27FC236}">
                    <a16:creationId xmlns:a16="http://schemas.microsoft.com/office/drawing/2014/main" id="{1A2290E1-7987-537B-ED63-D5AB4B24CBD5}"/>
                  </a:ext>
                </a:extLst>
              </p:cNvPr>
              <p:cNvSpPr/>
              <p:nvPr/>
            </p:nvSpPr>
            <p:spPr>
              <a:xfrm>
                <a:off x="2920676" y="1470846"/>
                <a:ext cx="1619781" cy="1443030"/>
              </a:xfrm>
              <a:prstGeom prst="roundRect">
                <a:avLst>
                  <a:gd name="adj" fmla="val 17937"/>
                </a:avLst>
              </a:prstGeom>
              <a:solidFill>
                <a:srgbClr val="530C0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5E7CD605-3570-CE7F-C62A-C07EB11C5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7059" b="7059"/>
            <a:stretch/>
          </p:blipFill>
          <p:spPr>
            <a:xfrm>
              <a:off x="1555236" y="2161780"/>
              <a:ext cx="852658" cy="732279"/>
            </a:xfrm>
            <a:prstGeom prst="rect">
              <a:avLst/>
            </a:prstGeom>
          </p:spPr>
        </p:pic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DE621F29-A348-2D10-4A2A-043BF8710711}"/>
              </a:ext>
            </a:extLst>
          </p:cNvPr>
          <p:cNvGrpSpPr/>
          <p:nvPr/>
        </p:nvGrpSpPr>
        <p:grpSpPr>
          <a:xfrm>
            <a:off x="8637205" y="2502244"/>
            <a:ext cx="2026508" cy="1853512"/>
            <a:chOff x="824402" y="1454692"/>
            <a:chExt cx="2346791" cy="2146457"/>
          </a:xfrm>
        </p:grpSpPr>
        <p:grpSp>
          <p:nvGrpSpPr>
            <p:cNvPr id="16" name="Agrupar 15">
              <a:extLst>
                <a:ext uri="{FF2B5EF4-FFF2-40B4-BE49-F238E27FC236}">
                  <a16:creationId xmlns:a16="http://schemas.microsoft.com/office/drawing/2014/main" id="{60E16E78-3046-17C8-EA3F-9D1F9E2C8C39}"/>
                </a:ext>
              </a:extLst>
            </p:cNvPr>
            <p:cNvGrpSpPr/>
            <p:nvPr/>
          </p:nvGrpSpPr>
          <p:grpSpPr>
            <a:xfrm>
              <a:off x="824402" y="1454692"/>
              <a:ext cx="2346791" cy="2146457"/>
              <a:chOff x="2531529" y="1120395"/>
              <a:chExt cx="2346791" cy="2146457"/>
            </a:xfrm>
          </p:grpSpPr>
          <p:sp>
            <p:nvSpPr>
              <p:cNvPr id="18" name="Retângulo Arredondado 24">
                <a:extLst>
                  <a:ext uri="{FF2B5EF4-FFF2-40B4-BE49-F238E27FC236}">
                    <a16:creationId xmlns:a16="http://schemas.microsoft.com/office/drawing/2014/main" id="{93DCD521-1797-6B2D-29FD-80266C6C1E06}"/>
                  </a:ext>
                </a:extLst>
              </p:cNvPr>
              <p:cNvSpPr/>
              <p:nvPr/>
            </p:nvSpPr>
            <p:spPr>
              <a:xfrm>
                <a:off x="2531529" y="1120395"/>
                <a:ext cx="2346791" cy="2146457"/>
              </a:xfrm>
              <a:prstGeom prst="roundRect">
                <a:avLst>
                  <a:gd name="adj" fmla="val 17937"/>
                </a:avLst>
              </a:prstGeom>
              <a:solidFill>
                <a:srgbClr val="530C05">
                  <a:alpha val="2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/>
              </a:p>
            </p:txBody>
          </p:sp>
          <p:sp>
            <p:nvSpPr>
              <p:cNvPr id="19" name="Retângulo Arredondado 25">
                <a:extLst>
                  <a:ext uri="{FF2B5EF4-FFF2-40B4-BE49-F238E27FC236}">
                    <a16:creationId xmlns:a16="http://schemas.microsoft.com/office/drawing/2014/main" id="{78937F62-DC18-94C5-1820-905B3000DB27}"/>
                  </a:ext>
                </a:extLst>
              </p:cNvPr>
              <p:cNvSpPr/>
              <p:nvPr/>
            </p:nvSpPr>
            <p:spPr>
              <a:xfrm>
                <a:off x="2712784" y="1292110"/>
                <a:ext cx="2012897" cy="1812563"/>
              </a:xfrm>
              <a:prstGeom prst="roundRect">
                <a:avLst>
                  <a:gd name="adj" fmla="val 17937"/>
                </a:avLst>
              </a:prstGeom>
              <a:solidFill>
                <a:srgbClr val="530C05">
                  <a:alpha val="4728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/>
              </a:p>
            </p:txBody>
          </p:sp>
          <p:sp>
            <p:nvSpPr>
              <p:cNvPr id="20" name="Retângulo Arredondado 26">
                <a:extLst>
                  <a:ext uri="{FF2B5EF4-FFF2-40B4-BE49-F238E27FC236}">
                    <a16:creationId xmlns:a16="http://schemas.microsoft.com/office/drawing/2014/main" id="{3C0FBA4C-56C8-9311-A3E2-C36E077BF373}"/>
                  </a:ext>
                </a:extLst>
              </p:cNvPr>
              <p:cNvSpPr/>
              <p:nvPr/>
            </p:nvSpPr>
            <p:spPr>
              <a:xfrm>
                <a:off x="2920676" y="1470846"/>
                <a:ext cx="1619781" cy="1443030"/>
              </a:xfrm>
              <a:prstGeom prst="roundRect">
                <a:avLst>
                  <a:gd name="adj" fmla="val 17937"/>
                </a:avLst>
              </a:prstGeom>
              <a:solidFill>
                <a:srgbClr val="530C0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17" name="Gráfico 16">
              <a:extLst>
                <a:ext uri="{FF2B5EF4-FFF2-40B4-BE49-F238E27FC236}">
                  <a16:creationId xmlns:a16="http://schemas.microsoft.com/office/drawing/2014/main" id="{5E4D1C2A-C2F9-5E13-BD90-997DD17A1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-54135" t="-8475" r="-45837" b="-17544"/>
            <a:stretch>
              <a:fillRect/>
            </a:stretch>
          </p:blipFill>
          <p:spPr>
            <a:xfrm>
              <a:off x="1467054" y="2013250"/>
              <a:ext cx="1107059" cy="1080253"/>
            </a:xfrm>
            <a:prstGeom prst="rect">
              <a:avLst/>
            </a:prstGeom>
          </p:spPr>
        </p:pic>
      </p:grp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B4CA77F2-58EB-BCC0-ECA5-E93B36844228}"/>
              </a:ext>
            </a:extLst>
          </p:cNvPr>
          <p:cNvSpPr txBox="1"/>
          <p:nvPr/>
        </p:nvSpPr>
        <p:spPr>
          <a:xfrm>
            <a:off x="1753444" y="4547955"/>
            <a:ext cx="1616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>
                <a:solidFill>
                  <a:srgbClr val="530C05"/>
                </a:solidFill>
                <a:latin typeface="AMX" pitchFamily="2" charset="77"/>
              </a:rPr>
              <a:t>Abra a sua </a:t>
            </a:r>
            <a:r>
              <a:rPr lang="pt-BR" sz="2000" b="1">
                <a:solidFill>
                  <a:srgbClr val="530C05"/>
                </a:solidFill>
                <a:latin typeface="AMX" pitchFamily="2" charset="77"/>
              </a:rPr>
              <a:t>câmera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4D2013CC-1DEA-620D-FC43-F6A18AC6FED2}"/>
              </a:ext>
            </a:extLst>
          </p:cNvPr>
          <p:cNvSpPr txBox="1"/>
          <p:nvPr/>
        </p:nvSpPr>
        <p:spPr>
          <a:xfrm>
            <a:off x="5015880" y="4547956"/>
            <a:ext cx="2301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>
                <a:solidFill>
                  <a:srgbClr val="530C05"/>
                </a:solidFill>
                <a:latin typeface="AMX" pitchFamily="2" charset="77"/>
              </a:rPr>
              <a:t>Desative o </a:t>
            </a:r>
            <a:r>
              <a:rPr lang="pt-BR" sz="2000" b="1">
                <a:solidFill>
                  <a:srgbClr val="530C05"/>
                </a:solidFill>
                <a:latin typeface="AMX" pitchFamily="2" charset="77"/>
              </a:rPr>
              <a:t>microfone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1C830541-CE32-7DA1-5E2B-C81E21762593}"/>
              </a:ext>
            </a:extLst>
          </p:cNvPr>
          <p:cNvSpPr txBox="1"/>
          <p:nvPr/>
        </p:nvSpPr>
        <p:spPr>
          <a:xfrm>
            <a:off x="8317525" y="4547956"/>
            <a:ext cx="27607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>
                <a:solidFill>
                  <a:srgbClr val="530C05"/>
                </a:solidFill>
                <a:latin typeface="AMX" pitchFamily="2" charset="77"/>
              </a:rPr>
              <a:t>Para interagir, acione </a:t>
            </a:r>
          </a:p>
          <a:p>
            <a:pPr algn="ctr"/>
            <a:r>
              <a:rPr lang="pt-BR" sz="2000">
                <a:solidFill>
                  <a:srgbClr val="530C05"/>
                </a:solidFill>
                <a:latin typeface="AMX" pitchFamily="2" charset="77"/>
              </a:rPr>
              <a:t>o </a:t>
            </a:r>
            <a:r>
              <a:rPr lang="pt-BR" sz="2000" b="1">
                <a:solidFill>
                  <a:srgbClr val="530C05"/>
                </a:solidFill>
                <a:latin typeface="AMX" pitchFamily="2" charset="77"/>
              </a:rPr>
              <a:t>botão de levantar </a:t>
            </a:r>
          </a:p>
          <a:p>
            <a:pPr algn="ctr"/>
            <a:r>
              <a:rPr lang="pt-BR" sz="2000" b="1">
                <a:solidFill>
                  <a:srgbClr val="530C05"/>
                </a:solidFill>
                <a:latin typeface="AMX" pitchFamily="2" charset="77"/>
              </a:rPr>
              <a:t>a mão </a:t>
            </a:r>
            <a:r>
              <a:rPr lang="pt-BR" sz="2000">
                <a:solidFill>
                  <a:srgbClr val="530C05"/>
                </a:solidFill>
                <a:latin typeface="AMX" pitchFamily="2" charset="77"/>
              </a:rPr>
              <a:t>e aguarde.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CF826EB2-1C10-C476-D4BF-9473FF187976}"/>
              </a:ext>
            </a:extLst>
          </p:cNvPr>
          <p:cNvSpPr txBox="1"/>
          <p:nvPr/>
        </p:nvSpPr>
        <p:spPr>
          <a:xfrm>
            <a:off x="2921735" y="1448201"/>
            <a:ext cx="6421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>
                <a:solidFill>
                  <a:srgbClr val="530C05"/>
                </a:solidFill>
                <a:latin typeface="AMX" pitchFamily="2" charset="77"/>
              </a:rPr>
              <a:t>Combinados</a:t>
            </a:r>
          </a:p>
        </p:txBody>
      </p:sp>
    </p:spTree>
    <p:extLst>
      <p:ext uri="{BB962C8B-B14F-4D97-AF65-F5344CB8AC3E}">
        <p14:creationId xmlns:p14="http://schemas.microsoft.com/office/powerpoint/2010/main" val="278447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/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0A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18C2346-CC92-3E2E-1D30-9D1FCF969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81F4892F-2B23-0940-23CE-A82863CB89BC}"/>
              </a:ext>
            </a:extLst>
          </p:cNvPr>
          <p:cNvGrpSpPr/>
          <p:nvPr/>
        </p:nvGrpSpPr>
        <p:grpSpPr>
          <a:xfrm>
            <a:off x="422277" y="415699"/>
            <a:ext cx="11363323" cy="6101144"/>
            <a:chOff x="422277" y="415699"/>
            <a:chExt cx="11363323" cy="6101144"/>
          </a:xfrm>
        </p:grpSpPr>
        <p:pic>
          <p:nvPicPr>
            <p:cNvPr id="3" name="Imagem 2" descr="Texto&#10;&#10;O conteúdo gerado por IA pode estar incorreto.">
              <a:extLst>
                <a:ext uri="{FF2B5EF4-FFF2-40B4-BE49-F238E27FC236}">
                  <a16:creationId xmlns:a16="http://schemas.microsoft.com/office/drawing/2014/main" id="{F328D410-39A6-F12A-ABA9-8A1EDB472E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6662" y="6037160"/>
              <a:ext cx="1268938" cy="479683"/>
            </a:xfrm>
            <a:prstGeom prst="rect">
              <a:avLst/>
            </a:prstGeom>
          </p:spPr>
        </p:pic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AB7AB0AC-3DE7-05D2-C964-FF254CCF1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2277" y="415699"/>
              <a:ext cx="1895809" cy="305119"/>
            </a:xfrm>
            <a:prstGeom prst="rect">
              <a:avLst/>
            </a:prstGeom>
          </p:spPr>
        </p:pic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DECDA1F0-6ED9-9C4F-4E40-19653C39D048}"/>
              </a:ext>
            </a:extLst>
          </p:cNvPr>
          <p:cNvSpPr txBox="1"/>
          <p:nvPr/>
        </p:nvSpPr>
        <p:spPr>
          <a:xfrm>
            <a:off x="-3413619" y="5390829"/>
            <a:ext cx="310896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pt-BR" b="1">
                <a:highlight>
                  <a:srgbClr val="00FFFF"/>
                </a:highlight>
              </a:rPr>
              <a:t>WEB: </a:t>
            </a:r>
            <a:r>
              <a:rPr lang="pt-BR" b="1"/>
              <a:t>Adicione as animações do mapa de categorias.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835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7F836-0D55-6E29-DDE2-793221054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9DB8B1C-B0CD-B0A7-6939-05E768BC06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390AF535-2667-22CE-5D20-4ED53FB9116A}"/>
              </a:ext>
            </a:extLst>
          </p:cNvPr>
          <p:cNvGrpSpPr/>
          <p:nvPr/>
        </p:nvGrpSpPr>
        <p:grpSpPr>
          <a:xfrm>
            <a:off x="422277" y="415699"/>
            <a:ext cx="11363323" cy="6101144"/>
            <a:chOff x="422277" y="415699"/>
            <a:chExt cx="11363323" cy="6101144"/>
          </a:xfrm>
        </p:grpSpPr>
        <p:pic>
          <p:nvPicPr>
            <p:cNvPr id="4" name="Imagem 3" descr="Texto&#10;&#10;O conteúdo gerado por IA pode estar incorreto.">
              <a:extLst>
                <a:ext uri="{FF2B5EF4-FFF2-40B4-BE49-F238E27FC236}">
                  <a16:creationId xmlns:a16="http://schemas.microsoft.com/office/drawing/2014/main" id="{64DFFB74-C8AD-7767-527C-30FA5EAE2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6662" y="6037160"/>
              <a:ext cx="1268938" cy="479683"/>
            </a:xfrm>
            <a:prstGeom prst="rect">
              <a:avLst/>
            </a:prstGeom>
          </p:spPr>
        </p:pic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995149AF-9488-E6C5-AA6A-798685A93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2277" y="415699"/>
              <a:ext cx="1895809" cy="305119"/>
            </a:xfrm>
            <a:prstGeom prst="rect">
              <a:avLst/>
            </a:prstGeom>
          </p:spPr>
        </p:pic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B3FA0927-56D5-3F6C-A203-2631656C32D2}"/>
              </a:ext>
            </a:extLst>
          </p:cNvPr>
          <p:cNvSpPr txBox="1"/>
          <p:nvPr/>
        </p:nvSpPr>
        <p:spPr>
          <a:xfrm>
            <a:off x="-3413619" y="5390829"/>
            <a:ext cx="310896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pt-BR" b="1">
                <a:highlight>
                  <a:srgbClr val="00FFFF"/>
                </a:highlight>
              </a:rPr>
              <a:t>WEB: </a:t>
            </a:r>
            <a:r>
              <a:rPr lang="pt-BR" b="1"/>
              <a:t>Adicione as animações do mapa de categorias.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0940317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69ED393-1679-B243-FDC3-36585D81B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6325"/>
            <a:ext cx="10515600" cy="1325563"/>
          </a:xfrm>
        </p:spPr>
        <p:txBody>
          <a:bodyPr/>
          <a:lstStyle/>
          <a:p>
            <a:pPr algn="ctr"/>
            <a:r>
              <a:rPr lang="pt-BR"/>
              <a:t>Categoria: Conectividade</a:t>
            </a:r>
            <a:br>
              <a:rPr lang="pt-BR"/>
            </a:br>
            <a:r>
              <a:rPr lang="pt-BR"/>
              <a:t>Subcategoria: Fixa</a:t>
            </a:r>
            <a:br>
              <a:rPr lang="pt-BR"/>
            </a:br>
            <a:r>
              <a:rPr lang="pt-BR"/>
              <a:t>Produto: Claro fixo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73221F6-47D9-9FFC-DF06-BBD60C4411E3}"/>
              </a:ext>
            </a:extLst>
          </p:cNvPr>
          <p:cNvSpPr txBox="1"/>
          <p:nvPr/>
        </p:nvSpPr>
        <p:spPr>
          <a:xfrm>
            <a:off x="-3555859" y="97334"/>
            <a:ext cx="3108960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pt-BR" b="1">
                <a:highlight>
                  <a:srgbClr val="00FFFF"/>
                </a:highlight>
              </a:rPr>
              <a:t>DG: </a:t>
            </a:r>
            <a:r>
              <a:rPr lang="pt-BR" b="1"/>
              <a:t>Adicione a última camada do mapa de categorias. E destaque o produto MPLS. </a:t>
            </a:r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4815FF1-6FFD-8C83-70E4-34A4DF1C33B5}"/>
              </a:ext>
            </a:extLst>
          </p:cNvPr>
          <p:cNvSpPr txBox="1"/>
          <p:nvPr/>
        </p:nvSpPr>
        <p:spPr>
          <a:xfrm>
            <a:off x="-3301859" y="5268774"/>
            <a:ext cx="310896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pt-BR" b="1">
                <a:highlight>
                  <a:srgbClr val="00FFFF"/>
                </a:highlight>
              </a:rPr>
              <a:t>WEB: </a:t>
            </a:r>
            <a:r>
              <a:rPr lang="pt-BR" b="1"/>
              <a:t>Adicione as animações do mapa de categorias.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968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9C319680-FD27-085D-955D-03E33E4567B9}"/>
              </a:ext>
            </a:extLst>
          </p:cNvPr>
          <p:cNvSpPr txBox="1"/>
          <p:nvPr/>
        </p:nvSpPr>
        <p:spPr>
          <a:xfrm>
            <a:off x="1073426" y="1876158"/>
            <a:ext cx="52818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noProof="0">
                <a:solidFill>
                  <a:schemeClr val="bg1"/>
                </a:solidFill>
                <a:latin typeface="AMX Medium" pitchFamily="2" charset="0"/>
              </a:rPr>
              <a:t>Temas do nosso encontro: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483A78EE-AABA-DADF-A7C0-A3F758597C48}"/>
              </a:ext>
            </a:extLst>
          </p:cNvPr>
          <p:cNvSpPr/>
          <p:nvPr/>
        </p:nvSpPr>
        <p:spPr>
          <a:xfrm>
            <a:off x="7591673" y="1953387"/>
            <a:ext cx="2986823" cy="447675"/>
          </a:xfrm>
          <a:prstGeom prst="roundRect">
            <a:avLst>
              <a:gd name="adj" fmla="val 2504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 Black" pitchFamily="2" charset="0"/>
                <a:sym typeface="+mn-ea"/>
              </a:rPr>
              <a:t>TELEFONIA FIXA</a:t>
            </a:r>
          </a:p>
        </p:txBody>
      </p:sp>
      <p:sp>
        <p:nvSpPr>
          <p:cNvPr id="11" name="Retângulo: Cantos Arredondados 13">
            <a:extLst>
              <a:ext uri="{FF2B5EF4-FFF2-40B4-BE49-F238E27FC236}">
                <a16:creationId xmlns:a16="http://schemas.microsoft.com/office/drawing/2014/main" id="{30A920A8-FD60-6A5C-2141-9D55B99110C2}"/>
              </a:ext>
            </a:extLst>
          </p:cNvPr>
          <p:cNvSpPr/>
          <p:nvPr/>
        </p:nvSpPr>
        <p:spPr>
          <a:xfrm>
            <a:off x="7591672" y="2660988"/>
            <a:ext cx="2986823" cy="447675"/>
          </a:xfrm>
          <a:prstGeom prst="roundRect">
            <a:avLst>
              <a:gd name="adj" fmla="val 2504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2">
                  <a:lumMod val="75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  <a:latin typeface="AMX Black" pitchFamily="2" charset="0"/>
                <a:sym typeface="+mn-ea"/>
              </a:rPr>
              <a:t>PORTFÓLIO</a:t>
            </a:r>
          </a:p>
        </p:txBody>
      </p:sp>
      <p:sp>
        <p:nvSpPr>
          <p:cNvPr id="12" name="Retângulo: Cantos Arredondados 13">
            <a:extLst>
              <a:ext uri="{FF2B5EF4-FFF2-40B4-BE49-F238E27FC236}">
                <a16:creationId xmlns:a16="http://schemas.microsoft.com/office/drawing/2014/main" id="{36530CB1-119A-D57C-D8EF-DC0841B0F85F}"/>
              </a:ext>
            </a:extLst>
          </p:cNvPr>
          <p:cNvSpPr/>
          <p:nvPr/>
        </p:nvSpPr>
        <p:spPr>
          <a:xfrm>
            <a:off x="7591672" y="3429000"/>
            <a:ext cx="2986823" cy="447675"/>
          </a:xfrm>
          <a:prstGeom prst="roundRect">
            <a:avLst>
              <a:gd name="adj" fmla="val 2504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2">
                  <a:lumMod val="75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  <a:latin typeface="AMX Black" pitchFamily="2" charset="0"/>
                <a:sym typeface="+mn-ea"/>
              </a:rPr>
              <a:t>ARGUMENTOS DE VENDA</a:t>
            </a:r>
          </a:p>
        </p:txBody>
      </p:sp>
    </p:spTree>
    <p:extLst>
      <p:ext uri="{BB962C8B-B14F-4D97-AF65-F5344CB8AC3E}">
        <p14:creationId xmlns:p14="http://schemas.microsoft.com/office/powerpoint/2010/main" val="3352495283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-DI-ofici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a 1">
      <a:majorFont>
        <a:latin typeface="AMX"/>
        <a:ea typeface=""/>
        <a:cs typeface=""/>
      </a:majorFont>
      <a:minorFont>
        <a:latin typeface="AMX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2025.07.17_FI_Lojas_Teams_SVAS_Fixo_LA</Template>
  <TotalTime>1056</TotalTime>
  <Words>5367</Words>
  <Application>Microsoft Office PowerPoint</Application>
  <PresentationFormat>Widescreen</PresentationFormat>
  <Paragraphs>530</Paragraphs>
  <Slides>44</Slides>
  <Notes>37</Notes>
  <HiddenSlides>0</HiddenSlides>
  <MMClips>16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44</vt:i4>
      </vt:variant>
    </vt:vector>
  </HeadingPairs>
  <TitlesOfParts>
    <vt:vector size="56" baseType="lpstr">
      <vt:lpstr>AMX</vt:lpstr>
      <vt:lpstr>AMX Black</vt:lpstr>
      <vt:lpstr>AMX Medium</vt:lpstr>
      <vt:lpstr>Aptos</vt:lpstr>
      <vt:lpstr>Arial</vt:lpstr>
      <vt:lpstr>Arial Black</vt:lpstr>
      <vt:lpstr>Calibri</vt:lpstr>
      <vt:lpstr>Quattrocento Sans</vt:lpstr>
      <vt:lpstr>Segoe UI</vt:lpstr>
      <vt:lpstr>Segoe UI Black</vt:lpstr>
      <vt:lpstr>Verdana</vt:lpstr>
      <vt:lpstr>Template-DI-oficial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Categoria: Conectividade Subcategoria: Fixa Produto: Claro fixo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Luiza Guimarães d'Avila</dc:creator>
  <cp:lastModifiedBy>Marina Araújo</cp:lastModifiedBy>
  <cp:revision>91</cp:revision>
  <dcterms:created xsi:type="dcterms:W3CDTF">2025-11-14T19:06:43Z</dcterms:created>
  <dcterms:modified xsi:type="dcterms:W3CDTF">2026-03-17T19:40:05Z</dcterms:modified>
</cp:coreProperties>
</file>