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61" r:id="rId5"/>
    <p:sldId id="266" r:id="rId6"/>
    <p:sldId id="267" r:id="rId7"/>
    <p:sldId id="270" r:id="rId8"/>
    <p:sldId id="268" r:id="rId9"/>
    <p:sldId id="269" r:id="rId10"/>
    <p:sldId id="286" r:id="rId11"/>
    <p:sldId id="2147481920" r:id="rId12"/>
    <p:sldId id="2147481922" r:id="rId13"/>
    <p:sldId id="285" r:id="rId14"/>
    <p:sldId id="2147481921" r:id="rId15"/>
    <p:sldId id="273" r:id="rId16"/>
    <p:sldId id="276" r:id="rId17"/>
    <p:sldId id="2147474299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586BE9-03C4-41EE-94F0-3A2706924F6B}" v="2" dt="2026-05-25T12:57:48.6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33" autoAdjust="0"/>
    <p:restoredTop sz="94660"/>
  </p:normalViewPr>
  <p:slideViewPr>
    <p:cSldViewPr snapToGrid="0">
      <p:cViewPr varScale="1">
        <p:scale>
          <a:sx n="59" d="100"/>
          <a:sy n="59" d="100"/>
        </p:scale>
        <p:origin x="7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E0216-B0FA-4037-923E-9BA51B7207FF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F854B-7DAD-4690-9ECC-37176E984A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330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4174fc317e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5" name="Google Shape;95;g34174fc317e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8006AD02-B652-34AA-D7FE-7F2DD402C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95CD7559-FCAF-A79E-8122-8B2728232F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6A193443-A004-25DC-2E34-D51DD410C5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17277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172AB4C0-29CC-B743-AB9C-3F4CE2A71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5C90A198-1A60-FFF3-15D6-F7C255C5E0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B2599337-6236-B63A-4D1E-BE614B38E2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8623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2966D121-CB2D-DFBD-9B64-A5C4A8642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8694C3D7-CE01-4831-E27A-D0B9AB9D36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9112B8D7-E332-0AC1-DC82-7A62842A19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36796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0184D62F-DC7C-BE5C-08D2-209EA12CC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AFDDBDA5-6B77-B18E-353A-E0C0BE3CC3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64905E6C-BD2C-BBB5-EB2E-FBF05F3930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32850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>
          <a:extLst>
            <a:ext uri="{FF2B5EF4-FFF2-40B4-BE49-F238E27FC236}">
              <a16:creationId xmlns:a16="http://schemas.microsoft.com/office/drawing/2014/main" id="{7568782E-DE43-1DEA-BEFF-84DA5CE21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:notes">
            <a:extLst>
              <a:ext uri="{FF2B5EF4-FFF2-40B4-BE49-F238E27FC236}">
                <a16:creationId xmlns:a16="http://schemas.microsoft.com/office/drawing/2014/main" id="{F585F9A0-5276-04D5-4241-AB00825313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8" name="Google Shape;158;p25:notes">
            <a:extLst>
              <a:ext uri="{FF2B5EF4-FFF2-40B4-BE49-F238E27FC236}">
                <a16:creationId xmlns:a16="http://schemas.microsoft.com/office/drawing/2014/main" id="{C351D7C2-0062-D906-E10A-AAB06B21D2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58074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31E7BC16-4A15-401E-1C7A-6E8F3BA32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EDFD46FC-695D-CE9B-C5EA-BB9D803D53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9EFD36E9-347B-DE24-F446-880C8E5D31E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306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F0CF07E3-3902-8FBD-F81B-D06D856E2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FCDD9625-46BA-3026-39AC-29257FFB7C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AB35D4E6-323B-5585-BC29-E3B9AA553D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02247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B6958470-B1F3-215E-598E-A8536A6FE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7517D5F6-CF25-8C44-6755-3C490112DA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F9D81EE8-A97D-B3C2-02C1-C5978C2186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606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7AACA742-F4AD-CDF4-BC97-97BC999A7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1B962103-D724-2F25-1ECC-3B882C7D8D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F25C04C8-9E82-5E3A-1EBA-6410C9E73E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65131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96C693F2-C400-FEF3-F01B-A3496D11C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B0BCE226-4D1B-C65C-A220-F9DE186A1F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C0E0FAE9-90AE-D738-339E-DCC2752B58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3660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9BB82400-64E2-52C0-56CE-59381FC83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B47625F4-7137-49A8-F861-9E7D0ADF6B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89B76828-A5FD-859C-C6F3-5AE903B7D7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4182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>
          <a:extLst>
            <a:ext uri="{FF2B5EF4-FFF2-40B4-BE49-F238E27FC236}">
              <a16:creationId xmlns:a16="http://schemas.microsoft.com/office/drawing/2014/main" id="{F770EA0A-7872-ECCD-93D5-EA615778E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>
            <a:extLst>
              <a:ext uri="{FF2B5EF4-FFF2-40B4-BE49-F238E27FC236}">
                <a16:creationId xmlns:a16="http://schemas.microsoft.com/office/drawing/2014/main" id="{B541E799-419F-B4D9-B97E-F9F4E855AE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3" name="Google Shape;153;p7:notes">
            <a:extLst>
              <a:ext uri="{FF2B5EF4-FFF2-40B4-BE49-F238E27FC236}">
                <a16:creationId xmlns:a16="http://schemas.microsoft.com/office/drawing/2014/main" id="{B36EBDD0-0417-A074-2EB7-69CCA789CB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7529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109E2F-B68A-3346-1CBF-3A74E3EE29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5C11106-5CF0-217A-0990-48115B2B41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8F85BBF-1B4F-E68F-9178-69120213D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51E46-C1F5-4C43-9FE3-97BF2EEF4251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288CD09-F3DD-9B5A-FD1E-283D5F8D7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CB4263-B95D-FF1B-C253-CC101FC60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BBB5-B85F-49B0-A655-C7F2BCF3F2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9153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C411AB-9DC0-2D1C-6A95-763CD70F5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32F9E79-382E-F76A-8502-D0040BA18F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10A6FE-884A-D6BA-28BE-BF10164DA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51E46-C1F5-4C43-9FE3-97BF2EEF4251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DD3C2B-8A20-4018-FFF5-D4ED60B6D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1CD4F3-8D5E-C089-F7C7-ED6735A6D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BBB5-B85F-49B0-A655-C7F2BCF3F2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9036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7AD51DD-8E69-8140-FB2E-7136FCA000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7C1C487-EBF3-A065-A1A9-CB9BC537A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76C2F0E-9647-2CA8-0E3E-4430A44DD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51E46-C1F5-4C43-9FE3-97BF2EEF4251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54FF56-8121-4909-DFB9-4A47E4C6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CF31EF-999D-16AE-BD36-0E17D36D2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BBB5-B85F-49B0-A655-C7F2BCF3F2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7531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8624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B9D2F8-CDA1-7A42-94C9-DDABBD640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B63BDE5-D081-F79E-DA94-2CF5495CF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898D55-BCC9-88D2-9190-4CE03D3BB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51E46-C1F5-4C43-9FE3-97BF2EEF4251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2CFC809-FE71-1584-CD86-9B5884EEC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75F8CF-F7D8-D2D7-518F-B0E66B91F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BBB5-B85F-49B0-A655-C7F2BCF3F2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650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365DBB-A762-111E-3B15-4E4FF9E3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F028BA8-DDC7-FF64-E258-BEDBA116E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351341-B2A6-8C1F-9AD6-933FF8743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51E46-C1F5-4C43-9FE3-97BF2EEF4251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DE887-19E4-9FA4-AD17-B50D5FD47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4190180-E80F-0398-F1DB-BA0EE5B26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BBB5-B85F-49B0-A655-C7F2BCF3F2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7973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26A75F-8DDB-CD10-6CA2-C0FFE3C4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5AD400-0C3D-7851-AC4D-A91A860EA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D08D6C3-6C63-331F-A900-ECA51F8D4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ADFC39B-95E2-D6C7-3530-EBC7D95FC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51E46-C1F5-4C43-9FE3-97BF2EEF4251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E6DA6D9-8231-9A70-F9E7-41932AB8C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D0BB4A1-E14B-5F90-02CC-3A54F9511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BBB5-B85F-49B0-A655-C7F2BCF3F2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2711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DF5689-DE42-6127-EF1C-0B04B6FF0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14512A1-638C-3881-AF47-340F0A4E2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9CB808F-0350-798B-F705-7128131A8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28F062E-9AB9-150B-419E-864A3422AE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38D1268-E905-59D9-882B-96EEF2F8FE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4D76AE1-9B5D-B438-FE42-8A9855033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51E46-C1F5-4C43-9FE3-97BF2EEF4251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D635E8A-D855-A395-C2E1-EEEB1B56D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E46008C-A9CC-E5FC-91A8-33F8AB1B1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BBB5-B85F-49B0-A655-C7F2BCF3F2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666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23EE9C-3433-3E70-4024-BEC87D768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D353DD8-1BE9-2CF0-C013-3903AE39A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51E46-C1F5-4C43-9FE3-97BF2EEF4251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316DD8F-6FC8-61BE-CD73-A1A882561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A1F5FE8-9798-51AD-CEA3-F99563ADA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BBB5-B85F-49B0-A655-C7F2BCF3F2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7292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CE77EB8-8923-D41E-4018-7D2712EA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51E46-C1F5-4C43-9FE3-97BF2EEF4251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80FC615-AC32-F37D-1530-AE7B3190E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5078875-55AD-1103-2065-9C0A5BE33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BBB5-B85F-49B0-A655-C7F2BCF3F2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8745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BFA3F7-2203-046C-7D4B-5CD352C7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5D7A07-9F7D-F942-8072-71AEFC016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EC1402-0B54-211F-AC7D-EB92A209E5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09AF598-8011-19E8-C73C-D4C7A4198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51E46-C1F5-4C43-9FE3-97BF2EEF4251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FDFAD3F-9E1E-A356-C98C-1FE09889F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9D935D6-8B4C-7BED-1CFB-7A3FE3F6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BBB5-B85F-49B0-A655-C7F2BCF3F2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6826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AB4FBC-142C-79A1-5F7B-95F8E57B6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92736E0-93F1-330A-BE1F-73D2DD5F52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DFD2FA3-2922-0781-20D5-68E68F1D8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EC2B4D-DF77-5C14-689A-513738F27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51E46-C1F5-4C43-9FE3-97BF2EEF4251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A29F32B-6733-1FC6-B163-B00DCA18C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A9A7A97-D143-16FD-9A62-BCD87B5D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1BBB5-B85F-49B0-A655-C7F2BCF3F2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2701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33AD365-5B3C-DBD7-205E-7C87680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53FD326-368F-57F6-C9A2-FE16C60B2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A24F08-7FFA-319E-0133-6153A0968A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151E46-C1F5-4C43-9FE3-97BF2EEF4251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18D4448-E4FD-25C6-9F44-AE4404665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39545DF-74E9-60C3-58BF-1BA6A9D05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11BBB5-B85F-49B0-A655-C7F2BCF3F25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1796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5.emf"/><Relationship Id="rId3" Type="http://schemas.openxmlformats.org/officeDocument/2006/relationships/image" Target="../media/image3.png"/><Relationship Id="rId7" Type="http://schemas.openxmlformats.org/officeDocument/2006/relationships/image" Target="../media/image12.emf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6" Type="http://schemas.openxmlformats.org/officeDocument/2006/relationships/oleObject" Target="../embeddings/oleObject10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4.emf"/><Relationship Id="rId5" Type="http://schemas.openxmlformats.org/officeDocument/2006/relationships/image" Target="../media/image11.emf"/><Relationship Id="rId15" Type="http://schemas.openxmlformats.org/officeDocument/2006/relationships/image" Target="../media/image16.e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13.emf"/><Relationship Id="rId14" Type="http://schemas.openxmlformats.org/officeDocument/2006/relationships/oleObject" Target="../embeddings/oleObject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minhaclaroempresas.claro.com.br/" TargetMode="External"/><Relationship Id="rId4" Type="http://schemas.openxmlformats.org/officeDocument/2006/relationships/hyperlink" Target="http://consumo.claro.com.br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hyperlink" Target="https://www.claro.com.br/mapa-de-cobertura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nualslib.com/manual/4109607/Zte-G5ts.html" TargetMode="External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g34174fc317e_0_45"/>
          <p:cNvPicPr preferRelativeResize="0"/>
          <p:nvPr/>
        </p:nvPicPr>
        <p:blipFill>
          <a:blip r:embed="rId3"/>
          <a:srcRect t="6" b="6"/>
          <a:stretch/>
        </p:blipFill>
        <p:spPr>
          <a:xfrm>
            <a:off x="-63174" y="-37970"/>
            <a:ext cx="12318347" cy="693394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34174fc317e_0_45"/>
          <p:cNvSpPr txBox="1"/>
          <p:nvPr/>
        </p:nvSpPr>
        <p:spPr>
          <a:xfrm>
            <a:off x="8175616" y="3012798"/>
            <a:ext cx="3777600" cy="2636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buClr>
                <a:srgbClr val="000000"/>
              </a:buClr>
              <a:buSzPts val="2800"/>
            </a:pPr>
            <a:r>
              <a:rPr lang="pt-BR" sz="3733" b="1" dirty="0">
                <a:solidFill>
                  <a:srgbClr val="FFFFFF"/>
                </a:solidFill>
                <a:latin typeface="AMX" pitchFamily="2" charset="0"/>
                <a:sym typeface="Arial"/>
              </a:rPr>
              <a:t>Book Produto </a:t>
            </a:r>
          </a:p>
          <a:p>
            <a:pPr>
              <a:buClr>
                <a:srgbClr val="000000"/>
              </a:buClr>
              <a:buSzPts val="2800"/>
            </a:pPr>
            <a:r>
              <a:rPr lang="pt-BR" sz="3733" b="1" dirty="0">
                <a:solidFill>
                  <a:srgbClr val="FFFFFF"/>
                </a:solidFill>
                <a:latin typeface="AMX" pitchFamily="2" charset="0"/>
                <a:sym typeface="Arial"/>
              </a:rPr>
              <a:t>Claro Internet Móvel 5G (FWA)</a:t>
            </a:r>
          </a:p>
          <a:p>
            <a:pPr>
              <a:buClr>
                <a:srgbClr val="000000"/>
              </a:buClr>
              <a:buSzPts val="2800"/>
            </a:pPr>
            <a:r>
              <a:rPr lang="pt-BR" sz="1400" b="1" dirty="0">
                <a:solidFill>
                  <a:schemeClr val="bg1"/>
                </a:solidFill>
                <a:latin typeface="AMX" pitchFamily="2" charset="0"/>
                <a:sym typeface="Arial"/>
              </a:rPr>
              <a:t>Elaborado por: Cleber Filgueiras Rodrigues</a:t>
            </a:r>
            <a:endParaRPr sz="1400" b="1" dirty="0">
              <a:solidFill>
                <a:schemeClr val="bg1"/>
              </a:solidFill>
              <a:latin typeface="AMX" pitchFamily="2" charset="0"/>
              <a:sym typeface="Arial"/>
            </a:endParaRPr>
          </a:p>
        </p:txBody>
      </p:sp>
      <p:pic>
        <p:nvPicPr>
          <p:cNvPr id="2" name="Google Shape;56;p3">
            <a:extLst>
              <a:ext uri="{FF2B5EF4-FFF2-40B4-BE49-F238E27FC236}">
                <a16:creationId xmlns:a16="http://schemas.microsoft.com/office/drawing/2014/main" id="{7AF7DC66-150C-DBE9-0AE4-EE6D0ED77643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530797" y="421009"/>
            <a:ext cx="2185145" cy="51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AFFC398A-DC3A-1D80-DC95-5C2AC12BC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6;p3">
            <a:extLst>
              <a:ext uri="{FF2B5EF4-FFF2-40B4-BE49-F238E27FC236}">
                <a16:creationId xmlns:a16="http://schemas.microsoft.com/office/drawing/2014/main" id="{FFA4ED59-1C1E-DA64-0B8F-EA0E710F0002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9808972" y="6247648"/>
            <a:ext cx="2185139" cy="5101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39">
            <a:extLst>
              <a:ext uri="{FF2B5EF4-FFF2-40B4-BE49-F238E27FC236}">
                <a16:creationId xmlns:a16="http://schemas.microsoft.com/office/drawing/2014/main" id="{2734ACDF-CAF6-2510-B765-83CA130CB456}"/>
              </a:ext>
            </a:extLst>
          </p:cNvPr>
          <p:cNvSpPr txBox="1"/>
          <p:nvPr/>
        </p:nvSpPr>
        <p:spPr>
          <a:xfrm>
            <a:off x="132575" y="100208"/>
            <a:ext cx="996286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1" i="0" u="none" strike="noStrike" cap="none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" marR="2540">
              <a:lnSpc>
                <a:spcPts val="3002"/>
              </a:lnSpc>
              <a:spcBef>
                <a:spcPts val="409"/>
              </a:spcBef>
              <a:defRPr/>
            </a:pPr>
            <a:r>
              <a:rPr lang="pt-BR" sz="2700" kern="0" spc="-6" dirty="0">
                <a:solidFill>
                  <a:srgbClr val="C00000"/>
                </a:solidFill>
                <a:latin typeface="AMX" pitchFamily="2" charset="0"/>
              </a:rPr>
              <a:t> Claro Internet Móvel 5G (FWA)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D68465B4-8B23-ADDB-0FA4-85239BC296E1}"/>
              </a:ext>
            </a:extLst>
          </p:cNvPr>
          <p:cNvCxnSpPr>
            <a:cxnSpLocks/>
          </p:cNvCxnSpPr>
          <p:nvPr/>
        </p:nvCxnSpPr>
        <p:spPr>
          <a:xfrm>
            <a:off x="219660" y="131346"/>
            <a:ext cx="0" cy="414778"/>
          </a:xfrm>
          <a:prstGeom prst="line">
            <a:avLst/>
          </a:prstGeom>
          <a:ln w="57150">
            <a:solidFill>
              <a:srgbClr val="53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F69098A-8D3E-5410-540B-11616C0BF576}"/>
              </a:ext>
            </a:extLst>
          </p:cNvPr>
          <p:cNvSpPr txBox="1"/>
          <p:nvPr/>
        </p:nvSpPr>
        <p:spPr>
          <a:xfrm>
            <a:off x="132575" y="666449"/>
            <a:ext cx="1136728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  <a:latin typeface="AMX" panose="020B0604020202020204"/>
                <a:cs typeface="Calibri" panose="020F0502020204030204" pitchFamily="34" charset="0"/>
              </a:rPr>
              <a:t>PACOTE ADICIONAL DE INTERNET:</a:t>
            </a:r>
          </a:p>
          <a:p>
            <a:endParaRPr lang="pt-BR" b="1" dirty="0">
              <a:solidFill>
                <a:srgbClr val="C00000"/>
              </a:solidFill>
              <a:latin typeface="AMX" pitchFamily="2" charset="0"/>
              <a:cs typeface="Calibri" panose="020F0502020204030204" pitchFamily="34" charset="0"/>
            </a:endParaRPr>
          </a:p>
          <a:p>
            <a:r>
              <a:rPr lang="pt-BR" dirty="0">
                <a:latin typeface="AMX" pitchFamily="2" charset="0"/>
              </a:rPr>
              <a:t>O pacote adicional está disponível para contratação pelo 1052.</a:t>
            </a:r>
          </a:p>
          <a:p>
            <a:r>
              <a:rPr lang="pt-BR" dirty="0">
                <a:latin typeface="AMX" pitchFamily="2" charset="0"/>
              </a:rPr>
              <a:t>É valido por 30 dias, independente da data do ciclo, ou enquanto houver franquia. Caso o cliente consuma 100% da franquia do pacote adicional antes iniciar um novo ciclo, a velocidade será reduzida novamente com a opção de contratar um novo pacote adicional. </a:t>
            </a:r>
          </a:p>
          <a:p>
            <a:endParaRPr lang="pt-BR" b="1" dirty="0">
              <a:solidFill>
                <a:srgbClr val="C00000"/>
              </a:solidFill>
              <a:latin typeface="AMX" panose="020B0604020202020204"/>
              <a:cs typeface="Calibri" panose="020F0502020204030204" pitchFamily="34" charset="0"/>
            </a:endParaRPr>
          </a:p>
          <a:p>
            <a:endParaRPr lang="pt-BR" b="1" dirty="0">
              <a:solidFill>
                <a:srgbClr val="C00000"/>
              </a:solidFill>
              <a:latin typeface="AMX" panose="020B0604020202020204"/>
              <a:cs typeface="Calibri" panose="020F0502020204030204" pitchFamily="34" charset="0"/>
            </a:endParaRPr>
          </a:p>
          <a:p>
            <a:endParaRPr lang="pt-BR" dirty="0"/>
          </a:p>
        </p:txBody>
      </p:sp>
      <p:sp>
        <p:nvSpPr>
          <p:cNvPr id="8" name="Retângulo: Cantos Arredondados 61">
            <a:extLst>
              <a:ext uri="{FF2B5EF4-FFF2-40B4-BE49-F238E27FC236}">
                <a16:creationId xmlns:a16="http://schemas.microsoft.com/office/drawing/2014/main" id="{AE39CF09-7164-0823-E85D-E8371B31EC43}"/>
              </a:ext>
            </a:extLst>
          </p:cNvPr>
          <p:cNvSpPr/>
          <p:nvPr/>
        </p:nvSpPr>
        <p:spPr>
          <a:xfrm>
            <a:off x="3545516" y="2699981"/>
            <a:ext cx="4424599" cy="47230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rgbClr val="FFC000"/>
                </a:solidFill>
                <a:latin typeface="AMX" pitchFamily="2" charset="77"/>
              </a:rPr>
              <a:t>PACOTE  ADICIONAL DE INTERNET</a:t>
            </a:r>
          </a:p>
        </p:txBody>
      </p:sp>
      <p:sp>
        <p:nvSpPr>
          <p:cNvPr id="9" name="Retângulo: Cantos Arredondados 61">
            <a:extLst>
              <a:ext uri="{FF2B5EF4-FFF2-40B4-BE49-F238E27FC236}">
                <a16:creationId xmlns:a16="http://schemas.microsoft.com/office/drawing/2014/main" id="{E648406E-DE4E-82F7-197B-2D443C19536A}"/>
              </a:ext>
            </a:extLst>
          </p:cNvPr>
          <p:cNvSpPr/>
          <p:nvPr/>
        </p:nvSpPr>
        <p:spPr>
          <a:xfrm>
            <a:off x="3545516" y="3224680"/>
            <a:ext cx="2214799" cy="47230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>
                <a:solidFill>
                  <a:srgbClr val="FFC000"/>
                </a:solidFill>
                <a:latin typeface="AMX" pitchFamily="2" charset="77"/>
              </a:rPr>
              <a:t>PACOTE ADICIONAL DE DADOS 50GB</a:t>
            </a:r>
          </a:p>
        </p:txBody>
      </p:sp>
      <p:sp>
        <p:nvSpPr>
          <p:cNvPr id="10" name="Retângulo: Cantos Arredondados 61">
            <a:extLst>
              <a:ext uri="{FF2B5EF4-FFF2-40B4-BE49-F238E27FC236}">
                <a16:creationId xmlns:a16="http://schemas.microsoft.com/office/drawing/2014/main" id="{BC102734-499A-E9A8-701A-4C8325A7742D}"/>
              </a:ext>
            </a:extLst>
          </p:cNvPr>
          <p:cNvSpPr/>
          <p:nvPr/>
        </p:nvSpPr>
        <p:spPr>
          <a:xfrm>
            <a:off x="5801359" y="3224680"/>
            <a:ext cx="2168756" cy="472306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>
                <a:solidFill>
                  <a:schemeClr val="tx1"/>
                </a:solidFill>
                <a:latin typeface="AMX" pitchFamily="2" charset="77"/>
              </a:rPr>
              <a:t>R$ 50,00</a:t>
            </a:r>
          </a:p>
        </p:txBody>
      </p:sp>
      <p:sp>
        <p:nvSpPr>
          <p:cNvPr id="11" name="Retângulo: Cantos Arredondados 61">
            <a:extLst>
              <a:ext uri="{FF2B5EF4-FFF2-40B4-BE49-F238E27FC236}">
                <a16:creationId xmlns:a16="http://schemas.microsoft.com/office/drawing/2014/main" id="{4318EF95-035D-D187-8A44-2BF6D342E5D3}"/>
              </a:ext>
            </a:extLst>
          </p:cNvPr>
          <p:cNvSpPr/>
          <p:nvPr/>
        </p:nvSpPr>
        <p:spPr>
          <a:xfrm>
            <a:off x="3545516" y="3749378"/>
            <a:ext cx="2214799" cy="47230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>
                <a:solidFill>
                  <a:srgbClr val="FFC000"/>
                </a:solidFill>
                <a:latin typeface="AMX" pitchFamily="2" charset="77"/>
              </a:rPr>
              <a:t>PACOTE ADICIONAL DE DADOS 100GB</a:t>
            </a:r>
          </a:p>
        </p:txBody>
      </p:sp>
      <p:sp>
        <p:nvSpPr>
          <p:cNvPr id="13" name="Retângulo: Cantos Arredondados 61">
            <a:extLst>
              <a:ext uri="{FF2B5EF4-FFF2-40B4-BE49-F238E27FC236}">
                <a16:creationId xmlns:a16="http://schemas.microsoft.com/office/drawing/2014/main" id="{DCBC5D20-BA53-27FF-3A2F-DC0A2541B703}"/>
              </a:ext>
            </a:extLst>
          </p:cNvPr>
          <p:cNvSpPr/>
          <p:nvPr/>
        </p:nvSpPr>
        <p:spPr>
          <a:xfrm>
            <a:off x="5801359" y="3749378"/>
            <a:ext cx="2168756" cy="472306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>
                <a:solidFill>
                  <a:schemeClr val="tx1"/>
                </a:solidFill>
                <a:latin typeface="AMX" pitchFamily="2" charset="77"/>
              </a:rPr>
              <a:t>R$ 90,00</a:t>
            </a:r>
          </a:p>
        </p:txBody>
      </p:sp>
      <p:sp>
        <p:nvSpPr>
          <p:cNvPr id="14" name="Retângulo: Cantos Arredondados 61">
            <a:extLst>
              <a:ext uri="{FF2B5EF4-FFF2-40B4-BE49-F238E27FC236}">
                <a16:creationId xmlns:a16="http://schemas.microsoft.com/office/drawing/2014/main" id="{6F4FF9E2-F77A-6D98-E872-10423036F477}"/>
              </a:ext>
            </a:extLst>
          </p:cNvPr>
          <p:cNvSpPr/>
          <p:nvPr/>
        </p:nvSpPr>
        <p:spPr>
          <a:xfrm>
            <a:off x="3543016" y="4277404"/>
            <a:ext cx="2214799" cy="47230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>
                <a:solidFill>
                  <a:srgbClr val="FFC000"/>
                </a:solidFill>
                <a:latin typeface="AMX" pitchFamily="2" charset="77"/>
              </a:rPr>
              <a:t>PACOTE ADICIONAL DE DADOS 200GB</a:t>
            </a:r>
          </a:p>
        </p:txBody>
      </p:sp>
      <p:sp>
        <p:nvSpPr>
          <p:cNvPr id="15" name="Retângulo: Cantos Arredondados 61">
            <a:extLst>
              <a:ext uri="{FF2B5EF4-FFF2-40B4-BE49-F238E27FC236}">
                <a16:creationId xmlns:a16="http://schemas.microsoft.com/office/drawing/2014/main" id="{6874C64F-3E44-C2D0-B562-3BDAAA27ECFF}"/>
              </a:ext>
            </a:extLst>
          </p:cNvPr>
          <p:cNvSpPr/>
          <p:nvPr/>
        </p:nvSpPr>
        <p:spPr>
          <a:xfrm>
            <a:off x="5790471" y="4277404"/>
            <a:ext cx="2168756" cy="472306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>
                <a:solidFill>
                  <a:schemeClr val="tx1"/>
                </a:solidFill>
                <a:latin typeface="AMX" pitchFamily="2" charset="77"/>
              </a:rPr>
              <a:t>R$ 120,00</a:t>
            </a:r>
          </a:p>
        </p:txBody>
      </p:sp>
      <p:sp>
        <p:nvSpPr>
          <p:cNvPr id="16" name="Retângulo: Cantos Arredondados 61">
            <a:extLst>
              <a:ext uri="{FF2B5EF4-FFF2-40B4-BE49-F238E27FC236}">
                <a16:creationId xmlns:a16="http://schemas.microsoft.com/office/drawing/2014/main" id="{3F65C76A-8460-F069-8C8D-BC17BE6FE818}"/>
              </a:ext>
            </a:extLst>
          </p:cNvPr>
          <p:cNvSpPr/>
          <p:nvPr/>
        </p:nvSpPr>
        <p:spPr>
          <a:xfrm>
            <a:off x="3566038" y="4832722"/>
            <a:ext cx="2214799" cy="47230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>
                <a:solidFill>
                  <a:srgbClr val="FFC000"/>
                </a:solidFill>
                <a:latin typeface="AMX" pitchFamily="2" charset="77"/>
              </a:rPr>
              <a:t>PACOTE ADICIONAL DE DADOS 300GB</a:t>
            </a:r>
          </a:p>
        </p:txBody>
      </p:sp>
      <p:sp>
        <p:nvSpPr>
          <p:cNvPr id="17" name="Retângulo: Cantos Arredondados 61">
            <a:extLst>
              <a:ext uri="{FF2B5EF4-FFF2-40B4-BE49-F238E27FC236}">
                <a16:creationId xmlns:a16="http://schemas.microsoft.com/office/drawing/2014/main" id="{E79D203D-050D-4AE3-4BE9-A9D63BC648C1}"/>
              </a:ext>
            </a:extLst>
          </p:cNvPr>
          <p:cNvSpPr/>
          <p:nvPr/>
        </p:nvSpPr>
        <p:spPr>
          <a:xfrm>
            <a:off x="5813493" y="4832722"/>
            <a:ext cx="2168756" cy="472306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>
                <a:solidFill>
                  <a:schemeClr val="tx1"/>
                </a:solidFill>
                <a:latin typeface="AMX" pitchFamily="2" charset="77"/>
              </a:rPr>
              <a:t>R$ 200,00</a:t>
            </a:r>
          </a:p>
        </p:txBody>
      </p:sp>
      <p:sp>
        <p:nvSpPr>
          <p:cNvPr id="18" name="Retângulo: Cantos Arredondados 61">
            <a:extLst>
              <a:ext uri="{FF2B5EF4-FFF2-40B4-BE49-F238E27FC236}">
                <a16:creationId xmlns:a16="http://schemas.microsoft.com/office/drawing/2014/main" id="{07647E92-E2E1-79EF-9142-E5BACD4133E4}"/>
              </a:ext>
            </a:extLst>
          </p:cNvPr>
          <p:cNvSpPr/>
          <p:nvPr/>
        </p:nvSpPr>
        <p:spPr>
          <a:xfrm>
            <a:off x="3543016" y="5382520"/>
            <a:ext cx="2214799" cy="472306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>
                <a:solidFill>
                  <a:srgbClr val="FFC000"/>
                </a:solidFill>
                <a:latin typeface="AMX" pitchFamily="2" charset="77"/>
              </a:rPr>
              <a:t>PACOTE ADICIONAL DE DADOS 500GB</a:t>
            </a:r>
          </a:p>
        </p:txBody>
      </p:sp>
      <p:sp>
        <p:nvSpPr>
          <p:cNvPr id="19" name="Retângulo: Cantos Arredondados 61">
            <a:extLst>
              <a:ext uri="{FF2B5EF4-FFF2-40B4-BE49-F238E27FC236}">
                <a16:creationId xmlns:a16="http://schemas.microsoft.com/office/drawing/2014/main" id="{E1716351-035C-D8C6-F14A-65627A37782E}"/>
              </a:ext>
            </a:extLst>
          </p:cNvPr>
          <p:cNvSpPr/>
          <p:nvPr/>
        </p:nvSpPr>
        <p:spPr>
          <a:xfrm>
            <a:off x="5790471" y="5382520"/>
            <a:ext cx="2168756" cy="472306"/>
          </a:xfrm>
          <a:prstGeom prst="roundRect">
            <a:avLst/>
          </a:prstGeom>
          <a:solidFill>
            <a:schemeClr val="bg1"/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>
                <a:solidFill>
                  <a:schemeClr val="tx1"/>
                </a:solidFill>
                <a:latin typeface="AMX" pitchFamily="2" charset="77"/>
              </a:rPr>
              <a:t>R$ 300,00</a:t>
            </a:r>
          </a:p>
        </p:txBody>
      </p:sp>
    </p:spTree>
    <p:extLst>
      <p:ext uri="{BB962C8B-B14F-4D97-AF65-F5344CB8AC3E}">
        <p14:creationId xmlns:p14="http://schemas.microsoft.com/office/powerpoint/2010/main" val="1556775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BC6C8EA7-9709-44E9-95F4-3DBDC8AAB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8F6A461B-5773-4F94-4199-9CC32343A905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4" imgW="395" imgH="396" progId="TCLayout.ActiveDocument.1">
                  <p:embed/>
                </p:oleObj>
              </mc:Choice>
              <mc:Fallback>
                <p:oleObj name="Slide do think-cell" r:id="rId4" imgW="395" imgH="396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F6A461B-5773-4F94-4199-9CC32343A9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oogle Shape;56;p3">
            <a:extLst>
              <a:ext uri="{FF2B5EF4-FFF2-40B4-BE49-F238E27FC236}">
                <a16:creationId xmlns:a16="http://schemas.microsoft.com/office/drawing/2014/main" id="{EFFC96A5-2B74-F49E-FCE1-3856B8147F12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9915989" y="0"/>
            <a:ext cx="2185139" cy="51014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8A5F38FA-97D9-FE0D-7299-1ABE9F66C763}"/>
              </a:ext>
            </a:extLst>
          </p:cNvPr>
          <p:cNvSpPr txBox="1">
            <a:spLocks/>
          </p:cNvSpPr>
          <p:nvPr/>
        </p:nvSpPr>
        <p:spPr>
          <a:xfrm>
            <a:off x="492125" y="130727"/>
            <a:ext cx="7841984" cy="488508"/>
          </a:xfrm>
          <a:prstGeom prst="rect">
            <a:avLst/>
          </a:prstGeom>
        </p:spPr>
        <p:txBody>
          <a:bodyPr spcFirstLastPara="1" vert="horz" wrap="square" lIns="0" tIns="51984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" marR="2540" lvl="0">
              <a:lnSpc>
                <a:spcPts val="3002"/>
              </a:lnSpc>
              <a:spcBef>
                <a:spcPts val="409"/>
              </a:spcBef>
              <a:defRPr/>
            </a:pPr>
            <a:r>
              <a:rPr lang="pt-BR" sz="2400" b="1" kern="0" spc="-6" dirty="0">
                <a:solidFill>
                  <a:srgbClr val="C00000"/>
                </a:solidFill>
                <a:latin typeface="AMX" pitchFamily="2" charset="0"/>
              </a:rPr>
              <a:t>Claro Internet Móvel 5G (FWA)</a:t>
            </a:r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9E5202A5-2E9C-B6B2-96F1-2F4D8DDC69A1}"/>
              </a:ext>
            </a:extLst>
          </p:cNvPr>
          <p:cNvCxnSpPr>
            <a:cxnSpLocks/>
          </p:cNvCxnSpPr>
          <p:nvPr/>
        </p:nvCxnSpPr>
        <p:spPr>
          <a:xfrm>
            <a:off x="287897" y="167592"/>
            <a:ext cx="0" cy="414778"/>
          </a:xfrm>
          <a:prstGeom prst="line">
            <a:avLst/>
          </a:prstGeom>
          <a:ln w="57150">
            <a:solidFill>
              <a:srgbClr val="53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F77C913C-BAFD-449A-0BAD-4B6EBF5B4BA6}"/>
              </a:ext>
            </a:extLst>
          </p:cNvPr>
          <p:cNvSpPr txBox="1"/>
          <p:nvPr/>
        </p:nvSpPr>
        <p:spPr>
          <a:xfrm>
            <a:off x="154346" y="668734"/>
            <a:ext cx="11367286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C00000"/>
                </a:solidFill>
                <a:latin typeface="AMX" pitchFamily="2" charset="0"/>
                <a:cs typeface="Calibri" panose="020F0502020204030204" pitchFamily="34" charset="0"/>
              </a:rPr>
              <a:t>CANCELAMENTO E MULTA DO PLANO</a:t>
            </a:r>
          </a:p>
          <a:p>
            <a:endParaRPr lang="pt-BR" sz="1400" b="1" dirty="0">
              <a:solidFill>
                <a:srgbClr val="C00000"/>
              </a:solidFill>
              <a:latin typeface="AMX" pitchFamily="2" charset="0"/>
              <a:cs typeface="Calibri" panose="020F0502020204030204" pitchFamily="34" charset="0"/>
            </a:endParaRPr>
          </a:p>
          <a:p>
            <a:r>
              <a:rPr lang="pt-BR" sz="1400" b="1" dirty="0">
                <a:latin typeface="AMX" pitchFamily="2" charset="0"/>
              </a:rPr>
              <a:t>O CLIENTE PODERÁ REALIZAR O CANCELAMENTO TOTAL OU PARCIAL DAS LINHAS SUJEITO A MULTA CONTRATUTAL.</a:t>
            </a:r>
            <a:endParaRPr lang="pt-BR" sz="1400" dirty="0">
              <a:latin typeface="AMX" pitchFamily="2" charset="0"/>
            </a:endParaRPr>
          </a:p>
          <a:p>
            <a:endParaRPr lang="pt-BR" sz="1400" b="1" dirty="0">
              <a:solidFill>
                <a:srgbClr val="C00000"/>
              </a:solidFill>
              <a:latin typeface="AMX" pitchFamily="2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</a:rPr>
              <a:t>O Plano de Internet Empresa segue as regras de multa do </a:t>
            </a:r>
            <a:r>
              <a:rPr lang="pt-BR" sz="1400" b="1" dirty="0">
                <a:latin typeface="AMX" pitchFamily="2" charset="0"/>
              </a:rPr>
              <a:t>segmento PME</a:t>
            </a:r>
            <a:r>
              <a:rPr lang="pt-BR" sz="1400" dirty="0">
                <a:latin typeface="AMX" pitchFamily="2" charset="0"/>
              </a:rPr>
              <a:t> conforme regras de Contrato de Permanência obrigatório. </a:t>
            </a:r>
          </a:p>
          <a:p>
            <a:r>
              <a:rPr lang="pt-BR" sz="1400" dirty="0">
                <a:latin typeface="AMX" pitchFamily="2" charset="0"/>
              </a:rPr>
              <a:t> </a:t>
            </a:r>
          </a:p>
          <a:p>
            <a:r>
              <a:rPr lang="pt-BR" sz="1400" dirty="0">
                <a:latin typeface="AMX" pitchFamily="2" charset="0"/>
              </a:rPr>
              <a:t>Segue resumo: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MX" pitchFamily="2" charset="0"/>
              </a:rPr>
              <a:t>Cancelamento de linhas – total ou parcial &gt; caso esteja dentro do período de carência, o valor da multa será de R$ 50 reais por linha e multiplicar pelos meses restantes para o final do compromisso.</a:t>
            </a:r>
          </a:p>
          <a:p>
            <a:r>
              <a:rPr lang="pt-BR" sz="1400" dirty="0">
                <a:latin typeface="AMX" pitchFamily="2" charset="0"/>
              </a:rPr>
              <a:t>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1400" dirty="0" err="1">
                <a:latin typeface="AMX" pitchFamily="2" charset="0"/>
              </a:rPr>
              <a:t>Downgrade</a:t>
            </a:r>
            <a:r>
              <a:rPr lang="pt-BR" sz="1400" dirty="0">
                <a:latin typeface="AMX" pitchFamily="2" charset="0"/>
              </a:rPr>
              <a:t> de valores – 50% do valor reduzido por linha e multiplicar pelos meses restantes para o final do compromisso.</a:t>
            </a:r>
          </a:p>
          <a:p>
            <a:endParaRPr lang="pt-BR" sz="1400" b="1" dirty="0">
              <a:solidFill>
                <a:srgbClr val="C00000"/>
              </a:solidFill>
              <a:latin typeface="AMX" pitchFamily="2" charset="0"/>
              <a:cs typeface="Calibri" panose="020F0502020204030204" pitchFamily="34" charset="0"/>
            </a:endParaRPr>
          </a:p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391EA97-9F48-8DD7-4693-898121CE727F}"/>
              </a:ext>
            </a:extLst>
          </p:cNvPr>
          <p:cNvSpPr txBox="1"/>
          <p:nvPr/>
        </p:nvSpPr>
        <p:spPr>
          <a:xfrm>
            <a:off x="154346" y="3191935"/>
            <a:ext cx="1136728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C00000"/>
                </a:solidFill>
                <a:latin typeface="AMX" pitchFamily="2" charset="0"/>
                <a:cs typeface="Calibri" panose="020F0502020204030204" pitchFamily="34" charset="0"/>
              </a:rPr>
              <a:t>CANCELAMENTO E MULTA DO EQUIPAMENTO</a:t>
            </a:r>
          </a:p>
          <a:p>
            <a:endParaRPr lang="pt-BR" sz="1400" b="1" dirty="0">
              <a:solidFill>
                <a:srgbClr val="C00000"/>
              </a:solidFill>
              <a:latin typeface="AMX" pitchFamily="2" charset="0"/>
              <a:cs typeface="Calibri" panose="020F0502020204030204" pitchFamily="34" charset="0"/>
            </a:endParaRPr>
          </a:p>
          <a:p>
            <a:pPr lvl="0"/>
            <a:r>
              <a:rPr lang="pt-BR" sz="1400" dirty="0">
                <a:latin typeface="AMX" pitchFamily="2" charset="0"/>
              </a:rPr>
              <a:t>Devolução </a:t>
            </a:r>
            <a:r>
              <a:rPr lang="pt-BR" sz="1400" b="1" dirty="0">
                <a:latin typeface="AMX" pitchFamily="2" charset="0"/>
              </a:rPr>
              <a:t>por falta de cobertura</a:t>
            </a:r>
            <a:r>
              <a:rPr lang="pt-BR" sz="1400" dirty="0">
                <a:latin typeface="AMX" pitchFamily="2" charset="0"/>
              </a:rPr>
              <a:t> será o prazo de 15 dias corridos após o recebimento do equipamento;</a:t>
            </a:r>
          </a:p>
          <a:p>
            <a:pPr lvl="0"/>
            <a:endParaRPr lang="pt-BR" sz="1400" dirty="0">
              <a:latin typeface="AMX" pitchFamily="2" charset="0"/>
            </a:endParaRPr>
          </a:p>
          <a:p>
            <a:pPr lvl="0"/>
            <a:r>
              <a:rPr lang="pt-BR" sz="1400" dirty="0">
                <a:latin typeface="AMX" pitchFamily="2" charset="0"/>
              </a:rPr>
              <a:t>Estorno via fatura e via cartão de crédito é realizado pelo time do Suporte à Vendas;</a:t>
            </a:r>
          </a:p>
          <a:p>
            <a:pPr lvl="0"/>
            <a:endParaRPr lang="pt-BR" sz="1400" dirty="0">
              <a:latin typeface="AMX" pitchFamily="2" charset="0"/>
            </a:endParaRPr>
          </a:p>
          <a:p>
            <a:pPr lvl="0"/>
            <a:r>
              <a:rPr lang="pt-BR" sz="1400" b="1" dirty="0">
                <a:latin typeface="AMX" pitchFamily="2" charset="0"/>
              </a:rPr>
              <a:t>Cenário 1:</a:t>
            </a:r>
            <a:r>
              <a:rPr lang="pt-BR" sz="1400" dirty="0">
                <a:latin typeface="AMX" pitchFamily="2" charset="0"/>
              </a:rPr>
              <a:t> quando o cliente identificou de imediato </a:t>
            </a:r>
            <a:r>
              <a:rPr lang="pt-BR" sz="1400" b="1" dirty="0">
                <a:latin typeface="AMX" pitchFamily="2" charset="0"/>
              </a:rPr>
              <a:t>a não cobertura de sinal:</a:t>
            </a:r>
            <a:r>
              <a:rPr lang="pt-BR" sz="1400" dirty="0">
                <a:latin typeface="AMX" pitchFamily="2" charset="0"/>
              </a:rPr>
              <a:t> </a:t>
            </a:r>
          </a:p>
          <a:p>
            <a:r>
              <a:rPr lang="pt-BR" sz="1400" dirty="0">
                <a:latin typeface="AMX" pitchFamily="2" charset="0"/>
              </a:rPr>
              <a:t>Não precisa abrir chamado para engenharia avaliar o sinal, vendedor/atendente pode seguir com o cancelamento (sem multa e com devolução do dinheiro do aparelho).</a:t>
            </a:r>
          </a:p>
          <a:p>
            <a:endParaRPr lang="pt-BR" sz="1400" dirty="0">
              <a:latin typeface="AMX" pitchFamily="2" charset="0"/>
            </a:endParaRPr>
          </a:p>
          <a:p>
            <a:pPr lvl="0"/>
            <a:r>
              <a:rPr lang="pt-BR" sz="1400" b="1" dirty="0">
                <a:latin typeface="AMX" pitchFamily="2" charset="0"/>
              </a:rPr>
              <a:t>Cenário 2:</a:t>
            </a:r>
            <a:r>
              <a:rPr lang="pt-BR" sz="1400" dirty="0">
                <a:latin typeface="AMX" pitchFamily="2" charset="0"/>
              </a:rPr>
              <a:t> quando o cliente identificar uma oscilação de sinal:</a:t>
            </a:r>
          </a:p>
          <a:p>
            <a:r>
              <a:rPr lang="pt-BR" sz="1400" dirty="0">
                <a:latin typeface="AMX" pitchFamily="2" charset="0"/>
              </a:rPr>
              <a:t>Abertura de chamado via Atendimento/Engenharia (Checklist técnico – processo interno Pós Venda).</a:t>
            </a:r>
          </a:p>
          <a:p>
            <a:r>
              <a:rPr lang="pt-BR" sz="1400" dirty="0">
                <a:latin typeface="AMX" pitchFamily="2" charset="0"/>
              </a:rPr>
              <a:t> </a:t>
            </a:r>
          </a:p>
          <a:p>
            <a:pPr lvl="0"/>
            <a:r>
              <a:rPr lang="pt-BR" sz="1400" b="1" dirty="0">
                <a:latin typeface="AMX" pitchFamily="2" charset="0"/>
              </a:rPr>
              <a:t>Cenário 3:</a:t>
            </a:r>
            <a:r>
              <a:rPr lang="pt-BR" sz="1400" dirty="0">
                <a:latin typeface="AMX" pitchFamily="2" charset="0"/>
              </a:rPr>
              <a:t> processo atual:</a:t>
            </a:r>
          </a:p>
          <a:p>
            <a:r>
              <a:rPr lang="pt-BR" sz="1400" dirty="0">
                <a:latin typeface="AMX" pitchFamily="2" charset="0"/>
              </a:rPr>
              <a:t>Cliente poderá cancelar dentro do prazo de 7 dias para cenários abaixo:</a:t>
            </a:r>
          </a:p>
          <a:p>
            <a:r>
              <a:rPr lang="pt-BR" sz="1400" b="1" dirty="0">
                <a:latin typeface="AMX" pitchFamily="2" charset="0"/>
              </a:rPr>
              <a:t>Aparelho com defeito / erro de pedido/ Desistência do pedido;</a:t>
            </a:r>
            <a:endParaRPr lang="pt-BR" sz="1400" dirty="0">
              <a:latin typeface="AMX" pitchFamily="2" charset="0"/>
            </a:endParaRPr>
          </a:p>
          <a:p>
            <a:endParaRPr lang="pt-BR" sz="1400" b="1" dirty="0">
              <a:solidFill>
                <a:srgbClr val="C00000"/>
              </a:solidFill>
              <a:latin typeface="AMX" pitchFamily="2" charset="0"/>
              <a:cs typeface="Calibri" panose="020F050202020403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4188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0CB7A07D-53F9-1C19-94DE-29B614566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39">
            <a:extLst>
              <a:ext uri="{FF2B5EF4-FFF2-40B4-BE49-F238E27FC236}">
                <a16:creationId xmlns:a16="http://schemas.microsoft.com/office/drawing/2014/main" id="{BC5522C5-C2AA-86AE-6AE7-DF572FFD6C65}"/>
              </a:ext>
            </a:extLst>
          </p:cNvPr>
          <p:cNvSpPr txBox="1"/>
          <p:nvPr/>
        </p:nvSpPr>
        <p:spPr>
          <a:xfrm>
            <a:off x="132575" y="100208"/>
            <a:ext cx="996286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1" i="0" u="none" strike="noStrike" cap="none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" marR="2540">
              <a:lnSpc>
                <a:spcPts val="3002"/>
              </a:lnSpc>
              <a:spcBef>
                <a:spcPts val="409"/>
              </a:spcBef>
              <a:defRPr/>
            </a:pPr>
            <a:r>
              <a:rPr lang="pt-BR" sz="2700" kern="0" spc="-6" dirty="0">
                <a:solidFill>
                  <a:srgbClr val="C00000"/>
                </a:solidFill>
                <a:latin typeface="AMX" pitchFamily="2" charset="0"/>
              </a:rPr>
              <a:t> Claro Internet Móvel 5G (FWA)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B322919-E06C-69F0-F06B-840D82209FD5}"/>
              </a:ext>
            </a:extLst>
          </p:cNvPr>
          <p:cNvCxnSpPr>
            <a:cxnSpLocks/>
          </p:cNvCxnSpPr>
          <p:nvPr/>
        </p:nvCxnSpPr>
        <p:spPr>
          <a:xfrm>
            <a:off x="219660" y="131346"/>
            <a:ext cx="0" cy="414778"/>
          </a:xfrm>
          <a:prstGeom prst="line">
            <a:avLst/>
          </a:prstGeom>
          <a:ln w="57150">
            <a:solidFill>
              <a:srgbClr val="53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F300536-DE12-5819-C65B-9C0C3F75DA9F}"/>
              </a:ext>
            </a:extLst>
          </p:cNvPr>
          <p:cNvSpPr txBox="1"/>
          <p:nvPr/>
        </p:nvSpPr>
        <p:spPr>
          <a:xfrm>
            <a:off x="1286460" y="1025517"/>
            <a:ext cx="4689797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>
                <a:latin typeface="AMX" panose="020B0604020202020204"/>
                <a:cs typeface="Calibri" panose="020F0502020204030204" pitchFamily="34" charset="0"/>
              </a:rPr>
              <a:t>MECÂNICA DE ATIVAÇÃO CPC </a:t>
            </a:r>
          </a:p>
          <a:p>
            <a:r>
              <a:rPr lang="pt-BR" b="1" dirty="0">
                <a:latin typeface="AMX" panose="020B0604020202020204"/>
              </a:rPr>
              <a:t> </a:t>
            </a:r>
            <a:endParaRPr lang="pt-BR" dirty="0">
              <a:latin typeface="AMX" panose="020B0604020202020204"/>
            </a:endParaRPr>
          </a:p>
          <a:p>
            <a:r>
              <a:rPr lang="pt-BR" b="1" dirty="0"/>
              <a:t> </a:t>
            </a:r>
          </a:p>
          <a:p>
            <a:endParaRPr lang="pt-BR" b="1" dirty="0"/>
          </a:p>
          <a:p>
            <a:endParaRPr lang="pt-BR" b="1" dirty="0">
              <a:latin typeface="AMX" panose="020B0604020202020204"/>
            </a:endParaRPr>
          </a:p>
          <a:p>
            <a:endParaRPr lang="pt-BR" b="1" dirty="0">
              <a:latin typeface="AMX" panose="020B0604020202020204"/>
            </a:endParaRPr>
          </a:p>
          <a:p>
            <a:endParaRPr lang="pt-BR" b="1" dirty="0">
              <a:latin typeface="AMX" panose="020B0604020202020204"/>
            </a:endParaRPr>
          </a:p>
          <a:p>
            <a:endParaRPr lang="pt-BR" b="1" dirty="0">
              <a:latin typeface="AMX" panose="020B0604020202020204"/>
            </a:endParaRPr>
          </a:p>
          <a:p>
            <a:endParaRPr lang="pt-BR" b="1" dirty="0">
              <a:latin typeface="AMX" panose="020B0604020202020204"/>
            </a:endParaRPr>
          </a:p>
          <a:p>
            <a:endParaRPr lang="pt-B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86D8DDC7-0C0F-6EB6-CE8C-E1E798F438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624048"/>
              </p:ext>
            </p:extLst>
          </p:nvPr>
        </p:nvGraphicFramePr>
        <p:xfrm>
          <a:off x="1069684" y="1588682"/>
          <a:ext cx="388620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3886052" imgH="5028936" progId="AcroExch.Document.DC">
                  <p:embed/>
                </p:oleObj>
              </mc:Choice>
              <mc:Fallback>
                <p:oleObj name="Acrobat Document" r:id="rId3" imgW="3886052" imgH="5028936" progId="AcroExch.Document.DC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86D8DDC7-0C0F-6EB6-CE8C-E1E798F438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69684" y="1588682"/>
                        <a:ext cx="3886200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A2BF4F-1DC1-BD4D-7DC5-19DC898A8185}"/>
              </a:ext>
            </a:extLst>
          </p:cNvPr>
          <p:cNvSpPr txBox="1"/>
          <p:nvPr/>
        </p:nvSpPr>
        <p:spPr>
          <a:xfrm>
            <a:off x="6696661" y="1025517"/>
            <a:ext cx="468979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b="1" dirty="0">
                <a:latin typeface="AMX" panose="020B0604020202020204"/>
                <a:cs typeface="Calibri" panose="020F0502020204030204" pitchFamily="34" charset="0"/>
              </a:rPr>
              <a:t>MECÂNICA DE ATIVAÇÃO SOLAR </a:t>
            </a:r>
          </a:p>
          <a:p>
            <a:r>
              <a:rPr lang="pt-BR" b="1" dirty="0">
                <a:latin typeface="AMX" panose="020B0604020202020204"/>
              </a:rPr>
              <a:t> </a:t>
            </a:r>
            <a:endParaRPr lang="pt-BR" dirty="0">
              <a:latin typeface="AMX" panose="020B0604020202020204"/>
            </a:endParaRPr>
          </a:p>
          <a:p>
            <a:endParaRPr lang="pt-BR" b="1" dirty="0"/>
          </a:p>
          <a:p>
            <a:endParaRPr lang="pt-BR" b="1" dirty="0">
              <a:latin typeface="AMX" panose="020B0604020202020204"/>
            </a:endParaRPr>
          </a:p>
          <a:p>
            <a:endParaRPr lang="pt-BR" b="1" dirty="0">
              <a:latin typeface="AMX" panose="020B0604020202020204"/>
            </a:endParaRPr>
          </a:p>
          <a:p>
            <a:endParaRPr lang="pt-BR" b="1" dirty="0">
              <a:latin typeface="AMX" panose="020B0604020202020204"/>
            </a:endParaRPr>
          </a:p>
          <a:p>
            <a:endParaRPr lang="pt-BR" b="1" dirty="0">
              <a:latin typeface="AMX" panose="020B0604020202020204"/>
            </a:endParaRPr>
          </a:p>
          <a:p>
            <a:endParaRPr lang="pt-BR" b="1" dirty="0">
              <a:latin typeface="AMX" panose="020B0604020202020204"/>
            </a:endParaRPr>
          </a:p>
          <a:p>
            <a:endParaRPr lang="pt-B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C95736AA-35BD-0523-742B-78075DBA04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7519925"/>
              </p:ext>
            </p:extLst>
          </p:nvPr>
        </p:nvGraphicFramePr>
        <p:xfrm>
          <a:off x="6602201" y="2128737"/>
          <a:ext cx="3778250" cy="4489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5" imgW="3777942" imgH="5346465" progId="AcroExch.Document.DC">
                  <p:embed/>
                </p:oleObj>
              </mc:Choice>
              <mc:Fallback>
                <p:oleObj name="Acrobat Document" r:id="rId5" imgW="3777942" imgH="5346465" progId="AcroExch.Document.DC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C95736AA-35BD-0523-742B-78075DBA04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02201" y="2128737"/>
                        <a:ext cx="3778250" cy="4489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oogle Shape;56;p3">
            <a:extLst>
              <a:ext uri="{FF2B5EF4-FFF2-40B4-BE49-F238E27FC236}">
                <a16:creationId xmlns:a16="http://schemas.microsoft.com/office/drawing/2014/main" id="{93B123FF-FC2C-B7F4-18F9-BF1DE7EEA271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9841629" y="6347856"/>
            <a:ext cx="2185139" cy="510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883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8DA77175-5180-9658-F44B-A71DCD52C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6;p3">
            <a:extLst>
              <a:ext uri="{FF2B5EF4-FFF2-40B4-BE49-F238E27FC236}">
                <a16:creationId xmlns:a16="http://schemas.microsoft.com/office/drawing/2014/main" id="{3A3FC217-2DCA-A691-CB11-C6C51714835B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9908588" y="132183"/>
            <a:ext cx="2185139" cy="5101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39">
            <a:extLst>
              <a:ext uri="{FF2B5EF4-FFF2-40B4-BE49-F238E27FC236}">
                <a16:creationId xmlns:a16="http://schemas.microsoft.com/office/drawing/2014/main" id="{4DFA0B20-5423-BB92-85F4-919445B9AB98}"/>
              </a:ext>
            </a:extLst>
          </p:cNvPr>
          <p:cNvSpPr txBox="1"/>
          <p:nvPr/>
        </p:nvSpPr>
        <p:spPr>
          <a:xfrm>
            <a:off x="132575" y="100208"/>
            <a:ext cx="996286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1" i="0" u="none" strike="noStrike" cap="none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" marR="2540">
              <a:lnSpc>
                <a:spcPts val="3002"/>
              </a:lnSpc>
              <a:spcBef>
                <a:spcPts val="409"/>
              </a:spcBef>
              <a:defRPr/>
            </a:pPr>
            <a:r>
              <a:rPr lang="pt-BR" sz="2700" kern="0" spc="-6" dirty="0">
                <a:solidFill>
                  <a:srgbClr val="C00000"/>
                </a:solidFill>
                <a:latin typeface="AMX" pitchFamily="2" charset="0"/>
              </a:rPr>
              <a:t> Claro Internet Móvel 5G (FWA)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D5A21ADD-0B14-4267-BFC4-3988E8D35588}"/>
              </a:ext>
            </a:extLst>
          </p:cNvPr>
          <p:cNvCxnSpPr>
            <a:cxnSpLocks/>
          </p:cNvCxnSpPr>
          <p:nvPr/>
        </p:nvCxnSpPr>
        <p:spPr>
          <a:xfrm>
            <a:off x="219660" y="131346"/>
            <a:ext cx="0" cy="414778"/>
          </a:xfrm>
          <a:prstGeom prst="line">
            <a:avLst/>
          </a:prstGeom>
          <a:ln w="57150">
            <a:solidFill>
              <a:srgbClr val="53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FCE9CA4-B7E7-BA5D-5826-880F6209FE47}"/>
              </a:ext>
            </a:extLst>
          </p:cNvPr>
          <p:cNvSpPr txBox="1"/>
          <p:nvPr/>
        </p:nvSpPr>
        <p:spPr>
          <a:xfrm>
            <a:off x="219660" y="707392"/>
            <a:ext cx="113672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  <a:latin typeface="AMX" panose="020B0604020202020204"/>
                <a:cs typeface="Calibri" panose="020F0502020204030204" pitchFamily="34" charset="0"/>
              </a:rPr>
              <a:t>ANEXOS </a:t>
            </a:r>
            <a:endParaRPr lang="pt-BR" dirty="0"/>
          </a:p>
          <a:p>
            <a:pPr algn="just">
              <a:buNone/>
            </a:pPr>
            <a:r>
              <a:rPr lang="pt-BR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pt-BR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0FD9475-4DE4-9FA8-6ABE-34111C973857}"/>
              </a:ext>
            </a:extLst>
          </p:cNvPr>
          <p:cNvSpPr txBox="1"/>
          <p:nvPr/>
        </p:nvSpPr>
        <p:spPr>
          <a:xfrm>
            <a:off x="323566" y="960787"/>
            <a:ext cx="29263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400" b="1" dirty="0" err="1">
                <a:latin typeface="AMX" pitchFamily="2" charset="0"/>
              </a:rPr>
              <a:t>Promomemo</a:t>
            </a:r>
            <a:r>
              <a:rPr lang="pt-BR" sz="1400" b="1" dirty="0">
                <a:latin typeface="AMX" pitchFamily="2" charset="0"/>
              </a:rPr>
              <a:t> </a:t>
            </a:r>
            <a:r>
              <a:rPr lang="pt-BR" sz="1400" b="1" dirty="0" err="1">
                <a:latin typeface="AMX" pitchFamily="2" charset="0"/>
              </a:rPr>
              <a:t>Skello</a:t>
            </a:r>
            <a:endParaRPr lang="pt-BR" sz="1400" b="1" dirty="0">
              <a:latin typeface="AMX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E75ADB6-C4F7-A6AA-BFCF-3E62C2BFB6A1}"/>
              </a:ext>
            </a:extLst>
          </p:cNvPr>
          <p:cNvSpPr txBox="1"/>
          <p:nvPr/>
        </p:nvSpPr>
        <p:spPr>
          <a:xfrm>
            <a:off x="3720731" y="954978"/>
            <a:ext cx="38861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pt-BR" sz="1400" b="1" dirty="0" err="1">
                <a:latin typeface="AMX" pitchFamily="2" charset="0"/>
              </a:rPr>
              <a:t>Promomemo</a:t>
            </a:r>
            <a:r>
              <a:rPr lang="pt-BR" sz="1400" b="1" dirty="0">
                <a:latin typeface="AMX" pitchFamily="2" charset="0"/>
              </a:rPr>
              <a:t> Claro Banca</a:t>
            </a:r>
          </a:p>
        </p:txBody>
      </p:sp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D1E26A6E-FE93-1EFE-7628-9CBC6C6BFA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7723318"/>
              </p:ext>
            </p:extLst>
          </p:nvPr>
        </p:nvGraphicFramePr>
        <p:xfrm>
          <a:off x="2652821" y="1225513"/>
          <a:ext cx="9779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4" imgW="832680" imgH="538920" progId="AcroExch.Document.DC">
                  <p:embed/>
                </p:oleObj>
              </mc:Choice>
              <mc:Fallback>
                <p:oleObj name="Acrobat Document" showAsIcon="1" r:id="rId4" imgW="832680" imgH="538920" progId="AcroExch.Document.DC">
                  <p:embed/>
                  <p:pic>
                    <p:nvPicPr>
                      <p:cNvPr id="13" name="Objeto 12">
                        <a:extLst>
                          <a:ext uri="{FF2B5EF4-FFF2-40B4-BE49-F238E27FC236}">
                            <a16:creationId xmlns:a16="http://schemas.microsoft.com/office/drawing/2014/main" id="{D1E26A6E-FE93-1EFE-7628-9CBC6C6BFA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2821" y="1225513"/>
                        <a:ext cx="977900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412DEEED-6E5B-6689-EB73-27A3F6FA0D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7718667"/>
              </p:ext>
            </p:extLst>
          </p:nvPr>
        </p:nvGraphicFramePr>
        <p:xfrm>
          <a:off x="6629030" y="1150750"/>
          <a:ext cx="9779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showAsIcon="1" r:id="rId6" imgW="832680" imgH="538920" progId="AcroExch.Document.DC">
                  <p:embed/>
                </p:oleObj>
              </mc:Choice>
              <mc:Fallback>
                <p:oleObj name="Acrobat Document" showAsIcon="1" r:id="rId6" imgW="832680" imgH="538920" progId="AcroExch.Document.DC">
                  <p:embed/>
                  <p:pic>
                    <p:nvPicPr>
                      <p:cNvPr id="15" name="Objeto 14">
                        <a:extLst>
                          <a:ext uri="{FF2B5EF4-FFF2-40B4-BE49-F238E27FC236}">
                            <a16:creationId xmlns:a16="http://schemas.microsoft.com/office/drawing/2014/main" id="{412DEEED-6E5B-6689-EB73-27A3F6FA0D6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030" y="1150750"/>
                        <a:ext cx="977900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aixaDeTexto 16">
            <a:extLst>
              <a:ext uri="{FF2B5EF4-FFF2-40B4-BE49-F238E27FC236}">
                <a16:creationId xmlns:a16="http://schemas.microsoft.com/office/drawing/2014/main" id="{F8FC0381-4B62-44AF-A88D-A7C61E6BDB89}"/>
              </a:ext>
            </a:extLst>
          </p:cNvPr>
          <p:cNvSpPr txBox="1"/>
          <p:nvPr/>
        </p:nvSpPr>
        <p:spPr>
          <a:xfrm>
            <a:off x="323566" y="2193808"/>
            <a:ext cx="54441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b="1" dirty="0">
                <a:latin typeface="AMX" pitchFamily="2" charset="0"/>
              </a:rPr>
              <a:t>TCO – Termo das Condições da Oferta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8D5B1FB-0DC3-66A1-0645-9619B0C0B4BA}"/>
              </a:ext>
            </a:extLst>
          </p:cNvPr>
          <p:cNvSpPr txBox="1"/>
          <p:nvPr/>
        </p:nvSpPr>
        <p:spPr>
          <a:xfrm>
            <a:off x="459133" y="4172035"/>
            <a:ext cx="3570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b="1" dirty="0">
                <a:latin typeface="AMX" pitchFamily="2" charset="0"/>
              </a:rPr>
              <a:t>Etiqueta Padrão </a:t>
            </a:r>
          </a:p>
          <a:p>
            <a:r>
              <a:rPr lang="pt-BR" sz="1400" b="1" dirty="0">
                <a:latin typeface="AMX" pitchFamily="2" charset="0"/>
              </a:rPr>
              <a:t>Ofertas 200GB 24 meses</a:t>
            </a:r>
          </a:p>
        </p:txBody>
      </p:sp>
      <p:graphicFrame>
        <p:nvGraphicFramePr>
          <p:cNvPr id="19" name="Objeto 18">
            <a:extLst>
              <a:ext uri="{FF2B5EF4-FFF2-40B4-BE49-F238E27FC236}">
                <a16:creationId xmlns:a16="http://schemas.microsoft.com/office/drawing/2014/main" id="{55813BC2-A77C-17EE-14C6-0855FA6D96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613340"/>
              </p:ext>
            </p:extLst>
          </p:nvPr>
        </p:nvGraphicFramePr>
        <p:xfrm>
          <a:off x="1170098" y="2679089"/>
          <a:ext cx="1044130" cy="1315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3777942" imgH="5346465" progId="AcroExch.Document.DC">
                  <p:embed/>
                </p:oleObj>
              </mc:Choice>
              <mc:Fallback>
                <p:oleObj name="Acrobat Document" r:id="rId8" imgW="3777942" imgH="5346465" progId="AcroExch.Document.DC">
                  <p:embed/>
                  <p:pic>
                    <p:nvPicPr>
                      <p:cNvPr id="19" name="Objeto 18">
                        <a:extLst>
                          <a:ext uri="{FF2B5EF4-FFF2-40B4-BE49-F238E27FC236}">
                            <a16:creationId xmlns:a16="http://schemas.microsoft.com/office/drawing/2014/main" id="{55813BC2-A77C-17EE-14C6-0855FA6D96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70098" y="2679089"/>
                        <a:ext cx="1044130" cy="1315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81CAEE09-30BE-4476-E06E-A1AA43917E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512055"/>
              </p:ext>
            </p:extLst>
          </p:nvPr>
        </p:nvGraphicFramePr>
        <p:xfrm>
          <a:off x="814871" y="4798120"/>
          <a:ext cx="1242722" cy="1758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0" imgW="3777942" imgH="5346465" progId="AcroExch.Document.DC">
                  <p:embed/>
                </p:oleObj>
              </mc:Choice>
              <mc:Fallback>
                <p:oleObj name="Acrobat Document" r:id="rId10" imgW="3777942" imgH="5346465" progId="AcroExch.Document.DC">
                  <p:embed/>
                  <p:pic>
                    <p:nvPicPr>
                      <p:cNvPr id="20" name="Objeto 19">
                        <a:extLst>
                          <a:ext uri="{FF2B5EF4-FFF2-40B4-BE49-F238E27FC236}">
                            <a16:creationId xmlns:a16="http://schemas.microsoft.com/office/drawing/2014/main" id="{81CAEE09-30BE-4476-E06E-A1AA43917E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14871" y="4798120"/>
                        <a:ext cx="1242722" cy="1758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aixaDeTexto 20">
            <a:extLst>
              <a:ext uri="{FF2B5EF4-FFF2-40B4-BE49-F238E27FC236}">
                <a16:creationId xmlns:a16="http://schemas.microsoft.com/office/drawing/2014/main" id="{E20BFA88-1326-C59C-26A3-F08EBC874B42}"/>
              </a:ext>
            </a:extLst>
          </p:cNvPr>
          <p:cNvSpPr txBox="1"/>
          <p:nvPr/>
        </p:nvSpPr>
        <p:spPr>
          <a:xfrm>
            <a:off x="2876268" y="4172035"/>
            <a:ext cx="3570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b="1" dirty="0">
                <a:latin typeface="AMX" pitchFamily="2" charset="0"/>
              </a:rPr>
              <a:t>Etiqueta Padrão </a:t>
            </a:r>
          </a:p>
          <a:p>
            <a:r>
              <a:rPr lang="pt-BR" sz="1400" b="1" dirty="0">
                <a:latin typeface="AMX" pitchFamily="2" charset="0"/>
              </a:rPr>
              <a:t>Ofertas 200GB sem fidelização</a:t>
            </a:r>
          </a:p>
        </p:txBody>
      </p:sp>
      <p:graphicFrame>
        <p:nvGraphicFramePr>
          <p:cNvPr id="22" name="Objeto 21">
            <a:extLst>
              <a:ext uri="{FF2B5EF4-FFF2-40B4-BE49-F238E27FC236}">
                <a16:creationId xmlns:a16="http://schemas.microsoft.com/office/drawing/2014/main" id="{098B5DCE-7CFD-50FF-0107-BD3091B4EC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511944"/>
              </p:ext>
            </p:extLst>
          </p:nvPr>
        </p:nvGraphicFramePr>
        <p:xfrm>
          <a:off x="3418850" y="4798120"/>
          <a:ext cx="1242722" cy="1758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2" imgW="3777942" imgH="5346465" progId="AcroExch.Document.DC">
                  <p:embed/>
                </p:oleObj>
              </mc:Choice>
              <mc:Fallback>
                <p:oleObj name="Acrobat Document" r:id="rId12" imgW="3777942" imgH="5346465" progId="AcroExch.Document.DC">
                  <p:embed/>
                  <p:pic>
                    <p:nvPicPr>
                      <p:cNvPr id="22" name="Objeto 21">
                        <a:extLst>
                          <a:ext uri="{FF2B5EF4-FFF2-40B4-BE49-F238E27FC236}">
                            <a16:creationId xmlns:a16="http://schemas.microsoft.com/office/drawing/2014/main" id="{098B5DCE-7CFD-50FF-0107-BD3091B4EC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418850" y="4798120"/>
                        <a:ext cx="1242722" cy="17586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CaixaDeTexto 22">
            <a:extLst>
              <a:ext uri="{FF2B5EF4-FFF2-40B4-BE49-F238E27FC236}">
                <a16:creationId xmlns:a16="http://schemas.microsoft.com/office/drawing/2014/main" id="{3700DAFD-C924-4F19-FFEF-FB6FD168647A}"/>
              </a:ext>
            </a:extLst>
          </p:cNvPr>
          <p:cNvSpPr txBox="1"/>
          <p:nvPr/>
        </p:nvSpPr>
        <p:spPr>
          <a:xfrm>
            <a:off x="9124968" y="4172035"/>
            <a:ext cx="3570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b="1" dirty="0">
                <a:latin typeface="AMX" pitchFamily="2" charset="0"/>
              </a:rPr>
              <a:t>Etiqueta Padrão </a:t>
            </a:r>
          </a:p>
          <a:p>
            <a:r>
              <a:rPr lang="pt-BR" sz="1400" b="1" dirty="0">
                <a:latin typeface="AMX" pitchFamily="2" charset="0"/>
              </a:rPr>
              <a:t>Ofertas 400GB sem fidelização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243F09F-AA96-77C9-DE49-699DE1BB05E8}"/>
              </a:ext>
            </a:extLst>
          </p:cNvPr>
          <p:cNvSpPr txBox="1"/>
          <p:nvPr/>
        </p:nvSpPr>
        <p:spPr>
          <a:xfrm>
            <a:off x="6204259" y="4172035"/>
            <a:ext cx="35706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400" b="1" dirty="0">
                <a:latin typeface="AMX" pitchFamily="2" charset="0"/>
              </a:rPr>
              <a:t>Etiqueta Padrão </a:t>
            </a:r>
          </a:p>
          <a:p>
            <a:r>
              <a:rPr lang="pt-BR" sz="1400" b="1" dirty="0">
                <a:latin typeface="AMX" pitchFamily="2" charset="0"/>
              </a:rPr>
              <a:t>Ofertas 400GB 24 meses</a:t>
            </a:r>
          </a:p>
        </p:txBody>
      </p:sp>
      <p:graphicFrame>
        <p:nvGraphicFramePr>
          <p:cNvPr id="25" name="Objeto 24">
            <a:extLst>
              <a:ext uri="{FF2B5EF4-FFF2-40B4-BE49-F238E27FC236}">
                <a16:creationId xmlns:a16="http://schemas.microsoft.com/office/drawing/2014/main" id="{496FAEAF-1556-B911-BDAB-BEA6706F77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656432"/>
              </p:ext>
            </p:extLst>
          </p:nvPr>
        </p:nvGraphicFramePr>
        <p:xfrm>
          <a:off x="6364208" y="4798120"/>
          <a:ext cx="1242722" cy="1758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3777942" imgH="5346465" progId="AcroExch.Document.DC">
                  <p:embed/>
                </p:oleObj>
              </mc:Choice>
              <mc:Fallback>
                <p:oleObj name="Acrobat Document" r:id="rId14" imgW="3777942" imgH="5346465" progId="AcroExch.Document.DC">
                  <p:embed/>
                  <p:pic>
                    <p:nvPicPr>
                      <p:cNvPr id="25" name="Objeto 24">
                        <a:extLst>
                          <a:ext uri="{FF2B5EF4-FFF2-40B4-BE49-F238E27FC236}">
                            <a16:creationId xmlns:a16="http://schemas.microsoft.com/office/drawing/2014/main" id="{496FAEAF-1556-B911-BDAB-BEA6706F77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364208" y="4798120"/>
                        <a:ext cx="1242722" cy="17586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to 25">
            <a:extLst>
              <a:ext uri="{FF2B5EF4-FFF2-40B4-BE49-F238E27FC236}">
                <a16:creationId xmlns:a16="http://schemas.microsoft.com/office/drawing/2014/main" id="{42212A72-931A-4D53-D881-26A23856BB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174021"/>
              </p:ext>
            </p:extLst>
          </p:nvPr>
        </p:nvGraphicFramePr>
        <p:xfrm>
          <a:off x="9548329" y="4798120"/>
          <a:ext cx="1242722" cy="1758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6" imgW="3777942" imgH="5346465" progId="AcroExch.Document.DC">
                  <p:embed/>
                </p:oleObj>
              </mc:Choice>
              <mc:Fallback>
                <p:oleObj name="Acrobat Document" r:id="rId16" imgW="3777942" imgH="5346465" progId="AcroExch.Document.DC">
                  <p:embed/>
                  <p:pic>
                    <p:nvPicPr>
                      <p:cNvPr id="26" name="Objeto 25">
                        <a:extLst>
                          <a:ext uri="{FF2B5EF4-FFF2-40B4-BE49-F238E27FC236}">
                            <a16:creationId xmlns:a16="http://schemas.microsoft.com/office/drawing/2014/main" id="{42212A72-931A-4D53-D881-26A23856BB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548329" y="4798120"/>
                        <a:ext cx="1242722" cy="17586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12732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>
          <a:extLst>
            <a:ext uri="{FF2B5EF4-FFF2-40B4-BE49-F238E27FC236}">
              <a16:creationId xmlns:a16="http://schemas.microsoft.com/office/drawing/2014/main" id="{621FD2BA-DA78-520D-5791-EB0DC42E1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5">
            <a:extLst>
              <a:ext uri="{FF2B5EF4-FFF2-40B4-BE49-F238E27FC236}">
                <a16:creationId xmlns:a16="http://schemas.microsoft.com/office/drawing/2014/main" id="{67E4161E-8161-D807-AC55-8C145B6E4E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0B0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56;p3">
            <a:extLst>
              <a:ext uri="{FF2B5EF4-FFF2-40B4-BE49-F238E27FC236}">
                <a16:creationId xmlns:a16="http://schemas.microsoft.com/office/drawing/2014/main" id="{673CD042-DE87-6282-E194-E22C7C878062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9707642" y="6132857"/>
            <a:ext cx="2185145" cy="5101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57;g34174fc317e_0_0">
            <a:extLst>
              <a:ext uri="{FF2B5EF4-FFF2-40B4-BE49-F238E27FC236}">
                <a16:creationId xmlns:a16="http://schemas.microsoft.com/office/drawing/2014/main" id="{837BAC96-6087-E453-D1B9-03F3E7B87DA0}"/>
              </a:ext>
            </a:extLst>
          </p:cNvPr>
          <p:cNvSpPr txBox="1"/>
          <p:nvPr/>
        </p:nvSpPr>
        <p:spPr>
          <a:xfrm>
            <a:off x="2838699" y="3090473"/>
            <a:ext cx="6514602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buClr>
                <a:srgbClr val="000000"/>
              </a:buClr>
              <a:buSzPts val="4400"/>
            </a:pPr>
            <a:r>
              <a:rPr lang="pt-BR" sz="3600" b="1" dirty="0">
                <a:solidFill>
                  <a:schemeClr val="lt1"/>
                </a:solidFill>
                <a:latin typeface="AMX"/>
                <a:ea typeface="Arial"/>
                <a:cs typeface="Arial"/>
                <a:sym typeface="Arial"/>
              </a:rPr>
              <a:t>OBRIGADO</a:t>
            </a:r>
            <a:endParaRPr sz="4800" dirty="0">
              <a:solidFill>
                <a:schemeClr val="lt1"/>
              </a:solidFill>
              <a:latin typeface="AMX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8521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6;p3">
            <a:extLst>
              <a:ext uri="{FF2B5EF4-FFF2-40B4-BE49-F238E27FC236}">
                <a16:creationId xmlns:a16="http://schemas.microsoft.com/office/drawing/2014/main" id="{6AD5A7FE-B346-48EE-5FDD-71E37573939C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9787201" y="6021399"/>
            <a:ext cx="2185139" cy="5101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64AE2EE-06D7-2552-99DA-D4D5267F1E0C}"/>
              </a:ext>
            </a:extLst>
          </p:cNvPr>
          <p:cNvSpPr txBox="1"/>
          <p:nvPr/>
        </p:nvSpPr>
        <p:spPr>
          <a:xfrm>
            <a:off x="219660" y="622233"/>
            <a:ext cx="1135621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AMX" pitchFamily="2" charset="0"/>
                <a:ea typeface="MS Mincho" panose="02020609040205080304" pitchFamily="49" charset="-128"/>
                <a:cs typeface="Tahoma" panose="020B0604030504040204" pitchFamily="34" charset="0"/>
              </a:rPr>
              <a:t>FWA (</a:t>
            </a:r>
            <a:r>
              <a:rPr lang="pt-BR" dirty="0" err="1">
                <a:latin typeface="AMX" pitchFamily="2" charset="0"/>
                <a:ea typeface="MS Mincho" panose="02020609040205080304" pitchFamily="49" charset="-128"/>
                <a:cs typeface="Tahoma" panose="020B0604030504040204" pitchFamily="34" charset="0"/>
              </a:rPr>
              <a:t>Fixed</a:t>
            </a:r>
            <a:r>
              <a:rPr lang="pt-BR" dirty="0">
                <a:latin typeface="AMX" pitchFamily="2" charset="0"/>
                <a:ea typeface="MS Mincho" panose="02020609040205080304" pitchFamily="49" charset="-128"/>
                <a:cs typeface="Tahoma" panose="020B0604030504040204" pitchFamily="34" charset="0"/>
              </a:rPr>
              <a:t> Wireless Access) é uma solução de internet que utiliza a rede móvel 4G/5G, mas funciona como banda larga fixa, por meio de um modem instalado no local do cliente.</a:t>
            </a:r>
          </a:p>
          <a:p>
            <a:r>
              <a:rPr lang="pt-BR" dirty="0">
                <a:latin typeface="AMX" panose="020B0604020202020204"/>
              </a:rPr>
              <a:t> </a:t>
            </a:r>
          </a:p>
          <a:p>
            <a:r>
              <a:rPr lang="pt-BR" dirty="0">
                <a:latin typeface="AMX" pitchFamily="2" charset="0"/>
                <a:ea typeface="MS Mincho" panose="02020609040205080304" pitchFamily="49" charset="-128"/>
                <a:cs typeface="Tahoma" panose="020B0604030504040204" pitchFamily="34" charset="0"/>
              </a:rPr>
              <a:t>Ele distribui conexão via Wi‑Fi ou cabo, atende vários dispositivos ao mesmo tempo e pode ser usado como a internet principal do negócio.</a:t>
            </a:r>
          </a:p>
          <a:p>
            <a:endParaRPr lang="pt-BR" dirty="0">
              <a:latin typeface="AMX" pitchFamily="2" charset="0"/>
              <a:ea typeface="MS Mincho" panose="02020609040205080304" pitchFamily="49" charset="-128"/>
              <a:cs typeface="Tahoma" panose="020B0604030504040204" pitchFamily="34" charset="0"/>
            </a:endParaRPr>
          </a:p>
          <a:p>
            <a:r>
              <a:rPr lang="pt-BR" dirty="0">
                <a:latin typeface="AMX" pitchFamily="2" charset="0"/>
                <a:ea typeface="MS Mincho" panose="02020609040205080304" pitchFamily="49" charset="-128"/>
                <a:cs typeface="Tahoma" panose="020B0604030504040204" pitchFamily="34" charset="0"/>
              </a:rPr>
              <a:t>Com o avanço do 5G de alta velocidade, o FWA deixa de ser uma alternativa emergencial e passa a ser um substituto real da banda larga fixa, especialmente para pequenas e médias empresas, suportando uso contínuo e tráfego intenso.</a:t>
            </a:r>
          </a:p>
        </p:txBody>
      </p:sp>
      <p:sp>
        <p:nvSpPr>
          <p:cNvPr id="5" name="CaixaDeTexto 39">
            <a:extLst>
              <a:ext uri="{FF2B5EF4-FFF2-40B4-BE49-F238E27FC236}">
                <a16:creationId xmlns:a16="http://schemas.microsoft.com/office/drawing/2014/main" id="{0C093B23-F784-93E3-42A3-F2660C1E6A98}"/>
              </a:ext>
            </a:extLst>
          </p:cNvPr>
          <p:cNvSpPr txBox="1"/>
          <p:nvPr/>
        </p:nvSpPr>
        <p:spPr>
          <a:xfrm>
            <a:off x="132575" y="100208"/>
            <a:ext cx="996286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1" i="0" u="none" strike="noStrike" cap="none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" marR="2540">
              <a:lnSpc>
                <a:spcPts val="3002"/>
              </a:lnSpc>
              <a:spcBef>
                <a:spcPts val="409"/>
              </a:spcBef>
              <a:defRPr/>
            </a:pPr>
            <a:r>
              <a:rPr lang="pt-BR" sz="2700" kern="0" spc="-6" dirty="0">
                <a:solidFill>
                  <a:srgbClr val="C00000"/>
                </a:solidFill>
                <a:latin typeface="AMX" pitchFamily="2" charset="0"/>
              </a:rPr>
              <a:t> Claro Internet Móvel 5G (FWA)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EEEF3B45-E407-A102-44DA-AB0AB1D6C11A}"/>
              </a:ext>
            </a:extLst>
          </p:cNvPr>
          <p:cNvCxnSpPr>
            <a:cxnSpLocks/>
          </p:cNvCxnSpPr>
          <p:nvPr/>
        </p:nvCxnSpPr>
        <p:spPr>
          <a:xfrm>
            <a:off x="219660" y="131346"/>
            <a:ext cx="0" cy="414778"/>
          </a:xfrm>
          <a:prstGeom prst="line">
            <a:avLst/>
          </a:prstGeom>
          <a:ln w="57150">
            <a:solidFill>
              <a:srgbClr val="53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C52D6A02-DE8F-B2A5-344C-2B207B706625}"/>
              </a:ext>
            </a:extLst>
          </p:cNvPr>
          <p:cNvSpPr txBox="1"/>
          <p:nvPr/>
        </p:nvSpPr>
        <p:spPr>
          <a:xfrm>
            <a:off x="317632" y="3252527"/>
            <a:ext cx="86630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b="1" dirty="0">
              <a:solidFill>
                <a:srgbClr val="C00000"/>
              </a:solidFill>
            </a:endParaRPr>
          </a:p>
          <a:p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OS PRINCIPAIS SETORES E FUNÇÕES PARA APLICAÇÃO DESSES PLANOS SÃO:</a:t>
            </a:r>
          </a:p>
          <a:p>
            <a:pPr algn="ctr"/>
            <a:r>
              <a:rPr lang="pt-BR" dirty="0">
                <a:latin typeface="AMX" pitchFamily="2" charset="0"/>
              </a:rPr>
              <a:t> </a:t>
            </a:r>
          </a:p>
          <a:p>
            <a:pPr lvl="0"/>
            <a:r>
              <a:rPr lang="pt-BR" b="1" dirty="0">
                <a:latin typeface="AMX" pitchFamily="2" charset="0"/>
              </a:rPr>
              <a:t>Varejo: </a:t>
            </a:r>
            <a:r>
              <a:rPr lang="pt-BR" dirty="0">
                <a:latin typeface="AMX" pitchFamily="2" charset="0"/>
              </a:rPr>
              <a:t>Lojas físicas, franquias,  / Quiosques e unidades temporárias</a:t>
            </a:r>
          </a:p>
          <a:p>
            <a:pPr lvl="0"/>
            <a:r>
              <a:rPr lang="pt-BR" b="1" dirty="0">
                <a:latin typeface="AMX" pitchFamily="2" charset="0"/>
              </a:rPr>
              <a:t>Construção Civil: </a:t>
            </a:r>
            <a:r>
              <a:rPr lang="pt-BR" dirty="0">
                <a:latin typeface="AMX" pitchFamily="2" charset="0"/>
              </a:rPr>
              <a:t>Canteiro de obras e Escritórios temporários.</a:t>
            </a:r>
          </a:p>
          <a:p>
            <a:r>
              <a:rPr lang="pt-BR" b="1" dirty="0">
                <a:latin typeface="AMX" pitchFamily="2" charset="0"/>
              </a:rPr>
              <a:t>Logística e Transporte: </a:t>
            </a:r>
            <a:r>
              <a:rPr lang="pt-BR" dirty="0">
                <a:latin typeface="AMX" pitchFamily="2" charset="0"/>
              </a:rPr>
              <a:t>Centros logísticos, Garagens/Hub operacionais e Operações e áreas remotas.</a:t>
            </a:r>
          </a:p>
          <a:p>
            <a:r>
              <a:rPr lang="pt-BR" b="1" dirty="0">
                <a:latin typeface="AMX" pitchFamily="2" charset="0"/>
              </a:rPr>
              <a:t>Agronegócio: </a:t>
            </a:r>
            <a:r>
              <a:rPr lang="pt-BR" dirty="0">
                <a:latin typeface="AMX" pitchFamily="2" charset="0"/>
              </a:rPr>
              <a:t>Fazendas, Armazéns e Usinas.</a:t>
            </a:r>
          </a:p>
          <a:p>
            <a:r>
              <a:rPr lang="pt-BR" b="1" dirty="0">
                <a:latin typeface="AMX" pitchFamily="2" charset="0"/>
              </a:rPr>
              <a:t>Indústrias: </a:t>
            </a:r>
            <a:r>
              <a:rPr lang="pt-BR" dirty="0">
                <a:latin typeface="AMX" pitchFamily="2" charset="0"/>
              </a:rPr>
              <a:t>Plantas industriais de pequeno porte, Unidades fora de polos urbanos.</a:t>
            </a:r>
          </a:p>
          <a:p>
            <a:r>
              <a:rPr lang="pt-BR" b="1" dirty="0">
                <a:latin typeface="AMX" pitchFamily="2" charset="0"/>
              </a:rPr>
              <a:t>Serviços: </a:t>
            </a:r>
            <a:r>
              <a:rPr lang="pt-BR" dirty="0">
                <a:latin typeface="AMX" pitchFamily="2" charset="0"/>
              </a:rPr>
              <a:t>Escritórios Administrativos, Clínicas e Educação (escolhas/</a:t>
            </a:r>
            <a:r>
              <a:rPr lang="pt-BR" dirty="0" err="1">
                <a:latin typeface="AMX" pitchFamily="2" charset="0"/>
              </a:rPr>
              <a:t>curos</a:t>
            </a:r>
            <a:r>
              <a:rPr lang="pt-BR" dirty="0">
                <a:latin typeface="AMX" pitchFamily="2" charset="0"/>
              </a:rPr>
              <a:t>).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6DD82484-1671-F038-8049-A5450B963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6;p3">
            <a:extLst>
              <a:ext uri="{FF2B5EF4-FFF2-40B4-BE49-F238E27FC236}">
                <a16:creationId xmlns:a16="http://schemas.microsoft.com/office/drawing/2014/main" id="{BC0A9407-8A0B-2223-F005-3434B3DD5791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9787201" y="6021399"/>
            <a:ext cx="2185139" cy="5101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FE381A1-7537-D2CE-333A-4C02A69E4F8F}"/>
              </a:ext>
            </a:extLst>
          </p:cNvPr>
          <p:cNvSpPr txBox="1"/>
          <p:nvPr/>
        </p:nvSpPr>
        <p:spPr>
          <a:xfrm>
            <a:off x="219660" y="622233"/>
            <a:ext cx="1187436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OBJETIVO</a:t>
            </a:r>
            <a:endParaRPr lang="pt-BR" dirty="0">
              <a:solidFill>
                <a:srgbClr val="C00000"/>
              </a:solidFill>
              <a:latin typeface="AMX" panose="020B0604020202020204"/>
            </a:endParaRPr>
          </a:p>
          <a:p>
            <a:r>
              <a:rPr lang="pt-BR" dirty="0">
                <a:latin typeface="AMX" panose="020B0604020202020204"/>
              </a:rPr>
              <a:t>Divulgar e esclarecer as regras do portfólio do Claro Internet móvel 5G (FWA - 5G NSA) com o objetivo de aumentar as vendas destes planos</a:t>
            </a:r>
          </a:p>
          <a:p>
            <a:r>
              <a:rPr lang="pt-BR" dirty="0">
                <a:latin typeface="AMX" panose="020B0604020202020204"/>
              </a:rPr>
              <a:t> </a:t>
            </a:r>
            <a:endParaRPr lang="pt-BR" dirty="0">
              <a:solidFill>
                <a:srgbClr val="C00000"/>
              </a:solidFill>
              <a:latin typeface="AMX" panose="020B0604020202020204"/>
            </a:endParaRPr>
          </a:p>
          <a:p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VIGÊNCIA</a:t>
            </a:r>
            <a:r>
              <a:rPr lang="pt-BR" dirty="0">
                <a:latin typeface="AMX" panose="020B0604020202020204"/>
              </a:rPr>
              <a:t> </a:t>
            </a:r>
          </a:p>
          <a:p>
            <a:r>
              <a:rPr lang="pt-BR" dirty="0">
                <a:latin typeface="AMX" panose="020B0604020202020204"/>
              </a:rPr>
              <a:t>Oferta válida a partir de </a:t>
            </a:r>
            <a:r>
              <a:rPr lang="pt-BR" b="1" dirty="0">
                <a:latin typeface="AMX" panose="020B0604020202020204"/>
              </a:rPr>
              <a:t>17/06/2026</a:t>
            </a:r>
          </a:p>
          <a:p>
            <a:r>
              <a:rPr lang="pt-BR" dirty="0">
                <a:solidFill>
                  <a:srgbClr val="C00000"/>
                </a:solidFill>
                <a:latin typeface="AMX" panose="020B0604020202020204"/>
              </a:rPr>
              <a:t> </a:t>
            </a:r>
          </a:p>
          <a:p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PÚBLICO-ALVO</a:t>
            </a:r>
            <a:r>
              <a:rPr lang="pt-BR" dirty="0">
                <a:latin typeface="AMX" panose="020B0604020202020204"/>
              </a:rPr>
              <a:t> </a:t>
            </a:r>
          </a:p>
          <a:p>
            <a:r>
              <a:rPr lang="pt-BR" dirty="0">
                <a:latin typeface="AMX" panose="020B0604020202020204"/>
              </a:rPr>
              <a:t>Pequenas e Médias Empresas - PME</a:t>
            </a:r>
          </a:p>
          <a:p>
            <a:r>
              <a:rPr lang="pt-BR" dirty="0">
                <a:latin typeface="AMX" panose="020B0604020202020204"/>
              </a:rPr>
              <a:t>Novos Clientes, Renovação e Incremento de Linhas</a:t>
            </a:r>
          </a:p>
          <a:p>
            <a:r>
              <a:rPr lang="pt-BR" dirty="0">
                <a:solidFill>
                  <a:srgbClr val="C00000"/>
                </a:solidFill>
                <a:latin typeface="AMX" panose="020B0604020202020204"/>
              </a:rPr>
              <a:t> </a:t>
            </a:r>
          </a:p>
          <a:p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ABRANGÊNCIA</a:t>
            </a:r>
            <a:r>
              <a:rPr lang="pt-BR" dirty="0">
                <a:latin typeface="AMX" panose="020B0604020202020204"/>
              </a:rPr>
              <a:t> </a:t>
            </a:r>
          </a:p>
          <a:p>
            <a:r>
              <a:rPr lang="pt-BR" dirty="0">
                <a:latin typeface="AMX" panose="020B0604020202020204"/>
              </a:rPr>
              <a:t>Nacional - válido para todos os estados (UF) atendidos pela Claro com cobertura 5G</a:t>
            </a:r>
          </a:p>
          <a:p>
            <a:r>
              <a:rPr lang="pt-BR" dirty="0">
                <a:latin typeface="AMX" panose="020B0604020202020204"/>
              </a:rPr>
              <a:t> </a:t>
            </a:r>
            <a:endParaRPr lang="pt-BR" dirty="0">
              <a:solidFill>
                <a:srgbClr val="C00000"/>
              </a:solidFill>
              <a:latin typeface="AMX" panose="020B0604020202020204"/>
            </a:endParaRPr>
          </a:p>
          <a:p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REGIONAIS PARTICIPANTES</a:t>
            </a:r>
            <a:r>
              <a:rPr lang="pt-BR" dirty="0">
                <a:latin typeface="AMX" panose="020B0604020202020204"/>
              </a:rPr>
              <a:t> </a:t>
            </a:r>
          </a:p>
          <a:p>
            <a:r>
              <a:rPr lang="pt-BR" dirty="0">
                <a:latin typeface="AMX" panose="020B0604020202020204"/>
              </a:rPr>
              <a:t>Todas as regionais com cobertura 5G (consultar mapa de cobertura)</a:t>
            </a:r>
          </a:p>
          <a:p>
            <a:r>
              <a:rPr lang="pt-BR" b="1" dirty="0">
                <a:latin typeface="AMX" panose="020B0604020202020204"/>
              </a:rPr>
              <a:t> </a:t>
            </a:r>
            <a:endParaRPr lang="pt-BR" dirty="0">
              <a:latin typeface="AMX" panose="020B0604020202020204"/>
            </a:endParaRPr>
          </a:p>
          <a:p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CANAIS ELEGÍVEIS </a:t>
            </a:r>
            <a:r>
              <a:rPr lang="pt-BR" b="1" dirty="0">
                <a:latin typeface="AMX" panose="020B0604020202020204"/>
              </a:rPr>
              <a:t> </a:t>
            </a:r>
            <a:endParaRPr lang="pt-BR" dirty="0">
              <a:latin typeface="AMX" panose="020B0604020202020204"/>
            </a:endParaRPr>
          </a:p>
          <a:p>
            <a:r>
              <a:rPr lang="pt-BR" dirty="0">
                <a:latin typeface="AMX" panose="020B0604020202020204"/>
              </a:rPr>
              <a:t>Apenas canais presenciais: </a:t>
            </a:r>
            <a:r>
              <a:rPr lang="pt-BR" b="1" dirty="0">
                <a:latin typeface="AMX" panose="020B0604020202020204"/>
              </a:rPr>
              <a:t>AACE, Top PME, D2D, Consultivo Remoto e Consultivo Presencial </a:t>
            </a:r>
          </a:p>
        </p:txBody>
      </p:sp>
      <p:sp>
        <p:nvSpPr>
          <p:cNvPr id="5" name="CaixaDeTexto 39">
            <a:extLst>
              <a:ext uri="{FF2B5EF4-FFF2-40B4-BE49-F238E27FC236}">
                <a16:creationId xmlns:a16="http://schemas.microsoft.com/office/drawing/2014/main" id="{F67702D0-65CC-3326-00FB-4B789444A27D}"/>
              </a:ext>
            </a:extLst>
          </p:cNvPr>
          <p:cNvSpPr txBox="1"/>
          <p:nvPr/>
        </p:nvSpPr>
        <p:spPr>
          <a:xfrm>
            <a:off x="132575" y="100208"/>
            <a:ext cx="996286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1" i="0" u="none" strike="noStrike" cap="none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" marR="2540">
              <a:lnSpc>
                <a:spcPts val="3002"/>
              </a:lnSpc>
              <a:spcBef>
                <a:spcPts val="409"/>
              </a:spcBef>
              <a:defRPr/>
            </a:pPr>
            <a:r>
              <a:rPr lang="pt-BR" sz="2700" kern="0" spc="-6" dirty="0">
                <a:solidFill>
                  <a:srgbClr val="C00000"/>
                </a:solidFill>
                <a:latin typeface="AMX" pitchFamily="2" charset="0"/>
              </a:rPr>
              <a:t> Claro Internet Móvel 5G (FWA)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F090316D-8F49-D1DA-5ECB-17AEE54A4BC4}"/>
              </a:ext>
            </a:extLst>
          </p:cNvPr>
          <p:cNvCxnSpPr>
            <a:cxnSpLocks/>
          </p:cNvCxnSpPr>
          <p:nvPr/>
        </p:nvCxnSpPr>
        <p:spPr>
          <a:xfrm>
            <a:off x="219660" y="131346"/>
            <a:ext cx="0" cy="414778"/>
          </a:xfrm>
          <a:prstGeom prst="line">
            <a:avLst/>
          </a:prstGeom>
          <a:ln w="57150">
            <a:solidFill>
              <a:srgbClr val="53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475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D16FD6FF-FEE6-76DF-4A12-3D86A5061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m 41">
            <a:extLst>
              <a:ext uri="{FF2B5EF4-FFF2-40B4-BE49-F238E27FC236}">
                <a16:creationId xmlns:a16="http://schemas.microsoft.com/office/drawing/2014/main" id="{276C5A61-9C4A-7C40-1B59-EC88765F6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977" y="2780721"/>
            <a:ext cx="2185139" cy="2783508"/>
          </a:xfrm>
          <a:prstGeom prst="rect">
            <a:avLst/>
          </a:prstGeom>
        </p:spPr>
      </p:pic>
      <p:pic>
        <p:nvPicPr>
          <p:cNvPr id="2" name="Google Shape;56;p3">
            <a:extLst>
              <a:ext uri="{FF2B5EF4-FFF2-40B4-BE49-F238E27FC236}">
                <a16:creationId xmlns:a16="http://schemas.microsoft.com/office/drawing/2014/main" id="{C55A614C-A601-DE5E-3202-A0E2A47D763D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9874286" y="21399"/>
            <a:ext cx="2185139" cy="5101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39">
            <a:extLst>
              <a:ext uri="{FF2B5EF4-FFF2-40B4-BE49-F238E27FC236}">
                <a16:creationId xmlns:a16="http://schemas.microsoft.com/office/drawing/2014/main" id="{CF68181F-53DA-E141-6345-A18E46C7B6BE}"/>
              </a:ext>
            </a:extLst>
          </p:cNvPr>
          <p:cNvSpPr txBox="1"/>
          <p:nvPr/>
        </p:nvSpPr>
        <p:spPr>
          <a:xfrm>
            <a:off x="132575" y="100208"/>
            <a:ext cx="996286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1" i="0" u="none" strike="noStrike" cap="none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" marR="2540">
              <a:lnSpc>
                <a:spcPts val="3002"/>
              </a:lnSpc>
              <a:spcBef>
                <a:spcPts val="409"/>
              </a:spcBef>
              <a:defRPr/>
            </a:pPr>
            <a:r>
              <a:rPr lang="pt-BR" sz="2700" kern="0" spc="-6" dirty="0">
                <a:solidFill>
                  <a:srgbClr val="C00000"/>
                </a:solidFill>
                <a:latin typeface="AMX" pitchFamily="2" charset="0"/>
              </a:rPr>
              <a:t> Claro Internet Móvel 5G (FWA)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DB9EF9BA-5577-F49A-D109-BD735E53201F}"/>
              </a:ext>
            </a:extLst>
          </p:cNvPr>
          <p:cNvCxnSpPr>
            <a:cxnSpLocks/>
          </p:cNvCxnSpPr>
          <p:nvPr/>
        </p:nvCxnSpPr>
        <p:spPr>
          <a:xfrm>
            <a:off x="219660" y="131346"/>
            <a:ext cx="0" cy="414778"/>
          </a:xfrm>
          <a:prstGeom prst="line">
            <a:avLst/>
          </a:prstGeom>
          <a:ln w="57150">
            <a:solidFill>
              <a:srgbClr val="53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ângulo: Cantos Arredondados 61">
            <a:extLst>
              <a:ext uri="{FF2B5EF4-FFF2-40B4-BE49-F238E27FC236}">
                <a16:creationId xmlns:a16="http://schemas.microsoft.com/office/drawing/2014/main" id="{020F7560-1821-D2B8-FE21-91C7E63B870C}"/>
              </a:ext>
            </a:extLst>
          </p:cNvPr>
          <p:cNvSpPr/>
          <p:nvPr/>
        </p:nvSpPr>
        <p:spPr>
          <a:xfrm>
            <a:off x="306744" y="1073286"/>
            <a:ext cx="9054969" cy="472307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AMX" pitchFamily="2" charset="77"/>
              </a:rPr>
              <a:t>CLARO INTERNET MÓVEL 5G NSA (FWA)</a:t>
            </a:r>
          </a:p>
        </p:txBody>
      </p:sp>
      <p:sp>
        <p:nvSpPr>
          <p:cNvPr id="4" name="Retângulo: Cantos Arredondados 61">
            <a:extLst>
              <a:ext uri="{FF2B5EF4-FFF2-40B4-BE49-F238E27FC236}">
                <a16:creationId xmlns:a16="http://schemas.microsoft.com/office/drawing/2014/main" id="{72AAD02F-B1E5-B16D-0CA5-0B56F9C647FC}"/>
              </a:ext>
            </a:extLst>
          </p:cNvPr>
          <p:cNvSpPr/>
          <p:nvPr/>
        </p:nvSpPr>
        <p:spPr>
          <a:xfrm>
            <a:off x="306744" y="2031050"/>
            <a:ext cx="2186083" cy="46800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>
                <a:solidFill>
                  <a:schemeClr val="bg1"/>
                </a:solidFill>
                <a:latin typeface="AMX" pitchFamily="2" charset="77"/>
              </a:rPr>
              <a:t>INTERNET  MÓVEL 5G PME 200GB FWA</a:t>
            </a:r>
          </a:p>
        </p:txBody>
      </p:sp>
      <p:sp>
        <p:nvSpPr>
          <p:cNvPr id="7" name="Retângulo: Cantos Arredondados 61">
            <a:extLst>
              <a:ext uri="{FF2B5EF4-FFF2-40B4-BE49-F238E27FC236}">
                <a16:creationId xmlns:a16="http://schemas.microsoft.com/office/drawing/2014/main" id="{2F5938C6-A9EF-2A95-4DA3-300516520619}"/>
              </a:ext>
            </a:extLst>
          </p:cNvPr>
          <p:cNvSpPr/>
          <p:nvPr/>
        </p:nvSpPr>
        <p:spPr>
          <a:xfrm>
            <a:off x="306745" y="1588957"/>
            <a:ext cx="2186083" cy="39872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>
                <a:solidFill>
                  <a:schemeClr val="tx1"/>
                </a:solidFill>
                <a:latin typeface="AMX" pitchFamily="2" charset="77"/>
              </a:rPr>
              <a:t>NOME DA OFERTA EM SISTEMA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5991397B-03B0-DEB8-5504-0B2F8B3C564E}"/>
              </a:ext>
            </a:extLst>
          </p:cNvPr>
          <p:cNvSpPr/>
          <p:nvPr/>
        </p:nvSpPr>
        <p:spPr>
          <a:xfrm>
            <a:off x="246976" y="3129081"/>
            <a:ext cx="7217026" cy="3628711"/>
          </a:xfrm>
          <a:prstGeom prst="roundRect">
            <a:avLst>
              <a:gd name="adj" fmla="val 519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050" b="1" dirty="0">
              <a:latin typeface="AMX" pitchFamily="2" charset="77"/>
            </a:endParaRPr>
          </a:p>
        </p:txBody>
      </p:sp>
      <p:sp>
        <p:nvSpPr>
          <p:cNvPr id="11" name="Retângulo: Cantos Arredondados 61">
            <a:extLst>
              <a:ext uri="{FF2B5EF4-FFF2-40B4-BE49-F238E27FC236}">
                <a16:creationId xmlns:a16="http://schemas.microsoft.com/office/drawing/2014/main" id="{F9F530DD-8E52-57A1-6E35-F73D5C8E80EA}"/>
              </a:ext>
            </a:extLst>
          </p:cNvPr>
          <p:cNvSpPr/>
          <p:nvPr/>
        </p:nvSpPr>
        <p:spPr>
          <a:xfrm>
            <a:off x="306744" y="2546721"/>
            <a:ext cx="2186083" cy="468000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>
                <a:solidFill>
                  <a:schemeClr val="bg1"/>
                </a:solidFill>
                <a:latin typeface="AMX" pitchFamily="2" charset="77"/>
              </a:rPr>
              <a:t>INTERNET  MÓVEL 5G PME 400GB FWA</a:t>
            </a:r>
          </a:p>
        </p:txBody>
      </p:sp>
      <p:sp>
        <p:nvSpPr>
          <p:cNvPr id="13" name="Retângulo: Cantos Arredondados 61">
            <a:extLst>
              <a:ext uri="{FF2B5EF4-FFF2-40B4-BE49-F238E27FC236}">
                <a16:creationId xmlns:a16="http://schemas.microsoft.com/office/drawing/2014/main" id="{D135EBFD-7ABA-DDA0-3610-80152342B99D}"/>
              </a:ext>
            </a:extLst>
          </p:cNvPr>
          <p:cNvSpPr/>
          <p:nvPr/>
        </p:nvSpPr>
        <p:spPr>
          <a:xfrm>
            <a:off x="2558140" y="1602727"/>
            <a:ext cx="1600204" cy="39872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>
                <a:solidFill>
                  <a:schemeClr val="tx1"/>
                </a:solidFill>
                <a:latin typeface="AMX" pitchFamily="2" charset="77"/>
              </a:rPr>
              <a:t>PREÇO</a:t>
            </a:r>
          </a:p>
        </p:txBody>
      </p:sp>
      <p:sp>
        <p:nvSpPr>
          <p:cNvPr id="14" name="Retângulo: Cantos Arredondados 61">
            <a:extLst>
              <a:ext uri="{FF2B5EF4-FFF2-40B4-BE49-F238E27FC236}">
                <a16:creationId xmlns:a16="http://schemas.microsoft.com/office/drawing/2014/main" id="{A3E9CE27-7412-FC8A-C500-C17130F53D59}"/>
              </a:ext>
            </a:extLst>
          </p:cNvPr>
          <p:cNvSpPr/>
          <p:nvPr/>
        </p:nvSpPr>
        <p:spPr>
          <a:xfrm>
            <a:off x="7520858" y="1588957"/>
            <a:ext cx="1840855" cy="37484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>
                <a:solidFill>
                  <a:schemeClr val="tx1"/>
                </a:solidFill>
                <a:latin typeface="AMX" pitchFamily="2" charset="77"/>
              </a:rPr>
              <a:t>CÓDIGO ÚNICO</a:t>
            </a:r>
          </a:p>
          <a:p>
            <a:pPr algn="ctr"/>
            <a:r>
              <a:rPr lang="pt-BR" sz="1050" b="1" dirty="0">
                <a:solidFill>
                  <a:schemeClr val="tx1"/>
                </a:solidFill>
                <a:latin typeface="AMX" pitchFamily="2" charset="77"/>
              </a:rPr>
              <a:t>24 MESES</a:t>
            </a:r>
          </a:p>
        </p:txBody>
      </p:sp>
      <p:sp>
        <p:nvSpPr>
          <p:cNvPr id="19" name="Retângulo: Cantos Arredondados 61">
            <a:extLst>
              <a:ext uri="{FF2B5EF4-FFF2-40B4-BE49-F238E27FC236}">
                <a16:creationId xmlns:a16="http://schemas.microsoft.com/office/drawing/2014/main" id="{3A0D3611-77FD-0EEB-A2BB-4EAE4C80B834}"/>
              </a:ext>
            </a:extLst>
          </p:cNvPr>
          <p:cNvSpPr/>
          <p:nvPr/>
        </p:nvSpPr>
        <p:spPr>
          <a:xfrm>
            <a:off x="7520858" y="2032598"/>
            <a:ext cx="1840855" cy="468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  <a:latin typeface="AMX" pitchFamily="2" charset="0"/>
              </a:rPr>
              <a:t>CLR202600002640</a:t>
            </a:r>
          </a:p>
        </p:txBody>
      </p:sp>
      <p:sp>
        <p:nvSpPr>
          <p:cNvPr id="21" name="Retângulo: Cantos Arredondados 61">
            <a:extLst>
              <a:ext uri="{FF2B5EF4-FFF2-40B4-BE49-F238E27FC236}">
                <a16:creationId xmlns:a16="http://schemas.microsoft.com/office/drawing/2014/main" id="{794911BC-0F7C-F437-B76A-BC88B33A3830}"/>
              </a:ext>
            </a:extLst>
          </p:cNvPr>
          <p:cNvSpPr/>
          <p:nvPr/>
        </p:nvSpPr>
        <p:spPr>
          <a:xfrm>
            <a:off x="2558139" y="2072547"/>
            <a:ext cx="1600204" cy="468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>
                <a:solidFill>
                  <a:schemeClr val="tx1"/>
                </a:solidFill>
                <a:latin typeface="AMX" pitchFamily="2" charset="77"/>
              </a:rPr>
              <a:t>R$ 129,90</a:t>
            </a:r>
          </a:p>
        </p:txBody>
      </p:sp>
      <p:sp>
        <p:nvSpPr>
          <p:cNvPr id="22" name="Retângulo: Cantos Arredondados 61">
            <a:extLst>
              <a:ext uri="{FF2B5EF4-FFF2-40B4-BE49-F238E27FC236}">
                <a16:creationId xmlns:a16="http://schemas.microsoft.com/office/drawing/2014/main" id="{190D3FC2-409A-0B7C-BC77-623546B59A0E}"/>
              </a:ext>
            </a:extLst>
          </p:cNvPr>
          <p:cNvSpPr/>
          <p:nvPr/>
        </p:nvSpPr>
        <p:spPr>
          <a:xfrm>
            <a:off x="2558139" y="2571954"/>
            <a:ext cx="1600204" cy="468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>
                <a:solidFill>
                  <a:schemeClr val="tx1"/>
                </a:solidFill>
                <a:latin typeface="AMX" pitchFamily="2" charset="77"/>
              </a:rPr>
              <a:t>R$ 229,90</a:t>
            </a:r>
          </a:p>
        </p:txBody>
      </p:sp>
      <p:sp>
        <p:nvSpPr>
          <p:cNvPr id="23" name="Retângulo: Cantos Arredondados 61">
            <a:extLst>
              <a:ext uri="{FF2B5EF4-FFF2-40B4-BE49-F238E27FC236}">
                <a16:creationId xmlns:a16="http://schemas.microsoft.com/office/drawing/2014/main" id="{A39451BD-FF9E-5F55-365E-822E47F1F5C1}"/>
              </a:ext>
            </a:extLst>
          </p:cNvPr>
          <p:cNvSpPr/>
          <p:nvPr/>
        </p:nvSpPr>
        <p:spPr>
          <a:xfrm>
            <a:off x="7520857" y="2569394"/>
            <a:ext cx="1840855" cy="468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  <a:latin typeface="AMX" pitchFamily="2" charset="0"/>
              </a:rPr>
              <a:t>CLR202600002642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9327346-98E4-A2E7-9A4E-2B80C9AB6659}"/>
              </a:ext>
            </a:extLst>
          </p:cNvPr>
          <p:cNvSpPr txBox="1"/>
          <p:nvPr/>
        </p:nvSpPr>
        <p:spPr>
          <a:xfrm>
            <a:off x="413654" y="3124018"/>
            <a:ext cx="178525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i="1" u="sng" dirty="0">
                <a:solidFill>
                  <a:srgbClr val="FF0000"/>
                </a:solidFill>
                <a:latin typeface="AMX Medium" pitchFamily="2" charset="0"/>
              </a:rPr>
              <a:t>BENEF´ÍCIOS</a:t>
            </a:r>
          </a:p>
          <a:p>
            <a:endParaRPr lang="pt-BR" sz="1050" i="1" u="sng" dirty="0">
              <a:solidFill>
                <a:srgbClr val="FF0000"/>
              </a:solidFill>
              <a:latin typeface="AMX Medium" pitchFamily="2" charset="0"/>
            </a:endParaRPr>
          </a:p>
          <a:p>
            <a:endParaRPr lang="pt-BR" sz="1050" i="1" u="sng" dirty="0">
              <a:solidFill>
                <a:srgbClr val="FF0000"/>
              </a:solidFill>
              <a:latin typeface="AMX Medium" pitchFamily="2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186167F-4949-FC64-44F4-C1F9967E26E2}"/>
              </a:ext>
            </a:extLst>
          </p:cNvPr>
          <p:cNvSpPr txBox="1"/>
          <p:nvPr/>
        </p:nvSpPr>
        <p:spPr>
          <a:xfrm>
            <a:off x="591567" y="3441938"/>
            <a:ext cx="15065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latin typeface="AMX" pitchFamily="2" charset="0"/>
              </a:rPr>
              <a:t>Claro Banca Full</a:t>
            </a:r>
          </a:p>
        </p:txBody>
      </p:sp>
      <p:sp>
        <p:nvSpPr>
          <p:cNvPr id="26" name="Gráfico 3" descr="Selo Tick1 com preenchimento sólido">
            <a:extLst>
              <a:ext uri="{FF2B5EF4-FFF2-40B4-BE49-F238E27FC236}">
                <a16:creationId xmlns:a16="http://schemas.microsoft.com/office/drawing/2014/main" id="{1B5D4690-FAD4-DC65-1AF2-D14BE84F14F9}"/>
              </a:ext>
            </a:extLst>
          </p:cNvPr>
          <p:cNvSpPr/>
          <p:nvPr/>
        </p:nvSpPr>
        <p:spPr>
          <a:xfrm>
            <a:off x="496856" y="3496796"/>
            <a:ext cx="100807" cy="100807"/>
          </a:xfrm>
          <a:custGeom>
            <a:avLst/>
            <a:gdLst>
              <a:gd name="connsiteX0" fmla="*/ 361750 w 723499"/>
              <a:gd name="connsiteY0" fmla="*/ 0 h 723499"/>
              <a:gd name="connsiteX1" fmla="*/ 0 w 723499"/>
              <a:gd name="connsiteY1" fmla="*/ 361750 h 723499"/>
              <a:gd name="connsiteX2" fmla="*/ 361750 w 723499"/>
              <a:gd name="connsiteY2" fmla="*/ 723500 h 723499"/>
              <a:gd name="connsiteX3" fmla="*/ 723500 w 723499"/>
              <a:gd name="connsiteY3" fmla="*/ 361750 h 723499"/>
              <a:gd name="connsiteX4" fmla="*/ 723500 w 723499"/>
              <a:gd name="connsiteY4" fmla="*/ 361721 h 723499"/>
              <a:gd name="connsiteX5" fmla="*/ 362026 w 723499"/>
              <a:gd name="connsiteY5" fmla="*/ 0 h 723499"/>
              <a:gd name="connsiteX6" fmla="*/ 361750 w 723499"/>
              <a:gd name="connsiteY6" fmla="*/ 0 h 723499"/>
              <a:gd name="connsiteX7" fmla="*/ 449380 w 723499"/>
              <a:gd name="connsiteY7" fmla="*/ 379028 h 723499"/>
              <a:gd name="connsiteX8" fmla="*/ 290312 w 723499"/>
              <a:gd name="connsiteY8" fmla="*/ 538258 h 723499"/>
              <a:gd name="connsiteX9" fmla="*/ 154010 w 723499"/>
              <a:gd name="connsiteY9" fmla="*/ 401955 h 723499"/>
              <a:gd name="connsiteX10" fmla="*/ 199549 w 723499"/>
              <a:gd name="connsiteY10" fmla="*/ 356416 h 723499"/>
              <a:gd name="connsiteX11" fmla="*/ 290312 w 723499"/>
              <a:gd name="connsiteY11" fmla="*/ 447180 h 723499"/>
              <a:gd name="connsiteX12" fmla="*/ 421757 w 723499"/>
              <a:gd name="connsiteY12" fmla="*/ 314030 h 723499"/>
              <a:gd name="connsiteX13" fmla="*/ 534543 w 723499"/>
              <a:gd name="connsiteY13" fmla="*/ 202673 h 723499"/>
              <a:gd name="connsiteX14" fmla="*/ 538648 w 723499"/>
              <a:gd name="connsiteY14" fmla="*/ 198863 h 723499"/>
              <a:gd name="connsiteX15" fmla="*/ 542458 w 723499"/>
              <a:gd name="connsiteY15" fmla="*/ 194748 h 723499"/>
              <a:gd name="connsiteX16" fmla="*/ 588636 w 723499"/>
              <a:gd name="connsiteY16" fmla="*/ 240287 h 723499"/>
              <a:gd name="connsiteX17" fmla="*/ 449370 w 723499"/>
              <a:gd name="connsiteY17" fmla="*/ 379000 h 72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23499" h="723499">
                <a:moveTo>
                  <a:pt x="361750" y="0"/>
                </a:moveTo>
                <a:cubicBezTo>
                  <a:pt x="161961" y="0"/>
                  <a:pt x="0" y="161961"/>
                  <a:pt x="0" y="361750"/>
                </a:cubicBezTo>
                <a:cubicBezTo>
                  <a:pt x="0" y="561539"/>
                  <a:pt x="161961" y="723500"/>
                  <a:pt x="361750" y="723500"/>
                </a:cubicBezTo>
                <a:cubicBezTo>
                  <a:pt x="561539" y="723500"/>
                  <a:pt x="723500" y="561539"/>
                  <a:pt x="723500" y="361750"/>
                </a:cubicBezTo>
                <a:cubicBezTo>
                  <a:pt x="723500" y="361740"/>
                  <a:pt x="723500" y="361731"/>
                  <a:pt x="723500" y="361721"/>
                </a:cubicBezTo>
                <a:cubicBezTo>
                  <a:pt x="723569" y="162016"/>
                  <a:pt x="561731" y="69"/>
                  <a:pt x="362026" y="0"/>
                </a:cubicBezTo>
                <a:cubicBezTo>
                  <a:pt x="361934" y="0"/>
                  <a:pt x="361842" y="0"/>
                  <a:pt x="361750" y="0"/>
                </a:cubicBezTo>
                <a:close/>
                <a:moveTo>
                  <a:pt x="449380" y="379028"/>
                </a:moveTo>
                <a:cubicBezTo>
                  <a:pt x="396675" y="431638"/>
                  <a:pt x="343652" y="484715"/>
                  <a:pt x="290312" y="538258"/>
                </a:cubicBezTo>
                <a:cubicBezTo>
                  <a:pt x="244986" y="492716"/>
                  <a:pt x="199552" y="447282"/>
                  <a:pt x="154010" y="401955"/>
                </a:cubicBezTo>
                <a:lnTo>
                  <a:pt x="199549" y="356416"/>
                </a:lnTo>
                <a:lnTo>
                  <a:pt x="290312" y="447180"/>
                </a:lnTo>
                <a:cubicBezTo>
                  <a:pt x="334375" y="402482"/>
                  <a:pt x="378190" y="358099"/>
                  <a:pt x="421757" y="314030"/>
                </a:cubicBezTo>
                <a:cubicBezTo>
                  <a:pt x="465296" y="269967"/>
                  <a:pt x="489385" y="246317"/>
                  <a:pt x="534543" y="202673"/>
                </a:cubicBezTo>
                <a:cubicBezTo>
                  <a:pt x="535810" y="201406"/>
                  <a:pt x="537172" y="200149"/>
                  <a:pt x="538648" y="198863"/>
                </a:cubicBezTo>
                <a:cubicBezTo>
                  <a:pt x="540079" y="197649"/>
                  <a:pt x="541358" y="196268"/>
                  <a:pt x="542458" y="194748"/>
                </a:cubicBezTo>
                <a:lnTo>
                  <a:pt x="588636" y="240287"/>
                </a:lnTo>
                <a:cubicBezTo>
                  <a:pt x="535000" y="293627"/>
                  <a:pt x="502082" y="326393"/>
                  <a:pt x="449370" y="379000"/>
                </a:cubicBezTo>
                <a:close/>
              </a:path>
            </a:pathLst>
          </a:custGeom>
          <a:solidFill>
            <a:srgbClr val="540A0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BD810665-CAE1-EE74-4C47-BF1D81F5426D}"/>
              </a:ext>
            </a:extLst>
          </p:cNvPr>
          <p:cNvSpPr txBox="1"/>
          <p:nvPr/>
        </p:nvSpPr>
        <p:spPr>
          <a:xfrm>
            <a:off x="496856" y="3628488"/>
            <a:ext cx="674214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latin typeface="AMX" pitchFamily="2" charset="0"/>
              </a:rPr>
              <a:t>O aplicativo possui uma biblioteca de revistas para leitura online e offline após efetuar o download da revista, leitor confortável com zoom, paginação e leitura em modo paisagem.</a:t>
            </a:r>
          </a:p>
          <a:p>
            <a:r>
              <a:rPr lang="pt-BR" sz="1100" dirty="0">
                <a:latin typeface="AMX" pitchFamily="2" charset="0"/>
              </a:rPr>
              <a:t>Com diversos títulos como Globo, Época, Isto É, Caras e muito mais, todos separados pelas seguintes categorias:</a:t>
            </a:r>
          </a:p>
          <a:p>
            <a:r>
              <a:rPr lang="en-US" sz="1100" dirty="0">
                <a:latin typeface="AMX" pitchFamily="2" charset="0"/>
              </a:rPr>
              <a:t>•</a:t>
            </a:r>
            <a:r>
              <a:rPr lang="pt-BR" sz="1100" dirty="0">
                <a:latin typeface="AMX" pitchFamily="2" charset="0"/>
              </a:rPr>
              <a:t> Atualidades, Curiosidades, Decoração, Esportes, Entretenimento, Infantil, Lifestyle, Viagem, Mulher, Culinária, TV e Celebridades, Educação e Edições Especiais.</a:t>
            </a:r>
          </a:p>
          <a:p>
            <a:r>
              <a:rPr lang="pt-BR" sz="1100" dirty="0">
                <a:latin typeface="AMX" pitchFamily="2" charset="0"/>
              </a:rPr>
              <a:t>Mais detalhes consulte o book vigente do produto.</a:t>
            </a:r>
            <a:endParaRPr lang="pt-BR" sz="1050" dirty="0">
              <a:latin typeface="AMX" pitchFamily="2" charset="0"/>
            </a:endParaRPr>
          </a:p>
        </p:txBody>
      </p:sp>
      <p:sp>
        <p:nvSpPr>
          <p:cNvPr id="28" name="Gráfico 3" descr="Selo Tick1 com preenchimento sólido">
            <a:extLst>
              <a:ext uri="{FF2B5EF4-FFF2-40B4-BE49-F238E27FC236}">
                <a16:creationId xmlns:a16="http://schemas.microsoft.com/office/drawing/2014/main" id="{BDF8CA98-0072-6FC5-7724-CD5E971A94B2}"/>
              </a:ext>
            </a:extLst>
          </p:cNvPr>
          <p:cNvSpPr/>
          <p:nvPr/>
        </p:nvSpPr>
        <p:spPr>
          <a:xfrm>
            <a:off x="446452" y="4988909"/>
            <a:ext cx="100807" cy="100807"/>
          </a:xfrm>
          <a:custGeom>
            <a:avLst/>
            <a:gdLst>
              <a:gd name="connsiteX0" fmla="*/ 361750 w 723499"/>
              <a:gd name="connsiteY0" fmla="*/ 0 h 723499"/>
              <a:gd name="connsiteX1" fmla="*/ 0 w 723499"/>
              <a:gd name="connsiteY1" fmla="*/ 361750 h 723499"/>
              <a:gd name="connsiteX2" fmla="*/ 361750 w 723499"/>
              <a:gd name="connsiteY2" fmla="*/ 723500 h 723499"/>
              <a:gd name="connsiteX3" fmla="*/ 723500 w 723499"/>
              <a:gd name="connsiteY3" fmla="*/ 361750 h 723499"/>
              <a:gd name="connsiteX4" fmla="*/ 723500 w 723499"/>
              <a:gd name="connsiteY4" fmla="*/ 361721 h 723499"/>
              <a:gd name="connsiteX5" fmla="*/ 362026 w 723499"/>
              <a:gd name="connsiteY5" fmla="*/ 0 h 723499"/>
              <a:gd name="connsiteX6" fmla="*/ 361750 w 723499"/>
              <a:gd name="connsiteY6" fmla="*/ 0 h 723499"/>
              <a:gd name="connsiteX7" fmla="*/ 449380 w 723499"/>
              <a:gd name="connsiteY7" fmla="*/ 379028 h 723499"/>
              <a:gd name="connsiteX8" fmla="*/ 290312 w 723499"/>
              <a:gd name="connsiteY8" fmla="*/ 538258 h 723499"/>
              <a:gd name="connsiteX9" fmla="*/ 154010 w 723499"/>
              <a:gd name="connsiteY9" fmla="*/ 401955 h 723499"/>
              <a:gd name="connsiteX10" fmla="*/ 199549 w 723499"/>
              <a:gd name="connsiteY10" fmla="*/ 356416 h 723499"/>
              <a:gd name="connsiteX11" fmla="*/ 290312 w 723499"/>
              <a:gd name="connsiteY11" fmla="*/ 447180 h 723499"/>
              <a:gd name="connsiteX12" fmla="*/ 421757 w 723499"/>
              <a:gd name="connsiteY12" fmla="*/ 314030 h 723499"/>
              <a:gd name="connsiteX13" fmla="*/ 534543 w 723499"/>
              <a:gd name="connsiteY13" fmla="*/ 202673 h 723499"/>
              <a:gd name="connsiteX14" fmla="*/ 538648 w 723499"/>
              <a:gd name="connsiteY14" fmla="*/ 198863 h 723499"/>
              <a:gd name="connsiteX15" fmla="*/ 542458 w 723499"/>
              <a:gd name="connsiteY15" fmla="*/ 194748 h 723499"/>
              <a:gd name="connsiteX16" fmla="*/ 588636 w 723499"/>
              <a:gd name="connsiteY16" fmla="*/ 240287 h 723499"/>
              <a:gd name="connsiteX17" fmla="*/ 449370 w 723499"/>
              <a:gd name="connsiteY17" fmla="*/ 379000 h 72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23499" h="723499">
                <a:moveTo>
                  <a:pt x="361750" y="0"/>
                </a:moveTo>
                <a:cubicBezTo>
                  <a:pt x="161961" y="0"/>
                  <a:pt x="0" y="161961"/>
                  <a:pt x="0" y="361750"/>
                </a:cubicBezTo>
                <a:cubicBezTo>
                  <a:pt x="0" y="561539"/>
                  <a:pt x="161961" y="723500"/>
                  <a:pt x="361750" y="723500"/>
                </a:cubicBezTo>
                <a:cubicBezTo>
                  <a:pt x="561539" y="723500"/>
                  <a:pt x="723500" y="561539"/>
                  <a:pt x="723500" y="361750"/>
                </a:cubicBezTo>
                <a:cubicBezTo>
                  <a:pt x="723500" y="361740"/>
                  <a:pt x="723500" y="361731"/>
                  <a:pt x="723500" y="361721"/>
                </a:cubicBezTo>
                <a:cubicBezTo>
                  <a:pt x="723569" y="162016"/>
                  <a:pt x="561731" y="69"/>
                  <a:pt x="362026" y="0"/>
                </a:cubicBezTo>
                <a:cubicBezTo>
                  <a:pt x="361934" y="0"/>
                  <a:pt x="361842" y="0"/>
                  <a:pt x="361750" y="0"/>
                </a:cubicBezTo>
                <a:close/>
                <a:moveTo>
                  <a:pt x="449380" y="379028"/>
                </a:moveTo>
                <a:cubicBezTo>
                  <a:pt x="396675" y="431638"/>
                  <a:pt x="343652" y="484715"/>
                  <a:pt x="290312" y="538258"/>
                </a:cubicBezTo>
                <a:cubicBezTo>
                  <a:pt x="244986" y="492716"/>
                  <a:pt x="199552" y="447282"/>
                  <a:pt x="154010" y="401955"/>
                </a:cubicBezTo>
                <a:lnTo>
                  <a:pt x="199549" y="356416"/>
                </a:lnTo>
                <a:lnTo>
                  <a:pt x="290312" y="447180"/>
                </a:lnTo>
                <a:cubicBezTo>
                  <a:pt x="334375" y="402482"/>
                  <a:pt x="378190" y="358099"/>
                  <a:pt x="421757" y="314030"/>
                </a:cubicBezTo>
                <a:cubicBezTo>
                  <a:pt x="465296" y="269967"/>
                  <a:pt x="489385" y="246317"/>
                  <a:pt x="534543" y="202673"/>
                </a:cubicBezTo>
                <a:cubicBezTo>
                  <a:pt x="535810" y="201406"/>
                  <a:pt x="537172" y="200149"/>
                  <a:pt x="538648" y="198863"/>
                </a:cubicBezTo>
                <a:cubicBezTo>
                  <a:pt x="540079" y="197649"/>
                  <a:pt x="541358" y="196268"/>
                  <a:pt x="542458" y="194748"/>
                </a:cubicBezTo>
                <a:lnTo>
                  <a:pt x="588636" y="240287"/>
                </a:lnTo>
                <a:cubicBezTo>
                  <a:pt x="535000" y="293627"/>
                  <a:pt x="502082" y="326393"/>
                  <a:pt x="449370" y="379000"/>
                </a:cubicBezTo>
                <a:close/>
              </a:path>
            </a:pathLst>
          </a:custGeom>
          <a:solidFill>
            <a:srgbClr val="540A0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9CA84922-2995-235F-FDA2-B5EF9321B77C}"/>
              </a:ext>
            </a:extLst>
          </p:cNvPr>
          <p:cNvSpPr txBox="1"/>
          <p:nvPr/>
        </p:nvSpPr>
        <p:spPr>
          <a:xfrm>
            <a:off x="553014" y="4922799"/>
            <a:ext cx="15065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 err="1">
                <a:latin typeface="AMX" pitchFamily="2" charset="0"/>
              </a:rPr>
              <a:t>Skello</a:t>
            </a:r>
            <a:endParaRPr lang="pt-BR" sz="1100" b="1" dirty="0">
              <a:latin typeface="AMX" pitchFamily="2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55C1794-D477-4911-A4B3-51437090F329}"/>
              </a:ext>
            </a:extLst>
          </p:cNvPr>
          <p:cNvSpPr txBox="1"/>
          <p:nvPr/>
        </p:nvSpPr>
        <p:spPr>
          <a:xfrm>
            <a:off x="446452" y="5165810"/>
            <a:ext cx="6607491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>
                <a:latin typeface="AMX" pitchFamily="2" charset="0"/>
              </a:rPr>
              <a:t>O </a:t>
            </a:r>
            <a:r>
              <a:rPr lang="pt-BR" sz="1100" dirty="0" err="1">
                <a:latin typeface="AMX" pitchFamily="2" charset="0"/>
              </a:rPr>
              <a:t>Skeelo</a:t>
            </a:r>
            <a:r>
              <a:rPr lang="pt-BR" sz="1100" dirty="0">
                <a:latin typeface="AMX" pitchFamily="2" charset="0"/>
              </a:rPr>
              <a:t> é uma plataforma de leitura que promove o conhecimento e o entretenimento dos clientes. Nela os usuários têm acesso a diversos livros (Audi books) de grande sucesso, dos principais grupos editoriais, que são criteriosamente escolhidos por um processo de curadoria. O acesso à plataforma pode ser realizado por meio do aplicativo disponível para smartphones e tablets com os sistemas Android, iOS e Web. </a:t>
            </a:r>
          </a:p>
          <a:p>
            <a:r>
              <a:rPr lang="pt-BR" sz="1100" dirty="0">
                <a:latin typeface="AMX" pitchFamily="2" charset="0"/>
              </a:rPr>
              <a:t> </a:t>
            </a:r>
          </a:p>
          <a:p>
            <a:r>
              <a:rPr lang="pt-BR" sz="1100" b="1" dirty="0" err="1">
                <a:latin typeface="AMX" pitchFamily="2" charset="0"/>
              </a:rPr>
              <a:t>Skeelo</a:t>
            </a:r>
            <a:r>
              <a:rPr lang="pt-BR" sz="1100" b="1" dirty="0">
                <a:latin typeface="AMX" pitchFamily="2" charset="0"/>
              </a:rPr>
              <a:t> Premium </a:t>
            </a:r>
            <a:r>
              <a:rPr lang="pt-BR" sz="1100" dirty="0">
                <a:latin typeface="AMX" pitchFamily="2" charset="0"/>
              </a:rPr>
              <a:t>oferece livros de valores no varejo à partir de R$ 40,00.</a:t>
            </a:r>
          </a:p>
          <a:p>
            <a:r>
              <a:rPr lang="pt-BR" sz="1100" dirty="0">
                <a:latin typeface="AMX" pitchFamily="2" charset="0"/>
              </a:rPr>
              <a:t>Mais detalhes consulte o book  vigente do produto.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E0A8AB27-87DC-EEFE-6625-257C251CD004}"/>
              </a:ext>
            </a:extLst>
          </p:cNvPr>
          <p:cNvSpPr txBox="1"/>
          <p:nvPr/>
        </p:nvSpPr>
        <p:spPr>
          <a:xfrm>
            <a:off x="132575" y="656071"/>
            <a:ext cx="5776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OFERTAS</a:t>
            </a:r>
            <a:endParaRPr lang="pt-BR" sz="3200" dirty="0">
              <a:effectLst/>
              <a:latin typeface="AMX" panose="020B0604020202020204"/>
              <a:ea typeface="Times New Roman" panose="02020603050405020304" pitchFamily="18" charset="0"/>
            </a:endParaRPr>
          </a:p>
        </p:txBody>
      </p:sp>
      <p:sp>
        <p:nvSpPr>
          <p:cNvPr id="36" name="Retângulo: Cantos Arredondados 61">
            <a:extLst>
              <a:ext uri="{FF2B5EF4-FFF2-40B4-BE49-F238E27FC236}">
                <a16:creationId xmlns:a16="http://schemas.microsoft.com/office/drawing/2014/main" id="{C670834B-0CE9-DEA6-BA92-4A7B90A718E5}"/>
              </a:ext>
            </a:extLst>
          </p:cNvPr>
          <p:cNvSpPr/>
          <p:nvPr/>
        </p:nvSpPr>
        <p:spPr>
          <a:xfrm>
            <a:off x="4206741" y="1602727"/>
            <a:ext cx="1600204" cy="39872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>
                <a:solidFill>
                  <a:schemeClr val="tx1"/>
                </a:solidFill>
                <a:latin typeface="AMX" pitchFamily="2" charset="77"/>
              </a:rPr>
              <a:t>PREÇO C/ APARELHO PARCELADO EM 24X*</a:t>
            </a:r>
          </a:p>
        </p:txBody>
      </p:sp>
      <p:sp>
        <p:nvSpPr>
          <p:cNvPr id="37" name="Retângulo: Cantos Arredondados 61">
            <a:extLst>
              <a:ext uri="{FF2B5EF4-FFF2-40B4-BE49-F238E27FC236}">
                <a16:creationId xmlns:a16="http://schemas.microsoft.com/office/drawing/2014/main" id="{AB989CED-ED7F-EDBA-E6B0-C99DC383D48B}"/>
              </a:ext>
            </a:extLst>
          </p:cNvPr>
          <p:cNvSpPr/>
          <p:nvPr/>
        </p:nvSpPr>
        <p:spPr>
          <a:xfrm>
            <a:off x="4206740" y="2072547"/>
            <a:ext cx="1600204" cy="468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>
                <a:solidFill>
                  <a:schemeClr val="tx1"/>
                </a:solidFill>
                <a:latin typeface="AMX" pitchFamily="2" charset="77"/>
              </a:rPr>
              <a:t>R$ 146,52</a:t>
            </a:r>
          </a:p>
        </p:txBody>
      </p:sp>
      <p:sp>
        <p:nvSpPr>
          <p:cNvPr id="38" name="Retângulo: Cantos Arredondados 61">
            <a:extLst>
              <a:ext uri="{FF2B5EF4-FFF2-40B4-BE49-F238E27FC236}">
                <a16:creationId xmlns:a16="http://schemas.microsoft.com/office/drawing/2014/main" id="{0D61C96C-BC62-0C2E-751A-D9012D06AE3F}"/>
              </a:ext>
            </a:extLst>
          </p:cNvPr>
          <p:cNvSpPr/>
          <p:nvPr/>
        </p:nvSpPr>
        <p:spPr>
          <a:xfrm>
            <a:off x="4206740" y="2571954"/>
            <a:ext cx="1600204" cy="468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>
                <a:solidFill>
                  <a:schemeClr val="tx1"/>
                </a:solidFill>
                <a:latin typeface="AMX" pitchFamily="2" charset="77"/>
              </a:rPr>
              <a:t>R$ 242,35</a:t>
            </a:r>
          </a:p>
        </p:txBody>
      </p:sp>
      <p:sp>
        <p:nvSpPr>
          <p:cNvPr id="39" name="Retângulo: Cantos Arredondados 61">
            <a:extLst>
              <a:ext uri="{FF2B5EF4-FFF2-40B4-BE49-F238E27FC236}">
                <a16:creationId xmlns:a16="http://schemas.microsoft.com/office/drawing/2014/main" id="{DBF1B739-D40B-EF36-AF3C-484A15E8B974}"/>
              </a:ext>
            </a:extLst>
          </p:cNvPr>
          <p:cNvSpPr/>
          <p:nvPr/>
        </p:nvSpPr>
        <p:spPr>
          <a:xfrm>
            <a:off x="5855342" y="1581074"/>
            <a:ext cx="1600204" cy="42038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>
                <a:solidFill>
                  <a:schemeClr val="tx1"/>
                </a:solidFill>
                <a:latin typeface="AMX" pitchFamily="2" charset="77"/>
              </a:rPr>
              <a:t>PREÇO C/ APARELHO PARCELADO EM 12X*</a:t>
            </a:r>
          </a:p>
        </p:txBody>
      </p:sp>
      <p:sp>
        <p:nvSpPr>
          <p:cNvPr id="40" name="Retângulo: Cantos Arredondados 61">
            <a:extLst>
              <a:ext uri="{FF2B5EF4-FFF2-40B4-BE49-F238E27FC236}">
                <a16:creationId xmlns:a16="http://schemas.microsoft.com/office/drawing/2014/main" id="{7ABF036C-61DE-97C0-F383-807B920722CF}"/>
              </a:ext>
            </a:extLst>
          </p:cNvPr>
          <p:cNvSpPr/>
          <p:nvPr/>
        </p:nvSpPr>
        <p:spPr>
          <a:xfrm>
            <a:off x="5855341" y="2053844"/>
            <a:ext cx="1600204" cy="468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>
                <a:solidFill>
                  <a:schemeClr val="tx1"/>
                </a:solidFill>
                <a:latin typeface="AMX" pitchFamily="2" charset="77"/>
              </a:rPr>
              <a:t>R$ 163,15</a:t>
            </a:r>
          </a:p>
        </p:txBody>
      </p:sp>
      <p:sp>
        <p:nvSpPr>
          <p:cNvPr id="41" name="Retângulo: Cantos Arredondados 61">
            <a:extLst>
              <a:ext uri="{FF2B5EF4-FFF2-40B4-BE49-F238E27FC236}">
                <a16:creationId xmlns:a16="http://schemas.microsoft.com/office/drawing/2014/main" id="{B7659668-89AF-1017-C3D4-AE2B32D2C48F}"/>
              </a:ext>
            </a:extLst>
          </p:cNvPr>
          <p:cNvSpPr/>
          <p:nvPr/>
        </p:nvSpPr>
        <p:spPr>
          <a:xfrm>
            <a:off x="5863798" y="2577933"/>
            <a:ext cx="1600204" cy="468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b="1" dirty="0">
                <a:solidFill>
                  <a:schemeClr val="tx1"/>
                </a:solidFill>
                <a:latin typeface="AMX" pitchFamily="2" charset="77"/>
              </a:rPr>
              <a:t>R$ 254,81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F2DE72BB-B1A9-B248-5D36-B435343560E7}"/>
              </a:ext>
            </a:extLst>
          </p:cNvPr>
          <p:cNvSpPr txBox="1"/>
          <p:nvPr/>
        </p:nvSpPr>
        <p:spPr>
          <a:xfrm>
            <a:off x="8643192" y="5388947"/>
            <a:ext cx="38318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C00000"/>
                </a:solidFill>
                <a:latin typeface="AMX" panose="020B0604020202020204"/>
              </a:rPr>
              <a:t>MODELO ROTEADOR - ZTE G5TS</a:t>
            </a:r>
          </a:p>
          <a:p>
            <a:r>
              <a:rPr lang="pt-BR" sz="1200" b="1" dirty="0">
                <a:solidFill>
                  <a:srgbClr val="C00000"/>
                </a:solidFill>
                <a:latin typeface="AMX" panose="020B0604020202020204"/>
              </a:rPr>
              <a:t>Preço do Roteador à vista: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b="1" dirty="0">
                <a:latin typeface="AMX" panose="020B0604020202020204"/>
              </a:rPr>
              <a:t>COM OFERTA DE 200GB: R$ 399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b="1" dirty="0">
                <a:latin typeface="AMX" panose="020B0604020202020204"/>
              </a:rPr>
              <a:t>COM OFERTA DE 400GB: R$ 299</a:t>
            </a:r>
            <a:endParaRPr lang="pt-BR" sz="2000" dirty="0">
              <a:effectLst/>
              <a:latin typeface="AMX" panose="020B0604020202020204"/>
              <a:ea typeface="Times New Roman" panose="02020603050405020304" pitchFamily="18" charset="0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1F922F80-E8FB-A511-F2EE-BAD7FA9D0CDA}"/>
              </a:ext>
            </a:extLst>
          </p:cNvPr>
          <p:cNvSpPr txBox="1"/>
          <p:nvPr/>
        </p:nvSpPr>
        <p:spPr>
          <a:xfrm>
            <a:off x="10006861" y="6443083"/>
            <a:ext cx="218513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50" b="1" dirty="0">
                <a:effectLst/>
                <a:latin typeface="AMX" panose="020B0604020202020204"/>
                <a:ea typeface="Times New Roman" panose="02020603050405020304" pitchFamily="18" charset="0"/>
              </a:rPr>
              <a:t>*Parcelamento em 24x</a:t>
            </a:r>
            <a:r>
              <a:rPr lang="pt-BR" sz="1050" b="1" dirty="0">
                <a:latin typeface="AMX" panose="020B0604020202020204"/>
                <a:ea typeface="Times New Roman" panose="02020603050405020304" pitchFamily="18" charset="0"/>
              </a:rPr>
              <a:t> na fatura e 12x no Cartão de Crédito</a:t>
            </a:r>
            <a:endParaRPr lang="pt-BR" sz="1600" dirty="0">
              <a:effectLst/>
              <a:latin typeface="AMX" panose="020B0604020202020204"/>
              <a:ea typeface="Times New Roman" panose="02020603050405020304" pitchFamily="18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D886457-07B1-7965-E75C-175BA96D1A59}"/>
              </a:ext>
            </a:extLst>
          </p:cNvPr>
          <p:cNvSpPr/>
          <p:nvPr/>
        </p:nvSpPr>
        <p:spPr>
          <a:xfrm>
            <a:off x="3030744" y="1611891"/>
            <a:ext cx="5780315" cy="14322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RF: NÃO INCLUIR VALORES NO MATERIAL. UTILIZE ESTE INSUMO PARA SVAS E MODELO DE ROTEADOR </a:t>
            </a:r>
          </a:p>
        </p:txBody>
      </p:sp>
    </p:spTree>
    <p:extLst>
      <p:ext uri="{BB962C8B-B14F-4D97-AF65-F5344CB8AC3E}">
        <p14:creationId xmlns:p14="http://schemas.microsoft.com/office/powerpoint/2010/main" val="2578796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06FC4F66-E397-121E-9958-31EBE98E3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6;p3">
            <a:extLst>
              <a:ext uri="{FF2B5EF4-FFF2-40B4-BE49-F238E27FC236}">
                <a16:creationId xmlns:a16="http://schemas.microsoft.com/office/drawing/2014/main" id="{52DCA69B-1136-82FB-51DD-14AE2D2A32D5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9787201" y="6021399"/>
            <a:ext cx="2185139" cy="5101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200CE34-C93A-98A7-4718-1D34E4FA9E88}"/>
              </a:ext>
            </a:extLst>
          </p:cNvPr>
          <p:cNvSpPr txBox="1"/>
          <p:nvPr/>
        </p:nvSpPr>
        <p:spPr>
          <a:xfrm>
            <a:off x="219660" y="622233"/>
            <a:ext cx="11356213" cy="7709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  <a:latin typeface="AMX" panose="020B0604020202020204"/>
              </a:rPr>
              <a:t>REGRAS E CARACTERÍSTICAS</a:t>
            </a:r>
            <a:endParaRPr lang="pt-BR" dirty="0">
              <a:solidFill>
                <a:srgbClr val="C00000"/>
              </a:solidFill>
              <a:latin typeface="AMX" panose="020B0604020202020204"/>
            </a:endParaRPr>
          </a:p>
          <a:p>
            <a:r>
              <a:rPr lang="pt-BR" b="1" dirty="0">
                <a:latin typeface="AMX" panose="020B0604020202020204"/>
              </a:rPr>
              <a:t> </a:t>
            </a:r>
            <a:endParaRPr lang="pt-BR" dirty="0">
              <a:latin typeface="AMX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itchFamily="2" charset="0"/>
              </a:rPr>
              <a:t>Todos os planos do Claro Internet Empresa têm período de compromisso de 24 meses, sendo sujeito às regras de multa de </a:t>
            </a:r>
            <a:r>
              <a:rPr lang="pt-BR" dirty="0" err="1">
                <a:latin typeface="AMX" pitchFamily="2" charset="0"/>
              </a:rPr>
              <a:t>downgrade</a:t>
            </a:r>
            <a:r>
              <a:rPr lang="pt-BR" dirty="0">
                <a:latin typeface="AMX" pitchFamily="2" charset="0"/>
              </a:rPr>
              <a:t> e ou rescisão total ou parcial das linhas.</a:t>
            </a:r>
          </a:p>
          <a:p>
            <a:endParaRPr lang="pt-BR" dirty="0">
              <a:latin typeface="AMX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itchFamily="2" charset="0"/>
              </a:rPr>
              <a:t>Após consumir 80% da franquia do plano contratado, o cliente recebe um SMS informando sobre o consumo. Após consumir 100% da franquia contratada a </a:t>
            </a:r>
            <a:r>
              <a:rPr lang="pt-BR" b="1" dirty="0">
                <a:latin typeface="AMX" pitchFamily="2" charset="0"/>
              </a:rPr>
              <a:t>velocidade é reduzida para 1 Mbps </a:t>
            </a:r>
            <a:r>
              <a:rPr lang="pt-BR" dirty="0">
                <a:latin typeface="AMX" pitchFamily="2" charset="0"/>
              </a:rPr>
              <a:t>e o cliente recebe um SMS informando sobre o consumo.</a:t>
            </a:r>
          </a:p>
          <a:p>
            <a:pPr lvl="0"/>
            <a:endParaRPr lang="pt-BR" dirty="0">
              <a:latin typeface="AMX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itchFamily="2" charset="0"/>
              </a:rPr>
              <a:t>Para retomar a velocidade normal o administrador da conta poderá contratar um pacote adicional através do 1052 ou fazer um upgrade de pacote.</a:t>
            </a:r>
          </a:p>
          <a:p>
            <a:endParaRPr lang="pt-BR" dirty="0">
              <a:latin typeface="AMX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itchFamily="2" charset="0"/>
              </a:rPr>
              <a:t>O upgrade da franquia do plano apenas poderá ser feito via canais de atendimento 1052. Não poderá ser feito UPGRADE do plano através do AACE ou de outro canal comissionado a não ser no momento da renovação contratual conforme a regra de renovação desse produto.</a:t>
            </a:r>
          </a:p>
          <a:p>
            <a:endParaRPr lang="pt-BR" b="1" dirty="0">
              <a:solidFill>
                <a:srgbClr val="C00000"/>
              </a:solidFill>
              <a:latin typeface="AMX" panose="020B0604020202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itchFamily="2" charset="0"/>
              </a:rPr>
              <a:t>Oferta com permanência mínima  de 24 meses – Isenção na taxa de habilitação.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itchFamily="2" charset="0"/>
              </a:rPr>
              <a:t>Oferta sem permanência mínima – Taxa de habilitação de R$ 1200,00 </a:t>
            </a:r>
          </a:p>
          <a:p>
            <a:endParaRPr lang="pt-BR" dirty="0">
              <a:latin typeface="AMX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itchFamily="2" charset="0"/>
              </a:rPr>
              <a:t>Nome comercial/fatura:</a:t>
            </a:r>
          </a:p>
          <a:p>
            <a:r>
              <a:rPr lang="pt-BR" b="1" dirty="0">
                <a:latin typeface="AMX" pitchFamily="2" charset="0"/>
              </a:rPr>
              <a:t>Claro internet móvel 5G 200 GB</a:t>
            </a:r>
          </a:p>
          <a:p>
            <a:r>
              <a:rPr lang="pt-BR" b="1" dirty="0">
                <a:latin typeface="AMX" pitchFamily="2" charset="0"/>
              </a:rPr>
              <a:t>Claro internet móvel 5G 400 GB</a:t>
            </a:r>
          </a:p>
          <a:p>
            <a:endParaRPr lang="pt-BR" dirty="0">
              <a:latin typeface="AMX" pitchFamily="2" charset="0"/>
            </a:endParaRPr>
          </a:p>
          <a:p>
            <a:endParaRPr lang="pt-BR" dirty="0">
              <a:latin typeface="AMX" pitchFamily="2" charset="0"/>
            </a:endParaRPr>
          </a:p>
          <a:p>
            <a:endParaRPr lang="pt-BR" dirty="0">
              <a:latin typeface="AMX" pitchFamily="2" charset="0"/>
            </a:endParaRPr>
          </a:p>
          <a:p>
            <a:pPr>
              <a:lnSpc>
                <a:spcPct val="150000"/>
              </a:lnSpc>
            </a:pPr>
            <a:endParaRPr lang="pt-BR" dirty="0">
              <a:latin typeface="AMX" panose="020B0604020202020204"/>
            </a:endParaRPr>
          </a:p>
          <a:p>
            <a:pPr lvl="0"/>
            <a:endParaRPr lang="pt-BR" dirty="0">
              <a:latin typeface="AMX" panose="020B0604020202020204"/>
            </a:endParaRPr>
          </a:p>
        </p:txBody>
      </p:sp>
      <p:sp>
        <p:nvSpPr>
          <p:cNvPr id="5" name="CaixaDeTexto 39">
            <a:extLst>
              <a:ext uri="{FF2B5EF4-FFF2-40B4-BE49-F238E27FC236}">
                <a16:creationId xmlns:a16="http://schemas.microsoft.com/office/drawing/2014/main" id="{2C696306-4B3E-22CA-72AF-2E3E361F180A}"/>
              </a:ext>
            </a:extLst>
          </p:cNvPr>
          <p:cNvSpPr txBox="1"/>
          <p:nvPr/>
        </p:nvSpPr>
        <p:spPr>
          <a:xfrm>
            <a:off x="132575" y="100208"/>
            <a:ext cx="996286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1" i="0" u="none" strike="noStrike" cap="none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" marR="2540">
              <a:lnSpc>
                <a:spcPts val="3002"/>
              </a:lnSpc>
              <a:spcBef>
                <a:spcPts val="409"/>
              </a:spcBef>
              <a:defRPr/>
            </a:pPr>
            <a:r>
              <a:rPr lang="pt-BR" sz="2700" kern="0" spc="-6" dirty="0">
                <a:solidFill>
                  <a:srgbClr val="C00000"/>
                </a:solidFill>
                <a:latin typeface="AMX" pitchFamily="2" charset="0"/>
              </a:rPr>
              <a:t> Claro Internet Móvel 5G (FWA)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16CD20B1-F99B-8A44-3768-A2D149C900BE}"/>
              </a:ext>
            </a:extLst>
          </p:cNvPr>
          <p:cNvCxnSpPr>
            <a:cxnSpLocks/>
          </p:cNvCxnSpPr>
          <p:nvPr/>
        </p:nvCxnSpPr>
        <p:spPr>
          <a:xfrm>
            <a:off x="219660" y="131346"/>
            <a:ext cx="0" cy="414778"/>
          </a:xfrm>
          <a:prstGeom prst="line">
            <a:avLst/>
          </a:prstGeom>
          <a:ln w="57150">
            <a:solidFill>
              <a:srgbClr val="53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434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D616DD66-943B-F53C-4CB2-6016A4966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6;p3">
            <a:extLst>
              <a:ext uri="{FF2B5EF4-FFF2-40B4-BE49-F238E27FC236}">
                <a16:creationId xmlns:a16="http://schemas.microsoft.com/office/drawing/2014/main" id="{C62348DD-1872-E8DE-A987-32492B7DE056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10006861" y="6347856"/>
            <a:ext cx="2185139" cy="5101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39">
            <a:extLst>
              <a:ext uri="{FF2B5EF4-FFF2-40B4-BE49-F238E27FC236}">
                <a16:creationId xmlns:a16="http://schemas.microsoft.com/office/drawing/2014/main" id="{D4B2F99A-BD8B-4C10-B4D6-6E5FC4AD8C60}"/>
              </a:ext>
            </a:extLst>
          </p:cNvPr>
          <p:cNvSpPr txBox="1"/>
          <p:nvPr/>
        </p:nvSpPr>
        <p:spPr>
          <a:xfrm>
            <a:off x="132575" y="100208"/>
            <a:ext cx="996286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1" i="0" u="none" strike="noStrike" cap="none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" marR="2540">
              <a:lnSpc>
                <a:spcPts val="3002"/>
              </a:lnSpc>
              <a:spcBef>
                <a:spcPts val="409"/>
              </a:spcBef>
              <a:defRPr/>
            </a:pPr>
            <a:r>
              <a:rPr lang="pt-BR" sz="2700" kern="0" spc="-6" dirty="0">
                <a:solidFill>
                  <a:srgbClr val="C00000"/>
                </a:solidFill>
                <a:latin typeface="AMX" pitchFamily="2" charset="0"/>
              </a:rPr>
              <a:t> Claro Internet Móvel 5G (FWA)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61233451-13AE-5EBE-3F71-24BC46E04E15}"/>
              </a:ext>
            </a:extLst>
          </p:cNvPr>
          <p:cNvCxnSpPr>
            <a:cxnSpLocks/>
          </p:cNvCxnSpPr>
          <p:nvPr/>
        </p:nvCxnSpPr>
        <p:spPr>
          <a:xfrm>
            <a:off x="219660" y="131346"/>
            <a:ext cx="0" cy="414778"/>
          </a:xfrm>
          <a:prstGeom prst="line">
            <a:avLst/>
          </a:prstGeom>
          <a:ln w="57150">
            <a:solidFill>
              <a:srgbClr val="53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359FB2D-9287-6E23-03FB-C5FE6AFEDFEA}"/>
              </a:ext>
            </a:extLst>
          </p:cNvPr>
          <p:cNvSpPr txBox="1"/>
          <p:nvPr/>
        </p:nvSpPr>
        <p:spPr>
          <a:xfrm>
            <a:off x="132575" y="666449"/>
            <a:ext cx="1136728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1800" b="1" dirty="0">
                <a:solidFill>
                  <a:srgbClr val="C00000"/>
                </a:solidFill>
                <a:effectLst/>
                <a:latin typeface="AMX" panose="020B0604020202020204"/>
                <a:ea typeface="Times New Roman" panose="02020603050405020304" pitchFamily="18" charset="0"/>
                <a:cs typeface="Calibri" panose="020F0502020204030204" pitchFamily="34" charset="0"/>
              </a:rPr>
              <a:t>COMO CONSULTAR SEU CONSUMO:</a:t>
            </a:r>
          </a:p>
          <a:p>
            <a:endParaRPr lang="pt-BR" u="sng" dirty="0"/>
          </a:p>
          <a:p>
            <a:r>
              <a:rPr lang="pt-BR" dirty="0">
                <a:latin typeface="AMX" pitchFamily="2" charset="0"/>
              </a:rPr>
              <a:t>O cliente poderá consultar seu consumo de dados durante o ciclo através do próprio celular, dentro da rede claro (não funciona via WI-FI) utilizando:</a:t>
            </a:r>
          </a:p>
          <a:p>
            <a:endParaRPr lang="pt-BR" dirty="0">
              <a:latin typeface="AMX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itchFamily="2" charset="0"/>
              </a:rPr>
              <a:t>O link no navegador: </a:t>
            </a:r>
            <a:r>
              <a:rPr lang="pt-BR" u="sng" dirty="0">
                <a:latin typeface="AMX" pitchFamily="2" charset="0"/>
                <a:hlinkClick r:id="rId4"/>
              </a:rPr>
              <a:t>http://consumo.claro.com.br</a:t>
            </a:r>
            <a:r>
              <a:rPr lang="pt-BR" dirty="0">
                <a:latin typeface="AMX" pitchFamily="2" charset="0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MX" pitchFamily="2" charset="0"/>
              </a:rPr>
              <a:t>Minha Claro Empresas: </a:t>
            </a:r>
            <a:r>
              <a:rPr lang="pt-BR" u="sng" dirty="0">
                <a:latin typeface="AMX" pitchFamily="2" charset="0"/>
                <a:hlinkClick r:id="rId5"/>
              </a:rPr>
              <a:t>https://minhaclaroempresas.claro.com.br</a:t>
            </a:r>
            <a:endParaRPr lang="pt-BR" u="sng" dirty="0">
              <a:latin typeface="AMX" pitchFamily="2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t-BR" b="1" u="sng" dirty="0">
              <a:solidFill>
                <a:srgbClr val="C00000"/>
              </a:solidFill>
              <a:latin typeface="AMX" pitchFamily="2" charset="0"/>
              <a:cs typeface="Calibri" panose="020F0502020204030204" pitchFamily="34" charset="0"/>
            </a:endParaRPr>
          </a:p>
          <a:p>
            <a:pPr lvl="0"/>
            <a:r>
              <a:rPr lang="pt-BR" b="1" dirty="0">
                <a:solidFill>
                  <a:srgbClr val="C00000"/>
                </a:solidFill>
                <a:latin typeface="AMX" pitchFamily="2" charset="0"/>
                <a:cs typeface="Calibri" panose="020F0502020204030204" pitchFamily="34" charset="0"/>
              </a:rPr>
              <a:t>CHIP: </a:t>
            </a:r>
          </a:p>
          <a:p>
            <a:pPr algn="just">
              <a:buNone/>
            </a:pPr>
            <a:r>
              <a:rPr lang="pt-BR" sz="1800" b="1" dirty="0">
                <a:effectLst/>
                <a:latin typeface="AMX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pt-BR" sz="3200" dirty="0">
              <a:effectLst/>
              <a:latin typeface="AMX" pitchFamily="2" charset="0"/>
              <a:ea typeface="Times New Roman" panose="02020603050405020304" pitchFamily="18" charset="0"/>
            </a:endParaRPr>
          </a:p>
          <a:p>
            <a:r>
              <a:rPr lang="pt-BR" dirty="0">
                <a:latin typeface="AMX" pitchFamily="2" charset="0"/>
              </a:rPr>
              <a:t>Na aquisição do plano o cliente adquire o chip 5G S.A. </a:t>
            </a:r>
            <a:r>
              <a:rPr lang="pt-BR" b="1" dirty="0">
                <a:latin typeface="AMX" pitchFamily="2" charset="0"/>
              </a:rPr>
              <a:t>Por R$15 </a:t>
            </a:r>
            <a:r>
              <a:rPr lang="pt-BR" dirty="0">
                <a:latin typeface="AMX" pitchFamily="2" charset="0"/>
              </a:rPr>
              <a:t>pago via fatura Claro.</a:t>
            </a:r>
          </a:p>
          <a:p>
            <a:endParaRPr lang="pt-BR" dirty="0">
              <a:latin typeface="AMX" pitchFamily="2" charset="0"/>
            </a:endParaRPr>
          </a:p>
          <a:p>
            <a:r>
              <a:rPr lang="pt-BR" b="1" dirty="0">
                <a:solidFill>
                  <a:srgbClr val="C00000"/>
                </a:solidFill>
              </a:rPr>
              <a:t>IMPORTANTE</a:t>
            </a:r>
            <a:r>
              <a:rPr lang="pt-BR" dirty="0"/>
              <a:t> </a:t>
            </a:r>
          </a:p>
          <a:p>
            <a:r>
              <a:rPr lang="pt-BR" dirty="0">
                <a:latin typeface="AMX" pitchFamily="2" charset="0"/>
              </a:rPr>
              <a:t>Os planos de internet móvel usam as </a:t>
            </a:r>
            <a:r>
              <a:rPr lang="pt-BR" dirty="0" err="1">
                <a:latin typeface="AMX" pitchFamily="2" charset="0"/>
              </a:rPr>
              <a:t>APNs</a:t>
            </a:r>
            <a:r>
              <a:rPr lang="pt-BR" dirty="0">
                <a:latin typeface="AMX" pitchFamily="2" charset="0"/>
              </a:rPr>
              <a:t> abaixo:</a:t>
            </a:r>
          </a:p>
          <a:p>
            <a:pPr lvl="0"/>
            <a:r>
              <a:rPr lang="pt-BR" dirty="0">
                <a:latin typeface="AMX" pitchFamily="2" charset="0"/>
              </a:rPr>
              <a:t>- Bandalarga.claro.com.br</a:t>
            </a:r>
          </a:p>
          <a:p>
            <a:pPr lvl="0"/>
            <a:r>
              <a:rPr lang="pt-BR" dirty="0">
                <a:latin typeface="AMX" pitchFamily="2" charset="0"/>
              </a:rPr>
              <a:t>- Claro.claro.com.br</a:t>
            </a:r>
          </a:p>
          <a:p>
            <a:endParaRPr lang="pt-BR" b="1" dirty="0">
              <a:solidFill>
                <a:srgbClr val="C00000"/>
              </a:solidFill>
              <a:latin typeface="AMX" panose="020B0604020202020204"/>
              <a:cs typeface="Calibri" panose="020F0502020204030204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73832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D14F9756-1902-476A-4AA9-D9AFB37E3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6;p3">
            <a:extLst>
              <a:ext uri="{FF2B5EF4-FFF2-40B4-BE49-F238E27FC236}">
                <a16:creationId xmlns:a16="http://schemas.microsoft.com/office/drawing/2014/main" id="{7FD02188-3DE8-47E2-3596-DC2338016A16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9874286" y="100208"/>
            <a:ext cx="2185139" cy="5101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ixaDeTexto 39">
            <a:extLst>
              <a:ext uri="{FF2B5EF4-FFF2-40B4-BE49-F238E27FC236}">
                <a16:creationId xmlns:a16="http://schemas.microsoft.com/office/drawing/2014/main" id="{E4428EDF-CF78-D40A-F1AC-C96670A3E4D5}"/>
              </a:ext>
            </a:extLst>
          </p:cNvPr>
          <p:cNvSpPr txBox="1"/>
          <p:nvPr/>
        </p:nvSpPr>
        <p:spPr>
          <a:xfrm>
            <a:off x="132575" y="100208"/>
            <a:ext cx="996286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1" i="0" u="none" strike="noStrike" cap="none" baseline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" marR="2540">
              <a:lnSpc>
                <a:spcPts val="3002"/>
              </a:lnSpc>
              <a:spcBef>
                <a:spcPts val="409"/>
              </a:spcBef>
              <a:defRPr/>
            </a:pPr>
            <a:r>
              <a:rPr lang="pt-BR" sz="2700" kern="0" spc="-6" dirty="0">
                <a:solidFill>
                  <a:srgbClr val="C00000"/>
                </a:solidFill>
                <a:latin typeface="AMX" pitchFamily="2" charset="0"/>
              </a:rPr>
              <a:t> Claro Internet Móvel 5G (FWA)</a:t>
            </a:r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384D44B0-55EE-4BDF-185B-5A8268276C08}"/>
              </a:ext>
            </a:extLst>
          </p:cNvPr>
          <p:cNvCxnSpPr>
            <a:cxnSpLocks/>
          </p:cNvCxnSpPr>
          <p:nvPr/>
        </p:nvCxnSpPr>
        <p:spPr>
          <a:xfrm>
            <a:off x="219660" y="131346"/>
            <a:ext cx="0" cy="414778"/>
          </a:xfrm>
          <a:prstGeom prst="line">
            <a:avLst/>
          </a:prstGeom>
          <a:ln w="57150">
            <a:solidFill>
              <a:srgbClr val="53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E64588C-9F8A-586F-89BA-857A041D1C06}"/>
              </a:ext>
            </a:extLst>
          </p:cNvPr>
          <p:cNvSpPr txBox="1"/>
          <p:nvPr/>
        </p:nvSpPr>
        <p:spPr>
          <a:xfrm>
            <a:off x="132575" y="666449"/>
            <a:ext cx="1136728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C00000"/>
                </a:solidFill>
                <a:latin typeface="AMX" panose="020B0604020202020204"/>
                <a:cs typeface="Calibri" panose="020F0502020204030204" pitchFamily="34" charset="0"/>
              </a:rPr>
              <a:t>CONSULTA COBERTURA:</a:t>
            </a:r>
          </a:p>
          <a:p>
            <a:endParaRPr lang="pt-BR" b="1" dirty="0">
              <a:solidFill>
                <a:srgbClr val="C00000"/>
              </a:solidFill>
              <a:latin typeface="AMX" panose="020B0604020202020204"/>
              <a:cs typeface="Calibri" panose="020F0502020204030204" pitchFamily="34" charset="0"/>
            </a:endParaRPr>
          </a:p>
          <a:p>
            <a:r>
              <a:rPr lang="pt-BR" dirty="0">
                <a:latin typeface="AMX" pitchFamily="2" charset="0"/>
              </a:rPr>
              <a:t>Para aquisição do Claro Internet Empresa, é necessário que o local onde o cliente irá utilizar possua cobertura 4G e 5G NSA, para que possamos garantir a melhor experiência ao cliente. Caso o endereço do cliente não possua cobertura, ofereça o Claro Internet Móvel.</a:t>
            </a:r>
          </a:p>
          <a:p>
            <a:r>
              <a:rPr lang="pt-BR" dirty="0">
                <a:latin typeface="AMX" pitchFamily="2" charset="0"/>
              </a:rPr>
              <a:t> </a:t>
            </a:r>
          </a:p>
          <a:p>
            <a:r>
              <a:rPr lang="pt-BR" dirty="0">
                <a:latin typeface="AMX" pitchFamily="2" charset="0"/>
              </a:rPr>
              <a:t>Site para verificar cobertura: </a:t>
            </a:r>
            <a:r>
              <a:rPr lang="pt-BR" u="sng" dirty="0">
                <a:latin typeface="AMX" pitchFamily="2" charset="0"/>
                <a:hlinkClick r:id="rId4"/>
              </a:rPr>
              <a:t>https://www.claro.com.br/mapa-de-cobertura</a:t>
            </a:r>
            <a:endParaRPr lang="pt-BR" dirty="0">
              <a:latin typeface="AMX" pitchFamily="2" charset="0"/>
            </a:endParaRPr>
          </a:p>
          <a:p>
            <a:r>
              <a:rPr lang="pt-BR" dirty="0">
                <a:latin typeface="AMX" pitchFamily="2" charset="0"/>
              </a:rPr>
              <a:t>Somente realizar a venda se o local em que o cliente irá utilizar esteja coberto (conforme mapas de exemplo abaixo na cor “verde”, que indicam boa cobertura de rede) pela tecnologia 5G NSA e/ou 4G.</a:t>
            </a:r>
          </a:p>
          <a:p>
            <a:endParaRPr lang="pt-BR" b="1" dirty="0">
              <a:solidFill>
                <a:srgbClr val="C00000"/>
              </a:solidFill>
              <a:latin typeface="AMX" panose="020B0604020202020204"/>
              <a:cs typeface="Calibri" panose="020F0502020204030204" pitchFamily="34" charset="0"/>
            </a:endParaRPr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AA2ED65-41DB-076A-6133-13BD7DC6F6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75" y="3253780"/>
            <a:ext cx="6005568" cy="3494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22695B6-8A34-7679-93D4-4BDB3D83B2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143" y="3210236"/>
            <a:ext cx="5836143" cy="34946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7689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DB78C73B-DF92-AD6C-312C-E665633F0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90A8D91E-C103-FC24-6B5B-1DA928423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35" y="1522761"/>
            <a:ext cx="2806729" cy="3265604"/>
          </a:xfrm>
          <a:prstGeom prst="rect">
            <a:avLst/>
          </a:prstGeom>
        </p:spPr>
      </p:pic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E0EA5355-D3B9-C472-93C6-9714BE15045A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5" imgW="395" imgH="396" progId="TCLayout.ActiveDocument.1">
                  <p:embed/>
                </p:oleObj>
              </mc:Choice>
              <mc:Fallback>
                <p:oleObj name="Slide do think-cell" r:id="rId5" imgW="395" imgH="396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0EA5355-D3B9-C472-93C6-9714BE1504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oogle Shape;56;p3">
            <a:extLst>
              <a:ext uri="{FF2B5EF4-FFF2-40B4-BE49-F238E27FC236}">
                <a16:creationId xmlns:a16="http://schemas.microsoft.com/office/drawing/2014/main" id="{EDAB628F-A826-64F4-2604-4CB29A5FBB32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9915989" y="0"/>
            <a:ext cx="2185139" cy="51014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366D9690-C4E6-C747-5454-4A3830FF1F61}"/>
              </a:ext>
            </a:extLst>
          </p:cNvPr>
          <p:cNvSpPr txBox="1">
            <a:spLocks/>
          </p:cNvSpPr>
          <p:nvPr/>
        </p:nvSpPr>
        <p:spPr>
          <a:xfrm>
            <a:off x="437697" y="45417"/>
            <a:ext cx="7841984" cy="488508"/>
          </a:xfrm>
          <a:prstGeom prst="rect">
            <a:avLst/>
          </a:prstGeom>
        </p:spPr>
        <p:txBody>
          <a:bodyPr spcFirstLastPara="1" vert="horz" wrap="square" lIns="0" tIns="51984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" marR="2540" lvl="0">
              <a:lnSpc>
                <a:spcPts val="3002"/>
              </a:lnSpc>
              <a:spcBef>
                <a:spcPts val="409"/>
              </a:spcBef>
              <a:defRPr/>
            </a:pPr>
            <a:r>
              <a:rPr lang="pt-BR" sz="2400" b="1" kern="0" spc="-6" dirty="0">
                <a:solidFill>
                  <a:srgbClr val="C00000"/>
                </a:solidFill>
                <a:latin typeface="AMX" pitchFamily="2" charset="0"/>
              </a:rPr>
              <a:t>Claro Internet Móvel 5G (FWA)</a:t>
            </a:r>
            <a:endParaRPr kumimoji="0" lang="pt-BR" sz="2400" b="1" i="0" u="none" strike="noStrike" kern="0" cap="none" spc="-6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MX" pitchFamily="2" charset="0"/>
              <a:cs typeface="Arial"/>
              <a:sym typeface="Arial"/>
            </a:endParaRPr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EDF3DCDF-E6FB-DCBF-C114-F601897909AA}"/>
              </a:ext>
            </a:extLst>
          </p:cNvPr>
          <p:cNvCxnSpPr>
            <a:cxnSpLocks/>
          </p:cNvCxnSpPr>
          <p:nvPr/>
        </p:nvCxnSpPr>
        <p:spPr>
          <a:xfrm>
            <a:off x="287897" y="167592"/>
            <a:ext cx="0" cy="414778"/>
          </a:xfrm>
          <a:prstGeom prst="line">
            <a:avLst/>
          </a:prstGeom>
          <a:ln w="57150">
            <a:solidFill>
              <a:srgbClr val="53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9F7F07A1-43FA-3CAF-D260-DC64365EBB11}"/>
              </a:ext>
            </a:extLst>
          </p:cNvPr>
          <p:cNvSpPr txBox="1"/>
          <p:nvPr/>
        </p:nvSpPr>
        <p:spPr>
          <a:xfrm>
            <a:off x="3687343" y="1204737"/>
            <a:ext cx="6501686" cy="6286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1600" b="1" dirty="0">
                <a:latin typeface="Segoe UI" panose="020B0502040204020203" pitchFamily="34" charset="0"/>
              </a:rPr>
              <a:t>Tecnologia:</a:t>
            </a:r>
            <a:r>
              <a:rPr lang="it-IT" sz="1600" dirty="0">
                <a:latin typeface="Segoe UI" panose="020B0502040204020203" pitchFamily="34" charset="0"/>
              </a:rPr>
              <a:t> 5G NR (Non-Standalone e Standalone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600" b="1" dirty="0">
                <a:latin typeface="Segoe UI" panose="020B0502040204020203" pitchFamily="34" charset="0"/>
              </a:rPr>
              <a:t>Compatível com 4G (LTE)</a:t>
            </a:r>
            <a:r>
              <a:rPr lang="pt-BR" sz="1600" dirty="0">
                <a:latin typeface="Segoe UI" panose="020B0502040204020203" pitchFamily="34" charset="0"/>
              </a:rPr>
              <a:t> </a:t>
            </a:r>
            <a:r>
              <a:rPr lang="pt-BR" sz="1600" dirty="0" err="1">
                <a:latin typeface="Segoe UI" panose="020B0502040204020203" pitchFamily="34" charset="0"/>
              </a:rPr>
              <a:t>fallback</a:t>
            </a:r>
            <a:endParaRPr lang="pt-BR" sz="1600" dirty="0">
              <a:latin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600" b="1" dirty="0">
                <a:latin typeface="Segoe UI" panose="020B0502040204020203" pitchFamily="34" charset="0"/>
              </a:rPr>
              <a:t>Modem:</a:t>
            </a:r>
            <a:r>
              <a:rPr lang="pt-BR" sz="1600" dirty="0">
                <a:latin typeface="Segoe UI" panose="020B0502040204020203" pitchFamily="34" charset="0"/>
              </a:rPr>
              <a:t> Plataforma Qualcomm (classe CPE performance)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600" dirty="0">
                <a:latin typeface="Segoe UI" panose="020B0502040204020203" pitchFamily="34" charset="0"/>
              </a:rPr>
              <a:t>Velocidade: </a:t>
            </a:r>
            <a:r>
              <a:rPr lang="pt-BR" sz="1600" b="1" dirty="0">
                <a:latin typeface="Segoe UI" panose="020B0502040204020203" pitchFamily="34" charset="0"/>
              </a:rPr>
              <a:t>Download 5G:</a:t>
            </a:r>
            <a:r>
              <a:rPr lang="pt-BR" sz="1600" dirty="0">
                <a:latin typeface="Segoe UI" panose="020B0502040204020203" pitchFamily="34" charset="0"/>
              </a:rPr>
              <a:t> até ~2–3 Gbps (teórico) / </a:t>
            </a:r>
            <a:r>
              <a:rPr lang="pt-BR" sz="1600" b="1" dirty="0">
                <a:latin typeface="Segoe UI" panose="020B0502040204020203" pitchFamily="34" charset="0"/>
              </a:rPr>
              <a:t>Upload 5G:</a:t>
            </a:r>
            <a:r>
              <a:rPr lang="pt-BR" sz="1600" dirty="0">
                <a:latin typeface="Segoe UI" panose="020B0502040204020203" pitchFamily="34" charset="0"/>
              </a:rPr>
              <a:t> até ~200–300 Mbps (teórico)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600" b="1" dirty="0">
                <a:latin typeface="Segoe UI" panose="020B0502040204020203" pitchFamily="34" charset="0"/>
              </a:rPr>
              <a:t>Wi-Fi 6 (802.11ax)</a:t>
            </a:r>
            <a:r>
              <a:rPr lang="pt-BR" sz="1600" dirty="0">
                <a:latin typeface="Segoe UI" panose="020B0502040204020203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600" dirty="0">
                <a:latin typeface="Segoe UI" panose="020B0502040204020203" pitchFamily="34" charset="0"/>
              </a:rPr>
              <a:t>Dual-band: 2.4 GHz + 5 GHz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600" dirty="0">
                <a:latin typeface="Segoe UI" panose="020B0502040204020203" pitchFamily="34" charset="0"/>
              </a:rPr>
              <a:t>Melhor performance com múltiplos dispositivos (PME)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t-BR" sz="1600" dirty="0">
                <a:latin typeface="Segoe UI" panose="020B0502040204020203" pitchFamily="34" charset="0"/>
              </a:rPr>
              <a:t>Melhor recepção em ambientes indoor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1600" dirty="0">
              <a:latin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pt-BR" sz="1600" dirty="0">
              <a:latin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1600" dirty="0">
              <a:latin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1600" dirty="0">
              <a:latin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latin typeface="Segoe UI" panose="020B050204020402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pt-BR" sz="1600" dirty="0">
              <a:latin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1600" dirty="0">
              <a:latin typeface="AMX" pitchFamily="2" charset="0"/>
              <a:ea typeface="DIN 2014 Light" panose="020B0404020202020204" pitchFamily="34" charset="77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pt-BR" sz="1400" dirty="0">
              <a:latin typeface="AMX" pitchFamily="2" charset="0"/>
              <a:ea typeface="DIN 2014 Light" panose="020B04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89BD4E9-B462-183C-948F-C0D97A494F57}"/>
              </a:ext>
            </a:extLst>
          </p:cNvPr>
          <p:cNvSpPr txBox="1"/>
          <p:nvPr/>
        </p:nvSpPr>
        <p:spPr>
          <a:xfrm>
            <a:off x="568325" y="5335239"/>
            <a:ext cx="11509242" cy="1485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600" dirty="0">
                <a:latin typeface="Segoe UI" panose="020B0502040204020203" pitchFamily="34" charset="0"/>
              </a:rPr>
              <a:t>O ZTE G5TS é um CPE 5G de alta performance, com conectividade robusta, gestão remota e instalação rápida, ideal para expansão da Claro em áreas não cabeadas.</a:t>
            </a:r>
          </a:p>
          <a:p>
            <a:pPr>
              <a:lnSpc>
                <a:spcPct val="150000"/>
              </a:lnSpc>
            </a:pPr>
            <a:endParaRPr lang="pt-BR" sz="1600" dirty="0">
              <a:latin typeface="AMX" pitchFamily="2" charset="0"/>
              <a:ea typeface="DIN 2014 Light" panose="020B0404020202020204" pitchFamily="34" charset="77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pt-BR" sz="1400" dirty="0">
              <a:latin typeface="AMX" pitchFamily="2" charset="0"/>
              <a:ea typeface="DIN 2014 Light" panose="020B04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2281D39-EB07-D194-D885-2397F1C2D6BB}"/>
              </a:ext>
            </a:extLst>
          </p:cNvPr>
          <p:cNvSpPr txBox="1">
            <a:spLocks/>
          </p:cNvSpPr>
          <p:nvPr/>
        </p:nvSpPr>
        <p:spPr>
          <a:xfrm>
            <a:off x="287897" y="698847"/>
            <a:ext cx="10796674" cy="488508"/>
          </a:xfrm>
          <a:prstGeom prst="rect">
            <a:avLst/>
          </a:prstGeom>
        </p:spPr>
        <p:txBody>
          <a:bodyPr spcFirstLastPara="1" vert="horz" wrap="square" lIns="0" tIns="51984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" marR="2540" lvl="0" indent="0" algn="l" defTabSz="914400" rtl="0" eaLnBrk="1" fontAlgn="auto" latinLnBrk="0" hangingPunct="1">
              <a:lnSpc>
                <a:spcPts val="3002"/>
              </a:lnSpc>
              <a:spcBef>
                <a:spcPts val="409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-6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X" pitchFamily="2" charset="0"/>
                <a:cs typeface="Arial"/>
                <a:sym typeface="Arial"/>
              </a:rPr>
              <a:t>ROTEADOR ZTE G5TS - ESPECIFICAÇÕES TÉCNICAS </a:t>
            </a:r>
          </a:p>
        </p:txBody>
      </p:sp>
    </p:spTree>
    <p:extLst>
      <p:ext uri="{BB962C8B-B14F-4D97-AF65-F5344CB8AC3E}">
        <p14:creationId xmlns:p14="http://schemas.microsoft.com/office/powerpoint/2010/main" val="264949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>
          <a:extLst>
            <a:ext uri="{FF2B5EF4-FFF2-40B4-BE49-F238E27FC236}">
              <a16:creationId xmlns:a16="http://schemas.microsoft.com/office/drawing/2014/main" id="{24DEA8E2-7C97-52AD-2001-1D6EC35CB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44F15E1C-667F-BA97-F762-F3572B578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1805" y="1022432"/>
            <a:ext cx="2844956" cy="3310081"/>
          </a:xfrm>
          <a:prstGeom prst="rect">
            <a:avLst/>
          </a:prstGeom>
        </p:spPr>
      </p:pic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1D17D0E9-AC8F-66D7-DD89-C49AF8927422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 do think-cell" r:id="rId5" imgW="395" imgH="396" progId="TCLayout.ActiveDocument.1">
                  <p:embed/>
                </p:oleObj>
              </mc:Choice>
              <mc:Fallback>
                <p:oleObj name="Slide do think-cell" r:id="rId5" imgW="395" imgH="396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D17D0E9-AC8F-66D7-DD89-C49AF89274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oogle Shape;56;p3">
            <a:extLst>
              <a:ext uri="{FF2B5EF4-FFF2-40B4-BE49-F238E27FC236}">
                <a16:creationId xmlns:a16="http://schemas.microsoft.com/office/drawing/2014/main" id="{C19AB5DA-E87F-D92F-F726-5F24F453CCD5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9915989" y="0"/>
            <a:ext cx="2185139" cy="51014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bject 3">
            <a:extLst>
              <a:ext uri="{FF2B5EF4-FFF2-40B4-BE49-F238E27FC236}">
                <a16:creationId xmlns:a16="http://schemas.microsoft.com/office/drawing/2014/main" id="{D3842CC4-5163-5F30-42B4-1D8EEC3EB8D9}"/>
              </a:ext>
            </a:extLst>
          </p:cNvPr>
          <p:cNvSpPr txBox="1">
            <a:spLocks/>
          </p:cNvSpPr>
          <p:nvPr/>
        </p:nvSpPr>
        <p:spPr>
          <a:xfrm>
            <a:off x="437697" y="45417"/>
            <a:ext cx="7841984" cy="488508"/>
          </a:xfrm>
          <a:prstGeom prst="rect">
            <a:avLst/>
          </a:prstGeom>
        </p:spPr>
        <p:txBody>
          <a:bodyPr spcFirstLastPara="1" vert="horz" wrap="square" lIns="0" tIns="51984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" marR="2540" lvl="0">
              <a:lnSpc>
                <a:spcPts val="3002"/>
              </a:lnSpc>
              <a:spcBef>
                <a:spcPts val="409"/>
              </a:spcBef>
              <a:defRPr/>
            </a:pPr>
            <a:r>
              <a:rPr lang="pt-BR" sz="2400" b="1" kern="0" spc="-6" dirty="0">
                <a:solidFill>
                  <a:srgbClr val="C00000"/>
                </a:solidFill>
                <a:latin typeface="AMX" pitchFamily="2" charset="0"/>
              </a:rPr>
              <a:t>Claro Internet Móvel 5G (FWA)</a:t>
            </a:r>
            <a:endParaRPr kumimoji="0" lang="pt-BR" sz="2400" b="1" i="0" u="none" strike="noStrike" kern="0" cap="none" spc="-6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MX" pitchFamily="2" charset="0"/>
              <a:cs typeface="Arial"/>
              <a:sym typeface="Arial"/>
            </a:endParaRPr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A3584100-350F-CC38-6639-5A77EA93C806}"/>
              </a:ext>
            </a:extLst>
          </p:cNvPr>
          <p:cNvCxnSpPr>
            <a:cxnSpLocks/>
          </p:cNvCxnSpPr>
          <p:nvPr/>
        </p:nvCxnSpPr>
        <p:spPr>
          <a:xfrm>
            <a:off x="287897" y="167592"/>
            <a:ext cx="0" cy="414778"/>
          </a:xfrm>
          <a:prstGeom prst="line">
            <a:avLst/>
          </a:prstGeom>
          <a:ln w="57150">
            <a:solidFill>
              <a:srgbClr val="530B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ject 3">
            <a:extLst>
              <a:ext uri="{FF2B5EF4-FFF2-40B4-BE49-F238E27FC236}">
                <a16:creationId xmlns:a16="http://schemas.microsoft.com/office/drawing/2014/main" id="{F8B2377B-49D4-30BA-7F9B-DDD684C6DC0B}"/>
              </a:ext>
            </a:extLst>
          </p:cNvPr>
          <p:cNvSpPr txBox="1">
            <a:spLocks/>
          </p:cNvSpPr>
          <p:nvPr/>
        </p:nvSpPr>
        <p:spPr>
          <a:xfrm>
            <a:off x="287897" y="449057"/>
            <a:ext cx="10796674" cy="488508"/>
          </a:xfrm>
          <a:prstGeom prst="rect">
            <a:avLst/>
          </a:prstGeom>
        </p:spPr>
        <p:txBody>
          <a:bodyPr spcFirstLastPara="1" vert="horz" wrap="square" lIns="0" tIns="51984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" marR="2540" lvl="0" indent="0" algn="l" defTabSz="914400" rtl="0" eaLnBrk="1" fontAlgn="auto" latinLnBrk="0" hangingPunct="1">
              <a:lnSpc>
                <a:spcPts val="3002"/>
              </a:lnSpc>
              <a:spcBef>
                <a:spcPts val="409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800" b="1" i="0" u="none" strike="noStrike" kern="0" cap="none" spc="-6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MX" pitchFamily="2" charset="0"/>
                <a:cs typeface="Arial"/>
                <a:sym typeface="Arial"/>
              </a:rPr>
              <a:t>GUIA RÁPIDO DE INSTALAÇÃO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25A47E-9004-C27B-D801-8024E32B256A}"/>
              </a:ext>
            </a:extLst>
          </p:cNvPr>
          <p:cNvSpPr txBox="1"/>
          <p:nvPr/>
        </p:nvSpPr>
        <p:spPr>
          <a:xfrm>
            <a:off x="437697" y="937565"/>
            <a:ext cx="6162517" cy="6194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b="1" dirty="0"/>
              <a:t>Resumo rápido da instalação do ZTE G5TS</a:t>
            </a:r>
            <a:br>
              <a:rPr lang="pt-BR" sz="1200" b="1" dirty="0"/>
            </a:br>
            <a:r>
              <a:rPr lang="pt-BR" sz="1200" b="1" dirty="0"/>
              <a:t>1. Inserir o nano-SIM</a:t>
            </a:r>
            <a:br>
              <a:rPr lang="pt-BR" sz="1200" b="1" dirty="0"/>
            </a:br>
            <a:r>
              <a:rPr lang="pt-BR" sz="1200" dirty="0"/>
              <a:t>Abra a entrada lateral do equipamento;</a:t>
            </a:r>
            <a:br>
              <a:rPr lang="pt-BR" sz="1200" dirty="0"/>
            </a:br>
            <a:r>
              <a:rPr lang="pt-BR" sz="1200" dirty="0"/>
              <a:t>Insira o chip nano-SIM corretamente.</a:t>
            </a:r>
            <a:br>
              <a:rPr lang="pt-BR" sz="1200" dirty="0"/>
            </a:br>
            <a:r>
              <a:rPr lang="pt-BR" sz="1200" b="1" dirty="0"/>
              <a:t>2. Ligar o roteador</a:t>
            </a:r>
            <a:br>
              <a:rPr lang="pt-BR" sz="1200" b="1" dirty="0"/>
            </a:br>
            <a:r>
              <a:rPr lang="pt-BR" sz="1200" dirty="0"/>
              <a:t>Conecte a fonte de energia;</a:t>
            </a:r>
            <a:br>
              <a:rPr lang="pt-BR" sz="1200" dirty="0"/>
            </a:br>
            <a:r>
              <a:rPr lang="pt-BR" sz="1200" dirty="0"/>
              <a:t>Aguarde o boot do equipamento;</a:t>
            </a:r>
            <a:br>
              <a:rPr lang="pt-BR" sz="1200" dirty="0"/>
            </a:br>
            <a:r>
              <a:rPr lang="pt-BR" sz="1200" dirty="0"/>
              <a:t>O LED branco indica conexão 5G ativa.  </a:t>
            </a:r>
            <a:endParaRPr lang="pt-BR" sz="1200" dirty="0">
              <a:latin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200" b="1" dirty="0"/>
              <a:t>3. Conectar no Wi-Fi</a:t>
            </a:r>
            <a:br>
              <a:rPr lang="pt-BR" sz="1200" b="1" dirty="0"/>
            </a:br>
            <a:r>
              <a:rPr lang="pt-BR" sz="1200" dirty="0"/>
              <a:t>As informações ficam na etiqueta do roteador:</a:t>
            </a:r>
            <a:br>
              <a:rPr lang="pt-BR" sz="1200" dirty="0"/>
            </a:br>
            <a:r>
              <a:rPr lang="pt-BR" sz="1200" dirty="0"/>
              <a:t>Nome da rede (SSID);</a:t>
            </a:r>
            <a:br>
              <a:rPr lang="pt-BR" sz="1200" dirty="0"/>
            </a:br>
            <a:r>
              <a:rPr lang="pt-BR" sz="1200" dirty="0"/>
              <a:t>Senha Wi-Fi;</a:t>
            </a:r>
            <a:br>
              <a:rPr lang="pt-BR" sz="1200" dirty="0"/>
            </a:br>
            <a:r>
              <a:rPr lang="pt-BR" sz="1200" dirty="0"/>
              <a:t>IP de gerenciamento;</a:t>
            </a:r>
            <a:br>
              <a:rPr lang="pt-BR" sz="1200" dirty="0"/>
            </a:br>
            <a:r>
              <a:rPr lang="pt-BR" sz="1200" dirty="0"/>
              <a:t>Senha admin.</a:t>
            </a:r>
            <a:br>
              <a:rPr lang="pt-BR" sz="1200" dirty="0"/>
            </a:br>
            <a:r>
              <a:rPr lang="pt-BR" sz="1200" dirty="0"/>
              <a:t>Pode conectar:</a:t>
            </a:r>
            <a:br>
              <a:rPr lang="pt-BR" sz="1200" dirty="0"/>
            </a:br>
            <a:r>
              <a:rPr lang="pt-BR" sz="1200" dirty="0"/>
              <a:t>Via Wi-Fi;</a:t>
            </a:r>
            <a:br>
              <a:rPr lang="pt-BR" sz="1200" dirty="0"/>
            </a:br>
            <a:r>
              <a:rPr lang="pt-BR" sz="1200" dirty="0"/>
              <a:t>Via cabo RJ45. </a:t>
            </a:r>
            <a:endParaRPr lang="pt-BR" sz="1200" dirty="0">
              <a:latin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pt-BR" sz="1200" dirty="0">
              <a:latin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200" dirty="0">
                <a:latin typeface="Segoe UI" panose="020B050204020402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pt-BR" sz="1200" dirty="0">
              <a:latin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1200" dirty="0">
              <a:latin typeface="AMX" pitchFamily="2" charset="0"/>
              <a:ea typeface="DIN 2014 Light" panose="020B0404020202020204" pitchFamily="34" charset="77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pt-BR" sz="1400" dirty="0">
              <a:latin typeface="AMX" pitchFamily="2" charset="0"/>
              <a:ea typeface="DIN 2014 Light" panose="020B04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F3B1831-0A89-5209-D0AC-26AB1125F0EC}"/>
              </a:ext>
            </a:extLst>
          </p:cNvPr>
          <p:cNvSpPr txBox="1"/>
          <p:nvPr/>
        </p:nvSpPr>
        <p:spPr>
          <a:xfrm>
            <a:off x="3753472" y="1219030"/>
            <a:ext cx="6162517" cy="5917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200" b="1" dirty="0"/>
              <a:t>4. Configuração inicial</a:t>
            </a:r>
            <a:br>
              <a:rPr lang="pt-BR" sz="1200" b="1" dirty="0"/>
            </a:br>
            <a:r>
              <a:rPr lang="pt-BR" sz="1200" dirty="0"/>
              <a:t>No navegador acessar:</a:t>
            </a:r>
            <a:br>
              <a:rPr lang="pt-BR" sz="1200" dirty="0"/>
            </a:br>
            <a:r>
              <a:rPr lang="pt-BR" sz="1200" dirty="0"/>
              <a:t>192.168.0.1</a:t>
            </a:r>
            <a:br>
              <a:rPr lang="pt-BR" sz="1200" dirty="0"/>
            </a:br>
            <a:r>
              <a:rPr lang="pt-BR" sz="1200" dirty="0"/>
              <a:t>Depois:</a:t>
            </a:r>
            <a:br>
              <a:rPr lang="pt-BR" sz="1200" dirty="0"/>
            </a:br>
            <a:r>
              <a:rPr lang="pt-BR" sz="1200" dirty="0"/>
              <a:t>Fazer login;</a:t>
            </a:r>
            <a:br>
              <a:rPr lang="pt-BR" sz="1200" dirty="0"/>
            </a:br>
            <a:r>
              <a:rPr lang="pt-BR" sz="1200" dirty="0"/>
              <a:t>Configurar APN da operadora;</a:t>
            </a:r>
            <a:br>
              <a:rPr lang="pt-BR" sz="1200" dirty="0"/>
            </a:br>
            <a:r>
              <a:rPr lang="pt-BR" sz="1200" dirty="0"/>
              <a:t>Ajustar nome da rede;</a:t>
            </a:r>
            <a:br>
              <a:rPr lang="pt-BR" sz="1200" dirty="0"/>
            </a:br>
            <a:r>
              <a:rPr lang="pt-BR" sz="1200" dirty="0"/>
              <a:t>Alterar senha Wi-Fi;</a:t>
            </a:r>
            <a:br>
              <a:rPr lang="pt-BR" sz="1200" dirty="0"/>
            </a:br>
            <a:r>
              <a:rPr lang="pt-BR" sz="1200" dirty="0"/>
              <a:t>Validar sinal 5G.  </a:t>
            </a:r>
          </a:p>
          <a:p>
            <a:pPr>
              <a:lnSpc>
                <a:spcPct val="150000"/>
              </a:lnSpc>
            </a:pPr>
            <a:r>
              <a:rPr lang="pt-BR" sz="1200" b="1" dirty="0"/>
              <a:t>5. Melhor posicionamento do roteador</a:t>
            </a:r>
            <a:br>
              <a:rPr lang="pt-BR" sz="1200" b="1" dirty="0"/>
            </a:br>
            <a:r>
              <a:rPr lang="pt-BR" sz="1200" dirty="0"/>
              <a:t>Recomendação para melhor performance:</a:t>
            </a:r>
            <a:br>
              <a:rPr lang="pt-BR" sz="1200" dirty="0"/>
            </a:br>
            <a:r>
              <a:rPr lang="pt-BR" sz="1200" dirty="0"/>
              <a:t>Próximo de janelas;</a:t>
            </a:r>
            <a:br>
              <a:rPr lang="pt-BR" sz="1200" dirty="0"/>
            </a:br>
            <a:r>
              <a:rPr lang="pt-BR" sz="1200" dirty="0"/>
              <a:t>Local alto;</a:t>
            </a:r>
            <a:br>
              <a:rPr lang="pt-BR" sz="1200" dirty="0"/>
            </a:br>
            <a:r>
              <a:rPr lang="pt-BR" sz="1200" dirty="0"/>
              <a:t>Evitar paredes grossas;</a:t>
            </a:r>
            <a:br>
              <a:rPr lang="pt-BR" sz="1200" dirty="0"/>
            </a:br>
            <a:r>
              <a:rPr lang="pt-BR" sz="1200" dirty="0"/>
              <a:t>Distante de micro-ondas e interferências;</a:t>
            </a:r>
            <a:br>
              <a:rPr lang="pt-BR" sz="1200" dirty="0"/>
            </a:br>
            <a:r>
              <a:rPr lang="pt-BR" sz="1200" dirty="0"/>
              <a:t>Preferir área com melhor cobertura 5G.</a:t>
            </a:r>
            <a:endParaRPr lang="pt-BR" sz="1200" dirty="0">
              <a:latin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1200" dirty="0">
              <a:latin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200" dirty="0">
                <a:latin typeface="Segoe UI" panose="020B05020402040202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endParaRPr lang="pt-BR" sz="1200" dirty="0">
              <a:latin typeface="Segoe UI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pt-BR" sz="1200" dirty="0">
              <a:latin typeface="AMX" pitchFamily="2" charset="0"/>
              <a:ea typeface="DIN 2014 Light" panose="020B0404020202020204" pitchFamily="34" charset="77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endParaRPr lang="pt-BR" sz="1400" dirty="0">
              <a:latin typeface="AMX" pitchFamily="2" charset="0"/>
              <a:ea typeface="DIN 2014 Light" panose="020B0404020202020204" pitchFamily="34" charset="77"/>
              <a:cs typeface="Segoe UI" panose="020B0502040204020203" pitchFamily="34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A4B469F9-D385-15A4-F70B-A4BC6F162260}"/>
              </a:ext>
            </a:extLst>
          </p:cNvPr>
          <p:cNvSpPr txBox="1">
            <a:spLocks/>
          </p:cNvSpPr>
          <p:nvPr/>
        </p:nvSpPr>
        <p:spPr>
          <a:xfrm>
            <a:off x="8393968" y="4995542"/>
            <a:ext cx="3707160" cy="488508"/>
          </a:xfrm>
          <a:prstGeom prst="rect">
            <a:avLst/>
          </a:prstGeom>
        </p:spPr>
        <p:txBody>
          <a:bodyPr spcFirstLastPara="1" vert="horz" wrap="square" lIns="0" tIns="51984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7620" marR="2540" lvl="0" indent="0" algn="l" defTabSz="914400" rtl="0" eaLnBrk="1" fontAlgn="auto" latinLnBrk="0" hangingPunct="1">
              <a:lnSpc>
                <a:spcPts val="3002"/>
              </a:lnSpc>
              <a:spcBef>
                <a:spcPts val="409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800" b="1" i="0" u="none" strike="noStrike" kern="0" cap="none" spc="-6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MX" pitchFamily="2" charset="0"/>
                <a:cs typeface="Arial"/>
                <a:sym typeface="Arial"/>
                <a:hlinkClick r:id="rId8"/>
              </a:rPr>
              <a:t>Manual online ZTE G5TS </a:t>
            </a:r>
            <a:endParaRPr kumimoji="0" lang="pt-BR" sz="1800" b="1" i="0" u="none" strike="noStrike" kern="0" cap="none" spc="-6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MX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07956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DBD555CE1A42445BA5CBC23ABED1C9A" ma:contentTypeVersion="14" ma:contentTypeDescription="Crie um novo documento." ma:contentTypeScope="" ma:versionID="9668e1c5053b25fa99aa6aafe9c86636">
  <xsd:schema xmlns:xsd="http://www.w3.org/2001/XMLSchema" xmlns:xs="http://www.w3.org/2001/XMLSchema" xmlns:p="http://schemas.microsoft.com/office/2006/metadata/properties" xmlns:ns2="5a92a5d1-2ca8-4c64-99ba-b1dc678a2119" xmlns:ns3="44c990c2-e433-4bef-81fe-70d787e566b8" targetNamespace="http://schemas.microsoft.com/office/2006/metadata/properties" ma:root="true" ma:fieldsID="bf834e78171da16d61b7195fae12e38b" ns2:_="" ns3:_="">
    <xsd:import namespace="5a92a5d1-2ca8-4c64-99ba-b1dc678a2119"/>
    <xsd:import namespace="44c990c2-e433-4bef-81fe-70d787e566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_Flow_SignoffStatu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92a5d1-2ca8-4c64-99ba-b1dc678a21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1c8a3b58-1317-4067-bbdf-e53778bd94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_Flow_SignoffStatus" ma:index="20" nillable="true" ma:displayName="Status de liberação" ma:internalName="_x0024_Resources_x003a_core_x002c_Signoff_Status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c990c2-e433-4bef-81fe-70d787e566b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f61b4ab-a6f4-45f5-bf8a-23801ce37169}" ma:internalName="TaxCatchAll" ma:showField="CatchAllData" ma:web="44c990c2-e433-4bef-81fe-70d787e566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a92a5d1-2ca8-4c64-99ba-b1dc678a2119">
      <Terms xmlns="http://schemas.microsoft.com/office/infopath/2007/PartnerControls"/>
    </lcf76f155ced4ddcb4097134ff3c332f>
    <TaxCatchAll xmlns="44c990c2-e433-4bef-81fe-70d787e566b8" xsi:nil="true"/>
    <_Flow_SignoffStatus xmlns="5a92a5d1-2ca8-4c64-99ba-b1dc678a2119" xsi:nil="true"/>
  </documentManagement>
</p:properties>
</file>

<file path=customXml/itemProps1.xml><?xml version="1.0" encoding="utf-8"?>
<ds:datastoreItem xmlns:ds="http://schemas.openxmlformats.org/officeDocument/2006/customXml" ds:itemID="{A0ACCFCE-6D2F-4416-973A-B63665D2F9C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B3132D-2DF6-4F38-945B-70F07F91EA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92a5d1-2ca8-4c64-99ba-b1dc678a2119"/>
    <ds:schemaRef ds:uri="44c990c2-e433-4bef-81fe-70d787e566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DAC9B69-6EE6-4A86-B3DE-0C015CAB55B0}">
  <ds:schemaRefs>
    <ds:schemaRef ds:uri="http://schemas.microsoft.com/office/2006/metadata/properties"/>
    <ds:schemaRef ds:uri="http://schemas.microsoft.com/office/infopath/2007/PartnerControls"/>
    <ds:schemaRef ds:uri="5a92a5d1-2ca8-4c64-99ba-b1dc678a2119"/>
    <ds:schemaRef ds:uri="44c990c2-e433-4bef-81fe-70d787e566b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3567</TotalTime>
  <Words>1861</Words>
  <Application>Microsoft Office PowerPoint</Application>
  <PresentationFormat>Widescreen</PresentationFormat>
  <Paragraphs>222</Paragraphs>
  <Slides>14</Slides>
  <Notes>14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3</vt:i4>
      </vt:variant>
      <vt:variant>
        <vt:lpstr>Títulos de slides</vt:lpstr>
      </vt:variant>
      <vt:variant>
        <vt:i4>14</vt:i4>
      </vt:variant>
    </vt:vector>
  </HeadingPairs>
  <TitlesOfParts>
    <vt:vector size="27" baseType="lpstr">
      <vt:lpstr>AMX</vt:lpstr>
      <vt:lpstr>AMX Medium</vt:lpstr>
      <vt:lpstr>Aptos</vt:lpstr>
      <vt:lpstr>Aptos Display</vt:lpstr>
      <vt:lpstr>Arial</vt:lpstr>
      <vt:lpstr>Segoe UI</vt:lpstr>
      <vt:lpstr>Times New Roman</vt:lpstr>
      <vt:lpstr>Verdana</vt:lpstr>
      <vt:lpstr>Wingdings</vt:lpstr>
      <vt:lpstr>Tema do Office</vt:lpstr>
      <vt:lpstr>Slide do think-cell</vt:lpstr>
      <vt:lpstr>Acrobat Document</vt:lpstr>
      <vt:lpstr>Adobe Acrobat Document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MARILIA SANTOS ARAUJO</dc:creator>
  <cp:lastModifiedBy>ALEXANDRA LUZI TAMBORIM</cp:lastModifiedBy>
  <cp:revision>20</cp:revision>
  <dcterms:created xsi:type="dcterms:W3CDTF">2026-05-12T20:31:12Z</dcterms:created>
  <dcterms:modified xsi:type="dcterms:W3CDTF">2026-05-25T13:07:00Z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0x0101009DBD555CE1A42445BA5CBC23ABED1C9A</vt:lpwstr>
  </property>
  <property fmtid="{D5CDD505-2E9C-101B-9397-08002B2CF9AE}" pid="3" name="MediaServiceImageTags">
    <vt:lpwstr/>
  </property>
</Properties>
</file>