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8"/>
  </p:notesMasterIdLst>
  <p:sldIdLst>
    <p:sldId id="262" r:id="rId5"/>
    <p:sldId id="286" r:id="rId6"/>
    <p:sldId id="275" r:id="rId7"/>
    <p:sldId id="2147474297" r:id="rId8"/>
    <p:sldId id="2147481917" r:id="rId9"/>
    <p:sldId id="2147474298" r:id="rId10"/>
    <p:sldId id="2147474299" r:id="rId11"/>
    <p:sldId id="2147481913" r:id="rId12"/>
    <p:sldId id="2147481918" r:id="rId13"/>
    <p:sldId id="2147481919" r:id="rId14"/>
    <p:sldId id="2147481920" r:id="rId15"/>
    <p:sldId id="352" r:id="rId16"/>
    <p:sldId id="2147481916" r:id="rId17"/>
  </p:sldIdLst>
  <p:sldSz cx="12192000" cy="6858000"/>
  <p:notesSz cx="6858000" cy="9144000"/>
  <p:embeddedFontLst>
    <p:embeddedFont>
      <p:font typeface="AMX" pitchFamily="2" charset="0"/>
      <p:regular r:id="rId19"/>
      <p:bold r:id="rId20"/>
      <p:italic r:id="rId21"/>
      <p:boldItalic r:id="rId22"/>
    </p:embeddedFont>
    <p:embeddedFont>
      <p:font typeface="AMX Black" pitchFamily="2" charset="0"/>
      <p:bold r:id="rId23"/>
      <p:boldItalic r:id="rId24"/>
    </p:embeddedFont>
    <p:embeddedFont>
      <p:font typeface="AMX Light" pitchFamily="2" charset="0"/>
      <p:regular r:id="rId25"/>
      <p:italic r:id="rId26"/>
    </p:embeddedFont>
    <p:embeddedFont>
      <p:font typeface="Segoe UI" panose="020B0502040204020203" pitchFamily="34" charset="0"/>
      <p:regular r:id="rId27"/>
      <p:bold r:id="rId28"/>
      <p:italic r:id="rId29"/>
      <p:boldItalic r:id="rId30"/>
    </p:embeddedFont>
  </p:embeddedFontLst>
  <p:custDataLst>
    <p:tags r:id="rId31"/>
  </p:custData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apas" id="{EAD8FFF2-B2CE-4C22-A5B0-D5F761D2846C}">
          <p14:sldIdLst>
            <p14:sldId id="262"/>
            <p14:sldId id="286"/>
            <p14:sldId id="275"/>
            <p14:sldId id="2147474297"/>
            <p14:sldId id="2147481917"/>
            <p14:sldId id="2147474298"/>
          </p14:sldIdLst>
        </p14:section>
        <p14:section name="FWA" id="{5B2D68AA-AF37-4798-8340-D94CED422595}">
          <p14:sldIdLst>
            <p14:sldId id="2147474299"/>
            <p14:sldId id="2147481913"/>
            <p14:sldId id="2147481918"/>
            <p14:sldId id="2147481919"/>
            <p14:sldId id="2147481920"/>
            <p14:sldId id="352"/>
            <p14:sldId id="214748191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0000"/>
    <a:srgbClr val="EBCBD1"/>
    <a:srgbClr val="A5A5A5"/>
    <a:srgbClr val="A6ACB3"/>
    <a:srgbClr val="F58428"/>
    <a:srgbClr val="E23236"/>
    <a:srgbClr val="E2262B"/>
    <a:srgbClr val="B61F2E"/>
    <a:srgbClr val="FFFFFF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99C6FC-03D7-4779-9368-4248E557EDAE}" v="74" dt="2026-05-07T12:20:18.4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47" autoAdjust="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47AAA1-A283-455D-A146-4B7C2FB59A08}" type="datetimeFigureOut">
              <a:rPr lang="pt-BR" smtClean="0"/>
              <a:t>14/05/2026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931C6B-1C2E-46BE-9318-274215F723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2742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" name="Google Shape;10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>
          <a:extLst>
            <a:ext uri="{FF2B5EF4-FFF2-40B4-BE49-F238E27FC236}">
              <a16:creationId xmlns:a16="http://schemas.microsoft.com/office/drawing/2014/main" id="{D84F7C2E-0136-1DFF-2D68-39621C657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>
            <a:extLst>
              <a:ext uri="{FF2B5EF4-FFF2-40B4-BE49-F238E27FC236}">
                <a16:creationId xmlns:a16="http://schemas.microsoft.com/office/drawing/2014/main" id="{6307757F-6601-BB4C-F118-12047F366F0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3" name="Google Shape;153;p7:notes">
            <a:extLst>
              <a:ext uri="{FF2B5EF4-FFF2-40B4-BE49-F238E27FC236}">
                <a16:creationId xmlns:a16="http://schemas.microsoft.com/office/drawing/2014/main" id="{FA6597F2-0ED2-788B-D89F-3A775198BC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7627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8" name="Google Shape;15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86900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6" name="Google Shape;22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0CBA4-E6DC-331E-40A3-989E7B7B1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3760685-9D97-F7E1-4F6A-AC09785431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F3D3296-3B73-13E1-200B-7897A17A31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>
                <a:solidFill>
                  <a:schemeClr val="bg1"/>
                </a:solidFill>
              </a:rPr>
              <a:t>Hoje, manter tecnologia própria é uma corrida contra o tempo e o caixa. O hardware deprecia, o suporte sobrecarrega a TI e o Windows 10 está com os dias contados. Comprar máquinas não é investimento, é imobilizar capital em algo que perde valor todo dia.</a:t>
            </a:r>
            <a:endParaRPr lang="pt-BR" sz="1200" b="1">
              <a:solidFill>
                <a:schemeClr val="bg1"/>
              </a:solidFill>
            </a:endParaRPr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7177E83-FEFA-BC3F-99F7-26F53CBDD4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6D673-AF81-4A0F-BEB2-F6B0C93F703F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2436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>
          <a:extLst>
            <a:ext uri="{FF2B5EF4-FFF2-40B4-BE49-F238E27FC236}">
              <a16:creationId xmlns:a16="http://schemas.microsoft.com/office/drawing/2014/main" id="{7568782E-DE43-1DEA-BEFF-84DA5CE21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5:notes">
            <a:extLst>
              <a:ext uri="{FF2B5EF4-FFF2-40B4-BE49-F238E27FC236}">
                <a16:creationId xmlns:a16="http://schemas.microsoft.com/office/drawing/2014/main" id="{F585F9A0-5276-04D5-4241-AB00825313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8" name="Google Shape;158;p25:notes">
            <a:extLst>
              <a:ext uri="{FF2B5EF4-FFF2-40B4-BE49-F238E27FC236}">
                <a16:creationId xmlns:a16="http://schemas.microsoft.com/office/drawing/2014/main" id="{C351D7C2-0062-D906-E10A-AAB06B21D2F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58074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>
          <a:extLst>
            <a:ext uri="{FF2B5EF4-FFF2-40B4-BE49-F238E27FC236}">
              <a16:creationId xmlns:a16="http://schemas.microsoft.com/office/drawing/2014/main" id="{B812514A-F463-8590-5A7C-9742CC99B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>
            <a:extLst>
              <a:ext uri="{FF2B5EF4-FFF2-40B4-BE49-F238E27FC236}">
                <a16:creationId xmlns:a16="http://schemas.microsoft.com/office/drawing/2014/main" id="{C66B97F8-1D3F-809B-63B2-C2C7ECF9A8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3" name="Google Shape;153;p7:notes">
            <a:extLst>
              <a:ext uri="{FF2B5EF4-FFF2-40B4-BE49-F238E27FC236}">
                <a16:creationId xmlns:a16="http://schemas.microsoft.com/office/drawing/2014/main" id="{985B9DE5-9F80-B031-6BF9-99EE5E53DBA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5857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>
          <a:extLst>
            <a:ext uri="{FF2B5EF4-FFF2-40B4-BE49-F238E27FC236}">
              <a16:creationId xmlns:a16="http://schemas.microsoft.com/office/drawing/2014/main" id="{08285091-4057-E281-BEF4-84E483707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>
            <a:extLst>
              <a:ext uri="{FF2B5EF4-FFF2-40B4-BE49-F238E27FC236}">
                <a16:creationId xmlns:a16="http://schemas.microsoft.com/office/drawing/2014/main" id="{64EF20C1-2329-A901-DBDE-700B415D6E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3" name="Google Shape;153;p7:notes">
            <a:extLst>
              <a:ext uri="{FF2B5EF4-FFF2-40B4-BE49-F238E27FC236}">
                <a16:creationId xmlns:a16="http://schemas.microsoft.com/office/drawing/2014/main" id="{7FB4AC95-EDE9-CF3F-AC64-15FD45672B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9965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>
          <a:extLst>
            <a:ext uri="{FF2B5EF4-FFF2-40B4-BE49-F238E27FC236}">
              <a16:creationId xmlns:a16="http://schemas.microsoft.com/office/drawing/2014/main" id="{9BB82400-64E2-52C0-56CE-59381FC83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>
            <a:extLst>
              <a:ext uri="{FF2B5EF4-FFF2-40B4-BE49-F238E27FC236}">
                <a16:creationId xmlns:a16="http://schemas.microsoft.com/office/drawing/2014/main" id="{B47625F4-7137-49A8-F861-9E7D0ADF6BC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3" name="Google Shape;153;p7:notes">
            <a:extLst>
              <a:ext uri="{FF2B5EF4-FFF2-40B4-BE49-F238E27FC236}">
                <a16:creationId xmlns:a16="http://schemas.microsoft.com/office/drawing/2014/main" id="{89B76828-A5FD-859C-C6F3-5AE903B7D7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41827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>
          <a:extLst>
            <a:ext uri="{FF2B5EF4-FFF2-40B4-BE49-F238E27FC236}">
              <a16:creationId xmlns:a16="http://schemas.microsoft.com/office/drawing/2014/main" id="{3F8CA6D8-2062-AF6C-AB00-6A641105C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>
            <a:extLst>
              <a:ext uri="{FF2B5EF4-FFF2-40B4-BE49-F238E27FC236}">
                <a16:creationId xmlns:a16="http://schemas.microsoft.com/office/drawing/2014/main" id="{5EF2C52D-C214-C85D-5750-A491B03A01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3" name="Google Shape;153;p7:notes">
            <a:extLst>
              <a:ext uri="{FF2B5EF4-FFF2-40B4-BE49-F238E27FC236}">
                <a16:creationId xmlns:a16="http://schemas.microsoft.com/office/drawing/2014/main" id="{61AB4564-032D-35DF-45C4-AF3AC596A5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7446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1087D1-ED8E-0CBF-AC54-2DDDC75BBD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D459875-6337-26B7-BB97-51ADF191AF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ADD1580-6F10-231B-9CBD-BD0F783DC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E6348-EA43-4967-B688-166A5172E79A}" type="datetimeFigureOut">
              <a:rPr lang="pt-BR" smtClean="0"/>
              <a:t>14/05/2026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D96E51F-16FD-2E81-FBB7-C9206610D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36371F7-7495-7F7D-75AB-D4A21AB1C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9F937-FBB3-4B9E-AE5E-D4D8F278FC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3596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26569C-F16C-5396-E2B1-6FE8FA7D8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D29041D-30B8-949E-5B26-AC261BBE39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B195AC4-D58F-831B-3862-196CB4992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E6348-EA43-4967-B688-166A5172E79A}" type="datetimeFigureOut">
              <a:rPr lang="pt-BR" smtClean="0"/>
              <a:t>14/05/2026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F13125F-93A7-E3E2-846B-FDE270672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5C0B6F0-152A-9B78-615A-4E8856057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9F937-FBB3-4B9E-AE5E-D4D8F278FC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710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A304965-138B-EE14-0349-04433ED901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1964676-57BF-9F04-B1C5-594877F2CB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FC7E15A-EC4A-4ABE-F52C-7AE1D1E9C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E6348-EA43-4967-B688-166A5172E79A}" type="datetimeFigureOut">
              <a:rPr lang="pt-BR" smtClean="0"/>
              <a:t>14/05/2026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457A499-499C-BAD9-2375-9340D334C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6187C2C-9A8D-6912-7328-2A9FA64B2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9F937-FBB3-4B9E-AE5E-D4D8F278FC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8461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60986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1FA48C78-389E-99B0-E7FD-7F6335B18D1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145183" y="245998"/>
            <a:ext cx="837913" cy="45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970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43C757-B369-CCE6-1FE2-49C111473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9B2F582-AC04-AD73-5264-65FB059FF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CB4711D-CFDD-74B2-A111-D89F30367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E6348-EA43-4967-B688-166A5172E79A}" type="datetimeFigureOut">
              <a:rPr lang="pt-BR" smtClean="0"/>
              <a:t>14/05/2026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FE7340E-25E1-DF9D-F321-7D4FF7189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7A0B150-5D29-D5AA-CB3F-D5CCC85F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9F937-FBB3-4B9E-AE5E-D4D8F278FC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0271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EF7B9C-81BB-A0E2-8B59-55065BC93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297DF37-7A14-F292-8640-F9F160929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7C37675-AFD7-5B0F-73B2-6074428EF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E6348-EA43-4967-B688-166A5172E79A}" type="datetimeFigureOut">
              <a:rPr lang="pt-BR" smtClean="0"/>
              <a:t>14/05/2026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CEFE2B5-53B6-7A14-5C7D-86C81F19F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9E79EC3-5687-757F-5C78-B3C2AE194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9F937-FBB3-4B9E-AE5E-D4D8F278FC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0844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C41902-28A4-F2C9-CC2C-787864F08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E6C3B73-53DF-D668-0305-670D99113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D77DBD5-B643-4AD9-7559-9DA18C7116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5059941-7B9A-FF74-5620-4C3ED3BEE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E6348-EA43-4967-B688-166A5172E79A}" type="datetimeFigureOut">
              <a:rPr lang="pt-BR" smtClean="0"/>
              <a:t>14/05/2026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0CC9E3C-5CE2-589F-1D96-451CCE7CD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6393D9C-9E35-7C44-BBB1-D23B2AEC1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9F937-FBB3-4B9E-AE5E-D4D8F278FC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3149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23E870-5E04-376A-93B4-55139DA5E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A30B870-91A4-45CC-FA4F-550AF4807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C1FBC2C-BF48-A0AB-4A47-1EE8CEB12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7421949-9A27-3392-AD3F-603C7A0007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DD677FA-5CD6-7768-E309-3124410369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0E3FD9A-51E7-57C7-A1E1-5490D6BB2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E6348-EA43-4967-B688-166A5172E79A}" type="datetimeFigureOut">
              <a:rPr lang="pt-BR" smtClean="0"/>
              <a:t>14/05/2026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AB61E87-4B1C-1584-56D3-A2D6884D3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9E6F976-B852-CBAB-84BA-2FF784DF5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9F937-FBB3-4B9E-AE5E-D4D8F278FC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2938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C5F8B1-B6EE-B781-97E3-297BBC474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1B4DEC9-168E-27FA-57A0-AB3C139F7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E6348-EA43-4967-B688-166A5172E79A}" type="datetimeFigureOut">
              <a:rPr lang="pt-BR" smtClean="0"/>
              <a:t>14/05/2026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903FF72-11B5-2ACD-C26D-3BD089EEB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86D7EBA-E8F6-0C87-EBAE-50D283765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9F937-FBB3-4B9E-AE5E-D4D8F278FC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1599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8ECCAB0-15C5-AE2E-E029-D42102C88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E6348-EA43-4967-B688-166A5172E79A}" type="datetimeFigureOut">
              <a:rPr lang="pt-BR" smtClean="0"/>
              <a:t>14/05/2026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13C6FE6-B091-DCED-8005-EF7E69628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9238B4A-ECA6-7E30-803E-25D7272AA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9F937-FBB3-4B9E-AE5E-D4D8F278FC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383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3A0734-A838-22F0-DBB8-A7307D667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3EBD0B2-EC49-405C-42F9-362F211A7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D4D065F-C836-6774-51A6-BEB27C62C7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52176A9-CCC3-45DC-3267-CCEAF5596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E6348-EA43-4967-B688-166A5172E79A}" type="datetimeFigureOut">
              <a:rPr lang="pt-BR" smtClean="0"/>
              <a:t>14/05/2026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80BF3CE-7A55-0EC3-426C-BDEFE4556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A8F7FD5-FC05-5064-4582-6FD3D00E5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9F937-FBB3-4B9E-AE5E-D4D8F278FC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404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657433-C980-8926-8410-C62733D03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BEEF9C3-CAE4-4535-9F74-3106431425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300D120-E648-189B-3DAA-ABBA393EAF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4DB28DE-346A-13C5-9E69-B664E3327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E6348-EA43-4967-B688-166A5172E79A}" type="datetimeFigureOut">
              <a:rPr lang="pt-BR" smtClean="0"/>
              <a:t>14/05/2026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89099E2-9632-9B46-341F-781BBD62A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655C23A-11E1-37BC-DCAE-48869CFC6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9F937-FBB3-4B9E-AE5E-D4D8F278FC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4867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D08E24A7-C57E-E234-6682-C5319CB18BDE}"/>
              </a:ext>
            </a:extLst>
          </p:cNvPr>
          <p:cNvGraphicFramePr>
            <a:graphicFrameLocks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3560972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16" imgW="395" imgH="396" progId="TCLayout.ActiveDocument.1">
                  <p:embed/>
                </p:oleObj>
              </mc:Choice>
              <mc:Fallback>
                <p:oleObj name="Slide do think-cell" r:id="rId16" imgW="395" imgH="39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08E24A7-C57E-E234-6682-C5319CB18B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4572C66-598B-51E4-B8F2-E4749EE75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5311E40-79FC-08B0-CA69-3F641F0736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DC56E1E-59C4-D72B-96D6-AB88FF9BB7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E6348-EA43-4967-B688-166A5172E79A}" type="datetimeFigureOut">
              <a:rPr lang="pt-BR" smtClean="0"/>
              <a:t>14/05/2026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3214AD1-F8AA-2C10-BCEC-B8FC863E99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71BD879-A193-B660-5AFE-711E168779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9F937-FBB3-4B9E-AE5E-D4D8F278FCF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3653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12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B3D896EB-70E5-8E93-E678-6376D21844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1" t="19379" r="2057" b="10323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15" name="Google Shape;194;p28">
            <a:extLst>
              <a:ext uri="{FF2B5EF4-FFF2-40B4-BE49-F238E27FC236}">
                <a16:creationId xmlns:a16="http://schemas.microsoft.com/office/drawing/2014/main" id="{B2857634-1BD3-47AB-348B-006A57FDABE4}"/>
              </a:ext>
            </a:extLst>
          </p:cNvPr>
          <p:cNvSpPr/>
          <p:nvPr/>
        </p:nvSpPr>
        <p:spPr>
          <a:xfrm>
            <a:off x="1" y="-1"/>
            <a:ext cx="12191999" cy="6858000"/>
          </a:xfrm>
          <a:prstGeom prst="rect">
            <a:avLst/>
          </a:prstGeom>
          <a:solidFill>
            <a:srgbClr val="530B03">
              <a:alpha val="7800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bg1"/>
              </a:solidFill>
              <a:latin typeface="AMX"/>
              <a:ea typeface="Arial"/>
              <a:cs typeface="Arial"/>
              <a:sym typeface="Arial"/>
            </a:endParaRPr>
          </a:p>
        </p:txBody>
      </p:sp>
      <p:sp>
        <p:nvSpPr>
          <p:cNvPr id="9" name="Google Shape;63;p4">
            <a:extLst>
              <a:ext uri="{FF2B5EF4-FFF2-40B4-BE49-F238E27FC236}">
                <a16:creationId xmlns:a16="http://schemas.microsoft.com/office/drawing/2014/main" id="{34404114-127F-136F-0382-EA07BEBFF882}"/>
              </a:ext>
            </a:extLst>
          </p:cNvPr>
          <p:cNvSpPr txBox="1"/>
          <p:nvPr/>
        </p:nvSpPr>
        <p:spPr>
          <a:xfrm>
            <a:off x="243867" y="239169"/>
            <a:ext cx="367046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400" b="0" i="0" u="none" strike="noStrike" cap="none">
                <a:solidFill>
                  <a:srgbClr val="FFFFFF"/>
                </a:solidFill>
                <a:latin typeface="AMX" pitchFamily="2" charset="0"/>
                <a:sym typeface="Arial"/>
              </a:rPr>
              <a:t>MAR 2026</a:t>
            </a:r>
          </a:p>
        </p:txBody>
      </p:sp>
      <p:pic>
        <p:nvPicPr>
          <p:cNvPr id="16" name="Google Shape;127;p2">
            <a:extLst>
              <a:ext uri="{FF2B5EF4-FFF2-40B4-BE49-F238E27FC236}">
                <a16:creationId xmlns:a16="http://schemas.microsoft.com/office/drawing/2014/main" id="{6F2840CE-E8A8-AFB6-889B-C11F30780C2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128" y="-2"/>
            <a:ext cx="1199774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63;p4">
            <a:extLst>
              <a:ext uri="{FF2B5EF4-FFF2-40B4-BE49-F238E27FC236}">
                <a16:creationId xmlns:a16="http://schemas.microsoft.com/office/drawing/2014/main" id="{EA5C4CF0-B976-E313-C666-1D3B8F5BD40D}"/>
              </a:ext>
            </a:extLst>
          </p:cNvPr>
          <p:cNvSpPr txBox="1"/>
          <p:nvPr/>
        </p:nvSpPr>
        <p:spPr>
          <a:xfrm>
            <a:off x="7413171" y="3919267"/>
            <a:ext cx="367046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b="0" i="0" u="none" strike="noStrike" cap="none">
                <a:solidFill>
                  <a:srgbClr val="FFFFFF"/>
                </a:solidFill>
                <a:latin typeface="AMX" pitchFamily="2" charset="0"/>
                <a:sym typeface="Arial"/>
              </a:rPr>
              <a:t>Estratégia de lançamento</a:t>
            </a:r>
          </a:p>
        </p:txBody>
      </p:sp>
      <p:sp>
        <p:nvSpPr>
          <p:cNvPr id="18" name="Google Shape;63;p4">
            <a:extLst>
              <a:ext uri="{FF2B5EF4-FFF2-40B4-BE49-F238E27FC236}">
                <a16:creationId xmlns:a16="http://schemas.microsoft.com/office/drawing/2014/main" id="{20D3BF76-C9D7-A79A-3B4D-4684E19BCC92}"/>
              </a:ext>
            </a:extLst>
          </p:cNvPr>
          <p:cNvSpPr txBox="1"/>
          <p:nvPr/>
        </p:nvSpPr>
        <p:spPr>
          <a:xfrm>
            <a:off x="7413171" y="1522947"/>
            <a:ext cx="46264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4800" b="1" i="0" u="none" strike="noStrike" cap="none" dirty="0">
                <a:solidFill>
                  <a:srgbClr val="FFFFFF"/>
                </a:solidFill>
                <a:latin typeface="AMX" pitchFamily="2" charset="0"/>
                <a:sym typeface="Arial"/>
              </a:rPr>
              <a:t>Claro internet móvel 5G (FWA)</a:t>
            </a:r>
          </a:p>
        </p:txBody>
      </p:sp>
      <p:pic>
        <p:nvPicPr>
          <p:cNvPr id="19" name="Google Shape;56;p3">
            <a:extLst>
              <a:ext uri="{FF2B5EF4-FFF2-40B4-BE49-F238E27FC236}">
                <a16:creationId xmlns:a16="http://schemas.microsoft.com/office/drawing/2014/main" id="{8E1695F3-9AD8-49A8-0668-AAB53CBEEAF5}"/>
              </a:ext>
            </a:extLst>
          </p:cNvPr>
          <p:cNvPicPr preferRelativeResize="0"/>
          <p:nvPr/>
        </p:nvPicPr>
        <p:blipFill>
          <a:blip r:embed="rId5"/>
          <a:srcRect/>
          <a:stretch/>
        </p:blipFill>
        <p:spPr>
          <a:xfrm>
            <a:off x="9499486" y="386613"/>
            <a:ext cx="2185145" cy="510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>
          <a:extLst>
            <a:ext uri="{FF2B5EF4-FFF2-40B4-BE49-F238E27FC236}">
              <a16:creationId xmlns:a16="http://schemas.microsoft.com/office/drawing/2014/main" id="{8A4172D6-D6CD-B44F-BBD6-E9417492E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hink-cell data - do not delete" hidden="1">
            <a:extLst>
              <a:ext uri="{FF2B5EF4-FFF2-40B4-BE49-F238E27FC236}">
                <a16:creationId xmlns:a16="http://schemas.microsoft.com/office/drawing/2014/main" id="{E407BB3A-9810-1AD5-DB72-3140E7DB1852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4" imgW="395" imgH="396" progId="TCLayout.ActiveDocument.1">
                  <p:embed/>
                </p:oleObj>
              </mc:Choice>
              <mc:Fallback>
                <p:oleObj name="Slide do think-cell" r:id="rId4" imgW="395" imgH="396" progId="TCLayout.ActiveDocument.1">
                  <p:embed/>
                  <p:pic>
                    <p:nvPicPr>
                      <p:cNvPr id="1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407BB3A-9810-1AD5-DB72-3140E7DB18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Google Shape;56;p3">
            <a:extLst>
              <a:ext uri="{FF2B5EF4-FFF2-40B4-BE49-F238E27FC236}">
                <a16:creationId xmlns:a16="http://schemas.microsoft.com/office/drawing/2014/main" id="{20062F8F-9F98-ECE1-2910-F52679119EA7}"/>
              </a:ext>
            </a:extLst>
          </p:cNvPr>
          <p:cNvPicPr preferRelativeResize="0"/>
          <p:nvPr/>
        </p:nvPicPr>
        <p:blipFill>
          <a:blip r:embed="rId6"/>
          <a:srcRect/>
          <a:stretch/>
        </p:blipFill>
        <p:spPr>
          <a:xfrm>
            <a:off x="9915989" y="0"/>
            <a:ext cx="2185139" cy="5101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564;p45">
            <a:extLst>
              <a:ext uri="{FF2B5EF4-FFF2-40B4-BE49-F238E27FC236}">
                <a16:creationId xmlns:a16="http://schemas.microsoft.com/office/drawing/2014/main" id="{8106A282-1577-563C-6FB8-C027CCD82733}"/>
              </a:ext>
            </a:extLst>
          </p:cNvPr>
          <p:cNvSpPr txBox="1"/>
          <p:nvPr/>
        </p:nvSpPr>
        <p:spPr>
          <a:xfrm>
            <a:off x="873189" y="32437"/>
            <a:ext cx="10445622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rPr>
              <a:t>CONTEXTO MERCADOLÓGICO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960000"/>
              </a:solidFill>
              <a:effectLst/>
              <a:uLnTx/>
              <a:uFillTx/>
              <a:latin typeface="AMX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24" name="Retângulo de cantos arredondados 396">
            <a:extLst>
              <a:ext uri="{FF2B5EF4-FFF2-40B4-BE49-F238E27FC236}">
                <a16:creationId xmlns:a16="http://schemas.microsoft.com/office/drawing/2014/main" id="{A402C397-05CD-33B4-4586-A08E1A037C16}"/>
              </a:ext>
            </a:extLst>
          </p:cNvPr>
          <p:cNvSpPr/>
          <p:nvPr/>
        </p:nvSpPr>
        <p:spPr bwMode="auto">
          <a:xfrm>
            <a:off x="3142370" y="1607506"/>
            <a:ext cx="1835368" cy="457111"/>
          </a:xfrm>
          <a:prstGeom prst="roundRect">
            <a:avLst>
              <a:gd name="adj" fmla="val 17350"/>
            </a:avLst>
          </a:prstGeom>
          <a:solidFill>
            <a:srgbClr val="7030A0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0889" tIns="60449" rIns="120889" bIns="60449" anchor="ctr"/>
          <a:lstStyle/>
          <a:p>
            <a:pPr algn="ctr" defTabSz="914378"/>
            <a:r>
              <a:rPr lang="pt-BR" sz="900" b="1">
                <a:solidFill>
                  <a:schemeClr val="bg1"/>
                </a:solidFill>
                <a:latin typeface="AMX" pitchFamily="2" charset="0"/>
                <a:ea typeface="MS PGothic"/>
              </a:rPr>
              <a:t>VIVO</a:t>
            </a:r>
          </a:p>
        </p:txBody>
      </p:sp>
      <p:sp>
        <p:nvSpPr>
          <p:cNvPr id="25" name="Retângulo de cantos arredondados 396">
            <a:extLst>
              <a:ext uri="{FF2B5EF4-FFF2-40B4-BE49-F238E27FC236}">
                <a16:creationId xmlns:a16="http://schemas.microsoft.com/office/drawing/2014/main" id="{7E2DA4B2-0DA0-BED9-FF2A-5AD2E247C797}"/>
              </a:ext>
            </a:extLst>
          </p:cNvPr>
          <p:cNvSpPr/>
          <p:nvPr/>
        </p:nvSpPr>
        <p:spPr bwMode="auto">
          <a:xfrm>
            <a:off x="3166508" y="2114318"/>
            <a:ext cx="1811230" cy="228672"/>
          </a:xfrm>
          <a:prstGeom prst="roundRect">
            <a:avLst>
              <a:gd name="adj" fmla="val 17350"/>
            </a:avLst>
          </a:pr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0889" tIns="60449" rIns="120889" bIns="60449" anchor="ctr"/>
          <a:lstStyle/>
          <a:p>
            <a:pPr algn="ctr" defTabSz="914378">
              <a:defRPr/>
            </a:pPr>
            <a:r>
              <a:rPr lang="pt-BR" sz="900" b="1" dirty="0">
                <a:solidFill>
                  <a:schemeClr val="bg1"/>
                </a:solidFill>
                <a:latin typeface="AMX" pitchFamily="2" charset="0"/>
                <a:ea typeface="MS PGothic"/>
              </a:rPr>
              <a:t>5G</a:t>
            </a:r>
          </a:p>
        </p:txBody>
      </p:sp>
      <p:sp>
        <p:nvSpPr>
          <p:cNvPr id="27" name="Retângulo de cantos arredondados 396">
            <a:extLst>
              <a:ext uri="{FF2B5EF4-FFF2-40B4-BE49-F238E27FC236}">
                <a16:creationId xmlns:a16="http://schemas.microsoft.com/office/drawing/2014/main" id="{DB023B85-870D-B979-180C-A82C26CF223E}"/>
              </a:ext>
            </a:extLst>
          </p:cNvPr>
          <p:cNvSpPr/>
          <p:nvPr/>
        </p:nvSpPr>
        <p:spPr bwMode="auto">
          <a:xfrm>
            <a:off x="3179047" y="2411437"/>
            <a:ext cx="1798691" cy="395798"/>
          </a:xfrm>
          <a:prstGeom prst="roundRect">
            <a:avLst>
              <a:gd name="adj" fmla="val 1735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0889" tIns="60449" rIns="120889" bIns="60449" anchor="ctr"/>
          <a:lstStyle/>
          <a:p>
            <a:pPr algn="ctr" defTabSz="914378">
              <a:defRPr/>
            </a:pPr>
            <a:r>
              <a:rPr lang="pt-BR" sz="800" b="1" dirty="0">
                <a:latin typeface="AMX" pitchFamily="2" charset="0"/>
                <a:ea typeface="MS PGothic"/>
              </a:rPr>
              <a:t>300GB – R$149,90</a:t>
            </a:r>
            <a:endParaRPr lang="pt-BR" sz="800" dirty="0">
              <a:latin typeface="AMX" pitchFamily="2" charset="0"/>
              <a:ea typeface="MS PGothic"/>
            </a:endParaRPr>
          </a:p>
        </p:txBody>
      </p:sp>
      <p:sp>
        <p:nvSpPr>
          <p:cNvPr id="28" name="Retângulo de cantos arredondados 396">
            <a:extLst>
              <a:ext uri="{FF2B5EF4-FFF2-40B4-BE49-F238E27FC236}">
                <a16:creationId xmlns:a16="http://schemas.microsoft.com/office/drawing/2014/main" id="{D52E53F2-0E24-F587-6BB4-134911F621E9}"/>
              </a:ext>
            </a:extLst>
          </p:cNvPr>
          <p:cNvSpPr/>
          <p:nvPr/>
        </p:nvSpPr>
        <p:spPr bwMode="auto">
          <a:xfrm>
            <a:off x="5001266" y="1607506"/>
            <a:ext cx="2104703" cy="457111"/>
          </a:xfrm>
          <a:prstGeom prst="roundRect">
            <a:avLst>
              <a:gd name="adj" fmla="val 17350"/>
            </a:avLst>
          </a:prstGeom>
          <a:solidFill>
            <a:srgbClr val="002060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0889" tIns="60449" rIns="120889" bIns="60449" anchor="ctr"/>
          <a:lstStyle/>
          <a:p>
            <a:pPr algn="ctr" defTabSz="914378"/>
            <a:r>
              <a:rPr lang="pt-BR" sz="900" b="1" dirty="0">
                <a:solidFill>
                  <a:schemeClr val="bg1"/>
                </a:solidFill>
                <a:latin typeface="AMX" pitchFamily="2" charset="0"/>
                <a:ea typeface="MS PGothic"/>
              </a:rPr>
              <a:t>TIM</a:t>
            </a:r>
          </a:p>
        </p:txBody>
      </p:sp>
      <p:sp>
        <p:nvSpPr>
          <p:cNvPr id="30" name="Retângulo de cantos arredondados 396">
            <a:extLst>
              <a:ext uri="{FF2B5EF4-FFF2-40B4-BE49-F238E27FC236}">
                <a16:creationId xmlns:a16="http://schemas.microsoft.com/office/drawing/2014/main" id="{44D2ACA6-BD11-6A11-2C35-3A1889A16567}"/>
              </a:ext>
            </a:extLst>
          </p:cNvPr>
          <p:cNvSpPr/>
          <p:nvPr/>
        </p:nvSpPr>
        <p:spPr bwMode="auto">
          <a:xfrm>
            <a:off x="5025404" y="2121790"/>
            <a:ext cx="1043029" cy="209551"/>
          </a:xfrm>
          <a:prstGeom prst="roundRect">
            <a:avLst>
              <a:gd name="adj" fmla="val 17350"/>
            </a:avLst>
          </a:pr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0889" tIns="60449" rIns="120889" bIns="60449" anchor="ctr"/>
          <a:lstStyle/>
          <a:p>
            <a:pPr algn="ctr" defTabSz="914378">
              <a:defRPr/>
            </a:pPr>
            <a:r>
              <a:rPr lang="pt-BR" sz="900" b="1" dirty="0">
                <a:solidFill>
                  <a:schemeClr val="bg1"/>
                </a:solidFill>
                <a:latin typeface="AMX" pitchFamily="2" charset="0"/>
                <a:ea typeface="MS PGothic"/>
              </a:rPr>
              <a:t>LIBERTY</a:t>
            </a:r>
          </a:p>
        </p:txBody>
      </p:sp>
      <p:sp>
        <p:nvSpPr>
          <p:cNvPr id="31" name="Retângulo de cantos arredondados 396">
            <a:extLst>
              <a:ext uri="{FF2B5EF4-FFF2-40B4-BE49-F238E27FC236}">
                <a16:creationId xmlns:a16="http://schemas.microsoft.com/office/drawing/2014/main" id="{5EC3AD31-438E-A0B1-8025-7AC7AAC81864}"/>
              </a:ext>
            </a:extLst>
          </p:cNvPr>
          <p:cNvSpPr/>
          <p:nvPr/>
        </p:nvSpPr>
        <p:spPr bwMode="auto">
          <a:xfrm>
            <a:off x="5025404" y="2376089"/>
            <a:ext cx="1043029" cy="258177"/>
          </a:xfrm>
          <a:prstGeom prst="roundRect">
            <a:avLst>
              <a:gd name="adj" fmla="val 1735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0889" tIns="60449" rIns="120889" bIns="60449" anchor="ctr"/>
          <a:lstStyle/>
          <a:p>
            <a:pPr algn="ctr" defTabSz="914378">
              <a:defRPr/>
            </a:pPr>
            <a:r>
              <a:rPr lang="pt-BR" sz="800" b="1" dirty="0">
                <a:latin typeface="AMX" pitchFamily="2" charset="0"/>
                <a:ea typeface="MS PGothic"/>
              </a:rPr>
              <a:t>150GB – R$80,99</a:t>
            </a:r>
            <a:endParaRPr lang="pt-BR" sz="800" dirty="0">
              <a:latin typeface="AMX" pitchFamily="2" charset="0"/>
              <a:ea typeface="MS PGothic"/>
            </a:endParaRPr>
          </a:p>
        </p:txBody>
      </p:sp>
      <p:sp>
        <p:nvSpPr>
          <p:cNvPr id="74" name="Retângulo de cantos arredondados 396">
            <a:extLst>
              <a:ext uri="{FF2B5EF4-FFF2-40B4-BE49-F238E27FC236}">
                <a16:creationId xmlns:a16="http://schemas.microsoft.com/office/drawing/2014/main" id="{9F6C6C16-EA8A-D6CA-C46C-5FD0FE8AC74F}"/>
              </a:ext>
            </a:extLst>
          </p:cNvPr>
          <p:cNvSpPr/>
          <p:nvPr/>
        </p:nvSpPr>
        <p:spPr bwMode="auto">
          <a:xfrm>
            <a:off x="6100900" y="2121790"/>
            <a:ext cx="1005070" cy="221199"/>
          </a:xfrm>
          <a:prstGeom prst="roundRect">
            <a:avLst>
              <a:gd name="adj" fmla="val 17350"/>
            </a:avLst>
          </a:pr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0889" tIns="60449" rIns="120889" bIns="60449" anchor="ctr"/>
          <a:lstStyle/>
          <a:p>
            <a:pPr algn="ctr" defTabSz="914378">
              <a:defRPr/>
            </a:pPr>
            <a:r>
              <a:rPr lang="pt-BR" sz="900" b="1" dirty="0">
                <a:solidFill>
                  <a:schemeClr val="bg1"/>
                </a:solidFill>
                <a:latin typeface="AMX" pitchFamily="2" charset="0"/>
                <a:ea typeface="MS PGothic"/>
              </a:rPr>
              <a:t>BLACK</a:t>
            </a:r>
          </a:p>
        </p:txBody>
      </p:sp>
      <p:sp>
        <p:nvSpPr>
          <p:cNvPr id="77" name="Retângulo de cantos arredondados 396">
            <a:extLst>
              <a:ext uri="{FF2B5EF4-FFF2-40B4-BE49-F238E27FC236}">
                <a16:creationId xmlns:a16="http://schemas.microsoft.com/office/drawing/2014/main" id="{A229F7A1-CF93-8224-7B02-9AD2EC3F556B}"/>
              </a:ext>
            </a:extLst>
          </p:cNvPr>
          <p:cNvSpPr/>
          <p:nvPr/>
        </p:nvSpPr>
        <p:spPr bwMode="auto">
          <a:xfrm>
            <a:off x="6116100" y="2376088"/>
            <a:ext cx="989870" cy="257043"/>
          </a:xfrm>
          <a:prstGeom prst="roundRect">
            <a:avLst>
              <a:gd name="adj" fmla="val 1735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0889" tIns="60449" rIns="120889" bIns="60449" anchor="ctr"/>
          <a:lstStyle/>
          <a:p>
            <a:pPr algn="ctr" defTabSz="914378">
              <a:defRPr/>
            </a:pPr>
            <a:r>
              <a:rPr lang="pt-BR" sz="800" b="1" dirty="0">
                <a:latin typeface="AMX" pitchFamily="2" charset="0"/>
                <a:ea typeface="MS PGothic"/>
              </a:rPr>
              <a:t>150GB – R$144,99</a:t>
            </a:r>
            <a:endParaRPr lang="pt-BR" sz="800" dirty="0">
              <a:latin typeface="AMX" pitchFamily="2" charset="0"/>
              <a:ea typeface="MS PGothic"/>
            </a:endParaRPr>
          </a:p>
        </p:txBody>
      </p:sp>
      <p:sp>
        <p:nvSpPr>
          <p:cNvPr id="78" name="Retângulo de cantos arredondados 396">
            <a:extLst>
              <a:ext uri="{FF2B5EF4-FFF2-40B4-BE49-F238E27FC236}">
                <a16:creationId xmlns:a16="http://schemas.microsoft.com/office/drawing/2014/main" id="{B247AEBF-F6BE-0264-2EDC-F449A0FE9ED0}"/>
              </a:ext>
            </a:extLst>
          </p:cNvPr>
          <p:cNvSpPr/>
          <p:nvPr/>
        </p:nvSpPr>
        <p:spPr bwMode="auto">
          <a:xfrm>
            <a:off x="7151678" y="1620352"/>
            <a:ext cx="2139126" cy="456405"/>
          </a:xfrm>
          <a:prstGeom prst="roundRect">
            <a:avLst>
              <a:gd name="adj" fmla="val 17350"/>
            </a:avLst>
          </a:prstGeom>
          <a:solidFill>
            <a:srgbClr val="00B0F0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0889" tIns="60449" rIns="120889" bIns="60449" anchor="ctr"/>
          <a:lstStyle/>
          <a:p>
            <a:pPr algn="ctr" defTabSz="914378"/>
            <a:r>
              <a:rPr lang="pt-BR" sz="900" b="1" dirty="0">
                <a:solidFill>
                  <a:schemeClr val="bg1"/>
                </a:solidFill>
                <a:latin typeface="AMX" pitchFamily="2" charset="0"/>
                <a:ea typeface="MS PGothic"/>
              </a:rPr>
              <a:t>ALGAR</a:t>
            </a:r>
          </a:p>
        </p:txBody>
      </p:sp>
      <p:sp>
        <p:nvSpPr>
          <p:cNvPr id="79" name="Retângulo de cantos arredondados 396">
            <a:extLst>
              <a:ext uri="{FF2B5EF4-FFF2-40B4-BE49-F238E27FC236}">
                <a16:creationId xmlns:a16="http://schemas.microsoft.com/office/drawing/2014/main" id="{0B504F91-9FA8-7514-0B86-42C35862D32E}"/>
              </a:ext>
            </a:extLst>
          </p:cNvPr>
          <p:cNvSpPr/>
          <p:nvPr/>
        </p:nvSpPr>
        <p:spPr bwMode="auto">
          <a:xfrm>
            <a:off x="7162572" y="2151800"/>
            <a:ext cx="1043029" cy="209551"/>
          </a:xfrm>
          <a:prstGeom prst="roundRect">
            <a:avLst>
              <a:gd name="adj" fmla="val 17350"/>
            </a:avLst>
          </a:pr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0889" tIns="60449" rIns="120889" bIns="60449" anchor="ctr"/>
          <a:lstStyle/>
          <a:p>
            <a:pPr algn="ctr" defTabSz="914378">
              <a:defRPr/>
            </a:pPr>
            <a:r>
              <a:rPr lang="pt-BR" sz="900" b="1" dirty="0">
                <a:solidFill>
                  <a:schemeClr val="bg1"/>
                </a:solidFill>
                <a:latin typeface="AMX" pitchFamily="2" charset="0"/>
                <a:ea typeface="MS PGothic"/>
              </a:rPr>
              <a:t>5G - EXPANSÃO</a:t>
            </a:r>
          </a:p>
        </p:txBody>
      </p:sp>
      <p:sp>
        <p:nvSpPr>
          <p:cNvPr id="80" name="Retângulo de cantos arredondados 396">
            <a:extLst>
              <a:ext uri="{FF2B5EF4-FFF2-40B4-BE49-F238E27FC236}">
                <a16:creationId xmlns:a16="http://schemas.microsoft.com/office/drawing/2014/main" id="{67C64015-89B2-C005-21B7-C70603681C57}"/>
              </a:ext>
            </a:extLst>
          </p:cNvPr>
          <p:cNvSpPr/>
          <p:nvPr/>
        </p:nvSpPr>
        <p:spPr bwMode="auto">
          <a:xfrm>
            <a:off x="7162573" y="2404045"/>
            <a:ext cx="1043029" cy="258177"/>
          </a:xfrm>
          <a:prstGeom prst="roundRect">
            <a:avLst>
              <a:gd name="adj" fmla="val 1735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0889" tIns="60449" rIns="120889" bIns="60449" anchor="ctr"/>
          <a:lstStyle/>
          <a:p>
            <a:pPr algn="ctr" defTabSz="914378">
              <a:defRPr/>
            </a:pPr>
            <a:r>
              <a:rPr lang="pt-BR" sz="800" b="1" dirty="0">
                <a:latin typeface="AMX" pitchFamily="2" charset="0"/>
                <a:ea typeface="MS PGothic"/>
              </a:rPr>
              <a:t>20GB – R$188,56</a:t>
            </a:r>
            <a:endParaRPr lang="pt-BR" sz="800" dirty="0">
              <a:latin typeface="AMX" pitchFamily="2" charset="0"/>
              <a:ea typeface="MS PGothic"/>
            </a:endParaRPr>
          </a:p>
        </p:txBody>
      </p:sp>
      <p:sp>
        <p:nvSpPr>
          <p:cNvPr id="81" name="Retângulo de cantos arredondados 396">
            <a:extLst>
              <a:ext uri="{FF2B5EF4-FFF2-40B4-BE49-F238E27FC236}">
                <a16:creationId xmlns:a16="http://schemas.microsoft.com/office/drawing/2014/main" id="{65E14A29-AACD-318E-CFFD-242C9DB8F545}"/>
              </a:ext>
            </a:extLst>
          </p:cNvPr>
          <p:cNvSpPr/>
          <p:nvPr/>
        </p:nvSpPr>
        <p:spPr bwMode="auto">
          <a:xfrm>
            <a:off x="3166508" y="2861199"/>
            <a:ext cx="1811230" cy="395798"/>
          </a:xfrm>
          <a:prstGeom prst="roundRect">
            <a:avLst>
              <a:gd name="adj" fmla="val 1735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0889" tIns="60449" rIns="120889" bIns="60449" anchor="ctr"/>
          <a:lstStyle/>
          <a:p>
            <a:pPr lvl="0" algn="ctr">
              <a:buClrTx/>
              <a:defRPr/>
            </a:pPr>
            <a:r>
              <a:rPr lang="pt-BR" sz="800" b="1" dirty="0">
                <a:latin typeface="AMX" pitchFamily="2" charset="0"/>
                <a:ea typeface="MS PGothic"/>
              </a:rPr>
              <a:t>500GB – R$249,90</a:t>
            </a:r>
            <a:endParaRPr lang="pt-BR" sz="800" dirty="0">
              <a:latin typeface="AMX" pitchFamily="2" charset="0"/>
              <a:ea typeface="MS PGothic"/>
            </a:endParaRPr>
          </a:p>
        </p:txBody>
      </p:sp>
      <p:sp>
        <p:nvSpPr>
          <p:cNvPr id="82" name="Retângulo de cantos arredondados 396">
            <a:extLst>
              <a:ext uri="{FF2B5EF4-FFF2-40B4-BE49-F238E27FC236}">
                <a16:creationId xmlns:a16="http://schemas.microsoft.com/office/drawing/2014/main" id="{A159292E-2014-3818-9F26-D874294D4381}"/>
              </a:ext>
            </a:extLst>
          </p:cNvPr>
          <p:cNvSpPr/>
          <p:nvPr/>
        </p:nvSpPr>
        <p:spPr bwMode="auto">
          <a:xfrm>
            <a:off x="7162572" y="2971677"/>
            <a:ext cx="1043029" cy="258177"/>
          </a:xfrm>
          <a:prstGeom prst="roundRect">
            <a:avLst>
              <a:gd name="adj" fmla="val 1735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0889" tIns="60449" rIns="120889" bIns="60449" anchor="ctr"/>
          <a:lstStyle/>
          <a:p>
            <a:pPr lvl="0" algn="ctr">
              <a:buClrTx/>
              <a:defRPr/>
            </a:pPr>
            <a:r>
              <a:rPr lang="pt-BR" sz="800" b="1" dirty="0">
                <a:latin typeface="AMX" pitchFamily="2" charset="0"/>
                <a:ea typeface="MS PGothic"/>
              </a:rPr>
              <a:t>100GB – R$918,98</a:t>
            </a:r>
            <a:endParaRPr lang="pt-BR" sz="800" dirty="0">
              <a:latin typeface="AMX" pitchFamily="2" charset="0"/>
              <a:ea typeface="MS PGothic"/>
            </a:endParaRPr>
          </a:p>
        </p:txBody>
      </p:sp>
      <p:sp>
        <p:nvSpPr>
          <p:cNvPr id="83" name="Retângulo de cantos arredondados 396">
            <a:extLst>
              <a:ext uri="{FF2B5EF4-FFF2-40B4-BE49-F238E27FC236}">
                <a16:creationId xmlns:a16="http://schemas.microsoft.com/office/drawing/2014/main" id="{5AC9BE48-B5AB-A7A5-DB15-1EA60104A4F8}"/>
              </a:ext>
            </a:extLst>
          </p:cNvPr>
          <p:cNvSpPr/>
          <p:nvPr/>
        </p:nvSpPr>
        <p:spPr bwMode="auto">
          <a:xfrm>
            <a:off x="7162572" y="2684265"/>
            <a:ext cx="1043029" cy="258177"/>
          </a:xfrm>
          <a:prstGeom prst="roundRect">
            <a:avLst>
              <a:gd name="adj" fmla="val 1735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0889" tIns="60449" rIns="120889" bIns="60449" anchor="ctr"/>
          <a:lstStyle/>
          <a:p>
            <a:pPr lvl="0" algn="ctr">
              <a:buClrTx/>
              <a:defRPr/>
            </a:pPr>
            <a:r>
              <a:rPr lang="pt-BR" sz="800" b="1" dirty="0">
                <a:latin typeface="AMX" pitchFamily="2" charset="0"/>
                <a:ea typeface="MS PGothic"/>
              </a:rPr>
              <a:t>50GB – R$462,60</a:t>
            </a:r>
            <a:endParaRPr lang="pt-BR" sz="800" dirty="0">
              <a:latin typeface="AMX" pitchFamily="2" charset="0"/>
              <a:ea typeface="MS PGothic"/>
            </a:endParaRPr>
          </a:p>
        </p:txBody>
      </p:sp>
      <p:sp>
        <p:nvSpPr>
          <p:cNvPr id="85" name="Retângulo de cantos arredondados 396">
            <a:extLst>
              <a:ext uri="{FF2B5EF4-FFF2-40B4-BE49-F238E27FC236}">
                <a16:creationId xmlns:a16="http://schemas.microsoft.com/office/drawing/2014/main" id="{5A914DC9-DD46-AC7C-6A6B-293A095DF926}"/>
              </a:ext>
            </a:extLst>
          </p:cNvPr>
          <p:cNvSpPr/>
          <p:nvPr/>
        </p:nvSpPr>
        <p:spPr bwMode="auto">
          <a:xfrm>
            <a:off x="3179047" y="3609265"/>
            <a:ext cx="1798691" cy="271859"/>
          </a:xfrm>
          <a:prstGeom prst="roundRect">
            <a:avLst>
              <a:gd name="adj" fmla="val 1735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0889" tIns="60449" rIns="120889" bIns="60449" anchor="ctr"/>
          <a:lstStyle/>
          <a:p>
            <a:pPr lvl="0" algn="ctr">
              <a:buClrTx/>
              <a:defRPr/>
            </a:pPr>
            <a:r>
              <a:rPr lang="pt-BR" sz="800" b="1" dirty="0">
                <a:latin typeface="AMX" pitchFamily="2" charset="0"/>
                <a:ea typeface="MS PGothic"/>
              </a:rPr>
              <a:t>R$ 1.272,00</a:t>
            </a:r>
            <a:endParaRPr lang="pt-BR" sz="800" dirty="0">
              <a:latin typeface="AMX" pitchFamily="2" charset="0"/>
              <a:ea typeface="MS PGothic"/>
            </a:endParaRPr>
          </a:p>
        </p:txBody>
      </p:sp>
      <p:sp>
        <p:nvSpPr>
          <p:cNvPr id="86" name="Retângulo de cantos arredondados 396">
            <a:extLst>
              <a:ext uri="{FF2B5EF4-FFF2-40B4-BE49-F238E27FC236}">
                <a16:creationId xmlns:a16="http://schemas.microsoft.com/office/drawing/2014/main" id="{C3580BB0-777C-A9C8-2832-B88EB21E3778}"/>
              </a:ext>
            </a:extLst>
          </p:cNvPr>
          <p:cNvSpPr/>
          <p:nvPr/>
        </p:nvSpPr>
        <p:spPr bwMode="auto">
          <a:xfrm>
            <a:off x="5025404" y="3612926"/>
            <a:ext cx="2104703" cy="258177"/>
          </a:xfrm>
          <a:prstGeom prst="roundRect">
            <a:avLst>
              <a:gd name="adj" fmla="val 1735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0889" tIns="60449" rIns="120889" bIns="60449" anchor="ctr"/>
          <a:lstStyle/>
          <a:p>
            <a:pPr lvl="0" algn="ctr">
              <a:buClrTx/>
              <a:defRPr/>
            </a:pPr>
            <a:r>
              <a:rPr lang="pt-BR" sz="800" b="1" dirty="0">
                <a:latin typeface="AMX" pitchFamily="2" charset="0"/>
                <a:ea typeface="MS PGothic"/>
              </a:rPr>
              <a:t>R$ 2.199,12</a:t>
            </a:r>
            <a:endParaRPr lang="pt-BR" sz="800" dirty="0">
              <a:latin typeface="AMX" pitchFamily="2" charset="0"/>
              <a:ea typeface="MS PGothic"/>
            </a:endParaRPr>
          </a:p>
        </p:txBody>
      </p:sp>
      <p:sp>
        <p:nvSpPr>
          <p:cNvPr id="87" name="Retângulo de cantos arredondados 396">
            <a:extLst>
              <a:ext uri="{FF2B5EF4-FFF2-40B4-BE49-F238E27FC236}">
                <a16:creationId xmlns:a16="http://schemas.microsoft.com/office/drawing/2014/main" id="{A1D208D5-EDF0-645C-1C35-35684A40A433}"/>
              </a:ext>
            </a:extLst>
          </p:cNvPr>
          <p:cNvSpPr/>
          <p:nvPr/>
        </p:nvSpPr>
        <p:spPr bwMode="auto">
          <a:xfrm>
            <a:off x="963514" y="3304609"/>
            <a:ext cx="10523308" cy="278693"/>
          </a:xfrm>
          <a:prstGeom prst="roundRect">
            <a:avLst>
              <a:gd name="adj" fmla="val 17350"/>
            </a:avLst>
          </a:pr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0889" tIns="60449" rIns="120889" bIns="60449" anchor="ctr"/>
          <a:lstStyle/>
          <a:p>
            <a:pPr algn="ctr" defTabSz="914378">
              <a:defRPr/>
            </a:pPr>
            <a:r>
              <a:rPr lang="pt-BR" sz="900" b="1" dirty="0">
                <a:solidFill>
                  <a:schemeClr val="bg1"/>
                </a:solidFill>
                <a:latin typeface="AMX" pitchFamily="2" charset="0"/>
                <a:ea typeface="MS PGothic"/>
              </a:rPr>
              <a:t>ROTEADOR</a:t>
            </a:r>
          </a:p>
        </p:txBody>
      </p:sp>
      <p:sp>
        <p:nvSpPr>
          <p:cNvPr id="88" name="Retângulo de cantos arredondados 396">
            <a:extLst>
              <a:ext uri="{FF2B5EF4-FFF2-40B4-BE49-F238E27FC236}">
                <a16:creationId xmlns:a16="http://schemas.microsoft.com/office/drawing/2014/main" id="{F33CA38C-C70B-5B0B-D650-45E2B9336A68}"/>
              </a:ext>
            </a:extLst>
          </p:cNvPr>
          <p:cNvSpPr/>
          <p:nvPr/>
        </p:nvSpPr>
        <p:spPr bwMode="auto">
          <a:xfrm>
            <a:off x="2045099" y="3622947"/>
            <a:ext cx="1043029" cy="258177"/>
          </a:xfrm>
          <a:prstGeom prst="roundRect">
            <a:avLst>
              <a:gd name="adj" fmla="val 1735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0889" tIns="60449" rIns="120889" bIns="60449" anchor="ctr"/>
          <a:lstStyle/>
          <a:p>
            <a:pPr lvl="0" algn="ctr">
              <a:buClrTx/>
              <a:defRPr/>
            </a:pPr>
            <a:r>
              <a:rPr lang="pt-BR" sz="800" b="1" dirty="0">
                <a:latin typeface="AMX" pitchFamily="2" charset="0"/>
                <a:ea typeface="MS PGothic"/>
              </a:rPr>
              <a:t>299,90</a:t>
            </a:r>
            <a:endParaRPr lang="pt-BR" sz="800" dirty="0">
              <a:latin typeface="AMX" pitchFamily="2" charset="0"/>
              <a:ea typeface="MS PGothic"/>
            </a:endParaRPr>
          </a:p>
        </p:txBody>
      </p:sp>
      <p:pic>
        <p:nvPicPr>
          <p:cNvPr id="89" name="Google Shape;1242;p69">
            <a:extLst>
              <a:ext uri="{FF2B5EF4-FFF2-40B4-BE49-F238E27FC236}">
                <a16:creationId xmlns:a16="http://schemas.microsoft.com/office/drawing/2014/main" id="{C1B7662F-2C9E-DBE1-F13C-55F2B881FCBD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60334" y="3293132"/>
            <a:ext cx="294043" cy="279997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Retângulo de cantos arredondados 396">
            <a:extLst>
              <a:ext uri="{FF2B5EF4-FFF2-40B4-BE49-F238E27FC236}">
                <a16:creationId xmlns:a16="http://schemas.microsoft.com/office/drawing/2014/main" id="{BF81206E-7523-41E8-5DF6-E69B9A6B4EB0}"/>
              </a:ext>
            </a:extLst>
          </p:cNvPr>
          <p:cNvSpPr/>
          <p:nvPr/>
        </p:nvSpPr>
        <p:spPr bwMode="auto">
          <a:xfrm>
            <a:off x="971359" y="1594728"/>
            <a:ext cx="2147483" cy="469889"/>
          </a:xfrm>
          <a:prstGeom prst="roundRect">
            <a:avLst>
              <a:gd name="adj" fmla="val 17350"/>
            </a:avLst>
          </a:prstGeom>
          <a:solidFill>
            <a:srgbClr val="A32300"/>
          </a:solidFill>
          <a:ln w="3175">
            <a:solidFill>
              <a:schemeClr val="tx1">
                <a:alpha val="65098"/>
              </a:schemeClr>
            </a:solidFill>
            <a:miter lim="800000"/>
            <a:headEnd/>
            <a:tailEnd/>
          </a:ln>
          <a:effectLst/>
        </p:spPr>
        <p:txBody>
          <a:bodyPr wrap="none" lIns="120889" tIns="60449" rIns="120889" bIns="60449" anchor="ctr"/>
          <a:lstStyle/>
          <a:p>
            <a:pPr algn="ctr" defTabSz="914378"/>
            <a:r>
              <a:rPr lang="pt-BR" sz="900" b="1">
                <a:solidFill>
                  <a:schemeClr val="bg1"/>
                </a:solidFill>
                <a:latin typeface="AMX" pitchFamily="2" charset="0"/>
                <a:ea typeface="MS PGothic"/>
              </a:rPr>
              <a:t>CLARO EMPRESAS</a:t>
            </a:r>
          </a:p>
        </p:txBody>
      </p:sp>
      <p:sp>
        <p:nvSpPr>
          <p:cNvPr id="91" name="Retângulo de cantos arredondados 396">
            <a:extLst>
              <a:ext uri="{FF2B5EF4-FFF2-40B4-BE49-F238E27FC236}">
                <a16:creationId xmlns:a16="http://schemas.microsoft.com/office/drawing/2014/main" id="{7B8545F3-35A4-FFA6-9211-C19ECFBE96FB}"/>
              </a:ext>
            </a:extLst>
          </p:cNvPr>
          <p:cNvSpPr/>
          <p:nvPr/>
        </p:nvSpPr>
        <p:spPr bwMode="auto">
          <a:xfrm>
            <a:off x="971359" y="2110144"/>
            <a:ext cx="2147483" cy="232845"/>
          </a:xfrm>
          <a:prstGeom prst="roundRect">
            <a:avLst>
              <a:gd name="adj" fmla="val 17350"/>
            </a:avLst>
          </a:pr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0889" tIns="60449" rIns="120889" bIns="60449" anchor="ctr"/>
          <a:lstStyle/>
          <a:p>
            <a:pPr algn="ctr" defTabSz="914378">
              <a:defRPr/>
            </a:pPr>
            <a:r>
              <a:rPr lang="pt-BR" sz="900" b="1" dirty="0">
                <a:solidFill>
                  <a:schemeClr val="bg1"/>
                </a:solidFill>
                <a:latin typeface="AMX" pitchFamily="2" charset="0"/>
                <a:ea typeface="MS PGothic"/>
              </a:rPr>
              <a:t>5G</a:t>
            </a:r>
          </a:p>
        </p:txBody>
      </p:sp>
      <p:sp>
        <p:nvSpPr>
          <p:cNvPr id="93" name="Retângulo de cantos arredondados 396">
            <a:extLst>
              <a:ext uri="{FF2B5EF4-FFF2-40B4-BE49-F238E27FC236}">
                <a16:creationId xmlns:a16="http://schemas.microsoft.com/office/drawing/2014/main" id="{CBC0545A-8F91-2A8A-5494-17E5F58ED7E1}"/>
              </a:ext>
            </a:extLst>
          </p:cNvPr>
          <p:cNvSpPr/>
          <p:nvPr/>
        </p:nvSpPr>
        <p:spPr bwMode="auto">
          <a:xfrm>
            <a:off x="963514" y="3612627"/>
            <a:ext cx="1043029" cy="258177"/>
          </a:xfrm>
          <a:prstGeom prst="roundRect">
            <a:avLst>
              <a:gd name="adj" fmla="val 1735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0889" tIns="60449" rIns="120889" bIns="60449" anchor="ctr"/>
          <a:lstStyle/>
          <a:p>
            <a:pPr lvl="0" algn="ctr">
              <a:buClrTx/>
              <a:defRPr/>
            </a:pPr>
            <a:r>
              <a:rPr lang="pt-BR" sz="800" b="1" dirty="0">
                <a:latin typeface="AMX" pitchFamily="2" charset="0"/>
                <a:ea typeface="MS PGothic"/>
              </a:rPr>
              <a:t>399,90</a:t>
            </a:r>
            <a:endParaRPr lang="pt-BR" sz="800" dirty="0">
              <a:latin typeface="AMX" pitchFamily="2" charset="0"/>
              <a:ea typeface="MS PGothic"/>
            </a:endParaRPr>
          </a:p>
        </p:txBody>
      </p:sp>
      <p:sp>
        <p:nvSpPr>
          <p:cNvPr id="95" name="Retângulo de cantos arredondados 396">
            <a:extLst>
              <a:ext uri="{FF2B5EF4-FFF2-40B4-BE49-F238E27FC236}">
                <a16:creationId xmlns:a16="http://schemas.microsoft.com/office/drawing/2014/main" id="{0A5ED57F-A00E-E0C2-8CB4-B009285A018B}"/>
              </a:ext>
            </a:extLst>
          </p:cNvPr>
          <p:cNvSpPr/>
          <p:nvPr/>
        </p:nvSpPr>
        <p:spPr bwMode="auto">
          <a:xfrm>
            <a:off x="8247775" y="2146881"/>
            <a:ext cx="1043029" cy="209551"/>
          </a:xfrm>
          <a:prstGeom prst="roundRect">
            <a:avLst>
              <a:gd name="adj" fmla="val 17350"/>
            </a:avLst>
          </a:pr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0889" tIns="60449" rIns="120889" bIns="60449" anchor="ctr"/>
          <a:lstStyle/>
          <a:p>
            <a:pPr algn="ctr" defTabSz="914378">
              <a:defRPr/>
            </a:pPr>
            <a:r>
              <a:rPr lang="pt-BR" sz="900" b="1" dirty="0">
                <a:solidFill>
                  <a:schemeClr val="bg1"/>
                </a:solidFill>
                <a:latin typeface="AMX" pitchFamily="2" charset="0"/>
                <a:ea typeface="MS PGothic"/>
              </a:rPr>
              <a:t>5G - CONCESSÃO</a:t>
            </a:r>
          </a:p>
        </p:txBody>
      </p:sp>
      <p:sp>
        <p:nvSpPr>
          <p:cNvPr id="160" name="Retângulo de cantos arredondados 396">
            <a:extLst>
              <a:ext uri="{FF2B5EF4-FFF2-40B4-BE49-F238E27FC236}">
                <a16:creationId xmlns:a16="http://schemas.microsoft.com/office/drawing/2014/main" id="{767E60BC-7C05-3324-A2DC-DDEEAFCE5E23}"/>
              </a:ext>
            </a:extLst>
          </p:cNvPr>
          <p:cNvSpPr/>
          <p:nvPr/>
        </p:nvSpPr>
        <p:spPr bwMode="auto">
          <a:xfrm>
            <a:off x="8256713" y="2394241"/>
            <a:ext cx="1043029" cy="258177"/>
          </a:xfrm>
          <a:prstGeom prst="roundRect">
            <a:avLst>
              <a:gd name="adj" fmla="val 1735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0889" tIns="60449" rIns="120889" bIns="60449" anchor="ctr"/>
          <a:lstStyle/>
          <a:p>
            <a:pPr algn="ctr" defTabSz="914378">
              <a:defRPr/>
            </a:pPr>
            <a:r>
              <a:rPr lang="pt-BR" sz="800" b="1" dirty="0">
                <a:latin typeface="AMX" pitchFamily="2" charset="0"/>
                <a:ea typeface="MS PGothic"/>
              </a:rPr>
              <a:t>250GB – R$127,89</a:t>
            </a:r>
            <a:endParaRPr lang="pt-BR" sz="800" dirty="0">
              <a:latin typeface="AMX" pitchFamily="2" charset="0"/>
              <a:ea typeface="MS PGothic"/>
            </a:endParaRPr>
          </a:p>
        </p:txBody>
      </p:sp>
      <p:sp>
        <p:nvSpPr>
          <p:cNvPr id="161" name="Retângulo de cantos arredondados 396">
            <a:extLst>
              <a:ext uri="{FF2B5EF4-FFF2-40B4-BE49-F238E27FC236}">
                <a16:creationId xmlns:a16="http://schemas.microsoft.com/office/drawing/2014/main" id="{5E752560-E70A-B78F-99D0-2DE7380255FE}"/>
              </a:ext>
            </a:extLst>
          </p:cNvPr>
          <p:cNvSpPr/>
          <p:nvPr/>
        </p:nvSpPr>
        <p:spPr bwMode="auto">
          <a:xfrm>
            <a:off x="8275356" y="2980585"/>
            <a:ext cx="1043029" cy="258177"/>
          </a:xfrm>
          <a:prstGeom prst="roundRect">
            <a:avLst>
              <a:gd name="adj" fmla="val 1735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0889" tIns="60449" rIns="120889" bIns="60449" anchor="ctr"/>
          <a:lstStyle/>
          <a:p>
            <a:pPr lvl="0" algn="ctr">
              <a:buClrTx/>
              <a:defRPr/>
            </a:pPr>
            <a:r>
              <a:rPr lang="pt-BR" sz="800" b="1" dirty="0">
                <a:latin typeface="AMX" pitchFamily="2" charset="0"/>
                <a:ea typeface="MS PGothic"/>
              </a:rPr>
              <a:t>650GB – R$191,56</a:t>
            </a:r>
            <a:endParaRPr lang="pt-BR" sz="800" dirty="0">
              <a:latin typeface="AMX" pitchFamily="2" charset="0"/>
              <a:ea typeface="MS PGothic"/>
            </a:endParaRPr>
          </a:p>
        </p:txBody>
      </p:sp>
      <p:sp>
        <p:nvSpPr>
          <p:cNvPr id="162" name="Retângulo de cantos arredondados 396">
            <a:extLst>
              <a:ext uri="{FF2B5EF4-FFF2-40B4-BE49-F238E27FC236}">
                <a16:creationId xmlns:a16="http://schemas.microsoft.com/office/drawing/2014/main" id="{3D69E84F-2F56-87D8-6C91-5D9F99B0339E}"/>
              </a:ext>
            </a:extLst>
          </p:cNvPr>
          <p:cNvSpPr/>
          <p:nvPr/>
        </p:nvSpPr>
        <p:spPr bwMode="auto">
          <a:xfrm>
            <a:off x="8275356" y="2673876"/>
            <a:ext cx="1043029" cy="258177"/>
          </a:xfrm>
          <a:prstGeom prst="roundRect">
            <a:avLst>
              <a:gd name="adj" fmla="val 1735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0889" tIns="60449" rIns="120889" bIns="60449" anchor="ctr"/>
          <a:lstStyle/>
          <a:p>
            <a:pPr lvl="0" algn="ctr">
              <a:buClrTx/>
              <a:defRPr/>
            </a:pPr>
            <a:r>
              <a:rPr lang="pt-BR" sz="800" b="1" dirty="0">
                <a:latin typeface="AMX" pitchFamily="2" charset="0"/>
                <a:ea typeface="MS PGothic"/>
              </a:rPr>
              <a:t>450GB – R$159,94</a:t>
            </a:r>
            <a:endParaRPr lang="pt-BR" sz="800" dirty="0">
              <a:latin typeface="AMX" pitchFamily="2" charset="0"/>
              <a:ea typeface="MS PGothic"/>
            </a:endParaRPr>
          </a:p>
        </p:txBody>
      </p:sp>
      <p:sp>
        <p:nvSpPr>
          <p:cNvPr id="163" name="Retângulo de cantos arredondados 396">
            <a:extLst>
              <a:ext uri="{FF2B5EF4-FFF2-40B4-BE49-F238E27FC236}">
                <a16:creationId xmlns:a16="http://schemas.microsoft.com/office/drawing/2014/main" id="{5472318D-1448-4398-C593-FBEAE5817844}"/>
              </a:ext>
            </a:extLst>
          </p:cNvPr>
          <p:cNvSpPr/>
          <p:nvPr/>
        </p:nvSpPr>
        <p:spPr bwMode="auto">
          <a:xfrm>
            <a:off x="7223005" y="3612540"/>
            <a:ext cx="2104701" cy="258177"/>
          </a:xfrm>
          <a:prstGeom prst="roundRect">
            <a:avLst>
              <a:gd name="adj" fmla="val 1735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0889" tIns="60449" rIns="120889" bIns="60449" anchor="ctr"/>
          <a:lstStyle/>
          <a:p>
            <a:pPr lvl="0" algn="ctr">
              <a:buClrTx/>
              <a:defRPr/>
            </a:pPr>
            <a:r>
              <a:rPr lang="pt-BR" sz="800" b="1" dirty="0">
                <a:latin typeface="AMX" pitchFamily="2" charset="0"/>
                <a:ea typeface="MS PGothic"/>
              </a:rPr>
              <a:t>R$ 1.349,00</a:t>
            </a:r>
            <a:endParaRPr lang="pt-BR" sz="800" dirty="0">
              <a:latin typeface="AMX" pitchFamily="2" charset="0"/>
              <a:ea typeface="MS PGothic"/>
            </a:endParaRPr>
          </a:p>
        </p:txBody>
      </p:sp>
      <p:sp>
        <p:nvSpPr>
          <p:cNvPr id="164" name="Retângulo 163">
            <a:extLst>
              <a:ext uri="{FF2B5EF4-FFF2-40B4-BE49-F238E27FC236}">
                <a16:creationId xmlns:a16="http://schemas.microsoft.com/office/drawing/2014/main" id="{9588AB25-FB62-BFEE-A2D2-1FF66C1DE786}"/>
              </a:ext>
            </a:extLst>
          </p:cNvPr>
          <p:cNvSpPr/>
          <p:nvPr/>
        </p:nvSpPr>
        <p:spPr>
          <a:xfrm>
            <a:off x="1204091" y="6173609"/>
            <a:ext cx="10465760" cy="567217"/>
          </a:xfrm>
          <a:prstGeom prst="rect">
            <a:avLst/>
          </a:prstGeom>
          <a:noFill/>
          <a:ln w="952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000" b="1" dirty="0">
                <a:solidFill>
                  <a:schemeClr val="tx1"/>
                </a:solidFill>
                <a:latin typeface="AMX" pitchFamily="2" charset="0"/>
              </a:rPr>
              <a:t>OBS.: Algar </a:t>
            </a:r>
            <a:r>
              <a:rPr lang="pt-BR" sz="1000" dirty="0">
                <a:solidFill>
                  <a:schemeClr val="tx1"/>
                </a:solidFill>
                <a:latin typeface="AMX" pitchFamily="2" charset="0"/>
              </a:rPr>
              <a:t>planos de expansão utilizam rede de outras operadoras para o trafego de dados, já os planos de concessão utilizam a rede própria da algar.</a:t>
            </a:r>
          </a:p>
          <a:p>
            <a:r>
              <a:rPr lang="pt-BR" sz="1000" b="1" dirty="0" err="1">
                <a:solidFill>
                  <a:schemeClr val="tx1"/>
                </a:solidFill>
                <a:latin typeface="AMX" pitchFamily="2" charset="0"/>
              </a:rPr>
              <a:t>Brisanet</a:t>
            </a:r>
            <a:r>
              <a:rPr lang="pt-BR" sz="1000" dirty="0">
                <a:solidFill>
                  <a:schemeClr val="tx1"/>
                </a:solidFill>
                <a:latin typeface="AMX" pitchFamily="2" charset="0"/>
              </a:rPr>
              <a:t> planos exclusivos para pessoa física</a:t>
            </a:r>
          </a:p>
        </p:txBody>
      </p:sp>
      <p:sp>
        <p:nvSpPr>
          <p:cNvPr id="166" name="Retângulo de cantos arredondados 396">
            <a:extLst>
              <a:ext uri="{FF2B5EF4-FFF2-40B4-BE49-F238E27FC236}">
                <a16:creationId xmlns:a16="http://schemas.microsoft.com/office/drawing/2014/main" id="{458B75AD-D3D7-8EFA-5B00-35ACE98FFBE6}"/>
              </a:ext>
            </a:extLst>
          </p:cNvPr>
          <p:cNvSpPr/>
          <p:nvPr/>
        </p:nvSpPr>
        <p:spPr bwMode="auto">
          <a:xfrm>
            <a:off x="971359" y="2396175"/>
            <a:ext cx="1043029" cy="395798"/>
          </a:xfrm>
          <a:prstGeom prst="roundRect">
            <a:avLst>
              <a:gd name="adj" fmla="val 1735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0889" tIns="60449" rIns="120889" bIns="60449" anchor="ctr"/>
          <a:lstStyle/>
          <a:p>
            <a:pPr algn="ctr" defTabSz="914378">
              <a:defRPr/>
            </a:pPr>
            <a:r>
              <a:rPr lang="pt-BR" sz="800" b="1" dirty="0">
                <a:latin typeface="AMX" pitchFamily="2" charset="0"/>
                <a:ea typeface="MS PGothic"/>
              </a:rPr>
              <a:t>200GB – R$129,90</a:t>
            </a:r>
          </a:p>
        </p:txBody>
      </p:sp>
      <p:sp>
        <p:nvSpPr>
          <p:cNvPr id="167" name="Retângulo de cantos arredondados 396">
            <a:extLst>
              <a:ext uri="{FF2B5EF4-FFF2-40B4-BE49-F238E27FC236}">
                <a16:creationId xmlns:a16="http://schemas.microsoft.com/office/drawing/2014/main" id="{809EC4FF-7425-C3F7-192E-3D2655CF61BA}"/>
              </a:ext>
            </a:extLst>
          </p:cNvPr>
          <p:cNvSpPr/>
          <p:nvPr/>
        </p:nvSpPr>
        <p:spPr bwMode="auto">
          <a:xfrm>
            <a:off x="2045100" y="2394618"/>
            <a:ext cx="1043029" cy="395798"/>
          </a:xfrm>
          <a:prstGeom prst="roundRect">
            <a:avLst>
              <a:gd name="adj" fmla="val 1735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0889" tIns="60449" rIns="120889" bIns="60449" anchor="ctr"/>
          <a:lstStyle/>
          <a:p>
            <a:pPr algn="ctr" defTabSz="914378">
              <a:defRPr/>
            </a:pPr>
            <a:r>
              <a:rPr lang="pt-BR" sz="800" b="1" dirty="0">
                <a:latin typeface="AMX" pitchFamily="2" charset="0"/>
                <a:ea typeface="MS PGothic"/>
              </a:rPr>
              <a:t>400GB – R$229,90</a:t>
            </a:r>
          </a:p>
        </p:txBody>
      </p:sp>
      <p:sp>
        <p:nvSpPr>
          <p:cNvPr id="168" name="Retângulo de cantos arredondados 396">
            <a:extLst>
              <a:ext uri="{FF2B5EF4-FFF2-40B4-BE49-F238E27FC236}">
                <a16:creationId xmlns:a16="http://schemas.microsoft.com/office/drawing/2014/main" id="{84ABD925-E26A-6302-71E7-643C0C89D8DD}"/>
              </a:ext>
            </a:extLst>
          </p:cNvPr>
          <p:cNvSpPr/>
          <p:nvPr/>
        </p:nvSpPr>
        <p:spPr bwMode="auto">
          <a:xfrm>
            <a:off x="9339339" y="1620353"/>
            <a:ext cx="2139126" cy="467038"/>
          </a:xfrm>
          <a:prstGeom prst="roundRect">
            <a:avLst>
              <a:gd name="adj" fmla="val 17350"/>
            </a:avLst>
          </a:prstGeom>
          <a:solidFill>
            <a:srgbClr val="F58428"/>
          </a:solidFill>
          <a:ln algn="ctr">
            <a:noFill/>
            <a:round/>
            <a:headEnd/>
            <a:tailEnd/>
          </a:ln>
        </p:spPr>
        <p:txBody>
          <a:bodyPr vert="horz" lIns="119416" tIns="59708" rIns="119416" bIns="59708" rtlCol="0" anchor="ctr">
            <a:noAutofit/>
          </a:bodyPr>
          <a:lstStyle/>
          <a:p>
            <a:pPr algn="ctr" defTabSz="904280">
              <a:spcBef>
                <a:spcPct val="0"/>
              </a:spcBef>
            </a:pPr>
            <a:r>
              <a:rPr lang="pt-BR" sz="1100" b="1" dirty="0">
                <a:solidFill>
                  <a:prstClr val="white"/>
                </a:solidFill>
                <a:latin typeface="Calibri" panose="020F0502020204030204" pitchFamily="34" charset="0"/>
                <a:ea typeface="MS PGothic" pitchFamily="34" charset="-128"/>
                <a:cs typeface="Arial" charset="0"/>
              </a:rPr>
              <a:t>BRISANET</a:t>
            </a:r>
          </a:p>
        </p:txBody>
      </p:sp>
      <p:sp>
        <p:nvSpPr>
          <p:cNvPr id="170" name="Retângulo de cantos arredondados 396">
            <a:extLst>
              <a:ext uri="{FF2B5EF4-FFF2-40B4-BE49-F238E27FC236}">
                <a16:creationId xmlns:a16="http://schemas.microsoft.com/office/drawing/2014/main" id="{7E86B6EA-C341-2F80-0DDF-1CF2273709EC}"/>
              </a:ext>
            </a:extLst>
          </p:cNvPr>
          <p:cNvSpPr/>
          <p:nvPr/>
        </p:nvSpPr>
        <p:spPr bwMode="auto">
          <a:xfrm>
            <a:off x="9339339" y="2135234"/>
            <a:ext cx="2147483" cy="218812"/>
          </a:xfrm>
          <a:prstGeom prst="roundRect">
            <a:avLst>
              <a:gd name="adj" fmla="val 17350"/>
            </a:avLst>
          </a:pr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0889" tIns="60449" rIns="120889" bIns="60449" anchor="ctr"/>
          <a:lstStyle/>
          <a:p>
            <a:pPr algn="ctr" defTabSz="914378">
              <a:defRPr/>
            </a:pPr>
            <a:r>
              <a:rPr lang="pt-BR" sz="900" b="1" dirty="0">
                <a:solidFill>
                  <a:schemeClr val="bg1"/>
                </a:solidFill>
                <a:latin typeface="AMX" pitchFamily="2" charset="0"/>
                <a:ea typeface="MS PGothic"/>
              </a:rPr>
              <a:t>OFERTA PARA CLIENTE PF</a:t>
            </a:r>
          </a:p>
        </p:txBody>
      </p:sp>
      <p:sp>
        <p:nvSpPr>
          <p:cNvPr id="172" name="Retângulo de cantos arredondados 396">
            <a:extLst>
              <a:ext uri="{FF2B5EF4-FFF2-40B4-BE49-F238E27FC236}">
                <a16:creationId xmlns:a16="http://schemas.microsoft.com/office/drawing/2014/main" id="{73279D2D-20DC-455E-8151-EBE4F2BD4178}"/>
              </a:ext>
            </a:extLst>
          </p:cNvPr>
          <p:cNvSpPr/>
          <p:nvPr/>
        </p:nvSpPr>
        <p:spPr bwMode="auto">
          <a:xfrm>
            <a:off x="9377611" y="2396525"/>
            <a:ext cx="1043029" cy="258177"/>
          </a:xfrm>
          <a:prstGeom prst="roundRect">
            <a:avLst>
              <a:gd name="adj" fmla="val 1735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0889" tIns="60449" rIns="120889" bIns="60449" anchor="ctr"/>
          <a:lstStyle/>
          <a:p>
            <a:pPr algn="ctr" defTabSz="914378">
              <a:defRPr/>
            </a:pPr>
            <a:r>
              <a:rPr lang="pt-BR" sz="800" b="1" dirty="0">
                <a:latin typeface="AMX" pitchFamily="2" charset="0"/>
                <a:ea typeface="MS PGothic"/>
              </a:rPr>
              <a:t>350GB – R$99,90</a:t>
            </a:r>
            <a:endParaRPr lang="pt-BR" sz="800" dirty="0">
              <a:latin typeface="AMX" pitchFamily="2" charset="0"/>
              <a:ea typeface="MS PGothic"/>
            </a:endParaRPr>
          </a:p>
        </p:txBody>
      </p:sp>
      <p:sp>
        <p:nvSpPr>
          <p:cNvPr id="181" name="Retângulo de cantos arredondados 396">
            <a:extLst>
              <a:ext uri="{FF2B5EF4-FFF2-40B4-BE49-F238E27FC236}">
                <a16:creationId xmlns:a16="http://schemas.microsoft.com/office/drawing/2014/main" id="{04C5588A-246A-0692-81C1-CCD4E7B07CBF}"/>
              </a:ext>
            </a:extLst>
          </p:cNvPr>
          <p:cNvSpPr/>
          <p:nvPr/>
        </p:nvSpPr>
        <p:spPr bwMode="auto">
          <a:xfrm>
            <a:off x="9372242" y="2684150"/>
            <a:ext cx="1043029" cy="258177"/>
          </a:xfrm>
          <a:prstGeom prst="roundRect">
            <a:avLst>
              <a:gd name="adj" fmla="val 1735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0889" tIns="60449" rIns="120889" bIns="60449" anchor="ctr"/>
          <a:lstStyle/>
          <a:p>
            <a:pPr lvl="0" algn="ctr">
              <a:buClrTx/>
              <a:defRPr/>
            </a:pPr>
            <a:r>
              <a:rPr lang="pt-BR" sz="800" b="1" dirty="0">
                <a:latin typeface="AMX" pitchFamily="2" charset="0"/>
                <a:ea typeface="MS PGothic"/>
              </a:rPr>
              <a:t>700GB – R$149,99</a:t>
            </a:r>
            <a:endParaRPr lang="pt-BR" sz="800" dirty="0">
              <a:latin typeface="AMX" pitchFamily="2" charset="0"/>
              <a:ea typeface="MS PGothic"/>
            </a:endParaRPr>
          </a:p>
        </p:txBody>
      </p:sp>
      <p:sp>
        <p:nvSpPr>
          <p:cNvPr id="182" name="Retângulo de cantos arredondados 396">
            <a:extLst>
              <a:ext uri="{FF2B5EF4-FFF2-40B4-BE49-F238E27FC236}">
                <a16:creationId xmlns:a16="http://schemas.microsoft.com/office/drawing/2014/main" id="{429AD57E-98FA-6CAC-9F6F-A80FB75B1153}"/>
              </a:ext>
            </a:extLst>
          </p:cNvPr>
          <p:cNvSpPr/>
          <p:nvPr/>
        </p:nvSpPr>
        <p:spPr bwMode="auto">
          <a:xfrm>
            <a:off x="10450485" y="2386721"/>
            <a:ext cx="1043029" cy="258177"/>
          </a:xfrm>
          <a:prstGeom prst="roundRect">
            <a:avLst>
              <a:gd name="adj" fmla="val 1735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0889" tIns="60449" rIns="120889" bIns="60449" anchor="ctr"/>
          <a:lstStyle/>
          <a:p>
            <a:pPr algn="ctr" defTabSz="914378">
              <a:defRPr/>
            </a:pPr>
            <a:r>
              <a:rPr lang="pt-BR" sz="800" b="1" dirty="0">
                <a:latin typeface="AMX" pitchFamily="2" charset="0"/>
                <a:ea typeface="MS PGothic"/>
              </a:rPr>
              <a:t>500GB – R$129,99</a:t>
            </a:r>
            <a:endParaRPr lang="pt-BR" sz="800" dirty="0">
              <a:latin typeface="AMX" pitchFamily="2" charset="0"/>
              <a:ea typeface="MS PGothic"/>
            </a:endParaRPr>
          </a:p>
        </p:txBody>
      </p:sp>
      <p:sp>
        <p:nvSpPr>
          <p:cNvPr id="184" name="Retângulo de cantos arredondados 396">
            <a:extLst>
              <a:ext uri="{FF2B5EF4-FFF2-40B4-BE49-F238E27FC236}">
                <a16:creationId xmlns:a16="http://schemas.microsoft.com/office/drawing/2014/main" id="{C0FBBE72-5A31-5611-8949-F87C64C58254}"/>
              </a:ext>
            </a:extLst>
          </p:cNvPr>
          <p:cNvSpPr/>
          <p:nvPr/>
        </p:nvSpPr>
        <p:spPr bwMode="auto">
          <a:xfrm>
            <a:off x="10458495" y="2687622"/>
            <a:ext cx="1043029" cy="258177"/>
          </a:xfrm>
          <a:prstGeom prst="roundRect">
            <a:avLst>
              <a:gd name="adj" fmla="val 1735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0889" tIns="60449" rIns="120889" bIns="60449" anchor="ctr"/>
          <a:lstStyle/>
          <a:p>
            <a:pPr lvl="0" algn="ctr">
              <a:buClrTx/>
              <a:defRPr/>
            </a:pPr>
            <a:r>
              <a:rPr lang="pt-BR" sz="800" b="1" dirty="0">
                <a:latin typeface="AMX" pitchFamily="2" charset="0"/>
                <a:ea typeface="MS PGothic"/>
              </a:rPr>
              <a:t>1TB – R$179,99</a:t>
            </a:r>
            <a:endParaRPr lang="pt-BR" sz="800" dirty="0">
              <a:latin typeface="AMX" pitchFamily="2" charset="0"/>
              <a:ea typeface="MS PGothic"/>
            </a:endParaRPr>
          </a:p>
        </p:txBody>
      </p:sp>
      <p:sp>
        <p:nvSpPr>
          <p:cNvPr id="185" name="Retângulo de cantos arredondados 396">
            <a:extLst>
              <a:ext uri="{FF2B5EF4-FFF2-40B4-BE49-F238E27FC236}">
                <a16:creationId xmlns:a16="http://schemas.microsoft.com/office/drawing/2014/main" id="{95F83E9F-9AE5-A5D7-C026-134968EB3B7F}"/>
              </a:ext>
            </a:extLst>
          </p:cNvPr>
          <p:cNvSpPr/>
          <p:nvPr/>
        </p:nvSpPr>
        <p:spPr bwMode="auto">
          <a:xfrm>
            <a:off x="9363131" y="3616919"/>
            <a:ext cx="2104701" cy="258177"/>
          </a:xfrm>
          <a:prstGeom prst="roundRect">
            <a:avLst>
              <a:gd name="adj" fmla="val 1735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0889" tIns="60449" rIns="120889" bIns="60449" anchor="ctr"/>
          <a:lstStyle/>
          <a:p>
            <a:pPr lvl="0" algn="ctr">
              <a:buClrTx/>
              <a:defRPr/>
            </a:pPr>
            <a:r>
              <a:rPr lang="pt-BR" sz="800" b="1" dirty="0">
                <a:latin typeface="AMX" pitchFamily="2" charset="0"/>
                <a:ea typeface="MS PGothic"/>
              </a:rPr>
              <a:t>COMODATO</a:t>
            </a:r>
            <a:endParaRPr lang="pt-BR" sz="800" dirty="0">
              <a:latin typeface="AMX" pitchFamily="2" charset="0"/>
              <a:ea typeface="MS PGothic"/>
            </a:endParaRPr>
          </a:p>
        </p:txBody>
      </p:sp>
      <p:sp>
        <p:nvSpPr>
          <p:cNvPr id="186" name="Retângulo de cantos arredondados 27">
            <a:extLst>
              <a:ext uri="{FF2B5EF4-FFF2-40B4-BE49-F238E27FC236}">
                <a16:creationId xmlns:a16="http://schemas.microsoft.com/office/drawing/2014/main" id="{F501CDD2-4602-5E54-0393-0BDEBFED2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4227" y="4682633"/>
            <a:ext cx="2116770" cy="229570"/>
          </a:xfrm>
          <a:prstGeom prst="roundRect">
            <a:avLst>
              <a:gd name="adj" fmla="val 11252"/>
            </a:avLst>
          </a:prstGeom>
          <a:solidFill>
            <a:schemeClr val="bg1">
              <a:lumMod val="85000"/>
            </a:schemeClr>
          </a:solidFill>
          <a:ln algn="ctr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ctr" defTabSz="1592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CONSUMO</a:t>
            </a:r>
          </a:p>
        </p:txBody>
      </p:sp>
      <p:sp>
        <p:nvSpPr>
          <p:cNvPr id="189" name="Retângulo de cantos arredondados 396">
            <a:extLst>
              <a:ext uri="{FF2B5EF4-FFF2-40B4-BE49-F238E27FC236}">
                <a16:creationId xmlns:a16="http://schemas.microsoft.com/office/drawing/2014/main" id="{060786E8-AF4E-5A89-FF3D-1F5FF6461A48}"/>
              </a:ext>
            </a:extLst>
          </p:cNvPr>
          <p:cNvSpPr/>
          <p:nvPr/>
        </p:nvSpPr>
        <p:spPr bwMode="auto">
          <a:xfrm>
            <a:off x="963514" y="4169315"/>
            <a:ext cx="2147483" cy="469889"/>
          </a:xfrm>
          <a:prstGeom prst="roundRect">
            <a:avLst>
              <a:gd name="adj" fmla="val 17350"/>
            </a:avLst>
          </a:prstGeom>
          <a:solidFill>
            <a:srgbClr val="A32300"/>
          </a:solidFill>
          <a:ln w="3175">
            <a:solidFill>
              <a:schemeClr val="tx1">
                <a:alpha val="65098"/>
              </a:schemeClr>
            </a:solidFill>
            <a:miter lim="800000"/>
            <a:headEnd/>
            <a:tailEnd/>
          </a:ln>
          <a:effectLst/>
        </p:spPr>
        <p:txBody>
          <a:bodyPr wrap="none" lIns="120889" tIns="60449" rIns="120889" bIns="60449" anchor="ctr"/>
          <a:lstStyle/>
          <a:p>
            <a:pPr algn="ctr" defTabSz="914378"/>
            <a:r>
              <a:rPr lang="pt-BR" sz="900" b="1" dirty="0">
                <a:solidFill>
                  <a:schemeClr val="bg1"/>
                </a:solidFill>
                <a:latin typeface="AMX" pitchFamily="2" charset="0"/>
                <a:ea typeface="MS PGothic"/>
              </a:rPr>
              <a:t>CLARO</a:t>
            </a:r>
          </a:p>
        </p:txBody>
      </p:sp>
      <p:sp>
        <p:nvSpPr>
          <p:cNvPr id="190" name="Retângulo de cantos arredondados 396">
            <a:extLst>
              <a:ext uri="{FF2B5EF4-FFF2-40B4-BE49-F238E27FC236}">
                <a16:creationId xmlns:a16="http://schemas.microsoft.com/office/drawing/2014/main" id="{E78FB195-B7D8-BD4D-E98C-5CE861CC8412}"/>
              </a:ext>
            </a:extLst>
          </p:cNvPr>
          <p:cNvSpPr/>
          <p:nvPr/>
        </p:nvSpPr>
        <p:spPr bwMode="auto">
          <a:xfrm>
            <a:off x="1002072" y="4965722"/>
            <a:ext cx="1043029" cy="395798"/>
          </a:xfrm>
          <a:prstGeom prst="roundRect">
            <a:avLst>
              <a:gd name="adj" fmla="val 1735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0889" tIns="60449" rIns="120889" bIns="60449" anchor="ctr"/>
          <a:lstStyle/>
          <a:p>
            <a:pPr algn="ctr" defTabSz="914378">
              <a:defRPr/>
            </a:pPr>
            <a:r>
              <a:rPr lang="pt-BR" sz="800" b="1" dirty="0">
                <a:latin typeface="AMX" pitchFamily="2" charset="0"/>
                <a:ea typeface="MS PGothic"/>
              </a:rPr>
              <a:t>200GB – R$199,90</a:t>
            </a:r>
          </a:p>
        </p:txBody>
      </p:sp>
      <p:sp>
        <p:nvSpPr>
          <p:cNvPr id="191" name="Retângulo de cantos arredondados 396">
            <a:extLst>
              <a:ext uri="{FF2B5EF4-FFF2-40B4-BE49-F238E27FC236}">
                <a16:creationId xmlns:a16="http://schemas.microsoft.com/office/drawing/2014/main" id="{2DB2899C-F1B3-AAE1-D788-BB05AD5557EB}"/>
              </a:ext>
            </a:extLst>
          </p:cNvPr>
          <p:cNvSpPr/>
          <p:nvPr/>
        </p:nvSpPr>
        <p:spPr bwMode="auto">
          <a:xfrm>
            <a:off x="2075813" y="4964165"/>
            <a:ext cx="1043029" cy="395798"/>
          </a:xfrm>
          <a:prstGeom prst="roundRect">
            <a:avLst>
              <a:gd name="adj" fmla="val 1735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0889" tIns="60449" rIns="120889" bIns="60449" anchor="ctr"/>
          <a:lstStyle/>
          <a:p>
            <a:pPr algn="ctr" defTabSz="914378">
              <a:defRPr/>
            </a:pPr>
            <a:r>
              <a:rPr lang="pt-BR" sz="800" b="1" dirty="0">
                <a:latin typeface="AMX" pitchFamily="2" charset="0"/>
                <a:ea typeface="MS PGothic"/>
              </a:rPr>
              <a:t>400GB – R$399,90</a:t>
            </a:r>
          </a:p>
        </p:txBody>
      </p:sp>
      <p:sp>
        <p:nvSpPr>
          <p:cNvPr id="193" name="CaixaDeTexto 192">
            <a:extLst>
              <a:ext uri="{FF2B5EF4-FFF2-40B4-BE49-F238E27FC236}">
                <a16:creationId xmlns:a16="http://schemas.microsoft.com/office/drawing/2014/main" id="{1C291299-7DB9-FD24-A4C5-02644A3E95D7}"/>
              </a:ext>
            </a:extLst>
          </p:cNvPr>
          <p:cNvSpPr txBox="1"/>
          <p:nvPr/>
        </p:nvSpPr>
        <p:spPr>
          <a:xfrm>
            <a:off x="963514" y="699004"/>
            <a:ext cx="105233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rPr>
              <a:t>O mercado FWA apresenta forte competitividade, com variação significativa entre operadoras nacionais e regionais.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rPr>
              <a:t> A proposta da Claro Empresas busca reposicionar preços para garantir equilíbrio entre valor percebido e competitividade, mantendo vantagem frente à Vivo e alinhamento estratégico frente às regionais.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X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X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72B70A32-8A76-AD6E-778E-3F3563EE2314}"/>
              </a:ext>
            </a:extLst>
          </p:cNvPr>
          <p:cNvCxnSpPr>
            <a:cxnSpLocks/>
          </p:cNvCxnSpPr>
          <p:nvPr/>
        </p:nvCxnSpPr>
        <p:spPr>
          <a:xfrm>
            <a:off x="875726" y="95366"/>
            <a:ext cx="0" cy="414778"/>
          </a:xfrm>
          <a:prstGeom prst="line">
            <a:avLst/>
          </a:prstGeom>
          <a:ln w="57150">
            <a:solidFill>
              <a:srgbClr val="530B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195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>
          <a:extLst>
            <a:ext uri="{FF2B5EF4-FFF2-40B4-BE49-F238E27FC236}">
              <a16:creationId xmlns:a16="http://schemas.microsoft.com/office/drawing/2014/main" id="{DB78C73B-DF92-AD6C-312C-E665633F0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>
            <a:extLst>
              <a:ext uri="{FF2B5EF4-FFF2-40B4-BE49-F238E27FC236}">
                <a16:creationId xmlns:a16="http://schemas.microsoft.com/office/drawing/2014/main" id="{90A8D91E-C103-FC24-6B5B-1DA928423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35" y="1522761"/>
            <a:ext cx="2806729" cy="3265604"/>
          </a:xfrm>
          <a:prstGeom prst="rect">
            <a:avLst/>
          </a:prstGeom>
        </p:spPr>
      </p:pic>
      <p:graphicFrame>
        <p:nvGraphicFramePr>
          <p:cNvPr id="12" name="think-cell data - do not delete" hidden="1">
            <a:extLst>
              <a:ext uri="{FF2B5EF4-FFF2-40B4-BE49-F238E27FC236}">
                <a16:creationId xmlns:a16="http://schemas.microsoft.com/office/drawing/2014/main" id="{E0EA5355-D3B9-C472-93C6-9714BE15045A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5" imgW="395" imgH="396" progId="TCLayout.ActiveDocument.1">
                  <p:embed/>
                </p:oleObj>
              </mc:Choice>
              <mc:Fallback>
                <p:oleObj name="Slide do think-cell" r:id="rId5" imgW="395" imgH="396" progId="TCLayout.ActiveDocument.1">
                  <p:embed/>
                  <p:pic>
                    <p:nvPicPr>
                      <p:cNvPr id="1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0EA5355-D3B9-C472-93C6-9714BE1504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Google Shape;56;p3">
            <a:extLst>
              <a:ext uri="{FF2B5EF4-FFF2-40B4-BE49-F238E27FC236}">
                <a16:creationId xmlns:a16="http://schemas.microsoft.com/office/drawing/2014/main" id="{EDAB628F-A826-64F4-2604-4CB29A5FBB32}"/>
              </a:ext>
            </a:extLst>
          </p:cNvPr>
          <p:cNvPicPr preferRelativeResize="0"/>
          <p:nvPr/>
        </p:nvPicPr>
        <p:blipFill>
          <a:blip r:embed="rId7"/>
          <a:srcRect/>
          <a:stretch/>
        </p:blipFill>
        <p:spPr>
          <a:xfrm>
            <a:off x="9915989" y="0"/>
            <a:ext cx="2185139" cy="51014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bject 3">
            <a:extLst>
              <a:ext uri="{FF2B5EF4-FFF2-40B4-BE49-F238E27FC236}">
                <a16:creationId xmlns:a16="http://schemas.microsoft.com/office/drawing/2014/main" id="{366D9690-C4E6-C747-5454-4A3830FF1F61}"/>
              </a:ext>
            </a:extLst>
          </p:cNvPr>
          <p:cNvSpPr txBox="1">
            <a:spLocks/>
          </p:cNvSpPr>
          <p:nvPr/>
        </p:nvSpPr>
        <p:spPr>
          <a:xfrm>
            <a:off x="568325" y="374981"/>
            <a:ext cx="7841984" cy="488508"/>
          </a:xfrm>
          <a:prstGeom prst="rect">
            <a:avLst/>
          </a:prstGeom>
        </p:spPr>
        <p:txBody>
          <a:bodyPr spcFirstLastPara="1" vert="horz" wrap="square" lIns="0" tIns="51984" rIns="0" bIns="0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" marR="2540" lvl="0" indent="0" algn="l" defTabSz="914400" rtl="0" eaLnBrk="1" fontAlgn="auto" latinLnBrk="0" hangingPunct="1">
              <a:lnSpc>
                <a:spcPts val="3002"/>
              </a:lnSpc>
              <a:spcBef>
                <a:spcPts val="409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700" b="1" i="0" u="none" strike="noStrike" kern="0" cap="none" spc="-6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X" pitchFamily="2" charset="0"/>
                <a:cs typeface="Arial"/>
                <a:sym typeface="Arial"/>
              </a:rPr>
              <a:t>ZTE G5TS – ESPECIFICAÇÕES TÉCNICAS </a:t>
            </a:r>
          </a:p>
        </p:txBody>
      </p: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EDF3DCDF-E6FB-DCBF-C114-F601897909AA}"/>
              </a:ext>
            </a:extLst>
          </p:cNvPr>
          <p:cNvCxnSpPr>
            <a:cxnSpLocks/>
          </p:cNvCxnSpPr>
          <p:nvPr/>
        </p:nvCxnSpPr>
        <p:spPr>
          <a:xfrm>
            <a:off x="451183" y="411846"/>
            <a:ext cx="0" cy="414778"/>
          </a:xfrm>
          <a:prstGeom prst="line">
            <a:avLst/>
          </a:prstGeom>
          <a:ln w="57150">
            <a:solidFill>
              <a:srgbClr val="530B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9F7F07A1-43FA-3CAF-D260-DC64365EBB11}"/>
              </a:ext>
            </a:extLst>
          </p:cNvPr>
          <p:cNvSpPr txBox="1"/>
          <p:nvPr/>
        </p:nvSpPr>
        <p:spPr>
          <a:xfrm>
            <a:off x="3687343" y="1204737"/>
            <a:ext cx="6501686" cy="6286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sz="1600" b="1" dirty="0">
                <a:latin typeface="Segoe UI" panose="020B0502040204020203" pitchFamily="34" charset="0"/>
              </a:rPr>
              <a:t>Tecnologia:</a:t>
            </a:r>
            <a:r>
              <a:rPr lang="it-IT" sz="1600" dirty="0">
                <a:latin typeface="Segoe UI" panose="020B0502040204020203" pitchFamily="34" charset="0"/>
              </a:rPr>
              <a:t> 5G NR (Non-Standalone e Standalone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600" b="1" dirty="0">
                <a:latin typeface="Segoe UI" panose="020B0502040204020203" pitchFamily="34" charset="0"/>
              </a:rPr>
              <a:t>Compatível com 4G (LTE)</a:t>
            </a:r>
            <a:r>
              <a:rPr lang="pt-BR" sz="1600" dirty="0">
                <a:latin typeface="Segoe UI" panose="020B0502040204020203" pitchFamily="34" charset="0"/>
              </a:rPr>
              <a:t> </a:t>
            </a:r>
            <a:r>
              <a:rPr lang="pt-BR" sz="1600" dirty="0" err="1">
                <a:latin typeface="Segoe UI" panose="020B0502040204020203" pitchFamily="34" charset="0"/>
              </a:rPr>
              <a:t>fallback</a:t>
            </a:r>
            <a:endParaRPr lang="pt-BR" sz="1600" dirty="0">
              <a:latin typeface="Segoe UI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600" b="1" dirty="0">
                <a:latin typeface="Segoe UI" panose="020B0502040204020203" pitchFamily="34" charset="0"/>
              </a:rPr>
              <a:t>Modem:</a:t>
            </a:r>
            <a:r>
              <a:rPr lang="pt-BR" sz="1600" dirty="0">
                <a:latin typeface="Segoe UI" panose="020B0502040204020203" pitchFamily="34" charset="0"/>
              </a:rPr>
              <a:t> Plataforma Qualcomm (classe CPE performance)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600" dirty="0">
                <a:latin typeface="Segoe UI" panose="020B0502040204020203" pitchFamily="34" charset="0"/>
              </a:rPr>
              <a:t>Velocidade: </a:t>
            </a:r>
            <a:r>
              <a:rPr lang="pt-BR" sz="1600" b="1" dirty="0">
                <a:latin typeface="Segoe UI" panose="020B0502040204020203" pitchFamily="34" charset="0"/>
              </a:rPr>
              <a:t>Download 5G:</a:t>
            </a:r>
            <a:r>
              <a:rPr lang="pt-BR" sz="1600" dirty="0">
                <a:latin typeface="Segoe UI" panose="020B0502040204020203" pitchFamily="34" charset="0"/>
              </a:rPr>
              <a:t> até ~2–3 Gbps (teórico) / </a:t>
            </a:r>
            <a:r>
              <a:rPr lang="pt-BR" sz="1600" b="1" dirty="0">
                <a:latin typeface="Segoe UI" panose="020B0502040204020203" pitchFamily="34" charset="0"/>
              </a:rPr>
              <a:t>Upload 5G:</a:t>
            </a:r>
            <a:r>
              <a:rPr lang="pt-BR" sz="1600" dirty="0">
                <a:latin typeface="Segoe UI" panose="020B0502040204020203" pitchFamily="34" charset="0"/>
              </a:rPr>
              <a:t> até ~200–300 Mbps (teórico)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600" b="1" dirty="0">
                <a:latin typeface="Segoe UI" panose="020B0502040204020203" pitchFamily="34" charset="0"/>
              </a:rPr>
              <a:t>Wi-Fi 6 (802.11ax)</a:t>
            </a:r>
            <a:r>
              <a:rPr lang="pt-BR" sz="1600" dirty="0">
                <a:latin typeface="Segoe UI" panose="020B0502040204020203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600" dirty="0">
                <a:latin typeface="Segoe UI" panose="020B0502040204020203" pitchFamily="34" charset="0"/>
              </a:rPr>
              <a:t>Dual-band: 2.4 GHz + 5 GHz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600" dirty="0">
                <a:latin typeface="Segoe UI" panose="020B0502040204020203" pitchFamily="34" charset="0"/>
              </a:rPr>
              <a:t>Melhor performance com múltiplos dispositivos (PME)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600" dirty="0">
                <a:latin typeface="Segoe UI" panose="020B0502040204020203" pitchFamily="34" charset="0"/>
              </a:rPr>
              <a:t>Melhor recepção em ambientes indoor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pt-BR" sz="1600" dirty="0">
              <a:latin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endParaRPr lang="pt-BR" sz="1600" dirty="0">
              <a:latin typeface="Segoe UI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pt-BR" sz="1600" dirty="0">
              <a:latin typeface="Segoe UI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pt-BR" sz="1600" dirty="0">
              <a:latin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latin typeface="Segoe UI" panose="020B0502040204020203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pt-BR" sz="1600" dirty="0">
              <a:latin typeface="Segoe UI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pt-BR" sz="1600" dirty="0">
              <a:latin typeface="AMX" pitchFamily="2" charset="0"/>
              <a:ea typeface="DIN 2014 Light" panose="020B0404020202020204" pitchFamily="34" charset="77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endParaRPr lang="pt-BR" sz="1400" dirty="0">
              <a:latin typeface="AMX" pitchFamily="2" charset="0"/>
              <a:ea typeface="DIN 2014 Light" panose="020B0404020202020204" pitchFamily="34" charset="77"/>
              <a:cs typeface="Segoe UI" panose="020B0502040204020203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89BD4E9-B462-183C-948F-C0D97A494F57}"/>
              </a:ext>
            </a:extLst>
          </p:cNvPr>
          <p:cNvSpPr txBox="1"/>
          <p:nvPr/>
        </p:nvSpPr>
        <p:spPr>
          <a:xfrm>
            <a:off x="568325" y="5335239"/>
            <a:ext cx="11509242" cy="1485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dirty="0">
                <a:latin typeface="Segoe UI" panose="020B0502040204020203" pitchFamily="34" charset="0"/>
              </a:rPr>
              <a:t>O ZTE G5TS é um CPE 5G de alta performance, com conectividade robusta, gestão remota e instalação rápida, ideal para expansão da Claro em áreas não cabeadas.</a:t>
            </a:r>
          </a:p>
          <a:p>
            <a:pPr>
              <a:lnSpc>
                <a:spcPct val="150000"/>
              </a:lnSpc>
            </a:pPr>
            <a:endParaRPr lang="pt-BR" sz="1600" dirty="0">
              <a:latin typeface="AMX" pitchFamily="2" charset="0"/>
              <a:ea typeface="DIN 2014 Light" panose="020B0404020202020204" pitchFamily="34" charset="77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endParaRPr lang="pt-BR" sz="1400" dirty="0">
              <a:latin typeface="AMX" pitchFamily="2" charset="0"/>
              <a:ea typeface="DIN 2014 Light" panose="020B0404020202020204" pitchFamily="34" charset="77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49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>
          <a:extLst>
            <a:ext uri="{FF2B5EF4-FFF2-40B4-BE49-F238E27FC236}">
              <a16:creationId xmlns:a16="http://schemas.microsoft.com/office/drawing/2014/main" id="{EFB0ABE1-4990-B39A-DEE8-205A9EE3B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hink-cell data - do not delete" hidden="1">
            <a:extLst>
              <a:ext uri="{FF2B5EF4-FFF2-40B4-BE49-F238E27FC236}">
                <a16:creationId xmlns:a16="http://schemas.microsoft.com/office/drawing/2014/main" id="{6CA384C4-0211-75EA-DE47-CFBC18336AE9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4" imgW="395" imgH="396" progId="TCLayout.ActiveDocument.1">
                  <p:embed/>
                </p:oleObj>
              </mc:Choice>
              <mc:Fallback>
                <p:oleObj name="Slide do think-cell" r:id="rId4" imgW="395" imgH="396" progId="TCLayout.ActiveDocument.1">
                  <p:embed/>
                  <p:pic>
                    <p:nvPicPr>
                      <p:cNvPr id="1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CA384C4-0211-75EA-DE47-CFBC18336A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Google Shape;56;p3">
            <a:extLst>
              <a:ext uri="{FF2B5EF4-FFF2-40B4-BE49-F238E27FC236}">
                <a16:creationId xmlns:a16="http://schemas.microsoft.com/office/drawing/2014/main" id="{ED5A3E56-7FA5-2C2A-0F6A-BB72C6226227}"/>
              </a:ext>
            </a:extLst>
          </p:cNvPr>
          <p:cNvPicPr preferRelativeResize="0"/>
          <p:nvPr/>
        </p:nvPicPr>
        <p:blipFill>
          <a:blip r:embed="rId6"/>
          <a:srcRect/>
          <a:stretch/>
        </p:blipFill>
        <p:spPr>
          <a:xfrm>
            <a:off x="9915989" y="0"/>
            <a:ext cx="2185139" cy="5101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564;p45">
            <a:extLst>
              <a:ext uri="{FF2B5EF4-FFF2-40B4-BE49-F238E27FC236}">
                <a16:creationId xmlns:a16="http://schemas.microsoft.com/office/drawing/2014/main" id="{D5DADAC0-6F40-A620-B9D2-B042638543E5}"/>
              </a:ext>
            </a:extLst>
          </p:cNvPr>
          <p:cNvSpPr txBox="1"/>
          <p:nvPr/>
        </p:nvSpPr>
        <p:spPr>
          <a:xfrm>
            <a:off x="461288" y="168246"/>
            <a:ext cx="10445622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2000"/>
            </a:pPr>
            <a:r>
              <a:rPr lang="pt-BR" sz="2400" b="1" dirty="0">
                <a:solidFill>
                  <a:srgbClr val="960000"/>
                </a:solidFill>
                <a:latin typeface="AMX" pitchFamily="2" charset="0"/>
              </a:rPr>
              <a:t>BENEFÍCIOS ESPERADOS</a:t>
            </a:r>
            <a:endParaRPr lang="pt-BR" sz="2400" b="1" dirty="0">
              <a:solidFill>
                <a:srgbClr val="960000"/>
              </a:solidFill>
              <a:latin typeface="AMX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37FA6F3-8544-0DE4-8DF0-933235CEF0EC}"/>
              </a:ext>
            </a:extLst>
          </p:cNvPr>
          <p:cNvSpPr txBox="1"/>
          <p:nvPr/>
        </p:nvSpPr>
        <p:spPr>
          <a:xfrm>
            <a:off x="635460" y="557799"/>
            <a:ext cx="1109525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>
                <a:latin typeface="AMX" pitchFamily="2" charset="0"/>
                <a:cs typeface="Segoe UI" panose="020B0502040204020203" pitchFamily="34" charset="0"/>
              </a:rPr>
              <a:t>Com essa estruturação, a Claro empresas alcança:</a:t>
            </a:r>
          </a:p>
          <a:p>
            <a:pPr>
              <a:lnSpc>
                <a:spcPct val="150000"/>
              </a:lnSpc>
            </a:pPr>
            <a:endParaRPr lang="pt-BR" b="1" dirty="0">
              <a:latin typeface="AMX" pitchFamily="2" charset="0"/>
              <a:cs typeface="Segoe UI" panose="020B0502040204020203" pitchFamily="34" charset="0"/>
            </a:endParaRPr>
          </a:p>
          <a:p>
            <a:pPr>
              <a:lnSpc>
                <a:spcPts val="1800"/>
              </a:lnSpc>
            </a:pPr>
            <a:endParaRPr lang="pt-BR" sz="1600" b="1" dirty="0">
              <a:latin typeface="AMX Light" pitchFamily="2" charset="0"/>
              <a:cs typeface="Segoe UI" panose="020B0502040204020203" pitchFamily="34" charset="0"/>
            </a:endParaRPr>
          </a:p>
          <a:p>
            <a:pPr>
              <a:lnSpc>
                <a:spcPts val="1800"/>
              </a:lnSpc>
            </a:pPr>
            <a:endParaRPr lang="pt-BR" sz="1600" b="1" dirty="0">
              <a:latin typeface="AMX Light" pitchFamily="2" charset="0"/>
              <a:cs typeface="Segoe UI" panose="020B0502040204020203" pitchFamily="34" charset="0"/>
            </a:endParaRP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5AC20FB4-795A-834F-AA45-0FD932C4D40C}"/>
              </a:ext>
            </a:extLst>
          </p:cNvPr>
          <p:cNvSpPr/>
          <p:nvPr/>
        </p:nvSpPr>
        <p:spPr>
          <a:xfrm>
            <a:off x="635460" y="1581086"/>
            <a:ext cx="2694892" cy="1811564"/>
          </a:xfrm>
          <a:prstGeom prst="roundRect">
            <a:avLst/>
          </a:prstGeom>
          <a:noFill/>
          <a:ln>
            <a:solidFill>
              <a:srgbClr val="9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rgbClr val="960000"/>
                </a:solidFill>
                <a:latin typeface="AMX Black" pitchFamily="2" charset="0"/>
              </a:rPr>
              <a:t>Competitividade frente às operadoras regionais 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9D00514D-584A-8579-B020-3EB3EF141908}"/>
              </a:ext>
            </a:extLst>
          </p:cNvPr>
          <p:cNvCxnSpPr>
            <a:cxnSpLocks/>
          </p:cNvCxnSpPr>
          <p:nvPr/>
        </p:nvCxnSpPr>
        <p:spPr>
          <a:xfrm>
            <a:off x="461288" y="302755"/>
            <a:ext cx="0" cy="414778"/>
          </a:xfrm>
          <a:prstGeom prst="line">
            <a:avLst/>
          </a:prstGeom>
          <a:ln w="57150">
            <a:solidFill>
              <a:srgbClr val="530B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87FBE9B7-0F46-3EDE-88F5-18664A66272C}"/>
              </a:ext>
            </a:extLst>
          </p:cNvPr>
          <p:cNvSpPr/>
          <p:nvPr/>
        </p:nvSpPr>
        <p:spPr>
          <a:xfrm>
            <a:off x="4168551" y="1617383"/>
            <a:ext cx="2694892" cy="1811564"/>
          </a:xfrm>
          <a:prstGeom prst="roundRect">
            <a:avLst/>
          </a:prstGeom>
          <a:noFill/>
          <a:ln>
            <a:solidFill>
              <a:srgbClr val="9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rgbClr val="960000"/>
                </a:solidFill>
                <a:latin typeface="AMX Black" pitchFamily="2" charset="0"/>
              </a:rPr>
              <a:t>Viabilidade financeira e sustentabilidade do modelo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50F6C487-FD71-4DD1-9C47-7FD258922DF9}"/>
              </a:ext>
            </a:extLst>
          </p:cNvPr>
          <p:cNvSpPr/>
          <p:nvPr/>
        </p:nvSpPr>
        <p:spPr>
          <a:xfrm>
            <a:off x="7701643" y="1653486"/>
            <a:ext cx="2694892" cy="1811564"/>
          </a:xfrm>
          <a:prstGeom prst="roundRect">
            <a:avLst/>
          </a:prstGeom>
          <a:noFill/>
          <a:ln>
            <a:solidFill>
              <a:srgbClr val="9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rgbClr val="960000"/>
                </a:solidFill>
                <a:latin typeface="AMX Black" pitchFamily="2" charset="0"/>
              </a:rPr>
              <a:t>Aumento de capilaridade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B5A0B51C-83CC-4706-23F3-7543A36D8F89}"/>
              </a:ext>
            </a:extLst>
          </p:cNvPr>
          <p:cNvSpPr/>
          <p:nvPr/>
        </p:nvSpPr>
        <p:spPr>
          <a:xfrm>
            <a:off x="548374" y="3801772"/>
            <a:ext cx="2694892" cy="1811564"/>
          </a:xfrm>
          <a:prstGeom prst="roundRect">
            <a:avLst/>
          </a:prstGeom>
          <a:noFill/>
          <a:ln>
            <a:solidFill>
              <a:srgbClr val="9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rgbClr val="960000"/>
                </a:solidFill>
                <a:latin typeface="AMX Black" pitchFamily="2" charset="0"/>
              </a:rPr>
              <a:t>Coerência com a proposta de valor entregue ao cliente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6E51816A-AD93-F75F-173E-EC04D84F029E}"/>
              </a:ext>
            </a:extLst>
          </p:cNvPr>
          <p:cNvSpPr/>
          <p:nvPr/>
        </p:nvSpPr>
        <p:spPr>
          <a:xfrm>
            <a:off x="4168551" y="3905768"/>
            <a:ext cx="2694892" cy="1811564"/>
          </a:xfrm>
          <a:prstGeom prst="roundRect">
            <a:avLst/>
          </a:prstGeom>
          <a:noFill/>
          <a:ln>
            <a:solidFill>
              <a:srgbClr val="9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rgbClr val="960000"/>
                </a:solidFill>
                <a:latin typeface="AMX Black" pitchFamily="2" charset="0"/>
              </a:rPr>
              <a:t>Progressão clara de preços, estimulando oportunidades</a:t>
            </a: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A40752F4-8CC8-9CD3-343D-F35B8597BFAB}"/>
              </a:ext>
            </a:extLst>
          </p:cNvPr>
          <p:cNvSpPr/>
          <p:nvPr/>
        </p:nvSpPr>
        <p:spPr>
          <a:xfrm>
            <a:off x="7701643" y="3905768"/>
            <a:ext cx="2694892" cy="1811564"/>
          </a:xfrm>
          <a:prstGeom prst="roundRect">
            <a:avLst/>
          </a:prstGeom>
          <a:noFill/>
          <a:ln>
            <a:solidFill>
              <a:srgbClr val="9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rgbClr val="960000"/>
                </a:solidFill>
                <a:latin typeface="AMX Black" pitchFamily="2" charset="0"/>
              </a:rPr>
              <a:t>Adequação para retenção e redução de </a:t>
            </a:r>
            <a:r>
              <a:rPr lang="pt-BR" sz="2000" dirty="0" err="1">
                <a:solidFill>
                  <a:srgbClr val="960000"/>
                </a:solidFill>
                <a:latin typeface="AMX Black" pitchFamily="2" charset="0"/>
              </a:rPr>
              <a:t>churn</a:t>
            </a:r>
            <a:endParaRPr lang="pt-BR" sz="2000" dirty="0">
              <a:solidFill>
                <a:srgbClr val="960000"/>
              </a:solidFill>
              <a:latin typeface="AMX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572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>
          <a:extLst>
            <a:ext uri="{FF2B5EF4-FFF2-40B4-BE49-F238E27FC236}">
              <a16:creationId xmlns:a16="http://schemas.microsoft.com/office/drawing/2014/main" id="{D058CB99-489A-F255-4558-10C82233C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tângulo 34">
            <a:extLst>
              <a:ext uri="{FF2B5EF4-FFF2-40B4-BE49-F238E27FC236}">
                <a16:creationId xmlns:a16="http://schemas.microsoft.com/office/drawing/2014/main" id="{FD3B316D-D4A1-3345-2801-31ED9CFBAB86}"/>
              </a:ext>
            </a:extLst>
          </p:cNvPr>
          <p:cNvSpPr/>
          <p:nvPr/>
        </p:nvSpPr>
        <p:spPr>
          <a:xfrm>
            <a:off x="7074044" y="1381454"/>
            <a:ext cx="2363869" cy="50107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A0BB5835-0942-07FB-7411-9062678B30E6}"/>
              </a:ext>
            </a:extLst>
          </p:cNvPr>
          <p:cNvSpPr/>
          <p:nvPr/>
        </p:nvSpPr>
        <p:spPr>
          <a:xfrm>
            <a:off x="2225802" y="586458"/>
            <a:ext cx="2102339" cy="58438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2" name="think-cell data - do not delete" hidden="1">
            <a:extLst>
              <a:ext uri="{FF2B5EF4-FFF2-40B4-BE49-F238E27FC236}">
                <a16:creationId xmlns:a16="http://schemas.microsoft.com/office/drawing/2014/main" id="{B14B470F-690B-2505-BC3D-A5A8E258FACA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4" imgW="395" imgH="396" progId="TCLayout.ActiveDocument.1">
                  <p:embed/>
                </p:oleObj>
              </mc:Choice>
              <mc:Fallback>
                <p:oleObj name="Slide do think-cell" r:id="rId4" imgW="395" imgH="396" progId="TCLayout.ActiveDocument.1">
                  <p:embed/>
                  <p:pic>
                    <p:nvPicPr>
                      <p:cNvPr id="1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14B470F-690B-2505-BC3D-A5A8E258FA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Google Shape;56;p3">
            <a:extLst>
              <a:ext uri="{FF2B5EF4-FFF2-40B4-BE49-F238E27FC236}">
                <a16:creationId xmlns:a16="http://schemas.microsoft.com/office/drawing/2014/main" id="{6D06C2CF-5B08-E752-2B8A-D532137873F4}"/>
              </a:ext>
            </a:extLst>
          </p:cNvPr>
          <p:cNvPicPr preferRelativeResize="0"/>
          <p:nvPr/>
        </p:nvPicPr>
        <p:blipFill>
          <a:blip r:embed="rId6"/>
          <a:srcRect/>
          <a:stretch/>
        </p:blipFill>
        <p:spPr>
          <a:xfrm>
            <a:off x="9915989" y="0"/>
            <a:ext cx="2185139" cy="5101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564;p45">
            <a:extLst>
              <a:ext uri="{FF2B5EF4-FFF2-40B4-BE49-F238E27FC236}">
                <a16:creationId xmlns:a16="http://schemas.microsoft.com/office/drawing/2014/main" id="{0E895ADC-EE6C-D2ED-FB29-19FD7FF30598}"/>
              </a:ext>
            </a:extLst>
          </p:cNvPr>
          <p:cNvSpPr txBox="1"/>
          <p:nvPr/>
        </p:nvSpPr>
        <p:spPr>
          <a:xfrm>
            <a:off x="218875" y="-52685"/>
            <a:ext cx="10445622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2000"/>
            </a:pPr>
            <a:r>
              <a:rPr lang="pt-BR" sz="2400" b="1" dirty="0">
                <a:solidFill>
                  <a:srgbClr val="960000"/>
                </a:solidFill>
                <a:latin typeface="AMX" pitchFamily="2" charset="0"/>
                <a:ea typeface="Arial"/>
                <a:cs typeface="Arial"/>
                <a:sym typeface="Arial"/>
              </a:rPr>
              <a:t>PLANO DE LANÇAMENTO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996E4557-9B69-281F-CFC1-03062400687D}"/>
              </a:ext>
            </a:extLst>
          </p:cNvPr>
          <p:cNvCxnSpPr>
            <a:cxnSpLocks/>
          </p:cNvCxnSpPr>
          <p:nvPr/>
        </p:nvCxnSpPr>
        <p:spPr>
          <a:xfrm>
            <a:off x="218874" y="510144"/>
            <a:ext cx="11754251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815959EB-7C8F-F829-53B4-7B2C2BEBD5B6}"/>
              </a:ext>
            </a:extLst>
          </p:cNvPr>
          <p:cNvSpPr/>
          <p:nvPr/>
        </p:nvSpPr>
        <p:spPr>
          <a:xfrm>
            <a:off x="218874" y="751114"/>
            <a:ext cx="1794983" cy="5715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A34B1ED6-03AA-464C-A6F8-39392BC0C55C}"/>
              </a:ext>
            </a:extLst>
          </p:cNvPr>
          <p:cNvSpPr/>
          <p:nvPr/>
        </p:nvSpPr>
        <p:spPr>
          <a:xfrm>
            <a:off x="2231396" y="648544"/>
            <a:ext cx="9251363" cy="39769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latin typeface="AMX" pitchFamily="2" charset="0"/>
              </a:rPr>
              <a:t>2026</a:t>
            </a:r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7053C0FA-6230-7AD3-1F13-7D662E363F99}"/>
              </a:ext>
            </a:extLst>
          </p:cNvPr>
          <p:cNvSpPr/>
          <p:nvPr/>
        </p:nvSpPr>
        <p:spPr>
          <a:xfrm>
            <a:off x="294491" y="1984487"/>
            <a:ext cx="1643164" cy="4363369"/>
          </a:xfrm>
          <a:prstGeom prst="roundRect">
            <a:avLst/>
          </a:prstGeom>
          <a:solidFill>
            <a:srgbClr val="96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latin typeface="AMX" pitchFamily="2" charset="0"/>
              </a:rPr>
              <a:t>Reposicionamento FWA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A65E205-29E5-C0A5-E420-F3C69DB50D82}"/>
              </a:ext>
            </a:extLst>
          </p:cNvPr>
          <p:cNvSpPr txBox="1"/>
          <p:nvPr/>
        </p:nvSpPr>
        <p:spPr>
          <a:xfrm>
            <a:off x="2305356" y="1381454"/>
            <a:ext cx="291450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latin typeface="AMX" pitchFamily="2" charset="0"/>
              </a:rPr>
              <a:t>14/05</a:t>
            </a:r>
          </a:p>
          <a:p>
            <a:r>
              <a:rPr lang="pt-BR" sz="1200" b="1" dirty="0" err="1">
                <a:latin typeface="AMX" pitchFamily="2" charset="0"/>
              </a:rPr>
              <a:t>Kick</a:t>
            </a:r>
            <a:r>
              <a:rPr lang="pt-BR" sz="1200" b="1" dirty="0">
                <a:latin typeface="AMX" pitchFamily="2" charset="0"/>
              </a:rPr>
              <a:t>-off</a:t>
            </a:r>
            <a:r>
              <a:rPr lang="pt-BR" sz="1200" dirty="0">
                <a:latin typeface="AMX" pitchFamily="2" charset="0"/>
              </a:rPr>
              <a:t> com:</a:t>
            </a:r>
          </a:p>
          <a:p>
            <a:endParaRPr lang="pt-BR" sz="1200" dirty="0">
              <a:latin typeface="AMX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 err="1">
                <a:latin typeface="AMX" pitchFamily="2" charset="0"/>
              </a:rPr>
              <a:t>Mkt</a:t>
            </a:r>
            <a:r>
              <a:rPr lang="pt-BR" sz="1200" dirty="0">
                <a:latin typeface="AMX" pitchFamily="2" charset="0"/>
              </a:rPr>
              <a:t> segmentos</a:t>
            </a:r>
          </a:p>
          <a:p>
            <a:endParaRPr lang="pt-BR" sz="1200" dirty="0">
              <a:latin typeface="AMX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AMX" pitchFamily="2" charset="0"/>
              </a:rPr>
              <a:t>Endomarketing</a:t>
            </a:r>
          </a:p>
          <a:p>
            <a:endParaRPr lang="pt-BR" sz="1200" dirty="0">
              <a:latin typeface="AMX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AMX" pitchFamily="2" charset="0"/>
              </a:rPr>
              <a:t>Comunicação/Trade</a:t>
            </a:r>
          </a:p>
          <a:p>
            <a:endParaRPr lang="pt-BR" sz="1200" dirty="0">
              <a:latin typeface="AMX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AMX" pitchFamily="2" charset="0"/>
              </a:rPr>
              <a:t>Treinamento</a:t>
            </a:r>
          </a:p>
          <a:p>
            <a:endParaRPr lang="pt-BR" sz="1200" dirty="0">
              <a:latin typeface="AMX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AMX" pitchFamily="2" charset="0"/>
              </a:rPr>
              <a:t>CX</a:t>
            </a:r>
          </a:p>
          <a:p>
            <a:endParaRPr lang="pt-BR" sz="1200" dirty="0">
              <a:latin typeface="AMX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AMX" pitchFamily="2" charset="0"/>
              </a:rPr>
              <a:t> Processos</a:t>
            </a:r>
          </a:p>
          <a:p>
            <a:endParaRPr lang="pt-BR" sz="1200" dirty="0">
              <a:latin typeface="AMX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AMX" pitchFamily="2" charset="0"/>
              </a:rPr>
              <a:t>Atendimento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B8F47334-707B-BC94-4ACC-6CD895E2D87F}"/>
              </a:ext>
            </a:extLst>
          </p:cNvPr>
          <p:cNvSpPr/>
          <p:nvPr/>
        </p:nvSpPr>
        <p:spPr>
          <a:xfrm>
            <a:off x="7074045" y="1092134"/>
            <a:ext cx="4408714" cy="24342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 err="1">
                <a:latin typeface="AMX" pitchFamily="2" charset="0"/>
              </a:rPr>
              <a:t>Jun</a:t>
            </a:r>
            <a:endParaRPr lang="pt-BR" sz="1200" dirty="0">
              <a:latin typeface="AMX" pitchFamily="2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84F0590-6CB5-DA83-C1E4-7B0E87A97016}"/>
              </a:ext>
            </a:extLst>
          </p:cNvPr>
          <p:cNvSpPr txBox="1"/>
          <p:nvPr/>
        </p:nvSpPr>
        <p:spPr>
          <a:xfrm>
            <a:off x="8387794" y="3360052"/>
            <a:ext cx="263747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latin typeface="AMX" pitchFamily="2" charset="0"/>
              </a:rPr>
              <a:t>17/06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b="1" dirty="0">
                <a:latin typeface="AMX" pitchFamily="2" charset="0"/>
              </a:rPr>
              <a:t>Entrada sistêmica </a:t>
            </a:r>
            <a:r>
              <a:rPr lang="pt-BR" sz="1200" dirty="0">
                <a:latin typeface="AMX" pitchFamily="2" charset="0"/>
              </a:rPr>
              <a:t>da alteração das mensalidades do FWA</a:t>
            </a:r>
          </a:p>
          <a:p>
            <a:endParaRPr lang="pt-BR" sz="1200" dirty="0">
              <a:latin typeface="AMX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b="1" dirty="0">
                <a:latin typeface="AMX" pitchFamily="2" charset="0"/>
              </a:rPr>
              <a:t>Decola</a:t>
            </a:r>
            <a:r>
              <a:rPr lang="pt-BR" sz="1200" dirty="0">
                <a:latin typeface="AMX" pitchFamily="2" charset="0"/>
              </a:rPr>
              <a:t> de lançamento</a:t>
            </a:r>
          </a:p>
          <a:p>
            <a:endParaRPr lang="pt-BR" sz="1200" dirty="0">
              <a:latin typeface="AMX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AMX" pitchFamily="2" charset="0"/>
              </a:rPr>
              <a:t>Book </a:t>
            </a:r>
            <a:r>
              <a:rPr lang="pt-BR" sz="1200" b="1" dirty="0">
                <a:latin typeface="AMX" pitchFamily="2" charset="0"/>
              </a:rPr>
              <a:t>Clareando</a:t>
            </a:r>
          </a:p>
          <a:p>
            <a:endParaRPr lang="pt-BR" sz="1200" b="1" dirty="0">
              <a:latin typeface="AMX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AMX" pitchFamily="2" charset="0"/>
              </a:rPr>
              <a:t>Atualização</a:t>
            </a:r>
            <a:r>
              <a:rPr lang="pt-BR" sz="1200" b="1" dirty="0">
                <a:latin typeface="AMX" pitchFamily="2" charset="0"/>
              </a:rPr>
              <a:t> site</a:t>
            </a:r>
          </a:p>
          <a:p>
            <a:endParaRPr lang="pt-BR" sz="1200" b="1" dirty="0">
              <a:latin typeface="AMX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AMX" pitchFamily="2" charset="0"/>
              </a:rPr>
              <a:t>Plano de voo </a:t>
            </a:r>
            <a:r>
              <a:rPr lang="pt-BR" sz="1200" b="1" dirty="0">
                <a:latin typeface="AMX" pitchFamily="2" charset="0"/>
              </a:rPr>
              <a:t>Combate à concorrência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sz="1000" dirty="0">
              <a:latin typeface="AMX" pitchFamily="2" charset="0"/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F4AB21E2-97FB-47D5-B0EC-6438900D5437}"/>
              </a:ext>
            </a:extLst>
          </p:cNvPr>
          <p:cNvSpPr txBox="1"/>
          <p:nvPr/>
        </p:nvSpPr>
        <p:spPr>
          <a:xfrm>
            <a:off x="4243228" y="2023628"/>
            <a:ext cx="1368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latin typeface="AMX" pitchFamily="2" charset="0"/>
              </a:rPr>
              <a:t>15/05</a:t>
            </a:r>
          </a:p>
          <a:p>
            <a:r>
              <a:rPr lang="pt-BR" sz="1200" dirty="0">
                <a:latin typeface="AMX" pitchFamily="2" charset="0"/>
              </a:rPr>
              <a:t>Retirada da oferta do  roteador Intelbras vigente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F1731CF0-9A1D-E483-877F-32956A30D4E3}"/>
              </a:ext>
            </a:extLst>
          </p:cNvPr>
          <p:cNvSpPr txBox="1"/>
          <p:nvPr/>
        </p:nvSpPr>
        <p:spPr>
          <a:xfrm>
            <a:off x="4927404" y="3029933"/>
            <a:ext cx="13683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latin typeface="AMX" pitchFamily="2" charset="0"/>
              </a:rPr>
              <a:t>25/05</a:t>
            </a:r>
          </a:p>
          <a:p>
            <a:r>
              <a:rPr lang="pt-BR" sz="1200" b="1" dirty="0" err="1">
                <a:latin typeface="AMX" pitchFamily="2" charset="0"/>
              </a:rPr>
              <a:t>Kick</a:t>
            </a:r>
            <a:r>
              <a:rPr lang="pt-BR" sz="1200" b="1" dirty="0">
                <a:latin typeface="AMX" pitchFamily="2" charset="0"/>
              </a:rPr>
              <a:t>-off</a:t>
            </a:r>
            <a:r>
              <a:rPr lang="pt-BR" sz="1200" dirty="0">
                <a:latin typeface="AMX" pitchFamily="2" charset="0"/>
              </a:rPr>
              <a:t> </a:t>
            </a:r>
          </a:p>
          <a:p>
            <a:r>
              <a:rPr lang="pt-BR" sz="1200" dirty="0" err="1">
                <a:latin typeface="AMX" pitchFamily="2" charset="0"/>
              </a:rPr>
              <a:t>Mkt</a:t>
            </a:r>
            <a:r>
              <a:rPr lang="pt-BR" sz="1200" dirty="0">
                <a:latin typeface="AMX" pitchFamily="2" charset="0"/>
              </a:rPr>
              <a:t> regionais, Consultores de soluções e Canais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96210228-08D5-AFB9-BB16-574969D78E36}"/>
              </a:ext>
            </a:extLst>
          </p:cNvPr>
          <p:cNvSpPr txBox="1"/>
          <p:nvPr/>
        </p:nvSpPr>
        <p:spPr>
          <a:xfrm>
            <a:off x="10030890" y="5732303"/>
            <a:ext cx="118525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latin typeface="AMX" pitchFamily="2" charset="0"/>
              </a:rPr>
              <a:t>24/06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b="1" dirty="0" err="1">
                <a:latin typeface="AMX" pitchFamily="2" charset="0"/>
              </a:rPr>
              <a:t>Argumentaí</a:t>
            </a:r>
            <a:endParaRPr lang="pt-BR" sz="1200" b="1" dirty="0">
              <a:latin typeface="AMX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sz="1000" dirty="0">
              <a:latin typeface="AMX" pitchFamily="2" charset="0"/>
            </a:endParaRP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E6B9C53E-4D69-4790-FDF9-ADC1B2FBDA7B}"/>
              </a:ext>
            </a:extLst>
          </p:cNvPr>
          <p:cNvSpPr/>
          <p:nvPr/>
        </p:nvSpPr>
        <p:spPr>
          <a:xfrm>
            <a:off x="2231396" y="1087256"/>
            <a:ext cx="4746347" cy="24342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latin typeface="AMX" pitchFamily="2" charset="0"/>
              </a:rPr>
              <a:t>Mai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3E626313-2C20-A6DD-5E1F-DB9A5CFD55BB}"/>
              </a:ext>
            </a:extLst>
          </p:cNvPr>
          <p:cNvSpPr txBox="1"/>
          <p:nvPr/>
        </p:nvSpPr>
        <p:spPr>
          <a:xfrm>
            <a:off x="5858858" y="4220904"/>
            <a:ext cx="998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latin typeface="AMX" pitchFamily="2" charset="0"/>
              </a:rPr>
              <a:t>28/05</a:t>
            </a:r>
          </a:p>
          <a:p>
            <a:r>
              <a:rPr lang="pt-BR" sz="1200" b="1" dirty="0">
                <a:latin typeface="AMX" pitchFamily="2" charset="0"/>
              </a:rPr>
              <a:t>Comitê</a:t>
            </a:r>
            <a:r>
              <a:rPr lang="pt-BR" sz="1200" dirty="0">
                <a:latin typeface="AMX" pitchFamily="2" charset="0"/>
              </a:rPr>
              <a:t> executivo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5DD9A08-1D80-0EFA-267D-72EAF4D7B56A}"/>
              </a:ext>
            </a:extLst>
          </p:cNvPr>
          <p:cNvSpPr txBox="1"/>
          <p:nvPr/>
        </p:nvSpPr>
        <p:spPr>
          <a:xfrm>
            <a:off x="7233329" y="1484955"/>
            <a:ext cx="22045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latin typeface="AMX" pitchFamily="2" charset="0"/>
              </a:rPr>
              <a:t>09/06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AMX" pitchFamily="2" charset="0"/>
              </a:rPr>
              <a:t>Disparo da </a:t>
            </a:r>
            <a:r>
              <a:rPr lang="pt-BR" sz="1200" b="1" dirty="0">
                <a:latin typeface="AMX" pitchFamily="2" charset="0"/>
              </a:rPr>
              <a:t>tabela de preços </a:t>
            </a:r>
            <a:r>
              <a:rPr lang="pt-BR" sz="1200" dirty="0">
                <a:latin typeface="AMX" pitchFamily="2" charset="0"/>
              </a:rPr>
              <a:t>com atualização</a:t>
            </a:r>
          </a:p>
          <a:p>
            <a:endParaRPr lang="pt-BR" sz="1200" dirty="0">
              <a:latin typeface="AMX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b="1" dirty="0">
                <a:latin typeface="AMX" pitchFamily="2" charset="0"/>
              </a:rPr>
              <a:t>Book</a:t>
            </a:r>
            <a:r>
              <a:rPr lang="pt-BR" sz="1200" dirty="0">
                <a:latin typeface="AMX" pitchFamily="2" charset="0"/>
              </a:rPr>
              <a:t> do produto</a:t>
            </a:r>
          </a:p>
          <a:p>
            <a:endParaRPr lang="pt-BR" sz="1200" dirty="0">
              <a:latin typeface="AMX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AMX" pitchFamily="2" charset="0"/>
              </a:rPr>
              <a:t>Treinamento comercial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1E4ECDFF-F69D-30F6-E8D8-29CC38145428}"/>
              </a:ext>
            </a:extLst>
          </p:cNvPr>
          <p:cNvSpPr/>
          <p:nvPr/>
        </p:nvSpPr>
        <p:spPr>
          <a:xfrm>
            <a:off x="8409382" y="3002953"/>
            <a:ext cx="2490995" cy="378986"/>
          </a:xfrm>
          <a:prstGeom prst="roundRect">
            <a:avLst/>
          </a:prstGeom>
          <a:solidFill>
            <a:srgbClr val="C000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AMX" pitchFamily="2" charset="0"/>
              </a:rPr>
              <a:t>LANÇAMENTO DIA 17/06</a:t>
            </a:r>
          </a:p>
        </p:txBody>
      </p:sp>
    </p:spTree>
    <p:extLst>
      <p:ext uri="{BB962C8B-B14F-4D97-AF65-F5344CB8AC3E}">
        <p14:creationId xmlns:p14="http://schemas.microsoft.com/office/powerpoint/2010/main" val="423508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30B0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Google Shape;56;p3">
            <a:extLst>
              <a:ext uri="{FF2B5EF4-FFF2-40B4-BE49-F238E27FC236}">
                <a16:creationId xmlns:a16="http://schemas.microsoft.com/office/drawing/2014/main" id="{557FCBDB-B03D-853F-7176-A0117BAFABE3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9707642" y="6132857"/>
            <a:ext cx="2185145" cy="51014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57;g34174fc317e_0_0">
            <a:extLst>
              <a:ext uri="{FF2B5EF4-FFF2-40B4-BE49-F238E27FC236}">
                <a16:creationId xmlns:a16="http://schemas.microsoft.com/office/drawing/2014/main" id="{361C7F79-D43F-F043-BD8A-C5B81738396C}"/>
              </a:ext>
            </a:extLst>
          </p:cNvPr>
          <p:cNvSpPr txBox="1"/>
          <p:nvPr/>
        </p:nvSpPr>
        <p:spPr>
          <a:xfrm>
            <a:off x="932800" y="3152028"/>
            <a:ext cx="10326400" cy="6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4400"/>
            </a:pPr>
            <a:r>
              <a:rPr lang="pt-BR" sz="3600" b="1">
                <a:solidFill>
                  <a:schemeClr val="lt1"/>
                </a:solidFill>
                <a:latin typeface="AMX"/>
                <a:ea typeface="Arial"/>
                <a:cs typeface="Arial"/>
                <a:sym typeface="Arial"/>
              </a:rPr>
              <a:t>MERCADO</a:t>
            </a:r>
            <a:endParaRPr sz="4800">
              <a:solidFill>
                <a:schemeClr val="lt1"/>
              </a:solidFill>
              <a:latin typeface="AMX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8553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2"/>
          <p:cNvSpPr txBox="1"/>
          <p:nvPr/>
        </p:nvSpPr>
        <p:spPr>
          <a:xfrm>
            <a:off x="421548" y="1534500"/>
            <a:ext cx="5565202" cy="6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t-BR" sz="3600" b="1" dirty="0">
                <a:solidFill>
                  <a:srgbClr val="D92416"/>
                </a:solidFill>
                <a:latin typeface="AMX" pitchFamily="2" charset="0"/>
                <a:ea typeface="MS Mincho" panose="02020609040205080304" pitchFamily="49" charset="-128"/>
                <a:cs typeface="Tahoma" panose="020B0604030504040204" pitchFamily="34" charset="0"/>
              </a:rPr>
              <a:t>FWA 5G</a:t>
            </a:r>
            <a:endParaRPr lang="pt-BR" sz="2400" dirty="0">
              <a:solidFill>
                <a:srgbClr val="D92416"/>
              </a:solidFill>
            </a:endParaRPr>
          </a:p>
        </p:txBody>
      </p:sp>
      <p:pic>
        <p:nvPicPr>
          <p:cNvPr id="2" name="Google Shape;56;p3">
            <a:extLst>
              <a:ext uri="{FF2B5EF4-FFF2-40B4-BE49-F238E27FC236}">
                <a16:creationId xmlns:a16="http://schemas.microsoft.com/office/drawing/2014/main" id="{AD328C15-FD41-29C9-C34B-DCD3F891AC27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530799" y="421009"/>
            <a:ext cx="2185139" cy="510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8;p28" descr="A person holding a tablet&#10;&#10;AI-generated content may be incorrect.">
            <a:extLst>
              <a:ext uri="{FF2B5EF4-FFF2-40B4-BE49-F238E27FC236}">
                <a16:creationId xmlns:a16="http://schemas.microsoft.com/office/drawing/2014/main" id="{A79D9594-881E-38DB-5008-0A074D65872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1905" r="30222"/>
          <a:stretch>
            <a:fillRect/>
          </a:stretch>
        </p:blipFill>
        <p:spPr>
          <a:xfrm>
            <a:off x="7557570" y="0"/>
            <a:ext cx="463442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A51B87B-CAA2-DA13-1A99-B136E5AA79FC}"/>
              </a:ext>
            </a:extLst>
          </p:cNvPr>
          <p:cNvSpPr txBox="1"/>
          <p:nvPr/>
        </p:nvSpPr>
        <p:spPr>
          <a:xfrm>
            <a:off x="421548" y="2374092"/>
            <a:ext cx="702388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latin typeface="AMX" pitchFamily="2" charset="0"/>
                <a:ea typeface="MS Mincho" panose="02020609040205080304" pitchFamily="49" charset="-128"/>
                <a:cs typeface="Tahoma" panose="020B0604030504040204" pitchFamily="34" charset="0"/>
              </a:rPr>
              <a:t>FWA (</a:t>
            </a:r>
            <a:r>
              <a:rPr lang="pt-BR" sz="2000" dirty="0" err="1">
                <a:latin typeface="AMX" pitchFamily="2" charset="0"/>
                <a:ea typeface="MS Mincho" panose="02020609040205080304" pitchFamily="49" charset="-128"/>
                <a:cs typeface="Tahoma" panose="020B0604030504040204" pitchFamily="34" charset="0"/>
              </a:rPr>
              <a:t>Fixed</a:t>
            </a:r>
            <a:r>
              <a:rPr lang="pt-BR" sz="2000" dirty="0">
                <a:latin typeface="AMX" pitchFamily="2" charset="0"/>
                <a:ea typeface="MS Mincho" panose="02020609040205080304" pitchFamily="49" charset="-128"/>
                <a:cs typeface="Tahoma" panose="020B0604030504040204" pitchFamily="34" charset="0"/>
              </a:rPr>
              <a:t> Wireless Access) é uma solução de internet que utiliza a rede móvel 4G/5G, mas funciona como banda larga fixa, por meio de um modem instalado no local do cliente.</a:t>
            </a:r>
          </a:p>
          <a:p>
            <a:endParaRPr lang="pt-BR" sz="2000" dirty="0">
              <a:latin typeface="AMX" pitchFamily="2" charset="0"/>
              <a:ea typeface="MS Mincho" panose="02020609040205080304" pitchFamily="49" charset="-128"/>
              <a:cs typeface="Tahoma" panose="020B0604030504040204" pitchFamily="34" charset="0"/>
            </a:endParaRPr>
          </a:p>
          <a:p>
            <a:r>
              <a:rPr lang="pt-BR" sz="2000" dirty="0">
                <a:latin typeface="AMX" pitchFamily="2" charset="0"/>
                <a:ea typeface="MS Mincho" panose="02020609040205080304" pitchFamily="49" charset="-128"/>
                <a:cs typeface="Tahoma" panose="020B0604030504040204" pitchFamily="34" charset="0"/>
              </a:rPr>
              <a:t>Ele distribui conexão via Wi‑Fi ou cabo, atende vários dispositivos ao mesmo tempo e pode ser usado como a internet principal do negócio.</a:t>
            </a:r>
          </a:p>
          <a:p>
            <a:endParaRPr lang="pt-BR" sz="2000" dirty="0">
              <a:latin typeface="AMX" pitchFamily="2" charset="0"/>
              <a:ea typeface="MS Mincho" panose="02020609040205080304" pitchFamily="49" charset="-128"/>
              <a:cs typeface="Tahoma" panose="020B0604030504040204" pitchFamily="34" charset="0"/>
            </a:endParaRPr>
          </a:p>
          <a:p>
            <a:r>
              <a:rPr lang="pt-BR" sz="2000" dirty="0">
                <a:latin typeface="AMX" pitchFamily="2" charset="0"/>
                <a:ea typeface="MS Mincho" panose="02020609040205080304" pitchFamily="49" charset="-128"/>
                <a:cs typeface="Tahoma" panose="020B0604030504040204" pitchFamily="34" charset="0"/>
              </a:rPr>
              <a:t>Com o avanço do 5G de alta velocidade, o FWA deixa de ser uma alternativa emergencial e passa a ser um substituto real da banda larga fixa, especialmente para pequenas e médias empresas, suportando uso contínuo e tráfego intenso.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1B4CF346-A45D-DAB0-B266-3717BC9C2595}"/>
              </a:ext>
            </a:extLst>
          </p:cNvPr>
          <p:cNvSpPr/>
          <p:nvPr/>
        </p:nvSpPr>
        <p:spPr>
          <a:xfrm>
            <a:off x="-1" y="0"/>
            <a:ext cx="5146253" cy="6858000"/>
          </a:xfrm>
          <a:prstGeom prst="rect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MX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FF4B359-6167-613F-A740-15BA10C65373}"/>
              </a:ext>
            </a:extLst>
          </p:cNvPr>
          <p:cNvSpPr txBox="1"/>
          <p:nvPr/>
        </p:nvSpPr>
        <p:spPr>
          <a:xfrm>
            <a:off x="571498" y="2151727"/>
            <a:ext cx="44425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AMX" panose="020B0604020202020204"/>
              </a:rPr>
              <a:t>Por que o FWA ganha relevância agora no Brasil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E489900-C2D7-870C-8A4E-BAACF4E62823}"/>
              </a:ext>
            </a:extLst>
          </p:cNvPr>
          <p:cNvSpPr txBox="1"/>
          <p:nvPr/>
        </p:nvSpPr>
        <p:spPr>
          <a:xfrm>
            <a:off x="5257800" y="1074509"/>
            <a:ext cx="6561502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latin typeface="AMX"/>
              </a:rPr>
              <a:t>A evolução real da velocidade do 5G transformou o FWA em uma solução viável para uso contínuo, </a:t>
            </a:r>
            <a:r>
              <a:rPr lang="pt-BR" sz="2000" b="1" dirty="0">
                <a:latin typeface="AMX"/>
              </a:rPr>
              <a:t>permitindo operações em nuvem</a:t>
            </a:r>
            <a:r>
              <a:rPr lang="pt-BR" sz="2000" dirty="0">
                <a:latin typeface="AMX"/>
              </a:rPr>
              <a:t>, uploads frequentes e </a:t>
            </a:r>
            <a:r>
              <a:rPr lang="pt-BR" sz="2000" b="1" dirty="0">
                <a:latin typeface="AMX"/>
              </a:rPr>
              <a:t>múltiplos acessos simultâneos</a:t>
            </a:r>
            <a:r>
              <a:rPr lang="pt-BR" sz="2000" dirty="0">
                <a:latin typeface="AMX"/>
              </a:rPr>
              <a:t> sem perda de desempenho.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>
              <a:latin typeface="AMX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latin typeface="AMX"/>
              </a:rPr>
              <a:t>A </a:t>
            </a:r>
            <a:r>
              <a:rPr lang="pt-BR" sz="2000" b="1" dirty="0">
                <a:latin typeface="AMX"/>
              </a:rPr>
              <a:t>expansão da cobertura 5G </a:t>
            </a:r>
            <a:r>
              <a:rPr lang="pt-BR" sz="2000" dirty="0">
                <a:latin typeface="AMX"/>
              </a:rPr>
              <a:t>para cidades médias e áreas comerciais fora dos grandes centros ampliou significativamente o mercado endereçável, especialmente onde a fibra ainda é limitada ou economicamente inviável.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>
              <a:latin typeface="AMX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latin typeface="AMX"/>
              </a:rPr>
              <a:t>A maturidade do modelo </a:t>
            </a:r>
            <a:r>
              <a:rPr lang="pt-BR" sz="2000" b="1" dirty="0">
                <a:latin typeface="AMX"/>
              </a:rPr>
              <a:t>cloud‑</a:t>
            </a:r>
            <a:r>
              <a:rPr lang="pt-BR" sz="2000" b="1" dirty="0" err="1">
                <a:latin typeface="AMX"/>
              </a:rPr>
              <a:t>first</a:t>
            </a:r>
            <a:r>
              <a:rPr lang="pt-BR" sz="2000" b="1" dirty="0">
                <a:latin typeface="AMX"/>
              </a:rPr>
              <a:t> </a:t>
            </a:r>
            <a:r>
              <a:rPr lang="pt-BR" sz="2000" dirty="0">
                <a:latin typeface="AMX"/>
              </a:rPr>
              <a:t>nas </a:t>
            </a:r>
            <a:r>
              <a:rPr lang="pt-BR" sz="2000" dirty="0" err="1">
                <a:latin typeface="AMX"/>
              </a:rPr>
              <a:t>PMEs</a:t>
            </a:r>
            <a:r>
              <a:rPr lang="pt-BR" sz="2000" dirty="0">
                <a:latin typeface="AMX"/>
              </a:rPr>
              <a:t> elevou a conectividade ao status de </a:t>
            </a:r>
            <a:r>
              <a:rPr lang="pt-BR" sz="2000" b="1" dirty="0">
                <a:latin typeface="AMX"/>
              </a:rPr>
              <a:t>ativo estratégico</a:t>
            </a:r>
            <a:r>
              <a:rPr lang="pt-BR" sz="2000" dirty="0">
                <a:latin typeface="AMX"/>
              </a:rPr>
              <a:t>, com baixa tolerância a instabilidade e alta dependência de acesso constante e rápido.</a:t>
            </a:r>
          </a:p>
        </p:txBody>
      </p:sp>
      <p:pic>
        <p:nvPicPr>
          <p:cNvPr id="9" name="Google Shape;56;p3">
            <a:extLst>
              <a:ext uri="{FF2B5EF4-FFF2-40B4-BE49-F238E27FC236}">
                <a16:creationId xmlns:a16="http://schemas.microsoft.com/office/drawing/2014/main" id="{5024DFCE-090C-04D0-65ED-558A3DC462DD}"/>
              </a:ext>
            </a:extLst>
          </p:cNvPr>
          <p:cNvPicPr preferRelativeResize="0"/>
          <p:nvPr/>
        </p:nvPicPr>
        <p:blipFill>
          <a:blip r:embed="rId2"/>
          <a:srcRect/>
          <a:stretch/>
        </p:blipFill>
        <p:spPr>
          <a:xfrm>
            <a:off x="10574143" y="6369983"/>
            <a:ext cx="1343130" cy="313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363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31486-A342-4FEA-F46E-7254D3F43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56;p3">
            <a:extLst>
              <a:ext uri="{FF2B5EF4-FFF2-40B4-BE49-F238E27FC236}">
                <a16:creationId xmlns:a16="http://schemas.microsoft.com/office/drawing/2014/main" id="{85CC418E-73E1-936F-1E75-76EA3CEBAF47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10574143" y="6369983"/>
            <a:ext cx="1343130" cy="313568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CaixaDeTexto 38">
            <a:extLst>
              <a:ext uri="{FF2B5EF4-FFF2-40B4-BE49-F238E27FC236}">
                <a16:creationId xmlns:a16="http://schemas.microsoft.com/office/drawing/2014/main" id="{D4ABC1EE-ACD2-214A-260B-0061926CF912}"/>
              </a:ext>
            </a:extLst>
          </p:cNvPr>
          <p:cNvSpPr txBox="1"/>
          <p:nvPr/>
        </p:nvSpPr>
        <p:spPr>
          <a:xfrm>
            <a:off x="465710" y="460468"/>
            <a:ext cx="33334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/>
            <a:r>
              <a:rPr lang="pt-BR" sz="1400" dirty="0">
                <a:latin typeface="AMX" panose="020B0604020202020204"/>
              </a:rPr>
              <a:t>CONTEXTO DE MERCADO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605D06D7-9118-7B87-BC27-C1E54EA2465B}"/>
              </a:ext>
            </a:extLst>
          </p:cNvPr>
          <p:cNvSpPr txBox="1"/>
          <p:nvPr/>
        </p:nvSpPr>
        <p:spPr>
          <a:xfrm>
            <a:off x="941589" y="4281540"/>
            <a:ext cx="4148204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/>
            <a:r>
              <a:rPr lang="pt-BR" sz="1500" b="1" dirty="0">
                <a:solidFill>
                  <a:srgbClr val="C00000"/>
                </a:solidFill>
                <a:latin typeface="AMX" panose="020B0604020202020204"/>
              </a:rPr>
              <a:t>Expansão rápida e operações temporárias</a:t>
            </a:r>
          </a:p>
          <a:p>
            <a:pPr marL="285750" indent="-285750" fontAlgn="auto">
              <a:buFont typeface="Arial" panose="020B0604020202020204" pitchFamily="34" charset="0"/>
              <a:buChar char="•"/>
            </a:pPr>
            <a:r>
              <a:rPr lang="pt-BR" sz="1500" dirty="0">
                <a:latin typeface="AMX" panose="020B0604020202020204"/>
              </a:rPr>
              <a:t>Novas unidades</a:t>
            </a:r>
          </a:p>
          <a:p>
            <a:pPr marL="285750" indent="-285750" fontAlgn="auto">
              <a:buFont typeface="Arial" panose="020B0604020202020204" pitchFamily="34" charset="0"/>
              <a:buChar char="•"/>
            </a:pPr>
            <a:r>
              <a:rPr lang="pt-BR" sz="1500" dirty="0">
                <a:latin typeface="AMX" panose="020B0604020202020204"/>
              </a:rPr>
              <a:t>Eventos</a:t>
            </a:r>
          </a:p>
          <a:p>
            <a:pPr marL="285750" indent="-285750" fontAlgn="auto">
              <a:buFont typeface="Arial" panose="020B0604020202020204" pitchFamily="34" charset="0"/>
              <a:buChar char="•"/>
            </a:pPr>
            <a:r>
              <a:rPr lang="pt-BR" sz="1500" dirty="0">
                <a:latin typeface="AMX" panose="020B0604020202020204"/>
              </a:rPr>
              <a:t>Pop‑up stores</a:t>
            </a:r>
          </a:p>
          <a:p>
            <a:pPr marL="285750" indent="-285750" fontAlgn="auto">
              <a:buFont typeface="Arial" panose="020B0604020202020204" pitchFamily="34" charset="0"/>
              <a:buChar char="•"/>
            </a:pPr>
            <a:r>
              <a:rPr lang="pt-BR" sz="1500" dirty="0">
                <a:latin typeface="AMX" panose="020B0604020202020204"/>
              </a:rPr>
              <a:t>Galpões provisórios</a:t>
            </a:r>
          </a:p>
          <a:p>
            <a:pPr fontAlgn="auto"/>
            <a:r>
              <a:rPr lang="pt-BR" sz="1500" dirty="0">
                <a:latin typeface="AMX" panose="020B0604020202020204"/>
              </a:rPr>
              <a:t>O FWA reduz drasticamente o tempo de entrada em operação.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401CEAB2-B575-2014-3DEE-25D7C907BFBB}"/>
              </a:ext>
            </a:extLst>
          </p:cNvPr>
          <p:cNvSpPr txBox="1"/>
          <p:nvPr/>
        </p:nvSpPr>
        <p:spPr>
          <a:xfrm>
            <a:off x="6623779" y="2498341"/>
            <a:ext cx="4621929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500" b="1" dirty="0">
                <a:solidFill>
                  <a:srgbClr val="C00000"/>
                </a:solidFill>
                <a:latin typeface="AMX" panose="020B0604020202020204"/>
              </a:rPr>
              <a:t>Substituição ou complemento da fibra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500" dirty="0">
                <a:latin typeface="AMX" panose="020B0604020202020204"/>
              </a:rPr>
              <a:t>Locais onde a fibra é instável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500" dirty="0">
                <a:latin typeface="AMX" panose="020B0604020202020204"/>
              </a:rPr>
              <a:t>Regiões sem oferta adequada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500" dirty="0">
                <a:latin typeface="AMX" panose="020B0604020202020204"/>
              </a:rPr>
              <a:t>Empresas que precisam de redundância</a:t>
            </a:r>
          </a:p>
          <a:p>
            <a:r>
              <a:rPr lang="pt-BR" sz="1500" dirty="0">
                <a:latin typeface="AMX" panose="020B0604020202020204"/>
              </a:rPr>
              <a:t>Aqui, o FWA garante continuidade do negócio.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8B695416-4F23-DABC-7529-BA49449955BA}"/>
              </a:ext>
            </a:extLst>
          </p:cNvPr>
          <p:cNvSpPr txBox="1"/>
          <p:nvPr/>
        </p:nvSpPr>
        <p:spPr>
          <a:xfrm>
            <a:off x="941589" y="2498341"/>
            <a:ext cx="4621928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500" b="1" dirty="0">
                <a:solidFill>
                  <a:srgbClr val="C00000"/>
                </a:solidFill>
                <a:latin typeface="AMX" panose="020B0604020202020204"/>
              </a:rPr>
              <a:t> Internet principal do negócio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500" dirty="0">
                <a:latin typeface="AMX" panose="020B0604020202020204"/>
              </a:rPr>
              <a:t>Lojas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500" dirty="0">
                <a:latin typeface="AMX" panose="020B0604020202020204"/>
              </a:rPr>
              <a:t>Escritórios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500" dirty="0">
                <a:latin typeface="AMX" panose="020B0604020202020204"/>
              </a:rPr>
              <a:t>Pequenas operações industriais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500" dirty="0">
                <a:latin typeface="AMX" panose="020B0604020202020204"/>
              </a:rPr>
              <a:t>Franquias</a:t>
            </a:r>
          </a:p>
          <a:p>
            <a:r>
              <a:rPr lang="pt-BR" sz="1500" dirty="0">
                <a:latin typeface="AMX" panose="020B0604020202020204"/>
              </a:rPr>
              <a:t>O modem 5G atende PDV, sistemas, Wi‑Fi interno e atendimento ao cliente.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D921C908-CEC6-06FF-B8E1-C218DE7AAC71}"/>
              </a:ext>
            </a:extLst>
          </p:cNvPr>
          <p:cNvSpPr txBox="1"/>
          <p:nvPr/>
        </p:nvSpPr>
        <p:spPr>
          <a:xfrm>
            <a:off x="465710" y="810943"/>
            <a:ext cx="107935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latin typeface="AMX" panose="020B0604020202020204"/>
              </a:rPr>
              <a:t>Como as </a:t>
            </a:r>
            <a:r>
              <a:rPr lang="pt-BR" sz="2800" b="1" dirty="0" err="1">
                <a:latin typeface="AMX" panose="020B0604020202020204"/>
              </a:rPr>
              <a:t>PMEs</a:t>
            </a:r>
            <a:r>
              <a:rPr lang="pt-BR" sz="2800" b="1" dirty="0">
                <a:latin typeface="AMX" panose="020B0604020202020204"/>
              </a:rPr>
              <a:t> usam FWA na prática hoje</a:t>
            </a:r>
          </a:p>
          <a:p>
            <a:r>
              <a:rPr lang="pt-BR" sz="2000" dirty="0">
                <a:latin typeface="AMX" panose="020B0604020202020204"/>
              </a:rPr>
              <a:t>Atualmente, o FWA já é adotado pelas </a:t>
            </a:r>
            <a:r>
              <a:rPr lang="pt-BR" sz="2000" dirty="0" err="1">
                <a:latin typeface="AMX" panose="020B0604020202020204"/>
              </a:rPr>
              <a:t>PMEs</a:t>
            </a:r>
            <a:r>
              <a:rPr lang="pt-BR" sz="2000" dirty="0">
                <a:latin typeface="AMX" panose="020B0604020202020204"/>
              </a:rPr>
              <a:t> principalmente em quatro cenários:</a:t>
            </a:r>
          </a:p>
        </p:txBody>
      </p:sp>
      <p:cxnSp>
        <p:nvCxnSpPr>
          <p:cNvPr id="52" name="Conector reto 51">
            <a:extLst>
              <a:ext uri="{FF2B5EF4-FFF2-40B4-BE49-F238E27FC236}">
                <a16:creationId xmlns:a16="http://schemas.microsoft.com/office/drawing/2014/main" id="{6EE99DF3-71C6-6100-D0A9-63CB9E8D42D2}"/>
              </a:ext>
            </a:extLst>
          </p:cNvPr>
          <p:cNvCxnSpPr>
            <a:cxnSpLocks/>
          </p:cNvCxnSpPr>
          <p:nvPr/>
        </p:nvCxnSpPr>
        <p:spPr>
          <a:xfrm flipH="1">
            <a:off x="0" y="1961636"/>
            <a:ext cx="12192000" cy="0"/>
          </a:xfrm>
          <a:prstGeom prst="line">
            <a:avLst/>
          </a:prstGeom>
          <a:ln w="12700">
            <a:solidFill>
              <a:srgbClr val="D9241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C3A9BF20-66A6-4D47-189E-20A96BAEA087}"/>
              </a:ext>
            </a:extLst>
          </p:cNvPr>
          <p:cNvSpPr txBox="1"/>
          <p:nvPr/>
        </p:nvSpPr>
        <p:spPr>
          <a:xfrm>
            <a:off x="6626292" y="4281540"/>
            <a:ext cx="450074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/>
            <a:r>
              <a:rPr lang="pt-BR" sz="1500" b="1" dirty="0">
                <a:solidFill>
                  <a:srgbClr val="C00000"/>
                </a:solidFill>
                <a:latin typeface="AMX" panose="020B0604020202020204"/>
              </a:rPr>
              <a:t>Digitalização de negócios tradicionais</a:t>
            </a:r>
          </a:p>
          <a:p>
            <a:pPr fontAlgn="auto"/>
            <a:r>
              <a:rPr lang="pt-BR" sz="1500" dirty="0">
                <a:latin typeface="AMX" panose="020B0604020202020204"/>
              </a:rPr>
              <a:t>Empresas que antes operavam com conectividade limitada passam a:</a:t>
            </a:r>
          </a:p>
          <a:p>
            <a:pPr marL="285750" indent="-285750" fontAlgn="auto">
              <a:buFont typeface="Arial" panose="020B0604020202020204" pitchFamily="34" charset="0"/>
              <a:buChar char="•"/>
            </a:pPr>
            <a:r>
              <a:rPr lang="pt-BR" sz="1500" dirty="0">
                <a:latin typeface="AMX" panose="020B0604020202020204"/>
              </a:rPr>
              <a:t>Usar sistemas em nuvem</a:t>
            </a:r>
          </a:p>
          <a:p>
            <a:pPr marL="285750" indent="-285750" fontAlgn="auto">
              <a:buFont typeface="Arial" panose="020B0604020202020204" pitchFamily="34" charset="0"/>
              <a:buChar char="•"/>
            </a:pPr>
            <a:r>
              <a:rPr lang="pt-BR" sz="1500" dirty="0">
                <a:latin typeface="AMX" panose="020B0604020202020204"/>
              </a:rPr>
              <a:t>Digitalizar processos</a:t>
            </a:r>
          </a:p>
          <a:p>
            <a:pPr marL="285750" indent="-285750" fontAlgn="auto">
              <a:buFont typeface="Arial" panose="020B0604020202020204" pitchFamily="34" charset="0"/>
              <a:buChar char="•"/>
            </a:pPr>
            <a:r>
              <a:rPr lang="pt-BR" sz="1500" dirty="0">
                <a:latin typeface="AMX" panose="020B0604020202020204"/>
              </a:rPr>
              <a:t>Melhorar atendimento e produtividade</a:t>
            </a:r>
          </a:p>
        </p:txBody>
      </p:sp>
    </p:spTree>
    <p:extLst>
      <p:ext uri="{BB962C8B-B14F-4D97-AF65-F5344CB8AC3E}">
        <p14:creationId xmlns:p14="http://schemas.microsoft.com/office/powerpoint/2010/main" val="140873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2" grpId="0"/>
      <p:bldP spid="45" grpId="0"/>
      <p:bldP spid="47" grpId="0"/>
      <p:bldP spid="49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02491-E791-512A-0EFB-3818C3D6B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56;p3">
            <a:extLst>
              <a:ext uri="{FF2B5EF4-FFF2-40B4-BE49-F238E27FC236}">
                <a16:creationId xmlns:a16="http://schemas.microsoft.com/office/drawing/2014/main" id="{6D83C107-E05A-F6E3-239C-BEB6F7921276}"/>
              </a:ext>
            </a:extLst>
          </p:cNvPr>
          <p:cNvPicPr preferRelativeResize="0"/>
          <p:nvPr/>
        </p:nvPicPr>
        <p:blipFill>
          <a:blip r:embed="rId2"/>
          <a:srcRect/>
          <a:stretch/>
        </p:blipFill>
        <p:spPr>
          <a:xfrm>
            <a:off x="10574143" y="6369983"/>
            <a:ext cx="1343130" cy="3135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5AB5967-1A91-0554-26A9-F24850AC8CFC}"/>
              </a:ext>
            </a:extLst>
          </p:cNvPr>
          <p:cNvSpPr txBox="1"/>
          <p:nvPr/>
        </p:nvSpPr>
        <p:spPr>
          <a:xfrm>
            <a:off x="338664" y="328228"/>
            <a:ext cx="6964444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pt-BR" sz="3200" b="1" dirty="0">
                <a:latin typeface="AMX" panose="020B0604020202020204" charset="0"/>
              </a:rPr>
              <a:t>Para onde o FWA caminha</a:t>
            </a:r>
          </a:p>
          <a:p>
            <a:pPr fontAlgn="t"/>
            <a:r>
              <a:rPr lang="pt-BR" sz="2000" dirty="0">
                <a:latin typeface="AMX" panose="020B0604020202020204" charset="0"/>
              </a:rPr>
              <a:t>O FWA tende a se consolidar como </a:t>
            </a:r>
            <a:r>
              <a:rPr lang="pt-BR" sz="2000" b="1" dirty="0">
                <a:latin typeface="AMX" panose="020B0604020202020204" charset="0"/>
              </a:rPr>
              <a:t>pilar estrutural da conectividade PME</a:t>
            </a:r>
            <a:r>
              <a:rPr lang="pt-BR" sz="2000" dirty="0">
                <a:latin typeface="AMX" panose="020B0604020202020204" charset="0"/>
              </a:rPr>
              <a:t>, com alguns movimentos importantes:</a:t>
            </a:r>
          </a:p>
          <a:p>
            <a:pPr fontAlgn="t"/>
            <a:endParaRPr lang="pt-BR" sz="3200" b="1" dirty="0">
              <a:latin typeface="AMX" panose="020B060402020202020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F6D06EF-DD97-7409-80FD-1EBC5F155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0" r="18500"/>
          <a:stretch>
            <a:fillRect/>
          </a:stretch>
        </p:blipFill>
        <p:spPr>
          <a:xfrm>
            <a:off x="7171981" y="0"/>
            <a:ext cx="5020019" cy="6858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03B14DEB-25AF-7FF3-19DD-19E168203CE5}"/>
              </a:ext>
            </a:extLst>
          </p:cNvPr>
          <p:cNvSpPr txBox="1"/>
          <p:nvPr/>
        </p:nvSpPr>
        <p:spPr>
          <a:xfrm>
            <a:off x="487482" y="172767"/>
            <a:ext cx="33334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/>
            <a:r>
              <a:rPr lang="pt-BR" sz="1400" dirty="0">
                <a:latin typeface="AMX" panose="020B0604020202020204"/>
              </a:rPr>
              <a:t>TENDÊNCIAS FUTURAS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90F72F6-6A33-51D5-20B2-A6C1AD6661E5}"/>
              </a:ext>
            </a:extLst>
          </p:cNvPr>
          <p:cNvSpPr txBox="1"/>
          <p:nvPr/>
        </p:nvSpPr>
        <p:spPr>
          <a:xfrm>
            <a:off x="338664" y="2176460"/>
            <a:ext cx="6595536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buNone/>
            </a:pPr>
            <a:r>
              <a:rPr lang="pt-BR" b="1" i="0" dirty="0">
                <a:effectLst/>
                <a:latin typeface="AMX" panose="020B0604020202020204" charset="0"/>
              </a:rPr>
              <a:t>Integração com serviços digitais</a:t>
            </a:r>
          </a:p>
          <a:p>
            <a:pPr fontAlgn="t">
              <a:buNone/>
            </a:pPr>
            <a:r>
              <a:rPr lang="pt-BR" sz="1600" b="0" i="0" dirty="0">
                <a:effectLst/>
                <a:latin typeface="AMX" panose="020B0604020202020204" charset="0"/>
              </a:rPr>
              <a:t>O FWA passa a ser vendido junto com:</a:t>
            </a:r>
          </a:p>
          <a:p>
            <a:pPr fontAlgn="t">
              <a:buFont typeface="Arial" panose="020B0604020202020204" pitchFamily="34" charset="0"/>
              <a:buChar char="•"/>
            </a:pPr>
            <a:r>
              <a:rPr lang="pt-BR" sz="1600" b="0" i="0" dirty="0">
                <a:effectLst/>
                <a:latin typeface="AMX" panose="020B0604020202020204" charset="0"/>
              </a:rPr>
              <a:t>Segurança</a:t>
            </a:r>
          </a:p>
          <a:p>
            <a:pPr fontAlgn="t">
              <a:buFont typeface="Arial" panose="020B0604020202020204" pitchFamily="34" charset="0"/>
              <a:buChar char="•"/>
            </a:pPr>
            <a:r>
              <a:rPr lang="pt-BR" sz="1600" b="0" i="0" dirty="0">
                <a:effectLst/>
                <a:latin typeface="AMX" panose="020B0604020202020204" charset="0"/>
              </a:rPr>
              <a:t>Cloud</a:t>
            </a:r>
          </a:p>
          <a:p>
            <a:pPr fontAlgn="t">
              <a:buFont typeface="Arial" panose="020B0604020202020204" pitchFamily="34" charset="0"/>
              <a:buChar char="•"/>
            </a:pPr>
            <a:r>
              <a:rPr lang="pt-BR" sz="1600" b="0" i="0" dirty="0">
                <a:effectLst/>
                <a:latin typeface="AMX" panose="020B0604020202020204" charset="0"/>
              </a:rPr>
              <a:t>Backup</a:t>
            </a:r>
          </a:p>
          <a:p>
            <a:pPr fontAlgn="t">
              <a:buFont typeface="Arial" panose="020B0604020202020204" pitchFamily="34" charset="0"/>
              <a:buChar char="•"/>
            </a:pPr>
            <a:r>
              <a:rPr lang="pt-BR" sz="1600" b="0" i="0" dirty="0">
                <a:effectLst/>
                <a:latin typeface="AMX" panose="020B0604020202020204" charset="0"/>
              </a:rPr>
              <a:t>Gestão remota</a:t>
            </a:r>
          </a:p>
          <a:p>
            <a:pPr fontAlgn="t">
              <a:buFont typeface="Arial" panose="020B0604020202020204" pitchFamily="34" charset="0"/>
              <a:buChar char="•"/>
            </a:pPr>
            <a:r>
              <a:rPr lang="pt-BR" sz="1600" b="0" i="0" dirty="0">
                <a:effectLst/>
                <a:latin typeface="AMX" panose="020B0604020202020204" charset="0"/>
              </a:rPr>
              <a:t>IoT básico</a:t>
            </a:r>
          </a:p>
          <a:p>
            <a:pPr fontAlgn="t">
              <a:buNone/>
            </a:pPr>
            <a:r>
              <a:rPr lang="pt-BR" sz="1600" b="0" i="0" dirty="0">
                <a:effectLst/>
                <a:latin typeface="AMX" panose="020B0604020202020204" charset="0"/>
              </a:rPr>
              <a:t>Ou seja, </a:t>
            </a:r>
            <a:r>
              <a:rPr lang="pt-BR" sz="1600" b="1" i="0" dirty="0">
                <a:effectLst/>
                <a:latin typeface="AMX" panose="020B0604020202020204" charset="0"/>
              </a:rPr>
              <a:t>não apenas conectividade, mas solução completa</a:t>
            </a:r>
            <a:r>
              <a:rPr lang="pt-BR" sz="1600" b="0" i="0" dirty="0">
                <a:effectLst/>
                <a:latin typeface="AMX" panose="020B0604020202020204" charset="0"/>
              </a:rPr>
              <a:t>.</a:t>
            </a:r>
          </a:p>
          <a:p>
            <a:pPr fontAlgn="t">
              <a:buNone/>
            </a:pPr>
            <a:br>
              <a:rPr lang="pt-BR" sz="1600" b="0" i="0" dirty="0">
                <a:effectLst/>
                <a:latin typeface="AMX" panose="020B0604020202020204" charset="0"/>
              </a:rPr>
            </a:br>
            <a:r>
              <a:rPr lang="pt-BR" b="1" i="0" dirty="0">
                <a:effectLst/>
                <a:latin typeface="AMX" panose="020B0604020202020204" charset="0"/>
              </a:rPr>
              <a:t>Consolidação como alternativa à fibra</a:t>
            </a:r>
          </a:p>
          <a:p>
            <a:pPr fontAlgn="t">
              <a:buNone/>
            </a:pPr>
            <a:r>
              <a:rPr lang="pt-BR" sz="1600" b="0" i="0" dirty="0">
                <a:effectLst/>
                <a:latin typeface="AMX" panose="020B0604020202020204" charset="0"/>
              </a:rPr>
              <a:t>Em muitos cenários urbanos, o FWA competirá diretamente com a banda larga fixa:</a:t>
            </a:r>
          </a:p>
          <a:p>
            <a:pPr fontAlgn="t">
              <a:buFont typeface="Arial" panose="020B0604020202020204" pitchFamily="34" charset="0"/>
              <a:buChar char="•"/>
            </a:pPr>
            <a:r>
              <a:rPr lang="pt-BR" sz="1600" b="0" i="0" dirty="0">
                <a:effectLst/>
                <a:latin typeface="AMX" panose="020B0604020202020204" charset="0"/>
              </a:rPr>
              <a:t>Em custo</a:t>
            </a:r>
          </a:p>
          <a:p>
            <a:pPr fontAlgn="t">
              <a:buFont typeface="Arial" panose="020B0604020202020204" pitchFamily="34" charset="0"/>
              <a:buChar char="•"/>
            </a:pPr>
            <a:r>
              <a:rPr lang="pt-BR" sz="1600" b="0" i="0" dirty="0">
                <a:effectLst/>
                <a:latin typeface="AMX" panose="020B0604020202020204" charset="0"/>
              </a:rPr>
              <a:t>Em velocidade percebida</a:t>
            </a:r>
          </a:p>
          <a:p>
            <a:pPr fontAlgn="t">
              <a:buFont typeface="Arial" panose="020B0604020202020204" pitchFamily="34" charset="0"/>
              <a:buChar char="•"/>
            </a:pPr>
            <a:r>
              <a:rPr lang="pt-BR" sz="1600" b="0" i="0" dirty="0">
                <a:effectLst/>
                <a:latin typeface="AMX" panose="020B0604020202020204" charset="0"/>
              </a:rPr>
              <a:t>Em facilidade de uso</a:t>
            </a:r>
          </a:p>
        </p:txBody>
      </p:sp>
    </p:spTree>
    <p:extLst>
      <p:ext uri="{BB962C8B-B14F-4D97-AF65-F5344CB8AC3E}">
        <p14:creationId xmlns:p14="http://schemas.microsoft.com/office/powerpoint/2010/main" val="308174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>
          <a:extLst>
            <a:ext uri="{FF2B5EF4-FFF2-40B4-BE49-F238E27FC236}">
              <a16:creationId xmlns:a16="http://schemas.microsoft.com/office/drawing/2014/main" id="{621FD2BA-DA78-520D-5791-EB0DC42E1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>
            <a:extLst>
              <a:ext uri="{FF2B5EF4-FFF2-40B4-BE49-F238E27FC236}">
                <a16:creationId xmlns:a16="http://schemas.microsoft.com/office/drawing/2014/main" id="{67E4161E-8161-D807-AC55-8C145B6E4EC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30B0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Google Shape;56;p3">
            <a:extLst>
              <a:ext uri="{FF2B5EF4-FFF2-40B4-BE49-F238E27FC236}">
                <a16:creationId xmlns:a16="http://schemas.microsoft.com/office/drawing/2014/main" id="{673CD042-DE87-6282-E194-E22C7C878062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9707642" y="6132857"/>
            <a:ext cx="2185145" cy="51014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57;g34174fc317e_0_0">
            <a:extLst>
              <a:ext uri="{FF2B5EF4-FFF2-40B4-BE49-F238E27FC236}">
                <a16:creationId xmlns:a16="http://schemas.microsoft.com/office/drawing/2014/main" id="{837BAC96-6087-E453-D1B9-03F3E7B87DA0}"/>
              </a:ext>
            </a:extLst>
          </p:cNvPr>
          <p:cNvSpPr txBox="1"/>
          <p:nvPr/>
        </p:nvSpPr>
        <p:spPr>
          <a:xfrm>
            <a:off x="2838699" y="3090473"/>
            <a:ext cx="6514602" cy="6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4400"/>
            </a:pPr>
            <a:r>
              <a:rPr lang="pt-BR" sz="3600" b="1">
                <a:solidFill>
                  <a:schemeClr val="lt1"/>
                </a:solidFill>
                <a:latin typeface="AMX"/>
                <a:ea typeface="Arial"/>
                <a:cs typeface="Arial"/>
                <a:sym typeface="Arial"/>
              </a:rPr>
              <a:t>SOLUÇÃO CLARO EMPRESAS</a:t>
            </a:r>
            <a:endParaRPr sz="4800">
              <a:solidFill>
                <a:schemeClr val="lt1"/>
              </a:solidFill>
              <a:latin typeface="AMX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8521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9C1C7-A5C0-CC90-9386-060699635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think-cell data - do not delete" hidden="1">
            <a:extLst>
              <a:ext uri="{FF2B5EF4-FFF2-40B4-BE49-F238E27FC236}">
                <a16:creationId xmlns:a16="http://schemas.microsoft.com/office/drawing/2014/main" id="{511C19F2-C0C9-EC0F-69CB-62F990729368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3" imgW="395" imgH="396" progId="TCLayout.ActiveDocument.1">
                  <p:embed/>
                </p:oleObj>
              </mc:Choice>
              <mc:Fallback>
                <p:oleObj name="Slide do think-cell" r:id="rId3" imgW="395" imgH="396" progId="TCLayout.ActiveDocument.1">
                  <p:embed/>
                  <p:pic>
                    <p:nvPicPr>
                      <p:cNvPr id="2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11C19F2-C0C9-EC0F-69CB-62F9907293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" name="Imagem 37">
            <a:extLst>
              <a:ext uri="{FF2B5EF4-FFF2-40B4-BE49-F238E27FC236}">
                <a16:creationId xmlns:a16="http://schemas.microsoft.com/office/drawing/2014/main" id="{6C8959BD-4561-2557-94ED-B3CCAC7F26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4348" y="7107437"/>
            <a:ext cx="627580" cy="627580"/>
          </a:xfrm>
          <a:prstGeom prst="rect">
            <a:avLst/>
          </a:prstGeom>
        </p:spPr>
      </p:pic>
      <p:sp>
        <p:nvSpPr>
          <p:cNvPr id="6" name="object 3">
            <a:extLst>
              <a:ext uri="{FF2B5EF4-FFF2-40B4-BE49-F238E27FC236}">
                <a16:creationId xmlns:a16="http://schemas.microsoft.com/office/drawing/2014/main" id="{1B7497F2-8EC6-4548-1485-0E078CEABDDF}"/>
              </a:ext>
            </a:extLst>
          </p:cNvPr>
          <p:cNvSpPr txBox="1">
            <a:spLocks/>
          </p:cNvSpPr>
          <p:nvPr/>
        </p:nvSpPr>
        <p:spPr>
          <a:xfrm>
            <a:off x="611868" y="278337"/>
            <a:ext cx="7841984" cy="488508"/>
          </a:xfrm>
          <a:prstGeom prst="rect">
            <a:avLst/>
          </a:prstGeom>
        </p:spPr>
        <p:txBody>
          <a:bodyPr spcFirstLastPara="1" vert="horz" wrap="square" lIns="0" tIns="51984" rIns="0" bIns="0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" marR="2540" lvl="0" indent="0" algn="l" defTabSz="914400" rtl="0" eaLnBrk="1" fontAlgn="auto" latinLnBrk="0" hangingPunct="1">
              <a:lnSpc>
                <a:spcPts val="3002"/>
              </a:lnSpc>
              <a:spcBef>
                <a:spcPts val="409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700" b="1" i="0" u="none" strike="noStrike" kern="0" cap="none" spc="-6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X" pitchFamily="2" charset="0"/>
                <a:cs typeface="Arial"/>
                <a:sym typeface="Arial"/>
              </a:rPr>
              <a:t>CONTEXTO E OPORTUNIDADE: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3A18349E-4328-0504-BEFB-D774A5931F2A}"/>
              </a:ext>
            </a:extLst>
          </p:cNvPr>
          <p:cNvCxnSpPr>
            <a:cxnSpLocks/>
          </p:cNvCxnSpPr>
          <p:nvPr/>
        </p:nvCxnSpPr>
        <p:spPr>
          <a:xfrm>
            <a:off x="429412" y="363841"/>
            <a:ext cx="0" cy="414778"/>
          </a:xfrm>
          <a:prstGeom prst="line">
            <a:avLst/>
          </a:prstGeom>
          <a:ln w="57150">
            <a:solidFill>
              <a:srgbClr val="530B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2">
            <a:extLst>
              <a:ext uri="{FF2B5EF4-FFF2-40B4-BE49-F238E27FC236}">
                <a16:creationId xmlns:a16="http://schemas.microsoft.com/office/drawing/2014/main" id="{BA8A04B1-9DA3-DB00-046A-A101A538B2AE}"/>
              </a:ext>
            </a:extLst>
          </p:cNvPr>
          <p:cNvSpPr/>
          <p:nvPr/>
        </p:nvSpPr>
        <p:spPr>
          <a:xfrm>
            <a:off x="576845" y="822945"/>
            <a:ext cx="10150473" cy="274498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>
              <a:lnSpc>
                <a:spcPct val="150000"/>
              </a:lnSpc>
              <a:buNone/>
            </a:pPr>
            <a:r>
              <a:rPr lang="pt-BR" sz="1400" dirty="0">
                <a:latin typeface="AMX" pitchFamily="2" charset="0"/>
              </a:rPr>
              <a:t>A Claro empresas tem forte presença em áreas com cabo e fibra, mas perde competitividade onde não há banda larga fixa. </a:t>
            </a:r>
          </a:p>
          <a:p>
            <a:pPr>
              <a:lnSpc>
                <a:spcPct val="150000"/>
              </a:lnSpc>
            </a:pPr>
            <a:r>
              <a:rPr lang="pt-BR" sz="1400" b="1" dirty="0">
                <a:latin typeface="AMX" pitchFamily="2" charset="0"/>
                <a:ea typeface="DIN 2014 Light" panose="020B0404020202020204" pitchFamily="34" charset="77"/>
                <a:cs typeface="Segoe UI" panose="020B0502040204020203" pitchFamily="34" charset="0"/>
              </a:rPr>
              <a:t>O FWA se tornou uma alternativa relevante no mercado de banda larga</a:t>
            </a:r>
            <a:r>
              <a:rPr lang="pt-BR" sz="1400" dirty="0">
                <a:latin typeface="AMX" pitchFamily="2" charset="0"/>
                <a:ea typeface="DIN 2014 Light" panose="020B0404020202020204" pitchFamily="34" charset="77"/>
                <a:cs typeface="Segoe UI" panose="020B0502040204020203" pitchFamily="34" charset="0"/>
              </a:rPr>
              <a:t>, especialmente pela rapidez de instalação e pela possibilidade de atender regiões onde a infraestrutura fixa ainda não está disponível. </a:t>
            </a:r>
          </a:p>
          <a:p>
            <a:pPr>
              <a:lnSpc>
                <a:spcPct val="150000"/>
              </a:lnSpc>
            </a:pPr>
            <a:r>
              <a:rPr lang="pt-BR" sz="1400" dirty="0">
                <a:latin typeface="AMX" pitchFamily="2" charset="0"/>
                <a:ea typeface="DIN 2014 Light" panose="020B0404020202020204" pitchFamily="34" charset="77"/>
                <a:cs typeface="Segoe UI" panose="020B0502040204020203" pitchFamily="34" charset="0"/>
              </a:rPr>
              <a:t>A proposta é </a:t>
            </a:r>
            <a:r>
              <a:rPr lang="pt-BR" sz="1400" b="1" dirty="0">
                <a:latin typeface="AMX" pitchFamily="2" charset="0"/>
                <a:ea typeface="DIN 2014 Light" panose="020B0404020202020204" pitchFamily="34" charset="77"/>
                <a:cs typeface="Segoe UI" panose="020B0502040204020203" pitchFamily="34" charset="0"/>
              </a:rPr>
              <a:t>simplificar o modelo</a:t>
            </a:r>
            <a:r>
              <a:rPr lang="pt-BR" sz="1400" dirty="0">
                <a:latin typeface="AMX" pitchFamily="2" charset="0"/>
                <a:ea typeface="DIN 2014 Light" panose="020B0404020202020204" pitchFamily="34" charset="77"/>
                <a:cs typeface="Segoe UI" panose="020B0502040204020203" pitchFamily="34" charset="0"/>
              </a:rPr>
              <a:t>, </a:t>
            </a:r>
            <a:r>
              <a:rPr lang="pt-BR" sz="1400" b="1" dirty="0">
                <a:latin typeface="AMX" pitchFamily="2" charset="0"/>
                <a:ea typeface="DIN 2014 Light" panose="020B0404020202020204" pitchFamily="34" charset="77"/>
                <a:cs typeface="Segoe UI" panose="020B0502040204020203" pitchFamily="34" charset="0"/>
              </a:rPr>
              <a:t>ajustar os preços e reforçar o valor percebido</a:t>
            </a:r>
            <a:r>
              <a:rPr lang="pt-BR" sz="1400" dirty="0">
                <a:latin typeface="AMX" pitchFamily="2" charset="0"/>
                <a:ea typeface="DIN 2014 Light" panose="020B0404020202020204" pitchFamily="34" charset="77"/>
                <a:cs typeface="Segoe UI" panose="020B0502040204020203" pitchFamily="34" charset="0"/>
              </a:rPr>
              <a:t>, consolidando a operadora como a melhor opção de conectividade para quem não possui acesso à fibra.</a:t>
            </a:r>
          </a:p>
          <a:p>
            <a:pPr>
              <a:lnSpc>
                <a:spcPct val="150000"/>
              </a:lnSpc>
            </a:pPr>
            <a:endParaRPr lang="pt-BR" sz="1400" b="1" dirty="0">
              <a:latin typeface="AMX" pitchFamily="2" charset="0"/>
              <a:ea typeface="DIN 2014 Light" panose="020B0404020202020204" pitchFamily="34" charset="77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400" b="1" dirty="0">
                <a:solidFill>
                  <a:srgbClr val="960000"/>
                </a:solidFill>
                <a:latin typeface="AMX" pitchFamily="2" charset="0"/>
                <a:ea typeface="DIN 2014 Light" panose="020B0404020202020204" pitchFamily="34" charset="77"/>
                <a:cs typeface="Segoe UI" panose="020B0502040204020203" pitchFamily="34" charset="0"/>
              </a:rPr>
              <a:t>Gap identificado: falta de oferta competitiva, acessível e escalável.</a:t>
            </a:r>
          </a:p>
          <a:p>
            <a:pPr fontAlgn="t">
              <a:lnSpc>
                <a:spcPts val="1500"/>
              </a:lnSpc>
              <a:buNone/>
            </a:pPr>
            <a:endParaRPr lang="pt-BR" sz="1400" dirty="0">
              <a:latin typeface="AMX" pitchFamily="2" charset="0"/>
            </a:endParaRPr>
          </a:p>
          <a:p>
            <a:pPr fontAlgn="t">
              <a:lnSpc>
                <a:spcPts val="1500"/>
              </a:lnSpc>
              <a:buNone/>
            </a:pPr>
            <a:endParaRPr lang="pt-BR" sz="1400" dirty="0">
              <a:latin typeface="AMX" pitchFamily="2" charset="0"/>
            </a:endParaRPr>
          </a:p>
        </p:txBody>
      </p:sp>
      <p:sp>
        <p:nvSpPr>
          <p:cNvPr id="22" name="object 3">
            <a:extLst>
              <a:ext uri="{FF2B5EF4-FFF2-40B4-BE49-F238E27FC236}">
                <a16:creationId xmlns:a16="http://schemas.microsoft.com/office/drawing/2014/main" id="{8FF1DF37-EE45-F97D-1C08-A84B085C2EFA}"/>
              </a:ext>
            </a:extLst>
          </p:cNvPr>
          <p:cNvSpPr txBox="1">
            <a:spLocks/>
          </p:cNvSpPr>
          <p:nvPr/>
        </p:nvSpPr>
        <p:spPr>
          <a:xfrm>
            <a:off x="636170" y="3770048"/>
            <a:ext cx="7841984" cy="488508"/>
          </a:xfrm>
          <a:prstGeom prst="rect">
            <a:avLst/>
          </a:prstGeom>
        </p:spPr>
        <p:txBody>
          <a:bodyPr spcFirstLastPara="1" vert="horz" wrap="square" lIns="0" tIns="51984" rIns="0" bIns="0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" marR="2540" lvl="0" indent="0" algn="l" defTabSz="914400" rtl="0" eaLnBrk="1" fontAlgn="auto" latinLnBrk="0" hangingPunct="1">
              <a:lnSpc>
                <a:spcPts val="3002"/>
              </a:lnSpc>
              <a:spcBef>
                <a:spcPts val="409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pt-BR" sz="2700" b="1" kern="0" spc="-6" dirty="0">
                <a:solidFill>
                  <a:srgbClr val="C00000"/>
                </a:solidFill>
                <a:latin typeface="AMX" pitchFamily="2" charset="0"/>
              </a:rPr>
              <a:t>ONDE VENDER, PARA QUEM E COMO:</a:t>
            </a:r>
            <a:endParaRPr kumimoji="0" lang="pt-BR" sz="2700" b="1" i="0" u="none" strike="noStrike" kern="0" cap="none" spc="-6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MX" pitchFamily="2" charset="0"/>
              <a:cs typeface="Arial"/>
              <a:sym typeface="Arial"/>
            </a:endParaRPr>
          </a:p>
        </p:txBody>
      </p: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93C43BEC-D269-7117-5CEE-CEDB88BA69E9}"/>
              </a:ext>
            </a:extLst>
          </p:cNvPr>
          <p:cNvCxnSpPr>
            <a:cxnSpLocks/>
          </p:cNvCxnSpPr>
          <p:nvPr/>
        </p:nvCxnSpPr>
        <p:spPr>
          <a:xfrm>
            <a:off x="429412" y="3843778"/>
            <a:ext cx="0" cy="414778"/>
          </a:xfrm>
          <a:prstGeom prst="line">
            <a:avLst/>
          </a:prstGeom>
          <a:ln w="57150">
            <a:solidFill>
              <a:srgbClr val="530B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31A4A87D-5247-9DDD-C6AF-F3C82BC9B554}"/>
              </a:ext>
            </a:extLst>
          </p:cNvPr>
          <p:cNvSpPr txBox="1"/>
          <p:nvPr/>
        </p:nvSpPr>
        <p:spPr>
          <a:xfrm>
            <a:off x="636170" y="4488478"/>
            <a:ext cx="7587441" cy="3093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400" dirty="0">
                <a:latin typeface="AMX" pitchFamily="2" charset="0"/>
              </a:rPr>
              <a:t>Temos liberado </a:t>
            </a:r>
            <a:r>
              <a:rPr lang="pt-BR" sz="1400" b="1" dirty="0">
                <a:latin typeface="AMX" pitchFamily="2" charset="0"/>
              </a:rPr>
              <a:t>539 cidades </a:t>
            </a:r>
            <a:r>
              <a:rPr lang="pt-BR" sz="1400" dirty="0">
                <a:latin typeface="AMX" pitchFamily="2" charset="0"/>
              </a:rPr>
              <a:t> para vendas de FWA em nível nacional, podendo ser vendido nos canais presenciais: </a:t>
            </a:r>
            <a:r>
              <a:rPr lang="pt-BR" dirty="0"/>
              <a:t>: </a:t>
            </a:r>
            <a:r>
              <a:rPr lang="pt-BR" sz="1400" b="1" dirty="0">
                <a:latin typeface="AMX" pitchFamily="2" charset="0"/>
              </a:rPr>
              <a:t>AACE, Top PME, D2D, Consultivo Remoto e Consultivo Presencial – todos os exclusivos podem realizar a venda, mediante cobertura 5G.</a:t>
            </a:r>
          </a:p>
          <a:p>
            <a:pPr>
              <a:lnSpc>
                <a:spcPct val="150000"/>
              </a:lnSpc>
            </a:pPr>
            <a:endParaRPr lang="pt-BR" sz="1400" b="1" dirty="0">
              <a:latin typeface="AMX" pitchFamily="2" charset="0"/>
            </a:endParaRPr>
          </a:p>
          <a:p>
            <a:pPr>
              <a:lnSpc>
                <a:spcPct val="150000"/>
              </a:lnSpc>
            </a:pPr>
            <a:r>
              <a:rPr lang="pt-BR" sz="1400" dirty="0">
                <a:latin typeface="AMX" pitchFamily="2" charset="0"/>
              </a:rPr>
              <a:t>A venda está condicionada a disponibilização do estoque (previsão de abastecimento em inicio de junho).</a:t>
            </a:r>
          </a:p>
          <a:p>
            <a:pPr>
              <a:lnSpc>
                <a:spcPct val="150000"/>
              </a:lnSpc>
            </a:pPr>
            <a:endParaRPr lang="pt-BR" sz="1400" dirty="0">
              <a:latin typeface="AMX" pitchFamily="2" charset="0"/>
            </a:endParaRPr>
          </a:p>
          <a:p>
            <a:endParaRPr lang="pt-BR" sz="1400" dirty="0">
              <a:latin typeface="AMX" pitchFamily="2" charset="0"/>
            </a:endParaRPr>
          </a:p>
          <a:p>
            <a:endParaRPr lang="pt-BR" sz="1400" dirty="0">
              <a:latin typeface="AMX" pitchFamily="2" charset="0"/>
            </a:endParaRPr>
          </a:p>
          <a:p>
            <a:endParaRPr lang="pt-BR" sz="1400" dirty="0">
              <a:latin typeface="AMX" pitchFamily="2" charset="0"/>
            </a:endParaRPr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56C32DED-5C7B-17D0-3309-3E42EB5D02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1002" y="3710966"/>
            <a:ext cx="3254828" cy="2568264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8E6B3E5C-FC68-DB98-2CB6-BE7C943B1FC1}"/>
              </a:ext>
            </a:extLst>
          </p:cNvPr>
          <p:cNvSpPr/>
          <p:nvPr/>
        </p:nvSpPr>
        <p:spPr>
          <a:xfrm>
            <a:off x="8301002" y="3222458"/>
            <a:ext cx="3251205" cy="48850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  <a:latin typeface="AMX" pitchFamily="2" charset="0"/>
              </a:rPr>
              <a:t>Municípios com cobertura 5G </a:t>
            </a:r>
          </a:p>
        </p:txBody>
      </p:sp>
    </p:spTree>
    <p:extLst>
      <p:ext uri="{BB962C8B-B14F-4D97-AF65-F5344CB8AC3E}">
        <p14:creationId xmlns:p14="http://schemas.microsoft.com/office/powerpoint/2010/main" val="1480532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>
          <a:extLst>
            <a:ext uri="{FF2B5EF4-FFF2-40B4-BE49-F238E27FC236}">
              <a16:creationId xmlns:a16="http://schemas.microsoft.com/office/drawing/2014/main" id="{948B158C-C92B-48B5-E4D5-886528AC0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hink-cell data - do not delete" hidden="1">
            <a:extLst>
              <a:ext uri="{FF2B5EF4-FFF2-40B4-BE49-F238E27FC236}">
                <a16:creationId xmlns:a16="http://schemas.microsoft.com/office/drawing/2014/main" id="{59174476-498B-AF69-FEB9-3A67DF8C2112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4" imgW="395" imgH="396" progId="TCLayout.ActiveDocument.1">
                  <p:embed/>
                </p:oleObj>
              </mc:Choice>
              <mc:Fallback>
                <p:oleObj name="Slide do think-cell" r:id="rId4" imgW="395" imgH="396" progId="TCLayout.ActiveDocument.1">
                  <p:embed/>
                  <p:pic>
                    <p:nvPicPr>
                      <p:cNvPr id="1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9174476-498B-AF69-FEB9-3A67DF8C21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Google Shape;56;p3">
            <a:extLst>
              <a:ext uri="{FF2B5EF4-FFF2-40B4-BE49-F238E27FC236}">
                <a16:creationId xmlns:a16="http://schemas.microsoft.com/office/drawing/2014/main" id="{FCB311D0-DC71-9D73-3349-E1A17EDBDC92}"/>
              </a:ext>
            </a:extLst>
          </p:cNvPr>
          <p:cNvPicPr preferRelativeResize="0"/>
          <p:nvPr/>
        </p:nvPicPr>
        <p:blipFill>
          <a:blip r:embed="rId6"/>
          <a:srcRect/>
          <a:stretch/>
        </p:blipFill>
        <p:spPr>
          <a:xfrm>
            <a:off x="9915989" y="0"/>
            <a:ext cx="2185139" cy="510144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Retângulo 65">
            <a:extLst>
              <a:ext uri="{FF2B5EF4-FFF2-40B4-BE49-F238E27FC236}">
                <a16:creationId xmlns:a16="http://schemas.microsoft.com/office/drawing/2014/main" id="{94710DC0-1BBB-B98A-CC24-1CEBCADF9B84}"/>
              </a:ext>
            </a:extLst>
          </p:cNvPr>
          <p:cNvSpPr/>
          <p:nvPr/>
        </p:nvSpPr>
        <p:spPr>
          <a:xfrm>
            <a:off x="5599729" y="5597777"/>
            <a:ext cx="6356725" cy="23451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dirty="0">
                <a:solidFill>
                  <a:schemeClr val="tx1"/>
                </a:solidFill>
                <a:latin typeface="AMX" pitchFamily="2" charset="0"/>
              </a:rPr>
              <a:t>*O equipamento pode ser parcelamento em 12x no cartão de crédito e 24 x na fatura (mediante aprovação de crédito).</a:t>
            </a:r>
          </a:p>
          <a:p>
            <a:pPr algn="ctr"/>
            <a:r>
              <a:rPr lang="pt-BR" sz="1000" dirty="0">
                <a:solidFill>
                  <a:schemeClr val="tx1"/>
                </a:solidFill>
                <a:latin typeface="AMX" pitchFamily="2" charset="0"/>
              </a:rPr>
              <a:t>Valor do aparelho á vista no plano de 200GB – R$ 399 / 400GB – R$ 299  </a:t>
            </a:r>
          </a:p>
        </p:txBody>
      </p:sp>
      <p:sp>
        <p:nvSpPr>
          <p:cNvPr id="4" name="Retângulo de cantos arredondados 121">
            <a:extLst>
              <a:ext uri="{FF2B5EF4-FFF2-40B4-BE49-F238E27FC236}">
                <a16:creationId xmlns:a16="http://schemas.microsoft.com/office/drawing/2014/main" id="{71BD42BB-C349-76C8-2334-CCC1ABA6E54E}"/>
              </a:ext>
            </a:extLst>
          </p:cNvPr>
          <p:cNvSpPr/>
          <p:nvPr/>
        </p:nvSpPr>
        <p:spPr bwMode="auto">
          <a:xfrm>
            <a:off x="5940985" y="4382512"/>
            <a:ext cx="1283591" cy="366731"/>
          </a:xfrm>
          <a:prstGeom prst="roundRect">
            <a:avLst/>
          </a:prstGeom>
          <a:solidFill>
            <a:schemeClr val="bg1"/>
          </a:solidFill>
          <a:ln algn="ctr">
            <a:solidFill>
              <a:sysClr val="window" lastClr="FFFFFF">
                <a:lumMod val="75000"/>
              </a:sysClr>
            </a:solidFill>
            <a:round/>
            <a:headEnd/>
            <a:tailEnd/>
          </a:ln>
        </p:spPr>
        <p:txBody>
          <a:bodyPr vert="horz" wrap="square" lIns="0" tIns="0" rIns="0" bIns="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92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b="1" kern="0" dirty="0">
                <a:solidFill>
                  <a:srgbClr val="FF0000"/>
                </a:solidFill>
                <a:latin typeface="AMX Light"/>
                <a:ea typeface="Verdana" panose="020B0604030504040204" pitchFamily="34" charset="0"/>
                <a:cs typeface="Segoe UI" panose="020B0502040204020203" pitchFamily="34" charset="0"/>
              </a:rPr>
              <a:t>2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X Light"/>
                <a:ea typeface="Verdana" panose="020B0604030504040204" pitchFamily="34" charset="0"/>
                <a:cs typeface="Segoe UI" panose="020B0502040204020203" pitchFamily="34" charset="0"/>
              </a:rPr>
              <a:t>00GB 5G SA</a:t>
            </a:r>
          </a:p>
        </p:txBody>
      </p:sp>
      <p:sp>
        <p:nvSpPr>
          <p:cNvPr id="6" name="Retângulo de cantos arredondados 159">
            <a:extLst>
              <a:ext uri="{FF2B5EF4-FFF2-40B4-BE49-F238E27FC236}">
                <a16:creationId xmlns:a16="http://schemas.microsoft.com/office/drawing/2014/main" id="{383CC258-5DDA-6E1A-2F51-BC71E99037CE}"/>
              </a:ext>
            </a:extLst>
          </p:cNvPr>
          <p:cNvSpPr/>
          <p:nvPr/>
        </p:nvSpPr>
        <p:spPr bwMode="auto">
          <a:xfrm>
            <a:off x="10325137" y="3799482"/>
            <a:ext cx="1428194" cy="520846"/>
          </a:xfrm>
          <a:prstGeom prst="roundRect">
            <a:avLst/>
          </a:prstGeom>
          <a:solidFill>
            <a:srgbClr val="960000"/>
          </a:solidFill>
          <a:ln>
            <a:headEnd/>
            <a:tailEnd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120892" tIns="60451" rIns="120892" bIns="60451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 b="1" dirty="0">
                <a:solidFill>
                  <a:prstClr val="white"/>
                </a:solidFill>
                <a:latin typeface="AMX Light"/>
              </a:rPr>
              <a:t>VALOR FINAL em 24x  fatura</a:t>
            </a:r>
          </a:p>
        </p:txBody>
      </p:sp>
      <p:sp>
        <p:nvSpPr>
          <p:cNvPr id="7" name="Retângulo de cantos arredondados 151">
            <a:extLst>
              <a:ext uri="{FF2B5EF4-FFF2-40B4-BE49-F238E27FC236}">
                <a16:creationId xmlns:a16="http://schemas.microsoft.com/office/drawing/2014/main" id="{90BC0EAD-B518-57BE-6851-8207D8F5491B}"/>
              </a:ext>
            </a:extLst>
          </p:cNvPr>
          <p:cNvSpPr/>
          <p:nvPr/>
        </p:nvSpPr>
        <p:spPr bwMode="auto">
          <a:xfrm>
            <a:off x="10325137" y="4393070"/>
            <a:ext cx="1428194" cy="371785"/>
          </a:xfrm>
          <a:prstGeom prst="roundRect">
            <a:avLst/>
          </a:prstGeom>
          <a:solidFill>
            <a:schemeClr val="bg1">
              <a:lumMod val="65000"/>
            </a:schemeClr>
          </a:solidFill>
          <a:ln algn="ctr">
            <a:solidFill>
              <a:sysClr val="window" lastClr="FFFFFF">
                <a:lumMod val="75000"/>
              </a:sysClr>
            </a:solidFill>
            <a:round/>
            <a:headEnd/>
            <a:tailEnd/>
          </a:ln>
        </p:spPr>
        <p:txBody>
          <a:bodyPr vert="horz" wrap="square" lIns="0" tIns="0" rIns="0" bIns="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92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b="1" kern="0" dirty="0">
                <a:solidFill>
                  <a:prstClr val="black"/>
                </a:solidFill>
                <a:latin typeface="AMX Light"/>
                <a:ea typeface="Verdana" panose="020B0604030504040204" pitchFamily="34" charset="0"/>
                <a:cs typeface="Segoe UI" panose="020B0502040204020203" pitchFamily="34" charset="0"/>
              </a:rPr>
              <a:t>146,56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 Light"/>
                <a:ea typeface="Verdana" panose="020B0604030504040204" pitchFamily="34" charset="0"/>
                <a:cs typeface="Segoe UI" panose="020B0502040204020203" pitchFamily="34" charset="0"/>
              </a:rPr>
              <a:t>/mês</a:t>
            </a:r>
          </a:p>
        </p:txBody>
      </p:sp>
      <p:sp>
        <p:nvSpPr>
          <p:cNvPr id="8" name="Retângulo de cantos arredondados 151">
            <a:extLst>
              <a:ext uri="{FF2B5EF4-FFF2-40B4-BE49-F238E27FC236}">
                <a16:creationId xmlns:a16="http://schemas.microsoft.com/office/drawing/2014/main" id="{C527CB06-8231-6D6A-E33E-EA2593FA8FD8}"/>
              </a:ext>
            </a:extLst>
          </p:cNvPr>
          <p:cNvSpPr/>
          <p:nvPr/>
        </p:nvSpPr>
        <p:spPr bwMode="auto">
          <a:xfrm>
            <a:off x="10333664" y="4820624"/>
            <a:ext cx="1428194" cy="369413"/>
          </a:xfrm>
          <a:prstGeom prst="roundRect">
            <a:avLst/>
          </a:prstGeom>
          <a:solidFill>
            <a:schemeClr val="bg1">
              <a:lumMod val="65000"/>
            </a:schemeClr>
          </a:solidFill>
          <a:ln algn="ctr">
            <a:solidFill>
              <a:sysClr val="window" lastClr="FFFFFF">
                <a:lumMod val="75000"/>
              </a:sysClr>
            </a:solidFill>
            <a:round/>
            <a:headEnd/>
            <a:tailEnd/>
          </a:ln>
        </p:spPr>
        <p:txBody>
          <a:bodyPr vert="horz" wrap="square" lIns="0" tIns="0" rIns="0" bIns="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92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 Light"/>
                <a:ea typeface="Verdana" panose="020B0604030504040204" pitchFamily="34" charset="0"/>
                <a:cs typeface="Segoe UI" panose="020B0502040204020203" pitchFamily="34" charset="0"/>
              </a:rPr>
              <a:t>242,40/mês</a:t>
            </a:r>
          </a:p>
        </p:txBody>
      </p:sp>
      <p:sp>
        <p:nvSpPr>
          <p:cNvPr id="9" name="Retângulo de cantos arredondados 121">
            <a:extLst>
              <a:ext uri="{FF2B5EF4-FFF2-40B4-BE49-F238E27FC236}">
                <a16:creationId xmlns:a16="http://schemas.microsoft.com/office/drawing/2014/main" id="{510ADC4B-9923-1B1A-A1D2-116AA4FB76B1}"/>
              </a:ext>
            </a:extLst>
          </p:cNvPr>
          <p:cNvSpPr/>
          <p:nvPr/>
        </p:nvSpPr>
        <p:spPr bwMode="auto">
          <a:xfrm>
            <a:off x="5940985" y="4796498"/>
            <a:ext cx="1283591" cy="366731"/>
          </a:xfrm>
          <a:prstGeom prst="roundRect">
            <a:avLst/>
          </a:prstGeom>
          <a:solidFill>
            <a:schemeClr val="bg1"/>
          </a:solidFill>
          <a:ln algn="ctr">
            <a:solidFill>
              <a:sysClr val="window" lastClr="FFFFFF">
                <a:lumMod val="75000"/>
              </a:sysClr>
            </a:solidFill>
            <a:round/>
            <a:headEnd/>
            <a:tailEnd/>
          </a:ln>
        </p:spPr>
        <p:txBody>
          <a:bodyPr vert="horz" wrap="square" lIns="0" tIns="0" rIns="0" bIns="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92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X Light"/>
                <a:ea typeface="Verdana" panose="020B0604030504040204" pitchFamily="34" charset="0"/>
                <a:cs typeface="Segoe UI" panose="020B0502040204020203" pitchFamily="34" charset="0"/>
              </a:rPr>
              <a:t>400GB 5G SA</a:t>
            </a:r>
          </a:p>
        </p:txBody>
      </p:sp>
      <p:sp>
        <p:nvSpPr>
          <p:cNvPr id="13" name="Retângulo de cantos arredondados 159">
            <a:extLst>
              <a:ext uri="{FF2B5EF4-FFF2-40B4-BE49-F238E27FC236}">
                <a16:creationId xmlns:a16="http://schemas.microsoft.com/office/drawing/2014/main" id="{11F7838B-C0B1-6BE8-4F62-7969F3B789A4}"/>
              </a:ext>
            </a:extLst>
          </p:cNvPr>
          <p:cNvSpPr/>
          <p:nvPr/>
        </p:nvSpPr>
        <p:spPr bwMode="auto">
          <a:xfrm>
            <a:off x="5909404" y="3799482"/>
            <a:ext cx="1323068" cy="524786"/>
          </a:xfrm>
          <a:prstGeom prst="roundRect">
            <a:avLst/>
          </a:prstGeom>
          <a:solidFill>
            <a:srgbClr val="960000"/>
          </a:solidFill>
          <a:ln>
            <a:headEnd/>
            <a:tailEnd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120892" tIns="60451" rIns="120892" bIns="60451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 b="1" dirty="0">
                <a:solidFill>
                  <a:prstClr val="white"/>
                </a:solidFill>
                <a:latin typeface="AMX Light"/>
              </a:rPr>
              <a:t>FRANQUIA</a:t>
            </a:r>
          </a:p>
        </p:txBody>
      </p:sp>
      <p:sp>
        <p:nvSpPr>
          <p:cNvPr id="14" name="Retângulo de cantos arredondados 159">
            <a:extLst>
              <a:ext uri="{FF2B5EF4-FFF2-40B4-BE49-F238E27FC236}">
                <a16:creationId xmlns:a16="http://schemas.microsoft.com/office/drawing/2014/main" id="{BFC728E9-60FC-0D96-C844-69E3AEE4AC36}"/>
              </a:ext>
            </a:extLst>
          </p:cNvPr>
          <p:cNvSpPr/>
          <p:nvPr/>
        </p:nvSpPr>
        <p:spPr bwMode="auto">
          <a:xfrm>
            <a:off x="7335020" y="3799482"/>
            <a:ext cx="1428194" cy="508396"/>
          </a:xfrm>
          <a:prstGeom prst="roundRect">
            <a:avLst/>
          </a:prstGeom>
          <a:solidFill>
            <a:srgbClr val="960000"/>
          </a:solidFill>
          <a:ln>
            <a:headEnd/>
            <a:tailEnd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120892" tIns="60451" rIns="120892" bIns="60451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 b="1" dirty="0">
                <a:solidFill>
                  <a:prstClr val="white"/>
                </a:solidFill>
                <a:latin typeface="AMX Light"/>
              </a:rPr>
              <a:t>OFERTA </a:t>
            </a:r>
          </a:p>
        </p:txBody>
      </p:sp>
      <p:sp>
        <p:nvSpPr>
          <p:cNvPr id="15" name="Retângulo de cantos arredondados 151">
            <a:extLst>
              <a:ext uri="{FF2B5EF4-FFF2-40B4-BE49-F238E27FC236}">
                <a16:creationId xmlns:a16="http://schemas.microsoft.com/office/drawing/2014/main" id="{E3038CC1-749D-77EC-1E3A-F51719F15BF4}"/>
              </a:ext>
            </a:extLst>
          </p:cNvPr>
          <p:cNvSpPr/>
          <p:nvPr/>
        </p:nvSpPr>
        <p:spPr bwMode="auto">
          <a:xfrm>
            <a:off x="7349898" y="4371090"/>
            <a:ext cx="1428194" cy="371785"/>
          </a:xfrm>
          <a:prstGeom prst="roundRect">
            <a:avLst/>
          </a:prstGeom>
          <a:solidFill>
            <a:schemeClr val="bg1">
              <a:lumMod val="95000"/>
            </a:schemeClr>
          </a:solidFill>
          <a:ln algn="ctr">
            <a:solidFill>
              <a:sysClr val="window" lastClr="FFFFFF">
                <a:lumMod val="75000"/>
              </a:sysClr>
            </a:solidFill>
            <a:round/>
            <a:headEnd/>
            <a:tailEnd/>
          </a:ln>
        </p:spPr>
        <p:txBody>
          <a:bodyPr vert="horz" wrap="square" lIns="0" tIns="0" rIns="0" bIns="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92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b="1" kern="0" dirty="0">
                <a:solidFill>
                  <a:prstClr val="black"/>
                </a:solidFill>
                <a:latin typeface="AMX Light"/>
                <a:ea typeface="Verdana" panose="020B0604030504040204" pitchFamily="34" charset="0"/>
                <a:cs typeface="Segoe UI" panose="020B0502040204020203" pitchFamily="34" charset="0"/>
              </a:rPr>
              <a:t>12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 Light"/>
                <a:ea typeface="Verdana" panose="020B0604030504040204" pitchFamily="34" charset="0"/>
                <a:cs typeface="Segoe UI" panose="020B0502040204020203" pitchFamily="34" charset="0"/>
              </a:rPr>
              <a:t>9,90/mês</a:t>
            </a:r>
          </a:p>
        </p:txBody>
      </p:sp>
      <p:sp>
        <p:nvSpPr>
          <p:cNvPr id="16" name="Retângulo de cantos arredondados 151">
            <a:extLst>
              <a:ext uri="{FF2B5EF4-FFF2-40B4-BE49-F238E27FC236}">
                <a16:creationId xmlns:a16="http://schemas.microsoft.com/office/drawing/2014/main" id="{C7E91DCD-9AC5-683D-0196-611FBFE1EC32}"/>
              </a:ext>
            </a:extLst>
          </p:cNvPr>
          <p:cNvSpPr/>
          <p:nvPr/>
        </p:nvSpPr>
        <p:spPr bwMode="auto">
          <a:xfrm>
            <a:off x="7358425" y="4787758"/>
            <a:ext cx="1428194" cy="369413"/>
          </a:xfrm>
          <a:prstGeom prst="roundRect">
            <a:avLst/>
          </a:prstGeom>
          <a:solidFill>
            <a:schemeClr val="bg1">
              <a:lumMod val="95000"/>
            </a:schemeClr>
          </a:solidFill>
          <a:ln algn="ctr">
            <a:solidFill>
              <a:sysClr val="window" lastClr="FFFFFF">
                <a:lumMod val="75000"/>
              </a:sysClr>
            </a:solidFill>
            <a:round/>
            <a:headEnd/>
            <a:tailEnd/>
          </a:ln>
        </p:spPr>
        <p:txBody>
          <a:bodyPr vert="horz" wrap="square" lIns="0" tIns="0" rIns="0" bIns="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92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 Light"/>
                <a:ea typeface="Verdana" panose="020B0604030504040204" pitchFamily="34" charset="0"/>
                <a:cs typeface="Segoe UI" panose="020B0502040204020203" pitchFamily="34" charset="0"/>
              </a:rPr>
              <a:t>229,90/mês</a:t>
            </a:r>
          </a:p>
        </p:txBody>
      </p:sp>
      <p:sp>
        <p:nvSpPr>
          <p:cNvPr id="17" name="Retângulo de cantos arredondados 159">
            <a:extLst>
              <a:ext uri="{FF2B5EF4-FFF2-40B4-BE49-F238E27FC236}">
                <a16:creationId xmlns:a16="http://schemas.microsoft.com/office/drawing/2014/main" id="{CDA33467-E78E-6A94-CDE6-7CAA94B61B1C}"/>
              </a:ext>
            </a:extLst>
          </p:cNvPr>
          <p:cNvSpPr/>
          <p:nvPr/>
        </p:nvSpPr>
        <p:spPr bwMode="auto">
          <a:xfrm>
            <a:off x="8840973" y="3799482"/>
            <a:ext cx="1428194" cy="508396"/>
          </a:xfrm>
          <a:prstGeom prst="roundRect">
            <a:avLst/>
          </a:prstGeom>
          <a:solidFill>
            <a:srgbClr val="960000"/>
          </a:solidFill>
          <a:ln>
            <a:headEnd/>
            <a:tailEnd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120892" tIns="60451" rIns="120892" bIns="60451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200" b="1" dirty="0">
                <a:solidFill>
                  <a:prstClr val="white"/>
                </a:solidFill>
                <a:latin typeface="AMX Light"/>
              </a:rPr>
              <a:t>ROTEADOR</a:t>
            </a:r>
          </a:p>
          <a:p>
            <a:pPr algn="ctr"/>
            <a:r>
              <a:rPr lang="pt-BR" sz="1000" b="1" dirty="0">
                <a:solidFill>
                  <a:prstClr val="white"/>
                </a:solidFill>
                <a:latin typeface="AMX Light"/>
              </a:rPr>
              <a:t>Parcelado 24x na fatura  </a:t>
            </a:r>
          </a:p>
        </p:txBody>
      </p:sp>
      <p:sp>
        <p:nvSpPr>
          <p:cNvPr id="19" name="Retângulo de cantos arredondados 151">
            <a:extLst>
              <a:ext uri="{FF2B5EF4-FFF2-40B4-BE49-F238E27FC236}">
                <a16:creationId xmlns:a16="http://schemas.microsoft.com/office/drawing/2014/main" id="{57CFDC5B-5658-E298-2F23-296D84EB131D}"/>
              </a:ext>
            </a:extLst>
          </p:cNvPr>
          <p:cNvSpPr/>
          <p:nvPr/>
        </p:nvSpPr>
        <p:spPr bwMode="auto">
          <a:xfrm>
            <a:off x="8855851" y="4371090"/>
            <a:ext cx="1428194" cy="371785"/>
          </a:xfrm>
          <a:prstGeom prst="roundRect">
            <a:avLst/>
          </a:prstGeom>
          <a:solidFill>
            <a:schemeClr val="bg1">
              <a:lumMod val="95000"/>
            </a:schemeClr>
          </a:solidFill>
          <a:ln algn="ctr">
            <a:solidFill>
              <a:sysClr val="window" lastClr="FFFFFF">
                <a:lumMod val="75000"/>
              </a:sysClr>
            </a:solidFill>
            <a:round/>
            <a:headEnd/>
            <a:tailEnd/>
          </a:ln>
        </p:spPr>
        <p:txBody>
          <a:bodyPr vert="horz" wrap="square" lIns="0" tIns="0" rIns="0" bIns="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92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 Light"/>
                <a:ea typeface="Verdana" panose="020B0604030504040204" pitchFamily="34" charset="0"/>
                <a:cs typeface="Segoe UI" panose="020B0502040204020203" pitchFamily="34" charset="0"/>
              </a:rPr>
              <a:t>16,66/mês*</a:t>
            </a:r>
          </a:p>
        </p:txBody>
      </p:sp>
      <p:sp>
        <p:nvSpPr>
          <p:cNvPr id="21" name="Retângulo de cantos arredondados 151">
            <a:extLst>
              <a:ext uri="{FF2B5EF4-FFF2-40B4-BE49-F238E27FC236}">
                <a16:creationId xmlns:a16="http://schemas.microsoft.com/office/drawing/2014/main" id="{E12936E1-1086-C9B3-BAB6-34FFCE7DB462}"/>
              </a:ext>
            </a:extLst>
          </p:cNvPr>
          <p:cNvSpPr/>
          <p:nvPr/>
        </p:nvSpPr>
        <p:spPr bwMode="auto">
          <a:xfrm>
            <a:off x="8864378" y="4787758"/>
            <a:ext cx="1428194" cy="369413"/>
          </a:xfrm>
          <a:prstGeom prst="roundRect">
            <a:avLst/>
          </a:prstGeom>
          <a:solidFill>
            <a:schemeClr val="bg1">
              <a:lumMod val="95000"/>
            </a:schemeClr>
          </a:solidFill>
          <a:ln algn="ctr">
            <a:solidFill>
              <a:sysClr val="window" lastClr="FFFFFF">
                <a:lumMod val="75000"/>
              </a:sysClr>
            </a:solidFill>
            <a:round/>
            <a:headEnd/>
            <a:tailEnd/>
          </a:ln>
        </p:spPr>
        <p:txBody>
          <a:bodyPr vert="horz" wrap="square" lIns="0" tIns="0" rIns="0" bIns="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92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b="1" kern="0" dirty="0">
                <a:solidFill>
                  <a:prstClr val="black"/>
                </a:solidFill>
                <a:latin typeface="AMX Light"/>
                <a:ea typeface="Verdana" panose="020B0604030504040204" pitchFamily="34" charset="0"/>
                <a:cs typeface="Segoe UI" panose="020B0502040204020203" pitchFamily="34" charset="0"/>
              </a:rPr>
              <a:t>12,50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 Light"/>
                <a:ea typeface="Verdana" panose="020B0604030504040204" pitchFamily="34" charset="0"/>
                <a:cs typeface="Segoe UI" panose="020B0502040204020203" pitchFamily="34" charset="0"/>
              </a:rPr>
              <a:t>/mês*</a:t>
            </a:r>
          </a:p>
        </p:txBody>
      </p:sp>
      <p:sp>
        <p:nvSpPr>
          <p:cNvPr id="11" name="Retângulo de cantos arredondados 121">
            <a:extLst>
              <a:ext uri="{FF2B5EF4-FFF2-40B4-BE49-F238E27FC236}">
                <a16:creationId xmlns:a16="http://schemas.microsoft.com/office/drawing/2014/main" id="{46DC34C8-A8C3-84F5-6E29-B8E090068F64}"/>
              </a:ext>
            </a:extLst>
          </p:cNvPr>
          <p:cNvSpPr/>
          <p:nvPr/>
        </p:nvSpPr>
        <p:spPr bwMode="auto">
          <a:xfrm>
            <a:off x="399257" y="4361163"/>
            <a:ext cx="1283591" cy="366731"/>
          </a:xfrm>
          <a:prstGeom prst="roundRect">
            <a:avLst/>
          </a:prstGeom>
          <a:solidFill>
            <a:schemeClr val="bg1"/>
          </a:solidFill>
          <a:ln algn="ctr">
            <a:solidFill>
              <a:sysClr val="window" lastClr="FFFFFF">
                <a:lumMod val="75000"/>
              </a:sysClr>
            </a:solidFill>
            <a:round/>
            <a:headEnd/>
            <a:tailEnd/>
          </a:ln>
        </p:spPr>
        <p:txBody>
          <a:bodyPr vert="horz" wrap="square" lIns="0" tIns="0" rIns="0" bIns="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92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b="1" kern="0" dirty="0">
                <a:solidFill>
                  <a:srgbClr val="FF0000"/>
                </a:solidFill>
                <a:latin typeface="AMX Light"/>
                <a:ea typeface="Verdana" panose="020B0604030504040204" pitchFamily="34" charset="0"/>
                <a:cs typeface="Segoe UI" panose="020B0502040204020203" pitchFamily="34" charset="0"/>
              </a:rPr>
              <a:t>2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X Light"/>
                <a:ea typeface="Verdana" panose="020B0604030504040204" pitchFamily="34" charset="0"/>
                <a:cs typeface="Segoe UI" panose="020B0502040204020203" pitchFamily="34" charset="0"/>
              </a:rPr>
              <a:t>00GB</a:t>
            </a:r>
          </a:p>
        </p:txBody>
      </p:sp>
      <p:sp>
        <p:nvSpPr>
          <p:cNvPr id="18" name="Retângulo de cantos arredondados 159">
            <a:extLst>
              <a:ext uri="{FF2B5EF4-FFF2-40B4-BE49-F238E27FC236}">
                <a16:creationId xmlns:a16="http://schemas.microsoft.com/office/drawing/2014/main" id="{C9981AA3-EC0D-C59A-C081-376605582E72}"/>
              </a:ext>
            </a:extLst>
          </p:cNvPr>
          <p:cNvSpPr/>
          <p:nvPr/>
        </p:nvSpPr>
        <p:spPr bwMode="auto">
          <a:xfrm>
            <a:off x="1778295" y="3827564"/>
            <a:ext cx="1428194" cy="483115"/>
          </a:xfrm>
          <a:prstGeom prst="roundRect">
            <a:avLst/>
          </a:prstGeom>
          <a:solidFill>
            <a:srgbClr val="960000"/>
          </a:solidFill>
          <a:ln>
            <a:headEnd/>
            <a:tailEnd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120892" tIns="60451" rIns="120892" bIns="60451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 b="1" dirty="0">
                <a:solidFill>
                  <a:prstClr val="white"/>
                </a:solidFill>
                <a:latin typeface="AMX Light"/>
              </a:rPr>
              <a:t>PLANO</a:t>
            </a:r>
          </a:p>
        </p:txBody>
      </p:sp>
      <p:sp>
        <p:nvSpPr>
          <p:cNvPr id="22" name="Retângulo de cantos arredondados 151">
            <a:extLst>
              <a:ext uri="{FF2B5EF4-FFF2-40B4-BE49-F238E27FC236}">
                <a16:creationId xmlns:a16="http://schemas.microsoft.com/office/drawing/2014/main" id="{53764CFB-B1C0-9DC3-3DA9-083E6A61F22C}"/>
              </a:ext>
            </a:extLst>
          </p:cNvPr>
          <p:cNvSpPr/>
          <p:nvPr/>
        </p:nvSpPr>
        <p:spPr bwMode="auto">
          <a:xfrm>
            <a:off x="1800084" y="4358481"/>
            <a:ext cx="1428194" cy="371785"/>
          </a:xfrm>
          <a:prstGeom prst="roundRect">
            <a:avLst/>
          </a:prstGeom>
          <a:solidFill>
            <a:schemeClr val="bg1">
              <a:lumMod val="95000"/>
            </a:schemeClr>
          </a:solidFill>
          <a:ln algn="ctr">
            <a:solidFill>
              <a:sysClr val="window" lastClr="FFFFFF">
                <a:lumMod val="75000"/>
              </a:sysClr>
            </a:solidFill>
            <a:round/>
            <a:headEnd/>
            <a:tailEnd/>
          </a:ln>
        </p:spPr>
        <p:txBody>
          <a:bodyPr vert="horz" wrap="square" lIns="0" tIns="0" rIns="0" bIns="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92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b="1" kern="0" dirty="0">
                <a:solidFill>
                  <a:prstClr val="black"/>
                </a:solidFill>
                <a:latin typeface="AMX Light"/>
                <a:ea typeface="Verdana" panose="020B0604030504040204" pitchFamily="34" charset="0"/>
                <a:cs typeface="Segoe UI" panose="020B0502040204020203" pitchFamily="34" charset="0"/>
              </a:rPr>
              <a:t>19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 Light"/>
                <a:ea typeface="Verdana" panose="020B0604030504040204" pitchFamily="34" charset="0"/>
                <a:cs typeface="Segoe UI" panose="020B0502040204020203" pitchFamily="34" charset="0"/>
              </a:rPr>
              <a:t>9,90/mês</a:t>
            </a:r>
          </a:p>
        </p:txBody>
      </p:sp>
      <p:sp>
        <p:nvSpPr>
          <p:cNvPr id="23" name="Retângulo de cantos arredondados 151">
            <a:extLst>
              <a:ext uri="{FF2B5EF4-FFF2-40B4-BE49-F238E27FC236}">
                <a16:creationId xmlns:a16="http://schemas.microsoft.com/office/drawing/2014/main" id="{AF3A5814-E1CE-B2E2-A1D2-AEB2DFAD560F}"/>
              </a:ext>
            </a:extLst>
          </p:cNvPr>
          <p:cNvSpPr/>
          <p:nvPr/>
        </p:nvSpPr>
        <p:spPr bwMode="auto">
          <a:xfrm>
            <a:off x="1808611" y="4775149"/>
            <a:ext cx="1428194" cy="369413"/>
          </a:xfrm>
          <a:prstGeom prst="roundRect">
            <a:avLst/>
          </a:prstGeom>
          <a:solidFill>
            <a:schemeClr val="bg1">
              <a:lumMod val="95000"/>
            </a:schemeClr>
          </a:solidFill>
          <a:ln algn="ctr">
            <a:solidFill>
              <a:sysClr val="window" lastClr="FFFFFF">
                <a:lumMod val="75000"/>
              </a:sysClr>
            </a:solidFill>
            <a:round/>
            <a:headEnd/>
            <a:tailEnd/>
          </a:ln>
        </p:spPr>
        <p:txBody>
          <a:bodyPr vert="horz" wrap="square" lIns="0" tIns="0" rIns="0" bIns="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92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 Light"/>
                <a:ea typeface="Verdana" panose="020B0604030504040204" pitchFamily="34" charset="0"/>
                <a:cs typeface="Segoe UI" panose="020B0502040204020203" pitchFamily="34" charset="0"/>
              </a:rPr>
              <a:t>399,90/mês</a:t>
            </a:r>
          </a:p>
        </p:txBody>
      </p:sp>
      <p:sp>
        <p:nvSpPr>
          <p:cNvPr id="24" name="Retângulo de cantos arredondados 121">
            <a:extLst>
              <a:ext uri="{FF2B5EF4-FFF2-40B4-BE49-F238E27FC236}">
                <a16:creationId xmlns:a16="http://schemas.microsoft.com/office/drawing/2014/main" id="{1A13D760-F44C-E35B-E20B-C429F4D03CE8}"/>
              </a:ext>
            </a:extLst>
          </p:cNvPr>
          <p:cNvSpPr/>
          <p:nvPr/>
        </p:nvSpPr>
        <p:spPr bwMode="auto">
          <a:xfrm>
            <a:off x="399257" y="4775149"/>
            <a:ext cx="1283591" cy="366731"/>
          </a:xfrm>
          <a:prstGeom prst="roundRect">
            <a:avLst/>
          </a:prstGeom>
          <a:solidFill>
            <a:schemeClr val="bg1"/>
          </a:solidFill>
          <a:ln algn="ctr">
            <a:solidFill>
              <a:sysClr val="window" lastClr="FFFFFF">
                <a:lumMod val="75000"/>
              </a:sysClr>
            </a:solidFill>
            <a:round/>
            <a:headEnd/>
            <a:tailEnd/>
          </a:ln>
        </p:spPr>
        <p:txBody>
          <a:bodyPr vert="horz" wrap="square" lIns="0" tIns="0" rIns="0" bIns="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92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X Light"/>
                <a:ea typeface="Verdana" panose="020B0604030504040204" pitchFamily="34" charset="0"/>
                <a:cs typeface="Segoe UI" panose="020B0502040204020203" pitchFamily="34" charset="0"/>
              </a:rPr>
              <a:t>400GB</a:t>
            </a:r>
          </a:p>
        </p:txBody>
      </p:sp>
      <p:sp>
        <p:nvSpPr>
          <p:cNvPr id="25" name="Retângulo de cantos arredondados 159">
            <a:extLst>
              <a:ext uri="{FF2B5EF4-FFF2-40B4-BE49-F238E27FC236}">
                <a16:creationId xmlns:a16="http://schemas.microsoft.com/office/drawing/2014/main" id="{F04FCF7A-1589-71AA-C233-A6D687D7B0AD}"/>
              </a:ext>
            </a:extLst>
          </p:cNvPr>
          <p:cNvSpPr/>
          <p:nvPr/>
        </p:nvSpPr>
        <p:spPr bwMode="auto">
          <a:xfrm>
            <a:off x="399257" y="3267579"/>
            <a:ext cx="4358173" cy="485611"/>
          </a:xfrm>
          <a:prstGeom prst="roundRect">
            <a:avLst/>
          </a:prstGeom>
          <a:solidFill>
            <a:srgbClr val="960000"/>
          </a:solidFill>
          <a:ln>
            <a:headEnd/>
            <a:tailEnd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120892" tIns="60451" rIns="120892" bIns="60451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600" b="1" dirty="0">
                <a:solidFill>
                  <a:prstClr val="white"/>
                </a:solidFill>
                <a:latin typeface="AMX Light"/>
              </a:rPr>
              <a:t>AS IS </a:t>
            </a:r>
          </a:p>
        </p:txBody>
      </p:sp>
      <p:sp>
        <p:nvSpPr>
          <p:cNvPr id="26" name="Retângulo de cantos arredondados 159">
            <a:extLst>
              <a:ext uri="{FF2B5EF4-FFF2-40B4-BE49-F238E27FC236}">
                <a16:creationId xmlns:a16="http://schemas.microsoft.com/office/drawing/2014/main" id="{F39150B4-0660-44B0-27C2-428E5817E566}"/>
              </a:ext>
            </a:extLst>
          </p:cNvPr>
          <p:cNvSpPr/>
          <p:nvPr/>
        </p:nvSpPr>
        <p:spPr bwMode="auto">
          <a:xfrm>
            <a:off x="399257" y="3829936"/>
            <a:ext cx="1323068" cy="485611"/>
          </a:xfrm>
          <a:prstGeom prst="roundRect">
            <a:avLst/>
          </a:prstGeom>
          <a:solidFill>
            <a:srgbClr val="960000"/>
          </a:solidFill>
          <a:ln>
            <a:headEnd/>
            <a:tailEnd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120892" tIns="60451" rIns="120892" bIns="60451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 b="1" dirty="0">
                <a:solidFill>
                  <a:prstClr val="white"/>
                </a:solidFill>
                <a:latin typeface="AMX Light"/>
              </a:rPr>
              <a:t>FRANQUIA</a:t>
            </a:r>
          </a:p>
        </p:txBody>
      </p:sp>
      <p:sp>
        <p:nvSpPr>
          <p:cNvPr id="27" name="Retângulo de cantos arredondados 159">
            <a:extLst>
              <a:ext uri="{FF2B5EF4-FFF2-40B4-BE49-F238E27FC236}">
                <a16:creationId xmlns:a16="http://schemas.microsoft.com/office/drawing/2014/main" id="{6A6E8834-018A-2D57-FE24-8F448C06CE2F}"/>
              </a:ext>
            </a:extLst>
          </p:cNvPr>
          <p:cNvSpPr/>
          <p:nvPr/>
        </p:nvSpPr>
        <p:spPr bwMode="auto">
          <a:xfrm>
            <a:off x="3252876" y="3851788"/>
            <a:ext cx="1428194" cy="458891"/>
          </a:xfrm>
          <a:prstGeom prst="roundRect">
            <a:avLst/>
          </a:prstGeom>
          <a:solidFill>
            <a:srgbClr val="960000"/>
          </a:solidFill>
          <a:ln>
            <a:headEnd/>
            <a:tailEnd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120892" tIns="60451" rIns="120892" bIns="60451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 b="1" dirty="0">
                <a:solidFill>
                  <a:prstClr val="white"/>
                </a:solidFill>
                <a:latin typeface="AMX Light"/>
              </a:rPr>
              <a:t>PLANO + ROTEADOR</a:t>
            </a:r>
          </a:p>
        </p:txBody>
      </p:sp>
      <p:sp>
        <p:nvSpPr>
          <p:cNvPr id="28" name="Retângulo de cantos arredondados 151">
            <a:extLst>
              <a:ext uri="{FF2B5EF4-FFF2-40B4-BE49-F238E27FC236}">
                <a16:creationId xmlns:a16="http://schemas.microsoft.com/office/drawing/2014/main" id="{06FB50BA-0E48-D8B4-7BD4-74B8D3D49399}"/>
              </a:ext>
            </a:extLst>
          </p:cNvPr>
          <p:cNvSpPr/>
          <p:nvPr/>
        </p:nvSpPr>
        <p:spPr bwMode="auto">
          <a:xfrm>
            <a:off x="3291159" y="4366890"/>
            <a:ext cx="1428194" cy="371785"/>
          </a:xfrm>
          <a:prstGeom prst="roundRect">
            <a:avLst/>
          </a:prstGeom>
          <a:solidFill>
            <a:schemeClr val="bg1">
              <a:lumMod val="65000"/>
            </a:schemeClr>
          </a:solidFill>
          <a:ln algn="ctr">
            <a:solidFill>
              <a:sysClr val="window" lastClr="FFFFFF">
                <a:lumMod val="75000"/>
              </a:sysClr>
            </a:solidFill>
            <a:round/>
            <a:headEnd/>
            <a:tailEnd/>
          </a:ln>
        </p:spPr>
        <p:txBody>
          <a:bodyPr vert="horz" wrap="square" lIns="0" tIns="0" rIns="0" bIns="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92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 Light"/>
                <a:ea typeface="Verdana" panose="020B0604030504040204" pitchFamily="34" charset="0"/>
                <a:cs typeface="Segoe UI" panose="020B0502040204020203" pitchFamily="34" charset="0"/>
              </a:rPr>
              <a:t>224,85/mês</a:t>
            </a:r>
          </a:p>
        </p:txBody>
      </p:sp>
      <p:sp>
        <p:nvSpPr>
          <p:cNvPr id="29" name="Retângulo de cantos arredondados 151">
            <a:extLst>
              <a:ext uri="{FF2B5EF4-FFF2-40B4-BE49-F238E27FC236}">
                <a16:creationId xmlns:a16="http://schemas.microsoft.com/office/drawing/2014/main" id="{464F7080-67E3-1A21-562E-F55FDDAC190C}"/>
              </a:ext>
            </a:extLst>
          </p:cNvPr>
          <p:cNvSpPr/>
          <p:nvPr/>
        </p:nvSpPr>
        <p:spPr bwMode="auto">
          <a:xfrm>
            <a:off x="3299686" y="4783558"/>
            <a:ext cx="1428194" cy="369413"/>
          </a:xfrm>
          <a:prstGeom prst="roundRect">
            <a:avLst/>
          </a:prstGeom>
          <a:solidFill>
            <a:schemeClr val="bg1">
              <a:lumMod val="65000"/>
            </a:schemeClr>
          </a:solidFill>
          <a:ln algn="ctr">
            <a:solidFill>
              <a:sysClr val="window" lastClr="FFFFFF">
                <a:lumMod val="75000"/>
              </a:sysClr>
            </a:solidFill>
            <a:round/>
            <a:headEnd/>
            <a:tailEnd/>
          </a:ln>
        </p:spPr>
        <p:txBody>
          <a:bodyPr vert="horz" wrap="square" lIns="0" tIns="0" rIns="0" bIns="0" rtlCol="0" anchor="ctr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592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b="1" kern="0" dirty="0">
                <a:solidFill>
                  <a:prstClr val="black"/>
                </a:solidFill>
                <a:latin typeface="AMX Light"/>
                <a:ea typeface="Verdana" panose="020B0604030504040204" pitchFamily="34" charset="0"/>
                <a:cs typeface="Segoe UI" panose="020B0502040204020203" pitchFamily="34" charset="0"/>
              </a:rPr>
              <a:t>416,52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X Light"/>
                <a:ea typeface="Verdana" panose="020B0604030504040204" pitchFamily="34" charset="0"/>
                <a:cs typeface="Segoe UI" panose="020B0502040204020203" pitchFamily="34" charset="0"/>
              </a:rPr>
              <a:t>/mês</a:t>
            </a:r>
          </a:p>
        </p:txBody>
      </p:sp>
      <p:sp>
        <p:nvSpPr>
          <p:cNvPr id="30" name="Retângulo de cantos arredondados 159">
            <a:extLst>
              <a:ext uri="{FF2B5EF4-FFF2-40B4-BE49-F238E27FC236}">
                <a16:creationId xmlns:a16="http://schemas.microsoft.com/office/drawing/2014/main" id="{CC51370B-D55E-CC15-73B7-23F51A469BF3}"/>
              </a:ext>
            </a:extLst>
          </p:cNvPr>
          <p:cNvSpPr/>
          <p:nvPr/>
        </p:nvSpPr>
        <p:spPr bwMode="auto">
          <a:xfrm>
            <a:off x="5934399" y="3327252"/>
            <a:ext cx="5818932" cy="425938"/>
          </a:xfrm>
          <a:prstGeom prst="roundRect">
            <a:avLst/>
          </a:prstGeom>
          <a:solidFill>
            <a:srgbClr val="960000"/>
          </a:solidFill>
          <a:ln>
            <a:headEnd/>
            <a:tailEnd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120892" tIns="60451" rIns="120892" bIns="60451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600" b="1" dirty="0">
                <a:solidFill>
                  <a:prstClr val="white"/>
                </a:solidFill>
                <a:latin typeface="AMX Light"/>
              </a:rPr>
              <a:t>NOVA OFERTA</a:t>
            </a:r>
          </a:p>
        </p:txBody>
      </p:sp>
      <p:sp>
        <p:nvSpPr>
          <p:cNvPr id="31" name="Seta: para a Direita Listrada 30">
            <a:extLst>
              <a:ext uri="{FF2B5EF4-FFF2-40B4-BE49-F238E27FC236}">
                <a16:creationId xmlns:a16="http://schemas.microsoft.com/office/drawing/2014/main" id="{F1FF9735-F2ED-01F9-F080-EDF10F812AD6}"/>
              </a:ext>
            </a:extLst>
          </p:cNvPr>
          <p:cNvSpPr/>
          <p:nvPr/>
        </p:nvSpPr>
        <p:spPr>
          <a:xfrm rot="213709">
            <a:off x="5014576" y="4416454"/>
            <a:ext cx="691566" cy="622881"/>
          </a:xfrm>
          <a:prstGeom prst="stripedRightArrow">
            <a:avLst>
              <a:gd name="adj1" fmla="val 50000"/>
              <a:gd name="adj2" fmla="val 44885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6618768F-B76A-6DD2-3E7C-2F6DC816BC50}"/>
              </a:ext>
            </a:extLst>
          </p:cNvPr>
          <p:cNvSpPr/>
          <p:nvPr/>
        </p:nvSpPr>
        <p:spPr>
          <a:xfrm>
            <a:off x="-798078" y="5402561"/>
            <a:ext cx="6356725" cy="23451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dirty="0">
                <a:solidFill>
                  <a:schemeClr val="tx1"/>
                </a:solidFill>
                <a:latin typeface="AMX" pitchFamily="2" charset="0"/>
              </a:rPr>
              <a:t>Valor do aparelho á vista no plano de 200GB – R$ 599 / 400GB – R$ 399  </a:t>
            </a: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38153C63-A936-7430-5E27-4D93C16DA2F8}"/>
              </a:ext>
            </a:extLst>
          </p:cNvPr>
          <p:cNvSpPr txBox="1">
            <a:spLocks/>
          </p:cNvSpPr>
          <p:nvPr/>
        </p:nvSpPr>
        <p:spPr>
          <a:xfrm>
            <a:off x="568325" y="374981"/>
            <a:ext cx="7841984" cy="488508"/>
          </a:xfrm>
          <a:prstGeom prst="rect">
            <a:avLst/>
          </a:prstGeom>
        </p:spPr>
        <p:txBody>
          <a:bodyPr spcFirstLastPara="1" vert="horz" wrap="square" lIns="0" tIns="51984" rIns="0" bIns="0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" marR="2540" lvl="0" indent="0" algn="l" defTabSz="914400" rtl="0" eaLnBrk="1" fontAlgn="auto" latinLnBrk="0" hangingPunct="1">
              <a:lnSpc>
                <a:spcPts val="3002"/>
              </a:lnSpc>
              <a:spcBef>
                <a:spcPts val="409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700" b="1" i="0" u="none" strike="noStrike" kern="0" cap="none" spc="-6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X" pitchFamily="2" charset="0"/>
                <a:cs typeface="Arial"/>
                <a:sym typeface="Arial"/>
              </a:rPr>
              <a:t>DETALHES DA OFERTA</a:t>
            </a:r>
          </a:p>
        </p:txBody>
      </p: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9D095392-3E6C-F929-AA5A-E156A32C4C4B}"/>
              </a:ext>
            </a:extLst>
          </p:cNvPr>
          <p:cNvCxnSpPr>
            <a:cxnSpLocks/>
          </p:cNvCxnSpPr>
          <p:nvPr/>
        </p:nvCxnSpPr>
        <p:spPr>
          <a:xfrm>
            <a:off x="451183" y="411846"/>
            <a:ext cx="0" cy="414778"/>
          </a:xfrm>
          <a:prstGeom prst="line">
            <a:avLst/>
          </a:prstGeom>
          <a:ln w="57150">
            <a:solidFill>
              <a:srgbClr val="530B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EF21DC92-D6BA-82AB-9004-35A34AC6EFB4}"/>
              </a:ext>
            </a:extLst>
          </p:cNvPr>
          <p:cNvSpPr txBox="1"/>
          <p:nvPr/>
        </p:nvSpPr>
        <p:spPr>
          <a:xfrm>
            <a:off x="562238" y="919700"/>
            <a:ext cx="6501686" cy="1854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600" dirty="0">
                <a:latin typeface="AMX" pitchFamily="2" charset="0"/>
                <a:ea typeface="DIN 2014 Light" panose="020B0404020202020204" pitchFamily="34" charset="77"/>
                <a:cs typeface="Segoe UI" panose="020B0502040204020203" pitchFamily="34" charset="0"/>
              </a:rPr>
              <a:t>Tecnologia: FWA 5G NSA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600" dirty="0">
                <a:latin typeface="AMX" pitchFamily="2" charset="0"/>
                <a:ea typeface="DIN 2014 Light" panose="020B0404020202020204" pitchFamily="34" charset="77"/>
                <a:cs typeface="Segoe UI" panose="020B0502040204020203" pitchFamily="34" charset="0"/>
              </a:rPr>
              <a:t>Franquias mais competitivas (</a:t>
            </a:r>
            <a:r>
              <a:rPr lang="pt-BR" sz="1600" dirty="0" err="1">
                <a:latin typeface="AMX" pitchFamily="2" charset="0"/>
                <a:ea typeface="DIN 2014 Light" panose="020B0404020202020204" pitchFamily="34" charset="77"/>
                <a:cs typeface="Segoe UI" panose="020B0502040204020203" pitchFamily="34" charset="0"/>
              </a:rPr>
              <a:t>vs</a:t>
            </a:r>
            <a:r>
              <a:rPr lang="pt-BR" sz="1600" dirty="0">
                <a:latin typeface="AMX" pitchFamily="2" charset="0"/>
                <a:ea typeface="DIN 2014 Light" panose="020B0404020202020204" pitchFamily="34" charset="77"/>
                <a:cs typeface="Segoe UI" panose="020B0502040204020203" pitchFamily="34" charset="0"/>
              </a:rPr>
              <a:t> portfolio atual)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600" dirty="0">
                <a:latin typeface="AMX" pitchFamily="2" charset="0"/>
                <a:ea typeface="DIN 2014 Light" panose="020B0404020202020204" pitchFamily="34" charset="77"/>
                <a:cs typeface="Segoe UI" panose="020B0502040204020203" pitchFamily="34" charset="0"/>
              </a:rPr>
              <a:t>Combo com o roteador (ZTE G5TS)</a:t>
            </a:r>
          </a:p>
          <a:p>
            <a:pPr>
              <a:lnSpc>
                <a:spcPct val="150000"/>
              </a:lnSpc>
            </a:pPr>
            <a:endParaRPr lang="pt-BR" sz="1600" dirty="0">
              <a:latin typeface="AMX" pitchFamily="2" charset="0"/>
              <a:ea typeface="DIN 2014 Light" panose="020B0404020202020204" pitchFamily="34" charset="77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endParaRPr lang="pt-BR" sz="1400" dirty="0">
              <a:latin typeface="AMX" pitchFamily="2" charset="0"/>
              <a:ea typeface="DIN 2014 Light" panose="020B0404020202020204" pitchFamily="34" charset="77"/>
              <a:cs typeface="Segoe UI" panose="020B0502040204020203" pitchFamily="34" charset="0"/>
            </a:endParaRPr>
          </a:p>
        </p:txBody>
      </p:sp>
      <p:sp>
        <p:nvSpPr>
          <p:cNvPr id="35" name="object 3">
            <a:extLst>
              <a:ext uri="{FF2B5EF4-FFF2-40B4-BE49-F238E27FC236}">
                <a16:creationId xmlns:a16="http://schemas.microsoft.com/office/drawing/2014/main" id="{16D0D16E-4EE2-1388-07BE-EBFF13B39D12}"/>
              </a:ext>
            </a:extLst>
          </p:cNvPr>
          <p:cNvSpPr txBox="1">
            <a:spLocks/>
          </p:cNvSpPr>
          <p:nvPr/>
        </p:nvSpPr>
        <p:spPr>
          <a:xfrm>
            <a:off x="1187408" y="2530377"/>
            <a:ext cx="3493662" cy="488508"/>
          </a:xfrm>
          <a:prstGeom prst="rect">
            <a:avLst/>
          </a:prstGeom>
        </p:spPr>
        <p:txBody>
          <a:bodyPr spcFirstLastPara="1" vert="horz" wrap="square" lIns="0" tIns="51984" rIns="0" bIns="0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" marR="2540" lvl="0" indent="0" algn="l" defTabSz="914400" rtl="0" eaLnBrk="1" fontAlgn="auto" latinLnBrk="0" hangingPunct="1">
              <a:lnSpc>
                <a:spcPts val="3002"/>
              </a:lnSpc>
              <a:spcBef>
                <a:spcPts val="409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1" i="0" u="none" strike="noStrike" kern="0" cap="none" spc="-6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X" pitchFamily="2" charset="0"/>
                <a:cs typeface="Arial"/>
                <a:sym typeface="Arial"/>
              </a:rPr>
              <a:t>Oferta Consumo e PME</a:t>
            </a:r>
          </a:p>
        </p:txBody>
      </p:sp>
      <p:sp>
        <p:nvSpPr>
          <p:cNvPr id="36" name="object 3">
            <a:extLst>
              <a:ext uri="{FF2B5EF4-FFF2-40B4-BE49-F238E27FC236}">
                <a16:creationId xmlns:a16="http://schemas.microsoft.com/office/drawing/2014/main" id="{2ED20451-5046-7003-1059-AE4A36B278F1}"/>
              </a:ext>
            </a:extLst>
          </p:cNvPr>
          <p:cNvSpPr txBox="1">
            <a:spLocks/>
          </p:cNvSpPr>
          <p:nvPr/>
        </p:nvSpPr>
        <p:spPr>
          <a:xfrm>
            <a:off x="7510930" y="2547131"/>
            <a:ext cx="3493662" cy="488508"/>
          </a:xfrm>
          <a:prstGeom prst="rect">
            <a:avLst/>
          </a:prstGeom>
        </p:spPr>
        <p:txBody>
          <a:bodyPr spcFirstLastPara="1" vert="horz" wrap="square" lIns="0" tIns="51984" rIns="0" bIns="0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" marR="2540" lvl="0" indent="0" algn="l" defTabSz="914400" rtl="0" eaLnBrk="1" fontAlgn="auto" latinLnBrk="0" hangingPunct="1">
              <a:lnSpc>
                <a:spcPts val="3002"/>
              </a:lnSpc>
              <a:spcBef>
                <a:spcPts val="409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1" i="0" u="none" strike="noStrike" kern="0" cap="none" spc="-6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X" pitchFamily="2" charset="0"/>
                <a:cs typeface="Arial"/>
                <a:sym typeface="Arial"/>
              </a:rPr>
              <a:t>Nova oferta exclusiva PME</a:t>
            </a:r>
          </a:p>
        </p:txBody>
      </p:sp>
    </p:spTree>
    <p:extLst>
      <p:ext uri="{BB962C8B-B14F-4D97-AF65-F5344CB8AC3E}">
        <p14:creationId xmlns:p14="http://schemas.microsoft.com/office/powerpoint/2010/main" val="29785693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8224&quot;&gt;&lt;version val=&quot;35820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2&quot;/&gt;&lt;m_chDecimalSymbol17909&gt;,&lt;/m_chDecimalSymbol17909&gt;&lt;m_nGroupingDigits17909 val=&quot;3&quot;/&gt;&lt;m_chGroupingSymbol17909&gt;.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/%m/%Y&lt;/m_strFormatTime&gt;&lt;m_yearfmt&gt;&lt;begin val=&quot;0&quot;/&gt;&lt;end val=&quot;0&quot;/&gt;&lt;/m_yearfmt&gt;&lt;/m_precDefaultDate&gt;&lt;m_precDefaultDay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5&quot;&gt;&lt;elem m_fUsage=&quot;1.00000000000000000000E+00&quot;&gt;&lt;m_msothmcolidx val=&quot;0&quot;/&gt;&lt;m_rgb r=&quot;B9&quot; g=&quot;00&quot; b=&quot;00&quot;/&gt;&lt;/elem&gt;&lt;elem m_fUsage=&quot;9.00000000000000022204E-01&quot;&gt;&lt;m_msothmcolidx val=&quot;0&quot;/&gt;&lt;m_rgb r=&quot;A2&quot; g=&quot;3A&quot; b=&quot;97&quot;/&gt;&lt;/elem&gt;&lt;elem m_fUsage=&quot;8.10000000000000053291E-01&quot;&gt;&lt;m_msothmcolidx val=&quot;0&quot;/&gt;&lt;m_rgb r=&quot;90&quot; g=&quot;56&quot; b=&quot;8A&quot;/&gt;&lt;/elem&gt;&lt;elem m_fUsage=&quot;7.29000000000000092371E-01&quot;&gt;&lt;m_msothmcolidx val=&quot;0&quot;/&gt;&lt;m_rgb r=&quot;9D&quot; g=&quot;43&quot; b=&quot;96&quot;/&gt;&lt;/elem&gt;&lt;elem m_fUsage=&quot;6.56100000000000127542E-01&quot;&gt;&lt;m_msothmcolidx val=&quot;0&quot;/&gt;&lt;m_rgb r=&quot;E3&quot; g=&quot;31&quot; b=&quot;31&quot;/&gt;&lt;/elem&gt;&lt;/m_vecMRU&gt;&lt;/m_mruColor&gt;&lt;m_eweekdayFirstOfWeek val=&quot;1&quot;/&gt;&lt;m_eweekdayFirstOfWorkweek val=&quot;2&quot;/&gt;&lt;m_eweekdayFirstOfWeekend val=&quot;7&quot;/&gt;&lt;/CPresentation&gt;&lt;/root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4c990c2-e433-4bef-81fe-70d787e566b8" xsi:nil="true"/>
    <lcf76f155ced4ddcb4097134ff3c332f xmlns="5a92a5d1-2ca8-4c64-99ba-b1dc678a2119">
      <Terms xmlns="http://schemas.microsoft.com/office/infopath/2007/PartnerControls"/>
    </lcf76f155ced4ddcb4097134ff3c332f>
    <_Flow_SignoffStatus xmlns="5a92a5d1-2ca8-4c64-99ba-b1dc678a211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DBD555CE1A42445BA5CBC23ABED1C9A" ma:contentTypeVersion="14" ma:contentTypeDescription="Crie um novo documento." ma:contentTypeScope="" ma:versionID="9668e1c5053b25fa99aa6aafe9c86636">
  <xsd:schema xmlns:xsd="http://www.w3.org/2001/XMLSchema" xmlns:xs="http://www.w3.org/2001/XMLSchema" xmlns:p="http://schemas.microsoft.com/office/2006/metadata/properties" xmlns:ns2="5a92a5d1-2ca8-4c64-99ba-b1dc678a2119" xmlns:ns3="44c990c2-e433-4bef-81fe-70d787e566b8" targetNamespace="http://schemas.microsoft.com/office/2006/metadata/properties" ma:root="true" ma:fieldsID="bf834e78171da16d61b7195fae12e38b" ns2:_="" ns3:_="">
    <xsd:import namespace="5a92a5d1-2ca8-4c64-99ba-b1dc678a2119"/>
    <xsd:import namespace="44c990c2-e433-4bef-81fe-70d787e566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_Flow_SignoffStatu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92a5d1-2ca8-4c64-99ba-b1dc678a21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1c8a3b58-1317-4067-bbdf-e53778bd94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_Flow_SignoffStatus" ma:index="20" nillable="true" ma:displayName="Status de liberação" ma:internalName="_x0024_Resources_x003a_core_x002c_Signoff_Status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c990c2-e433-4bef-81fe-70d787e566b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bf61b4ab-a6f4-45f5-bf8a-23801ce37169}" ma:internalName="TaxCatchAll" ma:showField="CatchAllData" ma:web="44c990c2-e433-4bef-81fe-70d787e566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ACC3D45-7665-471A-B3C5-04792E90614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66CB151-1ED9-4FA1-A24B-FB9147FB873D}">
  <ds:schemaRefs>
    <ds:schemaRef ds:uri="http://schemas.microsoft.com/office/2006/documentManagement/types"/>
    <ds:schemaRef ds:uri="44c990c2-e433-4bef-81fe-70d787e566b8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purl.org/dc/terms/"/>
    <ds:schemaRef ds:uri="5a92a5d1-2ca8-4c64-99ba-b1dc678a2119"/>
    <ds:schemaRef ds:uri="http://purl.org/dc/elements/1.1/"/>
    <ds:schemaRef ds:uri="http://schemas.openxmlformats.org/package/2006/metadata/core-properties"/>
    <ds:schemaRef ds:uri="http://www.w3.org/XML/1998/namespace"/>
    <ds:schemaRef ds:uri="28f3e77f-3792-4ad1-85cf-64b300afa20c"/>
    <ds:schemaRef ds:uri="50252f90-83de-4e6d-906a-9fba46ddcf5b"/>
  </ds:schemaRefs>
</ds:datastoreItem>
</file>

<file path=customXml/itemProps3.xml><?xml version="1.0" encoding="utf-8"?>
<ds:datastoreItem xmlns:ds="http://schemas.openxmlformats.org/officeDocument/2006/customXml" ds:itemID="{DAC51D85-4219-4FBA-B009-2348173D67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92a5d1-2ca8-4c64-99ba-b1dc678a2119"/>
    <ds:schemaRef ds:uri="44c990c2-e433-4bef-81fe-70d787e566b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16737</TotalTime>
  <Words>1284</Words>
  <Application>Microsoft Office PowerPoint</Application>
  <PresentationFormat>Widescreen</PresentationFormat>
  <Paragraphs>223</Paragraphs>
  <Slides>13</Slides>
  <Notes>10</Notes>
  <HiddenSlides>0</HiddenSlides>
  <MMClips>0</MMClips>
  <ScaleCrop>false</ScaleCrop>
  <HeadingPairs>
    <vt:vector size="8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24" baseType="lpstr">
      <vt:lpstr>Arial</vt:lpstr>
      <vt:lpstr>Segoe UI</vt:lpstr>
      <vt:lpstr>Calibri</vt:lpstr>
      <vt:lpstr>AMX Black</vt:lpstr>
      <vt:lpstr>Wingdings</vt:lpstr>
      <vt:lpstr>Calibri Light</vt:lpstr>
      <vt:lpstr>AMX</vt:lpstr>
      <vt:lpstr>AMX Light</vt:lpstr>
      <vt:lpstr>Aptos</vt:lpstr>
      <vt:lpstr>Tema do Office</vt:lpstr>
      <vt:lpstr>Slide do think-cell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Amanda Romaniw Costa</dc:creator>
  <cp:lastModifiedBy>CLEBER FILGUEIRAS RODRIGUES</cp:lastModifiedBy>
  <cp:revision>84</cp:revision>
  <dcterms:created xsi:type="dcterms:W3CDTF">2022-06-07T12:31:46Z</dcterms:created>
  <dcterms:modified xsi:type="dcterms:W3CDTF">2026-05-14T19:34:19Z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0x0101009DBD555CE1A42445BA5CBC23ABED1C9A</vt:lpwstr>
  </property>
  <property fmtid="{D5CDD505-2E9C-101B-9397-08002B2CF9AE}" pid="3" name="MediaServiceImageTags">
    <vt:lpwstr/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</Properties>
</file>