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5143500" cy="9144000"/>
  <p:embeddedFontLst>
    <p:embeddedFont>
      <p:font typeface="Sora Light" panose="020B0604020202020204" charset="0"/>
      <p:regular r:id="rId10"/>
    </p:embeddedFont>
    <p:embeddedFont>
      <p:font typeface="Sora Semi Bold" panose="020B0604020202020204" charset="0"/>
      <p:regular r:id="rId1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5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6D4528E-27EC-5CF8-F840-C2AA3E3727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E796483-EB1F-0FEB-5584-43EE5EFFEB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026F7-1D03-46A9-A667-6CF27CA50606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50EE42-21E2-6B1F-3AB3-3F245F208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9B3CC9-54E3-6CED-4FC9-91407E9D87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03497-C30B-49BA-9F42-EF68CE4701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266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46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44885" y="402907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Panorama das Linhas - Fabricantes</a:t>
            </a:r>
            <a:endParaRPr lang="en-US" sz="3200" b="1" dirty="0"/>
          </a:p>
        </p:txBody>
      </p:sp>
      <p:sp>
        <p:nvSpPr>
          <p:cNvPr id="4" name="Text 1"/>
          <p:cNvSpPr/>
          <p:nvPr/>
        </p:nvSpPr>
        <p:spPr>
          <a:xfrm>
            <a:off x="3902943" y="1479601"/>
            <a:ext cx="476711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Uma visão completa das estratégias de portfólio dos principais fabricantes de smartphones do mercado global e brasileiro.</a:t>
            </a:r>
            <a:endParaRPr lang="en-US" dirty="0"/>
          </a:p>
        </p:txBody>
      </p:sp>
      <p:pic>
        <p:nvPicPr>
          <p:cNvPr id="5" name="Imagem 4" descr="Ficheiro:Samsung Orig Wordmark BLACK RGB.png – Wikipédia, a enciclopédia  livre">
            <a:extLst>
              <a:ext uri="{FF2B5EF4-FFF2-40B4-BE49-F238E27FC236}">
                <a16:creationId xmlns:a16="http://schemas.microsoft.com/office/drawing/2014/main" id="{4DF20739-AF8A-BF67-DE1C-FD38A78B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3" t="18383" r="4352" b="13867"/>
          <a:stretch>
            <a:fillRect/>
          </a:stretch>
        </p:blipFill>
        <p:spPr>
          <a:xfrm>
            <a:off x="3844885" y="2966495"/>
            <a:ext cx="2647045" cy="5191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9237765-A8B5-8C2B-77EC-7BFCC0DF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740" y="3745998"/>
            <a:ext cx="2393045" cy="5480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2A6161-38D2-3728-5080-9E184BB052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623" b="14697"/>
          <a:stretch>
            <a:fillRect/>
          </a:stretch>
        </p:blipFill>
        <p:spPr>
          <a:xfrm>
            <a:off x="6711041" y="2762737"/>
            <a:ext cx="2017072" cy="7229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B8B686-D9C1-FE6F-4A51-7823432A5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625" y="4554117"/>
            <a:ext cx="1570320" cy="372951"/>
          </a:xfrm>
          <a:prstGeom prst="rect">
            <a:avLst/>
          </a:prstGeom>
        </p:spPr>
      </p:pic>
      <p:pic>
        <p:nvPicPr>
          <p:cNvPr id="12" name="Imagem 11" descr="JOVI lança loja oficial na Shopee com linha completa de smartphone e amplia  presença no Brasil - Tudocelular.com">
            <a:extLst>
              <a:ext uri="{FF2B5EF4-FFF2-40B4-BE49-F238E27FC236}">
                <a16:creationId xmlns:a16="http://schemas.microsoft.com/office/drawing/2014/main" id="{3A5CAD5A-DC58-2EC8-3FF4-2938A357F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379" y="3674691"/>
            <a:ext cx="963893" cy="722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462855"/>
            <a:ext cx="2494434" cy="311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📱</a:t>
            </a: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Samsung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3902943" y="874142"/>
            <a:ext cx="4767114" cy="257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Mantém a estratégia consolidada, focando em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"Escada de Valor"</a:t>
            </a: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uma linha para cada perfil de consumidor.</a:t>
            </a:r>
            <a:endParaRPr lang="en-US" sz="700" dirty="0"/>
          </a:p>
        </p:txBody>
      </p:sp>
      <p:sp>
        <p:nvSpPr>
          <p:cNvPr id="5" name="Shape 2"/>
          <p:cNvSpPr/>
          <p:nvPr/>
        </p:nvSpPr>
        <p:spPr>
          <a:xfrm>
            <a:off x="3902943" y="1206550"/>
            <a:ext cx="4767114" cy="860971"/>
          </a:xfrm>
          <a:prstGeom prst="roundRect">
            <a:avLst>
              <a:gd name="adj" fmla="val 4624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 sz="2400"/>
          </a:p>
        </p:txBody>
      </p:sp>
      <p:sp>
        <p:nvSpPr>
          <p:cNvPr id="6" name="Text 3"/>
          <p:cNvSpPr/>
          <p:nvPr/>
        </p:nvSpPr>
        <p:spPr>
          <a:xfrm>
            <a:off x="4002435" y="1306041"/>
            <a:ext cx="1247180" cy="155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A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4002435" y="1501750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Entrada e Intermediários</a:t>
            </a:r>
            <a:endParaRPr lang="en-US" sz="700" dirty="0"/>
          </a:p>
        </p:txBody>
      </p:sp>
      <p:sp>
        <p:nvSpPr>
          <p:cNvPr id="8" name="Text 5"/>
          <p:cNvSpPr/>
          <p:nvPr/>
        </p:nvSpPr>
        <p:spPr>
          <a:xfrm>
            <a:off x="4002435" y="1670447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Ex: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Galaxy A17</a:t>
            </a: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A56</a:t>
            </a:r>
            <a:endParaRPr lang="en-US" sz="700" dirty="0"/>
          </a:p>
        </p:txBody>
      </p:sp>
      <p:sp>
        <p:nvSpPr>
          <p:cNvPr id="9" name="Text 6"/>
          <p:cNvSpPr/>
          <p:nvPr/>
        </p:nvSpPr>
        <p:spPr>
          <a:xfrm>
            <a:off x="4002435" y="1839144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Foco em custo-benefício e grande volume de vendas.</a:t>
            </a:r>
            <a:endParaRPr lang="en-US" sz="700" dirty="0"/>
          </a:p>
        </p:txBody>
      </p:sp>
      <p:sp>
        <p:nvSpPr>
          <p:cNvPr id="10" name="Shape 7"/>
          <p:cNvSpPr/>
          <p:nvPr/>
        </p:nvSpPr>
        <p:spPr>
          <a:xfrm>
            <a:off x="3902943" y="2133823"/>
            <a:ext cx="4767114" cy="860971"/>
          </a:xfrm>
          <a:prstGeom prst="roundRect">
            <a:avLst>
              <a:gd name="adj" fmla="val 4624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4002435" y="2233315"/>
            <a:ext cx="1247180" cy="155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S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4002435" y="2429024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Premium / Flagship</a:t>
            </a:r>
            <a:endParaRPr lang="en-US" sz="700" dirty="0"/>
          </a:p>
        </p:txBody>
      </p:sp>
      <p:sp>
        <p:nvSpPr>
          <p:cNvPr id="13" name="Text 10"/>
          <p:cNvSpPr/>
          <p:nvPr/>
        </p:nvSpPr>
        <p:spPr>
          <a:xfrm>
            <a:off x="4002435" y="2597721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Ex: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Galaxy S26</a:t>
            </a: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S26 Ultra</a:t>
            </a:r>
            <a:endParaRPr lang="en-US" sz="700" dirty="0"/>
          </a:p>
        </p:txBody>
      </p:sp>
      <p:sp>
        <p:nvSpPr>
          <p:cNvPr id="14" name="Text 11"/>
          <p:cNvSpPr/>
          <p:nvPr/>
        </p:nvSpPr>
        <p:spPr>
          <a:xfrm>
            <a:off x="4002435" y="2766417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 topo da tecnologia em câmeras e processamento.</a:t>
            </a:r>
            <a:endParaRPr lang="en-US" sz="700" dirty="0"/>
          </a:p>
        </p:txBody>
      </p:sp>
      <p:sp>
        <p:nvSpPr>
          <p:cNvPr id="15" name="Shape 12"/>
          <p:cNvSpPr/>
          <p:nvPr/>
        </p:nvSpPr>
        <p:spPr>
          <a:xfrm>
            <a:off x="3902943" y="3061097"/>
            <a:ext cx="4767114" cy="860971"/>
          </a:xfrm>
          <a:prstGeom prst="roundRect">
            <a:avLst>
              <a:gd name="adj" fmla="val 4624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4002435" y="3160588"/>
            <a:ext cx="1247180" cy="155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Z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4002435" y="3356297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Dobráveis</a:t>
            </a:r>
            <a:endParaRPr lang="en-US" sz="700" dirty="0"/>
          </a:p>
        </p:txBody>
      </p:sp>
      <p:sp>
        <p:nvSpPr>
          <p:cNvPr id="18" name="Text 15"/>
          <p:cNvSpPr/>
          <p:nvPr/>
        </p:nvSpPr>
        <p:spPr>
          <a:xfrm>
            <a:off x="4002435" y="3524994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Ex: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Galaxy Z Fold 8</a:t>
            </a: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 Flip 8</a:t>
            </a:r>
            <a:endParaRPr lang="en-US" sz="700" dirty="0"/>
          </a:p>
        </p:txBody>
      </p:sp>
      <p:sp>
        <p:nvSpPr>
          <p:cNvPr id="19" name="Text 16"/>
          <p:cNvSpPr/>
          <p:nvPr/>
        </p:nvSpPr>
        <p:spPr>
          <a:xfrm>
            <a:off x="4002435" y="3693691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Inovação e status no segmento premium.</a:t>
            </a:r>
            <a:endParaRPr lang="en-US" sz="700" dirty="0"/>
          </a:p>
        </p:txBody>
      </p:sp>
      <p:sp>
        <p:nvSpPr>
          <p:cNvPr id="20" name="Shape 17"/>
          <p:cNvSpPr/>
          <p:nvPr/>
        </p:nvSpPr>
        <p:spPr>
          <a:xfrm>
            <a:off x="3902943" y="3988371"/>
            <a:ext cx="4767114" cy="692274"/>
          </a:xfrm>
          <a:prstGeom prst="roundRect">
            <a:avLst>
              <a:gd name="adj" fmla="val 5751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 18"/>
          <p:cNvSpPr/>
          <p:nvPr/>
        </p:nvSpPr>
        <p:spPr>
          <a:xfrm>
            <a:off x="4002435" y="4087862"/>
            <a:ext cx="1247180" cy="155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M</a:t>
            </a:r>
            <a:endParaRPr lang="en-US" sz="950" dirty="0"/>
          </a:p>
        </p:txBody>
      </p:sp>
      <p:sp>
        <p:nvSpPr>
          <p:cNvPr id="22" name="Text 19"/>
          <p:cNvSpPr/>
          <p:nvPr/>
        </p:nvSpPr>
        <p:spPr>
          <a:xfrm>
            <a:off x="4002435" y="4283571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Bateria &amp; Online</a:t>
            </a:r>
            <a:endParaRPr lang="en-US" sz="700" dirty="0"/>
          </a:p>
        </p:txBody>
      </p:sp>
      <p:sp>
        <p:nvSpPr>
          <p:cNvPr id="23" name="Text 20"/>
          <p:cNvSpPr/>
          <p:nvPr/>
        </p:nvSpPr>
        <p:spPr>
          <a:xfrm>
            <a:off x="4002435" y="4452268"/>
            <a:ext cx="4568130" cy="128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Foco em bateria de longa duração e venda exclusiva online.</a:t>
            </a:r>
            <a:endParaRPr lang="en-US" sz="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497532"/>
            <a:ext cx="2850803" cy="35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📱</a:t>
            </a:r>
            <a:r>
              <a:rPr lang="en-US" sz="2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Motorola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3902943" y="983754"/>
            <a:ext cx="4767114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Motorola simplificou suas linhas para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competir diretamente com a Samsung no Brasil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cobrindo desde o básico até o luxo extremo.</a:t>
            </a:r>
            <a:endParaRPr lang="en-US" sz="850" dirty="0"/>
          </a:p>
        </p:txBody>
      </p:sp>
      <p:sp>
        <p:nvSpPr>
          <p:cNvPr id="5" name="Shape 2"/>
          <p:cNvSpPr/>
          <p:nvPr/>
        </p:nvSpPr>
        <p:spPr>
          <a:xfrm>
            <a:off x="3902943" y="1393180"/>
            <a:ext cx="4767114" cy="631254"/>
          </a:xfrm>
          <a:prstGeom prst="roundRect">
            <a:avLst>
              <a:gd name="adj" fmla="val 10864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3888656" y="1393180"/>
            <a:ext cx="57150" cy="631254"/>
          </a:xfrm>
          <a:prstGeom prst="roundRect">
            <a:avLst>
              <a:gd name="adj" fmla="val 7961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4068366" y="1515740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Moto E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068366" y="1745903"/>
            <a:ext cx="4479131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Entrada total.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Aparelhos básicos para tarefas simples e primeiro smartphone.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3902943" y="2111053"/>
            <a:ext cx="4767114" cy="787226"/>
          </a:xfrm>
          <a:prstGeom prst="roundRect">
            <a:avLst>
              <a:gd name="adj" fmla="val 8712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3888656" y="2111053"/>
            <a:ext cx="57150" cy="787226"/>
          </a:xfrm>
          <a:prstGeom prst="roundRect">
            <a:avLst>
              <a:gd name="adj" fmla="val 7961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4068366" y="2233613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Moto G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068366" y="2463775"/>
            <a:ext cx="447913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"coração" da marca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(Ex: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Moto G86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Intermediários que variam do básico ao "quase premium".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3902943" y="2984897"/>
            <a:ext cx="4767114" cy="787226"/>
          </a:xfrm>
          <a:prstGeom prst="roundRect">
            <a:avLst>
              <a:gd name="adj" fmla="val 8712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3888656" y="2984897"/>
            <a:ext cx="57150" cy="787226"/>
          </a:xfrm>
          <a:prstGeom prst="roundRect">
            <a:avLst>
              <a:gd name="adj" fmla="val 7961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4068366" y="3107457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Edge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4068366" y="3337620"/>
            <a:ext cx="447913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Premium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(Ex: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Edge 70 Pro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Edge 60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Design refinado, telas curvas e alta performance. Em 2026, surgiu a série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Signature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para o luxo extremo.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3902943" y="3858741"/>
            <a:ext cx="4767114" cy="787226"/>
          </a:xfrm>
          <a:prstGeom prst="roundRect">
            <a:avLst>
              <a:gd name="adj" fmla="val 8712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Shape 15"/>
          <p:cNvSpPr/>
          <p:nvPr/>
        </p:nvSpPr>
        <p:spPr>
          <a:xfrm>
            <a:off x="3888656" y="3858741"/>
            <a:ext cx="57150" cy="787226"/>
          </a:xfrm>
          <a:prstGeom prst="roundRect">
            <a:avLst>
              <a:gd name="adj" fmla="val 7961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6"/>
          <p:cNvSpPr/>
          <p:nvPr/>
        </p:nvSpPr>
        <p:spPr>
          <a:xfrm>
            <a:off x="4068366" y="3981301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Razr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4068366" y="4211464"/>
            <a:ext cx="447913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Dobráveis.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Concorrente direto da linha Z Flip da Samsung, com design icônico e nostálgico.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3" y="570979"/>
            <a:ext cx="4444752" cy="251869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988695" y="1036216"/>
            <a:ext cx="1061442" cy="205234"/>
          </a:xfrm>
          <a:prstGeom prst="roundRect">
            <a:avLst>
              <a:gd name="adj" fmla="val 18844"/>
            </a:avLst>
          </a:prstGeom>
          <a:solidFill>
            <a:srgbClr val="F9D2D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6057751" y="1070744"/>
            <a:ext cx="923330" cy="136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ESTRATÉGIA ÚNICA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5988695" y="1280517"/>
            <a:ext cx="2686050" cy="757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📱</a:t>
            </a:r>
            <a:r>
              <a:rPr lang="en-US" sz="23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Apple (iPhone)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5988695" y="2135386"/>
            <a:ext cx="2686050" cy="511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Diferente das outras fabricantes, a Apple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não trabalha com linha "entrada"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Ela segmenta pelo ano de lançamento e sufixos.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103" y="3313361"/>
            <a:ext cx="172641" cy="1726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47948" y="3309789"/>
            <a:ext cx="1514475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iPhone (Base)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847948" y="3557662"/>
            <a:ext cx="3662883" cy="340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 modelo padrão (Ex: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iPhone 17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Para o usuário premium que busca equilíbrio.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6254" y="3313361"/>
            <a:ext cx="172641" cy="1726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007099" y="3309789"/>
            <a:ext cx="158479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iPhone Pro / Pro Max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5007099" y="3557662"/>
            <a:ext cx="3662958" cy="340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"Super Premium"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(Ex: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iPhone 17 Pro Max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Foco em profissionais de imagem e performance máxima.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103" y="4097536"/>
            <a:ext cx="172641" cy="17264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47948" y="4093964"/>
            <a:ext cx="1514475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iPhone SE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847948" y="4341837"/>
            <a:ext cx="3662883" cy="340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única opção de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"entrada"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da marca, mantendo designs antigos com processadores novos.</a:t>
            </a:r>
            <a:endParaRPr lang="en-US" sz="9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6254" y="4097536"/>
            <a:ext cx="172641" cy="17264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007099" y="4093964"/>
            <a:ext cx="1514475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iPhone Fold</a:t>
            </a:r>
            <a:endParaRPr lang="en-US" sz="1150" dirty="0"/>
          </a:p>
        </p:txBody>
      </p:sp>
      <p:sp>
        <p:nvSpPr>
          <p:cNvPr id="18" name="Text 11"/>
          <p:cNvSpPr/>
          <p:nvPr/>
        </p:nvSpPr>
        <p:spPr>
          <a:xfrm>
            <a:off x="5007099" y="4341837"/>
            <a:ext cx="3662958" cy="340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Lançamento recente/esperado em 2026. A entrada da Apple no mercado de </a:t>
            </a: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dobráveis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546422"/>
            <a:ext cx="2316287" cy="289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📱</a:t>
            </a:r>
            <a:r>
              <a:rPr lang="en-US" sz="1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Oppo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3902943" y="921767"/>
            <a:ext cx="4767114" cy="11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Oppo foca muito em </a:t>
            </a:r>
            <a:r>
              <a:rPr lang="en-US" sz="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design e carregamento ultra rápido</a:t>
            </a: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com linhas bem definidas para cada segmento.</a:t>
            </a:r>
            <a:endParaRPr lang="en-US" sz="650" dirty="0"/>
          </a:p>
        </p:txBody>
      </p:sp>
      <p:sp>
        <p:nvSpPr>
          <p:cNvPr id="5" name="Shape 2"/>
          <p:cNvSpPr/>
          <p:nvPr/>
        </p:nvSpPr>
        <p:spPr>
          <a:xfrm>
            <a:off x="3902943" y="1102221"/>
            <a:ext cx="4767114" cy="801812"/>
          </a:xfrm>
          <a:prstGeom prst="roundRect">
            <a:avLst>
              <a:gd name="adj" fmla="val 4611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3995663" y="1194941"/>
            <a:ext cx="264021" cy="264021"/>
          </a:xfrm>
          <a:prstGeom prst="roundRect">
            <a:avLst>
              <a:gd name="adj" fmla="val 21643841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291" y="1267569"/>
            <a:ext cx="118765" cy="1187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95663" y="1516112"/>
            <a:ext cx="1158106" cy="144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A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3995663" y="1695152"/>
            <a:ext cx="4581674" cy="11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Modelos de entrada e intermediários básicos com boa relação custo-benefício.</a:t>
            </a:r>
            <a:endParaRPr lang="en-US" sz="650" dirty="0"/>
          </a:p>
        </p:txBody>
      </p:sp>
      <p:sp>
        <p:nvSpPr>
          <p:cNvPr id="10" name="Shape 6"/>
          <p:cNvSpPr/>
          <p:nvPr/>
        </p:nvSpPr>
        <p:spPr>
          <a:xfrm>
            <a:off x="3902943" y="1961183"/>
            <a:ext cx="4767114" cy="917972"/>
          </a:xfrm>
          <a:prstGeom prst="roundRect">
            <a:avLst>
              <a:gd name="adj" fmla="val 4027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3995663" y="2053903"/>
            <a:ext cx="264021" cy="264021"/>
          </a:xfrm>
          <a:prstGeom prst="roundRect">
            <a:avLst>
              <a:gd name="adj" fmla="val 21643841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8291" y="2126531"/>
            <a:ext cx="118765" cy="11876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95663" y="2375074"/>
            <a:ext cx="1158106" cy="144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Reno</a:t>
            </a:r>
            <a:endParaRPr lang="en-US" sz="900" dirty="0"/>
          </a:p>
        </p:txBody>
      </p:sp>
      <p:sp>
        <p:nvSpPr>
          <p:cNvPr id="14" name="Text 9"/>
          <p:cNvSpPr/>
          <p:nvPr/>
        </p:nvSpPr>
        <p:spPr>
          <a:xfrm>
            <a:off x="3995663" y="2554114"/>
            <a:ext cx="4581674" cy="232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Intermediários Premium. Conhecidos como </a:t>
            </a:r>
            <a:r>
              <a:rPr lang="en-US" sz="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"especialistas em retrato"</a:t>
            </a: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design muito fino e câmeras de selfie potentes.</a:t>
            </a:r>
            <a:endParaRPr lang="en-US" sz="650" dirty="0"/>
          </a:p>
        </p:txBody>
      </p:sp>
      <p:sp>
        <p:nvSpPr>
          <p:cNvPr id="15" name="Shape 10"/>
          <p:cNvSpPr/>
          <p:nvPr/>
        </p:nvSpPr>
        <p:spPr>
          <a:xfrm>
            <a:off x="3902943" y="2936304"/>
            <a:ext cx="4767114" cy="801812"/>
          </a:xfrm>
          <a:prstGeom prst="roundRect">
            <a:avLst>
              <a:gd name="adj" fmla="val 4611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3995663" y="3029024"/>
            <a:ext cx="264021" cy="264021"/>
          </a:xfrm>
          <a:prstGeom prst="roundRect">
            <a:avLst>
              <a:gd name="adj" fmla="val 21643841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8291" y="3101653"/>
            <a:ext cx="118765" cy="11876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3995663" y="3350196"/>
            <a:ext cx="1158106" cy="144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Find X</a:t>
            </a:r>
            <a:endParaRPr lang="en-US" sz="900" dirty="0"/>
          </a:p>
        </p:txBody>
      </p:sp>
      <p:sp>
        <p:nvSpPr>
          <p:cNvPr id="19" name="Text 13"/>
          <p:cNvSpPr/>
          <p:nvPr/>
        </p:nvSpPr>
        <p:spPr>
          <a:xfrm>
            <a:off x="3995663" y="3529236"/>
            <a:ext cx="4581674" cy="11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 topo de linha (Ex: </a:t>
            </a:r>
            <a:r>
              <a:rPr lang="en-US" sz="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Find X9 Ultra</a:t>
            </a: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Disputa com o S26 Ultra o posto de </a:t>
            </a:r>
            <a:r>
              <a:rPr lang="en-US" sz="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melhor câmera do mundo</a:t>
            </a: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650" dirty="0"/>
          </a:p>
        </p:txBody>
      </p:sp>
      <p:sp>
        <p:nvSpPr>
          <p:cNvPr id="20" name="Shape 14"/>
          <p:cNvSpPr/>
          <p:nvPr/>
        </p:nvSpPr>
        <p:spPr>
          <a:xfrm>
            <a:off x="3902943" y="3795266"/>
            <a:ext cx="4767114" cy="801812"/>
          </a:xfrm>
          <a:prstGeom prst="roundRect">
            <a:avLst>
              <a:gd name="adj" fmla="val 4611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5"/>
          <p:cNvSpPr/>
          <p:nvPr/>
        </p:nvSpPr>
        <p:spPr>
          <a:xfrm>
            <a:off x="3995663" y="3887986"/>
            <a:ext cx="264021" cy="264021"/>
          </a:xfrm>
          <a:prstGeom prst="roundRect">
            <a:avLst>
              <a:gd name="adj" fmla="val 21643841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8291" y="3960614"/>
            <a:ext cx="118765" cy="11876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3995663" y="4209157"/>
            <a:ext cx="1158106" cy="144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Find N</a:t>
            </a:r>
            <a:endParaRPr lang="en-US" sz="900" dirty="0"/>
          </a:p>
        </p:txBody>
      </p:sp>
      <p:sp>
        <p:nvSpPr>
          <p:cNvPr id="24" name="Text 17"/>
          <p:cNvSpPr/>
          <p:nvPr/>
        </p:nvSpPr>
        <p:spPr>
          <a:xfrm>
            <a:off x="3995663" y="4388197"/>
            <a:ext cx="4581674" cy="11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Dobráveis — concorrentes diretos do Fold e do Flip no segmento premium.</a:t>
            </a:r>
            <a:endParaRPr lang="en-US" sz="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374675"/>
            <a:ext cx="2850803" cy="35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📱</a:t>
            </a:r>
            <a:r>
              <a:rPr lang="en-US" sz="220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(</a:t>
            </a:r>
            <a:r>
              <a:rPr lang="en-US" sz="2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Jovi)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3902943" y="860896"/>
            <a:ext cx="4767114" cy="557659"/>
          </a:xfrm>
          <a:prstGeom prst="roundRect">
            <a:avLst>
              <a:gd name="adj" fmla="val 815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16" y="1010915"/>
            <a:ext cx="135359" cy="10827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254847" y="974527"/>
            <a:ext cx="4306937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i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Nota: No Brasil, a marca Vivo Mobile é frequentemente associada ou referenciada como </a:t>
            </a:r>
            <a:r>
              <a:rPr lang="en-US" sz="850" b="1" i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Jovi</a:t>
            </a:r>
            <a:r>
              <a:rPr lang="en-US" sz="850" i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para evitar confusão com a operadora de telefonia.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3902943" y="1516038"/>
            <a:ext cx="4767114" cy="787226"/>
          </a:xfrm>
          <a:prstGeom prst="roundRect">
            <a:avLst>
              <a:gd name="adj" fmla="val 5780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4"/>
          <p:cNvSpPr/>
          <p:nvPr/>
        </p:nvSpPr>
        <p:spPr>
          <a:xfrm>
            <a:off x="4025503" y="1638598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Y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4025503" y="1868760"/>
            <a:ext cx="4521994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Entrada e intermediários com foco em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jovens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cores vibrantes e boas baterias para o dia a dia.</a:t>
            </a:r>
            <a:endParaRPr lang="en-US" sz="850" dirty="0"/>
          </a:p>
        </p:txBody>
      </p:sp>
      <p:sp>
        <p:nvSpPr>
          <p:cNvPr id="10" name="Shape 6"/>
          <p:cNvSpPr/>
          <p:nvPr/>
        </p:nvSpPr>
        <p:spPr>
          <a:xfrm>
            <a:off x="3902943" y="2389882"/>
            <a:ext cx="4767114" cy="631254"/>
          </a:xfrm>
          <a:prstGeom prst="roundRect">
            <a:avLst>
              <a:gd name="adj" fmla="val 7208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7"/>
          <p:cNvSpPr/>
          <p:nvPr/>
        </p:nvSpPr>
        <p:spPr>
          <a:xfrm>
            <a:off x="4025503" y="2512442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V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4025503" y="2742605"/>
            <a:ext cx="4521994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Intermediários avançados com foco em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fotografia frontal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 estética refinada.</a:t>
            </a:r>
            <a:endParaRPr lang="en-US" sz="850" dirty="0"/>
          </a:p>
        </p:txBody>
      </p:sp>
      <p:sp>
        <p:nvSpPr>
          <p:cNvPr id="13" name="Shape 9"/>
          <p:cNvSpPr/>
          <p:nvPr/>
        </p:nvSpPr>
        <p:spPr>
          <a:xfrm>
            <a:off x="3902943" y="3107754"/>
            <a:ext cx="4767114" cy="787226"/>
          </a:xfrm>
          <a:prstGeom prst="roundRect">
            <a:avLst>
              <a:gd name="adj" fmla="val 5780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0"/>
          <p:cNvSpPr/>
          <p:nvPr/>
        </p:nvSpPr>
        <p:spPr>
          <a:xfrm>
            <a:off x="4025503" y="3230314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X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4025503" y="3460477"/>
            <a:ext cx="4521994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Série profissional (Ex: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X300 Ultra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 Foco total em fotografia com lentes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ZEISS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padrão ouro de performance da marca.</a:t>
            </a:r>
            <a:endParaRPr lang="en-US" sz="850" dirty="0"/>
          </a:p>
        </p:txBody>
      </p:sp>
      <p:sp>
        <p:nvSpPr>
          <p:cNvPr id="16" name="Shape 12"/>
          <p:cNvSpPr/>
          <p:nvPr/>
        </p:nvSpPr>
        <p:spPr>
          <a:xfrm>
            <a:off x="3902943" y="3981599"/>
            <a:ext cx="4767114" cy="787226"/>
          </a:xfrm>
          <a:prstGeom prst="roundRect">
            <a:avLst>
              <a:gd name="adj" fmla="val 5780"/>
            </a:avLst>
          </a:prstGeom>
          <a:solidFill>
            <a:srgbClr val="FFFFFF"/>
          </a:solidFill>
          <a:ln w="14288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3"/>
          <p:cNvSpPr/>
          <p:nvPr/>
        </p:nvSpPr>
        <p:spPr>
          <a:xfrm>
            <a:off x="4025503" y="4104159"/>
            <a:ext cx="1425401" cy="178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Linha IQOO</a:t>
            </a:r>
            <a:endParaRPr lang="en-US" sz="1100" dirty="0"/>
          </a:p>
        </p:txBody>
      </p:sp>
      <p:sp>
        <p:nvSpPr>
          <p:cNvPr id="18" name="Text 14"/>
          <p:cNvSpPr/>
          <p:nvPr/>
        </p:nvSpPr>
        <p:spPr>
          <a:xfrm>
            <a:off x="4025503" y="4334321"/>
            <a:ext cx="4521994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Sub-marca voltada para o </a:t>
            </a:r>
            <a:r>
              <a:rPr lang="en-US" sz="8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público Gamer</a:t>
            </a: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 alta performance bruta, com foco em velocidade e experiência de jogo.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571</Words>
  <Application>Microsoft Office PowerPoint</Application>
  <PresentationFormat>Apresentação na tela (16:9)</PresentationFormat>
  <Paragraphs>66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Sora Semi Bold</vt:lpstr>
      <vt:lpstr>Arial</vt:lpstr>
      <vt:lpstr>Aptos</vt:lpstr>
      <vt:lpstr>Sora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BRUNA MARIA DE ALMEIDA SANTOS</cp:lastModifiedBy>
  <cp:revision>4</cp:revision>
  <dcterms:created xsi:type="dcterms:W3CDTF">2026-05-15T17:18:42Z</dcterms:created>
  <dcterms:modified xsi:type="dcterms:W3CDTF">2026-05-15T20:13:46Z</dcterms:modified>
</cp:coreProperties>
</file>